
<file path=[Content_Types].xml><?xml version="1.0" encoding="utf-8"?>
<Types xmlns="http://schemas.openxmlformats.org/package/2006/content-types">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40"/>
  </p:notesMasterIdLst>
  <p:handoutMasterIdLst>
    <p:handoutMasterId r:id="rId41"/>
  </p:handoutMasterIdLst>
  <p:sldIdLst>
    <p:sldId id="256" r:id="rId2"/>
    <p:sldId id="257" r:id="rId3"/>
    <p:sldId id="258" r:id="rId4"/>
    <p:sldId id="259" r:id="rId5"/>
    <p:sldId id="260" r:id="rId6"/>
    <p:sldId id="261" r:id="rId7"/>
    <p:sldId id="262" r:id="rId8"/>
    <p:sldId id="263" r:id="rId9"/>
    <p:sldId id="265" r:id="rId10"/>
    <p:sldId id="266" r:id="rId11"/>
    <p:sldId id="267" r:id="rId12"/>
    <p:sldId id="269" r:id="rId13"/>
    <p:sldId id="270" r:id="rId14"/>
    <p:sldId id="271" r:id="rId15"/>
    <p:sldId id="274" r:id="rId16"/>
    <p:sldId id="275" r:id="rId17"/>
    <p:sldId id="276" r:id="rId18"/>
    <p:sldId id="277" r:id="rId19"/>
    <p:sldId id="278" r:id="rId20"/>
    <p:sldId id="279" r:id="rId21"/>
    <p:sldId id="280" r:id="rId22"/>
    <p:sldId id="281" r:id="rId23"/>
    <p:sldId id="282" r:id="rId24"/>
    <p:sldId id="283" r:id="rId25"/>
    <p:sldId id="284" r:id="rId26"/>
    <p:sldId id="285" r:id="rId27"/>
    <p:sldId id="286" r:id="rId28"/>
    <p:sldId id="287" r:id="rId29"/>
    <p:sldId id="288" r:id="rId30"/>
    <p:sldId id="289" r:id="rId31"/>
    <p:sldId id="290" r:id="rId32"/>
    <p:sldId id="291" r:id="rId33"/>
    <p:sldId id="292" r:id="rId34"/>
    <p:sldId id="293" r:id="rId35"/>
    <p:sldId id="294" r:id="rId36"/>
    <p:sldId id="295" r:id="rId37"/>
    <p:sldId id="296" r:id="rId38"/>
    <p:sldId id="297" r:id="rId39"/>
  </p:sldIdLst>
  <p:sldSz cx="9144000" cy="6858000" type="screen4x3"/>
  <p:notesSz cx="6858000" cy="9144000"/>
  <p:kinsoku lang="ja-JP"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790015"/>
    <a:srgbClr val="00AE00"/>
    <a:srgbClr val="063DE8"/>
    <a:srgbClr val="F766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94660"/>
  </p:normalViewPr>
  <p:slideViewPr>
    <p:cSldViewPr snapToGrid="0">
      <p:cViewPr>
        <p:scale>
          <a:sx n="54" d="100"/>
          <a:sy n="54" d="100"/>
        </p:scale>
        <p:origin x="-1620" y="-560"/>
      </p:cViewPr>
      <p:guideLst>
        <p:guide orient="horz" pos="1242"/>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snapToGrid="0">
      <p:cViewPr>
        <p:scale>
          <a:sx n="66" d="100"/>
          <a:sy n="66" d="100"/>
        </p:scale>
        <p:origin x="-732" y="7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1.w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3.w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0.w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14.w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16.w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17.w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18.w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image" Target="../media/image5.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9.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0.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ChangeArrowheads="1"/>
          </p:cNvSpPr>
          <p:nvPr/>
        </p:nvSpPr>
        <p:spPr bwMode="auto">
          <a:xfrm>
            <a:off x="3051175" y="8710613"/>
            <a:ext cx="757238" cy="2540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7312" tIns="44450" rIns="87312" bIns="44450">
            <a:spAutoFit/>
          </a:bodyPr>
          <a:lstStyle/>
          <a:p>
            <a:pPr algn="ctr" defTabSz="868363">
              <a:lnSpc>
                <a:spcPct val="90000"/>
              </a:lnSpc>
            </a:pPr>
            <a:r>
              <a:rPr lang="en-US" sz="1200">
                <a:latin typeface="Arial" pitchFamily="34" charset="0"/>
              </a:rPr>
              <a:t>Page </a:t>
            </a:r>
            <a:fld id="{7770EBD0-0C4F-45D1-B3B6-45B23736E98D}" type="slidenum">
              <a:rPr lang="en-US" sz="1200">
                <a:latin typeface="Arial" pitchFamily="34" charset="0"/>
              </a:rPr>
              <a:pPr algn="ctr" defTabSz="868363">
                <a:lnSpc>
                  <a:spcPct val="90000"/>
                </a:lnSpc>
              </a:pPr>
              <a:t>‹#›</a:t>
            </a:fld>
            <a:endParaRPr lang="en-US" sz="1200">
              <a:latin typeface="Arial" pitchFamily="34" charset="0"/>
            </a:endParaRPr>
          </a:p>
        </p:txBody>
      </p:sp>
    </p:spTree>
    <p:extLst>
      <p:ext uri="{BB962C8B-B14F-4D97-AF65-F5344CB8AC3E}">
        <p14:creationId xmlns:p14="http://schemas.microsoft.com/office/powerpoint/2010/main" val="372323513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ChangeArrowheads="1"/>
          </p:cNvSpPr>
          <p:nvPr/>
        </p:nvSpPr>
        <p:spPr bwMode="auto">
          <a:xfrm>
            <a:off x="3051175" y="8710613"/>
            <a:ext cx="757238" cy="2540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7312" tIns="44450" rIns="87312" bIns="44450">
            <a:spAutoFit/>
          </a:bodyPr>
          <a:lstStyle/>
          <a:p>
            <a:pPr algn="ctr" defTabSz="868363">
              <a:lnSpc>
                <a:spcPct val="90000"/>
              </a:lnSpc>
            </a:pPr>
            <a:r>
              <a:rPr lang="en-US" sz="1200">
                <a:latin typeface="Arial" pitchFamily="34" charset="0"/>
              </a:rPr>
              <a:t>Page </a:t>
            </a:r>
            <a:fld id="{ED6DBE6C-2E74-4044-8198-90DB62C51ACC}" type="slidenum">
              <a:rPr lang="en-US" sz="1200">
                <a:latin typeface="Arial" pitchFamily="34" charset="0"/>
              </a:rPr>
              <a:pPr algn="ctr" defTabSz="868363">
                <a:lnSpc>
                  <a:spcPct val="90000"/>
                </a:lnSpc>
              </a:pPr>
              <a:t>‹#›</a:t>
            </a:fld>
            <a:endParaRPr lang="en-US" sz="1200">
              <a:latin typeface="Arial" pitchFamily="34" charset="0"/>
            </a:endParaRPr>
          </a:p>
        </p:txBody>
      </p:sp>
      <p:sp>
        <p:nvSpPr>
          <p:cNvPr id="2051" name="Rectangle 3"/>
          <p:cNvSpPr>
            <a:spLocks noChangeArrowheads="1" noTextEdit="1"/>
          </p:cNvSpPr>
          <p:nvPr>
            <p:ph type="sldImg" idx="2"/>
          </p:nvPr>
        </p:nvSpPr>
        <p:spPr bwMode="auto">
          <a:xfrm>
            <a:off x="1149350" y="692150"/>
            <a:ext cx="4559300" cy="3416300"/>
          </a:xfrm>
          <a:prstGeom prst="rect">
            <a:avLst/>
          </a:prstGeom>
          <a:noFill/>
          <a:ln w="12700">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2052" name="Rectangle 4"/>
          <p:cNvSpPr>
            <a:spLocks noGrp="1" noChangeArrowheads="1"/>
          </p:cNvSpPr>
          <p:nvPr>
            <p:ph type="body" sz="quarter" idx="3"/>
          </p:nvPr>
        </p:nvSpPr>
        <p:spPr bwMode="auto">
          <a:xfrm>
            <a:off x="914400" y="3257550"/>
            <a:ext cx="5029200" cy="53340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488" tIns="44450" rIns="90488" bIns="44450" numCol="1" anchor="t" anchorCtr="0" compatLnSpc="1">
            <a:prstTxWarp prst="textNoShape">
              <a:avLst/>
            </a:prstTxWarp>
          </a:bodyPr>
          <a:lstStyle/>
          <a:p>
            <a:pPr lvl="0"/>
            <a:r>
              <a:rPr lang="en-US" smtClean="0"/>
              <a:t>Body Text</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extLst>
      <p:ext uri="{BB962C8B-B14F-4D97-AF65-F5344CB8AC3E}">
        <p14:creationId xmlns:p14="http://schemas.microsoft.com/office/powerpoint/2010/main" val="1421931774"/>
      </p:ext>
    </p:extLst>
  </p:cSld>
  <p:clrMap bg1="lt1" tx1="dk1" bg2="lt2" tx2="dk2" accent1="accent1" accent2="accent2" accent3="accent3" accent4="accent4" accent5="accent5" accent6="accent6" hlink="hlink" folHlink="folHlink"/>
  <p:notesStyle>
    <a:lvl1pPr algn="l" rtl="0" eaLnBrk="0" fontAlgn="base" hangingPunct="0">
      <a:lnSpc>
        <a:spcPct val="90000"/>
      </a:lnSpc>
      <a:spcBef>
        <a:spcPct val="40000"/>
      </a:spcBef>
      <a:spcAft>
        <a:spcPct val="0"/>
      </a:spcAft>
      <a:defRPr sz="1200" kern="1200">
        <a:solidFill>
          <a:schemeClr val="tx1"/>
        </a:solidFill>
        <a:latin typeface="Arial" pitchFamily="34" charset="0"/>
        <a:ea typeface="+mn-ea"/>
        <a:cs typeface="+mn-cs"/>
      </a:defRPr>
    </a:lvl1pPr>
    <a:lvl2pPr marL="457200" algn="l" rtl="0" eaLnBrk="0" fontAlgn="base" hangingPunct="0">
      <a:lnSpc>
        <a:spcPct val="90000"/>
      </a:lnSpc>
      <a:spcBef>
        <a:spcPct val="40000"/>
      </a:spcBef>
      <a:spcAft>
        <a:spcPct val="0"/>
      </a:spcAft>
      <a:defRPr sz="1200" kern="1200">
        <a:solidFill>
          <a:schemeClr val="tx1"/>
        </a:solidFill>
        <a:latin typeface="Arial" pitchFamily="34" charset="0"/>
        <a:ea typeface="+mn-ea"/>
        <a:cs typeface="+mn-cs"/>
      </a:defRPr>
    </a:lvl2pPr>
    <a:lvl3pPr marL="914400" algn="l" rtl="0" eaLnBrk="0" fontAlgn="base" hangingPunct="0">
      <a:lnSpc>
        <a:spcPct val="90000"/>
      </a:lnSpc>
      <a:spcBef>
        <a:spcPct val="40000"/>
      </a:spcBef>
      <a:spcAft>
        <a:spcPct val="0"/>
      </a:spcAft>
      <a:defRPr sz="1200" kern="1200">
        <a:solidFill>
          <a:schemeClr val="tx1"/>
        </a:solidFill>
        <a:latin typeface="Arial" pitchFamily="34" charset="0"/>
        <a:ea typeface="+mn-ea"/>
        <a:cs typeface="+mn-cs"/>
      </a:defRPr>
    </a:lvl3pPr>
    <a:lvl4pPr marL="1371600" algn="l" rtl="0" eaLnBrk="0" fontAlgn="base" hangingPunct="0">
      <a:lnSpc>
        <a:spcPct val="90000"/>
      </a:lnSpc>
      <a:spcBef>
        <a:spcPct val="40000"/>
      </a:spcBef>
      <a:spcAft>
        <a:spcPct val="0"/>
      </a:spcAft>
      <a:defRPr sz="1200" kern="1200">
        <a:solidFill>
          <a:schemeClr val="tx1"/>
        </a:solidFill>
        <a:latin typeface="Arial" pitchFamily="34" charset="0"/>
        <a:ea typeface="+mn-ea"/>
        <a:cs typeface="+mn-cs"/>
      </a:defRPr>
    </a:lvl4pPr>
    <a:lvl5pPr marL="1828800" algn="l" rtl="0" eaLnBrk="0" fontAlgn="base" hangingPunct="0">
      <a:lnSpc>
        <a:spcPct val="90000"/>
      </a:lnSpc>
      <a:spcBef>
        <a:spcPct val="4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slide" Target="../slides/slide10.xml"/><Relationship Id="rId2" Type="http://schemas.openxmlformats.org/officeDocument/2006/relationships/notesMaster" Target="../notesMasters/notesMaster1.xml"/><Relationship Id="rId1" Type="http://schemas.openxmlformats.org/officeDocument/2006/relationships/vmlDrawing" Target="../drawings/vmlDrawing8.vml"/><Relationship Id="rId5" Type="http://schemas.openxmlformats.org/officeDocument/2006/relationships/image" Target="../media/image3.wmf"/><Relationship Id="rId4" Type="http://schemas.openxmlformats.org/officeDocument/2006/relationships/oleObject" Target="../embeddings/oleObject9.bin"/></Relationships>
</file>

<file path=ppt/notesSlides/_rels/notesSlide11.xml.rels><?xml version="1.0" encoding="UTF-8" standalone="yes"?>
<Relationships xmlns="http://schemas.openxmlformats.org/package/2006/relationships"><Relationship Id="rId3" Type="http://schemas.openxmlformats.org/officeDocument/2006/relationships/slide" Target="../slides/slide11.xml"/><Relationship Id="rId2" Type="http://schemas.openxmlformats.org/officeDocument/2006/relationships/notesMaster" Target="../notesMasters/notesMaster1.xml"/><Relationship Id="rId1" Type="http://schemas.openxmlformats.org/officeDocument/2006/relationships/vmlDrawing" Target="../drawings/vmlDrawing10.vml"/><Relationship Id="rId5" Type="http://schemas.openxmlformats.org/officeDocument/2006/relationships/image" Target="../media/image3.wmf"/><Relationship Id="rId4" Type="http://schemas.openxmlformats.org/officeDocument/2006/relationships/oleObject" Target="../embeddings/oleObject11.bin"/></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notesMaster" Target="../notesMasters/notesMaster1.xml"/><Relationship Id="rId1" Type="http://schemas.openxmlformats.org/officeDocument/2006/relationships/vmlDrawing" Target="../drawings/vmlDrawing3.vml"/><Relationship Id="rId5" Type="http://schemas.openxmlformats.org/officeDocument/2006/relationships/image" Target="../media/image3.wmf"/><Relationship Id="rId4" Type="http://schemas.openxmlformats.org/officeDocument/2006/relationships/oleObject" Target="../embeddings/oleObject3.bin"/></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slide" Target="../slides/slide27.xml"/><Relationship Id="rId2" Type="http://schemas.openxmlformats.org/officeDocument/2006/relationships/notesMaster" Target="../notesMasters/notesMaster1.xml"/><Relationship Id="rId1" Type="http://schemas.openxmlformats.org/officeDocument/2006/relationships/vmlDrawing" Target="../drawings/vmlDrawing18.vml"/><Relationship Id="rId5" Type="http://schemas.openxmlformats.org/officeDocument/2006/relationships/image" Target="../media/image3.wmf"/><Relationship Id="rId4" Type="http://schemas.openxmlformats.org/officeDocument/2006/relationships/oleObject" Target="../embeddings/oleObject19.bin"/></Relationships>
</file>

<file path=ppt/notesSlides/_rels/notesSlide28.xml.rels><?xml version="1.0" encoding="UTF-8" standalone="yes"?>
<Relationships xmlns="http://schemas.openxmlformats.org/package/2006/relationships"><Relationship Id="rId3" Type="http://schemas.openxmlformats.org/officeDocument/2006/relationships/slide" Target="../slides/slide28.xml"/><Relationship Id="rId2" Type="http://schemas.openxmlformats.org/officeDocument/2006/relationships/notesMaster" Target="../notesMasters/notesMaster1.xml"/><Relationship Id="rId1" Type="http://schemas.openxmlformats.org/officeDocument/2006/relationships/vmlDrawing" Target="../drawings/vmlDrawing19.vml"/><Relationship Id="rId5" Type="http://schemas.openxmlformats.org/officeDocument/2006/relationships/image" Target="../media/image3.wmf"/><Relationship Id="rId4" Type="http://schemas.openxmlformats.org/officeDocument/2006/relationships/oleObject" Target="../embeddings/oleObject20.bin"/></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3" Type="http://schemas.openxmlformats.org/officeDocument/2006/relationships/slide" Target="../slides/slide35.xml"/><Relationship Id="rId2" Type="http://schemas.openxmlformats.org/officeDocument/2006/relationships/notesMaster" Target="../notesMasters/notesMaster1.xml"/><Relationship Id="rId1" Type="http://schemas.openxmlformats.org/officeDocument/2006/relationships/vmlDrawing" Target="../drawings/vmlDrawing20.vml"/><Relationship Id="rId5" Type="http://schemas.openxmlformats.org/officeDocument/2006/relationships/image" Target="../media/image3.wmf"/><Relationship Id="rId4" Type="http://schemas.openxmlformats.org/officeDocument/2006/relationships/oleObject" Target="../embeddings/oleObject21.bin"/></Relationships>
</file>

<file path=ppt/notesSlides/_rels/notesSlide36.xml.rels><?xml version="1.0" encoding="UTF-8" standalone="yes"?>
<Relationships xmlns="http://schemas.openxmlformats.org/package/2006/relationships"><Relationship Id="rId3" Type="http://schemas.openxmlformats.org/officeDocument/2006/relationships/slide" Target="../slides/slide36.xml"/><Relationship Id="rId2" Type="http://schemas.openxmlformats.org/officeDocument/2006/relationships/notesMaster" Target="../notesMasters/notesMaster1.xml"/><Relationship Id="rId1" Type="http://schemas.openxmlformats.org/officeDocument/2006/relationships/vmlDrawing" Target="../drawings/vmlDrawing21.vml"/><Relationship Id="rId5" Type="http://schemas.openxmlformats.org/officeDocument/2006/relationships/image" Target="../media/image3.wmf"/><Relationship Id="rId4" Type="http://schemas.openxmlformats.org/officeDocument/2006/relationships/oleObject" Target="../embeddings/oleObject22.bin"/></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slide" Target="../slides/slide6.xml"/><Relationship Id="rId2" Type="http://schemas.openxmlformats.org/officeDocument/2006/relationships/notesMaster" Target="../notesMasters/notesMaster1.xml"/><Relationship Id="rId1" Type="http://schemas.openxmlformats.org/officeDocument/2006/relationships/vmlDrawing" Target="../drawings/vmlDrawing7.vml"/><Relationship Id="rId5" Type="http://schemas.openxmlformats.org/officeDocument/2006/relationships/image" Target="../media/image3.wmf"/><Relationship Id="rId4" Type="http://schemas.openxmlformats.org/officeDocument/2006/relationships/oleObject" Target="../embeddings/oleObject8.bin"/></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body" idx="1"/>
          </p:nvPr>
        </p:nvSpPr>
        <p:spPr>
          <a:xfrm>
            <a:off x="762000" y="4419600"/>
            <a:ext cx="5486400" cy="4171950"/>
          </a:xfrm>
          <a:noFill/>
          <a:ln/>
        </p:spPr>
        <p:txBody>
          <a:bodyPr/>
          <a:lstStyle/>
          <a:p>
            <a:r>
              <a:rPr lang="en-US"/>
              <a:t>We’re going to talk about the pull system; we’re going to define it, discuss the objectives and give some examples of pull systems in use.</a:t>
            </a:r>
          </a:p>
          <a:p>
            <a:r>
              <a:rPr lang="en-US"/>
              <a:t>Then we’re going to discuss traditional systems and how they contrast with a pull system.</a:t>
            </a:r>
          </a:p>
          <a:p>
            <a:r>
              <a:rPr lang="en-US"/>
              <a:t>Next we’re going to investigate how a pull system is managed, what types of pull signals could be used and why you would want to use a particular kind.</a:t>
            </a:r>
          </a:p>
          <a:p>
            <a:r>
              <a:rPr lang="en-US"/>
              <a:t>We’ll close the discussion by looking at the benefits that can be achieved by implementing a pull system.</a:t>
            </a:r>
          </a:p>
          <a:p>
            <a:r>
              <a:rPr lang="en-US" u="sng"/>
              <a:t>Note: </a:t>
            </a:r>
            <a:r>
              <a:rPr lang="en-US"/>
              <a:t>this group of slides contains some that may not be appropriate for the workshop discussions.  Use the material as you see find it fits the situation. </a:t>
            </a:r>
          </a:p>
          <a:p>
            <a:endParaRPr lang="en-US" u="sng"/>
          </a:p>
          <a:p>
            <a:r>
              <a:rPr lang="en-US" u="sng"/>
              <a:t>Key points of Pull Module:</a:t>
            </a:r>
          </a:p>
          <a:p>
            <a:pPr>
              <a:buFontTx/>
              <a:buChar char="•"/>
            </a:pPr>
            <a:r>
              <a:rPr lang="en-US"/>
              <a:t> Possibilities in all areas: administrative, indirect, direct</a:t>
            </a:r>
          </a:p>
          <a:p>
            <a:pPr>
              <a:buFontTx/>
              <a:buChar char="•"/>
            </a:pPr>
            <a:r>
              <a:rPr lang="en-US"/>
              <a:t> Simplicity of various types</a:t>
            </a:r>
          </a:p>
          <a:p>
            <a:pPr>
              <a:buFontTx/>
              <a:buChar char="•"/>
            </a:pPr>
            <a:r>
              <a:rPr lang="en-US"/>
              <a:t> Sends a visual message</a:t>
            </a:r>
          </a:p>
          <a:p>
            <a:pPr>
              <a:buFontTx/>
              <a:buChar char="•"/>
            </a:pPr>
            <a:r>
              <a:rPr lang="en-US"/>
              <a:t> Operator control, does not require management involvement or sophisticated systems.</a:t>
            </a:r>
          </a:p>
          <a:p>
            <a:pPr>
              <a:buFontTx/>
              <a:buChar char="•"/>
            </a:pPr>
            <a:r>
              <a:rPr lang="en-US"/>
              <a:t> Must have discipline.</a:t>
            </a:r>
          </a:p>
          <a:p>
            <a:pPr>
              <a:buFontTx/>
              <a:buChar char="•"/>
            </a:pPr>
            <a:r>
              <a:rPr lang="en-US"/>
              <a:t> Exists in our lives everywhere but work.</a:t>
            </a:r>
          </a:p>
        </p:txBody>
      </p:sp>
      <p:sp>
        <p:nvSpPr>
          <p:cNvPr id="5123" name="Rectangle 3"/>
          <p:cNvSpPr>
            <a:spLocks noChangeArrowheads="1" noTextEdit="1"/>
          </p:cNvSpPr>
          <p:nvPr>
            <p:ph type="sldImg"/>
          </p:nvPr>
        </p:nvSpPr>
        <p:spPr>
          <a:xfrm>
            <a:off x="1150938" y="692150"/>
            <a:ext cx="4556125" cy="3416300"/>
          </a:xfrm>
          <a:ln cap="flat"/>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body" idx="1"/>
          </p:nvPr>
        </p:nvSpPr>
        <p:spPr>
          <a:xfrm>
            <a:off x="914400" y="4267200"/>
            <a:ext cx="5029200" cy="4324350"/>
          </a:xfrm>
          <a:noFill/>
          <a:ln/>
        </p:spPr>
        <p:txBody>
          <a:bodyPr/>
          <a:lstStyle/>
          <a:p>
            <a:r>
              <a:rPr lang="en-US" i="1"/>
              <a:t>Read slide.  Discuss what pull system objectives are. </a:t>
            </a:r>
            <a:endParaRPr lang="en-US"/>
          </a:p>
          <a:p>
            <a:endParaRPr lang="en-US"/>
          </a:p>
          <a:p>
            <a:r>
              <a:rPr lang="en-US"/>
              <a:t>It’s simple to use, but not so simple to design and implement.  It’s a system that can be used for all kinds of processes and resources - not just material.</a:t>
            </a:r>
          </a:p>
          <a:p>
            <a:endParaRPr lang="en-US"/>
          </a:p>
          <a:p>
            <a:r>
              <a:rPr lang="en-US"/>
              <a:t>What a pull system is not!</a:t>
            </a:r>
          </a:p>
          <a:p>
            <a:r>
              <a:rPr lang="en-US"/>
              <a:t>	Complicated and sophisticated</a:t>
            </a:r>
          </a:p>
          <a:p>
            <a:r>
              <a:rPr lang="en-US"/>
              <a:t>	Only for a manufacturing process</a:t>
            </a:r>
          </a:p>
        </p:txBody>
      </p:sp>
      <p:sp>
        <p:nvSpPr>
          <p:cNvPr id="25603" name="Rectangle 3"/>
          <p:cNvSpPr>
            <a:spLocks noChangeArrowheads="1" noTextEdit="1"/>
          </p:cNvSpPr>
          <p:nvPr>
            <p:ph type="sldImg"/>
          </p:nvPr>
        </p:nvSpPr>
        <p:spPr>
          <a:xfrm>
            <a:off x="1150938" y="692150"/>
            <a:ext cx="4556125" cy="3416300"/>
          </a:xfrm>
          <a:ln cap="flat"/>
        </p:spPr>
      </p:sp>
      <p:graphicFrame>
        <p:nvGraphicFramePr>
          <p:cNvPr id="25604" name="Object 4">
            <a:hlinkClick r:id="" action="ppaction://ole?verb=0"/>
          </p:cNvPr>
          <p:cNvGraphicFramePr>
            <a:graphicFrameLocks/>
          </p:cNvGraphicFramePr>
          <p:nvPr/>
        </p:nvGraphicFramePr>
        <p:xfrm>
          <a:off x="5867400" y="2057400"/>
          <a:ext cx="587375" cy="361950"/>
        </p:xfrm>
        <a:graphic>
          <a:graphicData uri="http://schemas.openxmlformats.org/presentationml/2006/ole">
            <mc:AlternateContent xmlns:mc="http://schemas.openxmlformats.org/markup-compatibility/2006">
              <mc:Choice xmlns:v="urn:schemas-microsoft-com:vml" Requires="v">
                <p:oleObj spid="_x0000_s25605" name="Document" r:id="rId4" imgW="585720" imgH="360360" progId="Word.Document.8">
                  <p:embed/>
                </p:oleObj>
              </mc:Choice>
              <mc:Fallback>
                <p:oleObj name="Document" r:id="rId4" imgW="585720" imgH="360360" progId="Word.Document.8">
                  <p:embed/>
                  <p:pic>
                    <p:nvPicPr>
                      <p:cNvPr id="0" name="Object 4"/>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67400" y="2057400"/>
                        <a:ext cx="587375" cy="3619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body" idx="1"/>
          </p:nvPr>
        </p:nvSpPr>
        <p:spPr>
          <a:xfrm>
            <a:off x="914400" y="4267200"/>
            <a:ext cx="5029200" cy="4324350"/>
          </a:xfrm>
          <a:noFill/>
          <a:ln/>
        </p:spPr>
        <p:txBody>
          <a:bodyPr/>
          <a:lstStyle/>
          <a:p>
            <a:r>
              <a:rPr lang="en-US"/>
              <a:t>Pull signals can take a variety of forms.  Customize the signal to the process.</a:t>
            </a:r>
          </a:p>
          <a:p>
            <a:endParaRPr lang="en-US"/>
          </a:p>
          <a:p>
            <a:r>
              <a:rPr lang="en-US"/>
              <a:t>The major types of pull signals are shown on the transparency:</a:t>
            </a:r>
          </a:p>
          <a:p>
            <a:r>
              <a:rPr lang="en-US"/>
              <a:t>	Cards</a:t>
            </a:r>
          </a:p>
          <a:p>
            <a:r>
              <a:rPr lang="en-US"/>
              <a:t>	Containers</a:t>
            </a:r>
          </a:p>
          <a:p>
            <a:r>
              <a:rPr lang="en-US"/>
              <a:t>	Computer signals</a:t>
            </a:r>
          </a:p>
          <a:p>
            <a:r>
              <a:rPr lang="en-US"/>
              <a:t>	Electronic signals (andon boards)</a:t>
            </a:r>
          </a:p>
          <a:p>
            <a:r>
              <a:rPr lang="en-US"/>
              <a:t>Some others are:</a:t>
            </a:r>
          </a:p>
          <a:p>
            <a:r>
              <a:rPr lang="en-US"/>
              <a:t>	Chips</a:t>
            </a:r>
          </a:p>
          <a:p>
            <a:r>
              <a:rPr lang="en-US"/>
              <a:t>	Fax</a:t>
            </a:r>
          </a:p>
          <a:p>
            <a:r>
              <a:rPr lang="en-US"/>
              <a:t>	Colored floor space</a:t>
            </a:r>
          </a:p>
          <a:p>
            <a:endParaRPr lang="en-US"/>
          </a:p>
          <a:p>
            <a:r>
              <a:rPr lang="en-US"/>
              <a:t>Let’s investigate </a:t>
            </a:r>
            <a:r>
              <a:rPr lang="en-US" u="sng"/>
              <a:t>card</a:t>
            </a:r>
            <a:r>
              <a:rPr lang="en-US"/>
              <a:t> pull signals.</a:t>
            </a:r>
          </a:p>
        </p:txBody>
      </p:sp>
      <p:sp>
        <p:nvSpPr>
          <p:cNvPr id="27651" name="Rectangle 3"/>
          <p:cNvSpPr>
            <a:spLocks noChangeArrowheads="1" noTextEdit="1"/>
          </p:cNvSpPr>
          <p:nvPr>
            <p:ph type="sldImg"/>
          </p:nvPr>
        </p:nvSpPr>
        <p:spPr>
          <a:xfrm>
            <a:off x="1150938" y="692150"/>
            <a:ext cx="4556125" cy="3416300"/>
          </a:xfrm>
          <a:ln cap="flat"/>
        </p:spPr>
      </p:sp>
      <p:graphicFrame>
        <p:nvGraphicFramePr>
          <p:cNvPr id="27652" name="Object 4">
            <a:hlinkClick r:id="" action="ppaction://ole?verb=0"/>
          </p:cNvPr>
          <p:cNvGraphicFramePr>
            <a:graphicFrameLocks/>
          </p:cNvGraphicFramePr>
          <p:nvPr/>
        </p:nvGraphicFramePr>
        <p:xfrm>
          <a:off x="5867400" y="2057400"/>
          <a:ext cx="587375" cy="361950"/>
        </p:xfrm>
        <a:graphic>
          <a:graphicData uri="http://schemas.openxmlformats.org/presentationml/2006/ole">
            <mc:AlternateContent xmlns:mc="http://schemas.openxmlformats.org/markup-compatibility/2006">
              <mc:Choice xmlns:v="urn:schemas-microsoft-com:vml" Requires="v">
                <p:oleObj spid="_x0000_s27653" name="Document" r:id="rId4" imgW="585720" imgH="360360" progId="Word.Document.8">
                  <p:embed/>
                </p:oleObj>
              </mc:Choice>
              <mc:Fallback>
                <p:oleObj name="Document" r:id="rId4" imgW="585720" imgH="360360" progId="Word.Document.8">
                  <p:embed/>
                  <p:pic>
                    <p:nvPicPr>
                      <p:cNvPr id="0" name="Object 4"/>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67400" y="2057400"/>
                        <a:ext cx="587375" cy="3619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body" idx="1"/>
          </p:nvPr>
        </p:nvSpPr>
        <p:spPr>
          <a:xfrm>
            <a:off x="914400" y="4267200"/>
            <a:ext cx="5029200" cy="4324350"/>
          </a:xfrm>
          <a:noFill/>
          <a:ln/>
        </p:spPr>
        <p:txBody>
          <a:bodyPr/>
          <a:lstStyle/>
          <a:p>
            <a:r>
              <a:rPr lang="en-US"/>
              <a:t>This is an example of a pull board that could be used with internal operations, as shown, or even with external customers.  The board in broken into three color bands:</a:t>
            </a:r>
          </a:p>
          <a:p>
            <a:r>
              <a:rPr lang="en-US"/>
              <a:t>Red zone indicates the supplier is on the verge of not satisfying their customer.  Very low level of goods maintained.</a:t>
            </a:r>
          </a:p>
          <a:p>
            <a:r>
              <a:rPr lang="en-US"/>
              <a:t>Yellow zone  indicates customer requirements are being met.  Low level of finished goods maintained.</a:t>
            </a:r>
          </a:p>
          <a:p>
            <a:r>
              <a:rPr lang="en-US"/>
              <a:t>Green zone indicates the customer’s needs are being fulfilled.  Supplier is building more than the customer is requiring and it may be time to stop production until demand is more in line with supply.</a:t>
            </a:r>
          </a:p>
          <a:p>
            <a:r>
              <a:rPr lang="en-US"/>
              <a:t>The cards hanging on the hooks in the colored zones reflect the part number identified in the section, a given quantity of material in one container.  When a card is on the hook it indicates an empty container.  When the hook is empty, the card has been placed on the container and it is full of material.</a:t>
            </a:r>
          </a:p>
          <a:p>
            <a:r>
              <a:rPr lang="en-US"/>
              <a:t>Other pertinent information (e.g.. Quality performance) would be contained in the information section.</a:t>
            </a:r>
          </a:p>
          <a:p>
            <a:r>
              <a:rPr lang="en-US"/>
              <a:t>The next transparency displays the process flow.</a:t>
            </a:r>
          </a:p>
        </p:txBody>
      </p:sp>
      <p:sp>
        <p:nvSpPr>
          <p:cNvPr id="31747" name="Rectangle 3"/>
          <p:cNvSpPr>
            <a:spLocks noChangeArrowheads="1" noTextEdit="1"/>
          </p:cNvSpPr>
          <p:nvPr>
            <p:ph type="sldImg"/>
          </p:nvPr>
        </p:nvSpPr>
        <p:spPr>
          <a:xfrm>
            <a:off x="1150938" y="692150"/>
            <a:ext cx="4556125" cy="3416300"/>
          </a:xfrm>
          <a:ln cap="flat"/>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body" idx="1"/>
          </p:nvPr>
        </p:nvSpPr>
        <p:spPr>
          <a:xfrm>
            <a:off x="914400" y="4267200"/>
            <a:ext cx="5029200" cy="4324350"/>
          </a:xfrm>
          <a:noFill/>
          <a:ln/>
        </p:spPr>
        <p:txBody>
          <a:bodyPr/>
          <a:lstStyle/>
          <a:p>
            <a:r>
              <a:rPr lang="en-US"/>
              <a:t>This is an example of how a pull card might be designed.  Each organization should develop one that meets their particular situation.  The example does display key information that should be shown to support the process.</a:t>
            </a:r>
          </a:p>
        </p:txBody>
      </p:sp>
      <p:sp>
        <p:nvSpPr>
          <p:cNvPr id="33795" name="Rectangle 3"/>
          <p:cNvSpPr>
            <a:spLocks noChangeArrowheads="1" noTextEdit="1"/>
          </p:cNvSpPr>
          <p:nvPr>
            <p:ph type="sldImg"/>
          </p:nvPr>
        </p:nvSpPr>
        <p:spPr>
          <a:xfrm>
            <a:off x="1150938" y="692150"/>
            <a:ext cx="4556125" cy="3416300"/>
          </a:xfrm>
          <a:ln cap="flat"/>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body" idx="1"/>
          </p:nvPr>
        </p:nvSpPr>
        <p:spPr>
          <a:xfrm>
            <a:off x="914400" y="4267200"/>
            <a:ext cx="5029200" cy="4324350"/>
          </a:xfrm>
          <a:noFill/>
          <a:ln/>
        </p:spPr>
        <p:txBody>
          <a:bodyPr/>
          <a:lstStyle/>
          <a:p>
            <a:r>
              <a:rPr lang="en-US"/>
              <a:t>One of the great fears with the use of cards is the possibility of cards being lost, stolen, or mishandled.  Much of this is exaggerated, but can be minimized with information on what to do with a found card and overall training of the purpose of the cards within the organization.</a:t>
            </a:r>
          </a:p>
        </p:txBody>
      </p:sp>
      <p:sp>
        <p:nvSpPr>
          <p:cNvPr id="35843" name="Rectangle 3"/>
          <p:cNvSpPr>
            <a:spLocks noChangeArrowheads="1" noTextEdit="1"/>
          </p:cNvSpPr>
          <p:nvPr>
            <p:ph type="sldImg"/>
          </p:nvPr>
        </p:nvSpPr>
        <p:spPr>
          <a:xfrm>
            <a:off x="1150938" y="692150"/>
            <a:ext cx="4556125" cy="3416300"/>
          </a:xfrm>
          <a:ln cap="flat"/>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body" idx="1"/>
          </p:nvPr>
        </p:nvSpPr>
        <p:spPr>
          <a:xfrm>
            <a:off x="914400" y="4267200"/>
            <a:ext cx="5029200" cy="4324350"/>
          </a:xfrm>
          <a:noFill/>
          <a:ln/>
        </p:spPr>
        <p:txBody>
          <a:bodyPr/>
          <a:lstStyle/>
          <a:p>
            <a:r>
              <a:rPr lang="en-US"/>
              <a:t>Review this pictorial of a pull loop process flow.</a:t>
            </a:r>
          </a:p>
          <a:p>
            <a:endParaRPr lang="en-US"/>
          </a:p>
          <a:p>
            <a:r>
              <a:rPr lang="en-US"/>
              <a:t>The process would involve (1) an operator filling a container with material, (2) placing a card from the board on the container, (3) the container being shipped to the supplier, the supplier emptying the container, (4) the supplier returning the container, (5) the operator removing the card from the empty container and placing on the next available hook going from the bottom hooks to the top hooks, (6) the container place at the station for filling.</a:t>
            </a:r>
          </a:p>
          <a:p>
            <a:endParaRPr lang="en-US"/>
          </a:p>
        </p:txBody>
      </p:sp>
      <p:sp>
        <p:nvSpPr>
          <p:cNvPr id="41987" name="Rectangle 3"/>
          <p:cNvSpPr>
            <a:spLocks noChangeArrowheads="1" noTextEdit="1"/>
          </p:cNvSpPr>
          <p:nvPr>
            <p:ph type="sldImg"/>
          </p:nvPr>
        </p:nvSpPr>
        <p:spPr>
          <a:xfrm>
            <a:off x="1150938" y="692150"/>
            <a:ext cx="4556125" cy="3416300"/>
          </a:xfrm>
          <a:ln cap="flat"/>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body" idx="1"/>
          </p:nvPr>
        </p:nvSpPr>
        <p:spPr>
          <a:xfrm>
            <a:off x="914400" y="4267200"/>
            <a:ext cx="5029200" cy="4324350"/>
          </a:xfrm>
          <a:noFill/>
          <a:ln/>
        </p:spPr>
        <p:txBody>
          <a:bodyPr/>
          <a:lstStyle/>
          <a:p>
            <a:r>
              <a:rPr lang="en-US"/>
              <a:t>When looked at in this manner you see the minimal interaction required between parts.  The system  takes care of all the indicators/signals required.</a:t>
            </a:r>
          </a:p>
        </p:txBody>
      </p:sp>
      <p:sp>
        <p:nvSpPr>
          <p:cNvPr id="44035" name="Rectangle 3"/>
          <p:cNvSpPr>
            <a:spLocks noChangeArrowheads="1" noTextEdit="1"/>
          </p:cNvSpPr>
          <p:nvPr>
            <p:ph type="sldImg"/>
          </p:nvPr>
        </p:nvSpPr>
        <p:spPr>
          <a:xfrm>
            <a:off x="1150938" y="692150"/>
            <a:ext cx="4556125" cy="3416300"/>
          </a:xfrm>
          <a:ln cap="flat"/>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body" idx="1"/>
          </p:nvPr>
        </p:nvSpPr>
        <p:spPr>
          <a:xfrm>
            <a:off x="914400" y="4267200"/>
            <a:ext cx="5029200" cy="4324350"/>
          </a:xfrm>
          <a:noFill/>
          <a:ln/>
        </p:spPr>
        <p:txBody>
          <a:bodyPr/>
          <a:lstStyle/>
          <a:p>
            <a:r>
              <a:rPr lang="en-US"/>
              <a:t>This transparency can be used to describe one of the benefits in having a pull system with a visual control board.</a:t>
            </a:r>
          </a:p>
          <a:p>
            <a:endParaRPr lang="en-US"/>
          </a:p>
          <a:p>
            <a:r>
              <a:rPr lang="en-US"/>
              <a:t>Originally the operator / or supplier was constantly be told by his/her customers (internal or external) that their respective parts were hot and needed to be run.  This caused a lot of confusion for the supplier, excessive changeovers, and a lot of effort on the part of the customers to keep track of material availability.</a:t>
            </a:r>
          </a:p>
          <a:p>
            <a:endParaRPr lang="en-US"/>
          </a:p>
          <a:p>
            <a:r>
              <a:rPr lang="en-US"/>
              <a:t>After implementation of the pull system with visual control board the operator / supplier would schedule part production based on the information provided by the control board.  This reduced changeovers, eliminated confusion as status could be seen at a glance and situations developing noted, and reduced the need for customers to monitor/schedule materials.</a:t>
            </a:r>
          </a:p>
        </p:txBody>
      </p:sp>
      <p:sp>
        <p:nvSpPr>
          <p:cNvPr id="46083" name="Rectangle 3"/>
          <p:cNvSpPr>
            <a:spLocks noChangeArrowheads="1" noTextEdit="1"/>
          </p:cNvSpPr>
          <p:nvPr>
            <p:ph type="sldImg"/>
          </p:nvPr>
        </p:nvSpPr>
        <p:spPr>
          <a:xfrm>
            <a:off x="1150938" y="692150"/>
            <a:ext cx="4556125" cy="3416300"/>
          </a:xfrm>
          <a:ln cap="flat"/>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body" idx="1"/>
          </p:nvPr>
        </p:nvSpPr>
        <p:spPr>
          <a:xfrm>
            <a:off x="914400" y="4343400"/>
            <a:ext cx="5029200" cy="4248150"/>
          </a:xfrm>
          <a:noFill/>
          <a:ln/>
        </p:spPr>
        <p:txBody>
          <a:bodyPr/>
          <a:lstStyle/>
          <a:p>
            <a:r>
              <a:rPr lang="en-US"/>
              <a:t>Returning again to the types of pull signals, lets investigate container or dolly exchange.</a:t>
            </a:r>
          </a:p>
        </p:txBody>
      </p:sp>
      <p:sp>
        <p:nvSpPr>
          <p:cNvPr id="48131" name="Rectangle 3"/>
          <p:cNvSpPr>
            <a:spLocks noChangeArrowheads="1" noTextEdit="1"/>
          </p:cNvSpPr>
          <p:nvPr>
            <p:ph type="sldImg"/>
          </p:nvPr>
        </p:nvSpPr>
        <p:spPr>
          <a:xfrm>
            <a:off x="1150938" y="692150"/>
            <a:ext cx="4556125" cy="3416300"/>
          </a:xfrm>
          <a:ln cap="flat"/>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body" idx="1"/>
          </p:nvPr>
        </p:nvSpPr>
        <p:spPr>
          <a:xfrm>
            <a:off x="914400" y="4343400"/>
            <a:ext cx="5029200" cy="4248150"/>
          </a:xfrm>
          <a:noFill/>
          <a:ln/>
        </p:spPr>
        <p:txBody>
          <a:bodyPr/>
          <a:lstStyle/>
          <a:p>
            <a:r>
              <a:rPr lang="en-US" i="1"/>
              <a:t>Read and discuss this type of pull signal.</a:t>
            </a:r>
          </a:p>
        </p:txBody>
      </p:sp>
      <p:sp>
        <p:nvSpPr>
          <p:cNvPr id="50179" name="Rectangle 3"/>
          <p:cNvSpPr>
            <a:spLocks noChangeArrowheads="1" noTextEdit="1"/>
          </p:cNvSpPr>
          <p:nvPr>
            <p:ph type="sldImg"/>
          </p:nvPr>
        </p:nvSpPr>
        <p:spPr>
          <a:xfrm>
            <a:off x="1150938" y="692150"/>
            <a:ext cx="4556125" cy="3416300"/>
          </a:xfrm>
          <a:ln cap="flat"/>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body" idx="1"/>
          </p:nvPr>
        </p:nvSpPr>
        <p:spPr>
          <a:xfrm>
            <a:off x="914400" y="4267200"/>
            <a:ext cx="5029200" cy="4324350"/>
          </a:xfrm>
          <a:noFill/>
          <a:ln/>
        </p:spPr>
        <p:txBody>
          <a:bodyPr/>
          <a:lstStyle/>
          <a:p>
            <a:r>
              <a:rPr lang="en-US" i="1"/>
              <a:t>Before showing slide, ask question: how would you define a pull system?”</a:t>
            </a:r>
          </a:p>
          <a:p>
            <a:endParaRPr lang="en-US"/>
          </a:p>
          <a:p>
            <a:r>
              <a:rPr lang="en-US" i="1"/>
              <a:t>After obtaining some responses show slide.  </a:t>
            </a:r>
            <a:r>
              <a:rPr lang="en-US"/>
              <a:t>Emphasize the underlined words as key aspects of what pull is all about.</a:t>
            </a:r>
          </a:p>
          <a:p>
            <a:endParaRPr lang="en-US"/>
          </a:p>
          <a:p>
            <a:r>
              <a:rPr lang="en-US"/>
              <a:t>Note that a pull system is closed loop and brings together the operator with the rest of the material supply system.</a:t>
            </a:r>
          </a:p>
        </p:txBody>
      </p:sp>
      <p:sp>
        <p:nvSpPr>
          <p:cNvPr id="7171" name="Rectangle 3"/>
          <p:cNvSpPr>
            <a:spLocks noChangeArrowheads="1" noTextEdit="1"/>
          </p:cNvSpPr>
          <p:nvPr>
            <p:ph type="sldImg"/>
          </p:nvPr>
        </p:nvSpPr>
        <p:spPr>
          <a:xfrm>
            <a:off x="1150938" y="692150"/>
            <a:ext cx="4556125" cy="3416300"/>
          </a:xfrm>
          <a:ln cap="flat"/>
        </p:spPr>
      </p:sp>
      <p:graphicFrame>
        <p:nvGraphicFramePr>
          <p:cNvPr id="7172" name="Object 4">
            <a:hlinkClick r:id="" action="ppaction://ole?verb=0"/>
          </p:cNvPr>
          <p:cNvGraphicFramePr>
            <a:graphicFrameLocks/>
          </p:cNvGraphicFramePr>
          <p:nvPr/>
        </p:nvGraphicFramePr>
        <p:xfrm>
          <a:off x="5867400" y="2057400"/>
          <a:ext cx="587375" cy="361950"/>
        </p:xfrm>
        <a:graphic>
          <a:graphicData uri="http://schemas.openxmlformats.org/presentationml/2006/ole">
            <mc:AlternateContent xmlns:mc="http://schemas.openxmlformats.org/markup-compatibility/2006">
              <mc:Choice xmlns:v="urn:schemas-microsoft-com:vml" Requires="v">
                <p:oleObj spid="_x0000_s7173" name="Document" r:id="rId4" imgW="585720" imgH="360360" progId="Word.Document.8">
                  <p:embed/>
                </p:oleObj>
              </mc:Choice>
              <mc:Fallback>
                <p:oleObj name="Document" r:id="rId4" imgW="585720" imgH="360360" progId="Word.Document.8">
                  <p:embed/>
                  <p:pic>
                    <p:nvPicPr>
                      <p:cNvPr id="0" name="Object 4"/>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67400" y="2057400"/>
                        <a:ext cx="587375" cy="3619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body" idx="1"/>
          </p:nvPr>
        </p:nvSpPr>
        <p:spPr>
          <a:xfrm>
            <a:off x="914400" y="4267200"/>
            <a:ext cx="5029200" cy="4324350"/>
          </a:xfrm>
          <a:noFill/>
          <a:ln/>
        </p:spPr>
        <p:txBody>
          <a:bodyPr/>
          <a:lstStyle/>
          <a:p>
            <a:r>
              <a:rPr lang="en-US" i="1"/>
              <a:t>Read transparency and stress that </a:t>
            </a:r>
            <a:r>
              <a:rPr lang="en-US" i="1" u="sng"/>
              <a:t>one pull signal is equal to one standard pack</a:t>
            </a:r>
            <a:r>
              <a:rPr lang="en-US" i="1"/>
              <a:t> which contains a specific number of parts and which correlates to container size and ergonomic weight/dimensions.</a:t>
            </a:r>
          </a:p>
        </p:txBody>
      </p:sp>
      <p:sp>
        <p:nvSpPr>
          <p:cNvPr id="52227" name="Rectangle 3"/>
          <p:cNvSpPr>
            <a:spLocks noChangeArrowheads="1" noTextEdit="1"/>
          </p:cNvSpPr>
          <p:nvPr>
            <p:ph type="sldImg"/>
          </p:nvPr>
        </p:nvSpPr>
        <p:spPr>
          <a:xfrm>
            <a:off x="1150938" y="692150"/>
            <a:ext cx="4556125" cy="3416300"/>
          </a:xfrm>
          <a:ln cap="flat"/>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body" idx="1"/>
          </p:nvPr>
        </p:nvSpPr>
        <p:spPr>
          <a:xfrm>
            <a:off x="914400" y="4343400"/>
            <a:ext cx="5029200" cy="4248150"/>
          </a:xfrm>
          <a:noFill/>
          <a:ln/>
        </p:spPr>
        <p:txBody>
          <a:bodyPr/>
          <a:lstStyle/>
          <a:p>
            <a:r>
              <a:rPr lang="en-US"/>
              <a:t>Again the types of pull signals, lets now look at electronic signals such as a material light board.</a:t>
            </a:r>
          </a:p>
          <a:p>
            <a:endParaRPr lang="en-US"/>
          </a:p>
        </p:txBody>
      </p:sp>
      <p:sp>
        <p:nvSpPr>
          <p:cNvPr id="54275" name="Rectangle 3"/>
          <p:cNvSpPr>
            <a:spLocks noChangeArrowheads="1" noTextEdit="1"/>
          </p:cNvSpPr>
          <p:nvPr>
            <p:ph type="sldImg"/>
          </p:nvPr>
        </p:nvSpPr>
        <p:spPr>
          <a:xfrm>
            <a:off x="1150938" y="692150"/>
            <a:ext cx="4556125" cy="3416300"/>
          </a:xfrm>
          <a:ln cap="flat"/>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body" idx="1"/>
          </p:nvPr>
        </p:nvSpPr>
        <p:spPr>
          <a:xfrm>
            <a:off x="914400" y="4267200"/>
            <a:ext cx="5029200" cy="4324350"/>
          </a:xfrm>
          <a:noFill/>
          <a:ln/>
        </p:spPr>
        <p:txBody>
          <a:bodyPr/>
          <a:lstStyle/>
          <a:p>
            <a:r>
              <a:rPr lang="en-US" i="1"/>
              <a:t>Read and discuss this type of pull signal.</a:t>
            </a:r>
          </a:p>
        </p:txBody>
      </p:sp>
      <p:sp>
        <p:nvSpPr>
          <p:cNvPr id="56323" name="Rectangle 3"/>
          <p:cNvSpPr>
            <a:spLocks noChangeArrowheads="1" noTextEdit="1"/>
          </p:cNvSpPr>
          <p:nvPr>
            <p:ph type="sldImg"/>
          </p:nvPr>
        </p:nvSpPr>
        <p:spPr>
          <a:xfrm>
            <a:off x="1150938" y="692150"/>
            <a:ext cx="4556125" cy="3416300"/>
          </a:xfrm>
          <a:ln cap="flat"/>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body" idx="1"/>
          </p:nvPr>
        </p:nvSpPr>
        <p:spPr>
          <a:xfrm>
            <a:off x="914400" y="4267200"/>
            <a:ext cx="5029200" cy="4324350"/>
          </a:xfrm>
          <a:noFill/>
          <a:ln/>
        </p:spPr>
        <p:txBody>
          <a:bodyPr/>
          <a:lstStyle/>
          <a:p>
            <a:r>
              <a:rPr lang="en-US"/>
              <a:t>This is a pictorial of a pull signal system using electronic signals to communicate.</a:t>
            </a:r>
          </a:p>
          <a:p>
            <a:endParaRPr lang="en-US"/>
          </a:p>
          <a:p>
            <a:r>
              <a:rPr lang="en-US"/>
              <a:t>Remember, we want to compress value-added areas, reducing lead time which will increase throughput and reduce cost.</a:t>
            </a:r>
          </a:p>
          <a:p>
            <a:endParaRPr lang="en-US"/>
          </a:p>
          <a:p>
            <a:r>
              <a:rPr lang="en-US"/>
              <a:t>Here we have three types of material that is located in a material staging area, away from the assembly point.  At the assembly point we have only enough material on hand to meet needs for a short period of time (e.g.. Two hours) - may be two containers.  When the operator empties one container a signal is turned on to signify needed replacement which shows up on the board identifying the part number.  The material truck driver notes the signal, picks up the right material, delivers to the assembly area, picks up the empty container, puts in container storage and goes after the next signal.</a:t>
            </a:r>
          </a:p>
          <a:p>
            <a:endParaRPr lang="en-US"/>
          </a:p>
          <a:p>
            <a:r>
              <a:rPr lang="en-US"/>
              <a:t>The process involves minimum intervention and schedules based on need.</a:t>
            </a:r>
          </a:p>
        </p:txBody>
      </p:sp>
      <p:sp>
        <p:nvSpPr>
          <p:cNvPr id="58371" name="Rectangle 3"/>
          <p:cNvSpPr>
            <a:spLocks noChangeArrowheads="1" noTextEdit="1"/>
          </p:cNvSpPr>
          <p:nvPr>
            <p:ph type="sldImg"/>
          </p:nvPr>
        </p:nvSpPr>
        <p:spPr>
          <a:xfrm>
            <a:off x="1150938" y="692150"/>
            <a:ext cx="4556125" cy="3416300"/>
          </a:xfrm>
          <a:ln cap="flat"/>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body" idx="1"/>
          </p:nvPr>
        </p:nvSpPr>
        <p:spPr>
          <a:xfrm>
            <a:off x="914400" y="4419600"/>
            <a:ext cx="5029200" cy="4171950"/>
          </a:xfrm>
          <a:noFill/>
          <a:ln/>
        </p:spPr>
        <p:txBody>
          <a:bodyPr/>
          <a:lstStyle/>
          <a:p>
            <a:r>
              <a:rPr lang="en-US"/>
              <a:t>The last signal in our sample is the computer signal.  Many are familiar with this method, using computer printouts or fax’s to indicate need for replacement.  This can be operated much like cards, except the signal does not involve a board and does not involve cards.  This method is used a lot when distances are great and both simplifies and speeds up the communication.</a:t>
            </a:r>
          </a:p>
        </p:txBody>
      </p:sp>
      <p:sp>
        <p:nvSpPr>
          <p:cNvPr id="60419" name="Rectangle 3"/>
          <p:cNvSpPr>
            <a:spLocks noChangeArrowheads="1" noTextEdit="1"/>
          </p:cNvSpPr>
          <p:nvPr>
            <p:ph type="sldImg"/>
          </p:nvPr>
        </p:nvSpPr>
        <p:spPr>
          <a:xfrm>
            <a:off x="1150938" y="692150"/>
            <a:ext cx="4556125" cy="3416300"/>
          </a:xfrm>
          <a:ln cap="flat"/>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body" idx="1"/>
          </p:nvPr>
        </p:nvSpPr>
        <p:spPr>
          <a:xfrm>
            <a:off x="914400" y="4343400"/>
            <a:ext cx="5029200" cy="4248150"/>
          </a:xfrm>
          <a:noFill/>
          <a:ln/>
        </p:spPr>
        <p:txBody>
          <a:bodyPr/>
          <a:lstStyle/>
          <a:p>
            <a:r>
              <a:rPr lang="en-US"/>
              <a:t>This can be used as a guideline for determining the type of pull signal to be used based on the conditions that exist with the customer and supplier.</a:t>
            </a:r>
          </a:p>
          <a:p>
            <a:endParaRPr lang="en-US"/>
          </a:p>
          <a:p>
            <a:r>
              <a:rPr lang="en-US" i="1"/>
              <a:t>Discuss as is necessary.</a:t>
            </a:r>
          </a:p>
        </p:txBody>
      </p:sp>
      <p:sp>
        <p:nvSpPr>
          <p:cNvPr id="62467" name="Rectangle 3"/>
          <p:cNvSpPr>
            <a:spLocks noChangeArrowheads="1" noTextEdit="1"/>
          </p:cNvSpPr>
          <p:nvPr>
            <p:ph type="sldImg"/>
          </p:nvPr>
        </p:nvSpPr>
        <p:spPr>
          <a:xfrm>
            <a:off x="1150938" y="692150"/>
            <a:ext cx="4556125" cy="3416300"/>
          </a:xfrm>
          <a:ln cap="flat"/>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body" idx="1"/>
          </p:nvPr>
        </p:nvSpPr>
        <p:spPr>
          <a:xfrm>
            <a:off x="914400" y="4267200"/>
            <a:ext cx="5029200" cy="4324350"/>
          </a:xfrm>
          <a:noFill/>
          <a:ln/>
        </p:spPr>
        <p:txBody>
          <a:bodyPr/>
          <a:lstStyle/>
          <a:p>
            <a:r>
              <a:rPr lang="en-US" i="1"/>
              <a:t>Place transparency on overhead and ask group for examples of where pull loops may be appropriate for their area.</a:t>
            </a:r>
          </a:p>
          <a:p>
            <a:endParaRPr lang="en-US"/>
          </a:p>
          <a:p>
            <a:r>
              <a:rPr lang="en-US"/>
              <a:t>A pull loop is usually required between two operations if it has been necessary to hold float between them in the past.  A typical scenario is one in which two operations run at different rates.  Refer to the flow diagram on the transparency.  When operations 10 and 20 become synchronous (i.e.. Run the same model, at the same rate, simultaneously with no float in between) loop 3 could control the flow from operation 10 to assembly and loop 2 could be eliminated.</a:t>
            </a:r>
          </a:p>
        </p:txBody>
      </p:sp>
      <p:sp>
        <p:nvSpPr>
          <p:cNvPr id="64515" name="Rectangle 3"/>
          <p:cNvSpPr>
            <a:spLocks noChangeArrowheads="1" noTextEdit="1"/>
          </p:cNvSpPr>
          <p:nvPr>
            <p:ph type="sldImg"/>
          </p:nvPr>
        </p:nvSpPr>
        <p:spPr>
          <a:xfrm>
            <a:off x="1150938" y="692150"/>
            <a:ext cx="4556125" cy="3416300"/>
          </a:xfrm>
          <a:ln cap="flat"/>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body" idx="1"/>
          </p:nvPr>
        </p:nvSpPr>
        <p:spPr>
          <a:xfrm>
            <a:off x="914400" y="4343400"/>
            <a:ext cx="5029200" cy="4248150"/>
          </a:xfrm>
          <a:noFill/>
          <a:ln/>
        </p:spPr>
        <p:txBody>
          <a:bodyPr/>
          <a:lstStyle/>
          <a:p>
            <a:r>
              <a:rPr lang="en-US"/>
              <a:t>When establishing a pull system loop it is essential the supplier and customer meet to define, agree, and understand all the aspects of how the loop will be implemented.</a:t>
            </a:r>
          </a:p>
        </p:txBody>
      </p:sp>
      <p:sp>
        <p:nvSpPr>
          <p:cNvPr id="66563" name="Rectangle 3"/>
          <p:cNvSpPr>
            <a:spLocks noChangeArrowheads="1" noTextEdit="1"/>
          </p:cNvSpPr>
          <p:nvPr>
            <p:ph type="sldImg"/>
          </p:nvPr>
        </p:nvSpPr>
        <p:spPr>
          <a:xfrm>
            <a:off x="1150938" y="692150"/>
            <a:ext cx="4556125" cy="3416300"/>
          </a:xfrm>
          <a:ln cap="flat"/>
        </p:spPr>
      </p:sp>
      <p:graphicFrame>
        <p:nvGraphicFramePr>
          <p:cNvPr id="66564" name="Object 4">
            <a:hlinkClick r:id="" action="ppaction://ole?verb=0"/>
          </p:cNvPr>
          <p:cNvGraphicFramePr>
            <a:graphicFrameLocks/>
          </p:cNvGraphicFramePr>
          <p:nvPr/>
        </p:nvGraphicFramePr>
        <p:xfrm>
          <a:off x="5867400" y="2057400"/>
          <a:ext cx="587375" cy="361950"/>
        </p:xfrm>
        <a:graphic>
          <a:graphicData uri="http://schemas.openxmlformats.org/presentationml/2006/ole">
            <mc:AlternateContent xmlns:mc="http://schemas.openxmlformats.org/markup-compatibility/2006">
              <mc:Choice xmlns:v="urn:schemas-microsoft-com:vml" Requires="v">
                <p:oleObj spid="_x0000_s66565" name="Document" r:id="rId4" imgW="585720" imgH="360360" progId="Word.Document.8">
                  <p:embed/>
                </p:oleObj>
              </mc:Choice>
              <mc:Fallback>
                <p:oleObj name="Document" r:id="rId4" imgW="585720" imgH="360360" progId="Word.Document.8">
                  <p:embed/>
                  <p:pic>
                    <p:nvPicPr>
                      <p:cNvPr id="0" name="Object 4"/>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67400" y="2057400"/>
                        <a:ext cx="587375" cy="3619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body" idx="1"/>
          </p:nvPr>
        </p:nvSpPr>
        <p:spPr>
          <a:xfrm>
            <a:off x="914400" y="4267200"/>
            <a:ext cx="5029200" cy="4324350"/>
          </a:xfrm>
          <a:noFill/>
          <a:ln/>
        </p:spPr>
        <p:txBody>
          <a:bodyPr/>
          <a:lstStyle/>
          <a:p>
            <a:r>
              <a:rPr lang="en-US"/>
              <a:t>In establishing the pull signals, we need to consider various key elements...Read slide.</a:t>
            </a:r>
          </a:p>
        </p:txBody>
      </p:sp>
      <p:sp>
        <p:nvSpPr>
          <p:cNvPr id="68611" name="Rectangle 3"/>
          <p:cNvSpPr>
            <a:spLocks noChangeArrowheads="1" noTextEdit="1"/>
          </p:cNvSpPr>
          <p:nvPr>
            <p:ph type="sldImg"/>
          </p:nvPr>
        </p:nvSpPr>
        <p:spPr>
          <a:xfrm>
            <a:off x="1150938" y="692150"/>
            <a:ext cx="4556125" cy="3416300"/>
          </a:xfrm>
          <a:ln cap="flat"/>
        </p:spPr>
      </p:sp>
      <p:graphicFrame>
        <p:nvGraphicFramePr>
          <p:cNvPr id="68612" name="Object 4">
            <a:hlinkClick r:id="" action="ppaction://ole?verb=0"/>
          </p:cNvPr>
          <p:cNvGraphicFramePr>
            <a:graphicFrameLocks/>
          </p:cNvGraphicFramePr>
          <p:nvPr/>
        </p:nvGraphicFramePr>
        <p:xfrm>
          <a:off x="5867400" y="2057400"/>
          <a:ext cx="587375" cy="361950"/>
        </p:xfrm>
        <a:graphic>
          <a:graphicData uri="http://schemas.openxmlformats.org/presentationml/2006/ole">
            <mc:AlternateContent xmlns:mc="http://schemas.openxmlformats.org/markup-compatibility/2006">
              <mc:Choice xmlns:v="urn:schemas-microsoft-com:vml" Requires="v">
                <p:oleObj spid="_x0000_s68613" name="Document" r:id="rId4" imgW="585720" imgH="360360" progId="Word.Document.8">
                  <p:embed/>
                </p:oleObj>
              </mc:Choice>
              <mc:Fallback>
                <p:oleObj name="Document" r:id="rId4" imgW="585720" imgH="360360" progId="Word.Document.8">
                  <p:embed/>
                  <p:pic>
                    <p:nvPicPr>
                      <p:cNvPr id="0" name="Object 4"/>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67400" y="2057400"/>
                        <a:ext cx="587375" cy="3619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body" idx="1"/>
          </p:nvPr>
        </p:nvSpPr>
        <p:spPr>
          <a:xfrm>
            <a:off x="914400" y="4267200"/>
            <a:ext cx="5029200" cy="4324350"/>
          </a:xfrm>
          <a:noFill/>
          <a:ln/>
        </p:spPr>
        <p:txBody>
          <a:bodyPr/>
          <a:lstStyle/>
          <a:p>
            <a:r>
              <a:rPr lang="en-US"/>
              <a:t>It is best to establish a method by which to monitor the pull card movement, level of inventory so as to initiate corrective actions as is necessary.  The pull signal monitoring chart supports this and is designed much like a visual control board regarding a red, yellow, and green zone.  The total number of signals in the loop are displayed vertically on the left, and the time line showing the number of days that are monitored on the bottom.</a:t>
            </a:r>
          </a:p>
          <a:p>
            <a:endParaRPr lang="en-US"/>
          </a:p>
          <a:p>
            <a:r>
              <a:rPr lang="en-US" i="1"/>
              <a:t>Read interpretation.</a:t>
            </a:r>
          </a:p>
          <a:p>
            <a:r>
              <a:rPr lang="en-US"/>
              <a:t>“It may be desirable to build to the maximum inventory level in order to make time to work on continuous improvement (i.e.. Preventative maintenance, housekeeping, training, team meetings, quality, etc.)”.</a:t>
            </a:r>
          </a:p>
        </p:txBody>
      </p:sp>
      <p:sp>
        <p:nvSpPr>
          <p:cNvPr id="70659" name="Rectangle 3"/>
          <p:cNvSpPr>
            <a:spLocks noChangeArrowheads="1" noTextEdit="1"/>
          </p:cNvSpPr>
          <p:nvPr>
            <p:ph type="sldImg"/>
          </p:nvPr>
        </p:nvSpPr>
        <p:spPr>
          <a:xfrm>
            <a:off x="1150938" y="692150"/>
            <a:ext cx="4556125" cy="3416300"/>
          </a:xfrm>
          <a:ln cap="flat"/>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body" idx="1"/>
          </p:nvPr>
        </p:nvSpPr>
        <p:spPr>
          <a:xfrm>
            <a:off x="914400" y="4267200"/>
            <a:ext cx="5029200" cy="4324350"/>
          </a:xfrm>
          <a:noFill/>
          <a:ln/>
        </p:spPr>
        <p:txBody>
          <a:bodyPr/>
          <a:lstStyle/>
          <a:p>
            <a:r>
              <a:rPr lang="en-US"/>
              <a:t>Conversely, a definition of the push system is reflected on this transparency.</a:t>
            </a:r>
          </a:p>
          <a:p>
            <a:endParaRPr lang="en-US"/>
          </a:p>
          <a:p>
            <a:r>
              <a:rPr lang="en-US" i="1"/>
              <a:t>Ask the group how accurate are forecasts or schedules?  Despite the best computers and programs, schedules vary from actual demand because they are our best guess, not actual demand or consumption. </a:t>
            </a:r>
          </a:p>
        </p:txBody>
      </p:sp>
      <p:sp>
        <p:nvSpPr>
          <p:cNvPr id="9219" name="Rectangle 3"/>
          <p:cNvSpPr>
            <a:spLocks noChangeArrowheads="1" noTextEdit="1"/>
          </p:cNvSpPr>
          <p:nvPr>
            <p:ph type="sldImg"/>
          </p:nvPr>
        </p:nvSpPr>
        <p:spPr>
          <a:xfrm>
            <a:off x="1150938" y="692150"/>
            <a:ext cx="4556125" cy="3416300"/>
          </a:xfrm>
          <a:ln cap="flat"/>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body" idx="1"/>
          </p:nvPr>
        </p:nvSpPr>
        <p:spPr>
          <a:xfrm>
            <a:off x="914400" y="4267200"/>
            <a:ext cx="5029200" cy="4324350"/>
          </a:xfrm>
          <a:noFill/>
          <a:ln/>
        </p:spPr>
        <p:txBody>
          <a:bodyPr/>
          <a:lstStyle/>
          <a:p>
            <a:r>
              <a:rPr lang="en-US" i="1"/>
              <a:t>Read transparency interpretation.</a:t>
            </a:r>
          </a:p>
          <a:p>
            <a:r>
              <a:rPr lang="en-US"/>
              <a:t>“If the supplier is not meeting the customers’ needs by dropping below the minimum inventory level that is agreed upon (running in the red), extra steps must be taken to correct the situation, running to the maximum inventory level (i.e.. The green zone)”.</a:t>
            </a:r>
          </a:p>
          <a:p>
            <a:r>
              <a:rPr lang="en-US"/>
              <a:t>“If the customer is not complaining, this may be a situation where the minimum inventory level has been set unnecessarily high initially to make both the customer and the supplier comfortable with the system.  It is recommended that a pull loop be established starting out where you are today in terms of float in order to evaluate current conditions.  The customer satisfaction charts will tell you if you have float levels too low or too high, and if your red zone needs adjustment (i.e.. Minimum inventory level)”.</a:t>
            </a:r>
          </a:p>
        </p:txBody>
      </p:sp>
      <p:sp>
        <p:nvSpPr>
          <p:cNvPr id="72707" name="Rectangle 3"/>
          <p:cNvSpPr>
            <a:spLocks noChangeArrowheads="1" noTextEdit="1"/>
          </p:cNvSpPr>
          <p:nvPr>
            <p:ph type="sldImg"/>
          </p:nvPr>
        </p:nvSpPr>
        <p:spPr>
          <a:xfrm>
            <a:off x="1150938" y="692150"/>
            <a:ext cx="4556125" cy="3416300"/>
          </a:xfrm>
          <a:ln cap="flat"/>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body" idx="1"/>
          </p:nvPr>
        </p:nvSpPr>
        <p:spPr>
          <a:xfrm>
            <a:off x="914400" y="4191000"/>
            <a:ext cx="5029200" cy="4400550"/>
          </a:xfrm>
          <a:noFill/>
          <a:ln/>
        </p:spPr>
        <p:txBody>
          <a:bodyPr/>
          <a:lstStyle/>
          <a:p>
            <a:r>
              <a:rPr lang="en-US" i="1"/>
              <a:t>Read transparency interpretation.</a:t>
            </a:r>
          </a:p>
          <a:p>
            <a:r>
              <a:rPr lang="en-US"/>
              <a:t>“It may be desirable to stay at this level temporarily to resolve some problems before removing signals from the loop”.</a:t>
            </a:r>
          </a:p>
        </p:txBody>
      </p:sp>
      <p:sp>
        <p:nvSpPr>
          <p:cNvPr id="74755" name="Rectangle 3"/>
          <p:cNvSpPr>
            <a:spLocks noChangeArrowheads="1" noTextEdit="1"/>
          </p:cNvSpPr>
          <p:nvPr>
            <p:ph type="sldImg"/>
          </p:nvPr>
        </p:nvSpPr>
        <p:spPr>
          <a:xfrm>
            <a:off x="1150938" y="692150"/>
            <a:ext cx="4556125" cy="3416300"/>
          </a:xfrm>
          <a:ln cap="flat"/>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body" idx="1"/>
          </p:nvPr>
        </p:nvSpPr>
        <p:spPr>
          <a:xfrm>
            <a:off x="914400" y="4191000"/>
            <a:ext cx="5029200" cy="4400550"/>
          </a:xfrm>
          <a:noFill/>
          <a:ln/>
        </p:spPr>
        <p:txBody>
          <a:bodyPr/>
          <a:lstStyle/>
          <a:p>
            <a:r>
              <a:rPr lang="en-US"/>
              <a:t>This is an example of a system out of control.  Investigation is required to determine why there is so much variation.</a:t>
            </a:r>
          </a:p>
          <a:p>
            <a:endParaRPr lang="en-US"/>
          </a:p>
          <a:p>
            <a:r>
              <a:rPr lang="en-US" i="1"/>
              <a:t>Read transparency interpretation.</a:t>
            </a:r>
          </a:p>
          <a:p>
            <a:r>
              <a:rPr lang="en-US"/>
              <a:t>“A spike in a chart could also indicate that signals have lost and somehow made their way back into the system all at once”.</a:t>
            </a:r>
          </a:p>
          <a:p>
            <a:r>
              <a:rPr lang="en-US"/>
              <a:t>“If the customer is not able to avoid batch running an operation, it may be necessary to move the point at which the signal is returned.  The signal could be returned after the next operation that runs one day’s worth of parts, each day.  This could be done in order to smooth out the flow of signals back to the supplier so that a situation where one day they are in the green and the next day they are in the red does not occur.  It is important that the red zone does in fact indicate urgency.  If a customer batch runs parts once per week and all the signals come back putting the supplier in the red, yet the supplier knows that the customer does not need those parts again until next week, the board is not being used properly”.</a:t>
            </a:r>
          </a:p>
        </p:txBody>
      </p:sp>
      <p:sp>
        <p:nvSpPr>
          <p:cNvPr id="76803" name="Rectangle 3"/>
          <p:cNvSpPr>
            <a:spLocks noChangeArrowheads="1" noTextEdit="1"/>
          </p:cNvSpPr>
          <p:nvPr>
            <p:ph type="sldImg"/>
          </p:nvPr>
        </p:nvSpPr>
        <p:spPr>
          <a:xfrm>
            <a:off x="1150938" y="692150"/>
            <a:ext cx="4556125" cy="3416300"/>
          </a:xfrm>
          <a:ln cap="flat"/>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body" idx="1"/>
          </p:nvPr>
        </p:nvSpPr>
        <p:spPr>
          <a:xfrm>
            <a:off x="914400" y="4267200"/>
            <a:ext cx="5029200" cy="4324350"/>
          </a:xfrm>
          <a:noFill/>
          <a:ln/>
        </p:spPr>
        <p:txBody>
          <a:bodyPr/>
          <a:lstStyle/>
          <a:p>
            <a:r>
              <a:rPr lang="en-US"/>
              <a:t>All of this information, new approaches, reflect a lot of different ways to perform our businesses.  However, change is concerning....You might ask, what would a pull system do to my job?</a:t>
            </a:r>
          </a:p>
          <a:p>
            <a:endParaRPr lang="en-US"/>
          </a:p>
          <a:p>
            <a:r>
              <a:rPr lang="en-US" i="1"/>
              <a:t>Read slide and discuss.</a:t>
            </a:r>
          </a:p>
        </p:txBody>
      </p:sp>
      <p:sp>
        <p:nvSpPr>
          <p:cNvPr id="78851" name="Rectangle 3"/>
          <p:cNvSpPr>
            <a:spLocks noChangeArrowheads="1" noTextEdit="1"/>
          </p:cNvSpPr>
          <p:nvPr>
            <p:ph type="sldImg"/>
          </p:nvPr>
        </p:nvSpPr>
        <p:spPr>
          <a:xfrm>
            <a:off x="1150938" y="692150"/>
            <a:ext cx="4556125" cy="3416300"/>
          </a:xfrm>
          <a:ln cap="flat"/>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body" idx="1"/>
          </p:nvPr>
        </p:nvSpPr>
        <p:spPr>
          <a:xfrm>
            <a:off x="914400" y="4191000"/>
            <a:ext cx="5029200" cy="4400550"/>
          </a:xfrm>
          <a:noFill/>
          <a:ln/>
        </p:spPr>
        <p:txBody>
          <a:bodyPr/>
          <a:lstStyle/>
          <a:p>
            <a:r>
              <a:rPr lang="en-US"/>
              <a:t>Implementing a successful pull system doesn’t just happen.  It depends on proper preparation, understanding and involvement by all affected parties, and continued review to ensure it is operating properly and leading to improvements.</a:t>
            </a:r>
          </a:p>
        </p:txBody>
      </p:sp>
      <p:sp>
        <p:nvSpPr>
          <p:cNvPr id="80899" name="Rectangle 3"/>
          <p:cNvSpPr>
            <a:spLocks noChangeArrowheads="1" noTextEdit="1"/>
          </p:cNvSpPr>
          <p:nvPr>
            <p:ph type="sldImg"/>
          </p:nvPr>
        </p:nvSpPr>
        <p:spPr>
          <a:xfrm>
            <a:off x="1150938" y="692150"/>
            <a:ext cx="4556125" cy="3416300"/>
          </a:xfrm>
          <a:ln cap="flat"/>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body" idx="1"/>
          </p:nvPr>
        </p:nvSpPr>
        <p:spPr>
          <a:xfrm>
            <a:off x="914400" y="4267200"/>
            <a:ext cx="5029200" cy="4324350"/>
          </a:xfrm>
          <a:noFill/>
          <a:ln/>
        </p:spPr>
        <p:txBody>
          <a:bodyPr/>
          <a:lstStyle/>
          <a:p>
            <a:r>
              <a:rPr lang="en-US"/>
              <a:t>Benefits of a pull system are summarized in the next two slides.  </a:t>
            </a:r>
          </a:p>
          <a:p>
            <a:endParaRPr lang="en-US"/>
          </a:p>
          <a:p>
            <a:r>
              <a:rPr lang="en-US" i="1"/>
              <a:t>Read each and discuss.</a:t>
            </a:r>
          </a:p>
        </p:txBody>
      </p:sp>
      <p:sp>
        <p:nvSpPr>
          <p:cNvPr id="82947" name="Rectangle 3"/>
          <p:cNvSpPr>
            <a:spLocks noChangeArrowheads="1" noTextEdit="1"/>
          </p:cNvSpPr>
          <p:nvPr>
            <p:ph type="sldImg"/>
          </p:nvPr>
        </p:nvSpPr>
        <p:spPr>
          <a:xfrm>
            <a:off x="1150938" y="692150"/>
            <a:ext cx="4556125" cy="3416300"/>
          </a:xfrm>
          <a:ln cap="flat"/>
        </p:spPr>
      </p:sp>
      <p:graphicFrame>
        <p:nvGraphicFramePr>
          <p:cNvPr id="82948" name="Object 4">
            <a:hlinkClick r:id="" action="ppaction://ole?verb=0"/>
          </p:cNvPr>
          <p:cNvGraphicFramePr>
            <a:graphicFrameLocks/>
          </p:cNvGraphicFramePr>
          <p:nvPr/>
        </p:nvGraphicFramePr>
        <p:xfrm>
          <a:off x="5867400" y="2057400"/>
          <a:ext cx="587375" cy="361950"/>
        </p:xfrm>
        <a:graphic>
          <a:graphicData uri="http://schemas.openxmlformats.org/presentationml/2006/ole">
            <mc:AlternateContent xmlns:mc="http://schemas.openxmlformats.org/markup-compatibility/2006">
              <mc:Choice xmlns:v="urn:schemas-microsoft-com:vml" Requires="v">
                <p:oleObj spid="_x0000_s82949" name="Document" r:id="rId4" imgW="585720" imgH="360360" progId="Word.Document.8">
                  <p:embed/>
                </p:oleObj>
              </mc:Choice>
              <mc:Fallback>
                <p:oleObj name="Document" r:id="rId4" imgW="585720" imgH="360360" progId="Word.Document.8">
                  <p:embed/>
                  <p:pic>
                    <p:nvPicPr>
                      <p:cNvPr id="0" name="Object 4"/>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67400" y="2057400"/>
                        <a:ext cx="587375" cy="3619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body" idx="1"/>
          </p:nvPr>
        </p:nvSpPr>
        <p:spPr>
          <a:xfrm>
            <a:off x="914400" y="4267200"/>
            <a:ext cx="5029200" cy="4324350"/>
          </a:xfrm>
          <a:noFill/>
          <a:ln/>
        </p:spPr>
        <p:txBody>
          <a:bodyPr/>
          <a:lstStyle/>
          <a:p>
            <a:r>
              <a:rPr lang="en-US" i="1"/>
              <a:t>Continue reading and discussing.</a:t>
            </a:r>
          </a:p>
        </p:txBody>
      </p:sp>
      <p:sp>
        <p:nvSpPr>
          <p:cNvPr id="84995" name="Rectangle 3"/>
          <p:cNvSpPr>
            <a:spLocks noChangeArrowheads="1" noTextEdit="1"/>
          </p:cNvSpPr>
          <p:nvPr>
            <p:ph type="sldImg"/>
          </p:nvPr>
        </p:nvSpPr>
        <p:spPr>
          <a:xfrm>
            <a:off x="1150938" y="692150"/>
            <a:ext cx="4556125" cy="3416300"/>
          </a:xfrm>
          <a:ln cap="flat"/>
        </p:spPr>
      </p:sp>
      <p:graphicFrame>
        <p:nvGraphicFramePr>
          <p:cNvPr id="84996" name="Object 4">
            <a:hlinkClick r:id="" action="ppaction://ole?verb=0"/>
          </p:cNvPr>
          <p:cNvGraphicFramePr>
            <a:graphicFrameLocks/>
          </p:cNvGraphicFramePr>
          <p:nvPr/>
        </p:nvGraphicFramePr>
        <p:xfrm>
          <a:off x="5867400" y="2057400"/>
          <a:ext cx="587375" cy="361950"/>
        </p:xfrm>
        <a:graphic>
          <a:graphicData uri="http://schemas.openxmlformats.org/presentationml/2006/ole">
            <mc:AlternateContent xmlns:mc="http://schemas.openxmlformats.org/markup-compatibility/2006">
              <mc:Choice xmlns:v="urn:schemas-microsoft-com:vml" Requires="v">
                <p:oleObj spid="_x0000_s84997" name="Document" r:id="rId4" imgW="585720" imgH="360360" progId="Word.Document.8">
                  <p:embed/>
                </p:oleObj>
              </mc:Choice>
              <mc:Fallback>
                <p:oleObj name="Document" r:id="rId4" imgW="585720" imgH="360360" progId="Word.Document.8">
                  <p:embed/>
                  <p:pic>
                    <p:nvPicPr>
                      <p:cNvPr id="0" name="Object 4"/>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67400" y="2057400"/>
                        <a:ext cx="587375" cy="3619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body" idx="1"/>
          </p:nvPr>
        </p:nvSpPr>
        <p:spPr>
          <a:xfrm>
            <a:off x="914400" y="4267200"/>
            <a:ext cx="5029200" cy="4324350"/>
          </a:xfrm>
          <a:noFill/>
          <a:ln/>
        </p:spPr>
        <p:txBody>
          <a:bodyPr/>
          <a:lstStyle/>
          <a:p>
            <a:r>
              <a:rPr lang="en-US"/>
              <a:t>This is a worksheet for determining the number of pull signals, storage quantity, red/yellow/green quantities, etc.  Use as a reference.  Remember it is important that the customer and supplier discuss together the determination and execution of the pull signal arrangement. </a:t>
            </a:r>
          </a:p>
        </p:txBody>
      </p:sp>
      <p:sp>
        <p:nvSpPr>
          <p:cNvPr id="87043" name="Rectangle 3"/>
          <p:cNvSpPr>
            <a:spLocks noChangeArrowheads="1" noTextEdit="1"/>
          </p:cNvSpPr>
          <p:nvPr>
            <p:ph type="sldImg"/>
          </p:nvPr>
        </p:nvSpPr>
        <p:spPr>
          <a:xfrm>
            <a:off x="1150938" y="692150"/>
            <a:ext cx="4556125" cy="3416300"/>
          </a:xfrm>
          <a:ln cap="flat"/>
        </p:spPr>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body" idx="1"/>
          </p:nvPr>
        </p:nvSpPr>
        <p:spPr>
          <a:xfrm>
            <a:off x="914400" y="4267200"/>
            <a:ext cx="5029200" cy="4324350"/>
          </a:xfrm>
          <a:noFill/>
          <a:ln/>
        </p:spPr>
        <p:txBody>
          <a:bodyPr/>
          <a:lstStyle/>
          <a:p>
            <a:r>
              <a:rPr lang="en-US"/>
              <a:t>This is a worksheet for evaluating pull status and opportunities in the target worksite,  use the key points as thoughstarters.</a:t>
            </a:r>
          </a:p>
        </p:txBody>
      </p:sp>
      <p:sp>
        <p:nvSpPr>
          <p:cNvPr id="89091" name="Rectangle 3"/>
          <p:cNvSpPr>
            <a:spLocks noChangeArrowheads="1" noTextEdit="1"/>
          </p:cNvSpPr>
          <p:nvPr>
            <p:ph type="sldImg"/>
          </p:nvPr>
        </p:nvSpPr>
        <p:spPr>
          <a:xfrm>
            <a:off x="1150938" y="692150"/>
            <a:ext cx="4556125" cy="3416300"/>
          </a:xfrm>
          <a:ln cap="flat"/>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body" idx="1"/>
          </p:nvPr>
        </p:nvSpPr>
        <p:spPr>
          <a:xfrm>
            <a:off x="914400" y="4267200"/>
            <a:ext cx="5029200" cy="4324350"/>
          </a:xfrm>
          <a:noFill/>
          <a:ln/>
        </p:spPr>
        <p:txBody>
          <a:bodyPr/>
          <a:lstStyle/>
          <a:p>
            <a:r>
              <a:rPr lang="en-US"/>
              <a:t>Thus, in a traditional push system we have a material dilemma:</a:t>
            </a:r>
          </a:p>
          <a:p>
            <a:pPr>
              <a:buFontTx/>
              <a:buChar char="•"/>
            </a:pPr>
            <a:r>
              <a:rPr lang="en-US"/>
              <a:t> High inventories are common because we anticipate the material required by our customer who can not always build to schedule.</a:t>
            </a:r>
          </a:p>
          <a:p>
            <a:pPr>
              <a:buFontTx/>
              <a:buChar char="•"/>
            </a:pPr>
            <a:r>
              <a:rPr lang="en-US"/>
              <a:t> Counting parts is burdensome and time consuming.  Quantities often vary from container to container.</a:t>
            </a:r>
          </a:p>
          <a:p>
            <a:pPr>
              <a:buFontTx/>
              <a:buChar char="•"/>
            </a:pPr>
            <a:r>
              <a:rPr lang="en-US"/>
              <a:t> Parts are often stored in different locations and inventories disappear (shrinkage).</a:t>
            </a:r>
          </a:p>
          <a:p>
            <a:pPr>
              <a:buFontTx/>
              <a:buChar char="•"/>
            </a:pPr>
            <a:r>
              <a:rPr lang="en-US"/>
              <a:t> Transport time due to different storage locations increases lead time.</a:t>
            </a:r>
          </a:p>
        </p:txBody>
      </p:sp>
      <p:sp>
        <p:nvSpPr>
          <p:cNvPr id="11267" name="Rectangle 3"/>
          <p:cNvSpPr>
            <a:spLocks noChangeArrowheads="1" noTextEdit="1"/>
          </p:cNvSpPr>
          <p:nvPr>
            <p:ph type="sldImg"/>
          </p:nvPr>
        </p:nvSpPr>
        <p:spPr>
          <a:xfrm>
            <a:off x="1150938" y="692150"/>
            <a:ext cx="4556125" cy="3416300"/>
          </a:xfrm>
          <a:ln cap="flat"/>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body" idx="1"/>
          </p:nvPr>
        </p:nvSpPr>
        <p:spPr>
          <a:xfrm>
            <a:off x="914400" y="4267200"/>
            <a:ext cx="5029200" cy="4324350"/>
          </a:xfrm>
          <a:noFill/>
          <a:ln/>
        </p:spPr>
        <p:txBody>
          <a:bodyPr/>
          <a:lstStyle/>
          <a:p>
            <a:r>
              <a:rPr lang="en-US"/>
              <a:t>If we applied the materials logic we use on the factory floor to our homes, our homes would look like this.  What is wrong with this house?</a:t>
            </a:r>
          </a:p>
          <a:p>
            <a:endParaRPr lang="en-US"/>
          </a:p>
          <a:p>
            <a:r>
              <a:rPr lang="en-US"/>
              <a:t>Would you build an addition on your house just to store toilet paper if you could get a bargain from a supplier if it was bought in large volume? Of course not!  As consumers, we demand goods in a reasonable quantity and at an affordable price.</a:t>
            </a:r>
          </a:p>
          <a:p>
            <a:endParaRPr lang="en-US"/>
          </a:p>
          <a:p>
            <a:r>
              <a:rPr lang="en-US"/>
              <a:t>Do the rooms in this house appear normal to you?  Would you organize your house in this manner?  Notice everything is out of place.  At home, we organize things for our convenience so we can be more efficient, save time and energy.  Why don’t we do this at work?</a:t>
            </a:r>
          </a:p>
          <a:p>
            <a:endParaRPr lang="en-US"/>
          </a:p>
          <a:p>
            <a:r>
              <a:rPr lang="en-US"/>
              <a:t>Our material dilemma forces us to store parts where they don’t belong because of the high inventories.  Thus, making parts hard to find, hard to count, and moving them long distances.</a:t>
            </a:r>
          </a:p>
          <a:p>
            <a:endParaRPr lang="en-US"/>
          </a:p>
          <a:p>
            <a:r>
              <a:rPr lang="en-US"/>
              <a:t>Workplace organization and visual controls provide the tools we need to solve these problems.</a:t>
            </a:r>
          </a:p>
        </p:txBody>
      </p:sp>
      <p:sp>
        <p:nvSpPr>
          <p:cNvPr id="13315" name="Rectangle 3"/>
          <p:cNvSpPr>
            <a:spLocks noChangeArrowheads="1" noTextEdit="1"/>
          </p:cNvSpPr>
          <p:nvPr>
            <p:ph type="sldImg"/>
          </p:nvPr>
        </p:nvSpPr>
        <p:spPr>
          <a:xfrm>
            <a:off x="1150938" y="692150"/>
            <a:ext cx="4556125" cy="3416300"/>
          </a:xfrm>
          <a:ln cap="flat"/>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body" idx="1"/>
          </p:nvPr>
        </p:nvSpPr>
        <p:spPr>
          <a:xfrm>
            <a:off x="914400" y="4267200"/>
            <a:ext cx="5029200" cy="4324350"/>
          </a:xfrm>
          <a:noFill/>
          <a:ln/>
        </p:spPr>
        <p:txBody>
          <a:bodyPr/>
          <a:lstStyle/>
          <a:p>
            <a:r>
              <a:rPr lang="en-US"/>
              <a:t>Lets talk about pull.  Pull systems are similar to other systems like “just in time” (jit), material as needed (man), and kanban.</a:t>
            </a:r>
          </a:p>
          <a:p>
            <a:endParaRPr lang="en-US"/>
          </a:p>
          <a:p>
            <a:r>
              <a:rPr lang="en-US"/>
              <a:t>Pull got its start in America in the grocery business:</a:t>
            </a:r>
          </a:p>
          <a:p>
            <a:r>
              <a:rPr lang="en-US"/>
              <a:t>The grocer replaced on their shelves, products demanded or “consumed” by the customer.</a:t>
            </a:r>
          </a:p>
          <a:p>
            <a:r>
              <a:rPr lang="en-US"/>
              <a:t>The grocer needed deliveries on time, the proper brand, and the right price and size to satisfy the customer.</a:t>
            </a:r>
          </a:p>
          <a:p>
            <a:r>
              <a:rPr lang="en-US"/>
              <a:t>To do this, the grocer used jit, communication with both supplier and customer, and rotation of stock F.I.F.O.</a:t>
            </a:r>
          </a:p>
          <a:p>
            <a:endParaRPr lang="en-US"/>
          </a:p>
          <a:p>
            <a:r>
              <a:rPr lang="en-US" i="1"/>
              <a:t>Walk through transparency as customer consumes, determines need, obtains from grocery store, who identifies needed replacement to supplier who delivers as need is identified.</a:t>
            </a:r>
          </a:p>
          <a:p>
            <a:endParaRPr lang="en-US" i="1"/>
          </a:p>
        </p:txBody>
      </p:sp>
      <p:sp>
        <p:nvSpPr>
          <p:cNvPr id="15363" name="Rectangle 3"/>
          <p:cNvSpPr>
            <a:spLocks noChangeArrowheads="1" noTextEdit="1"/>
          </p:cNvSpPr>
          <p:nvPr>
            <p:ph type="sldImg"/>
          </p:nvPr>
        </p:nvSpPr>
        <p:spPr>
          <a:xfrm>
            <a:off x="1150938" y="692150"/>
            <a:ext cx="4556125" cy="3416300"/>
          </a:xfrm>
          <a:ln cap="flat"/>
        </p:spPr>
      </p:sp>
      <p:graphicFrame>
        <p:nvGraphicFramePr>
          <p:cNvPr id="15364" name="Object 4">
            <a:hlinkClick r:id="" action="ppaction://ole?verb=0"/>
          </p:cNvPr>
          <p:cNvGraphicFramePr>
            <a:graphicFrameLocks/>
          </p:cNvGraphicFramePr>
          <p:nvPr/>
        </p:nvGraphicFramePr>
        <p:xfrm>
          <a:off x="5867400" y="2057400"/>
          <a:ext cx="587375" cy="361950"/>
        </p:xfrm>
        <a:graphic>
          <a:graphicData uri="http://schemas.openxmlformats.org/presentationml/2006/ole">
            <mc:AlternateContent xmlns:mc="http://schemas.openxmlformats.org/markup-compatibility/2006">
              <mc:Choice xmlns:v="urn:schemas-microsoft-com:vml" Requires="v">
                <p:oleObj spid="_x0000_s15365" name="Document" r:id="rId4" imgW="585720" imgH="360360" progId="Word.Document.8">
                  <p:embed/>
                </p:oleObj>
              </mc:Choice>
              <mc:Fallback>
                <p:oleObj name="Document" r:id="rId4" imgW="585720" imgH="360360" progId="Word.Document.8">
                  <p:embed/>
                  <p:pic>
                    <p:nvPicPr>
                      <p:cNvPr id="0" name="Object 4"/>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67400" y="2057400"/>
                        <a:ext cx="587375" cy="3619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body" idx="1"/>
          </p:nvPr>
        </p:nvSpPr>
        <p:spPr>
          <a:xfrm>
            <a:off x="914400" y="4267200"/>
            <a:ext cx="5029200" cy="4324350"/>
          </a:xfrm>
          <a:noFill/>
          <a:ln/>
        </p:spPr>
        <p:txBody>
          <a:bodyPr/>
          <a:lstStyle/>
          <a:p>
            <a:r>
              <a:rPr lang="en-US"/>
              <a:t>Pull system is a visual replenishment of goods just like a vending machine, where the provider replaces only what the consumer uses.</a:t>
            </a:r>
          </a:p>
        </p:txBody>
      </p:sp>
      <p:sp>
        <p:nvSpPr>
          <p:cNvPr id="17411" name="Rectangle 3"/>
          <p:cNvSpPr>
            <a:spLocks noChangeArrowheads="1" noTextEdit="1"/>
          </p:cNvSpPr>
          <p:nvPr>
            <p:ph type="sldImg"/>
          </p:nvPr>
        </p:nvSpPr>
        <p:spPr>
          <a:xfrm>
            <a:off x="1150938" y="692150"/>
            <a:ext cx="4556125" cy="3416300"/>
          </a:xfrm>
          <a:ln cap="flat"/>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body" idx="1"/>
          </p:nvPr>
        </p:nvSpPr>
        <p:spPr>
          <a:xfrm>
            <a:off x="914400" y="4267200"/>
            <a:ext cx="5029200" cy="4324350"/>
          </a:xfrm>
          <a:noFill/>
          <a:ln/>
        </p:spPr>
        <p:txBody>
          <a:bodyPr/>
          <a:lstStyle/>
          <a:p>
            <a:r>
              <a:rPr lang="en-US"/>
              <a:t>We use pull signals in everyday life.  An example is a gas gage.  Without the signal we would have to anticipate our usage of fuel.  Thus, running out of gas of filling the tank too often, wasting time.  Just like the pull system the gas gage usually has a red zone also.</a:t>
            </a:r>
          </a:p>
          <a:p>
            <a:endParaRPr lang="en-US"/>
          </a:p>
          <a:p>
            <a:r>
              <a:rPr lang="en-US" i="1"/>
              <a:t>Ask for other examples of everyday pull system like: most groceries, batteries, etc..</a:t>
            </a:r>
          </a:p>
        </p:txBody>
      </p:sp>
      <p:sp>
        <p:nvSpPr>
          <p:cNvPr id="19459" name="Rectangle 3"/>
          <p:cNvSpPr>
            <a:spLocks noChangeArrowheads="1" noTextEdit="1"/>
          </p:cNvSpPr>
          <p:nvPr>
            <p:ph type="sldImg"/>
          </p:nvPr>
        </p:nvSpPr>
        <p:spPr>
          <a:xfrm>
            <a:off x="1150938" y="692150"/>
            <a:ext cx="4556125" cy="3416300"/>
          </a:xfrm>
          <a:ln cap="flat"/>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body" idx="1"/>
          </p:nvPr>
        </p:nvSpPr>
        <p:spPr>
          <a:xfrm>
            <a:off x="0" y="3962400"/>
            <a:ext cx="6829425" cy="4824413"/>
          </a:xfrm>
          <a:solidFill>
            <a:schemeClr val="bg1"/>
          </a:solidFill>
          <a:ln/>
        </p:spPr>
        <p:txBody>
          <a:bodyPr/>
          <a:lstStyle/>
          <a:p>
            <a:pPr>
              <a:lnSpc>
                <a:spcPct val="100000"/>
              </a:lnSpc>
              <a:spcBef>
                <a:spcPct val="0"/>
              </a:spcBef>
            </a:pPr>
            <a:r>
              <a:rPr lang="en-US" sz="900"/>
              <a:t>Discuss with group the comparison of push and pull:</a:t>
            </a:r>
          </a:p>
          <a:p>
            <a:pPr>
              <a:lnSpc>
                <a:spcPct val="100000"/>
              </a:lnSpc>
              <a:spcBef>
                <a:spcPct val="0"/>
              </a:spcBef>
            </a:pPr>
            <a:endParaRPr lang="en-US" sz="400"/>
          </a:p>
          <a:p>
            <a:pPr>
              <a:lnSpc>
                <a:spcPct val="100000"/>
              </a:lnSpc>
              <a:spcBef>
                <a:spcPct val="0"/>
              </a:spcBef>
            </a:pPr>
            <a:r>
              <a:rPr lang="en-US" sz="900" u="sng"/>
              <a:t>Push:</a:t>
            </a:r>
            <a:endParaRPr lang="en-US" sz="900"/>
          </a:p>
          <a:p>
            <a:pPr>
              <a:lnSpc>
                <a:spcPct val="100000"/>
              </a:lnSpc>
              <a:spcBef>
                <a:spcPct val="0"/>
              </a:spcBef>
            </a:pPr>
            <a:r>
              <a:rPr lang="en-US" sz="900"/>
              <a:t>Make all you can just in case you run out of material.  Just in case the machine goes down, just in case you run into a quality problem.</a:t>
            </a:r>
          </a:p>
          <a:p>
            <a:pPr>
              <a:lnSpc>
                <a:spcPct val="100000"/>
              </a:lnSpc>
              <a:spcBef>
                <a:spcPct val="0"/>
              </a:spcBef>
            </a:pPr>
            <a:endParaRPr lang="en-US" sz="400"/>
          </a:p>
          <a:p>
            <a:pPr>
              <a:lnSpc>
                <a:spcPct val="100000"/>
              </a:lnSpc>
              <a:spcBef>
                <a:spcPct val="0"/>
              </a:spcBef>
            </a:pPr>
            <a:r>
              <a:rPr lang="en-US" sz="900" u="sng"/>
              <a:t>Pull:</a:t>
            </a:r>
          </a:p>
          <a:p>
            <a:pPr>
              <a:lnSpc>
                <a:spcPct val="100000"/>
              </a:lnSpc>
              <a:spcBef>
                <a:spcPct val="0"/>
              </a:spcBef>
            </a:pPr>
            <a:r>
              <a:rPr lang="en-US" sz="900"/>
              <a:t>Make only what the customer needs when they need it.</a:t>
            </a:r>
          </a:p>
          <a:p>
            <a:pPr>
              <a:lnSpc>
                <a:spcPct val="100000"/>
              </a:lnSpc>
              <a:spcBef>
                <a:spcPct val="0"/>
              </a:spcBef>
            </a:pPr>
            <a:endParaRPr lang="en-US" sz="400"/>
          </a:p>
          <a:p>
            <a:pPr>
              <a:lnSpc>
                <a:spcPct val="100000"/>
              </a:lnSpc>
              <a:spcBef>
                <a:spcPct val="0"/>
              </a:spcBef>
            </a:pPr>
            <a:r>
              <a:rPr lang="en-US" sz="900" u="sng"/>
              <a:t>Push:</a:t>
            </a:r>
          </a:p>
          <a:p>
            <a:pPr>
              <a:lnSpc>
                <a:spcPct val="100000"/>
              </a:lnSpc>
              <a:spcBef>
                <a:spcPct val="0"/>
              </a:spcBef>
            </a:pPr>
            <a:r>
              <a:rPr lang="en-US" sz="900"/>
              <a:t>Approximate production based on what the customer anticipates they will need.</a:t>
            </a:r>
          </a:p>
          <a:p>
            <a:pPr>
              <a:lnSpc>
                <a:spcPct val="100000"/>
              </a:lnSpc>
              <a:spcBef>
                <a:spcPct val="0"/>
              </a:spcBef>
            </a:pPr>
            <a:endParaRPr lang="en-US" sz="400"/>
          </a:p>
          <a:p>
            <a:pPr>
              <a:lnSpc>
                <a:spcPct val="100000"/>
              </a:lnSpc>
              <a:spcBef>
                <a:spcPct val="0"/>
              </a:spcBef>
            </a:pPr>
            <a:r>
              <a:rPr lang="en-US" sz="900" u="sng"/>
              <a:t>Pull:</a:t>
            </a:r>
          </a:p>
          <a:p>
            <a:pPr>
              <a:lnSpc>
                <a:spcPct val="100000"/>
              </a:lnSpc>
              <a:spcBef>
                <a:spcPct val="0"/>
              </a:spcBef>
            </a:pPr>
            <a:r>
              <a:rPr lang="en-US" sz="900"/>
              <a:t>More precise production based on what the customer has actually consumed.  Customer and supplier agree upon a buffer size they would like to keep between them.  As the customer pulls apart from the buffer, the supplier is authorized to put that quantity of parts back into the system.</a:t>
            </a:r>
          </a:p>
          <a:p>
            <a:pPr>
              <a:lnSpc>
                <a:spcPct val="100000"/>
              </a:lnSpc>
              <a:spcBef>
                <a:spcPct val="0"/>
              </a:spcBef>
            </a:pPr>
            <a:endParaRPr lang="en-US" sz="400"/>
          </a:p>
          <a:p>
            <a:pPr>
              <a:lnSpc>
                <a:spcPct val="100000"/>
              </a:lnSpc>
              <a:spcBef>
                <a:spcPct val="0"/>
              </a:spcBef>
            </a:pPr>
            <a:r>
              <a:rPr lang="en-US" sz="900" u="sng"/>
              <a:t>Push:</a:t>
            </a:r>
          </a:p>
          <a:p>
            <a:pPr>
              <a:lnSpc>
                <a:spcPct val="100000"/>
              </a:lnSpc>
              <a:spcBef>
                <a:spcPct val="0"/>
              </a:spcBef>
            </a:pPr>
            <a:r>
              <a:rPr lang="en-US" sz="900"/>
              <a:t>Large lots lead to high inventories which hide problems and cause quality problems to increase because bad parts are found later and there are more of them.</a:t>
            </a:r>
          </a:p>
          <a:p>
            <a:pPr>
              <a:lnSpc>
                <a:spcPct val="100000"/>
              </a:lnSpc>
              <a:spcBef>
                <a:spcPct val="0"/>
              </a:spcBef>
            </a:pPr>
            <a:endParaRPr lang="en-US" sz="400"/>
          </a:p>
          <a:p>
            <a:pPr>
              <a:lnSpc>
                <a:spcPct val="100000"/>
              </a:lnSpc>
              <a:spcBef>
                <a:spcPct val="0"/>
              </a:spcBef>
            </a:pPr>
            <a:r>
              <a:rPr lang="en-US" sz="900" u="sng"/>
              <a:t>Pull:</a:t>
            </a:r>
          </a:p>
          <a:p>
            <a:pPr>
              <a:lnSpc>
                <a:spcPct val="100000"/>
              </a:lnSpc>
              <a:spcBef>
                <a:spcPct val="0"/>
              </a:spcBef>
            </a:pPr>
            <a:r>
              <a:rPr lang="en-US" sz="900"/>
              <a:t>Smaller lots lower inventory level and drive problem resolution.  Quality problems are contained with less parts to sort.</a:t>
            </a:r>
          </a:p>
          <a:p>
            <a:pPr>
              <a:lnSpc>
                <a:spcPct val="100000"/>
              </a:lnSpc>
              <a:spcBef>
                <a:spcPct val="0"/>
              </a:spcBef>
            </a:pPr>
            <a:endParaRPr lang="en-US" sz="400"/>
          </a:p>
          <a:p>
            <a:pPr>
              <a:lnSpc>
                <a:spcPct val="100000"/>
              </a:lnSpc>
              <a:spcBef>
                <a:spcPct val="0"/>
              </a:spcBef>
            </a:pPr>
            <a:r>
              <a:rPr lang="en-US" sz="900" u="sng"/>
              <a:t>Push:</a:t>
            </a:r>
          </a:p>
          <a:p>
            <a:pPr>
              <a:lnSpc>
                <a:spcPct val="100000"/>
              </a:lnSpc>
              <a:spcBef>
                <a:spcPct val="0"/>
              </a:spcBef>
            </a:pPr>
            <a:r>
              <a:rPr lang="en-US" sz="900"/>
              <a:t>Waste time and resources running parts that are not necessary.  May be more effective for the long term to shut down the machine and do planned maintenance or send an operator to training, solve quality problems.</a:t>
            </a:r>
          </a:p>
          <a:p>
            <a:pPr>
              <a:lnSpc>
                <a:spcPct val="100000"/>
              </a:lnSpc>
              <a:spcBef>
                <a:spcPct val="0"/>
              </a:spcBef>
            </a:pPr>
            <a:endParaRPr lang="en-US" sz="400"/>
          </a:p>
          <a:p>
            <a:pPr>
              <a:lnSpc>
                <a:spcPct val="100000"/>
              </a:lnSpc>
              <a:spcBef>
                <a:spcPct val="0"/>
              </a:spcBef>
            </a:pPr>
            <a:r>
              <a:rPr lang="en-US" sz="900" u="sng"/>
              <a:t>Pull:</a:t>
            </a:r>
          </a:p>
          <a:p>
            <a:pPr>
              <a:lnSpc>
                <a:spcPct val="100000"/>
              </a:lnSpc>
              <a:spcBef>
                <a:spcPct val="0"/>
              </a:spcBef>
            </a:pPr>
            <a:r>
              <a:rPr lang="en-US" sz="900"/>
              <a:t>Reduces waste and provides time to do things we typically do not make time to do..preventative maintenance, housekeeping, training, problem solving, team meetings.</a:t>
            </a:r>
          </a:p>
          <a:p>
            <a:pPr>
              <a:lnSpc>
                <a:spcPct val="100000"/>
              </a:lnSpc>
              <a:spcBef>
                <a:spcPct val="0"/>
              </a:spcBef>
            </a:pPr>
            <a:endParaRPr lang="en-US" sz="400"/>
          </a:p>
          <a:p>
            <a:pPr>
              <a:lnSpc>
                <a:spcPct val="100000"/>
              </a:lnSpc>
              <a:spcBef>
                <a:spcPct val="0"/>
              </a:spcBef>
            </a:pPr>
            <a:r>
              <a:rPr lang="en-US" sz="900" u="sng"/>
              <a:t>Push:</a:t>
            </a:r>
          </a:p>
          <a:p>
            <a:pPr>
              <a:lnSpc>
                <a:spcPct val="100000"/>
              </a:lnSpc>
              <a:spcBef>
                <a:spcPct val="0"/>
              </a:spcBef>
            </a:pPr>
            <a:r>
              <a:rPr lang="en-US" sz="900"/>
              <a:t>Always in firefighting mode trying to determine what is hot, how much inventory is there.</a:t>
            </a:r>
          </a:p>
          <a:p>
            <a:pPr>
              <a:lnSpc>
                <a:spcPct val="100000"/>
              </a:lnSpc>
              <a:spcBef>
                <a:spcPct val="0"/>
              </a:spcBef>
            </a:pPr>
            <a:endParaRPr lang="en-US" sz="400"/>
          </a:p>
          <a:p>
            <a:pPr>
              <a:lnSpc>
                <a:spcPct val="100000"/>
              </a:lnSpc>
              <a:spcBef>
                <a:spcPct val="0"/>
              </a:spcBef>
            </a:pPr>
            <a:r>
              <a:rPr lang="en-US" sz="900" u="sng"/>
              <a:t>Pull:</a:t>
            </a:r>
          </a:p>
          <a:p>
            <a:pPr>
              <a:lnSpc>
                <a:spcPct val="100000"/>
              </a:lnSpc>
              <a:spcBef>
                <a:spcPct val="0"/>
              </a:spcBef>
            </a:pPr>
            <a:r>
              <a:rPr lang="en-US" sz="900"/>
              <a:t>System is controlled by visual management.  Communication improved by gradual feedback the supplier receives from the customer in the form of a pull signal rather than finding out as the customer runs or is running out of parts, leaving little or no time to react.  Customer and supplier communication is improved just by getting them together to set up a pull system.</a:t>
            </a:r>
          </a:p>
        </p:txBody>
      </p:sp>
      <p:sp>
        <p:nvSpPr>
          <p:cNvPr id="23555" name="Rectangle 3"/>
          <p:cNvSpPr>
            <a:spLocks noChangeArrowheads="1" noTextEdit="1"/>
          </p:cNvSpPr>
          <p:nvPr>
            <p:ph type="sldImg"/>
          </p:nvPr>
        </p:nvSpPr>
        <p:spPr>
          <a:xfrm>
            <a:off x="1143000" y="381000"/>
            <a:ext cx="4556125" cy="3416300"/>
          </a:xfrm>
          <a:ln cap="flat"/>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41229717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663693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362700" y="609600"/>
            <a:ext cx="17907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990600" y="609600"/>
            <a:ext cx="52197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1418470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7685575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421702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990600" y="1981200"/>
            <a:ext cx="35052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5052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2050439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6958054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4930208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1573701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9902243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5524101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2"/>
          <p:cNvSpPr>
            <a:spLocks noChangeArrowheads="1"/>
          </p:cNvSpPr>
          <p:nvPr/>
        </p:nvSpPr>
        <p:spPr bwMode="auto">
          <a:xfrm>
            <a:off x="165100" y="165100"/>
            <a:ext cx="8737600" cy="6375400"/>
          </a:xfrm>
          <a:prstGeom prst="roundRect">
            <a:avLst>
              <a:gd name="adj" fmla="val 12477"/>
            </a:avLst>
          </a:prstGeom>
          <a:noFill/>
          <a:ln w="25400">
            <a:solidFill>
              <a:schemeClr val="tx1"/>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27" name="Rectangle 3"/>
          <p:cNvSpPr>
            <a:spLocks noGrp="1" noChangeArrowheads="1"/>
          </p:cNvSpPr>
          <p:nvPr>
            <p:ph type="title"/>
          </p:nvPr>
        </p:nvSpPr>
        <p:spPr bwMode="auto">
          <a:xfrm>
            <a:off x="990600" y="609600"/>
            <a:ext cx="7162800" cy="11430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488" tIns="44450" rIns="90488" bIns="44450" numCol="1" anchor="ctr" anchorCtr="0" compatLnSpc="1">
            <a:prstTxWarp prst="textNoShape">
              <a:avLst/>
            </a:prstTxWarp>
          </a:bodyPr>
          <a:lstStyle/>
          <a:p>
            <a:pPr lvl="0"/>
            <a:r>
              <a:rPr lang="en-US" smtClean="0"/>
              <a:t>Slide Title</a:t>
            </a:r>
          </a:p>
        </p:txBody>
      </p:sp>
      <p:sp>
        <p:nvSpPr>
          <p:cNvPr id="1028" name="Rectangle 4"/>
          <p:cNvSpPr>
            <a:spLocks noGrp="1" noChangeArrowheads="1"/>
          </p:cNvSpPr>
          <p:nvPr>
            <p:ph type="body" idx="1"/>
          </p:nvPr>
        </p:nvSpPr>
        <p:spPr bwMode="auto">
          <a:xfrm>
            <a:off x="990600" y="1981200"/>
            <a:ext cx="7162800" cy="41148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488" tIns="44450" rIns="90488" bIns="44450" numCol="1" anchor="t" anchorCtr="0" compatLnSpc="1">
            <a:prstTxWarp prst="textNoShape">
              <a:avLst/>
            </a:prstTxWarp>
          </a:bodyPr>
          <a:lstStyle/>
          <a:p>
            <a:pPr lvl="0"/>
            <a:r>
              <a:rPr lang="en-US" smtClean="0"/>
              <a:t>Body Text</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9" name="Rectangle 5"/>
          <p:cNvSpPr>
            <a:spLocks noChangeArrowheads="1"/>
          </p:cNvSpPr>
          <p:nvPr/>
        </p:nvSpPr>
        <p:spPr bwMode="auto">
          <a:xfrm>
            <a:off x="8175625" y="6781800"/>
            <a:ext cx="184150" cy="3968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lnSpc>
          <a:spcPct val="88000"/>
        </a:lnSpc>
        <a:spcBef>
          <a:spcPct val="0"/>
        </a:spcBef>
        <a:spcAft>
          <a:spcPct val="0"/>
        </a:spcAft>
        <a:defRPr sz="2400" b="1">
          <a:solidFill>
            <a:schemeClr val="tx2"/>
          </a:solidFill>
          <a:latin typeface="+mj-lt"/>
          <a:ea typeface="+mj-ea"/>
          <a:cs typeface="+mj-cs"/>
        </a:defRPr>
      </a:lvl1pPr>
      <a:lvl2pPr algn="ctr" rtl="0" eaLnBrk="0" fontAlgn="base" hangingPunct="0">
        <a:lnSpc>
          <a:spcPct val="88000"/>
        </a:lnSpc>
        <a:spcBef>
          <a:spcPct val="0"/>
        </a:spcBef>
        <a:spcAft>
          <a:spcPct val="0"/>
        </a:spcAft>
        <a:defRPr sz="2400" b="1">
          <a:solidFill>
            <a:schemeClr val="tx2"/>
          </a:solidFill>
          <a:latin typeface="Arial" pitchFamily="34" charset="0"/>
        </a:defRPr>
      </a:lvl2pPr>
      <a:lvl3pPr algn="ctr" rtl="0" eaLnBrk="0" fontAlgn="base" hangingPunct="0">
        <a:lnSpc>
          <a:spcPct val="88000"/>
        </a:lnSpc>
        <a:spcBef>
          <a:spcPct val="0"/>
        </a:spcBef>
        <a:spcAft>
          <a:spcPct val="0"/>
        </a:spcAft>
        <a:defRPr sz="2400" b="1">
          <a:solidFill>
            <a:schemeClr val="tx2"/>
          </a:solidFill>
          <a:latin typeface="Arial" pitchFamily="34" charset="0"/>
        </a:defRPr>
      </a:lvl3pPr>
      <a:lvl4pPr algn="ctr" rtl="0" eaLnBrk="0" fontAlgn="base" hangingPunct="0">
        <a:lnSpc>
          <a:spcPct val="88000"/>
        </a:lnSpc>
        <a:spcBef>
          <a:spcPct val="0"/>
        </a:spcBef>
        <a:spcAft>
          <a:spcPct val="0"/>
        </a:spcAft>
        <a:defRPr sz="2400" b="1">
          <a:solidFill>
            <a:schemeClr val="tx2"/>
          </a:solidFill>
          <a:latin typeface="Arial" pitchFamily="34" charset="0"/>
        </a:defRPr>
      </a:lvl4pPr>
      <a:lvl5pPr algn="ctr" rtl="0" eaLnBrk="0" fontAlgn="base" hangingPunct="0">
        <a:lnSpc>
          <a:spcPct val="88000"/>
        </a:lnSpc>
        <a:spcBef>
          <a:spcPct val="0"/>
        </a:spcBef>
        <a:spcAft>
          <a:spcPct val="0"/>
        </a:spcAft>
        <a:defRPr sz="2400" b="1">
          <a:solidFill>
            <a:schemeClr val="tx2"/>
          </a:solidFill>
          <a:latin typeface="Arial" pitchFamily="34" charset="0"/>
        </a:defRPr>
      </a:lvl5pPr>
      <a:lvl6pPr marL="457200" algn="ctr" rtl="0" eaLnBrk="0" fontAlgn="base" hangingPunct="0">
        <a:lnSpc>
          <a:spcPct val="88000"/>
        </a:lnSpc>
        <a:spcBef>
          <a:spcPct val="0"/>
        </a:spcBef>
        <a:spcAft>
          <a:spcPct val="0"/>
        </a:spcAft>
        <a:defRPr sz="2400" b="1">
          <a:solidFill>
            <a:schemeClr val="tx2"/>
          </a:solidFill>
          <a:latin typeface="Arial" pitchFamily="34" charset="0"/>
        </a:defRPr>
      </a:lvl6pPr>
      <a:lvl7pPr marL="914400" algn="ctr" rtl="0" eaLnBrk="0" fontAlgn="base" hangingPunct="0">
        <a:lnSpc>
          <a:spcPct val="88000"/>
        </a:lnSpc>
        <a:spcBef>
          <a:spcPct val="0"/>
        </a:spcBef>
        <a:spcAft>
          <a:spcPct val="0"/>
        </a:spcAft>
        <a:defRPr sz="2400" b="1">
          <a:solidFill>
            <a:schemeClr val="tx2"/>
          </a:solidFill>
          <a:latin typeface="Arial" pitchFamily="34" charset="0"/>
        </a:defRPr>
      </a:lvl7pPr>
      <a:lvl8pPr marL="1371600" algn="ctr" rtl="0" eaLnBrk="0" fontAlgn="base" hangingPunct="0">
        <a:lnSpc>
          <a:spcPct val="88000"/>
        </a:lnSpc>
        <a:spcBef>
          <a:spcPct val="0"/>
        </a:spcBef>
        <a:spcAft>
          <a:spcPct val="0"/>
        </a:spcAft>
        <a:defRPr sz="2400" b="1">
          <a:solidFill>
            <a:schemeClr val="tx2"/>
          </a:solidFill>
          <a:latin typeface="Arial" pitchFamily="34" charset="0"/>
        </a:defRPr>
      </a:lvl8pPr>
      <a:lvl9pPr marL="1828800" algn="ctr" rtl="0" eaLnBrk="0" fontAlgn="base" hangingPunct="0">
        <a:lnSpc>
          <a:spcPct val="88000"/>
        </a:lnSpc>
        <a:spcBef>
          <a:spcPct val="0"/>
        </a:spcBef>
        <a:spcAft>
          <a:spcPct val="0"/>
        </a:spcAft>
        <a:defRPr sz="2400" b="1">
          <a:solidFill>
            <a:schemeClr val="tx2"/>
          </a:solidFill>
          <a:latin typeface="Arial" pitchFamily="34" charset="0"/>
        </a:defRPr>
      </a:lvl9pPr>
    </p:titleStyle>
    <p:bodyStyle>
      <a:lvl1pPr marL="285750" indent="-285750" algn="l" rtl="0" eaLnBrk="0" fontAlgn="base" hangingPunct="0">
        <a:lnSpc>
          <a:spcPct val="88000"/>
        </a:lnSpc>
        <a:spcBef>
          <a:spcPct val="30000"/>
        </a:spcBef>
        <a:spcAft>
          <a:spcPct val="0"/>
        </a:spcAft>
        <a:buSzPct val="100000"/>
        <a:buChar char="•"/>
        <a:defRPr b="1">
          <a:solidFill>
            <a:schemeClr val="tx1"/>
          </a:solidFill>
          <a:latin typeface="+mn-lt"/>
          <a:ea typeface="+mn-ea"/>
          <a:cs typeface="+mn-cs"/>
        </a:defRPr>
      </a:lvl1pPr>
      <a:lvl2pPr marL="685800" indent="-228600" algn="l" rtl="0" eaLnBrk="0" fontAlgn="base" hangingPunct="0">
        <a:lnSpc>
          <a:spcPct val="88000"/>
        </a:lnSpc>
        <a:spcBef>
          <a:spcPct val="30000"/>
        </a:spcBef>
        <a:spcAft>
          <a:spcPct val="0"/>
        </a:spcAft>
        <a:buSzPct val="100000"/>
        <a:buChar char="–"/>
        <a:defRPr b="1">
          <a:solidFill>
            <a:schemeClr val="tx1"/>
          </a:solidFill>
          <a:latin typeface="+mn-lt"/>
        </a:defRPr>
      </a:lvl2pPr>
      <a:lvl3pPr marL="1143000" indent="-228600" algn="l" rtl="0" eaLnBrk="0" fontAlgn="base" hangingPunct="0">
        <a:lnSpc>
          <a:spcPct val="88000"/>
        </a:lnSpc>
        <a:spcBef>
          <a:spcPct val="30000"/>
        </a:spcBef>
        <a:spcAft>
          <a:spcPct val="0"/>
        </a:spcAft>
        <a:buSzPct val="100000"/>
        <a:buChar char="»"/>
        <a:defRPr b="1">
          <a:solidFill>
            <a:schemeClr val="tx1"/>
          </a:solidFill>
          <a:latin typeface="+mn-lt"/>
        </a:defRPr>
      </a:lvl3pPr>
      <a:lvl4pPr marL="1543050" indent="-171450" algn="l" rtl="0" eaLnBrk="0" fontAlgn="base" hangingPunct="0">
        <a:lnSpc>
          <a:spcPct val="88000"/>
        </a:lnSpc>
        <a:spcBef>
          <a:spcPct val="30000"/>
        </a:spcBef>
        <a:spcAft>
          <a:spcPct val="0"/>
        </a:spcAft>
        <a:buSzPct val="100000"/>
        <a:buChar char="•"/>
        <a:defRPr sz="1400" b="1">
          <a:solidFill>
            <a:schemeClr val="tx1"/>
          </a:solidFill>
          <a:latin typeface="+mn-lt"/>
        </a:defRPr>
      </a:lvl4pPr>
      <a:lvl5pPr marL="2000250" indent="-171450" algn="l" rtl="0" eaLnBrk="0" fontAlgn="base" hangingPunct="0">
        <a:lnSpc>
          <a:spcPct val="88000"/>
        </a:lnSpc>
        <a:spcBef>
          <a:spcPct val="30000"/>
        </a:spcBef>
        <a:spcAft>
          <a:spcPct val="0"/>
        </a:spcAft>
        <a:buSzPct val="100000"/>
        <a:buChar char="–"/>
        <a:defRPr sz="1400" b="1">
          <a:solidFill>
            <a:schemeClr val="tx1"/>
          </a:solidFill>
          <a:latin typeface="+mn-lt"/>
        </a:defRPr>
      </a:lvl5pPr>
      <a:lvl6pPr marL="2457450" indent="-171450" algn="l" rtl="0" eaLnBrk="0" fontAlgn="base" hangingPunct="0">
        <a:lnSpc>
          <a:spcPct val="88000"/>
        </a:lnSpc>
        <a:spcBef>
          <a:spcPct val="30000"/>
        </a:spcBef>
        <a:spcAft>
          <a:spcPct val="0"/>
        </a:spcAft>
        <a:buSzPct val="100000"/>
        <a:buChar char="–"/>
        <a:defRPr sz="1400" b="1">
          <a:solidFill>
            <a:schemeClr val="tx1"/>
          </a:solidFill>
          <a:latin typeface="+mn-lt"/>
        </a:defRPr>
      </a:lvl6pPr>
      <a:lvl7pPr marL="2914650" indent="-171450" algn="l" rtl="0" eaLnBrk="0" fontAlgn="base" hangingPunct="0">
        <a:lnSpc>
          <a:spcPct val="88000"/>
        </a:lnSpc>
        <a:spcBef>
          <a:spcPct val="30000"/>
        </a:spcBef>
        <a:spcAft>
          <a:spcPct val="0"/>
        </a:spcAft>
        <a:buSzPct val="100000"/>
        <a:buChar char="–"/>
        <a:defRPr sz="1400" b="1">
          <a:solidFill>
            <a:schemeClr val="tx1"/>
          </a:solidFill>
          <a:latin typeface="+mn-lt"/>
        </a:defRPr>
      </a:lvl7pPr>
      <a:lvl8pPr marL="3371850" indent="-171450" algn="l" rtl="0" eaLnBrk="0" fontAlgn="base" hangingPunct="0">
        <a:lnSpc>
          <a:spcPct val="88000"/>
        </a:lnSpc>
        <a:spcBef>
          <a:spcPct val="30000"/>
        </a:spcBef>
        <a:spcAft>
          <a:spcPct val="0"/>
        </a:spcAft>
        <a:buSzPct val="100000"/>
        <a:buChar char="–"/>
        <a:defRPr sz="1400" b="1">
          <a:solidFill>
            <a:schemeClr val="tx1"/>
          </a:solidFill>
          <a:latin typeface="+mn-lt"/>
        </a:defRPr>
      </a:lvl8pPr>
      <a:lvl9pPr marL="3829050" indent="-171450" algn="l" rtl="0" eaLnBrk="0" fontAlgn="base" hangingPunct="0">
        <a:lnSpc>
          <a:spcPct val="88000"/>
        </a:lnSpc>
        <a:spcBef>
          <a:spcPct val="30000"/>
        </a:spcBef>
        <a:spcAft>
          <a:spcPct val="0"/>
        </a:spcAft>
        <a:buSzPct val="100000"/>
        <a:buChar char="–"/>
        <a:defRPr sz="1400" b="1">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1.wmf"/><Relationship Id="rId4" Type="http://schemas.openxmlformats.org/officeDocument/2006/relationships/oleObject" Target="../embeddings/oleObject1.bin"/></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vmlDrawing" Target="../drawings/vmlDrawing9.vml"/><Relationship Id="rId5" Type="http://schemas.openxmlformats.org/officeDocument/2006/relationships/image" Target="../media/image10.wmf"/><Relationship Id="rId4" Type="http://schemas.openxmlformats.org/officeDocument/2006/relationships/oleObject" Target="../embeddings/oleObject10.bin"/></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vmlDrawing" Target="../drawings/vmlDrawing11.vml"/><Relationship Id="rId5" Type="http://schemas.openxmlformats.org/officeDocument/2006/relationships/image" Target="../media/image11.wmf"/><Relationship Id="rId4" Type="http://schemas.openxmlformats.org/officeDocument/2006/relationships/oleObject" Target="../embeddings/oleObject12.bin"/></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vmlDrawing" Target="../drawings/vmlDrawing12.vml"/><Relationship Id="rId5" Type="http://schemas.openxmlformats.org/officeDocument/2006/relationships/image" Target="../media/image13.wmf"/><Relationship Id="rId4" Type="http://schemas.openxmlformats.org/officeDocument/2006/relationships/oleObject" Target="../embeddings/oleObject13.bin"/></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2.wmf"/><Relationship Id="rId4" Type="http://schemas.openxmlformats.org/officeDocument/2006/relationships/oleObject" Target="../embeddings/oleObject2.bin"/></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vmlDrawing" Target="../drawings/vmlDrawing13.vml"/><Relationship Id="rId5" Type="http://schemas.openxmlformats.org/officeDocument/2006/relationships/image" Target="../media/image10.wmf"/><Relationship Id="rId4" Type="http://schemas.openxmlformats.org/officeDocument/2006/relationships/oleObject" Target="../embeddings/oleObject14.bin"/></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vmlDrawing" Target="../drawings/vmlDrawing14.vml"/><Relationship Id="rId6" Type="http://schemas.openxmlformats.org/officeDocument/2006/relationships/image" Target="../media/image14.wmf"/><Relationship Id="rId5" Type="http://schemas.openxmlformats.org/officeDocument/2006/relationships/oleObject" Target="../embeddings/oleObject15.bin"/><Relationship Id="rId4" Type="http://schemas.openxmlformats.org/officeDocument/2006/relationships/image" Target="../media/image15.wmf"/></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vmlDrawing" Target="../drawings/vmlDrawing15.vml"/><Relationship Id="rId5" Type="http://schemas.openxmlformats.org/officeDocument/2006/relationships/image" Target="../media/image16.wmf"/><Relationship Id="rId4" Type="http://schemas.openxmlformats.org/officeDocument/2006/relationships/oleObject" Target="../embeddings/oleObject16.bin"/></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vmlDrawing" Target="../drawings/vmlDrawing16.vml"/><Relationship Id="rId5" Type="http://schemas.openxmlformats.org/officeDocument/2006/relationships/image" Target="../media/image17.wmf"/><Relationship Id="rId4" Type="http://schemas.openxmlformats.org/officeDocument/2006/relationships/oleObject" Target="../embeddings/oleObject17.bin"/></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vmlDrawing" Target="../drawings/vmlDrawing17.vml"/><Relationship Id="rId5" Type="http://schemas.openxmlformats.org/officeDocument/2006/relationships/image" Target="../media/image18.wmf"/><Relationship Id="rId4" Type="http://schemas.openxmlformats.org/officeDocument/2006/relationships/oleObject" Target="../embeddings/oleObject18.bin"/></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vmlDrawing" Target="../drawings/vmlDrawing4.vml"/><Relationship Id="rId5" Type="http://schemas.openxmlformats.org/officeDocument/2006/relationships/image" Target="../media/image4.wmf"/><Relationship Id="rId4" Type="http://schemas.openxmlformats.org/officeDocument/2006/relationships/oleObject" Target="../embeddings/oleObject4.bin"/></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7" Type="http://schemas.openxmlformats.org/officeDocument/2006/relationships/image" Target="../media/image6.wmf"/><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oleObject" Target="../embeddings/oleObject6.bin"/><Relationship Id="rId5" Type="http://schemas.openxmlformats.org/officeDocument/2006/relationships/image" Target="../media/image5.wmf"/><Relationship Id="rId4" Type="http://schemas.openxmlformats.org/officeDocument/2006/relationships/oleObject" Target="../embeddings/oleObject5.bin"/></Relationships>
</file>

<file path=ppt/slides/_rels/slide5.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8.wmf"/></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vmlDrawing" Target="../drawings/vmlDrawing6.vml"/><Relationship Id="rId5" Type="http://schemas.openxmlformats.org/officeDocument/2006/relationships/image" Target="../media/image9.wmf"/><Relationship Id="rId4" Type="http://schemas.openxmlformats.org/officeDocument/2006/relationships/oleObject" Target="../embeddings/oleObject7.bin"/></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1981200" y="990600"/>
            <a:ext cx="5181600" cy="1123950"/>
          </a:xfrm>
          <a:noFill/>
          <a:ln/>
        </p:spPr>
        <p:txBody>
          <a:bodyPr/>
          <a:lstStyle/>
          <a:p>
            <a:pPr>
              <a:lnSpc>
                <a:spcPct val="90000"/>
              </a:lnSpc>
            </a:pPr>
            <a:r>
              <a:rPr lang="en-US" sz="4000">
                <a:solidFill>
                  <a:srgbClr val="790015"/>
                </a:solidFill>
              </a:rPr>
              <a:t>Pull System</a:t>
            </a:r>
          </a:p>
        </p:txBody>
      </p:sp>
      <p:graphicFrame>
        <p:nvGraphicFramePr>
          <p:cNvPr id="4099" name="Object 3">
            <a:hlinkClick r:id="" action="ppaction://ole?verb=0"/>
          </p:cNvPr>
          <p:cNvGraphicFramePr>
            <a:graphicFrameLocks/>
          </p:cNvGraphicFramePr>
          <p:nvPr/>
        </p:nvGraphicFramePr>
        <p:xfrm>
          <a:off x="2559050" y="2686050"/>
          <a:ext cx="4051300" cy="2605088"/>
        </p:xfrm>
        <a:graphic>
          <a:graphicData uri="http://schemas.openxmlformats.org/presentationml/2006/ole">
            <mc:AlternateContent xmlns:mc="http://schemas.openxmlformats.org/markup-compatibility/2006">
              <mc:Choice xmlns:v="urn:schemas-microsoft-com:vml" Requires="v">
                <p:oleObj spid="_x0000_s4101" name="Clip" r:id="rId4" imgW="4049640" imgH="2603160" progId="MS_ClipArt_Gallery.2">
                  <p:embed/>
                </p:oleObj>
              </mc:Choice>
              <mc:Fallback>
                <p:oleObj name="Clip" r:id="rId4" imgW="4049640" imgH="2603160" progId="MS_ClipArt_Gallery.2">
                  <p:embed/>
                  <p:pic>
                    <p:nvPicPr>
                      <p:cNvPr id="0" name="Object 3"/>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59050" y="2686050"/>
                        <a:ext cx="4051300" cy="260508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100" name="Rectangle 4"/>
          <p:cNvSpPr>
            <a:spLocks noChangeArrowheads="1"/>
          </p:cNvSpPr>
          <p:nvPr/>
        </p:nvSpPr>
        <p:spPr bwMode="auto">
          <a:xfrm>
            <a:off x="838200" y="6553200"/>
            <a:ext cx="708025" cy="2111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endParaRPr lang="en-CA" sz="800">
              <a:latin typeface="Arial" pitchFamily="34" charset="0"/>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ChangeArrowheads="1"/>
          </p:cNvSpPr>
          <p:nvPr/>
        </p:nvSpPr>
        <p:spPr bwMode="auto">
          <a:xfrm>
            <a:off x="1585913" y="714375"/>
            <a:ext cx="5972175" cy="106362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algn="ctr"/>
            <a:r>
              <a:rPr lang="en-US" sz="3200" b="1">
                <a:solidFill>
                  <a:srgbClr val="790015"/>
                </a:solidFill>
                <a:latin typeface="Arial" pitchFamily="34" charset="0"/>
              </a:rPr>
              <a:t>A Pull System Is Flexible and Simple</a:t>
            </a:r>
          </a:p>
        </p:txBody>
      </p:sp>
      <p:sp>
        <p:nvSpPr>
          <p:cNvPr id="24579" name="Rectangle 3"/>
          <p:cNvSpPr>
            <a:spLocks noChangeArrowheads="1"/>
          </p:cNvSpPr>
          <p:nvPr/>
        </p:nvSpPr>
        <p:spPr bwMode="auto">
          <a:xfrm>
            <a:off x="1401763" y="2184400"/>
            <a:ext cx="6340475" cy="365918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sz="2000" b="1" u="sng">
                <a:latin typeface="Arial" pitchFamily="34" charset="0"/>
              </a:rPr>
              <a:t>Objectives:</a:t>
            </a:r>
            <a:endParaRPr lang="en-US" sz="2000" u="sng">
              <a:latin typeface="Arial" pitchFamily="34" charset="0"/>
            </a:endParaRPr>
          </a:p>
          <a:p>
            <a:endParaRPr lang="en-US" sz="1600">
              <a:latin typeface="Arial" pitchFamily="34" charset="0"/>
            </a:endParaRPr>
          </a:p>
          <a:p>
            <a:pPr lvl="1">
              <a:buFontTx/>
              <a:buChar char="•"/>
            </a:pPr>
            <a:r>
              <a:rPr lang="en-US" sz="1800">
                <a:latin typeface="Arial" pitchFamily="34" charset="0"/>
              </a:rPr>
              <a:t> </a:t>
            </a:r>
            <a:r>
              <a:rPr lang="en-US" sz="1800" b="1">
                <a:latin typeface="Arial" pitchFamily="34" charset="0"/>
              </a:rPr>
              <a:t>Methods of </a:t>
            </a:r>
            <a:r>
              <a:rPr lang="en-US" sz="1800" b="1" u="sng">
                <a:latin typeface="Arial" pitchFamily="34" charset="0"/>
              </a:rPr>
              <a:t>controlling</a:t>
            </a:r>
            <a:r>
              <a:rPr lang="en-US" sz="1800" b="1">
                <a:latin typeface="Arial" pitchFamily="34" charset="0"/>
              </a:rPr>
              <a:t> and </a:t>
            </a:r>
            <a:r>
              <a:rPr lang="en-US" sz="1800" b="1" u="sng">
                <a:latin typeface="Arial" pitchFamily="34" charset="0"/>
              </a:rPr>
              <a:t>balancing</a:t>
            </a:r>
            <a:r>
              <a:rPr lang="en-US" sz="1800" b="1">
                <a:latin typeface="Arial" pitchFamily="34" charset="0"/>
              </a:rPr>
              <a:t> the flow</a:t>
            </a:r>
          </a:p>
          <a:p>
            <a:pPr lvl="1"/>
            <a:r>
              <a:rPr lang="en-US" sz="1800" b="1">
                <a:latin typeface="Arial" pitchFamily="34" charset="0"/>
              </a:rPr>
              <a:t>  Of resources.</a:t>
            </a:r>
          </a:p>
          <a:p>
            <a:pPr lvl="1"/>
            <a:endParaRPr lang="en-US" sz="1800" b="1">
              <a:latin typeface="Arial" pitchFamily="34" charset="0"/>
            </a:endParaRPr>
          </a:p>
          <a:p>
            <a:pPr lvl="1">
              <a:buFontTx/>
              <a:buChar char="•"/>
            </a:pPr>
            <a:r>
              <a:rPr lang="en-US" sz="1800" b="1">
                <a:latin typeface="Arial" pitchFamily="34" charset="0"/>
              </a:rPr>
              <a:t> </a:t>
            </a:r>
            <a:r>
              <a:rPr lang="en-US" sz="1800" b="1" u="sng">
                <a:latin typeface="Arial" pitchFamily="34" charset="0"/>
              </a:rPr>
              <a:t>Eliminating waste</a:t>
            </a:r>
            <a:r>
              <a:rPr lang="en-US" sz="1800" b="1">
                <a:latin typeface="Arial" pitchFamily="34" charset="0"/>
              </a:rPr>
              <a:t> of handling, storage, expediting,</a:t>
            </a:r>
          </a:p>
          <a:p>
            <a:pPr lvl="1"/>
            <a:r>
              <a:rPr lang="en-US" sz="1800" b="1">
                <a:latin typeface="Arial" pitchFamily="34" charset="0"/>
              </a:rPr>
              <a:t>  Obsolescence, repair, rework, facilities, equipment,</a:t>
            </a:r>
          </a:p>
          <a:p>
            <a:pPr lvl="1"/>
            <a:r>
              <a:rPr lang="en-US" sz="1800" b="1">
                <a:latin typeface="Arial" pitchFamily="34" charset="0"/>
              </a:rPr>
              <a:t>  Excess inventory (work-in-process &amp; finished).</a:t>
            </a:r>
          </a:p>
          <a:p>
            <a:pPr lvl="1"/>
            <a:endParaRPr lang="en-US" sz="1800" b="1">
              <a:latin typeface="Arial" pitchFamily="34" charset="0"/>
            </a:endParaRPr>
          </a:p>
          <a:p>
            <a:pPr lvl="1">
              <a:buFontTx/>
              <a:buChar char="•"/>
            </a:pPr>
            <a:r>
              <a:rPr lang="en-US" sz="1800" b="1">
                <a:latin typeface="Arial" pitchFamily="34" charset="0"/>
              </a:rPr>
              <a:t> Manufacture and ship only </a:t>
            </a:r>
            <a:r>
              <a:rPr lang="en-US" sz="1800" b="1" u="sng">
                <a:latin typeface="Arial" pitchFamily="34" charset="0"/>
              </a:rPr>
              <a:t>what has been</a:t>
            </a:r>
            <a:endParaRPr lang="en-US" sz="1800" b="1">
              <a:latin typeface="Arial" pitchFamily="34" charset="0"/>
            </a:endParaRPr>
          </a:p>
          <a:p>
            <a:pPr lvl="1"/>
            <a:r>
              <a:rPr lang="en-US" sz="1800" b="1">
                <a:latin typeface="Arial" pitchFamily="34" charset="0"/>
              </a:rPr>
              <a:t>  </a:t>
            </a:r>
            <a:r>
              <a:rPr lang="en-US" sz="1800" b="1" u="sng">
                <a:latin typeface="Arial" pitchFamily="34" charset="0"/>
              </a:rPr>
              <a:t>Consumed</a:t>
            </a:r>
            <a:r>
              <a:rPr lang="en-US" sz="1800" b="1">
                <a:latin typeface="Arial" pitchFamily="34" charset="0"/>
              </a:rPr>
              <a:t>.</a:t>
            </a:r>
          </a:p>
          <a:p>
            <a:pPr lvl="1"/>
            <a:endParaRPr lang="en-US" sz="1800" b="1">
              <a:latin typeface="Arial" pitchFamily="34" charset="0"/>
            </a:endParaRPr>
          </a:p>
          <a:p>
            <a:pPr lvl="1">
              <a:buFontTx/>
              <a:buChar char="•"/>
            </a:pPr>
            <a:r>
              <a:rPr lang="en-US" sz="1800" b="1">
                <a:latin typeface="Arial" pitchFamily="34" charset="0"/>
              </a:rPr>
              <a:t> Provides </a:t>
            </a:r>
            <a:r>
              <a:rPr lang="en-US" sz="1800" b="1" u="sng">
                <a:latin typeface="Arial" pitchFamily="34" charset="0"/>
              </a:rPr>
              <a:t>visual control</a:t>
            </a:r>
            <a:r>
              <a:rPr lang="en-US" sz="1800" b="1">
                <a:latin typeface="Arial" pitchFamily="34" charset="0"/>
              </a:rPr>
              <a:t> of all resources.</a:t>
            </a: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2219325" y="277813"/>
            <a:ext cx="4705350" cy="730250"/>
          </a:xfrm>
          <a:noFill/>
          <a:ln/>
        </p:spPr>
        <p:txBody>
          <a:bodyPr lIns="88900" rIns="88900"/>
          <a:lstStyle/>
          <a:p>
            <a:pPr defTabSz="885825">
              <a:lnSpc>
                <a:spcPct val="100000"/>
              </a:lnSpc>
            </a:pPr>
            <a:r>
              <a:rPr lang="en-US" sz="3200">
                <a:solidFill>
                  <a:srgbClr val="790015"/>
                </a:solidFill>
                <a:latin typeface="Helvetica" charset="0"/>
              </a:rPr>
              <a:t>Pull Signals</a:t>
            </a:r>
          </a:p>
        </p:txBody>
      </p:sp>
      <p:grpSp>
        <p:nvGrpSpPr>
          <p:cNvPr id="26632" name="Group 8"/>
          <p:cNvGrpSpPr>
            <a:grpSpLocks/>
          </p:cNvGrpSpPr>
          <p:nvPr/>
        </p:nvGrpSpPr>
        <p:grpSpPr bwMode="auto">
          <a:xfrm>
            <a:off x="6572250" y="277813"/>
            <a:ext cx="1809750" cy="1017587"/>
            <a:chOff x="4140" y="175"/>
            <a:chExt cx="1140" cy="641"/>
          </a:xfrm>
        </p:grpSpPr>
        <p:sp>
          <p:nvSpPr>
            <p:cNvPr id="26627" name="Rectangle 3"/>
            <p:cNvSpPr>
              <a:spLocks noChangeArrowheads="1"/>
            </p:cNvSpPr>
            <p:nvPr/>
          </p:nvSpPr>
          <p:spPr bwMode="auto">
            <a:xfrm>
              <a:off x="4140" y="175"/>
              <a:ext cx="1140" cy="641"/>
            </a:xfrm>
            <a:prstGeom prst="rect">
              <a:avLst/>
            </a:prstGeom>
            <a:solidFill>
              <a:schemeClr val="bg1"/>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6628" name="Rectangle 4"/>
            <p:cNvSpPr>
              <a:spLocks noChangeArrowheads="1"/>
            </p:cNvSpPr>
            <p:nvPr/>
          </p:nvSpPr>
          <p:spPr bwMode="auto">
            <a:xfrm>
              <a:off x="4168" y="226"/>
              <a:ext cx="538" cy="140"/>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962" tIns="41275" rIns="80962" bIns="41275" anchor="ctr"/>
            <a:lstStyle/>
            <a:p>
              <a:pPr algn="ctr" defTabSz="804863"/>
              <a:r>
                <a:rPr lang="en-US" sz="1100">
                  <a:latin typeface="Helvetica" charset="0"/>
                </a:rPr>
                <a:t>NUMBER</a:t>
              </a:r>
            </a:p>
          </p:txBody>
        </p:sp>
        <p:sp>
          <p:nvSpPr>
            <p:cNvPr id="26629" name="Rectangle 5"/>
            <p:cNvSpPr>
              <a:spLocks noChangeArrowheads="1"/>
            </p:cNvSpPr>
            <p:nvPr/>
          </p:nvSpPr>
          <p:spPr bwMode="auto">
            <a:xfrm>
              <a:off x="4714" y="226"/>
              <a:ext cx="537" cy="140"/>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962" tIns="41275" rIns="80962" bIns="41275" anchor="ctr"/>
            <a:lstStyle/>
            <a:p>
              <a:pPr algn="ctr" defTabSz="804863"/>
              <a:r>
                <a:rPr lang="en-US" sz="1100">
                  <a:latin typeface="Helvetica" charset="0"/>
                </a:rPr>
                <a:t>QUANTITY</a:t>
              </a:r>
            </a:p>
          </p:txBody>
        </p:sp>
        <p:sp>
          <p:nvSpPr>
            <p:cNvPr id="26630" name="Rectangle 6"/>
            <p:cNvSpPr>
              <a:spLocks noChangeArrowheads="1"/>
            </p:cNvSpPr>
            <p:nvPr/>
          </p:nvSpPr>
          <p:spPr bwMode="auto">
            <a:xfrm>
              <a:off x="4168" y="406"/>
              <a:ext cx="538" cy="140"/>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962" tIns="41275" rIns="80962" bIns="41275" anchor="ctr"/>
            <a:lstStyle/>
            <a:p>
              <a:pPr algn="ctr" defTabSz="804863"/>
              <a:r>
                <a:rPr lang="en-US" sz="1100">
                  <a:latin typeface="Helvetica" charset="0"/>
                </a:rPr>
                <a:t>WIDGET</a:t>
              </a:r>
            </a:p>
          </p:txBody>
        </p:sp>
        <p:sp>
          <p:nvSpPr>
            <p:cNvPr id="26631" name="Rectangle 7"/>
            <p:cNvSpPr>
              <a:spLocks noChangeArrowheads="1"/>
            </p:cNvSpPr>
            <p:nvPr/>
          </p:nvSpPr>
          <p:spPr bwMode="auto">
            <a:xfrm>
              <a:off x="4168" y="596"/>
              <a:ext cx="538" cy="140"/>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962" tIns="41275" rIns="80962" bIns="41275" anchor="ctr"/>
            <a:lstStyle/>
            <a:p>
              <a:pPr algn="ctr" defTabSz="804863"/>
              <a:r>
                <a:rPr lang="en-US" sz="1100">
                  <a:latin typeface="Helvetica" charset="0"/>
                </a:rPr>
                <a:t>ADDRESS</a:t>
              </a:r>
            </a:p>
          </p:txBody>
        </p:sp>
      </p:grpSp>
      <p:grpSp>
        <p:nvGrpSpPr>
          <p:cNvPr id="26635" name="Group 11"/>
          <p:cNvGrpSpPr>
            <a:grpSpLocks/>
          </p:cNvGrpSpPr>
          <p:nvPr/>
        </p:nvGrpSpPr>
        <p:grpSpPr bwMode="auto">
          <a:xfrm>
            <a:off x="3267075" y="1314450"/>
            <a:ext cx="1892300" cy="1235075"/>
            <a:chOff x="2058" y="828"/>
            <a:chExt cx="1192" cy="778"/>
          </a:xfrm>
        </p:grpSpPr>
        <p:sp>
          <p:nvSpPr>
            <p:cNvPr id="26633" name="Freeform 9"/>
            <p:cNvSpPr>
              <a:spLocks/>
            </p:cNvSpPr>
            <p:nvPr/>
          </p:nvSpPr>
          <p:spPr bwMode="auto">
            <a:xfrm>
              <a:off x="2142" y="833"/>
              <a:ext cx="1108" cy="773"/>
            </a:xfrm>
            <a:custGeom>
              <a:avLst/>
              <a:gdLst>
                <a:gd name="T0" fmla="*/ 32 w 1108"/>
                <a:gd name="T1" fmla="*/ 163 h 773"/>
                <a:gd name="T2" fmla="*/ 67 w 1108"/>
                <a:gd name="T3" fmla="*/ 121 h 773"/>
                <a:gd name="T4" fmla="*/ 102 w 1108"/>
                <a:gd name="T5" fmla="*/ 90 h 773"/>
                <a:gd name="T6" fmla="*/ 144 w 1108"/>
                <a:gd name="T7" fmla="*/ 64 h 773"/>
                <a:gd name="T8" fmla="*/ 203 w 1108"/>
                <a:gd name="T9" fmla="*/ 34 h 773"/>
                <a:gd name="T10" fmla="*/ 266 w 1108"/>
                <a:gd name="T11" fmla="*/ 14 h 773"/>
                <a:gd name="T12" fmla="*/ 320 w 1108"/>
                <a:gd name="T13" fmla="*/ 4 h 773"/>
                <a:gd name="T14" fmla="*/ 374 w 1108"/>
                <a:gd name="T15" fmla="*/ 1 h 773"/>
                <a:gd name="T16" fmla="*/ 430 w 1108"/>
                <a:gd name="T17" fmla="*/ 2 h 773"/>
                <a:gd name="T18" fmla="*/ 488 w 1108"/>
                <a:gd name="T19" fmla="*/ 5 h 773"/>
                <a:gd name="T20" fmla="*/ 557 w 1108"/>
                <a:gd name="T21" fmla="*/ 17 h 773"/>
                <a:gd name="T22" fmla="*/ 619 w 1108"/>
                <a:gd name="T23" fmla="*/ 32 h 773"/>
                <a:gd name="T24" fmla="*/ 695 w 1108"/>
                <a:gd name="T25" fmla="*/ 60 h 773"/>
                <a:gd name="T26" fmla="*/ 759 w 1108"/>
                <a:gd name="T27" fmla="*/ 93 h 773"/>
                <a:gd name="T28" fmla="*/ 817 w 1108"/>
                <a:gd name="T29" fmla="*/ 131 h 773"/>
                <a:gd name="T30" fmla="*/ 865 w 1108"/>
                <a:gd name="T31" fmla="*/ 167 h 773"/>
                <a:gd name="T32" fmla="*/ 922 w 1108"/>
                <a:gd name="T33" fmla="*/ 223 h 773"/>
                <a:gd name="T34" fmla="*/ 965 w 1108"/>
                <a:gd name="T35" fmla="*/ 272 h 773"/>
                <a:gd name="T36" fmla="*/ 996 w 1108"/>
                <a:gd name="T37" fmla="*/ 322 h 773"/>
                <a:gd name="T38" fmla="*/ 1027 w 1108"/>
                <a:gd name="T39" fmla="*/ 380 h 773"/>
                <a:gd name="T40" fmla="*/ 1049 w 1108"/>
                <a:gd name="T41" fmla="*/ 441 h 773"/>
                <a:gd name="T42" fmla="*/ 1060 w 1108"/>
                <a:gd name="T43" fmla="*/ 549 h 773"/>
                <a:gd name="T44" fmla="*/ 1047 w 1108"/>
                <a:gd name="T45" fmla="*/ 632 h 773"/>
                <a:gd name="T46" fmla="*/ 1107 w 1108"/>
                <a:gd name="T47" fmla="*/ 712 h 773"/>
                <a:gd name="T48" fmla="*/ 756 w 1108"/>
                <a:gd name="T49" fmla="*/ 550 h 773"/>
                <a:gd name="T50" fmla="*/ 850 w 1108"/>
                <a:gd name="T51" fmla="*/ 541 h 773"/>
                <a:gd name="T52" fmla="*/ 857 w 1108"/>
                <a:gd name="T53" fmla="*/ 466 h 773"/>
                <a:gd name="T54" fmla="*/ 836 w 1108"/>
                <a:gd name="T55" fmla="*/ 375 h 773"/>
                <a:gd name="T56" fmla="*/ 804 w 1108"/>
                <a:gd name="T57" fmla="*/ 314 h 773"/>
                <a:gd name="T58" fmla="*/ 769 w 1108"/>
                <a:gd name="T59" fmla="*/ 261 h 773"/>
                <a:gd name="T60" fmla="*/ 721 w 1108"/>
                <a:gd name="T61" fmla="*/ 209 h 773"/>
                <a:gd name="T62" fmla="*/ 659 w 1108"/>
                <a:gd name="T63" fmla="*/ 158 h 773"/>
                <a:gd name="T64" fmla="*/ 591 w 1108"/>
                <a:gd name="T65" fmla="*/ 117 h 773"/>
                <a:gd name="T66" fmla="*/ 527 w 1108"/>
                <a:gd name="T67" fmla="*/ 89 h 773"/>
                <a:gd name="T68" fmla="*/ 461 w 1108"/>
                <a:gd name="T69" fmla="*/ 69 h 773"/>
                <a:gd name="T70" fmla="*/ 391 w 1108"/>
                <a:gd name="T71" fmla="*/ 56 h 773"/>
                <a:gd name="T72" fmla="*/ 305 w 1108"/>
                <a:gd name="T73" fmla="*/ 51 h 773"/>
                <a:gd name="T74" fmla="*/ 227 w 1108"/>
                <a:gd name="T75" fmla="*/ 61 h 773"/>
                <a:gd name="T76" fmla="*/ 166 w 1108"/>
                <a:gd name="T77" fmla="*/ 79 h 773"/>
                <a:gd name="T78" fmla="*/ 119 w 1108"/>
                <a:gd name="T79" fmla="*/ 101 h 773"/>
                <a:gd name="T80" fmla="*/ 86 w 1108"/>
                <a:gd name="T81" fmla="*/ 122 h 773"/>
                <a:gd name="T82" fmla="*/ 56 w 1108"/>
                <a:gd name="T83" fmla="*/ 152 h 773"/>
                <a:gd name="T84" fmla="*/ 0 w 1108"/>
                <a:gd name="T85" fmla="*/ 224 h 7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08" h="773">
                  <a:moveTo>
                    <a:pt x="0" y="224"/>
                  </a:moveTo>
                  <a:lnTo>
                    <a:pt x="32" y="163"/>
                  </a:lnTo>
                  <a:lnTo>
                    <a:pt x="46" y="144"/>
                  </a:lnTo>
                  <a:lnTo>
                    <a:pt x="67" y="121"/>
                  </a:lnTo>
                  <a:lnTo>
                    <a:pt x="83" y="106"/>
                  </a:lnTo>
                  <a:lnTo>
                    <a:pt x="102" y="90"/>
                  </a:lnTo>
                  <a:lnTo>
                    <a:pt x="124" y="76"/>
                  </a:lnTo>
                  <a:lnTo>
                    <a:pt x="144" y="64"/>
                  </a:lnTo>
                  <a:lnTo>
                    <a:pt x="169" y="49"/>
                  </a:lnTo>
                  <a:lnTo>
                    <a:pt x="203" y="34"/>
                  </a:lnTo>
                  <a:lnTo>
                    <a:pt x="234" y="23"/>
                  </a:lnTo>
                  <a:lnTo>
                    <a:pt x="266" y="14"/>
                  </a:lnTo>
                  <a:lnTo>
                    <a:pt x="291" y="10"/>
                  </a:lnTo>
                  <a:lnTo>
                    <a:pt x="320" y="4"/>
                  </a:lnTo>
                  <a:lnTo>
                    <a:pt x="343" y="1"/>
                  </a:lnTo>
                  <a:lnTo>
                    <a:pt x="374" y="1"/>
                  </a:lnTo>
                  <a:lnTo>
                    <a:pt x="401" y="0"/>
                  </a:lnTo>
                  <a:lnTo>
                    <a:pt x="430" y="2"/>
                  </a:lnTo>
                  <a:lnTo>
                    <a:pt x="454" y="3"/>
                  </a:lnTo>
                  <a:lnTo>
                    <a:pt x="488" y="5"/>
                  </a:lnTo>
                  <a:lnTo>
                    <a:pt x="523" y="10"/>
                  </a:lnTo>
                  <a:lnTo>
                    <a:pt x="557" y="17"/>
                  </a:lnTo>
                  <a:lnTo>
                    <a:pt x="586" y="23"/>
                  </a:lnTo>
                  <a:lnTo>
                    <a:pt x="619" y="32"/>
                  </a:lnTo>
                  <a:lnTo>
                    <a:pt x="653" y="42"/>
                  </a:lnTo>
                  <a:lnTo>
                    <a:pt x="695" y="60"/>
                  </a:lnTo>
                  <a:lnTo>
                    <a:pt x="730" y="77"/>
                  </a:lnTo>
                  <a:lnTo>
                    <a:pt x="759" y="93"/>
                  </a:lnTo>
                  <a:lnTo>
                    <a:pt x="787" y="110"/>
                  </a:lnTo>
                  <a:lnTo>
                    <a:pt x="817" y="131"/>
                  </a:lnTo>
                  <a:lnTo>
                    <a:pt x="842" y="148"/>
                  </a:lnTo>
                  <a:lnTo>
                    <a:pt x="865" y="167"/>
                  </a:lnTo>
                  <a:lnTo>
                    <a:pt x="893" y="192"/>
                  </a:lnTo>
                  <a:lnTo>
                    <a:pt x="922" y="223"/>
                  </a:lnTo>
                  <a:lnTo>
                    <a:pt x="946" y="249"/>
                  </a:lnTo>
                  <a:lnTo>
                    <a:pt x="965" y="272"/>
                  </a:lnTo>
                  <a:lnTo>
                    <a:pt x="982" y="297"/>
                  </a:lnTo>
                  <a:lnTo>
                    <a:pt x="996" y="322"/>
                  </a:lnTo>
                  <a:lnTo>
                    <a:pt x="1011" y="347"/>
                  </a:lnTo>
                  <a:lnTo>
                    <a:pt x="1027" y="380"/>
                  </a:lnTo>
                  <a:lnTo>
                    <a:pt x="1037" y="409"/>
                  </a:lnTo>
                  <a:lnTo>
                    <a:pt x="1049" y="441"/>
                  </a:lnTo>
                  <a:lnTo>
                    <a:pt x="1058" y="503"/>
                  </a:lnTo>
                  <a:lnTo>
                    <a:pt x="1060" y="549"/>
                  </a:lnTo>
                  <a:lnTo>
                    <a:pt x="1055" y="596"/>
                  </a:lnTo>
                  <a:lnTo>
                    <a:pt x="1047" y="632"/>
                  </a:lnTo>
                  <a:lnTo>
                    <a:pt x="1032" y="677"/>
                  </a:lnTo>
                  <a:lnTo>
                    <a:pt x="1107" y="712"/>
                  </a:lnTo>
                  <a:lnTo>
                    <a:pt x="865" y="772"/>
                  </a:lnTo>
                  <a:lnTo>
                    <a:pt x="756" y="550"/>
                  </a:lnTo>
                  <a:lnTo>
                    <a:pt x="835" y="587"/>
                  </a:lnTo>
                  <a:lnTo>
                    <a:pt x="850" y="541"/>
                  </a:lnTo>
                  <a:lnTo>
                    <a:pt x="856" y="506"/>
                  </a:lnTo>
                  <a:lnTo>
                    <a:pt x="857" y="466"/>
                  </a:lnTo>
                  <a:lnTo>
                    <a:pt x="846" y="406"/>
                  </a:lnTo>
                  <a:lnTo>
                    <a:pt x="836" y="375"/>
                  </a:lnTo>
                  <a:lnTo>
                    <a:pt x="822" y="344"/>
                  </a:lnTo>
                  <a:lnTo>
                    <a:pt x="804" y="314"/>
                  </a:lnTo>
                  <a:lnTo>
                    <a:pt x="787" y="286"/>
                  </a:lnTo>
                  <a:lnTo>
                    <a:pt x="769" y="261"/>
                  </a:lnTo>
                  <a:lnTo>
                    <a:pt x="747" y="238"/>
                  </a:lnTo>
                  <a:lnTo>
                    <a:pt x="721" y="209"/>
                  </a:lnTo>
                  <a:lnTo>
                    <a:pt x="689" y="182"/>
                  </a:lnTo>
                  <a:lnTo>
                    <a:pt x="659" y="158"/>
                  </a:lnTo>
                  <a:lnTo>
                    <a:pt x="629" y="140"/>
                  </a:lnTo>
                  <a:lnTo>
                    <a:pt x="591" y="117"/>
                  </a:lnTo>
                  <a:lnTo>
                    <a:pt x="553" y="101"/>
                  </a:lnTo>
                  <a:lnTo>
                    <a:pt x="527" y="89"/>
                  </a:lnTo>
                  <a:lnTo>
                    <a:pt x="498" y="79"/>
                  </a:lnTo>
                  <a:lnTo>
                    <a:pt x="461" y="69"/>
                  </a:lnTo>
                  <a:lnTo>
                    <a:pt x="427" y="61"/>
                  </a:lnTo>
                  <a:lnTo>
                    <a:pt x="391" y="56"/>
                  </a:lnTo>
                  <a:lnTo>
                    <a:pt x="357" y="52"/>
                  </a:lnTo>
                  <a:lnTo>
                    <a:pt x="305" y="51"/>
                  </a:lnTo>
                  <a:lnTo>
                    <a:pt x="267" y="54"/>
                  </a:lnTo>
                  <a:lnTo>
                    <a:pt x="227" y="61"/>
                  </a:lnTo>
                  <a:lnTo>
                    <a:pt x="191" y="71"/>
                  </a:lnTo>
                  <a:lnTo>
                    <a:pt x="166" y="79"/>
                  </a:lnTo>
                  <a:lnTo>
                    <a:pt x="140" y="90"/>
                  </a:lnTo>
                  <a:lnTo>
                    <a:pt x="119" y="101"/>
                  </a:lnTo>
                  <a:lnTo>
                    <a:pt x="102" y="111"/>
                  </a:lnTo>
                  <a:lnTo>
                    <a:pt x="86" y="122"/>
                  </a:lnTo>
                  <a:lnTo>
                    <a:pt x="69" y="137"/>
                  </a:lnTo>
                  <a:lnTo>
                    <a:pt x="56" y="152"/>
                  </a:lnTo>
                  <a:lnTo>
                    <a:pt x="38" y="170"/>
                  </a:lnTo>
                  <a:lnTo>
                    <a:pt x="0" y="224"/>
                  </a:lnTo>
                </a:path>
              </a:pathLst>
            </a:custGeom>
            <a:solidFill>
              <a:srgbClr val="3365FB"/>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6634" name="Freeform 10"/>
            <p:cNvSpPr>
              <a:spLocks/>
            </p:cNvSpPr>
            <p:nvPr/>
          </p:nvSpPr>
          <p:spPr bwMode="auto">
            <a:xfrm>
              <a:off x="2058" y="828"/>
              <a:ext cx="1138" cy="689"/>
            </a:xfrm>
            <a:custGeom>
              <a:avLst/>
              <a:gdLst>
                <a:gd name="T0" fmla="*/ 1124 w 1138"/>
                <a:gd name="T1" fmla="*/ 625 h 689"/>
                <a:gd name="T2" fmla="*/ 1134 w 1138"/>
                <a:gd name="T3" fmla="*/ 571 h 689"/>
                <a:gd name="T4" fmla="*/ 1136 w 1138"/>
                <a:gd name="T5" fmla="*/ 525 h 689"/>
                <a:gd name="T6" fmla="*/ 1131 w 1138"/>
                <a:gd name="T7" fmla="*/ 478 h 689"/>
                <a:gd name="T8" fmla="*/ 1115 w 1138"/>
                <a:gd name="T9" fmla="*/ 415 h 689"/>
                <a:gd name="T10" fmla="*/ 1091 w 1138"/>
                <a:gd name="T11" fmla="*/ 355 h 689"/>
                <a:gd name="T12" fmla="*/ 1063 w 1138"/>
                <a:gd name="T13" fmla="*/ 308 h 689"/>
                <a:gd name="T14" fmla="*/ 1032 w 1138"/>
                <a:gd name="T15" fmla="*/ 266 h 689"/>
                <a:gd name="T16" fmla="*/ 995 w 1138"/>
                <a:gd name="T17" fmla="*/ 224 h 689"/>
                <a:gd name="T18" fmla="*/ 956 w 1138"/>
                <a:gd name="T19" fmla="*/ 185 h 689"/>
                <a:gd name="T20" fmla="*/ 902 w 1138"/>
                <a:gd name="T21" fmla="*/ 140 h 689"/>
                <a:gd name="T22" fmla="*/ 851 w 1138"/>
                <a:gd name="T23" fmla="*/ 104 h 689"/>
                <a:gd name="T24" fmla="*/ 780 w 1138"/>
                <a:gd name="T25" fmla="*/ 65 h 689"/>
                <a:gd name="T26" fmla="*/ 713 w 1138"/>
                <a:gd name="T27" fmla="*/ 40 h 689"/>
                <a:gd name="T28" fmla="*/ 645 w 1138"/>
                <a:gd name="T29" fmla="*/ 19 h 689"/>
                <a:gd name="T30" fmla="*/ 586 w 1138"/>
                <a:gd name="T31" fmla="*/ 8 h 689"/>
                <a:gd name="T32" fmla="*/ 504 w 1138"/>
                <a:gd name="T33" fmla="*/ 1 h 689"/>
                <a:gd name="T34" fmla="*/ 439 w 1138"/>
                <a:gd name="T35" fmla="*/ 1 h 689"/>
                <a:gd name="T36" fmla="*/ 381 w 1138"/>
                <a:gd name="T37" fmla="*/ 10 h 689"/>
                <a:gd name="T38" fmla="*/ 314 w 1138"/>
                <a:gd name="T39" fmla="*/ 24 h 689"/>
                <a:gd name="T40" fmla="*/ 252 w 1138"/>
                <a:gd name="T41" fmla="*/ 47 h 689"/>
                <a:gd name="T42" fmla="*/ 159 w 1138"/>
                <a:gd name="T43" fmla="*/ 108 h 689"/>
                <a:gd name="T44" fmla="*/ 102 w 1138"/>
                <a:gd name="T45" fmla="*/ 171 h 689"/>
                <a:gd name="T46" fmla="*/ 0 w 1138"/>
                <a:gd name="T47" fmla="*/ 177 h 689"/>
                <a:gd name="T48" fmla="*/ 354 w 1138"/>
                <a:gd name="T49" fmla="*/ 335 h 689"/>
                <a:gd name="T50" fmla="*/ 299 w 1138"/>
                <a:gd name="T51" fmla="*/ 259 h 689"/>
                <a:gd name="T52" fmla="*/ 354 w 1138"/>
                <a:gd name="T53" fmla="*/ 207 h 689"/>
                <a:gd name="T54" fmla="*/ 441 w 1138"/>
                <a:gd name="T55" fmla="*/ 163 h 689"/>
                <a:gd name="T56" fmla="*/ 509 w 1138"/>
                <a:gd name="T57" fmla="*/ 147 h 689"/>
                <a:gd name="T58" fmla="*/ 573 w 1138"/>
                <a:gd name="T59" fmla="*/ 140 h 689"/>
                <a:gd name="T60" fmla="*/ 644 w 1138"/>
                <a:gd name="T61" fmla="*/ 142 h 689"/>
                <a:gd name="T62" fmla="*/ 725 w 1138"/>
                <a:gd name="T63" fmla="*/ 155 h 689"/>
                <a:gd name="T64" fmla="*/ 800 w 1138"/>
                <a:gd name="T65" fmla="*/ 179 h 689"/>
                <a:gd name="T66" fmla="*/ 864 w 1138"/>
                <a:gd name="T67" fmla="*/ 209 h 689"/>
                <a:gd name="T68" fmla="*/ 923 w 1138"/>
                <a:gd name="T69" fmla="*/ 245 h 689"/>
                <a:gd name="T70" fmla="*/ 977 w 1138"/>
                <a:gd name="T71" fmla="*/ 288 h 689"/>
                <a:gd name="T72" fmla="*/ 1037 w 1138"/>
                <a:gd name="T73" fmla="*/ 351 h 689"/>
                <a:gd name="T74" fmla="*/ 1078 w 1138"/>
                <a:gd name="T75" fmla="*/ 414 h 689"/>
                <a:gd name="T76" fmla="*/ 1103 w 1138"/>
                <a:gd name="T77" fmla="*/ 471 h 689"/>
                <a:gd name="T78" fmla="*/ 1117 w 1138"/>
                <a:gd name="T79" fmla="*/ 520 h 689"/>
                <a:gd name="T80" fmla="*/ 1122 w 1138"/>
                <a:gd name="T81" fmla="*/ 558 h 689"/>
                <a:gd name="T82" fmla="*/ 1117 w 1138"/>
                <a:gd name="T83" fmla="*/ 600 h 689"/>
                <a:gd name="T84" fmla="*/ 1096 w 1138"/>
                <a:gd name="T85" fmla="*/ 688 h 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38" h="689">
                  <a:moveTo>
                    <a:pt x="1096" y="688"/>
                  </a:moveTo>
                  <a:lnTo>
                    <a:pt x="1124" y="625"/>
                  </a:lnTo>
                  <a:lnTo>
                    <a:pt x="1130" y="602"/>
                  </a:lnTo>
                  <a:lnTo>
                    <a:pt x="1134" y="571"/>
                  </a:lnTo>
                  <a:lnTo>
                    <a:pt x="1137" y="550"/>
                  </a:lnTo>
                  <a:lnTo>
                    <a:pt x="1136" y="525"/>
                  </a:lnTo>
                  <a:lnTo>
                    <a:pt x="1134" y="501"/>
                  </a:lnTo>
                  <a:lnTo>
                    <a:pt x="1131" y="478"/>
                  </a:lnTo>
                  <a:lnTo>
                    <a:pt x="1124" y="450"/>
                  </a:lnTo>
                  <a:lnTo>
                    <a:pt x="1115" y="415"/>
                  </a:lnTo>
                  <a:lnTo>
                    <a:pt x="1104" y="385"/>
                  </a:lnTo>
                  <a:lnTo>
                    <a:pt x="1091" y="355"/>
                  </a:lnTo>
                  <a:lnTo>
                    <a:pt x="1078" y="333"/>
                  </a:lnTo>
                  <a:lnTo>
                    <a:pt x="1063" y="308"/>
                  </a:lnTo>
                  <a:lnTo>
                    <a:pt x="1051" y="289"/>
                  </a:lnTo>
                  <a:lnTo>
                    <a:pt x="1032" y="266"/>
                  </a:lnTo>
                  <a:lnTo>
                    <a:pt x="1015" y="246"/>
                  </a:lnTo>
                  <a:lnTo>
                    <a:pt x="995" y="224"/>
                  </a:lnTo>
                  <a:lnTo>
                    <a:pt x="979" y="208"/>
                  </a:lnTo>
                  <a:lnTo>
                    <a:pt x="956" y="185"/>
                  </a:lnTo>
                  <a:lnTo>
                    <a:pt x="930" y="161"/>
                  </a:lnTo>
                  <a:lnTo>
                    <a:pt x="902" y="140"/>
                  </a:lnTo>
                  <a:lnTo>
                    <a:pt x="878" y="123"/>
                  </a:lnTo>
                  <a:lnTo>
                    <a:pt x="851" y="104"/>
                  </a:lnTo>
                  <a:lnTo>
                    <a:pt x="820" y="86"/>
                  </a:lnTo>
                  <a:lnTo>
                    <a:pt x="780" y="65"/>
                  </a:lnTo>
                  <a:lnTo>
                    <a:pt x="743" y="50"/>
                  </a:lnTo>
                  <a:lnTo>
                    <a:pt x="713" y="40"/>
                  </a:lnTo>
                  <a:lnTo>
                    <a:pt x="681" y="29"/>
                  </a:lnTo>
                  <a:lnTo>
                    <a:pt x="645" y="19"/>
                  </a:lnTo>
                  <a:lnTo>
                    <a:pt x="614" y="12"/>
                  </a:lnTo>
                  <a:lnTo>
                    <a:pt x="586" y="8"/>
                  </a:lnTo>
                  <a:lnTo>
                    <a:pt x="547" y="3"/>
                  </a:lnTo>
                  <a:lnTo>
                    <a:pt x="504" y="1"/>
                  </a:lnTo>
                  <a:lnTo>
                    <a:pt x="469" y="0"/>
                  </a:lnTo>
                  <a:lnTo>
                    <a:pt x="439" y="1"/>
                  </a:lnTo>
                  <a:lnTo>
                    <a:pt x="406" y="4"/>
                  </a:lnTo>
                  <a:lnTo>
                    <a:pt x="381" y="10"/>
                  </a:lnTo>
                  <a:lnTo>
                    <a:pt x="350" y="15"/>
                  </a:lnTo>
                  <a:lnTo>
                    <a:pt x="314" y="24"/>
                  </a:lnTo>
                  <a:lnTo>
                    <a:pt x="285" y="35"/>
                  </a:lnTo>
                  <a:lnTo>
                    <a:pt x="252" y="47"/>
                  </a:lnTo>
                  <a:lnTo>
                    <a:pt x="197" y="79"/>
                  </a:lnTo>
                  <a:lnTo>
                    <a:pt x="159" y="108"/>
                  </a:lnTo>
                  <a:lnTo>
                    <a:pt x="125" y="142"/>
                  </a:lnTo>
                  <a:lnTo>
                    <a:pt x="102" y="171"/>
                  </a:lnTo>
                  <a:lnTo>
                    <a:pt x="76" y="212"/>
                  </a:lnTo>
                  <a:lnTo>
                    <a:pt x="0" y="177"/>
                  </a:lnTo>
                  <a:lnTo>
                    <a:pt x="108" y="396"/>
                  </a:lnTo>
                  <a:lnTo>
                    <a:pt x="354" y="335"/>
                  </a:lnTo>
                  <a:lnTo>
                    <a:pt x="274" y="299"/>
                  </a:lnTo>
                  <a:lnTo>
                    <a:pt x="299" y="259"/>
                  </a:lnTo>
                  <a:lnTo>
                    <a:pt x="324" y="232"/>
                  </a:lnTo>
                  <a:lnTo>
                    <a:pt x="354" y="207"/>
                  </a:lnTo>
                  <a:lnTo>
                    <a:pt x="409" y="175"/>
                  </a:lnTo>
                  <a:lnTo>
                    <a:pt x="441" y="163"/>
                  </a:lnTo>
                  <a:lnTo>
                    <a:pt x="474" y="153"/>
                  </a:lnTo>
                  <a:lnTo>
                    <a:pt x="509" y="147"/>
                  </a:lnTo>
                  <a:lnTo>
                    <a:pt x="543" y="142"/>
                  </a:lnTo>
                  <a:lnTo>
                    <a:pt x="573" y="140"/>
                  </a:lnTo>
                  <a:lnTo>
                    <a:pt x="606" y="141"/>
                  </a:lnTo>
                  <a:lnTo>
                    <a:pt x="644" y="142"/>
                  </a:lnTo>
                  <a:lnTo>
                    <a:pt x="687" y="148"/>
                  </a:lnTo>
                  <a:lnTo>
                    <a:pt x="725" y="155"/>
                  </a:lnTo>
                  <a:lnTo>
                    <a:pt x="758" y="166"/>
                  </a:lnTo>
                  <a:lnTo>
                    <a:pt x="800" y="179"/>
                  </a:lnTo>
                  <a:lnTo>
                    <a:pt x="838" y="197"/>
                  </a:lnTo>
                  <a:lnTo>
                    <a:pt x="864" y="209"/>
                  </a:lnTo>
                  <a:lnTo>
                    <a:pt x="890" y="224"/>
                  </a:lnTo>
                  <a:lnTo>
                    <a:pt x="923" y="245"/>
                  </a:lnTo>
                  <a:lnTo>
                    <a:pt x="952" y="266"/>
                  </a:lnTo>
                  <a:lnTo>
                    <a:pt x="977" y="288"/>
                  </a:lnTo>
                  <a:lnTo>
                    <a:pt x="1002" y="312"/>
                  </a:lnTo>
                  <a:lnTo>
                    <a:pt x="1037" y="351"/>
                  </a:lnTo>
                  <a:lnTo>
                    <a:pt x="1058" y="379"/>
                  </a:lnTo>
                  <a:lnTo>
                    <a:pt x="1078" y="414"/>
                  </a:lnTo>
                  <a:lnTo>
                    <a:pt x="1094" y="447"/>
                  </a:lnTo>
                  <a:lnTo>
                    <a:pt x="1103" y="471"/>
                  </a:lnTo>
                  <a:lnTo>
                    <a:pt x="1112" y="497"/>
                  </a:lnTo>
                  <a:lnTo>
                    <a:pt x="1117" y="520"/>
                  </a:lnTo>
                  <a:lnTo>
                    <a:pt x="1120" y="540"/>
                  </a:lnTo>
                  <a:lnTo>
                    <a:pt x="1122" y="558"/>
                  </a:lnTo>
                  <a:lnTo>
                    <a:pt x="1120" y="580"/>
                  </a:lnTo>
                  <a:lnTo>
                    <a:pt x="1117" y="600"/>
                  </a:lnTo>
                  <a:lnTo>
                    <a:pt x="1114" y="624"/>
                  </a:lnTo>
                  <a:lnTo>
                    <a:pt x="1096" y="688"/>
                  </a:lnTo>
                </a:path>
              </a:pathLst>
            </a:custGeom>
            <a:solidFill>
              <a:srgbClr val="3365FB"/>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26636" name="Rectangle 12"/>
          <p:cNvSpPr>
            <a:spLocks noChangeArrowheads="1"/>
          </p:cNvSpPr>
          <p:nvPr/>
        </p:nvSpPr>
        <p:spPr bwMode="auto">
          <a:xfrm>
            <a:off x="4017963" y="1392238"/>
            <a:ext cx="1316037" cy="454025"/>
          </a:xfrm>
          <a:prstGeom prst="rect">
            <a:avLst/>
          </a:prstGeom>
          <a:solidFill>
            <a:schemeClr val="bg1"/>
          </a:solidFill>
          <a:ln>
            <a:noFill/>
          </a:ln>
          <a:effectLst/>
          <a:extLs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aphicFrame>
        <p:nvGraphicFramePr>
          <p:cNvPr id="26637" name="Object 13">
            <a:hlinkClick r:id="" action="ppaction://ole?verb=0"/>
          </p:cNvPr>
          <p:cNvGraphicFramePr>
            <a:graphicFrameLocks/>
          </p:cNvGraphicFramePr>
          <p:nvPr/>
        </p:nvGraphicFramePr>
        <p:xfrm>
          <a:off x="273050" y="4198938"/>
          <a:ext cx="3081338" cy="2108200"/>
        </p:xfrm>
        <a:graphic>
          <a:graphicData uri="http://schemas.openxmlformats.org/presentationml/2006/ole">
            <mc:AlternateContent xmlns:mc="http://schemas.openxmlformats.org/markup-compatibility/2006">
              <mc:Choice xmlns:v="urn:schemas-microsoft-com:vml" Requires="v">
                <p:oleObj spid="_x0000_s26827" name="Clip" r:id="rId4" imgW="3079440" imgH="2106360" progId="MS_ClipArt_Gallery.2">
                  <p:embed/>
                </p:oleObj>
              </mc:Choice>
              <mc:Fallback>
                <p:oleObj name="Clip" r:id="rId4" imgW="3079440" imgH="2106360" progId="MS_ClipArt_Gallery.2">
                  <p:embed/>
                  <p:pic>
                    <p:nvPicPr>
                      <p:cNvPr id="0" name="Object 13"/>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3050" y="4198938"/>
                        <a:ext cx="3081338" cy="21082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26701" name="Group 77"/>
          <p:cNvGrpSpPr>
            <a:grpSpLocks/>
          </p:cNvGrpSpPr>
          <p:nvPr/>
        </p:nvGrpSpPr>
        <p:grpSpPr bwMode="auto">
          <a:xfrm>
            <a:off x="6778625" y="4535488"/>
            <a:ext cx="1801813" cy="1708150"/>
            <a:chOff x="4270" y="2857"/>
            <a:chExt cx="1135" cy="1076"/>
          </a:xfrm>
        </p:grpSpPr>
        <p:grpSp>
          <p:nvGrpSpPr>
            <p:cNvPr id="26643" name="Group 19"/>
            <p:cNvGrpSpPr>
              <a:grpSpLocks/>
            </p:cNvGrpSpPr>
            <p:nvPr/>
          </p:nvGrpSpPr>
          <p:grpSpPr bwMode="auto">
            <a:xfrm>
              <a:off x="4270" y="2861"/>
              <a:ext cx="379" cy="368"/>
              <a:chOff x="4270" y="2861"/>
              <a:chExt cx="379" cy="368"/>
            </a:xfrm>
          </p:grpSpPr>
          <p:sp>
            <p:nvSpPr>
              <p:cNvPr id="26638" name="Rectangle 14"/>
              <p:cNvSpPr>
                <a:spLocks noChangeArrowheads="1"/>
              </p:cNvSpPr>
              <p:nvPr/>
            </p:nvSpPr>
            <p:spPr bwMode="auto">
              <a:xfrm>
                <a:off x="4272" y="2864"/>
                <a:ext cx="368" cy="357"/>
              </a:xfrm>
              <a:prstGeom prst="rect">
                <a:avLst/>
              </a:prstGeom>
              <a:solidFill>
                <a:srgbClr val="FAFD00"/>
              </a:solidFill>
              <a:ln w="12700">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6639" name="Freeform 15"/>
              <p:cNvSpPr>
                <a:spLocks/>
              </p:cNvSpPr>
              <p:nvPr/>
            </p:nvSpPr>
            <p:spPr bwMode="auto">
              <a:xfrm>
                <a:off x="4270" y="2861"/>
                <a:ext cx="379" cy="18"/>
              </a:xfrm>
              <a:custGeom>
                <a:avLst/>
                <a:gdLst>
                  <a:gd name="T0" fmla="*/ 0 w 379"/>
                  <a:gd name="T1" fmla="*/ 0 h 18"/>
                  <a:gd name="T2" fmla="*/ 17 w 379"/>
                  <a:gd name="T3" fmla="*/ 17 h 18"/>
                  <a:gd name="T4" fmla="*/ 361 w 379"/>
                  <a:gd name="T5" fmla="*/ 17 h 18"/>
                  <a:gd name="T6" fmla="*/ 378 w 379"/>
                  <a:gd name="T7" fmla="*/ 0 h 18"/>
                  <a:gd name="T8" fmla="*/ 0 w 379"/>
                  <a:gd name="T9" fmla="*/ 0 h 18"/>
                </a:gdLst>
                <a:ahLst/>
                <a:cxnLst>
                  <a:cxn ang="0">
                    <a:pos x="T0" y="T1"/>
                  </a:cxn>
                  <a:cxn ang="0">
                    <a:pos x="T2" y="T3"/>
                  </a:cxn>
                  <a:cxn ang="0">
                    <a:pos x="T4" y="T5"/>
                  </a:cxn>
                  <a:cxn ang="0">
                    <a:pos x="T6" y="T7"/>
                  </a:cxn>
                  <a:cxn ang="0">
                    <a:pos x="T8" y="T9"/>
                  </a:cxn>
                </a:cxnLst>
                <a:rect l="0" t="0" r="r" b="b"/>
                <a:pathLst>
                  <a:path w="379" h="18">
                    <a:moveTo>
                      <a:pt x="0" y="0"/>
                    </a:moveTo>
                    <a:lnTo>
                      <a:pt x="17" y="17"/>
                    </a:lnTo>
                    <a:lnTo>
                      <a:pt x="361" y="17"/>
                    </a:lnTo>
                    <a:lnTo>
                      <a:pt x="378" y="0"/>
                    </a:lnTo>
                    <a:lnTo>
                      <a:pt x="0" y="0"/>
                    </a:lnTo>
                  </a:path>
                </a:pathLst>
              </a:custGeom>
              <a:solidFill>
                <a:srgbClr val="FAFD00"/>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6640" name="Freeform 16"/>
              <p:cNvSpPr>
                <a:spLocks/>
              </p:cNvSpPr>
              <p:nvPr/>
            </p:nvSpPr>
            <p:spPr bwMode="auto">
              <a:xfrm>
                <a:off x="4270" y="2861"/>
                <a:ext cx="18" cy="368"/>
              </a:xfrm>
              <a:custGeom>
                <a:avLst/>
                <a:gdLst>
                  <a:gd name="T0" fmla="*/ 0 w 18"/>
                  <a:gd name="T1" fmla="*/ 0 h 368"/>
                  <a:gd name="T2" fmla="*/ 0 w 18"/>
                  <a:gd name="T3" fmla="*/ 367 h 368"/>
                  <a:gd name="T4" fmla="*/ 17 w 18"/>
                  <a:gd name="T5" fmla="*/ 350 h 368"/>
                  <a:gd name="T6" fmla="*/ 17 w 18"/>
                  <a:gd name="T7" fmla="*/ 16 h 368"/>
                  <a:gd name="T8" fmla="*/ 0 w 18"/>
                  <a:gd name="T9" fmla="*/ 0 h 368"/>
                </a:gdLst>
                <a:ahLst/>
                <a:cxnLst>
                  <a:cxn ang="0">
                    <a:pos x="T0" y="T1"/>
                  </a:cxn>
                  <a:cxn ang="0">
                    <a:pos x="T2" y="T3"/>
                  </a:cxn>
                  <a:cxn ang="0">
                    <a:pos x="T4" y="T5"/>
                  </a:cxn>
                  <a:cxn ang="0">
                    <a:pos x="T6" y="T7"/>
                  </a:cxn>
                  <a:cxn ang="0">
                    <a:pos x="T8" y="T9"/>
                  </a:cxn>
                </a:cxnLst>
                <a:rect l="0" t="0" r="r" b="b"/>
                <a:pathLst>
                  <a:path w="18" h="368">
                    <a:moveTo>
                      <a:pt x="0" y="0"/>
                    </a:moveTo>
                    <a:lnTo>
                      <a:pt x="0" y="367"/>
                    </a:lnTo>
                    <a:lnTo>
                      <a:pt x="17" y="350"/>
                    </a:lnTo>
                    <a:lnTo>
                      <a:pt x="17" y="16"/>
                    </a:lnTo>
                    <a:lnTo>
                      <a:pt x="0" y="0"/>
                    </a:lnTo>
                  </a:path>
                </a:pathLst>
              </a:custGeom>
              <a:solidFill>
                <a:srgbClr val="FAFD00"/>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6641" name="Freeform 17"/>
              <p:cNvSpPr>
                <a:spLocks/>
              </p:cNvSpPr>
              <p:nvPr/>
            </p:nvSpPr>
            <p:spPr bwMode="auto">
              <a:xfrm>
                <a:off x="4631" y="2861"/>
                <a:ext cx="18" cy="368"/>
              </a:xfrm>
              <a:custGeom>
                <a:avLst/>
                <a:gdLst>
                  <a:gd name="T0" fmla="*/ 17 w 18"/>
                  <a:gd name="T1" fmla="*/ 0 h 368"/>
                  <a:gd name="T2" fmla="*/ 0 w 18"/>
                  <a:gd name="T3" fmla="*/ 16 h 368"/>
                  <a:gd name="T4" fmla="*/ 0 w 18"/>
                  <a:gd name="T5" fmla="*/ 350 h 368"/>
                  <a:gd name="T6" fmla="*/ 17 w 18"/>
                  <a:gd name="T7" fmla="*/ 367 h 368"/>
                  <a:gd name="T8" fmla="*/ 17 w 18"/>
                  <a:gd name="T9" fmla="*/ 0 h 368"/>
                </a:gdLst>
                <a:ahLst/>
                <a:cxnLst>
                  <a:cxn ang="0">
                    <a:pos x="T0" y="T1"/>
                  </a:cxn>
                  <a:cxn ang="0">
                    <a:pos x="T2" y="T3"/>
                  </a:cxn>
                  <a:cxn ang="0">
                    <a:pos x="T4" y="T5"/>
                  </a:cxn>
                  <a:cxn ang="0">
                    <a:pos x="T6" y="T7"/>
                  </a:cxn>
                  <a:cxn ang="0">
                    <a:pos x="T8" y="T9"/>
                  </a:cxn>
                </a:cxnLst>
                <a:rect l="0" t="0" r="r" b="b"/>
                <a:pathLst>
                  <a:path w="18" h="368">
                    <a:moveTo>
                      <a:pt x="17" y="0"/>
                    </a:moveTo>
                    <a:lnTo>
                      <a:pt x="0" y="16"/>
                    </a:lnTo>
                    <a:lnTo>
                      <a:pt x="0" y="350"/>
                    </a:lnTo>
                    <a:lnTo>
                      <a:pt x="17" y="367"/>
                    </a:lnTo>
                    <a:lnTo>
                      <a:pt x="17" y="0"/>
                    </a:lnTo>
                  </a:path>
                </a:pathLst>
              </a:custGeom>
              <a:solidFill>
                <a:srgbClr val="FAFD00"/>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6642" name="Freeform 18"/>
              <p:cNvSpPr>
                <a:spLocks/>
              </p:cNvSpPr>
              <p:nvPr/>
            </p:nvSpPr>
            <p:spPr bwMode="auto">
              <a:xfrm>
                <a:off x="4270" y="3212"/>
                <a:ext cx="379" cy="17"/>
              </a:xfrm>
              <a:custGeom>
                <a:avLst/>
                <a:gdLst>
                  <a:gd name="T0" fmla="*/ 17 w 379"/>
                  <a:gd name="T1" fmla="*/ 0 h 17"/>
                  <a:gd name="T2" fmla="*/ 0 w 379"/>
                  <a:gd name="T3" fmla="*/ 16 h 17"/>
                  <a:gd name="T4" fmla="*/ 378 w 379"/>
                  <a:gd name="T5" fmla="*/ 16 h 17"/>
                  <a:gd name="T6" fmla="*/ 361 w 379"/>
                  <a:gd name="T7" fmla="*/ 0 h 17"/>
                  <a:gd name="T8" fmla="*/ 17 w 379"/>
                  <a:gd name="T9" fmla="*/ 0 h 17"/>
                </a:gdLst>
                <a:ahLst/>
                <a:cxnLst>
                  <a:cxn ang="0">
                    <a:pos x="T0" y="T1"/>
                  </a:cxn>
                  <a:cxn ang="0">
                    <a:pos x="T2" y="T3"/>
                  </a:cxn>
                  <a:cxn ang="0">
                    <a:pos x="T4" y="T5"/>
                  </a:cxn>
                  <a:cxn ang="0">
                    <a:pos x="T6" y="T7"/>
                  </a:cxn>
                  <a:cxn ang="0">
                    <a:pos x="T8" y="T9"/>
                  </a:cxn>
                </a:cxnLst>
                <a:rect l="0" t="0" r="r" b="b"/>
                <a:pathLst>
                  <a:path w="379" h="17">
                    <a:moveTo>
                      <a:pt x="17" y="0"/>
                    </a:moveTo>
                    <a:lnTo>
                      <a:pt x="0" y="16"/>
                    </a:lnTo>
                    <a:lnTo>
                      <a:pt x="378" y="16"/>
                    </a:lnTo>
                    <a:lnTo>
                      <a:pt x="361" y="0"/>
                    </a:lnTo>
                    <a:lnTo>
                      <a:pt x="17" y="0"/>
                    </a:lnTo>
                  </a:path>
                </a:pathLst>
              </a:custGeom>
              <a:solidFill>
                <a:srgbClr val="FAFD00"/>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26649" name="Group 25"/>
            <p:cNvGrpSpPr>
              <a:grpSpLocks/>
            </p:cNvGrpSpPr>
            <p:nvPr/>
          </p:nvGrpSpPr>
          <p:grpSpPr bwMode="auto">
            <a:xfrm>
              <a:off x="4654" y="2857"/>
              <a:ext cx="379" cy="368"/>
              <a:chOff x="4654" y="2857"/>
              <a:chExt cx="379" cy="368"/>
            </a:xfrm>
          </p:grpSpPr>
          <p:sp>
            <p:nvSpPr>
              <p:cNvPr id="26644" name="Rectangle 20"/>
              <p:cNvSpPr>
                <a:spLocks noChangeArrowheads="1"/>
              </p:cNvSpPr>
              <p:nvPr/>
            </p:nvSpPr>
            <p:spPr bwMode="auto">
              <a:xfrm>
                <a:off x="4656" y="2860"/>
                <a:ext cx="368" cy="357"/>
              </a:xfrm>
              <a:prstGeom prst="rect">
                <a:avLst/>
              </a:prstGeom>
              <a:solidFill>
                <a:schemeClr val="accent1"/>
              </a:solidFill>
              <a:ln w="12700">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6645" name="Freeform 21"/>
              <p:cNvSpPr>
                <a:spLocks/>
              </p:cNvSpPr>
              <p:nvPr/>
            </p:nvSpPr>
            <p:spPr bwMode="auto">
              <a:xfrm>
                <a:off x="4654" y="2857"/>
                <a:ext cx="379" cy="18"/>
              </a:xfrm>
              <a:custGeom>
                <a:avLst/>
                <a:gdLst>
                  <a:gd name="T0" fmla="*/ 0 w 379"/>
                  <a:gd name="T1" fmla="*/ 0 h 18"/>
                  <a:gd name="T2" fmla="*/ 17 w 379"/>
                  <a:gd name="T3" fmla="*/ 17 h 18"/>
                  <a:gd name="T4" fmla="*/ 361 w 379"/>
                  <a:gd name="T5" fmla="*/ 17 h 18"/>
                  <a:gd name="T6" fmla="*/ 378 w 379"/>
                  <a:gd name="T7" fmla="*/ 0 h 18"/>
                  <a:gd name="T8" fmla="*/ 0 w 379"/>
                  <a:gd name="T9" fmla="*/ 0 h 18"/>
                </a:gdLst>
                <a:ahLst/>
                <a:cxnLst>
                  <a:cxn ang="0">
                    <a:pos x="T0" y="T1"/>
                  </a:cxn>
                  <a:cxn ang="0">
                    <a:pos x="T2" y="T3"/>
                  </a:cxn>
                  <a:cxn ang="0">
                    <a:pos x="T4" y="T5"/>
                  </a:cxn>
                  <a:cxn ang="0">
                    <a:pos x="T6" y="T7"/>
                  </a:cxn>
                  <a:cxn ang="0">
                    <a:pos x="T8" y="T9"/>
                  </a:cxn>
                </a:cxnLst>
                <a:rect l="0" t="0" r="r" b="b"/>
                <a:pathLst>
                  <a:path w="379" h="18">
                    <a:moveTo>
                      <a:pt x="0" y="0"/>
                    </a:moveTo>
                    <a:lnTo>
                      <a:pt x="17" y="17"/>
                    </a:lnTo>
                    <a:lnTo>
                      <a:pt x="361" y="17"/>
                    </a:lnTo>
                    <a:lnTo>
                      <a:pt x="378" y="0"/>
                    </a:lnTo>
                    <a:lnTo>
                      <a:pt x="0" y="0"/>
                    </a:lnTo>
                  </a:path>
                </a:pathLst>
              </a:custGeom>
              <a:solidFill>
                <a:schemeClr val="accent1"/>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6646" name="Freeform 22"/>
              <p:cNvSpPr>
                <a:spLocks/>
              </p:cNvSpPr>
              <p:nvPr/>
            </p:nvSpPr>
            <p:spPr bwMode="auto">
              <a:xfrm>
                <a:off x="4654" y="2857"/>
                <a:ext cx="18" cy="368"/>
              </a:xfrm>
              <a:custGeom>
                <a:avLst/>
                <a:gdLst>
                  <a:gd name="T0" fmla="*/ 0 w 18"/>
                  <a:gd name="T1" fmla="*/ 0 h 368"/>
                  <a:gd name="T2" fmla="*/ 0 w 18"/>
                  <a:gd name="T3" fmla="*/ 367 h 368"/>
                  <a:gd name="T4" fmla="*/ 17 w 18"/>
                  <a:gd name="T5" fmla="*/ 350 h 368"/>
                  <a:gd name="T6" fmla="*/ 17 w 18"/>
                  <a:gd name="T7" fmla="*/ 16 h 368"/>
                  <a:gd name="T8" fmla="*/ 0 w 18"/>
                  <a:gd name="T9" fmla="*/ 0 h 368"/>
                </a:gdLst>
                <a:ahLst/>
                <a:cxnLst>
                  <a:cxn ang="0">
                    <a:pos x="T0" y="T1"/>
                  </a:cxn>
                  <a:cxn ang="0">
                    <a:pos x="T2" y="T3"/>
                  </a:cxn>
                  <a:cxn ang="0">
                    <a:pos x="T4" y="T5"/>
                  </a:cxn>
                  <a:cxn ang="0">
                    <a:pos x="T6" y="T7"/>
                  </a:cxn>
                  <a:cxn ang="0">
                    <a:pos x="T8" y="T9"/>
                  </a:cxn>
                </a:cxnLst>
                <a:rect l="0" t="0" r="r" b="b"/>
                <a:pathLst>
                  <a:path w="18" h="368">
                    <a:moveTo>
                      <a:pt x="0" y="0"/>
                    </a:moveTo>
                    <a:lnTo>
                      <a:pt x="0" y="367"/>
                    </a:lnTo>
                    <a:lnTo>
                      <a:pt x="17" y="350"/>
                    </a:lnTo>
                    <a:lnTo>
                      <a:pt x="17" y="16"/>
                    </a:lnTo>
                    <a:lnTo>
                      <a:pt x="0" y="0"/>
                    </a:lnTo>
                  </a:path>
                </a:pathLst>
              </a:custGeom>
              <a:solidFill>
                <a:schemeClr val="accent1"/>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6647" name="Freeform 23"/>
              <p:cNvSpPr>
                <a:spLocks/>
              </p:cNvSpPr>
              <p:nvPr/>
            </p:nvSpPr>
            <p:spPr bwMode="auto">
              <a:xfrm>
                <a:off x="5015" y="2857"/>
                <a:ext cx="18" cy="368"/>
              </a:xfrm>
              <a:custGeom>
                <a:avLst/>
                <a:gdLst>
                  <a:gd name="T0" fmla="*/ 17 w 18"/>
                  <a:gd name="T1" fmla="*/ 0 h 368"/>
                  <a:gd name="T2" fmla="*/ 0 w 18"/>
                  <a:gd name="T3" fmla="*/ 16 h 368"/>
                  <a:gd name="T4" fmla="*/ 0 w 18"/>
                  <a:gd name="T5" fmla="*/ 350 h 368"/>
                  <a:gd name="T6" fmla="*/ 17 w 18"/>
                  <a:gd name="T7" fmla="*/ 367 h 368"/>
                  <a:gd name="T8" fmla="*/ 17 w 18"/>
                  <a:gd name="T9" fmla="*/ 0 h 368"/>
                </a:gdLst>
                <a:ahLst/>
                <a:cxnLst>
                  <a:cxn ang="0">
                    <a:pos x="T0" y="T1"/>
                  </a:cxn>
                  <a:cxn ang="0">
                    <a:pos x="T2" y="T3"/>
                  </a:cxn>
                  <a:cxn ang="0">
                    <a:pos x="T4" y="T5"/>
                  </a:cxn>
                  <a:cxn ang="0">
                    <a:pos x="T6" y="T7"/>
                  </a:cxn>
                  <a:cxn ang="0">
                    <a:pos x="T8" y="T9"/>
                  </a:cxn>
                </a:cxnLst>
                <a:rect l="0" t="0" r="r" b="b"/>
                <a:pathLst>
                  <a:path w="18" h="368">
                    <a:moveTo>
                      <a:pt x="17" y="0"/>
                    </a:moveTo>
                    <a:lnTo>
                      <a:pt x="0" y="16"/>
                    </a:lnTo>
                    <a:lnTo>
                      <a:pt x="0" y="350"/>
                    </a:lnTo>
                    <a:lnTo>
                      <a:pt x="17" y="367"/>
                    </a:lnTo>
                    <a:lnTo>
                      <a:pt x="17" y="0"/>
                    </a:lnTo>
                  </a:path>
                </a:pathLst>
              </a:custGeom>
              <a:solidFill>
                <a:schemeClr val="accent1"/>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6648" name="Freeform 24"/>
              <p:cNvSpPr>
                <a:spLocks/>
              </p:cNvSpPr>
              <p:nvPr/>
            </p:nvSpPr>
            <p:spPr bwMode="auto">
              <a:xfrm>
                <a:off x="4654" y="3208"/>
                <a:ext cx="379" cy="17"/>
              </a:xfrm>
              <a:custGeom>
                <a:avLst/>
                <a:gdLst>
                  <a:gd name="T0" fmla="*/ 17 w 379"/>
                  <a:gd name="T1" fmla="*/ 0 h 17"/>
                  <a:gd name="T2" fmla="*/ 0 w 379"/>
                  <a:gd name="T3" fmla="*/ 16 h 17"/>
                  <a:gd name="T4" fmla="*/ 378 w 379"/>
                  <a:gd name="T5" fmla="*/ 16 h 17"/>
                  <a:gd name="T6" fmla="*/ 361 w 379"/>
                  <a:gd name="T7" fmla="*/ 0 h 17"/>
                  <a:gd name="T8" fmla="*/ 17 w 379"/>
                  <a:gd name="T9" fmla="*/ 0 h 17"/>
                </a:gdLst>
                <a:ahLst/>
                <a:cxnLst>
                  <a:cxn ang="0">
                    <a:pos x="T0" y="T1"/>
                  </a:cxn>
                  <a:cxn ang="0">
                    <a:pos x="T2" y="T3"/>
                  </a:cxn>
                  <a:cxn ang="0">
                    <a:pos x="T4" y="T5"/>
                  </a:cxn>
                  <a:cxn ang="0">
                    <a:pos x="T6" y="T7"/>
                  </a:cxn>
                  <a:cxn ang="0">
                    <a:pos x="T8" y="T9"/>
                  </a:cxn>
                </a:cxnLst>
                <a:rect l="0" t="0" r="r" b="b"/>
                <a:pathLst>
                  <a:path w="379" h="17">
                    <a:moveTo>
                      <a:pt x="17" y="0"/>
                    </a:moveTo>
                    <a:lnTo>
                      <a:pt x="0" y="16"/>
                    </a:lnTo>
                    <a:lnTo>
                      <a:pt x="378" y="16"/>
                    </a:lnTo>
                    <a:lnTo>
                      <a:pt x="361" y="0"/>
                    </a:lnTo>
                    <a:lnTo>
                      <a:pt x="17" y="0"/>
                    </a:lnTo>
                  </a:path>
                </a:pathLst>
              </a:custGeom>
              <a:solidFill>
                <a:schemeClr val="accent1"/>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26655" name="Group 31"/>
            <p:cNvGrpSpPr>
              <a:grpSpLocks/>
            </p:cNvGrpSpPr>
            <p:nvPr/>
          </p:nvGrpSpPr>
          <p:grpSpPr bwMode="auto">
            <a:xfrm>
              <a:off x="5026" y="2857"/>
              <a:ext cx="379" cy="368"/>
              <a:chOff x="5026" y="2857"/>
              <a:chExt cx="379" cy="368"/>
            </a:xfrm>
          </p:grpSpPr>
          <p:sp>
            <p:nvSpPr>
              <p:cNvPr id="26650" name="Rectangle 26"/>
              <p:cNvSpPr>
                <a:spLocks noChangeArrowheads="1"/>
              </p:cNvSpPr>
              <p:nvPr/>
            </p:nvSpPr>
            <p:spPr bwMode="auto">
              <a:xfrm>
                <a:off x="5028" y="2860"/>
                <a:ext cx="368" cy="357"/>
              </a:xfrm>
              <a:prstGeom prst="rect">
                <a:avLst/>
              </a:prstGeom>
              <a:solidFill>
                <a:srgbClr val="FAFD00"/>
              </a:solidFill>
              <a:ln w="12700">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6651" name="Freeform 27"/>
              <p:cNvSpPr>
                <a:spLocks/>
              </p:cNvSpPr>
              <p:nvPr/>
            </p:nvSpPr>
            <p:spPr bwMode="auto">
              <a:xfrm>
                <a:off x="5026" y="2857"/>
                <a:ext cx="379" cy="18"/>
              </a:xfrm>
              <a:custGeom>
                <a:avLst/>
                <a:gdLst>
                  <a:gd name="T0" fmla="*/ 0 w 379"/>
                  <a:gd name="T1" fmla="*/ 0 h 18"/>
                  <a:gd name="T2" fmla="*/ 17 w 379"/>
                  <a:gd name="T3" fmla="*/ 17 h 18"/>
                  <a:gd name="T4" fmla="*/ 361 w 379"/>
                  <a:gd name="T5" fmla="*/ 17 h 18"/>
                  <a:gd name="T6" fmla="*/ 378 w 379"/>
                  <a:gd name="T7" fmla="*/ 0 h 18"/>
                  <a:gd name="T8" fmla="*/ 0 w 379"/>
                  <a:gd name="T9" fmla="*/ 0 h 18"/>
                </a:gdLst>
                <a:ahLst/>
                <a:cxnLst>
                  <a:cxn ang="0">
                    <a:pos x="T0" y="T1"/>
                  </a:cxn>
                  <a:cxn ang="0">
                    <a:pos x="T2" y="T3"/>
                  </a:cxn>
                  <a:cxn ang="0">
                    <a:pos x="T4" y="T5"/>
                  </a:cxn>
                  <a:cxn ang="0">
                    <a:pos x="T6" y="T7"/>
                  </a:cxn>
                  <a:cxn ang="0">
                    <a:pos x="T8" y="T9"/>
                  </a:cxn>
                </a:cxnLst>
                <a:rect l="0" t="0" r="r" b="b"/>
                <a:pathLst>
                  <a:path w="379" h="18">
                    <a:moveTo>
                      <a:pt x="0" y="0"/>
                    </a:moveTo>
                    <a:lnTo>
                      <a:pt x="17" y="17"/>
                    </a:lnTo>
                    <a:lnTo>
                      <a:pt x="361" y="17"/>
                    </a:lnTo>
                    <a:lnTo>
                      <a:pt x="378" y="0"/>
                    </a:lnTo>
                    <a:lnTo>
                      <a:pt x="0" y="0"/>
                    </a:lnTo>
                  </a:path>
                </a:pathLst>
              </a:custGeom>
              <a:solidFill>
                <a:srgbClr val="FAFD00"/>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6652" name="Freeform 28"/>
              <p:cNvSpPr>
                <a:spLocks/>
              </p:cNvSpPr>
              <p:nvPr/>
            </p:nvSpPr>
            <p:spPr bwMode="auto">
              <a:xfrm>
                <a:off x="5026" y="2857"/>
                <a:ext cx="18" cy="368"/>
              </a:xfrm>
              <a:custGeom>
                <a:avLst/>
                <a:gdLst>
                  <a:gd name="T0" fmla="*/ 0 w 18"/>
                  <a:gd name="T1" fmla="*/ 0 h 368"/>
                  <a:gd name="T2" fmla="*/ 0 w 18"/>
                  <a:gd name="T3" fmla="*/ 367 h 368"/>
                  <a:gd name="T4" fmla="*/ 17 w 18"/>
                  <a:gd name="T5" fmla="*/ 350 h 368"/>
                  <a:gd name="T6" fmla="*/ 17 w 18"/>
                  <a:gd name="T7" fmla="*/ 16 h 368"/>
                  <a:gd name="T8" fmla="*/ 0 w 18"/>
                  <a:gd name="T9" fmla="*/ 0 h 368"/>
                </a:gdLst>
                <a:ahLst/>
                <a:cxnLst>
                  <a:cxn ang="0">
                    <a:pos x="T0" y="T1"/>
                  </a:cxn>
                  <a:cxn ang="0">
                    <a:pos x="T2" y="T3"/>
                  </a:cxn>
                  <a:cxn ang="0">
                    <a:pos x="T4" y="T5"/>
                  </a:cxn>
                  <a:cxn ang="0">
                    <a:pos x="T6" y="T7"/>
                  </a:cxn>
                  <a:cxn ang="0">
                    <a:pos x="T8" y="T9"/>
                  </a:cxn>
                </a:cxnLst>
                <a:rect l="0" t="0" r="r" b="b"/>
                <a:pathLst>
                  <a:path w="18" h="368">
                    <a:moveTo>
                      <a:pt x="0" y="0"/>
                    </a:moveTo>
                    <a:lnTo>
                      <a:pt x="0" y="367"/>
                    </a:lnTo>
                    <a:lnTo>
                      <a:pt x="17" y="350"/>
                    </a:lnTo>
                    <a:lnTo>
                      <a:pt x="17" y="16"/>
                    </a:lnTo>
                    <a:lnTo>
                      <a:pt x="0" y="0"/>
                    </a:lnTo>
                  </a:path>
                </a:pathLst>
              </a:custGeom>
              <a:solidFill>
                <a:srgbClr val="FAFD00"/>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6653" name="Freeform 29"/>
              <p:cNvSpPr>
                <a:spLocks/>
              </p:cNvSpPr>
              <p:nvPr/>
            </p:nvSpPr>
            <p:spPr bwMode="auto">
              <a:xfrm>
                <a:off x="5387" y="2857"/>
                <a:ext cx="18" cy="368"/>
              </a:xfrm>
              <a:custGeom>
                <a:avLst/>
                <a:gdLst>
                  <a:gd name="T0" fmla="*/ 17 w 18"/>
                  <a:gd name="T1" fmla="*/ 0 h 368"/>
                  <a:gd name="T2" fmla="*/ 0 w 18"/>
                  <a:gd name="T3" fmla="*/ 16 h 368"/>
                  <a:gd name="T4" fmla="*/ 0 w 18"/>
                  <a:gd name="T5" fmla="*/ 350 h 368"/>
                  <a:gd name="T6" fmla="*/ 17 w 18"/>
                  <a:gd name="T7" fmla="*/ 367 h 368"/>
                  <a:gd name="T8" fmla="*/ 17 w 18"/>
                  <a:gd name="T9" fmla="*/ 0 h 368"/>
                </a:gdLst>
                <a:ahLst/>
                <a:cxnLst>
                  <a:cxn ang="0">
                    <a:pos x="T0" y="T1"/>
                  </a:cxn>
                  <a:cxn ang="0">
                    <a:pos x="T2" y="T3"/>
                  </a:cxn>
                  <a:cxn ang="0">
                    <a:pos x="T4" y="T5"/>
                  </a:cxn>
                  <a:cxn ang="0">
                    <a:pos x="T6" y="T7"/>
                  </a:cxn>
                  <a:cxn ang="0">
                    <a:pos x="T8" y="T9"/>
                  </a:cxn>
                </a:cxnLst>
                <a:rect l="0" t="0" r="r" b="b"/>
                <a:pathLst>
                  <a:path w="18" h="368">
                    <a:moveTo>
                      <a:pt x="17" y="0"/>
                    </a:moveTo>
                    <a:lnTo>
                      <a:pt x="0" y="16"/>
                    </a:lnTo>
                    <a:lnTo>
                      <a:pt x="0" y="350"/>
                    </a:lnTo>
                    <a:lnTo>
                      <a:pt x="17" y="367"/>
                    </a:lnTo>
                    <a:lnTo>
                      <a:pt x="17" y="0"/>
                    </a:lnTo>
                  </a:path>
                </a:pathLst>
              </a:custGeom>
              <a:solidFill>
                <a:srgbClr val="FAFD00"/>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6654" name="Freeform 30"/>
              <p:cNvSpPr>
                <a:spLocks/>
              </p:cNvSpPr>
              <p:nvPr/>
            </p:nvSpPr>
            <p:spPr bwMode="auto">
              <a:xfrm>
                <a:off x="5026" y="3208"/>
                <a:ext cx="379" cy="17"/>
              </a:xfrm>
              <a:custGeom>
                <a:avLst/>
                <a:gdLst>
                  <a:gd name="T0" fmla="*/ 17 w 379"/>
                  <a:gd name="T1" fmla="*/ 0 h 17"/>
                  <a:gd name="T2" fmla="*/ 0 w 379"/>
                  <a:gd name="T3" fmla="*/ 16 h 17"/>
                  <a:gd name="T4" fmla="*/ 378 w 379"/>
                  <a:gd name="T5" fmla="*/ 16 h 17"/>
                  <a:gd name="T6" fmla="*/ 361 w 379"/>
                  <a:gd name="T7" fmla="*/ 0 h 17"/>
                  <a:gd name="T8" fmla="*/ 17 w 379"/>
                  <a:gd name="T9" fmla="*/ 0 h 17"/>
                </a:gdLst>
                <a:ahLst/>
                <a:cxnLst>
                  <a:cxn ang="0">
                    <a:pos x="T0" y="T1"/>
                  </a:cxn>
                  <a:cxn ang="0">
                    <a:pos x="T2" y="T3"/>
                  </a:cxn>
                  <a:cxn ang="0">
                    <a:pos x="T4" y="T5"/>
                  </a:cxn>
                  <a:cxn ang="0">
                    <a:pos x="T6" y="T7"/>
                  </a:cxn>
                  <a:cxn ang="0">
                    <a:pos x="T8" y="T9"/>
                  </a:cxn>
                </a:cxnLst>
                <a:rect l="0" t="0" r="r" b="b"/>
                <a:pathLst>
                  <a:path w="379" h="17">
                    <a:moveTo>
                      <a:pt x="17" y="0"/>
                    </a:moveTo>
                    <a:lnTo>
                      <a:pt x="0" y="16"/>
                    </a:lnTo>
                    <a:lnTo>
                      <a:pt x="378" y="16"/>
                    </a:lnTo>
                    <a:lnTo>
                      <a:pt x="361" y="0"/>
                    </a:lnTo>
                    <a:lnTo>
                      <a:pt x="17" y="0"/>
                    </a:lnTo>
                  </a:path>
                </a:pathLst>
              </a:custGeom>
              <a:solidFill>
                <a:srgbClr val="FAFD00"/>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26661" name="Group 37"/>
            <p:cNvGrpSpPr>
              <a:grpSpLocks/>
            </p:cNvGrpSpPr>
            <p:nvPr/>
          </p:nvGrpSpPr>
          <p:grpSpPr bwMode="auto">
            <a:xfrm>
              <a:off x="4274" y="3197"/>
              <a:ext cx="379" cy="368"/>
              <a:chOff x="4274" y="3197"/>
              <a:chExt cx="379" cy="368"/>
            </a:xfrm>
          </p:grpSpPr>
          <p:sp>
            <p:nvSpPr>
              <p:cNvPr id="26656" name="Rectangle 32"/>
              <p:cNvSpPr>
                <a:spLocks noChangeArrowheads="1"/>
              </p:cNvSpPr>
              <p:nvPr/>
            </p:nvSpPr>
            <p:spPr bwMode="auto">
              <a:xfrm>
                <a:off x="4276" y="3200"/>
                <a:ext cx="368" cy="357"/>
              </a:xfrm>
              <a:prstGeom prst="rect">
                <a:avLst/>
              </a:prstGeom>
              <a:solidFill>
                <a:srgbClr val="FAFD00"/>
              </a:solidFill>
              <a:ln w="12700">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6657" name="Freeform 33"/>
              <p:cNvSpPr>
                <a:spLocks/>
              </p:cNvSpPr>
              <p:nvPr/>
            </p:nvSpPr>
            <p:spPr bwMode="auto">
              <a:xfrm>
                <a:off x="4274" y="3197"/>
                <a:ext cx="379" cy="18"/>
              </a:xfrm>
              <a:custGeom>
                <a:avLst/>
                <a:gdLst>
                  <a:gd name="T0" fmla="*/ 0 w 379"/>
                  <a:gd name="T1" fmla="*/ 0 h 18"/>
                  <a:gd name="T2" fmla="*/ 17 w 379"/>
                  <a:gd name="T3" fmla="*/ 17 h 18"/>
                  <a:gd name="T4" fmla="*/ 361 w 379"/>
                  <a:gd name="T5" fmla="*/ 17 h 18"/>
                  <a:gd name="T6" fmla="*/ 378 w 379"/>
                  <a:gd name="T7" fmla="*/ 0 h 18"/>
                  <a:gd name="T8" fmla="*/ 0 w 379"/>
                  <a:gd name="T9" fmla="*/ 0 h 18"/>
                </a:gdLst>
                <a:ahLst/>
                <a:cxnLst>
                  <a:cxn ang="0">
                    <a:pos x="T0" y="T1"/>
                  </a:cxn>
                  <a:cxn ang="0">
                    <a:pos x="T2" y="T3"/>
                  </a:cxn>
                  <a:cxn ang="0">
                    <a:pos x="T4" y="T5"/>
                  </a:cxn>
                  <a:cxn ang="0">
                    <a:pos x="T6" y="T7"/>
                  </a:cxn>
                  <a:cxn ang="0">
                    <a:pos x="T8" y="T9"/>
                  </a:cxn>
                </a:cxnLst>
                <a:rect l="0" t="0" r="r" b="b"/>
                <a:pathLst>
                  <a:path w="379" h="18">
                    <a:moveTo>
                      <a:pt x="0" y="0"/>
                    </a:moveTo>
                    <a:lnTo>
                      <a:pt x="17" y="17"/>
                    </a:lnTo>
                    <a:lnTo>
                      <a:pt x="361" y="17"/>
                    </a:lnTo>
                    <a:lnTo>
                      <a:pt x="378" y="0"/>
                    </a:lnTo>
                    <a:lnTo>
                      <a:pt x="0" y="0"/>
                    </a:lnTo>
                  </a:path>
                </a:pathLst>
              </a:custGeom>
              <a:solidFill>
                <a:srgbClr val="FAFD00"/>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6658" name="Freeform 34"/>
              <p:cNvSpPr>
                <a:spLocks/>
              </p:cNvSpPr>
              <p:nvPr/>
            </p:nvSpPr>
            <p:spPr bwMode="auto">
              <a:xfrm>
                <a:off x="4274" y="3197"/>
                <a:ext cx="18" cy="368"/>
              </a:xfrm>
              <a:custGeom>
                <a:avLst/>
                <a:gdLst>
                  <a:gd name="T0" fmla="*/ 0 w 18"/>
                  <a:gd name="T1" fmla="*/ 0 h 368"/>
                  <a:gd name="T2" fmla="*/ 0 w 18"/>
                  <a:gd name="T3" fmla="*/ 367 h 368"/>
                  <a:gd name="T4" fmla="*/ 17 w 18"/>
                  <a:gd name="T5" fmla="*/ 350 h 368"/>
                  <a:gd name="T6" fmla="*/ 17 w 18"/>
                  <a:gd name="T7" fmla="*/ 16 h 368"/>
                  <a:gd name="T8" fmla="*/ 0 w 18"/>
                  <a:gd name="T9" fmla="*/ 0 h 368"/>
                </a:gdLst>
                <a:ahLst/>
                <a:cxnLst>
                  <a:cxn ang="0">
                    <a:pos x="T0" y="T1"/>
                  </a:cxn>
                  <a:cxn ang="0">
                    <a:pos x="T2" y="T3"/>
                  </a:cxn>
                  <a:cxn ang="0">
                    <a:pos x="T4" y="T5"/>
                  </a:cxn>
                  <a:cxn ang="0">
                    <a:pos x="T6" y="T7"/>
                  </a:cxn>
                  <a:cxn ang="0">
                    <a:pos x="T8" y="T9"/>
                  </a:cxn>
                </a:cxnLst>
                <a:rect l="0" t="0" r="r" b="b"/>
                <a:pathLst>
                  <a:path w="18" h="368">
                    <a:moveTo>
                      <a:pt x="0" y="0"/>
                    </a:moveTo>
                    <a:lnTo>
                      <a:pt x="0" y="367"/>
                    </a:lnTo>
                    <a:lnTo>
                      <a:pt x="17" y="350"/>
                    </a:lnTo>
                    <a:lnTo>
                      <a:pt x="17" y="16"/>
                    </a:lnTo>
                    <a:lnTo>
                      <a:pt x="0" y="0"/>
                    </a:lnTo>
                  </a:path>
                </a:pathLst>
              </a:custGeom>
              <a:solidFill>
                <a:srgbClr val="FAFD00"/>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6659" name="Freeform 35"/>
              <p:cNvSpPr>
                <a:spLocks/>
              </p:cNvSpPr>
              <p:nvPr/>
            </p:nvSpPr>
            <p:spPr bwMode="auto">
              <a:xfrm>
                <a:off x="4635" y="3197"/>
                <a:ext cx="18" cy="368"/>
              </a:xfrm>
              <a:custGeom>
                <a:avLst/>
                <a:gdLst>
                  <a:gd name="T0" fmla="*/ 17 w 18"/>
                  <a:gd name="T1" fmla="*/ 0 h 368"/>
                  <a:gd name="T2" fmla="*/ 0 w 18"/>
                  <a:gd name="T3" fmla="*/ 16 h 368"/>
                  <a:gd name="T4" fmla="*/ 0 w 18"/>
                  <a:gd name="T5" fmla="*/ 350 h 368"/>
                  <a:gd name="T6" fmla="*/ 17 w 18"/>
                  <a:gd name="T7" fmla="*/ 367 h 368"/>
                  <a:gd name="T8" fmla="*/ 17 w 18"/>
                  <a:gd name="T9" fmla="*/ 0 h 368"/>
                </a:gdLst>
                <a:ahLst/>
                <a:cxnLst>
                  <a:cxn ang="0">
                    <a:pos x="T0" y="T1"/>
                  </a:cxn>
                  <a:cxn ang="0">
                    <a:pos x="T2" y="T3"/>
                  </a:cxn>
                  <a:cxn ang="0">
                    <a:pos x="T4" y="T5"/>
                  </a:cxn>
                  <a:cxn ang="0">
                    <a:pos x="T6" y="T7"/>
                  </a:cxn>
                  <a:cxn ang="0">
                    <a:pos x="T8" y="T9"/>
                  </a:cxn>
                </a:cxnLst>
                <a:rect l="0" t="0" r="r" b="b"/>
                <a:pathLst>
                  <a:path w="18" h="368">
                    <a:moveTo>
                      <a:pt x="17" y="0"/>
                    </a:moveTo>
                    <a:lnTo>
                      <a:pt x="0" y="16"/>
                    </a:lnTo>
                    <a:lnTo>
                      <a:pt x="0" y="350"/>
                    </a:lnTo>
                    <a:lnTo>
                      <a:pt x="17" y="367"/>
                    </a:lnTo>
                    <a:lnTo>
                      <a:pt x="17" y="0"/>
                    </a:lnTo>
                  </a:path>
                </a:pathLst>
              </a:custGeom>
              <a:solidFill>
                <a:srgbClr val="FAFD00"/>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6660" name="Freeform 36"/>
              <p:cNvSpPr>
                <a:spLocks/>
              </p:cNvSpPr>
              <p:nvPr/>
            </p:nvSpPr>
            <p:spPr bwMode="auto">
              <a:xfrm>
                <a:off x="4274" y="3548"/>
                <a:ext cx="379" cy="17"/>
              </a:xfrm>
              <a:custGeom>
                <a:avLst/>
                <a:gdLst>
                  <a:gd name="T0" fmla="*/ 17 w 379"/>
                  <a:gd name="T1" fmla="*/ 0 h 17"/>
                  <a:gd name="T2" fmla="*/ 0 w 379"/>
                  <a:gd name="T3" fmla="*/ 16 h 17"/>
                  <a:gd name="T4" fmla="*/ 378 w 379"/>
                  <a:gd name="T5" fmla="*/ 16 h 17"/>
                  <a:gd name="T6" fmla="*/ 361 w 379"/>
                  <a:gd name="T7" fmla="*/ 0 h 17"/>
                  <a:gd name="T8" fmla="*/ 17 w 379"/>
                  <a:gd name="T9" fmla="*/ 0 h 17"/>
                </a:gdLst>
                <a:ahLst/>
                <a:cxnLst>
                  <a:cxn ang="0">
                    <a:pos x="T0" y="T1"/>
                  </a:cxn>
                  <a:cxn ang="0">
                    <a:pos x="T2" y="T3"/>
                  </a:cxn>
                  <a:cxn ang="0">
                    <a:pos x="T4" y="T5"/>
                  </a:cxn>
                  <a:cxn ang="0">
                    <a:pos x="T6" y="T7"/>
                  </a:cxn>
                  <a:cxn ang="0">
                    <a:pos x="T8" y="T9"/>
                  </a:cxn>
                </a:cxnLst>
                <a:rect l="0" t="0" r="r" b="b"/>
                <a:pathLst>
                  <a:path w="379" h="17">
                    <a:moveTo>
                      <a:pt x="17" y="0"/>
                    </a:moveTo>
                    <a:lnTo>
                      <a:pt x="0" y="16"/>
                    </a:lnTo>
                    <a:lnTo>
                      <a:pt x="378" y="16"/>
                    </a:lnTo>
                    <a:lnTo>
                      <a:pt x="361" y="0"/>
                    </a:lnTo>
                    <a:lnTo>
                      <a:pt x="17" y="0"/>
                    </a:lnTo>
                  </a:path>
                </a:pathLst>
              </a:custGeom>
              <a:solidFill>
                <a:srgbClr val="FAFD00"/>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26667" name="Group 43"/>
            <p:cNvGrpSpPr>
              <a:grpSpLocks/>
            </p:cNvGrpSpPr>
            <p:nvPr/>
          </p:nvGrpSpPr>
          <p:grpSpPr bwMode="auto">
            <a:xfrm>
              <a:off x="4646" y="3205"/>
              <a:ext cx="379" cy="368"/>
              <a:chOff x="4646" y="3205"/>
              <a:chExt cx="379" cy="368"/>
            </a:xfrm>
          </p:grpSpPr>
          <p:sp>
            <p:nvSpPr>
              <p:cNvPr id="26662" name="Rectangle 38"/>
              <p:cNvSpPr>
                <a:spLocks noChangeArrowheads="1"/>
              </p:cNvSpPr>
              <p:nvPr/>
            </p:nvSpPr>
            <p:spPr bwMode="auto">
              <a:xfrm>
                <a:off x="4648" y="3208"/>
                <a:ext cx="368" cy="357"/>
              </a:xfrm>
              <a:prstGeom prst="rect">
                <a:avLst/>
              </a:prstGeom>
              <a:solidFill>
                <a:srgbClr val="FAFD00"/>
              </a:solidFill>
              <a:ln w="12700">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6663" name="Freeform 39"/>
              <p:cNvSpPr>
                <a:spLocks/>
              </p:cNvSpPr>
              <p:nvPr/>
            </p:nvSpPr>
            <p:spPr bwMode="auto">
              <a:xfrm>
                <a:off x="4646" y="3205"/>
                <a:ext cx="379" cy="18"/>
              </a:xfrm>
              <a:custGeom>
                <a:avLst/>
                <a:gdLst>
                  <a:gd name="T0" fmla="*/ 0 w 379"/>
                  <a:gd name="T1" fmla="*/ 0 h 18"/>
                  <a:gd name="T2" fmla="*/ 17 w 379"/>
                  <a:gd name="T3" fmla="*/ 17 h 18"/>
                  <a:gd name="T4" fmla="*/ 361 w 379"/>
                  <a:gd name="T5" fmla="*/ 17 h 18"/>
                  <a:gd name="T6" fmla="*/ 378 w 379"/>
                  <a:gd name="T7" fmla="*/ 0 h 18"/>
                  <a:gd name="T8" fmla="*/ 0 w 379"/>
                  <a:gd name="T9" fmla="*/ 0 h 18"/>
                </a:gdLst>
                <a:ahLst/>
                <a:cxnLst>
                  <a:cxn ang="0">
                    <a:pos x="T0" y="T1"/>
                  </a:cxn>
                  <a:cxn ang="0">
                    <a:pos x="T2" y="T3"/>
                  </a:cxn>
                  <a:cxn ang="0">
                    <a:pos x="T4" y="T5"/>
                  </a:cxn>
                  <a:cxn ang="0">
                    <a:pos x="T6" y="T7"/>
                  </a:cxn>
                  <a:cxn ang="0">
                    <a:pos x="T8" y="T9"/>
                  </a:cxn>
                </a:cxnLst>
                <a:rect l="0" t="0" r="r" b="b"/>
                <a:pathLst>
                  <a:path w="379" h="18">
                    <a:moveTo>
                      <a:pt x="0" y="0"/>
                    </a:moveTo>
                    <a:lnTo>
                      <a:pt x="17" y="17"/>
                    </a:lnTo>
                    <a:lnTo>
                      <a:pt x="361" y="17"/>
                    </a:lnTo>
                    <a:lnTo>
                      <a:pt x="378" y="0"/>
                    </a:lnTo>
                    <a:lnTo>
                      <a:pt x="0" y="0"/>
                    </a:lnTo>
                  </a:path>
                </a:pathLst>
              </a:custGeom>
              <a:solidFill>
                <a:srgbClr val="FAFD00"/>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6664" name="Freeform 40"/>
              <p:cNvSpPr>
                <a:spLocks/>
              </p:cNvSpPr>
              <p:nvPr/>
            </p:nvSpPr>
            <p:spPr bwMode="auto">
              <a:xfrm>
                <a:off x="4646" y="3205"/>
                <a:ext cx="18" cy="368"/>
              </a:xfrm>
              <a:custGeom>
                <a:avLst/>
                <a:gdLst>
                  <a:gd name="T0" fmla="*/ 0 w 18"/>
                  <a:gd name="T1" fmla="*/ 0 h 368"/>
                  <a:gd name="T2" fmla="*/ 0 w 18"/>
                  <a:gd name="T3" fmla="*/ 367 h 368"/>
                  <a:gd name="T4" fmla="*/ 17 w 18"/>
                  <a:gd name="T5" fmla="*/ 350 h 368"/>
                  <a:gd name="T6" fmla="*/ 17 w 18"/>
                  <a:gd name="T7" fmla="*/ 16 h 368"/>
                  <a:gd name="T8" fmla="*/ 0 w 18"/>
                  <a:gd name="T9" fmla="*/ 0 h 368"/>
                </a:gdLst>
                <a:ahLst/>
                <a:cxnLst>
                  <a:cxn ang="0">
                    <a:pos x="T0" y="T1"/>
                  </a:cxn>
                  <a:cxn ang="0">
                    <a:pos x="T2" y="T3"/>
                  </a:cxn>
                  <a:cxn ang="0">
                    <a:pos x="T4" y="T5"/>
                  </a:cxn>
                  <a:cxn ang="0">
                    <a:pos x="T6" y="T7"/>
                  </a:cxn>
                  <a:cxn ang="0">
                    <a:pos x="T8" y="T9"/>
                  </a:cxn>
                </a:cxnLst>
                <a:rect l="0" t="0" r="r" b="b"/>
                <a:pathLst>
                  <a:path w="18" h="368">
                    <a:moveTo>
                      <a:pt x="0" y="0"/>
                    </a:moveTo>
                    <a:lnTo>
                      <a:pt x="0" y="367"/>
                    </a:lnTo>
                    <a:lnTo>
                      <a:pt x="17" y="350"/>
                    </a:lnTo>
                    <a:lnTo>
                      <a:pt x="17" y="16"/>
                    </a:lnTo>
                    <a:lnTo>
                      <a:pt x="0" y="0"/>
                    </a:lnTo>
                  </a:path>
                </a:pathLst>
              </a:custGeom>
              <a:solidFill>
                <a:srgbClr val="FAFD00"/>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6665" name="Freeform 41"/>
              <p:cNvSpPr>
                <a:spLocks/>
              </p:cNvSpPr>
              <p:nvPr/>
            </p:nvSpPr>
            <p:spPr bwMode="auto">
              <a:xfrm>
                <a:off x="5007" y="3205"/>
                <a:ext cx="18" cy="368"/>
              </a:xfrm>
              <a:custGeom>
                <a:avLst/>
                <a:gdLst>
                  <a:gd name="T0" fmla="*/ 17 w 18"/>
                  <a:gd name="T1" fmla="*/ 0 h 368"/>
                  <a:gd name="T2" fmla="*/ 0 w 18"/>
                  <a:gd name="T3" fmla="*/ 16 h 368"/>
                  <a:gd name="T4" fmla="*/ 0 w 18"/>
                  <a:gd name="T5" fmla="*/ 350 h 368"/>
                  <a:gd name="T6" fmla="*/ 17 w 18"/>
                  <a:gd name="T7" fmla="*/ 367 h 368"/>
                  <a:gd name="T8" fmla="*/ 17 w 18"/>
                  <a:gd name="T9" fmla="*/ 0 h 368"/>
                </a:gdLst>
                <a:ahLst/>
                <a:cxnLst>
                  <a:cxn ang="0">
                    <a:pos x="T0" y="T1"/>
                  </a:cxn>
                  <a:cxn ang="0">
                    <a:pos x="T2" y="T3"/>
                  </a:cxn>
                  <a:cxn ang="0">
                    <a:pos x="T4" y="T5"/>
                  </a:cxn>
                  <a:cxn ang="0">
                    <a:pos x="T6" y="T7"/>
                  </a:cxn>
                  <a:cxn ang="0">
                    <a:pos x="T8" y="T9"/>
                  </a:cxn>
                </a:cxnLst>
                <a:rect l="0" t="0" r="r" b="b"/>
                <a:pathLst>
                  <a:path w="18" h="368">
                    <a:moveTo>
                      <a:pt x="17" y="0"/>
                    </a:moveTo>
                    <a:lnTo>
                      <a:pt x="0" y="16"/>
                    </a:lnTo>
                    <a:lnTo>
                      <a:pt x="0" y="350"/>
                    </a:lnTo>
                    <a:lnTo>
                      <a:pt x="17" y="367"/>
                    </a:lnTo>
                    <a:lnTo>
                      <a:pt x="17" y="0"/>
                    </a:lnTo>
                  </a:path>
                </a:pathLst>
              </a:custGeom>
              <a:solidFill>
                <a:srgbClr val="FAFD00"/>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6666" name="Freeform 42"/>
              <p:cNvSpPr>
                <a:spLocks/>
              </p:cNvSpPr>
              <p:nvPr/>
            </p:nvSpPr>
            <p:spPr bwMode="auto">
              <a:xfrm>
                <a:off x="4646" y="3556"/>
                <a:ext cx="379" cy="17"/>
              </a:xfrm>
              <a:custGeom>
                <a:avLst/>
                <a:gdLst>
                  <a:gd name="T0" fmla="*/ 17 w 379"/>
                  <a:gd name="T1" fmla="*/ 0 h 17"/>
                  <a:gd name="T2" fmla="*/ 0 w 379"/>
                  <a:gd name="T3" fmla="*/ 16 h 17"/>
                  <a:gd name="T4" fmla="*/ 378 w 379"/>
                  <a:gd name="T5" fmla="*/ 16 h 17"/>
                  <a:gd name="T6" fmla="*/ 361 w 379"/>
                  <a:gd name="T7" fmla="*/ 0 h 17"/>
                  <a:gd name="T8" fmla="*/ 17 w 379"/>
                  <a:gd name="T9" fmla="*/ 0 h 17"/>
                </a:gdLst>
                <a:ahLst/>
                <a:cxnLst>
                  <a:cxn ang="0">
                    <a:pos x="T0" y="T1"/>
                  </a:cxn>
                  <a:cxn ang="0">
                    <a:pos x="T2" y="T3"/>
                  </a:cxn>
                  <a:cxn ang="0">
                    <a:pos x="T4" y="T5"/>
                  </a:cxn>
                  <a:cxn ang="0">
                    <a:pos x="T6" y="T7"/>
                  </a:cxn>
                  <a:cxn ang="0">
                    <a:pos x="T8" y="T9"/>
                  </a:cxn>
                </a:cxnLst>
                <a:rect l="0" t="0" r="r" b="b"/>
                <a:pathLst>
                  <a:path w="379" h="17">
                    <a:moveTo>
                      <a:pt x="17" y="0"/>
                    </a:moveTo>
                    <a:lnTo>
                      <a:pt x="0" y="16"/>
                    </a:lnTo>
                    <a:lnTo>
                      <a:pt x="378" y="16"/>
                    </a:lnTo>
                    <a:lnTo>
                      <a:pt x="361" y="0"/>
                    </a:lnTo>
                    <a:lnTo>
                      <a:pt x="17" y="0"/>
                    </a:lnTo>
                  </a:path>
                </a:pathLst>
              </a:custGeom>
              <a:solidFill>
                <a:srgbClr val="FAFD00"/>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26673" name="Group 49"/>
            <p:cNvGrpSpPr>
              <a:grpSpLocks/>
            </p:cNvGrpSpPr>
            <p:nvPr/>
          </p:nvGrpSpPr>
          <p:grpSpPr bwMode="auto">
            <a:xfrm>
              <a:off x="5026" y="3205"/>
              <a:ext cx="379" cy="368"/>
              <a:chOff x="5026" y="3205"/>
              <a:chExt cx="379" cy="368"/>
            </a:xfrm>
          </p:grpSpPr>
          <p:sp>
            <p:nvSpPr>
              <p:cNvPr id="26668" name="Rectangle 44"/>
              <p:cNvSpPr>
                <a:spLocks noChangeArrowheads="1"/>
              </p:cNvSpPr>
              <p:nvPr/>
            </p:nvSpPr>
            <p:spPr bwMode="auto">
              <a:xfrm>
                <a:off x="5028" y="3208"/>
                <a:ext cx="368" cy="357"/>
              </a:xfrm>
              <a:prstGeom prst="rect">
                <a:avLst/>
              </a:prstGeom>
              <a:solidFill>
                <a:srgbClr val="FAFD00"/>
              </a:solidFill>
              <a:ln w="12700">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6669" name="Freeform 45"/>
              <p:cNvSpPr>
                <a:spLocks/>
              </p:cNvSpPr>
              <p:nvPr/>
            </p:nvSpPr>
            <p:spPr bwMode="auto">
              <a:xfrm>
                <a:off x="5026" y="3205"/>
                <a:ext cx="379" cy="18"/>
              </a:xfrm>
              <a:custGeom>
                <a:avLst/>
                <a:gdLst>
                  <a:gd name="T0" fmla="*/ 0 w 379"/>
                  <a:gd name="T1" fmla="*/ 0 h 18"/>
                  <a:gd name="T2" fmla="*/ 17 w 379"/>
                  <a:gd name="T3" fmla="*/ 17 h 18"/>
                  <a:gd name="T4" fmla="*/ 361 w 379"/>
                  <a:gd name="T5" fmla="*/ 17 h 18"/>
                  <a:gd name="T6" fmla="*/ 378 w 379"/>
                  <a:gd name="T7" fmla="*/ 0 h 18"/>
                  <a:gd name="T8" fmla="*/ 0 w 379"/>
                  <a:gd name="T9" fmla="*/ 0 h 18"/>
                </a:gdLst>
                <a:ahLst/>
                <a:cxnLst>
                  <a:cxn ang="0">
                    <a:pos x="T0" y="T1"/>
                  </a:cxn>
                  <a:cxn ang="0">
                    <a:pos x="T2" y="T3"/>
                  </a:cxn>
                  <a:cxn ang="0">
                    <a:pos x="T4" y="T5"/>
                  </a:cxn>
                  <a:cxn ang="0">
                    <a:pos x="T6" y="T7"/>
                  </a:cxn>
                  <a:cxn ang="0">
                    <a:pos x="T8" y="T9"/>
                  </a:cxn>
                </a:cxnLst>
                <a:rect l="0" t="0" r="r" b="b"/>
                <a:pathLst>
                  <a:path w="379" h="18">
                    <a:moveTo>
                      <a:pt x="0" y="0"/>
                    </a:moveTo>
                    <a:lnTo>
                      <a:pt x="17" y="17"/>
                    </a:lnTo>
                    <a:lnTo>
                      <a:pt x="361" y="17"/>
                    </a:lnTo>
                    <a:lnTo>
                      <a:pt x="378" y="0"/>
                    </a:lnTo>
                    <a:lnTo>
                      <a:pt x="0" y="0"/>
                    </a:lnTo>
                  </a:path>
                </a:pathLst>
              </a:custGeom>
              <a:solidFill>
                <a:srgbClr val="FAFD00"/>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6670" name="Freeform 46"/>
              <p:cNvSpPr>
                <a:spLocks/>
              </p:cNvSpPr>
              <p:nvPr/>
            </p:nvSpPr>
            <p:spPr bwMode="auto">
              <a:xfrm>
                <a:off x="5026" y="3205"/>
                <a:ext cx="18" cy="368"/>
              </a:xfrm>
              <a:custGeom>
                <a:avLst/>
                <a:gdLst>
                  <a:gd name="T0" fmla="*/ 0 w 18"/>
                  <a:gd name="T1" fmla="*/ 0 h 368"/>
                  <a:gd name="T2" fmla="*/ 0 w 18"/>
                  <a:gd name="T3" fmla="*/ 367 h 368"/>
                  <a:gd name="T4" fmla="*/ 17 w 18"/>
                  <a:gd name="T5" fmla="*/ 350 h 368"/>
                  <a:gd name="T6" fmla="*/ 17 w 18"/>
                  <a:gd name="T7" fmla="*/ 16 h 368"/>
                  <a:gd name="T8" fmla="*/ 0 w 18"/>
                  <a:gd name="T9" fmla="*/ 0 h 368"/>
                </a:gdLst>
                <a:ahLst/>
                <a:cxnLst>
                  <a:cxn ang="0">
                    <a:pos x="T0" y="T1"/>
                  </a:cxn>
                  <a:cxn ang="0">
                    <a:pos x="T2" y="T3"/>
                  </a:cxn>
                  <a:cxn ang="0">
                    <a:pos x="T4" y="T5"/>
                  </a:cxn>
                  <a:cxn ang="0">
                    <a:pos x="T6" y="T7"/>
                  </a:cxn>
                  <a:cxn ang="0">
                    <a:pos x="T8" y="T9"/>
                  </a:cxn>
                </a:cxnLst>
                <a:rect l="0" t="0" r="r" b="b"/>
                <a:pathLst>
                  <a:path w="18" h="368">
                    <a:moveTo>
                      <a:pt x="0" y="0"/>
                    </a:moveTo>
                    <a:lnTo>
                      <a:pt x="0" y="367"/>
                    </a:lnTo>
                    <a:lnTo>
                      <a:pt x="17" y="350"/>
                    </a:lnTo>
                    <a:lnTo>
                      <a:pt x="17" y="16"/>
                    </a:lnTo>
                    <a:lnTo>
                      <a:pt x="0" y="0"/>
                    </a:lnTo>
                  </a:path>
                </a:pathLst>
              </a:custGeom>
              <a:solidFill>
                <a:srgbClr val="FAFD00"/>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6671" name="Freeform 47"/>
              <p:cNvSpPr>
                <a:spLocks/>
              </p:cNvSpPr>
              <p:nvPr/>
            </p:nvSpPr>
            <p:spPr bwMode="auto">
              <a:xfrm>
                <a:off x="5387" y="3205"/>
                <a:ext cx="18" cy="368"/>
              </a:xfrm>
              <a:custGeom>
                <a:avLst/>
                <a:gdLst>
                  <a:gd name="T0" fmla="*/ 17 w 18"/>
                  <a:gd name="T1" fmla="*/ 0 h 368"/>
                  <a:gd name="T2" fmla="*/ 0 w 18"/>
                  <a:gd name="T3" fmla="*/ 16 h 368"/>
                  <a:gd name="T4" fmla="*/ 0 w 18"/>
                  <a:gd name="T5" fmla="*/ 350 h 368"/>
                  <a:gd name="T6" fmla="*/ 17 w 18"/>
                  <a:gd name="T7" fmla="*/ 367 h 368"/>
                  <a:gd name="T8" fmla="*/ 17 w 18"/>
                  <a:gd name="T9" fmla="*/ 0 h 368"/>
                </a:gdLst>
                <a:ahLst/>
                <a:cxnLst>
                  <a:cxn ang="0">
                    <a:pos x="T0" y="T1"/>
                  </a:cxn>
                  <a:cxn ang="0">
                    <a:pos x="T2" y="T3"/>
                  </a:cxn>
                  <a:cxn ang="0">
                    <a:pos x="T4" y="T5"/>
                  </a:cxn>
                  <a:cxn ang="0">
                    <a:pos x="T6" y="T7"/>
                  </a:cxn>
                  <a:cxn ang="0">
                    <a:pos x="T8" y="T9"/>
                  </a:cxn>
                </a:cxnLst>
                <a:rect l="0" t="0" r="r" b="b"/>
                <a:pathLst>
                  <a:path w="18" h="368">
                    <a:moveTo>
                      <a:pt x="17" y="0"/>
                    </a:moveTo>
                    <a:lnTo>
                      <a:pt x="0" y="16"/>
                    </a:lnTo>
                    <a:lnTo>
                      <a:pt x="0" y="350"/>
                    </a:lnTo>
                    <a:lnTo>
                      <a:pt x="17" y="367"/>
                    </a:lnTo>
                    <a:lnTo>
                      <a:pt x="17" y="0"/>
                    </a:lnTo>
                  </a:path>
                </a:pathLst>
              </a:custGeom>
              <a:solidFill>
                <a:srgbClr val="FAFD00"/>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6672" name="Freeform 48"/>
              <p:cNvSpPr>
                <a:spLocks/>
              </p:cNvSpPr>
              <p:nvPr/>
            </p:nvSpPr>
            <p:spPr bwMode="auto">
              <a:xfrm>
                <a:off x="5026" y="3556"/>
                <a:ext cx="379" cy="17"/>
              </a:xfrm>
              <a:custGeom>
                <a:avLst/>
                <a:gdLst>
                  <a:gd name="T0" fmla="*/ 17 w 379"/>
                  <a:gd name="T1" fmla="*/ 0 h 17"/>
                  <a:gd name="T2" fmla="*/ 0 w 379"/>
                  <a:gd name="T3" fmla="*/ 16 h 17"/>
                  <a:gd name="T4" fmla="*/ 378 w 379"/>
                  <a:gd name="T5" fmla="*/ 16 h 17"/>
                  <a:gd name="T6" fmla="*/ 361 w 379"/>
                  <a:gd name="T7" fmla="*/ 0 h 17"/>
                  <a:gd name="T8" fmla="*/ 17 w 379"/>
                  <a:gd name="T9" fmla="*/ 0 h 17"/>
                </a:gdLst>
                <a:ahLst/>
                <a:cxnLst>
                  <a:cxn ang="0">
                    <a:pos x="T0" y="T1"/>
                  </a:cxn>
                  <a:cxn ang="0">
                    <a:pos x="T2" y="T3"/>
                  </a:cxn>
                  <a:cxn ang="0">
                    <a:pos x="T4" y="T5"/>
                  </a:cxn>
                  <a:cxn ang="0">
                    <a:pos x="T6" y="T7"/>
                  </a:cxn>
                  <a:cxn ang="0">
                    <a:pos x="T8" y="T9"/>
                  </a:cxn>
                </a:cxnLst>
                <a:rect l="0" t="0" r="r" b="b"/>
                <a:pathLst>
                  <a:path w="379" h="17">
                    <a:moveTo>
                      <a:pt x="17" y="0"/>
                    </a:moveTo>
                    <a:lnTo>
                      <a:pt x="0" y="16"/>
                    </a:lnTo>
                    <a:lnTo>
                      <a:pt x="378" y="16"/>
                    </a:lnTo>
                    <a:lnTo>
                      <a:pt x="361" y="0"/>
                    </a:lnTo>
                    <a:lnTo>
                      <a:pt x="17" y="0"/>
                    </a:lnTo>
                  </a:path>
                </a:pathLst>
              </a:custGeom>
              <a:solidFill>
                <a:srgbClr val="FAFD00"/>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26679" name="Group 55"/>
            <p:cNvGrpSpPr>
              <a:grpSpLocks/>
            </p:cNvGrpSpPr>
            <p:nvPr/>
          </p:nvGrpSpPr>
          <p:grpSpPr bwMode="auto">
            <a:xfrm>
              <a:off x="4274" y="3565"/>
              <a:ext cx="379" cy="368"/>
              <a:chOff x="4274" y="3565"/>
              <a:chExt cx="379" cy="368"/>
            </a:xfrm>
          </p:grpSpPr>
          <p:sp>
            <p:nvSpPr>
              <p:cNvPr id="26674" name="Rectangle 50"/>
              <p:cNvSpPr>
                <a:spLocks noChangeArrowheads="1"/>
              </p:cNvSpPr>
              <p:nvPr/>
            </p:nvSpPr>
            <p:spPr bwMode="auto">
              <a:xfrm>
                <a:off x="4276" y="3568"/>
                <a:ext cx="368" cy="357"/>
              </a:xfrm>
              <a:prstGeom prst="rect">
                <a:avLst/>
              </a:prstGeom>
              <a:solidFill>
                <a:srgbClr val="00AE00"/>
              </a:solidFill>
              <a:ln w="12700">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6675" name="Freeform 51"/>
              <p:cNvSpPr>
                <a:spLocks/>
              </p:cNvSpPr>
              <p:nvPr/>
            </p:nvSpPr>
            <p:spPr bwMode="auto">
              <a:xfrm>
                <a:off x="4274" y="3565"/>
                <a:ext cx="379" cy="18"/>
              </a:xfrm>
              <a:custGeom>
                <a:avLst/>
                <a:gdLst>
                  <a:gd name="T0" fmla="*/ 0 w 379"/>
                  <a:gd name="T1" fmla="*/ 0 h 18"/>
                  <a:gd name="T2" fmla="*/ 17 w 379"/>
                  <a:gd name="T3" fmla="*/ 17 h 18"/>
                  <a:gd name="T4" fmla="*/ 361 w 379"/>
                  <a:gd name="T5" fmla="*/ 17 h 18"/>
                  <a:gd name="T6" fmla="*/ 378 w 379"/>
                  <a:gd name="T7" fmla="*/ 0 h 18"/>
                  <a:gd name="T8" fmla="*/ 0 w 379"/>
                  <a:gd name="T9" fmla="*/ 0 h 18"/>
                </a:gdLst>
                <a:ahLst/>
                <a:cxnLst>
                  <a:cxn ang="0">
                    <a:pos x="T0" y="T1"/>
                  </a:cxn>
                  <a:cxn ang="0">
                    <a:pos x="T2" y="T3"/>
                  </a:cxn>
                  <a:cxn ang="0">
                    <a:pos x="T4" y="T5"/>
                  </a:cxn>
                  <a:cxn ang="0">
                    <a:pos x="T6" y="T7"/>
                  </a:cxn>
                  <a:cxn ang="0">
                    <a:pos x="T8" y="T9"/>
                  </a:cxn>
                </a:cxnLst>
                <a:rect l="0" t="0" r="r" b="b"/>
                <a:pathLst>
                  <a:path w="379" h="18">
                    <a:moveTo>
                      <a:pt x="0" y="0"/>
                    </a:moveTo>
                    <a:lnTo>
                      <a:pt x="17" y="17"/>
                    </a:lnTo>
                    <a:lnTo>
                      <a:pt x="361" y="17"/>
                    </a:lnTo>
                    <a:lnTo>
                      <a:pt x="378" y="0"/>
                    </a:lnTo>
                    <a:lnTo>
                      <a:pt x="0" y="0"/>
                    </a:lnTo>
                  </a:path>
                </a:pathLst>
              </a:custGeom>
              <a:solidFill>
                <a:srgbClr val="00AE00"/>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6676" name="Freeform 52"/>
              <p:cNvSpPr>
                <a:spLocks/>
              </p:cNvSpPr>
              <p:nvPr/>
            </p:nvSpPr>
            <p:spPr bwMode="auto">
              <a:xfrm>
                <a:off x="4274" y="3565"/>
                <a:ext cx="18" cy="368"/>
              </a:xfrm>
              <a:custGeom>
                <a:avLst/>
                <a:gdLst>
                  <a:gd name="T0" fmla="*/ 0 w 18"/>
                  <a:gd name="T1" fmla="*/ 0 h 368"/>
                  <a:gd name="T2" fmla="*/ 0 w 18"/>
                  <a:gd name="T3" fmla="*/ 367 h 368"/>
                  <a:gd name="T4" fmla="*/ 17 w 18"/>
                  <a:gd name="T5" fmla="*/ 350 h 368"/>
                  <a:gd name="T6" fmla="*/ 17 w 18"/>
                  <a:gd name="T7" fmla="*/ 16 h 368"/>
                  <a:gd name="T8" fmla="*/ 0 w 18"/>
                  <a:gd name="T9" fmla="*/ 0 h 368"/>
                </a:gdLst>
                <a:ahLst/>
                <a:cxnLst>
                  <a:cxn ang="0">
                    <a:pos x="T0" y="T1"/>
                  </a:cxn>
                  <a:cxn ang="0">
                    <a:pos x="T2" y="T3"/>
                  </a:cxn>
                  <a:cxn ang="0">
                    <a:pos x="T4" y="T5"/>
                  </a:cxn>
                  <a:cxn ang="0">
                    <a:pos x="T6" y="T7"/>
                  </a:cxn>
                  <a:cxn ang="0">
                    <a:pos x="T8" y="T9"/>
                  </a:cxn>
                </a:cxnLst>
                <a:rect l="0" t="0" r="r" b="b"/>
                <a:pathLst>
                  <a:path w="18" h="368">
                    <a:moveTo>
                      <a:pt x="0" y="0"/>
                    </a:moveTo>
                    <a:lnTo>
                      <a:pt x="0" y="367"/>
                    </a:lnTo>
                    <a:lnTo>
                      <a:pt x="17" y="350"/>
                    </a:lnTo>
                    <a:lnTo>
                      <a:pt x="17" y="16"/>
                    </a:lnTo>
                    <a:lnTo>
                      <a:pt x="0" y="0"/>
                    </a:lnTo>
                  </a:path>
                </a:pathLst>
              </a:custGeom>
              <a:solidFill>
                <a:srgbClr val="00AE00"/>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6677" name="Freeform 53"/>
              <p:cNvSpPr>
                <a:spLocks/>
              </p:cNvSpPr>
              <p:nvPr/>
            </p:nvSpPr>
            <p:spPr bwMode="auto">
              <a:xfrm>
                <a:off x="4635" y="3565"/>
                <a:ext cx="18" cy="368"/>
              </a:xfrm>
              <a:custGeom>
                <a:avLst/>
                <a:gdLst>
                  <a:gd name="T0" fmla="*/ 17 w 18"/>
                  <a:gd name="T1" fmla="*/ 0 h 368"/>
                  <a:gd name="T2" fmla="*/ 0 w 18"/>
                  <a:gd name="T3" fmla="*/ 16 h 368"/>
                  <a:gd name="T4" fmla="*/ 0 w 18"/>
                  <a:gd name="T5" fmla="*/ 350 h 368"/>
                  <a:gd name="T6" fmla="*/ 17 w 18"/>
                  <a:gd name="T7" fmla="*/ 367 h 368"/>
                  <a:gd name="T8" fmla="*/ 17 w 18"/>
                  <a:gd name="T9" fmla="*/ 0 h 368"/>
                </a:gdLst>
                <a:ahLst/>
                <a:cxnLst>
                  <a:cxn ang="0">
                    <a:pos x="T0" y="T1"/>
                  </a:cxn>
                  <a:cxn ang="0">
                    <a:pos x="T2" y="T3"/>
                  </a:cxn>
                  <a:cxn ang="0">
                    <a:pos x="T4" y="T5"/>
                  </a:cxn>
                  <a:cxn ang="0">
                    <a:pos x="T6" y="T7"/>
                  </a:cxn>
                  <a:cxn ang="0">
                    <a:pos x="T8" y="T9"/>
                  </a:cxn>
                </a:cxnLst>
                <a:rect l="0" t="0" r="r" b="b"/>
                <a:pathLst>
                  <a:path w="18" h="368">
                    <a:moveTo>
                      <a:pt x="17" y="0"/>
                    </a:moveTo>
                    <a:lnTo>
                      <a:pt x="0" y="16"/>
                    </a:lnTo>
                    <a:lnTo>
                      <a:pt x="0" y="350"/>
                    </a:lnTo>
                    <a:lnTo>
                      <a:pt x="17" y="367"/>
                    </a:lnTo>
                    <a:lnTo>
                      <a:pt x="17" y="0"/>
                    </a:lnTo>
                  </a:path>
                </a:pathLst>
              </a:custGeom>
              <a:solidFill>
                <a:srgbClr val="00AE00"/>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6678" name="Freeform 54"/>
              <p:cNvSpPr>
                <a:spLocks/>
              </p:cNvSpPr>
              <p:nvPr/>
            </p:nvSpPr>
            <p:spPr bwMode="auto">
              <a:xfrm>
                <a:off x="4274" y="3916"/>
                <a:ext cx="379" cy="17"/>
              </a:xfrm>
              <a:custGeom>
                <a:avLst/>
                <a:gdLst>
                  <a:gd name="T0" fmla="*/ 17 w 379"/>
                  <a:gd name="T1" fmla="*/ 0 h 17"/>
                  <a:gd name="T2" fmla="*/ 0 w 379"/>
                  <a:gd name="T3" fmla="*/ 16 h 17"/>
                  <a:gd name="T4" fmla="*/ 378 w 379"/>
                  <a:gd name="T5" fmla="*/ 16 h 17"/>
                  <a:gd name="T6" fmla="*/ 361 w 379"/>
                  <a:gd name="T7" fmla="*/ 0 h 17"/>
                  <a:gd name="T8" fmla="*/ 17 w 379"/>
                  <a:gd name="T9" fmla="*/ 0 h 17"/>
                </a:gdLst>
                <a:ahLst/>
                <a:cxnLst>
                  <a:cxn ang="0">
                    <a:pos x="T0" y="T1"/>
                  </a:cxn>
                  <a:cxn ang="0">
                    <a:pos x="T2" y="T3"/>
                  </a:cxn>
                  <a:cxn ang="0">
                    <a:pos x="T4" y="T5"/>
                  </a:cxn>
                  <a:cxn ang="0">
                    <a:pos x="T6" y="T7"/>
                  </a:cxn>
                  <a:cxn ang="0">
                    <a:pos x="T8" y="T9"/>
                  </a:cxn>
                </a:cxnLst>
                <a:rect l="0" t="0" r="r" b="b"/>
                <a:pathLst>
                  <a:path w="379" h="17">
                    <a:moveTo>
                      <a:pt x="17" y="0"/>
                    </a:moveTo>
                    <a:lnTo>
                      <a:pt x="0" y="16"/>
                    </a:lnTo>
                    <a:lnTo>
                      <a:pt x="378" y="16"/>
                    </a:lnTo>
                    <a:lnTo>
                      <a:pt x="361" y="0"/>
                    </a:lnTo>
                    <a:lnTo>
                      <a:pt x="17" y="0"/>
                    </a:lnTo>
                  </a:path>
                </a:pathLst>
              </a:custGeom>
              <a:solidFill>
                <a:srgbClr val="00AE00"/>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26685" name="Group 61"/>
            <p:cNvGrpSpPr>
              <a:grpSpLocks/>
            </p:cNvGrpSpPr>
            <p:nvPr/>
          </p:nvGrpSpPr>
          <p:grpSpPr bwMode="auto">
            <a:xfrm>
              <a:off x="4646" y="3565"/>
              <a:ext cx="379" cy="368"/>
              <a:chOff x="4646" y="3565"/>
              <a:chExt cx="379" cy="368"/>
            </a:xfrm>
          </p:grpSpPr>
          <p:sp>
            <p:nvSpPr>
              <p:cNvPr id="26680" name="Rectangle 56"/>
              <p:cNvSpPr>
                <a:spLocks noChangeArrowheads="1"/>
              </p:cNvSpPr>
              <p:nvPr/>
            </p:nvSpPr>
            <p:spPr bwMode="auto">
              <a:xfrm>
                <a:off x="4648" y="3568"/>
                <a:ext cx="368" cy="357"/>
              </a:xfrm>
              <a:prstGeom prst="rect">
                <a:avLst/>
              </a:prstGeom>
              <a:solidFill>
                <a:srgbClr val="FAFD00"/>
              </a:solidFill>
              <a:ln w="12700">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6681" name="Freeform 57"/>
              <p:cNvSpPr>
                <a:spLocks/>
              </p:cNvSpPr>
              <p:nvPr/>
            </p:nvSpPr>
            <p:spPr bwMode="auto">
              <a:xfrm>
                <a:off x="4646" y="3565"/>
                <a:ext cx="379" cy="18"/>
              </a:xfrm>
              <a:custGeom>
                <a:avLst/>
                <a:gdLst>
                  <a:gd name="T0" fmla="*/ 0 w 379"/>
                  <a:gd name="T1" fmla="*/ 0 h 18"/>
                  <a:gd name="T2" fmla="*/ 17 w 379"/>
                  <a:gd name="T3" fmla="*/ 17 h 18"/>
                  <a:gd name="T4" fmla="*/ 361 w 379"/>
                  <a:gd name="T5" fmla="*/ 17 h 18"/>
                  <a:gd name="T6" fmla="*/ 378 w 379"/>
                  <a:gd name="T7" fmla="*/ 0 h 18"/>
                  <a:gd name="T8" fmla="*/ 0 w 379"/>
                  <a:gd name="T9" fmla="*/ 0 h 18"/>
                </a:gdLst>
                <a:ahLst/>
                <a:cxnLst>
                  <a:cxn ang="0">
                    <a:pos x="T0" y="T1"/>
                  </a:cxn>
                  <a:cxn ang="0">
                    <a:pos x="T2" y="T3"/>
                  </a:cxn>
                  <a:cxn ang="0">
                    <a:pos x="T4" y="T5"/>
                  </a:cxn>
                  <a:cxn ang="0">
                    <a:pos x="T6" y="T7"/>
                  </a:cxn>
                  <a:cxn ang="0">
                    <a:pos x="T8" y="T9"/>
                  </a:cxn>
                </a:cxnLst>
                <a:rect l="0" t="0" r="r" b="b"/>
                <a:pathLst>
                  <a:path w="379" h="18">
                    <a:moveTo>
                      <a:pt x="0" y="0"/>
                    </a:moveTo>
                    <a:lnTo>
                      <a:pt x="17" y="17"/>
                    </a:lnTo>
                    <a:lnTo>
                      <a:pt x="361" y="17"/>
                    </a:lnTo>
                    <a:lnTo>
                      <a:pt x="378" y="0"/>
                    </a:lnTo>
                    <a:lnTo>
                      <a:pt x="0" y="0"/>
                    </a:lnTo>
                  </a:path>
                </a:pathLst>
              </a:custGeom>
              <a:solidFill>
                <a:srgbClr val="FAFD00"/>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6682" name="Freeform 58"/>
              <p:cNvSpPr>
                <a:spLocks/>
              </p:cNvSpPr>
              <p:nvPr/>
            </p:nvSpPr>
            <p:spPr bwMode="auto">
              <a:xfrm>
                <a:off x="4646" y="3565"/>
                <a:ext cx="18" cy="368"/>
              </a:xfrm>
              <a:custGeom>
                <a:avLst/>
                <a:gdLst>
                  <a:gd name="T0" fmla="*/ 0 w 18"/>
                  <a:gd name="T1" fmla="*/ 0 h 368"/>
                  <a:gd name="T2" fmla="*/ 0 w 18"/>
                  <a:gd name="T3" fmla="*/ 367 h 368"/>
                  <a:gd name="T4" fmla="*/ 17 w 18"/>
                  <a:gd name="T5" fmla="*/ 350 h 368"/>
                  <a:gd name="T6" fmla="*/ 17 w 18"/>
                  <a:gd name="T7" fmla="*/ 16 h 368"/>
                  <a:gd name="T8" fmla="*/ 0 w 18"/>
                  <a:gd name="T9" fmla="*/ 0 h 368"/>
                </a:gdLst>
                <a:ahLst/>
                <a:cxnLst>
                  <a:cxn ang="0">
                    <a:pos x="T0" y="T1"/>
                  </a:cxn>
                  <a:cxn ang="0">
                    <a:pos x="T2" y="T3"/>
                  </a:cxn>
                  <a:cxn ang="0">
                    <a:pos x="T4" y="T5"/>
                  </a:cxn>
                  <a:cxn ang="0">
                    <a:pos x="T6" y="T7"/>
                  </a:cxn>
                  <a:cxn ang="0">
                    <a:pos x="T8" y="T9"/>
                  </a:cxn>
                </a:cxnLst>
                <a:rect l="0" t="0" r="r" b="b"/>
                <a:pathLst>
                  <a:path w="18" h="368">
                    <a:moveTo>
                      <a:pt x="0" y="0"/>
                    </a:moveTo>
                    <a:lnTo>
                      <a:pt x="0" y="367"/>
                    </a:lnTo>
                    <a:lnTo>
                      <a:pt x="17" y="350"/>
                    </a:lnTo>
                    <a:lnTo>
                      <a:pt x="17" y="16"/>
                    </a:lnTo>
                    <a:lnTo>
                      <a:pt x="0" y="0"/>
                    </a:lnTo>
                  </a:path>
                </a:pathLst>
              </a:custGeom>
              <a:solidFill>
                <a:srgbClr val="FAFD00"/>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6683" name="Freeform 59"/>
              <p:cNvSpPr>
                <a:spLocks/>
              </p:cNvSpPr>
              <p:nvPr/>
            </p:nvSpPr>
            <p:spPr bwMode="auto">
              <a:xfrm>
                <a:off x="5007" y="3565"/>
                <a:ext cx="18" cy="368"/>
              </a:xfrm>
              <a:custGeom>
                <a:avLst/>
                <a:gdLst>
                  <a:gd name="T0" fmla="*/ 17 w 18"/>
                  <a:gd name="T1" fmla="*/ 0 h 368"/>
                  <a:gd name="T2" fmla="*/ 0 w 18"/>
                  <a:gd name="T3" fmla="*/ 16 h 368"/>
                  <a:gd name="T4" fmla="*/ 0 w 18"/>
                  <a:gd name="T5" fmla="*/ 350 h 368"/>
                  <a:gd name="T6" fmla="*/ 17 w 18"/>
                  <a:gd name="T7" fmla="*/ 367 h 368"/>
                  <a:gd name="T8" fmla="*/ 17 w 18"/>
                  <a:gd name="T9" fmla="*/ 0 h 368"/>
                </a:gdLst>
                <a:ahLst/>
                <a:cxnLst>
                  <a:cxn ang="0">
                    <a:pos x="T0" y="T1"/>
                  </a:cxn>
                  <a:cxn ang="0">
                    <a:pos x="T2" y="T3"/>
                  </a:cxn>
                  <a:cxn ang="0">
                    <a:pos x="T4" y="T5"/>
                  </a:cxn>
                  <a:cxn ang="0">
                    <a:pos x="T6" y="T7"/>
                  </a:cxn>
                  <a:cxn ang="0">
                    <a:pos x="T8" y="T9"/>
                  </a:cxn>
                </a:cxnLst>
                <a:rect l="0" t="0" r="r" b="b"/>
                <a:pathLst>
                  <a:path w="18" h="368">
                    <a:moveTo>
                      <a:pt x="17" y="0"/>
                    </a:moveTo>
                    <a:lnTo>
                      <a:pt x="0" y="16"/>
                    </a:lnTo>
                    <a:lnTo>
                      <a:pt x="0" y="350"/>
                    </a:lnTo>
                    <a:lnTo>
                      <a:pt x="17" y="367"/>
                    </a:lnTo>
                    <a:lnTo>
                      <a:pt x="17" y="0"/>
                    </a:lnTo>
                  </a:path>
                </a:pathLst>
              </a:custGeom>
              <a:solidFill>
                <a:srgbClr val="FAFD00"/>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6684" name="Freeform 60"/>
              <p:cNvSpPr>
                <a:spLocks/>
              </p:cNvSpPr>
              <p:nvPr/>
            </p:nvSpPr>
            <p:spPr bwMode="auto">
              <a:xfrm>
                <a:off x="4646" y="3916"/>
                <a:ext cx="379" cy="17"/>
              </a:xfrm>
              <a:custGeom>
                <a:avLst/>
                <a:gdLst>
                  <a:gd name="T0" fmla="*/ 17 w 379"/>
                  <a:gd name="T1" fmla="*/ 0 h 17"/>
                  <a:gd name="T2" fmla="*/ 0 w 379"/>
                  <a:gd name="T3" fmla="*/ 16 h 17"/>
                  <a:gd name="T4" fmla="*/ 378 w 379"/>
                  <a:gd name="T5" fmla="*/ 16 h 17"/>
                  <a:gd name="T6" fmla="*/ 361 w 379"/>
                  <a:gd name="T7" fmla="*/ 0 h 17"/>
                  <a:gd name="T8" fmla="*/ 17 w 379"/>
                  <a:gd name="T9" fmla="*/ 0 h 17"/>
                </a:gdLst>
                <a:ahLst/>
                <a:cxnLst>
                  <a:cxn ang="0">
                    <a:pos x="T0" y="T1"/>
                  </a:cxn>
                  <a:cxn ang="0">
                    <a:pos x="T2" y="T3"/>
                  </a:cxn>
                  <a:cxn ang="0">
                    <a:pos x="T4" y="T5"/>
                  </a:cxn>
                  <a:cxn ang="0">
                    <a:pos x="T6" y="T7"/>
                  </a:cxn>
                  <a:cxn ang="0">
                    <a:pos x="T8" y="T9"/>
                  </a:cxn>
                </a:cxnLst>
                <a:rect l="0" t="0" r="r" b="b"/>
                <a:pathLst>
                  <a:path w="379" h="17">
                    <a:moveTo>
                      <a:pt x="17" y="0"/>
                    </a:moveTo>
                    <a:lnTo>
                      <a:pt x="0" y="16"/>
                    </a:lnTo>
                    <a:lnTo>
                      <a:pt x="378" y="16"/>
                    </a:lnTo>
                    <a:lnTo>
                      <a:pt x="361" y="0"/>
                    </a:lnTo>
                    <a:lnTo>
                      <a:pt x="17" y="0"/>
                    </a:lnTo>
                  </a:path>
                </a:pathLst>
              </a:custGeom>
              <a:solidFill>
                <a:srgbClr val="FAFD00"/>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26691" name="Group 67"/>
            <p:cNvGrpSpPr>
              <a:grpSpLocks/>
            </p:cNvGrpSpPr>
            <p:nvPr/>
          </p:nvGrpSpPr>
          <p:grpSpPr bwMode="auto">
            <a:xfrm>
              <a:off x="5026" y="3565"/>
              <a:ext cx="379" cy="368"/>
              <a:chOff x="5026" y="3565"/>
              <a:chExt cx="379" cy="368"/>
            </a:xfrm>
          </p:grpSpPr>
          <p:sp>
            <p:nvSpPr>
              <p:cNvPr id="26686" name="Rectangle 62"/>
              <p:cNvSpPr>
                <a:spLocks noChangeArrowheads="1"/>
              </p:cNvSpPr>
              <p:nvPr/>
            </p:nvSpPr>
            <p:spPr bwMode="auto">
              <a:xfrm>
                <a:off x="5028" y="3568"/>
                <a:ext cx="368" cy="357"/>
              </a:xfrm>
              <a:prstGeom prst="rect">
                <a:avLst/>
              </a:prstGeom>
              <a:solidFill>
                <a:srgbClr val="F76681"/>
              </a:solidFill>
              <a:ln w="12700">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6687" name="Freeform 63"/>
              <p:cNvSpPr>
                <a:spLocks/>
              </p:cNvSpPr>
              <p:nvPr/>
            </p:nvSpPr>
            <p:spPr bwMode="auto">
              <a:xfrm>
                <a:off x="5026" y="3565"/>
                <a:ext cx="379" cy="18"/>
              </a:xfrm>
              <a:custGeom>
                <a:avLst/>
                <a:gdLst>
                  <a:gd name="T0" fmla="*/ 0 w 379"/>
                  <a:gd name="T1" fmla="*/ 0 h 18"/>
                  <a:gd name="T2" fmla="*/ 17 w 379"/>
                  <a:gd name="T3" fmla="*/ 17 h 18"/>
                  <a:gd name="T4" fmla="*/ 361 w 379"/>
                  <a:gd name="T5" fmla="*/ 17 h 18"/>
                  <a:gd name="T6" fmla="*/ 378 w 379"/>
                  <a:gd name="T7" fmla="*/ 0 h 18"/>
                  <a:gd name="T8" fmla="*/ 0 w 379"/>
                  <a:gd name="T9" fmla="*/ 0 h 18"/>
                </a:gdLst>
                <a:ahLst/>
                <a:cxnLst>
                  <a:cxn ang="0">
                    <a:pos x="T0" y="T1"/>
                  </a:cxn>
                  <a:cxn ang="0">
                    <a:pos x="T2" y="T3"/>
                  </a:cxn>
                  <a:cxn ang="0">
                    <a:pos x="T4" y="T5"/>
                  </a:cxn>
                  <a:cxn ang="0">
                    <a:pos x="T6" y="T7"/>
                  </a:cxn>
                  <a:cxn ang="0">
                    <a:pos x="T8" y="T9"/>
                  </a:cxn>
                </a:cxnLst>
                <a:rect l="0" t="0" r="r" b="b"/>
                <a:pathLst>
                  <a:path w="379" h="18">
                    <a:moveTo>
                      <a:pt x="0" y="0"/>
                    </a:moveTo>
                    <a:lnTo>
                      <a:pt x="17" y="17"/>
                    </a:lnTo>
                    <a:lnTo>
                      <a:pt x="361" y="17"/>
                    </a:lnTo>
                    <a:lnTo>
                      <a:pt x="378" y="0"/>
                    </a:lnTo>
                    <a:lnTo>
                      <a:pt x="0" y="0"/>
                    </a:lnTo>
                  </a:path>
                </a:pathLst>
              </a:custGeom>
              <a:solidFill>
                <a:srgbClr val="F76681"/>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6688" name="Freeform 64"/>
              <p:cNvSpPr>
                <a:spLocks/>
              </p:cNvSpPr>
              <p:nvPr/>
            </p:nvSpPr>
            <p:spPr bwMode="auto">
              <a:xfrm>
                <a:off x="5026" y="3565"/>
                <a:ext cx="18" cy="368"/>
              </a:xfrm>
              <a:custGeom>
                <a:avLst/>
                <a:gdLst>
                  <a:gd name="T0" fmla="*/ 0 w 18"/>
                  <a:gd name="T1" fmla="*/ 0 h 368"/>
                  <a:gd name="T2" fmla="*/ 0 w 18"/>
                  <a:gd name="T3" fmla="*/ 367 h 368"/>
                  <a:gd name="T4" fmla="*/ 17 w 18"/>
                  <a:gd name="T5" fmla="*/ 350 h 368"/>
                  <a:gd name="T6" fmla="*/ 17 w 18"/>
                  <a:gd name="T7" fmla="*/ 16 h 368"/>
                  <a:gd name="T8" fmla="*/ 0 w 18"/>
                  <a:gd name="T9" fmla="*/ 0 h 368"/>
                </a:gdLst>
                <a:ahLst/>
                <a:cxnLst>
                  <a:cxn ang="0">
                    <a:pos x="T0" y="T1"/>
                  </a:cxn>
                  <a:cxn ang="0">
                    <a:pos x="T2" y="T3"/>
                  </a:cxn>
                  <a:cxn ang="0">
                    <a:pos x="T4" y="T5"/>
                  </a:cxn>
                  <a:cxn ang="0">
                    <a:pos x="T6" y="T7"/>
                  </a:cxn>
                  <a:cxn ang="0">
                    <a:pos x="T8" y="T9"/>
                  </a:cxn>
                </a:cxnLst>
                <a:rect l="0" t="0" r="r" b="b"/>
                <a:pathLst>
                  <a:path w="18" h="368">
                    <a:moveTo>
                      <a:pt x="0" y="0"/>
                    </a:moveTo>
                    <a:lnTo>
                      <a:pt x="0" y="367"/>
                    </a:lnTo>
                    <a:lnTo>
                      <a:pt x="17" y="350"/>
                    </a:lnTo>
                    <a:lnTo>
                      <a:pt x="17" y="16"/>
                    </a:lnTo>
                    <a:lnTo>
                      <a:pt x="0" y="0"/>
                    </a:lnTo>
                  </a:path>
                </a:pathLst>
              </a:custGeom>
              <a:solidFill>
                <a:srgbClr val="F76681"/>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6689" name="Freeform 65"/>
              <p:cNvSpPr>
                <a:spLocks/>
              </p:cNvSpPr>
              <p:nvPr/>
            </p:nvSpPr>
            <p:spPr bwMode="auto">
              <a:xfrm>
                <a:off x="5387" y="3565"/>
                <a:ext cx="18" cy="368"/>
              </a:xfrm>
              <a:custGeom>
                <a:avLst/>
                <a:gdLst>
                  <a:gd name="T0" fmla="*/ 17 w 18"/>
                  <a:gd name="T1" fmla="*/ 0 h 368"/>
                  <a:gd name="T2" fmla="*/ 0 w 18"/>
                  <a:gd name="T3" fmla="*/ 16 h 368"/>
                  <a:gd name="T4" fmla="*/ 0 w 18"/>
                  <a:gd name="T5" fmla="*/ 350 h 368"/>
                  <a:gd name="T6" fmla="*/ 17 w 18"/>
                  <a:gd name="T7" fmla="*/ 367 h 368"/>
                  <a:gd name="T8" fmla="*/ 17 w 18"/>
                  <a:gd name="T9" fmla="*/ 0 h 368"/>
                </a:gdLst>
                <a:ahLst/>
                <a:cxnLst>
                  <a:cxn ang="0">
                    <a:pos x="T0" y="T1"/>
                  </a:cxn>
                  <a:cxn ang="0">
                    <a:pos x="T2" y="T3"/>
                  </a:cxn>
                  <a:cxn ang="0">
                    <a:pos x="T4" y="T5"/>
                  </a:cxn>
                  <a:cxn ang="0">
                    <a:pos x="T6" y="T7"/>
                  </a:cxn>
                  <a:cxn ang="0">
                    <a:pos x="T8" y="T9"/>
                  </a:cxn>
                </a:cxnLst>
                <a:rect l="0" t="0" r="r" b="b"/>
                <a:pathLst>
                  <a:path w="18" h="368">
                    <a:moveTo>
                      <a:pt x="17" y="0"/>
                    </a:moveTo>
                    <a:lnTo>
                      <a:pt x="0" y="16"/>
                    </a:lnTo>
                    <a:lnTo>
                      <a:pt x="0" y="350"/>
                    </a:lnTo>
                    <a:lnTo>
                      <a:pt x="17" y="367"/>
                    </a:lnTo>
                    <a:lnTo>
                      <a:pt x="17" y="0"/>
                    </a:lnTo>
                  </a:path>
                </a:pathLst>
              </a:custGeom>
              <a:solidFill>
                <a:srgbClr val="F76681"/>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6690" name="Freeform 66"/>
              <p:cNvSpPr>
                <a:spLocks/>
              </p:cNvSpPr>
              <p:nvPr/>
            </p:nvSpPr>
            <p:spPr bwMode="auto">
              <a:xfrm>
                <a:off x="5026" y="3916"/>
                <a:ext cx="379" cy="17"/>
              </a:xfrm>
              <a:custGeom>
                <a:avLst/>
                <a:gdLst>
                  <a:gd name="T0" fmla="*/ 17 w 379"/>
                  <a:gd name="T1" fmla="*/ 0 h 17"/>
                  <a:gd name="T2" fmla="*/ 0 w 379"/>
                  <a:gd name="T3" fmla="*/ 16 h 17"/>
                  <a:gd name="T4" fmla="*/ 378 w 379"/>
                  <a:gd name="T5" fmla="*/ 16 h 17"/>
                  <a:gd name="T6" fmla="*/ 361 w 379"/>
                  <a:gd name="T7" fmla="*/ 0 h 17"/>
                  <a:gd name="T8" fmla="*/ 17 w 379"/>
                  <a:gd name="T9" fmla="*/ 0 h 17"/>
                </a:gdLst>
                <a:ahLst/>
                <a:cxnLst>
                  <a:cxn ang="0">
                    <a:pos x="T0" y="T1"/>
                  </a:cxn>
                  <a:cxn ang="0">
                    <a:pos x="T2" y="T3"/>
                  </a:cxn>
                  <a:cxn ang="0">
                    <a:pos x="T4" y="T5"/>
                  </a:cxn>
                  <a:cxn ang="0">
                    <a:pos x="T6" y="T7"/>
                  </a:cxn>
                  <a:cxn ang="0">
                    <a:pos x="T8" y="T9"/>
                  </a:cxn>
                </a:cxnLst>
                <a:rect l="0" t="0" r="r" b="b"/>
                <a:pathLst>
                  <a:path w="379" h="17">
                    <a:moveTo>
                      <a:pt x="17" y="0"/>
                    </a:moveTo>
                    <a:lnTo>
                      <a:pt x="0" y="16"/>
                    </a:lnTo>
                    <a:lnTo>
                      <a:pt x="378" y="16"/>
                    </a:lnTo>
                    <a:lnTo>
                      <a:pt x="361" y="0"/>
                    </a:lnTo>
                    <a:lnTo>
                      <a:pt x="17" y="0"/>
                    </a:lnTo>
                  </a:path>
                </a:pathLst>
              </a:custGeom>
              <a:solidFill>
                <a:srgbClr val="F76681"/>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26692" name="Rectangle 68"/>
            <p:cNvSpPr>
              <a:spLocks noChangeArrowheads="1"/>
            </p:cNvSpPr>
            <p:nvPr/>
          </p:nvSpPr>
          <p:spPr bwMode="auto">
            <a:xfrm>
              <a:off x="4392" y="2940"/>
              <a:ext cx="144" cy="21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53975" tIns="28575" rIns="53975" bIns="28575">
              <a:spAutoFit/>
            </a:bodyPr>
            <a:lstStyle/>
            <a:p>
              <a:pPr algn="ctr" defTabSz="373063"/>
              <a:r>
                <a:rPr lang="en-US" sz="1900" b="1">
                  <a:latin typeface="Helvetica" charset="0"/>
                </a:rPr>
                <a:t>1</a:t>
              </a:r>
            </a:p>
          </p:txBody>
        </p:sp>
        <p:sp>
          <p:nvSpPr>
            <p:cNvPr id="26693" name="Rectangle 69"/>
            <p:cNvSpPr>
              <a:spLocks noChangeArrowheads="1"/>
            </p:cNvSpPr>
            <p:nvPr/>
          </p:nvSpPr>
          <p:spPr bwMode="auto">
            <a:xfrm>
              <a:off x="4766" y="2935"/>
              <a:ext cx="144" cy="21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53975" tIns="28575" rIns="53975" bIns="28575">
              <a:spAutoFit/>
            </a:bodyPr>
            <a:lstStyle/>
            <a:p>
              <a:pPr algn="ctr" defTabSz="373063"/>
              <a:r>
                <a:rPr lang="en-US" sz="1900" b="1">
                  <a:latin typeface="Helvetica" charset="0"/>
                </a:rPr>
                <a:t>2</a:t>
              </a:r>
            </a:p>
          </p:txBody>
        </p:sp>
        <p:sp>
          <p:nvSpPr>
            <p:cNvPr id="26694" name="Rectangle 70"/>
            <p:cNvSpPr>
              <a:spLocks noChangeArrowheads="1"/>
            </p:cNvSpPr>
            <p:nvPr/>
          </p:nvSpPr>
          <p:spPr bwMode="auto">
            <a:xfrm>
              <a:off x="5140" y="2935"/>
              <a:ext cx="144" cy="21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53975" tIns="28575" rIns="53975" bIns="28575">
              <a:spAutoFit/>
            </a:bodyPr>
            <a:lstStyle/>
            <a:p>
              <a:pPr algn="ctr" defTabSz="373063"/>
              <a:r>
                <a:rPr lang="en-US" sz="1900" b="1">
                  <a:latin typeface="Helvetica" charset="0"/>
                </a:rPr>
                <a:t>3</a:t>
              </a:r>
            </a:p>
          </p:txBody>
        </p:sp>
        <p:sp>
          <p:nvSpPr>
            <p:cNvPr id="26695" name="Rectangle 71"/>
            <p:cNvSpPr>
              <a:spLocks noChangeArrowheads="1"/>
            </p:cNvSpPr>
            <p:nvPr/>
          </p:nvSpPr>
          <p:spPr bwMode="auto">
            <a:xfrm>
              <a:off x="4404" y="3298"/>
              <a:ext cx="144" cy="21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53975" tIns="28575" rIns="53975" bIns="28575">
              <a:spAutoFit/>
            </a:bodyPr>
            <a:lstStyle/>
            <a:p>
              <a:pPr algn="ctr" defTabSz="373063"/>
              <a:r>
                <a:rPr lang="en-US" sz="1900" b="1">
                  <a:latin typeface="Helvetica" charset="0"/>
                </a:rPr>
                <a:t>4</a:t>
              </a:r>
            </a:p>
          </p:txBody>
        </p:sp>
        <p:sp>
          <p:nvSpPr>
            <p:cNvPr id="26696" name="Rectangle 72"/>
            <p:cNvSpPr>
              <a:spLocks noChangeArrowheads="1"/>
            </p:cNvSpPr>
            <p:nvPr/>
          </p:nvSpPr>
          <p:spPr bwMode="auto">
            <a:xfrm>
              <a:off x="4796" y="3290"/>
              <a:ext cx="107" cy="21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53975" tIns="28575" rIns="53975" bIns="28575">
              <a:spAutoFit/>
            </a:bodyPr>
            <a:lstStyle/>
            <a:p>
              <a:pPr algn="ctr" defTabSz="373063"/>
              <a:r>
                <a:rPr lang="en-US" sz="1900" b="1">
                  <a:latin typeface="Helvetica" charset="0"/>
                </a:rPr>
                <a:t>5</a:t>
              </a:r>
            </a:p>
          </p:txBody>
        </p:sp>
        <p:sp>
          <p:nvSpPr>
            <p:cNvPr id="26697" name="Rectangle 73"/>
            <p:cNvSpPr>
              <a:spLocks noChangeArrowheads="1"/>
            </p:cNvSpPr>
            <p:nvPr/>
          </p:nvSpPr>
          <p:spPr bwMode="auto">
            <a:xfrm>
              <a:off x="5152" y="3290"/>
              <a:ext cx="144" cy="21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53975" tIns="28575" rIns="53975" bIns="28575">
              <a:spAutoFit/>
            </a:bodyPr>
            <a:lstStyle/>
            <a:p>
              <a:pPr algn="ctr" defTabSz="373063"/>
              <a:r>
                <a:rPr lang="en-US" sz="1900" b="1">
                  <a:latin typeface="Helvetica" charset="0"/>
                </a:rPr>
                <a:t>6</a:t>
              </a:r>
            </a:p>
          </p:txBody>
        </p:sp>
        <p:sp>
          <p:nvSpPr>
            <p:cNvPr id="26698" name="Rectangle 74"/>
            <p:cNvSpPr>
              <a:spLocks noChangeArrowheads="1"/>
            </p:cNvSpPr>
            <p:nvPr/>
          </p:nvSpPr>
          <p:spPr bwMode="auto">
            <a:xfrm>
              <a:off x="4404" y="3652"/>
              <a:ext cx="144" cy="21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53975" tIns="28575" rIns="53975" bIns="28575">
              <a:spAutoFit/>
            </a:bodyPr>
            <a:lstStyle/>
            <a:p>
              <a:pPr algn="ctr" defTabSz="373063"/>
              <a:r>
                <a:rPr lang="en-US" sz="1900" b="1">
                  <a:latin typeface="Helvetica" charset="0"/>
                </a:rPr>
                <a:t>7</a:t>
              </a:r>
            </a:p>
          </p:txBody>
        </p:sp>
        <p:sp>
          <p:nvSpPr>
            <p:cNvPr id="26699" name="Rectangle 75"/>
            <p:cNvSpPr>
              <a:spLocks noChangeArrowheads="1"/>
            </p:cNvSpPr>
            <p:nvPr/>
          </p:nvSpPr>
          <p:spPr bwMode="auto">
            <a:xfrm>
              <a:off x="4790" y="3652"/>
              <a:ext cx="144" cy="21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53975" tIns="28575" rIns="53975" bIns="28575">
              <a:spAutoFit/>
            </a:bodyPr>
            <a:lstStyle/>
            <a:p>
              <a:pPr algn="ctr" defTabSz="373063"/>
              <a:r>
                <a:rPr lang="en-US" sz="1900" b="1">
                  <a:latin typeface="Helvetica" charset="0"/>
                </a:rPr>
                <a:t>8</a:t>
              </a:r>
            </a:p>
          </p:txBody>
        </p:sp>
        <p:sp>
          <p:nvSpPr>
            <p:cNvPr id="26700" name="Rectangle 76"/>
            <p:cNvSpPr>
              <a:spLocks noChangeArrowheads="1"/>
            </p:cNvSpPr>
            <p:nvPr/>
          </p:nvSpPr>
          <p:spPr bwMode="auto">
            <a:xfrm>
              <a:off x="5176" y="3652"/>
              <a:ext cx="144" cy="21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53975" tIns="28575" rIns="53975" bIns="28575">
              <a:spAutoFit/>
            </a:bodyPr>
            <a:lstStyle/>
            <a:p>
              <a:pPr algn="ctr" defTabSz="373063"/>
              <a:r>
                <a:rPr lang="en-US" sz="1900" b="1">
                  <a:latin typeface="Helvetica" charset="0"/>
                </a:rPr>
                <a:t>9</a:t>
              </a:r>
            </a:p>
          </p:txBody>
        </p:sp>
      </p:grpSp>
      <p:sp>
        <p:nvSpPr>
          <p:cNvPr id="26702" name="Rectangle 78"/>
          <p:cNvSpPr>
            <a:spLocks noChangeArrowheads="1"/>
          </p:cNvSpPr>
          <p:nvPr/>
        </p:nvSpPr>
        <p:spPr bwMode="auto">
          <a:xfrm>
            <a:off x="5311775" y="5753100"/>
            <a:ext cx="1055688" cy="5715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962" tIns="41275" rIns="80962" bIns="41275">
            <a:spAutoFit/>
          </a:bodyPr>
          <a:lstStyle/>
          <a:p>
            <a:pPr algn="ctr" defTabSz="804863"/>
            <a:r>
              <a:rPr lang="en-US" sz="1600" b="1">
                <a:latin typeface="Helvetica" charset="0"/>
              </a:rPr>
              <a:t>Electronic</a:t>
            </a:r>
          </a:p>
          <a:p>
            <a:pPr algn="ctr" defTabSz="804863"/>
            <a:r>
              <a:rPr lang="en-US" sz="1600" b="1">
                <a:latin typeface="Helvetica" charset="0"/>
              </a:rPr>
              <a:t>Signals</a:t>
            </a:r>
          </a:p>
        </p:txBody>
      </p:sp>
      <p:sp>
        <p:nvSpPr>
          <p:cNvPr id="26703" name="Rectangle 79"/>
          <p:cNvSpPr>
            <a:spLocks noChangeArrowheads="1"/>
          </p:cNvSpPr>
          <p:nvPr/>
        </p:nvSpPr>
        <p:spPr bwMode="auto">
          <a:xfrm>
            <a:off x="2590800" y="3949700"/>
            <a:ext cx="3962400" cy="8159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962" tIns="41275" rIns="80962" bIns="41275">
            <a:spAutoFit/>
          </a:bodyPr>
          <a:lstStyle/>
          <a:p>
            <a:pPr defTabSz="804863"/>
            <a:r>
              <a:rPr lang="en-US" sz="1600" b="1">
                <a:solidFill>
                  <a:schemeClr val="bg2"/>
                </a:solidFill>
                <a:latin typeface="Helvetica" charset="0"/>
              </a:rPr>
              <a:t>Instruction Sent From the Consumer to the Provider to Replace Resources that have been Used</a:t>
            </a:r>
          </a:p>
        </p:txBody>
      </p:sp>
      <p:sp>
        <p:nvSpPr>
          <p:cNvPr id="26704" name="Rectangle 80"/>
          <p:cNvSpPr>
            <a:spLocks noChangeArrowheads="1"/>
          </p:cNvSpPr>
          <p:nvPr/>
        </p:nvSpPr>
        <p:spPr bwMode="auto">
          <a:xfrm>
            <a:off x="481013" y="5754688"/>
            <a:ext cx="1054100" cy="5715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962" tIns="41275" rIns="80962" bIns="41275">
            <a:spAutoFit/>
          </a:bodyPr>
          <a:lstStyle/>
          <a:p>
            <a:pPr algn="ctr" defTabSz="804863"/>
            <a:r>
              <a:rPr lang="en-US" sz="1600" b="1">
                <a:latin typeface="Helvetica" charset="0"/>
              </a:rPr>
              <a:t>Computer</a:t>
            </a:r>
          </a:p>
          <a:p>
            <a:pPr algn="ctr" defTabSz="804863"/>
            <a:r>
              <a:rPr lang="en-US" sz="1600" b="1">
                <a:latin typeface="Helvetica" charset="0"/>
              </a:rPr>
              <a:t>Signals</a:t>
            </a:r>
          </a:p>
        </p:txBody>
      </p:sp>
      <p:sp>
        <p:nvSpPr>
          <p:cNvPr id="26705" name="Rectangle 81"/>
          <p:cNvSpPr>
            <a:spLocks noChangeArrowheads="1"/>
          </p:cNvSpPr>
          <p:nvPr/>
        </p:nvSpPr>
        <p:spPr bwMode="auto">
          <a:xfrm>
            <a:off x="7770813" y="1425575"/>
            <a:ext cx="692150" cy="32702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962" tIns="41275" rIns="80962" bIns="41275">
            <a:spAutoFit/>
          </a:bodyPr>
          <a:lstStyle/>
          <a:p>
            <a:pPr algn="ctr" defTabSz="804863"/>
            <a:r>
              <a:rPr lang="en-US" sz="1600" b="1">
                <a:solidFill>
                  <a:schemeClr val="hlink"/>
                </a:solidFill>
                <a:latin typeface="Helvetica" charset="0"/>
              </a:rPr>
              <a:t>Cards</a:t>
            </a:r>
          </a:p>
        </p:txBody>
      </p:sp>
      <p:grpSp>
        <p:nvGrpSpPr>
          <p:cNvPr id="26723" name="Group 99"/>
          <p:cNvGrpSpPr>
            <a:grpSpLocks/>
          </p:cNvGrpSpPr>
          <p:nvPr/>
        </p:nvGrpSpPr>
        <p:grpSpPr bwMode="auto">
          <a:xfrm>
            <a:off x="5888038" y="1379538"/>
            <a:ext cx="1449387" cy="2505075"/>
            <a:chOff x="3709" y="869"/>
            <a:chExt cx="913" cy="1578"/>
          </a:xfrm>
        </p:grpSpPr>
        <p:sp>
          <p:nvSpPr>
            <p:cNvPr id="26706" name="Freeform 82"/>
            <p:cNvSpPr>
              <a:spLocks/>
            </p:cNvSpPr>
            <p:nvPr/>
          </p:nvSpPr>
          <p:spPr bwMode="auto">
            <a:xfrm>
              <a:off x="4142" y="1403"/>
              <a:ext cx="480" cy="1044"/>
            </a:xfrm>
            <a:custGeom>
              <a:avLst/>
              <a:gdLst>
                <a:gd name="T0" fmla="*/ 345 w 480"/>
                <a:gd name="T1" fmla="*/ 88 h 1044"/>
                <a:gd name="T2" fmla="*/ 349 w 480"/>
                <a:gd name="T3" fmla="*/ 119 h 1044"/>
                <a:gd name="T4" fmla="*/ 358 w 480"/>
                <a:gd name="T5" fmla="*/ 154 h 1044"/>
                <a:gd name="T6" fmla="*/ 367 w 480"/>
                <a:gd name="T7" fmla="*/ 222 h 1044"/>
                <a:gd name="T8" fmla="*/ 373 w 480"/>
                <a:gd name="T9" fmla="*/ 307 h 1044"/>
                <a:gd name="T10" fmla="*/ 361 w 480"/>
                <a:gd name="T11" fmla="*/ 524 h 1044"/>
                <a:gd name="T12" fmla="*/ 372 w 480"/>
                <a:gd name="T13" fmla="*/ 651 h 1044"/>
                <a:gd name="T14" fmla="*/ 412 w 480"/>
                <a:gd name="T15" fmla="*/ 763 h 1044"/>
                <a:gd name="T16" fmla="*/ 436 w 480"/>
                <a:gd name="T17" fmla="*/ 818 h 1044"/>
                <a:gd name="T18" fmla="*/ 459 w 480"/>
                <a:gd name="T19" fmla="*/ 853 h 1044"/>
                <a:gd name="T20" fmla="*/ 478 w 480"/>
                <a:gd name="T21" fmla="*/ 904 h 1044"/>
                <a:gd name="T22" fmla="*/ 469 w 480"/>
                <a:gd name="T23" fmla="*/ 929 h 1044"/>
                <a:gd name="T24" fmla="*/ 456 w 480"/>
                <a:gd name="T25" fmla="*/ 945 h 1044"/>
                <a:gd name="T26" fmla="*/ 449 w 480"/>
                <a:gd name="T27" fmla="*/ 940 h 1044"/>
                <a:gd name="T28" fmla="*/ 439 w 480"/>
                <a:gd name="T29" fmla="*/ 956 h 1044"/>
                <a:gd name="T30" fmla="*/ 424 w 480"/>
                <a:gd name="T31" fmla="*/ 1003 h 1044"/>
                <a:gd name="T32" fmla="*/ 367 w 480"/>
                <a:gd name="T33" fmla="*/ 1040 h 1044"/>
                <a:gd name="T34" fmla="*/ 336 w 480"/>
                <a:gd name="T35" fmla="*/ 1029 h 1044"/>
                <a:gd name="T36" fmla="*/ 349 w 480"/>
                <a:gd name="T37" fmla="*/ 996 h 1044"/>
                <a:gd name="T38" fmla="*/ 358 w 480"/>
                <a:gd name="T39" fmla="*/ 970 h 1044"/>
                <a:gd name="T40" fmla="*/ 355 w 480"/>
                <a:gd name="T41" fmla="*/ 942 h 1044"/>
                <a:gd name="T42" fmla="*/ 336 w 480"/>
                <a:gd name="T43" fmla="*/ 910 h 1044"/>
                <a:gd name="T44" fmla="*/ 304 w 480"/>
                <a:gd name="T45" fmla="*/ 836 h 1044"/>
                <a:gd name="T46" fmla="*/ 262 w 480"/>
                <a:gd name="T47" fmla="*/ 761 h 1044"/>
                <a:gd name="T48" fmla="*/ 246 w 480"/>
                <a:gd name="T49" fmla="*/ 734 h 1044"/>
                <a:gd name="T50" fmla="*/ 238 w 480"/>
                <a:gd name="T51" fmla="*/ 716 h 1044"/>
                <a:gd name="T52" fmla="*/ 238 w 480"/>
                <a:gd name="T53" fmla="*/ 790 h 1044"/>
                <a:gd name="T54" fmla="*/ 246 w 480"/>
                <a:gd name="T55" fmla="*/ 874 h 1044"/>
                <a:gd name="T56" fmla="*/ 249 w 480"/>
                <a:gd name="T57" fmla="*/ 948 h 1044"/>
                <a:gd name="T58" fmla="*/ 233 w 480"/>
                <a:gd name="T59" fmla="*/ 952 h 1044"/>
                <a:gd name="T60" fmla="*/ 233 w 480"/>
                <a:gd name="T61" fmla="*/ 968 h 1044"/>
                <a:gd name="T62" fmla="*/ 235 w 480"/>
                <a:gd name="T63" fmla="*/ 1006 h 1044"/>
                <a:gd name="T64" fmla="*/ 227 w 480"/>
                <a:gd name="T65" fmla="*/ 1027 h 1044"/>
                <a:gd name="T66" fmla="*/ 196 w 480"/>
                <a:gd name="T67" fmla="*/ 1030 h 1044"/>
                <a:gd name="T68" fmla="*/ 167 w 480"/>
                <a:gd name="T69" fmla="*/ 1028 h 1044"/>
                <a:gd name="T70" fmla="*/ 165 w 480"/>
                <a:gd name="T71" fmla="*/ 1012 h 1044"/>
                <a:gd name="T72" fmla="*/ 148 w 480"/>
                <a:gd name="T73" fmla="*/ 1021 h 1044"/>
                <a:gd name="T74" fmla="*/ 116 w 480"/>
                <a:gd name="T75" fmla="*/ 1042 h 1044"/>
                <a:gd name="T76" fmla="*/ 40 w 480"/>
                <a:gd name="T77" fmla="*/ 1040 h 1044"/>
                <a:gd name="T78" fmla="*/ 0 w 480"/>
                <a:gd name="T79" fmla="*/ 1028 h 1044"/>
                <a:gd name="T80" fmla="*/ 14 w 480"/>
                <a:gd name="T81" fmla="*/ 1011 h 1044"/>
                <a:gd name="T82" fmla="*/ 48 w 480"/>
                <a:gd name="T83" fmla="*/ 1001 h 1044"/>
                <a:gd name="T84" fmla="*/ 80 w 480"/>
                <a:gd name="T85" fmla="*/ 977 h 1044"/>
                <a:gd name="T86" fmla="*/ 112 w 480"/>
                <a:gd name="T87" fmla="*/ 946 h 1044"/>
                <a:gd name="T88" fmla="*/ 117 w 480"/>
                <a:gd name="T89" fmla="*/ 884 h 1044"/>
                <a:gd name="T90" fmla="*/ 113 w 480"/>
                <a:gd name="T91" fmla="*/ 840 h 1044"/>
                <a:gd name="T92" fmla="*/ 110 w 480"/>
                <a:gd name="T93" fmla="*/ 802 h 1044"/>
                <a:gd name="T94" fmla="*/ 91 w 480"/>
                <a:gd name="T95" fmla="*/ 668 h 1044"/>
                <a:gd name="T96" fmla="*/ 67 w 480"/>
                <a:gd name="T97" fmla="*/ 572 h 1044"/>
                <a:gd name="T98" fmla="*/ 62 w 480"/>
                <a:gd name="T99" fmla="*/ 499 h 1044"/>
                <a:gd name="T100" fmla="*/ 55 w 480"/>
                <a:gd name="T101" fmla="*/ 377 h 1044"/>
                <a:gd name="T102" fmla="*/ 47 w 480"/>
                <a:gd name="T103" fmla="*/ 277 h 1044"/>
                <a:gd name="T104" fmla="*/ 53 w 480"/>
                <a:gd name="T105" fmla="*/ 185 h 1044"/>
                <a:gd name="T106" fmla="*/ 62 w 480"/>
                <a:gd name="T107" fmla="*/ 140 h 1044"/>
                <a:gd name="T108" fmla="*/ 70 w 480"/>
                <a:gd name="T109" fmla="*/ 93 h 1044"/>
                <a:gd name="T110" fmla="*/ 68 w 480"/>
                <a:gd name="T111" fmla="*/ 45 h 1044"/>
                <a:gd name="T112" fmla="*/ 105 w 480"/>
                <a:gd name="T113" fmla="*/ 0 h 1044"/>
                <a:gd name="T114" fmla="*/ 318 w 480"/>
                <a:gd name="T115" fmla="*/ 43 h 10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80" h="1044">
                  <a:moveTo>
                    <a:pt x="337" y="51"/>
                  </a:moveTo>
                  <a:lnTo>
                    <a:pt x="341" y="52"/>
                  </a:lnTo>
                  <a:lnTo>
                    <a:pt x="342" y="55"/>
                  </a:lnTo>
                  <a:lnTo>
                    <a:pt x="343" y="58"/>
                  </a:lnTo>
                  <a:lnTo>
                    <a:pt x="344" y="62"/>
                  </a:lnTo>
                  <a:lnTo>
                    <a:pt x="345" y="67"/>
                  </a:lnTo>
                  <a:lnTo>
                    <a:pt x="345" y="72"/>
                  </a:lnTo>
                  <a:lnTo>
                    <a:pt x="345" y="77"/>
                  </a:lnTo>
                  <a:lnTo>
                    <a:pt x="345" y="82"/>
                  </a:lnTo>
                  <a:lnTo>
                    <a:pt x="345" y="88"/>
                  </a:lnTo>
                  <a:lnTo>
                    <a:pt x="345" y="93"/>
                  </a:lnTo>
                  <a:lnTo>
                    <a:pt x="345" y="98"/>
                  </a:lnTo>
                  <a:lnTo>
                    <a:pt x="345" y="103"/>
                  </a:lnTo>
                  <a:lnTo>
                    <a:pt x="345" y="107"/>
                  </a:lnTo>
                  <a:lnTo>
                    <a:pt x="345" y="110"/>
                  </a:lnTo>
                  <a:lnTo>
                    <a:pt x="346" y="113"/>
                  </a:lnTo>
                  <a:lnTo>
                    <a:pt x="346" y="114"/>
                  </a:lnTo>
                  <a:lnTo>
                    <a:pt x="347" y="115"/>
                  </a:lnTo>
                  <a:lnTo>
                    <a:pt x="348" y="118"/>
                  </a:lnTo>
                  <a:lnTo>
                    <a:pt x="349" y="119"/>
                  </a:lnTo>
                  <a:lnTo>
                    <a:pt x="350" y="122"/>
                  </a:lnTo>
                  <a:lnTo>
                    <a:pt x="350" y="124"/>
                  </a:lnTo>
                  <a:lnTo>
                    <a:pt x="351" y="128"/>
                  </a:lnTo>
                  <a:lnTo>
                    <a:pt x="352" y="132"/>
                  </a:lnTo>
                  <a:lnTo>
                    <a:pt x="353" y="134"/>
                  </a:lnTo>
                  <a:lnTo>
                    <a:pt x="355" y="139"/>
                  </a:lnTo>
                  <a:lnTo>
                    <a:pt x="356" y="143"/>
                  </a:lnTo>
                  <a:lnTo>
                    <a:pt x="356" y="145"/>
                  </a:lnTo>
                  <a:lnTo>
                    <a:pt x="357" y="150"/>
                  </a:lnTo>
                  <a:lnTo>
                    <a:pt x="358" y="154"/>
                  </a:lnTo>
                  <a:lnTo>
                    <a:pt x="358" y="158"/>
                  </a:lnTo>
                  <a:lnTo>
                    <a:pt x="359" y="161"/>
                  </a:lnTo>
                  <a:lnTo>
                    <a:pt x="359" y="166"/>
                  </a:lnTo>
                  <a:lnTo>
                    <a:pt x="361" y="170"/>
                  </a:lnTo>
                  <a:lnTo>
                    <a:pt x="362" y="176"/>
                  </a:lnTo>
                  <a:lnTo>
                    <a:pt x="362" y="183"/>
                  </a:lnTo>
                  <a:lnTo>
                    <a:pt x="363" y="192"/>
                  </a:lnTo>
                  <a:lnTo>
                    <a:pt x="363" y="201"/>
                  </a:lnTo>
                  <a:lnTo>
                    <a:pt x="364" y="212"/>
                  </a:lnTo>
                  <a:lnTo>
                    <a:pt x="367" y="222"/>
                  </a:lnTo>
                  <a:lnTo>
                    <a:pt x="368" y="233"/>
                  </a:lnTo>
                  <a:lnTo>
                    <a:pt x="369" y="244"/>
                  </a:lnTo>
                  <a:lnTo>
                    <a:pt x="369" y="254"/>
                  </a:lnTo>
                  <a:lnTo>
                    <a:pt x="371" y="266"/>
                  </a:lnTo>
                  <a:lnTo>
                    <a:pt x="372" y="274"/>
                  </a:lnTo>
                  <a:lnTo>
                    <a:pt x="372" y="283"/>
                  </a:lnTo>
                  <a:lnTo>
                    <a:pt x="373" y="290"/>
                  </a:lnTo>
                  <a:lnTo>
                    <a:pt x="373" y="297"/>
                  </a:lnTo>
                  <a:lnTo>
                    <a:pt x="373" y="302"/>
                  </a:lnTo>
                  <a:lnTo>
                    <a:pt x="373" y="307"/>
                  </a:lnTo>
                  <a:lnTo>
                    <a:pt x="373" y="318"/>
                  </a:lnTo>
                  <a:lnTo>
                    <a:pt x="372" y="333"/>
                  </a:lnTo>
                  <a:lnTo>
                    <a:pt x="371" y="351"/>
                  </a:lnTo>
                  <a:lnTo>
                    <a:pt x="369" y="372"/>
                  </a:lnTo>
                  <a:lnTo>
                    <a:pt x="368" y="396"/>
                  </a:lnTo>
                  <a:lnTo>
                    <a:pt x="367" y="421"/>
                  </a:lnTo>
                  <a:lnTo>
                    <a:pt x="364" y="447"/>
                  </a:lnTo>
                  <a:lnTo>
                    <a:pt x="363" y="473"/>
                  </a:lnTo>
                  <a:lnTo>
                    <a:pt x="363" y="499"/>
                  </a:lnTo>
                  <a:lnTo>
                    <a:pt x="361" y="524"/>
                  </a:lnTo>
                  <a:lnTo>
                    <a:pt x="359" y="547"/>
                  </a:lnTo>
                  <a:lnTo>
                    <a:pt x="358" y="567"/>
                  </a:lnTo>
                  <a:lnTo>
                    <a:pt x="357" y="585"/>
                  </a:lnTo>
                  <a:lnTo>
                    <a:pt x="357" y="598"/>
                  </a:lnTo>
                  <a:lnTo>
                    <a:pt x="356" y="608"/>
                  </a:lnTo>
                  <a:lnTo>
                    <a:pt x="358" y="613"/>
                  </a:lnTo>
                  <a:lnTo>
                    <a:pt x="361" y="620"/>
                  </a:lnTo>
                  <a:lnTo>
                    <a:pt x="363" y="629"/>
                  </a:lnTo>
                  <a:lnTo>
                    <a:pt x="368" y="639"/>
                  </a:lnTo>
                  <a:lnTo>
                    <a:pt x="372" y="651"/>
                  </a:lnTo>
                  <a:lnTo>
                    <a:pt x="376" y="663"/>
                  </a:lnTo>
                  <a:lnTo>
                    <a:pt x="380" y="676"/>
                  </a:lnTo>
                  <a:lnTo>
                    <a:pt x="385" y="689"/>
                  </a:lnTo>
                  <a:lnTo>
                    <a:pt x="389" y="703"/>
                  </a:lnTo>
                  <a:lnTo>
                    <a:pt x="395" y="715"/>
                  </a:lnTo>
                  <a:lnTo>
                    <a:pt x="399" y="727"/>
                  </a:lnTo>
                  <a:lnTo>
                    <a:pt x="403" y="739"/>
                  </a:lnTo>
                  <a:lnTo>
                    <a:pt x="406" y="749"/>
                  </a:lnTo>
                  <a:lnTo>
                    <a:pt x="409" y="756"/>
                  </a:lnTo>
                  <a:lnTo>
                    <a:pt x="412" y="763"/>
                  </a:lnTo>
                  <a:lnTo>
                    <a:pt x="414" y="768"/>
                  </a:lnTo>
                  <a:lnTo>
                    <a:pt x="416" y="772"/>
                  </a:lnTo>
                  <a:lnTo>
                    <a:pt x="417" y="777"/>
                  </a:lnTo>
                  <a:lnTo>
                    <a:pt x="420" y="782"/>
                  </a:lnTo>
                  <a:lnTo>
                    <a:pt x="422" y="787"/>
                  </a:lnTo>
                  <a:lnTo>
                    <a:pt x="425" y="793"/>
                  </a:lnTo>
                  <a:lnTo>
                    <a:pt x="427" y="798"/>
                  </a:lnTo>
                  <a:lnTo>
                    <a:pt x="430" y="804"/>
                  </a:lnTo>
                  <a:lnTo>
                    <a:pt x="433" y="812"/>
                  </a:lnTo>
                  <a:lnTo>
                    <a:pt x="436" y="818"/>
                  </a:lnTo>
                  <a:lnTo>
                    <a:pt x="439" y="823"/>
                  </a:lnTo>
                  <a:lnTo>
                    <a:pt x="442" y="829"/>
                  </a:lnTo>
                  <a:lnTo>
                    <a:pt x="444" y="833"/>
                  </a:lnTo>
                  <a:lnTo>
                    <a:pt x="448" y="838"/>
                  </a:lnTo>
                  <a:lnTo>
                    <a:pt x="449" y="841"/>
                  </a:lnTo>
                  <a:lnTo>
                    <a:pt x="452" y="844"/>
                  </a:lnTo>
                  <a:lnTo>
                    <a:pt x="453" y="846"/>
                  </a:lnTo>
                  <a:lnTo>
                    <a:pt x="455" y="847"/>
                  </a:lnTo>
                  <a:lnTo>
                    <a:pt x="457" y="850"/>
                  </a:lnTo>
                  <a:lnTo>
                    <a:pt x="459" y="853"/>
                  </a:lnTo>
                  <a:lnTo>
                    <a:pt x="462" y="857"/>
                  </a:lnTo>
                  <a:lnTo>
                    <a:pt x="463" y="862"/>
                  </a:lnTo>
                  <a:lnTo>
                    <a:pt x="467" y="867"/>
                  </a:lnTo>
                  <a:lnTo>
                    <a:pt x="469" y="872"/>
                  </a:lnTo>
                  <a:lnTo>
                    <a:pt x="470" y="878"/>
                  </a:lnTo>
                  <a:lnTo>
                    <a:pt x="473" y="883"/>
                  </a:lnTo>
                  <a:lnTo>
                    <a:pt x="474" y="889"/>
                  </a:lnTo>
                  <a:lnTo>
                    <a:pt x="476" y="894"/>
                  </a:lnTo>
                  <a:lnTo>
                    <a:pt x="476" y="899"/>
                  </a:lnTo>
                  <a:lnTo>
                    <a:pt x="478" y="904"/>
                  </a:lnTo>
                  <a:lnTo>
                    <a:pt x="479" y="909"/>
                  </a:lnTo>
                  <a:lnTo>
                    <a:pt x="479" y="911"/>
                  </a:lnTo>
                  <a:lnTo>
                    <a:pt x="479" y="914"/>
                  </a:lnTo>
                  <a:lnTo>
                    <a:pt x="479" y="915"/>
                  </a:lnTo>
                  <a:lnTo>
                    <a:pt x="478" y="916"/>
                  </a:lnTo>
                  <a:lnTo>
                    <a:pt x="476" y="919"/>
                  </a:lnTo>
                  <a:lnTo>
                    <a:pt x="476" y="920"/>
                  </a:lnTo>
                  <a:lnTo>
                    <a:pt x="474" y="924"/>
                  </a:lnTo>
                  <a:lnTo>
                    <a:pt x="472" y="925"/>
                  </a:lnTo>
                  <a:lnTo>
                    <a:pt x="469" y="929"/>
                  </a:lnTo>
                  <a:lnTo>
                    <a:pt x="468" y="931"/>
                  </a:lnTo>
                  <a:lnTo>
                    <a:pt x="465" y="935"/>
                  </a:lnTo>
                  <a:lnTo>
                    <a:pt x="463" y="936"/>
                  </a:lnTo>
                  <a:lnTo>
                    <a:pt x="462" y="940"/>
                  </a:lnTo>
                  <a:lnTo>
                    <a:pt x="460" y="941"/>
                  </a:lnTo>
                  <a:lnTo>
                    <a:pt x="458" y="943"/>
                  </a:lnTo>
                  <a:lnTo>
                    <a:pt x="457" y="945"/>
                  </a:lnTo>
                  <a:lnTo>
                    <a:pt x="457" y="946"/>
                  </a:lnTo>
                  <a:lnTo>
                    <a:pt x="456" y="946"/>
                  </a:lnTo>
                  <a:lnTo>
                    <a:pt x="456" y="945"/>
                  </a:lnTo>
                  <a:lnTo>
                    <a:pt x="455" y="945"/>
                  </a:lnTo>
                  <a:lnTo>
                    <a:pt x="455" y="943"/>
                  </a:lnTo>
                  <a:lnTo>
                    <a:pt x="454" y="942"/>
                  </a:lnTo>
                  <a:lnTo>
                    <a:pt x="453" y="942"/>
                  </a:lnTo>
                  <a:lnTo>
                    <a:pt x="453" y="941"/>
                  </a:lnTo>
                  <a:lnTo>
                    <a:pt x="452" y="940"/>
                  </a:lnTo>
                  <a:lnTo>
                    <a:pt x="451" y="940"/>
                  </a:lnTo>
                  <a:lnTo>
                    <a:pt x="451" y="938"/>
                  </a:lnTo>
                  <a:lnTo>
                    <a:pt x="449" y="938"/>
                  </a:lnTo>
                  <a:lnTo>
                    <a:pt x="449" y="940"/>
                  </a:lnTo>
                  <a:lnTo>
                    <a:pt x="448" y="940"/>
                  </a:lnTo>
                  <a:lnTo>
                    <a:pt x="447" y="941"/>
                  </a:lnTo>
                  <a:lnTo>
                    <a:pt x="446" y="942"/>
                  </a:lnTo>
                  <a:lnTo>
                    <a:pt x="444" y="943"/>
                  </a:lnTo>
                  <a:lnTo>
                    <a:pt x="443" y="946"/>
                  </a:lnTo>
                  <a:lnTo>
                    <a:pt x="442" y="947"/>
                  </a:lnTo>
                  <a:lnTo>
                    <a:pt x="442" y="950"/>
                  </a:lnTo>
                  <a:lnTo>
                    <a:pt x="441" y="951"/>
                  </a:lnTo>
                  <a:lnTo>
                    <a:pt x="441" y="955"/>
                  </a:lnTo>
                  <a:lnTo>
                    <a:pt x="439" y="956"/>
                  </a:lnTo>
                  <a:lnTo>
                    <a:pt x="439" y="960"/>
                  </a:lnTo>
                  <a:lnTo>
                    <a:pt x="438" y="963"/>
                  </a:lnTo>
                  <a:lnTo>
                    <a:pt x="438" y="967"/>
                  </a:lnTo>
                  <a:lnTo>
                    <a:pt x="438" y="972"/>
                  </a:lnTo>
                  <a:lnTo>
                    <a:pt x="436" y="976"/>
                  </a:lnTo>
                  <a:lnTo>
                    <a:pt x="436" y="982"/>
                  </a:lnTo>
                  <a:lnTo>
                    <a:pt x="433" y="987"/>
                  </a:lnTo>
                  <a:lnTo>
                    <a:pt x="430" y="992"/>
                  </a:lnTo>
                  <a:lnTo>
                    <a:pt x="427" y="998"/>
                  </a:lnTo>
                  <a:lnTo>
                    <a:pt x="424" y="1003"/>
                  </a:lnTo>
                  <a:lnTo>
                    <a:pt x="420" y="1009"/>
                  </a:lnTo>
                  <a:lnTo>
                    <a:pt x="416" y="1014"/>
                  </a:lnTo>
                  <a:lnTo>
                    <a:pt x="411" y="1019"/>
                  </a:lnTo>
                  <a:lnTo>
                    <a:pt x="406" y="1024"/>
                  </a:lnTo>
                  <a:lnTo>
                    <a:pt x="401" y="1028"/>
                  </a:lnTo>
                  <a:lnTo>
                    <a:pt x="396" y="1030"/>
                  </a:lnTo>
                  <a:lnTo>
                    <a:pt x="389" y="1034"/>
                  </a:lnTo>
                  <a:lnTo>
                    <a:pt x="383" y="1037"/>
                  </a:lnTo>
                  <a:lnTo>
                    <a:pt x="374" y="1039"/>
                  </a:lnTo>
                  <a:lnTo>
                    <a:pt x="367" y="1040"/>
                  </a:lnTo>
                  <a:lnTo>
                    <a:pt x="359" y="1042"/>
                  </a:lnTo>
                  <a:lnTo>
                    <a:pt x="353" y="1043"/>
                  </a:lnTo>
                  <a:lnTo>
                    <a:pt x="349" y="1043"/>
                  </a:lnTo>
                  <a:lnTo>
                    <a:pt x="345" y="1042"/>
                  </a:lnTo>
                  <a:lnTo>
                    <a:pt x="342" y="1040"/>
                  </a:lnTo>
                  <a:lnTo>
                    <a:pt x="340" y="1040"/>
                  </a:lnTo>
                  <a:lnTo>
                    <a:pt x="337" y="1038"/>
                  </a:lnTo>
                  <a:lnTo>
                    <a:pt x="336" y="1035"/>
                  </a:lnTo>
                  <a:lnTo>
                    <a:pt x="336" y="1033"/>
                  </a:lnTo>
                  <a:lnTo>
                    <a:pt x="336" y="1029"/>
                  </a:lnTo>
                  <a:lnTo>
                    <a:pt x="337" y="1025"/>
                  </a:lnTo>
                  <a:lnTo>
                    <a:pt x="337" y="1022"/>
                  </a:lnTo>
                  <a:lnTo>
                    <a:pt x="339" y="1019"/>
                  </a:lnTo>
                  <a:lnTo>
                    <a:pt x="340" y="1014"/>
                  </a:lnTo>
                  <a:lnTo>
                    <a:pt x="342" y="1011"/>
                  </a:lnTo>
                  <a:lnTo>
                    <a:pt x="343" y="1007"/>
                  </a:lnTo>
                  <a:lnTo>
                    <a:pt x="345" y="1003"/>
                  </a:lnTo>
                  <a:lnTo>
                    <a:pt x="346" y="1001"/>
                  </a:lnTo>
                  <a:lnTo>
                    <a:pt x="347" y="998"/>
                  </a:lnTo>
                  <a:lnTo>
                    <a:pt x="349" y="996"/>
                  </a:lnTo>
                  <a:lnTo>
                    <a:pt x="350" y="993"/>
                  </a:lnTo>
                  <a:lnTo>
                    <a:pt x="351" y="991"/>
                  </a:lnTo>
                  <a:lnTo>
                    <a:pt x="353" y="988"/>
                  </a:lnTo>
                  <a:lnTo>
                    <a:pt x="355" y="986"/>
                  </a:lnTo>
                  <a:lnTo>
                    <a:pt x="356" y="983"/>
                  </a:lnTo>
                  <a:lnTo>
                    <a:pt x="356" y="981"/>
                  </a:lnTo>
                  <a:lnTo>
                    <a:pt x="357" y="978"/>
                  </a:lnTo>
                  <a:lnTo>
                    <a:pt x="357" y="976"/>
                  </a:lnTo>
                  <a:lnTo>
                    <a:pt x="358" y="972"/>
                  </a:lnTo>
                  <a:lnTo>
                    <a:pt x="358" y="970"/>
                  </a:lnTo>
                  <a:lnTo>
                    <a:pt x="359" y="966"/>
                  </a:lnTo>
                  <a:lnTo>
                    <a:pt x="359" y="962"/>
                  </a:lnTo>
                  <a:lnTo>
                    <a:pt x="358" y="960"/>
                  </a:lnTo>
                  <a:lnTo>
                    <a:pt x="358" y="956"/>
                  </a:lnTo>
                  <a:lnTo>
                    <a:pt x="358" y="953"/>
                  </a:lnTo>
                  <a:lnTo>
                    <a:pt x="357" y="951"/>
                  </a:lnTo>
                  <a:lnTo>
                    <a:pt x="356" y="948"/>
                  </a:lnTo>
                  <a:lnTo>
                    <a:pt x="356" y="946"/>
                  </a:lnTo>
                  <a:lnTo>
                    <a:pt x="356" y="943"/>
                  </a:lnTo>
                  <a:lnTo>
                    <a:pt x="355" y="942"/>
                  </a:lnTo>
                  <a:lnTo>
                    <a:pt x="355" y="941"/>
                  </a:lnTo>
                  <a:lnTo>
                    <a:pt x="353" y="940"/>
                  </a:lnTo>
                  <a:lnTo>
                    <a:pt x="352" y="940"/>
                  </a:lnTo>
                  <a:lnTo>
                    <a:pt x="352" y="938"/>
                  </a:lnTo>
                  <a:lnTo>
                    <a:pt x="351" y="936"/>
                  </a:lnTo>
                  <a:lnTo>
                    <a:pt x="349" y="932"/>
                  </a:lnTo>
                  <a:lnTo>
                    <a:pt x="347" y="929"/>
                  </a:lnTo>
                  <a:lnTo>
                    <a:pt x="344" y="924"/>
                  </a:lnTo>
                  <a:lnTo>
                    <a:pt x="341" y="916"/>
                  </a:lnTo>
                  <a:lnTo>
                    <a:pt x="336" y="910"/>
                  </a:lnTo>
                  <a:lnTo>
                    <a:pt x="334" y="902"/>
                  </a:lnTo>
                  <a:lnTo>
                    <a:pt x="329" y="894"/>
                  </a:lnTo>
                  <a:lnTo>
                    <a:pt x="325" y="886"/>
                  </a:lnTo>
                  <a:lnTo>
                    <a:pt x="321" y="878"/>
                  </a:lnTo>
                  <a:lnTo>
                    <a:pt x="318" y="870"/>
                  </a:lnTo>
                  <a:lnTo>
                    <a:pt x="314" y="862"/>
                  </a:lnTo>
                  <a:lnTo>
                    <a:pt x="310" y="854"/>
                  </a:lnTo>
                  <a:lnTo>
                    <a:pt x="309" y="846"/>
                  </a:lnTo>
                  <a:lnTo>
                    <a:pt x="305" y="840"/>
                  </a:lnTo>
                  <a:lnTo>
                    <a:pt x="304" y="836"/>
                  </a:lnTo>
                  <a:lnTo>
                    <a:pt x="303" y="831"/>
                  </a:lnTo>
                  <a:lnTo>
                    <a:pt x="299" y="824"/>
                  </a:lnTo>
                  <a:lnTo>
                    <a:pt x="295" y="818"/>
                  </a:lnTo>
                  <a:lnTo>
                    <a:pt x="291" y="809"/>
                  </a:lnTo>
                  <a:lnTo>
                    <a:pt x="287" y="802"/>
                  </a:lnTo>
                  <a:lnTo>
                    <a:pt x="282" y="793"/>
                  </a:lnTo>
                  <a:lnTo>
                    <a:pt x="276" y="785"/>
                  </a:lnTo>
                  <a:lnTo>
                    <a:pt x="271" y="777"/>
                  </a:lnTo>
                  <a:lnTo>
                    <a:pt x="267" y="768"/>
                  </a:lnTo>
                  <a:lnTo>
                    <a:pt x="262" y="761"/>
                  </a:lnTo>
                  <a:lnTo>
                    <a:pt x="257" y="755"/>
                  </a:lnTo>
                  <a:lnTo>
                    <a:pt x="255" y="750"/>
                  </a:lnTo>
                  <a:lnTo>
                    <a:pt x="252" y="745"/>
                  </a:lnTo>
                  <a:lnTo>
                    <a:pt x="250" y="742"/>
                  </a:lnTo>
                  <a:lnTo>
                    <a:pt x="249" y="742"/>
                  </a:lnTo>
                  <a:lnTo>
                    <a:pt x="249" y="741"/>
                  </a:lnTo>
                  <a:lnTo>
                    <a:pt x="249" y="740"/>
                  </a:lnTo>
                  <a:lnTo>
                    <a:pt x="249" y="737"/>
                  </a:lnTo>
                  <a:lnTo>
                    <a:pt x="247" y="735"/>
                  </a:lnTo>
                  <a:lnTo>
                    <a:pt x="246" y="734"/>
                  </a:lnTo>
                  <a:lnTo>
                    <a:pt x="245" y="731"/>
                  </a:lnTo>
                  <a:lnTo>
                    <a:pt x="244" y="730"/>
                  </a:lnTo>
                  <a:lnTo>
                    <a:pt x="243" y="726"/>
                  </a:lnTo>
                  <a:lnTo>
                    <a:pt x="242" y="724"/>
                  </a:lnTo>
                  <a:lnTo>
                    <a:pt x="241" y="722"/>
                  </a:lnTo>
                  <a:lnTo>
                    <a:pt x="240" y="720"/>
                  </a:lnTo>
                  <a:lnTo>
                    <a:pt x="240" y="719"/>
                  </a:lnTo>
                  <a:lnTo>
                    <a:pt x="239" y="717"/>
                  </a:lnTo>
                  <a:lnTo>
                    <a:pt x="239" y="716"/>
                  </a:lnTo>
                  <a:lnTo>
                    <a:pt x="238" y="716"/>
                  </a:lnTo>
                  <a:lnTo>
                    <a:pt x="238" y="719"/>
                  </a:lnTo>
                  <a:lnTo>
                    <a:pt x="238" y="724"/>
                  </a:lnTo>
                  <a:lnTo>
                    <a:pt x="238" y="730"/>
                  </a:lnTo>
                  <a:lnTo>
                    <a:pt x="238" y="735"/>
                  </a:lnTo>
                  <a:lnTo>
                    <a:pt x="238" y="744"/>
                  </a:lnTo>
                  <a:lnTo>
                    <a:pt x="238" y="751"/>
                  </a:lnTo>
                  <a:lnTo>
                    <a:pt x="238" y="761"/>
                  </a:lnTo>
                  <a:lnTo>
                    <a:pt x="238" y="771"/>
                  </a:lnTo>
                  <a:lnTo>
                    <a:pt x="238" y="780"/>
                  </a:lnTo>
                  <a:lnTo>
                    <a:pt x="238" y="790"/>
                  </a:lnTo>
                  <a:lnTo>
                    <a:pt x="238" y="800"/>
                  </a:lnTo>
                  <a:lnTo>
                    <a:pt x="239" y="809"/>
                  </a:lnTo>
                  <a:lnTo>
                    <a:pt x="240" y="817"/>
                  </a:lnTo>
                  <a:lnTo>
                    <a:pt x="240" y="824"/>
                  </a:lnTo>
                  <a:lnTo>
                    <a:pt x="241" y="833"/>
                  </a:lnTo>
                  <a:lnTo>
                    <a:pt x="242" y="839"/>
                  </a:lnTo>
                  <a:lnTo>
                    <a:pt x="243" y="847"/>
                  </a:lnTo>
                  <a:lnTo>
                    <a:pt x="244" y="856"/>
                  </a:lnTo>
                  <a:lnTo>
                    <a:pt x="245" y="865"/>
                  </a:lnTo>
                  <a:lnTo>
                    <a:pt x="246" y="874"/>
                  </a:lnTo>
                  <a:lnTo>
                    <a:pt x="246" y="884"/>
                  </a:lnTo>
                  <a:lnTo>
                    <a:pt x="247" y="894"/>
                  </a:lnTo>
                  <a:lnTo>
                    <a:pt x="247" y="903"/>
                  </a:lnTo>
                  <a:lnTo>
                    <a:pt x="249" y="912"/>
                  </a:lnTo>
                  <a:lnTo>
                    <a:pt x="249" y="921"/>
                  </a:lnTo>
                  <a:lnTo>
                    <a:pt x="249" y="929"/>
                  </a:lnTo>
                  <a:lnTo>
                    <a:pt x="249" y="935"/>
                  </a:lnTo>
                  <a:lnTo>
                    <a:pt x="249" y="941"/>
                  </a:lnTo>
                  <a:lnTo>
                    <a:pt x="249" y="946"/>
                  </a:lnTo>
                  <a:lnTo>
                    <a:pt x="249" y="948"/>
                  </a:lnTo>
                  <a:lnTo>
                    <a:pt x="249" y="950"/>
                  </a:lnTo>
                  <a:lnTo>
                    <a:pt x="247" y="950"/>
                  </a:lnTo>
                  <a:lnTo>
                    <a:pt x="245" y="950"/>
                  </a:lnTo>
                  <a:lnTo>
                    <a:pt x="243" y="951"/>
                  </a:lnTo>
                  <a:lnTo>
                    <a:pt x="242" y="951"/>
                  </a:lnTo>
                  <a:lnTo>
                    <a:pt x="240" y="951"/>
                  </a:lnTo>
                  <a:lnTo>
                    <a:pt x="238" y="951"/>
                  </a:lnTo>
                  <a:lnTo>
                    <a:pt x="237" y="951"/>
                  </a:lnTo>
                  <a:lnTo>
                    <a:pt x="235" y="952"/>
                  </a:lnTo>
                  <a:lnTo>
                    <a:pt x="233" y="952"/>
                  </a:lnTo>
                  <a:lnTo>
                    <a:pt x="232" y="952"/>
                  </a:lnTo>
                  <a:lnTo>
                    <a:pt x="230" y="952"/>
                  </a:lnTo>
                  <a:lnTo>
                    <a:pt x="230" y="953"/>
                  </a:lnTo>
                  <a:lnTo>
                    <a:pt x="230" y="955"/>
                  </a:lnTo>
                  <a:lnTo>
                    <a:pt x="230" y="956"/>
                  </a:lnTo>
                  <a:lnTo>
                    <a:pt x="230" y="957"/>
                  </a:lnTo>
                  <a:lnTo>
                    <a:pt x="232" y="960"/>
                  </a:lnTo>
                  <a:lnTo>
                    <a:pt x="232" y="961"/>
                  </a:lnTo>
                  <a:lnTo>
                    <a:pt x="233" y="965"/>
                  </a:lnTo>
                  <a:lnTo>
                    <a:pt x="233" y="968"/>
                  </a:lnTo>
                  <a:lnTo>
                    <a:pt x="233" y="972"/>
                  </a:lnTo>
                  <a:lnTo>
                    <a:pt x="234" y="975"/>
                  </a:lnTo>
                  <a:lnTo>
                    <a:pt x="234" y="978"/>
                  </a:lnTo>
                  <a:lnTo>
                    <a:pt x="235" y="982"/>
                  </a:lnTo>
                  <a:lnTo>
                    <a:pt x="235" y="987"/>
                  </a:lnTo>
                  <a:lnTo>
                    <a:pt x="235" y="991"/>
                  </a:lnTo>
                  <a:lnTo>
                    <a:pt x="235" y="994"/>
                  </a:lnTo>
                  <a:lnTo>
                    <a:pt x="235" y="998"/>
                  </a:lnTo>
                  <a:lnTo>
                    <a:pt x="235" y="1002"/>
                  </a:lnTo>
                  <a:lnTo>
                    <a:pt x="235" y="1006"/>
                  </a:lnTo>
                  <a:lnTo>
                    <a:pt x="235" y="1009"/>
                  </a:lnTo>
                  <a:lnTo>
                    <a:pt x="234" y="1012"/>
                  </a:lnTo>
                  <a:lnTo>
                    <a:pt x="233" y="1014"/>
                  </a:lnTo>
                  <a:lnTo>
                    <a:pt x="232" y="1017"/>
                  </a:lnTo>
                  <a:lnTo>
                    <a:pt x="232" y="1019"/>
                  </a:lnTo>
                  <a:lnTo>
                    <a:pt x="230" y="1021"/>
                  </a:lnTo>
                  <a:lnTo>
                    <a:pt x="230" y="1023"/>
                  </a:lnTo>
                  <a:lnTo>
                    <a:pt x="229" y="1024"/>
                  </a:lnTo>
                  <a:lnTo>
                    <a:pt x="228" y="1025"/>
                  </a:lnTo>
                  <a:lnTo>
                    <a:pt x="227" y="1027"/>
                  </a:lnTo>
                  <a:lnTo>
                    <a:pt x="227" y="1028"/>
                  </a:lnTo>
                  <a:lnTo>
                    <a:pt x="225" y="1028"/>
                  </a:lnTo>
                  <a:lnTo>
                    <a:pt x="225" y="1029"/>
                  </a:lnTo>
                  <a:lnTo>
                    <a:pt x="223" y="1029"/>
                  </a:lnTo>
                  <a:lnTo>
                    <a:pt x="220" y="1029"/>
                  </a:lnTo>
                  <a:lnTo>
                    <a:pt x="217" y="1029"/>
                  </a:lnTo>
                  <a:lnTo>
                    <a:pt x="213" y="1029"/>
                  </a:lnTo>
                  <a:lnTo>
                    <a:pt x="208" y="1029"/>
                  </a:lnTo>
                  <a:lnTo>
                    <a:pt x="203" y="1030"/>
                  </a:lnTo>
                  <a:lnTo>
                    <a:pt x="196" y="1030"/>
                  </a:lnTo>
                  <a:lnTo>
                    <a:pt x="191" y="1030"/>
                  </a:lnTo>
                  <a:lnTo>
                    <a:pt x="186" y="1030"/>
                  </a:lnTo>
                  <a:lnTo>
                    <a:pt x="181" y="1030"/>
                  </a:lnTo>
                  <a:lnTo>
                    <a:pt x="176" y="1030"/>
                  </a:lnTo>
                  <a:lnTo>
                    <a:pt x="174" y="1030"/>
                  </a:lnTo>
                  <a:lnTo>
                    <a:pt x="170" y="1030"/>
                  </a:lnTo>
                  <a:lnTo>
                    <a:pt x="169" y="1030"/>
                  </a:lnTo>
                  <a:lnTo>
                    <a:pt x="167" y="1032"/>
                  </a:lnTo>
                  <a:lnTo>
                    <a:pt x="167" y="1030"/>
                  </a:lnTo>
                  <a:lnTo>
                    <a:pt x="167" y="1028"/>
                  </a:lnTo>
                  <a:lnTo>
                    <a:pt x="167" y="1027"/>
                  </a:lnTo>
                  <a:lnTo>
                    <a:pt x="167" y="1025"/>
                  </a:lnTo>
                  <a:lnTo>
                    <a:pt x="166" y="1023"/>
                  </a:lnTo>
                  <a:lnTo>
                    <a:pt x="166" y="1022"/>
                  </a:lnTo>
                  <a:lnTo>
                    <a:pt x="166" y="1019"/>
                  </a:lnTo>
                  <a:lnTo>
                    <a:pt x="165" y="1018"/>
                  </a:lnTo>
                  <a:lnTo>
                    <a:pt x="165" y="1016"/>
                  </a:lnTo>
                  <a:lnTo>
                    <a:pt x="165" y="1014"/>
                  </a:lnTo>
                  <a:lnTo>
                    <a:pt x="165" y="1013"/>
                  </a:lnTo>
                  <a:lnTo>
                    <a:pt x="165" y="1012"/>
                  </a:lnTo>
                  <a:lnTo>
                    <a:pt x="164" y="1012"/>
                  </a:lnTo>
                  <a:lnTo>
                    <a:pt x="163" y="1012"/>
                  </a:lnTo>
                  <a:lnTo>
                    <a:pt x="162" y="1013"/>
                  </a:lnTo>
                  <a:lnTo>
                    <a:pt x="160" y="1013"/>
                  </a:lnTo>
                  <a:lnTo>
                    <a:pt x="158" y="1014"/>
                  </a:lnTo>
                  <a:lnTo>
                    <a:pt x="156" y="1014"/>
                  </a:lnTo>
                  <a:lnTo>
                    <a:pt x="154" y="1016"/>
                  </a:lnTo>
                  <a:lnTo>
                    <a:pt x="152" y="1017"/>
                  </a:lnTo>
                  <a:lnTo>
                    <a:pt x="150" y="1019"/>
                  </a:lnTo>
                  <a:lnTo>
                    <a:pt x="148" y="1021"/>
                  </a:lnTo>
                  <a:lnTo>
                    <a:pt x="145" y="1022"/>
                  </a:lnTo>
                  <a:lnTo>
                    <a:pt x="143" y="1025"/>
                  </a:lnTo>
                  <a:lnTo>
                    <a:pt x="140" y="1027"/>
                  </a:lnTo>
                  <a:lnTo>
                    <a:pt x="138" y="1030"/>
                  </a:lnTo>
                  <a:lnTo>
                    <a:pt x="136" y="1033"/>
                  </a:lnTo>
                  <a:lnTo>
                    <a:pt x="134" y="1035"/>
                  </a:lnTo>
                  <a:lnTo>
                    <a:pt x="131" y="1037"/>
                  </a:lnTo>
                  <a:lnTo>
                    <a:pt x="127" y="1039"/>
                  </a:lnTo>
                  <a:lnTo>
                    <a:pt x="123" y="1040"/>
                  </a:lnTo>
                  <a:lnTo>
                    <a:pt x="116" y="1042"/>
                  </a:lnTo>
                  <a:lnTo>
                    <a:pt x="110" y="1042"/>
                  </a:lnTo>
                  <a:lnTo>
                    <a:pt x="104" y="1043"/>
                  </a:lnTo>
                  <a:lnTo>
                    <a:pt x="96" y="1043"/>
                  </a:lnTo>
                  <a:lnTo>
                    <a:pt x="90" y="1043"/>
                  </a:lnTo>
                  <a:lnTo>
                    <a:pt x="81" y="1042"/>
                  </a:lnTo>
                  <a:lnTo>
                    <a:pt x="74" y="1042"/>
                  </a:lnTo>
                  <a:lnTo>
                    <a:pt x="65" y="1042"/>
                  </a:lnTo>
                  <a:lnTo>
                    <a:pt x="57" y="1040"/>
                  </a:lnTo>
                  <a:lnTo>
                    <a:pt x="48" y="1040"/>
                  </a:lnTo>
                  <a:lnTo>
                    <a:pt x="40" y="1040"/>
                  </a:lnTo>
                  <a:lnTo>
                    <a:pt x="30" y="1040"/>
                  </a:lnTo>
                  <a:lnTo>
                    <a:pt x="23" y="1039"/>
                  </a:lnTo>
                  <a:lnTo>
                    <a:pt x="16" y="1038"/>
                  </a:lnTo>
                  <a:lnTo>
                    <a:pt x="10" y="1037"/>
                  </a:lnTo>
                  <a:lnTo>
                    <a:pt x="6" y="1035"/>
                  </a:lnTo>
                  <a:lnTo>
                    <a:pt x="3" y="1035"/>
                  </a:lnTo>
                  <a:lnTo>
                    <a:pt x="1" y="1033"/>
                  </a:lnTo>
                  <a:lnTo>
                    <a:pt x="0" y="1032"/>
                  </a:lnTo>
                  <a:lnTo>
                    <a:pt x="0" y="1030"/>
                  </a:lnTo>
                  <a:lnTo>
                    <a:pt x="0" y="1028"/>
                  </a:lnTo>
                  <a:lnTo>
                    <a:pt x="0" y="1027"/>
                  </a:lnTo>
                  <a:lnTo>
                    <a:pt x="1" y="1025"/>
                  </a:lnTo>
                  <a:lnTo>
                    <a:pt x="3" y="1023"/>
                  </a:lnTo>
                  <a:lnTo>
                    <a:pt x="4" y="1021"/>
                  </a:lnTo>
                  <a:lnTo>
                    <a:pt x="5" y="1019"/>
                  </a:lnTo>
                  <a:lnTo>
                    <a:pt x="6" y="1017"/>
                  </a:lnTo>
                  <a:lnTo>
                    <a:pt x="7" y="1016"/>
                  </a:lnTo>
                  <a:lnTo>
                    <a:pt x="10" y="1014"/>
                  </a:lnTo>
                  <a:lnTo>
                    <a:pt x="11" y="1012"/>
                  </a:lnTo>
                  <a:lnTo>
                    <a:pt x="14" y="1011"/>
                  </a:lnTo>
                  <a:lnTo>
                    <a:pt x="17" y="1009"/>
                  </a:lnTo>
                  <a:lnTo>
                    <a:pt x="20" y="1008"/>
                  </a:lnTo>
                  <a:lnTo>
                    <a:pt x="23" y="1007"/>
                  </a:lnTo>
                  <a:lnTo>
                    <a:pt x="27" y="1006"/>
                  </a:lnTo>
                  <a:lnTo>
                    <a:pt x="30" y="1004"/>
                  </a:lnTo>
                  <a:lnTo>
                    <a:pt x="35" y="1003"/>
                  </a:lnTo>
                  <a:lnTo>
                    <a:pt x="38" y="1003"/>
                  </a:lnTo>
                  <a:lnTo>
                    <a:pt x="42" y="1003"/>
                  </a:lnTo>
                  <a:lnTo>
                    <a:pt x="44" y="1002"/>
                  </a:lnTo>
                  <a:lnTo>
                    <a:pt x="48" y="1001"/>
                  </a:lnTo>
                  <a:lnTo>
                    <a:pt x="51" y="999"/>
                  </a:lnTo>
                  <a:lnTo>
                    <a:pt x="53" y="998"/>
                  </a:lnTo>
                  <a:lnTo>
                    <a:pt x="54" y="998"/>
                  </a:lnTo>
                  <a:lnTo>
                    <a:pt x="57" y="996"/>
                  </a:lnTo>
                  <a:lnTo>
                    <a:pt x="59" y="993"/>
                  </a:lnTo>
                  <a:lnTo>
                    <a:pt x="63" y="991"/>
                  </a:lnTo>
                  <a:lnTo>
                    <a:pt x="67" y="988"/>
                  </a:lnTo>
                  <a:lnTo>
                    <a:pt x="70" y="984"/>
                  </a:lnTo>
                  <a:lnTo>
                    <a:pt x="75" y="981"/>
                  </a:lnTo>
                  <a:lnTo>
                    <a:pt x="80" y="977"/>
                  </a:lnTo>
                  <a:lnTo>
                    <a:pt x="84" y="972"/>
                  </a:lnTo>
                  <a:lnTo>
                    <a:pt x="90" y="968"/>
                  </a:lnTo>
                  <a:lnTo>
                    <a:pt x="94" y="966"/>
                  </a:lnTo>
                  <a:lnTo>
                    <a:pt x="97" y="961"/>
                  </a:lnTo>
                  <a:lnTo>
                    <a:pt x="102" y="958"/>
                  </a:lnTo>
                  <a:lnTo>
                    <a:pt x="105" y="956"/>
                  </a:lnTo>
                  <a:lnTo>
                    <a:pt x="108" y="953"/>
                  </a:lnTo>
                  <a:lnTo>
                    <a:pt x="110" y="951"/>
                  </a:lnTo>
                  <a:lnTo>
                    <a:pt x="111" y="948"/>
                  </a:lnTo>
                  <a:lnTo>
                    <a:pt x="112" y="946"/>
                  </a:lnTo>
                  <a:lnTo>
                    <a:pt x="112" y="941"/>
                  </a:lnTo>
                  <a:lnTo>
                    <a:pt x="113" y="937"/>
                  </a:lnTo>
                  <a:lnTo>
                    <a:pt x="115" y="931"/>
                  </a:lnTo>
                  <a:lnTo>
                    <a:pt x="115" y="925"/>
                  </a:lnTo>
                  <a:lnTo>
                    <a:pt x="116" y="919"/>
                  </a:lnTo>
                  <a:lnTo>
                    <a:pt x="116" y="912"/>
                  </a:lnTo>
                  <a:lnTo>
                    <a:pt x="116" y="905"/>
                  </a:lnTo>
                  <a:lnTo>
                    <a:pt x="116" y="898"/>
                  </a:lnTo>
                  <a:lnTo>
                    <a:pt x="117" y="891"/>
                  </a:lnTo>
                  <a:lnTo>
                    <a:pt x="117" y="884"/>
                  </a:lnTo>
                  <a:lnTo>
                    <a:pt x="117" y="877"/>
                  </a:lnTo>
                  <a:lnTo>
                    <a:pt x="117" y="871"/>
                  </a:lnTo>
                  <a:lnTo>
                    <a:pt x="117" y="865"/>
                  </a:lnTo>
                  <a:lnTo>
                    <a:pt x="116" y="861"/>
                  </a:lnTo>
                  <a:lnTo>
                    <a:pt x="116" y="856"/>
                  </a:lnTo>
                  <a:lnTo>
                    <a:pt x="116" y="853"/>
                  </a:lnTo>
                  <a:lnTo>
                    <a:pt x="116" y="849"/>
                  </a:lnTo>
                  <a:lnTo>
                    <a:pt x="116" y="846"/>
                  </a:lnTo>
                  <a:lnTo>
                    <a:pt x="115" y="843"/>
                  </a:lnTo>
                  <a:lnTo>
                    <a:pt x="113" y="840"/>
                  </a:lnTo>
                  <a:lnTo>
                    <a:pt x="113" y="837"/>
                  </a:lnTo>
                  <a:lnTo>
                    <a:pt x="112" y="834"/>
                  </a:lnTo>
                  <a:lnTo>
                    <a:pt x="111" y="831"/>
                  </a:lnTo>
                  <a:lnTo>
                    <a:pt x="111" y="828"/>
                  </a:lnTo>
                  <a:lnTo>
                    <a:pt x="110" y="824"/>
                  </a:lnTo>
                  <a:lnTo>
                    <a:pt x="110" y="821"/>
                  </a:lnTo>
                  <a:lnTo>
                    <a:pt x="110" y="817"/>
                  </a:lnTo>
                  <a:lnTo>
                    <a:pt x="110" y="812"/>
                  </a:lnTo>
                  <a:lnTo>
                    <a:pt x="110" y="807"/>
                  </a:lnTo>
                  <a:lnTo>
                    <a:pt x="110" y="802"/>
                  </a:lnTo>
                  <a:lnTo>
                    <a:pt x="111" y="793"/>
                  </a:lnTo>
                  <a:lnTo>
                    <a:pt x="110" y="785"/>
                  </a:lnTo>
                  <a:lnTo>
                    <a:pt x="110" y="773"/>
                  </a:lnTo>
                  <a:lnTo>
                    <a:pt x="108" y="761"/>
                  </a:lnTo>
                  <a:lnTo>
                    <a:pt x="106" y="746"/>
                  </a:lnTo>
                  <a:lnTo>
                    <a:pt x="103" y="731"/>
                  </a:lnTo>
                  <a:lnTo>
                    <a:pt x="101" y="715"/>
                  </a:lnTo>
                  <a:lnTo>
                    <a:pt x="97" y="699"/>
                  </a:lnTo>
                  <a:lnTo>
                    <a:pt x="95" y="683"/>
                  </a:lnTo>
                  <a:lnTo>
                    <a:pt x="91" y="668"/>
                  </a:lnTo>
                  <a:lnTo>
                    <a:pt x="89" y="653"/>
                  </a:lnTo>
                  <a:lnTo>
                    <a:pt x="85" y="638"/>
                  </a:lnTo>
                  <a:lnTo>
                    <a:pt x="83" y="625"/>
                  </a:lnTo>
                  <a:lnTo>
                    <a:pt x="80" y="614"/>
                  </a:lnTo>
                  <a:lnTo>
                    <a:pt x="77" y="605"/>
                  </a:lnTo>
                  <a:lnTo>
                    <a:pt x="74" y="598"/>
                  </a:lnTo>
                  <a:lnTo>
                    <a:pt x="72" y="591"/>
                  </a:lnTo>
                  <a:lnTo>
                    <a:pt x="70" y="585"/>
                  </a:lnTo>
                  <a:lnTo>
                    <a:pt x="69" y="579"/>
                  </a:lnTo>
                  <a:lnTo>
                    <a:pt x="67" y="572"/>
                  </a:lnTo>
                  <a:lnTo>
                    <a:pt x="65" y="565"/>
                  </a:lnTo>
                  <a:lnTo>
                    <a:pt x="64" y="559"/>
                  </a:lnTo>
                  <a:lnTo>
                    <a:pt x="63" y="551"/>
                  </a:lnTo>
                  <a:lnTo>
                    <a:pt x="63" y="545"/>
                  </a:lnTo>
                  <a:lnTo>
                    <a:pt x="63" y="538"/>
                  </a:lnTo>
                  <a:lnTo>
                    <a:pt x="63" y="529"/>
                  </a:lnTo>
                  <a:lnTo>
                    <a:pt x="62" y="523"/>
                  </a:lnTo>
                  <a:lnTo>
                    <a:pt x="62" y="515"/>
                  </a:lnTo>
                  <a:lnTo>
                    <a:pt x="62" y="508"/>
                  </a:lnTo>
                  <a:lnTo>
                    <a:pt x="62" y="499"/>
                  </a:lnTo>
                  <a:lnTo>
                    <a:pt x="62" y="492"/>
                  </a:lnTo>
                  <a:lnTo>
                    <a:pt x="62" y="484"/>
                  </a:lnTo>
                  <a:lnTo>
                    <a:pt x="63" y="475"/>
                  </a:lnTo>
                  <a:lnTo>
                    <a:pt x="62" y="464"/>
                  </a:lnTo>
                  <a:lnTo>
                    <a:pt x="62" y="451"/>
                  </a:lnTo>
                  <a:lnTo>
                    <a:pt x="60" y="438"/>
                  </a:lnTo>
                  <a:lnTo>
                    <a:pt x="59" y="423"/>
                  </a:lnTo>
                  <a:lnTo>
                    <a:pt x="57" y="408"/>
                  </a:lnTo>
                  <a:lnTo>
                    <a:pt x="57" y="392"/>
                  </a:lnTo>
                  <a:lnTo>
                    <a:pt x="55" y="377"/>
                  </a:lnTo>
                  <a:lnTo>
                    <a:pt x="53" y="361"/>
                  </a:lnTo>
                  <a:lnTo>
                    <a:pt x="52" y="346"/>
                  </a:lnTo>
                  <a:lnTo>
                    <a:pt x="51" y="333"/>
                  </a:lnTo>
                  <a:lnTo>
                    <a:pt x="49" y="319"/>
                  </a:lnTo>
                  <a:lnTo>
                    <a:pt x="48" y="308"/>
                  </a:lnTo>
                  <a:lnTo>
                    <a:pt x="47" y="299"/>
                  </a:lnTo>
                  <a:lnTo>
                    <a:pt x="47" y="292"/>
                  </a:lnTo>
                  <a:lnTo>
                    <a:pt x="46" y="287"/>
                  </a:lnTo>
                  <a:lnTo>
                    <a:pt x="46" y="282"/>
                  </a:lnTo>
                  <a:lnTo>
                    <a:pt x="47" y="277"/>
                  </a:lnTo>
                  <a:lnTo>
                    <a:pt x="47" y="269"/>
                  </a:lnTo>
                  <a:lnTo>
                    <a:pt x="47" y="261"/>
                  </a:lnTo>
                  <a:lnTo>
                    <a:pt x="48" y="252"/>
                  </a:lnTo>
                  <a:lnTo>
                    <a:pt x="48" y="243"/>
                  </a:lnTo>
                  <a:lnTo>
                    <a:pt x="49" y="233"/>
                  </a:lnTo>
                  <a:lnTo>
                    <a:pt x="50" y="223"/>
                  </a:lnTo>
                  <a:lnTo>
                    <a:pt x="51" y="212"/>
                  </a:lnTo>
                  <a:lnTo>
                    <a:pt x="52" y="203"/>
                  </a:lnTo>
                  <a:lnTo>
                    <a:pt x="52" y="194"/>
                  </a:lnTo>
                  <a:lnTo>
                    <a:pt x="53" y="185"/>
                  </a:lnTo>
                  <a:lnTo>
                    <a:pt x="54" y="178"/>
                  </a:lnTo>
                  <a:lnTo>
                    <a:pt x="54" y="171"/>
                  </a:lnTo>
                  <a:lnTo>
                    <a:pt x="55" y="166"/>
                  </a:lnTo>
                  <a:lnTo>
                    <a:pt x="55" y="165"/>
                  </a:lnTo>
                  <a:lnTo>
                    <a:pt x="57" y="161"/>
                  </a:lnTo>
                  <a:lnTo>
                    <a:pt x="57" y="159"/>
                  </a:lnTo>
                  <a:lnTo>
                    <a:pt x="58" y="155"/>
                  </a:lnTo>
                  <a:lnTo>
                    <a:pt x="59" y="150"/>
                  </a:lnTo>
                  <a:lnTo>
                    <a:pt x="60" y="145"/>
                  </a:lnTo>
                  <a:lnTo>
                    <a:pt x="62" y="140"/>
                  </a:lnTo>
                  <a:lnTo>
                    <a:pt x="63" y="134"/>
                  </a:lnTo>
                  <a:lnTo>
                    <a:pt x="64" y="128"/>
                  </a:lnTo>
                  <a:lnTo>
                    <a:pt x="65" y="122"/>
                  </a:lnTo>
                  <a:lnTo>
                    <a:pt x="67" y="115"/>
                  </a:lnTo>
                  <a:lnTo>
                    <a:pt x="68" y="110"/>
                  </a:lnTo>
                  <a:lnTo>
                    <a:pt x="69" y="106"/>
                  </a:lnTo>
                  <a:lnTo>
                    <a:pt x="70" y="102"/>
                  </a:lnTo>
                  <a:lnTo>
                    <a:pt x="70" y="97"/>
                  </a:lnTo>
                  <a:lnTo>
                    <a:pt x="70" y="94"/>
                  </a:lnTo>
                  <a:lnTo>
                    <a:pt x="70" y="93"/>
                  </a:lnTo>
                  <a:lnTo>
                    <a:pt x="70" y="92"/>
                  </a:lnTo>
                  <a:lnTo>
                    <a:pt x="70" y="88"/>
                  </a:lnTo>
                  <a:lnTo>
                    <a:pt x="70" y="86"/>
                  </a:lnTo>
                  <a:lnTo>
                    <a:pt x="70" y="82"/>
                  </a:lnTo>
                  <a:lnTo>
                    <a:pt x="69" y="76"/>
                  </a:lnTo>
                  <a:lnTo>
                    <a:pt x="69" y="71"/>
                  </a:lnTo>
                  <a:lnTo>
                    <a:pt x="69" y="64"/>
                  </a:lnTo>
                  <a:lnTo>
                    <a:pt x="69" y="58"/>
                  </a:lnTo>
                  <a:lnTo>
                    <a:pt x="68" y="52"/>
                  </a:lnTo>
                  <a:lnTo>
                    <a:pt x="68" y="45"/>
                  </a:lnTo>
                  <a:lnTo>
                    <a:pt x="68" y="38"/>
                  </a:lnTo>
                  <a:lnTo>
                    <a:pt x="68" y="32"/>
                  </a:lnTo>
                  <a:lnTo>
                    <a:pt x="68" y="25"/>
                  </a:lnTo>
                  <a:lnTo>
                    <a:pt x="68" y="19"/>
                  </a:lnTo>
                  <a:lnTo>
                    <a:pt x="68" y="13"/>
                  </a:lnTo>
                  <a:lnTo>
                    <a:pt x="67" y="8"/>
                  </a:lnTo>
                  <a:lnTo>
                    <a:pt x="70" y="3"/>
                  </a:lnTo>
                  <a:lnTo>
                    <a:pt x="78" y="1"/>
                  </a:lnTo>
                  <a:lnTo>
                    <a:pt x="90" y="0"/>
                  </a:lnTo>
                  <a:lnTo>
                    <a:pt x="105" y="0"/>
                  </a:lnTo>
                  <a:lnTo>
                    <a:pt x="123" y="2"/>
                  </a:lnTo>
                  <a:lnTo>
                    <a:pt x="144" y="5"/>
                  </a:lnTo>
                  <a:lnTo>
                    <a:pt x="167" y="9"/>
                  </a:lnTo>
                  <a:lnTo>
                    <a:pt x="191" y="13"/>
                  </a:lnTo>
                  <a:lnTo>
                    <a:pt x="215" y="18"/>
                  </a:lnTo>
                  <a:lnTo>
                    <a:pt x="239" y="23"/>
                  </a:lnTo>
                  <a:lnTo>
                    <a:pt x="262" y="28"/>
                  </a:lnTo>
                  <a:lnTo>
                    <a:pt x="283" y="34"/>
                  </a:lnTo>
                  <a:lnTo>
                    <a:pt x="303" y="40"/>
                  </a:lnTo>
                  <a:lnTo>
                    <a:pt x="318" y="43"/>
                  </a:lnTo>
                  <a:lnTo>
                    <a:pt x="330" y="47"/>
                  </a:lnTo>
                  <a:lnTo>
                    <a:pt x="337" y="51"/>
                  </a:lnTo>
                </a:path>
              </a:pathLst>
            </a:custGeom>
            <a:solidFill>
              <a:srgbClr val="00208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6707" name="Freeform 83"/>
            <p:cNvSpPr>
              <a:spLocks/>
            </p:cNvSpPr>
            <p:nvPr/>
          </p:nvSpPr>
          <p:spPr bwMode="auto">
            <a:xfrm>
              <a:off x="3839" y="1339"/>
              <a:ext cx="396" cy="177"/>
            </a:xfrm>
            <a:custGeom>
              <a:avLst/>
              <a:gdLst>
                <a:gd name="T0" fmla="*/ 330 w 396"/>
                <a:gd name="T1" fmla="*/ 6 h 177"/>
                <a:gd name="T2" fmla="*/ 316 w 396"/>
                <a:gd name="T3" fmla="*/ 13 h 177"/>
                <a:gd name="T4" fmla="*/ 303 w 396"/>
                <a:gd name="T5" fmla="*/ 20 h 177"/>
                <a:gd name="T6" fmla="*/ 292 w 396"/>
                <a:gd name="T7" fmla="*/ 23 h 177"/>
                <a:gd name="T8" fmla="*/ 282 w 396"/>
                <a:gd name="T9" fmla="*/ 25 h 177"/>
                <a:gd name="T10" fmla="*/ 265 w 396"/>
                <a:gd name="T11" fmla="*/ 26 h 177"/>
                <a:gd name="T12" fmla="*/ 245 w 396"/>
                <a:gd name="T13" fmla="*/ 31 h 177"/>
                <a:gd name="T14" fmla="*/ 224 w 396"/>
                <a:gd name="T15" fmla="*/ 40 h 177"/>
                <a:gd name="T16" fmla="*/ 203 w 396"/>
                <a:gd name="T17" fmla="*/ 53 h 177"/>
                <a:gd name="T18" fmla="*/ 177 w 396"/>
                <a:gd name="T19" fmla="*/ 66 h 177"/>
                <a:gd name="T20" fmla="*/ 153 w 396"/>
                <a:gd name="T21" fmla="*/ 77 h 177"/>
                <a:gd name="T22" fmla="*/ 136 w 396"/>
                <a:gd name="T23" fmla="*/ 84 h 177"/>
                <a:gd name="T24" fmla="*/ 126 w 396"/>
                <a:gd name="T25" fmla="*/ 86 h 177"/>
                <a:gd name="T26" fmla="*/ 118 w 396"/>
                <a:gd name="T27" fmla="*/ 88 h 177"/>
                <a:gd name="T28" fmla="*/ 108 w 396"/>
                <a:gd name="T29" fmla="*/ 90 h 177"/>
                <a:gd name="T30" fmla="*/ 99 w 396"/>
                <a:gd name="T31" fmla="*/ 92 h 177"/>
                <a:gd name="T32" fmla="*/ 86 w 396"/>
                <a:gd name="T33" fmla="*/ 93 h 177"/>
                <a:gd name="T34" fmla="*/ 70 w 396"/>
                <a:gd name="T35" fmla="*/ 93 h 177"/>
                <a:gd name="T36" fmla="*/ 54 w 396"/>
                <a:gd name="T37" fmla="*/ 93 h 177"/>
                <a:gd name="T38" fmla="*/ 45 w 396"/>
                <a:gd name="T39" fmla="*/ 94 h 177"/>
                <a:gd name="T40" fmla="*/ 37 w 396"/>
                <a:gd name="T41" fmla="*/ 98 h 177"/>
                <a:gd name="T42" fmla="*/ 24 w 396"/>
                <a:gd name="T43" fmla="*/ 107 h 177"/>
                <a:gd name="T44" fmla="*/ 10 w 396"/>
                <a:gd name="T45" fmla="*/ 116 h 177"/>
                <a:gd name="T46" fmla="*/ 1 w 396"/>
                <a:gd name="T47" fmla="*/ 123 h 177"/>
                <a:gd name="T48" fmla="*/ 0 w 396"/>
                <a:gd name="T49" fmla="*/ 129 h 177"/>
                <a:gd name="T50" fmla="*/ 1 w 396"/>
                <a:gd name="T51" fmla="*/ 136 h 177"/>
                <a:gd name="T52" fmla="*/ 4 w 396"/>
                <a:gd name="T53" fmla="*/ 142 h 177"/>
                <a:gd name="T54" fmla="*/ 8 w 396"/>
                <a:gd name="T55" fmla="*/ 146 h 177"/>
                <a:gd name="T56" fmla="*/ 11 w 396"/>
                <a:gd name="T57" fmla="*/ 149 h 177"/>
                <a:gd name="T58" fmla="*/ 15 w 396"/>
                <a:gd name="T59" fmla="*/ 151 h 177"/>
                <a:gd name="T60" fmla="*/ 16 w 396"/>
                <a:gd name="T61" fmla="*/ 154 h 177"/>
                <a:gd name="T62" fmla="*/ 17 w 396"/>
                <a:gd name="T63" fmla="*/ 158 h 177"/>
                <a:gd name="T64" fmla="*/ 18 w 396"/>
                <a:gd name="T65" fmla="*/ 162 h 177"/>
                <a:gd name="T66" fmla="*/ 21 w 396"/>
                <a:gd name="T67" fmla="*/ 165 h 177"/>
                <a:gd name="T68" fmla="*/ 25 w 396"/>
                <a:gd name="T69" fmla="*/ 167 h 177"/>
                <a:gd name="T70" fmla="*/ 30 w 396"/>
                <a:gd name="T71" fmla="*/ 168 h 177"/>
                <a:gd name="T72" fmla="*/ 33 w 396"/>
                <a:gd name="T73" fmla="*/ 169 h 177"/>
                <a:gd name="T74" fmla="*/ 37 w 396"/>
                <a:gd name="T75" fmla="*/ 172 h 177"/>
                <a:gd name="T76" fmla="*/ 42 w 396"/>
                <a:gd name="T77" fmla="*/ 172 h 177"/>
                <a:gd name="T78" fmla="*/ 47 w 396"/>
                <a:gd name="T79" fmla="*/ 174 h 177"/>
                <a:gd name="T80" fmla="*/ 54 w 396"/>
                <a:gd name="T81" fmla="*/ 176 h 177"/>
                <a:gd name="T82" fmla="*/ 62 w 396"/>
                <a:gd name="T83" fmla="*/ 174 h 177"/>
                <a:gd name="T84" fmla="*/ 66 w 396"/>
                <a:gd name="T85" fmla="*/ 172 h 177"/>
                <a:gd name="T86" fmla="*/ 70 w 396"/>
                <a:gd name="T87" fmla="*/ 168 h 177"/>
                <a:gd name="T88" fmla="*/ 73 w 396"/>
                <a:gd name="T89" fmla="*/ 163 h 177"/>
                <a:gd name="T90" fmla="*/ 76 w 396"/>
                <a:gd name="T91" fmla="*/ 159 h 177"/>
                <a:gd name="T92" fmla="*/ 84 w 396"/>
                <a:gd name="T93" fmla="*/ 159 h 177"/>
                <a:gd name="T94" fmla="*/ 93 w 396"/>
                <a:gd name="T95" fmla="*/ 158 h 177"/>
                <a:gd name="T96" fmla="*/ 102 w 396"/>
                <a:gd name="T97" fmla="*/ 155 h 177"/>
                <a:gd name="T98" fmla="*/ 108 w 396"/>
                <a:gd name="T99" fmla="*/ 151 h 177"/>
                <a:gd name="T100" fmla="*/ 117 w 396"/>
                <a:gd name="T101" fmla="*/ 142 h 177"/>
                <a:gd name="T102" fmla="*/ 126 w 396"/>
                <a:gd name="T103" fmla="*/ 132 h 177"/>
                <a:gd name="T104" fmla="*/ 134 w 396"/>
                <a:gd name="T105" fmla="*/ 124 h 177"/>
                <a:gd name="T106" fmla="*/ 146 w 396"/>
                <a:gd name="T107" fmla="*/ 123 h 177"/>
                <a:gd name="T108" fmla="*/ 195 w 396"/>
                <a:gd name="T109" fmla="*/ 123 h 177"/>
                <a:gd name="T110" fmla="*/ 270 w 396"/>
                <a:gd name="T111" fmla="*/ 113 h 177"/>
                <a:gd name="T112" fmla="*/ 356 w 396"/>
                <a:gd name="T113" fmla="*/ 86 h 177"/>
                <a:gd name="T114" fmla="*/ 393 w 396"/>
                <a:gd name="T115" fmla="*/ 60 h 177"/>
                <a:gd name="T116" fmla="*/ 378 w 396"/>
                <a:gd name="T117" fmla="*/ 42 h 177"/>
                <a:gd name="T118" fmla="*/ 358 w 396"/>
                <a:gd name="T119" fmla="*/ 20 h 177"/>
                <a:gd name="T120" fmla="*/ 342 w 396"/>
                <a:gd name="T121" fmla="*/ 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96" h="177">
                  <a:moveTo>
                    <a:pt x="339" y="0"/>
                  </a:moveTo>
                  <a:lnTo>
                    <a:pt x="336" y="2"/>
                  </a:lnTo>
                  <a:lnTo>
                    <a:pt x="332" y="3"/>
                  </a:lnTo>
                  <a:lnTo>
                    <a:pt x="330" y="6"/>
                  </a:lnTo>
                  <a:lnTo>
                    <a:pt x="326" y="7"/>
                  </a:lnTo>
                  <a:lnTo>
                    <a:pt x="323" y="10"/>
                  </a:lnTo>
                  <a:lnTo>
                    <a:pt x="319" y="12"/>
                  </a:lnTo>
                  <a:lnTo>
                    <a:pt x="316" y="13"/>
                  </a:lnTo>
                  <a:lnTo>
                    <a:pt x="313" y="16"/>
                  </a:lnTo>
                  <a:lnTo>
                    <a:pt x="310" y="16"/>
                  </a:lnTo>
                  <a:lnTo>
                    <a:pt x="306" y="18"/>
                  </a:lnTo>
                  <a:lnTo>
                    <a:pt x="303" y="20"/>
                  </a:lnTo>
                  <a:lnTo>
                    <a:pt x="300" y="21"/>
                  </a:lnTo>
                  <a:lnTo>
                    <a:pt x="297" y="22"/>
                  </a:lnTo>
                  <a:lnTo>
                    <a:pt x="295" y="23"/>
                  </a:lnTo>
                  <a:lnTo>
                    <a:pt x="292" y="23"/>
                  </a:lnTo>
                  <a:lnTo>
                    <a:pt x="289" y="25"/>
                  </a:lnTo>
                  <a:lnTo>
                    <a:pt x="288" y="25"/>
                  </a:lnTo>
                  <a:lnTo>
                    <a:pt x="284" y="25"/>
                  </a:lnTo>
                  <a:lnTo>
                    <a:pt x="282" y="25"/>
                  </a:lnTo>
                  <a:lnTo>
                    <a:pt x="278" y="25"/>
                  </a:lnTo>
                  <a:lnTo>
                    <a:pt x="274" y="25"/>
                  </a:lnTo>
                  <a:lnTo>
                    <a:pt x="269" y="26"/>
                  </a:lnTo>
                  <a:lnTo>
                    <a:pt x="265" y="26"/>
                  </a:lnTo>
                  <a:lnTo>
                    <a:pt x="260" y="27"/>
                  </a:lnTo>
                  <a:lnTo>
                    <a:pt x="255" y="28"/>
                  </a:lnTo>
                  <a:lnTo>
                    <a:pt x="250" y="30"/>
                  </a:lnTo>
                  <a:lnTo>
                    <a:pt x="245" y="31"/>
                  </a:lnTo>
                  <a:lnTo>
                    <a:pt x="240" y="33"/>
                  </a:lnTo>
                  <a:lnTo>
                    <a:pt x="235" y="35"/>
                  </a:lnTo>
                  <a:lnTo>
                    <a:pt x="229" y="37"/>
                  </a:lnTo>
                  <a:lnTo>
                    <a:pt x="224" y="40"/>
                  </a:lnTo>
                  <a:lnTo>
                    <a:pt x="219" y="43"/>
                  </a:lnTo>
                  <a:lnTo>
                    <a:pt x="215" y="46"/>
                  </a:lnTo>
                  <a:lnTo>
                    <a:pt x="208" y="49"/>
                  </a:lnTo>
                  <a:lnTo>
                    <a:pt x="203" y="53"/>
                  </a:lnTo>
                  <a:lnTo>
                    <a:pt x="197" y="56"/>
                  </a:lnTo>
                  <a:lnTo>
                    <a:pt x="191" y="60"/>
                  </a:lnTo>
                  <a:lnTo>
                    <a:pt x="185" y="63"/>
                  </a:lnTo>
                  <a:lnTo>
                    <a:pt x="177" y="66"/>
                  </a:lnTo>
                  <a:lnTo>
                    <a:pt x="171" y="70"/>
                  </a:lnTo>
                  <a:lnTo>
                    <a:pt x="165" y="72"/>
                  </a:lnTo>
                  <a:lnTo>
                    <a:pt x="159" y="75"/>
                  </a:lnTo>
                  <a:lnTo>
                    <a:pt x="153" y="77"/>
                  </a:lnTo>
                  <a:lnTo>
                    <a:pt x="148" y="80"/>
                  </a:lnTo>
                  <a:lnTo>
                    <a:pt x="143" y="81"/>
                  </a:lnTo>
                  <a:lnTo>
                    <a:pt x="139" y="83"/>
                  </a:lnTo>
                  <a:lnTo>
                    <a:pt x="136" y="84"/>
                  </a:lnTo>
                  <a:lnTo>
                    <a:pt x="133" y="86"/>
                  </a:lnTo>
                  <a:lnTo>
                    <a:pt x="131" y="86"/>
                  </a:lnTo>
                  <a:lnTo>
                    <a:pt x="128" y="86"/>
                  </a:lnTo>
                  <a:lnTo>
                    <a:pt x="126" y="86"/>
                  </a:lnTo>
                  <a:lnTo>
                    <a:pt x="124" y="86"/>
                  </a:lnTo>
                  <a:lnTo>
                    <a:pt x="122" y="86"/>
                  </a:lnTo>
                  <a:lnTo>
                    <a:pt x="120" y="87"/>
                  </a:lnTo>
                  <a:lnTo>
                    <a:pt x="118" y="88"/>
                  </a:lnTo>
                  <a:lnTo>
                    <a:pt x="116" y="88"/>
                  </a:lnTo>
                  <a:lnTo>
                    <a:pt x="113" y="89"/>
                  </a:lnTo>
                  <a:lnTo>
                    <a:pt x="112" y="89"/>
                  </a:lnTo>
                  <a:lnTo>
                    <a:pt x="108" y="90"/>
                  </a:lnTo>
                  <a:lnTo>
                    <a:pt x="106" y="91"/>
                  </a:lnTo>
                  <a:lnTo>
                    <a:pt x="105" y="91"/>
                  </a:lnTo>
                  <a:lnTo>
                    <a:pt x="102" y="92"/>
                  </a:lnTo>
                  <a:lnTo>
                    <a:pt x="99" y="92"/>
                  </a:lnTo>
                  <a:lnTo>
                    <a:pt x="96" y="93"/>
                  </a:lnTo>
                  <a:lnTo>
                    <a:pt x="94" y="93"/>
                  </a:lnTo>
                  <a:lnTo>
                    <a:pt x="90" y="93"/>
                  </a:lnTo>
                  <a:lnTo>
                    <a:pt x="86" y="93"/>
                  </a:lnTo>
                  <a:lnTo>
                    <a:pt x="83" y="93"/>
                  </a:lnTo>
                  <a:lnTo>
                    <a:pt x="78" y="93"/>
                  </a:lnTo>
                  <a:lnTo>
                    <a:pt x="74" y="93"/>
                  </a:lnTo>
                  <a:lnTo>
                    <a:pt x="70" y="93"/>
                  </a:lnTo>
                  <a:lnTo>
                    <a:pt x="66" y="93"/>
                  </a:lnTo>
                  <a:lnTo>
                    <a:pt x="62" y="93"/>
                  </a:lnTo>
                  <a:lnTo>
                    <a:pt x="58" y="93"/>
                  </a:lnTo>
                  <a:lnTo>
                    <a:pt x="54" y="93"/>
                  </a:lnTo>
                  <a:lnTo>
                    <a:pt x="51" y="93"/>
                  </a:lnTo>
                  <a:lnTo>
                    <a:pt x="48" y="93"/>
                  </a:lnTo>
                  <a:lnTo>
                    <a:pt x="46" y="93"/>
                  </a:lnTo>
                  <a:lnTo>
                    <a:pt x="45" y="94"/>
                  </a:lnTo>
                  <a:lnTo>
                    <a:pt x="43" y="95"/>
                  </a:lnTo>
                  <a:lnTo>
                    <a:pt x="42" y="95"/>
                  </a:lnTo>
                  <a:lnTo>
                    <a:pt x="40" y="97"/>
                  </a:lnTo>
                  <a:lnTo>
                    <a:pt x="37" y="98"/>
                  </a:lnTo>
                  <a:lnTo>
                    <a:pt x="35" y="100"/>
                  </a:lnTo>
                  <a:lnTo>
                    <a:pt x="31" y="102"/>
                  </a:lnTo>
                  <a:lnTo>
                    <a:pt x="28" y="104"/>
                  </a:lnTo>
                  <a:lnTo>
                    <a:pt x="24" y="107"/>
                  </a:lnTo>
                  <a:lnTo>
                    <a:pt x="21" y="109"/>
                  </a:lnTo>
                  <a:lnTo>
                    <a:pt x="17" y="112"/>
                  </a:lnTo>
                  <a:lnTo>
                    <a:pt x="14" y="113"/>
                  </a:lnTo>
                  <a:lnTo>
                    <a:pt x="10" y="116"/>
                  </a:lnTo>
                  <a:lnTo>
                    <a:pt x="8" y="118"/>
                  </a:lnTo>
                  <a:lnTo>
                    <a:pt x="5" y="120"/>
                  </a:lnTo>
                  <a:lnTo>
                    <a:pt x="3" y="122"/>
                  </a:lnTo>
                  <a:lnTo>
                    <a:pt x="1" y="123"/>
                  </a:lnTo>
                  <a:lnTo>
                    <a:pt x="0" y="124"/>
                  </a:lnTo>
                  <a:lnTo>
                    <a:pt x="0" y="126"/>
                  </a:lnTo>
                  <a:lnTo>
                    <a:pt x="0" y="127"/>
                  </a:lnTo>
                  <a:lnTo>
                    <a:pt x="0" y="129"/>
                  </a:lnTo>
                  <a:lnTo>
                    <a:pt x="0" y="131"/>
                  </a:lnTo>
                  <a:lnTo>
                    <a:pt x="0" y="132"/>
                  </a:lnTo>
                  <a:lnTo>
                    <a:pt x="1" y="134"/>
                  </a:lnTo>
                  <a:lnTo>
                    <a:pt x="1" y="136"/>
                  </a:lnTo>
                  <a:lnTo>
                    <a:pt x="3" y="137"/>
                  </a:lnTo>
                  <a:lnTo>
                    <a:pt x="3" y="139"/>
                  </a:lnTo>
                  <a:lnTo>
                    <a:pt x="3" y="141"/>
                  </a:lnTo>
                  <a:lnTo>
                    <a:pt x="4" y="142"/>
                  </a:lnTo>
                  <a:lnTo>
                    <a:pt x="4" y="143"/>
                  </a:lnTo>
                  <a:lnTo>
                    <a:pt x="5" y="144"/>
                  </a:lnTo>
                  <a:lnTo>
                    <a:pt x="6" y="146"/>
                  </a:lnTo>
                  <a:lnTo>
                    <a:pt x="8" y="146"/>
                  </a:lnTo>
                  <a:lnTo>
                    <a:pt x="9" y="147"/>
                  </a:lnTo>
                  <a:lnTo>
                    <a:pt x="10" y="148"/>
                  </a:lnTo>
                  <a:lnTo>
                    <a:pt x="11" y="148"/>
                  </a:lnTo>
                  <a:lnTo>
                    <a:pt x="11" y="149"/>
                  </a:lnTo>
                  <a:lnTo>
                    <a:pt x="13" y="149"/>
                  </a:lnTo>
                  <a:lnTo>
                    <a:pt x="14" y="149"/>
                  </a:lnTo>
                  <a:lnTo>
                    <a:pt x="14" y="151"/>
                  </a:lnTo>
                  <a:lnTo>
                    <a:pt x="15" y="151"/>
                  </a:lnTo>
                  <a:lnTo>
                    <a:pt x="16" y="151"/>
                  </a:lnTo>
                  <a:lnTo>
                    <a:pt x="16" y="152"/>
                  </a:lnTo>
                  <a:lnTo>
                    <a:pt x="16" y="153"/>
                  </a:lnTo>
                  <a:lnTo>
                    <a:pt x="16" y="154"/>
                  </a:lnTo>
                  <a:lnTo>
                    <a:pt x="16" y="155"/>
                  </a:lnTo>
                  <a:lnTo>
                    <a:pt x="16" y="156"/>
                  </a:lnTo>
                  <a:lnTo>
                    <a:pt x="17" y="157"/>
                  </a:lnTo>
                  <a:lnTo>
                    <a:pt x="17" y="158"/>
                  </a:lnTo>
                  <a:lnTo>
                    <a:pt x="17" y="159"/>
                  </a:lnTo>
                  <a:lnTo>
                    <a:pt x="17" y="160"/>
                  </a:lnTo>
                  <a:lnTo>
                    <a:pt x="18" y="161"/>
                  </a:lnTo>
                  <a:lnTo>
                    <a:pt x="18" y="162"/>
                  </a:lnTo>
                  <a:lnTo>
                    <a:pt x="18" y="163"/>
                  </a:lnTo>
                  <a:lnTo>
                    <a:pt x="19" y="163"/>
                  </a:lnTo>
                  <a:lnTo>
                    <a:pt x="20" y="164"/>
                  </a:lnTo>
                  <a:lnTo>
                    <a:pt x="21" y="165"/>
                  </a:lnTo>
                  <a:lnTo>
                    <a:pt x="22" y="166"/>
                  </a:lnTo>
                  <a:lnTo>
                    <a:pt x="24" y="166"/>
                  </a:lnTo>
                  <a:lnTo>
                    <a:pt x="24" y="167"/>
                  </a:lnTo>
                  <a:lnTo>
                    <a:pt x="25" y="167"/>
                  </a:lnTo>
                  <a:lnTo>
                    <a:pt x="26" y="167"/>
                  </a:lnTo>
                  <a:lnTo>
                    <a:pt x="27" y="168"/>
                  </a:lnTo>
                  <a:lnTo>
                    <a:pt x="28" y="168"/>
                  </a:lnTo>
                  <a:lnTo>
                    <a:pt x="30" y="168"/>
                  </a:lnTo>
                  <a:lnTo>
                    <a:pt x="31" y="168"/>
                  </a:lnTo>
                  <a:lnTo>
                    <a:pt x="31" y="169"/>
                  </a:lnTo>
                  <a:lnTo>
                    <a:pt x="32" y="169"/>
                  </a:lnTo>
                  <a:lnTo>
                    <a:pt x="33" y="169"/>
                  </a:lnTo>
                  <a:lnTo>
                    <a:pt x="35" y="171"/>
                  </a:lnTo>
                  <a:lnTo>
                    <a:pt x="36" y="171"/>
                  </a:lnTo>
                  <a:lnTo>
                    <a:pt x="37" y="171"/>
                  </a:lnTo>
                  <a:lnTo>
                    <a:pt x="37" y="172"/>
                  </a:lnTo>
                  <a:lnTo>
                    <a:pt x="38" y="172"/>
                  </a:lnTo>
                  <a:lnTo>
                    <a:pt x="40" y="172"/>
                  </a:lnTo>
                  <a:lnTo>
                    <a:pt x="41" y="172"/>
                  </a:lnTo>
                  <a:lnTo>
                    <a:pt x="42" y="172"/>
                  </a:lnTo>
                  <a:lnTo>
                    <a:pt x="43" y="173"/>
                  </a:lnTo>
                  <a:lnTo>
                    <a:pt x="45" y="173"/>
                  </a:lnTo>
                  <a:lnTo>
                    <a:pt x="46" y="174"/>
                  </a:lnTo>
                  <a:lnTo>
                    <a:pt x="47" y="174"/>
                  </a:lnTo>
                  <a:lnTo>
                    <a:pt x="49" y="174"/>
                  </a:lnTo>
                  <a:lnTo>
                    <a:pt x="51" y="176"/>
                  </a:lnTo>
                  <a:lnTo>
                    <a:pt x="52" y="176"/>
                  </a:lnTo>
                  <a:lnTo>
                    <a:pt x="54" y="176"/>
                  </a:lnTo>
                  <a:lnTo>
                    <a:pt x="56" y="176"/>
                  </a:lnTo>
                  <a:lnTo>
                    <a:pt x="58" y="176"/>
                  </a:lnTo>
                  <a:lnTo>
                    <a:pt x="61" y="174"/>
                  </a:lnTo>
                  <a:lnTo>
                    <a:pt x="62" y="174"/>
                  </a:lnTo>
                  <a:lnTo>
                    <a:pt x="63" y="174"/>
                  </a:lnTo>
                  <a:lnTo>
                    <a:pt x="64" y="174"/>
                  </a:lnTo>
                  <a:lnTo>
                    <a:pt x="65" y="173"/>
                  </a:lnTo>
                  <a:lnTo>
                    <a:pt x="66" y="172"/>
                  </a:lnTo>
                  <a:lnTo>
                    <a:pt x="67" y="171"/>
                  </a:lnTo>
                  <a:lnTo>
                    <a:pt x="68" y="169"/>
                  </a:lnTo>
                  <a:lnTo>
                    <a:pt x="69" y="169"/>
                  </a:lnTo>
                  <a:lnTo>
                    <a:pt x="70" y="168"/>
                  </a:lnTo>
                  <a:lnTo>
                    <a:pt x="70" y="167"/>
                  </a:lnTo>
                  <a:lnTo>
                    <a:pt x="71" y="166"/>
                  </a:lnTo>
                  <a:lnTo>
                    <a:pt x="72" y="165"/>
                  </a:lnTo>
                  <a:lnTo>
                    <a:pt x="73" y="163"/>
                  </a:lnTo>
                  <a:lnTo>
                    <a:pt x="74" y="162"/>
                  </a:lnTo>
                  <a:lnTo>
                    <a:pt x="74" y="161"/>
                  </a:lnTo>
                  <a:lnTo>
                    <a:pt x="75" y="160"/>
                  </a:lnTo>
                  <a:lnTo>
                    <a:pt x="76" y="159"/>
                  </a:lnTo>
                  <a:lnTo>
                    <a:pt x="78" y="159"/>
                  </a:lnTo>
                  <a:lnTo>
                    <a:pt x="79" y="159"/>
                  </a:lnTo>
                  <a:lnTo>
                    <a:pt x="81" y="159"/>
                  </a:lnTo>
                  <a:lnTo>
                    <a:pt x="84" y="159"/>
                  </a:lnTo>
                  <a:lnTo>
                    <a:pt x="85" y="159"/>
                  </a:lnTo>
                  <a:lnTo>
                    <a:pt x="88" y="158"/>
                  </a:lnTo>
                  <a:lnTo>
                    <a:pt x="91" y="158"/>
                  </a:lnTo>
                  <a:lnTo>
                    <a:pt x="93" y="158"/>
                  </a:lnTo>
                  <a:lnTo>
                    <a:pt x="96" y="157"/>
                  </a:lnTo>
                  <a:lnTo>
                    <a:pt x="99" y="157"/>
                  </a:lnTo>
                  <a:lnTo>
                    <a:pt x="100" y="156"/>
                  </a:lnTo>
                  <a:lnTo>
                    <a:pt x="102" y="155"/>
                  </a:lnTo>
                  <a:lnTo>
                    <a:pt x="105" y="154"/>
                  </a:lnTo>
                  <a:lnTo>
                    <a:pt x="106" y="154"/>
                  </a:lnTo>
                  <a:lnTo>
                    <a:pt x="107" y="152"/>
                  </a:lnTo>
                  <a:lnTo>
                    <a:pt x="108" y="151"/>
                  </a:lnTo>
                  <a:lnTo>
                    <a:pt x="111" y="149"/>
                  </a:lnTo>
                  <a:lnTo>
                    <a:pt x="112" y="147"/>
                  </a:lnTo>
                  <a:lnTo>
                    <a:pt x="115" y="144"/>
                  </a:lnTo>
                  <a:lnTo>
                    <a:pt x="117" y="142"/>
                  </a:lnTo>
                  <a:lnTo>
                    <a:pt x="120" y="139"/>
                  </a:lnTo>
                  <a:lnTo>
                    <a:pt x="122" y="137"/>
                  </a:lnTo>
                  <a:lnTo>
                    <a:pt x="124" y="134"/>
                  </a:lnTo>
                  <a:lnTo>
                    <a:pt x="126" y="132"/>
                  </a:lnTo>
                  <a:lnTo>
                    <a:pt x="129" y="129"/>
                  </a:lnTo>
                  <a:lnTo>
                    <a:pt x="132" y="127"/>
                  </a:lnTo>
                  <a:lnTo>
                    <a:pt x="133" y="126"/>
                  </a:lnTo>
                  <a:lnTo>
                    <a:pt x="134" y="124"/>
                  </a:lnTo>
                  <a:lnTo>
                    <a:pt x="136" y="123"/>
                  </a:lnTo>
                  <a:lnTo>
                    <a:pt x="137" y="123"/>
                  </a:lnTo>
                  <a:lnTo>
                    <a:pt x="140" y="123"/>
                  </a:lnTo>
                  <a:lnTo>
                    <a:pt x="146" y="123"/>
                  </a:lnTo>
                  <a:lnTo>
                    <a:pt x="154" y="123"/>
                  </a:lnTo>
                  <a:lnTo>
                    <a:pt x="166" y="123"/>
                  </a:lnTo>
                  <a:lnTo>
                    <a:pt x="180" y="123"/>
                  </a:lnTo>
                  <a:lnTo>
                    <a:pt x="195" y="123"/>
                  </a:lnTo>
                  <a:lnTo>
                    <a:pt x="212" y="122"/>
                  </a:lnTo>
                  <a:lnTo>
                    <a:pt x="230" y="120"/>
                  </a:lnTo>
                  <a:lnTo>
                    <a:pt x="249" y="118"/>
                  </a:lnTo>
                  <a:lnTo>
                    <a:pt x="270" y="113"/>
                  </a:lnTo>
                  <a:lnTo>
                    <a:pt x="291" y="109"/>
                  </a:lnTo>
                  <a:lnTo>
                    <a:pt x="313" y="103"/>
                  </a:lnTo>
                  <a:lnTo>
                    <a:pt x="334" y="95"/>
                  </a:lnTo>
                  <a:lnTo>
                    <a:pt x="356" y="86"/>
                  </a:lnTo>
                  <a:lnTo>
                    <a:pt x="375" y="76"/>
                  </a:lnTo>
                  <a:lnTo>
                    <a:pt x="395" y="63"/>
                  </a:lnTo>
                  <a:lnTo>
                    <a:pt x="395" y="62"/>
                  </a:lnTo>
                  <a:lnTo>
                    <a:pt x="393" y="60"/>
                  </a:lnTo>
                  <a:lnTo>
                    <a:pt x="391" y="57"/>
                  </a:lnTo>
                  <a:lnTo>
                    <a:pt x="386" y="53"/>
                  </a:lnTo>
                  <a:lnTo>
                    <a:pt x="383" y="48"/>
                  </a:lnTo>
                  <a:lnTo>
                    <a:pt x="378" y="42"/>
                  </a:lnTo>
                  <a:lnTo>
                    <a:pt x="373" y="36"/>
                  </a:lnTo>
                  <a:lnTo>
                    <a:pt x="367" y="31"/>
                  </a:lnTo>
                  <a:lnTo>
                    <a:pt x="362" y="25"/>
                  </a:lnTo>
                  <a:lnTo>
                    <a:pt x="358" y="20"/>
                  </a:lnTo>
                  <a:lnTo>
                    <a:pt x="352" y="13"/>
                  </a:lnTo>
                  <a:lnTo>
                    <a:pt x="348" y="10"/>
                  </a:lnTo>
                  <a:lnTo>
                    <a:pt x="344" y="5"/>
                  </a:lnTo>
                  <a:lnTo>
                    <a:pt x="342" y="2"/>
                  </a:lnTo>
                  <a:lnTo>
                    <a:pt x="340" y="0"/>
                  </a:lnTo>
                  <a:lnTo>
                    <a:pt x="339" y="0"/>
                  </a:lnTo>
                </a:path>
              </a:pathLst>
            </a:custGeom>
            <a:solidFill>
              <a:srgbClr val="FFC0A6"/>
            </a:solidFill>
            <a:ln w="12700" cap="rnd" cmpd="sng">
              <a:solidFill>
                <a:srgbClr val="F57B49"/>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6708" name="Freeform 84"/>
            <p:cNvSpPr>
              <a:spLocks/>
            </p:cNvSpPr>
            <p:nvPr/>
          </p:nvSpPr>
          <p:spPr bwMode="auto">
            <a:xfrm>
              <a:off x="4131" y="1063"/>
              <a:ext cx="477" cy="410"/>
            </a:xfrm>
            <a:custGeom>
              <a:avLst/>
              <a:gdLst>
                <a:gd name="T0" fmla="*/ 235 w 477"/>
                <a:gd name="T1" fmla="*/ 0 h 410"/>
                <a:gd name="T2" fmla="*/ 241 w 477"/>
                <a:gd name="T3" fmla="*/ 2 h 410"/>
                <a:gd name="T4" fmla="*/ 248 w 477"/>
                <a:gd name="T5" fmla="*/ 4 h 410"/>
                <a:gd name="T6" fmla="*/ 258 w 477"/>
                <a:gd name="T7" fmla="*/ 21 h 410"/>
                <a:gd name="T8" fmla="*/ 271 w 477"/>
                <a:gd name="T9" fmla="*/ 41 h 410"/>
                <a:gd name="T10" fmla="*/ 276 w 477"/>
                <a:gd name="T11" fmla="*/ 49 h 410"/>
                <a:gd name="T12" fmla="*/ 292 w 477"/>
                <a:gd name="T13" fmla="*/ 51 h 410"/>
                <a:gd name="T14" fmla="*/ 318 w 477"/>
                <a:gd name="T15" fmla="*/ 54 h 410"/>
                <a:gd name="T16" fmla="*/ 341 w 477"/>
                <a:gd name="T17" fmla="*/ 57 h 410"/>
                <a:gd name="T18" fmla="*/ 358 w 477"/>
                <a:gd name="T19" fmla="*/ 60 h 410"/>
                <a:gd name="T20" fmla="*/ 370 w 477"/>
                <a:gd name="T21" fmla="*/ 67 h 410"/>
                <a:gd name="T22" fmla="*/ 379 w 477"/>
                <a:gd name="T23" fmla="*/ 78 h 410"/>
                <a:gd name="T24" fmla="*/ 391 w 477"/>
                <a:gd name="T25" fmla="*/ 95 h 410"/>
                <a:gd name="T26" fmla="*/ 409 w 477"/>
                <a:gd name="T27" fmla="*/ 119 h 410"/>
                <a:gd name="T28" fmla="*/ 425 w 477"/>
                <a:gd name="T29" fmla="*/ 143 h 410"/>
                <a:gd name="T30" fmla="*/ 432 w 477"/>
                <a:gd name="T31" fmla="*/ 166 h 410"/>
                <a:gd name="T32" fmla="*/ 447 w 477"/>
                <a:gd name="T33" fmla="*/ 206 h 410"/>
                <a:gd name="T34" fmla="*/ 462 w 477"/>
                <a:gd name="T35" fmla="*/ 248 h 410"/>
                <a:gd name="T36" fmla="*/ 466 w 477"/>
                <a:gd name="T37" fmla="*/ 275 h 410"/>
                <a:gd name="T38" fmla="*/ 470 w 477"/>
                <a:gd name="T39" fmla="*/ 299 h 410"/>
                <a:gd name="T40" fmla="*/ 475 w 477"/>
                <a:gd name="T41" fmla="*/ 316 h 410"/>
                <a:gd name="T42" fmla="*/ 473 w 477"/>
                <a:gd name="T43" fmla="*/ 324 h 410"/>
                <a:gd name="T44" fmla="*/ 452 w 477"/>
                <a:gd name="T45" fmla="*/ 336 h 410"/>
                <a:gd name="T46" fmla="*/ 421 w 477"/>
                <a:gd name="T47" fmla="*/ 351 h 410"/>
                <a:gd name="T48" fmla="*/ 392 w 477"/>
                <a:gd name="T49" fmla="*/ 358 h 410"/>
                <a:gd name="T50" fmla="*/ 374 w 477"/>
                <a:gd name="T51" fmla="*/ 357 h 410"/>
                <a:gd name="T52" fmla="*/ 366 w 477"/>
                <a:gd name="T53" fmla="*/ 354 h 410"/>
                <a:gd name="T54" fmla="*/ 365 w 477"/>
                <a:gd name="T55" fmla="*/ 354 h 410"/>
                <a:gd name="T56" fmla="*/ 366 w 477"/>
                <a:gd name="T57" fmla="*/ 367 h 410"/>
                <a:gd name="T58" fmla="*/ 366 w 477"/>
                <a:gd name="T59" fmla="*/ 386 h 410"/>
                <a:gd name="T60" fmla="*/ 363 w 477"/>
                <a:gd name="T61" fmla="*/ 395 h 410"/>
                <a:gd name="T62" fmla="*/ 356 w 477"/>
                <a:gd name="T63" fmla="*/ 398 h 410"/>
                <a:gd name="T64" fmla="*/ 350 w 477"/>
                <a:gd name="T65" fmla="*/ 402 h 410"/>
                <a:gd name="T66" fmla="*/ 335 w 477"/>
                <a:gd name="T67" fmla="*/ 409 h 410"/>
                <a:gd name="T68" fmla="*/ 238 w 477"/>
                <a:gd name="T69" fmla="*/ 397 h 410"/>
                <a:gd name="T70" fmla="*/ 122 w 477"/>
                <a:gd name="T71" fmla="*/ 378 h 410"/>
                <a:gd name="T72" fmla="*/ 80 w 477"/>
                <a:gd name="T73" fmla="*/ 371 h 410"/>
                <a:gd name="T74" fmla="*/ 80 w 477"/>
                <a:gd name="T75" fmla="*/ 366 h 410"/>
                <a:gd name="T76" fmla="*/ 72 w 477"/>
                <a:gd name="T77" fmla="*/ 363 h 410"/>
                <a:gd name="T78" fmla="*/ 64 w 477"/>
                <a:gd name="T79" fmla="*/ 362 h 410"/>
                <a:gd name="T80" fmla="*/ 55 w 477"/>
                <a:gd name="T81" fmla="*/ 356 h 410"/>
                <a:gd name="T82" fmla="*/ 43 w 477"/>
                <a:gd name="T83" fmla="*/ 344 h 410"/>
                <a:gd name="T84" fmla="*/ 27 w 477"/>
                <a:gd name="T85" fmla="*/ 324 h 410"/>
                <a:gd name="T86" fmla="*/ 14 w 477"/>
                <a:gd name="T87" fmla="*/ 308 h 410"/>
                <a:gd name="T88" fmla="*/ 3 w 477"/>
                <a:gd name="T89" fmla="*/ 295 h 410"/>
                <a:gd name="T90" fmla="*/ 11 w 477"/>
                <a:gd name="T91" fmla="*/ 273 h 410"/>
                <a:gd name="T92" fmla="*/ 31 w 477"/>
                <a:gd name="T93" fmla="*/ 232 h 410"/>
                <a:gd name="T94" fmla="*/ 51 w 477"/>
                <a:gd name="T95" fmla="*/ 188 h 410"/>
                <a:gd name="T96" fmla="*/ 64 w 477"/>
                <a:gd name="T97" fmla="*/ 153 h 410"/>
                <a:gd name="T98" fmla="*/ 70 w 477"/>
                <a:gd name="T99" fmla="*/ 130 h 410"/>
                <a:gd name="T100" fmla="*/ 75 w 477"/>
                <a:gd name="T101" fmla="*/ 115 h 410"/>
                <a:gd name="T102" fmla="*/ 83 w 477"/>
                <a:gd name="T103" fmla="*/ 105 h 410"/>
                <a:gd name="T104" fmla="*/ 96 w 477"/>
                <a:gd name="T105" fmla="*/ 95 h 410"/>
                <a:gd name="T106" fmla="*/ 107 w 477"/>
                <a:gd name="T107" fmla="*/ 88 h 410"/>
                <a:gd name="T108" fmla="*/ 113 w 477"/>
                <a:gd name="T109" fmla="*/ 83 h 410"/>
                <a:gd name="T110" fmla="*/ 115 w 477"/>
                <a:gd name="T111" fmla="*/ 78 h 410"/>
                <a:gd name="T112" fmla="*/ 116 w 477"/>
                <a:gd name="T113" fmla="*/ 72 h 410"/>
                <a:gd name="T114" fmla="*/ 117 w 477"/>
                <a:gd name="T115" fmla="*/ 64 h 410"/>
                <a:gd name="T116" fmla="*/ 129 w 477"/>
                <a:gd name="T117" fmla="*/ 51 h 410"/>
                <a:gd name="T118" fmla="*/ 140 w 477"/>
                <a:gd name="T119" fmla="*/ 40 h 410"/>
                <a:gd name="T120" fmla="*/ 151 w 477"/>
                <a:gd name="T121" fmla="*/ 34 h 410"/>
                <a:gd name="T122" fmla="*/ 186 w 477"/>
                <a:gd name="T123" fmla="*/ 19 h 410"/>
                <a:gd name="T124" fmla="*/ 223 w 477"/>
                <a:gd name="T125" fmla="*/ 3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77" h="410">
                  <a:moveTo>
                    <a:pt x="230" y="0"/>
                  </a:moveTo>
                  <a:lnTo>
                    <a:pt x="231" y="0"/>
                  </a:lnTo>
                  <a:lnTo>
                    <a:pt x="232" y="0"/>
                  </a:lnTo>
                  <a:lnTo>
                    <a:pt x="233" y="0"/>
                  </a:lnTo>
                  <a:lnTo>
                    <a:pt x="235" y="0"/>
                  </a:lnTo>
                  <a:lnTo>
                    <a:pt x="236" y="0"/>
                  </a:lnTo>
                  <a:lnTo>
                    <a:pt x="238" y="0"/>
                  </a:lnTo>
                  <a:lnTo>
                    <a:pt x="238" y="2"/>
                  </a:lnTo>
                  <a:lnTo>
                    <a:pt x="239" y="2"/>
                  </a:lnTo>
                  <a:lnTo>
                    <a:pt x="241" y="2"/>
                  </a:lnTo>
                  <a:lnTo>
                    <a:pt x="243" y="3"/>
                  </a:lnTo>
                  <a:lnTo>
                    <a:pt x="244" y="3"/>
                  </a:lnTo>
                  <a:lnTo>
                    <a:pt x="245" y="3"/>
                  </a:lnTo>
                  <a:lnTo>
                    <a:pt x="246" y="3"/>
                  </a:lnTo>
                  <a:lnTo>
                    <a:pt x="248" y="4"/>
                  </a:lnTo>
                  <a:lnTo>
                    <a:pt x="249" y="8"/>
                  </a:lnTo>
                  <a:lnTo>
                    <a:pt x="251" y="10"/>
                  </a:lnTo>
                  <a:lnTo>
                    <a:pt x="252" y="13"/>
                  </a:lnTo>
                  <a:lnTo>
                    <a:pt x="255" y="18"/>
                  </a:lnTo>
                  <a:lnTo>
                    <a:pt x="258" y="21"/>
                  </a:lnTo>
                  <a:lnTo>
                    <a:pt x="260" y="26"/>
                  </a:lnTo>
                  <a:lnTo>
                    <a:pt x="263" y="30"/>
                  </a:lnTo>
                  <a:lnTo>
                    <a:pt x="266" y="34"/>
                  </a:lnTo>
                  <a:lnTo>
                    <a:pt x="268" y="38"/>
                  </a:lnTo>
                  <a:lnTo>
                    <a:pt x="271" y="41"/>
                  </a:lnTo>
                  <a:lnTo>
                    <a:pt x="272" y="44"/>
                  </a:lnTo>
                  <a:lnTo>
                    <a:pt x="273" y="48"/>
                  </a:lnTo>
                  <a:lnTo>
                    <a:pt x="275" y="48"/>
                  </a:lnTo>
                  <a:lnTo>
                    <a:pt x="275" y="49"/>
                  </a:lnTo>
                  <a:lnTo>
                    <a:pt x="276" y="49"/>
                  </a:lnTo>
                  <a:lnTo>
                    <a:pt x="277" y="49"/>
                  </a:lnTo>
                  <a:lnTo>
                    <a:pt x="280" y="49"/>
                  </a:lnTo>
                  <a:lnTo>
                    <a:pt x="283" y="50"/>
                  </a:lnTo>
                  <a:lnTo>
                    <a:pt x="287" y="50"/>
                  </a:lnTo>
                  <a:lnTo>
                    <a:pt x="292" y="51"/>
                  </a:lnTo>
                  <a:lnTo>
                    <a:pt x="295" y="51"/>
                  </a:lnTo>
                  <a:lnTo>
                    <a:pt x="300" y="52"/>
                  </a:lnTo>
                  <a:lnTo>
                    <a:pt x="307" y="53"/>
                  </a:lnTo>
                  <a:lnTo>
                    <a:pt x="312" y="54"/>
                  </a:lnTo>
                  <a:lnTo>
                    <a:pt x="318" y="54"/>
                  </a:lnTo>
                  <a:lnTo>
                    <a:pt x="323" y="55"/>
                  </a:lnTo>
                  <a:lnTo>
                    <a:pt x="329" y="55"/>
                  </a:lnTo>
                  <a:lnTo>
                    <a:pt x="332" y="56"/>
                  </a:lnTo>
                  <a:lnTo>
                    <a:pt x="338" y="56"/>
                  </a:lnTo>
                  <a:lnTo>
                    <a:pt x="341" y="57"/>
                  </a:lnTo>
                  <a:lnTo>
                    <a:pt x="345" y="57"/>
                  </a:lnTo>
                  <a:lnTo>
                    <a:pt x="348" y="58"/>
                  </a:lnTo>
                  <a:lnTo>
                    <a:pt x="352" y="58"/>
                  </a:lnTo>
                  <a:lnTo>
                    <a:pt x="355" y="59"/>
                  </a:lnTo>
                  <a:lnTo>
                    <a:pt x="358" y="60"/>
                  </a:lnTo>
                  <a:lnTo>
                    <a:pt x="361" y="61"/>
                  </a:lnTo>
                  <a:lnTo>
                    <a:pt x="363" y="63"/>
                  </a:lnTo>
                  <a:lnTo>
                    <a:pt x="366" y="64"/>
                  </a:lnTo>
                  <a:lnTo>
                    <a:pt x="368" y="66"/>
                  </a:lnTo>
                  <a:lnTo>
                    <a:pt x="370" y="67"/>
                  </a:lnTo>
                  <a:lnTo>
                    <a:pt x="372" y="69"/>
                  </a:lnTo>
                  <a:lnTo>
                    <a:pt x="374" y="71"/>
                  </a:lnTo>
                  <a:lnTo>
                    <a:pt x="377" y="73"/>
                  </a:lnTo>
                  <a:lnTo>
                    <a:pt x="379" y="76"/>
                  </a:lnTo>
                  <a:lnTo>
                    <a:pt x="379" y="78"/>
                  </a:lnTo>
                  <a:lnTo>
                    <a:pt x="380" y="81"/>
                  </a:lnTo>
                  <a:lnTo>
                    <a:pt x="383" y="83"/>
                  </a:lnTo>
                  <a:lnTo>
                    <a:pt x="385" y="87"/>
                  </a:lnTo>
                  <a:lnTo>
                    <a:pt x="388" y="91"/>
                  </a:lnTo>
                  <a:lnTo>
                    <a:pt x="391" y="95"/>
                  </a:lnTo>
                  <a:lnTo>
                    <a:pt x="394" y="99"/>
                  </a:lnTo>
                  <a:lnTo>
                    <a:pt x="398" y="104"/>
                  </a:lnTo>
                  <a:lnTo>
                    <a:pt x="401" y="109"/>
                  </a:lnTo>
                  <a:lnTo>
                    <a:pt x="406" y="114"/>
                  </a:lnTo>
                  <a:lnTo>
                    <a:pt x="409" y="119"/>
                  </a:lnTo>
                  <a:lnTo>
                    <a:pt x="412" y="124"/>
                  </a:lnTo>
                  <a:lnTo>
                    <a:pt x="416" y="129"/>
                  </a:lnTo>
                  <a:lnTo>
                    <a:pt x="419" y="134"/>
                  </a:lnTo>
                  <a:lnTo>
                    <a:pt x="422" y="138"/>
                  </a:lnTo>
                  <a:lnTo>
                    <a:pt x="425" y="143"/>
                  </a:lnTo>
                  <a:lnTo>
                    <a:pt x="426" y="147"/>
                  </a:lnTo>
                  <a:lnTo>
                    <a:pt x="426" y="151"/>
                  </a:lnTo>
                  <a:lnTo>
                    <a:pt x="428" y="154"/>
                  </a:lnTo>
                  <a:lnTo>
                    <a:pt x="430" y="160"/>
                  </a:lnTo>
                  <a:lnTo>
                    <a:pt x="432" y="166"/>
                  </a:lnTo>
                  <a:lnTo>
                    <a:pt x="435" y="173"/>
                  </a:lnTo>
                  <a:lnTo>
                    <a:pt x="438" y="180"/>
                  </a:lnTo>
                  <a:lnTo>
                    <a:pt x="441" y="189"/>
                  </a:lnTo>
                  <a:lnTo>
                    <a:pt x="444" y="197"/>
                  </a:lnTo>
                  <a:lnTo>
                    <a:pt x="447" y="206"/>
                  </a:lnTo>
                  <a:lnTo>
                    <a:pt x="450" y="215"/>
                  </a:lnTo>
                  <a:lnTo>
                    <a:pt x="453" y="224"/>
                  </a:lnTo>
                  <a:lnTo>
                    <a:pt x="457" y="232"/>
                  </a:lnTo>
                  <a:lnTo>
                    <a:pt x="459" y="240"/>
                  </a:lnTo>
                  <a:lnTo>
                    <a:pt x="462" y="248"/>
                  </a:lnTo>
                  <a:lnTo>
                    <a:pt x="464" y="255"/>
                  </a:lnTo>
                  <a:lnTo>
                    <a:pt x="465" y="260"/>
                  </a:lnTo>
                  <a:lnTo>
                    <a:pt x="465" y="267"/>
                  </a:lnTo>
                  <a:lnTo>
                    <a:pt x="466" y="270"/>
                  </a:lnTo>
                  <a:lnTo>
                    <a:pt x="466" y="275"/>
                  </a:lnTo>
                  <a:lnTo>
                    <a:pt x="467" y="280"/>
                  </a:lnTo>
                  <a:lnTo>
                    <a:pt x="468" y="285"/>
                  </a:lnTo>
                  <a:lnTo>
                    <a:pt x="468" y="290"/>
                  </a:lnTo>
                  <a:lnTo>
                    <a:pt x="469" y="295"/>
                  </a:lnTo>
                  <a:lnTo>
                    <a:pt x="470" y="299"/>
                  </a:lnTo>
                  <a:lnTo>
                    <a:pt x="471" y="303"/>
                  </a:lnTo>
                  <a:lnTo>
                    <a:pt x="473" y="306"/>
                  </a:lnTo>
                  <a:lnTo>
                    <a:pt x="473" y="311"/>
                  </a:lnTo>
                  <a:lnTo>
                    <a:pt x="474" y="314"/>
                  </a:lnTo>
                  <a:lnTo>
                    <a:pt x="475" y="316"/>
                  </a:lnTo>
                  <a:lnTo>
                    <a:pt x="476" y="319"/>
                  </a:lnTo>
                  <a:lnTo>
                    <a:pt x="476" y="320"/>
                  </a:lnTo>
                  <a:lnTo>
                    <a:pt x="476" y="321"/>
                  </a:lnTo>
                  <a:lnTo>
                    <a:pt x="475" y="322"/>
                  </a:lnTo>
                  <a:lnTo>
                    <a:pt x="473" y="324"/>
                  </a:lnTo>
                  <a:lnTo>
                    <a:pt x="469" y="326"/>
                  </a:lnTo>
                  <a:lnTo>
                    <a:pt x="466" y="327"/>
                  </a:lnTo>
                  <a:lnTo>
                    <a:pt x="462" y="331"/>
                  </a:lnTo>
                  <a:lnTo>
                    <a:pt x="457" y="334"/>
                  </a:lnTo>
                  <a:lnTo>
                    <a:pt x="452" y="336"/>
                  </a:lnTo>
                  <a:lnTo>
                    <a:pt x="446" y="340"/>
                  </a:lnTo>
                  <a:lnTo>
                    <a:pt x="440" y="342"/>
                  </a:lnTo>
                  <a:lnTo>
                    <a:pt x="433" y="346"/>
                  </a:lnTo>
                  <a:lnTo>
                    <a:pt x="427" y="349"/>
                  </a:lnTo>
                  <a:lnTo>
                    <a:pt x="421" y="351"/>
                  </a:lnTo>
                  <a:lnTo>
                    <a:pt x="415" y="354"/>
                  </a:lnTo>
                  <a:lnTo>
                    <a:pt x="409" y="356"/>
                  </a:lnTo>
                  <a:lnTo>
                    <a:pt x="403" y="357"/>
                  </a:lnTo>
                  <a:lnTo>
                    <a:pt x="398" y="358"/>
                  </a:lnTo>
                  <a:lnTo>
                    <a:pt x="392" y="358"/>
                  </a:lnTo>
                  <a:lnTo>
                    <a:pt x="388" y="360"/>
                  </a:lnTo>
                  <a:lnTo>
                    <a:pt x="384" y="360"/>
                  </a:lnTo>
                  <a:lnTo>
                    <a:pt x="380" y="358"/>
                  </a:lnTo>
                  <a:lnTo>
                    <a:pt x="378" y="358"/>
                  </a:lnTo>
                  <a:lnTo>
                    <a:pt x="374" y="357"/>
                  </a:lnTo>
                  <a:lnTo>
                    <a:pt x="372" y="357"/>
                  </a:lnTo>
                  <a:lnTo>
                    <a:pt x="370" y="356"/>
                  </a:lnTo>
                  <a:lnTo>
                    <a:pt x="368" y="356"/>
                  </a:lnTo>
                  <a:lnTo>
                    <a:pt x="367" y="355"/>
                  </a:lnTo>
                  <a:lnTo>
                    <a:pt x="366" y="354"/>
                  </a:lnTo>
                  <a:lnTo>
                    <a:pt x="365" y="354"/>
                  </a:lnTo>
                  <a:lnTo>
                    <a:pt x="365" y="352"/>
                  </a:lnTo>
                  <a:lnTo>
                    <a:pt x="364" y="352"/>
                  </a:lnTo>
                  <a:lnTo>
                    <a:pt x="365" y="352"/>
                  </a:lnTo>
                  <a:lnTo>
                    <a:pt x="365" y="354"/>
                  </a:lnTo>
                  <a:lnTo>
                    <a:pt x="365" y="356"/>
                  </a:lnTo>
                  <a:lnTo>
                    <a:pt x="365" y="357"/>
                  </a:lnTo>
                  <a:lnTo>
                    <a:pt x="365" y="361"/>
                  </a:lnTo>
                  <a:lnTo>
                    <a:pt x="366" y="365"/>
                  </a:lnTo>
                  <a:lnTo>
                    <a:pt x="366" y="367"/>
                  </a:lnTo>
                  <a:lnTo>
                    <a:pt x="366" y="371"/>
                  </a:lnTo>
                  <a:lnTo>
                    <a:pt x="366" y="376"/>
                  </a:lnTo>
                  <a:lnTo>
                    <a:pt x="366" y="378"/>
                  </a:lnTo>
                  <a:lnTo>
                    <a:pt x="366" y="382"/>
                  </a:lnTo>
                  <a:lnTo>
                    <a:pt x="366" y="386"/>
                  </a:lnTo>
                  <a:lnTo>
                    <a:pt x="366" y="388"/>
                  </a:lnTo>
                  <a:lnTo>
                    <a:pt x="366" y="391"/>
                  </a:lnTo>
                  <a:lnTo>
                    <a:pt x="365" y="392"/>
                  </a:lnTo>
                  <a:lnTo>
                    <a:pt x="364" y="393"/>
                  </a:lnTo>
                  <a:lnTo>
                    <a:pt x="363" y="395"/>
                  </a:lnTo>
                  <a:lnTo>
                    <a:pt x="362" y="396"/>
                  </a:lnTo>
                  <a:lnTo>
                    <a:pt x="361" y="396"/>
                  </a:lnTo>
                  <a:lnTo>
                    <a:pt x="359" y="396"/>
                  </a:lnTo>
                  <a:lnTo>
                    <a:pt x="358" y="397"/>
                  </a:lnTo>
                  <a:lnTo>
                    <a:pt x="356" y="398"/>
                  </a:lnTo>
                  <a:lnTo>
                    <a:pt x="355" y="399"/>
                  </a:lnTo>
                  <a:lnTo>
                    <a:pt x="352" y="399"/>
                  </a:lnTo>
                  <a:lnTo>
                    <a:pt x="352" y="401"/>
                  </a:lnTo>
                  <a:lnTo>
                    <a:pt x="351" y="401"/>
                  </a:lnTo>
                  <a:lnTo>
                    <a:pt x="350" y="402"/>
                  </a:lnTo>
                  <a:lnTo>
                    <a:pt x="348" y="403"/>
                  </a:lnTo>
                  <a:lnTo>
                    <a:pt x="347" y="406"/>
                  </a:lnTo>
                  <a:lnTo>
                    <a:pt x="346" y="408"/>
                  </a:lnTo>
                  <a:lnTo>
                    <a:pt x="345" y="409"/>
                  </a:lnTo>
                  <a:lnTo>
                    <a:pt x="335" y="409"/>
                  </a:lnTo>
                  <a:lnTo>
                    <a:pt x="323" y="408"/>
                  </a:lnTo>
                  <a:lnTo>
                    <a:pt x="305" y="406"/>
                  </a:lnTo>
                  <a:lnTo>
                    <a:pt x="285" y="403"/>
                  </a:lnTo>
                  <a:lnTo>
                    <a:pt x="262" y="401"/>
                  </a:lnTo>
                  <a:lnTo>
                    <a:pt x="238" y="397"/>
                  </a:lnTo>
                  <a:lnTo>
                    <a:pt x="213" y="393"/>
                  </a:lnTo>
                  <a:lnTo>
                    <a:pt x="188" y="390"/>
                  </a:lnTo>
                  <a:lnTo>
                    <a:pt x="164" y="386"/>
                  </a:lnTo>
                  <a:lnTo>
                    <a:pt x="142" y="382"/>
                  </a:lnTo>
                  <a:lnTo>
                    <a:pt x="122" y="378"/>
                  </a:lnTo>
                  <a:lnTo>
                    <a:pt x="104" y="376"/>
                  </a:lnTo>
                  <a:lnTo>
                    <a:pt x="91" y="373"/>
                  </a:lnTo>
                  <a:lnTo>
                    <a:pt x="83" y="372"/>
                  </a:lnTo>
                  <a:lnTo>
                    <a:pt x="79" y="372"/>
                  </a:lnTo>
                  <a:lnTo>
                    <a:pt x="80" y="371"/>
                  </a:lnTo>
                  <a:lnTo>
                    <a:pt x="80" y="370"/>
                  </a:lnTo>
                  <a:lnTo>
                    <a:pt x="81" y="370"/>
                  </a:lnTo>
                  <a:lnTo>
                    <a:pt x="81" y="368"/>
                  </a:lnTo>
                  <a:lnTo>
                    <a:pt x="80" y="367"/>
                  </a:lnTo>
                  <a:lnTo>
                    <a:pt x="80" y="366"/>
                  </a:lnTo>
                  <a:lnTo>
                    <a:pt x="79" y="366"/>
                  </a:lnTo>
                  <a:lnTo>
                    <a:pt x="78" y="365"/>
                  </a:lnTo>
                  <a:lnTo>
                    <a:pt x="76" y="365"/>
                  </a:lnTo>
                  <a:lnTo>
                    <a:pt x="75" y="365"/>
                  </a:lnTo>
                  <a:lnTo>
                    <a:pt x="72" y="363"/>
                  </a:lnTo>
                  <a:lnTo>
                    <a:pt x="69" y="365"/>
                  </a:lnTo>
                  <a:lnTo>
                    <a:pt x="67" y="365"/>
                  </a:lnTo>
                  <a:lnTo>
                    <a:pt x="65" y="363"/>
                  </a:lnTo>
                  <a:lnTo>
                    <a:pt x="64" y="363"/>
                  </a:lnTo>
                  <a:lnTo>
                    <a:pt x="64" y="362"/>
                  </a:lnTo>
                  <a:lnTo>
                    <a:pt x="62" y="362"/>
                  </a:lnTo>
                  <a:lnTo>
                    <a:pt x="60" y="361"/>
                  </a:lnTo>
                  <a:lnTo>
                    <a:pt x="58" y="360"/>
                  </a:lnTo>
                  <a:lnTo>
                    <a:pt x="57" y="358"/>
                  </a:lnTo>
                  <a:lnTo>
                    <a:pt x="55" y="356"/>
                  </a:lnTo>
                  <a:lnTo>
                    <a:pt x="53" y="355"/>
                  </a:lnTo>
                  <a:lnTo>
                    <a:pt x="50" y="352"/>
                  </a:lnTo>
                  <a:lnTo>
                    <a:pt x="48" y="350"/>
                  </a:lnTo>
                  <a:lnTo>
                    <a:pt x="46" y="346"/>
                  </a:lnTo>
                  <a:lnTo>
                    <a:pt x="43" y="344"/>
                  </a:lnTo>
                  <a:lnTo>
                    <a:pt x="40" y="341"/>
                  </a:lnTo>
                  <a:lnTo>
                    <a:pt x="37" y="336"/>
                  </a:lnTo>
                  <a:lnTo>
                    <a:pt x="33" y="331"/>
                  </a:lnTo>
                  <a:lnTo>
                    <a:pt x="30" y="327"/>
                  </a:lnTo>
                  <a:lnTo>
                    <a:pt x="27" y="324"/>
                  </a:lnTo>
                  <a:lnTo>
                    <a:pt x="24" y="320"/>
                  </a:lnTo>
                  <a:lnTo>
                    <a:pt x="21" y="316"/>
                  </a:lnTo>
                  <a:lnTo>
                    <a:pt x="17" y="314"/>
                  </a:lnTo>
                  <a:lnTo>
                    <a:pt x="16" y="311"/>
                  </a:lnTo>
                  <a:lnTo>
                    <a:pt x="14" y="308"/>
                  </a:lnTo>
                  <a:lnTo>
                    <a:pt x="11" y="305"/>
                  </a:lnTo>
                  <a:lnTo>
                    <a:pt x="10" y="303"/>
                  </a:lnTo>
                  <a:lnTo>
                    <a:pt x="8" y="300"/>
                  </a:lnTo>
                  <a:lnTo>
                    <a:pt x="5" y="298"/>
                  </a:lnTo>
                  <a:lnTo>
                    <a:pt x="3" y="295"/>
                  </a:lnTo>
                  <a:lnTo>
                    <a:pt x="3" y="293"/>
                  </a:lnTo>
                  <a:lnTo>
                    <a:pt x="0" y="290"/>
                  </a:lnTo>
                  <a:lnTo>
                    <a:pt x="4" y="285"/>
                  </a:lnTo>
                  <a:lnTo>
                    <a:pt x="8" y="280"/>
                  </a:lnTo>
                  <a:lnTo>
                    <a:pt x="11" y="273"/>
                  </a:lnTo>
                  <a:lnTo>
                    <a:pt x="15" y="265"/>
                  </a:lnTo>
                  <a:lnTo>
                    <a:pt x="19" y="258"/>
                  </a:lnTo>
                  <a:lnTo>
                    <a:pt x="23" y="250"/>
                  </a:lnTo>
                  <a:lnTo>
                    <a:pt x="27" y="240"/>
                  </a:lnTo>
                  <a:lnTo>
                    <a:pt x="31" y="232"/>
                  </a:lnTo>
                  <a:lnTo>
                    <a:pt x="37" y="223"/>
                  </a:lnTo>
                  <a:lnTo>
                    <a:pt x="40" y="214"/>
                  </a:lnTo>
                  <a:lnTo>
                    <a:pt x="44" y="205"/>
                  </a:lnTo>
                  <a:lnTo>
                    <a:pt x="48" y="196"/>
                  </a:lnTo>
                  <a:lnTo>
                    <a:pt x="51" y="188"/>
                  </a:lnTo>
                  <a:lnTo>
                    <a:pt x="54" y="180"/>
                  </a:lnTo>
                  <a:lnTo>
                    <a:pt x="57" y="172"/>
                  </a:lnTo>
                  <a:lnTo>
                    <a:pt x="59" y="166"/>
                  </a:lnTo>
                  <a:lnTo>
                    <a:pt x="63" y="159"/>
                  </a:lnTo>
                  <a:lnTo>
                    <a:pt x="64" y="153"/>
                  </a:lnTo>
                  <a:lnTo>
                    <a:pt x="65" y="148"/>
                  </a:lnTo>
                  <a:lnTo>
                    <a:pt x="68" y="143"/>
                  </a:lnTo>
                  <a:lnTo>
                    <a:pt x="69" y="138"/>
                  </a:lnTo>
                  <a:lnTo>
                    <a:pt x="70" y="134"/>
                  </a:lnTo>
                  <a:lnTo>
                    <a:pt x="70" y="130"/>
                  </a:lnTo>
                  <a:lnTo>
                    <a:pt x="72" y="126"/>
                  </a:lnTo>
                  <a:lnTo>
                    <a:pt x="72" y="123"/>
                  </a:lnTo>
                  <a:lnTo>
                    <a:pt x="73" y="120"/>
                  </a:lnTo>
                  <a:lnTo>
                    <a:pt x="74" y="117"/>
                  </a:lnTo>
                  <a:lnTo>
                    <a:pt x="75" y="115"/>
                  </a:lnTo>
                  <a:lnTo>
                    <a:pt x="76" y="112"/>
                  </a:lnTo>
                  <a:lnTo>
                    <a:pt x="77" y="110"/>
                  </a:lnTo>
                  <a:lnTo>
                    <a:pt x="79" y="108"/>
                  </a:lnTo>
                  <a:lnTo>
                    <a:pt x="80" y="107"/>
                  </a:lnTo>
                  <a:lnTo>
                    <a:pt x="83" y="105"/>
                  </a:lnTo>
                  <a:lnTo>
                    <a:pt x="85" y="103"/>
                  </a:lnTo>
                  <a:lnTo>
                    <a:pt x="88" y="101"/>
                  </a:lnTo>
                  <a:lnTo>
                    <a:pt x="91" y="99"/>
                  </a:lnTo>
                  <a:lnTo>
                    <a:pt x="93" y="97"/>
                  </a:lnTo>
                  <a:lnTo>
                    <a:pt x="96" y="95"/>
                  </a:lnTo>
                  <a:lnTo>
                    <a:pt x="97" y="93"/>
                  </a:lnTo>
                  <a:lnTo>
                    <a:pt x="101" y="92"/>
                  </a:lnTo>
                  <a:lnTo>
                    <a:pt x="103" y="90"/>
                  </a:lnTo>
                  <a:lnTo>
                    <a:pt x="105" y="89"/>
                  </a:lnTo>
                  <a:lnTo>
                    <a:pt x="107" y="88"/>
                  </a:lnTo>
                  <a:lnTo>
                    <a:pt x="110" y="87"/>
                  </a:lnTo>
                  <a:lnTo>
                    <a:pt x="111" y="86"/>
                  </a:lnTo>
                  <a:lnTo>
                    <a:pt x="112" y="85"/>
                  </a:lnTo>
                  <a:lnTo>
                    <a:pt x="113" y="84"/>
                  </a:lnTo>
                  <a:lnTo>
                    <a:pt x="113" y="83"/>
                  </a:lnTo>
                  <a:lnTo>
                    <a:pt x="113" y="82"/>
                  </a:lnTo>
                  <a:lnTo>
                    <a:pt x="113" y="81"/>
                  </a:lnTo>
                  <a:lnTo>
                    <a:pt x="115" y="80"/>
                  </a:lnTo>
                  <a:lnTo>
                    <a:pt x="115" y="79"/>
                  </a:lnTo>
                  <a:lnTo>
                    <a:pt x="115" y="78"/>
                  </a:lnTo>
                  <a:lnTo>
                    <a:pt x="115" y="76"/>
                  </a:lnTo>
                  <a:lnTo>
                    <a:pt x="115" y="75"/>
                  </a:lnTo>
                  <a:lnTo>
                    <a:pt x="116" y="74"/>
                  </a:lnTo>
                  <a:lnTo>
                    <a:pt x="116" y="73"/>
                  </a:lnTo>
                  <a:lnTo>
                    <a:pt x="116" y="72"/>
                  </a:lnTo>
                  <a:lnTo>
                    <a:pt x="116" y="70"/>
                  </a:lnTo>
                  <a:lnTo>
                    <a:pt x="115" y="70"/>
                  </a:lnTo>
                  <a:lnTo>
                    <a:pt x="116" y="68"/>
                  </a:lnTo>
                  <a:lnTo>
                    <a:pt x="117" y="66"/>
                  </a:lnTo>
                  <a:lnTo>
                    <a:pt x="117" y="64"/>
                  </a:lnTo>
                  <a:lnTo>
                    <a:pt x="120" y="62"/>
                  </a:lnTo>
                  <a:lnTo>
                    <a:pt x="122" y="59"/>
                  </a:lnTo>
                  <a:lnTo>
                    <a:pt x="124" y="57"/>
                  </a:lnTo>
                  <a:lnTo>
                    <a:pt x="126" y="54"/>
                  </a:lnTo>
                  <a:lnTo>
                    <a:pt x="129" y="51"/>
                  </a:lnTo>
                  <a:lnTo>
                    <a:pt x="132" y="49"/>
                  </a:lnTo>
                  <a:lnTo>
                    <a:pt x="134" y="46"/>
                  </a:lnTo>
                  <a:lnTo>
                    <a:pt x="137" y="44"/>
                  </a:lnTo>
                  <a:lnTo>
                    <a:pt x="138" y="43"/>
                  </a:lnTo>
                  <a:lnTo>
                    <a:pt x="140" y="40"/>
                  </a:lnTo>
                  <a:lnTo>
                    <a:pt x="142" y="39"/>
                  </a:lnTo>
                  <a:lnTo>
                    <a:pt x="143" y="38"/>
                  </a:lnTo>
                  <a:lnTo>
                    <a:pt x="144" y="38"/>
                  </a:lnTo>
                  <a:lnTo>
                    <a:pt x="147" y="36"/>
                  </a:lnTo>
                  <a:lnTo>
                    <a:pt x="151" y="34"/>
                  </a:lnTo>
                  <a:lnTo>
                    <a:pt x="158" y="33"/>
                  </a:lnTo>
                  <a:lnTo>
                    <a:pt x="164" y="29"/>
                  </a:lnTo>
                  <a:lnTo>
                    <a:pt x="171" y="25"/>
                  </a:lnTo>
                  <a:lnTo>
                    <a:pt x="179" y="23"/>
                  </a:lnTo>
                  <a:lnTo>
                    <a:pt x="186" y="19"/>
                  </a:lnTo>
                  <a:lnTo>
                    <a:pt x="195" y="15"/>
                  </a:lnTo>
                  <a:lnTo>
                    <a:pt x="203" y="13"/>
                  </a:lnTo>
                  <a:lnTo>
                    <a:pt x="211" y="8"/>
                  </a:lnTo>
                  <a:lnTo>
                    <a:pt x="217" y="5"/>
                  </a:lnTo>
                  <a:lnTo>
                    <a:pt x="223" y="3"/>
                  </a:lnTo>
                  <a:lnTo>
                    <a:pt x="227" y="2"/>
                  </a:lnTo>
                  <a:lnTo>
                    <a:pt x="230" y="0"/>
                  </a:lnTo>
                </a:path>
              </a:pathLst>
            </a:custGeom>
            <a:solidFill>
              <a:srgbClr val="00208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6709" name="Freeform 85"/>
            <p:cNvSpPr>
              <a:spLocks/>
            </p:cNvSpPr>
            <p:nvPr/>
          </p:nvSpPr>
          <p:spPr bwMode="auto">
            <a:xfrm>
              <a:off x="4164" y="948"/>
              <a:ext cx="56" cy="26"/>
            </a:xfrm>
            <a:custGeom>
              <a:avLst/>
              <a:gdLst>
                <a:gd name="T0" fmla="*/ 0 w 56"/>
                <a:gd name="T1" fmla="*/ 19 h 26"/>
                <a:gd name="T2" fmla="*/ 2 w 56"/>
                <a:gd name="T3" fmla="*/ 20 h 26"/>
                <a:gd name="T4" fmla="*/ 4 w 56"/>
                <a:gd name="T5" fmla="*/ 21 h 26"/>
                <a:gd name="T6" fmla="*/ 7 w 56"/>
                <a:gd name="T7" fmla="*/ 22 h 26"/>
                <a:gd name="T8" fmla="*/ 10 w 56"/>
                <a:gd name="T9" fmla="*/ 23 h 26"/>
                <a:gd name="T10" fmla="*/ 14 w 56"/>
                <a:gd name="T11" fmla="*/ 24 h 26"/>
                <a:gd name="T12" fmla="*/ 19 w 56"/>
                <a:gd name="T13" fmla="*/ 25 h 26"/>
                <a:gd name="T14" fmla="*/ 23 w 56"/>
                <a:gd name="T15" fmla="*/ 25 h 26"/>
                <a:gd name="T16" fmla="*/ 27 w 56"/>
                <a:gd name="T17" fmla="*/ 25 h 26"/>
                <a:gd name="T18" fmla="*/ 32 w 56"/>
                <a:gd name="T19" fmla="*/ 25 h 26"/>
                <a:gd name="T20" fmla="*/ 35 w 56"/>
                <a:gd name="T21" fmla="*/ 25 h 26"/>
                <a:gd name="T22" fmla="*/ 39 w 56"/>
                <a:gd name="T23" fmla="*/ 25 h 26"/>
                <a:gd name="T24" fmla="*/ 43 w 56"/>
                <a:gd name="T25" fmla="*/ 25 h 26"/>
                <a:gd name="T26" fmla="*/ 45 w 56"/>
                <a:gd name="T27" fmla="*/ 25 h 26"/>
                <a:gd name="T28" fmla="*/ 48 w 56"/>
                <a:gd name="T29" fmla="*/ 25 h 26"/>
                <a:gd name="T30" fmla="*/ 49 w 56"/>
                <a:gd name="T31" fmla="*/ 25 h 26"/>
                <a:gd name="T32" fmla="*/ 50 w 56"/>
                <a:gd name="T33" fmla="*/ 24 h 26"/>
                <a:gd name="T34" fmla="*/ 50 w 56"/>
                <a:gd name="T35" fmla="*/ 23 h 26"/>
                <a:gd name="T36" fmla="*/ 50 w 56"/>
                <a:gd name="T37" fmla="*/ 22 h 26"/>
                <a:gd name="T38" fmla="*/ 50 w 56"/>
                <a:gd name="T39" fmla="*/ 21 h 26"/>
                <a:gd name="T40" fmla="*/ 52 w 56"/>
                <a:gd name="T41" fmla="*/ 19 h 26"/>
                <a:gd name="T42" fmla="*/ 52 w 56"/>
                <a:gd name="T43" fmla="*/ 16 h 26"/>
                <a:gd name="T44" fmla="*/ 53 w 56"/>
                <a:gd name="T45" fmla="*/ 14 h 26"/>
                <a:gd name="T46" fmla="*/ 53 w 56"/>
                <a:gd name="T47" fmla="*/ 12 h 26"/>
                <a:gd name="T48" fmla="*/ 53 w 56"/>
                <a:gd name="T49" fmla="*/ 9 h 26"/>
                <a:gd name="T50" fmla="*/ 54 w 56"/>
                <a:gd name="T51" fmla="*/ 8 h 26"/>
                <a:gd name="T52" fmla="*/ 54 w 56"/>
                <a:gd name="T53" fmla="*/ 5 h 26"/>
                <a:gd name="T54" fmla="*/ 55 w 56"/>
                <a:gd name="T55" fmla="*/ 4 h 26"/>
                <a:gd name="T56" fmla="*/ 55 w 56"/>
                <a:gd name="T57" fmla="*/ 1 h 26"/>
                <a:gd name="T58" fmla="*/ 55 w 56"/>
                <a:gd name="T59" fmla="*/ 0 h 26"/>
                <a:gd name="T60" fmla="*/ 0 w 56"/>
                <a:gd name="T61" fmla="*/ 19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6" h="26">
                  <a:moveTo>
                    <a:pt x="0" y="19"/>
                  </a:moveTo>
                  <a:lnTo>
                    <a:pt x="2" y="20"/>
                  </a:lnTo>
                  <a:lnTo>
                    <a:pt x="4" y="21"/>
                  </a:lnTo>
                  <a:lnTo>
                    <a:pt x="7" y="22"/>
                  </a:lnTo>
                  <a:lnTo>
                    <a:pt x="10" y="23"/>
                  </a:lnTo>
                  <a:lnTo>
                    <a:pt x="14" y="24"/>
                  </a:lnTo>
                  <a:lnTo>
                    <a:pt x="19" y="25"/>
                  </a:lnTo>
                  <a:lnTo>
                    <a:pt x="23" y="25"/>
                  </a:lnTo>
                  <a:lnTo>
                    <a:pt x="27" y="25"/>
                  </a:lnTo>
                  <a:lnTo>
                    <a:pt x="32" y="25"/>
                  </a:lnTo>
                  <a:lnTo>
                    <a:pt x="35" y="25"/>
                  </a:lnTo>
                  <a:lnTo>
                    <a:pt x="39" y="25"/>
                  </a:lnTo>
                  <a:lnTo>
                    <a:pt x="43" y="25"/>
                  </a:lnTo>
                  <a:lnTo>
                    <a:pt x="45" y="25"/>
                  </a:lnTo>
                  <a:lnTo>
                    <a:pt x="48" y="25"/>
                  </a:lnTo>
                  <a:lnTo>
                    <a:pt x="49" y="25"/>
                  </a:lnTo>
                  <a:lnTo>
                    <a:pt x="50" y="24"/>
                  </a:lnTo>
                  <a:lnTo>
                    <a:pt x="50" y="23"/>
                  </a:lnTo>
                  <a:lnTo>
                    <a:pt x="50" y="22"/>
                  </a:lnTo>
                  <a:lnTo>
                    <a:pt x="50" y="21"/>
                  </a:lnTo>
                  <a:lnTo>
                    <a:pt x="52" y="19"/>
                  </a:lnTo>
                  <a:lnTo>
                    <a:pt x="52" y="16"/>
                  </a:lnTo>
                  <a:lnTo>
                    <a:pt x="53" y="14"/>
                  </a:lnTo>
                  <a:lnTo>
                    <a:pt x="53" y="12"/>
                  </a:lnTo>
                  <a:lnTo>
                    <a:pt x="53" y="9"/>
                  </a:lnTo>
                  <a:lnTo>
                    <a:pt x="54" y="8"/>
                  </a:lnTo>
                  <a:lnTo>
                    <a:pt x="54" y="5"/>
                  </a:lnTo>
                  <a:lnTo>
                    <a:pt x="55" y="4"/>
                  </a:lnTo>
                  <a:lnTo>
                    <a:pt x="55" y="1"/>
                  </a:lnTo>
                  <a:lnTo>
                    <a:pt x="55" y="0"/>
                  </a:lnTo>
                  <a:lnTo>
                    <a:pt x="0" y="19"/>
                  </a:lnTo>
                </a:path>
              </a:pathLst>
            </a:custGeom>
            <a:solidFill>
              <a:srgbClr val="00208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6710" name="Freeform 86"/>
            <p:cNvSpPr>
              <a:spLocks/>
            </p:cNvSpPr>
            <p:nvPr/>
          </p:nvSpPr>
          <p:spPr bwMode="auto">
            <a:xfrm>
              <a:off x="4208" y="892"/>
              <a:ext cx="172" cy="280"/>
            </a:xfrm>
            <a:custGeom>
              <a:avLst/>
              <a:gdLst>
                <a:gd name="T0" fmla="*/ 3 w 172"/>
                <a:gd name="T1" fmla="*/ 74 h 280"/>
                <a:gd name="T2" fmla="*/ 0 w 172"/>
                <a:gd name="T3" fmla="*/ 81 h 280"/>
                <a:gd name="T4" fmla="*/ 0 w 172"/>
                <a:gd name="T5" fmla="*/ 90 h 280"/>
                <a:gd name="T6" fmla="*/ 1 w 172"/>
                <a:gd name="T7" fmla="*/ 95 h 280"/>
                <a:gd name="T8" fmla="*/ 3 w 172"/>
                <a:gd name="T9" fmla="*/ 100 h 280"/>
                <a:gd name="T10" fmla="*/ 5 w 172"/>
                <a:gd name="T11" fmla="*/ 105 h 280"/>
                <a:gd name="T12" fmla="*/ 6 w 172"/>
                <a:gd name="T13" fmla="*/ 111 h 280"/>
                <a:gd name="T14" fmla="*/ 6 w 172"/>
                <a:gd name="T15" fmla="*/ 116 h 280"/>
                <a:gd name="T16" fmla="*/ 6 w 172"/>
                <a:gd name="T17" fmla="*/ 121 h 280"/>
                <a:gd name="T18" fmla="*/ 5 w 172"/>
                <a:gd name="T19" fmla="*/ 130 h 280"/>
                <a:gd name="T20" fmla="*/ 6 w 172"/>
                <a:gd name="T21" fmla="*/ 140 h 280"/>
                <a:gd name="T22" fmla="*/ 8 w 172"/>
                <a:gd name="T23" fmla="*/ 152 h 280"/>
                <a:gd name="T24" fmla="*/ 13 w 172"/>
                <a:gd name="T25" fmla="*/ 160 h 280"/>
                <a:gd name="T26" fmla="*/ 14 w 172"/>
                <a:gd name="T27" fmla="*/ 168 h 280"/>
                <a:gd name="T28" fmla="*/ 16 w 172"/>
                <a:gd name="T29" fmla="*/ 175 h 280"/>
                <a:gd name="T30" fmla="*/ 18 w 172"/>
                <a:gd name="T31" fmla="*/ 181 h 280"/>
                <a:gd name="T32" fmla="*/ 19 w 172"/>
                <a:gd name="T33" fmla="*/ 186 h 280"/>
                <a:gd name="T34" fmla="*/ 19 w 172"/>
                <a:gd name="T35" fmla="*/ 193 h 280"/>
                <a:gd name="T36" fmla="*/ 21 w 172"/>
                <a:gd name="T37" fmla="*/ 199 h 280"/>
                <a:gd name="T38" fmla="*/ 29 w 172"/>
                <a:gd name="T39" fmla="*/ 208 h 280"/>
                <a:gd name="T40" fmla="*/ 39 w 172"/>
                <a:gd name="T41" fmla="*/ 211 h 280"/>
                <a:gd name="T42" fmla="*/ 47 w 172"/>
                <a:gd name="T43" fmla="*/ 211 h 280"/>
                <a:gd name="T44" fmla="*/ 56 w 172"/>
                <a:gd name="T45" fmla="*/ 208 h 280"/>
                <a:gd name="T46" fmla="*/ 60 w 172"/>
                <a:gd name="T47" fmla="*/ 209 h 280"/>
                <a:gd name="T48" fmla="*/ 63 w 172"/>
                <a:gd name="T49" fmla="*/ 214 h 280"/>
                <a:gd name="T50" fmla="*/ 67 w 172"/>
                <a:gd name="T51" fmla="*/ 228 h 280"/>
                <a:gd name="T52" fmla="*/ 71 w 172"/>
                <a:gd name="T53" fmla="*/ 242 h 280"/>
                <a:gd name="T54" fmla="*/ 75 w 172"/>
                <a:gd name="T55" fmla="*/ 254 h 280"/>
                <a:gd name="T56" fmla="*/ 79 w 172"/>
                <a:gd name="T57" fmla="*/ 263 h 280"/>
                <a:gd name="T58" fmla="*/ 81 w 172"/>
                <a:gd name="T59" fmla="*/ 271 h 280"/>
                <a:gd name="T60" fmla="*/ 82 w 172"/>
                <a:gd name="T61" fmla="*/ 276 h 280"/>
                <a:gd name="T62" fmla="*/ 82 w 172"/>
                <a:gd name="T63" fmla="*/ 278 h 280"/>
                <a:gd name="T64" fmla="*/ 83 w 172"/>
                <a:gd name="T65" fmla="*/ 272 h 280"/>
                <a:gd name="T66" fmla="*/ 87 w 172"/>
                <a:gd name="T67" fmla="*/ 259 h 280"/>
                <a:gd name="T68" fmla="*/ 91 w 172"/>
                <a:gd name="T69" fmla="*/ 244 h 280"/>
                <a:gd name="T70" fmla="*/ 95 w 172"/>
                <a:gd name="T71" fmla="*/ 232 h 280"/>
                <a:gd name="T72" fmla="*/ 109 w 172"/>
                <a:gd name="T73" fmla="*/ 216 h 280"/>
                <a:gd name="T74" fmla="*/ 132 w 172"/>
                <a:gd name="T75" fmla="*/ 196 h 280"/>
                <a:gd name="T76" fmla="*/ 150 w 172"/>
                <a:gd name="T77" fmla="*/ 181 h 280"/>
                <a:gd name="T78" fmla="*/ 155 w 172"/>
                <a:gd name="T79" fmla="*/ 175 h 280"/>
                <a:gd name="T80" fmla="*/ 155 w 172"/>
                <a:gd name="T81" fmla="*/ 168 h 280"/>
                <a:gd name="T82" fmla="*/ 153 w 172"/>
                <a:gd name="T83" fmla="*/ 158 h 280"/>
                <a:gd name="T84" fmla="*/ 153 w 172"/>
                <a:gd name="T85" fmla="*/ 149 h 280"/>
                <a:gd name="T86" fmla="*/ 153 w 172"/>
                <a:gd name="T87" fmla="*/ 144 h 280"/>
                <a:gd name="T88" fmla="*/ 156 w 172"/>
                <a:gd name="T89" fmla="*/ 138 h 280"/>
                <a:gd name="T90" fmla="*/ 161 w 172"/>
                <a:gd name="T91" fmla="*/ 131 h 280"/>
                <a:gd name="T92" fmla="*/ 165 w 172"/>
                <a:gd name="T93" fmla="*/ 125 h 280"/>
                <a:gd name="T94" fmla="*/ 166 w 172"/>
                <a:gd name="T95" fmla="*/ 118 h 280"/>
                <a:gd name="T96" fmla="*/ 168 w 172"/>
                <a:gd name="T97" fmla="*/ 112 h 280"/>
                <a:gd name="T98" fmla="*/ 170 w 172"/>
                <a:gd name="T99" fmla="*/ 105 h 280"/>
                <a:gd name="T100" fmla="*/ 171 w 172"/>
                <a:gd name="T101" fmla="*/ 92 h 280"/>
                <a:gd name="T102" fmla="*/ 170 w 172"/>
                <a:gd name="T103" fmla="*/ 75 h 280"/>
                <a:gd name="T104" fmla="*/ 167 w 172"/>
                <a:gd name="T105" fmla="*/ 52 h 280"/>
                <a:gd name="T106" fmla="*/ 157 w 172"/>
                <a:gd name="T107" fmla="*/ 32 h 280"/>
                <a:gd name="T108" fmla="*/ 135 w 172"/>
                <a:gd name="T109" fmla="*/ 13 h 280"/>
                <a:gd name="T110" fmla="*/ 99 w 172"/>
                <a:gd name="T111" fmla="*/ 2 h 280"/>
                <a:gd name="T112" fmla="*/ 65 w 172"/>
                <a:gd name="T113" fmla="*/ 1 h 280"/>
                <a:gd name="T114" fmla="*/ 36 w 172"/>
                <a:gd name="T115" fmla="*/ 14 h 280"/>
                <a:gd name="T116" fmla="*/ 13 w 172"/>
                <a:gd name="T117" fmla="*/ 40 h 280"/>
                <a:gd name="T118" fmla="*/ 4 w 172"/>
                <a:gd name="T119" fmla="*/ 62 h 280"/>
                <a:gd name="T120" fmla="*/ 3 w 172"/>
                <a:gd name="T121" fmla="*/ 67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2" h="280">
                  <a:moveTo>
                    <a:pt x="3" y="70"/>
                  </a:moveTo>
                  <a:lnTo>
                    <a:pt x="3" y="71"/>
                  </a:lnTo>
                  <a:lnTo>
                    <a:pt x="3" y="72"/>
                  </a:lnTo>
                  <a:lnTo>
                    <a:pt x="3" y="74"/>
                  </a:lnTo>
                  <a:lnTo>
                    <a:pt x="1" y="76"/>
                  </a:lnTo>
                  <a:lnTo>
                    <a:pt x="1" y="77"/>
                  </a:lnTo>
                  <a:lnTo>
                    <a:pt x="1" y="80"/>
                  </a:lnTo>
                  <a:lnTo>
                    <a:pt x="0" y="81"/>
                  </a:lnTo>
                  <a:lnTo>
                    <a:pt x="0" y="84"/>
                  </a:lnTo>
                  <a:lnTo>
                    <a:pt x="0" y="86"/>
                  </a:lnTo>
                  <a:lnTo>
                    <a:pt x="0" y="87"/>
                  </a:lnTo>
                  <a:lnTo>
                    <a:pt x="0" y="90"/>
                  </a:lnTo>
                  <a:lnTo>
                    <a:pt x="0" y="91"/>
                  </a:lnTo>
                  <a:lnTo>
                    <a:pt x="0" y="92"/>
                  </a:lnTo>
                  <a:lnTo>
                    <a:pt x="0" y="93"/>
                  </a:lnTo>
                  <a:lnTo>
                    <a:pt x="1" y="95"/>
                  </a:lnTo>
                  <a:lnTo>
                    <a:pt x="1" y="96"/>
                  </a:lnTo>
                  <a:lnTo>
                    <a:pt x="3" y="96"/>
                  </a:lnTo>
                  <a:lnTo>
                    <a:pt x="3" y="98"/>
                  </a:lnTo>
                  <a:lnTo>
                    <a:pt x="3" y="100"/>
                  </a:lnTo>
                  <a:lnTo>
                    <a:pt x="4" y="100"/>
                  </a:lnTo>
                  <a:lnTo>
                    <a:pt x="4" y="101"/>
                  </a:lnTo>
                  <a:lnTo>
                    <a:pt x="4" y="102"/>
                  </a:lnTo>
                  <a:lnTo>
                    <a:pt x="5" y="105"/>
                  </a:lnTo>
                  <a:lnTo>
                    <a:pt x="5" y="106"/>
                  </a:lnTo>
                  <a:lnTo>
                    <a:pt x="6" y="108"/>
                  </a:lnTo>
                  <a:lnTo>
                    <a:pt x="6" y="110"/>
                  </a:lnTo>
                  <a:lnTo>
                    <a:pt x="6" y="111"/>
                  </a:lnTo>
                  <a:lnTo>
                    <a:pt x="6" y="112"/>
                  </a:lnTo>
                  <a:lnTo>
                    <a:pt x="6" y="113"/>
                  </a:lnTo>
                  <a:lnTo>
                    <a:pt x="6" y="115"/>
                  </a:lnTo>
                  <a:lnTo>
                    <a:pt x="6" y="116"/>
                  </a:lnTo>
                  <a:lnTo>
                    <a:pt x="6" y="117"/>
                  </a:lnTo>
                  <a:lnTo>
                    <a:pt x="6" y="118"/>
                  </a:lnTo>
                  <a:lnTo>
                    <a:pt x="6" y="120"/>
                  </a:lnTo>
                  <a:lnTo>
                    <a:pt x="6" y="121"/>
                  </a:lnTo>
                  <a:lnTo>
                    <a:pt x="6" y="123"/>
                  </a:lnTo>
                  <a:lnTo>
                    <a:pt x="6" y="125"/>
                  </a:lnTo>
                  <a:lnTo>
                    <a:pt x="5" y="127"/>
                  </a:lnTo>
                  <a:lnTo>
                    <a:pt x="5" y="130"/>
                  </a:lnTo>
                  <a:lnTo>
                    <a:pt x="5" y="132"/>
                  </a:lnTo>
                  <a:lnTo>
                    <a:pt x="5" y="135"/>
                  </a:lnTo>
                  <a:lnTo>
                    <a:pt x="5" y="137"/>
                  </a:lnTo>
                  <a:lnTo>
                    <a:pt x="6" y="140"/>
                  </a:lnTo>
                  <a:lnTo>
                    <a:pt x="6" y="143"/>
                  </a:lnTo>
                  <a:lnTo>
                    <a:pt x="8" y="146"/>
                  </a:lnTo>
                  <a:lnTo>
                    <a:pt x="8" y="149"/>
                  </a:lnTo>
                  <a:lnTo>
                    <a:pt x="8" y="152"/>
                  </a:lnTo>
                  <a:lnTo>
                    <a:pt x="9" y="154"/>
                  </a:lnTo>
                  <a:lnTo>
                    <a:pt x="10" y="156"/>
                  </a:lnTo>
                  <a:lnTo>
                    <a:pt x="11" y="158"/>
                  </a:lnTo>
                  <a:lnTo>
                    <a:pt x="13" y="160"/>
                  </a:lnTo>
                  <a:lnTo>
                    <a:pt x="13" y="162"/>
                  </a:lnTo>
                  <a:lnTo>
                    <a:pt x="14" y="164"/>
                  </a:lnTo>
                  <a:lnTo>
                    <a:pt x="14" y="166"/>
                  </a:lnTo>
                  <a:lnTo>
                    <a:pt x="14" y="168"/>
                  </a:lnTo>
                  <a:lnTo>
                    <a:pt x="14" y="169"/>
                  </a:lnTo>
                  <a:lnTo>
                    <a:pt x="15" y="171"/>
                  </a:lnTo>
                  <a:lnTo>
                    <a:pt x="15" y="173"/>
                  </a:lnTo>
                  <a:lnTo>
                    <a:pt x="16" y="175"/>
                  </a:lnTo>
                  <a:lnTo>
                    <a:pt x="16" y="176"/>
                  </a:lnTo>
                  <a:lnTo>
                    <a:pt x="16" y="178"/>
                  </a:lnTo>
                  <a:lnTo>
                    <a:pt x="18" y="179"/>
                  </a:lnTo>
                  <a:lnTo>
                    <a:pt x="18" y="181"/>
                  </a:lnTo>
                  <a:lnTo>
                    <a:pt x="19" y="182"/>
                  </a:lnTo>
                  <a:lnTo>
                    <a:pt x="19" y="183"/>
                  </a:lnTo>
                  <a:lnTo>
                    <a:pt x="19" y="184"/>
                  </a:lnTo>
                  <a:lnTo>
                    <a:pt x="19" y="186"/>
                  </a:lnTo>
                  <a:lnTo>
                    <a:pt x="19" y="188"/>
                  </a:lnTo>
                  <a:lnTo>
                    <a:pt x="19" y="189"/>
                  </a:lnTo>
                  <a:lnTo>
                    <a:pt x="19" y="191"/>
                  </a:lnTo>
                  <a:lnTo>
                    <a:pt x="19" y="193"/>
                  </a:lnTo>
                  <a:lnTo>
                    <a:pt x="19" y="194"/>
                  </a:lnTo>
                  <a:lnTo>
                    <a:pt x="20" y="197"/>
                  </a:lnTo>
                  <a:lnTo>
                    <a:pt x="20" y="198"/>
                  </a:lnTo>
                  <a:lnTo>
                    <a:pt x="21" y="199"/>
                  </a:lnTo>
                  <a:lnTo>
                    <a:pt x="24" y="202"/>
                  </a:lnTo>
                  <a:lnTo>
                    <a:pt x="25" y="203"/>
                  </a:lnTo>
                  <a:lnTo>
                    <a:pt x="26" y="206"/>
                  </a:lnTo>
                  <a:lnTo>
                    <a:pt x="29" y="208"/>
                  </a:lnTo>
                  <a:lnTo>
                    <a:pt x="31" y="208"/>
                  </a:lnTo>
                  <a:lnTo>
                    <a:pt x="34" y="209"/>
                  </a:lnTo>
                  <a:lnTo>
                    <a:pt x="36" y="209"/>
                  </a:lnTo>
                  <a:lnTo>
                    <a:pt x="39" y="211"/>
                  </a:lnTo>
                  <a:lnTo>
                    <a:pt x="41" y="211"/>
                  </a:lnTo>
                  <a:lnTo>
                    <a:pt x="44" y="211"/>
                  </a:lnTo>
                  <a:lnTo>
                    <a:pt x="46" y="211"/>
                  </a:lnTo>
                  <a:lnTo>
                    <a:pt x="47" y="211"/>
                  </a:lnTo>
                  <a:lnTo>
                    <a:pt x="50" y="209"/>
                  </a:lnTo>
                  <a:lnTo>
                    <a:pt x="52" y="209"/>
                  </a:lnTo>
                  <a:lnTo>
                    <a:pt x="54" y="209"/>
                  </a:lnTo>
                  <a:lnTo>
                    <a:pt x="56" y="208"/>
                  </a:lnTo>
                  <a:lnTo>
                    <a:pt x="57" y="208"/>
                  </a:lnTo>
                  <a:lnTo>
                    <a:pt x="58" y="208"/>
                  </a:lnTo>
                  <a:lnTo>
                    <a:pt x="60" y="208"/>
                  </a:lnTo>
                  <a:lnTo>
                    <a:pt x="60" y="209"/>
                  </a:lnTo>
                  <a:lnTo>
                    <a:pt x="61" y="209"/>
                  </a:lnTo>
                  <a:lnTo>
                    <a:pt x="62" y="211"/>
                  </a:lnTo>
                  <a:lnTo>
                    <a:pt x="62" y="213"/>
                  </a:lnTo>
                  <a:lnTo>
                    <a:pt x="63" y="214"/>
                  </a:lnTo>
                  <a:lnTo>
                    <a:pt x="63" y="218"/>
                  </a:lnTo>
                  <a:lnTo>
                    <a:pt x="65" y="220"/>
                  </a:lnTo>
                  <a:lnTo>
                    <a:pt x="66" y="223"/>
                  </a:lnTo>
                  <a:lnTo>
                    <a:pt x="67" y="228"/>
                  </a:lnTo>
                  <a:lnTo>
                    <a:pt x="68" y="230"/>
                  </a:lnTo>
                  <a:lnTo>
                    <a:pt x="69" y="234"/>
                  </a:lnTo>
                  <a:lnTo>
                    <a:pt x="70" y="238"/>
                  </a:lnTo>
                  <a:lnTo>
                    <a:pt x="71" y="242"/>
                  </a:lnTo>
                  <a:lnTo>
                    <a:pt x="72" y="245"/>
                  </a:lnTo>
                  <a:lnTo>
                    <a:pt x="73" y="248"/>
                  </a:lnTo>
                  <a:lnTo>
                    <a:pt x="74" y="252"/>
                  </a:lnTo>
                  <a:lnTo>
                    <a:pt x="75" y="254"/>
                  </a:lnTo>
                  <a:lnTo>
                    <a:pt x="77" y="257"/>
                  </a:lnTo>
                  <a:lnTo>
                    <a:pt x="78" y="258"/>
                  </a:lnTo>
                  <a:lnTo>
                    <a:pt x="79" y="262"/>
                  </a:lnTo>
                  <a:lnTo>
                    <a:pt x="79" y="263"/>
                  </a:lnTo>
                  <a:lnTo>
                    <a:pt x="80" y="265"/>
                  </a:lnTo>
                  <a:lnTo>
                    <a:pt x="80" y="267"/>
                  </a:lnTo>
                  <a:lnTo>
                    <a:pt x="81" y="269"/>
                  </a:lnTo>
                  <a:lnTo>
                    <a:pt x="81" y="271"/>
                  </a:lnTo>
                  <a:lnTo>
                    <a:pt x="81" y="273"/>
                  </a:lnTo>
                  <a:lnTo>
                    <a:pt x="81" y="274"/>
                  </a:lnTo>
                  <a:lnTo>
                    <a:pt x="82" y="275"/>
                  </a:lnTo>
                  <a:lnTo>
                    <a:pt x="82" y="276"/>
                  </a:lnTo>
                  <a:lnTo>
                    <a:pt x="82" y="277"/>
                  </a:lnTo>
                  <a:lnTo>
                    <a:pt x="82" y="278"/>
                  </a:lnTo>
                  <a:lnTo>
                    <a:pt x="81" y="279"/>
                  </a:lnTo>
                  <a:lnTo>
                    <a:pt x="82" y="278"/>
                  </a:lnTo>
                  <a:lnTo>
                    <a:pt x="82" y="277"/>
                  </a:lnTo>
                  <a:lnTo>
                    <a:pt x="82" y="276"/>
                  </a:lnTo>
                  <a:lnTo>
                    <a:pt x="83" y="274"/>
                  </a:lnTo>
                  <a:lnTo>
                    <a:pt x="83" y="272"/>
                  </a:lnTo>
                  <a:lnTo>
                    <a:pt x="84" y="269"/>
                  </a:lnTo>
                  <a:lnTo>
                    <a:pt x="86" y="266"/>
                  </a:lnTo>
                  <a:lnTo>
                    <a:pt x="86" y="263"/>
                  </a:lnTo>
                  <a:lnTo>
                    <a:pt x="87" y="259"/>
                  </a:lnTo>
                  <a:lnTo>
                    <a:pt x="88" y="257"/>
                  </a:lnTo>
                  <a:lnTo>
                    <a:pt x="89" y="252"/>
                  </a:lnTo>
                  <a:lnTo>
                    <a:pt x="91" y="248"/>
                  </a:lnTo>
                  <a:lnTo>
                    <a:pt x="91" y="244"/>
                  </a:lnTo>
                  <a:lnTo>
                    <a:pt x="92" y="242"/>
                  </a:lnTo>
                  <a:lnTo>
                    <a:pt x="93" y="237"/>
                  </a:lnTo>
                  <a:lnTo>
                    <a:pt x="93" y="234"/>
                  </a:lnTo>
                  <a:lnTo>
                    <a:pt x="95" y="232"/>
                  </a:lnTo>
                  <a:lnTo>
                    <a:pt x="97" y="228"/>
                  </a:lnTo>
                  <a:lnTo>
                    <a:pt x="100" y="224"/>
                  </a:lnTo>
                  <a:lnTo>
                    <a:pt x="104" y="219"/>
                  </a:lnTo>
                  <a:lnTo>
                    <a:pt x="109" y="216"/>
                  </a:lnTo>
                  <a:lnTo>
                    <a:pt x="114" y="211"/>
                  </a:lnTo>
                  <a:lnTo>
                    <a:pt x="120" y="206"/>
                  </a:lnTo>
                  <a:lnTo>
                    <a:pt x="125" y="201"/>
                  </a:lnTo>
                  <a:lnTo>
                    <a:pt x="132" y="196"/>
                  </a:lnTo>
                  <a:lnTo>
                    <a:pt x="136" y="192"/>
                  </a:lnTo>
                  <a:lnTo>
                    <a:pt x="141" y="188"/>
                  </a:lnTo>
                  <a:lnTo>
                    <a:pt x="146" y="184"/>
                  </a:lnTo>
                  <a:lnTo>
                    <a:pt x="150" y="181"/>
                  </a:lnTo>
                  <a:lnTo>
                    <a:pt x="153" y="179"/>
                  </a:lnTo>
                  <a:lnTo>
                    <a:pt x="155" y="177"/>
                  </a:lnTo>
                  <a:lnTo>
                    <a:pt x="155" y="176"/>
                  </a:lnTo>
                  <a:lnTo>
                    <a:pt x="155" y="175"/>
                  </a:lnTo>
                  <a:lnTo>
                    <a:pt x="155" y="174"/>
                  </a:lnTo>
                  <a:lnTo>
                    <a:pt x="155" y="173"/>
                  </a:lnTo>
                  <a:lnTo>
                    <a:pt x="155" y="171"/>
                  </a:lnTo>
                  <a:lnTo>
                    <a:pt x="155" y="168"/>
                  </a:lnTo>
                  <a:lnTo>
                    <a:pt x="154" y="166"/>
                  </a:lnTo>
                  <a:lnTo>
                    <a:pt x="154" y="163"/>
                  </a:lnTo>
                  <a:lnTo>
                    <a:pt x="154" y="161"/>
                  </a:lnTo>
                  <a:lnTo>
                    <a:pt x="153" y="158"/>
                  </a:lnTo>
                  <a:lnTo>
                    <a:pt x="153" y="156"/>
                  </a:lnTo>
                  <a:lnTo>
                    <a:pt x="153" y="153"/>
                  </a:lnTo>
                  <a:lnTo>
                    <a:pt x="153" y="151"/>
                  </a:lnTo>
                  <a:lnTo>
                    <a:pt x="153" y="149"/>
                  </a:lnTo>
                  <a:lnTo>
                    <a:pt x="153" y="148"/>
                  </a:lnTo>
                  <a:lnTo>
                    <a:pt x="152" y="147"/>
                  </a:lnTo>
                  <a:lnTo>
                    <a:pt x="153" y="145"/>
                  </a:lnTo>
                  <a:lnTo>
                    <a:pt x="153" y="144"/>
                  </a:lnTo>
                  <a:lnTo>
                    <a:pt x="154" y="143"/>
                  </a:lnTo>
                  <a:lnTo>
                    <a:pt x="154" y="142"/>
                  </a:lnTo>
                  <a:lnTo>
                    <a:pt x="155" y="140"/>
                  </a:lnTo>
                  <a:lnTo>
                    <a:pt x="156" y="138"/>
                  </a:lnTo>
                  <a:lnTo>
                    <a:pt x="157" y="137"/>
                  </a:lnTo>
                  <a:lnTo>
                    <a:pt x="159" y="135"/>
                  </a:lnTo>
                  <a:lnTo>
                    <a:pt x="160" y="133"/>
                  </a:lnTo>
                  <a:lnTo>
                    <a:pt x="161" y="131"/>
                  </a:lnTo>
                  <a:lnTo>
                    <a:pt x="162" y="130"/>
                  </a:lnTo>
                  <a:lnTo>
                    <a:pt x="163" y="128"/>
                  </a:lnTo>
                  <a:lnTo>
                    <a:pt x="164" y="126"/>
                  </a:lnTo>
                  <a:lnTo>
                    <a:pt x="165" y="125"/>
                  </a:lnTo>
                  <a:lnTo>
                    <a:pt x="165" y="122"/>
                  </a:lnTo>
                  <a:lnTo>
                    <a:pt x="165" y="121"/>
                  </a:lnTo>
                  <a:lnTo>
                    <a:pt x="166" y="120"/>
                  </a:lnTo>
                  <a:lnTo>
                    <a:pt x="166" y="118"/>
                  </a:lnTo>
                  <a:lnTo>
                    <a:pt x="167" y="116"/>
                  </a:lnTo>
                  <a:lnTo>
                    <a:pt x="167" y="115"/>
                  </a:lnTo>
                  <a:lnTo>
                    <a:pt x="168" y="113"/>
                  </a:lnTo>
                  <a:lnTo>
                    <a:pt x="168" y="112"/>
                  </a:lnTo>
                  <a:lnTo>
                    <a:pt x="169" y="110"/>
                  </a:lnTo>
                  <a:lnTo>
                    <a:pt x="169" y="108"/>
                  </a:lnTo>
                  <a:lnTo>
                    <a:pt x="170" y="106"/>
                  </a:lnTo>
                  <a:lnTo>
                    <a:pt x="170" y="105"/>
                  </a:lnTo>
                  <a:lnTo>
                    <a:pt x="171" y="101"/>
                  </a:lnTo>
                  <a:lnTo>
                    <a:pt x="171" y="98"/>
                  </a:lnTo>
                  <a:lnTo>
                    <a:pt x="171" y="95"/>
                  </a:lnTo>
                  <a:lnTo>
                    <a:pt x="171" y="92"/>
                  </a:lnTo>
                  <a:lnTo>
                    <a:pt x="171" y="89"/>
                  </a:lnTo>
                  <a:lnTo>
                    <a:pt x="170" y="85"/>
                  </a:lnTo>
                  <a:lnTo>
                    <a:pt x="170" y="80"/>
                  </a:lnTo>
                  <a:lnTo>
                    <a:pt x="170" y="75"/>
                  </a:lnTo>
                  <a:lnTo>
                    <a:pt x="169" y="70"/>
                  </a:lnTo>
                  <a:lnTo>
                    <a:pt x="169" y="64"/>
                  </a:lnTo>
                  <a:lnTo>
                    <a:pt x="168" y="59"/>
                  </a:lnTo>
                  <a:lnTo>
                    <a:pt x="167" y="52"/>
                  </a:lnTo>
                  <a:lnTo>
                    <a:pt x="165" y="47"/>
                  </a:lnTo>
                  <a:lnTo>
                    <a:pt x="163" y="43"/>
                  </a:lnTo>
                  <a:lnTo>
                    <a:pt x="160" y="37"/>
                  </a:lnTo>
                  <a:lnTo>
                    <a:pt x="157" y="32"/>
                  </a:lnTo>
                  <a:lnTo>
                    <a:pt x="153" y="27"/>
                  </a:lnTo>
                  <a:lnTo>
                    <a:pt x="148" y="22"/>
                  </a:lnTo>
                  <a:lnTo>
                    <a:pt x="141" y="18"/>
                  </a:lnTo>
                  <a:lnTo>
                    <a:pt x="135" y="13"/>
                  </a:lnTo>
                  <a:lnTo>
                    <a:pt x="127" y="10"/>
                  </a:lnTo>
                  <a:lnTo>
                    <a:pt x="118" y="7"/>
                  </a:lnTo>
                  <a:lnTo>
                    <a:pt x="108" y="4"/>
                  </a:lnTo>
                  <a:lnTo>
                    <a:pt x="99" y="2"/>
                  </a:lnTo>
                  <a:lnTo>
                    <a:pt x="91" y="0"/>
                  </a:lnTo>
                  <a:lnTo>
                    <a:pt x="81" y="0"/>
                  </a:lnTo>
                  <a:lnTo>
                    <a:pt x="73" y="0"/>
                  </a:lnTo>
                  <a:lnTo>
                    <a:pt x="65" y="1"/>
                  </a:lnTo>
                  <a:lnTo>
                    <a:pt x="57" y="3"/>
                  </a:lnTo>
                  <a:lnTo>
                    <a:pt x="49" y="6"/>
                  </a:lnTo>
                  <a:lnTo>
                    <a:pt x="41" y="9"/>
                  </a:lnTo>
                  <a:lnTo>
                    <a:pt x="36" y="14"/>
                  </a:lnTo>
                  <a:lnTo>
                    <a:pt x="29" y="19"/>
                  </a:lnTo>
                  <a:lnTo>
                    <a:pt x="24" y="25"/>
                  </a:lnTo>
                  <a:lnTo>
                    <a:pt x="18" y="32"/>
                  </a:lnTo>
                  <a:lnTo>
                    <a:pt x="13" y="40"/>
                  </a:lnTo>
                  <a:lnTo>
                    <a:pt x="8" y="49"/>
                  </a:lnTo>
                  <a:lnTo>
                    <a:pt x="4" y="60"/>
                  </a:lnTo>
                  <a:lnTo>
                    <a:pt x="4" y="61"/>
                  </a:lnTo>
                  <a:lnTo>
                    <a:pt x="4" y="62"/>
                  </a:lnTo>
                  <a:lnTo>
                    <a:pt x="4" y="64"/>
                  </a:lnTo>
                  <a:lnTo>
                    <a:pt x="3" y="65"/>
                  </a:lnTo>
                  <a:lnTo>
                    <a:pt x="3" y="66"/>
                  </a:lnTo>
                  <a:lnTo>
                    <a:pt x="3" y="67"/>
                  </a:lnTo>
                  <a:lnTo>
                    <a:pt x="3" y="69"/>
                  </a:lnTo>
                  <a:lnTo>
                    <a:pt x="3" y="70"/>
                  </a:lnTo>
                </a:path>
              </a:pathLst>
            </a:custGeom>
            <a:solidFill>
              <a:srgbClr val="FFC0A6"/>
            </a:solidFill>
            <a:ln w="12700" cap="rnd" cmpd="sng">
              <a:solidFill>
                <a:srgbClr val="F57B49"/>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6711" name="Freeform 87"/>
            <p:cNvSpPr>
              <a:spLocks/>
            </p:cNvSpPr>
            <p:nvPr/>
          </p:nvSpPr>
          <p:spPr bwMode="auto">
            <a:xfrm>
              <a:off x="4164" y="869"/>
              <a:ext cx="250" cy="99"/>
            </a:xfrm>
            <a:custGeom>
              <a:avLst/>
              <a:gdLst>
                <a:gd name="T0" fmla="*/ 222 w 250"/>
                <a:gd name="T1" fmla="*/ 94 h 99"/>
                <a:gd name="T2" fmla="*/ 231 w 250"/>
                <a:gd name="T3" fmla="*/ 88 h 99"/>
                <a:gd name="T4" fmla="*/ 239 w 250"/>
                <a:gd name="T5" fmla="*/ 80 h 99"/>
                <a:gd name="T6" fmla="*/ 246 w 250"/>
                <a:gd name="T7" fmla="*/ 74 h 99"/>
                <a:gd name="T8" fmla="*/ 249 w 250"/>
                <a:gd name="T9" fmla="*/ 69 h 99"/>
                <a:gd name="T10" fmla="*/ 249 w 250"/>
                <a:gd name="T11" fmla="*/ 65 h 99"/>
                <a:gd name="T12" fmla="*/ 249 w 250"/>
                <a:gd name="T13" fmla="*/ 61 h 99"/>
                <a:gd name="T14" fmla="*/ 248 w 250"/>
                <a:gd name="T15" fmla="*/ 56 h 99"/>
                <a:gd name="T16" fmla="*/ 246 w 250"/>
                <a:gd name="T17" fmla="*/ 52 h 99"/>
                <a:gd name="T18" fmla="*/ 243 w 250"/>
                <a:gd name="T19" fmla="*/ 49 h 99"/>
                <a:gd name="T20" fmla="*/ 239 w 250"/>
                <a:gd name="T21" fmla="*/ 45 h 99"/>
                <a:gd name="T22" fmla="*/ 231 w 250"/>
                <a:gd name="T23" fmla="*/ 41 h 99"/>
                <a:gd name="T24" fmla="*/ 214 w 250"/>
                <a:gd name="T25" fmla="*/ 33 h 99"/>
                <a:gd name="T26" fmla="*/ 194 w 250"/>
                <a:gd name="T27" fmla="*/ 24 h 99"/>
                <a:gd name="T28" fmla="*/ 173 w 250"/>
                <a:gd name="T29" fmla="*/ 14 h 99"/>
                <a:gd name="T30" fmla="*/ 157 w 250"/>
                <a:gd name="T31" fmla="*/ 6 h 99"/>
                <a:gd name="T32" fmla="*/ 147 w 250"/>
                <a:gd name="T33" fmla="*/ 1 h 99"/>
                <a:gd name="T34" fmla="*/ 135 w 250"/>
                <a:gd name="T35" fmla="*/ 0 h 99"/>
                <a:gd name="T36" fmla="*/ 121 w 250"/>
                <a:gd name="T37" fmla="*/ 1 h 99"/>
                <a:gd name="T38" fmla="*/ 105 w 250"/>
                <a:gd name="T39" fmla="*/ 3 h 99"/>
                <a:gd name="T40" fmla="*/ 89 w 250"/>
                <a:gd name="T41" fmla="*/ 6 h 99"/>
                <a:gd name="T42" fmla="*/ 74 w 250"/>
                <a:gd name="T43" fmla="*/ 7 h 99"/>
                <a:gd name="T44" fmla="*/ 61 w 250"/>
                <a:gd name="T45" fmla="*/ 8 h 99"/>
                <a:gd name="T46" fmla="*/ 51 w 250"/>
                <a:gd name="T47" fmla="*/ 10 h 99"/>
                <a:gd name="T48" fmla="*/ 42 w 250"/>
                <a:gd name="T49" fmla="*/ 11 h 99"/>
                <a:gd name="T50" fmla="*/ 39 w 250"/>
                <a:gd name="T51" fmla="*/ 16 h 99"/>
                <a:gd name="T52" fmla="*/ 37 w 250"/>
                <a:gd name="T53" fmla="*/ 24 h 99"/>
                <a:gd name="T54" fmla="*/ 40 w 250"/>
                <a:gd name="T55" fmla="*/ 33 h 99"/>
                <a:gd name="T56" fmla="*/ 42 w 250"/>
                <a:gd name="T57" fmla="*/ 44 h 99"/>
                <a:gd name="T58" fmla="*/ 46 w 250"/>
                <a:gd name="T59" fmla="*/ 53 h 99"/>
                <a:gd name="T60" fmla="*/ 48 w 250"/>
                <a:gd name="T61" fmla="*/ 61 h 99"/>
                <a:gd name="T62" fmla="*/ 49 w 250"/>
                <a:gd name="T63" fmla="*/ 65 h 99"/>
                <a:gd name="T64" fmla="*/ 42 w 250"/>
                <a:gd name="T65" fmla="*/ 69 h 99"/>
                <a:gd name="T66" fmla="*/ 30 w 250"/>
                <a:gd name="T67" fmla="*/ 75 h 99"/>
                <a:gd name="T68" fmla="*/ 17 w 250"/>
                <a:gd name="T69" fmla="*/ 83 h 99"/>
                <a:gd name="T70" fmla="*/ 5 w 250"/>
                <a:gd name="T71" fmla="*/ 90 h 99"/>
                <a:gd name="T72" fmla="*/ 0 w 250"/>
                <a:gd name="T73" fmla="*/ 96 h 99"/>
                <a:gd name="T74" fmla="*/ 3 w 250"/>
                <a:gd name="T75" fmla="*/ 98 h 99"/>
                <a:gd name="T76" fmla="*/ 12 w 250"/>
                <a:gd name="T77" fmla="*/ 97 h 99"/>
                <a:gd name="T78" fmla="*/ 24 w 250"/>
                <a:gd name="T79" fmla="*/ 94 h 99"/>
                <a:gd name="T80" fmla="*/ 39 w 250"/>
                <a:gd name="T81" fmla="*/ 91 h 99"/>
                <a:gd name="T82" fmla="*/ 54 w 250"/>
                <a:gd name="T83" fmla="*/ 88 h 99"/>
                <a:gd name="T84" fmla="*/ 77 w 250"/>
                <a:gd name="T85" fmla="*/ 85 h 99"/>
                <a:gd name="T86" fmla="*/ 99 w 250"/>
                <a:gd name="T87" fmla="*/ 84 h 99"/>
                <a:gd name="T88" fmla="*/ 116 w 250"/>
                <a:gd name="T89" fmla="*/ 83 h 99"/>
                <a:gd name="T90" fmla="*/ 131 w 250"/>
                <a:gd name="T91" fmla="*/ 81 h 99"/>
                <a:gd name="T92" fmla="*/ 142 w 250"/>
                <a:gd name="T93" fmla="*/ 80 h 99"/>
                <a:gd name="T94" fmla="*/ 156 w 250"/>
                <a:gd name="T95" fmla="*/ 78 h 99"/>
                <a:gd name="T96" fmla="*/ 178 w 250"/>
                <a:gd name="T97" fmla="*/ 81 h 99"/>
                <a:gd name="T98" fmla="*/ 195 w 250"/>
                <a:gd name="T99" fmla="*/ 88 h 99"/>
                <a:gd name="T100" fmla="*/ 207 w 250"/>
                <a:gd name="T101" fmla="*/ 92 h 99"/>
                <a:gd name="T102" fmla="*/ 214 w 250"/>
                <a:gd name="T103" fmla="*/ 96 h 99"/>
                <a:gd name="T104" fmla="*/ 216 w 250"/>
                <a:gd name="T105" fmla="*/ 9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50" h="99">
                  <a:moveTo>
                    <a:pt x="216" y="98"/>
                  </a:moveTo>
                  <a:lnTo>
                    <a:pt x="220" y="96"/>
                  </a:lnTo>
                  <a:lnTo>
                    <a:pt x="222" y="94"/>
                  </a:lnTo>
                  <a:lnTo>
                    <a:pt x="226" y="92"/>
                  </a:lnTo>
                  <a:lnTo>
                    <a:pt x="227" y="90"/>
                  </a:lnTo>
                  <a:lnTo>
                    <a:pt x="231" y="88"/>
                  </a:lnTo>
                  <a:lnTo>
                    <a:pt x="233" y="85"/>
                  </a:lnTo>
                  <a:lnTo>
                    <a:pt x="236" y="84"/>
                  </a:lnTo>
                  <a:lnTo>
                    <a:pt x="239" y="80"/>
                  </a:lnTo>
                  <a:lnTo>
                    <a:pt x="241" y="79"/>
                  </a:lnTo>
                  <a:lnTo>
                    <a:pt x="243" y="76"/>
                  </a:lnTo>
                  <a:lnTo>
                    <a:pt x="246" y="74"/>
                  </a:lnTo>
                  <a:lnTo>
                    <a:pt x="246" y="72"/>
                  </a:lnTo>
                  <a:lnTo>
                    <a:pt x="248" y="70"/>
                  </a:lnTo>
                  <a:lnTo>
                    <a:pt x="249" y="69"/>
                  </a:lnTo>
                  <a:lnTo>
                    <a:pt x="249" y="67"/>
                  </a:lnTo>
                  <a:lnTo>
                    <a:pt x="249" y="66"/>
                  </a:lnTo>
                  <a:lnTo>
                    <a:pt x="249" y="65"/>
                  </a:lnTo>
                  <a:lnTo>
                    <a:pt x="249" y="64"/>
                  </a:lnTo>
                  <a:lnTo>
                    <a:pt x="249" y="63"/>
                  </a:lnTo>
                  <a:lnTo>
                    <a:pt x="249" y="61"/>
                  </a:lnTo>
                  <a:lnTo>
                    <a:pt x="249" y="60"/>
                  </a:lnTo>
                  <a:lnTo>
                    <a:pt x="248" y="58"/>
                  </a:lnTo>
                  <a:lnTo>
                    <a:pt x="248" y="56"/>
                  </a:lnTo>
                  <a:lnTo>
                    <a:pt x="247" y="55"/>
                  </a:lnTo>
                  <a:lnTo>
                    <a:pt x="246" y="53"/>
                  </a:lnTo>
                  <a:lnTo>
                    <a:pt x="246" y="52"/>
                  </a:lnTo>
                  <a:lnTo>
                    <a:pt x="246" y="50"/>
                  </a:lnTo>
                  <a:lnTo>
                    <a:pt x="244" y="49"/>
                  </a:lnTo>
                  <a:lnTo>
                    <a:pt x="243" y="49"/>
                  </a:lnTo>
                  <a:lnTo>
                    <a:pt x="242" y="46"/>
                  </a:lnTo>
                  <a:lnTo>
                    <a:pt x="241" y="45"/>
                  </a:lnTo>
                  <a:lnTo>
                    <a:pt x="239" y="45"/>
                  </a:lnTo>
                  <a:lnTo>
                    <a:pt x="238" y="44"/>
                  </a:lnTo>
                  <a:lnTo>
                    <a:pt x="235" y="42"/>
                  </a:lnTo>
                  <a:lnTo>
                    <a:pt x="231" y="41"/>
                  </a:lnTo>
                  <a:lnTo>
                    <a:pt x="226" y="39"/>
                  </a:lnTo>
                  <a:lnTo>
                    <a:pt x="220" y="36"/>
                  </a:lnTo>
                  <a:lnTo>
                    <a:pt x="214" y="33"/>
                  </a:lnTo>
                  <a:lnTo>
                    <a:pt x="207" y="30"/>
                  </a:lnTo>
                  <a:lnTo>
                    <a:pt x="200" y="27"/>
                  </a:lnTo>
                  <a:lnTo>
                    <a:pt x="194" y="24"/>
                  </a:lnTo>
                  <a:lnTo>
                    <a:pt x="186" y="21"/>
                  </a:lnTo>
                  <a:lnTo>
                    <a:pt x="179" y="18"/>
                  </a:lnTo>
                  <a:lnTo>
                    <a:pt x="173" y="14"/>
                  </a:lnTo>
                  <a:lnTo>
                    <a:pt x="167" y="11"/>
                  </a:lnTo>
                  <a:lnTo>
                    <a:pt x="162" y="8"/>
                  </a:lnTo>
                  <a:lnTo>
                    <a:pt x="157" y="6"/>
                  </a:lnTo>
                  <a:lnTo>
                    <a:pt x="153" y="5"/>
                  </a:lnTo>
                  <a:lnTo>
                    <a:pt x="151" y="2"/>
                  </a:lnTo>
                  <a:lnTo>
                    <a:pt x="147" y="1"/>
                  </a:lnTo>
                  <a:lnTo>
                    <a:pt x="144" y="1"/>
                  </a:lnTo>
                  <a:lnTo>
                    <a:pt x="140" y="0"/>
                  </a:lnTo>
                  <a:lnTo>
                    <a:pt x="135" y="0"/>
                  </a:lnTo>
                  <a:lnTo>
                    <a:pt x="131" y="0"/>
                  </a:lnTo>
                  <a:lnTo>
                    <a:pt x="125" y="1"/>
                  </a:lnTo>
                  <a:lnTo>
                    <a:pt x="121" y="1"/>
                  </a:lnTo>
                  <a:lnTo>
                    <a:pt x="116" y="2"/>
                  </a:lnTo>
                  <a:lnTo>
                    <a:pt x="111" y="2"/>
                  </a:lnTo>
                  <a:lnTo>
                    <a:pt x="105" y="3"/>
                  </a:lnTo>
                  <a:lnTo>
                    <a:pt x="100" y="5"/>
                  </a:lnTo>
                  <a:lnTo>
                    <a:pt x="95" y="6"/>
                  </a:lnTo>
                  <a:lnTo>
                    <a:pt x="89" y="6"/>
                  </a:lnTo>
                  <a:lnTo>
                    <a:pt x="84" y="6"/>
                  </a:lnTo>
                  <a:lnTo>
                    <a:pt x="79" y="7"/>
                  </a:lnTo>
                  <a:lnTo>
                    <a:pt x="74" y="7"/>
                  </a:lnTo>
                  <a:lnTo>
                    <a:pt x="69" y="7"/>
                  </a:lnTo>
                  <a:lnTo>
                    <a:pt x="66" y="7"/>
                  </a:lnTo>
                  <a:lnTo>
                    <a:pt x="61" y="8"/>
                  </a:lnTo>
                  <a:lnTo>
                    <a:pt x="57" y="8"/>
                  </a:lnTo>
                  <a:lnTo>
                    <a:pt x="54" y="8"/>
                  </a:lnTo>
                  <a:lnTo>
                    <a:pt x="51" y="10"/>
                  </a:lnTo>
                  <a:lnTo>
                    <a:pt x="48" y="10"/>
                  </a:lnTo>
                  <a:lnTo>
                    <a:pt x="46" y="10"/>
                  </a:lnTo>
                  <a:lnTo>
                    <a:pt x="42" y="11"/>
                  </a:lnTo>
                  <a:lnTo>
                    <a:pt x="42" y="12"/>
                  </a:lnTo>
                  <a:lnTo>
                    <a:pt x="40" y="14"/>
                  </a:lnTo>
                  <a:lnTo>
                    <a:pt x="39" y="16"/>
                  </a:lnTo>
                  <a:lnTo>
                    <a:pt x="39" y="18"/>
                  </a:lnTo>
                  <a:lnTo>
                    <a:pt x="37" y="21"/>
                  </a:lnTo>
                  <a:lnTo>
                    <a:pt x="37" y="24"/>
                  </a:lnTo>
                  <a:lnTo>
                    <a:pt x="39" y="26"/>
                  </a:lnTo>
                  <a:lnTo>
                    <a:pt x="40" y="29"/>
                  </a:lnTo>
                  <a:lnTo>
                    <a:pt x="40" y="33"/>
                  </a:lnTo>
                  <a:lnTo>
                    <a:pt x="41" y="37"/>
                  </a:lnTo>
                  <a:lnTo>
                    <a:pt x="42" y="40"/>
                  </a:lnTo>
                  <a:lnTo>
                    <a:pt x="42" y="44"/>
                  </a:lnTo>
                  <a:lnTo>
                    <a:pt x="44" y="46"/>
                  </a:lnTo>
                  <a:lnTo>
                    <a:pt x="45" y="50"/>
                  </a:lnTo>
                  <a:lnTo>
                    <a:pt x="46" y="53"/>
                  </a:lnTo>
                  <a:lnTo>
                    <a:pt x="47" y="56"/>
                  </a:lnTo>
                  <a:lnTo>
                    <a:pt x="47" y="59"/>
                  </a:lnTo>
                  <a:lnTo>
                    <a:pt x="48" y="61"/>
                  </a:lnTo>
                  <a:lnTo>
                    <a:pt x="49" y="63"/>
                  </a:lnTo>
                  <a:lnTo>
                    <a:pt x="49" y="64"/>
                  </a:lnTo>
                  <a:lnTo>
                    <a:pt x="49" y="65"/>
                  </a:lnTo>
                  <a:lnTo>
                    <a:pt x="48" y="66"/>
                  </a:lnTo>
                  <a:lnTo>
                    <a:pt x="45" y="67"/>
                  </a:lnTo>
                  <a:lnTo>
                    <a:pt x="42" y="69"/>
                  </a:lnTo>
                  <a:lnTo>
                    <a:pt x="39" y="71"/>
                  </a:lnTo>
                  <a:lnTo>
                    <a:pt x="35" y="73"/>
                  </a:lnTo>
                  <a:lnTo>
                    <a:pt x="30" y="75"/>
                  </a:lnTo>
                  <a:lnTo>
                    <a:pt x="25" y="78"/>
                  </a:lnTo>
                  <a:lnTo>
                    <a:pt x="21" y="80"/>
                  </a:lnTo>
                  <a:lnTo>
                    <a:pt x="17" y="83"/>
                  </a:lnTo>
                  <a:lnTo>
                    <a:pt x="13" y="85"/>
                  </a:lnTo>
                  <a:lnTo>
                    <a:pt x="9" y="88"/>
                  </a:lnTo>
                  <a:lnTo>
                    <a:pt x="5" y="90"/>
                  </a:lnTo>
                  <a:lnTo>
                    <a:pt x="3" y="92"/>
                  </a:lnTo>
                  <a:lnTo>
                    <a:pt x="2" y="94"/>
                  </a:lnTo>
                  <a:lnTo>
                    <a:pt x="0" y="96"/>
                  </a:lnTo>
                  <a:lnTo>
                    <a:pt x="2" y="97"/>
                  </a:lnTo>
                  <a:lnTo>
                    <a:pt x="3" y="97"/>
                  </a:lnTo>
                  <a:lnTo>
                    <a:pt x="3" y="98"/>
                  </a:lnTo>
                  <a:lnTo>
                    <a:pt x="5" y="98"/>
                  </a:lnTo>
                  <a:lnTo>
                    <a:pt x="9" y="97"/>
                  </a:lnTo>
                  <a:lnTo>
                    <a:pt x="12" y="97"/>
                  </a:lnTo>
                  <a:lnTo>
                    <a:pt x="16" y="96"/>
                  </a:lnTo>
                  <a:lnTo>
                    <a:pt x="19" y="95"/>
                  </a:lnTo>
                  <a:lnTo>
                    <a:pt x="24" y="94"/>
                  </a:lnTo>
                  <a:lnTo>
                    <a:pt x="29" y="93"/>
                  </a:lnTo>
                  <a:lnTo>
                    <a:pt x="34" y="92"/>
                  </a:lnTo>
                  <a:lnTo>
                    <a:pt x="39" y="91"/>
                  </a:lnTo>
                  <a:lnTo>
                    <a:pt x="44" y="89"/>
                  </a:lnTo>
                  <a:lnTo>
                    <a:pt x="49" y="88"/>
                  </a:lnTo>
                  <a:lnTo>
                    <a:pt x="54" y="88"/>
                  </a:lnTo>
                  <a:lnTo>
                    <a:pt x="60" y="88"/>
                  </a:lnTo>
                  <a:lnTo>
                    <a:pt x="68" y="85"/>
                  </a:lnTo>
                  <a:lnTo>
                    <a:pt x="77" y="85"/>
                  </a:lnTo>
                  <a:lnTo>
                    <a:pt x="85" y="84"/>
                  </a:lnTo>
                  <a:lnTo>
                    <a:pt x="93" y="84"/>
                  </a:lnTo>
                  <a:lnTo>
                    <a:pt x="99" y="84"/>
                  </a:lnTo>
                  <a:lnTo>
                    <a:pt x="105" y="84"/>
                  </a:lnTo>
                  <a:lnTo>
                    <a:pt x="111" y="83"/>
                  </a:lnTo>
                  <a:lnTo>
                    <a:pt x="116" y="83"/>
                  </a:lnTo>
                  <a:lnTo>
                    <a:pt x="121" y="83"/>
                  </a:lnTo>
                  <a:lnTo>
                    <a:pt x="126" y="81"/>
                  </a:lnTo>
                  <a:lnTo>
                    <a:pt x="131" y="81"/>
                  </a:lnTo>
                  <a:lnTo>
                    <a:pt x="135" y="80"/>
                  </a:lnTo>
                  <a:lnTo>
                    <a:pt x="138" y="80"/>
                  </a:lnTo>
                  <a:lnTo>
                    <a:pt x="142" y="80"/>
                  </a:lnTo>
                  <a:lnTo>
                    <a:pt x="145" y="79"/>
                  </a:lnTo>
                  <a:lnTo>
                    <a:pt x="148" y="78"/>
                  </a:lnTo>
                  <a:lnTo>
                    <a:pt x="156" y="78"/>
                  </a:lnTo>
                  <a:lnTo>
                    <a:pt x="163" y="80"/>
                  </a:lnTo>
                  <a:lnTo>
                    <a:pt x="171" y="80"/>
                  </a:lnTo>
                  <a:lnTo>
                    <a:pt x="178" y="81"/>
                  </a:lnTo>
                  <a:lnTo>
                    <a:pt x="183" y="84"/>
                  </a:lnTo>
                  <a:lnTo>
                    <a:pt x="189" y="85"/>
                  </a:lnTo>
                  <a:lnTo>
                    <a:pt x="195" y="88"/>
                  </a:lnTo>
                  <a:lnTo>
                    <a:pt x="199" y="89"/>
                  </a:lnTo>
                  <a:lnTo>
                    <a:pt x="203" y="90"/>
                  </a:lnTo>
                  <a:lnTo>
                    <a:pt x="207" y="92"/>
                  </a:lnTo>
                  <a:lnTo>
                    <a:pt x="210" y="93"/>
                  </a:lnTo>
                  <a:lnTo>
                    <a:pt x="212" y="95"/>
                  </a:lnTo>
                  <a:lnTo>
                    <a:pt x="214" y="96"/>
                  </a:lnTo>
                  <a:lnTo>
                    <a:pt x="215" y="97"/>
                  </a:lnTo>
                  <a:lnTo>
                    <a:pt x="216" y="97"/>
                  </a:lnTo>
                  <a:lnTo>
                    <a:pt x="216" y="98"/>
                  </a:lnTo>
                </a:path>
              </a:pathLst>
            </a:custGeom>
            <a:solidFill>
              <a:srgbClr val="00208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6712" name="Freeform 88"/>
            <p:cNvSpPr>
              <a:spLocks/>
            </p:cNvSpPr>
            <p:nvPr/>
          </p:nvSpPr>
          <p:spPr bwMode="auto">
            <a:xfrm>
              <a:off x="4498" y="1388"/>
              <a:ext cx="114" cy="390"/>
            </a:xfrm>
            <a:custGeom>
              <a:avLst/>
              <a:gdLst>
                <a:gd name="T0" fmla="*/ 113 w 114"/>
                <a:gd name="T1" fmla="*/ 60 h 390"/>
                <a:gd name="T2" fmla="*/ 107 w 114"/>
                <a:gd name="T3" fmla="*/ 144 h 390"/>
                <a:gd name="T4" fmla="*/ 96 w 114"/>
                <a:gd name="T5" fmla="*/ 207 h 390"/>
                <a:gd name="T6" fmla="*/ 93 w 114"/>
                <a:gd name="T7" fmla="*/ 230 h 390"/>
                <a:gd name="T8" fmla="*/ 94 w 114"/>
                <a:gd name="T9" fmla="*/ 249 h 390"/>
                <a:gd name="T10" fmla="*/ 97 w 114"/>
                <a:gd name="T11" fmla="*/ 267 h 390"/>
                <a:gd name="T12" fmla="*/ 98 w 114"/>
                <a:gd name="T13" fmla="*/ 281 h 390"/>
                <a:gd name="T14" fmla="*/ 104 w 114"/>
                <a:gd name="T15" fmla="*/ 295 h 390"/>
                <a:gd name="T16" fmla="*/ 110 w 114"/>
                <a:gd name="T17" fmla="*/ 307 h 390"/>
                <a:gd name="T18" fmla="*/ 113 w 114"/>
                <a:gd name="T19" fmla="*/ 317 h 390"/>
                <a:gd name="T20" fmla="*/ 112 w 114"/>
                <a:gd name="T21" fmla="*/ 336 h 390"/>
                <a:gd name="T22" fmla="*/ 109 w 114"/>
                <a:gd name="T23" fmla="*/ 355 h 390"/>
                <a:gd name="T24" fmla="*/ 102 w 114"/>
                <a:gd name="T25" fmla="*/ 366 h 390"/>
                <a:gd name="T26" fmla="*/ 94 w 114"/>
                <a:gd name="T27" fmla="*/ 371 h 390"/>
                <a:gd name="T28" fmla="*/ 87 w 114"/>
                <a:gd name="T29" fmla="*/ 373 h 390"/>
                <a:gd name="T30" fmla="*/ 82 w 114"/>
                <a:gd name="T31" fmla="*/ 377 h 390"/>
                <a:gd name="T32" fmla="*/ 76 w 114"/>
                <a:gd name="T33" fmla="*/ 382 h 390"/>
                <a:gd name="T34" fmla="*/ 68 w 114"/>
                <a:gd name="T35" fmla="*/ 386 h 390"/>
                <a:gd name="T36" fmla="*/ 62 w 114"/>
                <a:gd name="T37" fmla="*/ 384 h 390"/>
                <a:gd name="T38" fmla="*/ 57 w 114"/>
                <a:gd name="T39" fmla="*/ 383 h 390"/>
                <a:gd name="T40" fmla="*/ 52 w 114"/>
                <a:gd name="T41" fmla="*/ 387 h 390"/>
                <a:gd name="T42" fmla="*/ 47 w 114"/>
                <a:gd name="T43" fmla="*/ 388 h 390"/>
                <a:gd name="T44" fmla="*/ 40 w 114"/>
                <a:gd name="T45" fmla="*/ 387 h 390"/>
                <a:gd name="T46" fmla="*/ 30 w 114"/>
                <a:gd name="T47" fmla="*/ 382 h 390"/>
                <a:gd name="T48" fmla="*/ 20 w 114"/>
                <a:gd name="T49" fmla="*/ 377 h 390"/>
                <a:gd name="T50" fmla="*/ 20 w 114"/>
                <a:gd name="T51" fmla="*/ 372 h 390"/>
                <a:gd name="T52" fmla="*/ 20 w 114"/>
                <a:gd name="T53" fmla="*/ 366 h 390"/>
                <a:gd name="T54" fmla="*/ 19 w 114"/>
                <a:gd name="T55" fmla="*/ 372 h 390"/>
                <a:gd name="T56" fmla="*/ 19 w 114"/>
                <a:gd name="T57" fmla="*/ 379 h 390"/>
                <a:gd name="T58" fmla="*/ 13 w 114"/>
                <a:gd name="T59" fmla="*/ 384 h 390"/>
                <a:gd name="T60" fmla="*/ 5 w 114"/>
                <a:gd name="T61" fmla="*/ 378 h 390"/>
                <a:gd name="T62" fmla="*/ 3 w 114"/>
                <a:gd name="T63" fmla="*/ 367 h 390"/>
                <a:gd name="T64" fmla="*/ 1 w 114"/>
                <a:gd name="T65" fmla="*/ 356 h 390"/>
                <a:gd name="T66" fmla="*/ 1 w 114"/>
                <a:gd name="T67" fmla="*/ 347 h 390"/>
                <a:gd name="T68" fmla="*/ 4 w 114"/>
                <a:gd name="T69" fmla="*/ 334 h 390"/>
                <a:gd name="T70" fmla="*/ 12 w 114"/>
                <a:gd name="T71" fmla="*/ 316 h 390"/>
                <a:gd name="T72" fmla="*/ 20 w 114"/>
                <a:gd name="T73" fmla="*/ 301 h 390"/>
                <a:gd name="T74" fmla="*/ 30 w 114"/>
                <a:gd name="T75" fmla="*/ 288 h 390"/>
                <a:gd name="T76" fmla="*/ 35 w 114"/>
                <a:gd name="T77" fmla="*/ 276 h 390"/>
                <a:gd name="T78" fmla="*/ 39 w 114"/>
                <a:gd name="T79" fmla="*/ 266 h 390"/>
                <a:gd name="T80" fmla="*/ 39 w 114"/>
                <a:gd name="T81" fmla="*/ 249 h 390"/>
                <a:gd name="T82" fmla="*/ 36 w 114"/>
                <a:gd name="T83" fmla="*/ 210 h 390"/>
                <a:gd name="T84" fmla="*/ 34 w 114"/>
                <a:gd name="T85" fmla="*/ 170 h 390"/>
                <a:gd name="T86" fmla="*/ 31 w 114"/>
                <a:gd name="T87" fmla="*/ 139 h 390"/>
                <a:gd name="T88" fmla="*/ 25 w 114"/>
                <a:gd name="T89" fmla="*/ 93 h 390"/>
                <a:gd name="T90" fmla="*/ 24 w 114"/>
                <a:gd name="T91" fmla="*/ 49 h 390"/>
                <a:gd name="T92" fmla="*/ 26 w 114"/>
                <a:gd name="T93" fmla="*/ 32 h 390"/>
                <a:gd name="T94" fmla="*/ 36 w 114"/>
                <a:gd name="T95" fmla="*/ 31 h 390"/>
                <a:gd name="T96" fmla="*/ 52 w 114"/>
                <a:gd name="T97" fmla="*/ 27 h 390"/>
                <a:gd name="T98" fmla="*/ 72 w 114"/>
                <a:gd name="T99" fmla="*/ 19 h 390"/>
                <a:gd name="T100" fmla="*/ 88 w 114"/>
                <a:gd name="T101" fmla="*/ 10 h 390"/>
                <a:gd name="T102" fmla="*/ 99 w 114"/>
                <a:gd name="T103" fmla="*/ 2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14" h="390">
                  <a:moveTo>
                    <a:pt x="102" y="0"/>
                  </a:moveTo>
                  <a:lnTo>
                    <a:pt x="107" y="13"/>
                  </a:lnTo>
                  <a:lnTo>
                    <a:pt x="110" y="28"/>
                  </a:lnTo>
                  <a:lnTo>
                    <a:pt x="112" y="44"/>
                  </a:lnTo>
                  <a:lnTo>
                    <a:pt x="113" y="60"/>
                  </a:lnTo>
                  <a:lnTo>
                    <a:pt x="113" y="77"/>
                  </a:lnTo>
                  <a:lnTo>
                    <a:pt x="112" y="93"/>
                  </a:lnTo>
                  <a:lnTo>
                    <a:pt x="111" y="111"/>
                  </a:lnTo>
                  <a:lnTo>
                    <a:pt x="109" y="127"/>
                  </a:lnTo>
                  <a:lnTo>
                    <a:pt x="107" y="144"/>
                  </a:lnTo>
                  <a:lnTo>
                    <a:pt x="105" y="159"/>
                  </a:lnTo>
                  <a:lnTo>
                    <a:pt x="103" y="173"/>
                  </a:lnTo>
                  <a:lnTo>
                    <a:pt x="100" y="187"/>
                  </a:lnTo>
                  <a:lnTo>
                    <a:pt x="98" y="197"/>
                  </a:lnTo>
                  <a:lnTo>
                    <a:pt x="96" y="207"/>
                  </a:lnTo>
                  <a:lnTo>
                    <a:pt x="94" y="214"/>
                  </a:lnTo>
                  <a:lnTo>
                    <a:pt x="93" y="219"/>
                  </a:lnTo>
                  <a:lnTo>
                    <a:pt x="93" y="222"/>
                  </a:lnTo>
                  <a:lnTo>
                    <a:pt x="93" y="226"/>
                  </a:lnTo>
                  <a:lnTo>
                    <a:pt x="93" y="230"/>
                  </a:lnTo>
                  <a:lnTo>
                    <a:pt x="93" y="234"/>
                  </a:lnTo>
                  <a:lnTo>
                    <a:pt x="93" y="238"/>
                  </a:lnTo>
                  <a:lnTo>
                    <a:pt x="93" y="241"/>
                  </a:lnTo>
                  <a:lnTo>
                    <a:pt x="94" y="245"/>
                  </a:lnTo>
                  <a:lnTo>
                    <a:pt x="94" y="249"/>
                  </a:lnTo>
                  <a:lnTo>
                    <a:pt x="94" y="253"/>
                  </a:lnTo>
                  <a:lnTo>
                    <a:pt x="94" y="257"/>
                  </a:lnTo>
                  <a:lnTo>
                    <a:pt x="96" y="260"/>
                  </a:lnTo>
                  <a:lnTo>
                    <a:pt x="96" y="264"/>
                  </a:lnTo>
                  <a:lnTo>
                    <a:pt x="97" y="267"/>
                  </a:lnTo>
                  <a:lnTo>
                    <a:pt x="97" y="270"/>
                  </a:lnTo>
                  <a:lnTo>
                    <a:pt x="97" y="273"/>
                  </a:lnTo>
                  <a:lnTo>
                    <a:pt x="97" y="276"/>
                  </a:lnTo>
                  <a:lnTo>
                    <a:pt x="98" y="278"/>
                  </a:lnTo>
                  <a:lnTo>
                    <a:pt x="98" y="281"/>
                  </a:lnTo>
                  <a:lnTo>
                    <a:pt x="99" y="284"/>
                  </a:lnTo>
                  <a:lnTo>
                    <a:pt x="100" y="287"/>
                  </a:lnTo>
                  <a:lnTo>
                    <a:pt x="101" y="290"/>
                  </a:lnTo>
                  <a:lnTo>
                    <a:pt x="102" y="292"/>
                  </a:lnTo>
                  <a:lnTo>
                    <a:pt x="104" y="295"/>
                  </a:lnTo>
                  <a:lnTo>
                    <a:pt x="105" y="297"/>
                  </a:lnTo>
                  <a:lnTo>
                    <a:pt x="106" y="301"/>
                  </a:lnTo>
                  <a:lnTo>
                    <a:pt x="108" y="302"/>
                  </a:lnTo>
                  <a:lnTo>
                    <a:pt x="109" y="306"/>
                  </a:lnTo>
                  <a:lnTo>
                    <a:pt x="110" y="307"/>
                  </a:lnTo>
                  <a:lnTo>
                    <a:pt x="111" y="310"/>
                  </a:lnTo>
                  <a:lnTo>
                    <a:pt x="112" y="312"/>
                  </a:lnTo>
                  <a:lnTo>
                    <a:pt x="112" y="315"/>
                  </a:lnTo>
                  <a:lnTo>
                    <a:pt x="113" y="316"/>
                  </a:lnTo>
                  <a:lnTo>
                    <a:pt x="113" y="317"/>
                  </a:lnTo>
                  <a:lnTo>
                    <a:pt x="113" y="321"/>
                  </a:lnTo>
                  <a:lnTo>
                    <a:pt x="112" y="324"/>
                  </a:lnTo>
                  <a:lnTo>
                    <a:pt x="112" y="327"/>
                  </a:lnTo>
                  <a:lnTo>
                    <a:pt x="112" y="332"/>
                  </a:lnTo>
                  <a:lnTo>
                    <a:pt x="112" y="336"/>
                  </a:lnTo>
                  <a:lnTo>
                    <a:pt x="112" y="340"/>
                  </a:lnTo>
                  <a:lnTo>
                    <a:pt x="111" y="343"/>
                  </a:lnTo>
                  <a:lnTo>
                    <a:pt x="111" y="347"/>
                  </a:lnTo>
                  <a:lnTo>
                    <a:pt x="110" y="352"/>
                  </a:lnTo>
                  <a:lnTo>
                    <a:pt x="109" y="355"/>
                  </a:lnTo>
                  <a:lnTo>
                    <a:pt x="108" y="357"/>
                  </a:lnTo>
                  <a:lnTo>
                    <a:pt x="107" y="361"/>
                  </a:lnTo>
                  <a:lnTo>
                    <a:pt x="105" y="362"/>
                  </a:lnTo>
                  <a:lnTo>
                    <a:pt x="103" y="365"/>
                  </a:lnTo>
                  <a:lnTo>
                    <a:pt x="102" y="366"/>
                  </a:lnTo>
                  <a:lnTo>
                    <a:pt x="100" y="367"/>
                  </a:lnTo>
                  <a:lnTo>
                    <a:pt x="98" y="367"/>
                  </a:lnTo>
                  <a:lnTo>
                    <a:pt x="97" y="368"/>
                  </a:lnTo>
                  <a:lnTo>
                    <a:pt x="94" y="370"/>
                  </a:lnTo>
                  <a:lnTo>
                    <a:pt x="94" y="371"/>
                  </a:lnTo>
                  <a:lnTo>
                    <a:pt x="92" y="371"/>
                  </a:lnTo>
                  <a:lnTo>
                    <a:pt x="91" y="372"/>
                  </a:lnTo>
                  <a:lnTo>
                    <a:pt x="89" y="372"/>
                  </a:lnTo>
                  <a:lnTo>
                    <a:pt x="88" y="373"/>
                  </a:lnTo>
                  <a:lnTo>
                    <a:pt x="87" y="373"/>
                  </a:lnTo>
                  <a:lnTo>
                    <a:pt x="86" y="373"/>
                  </a:lnTo>
                  <a:lnTo>
                    <a:pt x="84" y="375"/>
                  </a:lnTo>
                  <a:lnTo>
                    <a:pt x="83" y="376"/>
                  </a:lnTo>
                  <a:lnTo>
                    <a:pt x="83" y="377"/>
                  </a:lnTo>
                  <a:lnTo>
                    <a:pt x="82" y="377"/>
                  </a:lnTo>
                  <a:lnTo>
                    <a:pt x="81" y="377"/>
                  </a:lnTo>
                  <a:lnTo>
                    <a:pt x="81" y="378"/>
                  </a:lnTo>
                  <a:lnTo>
                    <a:pt x="78" y="379"/>
                  </a:lnTo>
                  <a:lnTo>
                    <a:pt x="77" y="381"/>
                  </a:lnTo>
                  <a:lnTo>
                    <a:pt x="76" y="382"/>
                  </a:lnTo>
                  <a:lnTo>
                    <a:pt x="73" y="382"/>
                  </a:lnTo>
                  <a:lnTo>
                    <a:pt x="73" y="383"/>
                  </a:lnTo>
                  <a:lnTo>
                    <a:pt x="71" y="384"/>
                  </a:lnTo>
                  <a:lnTo>
                    <a:pt x="70" y="384"/>
                  </a:lnTo>
                  <a:lnTo>
                    <a:pt x="68" y="386"/>
                  </a:lnTo>
                  <a:lnTo>
                    <a:pt x="67" y="386"/>
                  </a:lnTo>
                  <a:lnTo>
                    <a:pt x="65" y="386"/>
                  </a:lnTo>
                  <a:lnTo>
                    <a:pt x="63" y="386"/>
                  </a:lnTo>
                  <a:lnTo>
                    <a:pt x="62" y="386"/>
                  </a:lnTo>
                  <a:lnTo>
                    <a:pt x="62" y="384"/>
                  </a:lnTo>
                  <a:lnTo>
                    <a:pt x="61" y="384"/>
                  </a:lnTo>
                  <a:lnTo>
                    <a:pt x="60" y="384"/>
                  </a:lnTo>
                  <a:lnTo>
                    <a:pt x="60" y="383"/>
                  </a:lnTo>
                  <a:lnTo>
                    <a:pt x="58" y="383"/>
                  </a:lnTo>
                  <a:lnTo>
                    <a:pt x="57" y="383"/>
                  </a:lnTo>
                  <a:lnTo>
                    <a:pt x="57" y="384"/>
                  </a:lnTo>
                  <a:lnTo>
                    <a:pt x="56" y="384"/>
                  </a:lnTo>
                  <a:lnTo>
                    <a:pt x="55" y="386"/>
                  </a:lnTo>
                  <a:lnTo>
                    <a:pt x="53" y="387"/>
                  </a:lnTo>
                  <a:lnTo>
                    <a:pt x="52" y="387"/>
                  </a:lnTo>
                  <a:lnTo>
                    <a:pt x="51" y="387"/>
                  </a:lnTo>
                  <a:lnTo>
                    <a:pt x="51" y="388"/>
                  </a:lnTo>
                  <a:lnTo>
                    <a:pt x="50" y="388"/>
                  </a:lnTo>
                  <a:lnTo>
                    <a:pt x="48" y="388"/>
                  </a:lnTo>
                  <a:lnTo>
                    <a:pt x="47" y="388"/>
                  </a:lnTo>
                  <a:lnTo>
                    <a:pt x="46" y="389"/>
                  </a:lnTo>
                  <a:lnTo>
                    <a:pt x="46" y="388"/>
                  </a:lnTo>
                  <a:lnTo>
                    <a:pt x="45" y="388"/>
                  </a:lnTo>
                  <a:lnTo>
                    <a:pt x="42" y="388"/>
                  </a:lnTo>
                  <a:lnTo>
                    <a:pt x="40" y="387"/>
                  </a:lnTo>
                  <a:lnTo>
                    <a:pt x="39" y="387"/>
                  </a:lnTo>
                  <a:lnTo>
                    <a:pt x="36" y="386"/>
                  </a:lnTo>
                  <a:lnTo>
                    <a:pt x="34" y="384"/>
                  </a:lnTo>
                  <a:lnTo>
                    <a:pt x="31" y="383"/>
                  </a:lnTo>
                  <a:lnTo>
                    <a:pt x="30" y="382"/>
                  </a:lnTo>
                  <a:lnTo>
                    <a:pt x="27" y="382"/>
                  </a:lnTo>
                  <a:lnTo>
                    <a:pt x="25" y="381"/>
                  </a:lnTo>
                  <a:lnTo>
                    <a:pt x="24" y="378"/>
                  </a:lnTo>
                  <a:lnTo>
                    <a:pt x="22" y="377"/>
                  </a:lnTo>
                  <a:lnTo>
                    <a:pt x="20" y="377"/>
                  </a:lnTo>
                  <a:lnTo>
                    <a:pt x="20" y="376"/>
                  </a:lnTo>
                  <a:lnTo>
                    <a:pt x="19" y="376"/>
                  </a:lnTo>
                  <a:lnTo>
                    <a:pt x="20" y="375"/>
                  </a:lnTo>
                  <a:lnTo>
                    <a:pt x="20" y="373"/>
                  </a:lnTo>
                  <a:lnTo>
                    <a:pt x="20" y="372"/>
                  </a:lnTo>
                  <a:lnTo>
                    <a:pt x="20" y="371"/>
                  </a:lnTo>
                  <a:lnTo>
                    <a:pt x="20" y="370"/>
                  </a:lnTo>
                  <a:lnTo>
                    <a:pt x="20" y="368"/>
                  </a:lnTo>
                  <a:lnTo>
                    <a:pt x="20" y="367"/>
                  </a:lnTo>
                  <a:lnTo>
                    <a:pt x="20" y="366"/>
                  </a:lnTo>
                  <a:lnTo>
                    <a:pt x="20" y="367"/>
                  </a:lnTo>
                  <a:lnTo>
                    <a:pt x="19" y="368"/>
                  </a:lnTo>
                  <a:lnTo>
                    <a:pt x="19" y="370"/>
                  </a:lnTo>
                  <a:lnTo>
                    <a:pt x="19" y="371"/>
                  </a:lnTo>
                  <a:lnTo>
                    <a:pt x="19" y="372"/>
                  </a:lnTo>
                  <a:lnTo>
                    <a:pt x="19" y="373"/>
                  </a:lnTo>
                  <a:lnTo>
                    <a:pt x="19" y="376"/>
                  </a:lnTo>
                  <a:lnTo>
                    <a:pt x="19" y="377"/>
                  </a:lnTo>
                  <a:lnTo>
                    <a:pt x="19" y="378"/>
                  </a:lnTo>
                  <a:lnTo>
                    <a:pt x="19" y="379"/>
                  </a:lnTo>
                  <a:lnTo>
                    <a:pt x="17" y="381"/>
                  </a:lnTo>
                  <a:lnTo>
                    <a:pt x="16" y="382"/>
                  </a:lnTo>
                  <a:lnTo>
                    <a:pt x="15" y="383"/>
                  </a:lnTo>
                  <a:lnTo>
                    <a:pt x="14" y="383"/>
                  </a:lnTo>
                  <a:lnTo>
                    <a:pt x="13" y="384"/>
                  </a:lnTo>
                  <a:lnTo>
                    <a:pt x="11" y="384"/>
                  </a:lnTo>
                  <a:lnTo>
                    <a:pt x="9" y="384"/>
                  </a:lnTo>
                  <a:lnTo>
                    <a:pt x="6" y="384"/>
                  </a:lnTo>
                  <a:lnTo>
                    <a:pt x="5" y="382"/>
                  </a:lnTo>
                  <a:lnTo>
                    <a:pt x="5" y="378"/>
                  </a:lnTo>
                  <a:lnTo>
                    <a:pt x="4" y="377"/>
                  </a:lnTo>
                  <a:lnTo>
                    <a:pt x="3" y="373"/>
                  </a:lnTo>
                  <a:lnTo>
                    <a:pt x="3" y="372"/>
                  </a:lnTo>
                  <a:lnTo>
                    <a:pt x="3" y="368"/>
                  </a:lnTo>
                  <a:lnTo>
                    <a:pt x="3" y="367"/>
                  </a:lnTo>
                  <a:lnTo>
                    <a:pt x="1" y="363"/>
                  </a:lnTo>
                  <a:lnTo>
                    <a:pt x="1" y="362"/>
                  </a:lnTo>
                  <a:lnTo>
                    <a:pt x="1" y="360"/>
                  </a:lnTo>
                  <a:lnTo>
                    <a:pt x="1" y="357"/>
                  </a:lnTo>
                  <a:lnTo>
                    <a:pt x="1" y="356"/>
                  </a:lnTo>
                  <a:lnTo>
                    <a:pt x="1" y="353"/>
                  </a:lnTo>
                  <a:lnTo>
                    <a:pt x="1" y="352"/>
                  </a:lnTo>
                  <a:lnTo>
                    <a:pt x="1" y="351"/>
                  </a:lnTo>
                  <a:lnTo>
                    <a:pt x="0" y="350"/>
                  </a:lnTo>
                  <a:lnTo>
                    <a:pt x="1" y="347"/>
                  </a:lnTo>
                  <a:lnTo>
                    <a:pt x="1" y="346"/>
                  </a:lnTo>
                  <a:lnTo>
                    <a:pt x="3" y="342"/>
                  </a:lnTo>
                  <a:lnTo>
                    <a:pt x="3" y="341"/>
                  </a:lnTo>
                  <a:lnTo>
                    <a:pt x="3" y="337"/>
                  </a:lnTo>
                  <a:lnTo>
                    <a:pt x="4" y="334"/>
                  </a:lnTo>
                  <a:lnTo>
                    <a:pt x="6" y="331"/>
                  </a:lnTo>
                  <a:lnTo>
                    <a:pt x="7" y="327"/>
                  </a:lnTo>
                  <a:lnTo>
                    <a:pt x="9" y="324"/>
                  </a:lnTo>
                  <a:lnTo>
                    <a:pt x="10" y="320"/>
                  </a:lnTo>
                  <a:lnTo>
                    <a:pt x="12" y="316"/>
                  </a:lnTo>
                  <a:lnTo>
                    <a:pt x="14" y="312"/>
                  </a:lnTo>
                  <a:lnTo>
                    <a:pt x="15" y="309"/>
                  </a:lnTo>
                  <a:lnTo>
                    <a:pt x="17" y="306"/>
                  </a:lnTo>
                  <a:lnTo>
                    <a:pt x="19" y="302"/>
                  </a:lnTo>
                  <a:lnTo>
                    <a:pt x="20" y="301"/>
                  </a:lnTo>
                  <a:lnTo>
                    <a:pt x="22" y="297"/>
                  </a:lnTo>
                  <a:lnTo>
                    <a:pt x="24" y="295"/>
                  </a:lnTo>
                  <a:lnTo>
                    <a:pt x="26" y="292"/>
                  </a:lnTo>
                  <a:lnTo>
                    <a:pt x="27" y="290"/>
                  </a:lnTo>
                  <a:lnTo>
                    <a:pt x="30" y="288"/>
                  </a:lnTo>
                  <a:lnTo>
                    <a:pt x="30" y="285"/>
                  </a:lnTo>
                  <a:lnTo>
                    <a:pt x="32" y="283"/>
                  </a:lnTo>
                  <a:lnTo>
                    <a:pt x="34" y="280"/>
                  </a:lnTo>
                  <a:lnTo>
                    <a:pt x="35" y="278"/>
                  </a:lnTo>
                  <a:lnTo>
                    <a:pt x="35" y="276"/>
                  </a:lnTo>
                  <a:lnTo>
                    <a:pt x="36" y="274"/>
                  </a:lnTo>
                  <a:lnTo>
                    <a:pt x="37" y="272"/>
                  </a:lnTo>
                  <a:lnTo>
                    <a:pt x="37" y="270"/>
                  </a:lnTo>
                  <a:lnTo>
                    <a:pt x="39" y="268"/>
                  </a:lnTo>
                  <a:lnTo>
                    <a:pt x="39" y="266"/>
                  </a:lnTo>
                  <a:lnTo>
                    <a:pt x="39" y="265"/>
                  </a:lnTo>
                  <a:lnTo>
                    <a:pt x="40" y="262"/>
                  </a:lnTo>
                  <a:lnTo>
                    <a:pt x="40" y="259"/>
                  </a:lnTo>
                  <a:lnTo>
                    <a:pt x="39" y="254"/>
                  </a:lnTo>
                  <a:lnTo>
                    <a:pt x="39" y="249"/>
                  </a:lnTo>
                  <a:lnTo>
                    <a:pt x="39" y="242"/>
                  </a:lnTo>
                  <a:lnTo>
                    <a:pt x="39" y="234"/>
                  </a:lnTo>
                  <a:lnTo>
                    <a:pt x="37" y="227"/>
                  </a:lnTo>
                  <a:lnTo>
                    <a:pt x="37" y="218"/>
                  </a:lnTo>
                  <a:lnTo>
                    <a:pt x="36" y="210"/>
                  </a:lnTo>
                  <a:lnTo>
                    <a:pt x="36" y="202"/>
                  </a:lnTo>
                  <a:lnTo>
                    <a:pt x="35" y="193"/>
                  </a:lnTo>
                  <a:lnTo>
                    <a:pt x="35" y="185"/>
                  </a:lnTo>
                  <a:lnTo>
                    <a:pt x="35" y="177"/>
                  </a:lnTo>
                  <a:lnTo>
                    <a:pt x="34" y="170"/>
                  </a:lnTo>
                  <a:lnTo>
                    <a:pt x="34" y="164"/>
                  </a:lnTo>
                  <a:lnTo>
                    <a:pt x="32" y="159"/>
                  </a:lnTo>
                  <a:lnTo>
                    <a:pt x="32" y="153"/>
                  </a:lnTo>
                  <a:lnTo>
                    <a:pt x="32" y="147"/>
                  </a:lnTo>
                  <a:lnTo>
                    <a:pt x="31" y="139"/>
                  </a:lnTo>
                  <a:lnTo>
                    <a:pt x="30" y="132"/>
                  </a:lnTo>
                  <a:lnTo>
                    <a:pt x="30" y="122"/>
                  </a:lnTo>
                  <a:lnTo>
                    <a:pt x="29" y="113"/>
                  </a:lnTo>
                  <a:lnTo>
                    <a:pt x="27" y="103"/>
                  </a:lnTo>
                  <a:lnTo>
                    <a:pt x="25" y="93"/>
                  </a:lnTo>
                  <a:lnTo>
                    <a:pt x="25" y="83"/>
                  </a:lnTo>
                  <a:lnTo>
                    <a:pt x="24" y="75"/>
                  </a:lnTo>
                  <a:lnTo>
                    <a:pt x="24" y="66"/>
                  </a:lnTo>
                  <a:lnTo>
                    <a:pt x="24" y="57"/>
                  </a:lnTo>
                  <a:lnTo>
                    <a:pt x="24" y="49"/>
                  </a:lnTo>
                  <a:lnTo>
                    <a:pt x="24" y="42"/>
                  </a:lnTo>
                  <a:lnTo>
                    <a:pt x="24" y="37"/>
                  </a:lnTo>
                  <a:lnTo>
                    <a:pt x="24" y="33"/>
                  </a:lnTo>
                  <a:lnTo>
                    <a:pt x="25" y="32"/>
                  </a:lnTo>
                  <a:lnTo>
                    <a:pt x="26" y="32"/>
                  </a:lnTo>
                  <a:lnTo>
                    <a:pt x="29" y="32"/>
                  </a:lnTo>
                  <a:lnTo>
                    <a:pt x="30" y="32"/>
                  </a:lnTo>
                  <a:lnTo>
                    <a:pt x="32" y="32"/>
                  </a:lnTo>
                  <a:lnTo>
                    <a:pt x="35" y="31"/>
                  </a:lnTo>
                  <a:lnTo>
                    <a:pt x="36" y="31"/>
                  </a:lnTo>
                  <a:lnTo>
                    <a:pt x="40" y="30"/>
                  </a:lnTo>
                  <a:lnTo>
                    <a:pt x="42" y="30"/>
                  </a:lnTo>
                  <a:lnTo>
                    <a:pt x="46" y="29"/>
                  </a:lnTo>
                  <a:lnTo>
                    <a:pt x="50" y="28"/>
                  </a:lnTo>
                  <a:lnTo>
                    <a:pt x="52" y="27"/>
                  </a:lnTo>
                  <a:lnTo>
                    <a:pt x="57" y="26"/>
                  </a:lnTo>
                  <a:lnTo>
                    <a:pt x="61" y="24"/>
                  </a:lnTo>
                  <a:lnTo>
                    <a:pt x="63" y="23"/>
                  </a:lnTo>
                  <a:lnTo>
                    <a:pt x="67" y="21"/>
                  </a:lnTo>
                  <a:lnTo>
                    <a:pt x="72" y="19"/>
                  </a:lnTo>
                  <a:lnTo>
                    <a:pt x="75" y="17"/>
                  </a:lnTo>
                  <a:lnTo>
                    <a:pt x="78" y="16"/>
                  </a:lnTo>
                  <a:lnTo>
                    <a:pt x="82" y="14"/>
                  </a:lnTo>
                  <a:lnTo>
                    <a:pt x="84" y="12"/>
                  </a:lnTo>
                  <a:lnTo>
                    <a:pt x="88" y="10"/>
                  </a:lnTo>
                  <a:lnTo>
                    <a:pt x="91" y="8"/>
                  </a:lnTo>
                  <a:lnTo>
                    <a:pt x="93" y="6"/>
                  </a:lnTo>
                  <a:lnTo>
                    <a:pt x="94" y="5"/>
                  </a:lnTo>
                  <a:lnTo>
                    <a:pt x="98" y="3"/>
                  </a:lnTo>
                  <a:lnTo>
                    <a:pt x="99" y="2"/>
                  </a:lnTo>
                  <a:lnTo>
                    <a:pt x="101" y="1"/>
                  </a:lnTo>
                  <a:lnTo>
                    <a:pt x="102" y="0"/>
                  </a:lnTo>
                </a:path>
              </a:pathLst>
            </a:custGeom>
            <a:solidFill>
              <a:srgbClr val="FFC0A6"/>
            </a:solidFill>
            <a:ln w="12700" cap="rnd" cmpd="sng">
              <a:solidFill>
                <a:srgbClr val="F57B49"/>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6713" name="Freeform 89"/>
            <p:cNvSpPr>
              <a:spLocks/>
            </p:cNvSpPr>
            <p:nvPr/>
          </p:nvSpPr>
          <p:spPr bwMode="auto">
            <a:xfrm>
              <a:off x="4366" y="1158"/>
              <a:ext cx="19" cy="16"/>
            </a:xfrm>
            <a:custGeom>
              <a:avLst/>
              <a:gdLst>
                <a:gd name="T0" fmla="*/ 0 w 19"/>
                <a:gd name="T1" fmla="*/ 8 h 16"/>
                <a:gd name="T2" fmla="*/ 1 w 19"/>
                <a:gd name="T3" fmla="*/ 11 h 16"/>
                <a:gd name="T4" fmla="*/ 3 w 19"/>
                <a:gd name="T5" fmla="*/ 13 h 16"/>
                <a:gd name="T6" fmla="*/ 7 w 19"/>
                <a:gd name="T7" fmla="*/ 15 h 16"/>
                <a:gd name="T8" fmla="*/ 10 w 19"/>
                <a:gd name="T9" fmla="*/ 15 h 16"/>
                <a:gd name="T10" fmla="*/ 14 w 19"/>
                <a:gd name="T11" fmla="*/ 14 h 16"/>
                <a:gd name="T12" fmla="*/ 16 w 19"/>
                <a:gd name="T13" fmla="*/ 12 h 16"/>
                <a:gd name="T14" fmla="*/ 18 w 19"/>
                <a:gd name="T15" fmla="*/ 9 h 16"/>
                <a:gd name="T16" fmla="*/ 18 w 19"/>
                <a:gd name="T17" fmla="*/ 5 h 16"/>
                <a:gd name="T18" fmla="*/ 16 w 19"/>
                <a:gd name="T19" fmla="*/ 3 h 16"/>
                <a:gd name="T20" fmla="*/ 14 w 19"/>
                <a:gd name="T21" fmla="*/ 1 h 16"/>
                <a:gd name="T22" fmla="*/ 10 w 19"/>
                <a:gd name="T23" fmla="*/ 0 h 16"/>
                <a:gd name="T24" fmla="*/ 7 w 19"/>
                <a:gd name="T25" fmla="*/ 0 h 16"/>
                <a:gd name="T26" fmla="*/ 3 w 19"/>
                <a:gd name="T27" fmla="*/ 2 h 16"/>
                <a:gd name="T28" fmla="*/ 1 w 19"/>
                <a:gd name="T29" fmla="*/ 4 h 16"/>
                <a:gd name="T30" fmla="*/ 0 w 19"/>
                <a:gd name="T31" fmla="*/ 8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16">
                  <a:moveTo>
                    <a:pt x="0" y="8"/>
                  </a:moveTo>
                  <a:lnTo>
                    <a:pt x="1" y="11"/>
                  </a:lnTo>
                  <a:lnTo>
                    <a:pt x="3" y="13"/>
                  </a:lnTo>
                  <a:lnTo>
                    <a:pt x="7" y="15"/>
                  </a:lnTo>
                  <a:lnTo>
                    <a:pt x="10" y="15"/>
                  </a:lnTo>
                  <a:lnTo>
                    <a:pt x="14" y="14"/>
                  </a:lnTo>
                  <a:lnTo>
                    <a:pt x="16" y="12"/>
                  </a:lnTo>
                  <a:lnTo>
                    <a:pt x="18" y="9"/>
                  </a:lnTo>
                  <a:lnTo>
                    <a:pt x="18" y="5"/>
                  </a:lnTo>
                  <a:lnTo>
                    <a:pt x="16" y="3"/>
                  </a:lnTo>
                  <a:lnTo>
                    <a:pt x="14" y="1"/>
                  </a:lnTo>
                  <a:lnTo>
                    <a:pt x="10" y="0"/>
                  </a:lnTo>
                  <a:lnTo>
                    <a:pt x="7" y="0"/>
                  </a:lnTo>
                  <a:lnTo>
                    <a:pt x="3" y="2"/>
                  </a:lnTo>
                  <a:lnTo>
                    <a:pt x="1" y="4"/>
                  </a:lnTo>
                  <a:lnTo>
                    <a:pt x="0" y="8"/>
                  </a:lnTo>
                </a:path>
              </a:pathLst>
            </a:custGeom>
            <a:solidFill>
              <a:srgbClr val="00208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6714" name="Freeform 90"/>
            <p:cNvSpPr>
              <a:spLocks/>
            </p:cNvSpPr>
            <p:nvPr/>
          </p:nvSpPr>
          <p:spPr bwMode="auto">
            <a:xfrm>
              <a:off x="4238" y="1191"/>
              <a:ext cx="19" cy="16"/>
            </a:xfrm>
            <a:custGeom>
              <a:avLst/>
              <a:gdLst>
                <a:gd name="T0" fmla="*/ 0 w 19"/>
                <a:gd name="T1" fmla="*/ 8 h 16"/>
                <a:gd name="T2" fmla="*/ 1 w 19"/>
                <a:gd name="T3" fmla="*/ 11 h 16"/>
                <a:gd name="T4" fmla="*/ 3 w 19"/>
                <a:gd name="T5" fmla="*/ 13 h 16"/>
                <a:gd name="T6" fmla="*/ 6 w 19"/>
                <a:gd name="T7" fmla="*/ 14 h 16"/>
                <a:gd name="T8" fmla="*/ 10 w 19"/>
                <a:gd name="T9" fmla="*/ 15 h 16"/>
                <a:gd name="T10" fmla="*/ 14 w 19"/>
                <a:gd name="T11" fmla="*/ 14 h 16"/>
                <a:gd name="T12" fmla="*/ 17 w 19"/>
                <a:gd name="T13" fmla="*/ 11 h 16"/>
                <a:gd name="T14" fmla="*/ 18 w 19"/>
                <a:gd name="T15" fmla="*/ 9 h 16"/>
                <a:gd name="T16" fmla="*/ 18 w 19"/>
                <a:gd name="T17" fmla="*/ 6 h 16"/>
                <a:gd name="T18" fmla="*/ 17 w 19"/>
                <a:gd name="T19" fmla="*/ 3 h 16"/>
                <a:gd name="T20" fmla="*/ 14 w 19"/>
                <a:gd name="T21" fmla="*/ 1 h 16"/>
                <a:gd name="T22" fmla="*/ 10 w 19"/>
                <a:gd name="T23" fmla="*/ 0 h 16"/>
                <a:gd name="T24" fmla="*/ 6 w 19"/>
                <a:gd name="T25" fmla="*/ 0 h 16"/>
                <a:gd name="T26" fmla="*/ 3 w 19"/>
                <a:gd name="T27" fmla="*/ 2 h 16"/>
                <a:gd name="T28" fmla="*/ 1 w 19"/>
                <a:gd name="T29" fmla="*/ 4 h 16"/>
                <a:gd name="T30" fmla="*/ 0 w 19"/>
                <a:gd name="T31" fmla="*/ 8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16">
                  <a:moveTo>
                    <a:pt x="0" y="8"/>
                  </a:moveTo>
                  <a:lnTo>
                    <a:pt x="1" y="11"/>
                  </a:lnTo>
                  <a:lnTo>
                    <a:pt x="3" y="13"/>
                  </a:lnTo>
                  <a:lnTo>
                    <a:pt x="6" y="14"/>
                  </a:lnTo>
                  <a:lnTo>
                    <a:pt x="10" y="15"/>
                  </a:lnTo>
                  <a:lnTo>
                    <a:pt x="14" y="14"/>
                  </a:lnTo>
                  <a:lnTo>
                    <a:pt x="17" y="11"/>
                  </a:lnTo>
                  <a:lnTo>
                    <a:pt x="18" y="9"/>
                  </a:lnTo>
                  <a:lnTo>
                    <a:pt x="18" y="6"/>
                  </a:lnTo>
                  <a:lnTo>
                    <a:pt x="17" y="3"/>
                  </a:lnTo>
                  <a:lnTo>
                    <a:pt x="14" y="1"/>
                  </a:lnTo>
                  <a:lnTo>
                    <a:pt x="10" y="0"/>
                  </a:lnTo>
                  <a:lnTo>
                    <a:pt x="6" y="0"/>
                  </a:lnTo>
                  <a:lnTo>
                    <a:pt x="3" y="2"/>
                  </a:lnTo>
                  <a:lnTo>
                    <a:pt x="1" y="4"/>
                  </a:lnTo>
                  <a:lnTo>
                    <a:pt x="0" y="8"/>
                  </a:lnTo>
                </a:path>
              </a:pathLst>
            </a:custGeom>
            <a:solidFill>
              <a:srgbClr val="00208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6715" name="Freeform 91"/>
            <p:cNvSpPr>
              <a:spLocks/>
            </p:cNvSpPr>
            <p:nvPr/>
          </p:nvSpPr>
          <p:spPr bwMode="auto">
            <a:xfrm>
              <a:off x="4244" y="1229"/>
              <a:ext cx="130" cy="162"/>
            </a:xfrm>
            <a:custGeom>
              <a:avLst/>
              <a:gdLst>
                <a:gd name="T0" fmla="*/ 113 w 130"/>
                <a:gd name="T1" fmla="*/ 16 h 162"/>
                <a:gd name="T2" fmla="*/ 114 w 130"/>
                <a:gd name="T3" fmla="*/ 42 h 162"/>
                <a:gd name="T4" fmla="*/ 116 w 130"/>
                <a:gd name="T5" fmla="*/ 66 h 162"/>
                <a:gd name="T6" fmla="*/ 118 w 130"/>
                <a:gd name="T7" fmla="*/ 91 h 162"/>
                <a:gd name="T8" fmla="*/ 121 w 130"/>
                <a:gd name="T9" fmla="*/ 113 h 162"/>
                <a:gd name="T10" fmla="*/ 125 w 130"/>
                <a:gd name="T11" fmla="*/ 132 h 162"/>
                <a:gd name="T12" fmla="*/ 127 w 130"/>
                <a:gd name="T13" fmla="*/ 146 h 162"/>
                <a:gd name="T14" fmla="*/ 129 w 130"/>
                <a:gd name="T15" fmla="*/ 153 h 162"/>
                <a:gd name="T16" fmla="*/ 127 w 130"/>
                <a:gd name="T17" fmla="*/ 154 h 162"/>
                <a:gd name="T18" fmla="*/ 120 w 130"/>
                <a:gd name="T19" fmla="*/ 154 h 162"/>
                <a:gd name="T20" fmla="*/ 105 w 130"/>
                <a:gd name="T21" fmla="*/ 157 h 162"/>
                <a:gd name="T22" fmla="*/ 88 w 130"/>
                <a:gd name="T23" fmla="*/ 158 h 162"/>
                <a:gd name="T24" fmla="*/ 68 w 130"/>
                <a:gd name="T25" fmla="*/ 159 h 162"/>
                <a:gd name="T26" fmla="*/ 50 w 130"/>
                <a:gd name="T27" fmla="*/ 161 h 162"/>
                <a:gd name="T28" fmla="*/ 34 w 130"/>
                <a:gd name="T29" fmla="*/ 161 h 162"/>
                <a:gd name="T30" fmla="*/ 23 w 130"/>
                <a:gd name="T31" fmla="*/ 159 h 162"/>
                <a:gd name="T32" fmla="*/ 18 w 130"/>
                <a:gd name="T33" fmla="*/ 158 h 162"/>
                <a:gd name="T34" fmla="*/ 16 w 130"/>
                <a:gd name="T35" fmla="*/ 153 h 162"/>
                <a:gd name="T36" fmla="*/ 12 w 130"/>
                <a:gd name="T37" fmla="*/ 147 h 162"/>
                <a:gd name="T38" fmla="*/ 9 w 130"/>
                <a:gd name="T39" fmla="*/ 142 h 162"/>
                <a:gd name="T40" fmla="*/ 7 w 130"/>
                <a:gd name="T41" fmla="*/ 135 h 162"/>
                <a:gd name="T42" fmla="*/ 5 w 130"/>
                <a:gd name="T43" fmla="*/ 128 h 162"/>
                <a:gd name="T44" fmla="*/ 4 w 130"/>
                <a:gd name="T45" fmla="*/ 123 h 162"/>
                <a:gd name="T46" fmla="*/ 4 w 130"/>
                <a:gd name="T47" fmla="*/ 120 h 162"/>
                <a:gd name="T48" fmla="*/ 3 w 130"/>
                <a:gd name="T49" fmla="*/ 117 h 162"/>
                <a:gd name="T50" fmla="*/ 3 w 130"/>
                <a:gd name="T51" fmla="*/ 108 h 162"/>
                <a:gd name="T52" fmla="*/ 3 w 130"/>
                <a:gd name="T53" fmla="*/ 94 h 162"/>
                <a:gd name="T54" fmla="*/ 2 w 130"/>
                <a:gd name="T55" fmla="*/ 76 h 162"/>
                <a:gd name="T56" fmla="*/ 2 w 130"/>
                <a:gd name="T57" fmla="*/ 58 h 162"/>
                <a:gd name="T58" fmla="*/ 1 w 130"/>
                <a:gd name="T59" fmla="*/ 42 h 162"/>
                <a:gd name="T60" fmla="*/ 1 w 130"/>
                <a:gd name="T61" fmla="*/ 28 h 162"/>
                <a:gd name="T62" fmla="*/ 1 w 130"/>
                <a:gd name="T63" fmla="*/ 21 h 162"/>
                <a:gd name="T64" fmla="*/ 1 w 130"/>
                <a:gd name="T65" fmla="*/ 19 h 162"/>
                <a:gd name="T66" fmla="*/ 4 w 130"/>
                <a:gd name="T67" fmla="*/ 19 h 162"/>
                <a:gd name="T68" fmla="*/ 11 w 130"/>
                <a:gd name="T69" fmla="*/ 19 h 162"/>
                <a:gd name="T70" fmla="*/ 18 w 130"/>
                <a:gd name="T71" fmla="*/ 19 h 162"/>
                <a:gd name="T72" fmla="*/ 25 w 130"/>
                <a:gd name="T73" fmla="*/ 19 h 162"/>
                <a:gd name="T74" fmla="*/ 32 w 130"/>
                <a:gd name="T75" fmla="*/ 19 h 162"/>
                <a:gd name="T76" fmla="*/ 39 w 130"/>
                <a:gd name="T77" fmla="*/ 19 h 162"/>
                <a:gd name="T78" fmla="*/ 41 w 130"/>
                <a:gd name="T79" fmla="*/ 19 h 162"/>
                <a:gd name="T80" fmla="*/ 44 w 130"/>
                <a:gd name="T81" fmla="*/ 17 h 162"/>
                <a:gd name="T82" fmla="*/ 46 w 130"/>
                <a:gd name="T83" fmla="*/ 14 h 162"/>
                <a:gd name="T84" fmla="*/ 49 w 130"/>
                <a:gd name="T85" fmla="*/ 11 h 162"/>
                <a:gd name="T86" fmla="*/ 54 w 130"/>
                <a:gd name="T87" fmla="*/ 7 h 162"/>
                <a:gd name="T88" fmla="*/ 56 w 130"/>
                <a:gd name="T89" fmla="*/ 3 h 162"/>
                <a:gd name="T90" fmla="*/ 58 w 130"/>
                <a:gd name="T91" fmla="*/ 1 h 162"/>
                <a:gd name="T92" fmla="*/ 113 w 130"/>
                <a:gd name="T93" fmla="*/ 5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0" h="162">
                  <a:moveTo>
                    <a:pt x="113" y="5"/>
                  </a:moveTo>
                  <a:lnTo>
                    <a:pt x="113" y="16"/>
                  </a:lnTo>
                  <a:lnTo>
                    <a:pt x="113" y="29"/>
                  </a:lnTo>
                  <a:lnTo>
                    <a:pt x="114" y="42"/>
                  </a:lnTo>
                  <a:lnTo>
                    <a:pt x="115" y="54"/>
                  </a:lnTo>
                  <a:lnTo>
                    <a:pt x="116" y="66"/>
                  </a:lnTo>
                  <a:lnTo>
                    <a:pt x="117" y="80"/>
                  </a:lnTo>
                  <a:lnTo>
                    <a:pt x="118" y="91"/>
                  </a:lnTo>
                  <a:lnTo>
                    <a:pt x="120" y="103"/>
                  </a:lnTo>
                  <a:lnTo>
                    <a:pt x="121" y="113"/>
                  </a:lnTo>
                  <a:lnTo>
                    <a:pt x="124" y="123"/>
                  </a:lnTo>
                  <a:lnTo>
                    <a:pt x="125" y="132"/>
                  </a:lnTo>
                  <a:lnTo>
                    <a:pt x="126" y="140"/>
                  </a:lnTo>
                  <a:lnTo>
                    <a:pt x="127" y="146"/>
                  </a:lnTo>
                  <a:lnTo>
                    <a:pt x="129" y="151"/>
                  </a:lnTo>
                  <a:lnTo>
                    <a:pt x="129" y="153"/>
                  </a:lnTo>
                  <a:lnTo>
                    <a:pt x="129" y="154"/>
                  </a:lnTo>
                  <a:lnTo>
                    <a:pt x="127" y="154"/>
                  </a:lnTo>
                  <a:lnTo>
                    <a:pt x="125" y="154"/>
                  </a:lnTo>
                  <a:lnTo>
                    <a:pt x="120" y="154"/>
                  </a:lnTo>
                  <a:lnTo>
                    <a:pt x="114" y="156"/>
                  </a:lnTo>
                  <a:lnTo>
                    <a:pt x="105" y="157"/>
                  </a:lnTo>
                  <a:lnTo>
                    <a:pt x="97" y="158"/>
                  </a:lnTo>
                  <a:lnTo>
                    <a:pt x="88" y="158"/>
                  </a:lnTo>
                  <a:lnTo>
                    <a:pt x="78" y="158"/>
                  </a:lnTo>
                  <a:lnTo>
                    <a:pt x="68" y="159"/>
                  </a:lnTo>
                  <a:lnTo>
                    <a:pt x="60" y="161"/>
                  </a:lnTo>
                  <a:lnTo>
                    <a:pt x="50" y="161"/>
                  </a:lnTo>
                  <a:lnTo>
                    <a:pt x="41" y="161"/>
                  </a:lnTo>
                  <a:lnTo>
                    <a:pt x="34" y="161"/>
                  </a:lnTo>
                  <a:lnTo>
                    <a:pt x="28" y="161"/>
                  </a:lnTo>
                  <a:lnTo>
                    <a:pt x="23" y="159"/>
                  </a:lnTo>
                  <a:lnTo>
                    <a:pt x="19" y="159"/>
                  </a:lnTo>
                  <a:lnTo>
                    <a:pt x="18" y="158"/>
                  </a:lnTo>
                  <a:lnTo>
                    <a:pt x="17" y="156"/>
                  </a:lnTo>
                  <a:lnTo>
                    <a:pt x="16" y="153"/>
                  </a:lnTo>
                  <a:lnTo>
                    <a:pt x="13" y="151"/>
                  </a:lnTo>
                  <a:lnTo>
                    <a:pt x="12" y="147"/>
                  </a:lnTo>
                  <a:lnTo>
                    <a:pt x="11" y="145"/>
                  </a:lnTo>
                  <a:lnTo>
                    <a:pt x="9" y="142"/>
                  </a:lnTo>
                  <a:lnTo>
                    <a:pt x="8" y="138"/>
                  </a:lnTo>
                  <a:lnTo>
                    <a:pt x="7" y="135"/>
                  </a:lnTo>
                  <a:lnTo>
                    <a:pt x="6" y="131"/>
                  </a:lnTo>
                  <a:lnTo>
                    <a:pt x="5" y="128"/>
                  </a:lnTo>
                  <a:lnTo>
                    <a:pt x="5" y="126"/>
                  </a:lnTo>
                  <a:lnTo>
                    <a:pt x="4" y="123"/>
                  </a:lnTo>
                  <a:lnTo>
                    <a:pt x="4" y="121"/>
                  </a:lnTo>
                  <a:lnTo>
                    <a:pt x="4" y="120"/>
                  </a:lnTo>
                  <a:lnTo>
                    <a:pt x="3" y="119"/>
                  </a:lnTo>
                  <a:lnTo>
                    <a:pt x="3" y="117"/>
                  </a:lnTo>
                  <a:lnTo>
                    <a:pt x="3" y="113"/>
                  </a:lnTo>
                  <a:lnTo>
                    <a:pt x="3" y="108"/>
                  </a:lnTo>
                  <a:lnTo>
                    <a:pt x="3" y="102"/>
                  </a:lnTo>
                  <a:lnTo>
                    <a:pt x="3" y="94"/>
                  </a:lnTo>
                  <a:lnTo>
                    <a:pt x="3" y="86"/>
                  </a:lnTo>
                  <a:lnTo>
                    <a:pt x="2" y="76"/>
                  </a:lnTo>
                  <a:lnTo>
                    <a:pt x="2" y="68"/>
                  </a:lnTo>
                  <a:lnTo>
                    <a:pt x="2" y="58"/>
                  </a:lnTo>
                  <a:lnTo>
                    <a:pt x="1" y="49"/>
                  </a:lnTo>
                  <a:lnTo>
                    <a:pt x="1" y="42"/>
                  </a:lnTo>
                  <a:lnTo>
                    <a:pt x="1" y="34"/>
                  </a:lnTo>
                  <a:lnTo>
                    <a:pt x="1" y="28"/>
                  </a:lnTo>
                  <a:lnTo>
                    <a:pt x="1" y="24"/>
                  </a:lnTo>
                  <a:lnTo>
                    <a:pt x="1" y="21"/>
                  </a:lnTo>
                  <a:lnTo>
                    <a:pt x="0" y="20"/>
                  </a:lnTo>
                  <a:lnTo>
                    <a:pt x="1" y="19"/>
                  </a:lnTo>
                  <a:lnTo>
                    <a:pt x="2" y="19"/>
                  </a:lnTo>
                  <a:lnTo>
                    <a:pt x="4" y="19"/>
                  </a:lnTo>
                  <a:lnTo>
                    <a:pt x="7" y="19"/>
                  </a:lnTo>
                  <a:lnTo>
                    <a:pt x="11" y="19"/>
                  </a:lnTo>
                  <a:lnTo>
                    <a:pt x="13" y="19"/>
                  </a:lnTo>
                  <a:lnTo>
                    <a:pt x="18" y="19"/>
                  </a:lnTo>
                  <a:lnTo>
                    <a:pt x="20" y="19"/>
                  </a:lnTo>
                  <a:lnTo>
                    <a:pt x="25" y="19"/>
                  </a:lnTo>
                  <a:lnTo>
                    <a:pt x="29" y="19"/>
                  </a:lnTo>
                  <a:lnTo>
                    <a:pt x="32" y="19"/>
                  </a:lnTo>
                  <a:lnTo>
                    <a:pt x="35" y="19"/>
                  </a:lnTo>
                  <a:lnTo>
                    <a:pt x="39" y="19"/>
                  </a:lnTo>
                  <a:lnTo>
                    <a:pt x="40" y="19"/>
                  </a:lnTo>
                  <a:lnTo>
                    <a:pt x="41" y="19"/>
                  </a:lnTo>
                  <a:lnTo>
                    <a:pt x="43" y="18"/>
                  </a:lnTo>
                  <a:lnTo>
                    <a:pt x="44" y="17"/>
                  </a:lnTo>
                  <a:lnTo>
                    <a:pt x="45" y="16"/>
                  </a:lnTo>
                  <a:lnTo>
                    <a:pt x="46" y="14"/>
                  </a:lnTo>
                  <a:lnTo>
                    <a:pt x="48" y="12"/>
                  </a:lnTo>
                  <a:lnTo>
                    <a:pt x="49" y="11"/>
                  </a:lnTo>
                  <a:lnTo>
                    <a:pt x="51" y="8"/>
                  </a:lnTo>
                  <a:lnTo>
                    <a:pt x="54" y="7"/>
                  </a:lnTo>
                  <a:lnTo>
                    <a:pt x="54" y="6"/>
                  </a:lnTo>
                  <a:lnTo>
                    <a:pt x="56" y="3"/>
                  </a:lnTo>
                  <a:lnTo>
                    <a:pt x="57" y="2"/>
                  </a:lnTo>
                  <a:lnTo>
                    <a:pt x="58" y="1"/>
                  </a:lnTo>
                  <a:lnTo>
                    <a:pt x="60" y="0"/>
                  </a:lnTo>
                  <a:lnTo>
                    <a:pt x="113" y="5"/>
                  </a:lnTo>
                </a:path>
              </a:pathLst>
            </a:custGeom>
            <a:noFill/>
            <a:ln w="12700" cap="rnd" cmpd="sng">
              <a:solidFill>
                <a:srgbClr val="FFFFFF"/>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6716" name="Freeform 92"/>
            <p:cNvSpPr>
              <a:spLocks/>
            </p:cNvSpPr>
            <p:nvPr/>
          </p:nvSpPr>
          <p:spPr bwMode="auto">
            <a:xfrm>
              <a:off x="4285" y="1248"/>
              <a:ext cx="14" cy="141"/>
            </a:xfrm>
            <a:custGeom>
              <a:avLst/>
              <a:gdLst>
                <a:gd name="T0" fmla="*/ 0 w 14"/>
                <a:gd name="T1" fmla="*/ 0 h 141"/>
                <a:gd name="T2" fmla="*/ 0 w 14"/>
                <a:gd name="T3" fmla="*/ 9 h 141"/>
                <a:gd name="T4" fmla="*/ 0 w 14"/>
                <a:gd name="T5" fmla="*/ 20 h 141"/>
                <a:gd name="T6" fmla="*/ 2 w 14"/>
                <a:gd name="T7" fmla="*/ 30 h 141"/>
                <a:gd name="T8" fmla="*/ 2 w 14"/>
                <a:gd name="T9" fmla="*/ 41 h 141"/>
                <a:gd name="T10" fmla="*/ 3 w 14"/>
                <a:gd name="T11" fmla="*/ 53 h 141"/>
                <a:gd name="T12" fmla="*/ 4 w 14"/>
                <a:gd name="T13" fmla="*/ 64 h 141"/>
                <a:gd name="T14" fmla="*/ 5 w 14"/>
                <a:gd name="T15" fmla="*/ 76 h 141"/>
                <a:gd name="T16" fmla="*/ 6 w 14"/>
                <a:gd name="T17" fmla="*/ 87 h 141"/>
                <a:gd name="T18" fmla="*/ 7 w 14"/>
                <a:gd name="T19" fmla="*/ 98 h 141"/>
                <a:gd name="T20" fmla="*/ 8 w 14"/>
                <a:gd name="T21" fmla="*/ 108 h 141"/>
                <a:gd name="T22" fmla="*/ 10 w 14"/>
                <a:gd name="T23" fmla="*/ 117 h 141"/>
                <a:gd name="T24" fmla="*/ 10 w 14"/>
                <a:gd name="T25" fmla="*/ 124 h 141"/>
                <a:gd name="T26" fmla="*/ 11 w 14"/>
                <a:gd name="T27" fmla="*/ 132 h 141"/>
                <a:gd name="T28" fmla="*/ 13 w 14"/>
                <a:gd name="T29" fmla="*/ 135 h 141"/>
                <a:gd name="T30" fmla="*/ 13 w 14"/>
                <a:gd name="T31" fmla="*/ 138 h 141"/>
                <a:gd name="T32" fmla="*/ 13 w 14"/>
                <a:gd name="T33" fmla="*/ 14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 h="141">
                  <a:moveTo>
                    <a:pt x="0" y="0"/>
                  </a:moveTo>
                  <a:lnTo>
                    <a:pt x="0" y="9"/>
                  </a:lnTo>
                  <a:lnTo>
                    <a:pt x="0" y="20"/>
                  </a:lnTo>
                  <a:lnTo>
                    <a:pt x="2" y="30"/>
                  </a:lnTo>
                  <a:lnTo>
                    <a:pt x="2" y="41"/>
                  </a:lnTo>
                  <a:lnTo>
                    <a:pt x="3" y="53"/>
                  </a:lnTo>
                  <a:lnTo>
                    <a:pt x="4" y="64"/>
                  </a:lnTo>
                  <a:lnTo>
                    <a:pt x="5" y="76"/>
                  </a:lnTo>
                  <a:lnTo>
                    <a:pt x="6" y="87"/>
                  </a:lnTo>
                  <a:lnTo>
                    <a:pt x="7" y="98"/>
                  </a:lnTo>
                  <a:lnTo>
                    <a:pt x="8" y="108"/>
                  </a:lnTo>
                  <a:lnTo>
                    <a:pt x="10" y="117"/>
                  </a:lnTo>
                  <a:lnTo>
                    <a:pt x="10" y="124"/>
                  </a:lnTo>
                  <a:lnTo>
                    <a:pt x="11" y="132"/>
                  </a:lnTo>
                  <a:lnTo>
                    <a:pt x="13" y="135"/>
                  </a:lnTo>
                  <a:lnTo>
                    <a:pt x="13" y="138"/>
                  </a:lnTo>
                  <a:lnTo>
                    <a:pt x="13" y="140"/>
                  </a:lnTo>
                </a:path>
              </a:pathLst>
            </a:custGeom>
            <a:noFill/>
            <a:ln w="12700" cap="rnd" cmpd="sng">
              <a:solidFill>
                <a:srgbClr val="FFFFFF"/>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6717" name="Freeform 93"/>
            <p:cNvSpPr>
              <a:spLocks/>
            </p:cNvSpPr>
            <p:nvPr/>
          </p:nvSpPr>
          <p:spPr bwMode="auto">
            <a:xfrm>
              <a:off x="4302" y="1229"/>
              <a:ext cx="9" cy="158"/>
            </a:xfrm>
            <a:custGeom>
              <a:avLst/>
              <a:gdLst>
                <a:gd name="T0" fmla="*/ 2 w 9"/>
                <a:gd name="T1" fmla="*/ 0 h 158"/>
                <a:gd name="T2" fmla="*/ 2 w 9"/>
                <a:gd name="T3" fmla="*/ 10 h 158"/>
                <a:gd name="T4" fmla="*/ 0 w 9"/>
                <a:gd name="T5" fmla="*/ 21 h 158"/>
                <a:gd name="T6" fmla="*/ 0 w 9"/>
                <a:gd name="T7" fmla="*/ 34 h 158"/>
                <a:gd name="T8" fmla="*/ 0 w 9"/>
                <a:gd name="T9" fmla="*/ 46 h 158"/>
                <a:gd name="T10" fmla="*/ 0 w 9"/>
                <a:gd name="T11" fmla="*/ 59 h 158"/>
                <a:gd name="T12" fmla="*/ 2 w 9"/>
                <a:gd name="T13" fmla="*/ 73 h 158"/>
                <a:gd name="T14" fmla="*/ 2 w 9"/>
                <a:gd name="T15" fmla="*/ 85 h 158"/>
                <a:gd name="T16" fmla="*/ 3 w 9"/>
                <a:gd name="T17" fmla="*/ 98 h 158"/>
                <a:gd name="T18" fmla="*/ 4 w 9"/>
                <a:gd name="T19" fmla="*/ 110 h 158"/>
                <a:gd name="T20" fmla="*/ 4 w 9"/>
                <a:gd name="T21" fmla="*/ 121 h 158"/>
                <a:gd name="T22" fmla="*/ 5 w 9"/>
                <a:gd name="T23" fmla="*/ 131 h 158"/>
                <a:gd name="T24" fmla="*/ 7 w 9"/>
                <a:gd name="T25" fmla="*/ 140 h 158"/>
                <a:gd name="T26" fmla="*/ 7 w 9"/>
                <a:gd name="T27" fmla="*/ 147 h 158"/>
                <a:gd name="T28" fmla="*/ 8 w 9"/>
                <a:gd name="T29" fmla="*/ 152 h 158"/>
                <a:gd name="T30" fmla="*/ 8 w 9"/>
                <a:gd name="T31" fmla="*/ 155 h 158"/>
                <a:gd name="T32" fmla="*/ 8 w 9"/>
                <a:gd name="T33" fmla="*/ 157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 h="158">
                  <a:moveTo>
                    <a:pt x="2" y="0"/>
                  </a:moveTo>
                  <a:lnTo>
                    <a:pt x="2" y="10"/>
                  </a:lnTo>
                  <a:lnTo>
                    <a:pt x="0" y="21"/>
                  </a:lnTo>
                  <a:lnTo>
                    <a:pt x="0" y="34"/>
                  </a:lnTo>
                  <a:lnTo>
                    <a:pt x="0" y="46"/>
                  </a:lnTo>
                  <a:lnTo>
                    <a:pt x="0" y="59"/>
                  </a:lnTo>
                  <a:lnTo>
                    <a:pt x="2" y="73"/>
                  </a:lnTo>
                  <a:lnTo>
                    <a:pt x="2" y="85"/>
                  </a:lnTo>
                  <a:lnTo>
                    <a:pt x="3" y="98"/>
                  </a:lnTo>
                  <a:lnTo>
                    <a:pt x="4" y="110"/>
                  </a:lnTo>
                  <a:lnTo>
                    <a:pt x="4" y="121"/>
                  </a:lnTo>
                  <a:lnTo>
                    <a:pt x="5" y="131"/>
                  </a:lnTo>
                  <a:lnTo>
                    <a:pt x="7" y="140"/>
                  </a:lnTo>
                  <a:lnTo>
                    <a:pt x="7" y="147"/>
                  </a:lnTo>
                  <a:lnTo>
                    <a:pt x="8" y="152"/>
                  </a:lnTo>
                  <a:lnTo>
                    <a:pt x="8" y="155"/>
                  </a:lnTo>
                  <a:lnTo>
                    <a:pt x="8" y="157"/>
                  </a:lnTo>
                </a:path>
              </a:pathLst>
            </a:custGeom>
            <a:noFill/>
            <a:ln w="12700" cap="rnd" cmpd="sng">
              <a:solidFill>
                <a:srgbClr val="FFFFFF"/>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6718" name="Freeform 94"/>
            <p:cNvSpPr>
              <a:spLocks/>
            </p:cNvSpPr>
            <p:nvPr/>
          </p:nvSpPr>
          <p:spPr bwMode="auto">
            <a:xfrm>
              <a:off x="4413" y="1457"/>
              <a:ext cx="104" cy="68"/>
            </a:xfrm>
            <a:custGeom>
              <a:avLst/>
              <a:gdLst>
                <a:gd name="T0" fmla="*/ 0 w 104"/>
                <a:gd name="T1" fmla="*/ 0 h 68"/>
                <a:gd name="T2" fmla="*/ 5 w 104"/>
                <a:gd name="T3" fmla="*/ 9 h 68"/>
                <a:gd name="T4" fmla="*/ 11 w 104"/>
                <a:gd name="T5" fmla="*/ 17 h 68"/>
                <a:gd name="T6" fmla="*/ 18 w 104"/>
                <a:gd name="T7" fmla="*/ 25 h 68"/>
                <a:gd name="T8" fmla="*/ 26 w 104"/>
                <a:gd name="T9" fmla="*/ 32 h 68"/>
                <a:gd name="T10" fmla="*/ 34 w 104"/>
                <a:gd name="T11" fmla="*/ 38 h 68"/>
                <a:gd name="T12" fmla="*/ 43 w 104"/>
                <a:gd name="T13" fmla="*/ 43 h 68"/>
                <a:gd name="T14" fmla="*/ 51 w 104"/>
                <a:gd name="T15" fmla="*/ 48 h 68"/>
                <a:gd name="T16" fmla="*/ 59 w 104"/>
                <a:gd name="T17" fmla="*/ 53 h 68"/>
                <a:gd name="T18" fmla="*/ 69 w 104"/>
                <a:gd name="T19" fmla="*/ 56 h 68"/>
                <a:gd name="T20" fmla="*/ 76 w 104"/>
                <a:gd name="T21" fmla="*/ 59 h 68"/>
                <a:gd name="T22" fmla="*/ 84 w 104"/>
                <a:gd name="T23" fmla="*/ 62 h 68"/>
                <a:gd name="T24" fmla="*/ 91 w 104"/>
                <a:gd name="T25" fmla="*/ 64 h 68"/>
                <a:gd name="T26" fmla="*/ 96 w 104"/>
                <a:gd name="T27" fmla="*/ 64 h 68"/>
                <a:gd name="T28" fmla="*/ 99 w 104"/>
                <a:gd name="T29" fmla="*/ 65 h 68"/>
                <a:gd name="T30" fmla="*/ 103 w 104"/>
                <a:gd name="T31" fmla="*/ 65 h 68"/>
                <a:gd name="T32" fmla="*/ 103 w 104"/>
                <a:gd name="T33" fmla="*/ 6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4" h="68">
                  <a:moveTo>
                    <a:pt x="0" y="0"/>
                  </a:moveTo>
                  <a:lnTo>
                    <a:pt x="5" y="9"/>
                  </a:lnTo>
                  <a:lnTo>
                    <a:pt x="11" y="17"/>
                  </a:lnTo>
                  <a:lnTo>
                    <a:pt x="18" y="25"/>
                  </a:lnTo>
                  <a:lnTo>
                    <a:pt x="26" y="32"/>
                  </a:lnTo>
                  <a:lnTo>
                    <a:pt x="34" y="38"/>
                  </a:lnTo>
                  <a:lnTo>
                    <a:pt x="43" y="43"/>
                  </a:lnTo>
                  <a:lnTo>
                    <a:pt x="51" y="48"/>
                  </a:lnTo>
                  <a:lnTo>
                    <a:pt x="59" y="53"/>
                  </a:lnTo>
                  <a:lnTo>
                    <a:pt x="69" y="56"/>
                  </a:lnTo>
                  <a:lnTo>
                    <a:pt x="76" y="59"/>
                  </a:lnTo>
                  <a:lnTo>
                    <a:pt x="84" y="62"/>
                  </a:lnTo>
                  <a:lnTo>
                    <a:pt x="91" y="64"/>
                  </a:lnTo>
                  <a:lnTo>
                    <a:pt x="96" y="64"/>
                  </a:lnTo>
                  <a:lnTo>
                    <a:pt x="99" y="65"/>
                  </a:lnTo>
                  <a:lnTo>
                    <a:pt x="103" y="65"/>
                  </a:lnTo>
                  <a:lnTo>
                    <a:pt x="103" y="67"/>
                  </a:lnTo>
                </a:path>
              </a:pathLst>
            </a:custGeom>
            <a:noFill/>
            <a:ln w="12700" cap="rnd" cmpd="sng">
              <a:solidFill>
                <a:srgbClr val="FFFFFF"/>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6719" name="Freeform 95"/>
            <p:cNvSpPr>
              <a:spLocks/>
            </p:cNvSpPr>
            <p:nvPr/>
          </p:nvSpPr>
          <p:spPr bwMode="auto">
            <a:xfrm>
              <a:off x="4417" y="1474"/>
              <a:ext cx="100" cy="58"/>
            </a:xfrm>
            <a:custGeom>
              <a:avLst/>
              <a:gdLst>
                <a:gd name="T0" fmla="*/ 0 w 100"/>
                <a:gd name="T1" fmla="*/ 0 h 58"/>
                <a:gd name="T2" fmla="*/ 6 w 100"/>
                <a:gd name="T3" fmla="*/ 9 h 58"/>
                <a:gd name="T4" fmla="*/ 13 w 100"/>
                <a:gd name="T5" fmla="*/ 16 h 58"/>
                <a:gd name="T6" fmla="*/ 21 w 100"/>
                <a:gd name="T7" fmla="*/ 22 h 58"/>
                <a:gd name="T8" fmla="*/ 28 w 100"/>
                <a:gd name="T9" fmla="*/ 29 h 58"/>
                <a:gd name="T10" fmla="*/ 37 w 100"/>
                <a:gd name="T11" fmla="*/ 35 h 58"/>
                <a:gd name="T12" fmla="*/ 45 w 100"/>
                <a:gd name="T13" fmla="*/ 40 h 58"/>
                <a:gd name="T14" fmla="*/ 53 w 100"/>
                <a:gd name="T15" fmla="*/ 42 h 58"/>
                <a:gd name="T16" fmla="*/ 60 w 100"/>
                <a:gd name="T17" fmla="*/ 47 h 58"/>
                <a:gd name="T18" fmla="*/ 69 w 100"/>
                <a:gd name="T19" fmla="*/ 48 h 58"/>
                <a:gd name="T20" fmla="*/ 76 w 100"/>
                <a:gd name="T21" fmla="*/ 51 h 58"/>
                <a:gd name="T22" fmla="*/ 82 w 100"/>
                <a:gd name="T23" fmla="*/ 53 h 58"/>
                <a:gd name="T24" fmla="*/ 88 w 100"/>
                <a:gd name="T25" fmla="*/ 54 h 58"/>
                <a:gd name="T26" fmla="*/ 93 w 100"/>
                <a:gd name="T27" fmla="*/ 54 h 58"/>
                <a:gd name="T28" fmla="*/ 97 w 100"/>
                <a:gd name="T29" fmla="*/ 56 h 58"/>
                <a:gd name="T30" fmla="*/ 99 w 100"/>
                <a:gd name="T31" fmla="*/ 56 h 58"/>
                <a:gd name="T32" fmla="*/ 99 w 100"/>
                <a:gd name="T33" fmla="*/ 57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0" h="58">
                  <a:moveTo>
                    <a:pt x="0" y="0"/>
                  </a:moveTo>
                  <a:lnTo>
                    <a:pt x="6" y="9"/>
                  </a:lnTo>
                  <a:lnTo>
                    <a:pt x="13" y="16"/>
                  </a:lnTo>
                  <a:lnTo>
                    <a:pt x="21" y="22"/>
                  </a:lnTo>
                  <a:lnTo>
                    <a:pt x="28" y="29"/>
                  </a:lnTo>
                  <a:lnTo>
                    <a:pt x="37" y="35"/>
                  </a:lnTo>
                  <a:lnTo>
                    <a:pt x="45" y="40"/>
                  </a:lnTo>
                  <a:lnTo>
                    <a:pt x="53" y="42"/>
                  </a:lnTo>
                  <a:lnTo>
                    <a:pt x="60" y="47"/>
                  </a:lnTo>
                  <a:lnTo>
                    <a:pt x="69" y="48"/>
                  </a:lnTo>
                  <a:lnTo>
                    <a:pt x="76" y="51"/>
                  </a:lnTo>
                  <a:lnTo>
                    <a:pt x="82" y="53"/>
                  </a:lnTo>
                  <a:lnTo>
                    <a:pt x="88" y="54"/>
                  </a:lnTo>
                  <a:lnTo>
                    <a:pt x="93" y="54"/>
                  </a:lnTo>
                  <a:lnTo>
                    <a:pt x="97" y="56"/>
                  </a:lnTo>
                  <a:lnTo>
                    <a:pt x="99" y="56"/>
                  </a:lnTo>
                  <a:lnTo>
                    <a:pt x="99" y="57"/>
                  </a:lnTo>
                </a:path>
              </a:pathLst>
            </a:custGeom>
            <a:noFill/>
            <a:ln w="12700" cap="rnd" cmpd="sng">
              <a:solidFill>
                <a:srgbClr val="FFFFFF"/>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6720" name="Freeform 96"/>
            <p:cNvSpPr>
              <a:spLocks/>
            </p:cNvSpPr>
            <p:nvPr/>
          </p:nvSpPr>
          <p:spPr bwMode="auto">
            <a:xfrm>
              <a:off x="4299" y="1468"/>
              <a:ext cx="23" cy="181"/>
            </a:xfrm>
            <a:custGeom>
              <a:avLst/>
              <a:gdLst>
                <a:gd name="T0" fmla="*/ 0 w 23"/>
                <a:gd name="T1" fmla="*/ 0 h 181"/>
                <a:gd name="T2" fmla="*/ 2 w 23"/>
                <a:gd name="T3" fmla="*/ 7 h 181"/>
                <a:gd name="T4" fmla="*/ 2 w 23"/>
                <a:gd name="T5" fmla="*/ 15 h 181"/>
                <a:gd name="T6" fmla="*/ 4 w 23"/>
                <a:gd name="T7" fmla="*/ 25 h 181"/>
                <a:gd name="T8" fmla="*/ 2 w 23"/>
                <a:gd name="T9" fmla="*/ 36 h 181"/>
                <a:gd name="T10" fmla="*/ 2 w 23"/>
                <a:gd name="T11" fmla="*/ 48 h 181"/>
                <a:gd name="T12" fmla="*/ 2 w 23"/>
                <a:gd name="T13" fmla="*/ 61 h 181"/>
                <a:gd name="T14" fmla="*/ 2 w 23"/>
                <a:gd name="T15" fmla="*/ 74 h 181"/>
                <a:gd name="T16" fmla="*/ 1 w 23"/>
                <a:gd name="T17" fmla="*/ 87 h 181"/>
                <a:gd name="T18" fmla="*/ 2 w 23"/>
                <a:gd name="T19" fmla="*/ 100 h 181"/>
                <a:gd name="T20" fmla="*/ 2 w 23"/>
                <a:gd name="T21" fmla="*/ 113 h 181"/>
                <a:gd name="T22" fmla="*/ 4 w 23"/>
                <a:gd name="T23" fmla="*/ 125 h 181"/>
                <a:gd name="T24" fmla="*/ 6 w 23"/>
                <a:gd name="T25" fmla="*/ 137 h 181"/>
                <a:gd name="T26" fmla="*/ 7 w 23"/>
                <a:gd name="T27" fmla="*/ 150 h 181"/>
                <a:gd name="T28" fmla="*/ 12 w 23"/>
                <a:gd name="T29" fmla="*/ 161 h 181"/>
                <a:gd name="T30" fmla="*/ 17 w 23"/>
                <a:gd name="T31" fmla="*/ 171 h 181"/>
                <a:gd name="T32" fmla="*/ 22 w 23"/>
                <a:gd name="T33" fmla="*/ 18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181">
                  <a:moveTo>
                    <a:pt x="0" y="0"/>
                  </a:moveTo>
                  <a:lnTo>
                    <a:pt x="2" y="7"/>
                  </a:lnTo>
                  <a:lnTo>
                    <a:pt x="2" y="15"/>
                  </a:lnTo>
                  <a:lnTo>
                    <a:pt x="4" y="25"/>
                  </a:lnTo>
                  <a:lnTo>
                    <a:pt x="2" y="36"/>
                  </a:lnTo>
                  <a:lnTo>
                    <a:pt x="2" y="48"/>
                  </a:lnTo>
                  <a:lnTo>
                    <a:pt x="2" y="61"/>
                  </a:lnTo>
                  <a:lnTo>
                    <a:pt x="2" y="74"/>
                  </a:lnTo>
                  <a:lnTo>
                    <a:pt x="1" y="87"/>
                  </a:lnTo>
                  <a:lnTo>
                    <a:pt x="2" y="100"/>
                  </a:lnTo>
                  <a:lnTo>
                    <a:pt x="2" y="113"/>
                  </a:lnTo>
                  <a:lnTo>
                    <a:pt x="4" y="125"/>
                  </a:lnTo>
                  <a:lnTo>
                    <a:pt x="6" y="137"/>
                  </a:lnTo>
                  <a:lnTo>
                    <a:pt x="7" y="150"/>
                  </a:lnTo>
                  <a:lnTo>
                    <a:pt x="12" y="161"/>
                  </a:lnTo>
                  <a:lnTo>
                    <a:pt x="17" y="171"/>
                  </a:lnTo>
                  <a:lnTo>
                    <a:pt x="22" y="180"/>
                  </a:lnTo>
                </a:path>
              </a:pathLst>
            </a:custGeom>
            <a:noFill/>
            <a:ln w="12700" cap="rnd" cmpd="sng">
              <a:solidFill>
                <a:srgbClr val="FFFFFF"/>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6721" name="Rectangle 97"/>
            <p:cNvSpPr>
              <a:spLocks noChangeArrowheads="1"/>
            </p:cNvSpPr>
            <p:nvPr/>
          </p:nvSpPr>
          <p:spPr bwMode="auto">
            <a:xfrm>
              <a:off x="3709" y="1428"/>
              <a:ext cx="193" cy="6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6722" name="Freeform 98"/>
            <p:cNvSpPr>
              <a:spLocks/>
            </p:cNvSpPr>
            <p:nvPr/>
          </p:nvSpPr>
          <p:spPr bwMode="auto">
            <a:xfrm>
              <a:off x="3856" y="1448"/>
              <a:ext cx="97" cy="49"/>
            </a:xfrm>
            <a:custGeom>
              <a:avLst/>
              <a:gdLst>
                <a:gd name="T0" fmla="*/ 67 w 97"/>
                <a:gd name="T1" fmla="*/ 48 h 49"/>
                <a:gd name="T2" fmla="*/ 60 w 97"/>
                <a:gd name="T3" fmla="*/ 47 h 49"/>
                <a:gd name="T4" fmla="*/ 55 w 97"/>
                <a:gd name="T5" fmla="*/ 46 h 49"/>
                <a:gd name="T6" fmla="*/ 51 w 97"/>
                <a:gd name="T7" fmla="*/ 46 h 49"/>
                <a:gd name="T8" fmla="*/ 48 w 97"/>
                <a:gd name="T9" fmla="*/ 43 h 49"/>
                <a:gd name="T10" fmla="*/ 44 w 97"/>
                <a:gd name="T11" fmla="*/ 42 h 49"/>
                <a:gd name="T12" fmla="*/ 41 w 97"/>
                <a:gd name="T13" fmla="*/ 41 h 49"/>
                <a:gd name="T14" fmla="*/ 39 w 97"/>
                <a:gd name="T15" fmla="*/ 40 h 49"/>
                <a:gd name="T16" fmla="*/ 36 w 97"/>
                <a:gd name="T17" fmla="*/ 39 h 49"/>
                <a:gd name="T18" fmla="*/ 34 w 97"/>
                <a:gd name="T19" fmla="*/ 38 h 49"/>
                <a:gd name="T20" fmla="*/ 30 w 97"/>
                <a:gd name="T21" fmla="*/ 37 h 49"/>
                <a:gd name="T22" fmla="*/ 28 w 97"/>
                <a:gd name="T23" fmla="*/ 37 h 49"/>
                <a:gd name="T24" fmla="*/ 25 w 97"/>
                <a:gd name="T25" fmla="*/ 37 h 49"/>
                <a:gd name="T26" fmla="*/ 23 w 97"/>
                <a:gd name="T27" fmla="*/ 37 h 49"/>
                <a:gd name="T28" fmla="*/ 20 w 97"/>
                <a:gd name="T29" fmla="*/ 37 h 49"/>
                <a:gd name="T30" fmla="*/ 18 w 97"/>
                <a:gd name="T31" fmla="*/ 37 h 49"/>
                <a:gd name="T32" fmla="*/ 14 w 97"/>
                <a:gd name="T33" fmla="*/ 35 h 49"/>
                <a:gd name="T34" fmla="*/ 10 w 97"/>
                <a:gd name="T35" fmla="*/ 34 h 49"/>
                <a:gd name="T36" fmla="*/ 5 w 97"/>
                <a:gd name="T37" fmla="*/ 33 h 49"/>
                <a:gd name="T38" fmla="*/ 3 w 97"/>
                <a:gd name="T39" fmla="*/ 30 h 49"/>
                <a:gd name="T40" fmla="*/ 0 w 97"/>
                <a:gd name="T41" fmla="*/ 29 h 49"/>
                <a:gd name="T42" fmla="*/ 0 w 97"/>
                <a:gd name="T43" fmla="*/ 26 h 49"/>
                <a:gd name="T44" fmla="*/ 0 w 97"/>
                <a:gd name="T45" fmla="*/ 24 h 49"/>
                <a:gd name="T46" fmla="*/ 3 w 97"/>
                <a:gd name="T47" fmla="*/ 23 h 49"/>
                <a:gd name="T48" fmla="*/ 4 w 97"/>
                <a:gd name="T49" fmla="*/ 21 h 49"/>
                <a:gd name="T50" fmla="*/ 7 w 97"/>
                <a:gd name="T51" fmla="*/ 21 h 49"/>
                <a:gd name="T52" fmla="*/ 9 w 97"/>
                <a:gd name="T53" fmla="*/ 21 h 49"/>
                <a:gd name="T54" fmla="*/ 11 w 97"/>
                <a:gd name="T55" fmla="*/ 21 h 49"/>
                <a:gd name="T56" fmla="*/ 14 w 97"/>
                <a:gd name="T57" fmla="*/ 21 h 49"/>
                <a:gd name="T58" fmla="*/ 19 w 97"/>
                <a:gd name="T59" fmla="*/ 20 h 49"/>
                <a:gd name="T60" fmla="*/ 24 w 97"/>
                <a:gd name="T61" fmla="*/ 19 h 49"/>
                <a:gd name="T62" fmla="*/ 26 w 97"/>
                <a:gd name="T63" fmla="*/ 19 h 49"/>
                <a:gd name="T64" fmla="*/ 30 w 97"/>
                <a:gd name="T65" fmla="*/ 19 h 49"/>
                <a:gd name="T66" fmla="*/ 34 w 97"/>
                <a:gd name="T67" fmla="*/ 19 h 49"/>
                <a:gd name="T68" fmla="*/ 36 w 97"/>
                <a:gd name="T69" fmla="*/ 19 h 49"/>
                <a:gd name="T70" fmla="*/ 39 w 97"/>
                <a:gd name="T71" fmla="*/ 19 h 49"/>
                <a:gd name="T72" fmla="*/ 41 w 97"/>
                <a:gd name="T73" fmla="*/ 18 h 49"/>
                <a:gd name="T74" fmla="*/ 45 w 97"/>
                <a:gd name="T75" fmla="*/ 18 h 49"/>
                <a:gd name="T76" fmla="*/ 46 w 97"/>
                <a:gd name="T77" fmla="*/ 16 h 49"/>
                <a:gd name="T78" fmla="*/ 49 w 97"/>
                <a:gd name="T79" fmla="*/ 15 h 49"/>
                <a:gd name="T80" fmla="*/ 50 w 97"/>
                <a:gd name="T81" fmla="*/ 14 h 49"/>
                <a:gd name="T82" fmla="*/ 52 w 97"/>
                <a:gd name="T83" fmla="*/ 10 h 49"/>
                <a:gd name="T84" fmla="*/ 54 w 97"/>
                <a:gd name="T85" fmla="*/ 7 h 49"/>
                <a:gd name="T86" fmla="*/ 55 w 97"/>
                <a:gd name="T87" fmla="*/ 5 h 49"/>
                <a:gd name="T88" fmla="*/ 59 w 97"/>
                <a:gd name="T89" fmla="*/ 5 h 49"/>
                <a:gd name="T90" fmla="*/ 65 w 97"/>
                <a:gd name="T91" fmla="*/ 4 h 49"/>
                <a:gd name="T92" fmla="*/ 72 w 97"/>
                <a:gd name="T93" fmla="*/ 2 h 49"/>
                <a:gd name="T94" fmla="*/ 80 w 97"/>
                <a:gd name="T95" fmla="*/ 2 h 49"/>
                <a:gd name="T96" fmla="*/ 87 w 97"/>
                <a:gd name="T97" fmla="*/ 1 h 49"/>
                <a:gd name="T98" fmla="*/ 93 w 97"/>
                <a:gd name="T99" fmla="*/ 0 h 49"/>
                <a:gd name="T100" fmla="*/ 96 w 97"/>
                <a:gd name="T101" fmla="*/ 0 h 49"/>
                <a:gd name="T102" fmla="*/ 93 w 97"/>
                <a:gd name="T103" fmla="*/ 4 h 49"/>
                <a:gd name="T104" fmla="*/ 90 w 97"/>
                <a:gd name="T105" fmla="*/ 11 h 49"/>
                <a:gd name="T106" fmla="*/ 86 w 97"/>
                <a:gd name="T107" fmla="*/ 19 h 49"/>
                <a:gd name="T108" fmla="*/ 81 w 97"/>
                <a:gd name="T109" fmla="*/ 28 h 49"/>
                <a:gd name="T110" fmla="*/ 77 w 97"/>
                <a:gd name="T111" fmla="*/ 37 h 49"/>
                <a:gd name="T112" fmla="*/ 72 w 97"/>
                <a:gd name="T113" fmla="*/ 43 h 49"/>
                <a:gd name="T114" fmla="*/ 71 w 97"/>
                <a:gd name="T115" fmla="*/ 47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7" h="49">
                  <a:moveTo>
                    <a:pt x="70" y="48"/>
                  </a:moveTo>
                  <a:lnTo>
                    <a:pt x="67" y="48"/>
                  </a:lnTo>
                  <a:lnTo>
                    <a:pt x="62" y="47"/>
                  </a:lnTo>
                  <a:lnTo>
                    <a:pt x="60" y="47"/>
                  </a:lnTo>
                  <a:lnTo>
                    <a:pt x="57" y="47"/>
                  </a:lnTo>
                  <a:lnTo>
                    <a:pt x="55" y="46"/>
                  </a:lnTo>
                  <a:lnTo>
                    <a:pt x="52" y="46"/>
                  </a:lnTo>
                  <a:lnTo>
                    <a:pt x="51" y="46"/>
                  </a:lnTo>
                  <a:lnTo>
                    <a:pt x="49" y="44"/>
                  </a:lnTo>
                  <a:lnTo>
                    <a:pt x="48" y="43"/>
                  </a:lnTo>
                  <a:lnTo>
                    <a:pt x="45" y="43"/>
                  </a:lnTo>
                  <a:lnTo>
                    <a:pt x="44" y="42"/>
                  </a:lnTo>
                  <a:lnTo>
                    <a:pt x="43" y="41"/>
                  </a:lnTo>
                  <a:lnTo>
                    <a:pt x="41" y="41"/>
                  </a:lnTo>
                  <a:lnTo>
                    <a:pt x="40" y="40"/>
                  </a:lnTo>
                  <a:lnTo>
                    <a:pt x="39" y="40"/>
                  </a:lnTo>
                  <a:lnTo>
                    <a:pt x="38" y="39"/>
                  </a:lnTo>
                  <a:lnTo>
                    <a:pt x="36" y="39"/>
                  </a:lnTo>
                  <a:lnTo>
                    <a:pt x="35" y="38"/>
                  </a:lnTo>
                  <a:lnTo>
                    <a:pt x="34" y="38"/>
                  </a:lnTo>
                  <a:lnTo>
                    <a:pt x="33" y="38"/>
                  </a:lnTo>
                  <a:lnTo>
                    <a:pt x="30" y="37"/>
                  </a:lnTo>
                  <a:lnTo>
                    <a:pt x="29" y="37"/>
                  </a:lnTo>
                  <a:lnTo>
                    <a:pt x="28" y="37"/>
                  </a:lnTo>
                  <a:lnTo>
                    <a:pt x="26" y="37"/>
                  </a:lnTo>
                  <a:lnTo>
                    <a:pt x="25" y="37"/>
                  </a:lnTo>
                  <a:lnTo>
                    <a:pt x="24" y="37"/>
                  </a:lnTo>
                  <a:lnTo>
                    <a:pt x="23" y="37"/>
                  </a:lnTo>
                  <a:lnTo>
                    <a:pt x="21" y="37"/>
                  </a:lnTo>
                  <a:lnTo>
                    <a:pt x="20" y="37"/>
                  </a:lnTo>
                  <a:lnTo>
                    <a:pt x="19" y="37"/>
                  </a:lnTo>
                  <a:lnTo>
                    <a:pt x="18" y="37"/>
                  </a:lnTo>
                  <a:lnTo>
                    <a:pt x="15" y="37"/>
                  </a:lnTo>
                  <a:lnTo>
                    <a:pt x="14" y="35"/>
                  </a:lnTo>
                  <a:lnTo>
                    <a:pt x="13" y="35"/>
                  </a:lnTo>
                  <a:lnTo>
                    <a:pt x="10" y="34"/>
                  </a:lnTo>
                  <a:lnTo>
                    <a:pt x="8" y="34"/>
                  </a:lnTo>
                  <a:lnTo>
                    <a:pt x="5" y="33"/>
                  </a:lnTo>
                  <a:lnTo>
                    <a:pt x="4" y="32"/>
                  </a:lnTo>
                  <a:lnTo>
                    <a:pt x="3" y="30"/>
                  </a:lnTo>
                  <a:lnTo>
                    <a:pt x="2" y="30"/>
                  </a:lnTo>
                  <a:lnTo>
                    <a:pt x="0" y="29"/>
                  </a:lnTo>
                  <a:lnTo>
                    <a:pt x="0" y="27"/>
                  </a:lnTo>
                  <a:lnTo>
                    <a:pt x="0" y="26"/>
                  </a:lnTo>
                  <a:lnTo>
                    <a:pt x="0" y="25"/>
                  </a:lnTo>
                  <a:lnTo>
                    <a:pt x="0" y="24"/>
                  </a:lnTo>
                  <a:lnTo>
                    <a:pt x="2" y="24"/>
                  </a:lnTo>
                  <a:lnTo>
                    <a:pt x="3" y="23"/>
                  </a:lnTo>
                  <a:lnTo>
                    <a:pt x="3" y="21"/>
                  </a:lnTo>
                  <a:lnTo>
                    <a:pt x="4" y="21"/>
                  </a:lnTo>
                  <a:lnTo>
                    <a:pt x="5" y="21"/>
                  </a:lnTo>
                  <a:lnTo>
                    <a:pt x="7" y="21"/>
                  </a:lnTo>
                  <a:lnTo>
                    <a:pt x="8" y="21"/>
                  </a:lnTo>
                  <a:lnTo>
                    <a:pt x="9" y="21"/>
                  </a:lnTo>
                  <a:lnTo>
                    <a:pt x="10" y="21"/>
                  </a:lnTo>
                  <a:lnTo>
                    <a:pt x="11" y="21"/>
                  </a:lnTo>
                  <a:lnTo>
                    <a:pt x="13" y="21"/>
                  </a:lnTo>
                  <a:lnTo>
                    <a:pt x="14" y="21"/>
                  </a:lnTo>
                  <a:lnTo>
                    <a:pt x="16" y="20"/>
                  </a:lnTo>
                  <a:lnTo>
                    <a:pt x="19" y="20"/>
                  </a:lnTo>
                  <a:lnTo>
                    <a:pt x="21" y="19"/>
                  </a:lnTo>
                  <a:lnTo>
                    <a:pt x="24" y="19"/>
                  </a:lnTo>
                  <a:lnTo>
                    <a:pt x="25" y="19"/>
                  </a:lnTo>
                  <a:lnTo>
                    <a:pt x="26" y="19"/>
                  </a:lnTo>
                  <a:lnTo>
                    <a:pt x="29" y="19"/>
                  </a:lnTo>
                  <a:lnTo>
                    <a:pt x="30" y="19"/>
                  </a:lnTo>
                  <a:lnTo>
                    <a:pt x="33" y="19"/>
                  </a:lnTo>
                  <a:lnTo>
                    <a:pt x="34" y="19"/>
                  </a:lnTo>
                  <a:lnTo>
                    <a:pt x="35" y="19"/>
                  </a:lnTo>
                  <a:lnTo>
                    <a:pt x="36" y="19"/>
                  </a:lnTo>
                  <a:lnTo>
                    <a:pt x="38" y="19"/>
                  </a:lnTo>
                  <a:lnTo>
                    <a:pt x="39" y="19"/>
                  </a:lnTo>
                  <a:lnTo>
                    <a:pt x="40" y="19"/>
                  </a:lnTo>
                  <a:lnTo>
                    <a:pt x="41" y="18"/>
                  </a:lnTo>
                  <a:lnTo>
                    <a:pt x="43" y="18"/>
                  </a:lnTo>
                  <a:lnTo>
                    <a:pt x="45" y="18"/>
                  </a:lnTo>
                  <a:lnTo>
                    <a:pt x="45" y="17"/>
                  </a:lnTo>
                  <a:lnTo>
                    <a:pt x="46" y="16"/>
                  </a:lnTo>
                  <a:lnTo>
                    <a:pt x="48" y="16"/>
                  </a:lnTo>
                  <a:lnTo>
                    <a:pt x="49" y="15"/>
                  </a:lnTo>
                  <a:lnTo>
                    <a:pt x="49" y="14"/>
                  </a:lnTo>
                  <a:lnTo>
                    <a:pt x="50" y="14"/>
                  </a:lnTo>
                  <a:lnTo>
                    <a:pt x="51" y="11"/>
                  </a:lnTo>
                  <a:lnTo>
                    <a:pt x="52" y="10"/>
                  </a:lnTo>
                  <a:lnTo>
                    <a:pt x="52" y="8"/>
                  </a:lnTo>
                  <a:lnTo>
                    <a:pt x="54" y="7"/>
                  </a:lnTo>
                  <a:lnTo>
                    <a:pt x="55" y="6"/>
                  </a:lnTo>
                  <a:lnTo>
                    <a:pt x="55" y="5"/>
                  </a:lnTo>
                  <a:lnTo>
                    <a:pt x="56" y="5"/>
                  </a:lnTo>
                  <a:lnTo>
                    <a:pt x="59" y="5"/>
                  </a:lnTo>
                  <a:lnTo>
                    <a:pt x="61" y="5"/>
                  </a:lnTo>
                  <a:lnTo>
                    <a:pt x="65" y="4"/>
                  </a:lnTo>
                  <a:lnTo>
                    <a:pt x="67" y="4"/>
                  </a:lnTo>
                  <a:lnTo>
                    <a:pt x="72" y="2"/>
                  </a:lnTo>
                  <a:lnTo>
                    <a:pt x="76" y="2"/>
                  </a:lnTo>
                  <a:lnTo>
                    <a:pt x="80" y="2"/>
                  </a:lnTo>
                  <a:lnTo>
                    <a:pt x="84" y="1"/>
                  </a:lnTo>
                  <a:lnTo>
                    <a:pt x="87" y="1"/>
                  </a:lnTo>
                  <a:lnTo>
                    <a:pt x="90" y="0"/>
                  </a:lnTo>
                  <a:lnTo>
                    <a:pt x="93" y="0"/>
                  </a:lnTo>
                  <a:lnTo>
                    <a:pt x="95" y="0"/>
                  </a:lnTo>
                  <a:lnTo>
                    <a:pt x="96" y="0"/>
                  </a:lnTo>
                  <a:lnTo>
                    <a:pt x="95" y="2"/>
                  </a:lnTo>
                  <a:lnTo>
                    <a:pt x="93" y="4"/>
                  </a:lnTo>
                  <a:lnTo>
                    <a:pt x="92" y="7"/>
                  </a:lnTo>
                  <a:lnTo>
                    <a:pt x="90" y="11"/>
                  </a:lnTo>
                  <a:lnTo>
                    <a:pt x="88" y="14"/>
                  </a:lnTo>
                  <a:lnTo>
                    <a:pt x="86" y="19"/>
                  </a:lnTo>
                  <a:lnTo>
                    <a:pt x="83" y="24"/>
                  </a:lnTo>
                  <a:lnTo>
                    <a:pt x="81" y="28"/>
                  </a:lnTo>
                  <a:lnTo>
                    <a:pt x="79" y="33"/>
                  </a:lnTo>
                  <a:lnTo>
                    <a:pt x="77" y="37"/>
                  </a:lnTo>
                  <a:lnTo>
                    <a:pt x="75" y="40"/>
                  </a:lnTo>
                  <a:lnTo>
                    <a:pt x="72" y="43"/>
                  </a:lnTo>
                  <a:lnTo>
                    <a:pt x="72" y="46"/>
                  </a:lnTo>
                  <a:lnTo>
                    <a:pt x="71" y="47"/>
                  </a:lnTo>
                  <a:lnTo>
                    <a:pt x="70" y="48"/>
                  </a:lnTo>
                </a:path>
              </a:pathLst>
            </a:custGeom>
            <a:solidFill>
              <a:srgbClr val="FFC0A6"/>
            </a:solidFill>
            <a:ln w="12700" cap="rnd" cmpd="sng">
              <a:solidFill>
                <a:srgbClr val="F57B49"/>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26741" name="Group 117"/>
          <p:cNvGrpSpPr>
            <a:grpSpLocks/>
          </p:cNvGrpSpPr>
          <p:nvPr/>
        </p:nvGrpSpPr>
        <p:grpSpPr bwMode="auto">
          <a:xfrm>
            <a:off x="503238" y="752475"/>
            <a:ext cx="825500" cy="2578100"/>
            <a:chOff x="317" y="474"/>
            <a:chExt cx="520" cy="1624"/>
          </a:xfrm>
        </p:grpSpPr>
        <p:grpSp>
          <p:nvGrpSpPr>
            <p:cNvPr id="26731" name="Group 107"/>
            <p:cNvGrpSpPr>
              <a:grpSpLocks/>
            </p:cNvGrpSpPr>
            <p:nvPr/>
          </p:nvGrpSpPr>
          <p:grpSpPr bwMode="auto">
            <a:xfrm>
              <a:off x="317" y="712"/>
              <a:ext cx="520" cy="452"/>
              <a:chOff x="317" y="712"/>
              <a:chExt cx="520" cy="452"/>
            </a:xfrm>
          </p:grpSpPr>
          <p:sp>
            <p:nvSpPr>
              <p:cNvPr id="26724" name="Freeform 100"/>
              <p:cNvSpPr>
                <a:spLocks/>
              </p:cNvSpPr>
              <p:nvPr/>
            </p:nvSpPr>
            <p:spPr bwMode="auto">
              <a:xfrm>
                <a:off x="317" y="712"/>
                <a:ext cx="520" cy="452"/>
              </a:xfrm>
              <a:custGeom>
                <a:avLst/>
                <a:gdLst>
                  <a:gd name="T0" fmla="*/ 196 w 520"/>
                  <a:gd name="T1" fmla="*/ 0 h 452"/>
                  <a:gd name="T2" fmla="*/ 134 w 520"/>
                  <a:gd name="T3" fmla="*/ 37 h 452"/>
                  <a:gd name="T4" fmla="*/ 71 w 520"/>
                  <a:gd name="T5" fmla="*/ 68 h 452"/>
                  <a:gd name="T6" fmla="*/ 33 w 520"/>
                  <a:gd name="T7" fmla="*/ 197 h 452"/>
                  <a:gd name="T8" fmla="*/ 1 w 520"/>
                  <a:gd name="T9" fmla="*/ 297 h 452"/>
                  <a:gd name="T10" fmla="*/ 0 w 520"/>
                  <a:gd name="T11" fmla="*/ 317 h 452"/>
                  <a:gd name="T12" fmla="*/ 28 w 520"/>
                  <a:gd name="T13" fmla="*/ 366 h 452"/>
                  <a:gd name="T14" fmla="*/ 47 w 520"/>
                  <a:gd name="T15" fmla="*/ 383 h 452"/>
                  <a:gd name="T16" fmla="*/ 63 w 520"/>
                  <a:gd name="T17" fmla="*/ 386 h 452"/>
                  <a:gd name="T18" fmla="*/ 64 w 520"/>
                  <a:gd name="T19" fmla="*/ 400 h 452"/>
                  <a:gd name="T20" fmla="*/ 94 w 520"/>
                  <a:gd name="T21" fmla="*/ 380 h 452"/>
                  <a:gd name="T22" fmla="*/ 98 w 520"/>
                  <a:gd name="T23" fmla="*/ 433 h 452"/>
                  <a:gd name="T24" fmla="*/ 115 w 520"/>
                  <a:gd name="T25" fmla="*/ 451 h 452"/>
                  <a:gd name="T26" fmla="*/ 418 w 520"/>
                  <a:gd name="T27" fmla="*/ 451 h 452"/>
                  <a:gd name="T28" fmla="*/ 444 w 520"/>
                  <a:gd name="T29" fmla="*/ 426 h 452"/>
                  <a:gd name="T30" fmla="*/ 439 w 520"/>
                  <a:gd name="T31" fmla="*/ 380 h 452"/>
                  <a:gd name="T32" fmla="*/ 472 w 520"/>
                  <a:gd name="T33" fmla="*/ 409 h 452"/>
                  <a:gd name="T34" fmla="*/ 519 w 520"/>
                  <a:gd name="T35" fmla="*/ 324 h 452"/>
                  <a:gd name="T36" fmla="*/ 425 w 520"/>
                  <a:gd name="T37" fmla="*/ 59 h 452"/>
                  <a:gd name="T38" fmla="*/ 325 w 520"/>
                  <a:gd name="T39" fmla="*/ 25 h 452"/>
                  <a:gd name="T40" fmla="*/ 295 w 520"/>
                  <a:gd name="T41" fmla="*/ 8 h 452"/>
                  <a:gd name="T42" fmla="*/ 248 w 520"/>
                  <a:gd name="T43" fmla="*/ 51 h 452"/>
                  <a:gd name="T44" fmla="*/ 196 w 520"/>
                  <a:gd name="T45" fmla="*/ 0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20" h="452">
                    <a:moveTo>
                      <a:pt x="196" y="0"/>
                    </a:moveTo>
                    <a:lnTo>
                      <a:pt x="134" y="37"/>
                    </a:lnTo>
                    <a:lnTo>
                      <a:pt x="71" y="68"/>
                    </a:lnTo>
                    <a:lnTo>
                      <a:pt x="33" y="197"/>
                    </a:lnTo>
                    <a:lnTo>
                      <a:pt x="1" y="297"/>
                    </a:lnTo>
                    <a:lnTo>
                      <a:pt x="0" y="317"/>
                    </a:lnTo>
                    <a:lnTo>
                      <a:pt x="28" y="366"/>
                    </a:lnTo>
                    <a:lnTo>
                      <a:pt x="47" y="383"/>
                    </a:lnTo>
                    <a:lnTo>
                      <a:pt x="63" y="386"/>
                    </a:lnTo>
                    <a:lnTo>
                      <a:pt x="64" y="400"/>
                    </a:lnTo>
                    <a:lnTo>
                      <a:pt x="94" y="380"/>
                    </a:lnTo>
                    <a:lnTo>
                      <a:pt x="98" y="433"/>
                    </a:lnTo>
                    <a:lnTo>
                      <a:pt x="115" y="451"/>
                    </a:lnTo>
                    <a:lnTo>
                      <a:pt x="418" y="451"/>
                    </a:lnTo>
                    <a:lnTo>
                      <a:pt x="444" y="426"/>
                    </a:lnTo>
                    <a:lnTo>
                      <a:pt x="439" y="380"/>
                    </a:lnTo>
                    <a:lnTo>
                      <a:pt x="472" y="409"/>
                    </a:lnTo>
                    <a:lnTo>
                      <a:pt x="519" y="324"/>
                    </a:lnTo>
                    <a:lnTo>
                      <a:pt x="425" y="59"/>
                    </a:lnTo>
                    <a:lnTo>
                      <a:pt x="325" y="25"/>
                    </a:lnTo>
                    <a:lnTo>
                      <a:pt x="295" y="8"/>
                    </a:lnTo>
                    <a:lnTo>
                      <a:pt x="248" y="51"/>
                    </a:lnTo>
                    <a:lnTo>
                      <a:pt x="196" y="0"/>
                    </a:lnTo>
                  </a:path>
                </a:pathLst>
              </a:custGeom>
              <a:solidFill>
                <a:srgbClr val="4080FF"/>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26730" name="Group 106"/>
              <p:cNvGrpSpPr>
                <a:grpSpLocks/>
              </p:cNvGrpSpPr>
              <p:nvPr/>
            </p:nvGrpSpPr>
            <p:grpSpPr bwMode="auto">
              <a:xfrm>
                <a:off x="419" y="759"/>
                <a:ext cx="360" cy="404"/>
                <a:chOff x="419" y="759"/>
                <a:chExt cx="360" cy="404"/>
              </a:xfrm>
            </p:grpSpPr>
            <p:sp>
              <p:nvSpPr>
                <p:cNvPr id="26725" name="Freeform 101"/>
                <p:cNvSpPr>
                  <a:spLocks/>
                </p:cNvSpPr>
                <p:nvPr/>
              </p:nvSpPr>
              <p:spPr bwMode="auto">
                <a:xfrm>
                  <a:off x="536" y="759"/>
                  <a:ext cx="68" cy="404"/>
                </a:xfrm>
                <a:custGeom>
                  <a:avLst/>
                  <a:gdLst>
                    <a:gd name="T0" fmla="*/ 19 w 68"/>
                    <a:gd name="T1" fmla="*/ 0 h 404"/>
                    <a:gd name="T2" fmla="*/ 6 w 68"/>
                    <a:gd name="T3" fmla="*/ 27 h 404"/>
                    <a:gd name="T4" fmla="*/ 19 w 68"/>
                    <a:gd name="T5" fmla="*/ 41 h 404"/>
                    <a:gd name="T6" fmla="*/ 0 w 68"/>
                    <a:gd name="T7" fmla="*/ 323 h 404"/>
                    <a:gd name="T8" fmla="*/ 2 w 68"/>
                    <a:gd name="T9" fmla="*/ 372 h 404"/>
                    <a:gd name="T10" fmla="*/ 36 w 68"/>
                    <a:gd name="T11" fmla="*/ 403 h 404"/>
                    <a:gd name="T12" fmla="*/ 67 w 68"/>
                    <a:gd name="T13" fmla="*/ 369 h 404"/>
                    <a:gd name="T14" fmla="*/ 67 w 68"/>
                    <a:gd name="T15" fmla="*/ 311 h 404"/>
                    <a:gd name="T16" fmla="*/ 39 w 68"/>
                    <a:gd name="T17" fmla="*/ 43 h 404"/>
                    <a:gd name="T18" fmla="*/ 52 w 68"/>
                    <a:gd name="T19" fmla="*/ 27 h 404"/>
                    <a:gd name="T20" fmla="*/ 40 w 68"/>
                    <a:gd name="T21" fmla="*/ 1 h 404"/>
                    <a:gd name="T22" fmla="*/ 30 w 68"/>
                    <a:gd name="T23" fmla="*/ 10 h 404"/>
                    <a:gd name="T24" fmla="*/ 19 w 68"/>
                    <a:gd name="T25" fmla="*/ 0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 h="404">
                      <a:moveTo>
                        <a:pt x="19" y="0"/>
                      </a:moveTo>
                      <a:lnTo>
                        <a:pt x="6" y="27"/>
                      </a:lnTo>
                      <a:lnTo>
                        <a:pt x="19" y="41"/>
                      </a:lnTo>
                      <a:lnTo>
                        <a:pt x="0" y="323"/>
                      </a:lnTo>
                      <a:lnTo>
                        <a:pt x="2" y="372"/>
                      </a:lnTo>
                      <a:lnTo>
                        <a:pt x="36" y="403"/>
                      </a:lnTo>
                      <a:lnTo>
                        <a:pt x="67" y="369"/>
                      </a:lnTo>
                      <a:lnTo>
                        <a:pt x="67" y="311"/>
                      </a:lnTo>
                      <a:lnTo>
                        <a:pt x="39" y="43"/>
                      </a:lnTo>
                      <a:lnTo>
                        <a:pt x="52" y="27"/>
                      </a:lnTo>
                      <a:lnTo>
                        <a:pt x="40" y="1"/>
                      </a:lnTo>
                      <a:lnTo>
                        <a:pt x="30" y="10"/>
                      </a:lnTo>
                      <a:lnTo>
                        <a:pt x="19" y="0"/>
                      </a:lnTo>
                    </a:path>
                  </a:pathLst>
                </a:custGeom>
                <a:solidFill>
                  <a:srgbClr val="0020A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26729" name="Group 105"/>
                <p:cNvGrpSpPr>
                  <a:grpSpLocks/>
                </p:cNvGrpSpPr>
                <p:nvPr/>
              </p:nvGrpSpPr>
              <p:grpSpPr bwMode="auto">
                <a:xfrm>
                  <a:off x="419" y="935"/>
                  <a:ext cx="360" cy="132"/>
                  <a:chOff x="419" y="935"/>
                  <a:chExt cx="360" cy="132"/>
                </a:xfrm>
              </p:grpSpPr>
              <p:sp>
                <p:nvSpPr>
                  <p:cNvPr id="26726" name="Freeform 102"/>
                  <p:cNvSpPr>
                    <a:spLocks/>
                  </p:cNvSpPr>
                  <p:nvPr/>
                </p:nvSpPr>
                <p:spPr bwMode="auto">
                  <a:xfrm>
                    <a:off x="499" y="964"/>
                    <a:ext cx="278" cy="80"/>
                  </a:xfrm>
                  <a:custGeom>
                    <a:avLst/>
                    <a:gdLst>
                      <a:gd name="T0" fmla="*/ 24 w 278"/>
                      <a:gd name="T1" fmla="*/ 49 h 80"/>
                      <a:gd name="T2" fmla="*/ 211 w 278"/>
                      <a:gd name="T3" fmla="*/ 0 h 80"/>
                      <a:gd name="T4" fmla="*/ 277 w 278"/>
                      <a:gd name="T5" fmla="*/ 6 h 80"/>
                      <a:gd name="T6" fmla="*/ 46 w 278"/>
                      <a:gd name="T7" fmla="*/ 79 h 80"/>
                      <a:gd name="T8" fmla="*/ 0 w 278"/>
                      <a:gd name="T9" fmla="*/ 57 h 80"/>
                      <a:gd name="T10" fmla="*/ 24 w 278"/>
                      <a:gd name="T11" fmla="*/ 49 h 80"/>
                    </a:gdLst>
                    <a:ahLst/>
                    <a:cxnLst>
                      <a:cxn ang="0">
                        <a:pos x="T0" y="T1"/>
                      </a:cxn>
                      <a:cxn ang="0">
                        <a:pos x="T2" y="T3"/>
                      </a:cxn>
                      <a:cxn ang="0">
                        <a:pos x="T4" y="T5"/>
                      </a:cxn>
                      <a:cxn ang="0">
                        <a:pos x="T6" y="T7"/>
                      </a:cxn>
                      <a:cxn ang="0">
                        <a:pos x="T8" y="T9"/>
                      </a:cxn>
                      <a:cxn ang="0">
                        <a:pos x="T10" y="T11"/>
                      </a:cxn>
                    </a:cxnLst>
                    <a:rect l="0" t="0" r="r" b="b"/>
                    <a:pathLst>
                      <a:path w="278" h="80">
                        <a:moveTo>
                          <a:pt x="24" y="49"/>
                        </a:moveTo>
                        <a:lnTo>
                          <a:pt x="211" y="0"/>
                        </a:lnTo>
                        <a:lnTo>
                          <a:pt x="277" y="6"/>
                        </a:lnTo>
                        <a:lnTo>
                          <a:pt x="46" y="79"/>
                        </a:lnTo>
                        <a:lnTo>
                          <a:pt x="0" y="57"/>
                        </a:lnTo>
                        <a:lnTo>
                          <a:pt x="24" y="49"/>
                        </a:lnTo>
                      </a:path>
                    </a:pathLst>
                  </a:custGeom>
                  <a:solidFill>
                    <a:srgbClr val="00000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6727" name="Freeform 103"/>
                  <p:cNvSpPr>
                    <a:spLocks/>
                  </p:cNvSpPr>
                  <p:nvPr/>
                </p:nvSpPr>
                <p:spPr bwMode="auto">
                  <a:xfrm>
                    <a:off x="627" y="968"/>
                    <a:ext cx="152" cy="94"/>
                  </a:xfrm>
                  <a:custGeom>
                    <a:avLst/>
                    <a:gdLst>
                      <a:gd name="T0" fmla="*/ 78 w 152"/>
                      <a:gd name="T1" fmla="*/ 0 h 94"/>
                      <a:gd name="T2" fmla="*/ 18 w 152"/>
                      <a:gd name="T3" fmla="*/ 15 h 94"/>
                      <a:gd name="T4" fmla="*/ 15 w 152"/>
                      <a:gd name="T5" fmla="*/ 33 h 94"/>
                      <a:gd name="T6" fmla="*/ 0 w 152"/>
                      <a:gd name="T7" fmla="*/ 49 h 94"/>
                      <a:gd name="T8" fmla="*/ 25 w 152"/>
                      <a:gd name="T9" fmla="*/ 74 h 94"/>
                      <a:gd name="T10" fmla="*/ 58 w 152"/>
                      <a:gd name="T11" fmla="*/ 90 h 94"/>
                      <a:gd name="T12" fmla="*/ 107 w 152"/>
                      <a:gd name="T13" fmla="*/ 93 h 94"/>
                      <a:gd name="T14" fmla="*/ 151 w 152"/>
                      <a:gd name="T15" fmla="*/ 52 h 94"/>
                      <a:gd name="T16" fmla="*/ 145 w 152"/>
                      <a:gd name="T17" fmla="*/ 3 h 94"/>
                      <a:gd name="T18" fmla="*/ 107 w 152"/>
                      <a:gd name="T19" fmla="*/ 27 h 94"/>
                      <a:gd name="T20" fmla="*/ 78 w 152"/>
                      <a:gd name="T21"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2" h="94">
                        <a:moveTo>
                          <a:pt x="78" y="0"/>
                        </a:moveTo>
                        <a:lnTo>
                          <a:pt x="18" y="15"/>
                        </a:lnTo>
                        <a:lnTo>
                          <a:pt x="15" y="33"/>
                        </a:lnTo>
                        <a:lnTo>
                          <a:pt x="0" y="49"/>
                        </a:lnTo>
                        <a:lnTo>
                          <a:pt x="25" y="74"/>
                        </a:lnTo>
                        <a:lnTo>
                          <a:pt x="58" y="90"/>
                        </a:lnTo>
                        <a:lnTo>
                          <a:pt x="107" y="93"/>
                        </a:lnTo>
                        <a:lnTo>
                          <a:pt x="151" y="52"/>
                        </a:lnTo>
                        <a:lnTo>
                          <a:pt x="145" y="3"/>
                        </a:lnTo>
                        <a:lnTo>
                          <a:pt x="107" y="27"/>
                        </a:lnTo>
                        <a:lnTo>
                          <a:pt x="78" y="0"/>
                        </a:lnTo>
                      </a:path>
                    </a:pathLst>
                  </a:custGeom>
                  <a:solidFill>
                    <a:srgbClr val="FF808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6728" name="Freeform 104"/>
                  <p:cNvSpPr>
                    <a:spLocks/>
                  </p:cNvSpPr>
                  <p:nvPr/>
                </p:nvSpPr>
                <p:spPr bwMode="auto">
                  <a:xfrm>
                    <a:off x="419" y="935"/>
                    <a:ext cx="122" cy="132"/>
                  </a:xfrm>
                  <a:custGeom>
                    <a:avLst/>
                    <a:gdLst>
                      <a:gd name="T0" fmla="*/ 0 w 122"/>
                      <a:gd name="T1" fmla="*/ 81 h 132"/>
                      <a:gd name="T2" fmla="*/ 14 w 122"/>
                      <a:gd name="T3" fmla="*/ 58 h 132"/>
                      <a:gd name="T4" fmla="*/ 27 w 122"/>
                      <a:gd name="T5" fmla="*/ 34 h 132"/>
                      <a:gd name="T6" fmla="*/ 33 w 122"/>
                      <a:gd name="T7" fmla="*/ 10 h 132"/>
                      <a:gd name="T8" fmla="*/ 70 w 122"/>
                      <a:gd name="T9" fmla="*/ 0 h 132"/>
                      <a:gd name="T10" fmla="*/ 98 w 122"/>
                      <a:gd name="T11" fmla="*/ 0 h 132"/>
                      <a:gd name="T12" fmla="*/ 121 w 122"/>
                      <a:gd name="T13" fmla="*/ 66 h 132"/>
                      <a:gd name="T14" fmla="*/ 113 w 122"/>
                      <a:gd name="T15" fmla="*/ 81 h 132"/>
                      <a:gd name="T16" fmla="*/ 98 w 122"/>
                      <a:gd name="T17" fmla="*/ 97 h 132"/>
                      <a:gd name="T18" fmla="*/ 73 w 122"/>
                      <a:gd name="T19" fmla="*/ 105 h 132"/>
                      <a:gd name="T20" fmla="*/ 54 w 122"/>
                      <a:gd name="T21" fmla="*/ 107 h 132"/>
                      <a:gd name="T22" fmla="*/ 47 w 122"/>
                      <a:gd name="T23" fmla="*/ 112 h 132"/>
                      <a:gd name="T24" fmla="*/ 34 w 122"/>
                      <a:gd name="T25" fmla="*/ 125 h 132"/>
                      <a:gd name="T26" fmla="*/ 14 w 122"/>
                      <a:gd name="T27" fmla="*/ 131 h 132"/>
                      <a:gd name="T28" fmla="*/ 4 w 122"/>
                      <a:gd name="T29" fmla="*/ 131 h 132"/>
                      <a:gd name="T30" fmla="*/ 0 w 122"/>
                      <a:gd name="T31" fmla="*/ 81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32">
                        <a:moveTo>
                          <a:pt x="0" y="81"/>
                        </a:moveTo>
                        <a:lnTo>
                          <a:pt x="14" y="58"/>
                        </a:lnTo>
                        <a:lnTo>
                          <a:pt x="27" y="34"/>
                        </a:lnTo>
                        <a:lnTo>
                          <a:pt x="33" y="10"/>
                        </a:lnTo>
                        <a:lnTo>
                          <a:pt x="70" y="0"/>
                        </a:lnTo>
                        <a:lnTo>
                          <a:pt x="98" y="0"/>
                        </a:lnTo>
                        <a:lnTo>
                          <a:pt x="121" y="66"/>
                        </a:lnTo>
                        <a:lnTo>
                          <a:pt x="113" y="81"/>
                        </a:lnTo>
                        <a:lnTo>
                          <a:pt x="98" y="97"/>
                        </a:lnTo>
                        <a:lnTo>
                          <a:pt x="73" y="105"/>
                        </a:lnTo>
                        <a:lnTo>
                          <a:pt x="54" y="107"/>
                        </a:lnTo>
                        <a:lnTo>
                          <a:pt x="47" y="112"/>
                        </a:lnTo>
                        <a:lnTo>
                          <a:pt x="34" y="125"/>
                        </a:lnTo>
                        <a:lnTo>
                          <a:pt x="14" y="131"/>
                        </a:lnTo>
                        <a:lnTo>
                          <a:pt x="4" y="131"/>
                        </a:lnTo>
                        <a:lnTo>
                          <a:pt x="0" y="81"/>
                        </a:lnTo>
                      </a:path>
                    </a:pathLst>
                  </a:custGeom>
                  <a:solidFill>
                    <a:srgbClr val="FF808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grpSp>
        <p:grpSp>
          <p:nvGrpSpPr>
            <p:cNvPr id="26740" name="Group 116"/>
            <p:cNvGrpSpPr>
              <a:grpSpLocks/>
            </p:cNvGrpSpPr>
            <p:nvPr/>
          </p:nvGrpSpPr>
          <p:grpSpPr bwMode="auto">
            <a:xfrm>
              <a:off x="329" y="474"/>
              <a:ext cx="488" cy="1624"/>
              <a:chOff x="329" y="474"/>
              <a:chExt cx="488" cy="1624"/>
            </a:xfrm>
          </p:grpSpPr>
          <p:grpSp>
            <p:nvGrpSpPr>
              <p:cNvPr id="26735" name="Group 111"/>
              <p:cNvGrpSpPr>
                <a:grpSpLocks/>
              </p:cNvGrpSpPr>
              <p:nvPr/>
            </p:nvGrpSpPr>
            <p:grpSpPr bwMode="auto">
              <a:xfrm>
                <a:off x="481" y="474"/>
                <a:ext cx="174" cy="288"/>
                <a:chOff x="481" y="474"/>
                <a:chExt cx="174" cy="288"/>
              </a:xfrm>
            </p:grpSpPr>
            <p:sp>
              <p:nvSpPr>
                <p:cNvPr id="26732" name="Freeform 108"/>
                <p:cNvSpPr>
                  <a:spLocks/>
                </p:cNvSpPr>
                <p:nvPr/>
              </p:nvSpPr>
              <p:spPr bwMode="auto">
                <a:xfrm>
                  <a:off x="485" y="490"/>
                  <a:ext cx="161" cy="272"/>
                </a:xfrm>
                <a:custGeom>
                  <a:avLst/>
                  <a:gdLst>
                    <a:gd name="T0" fmla="*/ 0 w 161"/>
                    <a:gd name="T1" fmla="*/ 115 h 272"/>
                    <a:gd name="T2" fmla="*/ 7 w 161"/>
                    <a:gd name="T3" fmla="*/ 139 h 272"/>
                    <a:gd name="T4" fmla="*/ 12 w 161"/>
                    <a:gd name="T5" fmla="*/ 152 h 272"/>
                    <a:gd name="T6" fmla="*/ 18 w 161"/>
                    <a:gd name="T7" fmla="*/ 163 h 272"/>
                    <a:gd name="T8" fmla="*/ 27 w 161"/>
                    <a:gd name="T9" fmla="*/ 162 h 272"/>
                    <a:gd name="T10" fmla="*/ 29 w 161"/>
                    <a:gd name="T11" fmla="*/ 162 h 272"/>
                    <a:gd name="T12" fmla="*/ 29 w 161"/>
                    <a:gd name="T13" fmla="*/ 216 h 272"/>
                    <a:gd name="T14" fmla="*/ 80 w 161"/>
                    <a:gd name="T15" fmla="*/ 271 h 272"/>
                    <a:gd name="T16" fmla="*/ 125 w 161"/>
                    <a:gd name="T17" fmla="*/ 230 h 272"/>
                    <a:gd name="T18" fmla="*/ 127 w 161"/>
                    <a:gd name="T19" fmla="*/ 216 h 272"/>
                    <a:gd name="T20" fmla="*/ 133 w 161"/>
                    <a:gd name="T21" fmla="*/ 205 h 272"/>
                    <a:gd name="T22" fmla="*/ 140 w 161"/>
                    <a:gd name="T23" fmla="*/ 194 h 272"/>
                    <a:gd name="T24" fmla="*/ 145 w 161"/>
                    <a:gd name="T25" fmla="*/ 171 h 272"/>
                    <a:gd name="T26" fmla="*/ 155 w 161"/>
                    <a:gd name="T27" fmla="*/ 148 h 272"/>
                    <a:gd name="T28" fmla="*/ 158 w 161"/>
                    <a:gd name="T29" fmla="*/ 127 h 272"/>
                    <a:gd name="T30" fmla="*/ 159 w 161"/>
                    <a:gd name="T31" fmla="*/ 81 h 272"/>
                    <a:gd name="T32" fmla="*/ 160 w 161"/>
                    <a:gd name="T33" fmla="*/ 62 h 272"/>
                    <a:gd name="T34" fmla="*/ 157 w 161"/>
                    <a:gd name="T35" fmla="*/ 41 h 272"/>
                    <a:gd name="T36" fmla="*/ 146 w 161"/>
                    <a:gd name="T37" fmla="*/ 25 h 272"/>
                    <a:gd name="T38" fmla="*/ 128 w 161"/>
                    <a:gd name="T39" fmla="*/ 10 h 272"/>
                    <a:gd name="T40" fmla="*/ 108 w 161"/>
                    <a:gd name="T41" fmla="*/ 3 h 272"/>
                    <a:gd name="T42" fmla="*/ 86 w 161"/>
                    <a:gd name="T43" fmla="*/ 0 h 272"/>
                    <a:gd name="T44" fmla="*/ 63 w 161"/>
                    <a:gd name="T45" fmla="*/ 2 h 272"/>
                    <a:gd name="T46" fmla="*/ 46 w 161"/>
                    <a:gd name="T47" fmla="*/ 9 h 272"/>
                    <a:gd name="T48" fmla="*/ 30 w 161"/>
                    <a:gd name="T49" fmla="*/ 20 h 272"/>
                    <a:gd name="T50" fmla="*/ 19 w 161"/>
                    <a:gd name="T51" fmla="*/ 32 h 272"/>
                    <a:gd name="T52" fmla="*/ 12 w 161"/>
                    <a:gd name="T53" fmla="*/ 45 h 272"/>
                    <a:gd name="T54" fmla="*/ 6 w 161"/>
                    <a:gd name="T55" fmla="*/ 60 h 272"/>
                    <a:gd name="T56" fmla="*/ 3 w 161"/>
                    <a:gd name="T57" fmla="*/ 75 h 272"/>
                    <a:gd name="T58" fmla="*/ 2 w 161"/>
                    <a:gd name="T59" fmla="*/ 94 h 272"/>
                    <a:gd name="T60" fmla="*/ 5 w 161"/>
                    <a:gd name="T61" fmla="*/ 108 h 272"/>
                    <a:gd name="T62" fmla="*/ 0 w 161"/>
                    <a:gd name="T63" fmla="*/ 115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272">
                      <a:moveTo>
                        <a:pt x="0" y="115"/>
                      </a:moveTo>
                      <a:lnTo>
                        <a:pt x="7" y="139"/>
                      </a:lnTo>
                      <a:lnTo>
                        <a:pt x="12" y="152"/>
                      </a:lnTo>
                      <a:lnTo>
                        <a:pt x="18" y="163"/>
                      </a:lnTo>
                      <a:lnTo>
                        <a:pt x="27" y="162"/>
                      </a:lnTo>
                      <a:lnTo>
                        <a:pt x="29" y="162"/>
                      </a:lnTo>
                      <a:lnTo>
                        <a:pt x="29" y="216"/>
                      </a:lnTo>
                      <a:lnTo>
                        <a:pt x="80" y="271"/>
                      </a:lnTo>
                      <a:lnTo>
                        <a:pt x="125" y="230"/>
                      </a:lnTo>
                      <a:lnTo>
                        <a:pt x="127" y="216"/>
                      </a:lnTo>
                      <a:lnTo>
                        <a:pt x="133" y="205"/>
                      </a:lnTo>
                      <a:lnTo>
                        <a:pt x="140" y="194"/>
                      </a:lnTo>
                      <a:lnTo>
                        <a:pt x="145" y="171"/>
                      </a:lnTo>
                      <a:lnTo>
                        <a:pt x="155" y="148"/>
                      </a:lnTo>
                      <a:lnTo>
                        <a:pt x="158" y="127"/>
                      </a:lnTo>
                      <a:lnTo>
                        <a:pt x="159" y="81"/>
                      </a:lnTo>
                      <a:lnTo>
                        <a:pt x="160" y="62"/>
                      </a:lnTo>
                      <a:lnTo>
                        <a:pt x="157" y="41"/>
                      </a:lnTo>
                      <a:lnTo>
                        <a:pt x="146" y="25"/>
                      </a:lnTo>
                      <a:lnTo>
                        <a:pt x="128" y="10"/>
                      </a:lnTo>
                      <a:lnTo>
                        <a:pt x="108" y="3"/>
                      </a:lnTo>
                      <a:lnTo>
                        <a:pt x="86" y="0"/>
                      </a:lnTo>
                      <a:lnTo>
                        <a:pt x="63" y="2"/>
                      </a:lnTo>
                      <a:lnTo>
                        <a:pt x="46" y="9"/>
                      </a:lnTo>
                      <a:lnTo>
                        <a:pt x="30" y="20"/>
                      </a:lnTo>
                      <a:lnTo>
                        <a:pt x="19" y="32"/>
                      </a:lnTo>
                      <a:lnTo>
                        <a:pt x="12" y="45"/>
                      </a:lnTo>
                      <a:lnTo>
                        <a:pt x="6" y="60"/>
                      </a:lnTo>
                      <a:lnTo>
                        <a:pt x="3" y="75"/>
                      </a:lnTo>
                      <a:lnTo>
                        <a:pt x="2" y="94"/>
                      </a:lnTo>
                      <a:lnTo>
                        <a:pt x="5" y="108"/>
                      </a:lnTo>
                      <a:lnTo>
                        <a:pt x="0" y="115"/>
                      </a:lnTo>
                    </a:path>
                  </a:pathLst>
                </a:custGeom>
                <a:solidFill>
                  <a:srgbClr val="FFA08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6733" name="Freeform 109"/>
                <p:cNvSpPr>
                  <a:spLocks/>
                </p:cNvSpPr>
                <p:nvPr/>
              </p:nvSpPr>
              <p:spPr bwMode="auto">
                <a:xfrm>
                  <a:off x="485" y="510"/>
                  <a:ext cx="111" cy="249"/>
                </a:xfrm>
                <a:custGeom>
                  <a:avLst/>
                  <a:gdLst>
                    <a:gd name="T0" fmla="*/ 17 w 111"/>
                    <a:gd name="T1" fmla="*/ 19 h 249"/>
                    <a:gd name="T2" fmla="*/ 23 w 111"/>
                    <a:gd name="T3" fmla="*/ 9 h 249"/>
                    <a:gd name="T4" fmla="*/ 31 w 111"/>
                    <a:gd name="T5" fmla="*/ 0 h 249"/>
                    <a:gd name="T6" fmla="*/ 62 w 111"/>
                    <a:gd name="T7" fmla="*/ 30 h 249"/>
                    <a:gd name="T8" fmla="*/ 63 w 111"/>
                    <a:gd name="T9" fmla="*/ 71 h 249"/>
                    <a:gd name="T10" fmla="*/ 94 w 111"/>
                    <a:gd name="T11" fmla="*/ 79 h 249"/>
                    <a:gd name="T12" fmla="*/ 106 w 111"/>
                    <a:gd name="T13" fmla="*/ 80 h 249"/>
                    <a:gd name="T14" fmla="*/ 110 w 111"/>
                    <a:gd name="T15" fmla="*/ 136 h 249"/>
                    <a:gd name="T16" fmla="*/ 101 w 111"/>
                    <a:gd name="T17" fmla="*/ 132 h 249"/>
                    <a:gd name="T18" fmla="*/ 96 w 111"/>
                    <a:gd name="T19" fmla="*/ 139 h 249"/>
                    <a:gd name="T20" fmla="*/ 96 w 111"/>
                    <a:gd name="T21" fmla="*/ 89 h 249"/>
                    <a:gd name="T22" fmla="*/ 65 w 111"/>
                    <a:gd name="T23" fmla="*/ 96 h 249"/>
                    <a:gd name="T24" fmla="*/ 56 w 111"/>
                    <a:gd name="T25" fmla="*/ 101 h 249"/>
                    <a:gd name="T26" fmla="*/ 50 w 111"/>
                    <a:gd name="T27" fmla="*/ 115 h 249"/>
                    <a:gd name="T28" fmla="*/ 63 w 111"/>
                    <a:gd name="T29" fmla="*/ 136 h 249"/>
                    <a:gd name="T30" fmla="*/ 52 w 111"/>
                    <a:gd name="T31" fmla="*/ 145 h 249"/>
                    <a:gd name="T32" fmla="*/ 52 w 111"/>
                    <a:gd name="T33" fmla="*/ 182 h 249"/>
                    <a:gd name="T34" fmla="*/ 66 w 111"/>
                    <a:gd name="T35" fmla="*/ 190 h 249"/>
                    <a:gd name="T36" fmla="*/ 85 w 111"/>
                    <a:gd name="T37" fmla="*/ 199 h 249"/>
                    <a:gd name="T38" fmla="*/ 76 w 111"/>
                    <a:gd name="T39" fmla="*/ 248 h 249"/>
                    <a:gd name="T40" fmla="*/ 29 w 111"/>
                    <a:gd name="T41" fmla="*/ 197 h 249"/>
                    <a:gd name="T42" fmla="*/ 29 w 111"/>
                    <a:gd name="T43" fmla="*/ 142 h 249"/>
                    <a:gd name="T44" fmla="*/ 17 w 111"/>
                    <a:gd name="T45" fmla="*/ 142 h 249"/>
                    <a:gd name="T46" fmla="*/ 0 w 111"/>
                    <a:gd name="T47" fmla="*/ 98 h 249"/>
                    <a:gd name="T48" fmla="*/ 3 w 111"/>
                    <a:gd name="T49" fmla="*/ 90 h 249"/>
                    <a:gd name="T50" fmla="*/ 2 w 111"/>
                    <a:gd name="T51" fmla="*/ 73 h 249"/>
                    <a:gd name="T52" fmla="*/ 3 w 111"/>
                    <a:gd name="T53" fmla="*/ 63 h 249"/>
                    <a:gd name="T54" fmla="*/ 3 w 111"/>
                    <a:gd name="T55" fmla="*/ 51 h 249"/>
                    <a:gd name="T56" fmla="*/ 8 w 111"/>
                    <a:gd name="T57" fmla="*/ 34 h 249"/>
                    <a:gd name="T58" fmla="*/ 17 w 111"/>
                    <a:gd name="T59" fmla="*/ 19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11" h="249">
                      <a:moveTo>
                        <a:pt x="17" y="19"/>
                      </a:moveTo>
                      <a:lnTo>
                        <a:pt x="23" y="9"/>
                      </a:lnTo>
                      <a:lnTo>
                        <a:pt x="31" y="0"/>
                      </a:lnTo>
                      <a:lnTo>
                        <a:pt x="62" y="30"/>
                      </a:lnTo>
                      <a:lnTo>
                        <a:pt x="63" y="71"/>
                      </a:lnTo>
                      <a:lnTo>
                        <a:pt x="94" y="79"/>
                      </a:lnTo>
                      <a:lnTo>
                        <a:pt x="106" y="80"/>
                      </a:lnTo>
                      <a:lnTo>
                        <a:pt x="110" y="136"/>
                      </a:lnTo>
                      <a:lnTo>
                        <a:pt x="101" y="132"/>
                      </a:lnTo>
                      <a:lnTo>
                        <a:pt x="96" y="139"/>
                      </a:lnTo>
                      <a:lnTo>
                        <a:pt x="96" y="89"/>
                      </a:lnTo>
                      <a:lnTo>
                        <a:pt x="65" y="96"/>
                      </a:lnTo>
                      <a:lnTo>
                        <a:pt x="56" y="101"/>
                      </a:lnTo>
                      <a:lnTo>
                        <a:pt x="50" y="115"/>
                      </a:lnTo>
                      <a:lnTo>
                        <a:pt x="63" y="136"/>
                      </a:lnTo>
                      <a:lnTo>
                        <a:pt x="52" y="145"/>
                      </a:lnTo>
                      <a:lnTo>
                        <a:pt x="52" y="182"/>
                      </a:lnTo>
                      <a:lnTo>
                        <a:pt x="66" y="190"/>
                      </a:lnTo>
                      <a:lnTo>
                        <a:pt x="85" y="199"/>
                      </a:lnTo>
                      <a:lnTo>
                        <a:pt x="76" y="248"/>
                      </a:lnTo>
                      <a:lnTo>
                        <a:pt x="29" y="197"/>
                      </a:lnTo>
                      <a:lnTo>
                        <a:pt x="29" y="142"/>
                      </a:lnTo>
                      <a:lnTo>
                        <a:pt x="17" y="142"/>
                      </a:lnTo>
                      <a:lnTo>
                        <a:pt x="0" y="98"/>
                      </a:lnTo>
                      <a:lnTo>
                        <a:pt x="3" y="90"/>
                      </a:lnTo>
                      <a:lnTo>
                        <a:pt x="2" y="73"/>
                      </a:lnTo>
                      <a:lnTo>
                        <a:pt x="3" y="63"/>
                      </a:lnTo>
                      <a:lnTo>
                        <a:pt x="3" y="51"/>
                      </a:lnTo>
                      <a:lnTo>
                        <a:pt x="8" y="34"/>
                      </a:lnTo>
                      <a:lnTo>
                        <a:pt x="17" y="19"/>
                      </a:lnTo>
                    </a:path>
                  </a:pathLst>
                </a:custGeom>
                <a:solidFill>
                  <a:srgbClr val="FF804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6734" name="Freeform 110"/>
                <p:cNvSpPr>
                  <a:spLocks/>
                </p:cNvSpPr>
                <p:nvPr/>
              </p:nvSpPr>
              <p:spPr bwMode="auto">
                <a:xfrm>
                  <a:off x="481" y="474"/>
                  <a:ext cx="174" cy="144"/>
                </a:xfrm>
                <a:custGeom>
                  <a:avLst/>
                  <a:gdLst>
                    <a:gd name="T0" fmla="*/ 1 w 174"/>
                    <a:gd name="T1" fmla="*/ 117 h 144"/>
                    <a:gd name="T2" fmla="*/ 0 w 174"/>
                    <a:gd name="T3" fmla="*/ 99 h 144"/>
                    <a:gd name="T4" fmla="*/ 3 w 174"/>
                    <a:gd name="T5" fmla="*/ 75 h 144"/>
                    <a:gd name="T6" fmla="*/ 7 w 174"/>
                    <a:gd name="T7" fmla="*/ 54 h 144"/>
                    <a:gd name="T8" fmla="*/ 14 w 174"/>
                    <a:gd name="T9" fmla="*/ 39 h 144"/>
                    <a:gd name="T10" fmla="*/ 23 w 174"/>
                    <a:gd name="T11" fmla="*/ 25 h 144"/>
                    <a:gd name="T12" fmla="*/ 37 w 174"/>
                    <a:gd name="T13" fmla="*/ 20 h 144"/>
                    <a:gd name="T14" fmla="*/ 45 w 174"/>
                    <a:gd name="T15" fmla="*/ 13 h 144"/>
                    <a:gd name="T16" fmla="*/ 61 w 174"/>
                    <a:gd name="T17" fmla="*/ 7 h 144"/>
                    <a:gd name="T18" fmla="*/ 78 w 174"/>
                    <a:gd name="T19" fmla="*/ 0 h 144"/>
                    <a:gd name="T20" fmla="*/ 97 w 174"/>
                    <a:gd name="T21" fmla="*/ 0 h 144"/>
                    <a:gd name="T22" fmla="*/ 118 w 174"/>
                    <a:gd name="T23" fmla="*/ 3 h 144"/>
                    <a:gd name="T24" fmla="*/ 130 w 174"/>
                    <a:gd name="T25" fmla="*/ 10 h 144"/>
                    <a:gd name="T26" fmla="*/ 140 w 174"/>
                    <a:gd name="T27" fmla="*/ 17 h 144"/>
                    <a:gd name="T28" fmla="*/ 156 w 174"/>
                    <a:gd name="T29" fmla="*/ 29 h 144"/>
                    <a:gd name="T30" fmla="*/ 166 w 174"/>
                    <a:gd name="T31" fmla="*/ 40 h 144"/>
                    <a:gd name="T32" fmla="*/ 173 w 174"/>
                    <a:gd name="T33" fmla="*/ 46 h 144"/>
                    <a:gd name="T34" fmla="*/ 166 w 174"/>
                    <a:gd name="T35" fmla="*/ 47 h 144"/>
                    <a:gd name="T36" fmla="*/ 165 w 174"/>
                    <a:gd name="T37" fmla="*/ 51 h 144"/>
                    <a:gd name="T38" fmla="*/ 165 w 174"/>
                    <a:gd name="T39" fmla="*/ 59 h 144"/>
                    <a:gd name="T40" fmla="*/ 164 w 174"/>
                    <a:gd name="T41" fmla="*/ 69 h 144"/>
                    <a:gd name="T42" fmla="*/ 168 w 174"/>
                    <a:gd name="T43" fmla="*/ 85 h 144"/>
                    <a:gd name="T44" fmla="*/ 170 w 174"/>
                    <a:gd name="T45" fmla="*/ 102 h 144"/>
                    <a:gd name="T46" fmla="*/ 161 w 174"/>
                    <a:gd name="T47" fmla="*/ 121 h 144"/>
                    <a:gd name="T48" fmla="*/ 162 w 174"/>
                    <a:gd name="T49" fmla="*/ 94 h 144"/>
                    <a:gd name="T50" fmla="*/ 161 w 174"/>
                    <a:gd name="T51" fmla="*/ 76 h 144"/>
                    <a:gd name="T52" fmla="*/ 156 w 174"/>
                    <a:gd name="T53" fmla="*/ 67 h 144"/>
                    <a:gd name="T54" fmla="*/ 149 w 174"/>
                    <a:gd name="T55" fmla="*/ 63 h 144"/>
                    <a:gd name="T56" fmla="*/ 146 w 174"/>
                    <a:gd name="T57" fmla="*/ 57 h 144"/>
                    <a:gd name="T58" fmla="*/ 140 w 174"/>
                    <a:gd name="T59" fmla="*/ 59 h 144"/>
                    <a:gd name="T60" fmla="*/ 129 w 174"/>
                    <a:gd name="T61" fmla="*/ 63 h 144"/>
                    <a:gd name="T62" fmla="*/ 118 w 174"/>
                    <a:gd name="T63" fmla="*/ 63 h 144"/>
                    <a:gd name="T64" fmla="*/ 104 w 174"/>
                    <a:gd name="T65" fmla="*/ 63 h 144"/>
                    <a:gd name="T66" fmla="*/ 93 w 174"/>
                    <a:gd name="T67" fmla="*/ 62 h 144"/>
                    <a:gd name="T68" fmla="*/ 85 w 174"/>
                    <a:gd name="T69" fmla="*/ 62 h 144"/>
                    <a:gd name="T70" fmla="*/ 92 w 174"/>
                    <a:gd name="T71" fmla="*/ 65 h 144"/>
                    <a:gd name="T72" fmla="*/ 98 w 174"/>
                    <a:gd name="T73" fmla="*/ 67 h 144"/>
                    <a:gd name="T74" fmla="*/ 90 w 174"/>
                    <a:gd name="T75" fmla="*/ 68 h 144"/>
                    <a:gd name="T76" fmla="*/ 78 w 174"/>
                    <a:gd name="T77" fmla="*/ 67 h 144"/>
                    <a:gd name="T78" fmla="*/ 66 w 174"/>
                    <a:gd name="T79" fmla="*/ 66 h 144"/>
                    <a:gd name="T80" fmla="*/ 52 w 174"/>
                    <a:gd name="T81" fmla="*/ 65 h 144"/>
                    <a:gd name="T82" fmla="*/ 44 w 174"/>
                    <a:gd name="T83" fmla="*/ 65 h 144"/>
                    <a:gd name="T84" fmla="*/ 38 w 174"/>
                    <a:gd name="T85" fmla="*/ 65 h 144"/>
                    <a:gd name="T86" fmla="*/ 41 w 174"/>
                    <a:gd name="T87" fmla="*/ 67 h 144"/>
                    <a:gd name="T88" fmla="*/ 44 w 174"/>
                    <a:gd name="T89" fmla="*/ 73 h 144"/>
                    <a:gd name="T90" fmla="*/ 44 w 174"/>
                    <a:gd name="T91" fmla="*/ 81 h 144"/>
                    <a:gd name="T92" fmla="*/ 42 w 174"/>
                    <a:gd name="T93" fmla="*/ 90 h 144"/>
                    <a:gd name="T94" fmla="*/ 35 w 174"/>
                    <a:gd name="T95" fmla="*/ 100 h 144"/>
                    <a:gd name="T96" fmla="*/ 32 w 174"/>
                    <a:gd name="T97" fmla="*/ 111 h 144"/>
                    <a:gd name="T98" fmla="*/ 31 w 174"/>
                    <a:gd name="T99" fmla="*/ 122 h 144"/>
                    <a:gd name="T100" fmla="*/ 32 w 174"/>
                    <a:gd name="T101" fmla="*/ 137 h 144"/>
                    <a:gd name="T102" fmla="*/ 33 w 174"/>
                    <a:gd name="T103" fmla="*/ 143 h 144"/>
                    <a:gd name="T104" fmla="*/ 24 w 174"/>
                    <a:gd name="T105" fmla="*/ 132 h 144"/>
                    <a:gd name="T106" fmla="*/ 11 w 174"/>
                    <a:gd name="T107" fmla="*/ 121 h 144"/>
                    <a:gd name="T108" fmla="*/ 7 w 174"/>
                    <a:gd name="T109" fmla="*/ 122 h 144"/>
                    <a:gd name="T110" fmla="*/ 5 w 174"/>
                    <a:gd name="T111" fmla="*/ 131 h 144"/>
                    <a:gd name="T112" fmla="*/ 1 w 174"/>
                    <a:gd name="T113" fmla="*/ 117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74" h="144">
                      <a:moveTo>
                        <a:pt x="1" y="117"/>
                      </a:moveTo>
                      <a:lnTo>
                        <a:pt x="0" y="99"/>
                      </a:lnTo>
                      <a:lnTo>
                        <a:pt x="3" y="75"/>
                      </a:lnTo>
                      <a:lnTo>
                        <a:pt x="7" y="54"/>
                      </a:lnTo>
                      <a:lnTo>
                        <a:pt x="14" y="39"/>
                      </a:lnTo>
                      <a:lnTo>
                        <a:pt x="23" y="25"/>
                      </a:lnTo>
                      <a:lnTo>
                        <a:pt x="37" y="20"/>
                      </a:lnTo>
                      <a:lnTo>
                        <a:pt x="45" y="13"/>
                      </a:lnTo>
                      <a:lnTo>
                        <a:pt x="61" y="7"/>
                      </a:lnTo>
                      <a:lnTo>
                        <a:pt x="78" y="0"/>
                      </a:lnTo>
                      <a:lnTo>
                        <a:pt x="97" y="0"/>
                      </a:lnTo>
                      <a:lnTo>
                        <a:pt x="118" y="3"/>
                      </a:lnTo>
                      <a:lnTo>
                        <a:pt x="130" y="10"/>
                      </a:lnTo>
                      <a:lnTo>
                        <a:pt x="140" y="17"/>
                      </a:lnTo>
                      <a:lnTo>
                        <a:pt x="156" y="29"/>
                      </a:lnTo>
                      <a:lnTo>
                        <a:pt x="166" y="40"/>
                      </a:lnTo>
                      <a:lnTo>
                        <a:pt x="173" y="46"/>
                      </a:lnTo>
                      <a:lnTo>
                        <a:pt x="166" y="47"/>
                      </a:lnTo>
                      <a:lnTo>
                        <a:pt x="165" y="51"/>
                      </a:lnTo>
                      <a:lnTo>
                        <a:pt x="165" y="59"/>
                      </a:lnTo>
                      <a:lnTo>
                        <a:pt x="164" y="69"/>
                      </a:lnTo>
                      <a:lnTo>
                        <a:pt x="168" y="85"/>
                      </a:lnTo>
                      <a:lnTo>
                        <a:pt x="170" y="102"/>
                      </a:lnTo>
                      <a:lnTo>
                        <a:pt x="161" y="121"/>
                      </a:lnTo>
                      <a:lnTo>
                        <a:pt x="162" y="94"/>
                      </a:lnTo>
                      <a:lnTo>
                        <a:pt x="161" y="76"/>
                      </a:lnTo>
                      <a:lnTo>
                        <a:pt x="156" y="67"/>
                      </a:lnTo>
                      <a:lnTo>
                        <a:pt x="149" y="63"/>
                      </a:lnTo>
                      <a:lnTo>
                        <a:pt x="146" y="57"/>
                      </a:lnTo>
                      <a:lnTo>
                        <a:pt x="140" y="59"/>
                      </a:lnTo>
                      <a:lnTo>
                        <a:pt x="129" y="63"/>
                      </a:lnTo>
                      <a:lnTo>
                        <a:pt x="118" y="63"/>
                      </a:lnTo>
                      <a:lnTo>
                        <a:pt x="104" y="63"/>
                      </a:lnTo>
                      <a:lnTo>
                        <a:pt x="93" y="62"/>
                      </a:lnTo>
                      <a:lnTo>
                        <a:pt x="85" y="62"/>
                      </a:lnTo>
                      <a:lnTo>
                        <a:pt x="92" y="65"/>
                      </a:lnTo>
                      <a:lnTo>
                        <a:pt x="98" y="67"/>
                      </a:lnTo>
                      <a:lnTo>
                        <a:pt x="90" y="68"/>
                      </a:lnTo>
                      <a:lnTo>
                        <a:pt x="78" y="67"/>
                      </a:lnTo>
                      <a:lnTo>
                        <a:pt x="66" y="66"/>
                      </a:lnTo>
                      <a:lnTo>
                        <a:pt x="52" y="65"/>
                      </a:lnTo>
                      <a:lnTo>
                        <a:pt x="44" y="65"/>
                      </a:lnTo>
                      <a:lnTo>
                        <a:pt x="38" y="65"/>
                      </a:lnTo>
                      <a:lnTo>
                        <a:pt x="41" y="67"/>
                      </a:lnTo>
                      <a:lnTo>
                        <a:pt x="44" y="73"/>
                      </a:lnTo>
                      <a:lnTo>
                        <a:pt x="44" y="81"/>
                      </a:lnTo>
                      <a:lnTo>
                        <a:pt x="42" y="90"/>
                      </a:lnTo>
                      <a:lnTo>
                        <a:pt x="35" y="100"/>
                      </a:lnTo>
                      <a:lnTo>
                        <a:pt x="32" y="111"/>
                      </a:lnTo>
                      <a:lnTo>
                        <a:pt x="31" y="122"/>
                      </a:lnTo>
                      <a:lnTo>
                        <a:pt x="32" y="137"/>
                      </a:lnTo>
                      <a:lnTo>
                        <a:pt x="33" y="143"/>
                      </a:lnTo>
                      <a:lnTo>
                        <a:pt x="24" y="132"/>
                      </a:lnTo>
                      <a:lnTo>
                        <a:pt x="11" y="121"/>
                      </a:lnTo>
                      <a:lnTo>
                        <a:pt x="7" y="122"/>
                      </a:lnTo>
                      <a:lnTo>
                        <a:pt x="5" y="131"/>
                      </a:lnTo>
                      <a:lnTo>
                        <a:pt x="1" y="117"/>
                      </a:lnTo>
                    </a:path>
                  </a:pathLst>
                </a:custGeom>
                <a:solidFill>
                  <a:srgbClr val="00000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26738" name="Group 114"/>
              <p:cNvGrpSpPr>
                <a:grpSpLocks/>
              </p:cNvGrpSpPr>
              <p:nvPr/>
            </p:nvGrpSpPr>
            <p:grpSpPr bwMode="auto">
              <a:xfrm>
                <a:off x="329" y="1982"/>
                <a:ext cx="488" cy="116"/>
                <a:chOff x="329" y="1982"/>
                <a:chExt cx="488" cy="116"/>
              </a:xfrm>
            </p:grpSpPr>
            <p:sp>
              <p:nvSpPr>
                <p:cNvPr id="26736" name="Freeform 112"/>
                <p:cNvSpPr>
                  <a:spLocks/>
                </p:cNvSpPr>
                <p:nvPr/>
              </p:nvSpPr>
              <p:spPr bwMode="auto">
                <a:xfrm>
                  <a:off x="329" y="1982"/>
                  <a:ext cx="209" cy="116"/>
                </a:xfrm>
                <a:custGeom>
                  <a:avLst/>
                  <a:gdLst>
                    <a:gd name="T0" fmla="*/ 99 w 209"/>
                    <a:gd name="T1" fmla="*/ 16 h 116"/>
                    <a:gd name="T2" fmla="*/ 74 w 209"/>
                    <a:gd name="T3" fmla="*/ 34 h 116"/>
                    <a:gd name="T4" fmla="*/ 41 w 209"/>
                    <a:gd name="T5" fmla="*/ 57 h 116"/>
                    <a:gd name="T6" fmla="*/ 17 w 209"/>
                    <a:gd name="T7" fmla="*/ 70 h 116"/>
                    <a:gd name="T8" fmla="*/ 2 w 209"/>
                    <a:gd name="T9" fmla="*/ 80 h 116"/>
                    <a:gd name="T10" fmla="*/ 0 w 209"/>
                    <a:gd name="T11" fmla="*/ 100 h 116"/>
                    <a:gd name="T12" fmla="*/ 14 w 209"/>
                    <a:gd name="T13" fmla="*/ 109 h 116"/>
                    <a:gd name="T14" fmla="*/ 43 w 209"/>
                    <a:gd name="T15" fmla="*/ 113 h 116"/>
                    <a:gd name="T16" fmla="*/ 72 w 209"/>
                    <a:gd name="T17" fmla="*/ 115 h 116"/>
                    <a:gd name="T18" fmla="*/ 99 w 209"/>
                    <a:gd name="T19" fmla="*/ 113 h 116"/>
                    <a:gd name="T20" fmla="*/ 118 w 209"/>
                    <a:gd name="T21" fmla="*/ 100 h 116"/>
                    <a:gd name="T22" fmla="*/ 152 w 209"/>
                    <a:gd name="T23" fmla="*/ 86 h 116"/>
                    <a:gd name="T24" fmla="*/ 205 w 209"/>
                    <a:gd name="T25" fmla="*/ 73 h 116"/>
                    <a:gd name="T26" fmla="*/ 208 w 209"/>
                    <a:gd name="T27" fmla="*/ 29 h 116"/>
                    <a:gd name="T28" fmla="*/ 201 w 209"/>
                    <a:gd name="T29" fmla="*/ 0 h 116"/>
                    <a:gd name="T30" fmla="*/ 99 w 209"/>
                    <a:gd name="T31" fmla="*/ 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9" h="116">
                      <a:moveTo>
                        <a:pt x="99" y="16"/>
                      </a:moveTo>
                      <a:lnTo>
                        <a:pt x="74" y="34"/>
                      </a:lnTo>
                      <a:lnTo>
                        <a:pt x="41" y="57"/>
                      </a:lnTo>
                      <a:lnTo>
                        <a:pt x="17" y="70"/>
                      </a:lnTo>
                      <a:lnTo>
                        <a:pt x="2" y="80"/>
                      </a:lnTo>
                      <a:lnTo>
                        <a:pt x="0" y="100"/>
                      </a:lnTo>
                      <a:lnTo>
                        <a:pt x="14" y="109"/>
                      </a:lnTo>
                      <a:lnTo>
                        <a:pt x="43" y="113"/>
                      </a:lnTo>
                      <a:lnTo>
                        <a:pt x="72" y="115"/>
                      </a:lnTo>
                      <a:lnTo>
                        <a:pt x="99" y="113"/>
                      </a:lnTo>
                      <a:lnTo>
                        <a:pt x="118" y="100"/>
                      </a:lnTo>
                      <a:lnTo>
                        <a:pt x="152" y="86"/>
                      </a:lnTo>
                      <a:lnTo>
                        <a:pt x="205" y="73"/>
                      </a:lnTo>
                      <a:lnTo>
                        <a:pt x="208" y="29"/>
                      </a:lnTo>
                      <a:lnTo>
                        <a:pt x="201" y="0"/>
                      </a:lnTo>
                      <a:lnTo>
                        <a:pt x="99" y="16"/>
                      </a:lnTo>
                    </a:path>
                  </a:pathLst>
                </a:custGeom>
                <a:solidFill>
                  <a:srgbClr val="40200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6737" name="Freeform 113"/>
                <p:cNvSpPr>
                  <a:spLocks/>
                </p:cNvSpPr>
                <p:nvPr/>
              </p:nvSpPr>
              <p:spPr bwMode="auto">
                <a:xfrm>
                  <a:off x="599" y="1992"/>
                  <a:ext cx="218" cy="96"/>
                </a:xfrm>
                <a:custGeom>
                  <a:avLst/>
                  <a:gdLst>
                    <a:gd name="T0" fmla="*/ 5 w 218"/>
                    <a:gd name="T1" fmla="*/ 1 h 96"/>
                    <a:gd name="T2" fmla="*/ 0 w 218"/>
                    <a:gd name="T3" fmla="*/ 38 h 96"/>
                    <a:gd name="T4" fmla="*/ 5 w 218"/>
                    <a:gd name="T5" fmla="*/ 66 h 96"/>
                    <a:gd name="T6" fmla="*/ 55 w 218"/>
                    <a:gd name="T7" fmla="*/ 76 h 96"/>
                    <a:gd name="T8" fmla="*/ 80 w 218"/>
                    <a:gd name="T9" fmla="*/ 76 h 96"/>
                    <a:gd name="T10" fmla="*/ 116 w 218"/>
                    <a:gd name="T11" fmla="*/ 86 h 96"/>
                    <a:gd name="T12" fmla="*/ 158 w 218"/>
                    <a:gd name="T13" fmla="*/ 92 h 96"/>
                    <a:gd name="T14" fmla="*/ 216 w 218"/>
                    <a:gd name="T15" fmla="*/ 95 h 96"/>
                    <a:gd name="T16" fmla="*/ 217 w 218"/>
                    <a:gd name="T17" fmla="*/ 81 h 96"/>
                    <a:gd name="T18" fmla="*/ 217 w 218"/>
                    <a:gd name="T19" fmla="*/ 67 h 96"/>
                    <a:gd name="T20" fmla="*/ 172 w 218"/>
                    <a:gd name="T21" fmla="*/ 45 h 96"/>
                    <a:gd name="T22" fmla="*/ 123 w 218"/>
                    <a:gd name="T23" fmla="*/ 20 h 96"/>
                    <a:gd name="T24" fmla="*/ 93 w 218"/>
                    <a:gd name="T25" fmla="*/ 0 h 96"/>
                    <a:gd name="T26" fmla="*/ 5 w 218"/>
                    <a:gd name="T27" fmla="*/ 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8" h="96">
                      <a:moveTo>
                        <a:pt x="5" y="1"/>
                      </a:moveTo>
                      <a:lnTo>
                        <a:pt x="0" y="38"/>
                      </a:lnTo>
                      <a:lnTo>
                        <a:pt x="5" y="66"/>
                      </a:lnTo>
                      <a:lnTo>
                        <a:pt x="55" y="76"/>
                      </a:lnTo>
                      <a:lnTo>
                        <a:pt x="80" y="76"/>
                      </a:lnTo>
                      <a:lnTo>
                        <a:pt x="116" y="86"/>
                      </a:lnTo>
                      <a:lnTo>
                        <a:pt x="158" y="92"/>
                      </a:lnTo>
                      <a:lnTo>
                        <a:pt x="216" y="95"/>
                      </a:lnTo>
                      <a:lnTo>
                        <a:pt x="217" y="81"/>
                      </a:lnTo>
                      <a:lnTo>
                        <a:pt x="217" y="67"/>
                      </a:lnTo>
                      <a:lnTo>
                        <a:pt x="172" y="45"/>
                      </a:lnTo>
                      <a:lnTo>
                        <a:pt x="123" y="20"/>
                      </a:lnTo>
                      <a:lnTo>
                        <a:pt x="93" y="0"/>
                      </a:lnTo>
                      <a:lnTo>
                        <a:pt x="5" y="1"/>
                      </a:lnTo>
                    </a:path>
                  </a:pathLst>
                </a:custGeom>
                <a:solidFill>
                  <a:srgbClr val="40200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26739" name="Freeform 115"/>
              <p:cNvSpPr>
                <a:spLocks/>
              </p:cNvSpPr>
              <p:nvPr/>
            </p:nvSpPr>
            <p:spPr bwMode="auto">
              <a:xfrm>
                <a:off x="415" y="1167"/>
                <a:ext cx="330" cy="852"/>
              </a:xfrm>
              <a:custGeom>
                <a:avLst/>
                <a:gdLst>
                  <a:gd name="T0" fmla="*/ 10 w 330"/>
                  <a:gd name="T1" fmla="*/ 0 h 852"/>
                  <a:gd name="T2" fmla="*/ 0 w 330"/>
                  <a:gd name="T3" fmla="*/ 75 h 852"/>
                  <a:gd name="T4" fmla="*/ 0 w 330"/>
                  <a:gd name="T5" fmla="*/ 192 h 852"/>
                  <a:gd name="T6" fmla="*/ 0 w 330"/>
                  <a:gd name="T7" fmla="*/ 328 h 852"/>
                  <a:gd name="T8" fmla="*/ 10 w 330"/>
                  <a:gd name="T9" fmla="*/ 411 h 852"/>
                  <a:gd name="T10" fmla="*/ 10 w 330"/>
                  <a:gd name="T11" fmla="*/ 445 h 852"/>
                  <a:gd name="T12" fmla="*/ 3 w 330"/>
                  <a:gd name="T13" fmla="*/ 575 h 852"/>
                  <a:gd name="T14" fmla="*/ 7 w 330"/>
                  <a:gd name="T15" fmla="*/ 668 h 852"/>
                  <a:gd name="T16" fmla="*/ 14 w 330"/>
                  <a:gd name="T17" fmla="*/ 796 h 852"/>
                  <a:gd name="T18" fmla="*/ 14 w 330"/>
                  <a:gd name="T19" fmla="*/ 830 h 852"/>
                  <a:gd name="T20" fmla="*/ 35 w 330"/>
                  <a:gd name="T21" fmla="*/ 848 h 852"/>
                  <a:gd name="T22" fmla="*/ 118 w 330"/>
                  <a:gd name="T23" fmla="*/ 827 h 852"/>
                  <a:gd name="T24" fmla="*/ 142 w 330"/>
                  <a:gd name="T25" fmla="*/ 555 h 852"/>
                  <a:gd name="T26" fmla="*/ 149 w 330"/>
                  <a:gd name="T27" fmla="*/ 383 h 852"/>
                  <a:gd name="T28" fmla="*/ 159 w 330"/>
                  <a:gd name="T29" fmla="*/ 232 h 852"/>
                  <a:gd name="T30" fmla="*/ 170 w 330"/>
                  <a:gd name="T31" fmla="*/ 472 h 852"/>
                  <a:gd name="T32" fmla="*/ 180 w 330"/>
                  <a:gd name="T33" fmla="*/ 824 h 852"/>
                  <a:gd name="T34" fmla="*/ 263 w 330"/>
                  <a:gd name="T35" fmla="*/ 851 h 852"/>
                  <a:gd name="T36" fmla="*/ 281 w 330"/>
                  <a:gd name="T37" fmla="*/ 830 h 852"/>
                  <a:gd name="T38" fmla="*/ 301 w 330"/>
                  <a:gd name="T39" fmla="*/ 520 h 852"/>
                  <a:gd name="T40" fmla="*/ 305 w 330"/>
                  <a:gd name="T41" fmla="*/ 369 h 852"/>
                  <a:gd name="T42" fmla="*/ 329 w 330"/>
                  <a:gd name="T43" fmla="*/ 41 h 852"/>
                  <a:gd name="T44" fmla="*/ 322 w 330"/>
                  <a:gd name="T45" fmla="*/ 3 h 852"/>
                  <a:gd name="T46" fmla="*/ 10 w 330"/>
                  <a:gd name="T47" fmla="*/ 0 h 8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30" h="852">
                    <a:moveTo>
                      <a:pt x="10" y="0"/>
                    </a:moveTo>
                    <a:lnTo>
                      <a:pt x="0" y="75"/>
                    </a:lnTo>
                    <a:lnTo>
                      <a:pt x="0" y="192"/>
                    </a:lnTo>
                    <a:lnTo>
                      <a:pt x="0" y="328"/>
                    </a:lnTo>
                    <a:lnTo>
                      <a:pt x="10" y="411"/>
                    </a:lnTo>
                    <a:lnTo>
                      <a:pt x="10" y="445"/>
                    </a:lnTo>
                    <a:lnTo>
                      <a:pt x="3" y="575"/>
                    </a:lnTo>
                    <a:lnTo>
                      <a:pt x="7" y="668"/>
                    </a:lnTo>
                    <a:lnTo>
                      <a:pt x="14" y="796"/>
                    </a:lnTo>
                    <a:lnTo>
                      <a:pt x="14" y="830"/>
                    </a:lnTo>
                    <a:lnTo>
                      <a:pt x="35" y="848"/>
                    </a:lnTo>
                    <a:lnTo>
                      <a:pt x="118" y="827"/>
                    </a:lnTo>
                    <a:lnTo>
                      <a:pt x="142" y="555"/>
                    </a:lnTo>
                    <a:lnTo>
                      <a:pt x="149" y="383"/>
                    </a:lnTo>
                    <a:lnTo>
                      <a:pt x="159" y="232"/>
                    </a:lnTo>
                    <a:lnTo>
                      <a:pt x="170" y="472"/>
                    </a:lnTo>
                    <a:lnTo>
                      <a:pt x="180" y="824"/>
                    </a:lnTo>
                    <a:lnTo>
                      <a:pt x="263" y="851"/>
                    </a:lnTo>
                    <a:lnTo>
                      <a:pt x="281" y="830"/>
                    </a:lnTo>
                    <a:lnTo>
                      <a:pt x="301" y="520"/>
                    </a:lnTo>
                    <a:lnTo>
                      <a:pt x="305" y="369"/>
                    </a:lnTo>
                    <a:lnTo>
                      <a:pt x="329" y="41"/>
                    </a:lnTo>
                    <a:lnTo>
                      <a:pt x="322" y="3"/>
                    </a:lnTo>
                    <a:lnTo>
                      <a:pt x="10" y="0"/>
                    </a:lnTo>
                  </a:path>
                </a:pathLst>
              </a:custGeom>
              <a:solidFill>
                <a:srgbClr val="00000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grpSp>
        <p:nvGrpSpPr>
          <p:cNvPr id="26797" name="Group 173"/>
          <p:cNvGrpSpPr>
            <a:grpSpLocks/>
          </p:cNvGrpSpPr>
          <p:nvPr/>
        </p:nvGrpSpPr>
        <p:grpSpPr bwMode="auto">
          <a:xfrm>
            <a:off x="1463675" y="2095500"/>
            <a:ext cx="1966913" cy="1214438"/>
            <a:chOff x="922" y="1320"/>
            <a:chExt cx="1239" cy="765"/>
          </a:xfrm>
        </p:grpSpPr>
        <p:grpSp>
          <p:nvGrpSpPr>
            <p:cNvPr id="26745" name="Group 121"/>
            <p:cNvGrpSpPr>
              <a:grpSpLocks/>
            </p:cNvGrpSpPr>
            <p:nvPr/>
          </p:nvGrpSpPr>
          <p:grpSpPr bwMode="auto">
            <a:xfrm>
              <a:off x="930" y="1996"/>
              <a:ext cx="175" cy="74"/>
              <a:chOff x="930" y="1996"/>
              <a:chExt cx="175" cy="74"/>
            </a:xfrm>
          </p:grpSpPr>
          <p:sp>
            <p:nvSpPr>
              <p:cNvPr id="26742" name="Rectangle 118"/>
              <p:cNvSpPr>
                <a:spLocks noChangeArrowheads="1"/>
              </p:cNvSpPr>
              <p:nvPr/>
            </p:nvSpPr>
            <p:spPr bwMode="auto">
              <a:xfrm>
                <a:off x="930" y="1996"/>
                <a:ext cx="142" cy="74"/>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6743" name="Rectangle 119"/>
              <p:cNvSpPr>
                <a:spLocks noChangeArrowheads="1"/>
              </p:cNvSpPr>
              <p:nvPr/>
            </p:nvSpPr>
            <p:spPr bwMode="auto">
              <a:xfrm>
                <a:off x="947" y="1996"/>
                <a:ext cx="142" cy="74"/>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6744" name="Rectangle 120"/>
              <p:cNvSpPr>
                <a:spLocks noChangeArrowheads="1"/>
              </p:cNvSpPr>
              <p:nvPr/>
            </p:nvSpPr>
            <p:spPr bwMode="auto">
              <a:xfrm>
                <a:off x="963" y="1996"/>
                <a:ext cx="142" cy="74"/>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26749" name="Group 125"/>
            <p:cNvGrpSpPr>
              <a:grpSpLocks/>
            </p:cNvGrpSpPr>
            <p:nvPr/>
          </p:nvGrpSpPr>
          <p:grpSpPr bwMode="auto">
            <a:xfrm>
              <a:off x="1639" y="1996"/>
              <a:ext cx="175" cy="74"/>
              <a:chOff x="1639" y="1996"/>
              <a:chExt cx="175" cy="74"/>
            </a:xfrm>
          </p:grpSpPr>
          <p:sp>
            <p:nvSpPr>
              <p:cNvPr id="26746" name="Rectangle 122"/>
              <p:cNvSpPr>
                <a:spLocks noChangeArrowheads="1"/>
              </p:cNvSpPr>
              <p:nvPr/>
            </p:nvSpPr>
            <p:spPr bwMode="auto">
              <a:xfrm>
                <a:off x="1639" y="1996"/>
                <a:ext cx="142" cy="74"/>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6747" name="Rectangle 123"/>
              <p:cNvSpPr>
                <a:spLocks noChangeArrowheads="1"/>
              </p:cNvSpPr>
              <p:nvPr/>
            </p:nvSpPr>
            <p:spPr bwMode="auto">
              <a:xfrm>
                <a:off x="1656" y="1996"/>
                <a:ext cx="142" cy="74"/>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6748" name="Rectangle 124"/>
              <p:cNvSpPr>
                <a:spLocks noChangeArrowheads="1"/>
              </p:cNvSpPr>
              <p:nvPr/>
            </p:nvSpPr>
            <p:spPr bwMode="auto">
              <a:xfrm>
                <a:off x="1672" y="1996"/>
                <a:ext cx="142" cy="74"/>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26753" name="Group 129"/>
            <p:cNvGrpSpPr>
              <a:grpSpLocks/>
            </p:cNvGrpSpPr>
            <p:nvPr/>
          </p:nvGrpSpPr>
          <p:grpSpPr bwMode="auto">
            <a:xfrm>
              <a:off x="1934" y="1859"/>
              <a:ext cx="175" cy="74"/>
              <a:chOff x="1934" y="1859"/>
              <a:chExt cx="175" cy="74"/>
            </a:xfrm>
          </p:grpSpPr>
          <p:sp>
            <p:nvSpPr>
              <p:cNvPr id="26750" name="Rectangle 126"/>
              <p:cNvSpPr>
                <a:spLocks noChangeArrowheads="1"/>
              </p:cNvSpPr>
              <p:nvPr/>
            </p:nvSpPr>
            <p:spPr bwMode="auto">
              <a:xfrm>
                <a:off x="1934" y="1859"/>
                <a:ext cx="142" cy="74"/>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6751" name="Rectangle 127"/>
              <p:cNvSpPr>
                <a:spLocks noChangeArrowheads="1"/>
              </p:cNvSpPr>
              <p:nvPr/>
            </p:nvSpPr>
            <p:spPr bwMode="auto">
              <a:xfrm>
                <a:off x="1950" y="1859"/>
                <a:ext cx="142" cy="74"/>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6752" name="Rectangle 128"/>
              <p:cNvSpPr>
                <a:spLocks noChangeArrowheads="1"/>
              </p:cNvSpPr>
              <p:nvPr/>
            </p:nvSpPr>
            <p:spPr bwMode="auto">
              <a:xfrm>
                <a:off x="1967" y="1859"/>
                <a:ext cx="142" cy="74"/>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26754" name="Freeform 130"/>
            <p:cNvSpPr>
              <a:spLocks/>
            </p:cNvSpPr>
            <p:nvPr/>
          </p:nvSpPr>
          <p:spPr bwMode="auto">
            <a:xfrm>
              <a:off x="1233" y="1353"/>
              <a:ext cx="912" cy="149"/>
            </a:xfrm>
            <a:custGeom>
              <a:avLst/>
              <a:gdLst>
                <a:gd name="T0" fmla="*/ 0 w 912"/>
                <a:gd name="T1" fmla="*/ 0 h 149"/>
                <a:gd name="T2" fmla="*/ 0 w 912"/>
                <a:gd name="T3" fmla="*/ 148 h 149"/>
                <a:gd name="T4" fmla="*/ 595 w 912"/>
                <a:gd name="T5" fmla="*/ 148 h 149"/>
                <a:gd name="T6" fmla="*/ 911 w 912"/>
                <a:gd name="T7" fmla="*/ 0 h 149"/>
                <a:gd name="T8" fmla="*/ 0 w 912"/>
                <a:gd name="T9" fmla="*/ 0 h 149"/>
              </a:gdLst>
              <a:ahLst/>
              <a:cxnLst>
                <a:cxn ang="0">
                  <a:pos x="T0" y="T1"/>
                </a:cxn>
                <a:cxn ang="0">
                  <a:pos x="T2" y="T3"/>
                </a:cxn>
                <a:cxn ang="0">
                  <a:pos x="T4" y="T5"/>
                </a:cxn>
                <a:cxn ang="0">
                  <a:pos x="T6" y="T7"/>
                </a:cxn>
                <a:cxn ang="0">
                  <a:pos x="T8" y="T9"/>
                </a:cxn>
              </a:cxnLst>
              <a:rect l="0" t="0" r="r" b="b"/>
              <a:pathLst>
                <a:path w="912" h="149">
                  <a:moveTo>
                    <a:pt x="0" y="0"/>
                  </a:moveTo>
                  <a:lnTo>
                    <a:pt x="0" y="148"/>
                  </a:lnTo>
                  <a:lnTo>
                    <a:pt x="595" y="148"/>
                  </a:lnTo>
                  <a:lnTo>
                    <a:pt x="911" y="0"/>
                  </a:lnTo>
                  <a:lnTo>
                    <a:pt x="0" y="0"/>
                  </a:lnTo>
                </a:path>
              </a:pathLst>
            </a:custGeom>
            <a:solidFill>
              <a:schemeClr val="folHlink"/>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6755" name="Freeform 131"/>
            <p:cNvSpPr>
              <a:spLocks/>
            </p:cNvSpPr>
            <p:nvPr/>
          </p:nvSpPr>
          <p:spPr bwMode="auto">
            <a:xfrm>
              <a:off x="922" y="1358"/>
              <a:ext cx="312" cy="155"/>
            </a:xfrm>
            <a:custGeom>
              <a:avLst/>
              <a:gdLst>
                <a:gd name="T0" fmla="*/ 0 w 312"/>
                <a:gd name="T1" fmla="*/ 154 h 155"/>
                <a:gd name="T2" fmla="*/ 311 w 312"/>
                <a:gd name="T3" fmla="*/ 0 h 155"/>
                <a:gd name="T4" fmla="*/ 311 w 312"/>
                <a:gd name="T5" fmla="*/ 143 h 155"/>
                <a:gd name="T6" fmla="*/ 0 w 312"/>
                <a:gd name="T7" fmla="*/ 154 h 155"/>
              </a:gdLst>
              <a:ahLst/>
              <a:cxnLst>
                <a:cxn ang="0">
                  <a:pos x="T0" y="T1"/>
                </a:cxn>
                <a:cxn ang="0">
                  <a:pos x="T2" y="T3"/>
                </a:cxn>
                <a:cxn ang="0">
                  <a:pos x="T4" y="T5"/>
                </a:cxn>
                <a:cxn ang="0">
                  <a:pos x="T6" y="T7"/>
                </a:cxn>
              </a:cxnLst>
              <a:rect l="0" t="0" r="r" b="b"/>
              <a:pathLst>
                <a:path w="312" h="155">
                  <a:moveTo>
                    <a:pt x="0" y="154"/>
                  </a:moveTo>
                  <a:lnTo>
                    <a:pt x="311" y="0"/>
                  </a:lnTo>
                  <a:lnTo>
                    <a:pt x="311" y="143"/>
                  </a:lnTo>
                  <a:lnTo>
                    <a:pt x="0" y="154"/>
                  </a:lnTo>
                </a:path>
              </a:pathLst>
            </a:custGeom>
            <a:solidFill>
              <a:srgbClr val="676767"/>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6756" name="Line 132"/>
            <p:cNvSpPr>
              <a:spLocks noChangeShapeType="1"/>
            </p:cNvSpPr>
            <p:nvPr/>
          </p:nvSpPr>
          <p:spPr bwMode="auto">
            <a:xfrm>
              <a:off x="1233" y="1383"/>
              <a:ext cx="0" cy="429"/>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6757" name="Rectangle 133"/>
            <p:cNvSpPr>
              <a:spLocks noChangeArrowheads="1"/>
            </p:cNvSpPr>
            <p:nvPr/>
          </p:nvSpPr>
          <p:spPr bwMode="auto">
            <a:xfrm>
              <a:off x="926" y="1505"/>
              <a:ext cx="892" cy="464"/>
            </a:xfrm>
            <a:prstGeom prst="rect">
              <a:avLst/>
            </a:prstGeom>
            <a:solidFill>
              <a:schemeClr val="folHlink"/>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6758" name="Freeform 134"/>
            <p:cNvSpPr>
              <a:spLocks/>
            </p:cNvSpPr>
            <p:nvPr/>
          </p:nvSpPr>
          <p:spPr bwMode="auto">
            <a:xfrm>
              <a:off x="1828" y="1353"/>
              <a:ext cx="328" cy="615"/>
            </a:xfrm>
            <a:custGeom>
              <a:avLst/>
              <a:gdLst>
                <a:gd name="T0" fmla="*/ 0 w 328"/>
                <a:gd name="T1" fmla="*/ 154 h 615"/>
                <a:gd name="T2" fmla="*/ 0 w 328"/>
                <a:gd name="T3" fmla="*/ 614 h 615"/>
                <a:gd name="T4" fmla="*/ 327 w 328"/>
                <a:gd name="T5" fmla="*/ 471 h 615"/>
                <a:gd name="T6" fmla="*/ 327 w 328"/>
                <a:gd name="T7" fmla="*/ 0 h 615"/>
                <a:gd name="T8" fmla="*/ 0 w 328"/>
                <a:gd name="T9" fmla="*/ 154 h 615"/>
              </a:gdLst>
              <a:ahLst/>
              <a:cxnLst>
                <a:cxn ang="0">
                  <a:pos x="T0" y="T1"/>
                </a:cxn>
                <a:cxn ang="0">
                  <a:pos x="T2" y="T3"/>
                </a:cxn>
                <a:cxn ang="0">
                  <a:pos x="T4" y="T5"/>
                </a:cxn>
                <a:cxn ang="0">
                  <a:pos x="T6" y="T7"/>
                </a:cxn>
                <a:cxn ang="0">
                  <a:pos x="T8" y="T9"/>
                </a:cxn>
              </a:cxnLst>
              <a:rect l="0" t="0" r="r" b="b"/>
              <a:pathLst>
                <a:path w="328" h="615">
                  <a:moveTo>
                    <a:pt x="0" y="154"/>
                  </a:moveTo>
                  <a:lnTo>
                    <a:pt x="0" y="614"/>
                  </a:lnTo>
                  <a:lnTo>
                    <a:pt x="327" y="471"/>
                  </a:lnTo>
                  <a:lnTo>
                    <a:pt x="327" y="0"/>
                  </a:lnTo>
                  <a:lnTo>
                    <a:pt x="0" y="154"/>
                  </a:lnTo>
                </a:path>
              </a:pathLst>
            </a:custGeom>
            <a:solidFill>
              <a:schemeClr val="bg2"/>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6759" name="Freeform 135"/>
            <p:cNvSpPr>
              <a:spLocks/>
            </p:cNvSpPr>
            <p:nvPr/>
          </p:nvSpPr>
          <p:spPr bwMode="auto">
            <a:xfrm>
              <a:off x="928" y="1523"/>
              <a:ext cx="1228" cy="149"/>
            </a:xfrm>
            <a:custGeom>
              <a:avLst/>
              <a:gdLst>
                <a:gd name="T0" fmla="*/ 0 w 1228"/>
                <a:gd name="T1" fmla="*/ 148 h 149"/>
                <a:gd name="T2" fmla="*/ 894 w 1228"/>
                <a:gd name="T3" fmla="*/ 148 h 149"/>
                <a:gd name="T4" fmla="*/ 1227 w 1228"/>
                <a:gd name="T5" fmla="*/ 0 h 149"/>
              </a:gdLst>
              <a:ahLst/>
              <a:cxnLst>
                <a:cxn ang="0">
                  <a:pos x="T0" y="T1"/>
                </a:cxn>
                <a:cxn ang="0">
                  <a:pos x="T2" y="T3"/>
                </a:cxn>
                <a:cxn ang="0">
                  <a:pos x="T4" y="T5"/>
                </a:cxn>
              </a:cxnLst>
              <a:rect l="0" t="0" r="r" b="b"/>
              <a:pathLst>
                <a:path w="1228" h="149">
                  <a:moveTo>
                    <a:pt x="0" y="148"/>
                  </a:moveTo>
                  <a:lnTo>
                    <a:pt x="894" y="148"/>
                  </a:lnTo>
                  <a:lnTo>
                    <a:pt x="1227" y="0"/>
                  </a:lnTo>
                </a:path>
              </a:pathLst>
            </a:custGeom>
            <a:noFill/>
            <a:ln w="762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6760" name="Freeform 136"/>
            <p:cNvSpPr>
              <a:spLocks/>
            </p:cNvSpPr>
            <p:nvPr/>
          </p:nvSpPr>
          <p:spPr bwMode="auto">
            <a:xfrm>
              <a:off x="928" y="1671"/>
              <a:ext cx="1228" cy="149"/>
            </a:xfrm>
            <a:custGeom>
              <a:avLst/>
              <a:gdLst>
                <a:gd name="T0" fmla="*/ 0 w 1228"/>
                <a:gd name="T1" fmla="*/ 148 h 149"/>
                <a:gd name="T2" fmla="*/ 894 w 1228"/>
                <a:gd name="T3" fmla="*/ 148 h 149"/>
                <a:gd name="T4" fmla="*/ 1227 w 1228"/>
                <a:gd name="T5" fmla="*/ 0 h 149"/>
              </a:gdLst>
              <a:ahLst/>
              <a:cxnLst>
                <a:cxn ang="0">
                  <a:pos x="T0" y="T1"/>
                </a:cxn>
                <a:cxn ang="0">
                  <a:pos x="T2" y="T3"/>
                </a:cxn>
                <a:cxn ang="0">
                  <a:pos x="T4" y="T5"/>
                </a:cxn>
              </a:cxnLst>
              <a:rect l="0" t="0" r="r" b="b"/>
              <a:pathLst>
                <a:path w="1228" h="149">
                  <a:moveTo>
                    <a:pt x="0" y="148"/>
                  </a:moveTo>
                  <a:lnTo>
                    <a:pt x="894" y="148"/>
                  </a:lnTo>
                  <a:lnTo>
                    <a:pt x="1227" y="0"/>
                  </a:lnTo>
                </a:path>
              </a:pathLst>
            </a:custGeom>
            <a:noFill/>
            <a:ln w="762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6761" name="Freeform 137"/>
            <p:cNvSpPr>
              <a:spLocks/>
            </p:cNvSpPr>
            <p:nvPr/>
          </p:nvSpPr>
          <p:spPr bwMode="auto">
            <a:xfrm>
              <a:off x="928" y="1830"/>
              <a:ext cx="1228" cy="149"/>
            </a:xfrm>
            <a:custGeom>
              <a:avLst/>
              <a:gdLst>
                <a:gd name="T0" fmla="*/ 0 w 1228"/>
                <a:gd name="T1" fmla="*/ 148 h 149"/>
                <a:gd name="T2" fmla="*/ 894 w 1228"/>
                <a:gd name="T3" fmla="*/ 148 h 149"/>
                <a:gd name="T4" fmla="*/ 1227 w 1228"/>
                <a:gd name="T5" fmla="*/ 0 h 149"/>
              </a:gdLst>
              <a:ahLst/>
              <a:cxnLst>
                <a:cxn ang="0">
                  <a:pos x="T0" y="T1"/>
                </a:cxn>
                <a:cxn ang="0">
                  <a:pos x="T2" y="T3"/>
                </a:cxn>
                <a:cxn ang="0">
                  <a:pos x="T4" y="T5"/>
                </a:cxn>
              </a:cxnLst>
              <a:rect l="0" t="0" r="r" b="b"/>
              <a:pathLst>
                <a:path w="1228" h="149">
                  <a:moveTo>
                    <a:pt x="0" y="148"/>
                  </a:moveTo>
                  <a:lnTo>
                    <a:pt x="894" y="148"/>
                  </a:lnTo>
                  <a:lnTo>
                    <a:pt x="1227" y="0"/>
                  </a:lnTo>
                </a:path>
              </a:pathLst>
            </a:custGeom>
            <a:noFill/>
            <a:ln w="762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6762" name="Freeform 138"/>
            <p:cNvSpPr>
              <a:spLocks/>
            </p:cNvSpPr>
            <p:nvPr/>
          </p:nvSpPr>
          <p:spPr bwMode="auto">
            <a:xfrm>
              <a:off x="928" y="1358"/>
              <a:ext cx="1233" cy="144"/>
            </a:xfrm>
            <a:custGeom>
              <a:avLst/>
              <a:gdLst>
                <a:gd name="T0" fmla="*/ 0 w 1233"/>
                <a:gd name="T1" fmla="*/ 143 h 144"/>
                <a:gd name="T2" fmla="*/ 305 w 1233"/>
                <a:gd name="T3" fmla="*/ 0 h 144"/>
                <a:gd name="T4" fmla="*/ 1232 w 1233"/>
                <a:gd name="T5" fmla="*/ 0 h 144"/>
              </a:gdLst>
              <a:ahLst/>
              <a:cxnLst>
                <a:cxn ang="0">
                  <a:pos x="T0" y="T1"/>
                </a:cxn>
                <a:cxn ang="0">
                  <a:pos x="T2" y="T3"/>
                </a:cxn>
                <a:cxn ang="0">
                  <a:pos x="T4" y="T5"/>
                </a:cxn>
              </a:cxnLst>
              <a:rect l="0" t="0" r="r" b="b"/>
              <a:pathLst>
                <a:path w="1233" h="144">
                  <a:moveTo>
                    <a:pt x="0" y="143"/>
                  </a:moveTo>
                  <a:lnTo>
                    <a:pt x="305" y="0"/>
                  </a:lnTo>
                  <a:lnTo>
                    <a:pt x="1232" y="0"/>
                  </a:lnTo>
                </a:path>
              </a:pathLst>
            </a:custGeom>
            <a:noFill/>
            <a:ln w="762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6763" name="Freeform 139"/>
            <p:cNvSpPr>
              <a:spLocks/>
            </p:cNvSpPr>
            <p:nvPr/>
          </p:nvSpPr>
          <p:spPr bwMode="auto">
            <a:xfrm>
              <a:off x="1795" y="1962"/>
              <a:ext cx="83" cy="117"/>
            </a:xfrm>
            <a:custGeom>
              <a:avLst/>
              <a:gdLst>
                <a:gd name="T0" fmla="*/ 0 w 83"/>
                <a:gd name="T1" fmla="*/ 21 h 117"/>
                <a:gd name="T2" fmla="*/ 82 w 83"/>
                <a:gd name="T3" fmla="*/ 0 h 117"/>
                <a:gd name="T4" fmla="*/ 82 w 83"/>
                <a:gd name="T5" fmla="*/ 84 h 117"/>
                <a:gd name="T6" fmla="*/ 22 w 83"/>
                <a:gd name="T7" fmla="*/ 116 h 117"/>
                <a:gd name="T8" fmla="*/ 0 w 83"/>
                <a:gd name="T9" fmla="*/ 21 h 117"/>
              </a:gdLst>
              <a:ahLst/>
              <a:cxnLst>
                <a:cxn ang="0">
                  <a:pos x="T0" y="T1"/>
                </a:cxn>
                <a:cxn ang="0">
                  <a:pos x="T2" y="T3"/>
                </a:cxn>
                <a:cxn ang="0">
                  <a:pos x="T4" y="T5"/>
                </a:cxn>
                <a:cxn ang="0">
                  <a:pos x="T6" y="T7"/>
                </a:cxn>
                <a:cxn ang="0">
                  <a:pos x="T8" y="T9"/>
                </a:cxn>
              </a:cxnLst>
              <a:rect l="0" t="0" r="r" b="b"/>
              <a:pathLst>
                <a:path w="83" h="117">
                  <a:moveTo>
                    <a:pt x="0" y="21"/>
                  </a:moveTo>
                  <a:lnTo>
                    <a:pt x="82" y="0"/>
                  </a:lnTo>
                  <a:lnTo>
                    <a:pt x="82" y="84"/>
                  </a:lnTo>
                  <a:lnTo>
                    <a:pt x="22" y="116"/>
                  </a:lnTo>
                  <a:lnTo>
                    <a:pt x="0" y="21"/>
                  </a:lnTo>
                </a:path>
              </a:pathLst>
            </a:custGeom>
            <a:solidFill>
              <a:schemeClr val="tx1"/>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6764" name="Freeform 140"/>
            <p:cNvSpPr>
              <a:spLocks/>
            </p:cNvSpPr>
            <p:nvPr/>
          </p:nvSpPr>
          <p:spPr bwMode="auto">
            <a:xfrm>
              <a:off x="1080" y="1967"/>
              <a:ext cx="83" cy="118"/>
            </a:xfrm>
            <a:custGeom>
              <a:avLst/>
              <a:gdLst>
                <a:gd name="T0" fmla="*/ 0 w 83"/>
                <a:gd name="T1" fmla="*/ 21 h 118"/>
                <a:gd name="T2" fmla="*/ 82 w 83"/>
                <a:gd name="T3" fmla="*/ 0 h 118"/>
                <a:gd name="T4" fmla="*/ 82 w 83"/>
                <a:gd name="T5" fmla="*/ 85 h 118"/>
                <a:gd name="T6" fmla="*/ 22 w 83"/>
                <a:gd name="T7" fmla="*/ 117 h 118"/>
                <a:gd name="T8" fmla="*/ 0 w 83"/>
                <a:gd name="T9" fmla="*/ 21 h 118"/>
              </a:gdLst>
              <a:ahLst/>
              <a:cxnLst>
                <a:cxn ang="0">
                  <a:pos x="T0" y="T1"/>
                </a:cxn>
                <a:cxn ang="0">
                  <a:pos x="T2" y="T3"/>
                </a:cxn>
                <a:cxn ang="0">
                  <a:pos x="T4" y="T5"/>
                </a:cxn>
                <a:cxn ang="0">
                  <a:pos x="T6" y="T7"/>
                </a:cxn>
                <a:cxn ang="0">
                  <a:pos x="T8" y="T9"/>
                </a:cxn>
              </a:cxnLst>
              <a:rect l="0" t="0" r="r" b="b"/>
              <a:pathLst>
                <a:path w="83" h="118">
                  <a:moveTo>
                    <a:pt x="0" y="21"/>
                  </a:moveTo>
                  <a:lnTo>
                    <a:pt x="82" y="0"/>
                  </a:lnTo>
                  <a:lnTo>
                    <a:pt x="82" y="85"/>
                  </a:lnTo>
                  <a:lnTo>
                    <a:pt x="22" y="117"/>
                  </a:lnTo>
                  <a:lnTo>
                    <a:pt x="0" y="21"/>
                  </a:lnTo>
                </a:path>
              </a:pathLst>
            </a:custGeom>
            <a:solidFill>
              <a:schemeClr val="tx1"/>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6765" name="Freeform 141"/>
            <p:cNvSpPr>
              <a:spLocks/>
            </p:cNvSpPr>
            <p:nvPr/>
          </p:nvSpPr>
          <p:spPr bwMode="auto">
            <a:xfrm>
              <a:off x="2079" y="1830"/>
              <a:ext cx="82" cy="117"/>
            </a:xfrm>
            <a:custGeom>
              <a:avLst/>
              <a:gdLst>
                <a:gd name="T0" fmla="*/ 0 w 82"/>
                <a:gd name="T1" fmla="*/ 21 h 117"/>
                <a:gd name="T2" fmla="*/ 81 w 82"/>
                <a:gd name="T3" fmla="*/ 0 h 117"/>
                <a:gd name="T4" fmla="*/ 81 w 82"/>
                <a:gd name="T5" fmla="*/ 84 h 117"/>
                <a:gd name="T6" fmla="*/ 22 w 82"/>
                <a:gd name="T7" fmla="*/ 116 h 117"/>
                <a:gd name="T8" fmla="*/ 0 w 82"/>
                <a:gd name="T9" fmla="*/ 21 h 117"/>
              </a:gdLst>
              <a:ahLst/>
              <a:cxnLst>
                <a:cxn ang="0">
                  <a:pos x="T0" y="T1"/>
                </a:cxn>
                <a:cxn ang="0">
                  <a:pos x="T2" y="T3"/>
                </a:cxn>
                <a:cxn ang="0">
                  <a:pos x="T4" y="T5"/>
                </a:cxn>
                <a:cxn ang="0">
                  <a:pos x="T6" y="T7"/>
                </a:cxn>
                <a:cxn ang="0">
                  <a:pos x="T8" y="T9"/>
                </a:cxn>
              </a:cxnLst>
              <a:rect l="0" t="0" r="r" b="b"/>
              <a:pathLst>
                <a:path w="82" h="117">
                  <a:moveTo>
                    <a:pt x="0" y="21"/>
                  </a:moveTo>
                  <a:lnTo>
                    <a:pt x="81" y="0"/>
                  </a:lnTo>
                  <a:lnTo>
                    <a:pt x="81" y="84"/>
                  </a:lnTo>
                  <a:lnTo>
                    <a:pt x="22" y="116"/>
                  </a:lnTo>
                  <a:lnTo>
                    <a:pt x="0" y="21"/>
                  </a:lnTo>
                </a:path>
              </a:pathLst>
            </a:custGeom>
            <a:solidFill>
              <a:schemeClr val="tx1"/>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26771" name="Group 147"/>
            <p:cNvGrpSpPr>
              <a:grpSpLocks/>
            </p:cNvGrpSpPr>
            <p:nvPr/>
          </p:nvGrpSpPr>
          <p:grpSpPr bwMode="auto">
            <a:xfrm>
              <a:off x="1237" y="1320"/>
              <a:ext cx="838" cy="66"/>
              <a:chOff x="1237" y="1320"/>
              <a:chExt cx="838" cy="66"/>
            </a:xfrm>
          </p:grpSpPr>
          <p:sp>
            <p:nvSpPr>
              <p:cNvPr id="26766" name="Rectangle 142"/>
              <p:cNvSpPr>
                <a:spLocks noChangeArrowheads="1"/>
              </p:cNvSpPr>
              <p:nvPr/>
            </p:nvSpPr>
            <p:spPr bwMode="auto">
              <a:xfrm>
                <a:off x="1237" y="1320"/>
                <a:ext cx="148" cy="6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6767" name="Rectangle 143"/>
              <p:cNvSpPr>
                <a:spLocks noChangeArrowheads="1"/>
              </p:cNvSpPr>
              <p:nvPr/>
            </p:nvSpPr>
            <p:spPr bwMode="auto">
              <a:xfrm>
                <a:off x="1409" y="1320"/>
                <a:ext cx="149" cy="6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6768" name="Rectangle 144"/>
              <p:cNvSpPr>
                <a:spLocks noChangeArrowheads="1"/>
              </p:cNvSpPr>
              <p:nvPr/>
            </p:nvSpPr>
            <p:spPr bwMode="auto">
              <a:xfrm>
                <a:off x="1582" y="1320"/>
                <a:ext cx="148" cy="6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6769" name="Rectangle 145"/>
              <p:cNvSpPr>
                <a:spLocks noChangeArrowheads="1"/>
              </p:cNvSpPr>
              <p:nvPr/>
            </p:nvSpPr>
            <p:spPr bwMode="auto">
              <a:xfrm>
                <a:off x="1753" y="1320"/>
                <a:ext cx="150" cy="6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6770" name="Rectangle 146"/>
              <p:cNvSpPr>
                <a:spLocks noChangeArrowheads="1"/>
              </p:cNvSpPr>
              <p:nvPr/>
            </p:nvSpPr>
            <p:spPr bwMode="auto">
              <a:xfrm>
                <a:off x="1926" y="1320"/>
                <a:ext cx="149" cy="6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26777" name="Group 153"/>
            <p:cNvGrpSpPr>
              <a:grpSpLocks/>
            </p:cNvGrpSpPr>
            <p:nvPr/>
          </p:nvGrpSpPr>
          <p:grpSpPr bwMode="auto">
            <a:xfrm>
              <a:off x="1188" y="1347"/>
              <a:ext cx="837" cy="66"/>
              <a:chOff x="1188" y="1347"/>
              <a:chExt cx="837" cy="66"/>
            </a:xfrm>
          </p:grpSpPr>
          <p:sp>
            <p:nvSpPr>
              <p:cNvPr id="26772" name="Rectangle 148"/>
              <p:cNvSpPr>
                <a:spLocks noChangeArrowheads="1"/>
              </p:cNvSpPr>
              <p:nvPr/>
            </p:nvSpPr>
            <p:spPr bwMode="auto">
              <a:xfrm>
                <a:off x="1188" y="1347"/>
                <a:ext cx="148" cy="6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6773" name="Rectangle 149"/>
              <p:cNvSpPr>
                <a:spLocks noChangeArrowheads="1"/>
              </p:cNvSpPr>
              <p:nvPr/>
            </p:nvSpPr>
            <p:spPr bwMode="auto">
              <a:xfrm>
                <a:off x="1360" y="1347"/>
                <a:ext cx="149" cy="6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6774" name="Rectangle 150"/>
              <p:cNvSpPr>
                <a:spLocks noChangeArrowheads="1"/>
              </p:cNvSpPr>
              <p:nvPr/>
            </p:nvSpPr>
            <p:spPr bwMode="auto">
              <a:xfrm>
                <a:off x="1533" y="1347"/>
                <a:ext cx="148" cy="6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6775" name="Rectangle 151"/>
              <p:cNvSpPr>
                <a:spLocks noChangeArrowheads="1"/>
              </p:cNvSpPr>
              <p:nvPr/>
            </p:nvSpPr>
            <p:spPr bwMode="auto">
              <a:xfrm>
                <a:off x="1704" y="1347"/>
                <a:ext cx="150" cy="6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6776" name="Rectangle 152"/>
              <p:cNvSpPr>
                <a:spLocks noChangeArrowheads="1"/>
              </p:cNvSpPr>
              <p:nvPr/>
            </p:nvSpPr>
            <p:spPr bwMode="auto">
              <a:xfrm>
                <a:off x="1877" y="1347"/>
                <a:ext cx="148" cy="6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26783" name="Group 159"/>
            <p:cNvGrpSpPr>
              <a:grpSpLocks/>
            </p:cNvGrpSpPr>
            <p:nvPr/>
          </p:nvGrpSpPr>
          <p:grpSpPr bwMode="auto">
            <a:xfrm>
              <a:off x="1139" y="1373"/>
              <a:ext cx="837" cy="66"/>
              <a:chOff x="1139" y="1373"/>
              <a:chExt cx="837" cy="66"/>
            </a:xfrm>
          </p:grpSpPr>
          <p:sp>
            <p:nvSpPr>
              <p:cNvPr id="26778" name="Rectangle 154"/>
              <p:cNvSpPr>
                <a:spLocks noChangeArrowheads="1"/>
              </p:cNvSpPr>
              <p:nvPr/>
            </p:nvSpPr>
            <p:spPr bwMode="auto">
              <a:xfrm>
                <a:off x="1139" y="1373"/>
                <a:ext cx="148" cy="6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6779" name="Rectangle 155"/>
              <p:cNvSpPr>
                <a:spLocks noChangeArrowheads="1"/>
              </p:cNvSpPr>
              <p:nvPr/>
            </p:nvSpPr>
            <p:spPr bwMode="auto">
              <a:xfrm>
                <a:off x="1311" y="1373"/>
                <a:ext cx="149" cy="6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6780" name="Rectangle 156"/>
              <p:cNvSpPr>
                <a:spLocks noChangeArrowheads="1"/>
              </p:cNvSpPr>
              <p:nvPr/>
            </p:nvSpPr>
            <p:spPr bwMode="auto">
              <a:xfrm>
                <a:off x="1483" y="1373"/>
                <a:ext cx="149" cy="6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6781" name="Rectangle 157"/>
              <p:cNvSpPr>
                <a:spLocks noChangeArrowheads="1"/>
              </p:cNvSpPr>
              <p:nvPr/>
            </p:nvSpPr>
            <p:spPr bwMode="auto">
              <a:xfrm>
                <a:off x="1655" y="1373"/>
                <a:ext cx="150" cy="6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6782" name="Rectangle 158"/>
              <p:cNvSpPr>
                <a:spLocks noChangeArrowheads="1"/>
              </p:cNvSpPr>
              <p:nvPr/>
            </p:nvSpPr>
            <p:spPr bwMode="auto">
              <a:xfrm>
                <a:off x="1828" y="1373"/>
                <a:ext cx="148" cy="6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26789" name="Group 165"/>
            <p:cNvGrpSpPr>
              <a:grpSpLocks/>
            </p:cNvGrpSpPr>
            <p:nvPr/>
          </p:nvGrpSpPr>
          <p:grpSpPr bwMode="auto">
            <a:xfrm>
              <a:off x="1090" y="1400"/>
              <a:ext cx="837" cy="66"/>
              <a:chOff x="1090" y="1400"/>
              <a:chExt cx="837" cy="66"/>
            </a:xfrm>
          </p:grpSpPr>
          <p:sp>
            <p:nvSpPr>
              <p:cNvPr id="26784" name="Rectangle 160"/>
              <p:cNvSpPr>
                <a:spLocks noChangeArrowheads="1"/>
              </p:cNvSpPr>
              <p:nvPr/>
            </p:nvSpPr>
            <p:spPr bwMode="auto">
              <a:xfrm>
                <a:off x="1090" y="1400"/>
                <a:ext cx="148" cy="6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6785" name="Rectangle 161"/>
              <p:cNvSpPr>
                <a:spLocks noChangeArrowheads="1"/>
              </p:cNvSpPr>
              <p:nvPr/>
            </p:nvSpPr>
            <p:spPr bwMode="auto">
              <a:xfrm>
                <a:off x="1262" y="1400"/>
                <a:ext cx="149" cy="6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6786" name="Rectangle 162"/>
              <p:cNvSpPr>
                <a:spLocks noChangeArrowheads="1"/>
              </p:cNvSpPr>
              <p:nvPr/>
            </p:nvSpPr>
            <p:spPr bwMode="auto">
              <a:xfrm>
                <a:off x="1434" y="1400"/>
                <a:ext cx="149" cy="6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6787" name="Rectangle 163"/>
              <p:cNvSpPr>
                <a:spLocks noChangeArrowheads="1"/>
              </p:cNvSpPr>
              <p:nvPr/>
            </p:nvSpPr>
            <p:spPr bwMode="auto">
              <a:xfrm>
                <a:off x="1606" y="1400"/>
                <a:ext cx="149" cy="6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6788" name="Rectangle 164"/>
              <p:cNvSpPr>
                <a:spLocks noChangeArrowheads="1"/>
              </p:cNvSpPr>
              <p:nvPr/>
            </p:nvSpPr>
            <p:spPr bwMode="auto">
              <a:xfrm>
                <a:off x="1779" y="1400"/>
                <a:ext cx="148" cy="6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26795" name="Group 171"/>
            <p:cNvGrpSpPr>
              <a:grpSpLocks/>
            </p:cNvGrpSpPr>
            <p:nvPr/>
          </p:nvGrpSpPr>
          <p:grpSpPr bwMode="auto">
            <a:xfrm>
              <a:off x="1041" y="1426"/>
              <a:ext cx="837" cy="66"/>
              <a:chOff x="1041" y="1426"/>
              <a:chExt cx="837" cy="66"/>
            </a:xfrm>
          </p:grpSpPr>
          <p:sp>
            <p:nvSpPr>
              <p:cNvPr id="26790" name="Rectangle 166"/>
              <p:cNvSpPr>
                <a:spLocks noChangeArrowheads="1"/>
              </p:cNvSpPr>
              <p:nvPr/>
            </p:nvSpPr>
            <p:spPr bwMode="auto">
              <a:xfrm>
                <a:off x="1041" y="1426"/>
                <a:ext cx="148" cy="6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6791" name="Rectangle 167"/>
              <p:cNvSpPr>
                <a:spLocks noChangeArrowheads="1"/>
              </p:cNvSpPr>
              <p:nvPr/>
            </p:nvSpPr>
            <p:spPr bwMode="auto">
              <a:xfrm>
                <a:off x="1213" y="1426"/>
                <a:ext cx="149" cy="6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6792" name="Rectangle 168"/>
              <p:cNvSpPr>
                <a:spLocks noChangeArrowheads="1"/>
              </p:cNvSpPr>
              <p:nvPr/>
            </p:nvSpPr>
            <p:spPr bwMode="auto">
              <a:xfrm>
                <a:off x="1385" y="1426"/>
                <a:ext cx="149" cy="6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6793" name="Rectangle 169"/>
              <p:cNvSpPr>
                <a:spLocks noChangeArrowheads="1"/>
              </p:cNvSpPr>
              <p:nvPr/>
            </p:nvSpPr>
            <p:spPr bwMode="auto">
              <a:xfrm>
                <a:off x="1557" y="1426"/>
                <a:ext cx="149" cy="6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6794" name="Rectangle 170"/>
              <p:cNvSpPr>
                <a:spLocks noChangeArrowheads="1"/>
              </p:cNvSpPr>
              <p:nvPr/>
            </p:nvSpPr>
            <p:spPr bwMode="auto">
              <a:xfrm>
                <a:off x="1730" y="1426"/>
                <a:ext cx="148" cy="6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26796" name="Freeform 172"/>
            <p:cNvSpPr>
              <a:spLocks/>
            </p:cNvSpPr>
            <p:nvPr/>
          </p:nvSpPr>
          <p:spPr bwMode="auto">
            <a:xfrm>
              <a:off x="928" y="1364"/>
              <a:ext cx="1228" cy="149"/>
            </a:xfrm>
            <a:custGeom>
              <a:avLst/>
              <a:gdLst>
                <a:gd name="T0" fmla="*/ 0 w 1228"/>
                <a:gd name="T1" fmla="*/ 148 h 149"/>
                <a:gd name="T2" fmla="*/ 894 w 1228"/>
                <a:gd name="T3" fmla="*/ 148 h 149"/>
                <a:gd name="T4" fmla="*/ 1227 w 1228"/>
                <a:gd name="T5" fmla="*/ 0 h 149"/>
              </a:gdLst>
              <a:ahLst/>
              <a:cxnLst>
                <a:cxn ang="0">
                  <a:pos x="T0" y="T1"/>
                </a:cxn>
                <a:cxn ang="0">
                  <a:pos x="T2" y="T3"/>
                </a:cxn>
                <a:cxn ang="0">
                  <a:pos x="T4" y="T5"/>
                </a:cxn>
              </a:cxnLst>
              <a:rect l="0" t="0" r="r" b="b"/>
              <a:pathLst>
                <a:path w="1228" h="149">
                  <a:moveTo>
                    <a:pt x="0" y="148"/>
                  </a:moveTo>
                  <a:lnTo>
                    <a:pt x="894" y="148"/>
                  </a:lnTo>
                  <a:lnTo>
                    <a:pt x="1227" y="0"/>
                  </a:lnTo>
                </a:path>
              </a:pathLst>
            </a:custGeom>
            <a:noFill/>
            <a:ln w="762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26824" name="Group 200"/>
          <p:cNvGrpSpPr>
            <a:grpSpLocks/>
          </p:cNvGrpSpPr>
          <p:nvPr/>
        </p:nvGrpSpPr>
        <p:grpSpPr bwMode="auto">
          <a:xfrm>
            <a:off x="4200525" y="2686050"/>
            <a:ext cx="1966913" cy="1162050"/>
            <a:chOff x="2646" y="1692"/>
            <a:chExt cx="1239" cy="732"/>
          </a:xfrm>
        </p:grpSpPr>
        <p:grpSp>
          <p:nvGrpSpPr>
            <p:cNvPr id="26801" name="Group 177"/>
            <p:cNvGrpSpPr>
              <a:grpSpLocks/>
            </p:cNvGrpSpPr>
            <p:nvPr/>
          </p:nvGrpSpPr>
          <p:grpSpPr bwMode="auto">
            <a:xfrm>
              <a:off x="2654" y="2335"/>
              <a:ext cx="175" cy="74"/>
              <a:chOff x="2654" y="2335"/>
              <a:chExt cx="175" cy="74"/>
            </a:xfrm>
          </p:grpSpPr>
          <p:sp>
            <p:nvSpPr>
              <p:cNvPr id="26798" name="Rectangle 174"/>
              <p:cNvSpPr>
                <a:spLocks noChangeArrowheads="1"/>
              </p:cNvSpPr>
              <p:nvPr/>
            </p:nvSpPr>
            <p:spPr bwMode="auto">
              <a:xfrm>
                <a:off x="2654" y="2335"/>
                <a:ext cx="142" cy="74"/>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6799" name="Rectangle 175"/>
              <p:cNvSpPr>
                <a:spLocks noChangeArrowheads="1"/>
              </p:cNvSpPr>
              <p:nvPr/>
            </p:nvSpPr>
            <p:spPr bwMode="auto">
              <a:xfrm>
                <a:off x="2670" y="2335"/>
                <a:ext cx="142" cy="74"/>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6800" name="Rectangle 176"/>
              <p:cNvSpPr>
                <a:spLocks noChangeArrowheads="1"/>
              </p:cNvSpPr>
              <p:nvPr/>
            </p:nvSpPr>
            <p:spPr bwMode="auto">
              <a:xfrm>
                <a:off x="2687" y="2335"/>
                <a:ext cx="142" cy="74"/>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26805" name="Group 181"/>
            <p:cNvGrpSpPr>
              <a:grpSpLocks/>
            </p:cNvGrpSpPr>
            <p:nvPr/>
          </p:nvGrpSpPr>
          <p:grpSpPr bwMode="auto">
            <a:xfrm>
              <a:off x="3363" y="2335"/>
              <a:ext cx="175" cy="74"/>
              <a:chOff x="3363" y="2335"/>
              <a:chExt cx="175" cy="74"/>
            </a:xfrm>
          </p:grpSpPr>
          <p:sp>
            <p:nvSpPr>
              <p:cNvPr id="26802" name="Rectangle 178"/>
              <p:cNvSpPr>
                <a:spLocks noChangeArrowheads="1"/>
              </p:cNvSpPr>
              <p:nvPr/>
            </p:nvSpPr>
            <p:spPr bwMode="auto">
              <a:xfrm>
                <a:off x="3363" y="2335"/>
                <a:ext cx="142" cy="74"/>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6803" name="Rectangle 179"/>
              <p:cNvSpPr>
                <a:spLocks noChangeArrowheads="1"/>
              </p:cNvSpPr>
              <p:nvPr/>
            </p:nvSpPr>
            <p:spPr bwMode="auto">
              <a:xfrm>
                <a:off x="3379" y="2335"/>
                <a:ext cx="142" cy="74"/>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6804" name="Rectangle 180"/>
              <p:cNvSpPr>
                <a:spLocks noChangeArrowheads="1"/>
              </p:cNvSpPr>
              <p:nvPr/>
            </p:nvSpPr>
            <p:spPr bwMode="auto">
              <a:xfrm>
                <a:off x="3396" y="2335"/>
                <a:ext cx="142" cy="74"/>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26809" name="Group 185"/>
            <p:cNvGrpSpPr>
              <a:grpSpLocks/>
            </p:cNvGrpSpPr>
            <p:nvPr/>
          </p:nvGrpSpPr>
          <p:grpSpPr bwMode="auto">
            <a:xfrm>
              <a:off x="3657" y="2198"/>
              <a:ext cx="175" cy="74"/>
              <a:chOff x="3657" y="2198"/>
              <a:chExt cx="175" cy="74"/>
            </a:xfrm>
          </p:grpSpPr>
          <p:sp>
            <p:nvSpPr>
              <p:cNvPr id="26806" name="Rectangle 182"/>
              <p:cNvSpPr>
                <a:spLocks noChangeArrowheads="1"/>
              </p:cNvSpPr>
              <p:nvPr/>
            </p:nvSpPr>
            <p:spPr bwMode="auto">
              <a:xfrm>
                <a:off x="3657" y="2198"/>
                <a:ext cx="143" cy="74"/>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6807" name="Rectangle 183"/>
              <p:cNvSpPr>
                <a:spLocks noChangeArrowheads="1"/>
              </p:cNvSpPr>
              <p:nvPr/>
            </p:nvSpPr>
            <p:spPr bwMode="auto">
              <a:xfrm>
                <a:off x="3674" y="2198"/>
                <a:ext cx="142" cy="74"/>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6808" name="Rectangle 184"/>
              <p:cNvSpPr>
                <a:spLocks noChangeArrowheads="1"/>
              </p:cNvSpPr>
              <p:nvPr/>
            </p:nvSpPr>
            <p:spPr bwMode="auto">
              <a:xfrm>
                <a:off x="3690" y="2198"/>
                <a:ext cx="142" cy="74"/>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26810" name="Freeform 186"/>
            <p:cNvSpPr>
              <a:spLocks/>
            </p:cNvSpPr>
            <p:nvPr/>
          </p:nvSpPr>
          <p:spPr bwMode="auto">
            <a:xfrm>
              <a:off x="2957" y="1692"/>
              <a:ext cx="912" cy="149"/>
            </a:xfrm>
            <a:custGeom>
              <a:avLst/>
              <a:gdLst>
                <a:gd name="T0" fmla="*/ 0 w 912"/>
                <a:gd name="T1" fmla="*/ 0 h 149"/>
                <a:gd name="T2" fmla="*/ 0 w 912"/>
                <a:gd name="T3" fmla="*/ 148 h 149"/>
                <a:gd name="T4" fmla="*/ 595 w 912"/>
                <a:gd name="T5" fmla="*/ 148 h 149"/>
                <a:gd name="T6" fmla="*/ 911 w 912"/>
                <a:gd name="T7" fmla="*/ 0 h 149"/>
                <a:gd name="T8" fmla="*/ 0 w 912"/>
                <a:gd name="T9" fmla="*/ 0 h 149"/>
              </a:gdLst>
              <a:ahLst/>
              <a:cxnLst>
                <a:cxn ang="0">
                  <a:pos x="T0" y="T1"/>
                </a:cxn>
                <a:cxn ang="0">
                  <a:pos x="T2" y="T3"/>
                </a:cxn>
                <a:cxn ang="0">
                  <a:pos x="T4" y="T5"/>
                </a:cxn>
                <a:cxn ang="0">
                  <a:pos x="T6" y="T7"/>
                </a:cxn>
                <a:cxn ang="0">
                  <a:pos x="T8" y="T9"/>
                </a:cxn>
              </a:cxnLst>
              <a:rect l="0" t="0" r="r" b="b"/>
              <a:pathLst>
                <a:path w="912" h="149">
                  <a:moveTo>
                    <a:pt x="0" y="0"/>
                  </a:moveTo>
                  <a:lnTo>
                    <a:pt x="0" y="148"/>
                  </a:lnTo>
                  <a:lnTo>
                    <a:pt x="595" y="148"/>
                  </a:lnTo>
                  <a:lnTo>
                    <a:pt x="911" y="0"/>
                  </a:lnTo>
                  <a:lnTo>
                    <a:pt x="0" y="0"/>
                  </a:lnTo>
                </a:path>
              </a:pathLst>
            </a:custGeom>
            <a:solidFill>
              <a:schemeClr val="folHlink"/>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6811" name="Freeform 187"/>
            <p:cNvSpPr>
              <a:spLocks/>
            </p:cNvSpPr>
            <p:nvPr/>
          </p:nvSpPr>
          <p:spPr bwMode="auto">
            <a:xfrm>
              <a:off x="2646" y="1697"/>
              <a:ext cx="312" cy="155"/>
            </a:xfrm>
            <a:custGeom>
              <a:avLst/>
              <a:gdLst>
                <a:gd name="T0" fmla="*/ 0 w 312"/>
                <a:gd name="T1" fmla="*/ 154 h 155"/>
                <a:gd name="T2" fmla="*/ 311 w 312"/>
                <a:gd name="T3" fmla="*/ 0 h 155"/>
                <a:gd name="T4" fmla="*/ 311 w 312"/>
                <a:gd name="T5" fmla="*/ 143 h 155"/>
                <a:gd name="T6" fmla="*/ 0 w 312"/>
                <a:gd name="T7" fmla="*/ 154 h 155"/>
              </a:gdLst>
              <a:ahLst/>
              <a:cxnLst>
                <a:cxn ang="0">
                  <a:pos x="T0" y="T1"/>
                </a:cxn>
                <a:cxn ang="0">
                  <a:pos x="T2" y="T3"/>
                </a:cxn>
                <a:cxn ang="0">
                  <a:pos x="T4" y="T5"/>
                </a:cxn>
                <a:cxn ang="0">
                  <a:pos x="T6" y="T7"/>
                </a:cxn>
              </a:cxnLst>
              <a:rect l="0" t="0" r="r" b="b"/>
              <a:pathLst>
                <a:path w="312" h="155">
                  <a:moveTo>
                    <a:pt x="0" y="154"/>
                  </a:moveTo>
                  <a:lnTo>
                    <a:pt x="311" y="0"/>
                  </a:lnTo>
                  <a:lnTo>
                    <a:pt x="311" y="143"/>
                  </a:lnTo>
                  <a:lnTo>
                    <a:pt x="0" y="154"/>
                  </a:lnTo>
                </a:path>
              </a:pathLst>
            </a:custGeom>
            <a:solidFill>
              <a:srgbClr val="676767"/>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6812" name="Line 188"/>
            <p:cNvSpPr>
              <a:spLocks noChangeShapeType="1"/>
            </p:cNvSpPr>
            <p:nvPr/>
          </p:nvSpPr>
          <p:spPr bwMode="auto">
            <a:xfrm>
              <a:off x="2957" y="1722"/>
              <a:ext cx="0" cy="429"/>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6813" name="Rectangle 189"/>
            <p:cNvSpPr>
              <a:spLocks noChangeArrowheads="1"/>
            </p:cNvSpPr>
            <p:nvPr/>
          </p:nvSpPr>
          <p:spPr bwMode="auto">
            <a:xfrm>
              <a:off x="2650" y="1844"/>
              <a:ext cx="892" cy="463"/>
            </a:xfrm>
            <a:prstGeom prst="rect">
              <a:avLst/>
            </a:prstGeom>
            <a:solidFill>
              <a:schemeClr val="folHlink"/>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6814" name="Freeform 190"/>
            <p:cNvSpPr>
              <a:spLocks/>
            </p:cNvSpPr>
            <p:nvPr/>
          </p:nvSpPr>
          <p:spPr bwMode="auto">
            <a:xfrm>
              <a:off x="3551" y="1692"/>
              <a:ext cx="329" cy="615"/>
            </a:xfrm>
            <a:custGeom>
              <a:avLst/>
              <a:gdLst>
                <a:gd name="T0" fmla="*/ 0 w 329"/>
                <a:gd name="T1" fmla="*/ 154 h 615"/>
                <a:gd name="T2" fmla="*/ 0 w 329"/>
                <a:gd name="T3" fmla="*/ 614 h 615"/>
                <a:gd name="T4" fmla="*/ 328 w 329"/>
                <a:gd name="T5" fmla="*/ 471 h 615"/>
                <a:gd name="T6" fmla="*/ 328 w 329"/>
                <a:gd name="T7" fmla="*/ 0 h 615"/>
                <a:gd name="T8" fmla="*/ 0 w 329"/>
                <a:gd name="T9" fmla="*/ 154 h 615"/>
              </a:gdLst>
              <a:ahLst/>
              <a:cxnLst>
                <a:cxn ang="0">
                  <a:pos x="T0" y="T1"/>
                </a:cxn>
                <a:cxn ang="0">
                  <a:pos x="T2" y="T3"/>
                </a:cxn>
                <a:cxn ang="0">
                  <a:pos x="T4" y="T5"/>
                </a:cxn>
                <a:cxn ang="0">
                  <a:pos x="T6" y="T7"/>
                </a:cxn>
                <a:cxn ang="0">
                  <a:pos x="T8" y="T9"/>
                </a:cxn>
              </a:cxnLst>
              <a:rect l="0" t="0" r="r" b="b"/>
              <a:pathLst>
                <a:path w="329" h="615">
                  <a:moveTo>
                    <a:pt x="0" y="154"/>
                  </a:moveTo>
                  <a:lnTo>
                    <a:pt x="0" y="614"/>
                  </a:lnTo>
                  <a:lnTo>
                    <a:pt x="328" y="471"/>
                  </a:lnTo>
                  <a:lnTo>
                    <a:pt x="328" y="0"/>
                  </a:lnTo>
                  <a:lnTo>
                    <a:pt x="0" y="154"/>
                  </a:lnTo>
                </a:path>
              </a:pathLst>
            </a:custGeom>
            <a:solidFill>
              <a:schemeClr val="bg2"/>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6815" name="Freeform 191"/>
            <p:cNvSpPr>
              <a:spLocks/>
            </p:cNvSpPr>
            <p:nvPr/>
          </p:nvSpPr>
          <p:spPr bwMode="auto">
            <a:xfrm>
              <a:off x="2651" y="1861"/>
              <a:ext cx="1229" cy="150"/>
            </a:xfrm>
            <a:custGeom>
              <a:avLst/>
              <a:gdLst>
                <a:gd name="T0" fmla="*/ 0 w 1229"/>
                <a:gd name="T1" fmla="*/ 149 h 150"/>
                <a:gd name="T2" fmla="*/ 895 w 1229"/>
                <a:gd name="T3" fmla="*/ 149 h 150"/>
                <a:gd name="T4" fmla="*/ 1228 w 1229"/>
                <a:gd name="T5" fmla="*/ 0 h 150"/>
              </a:gdLst>
              <a:ahLst/>
              <a:cxnLst>
                <a:cxn ang="0">
                  <a:pos x="T0" y="T1"/>
                </a:cxn>
                <a:cxn ang="0">
                  <a:pos x="T2" y="T3"/>
                </a:cxn>
                <a:cxn ang="0">
                  <a:pos x="T4" y="T5"/>
                </a:cxn>
              </a:cxnLst>
              <a:rect l="0" t="0" r="r" b="b"/>
              <a:pathLst>
                <a:path w="1229" h="150">
                  <a:moveTo>
                    <a:pt x="0" y="149"/>
                  </a:moveTo>
                  <a:lnTo>
                    <a:pt x="895" y="149"/>
                  </a:lnTo>
                  <a:lnTo>
                    <a:pt x="1228" y="0"/>
                  </a:lnTo>
                </a:path>
              </a:pathLst>
            </a:custGeom>
            <a:noFill/>
            <a:ln w="762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6816" name="Freeform 192"/>
            <p:cNvSpPr>
              <a:spLocks/>
            </p:cNvSpPr>
            <p:nvPr/>
          </p:nvSpPr>
          <p:spPr bwMode="auto">
            <a:xfrm>
              <a:off x="2651" y="2010"/>
              <a:ext cx="1229" cy="149"/>
            </a:xfrm>
            <a:custGeom>
              <a:avLst/>
              <a:gdLst>
                <a:gd name="T0" fmla="*/ 0 w 1229"/>
                <a:gd name="T1" fmla="*/ 148 h 149"/>
                <a:gd name="T2" fmla="*/ 895 w 1229"/>
                <a:gd name="T3" fmla="*/ 148 h 149"/>
                <a:gd name="T4" fmla="*/ 1228 w 1229"/>
                <a:gd name="T5" fmla="*/ 0 h 149"/>
              </a:gdLst>
              <a:ahLst/>
              <a:cxnLst>
                <a:cxn ang="0">
                  <a:pos x="T0" y="T1"/>
                </a:cxn>
                <a:cxn ang="0">
                  <a:pos x="T2" y="T3"/>
                </a:cxn>
                <a:cxn ang="0">
                  <a:pos x="T4" y="T5"/>
                </a:cxn>
              </a:cxnLst>
              <a:rect l="0" t="0" r="r" b="b"/>
              <a:pathLst>
                <a:path w="1229" h="149">
                  <a:moveTo>
                    <a:pt x="0" y="148"/>
                  </a:moveTo>
                  <a:lnTo>
                    <a:pt x="895" y="148"/>
                  </a:lnTo>
                  <a:lnTo>
                    <a:pt x="1228" y="0"/>
                  </a:lnTo>
                </a:path>
              </a:pathLst>
            </a:custGeom>
            <a:noFill/>
            <a:ln w="762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6817" name="Freeform 193"/>
            <p:cNvSpPr>
              <a:spLocks/>
            </p:cNvSpPr>
            <p:nvPr/>
          </p:nvSpPr>
          <p:spPr bwMode="auto">
            <a:xfrm>
              <a:off x="2651" y="2168"/>
              <a:ext cx="1229" cy="150"/>
            </a:xfrm>
            <a:custGeom>
              <a:avLst/>
              <a:gdLst>
                <a:gd name="T0" fmla="*/ 0 w 1229"/>
                <a:gd name="T1" fmla="*/ 149 h 150"/>
                <a:gd name="T2" fmla="*/ 895 w 1229"/>
                <a:gd name="T3" fmla="*/ 149 h 150"/>
                <a:gd name="T4" fmla="*/ 1228 w 1229"/>
                <a:gd name="T5" fmla="*/ 0 h 150"/>
              </a:gdLst>
              <a:ahLst/>
              <a:cxnLst>
                <a:cxn ang="0">
                  <a:pos x="T0" y="T1"/>
                </a:cxn>
                <a:cxn ang="0">
                  <a:pos x="T2" y="T3"/>
                </a:cxn>
                <a:cxn ang="0">
                  <a:pos x="T4" y="T5"/>
                </a:cxn>
              </a:cxnLst>
              <a:rect l="0" t="0" r="r" b="b"/>
              <a:pathLst>
                <a:path w="1229" h="150">
                  <a:moveTo>
                    <a:pt x="0" y="149"/>
                  </a:moveTo>
                  <a:lnTo>
                    <a:pt x="895" y="149"/>
                  </a:lnTo>
                  <a:lnTo>
                    <a:pt x="1228" y="0"/>
                  </a:lnTo>
                </a:path>
              </a:pathLst>
            </a:custGeom>
            <a:noFill/>
            <a:ln w="762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6818" name="Freeform 194"/>
            <p:cNvSpPr>
              <a:spLocks/>
            </p:cNvSpPr>
            <p:nvPr/>
          </p:nvSpPr>
          <p:spPr bwMode="auto">
            <a:xfrm>
              <a:off x="2651" y="1697"/>
              <a:ext cx="1234" cy="144"/>
            </a:xfrm>
            <a:custGeom>
              <a:avLst/>
              <a:gdLst>
                <a:gd name="T0" fmla="*/ 0 w 1234"/>
                <a:gd name="T1" fmla="*/ 143 h 144"/>
                <a:gd name="T2" fmla="*/ 306 w 1234"/>
                <a:gd name="T3" fmla="*/ 0 h 144"/>
                <a:gd name="T4" fmla="*/ 1233 w 1234"/>
                <a:gd name="T5" fmla="*/ 0 h 144"/>
              </a:gdLst>
              <a:ahLst/>
              <a:cxnLst>
                <a:cxn ang="0">
                  <a:pos x="T0" y="T1"/>
                </a:cxn>
                <a:cxn ang="0">
                  <a:pos x="T2" y="T3"/>
                </a:cxn>
                <a:cxn ang="0">
                  <a:pos x="T4" y="T5"/>
                </a:cxn>
              </a:cxnLst>
              <a:rect l="0" t="0" r="r" b="b"/>
              <a:pathLst>
                <a:path w="1234" h="144">
                  <a:moveTo>
                    <a:pt x="0" y="143"/>
                  </a:moveTo>
                  <a:lnTo>
                    <a:pt x="306" y="0"/>
                  </a:lnTo>
                  <a:lnTo>
                    <a:pt x="1233" y="0"/>
                  </a:lnTo>
                </a:path>
              </a:pathLst>
            </a:custGeom>
            <a:noFill/>
            <a:ln w="762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6819" name="Freeform 195"/>
            <p:cNvSpPr>
              <a:spLocks/>
            </p:cNvSpPr>
            <p:nvPr/>
          </p:nvSpPr>
          <p:spPr bwMode="auto">
            <a:xfrm>
              <a:off x="3519" y="2301"/>
              <a:ext cx="82" cy="117"/>
            </a:xfrm>
            <a:custGeom>
              <a:avLst/>
              <a:gdLst>
                <a:gd name="T0" fmla="*/ 0 w 82"/>
                <a:gd name="T1" fmla="*/ 21 h 117"/>
                <a:gd name="T2" fmla="*/ 81 w 82"/>
                <a:gd name="T3" fmla="*/ 0 h 117"/>
                <a:gd name="T4" fmla="*/ 81 w 82"/>
                <a:gd name="T5" fmla="*/ 84 h 117"/>
                <a:gd name="T6" fmla="*/ 22 w 82"/>
                <a:gd name="T7" fmla="*/ 116 h 117"/>
                <a:gd name="T8" fmla="*/ 0 w 82"/>
                <a:gd name="T9" fmla="*/ 21 h 117"/>
              </a:gdLst>
              <a:ahLst/>
              <a:cxnLst>
                <a:cxn ang="0">
                  <a:pos x="T0" y="T1"/>
                </a:cxn>
                <a:cxn ang="0">
                  <a:pos x="T2" y="T3"/>
                </a:cxn>
                <a:cxn ang="0">
                  <a:pos x="T4" y="T5"/>
                </a:cxn>
                <a:cxn ang="0">
                  <a:pos x="T6" y="T7"/>
                </a:cxn>
                <a:cxn ang="0">
                  <a:pos x="T8" y="T9"/>
                </a:cxn>
              </a:cxnLst>
              <a:rect l="0" t="0" r="r" b="b"/>
              <a:pathLst>
                <a:path w="82" h="117">
                  <a:moveTo>
                    <a:pt x="0" y="21"/>
                  </a:moveTo>
                  <a:lnTo>
                    <a:pt x="81" y="0"/>
                  </a:lnTo>
                  <a:lnTo>
                    <a:pt x="81" y="84"/>
                  </a:lnTo>
                  <a:lnTo>
                    <a:pt x="22" y="116"/>
                  </a:lnTo>
                  <a:lnTo>
                    <a:pt x="0" y="21"/>
                  </a:lnTo>
                </a:path>
              </a:pathLst>
            </a:custGeom>
            <a:solidFill>
              <a:schemeClr val="tx1"/>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6820" name="Freeform 196"/>
            <p:cNvSpPr>
              <a:spLocks/>
            </p:cNvSpPr>
            <p:nvPr/>
          </p:nvSpPr>
          <p:spPr bwMode="auto">
            <a:xfrm>
              <a:off x="2804" y="2306"/>
              <a:ext cx="83" cy="118"/>
            </a:xfrm>
            <a:custGeom>
              <a:avLst/>
              <a:gdLst>
                <a:gd name="T0" fmla="*/ 0 w 83"/>
                <a:gd name="T1" fmla="*/ 21 h 118"/>
                <a:gd name="T2" fmla="*/ 82 w 83"/>
                <a:gd name="T3" fmla="*/ 0 h 118"/>
                <a:gd name="T4" fmla="*/ 82 w 83"/>
                <a:gd name="T5" fmla="*/ 85 h 118"/>
                <a:gd name="T6" fmla="*/ 22 w 83"/>
                <a:gd name="T7" fmla="*/ 117 h 118"/>
                <a:gd name="T8" fmla="*/ 0 w 83"/>
                <a:gd name="T9" fmla="*/ 21 h 118"/>
              </a:gdLst>
              <a:ahLst/>
              <a:cxnLst>
                <a:cxn ang="0">
                  <a:pos x="T0" y="T1"/>
                </a:cxn>
                <a:cxn ang="0">
                  <a:pos x="T2" y="T3"/>
                </a:cxn>
                <a:cxn ang="0">
                  <a:pos x="T4" y="T5"/>
                </a:cxn>
                <a:cxn ang="0">
                  <a:pos x="T6" y="T7"/>
                </a:cxn>
                <a:cxn ang="0">
                  <a:pos x="T8" y="T9"/>
                </a:cxn>
              </a:cxnLst>
              <a:rect l="0" t="0" r="r" b="b"/>
              <a:pathLst>
                <a:path w="83" h="118">
                  <a:moveTo>
                    <a:pt x="0" y="21"/>
                  </a:moveTo>
                  <a:lnTo>
                    <a:pt x="82" y="0"/>
                  </a:lnTo>
                  <a:lnTo>
                    <a:pt x="82" y="85"/>
                  </a:lnTo>
                  <a:lnTo>
                    <a:pt x="22" y="117"/>
                  </a:lnTo>
                  <a:lnTo>
                    <a:pt x="0" y="21"/>
                  </a:lnTo>
                </a:path>
              </a:pathLst>
            </a:custGeom>
            <a:solidFill>
              <a:schemeClr val="tx1"/>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6821" name="Freeform 197"/>
            <p:cNvSpPr>
              <a:spLocks/>
            </p:cNvSpPr>
            <p:nvPr/>
          </p:nvSpPr>
          <p:spPr bwMode="auto">
            <a:xfrm>
              <a:off x="3802" y="2168"/>
              <a:ext cx="83" cy="118"/>
            </a:xfrm>
            <a:custGeom>
              <a:avLst/>
              <a:gdLst>
                <a:gd name="T0" fmla="*/ 0 w 83"/>
                <a:gd name="T1" fmla="*/ 21 h 118"/>
                <a:gd name="T2" fmla="*/ 82 w 83"/>
                <a:gd name="T3" fmla="*/ 0 h 118"/>
                <a:gd name="T4" fmla="*/ 82 w 83"/>
                <a:gd name="T5" fmla="*/ 85 h 118"/>
                <a:gd name="T6" fmla="*/ 22 w 83"/>
                <a:gd name="T7" fmla="*/ 117 h 118"/>
                <a:gd name="T8" fmla="*/ 0 w 83"/>
                <a:gd name="T9" fmla="*/ 21 h 118"/>
              </a:gdLst>
              <a:ahLst/>
              <a:cxnLst>
                <a:cxn ang="0">
                  <a:pos x="T0" y="T1"/>
                </a:cxn>
                <a:cxn ang="0">
                  <a:pos x="T2" y="T3"/>
                </a:cxn>
                <a:cxn ang="0">
                  <a:pos x="T4" y="T5"/>
                </a:cxn>
                <a:cxn ang="0">
                  <a:pos x="T6" y="T7"/>
                </a:cxn>
                <a:cxn ang="0">
                  <a:pos x="T8" y="T9"/>
                </a:cxn>
              </a:cxnLst>
              <a:rect l="0" t="0" r="r" b="b"/>
              <a:pathLst>
                <a:path w="83" h="118">
                  <a:moveTo>
                    <a:pt x="0" y="21"/>
                  </a:moveTo>
                  <a:lnTo>
                    <a:pt x="82" y="0"/>
                  </a:lnTo>
                  <a:lnTo>
                    <a:pt x="82" y="85"/>
                  </a:lnTo>
                  <a:lnTo>
                    <a:pt x="22" y="117"/>
                  </a:lnTo>
                  <a:lnTo>
                    <a:pt x="0" y="21"/>
                  </a:lnTo>
                </a:path>
              </a:pathLst>
            </a:custGeom>
            <a:solidFill>
              <a:schemeClr val="tx1"/>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6822" name="Freeform 198"/>
            <p:cNvSpPr>
              <a:spLocks/>
            </p:cNvSpPr>
            <p:nvPr/>
          </p:nvSpPr>
          <p:spPr bwMode="auto">
            <a:xfrm>
              <a:off x="2651" y="1703"/>
              <a:ext cx="1229" cy="149"/>
            </a:xfrm>
            <a:custGeom>
              <a:avLst/>
              <a:gdLst>
                <a:gd name="T0" fmla="*/ 0 w 1229"/>
                <a:gd name="T1" fmla="*/ 148 h 149"/>
                <a:gd name="T2" fmla="*/ 895 w 1229"/>
                <a:gd name="T3" fmla="*/ 148 h 149"/>
                <a:gd name="T4" fmla="*/ 1228 w 1229"/>
                <a:gd name="T5" fmla="*/ 0 h 149"/>
              </a:gdLst>
              <a:ahLst/>
              <a:cxnLst>
                <a:cxn ang="0">
                  <a:pos x="T0" y="T1"/>
                </a:cxn>
                <a:cxn ang="0">
                  <a:pos x="T2" y="T3"/>
                </a:cxn>
                <a:cxn ang="0">
                  <a:pos x="T4" y="T5"/>
                </a:cxn>
              </a:cxnLst>
              <a:rect l="0" t="0" r="r" b="b"/>
              <a:pathLst>
                <a:path w="1229" h="149">
                  <a:moveTo>
                    <a:pt x="0" y="148"/>
                  </a:moveTo>
                  <a:lnTo>
                    <a:pt x="895" y="148"/>
                  </a:lnTo>
                  <a:lnTo>
                    <a:pt x="1228" y="0"/>
                  </a:lnTo>
                </a:path>
              </a:pathLst>
            </a:custGeom>
            <a:noFill/>
            <a:ln w="762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6823" name="Rectangle 199"/>
            <p:cNvSpPr>
              <a:spLocks noChangeArrowheads="1"/>
            </p:cNvSpPr>
            <p:nvPr/>
          </p:nvSpPr>
          <p:spPr bwMode="auto">
            <a:xfrm>
              <a:off x="2753" y="1971"/>
              <a:ext cx="669" cy="215"/>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962" tIns="41275" rIns="80962" bIns="41275" anchor="ctr"/>
            <a:lstStyle/>
            <a:p>
              <a:pPr algn="ctr" defTabSz="804863"/>
              <a:r>
                <a:rPr lang="en-US" sz="1800" b="1">
                  <a:latin typeface="Helvetica" charset="0"/>
                </a:rPr>
                <a:t>EMPTY</a:t>
              </a:r>
            </a:p>
          </p:txBody>
        </p:sp>
      </p:grpSp>
      <p:sp>
        <p:nvSpPr>
          <p:cNvPr id="26825" name="Rectangle 201"/>
          <p:cNvSpPr>
            <a:spLocks noChangeArrowheads="1"/>
          </p:cNvSpPr>
          <p:nvPr/>
        </p:nvSpPr>
        <p:spPr bwMode="auto">
          <a:xfrm>
            <a:off x="4175125" y="1368425"/>
            <a:ext cx="1042988" cy="5715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962" tIns="41275" rIns="80962" bIns="41275">
            <a:spAutoFit/>
          </a:bodyPr>
          <a:lstStyle/>
          <a:p>
            <a:pPr algn="ctr" defTabSz="804863"/>
            <a:r>
              <a:rPr lang="en-US" sz="1600" b="1">
                <a:latin typeface="Helvetica" charset="0"/>
              </a:rPr>
              <a:t>Container</a:t>
            </a:r>
          </a:p>
          <a:p>
            <a:pPr algn="ctr" defTabSz="804863"/>
            <a:r>
              <a:rPr lang="en-US" sz="1600" b="1">
                <a:latin typeface="Helvetica" charset="0"/>
              </a:rPr>
              <a:t>Exchange</a:t>
            </a: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619125" y="347663"/>
            <a:ext cx="7905750" cy="1143000"/>
          </a:xfrm>
          <a:noFill/>
          <a:ln/>
        </p:spPr>
        <p:txBody>
          <a:bodyPr lIns="88900" rIns="88900"/>
          <a:lstStyle/>
          <a:p>
            <a:pPr defTabSz="885825">
              <a:lnSpc>
                <a:spcPct val="100000"/>
              </a:lnSpc>
            </a:pPr>
            <a:r>
              <a:rPr lang="en-US" sz="3200">
                <a:solidFill>
                  <a:srgbClr val="790015"/>
                </a:solidFill>
                <a:latin typeface="Helvetica" charset="0"/>
              </a:rPr>
              <a:t>Example of an “Internal” Pull Signal</a:t>
            </a:r>
            <a:br>
              <a:rPr lang="en-US" sz="3200">
                <a:solidFill>
                  <a:srgbClr val="790015"/>
                </a:solidFill>
                <a:latin typeface="Helvetica" charset="0"/>
              </a:rPr>
            </a:br>
            <a:r>
              <a:rPr lang="en-US" sz="3200">
                <a:solidFill>
                  <a:srgbClr val="790015"/>
                </a:solidFill>
                <a:latin typeface="Helvetica" charset="0"/>
              </a:rPr>
              <a:t>Visual Control Board</a:t>
            </a:r>
          </a:p>
        </p:txBody>
      </p:sp>
      <p:grpSp>
        <p:nvGrpSpPr>
          <p:cNvPr id="30844" name="Group 124"/>
          <p:cNvGrpSpPr>
            <a:grpSpLocks/>
          </p:cNvGrpSpPr>
          <p:nvPr/>
        </p:nvGrpSpPr>
        <p:grpSpPr bwMode="auto">
          <a:xfrm>
            <a:off x="876300" y="1760538"/>
            <a:ext cx="7462838" cy="4519612"/>
            <a:chOff x="552" y="1109"/>
            <a:chExt cx="4701" cy="2847"/>
          </a:xfrm>
        </p:grpSpPr>
        <p:sp>
          <p:nvSpPr>
            <p:cNvPr id="30723" name="Rectangle 3"/>
            <p:cNvSpPr>
              <a:spLocks noChangeArrowheads="1"/>
            </p:cNvSpPr>
            <p:nvPr/>
          </p:nvSpPr>
          <p:spPr bwMode="auto">
            <a:xfrm>
              <a:off x="552" y="1820"/>
              <a:ext cx="2824" cy="706"/>
            </a:xfrm>
            <a:prstGeom prst="rect">
              <a:avLst/>
            </a:prstGeom>
            <a:solidFill>
              <a:schemeClr val="hlink"/>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0724" name="Rectangle 4"/>
            <p:cNvSpPr>
              <a:spLocks noChangeArrowheads="1"/>
            </p:cNvSpPr>
            <p:nvPr/>
          </p:nvSpPr>
          <p:spPr bwMode="auto">
            <a:xfrm>
              <a:off x="552" y="2534"/>
              <a:ext cx="2824" cy="707"/>
            </a:xfrm>
            <a:prstGeom prst="rect">
              <a:avLst/>
            </a:prstGeom>
            <a:solidFill>
              <a:srgbClr val="FAFD00"/>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0725" name="Rectangle 5"/>
            <p:cNvSpPr>
              <a:spLocks noChangeArrowheads="1"/>
            </p:cNvSpPr>
            <p:nvPr/>
          </p:nvSpPr>
          <p:spPr bwMode="auto">
            <a:xfrm>
              <a:off x="552" y="3249"/>
              <a:ext cx="2824" cy="707"/>
            </a:xfrm>
            <a:prstGeom prst="rect">
              <a:avLst/>
            </a:prstGeom>
            <a:solidFill>
              <a:schemeClr val="accent2"/>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0726" name="Rectangle 6"/>
            <p:cNvSpPr>
              <a:spLocks noChangeArrowheads="1"/>
            </p:cNvSpPr>
            <p:nvPr/>
          </p:nvSpPr>
          <p:spPr bwMode="auto">
            <a:xfrm>
              <a:off x="552" y="1109"/>
              <a:ext cx="2824" cy="70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0727" name="Rectangle 7"/>
            <p:cNvSpPr>
              <a:spLocks noChangeArrowheads="1"/>
            </p:cNvSpPr>
            <p:nvPr/>
          </p:nvSpPr>
          <p:spPr bwMode="auto">
            <a:xfrm>
              <a:off x="3384" y="1109"/>
              <a:ext cx="1869" cy="2847"/>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0728" name="Line 8"/>
            <p:cNvSpPr>
              <a:spLocks noChangeShapeType="1"/>
            </p:cNvSpPr>
            <p:nvPr/>
          </p:nvSpPr>
          <p:spPr bwMode="auto">
            <a:xfrm>
              <a:off x="2869" y="1819"/>
              <a:ext cx="238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0729" name="Line 9"/>
            <p:cNvSpPr>
              <a:spLocks noChangeShapeType="1"/>
            </p:cNvSpPr>
            <p:nvPr/>
          </p:nvSpPr>
          <p:spPr bwMode="auto">
            <a:xfrm>
              <a:off x="1888" y="1119"/>
              <a:ext cx="0" cy="281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0730" name="Rectangle 10"/>
            <p:cNvSpPr>
              <a:spLocks noChangeArrowheads="1"/>
            </p:cNvSpPr>
            <p:nvPr/>
          </p:nvSpPr>
          <p:spPr bwMode="auto">
            <a:xfrm>
              <a:off x="1159" y="1182"/>
              <a:ext cx="102" cy="186"/>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962" tIns="41275" rIns="80962" bIns="41275">
              <a:spAutoFit/>
            </a:bodyPr>
            <a:lstStyle/>
            <a:p>
              <a:pPr algn="ctr" defTabSz="804863"/>
              <a:endParaRPr lang="en-US" sz="1400">
                <a:latin typeface="Arial" pitchFamily="34" charset="0"/>
              </a:endParaRPr>
            </a:p>
          </p:txBody>
        </p:sp>
        <p:sp>
          <p:nvSpPr>
            <p:cNvPr id="30731" name="Rectangle 11"/>
            <p:cNvSpPr>
              <a:spLocks noChangeArrowheads="1"/>
            </p:cNvSpPr>
            <p:nvPr/>
          </p:nvSpPr>
          <p:spPr bwMode="auto">
            <a:xfrm>
              <a:off x="2522" y="1182"/>
              <a:ext cx="102" cy="186"/>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962" tIns="41275" rIns="80962" bIns="41275">
              <a:spAutoFit/>
            </a:bodyPr>
            <a:lstStyle/>
            <a:p>
              <a:pPr algn="ctr" defTabSz="804863"/>
              <a:endParaRPr lang="en-US" sz="1400">
                <a:latin typeface="Arial" pitchFamily="34" charset="0"/>
              </a:endParaRPr>
            </a:p>
          </p:txBody>
        </p:sp>
        <p:sp>
          <p:nvSpPr>
            <p:cNvPr id="30732" name="Rectangle 12"/>
            <p:cNvSpPr>
              <a:spLocks noChangeArrowheads="1"/>
            </p:cNvSpPr>
            <p:nvPr/>
          </p:nvSpPr>
          <p:spPr bwMode="auto">
            <a:xfrm>
              <a:off x="3842" y="1322"/>
              <a:ext cx="979" cy="25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962" tIns="41275" rIns="80962" bIns="41275">
              <a:spAutoFit/>
            </a:bodyPr>
            <a:lstStyle/>
            <a:p>
              <a:pPr algn="ctr" defTabSz="804863"/>
              <a:r>
                <a:rPr lang="en-US" sz="2100" b="1">
                  <a:latin typeface="Helvetica-Narrow" charset="0"/>
                </a:rPr>
                <a:t>Information</a:t>
              </a:r>
            </a:p>
          </p:txBody>
        </p:sp>
        <p:sp>
          <p:nvSpPr>
            <p:cNvPr id="30733" name="Rectangle 13"/>
            <p:cNvSpPr>
              <a:spLocks noChangeArrowheads="1"/>
            </p:cNvSpPr>
            <p:nvPr/>
          </p:nvSpPr>
          <p:spPr bwMode="auto">
            <a:xfrm>
              <a:off x="3551" y="2027"/>
              <a:ext cx="660" cy="767"/>
            </a:xfrm>
            <a:prstGeom prst="rect">
              <a:avLst/>
            </a:prstGeom>
            <a:solidFill>
              <a:schemeClr val="bg1"/>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0734" name="Rectangle 14"/>
            <p:cNvSpPr>
              <a:spLocks noChangeArrowheads="1"/>
            </p:cNvSpPr>
            <p:nvPr/>
          </p:nvSpPr>
          <p:spPr bwMode="auto">
            <a:xfrm>
              <a:off x="4417" y="2023"/>
              <a:ext cx="668" cy="775"/>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0735" name="Rectangle 15"/>
            <p:cNvSpPr>
              <a:spLocks noChangeArrowheads="1"/>
            </p:cNvSpPr>
            <p:nvPr/>
          </p:nvSpPr>
          <p:spPr bwMode="auto">
            <a:xfrm>
              <a:off x="4024" y="2954"/>
              <a:ext cx="669" cy="77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0736" name="Rectangle 16"/>
            <p:cNvSpPr>
              <a:spLocks noChangeArrowheads="1"/>
            </p:cNvSpPr>
            <p:nvPr/>
          </p:nvSpPr>
          <p:spPr bwMode="auto">
            <a:xfrm>
              <a:off x="4286" y="3103"/>
              <a:ext cx="669" cy="775"/>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30753" name="Group 33"/>
            <p:cNvGrpSpPr>
              <a:grpSpLocks/>
            </p:cNvGrpSpPr>
            <p:nvPr/>
          </p:nvGrpSpPr>
          <p:grpSpPr bwMode="auto">
            <a:xfrm>
              <a:off x="2109" y="1850"/>
              <a:ext cx="1020" cy="287"/>
              <a:chOff x="2109" y="1850"/>
              <a:chExt cx="1020" cy="287"/>
            </a:xfrm>
          </p:grpSpPr>
          <p:grpSp>
            <p:nvGrpSpPr>
              <p:cNvPr id="30740" name="Group 20"/>
              <p:cNvGrpSpPr>
                <a:grpSpLocks/>
              </p:cNvGrpSpPr>
              <p:nvPr/>
            </p:nvGrpSpPr>
            <p:grpSpPr bwMode="auto">
              <a:xfrm>
                <a:off x="2109" y="1850"/>
                <a:ext cx="139" cy="287"/>
                <a:chOff x="2109" y="1850"/>
                <a:chExt cx="139" cy="287"/>
              </a:xfrm>
            </p:grpSpPr>
            <p:sp>
              <p:nvSpPr>
                <p:cNvPr id="30737" name="AutoShape 17"/>
                <p:cNvSpPr>
                  <a:spLocks noChangeArrowheads="1"/>
                </p:cNvSpPr>
                <p:nvPr/>
              </p:nvSpPr>
              <p:spPr bwMode="auto">
                <a:xfrm>
                  <a:off x="2109" y="1895"/>
                  <a:ext cx="139" cy="242"/>
                </a:xfrm>
                <a:prstGeom prst="roundRect">
                  <a:avLst>
                    <a:gd name="adj" fmla="val 12477"/>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0738" name="Oval 18"/>
                <p:cNvSpPr>
                  <a:spLocks noChangeArrowheads="1"/>
                </p:cNvSpPr>
                <p:nvPr/>
              </p:nvSpPr>
              <p:spPr bwMode="auto">
                <a:xfrm>
                  <a:off x="2154" y="1919"/>
                  <a:ext cx="37" cy="29"/>
                </a:xfrm>
                <a:prstGeom prst="ellipse">
                  <a:avLst/>
                </a:prstGeom>
                <a:solidFill>
                  <a:schemeClr val="tx1"/>
                </a:solidFill>
                <a:ln>
                  <a:noFill/>
                </a:ln>
                <a:effectLst/>
                <a:extLst>
                  <a:ext uri="{91240B29-F687-4F45-9708-019B960494DF}">
                    <a14:hiddenLine xmlns:a14="http://schemas.microsoft.com/office/drawing/2010/main" w="12700">
                      <a:solidFill>
                        <a:srgbClr val="F6BF69"/>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0739" name="Line 19"/>
                <p:cNvSpPr>
                  <a:spLocks noChangeShapeType="1"/>
                </p:cNvSpPr>
                <p:nvPr/>
              </p:nvSpPr>
              <p:spPr bwMode="auto">
                <a:xfrm flipV="1">
                  <a:off x="2172" y="1850"/>
                  <a:ext cx="0" cy="9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30744" name="Group 24"/>
              <p:cNvGrpSpPr>
                <a:grpSpLocks/>
              </p:cNvGrpSpPr>
              <p:nvPr/>
            </p:nvGrpSpPr>
            <p:grpSpPr bwMode="auto">
              <a:xfrm>
                <a:off x="2401" y="1850"/>
                <a:ext cx="139" cy="287"/>
                <a:chOff x="2401" y="1850"/>
                <a:chExt cx="139" cy="287"/>
              </a:xfrm>
            </p:grpSpPr>
            <p:sp>
              <p:nvSpPr>
                <p:cNvPr id="30741" name="AutoShape 21"/>
                <p:cNvSpPr>
                  <a:spLocks noChangeArrowheads="1"/>
                </p:cNvSpPr>
                <p:nvPr/>
              </p:nvSpPr>
              <p:spPr bwMode="auto">
                <a:xfrm>
                  <a:off x="2401" y="1895"/>
                  <a:ext cx="139" cy="242"/>
                </a:xfrm>
                <a:prstGeom prst="roundRect">
                  <a:avLst>
                    <a:gd name="adj" fmla="val 12477"/>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0742" name="Oval 22"/>
                <p:cNvSpPr>
                  <a:spLocks noChangeArrowheads="1"/>
                </p:cNvSpPr>
                <p:nvPr/>
              </p:nvSpPr>
              <p:spPr bwMode="auto">
                <a:xfrm>
                  <a:off x="2446" y="1919"/>
                  <a:ext cx="37" cy="29"/>
                </a:xfrm>
                <a:prstGeom prst="ellipse">
                  <a:avLst/>
                </a:prstGeom>
                <a:solidFill>
                  <a:schemeClr val="tx1"/>
                </a:solidFill>
                <a:ln>
                  <a:noFill/>
                </a:ln>
                <a:effectLst/>
                <a:extLst>
                  <a:ext uri="{91240B29-F687-4F45-9708-019B960494DF}">
                    <a14:hiddenLine xmlns:a14="http://schemas.microsoft.com/office/drawing/2010/main" w="12700">
                      <a:solidFill>
                        <a:srgbClr val="F6BF69"/>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0743" name="Line 23"/>
                <p:cNvSpPr>
                  <a:spLocks noChangeShapeType="1"/>
                </p:cNvSpPr>
                <p:nvPr/>
              </p:nvSpPr>
              <p:spPr bwMode="auto">
                <a:xfrm flipV="1">
                  <a:off x="2465" y="1850"/>
                  <a:ext cx="0" cy="9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30748" name="Group 28"/>
              <p:cNvGrpSpPr>
                <a:grpSpLocks/>
              </p:cNvGrpSpPr>
              <p:nvPr/>
            </p:nvGrpSpPr>
            <p:grpSpPr bwMode="auto">
              <a:xfrm>
                <a:off x="2694" y="1850"/>
                <a:ext cx="139" cy="287"/>
                <a:chOff x="2694" y="1850"/>
                <a:chExt cx="139" cy="287"/>
              </a:xfrm>
            </p:grpSpPr>
            <p:sp>
              <p:nvSpPr>
                <p:cNvPr id="30745" name="AutoShape 25"/>
                <p:cNvSpPr>
                  <a:spLocks noChangeArrowheads="1"/>
                </p:cNvSpPr>
                <p:nvPr/>
              </p:nvSpPr>
              <p:spPr bwMode="auto">
                <a:xfrm>
                  <a:off x="2694" y="1895"/>
                  <a:ext cx="139" cy="242"/>
                </a:xfrm>
                <a:prstGeom prst="roundRect">
                  <a:avLst>
                    <a:gd name="adj" fmla="val 12477"/>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0746" name="Oval 26"/>
                <p:cNvSpPr>
                  <a:spLocks noChangeArrowheads="1"/>
                </p:cNvSpPr>
                <p:nvPr/>
              </p:nvSpPr>
              <p:spPr bwMode="auto">
                <a:xfrm>
                  <a:off x="2739" y="1919"/>
                  <a:ext cx="37" cy="29"/>
                </a:xfrm>
                <a:prstGeom prst="ellipse">
                  <a:avLst/>
                </a:prstGeom>
                <a:solidFill>
                  <a:schemeClr val="tx1"/>
                </a:solidFill>
                <a:ln>
                  <a:noFill/>
                </a:ln>
                <a:effectLst/>
                <a:extLst>
                  <a:ext uri="{91240B29-F687-4F45-9708-019B960494DF}">
                    <a14:hiddenLine xmlns:a14="http://schemas.microsoft.com/office/drawing/2010/main" w="12700">
                      <a:solidFill>
                        <a:srgbClr val="F6BF69"/>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0747" name="Line 27"/>
                <p:cNvSpPr>
                  <a:spLocks noChangeShapeType="1"/>
                </p:cNvSpPr>
                <p:nvPr/>
              </p:nvSpPr>
              <p:spPr bwMode="auto">
                <a:xfrm flipV="1">
                  <a:off x="2757" y="1850"/>
                  <a:ext cx="0" cy="9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30752" name="Group 32"/>
              <p:cNvGrpSpPr>
                <a:grpSpLocks/>
              </p:cNvGrpSpPr>
              <p:nvPr/>
            </p:nvGrpSpPr>
            <p:grpSpPr bwMode="auto">
              <a:xfrm>
                <a:off x="2989" y="1850"/>
                <a:ext cx="140" cy="287"/>
                <a:chOff x="2989" y="1850"/>
                <a:chExt cx="140" cy="287"/>
              </a:xfrm>
            </p:grpSpPr>
            <p:sp>
              <p:nvSpPr>
                <p:cNvPr id="30749" name="AutoShape 29"/>
                <p:cNvSpPr>
                  <a:spLocks noChangeArrowheads="1"/>
                </p:cNvSpPr>
                <p:nvPr/>
              </p:nvSpPr>
              <p:spPr bwMode="auto">
                <a:xfrm>
                  <a:off x="2989" y="1895"/>
                  <a:ext cx="140" cy="242"/>
                </a:xfrm>
                <a:prstGeom prst="roundRect">
                  <a:avLst>
                    <a:gd name="adj" fmla="val 12477"/>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0750" name="Oval 30"/>
                <p:cNvSpPr>
                  <a:spLocks noChangeArrowheads="1"/>
                </p:cNvSpPr>
                <p:nvPr/>
              </p:nvSpPr>
              <p:spPr bwMode="auto">
                <a:xfrm>
                  <a:off x="3034" y="1919"/>
                  <a:ext cx="38" cy="29"/>
                </a:xfrm>
                <a:prstGeom prst="ellipse">
                  <a:avLst/>
                </a:prstGeom>
                <a:solidFill>
                  <a:schemeClr val="tx1"/>
                </a:solidFill>
                <a:ln>
                  <a:noFill/>
                </a:ln>
                <a:effectLst/>
                <a:extLst>
                  <a:ext uri="{91240B29-F687-4F45-9708-019B960494DF}">
                    <a14:hiddenLine xmlns:a14="http://schemas.microsoft.com/office/drawing/2010/main" w="12700">
                      <a:solidFill>
                        <a:srgbClr val="F6BF69"/>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0751" name="Line 31"/>
                <p:cNvSpPr>
                  <a:spLocks noChangeShapeType="1"/>
                </p:cNvSpPr>
                <p:nvPr/>
              </p:nvSpPr>
              <p:spPr bwMode="auto">
                <a:xfrm flipV="1">
                  <a:off x="3053" y="1850"/>
                  <a:ext cx="0" cy="9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grpSp>
          <p:nvGrpSpPr>
            <p:cNvPr id="30770" name="Group 50"/>
            <p:cNvGrpSpPr>
              <a:grpSpLocks/>
            </p:cNvGrpSpPr>
            <p:nvPr/>
          </p:nvGrpSpPr>
          <p:grpSpPr bwMode="auto">
            <a:xfrm>
              <a:off x="713" y="1850"/>
              <a:ext cx="957" cy="287"/>
              <a:chOff x="713" y="1850"/>
              <a:chExt cx="957" cy="287"/>
            </a:xfrm>
          </p:grpSpPr>
          <p:grpSp>
            <p:nvGrpSpPr>
              <p:cNvPr id="30757" name="Group 37"/>
              <p:cNvGrpSpPr>
                <a:grpSpLocks/>
              </p:cNvGrpSpPr>
              <p:nvPr/>
            </p:nvGrpSpPr>
            <p:grpSpPr bwMode="auto">
              <a:xfrm>
                <a:off x="713" y="1850"/>
                <a:ext cx="139" cy="287"/>
                <a:chOff x="713" y="1850"/>
                <a:chExt cx="139" cy="287"/>
              </a:xfrm>
            </p:grpSpPr>
            <p:sp>
              <p:nvSpPr>
                <p:cNvPr id="30754" name="AutoShape 34"/>
                <p:cNvSpPr>
                  <a:spLocks noChangeArrowheads="1"/>
                </p:cNvSpPr>
                <p:nvPr/>
              </p:nvSpPr>
              <p:spPr bwMode="auto">
                <a:xfrm>
                  <a:off x="713" y="1895"/>
                  <a:ext cx="139" cy="242"/>
                </a:xfrm>
                <a:prstGeom prst="roundRect">
                  <a:avLst>
                    <a:gd name="adj" fmla="val 12477"/>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0755" name="Oval 35"/>
                <p:cNvSpPr>
                  <a:spLocks noChangeArrowheads="1"/>
                </p:cNvSpPr>
                <p:nvPr/>
              </p:nvSpPr>
              <p:spPr bwMode="auto">
                <a:xfrm>
                  <a:off x="758" y="1919"/>
                  <a:ext cx="38" cy="29"/>
                </a:xfrm>
                <a:prstGeom prst="ellipse">
                  <a:avLst/>
                </a:prstGeom>
                <a:solidFill>
                  <a:schemeClr val="tx1"/>
                </a:solidFill>
                <a:ln>
                  <a:noFill/>
                </a:ln>
                <a:effectLst/>
                <a:extLst>
                  <a:ext uri="{91240B29-F687-4F45-9708-019B960494DF}">
                    <a14:hiddenLine xmlns:a14="http://schemas.microsoft.com/office/drawing/2010/main" w="12700">
                      <a:solidFill>
                        <a:srgbClr val="F6BF69"/>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0756" name="Line 36"/>
                <p:cNvSpPr>
                  <a:spLocks noChangeShapeType="1"/>
                </p:cNvSpPr>
                <p:nvPr/>
              </p:nvSpPr>
              <p:spPr bwMode="auto">
                <a:xfrm flipV="1">
                  <a:off x="776" y="1850"/>
                  <a:ext cx="0" cy="9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30761" name="Group 41"/>
              <p:cNvGrpSpPr>
                <a:grpSpLocks/>
              </p:cNvGrpSpPr>
              <p:nvPr/>
            </p:nvGrpSpPr>
            <p:grpSpPr bwMode="auto">
              <a:xfrm>
                <a:off x="997" y="1850"/>
                <a:ext cx="139" cy="287"/>
                <a:chOff x="997" y="1850"/>
                <a:chExt cx="139" cy="287"/>
              </a:xfrm>
            </p:grpSpPr>
            <p:sp>
              <p:nvSpPr>
                <p:cNvPr id="30758" name="AutoShape 38"/>
                <p:cNvSpPr>
                  <a:spLocks noChangeArrowheads="1"/>
                </p:cNvSpPr>
                <p:nvPr/>
              </p:nvSpPr>
              <p:spPr bwMode="auto">
                <a:xfrm>
                  <a:off x="997" y="1895"/>
                  <a:ext cx="139" cy="242"/>
                </a:xfrm>
                <a:prstGeom prst="roundRect">
                  <a:avLst>
                    <a:gd name="adj" fmla="val 12477"/>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0759" name="Oval 39"/>
                <p:cNvSpPr>
                  <a:spLocks noChangeArrowheads="1"/>
                </p:cNvSpPr>
                <p:nvPr/>
              </p:nvSpPr>
              <p:spPr bwMode="auto">
                <a:xfrm>
                  <a:off x="1042" y="1919"/>
                  <a:ext cx="37" cy="29"/>
                </a:xfrm>
                <a:prstGeom prst="ellipse">
                  <a:avLst/>
                </a:prstGeom>
                <a:solidFill>
                  <a:schemeClr val="tx1"/>
                </a:solidFill>
                <a:ln>
                  <a:noFill/>
                </a:ln>
                <a:effectLst/>
                <a:extLst>
                  <a:ext uri="{91240B29-F687-4F45-9708-019B960494DF}">
                    <a14:hiddenLine xmlns:a14="http://schemas.microsoft.com/office/drawing/2010/main" w="12700">
                      <a:solidFill>
                        <a:srgbClr val="F6BF69"/>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0760" name="Line 40"/>
                <p:cNvSpPr>
                  <a:spLocks noChangeShapeType="1"/>
                </p:cNvSpPr>
                <p:nvPr/>
              </p:nvSpPr>
              <p:spPr bwMode="auto">
                <a:xfrm flipV="1">
                  <a:off x="1061" y="1850"/>
                  <a:ext cx="0" cy="9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30765" name="Group 45"/>
              <p:cNvGrpSpPr>
                <a:grpSpLocks/>
              </p:cNvGrpSpPr>
              <p:nvPr/>
            </p:nvGrpSpPr>
            <p:grpSpPr bwMode="auto">
              <a:xfrm>
                <a:off x="1273" y="1850"/>
                <a:ext cx="139" cy="287"/>
                <a:chOff x="1273" y="1850"/>
                <a:chExt cx="139" cy="287"/>
              </a:xfrm>
            </p:grpSpPr>
            <p:sp>
              <p:nvSpPr>
                <p:cNvPr id="30762" name="AutoShape 42"/>
                <p:cNvSpPr>
                  <a:spLocks noChangeArrowheads="1"/>
                </p:cNvSpPr>
                <p:nvPr/>
              </p:nvSpPr>
              <p:spPr bwMode="auto">
                <a:xfrm>
                  <a:off x="1273" y="1895"/>
                  <a:ext cx="139" cy="242"/>
                </a:xfrm>
                <a:prstGeom prst="roundRect">
                  <a:avLst>
                    <a:gd name="adj" fmla="val 12477"/>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0763" name="Oval 43"/>
                <p:cNvSpPr>
                  <a:spLocks noChangeArrowheads="1"/>
                </p:cNvSpPr>
                <p:nvPr/>
              </p:nvSpPr>
              <p:spPr bwMode="auto">
                <a:xfrm>
                  <a:off x="1318" y="1919"/>
                  <a:ext cx="37" cy="29"/>
                </a:xfrm>
                <a:prstGeom prst="ellipse">
                  <a:avLst/>
                </a:prstGeom>
                <a:solidFill>
                  <a:schemeClr val="tx1"/>
                </a:solidFill>
                <a:ln>
                  <a:noFill/>
                </a:ln>
                <a:effectLst/>
                <a:extLst>
                  <a:ext uri="{91240B29-F687-4F45-9708-019B960494DF}">
                    <a14:hiddenLine xmlns:a14="http://schemas.microsoft.com/office/drawing/2010/main" w="12700">
                      <a:solidFill>
                        <a:srgbClr val="F6BF69"/>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0764" name="Line 44"/>
                <p:cNvSpPr>
                  <a:spLocks noChangeShapeType="1"/>
                </p:cNvSpPr>
                <p:nvPr/>
              </p:nvSpPr>
              <p:spPr bwMode="auto">
                <a:xfrm flipV="1">
                  <a:off x="1337" y="1850"/>
                  <a:ext cx="0" cy="9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30769" name="Group 49"/>
              <p:cNvGrpSpPr>
                <a:grpSpLocks/>
              </p:cNvGrpSpPr>
              <p:nvPr/>
            </p:nvGrpSpPr>
            <p:grpSpPr bwMode="auto">
              <a:xfrm>
                <a:off x="1531" y="1850"/>
                <a:ext cx="139" cy="287"/>
                <a:chOff x="1531" y="1850"/>
                <a:chExt cx="139" cy="287"/>
              </a:xfrm>
            </p:grpSpPr>
            <p:sp>
              <p:nvSpPr>
                <p:cNvPr id="30766" name="AutoShape 46"/>
                <p:cNvSpPr>
                  <a:spLocks noChangeArrowheads="1"/>
                </p:cNvSpPr>
                <p:nvPr/>
              </p:nvSpPr>
              <p:spPr bwMode="auto">
                <a:xfrm>
                  <a:off x="1531" y="1895"/>
                  <a:ext cx="139" cy="242"/>
                </a:xfrm>
                <a:prstGeom prst="roundRect">
                  <a:avLst>
                    <a:gd name="adj" fmla="val 12477"/>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0767" name="Oval 47"/>
                <p:cNvSpPr>
                  <a:spLocks noChangeArrowheads="1"/>
                </p:cNvSpPr>
                <p:nvPr/>
              </p:nvSpPr>
              <p:spPr bwMode="auto">
                <a:xfrm>
                  <a:off x="1576" y="1919"/>
                  <a:ext cx="37" cy="29"/>
                </a:xfrm>
                <a:prstGeom prst="ellipse">
                  <a:avLst/>
                </a:prstGeom>
                <a:solidFill>
                  <a:schemeClr val="tx1"/>
                </a:solidFill>
                <a:ln>
                  <a:noFill/>
                </a:ln>
                <a:effectLst/>
                <a:extLst>
                  <a:ext uri="{91240B29-F687-4F45-9708-019B960494DF}">
                    <a14:hiddenLine xmlns:a14="http://schemas.microsoft.com/office/drawing/2010/main" w="12700">
                      <a:solidFill>
                        <a:srgbClr val="F6BF69"/>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0768" name="Line 48"/>
                <p:cNvSpPr>
                  <a:spLocks noChangeShapeType="1"/>
                </p:cNvSpPr>
                <p:nvPr/>
              </p:nvSpPr>
              <p:spPr bwMode="auto">
                <a:xfrm flipV="1">
                  <a:off x="1595" y="1850"/>
                  <a:ext cx="0" cy="9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grpSp>
          <p:nvGrpSpPr>
            <p:cNvPr id="30787" name="Group 67"/>
            <p:cNvGrpSpPr>
              <a:grpSpLocks/>
            </p:cNvGrpSpPr>
            <p:nvPr/>
          </p:nvGrpSpPr>
          <p:grpSpPr bwMode="auto">
            <a:xfrm>
              <a:off x="2115" y="2588"/>
              <a:ext cx="1020" cy="287"/>
              <a:chOff x="2115" y="2588"/>
              <a:chExt cx="1020" cy="287"/>
            </a:xfrm>
          </p:grpSpPr>
          <p:grpSp>
            <p:nvGrpSpPr>
              <p:cNvPr id="30774" name="Group 54"/>
              <p:cNvGrpSpPr>
                <a:grpSpLocks/>
              </p:cNvGrpSpPr>
              <p:nvPr/>
            </p:nvGrpSpPr>
            <p:grpSpPr bwMode="auto">
              <a:xfrm>
                <a:off x="2115" y="2588"/>
                <a:ext cx="139" cy="287"/>
                <a:chOff x="2115" y="2588"/>
                <a:chExt cx="139" cy="287"/>
              </a:xfrm>
            </p:grpSpPr>
            <p:sp>
              <p:nvSpPr>
                <p:cNvPr id="30771" name="AutoShape 51"/>
                <p:cNvSpPr>
                  <a:spLocks noChangeArrowheads="1"/>
                </p:cNvSpPr>
                <p:nvPr/>
              </p:nvSpPr>
              <p:spPr bwMode="auto">
                <a:xfrm>
                  <a:off x="2115" y="2633"/>
                  <a:ext cx="139" cy="242"/>
                </a:xfrm>
                <a:prstGeom prst="roundRect">
                  <a:avLst>
                    <a:gd name="adj" fmla="val 12477"/>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0772" name="Oval 52"/>
                <p:cNvSpPr>
                  <a:spLocks noChangeArrowheads="1"/>
                </p:cNvSpPr>
                <p:nvPr/>
              </p:nvSpPr>
              <p:spPr bwMode="auto">
                <a:xfrm>
                  <a:off x="2160" y="2657"/>
                  <a:ext cx="37" cy="29"/>
                </a:xfrm>
                <a:prstGeom prst="ellipse">
                  <a:avLst/>
                </a:prstGeom>
                <a:solidFill>
                  <a:schemeClr val="tx1"/>
                </a:solidFill>
                <a:ln>
                  <a:noFill/>
                </a:ln>
                <a:effectLst/>
                <a:extLst>
                  <a:ext uri="{91240B29-F687-4F45-9708-019B960494DF}">
                    <a14:hiddenLine xmlns:a14="http://schemas.microsoft.com/office/drawing/2010/main" w="12700">
                      <a:solidFill>
                        <a:srgbClr val="F6BF69"/>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0773" name="Line 53"/>
                <p:cNvSpPr>
                  <a:spLocks noChangeShapeType="1"/>
                </p:cNvSpPr>
                <p:nvPr/>
              </p:nvSpPr>
              <p:spPr bwMode="auto">
                <a:xfrm flipV="1">
                  <a:off x="2178" y="2588"/>
                  <a:ext cx="0" cy="9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30778" name="Group 58"/>
              <p:cNvGrpSpPr>
                <a:grpSpLocks/>
              </p:cNvGrpSpPr>
              <p:nvPr/>
            </p:nvGrpSpPr>
            <p:grpSpPr bwMode="auto">
              <a:xfrm>
                <a:off x="2407" y="2588"/>
                <a:ext cx="139" cy="287"/>
                <a:chOff x="2407" y="2588"/>
                <a:chExt cx="139" cy="287"/>
              </a:xfrm>
            </p:grpSpPr>
            <p:sp>
              <p:nvSpPr>
                <p:cNvPr id="30775" name="AutoShape 55"/>
                <p:cNvSpPr>
                  <a:spLocks noChangeArrowheads="1"/>
                </p:cNvSpPr>
                <p:nvPr/>
              </p:nvSpPr>
              <p:spPr bwMode="auto">
                <a:xfrm>
                  <a:off x="2407" y="2633"/>
                  <a:ext cx="139" cy="242"/>
                </a:xfrm>
                <a:prstGeom prst="roundRect">
                  <a:avLst>
                    <a:gd name="adj" fmla="val 12477"/>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0776" name="Oval 56"/>
                <p:cNvSpPr>
                  <a:spLocks noChangeArrowheads="1"/>
                </p:cNvSpPr>
                <p:nvPr/>
              </p:nvSpPr>
              <p:spPr bwMode="auto">
                <a:xfrm>
                  <a:off x="2452" y="2657"/>
                  <a:ext cx="37" cy="29"/>
                </a:xfrm>
                <a:prstGeom prst="ellipse">
                  <a:avLst/>
                </a:prstGeom>
                <a:solidFill>
                  <a:schemeClr val="tx1"/>
                </a:solidFill>
                <a:ln>
                  <a:noFill/>
                </a:ln>
                <a:effectLst/>
                <a:extLst>
                  <a:ext uri="{91240B29-F687-4F45-9708-019B960494DF}">
                    <a14:hiddenLine xmlns:a14="http://schemas.microsoft.com/office/drawing/2010/main" w="12700">
                      <a:solidFill>
                        <a:srgbClr val="F6BF69"/>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0777" name="Line 57"/>
                <p:cNvSpPr>
                  <a:spLocks noChangeShapeType="1"/>
                </p:cNvSpPr>
                <p:nvPr/>
              </p:nvSpPr>
              <p:spPr bwMode="auto">
                <a:xfrm flipV="1">
                  <a:off x="2471" y="2588"/>
                  <a:ext cx="0" cy="9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30782" name="Group 62"/>
              <p:cNvGrpSpPr>
                <a:grpSpLocks/>
              </p:cNvGrpSpPr>
              <p:nvPr/>
            </p:nvGrpSpPr>
            <p:grpSpPr bwMode="auto">
              <a:xfrm>
                <a:off x="2700" y="2588"/>
                <a:ext cx="139" cy="287"/>
                <a:chOff x="2700" y="2588"/>
                <a:chExt cx="139" cy="287"/>
              </a:xfrm>
            </p:grpSpPr>
            <p:sp>
              <p:nvSpPr>
                <p:cNvPr id="30779" name="AutoShape 59"/>
                <p:cNvSpPr>
                  <a:spLocks noChangeArrowheads="1"/>
                </p:cNvSpPr>
                <p:nvPr/>
              </p:nvSpPr>
              <p:spPr bwMode="auto">
                <a:xfrm>
                  <a:off x="2700" y="2633"/>
                  <a:ext cx="139" cy="242"/>
                </a:xfrm>
                <a:prstGeom prst="roundRect">
                  <a:avLst>
                    <a:gd name="adj" fmla="val 12477"/>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0780" name="Oval 60"/>
                <p:cNvSpPr>
                  <a:spLocks noChangeArrowheads="1"/>
                </p:cNvSpPr>
                <p:nvPr/>
              </p:nvSpPr>
              <p:spPr bwMode="auto">
                <a:xfrm>
                  <a:off x="2745" y="2657"/>
                  <a:ext cx="37" cy="29"/>
                </a:xfrm>
                <a:prstGeom prst="ellipse">
                  <a:avLst/>
                </a:prstGeom>
                <a:solidFill>
                  <a:schemeClr val="tx1"/>
                </a:solidFill>
                <a:ln>
                  <a:noFill/>
                </a:ln>
                <a:effectLst/>
                <a:extLst>
                  <a:ext uri="{91240B29-F687-4F45-9708-019B960494DF}">
                    <a14:hiddenLine xmlns:a14="http://schemas.microsoft.com/office/drawing/2010/main" w="12700">
                      <a:solidFill>
                        <a:srgbClr val="F6BF69"/>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0781" name="Line 61"/>
                <p:cNvSpPr>
                  <a:spLocks noChangeShapeType="1"/>
                </p:cNvSpPr>
                <p:nvPr/>
              </p:nvSpPr>
              <p:spPr bwMode="auto">
                <a:xfrm flipV="1">
                  <a:off x="2763" y="2588"/>
                  <a:ext cx="0" cy="9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30786" name="Group 66"/>
              <p:cNvGrpSpPr>
                <a:grpSpLocks/>
              </p:cNvGrpSpPr>
              <p:nvPr/>
            </p:nvGrpSpPr>
            <p:grpSpPr bwMode="auto">
              <a:xfrm>
                <a:off x="2995" y="2588"/>
                <a:ext cx="140" cy="287"/>
                <a:chOff x="2995" y="2588"/>
                <a:chExt cx="140" cy="287"/>
              </a:xfrm>
            </p:grpSpPr>
            <p:sp>
              <p:nvSpPr>
                <p:cNvPr id="30783" name="AutoShape 63"/>
                <p:cNvSpPr>
                  <a:spLocks noChangeArrowheads="1"/>
                </p:cNvSpPr>
                <p:nvPr/>
              </p:nvSpPr>
              <p:spPr bwMode="auto">
                <a:xfrm>
                  <a:off x="2995" y="2633"/>
                  <a:ext cx="140" cy="242"/>
                </a:xfrm>
                <a:prstGeom prst="roundRect">
                  <a:avLst>
                    <a:gd name="adj" fmla="val 12477"/>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0784" name="Oval 64"/>
                <p:cNvSpPr>
                  <a:spLocks noChangeArrowheads="1"/>
                </p:cNvSpPr>
                <p:nvPr/>
              </p:nvSpPr>
              <p:spPr bwMode="auto">
                <a:xfrm>
                  <a:off x="3040" y="2657"/>
                  <a:ext cx="38" cy="29"/>
                </a:xfrm>
                <a:prstGeom prst="ellipse">
                  <a:avLst/>
                </a:prstGeom>
                <a:solidFill>
                  <a:schemeClr val="tx1"/>
                </a:solidFill>
                <a:ln>
                  <a:noFill/>
                </a:ln>
                <a:effectLst/>
                <a:extLst>
                  <a:ext uri="{91240B29-F687-4F45-9708-019B960494DF}">
                    <a14:hiddenLine xmlns:a14="http://schemas.microsoft.com/office/drawing/2010/main" w="12700">
                      <a:solidFill>
                        <a:srgbClr val="F6BF69"/>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0785" name="Line 65"/>
                <p:cNvSpPr>
                  <a:spLocks noChangeShapeType="1"/>
                </p:cNvSpPr>
                <p:nvPr/>
              </p:nvSpPr>
              <p:spPr bwMode="auto">
                <a:xfrm flipV="1">
                  <a:off x="3059" y="2588"/>
                  <a:ext cx="0" cy="9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grpSp>
          <p:nvGrpSpPr>
            <p:cNvPr id="30804" name="Group 84"/>
            <p:cNvGrpSpPr>
              <a:grpSpLocks/>
            </p:cNvGrpSpPr>
            <p:nvPr/>
          </p:nvGrpSpPr>
          <p:grpSpPr bwMode="auto">
            <a:xfrm>
              <a:off x="710" y="2588"/>
              <a:ext cx="957" cy="287"/>
              <a:chOff x="710" y="2588"/>
              <a:chExt cx="957" cy="287"/>
            </a:xfrm>
          </p:grpSpPr>
          <p:grpSp>
            <p:nvGrpSpPr>
              <p:cNvPr id="30791" name="Group 71"/>
              <p:cNvGrpSpPr>
                <a:grpSpLocks/>
              </p:cNvGrpSpPr>
              <p:nvPr/>
            </p:nvGrpSpPr>
            <p:grpSpPr bwMode="auto">
              <a:xfrm>
                <a:off x="710" y="2588"/>
                <a:ext cx="139" cy="287"/>
                <a:chOff x="710" y="2588"/>
                <a:chExt cx="139" cy="287"/>
              </a:xfrm>
            </p:grpSpPr>
            <p:sp>
              <p:nvSpPr>
                <p:cNvPr id="30788" name="AutoShape 68"/>
                <p:cNvSpPr>
                  <a:spLocks noChangeArrowheads="1"/>
                </p:cNvSpPr>
                <p:nvPr/>
              </p:nvSpPr>
              <p:spPr bwMode="auto">
                <a:xfrm>
                  <a:off x="710" y="2633"/>
                  <a:ext cx="139" cy="242"/>
                </a:xfrm>
                <a:prstGeom prst="roundRect">
                  <a:avLst>
                    <a:gd name="adj" fmla="val 12477"/>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0789" name="Oval 69"/>
                <p:cNvSpPr>
                  <a:spLocks noChangeArrowheads="1"/>
                </p:cNvSpPr>
                <p:nvPr/>
              </p:nvSpPr>
              <p:spPr bwMode="auto">
                <a:xfrm>
                  <a:off x="755" y="2657"/>
                  <a:ext cx="38" cy="29"/>
                </a:xfrm>
                <a:prstGeom prst="ellipse">
                  <a:avLst/>
                </a:prstGeom>
                <a:solidFill>
                  <a:schemeClr val="tx1"/>
                </a:solidFill>
                <a:ln>
                  <a:noFill/>
                </a:ln>
                <a:effectLst/>
                <a:extLst>
                  <a:ext uri="{91240B29-F687-4F45-9708-019B960494DF}">
                    <a14:hiddenLine xmlns:a14="http://schemas.microsoft.com/office/drawing/2010/main" w="12700">
                      <a:solidFill>
                        <a:srgbClr val="F6BF69"/>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0790" name="Line 70"/>
                <p:cNvSpPr>
                  <a:spLocks noChangeShapeType="1"/>
                </p:cNvSpPr>
                <p:nvPr/>
              </p:nvSpPr>
              <p:spPr bwMode="auto">
                <a:xfrm flipV="1">
                  <a:off x="773" y="2588"/>
                  <a:ext cx="0" cy="9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30795" name="Group 75"/>
              <p:cNvGrpSpPr>
                <a:grpSpLocks/>
              </p:cNvGrpSpPr>
              <p:nvPr/>
            </p:nvGrpSpPr>
            <p:grpSpPr bwMode="auto">
              <a:xfrm>
                <a:off x="994" y="2588"/>
                <a:ext cx="139" cy="287"/>
                <a:chOff x="994" y="2588"/>
                <a:chExt cx="139" cy="287"/>
              </a:xfrm>
            </p:grpSpPr>
            <p:sp>
              <p:nvSpPr>
                <p:cNvPr id="30792" name="AutoShape 72"/>
                <p:cNvSpPr>
                  <a:spLocks noChangeArrowheads="1"/>
                </p:cNvSpPr>
                <p:nvPr/>
              </p:nvSpPr>
              <p:spPr bwMode="auto">
                <a:xfrm>
                  <a:off x="994" y="2633"/>
                  <a:ext cx="139" cy="242"/>
                </a:xfrm>
                <a:prstGeom prst="roundRect">
                  <a:avLst>
                    <a:gd name="adj" fmla="val 12477"/>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0793" name="Oval 73"/>
                <p:cNvSpPr>
                  <a:spLocks noChangeArrowheads="1"/>
                </p:cNvSpPr>
                <p:nvPr/>
              </p:nvSpPr>
              <p:spPr bwMode="auto">
                <a:xfrm>
                  <a:off x="1039" y="2657"/>
                  <a:ext cx="37" cy="29"/>
                </a:xfrm>
                <a:prstGeom prst="ellipse">
                  <a:avLst/>
                </a:prstGeom>
                <a:solidFill>
                  <a:schemeClr val="tx1"/>
                </a:solidFill>
                <a:ln>
                  <a:noFill/>
                </a:ln>
                <a:effectLst/>
                <a:extLst>
                  <a:ext uri="{91240B29-F687-4F45-9708-019B960494DF}">
                    <a14:hiddenLine xmlns:a14="http://schemas.microsoft.com/office/drawing/2010/main" w="12700">
                      <a:solidFill>
                        <a:srgbClr val="F6BF69"/>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0794" name="Line 74"/>
                <p:cNvSpPr>
                  <a:spLocks noChangeShapeType="1"/>
                </p:cNvSpPr>
                <p:nvPr/>
              </p:nvSpPr>
              <p:spPr bwMode="auto">
                <a:xfrm flipV="1">
                  <a:off x="1058" y="2588"/>
                  <a:ext cx="0" cy="9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30799" name="Group 79"/>
              <p:cNvGrpSpPr>
                <a:grpSpLocks/>
              </p:cNvGrpSpPr>
              <p:nvPr/>
            </p:nvGrpSpPr>
            <p:grpSpPr bwMode="auto">
              <a:xfrm>
                <a:off x="1270" y="2588"/>
                <a:ext cx="139" cy="287"/>
                <a:chOff x="1270" y="2588"/>
                <a:chExt cx="139" cy="287"/>
              </a:xfrm>
            </p:grpSpPr>
            <p:sp>
              <p:nvSpPr>
                <p:cNvPr id="30796" name="AutoShape 76"/>
                <p:cNvSpPr>
                  <a:spLocks noChangeArrowheads="1"/>
                </p:cNvSpPr>
                <p:nvPr/>
              </p:nvSpPr>
              <p:spPr bwMode="auto">
                <a:xfrm>
                  <a:off x="1270" y="2633"/>
                  <a:ext cx="139" cy="242"/>
                </a:xfrm>
                <a:prstGeom prst="roundRect">
                  <a:avLst>
                    <a:gd name="adj" fmla="val 12477"/>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0797" name="Oval 77"/>
                <p:cNvSpPr>
                  <a:spLocks noChangeArrowheads="1"/>
                </p:cNvSpPr>
                <p:nvPr/>
              </p:nvSpPr>
              <p:spPr bwMode="auto">
                <a:xfrm>
                  <a:off x="1315" y="2657"/>
                  <a:ext cx="37" cy="29"/>
                </a:xfrm>
                <a:prstGeom prst="ellipse">
                  <a:avLst/>
                </a:prstGeom>
                <a:solidFill>
                  <a:schemeClr val="tx1"/>
                </a:solidFill>
                <a:ln>
                  <a:noFill/>
                </a:ln>
                <a:effectLst/>
                <a:extLst>
                  <a:ext uri="{91240B29-F687-4F45-9708-019B960494DF}">
                    <a14:hiddenLine xmlns:a14="http://schemas.microsoft.com/office/drawing/2010/main" w="12700">
                      <a:solidFill>
                        <a:srgbClr val="F6BF69"/>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0798" name="Line 78"/>
                <p:cNvSpPr>
                  <a:spLocks noChangeShapeType="1"/>
                </p:cNvSpPr>
                <p:nvPr/>
              </p:nvSpPr>
              <p:spPr bwMode="auto">
                <a:xfrm flipV="1">
                  <a:off x="1334" y="2588"/>
                  <a:ext cx="0" cy="9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30803" name="Group 83"/>
              <p:cNvGrpSpPr>
                <a:grpSpLocks/>
              </p:cNvGrpSpPr>
              <p:nvPr/>
            </p:nvGrpSpPr>
            <p:grpSpPr bwMode="auto">
              <a:xfrm>
                <a:off x="1528" y="2588"/>
                <a:ext cx="139" cy="287"/>
                <a:chOff x="1528" y="2588"/>
                <a:chExt cx="139" cy="287"/>
              </a:xfrm>
            </p:grpSpPr>
            <p:sp>
              <p:nvSpPr>
                <p:cNvPr id="30800" name="AutoShape 80"/>
                <p:cNvSpPr>
                  <a:spLocks noChangeArrowheads="1"/>
                </p:cNvSpPr>
                <p:nvPr/>
              </p:nvSpPr>
              <p:spPr bwMode="auto">
                <a:xfrm>
                  <a:off x="1528" y="2633"/>
                  <a:ext cx="139" cy="242"/>
                </a:xfrm>
                <a:prstGeom prst="roundRect">
                  <a:avLst>
                    <a:gd name="adj" fmla="val 12477"/>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0801" name="Oval 81"/>
                <p:cNvSpPr>
                  <a:spLocks noChangeArrowheads="1"/>
                </p:cNvSpPr>
                <p:nvPr/>
              </p:nvSpPr>
              <p:spPr bwMode="auto">
                <a:xfrm>
                  <a:off x="1573" y="2657"/>
                  <a:ext cx="37" cy="29"/>
                </a:xfrm>
                <a:prstGeom prst="ellipse">
                  <a:avLst/>
                </a:prstGeom>
                <a:solidFill>
                  <a:schemeClr val="tx1"/>
                </a:solidFill>
                <a:ln>
                  <a:noFill/>
                </a:ln>
                <a:effectLst/>
                <a:extLst>
                  <a:ext uri="{91240B29-F687-4F45-9708-019B960494DF}">
                    <a14:hiddenLine xmlns:a14="http://schemas.microsoft.com/office/drawing/2010/main" w="12700">
                      <a:solidFill>
                        <a:srgbClr val="F6BF69"/>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0802" name="Line 82"/>
                <p:cNvSpPr>
                  <a:spLocks noChangeShapeType="1"/>
                </p:cNvSpPr>
                <p:nvPr/>
              </p:nvSpPr>
              <p:spPr bwMode="auto">
                <a:xfrm flipV="1">
                  <a:off x="1592" y="2588"/>
                  <a:ext cx="0" cy="9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grpSp>
          <p:nvGrpSpPr>
            <p:cNvPr id="30813" name="Group 93"/>
            <p:cNvGrpSpPr>
              <a:grpSpLocks/>
            </p:cNvGrpSpPr>
            <p:nvPr/>
          </p:nvGrpSpPr>
          <p:grpSpPr bwMode="auto">
            <a:xfrm>
              <a:off x="725" y="3308"/>
              <a:ext cx="423" cy="287"/>
              <a:chOff x="725" y="3308"/>
              <a:chExt cx="423" cy="287"/>
            </a:xfrm>
          </p:grpSpPr>
          <p:grpSp>
            <p:nvGrpSpPr>
              <p:cNvPr id="30808" name="Group 88"/>
              <p:cNvGrpSpPr>
                <a:grpSpLocks/>
              </p:cNvGrpSpPr>
              <p:nvPr/>
            </p:nvGrpSpPr>
            <p:grpSpPr bwMode="auto">
              <a:xfrm>
                <a:off x="725" y="3308"/>
                <a:ext cx="139" cy="287"/>
                <a:chOff x="725" y="3308"/>
                <a:chExt cx="139" cy="287"/>
              </a:xfrm>
            </p:grpSpPr>
            <p:sp>
              <p:nvSpPr>
                <p:cNvPr id="30805" name="AutoShape 85"/>
                <p:cNvSpPr>
                  <a:spLocks noChangeArrowheads="1"/>
                </p:cNvSpPr>
                <p:nvPr/>
              </p:nvSpPr>
              <p:spPr bwMode="auto">
                <a:xfrm>
                  <a:off x="725" y="3353"/>
                  <a:ext cx="139" cy="242"/>
                </a:xfrm>
                <a:prstGeom prst="roundRect">
                  <a:avLst>
                    <a:gd name="adj" fmla="val 12477"/>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0806" name="Oval 86"/>
                <p:cNvSpPr>
                  <a:spLocks noChangeArrowheads="1"/>
                </p:cNvSpPr>
                <p:nvPr/>
              </p:nvSpPr>
              <p:spPr bwMode="auto">
                <a:xfrm>
                  <a:off x="770" y="3377"/>
                  <a:ext cx="38" cy="29"/>
                </a:xfrm>
                <a:prstGeom prst="ellipse">
                  <a:avLst/>
                </a:prstGeom>
                <a:solidFill>
                  <a:schemeClr val="tx1"/>
                </a:solidFill>
                <a:ln>
                  <a:noFill/>
                </a:ln>
                <a:effectLst/>
                <a:extLst>
                  <a:ext uri="{91240B29-F687-4F45-9708-019B960494DF}">
                    <a14:hiddenLine xmlns:a14="http://schemas.microsoft.com/office/drawing/2010/main" w="12700">
                      <a:solidFill>
                        <a:srgbClr val="F6BF69"/>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0807" name="Line 87"/>
                <p:cNvSpPr>
                  <a:spLocks noChangeShapeType="1"/>
                </p:cNvSpPr>
                <p:nvPr/>
              </p:nvSpPr>
              <p:spPr bwMode="auto">
                <a:xfrm flipV="1">
                  <a:off x="788" y="3308"/>
                  <a:ext cx="0" cy="9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30812" name="Group 92"/>
              <p:cNvGrpSpPr>
                <a:grpSpLocks/>
              </p:cNvGrpSpPr>
              <p:nvPr/>
            </p:nvGrpSpPr>
            <p:grpSpPr bwMode="auto">
              <a:xfrm>
                <a:off x="1009" y="3308"/>
                <a:ext cx="139" cy="287"/>
                <a:chOff x="1009" y="3308"/>
                <a:chExt cx="139" cy="287"/>
              </a:xfrm>
            </p:grpSpPr>
            <p:sp>
              <p:nvSpPr>
                <p:cNvPr id="30809" name="AutoShape 89"/>
                <p:cNvSpPr>
                  <a:spLocks noChangeArrowheads="1"/>
                </p:cNvSpPr>
                <p:nvPr/>
              </p:nvSpPr>
              <p:spPr bwMode="auto">
                <a:xfrm>
                  <a:off x="1009" y="3353"/>
                  <a:ext cx="139" cy="242"/>
                </a:xfrm>
                <a:prstGeom prst="roundRect">
                  <a:avLst>
                    <a:gd name="adj" fmla="val 12477"/>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0810" name="Oval 90"/>
                <p:cNvSpPr>
                  <a:spLocks noChangeArrowheads="1"/>
                </p:cNvSpPr>
                <p:nvPr/>
              </p:nvSpPr>
              <p:spPr bwMode="auto">
                <a:xfrm>
                  <a:off x="1054" y="3377"/>
                  <a:ext cx="37" cy="29"/>
                </a:xfrm>
                <a:prstGeom prst="ellipse">
                  <a:avLst/>
                </a:prstGeom>
                <a:solidFill>
                  <a:schemeClr val="tx1"/>
                </a:solidFill>
                <a:ln>
                  <a:noFill/>
                </a:ln>
                <a:effectLst/>
                <a:extLst>
                  <a:ext uri="{91240B29-F687-4F45-9708-019B960494DF}">
                    <a14:hiddenLine xmlns:a14="http://schemas.microsoft.com/office/drawing/2010/main" w="12700">
                      <a:solidFill>
                        <a:srgbClr val="F6BF69"/>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0811" name="Line 91"/>
                <p:cNvSpPr>
                  <a:spLocks noChangeShapeType="1"/>
                </p:cNvSpPr>
                <p:nvPr/>
              </p:nvSpPr>
              <p:spPr bwMode="auto">
                <a:xfrm flipV="1">
                  <a:off x="1073" y="3308"/>
                  <a:ext cx="0" cy="9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grpSp>
          <p:nvGrpSpPr>
            <p:cNvPr id="30830" name="Group 110"/>
            <p:cNvGrpSpPr>
              <a:grpSpLocks/>
            </p:cNvGrpSpPr>
            <p:nvPr/>
          </p:nvGrpSpPr>
          <p:grpSpPr bwMode="auto">
            <a:xfrm>
              <a:off x="2121" y="3308"/>
              <a:ext cx="1020" cy="287"/>
              <a:chOff x="2121" y="3308"/>
              <a:chExt cx="1020" cy="287"/>
            </a:xfrm>
          </p:grpSpPr>
          <p:grpSp>
            <p:nvGrpSpPr>
              <p:cNvPr id="30817" name="Group 97"/>
              <p:cNvGrpSpPr>
                <a:grpSpLocks/>
              </p:cNvGrpSpPr>
              <p:nvPr/>
            </p:nvGrpSpPr>
            <p:grpSpPr bwMode="auto">
              <a:xfrm>
                <a:off x="2121" y="3308"/>
                <a:ext cx="139" cy="287"/>
                <a:chOff x="2121" y="3308"/>
                <a:chExt cx="139" cy="287"/>
              </a:xfrm>
            </p:grpSpPr>
            <p:sp>
              <p:nvSpPr>
                <p:cNvPr id="30814" name="AutoShape 94"/>
                <p:cNvSpPr>
                  <a:spLocks noChangeArrowheads="1"/>
                </p:cNvSpPr>
                <p:nvPr/>
              </p:nvSpPr>
              <p:spPr bwMode="auto">
                <a:xfrm>
                  <a:off x="2121" y="3353"/>
                  <a:ext cx="139" cy="242"/>
                </a:xfrm>
                <a:prstGeom prst="roundRect">
                  <a:avLst>
                    <a:gd name="adj" fmla="val 12477"/>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0815" name="Oval 95"/>
                <p:cNvSpPr>
                  <a:spLocks noChangeArrowheads="1"/>
                </p:cNvSpPr>
                <p:nvPr/>
              </p:nvSpPr>
              <p:spPr bwMode="auto">
                <a:xfrm>
                  <a:off x="2166" y="3377"/>
                  <a:ext cx="37" cy="29"/>
                </a:xfrm>
                <a:prstGeom prst="ellipse">
                  <a:avLst/>
                </a:prstGeom>
                <a:solidFill>
                  <a:schemeClr val="tx1"/>
                </a:solidFill>
                <a:ln>
                  <a:noFill/>
                </a:ln>
                <a:effectLst/>
                <a:extLst>
                  <a:ext uri="{91240B29-F687-4F45-9708-019B960494DF}">
                    <a14:hiddenLine xmlns:a14="http://schemas.microsoft.com/office/drawing/2010/main" w="12700">
                      <a:solidFill>
                        <a:srgbClr val="F6BF69"/>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0816" name="Line 96"/>
                <p:cNvSpPr>
                  <a:spLocks noChangeShapeType="1"/>
                </p:cNvSpPr>
                <p:nvPr/>
              </p:nvSpPr>
              <p:spPr bwMode="auto">
                <a:xfrm flipV="1">
                  <a:off x="2184" y="3308"/>
                  <a:ext cx="0" cy="9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30821" name="Group 101"/>
              <p:cNvGrpSpPr>
                <a:grpSpLocks/>
              </p:cNvGrpSpPr>
              <p:nvPr/>
            </p:nvGrpSpPr>
            <p:grpSpPr bwMode="auto">
              <a:xfrm>
                <a:off x="2413" y="3308"/>
                <a:ext cx="139" cy="287"/>
                <a:chOff x="2413" y="3308"/>
                <a:chExt cx="139" cy="287"/>
              </a:xfrm>
            </p:grpSpPr>
            <p:sp>
              <p:nvSpPr>
                <p:cNvPr id="30818" name="AutoShape 98"/>
                <p:cNvSpPr>
                  <a:spLocks noChangeArrowheads="1"/>
                </p:cNvSpPr>
                <p:nvPr/>
              </p:nvSpPr>
              <p:spPr bwMode="auto">
                <a:xfrm>
                  <a:off x="2413" y="3353"/>
                  <a:ext cx="139" cy="242"/>
                </a:xfrm>
                <a:prstGeom prst="roundRect">
                  <a:avLst>
                    <a:gd name="adj" fmla="val 12477"/>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0819" name="Oval 99"/>
                <p:cNvSpPr>
                  <a:spLocks noChangeArrowheads="1"/>
                </p:cNvSpPr>
                <p:nvPr/>
              </p:nvSpPr>
              <p:spPr bwMode="auto">
                <a:xfrm>
                  <a:off x="2458" y="3377"/>
                  <a:ext cx="37" cy="29"/>
                </a:xfrm>
                <a:prstGeom prst="ellipse">
                  <a:avLst/>
                </a:prstGeom>
                <a:solidFill>
                  <a:schemeClr val="tx1"/>
                </a:solidFill>
                <a:ln>
                  <a:noFill/>
                </a:ln>
                <a:effectLst/>
                <a:extLst>
                  <a:ext uri="{91240B29-F687-4F45-9708-019B960494DF}">
                    <a14:hiddenLine xmlns:a14="http://schemas.microsoft.com/office/drawing/2010/main" w="12700">
                      <a:solidFill>
                        <a:srgbClr val="F6BF69"/>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0820" name="Line 100"/>
                <p:cNvSpPr>
                  <a:spLocks noChangeShapeType="1"/>
                </p:cNvSpPr>
                <p:nvPr/>
              </p:nvSpPr>
              <p:spPr bwMode="auto">
                <a:xfrm flipV="1">
                  <a:off x="2477" y="3308"/>
                  <a:ext cx="0" cy="9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30825" name="Group 105"/>
              <p:cNvGrpSpPr>
                <a:grpSpLocks/>
              </p:cNvGrpSpPr>
              <p:nvPr/>
            </p:nvGrpSpPr>
            <p:grpSpPr bwMode="auto">
              <a:xfrm>
                <a:off x="2706" y="3308"/>
                <a:ext cx="139" cy="287"/>
                <a:chOff x="2706" y="3308"/>
                <a:chExt cx="139" cy="287"/>
              </a:xfrm>
            </p:grpSpPr>
            <p:sp>
              <p:nvSpPr>
                <p:cNvPr id="30822" name="AutoShape 102"/>
                <p:cNvSpPr>
                  <a:spLocks noChangeArrowheads="1"/>
                </p:cNvSpPr>
                <p:nvPr/>
              </p:nvSpPr>
              <p:spPr bwMode="auto">
                <a:xfrm>
                  <a:off x="2706" y="3353"/>
                  <a:ext cx="139" cy="242"/>
                </a:xfrm>
                <a:prstGeom prst="roundRect">
                  <a:avLst>
                    <a:gd name="adj" fmla="val 12477"/>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0823" name="Oval 103"/>
                <p:cNvSpPr>
                  <a:spLocks noChangeArrowheads="1"/>
                </p:cNvSpPr>
                <p:nvPr/>
              </p:nvSpPr>
              <p:spPr bwMode="auto">
                <a:xfrm>
                  <a:off x="2751" y="3377"/>
                  <a:ext cx="37" cy="29"/>
                </a:xfrm>
                <a:prstGeom prst="ellipse">
                  <a:avLst/>
                </a:prstGeom>
                <a:solidFill>
                  <a:schemeClr val="tx1"/>
                </a:solidFill>
                <a:ln>
                  <a:noFill/>
                </a:ln>
                <a:effectLst/>
                <a:extLst>
                  <a:ext uri="{91240B29-F687-4F45-9708-019B960494DF}">
                    <a14:hiddenLine xmlns:a14="http://schemas.microsoft.com/office/drawing/2010/main" w="12700">
                      <a:solidFill>
                        <a:srgbClr val="F6BF69"/>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0824" name="Line 104"/>
                <p:cNvSpPr>
                  <a:spLocks noChangeShapeType="1"/>
                </p:cNvSpPr>
                <p:nvPr/>
              </p:nvSpPr>
              <p:spPr bwMode="auto">
                <a:xfrm flipV="1">
                  <a:off x="2769" y="3308"/>
                  <a:ext cx="0" cy="9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30829" name="Group 109"/>
              <p:cNvGrpSpPr>
                <a:grpSpLocks/>
              </p:cNvGrpSpPr>
              <p:nvPr/>
            </p:nvGrpSpPr>
            <p:grpSpPr bwMode="auto">
              <a:xfrm>
                <a:off x="3001" y="3308"/>
                <a:ext cx="140" cy="287"/>
                <a:chOff x="3001" y="3308"/>
                <a:chExt cx="140" cy="287"/>
              </a:xfrm>
            </p:grpSpPr>
            <p:sp>
              <p:nvSpPr>
                <p:cNvPr id="30826" name="AutoShape 106"/>
                <p:cNvSpPr>
                  <a:spLocks noChangeArrowheads="1"/>
                </p:cNvSpPr>
                <p:nvPr/>
              </p:nvSpPr>
              <p:spPr bwMode="auto">
                <a:xfrm>
                  <a:off x="3001" y="3353"/>
                  <a:ext cx="140" cy="242"/>
                </a:xfrm>
                <a:prstGeom prst="roundRect">
                  <a:avLst>
                    <a:gd name="adj" fmla="val 12477"/>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0827" name="Oval 107"/>
                <p:cNvSpPr>
                  <a:spLocks noChangeArrowheads="1"/>
                </p:cNvSpPr>
                <p:nvPr/>
              </p:nvSpPr>
              <p:spPr bwMode="auto">
                <a:xfrm>
                  <a:off x="3046" y="3377"/>
                  <a:ext cx="38" cy="29"/>
                </a:xfrm>
                <a:prstGeom prst="ellipse">
                  <a:avLst/>
                </a:prstGeom>
                <a:solidFill>
                  <a:schemeClr val="tx1"/>
                </a:solidFill>
                <a:ln>
                  <a:noFill/>
                </a:ln>
                <a:effectLst/>
                <a:extLst>
                  <a:ext uri="{91240B29-F687-4F45-9708-019B960494DF}">
                    <a14:hiddenLine xmlns:a14="http://schemas.microsoft.com/office/drawing/2010/main" w="12700">
                      <a:solidFill>
                        <a:srgbClr val="F6BF69"/>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0828" name="Line 108"/>
                <p:cNvSpPr>
                  <a:spLocks noChangeShapeType="1"/>
                </p:cNvSpPr>
                <p:nvPr/>
              </p:nvSpPr>
              <p:spPr bwMode="auto">
                <a:xfrm flipV="1">
                  <a:off x="3065" y="3308"/>
                  <a:ext cx="0" cy="9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grpSp>
          <p:nvGrpSpPr>
            <p:cNvPr id="30843" name="Group 123"/>
            <p:cNvGrpSpPr>
              <a:grpSpLocks/>
            </p:cNvGrpSpPr>
            <p:nvPr/>
          </p:nvGrpSpPr>
          <p:grpSpPr bwMode="auto">
            <a:xfrm>
              <a:off x="2118" y="3632"/>
              <a:ext cx="724" cy="287"/>
              <a:chOff x="2118" y="3632"/>
              <a:chExt cx="724" cy="287"/>
            </a:xfrm>
          </p:grpSpPr>
          <p:grpSp>
            <p:nvGrpSpPr>
              <p:cNvPr id="30834" name="Group 114"/>
              <p:cNvGrpSpPr>
                <a:grpSpLocks/>
              </p:cNvGrpSpPr>
              <p:nvPr/>
            </p:nvGrpSpPr>
            <p:grpSpPr bwMode="auto">
              <a:xfrm>
                <a:off x="2118" y="3632"/>
                <a:ext cx="139" cy="287"/>
                <a:chOff x="2118" y="3632"/>
                <a:chExt cx="139" cy="287"/>
              </a:xfrm>
            </p:grpSpPr>
            <p:sp>
              <p:nvSpPr>
                <p:cNvPr id="30831" name="AutoShape 111"/>
                <p:cNvSpPr>
                  <a:spLocks noChangeArrowheads="1"/>
                </p:cNvSpPr>
                <p:nvPr/>
              </p:nvSpPr>
              <p:spPr bwMode="auto">
                <a:xfrm>
                  <a:off x="2118" y="3677"/>
                  <a:ext cx="139" cy="242"/>
                </a:xfrm>
                <a:prstGeom prst="roundRect">
                  <a:avLst>
                    <a:gd name="adj" fmla="val 12477"/>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0832" name="Oval 112"/>
                <p:cNvSpPr>
                  <a:spLocks noChangeArrowheads="1"/>
                </p:cNvSpPr>
                <p:nvPr/>
              </p:nvSpPr>
              <p:spPr bwMode="auto">
                <a:xfrm>
                  <a:off x="2163" y="3701"/>
                  <a:ext cx="37" cy="29"/>
                </a:xfrm>
                <a:prstGeom prst="ellipse">
                  <a:avLst/>
                </a:prstGeom>
                <a:solidFill>
                  <a:schemeClr val="tx1"/>
                </a:solidFill>
                <a:ln>
                  <a:noFill/>
                </a:ln>
                <a:effectLst/>
                <a:extLst>
                  <a:ext uri="{91240B29-F687-4F45-9708-019B960494DF}">
                    <a14:hiddenLine xmlns:a14="http://schemas.microsoft.com/office/drawing/2010/main" w="12700">
                      <a:solidFill>
                        <a:srgbClr val="F6BF69"/>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0833" name="Line 113"/>
                <p:cNvSpPr>
                  <a:spLocks noChangeShapeType="1"/>
                </p:cNvSpPr>
                <p:nvPr/>
              </p:nvSpPr>
              <p:spPr bwMode="auto">
                <a:xfrm flipV="1">
                  <a:off x="2181" y="3632"/>
                  <a:ext cx="0" cy="9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30838" name="Group 118"/>
              <p:cNvGrpSpPr>
                <a:grpSpLocks/>
              </p:cNvGrpSpPr>
              <p:nvPr/>
            </p:nvGrpSpPr>
            <p:grpSpPr bwMode="auto">
              <a:xfrm>
                <a:off x="2410" y="3632"/>
                <a:ext cx="139" cy="287"/>
                <a:chOff x="2410" y="3632"/>
                <a:chExt cx="139" cy="287"/>
              </a:xfrm>
            </p:grpSpPr>
            <p:sp>
              <p:nvSpPr>
                <p:cNvPr id="30835" name="AutoShape 115"/>
                <p:cNvSpPr>
                  <a:spLocks noChangeArrowheads="1"/>
                </p:cNvSpPr>
                <p:nvPr/>
              </p:nvSpPr>
              <p:spPr bwMode="auto">
                <a:xfrm>
                  <a:off x="2410" y="3677"/>
                  <a:ext cx="139" cy="242"/>
                </a:xfrm>
                <a:prstGeom prst="roundRect">
                  <a:avLst>
                    <a:gd name="adj" fmla="val 12477"/>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0836" name="Oval 116"/>
                <p:cNvSpPr>
                  <a:spLocks noChangeArrowheads="1"/>
                </p:cNvSpPr>
                <p:nvPr/>
              </p:nvSpPr>
              <p:spPr bwMode="auto">
                <a:xfrm>
                  <a:off x="2455" y="3701"/>
                  <a:ext cx="37" cy="29"/>
                </a:xfrm>
                <a:prstGeom prst="ellipse">
                  <a:avLst/>
                </a:prstGeom>
                <a:solidFill>
                  <a:schemeClr val="tx1"/>
                </a:solidFill>
                <a:ln>
                  <a:noFill/>
                </a:ln>
                <a:effectLst/>
                <a:extLst>
                  <a:ext uri="{91240B29-F687-4F45-9708-019B960494DF}">
                    <a14:hiddenLine xmlns:a14="http://schemas.microsoft.com/office/drawing/2010/main" w="12700">
                      <a:solidFill>
                        <a:srgbClr val="F6BF69"/>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0837" name="Line 117"/>
                <p:cNvSpPr>
                  <a:spLocks noChangeShapeType="1"/>
                </p:cNvSpPr>
                <p:nvPr/>
              </p:nvSpPr>
              <p:spPr bwMode="auto">
                <a:xfrm flipV="1">
                  <a:off x="2474" y="3632"/>
                  <a:ext cx="0" cy="9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30842" name="Group 122"/>
              <p:cNvGrpSpPr>
                <a:grpSpLocks/>
              </p:cNvGrpSpPr>
              <p:nvPr/>
            </p:nvGrpSpPr>
            <p:grpSpPr bwMode="auto">
              <a:xfrm>
                <a:off x="2703" y="3632"/>
                <a:ext cx="139" cy="287"/>
                <a:chOff x="2703" y="3632"/>
                <a:chExt cx="139" cy="287"/>
              </a:xfrm>
            </p:grpSpPr>
            <p:sp>
              <p:nvSpPr>
                <p:cNvPr id="30839" name="AutoShape 119"/>
                <p:cNvSpPr>
                  <a:spLocks noChangeArrowheads="1"/>
                </p:cNvSpPr>
                <p:nvPr/>
              </p:nvSpPr>
              <p:spPr bwMode="auto">
                <a:xfrm>
                  <a:off x="2703" y="3677"/>
                  <a:ext cx="139" cy="242"/>
                </a:xfrm>
                <a:prstGeom prst="roundRect">
                  <a:avLst>
                    <a:gd name="adj" fmla="val 12477"/>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0840" name="Oval 120"/>
                <p:cNvSpPr>
                  <a:spLocks noChangeArrowheads="1"/>
                </p:cNvSpPr>
                <p:nvPr/>
              </p:nvSpPr>
              <p:spPr bwMode="auto">
                <a:xfrm>
                  <a:off x="2748" y="3701"/>
                  <a:ext cx="37" cy="29"/>
                </a:xfrm>
                <a:prstGeom prst="ellipse">
                  <a:avLst/>
                </a:prstGeom>
                <a:solidFill>
                  <a:schemeClr val="tx1"/>
                </a:solidFill>
                <a:ln>
                  <a:noFill/>
                </a:ln>
                <a:effectLst/>
                <a:extLst>
                  <a:ext uri="{91240B29-F687-4F45-9708-019B960494DF}">
                    <a14:hiddenLine xmlns:a14="http://schemas.microsoft.com/office/drawing/2010/main" w="12700">
                      <a:solidFill>
                        <a:srgbClr val="F6BF69"/>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0841" name="Line 121"/>
                <p:cNvSpPr>
                  <a:spLocks noChangeShapeType="1"/>
                </p:cNvSpPr>
                <p:nvPr/>
              </p:nvSpPr>
              <p:spPr bwMode="auto">
                <a:xfrm flipV="1">
                  <a:off x="2766" y="3632"/>
                  <a:ext cx="0" cy="9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gr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2114550" y="269875"/>
            <a:ext cx="4914900" cy="701675"/>
          </a:xfrm>
          <a:noFill/>
          <a:ln/>
        </p:spPr>
        <p:txBody>
          <a:bodyPr lIns="88900" rIns="88900"/>
          <a:lstStyle/>
          <a:p>
            <a:pPr defTabSz="885825">
              <a:lnSpc>
                <a:spcPct val="100000"/>
              </a:lnSpc>
            </a:pPr>
            <a:r>
              <a:rPr lang="en-US" sz="3200">
                <a:solidFill>
                  <a:srgbClr val="790015"/>
                </a:solidFill>
                <a:latin typeface="Helvetica" charset="0"/>
              </a:rPr>
              <a:t>Pull Signal - Card</a:t>
            </a:r>
          </a:p>
        </p:txBody>
      </p:sp>
      <p:sp>
        <p:nvSpPr>
          <p:cNvPr id="32771" name="AutoShape 3"/>
          <p:cNvSpPr>
            <a:spLocks noChangeArrowheads="1"/>
          </p:cNvSpPr>
          <p:nvPr/>
        </p:nvSpPr>
        <p:spPr bwMode="auto">
          <a:xfrm>
            <a:off x="3221038" y="1209675"/>
            <a:ext cx="2676525" cy="4992688"/>
          </a:xfrm>
          <a:prstGeom prst="roundRect">
            <a:avLst>
              <a:gd name="adj" fmla="val 12477"/>
            </a:avLst>
          </a:prstGeom>
          <a:solidFill>
            <a:schemeClr val="bg1"/>
          </a:solidFill>
          <a:ln w="508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2772" name="Line 4"/>
          <p:cNvSpPr>
            <a:spLocks noChangeShapeType="1"/>
          </p:cNvSpPr>
          <p:nvPr/>
        </p:nvSpPr>
        <p:spPr bwMode="auto">
          <a:xfrm flipH="1">
            <a:off x="3198813" y="1206500"/>
            <a:ext cx="1360487" cy="947738"/>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2773" name="Line 5"/>
          <p:cNvSpPr>
            <a:spLocks noChangeShapeType="1"/>
          </p:cNvSpPr>
          <p:nvPr/>
        </p:nvSpPr>
        <p:spPr bwMode="auto">
          <a:xfrm>
            <a:off x="4570413" y="1235075"/>
            <a:ext cx="1314450" cy="957263"/>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2774" name="Line 6"/>
          <p:cNvSpPr>
            <a:spLocks noChangeShapeType="1"/>
          </p:cNvSpPr>
          <p:nvPr/>
        </p:nvSpPr>
        <p:spPr bwMode="auto">
          <a:xfrm flipH="1">
            <a:off x="4608513" y="5086350"/>
            <a:ext cx="1295400" cy="1112838"/>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2775" name="Line 7"/>
          <p:cNvSpPr>
            <a:spLocks noChangeShapeType="1"/>
          </p:cNvSpPr>
          <p:nvPr/>
        </p:nvSpPr>
        <p:spPr bwMode="auto">
          <a:xfrm>
            <a:off x="3236913" y="5076825"/>
            <a:ext cx="1389062" cy="1131888"/>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2777" name="Rectangle 9"/>
          <p:cNvSpPr>
            <a:spLocks noChangeArrowheads="1"/>
          </p:cNvSpPr>
          <p:nvPr/>
        </p:nvSpPr>
        <p:spPr bwMode="auto">
          <a:xfrm>
            <a:off x="1036638" y="1182688"/>
            <a:ext cx="1484312" cy="5715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962" tIns="41275" rIns="80962" bIns="41275">
            <a:spAutoFit/>
          </a:bodyPr>
          <a:lstStyle/>
          <a:p>
            <a:pPr defTabSz="804863"/>
            <a:r>
              <a:rPr lang="en-US" sz="1600" b="1">
                <a:latin typeface="Helvetica" charset="0"/>
              </a:rPr>
              <a:t>Point of</a:t>
            </a:r>
          </a:p>
          <a:p>
            <a:pPr defTabSz="804863"/>
            <a:r>
              <a:rPr lang="en-US" sz="1600" b="1">
                <a:latin typeface="Helvetica" charset="0"/>
              </a:rPr>
              <a:t>Manufacturing</a:t>
            </a:r>
          </a:p>
        </p:txBody>
      </p:sp>
      <p:sp>
        <p:nvSpPr>
          <p:cNvPr id="32778" name="Rectangle 10"/>
          <p:cNvSpPr>
            <a:spLocks noChangeArrowheads="1"/>
          </p:cNvSpPr>
          <p:nvPr/>
        </p:nvSpPr>
        <p:spPr bwMode="auto">
          <a:xfrm>
            <a:off x="7165975" y="1182688"/>
            <a:ext cx="846138" cy="5715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962" tIns="41275" rIns="80962" bIns="41275">
            <a:spAutoFit/>
          </a:bodyPr>
          <a:lstStyle/>
          <a:p>
            <a:pPr defTabSz="804863"/>
            <a:r>
              <a:rPr lang="en-US" sz="1600" b="1">
                <a:latin typeface="Helvetica" charset="0"/>
              </a:rPr>
              <a:t>Point of</a:t>
            </a:r>
          </a:p>
          <a:p>
            <a:pPr defTabSz="804863"/>
            <a:r>
              <a:rPr lang="en-US" sz="1600" b="1">
                <a:latin typeface="Helvetica" charset="0"/>
              </a:rPr>
              <a:t>Use</a:t>
            </a:r>
          </a:p>
        </p:txBody>
      </p:sp>
      <p:sp>
        <p:nvSpPr>
          <p:cNvPr id="32779" name="Rectangle 11"/>
          <p:cNvSpPr>
            <a:spLocks noChangeArrowheads="1"/>
          </p:cNvSpPr>
          <p:nvPr/>
        </p:nvSpPr>
        <p:spPr bwMode="auto">
          <a:xfrm>
            <a:off x="1036638" y="4953000"/>
            <a:ext cx="1042987" cy="8159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962" tIns="41275" rIns="80962" bIns="41275">
            <a:spAutoFit/>
          </a:bodyPr>
          <a:lstStyle/>
          <a:p>
            <a:pPr defTabSz="804863"/>
            <a:r>
              <a:rPr lang="en-US" sz="1600" b="1">
                <a:latin typeface="Helvetica" charset="0"/>
              </a:rPr>
              <a:t>Standard</a:t>
            </a:r>
          </a:p>
          <a:p>
            <a:pPr defTabSz="804863"/>
            <a:r>
              <a:rPr lang="en-US" sz="1600" b="1">
                <a:latin typeface="Helvetica" charset="0"/>
              </a:rPr>
              <a:t>Pack</a:t>
            </a:r>
          </a:p>
          <a:p>
            <a:pPr defTabSz="804863"/>
            <a:r>
              <a:rPr lang="en-US" sz="1600" b="1">
                <a:latin typeface="Helvetica" charset="0"/>
              </a:rPr>
              <a:t>Container</a:t>
            </a:r>
          </a:p>
        </p:txBody>
      </p:sp>
      <p:sp>
        <p:nvSpPr>
          <p:cNvPr id="32780" name="Rectangle 12"/>
          <p:cNvSpPr>
            <a:spLocks noChangeArrowheads="1"/>
          </p:cNvSpPr>
          <p:nvPr/>
        </p:nvSpPr>
        <p:spPr bwMode="auto">
          <a:xfrm>
            <a:off x="7165975" y="4953000"/>
            <a:ext cx="974725" cy="8159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962" tIns="41275" rIns="80962" bIns="41275">
            <a:spAutoFit/>
          </a:bodyPr>
          <a:lstStyle/>
          <a:p>
            <a:pPr defTabSz="804863"/>
            <a:r>
              <a:rPr lang="en-US" sz="1600" b="1">
                <a:latin typeface="Helvetica" charset="0"/>
              </a:rPr>
              <a:t>Standard</a:t>
            </a:r>
          </a:p>
          <a:p>
            <a:pPr defTabSz="804863"/>
            <a:r>
              <a:rPr lang="en-US" sz="1600" b="1">
                <a:latin typeface="Helvetica" charset="0"/>
              </a:rPr>
              <a:t>Pack</a:t>
            </a:r>
          </a:p>
          <a:p>
            <a:pPr defTabSz="804863"/>
            <a:r>
              <a:rPr lang="en-US" sz="1600" b="1">
                <a:latin typeface="Helvetica" charset="0"/>
              </a:rPr>
              <a:t>Quantity</a:t>
            </a:r>
          </a:p>
        </p:txBody>
      </p:sp>
      <p:sp>
        <p:nvSpPr>
          <p:cNvPr id="32781" name="Rectangle 13"/>
          <p:cNvSpPr>
            <a:spLocks noChangeArrowheads="1"/>
          </p:cNvSpPr>
          <p:nvPr/>
        </p:nvSpPr>
        <p:spPr bwMode="auto">
          <a:xfrm>
            <a:off x="1036638" y="2670175"/>
            <a:ext cx="1168400" cy="32702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962" tIns="41275" rIns="80962" bIns="41275">
            <a:spAutoFit/>
          </a:bodyPr>
          <a:lstStyle/>
          <a:p>
            <a:pPr defTabSz="804863"/>
            <a:r>
              <a:rPr lang="en-US" sz="1600" b="1">
                <a:latin typeface="Helvetica" charset="0"/>
              </a:rPr>
              <a:t>Description</a:t>
            </a:r>
          </a:p>
        </p:txBody>
      </p:sp>
      <p:sp>
        <p:nvSpPr>
          <p:cNvPr id="32782" name="Rectangle 14"/>
          <p:cNvSpPr>
            <a:spLocks noChangeArrowheads="1"/>
          </p:cNvSpPr>
          <p:nvPr/>
        </p:nvSpPr>
        <p:spPr bwMode="auto">
          <a:xfrm>
            <a:off x="7037388" y="2241550"/>
            <a:ext cx="1319212" cy="32702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962" tIns="41275" rIns="80962" bIns="41275">
            <a:spAutoFit/>
          </a:bodyPr>
          <a:lstStyle/>
          <a:p>
            <a:pPr defTabSz="804863"/>
            <a:r>
              <a:rPr lang="en-US" sz="1600" b="1">
                <a:latin typeface="Helvetica" charset="0"/>
              </a:rPr>
              <a:t>Part Number</a:t>
            </a:r>
          </a:p>
        </p:txBody>
      </p:sp>
      <p:sp>
        <p:nvSpPr>
          <p:cNvPr id="32783" name="Rectangle 15"/>
          <p:cNvSpPr>
            <a:spLocks noChangeArrowheads="1"/>
          </p:cNvSpPr>
          <p:nvPr/>
        </p:nvSpPr>
        <p:spPr bwMode="auto">
          <a:xfrm>
            <a:off x="7165975" y="3627438"/>
            <a:ext cx="1122363" cy="8159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962" tIns="41275" rIns="80962" bIns="41275">
            <a:spAutoFit/>
          </a:bodyPr>
          <a:lstStyle/>
          <a:p>
            <a:pPr defTabSz="804863"/>
            <a:r>
              <a:rPr lang="en-US" sz="1600" b="1">
                <a:latin typeface="Helvetica" charset="0"/>
              </a:rPr>
              <a:t>Designated</a:t>
            </a:r>
          </a:p>
          <a:p>
            <a:pPr defTabSz="804863"/>
            <a:r>
              <a:rPr lang="en-US" sz="1600" b="1">
                <a:latin typeface="Helvetica" charset="0"/>
              </a:rPr>
              <a:t>Storage</a:t>
            </a:r>
          </a:p>
          <a:p>
            <a:pPr defTabSz="804863"/>
            <a:r>
              <a:rPr lang="en-US" sz="1600" b="1">
                <a:latin typeface="Helvetica" charset="0"/>
              </a:rPr>
              <a:t>Area</a:t>
            </a:r>
          </a:p>
        </p:txBody>
      </p:sp>
      <p:sp>
        <p:nvSpPr>
          <p:cNvPr id="32784" name="Rectangle 16"/>
          <p:cNvSpPr>
            <a:spLocks noChangeArrowheads="1"/>
          </p:cNvSpPr>
          <p:nvPr/>
        </p:nvSpPr>
        <p:spPr bwMode="auto">
          <a:xfrm>
            <a:off x="3273425" y="2168525"/>
            <a:ext cx="2597150" cy="14160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8900" tIns="44450" rIns="88900" bIns="44450" anchor="ctr"/>
          <a:lstStyle/>
          <a:p>
            <a:pPr algn="ctr" defTabSz="885825"/>
            <a:endParaRPr lang="en-US" sz="2800" b="1">
              <a:solidFill>
                <a:schemeClr val="tx2"/>
              </a:solidFill>
              <a:latin typeface="Helvetica" charset="0"/>
            </a:endParaRPr>
          </a:p>
        </p:txBody>
      </p:sp>
      <p:sp>
        <p:nvSpPr>
          <p:cNvPr id="32785" name="Rectangle 17"/>
          <p:cNvSpPr>
            <a:spLocks noChangeArrowheads="1"/>
          </p:cNvSpPr>
          <p:nvPr/>
        </p:nvSpPr>
        <p:spPr bwMode="auto">
          <a:xfrm>
            <a:off x="3273425" y="4391025"/>
            <a:ext cx="2597150" cy="8540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8900" tIns="44450" rIns="88900" bIns="44450" anchor="ctr"/>
          <a:lstStyle/>
          <a:p>
            <a:pPr algn="ctr" defTabSz="885825"/>
            <a:r>
              <a:rPr lang="en-US" sz="2800" b="1">
                <a:solidFill>
                  <a:schemeClr val="tx2"/>
                </a:solidFill>
                <a:latin typeface="Helvetica" charset="0"/>
              </a:rPr>
              <a:t>STORE</a:t>
            </a:r>
          </a:p>
          <a:p>
            <a:pPr algn="ctr" defTabSz="885825"/>
            <a:r>
              <a:rPr lang="en-US" sz="2800" b="1">
                <a:solidFill>
                  <a:schemeClr val="tx2"/>
                </a:solidFill>
                <a:latin typeface="Helvetica" charset="0"/>
              </a:rPr>
              <a:t>MN</a:t>
            </a:r>
          </a:p>
        </p:txBody>
      </p:sp>
      <p:sp>
        <p:nvSpPr>
          <p:cNvPr id="32786" name="Rectangle 18"/>
          <p:cNvSpPr>
            <a:spLocks noChangeArrowheads="1"/>
          </p:cNvSpPr>
          <p:nvPr/>
        </p:nvSpPr>
        <p:spPr bwMode="auto">
          <a:xfrm>
            <a:off x="3292475" y="1339850"/>
            <a:ext cx="519113" cy="4508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8900" tIns="44450" rIns="88900" bIns="44450" anchor="ctr"/>
          <a:lstStyle/>
          <a:p>
            <a:pPr algn="ctr" defTabSz="885825"/>
            <a:endParaRPr lang="en-US" sz="1800" b="1">
              <a:solidFill>
                <a:schemeClr val="tx2"/>
              </a:solidFill>
              <a:latin typeface="Helvetica-Narrow" charset="0"/>
            </a:endParaRPr>
          </a:p>
        </p:txBody>
      </p:sp>
      <p:sp>
        <p:nvSpPr>
          <p:cNvPr id="32787" name="Rectangle 19"/>
          <p:cNvSpPr>
            <a:spLocks noChangeArrowheads="1"/>
          </p:cNvSpPr>
          <p:nvPr/>
        </p:nvSpPr>
        <p:spPr bwMode="auto">
          <a:xfrm>
            <a:off x="5091113" y="1339850"/>
            <a:ext cx="831850" cy="4508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8900" tIns="44450" rIns="88900" bIns="44450" anchor="ctr"/>
          <a:lstStyle/>
          <a:p>
            <a:pPr algn="ctr" defTabSz="885825"/>
            <a:endParaRPr lang="en-US" sz="1800" b="1">
              <a:solidFill>
                <a:schemeClr val="tx2"/>
              </a:solidFill>
              <a:latin typeface="Helvetica-Narrow" charset="0"/>
            </a:endParaRPr>
          </a:p>
        </p:txBody>
      </p:sp>
      <p:sp>
        <p:nvSpPr>
          <p:cNvPr id="32788" name="Rectangle 20"/>
          <p:cNvSpPr>
            <a:spLocks noChangeArrowheads="1"/>
          </p:cNvSpPr>
          <p:nvPr/>
        </p:nvSpPr>
        <p:spPr bwMode="auto">
          <a:xfrm>
            <a:off x="5013325" y="5651500"/>
            <a:ext cx="831850" cy="4508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8900" tIns="44450" rIns="88900" bIns="44450" anchor="ctr"/>
          <a:lstStyle/>
          <a:p>
            <a:pPr algn="r" defTabSz="885825"/>
            <a:endParaRPr lang="en-US" sz="1800" b="1">
              <a:solidFill>
                <a:schemeClr val="tx2"/>
              </a:solidFill>
              <a:latin typeface="Helvetica-Narrow" charset="0"/>
            </a:endParaRPr>
          </a:p>
        </p:txBody>
      </p:sp>
      <p:sp>
        <p:nvSpPr>
          <p:cNvPr id="32789" name="Rectangle 21"/>
          <p:cNvSpPr>
            <a:spLocks noChangeArrowheads="1"/>
          </p:cNvSpPr>
          <p:nvPr/>
        </p:nvSpPr>
        <p:spPr bwMode="auto">
          <a:xfrm>
            <a:off x="3278188" y="5673725"/>
            <a:ext cx="777875" cy="42862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8900" tIns="44450" rIns="88900" bIns="44450" anchor="ctr"/>
          <a:lstStyle/>
          <a:p>
            <a:pPr defTabSz="885825"/>
            <a:endParaRPr lang="en-US" sz="1800" b="1">
              <a:solidFill>
                <a:schemeClr val="tx2"/>
              </a:solidFill>
              <a:latin typeface="Helvetica-Narrow" charset="0"/>
            </a:endParaRPr>
          </a:p>
        </p:txBody>
      </p:sp>
      <p:sp>
        <p:nvSpPr>
          <p:cNvPr id="32790" name="Freeform 22"/>
          <p:cNvSpPr>
            <a:spLocks/>
          </p:cNvSpPr>
          <p:nvPr/>
        </p:nvSpPr>
        <p:spPr bwMode="auto">
          <a:xfrm>
            <a:off x="2130425" y="1336675"/>
            <a:ext cx="1196975" cy="228600"/>
          </a:xfrm>
          <a:custGeom>
            <a:avLst/>
            <a:gdLst>
              <a:gd name="T0" fmla="*/ 0 w 754"/>
              <a:gd name="T1" fmla="*/ 0 h 144"/>
              <a:gd name="T2" fmla="*/ 311 w 754"/>
              <a:gd name="T3" fmla="*/ 0 h 144"/>
              <a:gd name="T4" fmla="*/ 753 w 754"/>
              <a:gd name="T5" fmla="*/ 143 h 144"/>
            </a:gdLst>
            <a:ahLst/>
            <a:cxnLst>
              <a:cxn ang="0">
                <a:pos x="T0" y="T1"/>
              </a:cxn>
              <a:cxn ang="0">
                <a:pos x="T2" y="T3"/>
              </a:cxn>
              <a:cxn ang="0">
                <a:pos x="T4" y="T5"/>
              </a:cxn>
            </a:cxnLst>
            <a:rect l="0" t="0" r="r" b="b"/>
            <a:pathLst>
              <a:path w="754" h="144">
                <a:moveTo>
                  <a:pt x="0" y="0"/>
                </a:moveTo>
                <a:lnTo>
                  <a:pt x="311" y="0"/>
                </a:lnTo>
                <a:lnTo>
                  <a:pt x="753" y="143"/>
                </a:lnTo>
              </a:path>
            </a:pathLst>
          </a:custGeom>
          <a:noFill/>
          <a:ln w="127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2791" name="Freeform 23"/>
          <p:cNvSpPr>
            <a:spLocks/>
          </p:cNvSpPr>
          <p:nvPr/>
        </p:nvSpPr>
        <p:spPr bwMode="auto">
          <a:xfrm>
            <a:off x="5767388" y="1336675"/>
            <a:ext cx="1325562" cy="228600"/>
          </a:xfrm>
          <a:custGeom>
            <a:avLst/>
            <a:gdLst>
              <a:gd name="T0" fmla="*/ 834 w 835"/>
              <a:gd name="T1" fmla="*/ 0 h 144"/>
              <a:gd name="T2" fmla="*/ 442 w 835"/>
              <a:gd name="T3" fmla="*/ 0 h 144"/>
              <a:gd name="T4" fmla="*/ 0 w 835"/>
              <a:gd name="T5" fmla="*/ 143 h 144"/>
            </a:gdLst>
            <a:ahLst/>
            <a:cxnLst>
              <a:cxn ang="0">
                <a:pos x="T0" y="T1"/>
              </a:cxn>
              <a:cxn ang="0">
                <a:pos x="T2" y="T3"/>
              </a:cxn>
              <a:cxn ang="0">
                <a:pos x="T4" y="T5"/>
              </a:cxn>
            </a:cxnLst>
            <a:rect l="0" t="0" r="r" b="b"/>
            <a:pathLst>
              <a:path w="835" h="144">
                <a:moveTo>
                  <a:pt x="834" y="0"/>
                </a:moveTo>
                <a:lnTo>
                  <a:pt x="442" y="0"/>
                </a:lnTo>
                <a:lnTo>
                  <a:pt x="0" y="143"/>
                </a:lnTo>
              </a:path>
            </a:pathLst>
          </a:custGeom>
          <a:noFill/>
          <a:ln w="127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2792" name="Freeform 24"/>
          <p:cNvSpPr>
            <a:spLocks/>
          </p:cNvSpPr>
          <p:nvPr/>
        </p:nvSpPr>
        <p:spPr bwMode="auto">
          <a:xfrm>
            <a:off x="1506538" y="5748338"/>
            <a:ext cx="1768475" cy="254000"/>
          </a:xfrm>
          <a:custGeom>
            <a:avLst/>
            <a:gdLst>
              <a:gd name="T0" fmla="*/ 0 w 1114"/>
              <a:gd name="T1" fmla="*/ 0 h 160"/>
              <a:gd name="T2" fmla="*/ 0 w 1114"/>
              <a:gd name="T3" fmla="*/ 159 h 160"/>
              <a:gd name="T4" fmla="*/ 1113 w 1114"/>
              <a:gd name="T5" fmla="*/ 159 h 160"/>
            </a:gdLst>
            <a:ahLst/>
            <a:cxnLst>
              <a:cxn ang="0">
                <a:pos x="T0" y="T1"/>
              </a:cxn>
              <a:cxn ang="0">
                <a:pos x="T2" y="T3"/>
              </a:cxn>
              <a:cxn ang="0">
                <a:pos x="T4" y="T5"/>
              </a:cxn>
            </a:cxnLst>
            <a:rect l="0" t="0" r="r" b="b"/>
            <a:pathLst>
              <a:path w="1114" h="160">
                <a:moveTo>
                  <a:pt x="0" y="0"/>
                </a:moveTo>
                <a:lnTo>
                  <a:pt x="0" y="159"/>
                </a:lnTo>
                <a:lnTo>
                  <a:pt x="1113" y="159"/>
                </a:lnTo>
              </a:path>
            </a:pathLst>
          </a:custGeom>
          <a:noFill/>
          <a:ln w="127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2793" name="Freeform 25"/>
          <p:cNvSpPr>
            <a:spLocks/>
          </p:cNvSpPr>
          <p:nvPr/>
        </p:nvSpPr>
        <p:spPr bwMode="auto">
          <a:xfrm>
            <a:off x="5818188" y="5748338"/>
            <a:ext cx="1768475" cy="254000"/>
          </a:xfrm>
          <a:custGeom>
            <a:avLst/>
            <a:gdLst>
              <a:gd name="T0" fmla="*/ 1113 w 1114"/>
              <a:gd name="T1" fmla="*/ 0 h 160"/>
              <a:gd name="T2" fmla="*/ 1113 w 1114"/>
              <a:gd name="T3" fmla="*/ 159 h 160"/>
              <a:gd name="T4" fmla="*/ 0 w 1114"/>
              <a:gd name="T5" fmla="*/ 159 h 160"/>
            </a:gdLst>
            <a:ahLst/>
            <a:cxnLst>
              <a:cxn ang="0">
                <a:pos x="T0" y="T1"/>
              </a:cxn>
              <a:cxn ang="0">
                <a:pos x="T2" y="T3"/>
              </a:cxn>
              <a:cxn ang="0">
                <a:pos x="T4" y="T5"/>
              </a:cxn>
            </a:cxnLst>
            <a:rect l="0" t="0" r="r" b="b"/>
            <a:pathLst>
              <a:path w="1114" h="160">
                <a:moveTo>
                  <a:pt x="1113" y="0"/>
                </a:moveTo>
                <a:lnTo>
                  <a:pt x="1113" y="159"/>
                </a:lnTo>
                <a:lnTo>
                  <a:pt x="0" y="159"/>
                </a:lnTo>
              </a:path>
            </a:pathLst>
          </a:custGeom>
          <a:noFill/>
          <a:ln w="127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2794" name="Freeform 26"/>
          <p:cNvSpPr>
            <a:spLocks/>
          </p:cNvSpPr>
          <p:nvPr/>
        </p:nvSpPr>
        <p:spPr bwMode="auto">
          <a:xfrm>
            <a:off x="5273675" y="4462463"/>
            <a:ext cx="2312988" cy="254000"/>
          </a:xfrm>
          <a:custGeom>
            <a:avLst/>
            <a:gdLst>
              <a:gd name="T0" fmla="*/ 1456 w 1457"/>
              <a:gd name="T1" fmla="*/ 0 h 160"/>
              <a:gd name="T2" fmla="*/ 1456 w 1457"/>
              <a:gd name="T3" fmla="*/ 159 h 160"/>
              <a:gd name="T4" fmla="*/ 0 w 1457"/>
              <a:gd name="T5" fmla="*/ 159 h 160"/>
            </a:gdLst>
            <a:ahLst/>
            <a:cxnLst>
              <a:cxn ang="0">
                <a:pos x="T0" y="T1"/>
              </a:cxn>
              <a:cxn ang="0">
                <a:pos x="T2" y="T3"/>
              </a:cxn>
              <a:cxn ang="0">
                <a:pos x="T4" y="T5"/>
              </a:cxn>
            </a:cxnLst>
            <a:rect l="0" t="0" r="r" b="b"/>
            <a:pathLst>
              <a:path w="1457" h="160">
                <a:moveTo>
                  <a:pt x="1456" y="0"/>
                </a:moveTo>
                <a:lnTo>
                  <a:pt x="1456" y="159"/>
                </a:lnTo>
                <a:lnTo>
                  <a:pt x="0" y="159"/>
                </a:lnTo>
              </a:path>
            </a:pathLst>
          </a:custGeom>
          <a:noFill/>
          <a:ln w="127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2795" name="Line 27"/>
          <p:cNvSpPr>
            <a:spLocks noChangeShapeType="1"/>
          </p:cNvSpPr>
          <p:nvPr/>
        </p:nvSpPr>
        <p:spPr bwMode="auto">
          <a:xfrm>
            <a:off x="5554663" y="2395538"/>
            <a:ext cx="1439862"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2796" name="Line 28"/>
          <p:cNvSpPr>
            <a:spLocks noChangeShapeType="1"/>
          </p:cNvSpPr>
          <p:nvPr/>
        </p:nvSpPr>
        <p:spPr bwMode="auto">
          <a:xfrm>
            <a:off x="2386013" y="2849563"/>
            <a:ext cx="1049337"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2798" name="Rectangle 30"/>
          <p:cNvSpPr>
            <a:spLocks noChangeArrowheads="1"/>
          </p:cNvSpPr>
          <p:nvPr/>
        </p:nvSpPr>
        <p:spPr bwMode="auto">
          <a:xfrm>
            <a:off x="947738" y="6586538"/>
            <a:ext cx="581025" cy="21113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sz="800">
                <a:latin typeface="Arial" pitchFamily="34" charset="0"/>
              </a:rPr>
              <a:t>10/12/98</a:t>
            </a: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133350" y="574675"/>
            <a:ext cx="8877300" cy="701675"/>
          </a:xfrm>
          <a:noFill/>
          <a:ln/>
        </p:spPr>
        <p:txBody>
          <a:bodyPr lIns="88900" rIns="88900"/>
          <a:lstStyle/>
          <a:p>
            <a:pPr defTabSz="885825">
              <a:lnSpc>
                <a:spcPct val="100000"/>
              </a:lnSpc>
            </a:pPr>
            <a:r>
              <a:rPr lang="en-US" sz="3200">
                <a:solidFill>
                  <a:srgbClr val="790015"/>
                </a:solidFill>
                <a:latin typeface="Helvetica" charset="0"/>
              </a:rPr>
              <a:t>Reverse side of Pull Signal Card</a:t>
            </a:r>
          </a:p>
        </p:txBody>
      </p:sp>
      <p:grpSp>
        <p:nvGrpSpPr>
          <p:cNvPr id="34821" name="Group 5"/>
          <p:cNvGrpSpPr>
            <a:grpSpLocks/>
          </p:cNvGrpSpPr>
          <p:nvPr/>
        </p:nvGrpSpPr>
        <p:grpSpPr bwMode="auto">
          <a:xfrm>
            <a:off x="3195638" y="1400175"/>
            <a:ext cx="2752725" cy="4992688"/>
            <a:chOff x="2013" y="882"/>
            <a:chExt cx="1734" cy="3145"/>
          </a:xfrm>
        </p:grpSpPr>
        <p:sp>
          <p:nvSpPr>
            <p:cNvPr id="34819" name="AutoShape 3"/>
            <p:cNvSpPr>
              <a:spLocks noChangeArrowheads="1"/>
            </p:cNvSpPr>
            <p:nvPr/>
          </p:nvSpPr>
          <p:spPr bwMode="auto">
            <a:xfrm>
              <a:off x="2029" y="882"/>
              <a:ext cx="1686" cy="3145"/>
            </a:xfrm>
            <a:prstGeom prst="roundRect">
              <a:avLst>
                <a:gd name="adj" fmla="val 12477"/>
              </a:avLst>
            </a:prstGeom>
            <a:solidFill>
              <a:schemeClr val="bg1"/>
            </a:solidFill>
            <a:ln w="508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4820" name="Rectangle 4"/>
            <p:cNvSpPr>
              <a:spLocks noChangeArrowheads="1"/>
            </p:cNvSpPr>
            <p:nvPr/>
          </p:nvSpPr>
          <p:spPr bwMode="auto">
            <a:xfrm>
              <a:off x="2013" y="2251"/>
              <a:ext cx="1734" cy="44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8900" tIns="44450" rIns="88900" bIns="44450" anchor="ctr"/>
            <a:lstStyle/>
            <a:p>
              <a:pPr algn="ctr" defTabSz="885825"/>
              <a:r>
                <a:rPr lang="en-US" sz="3200" b="1">
                  <a:solidFill>
                    <a:schemeClr val="tx2"/>
                  </a:solidFill>
                  <a:latin typeface="Helvetica-Narrow" charset="0"/>
                </a:rPr>
                <a:t>If found,</a:t>
              </a:r>
            </a:p>
            <a:p>
              <a:pPr algn="ctr" defTabSz="885825"/>
              <a:r>
                <a:rPr lang="en-US" sz="3200" b="1">
                  <a:solidFill>
                    <a:schemeClr val="tx2"/>
                  </a:solidFill>
                  <a:latin typeface="Helvetica-Narrow" charset="0"/>
                </a:rPr>
                <a:t>return to</a:t>
              </a:r>
            </a:p>
            <a:p>
              <a:pPr algn="ctr" defTabSz="885825"/>
              <a:r>
                <a:rPr lang="en-US" sz="3200" b="1">
                  <a:solidFill>
                    <a:schemeClr val="tx2"/>
                  </a:solidFill>
                  <a:latin typeface="Helvetica-Narrow" charset="0"/>
                </a:rPr>
                <a:t>MA, or ship.</a:t>
              </a:r>
            </a:p>
            <a:p>
              <a:pPr algn="ctr" defTabSz="885825"/>
              <a:r>
                <a:rPr lang="en-US" sz="3200" b="1">
                  <a:solidFill>
                    <a:schemeClr val="tx2"/>
                  </a:solidFill>
                  <a:latin typeface="Helvetica-Narrow" charset="0"/>
                </a:rPr>
                <a:t>area</a:t>
              </a:r>
            </a:p>
            <a:p>
              <a:pPr algn="ctr" defTabSz="885825"/>
              <a:endParaRPr lang="en-US" sz="3200" b="1">
                <a:solidFill>
                  <a:schemeClr val="tx2"/>
                </a:solidFill>
                <a:latin typeface="Helvetica-Narrow" charset="0"/>
              </a:endParaRPr>
            </a:p>
            <a:p>
              <a:pPr algn="ctr" defTabSz="885825"/>
              <a:endParaRPr lang="en-US" sz="3200" b="1">
                <a:solidFill>
                  <a:schemeClr val="tx2"/>
                </a:solidFill>
                <a:latin typeface="Helvetica-Narrow" charset="0"/>
              </a:endParaRPr>
            </a:p>
            <a:p>
              <a:pPr algn="ctr" defTabSz="885825"/>
              <a:r>
                <a:rPr lang="en-US" sz="3200" b="1">
                  <a:solidFill>
                    <a:schemeClr val="tx2"/>
                  </a:solidFill>
                  <a:latin typeface="Helvetica-Narrow" charset="0"/>
                </a:rPr>
                <a:t>Thank You</a:t>
              </a:r>
            </a:p>
          </p:txBody>
        </p:sp>
      </p:grpSp>
      <p:sp>
        <p:nvSpPr>
          <p:cNvPr id="34822" name="Rectangle 6"/>
          <p:cNvSpPr>
            <a:spLocks noChangeArrowheads="1"/>
          </p:cNvSpPr>
          <p:nvPr/>
        </p:nvSpPr>
        <p:spPr bwMode="auto">
          <a:xfrm>
            <a:off x="947738" y="6586538"/>
            <a:ext cx="581025" cy="21113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sz="800">
                <a:latin typeface="Arial" pitchFamily="34" charset="0"/>
              </a:rPr>
              <a:t>10/12/98</a:t>
            </a: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xfrm>
            <a:off x="919163" y="368300"/>
            <a:ext cx="7305675" cy="695325"/>
          </a:xfrm>
          <a:noFill/>
          <a:ln/>
        </p:spPr>
        <p:txBody>
          <a:bodyPr lIns="84138" tIns="41275" rIns="84138" bIns="41275"/>
          <a:lstStyle/>
          <a:p>
            <a:pPr defTabSz="784225">
              <a:lnSpc>
                <a:spcPct val="100000"/>
              </a:lnSpc>
            </a:pPr>
            <a:r>
              <a:rPr lang="en-US" sz="3200">
                <a:solidFill>
                  <a:srgbClr val="790015"/>
                </a:solidFill>
                <a:latin typeface="Helvetica" charset="0"/>
              </a:rPr>
              <a:t>Pull - Loop Flow Diagram</a:t>
            </a:r>
          </a:p>
        </p:txBody>
      </p:sp>
      <p:grpSp>
        <p:nvGrpSpPr>
          <p:cNvPr id="41089" name="Group 129"/>
          <p:cNvGrpSpPr>
            <a:grpSpLocks/>
          </p:cNvGrpSpPr>
          <p:nvPr/>
        </p:nvGrpSpPr>
        <p:grpSpPr bwMode="auto">
          <a:xfrm>
            <a:off x="520700" y="1100138"/>
            <a:ext cx="8153400" cy="5270500"/>
            <a:chOff x="328" y="693"/>
            <a:chExt cx="5136" cy="3320"/>
          </a:xfrm>
        </p:grpSpPr>
        <p:graphicFrame>
          <p:nvGraphicFramePr>
            <p:cNvPr id="40963" name="Object 3">
              <a:hlinkClick r:id="" action="ppaction://ole?verb=0"/>
            </p:cNvPr>
            <p:cNvGraphicFramePr>
              <a:graphicFrameLocks/>
            </p:cNvGraphicFramePr>
            <p:nvPr/>
          </p:nvGraphicFramePr>
          <p:xfrm>
            <a:off x="4312" y="1561"/>
            <a:ext cx="1152" cy="1145"/>
          </p:xfrm>
          <a:graphic>
            <a:graphicData uri="http://schemas.openxmlformats.org/presentationml/2006/ole">
              <mc:AlternateContent xmlns:mc="http://schemas.openxmlformats.org/markup-compatibility/2006">
                <mc:Choice xmlns:v="urn:schemas-microsoft-com:vml" Requires="v">
                  <p:oleObj spid="_x0000_s41091" name="Clip" r:id="rId4" imgW="1828800" imgH="1815840" progId="MS_ClipArt_Gallery.2">
                    <p:embed/>
                  </p:oleObj>
                </mc:Choice>
                <mc:Fallback>
                  <p:oleObj name="Clip" r:id="rId4" imgW="1828800" imgH="1815840" progId="MS_ClipArt_Gallery.2">
                    <p:embed/>
                    <p:pic>
                      <p:nvPicPr>
                        <p:cNvPr id="0" name="Object 3"/>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12" y="1561"/>
                          <a:ext cx="1152" cy="11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0964" name="Rectangle 4"/>
            <p:cNvSpPr>
              <a:spLocks noChangeArrowheads="1"/>
            </p:cNvSpPr>
            <p:nvPr/>
          </p:nvSpPr>
          <p:spPr bwMode="auto">
            <a:xfrm>
              <a:off x="2129" y="693"/>
              <a:ext cx="661" cy="642"/>
            </a:xfrm>
            <a:prstGeom prst="rect">
              <a:avLst/>
            </a:prstGeom>
            <a:solidFill>
              <a:srgbClr val="714400"/>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0965" name="Rectangle 5"/>
            <p:cNvSpPr>
              <a:spLocks noChangeArrowheads="1"/>
            </p:cNvSpPr>
            <p:nvPr/>
          </p:nvSpPr>
          <p:spPr bwMode="auto">
            <a:xfrm>
              <a:off x="2923" y="693"/>
              <a:ext cx="661" cy="642"/>
            </a:xfrm>
            <a:prstGeom prst="rect">
              <a:avLst/>
            </a:prstGeom>
            <a:solidFill>
              <a:srgbClr val="714400"/>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0966" name="AutoShape 6"/>
            <p:cNvSpPr>
              <a:spLocks noChangeArrowheads="1"/>
            </p:cNvSpPr>
            <p:nvPr/>
          </p:nvSpPr>
          <p:spPr bwMode="auto">
            <a:xfrm>
              <a:off x="4220" y="1750"/>
              <a:ext cx="411" cy="438"/>
            </a:xfrm>
            <a:prstGeom prst="cube">
              <a:avLst>
                <a:gd name="adj" fmla="val 24977"/>
              </a:avLst>
            </a:prstGeom>
            <a:solidFill>
              <a:srgbClr val="714400"/>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0967" name="Rectangle 7"/>
            <p:cNvSpPr>
              <a:spLocks noChangeArrowheads="1"/>
            </p:cNvSpPr>
            <p:nvPr/>
          </p:nvSpPr>
          <p:spPr bwMode="auto">
            <a:xfrm>
              <a:off x="2129" y="2764"/>
              <a:ext cx="326" cy="480"/>
            </a:xfrm>
            <a:prstGeom prst="rect">
              <a:avLst/>
            </a:prstGeom>
            <a:solidFill>
              <a:schemeClr val="bg2"/>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0968" name="Rectangle 8"/>
            <p:cNvSpPr>
              <a:spLocks noChangeArrowheads="1"/>
            </p:cNvSpPr>
            <p:nvPr/>
          </p:nvSpPr>
          <p:spPr bwMode="auto">
            <a:xfrm>
              <a:off x="3452" y="2966"/>
              <a:ext cx="267" cy="545"/>
            </a:xfrm>
            <a:prstGeom prst="rect">
              <a:avLst/>
            </a:prstGeom>
            <a:solidFill>
              <a:schemeClr val="bg2"/>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0969" name="Rectangle 9"/>
            <p:cNvSpPr>
              <a:spLocks noChangeArrowheads="1"/>
            </p:cNvSpPr>
            <p:nvPr/>
          </p:nvSpPr>
          <p:spPr bwMode="auto">
            <a:xfrm>
              <a:off x="328" y="1465"/>
              <a:ext cx="1333" cy="398"/>
            </a:xfrm>
            <a:prstGeom prst="rect">
              <a:avLst/>
            </a:prstGeom>
            <a:solidFill>
              <a:schemeClr val="hlink"/>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0970" name="Rectangle 10"/>
            <p:cNvSpPr>
              <a:spLocks noChangeArrowheads="1"/>
            </p:cNvSpPr>
            <p:nvPr/>
          </p:nvSpPr>
          <p:spPr bwMode="auto">
            <a:xfrm>
              <a:off x="328" y="1871"/>
              <a:ext cx="1333" cy="398"/>
            </a:xfrm>
            <a:prstGeom prst="rect">
              <a:avLst/>
            </a:prstGeom>
            <a:solidFill>
              <a:srgbClr val="FAFD00"/>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0971" name="Rectangle 11"/>
            <p:cNvSpPr>
              <a:spLocks noChangeArrowheads="1"/>
            </p:cNvSpPr>
            <p:nvPr/>
          </p:nvSpPr>
          <p:spPr bwMode="auto">
            <a:xfrm>
              <a:off x="328" y="2277"/>
              <a:ext cx="1333" cy="398"/>
            </a:xfrm>
            <a:prstGeom prst="rect">
              <a:avLst/>
            </a:prstGeom>
            <a:solidFill>
              <a:schemeClr val="accent2"/>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0972" name="Line 12"/>
            <p:cNvSpPr>
              <a:spLocks noChangeShapeType="1"/>
            </p:cNvSpPr>
            <p:nvPr/>
          </p:nvSpPr>
          <p:spPr bwMode="auto">
            <a:xfrm>
              <a:off x="993" y="1474"/>
              <a:ext cx="0" cy="1187"/>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0973" name="Line 13"/>
            <p:cNvSpPr>
              <a:spLocks noChangeShapeType="1"/>
            </p:cNvSpPr>
            <p:nvPr/>
          </p:nvSpPr>
          <p:spPr bwMode="auto">
            <a:xfrm>
              <a:off x="363" y="3615"/>
              <a:ext cx="871" cy="0"/>
            </a:xfrm>
            <a:prstGeom prst="line">
              <a:avLst/>
            </a:prstGeom>
            <a:noFill/>
            <a:ln w="50800">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0974" name="Line 14"/>
            <p:cNvSpPr>
              <a:spLocks noChangeShapeType="1"/>
            </p:cNvSpPr>
            <p:nvPr/>
          </p:nvSpPr>
          <p:spPr bwMode="auto">
            <a:xfrm>
              <a:off x="363" y="3898"/>
              <a:ext cx="871" cy="0"/>
            </a:xfrm>
            <a:prstGeom prst="line">
              <a:avLst/>
            </a:prstGeom>
            <a:noFill/>
            <a:ln w="50800">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0975" name="Rectangle 15"/>
            <p:cNvSpPr>
              <a:spLocks noChangeArrowheads="1"/>
            </p:cNvSpPr>
            <p:nvPr/>
          </p:nvSpPr>
          <p:spPr bwMode="auto">
            <a:xfrm>
              <a:off x="1284" y="3533"/>
              <a:ext cx="1386" cy="48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7788" tIns="38100" rIns="77788" bIns="38100">
              <a:spAutoFit/>
            </a:bodyPr>
            <a:lstStyle/>
            <a:p>
              <a:pPr defTabSz="739775"/>
              <a:r>
                <a:rPr lang="en-US" sz="1500" b="1">
                  <a:latin typeface="Helvetica" charset="0"/>
                </a:rPr>
                <a:t>Pull Signal</a:t>
              </a:r>
            </a:p>
            <a:p>
              <a:pPr defTabSz="739775"/>
              <a:endParaRPr lang="en-US" sz="1500" b="1">
                <a:latin typeface="Helvetica" charset="0"/>
              </a:endParaRPr>
            </a:p>
            <a:p>
              <a:pPr defTabSz="739775"/>
              <a:r>
                <a:rPr lang="en-US" sz="1500" b="1">
                  <a:latin typeface="Helvetica" charset="0"/>
                </a:rPr>
                <a:t>Material with Pull Signal</a:t>
              </a:r>
            </a:p>
          </p:txBody>
        </p:sp>
        <p:sp>
          <p:nvSpPr>
            <p:cNvPr id="40976" name="Rectangle 16"/>
            <p:cNvSpPr>
              <a:spLocks noChangeArrowheads="1"/>
            </p:cNvSpPr>
            <p:nvPr/>
          </p:nvSpPr>
          <p:spPr bwMode="auto">
            <a:xfrm>
              <a:off x="551" y="2754"/>
              <a:ext cx="855" cy="336"/>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7788" tIns="38100" rIns="77788" bIns="38100">
              <a:spAutoFit/>
            </a:bodyPr>
            <a:lstStyle/>
            <a:p>
              <a:pPr algn="ctr" defTabSz="739775"/>
              <a:r>
                <a:rPr lang="en-US" sz="1500" b="1">
                  <a:latin typeface="Helvetica" charset="0"/>
                </a:rPr>
                <a:t>Visual Control</a:t>
              </a:r>
            </a:p>
            <a:p>
              <a:pPr algn="ctr" defTabSz="739775"/>
              <a:r>
                <a:rPr lang="en-US" sz="1500" b="1">
                  <a:latin typeface="Helvetica" charset="0"/>
                </a:rPr>
                <a:t>Board</a:t>
              </a:r>
            </a:p>
          </p:txBody>
        </p:sp>
        <p:sp>
          <p:nvSpPr>
            <p:cNvPr id="40977" name="Rectangle 17"/>
            <p:cNvSpPr>
              <a:spLocks noChangeArrowheads="1"/>
            </p:cNvSpPr>
            <p:nvPr/>
          </p:nvSpPr>
          <p:spPr bwMode="auto">
            <a:xfrm>
              <a:off x="2543" y="1738"/>
              <a:ext cx="621" cy="336"/>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7788" tIns="38100" rIns="77788" bIns="38100">
              <a:spAutoFit/>
            </a:bodyPr>
            <a:lstStyle/>
            <a:p>
              <a:pPr algn="ctr" defTabSz="739775"/>
              <a:r>
                <a:rPr lang="en-US" sz="1500" b="1">
                  <a:latin typeface="Helvetica" charset="0"/>
                </a:rPr>
                <a:t>Weld Test</a:t>
              </a:r>
            </a:p>
            <a:p>
              <a:pPr algn="ctr" defTabSz="739775"/>
              <a:r>
                <a:rPr lang="en-US" sz="1500" b="1">
                  <a:latin typeface="Helvetica" charset="0"/>
                </a:rPr>
                <a:t>Assembly</a:t>
              </a:r>
            </a:p>
          </p:txBody>
        </p:sp>
        <p:sp>
          <p:nvSpPr>
            <p:cNvPr id="40978" name="Rectangle 18"/>
            <p:cNvSpPr>
              <a:spLocks noChangeArrowheads="1"/>
            </p:cNvSpPr>
            <p:nvPr/>
          </p:nvSpPr>
          <p:spPr bwMode="auto">
            <a:xfrm>
              <a:off x="2702" y="2901"/>
              <a:ext cx="359" cy="336"/>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7788" tIns="38100" rIns="77788" bIns="38100">
              <a:spAutoFit/>
            </a:bodyPr>
            <a:lstStyle/>
            <a:p>
              <a:pPr algn="ctr" defTabSz="739775"/>
              <a:r>
                <a:rPr lang="en-US" sz="1500" b="1">
                  <a:latin typeface="Helvetica" charset="0"/>
                </a:rPr>
                <a:t>Pipe</a:t>
              </a:r>
            </a:p>
            <a:p>
              <a:pPr algn="ctr" defTabSz="739775"/>
              <a:r>
                <a:rPr lang="en-US" sz="1500" b="1">
                  <a:latin typeface="Helvetica" charset="0"/>
                </a:rPr>
                <a:t>Shop</a:t>
              </a:r>
            </a:p>
          </p:txBody>
        </p:sp>
        <p:sp>
          <p:nvSpPr>
            <p:cNvPr id="40979" name="Line 19"/>
            <p:cNvSpPr>
              <a:spLocks noChangeShapeType="1"/>
            </p:cNvSpPr>
            <p:nvPr/>
          </p:nvSpPr>
          <p:spPr bwMode="auto">
            <a:xfrm flipH="1">
              <a:off x="1416" y="978"/>
              <a:ext cx="706" cy="384"/>
            </a:xfrm>
            <a:prstGeom prst="line">
              <a:avLst/>
            </a:prstGeom>
            <a:noFill/>
            <a:ln w="50800">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0980" name="Line 20"/>
            <p:cNvSpPr>
              <a:spLocks noChangeShapeType="1"/>
            </p:cNvSpPr>
            <p:nvPr/>
          </p:nvSpPr>
          <p:spPr bwMode="auto">
            <a:xfrm>
              <a:off x="3730" y="978"/>
              <a:ext cx="514" cy="384"/>
            </a:xfrm>
            <a:prstGeom prst="line">
              <a:avLst/>
            </a:prstGeom>
            <a:noFill/>
            <a:ln w="50800">
              <a:solidFill>
                <a:schemeClr val="hlink"/>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0981" name="Line 21"/>
            <p:cNvSpPr>
              <a:spLocks noChangeShapeType="1"/>
            </p:cNvSpPr>
            <p:nvPr/>
          </p:nvSpPr>
          <p:spPr bwMode="auto">
            <a:xfrm flipH="1" flipV="1">
              <a:off x="1415" y="2650"/>
              <a:ext cx="706" cy="577"/>
            </a:xfrm>
            <a:prstGeom prst="line">
              <a:avLst/>
            </a:prstGeom>
            <a:noFill/>
            <a:ln w="50800">
              <a:solidFill>
                <a:schemeClr val="hlink"/>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0982" name="Line 22"/>
            <p:cNvSpPr>
              <a:spLocks noChangeShapeType="1"/>
            </p:cNvSpPr>
            <p:nvPr/>
          </p:nvSpPr>
          <p:spPr bwMode="auto">
            <a:xfrm flipV="1">
              <a:off x="3871" y="2515"/>
              <a:ext cx="513" cy="576"/>
            </a:xfrm>
            <a:prstGeom prst="line">
              <a:avLst/>
            </a:prstGeom>
            <a:noFill/>
            <a:ln w="50800">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0983" name="Rectangle 23"/>
            <p:cNvSpPr>
              <a:spLocks noChangeArrowheads="1"/>
            </p:cNvSpPr>
            <p:nvPr/>
          </p:nvSpPr>
          <p:spPr bwMode="auto">
            <a:xfrm>
              <a:off x="1482" y="817"/>
              <a:ext cx="268" cy="32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5725" tIns="42862" rIns="85725" bIns="42862" anchor="ctr"/>
            <a:lstStyle/>
            <a:p>
              <a:pPr algn="ctr" defTabSz="815975"/>
              <a:r>
                <a:rPr lang="en-US" sz="2000" b="1">
                  <a:solidFill>
                    <a:schemeClr val="tx2"/>
                  </a:solidFill>
                  <a:latin typeface="Helvetica" charset="0"/>
                </a:rPr>
                <a:t>4</a:t>
              </a:r>
            </a:p>
          </p:txBody>
        </p:sp>
        <p:sp>
          <p:nvSpPr>
            <p:cNvPr id="40984" name="Rectangle 24"/>
            <p:cNvSpPr>
              <a:spLocks noChangeArrowheads="1"/>
            </p:cNvSpPr>
            <p:nvPr/>
          </p:nvSpPr>
          <p:spPr bwMode="auto">
            <a:xfrm>
              <a:off x="4076" y="834"/>
              <a:ext cx="268" cy="32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5725" tIns="42862" rIns="85725" bIns="42862" anchor="ctr"/>
            <a:lstStyle/>
            <a:p>
              <a:pPr algn="ctr" defTabSz="815975"/>
              <a:r>
                <a:rPr lang="en-US" sz="2000" b="1">
                  <a:solidFill>
                    <a:schemeClr val="tx2"/>
                  </a:solidFill>
                  <a:latin typeface="Helvetica" charset="0"/>
                </a:rPr>
                <a:t>3</a:t>
              </a:r>
            </a:p>
          </p:txBody>
        </p:sp>
        <p:sp>
          <p:nvSpPr>
            <p:cNvPr id="40985" name="Rectangle 25"/>
            <p:cNvSpPr>
              <a:spLocks noChangeArrowheads="1"/>
            </p:cNvSpPr>
            <p:nvPr/>
          </p:nvSpPr>
          <p:spPr bwMode="auto">
            <a:xfrm>
              <a:off x="4076" y="2827"/>
              <a:ext cx="268" cy="33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5725" tIns="42862" rIns="85725" bIns="42862" anchor="ctr"/>
            <a:lstStyle/>
            <a:p>
              <a:pPr algn="ctr" defTabSz="815975"/>
              <a:r>
                <a:rPr lang="en-US" sz="2000" b="1">
                  <a:solidFill>
                    <a:schemeClr val="tx2"/>
                  </a:solidFill>
                  <a:latin typeface="Helvetica" charset="0"/>
                </a:rPr>
                <a:t>1</a:t>
              </a:r>
            </a:p>
          </p:txBody>
        </p:sp>
        <p:sp>
          <p:nvSpPr>
            <p:cNvPr id="40986" name="Rectangle 26"/>
            <p:cNvSpPr>
              <a:spLocks noChangeArrowheads="1"/>
            </p:cNvSpPr>
            <p:nvPr/>
          </p:nvSpPr>
          <p:spPr bwMode="auto">
            <a:xfrm>
              <a:off x="2626" y="2256"/>
              <a:ext cx="509" cy="26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5725" tIns="42862" rIns="85725" bIns="42862" anchor="ctr"/>
            <a:lstStyle/>
            <a:p>
              <a:pPr algn="ctr" defTabSz="815975"/>
              <a:r>
                <a:rPr lang="en-US" sz="2000" b="1">
                  <a:solidFill>
                    <a:schemeClr val="tx2"/>
                  </a:solidFill>
                  <a:latin typeface="Helvetica" charset="0"/>
                </a:rPr>
                <a:t>2,5</a:t>
              </a:r>
            </a:p>
          </p:txBody>
        </p:sp>
        <p:sp>
          <p:nvSpPr>
            <p:cNvPr id="40987" name="Rectangle 27"/>
            <p:cNvSpPr>
              <a:spLocks noChangeArrowheads="1"/>
            </p:cNvSpPr>
            <p:nvPr/>
          </p:nvSpPr>
          <p:spPr bwMode="auto">
            <a:xfrm>
              <a:off x="1473" y="2964"/>
              <a:ext cx="268" cy="32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5725" tIns="42862" rIns="85725" bIns="42862" anchor="ctr"/>
            <a:lstStyle/>
            <a:p>
              <a:pPr algn="ctr" defTabSz="815975"/>
              <a:r>
                <a:rPr lang="en-US" sz="2000" b="1">
                  <a:solidFill>
                    <a:schemeClr val="tx2"/>
                  </a:solidFill>
                  <a:latin typeface="Helvetica" charset="0"/>
                </a:rPr>
                <a:t>6</a:t>
              </a:r>
            </a:p>
          </p:txBody>
        </p:sp>
        <p:sp>
          <p:nvSpPr>
            <p:cNvPr id="40988" name="Line 28"/>
            <p:cNvSpPr>
              <a:spLocks noChangeShapeType="1"/>
            </p:cNvSpPr>
            <p:nvPr/>
          </p:nvSpPr>
          <p:spPr bwMode="auto">
            <a:xfrm>
              <a:off x="1760" y="2203"/>
              <a:ext cx="2236" cy="0"/>
            </a:xfrm>
            <a:prstGeom prst="line">
              <a:avLst/>
            </a:prstGeom>
            <a:noFill/>
            <a:ln w="508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0989" name="AutoShape 29"/>
            <p:cNvSpPr>
              <a:spLocks noChangeArrowheads="1"/>
            </p:cNvSpPr>
            <p:nvPr/>
          </p:nvSpPr>
          <p:spPr bwMode="auto">
            <a:xfrm>
              <a:off x="2257" y="3308"/>
              <a:ext cx="310" cy="291"/>
            </a:xfrm>
            <a:prstGeom prst="roundRect">
              <a:avLst>
                <a:gd name="adj" fmla="val 12477"/>
              </a:avLst>
            </a:prstGeom>
            <a:solidFill>
              <a:schemeClr val="bg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0990" name="Oval 30"/>
            <p:cNvSpPr>
              <a:spLocks noChangeArrowheads="1"/>
            </p:cNvSpPr>
            <p:nvPr/>
          </p:nvSpPr>
          <p:spPr bwMode="auto">
            <a:xfrm>
              <a:off x="2626" y="3405"/>
              <a:ext cx="285" cy="270"/>
            </a:xfrm>
            <a:prstGeom prst="ellipse">
              <a:avLst/>
            </a:prstGeom>
            <a:solidFill>
              <a:schemeClr val="bg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0991" name="Rectangle 31"/>
            <p:cNvSpPr>
              <a:spLocks noChangeArrowheads="1"/>
            </p:cNvSpPr>
            <p:nvPr/>
          </p:nvSpPr>
          <p:spPr bwMode="auto">
            <a:xfrm>
              <a:off x="2996" y="3418"/>
              <a:ext cx="388" cy="244"/>
            </a:xfrm>
            <a:prstGeom prst="rect">
              <a:avLst/>
            </a:prstGeom>
            <a:solidFill>
              <a:schemeClr val="bg2"/>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0992" name="Rectangle 32"/>
            <p:cNvSpPr>
              <a:spLocks noChangeArrowheads="1"/>
            </p:cNvSpPr>
            <p:nvPr/>
          </p:nvSpPr>
          <p:spPr bwMode="auto">
            <a:xfrm>
              <a:off x="3391" y="2665"/>
              <a:ext cx="388" cy="243"/>
            </a:xfrm>
            <a:prstGeom prst="rect">
              <a:avLst/>
            </a:prstGeom>
            <a:solidFill>
              <a:schemeClr val="bg2"/>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40996" name="Group 36"/>
            <p:cNvGrpSpPr>
              <a:grpSpLocks/>
            </p:cNvGrpSpPr>
            <p:nvPr/>
          </p:nvGrpSpPr>
          <p:grpSpPr bwMode="auto">
            <a:xfrm>
              <a:off x="384" y="1477"/>
              <a:ext cx="77" cy="166"/>
              <a:chOff x="384" y="1477"/>
              <a:chExt cx="77" cy="166"/>
            </a:xfrm>
          </p:grpSpPr>
          <p:sp>
            <p:nvSpPr>
              <p:cNvPr id="40993" name="AutoShape 33"/>
              <p:cNvSpPr>
                <a:spLocks noChangeArrowheads="1"/>
              </p:cNvSpPr>
              <p:nvPr/>
            </p:nvSpPr>
            <p:spPr bwMode="auto">
              <a:xfrm>
                <a:off x="384" y="1509"/>
                <a:ext cx="77" cy="134"/>
              </a:xfrm>
              <a:prstGeom prst="roundRect">
                <a:avLst>
                  <a:gd name="adj" fmla="val 12477"/>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0994" name="Oval 34"/>
              <p:cNvSpPr>
                <a:spLocks noChangeArrowheads="1"/>
              </p:cNvSpPr>
              <p:nvPr/>
            </p:nvSpPr>
            <p:spPr bwMode="auto">
              <a:xfrm>
                <a:off x="408" y="1520"/>
                <a:ext cx="21" cy="17"/>
              </a:xfrm>
              <a:prstGeom prst="ellipse">
                <a:avLst/>
              </a:prstGeom>
              <a:solidFill>
                <a:schemeClr val="tx1"/>
              </a:solidFill>
              <a:ln>
                <a:noFill/>
              </a:ln>
              <a:effectLst/>
              <a:extLst>
                <a:ext uri="{91240B29-F687-4F45-9708-019B960494DF}">
                  <a14:hiddenLine xmlns:a14="http://schemas.microsoft.com/office/drawing/2010/main" w="12700">
                    <a:solidFill>
                      <a:srgbClr val="F6BF69"/>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0995" name="Line 35"/>
              <p:cNvSpPr>
                <a:spLocks noChangeShapeType="1"/>
              </p:cNvSpPr>
              <p:nvPr/>
            </p:nvSpPr>
            <p:spPr bwMode="auto">
              <a:xfrm flipV="1">
                <a:off x="418" y="1477"/>
                <a:ext cx="0" cy="63"/>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41000" name="Group 40"/>
            <p:cNvGrpSpPr>
              <a:grpSpLocks/>
            </p:cNvGrpSpPr>
            <p:nvPr/>
          </p:nvGrpSpPr>
          <p:grpSpPr bwMode="auto">
            <a:xfrm>
              <a:off x="505" y="1477"/>
              <a:ext cx="75" cy="166"/>
              <a:chOff x="505" y="1477"/>
              <a:chExt cx="75" cy="166"/>
            </a:xfrm>
          </p:grpSpPr>
          <p:sp>
            <p:nvSpPr>
              <p:cNvPr id="40997" name="AutoShape 37"/>
              <p:cNvSpPr>
                <a:spLocks noChangeArrowheads="1"/>
              </p:cNvSpPr>
              <p:nvPr/>
            </p:nvSpPr>
            <p:spPr bwMode="auto">
              <a:xfrm>
                <a:off x="505" y="1509"/>
                <a:ext cx="75" cy="134"/>
              </a:xfrm>
              <a:prstGeom prst="roundRect">
                <a:avLst>
                  <a:gd name="adj" fmla="val 12477"/>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0998" name="Oval 38"/>
              <p:cNvSpPr>
                <a:spLocks noChangeArrowheads="1"/>
              </p:cNvSpPr>
              <p:nvPr/>
            </p:nvSpPr>
            <p:spPr bwMode="auto">
              <a:xfrm>
                <a:off x="529" y="1520"/>
                <a:ext cx="21" cy="17"/>
              </a:xfrm>
              <a:prstGeom prst="ellipse">
                <a:avLst/>
              </a:prstGeom>
              <a:solidFill>
                <a:schemeClr val="tx1"/>
              </a:solidFill>
              <a:ln>
                <a:noFill/>
              </a:ln>
              <a:effectLst/>
              <a:extLst>
                <a:ext uri="{91240B29-F687-4F45-9708-019B960494DF}">
                  <a14:hiddenLine xmlns:a14="http://schemas.microsoft.com/office/drawing/2010/main" w="12700">
                    <a:solidFill>
                      <a:srgbClr val="F6BF69"/>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0999" name="Line 39"/>
              <p:cNvSpPr>
                <a:spLocks noChangeShapeType="1"/>
              </p:cNvSpPr>
              <p:nvPr/>
            </p:nvSpPr>
            <p:spPr bwMode="auto">
              <a:xfrm flipV="1">
                <a:off x="539" y="1477"/>
                <a:ext cx="0" cy="63"/>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41004" name="Group 44"/>
            <p:cNvGrpSpPr>
              <a:grpSpLocks/>
            </p:cNvGrpSpPr>
            <p:nvPr/>
          </p:nvGrpSpPr>
          <p:grpSpPr bwMode="auto">
            <a:xfrm>
              <a:off x="1042" y="1477"/>
              <a:ext cx="75" cy="166"/>
              <a:chOff x="1042" y="1477"/>
              <a:chExt cx="75" cy="166"/>
            </a:xfrm>
          </p:grpSpPr>
          <p:sp>
            <p:nvSpPr>
              <p:cNvPr id="41001" name="AutoShape 41"/>
              <p:cNvSpPr>
                <a:spLocks noChangeArrowheads="1"/>
              </p:cNvSpPr>
              <p:nvPr/>
            </p:nvSpPr>
            <p:spPr bwMode="auto">
              <a:xfrm>
                <a:off x="1042" y="1509"/>
                <a:ext cx="75" cy="134"/>
              </a:xfrm>
              <a:prstGeom prst="roundRect">
                <a:avLst>
                  <a:gd name="adj" fmla="val 12477"/>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02" name="Oval 42"/>
              <p:cNvSpPr>
                <a:spLocks noChangeArrowheads="1"/>
              </p:cNvSpPr>
              <p:nvPr/>
            </p:nvSpPr>
            <p:spPr bwMode="auto">
              <a:xfrm>
                <a:off x="1066" y="1520"/>
                <a:ext cx="21" cy="17"/>
              </a:xfrm>
              <a:prstGeom prst="ellipse">
                <a:avLst/>
              </a:prstGeom>
              <a:solidFill>
                <a:schemeClr val="tx1"/>
              </a:solidFill>
              <a:ln>
                <a:noFill/>
              </a:ln>
              <a:effectLst/>
              <a:extLst>
                <a:ext uri="{91240B29-F687-4F45-9708-019B960494DF}">
                  <a14:hiddenLine xmlns:a14="http://schemas.microsoft.com/office/drawing/2010/main" w="12700">
                    <a:solidFill>
                      <a:srgbClr val="F6BF69"/>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03" name="Line 43"/>
              <p:cNvSpPr>
                <a:spLocks noChangeShapeType="1"/>
              </p:cNvSpPr>
              <p:nvPr/>
            </p:nvSpPr>
            <p:spPr bwMode="auto">
              <a:xfrm flipV="1">
                <a:off x="1076" y="1477"/>
                <a:ext cx="0" cy="63"/>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41008" name="Group 48"/>
            <p:cNvGrpSpPr>
              <a:grpSpLocks/>
            </p:cNvGrpSpPr>
            <p:nvPr/>
          </p:nvGrpSpPr>
          <p:grpSpPr bwMode="auto">
            <a:xfrm>
              <a:off x="1157" y="1477"/>
              <a:ext cx="75" cy="166"/>
              <a:chOff x="1157" y="1477"/>
              <a:chExt cx="75" cy="166"/>
            </a:xfrm>
          </p:grpSpPr>
          <p:sp>
            <p:nvSpPr>
              <p:cNvPr id="41005" name="AutoShape 45"/>
              <p:cNvSpPr>
                <a:spLocks noChangeArrowheads="1"/>
              </p:cNvSpPr>
              <p:nvPr/>
            </p:nvSpPr>
            <p:spPr bwMode="auto">
              <a:xfrm>
                <a:off x="1157" y="1509"/>
                <a:ext cx="75" cy="134"/>
              </a:xfrm>
              <a:prstGeom prst="roundRect">
                <a:avLst>
                  <a:gd name="adj" fmla="val 12477"/>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06" name="Oval 46"/>
              <p:cNvSpPr>
                <a:spLocks noChangeArrowheads="1"/>
              </p:cNvSpPr>
              <p:nvPr/>
            </p:nvSpPr>
            <p:spPr bwMode="auto">
              <a:xfrm>
                <a:off x="1181" y="1520"/>
                <a:ext cx="20" cy="17"/>
              </a:xfrm>
              <a:prstGeom prst="ellipse">
                <a:avLst/>
              </a:prstGeom>
              <a:solidFill>
                <a:schemeClr val="tx1"/>
              </a:solidFill>
              <a:ln>
                <a:noFill/>
              </a:ln>
              <a:effectLst/>
              <a:extLst>
                <a:ext uri="{91240B29-F687-4F45-9708-019B960494DF}">
                  <a14:hiddenLine xmlns:a14="http://schemas.microsoft.com/office/drawing/2010/main" w="12700">
                    <a:solidFill>
                      <a:srgbClr val="F6BF69"/>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07" name="Line 47"/>
              <p:cNvSpPr>
                <a:spLocks noChangeShapeType="1"/>
              </p:cNvSpPr>
              <p:nvPr/>
            </p:nvSpPr>
            <p:spPr bwMode="auto">
              <a:xfrm flipV="1">
                <a:off x="1191" y="1477"/>
                <a:ext cx="0" cy="63"/>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41012" name="Group 52"/>
            <p:cNvGrpSpPr>
              <a:grpSpLocks/>
            </p:cNvGrpSpPr>
            <p:nvPr/>
          </p:nvGrpSpPr>
          <p:grpSpPr bwMode="auto">
            <a:xfrm>
              <a:off x="1272" y="1477"/>
              <a:ext cx="75" cy="166"/>
              <a:chOff x="1272" y="1477"/>
              <a:chExt cx="75" cy="166"/>
            </a:xfrm>
          </p:grpSpPr>
          <p:sp>
            <p:nvSpPr>
              <p:cNvPr id="41009" name="AutoShape 49"/>
              <p:cNvSpPr>
                <a:spLocks noChangeArrowheads="1"/>
              </p:cNvSpPr>
              <p:nvPr/>
            </p:nvSpPr>
            <p:spPr bwMode="auto">
              <a:xfrm>
                <a:off x="1272" y="1509"/>
                <a:ext cx="75" cy="134"/>
              </a:xfrm>
              <a:prstGeom prst="roundRect">
                <a:avLst>
                  <a:gd name="adj" fmla="val 12477"/>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10" name="Oval 50"/>
              <p:cNvSpPr>
                <a:spLocks noChangeArrowheads="1"/>
              </p:cNvSpPr>
              <p:nvPr/>
            </p:nvSpPr>
            <p:spPr bwMode="auto">
              <a:xfrm>
                <a:off x="1296" y="1520"/>
                <a:ext cx="21" cy="17"/>
              </a:xfrm>
              <a:prstGeom prst="ellipse">
                <a:avLst/>
              </a:prstGeom>
              <a:solidFill>
                <a:schemeClr val="tx1"/>
              </a:solidFill>
              <a:ln>
                <a:noFill/>
              </a:ln>
              <a:effectLst/>
              <a:extLst>
                <a:ext uri="{91240B29-F687-4F45-9708-019B960494DF}">
                  <a14:hiddenLine xmlns:a14="http://schemas.microsoft.com/office/drawing/2010/main" w="12700">
                    <a:solidFill>
                      <a:srgbClr val="F6BF69"/>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11" name="Line 51"/>
              <p:cNvSpPr>
                <a:spLocks noChangeShapeType="1"/>
              </p:cNvSpPr>
              <p:nvPr/>
            </p:nvSpPr>
            <p:spPr bwMode="auto">
              <a:xfrm flipV="1">
                <a:off x="1307" y="1477"/>
                <a:ext cx="0" cy="63"/>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41016" name="Group 56"/>
            <p:cNvGrpSpPr>
              <a:grpSpLocks/>
            </p:cNvGrpSpPr>
            <p:nvPr/>
          </p:nvGrpSpPr>
          <p:grpSpPr bwMode="auto">
            <a:xfrm>
              <a:off x="1387" y="1477"/>
              <a:ext cx="76" cy="166"/>
              <a:chOff x="1387" y="1477"/>
              <a:chExt cx="76" cy="166"/>
            </a:xfrm>
          </p:grpSpPr>
          <p:sp>
            <p:nvSpPr>
              <p:cNvPr id="41013" name="AutoShape 53"/>
              <p:cNvSpPr>
                <a:spLocks noChangeArrowheads="1"/>
              </p:cNvSpPr>
              <p:nvPr/>
            </p:nvSpPr>
            <p:spPr bwMode="auto">
              <a:xfrm>
                <a:off x="1387" y="1509"/>
                <a:ext cx="76" cy="134"/>
              </a:xfrm>
              <a:prstGeom prst="roundRect">
                <a:avLst>
                  <a:gd name="adj" fmla="val 12477"/>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14" name="Oval 54"/>
              <p:cNvSpPr>
                <a:spLocks noChangeArrowheads="1"/>
              </p:cNvSpPr>
              <p:nvPr/>
            </p:nvSpPr>
            <p:spPr bwMode="auto">
              <a:xfrm>
                <a:off x="1411" y="1520"/>
                <a:ext cx="21" cy="17"/>
              </a:xfrm>
              <a:prstGeom prst="ellipse">
                <a:avLst/>
              </a:prstGeom>
              <a:solidFill>
                <a:schemeClr val="tx1"/>
              </a:solidFill>
              <a:ln>
                <a:noFill/>
              </a:ln>
              <a:effectLst/>
              <a:extLst>
                <a:ext uri="{91240B29-F687-4F45-9708-019B960494DF}">
                  <a14:hiddenLine xmlns:a14="http://schemas.microsoft.com/office/drawing/2010/main" w="12700">
                    <a:solidFill>
                      <a:srgbClr val="F6BF69"/>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15" name="Line 55"/>
              <p:cNvSpPr>
                <a:spLocks noChangeShapeType="1"/>
              </p:cNvSpPr>
              <p:nvPr/>
            </p:nvSpPr>
            <p:spPr bwMode="auto">
              <a:xfrm flipV="1">
                <a:off x="1422" y="1477"/>
                <a:ext cx="0" cy="63"/>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41020" name="Group 60"/>
            <p:cNvGrpSpPr>
              <a:grpSpLocks/>
            </p:cNvGrpSpPr>
            <p:nvPr/>
          </p:nvGrpSpPr>
          <p:grpSpPr bwMode="auto">
            <a:xfrm>
              <a:off x="384" y="1880"/>
              <a:ext cx="77" cy="166"/>
              <a:chOff x="384" y="1880"/>
              <a:chExt cx="77" cy="166"/>
            </a:xfrm>
          </p:grpSpPr>
          <p:sp>
            <p:nvSpPr>
              <p:cNvPr id="41017" name="AutoShape 57"/>
              <p:cNvSpPr>
                <a:spLocks noChangeArrowheads="1"/>
              </p:cNvSpPr>
              <p:nvPr/>
            </p:nvSpPr>
            <p:spPr bwMode="auto">
              <a:xfrm>
                <a:off x="384" y="1912"/>
                <a:ext cx="77" cy="134"/>
              </a:xfrm>
              <a:prstGeom prst="roundRect">
                <a:avLst>
                  <a:gd name="adj" fmla="val 12477"/>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18" name="Oval 58"/>
              <p:cNvSpPr>
                <a:spLocks noChangeArrowheads="1"/>
              </p:cNvSpPr>
              <p:nvPr/>
            </p:nvSpPr>
            <p:spPr bwMode="auto">
              <a:xfrm>
                <a:off x="408" y="1923"/>
                <a:ext cx="21" cy="17"/>
              </a:xfrm>
              <a:prstGeom prst="ellipse">
                <a:avLst/>
              </a:prstGeom>
              <a:solidFill>
                <a:schemeClr val="tx1"/>
              </a:solidFill>
              <a:ln>
                <a:noFill/>
              </a:ln>
              <a:effectLst/>
              <a:extLst>
                <a:ext uri="{91240B29-F687-4F45-9708-019B960494DF}">
                  <a14:hiddenLine xmlns:a14="http://schemas.microsoft.com/office/drawing/2010/main" w="12700">
                    <a:solidFill>
                      <a:srgbClr val="F6BF69"/>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19" name="Line 59"/>
              <p:cNvSpPr>
                <a:spLocks noChangeShapeType="1"/>
              </p:cNvSpPr>
              <p:nvPr/>
            </p:nvSpPr>
            <p:spPr bwMode="auto">
              <a:xfrm flipV="1">
                <a:off x="418" y="1880"/>
                <a:ext cx="0" cy="62"/>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41024" name="Group 64"/>
            <p:cNvGrpSpPr>
              <a:grpSpLocks/>
            </p:cNvGrpSpPr>
            <p:nvPr/>
          </p:nvGrpSpPr>
          <p:grpSpPr bwMode="auto">
            <a:xfrm>
              <a:off x="505" y="1880"/>
              <a:ext cx="75" cy="166"/>
              <a:chOff x="505" y="1880"/>
              <a:chExt cx="75" cy="166"/>
            </a:xfrm>
          </p:grpSpPr>
          <p:sp>
            <p:nvSpPr>
              <p:cNvPr id="41021" name="AutoShape 61"/>
              <p:cNvSpPr>
                <a:spLocks noChangeArrowheads="1"/>
              </p:cNvSpPr>
              <p:nvPr/>
            </p:nvSpPr>
            <p:spPr bwMode="auto">
              <a:xfrm>
                <a:off x="505" y="1912"/>
                <a:ext cx="75" cy="134"/>
              </a:xfrm>
              <a:prstGeom prst="roundRect">
                <a:avLst>
                  <a:gd name="adj" fmla="val 12477"/>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22" name="Oval 62"/>
              <p:cNvSpPr>
                <a:spLocks noChangeArrowheads="1"/>
              </p:cNvSpPr>
              <p:nvPr/>
            </p:nvSpPr>
            <p:spPr bwMode="auto">
              <a:xfrm>
                <a:off x="529" y="1923"/>
                <a:ext cx="21" cy="17"/>
              </a:xfrm>
              <a:prstGeom prst="ellipse">
                <a:avLst/>
              </a:prstGeom>
              <a:solidFill>
                <a:schemeClr val="tx1"/>
              </a:solidFill>
              <a:ln>
                <a:noFill/>
              </a:ln>
              <a:effectLst/>
              <a:extLst>
                <a:ext uri="{91240B29-F687-4F45-9708-019B960494DF}">
                  <a14:hiddenLine xmlns:a14="http://schemas.microsoft.com/office/drawing/2010/main" w="12700">
                    <a:solidFill>
                      <a:srgbClr val="F6BF69"/>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23" name="Line 63"/>
              <p:cNvSpPr>
                <a:spLocks noChangeShapeType="1"/>
              </p:cNvSpPr>
              <p:nvPr/>
            </p:nvSpPr>
            <p:spPr bwMode="auto">
              <a:xfrm flipV="1">
                <a:off x="539" y="1880"/>
                <a:ext cx="0" cy="62"/>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41028" name="Group 68"/>
            <p:cNvGrpSpPr>
              <a:grpSpLocks/>
            </p:cNvGrpSpPr>
            <p:nvPr/>
          </p:nvGrpSpPr>
          <p:grpSpPr bwMode="auto">
            <a:xfrm>
              <a:off x="629" y="1880"/>
              <a:ext cx="75" cy="166"/>
              <a:chOff x="629" y="1880"/>
              <a:chExt cx="75" cy="166"/>
            </a:xfrm>
          </p:grpSpPr>
          <p:sp>
            <p:nvSpPr>
              <p:cNvPr id="41025" name="AutoShape 65"/>
              <p:cNvSpPr>
                <a:spLocks noChangeArrowheads="1"/>
              </p:cNvSpPr>
              <p:nvPr/>
            </p:nvSpPr>
            <p:spPr bwMode="auto">
              <a:xfrm>
                <a:off x="629" y="1912"/>
                <a:ext cx="75" cy="134"/>
              </a:xfrm>
              <a:prstGeom prst="roundRect">
                <a:avLst>
                  <a:gd name="adj" fmla="val 12477"/>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26" name="Oval 66"/>
              <p:cNvSpPr>
                <a:spLocks noChangeArrowheads="1"/>
              </p:cNvSpPr>
              <p:nvPr/>
            </p:nvSpPr>
            <p:spPr bwMode="auto">
              <a:xfrm>
                <a:off x="653" y="1923"/>
                <a:ext cx="20" cy="17"/>
              </a:xfrm>
              <a:prstGeom prst="ellipse">
                <a:avLst/>
              </a:prstGeom>
              <a:solidFill>
                <a:schemeClr val="tx1"/>
              </a:solidFill>
              <a:ln>
                <a:noFill/>
              </a:ln>
              <a:effectLst/>
              <a:extLst>
                <a:ext uri="{91240B29-F687-4F45-9708-019B960494DF}">
                  <a14:hiddenLine xmlns:a14="http://schemas.microsoft.com/office/drawing/2010/main" w="12700">
                    <a:solidFill>
                      <a:srgbClr val="F6BF69"/>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27" name="Line 67"/>
              <p:cNvSpPr>
                <a:spLocks noChangeShapeType="1"/>
              </p:cNvSpPr>
              <p:nvPr/>
            </p:nvSpPr>
            <p:spPr bwMode="auto">
              <a:xfrm flipV="1">
                <a:off x="663" y="1880"/>
                <a:ext cx="0" cy="62"/>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41032" name="Group 72"/>
            <p:cNvGrpSpPr>
              <a:grpSpLocks/>
            </p:cNvGrpSpPr>
            <p:nvPr/>
          </p:nvGrpSpPr>
          <p:grpSpPr bwMode="auto">
            <a:xfrm>
              <a:off x="748" y="1880"/>
              <a:ext cx="77" cy="166"/>
              <a:chOff x="748" y="1880"/>
              <a:chExt cx="77" cy="166"/>
            </a:xfrm>
          </p:grpSpPr>
          <p:sp>
            <p:nvSpPr>
              <p:cNvPr id="41029" name="AutoShape 69"/>
              <p:cNvSpPr>
                <a:spLocks noChangeArrowheads="1"/>
              </p:cNvSpPr>
              <p:nvPr/>
            </p:nvSpPr>
            <p:spPr bwMode="auto">
              <a:xfrm>
                <a:off x="748" y="1912"/>
                <a:ext cx="77" cy="134"/>
              </a:xfrm>
              <a:prstGeom prst="roundRect">
                <a:avLst>
                  <a:gd name="adj" fmla="val 12477"/>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30" name="Oval 70"/>
              <p:cNvSpPr>
                <a:spLocks noChangeArrowheads="1"/>
              </p:cNvSpPr>
              <p:nvPr/>
            </p:nvSpPr>
            <p:spPr bwMode="auto">
              <a:xfrm>
                <a:off x="772" y="1923"/>
                <a:ext cx="21" cy="17"/>
              </a:xfrm>
              <a:prstGeom prst="ellipse">
                <a:avLst/>
              </a:prstGeom>
              <a:solidFill>
                <a:schemeClr val="tx1"/>
              </a:solidFill>
              <a:ln>
                <a:noFill/>
              </a:ln>
              <a:effectLst/>
              <a:extLst>
                <a:ext uri="{91240B29-F687-4F45-9708-019B960494DF}">
                  <a14:hiddenLine xmlns:a14="http://schemas.microsoft.com/office/drawing/2010/main" w="12700">
                    <a:solidFill>
                      <a:srgbClr val="F6BF69"/>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31" name="Line 71"/>
              <p:cNvSpPr>
                <a:spLocks noChangeShapeType="1"/>
              </p:cNvSpPr>
              <p:nvPr/>
            </p:nvSpPr>
            <p:spPr bwMode="auto">
              <a:xfrm flipV="1">
                <a:off x="783" y="1880"/>
                <a:ext cx="0" cy="62"/>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41036" name="Group 76"/>
            <p:cNvGrpSpPr>
              <a:grpSpLocks/>
            </p:cNvGrpSpPr>
            <p:nvPr/>
          </p:nvGrpSpPr>
          <p:grpSpPr bwMode="auto">
            <a:xfrm>
              <a:off x="1038" y="1880"/>
              <a:ext cx="76" cy="166"/>
              <a:chOff x="1038" y="1880"/>
              <a:chExt cx="76" cy="166"/>
            </a:xfrm>
          </p:grpSpPr>
          <p:sp>
            <p:nvSpPr>
              <p:cNvPr id="41033" name="AutoShape 73"/>
              <p:cNvSpPr>
                <a:spLocks noChangeArrowheads="1"/>
              </p:cNvSpPr>
              <p:nvPr/>
            </p:nvSpPr>
            <p:spPr bwMode="auto">
              <a:xfrm>
                <a:off x="1038" y="1912"/>
                <a:ext cx="76" cy="134"/>
              </a:xfrm>
              <a:prstGeom prst="roundRect">
                <a:avLst>
                  <a:gd name="adj" fmla="val 12477"/>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34" name="Oval 74"/>
              <p:cNvSpPr>
                <a:spLocks noChangeArrowheads="1"/>
              </p:cNvSpPr>
              <p:nvPr/>
            </p:nvSpPr>
            <p:spPr bwMode="auto">
              <a:xfrm>
                <a:off x="1062" y="1923"/>
                <a:ext cx="21" cy="17"/>
              </a:xfrm>
              <a:prstGeom prst="ellipse">
                <a:avLst/>
              </a:prstGeom>
              <a:solidFill>
                <a:schemeClr val="tx1"/>
              </a:solidFill>
              <a:ln>
                <a:noFill/>
              </a:ln>
              <a:effectLst/>
              <a:extLst>
                <a:ext uri="{91240B29-F687-4F45-9708-019B960494DF}">
                  <a14:hiddenLine xmlns:a14="http://schemas.microsoft.com/office/drawing/2010/main" w="12700">
                    <a:solidFill>
                      <a:srgbClr val="F6BF69"/>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35" name="Line 75"/>
              <p:cNvSpPr>
                <a:spLocks noChangeShapeType="1"/>
              </p:cNvSpPr>
              <p:nvPr/>
            </p:nvSpPr>
            <p:spPr bwMode="auto">
              <a:xfrm flipV="1">
                <a:off x="1073" y="1880"/>
                <a:ext cx="0" cy="62"/>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41040" name="Group 80"/>
            <p:cNvGrpSpPr>
              <a:grpSpLocks/>
            </p:cNvGrpSpPr>
            <p:nvPr/>
          </p:nvGrpSpPr>
          <p:grpSpPr bwMode="auto">
            <a:xfrm>
              <a:off x="384" y="2306"/>
              <a:ext cx="77" cy="166"/>
              <a:chOff x="384" y="2306"/>
              <a:chExt cx="77" cy="166"/>
            </a:xfrm>
          </p:grpSpPr>
          <p:sp>
            <p:nvSpPr>
              <p:cNvPr id="41037" name="AutoShape 77"/>
              <p:cNvSpPr>
                <a:spLocks noChangeArrowheads="1"/>
              </p:cNvSpPr>
              <p:nvPr/>
            </p:nvSpPr>
            <p:spPr bwMode="auto">
              <a:xfrm>
                <a:off x="384" y="2338"/>
                <a:ext cx="77" cy="134"/>
              </a:xfrm>
              <a:prstGeom prst="roundRect">
                <a:avLst>
                  <a:gd name="adj" fmla="val 12477"/>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38" name="Oval 78"/>
              <p:cNvSpPr>
                <a:spLocks noChangeArrowheads="1"/>
              </p:cNvSpPr>
              <p:nvPr/>
            </p:nvSpPr>
            <p:spPr bwMode="auto">
              <a:xfrm>
                <a:off x="408" y="2350"/>
                <a:ext cx="21" cy="16"/>
              </a:xfrm>
              <a:prstGeom prst="ellipse">
                <a:avLst/>
              </a:prstGeom>
              <a:solidFill>
                <a:schemeClr val="tx1"/>
              </a:solidFill>
              <a:ln>
                <a:noFill/>
              </a:ln>
              <a:effectLst/>
              <a:extLst>
                <a:ext uri="{91240B29-F687-4F45-9708-019B960494DF}">
                  <a14:hiddenLine xmlns:a14="http://schemas.microsoft.com/office/drawing/2010/main" w="12700">
                    <a:solidFill>
                      <a:srgbClr val="F6BF69"/>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39" name="Line 79"/>
              <p:cNvSpPr>
                <a:spLocks noChangeShapeType="1"/>
              </p:cNvSpPr>
              <p:nvPr/>
            </p:nvSpPr>
            <p:spPr bwMode="auto">
              <a:xfrm flipV="1">
                <a:off x="418" y="2306"/>
                <a:ext cx="0" cy="63"/>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41044" name="Group 84"/>
            <p:cNvGrpSpPr>
              <a:grpSpLocks/>
            </p:cNvGrpSpPr>
            <p:nvPr/>
          </p:nvGrpSpPr>
          <p:grpSpPr bwMode="auto">
            <a:xfrm>
              <a:off x="505" y="2306"/>
              <a:ext cx="75" cy="166"/>
              <a:chOff x="505" y="2306"/>
              <a:chExt cx="75" cy="166"/>
            </a:xfrm>
          </p:grpSpPr>
          <p:sp>
            <p:nvSpPr>
              <p:cNvPr id="41041" name="AutoShape 81"/>
              <p:cNvSpPr>
                <a:spLocks noChangeArrowheads="1"/>
              </p:cNvSpPr>
              <p:nvPr/>
            </p:nvSpPr>
            <p:spPr bwMode="auto">
              <a:xfrm>
                <a:off x="505" y="2338"/>
                <a:ext cx="75" cy="134"/>
              </a:xfrm>
              <a:prstGeom prst="roundRect">
                <a:avLst>
                  <a:gd name="adj" fmla="val 12477"/>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42" name="Oval 82"/>
              <p:cNvSpPr>
                <a:spLocks noChangeArrowheads="1"/>
              </p:cNvSpPr>
              <p:nvPr/>
            </p:nvSpPr>
            <p:spPr bwMode="auto">
              <a:xfrm>
                <a:off x="529" y="2350"/>
                <a:ext cx="21" cy="16"/>
              </a:xfrm>
              <a:prstGeom prst="ellipse">
                <a:avLst/>
              </a:prstGeom>
              <a:solidFill>
                <a:schemeClr val="tx1"/>
              </a:solidFill>
              <a:ln>
                <a:noFill/>
              </a:ln>
              <a:effectLst/>
              <a:extLst>
                <a:ext uri="{91240B29-F687-4F45-9708-019B960494DF}">
                  <a14:hiddenLine xmlns:a14="http://schemas.microsoft.com/office/drawing/2010/main" w="12700">
                    <a:solidFill>
                      <a:srgbClr val="F6BF69"/>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43" name="Line 83"/>
              <p:cNvSpPr>
                <a:spLocks noChangeShapeType="1"/>
              </p:cNvSpPr>
              <p:nvPr/>
            </p:nvSpPr>
            <p:spPr bwMode="auto">
              <a:xfrm flipV="1">
                <a:off x="539" y="2306"/>
                <a:ext cx="0" cy="63"/>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41048" name="Group 88"/>
            <p:cNvGrpSpPr>
              <a:grpSpLocks/>
            </p:cNvGrpSpPr>
            <p:nvPr/>
          </p:nvGrpSpPr>
          <p:grpSpPr bwMode="auto">
            <a:xfrm>
              <a:off x="629" y="2306"/>
              <a:ext cx="75" cy="166"/>
              <a:chOff x="629" y="2306"/>
              <a:chExt cx="75" cy="166"/>
            </a:xfrm>
          </p:grpSpPr>
          <p:sp>
            <p:nvSpPr>
              <p:cNvPr id="41045" name="AutoShape 85"/>
              <p:cNvSpPr>
                <a:spLocks noChangeArrowheads="1"/>
              </p:cNvSpPr>
              <p:nvPr/>
            </p:nvSpPr>
            <p:spPr bwMode="auto">
              <a:xfrm>
                <a:off x="629" y="2338"/>
                <a:ext cx="75" cy="134"/>
              </a:xfrm>
              <a:prstGeom prst="roundRect">
                <a:avLst>
                  <a:gd name="adj" fmla="val 12477"/>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46" name="Oval 86"/>
              <p:cNvSpPr>
                <a:spLocks noChangeArrowheads="1"/>
              </p:cNvSpPr>
              <p:nvPr/>
            </p:nvSpPr>
            <p:spPr bwMode="auto">
              <a:xfrm>
                <a:off x="653" y="2350"/>
                <a:ext cx="20" cy="16"/>
              </a:xfrm>
              <a:prstGeom prst="ellipse">
                <a:avLst/>
              </a:prstGeom>
              <a:solidFill>
                <a:schemeClr val="tx1"/>
              </a:solidFill>
              <a:ln>
                <a:noFill/>
              </a:ln>
              <a:effectLst/>
              <a:extLst>
                <a:ext uri="{91240B29-F687-4F45-9708-019B960494DF}">
                  <a14:hiddenLine xmlns:a14="http://schemas.microsoft.com/office/drawing/2010/main" w="12700">
                    <a:solidFill>
                      <a:srgbClr val="F6BF69"/>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47" name="Line 87"/>
              <p:cNvSpPr>
                <a:spLocks noChangeShapeType="1"/>
              </p:cNvSpPr>
              <p:nvPr/>
            </p:nvSpPr>
            <p:spPr bwMode="auto">
              <a:xfrm flipV="1">
                <a:off x="663" y="2306"/>
                <a:ext cx="0" cy="63"/>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41052" name="Group 92"/>
            <p:cNvGrpSpPr>
              <a:grpSpLocks/>
            </p:cNvGrpSpPr>
            <p:nvPr/>
          </p:nvGrpSpPr>
          <p:grpSpPr bwMode="auto">
            <a:xfrm>
              <a:off x="748" y="2306"/>
              <a:ext cx="77" cy="166"/>
              <a:chOff x="748" y="2306"/>
              <a:chExt cx="77" cy="166"/>
            </a:xfrm>
          </p:grpSpPr>
          <p:sp>
            <p:nvSpPr>
              <p:cNvPr id="41049" name="AutoShape 89"/>
              <p:cNvSpPr>
                <a:spLocks noChangeArrowheads="1"/>
              </p:cNvSpPr>
              <p:nvPr/>
            </p:nvSpPr>
            <p:spPr bwMode="auto">
              <a:xfrm>
                <a:off x="748" y="2338"/>
                <a:ext cx="77" cy="134"/>
              </a:xfrm>
              <a:prstGeom prst="roundRect">
                <a:avLst>
                  <a:gd name="adj" fmla="val 12477"/>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50" name="Oval 90"/>
              <p:cNvSpPr>
                <a:spLocks noChangeArrowheads="1"/>
              </p:cNvSpPr>
              <p:nvPr/>
            </p:nvSpPr>
            <p:spPr bwMode="auto">
              <a:xfrm>
                <a:off x="772" y="2350"/>
                <a:ext cx="21" cy="16"/>
              </a:xfrm>
              <a:prstGeom prst="ellipse">
                <a:avLst/>
              </a:prstGeom>
              <a:solidFill>
                <a:schemeClr val="tx1"/>
              </a:solidFill>
              <a:ln>
                <a:noFill/>
              </a:ln>
              <a:effectLst/>
              <a:extLst>
                <a:ext uri="{91240B29-F687-4F45-9708-019B960494DF}">
                  <a14:hiddenLine xmlns:a14="http://schemas.microsoft.com/office/drawing/2010/main" w="12700">
                    <a:solidFill>
                      <a:srgbClr val="F6BF69"/>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51" name="Line 91"/>
              <p:cNvSpPr>
                <a:spLocks noChangeShapeType="1"/>
              </p:cNvSpPr>
              <p:nvPr/>
            </p:nvSpPr>
            <p:spPr bwMode="auto">
              <a:xfrm flipV="1">
                <a:off x="783" y="2306"/>
                <a:ext cx="0" cy="63"/>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41056" name="Group 96"/>
            <p:cNvGrpSpPr>
              <a:grpSpLocks/>
            </p:cNvGrpSpPr>
            <p:nvPr/>
          </p:nvGrpSpPr>
          <p:grpSpPr bwMode="auto">
            <a:xfrm>
              <a:off x="1044" y="2306"/>
              <a:ext cx="75" cy="166"/>
              <a:chOff x="1044" y="2306"/>
              <a:chExt cx="75" cy="166"/>
            </a:xfrm>
          </p:grpSpPr>
          <p:sp>
            <p:nvSpPr>
              <p:cNvPr id="41053" name="AutoShape 93"/>
              <p:cNvSpPr>
                <a:spLocks noChangeArrowheads="1"/>
              </p:cNvSpPr>
              <p:nvPr/>
            </p:nvSpPr>
            <p:spPr bwMode="auto">
              <a:xfrm>
                <a:off x="1044" y="2338"/>
                <a:ext cx="75" cy="134"/>
              </a:xfrm>
              <a:prstGeom prst="roundRect">
                <a:avLst>
                  <a:gd name="adj" fmla="val 12477"/>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54" name="Oval 94"/>
              <p:cNvSpPr>
                <a:spLocks noChangeArrowheads="1"/>
              </p:cNvSpPr>
              <p:nvPr/>
            </p:nvSpPr>
            <p:spPr bwMode="auto">
              <a:xfrm>
                <a:off x="1068" y="2350"/>
                <a:ext cx="21" cy="16"/>
              </a:xfrm>
              <a:prstGeom prst="ellipse">
                <a:avLst/>
              </a:prstGeom>
              <a:solidFill>
                <a:schemeClr val="tx1"/>
              </a:solidFill>
              <a:ln>
                <a:noFill/>
              </a:ln>
              <a:effectLst/>
              <a:extLst>
                <a:ext uri="{91240B29-F687-4F45-9708-019B960494DF}">
                  <a14:hiddenLine xmlns:a14="http://schemas.microsoft.com/office/drawing/2010/main" w="12700">
                    <a:solidFill>
                      <a:srgbClr val="F6BF69"/>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55" name="Line 95"/>
              <p:cNvSpPr>
                <a:spLocks noChangeShapeType="1"/>
              </p:cNvSpPr>
              <p:nvPr/>
            </p:nvSpPr>
            <p:spPr bwMode="auto">
              <a:xfrm flipV="1">
                <a:off x="1078" y="2306"/>
                <a:ext cx="0" cy="63"/>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41060" name="Group 100"/>
            <p:cNvGrpSpPr>
              <a:grpSpLocks/>
            </p:cNvGrpSpPr>
            <p:nvPr/>
          </p:nvGrpSpPr>
          <p:grpSpPr bwMode="auto">
            <a:xfrm>
              <a:off x="1164" y="2306"/>
              <a:ext cx="75" cy="166"/>
              <a:chOff x="1164" y="2306"/>
              <a:chExt cx="75" cy="166"/>
            </a:xfrm>
          </p:grpSpPr>
          <p:sp>
            <p:nvSpPr>
              <p:cNvPr id="41057" name="AutoShape 97"/>
              <p:cNvSpPr>
                <a:spLocks noChangeArrowheads="1"/>
              </p:cNvSpPr>
              <p:nvPr/>
            </p:nvSpPr>
            <p:spPr bwMode="auto">
              <a:xfrm>
                <a:off x="1164" y="2338"/>
                <a:ext cx="75" cy="134"/>
              </a:xfrm>
              <a:prstGeom prst="roundRect">
                <a:avLst>
                  <a:gd name="adj" fmla="val 12477"/>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58" name="Oval 98"/>
              <p:cNvSpPr>
                <a:spLocks noChangeArrowheads="1"/>
              </p:cNvSpPr>
              <p:nvPr/>
            </p:nvSpPr>
            <p:spPr bwMode="auto">
              <a:xfrm>
                <a:off x="1187" y="2350"/>
                <a:ext cx="22" cy="16"/>
              </a:xfrm>
              <a:prstGeom prst="ellipse">
                <a:avLst/>
              </a:prstGeom>
              <a:solidFill>
                <a:schemeClr val="tx1"/>
              </a:solidFill>
              <a:ln>
                <a:noFill/>
              </a:ln>
              <a:effectLst/>
              <a:extLst>
                <a:ext uri="{91240B29-F687-4F45-9708-019B960494DF}">
                  <a14:hiddenLine xmlns:a14="http://schemas.microsoft.com/office/drawing/2010/main" w="12700">
                    <a:solidFill>
                      <a:srgbClr val="F6BF69"/>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59" name="Line 99"/>
              <p:cNvSpPr>
                <a:spLocks noChangeShapeType="1"/>
              </p:cNvSpPr>
              <p:nvPr/>
            </p:nvSpPr>
            <p:spPr bwMode="auto">
              <a:xfrm flipV="1">
                <a:off x="1198" y="2306"/>
                <a:ext cx="0" cy="63"/>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41064" name="Group 104"/>
            <p:cNvGrpSpPr>
              <a:grpSpLocks/>
            </p:cNvGrpSpPr>
            <p:nvPr/>
          </p:nvGrpSpPr>
          <p:grpSpPr bwMode="auto">
            <a:xfrm>
              <a:off x="1287" y="2306"/>
              <a:ext cx="76" cy="166"/>
              <a:chOff x="1287" y="2306"/>
              <a:chExt cx="76" cy="166"/>
            </a:xfrm>
          </p:grpSpPr>
          <p:sp>
            <p:nvSpPr>
              <p:cNvPr id="41061" name="AutoShape 101"/>
              <p:cNvSpPr>
                <a:spLocks noChangeArrowheads="1"/>
              </p:cNvSpPr>
              <p:nvPr/>
            </p:nvSpPr>
            <p:spPr bwMode="auto">
              <a:xfrm>
                <a:off x="1287" y="2338"/>
                <a:ext cx="76" cy="134"/>
              </a:xfrm>
              <a:prstGeom prst="roundRect">
                <a:avLst>
                  <a:gd name="adj" fmla="val 12477"/>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62" name="Oval 102"/>
              <p:cNvSpPr>
                <a:spLocks noChangeArrowheads="1"/>
              </p:cNvSpPr>
              <p:nvPr/>
            </p:nvSpPr>
            <p:spPr bwMode="auto">
              <a:xfrm>
                <a:off x="1312" y="2350"/>
                <a:ext cx="20" cy="16"/>
              </a:xfrm>
              <a:prstGeom prst="ellipse">
                <a:avLst/>
              </a:prstGeom>
              <a:solidFill>
                <a:schemeClr val="tx1"/>
              </a:solidFill>
              <a:ln>
                <a:noFill/>
              </a:ln>
              <a:effectLst/>
              <a:extLst>
                <a:ext uri="{91240B29-F687-4F45-9708-019B960494DF}">
                  <a14:hiddenLine xmlns:a14="http://schemas.microsoft.com/office/drawing/2010/main" w="12700">
                    <a:solidFill>
                      <a:srgbClr val="F6BF69"/>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63" name="Line 103"/>
              <p:cNvSpPr>
                <a:spLocks noChangeShapeType="1"/>
              </p:cNvSpPr>
              <p:nvPr/>
            </p:nvSpPr>
            <p:spPr bwMode="auto">
              <a:xfrm flipV="1">
                <a:off x="1322" y="2306"/>
                <a:ext cx="0" cy="63"/>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41068" name="Group 108"/>
            <p:cNvGrpSpPr>
              <a:grpSpLocks/>
            </p:cNvGrpSpPr>
            <p:nvPr/>
          </p:nvGrpSpPr>
          <p:grpSpPr bwMode="auto">
            <a:xfrm>
              <a:off x="1408" y="2306"/>
              <a:ext cx="76" cy="166"/>
              <a:chOff x="1408" y="2306"/>
              <a:chExt cx="76" cy="166"/>
            </a:xfrm>
          </p:grpSpPr>
          <p:sp>
            <p:nvSpPr>
              <p:cNvPr id="41065" name="AutoShape 105"/>
              <p:cNvSpPr>
                <a:spLocks noChangeArrowheads="1"/>
              </p:cNvSpPr>
              <p:nvPr/>
            </p:nvSpPr>
            <p:spPr bwMode="auto">
              <a:xfrm>
                <a:off x="1408" y="2338"/>
                <a:ext cx="76" cy="134"/>
              </a:xfrm>
              <a:prstGeom prst="roundRect">
                <a:avLst>
                  <a:gd name="adj" fmla="val 12477"/>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66" name="Oval 106"/>
              <p:cNvSpPr>
                <a:spLocks noChangeArrowheads="1"/>
              </p:cNvSpPr>
              <p:nvPr/>
            </p:nvSpPr>
            <p:spPr bwMode="auto">
              <a:xfrm>
                <a:off x="1432" y="2350"/>
                <a:ext cx="21" cy="16"/>
              </a:xfrm>
              <a:prstGeom prst="ellipse">
                <a:avLst/>
              </a:prstGeom>
              <a:solidFill>
                <a:schemeClr val="tx1"/>
              </a:solidFill>
              <a:ln>
                <a:noFill/>
              </a:ln>
              <a:effectLst/>
              <a:extLst>
                <a:ext uri="{91240B29-F687-4F45-9708-019B960494DF}">
                  <a14:hiddenLine xmlns:a14="http://schemas.microsoft.com/office/drawing/2010/main" w="12700">
                    <a:solidFill>
                      <a:srgbClr val="F6BF69"/>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67" name="Line 107"/>
              <p:cNvSpPr>
                <a:spLocks noChangeShapeType="1"/>
              </p:cNvSpPr>
              <p:nvPr/>
            </p:nvSpPr>
            <p:spPr bwMode="auto">
              <a:xfrm flipV="1">
                <a:off x="1442" y="2306"/>
                <a:ext cx="0" cy="63"/>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41072" name="Group 112"/>
            <p:cNvGrpSpPr>
              <a:grpSpLocks/>
            </p:cNvGrpSpPr>
            <p:nvPr/>
          </p:nvGrpSpPr>
          <p:grpSpPr bwMode="auto">
            <a:xfrm>
              <a:off x="1044" y="2486"/>
              <a:ext cx="75" cy="166"/>
              <a:chOff x="1044" y="2486"/>
              <a:chExt cx="75" cy="166"/>
            </a:xfrm>
          </p:grpSpPr>
          <p:sp>
            <p:nvSpPr>
              <p:cNvPr id="41069" name="AutoShape 109"/>
              <p:cNvSpPr>
                <a:spLocks noChangeArrowheads="1"/>
              </p:cNvSpPr>
              <p:nvPr/>
            </p:nvSpPr>
            <p:spPr bwMode="auto">
              <a:xfrm>
                <a:off x="1044" y="2518"/>
                <a:ext cx="75" cy="134"/>
              </a:xfrm>
              <a:prstGeom prst="roundRect">
                <a:avLst>
                  <a:gd name="adj" fmla="val 12477"/>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70" name="Oval 110"/>
              <p:cNvSpPr>
                <a:spLocks noChangeArrowheads="1"/>
              </p:cNvSpPr>
              <p:nvPr/>
            </p:nvSpPr>
            <p:spPr bwMode="auto">
              <a:xfrm>
                <a:off x="1068" y="2529"/>
                <a:ext cx="21" cy="17"/>
              </a:xfrm>
              <a:prstGeom prst="ellipse">
                <a:avLst/>
              </a:prstGeom>
              <a:solidFill>
                <a:schemeClr val="tx1"/>
              </a:solidFill>
              <a:ln>
                <a:noFill/>
              </a:ln>
              <a:effectLst/>
              <a:extLst>
                <a:ext uri="{91240B29-F687-4F45-9708-019B960494DF}">
                  <a14:hiddenLine xmlns:a14="http://schemas.microsoft.com/office/drawing/2010/main" w="12700">
                    <a:solidFill>
                      <a:srgbClr val="F6BF69"/>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71" name="Line 111"/>
              <p:cNvSpPr>
                <a:spLocks noChangeShapeType="1"/>
              </p:cNvSpPr>
              <p:nvPr/>
            </p:nvSpPr>
            <p:spPr bwMode="auto">
              <a:xfrm flipV="1">
                <a:off x="1078" y="2486"/>
                <a:ext cx="0" cy="61"/>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41076" name="Group 116"/>
            <p:cNvGrpSpPr>
              <a:grpSpLocks/>
            </p:cNvGrpSpPr>
            <p:nvPr/>
          </p:nvGrpSpPr>
          <p:grpSpPr bwMode="auto">
            <a:xfrm>
              <a:off x="1164" y="2486"/>
              <a:ext cx="75" cy="166"/>
              <a:chOff x="1164" y="2486"/>
              <a:chExt cx="75" cy="166"/>
            </a:xfrm>
          </p:grpSpPr>
          <p:sp>
            <p:nvSpPr>
              <p:cNvPr id="41073" name="AutoShape 113"/>
              <p:cNvSpPr>
                <a:spLocks noChangeArrowheads="1"/>
              </p:cNvSpPr>
              <p:nvPr/>
            </p:nvSpPr>
            <p:spPr bwMode="auto">
              <a:xfrm>
                <a:off x="1164" y="2518"/>
                <a:ext cx="75" cy="134"/>
              </a:xfrm>
              <a:prstGeom prst="roundRect">
                <a:avLst>
                  <a:gd name="adj" fmla="val 12477"/>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74" name="Oval 114"/>
              <p:cNvSpPr>
                <a:spLocks noChangeArrowheads="1"/>
              </p:cNvSpPr>
              <p:nvPr/>
            </p:nvSpPr>
            <p:spPr bwMode="auto">
              <a:xfrm>
                <a:off x="1187" y="2529"/>
                <a:ext cx="22" cy="17"/>
              </a:xfrm>
              <a:prstGeom prst="ellipse">
                <a:avLst/>
              </a:prstGeom>
              <a:solidFill>
                <a:schemeClr val="tx1"/>
              </a:solidFill>
              <a:ln>
                <a:noFill/>
              </a:ln>
              <a:effectLst/>
              <a:extLst>
                <a:ext uri="{91240B29-F687-4F45-9708-019B960494DF}">
                  <a14:hiddenLine xmlns:a14="http://schemas.microsoft.com/office/drawing/2010/main" w="12700">
                    <a:solidFill>
                      <a:srgbClr val="F6BF69"/>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75" name="Line 115"/>
              <p:cNvSpPr>
                <a:spLocks noChangeShapeType="1"/>
              </p:cNvSpPr>
              <p:nvPr/>
            </p:nvSpPr>
            <p:spPr bwMode="auto">
              <a:xfrm flipV="1">
                <a:off x="1198" y="2486"/>
                <a:ext cx="0" cy="61"/>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41080" name="Group 120"/>
            <p:cNvGrpSpPr>
              <a:grpSpLocks/>
            </p:cNvGrpSpPr>
            <p:nvPr/>
          </p:nvGrpSpPr>
          <p:grpSpPr bwMode="auto">
            <a:xfrm>
              <a:off x="1508" y="1477"/>
              <a:ext cx="76" cy="166"/>
              <a:chOff x="1508" y="1477"/>
              <a:chExt cx="76" cy="166"/>
            </a:xfrm>
          </p:grpSpPr>
          <p:sp>
            <p:nvSpPr>
              <p:cNvPr id="41077" name="AutoShape 117"/>
              <p:cNvSpPr>
                <a:spLocks noChangeArrowheads="1"/>
              </p:cNvSpPr>
              <p:nvPr/>
            </p:nvSpPr>
            <p:spPr bwMode="auto">
              <a:xfrm>
                <a:off x="1508" y="1509"/>
                <a:ext cx="76" cy="134"/>
              </a:xfrm>
              <a:prstGeom prst="roundRect">
                <a:avLst>
                  <a:gd name="adj" fmla="val 12477"/>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78" name="Oval 118"/>
              <p:cNvSpPr>
                <a:spLocks noChangeArrowheads="1"/>
              </p:cNvSpPr>
              <p:nvPr/>
            </p:nvSpPr>
            <p:spPr bwMode="auto">
              <a:xfrm>
                <a:off x="1533" y="1520"/>
                <a:ext cx="20" cy="17"/>
              </a:xfrm>
              <a:prstGeom prst="ellipse">
                <a:avLst/>
              </a:prstGeom>
              <a:solidFill>
                <a:schemeClr val="tx1"/>
              </a:solidFill>
              <a:ln>
                <a:noFill/>
              </a:ln>
              <a:effectLst/>
              <a:extLst>
                <a:ext uri="{91240B29-F687-4F45-9708-019B960494DF}">
                  <a14:hiddenLine xmlns:a14="http://schemas.microsoft.com/office/drawing/2010/main" w="12700">
                    <a:solidFill>
                      <a:srgbClr val="F6BF69"/>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79" name="Line 119"/>
              <p:cNvSpPr>
                <a:spLocks noChangeShapeType="1"/>
              </p:cNvSpPr>
              <p:nvPr/>
            </p:nvSpPr>
            <p:spPr bwMode="auto">
              <a:xfrm flipV="1">
                <a:off x="1543" y="1477"/>
                <a:ext cx="0" cy="63"/>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41084" name="Group 124"/>
            <p:cNvGrpSpPr>
              <a:grpSpLocks/>
            </p:cNvGrpSpPr>
            <p:nvPr/>
          </p:nvGrpSpPr>
          <p:grpSpPr bwMode="auto">
            <a:xfrm>
              <a:off x="871" y="1880"/>
              <a:ext cx="76" cy="166"/>
              <a:chOff x="871" y="1880"/>
              <a:chExt cx="76" cy="166"/>
            </a:xfrm>
          </p:grpSpPr>
          <p:sp>
            <p:nvSpPr>
              <p:cNvPr id="41081" name="AutoShape 121"/>
              <p:cNvSpPr>
                <a:spLocks noChangeArrowheads="1"/>
              </p:cNvSpPr>
              <p:nvPr/>
            </p:nvSpPr>
            <p:spPr bwMode="auto">
              <a:xfrm>
                <a:off x="871" y="1912"/>
                <a:ext cx="76" cy="134"/>
              </a:xfrm>
              <a:prstGeom prst="roundRect">
                <a:avLst>
                  <a:gd name="adj" fmla="val 12477"/>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82" name="Oval 122"/>
              <p:cNvSpPr>
                <a:spLocks noChangeArrowheads="1"/>
              </p:cNvSpPr>
              <p:nvPr/>
            </p:nvSpPr>
            <p:spPr bwMode="auto">
              <a:xfrm>
                <a:off x="895" y="1923"/>
                <a:ext cx="21" cy="17"/>
              </a:xfrm>
              <a:prstGeom prst="ellipse">
                <a:avLst/>
              </a:prstGeom>
              <a:solidFill>
                <a:schemeClr val="tx1"/>
              </a:solidFill>
              <a:ln>
                <a:noFill/>
              </a:ln>
              <a:effectLst/>
              <a:extLst>
                <a:ext uri="{91240B29-F687-4F45-9708-019B960494DF}">
                  <a14:hiddenLine xmlns:a14="http://schemas.microsoft.com/office/drawing/2010/main" w="12700">
                    <a:solidFill>
                      <a:srgbClr val="F6BF69"/>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83" name="Line 123"/>
              <p:cNvSpPr>
                <a:spLocks noChangeShapeType="1"/>
              </p:cNvSpPr>
              <p:nvPr/>
            </p:nvSpPr>
            <p:spPr bwMode="auto">
              <a:xfrm flipV="1">
                <a:off x="906" y="1880"/>
                <a:ext cx="0" cy="62"/>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41088" name="Group 128"/>
            <p:cNvGrpSpPr>
              <a:grpSpLocks/>
            </p:cNvGrpSpPr>
            <p:nvPr/>
          </p:nvGrpSpPr>
          <p:grpSpPr bwMode="auto">
            <a:xfrm>
              <a:off x="1530" y="2306"/>
              <a:ext cx="76" cy="166"/>
              <a:chOff x="1530" y="2306"/>
              <a:chExt cx="76" cy="166"/>
            </a:xfrm>
          </p:grpSpPr>
          <p:sp>
            <p:nvSpPr>
              <p:cNvPr id="41085" name="AutoShape 125"/>
              <p:cNvSpPr>
                <a:spLocks noChangeArrowheads="1"/>
              </p:cNvSpPr>
              <p:nvPr/>
            </p:nvSpPr>
            <p:spPr bwMode="auto">
              <a:xfrm>
                <a:off x="1530" y="2338"/>
                <a:ext cx="76" cy="134"/>
              </a:xfrm>
              <a:prstGeom prst="roundRect">
                <a:avLst>
                  <a:gd name="adj" fmla="val 12477"/>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86" name="Oval 126"/>
              <p:cNvSpPr>
                <a:spLocks noChangeArrowheads="1"/>
              </p:cNvSpPr>
              <p:nvPr/>
            </p:nvSpPr>
            <p:spPr bwMode="auto">
              <a:xfrm>
                <a:off x="1553" y="2350"/>
                <a:ext cx="22" cy="16"/>
              </a:xfrm>
              <a:prstGeom prst="ellipse">
                <a:avLst/>
              </a:prstGeom>
              <a:solidFill>
                <a:schemeClr val="tx1"/>
              </a:solidFill>
              <a:ln>
                <a:noFill/>
              </a:ln>
              <a:effectLst/>
              <a:extLst>
                <a:ext uri="{91240B29-F687-4F45-9708-019B960494DF}">
                  <a14:hiddenLine xmlns:a14="http://schemas.microsoft.com/office/drawing/2010/main" w="12700">
                    <a:solidFill>
                      <a:srgbClr val="F6BF69"/>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87" name="Line 127"/>
              <p:cNvSpPr>
                <a:spLocks noChangeShapeType="1"/>
              </p:cNvSpPr>
              <p:nvPr/>
            </p:nvSpPr>
            <p:spPr bwMode="auto">
              <a:xfrm flipV="1">
                <a:off x="1565" y="2306"/>
                <a:ext cx="0" cy="63"/>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sp>
        <p:nvSpPr>
          <p:cNvPr id="41090" name="Rectangle 130"/>
          <p:cNvSpPr>
            <a:spLocks noChangeArrowheads="1"/>
          </p:cNvSpPr>
          <p:nvPr/>
        </p:nvSpPr>
        <p:spPr bwMode="auto">
          <a:xfrm>
            <a:off x="947738" y="6586538"/>
            <a:ext cx="581025" cy="21113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sz="800">
                <a:latin typeface="Arial" pitchFamily="34" charset="0"/>
              </a:rPr>
              <a:t>10/12/98</a:t>
            </a: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ChangeArrowheads="1"/>
          </p:cNvSpPr>
          <p:nvPr/>
        </p:nvSpPr>
        <p:spPr bwMode="auto">
          <a:xfrm>
            <a:off x="2066925" y="561975"/>
            <a:ext cx="5006975" cy="576263"/>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sz="3200" b="1">
                <a:solidFill>
                  <a:srgbClr val="790015"/>
                </a:solidFill>
                <a:latin typeface="Arial" pitchFamily="34" charset="0"/>
              </a:rPr>
              <a:t>De-Coupled Pull Process</a:t>
            </a:r>
          </a:p>
        </p:txBody>
      </p:sp>
      <p:sp>
        <p:nvSpPr>
          <p:cNvPr id="43011" name="Rectangle 3"/>
          <p:cNvSpPr>
            <a:spLocks noChangeArrowheads="1"/>
          </p:cNvSpPr>
          <p:nvPr/>
        </p:nvSpPr>
        <p:spPr bwMode="auto">
          <a:xfrm>
            <a:off x="1260475" y="1447800"/>
            <a:ext cx="6623050" cy="365918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r>
              <a:rPr lang="en-US" sz="1800" b="1">
                <a:latin typeface="Arial" pitchFamily="34" charset="0"/>
              </a:rPr>
              <a:t>  8:00		Card / delivery person walks by, </a:t>
            </a:r>
            <a:r>
              <a:rPr lang="en-US" sz="1800" b="1" u="sng">
                <a:latin typeface="Arial" pitchFamily="34" charset="0"/>
              </a:rPr>
              <a:t>picking</a:t>
            </a:r>
            <a:endParaRPr lang="en-US" sz="1800" b="1">
              <a:latin typeface="Arial" pitchFamily="34" charset="0"/>
            </a:endParaRPr>
          </a:p>
          <a:p>
            <a:r>
              <a:rPr lang="en-US" sz="1800" b="1">
                <a:latin typeface="Arial" pitchFamily="34" charset="0"/>
              </a:rPr>
              <a:t>		</a:t>
            </a:r>
            <a:r>
              <a:rPr lang="en-US" sz="1800" b="1" u="sng">
                <a:latin typeface="Arial" pitchFamily="34" charset="0"/>
              </a:rPr>
              <a:t>up</a:t>
            </a:r>
            <a:r>
              <a:rPr lang="en-US" sz="1800" b="1">
                <a:latin typeface="Arial" pitchFamily="34" charset="0"/>
              </a:rPr>
              <a:t> cards while delivering material</a:t>
            </a:r>
          </a:p>
          <a:p>
            <a:endParaRPr lang="en-US" sz="1800" b="1">
              <a:latin typeface="Arial" pitchFamily="34" charset="0"/>
            </a:endParaRPr>
          </a:p>
          <a:p>
            <a:r>
              <a:rPr lang="en-US" sz="1800" b="1">
                <a:latin typeface="Arial" pitchFamily="34" charset="0"/>
              </a:rPr>
              <a:t>  8:05		Operator </a:t>
            </a:r>
            <a:r>
              <a:rPr lang="en-US" sz="1800" b="1" u="sng">
                <a:latin typeface="Arial" pitchFamily="34" charset="0"/>
              </a:rPr>
              <a:t>puts out</a:t>
            </a:r>
            <a:r>
              <a:rPr lang="en-US" sz="1800" b="1">
                <a:latin typeface="Arial" pitchFamily="34" charset="0"/>
              </a:rPr>
              <a:t> card “A”</a:t>
            </a:r>
          </a:p>
          <a:p>
            <a:endParaRPr lang="en-US" sz="1800" b="1">
              <a:latin typeface="Arial" pitchFamily="34" charset="0"/>
            </a:endParaRPr>
          </a:p>
          <a:p>
            <a:r>
              <a:rPr lang="en-US" sz="1800" b="1">
                <a:latin typeface="Arial" pitchFamily="34" charset="0"/>
              </a:rPr>
              <a:t>  9:00		Card delivery person walks by, </a:t>
            </a:r>
            <a:r>
              <a:rPr lang="en-US" sz="1800" b="1" u="sng">
                <a:latin typeface="Arial" pitchFamily="34" charset="0"/>
              </a:rPr>
              <a:t>gets</a:t>
            </a:r>
            <a:endParaRPr lang="en-US" sz="1800" b="1">
              <a:latin typeface="Arial" pitchFamily="34" charset="0"/>
            </a:endParaRPr>
          </a:p>
          <a:p>
            <a:r>
              <a:rPr lang="en-US" sz="1800" b="1">
                <a:latin typeface="Arial" pitchFamily="34" charset="0"/>
              </a:rPr>
              <a:t>		Card “A”</a:t>
            </a:r>
          </a:p>
          <a:p>
            <a:endParaRPr lang="en-US" sz="1800" b="1">
              <a:latin typeface="Arial" pitchFamily="34" charset="0"/>
            </a:endParaRPr>
          </a:p>
          <a:p>
            <a:r>
              <a:rPr lang="en-US" sz="1800" b="1">
                <a:latin typeface="Arial" pitchFamily="34" charset="0"/>
              </a:rPr>
              <a:t>10:00		Card “A” material is </a:t>
            </a:r>
            <a:r>
              <a:rPr lang="en-US" sz="1800" b="1" u="sng">
                <a:latin typeface="Arial" pitchFamily="34" charset="0"/>
              </a:rPr>
              <a:t>filled</a:t>
            </a:r>
            <a:r>
              <a:rPr lang="en-US" sz="1800" b="1">
                <a:latin typeface="Arial" pitchFamily="34" charset="0"/>
              </a:rPr>
              <a:t> by supermarket</a:t>
            </a:r>
          </a:p>
          <a:p>
            <a:r>
              <a:rPr lang="en-US" sz="1800" b="1">
                <a:latin typeface="Arial" pitchFamily="34" charset="0"/>
              </a:rPr>
              <a:t>		Person</a:t>
            </a:r>
          </a:p>
          <a:p>
            <a:endParaRPr lang="en-US" sz="1800" b="1">
              <a:latin typeface="Arial" pitchFamily="34" charset="0"/>
            </a:endParaRPr>
          </a:p>
          <a:p>
            <a:r>
              <a:rPr lang="en-US" sz="1800" b="1">
                <a:latin typeface="Arial" pitchFamily="34" charset="0"/>
              </a:rPr>
              <a:t>11:00		Card “A” material is </a:t>
            </a:r>
            <a:r>
              <a:rPr lang="en-US" sz="1800" b="1" u="sng">
                <a:latin typeface="Arial" pitchFamily="34" charset="0"/>
              </a:rPr>
              <a:t>delivered</a:t>
            </a:r>
            <a:r>
              <a:rPr lang="en-US" sz="1800" b="1">
                <a:latin typeface="Arial" pitchFamily="34" charset="0"/>
              </a:rPr>
              <a:t> to the </a:t>
            </a:r>
          </a:p>
          <a:p>
            <a:r>
              <a:rPr lang="en-US" sz="1800" b="1">
                <a:latin typeface="Arial" pitchFamily="34" charset="0"/>
              </a:rPr>
              <a:t>		Operator</a:t>
            </a:r>
          </a:p>
        </p:txBody>
      </p:sp>
      <p:sp>
        <p:nvSpPr>
          <p:cNvPr id="43012" name="Rectangle 4"/>
          <p:cNvSpPr>
            <a:spLocks noChangeArrowheads="1"/>
          </p:cNvSpPr>
          <p:nvPr/>
        </p:nvSpPr>
        <p:spPr bwMode="auto">
          <a:xfrm>
            <a:off x="1984375" y="5453063"/>
            <a:ext cx="5175250" cy="8191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b="1">
                <a:latin typeface="Arial" pitchFamily="34" charset="0"/>
              </a:rPr>
              <a:t>Need Minimum 3 Hours of Material</a:t>
            </a:r>
          </a:p>
          <a:p>
            <a:pPr algn="ctr"/>
            <a:r>
              <a:rPr lang="en-US" b="1">
                <a:latin typeface="Arial" pitchFamily="34" charset="0"/>
              </a:rPr>
              <a:t>At the Operator</a:t>
            </a:r>
          </a:p>
        </p:txBody>
      </p:sp>
      <p:sp>
        <p:nvSpPr>
          <p:cNvPr id="43013" name="Rectangle 5"/>
          <p:cNvSpPr>
            <a:spLocks noChangeArrowheads="1"/>
          </p:cNvSpPr>
          <p:nvPr/>
        </p:nvSpPr>
        <p:spPr bwMode="auto">
          <a:xfrm>
            <a:off x="947738" y="6586538"/>
            <a:ext cx="581025" cy="21113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sz="800">
                <a:latin typeface="Arial" pitchFamily="34" charset="0"/>
              </a:rPr>
              <a:t>10/12/98</a:t>
            </a: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182" name="Group 126"/>
          <p:cNvGrpSpPr>
            <a:grpSpLocks/>
          </p:cNvGrpSpPr>
          <p:nvPr/>
        </p:nvGrpSpPr>
        <p:grpSpPr bwMode="auto">
          <a:xfrm>
            <a:off x="330200" y="1704975"/>
            <a:ext cx="8510588" cy="4732338"/>
            <a:chOff x="208" y="1074"/>
            <a:chExt cx="5361" cy="2981"/>
          </a:xfrm>
        </p:grpSpPr>
        <p:pic>
          <p:nvPicPr>
            <p:cNvPr id="45058" name="Picture 2"/>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51" y="1820"/>
              <a:ext cx="2218" cy="172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5059" name="Freeform 3"/>
            <p:cNvSpPr>
              <a:spLocks/>
            </p:cNvSpPr>
            <p:nvPr/>
          </p:nvSpPr>
          <p:spPr bwMode="auto">
            <a:xfrm>
              <a:off x="786" y="1075"/>
              <a:ext cx="1156" cy="898"/>
            </a:xfrm>
            <a:custGeom>
              <a:avLst/>
              <a:gdLst>
                <a:gd name="T0" fmla="*/ 106 w 1156"/>
                <a:gd name="T1" fmla="*/ 145 h 898"/>
                <a:gd name="T2" fmla="*/ 169 w 1156"/>
                <a:gd name="T3" fmla="*/ 101 h 898"/>
                <a:gd name="T4" fmla="*/ 244 w 1156"/>
                <a:gd name="T5" fmla="*/ 63 h 898"/>
                <a:gd name="T6" fmla="*/ 343 w 1156"/>
                <a:gd name="T7" fmla="*/ 31 h 898"/>
                <a:gd name="T8" fmla="*/ 428 w 1156"/>
                <a:gd name="T9" fmla="*/ 13 h 898"/>
                <a:gd name="T10" fmla="*/ 511 w 1156"/>
                <a:gd name="T11" fmla="*/ 1 h 898"/>
                <a:gd name="T12" fmla="*/ 604 w 1156"/>
                <a:gd name="T13" fmla="*/ 0 h 898"/>
                <a:gd name="T14" fmla="*/ 713 w 1156"/>
                <a:gd name="T15" fmla="*/ 10 h 898"/>
                <a:gd name="T16" fmla="*/ 809 w 1156"/>
                <a:gd name="T17" fmla="*/ 29 h 898"/>
                <a:gd name="T18" fmla="*/ 889 w 1156"/>
                <a:gd name="T19" fmla="*/ 53 h 898"/>
                <a:gd name="T20" fmla="*/ 986 w 1156"/>
                <a:gd name="T21" fmla="*/ 98 h 898"/>
                <a:gd name="T22" fmla="*/ 1053 w 1156"/>
                <a:gd name="T23" fmla="*/ 146 h 898"/>
                <a:gd name="T24" fmla="*/ 1120 w 1156"/>
                <a:gd name="T25" fmla="*/ 219 h 898"/>
                <a:gd name="T26" fmla="*/ 1151 w 1156"/>
                <a:gd name="T27" fmla="*/ 295 h 898"/>
                <a:gd name="T28" fmla="*/ 1151 w 1156"/>
                <a:gd name="T29" fmla="*/ 364 h 898"/>
                <a:gd name="T30" fmla="*/ 1132 w 1156"/>
                <a:gd name="T31" fmla="*/ 423 h 898"/>
                <a:gd name="T32" fmla="*/ 1077 w 1156"/>
                <a:gd name="T33" fmla="*/ 498 h 898"/>
                <a:gd name="T34" fmla="*/ 985 w 1156"/>
                <a:gd name="T35" fmla="*/ 565 h 898"/>
                <a:gd name="T36" fmla="*/ 903 w 1156"/>
                <a:gd name="T37" fmla="*/ 604 h 898"/>
                <a:gd name="T38" fmla="*/ 870 w 1156"/>
                <a:gd name="T39" fmla="*/ 673 h 898"/>
                <a:gd name="T40" fmla="*/ 819 w 1156"/>
                <a:gd name="T41" fmla="*/ 741 h 898"/>
                <a:gd name="T42" fmla="*/ 747 w 1156"/>
                <a:gd name="T43" fmla="*/ 811 h 898"/>
                <a:gd name="T44" fmla="*/ 671 w 1156"/>
                <a:gd name="T45" fmla="*/ 858 h 898"/>
                <a:gd name="T46" fmla="*/ 567 w 1156"/>
                <a:gd name="T47" fmla="*/ 897 h 898"/>
                <a:gd name="T48" fmla="*/ 653 w 1156"/>
                <a:gd name="T49" fmla="*/ 834 h 898"/>
                <a:gd name="T50" fmla="*/ 716 w 1156"/>
                <a:gd name="T51" fmla="*/ 766 h 898"/>
                <a:gd name="T52" fmla="*/ 759 w 1156"/>
                <a:gd name="T53" fmla="*/ 698 h 898"/>
                <a:gd name="T54" fmla="*/ 782 w 1156"/>
                <a:gd name="T55" fmla="*/ 642 h 898"/>
                <a:gd name="T56" fmla="*/ 687 w 1156"/>
                <a:gd name="T57" fmla="*/ 658 h 898"/>
                <a:gd name="T58" fmla="*/ 584 w 1156"/>
                <a:gd name="T59" fmla="*/ 664 h 898"/>
                <a:gd name="T60" fmla="*/ 511 w 1156"/>
                <a:gd name="T61" fmla="*/ 661 h 898"/>
                <a:gd name="T62" fmla="*/ 422 w 1156"/>
                <a:gd name="T63" fmla="*/ 651 h 898"/>
                <a:gd name="T64" fmla="*/ 315 w 1156"/>
                <a:gd name="T65" fmla="*/ 625 h 898"/>
                <a:gd name="T66" fmla="*/ 224 w 1156"/>
                <a:gd name="T67" fmla="*/ 591 h 898"/>
                <a:gd name="T68" fmla="*/ 152 w 1156"/>
                <a:gd name="T69" fmla="*/ 553 h 898"/>
                <a:gd name="T70" fmla="*/ 79 w 1156"/>
                <a:gd name="T71" fmla="*/ 496 h 898"/>
                <a:gd name="T72" fmla="*/ 25 w 1156"/>
                <a:gd name="T73" fmla="*/ 427 h 898"/>
                <a:gd name="T74" fmla="*/ 0 w 1156"/>
                <a:gd name="T75" fmla="*/ 343 h 898"/>
                <a:gd name="T76" fmla="*/ 13 w 1156"/>
                <a:gd name="T77" fmla="*/ 267 h 898"/>
                <a:gd name="T78" fmla="*/ 47 w 1156"/>
                <a:gd name="T79" fmla="*/ 205 h 8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56" h="898">
                  <a:moveTo>
                    <a:pt x="79" y="166"/>
                  </a:moveTo>
                  <a:lnTo>
                    <a:pt x="106" y="145"/>
                  </a:lnTo>
                  <a:lnTo>
                    <a:pt x="136" y="121"/>
                  </a:lnTo>
                  <a:lnTo>
                    <a:pt x="169" y="101"/>
                  </a:lnTo>
                  <a:lnTo>
                    <a:pt x="196" y="86"/>
                  </a:lnTo>
                  <a:lnTo>
                    <a:pt x="244" y="63"/>
                  </a:lnTo>
                  <a:lnTo>
                    <a:pt x="300" y="44"/>
                  </a:lnTo>
                  <a:lnTo>
                    <a:pt x="343" y="31"/>
                  </a:lnTo>
                  <a:lnTo>
                    <a:pt x="389" y="20"/>
                  </a:lnTo>
                  <a:lnTo>
                    <a:pt x="428" y="13"/>
                  </a:lnTo>
                  <a:lnTo>
                    <a:pt x="475" y="6"/>
                  </a:lnTo>
                  <a:lnTo>
                    <a:pt x="511" y="1"/>
                  </a:lnTo>
                  <a:lnTo>
                    <a:pt x="559" y="0"/>
                  </a:lnTo>
                  <a:lnTo>
                    <a:pt x="604" y="0"/>
                  </a:lnTo>
                  <a:lnTo>
                    <a:pt x="664" y="4"/>
                  </a:lnTo>
                  <a:lnTo>
                    <a:pt x="713" y="10"/>
                  </a:lnTo>
                  <a:lnTo>
                    <a:pt x="756" y="19"/>
                  </a:lnTo>
                  <a:lnTo>
                    <a:pt x="809" y="29"/>
                  </a:lnTo>
                  <a:lnTo>
                    <a:pt x="846" y="39"/>
                  </a:lnTo>
                  <a:lnTo>
                    <a:pt x="889" y="53"/>
                  </a:lnTo>
                  <a:lnTo>
                    <a:pt x="943" y="76"/>
                  </a:lnTo>
                  <a:lnTo>
                    <a:pt x="986" y="98"/>
                  </a:lnTo>
                  <a:lnTo>
                    <a:pt x="1024" y="123"/>
                  </a:lnTo>
                  <a:lnTo>
                    <a:pt x="1053" y="146"/>
                  </a:lnTo>
                  <a:lnTo>
                    <a:pt x="1079" y="168"/>
                  </a:lnTo>
                  <a:lnTo>
                    <a:pt x="1120" y="219"/>
                  </a:lnTo>
                  <a:lnTo>
                    <a:pt x="1137" y="253"/>
                  </a:lnTo>
                  <a:lnTo>
                    <a:pt x="1151" y="295"/>
                  </a:lnTo>
                  <a:lnTo>
                    <a:pt x="1155" y="326"/>
                  </a:lnTo>
                  <a:lnTo>
                    <a:pt x="1151" y="364"/>
                  </a:lnTo>
                  <a:lnTo>
                    <a:pt x="1144" y="390"/>
                  </a:lnTo>
                  <a:lnTo>
                    <a:pt x="1132" y="423"/>
                  </a:lnTo>
                  <a:lnTo>
                    <a:pt x="1110" y="458"/>
                  </a:lnTo>
                  <a:lnTo>
                    <a:pt x="1077" y="498"/>
                  </a:lnTo>
                  <a:lnTo>
                    <a:pt x="1033" y="534"/>
                  </a:lnTo>
                  <a:lnTo>
                    <a:pt x="985" y="565"/>
                  </a:lnTo>
                  <a:lnTo>
                    <a:pt x="935" y="591"/>
                  </a:lnTo>
                  <a:lnTo>
                    <a:pt x="903" y="604"/>
                  </a:lnTo>
                  <a:lnTo>
                    <a:pt x="889" y="637"/>
                  </a:lnTo>
                  <a:lnTo>
                    <a:pt x="870" y="673"/>
                  </a:lnTo>
                  <a:lnTo>
                    <a:pt x="844" y="711"/>
                  </a:lnTo>
                  <a:lnTo>
                    <a:pt x="819" y="741"/>
                  </a:lnTo>
                  <a:lnTo>
                    <a:pt x="783" y="781"/>
                  </a:lnTo>
                  <a:lnTo>
                    <a:pt x="747" y="811"/>
                  </a:lnTo>
                  <a:lnTo>
                    <a:pt x="711" y="835"/>
                  </a:lnTo>
                  <a:lnTo>
                    <a:pt x="671" y="858"/>
                  </a:lnTo>
                  <a:lnTo>
                    <a:pt x="618" y="882"/>
                  </a:lnTo>
                  <a:lnTo>
                    <a:pt x="567" y="897"/>
                  </a:lnTo>
                  <a:lnTo>
                    <a:pt x="618" y="863"/>
                  </a:lnTo>
                  <a:lnTo>
                    <a:pt x="653" y="834"/>
                  </a:lnTo>
                  <a:lnTo>
                    <a:pt x="683" y="801"/>
                  </a:lnTo>
                  <a:lnTo>
                    <a:pt x="716" y="766"/>
                  </a:lnTo>
                  <a:lnTo>
                    <a:pt x="739" y="733"/>
                  </a:lnTo>
                  <a:lnTo>
                    <a:pt x="759" y="698"/>
                  </a:lnTo>
                  <a:lnTo>
                    <a:pt x="776" y="658"/>
                  </a:lnTo>
                  <a:lnTo>
                    <a:pt x="782" y="642"/>
                  </a:lnTo>
                  <a:lnTo>
                    <a:pt x="742" y="648"/>
                  </a:lnTo>
                  <a:lnTo>
                    <a:pt x="687" y="658"/>
                  </a:lnTo>
                  <a:lnTo>
                    <a:pt x="625" y="662"/>
                  </a:lnTo>
                  <a:lnTo>
                    <a:pt x="584" y="664"/>
                  </a:lnTo>
                  <a:lnTo>
                    <a:pt x="545" y="663"/>
                  </a:lnTo>
                  <a:lnTo>
                    <a:pt x="511" y="661"/>
                  </a:lnTo>
                  <a:lnTo>
                    <a:pt x="469" y="658"/>
                  </a:lnTo>
                  <a:lnTo>
                    <a:pt x="422" y="651"/>
                  </a:lnTo>
                  <a:lnTo>
                    <a:pt x="370" y="640"/>
                  </a:lnTo>
                  <a:lnTo>
                    <a:pt x="315" y="625"/>
                  </a:lnTo>
                  <a:lnTo>
                    <a:pt x="274" y="613"/>
                  </a:lnTo>
                  <a:lnTo>
                    <a:pt x="224" y="591"/>
                  </a:lnTo>
                  <a:lnTo>
                    <a:pt x="191" y="575"/>
                  </a:lnTo>
                  <a:lnTo>
                    <a:pt x="152" y="553"/>
                  </a:lnTo>
                  <a:lnTo>
                    <a:pt x="110" y="522"/>
                  </a:lnTo>
                  <a:lnTo>
                    <a:pt x="79" y="496"/>
                  </a:lnTo>
                  <a:lnTo>
                    <a:pt x="51" y="466"/>
                  </a:lnTo>
                  <a:lnTo>
                    <a:pt x="25" y="427"/>
                  </a:lnTo>
                  <a:lnTo>
                    <a:pt x="8" y="380"/>
                  </a:lnTo>
                  <a:lnTo>
                    <a:pt x="0" y="343"/>
                  </a:lnTo>
                  <a:lnTo>
                    <a:pt x="5" y="296"/>
                  </a:lnTo>
                  <a:lnTo>
                    <a:pt x="13" y="267"/>
                  </a:lnTo>
                  <a:lnTo>
                    <a:pt x="23" y="240"/>
                  </a:lnTo>
                  <a:lnTo>
                    <a:pt x="47" y="205"/>
                  </a:lnTo>
                  <a:lnTo>
                    <a:pt x="79" y="166"/>
                  </a:lnTo>
                </a:path>
              </a:pathLst>
            </a:custGeom>
            <a:solidFill>
              <a:srgbClr val="FFFFFF"/>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5060" name="Freeform 4"/>
            <p:cNvSpPr>
              <a:spLocks/>
            </p:cNvSpPr>
            <p:nvPr/>
          </p:nvSpPr>
          <p:spPr bwMode="auto">
            <a:xfrm>
              <a:off x="3433" y="1074"/>
              <a:ext cx="1211" cy="943"/>
            </a:xfrm>
            <a:custGeom>
              <a:avLst/>
              <a:gdLst>
                <a:gd name="T0" fmla="*/ 1099 w 1211"/>
                <a:gd name="T1" fmla="*/ 152 h 943"/>
                <a:gd name="T2" fmla="*/ 1033 w 1211"/>
                <a:gd name="T3" fmla="*/ 105 h 943"/>
                <a:gd name="T4" fmla="*/ 954 w 1211"/>
                <a:gd name="T5" fmla="*/ 66 h 943"/>
                <a:gd name="T6" fmla="*/ 851 w 1211"/>
                <a:gd name="T7" fmla="*/ 33 h 943"/>
                <a:gd name="T8" fmla="*/ 762 w 1211"/>
                <a:gd name="T9" fmla="*/ 14 h 943"/>
                <a:gd name="T10" fmla="*/ 674 w 1211"/>
                <a:gd name="T11" fmla="*/ 2 h 943"/>
                <a:gd name="T12" fmla="*/ 578 w 1211"/>
                <a:gd name="T13" fmla="*/ 0 h 943"/>
                <a:gd name="T14" fmla="*/ 463 w 1211"/>
                <a:gd name="T15" fmla="*/ 11 h 943"/>
                <a:gd name="T16" fmla="*/ 363 w 1211"/>
                <a:gd name="T17" fmla="*/ 31 h 943"/>
                <a:gd name="T18" fmla="*/ 278 w 1211"/>
                <a:gd name="T19" fmla="*/ 56 h 943"/>
                <a:gd name="T20" fmla="*/ 177 w 1211"/>
                <a:gd name="T21" fmla="*/ 102 h 943"/>
                <a:gd name="T22" fmla="*/ 107 w 1211"/>
                <a:gd name="T23" fmla="*/ 154 h 943"/>
                <a:gd name="T24" fmla="*/ 36 w 1211"/>
                <a:gd name="T25" fmla="*/ 230 h 943"/>
                <a:gd name="T26" fmla="*/ 4 w 1211"/>
                <a:gd name="T27" fmla="*/ 310 h 943"/>
                <a:gd name="T28" fmla="*/ 4 w 1211"/>
                <a:gd name="T29" fmla="*/ 382 h 943"/>
                <a:gd name="T30" fmla="*/ 25 w 1211"/>
                <a:gd name="T31" fmla="*/ 445 h 943"/>
                <a:gd name="T32" fmla="*/ 82 w 1211"/>
                <a:gd name="T33" fmla="*/ 523 h 943"/>
                <a:gd name="T34" fmla="*/ 179 w 1211"/>
                <a:gd name="T35" fmla="*/ 593 h 943"/>
                <a:gd name="T36" fmla="*/ 264 w 1211"/>
                <a:gd name="T37" fmla="*/ 634 h 943"/>
                <a:gd name="T38" fmla="*/ 299 w 1211"/>
                <a:gd name="T39" fmla="*/ 706 h 943"/>
                <a:gd name="T40" fmla="*/ 352 w 1211"/>
                <a:gd name="T41" fmla="*/ 778 h 943"/>
                <a:gd name="T42" fmla="*/ 428 w 1211"/>
                <a:gd name="T43" fmla="*/ 851 h 943"/>
                <a:gd name="T44" fmla="*/ 507 w 1211"/>
                <a:gd name="T45" fmla="*/ 901 h 943"/>
                <a:gd name="T46" fmla="*/ 616 w 1211"/>
                <a:gd name="T47" fmla="*/ 942 h 943"/>
                <a:gd name="T48" fmla="*/ 526 w 1211"/>
                <a:gd name="T49" fmla="*/ 876 h 943"/>
                <a:gd name="T50" fmla="*/ 460 w 1211"/>
                <a:gd name="T51" fmla="*/ 805 h 943"/>
                <a:gd name="T52" fmla="*/ 415 w 1211"/>
                <a:gd name="T53" fmla="*/ 733 h 943"/>
                <a:gd name="T54" fmla="*/ 391 w 1211"/>
                <a:gd name="T55" fmla="*/ 674 h 943"/>
                <a:gd name="T56" fmla="*/ 491 w 1211"/>
                <a:gd name="T57" fmla="*/ 691 h 943"/>
                <a:gd name="T58" fmla="*/ 598 w 1211"/>
                <a:gd name="T59" fmla="*/ 697 h 943"/>
                <a:gd name="T60" fmla="*/ 675 w 1211"/>
                <a:gd name="T61" fmla="*/ 694 h 943"/>
                <a:gd name="T62" fmla="*/ 767 w 1211"/>
                <a:gd name="T63" fmla="*/ 684 h 943"/>
                <a:gd name="T64" fmla="*/ 880 w 1211"/>
                <a:gd name="T65" fmla="*/ 656 h 943"/>
                <a:gd name="T66" fmla="*/ 975 w 1211"/>
                <a:gd name="T67" fmla="*/ 620 h 943"/>
                <a:gd name="T68" fmla="*/ 1051 w 1211"/>
                <a:gd name="T69" fmla="*/ 581 h 943"/>
                <a:gd name="T70" fmla="*/ 1127 w 1211"/>
                <a:gd name="T71" fmla="*/ 521 h 943"/>
                <a:gd name="T72" fmla="*/ 1184 w 1211"/>
                <a:gd name="T73" fmla="*/ 448 h 943"/>
                <a:gd name="T74" fmla="*/ 1210 w 1211"/>
                <a:gd name="T75" fmla="*/ 360 h 943"/>
                <a:gd name="T76" fmla="*/ 1197 w 1211"/>
                <a:gd name="T77" fmla="*/ 280 h 943"/>
                <a:gd name="T78" fmla="*/ 1161 w 1211"/>
                <a:gd name="T79" fmla="*/ 216 h 9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11" h="943">
                  <a:moveTo>
                    <a:pt x="1127" y="174"/>
                  </a:moveTo>
                  <a:lnTo>
                    <a:pt x="1099" y="152"/>
                  </a:lnTo>
                  <a:lnTo>
                    <a:pt x="1068" y="127"/>
                  </a:lnTo>
                  <a:lnTo>
                    <a:pt x="1033" y="105"/>
                  </a:lnTo>
                  <a:lnTo>
                    <a:pt x="1004" y="90"/>
                  </a:lnTo>
                  <a:lnTo>
                    <a:pt x="954" y="66"/>
                  </a:lnTo>
                  <a:lnTo>
                    <a:pt x="895" y="46"/>
                  </a:lnTo>
                  <a:lnTo>
                    <a:pt x="851" y="33"/>
                  </a:lnTo>
                  <a:lnTo>
                    <a:pt x="803" y="21"/>
                  </a:lnTo>
                  <a:lnTo>
                    <a:pt x="762" y="14"/>
                  </a:lnTo>
                  <a:lnTo>
                    <a:pt x="713" y="6"/>
                  </a:lnTo>
                  <a:lnTo>
                    <a:pt x="674" y="2"/>
                  </a:lnTo>
                  <a:lnTo>
                    <a:pt x="624" y="0"/>
                  </a:lnTo>
                  <a:lnTo>
                    <a:pt x="578" y="0"/>
                  </a:lnTo>
                  <a:lnTo>
                    <a:pt x="515" y="4"/>
                  </a:lnTo>
                  <a:lnTo>
                    <a:pt x="463" y="11"/>
                  </a:lnTo>
                  <a:lnTo>
                    <a:pt x="418" y="20"/>
                  </a:lnTo>
                  <a:lnTo>
                    <a:pt x="363" y="31"/>
                  </a:lnTo>
                  <a:lnTo>
                    <a:pt x="323" y="41"/>
                  </a:lnTo>
                  <a:lnTo>
                    <a:pt x="278" y="56"/>
                  </a:lnTo>
                  <a:lnTo>
                    <a:pt x="222" y="80"/>
                  </a:lnTo>
                  <a:lnTo>
                    <a:pt x="177" y="102"/>
                  </a:lnTo>
                  <a:lnTo>
                    <a:pt x="137" y="129"/>
                  </a:lnTo>
                  <a:lnTo>
                    <a:pt x="107" y="154"/>
                  </a:lnTo>
                  <a:lnTo>
                    <a:pt x="80" y="177"/>
                  </a:lnTo>
                  <a:lnTo>
                    <a:pt x="36" y="230"/>
                  </a:lnTo>
                  <a:lnTo>
                    <a:pt x="19" y="266"/>
                  </a:lnTo>
                  <a:lnTo>
                    <a:pt x="4" y="310"/>
                  </a:lnTo>
                  <a:lnTo>
                    <a:pt x="0" y="342"/>
                  </a:lnTo>
                  <a:lnTo>
                    <a:pt x="4" y="382"/>
                  </a:lnTo>
                  <a:lnTo>
                    <a:pt x="12" y="410"/>
                  </a:lnTo>
                  <a:lnTo>
                    <a:pt x="25" y="445"/>
                  </a:lnTo>
                  <a:lnTo>
                    <a:pt x="47" y="481"/>
                  </a:lnTo>
                  <a:lnTo>
                    <a:pt x="82" y="523"/>
                  </a:lnTo>
                  <a:lnTo>
                    <a:pt x="128" y="561"/>
                  </a:lnTo>
                  <a:lnTo>
                    <a:pt x="179" y="593"/>
                  </a:lnTo>
                  <a:lnTo>
                    <a:pt x="230" y="620"/>
                  </a:lnTo>
                  <a:lnTo>
                    <a:pt x="264" y="634"/>
                  </a:lnTo>
                  <a:lnTo>
                    <a:pt x="278" y="669"/>
                  </a:lnTo>
                  <a:lnTo>
                    <a:pt x="299" y="706"/>
                  </a:lnTo>
                  <a:lnTo>
                    <a:pt x="326" y="746"/>
                  </a:lnTo>
                  <a:lnTo>
                    <a:pt x="352" y="778"/>
                  </a:lnTo>
                  <a:lnTo>
                    <a:pt x="390" y="820"/>
                  </a:lnTo>
                  <a:lnTo>
                    <a:pt x="428" y="851"/>
                  </a:lnTo>
                  <a:lnTo>
                    <a:pt x="466" y="877"/>
                  </a:lnTo>
                  <a:lnTo>
                    <a:pt x="507" y="901"/>
                  </a:lnTo>
                  <a:lnTo>
                    <a:pt x="563" y="926"/>
                  </a:lnTo>
                  <a:lnTo>
                    <a:pt x="616" y="942"/>
                  </a:lnTo>
                  <a:lnTo>
                    <a:pt x="563" y="906"/>
                  </a:lnTo>
                  <a:lnTo>
                    <a:pt x="526" y="876"/>
                  </a:lnTo>
                  <a:lnTo>
                    <a:pt x="494" y="841"/>
                  </a:lnTo>
                  <a:lnTo>
                    <a:pt x="460" y="805"/>
                  </a:lnTo>
                  <a:lnTo>
                    <a:pt x="435" y="770"/>
                  </a:lnTo>
                  <a:lnTo>
                    <a:pt x="415" y="733"/>
                  </a:lnTo>
                  <a:lnTo>
                    <a:pt x="398" y="691"/>
                  </a:lnTo>
                  <a:lnTo>
                    <a:pt x="391" y="674"/>
                  </a:lnTo>
                  <a:lnTo>
                    <a:pt x="433" y="681"/>
                  </a:lnTo>
                  <a:lnTo>
                    <a:pt x="491" y="691"/>
                  </a:lnTo>
                  <a:lnTo>
                    <a:pt x="556" y="695"/>
                  </a:lnTo>
                  <a:lnTo>
                    <a:pt x="598" y="697"/>
                  </a:lnTo>
                  <a:lnTo>
                    <a:pt x="639" y="696"/>
                  </a:lnTo>
                  <a:lnTo>
                    <a:pt x="675" y="694"/>
                  </a:lnTo>
                  <a:lnTo>
                    <a:pt x="718" y="691"/>
                  </a:lnTo>
                  <a:lnTo>
                    <a:pt x="767" y="684"/>
                  </a:lnTo>
                  <a:lnTo>
                    <a:pt x="823" y="672"/>
                  </a:lnTo>
                  <a:lnTo>
                    <a:pt x="880" y="656"/>
                  </a:lnTo>
                  <a:lnTo>
                    <a:pt x="923" y="644"/>
                  </a:lnTo>
                  <a:lnTo>
                    <a:pt x="975" y="620"/>
                  </a:lnTo>
                  <a:lnTo>
                    <a:pt x="1010" y="604"/>
                  </a:lnTo>
                  <a:lnTo>
                    <a:pt x="1051" y="581"/>
                  </a:lnTo>
                  <a:lnTo>
                    <a:pt x="1095" y="548"/>
                  </a:lnTo>
                  <a:lnTo>
                    <a:pt x="1127" y="521"/>
                  </a:lnTo>
                  <a:lnTo>
                    <a:pt x="1157" y="489"/>
                  </a:lnTo>
                  <a:lnTo>
                    <a:pt x="1184" y="448"/>
                  </a:lnTo>
                  <a:lnTo>
                    <a:pt x="1201" y="399"/>
                  </a:lnTo>
                  <a:lnTo>
                    <a:pt x="1210" y="360"/>
                  </a:lnTo>
                  <a:lnTo>
                    <a:pt x="1204" y="311"/>
                  </a:lnTo>
                  <a:lnTo>
                    <a:pt x="1197" y="280"/>
                  </a:lnTo>
                  <a:lnTo>
                    <a:pt x="1185" y="252"/>
                  </a:lnTo>
                  <a:lnTo>
                    <a:pt x="1161" y="216"/>
                  </a:lnTo>
                  <a:lnTo>
                    <a:pt x="1127" y="174"/>
                  </a:lnTo>
                </a:path>
              </a:pathLst>
            </a:custGeom>
            <a:solidFill>
              <a:srgbClr val="FFFFFF"/>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5061" name="Rectangle 5"/>
            <p:cNvSpPr>
              <a:spLocks noChangeArrowheads="1"/>
            </p:cNvSpPr>
            <p:nvPr/>
          </p:nvSpPr>
          <p:spPr bwMode="auto">
            <a:xfrm>
              <a:off x="3572" y="1192"/>
              <a:ext cx="886" cy="53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962" tIns="41275" rIns="80962" bIns="41275">
              <a:spAutoFit/>
            </a:bodyPr>
            <a:lstStyle/>
            <a:p>
              <a:pPr defTabSz="804863"/>
              <a:r>
                <a:rPr lang="en-US" sz="2500" b="1">
                  <a:solidFill>
                    <a:schemeClr val="hlink"/>
                  </a:solidFill>
                  <a:latin typeface="Helvetica" charset="0"/>
                </a:rPr>
                <a:t>My parts</a:t>
              </a:r>
            </a:p>
            <a:p>
              <a:pPr defTabSz="804863"/>
              <a:r>
                <a:rPr lang="en-US" sz="2500" b="1">
                  <a:solidFill>
                    <a:schemeClr val="hlink"/>
                  </a:solidFill>
                  <a:latin typeface="Helvetica" charset="0"/>
                </a:rPr>
                <a:t>are hot!!</a:t>
              </a:r>
            </a:p>
          </p:txBody>
        </p:sp>
        <p:sp>
          <p:nvSpPr>
            <p:cNvPr id="45062" name="Rectangle 6"/>
            <p:cNvSpPr>
              <a:spLocks noChangeArrowheads="1"/>
            </p:cNvSpPr>
            <p:nvPr/>
          </p:nvSpPr>
          <p:spPr bwMode="auto">
            <a:xfrm>
              <a:off x="905" y="1166"/>
              <a:ext cx="886" cy="53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962" tIns="41275" rIns="80962" bIns="41275">
              <a:spAutoFit/>
            </a:bodyPr>
            <a:lstStyle/>
            <a:p>
              <a:pPr defTabSz="804863"/>
              <a:r>
                <a:rPr lang="en-US" sz="2500" b="1">
                  <a:solidFill>
                    <a:schemeClr val="hlink"/>
                  </a:solidFill>
                  <a:latin typeface="Helvetica" charset="0"/>
                </a:rPr>
                <a:t>My parts</a:t>
              </a:r>
            </a:p>
            <a:p>
              <a:pPr defTabSz="804863"/>
              <a:r>
                <a:rPr lang="en-US" sz="2500" b="1">
                  <a:solidFill>
                    <a:schemeClr val="hlink"/>
                  </a:solidFill>
                  <a:latin typeface="Helvetica" charset="0"/>
                </a:rPr>
                <a:t>are hot!!</a:t>
              </a:r>
            </a:p>
          </p:txBody>
        </p:sp>
        <p:grpSp>
          <p:nvGrpSpPr>
            <p:cNvPr id="45136" name="Group 80"/>
            <p:cNvGrpSpPr>
              <a:grpSpLocks/>
            </p:cNvGrpSpPr>
            <p:nvPr/>
          </p:nvGrpSpPr>
          <p:grpSpPr bwMode="auto">
            <a:xfrm>
              <a:off x="1850" y="1716"/>
              <a:ext cx="1747" cy="1999"/>
              <a:chOff x="1850" y="1716"/>
              <a:chExt cx="1747" cy="1999"/>
            </a:xfrm>
          </p:grpSpPr>
          <p:sp>
            <p:nvSpPr>
              <p:cNvPr id="45063" name="Freeform 7"/>
              <p:cNvSpPr>
                <a:spLocks/>
              </p:cNvSpPr>
              <p:nvPr/>
            </p:nvSpPr>
            <p:spPr bwMode="auto">
              <a:xfrm>
                <a:off x="2093" y="2259"/>
                <a:ext cx="1263" cy="703"/>
              </a:xfrm>
              <a:custGeom>
                <a:avLst/>
                <a:gdLst>
                  <a:gd name="T0" fmla="*/ 0 w 1263"/>
                  <a:gd name="T1" fmla="*/ 306 h 703"/>
                  <a:gd name="T2" fmla="*/ 45 w 1263"/>
                  <a:gd name="T3" fmla="*/ 359 h 703"/>
                  <a:gd name="T4" fmla="*/ 83 w 1263"/>
                  <a:gd name="T5" fmla="*/ 480 h 703"/>
                  <a:gd name="T6" fmla="*/ 281 w 1263"/>
                  <a:gd name="T7" fmla="*/ 432 h 703"/>
                  <a:gd name="T8" fmla="*/ 341 w 1263"/>
                  <a:gd name="T9" fmla="*/ 394 h 703"/>
                  <a:gd name="T10" fmla="*/ 312 w 1263"/>
                  <a:gd name="T11" fmla="*/ 474 h 703"/>
                  <a:gd name="T12" fmla="*/ 309 w 1263"/>
                  <a:gd name="T13" fmla="*/ 568 h 703"/>
                  <a:gd name="T14" fmla="*/ 397 w 1263"/>
                  <a:gd name="T15" fmla="*/ 660 h 703"/>
                  <a:gd name="T16" fmla="*/ 586 w 1263"/>
                  <a:gd name="T17" fmla="*/ 702 h 703"/>
                  <a:gd name="T18" fmla="*/ 686 w 1263"/>
                  <a:gd name="T19" fmla="*/ 702 h 703"/>
                  <a:gd name="T20" fmla="*/ 846 w 1263"/>
                  <a:gd name="T21" fmla="*/ 654 h 703"/>
                  <a:gd name="T22" fmla="*/ 947 w 1263"/>
                  <a:gd name="T23" fmla="*/ 570 h 703"/>
                  <a:gd name="T24" fmla="*/ 922 w 1263"/>
                  <a:gd name="T25" fmla="*/ 383 h 703"/>
                  <a:gd name="T26" fmla="*/ 990 w 1263"/>
                  <a:gd name="T27" fmla="*/ 428 h 703"/>
                  <a:gd name="T28" fmla="*/ 1193 w 1263"/>
                  <a:gd name="T29" fmla="*/ 480 h 703"/>
                  <a:gd name="T30" fmla="*/ 1218 w 1263"/>
                  <a:gd name="T31" fmla="*/ 345 h 703"/>
                  <a:gd name="T32" fmla="*/ 1262 w 1263"/>
                  <a:gd name="T33" fmla="*/ 310 h 703"/>
                  <a:gd name="T34" fmla="*/ 1004 w 1263"/>
                  <a:gd name="T35" fmla="*/ 187 h 703"/>
                  <a:gd name="T36" fmla="*/ 902 w 1263"/>
                  <a:gd name="T37" fmla="*/ 75 h 703"/>
                  <a:gd name="T38" fmla="*/ 824 w 1263"/>
                  <a:gd name="T39" fmla="*/ 23 h 703"/>
                  <a:gd name="T40" fmla="*/ 747 w 1263"/>
                  <a:gd name="T41" fmla="*/ 0 h 703"/>
                  <a:gd name="T42" fmla="*/ 506 w 1263"/>
                  <a:gd name="T43" fmla="*/ 0 h 703"/>
                  <a:gd name="T44" fmla="*/ 428 w 1263"/>
                  <a:gd name="T45" fmla="*/ 23 h 703"/>
                  <a:gd name="T46" fmla="*/ 213 w 1263"/>
                  <a:gd name="T47" fmla="*/ 207 h 703"/>
                  <a:gd name="T48" fmla="*/ 0 w 1263"/>
                  <a:gd name="T49" fmla="*/ 306 h 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63" h="703">
                    <a:moveTo>
                      <a:pt x="0" y="306"/>
                    </a:moveTo>
                    <a:lnTo>
                      <a:pt x="45" y="359"/>
                    </a:lnTo>
                    <a:lnTo>
                      <a:pt x="83" y="480"/>
                    </a:lnTo>
                    <a:lnTo>
                      <a:pt x="281" y="432"/>
                    </a:lnTo>
                    <a:lnTo>
                      <a:pt x="341" y="394"/>
                    </a:lnTo>
                    <a:lnTo>
                      <a:pt x="312" y="474"/>
                    </a:lnTo>
                    <a:lnTo>
                      <a:pt x="309" y="568"/>
                    </a:lnTo>
                    <a:lnTo>
                      <a:pt x="397" y="660"/>
                    </a:lnTo>
                    <a:lnTo>
                      <a:pt x="586" y="702"/>
                    </a:lnTo>
                    <a:lnTo>
                      <a:pt x="686" y="702"/>
                    </a:lnTo>
                    <a:lnTo>
                      <a:pt x="846" y="654"/>
                    </a:lnTo>
                    <a:lnTo>
                      <a:pt x="947" y="570"/>
                    </a:lnTo>
                    <a:lnTo>
                      <a:pt x="922" y="383"/>
                    </a:lnTo>
                    <a:lnTo>
                      <a:pt x="990" y="428"/>
                    </a:lnTo>
                    <a:lnTo>
                      <a:pt x="1193" y="480"/>
                    </a:lnTo>
                    <a:lnTo>
                      <a:pt x="1218" y="345"/>
                    </a:lnTo>
                    <a:lnTo>
                      <a:pt x="1262" y="310"/>
                    </a:lnTo>
                    <a:lnTo>
                      <a:pt x="1004" y="187"/>
                    </a:lnTo>
                    <a:lnTo>
                      <a:pt x="902" y="75"/>
                    </a:lnTo>
                    <a:lnTo>
                      <a:pt x="824" y="23"/>
                    </a:lnTo>
                    <a:lnTo>
                      <a:pt x="747" y="0"/>
                    </a:lnTo>
                    <a:lnTo>
                      <a:pt x="506" y="0"/>
                    </a:lnTo>
                    <a:lnTo>
                      <a:pt x="428" y="23"/>
                    </a:lnTo>
                    <a:lnTo>
                      <a:pt x="213" y="207"/>
                    </a:lnTo>
                    <a:lnTo>
                      <a:pt x="0" y="306"/>
                    </a:lnTo>
                  </a:path>
                </a:pathLst>
              </a:custGeom>
              <a:solidFill>
                <a:srgbClr val="FFFFFF"/>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5064" name="Freeform 8"/>
              <p:cNvSpPr>
                <a:spLocks/>
              </p:cNvSpPr>
              <p:nvPr/>
            </p:nvSpPr>
            <p:spPr bwMode="auto">
              <a:xfrm>
                <a:off x="2386" y="2853"/>
                <a:ext cx="676" cy="686"/>
              </a:xfrm>
              <a:custGeom>
                <a:avLst/>
                <a:gdLst>
                  <a:gd name="T0" fmla="*/ 34 w 676"/>
                  <a:gd name="T1" fmla="*/ 0 h 686"/>
                  <a:gd name="T2" fmla="*/ 6 w 676"/>
                  <a:gd name="T3" fmla="*/ 37 h 686"/>
                  <a:gd name="T4" fmla="*/ 0 w 676"/>
                  <a:gd name="T5" fmla="*/ 218 h 686"/>
                  <a:gd name="T6" fmla="*/ 43 w 676"/>
                  <a:gd name="T7" fmla="*/ 408 h 686"/>
                  <a:gd name="T8" fmla="*/ 31 w 676"/>
                  <a:gd name="T9" fmla="*/ 503 h 686"/>
                  <a:gd name="T10" fmla="*/ 35 w 676"/>
                  <a:gd name="T11" fmla="*/ 598 h 686"/>
                  <a:gd name="T12" fmla="*/ 62 w 676"/>
                  <a:gd name="T13" fmla="*/ 645 h 686"/>
                  <a:gd name="T14" fmla="*/ 166 w 676"/>
                  <a:gd name="T15" fmla="*/ 682 h 686"/>
                  <a:gd name="T16" fmla="*/ 330 w 676"/>
                  <a:gd name="T17" fmla="*/ 631 h 686"/>
                  <a:gd name="T18" fmla="*/ 421 w 676"/>
                  <a:gd name="T19" fmla="*/ 675 h 686"/>
                  <a:gd name="T20" fmla="*/ 499 w 676"/>
                  <a:gd name="T21" fmla="*/ 685 h 686"/>
                  <a:gd name="T22" fmla="*/ 526 w 676"/>
                  <a:gd name="T23" fmla="*/ 681 h 686"/>
                  <a:gd name="T24" fmla="*/ 600 w 676"/>
                  <a:gd name="T25" fmla="*/ 652 h 686"/>
                  <a:gd name="T26" fmla="*/ 640 w 676"/>
                  <a:gd name="T27" fmla="*/ 606 h 686"/>
                  <a:gd name="T28" fmla="*/ 641 w 676"/>
                  <a:gd name="T29" fmla="*/ 492 h 686"/>
                  <a:gd name="T30" fmla="*/ 627 w 676"/>
                  <a:gd name="T31" fmla="*/ 404 h 686"/>
                  <a:gd name="T32" fmla="*/ 675 w 676"/>
                  <a:gd name="T33" fmla="*/ 128 h 686"/>
                  <a:gd name="T34" fmla="*/ 671 w 676"/>
                  <a:gd name="T35" fmla="*/ 150 h 686"/>
                  <a:gd name="T36" fmla="*/ 670 w 676"/>
                  <a:gd name="T37" fmla="*/ 38 h 686"/>
                  <a:gd name="T38" fmla="*/ 640 w 676"/>
                  <a:gd name="T39" fmla="*/ 7 h 686"/>
                  <a:gd name="T40" fmla="*/ 545 w 676"/>
                  <a:gd name="T41" fmla="*/ 65 h 686"/>
                  <a:gd name="T42" fmla="*/ 390 w 676"/>
                  <a:gd name="T43" fmla="*/ 107 h 686"/>
                  <a:gd name="T44" fmla="*/ 291 w 676"/>
                  <a:gd name="T45" fmla="*/ 107 h 686"/>
                  <a:gd name="T46" fmla="*/ 112 w 676"/>
                  <a:gd name="T47" fmla="*/ 60 h 686"/>
                  <a:gd name="T48" fmla="*/ 34 w 676"/>
                  <a:gd name="T49" fmla="*/ 0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76" h="686">
                    <a:moveTo>
                      <a:pt x="34" y="0"/>
                    </a:moveTo>
                    <a:lnTo>
                      <a:pt x="6" y="37"/>
                    </a:lnTo>
                    <a:lnTo>
                      <a:pt x="0" y="218"/>
                    </a:lnTo>
                    <a:lnTo>
                      <a:pt x="43" y="408"/>
                    </a:lnTo>
                    <a:lnTo>
                      <a:pt x="31" y="503"/>
                    </a:lnTo>
                    <a:lnTo>
                      <a:pt x="35" y="598"/>
                    </a:lnTo>
                    <a:lnTo>
                      <a:pt x="62" y="645"/>
                    </a:lnTo>
                    <a:lnTo>
                      <a:pt x="166" y="682"/>
                    </a:lnTo>
                    <a:lnTo>
                      <a:pt x="330" y="631"/>
                    </a:lnTo>
                    <a:lnTo>
                      <a:pt x="421" y="675"/>
                    </a:lnTo>
                    <a:lnTo>
                      <a:pt x="499" y="685"/>
                    </a:lnTo>
                    <a:lnTo>
                      <a:pt x="526" y="681"/>
                    </a:lnTo>
                    <a:lnTo>
                      <a:pt x="600" y="652"/>
                    </a:lnTo>
                    <a:lnTo>
                      <a:pt x="640" y="606"/>
                    </a:lnTo>
                    <a:lnTo>
                      <a:pt x="641" y="492"/>
                    </a:lnTo>
                    <a:lnTo>
                      <a:pt x="627" y="404"/>
                    </a:lnTo>
                    <a:lnTo>
                      <a:pt x="675" y="128"/>
                    </a:lnTo>
                    <a:lnTo>
                      <a:pt x="671" y="150"/>
                    </a:lnTo>
                    <a:lnTo>
                      <a:pt x="670" y="38"/>
                    </a:lnTo>
                    <a:lnTo>
                      <a:pt x="640" y="7"/>
                    </a:lnTo>
                    <a:lnTo>
                      <a:pt x="545" y="65"/>
                    </a:lnTo>
                    <a:lnTo>
                      <a:pt x="390" y="107"/>
                    </a:lnTo>
                    <a:lnTo>
                      <a:pt x="291" y="107"/>
                    </a:lnTo>
                    <a:lnTo>
                      <a:pt x="112" y="60"/>
                    </a:lnTo>
                    <a:lnTo>
                      <a:pt x="34" y="0"/>
                    </a:lnTo>
                  </a:path>
                </a:pathLst>
              </a:custGeom>
              <a:solidFill>
                <a:srgbClr val="802010"/>
              </a:solidFill>
              <a:ln w="12700" cap="rnd" cmpd="sng">
                <a:solidFill>
                  <a:srgbClr val="80201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5065" name="Freeform 9"/>
              <p:cNvSpPr>
                <a:spLocks/>
              </p:cNvSpPr>
              <p:nvPr/>
            </p:nvSpPr>
            <p:spPr bwMode="auto">
              <a:xfrm>
                <a:off x="2670" y="2974"/>
                <a:ext cx="95" cy="78"/>
              </a:xfrm>
              <a:custGeom>
                <a:avLst/>
                <a:gdLst>
                  <a:gd name="T0" fmla="*/ 0 w 95"/>
                  <a:gd name="T1" fmla="*/ 0 h 78"/>
                  <a:gd name="T2" fmla="*/ 94 w 95"/>
                  <a:gd name="T3" fmla="*/ 0 h 78"/>
                  <a:gd name="T4" fmla="*/ 94 w 95"/>
                  <a:gd name="T5" fmla="*/ 77 h 78"/>
                  <a:gd name="T6" fmla="*/ 0 w 95"/>
                  <a:gd name="T7" fmla="*/ 77 h 78"/>
                  <a:gd name="T8" fmla="*/ 0 w 95"/>
                  <a:gd name="T9" fmla="*/ 0 h 78"/>
                </a:gdLst>
                <a:ahLst/>
                <a:cxnLst>
                  <a:cxn ang="0">
                    <a:pos x="T0" y="T1"/>
                  </a:cxn>
                  <a:cxn ang="0">
                    <a:pos x="T2" y="T3"/>
                  </a:cxn>
                  <a:cxn ang="0">
                    <a:pos x="T4" y="T5"/>
                  </a:cxn>
                  <a:cxn ang="0">
                    <a:pos x="T6" y="T7"/>
                  </a:cxn>
                  <a:cxn ang="0">
                    <a:pos x="T8" y="T9"/>
                  </a:cxn>
                </a:cxnLst>
                <a:rect l="0" t="0" r="r" b="b"/>
                <a:pathLst>
                  <a:path w="95" h="78">
                    <a:moveTo>
                      <a:pt x="0" y="0"/>
                    </a:moveTo>
                    <a:lnTo>
                      <a:pt x="94" y="0"/>
                    </a:lnTo>
                    <a:lnTo>
                      <a:pt x="94" y="77"/>
                    </a:lnTo>
                    <a:lnTo>
                      <a:pt x="0" y="77"/>
                    </a:lnTo>
                    <a:lnTo>
                      <a:pt x="0" y="0"/>
                    </a:lnTo>
                  </a:path>
                </a:pathLst>
              </a:custGeom>
              <a:solidFill>
                <a:srgbClr val="FFF000"/>
              </a:solidFill>
              <a:ln w="12700" cap="rnd" cmpd="sng">
                <a:solidFill>
                  <a:srgbClr val="FFF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5066" name="Freeform 10"/>
              <p:cNvSpPr>
                <a:spLocks/>
              </p:cNvSpPr>
              <p:nvPr/>
            </p:nvSpPr>
            <p:spPr bwMode="auto">
              <a:xfrm>
                <a:off x="2426" y="3503"/>
                <a:ext cx="272" cy="212"/>
              </a:xfrm>
              <a:custGeom>
                <a:avLst/>
                <a:gdLst>
                  <a:gd name="T0" fmla="*/ 37 w 272"/>
                  <a:gd name="T1" fmla="*/ 0 h 212"/>
                  <a:gd name="T2" fmla="*/ 10 w 272"/>
                  <a:gd name="T3" fmla="*/ 54 h 212"/>
                  <a:gd name="T4" fmla="*/ 0 w 272"/>
                  <a:gd name="T5" fmla="*/ 96 h 212"/>
                  <a:gd name="T6" fmla="*/ 8 w 272"/>
                  <a:gd name="T7" fmla="*/ 181 h 212"/>
                  <a:gd name="T8" fmla="*/ 30 w 272"/>
                  <a:gd name="T9" fmla="*/ 198 h 212"/>
                  <a:gd name="T10" fmla="*/ 71 w 272"/>
                  <a:gd name="T11" fmla="*/ 211 h 212"/>
                  <a:gd name="T12" fmla="*/ 100 w 272"/>
                  <a:gd name="T13" fmla="*/ 211 h 212"/>
                  <a:gd name="T14" fmla="*/ 140 w 272"/>
                  <a:gd name="T15" fmla="*/ 200 h 212"/>
                  <a:gd name="T16" fmla="*/ 184 w 272"/>
                  <a:gd name="T17" fmla="*/ 171 h 212"/>
                  <a:gd name="T18" fmla="*/ 254 w 272"/>
                  <a:gd name="T19" fmla="*/ 77 h 212"/>
                  <a:gd name="T20" fmla="*/ 271 w 272"/>
                  <a:gd name="T21" fmla="*/ 0 h 212"/>
                  <a:gd name="T22" fmla="*/ 131 w 272"/>
                  <a:gd name="T23" fmla="*/ 32 h 212"/>
                  <a:gd name="T24" fmla="*/ 37 w 272"/>
                  <a:gd name="T25" fmla="*/ 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2" h="212">
                    <a:moveTo>
                      <a:pt x="37" y="0"/>
                    </a:moveTo>
                    <a:lnTo>
                      <a:pt x="10" y="54"/>
                    </a:lnTo>
                    <a:lnTo>
                      <a:pt x="0" y="96"/>
                    </a:lnTo>
                    <a:lnTo>
                      <a:pt x="8" y="181"/>
                    </a:lnTo>
                    <a:lnTo>
                      <a:pt x="30" y="198"/>
                    </a:lnTo>
                    <a:lnTo>
                      <a:pt x="71" y="211"/>
                    </a:lnTo>
                    <a:lnTo>
                      <a:pt x="100" y="211"/>
                    </a:lnTo>
                    <a:lnTo>
                      <a:pt x="140" y="200"/>
                    </a:lnTo>
                    <a:lnTo>
                      <a:pt x="184" y="171"/>
                    </a:lnTo>
                    <a:lnTo>
                      <a:pt x="254" y="77"/>
                    </a:lnTo>
                    <a:lnTo>
                      <a:pt x="271" y="0"/>
                    </a:lnTo>
                    <a:lnTo>
                      <a:pt x="131" y="32"/>
                    </a:lnTo>
                    <a:lnTo>
                      <a:pt x="37" y="0"/>
                    </a:lnTo>
                  </a:path>
                </a:pathLst>
              </a:custGeom>
              <a:solidFill>
                <a:srgbClr val="FFF000"/>
              </a:solidFill>
              <a:ln w="12700" cap="rnd" cmpd="sng">
                <a:solidFill>
                  <a:srgbClr val="FFF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5067" name="Freeform 11"/>
              <p:cNvSpPr>
                <a:spLocks/>
              </p:cNvSpPr>
              <p:nvPr/>
            </p:nvSpPr>
            <p:spPr bwMode="auto">
              <a:xfrm>
                <a:off x="2750" y="3509"/>
                <a:ext cx="266" cy="206"/>
              </a:xfrm>
              <a:custGeom>
                <a:avLst/>
                <a:gdLst>
                  <a:gd name="T0" fmla="*/ 0 w 266"/>
                  <a:gd name="T1" fmla="*/ 0 h 206"/>
                  <a:gd name="T2" fmla="*/ 88 w 266"/>
                  <a:gd name="T3" fmla="*/ 29 h 206"/>
                  <a:gd name="T4" fmla="*/ 138 w 266"/>
                  <a:gd name="T5" fmla="*/ 29 h 206"/>
                  <a:gd name="T6" fmla="*/ 230 w 266"/>
                  <a:gd name="T7" fmla="*/ 2 h 206"/>
                  <a:gd name="T8" fmla="*/ 257 w 266"/>
                  <a:gd name="T9" fmla="*/ 39 h 206"/>
                  <a:gd name="T10" fmla="*/ 265 w 266"/>
                  <a:gd name="T11" fmla="*/ 92 h 206"/>
                  <a:gd name="T12" fmla="*/ 247 w 266"/>
                  <a:gd name="T13" fmla="*/ 184 h 206"/>
                  <a:gd name="T14" fmla="*/ 203 w 266"/>
                  <a:gd name="T15" fmla="*/ 205 h 206"/>
                  <a:gd name="T16" fmla="*/ 169 w 266"/>
                  <a:gd name="T17" fmla="*/ 205 h 206"/>
                  <a:gd name="T18" fmla="*/ 127 w 266"/>
                  <a:gd name="T19" fmla="*/ 196 h 206"/>
                  <a:gd name="T20" fmla="*/ 85 w 266"/>
                  <a:gd name="T21" fmla="*/ 165 h 206"/>
                  <a:gd name="T22" fmla="*/ 15 w 266"/>
                  <a:gd name="T23" fmla="*/ 75 h 206"/>
                  <a:gd name="T24" fmla="*/ 0 w 266"/>
                  <a:gd name="T25" fmla="*/ 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6" h="206">
                    <a:moveTo>
                      <a:pt x="0" y="0"/>
                    </a:moveTo>
                    <a:lnTo>
                      <a:pt x="88" y="29"/>
                    </a:lnTo>
                    <a:lnTo>
                      <a:pt x="138" y="29"/>
                    </a:lnTo>
                    <a:lnTo>
                      <a:pt x="230" y="2"/>
                    </a:lnTo>
                    <a:lnTo>
                      <a:pt x="257" y="39"/>
                    </a:lnTo>
                    <a:lnTo>
                      <a:pt x="265" y="92"/>
                    </a:lnTo>
                    <a:lnTo>
                      <a:pt x="247" y="184"/>
                    </a:lnTo>
                    <a:lnTo>
                      <a:pt x="203" y="205"/>
                    </a:lnTo>
                    <a:lnTo>
                      <a:pt x="169" y="205"/>
                    </a:lnTo>
                    <a:lnTo>
                      <a:pt x="127" y="196"/>
                    </a:lnTo>
                    <a:lnTo>
                      <a:pt x="85" y="165"/>
                    </a:lnTo>
                    <a:lnTo>
                      <a:pt x="15" y="75"/>
                    </a:lnTo>
                    <a:lnTo>
                      <a:pt x="0" y="0"/>
                    </a:lnTo>
                  </a:path>
                </a:pathLst>
              </a:custGeom>
              <a:solidFill>
                <a:srgbClr val="FFF000"/>
              </a:solidFill>
              <a:ln w="12700" cap="rnd" cmpd="sng">
                <a:solidFill>
                  <a:srgbClr val="FFF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5068" name="Freeform 12"/>
              <p:cNvSpPr>
                <a:spLocks/>
              </p:cNvSpPr>
              <p:nvPr/>
            </p:nvSpPr>
            <p:spPr bwMode="auto">
              <a:xfrm>
                <a:off x="1850" y="2550"/>
                <a:ext cx="311" cy="327"/>
              </a:xfrm>
              <a:custGeom>
                <a:avLst/>
                <a:gdLst>
                  <a:gd name="T0" fmla="*/ 255 w 311"/>
                  <a:gd name="T1" fmla="*/ 28 h 327"/>
                  <a:gd name="T2" fmla="*/ 243 w 311"/>
                  <a:gd name="T3" fmla="*/ 34 h 327"/>
                  <a:gd name="T4" fmla="*/ 232 w 311"/>
                  <a:gd name="T5" fmla="*/ 20 h 327"/>
                  <a:gd name="T6" fmla="*/ 187 w 311"/>
                  <a:gd name="T7" fmla="*/ 2 h 327"/>
                  <a:gd name="T8" fmla="*/ 155 w 311"/>
                  <a:gd name="T9" fmla="*/ 0 h 327"/>
                  <a:gd name="T10" fmla="*/ 119 w 311"/>
                  <a:gd name="T11" fmla="*/ 15 h 327"/>
                  <a:gd name="T12" fmla="*/ 55 w 311"/>
                  <a:gd name="T13" fmla="*/ 25 h 327"/>
                  <a:gd name="T14" fmla="*/ 33 w 311"/>
                  <a:gd name="T15" fmla="*/ 39 h 327"/>
                  <a:gd name="T16" fmla="*/ 43 w 311"/>
                  <a:gd name="T17" fmla="*/ 67 h 327"/>
                  <a:gd name="T18" fmla="*/ 75 w 311"/>
                  <a:gd name="T19" fmla="*/ 98 h 327"/>
                  <a:gd name="T20" fmla="*/ 0 w 311"/>
                  <a:gd name="T21" fmla="*/ 130 h 327"/>
                  <a:gd name="T22" fmla="*/ 0 w 311"/>
                  <a:gd name="T23" fmla="*/ 158 h 327"/>
                  <a:gd name="T24" fmla="*/ 16 w 311"/>
                  <a:gd name="T25" fmla="*/ 178 h 327"/>
                  <a:gd name="T26" fmla="*/ 48 w 311"/>
                  <a:gd name="T27" fmla="*/ 185 h 327"/>
                  <a:gd name="T28" fmla="*/ 33 w 311"/>
                  <a:gd name="T29" fmla="*/ 192 h 327"/>
                  <a:gd name="T30" fmla="*/ 27 w 311"/>
                  <a:gd name="T31" fmla="*/ 208 h 327"/>
                  <a:gd name="T32" fmla="*/ 32 w 311"/>
                  <a:gd name="T33" fmla="*/ 228 h 327"/>
                  <a:gd name="T34" fmla="*/ 49 w 311"/>
                  <a:gd name="T35" fmla="*/ 237 h 327"/>
                  <a:gd name="T36" fmla="*/ 94 w 311"/>
                  <a:gd name="T37" fmla="*/ 239 h 327"/>
                  <a:gd name="T38" fmla="*/ 75 w 311"/>
                  <a:gd name="T39" fmla="*/ 271 h 327"/>
                  <a:gd name="T40" fmla="*/ 77 w 311"/>
                  <a:gd name="T41" fmla="*/ 285 h 327"/>
                  <a:gd name="T42" fmla="*/ 98 w 311"/>
                  <a:gd name="T43" fmla="*/ 301 h 327"/>
                  <a:gd name="T44" fmla="*/ 115 w 311"/>
                  <a:gd name="T45" fmla="*/ 301 h 327"/>
                  <a:gd name="T46" fmla="*/ 133 w 311"/>
                  <a:gd name="T47" fmla="*/ 295 h 327"/>
                  <a:gd name="T48" fmla="*/ 133 w 311"/>
                  <a:gd name="T49" fmla="*/ 311 h 327"/>
                  <a:gd name="T50" fmla="*/ 146 w 311"/>
                  <a:gd name="T51" fmla="*/ 326 h 327"/>
                  <a:gd name="T52" fmla="*/ 165 w 311"/>
                  <a:gd name="T53" fmla="*/ 326 h 327"/>
                  <a:gd name="T54" fmla="*/ 289 w 311"/>
                  <a:gd name="T55" fmla="*/ 246 h 327"/>
                  <a:gd name="T56" fmla="*/ 303 w 311"/>
                  <a:gd name="T57" fmla="*/ 208 h 327"/>
                  <a:gd name="T58" fmla="*/ 310 w 311"/>
                  <a:gd name="T59" fmla="*/ 171 h 327"/>
                  <a:gd name="T60" fmla="*/ 285 w 311"/>
                  <a:gd name="T61" fmla="*/ 58 h 327"/>
                  <a:gd name="T62" fmla="*/ 255 w 311"/>
                  <a:gd name="T63" fmla="*/ 28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11" h="327">
                    <a:moveTo>
                      <a:pt x="255" y="28"/>
                    </a:moveTo>
                    <a:lnTo>
                      <a:pt x="243" y="34"/>
                    </a:lnTo>
                    <a:lnTo>
                      <a:pt x="232" y="20"/>
                    </a:lnTo>
                    <a:lnTo>
                      <a:pt x="187" y="2"/>
                    </a:lnTo>
                    <a:lnTo>
                      <a:pt x="155" y="0"/>
                    </a:lnTo>
                    <a:lnTo>
                      <a:pt x="119" y="15"/>
                    </a:lnTo>
                    <a:lnTo>
                      <a:pt x="55" y="25"/>
                    </a:lnTo>
                    <a:lnTo>
                      <a:pt x="33" y="39"/>
                    </a:lnTo>
                    <a:lnTo>
                      <a:pt x="43" y="67"/>
                    </a:lnTo>
                    <a:lnTo>
                      <a:pt x="75" y="98"/>
                    </a:lnTo>
                    <a:lnTo>
                      <a:pt x="0" y="130"/>
                    </a:lnTo>
                    <a:lnTo>
                      <a:pt x="0" y="158"/>
                    </a:lnTo>
                    <a:lnTo>
                      <a:pt x="16" y="178"/>
                    </a:lnTo>
                    <a:lnTo>
                      <a:pt x="48" y="185"/>
                    </a:lnTo>
                    <a:lnTo>
                      <a:pt x="33" y="192"/>
                    </a:lnTo>
                    <a:lnTo>
                      <a:pt x="27" y="208"/>
                    </a:lnTo>
                    <a:lnTo>
                      <a:pt x="32" y="228"/>
                    </a:lnTo>
                    <a:lnTo>
                      <a:pt x="49" y="237"/>
                    </a:lnTo>
                    <a:lnTo>
                      <a:pt x="94" y="239"/>
                    </a:lnTo>
                    <a:lnTo>
                      <a:pt x="75" y="271"/>
                    </a:lnTo>
                    <a:lnTo>
                      <a:pt x="77" y="285"/>
                    </a:lnTo>
                    <a:lnTo>
                      <a:pt x="98" y="301"/>
                    </a:lnTo>
                    <a:lnTo>
                      <a:pt x="115" y="301"/>
                    </a:lnTo>
                    <a:lnTo>
                      <a:pt x="133" y="295"/>
                    </a:lnTo>
                    <a:lnTo>
                      <a:pt x="133" y="311"/>
                    </a:lnTo>
                    <a:lnTo>
                      <a:pt x="146" y="326"/>
                    </a:lnTo>
                    <a:lnTo>
                      <a:pt x="165" y="326"/>
                    </a:lnTo>
                    <a:lnTo>
                      <a:pt x="289" y="246"/>
                    </a:lnTo>
                    <a:lnTo>
                      <a:pt x="303" y="208"/>
                    </a:lnTo>
                    <a:lnTo>
                      <a:pt x="310" y="171"/>
                    </a:lnTo>
                    <a:lnTo>
                      <a:pt x="285" y="58"/>
                    </a:lnTo>
                    <a:lnTo>
                      <a:pt x="255" y="28"/>
                    </a:lnTo>
                  </a:path>
                </a:pathLst>
              </a:custGeom>
              <a:solidFill>
                <a:srgbClr val="FFC080"/>
              </a:solidFill>
              <a:ln w="12700" cap="rnd" cmpd="sng">
                <a:solidFill>
                  <a:srgbClr val="FFC08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5069" name="Freeform 13"/>
              <p:cNvSpPr>
                <a:spLocks/>
              </p:cNvSpPr>
              <p:nvPr/>
            </p:nvSpPr>
            <p:spPr bwMode="auto">
              <a:xfrm>
                <a:off x="3279" y="2548"/>
                <a:ext cx="318" cy="329"/>
              </a:xfrm>
              <a:custGeom>
                <a:avLst/>
                <a:gdLst>
                  <a:gd name="T0" fmla="*/ 0 w 318"/>
                  <a:gd name="T1" fmla="*/ 196 h 329"/>
                  <a:gd name="T2" fmla="*/ 15 w 318"/>
                  <a:gd name="T3" fmla="*/ 210 h 329"/>
                  <a:gd name="T4" fmla="*/ 30 w 318"/>
                  <a:gd name="T5" fmla="*/ 254 h 329"/>
                  <a:gd name="T6" fmla="*/ 152 w 318"/>
                  <a:gd name="T7" fmla="*/ 328 h 329"/>
                  <a:gd name="T8" fmla="*/ 173 w 318"/>
                  <a:gd name="T9" fmla="*/ 327 h 329"/>
                  <a:gd name="T10" fmla="*/ 190 w 318"/>
                  <a:gd name="T11" fmla="*/ 314 h 329"/>
                  <a:gd name="T12" fmla="*/ 193 w 318"/>
                  <a:gd name="T13" fmla="*/ 294 h 329"/>
                  <a:gd name="T14" fmla="*/ 203 w 318"/>
                  <a:gd name="T15" fmla="*/ 303 h 329"/>
                  <a:gd name="T16" fmla="*/ 221 w 318"/>
                  <a:gd name="T17" fmla="*/ 304 h 329"/>
                  <a:gd name="T18" fmla="*/ 242 w 318"/>
                  <a:gd name="T19" fmla="*/ 287 h 329"/>
                  <a:gd name="T20" fmla="*/ 242 w 318"/>
                  <a:gd name="T21" fmla="*/ 273 h 329"/>
                  <a:gd name="T22" fmla="*/ 221 w 318"/>
                  <a:gd name="T23" fmla="*/ 240 h 329"/>
                  <a:gd name="T24" fmla="*/ 268 w 318"/>
                  <a:gd name="T25" fmla="*/ 239 h 329"/>
                  <a:gd name="T26" fmla="*/ 284 w 318"/>
                  <a:gd name="T27" fmla="*/ 230 h 329"/>
                  <a:gd name="T28" fmla="*/ 292 w 318"/>
                  <a:gd name="T29" fmla="*/ 208 h 329"/>
                  <a:gd name="T30" fmla="*/ 284 w 318"/>
                  <a:gd name="T31" fmla="*/ 191 h 329"/>
                  <a:gd name="T32" fmla="*/ 271 w 318"/>
                  <a:gd name="T33" fmla="*/ 188 h 329"/>
                  <a:gd name="T34" fmla="*/ 301 w 318"/>
                  <a:gd name="T35" fmla="*/ 182 h 329"/>
                  <a:gd name="T36" fmla="*/ 317 w 318"/>
                  <a:gd name="T37" fmla="*/ 160 h 329"/>
                  <a:gd name="T38" fmla="*/ 317 w 318"/>
                  <a:gd name="T39" fmla="*/ 132 h 329"/>
                  <a:gd name="T40" fmla="*/ 242 w 318"/>
                  <a:gd name="T41" fmla="*/ 101 h 329"/>
                  <a:gd name="T42" fmla="*/ 278 w 318"/>
                  <a:gd name="T43" fmla="*/ 58 h 329"/>
                  <a:gd name="T44" fmla="*/ 278 w 318"/>
                  <a:gd name="T45" fmla="*/ 37 h 329"/>
                  <a:gd name="T46" fmla="*/ 258 w 318"/>
                  <a:gd name="T47" fmla="*/ 26 h 329"/>
                  <a:gd name="T48" fmla="*/ 200 w 318"/>
                  <a:gd name="T49" fmla="*/ 18 h 329"/>
                  <a:gd name="T50" fmla="*/ 163 w 318"/>
                  <a:gd name="T51" fmla="*/ 0 h 329"/>
                  <a:gd name="T52" fmla="*/ 128 w 318"/>
                  <a:gd name="T53" fmla="*/ 4 h 329"/>
                  <a:gd name="T54" fmla="*/ 90 w 318"/>
                  <a:gd name="T55" fmla="*/ 23 h 329"/>
                  <a:gd name="T56" fmla="*/ 80 w 318"/>
                  <a:gd name="T57" fmla="*/ 33 h 329"/>
                  <a:gd name="T58" fmla="*/ 65 w 318"/>
                  <a:gd name="T59" fmla="*/ 29 h 329"/>
                  <a:gd name="T60" fmla="*/ 32 w 318"/>
                  <a:gd name="T61" fmla="*/ 63 h 329"/>
                  <a:gd name="T62" fmla="*/ 0 w 318"/>
                  <a:gd name="T63" fmla="*/ 196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18" h="329">
                    <a:moveTo>
                      <a:pt x="0" y="196"/>
                    </a:moveTo>
                    <a:lnTo>
                      <a:pt x="15" y="210"/>
                    </a:lnTo>
                    <a:lnTo>
                      <a:pt x="30" y="254"/>
                    </a:lnTo>
                    <a:lnTo>
                      <a:pt x="152" y="328"/>
                    </a:lnTo>
                    <a:lnTo>
                      <a:pt x="173" y="327"/>
                    </a:lnTo>
                    <a:lnTo>
                      <a:pt x="190" y="314"/>
                    </a:lnTo>
                    <a:lnTo>
                      <a:pt x="193" y="294"/>
                    </a:lnTo>
                    <a:lnTo>
                      <a:pt x="203" y="303"/>
                    </a:lnTo>
                    <a:lnTo>
                      <a:pt x="221" y="304"/>
                    </a:lnTo>
                    <a:lnTo>
                      <a:pt x="242" y="287"/>
                    </a:lnTo>
                    <a:lnTo>
                      <a:pt x="242" y="273"/>
                    </a:lnTo>
                    <a:lnTo>
                      <a:pt x="221" y="240"/>
                    </a:lnTo>
                    <a:lnTo>
                      <a:pt x="268" y="239"/>
                    </a:lnTo>
                    <a:lnTo>
                      <a:pt x="284" y="230"/>
                    </a:lnTo>
                    <a:lnTo>
                      <a:pt x="292" y="208"/>
                    </a:lnTo>
                    <a:lnTo>
                      <a:pt x="284" y="191"/>
                    </a:lnTo>
                    <a:lnTo>
                      <a:pt x="271" y="188"/>
                    </a:lnTo>
                    <a:lnTo>
                      <a:pt x="301" y="182"/>
                    </a:lnTo>
                    <a:lnTo>
                      <a:pt x="317" y="160"/>
                    </a:lnTo>
                    <a:lnTo>
                      <a:pt x="317" y="132"/>
                    </a:lnTo>
                    <a:lnTo>
                      <a:pt x="242" y="101"/>
                    </a:lnTo>
                    <a:lnTo>
                      <a:pt x="278" y="58"/>
                    </a:lnTo>
                    <a:lnTo>
                      <a:pt x="278" y="37"/>
                    </a:lnTo>
                    <a:lnTo>
                      <a:pt x="258" y="26"/>
                    </a:lnTo>
                    <a:lnTo>
                      <a:pt x="200" y="18"/>
                    </a:lnTo>
                    <a:lnTo>
                      <a:pt x="163" y="0"/>
                    </a:lnTo>
                    <a:lnTo>
                      <a:pt x="128" y="4"/>
                    </a:lnTo>
                    <a:lnTo>
                      <a:pt x="90" y="23"/>
                    </a:lnTo>
                    <a:lnTo>
                      <a:pt x="80" y="33"/>
                    </a:lnTo>
                    <a:lnTo>
                      <a:pt x="65" y="29"/>
                    </a:lnTo>
                    <a:lnTo>
                      <a:pt x="32" y="63"/>
                    </a:lnTo>
                    <a:lnTo>
                      <a:pt x="0" y="196"/>
                    </a:lnTo>
                  </a:path>
                </a:pathLst>
              </a:custGeom>
              <a:solidFill>
                <a:srgbClr val="FFC080"/>
              </a:solidFill>
              <a:ln w="12700" cap="rnd" cmpd="sng">
                <a:solidFill>
                  <a:srgbClr val="FFC08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5070" name="Freeform 14"/>
              <p:cNvSpPr>
                <a:spLocks/>
              </p:cNvSpPr>
              <p:nvPr/>
            </p:nvSpPr>
            <p:spPr bwMode="auto">
              <a:xfrm>
                <a:off x="2555" y="1772"/>
                <a:ext cx="331" cy="835"/>
              </a:xfrm>
              <a:custGeom>
                <a:avLst/>
                <a:gdLst>
                  <a:gd name="T0" fmla="*/ 138 w 331"/>
                  <a:gd name="T1" fmla="*/ 0 h 835"/>
                  <a:gd name="T2" fmla="*/ 121 w 331"/>
                  <a:gd name="T3" fmla="*/ 5 h 835"/>
                  <a:gd name="T4" fmla="*/ 75 w 331"/>
                  <a:gd name="T5" fmla="*/ 82 h 835"/>
                  <a:gd name="T6" fmla="*/ 55 w 331"/>
                  <a:gd name="T7" fmla="*/ 159 h 835"/>
                  <a:gd name="T8" fmla="*/ 41 w 331"/>
                  <a:gd name="T9" fmla="*/ 279 h 835"/>
                  <a:gd name="T10" fmla="*/ 9 w 331"/>
                  <a:gd name="T11" fmla="*/ 258 h 835"/>
                  <a:gd name="T12" fmla="*/ 0 w 331"/>
                  <a:gd name="T13" fmla="*/ 263 h 835"/>
                  <a:gd name="T14" fmla="*/ 44 w 331"/>
                  <a:gd name="T15" fmla="*/ 359 h 835"/>
                  <a:gd name="T16" fmla="*/ 45 w 331"/>
                  <a:gd name="T17" fmla="*/ 540 h 835"/>
                  <a:gd name="T18" fmla="*/ 22 w 331"/>
                  <a:gd name="T19" fmla="*/ 625 h 835"/>
                  <a:gd name="T20" fmla="*/ 31 w 331"/>
                  <a:gd name="T21" fmla="*/ 678 h 835"/>
                  <a:gd name="T22" fmla="*/ 113 w 331"/>
                  <a:gd name="T23" fmla="*/ 781 h 835"/>
                  <a:gd name="T24" fmla="*/ 132 w 331"/>
                  <a:gd name="T25" fmla="*/ 790 h 835"/>
                  <a:gd name="T26" fmla="*/ 169 w 331"/>
                  <a:gd name="T27" fmla="*/ 834 h 835"/>
                  <a:gd name="T28" fmla="*/ 186 w 331"/>
                  <a:gd name="T29" fmla="*/ 823 h 835"/>
                  <a:gd name="T30" fmla="*/ 265 w 331"/>
                  <a:gd name="T31" fmla="*/ 729 h 835"/>
                  <a:gd name="T32" fmla="*/ 306 w 331"/>
                  <a:gd name="T33" fmla="*/ 655 h 835"/>
                  <a:gd name="T34" fmla="*/ 308 w 331"/>
                  <a:gd name="T35" fmla="*/ 595 h 835"/>
                  <a:gd name="T36" fmla="*/ 284 w 331"/>
                  <a:gd name="T37" fmla="*/ 532 h 835"/>
                  <a:gd name="T38" fmla="*/ 284 w 331"/>
                  <a:gd name="T39" fmla="*/ 354 h 835"/>
                  <a:gd name="T40" fmla="*/ 308 w 331"/>
                  <a:gd name="T41" fmla="*/ 324 h 835"/>
                  <a:gd name="T42" fmla="*/ 330 w 331"/>
                  <a:gd name="T43" fmla="*/ 263 h 835"/>
                  <a:gd name="T44" fmla="*/ 320 w 331"/>
                  <a:gd name="T45" fmla="*/ 260 h 835"/>
                  <a:gd name="T46" fmla="*/ 285 w 331"/>
                  <a:gd name="T47" fmla="*/ 285 h 835"/>
                  <a:gd name="T48" fmla="*/ 285 w 331"/>
                  <a:gd name="T49" fmla="*/ 200 h 835"/>
                  <a:gd name="T50" fmla="*/ 257 w 331"/>
                  <a:gd name="T51" fmla="*/ 86 h 835"/>
                  <a:gd name="T52" fmla="*/ 175 w 331"/>
                  <a:gd name="T53" fmla="*/ 5 h 835"/>
                  <a:gd name="T54" fmla="*/ 138 w 331"/>
                  <a:gd name="T55" fmla="*/ 0 h 8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31" h="835">
                    <a:moveTo>
                      <a:pt x="138" y="0"/>
                    </a:moveTo>
                    <a:lnTo>
                      <a:pt x="121" y="5"/>
                    </a:lnTo>
                    <a:lnTo>
                      <a:pt x="75" y="82"/>
                    </a:lnTo>
                    <a:lnTo>
                      <a:pt x="55" y="159"/>
                    </a:lnTo>
                    <a:lnTo>
                      <a:pt x="41" y="279"/>
                    </a:lnTo>
                    <a:lnTo>
                      <a:pt x="9" y="258"/>
                    </a:lnTo>
                    <a:lnTo>
                      <a:pt x="0" y="263"/>
                    </a:lnTo>
                    <a:lnTo>
                      <a:pt x="44" y="359"/>
                    </a:lnTo>
                    <a:lnTo>
                      <a:pt x="45" y="540"/>
                    </a:lnTo>
                    <a:lnTo>
                      <a:pt x="22" y="625"/>
                    </a:lnTo>
                    <a:lnTo>
                      <a:pt x="31" y="678"/>
                    </a:lnTo>
                    <a:lnTo>
                      <a:pt x="113" y="781"/>
                    </a:lnTo>
                    <a:lnTo>
                      <a:pt x="132" y="790"/>
                    </a:lnTo>
                    <a:lnTo>
                      <a:pt x="169" y="834"/>
                    </a:lnTo>
                    <a:lnTo>
                      <a:pt x="186" y="823"/>
                    </a:lnTo>
                    <a:lnTo>
                      <a:pt x="265" y="729"/>
                    </a:lnTo>
                    <a:lnTo>
                      <a:pt x="306" y="655"/>
                    </a:lnTo>
                    <a:lnTo>
                      <a:pt x="308" y="595"/>
                    </a:lnTo>
                    <a:lnTo>
                      <a:pt x="284" y="532"/>
                    </a:lnTo>
                    <a:lnTo>
                      <a:pt x="284" y="354"/>
                    </a:lnTo>
                    <a:lnTo>
                      <a:pt x="308" y="324"/>
                    </a:lnTo>
                    <a:lnTo>
                      <a:pt x="330" y="263"/>
                    </a:lnTo>
                    <a:lnTo>
                      <a:pt x="320" y="260"/>
                    </a:lnTo>
                    <a:lnTo>
                      <a:pt x="285" y="285"/>
                    </a:lnTo>
                    <a:lnTo>
                      <a:pt x="285" y="200"/>
                    </a:lnTo>
                    <a:lnTo>
                      <a:pt x="257" y="86"/>
                    </a:lnTo>
                    <a:lnTo>
                      <a:pt x="175" y="5"/>
                    </a:lnTo>
                    <a:lnTo>
                      <a:pt x="138" y="0"/>
                    </a:lnTo>
                  </a:path>
                </a:pathLst>
              </a:custGeom>
              <a:solidFill>
                <a:srgbClr val="FFC080"/>
              </a:solidFill>
              <a:ln w="12700" cap="rnd" cmpd="sng">
                <a:solidFill>
                  <a:srgbClr val="FFC08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5071" name="Freeform 15"/>
              <p:cNvSpPr>
                <a:spLocks/>
              </p:cNvSpPr>
              <p:nvPr/>
            </p:nvSpPr>
            <p:spPr bwMode="auto">
              <a:xfrm>
                <a:off x="2639" y="2013"/>
                <a:ext cx="159" cy="241"/>
              </a:xfrm>
              <a:custGeom>
                <a:avLst/>
                <a:gdLst>
                  <a:gd name="T0" fmla="*/ 59 w 159"/>
                  <a:gd name="T1" fmla="*/ 0 h 241"/>
                  <a:gd name="T2" fmla="*/ 29 w 159"/>
                  <a:gd name="T3" fmla="*/ 42 h 241"/>
                  <a:gd name="T4" fmla="*/ 26 w 159"/>
                  <a:gd name="T5" fmla="*/ 87 h 241"/>
                  <a:gd name="T6" fmla="*/ 42 w 159"/>
                  <a:gd name="T7" fmla="*/ 115 h 241"/>
                  <a:gd name="T8" fmla="*/ 15 w 159"/>
                  <a:gd name="T9" fmla="*/ 148 h 241"/>
                  <a:gd name="T10" fmla="*/ 0 w 159"/>
                  <a:gd name="T11" fmla="*/ 190 h 241"/>
                  <a:gd name="T12" fmla="*/ 3 w 159"/>
                  <a:gd name="T13" fmla="*/ 229 h 241"/>
                  <a:gd name="T14" fmla="*/ 11 w 159"/>
                  <a:gd name="T15" fmla="*/ 218 h 241"/>
                  <a:gd name="T16" fmla="*/ 17 w 159"/>
                  <a:gd name="T17" fmla="*/ 237 h 241"/>
                  <a:gd name="T18" fmla="*/ 31 w 159"/>
                  <a:gd name="T19" fmla="*/ 215 h 241"/>
                  <a:gd name="T20" fmla="*/ 33 w 159"/>
                  <a:gd name="T21" fmla="*/ 227 h 241"/>
                  <a:gd name="T22" fmla="*/ 57 w 159"/>
                  <a:gd name="T23" fmla="*/ 193 h 241"/>
                  <a:gd name="T24" fmla="*/ 62 w 159"/>
                  <a:gd name="T25" fmla="*/ 176 h 241"/>
                  <a:gd name="T26" fmla="*/ 73 w 159"/>
                  <a:gd name="T27" fmla="*/ 190 h 241"/>
                  <a:gd name="T28" fmla="*/ 90 w 159"/>
                  <a:gd name="T29" fmla="*/ 188 h 241"/>
                  <a:gd name="T30" fmla="*/ 101 w 159"/>
                  <a:gd name="T31" fmla="*/ 176 h 241"/>
                  <a:gd name="T32" fmla="*/ 109 w 159"/>
                  <a:gd name="T33" fmla="*/ 204 h 241"/>
                  <a:gd name="T34" fmla="*/ 119 w 159"/>
                  <a:gd name="T35" fmla="*/ 196 h 241"/>
                  <a:gd name="T36" fmla="*/ 125 w 159"/>
                  <a:gd name="T37" fmla="*/ 227 h 241"/>
                  <a:gd name="T38" fmla="*/ 136 w 159"/>
                  <a:gd name="T39" fmla="*/ 221 h 241"/>
                  <a:gd name="T40" fmla="*/ 141 w 159"/>
                  <a:gd name="T41" fmla="*/ 240 h 241"/>
                  <a:gd name="T42" fmla="*/ 155 w 159"/>
                  <a:gd name="T43" fmla="*/ 223 h 241"/>
                  <a:gd name="T44" fmla="*/ 158 w 159"/>
                  <a:gd name="T45" fmla="*/ 190 h 241"/>
                  <a:gd name="T46" fmla="*/ 143 w 159"/>
                  <a:gd name="T47" fmla="*/ 140 h 241"/>
                  <a:gd name="T48" fmla="*/ 123 w 159"/>
                  <a:gd name="T49" fmla="*/ 117 h 241"/>
                  <a:gd name="T50" fmla="*/ 136 w 159"/>
                  <a:gd name="T51" fmla="*/ 93 h 241"/>
                  <a:gd name="T52" fmla="*/ 136 w 159"/>
                  <a:gd name="T53" fmla="*/ 60 h 241"/>
                  <a:gd name="T54" fmla="*/ 109 w 159"/>
                  <a:gd name="T55" fmla="*/ 6 h 241"/>
                  <a:gd name="T56" fmla="*/ 127 w 159"/>
                  <a:gd name="T57" fmla="*/ 62 h 241"/>
                  <a:gd name="T58" fmla="*/ 127 w 159"/>
                  <a:gd name="T59" fmla="*/ 87 h 241"/>
                  <a:gd name="T60" fmla="*/ 112 w 159"/>
                  <a:gd name="T61" fmla="*/ 115 h 241"/>
                  <a:gd name="T62" fmla="*/ 86 w 159"/>
                  <a:gd name="T63" fmla="*/ 126 h 241"/>
                  <a:gd name="T64" fmla="*/ 54 w 159"/>
                  <a:gd name="T65" fmla="*/ 115 h 241"/>
                  <a:gd name="T66" fmla="*/ 37 w 159"/>
                  <a:gd name="T67" fmla="*/ 93 h 241"/>
                  <a:gd name="T68" fmla="*/ 37 w 159"/>
                  <a:gd name="T69" fmla="*/ 62 h 241"/>
                  <a:gd name="T70" fmla="*/ 46 w 159"/>
                  <a:gd name="T71" fmla="*/ 28 h 241"/>
                  <a:gd name="T72" fmla="*/ 59 w 159"/>
                  <a:gd name="T73" fmla="*/ 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241">
                    <a:moveTo>
                      <a:pt x="59" y="0"/>
                    </a:moveTo>
                    <a:lnTo>
                      <a:pt x="29" y="42"/>
                    </a:lnTo>
                    <a:lnTo>
                      <a:pt x="26" y="87"/>
                    </a:lnTo>
                    <a:lnTo>
                      <a:pt x="42" y="115"/>
                    </a:lnTo>
                    <a:lnTo>
                      <a:pt x="15" y="148"/>
                    </a:lnTo>
                    <a:lnTo>
                      <a:pt x="0" y="190"/>
                    </a:lnTo>
                    <a:lnTo>
                      <a:pt x="3" y="229"/>
                    </a:lnTo>
                    <a:lnTo>
                      <a:pt x="11" y="218"/>
                    </a:lnTo>
                    <a:lnTo>
                      <a:pt x="17" y="237"/>
                    </a:lnTo>
                    <a:lnTo>
                      <a:pt x="31" y="215"/>
                    </a:lnTo>
                    <a:lnTo>
                      <a:pt x="33" y="227"/>
                    </a:lnTo>
                    <a:lnTo>
                      <a:pt x="57" y="193"/>
                    </a:lnTo>
                    <a:lnTo>
                      <a:pt x="62" y="176"/>
                    </a:lnTo>
                    <a:lnTo>
                      <a:pt x="73" y="190"/>
                    </a:lnTo>
                    <a:lnTo>
                      <a:pt x="90" y="188"/>
                    </a:lnTo>
                    <a:lnTo>
                      <a:pt x="101" y="176"/>
                    </a:lnTo>
                    <a:lnTo>
                      <a:pt x="109" y="204"/>
                    </a:lnTo>
                    <a:lnTo>
                      <a:pt x="119" y="196"/>
                    </a:lnTo>
                    <a:lnTo>
                      <a:pt x="125" y="227"/>
                    </a:lnTo>
                    <a:lnTo>
                      <a:pt x="136" y="221"/>
                    </a:lnTo>
                    <a:lnTo>
                      <a:pt x="141" y="240"/>
                    </a:lnTo>
                    <a:lnTo>
                      <a:pt x="155" y="223"/>
                    </a:lnTo>
                    <a:lnTo>
                      <a:pt x="158" y="190"/>
                    </a:lnTo>
                    <a:lnTo>
                      <a:pt x="143" y="140"/>
                    </a:lnTo>
                    <a:lnTo>
                      <a:pt x="123" y="117"/>
                    </a:lnTo>
                    <a:lnTo>
                      <a:pt x="136" y="93"/>
                    </a:lnTo>
                    <a:lnTo>
                      <a:pt x="136" y="60"/>
                    </a:lnTo>
                    <a:lnTo>
                      <a:pt x="109" y="6"/>
                    </a:lnTo>
                    <a:lnTo>
                      <a:pt x="127" y="62"/>
                    </a:lnTo>
                    <a:lnTo>
                      <a:pt x="127" y="87"/>
                    </a:lnTo>
                    <a:lnTo>
                      <a:pt x="112" y="115"/>
                    </a:lnTo>
                    <a:lnTo>
                      <a:pt x="86" y="126"/>
                    </a:lnTo>
                    <a:lnTo>
                      <a:pt x="54" y="115"/>
                    </a:lnTo>
                    <a:lnTo>
                      <a:pt x="37" y="93"/>
                    </a:lnTo>
                    <a:lnTo>
                      <a:pt x="37" y="62"/>
                    </a:lnTo>
                    <a:lnTo>
                      <a:pt x="46" y="28"/>
                    </a:lnTo>
                    <a:lnTo>
                      <a:pt x="59" y="0"/>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5072" name="Freeform 16"/>
              <p:cNvSpPr>
                <a:spLocks/>
              </p:cNvSpPr>
              <p:nvPr/>
            </p:nvSpPr>
            <p:spPr bwMode="auto">
              <a:xfrm>
                <a:off x="2682" y="1970"/>
                <a:ext cx="23" cy="22"/>
              </a:xfrm>
              <a:custGeom>
                <a:avLst/>
                <a:gdLst>
                  <a:gd name="T0" fmla="*/ 0 w 23"/>
                  <a:gd name="T1" fmla="*/ 3 h 22"/>
                  <a:gd name="T2" fmla="*/ 16 w 23"/>
                  <a:gd name="T3" fmla="*/ 0 h 22"/>
                  <a:gd name="T4" fmla="*/ 22 w 23"/>
                  <a:gd name="T5" fmla="*/ 16 h 22"/>
                  <a:gd name="T6" fmla="*/ 3 w 23"/>
                  <a:gd name="T7" fmla="*/ 21 h 22"/>
                  <a:gd name="T8" fmla="*/ 0 w 23"/>
                  <a:gd name="T9" fmla="*/ 3 h 22"/>
                </a:gdLst>
                <a:ahLst/>
                <a:cxnLst>
                  <a:cxn ang="0">
                    <a:pos x="T0" y="T1"/>
                  </a:cxn>
                  <a:cxn ang="0">
                    <a:pos x="T2" y="T3"/>
                  </a:cxn>
                  <a:cxn ang="0">
                    <a:pos x="T4" y="T5"/>
                  </a:cxn>
                  <a:cxn ang="0">
                    <a:pos x="T6" y="T7"/>
                  </a:cxn>
                  <a:cxn ang="0">
                    <a:pos x="T8" y="T9"/>
                  </a:cxn>
                </a:cxnLst>
                <a:rect l="0" t="0" r="r" b="b"/>
                <a:pathLst>
                  <a:path w="23" h="22">
                    <a:moveTo>
                      <a:pt x="0" y="3"/>
                    </a:moveTo>
                    <a:lnTo>
                      <a:pt x="16" y="0"/>
                    </a:lnTo>
                    <a:lnTo>
                      <a:pt x="22" y="16"/>
                    </a:lnTo>
                    <a:lnTo>
                      <a:pt x="3" y="21"/>
                    </a:lnTo>
                    <a:lnTo>
                      <a:pt x="0" y="3"/>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5073" name="Freeform 17"/>
              <p:cNvSpPr>
                <a:spLocks/>
              </p:cNvSpPr>
              <p:nvPr/>
            </p:nvSpPr>
            <p:spPr bwMode="auto">
              <a:xfrm>
                <a:off x="2733" y="1964"/>
                <a:ext cx="23" cy="31"/>
              </a:xfrm>
              <a:custGeom>
                <a:avLst/>
                <a:gdLst>
                  <a:gd name="T0" fmla="*/ 0 w 23"/>
                  <a:gd name="T1" fmla="*/ 14 h 31"/>
                  <a:gd name="T2" fmla="*/ 11 w 23"/>
                  <a:gd name="T3" fmla="*/ 0 h 31"/>
                  <a:gd name="T4" fmla="*/ 22 w 23"/>
                  <a:gd name="T5" fmla="*/ 11 h 31"/>
                  <a:gd name="T6" fmla="*/ 13 w 23"/>
                  <a:gd name="T7" fmla="*/ 30 h 31"/>
                  <a:gd name="T8" fmla="*/ 0 w 23"/>
                  <a:gd name="T9" fmla="*/ 14 h 31"/>
                </a:gdLst>
                <a:ahLst/>
                <a:cxnLst>
                  <a:cxn ang="0">
                    <a:pos x="T0" y="T1"/>
                  </a:cxn>
                  <a:cxn ang="0">
                    <a:pos x="T2" y="T3"/>
                  </a:cxn>
                  <a:cxn ang="0">
                    <a:pos x="T4" y="T5"/>
                  </a:cxn>
                  <a:cxn ang="0">
                    <a:pos x="T6" y="T7"/>
                  </a:cxn>
                  <a:cxn ang="0">
                    <a:pos x="T8" y="T9"/>
                  </a:cxn>
                </a:cxnLst>
                <a:rect l="0" t="0" r="r" b="b"/>
                <a:pathLst>
                  <a:path w="23" h="31">
                    <a:moveTo>
                      <a:pt x="0" y="14"/>
                    </a:moveTo>
                    <a:lnTo>
                      <a:pt x="11" y="0"/>
                    </a:lnTo>
                    <a:lnTo>
                      <a:pt x="22" y="11"/>
                    </a:lnTo>
                    <a:lnTo>
                      <a:pt x="13" y="30"/>
                    </a:lnTo>
                    <a:lnTo>
                      <a:pt x="0" y="14"/>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5074" name="Freeform 18"/>
              <p:cNvSpPr>
                <a:spLocks/>
              </p:cNvSpPr>
              <p:nvPr/>
            </p:nvSpPr>
            <p:spPr bwMode="auto">
              <a:xfrm>
                <a:off x="2635" y="1889"/>
                <a:ext cx="174" cy="61"/>
              </a:xfrm>
              <a:custGeom>
                <a:avLst/>
                <a:gdLst>
                  <a:gd name="T0" fmla="*/ 0 w 174"/>
                  <a:gd name="T1" fmla="*/ 38 h 61"/>
                  <a:gd name="T2" fmla="*/ 8 w 174"/>
                  <a:gd name="T3" fmla="*/ 19 h 61"/>
                  <a:gd name="T4" fmla="*/ 25 w 174"/>
                  <a:gd name="T5" fmla="*/ 6 h 61"/>
                  <a:gd name="T6" fmla="*/ 44 w 174"/>
                  <a:gd name="T7" fmla="*/ 3 h 61"/>
                  <a:gd name="T8" fmla="*/ 67 w 174"/>
                  <a:gd name="T9" fmla="*/ 8 h 61"/>
                  <a:gd name="T10" fmla="*/ 92 w 174"/>
                  <a:gd name="T11" fmla="*/ 8 h 61"/>
                  <a:gd name="T12" fmla="*/ 113 w 174"/>
                  <a:gd name="T13" fmla="*/ 3 h 61"/>
                  <a:gd name="T14" fmla="*/ 125 w 174"/>
                  <a:gd name="T15" fmla="*/ 0 h 61"/>
                  <a:gd name="T16" fmla="*/ 147 w 174"/>
                  <a:gd name="T17" fmla="*/ 3 h 61"/>
                  <a:gd name="T18" fmla="*/ 167 w 174"/>
                  <a:gd name="T19" fmla="*/ 14 h 61"/>
                  <a:gd name="T20" fmla="*/ 173 w 174"/>
                  <a:gd name="T21" fmla="*/ 28 h 61"/>
                  <a:gd name="T22" fmla="*/ 145 w 174"/>
                  <a:gd name="T23" fmla="*/ 60 h 61"/>
                  <a:gd name="T24" fmla="*/ 134 w 174"/>
                  <a:gd name="T25" fmla="*/ 46 h 61"/>
                  <a:gd name="T26" fmla="*/ 116 w 174"/>
                  <a:gd name="T27" fmla="*/ 43 h 61"/>
                  <a:gd name="T28" fmla="*/ 98 w 174"/>
                  <a:gd name="T29" fmla="*/ 46 h 61"/>
                  <a:gd name="T30" fmla="*/ 90 w 174"/>
                  <a:gd name="T31" fmla="*/ 52 h 61"/>
                  <a:gd name="T32" fmla="*/ 76 w 174"/>
                  <a:gd name="T33" fmla="*/ 52 h 61"/>
                  <a:gd name="T34" fmla="*/ 56 w 174"/>
                  <a:gd name="T35" fmla="*/ 46 h 61"/>
                  <a:gd name="T36" fmla="*/ 39 w 174"/>
                  <a:gd name="T37" fmla="*/ 46 h 61"/>
                  <a:gd name="T38" fmla="*/ 25 w 174"/>
                  <a:gd name="T39" fmla="*/ 55 h 61"/>
                  <a:gd name="T40" fmla="*/ 13 w 174"/>
                  <a:gd name="T41" fmla="*/ 60 h 61"/>
                  <a:gd name="T42" fmla="*/ 0 w 174"/>
                  <a:gd name="T43" fmla="*/ 3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4" h="61">
                    <a:moveTo>
                      <a:pt x="0" y="38"/>
                    </a:moveTo>
                    <a:lnTo>
                      <a:pt x="8" y="19"/>
                    </a:lnTo>
                    <a:lnTo>
                      <a:pt x="25" y="6"/>
                    </a:lnTo>
                    <a:lnTo>
                      <a:pt x="44" y="3"/>
                    </a:lnTo>
                    <a:lnTo>
                      <a:pt x="67" y="8"/>
                    </a:lnTo>
                    <a:lnTo>
                      <a:pt x="92" y="8"/>
                    </a:lnTo>
                    <a:lnTo>
                      <a:pt x="113" y="3"/>
                    </a:lnTo>
                    <a:lnTo>
                      <a:pt x="125" y="0"/>
                    </a:lnTo>
                    <a:lnTo>
                      <a:pt x="147" y="3"/>
                    </a:lnTo>
                    <a:lnTo>
                      <a:pt x="167" y="14"/>
                    </a:lnTo>
                    <a:lnTo>
                      <a:pt x="173" y="28"/>
                    </a:lnTo>
                    <a:lnTo>
                      <a:pt x="145" y="60"/>
                    </a:lnTo>
                    <a:lnTo>
                      <a:pt x="134" y="46"/>
                    </a:lnTo>
                    <a:lnTo>
                      <a:pt x="116" y="43"/>
                    </a:lnTo>
                    <a:lnTo>
                      <a:pt x="98" y="46"/>
                    </a:lnTo>
                    <a:lnTo>
                      <a:pt x="90" y="52"/>
                    </a:lnTo>
                    <a:lnTo>
                      <a:pt x="76" y="52"/>
                    </a:lnTo>
                    <a:lnTo>
                      <a:pt x="56" y="46"/>
                    </a:lnTo>
                    <a:lnTo>
                      <a:pt x="39" y="46"/>
                    </a:lnTo>
                    <a:lnTo>
                      <a:pt x="25" y="55"/>
                    </a:lnTo>
                    <a:lnTo>
                      <a:pt x="13" y="60"/>
                    </a:lnTo>
                    <a:lnTo>
                      <a:pt x="0" y="38"/>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5075" name="Freeform 19"/>
              <p:cNvSpPr>
                <a:spLocks/>
              </p:cNvSpPr>
              <p:nvPr/>
            </p:nvSpPr>
            <p:spPr bwMode="auto">
              <a:xfrm>
                <a:off x="2689" y="2262"/>
                <a:ext cx="62" cy="28"/>
              </a:xfrm>
              <a:custGeom>
                <a:avLst/>
                <a:gdLst>
                  <a:gd name="T0" fmla="*/ 61 w 62"/>
                  <a:gd name="T1" fmla="*/ 27 h 28"/>
                  <a:gd name="T2" fmla="*/ 42 w 62"/>
                  <a:gd name="T3" fmla="*/ 2 h 28"/>
                  <a:gd name="T4" fmla="*/ 22 w 62"/>
                  <a:gd name="T5" fmla="*/ 0 h 28"/>
                  <a:gd name="T6" fmla="*/ 4 w 62"/>
                  <a:gd name="T7" fmla="*/ 16 h 28"/>
                  <a:gd name="T8" fmla="*/ 0 w 62"/>
                  <a:gd name="T9" fmla="*/ 27 h 28"/>
                  <a:gd name="T10" fmla="*/ 61 w 62"/>
                  <a:gd name="T11" fmla="*/ 27 h 28"/>
                </a:gdLst>
                <a:ahLst/>
                <a:cxnLst>
                  <a:cxn ang="0">
                    <a:pos x="T0" y="T1"/>
                  </a:cxn>
                  <a:cxn ang="0">
                    <a:pos x="T2" y="T3"/>
                  </a:cxn>
                  <a:cxn ang="0">
                    <a:pos x="T4" y="T5"/>
                  </a:cxn>
                  <a:cxn ang="0">
                    <a:pos x="T6" y="T7"/>
                  </a:cxn>
                  <a:cxn ang="0">
                    <a:pos x="T8" y="T9"/>
                  </a:cxn>
                  <a:cxn ang="0">
                    <a:pos x="T10" y="T11"/>
                  </a:cxn>
                </a:cxnLst>
                <a:rect l="0" t="0" r="r" b="b"/>
                <a:pathLst>
                  <a:path w="62" h="28">
                    <a:moveTo>
                      <a:pt x="61" y="27"/>
                    </a:moveTo>
                    <a:lnTo>
                      <a:pt x="42" y="2"/>
                    </a:lnTo>
                    <a:lnTo>
                      <a:pt x="22" y="0"/>
                    </a:lnTo>
                    <a:lnTo>
                      <a:pt x="4" y="16"/>
                    </a:lnTo>
                    <a:lnTo>
                      <a:pt x="0" y="27"/>
                    </a:lnTo>
                    <a:lnTo>
                      <a:pt x="61" y="27"/>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5076" name="Freeform 20"/>
              <p:cNvSpPr>
                <a:spLocks/>
              </p:cNvSpPr>
              <p:nvPr/>
            </p:nvSpPr>
            <p:spPr bwMode="auto">
              <a:xfrm>
                <a:off x="2691" y="1758"/>
                <a:ext cx="157" cy="624"/>
              </a:xfrm>
              <a:custGeom>
                <a:avLst/>
                <a:gdLst>
                  <a:gd name="T0" fmla="*/ 119 w 157"/>
                  <a:gd name="T1" fmla="*/ 109 h 624"/>
                  <a:gd name="T2" fmla="*/ 95 w 157"/>
                  <a:gd name="T3" fmla="*/ 88 h 624"/>
                  <a:gd name="T4" fmla="*/ 59 w 157"/>
                  <a:gd name="T5" fmla="*/ 74 h 624"/>
                  <a:gd name="T6" fmla="*/ 36 w 157"/>
                  <a:gd name="T7" fmla="*/ 53 h 624"/>
                  <a:gd name="T8" fmla="*/ 13 w 157"/>
                  <a:gd name="T9" fmla="*/ 21 h 624"/>
                  <a:gd name="T10" fmla="*/ 0 w 157"/>
                  <a:gd name="T11" fmla="*/ 16 h 624"/>
                  <a:gd name="T12" fmla="*/ 13 w 157"/>
                  <a:gd name="T13" fmla="*/ 3 h 624"/>
                  <a:gd name="T14" fmla="*/ 42 w 157"/>
                  <a:gd name="T15" fmla="*/ 0 h 624"/>
                  <a:gd name="T16" fmla="*/ 82 w 157"/>
                  <a:gd name="T17" fmla="*/ 13 h 624"/>
                  <a:gd name="T18" fmla="*/ 110 w 157"/>
                  <a:gd name="T19" fmla="*/ 53 h 624"/>
                  <a:gd name="T20" fmla="*/ 130 w 157"/>
                  <a:gd name="T21" fmla="*/ 113 h 624"/>
                  <a:gd name="T22" fmla="*/ 154 w 157"/>
                  <a:gd name="T23" fmla="*/ 217 h 624"/>
                  <a:gd name="T24" fmla="*/ 156 w 157"/>
                  <a:gd name="T25" fmla="*/ 300 h 624"/>
                  <a:gd name="T26" fmla="*/ 150 w 157"/>
                  <a:gd name="T27" fmla="*/ 367 h 624"/>
                  <a:gd name="T28" fmla="*/ 154 w 157"/>
                  <a:gd name="T29" fmla="*/ 424 h 624"/>
                  <a:gd name="T30" fmla="*/ 152 w 157"/>
                  <a:gd name="T31" fmla="*/ 526 h 624"/>
                  <a:gd name="T32" fmla="*/ 139 w 157"/>
                  <a:gd name="T33" fmla="*/ 623 h 624"/>
                  <a:gd name="T34" fmla="*/ 139 w 157"/>
                  <a:gd name="T35" fmla="*/ 567 h 624"/>
                  <a:gd name="T36" fmla="*/ 140 w 157"/>
                  <a:gd name="T37" fmla="*/ 531 h 624"/>
                  <a:gd name="T38" fmla="*/ 140 w 157"/>
                  <a:gd name="T39" fmla="*/ 323 h 624"/>
                  <a:gd name="T40" fmla="*/ 145 w 157"/>
                  <a:gd name="T41" fmla="*/ 225 h 624"/>
                  <a:gd name="T42" fmla="*/ 130 w 157"/>
                  <a:gd name="T43" fmla="*/ 139 h 624"/>
                  <a:gd name="T44" fmla="*/ 119 w 157"/>
                  <a:gd name="T45" fmla="*/ 109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7" h="624">
                    <a:moveTo>
                      <a:pt x="119" y="109"/>
                    </a:moveTo>
                    <a:lnTo>
                      <a:pt x="95" y="88"/>
                    </a:lnTo>
                    <a:lnTo>
                      <a:pt x="59" y="74"/>
                    </a:lnTo>
                    <a:lnTo>
                      <a:pt x="36" y="53"/>
                    </a:lnTo>
                    <a:lnTo>
                      <a:pt x="13" y="21"/>
                    </a:lnTo>
                    <a:lnTo>
                      <a:pt x="0" y="16"/>
                    </a:lnTo>
                    <a:lnTo>
                      <a:pt x="13" y="3"/>
                    </a:lnTo>
                    <a:lnTo>
                      <a:pt x="42" y="0"/>
                    </a:lnTo>
                    <a:lnTo>
                      <a:pt x="82" y="13"/>
                    </a:lnTo>
                    <a:lnTo>
                      <a:pt x="110" y="53"/>
                    </a:lnTo>
                    <a:lnTo>
                      <a:pt x="130" y="113"/>
                    </a:lnTo>
                    <a:lnTo>
                      <a:pt x="154" y="217"/>
                    </a:lnTo>
                    <a:lnTo>
                      <a:pt x="156" y="300"/>
                    </a:lnTo>
                    <a:lnTo>
                      <a:pt x="150" y="367"/>
                    </a:lnTo>
                    <a:lnTo>
                      <a:pt x="154" y="424"/>
                    </a:lnTo>
                    <a:lnTo>
                      <a:pt x="152" y="526"/>
                    </a:lnTo>
                    <a:lnTo>
                      <a:pt x="139" y="623"/>
                    </a:lnTo>
                    <a:lnTo>
                      <a:pt x="139" y="567"/>
                    </a:lnTo>
                    <a:lnTo>
                      <a:pt x="140" y="531"/>
                    </a:lnTo>
                    <a:lnTo>
                      <a:pt x="140" y="323"/>
                    </a:lnTo>
                    <a:lnTo>
                      <a:pt x="145" y="225"/>
                    </a:lnTo>
                    <a:lnTo>
                      <a:pt x="130" y="139"/>
                    </a:lnTo>
                    <a:lnTo>
                      <a:pt x="119" y="109"/>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5077" name="Freeform 21"/>
              <p:cNvSpPr>
                <a:spLocks/>
              </p:cNvSpPr>
              <p:nvPr/>
            </p:nvSpPr>
            <p:spPr bwMode="auto">
              <a:xfrm>
                <a:off x="2570" y="1777"/>
                <a:ext cx="116" cy="680"/>
              </a:xfrm>
              <a:custGeom>
                <a:avLst/>
                <a:gdLst>
                  <a:gd name="T0" fmla="*/ 115 w 116"/>
                  <a:gd name="T1" fmla="*/ 2 h 680"/>
                  <a:gd name="T2" fmla="*/ 109 w 116"/>
                  <a:gd name="T3" fmla="*/ 36 h 680"/>
                  <a:gd name="T4" fmla="*/ 90 w 116"/>
                  <a:gd name="T5" fmla="*/ 55 h 680"/>
                  <a:gd name="T6" fmla="*/ 68 w 116"/>
                  <a:gd name="T7" fmla="*/ 75 h 680"/>
                  <a:gd name="T8" fmla="*/ 49 w 116"/>
                  <a:gd name="T9" fmla="*/ 128 h 680"/>
                  <a:gd name="T10" fmla="*/ 37 w 116"/>
                  <a:gd name="T11" fmla="*/ 206 h 680"/>
                  <a:gd name="T12" fmla="*/ 36 w 116"/>
                  <a:gd name="T13" fmla="*/ 274 h 680"/>
                  <a:gd name="T14" fmla="*/ 37 w 116"/>
                  <a:gd name="T15" fmla="*/ 510 h 680"/>
                  <a:gd name="T16" fmla="*/ 51 w 116"/>
                  <a:gd name="T17" fmla="*/ 543 h 680"/>
                  <a:gd name="T18" fmla="*/ 37 w 116"/>
                  <a:gd name="T19" fmla="*/ 570 h 680"/>
                  <a:gd name="T20" fmla="*/ 44 w 116"/>
                  <a:gd name="T21" fmla="*/ 604 h 680"/>
                  <a:gd name="T22" fmla="*/ 109 w 116"/>
                  <a:gd name="T23" fmla="*/ 657 h 680"/>
                  <a:gd name="T24" fmla="*/ 82 w 116"/>
                  <a:gd name="T25" fmla="*/ 652 h 680"/>
                  <a:gd name="T26" fmla="*/ 39 w 116"/>
                  <a:gd name="T27" fmla="*/ 618 h 680"/>
                  <a:gd name="T28" fmla="*/ 25 w 116"/>
                  <a:gd name="T29" fmla="*/ 579 h 680"/>
                  <a:gd name="T30" fmla="*/ 14 w 116"/>
                  <a:gd name="T31" fmla="*/ 621 h 680"/>
                  <a:gd name="T32" fmla="*/ 16 w 116"/>
                  <a:gd name="T33" fmla="*/ 679 h 680"/>
                  <a:gd name="T34" fmla="*/ 5 w 116"/>
                  <a:gd name="T35" fmla="*/ 654 h 680"/>
                  <a:gd name="T36" fmla="*/ 0 w 116"/>
                  <a:gd name="T37" fmla="*/ 610 h 680"/>
                  <a:gd name="T38" fmla="*/ 18 w 116"/>
                  <a:gd name="T39" fmla="*/ 568 h 680"/>
                  <a:gd name="T40" fmla="*/ 29 w 116"/>
                  <a:gd name="T41" fmla="*/ 504 h 680"/>
                  <a:gd name="T42" fmla="*/ 26 w 116"/>
                  <a:gd name="T43" fmla="*/ 314 h 680"/>
                  <a:gd name="T44" fmla="*/ 25 w 116"/>
                  <a:gd name="T45" fmla="*/ 256 h 680"/>
                  <a:gd name="T46" fmla="*/ 26 w 116"/>
                  <a:gd name="T47" fmla="*/ 198 h 680"/>
                  <a:gd name="T48" fmla="*/ 56 w 116"/>
                  <a:gd name="T49" fmla="*/ 78 h 680"/>
                  <a:gd name="T50" fmla="*/ 82 w 116"/>
                  <a:gd name="T51" fmla="*/ 22 h 680"/>
                  <a:gd name="T52" fmla="*/ 106 w 116"/>
                  <a:gd name="T53" fmla="*/ 0 h 680"/>
                  <a:gd name="T54" fmla="*/ 115 w 116"/>
                  <a:gd name="T55" fmla="*/ 2 h 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6" h="680">
                    <a:moveTo>
                      <a:pt x="115" y="2"/>
                    </a:moveTo>
                    <a:lnTo>
                      <a:pt x="109" y="36"/>
                    </a:lnTo>
                    <a:lnTo>
                      <a:pt x="90" y="55"/>
                    </a:lnTo>
                    <a:lnTo>
                      <a:pt x="68" y="75"/>
                    </a:lnTo>
                    <a:lnTo>
                      <a:pt x="49" y="128"/>
                    </a:lnTo>
                    <a:lnTo>
                      <a:pt x="37" y="206"/>
                    </a:lnTo>
                    <a:lnTo>
                      <a:pt x="36" y="274"/>
                    </a:lnTo>
                    <a:lnTo>
                      <a:pt x="37" y="510"/>
                    </a:lnTo>
                    <a:lnTo>
                      <a:pt x="51" y="543"/>
                    </a:lnTo>
                    <a:lnTo>
                      <a:pt x="37" y="570"/>
                    </a:lnTo>
                    <a:lnTo>
                      <a:pt x="44" y="604"/>
                    </a:lnTo>
                    <a:lnTo>
                      <a:pt x="109" y="657"/>
                    </a:lnTo>
                    <a:lnTo>
                      <a:pt x="82" y="652"/>
                    </a:lnTo>
                    <a:lnTo>
                      <a:pt x="39" y="618"/>
                    </a:lnTo>
                    <a:lnTo>
                      <a:pt x="25" y="579"/>
                    </a:lnTo>
                    <a:lnTo>
                      <a:pt x="14" y="621"/>
                    </a:lnTo>
                    <a:lnTo>
                      <a:pt x="16" y="679"/>
                    </a:lnTo>
                    <a:lnTo>
                      <a:pt x="5" y="654"/>
                    </a:lnTo>
                    <a:lnTo>
                      <a:pt x="0" y="610"/>
                    </a:lnTo>
                    <a:lnTo>
                      <a:pt x="18" y="568"/>
                    </a:lnTo>
                    <a:lnTo>
                      <a:pt x="29" y="504"/>
                    </a:lnTo>
                    <a:lnTo>
                      <a:pt x="26" y="314"/>
                    </a:lnTo>
                    <a:lnTo>
                      <a:pt x="25" y="256"/>
                    </a:lnTo>
                    <a:lnTo>
                      <a:pt x="26" y="198"/>
                    </a:lnTo>
                    <a:lnTo>
                      <a:pt x="56" y="78"/>
                    </a:lnTo>
                    <a:lnTo>
                      <a:pt x="82" y="22"/>
                    </a:lnTo>
                    <a:lnTo>
                      <a:pt x="106" y="0"/>
                    </a:lnTo>
                    <a:lnTo>
                      <a:pt x="115" y="2"/>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5078" name="Freeform 22"/>
              <p:cNvSpPr>
                <a:spLocks/>
              </p:cNvSpPr>
              <p:nvPr/>
            </p:nvSpPr>
            <p:spPr bwMode="auto">
              <a:xfrm>
                <a:off x="2601" y="1765"/>
                <a:ext cx="82" cy="21"/>
              </a:xfrm>
              <a:custGeom>
                <a:avLst/>
                <a:gdLst>
                  <a:gd name="T0" fmla="*/ 81 w 82"/>
                  <a:gd name="T1" fmla="*/ 12 h 21"/>
                  <a:gd name="T2" fmla="*/ 77 w 82"/>
                  <a:gd name="T3" fmla="*/ 0 h 21"/>
                  <a:gd name="T4" fmla="*/ 62 w 82"/>
                  <a:gd name="T5" fmla="*/ 0 h 21"/>
                  <a:gd name="T6" fmla="*/ 53 w 82"/>
                  <a:gd name="T7" fmla="*/ 6 h 21"/>
                  <a:gd name="T8" fmla="*/ 37 w 82"/>
                  <a:gd name="T9" fmla="*/ 14 h 21"/>
                  <a:gd name="T10" fmla="*/ 25 w 82"/>
                  <a:gd name="T11" fmla="*/ 14 h 21"/>
                  <a:gd name="T12" fmla="*/ 0 w 82"/>
                  <a:gd name="T13" fmla="*/ 9 h 21"/>
                  <a:gd name="T14" fmla="*/ 23 w 82"/>
                  <a:gd name="T15" fmla="*/ 17 h 21"/>
                  <a:gd name="T16" fmla="*/ 42 w 82"/>
                  <a:gd name="T17" fmla="*/ 20 h 21"/>
                  <a:gd name="T18" fmla="*/ 59 w 82"/>
                  <a:gd name="T19" fmla="*/ 12 h 21"/>
                  <a:gd name="T20" fmla="*/ 68 w 82"/>
                  <a:gd name="T21" fmla="*/ 9 h 21"/>
                  <a:gd name="T22" fmla="*/ 77 w 82"/>
                  <a:gd name="T23" fmla="*/ 20 h 21"/>
                  <a:gd name="T24" fmla="*/ 81 w 82"/>
                  <a:gd name="T25" fmla="*/ 1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2" h="21">
                    <a:moveTo>
                      <a:pt x="81" y="12"/>
                    </a:moveTo>
                    <a:lnTo>
                      <a:pt x="77" y="0"/>
                    </a:lnTo>
                    <a:lnTo>
                      <a:pt x="62" y="0"/>
                    </a:lnTo>
                    <a:lnTo>
                      <a:pt x="53" y="6"/>
                    </a:lnTo>
                    <a:lnTo>
                      <a:pt x="37" y="14"/>
                    </a:lnTo>
                    <a:lnTo>
                      <a:pt x="25" y="14"/>
                    </a:lnTo>
                    <a:lnTo>
                      <a:pt x="0" y="9"/>
                    </a:lnTo>
                    <a:lnTo>
                      <a:pt x="23" y="17"/>
                    </a:lnTo>
                    <a:lnTo>
                      <a:pt x="42" y="20"/>
                    </a:lnTo>
                    <a:lnTo>
                      <a:pt x="59" y="12"/>
                    </a:lnTo>
                    <a:lnTo>
                      <a:pt x="68" y="9"/>
                    </a:lnTo>
                    <a:lnTo>
                      <a:pt x="77" y="20"/>
                    </a:lnTo>
                    <a:lnTo>
                      <a:pt x="81" y="12"/>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5079" name="Freeform 23"/>
              <p:cNvSpPr>
                <a:spLocks/>
              </p:cNvSpPr>
              <p:nvPr/>
            </p:nvSpPr>
            <p:spPr bwMode="auto">
              <a:xfrm>
                <a:off x="2693" y="1730"/>
                <a:ext cx="58" cy="40"/>
              </a:xfrm>
              <a:custGeom>
                <a:avLst/>
                <a:gdLst>
                  <a:gd name="T0" fmla="*/ 0 w 58"/>
                  <a:gd name="T1" fmla="*/ 39 h 40"/>
                  <a:gd name="T2" fmla="*/ 5 w 58"/>
                  <a:gd name="T3" fmla="*/ 16 h 40"/>
                  <a:gd name="T4" fmla="*/ 21 w 58"/>
                  <a:gd name="T5" fmla="*/ 3 h 40"/>
                  <a:gd name="T6" fmla="*/ 38 w 58"/>
                  <a:gd name="T7" fmla="*/ 0 h 40"/>
                  <a:gd name="T8" fmla="*/ 57 w 58"/>
                  <a:gd name="T9" fmla="*/ 5 h 40"/>
                  <a:gd name="T10" fmla="*/ 35 w 58"/>
                  <a:gd name="T11" fmla="*/ 5 h 40"/>
                  <a:gd name="T12" fmla="*/ 21 w 58"/>
                  <a:gd name="T13" fmla="*/ 9 h 40"/>
                  <a:gd name="T14" fmla="*/ 11 w 58"/>
                  <a:gd name="T15" fmla="*/ 16 h 40"/>
                  <a:gd name="T16" fmla="*/ 9 w 58"/>
                  <a:gd name="T17" fmla="*/ 35 h 40"/>
                  <a:gd name="T18" fmla="*/ 0 w 58"/>
                  <a:gd name="T19" fmla="*/ 3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40">
                    <a:moveTo>
                      <a:pt x="0" y="39"/>
                    </a:moveTo>
                    <a:lnTo>
                      <a:pt x="5" y="16"/>
                    </a:lnTo>
                    <a:lnTo>
                      <a:pt x="21" y="3"/>
                    </a:lnTo>
                    <a:lnTo>
                      <a:pt x="38" y="0"/>
                    </a:lnTo>
                    <a:lnTo>
                      <a:pt x="57" y="5"/>
                    </a:lnTo>
                    <a:lnTo>
                      <a:pt x="35" y="5"/>
                    </a:lnTo>
                    <a:lnTo>
                      <a:pt x="21" y="9"/>
                    </a:lnTo>
                    <a:lnTo>
                      <a:pt x="11" y="16"/>
                    </a:lnTo>
                    <a:lnTo>
                      <a:pt x="9" y="35"/>
                    </a:lnTo>
                    <a:lnTo>
                      <a:pt x="0" y="39"/>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5080" name="Freeform 24"/>
              <p:cNvSpPr>
                <a:spLocks/>
              </p:cNvSpPr>
              <p:nvPr/>
            </p:nvSpPr>
            <p:spPr bwMode="auto">
              <a:xfrm>
                <a:off x="2628" y="1716"/>
                <a:ext cx="58" cy="59"/>
              </a:xfrm>
              <a:custGeom>
                <a:avLst/>
                <a:gdLst>
                  <a:gd name="T0" fmla="*/ 57 w 58"/>
                  <a:gd name="T1" fmla="*/ 55 h 59"/>
                  <a:gd name="T2" fmla="*/ 52 w 58"/>
                  <a:gd name="T3" fmla="*/ 42 h 59"/>
                  <a:gd name="T4" fmla="*/ 42 w 58"/>
                  <a:gd name="T5" fmla="*/ 30 h 59"/>
                  <a:gd name="T6" fmla="*/ 17 w 58"/>
                  <a:gd name="T7" fmla="*/ 23 h 59"/>
                  <a:gd name="T8" fmla="*/ 0 w 58"/>
                  <a:gd name="T9" fmla="*/ 0 h 59"/>
                  <a:gd name="T10" fmla="*/ 15 w 58"/>
                  <a:gd name="T11" fmla="*/ 27 h 59"/>
                  <a:gd name="T12" fmla="*/ 42 w 58"/>
                  <a:gd name="T13" fmla="*/ 42 h 59"/>
                  <a:gd name="T14" fmla="*/ 46 w 58"/>
                  <a:gd name="T15" fmla="*/ 58 h 59"/>
                  <a:gd name="T16" fmla="*/ 57 w 58"/>
                  <a:gd name="T17" fmla="*/ 55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 h="59">
                    <a:moveTo>
                      <a:pt x="57" y="55"/>
                    </a:moveTo>
                    <a:lnTo>
                      <a:pt x="52" y="42"/>
                    </a:lnTo>
                    <a:lnTo>
                      <a:pt x="42" y="30"/>
                    </a:lnTo>
                    <a:lnTo>
                      <a:pt x="17" y="23"/>
                    </a:lnTo>
                    <a:lnTo>
                      <a:pt x="0" y="0"/>
                    </a:lnTo>
                    <a:lnTo>
                      <a:pt x="15" y="27"/>
                    </a:lnTo>
                    <a:lnTo>
                      <a:pt x="42" y="42"/>
                    </a:lnTo>
                    <a:lnTo>
                      <a:pt x="46" y="58"/>
                    </a:lnTo>
                    <a:lnTo>
                      <a:pt x="57" y="55"/>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5081" name="Freeform 25"/>
              <p:cNvSpPr>
                <a:spLocks/>
              </p:cNvSpPr>
              <p:nvPr/>
            </p:nvSpPr>
            <p:spPr bwMode="auto">
              <a:xfrm>
                <a:off x="2551" y="2025"/>
                <a:ext cx="50" cy="112"/>
              </a:xfrm>
              <a:custGeom>
                <a:avLst/>
                <a:gdLst>
                  <a:gd name="T0" fmla="*/ 49 w 50"/>
                  <a:gd name="T1" fmla="*/ 16 h 112"/>
                  <a:gd name="T2" fmla="*/ 16 w 50"/>
                  <a:gd name="T3" fmla="*/ 0 h 112"/>
                  <a:gd name="T4" fmla="*/ 0 w 50"/>
                  <a:gd name="T5" fmla="*/ 8 h 112"/>
                  <a:gd name="T6" fmla="*/ 9 w 50"/>
                  <a:gd name="T7" fmla="*/ 39 h 112"/>
                  <a:gd name="T8" fmla="*/ 49 w 50"/>
                  <a:gd name="T9" fmla="*/ 111 h 112"/>
                  <a:gd name="T10" fmla="*/ 49 w 50"/>
                  <a:gd name="T11" fmla="*/ 92 h 112"/>
                  <a:gd name="T12" fmla="*/ 18 w 50"/>
                  <a:gd name="T13" fmla="*/ 39 h 112"/>
                  <a:gd name="T14" fmla="*/ 10 w 50"/>
                  <a:gd name="T15" fmla="*/ 11 h 112"/>
                  <a:gd name="T16" fmla="*/ 16 w 50"/>
                  <a:gd name="T17" fmla="*/ 8 h 112"/>
                  <a:gd name="T18" fmla="*/ 46 w 50"/>
                  <a:gd name="T19" fmla="*/ 36 h 112"/>
                  <a:gd name="T20" fmla="*/ 49 w 50"/>
                  <a:gd name="T21" fmla="*/ 1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0" h="112">
                    <a:moveTo>
                      <a:pt x="49" y="16"/>
                    </a:moveTo>
                    <a:lnTo>
                      <a:pt x="16" y="0"/>
                    </a:lnTo>
                    <a:lnTo>
                      <a:pt x="0" y="8"/>
                    </a:lnTo>
                    <a:lnTo>
                      <a:pt x="9" y="39"/>
                    </a:lnTo>
                    <a:lnTo>
                      <a:pt x="49" y="111"/>
                    </a:lnTo>
                    <a:lnTo>
                      <a:pt x="49" y="92"/>
                    </a:lnTo>
                    <a:lnTo>
                      <a:pt x="18" y="39"/>
                    </a:lnTo>
                    <a:lnTo>
                      <a:pt x="10" y="11"/>
                    </a:lnTo>
                    <a:lnTo>
                      <a:pt x="16" y="8"/>
                    </a:lnTo>
                    <a:lnTo>
                      <a:pt x="46" y="36"/>
                    </a:lnTo>
                    <a:lnTo>
                      <a:pt x="49" y="16"/>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5082" name="Freeform 26"/>
              <p:cNvSpPr>
                <a:spLocks/>
              </p:cNvSpPr>
              <p:nvPr/>
            </p:nvSpPr>
            <p:spPr bwMode="auto">
              <a:xfrm>
                <a:off x="2839" y="2031"/>
                <a:ext cx="51" cy="112"/>
              </a:xfrm>
              <a:custGeom>
                <a:avLst/>
                <a:gdLst>
                  <a:gd name="T0" fmla="*/ 5 w 51"/>
                  <a:gd name="T1" fmla="*/ 22 h 112"/>
                  <a:gd name="T2" fmla="*/ 35 w 51"/>
                  <a:gd name="T3" fmla="*/ 0 h 112"/>
                  <a:gd name="T4" fmla="*/ 50 w 51"/>
                  <a:gd name="T5" fmla="*/ 8 h 112"/>
                  <a:gd name="T6" fmla="*/ 36 w 51"/>
                  <a:gd name="T7" fmla="*/ 56 h 112"/>
                  <a:gd name="T8" fmla="*/ 0 w 51"/>
                  <a:gd name="T9" fmla="*/ 111 h 112"/>
                  <a:gd name="T10" fmla="*/ 2 w 51"/>
                  <a:gd name="T11" fmla="*/ 83 h 112"/>
                  <a:gd name="T12" fmla="*/ 26 w 51"/>
                  <a:gd name="T13" fmla="*/ 56 h 112"/>
                  <a:gd name="T14" fmla="*/ 43 w 51"/>
                  <a:gd name="T15" fmla="*/ 14 h 112"/>
                  <a:gd name="T16" fmla="*/ 39 w 51"/>
                  <a:gd name="T17" fmla="*/ 5 h 112"/>
                  <a:gd name="T18" fmla="*/ 8 w 51"/>
                  <a:gd name="T19" fmla="*/ 35 h 112"/>
                  <a:gd name="T20" fmla="*/ 5 w 51"/>
                  <a:gd name="T21" fmla="*/ 2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112">
                    <a:moveTo>
                      <a:pt x="5" y="22"/>
                    </a:moveTo>
                    <a:lnTo>
                      <a:pt x="35" y="0"/>
                    </a:lnTo>
                    <a:lnTo>
                      <a:pt x="50" y="8"/>
                    </a:lnTo>
                    <a:lnTo>
                      <a:pt x="36" y="56"/>
                    </a:lnTo>
                    <a:lnTo>
                      <a:pt x="0" y="111"/>
                    </a:lnTo>
                    <a:lnTo>
                      <a:pt x="2" y="83"/>
                    </a:lnTo>
                    <a:lnTo>
                      <a:pt x="26" y="56"/>
                    </a:lnTo>
                    <a:lnTo>
                      <a:pt x="43" y="14"/>
                    </a:lnTo>
                    <a:lnTo>
                      <a:pt x="39" y="5"/>
                    </a:lnTo>
                    <a:lnTo>
                      <a:pt x="8" y="35"/>
                    </a:lnTo>
                    <a:lnTo>
                      <a:pt x="5" y="22"/>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5083" name="Freeform 27"/>
              <p:cNvSpPr>
                <a:spLocks/>
              </p:cNvSpPr>
              <p:nvPr/>
            </p:nvSpPr>
            <p:spPr bwMode="auto">
              <a:xfrm>
                <a:off x="2097" y="2266"/>
                <a:ext cx="493" cy="300"/>
              </a:xfrm>
              <a:custGeom>
                <a:avLst/>
                <a:gdLst>
                  <a:gd name="T0" fmla="*/ 492 w 493"/>
                  <a:gd name="T1" fmla="*/ 0 h 300"/>
                  <a:gd name="T2" fmla="*/ 428 w 493"/>
                  <a:gd name="T3" fmla="*/ 16 h 300"/>
                  <a:gd name="T4" fmla="*/ 345 w 493"/>
                  <a:gd name="T5" fmla="*/ 64 h 300"/>
                  <a:gd name="T6" fmla="*/ 226 w 493"/>
                  <a:gd name="T7" fmla="*/ 161 h 300"/>
                  <a:gd name="T8" fmla="*/ 204 w 493"/>
                  <a:gd name="T9" fmla="*/ 198 h 300"/>
                  <a:gd name="T10" fmla="*/ 165 w 493"/>
                  <a:gd name="T11" fmla="*/ 202 h 300"/>
                  <a:gd name="T12" fmla="*/ 105 w 493"/>
                  <a:gd name="T13" fmla="*/ 249 h 300"/>
                  <a:gd name="T14" fmla="*/ 0 w 493"/>
                  <a:gd name="T15" fmla="*/ 299 h 300"/>
                  <a:gd name="T16" fmla="*/ 107 w 493"/>
                  <a:gd name="T17" fmla="*/ 254 h 300"/>
                  <a:gd name="T18" fmla="*/ 211 w 493"/>
                  <a:gd name="T19" fmla="*/ 202 h 300"/>
                  <a:gd name="T20" fmla="*/ 255 w 493"/>
                  <a:gd name="T21" fmla="*/ 188 h 300"/>
                  <a:gd name="T22" fmla="*/ 359 w 493"/>
                  <a:gd name="T23" fmla="*/ 79 h 300"/>
                  <a:gd name="T24" fmla="*/ 434 w 493"/>
                  <a:gd name="T25" fmla="*/ 27 h 300"/>
                  <a:gd name="T26" fmla="*/ 486 w 493"/>
                  <a:gd name="T27" fmla="*/ 13 h 300"/>
                  <a:gd name="T28" fmla="*/ 492 w 493"/>
                  <a:gd name="T29" fmla="*/ 0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93" h="300">
                    <a:moveTo>
                      <a:pt x="492" y="0"/>
                    </a:moveTo>
                    <a:lnTo>
                      <a:pt x="428" y="16"/>
                    </a:lnTo>
                    <a:lnTo>
                      <a:pt x="345" y="64"/>
                    </a:lnTo>
                    <a:lnTo>
                      <a:pt x="226" y="161"/>
                    </a:lnTo>
                    <a:lnTo>
                      <a:pt x="204" y="198"/>
                    </a:lnTo>
                    <a:lnTo>
                      <a:pt x="165" y="202"/>
                    </a:lnTo>
                    <a:lnTo>
                      <a:pt x="105" y="249"/>
                    </a:lnTo>
                    <a:lnTo>
                      <a:pt x="0" y="299"/>
                    </a:lnTo>
                    <a:lnTo>
                      <a:pt x="107" y="254"/>
                    </a:lnTo>
                    <a:lnTo>
                      <a:pt x="211" y="202"/>
                    </a:lnTo>
                    <a:lnTo>
                      <a:pt x="255" y="188"/>
                    </a:lnTo>
                    <a:lnTo>
                      <a:pt x="359" y="79"/>
                    </a:lnTo>
                    <a:lnTo>
                      <a:pt x="434" y="27"/>
                    </a:lnTo>
                    <a:lnTo>
                      <a:pt x="486" y="13"/>
                    </a:lnTo>
                    <a:lnTo>
                      <a:pt x="492" y="0"/>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5084" name="Freeform 28"/>
              <p:cNvSpPr>
                <a:spLocks/>
              </p:cNvSpPr>
              <p:nvPr/>
            </p:nvSpPr>
            <p:spPr bwMode="auto">
              <a:xfrm>
                <a:off x="2100" y="2574"/>
                <a:ext cx="426" cy="342"/>
              </a:xfrm>
              <a:custGeom>
                <a:avLst/>
                <a:gdLst>
                  <a:gd name="T0" fmla="*/ 0 w 426"/>
                  <a:gd name="T1" fmla="*/ 0 h 342"/>
                  <a:gd name="T2" fmla="*/ 39 w 426"/>
                  <a:gd name="T3" fmla="*/ 34 h 342"/>
                  <a:gd name="T4" fmla="*/ 70 w 426"/>
                  <a:gd name="T5" fmla="*/ 102 h 342"/>
                  <a:gd name="T6" fmla="*/ 80 w 426"/>
                  <a:gd name="T7" fmla="*/ 149 h 342"/>
                  <a:gd name="T8" fmla="*/ 191 w 426"/>
                  <a:gd name="T9" fmla="*/ 122 h 342"/>
                  <a:gd name="T10" fmla="*/ 267 w 426"/>
                  <a:gd name="T11" fmla="*/ 109 h 342"/>
                  <a:gd name="T12" fmla="*/ 350 w 426"/>
                  <a:gd name="T13" fmla="*/ 57 h 342"/>
                  <a:gd name="T14" fmla="*/ 374 w 426"/>
                  <a:gd name="T15" fmla="*/ 20 h 342"/>
                  <a:gd name="T16" fmla="*/ 348 w 426"/>
                  <a:gd name="T17" fmla="*/ 71 h 342"/>
                  <a:gd name="T18" fmla="*/ 369 w 426"/>
                  <a:gd name="T19" fmla="*/ 78 h 342"/>
                  <a:gd name="T20" fmla="*/ 345 w 426"/>
                  <a:gd name="T21" fmla="*/ 78 h 342"/>
                  <a:gd name="T22" fmla="*/ 425 w 426"/>
                  <a:gd name="T23" fmla="*/ 218 h 342"/>
                  <a:gd name="T24" fmla="*/ 341 w 426"/>
                  <a:gd name="T25" fmla="*/ 122 h 342"/>
                  <a:gd name="T26" fmla="*/ 350 w 426"/>
                  <a:gd name="T27" fmla="*/ 184 h 342"/>
                  <a:gd name="T28" fmla="*/ 324 w 426"/>
                  <a:gd name="T29" fmla="*/ 159 h 342"/>
                  <a:gd name="T30" fmla="*/ 311 w 426"/>
                  <a:gd name="T31" fmla="*/ 247 h 342"/>
                  <a:gd name="T32" fmla="*/ 348 w 426"/>
                  <a:gd name="T33" fmla="*/ 341 h 342"/>
                  <a:gd name="T34" fmla="*/ 299 w 426"/>
                  <a:gd name="T35" fmla="*/ 256 h 342"/>
                  <a:gd name="T36" fmla="*/ 299 w 426"/>
                  <a:gd name="T37" fmla="*/ 143 h 342"/>
                  <a:gd name="T38" fmla="*/ 319 w 426"/>
                  <a:gd name="T39" fmla="*/ 91 h 342"/>
                  <a:gd name="T40" fmla="*/ 278 w 426"/>
                  <a:gd name="T41" fmla="*/ 113 h 342"/>
                  <a:gd name="T42" fmla="*/ 77 w 426"/>
                  <a:gd name="T43" fmla="*/ 181 h 342"/>
                  <a:gd name="T44" fmla="*/ 54 w 426"/>
                  <a:gd name="T45" fmla="*/ 154 h 342"/>
                  <a:gd name="T46" fmla="*/ 32 w 426"/>
                  <a:gd name="T47" fmla="*/ 38 h 342"/>
                  <a:gd name="T48" fmla="*/ 0 w 426"/>
                  <a:gd name="T49" fmla="*/ 0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26" h="342">
                    <a:moveTo>
                      <a:pt x="0" y="0"/>
                    </a:moveTo>
                    <a:lnTo>
                      <a:pt x="39" y="34"/>
                    </a:lnTo>
                    <a:lnTo>
                      <a:pt x="70" y="102"/>
                    </a:lnTo>
                    <a:lnTo>
                      <a:pt x="80" y="149"/>
                    </a:lnTo>
                    <a:lnTo>
                      <a:pt x="191" y="122"/>
                    </a:lnTo>
                    <a:lnTo>
                      <a:pt x="267" y="109"/>
                    </a:lnTo>
                    <a:lnTo>
                      <a:pt x="350" y="57"/>
                    </a:lnTo>
                    <a:lnTo>
                      <a:pt x="374" y="20"/>
                    </a:lnTo>
                    <a:lnTo>
                      <a:pt x="348" y="71"/>
                    </a:lnTo>
                    <a:lnTo>
                      <a:pt x="369" y="78"/>
                    </a:lnTo>
                    <a:lnTo>
                      <a:pt x="345" y="78"/>
                    </a:lnTo>
                    <a:lnTo>
                      <a:pt x="425" y="218"/>
                    </a:lnTo>
                    <a:lnTo>
                      <a:pt x="341" y="122"/>
                    </a:lnTo>
                    <a:lnTo>
                      <a:pt x="350" y="184"/>
                    </a:lnTo>
                    <a:lnTo>
                      <a:pt x="324" y="159"/>
                    </a:lnTo>
                    <a:lnTo>
                      <a:pt x="311" y="247"/>
                    </a:lnTo>
                    <a:lnTo>
                      <a:pt x="348" y="341"/>
                    </a:lnTo>
                    <a:lnTo>
                      <a:pt x="299" y="256"/>
                    </a:lnTo>
                    <a:lnTo>
                      <a:pt x="299" y="143"/>
                    </a:lnTo>
                    <a:lnTo>
                      <a:pt x="319" y="91"/>
                    </a:lnTo>
                    <a:lnTo>
                      <a:pt x="278" y="113"/>
                    </a:lnTo>
                    <a:lnTo>
                      <a:pt x="77" y="181"/>
                    </a:lnTo>
                    <a:lnTo>
                      <a:pt x="54" y="154"/>
                    </a:lnTo>
                    <a:lnTo>
                      <a:pt x="32" y="38"/>
                    </a:lnTo>
                    <a:lnTo>
                      <a:pt x="0" y="0"/>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5085" name="Freeform 29"/>
              <p:cNvSpPr>
                <a:spLocks/>
              </p:cNvSpPr>
              <p:nvPr/>
            </p:nvSpPr>
            <p:spPr bwMode="auto">
              <a:xfrm>
                <a:off x="1873" y="2574"/>
                <a:ext cx="237" cy="187"/>
              </a:xfrm>
              <a:custGeom>
                <a:avLst/>
                <a:gdLst>
                  <a:gd name="T0" fmla="*/ 36 w 237"/>
                  <a:gd name="T1" fmla="*/ 0 h 187"/>
                  <a:gd name="T2" fmla="*/ 0 w 237"/>
                  <a:gd name="T3" fmla="*/ 11 h 187"/>
                  <a:gd name="T4" fmla="*/ 16 w 237"/>
                  <a:gd name="T5" fmla="*/ 59 h 187"/>
                  <a:gd name="T6" fmla="*/ 64 w 237"/>
                  <a:gd name="T7" fmla="*/ 82 h 187"/>
                  <a:gd name="T8" fmla="*/ 90 w 237"/>
                  <a:gd name="T9" fmla="*/ 79 h 187"/>
                  <a:gd name="T10" fmla="*/ 129 w 237"/>
                  <a:gd name="T11" fmla="*/ 63 h 187"/>
                  <a:gd name="T12" fmla="*/ 155 w 237"/>
                  <a:gd name="T13" fmla="*/ 97 h 187"/>
                  <a:gd name="T14" fmla="*/ 178 w 237"/>
                  <a:gd name="T15" fmla="*/ 186 h 187"/>
                  <a:gd name="T16" fmla="*/ 180 w 237"/>
                  <a:gd name="T17" fmla="*/ 143 h 187"/>
                  <a:gd name="T18" fmla="*/ 187 w 237"/>
                  <a:gd name="T19" fmla="*/ 163 h 187"/>
                  <a:gd name="T20" fmla="*/ 215 w 237"/>
                  <a:gd name="T21" fmla="*/ 127 h 187"/>
                  <a:gd name="T22" fmla="*/ 236 w 237"/>
                  <a:gd name="T23" fmla="*/ 122 h 187"/>
                  <a:gd name="T24" fmla="*/ 221 w 237"/>
                  <a:gd name="T25" fmla="*/ 111 h 187"/>
                  <a:gd name="T26" fmla="*/ 233 w 237"/>
                  <a:gd name="T27" fmla="*/ 78 h 187"/>
                  <a:gd name="T28" fmla="*/ 207 w 237"/>
                  <a:gd name="T29" fmla="*/ 97 h 187"/>
                  <a:gd name="T30" fmla="*/ 183 w 237"/>
                  <a:gd name="T31" fmla="*/ 95 h 187"/>
                  <a:gd name="T32" fmla="*/ 144 w 237"/>
                  <a:gd name="T33" fmla="*/ 71 h 187"/>
                  <a:gd name="T34" fmla="*/ 145 w 237"/>
                  <a:gd name="T35" fmla="*/ 48 h 187"/>
                  <a:gd name="T36" fmla="*/ 131 w 237"/>
                  <a:gd name="T37" fmla="*/ 22 h 187"/>
                  <a:gd name="T38" fmla="*/ 131 w 237"/>
                  <a:gd name="T39" fmla="*/ 55 h 187"/>
                  <a:gd name="T40" fmla="*/ 95 w 237"/>
                  <a:gd name="T41" fmla="*/ 68 h 187"/>
                  <a:gd name="T42" fmla="*/ 61 w 237"/>
                  <a:gd name="T43" fmla="*/ 68 h 187"/>
                  <a:gd name="T44" fmla="*/ 26 w 237"/>
                  <a:gd name="T45" fmla="*/ 36 h 187"/>
                  <a:gd name="T46" fmla="*/ 19 w 237"/>
                  <a:gd name="T47" fmla="*/ 13 h 187"/>
                  <a:gd name="T48" fmla="*/ 36 w 237"/>
                  <a:gd name="T49"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7" h="187">
                    <a:moveTo>
                      <a:pt x="36" y="0"/>
                    </a:moveTo>
                    <a:lnTo>
                      <a:pt x="0" y="11"/>
                    </a:lnTo>
                    <a:lnTo>
                      <a:pt x="16" y="59"/>
                    </a:lnTo>
                    <a:lnTo>
                      <a:pt x="64" y="82"/>
                    </a:lnTo>
                    <a:lnTo>
                      <a:pt x="90" y="79"/>
                    </a:lnTo>
                    <a:lnTo>
                      <a:pt x="129" y="63"/>
                    </a:lnTo>
                    <a:lnTo>
                      <a:pt x="155" y="97"/>
                    </a:lnTo>
                    <a:lnTo>
                      <a:pt x="178" y="186"/>
                    </a:lnTo>
                    <a:lnTo>
                      <a:pt x="180" y="143"/>
                    </a:lnTo>
                    <a:lnTo>
                      <a:pt x="187" y="163"/>
                    </a:lnTo>
                    <a:lnTo>
                      <a:pt x="215" y="127"/>
                    </a:lnTo>
                    <a:lnTo>
                      <a:pt x="236" y="122"/>
                    </a:lnTo>
                    <a:lnTo>
                      <a:pt x="221" y="111"/>
                    </a:lnTo>
                    <a:lnTo>
                      <a:pt x="233" y="78"/>
                    </a:lnTo>
                    <a:lnTo>
                      <a:pt x="207" y="97"/>
                    </a:lnTo>
                    <a:lnTo>
                      <a:pt x="183" y="95"/>
                    </a:lnTo>
                    <a:lnTo>
                      <a:pt x="144" y="71"/>
                    </a:lnTo>
                    <a:lnTo>
                      <a:pt x="145" y="48"/>
                    </a:lnTo>
                    <a:lnTo>
                      <a:pt x="131" y="22"/>
                    </a:lnTo>
                    <a:lnTo>
                      <a:pt x="131" y="55"/>
                    </a:lnTo>
                    <a:lnTo>
                      <a:pt x="95" y="68"/>
                    </a:lnTo>
                    <a:lnTo>
                      <a:pt x="61" y="68"/>
                    </a:lnTo>
                    <a:lnTo>
                      <a:pt x="26" y="36"/>
                    </a:lnTo>
                    <a:lnTo>
                      <a:pt x="19" y="13"/>
                    </a:lnTo>
                    <a:lnTo>
                      <a:pt x="36" y="0"/>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5086" name="Freeform 30"/>
              <p:cNvSpPr>
                <a:spLocks/>
              </p:cNvSpPr>
              <p:nvPr/>
            </p:nvSpPr>
            <p:spPr bwMode="auto">
              <a:xfrm>
                <a:off x="1908" y="2549"/>
                <a:ext cx="199" cy="54"/>
              </a:xfrm>
              <a:custGeom>
                <a:avLst/>
                <a:gdLst>
                  <a:gd name="T0" fmla="*/ 0 w 199"/>
                  <a:gd name="T1" fmla="*/ 25 h 54"/>
                  <a:gd name="T2" fmla="*/ 60 w 199"/>
                  <a:gd name="T3" fmla="*/ 16 h 54"/>
                  <a:gd name="T4" fmla="*/ 98 w 199"/>
                  <a:gd name="T5" fmla="*/ 0 h 54"/>
                  <a:gd name="T6" fmla="*/ 130 w 199"/>
                  <a:gd name="T7" fmla="*/ 3 h 54"/>
                  <a:gd name="T8" fmla="*/ 173 w 199"/>
                  <a:gd name="T9" fmla="*/ 22 h 54"/>
                  <a:gd name="T10" fmla="*/ 198 w 199"/>
                  <a:gd name="T11" fmla="*/ 53 h 54"/>
                </a:gdLst>
                <a:ahLst/>
                <a:cxnLst>
                  <a:cxn ang="0">
                    <a:pos x="T0" y="T1"/>
                  </a:cxn>
                  <a:cxn ang="0">
                    <a:pos x="T2" y="T3"/>
                  </a:cxn>
                  <a:cxn ang="0">
                    <a:pos x="T4" y="T5"/>
                  </a:cxn>
                  <a:cxn ang="0">
                    <a:pos x="T6" y="T7"/>
                  </a:cxn>
                  <a:cxn ang="0">
                    <a:pos x="T8" y="T9"/>
                  </a:cxn>
                  <a:cxn ang="0">
                    <a:pos x="T10" y="T11"/>
                  </a:cxn>
                </a:cxnLst>
                <a:rect l="0" t="0" r="r" b="b"/>
                <a:pathLst>
                  <a:path w="199" h="54">
                    <a:moveTo>
                      <a:pt x="0" y="25"/>
                    </a:moveTo>
                    <a:lnTo>
                      <a:pt x="60" y="16"/>
                    </a:lnTo>
                    <a:lnTo>
                      <a:pt x="98" y="0"/>
                    </a:lnTo>
                    <a:lnTo>
                      <a:pt x="130" y="3"/>
                    </a:lnTo>
                    <a:lnTo>
                      <a:pt x="173" y="22"/>
                    </a:lnTo>
                    <a:lnTo>
                      <a:pt x="198" y="53"/>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5087" name="Freeform 31"/>
              <p:cNvSpPr>
                <a:spLocks/>
              </p:cNvSpPr>
              <p:nvPr/>
            </p:nvSpPr>
            <p:spPr bwMode="auto">
              <a:xfrm>
                <a:off x="1850" y="2648"/>
                <a:ext cx="91" cy="33"/>
              </a:xfrm>
              <a:custGeom>
                <a:avLst/>
                <a:gdLst>
                  <a:gd name="T0" fmla="*/ 73 w 91"/>
                  <a:gd name="T1" fmla="*/ 0 h 33"/>
                  <a:gd name="T2" fmla="*/ 0 w 91"/>
                  <a:gd name="T3" fmla="*/ 32 h 33"/>
                  <a:gd name="T4" fmla="*/ 90 w 91"/>
                  <a:gd name="T5" fmla="*/ 0 h 33"/>
                  <a:gd name="T6" fmla="*/ 73 w 91"/>
                  <a:gd name="T7" fmla="*/ 0 h 33"/>
                </a:gdLst>
                <a:ahLst/>
                <a:cxnLst>
                  <a:cxn ang="0">
                    <a:pos x="T0" y="T1"/>
                  </a:cxn>
                  <a:cxn ang="0">
                    <a:pos x="T2" y="T3"/>
                  </a:cxn>
                  <a:cxn ang="0">
                    <a:pos x="T4" y="T5"/>
                  </a:cxn>
                  <a:cxn ang="0">
                    <a:pos x="T6" y="T7"/>
                  </a:cxn>
                </a:cxnLst>
                <a:rect l="0" t="0" r="r" b="b"/>
                <a:pathLst>
                  <a:path w="91" h="33">
                    <a:moveTo>
                      <a:pt x="73" y="0"/>
                    </a:moveTo>
                    <a:lnTo>
                      <a:pt x="0" y="32"/>
                    </a:lnTo>
                    <a:lnTo>
                      <a:pt x="90" y="0"/>
                    </a:lnTo>
                    <a:lnTo>
                      <a:pt x="73" y="0"/>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5088" name="Freeform 32"/>
              <p:cNvSpPr>
                <a:spLocks/>
              </p:cNvSpPr>
              <p:nvPr/>
            </p:nvSpPr>
            <p:spPr bwMode="auto">
              <a:xfrm>
                <a:off x="1900" y="2671"/>
                <a:ext cx="138" cy="206"/>
              </a:xfrm>
              <a:custGeom>
                <a:avLst/>
                <a:gdLst>
                  <a:gd name="T0" fmla="*/ 12 w 138"/>
                  <a:gd name="T1" fmla="*/ 0 h 206"/>
                  <a:gd name="T2" fmla="*/ 26 w 138"/>
                  <a:gd name="T3" fmla="*/ 23 h 206"/>
                  <a:gd name="T4" fmla="*/ 26 w 138"/>
                  <a:gd name="T5" fmla="*/ 46 h 206"/>
                  <a:gd name="T6" fmla="*/ 0 w 138"/>
                  <a:gd name="T7" fmla="*/ 64 h 206"/>
                  <a:gd name="T8" fmla="*/ 26 w 138"/>
                  <a:gd name="T9" fmla="*/ 55 h 206"/>
                  <a:gd name="T10" fmla="*/ 45 w 138"/>
                  <a:gd name="T11" fmla="*/ 84 h 206"/>
                  <a:gd name="T12" fmla="*/ 47 w 138"/>
                  <a:gd name="T13" fmla="*/ 103 h 206"/>
                  <a:gd name="T14" fmla="*/ 3 w 138"/>
                  <a:gd name="T15" fmla="*/ 116 h 206"/>
                  <a:gd name="T16" fmla="*/ 38 w 138"/>
                  <a:gd name="T17" fmla="*/ 121 h 206"/>
                  <a:gd name="T18" fmla="*/ 26 w 138"/>
                  <a:gd name="T19" fmla="*/ 150 h 206"/>
                  <a:gd name="T20" fmla="*/ 54 w 138"/>
                  <a:gd name="T21" fmla="*/ 127 h 206"/>
                  <a:gd name="T22" fmla="*/ 74 w 138"/>
                  <a:gd name="T23" fmla="*/ 141 h 206"/>
                  <a:gd name="T24" fmla="*/ 82 w 138"/>
                  <a:gd name="T25" fmla="*/ 162 h 206"/>
                  <a:gd name="T26" fmla="*/ 70 w 138"/>
                  <a:gd name="T27" fmla="*/ 175 h 206"/>
                  <a:gd name="T28" fmla="*/ 75 w 138"/>
                  <a:gd name="T29" fmla="*/ 199 h 206"/>
                  <a:gd name="T30" fmla="*/ 97 w 138"/>
                  <a:gd name="T31" fmla="*/ 205 h 206"/>
                  <a:gd name="T32" fmla="*/ 87 w 138"/>
                  <a:gd name="T33" fmla="*/ 182 h 206"/>
                  <a:gd name="T34" fmla="*/ 111 w 138"/>
                  <a:gd name="T35" fmla="*/ 168 h 206"/>
                  <a:gd name="T36" fmla="*/ 128 w 138"/>
                  <a:gd name="T37" fmla="*/ 185 h 206"/>
                  <a:gd name="T38" fmla="*/ 126 w 138"/>
                  <a:gd name="T39" fmla="*/ 164 h 206"/>
                  <a:gd name="T40" fmla="*/ 118 w 138"/>
                  <a:gd name="T41" fmla="*/ 162 h 206"/>
                  <a:gd name="T42" fmla="*/ 137 w 138"/>
                  <a:gd name="T43" fmla="*/ 143 h 206"/>
                  <a:gd name="T44" fmla="*/ 134 w 138"/>
                  <a:gd name="T45" fmla="*/ 127 h 206"/>
                  <a:gd name="T46" fmla="*/ 126 w 138"/>
                  <a:gd name="T47" fmla="*/ 109 h 206"/>
                  <a:gd name="T48" fmla="*/ 113 w 138"/>
                  <a:gd name="T49" fmla="*/ 103 h 206"/>
                  <a:gd name="T50" fmla="*/ 126 w 138"/>
                  <a:gd name="T51" fmla="*/ 123 h 206"/>
                  <a:gd name="T52" fmla="*/ 126 w 138"/>
                  <a:gd name="T53" fmla="*/ 137 h 206"/>
                  <a:gd name="T54" fmla="*/ 108 w 138"/>
                  <a:gd name="T55" fmla="*/ 153 h 206"/>
                  <a:gd name="T56" fmla="*/ 88 w 138"/>
                  <a:gd name="T57" fmla="*/ 157 h 206"/>
                  <a:gd name="T58" fmla="*/ 79 w 138"/>
                  <a:gd name="T59" fmla="*/ 118 h 206"/>
                  <a:gd name="T60" fmla="*/ 67 w 138"/>
                  <a:gd name="T61" fmla="*/ 107 h 206"/>
                  <a:gd name="T62" fmla="*/ 108 w 138"/>
                  <a:gd name="T63" fmla="*/ 87 h 206"/>
                  <a:gd name="T64" fmla="*/ 114 w 138"/>
                  <a:gd name="T65" fmla="*/ 55 h 206"/>
                  <a:gd name="T66" fmla="*/ 96 w 138"/>
                  <a:gd name="T67" fmla="*/ 37 h 206"/>
                  <a:gd name="T68" fmla="*/ 82 w 138"/>
                  <a:gd name="T69" fmla="*/ 37 h 206"/>
                  <a:gd name="T70" fmla="*/ 99 w 138"/>
                  <a:gd name="T71" fmla="*/ 62 h 206"/>
                  <a:gd name="T72" fmla="*/ 99 w 138"/>
                  <a:gd name="T73" fmla="*/ 81 h 206"/>
                  <a:gd name="T74" fmla="*/ 58 w 138"/>
                  <a:gd name="T75" fmla="*/ 100 h 206"/>
                  <a:gd name="T76" fmla="*/ 58 w 138"/>
                  <a:gd name="T77" fmla="*/ 62 h 206"/>
                  <a:gd name="T78" fmla="*/ 43 w 138"/>
                  <a:gd name="T79" fmla="*/ 46 h 206"/>
                  <a:gd name="T80" fmla="*/ 42 w 138"/>
                  <a:gd name="T81" fmla="*/ 19 h 206"/>
                  <a:gd name="T82" fmla="*/ 12 w 138"/>
                  <a:gd name="T83" fmla="*/ 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8" h="206">
                    <a:moveTo>
                      <a:pt x="12" y="0"/>
                    </a:moveTo>
                    <a:lnTo>
                      <a:pt x="26" y="23"/>
                    </a:lnTo>
                    <a:lnTo>
                      <a:pt x="26" y="46"/>
                    </a:lnTo>
                    <a:lnTo>
                      <a:pt x="0" y="64"/>
                    </a:lnTo>
                    <a:lnTo>
                      <a:pt x="26" y="55"/>
                    </a:lnTo>
                    <a:lnTo>
                      <a:pt x="45" y="84"/>
                    </a:lnTo>
                    <a:lnTo>
                      <a:pt x="47" y="103"/>
                    </a:lnTo>
                    <a:lnTo>
                      <a:pt x="3" y="116"/>
                    </a:lnTo>
                    <a:lnTo>
                      <a:pt x="38" y="121"/>
                    </a:lnTo>
                    <a:lnTo>
                      <a:pt x="26" y="150"/>
                    </a:lnTo>
                    <a:lnTo>
                      <a:pt x="54" y="127"/>
                    </a:lnTo>
                    <a:lnTo>
                      <a:pt x="74" y="141"/>
                    </a:lnTo>
                    <a:lnTo>
                      <a:pt x="82" y="162"/>
                    </a:lnTo>
                    <a:lnTo>
                      <a:pt x="70" y="175"/>
                    </a:lnTo>
                    <a:lnTo>
                      <a:pt x="75" y="199"/>
                    </a:lnTo>
                    <a:lnTo>
                      <a:pt x="97" y="205"/>
                    </a:lnTo>
                    <a:lnTo>
                      <a:pt x="87" y="182"/>
                    </a:lnTo>
                    <a:lnTo>
                      <a:pt x="111" y="168"/>
                    </a:lnTo>
                    <a:lnTo>
                      <a:pt x="128" y="185"/>
                    </a:lnTo>
                    <a:lnTo>
                      <a:pt x="126" y="164"/>
                    </a:lnTo>
                    <a:lnTo>
                      <a:pt x="118" y="162"/>
                    </a:lnTo>
                    <a:lnTo>
                      <a:pt x="137" y="143"/>
                    </a:lnTo>
                    <a:lnTo>
                      <a:pt x="134" y="127"/>
                    </a:lnTo>
                    <a:lnTo>
                      <a:pt x="126" y="109"/>
                    </a:lnTo>
                    <a:lnTo>
                      <a:pt x="113" y="103"/>
                    </a:lnTo>
                    <a:lnTo>
                      <a:pt x="126" y="123"/>
                    </a:lnTo>
                    <a:lnTo>
                      <a:pt x="126" y="137"/>
                    </a:lnTo>
                    <a:lnTo>
                      <a:pt x="108" y="153"/>
                    </a:lnTo>
                    <a:lnTo>
                      <a:pt x="88" y="157"/>
                    </a:lnTo>
                    <a:lnTo>
                      <a:pt x="79" y="118"/>
                    </a:lnTo>
                    <a:lnTo>
                      <a:pt x="67" y="107"/>
                    </a:lnTo>
                    <a:lnTo>
                      <a:pt x="108" y="87"/>
                    </a:lnTo>
                    <a:lnTo>
                      <a:pt x="114" y="55"/>
                    </a:lnTo>
                    <a:lnTo>
                      <a:pt x="96" y="37"/>
                    </a:lnTo>
                    <a:lnTo>
                      <a:pt x="82" y="37"/>
                    </a:lnTo>
                    <a:lnTo>
                      <a:pt x="99" y="62"/>
                    </a:lnTo>
                    <a:lnTo>
                      <a:pt x="99" y="81"/>
                    </a:lnTo>
                    <a:lnTo>
                      <a:pt x="58" y="100"/>
                    </a:lnTo>
                    <a:lnTo>
                      <a:pt x="58" y="62"/>
                    </a:lnTo>
                    <a:lnTo>
                      <a:pt x="43" y="46"/>
                    </a:lnTo>
                    <a:lnTo>
                      <a:pt x="42" y="19"/>
                    </a:lnTo>
                    <a:lnTo>
                      <a:pt x="12" y="0"/>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5089" name="Freeform 33"/>
              <p:cNvSpPr>
                <a:spLocks/>
              </p:cNvSpPr>
              <p:nvPr/>
            </p:nvSpPr>
            <p:spPr bwMode="auto">
              <a:xfrm>
                <a:off x="1965" y="2665"/>
                <a:ext cx="23" cy="46"/>
              </a:xfrm>
              <a:custGeom>
                <a:avLst/>
                <a:gdLst>
                  <a:gd name="T0" fmla="*/ 2 w 23"/>
                  <a:gd name="T1" fmla="*/ 0 h 46"/>
                  <a:gd name="T2" fmla="*/ 13 w 23"/>
                  <a:gd name="T3" fmla="*/ 18 h 46"/>
                  <a:gd name="T4" fmla="*/ 0 w 23"/>
                  <a:gd name="T5" fmla="*/ 45 h 46"/>
                  <a:gd name="T6" fmla="*/ 22 w 23"/>
                  <a:gd name="T7" fmla="*/ 41 h 46"/>
                  <a:gd name="T8" fmla="*/ 20 w 23"/>
                  <a:gd name="T9" fmla="*/ 15 h 46"/>
                  <a:gd name="T10" fmla="*/ 2 w 23"/>
                  <a:gd name="T11" fmla="*/ 0 h 46"/>
                </a:gdLst>
                <a:ahLst/>
                <a:cxnLst>
                  <a:cxn ang="0">
                    <a:pos x="T0" y="T1"/>
                  </a:cxn>
                  <a:cxn ang="0">
                    <a:pos x="T2" y="T3"/>
                  </a:cxn>
                  <a:cxn ang="0">
                    <a:pos x="T4" y="T5"/>
                  </a:cxn>
                  <a:cxn ang="0">
                    <a:pos x="T6" y="T7"/>
                  </a:cxn>
                  <a:cxn ang="0">
                    <a:pos x="T8" y="T9"/>
                  </a:cxn>
                  <a:cxn ang="0">
                    <a:pos x="T10" y="T11"/>
                  </a:cxn>
                </a:cxnLst>
                <a:rect l="0" t="0" r="r" b="b"/>
                <a:pathLst>
                  <a:path w="23" h="46">
                    <a:moveTo>
                      <a:pt x="2" y="0"/>
                    </a:moveTo>
                    <a:lnTo>
                      <a:pt x="13" y="18"/>
                    </a:lnTo>
                    <a:lnTo>
                      <a:pt x="0" y="45"/>
                    </a:lnTo>
                    <a:lnTo>
                      <a:pt x="22" y="41"/>
                    </a:lnTo>
                    <a:lnTo>
                      <a:pt x="20" y="15"/>
                    </a:lnTo>
                    <a:lnTo>
                      <a:pt x="2" y="0"/>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5090" name="Freeform 34"/>
              <p:cNvSpPr>
                <a:spLocks/>
              </p:cNvSpPr>
              <p:nvPr/>
            </p:nvSpPr>
            <p:spPr bwMode="auto">
              <a:xfrm>
                <a:off x="1850" y="2680"/>
                <a:ext cx="54" cy="56"/>
              </a:xfrm>
              <a:custGeom>
                <a:avLst/>
                <a:gdLst>
                  <a:gd name="T0" fmla="*/ 0 w 54"/>
                  <a:gd name="T1" fmla="*/ 0 h 56"/>
                  <a:gd name="T2" fmla="*/ 0 w 54"/>
                  <a:gd name="T3" fmla="*/ 28 h 56"/>
                  <a:gd name="T4" fmla="*/ 16 w 54"/>
                  <a:gd name="T5" fmla="*/ 48 h 56"/>
                  <a:gd name="T6" fmla="*/ 45 w 54"/>
                  <a:gd name="T7" fmla="*/ 55 h 56"/>
                  <a:gd name="T8" fmla="*/ 53 w 54"/>
                  <a:gd name="T9" fmla="*/ 55 h 56"/>
                </a:gdLst>
                <a:ahLst/>
                <a:cxnLst>
                  <a:cxn ang="0">
                    <a:pos x="T0" y="T1"/>
                  </a:cxn>
                  <a:cxn ang="0">
                    <a:pos x="T2" y="T3"/>
                  </a:cxn>
                  <a:cxn ang="0">
                    <a:pos x="T4" y="T5"/>
                  </a:cxn>
                  <a:cxn ang="0">
                    <a:pos x="T6" y="T7"/>
                  </a:cxn>
                  <a:cxn ang="0">
                    <a:pos x="T8" y="T9"/>
                  </a:cxn>
                </a:cxnLst>
                <a:rect l="0" t="0" r="r" b="b"/>
                <a:pathLst>
                  <a:path w="54" h="56">
                    <a:moveTo>
                      <a:pt x="0" y="0"/>
                    </a:moveTo>
                    <a:lnTo>
                      <a:pt x="0" y="28"/>
                    </a:lnTo>
                    <a:lnTo>
                      <a:pt x="16" y="48"/>
                    </a:lnTo>
                    <a:lnTo>
                      <a:pt x="45" y="55"/>
                    </a:lnTo>
                    <a:lnTo>
                      <a:pt x="53" y="55"/>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5091" name="Freeform 35"/>
              <p:cNvSpPr>
                <a:spLocks/>
              </p:cNvSpPr>
              <p:nvPr/>
            </p:nvSpPr>
            <p:spPr bwMode="auto">
              <a:xfrm>
                <a:off x="1879" y="2699"/>
                <a:ext cx="128" cy="89"/>
              </a:xfrm>
              <a:custGeom>
                <a:avLst/>
                <a:gdLst>
                  <a:gd name="T0" fmla="*/ 127 w 128"/>
                  <a:gd name="T1" fmla="*/ 0 h 89"/>
                  <a:gd name="T2" fmla="*/ 5 w 128"/>
                  <a:gd name="T3" fmla="*/ 40 h 89"/>
                  <a:gd name="T4" fmla="*/ 0 w 128"/>
                  <a:gd name="T5" fmla="*/ 59 h 89"/>
                  <a:gd name="T6" fmla="*/ 5 w 128"/>
                  <a:gd name="T7" fmla="*/ 79 h 89"/>
                  <a:gd name="T8" fmla="*/ 22 w 128"/>
                  <a:gd name="T9" fmla="*/ 88 h 89"/>
                  <a:gd name="T10" fmla="*/ 47 w 128"/>
                  <a:gd name="T11" fmla="*/ 88 h 89"/>
                </a:gdLst>
                <a:ahLst/>
                <a:cxnLst>
                  <a:cxn ang="0">
                    <a:pos x="T0" y="T1"/>
                  </a:cxn>
                  <a:cxn ang="0">
                    <a:pos x="T2" y="T3"/>
                  </a:cxn>
                  <a:cxn ang="0">
                    <a:pos x="T4" y="T5"/>
                  </a:cxn>
                  <a:cxn ang="0">
                    <a:pos x="T6" y="T7"/>
                  </a:cxn>
                  <a:cxn ang="0">
                    <a:pos x="T8" y="T9"/>
                  </a:cxn>
                  <a:cxn ang="0">
                    <a:pos x="T10" y="T11"/>
                  </a:cxn>
                </a:cxnLst>
                <a:rect l="0" t="0" r="r" b="b"/>
                <a:pathLst>
                  <a:path w="128" h="89">
                    <a:moveTo>
                      <a:pt x="127" y="0"/>
                    </a:moveTo>
                    <a:lnTo>
                      <a:pt x="5" y="40"/>
                    </a:lnTo>
                    <a:lnTo>
                      <a:pt x="0" y="59"/>
                    </a:lnTo>
                    <a:lnTo>
                      <a:pt x="5" y="79"/>
                    </a:lnTo>
                    <a:lnTo>
                      <a:pt x="22" y="88"/>
                    </a:lnTo>
                    <a:lnTo>
                      <a:pt x="47" y="88"/>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5092" name="Freeform 36"/>
              <p:cNvSpPr>
                <a:spLocks/>
              </p:cNvSpPr>
              <p:nvPr/>
            </p:nvSpPr>
            <p:spPr bwMode="auto">
              <a:xfrm>
                <a:off x="1926" y="2821"/>
                <a:ext cx="79" cy="31"/>
              </a:xfrm>
              <a:custGeom>
                <a:avLst/>
                <a:gdLst>
                  <a:gd name="T0" fmla="*/ 0 w 79"/>
                  <a:gd name="T1" fmla="*/ 0 h 31"/>
                  <a:gd name="T2" fmla="*/ 1 w 79"/>
                  <a:gd name="T3" fmla="*/ 14 h 31"/>
                  <a:gd name="T4" fmla="*/ 23 w 79"/>
                  <a:gd name="T5" fmla="*/ 30 h 31"/>
                  <a:gd name="T6" fmla="*/ 39 w 79"/>
                  <a:gd name="T7" fmla="*/ 30 h 31"/>
                  <a:gd name="T8" fmla="*/ 78 w 79"/>
                  <a:gd name="T9" fmla="*/ 9 h 31"/>
                </a:gdLst>
                <a:ahLst/>
                <a:cxnLst>
                  <a:cxn ang="0">
                    <a:pos x="T0" y="T1"/>
                  </a:cxn>
                  <a:cxn ang="0">
                    <a:pos x="T2" y="T3"/>
                  </a:cxn>
                  <a:cxn ang="0">
                    <a:pos x="T4" y="T5"/>
                  </a:cxn>
                  <a:cxn ang="0">
                    <a:pos x="T6" y="T7"/>
                  </a:cxn>
                  <a:cxn ang="0">
                    <a:pos x="T8" y="T9"/>
                  </a:cxn>
                </a:cxnLst>
                <a:rect l="0" t="0" r="r" b="b"/>
                <a:pathLst>
                  <a:path w="79" h="31">
                    <a:moveTo>
                      <a:pt x="0" y="0"/>
                    </a:moveTo>
                    <a:lnTo>
                      <a:pt x="1" y="14"/>
                    </a:lnTo>
                    <a:lnTo>
                      <a:pt x="23" y="30"/>
                    </a:lnTo>
                    <a:lnTo>
                      <a:pt x="39" y="30"/>
                    </a:lnTo>
                    <a:lnTo>
                      <a:pt x="78" y="9"/>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5093" name="Freeform 37"/>
              <p:cNvSpPr>
                <a:spLocks/>
              </p:cNvSpPr>
              <p:nvPr/>
            </p:nvSpPr>
            <p:spPr bwMode="auto">
              <a:xfrm>
                <a:off x="1994" y="2758"/>
                <a:ext cx="161" cy="121"/>
              </a:xfrm>
              <a:custGeom>
                <a:avLst/>
                <a:gdLst>
                  <a:gd name="T0" fmla="*/ 160 w 161"/>
                  <a:gd name="T1" fmla="*/ 0 h 121"/>
                  <a:gd name="T2" fmla="*/ 143 w 161"/>
                  <a:gd name="T3" fmla="*/ 39 h 121"/>
                  <a:gd name="T4" fmla="*/ 19 w 161"/>
                  <a:gd name="T5" fmla="*/ 118 h 121"/>
                  <a:gd name="T6" fmla="*/ 0 w 161"/>
                  <a:gd name="T7" fmla="*/ 118 h 121"/>
                  <a:gd name="T8" fmla="*/ 23 w 161"/>
                  <a:gd name="T9" fmla="*/ 120 h 121"/>
                  <a:gd name="T10" fmla="*/ 145 w 161"/>
                  <a:gd name="T11" fmla="*/ 45 h 121"/>
                  <a:gd name="T12" fmla="*/ 160 w 161"/>
                  <a:gd name="T13" fmla="*/ 0 h 121"/>
                </a:gdLst>
                <a:ahLst/>
                <a:cxnLst>
                  <a:cxn ang="0">
                    <a:pos x="T0" y="T1"/>
                  </a:cxn>
                  <a:cxn ang="0">
                    <a:pos x="T2" y="T3"/>
                  </a:cxn>
                  <a:cxn ang="0">
                    <a:pos x="T4" y="T5"/>
                  </a:cxn>
                  <a:cxn ang="0">
                    <a:pos x="T6" y="T7"/>
                  </a:cxn>
                  <a:cxn ang="0">
                    <a:pos x="T8" y="T9"/>
                  </a:cxn>
                  <a:cxn ang="0">
                    <a:pos x="T10" y="T11"/>
                  </a:cxn>
                  <a:cxn ang="0">
                    <a:pos x="T12" y="T13"/>
                  </a:cxn>
                </a:cxnLst>
                <a:rect l="0" t="0" r="r" b="b"/>
                <a:pathLst>
                  <a:path w="161" h="121">
                    <a:moveTo>
                      <a:pt x="160" y="0"/>
                    </a:moveTo>
                    <a:lnTo>
                      <a:pt x="143" y="39"/>
                    </a:lnTo>
                    <a:lnTo>
                      <a:pt x="19" y="118"/>
                    </a:lnTo>
                    <a:lnTo>
                      <a:pt x="0" y="118"/>
                    </a:lnTo>
                    <a:lnTo>
                      <a:pt x="23" y="120"/>
                    </a:lnTo>
                    <a:lnTo>
                      <a:pt x="145" y="45"/>
                    </a:lnTo>
                    <a:lnTo>
                      <a:pt x="160" y="0"/>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5094" name="Freeform 38"/>
              <p:cNvSpPr>
                <a:spLocks/>
              </p:cNvSpPr>
              <p:nvPr/>
            </p:nvSpPr>
            <p:spPr bwMode="auto">
              <a:xfrm>
                <a:off x="2042" y="2821"/>
                <a:ext cx="13" cy="17"/>
              </a:xfrm>
              <a:custGeom>
                <a:avLst/>
                <a:gdLst>
                  <a:gd name="T0" fmla="*/ 0 w 13"/>
                  <a:gd name="T1" fmla="*/ 0 h 17"/>
                  <a:gd name="T2" fmla="*/ 12 w 13"/>
                  <a:gd name="T3" fmla="*/ 16 h 17"/>
                  <a:gd name="T4" fmla="*/ 12 w 13"/>
                  <a:gd name="T5" fmla="*/ 3 h 17"/>
                  <a:gd name="T6" fmla="*/ 0 w 13"/>
                  <a:gd name="T7" fmla="*/ 0 h 17"/>
                </a:gdLst>
                <a:ahLst/>
                <a:cxnLst>
                  <a:cxn ang="0">
                    <a:pos x="T0" y="T1"/>
                  </a:cxn>
                  <a:cxn ang="0">
                    <a:pos x="T2" y="T3"/>
                  </a:cxn>
                  <a:cxn ang="0">
                    <a:pos x="T4" y="T5"/>
                  </a:cxn>
                  <a:cxn ang="0">
                    <a:pos x="T6" y="T7"/>
                  </a:cxn>
                </a:cxnLst>
                <a:rect l="0" t="0" r="r" b="b"/>
                <a:pathLst>
                  <a:path w="13" h="17">
                    <a:moveTo>
                      <a:pt x="0" y="0"/>
                    </a:moveTo>
                    <a:lnTo>
                      <a:pt x="12" y="16"/>
                    </a:lnTo>
                    <a:lnTo>
                      <a:pt x="12" y="3"/>
                    </a:lnTo>
                    <a:lnTo>
                      <a:pt x="0" y="0"/>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5095" name="Freeform 39"/>
              <p:cNvSpPr>
                <a:spLocks/>
              </p:cNvSpPr>
              <p:nvPr/>
            </p:nvSpPr>
            <p:spPr bwMode="auto">
              <a:xfrm>
                <a:off x="2858" y="2266"/>
                <a:ext cx="493" cy="300"/>
              </a:xfrm>
              <a:custGeom>
                <a:avLst/>
                <a:gdLst>
                  <a:gd name="T0" fmla="*/ 0 w 493"/>
                  <a:gd name="T1" fmla="*/ 0 h 300"/>
                  <a:gd name="T2" fmla="*/ 64 w 493"/>
                  <a:gd name="T3" fmla="*/ 16 h 300"/>
                  <a:gd name="T4" fmla="*/ 148 w 493"/>
                  <a:gd name="T5" fmla="*/ 64 h 300"/>
                  <a:gd name="T6" fmla="*/ 265 w 493"/>
                  <a:gd name="T7" fmla="*/ 161 h 300"/>
                  <a:gd name="T8" fmla="*/ 289 w 493"/>
                  <a:gd name="T9" fmla="*/ 198 h 300"/>
                  <a:gd name="T10" fmla="*/ 329 w 493"/>
                  <a:gd name="T11" fmla="*/ 202 h 300"/>
                  <a:gd name="T12" fmla="*/ 387 w 493"/>
                  <a:gd name="T13" fmla="*/ 249 h 300"/>
                  <a:gd name="T14" fmla="*/ 492 w 493"/>
                  <a:gd name="T15" fmla="*/ 299 h 300"/>
                  <a:gd name="T16" fmla="*/ 385 w 493"/>
                  <a:gd name="T17" fmla="*/ 254 h 300"/>
                  <a:gd name="T18" fmla="*/ 281 w 493"/>
                  <a:gd name="T19" fmla="*/ 202 h 300"/>
                  <a:gd name="T20" fmla="*/ 236 w 493"/>
                  <a:gd name="T21" fmla="*/ 188 h 300"/>
                  <a:gd name="T22" fmla="*/ 133 w 493"/>
                  <a:gd name="T23" fmla="*/ 79 h 300"/>
                  <a:gd name="T24" fmla="*/ 59 w 493"/>
                  <a:gd name="T25" fmla="*/ 27 h 300"/>
                  <a:gd name="T26" fmla="*/ 7 w 493"/>
                  <a:gd name="T27" fmla="*/ 13 h 300"/>
                  <a:gd name="T28" fmla="*/ 0 w 493"/>
                  <a:gd name="T29" fmla="*/ 0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93" h="300">
                    <a:moveTo>
                      <a:pt x="0" y="0"/>
                    </a:moveTo>
                    <a:lnTo>
                      <a:pt x="64" y="16"/>
                    </a:lnTo>
                    <a:lnTo>
                      <a:pt x="148" y="64"/>
                    </a:lnTo>
                    <a:lnTo>
                      <a:pt x="265" y="161"/>
                    </a:lnTo>
                    <a:lnTo>
                      <a:pt x="289" y="198"/>
                    </a:lnTo>
                    <a:lnTo>
                      <a:pt x="329" y="202"/>
                    </a:lnTo>
                    <a:lnTo>
                      <a:pt x="387" y="249"/>
                    </a:lnTo>
                    <a:lnTo>
                      <a:pt x="492" y="299"/>
                    </a:lnTo>
                    <a:lnTo>
                      <a:pt x="385" y="254"/>
                    </a:lnTo>
                    <a:lnTo>
                      <a:pt x="281" y="202"/>
                    </a:lnTo>
                    <a:lnTo>
                      <a:pt x="236" y="188"/>
                    </a:lnTo>
                    <a:lnTo>
                      <a:pt x="133" y="79"/>
                    </a:lnTo>
                    <a:lnTo>
                      <a:pt x="59" y="27"/>
                    </a:lnTo>
                    <a:lnTo>
                      <a:pt x="7" y="13"/>
                    </a:lnTo>
                    <a:lnTo>
                      <a:pt x="0" y="0"/>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5096" name="Freeform 40"/>
              <p:cNvSpPr>
                <a:spLocks/>
              </p:cNvSpPr>
              <p:nvPr/>
            </p:nvSpPr>
            <p:spPr bwMode="auto">
              <a:xfrm>
                <a:off x="2921" y="2574"/>
                <a:ext cx="427" cy="342"/>
              </a:xfrm>
              <a:custGeom>
                <a:avLst/>
                <a:gdLst>
                  <a:gd name="T0" fmla="*/ 426 w 427"/>
                  <a:gd name="T1" fmla="*/ 0 h 342"/>
                  <a:gd name="T2" fmla="*/ 386 w 427"/>
                  <a:gd name="T3" fmla="*/ 34 h 342"/>
                  <a:gd name="T4" fmla="*/ 356 w 427"/>
                  <a:gd name="T5" fmla="*/ 102 h 342"/>
                  <a:gd name="T6" fmla="*/ 345 w 427"/>
                  <a:gd name="T7" fmla="*/ 149 h 342"/>
                  <a:gd name="T8" fmla="*/ 235 w 427"/>
                  <a:gd name="T9" fmla="*/ 122 h 342"/>
                  <a:gd name="T10" fmla="*/ 159 w 427"/>
                  <a:gd name="T11" fmla="*/ 109 h 342"/>
                  <a:gd name="T12" fmla="*/ 76 w 427"/>
                  <a:gd name="T13" fmla="*/ 57 h 342"/>
                  <a:gd name="T14" fmla="*/ 53 w 427"/>
                  <a:gd name="T15" fmla="*/ 20 h 342"/>
                  <a:gd name="T16" fmla="*/ 77 w 427"/>
                  <a:gd name="T17" fmla="*/ 71 h 342"/>
                  <a:gd name="T18" fmla="*/ 56 w 427"/>
                  <a:gd name="T19" fmla="*/ 78 h 342"/>
                  <a:gd name="T20" fmla="*/ 81 w 427"/>
                  <a:gd name="T21" fmla="*/ 78 h 342"/>
                  <a:gd name="T22" fmla="*/ 0 w 427"/>
                  <a:gd name="T23" fmla="*/ 218 h 342"/>
                  <a:gd name="T24" fmla="*/ 85 w 427"/>
                  <a:gd name="T25" fmla="*/ 122 h 342"/>
                  <a:gd name="T26" fmla="*/ 76 w 427"/>
                  <a:gd name="T27" fmla="*/ 184 h 342"/>
                  <a:gd name="T28" fmla="*/ 102 w 427"/>
                  <a:gd name="T29" fmla="*/ 159 h 342"/>
                  <a:gd name="T30" fmla="*/ 116 w 427"/>
                  <a:gd name="T31" fmla="*/ 247 h 342"/>
                  <a:gd name="T32" fmla="*/ 77 w 427"/>
                  <a:gd name="T33" fmla="*/ 341 h 342"/>
                  <a:gd name="T34" fmla="*/ 127 w 427"/>
                  <a:gd name="T35" fmla="*/ 256 h 342"/>
                  <a:gd name="T36" fmla="*/ 127 w 427"/>
                  <a:gd name="T37" fmla="*/ 143 h 342"/>
                  <a:gd name="T38" fmla="*/ 106 w 427"/>
                  <a:gd name="T39" fmla="*/ 91 h 342"/>
                  <a:gd name="T40" fmla="*/ 148 w 427"/>
                  <a:gd name="T41" fmla="*/ 113 h 342"/>
                  <a:gd name="T42" fmla="*/ 349 w 427"/>
                  <a:gd name="T43" fmla="*/ 181 h 342"/>
                  <a:gd name="T44" fmla="*/ 371 w 427"/>
                  <a:gd name="T45" fmla="*/ 154 h 342"/>
                  <a:gd name="T46" fmla="*/ 393 w 427"/>
                  <a:gd name="T47" fmla="*/ 38 h 342"/>
                  <a:gd name="T48" fmla="*/ 426 w 427"/>
                  <a:gd name="T49" fmla="*/ 0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27" h="342">
                    <a:moveTo>
                      <a:pt x="426" y="0"/>
                    </a:moveTo>
                    <a:lnTo>
                      <a:pt x="386" y="34"/>
                    </a:lnTo>
                    <a:lnTo>
                      <a:pt x="356" y="102"/>
                    </a:lnTo>
                    <a:lnTo>
                      <a:pt x="345" y="149"/>
                    </a:lnTo>
                    <a:lnTo>
                      <a:pt x="235" y="122"/>
                    </a:lnTo>
                    <a:lnTo>
                      <a:pt x="159" y="109"/>
                    </a:lnTo>
                    <a:lnTo>
                      <a:pt x="76" y="57"/>
                    </a:lnTo>
                    <a:lnTo>
                      <a:pt x="53" y="20"/>
                    </a:lnTo>
                    <a:lnTo>
                      <a:pt x="77" y="71"/>
                    </a:lnTo>
                    <a:lnTo>
                      <a:pt x="56" y="78"/>
                    </a:lnTo>
                    <a:lnTo>
                      <a:pt x="81" y="78"/>
                    </a:lnTo>
                    <a:lnTo>
                      <a:pt x="0" y="218"/>
                    </a:lnTo>
                    <a:lnTo>
                      <a:pt x="85" y="122"/>
                    </a:lnTo>
                    <a:lnTo>
                      <a:pt x="76" y="184"/>
                    </a:lnTo>
                    <a:lnTo>
                      <a:pt x="102" y="159"/>
                    </a:lnTo>
                    <a:lnTo>
                      <a:pt x="116" y="247"/>
                    </a:lnTo>
                    <a:lnTo>
                      <a:pt x="77" y="341"/>
                    </a:lnTo>
                    <a:lnTo>
                      <a:pt x="127" y="256"/>
                    </a:lnTo>
                    <a:lnTo>
                      <a:pt x="127" y="143"/>
                    </a:lnTo>
                    <a:lnTo>
                      <a:pt x="106" y="91"/>
                    </a:lnTo>
                    <a:lnTo>
                      <a:pt x="148" y="113"/>
                    </a:lnTo>
                    <a:lnTo>
                      <a:pt x="349" y="181"/>
                    </a:lnTo>
                    <a:lnTo>
                      <a:pt x="371" y="154"/>
                    </a:lnTo>
                    <a:lnTo>
                      <a:pt x="393" y="38"/>
                    </a:lnTo>
                    <a:lnTo>
                      <a:pt x="426" y="0"/>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5097" name="Freeform 41"/>
              <p:cNvSpPr>
                <a:spLocks/>
              </p:cNvSpPr>
              <p:nvPr/>
            </p:nvSpPr>
            <p:spPr bwMode="auto">
              <a:xfrm>
                <a:off x="3338" y="2574"/>
                <a:ext cx="236" cy="187"/>
              </a:xfrm>
              <a:custGeom>
                <a:avLst/>
                <a:gdLst>
                  <a:gd name="T0" fmla="*/ 200 w 236"/>
                  <a:gd name="T1" fmla="*/ 0 h 187"/>
                  <a:gd name="T2" fmla="*/ 235 w 236"/>
                  <a:gd name="T3" fmla="*/ 11 h 187"/>
                  <a:gd name="T4" fmla="*/ 219 w 236"/>
                  <a:gd name="T5" fmla="*/ 59 h 187"/>
                  <a:gd name="T6" fmla="*/ 172 w 236"/>
                  <a:gd name="T7" fmla="*/ 82 h 187"/>
                  <a:gd name="T8" fmla="*/ 146 w 236"/>
                  <a:gd name="T9" fmla="*/ 79 h 187"/>
                  <a:gd name="T10" fmla="*/ 107 w 236"/>
                  <a:gd name="T11" fmla="*/ 63 h 187"/>
                  <a:gd name="T12" fmla="*/ 82 w 236"/>
                  <a:gd name="T13" fmla="*/ 97 h 187"/>
                  <a:gd name="T14" fmla="*/ 59 w 236"/>
                  <a:gd name="T15" fmla="*/ 186 h 187"/>
                  <a:gd name="T16" fmla="*/ 57 w 236"/>
                  <a:gd name="T17" fmla="*/ 143 h 187"/>
                  <a:gd name="T18" fmla="*/ 49 w 236"/>
                  <a:gd name="T19" fmla="*/ 163 h 187"/>
                  <a:gd name="T20" fmla="*/ 22 w 236"/>
                  <a:gd name="T21" fmla="*/ 127 h 187"/>
                  <a:gd name="T22" fmla="*/ 0 w 236"/>
                  <a:gd name="T23" fmla="*/ 122 h 187"/>
                  <a:gd name="T24" fmla="*/ 16 w 236"/>
                  <a:gd name="T25" fmla="*/ 111 h 187"/>
                  <a:gd name="T26" fmla="*/ 3 w 236"/>
                  <a:gd name="T27" fmla="*/ 78 h 187"/>
                  <a:gd name="T28" fmla="*/ 31 w 236"/>
                  <a:gd name="T29" fmla="*/ 97 h 187"/>
                  <a:gd name="T30" fmla="*/ 54 w 236"/>
                  <a:gd name="T31" fmla="*/ 95 h 187"/>
                  <a:gd name="T32" fmla="*/ 93 w 236"/>
                  <a:gd name="T33" fmla="*/ 71 h 187"/>
                  <a:gd name="T34" fmla="*/ 91 w 236"/>
                  <a:gd name="T35" fmla="*/ 48 h 187"/>
                  <a:gd name="T36" fmla="*/ 104 w 236"/>
                  <a:gd name="T37" fmla="*/ 22 h 187"/>
                  <a:gd name="T38" fmla="*/ 104 w 236"/>
                  <a:gd name="T39" fmla="*/ 55 h 187"/>
                  <a:gd name="T40" fmla="*/ 141 w 236"/>
                  <a:gd name="T41" fmla="*/ 68 h 187"/>
                  <a:gd name="T42" fmla="*/ 174 w 236"/>
                  <a:gd name="T43" fmla="*/ 68 h 187"/>
                  <a:gd name="T44" fmla="*/ 211 w 236"/>
                  <a:gd name="T45" fmla="*/ 36 h 187"/>
                  <a:gd name="T46" fmla="*/ 218 w 236"/>
                  <a:gd name="T47" fmla="*/ 13 h 187"/>
                  <a:gd name="T48" fmla="*/ 200 w 236"/>
                  <a:gd name="T49"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187">
                    <a:moveTo>
                      <a:pt x="200" y="0"/>
                    </a:moveTo>
                    <a:lnTo>
                      <a:pt x="235" y="11"/>
                    </a:lnTo>
                    <a:lnTo>
                      <a:pt x="219" y="59"/>
                    </a:lnTo>
                    <a:lnTo>
                      <a:pt x="172" y="82"/>
                    </a:lnTo>
                    <a:lnTo>
                      <a:pt x="146" y="79"/>
                    </a:lnTo>
                    <a:lnTo>
                      <a:pt x="107" y="63"/>
                    </a:lnTo>
                    <a:lnTo>
                      <a:pt x="82" y="97"/>
                    </a:lnTo>
                    <a:lnTo>
                      <a:pt x="59" y="186"/>
                    </a:lnTo>
                    <a:lnTo>
                      <a:pt x="57" y="143"/>
                    </a:lnTo>
                    <a:lnTo>
                      <a:pt x="49" y="163"/>
                    </a:lnTo>
                    <a:lnTo>
                      <a:pt x="22" y="127"/>
                    </a:lnTo>
                    <a:lnTo>
                      <a:pt x="0" y="122"/>
                    </a:lnTo>
                    <a:lnTo>
                      <a:pt x="16" y="111"/>
                    </a:lnTo>
                    <a:lnTo>
                      <a:pt x="3" y="78"/>
                    </a:lnTo>
                    <a:lnTo>
                      <a:pt x="31" y="97"/>
                    </a:lnTo>
                    <a:lnTo>
                      <a:pt x="54" y="95"/>
                    </a:lnTo>
                    <a:lnTo>
                      <a:pt x="93" y="71"/>
                    </a:lnTo>
                    <a:lnTo>
                      <a:pt x="91" y="48"/>
                    </a:lnTo>
                    <a:lnTo>
                      <a:pt x="104" y="22"/>
                    </a:lnTo>
                    <a:lnTo>
                      <a:pt x="104" y="55"/>
                    </a:lnTo>
                    <a:lnTo>
                      <a:pt x="141" y="68"/>
                    </a:lnTo>
                    <a:lnTo>
                      <a:pt x="174" y="68"/>
                    </a:lnTo>
                    <a:lnTo>
                      <a:pt x="211" y="36"/>
                    </a:lnTo>
                    <a:lnTo>
                      <a:pt x="218" y="13"/>
                    </a:lnTo>
                    <a:lnTo>
                      <a:pt x="200" y="0"/>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5098" name="Freeform 42"/>
              <p:cNvSpPr>
                <a:spLocks/>
              </p:cNvSpPr>
              <p:nvPr/>
            </p:nvSpPr>
            <p:spPr bwMode="auto">
              <a:xfrm>
                <a:off x="3340" y="2549"/>
                <a:ext cx="201" cy="54"/>
              </a:xfrm>
              <a:custGeom>
                <a:avLst/>
                <a:gdLst>
                  <a:gd name="T0" fmla="*/ 200 w 201"/>
                  <a:gd name="T1" fmla="*/ 25 h 54"/>
                  <a:gd name="T2" fmla="*/ 139 w 201"/>
                  <a:gd name="T3" fmla="*/ 16 h 54"/>
                  <a:gd name="T4" fmla="*/ 101 w 201"/>
                  <a:gd name="T5" fmla="*/ 0 h 54"/>
                  <a:gd name="T6" fmla="*/ 69 w 201"/>
                  <a:gd name="T7" fmla="*/ 3 h 54"/>
                  <a:gd name="T8" fmla="*/ 26 w 201"/>
                  <a:gd name="T9" fmla="*/ 22 h 54"/>
                  <a:gd name="T10" fmla="*/ 0 w 201"/>
                  <a:gd name="T11" fmla="*/ 53 h 54"/>
                </a:gdLst>
                <a:ahLst/>
                <a:cxnLst>
                  <a:cxn ang="0">
                    <a:pos x="T0" y="T1"/>
                  </a:cxn>
                  <a:cxn ang="0">
                    <a:pos x="T2" y="T3"/>
                  </a:cxn>
                  <a:cxn ang="0">
                    <a:pos x="T4" y="T5"/>
                  </a:cxn>
                  <a:cxn ang="0">
                    <a:pos x="T6" y="T7"/>
                  </a:cxn>
                  <a:cxn ang="0">
                    <a:pos x="T8" y="T9"/>
                  </a:cxn>
                  <a:cxn ang="0">
                    <a:pos x="T10" y="T11"/>
                  </a:cxn>
                </a:cxnLst>
                <a:rect l="0" t="0" r="r" b="b"/>
                <a:pathLst>
                  <a:path w="201" h="54">
                    <a:moveTo>
                      <a:pt x="200" y="25"/>
                    </a:moveTo>
                    <a:lnTo>
                      <a:pt x="139" y="16"/>
                    </a:lnTo>
                    <a:lnTo>
                      <a:pt x="101" y="0"/>
                    </a:lnTo>
                    <a:lnTo>
                      <a:pt x="69" y="3"/>
                    </a:lnTo>
                    <a:lnTo>
                      <a:pt x="26" y="22"/>
                    </a:lnTo>
                    <a:lnTo>
                      <a:pt x="0" y="53"/>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5099" name="Freeform 43"/>
              <p:cNvSpPr>
                <a:spLocks/>
              </p:cNvSpPr>
              <p:nvPr/>
            </p:nvSpPr>
            <p:spPr bwMode="auto">
              <a:xfrm>
                <a:off x="3508" y="2648"/>
                <a:ext cx="89" cy="33"/>
              </a:xfrm>
              <a:custGeom>
                <a:avLst/>
                <a:gdLst>
                  <a:gd name="T0" fmla="*/ 17 w 89"/>
                  <a:gd name="T1" fmla="*/ 0 h 33"/>
                  <a:gd name="T2" fmla="*/ 88 w 89"/>
                  <a:gd name="T3" fmla="*/ 32 h 33"/>
                  <a:gd name="T4" fmla="*/ 0 w 89"/>
                  <a:gd name="T5" fmla="*/ 0 h 33"/>
                  <a:gd name="T6" fmla="*/ 17 w 89"/>
                  <a:gd name="T7" fmla="*/ 0 h 33"/>
                </a:gdLst>
                <a:ahLst/>
                <a:cxnLst>
                  <a:cxn ang="0">
                    <a:pos x="T0" y="T1"/>
                  </a:cxn>
                  <a:cxn ang="0">
                    <a:pos x="T2" y="T3"/>
                  </a:cxn>
                  <a:cxn ang="0">
                    <a:pos x="T4" y="T5"/>
                  </a:cxn>
                  <a:cxn ang="0">
                    <a:pos x="T6" y="T7"/>
                  </a:cxn>
                </a:cxnLst>
                <a:rect l="0" t="0" r="r" b="b"/>
                <a:pathLst>
                  <a:path w="89" h="33">
                    <a:moveTo>
                      <a:pt x="17" y="0"/>
                    </a:moveTo>
                    <a:lnTo>
                      <a:pt x="88" y="32"/>
                    </a:lnTo>
                    <a:lnTo>
                      <a:pt x="0" y="0"/>
                    </a:lnTo>
                    <a:lnTo>
                      <a:pt x="17" y="0"/>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5100" name="Freeform 44"/>
              <p:cNvSpPr>
                <a:spLocks/>
              </p:cNvSpPr>
              <p:nvPr/>
            </p:nvSpPr>
            <p:spPr bwMode="auto">
              <a:xfrm>
                <a:off x="3410" y="2671"/>
                <a:ext cx="138" cy="206"/>
              </a:xfrm>
              <a:custGeom>
                <a:avLst/>
                <a:gdLst>
                  <a:gd name="T0" fmla="*/ 124 w 138"/>
                  <a:gd name="T1" fmla="*/ 0 h 206"/>
                  <a:gd name="T2" fmla="*/ 111 w 138"/>
                  <a:gd name="T3" fmla="*/ 23 h 206"/>
                  <a:gd name="T4" fmla="*/ 111 w 138"/>
                  <a:gd name="T5" fmla="*/ 46 h 206"/>
                  <a:gd name="T6" fmla="*/ 137 w 138"/>
                  <a:gd name="T7" fmla="*/ 64 h 206"/>
                  <a:gd name="T8" fmla="*/ 111 w 138"/>
                  <a:gd name="T9" fmla="*/ 55 h 206"/>
                  <a:gd name="T10" fmla="*/ 91 w 138"/>
                  <a:gd name="T11" fmla="*/ 84 h 206"/>
                  <a:gd name="T12" fmla="*/ 90 w 138"/>
                  <a:gd name="T13" fmla="*/ 103 h 206"/>
                  <a:gd name="T14" fmla="*/ 135 w 138"/>
                  <a:gd name="T15" fmla="*/ 116 h 206"/>
                  <a:gd name="T16" fmla="*/ 100 w 138"/>
                  <a:gd name="T17" fmla="*/ 121 h 206"/>
                  <a:gd name="T18" fmla="*/ 111 w 138"/>
                  <a:gd name="T19" fmla="*/ 150 h 206"/>
                  <a:gd name="T20" fmla="*/ 83 w 138"/>
                  <a:gd name="T21" fmla="*/ 127 h 206"/>
                  <a:gd name="T22" fmla="*/ 63 w 138"/>
                  <a:gd name="T23" fmla="*/ 141 h 206"/>
                  <a:gd name="T24" fmla="*/ 54 w 138"/>
                  <a:gd name="T25" fmla="*/ 162 h 206"/>
                  <a:gd name="T26" fmla="*/ 67 w 138"/>
                  <a:gd name="T27" fmla="*/ 175 h 206"/>
                  <a:gd name="T28" fmla="*/ 61 w 138"/>
                  <a:gd name="T29" fmla="*/ 199 h 206"/>
                  <a:gd name="T30" fmla="*/ 40 w 138"/>
                  <a:gd name="T31" fmla="*/ 205 h 206"/>
                  <a:gd name="T32" fmla="*/ 51 w 138"/>
                  <a:gd name="T33" fmla="*/ 182 h 206"/>
                  <a:gd name="T34" fmla="*/ 28 w 138"/>
                  <a:gd name="T35" fmla="*/ 168 h 206"/>
                  <a:gd name="T36" fmla="*/ 9 w 138"/>
                  <a:gd name="T37" fmla="*/ 185 h 206"/>
                  <a:gd name="T38" fmla="*/ 12 w 138"/>
                  <a:gd name="T39" fmla="*/ 164 h 206"/>
                  <a:gd name="T40" fmla="*/ 18 w 138"/>
                  <a:gd name="T41" fmla="*/ 162 h 206"/>
                  <a:gd name="T42" fmla="*/ 0 w 138"/>
                  <a:gd name="T43" fmla="*/ 143 h 206"/>
                  <a:gd name="T44" fmla="*/ 3 w 138"/>
                  <a:gd name="T45" fmla="*/ 127 h 206"/>
                  <a:gd name="T46" fmla="*/ 12 w 138"/>
                  <a:gd name="T47" fmla="*/ 109 h 206"/>
                  <a:gd name="T48" fmla="*/ 24 w 138"/>
                  <a:gd name="T49" fmla="*/ 103 h 206"/>
                  <a:gd name="T50" fmla="*/ 12 w 138"/>
                  <a:gd name="T51" fmla="*/ 123 h 206"/>
                  <a:gd name="T52" fmla="*/ 12 w 138"/>
                  <a:gd name="T53" fmla="*/ 137 h 206"/>
                  <a:gd name="T54" fmla="*/ 29 w 138"/>
                  <a:gd name="T55" fmla="*/ 153 h 206"/>
                  <a:gd name="T56" fmla="*/ 48 w 138"/>
                  <a:gd name="T57" fmla="*/ 157 h 206"/>
                  <a:gd name="T58" fmla="*/ 58 w 138"/>
                  <a:gd name="T59" fmla="*/ 118 h 206"/>
                  <a:gd name="T60" fmla="*/ 70 w 138"/>
                  <a:gd name="T61" fmla="*/ 107 h 206"/>
                  <a:gd name="T62" fmla="*/ 29 w 138"/>
                  <a:gd name="T63" fmla="*/ 87 h 206"/>
                  <a:gd name="T64" fmla="*/ 22 w 138"/>
                  <a:gd name="T65" fmla="*/ 55 h 206"/>
                  <a:gd name="T66" fmla="*/ 42 w 138"/>
                  <a:gd name="T67" fmla="*/ 37 h 206"/>
                  <a:gd name="T68" fmla="*/ 54 w 138"/>
                  <a:gd name="T69" fmla="*/ 37 h 206"/>
                  <a:gd name="T70" fmla="*/ 38 w 138"/>
                  <a:gd name="T71" fmla="*/ 62 h 206"/>
                  <a:gd name="T72" fmla="*/ 38 w 138"/>
                  <a:gd name="T73" fmla="*/ 81 h 206"/>
                  <a:gd name="T74" fmla="*/ 79 w 138"/>
                  <a:gd name="T75" fmla="*/ 100 h 206"/>
                  <a:gd name="T76" fmla="*/ 79 w 138"/>
                  <a:gd name="T77" fmla="*/ 62 h 206"/>
                  <a:gd name="T78" fmla="*/ 94 w 138"/>
                  <a:gd name="T79" fmla="*/ 46 h 206"/>
                  <a:gd name="T80" fmla="*/ 95 w 138"/>
                  <a:gd name="T81" fmla="*/ 19 h 206"/>
                  <a:gd name="T82" fmla="*/ 124 w 138"/>
                  <a:gd name="T83" fmla="*/ 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8" h="206">
                    <a:moveTo>
                      <a:pt x="124" y="0"/>
                    </a:moveTo>
                    <a:lnTo>
                      <a:pt x="111" y="23"/>
                    </a:lnTo>
                    <a:lnTo>
                      <a:pt x="111" y="46"/>
                    </a:lnTo>
                    <a:lnTo>
                      <a:pt x="137" y="64"/>
                    </a:lnTo>
                    <a:lnTo>
                      <a:pt x="111" y="55"/>
                    </a:lnTo>
                    <a:lnTo>
                      <a:pt x="91" y="84"/>
                    </a:lnTo>
                    <a:lnTo>
                      <a:pt x="90" y="103"/>
                    </a:lnTo>
                    <a:lnTo>
                      <a:pt x="135" y="116"/>
                    </a:lnTo>
                    <a:lnTo>
                      <a:pt x="100" y="121"/>
                    </a:lnTo>
                    <a:lnTo>
                      <a:pt x="111" y="150"/>
                    </a:lnTo>
                    <a:lnTo>
                      <a:pt x="83" y="127"/>
                    </a:lnTo>
                    <a:lnTo>
                      <a:pt x="63" y="141"/>
                    </a:lnTo>
                    <a:lnTo>
                      <a:pt x="54" y="162"/>
                    </a:lnTo>
                    <a:lnTo>
                      <a:pt x="67" y="175"/>
                    </a:lnTo>
                    <a:lnTo>
                      <a:pt x="61" y="199"/>
                    </a:lnTo>
                    <a:lnTo>
                      <a:pt x="40" y="205"/>
                    </a:lnTo>
                    <a:lnTo>
                      <a:pt x="51" y="182"/>
                    </a:lnTo>
                    <a:lnTo>
                      <a:pt x="28" y="168"/>
                    </a:lnTo>
                    <a:lnTo>
                      <a:pt x="9" y="185"/>
                    </a:lnTo>
                    <a:lnTo>
                      <a:pt x="12" y="164"/>
                    </a:lnTo>
                    <a:lnTo>
                      <a:pt x="18" y="162"/>
                    </a:lnTo>
                    <a:lnTo>
                      <a:pt x="0" y="143"/>
                    </a:lnTo>
                    <a:lnTo>
                      <a:pt x="3" y="127"/>
                    </a:lnTo>
                    <a:lnTo>
                      <a:pt x="12" y="109"/>
                    </a:lnTo>
                    <a:lnTo>
                      <a:pt x="24" y="103"/>
                    </a:lnTo>
                    <a:lnTo>
                      <a:pt x="12" y="123"/>
                    </a:lnTo>
                    <a:lnTo>
                      <a:pt x="12" y="137"/>
                    </a:lnTo>
                    <a:lnTo>
                      <a:pt x="29" y="153"/>
                    </a:lnTo>
                    <a:lnTo>
                      <a:pt x="48" y="157"/>
                    </a:lnTo>
                    <a:lnTo>
                      <a:pt x="58" y="118"/>
                    </a:lnTo>
                    <a:lnTo>
                      <a:pt x="70" y="107"/>
                    </a:lnTo>
                    <a:lnTo>
                      <a:pt x="29" y="87"/>
                    </a:lnTo>
                    <a:lnTo>
                      <a:pt x="22" y="55"/>
                    </a:lnTo>
                    <a:lnTo>
                      <a:pt x="42" y="37"/>
                    </a:lnTo>
                    <a:lnTo>
                      <a:pt x="54" y="37"/>
                    </a:lnTo>
                    <a:lnTo>
                      <a:pt x="38" y="62"/>
                    </a:lnTo>
                    <a:lnTo>
                      <a:pt x="38" y="81"/>
                    </a:lnTo>
                    <a:lnTo>
                      <a:pt x="79" y="100"/>
                    </a:lnTo>
                    <a:lnTo>
                      <a:pt x="79" y="62"/>
                    </a:lnTo>
                    <a:lnTo>
                      <a:pt x="94" y="46"/>
                    </a:lnTo>
                    <a:lnTo>
                      <a:pt x="95" y="19"/>
                    </a:lnTo>
                    <a:lnTo>
                      <a:pt x="124" y="0"/>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5101" name="Freeform 45"/>
              <p:cNvSpPr>
                <a:spLocks/>
              </p:cNvSpPr>
              <p:nvPr/>
            </p:nvSpPr>
            <p:spPr bwMode="auto">
              <a:xfrm>
                <a:off x="3461" y="2665"/>
                <a:ext cx="22" cy="46"/>
              </a:xfrm>
              <a:custGeom>
                <a:avLst/>
                <a:gdLst>
                  <a:gd name="T0" fmla="*/ 19 w 22"/>
                  <a:gd name="T1" fmla="*/ 0 h 46"/>
                  <a:gd name="T2" fmla="*/ 9 w 22"/>
                  <a:gd name="T3" fmla="*/ 18 h 46"/>
                  <a:gd name="T4" fmla="*/ 21 w 22"/>
                  <a:gd name="T5" fmla="*/ 45 h 46"/>
                  <a:gd name="T6" fmla="*/ 0 w 22"/>
                  <a:gd name="T7" fmla="*/ 41 h 46"/>
                  <a:gd name="T8" fmla="*/ 1 w 22"/>
                  <a:gd name="T9" fmla="*/ 15 h 46"/>
                  <a:gd name="T10" fmla="*/ 19 w 22"/>
                  <a:gd name="T11" fmla="*/ 0 h 46"/>
                </a:gdLst>
                <a:ahLst/>
                <a:cxnLst>
                  <a:cxn ang="0">
                    <a:pos x="T0" y="T1"/>
                  </a:cxn>
                  <a:cxn ang="0">
                    <a:pos x="T2" y="T3"/>
                  </a:cxn>
                  <a:cxn ang="0">
                    <a:pos x="T4" y="T5"/>
                  </a:cxn>
                  <a:cxn ang="0">
                    <a:pos x="T6" y="T7"/>
                  </a:cxn>
                  <a:cxn ang="0">
                    <a:pos x="T8" y="T9"/>
                  </a:cxn>
                  <a:cxn ang="0">
                    <a:pos x="T10" y="T11"/>
                  </a:cxn>
                </a:cxnLst>
                <a:rect l="0" t="0" r="r" b="b"/>
                <a:pathLst>
                  <a:path w="22" h="46">
                    <a:moveTo>
                      <a:pt x="19" y="0"/>
                    </a:moveTo>
                    <a:lnTo>
                      <a:pt x="9" y="18"/>
                    </a:lnTo>
                    <a:lnTo>
                      <a:pt x="21" y="45"/>
                    </a:lnTo>
                    <a:lnTo>
                      <a:pt x="0" y="41"/>
                    </a:lnTo>
                    <a:lnTo>
                      <a:pt x="1" y="15"/>
                    </a:lnTo>
                    <a:lnTo>
                      <a:pt x="19" y="0"/>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5102" name="Freeform 46"/>
              <p:cNvSpPr>
                <a:spLocks/>
              </p:cNvSpPr>
              <p:nvPr/>
            </p:nvSpPr>
            <p:spPr bwMode="auto">
              <a:xfrm>
                <a:off x="3545" y="2680"/>
                <a:ext cx="52" cy="56"/>
              </a:xfrm>
              <a:custGeom>
                <a:avLst/>
                <a:gdLst>
                  <a:gd name="T0" fmla="*/ 51 w 52"/>
                  <a:gd name="T1" fmla="*/ 0 h 56"/>
                  <a:gd name="T2" fmla="*/ 51 w 52"/>
                  <a:gd name="T3" fmla="*/ 28 h 56"/>
                  <a:gd name="T4" fmla="*/ 36 w 52"/>
                  <a:gd name="T5" fmla="*/ 48 h 56"/>
                  <a:gd name="T6" fmla="*/ 7 w 52"/>
                  <a:gd name="T7" fmla="*/ 55 h 56"/>
                  <a:gd name="T8" fmla="*/ 0 w 52"/>
                  <a:gd name="T9" fmla="*/ 55 h 56"/>
                </a:gdLst>
                <a:ahLst/>
                <a:cxnLst>
                  <a:cxn ang="0">
                    <a:pos x="T0" y="T1"/>
                  </a:cxn>
                  <a:cxn ang="0">
                    <a:pos x="T2" y="T3"/>
                  </a:cxn>
                  <a:cxn ang="0">
                    <a:pos x="T4" y="T5"/>
                  </a:cxn>
                  <a:cxn ang="0">
                    <a:pos x="T6" y="T7"/>
                  </a:cxn>
                  <a:cxn ang="0">
                    <a:pos x="T8" y="T9"/>
                  </a:cxn>
                </a:cxnLst>
                <a:rect l="0" t="0" r="r" b="b"/>
                <a:pathLst>
                  <a:path w="52" h="56">
                    <a:moveTo>
                      <a:pt x="51" y="0"/>
                    </a:moveTo>
                    <a:lnTo>
                      <a:pt x="51" y="28"/>
                    </a:lnTo>
                    <a:lnTo>
                      <a:pt x="36" y="48"/>
                    </a:lnTo>
                    <a:lnTo>
                      <a:pt x="7" y="55"/>
                    </a:lnTo>
                    <a:lnTo>
                      <a:pt x="0" y="55"/>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5103" name="Freeform 47"/>
              <p:cNvSpPr>
                <a:spLocks/>
              </p:cNvSpPr>
              <p:nvPr/>
            </p:nvSpPr>
            <p:spPr bwMode="auto">
              <a:xfrm>
                <a:off x="3441" y="2699"/>
                <a:ext cx="128" cy="89"/>
              </a:xfrm>
              <a:custGeom>
                <a:avLst/>
                <a:gdLst>
                  <a:gd name="T0" fmla="*/ 0 w 128"/>
                  <a:gd name="T1" fmla="*/ 0 h 89"/>
                  <a:gd name="T2" fmla="*/ 122 w 128"/>
                  <a:gd name="T3" fmla="*/ 40 h 89"/>
                  <a:gd name="T4" fmla="*/ 127 w 128"/>
                  <a:gd name="T5" fmla="*/ 59 h 89"/>
                  <a:gd name="T6" fmla="*/ 123 w 128"/>
                  <a:gd name="T7" fmla="*/ 79 h 89"/>
                  <a:gd name="T8" fmla="*/ 106 w 128"/>
                  <a:gd name="T9" fmla="*/ 88 h 89"/>
                  <a:gd name="T10" fmla="*/ 80 w 128"/>
                  <a:gd name="T11" fmla="*/ 88 h 89"/>
                </a:gdLst>
                <a:ahLst/>
                <a:cxnLst>
                  <a:cxn ang="0">
                    <a:pos x="T0" y="T1"/>
                  </a:cxn>
                  <a:cxn ang="0">
                    <a:pos x="T2" y="T3"/>
                  </a:cxn>
                  <a:cxn ang="0">
                    <a:pos x="T4" y="T5"/>
                  </a:cxn>
                  <a:cxn ang="0">
                    <a:pos x="T6" y="T7"/>
                  </a:cxn>
                  <a:cxn ang="0">
                    <a:pos x="T8" y="T9"/>
                  </a:cxn>
                  <a:cxn ang="0">
                    <a:pos x="T10" y="T11"/>
                  </a:cxn>
                </a:cxnLst>
                <a:rect l="0" t="0" r="r" b="b"/>
                <a:pathLst>
                  <a:path w="128" h="89">
                    <a:moveTo>
                      <a:pt x="0" y="0"/>
                    </a:moveTo>
                    <a:lnTo>
                      <a:pt x="122" y="40"/>
                    </a:lnTo>
                    <a:lnTo>
                      <a:pt x="127" y="59"/>
                    </a:lnTo>
                    <a:lnTo>
                      <a:pt x="123" y="79"/>
                    </a:lnTo>
                    <a:lnTo>
                      <a:pt x="106" y="88"/>
                    </a:lnTo>
                    <a:lnTo>
                      <a:pt x="80" y="88"/>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5104" name="Freeform 48"/>
              <p:cNvSpPr>
                <a:spLocks/>
              </p:cNvSpPr>
              <p:nvPr/>
            </p:nvSpPr>
            <p:spPr bwMode="auto">
              <a:xfrm>
                <a:off x="3442" y="2821"/>
                <a:ext cx="80" cy="31"/>
              </a:xfrm>
              <a:custGeom>
                <a:avLst/>
                <a:gdLst>
                  <a:gd name="T0" fmla="*/ 79 w 80"/>
                  <a:gd name="T1" fmla="*/ 0 h 31"/>
                  <a:gd name="T2" fmla="*/ 78 w 80"/>
                  <a:gd name="T3" fmla="*/ 14 h 31"/>
                  <a:gd name="T4" fmla="*/ 55 w 80"/>
                  <a:gd name="T5" fmla="*/ 30 h 31"/>
                  <a:gd name="T6" fmla="*/ 40 w 80"/>
                  <a:gd name="T7" fmla="*/ 30 h 31"/>
                  <a:gd name="T8" fmla="*/ 0 w 80"/>
                  <a:gd name="T9" fmla="*/ 9 h 31"/>
                </a:gdLst>
                <a:ahLst/>
                <a:cxnLst>
                  <a:cxn ang="0">
                    <a:pos x="T0" y="T1"/>
                  </a:cxn>
                  <a:cxn ang="0">
                    <a:pos x="T2" y="T3"/>
                  </a:cxn>
                  <a:cxn ang="0">
                    <a:pos x="T4" y="T5"/>
                  </a:cxn>
                  <a:cxn ang="0">
                    <a:pos x="T6" y="T7"/>
                  </a:cxn>
                  <a:cxn ang="0">
                    <a:pos x="T8" y="T9"/>
                  </a:cxn>
                </a:cxnLst>
                <a:rect l="0" t="0" r="r" b="b"/>
                <a:pathLst>
                  <a:path w="80" h="31">
                    <a:moveTo>
                      <a:pt x="79" y="0"/>
                    </a:moveTo>
                    <a:lnTo>
                      <a:pt x="78" y="14"/>
                    </a:lnTo>
                    <a:lnTo>
                      <a:pt x="55" y="30"/>
                    </a:lnTo>
                    <a:lnTo>
                      <a:pt x="40" y="30"/>
                    </a:lnTo>
                    <a:lnTo>
                      <a:pt x="0" y="9"/>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5105" name="Freeform 49"/>
              <p:cNvSpPr>
                <a:spLocks/>
              </p:cNvSpPr>
              <p:nvPr/>
            </p:nvSpPr>
            <p:spPr bwMode="auto">
              <a:xfrm>
                <a:off x="3292" y="2758"/>
                <a:ext cx="163" cy="121"/>
              </a:xfrm>
              <a:custGeom>
                <a:avLst/>
                <a:gdLst>
                  <a:gd name="T0" fmla="*/ 0 w 163"/>
                  <a:gd name="T1" fmla="*/ 0 h 121"/>
                  <a:gd name="T2" fmla="*/ 19 w 163"/>
                  <a:gd name="T3" fmla="*/ 39 h 121"/>
                  <a:gd name="T4" fmla="*/ 142 w 163"/>
                  <a:gd name="T5" fmla="*/ 118 h 121"/>
                  <a:gd name="T6" fmla="*/ 162 w 163"/>
                  <a:gd name="T7" fmla="*/ 118 h 121"/>
                  <a:gd name="T8" fmla="*/ 138 w 163"/>
                  <a:gd name="T9" fmla="*/ 120 h 121"/>
                  <a:gd name="T10" fmla="*/ 15 w 163"/>
                  <a:gd name="T11" fmla="*/ 45 h 121"/>
                  <a:gd name="T12" fmla="*/ 0 w 163"/>
                  <a:gd name="T13" fmla="*/ 0 h 121"/>
                </a:gdLst>
                <a:ahLst/>
                <a:cxnLst>
                  <a:cxn ang="0">
                    <a:pos x="T0" y="T1"/>
                  </a:cxn>
                  <a:cxn ang="0">
                    <a:pos x="T2" y="T3"/>
                  </a:cxn>
                  <a:cxn ang="0">
                    <a:pos x="T4" y="T5"/>
                  </a:cxn>
                  <a:cxn ang="0">
                    <a:pos x="T6" y="T7"/>
                  </a:cxn>
                  <a:cxn ang="0">
                    <a:pos x="T8" y="T9"/>
                  </a:cxn>
                  <a:cxn ang="0">
                    <a:pos x="T10" y="T11"/>
                  </a:cxn>
                  <a:cxn ang="0">
                    <a:pos x="T12" y="T13"/>
                  </a:cxn>
                </a:cxnLst>
                <a:rect l="0" t="0" r="r" b="b"/>
                <a:pathLst>
                  <a:path w="163" h="121">
                    <a:moveTo>
                      <a:pt x="0" y="0"/>
                    </a:moveTo>
                    <a:lnTo>
                      <a:pt x="19" y="39"/>
                    </a:lnTo>
                    <a:lnTo>
                      <a:pt x="142" y="118"/>
                    </a:lnTo>
                    <a:lnTo>
                      <a:pt x="162" y="118"/>
                    </a:lnTo>
                    <a:lnTo>
                      <a:pt x="138" y="120"/>
                    </a:lnTo>
                    <a:lnTo>
                      <a:pt x="15" y="45"/>
                    </a:lnTo>
                    <a:lnTo>
                      <a:pt x="0" y="0"/>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5106" name="Freeform 50"/>
              <p:cNvSpPr>
                <a:spLocks/>
              </p:cNvSpPr>
              <p:nvPr/>
            </p:nvSpPr>
            <p:spPr bwMode="auto">
              <a:xfrm>
                <a:off x="3392" y="2814"/>
                <a:ext cx="19" cy="29"/>
              </a:xfrm>
              <a:custGeom>
                <a:avLst/>
                <a:gdLst>
                  <a:gd name="T0" fmla="*/ 18 w 19"/>
                  <a:gd name="T1" fmla="*/ 0 h 29"/>
                  <a:gd name="T2" fmla="*/ 5 w 19"/>
                  <a:gd name="T3" fmla="*/ 28 h 29"/>
                  <a:gd name="T4" fmla="*/ 0 w 19"/>
                  <a:gd name="T5" fmla="*/ 5 h 29"/>
                  <a:gd name="T6" fmla="*/ 18 w 19"/>
                  <a:gd name="T7" fmla="*/ 0 h 29"/>
                </a:gdLst>
                <a:ahLst/>
                <a:cxnLst>
                  <a:cxn ang="0">
                    <a:pos x="T0" y="T1"/>
                  </a:cxn>
                  <a:cxn ang="0">
                    <a:pos x="T2" y="T3"/>
                  </a:cxn>
                  <a:cxn ang="0">
                    <a:pos x="T4" y="T5"/>
                  </a:cxn>
                  <a:cxn ang="0">
                    <a:pos x="T6" y="T7"/>
                  </a:cxn>
                </a:cxnLst>
                <a:rect l="0" t="0" r="r" b="b"/>
                <a:pathLst>
                  <a:path w="19" h="29">
                    <a:moveTo>
                      <a:pt x="18" y="0"/>
                    </a:moveTo>
                    <a:lnTo>
                      <a:pt x="5" y="28"/>
                    </a:lnTo>
                    <a:lnTo>
                      <a:pt x="0" y="5"/>
                    </a:lnTo>
                    <a:lnTo>
                      <a:pt x="18" y="0"/>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5107" name="Freeform 51"/>
              <p:cNvSpPr>
                <a:spLocks/>
              </p:cNvSpPr>
              <p:nvPr/>
            </p:nvSpPr>
            <p:spPr bwMode="auto">
              <a:xfrm>
                <a:off x="2741" y="2280"/>
                <a:ext cx="143" cy="313"/>
              </a:xfrm>
              <a:custGeom>
                <a:avLst/>
                <a:gdLst>
                  <a:gd name="T0" fmla="*/ 94 w 143"/>
                  <a:gd name="T1" fmla="*/ 64 h 313"/>
                  <a:gd name="T2" fmla="*/ 111 w 143"/>
                  <a:gd name="T3" fmla="*/ 121 h 313"/>
                  <a:gd name="T4" fmla="*/ 108 w 143"/>
                  <a:gd name="T5" fmla="*/ 160 h 313"/>
                  <a:gd name="T6" fmla="*/ 68 w 143"/>
                  <a:gd name="T7" fmla="*/ 202 h 313"/>
                  <a:gd name="T8" fmla="*/ 0 w 143"/>
                  <a:gd name="T9" fmla="*/ 243 h 313"/>
                  <a:gd name="T10" fmla="*/ 66 w 143"/>
                  <a:gd name="T11" fmla="*/ 230 h 313"/>
                  <a:gd name="T12" fmla="*/ 1 w 143"/>
                  <a:gd name="T13" fmla="*/ 312 h 313"/>
                  <a:gd name="T14" fmla="*/ 77 w 143"/>
                  <a:gd name="T15" fmla="*/ 241 h 313"/>
                  <a:gd name="T16" fmla="*/ 128 w 143"/>
                  <a:gd name="T17" fmla="*/ 158 h 313"/>
                  <a:gd name="T18" fmla="*/ 138 w 143"/>
                  <a:gd name="T19" fmla="*/ 209 h 313"/>
                  <a:gd name="T20" fmla="*/ 134 w 143"/>
                  <a:gd name="T21" fmla="*/ 308 h 313"/>
                  <a:gd name="T22" fmla="*/ 142 w 143"/>
                  <a:gd name="T23" fmla="*/ 243 h 313"/>
                  <a:gd name="T24" fmla="*/ 142 w 143"/>
                  <a:gd name="T25" fmla="*/ 144 h 313"/>
                  <a:gd name="T26" fmla="*/ 134 w 143"/>
                  <a:gd name="T27" fmla="*/ 60 h 313"/>
                  <a:gd name="T28" fmla="*/ 102 w 143"/>
                  <a:gd name="T29" fmla="*/ 0 h 313"/>
                  <a:gd name="T30" fmla="*/ 94 w 143"/>
                  <a:gd name="T31" fmla="*/ 64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3" h="313">
                    <a:moveTo>
                      <a:pt x="94" y="64"/>
                    </a:moveTo>
                    <a:lnTo>
                      <a:pt x="111" y="121"/>
                    </a:lnTo>
                    <a:lnTo>
                      <a:pt x="108" y="160"/>
                    </a:lnTo>
                    <a:lnTo>
                      <a:pt x="68" y="202"/>
                    </a:lnTo>
                    <a:lnTo>
                      <a:pt x="0" y="243"/>
                    </a:lnTo>
                    <a:lnTo>
                      <a:pt x="66" y="230"/>
                    </a:lnTo>
                    <a:lnTo>
                      <a:pt x="1" y="312"/>
                    </a:lnTo>
                    <a:lnTo>
                      <a:pt x="77" y="241"/>
                    </a:lnTo>
                    <a:lnTo>
                      <a:pt x="128" y="158"/>
                    </a:lnTo>
                    <a:lnTo>
                      <a:pt x="138" y="209"/>
                    </a:lnTo>
                    <a:lnTo>
                      <a:pt x="134" y="308"/>
                    </a:lnTo>
                    <a:lnTo>
                      <a:pt x="142" y="243"/>
                    </a:lnTo>
                    <a:lnTo>
                      <a:pt x="142" y="144"/>
                    </a:lnTo>
                    <a:lnTo>
                      <a:pt x="134" y="60"/>
                    </a:lnTo>
                    <a:lnTo>
                      <a:pt x="102" y="0"/>
                    </a:lnTo>
                    <a:lnTo>
                      <a:pt x="94" y="64"/>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5108" name="Freeform 52"/>
              <p:cNvSpPr>
                <a:spLocks/>
              </p:cNvSpPr>
              <p:nvPr/>
            </p:nvSpPr>
            <p:spPr bwMode="auto">
              <a:xfrm>
                <a:off x="2561" y="2390"/>
                <a:ext cx="18" cy="221"/>
              </a:xfrm>
              <a:custGeom>
                <a:avLst/>
                <a:gdLst>
                  <a:gd name="T0" fmla="*/ 9 w 18"/>
                  <a:gd name="T1" fmla="*/ 0 h 221"/>
                  <a:gd name="T2" fmla="*/ 0 w 18"/>
                  <a:gd name="T3" fmla="*/ 80 h 221"/>
                  <a:gd name="T4" fmla="*/ 11 w 18"/>
                  <a:gd name="T5" fmla="*/ 220 h 221"/>
                  <a:gd name="T6" fmla="*/ 17 w 18"/>
                  <a:gd name="T7" fmla="*/ 120 h 221"/>
                  <a:gd name="T8" fmla="*/ 9 w 18"/>
                  <a:gd name="T9" fmla="*/ 80 h 221"/>
                  <a:gd name="T10" fmla="*/ 16 w 18"/>
                  <a:gd name="T11" fmla="*/ 33 h 221"/>
                  <a:gd name="T12" fmla="*/ 9 w 18"/>
                  <a:gd name="T13" fmla="*/ 0 h 221"/>
                </a:gdLst>
                <a:ahLst/>
                <a:cxnLst>
                  <a:cxn ang="0">
                    <a:pos x="T0" y="T1"/>
                  </a:cxn>
                  <a:cxn ang="0">
                    <a:pos x="T2" y="T3"/>
                  </a:cxn>
                  <a:cxn ang="0">
                    <a:pos x="T4" y="T5"/>
                  </a:cxn>
                  <a:cxn ang="0">
                    <a:pos x="T6" y="T7"/>
                  </a:cxn>
                  <a:cxn ang="0">
                    <a:pos x="T8" y="T9"/>
                  </a:cxn>
                  <a:cxn ang="0">
                    <a:pos x="T10" y="T11"/>
                  </a:cxn>
                  <a:cxn ang="0">
                    <a:pos x="T12" y="T13"/>
                  </a:cxn>
                </a:cxnLst>
                <a:rect l="0" t="0" r="r" b="b"/>
                <a:pathLst>
                  <a:path w="18" h="221">
                    <a:moveTo>
                      <a:pt x="9" y="0"/>
                    </a:moveTo>
                    <a:lnTo>
                      <a:pt x="0" y="80"/>
                    </a:lnTo>
                    <a:lnTo>
                      <a:pt x="11" y="220"/>
                    </a:lnTo>
                    <a:lnTo>
                      <a:pt x="17" y="120"/>
                    </a:lnTo>
                    <a:lnTo>
                      <a:pt x="9" y="80"/>
                    </a:lnTo>
                    <a:lnTo>
                      <a:pt x="16" y="33"/>
                    </a:lnTo>
                    <a:lnTo>
                      <a:pt x="9" y="0"/>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5109" name="Freeform 53"/>
              <p:cNvSpPr>
                <a:spLocks/>
              </p:cNvSpPr>
              <p:nvPr/>
            </p:nvSpPr>
            <p:spPr bwMode="auto">
              <a:xfrm>
                <a:off x="2584" y="2445"/>
                <a:ext cx="128" cy="148"/>
              </a:xfrm>
              <a:custGeom>
                <a:avLst/>
                <a:gdLst>
                  <a:gd name="T0" fmla="*/ 25 w 128"/>
                  <a:gd name="T1" fmla="*/ 9 h 148"/>
                  <a:gd name="T2" fmla="*/ 66 w 128"/>
                  <a:gd name="T3" fmla="*/ 43 h 148"/>
                  <a:gd name="T4" fmla="*/ 119 w 128"/>
                  <a:gd name="T5" fmla="*/ 74 h 148"/>
                  <a:gd name="T6" fmla="*/ 93 w 128"/>
                  <a:gd name="T7" fmla="*/ 74 h 148"/>
                  <a:gd name="T8" fmla="*/ 37 w 128"/>
                  <a:gd name="T9" fmla="*/ 50 h 148"/>
                  <a:gd name="T10" fmla="*/ 108 w 128"/>
                  <a:gd name="T11" fmla="*/ 122 h 148"/>
                  <a:gd name="T12" fmla="*/ 127 w 128"/>
                  <a:gd name="T13" fmla="*/ 147 h 148"/>
                  <a:gd name="T14" fmla="*/ 101 w 128"/>
                  <a:gd name="T15" fmla="*/ 117 h 148"/>
                  <a:gd name="T16" fmla="*/ 72 w 128"/>
                  <a:gd name="T17" fmla="*/ 108 h 148"/>
                  <a:gd name="T18" fmla="*/ 30 w 128"/>
                  <a:gd name="T19" fmla="*/ 55 h 148"/>
                  <a:gd name="T20" fmla="*/ 0 w 128"/>
                  <a:gd name="T21" fmla="*/ 0 h 148"/>
                  <a:gd name="T22" fmla="*/ 33 w 128"/>
                  <a:gd name="T23" fmla="*/ 29 h 148"/>
                  <a:gd name="T24" fmla="*/ 25 w 128"/>
                  <a:gd name="T25" fmla="*/ 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8" h="148">
                    <a:moveTo>
                      <a:pt x="25" y="9"/>
                    </a:moveTo>
                    <a:lnTo>
                      <a:pt x="66" y="43"/>
                    </a:lnTo>
                    <a:lnTo>
                      <a:pt x="119" y="74"/>
                    </a:lnTo>
                    <a:lnTo>
                      <a:pt x="93" y="74"/>
                    </a:lnTo>
                    <a:lnTo>
                      <a:pt x="37" y="50"/>
                    </a:lnTo>
                    <a:lnTo>
                      <a:pt x="108" y="122"/>
                    </a:lnTo>
                    <a:lnTo>
                      <a:pt x="127" y="147"/>
                    </a:lnTo>
                    <a:lnTo>
                      <a:pt x="101" y="117"/>
                    </a:lnTo>
                    <a:lnTo>
                      <a:pt x="72" y="108"/>
                    </a:lnTo>
                    <a:lnTo>
                      <a:pt x="30" y="55"/>
                    </a:lnTo>
                    <a:lnTo>
                      <a:pt x="0" y="0"/>
                    </a:lnTo>
                    <a:lnTo>
                      <a:pt x="33" y="29"/>
                    </a:lnTo>
                    <a:lnTo>
                      <a:pt x="25" y="9"/>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5110" name="Freeform 54"/>
              <p:cNvSpPr>
                <a:spLocks/>
              </p:cNvSpPr>
              <p:nvPr/>
            </p:nvSpPr>
            <p:spPr bwMode="auto">
              <a:xfrm>
                <a:off x="2742" y="2356"/>
                <a:ext cx="90" cy="83"/>
              </a:xfrm>
              <a:custGeom>
                <a:avLst/>
                <a:gdLst>
                  <a:gd name="T0" fmla="*/ 0 w 90"/>
                  <a:gd name="T1" fmla="*/ 82 h 83"/>
                  <a:gd name="T2" fmla="*/ 80 w 90"/>
                  <a:gd name="T3" fmla="*/ 32 h 83"/>
                  <a:gd name="T4" fmla="*/ 89 w 90"/>
                  <a:gd name="T5" fmla="*/ 0 h 83"/>
                  <a:gd name="T6" fmla="*/ 89 w 90"/>
                  <a:gd name="T7" fmla="*/ 32 h 83"/>
                  <a:gd name="T8" fmla="*/ 82 w 90"/>
                  <a:gd name="T9" fmla="*/ 52 h 83"/>
                  <a:gd name="T10" fmla="*/ 38 w 90"/>
                  <a:gd name="T11" fmla="*/ 78 h 83"/>
                  <a:gd name="T12" fmla="*/ 0 w 90"/>
                  <a:gd name="T13" fmla="*/ 82 h 83"/>
                </a:gdLst>
                <a:ahLst/>
                <a:cxnLst>
                  <a:cxn ang="0">
                    <a:pos x="T0" y="T1"/>
                  </a:cxn>
                  <a:cxn ang="0">
                    <a:pos x="T2" y="T3"/>
                  </a:cxn>
                  <a:cxn ang="0">
                    <a:pos x="T4" y="T5"/>
                  </a:cxn>
                  <a:cxn ang="0">
                    <a:pos x="T6" y="T7"/>
                  </a:cxn>
                  <a:cxn ang="0">
                    <a:pos x="T8" y="T9"/>
                  </a:cxn>
                  <a:cxn ang="0">
                    <a:pos x="T10" y="T11"/>
                  </a:cxn>
                  <a:cxn ang="0">
                    <a:pos x="T12" y="T13"/>
                  </a:cxn>
                </a:cxnLst>
                <a:rect l="0" t="0" r="r" b="b"/>
                <a:pathLst>
                  <a:path w="90" h="83">
                    <a:moveTo>
                      <a:pt x="0" y="82"/>
                    </a:moveTo>
                    <a:lnTo>
                      <a:pt x="80" y="32"/>
                    </a:lnTo>
                    <a:lnTo>
                      <a:pt x="89" y="0"/>
                    </a:lnTo>
                    <a:lnTo>
                      <a:pt x="89" y="32"/>
                    </a:lnTo>
                    <a:lnTo>
                      <a:pt x="82" y="52"/>
                    </a:lnTo>
                    <a:lnTo>
                      <a:pt x="38" y="78"/>
                    </a:lnTo>
                    <a:lnTo>
                      <a:pt x="0" y="82"/>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5111" name="Freeform 55"/>
              <p:cNvSpPr>
                <a:spLocks/>
              </p:cNvSpPr>
              <p:nvPr/>
            </p:nvSpPr>
            <p:spPr bwMode="auto">
              <a:xfrm>
                <a:off x="2672" y="2361"/>
                <a:ext cx="108" cy="33"/>
              </a:xfrm>
              <a:custGeom>
                <a:avLst/>
                <a:gdLst>
                  <a:gd name="T0" fmla="*/ 0 w 108"/>
                  <a:gd name="T1" fmla="*/ 4 h 33"/>
                  <a:gd name="T2" fmla="*/ 21 w 108"/>
                  <a:gd name="T3" fmla="*/ 17 h 33"/>
                  <a:gd name="T4" fmla="*/ 47 w 108"/>
                  <a:gd name="T5" fmla="*/ 20 h 33"/>
                  <a:gd name="T6" fmla="*/ 79 w 108"/>
                  <a:gd name="T7" fmla="*/ 17 h 33"/>
                  <a:gd name="T8" fmla="*/ 107 w 108"/>
                  <a:gd name="T9" fmla="*/ 0 h 33"/>
                  <a:gd name="T10" fmla="*/ 90 w 108"/>
                  <a:gd name="T11" fmla="*/ 24 h 33"/>
                  <a:gd name="T12" fmla="*/ 62 w 108"/>
                  <a:gd name="T13" fmla="*/ 32 h 33"/>
                  <a:gd name="T14" fmla="*/ 35 w 108"/>
                  <a:gd name="T15" fmla="*/ 32 h 33"/>
                  <a:gd name="T16" fmla="*/ 9 w 108"/>
                  <a:gd name="T17" fmla="*/ 22 h 33"/>
                  <a:gd name="T18" fmla="*/ 0 w 108"/>
                  <a:gd name="T19" fmla="*/ 4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8" h="33">
                    <a:moveTo>
                      <a:pt x="0" y="4"/>
                    </a:moveTo>
                    <a:lnTo>
                      <a:pt x="21" y="17"/>
                    </a:lnTo>
                    <a:lnTo>
                      <a:pt x="47" y="20"/>
                    </a:lnTo>
                    <a:lnTo>
                      <a:pt x="79" y="17"/>
                    </a:lnTo>
                    <a:lnTo>
                      <a:pt x="107" y="0"/>
                    </a:lnTo>
                    <a:lnTo>
                      <a:pt x="90" y="24"/>
                    </a:lnTo>
                    <a:lnTo>
                      <a:pt x="62" y="32"/>
                    </a:lnTo>
                    <a:lnTo>
                      <a:pt x="35" y="32"/>
                    </a:lnTo>
                    <a:lnTo>
                      <a:pt x="9" y="22"/>
                    </a:lnTo>
                    <a:lnTo>
                      <a:pt x="0" y="4"/>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5112" name="Freeform 56"/>
              <p:cNvSpPr>
                <a:spLocks/>
              </p:cNvSpPr>
              <p:nvPr/>
            </p:nvSpPr>
            <p:spPr bwMode="auto">
              <a:xfrm>
                <a:off x="2665" y="2568"/>
                <a:ext cx="123" cy="78"/>
              </a:xfrm>
              <a:custGeom>
                <a:avLst/>
                <a:gdLst>
                  <a:gd name="T0" fmla="*/ 0 w 123"/>
                  <a:gd name="T1" fmla="*/ 5 h 78"/>
                  <a:gd name="T2" fmla="*/ 48 w 123"/>
                  <a:gd name="T3" fmla="*/ 77 h 78"/>
                  <a:gd name="T4" fmla="*/ 68 w 123"/>
                  <a:gd name="T5" fmla="*/ 77 h 78"/>
                  <a:gd name="T6" fmla="*/ 122 w 123"/>
                  <a:gd name="T7" fmla="*/ 0 h 78"/>
                </a:gdLst>
                <a:ahLst/>
                <a:cxnLst>
                  <a:cxn ang="0">
                    <a:pos x="T0" y="T1"/>
                  </a:cxn>
                  <a:cxn ang="0">
                    <a:pos x="T2" y="T3"/>
                  </a:cxn>
                  <a:cxn ang="0">
                    <a:pos x="T4" y="T5"/>
                  </a:cxn>
                  <a:cxn ang="0">
                    <a:pos x="T6" y="T7"/>
                  </a:cxn>
                </a:cxnLst>
                <a:rect l="0" t="0" r="r" b="b"/>
                <a:pathLst>
                  <a:path w="123" h="78">
                    <a:moveTo>
                      <a:pt x="0" y="5"/>
                    </a:moveTo>
                    <a:lnTo>
                      <a:pt x="48" y="77"/>
                    </a:lnTo>
                    <a:lnTo>
                      <a:pt x="68" y="77"/>
                    </a:lnTo>
                    <a:lnTo>
                      <a:pt x="122" y="0"/>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5113" name="Freeform 57"/>
              <p:cNvSpPr>
                <a:spLocks/>
              </p:cNvSpPr>
              <p:nvPr/>
            </p:nvSpPr>
            <p:spPr bwMode="auto">
              <a:xfrm>
                <a:off x="2411" y="2838"/>
                <a:ext cx="268" cy="126"/>
              </a:xfrm>
              <a:custGeom>
                <a:avLst/>
                <a:gdLst>
                  <a:gd name="T0" fmla="*/ 0 w 268"/>
                  <a:gd name="T1" fmla="*/ 0 h 126"/>
                  <a:gd name="T2" fmla="*/ 115 w 268"/>
                  <a:gd name="T3" fmla="*/ 77 h 126"/>
                  <a:gd name="T4" fmla="*/ 267 w 268"/>
                  <a:gd name="T5" fmla="*/ 120 h 126"/>
                  <a:gd name="T6" fmla="*/ 143 w 268"/>
                  <a:gd name="T7" fmla="*/ 104 h 126"/>
                  <a:gd name="T8" fmla="*/ 94 w 268"/>
                  <a:gd name="T9" fmla="*/ 86 h 126"/>
                  <a:gd name="T10" fmla="*/ 118 w 268"/>
                  <a:gd name="T11" fmla="*/ 125 h 126"/>
                  <a:gd name="T12" fmla="*/ 36 w 268"/>
                  <a:gd name="T13" fmla="*/ 77 h 126"/>
                  <a:gd name="T14" fmla="*/ 0 w 268"/>
                  <a:gd name="T15" fmla="*/ 0 h 1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8" h="126">
                    <a:moveTo>
                      <a:pt x="0" y="0"/>
                    </a:moveTo>
                    <a:lnTo>
                      <a:pt x="115" y="77"/>
                    </a:lnTo>
                    <a:lnTo>
                      <a:pt x="267" y="120"/>
                    </a:lnTo>
                    <a:lnTo>
                      <a:pt x="143" y="104"/>
                    </a:lnTo>
                    <a:lnTo>
                      <a:pt x="94" y="86"/>
                    </a:lnTo>
                    <a:lnTo>
                      <a:pt x="118" y="125"/>
                    </a:lnTo>
                    <a:lnTo>
                      <a:pt x="36" y="77"/>
                    </a:lnTo>
                    <a:lnTo>
                      <a:pt x="0" y="0"/>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5114" name="Freeform 58"/>
              <p:cNvSpPr>
                <a:spLocks/>
              </p:cNvSpPr>
              <p:nvPr/>
            </p:nvSpPr>
            <p:spPr bwMode="auto">
              <a:xfrm>
                <a:off x="2392" y="2851"/>
                <a:ext cx="32" cy="39"/>
              </a:xfrm>
              <a:custGeom>
                <a:avLst/>
                <a:gdLst>
                  <a:gd name="T0" fmla="*/ 24 w 32"/>
                  <a:gd name="T1" fmla="*/ 0 h 39"/>
                  <a:gd name="T2" fmla="*/ 0 w 32"/>
                  <a:gd name="T3" fmla="*/ 38 h 39"/>
                  <a:gd name="T4" fmla="*/ 31 w 32"/>
                  <a:gd name="T5" fmla="*/ 13 h 39"/>
                  <a:gd name="T6" fmla="*/ 24 w 32"/>
                  <a:gd name="T7" fmla="*/ 0 h 39"/>
                </a:gdLst>
                <a:ahLst/>
                <a:cxnLst>
                  <a:cxn ang="0">
                    <a:pos x="T0" y="T1"/>
                  </a:cxn>
                  <a:cxn ang="0">
                    <a:pos x="T2" y="T3"/>
                  </a:cxn>
                  <a:cxn ang="0">
                    <a:pos x="T4" y="T5"/>
                  </a:cxn>
                  <a:cxn ang="0">
                    <a:pos x="T6" y="T7"/>
                  </a:cxn>
                </a:cxnLst>
                <a:rect l="0" t="0" r="r" b="b"/>
                <a:pathLst>
                  <a:path w="32" h="39">
                    <a:moveTo>
                      <a:pt x="24" y="0"/>
                    </a:moveTo>
                    <a:lnTo>
                      <a:pt x="0" y="38"/>
                    </a:lnTo>
                    <a:lnTo>
                      <a:pt x="31" y="13"/>
                    </a:lnTo>
                    <a:lnTo>
                      <a:pt x="24" y="0"/>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5115" name="Line 59"/>
              <p:cNvSpPr>
                <a:spLocks noChangeShapeType="1"/>
              </p:cNvSpPr>
              <p:nvPr/>
            </p:nvSpPr>
            <p:spPr bwMode="auto">
              <a:xfrm flipV="1">
                <a:off x="2405" y="3007"/>
                <a:ext cx="0" cy="54"/>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5116" name="Freeform 60"/>
              <p:cNvSpPr>
                <a:spLocks/>
              </p:cNvSpPr>
              <p:nvPr/>
            </p:nvSpPr>
            <p:spPr bwMode="auto">
              <a:xfrm>
                <a:off x="2585" y="2963"/>
                <a:ext cx="86" cy="74"/>
              </a:xfrm>
              <a:custGeom>
                <a:avLst/>
                <a:gdLst>
                  <a:gd name="T0" fmla="*/ 85 w 86"/>
                  <a:gd name="T1" fmla="*/ 25 h 74"/>
                  <a:gd name="T2" fmla="*/ 0 w 86"/>
                  <a:gd name="T3" fmla="*/ 0 h 74"/>
                  <a:gd name="T4" fmla="*/ 12 w 86"/>
                  <a:gd name="T5" fmla="*/ 28 h 74"/>
                  <a:gd name="T6" fmla="*/ 85 w 86"/>
                  <a:gd name="T7" fmla="*/ 73 h 74"/>
                  <a:gd name="T8" fmla="*/ 85 w 86"/>
                  <a:gd name="T9" fmla="*/ 25 h 74"/>
                </a:gdLst>
                <a:ahLst/>
                <a:cxnLst>
                  <a:cxn ang="0">
                    <a:pos x="T0" y="T1"/>
                  </a:cxn>
                  <a:cxn ang="0">
                    <a:pos x="T2" y="T3"/>
                  </a:cxn>
                  <a:cxn ang="0">
                    <a:pos x="T4" y="T5"/>
                  </a:cxn>
                  <a:cxn ang="0">
                    <a:pos x="T6" y="T7"/>
                  </a:cxn>
                  <a:cxn ang="0">
                    <a:pos x="T8" y="T9"/>
                  </a:cxn>
                </a:cxnLst>
                <a:rect l="0" t="0" r="r" b="b"/>
                <a:pathLst>
                  <a:path w="86" h="74">
                    <a:moveTo>
                      <a:pt x="85" y="25"/>
                    </a:moveTo>
                    <a:lnTo>
                      <a:pt x="0" y="0"/>
                    </a:lnTo>
                    <a:lnTo>
                      <a:pt x="12" y="28"/>
                    </a:lnTo>
                    <a:lnTo>
                      <a:pt x="85" y="73"/>
                    </a:lnTo>
                    <a:lnTo>
                      <a:pt x="85" y="25"/>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5117" name="Freeform 61"/>
              <p:cNvSpPr>
                <a:spLocks/>
              </p:cNvSpPr>
              <p:nvPr/>
            </p:nvSpPr>
            <p:spPr bwMode="auto">
              <a:xfrm>
                <a:off x="2764" y="2962"/>
                <a:ext cx="106" cy="76"/>
              </a:xfrm>
              <a:custGeom>
                <a:avLst/>
                <a:gdLst>
                  <a:gd name="T0" fmla="*/ 0 w 106"/>
                  <a:gd name="T1" fmla="*/ 75 h 76"/>
                  <a:gd name="T2" fmla="*/ 0 w 106"/>
                  <a:gd name="T3" fmla="*/ 26 h 76"/>
                  <a:gd name="T4" fmla="*/ 105 w 106"/>
                  <a:gd name="T5" fmla="*/ 0 h 76"/>
                  <a:gd name="T6" fmla="*/ 67 w 106"/>
                  <a:gd name="T7" fmla="*/ 45 h 76"/>
                  <a:gd name="T8" fmla="*/ 0 w 106"/>
                  <a:gd name="T9" fmla="*/ 75 h 76"/>
                </a:gdLst>
                <a:ahLst/>
                <a:cxnLst>
                  <a:cxn ang="0">
                    <a:pos x="T0" y="T1"/>
                  </a:cxn>
                  <a:cxn ang="0">
                    <a:pos x="T2" y="T3"/>
                  </a:cxn>
                  <a:cxn ang="0">
                    <a:pos x="T4" y="T5"/>
                  </a:cxn>
                  <a:cxn ang="0">
                    <a:pos x="T6" y="T7"/>
                  </a:cxn>
                  <a:cxn ang="0">
                    <a:pos x="T8" y="T9"/>
                  </a:cxn>
                </a:cxnLst>
                <a:rect l="0" t="0" r="r" b="b"/>
                <a:pathLst>
                  <a:path w="106" h="76">
                    <a:moveTo>
                      <a:pt x="0" y="75"/>
                    </a:moveTo>
                    <a:lnTo>
                      <a:pt x="0" y="26"/>
                    </a:lnTo>
                    <a:lnTo>
                      <a:pt x="105" y="0"/>
                    </a:lnTo>
                    <a:lnTo>
                      <a:pt x="67" y="45"/>
                    </a:lnTo>
                    <a:lnTo>
                      <a:pt x="0" y="75"/>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5118" name="Freeform 62"/>
              <p:cNvSpPr>
                <a:spLocks/>
              </p:cNvSpPr>
              <p:nvPr/>
            </p:nvSpPr>
            <p:spPr bwMode="auto">
              <a:xfrm>
                <a:off x="2689" y="2989"/>
                <a:ext cx="56" cy="49"/>
              </a:xfrm>
              <a:custGeom>
                <a:avLst/>
                <a:gdLst>
                  <a:gd name="T0" fmla="*/ 0 w 56"/>
                  <a:gd name="T1" fmla="*/ 0 h 49"/>
                  <a:gd name="T2" fmla="*/ 0 w 56"/>
                  <a:gd name="T3" fmla="*/ 48 h 49"/>
                  <a:gd name="T4" fmla="*/ 55 w 56"/>
                  <a:gd name="T5" fmla="*/ 48 h 49"/>
                  <a:gd name="T6" fmla="*/ 55 w 56"/>
                  <a:gd name="T7" fmla="*/ 0 h 49"/>
                  <a:gd name="T8" fmla="*/ 0 w 56"/>
                  <a:gd name="T9" fmla="*/ 0 h 49"/>
                </a:gdLst>
                <a:ahLst/>
                <a:cxnLst>
                  <a:cxn ang="0">
                    <a:pos x="T0" y="T1"/>
                  </a:cxn>
                  <a:cxn ang="0">
                    <a:pos x="T2" y="T3"/>
                  </a:cxn>
                  <a:cxn ang="0">
                    <a:pos x="T4" y="T5"/>
                  </a:cxn>
                  <a:cxn ang="0">
                    <a:pos x="T6" y="T7"/>
                  </a:cxn>
                  <a:cxn ang="0">
                    <a:pos x="T8" y="T9"/>
                  </a:cxn>
                </a:cxnLst>
                <a:rect l="0" t="0" r="r" b="b"/>
                <a:pathLst>
                  <a:path w="56" h="49">
                    <a:moveTo>
                      <a:pt x="0" y="0"/>
                    </a:moveTo>
                    <a:lnTo>
                      <a:pt x="0" y="48"/>
                    </a:lnTo>
                    <a:lnTo>
                      <a:pt x="55" y="48"/>
                    </a:lnTo>
                    <a:lnTo>
                      <a:pt x="55" y="0"/>
                    </a:lnTo>
                    <a:lnTo>
                      <a:pt x="0" y="0"/>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5119" name="Line 63"/>
              <p:cNvSpPr>
                <a:spLocks noChangeShapeType="1"/>
              </p:cNvSpPr>
              <p:nvPr/>
            </p:nvSpPr>
            <p:spPr bwMode="auto">
              <a:xfrm>
                <a:off x="2684" y="3052"/>
                <a:ext cx="64"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5120" name="Freeform 64"/>
              <p:cNvSpPr>
                <a:spLocks/>
              </p:cNvSpPr>
              <p:nvPr/>
            </p:nvSpPr>
            <p:spPr bwMode="auto">
              <a:xfrm>
                <a:off x="2776" y="2837"/>
                <a:ext cx="258" cy="141"/>
              </a:xfrm>
              <a:custGeom>
                <a:avLst/>
                <a:gdLst>
                  <a:gd name="T0" fmla="*/ 257 w 258"/>
                  <a:gd name="T1" fmla="*/ 0 h 141"/>
                  <a:gd name="T2" fmla="*/ 153 w 258"/>
                  <a:gd name="T3" fmla="*/ 77 h 141"/>
                  <a:gd name="T4" fmla="*/ 0 w 258"/>
                  <a:gd name="T5" fmla="*/ 122 h 141"/>
                  <a:gd name="T6" fmla="*/ 163 w 258"/>
                  <a:gd name="T7" fmla="*/ 83 h 141"/>
                  <a:gd name="T8" fmla="*/ 115 w 258"/>
                  <a:gd name="T9" fmla="*/ 140 h 141"/>
                  <a:gd name="T10" fmla="*/ 231 w 258"/>
                  <a:gd name="T11" fmla="*/ 69 h 141"/>
                  <a:gd name="T12" fmla="*/ 257 w 258"/>
                  <a:gd name="T13" fmla="*/ 0 h 141"/>
                </a:gdLst>
                <a:ahLst/>
                <a:cxnLst>
                  <a:cxn ang="0">
                    <a:pos x="T0" y="T1"/>
                  </a:cxn>
                  <a:cxn ang="0">
                    <a:pos x="T2" y="T3"/>
                  </a:cxn>
                  <a:cxn ang="0">
                    <a:pos x="T4" y="T5"/>
                  </a:cxn>
                  <a:cxn ang="0">
                    <a:pos x="T6" y="T7"/>
                  </a:cxn>
                  <a:cxn ang="0">
                    <a:pos x="T8" y="T9"/>
                  </a:cxn>
                  <a:cxn ang="0">
                    <a:pos x="T10" y="T11"/>
                  </a:cxn>
                  <a:cxn ang="0">
                    <a:pos x="T12" y="T13"/>
                  </a:cxn>
                </a:cxnLst>
                <a:rect l="0" t="0" r="r" b="b"/>
                <a:pathLst>
                  <a:path w="258" h="141">
                    <a:moveTo>
                      <a:pt x="257" y="0"/>
                    </a:moveTo>
                    <a:lnTo>
                      <a:pt x="153" y="77"/>
                    </a:lnTo>
                    <a:lnTo>
                      <a:pt x="0" y="122"/>
                    </a:lnTo>
                    <a:lnTo>
                      <a:pt x="163" y="83"/>
                    </a:lnTo>
                    <a:lnTo>
                      <a:pt x="115" y="140"/>
                    </a:lnTo>
                    <a:lnTo>
                      <a:pt x="231" y="69"/>
                    </a:lnTo>
                    <a:lnTo>
                      <a:pt x="257" y="0"/>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5121" name="Freeform 65"/>
              <p:cNvSpPr>
                <a:spLocks/>
              </p:cNvSpPr>
              <p:nvPr/>
            </p:nvSpPr>
            <p:spPr bwMode="auto">
              <a:xfrm>
                <a:off x="3021" y="2857"/>
                <a:ext cx="35" cy="34"/>
              </a:xfrm>
              <a:custGeom>
                <a:avLst/>
                <a:gdLst>
                  <a:gd name="T0" fmla="*/ 0 w 35"/>
                  <a:gd name="T1" fmla="*/ 12 h 34"/>
                  <a:gd name="T2" fmla="*/ 34 w 35"/>
                  <a:gd name="T3" fmla="*/ 33 h 34"/>
                  <a:gd name="T4" fmla="*/ 10 w 35"/>
                  <a:gd name="T5" fmla="*/ 0 h 34"/>
                  <a:gd name="T6" fmla="*/ 0 w 35"/>
                  <a:gd name="T7" fmla="*/ 12 h 34"/>
                </a:gdLst>
                <a:ahLst/>
                <a:cxnLst>
                  <a:cxn ang="0">
                    <a:pos x="T0" y="T1"/>
                  </a:cxn>
                  <a:cxn ang="0">
                    <a:pos x="T2" y="T3"/>
                  </a:cxn>
                  <a:cxn ang="0">
                    <a:pos x="T4" y="T5"/>
                  </a:cxn>
                  <a:cxn ang="0">
                    <a:pos x="T6" y="T7"/>
                  </a:cxn>
                </a:cxnLst>
                <a:rect l="0" t="0" r="r" b="b"/>
                <a:pathLst>
                  <a:path w="35" h="34">
                    <a:moveTo>
                      <a:pt x="0" y="12"/>
                    </a:moveTo>
                    <a:lnTo>
                      <a:pt x="34" y="33"/>
                    </a:lnTo>
                    <a:lnTo>
                      <a:pt x="10" y="0"/>
                    </a:lnTo>
                    <a:lnTo>
                      <a:pt x="0" y="12"/>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5122" name="Freeform 66"/>
              <p:cNvSpPr>
                <a:spLocks/>
              </p:cNvSpPr>
              <p:nvPr/>
            </p:nvSpPr>
            <p:spPr bwMode="auto">
              <a:xfrm>
                <a:off x="2380" y="3007"/>
                <a:ext cx="71" cy="489"/>
              </a:xfrm>
              <a:custGeom>
                <a:avLst/>
                <a:gdLst>
                  <a:gd name="T0" fmla="*/ 0 w 71"/>
                  <a:gd name="T1" fmla="*/ 0 h 489"/>
                  <a:gd name="T2" fmla="*/ 3 w 71"/>
                  <a:gd name="T3" fmla="*/ 65 h 489"/>
                  <a:gd name="T4" fmla="*/ 45 w 71"/>
                  <a:gd name="T5" fmla="*/ 257 h 489"/>
                  <a:gd name="T6" fmla="*/ 38 w 71"/>
                  <a:gd name="T7" fmla="*/ 350 h 489"/>
                  <a:gd name="T8" fmla="*/ 38 w 71"/>
                  <a:gd name="T9" fmla="*/ 452 h 489"/>
                  <a:gd name="T10" fmla="*/ 68 w 71"/>
                  <a:gd name="T11" fmla="*/ 488 h 489"/>
                  <a:gd name="T12" fmla="*/ 45 w 71"/>
                  <a:gd name="T13" fmla="*/ 452 h 489"/>
                  <a:gd name="T14" fmla="*/ 45 w 71"/>
                  <a:gd name="T15" fmla="*/ 333 h 489"/>
                  <a:gd name="T16" fmla="*/ 52 w 71"/>
                  <a:gd name="T17" fmla="*/ 267 h 489"/>
                  <a:gd name="T18" fmla="*/ 70 w 71"/>
                  <a:gd name="T19" fmla="*/ 294 h 489"/>
                  <a:gd name="T20" fmla="*/ 12 w 71"/>
                  <a:gd name="T21" fmla="*/ 56 h 489"/>
                  <a:gd name="T22" fmla="*/ 14 w 71"/>
                  <a:gd name="T23" fmla="*/ 3 h 489"/>
                  <a:gd name="T24" fmla="*/ 0 w 71"/>
                  <a:gd name="T25" fmla="*/ 0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1" h="489">
                    <a:moveTo>
                      <a:pt x="0" y="0"/>
                    </a:moveTo>
                    <a:lnTo>
                      <a:pt x="3" y="65"/>
                    </a:lnTo>
                    <a:lnTo>
                      <a:pt x="45" y="257"/>
                    </a:lnTo>
                    <a:lnTo>
                      <a:pt x="38" y="350"/>
                    </a:lnTo>
                    <a:lnTo>
                      <a:pt x="38" y="452"/>
                    </a:lnTo>
                    <a:lnTo>
                      <a:pt x="68" y="488"/>
                    </a:lnTo>
                    <a:lnTo>
                      <a:pt x="45" y="452"/>
                    </a:lnTo>
                    <a:lnTo>
                      <a:pt x="45" y="333"/>
                    </a:lnTo>
                    <a:lnTo>
                      <a:pt x="52" y="267"/>
                    </a:lnTo>
                    <a:lnTo>
                      <a:pt x="70" y="294"/>
                    </a:lnTo>
                    <a:lnTo>
                      <a:pt x="12" y="56"/>
                    </a:lnTo>
                    <a:lnTo>
                      <a:pt x="14" y="3"/>
                    </a:lnTo>
                    <a:lnTo>
                      <a:pt x="0" y="0"/>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5123" name="Freeform 67"/>
              <p:cNvSpPr>
                <a:spLocks/>
              </p:cNvSpPr>
              <p:nvPr/>
            </p:nvSpPr>
            <p:spPr bwMode="auto">
              <a:xfrm>
                <a:off x="2545" y="3061"/>
                <a:ext cx="360" cy="478"/>
              </a:xfrm>
              <a:custGeom>
                <a:avLst/>
                <a:gdLst>
                  <a:gd name="T0" fmla="*/ 0 w 360"/>
                  <a:gd name="T1" fmla="*/ 3 h 478"/>
                  <a:gd name="T2" fmla="*/ 140 w 360"/>
                  <a:gd name="T3" fmla="*/ 96 h 478"/>
                  <a:gd name="T4" fmla="*/ 217 w 360"/>
                  <a:gd name="T5" fmla="*/ 96 h 478"/>
                  <a:gd name="T6" fmla="*/ 359 w 360"/>
                  <a:gd name="T7" fmla="*/ 0 h 478"/>
                  <a:gd name="T8" fmla="*/ 302 w 360"/>
                  <a:gd name="T9" fmla="*/ 66 h 478"/>
                  <a:gd name="T10" fmla="*/ 208 w 360"/>
                  <a:gd name="T11" fmla="*/ 129 h 478"/>
                  <a:gd name="T12" fmla="*/ 199 w 360"/>
                  <a:gd name="T13" fmla="*/ 162 h 478"/>
                  <a:gd name="T14" fmla="*/ 310 w 360"/>
                  <a:gd name="T15" fmla="*/ 99 h 478"/>
                  <a:gd name="T16" fmla="*/ 203 w 360"/>
                  <a:gd name="T17" fmla="*/ 186 h 478"/>
                  <a:gd name="T18" fmla="*/ 231 w 360"/>
                  <a:gd name="T19" fmla="*/ 240 h 478"/>
                  <a:gd name="T20" fmla="*/ 210 w 360"/>
                  <a:gd name="T21" fmla="*/ 233 h 478"/>
                  <a:gd name="T22" fmla="*/ 210 w 360"/>
                  <a:gd name="T23" fmla="*/ 411 h 478"/>
                  <a:gd name="T24" fmla="*/ 255 w 360"/>
                  <a:gd name="T25" fmla="*/ 458 h 478"/>
                  <a:gd name="T26" fmla="*/ 340 w 360"/>
                  <a:gd name="T27" fmla="*/ 477 h 478"/>
                  <a:gd name="T28" fmla="*/ 269 w 360"/>
                  <a:gd name="T29" fmla="*/ 477 h 478"/>
                  <a:gd name="T30" fmla="*/ 173 w 360"/>
                  <a:gd name="T31" fmla="*/ 440 h 478"/>
                  <a:gd name="T32" fmla="*/ 115 w 360"/>
                  <a:gd name="T33" fmla="*/ 467 h 478"/>
                  <a:gd name="T34" fmla="*/ 66 w 360"/>
                  <a:gd name="T35" fmla="*/ 473 h 478"/>
                  <a:gd name="T36" fmla="*/ 15 w 360"/>
                  <a:gd name="T37" fmla="*/ 473 h 478"/>
                  <a:gd name="T38" fmla="*/ 142 w 360"/>
                  <a:gd name="T39" fmla="*/ 429 h 478"/>
                  <a:gd name="T40" fmla="*/ 142 w 360"/>
                  <a:gd name="T41" fmla="*/ 213 h 478"/>
                  <a:gd name="T42" fmla="*/ 130 w 360"/>
                  <a:gd name="T43" fmla="*/ 224 h 478"/>
                  <a:gd name="T44" fmla="*/ 146 w 360"/>
                  <a:gd name="T45" fmla="*/ 174 h 478"/>
                  <a:gd name="T46" fmla="*/ 109 w 360"/>
                  <a:gd name="T47" fmla="*/ 125 h 478"/>
                  <a:gd name="T48" fmla="*/ 152 w 360"/>
                  <a:gd name="T49" fmla="*/ 143 h 478"/>
                  <a:gd name="T50" fmla="*/ 137 w 360"/>
                  <a:gd name="T51" fmla="*/ 117 h 478"/>
                  <a:gd name="T52" fmla="*/ 57 w 360"/>
                  <a:gd name="T53" fmla="*/ 64 h 478"/>
                  <a:gd name="T54" fmla="*/ 0 w 360"/>
                  <a:gd name="T55" fmla="*/ 3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60" h="478">
                    <a:moveTo>
                      <a:pt x="0" y="3"/>
                    </a:moveTo>
                    <a:lnTo>
                      <a:pt x="140" y="96"/>
                    </a:lnTo>
                    <a:lnTo>
                      <a:pt x="217" y="96"/>
                    </a:lnTo>
                    <a:lnTo>
                      <a:pt x="359" y="0"/>
                    </a:lnTo>
                    <a:lnTo>
                      <a:pt x="302" y="66"/>
                    </a:lnTo>
                    <a:lnTo>
                      <a:pt x="208" y="129"/>
                    </a:lnTo>
                    <a:lnTo>
                      <a:pt x="199" y="162"/>
                    </a:lnTo>
                    <a:lnTo>
                      <a:pt x="310" y="99"/>
                    </a:lnTo>
                    <a:lnTo>
                      <a:pt x="203" y="186"/>
                    </a:lnTo>
                    <a:lnTo>
                      <a:pt x="231" y="240"/>
                    </a:lnTo>
                    <a:lnTo>
                      <a:pt x="210" y="233"/>
                    </a:lnTo>
                    <a:lnTo>
                      <a:pt x="210" y="411"/>
                    </a:lnTo>
                    <a:lnTo>
                      <a:pt x="255" y="458"/>
                    </a:lnTo>
                    <a:lnTo>
                      <a:pt x="340" y="477"/>
                    </a:lnTo>
                    <a:lnTo>
                      <a:pt x="269" y="477"/>
                    </a:lnTo>
                    <a:lnTo>
                      <a:pt x="173" y="440"/>
                    </a:lnTo>
                    <a:lnTo>
                      <a:pt x="115" y="467"/>
                    </a:lnTo>
                    <a:lnTo>
                      <a:pt x="66" y="473"/>
                    </a:lnTo>
                    <a:lnTo>
                      <a:pt x="15" y="473"/>
                    </a:lnTo>
                    <a:lnTo>
                      <a:pt x="142" y="429"/>
                    </a:lnTo>
                    <a:lnTo>
                      <a:pt x="142" y="213"/>
                    </a:lnTo>
                    <a:lnTo>
                      <a:pt x="130" y="224"/>
                    </a:lnTo>
                    <a:lnTo>
                      <a:pt x="146" y="174"/>
                    </a:lnTo>
                    <a:lnTo>
                      <a:pt x="109" y="125"/>
                    </a:lnTo>
                    <a:lnTo>
                      <a:pt x="152" y="143"/>
                    </a:lnTo>
                    <a:lnTo>
                      <a:pt x="137" y="117"/>
                    </a:lnTo>
                    <a:lnTo>
                      <a:pt x="57" y="64"/>
                    </a:lnTo>
                    <a:lnTo>
                      <a:pt x="0" y="3"/>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5124" name="Freeform 68"/>
              <p:cNvSpPr>
                <a:spLocks/>
              </p:cNvSpPr>
              <p:nvPr/>
            </p:nvSpPr>
            <p:spPr bwMode="auto">
              <a:xfrm>
                <a:off x="2993" y="2998"/>
                <a:ext cx="77" cy="313"/>
              </a:xfrm>
              <a:custGeom>
                <a:avLst/>
                <a:gdLst>
                  <a:gd name="T0" fmla="*/ 60 w 77"/>
                  <a:gd name="T1" fmla="*/ 12 h 313"/>
                  <a:gd name="T2" fmla="*/ 48 w 77"/>
                  <a:gd name="T3" fmla="*/ 150 h 313"/>
                  <a:gd name="T4" fmla="*/ 0 w 77"/>
                  <a:gd name="T5" fmla="*/ 312 h 313"/>
                  <a:gd name="T6" fmla="*/ 27 w 77"/>
                  <a:gd name="T7" fmla="*/ 256 h 313"/>
                  <a:gd name="T8" fmla="*/ 54 w 77"/>
                  <a:gd name="T9" fmla="*/ 153 h 313"/>
                  <a:gd name="T10" fmla="*/ 76 w 77"/>
                  <a:gd name="T11" fmla="*/ 0 h 313"/>
                  <a:gd name="T12" fmla="*/ 60 w 77"/>
                  <a:gd name="T13" fmla="*/ 12 h 313"/>
                </a:gdLst>
                <a:ahLst/>
                <a:cxnLst>
                  <a:cxn ang="0">
                    <a:pos x="T0" y="T1"/>
                  </a:cxn>
                  <a:cxn ang="0">
                    <a:pos x="T2" y="T3"/>
                  </a:cxn>
                  <a:cxn ang="0">
                    <a:pos x="T4" y="T5"/>
                  </a:cxn>
                  <a:cxn ang="0">
                    <a:pos x="T6" y="T7"/>
                  </a:cxn>
                  <a:cxn ang="0">
                    <a:pos x="T8" y="T9"/>
                  </a:cxn>
                  <a:cxn ang="0">
                    <a:pos x="T10" y="T11"/>
                  </a:cxn>
                  <a:cxn ang="0">
                    <a:pos x="T12" y="T13"/>
                  </a:cxn>
                </a:cxnLst>
                <a:rect l="0" t="0" r="r" b="b"/>
                <a:pathLst>
                  <a:path w="77" h="313">
                    <a:moveTo>
                      <a:pt x="60" y="12"/>
                    </a:moveTo>
                    <a:lnTo>
                      <a:pt x="48" y="150"/>
                    </a:lnTo>
                    <a:lnTo>
                      <a:pt x="0" y="312"/>
                    </a:lnTo>
                    <a:lnTo>
                      <a:pt x="27" y="256"/>
                    </a:lnTo>
                    <a:lnTo>
                      <a:pt x="54" y="153"/>
                    </a:lnTo>
                    <a:lnTo>
                      <a:pt x="76" y="0"/>
                    </a:lnTo>
                    <a:lnTo>
                      <a:pt x="60" y="12"/>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5125" name="Freeform 69"/>
              <p:cNvSpPr>
                <a:spLocks/>
              </p:cNvSpPr>
              <p:nvPr/>
            </p:nvSpPr>
            <p:spPr bwMode="auto">
              <a:xfrm>
                <a:off x="3012" y="3245"/>
                <a:ext cx="25" cy="215"/>
              </a:xfrm>
              <a:custGeom>
                <a:avLst/>
                <a:gdLst>
                  <a:gd name="T0" fmla="*/ 0 w 25"/>
                  <a:gd name="T1" fmla="*/ 23 h 215"/>
                  <a:gd name="T2" fmla="*/ 12 w 25"/>
                  <a:gd name="T3" fmla="*/ 127 h 215"/>
                  <a:gd name="T4" fmla="*/ 12 w 25"/>
                  <a:gd name="T5" fmla="*/ 214 h 215"/>
                  <a:gd name="T6" fmla="*/ 24 w 25"/>
                  <a:gd name="T7" fmla="*/ 103 h 215"/>
                  <a:gd name="T8" fmla="*/ 9 w 25"/>
                  <a:gd name="T9" fmla="*/ 0 h 215"/>
                  <a:gd name="T10" fmla="*/ 0 w 25"/>
                  <a:gd name="T11" fmla="*/ 23 h 215"/>
                </a:gdLst>
                <a:ahLst/>
                <a:cxnLst>
                  <a:cxn ang="0">
                    <a:pos x="T0" y="T1"/>
                  </a:cxn>
                  <a:cxn ang="0">
                    <a:pos x="T2" y="T3"/>
                  </a:cxn>
                  <a:cxn ang="0">
                    <a:pos x="T4" y="T5"/>
                  </a:cxn>
                  <a:cxn ang="0">
                    <a:pos x="T6" y="T7"/>
                  </a:cxn>
                  <a:cxn ang="0">
                    <a:pos x="T8" y="T9"/>
                  </a:cxn>
                  <a:cxn ang="0">
                    <a:pos x="T10" y="T11"/>
                  </a:cxn>
                </a:cxnLst>
                <a:rect l="0" t="0" r="r" b="b"/>
                <a:pathLst>
                  <a:path w="25" h="215">
                    <a:moveTo>
                      <a:pt x="0" y="23"/>
                    </a:moveTo>
                    <a:lnTo>
                      <a:pt x="12" y="127"/>
                    </a:lnTo>
                    <a:lnTo>
                      <a:pt x="12" y="214"/>
                    </a:lnTo>
                    <a:lnTo>
                      <a:pt x="24" y="103"/>
                    </a:lnTo>
                    <a:lnTo>
                      <a:pt x="9" y="0"/>
                    </a:lnTo>
                    <a:lnTo>
                      <a:pt x="0" y="23"/>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5126" name="Freeform 70"/>
              <p:cNvSpPr>
                <a:spLocks/>
              </p:cNvSpPr>
              <p:nvPr/>
            </p:nvSpPr>
            <p:spPr bwMode="auto">
              <a:xfrm>
                <a:off x="2909" y="3459"/>
                <a:ext cx="118" cy="76"/>
              </a:xfrm>
              <a:custGeom>
                <a:avLst/>
                <a:gdLst>
                  <a:gd name="T0" fmla="*/ 117 w 118"/>
                  <a:gd name="T1" fmla="*/ 0 h 76"/>
                  <a:gd name="T2" fmla="*/ 65 w 118"/>
                  <a:gd name="T3" fmla="*/ 49 h 76"/>
                  <a:gd name="T4" fmla="*/ 0 w 118"/>
                  <a:gd name="T5" fmla="*/ 75 h 76"/>
                  <a:gd name="T6" fmla="*/ 87 w 118"/>
                  <a:gd name="T7" fmla="*/ 49 h 76"/>
                  <a:gd name="T8" fmla="*/ 117 w 118"/>
                  <a:gd name="T9" fmla="*/ 0 h 76"/>
                </a:gdLst>
                <a:ahLst/>
                <a:cxnLst>
                  <a:cxn ang="0">
                    <a:pos x="T0" y="T1"/>
                  </a:cxn>
                  <a:cxn ang="0">
                    <a:pos x="T2" y="T3"/>
                  </a:cxn>
                  <a:cxn ang="0">
                    <a:pos x="T4" y="T5"/>
                  </a:cxn>
                  <a:cxn ang="0">
                    <a:pos x="T6" y="T7"/>
                  </a:cxn>
                  <a:cxn ang="0">
                    <a:pos x="T8" y="T9"/>
                  </a:cxn>
                </a:cxnLst>
                <a:rect l="0" t="0" r="r" b="b"/>
                <a:pathLst>
                  <a:path w="118" h="76">
                    <a:moveTo>
                      <a:pt x="117" y="0"/>
                    </a:moveTo>
                    <a:lnTo>
                      <a:pt x="65" y="49"/>
                    </a:lnTo>
                    <a:lnTo>
                      <a:pt x="0" y="75"/>
                    </a:lnTo>
                    <a:lnTo>
                      <a:pt x="87" y="49"/>
                    </a:lnTo>
                    <a:lnTo>
                      <a:pt x="117" y="0"/>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5127" name="Line 71"/>
              <p:cNvSpPr>
                <a:spLocks noChangeShapeType="1"/>
              </p:cNvSpPr>
              <p:nvPr/>
            </p:nvSpPr>
            <p:spPr bwMode="auto">
              <a:xfrm>
                <a:off x="2472" y="3515"/>
                <a:ext cx="68" cy="7"/>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5128" name="Freeform 72"/>
              <p:cNvSpPr>
                <a:spLocks/>
              </p:cNvSpPr>
              <p:nvPr/>
            </p:nvSpPr>
            <p:spPr bwMode="auto">
              <a:xfrm>
                <a:off x="2497" y="3499"/>
                <a:ext cx="210" cy="216"/>
              </a:xfrm>
              <a:custGeom>
                <a:avLst/>
                <a:gdLst>
                  <a:gd name="T0" fmla="*/ 195 w 210"/>
                  <a:gd name="T1" fmla="*/ 11 h 216"/>
                  <a:gd name="T2" fmla="*/ 100 w 210"/>
                  <a:gd name="T3" fmla="*/ 135 h 216"/>
                  <a:gd name="T4" fmla="*/ 59 w 210"/>
                  <a:gd name="T5" fmla="*/ 160 h 216"/>
                  <a:gd name="T6" fmla="*/ 23 w 210"/>
                  <a:gd name="T7" fmla="*/ 166 h 216"/>
                  <a:gd name="T8" fmla="*/ 0 w 210"/>
                  <a:gd name="T9" fmla="*/ 165 h 216"/>
                  <a:gd name="T10" fmla="*/ 24 w 210"/>
                  <a:gd name="T11" fmla="*/ 169 h 216"/>
                  <a:gd name="T12" fmla="*/ 72 w 210"/>
                  <a:gd name="T13" fmla="*/ 165 h 216"/>
                  <a:gd name="T14" fmla="*/ 118 w 210"/>
                  <a:gd name="T15" fmla="*/ 135 h 216"/>
                  <a:gd name="T16" fmla="*/ 185 w 210"/>
                  <a:gd name="T17" fmla="*/ 55 h 216"/>
                  <a:gd name="T18" fmla="*/ 110 w 210"/>
                  <a:gd name="T19" fmla="*/ 173 h 216"/>
                  <a:gd name="T20" fmla="*/ 65 w 210"/>
                  <a:gd name="T21" fmla="*/ 204 h 216"/>
                  <a:gd name="T22" fmla="*/ 25 w 210"/>
                  <a:gd name="T23" fmla="*/ 215 h 216"/>
                  <a:gd name="T24" fmla="*/ 70 w 210"/>
                  <a:gd name="T25" fmla="*/ 206 h 216"/>
                  <a:gd name="T26" fmla="*/ 113 w 210"/>
                  <a:gd name="T27" fmla="*/ 177 h 216"/>
                  <a:gd name="T28" fmla="*/ 183 w 210"/>
                  <a:gd name="T29" fmla="*/ 94 h 216"/>
                  <a:gd name="T30" fmla="*/ 209 w 210"/>
                  <a:gd name="T31" fmla="*/ 26 h 216"/>
                  <a:gd name="T32" fmla="*/ 208 w 210"/>
                  <a:gd name="T33" fmla="*/ 0 h 216"/>
                  <a:gd name="T34" fmla="*/ 195 w 210"/>
                  <a:gd name="T35" fmla="*/ 11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0" h="216">
                    <a:moveTo>
                      <a:pt x="195" y="11"/>
                    </a:moveTo>
                    <a:lnTo>
                      <a:pt x="100" y="135"/>
                    </a:lnTo>
                    <a:lnTo>
                      <a:pt x="59" y="160"/>
                    </a:lnTo>
                    <a:lnTo>
                      <a:pt x="23" y="166"/>
                    </a:lnTo>
                    <a:lnTo>
                      <a:pt x="0" y="165"/>
                    </a:lnTo>
                    <a:lnTo>
                      <a:pt x="24" y="169"/>
                    </a:lnTo>
                    <a:lnTo>
                      <a:pt x="72" y="165"/>
                    </a:lnTo>
                    <a:lnTo>
                      <a:pt x="118" y="135"/>
                    </a:lnTo>
                    <a:lnTo>
                      <a:pt x="185" y="55"/>
                    </a:lnTo>
                    <a:lnTo>
                      <a:pt x="110" y="173"/>
                    </a:lnTo>
                    <a:lnTo>
                      <a:pt x="65" y="204"/>
                    </a:lnTo>
                    <a:lnTo>
                      <a:pt x="25" y="215"/>
                    </a:lnTo>
                    <a:lnTo>
                      <a:pt x="70" y="206"/>
                    </a:lnTo>
                    <a:lnTo>
                      <a:pt x="113" y="177"/>
                    </a:lnTo>
                    <a:lnTo>
                      <a:pt x="183" y="94"/>
                    </a:lnTo>
                    <a:lnTo>
                      <a:pt x="209" y="26"/>
                    </a:lnTo>
                    <a:lnTo>
                      <a:pt x="208" y="0"/>
                    </a:lnTo>
                    <a:lnTo>
                      <a:pt x="195" y="11"/>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5129" name="Freeform 73"/>
              <p:cNvSpPr>
                <a:spLocks/>
              </p:cNvSpPr>
              <p:nvPr/>
            </p:nvSpPr>
            <p:spPr bwMode="auto">
              <a:xfrm>
                <a:off x="2419" y="3513"/>
                <a:ext cx="81" cy="202"/>
              </a:xfrm>
              <a:custGeom>
                <a:avLst/>
                <a:gdLst>
                  <a:gd name="T0" fmla="*/ 43 w 81"/>
                  <a:gd name="T1" fmla="*/ 0 h 202"/>
                  <a:gd name="T2" fmla="*/ 17 w 81"/>
                  <a:gd name="T3" fmla="*/ 35 h 202"/>
                  <a:gd name="T4" fmla="*/ 5 w 81"/>
                  <a:gd name="T5" fmla="*/ 80 h 202"/>
                  <a:gd name="T6" fmla="*/ 0 w 81"/>
                  <a:gd name="T7" fmla="*/ 120 h 202"/>
                  <a:gd name="T8" fmla="*/ 8 w 81"/>
                  <a:gd name="T9" fmla="*/ 168 h 202"/>
                  <a:gd name="T10" fmla="*/ 32 w 81"/>
                  <a:gd name="T11" fmla="*/ 190 h 202"/>
                  <a:gd name="T12" fmla="*/ 72 w 81"/>
                  <a:gd name="T13" fmla="*/ 201 h 202"/>
                  <a:gd name="T14" fmla="*/ 32 w 81"/>
                  <a:gd name="T15" fmla="*/ 180 h 202"/>
                  <a:gd name="T16" fmla="*/ 23 w 81"/>
                  <a:gd name="T17" fmla="*/ 130 h 202"/>
                  <a:gd name="T18" fmla="*/ 80 w 81"/>
                  <a:gd name="T19" fmla="*/ 152 h 202"/>
                  <a:gd name="T20" fmla="*/ 30 w 81"/>
                  <a:gd name="T21" fmla="*/ 127 h 202"/>
                  <a:gd name="T22" fmla="*/ 11 w 81"/>
                  <a:gd name="T23" fmla="*/ 78 h 202"/>
                  <a:gd name="T24" fmla="*/ 22 w 81"/>
                  <a:gd name="T25" fmla="*/ 34 h 202"/>
                  <a:gd name="T26" fmla="*/ 43 w 81"/>
                  <a:gd name="T27"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1" h="202">
                    <a:moveTo>
                      <a:pt x="43" y="0"/>
                    </a:moveTo>
                    <a:lnTo>
                      <a:pt x="17" y="35"/>
                    </a:lnTo>
                    <a:lnTo>
                      <a:pt x="5" y="80"/>
                    </a:lnTo>
                    <a:lnTo>
                      <a:pt x="0" y="120"/>
                    </a:lnTo>
                    <a:lnTo>
                      <a:pt x="8" y="168"/>
                    </a:lnTo>
                    <a:lnTo>
                      <a:pt x="32" y="190"/>
                    </a:lnTo>
                    <a:lnTo>
                      <a:pt x="72" y="201"/>
                    </a:lnTo>
                    <a:lnTo>
                      <a:pt x="32" y="180"/>
                    </a:lnTo>
                    <a:lnTo>
                      <a:pt x="23" y="130"/>
                    </a:lnTo>
                    <a:lnTo>
                      <a:pt x="80" y="152"/>
                    </a:lnTo>
                    <a:lnTo>
                      <a:pt x="30" y="127"/>
                    </a:lnTo>
                    <a:lnTo>
                      <a:pt x="11" y="78"/>
                    </a:lnTo>
                    <a:lnTo>
                      <a:pt x="22" y="34"/>
                    </a:lnTo>
                    <a:lnTo>
                      <a:pt x="43" y="0"/>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5130" name="Freeform 74"/>
              <p:cNvSpPr>
                <a:spLocks/>
              </p:cNvSpPr>
              <p:nvPr/>
            </p:nvSpPr>
            <p:spPr bwMode="auto">
              <a:xfrm>
                <a:off x="2737" y="3498"/>
                <a:ext cx="209" cy="217"/>
              </a:xfrm>
              <a:custGeom>
                <a:avLst/>
                <a:gdLst>
                  <a:gd name="T0" fmla="*/ 14 w 209"/>
                  <a:gd name="T1" fmla="*/ 12 h 217"/>
                  <a:gd name="T2" fmla="*/ 109 w 209"/>
                  <a:gd name="T3" fmla="*/ 135 h 217"/>
                  <a:gd name="T4" fmla="*/ 150 w 209"/>
                  <a:gd name="T5" fmla="*/ 161 h 217"/>
                  <a:gd name="T6" fmla="*/ 185 w 209"/>
                  <a:gd name="T7" fmla="*/ 167 h 217"/>
                  <a:gd name="T8" fmla="*/ 208 w 209"/>
                  <a:gd name="T9" fmla="*/ 165 h 217"/>
                  <a:gd name="T10" fmla="*/ 184 w 209"/>
                  <a:gd name="T11" fmla="*/ 170 h 217"/>
                  <a:gd name="T12" fmla="*/ 137 w 209"/>
                  <a:gd name="T13" fmla="*/ 166 h 217"/>
                  <a:gd name="T14" fmla="*/ 91 w 209"/>
                  <a:gd name="T15" fmla="*/ 135 h 217"/>
                  <a:gd name="T16" fmla="*/ 24 w 209"/>
                  <a:gd name="T17" fmla="*/ 55 h 217"/>
                  <a:gd name="T18" fmla="*/ 99 w 209"/>
                  <a:gd name="T19" fmla="*/ 173 h 217"/>
                  <a:gd name="T20" fmla="*/ 144 w 209"/>
                  <a:gd name="T21" fmla="*/ 205 h 217"/>
                  <a:gd name="T22" fmla="*/ 183 w 209"/>
                  <a:gd name="T23" fmla="*/ 216 h 217"/>
                  <a:gd name="T24" fmla="*/ 138 w 209"/>
                  <a:gd name="T25" fmla="*/ 207 h 217"/>
                  <a:gd name="T26" fmla="*/ 96 w 209"/>
                  <a:gd name="T27" fmla="*/ 178 h 217"/>
                  <a:gd name="T28" fmla="*/ 27 w 209"/>
                  <a:gd name="T29" fmla="*/ 95 h 217"/>
                  <a:gd name="T30" fmla="*/ 0 w 209"/>
                  <a:gd name="T31" fmla="*/ 26 h 217"/>
                  <a:gd name="T32" fmla="*/ 1 w 209"/>
                  <a:gd name="T33" fmla="*/ 0 h 217"/>
                  <a:gd name="T34" fmla="*/ 14 w 209"/>
                  <a:gd name="T35" fmla="*/ 12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9" h="217">
                    <a:moveTo>
                      <a:pt x="14" y="12"/>
                    </a:moveTo>
                    <a:lnTo>
                      <a:pt x="109" y="135"/>
                    </a:lnTo>
                    <a:lnTo>
                      <a:pt x="150" y="161"/>
                    </a:lnTo>
                    <a:lnTo>
                      <a:pt x="185" y="167"/>
                    </a:lnTo>
                    <a:lnTo>
                      <a:pt x="208" y="165"/>
                    </a:lnTo>
                    <a:lnTo>
                      <a:pt x="184" y="170"/>
                    </a:lnTo>
                    <a:lnTo>
                      <a:pt x="137" y="166"/>
                    </a:lnTo>
                    <a:lnTo>
                      <a:pt x="91" y="135"/>
                    </a:lnTo>
                    <a:lnTo>
                      <a:pt x="24" y="55"/>
                    </a:lnTo>
                    <a:lnTo>
                      <a:pt x="99" y="173"/>
                    </a:lnTo>
                    <a:lnTo>
                      <a:pt x="144" y="205"/>
                    </a:lnTo>
                    <a:lnTo>
                      <a:pt x="183" y="216"/>
                    </a:lnTo>
                    <a:lnTo>
                      <a:pt x="138" y="207"/>
                    </a:lnTo>
                    <a:lnTo>
                      <a:pt x="96" y="178"/>
                    </a:lnTo>
                    <a:lnTo>
                      <a:pt x="27" y="95"/>
                    </a:lnTo>
                    <a:lnTo>
                      <a:pt x="0" y="26"/>
                    </a:lnTo>
                    <a:lnTo>
                      <a:pt x="1" y="0"/>
                    </a:lnTo>
                    <a:lnTo>
                      <a:pt x="14" y="12"/>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5131" name="Freeform 75"/>
              <p:cNvSpPr>
                <a:spLocks/>
              </p:cNvSpPr>
              <p:nvPr/>
            </p:nvSpPr>
            <p:spPr bwMode="auto">
              <a:xfrm>
                <a:off x="2944" y="3512"/>
                <a:ext cx="80" cy="203"/>
              </a:xfrm>
              <a:custGeom>
                <a:avLst/>
                <a:gdLst>
                  <a:gd name="T0" fmla="*/ 37 w 80"/>
                  <a:gd name="T1" fmla="*/ 0 h 203"/>
                  <a:gd name="T2" fmla="*/ 63 w 80"/>
                  <a:gd name="T3" fmla="*/ 36 h 203"/>
                  <a:gd name="T4" fmla="*/ 74 w 80"/>
                  <a:gd name="T5" fmla="*/ 81 h 203"/>
                  <a:gd name="T6" fmla="*/ 79 w 80"/>
                  <a:gd name="T7" fmla="*/ 120 h 203"/>
                  <a:gd name="T8" fmla="*/ 72 w 80"/>
                  <a:gd name="T9" fmla="*/ 168 h 203"/>
                  <a:gd name="T10" fmla="*/ 48 w 80"/>
                  <a:gd name="T11" fmla="*/ 191 h 203"/>
                  <a:gd name="T12" fmla="*/ 7 w 80"/>
                  <a:gd name="T13" fmla="*/ 202 h 203"/>
                  <a:gd name="T14" fmla="*/ 48 w 80"/>
                  <a:gd name="T15" fmla="*/ 181 h 203"/>
                  <a:gd name="T16" fmla="*/ 57 w 80"/>
                  <a:gd name="T17" fmla="*/ 131 h 203"/>
                  <a:gd name="T18" fmla="*/ 0 w 80"/>
                  <a:gd name="T19" fmla="*/ 153 h 203"/>
                  <a:gd name="T20" fmla="*/ 50 w 80"/>
                  <a:gd name="T21" fmla="*/ 128 h 203"/>
                  <a:gd name="T22" fmla="*/ 68 w 80"/>
                  <a:gd name="T23" fmla="*/ 79 h 203"/>
                  <a:gd name="T24" fmla="*/ 58 w 80"/>
                  <a:gd name="T25" fmla="*/ 34 h 203"/>
                  <a:gd name="T26" fmla="*/ 37 w 80"/>
                  <a:gd name="T27"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0" h="203">
                    <a:moveTo>
                      <a:pt x="37" y="0"/>
                    </a:moveTo>
                    <a:lnTo>
                      <a:pt x="63" y="36"/>
                    </a:lnTo>
                    <a:lnTo>
                      <a:pt x="74" y="81"/>
                    </a:lnTo>
                    <a:lnTo>
                      <a:pt x="79" y="120"/>
                    </a:lnTo>
                    <a:lnTo>
                      <a:pt x="72" y="168"/>
                    </a:lnTo>
                    <a:lnTo>
                      <a:pt x="48" y="191"/>
                    </a:lnTo>
                    <a:lnTo>
                      <a:pt x="7" y="202"/>
                    </a:lnTo>
                    <a:lnTo>
                      <a:pt x="48" y="181"/>
                    </a:lnTo>
                    <a:lnTo>
                      <a:pt x="57" y="131"/>
                    </a:lnTo>
                    <a:lnTo>
                      <a:pt x="0" y="153"/>
                    </a:lnTo>
                    <a:lnTo>
                      <a:pt x="50" y="128"/>
                    </a:lnTo>
                    <a:lnTo>
                      <a:pt x="68" y="79"/>
                    </a:lnTo>
                    <a:lnTo>
                      <a:pt x="58" y="34"/>
                    </a:lnTo>
                    <a:lnTo>
                      <a:pt x="37" y="0"/>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5132" name="Line 76"/>
              <p:cNvSpPr>
                <a:spLocks noChangeShapeType="1"/>
              </p:cNvSpPr>
              <p:nvPr/>
            </p:nvSpPr>
            <p:spPr bwMode="auto">
              <a:xfrm>
                <a:off x="2543" y="3081"/>
                <a:ext cx="0" cy="432"/>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5133" name="Line 77"/>
              <p:cNvSpPr>
                <a:spLocks noChangeShapeType="1"/>
              </p:cNvSpPr>
              <p:nvPr/>
            </p:nvSpPr>
            <p:spPr bwMode="auto">
              <a:xfrm>
                <a:off x="2903" y="3081"/>
                <a:ext cx="0" cy="432"/>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5134" name="Freeform 78"/>
              <p:cNvSpPr>
                <a:spLocks/>
              </p:cNvSpPr>
              <p:nvPr/>
            </p:nvSpPr>
            <p:spPr bwMode="auto">
              <a:xfrm>
                <a:off x="2486" y="2977"/>
                <a:ext cx="79" cy="82"/>
              </a:xfrm>
              <a:custGeom>
                <a:avLst/>
                <a:gdLst>
                  <a:gd name="T0" fmla="*/ 29 w 79"/>
                  <a:gd name="T1" fmla="*/ 0 h 82"/>
                  <a:gd name="T2" fmla="*/ 0 w 79"/>
                  <a:gd name="T3" fmla="*/ 28 h 82"/>
                  <a:gd name="T4" fmla="*/ 78 w 79"/>
                  <a:gd name="T5" fmla="*/ 55 h 82"/>
                  <a:gd name="T6" fmla="*/ 57 w 79"/>
                  <a:gd name="T7" fmla="*/ 81 h 82"/>
                </a:gdLst>
                <a:ahLst/>
                <a:cxnLst>
                  <a:cxn ang="0">
                    <a:pos x="T0" y="T1"/>
                  </a:cxn>
                  <a:cxn ang="0">
                    <a:pos x="T2" y="T3"/>
                  </a:cxn>
                  <a:cxn ang="0">
                    <a:pos x="T4" y="T5"/>
                  </a:cxn>
                  <a:cxn ang="0">
                    <a:pos x="T6" y="T7"/>
                  </a:cxn>
                </a:cxnLst>
                <a:rect l="0" t="0" r="r" b="b"/>
                <a:pathLst>
                  <a:path w="79" h="82">
                    <a:moveTo>
                      <a:pt x="29" y="0"/>
                    </a:moveTo>
                    <a:lnTo>
                      <a:pt x="0" y="28"/>
                    </a:lnTo>
                    <a:lnTo>
                      <a:pt x="78" y="55"/>
                    </a:lnTo>
                    <a:lnTo>
                      <a:pt x="57" y="81"/>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5135" name="Freeform 79"/>
              <p:cNvSpPr>
                <a:spLocks/>
              </p:cNvSpPr>
              <p:nvPr/>
            </p:nvSpPr>
            <p:spPr bwMode="auto">
              <a:xfrm>
                <a:off x="2883" y="2977"/>
                <a:ext cx="78" cy="82"/>
              </a:xfrm>
              <a:custGeom>
                <a:avLst/>
                <a:gdLst>
                  <a:gd name="T0" fmla="*/ 49 w 78"/>
                  <a:gd name="T1" fmla="*/ 0 h 82"/>
                  <a:gd name="T2" fmla="*/ 77 w 78"/>
                  <a:gd name="T3" fmla="*/ 28 h 82"/>
                  <a:gd name="T4" fmla="*/ 0 w 78"/>
                  <a:gd name="T5" fmla="*/ 55 h 82"/>
                  <a:gd name="T6" fmla="*/ 21 w 78"/>
                  <a:gd name="T7" fmla="*/ 81 h 82"/>
                </a:gdLst>
                <a:ahLst/>
                <a:cxnLst>
                  <a:cxn ang="0">
                    <a:pos x="T0" y="T1"/>
                  </a:cxn>
                  <a:cxn ang="0">
                    <a:pos x="T2" y="T3"/>
                  </a:cxn>
                  <a:cxn ang="0">
                    <a:pos x="T4" y="T5"/>
                  </a:cxn>
                  <a:cxn ang="0">
                    <a:pos x="T6" y="T7"/>
                  </a:cxn>
                </a:cxnLst>
                <a:rect l="0" t="0" r="r" b="b"/>
                <a:pathLst>
                  <a:path w="78" h="82">
                    <a:moveTo>
                      <a:pt x="49" y="0"/>
                    </a:moveTo>
                    <a:lnTo>
                      <a:pt x="77" y="28"/>
                    </a:lnTo>
                    <a:lnTo>
                      <a:pt x="0" y="55"/>
                    </a:lnTo>
                    <a:lnTo>
                      <a:pt x="21" y="81"/>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45137" name="Rectangle 81"/>
            <p:cNvSpPr>
              <a:spLocks noChangeArrowheads="1"/>
            </p:cNvSpPr>
            <p:nvPr/>
          </p:nvSpPr>
          <p:spPr bwMode="auto">
            <a:xfrm>
              <a:off x="1701" y="2187"/>
              <a:ext cx="414" cy="426"/>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962" tIns="41275" rIns="80962" bIns="41275">
              <a:spAutoFit/>
            </a:bodyPr>
            <a:lstStyle/>
            <a:p>
              <a:pPr defTabSz="804863"/>
              <a:r>
                <a:rPr lang="en-US" sz="3900" b="1">
                  <a:solidFill>
                    <a:schemeClr val="hlink"/>
                  </a:solidFill>
                  <a:effectLst>
                    <a:outerShdw blurRad="38100" dist="38100" dir="2700000" algn="tl">
                      <a:srgbClr val="C0C0C0"/>
                    </a:outerShdw>
                  </a:effectLst>
                  <a:latin typeface="Helvetica" charset="0"/>
                </a:rPr>
                <a:t>?</a:t>
              </a:r>
              <a:r>
                <a:rPr lang="en-US" sz="3900" b="1">
                  <a:solidFill>
                    <a:schemeClr val="accent2"/>
                  </a:solidFill>
                  <a:effectLst>
                    <a:outerShdw blurRad="38100" dist="38100" dir="2700000" algn="tl">
                      <a:srgbClr val="C0C0C0"/>
                    </a:outerShdw>
                  </a:effectLst>
                  <a:latin typeface="Helvetica" charset="0"/>
                </a:rPr>
                <a:t>?</a:t>
              </a:r>
            </a:p>
          </p:txBody>
        </p:sp>
        <p:sp>
          <p:nvSpPr>
            <p:cNvPr id="45138" name="Rectangle 82"/>
            <p:cNvSpPr>
              <a:spLocks noChangeArrowheads="1"/>
            </p:cNvSpPr>
            <p:nvPr/>
          </p:nvSpPr>
          <p:spPr bwMode="auto">
            <a:xfrm>
              <a:off x="3141" y="2197"/>
              <a:ext cx="414" cy="426"/>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962" tIns="41275" rIns="80962" bIns="41275">
              <a:spAutoFit/>
            </a:bodyPr>
            <a:lstStyle/>
            <a:p>
              <a:pPr defTabSz="804863"/>
              <a:r>
                <a:rPr lang="en-US" sz="3900" b="1">
                  <a:solidFill>
                    <a:schemeClr val="hlink"/>
                  </a:solidFill>
                  <a:effectLst>
                    <a:outerShdw blurRad="38100" dist="38100" dir="2700000" algn="tl">
                      <a:srgbClr val="C0C0C0"/>
                    </a:outerShdw>
                  </a:effectLst>
                  <a:latin typeface="Helvetica" charset="0"/>
                </a:rPr>
                <a:t>?</a:t>
              </a:r>
              <a:r>
                <a:rPr lang="en-US" sz="3900" b="1">
                  <a:solidFill>
                    <a:srgbClr val="FAFD00"/>
                  </a:solidFill>
                  <a:effectLst>
                    <a:outerShdw blurRad="38100" dist="38100" dir="2700000" algn="tl">
                      <a:srgbClr val="C0C0C0"/>
                    </a:outerShdw>
                  </a:effectLst>
                  <a:latin typeface="Helvetica" charset="0"/>
                </a:rPr>
                <a:t>?</a:t>
              </a:r>
            </a:p>
          </p:txBody>
        </p:sp>
        <p:grpSp>
          <p:nvGrpSpPr>
            <p:cNvPr id="45178" name="Group 122"/>
            <p:cNvGrpSpPr>
              <a:grpSpLocks/>
            </p:cNvGrpSpPr>
            <p:nvPr/>
          </p:nvGrpSpPr>
          <p:grpSpPr bwMode="auto">
            <a:xfrm>
              <a:off x="208" y="1822"/>
              <a:ext cx="1406" cy="1710"/>
              <a:chOff x="208" y="1822"/>
              <a:chExt cx="1406" cy="1710"/>
            </a:xfrm>
          </p:grpSpPr>
          <p:sp>
            <p:nvSpPr>
              <p:cNvPr id="45139" name="Freeform 83"/>
              <p:cNvSpPr>
                <a:spLocks/>
              </p:cNvSpPr>
              <p:nvPr/>
            </p:nvSpPr>
            <p:spPr bwMode="auto">
              <a:xfrm>
                <a:off x="597" y="2373"/>
                <a:ext cx="923" cy="1117"/>
              </a:xfrm>
              <a:custGeom>
                <a:avLst/>
                <a:gdLst>
                  <a:gd name="T0" fmla="*/ 65 w 923"/>
                  <a:gd name="T1" fmla="*/ 1035 h 1117"/>
                  <a:gd name="T2" fmla="*/ 0 w 923"/>
                  <a:gd name="T3" fmla="*/ 991 h 1117"/>
                  <a:gd name="T4" fmla="*/ 41 w 923"/>
                  <a:gd name="T5" fmla="*/ 900 h 1117"/>
                  <a:gd name="T6" fmla="*/ 76 w 923"/>
                  <a:gd name="T7" fmla="*/ 885 h 1117"/>
                  <a:gd name="T8" fmla="*/ 135 w 923"/>
                  <a:gd name="T9" fmla="*/ 768 h 1117"/>
                  <a:gd name="T10" fmla="*/ 165 w 923"/>
                  <a:gd name="T11" fmla="*/ 676 h 1117"/>
                  <a:gd name="T12" fmla="*/ 174 w 923"/>
                  <a:gd name="T13" fmla="*/ 622 h 1117"/>
                  <a:gd name="T14" fmla="*/ 279 w 923"/>
                  <a:gd name="T15" fmla="*/ 142 h 1117"/>
                  <a:gd name="T16" fmla="*/ 350 w 923"/>
                  <a:gd name="T17" fmla="*/ 69 h 1117"/>
                  <a:gd name="T18" fmla="*/ 347 w 923"/>
                  <a:gd name="T19" fmla="*/ 29 h 1117"/>
                  <a:gd name="T20" fmla="*/ 383 w 923"/>
                  <a:gd name="T21" fmla="*/ 0 h 1117"/>
                  <a:gd name="T22" fmla="*/ 427 w 923"/>
                  <a:gd name="T23" fmla="*/ 18 h 1117"/>
                  <a:gd name="T24" fmla="*/ 476 w 923"/>
                  <a:gd name="T25" fmla="*/ 33 h 1117"/>
                  <a:gd name="T26" fmla="*/ 736 w 923"/>
                  <a:gd name="T27" fmla="*/ 55 h 1117"/>
                  <a:gd name="T28" fmla="*/ 847 w 923"/>
                  <a:gd name="T29" fmla="*/ 29 h 1117"/>
                  <a:gd name="T30" fmla="*/ 889 w 923"/>
                  <a:gd name="T31" fmla="*/ 11 h 1117"/>
                  <a:gd name="T32" fmla="*/ 907 w 923"/>
                  <a:gd name="T33" fmla="*/ 21 h 1117"/>
                  <a:gd name="T34" fmla="*/ 919 w 923"/>
                  <a:gd name="T35" fmla="*/ 55 h 1117"/>
                  <a:gd name="T36" fmla="*/ 922 w 923"/>
                  <a:gd name="T37" fmla="*/ 94 h 1117"/>
                  <a:gd name="T38" fmla="*/ 907 w 923"/>
                  <a:gd name="T39" fmla="*/ 110 h 1117"/>
                  <a:gd name="T40" fmla="*/ 904 w 923"/>
                  <a:gd name="T41" fmla="*/ 154 h 1117"/>
                  <a:gd name="T42" fmla="*/ 886 w 923"/>
                  <a:gd name="T43" fmla="*/ 270 h 1117"/>
                  <a:gd name="T44" fmla="*/ 762 w 923"/>
                  <a:gd name="T45" fmla="*/ 694 h 1117"/>
                  <a:gd name="T46" fmla="*/ 595 w 923"/>
                  <a:gd name="T47" fmla="*/ 1116 h 1117"/>
                  <a:gd name="T48" fmla="*/ 533 w 923"/>
                  <a:gd name="T49" fmla="*/ 1116 h 1117"/>
                  <a:gd name="T50" fmla="*/ 500 w 923"/>
                  <a:gd name="T51" fmla="*/ 1079 h 1117"/>
                  <a:gd name="T52" fmla="*/ 516 w 923"/>
                  <a:gd name="T53" fmla="*/ 1024 h 1117"/>
                  <a:gd name="T54" fmla="*/ 518 w 923"/>
                  <a:gd name="T55" fmla="*/ 1006 h 1117"/>
                  <a:gd name="T56" fmla="*/ 545 w 923"/>
                  <a:gd name="T57" fmla="*/ 991 h 1117"/>
                  <a:gd name="T58" fmla="*/ 571 w 923"/>
                  <a:gd name="T59" fmla="*/ 903 h 1117"/>
                  <a:gd name="T60" fmla="*/ 588 w 923"/>
                  <a:gd name="T61" fmla="*/ 834 h 1117"/>
                  <a:gd name="T62" fmla="*/ 595 w 923"/>
                  <a:gd name="T63" fmla="*/ 753 h 1117"/>
                  <a:gd name="T64" fmla="*/ 597 w 923"/>
                  <a:gd name="T65" fmla="*/ 702 h 1117"/>
                  <a:gd name="T66" fmla="*/ 451 w 923"/>
                  <a:gd name="T67" fmla="*/ 694 h 1117"/>
                  <a:gd name="T68" fmla="*/ 65 w 923"/>
                  <a:gd name="T69" fmla="*/ 1035 h 1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23" h="1117">
                    <a:moveTo>
                      <a:pt x="65" y="1035"/>
                    </a:moveTo>
                    <a:lnTo>
                      <a:pt x="0" y="991"/>
                    </a:lnTo>
                    <a:lnTo>
                      <a:pt x="41" y="900"/>
                    </a:lnTo>
                    <a:lnTo>
                      <a:pt x="76" y="885"/>
                    </a:lnTo>
                    <a:lnTo>
                      <a:pt x="135" y="768"/>
                    </a:lnTo>
                    <a:lnTo>
                      <a:pt x="165" y="676"/>
                    </a:lnTo>
                    <a:lnTo>
                      <a:pt x="174" y="622"/>
                    </a:lnTo>
                    <a:lnTo>
                      <a:pt x="279" y="142"/>
                    </a:lnTo>
                    <a:lnTo>
                      <a:pt x="350" y="69"/>
                    </a:lnTo>
                    <a:lnTo>
                      <a:pt x="347" y="29"/>
                    </a:lnTo>
                    <a:lnTo>
                      <a:pt x="383" y="0"/>
                    </a:lnTo>
                    <a:lnTo>
                      <a:pt x="427" y="18"/>
                    </a:lnTo>
                    <a:lnTo>
                      <a:pt x="476" y="33"/>
                    </a:lnTo>
                    <a:lnTo>
                      <a:pt x="736" y="55"/>
                    </a:lnTo>
                    <a:lnTo>
                      <a:pt x="847" y="29"/>
                    </a:lnTo>
                    <a:lnTo>
                      <a:pt x="889" y="11"/>
                    </a:lnTo>
                    <a:lnTo>
                      <a:pt x="907" y="21"/>
                    </a:lnTo>
                    <a:lnTo>
                      <a:pt x="919" y="55"/>
                    </a:lnTo>
                    <a:lnTo>
                      <a:pt x="922" y="94"/>
                    </a:lnTo>
                    <a:lnTo>
                      <a:pt x="907" y="110"/>
                    </a:lnTo>
                    <a:lnTo>
                      <a:pt x="904" y="154"/>
                    </a:lnTo>
                    <a:lnTo>
                      <a:pt x="886" y="270"/>
                    </a:lnTo>
                    <a:lnTo>
                      <a:pt x="762" y="694"/>
                    </a:lnTo>
                    <a:lnTo>
                      <a:pt x="595" y="1116"/>
                    </a:lnTo>
                    <a:lnTo>
                      <a:pt x="533" y="1116"/>
                    </a:lnTo>
                    <a:lnTo>
                      <a:pt x="500" y="1079"/>
                    </a:lnTo>
                    <a:lnTo>
                      <a:pt x="516" y="1024"/>
                    </a:lnTo>
                    <a:lnTo>
                      <a:pt x="518" y="1006"/>
                    </a:lnTo>
                    <a:lnTo>
                      <a:pt x="545" y="991"/>
                    </a:lnTo>
                    <a:lnTo>
                      <a:pt x="571" y="903"/>
                    </a:lnTo>
                    <a:lnTo>
                      <a:pt x="588" y="834"/>
                    </a:lnTo>
                    <a:lnTo>
                      <a:pt x="595" y="753"/>
                    </a:lnTo>
                    <a:lnTo>
                      <a:pt x="597" y="702"/>
                    </a:lnTo>
                    <a:lnTo>
                      <a:pt x="451" y="694"/>
                    </a:lnTo>
                    <a:lnTo>
                      <a:pt x="65" y="1035"/>
                    </a:lnTo>
                  </a:path>
                </a:pathLst>
              </a:custGeom>
              <a:solidFill>
                <a:srgbClr val="802010"/>
              </a:solidFill>
              <a:ln w="12700" cap="rnd" cmpd="sng">
                <a:solidFill>
                  <a:srgbClr val="80201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5140" name="Freeform 84"/>
              <p:cNvSpPr>
                <a:spLocks/>
              </p:cNvSpPr>
              <p:nvPr/>
            </p:nvSpPr>
            <p:spPr bwMode="auto">
              <a:xfrm>
                <a:off x="220" y="2274"/>
                <a:ext cx="1098" cy="866"/>
              </a:xfrm>
              <a:custGeom>
                <a:avLst/>
                <a:gdLst>
                  <a:gd name="T0" fmla="*/ 1097 w 1098"/>
                  <a:gd name="T1" fmla="*/ 802 h 866"/>
                  <a:gd name="T2" fmla="*/ 1084 w 1098"/>
                  <a:gd name="T3" fmla="*/ 677 h 866"/>
                  <a:gd name="T4" fmla="*/ 1066 w 1098"/>
                  <a:gd name="T5" fmla="*/ 486 h 866"/>
                  <a:gd name="T6" fmla="*/ 1094 w 1098"/>
                  <a:gd name="T7" fmla="*/ 371 h 866"/>
                  <a:gd name="T8" fmla="*/ 1080 w 1098"/>
                  <a:gd name="T9" fmla="*/ 367 h 866"/>
                  <a:gd name="T10" fmla="*/ 1092 w 1098"/>
                  <a:gd name="T11" fmla="*/ 322 h 866"/>
                  <a:gd name="T12" fmla="*/ 1044 w 1098"/>
                  <a:gd name="T13" fmla="*/ 313 h 866"/>
                  <a:gd name="T14" fmla="*/ 1058 w 1098"/>
                  <a:gd name="T15" fmla="*/ 266 h 866"/>
                  <a:gd name="T16" fmla="*/ 938 w 1098"/>
                  <a:gd name="T17" fmla="*/ 251 h 866"/>
                  <a:gd name="T18" fmla="*/ 838 w 1098"/>
                  <a:gd name="T19" fmla="*/ 247 h 866"/>
                  <a:gd name="T20" fmla="*/ 742 w 1098"/>
                  <a:gd name="T21" fmla="*/ 247 h 866"/>
                  <a:gd name="T22" fmla="*/ 621 w 1098"/>
                  <a:gd name="T23" fmla="*/ 260 h 866"/>
                  <a:gd name="T24" fmla="*/ 458 w 1098"/>
                  <a:gd name="T25" fmla="*/ 301 h 866"/>
                  <a:gd name="T26" fmla="*/ 424 w 1098"/>
                  <a:gd name="T27" fmla="*/ 233 h 866"/>
                  <a:gd name="T28" fmla="*/ 356 w 1098"/>
                  <a:gd name="T29" fmla="*/ 143 h 866"/>
                  <a:gd name="T30" fmla="*/ 291 w 1098"/>
                  <a:gd name="T31" fmla="*/ 81 h 866"/>
                  <a:gd name="T32" fmla="*/ 218 w 1098"/>
                  <a:gd name="T33" fmla="*/ 34 h 866"/>
                  <a:gd name="T34" fmla="*/ 141 w 1098"/>
                  <a:gd name="T35" fmla="*/ 0 h 866"/>
                  <a:gd name="T36" fmla="*/ 213 w 1098"/>
                  <a:gd name="T37" fmla="*/ 132 h 866"/>
                  <a:gd name="T38" fmla="*/ 115 w 1098"/>
                  <a:gd name="T39" fmla="*/ 87 h 866"/>
                  <a:gd name="T40" fmla="*/ 75 w 1098"/>
                  <a:gd name="T41" fmla="*/ 77 h 866"/>
                  <a:gd name="T42" fmla="*/ 141 w 1098"/>
                  <a:gd name="T43" fmla="*/ 173 h 866"/>
                  <a:gd name="T44" fmla="*/ 65 w 1098"/>
                  <a:gd name="T45" fmla="*/ 167 h 866"/>
                  <a:gd name="T46" fmla="*/ 0 w 1098"/>
                  <a:gd name="T47" fmla="*/ 167 h 866"/>
                  <a:gd name="T48" fmla="*/ 75 w 1098"/>
                  <a:gd name="T49" fmla="*/ 223 h 866"/>
                  <a:gd name="T50" fmla="*/ 136 w 1098"/>
                  <a:gd name="T51" fmla="*/ 275 h 866"/>
                  <a:gd name="T52" fmla="*/ 189 w 1098"/>
                  <a:gd name="T53" fmla="*/ 328 h 866"/>
                  <a:gd name="T54" fmla="*/ 244 w 1098"/>
                  <a:gd name="T55" fmla="*/ 391 h 866"/>
                  <a:gd name="T56" fmla="*/ 321 w 1098"/>
                  <a:gd name="T57" fmla="*/ 480 h 866"/>
                  <a:gd name="T58" fmla="*/ 408 w 1098"/>
                  <a:gd name="T59" fmla="*/ 606 h 866"/>
                  <a:gd name="T60" fmla="*/ 446 w 1098"/>
                  <a:gd name="T61" fmla="*/ 702 h 866"/>
                  <a:gd name="T62" fmla="*/ 514 w 1098"/>
                  <a:gd name="T63" fmla="*/ 731 h 866"/>
                  <a:gd name="T64" fmla="*/ 584 w 1098"/>
                  <a:gd name="T65" fmla="*/ 775 h 866"/>
                  <a:gd name="T66" fmla="*/ 635 w 1098"/>
                  <a:gd name="T67" fmla="*/ 820 h 866"/>
                  <a:gd name="T68" fmla="*/ 673 w 1098"/>
                  <a:gd name="T69" fmla="*/ 865 h 866"/>
                  <a:gd name="T70" fmla="*/ 784 w 1098"/>
                  <a:gd name="T71" fmla="*/ 830 h 866"/>
                  <a:gd name="T72" fmla="*/ 912 w 1098"/>
                  <a:gd name="T73" fmla="*/ 800 h 866"/>
                  <a:gd name="T74" fmla="*/ 1001 w 1098"/>
                  <a:gd name="T75" fmla="*/ 796 h 866"/>
                  <a:gd name="T76" fmla="*/ 1066 w 1098"/>
                  <a:gd name="T77" fmla="*/ 800 h 866"/>
                  <a:gd name="T78" fmla="*/ 1097 w 1098"/>
                  <a:gd name="T79" fmla="*/ 802 h 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98" h="866">
                    <a:moveTo>
                      <a:pt x="1097" y="802"/>
                    </a:moveTo>
                    <a:lnTo>
                      <a:pt x="1084" y="677"/>
                    </a:lnTo>
                    <a:lnTo>
                      <a:pt x="1066" y="486"/>
                    </a:lnTo>
                    <a:lnTo>
                      <a:pt x="1094" y="371"/>
                    </a:lnTo>
                    <a:lnTo>
                      <a:pt x="1080" y="367"/>
                    </a:lnTo>
                    <a:lnTo>
                      <a:pt x="1092" y="322"/>
                    </a:lnTo>
                    <a:lnTo>
                      <a:pt x="1044" y="313"/>
                    </a:lnTo>
                    <a:lnTo>
                      <a:pt x="1058" y="266"/>
                    </a:lnTo>
                    <a:lnTo>
                      <a:pt x="938" y="251"/>
                    </a:lnTo>
                    <a:lnTo>
                      <a:pt x="838" y="247"/>
                    </a:lnTo>
                    <a:lnTo>
                      <a:pt x="742" y="247"/>
                    </a:lnTo>
                    <a:lnTo>
                      <a:pt x="621" y="260"/>
                    </a:lnTo>
                    <a:lnTo>
                      <a:pt x="458" y="301"/>
                    </a:lnTo>
                    <a:lnTo>
                      <a:pt x="424" y="233"/>
                    </a:lnTo>
                    <a:lnTo>
                      <a:pt x="356" y="143"/>
                    </a:lnTo>
                    <a:lnTo>
                      <a:pt x="291" y="81"/>
                    </a:lnTo>
                    <a:lnTo>
                      <a:pt x="218" y="34"/>
                    </a:lnTo>
                    <a:lnTo>
                      <a:pt x="141" y="0"/>
                    </a:lnTo>
                    <a:lnTo>
                      <a:pt x="213" y="132"/>
                    </a:lnTo>
                    <a:lnTo>
                      <a:pt x="115" y="87"/>
                    </a:lnTo>
                    <a:lnTo>
                      <a:pt x="75" y="77"/>
                    </a:lnTo>
                    <a:lnTo>
                      <a:pt x="141" y="173"/>
                    </a:lnTo>
                    <a:lnTo>
                      <a:pt x="65" y="167"/>
                    </a:lnTo>
                    <a:lnTo>
                      <a:pt x="0" y="167"/>
                    </a:lnTo>
                    <a:lnTo>
                      <a:pt x="75" y="223"/>
                    </a:lnTo>
                    <a:lnTo>
                      <a:pt x="136" y="275"/>
                    </a:lnTo>
                    <a:lnTo>
                      <a:pt x="189" y="328"/>
                    </a:lnTo>
                    <a:lnTo>
                      <a:pt x="244" y="391"/>
                    </a:lnTo>
                    <a:lnTo>
                      <a:pt x="321" y="480"/>
                    </a:lnTo>
                    <a:lnTo>
                      <a:pt x="408" y="606"/>
                    </a:lnTo>
                    <a:lnTo>
                      <a:pt x="446" y="702"/>
                    </a:lnTo>
                    <a:lnTo>
                      <a:pt x="514" y="731"/>
                    </a:lnTo>
                    <a:lnTo>
                      <a:pt x="584" y="775"/>
                    </a:lnTo>
                    <a:lnTo>
                      <a:pt x="635" y="820"/>
                    </a:lnTo>
                    <a:lnTo>
                      <a:pt x="673" y="865"/>
                    </a:lnTo>
                    <a:lnTo>
                      <a:pt x="784" y="830"/>
                    </a:lnTo>
                    <a:lnTo>
                      <a:pt x="912" y="800"/>
                    </a:lnTo>
                    <a:lnTo>
                      <a:pt x="1001" y="796"/>
                    </a:lnTo>
                    <a:lnTo>
                      <a:pt x="1066" y="800"/>
                    </a:lnTo>
                    <a:lnTo>
                      <a:pt x="1097" y="802"/>
                    </a:lnTo>
                  </a:path>
                </a:pathLst>
              </a:custGeom>
              <a:solidFill>
                <a:srgbClr val="FFFFFF"/>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5141" name="Freeform 85"/>
              <p:cNvSpPr>
                <a:spLocks/>
              </p:cNvSpPr>
              <p:nvPr/>
            </p:nvSpPr>
            <p:spPr bwMode="auto">
              <a:xfrm>
                <a:off x="1035" y="2426"/>
                <a:ext cx="242" cy="111"/>
              </a:xfrm>
              <a:custGeom>
                <a:avLst/>
                <a:gdLst>
                  <a:gd name="T0" fmla="*/ 0 w 242"/>
                  <a:gd name="T1" fmla="*/ 95 h 111"/>
                  <a:gd name="T2" fmla="*/ 96 w 242"/>
                  <a:gd name="T3" fmla="*/ 99 h 111"/>
                  <a:gd name="T4" fmla="*/ 215 w 242"/>
                  <a:gd name="T5" fmla="*/ 110 h 111"/>
                  <a:gd name="T6" fmla="*/ 241 w 242"/>
                  <a:gd name="T7" fmla="*/ 18 h 111"/>
                  <a:gd name="T8" fmla="*/ 46 w 242"/>
                  <a:gd name="T9" fmla="*/ 0 h 111"/>
                  <a:gd name="T10" fmla="*/ 0 w 242"/>
                  <a:gd name="T11" fmla="*/ 95 h 111"/>
                </a:gdLst>
                <a:ahLst/>
                <a:cxnLst>
                  <a:cxn ang="0">
                    <a:pos x="T0" y="T1"/>
                  </a:cxn>
                  <a:cxn ang="0">
                    <a:pos x="T2" y="T3"/>
                  </a:cxn>
                  <a:cxn ang="0">
                    <a:pos x="T4" y="T5"/>
                  </a:cxn>
                  <a:cxn ang="0">
                    <a:pos x="T6" y="T7"/>
                  </a:cxn>
                  <a:cxn ang="0">
                    <a:pos x="T8" y="T9"/>
                  </a:cxn>
                  <a:cxn ang="0">
                    <a:pos x="T10" y="T11"/>
                  </a:cxn>
                </a:cxnLst>
                <a:rect l="0" t="0" r="r" b="b"/>
                <a:pathLst>
                  <a:path w="242" h="111">
                    <a:moveTo>
                      <a:pt x="0" y="95"/>
                    </a:moveTo>
                    <a:lnTo>
                      <a:pt x="96" y="99"/>
                    </a:lnTo>
                    <a:lnTo>
                      <a:pt x="215" y="110"/>
                    </a:lnTo>
                    <a:lnTo>
                      <a:pt x="241" y="18"/>
                    </a:lnTo>
                    <a:lnTo>
                      <a:pt x="46" y="0"/>
                    </a:lnTo>
                    <a:lnTo>
                      <a:pt x="0" y="95"/>
                    </a:lnTo>
                  </a:path>
                </a:pathLst>
              </a:custGeom>
              <a:solidFill>
                <a:srgbClr val="FFFFFF"/>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5142" name="Freeform 86"/>
              <p:cNvSpPr>
                <a:spLocks/>
              </p:cNvSpPr>
              <p:nvPr/>
            </p:nvSpPr>
            <p:spPr bwMode="auto">
              <a:xfrm>
                <a:off x="1164" y="2731"/>
                <a:ext cx="265" cy="265"/>
              </a:xfrm>
              <a:custGeom>
                <a:avLst/>
                <a:gdLst>
                  <a:gd name="T0" fmla="*/ 171 w 265"/>
                  <a:gd name="T1" fmla="*/ 0 h 265"/>
                  <a:gd name="T2" fmla="*/ 156 w 265"/>
                  <a:gd name="T3" fmla="*/ 12 h 265"/>
                  <a:gd name="T4" fmla="*/ 113 w 265"/>
                  <a:gd name="T5" fmla="*/ 39 h 265"/>
                  <a:gd name="T6" fmla="*/ 66 w 265"/>
                  <a:gd name="T7" fmla="*/ 58 h 265"/>
                  <a:gd name="T8" fmla="*/ 0 w 265"/>
                  <a:gd name="T9" fmla="*/ 79 h 265"/>
                  <a:gd name="T10" fmla="*/ 5 w 265"/>
                  <a:gd name="T11" fmla="*/ 111 h 265"/>
                  <a:gd name="T12" fmla="*/ 27 w 265"/>
                  <a:gd name="T13" fmla="*/ 143 h 265"/>
                  <a:gd name="T14" fmla="*/ 72 w 265"/>
                  <a:gd name="T15" fmla="*/ 143 h 265"/>
                  <a:gd name="T16" fmla="*/ 33 w 265"/>
                  <a:gd name="T17" fmla="*/ 165 h 265"/>
                  <a:gd name="T18" fmla="*/ 17 w 265"/>
                  <a:gd name="T19" fmla="*/ 179 h 265"/>
                  <a:gd name="T20" fmla="*/ 18 w 265"/>
                  <a:gd name="T21" fmla="*/ 192 h 265"/>
                  <a:gd name="T22" fmla="*/ 36 w 265"/>
                  <a:gd name="T23" fmla="*/ 202 h 265"/>
                  <a:gd name="T24" fmla="*/ 55 w 265"/>
                  <a:gd name="T25" fmla="*/ 211 h 265"/>
                  <a:gd name="T26" fmla="*/ 38 w 265"/>
                  <a:gd name="T27" fmla="*/ 225 h 265"/>
                  <a:gd name="T28" fmla="*/ 39 w 265"/>
                  <a:gd name="T29" fmla="*/ 238 h 265"/>
                  <a:gd name="T30" fmla="*/ 51 w 265"/>
                  <a:gd name="T31" fmla="*/ 251 h 265"/>
                  <a:gd name="T32" fmla="*/ 110 w 265"/>
                  <a:gd name="T33" fmla="*/ 264 h 265"/>
                  <a:gd name="T34" fmla="*/ 166 w 265"/>
                  <a:gd name="T35" fmla="*/ 257 h 265"/>
                  <a:gd name="T36" fmla="*/ 199 w 265"/>
                  <a:gd name="T37" fmla="*/ 220 h 265"/>
                  <a:gd name="T38" fmla="*/ 264 w 265"/>
                  <a:gd name="T39" fmla="*/ 97 h 265"/>
                  <a:gd name="T40" fmla="*/ 256 w 265"/>
                  <a:gd name="T41" fmla="*/ 50 h 265"/>
                  <a:gd name="T42" fmla="*/ 233 w 265"/>
                  <a:gd name="T43" fmla="*/ 19 h 265"/>
                  <a:gd name="T44" fmla="*/ 209 w 265"/>
                  <a:gd name="T45" fmla="*/ 4 h 265"/>
                  <a:gd name="T46" fmla="*/ 171 w 265"/>
                  <a:gd name="T47" fmla="*/ 0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65" h="265">
                    <a:moveTo>
                      <a:pt x="171" y="0"/>
                    </a:moveTo>
                    <a:lnTo>
                      <a:pt x="156" y="12"/>
                    </a:lnTo>
                    <a:lnTo>
                      <a:pt x="113" y="39"/>
                    </a:lnTo>
                    <a:lnTo>
                      <a:pt x="66" y="58"/>
                    </a:lnTo>
                    <a:lnTo>
                      <a:pt x="0" y="79"/>
                    </a:lnTo>
                    <a:lnTo>
                      <a:pt x="5" y="111"/>
                    </a:lnTo>
                    <a:lnTo>
                      <a:pt x="27" y="143"/>
                    </a:lnTo>
                    <a:lnTo>
                      <a:pt x="72" y="143"/>
                    </a:lnTo>
                    <a:lnTo>
                      <a:pt x="33" y="165"/>
                    </a:lnTo>
                    <a:lnTo>
                      <a:pt x="17" y="179"/>
                    </a:lnTo>
                    <a:lnTo>
                      <a:pt x="18" y="192"/>
                    </a:lnTo>
                    <a:lnTo>
                      <a:pt x="36" y="202"/>
                    </a:lnTo>
                    <a:lnTo>
                      <a:pt x="55" y="211"/>
                    </a:lnTo>
                    <a:lnTo>
                      <a:pt x="38" y="225"/>
                    </a:lnTo>
                    <a:lnTo>
                      <a:pt x="39" y="238"/>
                    </a:lnTo>
                    <a:lnTo>
                      <a:pt x="51" y="251"/>
                    </a:lnTo>
                    <a:lnTo>
                      <a:pt x="110" y="264"/>
                    </a:lnTo>
                    <a:lnTo>
                      <a:pt x="166" y="257"/>
                    </a:lnTo>
                    <a:lnTo>
                      <a:pt x="199" y="220"/>
                    </a:lnTo>
                    <a:lnTo>
                      <a:pt x="264" y="97"/>
                    </a:lnTo>
                    <a:lnTo>
                      <a:pt x="256" y="50"/>
                    </a:lnTo>
                    <a:lnTo>
                      <a:pt x="233" y="19"/>
                    </a:lnTo>
                    <a:lnTo>
                      <a:pt x="209" y="4"/>
                    </a:lnTo>
                    <a:lnTo>
                      <a:pt x="171" y="0"/>
                    </a:lnTo>
                  </a:path>
                </a:pathLst>
              </a:custGeom>
              <a:solidFill>
                <a:srgbClr val="FFC080"/>
              </a:solidFill>
              <a:ln w="12700" cap="rnd" cmpd="sng">
                <a:solidFill>
                  <a:srgbClr val="FFC08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5143" name="Freeform 87"/>
              <p:cNvSpPr>
                <a:spLocks/>
              </p:cNvSpPr>
              <p:nvPr/>
            </p:nvSpPr>
            <p:spPr bwMode="auto">
              <a:xfrm>
                <a:off x="423" y="2658"/>
                <a:ext cx="232" cy="222"/>
              </a:xfrm>
              <a:custGeom>
                <a:avLst/>
                <a:gdLst>
                  <a:gd name="T0" fmla="*/ 29 w 232"/>
                  <a:gd name="T1" fmla="*/ 0 h 222"/>
                  <a:gd name="T2" fmla="*/ 15 w 232"/>
                  <a:gd name="T3" fmla="*/ 22 h 222"/>
                  <a:gd name="T4" fmla="*/ 0 w 232"/>
                  <a:gd name="T5" fmla="*/ 55 h 222"/>
                  <a:gd name="T6" fmla="*/ 0 w 232"/>
                  <a:gd name="T7" fmla="*/ 84 h 222"/>
                  <a:gd name="T8" fmla="*/ 6 w 232"/>
                  <a:gd name="T9" fmla="*/ 105 h 222"/>
                  <a:gd name="T10" fmla="*/ 45 w 232"/>
                  <a:gd name="T11" fmla="*/ 121 h 222"/>
                  <a:gd name="T12" fmla="*/ 42 w 232"/>
                  <a:gd name="T13" fmla="*/ 139 h 222"/>
                  <a:gd name="T14" fmla="*/ 48 w 232"/>
                  <a:gd name="T15" fmla="*/ 166 h 222"/>
                  <a:gd name="T16" fmla="*/ 73 w 232"/>
                  <a:gd name="T17" fmla="*/ 179 h 222"/>
                  <a:gd name="T18" fmla="*/ 96 w 232"/>
                  <a:gd name="T19" fmla="*/ 179 h 222"/>
                  <a:gd name="T20" fmla="*/ 91 w 232"/>
                  <a:gd name="T21" fmla="*/ 198 h 222"/>
                  <a:gd name="T22" fmla="*/ 105 w 232"/>
                  <a:gd name="T23" fmla="*/ 221 h 222"/>
                  <a:gd name="T24" fmla="*/ 187 w 232"/>
                  <a:gd name="T25" fmla="*/ 209 h 222"/>
                  <a:gd name="T26" fmla="*/ 226 w 232"/>
                  <a:gd name="T27" fmla="*/ 173 h 222"/>
                  <a:gd name="T28" fmla="*/ 231 w 232"/>
                  <a:gd name="T29" fmla="*/ 144 h 222"/>
                  <a:gd name="T30" fmla="*/ 215 w 232"/>
                  <a:gd name="T31" fmla="*/ 135 h 222"/>
                  <a:gd name="T32" fmla="*/ 196 w 232"/>
                  <a:gd name="T33" fmla="*/ 129 h 222"/>
                  <a:gd name="T34" fmla="*/ 199 w 232"/>
                  <a:gd name="T35" fmla="*/ 103 h 222"/>
                  <a:gd name="T36" fmla="*/ 177 w 232"/>
                  <a:gd name="T37" fmla="*/ 80 h 222"/>
                  <a:gd name="T38" fmla="*/ 144 w 232"/>
                  <a:gd name="T39" fmla="*/ 78 h 222"/>
                  <a:gd name="T40" fmla="*/ 158 w 232"/>
                  <a:gd name="T41" fmla="*/ 55 h 222"/>
                  <a:gd name="T42" fmla="*/ 153 w 232"/>
                  <a:gd name="T43" fmla="*/ 31 h 222"/>
                  <a:gd name="T44" fmla="*/ 132 w 232"/>
                  <a:gd name="T45" fmla="*/ 23 h 222"/>
                  <a:gd name="T46" fmla="*/ 90 w 232"/>
                  <a:gd name="T47" fmla="*/ 41 h 222"/>
                  <a:gd name="T48" fmla="*/ 65 w 232"/>
                  <a:gd name="T49" fmla="*/ 41 h 222"/>
                  <a:gd name="T50" fmla="*/ 29 w 232"/>
                  <a:gd name="T51" fmla="*/ 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32" h="222">
                    <a:moveTo>
                      <a:pt x="29" y="0"/>
                    </a:moveTo>
                    <a:lnTo>
                      <a:pt x="15" y="22"/>
                    </a:lnTo>
                    <a:lnTo>
                      <a:pt x="0" y="55"/>
                    </a:lnTo>
                    <a:lnTo>
                      <a:pt x="0" y="84"/>
                    </a:lnTo>
                    <a:lnTo>
                      <a:pt x="6" y="105"/>
                    </a:lnTo>
                    <a:lnTo>
                      <a:pt x="45" y="121"/>
                    </a:lnTo>
                    <a:lnTo>
                      <a:pt x="42" y="139"/>
                    </a:lnTo>
                    <a:lnTo>
                      <a:pt x="48" y="166"/>
                    </a:lnTo>
                    <a:lnTo>
                      <a:pt x="73" y="179"/>
                    </a:lnTo>
                    <a:lnTo>
                      <a:pt x="96" y="179"/>
                    </a:lnTo>
                    <a:lnTo>
                      <a:pt x="91" y="198"/>
                    </a:lnTo>
                    <a:lnTo>
                      <a:pt x="105" y="221"/>
                    </a:lnTo>
                    <a:lnTo>
                      <a:pt x="187" y="209"/>
                    </a:lnTo>
                    <a:lnTo>
                      <a:pt x="226" y="173"/>
                    </a:lnTo>
                    <a:lnTo>
                      <a:pt x="231" y="144"/>
                    </a:lnTo>
                    <a:lnTo>
                      <a:pt x="215" y="135"/>
                    </a:lnTo>
                    <a:lnTo>
                      <a:pt x="196" y="129"/>
                    </a:lnTo>
                    <a:lnTo>
                      <a:pt x="199" y="103"/>
                    </a:lnTo>
                    <a:lnTo>
                      <a:pt x="177" y="80"/>
                    </a:lnTo>
                    <a:lnTo>
                      <a:pt x="144" y="78"/>
                    </a:lnTo>
                    <a:lnTo>
                      <a:pt x="158" y="55"/>
                    </a:lnTo>
                    <a:lnTo>
                      <a:pt x="153" y="31"/>
                    </a:lnTo>
                    <a:lnTo>
                      <a:pt x="132" y="23"/>
                    </a:lnTo>
                    <a:lnTo>
                      <a:pt x="90" y="41"/>
                    </a:lnTo>
                    <a:lnTo>
                      <a:pt x="65" y="41"/>
                    </a:lnTo>
                    <a:lnTo>
                      <a:pt x="29" y="0"/>
                    </a:lnTo>
                  </a:path>
                </a:pathLst>
              </a:custGeom>
              <a:solidFill>
                <a:srgbClr val="FFC080"/>
              </a:solidFill>
              <a:ln w="12700" cap="rnd" cmpd="sng">
                <a:solidFill>
                  <a:srgbClr val="FFC08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5144" name="Freeform 88"/>
              <p:cNvSpPr>
                <a:spLocks/>
              </p:cNvSpPr>
              <p:nvPr/>
            </p:nvSpPr>
            <p:spPr bwMode="auto">
              <a:xfrm>
                <a:off x="1094" y="1826"/>
                <a:ext cx="109" cy="79"/>
              </a:xfrm>
              <a:custGeom>
                <a:avLst/>
                <a:gdLst>
                  <a:gd name="T0" fmla="*/ 21 w 109"/>
                  <a:gd name="T1" fmla="*/ 0 h 79"/>
                  <a:gd name="T2" fmla="*/ 0 w 109"/>
                  <a:gd name="T3" fmla="*/ 9 h 79"/>
                  <a:gd name="T4" fmla="*/ 1 w 109"/>
                  <a:gd name="T5" fmla="*/ 25 h 79"/>
                  <a:gd name="T6" fmla="*/ 18 w 109"/>
                  <a:gd name="T7" fmla="*/ 36 h 79"/>
                  <a:gd name="T8" fmla="*/ 59 w 109"/>
                  <a:gd name="T9" fmla="*/ 42 h 79"/>
                  <a:gd name="T10" fmla="*/ 93 w 109"/>
                  <a:gd name="T11" fmla="*/ 59 h 79"/>
                  <a:gd name="T12" fmla="*/ 108 w 109"/>
                  <a:gd name="T13" fmla="*/ 78 h 79"/>
                  <a:gd name="T14" fmla="*/ 102 w 109"/>
                  <a:gd name="T15" fmla="*/ 54 h 79"/>
                  <a:gd name="T16" fmla="*/ 80 w 109"/>
                  <a:gd name="T17" fmla="*/ 27 h 79"/>
                  <a:gd name="T18" fmla="*/ 54 w 109"/>
                  <a:gd name="T19" fmla="*/ 7 h 79"/>
                  <a:gd name="T20" fmla="*/ 36 w 109"/>
                  <a:gd name="T21" fmla="*/ 2 h 79"/>
                  <a:gd name="T22" fmla="*/ 21 w 109"/>
                  <a:gd name="T23"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9" h="79">
                    <a:moveTo>
                      <a:pt x="21" y="0"/>
                    </a:moveTo>
                    <a:lnTo>
                      <a:pt x="0" y="9"/>
                    </a:lnTo>
                    <a:lnTo>
                      <a:pt x="1" y="25"/>
                    </a:lnTo>
                    <a:lnTo>
                      <a:pt x="18" y="36"/>
                    </a:lnTo>
                    <a:lnTo>
                      <a:pt x="59" y="42"/>
                    </a:lnTo>
                    <a:lnTo>
                      <a:pt x="93" y="59"/>
                    </a:lnTo>
                    <a:lnTo>
                      <a:pt x="108" y="78"/>
                    </a:lnTo>
                    <a:lnTo>
                      <a:pt x="102" y="54"/>
                    </a:lnTo>
                    <a:lnTo>
                      <a:pt x="80" y="27"/>
                    </a:lnTo>
                    <a:lnTo>
                      <a:pt x="54" y="7"/>
                    </a:lnTo>
                    <a:lnTo>
                      <a:pt x="36" y="2"/>
                    </a:lnTo>
                    <a:lnTo>
                      <a:pt x="21" y="0"/>
                    </a:lnTo>
                  </a:path>
                </a:pathLst>
              </a:custGeom>
              <a:solidFill>
                <a:srgbClr val="00F0FF"/>
              </a:solidFill>
              <a:ln w="12700" cap="rnd" cmpd="sng">
                <a:solidFill>
                  <a:srgbClr val="00F0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5145" name="Freeform 89"/>
              <p:cNvSpPr>
                <a:spLocks/>
              </p:cNvSpPr>
              <p:nvPr/>
            </p:nvSpPr>
            <p:spPr bwMode="auto">
              <a:xfrm>
                <a:off x="1496" y="2002"/>
                <a:ext cx="109" cy="46"/>
              </a:xfrm>
              <a:custGeom>
                <a:avLst/>
                <a:gdLst>
                  <a:gd name="T0" fmla="*/ 0 w 109"/>
                  <a:gd name="T1" fmla="*/ 28 h 46"/>
                  <a:gd name="T2" fmla="*/ 25 w 109"/>
                  <a:gd name="T3" fmla="*/ 9 h 46"/>
                  <a:gd name="T4" fmla="*/ 59 w 109"/>
                  <a:gd name="T5" fmla="*/ 0 h 46"/>
                  <a:gd name="T6" fmla="*/ 84 w 109"/>
                  <a:gd name="T7" fmla="*/ 0 h 46"/>
                  <a:gd name="T8" fmla="*/ 104 w 109"/>
                  <a:gd name="T9" fmla="*/ 14 h 46"/>
                  <a:gd name="T10" fmla="*/ 108 w 109"/>
                  <a:gd name="T11" fmla="*/ 33 h 46"/>
                  <a:gd name="T12" fmla="*/ 99 w 109"/>
                  <a:gd name="T13" fmla="*/ 41 h 46"/>
                  <a:gd name="T14" fmla="*/ 84 w 109"/>
                  <a:gd name="T15" fmla="*/ 45 h 46"/>
                  <a:gd name="T16" fmla="*/ 66 w 109"/>
                  <a:gd name="T17" fmla="*/ 35 h 46"/>
                  <a:gd name="T18" fmla="*/ 44 w 109"/>
                  <a:gd name="T19" fmla="*/ 28 h 46"/>
                  <a:gd name="T20" fmla="*/ 26 w 109"/>
                  <a:gd name="T21" fmla="*/ 26 h 46"/>
                  <a:gd name="T22" fmla="*/ 0 w 109"/>
                  <a:gd name="T23" fmla="*/ 28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9" h="46">
                    <a:moveTo>
                      <a:pt x="0" y="28"/>
                    </a:moveTo>
                    <a:lnTo>
                      <a:pt x="25" y="9"/>
                    </a:lnTo>
                    <a:lnTo>
                      <a:pt x="59" y="0"/>
                    </a:lnTo>
                    <a:lnTo>
                      <a:pt x="84" y="0"/>
                    </a:lnTo>
                    <a:lnTo>
                      <a:pt x="104" y="14"/>
                    </a:lnTo>
                    <a:lnTo>
                      <a:pt x="108" y="33"/>
                    </a:lnTo>
                    <a:lnTo>
                      <a:pt x="99" y="41"/>
                    </a:lnTo>
                    <a:lnTo>
                      <a:pt x="84" y="45"/>
                    </a:lnTo>
                    <a:lnTo>
                      <a:pt x="66" y="35"/>
                    </a:lnTo>
                    <a:lnTo>
                      <a:pt x="44" y="28"/>
                    </a:lnTo>
                    <a:lnTo>
                      <a:pt x="26" y="26"/>
                    </a:lnTo>
                    <a:lnTo>
                      <a:pt x="0" y="28"/>
                    </a:lnTo>
                  </a:path>
                </a:pathLst>
              </a:custGeom>
              <a:solidFill>
                <a:srgbClr val="00F0FF"/>
              </a:solidFill>
              <a:ln w="12700" cap="rnd" cmpd="sng">
                <a:solidFill>
                  <a:srgbClr val="00F0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5146" name="Freeform 90"/>
              <p:cNvSpPr>
                <a:spLocks/>
              </p:cNvSpPr>
              <p:nvPr/>
            </p:nvSpPr>
            <p:spPr bwMode="auto">
              <a:xfrm>
                <a:off x="942" y="1861"/>
                <a:ext cx="539" cy="650"/>
              </a:xfrm>
              <a:custGeom>
                <a:avLst/>
                <a:gdLst>
                  <a:gd name="T0" fmla="*/ 15 w 539"/>
                  <a:gd name="T1" fmla="*/ 246 h 650"/>
                  <a:gd name="T2" fmla="*/ 35 w 539"/>
                  <a:gd name="T3" fmla="*/ 229 h 650"/>
                  <a:gd name="T4" fmla="*/ 115 w 539"/>
                  <a:gd name="T5" fmla="*/ 160 h 650"/>
                  <a:gd name="T6" fmla="*/ 182 w 539"/>
                  <a:gd name="T7" fmla="*/ 130 h 650"/>
                  <a:gd name="T8" fmla="*/ 265 w 539"/>
                  <a:gd name="T9" fmla="*/ 94 h 650"/>
                  <a:gd name="T10" fmla="*/ 334 w 539"/>
                  <a:gd name="T11" fmla="*/ 87 h 650"/>
                  <a:gd name="T12" fmla="*/ 404 w 539"/>
                  <a:gd name="T13" fmla="*/ 27 h 650"/>
                  <a:gd name="T14" fmla="*/ 472 w 539"/>
                  <a:gd name="T15" fmla="*/ 0 h 650"/>
                  <a:gd name="T16" fmla="*/ 507 w 539"/>
                  <a:gd name="T17" fmla="*/ 6 h 650"/>
                  <a:gd name="T18" fmla="*/ 503 w 539"/>
                  <a:gd name="T19" fmla="*/ 47 h 650"/>
                  <a:gd name="T20" fmla="*/ 446 w 539"/>
                  <a:gd name="T21" fmla="*/ 147 h 650"/>
                  <a:gd name="T22" fmla="*/ 463 w 539"/>
                  <a:gd name="T23" fmla="*/ 199 h 650"/>
                  <a:gd name="T24" fmla="*/ 481 w 539"/>
                  <a:gd name="T25" fmla="*/ 310 h 650"/>
                  <a:gd name="T26" fmla="*/ 536 w 539"/>
                  <a:gd name="T27" fmla="*/ 343 h 650"/>
                  <a:gd name="T28" fmla="*/ 538 w 539"/>
                  <a:gd name="T29" fmla="*/ 374 h 650"/>
                  <a:gd name="T30" fmla="*/ 508 w 539"/>
                  <a:gd name="T31" fmla="*/ 440 h 650"/>
                  <a:gd name="T32" fmla="*/ 463 w 539"/>
                  <a:gd name="T33" fmla="*/ 490 h 650"/>
                  <a:gd name="T34" fmla="*/ 423 w 539"/>
                  <a:gd name="T35" fmla="*/ 517 h 650"/>
                  <a:gd name="T36" fmla="*/ 401 w 539"/>
                  <a:gd name="T37" fmla="*/ 515 h 650"/>
                  <a:gd name="T38" fmla="*/ 384 w 539"/>
                  <a:gd name="T39" fmla="*/ 533 h 650"/>
                  <a:gd name="T40" fmla="*/ 334 w 539"/>
                  <a:gd name="T41" fmla="*/ 585 h 650"/>
                  <a:gd name="T42" fmla="*/ 280 w 539"/>
                  <a:gd name="T43" fmla="*/ 623 h 650"/>
                  <a:gd name="T44" fmla="*/ 249 w 539"/>
                  <a:gd name="T45" fmla="*/ 640 h 650"/>
                  <a:gd name="T46" fmla="*/ 194 w 539"/>
                  <a:gd name="T47" fmla="*/ 649 h 650"/>
                  <a:gd name="T48" fmla="*/ 163 w 539"/>
                  <a:gd name="T49" fmla="*/ 642 h 650"/>
                  <a:gd name="T50" fmla="*/ 135 w 539"/>
                  <a:gd name="T51" fmla="*/ 613 h 650"/>
                  <a:gd name="T52" fmla="*/ 102 w 539"/>
                  <a:gd name="T53" fmla="*/ 535 h 650"/>
                  <a:gd name="T54" fmla="*/ 78 w 539"/>
                  <a:gd name="T55" fmla="*/ 451 h 650"/>
                  <a:gd name="T56" fmla="*/ 71 w 539"/>
                  <a:gd name="T57" fmla="*/ 406 h 650"/>
                  <a:gd name="T58" fmla="*/ 48 w 539"/>
                  <a:gd name="T59" fmla="*/ 403 h 650"/>
                  <a:gd name="T60" fmla="*/ 22 w 539"/>
                  <a:gd name="T61" fmla="*/ 382 h 650"/>
                  <a:gd name="T62" fmla="*/ 4 w 539"/>
                  <a:gd name="T63" fmla="*/ 343 h 650"/>
                  <a:gd name="T64" fmla="*/ 0 w 539"/>
                  <a:gd name="T65" fmla="*/ 278 h 650"/>
                  <a:gd name="T66" fmla="*/ 15 w 539"/>
                  <a:gd name="T67" fmla="*/ 246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39" h="650">
                    <a:moveTo>
                      <a:pt x="15" y="246"/>
                    </a:moveTo>
                    <a:lnTo>
                      <a:pt x="35" y="229"/>
                    </a:lnTo>
                    <a:lnTo>
                      <a:pt x="115" y="160"/>
                    </a:lnTo>
                    <a:lnTo>
                      <a:pt x="182" y="130"/>
                    </a:lnTo>
                    <a:lnTo>
                      <a:pt x="265" y="94"/>
                    </a:lnTo>
                    <a:lnTo>
                      <a:pt x="334" y="87"/>
                    </a:lnTo>
                    <a:lnTo>
                      <a:pt x="404" y="27"/>
                    </a:lnTo>
                    <a:lnTo>
                      <a:pt x="472" y="0"/>
                    </a:lnTo>
                    <a:lnTo>
                      <a:pt x="507" y="6"/>
                    </a:lnTo>
                    <a:lnTo>
                      <a:pt x="503" y="47"/>
                    </a:lnTo>
                    <a:lnTo>
                      <a:pt x="446" y="147"/>
                    </a:lnTo>
                    <a:lnTo>
                      <a:pt x="463" y="199"/>
                    </a:lnTo>
                    <a:lnTo>
                      <a:pt x="481" y="310"/>
                    </a:lnTo>
                    <a:lnTo>
                      <a:pt x="536" y="343"/>
                    </a:lnTo>
                    <a:lnTo>
                      <a:pt x="538" y="374"/>
                    </a:lnTo>
                    <a:lnTo>
                      <a:pt x="508" y="440"/>
                    </a:lnTo>
                    <a:lnTo>
                      <a:pt x="463" y="490"/>
                    </a:lnTo>
                    <a:lnTo>
                      <a:pt x="423" y="517"/>
                    </a:lnTo>
                    <a:lnTo>
                      <a:pt x="401" y="515"/>
                    </a:lnTo>
                    <a:lnTo>
                      <a:pt x="384" y="533"/>
                    </a:lnTo>
                    <a:lnTo>
                      <a:pt x="334" y="585"/>
                    </a:lnTo>
                    <a:lnTo>
                      <a:pt x="280" y="623"/>
                    </a:lnTo>
                    <a:lnTo>
                      <a:pt x="249" y="640"/>
                    </a:lnTo>
                    <a:lnTo>
                      <a:pt x="194" y="649"/>
                    </a:lnTo>
                    <a:lnTo>
                      <a:pt x="163" y="642"/>
                    </a:lnTo>
                    <a:lnTo>
                      <a:pt x="135" y="613"/>
                    </a:lnTo>
                    <a:lnTo>
                      <a:pt x="102" y="535"/>
                    </a:lnTo>
                    <a:lnTo>
                      <a:pt x="78" y="451"/>
                    </a:lnTo>
                    <a:lnTo>
                      <a:pt x="71" y="406"/>
                    </a:lnTo>
                    <a:lnTo>
                      <a:pt x="48" y="403"/>
                    </a:lnTo>
                    <a:lnTo>
                      <a:pt x="22" y="382"/>
                    </a:lnTo>
                    <a:lnTo>
                      <a:pt x="4" y="343"/>
                    </a:lnTo>
                    <a:lnTo>
                      <a:pt x="0" y="278"/>
                    </a:lnTo>
                    <a:lnTo>
                      <a:pt x="15" y="246"/>
                    </a:lnTo>
                  </a:path>
                </a:pathLst>
              </a:custGeom>
              <a:solidFill>
                <a:srgbClr val="FFC080"/>
              </a:solidFill>
              <a:ln w="12700" cap="rnd" cmpd="sng">
                <a:solidFill>
                  <a:srgbClr val="FFC08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5147" name="Freeform 91"/>
              <p:cNvSpPr>
                <a:spLocks/>
              </p:cNvSpPr>
              <p:nvPr/>
            </p:nvSpPr>
            <p:spPr bwMode="auto">
              <a:xfrm>
                <a:off x="958" y="1966"/>
                <a:ext cx="149" cy="187"/>
              </a:xfrm>
              <a:custGeom>
                <a:avLst/>
                <a:gdLst>
                  <a:gd name="T0" fmla="*/ 148 w 149"/>
                  <a:gd name="T1" fmla="*/ 36 h 187"/>
                  <a:gd name="T2" fmla="*/ 118 w 149"/>
                  <a:gd name="T3" fmla="*/ 66 h 187"/>
                  <a:gd name="T4" fmla="*/ 99 w 149"/>
                  <a:gd name="T5" fmla="*/ 59 h 187"/>
                  <a:gd name="T6" fmla="*/ 99 w 149"/>
                  <a:gd name="T7" fmla="*/ 80 h 187"/>
                  <a:gd name="T8" fmla="*/ 83 w 149"/>
                  <a:gd name="T9" fmla="*/ 75 h 187"/>
                  <a:gd name="T10" fmla="*/ 83 w 149"/>
                  <a:gd name="T11" fmla="*/ 105 h 187"/>
                  <a:gd name="T12" fmla="*/ 62 w 149"/>
                  <a:gd name="T13" fmla="*/ 105 h 187"/>
                  <a:gd name="T14" fmla="*/ 74 w 149"/>
                  <a:gd name="T15" fmla="*/ 127 h 187"/>
                  <a:gd name="T16" fmla="*/ 66 w 149"/>
                  <a:gd name="T17" fmla="*/ 186 h 187"/>
                  <a:gd name="T18" fmla="*/ 49 w 149"/>
                  <a:gd name="T19" fmla="*/ 159 h 187"/>
                  <a:gd name="T20" fmla="*/ 4 w 149"/>
                  <a:gd name="T21" fmla="*/ 138 h 187"/>
                  <a:gd name="T22" fmla="*/ 0 w 149"/>
                  <a:gd name="T23" fmla="*/ 100 h 187"/>
                  <a:gd name="T24" fmla="*/ 14 w 149"/>
                  <a:gd name="T25" fmla="*/ 82 h 187"/>
                  <a:gd name="T26" fmla="*/ 4 w 149"/>
                  <a:gd name="T27" fmla="*/ 52 h 187"/>
                  <a:gd name="T28" fmla="*/ 27 w 149"/>
                  <a:gd name="T29" fmla="*/ 41 h 187"/>
                  <a:gd name="T30" fmla="*/ 64 w 149"/>
                  <a:gd name="T31" fmla="*/ 39 h 187"/>
                  <a:gd name="T32" fmla="*/ 69 w 149"/>
                  <a:gd name="T33" fmla="*/ 0 h 187"/>
                  <a:gd name="T34" fmla="*/ 121 w 149"/>
                  <a:gd name="T35" fmla="*/ 17 h 187"/>
                  <a:gd name="T36" fmla="*/ 141 w 149"/>
                  <a:gd name="T37" fmla="*/ 30 h 187"/>
                  <a:gd name="T38" fmla="*/ 148 w 149"/>
                  <a:gd name="T39" fmla="*/ 36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87">
                    <a:moveTo>
                      <a:pt x="148" y="36"/>
                    </a:moveTo>
                    <a:lnTo>
                      <a:pt x="118" y="66"/>
                    </a:lnTo>
                    <a:lnTo>
                      <a:pt x="99" y="59"/>
                    </a:lnTo>
                    <a:lnTo>
                      <a:pt x="99" y="80"/>
                    </a:lnTo>
                    <a:lnTo>
                      <a:pt x="83" y="75"/>
                    </a:lnTo>
                    <a:lnTo>
                      <a:pt x="83" y="105"/>
                    </a:lnTo>
                    <a:lnTo>
                      <a:pt x="62" y="105"/>
                    </a:lnTo>
                    <a:lnTo>
                      <a:pt x="74" y="127"/>
                    </a:lnTo>
                    <a:lnTo>
                      <a:pt x="66" y="186"/>
                    </a:lnTo>
                    <a:lnTo>
                      <a:pt x="49" y="159"/>
                    </a:lnTo>
                    <a:lnTo>
                      <a:pt x="4" y="138"/>
                    </a:lnTo>
                    <a:lnTo>
                      <a:pt x="0" y="100"/>
                    </a:lnTo>
                    <a:lnTo>
                      <a:pt x="14" y="82"/>
                    </a:lnTo>
                    <a:lnTo>
                      <a:pt x="4" y="52"/>
                    </a:lnTo>
                    <a:lnTo>
                      <a:pt x="27" y="41"/>
                    </a:lnTo>
                    <a:lnTo>
                      <a:pt x="64" y="39"/>
                    </a:lnTo>
                    <a:lnTo>
                      <a:pt x="69" y="0"/>
                    </a:lnTo>
                    <a:lnTo>
                      <a:pt x="121" y="17"/>
                    </a:lnTo>
                    <a:lnTo>
                      <a:pt x="141" y="30"/>
                    </a:lnTo>
                    <a:lnTo>
                      <a:pt x="148" y="36"/>
                    </a:lnTo>
                  </a:path>
                </a:pathLst>
              </a:custGeom>
              <a:solidFill>
                <a:srgbClr val="FFF000"/>
              </a:solidFill>
              <a:ln w="12700" cap="rnd" cmpd="sng">
                <a:solidFill>
                  <a:srgbClr val="FFF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5148" name="Freeform 92"/>
              <p:cNvSpPr>
                <a:spLocks/>
              </p:cNvSpPr>
              <p:nvPr/>
            </p:nvSpPr>
            <p:spPr bwMode="auto">
              <a:xfrm>
                <a:off x="1095" y="2041"/>
                <a:ext cx="281" cy="164"/>
              </a:xfrm>
              <a:custGeom>
                <a:avLst/>
                <a:gdLst>
                  <a:gd name="T0" fmla="*/ 236 w 281"/>
                  <a:gd name="T1" fmla="*/ 163 h 164"/>
                  <a:gd name="T2" fmla="*/ 261 w 281"/>
                  <a:gd name="T3" fmla="*/ 140 h 164"/>
                  <a:gd name="T4" fmla="*/ 278 w 281"/>
                  <a:gd name="T5" fmla="*/ 111 h 164"/>
                  <a:gd name="T6" fmla="*/ 280 w 281"/>
                  <a:gd name="T7" fmla="*/ 87 h 164"/>
                  <a:gd name="T8" fmla="*/ 273 w 281"/>
                  <a:gd name="T9" fmla="*/ 55 h 164"/>
                  <a:gd name="T10" fmla="*/ 247 w 281"/>
                  <a:gd name="T11" fmla="*/ 25 h 164"/>
                  <a:gd name="T12" fmla="*/ 206 w 281"/>
                  <a:gd name="T13" fmla="*/ 7 h 164"/>
                  <a:gd name="T14" fmla="*/ 161 w 281"/>
                  <a:gd name="T15" fmla="*/ 0 h 164"/>
                  <a:gd name="T16" fmla="*/ 121 w 281"/>
                  <a:gd name="T17" fmla="*/ 2 h 164"/>
                  <a:gd name="T18" fmla="*/ 90 w 281"/>
                  <a:gd name="T19" fmla="*/ 11 h 164"/>
                  <a:gd name="T20" fmla="*/ 49 w 281"/>
                  <a:gd name="T21" fmla="*/ 34 h 164"/>
                  <a:gd name="T22" fmla="*/ 33 w 281"/>
                  <a:gd name="T23" fmla="*/ 55 h 164"/>
                  <a:gd name="T24" fmla="*/ 11 w 281"/>
                  <a:gd name="T25" fmla="*/ 89 h 164"/>
                  <a:gd name="T26" fmla="*/ 0 w 281"/>
                  <a:gd name="T27" fmla="*/ 125 h 164"/>
                  <a:gd name="T28" fmla="*/ 5 w 281"/>
                  <a:gd name="T29" fmla="*/ 130 h 164"/>
                  <a:gd name="T30" fmla="*/ 105 w 281"/>
                  <a:gd name="T31" fmla="*/ 121 h 164"/>
                  <a:gd name="T32" fmla="*/ 199 w 281"/>
                  <a:gd name="T33" fmla="*/ 145 h 164"/>
                  <a:gd name="T34" fmla="*/ 236 w 281"/>
                  <a:gd name="T35" fmla="*/ 163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1" h="164">
                    <a:moveTo>
                      <a:pt x="236" y="163"/>
                    </a:moveTo>
                    <a:lnTo>
                      <a:pt x="261" y="140"/>
                    </a:lnTo>
                    <a:lnTo>
                      <a:pt x="278" y="111"/>
                    </a:lnTo>
                    <a:lnTo>
                      <a:pt x="280" y="87"/>
                    </a:lnTo>
                    <a:lnTo>
                      <a:pt x="273" y="55"/>
                    </a:lnTo>
                    <a:lnTo>
                      <a:pt x="247" y="25"/>
                    </a:lnTo>
                    <a:lnTo>
                      <a:pt x="206" y="7"/>
                    </a:lnTo>
                    <a:lnTo>
                      <a:pt x="161" y="0"/>
                    </a:lnTo>
                    <a:lnTo>
                      <a:pt x="121" y="2"/>
                    </a:lnTo>
                    <a:lnTo>
                      <a:pt x="90" y="11"/>
                    </a:lnTo>
                    <a:lnTo>
                      <a:pt x="49" y="34"/>
                    </a:lnTo>
                    <a:lnTo>
                      <a:pt x="33" y="55"/>
                    </a:lnTo>
                    <a:lnTo>
                      <a:pt x="11" y="89"/>
                    </a:lnTo>
                    <a:lnTo>
                      <a:pt x="0" y="125"/>
                    </a:lnTo>
                    <a:lnTo>
                      <a:pt x="5" y="130"/>
                    </a:lnTo>
                    <a:lnTo>
                      <a:pt x="105" y="121"/>
                    </a:lnTo>
                    <a:lnTo>
                      <a:pt x="199" y="145"/>
                    </a:lnTo>
                    <a:lnTo>
                      <a:pt x="236" y="163"/>
                    </a:lnTo>
                  </a:path>
                </a:pathLst>
              </a:custGeom>
              <a:solidFill>
                <a:srgbClr val="FFFFFF"/>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5149" name="Freeform 93"/>
              <p:cNvSpPr>
                <a:spLocks/>
              </p:cNvSpPr>
              <p:nvPr/>
            </p:nvSpPr>
            <p:spPr bwMode="auto">
              <a:xfrm>
                <a:off x="1078" y="2038"/>
                <a:ext cx="307" cy="289"/>
              </a:xfrm>
              <a:custGeom>
                <a:avLst/>
                <a:gdLst>
                  <a:gd name="T0" fmla="*/ 252 w 307"/>
                  <a:gd name="T1" fmla="*/ 288 h 289"/>
                  <a:gd name="T2" fmla="*/ 242 w 307"/>
                  <a:gd name="T3" fmla="*/ 264 h 289"/>
                  <a:gd name="T4" fmla="*/ 230 w 307"/>
                  <a:gd name="T5" fmla="*/ 247 h 289"/>
                  <a:gd name="T6" fmla="*/ 208 w 307"/>
                  <a:gd name="T7" fmla="*/ 224 h 289"/>
                  <a:gd name="T8" fmla="*/ 172 w 307"/>
                  <a:gd name="T9" fmla="*/ 202 h 289"/>
                  <a:gd name="T10" fmla="*/ 132 w 307"/>
                  <a:gd name="T11" fmla="*/ 187 h 289"/>
                  <a:gd name="T12" fmla="*/ 107 w 307"/>
                  <a:gd name="T13" fmla="*/ 185 h 289"/>
                  <a:gd name="T14" fmla="*/ 79 w 307"/>
                  <a:gd name="T15" fmla="*/ 187 h 289"/>
                  <a:gd name="T16" fmla="*/ 58 w 307"/>
                  <a:gd name="T17" fmla="*/ 198 h 289"/>
                  <a:gd name="T18" fmla="*/ 30 w 307"/>
                  <a:gd name="T19" fmla="*/ 213 h 289"/>
                  <a:gd name="T20" fmla="*/ 15 w 307"/>
                  <a:gd name="T21" fmla="*/ 215 h 289"/>
                  <a:gd name="T22" fmla="*/ 8 w 307"/>
                  <a:gd name="T23" fmla="*/ 210 h 289"/>
                  <a:gd name="T24" fmla="*/ 1 w 307"/>
                  <a:gd name="T25" fmla="*/ 198 h 289"/>
                  <a:gd name="T26" fmla="*/ 0 w 307"/>
                  <a:gd name="T27" fmla="*/ 178 h 289"/>
                  <a:gd name="T28" fmla="*/ 5 w 307"/>
                  <a:gd name="T29" fmla="*/ 150 h 289"/>
                  <a:gd name="T30" fmla="*/ 18 w 307"/>
                  <a:gd name="T31" fmla="*/ 114 h 289"/>
                  <a:gd name="T32" fmla="*/ 35 w 307"/>
                  <a:gd name="T33" fmla="*/ 81 h 289"/>
                  <a:gd name="T34" fmla="*/ 55 w 307"/>
                  <a:gd name="T35" fmla="*/ 52 h 289"/>
                  <a:gd name="T36" fmla="*/ 67 w 307"/>
                  <a:gd name="T37" fmla="*/ 38 h 289"/>
                  <a:gd name="T38" fmla="*/ 43 w 307"/>
                  <a:gd name="T39" fmla="*/ 72 h 289"/>
                  <a:gd name="T40" fmla="*/ 30 w 307"/>
                  <a:gd name="T41" fmla="*/ 101 h 289"/>
                  <a:gd name="T42" fmla="*/ 24 w 307"/>
                  <a:gd name="T43" fmla="*/ 124 h 289"/>
                  <a:gd name="T44" fmla="*/ 55 w 307"/>
                  <a:gd name="T45" fmla="*/ 111 h 289"/>
                  <a:gd name="T46" fmla="*/ 99 w 307"/>
                  <a:gd name="T47" fmla="*/ 101 h 289"/>
                  <a:gd name="T48" fmla="*/ 138 w 307"/>
                  <a:gd name="T49" fmla="*/ 98 h 289"/>
                  <a:gd name="T50" fmla="*/ 183 w 307"/>
                  <a:gd name="T51" fmla="*/ 107 h 289"/>
                  <a:gd name="T52" fmla="*/ 222 w 307"/>
                  <a:gd name="T53" fmla="*/ 122 h 289"/>
                  <a:gd name="T54" fmla="*/ 241 w 307"/>
                  <a:gd name="T55" fmla="*/ 137 h 289"/>
                  <a:gd name="T56" fmla="*/ 252 w 307"/>
                  <a:gd name="T57" fmla="*/ 152 h 289"/>
                  <a:gd name="T58" fmla="*/ 258 w 307"/>
                  <a:gd name="T59" fmla="*/ 152 h 289"/>
                  <a:gd name="T60" fmla="*/ 269 w 307"/>
                  <a:gd name="T61" fmla="*/ 144 h 289"/>
                  <a:gd name="T62" fmla="*/ 282 w 307"/>
                  <a:gd name="T63" fmla="*/ 133 h 289"/>
                  <a:gd name="T64" fmla="*/ 292 w 307"/>
                  <a:gd name="T65" fmla="*/ 116 h 289"/>
                  <a:gd name="T66" fmla="*/ 298 w 307"/>
                  <a:gd name="T67" fmla="*/ 93 h 289"/>
                  <a:gd name="T68" fmla="*/ 291 w 307"/>
                  <a:gd name="T69" fmla="*/ 68 h 289"/>
                  <a:gd name="T70" fmla="*/ 277 w 307"/>
                  <a:gd name="T71" fmla="*/ 45 h 289"/>
                  <a:gd name="T72" fmla="*/ 257 w 307"/>
                  <a:gd name="T73" fmla="*/ 26 h 289"/>
                  <a:gd name="T74" fmla="*/ 226 w 307"/>
                  <a:gd name="T75" fmla="*/ 15 h 289"/>
                  <a:gd name="T76" fmla="*/ 188 w 307"/>
                  <a:gd name="T77" fmla="*/ 9 h 289"/>
                  <a:gd name="T78" fmla="*/ 140 w 307"/>
                  <a:gd name="T79" fmla="*/ 9 h 289"/>
                  <a:gd name="T80" fmla="*/ 86 w 307"/>
                  <a:gd name="T81" fmla="*/ 26 h 289"/>
                  <a:gd name="T82" fmla="*/ 124 w 307"/>
                  <a:gd name="T83" fmla="*/ 9 h 289"/>
                  <a:gd name="T84" fmla="*/ 154 w 307"/>
                  <a:gd name="T85" fmla="*/ 2 h 289"/>
                  <a:gd name="T86" fmla="*/ 192 w 307"/>
                  <a:gd name="T87" fmla="*/ 0 h 289"/>
                  <a:gd name="T88" fmla="*/ 232 w 307"/>
                  <a:gd name="T89" fmla="*/ 4 h 289"/>
                  <a:gd name="T90" fmla="*/ 263 w 307"/>
                  <a:gd name="T91" fmla="*/ 19 h 289"/>
                  <a:gd name="T92" fmla="*/ 281 w 307"/>
                  <a:gd name="T93" fmla="*/ 33 h 289"/>
                  <a:gd name="T94" fmla="*/ 294 w 307"/>
                  <a:gd name="T95" fmla="*/ 54 h 289"/>
                  <a:gd name="T96" fmla="*/ 303 w 307"/>
                  <a:gd name="T97" fmla="*/ 79 h 289"/>
                  <a:gd name="T98" fmla="*/ 306 w 307"/>
                  <a:gd name="T99" fmla="*/ 107 h 289"/>
                  <a:gd name="T100" fmla="*/ 303 w 307"/>
                  <a:gd name="T101" fmla="*/ 129 h 289"/>
                  <a:gd name="T102" fmla="*/ 291 w 307"/>
                  <a:gd name="T103" fmla="*/ 145 h 289"/>
                  <a:gd name="T104" fmla="*/ 242 w 307"/>
                  <a:gd name="T105" fmla="*/ 204 h 289"/>
                  <a:gd name="T106" fmla="*/ 237 w 307"/>
                  <a:gd name="T107" fmla="*/ 218 h 289"/>
                  <a:gd name="T108" fmla="*/ 239 w 307"/>
                  <a:gd name="T109" fmla="*/ 232 h 289"/>
                  <a:gd name="T110" fmla="*/ 254 w 307"/>
                  <a:gd name="T111" fmla="*/ 255 h 289"/>
                  <a:gd name="T112" fmla="*/ 262 w 307"/>
                  <a:gd name="T113" fmla="*/ 277 h 289"/>
                  <a:gd name="T114" fmla="*/ 263 w 307"/>
                  <a:gd name="T115" fmla="*/ 288 h 289"/>
                  <a:gd name="T116" fmla="*/ 252 w 307"/>
                  <a:gd name="T117" fmla="*/ 288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07" h="289">
                    <a:moveTo>
                      <a:pt x="252" y="288"/>
                    </a:moveTo>
                    <a:lnTo>
                      <a:pt x="242" y="264"/>
                    </a:lnTo>
                    <a:lnTo>
                      <a:pt x="230" y="247"/>
                    </a:lnTo>
                    <a:lnTo>
                      <a:pt x="208" y="224"/>
                    </a:lnTo>
                    <a:lnTo>
                      <a:pt x="172" y="202"/>
                    </a:lnTo>
                    <a:lnTo>
                      <a:pt x="132" y="187"/>
                    </a:lnTo>
                    <a:lnTo>
                      <a:pt x="107" y="185"/>
                    </a:lnTo>
                    <a:lnTo>
                      <a:pt x="79" y="187"/>
                    </a:lnTo>
                    <a:lnTo>
                      <a:pt x="58" y="198"/>
                    </a:lnTo>
                    <a:lnTo>
                      <a:pt x="30" y="213"/>
                    </a:lnTo>
                    <a:lnTo>
                      <a:pt x="15" y="215"/>
                    </a:lnTo>
                    <a:lnTo>
                      <a:pt x="8" y="210"/>
                    </a:lnTo>
                    <a:lnTo>
                      <a:pt x="1" y="198"/>
                    </a:lnTo>
                    <a:lnTo>
                      <a:pt x="0" y="178"/>
                    </a:lnTo>
                    <a:lnTo>
                      <a:pt x="5" y="150"/>
                    </a:lnTo>
                    <a:lnTo>
                      <a:pt x="18" y="114"/>
                    </a:lnTo>
                    <a:lnTo>
                      <a:pt x="35" y="81"/>
                    </a:lnTo>
                    <a:lnTo>
                      <a:pt x="55" y="52"/>
                    </a:lnTo>
                    <a:lnTo>
                      <a:pt x="67" y="38"/>
                    </a:lnTo>
                    <a:lnTo>
                      <a:pt x="43" y="72"/>
                    </a:lnTo>
                    <a:lnTo>
                      <a:pt x="30" y="101"/>
                    </a:lnTo>
                    <a:lnTo>
                      <a:pt x="24" y="124"/>
                    </a:lnTo>
                    <a:lnTo>
                      <a:pt x="55" y="111"/>
                    </a:lnTo>
                    <a:lnTo>
                      <a:pt x="99" y="101"/>
                    </a:lnTo>
                    <a:lnTo>
                      <a:pt x="138" y="98"/>
                    </a:lnTo>
                    <a:lnTo>
                      <a:pt x="183" y="107"/>
                    </a:lnTo>
                    <a:lnTo>
                      <a:pt x="222" y="122"/>
                    </a:lnTo>
                    <a:lnTo>
                      <a:pt x="241" y="137"/>
                    </a:lnTo>
                    <a:lnTo>
                      <a:pt x="252" y="152"/>
                    </a:lnTo>
                    <a:lnTo>
                      <a:pt x="258" y="152"/>
                    </a:lnTo>
                    <a:lnTo>
                      <a:pt x="269" y="144"/>
                    </a:lnTo>
                    <a:lnTo>
                      <a:pt x="282" y="133"/>
                    </a:lnTo>
                    <a:lnTo>
                      <a:pt x="292" y="116"/>
                    </a:lnTo>
                    <a:lnTo>
                      <a:pt x="298" y="93"/>
                    </a:lnTo>
                    <a:lnTo>
                      <a:pt x="291" y="68"/>
                    </a:lnTo>
                    <a:lnTo>
                      <a:pt x="277" y="45"/>
                    </a:lnTo>
                    <a:lnTo>
                      <a:pt x="257" y="26"/>
                    </a:lnTo>
                    <a:lnTo>
                      <a:pt x="226" y="15"/>
                    </a:lnTo>
                    <a:lnTo>
                      <a:pt x="188" y="9"/>
                    </a:lnTo>
                    <a:lnTo>
                      <a:pt x="140" y="9"/>
                    </a:lnTo>
                    <a:lnTo>
                      <a:pt x="86" y="26"/>
                    </a:lnTo>
                    <a:lnTo>
                      <a:pt x="124" y="9"/>
                    </a:lnTo>
                    <a:lnTo>
                      <a:pt x="154" y="2"/>
                    </a:lnTo>
                    <a:lnTo>
                      <a:pt x="192" y="0"/>
                    </a:lnTo>
                    <a:lnTo>
                      <a:pt x="232" y="4"/>
                    </a:lnTo>
                    <a:lnTo>
                      <a:pt x="263" y="19"/>
                    </a:lnTo>
                    <a:lnTo>
                      <a:pt x="281" y="33"/>
                    </a:lnTo>
                    <a:lnTo>
                      <a:pt x="294" y="54"/>
                    </a:lnTo>
                    <a:lnTo>
                      <a:pt x="303" y="79"/>
                    </a:lnTo>
                    <a:lnTo>
                      <a:pt x="306" y="107"/>
                    </a:lnTo>
                    <a:lnTo>
                      <a:pt x="303" y="129"/>
                    </a:lnTo>
                    <a:lnTo>
                      <a:pt x="291" y="145"/>
                    </a:lnTo>
                    <a:lnTo>
                      <a:pt x="242" y="204"/>
                    </a:lnTo>
                    <a:lnTo>
                      <a:pt x="237" y="218"/>
                    </a:lnTo>
                    <a:lnTo>
                      <a:pt x="239" y="232"/>
                    </a:lnTo>
                    <a:lnTo>
                      <a:pt x="254" y="255"/>
                    </a:lnTo>
                    <a:lnTo>
                      <a:pt x="262" y="277"/>
                    </a:lnTo>
                    <a:lnTo>
                      <a:pt x="263" y="288"/>
                    </a:lnTo>
                    <a:lnTo>
                      <a:pt x="252" y="288"/>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5150" name="Freeform 94"/>
              <p:cNvSpPr>
                <a:spLocks/>
              </p:cNvSpPr>
              <p:nvPr/>
            </p:nvSpPr>
            <p:spPr bwMode="auto">
              <a:xfrm>
                <a:off x="1086" y="1854"/>
                <a:ext cx="414" cy="370"/>
              </a:xfrm>
              <a:custGeom>
                <a:avLst/>
                <a:gdLst>
                  <a:gd name="T0" fmla="*/ 4 w 414"/>
                  <a:gd name="T1" fmla="*/ 169 h 370"/>
                  <a:gd name="T2" fmla="*/ 20 w 414"/>
                  <a:gd name="T3" fmla="*/ 154 h 370"/>
                  <a:gd name="T4" fmla="*/ 47 w 414"/>
                  <a:gd name="T5" fmla="*/ 135 h 370"/>
                  <a:gd name="T6" fmla="*/ 81 w 414"/>
                  <a:gd name="T7" fmla="*/ 121 h 370"/>
                  <a:gd name="T8" fmla="*/ 125 w 414"/>
                  <a:gd name="T9" fmla="*/ 105 h 370"/>
                  <a:gd name="T10" fmla="*/ 161 w 414"/>
                  <a:gd name="T11" fmla="*/ 99 h 370"/>
                  <a:gd name="T12" fmla="*/ 191 w 414"/>
                  <a:gd name="T13" fmla="*/ 99 h 370"/>
                  <a:gd name="T14" fmla="*/ 218 w 414"/>
                  <a:gd name="T15" fmla="*/ 72 h 370"/>
                  <a:gd name="T16" fmla="*/ 262 w 414"/>
                  <a:gd name="T17" fmla="*/ 42 h 370"/>
                  <a:gd name="T18" fmla="*/ 296 w 414"/>
                  <a:gd name="T19" fmla="*/ 26 h 370"/>
                  <a:gd name="T20" fmla="*/ 320 w 414"/>
                  <a:gd name="T21" fmla="*/ 18 h 370"/>
                  <a:gd name="T22" fmla="*/ 338 w 414"/>
                  <a:gd name="T23" fmla="*/ 15 h 370"/>
                  <a:gd name="T24" fmla="*/ 351 w 414"/>
                  <a:gd name="T25" fmla="*/ 18 h 370"/>
                  <a:gd name="T26" fmla="*/ 353 w 414"/>
                  <a:gd name="T27" fmla="*/ 21 h 370"/>
                  <a:gd name="T28" fmla="*/ 355 w 414"/>
                  <a:gd name="T29" fmla="*/ 32 h 370"/>
                  <a:gd name="T30" fmla="*/ 351 w 414"/>
                  <a:gd name="T31" fmla="*/ 42 h 370"/>
                  <a:gd name="T32" fmla="*/ 337 w 414"/>
                  <a:gd name="T33" fmla="*/ 60 h 370"/>
                  <a:gd name="T34" fmla="*/ 317 w 414"/>
                  <a:gd name="T35" fmla="*/ 78 h 370"/>
                  <a:gd name="T36" fmla="*/ 285 w 414"/>
                  <a:gd name="T37" fmla="*/ 101 h 370"/>
                  <a:gd name="T38" fmla="*/ 261 w 414"/>
                  <a:gd name="T39" fmla="*/ 114 h 370"/>
                  <a:gd name="T40" fmla="*/ 247 w 414"/>
                  <a:gd name="T41" fmla="*/ 117 h 370"/>
                  <a:gd name="T42" fmla="*/ 270 w 414"/>
                  <a:gd name="T43" fmla="*/ 134 h 370"/>
                  <a:gd name="T44" fmla="*/ 294 w 414"/>
                  <a:gd name="T45" fmla="*/ 159 h 370"/>
                  <a:gd name="T46" fmla="*/ 304 w 414"/>
                  <a:gd name="T47" fmla="*/ 178 h 370"/>
                  <a:gd name="T48" fmla="*/ 315 w 414"/>
                  <a:gd name="T49" fmla="*/ 207 h 370"/>
                  <a:gd name="T50" fmla="*/ 320 w 414"/>
                  <a:gd name="T51" fmla="*/ 239 h 370"/>
                  <a:gd name="T52" fmla="*/ 322 w 414"/>
                  <a:gd name="T53" fmla="*/ 269 h 370"/>
                  <a:gd name="T54" fmla="*/ 323 w 414"/>
                  <a:gd name="T55" fmla="*/ 311 h 370"/>
                  <a:gd name="T56" fmla="*/ 317 w 414"/>
                  <a:gd name="T57" fmla="*/ 341 h 370"/>
                  <a:gd name="T58" fmla="*/ 335 w 414"/>
                  <a:gd name="T59" fmla="*/ 332 h 370"/>
                  <a:gd name="T60" fmla="*/ 381 w 414"/>
                  <a:gd name="T61" fmla="*/ 347 h 370"/>
                  <a:gd name="T62" fmla="*/ 397 w 414"/>
                  <a:gd name="T63" fmla="*/ 369 h 370"/>
                  <a:gd name="T64" fmla="*/ 399 w 414"/>
                  <a:gd name="T65" fmla="*/ 341 h 370"/>
                  <a:gd name="T66" fmla="*/ 413 w 414"/>
                  <a:gd name="T67" fmla="*/ 334 h 370"/>
                  <a:gd name="T68" fmla="*/ 411 w 414"/>
                  <a:gd name="T69" fmla="*/ 311 h 370"/>
                  <a:gd name="T70" fmla="*/ 385 w 414"/>
                  <a:gd name="T71" fmla="*/ 291 h 370"/>
                  <a:gd name="T72" fmla="*/ 399 w 414"/>
                  <a:gd name="T73" fmla="*/ 265 h 370"/>
                  <a:gd name="T74" fmla="*/ 395 w 414"/>
                  <a:gd name="T75" fmla="*/ 248 h 370"/>
                  <a:gd name="T76" fmla="*/ 335 w 414"/>
                  <a:gd name="T77" fmla="*/ 241 h 370"/>
                  <a:gd name="T78" fmla="*/ 328 w 414"/>
                  <a:gd name="T79" fmla="*/ 211 h 370"/>
                  <a:gd name="T80" fmla="*/ 320 w 414"/>
                  <a:gd name="T81" fmla="*/ 185 h 370"/>
                  <a:gd name="T82" fmla="*/ 312 w 414"/>
                  <a:gd name="T83" fmla="*/ 163 h 370"/>
                  <a:gd name="T84" fmla="*/ 338 w 414"/>
                  <a:gd name="T85" fmla="*/ 123 h 370"/>
                  <a:gd name="T86" fmla="*/ 358 w 414"/>
                  <a:gd name="T87" fmla="*/ 88 h 370"/>
                  <a:gd name="T88" fmla="*/ 373 w 414"/>
                  <a:gd name="T89" fmla="*/ 51 h 370"/>
                  <a:gd name="T90" fmla="*/ 379 w 414"/>
                  <a:gd name="T91" fmla="*/ 27 h 370"/>
                  <a:gd name="T92" fmla="*/ 377 w 414"/>
                  <a:gd name="T93" fmla="*/ 10 h 370"/>
                  <a:gd name="T94" fmla="*/ 366 w 414"/>
                  <a:gd name="T95" fmla="*/ 2 h 370"/>
                  <a:gd name="T96" fmla="*/ 349 w 414"/>
                  <a:gd name="T97" fmla="*/ 0 h 370"/>
                  <a:gd name="T98" fmla="*/ 328 w 414"/>
                  <a:gd name="T99" fmla="*/ 2 h 370"/>
                  <a:gd name="T100" fmla="*/ 300 w 414"/>
                  <a:gd name="T101" fmla="*/ 10 h 370"/>
                  <a:gd name="T102" fmla="*/ 258 w 414"/>
                  <a:gd name="T103" fmla="*/ 34 h 370"/>
                  <a:gd name="T104" fmla="*/ 214 w 414"/>
                  <a:gd name="T105" fmla="*/ 69 h 370"/>
                  <a:gd name="T106" fmla="*/ 187 w 414"/>
                  <a:gd name="T107" fmla="*/ 90 h 370"/>
                  <a:gd name="T108" fmla="*/ 136 w 414"/>
                  <a:gd name="T109" fmla="*/ 94 h 370"/>
                  <a:gd name="T110" fmla="*/ 96 w 414"/>
                  <a:gd name="T111" fmla="*/ 105 h 370"/>
                  <a:gd name="T112" fmla="*/ 58 w 414"/>
                  <a:gd name="T113" fmla="*/ 123 h 370"/>
                  <a:gd name="T114" fmla="*/ 26 w 414"/>
                  <a:gd name="T115" fmla="*/ 140 h 370"/>
                  <a:gd name="T116" fmla="*/ 9 w 414"/>
                  <a:gd name="T117" fmla="*/ 154 h 370"/>
                  <a:gd name="T118" fmla="*/ 0 w 414"/>
                  <a:gd name="T119" fmla="*/ 165 h 370"/>
                  <a:gd name="T120" fmla="*/ 4 w 414"/>
                  <a:gd name="T121" fmla="*/ 169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14" h="370">
                    <a:moveTo>
                      <a:pt x="4" y="169"/>
                    </a:moveTo>
                    <a:lnTo>
                      <a:pt x="20" y="154"/>
                    </a:lnTo>
                    <a:lnTo>
                      <a:pt x="47" y="135"/>
                    </a:lnTo>
                    <a:lnTo>
                      <a:pt x="81" y="121"/>
                    </a:lnTo>
                    <a:lnTo>
                      <a:pt x="125" y="105"/>
                    </a:lnTo>
                    <a:lnTo>
                      <a:pt x="161" y="99"/>
                    </a:lnTo>
                    <a:lnTo>
                      <a:pt x="191" y="99"/>
                    </a:lnTo>
                    <a:lnTo>
                      <a:pt x="218" y="72"/>
                    </a:lnTo>
                    <a:lnTo>
                      <a:pt x="262" y="42"/>
                    </a:lnTo>
                    <a:lnTo>
                      <a:pt x="296" y="26"/>
                    </a:lnTo>
                    <a:lnTo>
                      <a:pt x="320" y="18"/>
                    </a:lnTo>
                    <a:lnTo>
                      <a:pt x="338" y="15"/>
                    </a:lnTo>
                    <a:lnTo>
                      <a:pt x="351" y="18"/>
                    </a:lnTo>
                    <a:lnTo>
                      <a:pt x="353" y="21"/>
                    </a:lnTo>
                    <a:lnTo>
                      <a:pt x="355" y="32"/>
                    </a:lnTo>
                    <a:lnTo>
                      <a:pt x="351" y="42"/>
                    </a:lnTo>
                    <a:lnTo>
                      <a:pt x="337" y="60"/>
                    </a:lnTo>
                    <a:lnTo>
                      <a:pt x="317" y="78"/>
                    </a:lnTo>
                    <a:lnTo>
                      <a:pt x="285" y="101"/>
                    </a:lnTo>
                    <a:lnTo>
                      <a:pt x="261" y="114"/>
                    </a:lnTo>
                    <a:lnTo>
                      <a:pt x="247" y="117"/>
                    </a:lnTo>
                    <a:lnTo>
                      <a:pt x="270" y="134"/>
                    </a:lnTo>
                    <a:lnTo>
                      <a:pt x="294" y="159"/>
                    </a:lnTo>
                    <a:lnTo>
                      <a:pt x="304" y="178"/>
                    </a:lnTo>
                    <a:lnTo>
                      <a:pt x="315" y="207"/>
                    </a:lnTo>
                    <a:lnTo>
                      <a:pt x="320" y="239"/>
                    </a:lnTo>
                    <a:lnTo>
                      <a:pt x="322" y="269"/>
                    </a:lnTo>
                    <a:lnTo>
                      <a:pt x="323" y="311"/>
                    </a:lnTo>
                    <a:lnTo>
                      <a:pt x="317" y="341"/>
                    </a:lnTo>
                    <a:lnTo>
                      <a:pt x="335" y="332"/>
                    </a:lnTo>
                    <a:lnTo>
                      <a:pt x="381" y="347"/>
                    </a:lnTo>
                    <a:lnTo>
                      <a:pt x="397" y="369"/>
                    </a:lnTo>
                    <a:lnTo>
                      <a:pt x="399" y="341"/>
                    </a:lnTo>
                    <a:lnTo>
                      <a:pt x="413" y="334"/>
                    </a:lnTo>
                    <a:lnTo>
                      <a:pt x="411" y="311"/>
                    </a:lnTo>
                    <a:lnTo>
                      <a:pt x="385" y="291"/>
                    </a:lnTo>
                    <a:lnTo>
                      <a:pt x="399" y="265"/>
                    </a:lnTo>
                    <a:lnTo>
                      <a:pt x="395" y="248"/>
                    </a:lnTo>
                    <a:lnTo>
                      <a:pt x="335" y="241"/>
                    </a:lnTo>
                    <a:lnTo>
                      <a:pt x="328" y="211"/>
                    </a:lnTo>
                    <a:lnTo>
                      <a:pt x="320" y="185"/>
                    </a:lnTo>
                    <a:lnTo>
                      <a:pt x="312" y="163"/>
                    </a:lnTo>
                    <a:lnTo>
                      <a:pt x="338" y="123"/>
                    </a:lnTo>
                    <a:lnTo>
                      <a:pt x="358" y="88"/>
                    </a:lnTo>
                    <a:lnTo>
                      <a:pt x="373" y="51"/>
                    </a:lnTo>
                    <a:lnTo>
                      <a:pt x="379" y="27"/>
                    </a:lnTo>
                    <a:lnTo>
                      <a:pt x="377" y="10"/>
                    </a:lnTo>
                    <a:lnTo>
                      <a:pt x="366" y="2"/>
                    </a:lnTo>
                    <a:lnTo>
                      <a:pt x="349" y="0"/>
                    </a:lnTo>
                    <a:lnTo>
                      <a:pt x="328" y="2"/>
                    </a:lnTo>
                    <a:lnTo>
                      <a:pt x="300" y="10"/>
                    </a:lnTo>
                    <a:lnTo>
                      <a:pt x="258" y="34"/>
                    </a:lnTo>
                    <a:lnTo>
                      <a:pt x="214" y="69"/>
                    </a:lnTo>
                    <a:lnTo>
                      <a:pt x="187" y="90"/>
                    </a:lnTo>
                    <a:lnTo>
                      <a:pt x="136" y="94"/>
                    </a:lnTo>
                    <a:lnTo>
                      <a:pt x="96" y="105"/>
                    </a:lnTo>
                    <a:lnTo>
                      <a:pt x="58" y="123"/>
                    </a:lnTo>
                    <a:lnTo>
                      <a:pt x="26" y="140"/>
                    </a:lnTo>
                    <a:lnTo>
                      <a:pt x="9" y="154"/>
                    </a:lnTo>
                    <a:lnTo>
                      <a:pt x="0" y="165"/>
                    </a:lnTo>
                    <a:lnTo>
                      <a:pt x="4" y="169"/>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5151" name="Freeform 95"/>
              <p:cNvSpPr>
                <a:spLocks/>
              </p:cNvSpPr>
              <p:nvPr/>
            </p:nvSpPr>
            <p:spPr bwMode="auto">
              <a:xfrm>
                <a:off x="952" y="1962"/>
                <a:ext cx="157" cy="143"/>
              </a:xfrm>
              <a:custGeom>
                <a:avLst/>
                <a:gdLst>
                  <a:gd name="T0" fmla="*/ 146 w 157"/>
                  <a:gd name="T1" fmla="*/ 43 h 143"/>
                  <a:gd name="T2" fmla="*/ 134 w 157"/>
                  <a:gd name="T3" fmla="*/ 30 h 143"/>
                  <a:gd name="T4" fmla="*/ 113 w 157"/>
                  <a:gd name="T5" fmla="*/ 17 h 143"/>
                  <a:gd name="T6" fmla="*/ 78 w 157"/>
                  <a:gd name="T7" fmla="*/ 9 h 143"/>
                  <a:gd name="T8" fmla="*/ 78 w 157"/>
                  <a:gd name="T9" fmla="*/ 41 h 143"/>
                  <a:gd name="T10" fmla="*/ 109 w 157"/>
                  <a:gd name="T11" fmla="*/ 47 h 143"/>
                  <a:gd name="T12" fmla="*/ 129 w 157"/>
                  <a:gd name="T13" fmla="*/ 64 h 143"/>
                  <a:gd name="T14" fmla="*/ 126 w 157"/>
                  <a:gd name="T15" fmla="*/ 71 h 143"/>
                  <a:gd name="T16" fmla="*/ 104 w 157"/>
                  <a:gd name="T17" fmla="*/ 56 h 143"/>
                  <a:gd name="T18" fmla="*/ 71 w 157"/>
                  <a:gd name="T19" fmla="*/ 47 h 143"/>
                  <a:gd name="T20" fmla="*/ 45 w 157"/>
                  <a:gd name="T21" fmla="*/ 47 h 143"/>
                  <a:gd name="T22" fmla="*/ 17 w 157"/>
                  <a:gd name="T23" fmla="*/ 56 h 143"/>
                  <a:gd name="T24" fmla="*/ 24 w 157"/>
                  <a:gd name="T25" fmla="*/ 79 h 143"/>
                  <a:gd name="T26" fmla="*/ 56 w 157"/>
                  <a:gd name="T27" fmla="*/ 71 h 143"/>
                  <a:gd name="T28" fmla="*/ 87 w 157"/>
                  <a:gd name="T29" fmla="*/ 71 h 143"/>
                  <a:gd name="T30" fmla="*/ 99 w 157"/>
                  <a:gd name="T31" fmla="*/ 78 h 143"/>
                  <a:gd name="T32" fmla="*/ 98 w 157"/>
                  <a:gd name="T33" fmla="*/ 81 h 143"/>
                  <a:gd name="T34" fmla="*/ 82 w 157"/>
                  <a:gd name="T35" fmla="*/ 79 h 143"/>
                  <a:gd name="T36" fmla="*/ 62 w 157"/>
                  <a:gd name="T37" fmla="*/ 79 h 143"/>
                  <a:gd name="T38" fmla="*/ 42 w 157"/>
                  <a:gd name="T39" fmla="*/ 86 h 143"/>
                  <a:gd name="T40" fmla="*/ 13 w 157"/>
                  <a:gd name="T41" fmla="*/ 101 h 143"/>
                  <a:gd name="T42" fmla="*/ 13 w 157"/>
                  <a:gd name="T43" fmla="*/ 130 h 143"/>
                  <a:gd name="T44" fmla="*/ 40 w 157"/>
                  <a:gd name="T45" fmla="*/ 114 h 143"/>
                  <a:gd name="T46" fmla="*/ 71 w 157"/>
                  <a:gd name="T47" fmla="*/ 105 h 143"/>
                  <a:gd name="T48" fmla="*/ 90 w 157"/>
                  <a:gd name="T49" fmla="*/ 108 h 143"/>
                  <a:gd name="T50" fmla="*/ 90 w 157"/>
                  <a:gd name="T51" fmla="*/ 112 h 143"/>
                  <a:gd name="T52" fmla="*/ 71 w 157"/>
                  <a:gd name="T53" fmla="*/ 112 h 143"/>
                  <a:gd name="T54" fmla="*/ 37 w 157"/>
                  <a:gd name="T55" fmla="*/ 121 h 143"/>
                  <a:gd name="T56" fmla="*/ 7 w 157"/>
                  <a:gd name="T57" fmla="*/ 142 h 143"/>
                  <a:gd name="T58" fmla="*/ 0 w 157"/>
                  <a:gd name="T59" fmla="*/ 105 h 143"/>
                  <a:gd name="T60" fmla="*/ 17 w 157"/>
                  <a:gd name="T61" fmla="*/ 85 h 143"/>
                  <a:gd name="T62" fmla="*/ 5 w 157"/>
                  <a:gd name="T63" fmla="*/ 56 h 143"/>
                  <a:gd name="T64" fmla="*/ 23 w 157"/>
                  <a:gd name="T65" fmla="*/ 45 h 143"/>
                  <a:gd name="T66" fmla="*/ 47 w 157"/>
                  <a:gd name="T67" fmla="*/ 41 h 143"/>
                  <a:gd name="T68" fmla="*/ 66 w 157"/>
                  <a:gd name="T69" fmla="*/ 41 h 143"/>
                  <a:gd name="T70" fmla="*/ 73 w 157"/>
                  <a:gd name="T71" fmla="*/ 0 h 143"/>
                  <a:gd name="T72" fmla="*/ 94 w 157"/>
                  <a:gd name="T73" fmla="*/ 2 h 143"/>
                  <a:gd name="T74" fmla="*/ 117 w 157"/>
                  <a:gd name="T75" fmla="*/ 9 h 143"/>
                  <a:gd name="T76" fmla="*/ 140 w 157"/>
                  <a:gd name="T77" fmla="*/ 22 h 143"/>
                  <a:gd name="T78" fmla="*/ 156 w 157"/>
                  <a:gd name="T79" fmla="*/ 34 h 143"/>
                  <a:gd name="T80" fmla="*/ 146 w 157"/>
                  <a:gd name="T81" fmla="*/ 43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7" h="143">
                    <a:moveTo>
                      <a:pt x="146" y="43"/>
                    </a:moveTo>
                    <a:lnTo>
                      <a:pt x="134" y="30"/>
                    </a:lnTo>
                    <a:lnTo>
                      <a:pt x="113" y="17"/>
                    </a:lnTo>
                    <a:lnTo>
                      <a:pt x="78" y="9"/>
                    </a:lnTo>
                    <a:lnTo>
                      <a:pt x="78" y="41"/>
                    </a:lnTo>
                    <a:lnTo>
                      <a:pt x="109" y="47"/>
                    </a:lnTo>
                    <a:lnTo>
                      <a:pt x="129" y="64"/>
                    </a:lnTo>
                    <a:lnTo>
                      <a:pt x="126" y="71"/>
                    </a:lnTo>
                    <a:lnTo>
                      <a:pt x="104" y="56"/>
                    </a:lnTo>
                    <a:lnTo>
                      <a:pt x="71" y="47"/>
                    </a:lnTo>
                    <a:lnTo>
                      <a:pt x="45" y="47"/>
                    </a:lnTo>
                    <a:lnTo>
                      <a:pt x="17" y="56"/>
                    </a:lnTo>
                    <a:lnTo>
                      <a:pt x="24" y="79"/>
                    </a:lnTo>
                    <a:lnTo>
                      <a:pt x="56" y="71"/>
                    </a:lnTo>
                    <a:lnTo>
                      <a:pt x="87" y="71"/>
                    </a:lnTo>
                    <a:lnTo>
                      <a:pt x="99" y="78"/>
                    </a:lnTo>
                    <a:lnTo>
                      <a:pt x="98" y="81"/>
                    </a:lnTo>
                    <a:lnTo>
                      <a:pt x="82" y="79"/>
                    </a:lnTo>
                    <a:lnTo>
                      <a:pt x="62" y="79"/>
                    </a:lnTo>
                    <a:lnTo>
                      <a:pt x="42" y="86"/>
                    </a:lnTo>
                    <a:lnTo>
                      <a:pt x="13" y="101"/>
                    </a:lnTo>
                    <a:lnTo>
                      <a:pt x="13" y="130"/>
                    </a:lnTo>
                    <a:lnTo>
                      <a:pt x="40" y="114"/>
                    </a:lnTo>
                    <a:lnTo>
                      <a:pt x="71" y="105"/>
                    </a:lnTo>
                    <a:lnTo>
                      <a:pt x="90" y="108"/>
                    </a:lnTo>
                    <a:lnTo>
                      <a:pt x="90" y="112"/>
                    </a:lnTo>
                    <a:lnTo>
                      <a:pt x="71" y="112"/>
                    </a:lnTo>
                    <a:lnTo>
                      <a:pt x="37" y="121"/>
                    </a:lnTo>
                    <a:lnTo>
                      <a:pt x="7" y="142"/>
                    </a:lnTo>
                    <a:lnTo>
                      <a:pt x="0" y="105"/>
                    </a:lnTo>
                    <a:lnTo>
                      <a:pt x="17" y="85"/>
                    </a:lnTo>
                    <a:lnTo>
                      <a:pt x="5" y="56"/>
                    </a:lnTo>
                    <a:lnTo>
                      <a:pt x="23" y="45"/>
                    </a:lnTo>
                    <a:lnTo>
                      <a:pt x="47" y="41"/>
                    </a:lnTo>
                    <a:lnTo>
                      <a:pt x="66" y="41"/>
                    </a:lnTo>
                    <a:lnTo>
                      <a:pt x="73" y="0"/>
                    </a:lnTo>
                    <a:lnTo>
                      <a:pt x="94" y="2"/>
                    </a:lnTo>
                    <a:lnTo>
                      <a:pt x="117" y="9"/>
                    </a:lnTo>
                    <a:lnTo>
                      <a:pt x="140" y="22"/>
                    </a:lnTo>
                    <a:lnTo>
                      <a:pt x="156" y="34"/>
                    </a:lnTo>
                    <a:lnTo>
                      <a:pt x="146" y="43"/>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5152" name="Freeform 96"/>
              <p:cNvSpPr>
                <a:spLocks/>
              </p:cNvSpPr>
              <p:nvPr/>
            </p:nvSpPr>
            <p:spPr bwMode="auto">
              <a:xfrm>
                <a:off x="954" y="2095"/>
                <a:ext cx="509" cy="422"/>
              </a:xfrm>
              <a:custGeom>
                <a:avLst/>
                <a:gdLst>
                  <a:gd name="T0" fmla="*/ 71 w 509"/>
                  <a:gd name="T1" fmla="*/ 48 h 422"/>
                  <a:gd name="T2" fmla="*/ 66 w 509"/>
                  <a:gd name="T3" fmla="*/ 98 h 422"/>
                  <a:gd name="T4" fmla="*/ 66 w 509"/>
                  <a:gd name="T5" fmla="*/ 137 h 422"/>
                  <a:gd name="T6" fmla="*/ 69 w 509"/>
                  <a:gd name="T7" fmla="*/ 203 h 422"/>
                  <a:gd name="T8" fmla="*/ 82 w 509"/>
                  <a:gd name="T9" fmla="*/ 259 h 422"/>
                  <a:gd name="T10" fmla="*/ 99 w 509"/>
                  <a:gd name="T11" fmla="*/ 313 h 422"/>
                  <a:gd name="T12" fmla="*/ 122 w 509"/>
                  <a:gd name="T13" fmla="*/ 367 h 422"/>
                  <a:gd name="T14" fmla="*/ 141 w 509"/>
                  <a:gd name="T15" fmla="*/ 395 h 422"/>
                  <a:gd name="T16" fmla="*/ 160 w 509"/>
                  <a:gd name="T17" fmla="*/ 406 h 422"/>
                  <a:gd name="T18" fmla="*/ 181 w 509"/>
                  <a:gd name="T19" fmla="*/ 412 h 422"/>
                  <a:gd name="T20" fmla="*/ 202 w 509"/>
                  <a:gd name="T21" fmla="*/ 410 h 422"/>
                  <a:gd name="T22" fmla="*/ 239 w 509"/>
                  <a:gd name="T23" fmla="*/ 402 h 422"/>
                  <a:gd name="T24" fmla="*/ 270 w 509"/>
                  <a:gd name="T25" fmla="*/ 382 h 422"/>
                  <a:gd name="T26" fmla="*/ 324 w 509"/>
                  <a:gd name="T27" fmla="*/ 342 h 422"/>
                  <a:gd name="T28" fmla="*/ 372 w 509"/>
                  <a:gd name="T29" fmla="*/ 296 h 422"/>
                  <a:gd name="T30" fmla="*/ 402 w 509"/>
                  <a:gd name="T31" fmla="*/ 256 h 422"/>
                  <a:gd name="T32" fmla="*/ 422 w 509"/>
                  <a:gd name="T33" fmla="*/ 221 h 422"/>
                  <a:gd name="T34" fmla="*/ 440 w 509"/>
                  <a:gd name="T35" fmla="*/ 177 h 422"/>
                  <a:gd name="T36" fmla="*/ 449 w 509"/>
                  <a:gd name="T37" fmla="*/ 149 h 422"/>
                  <a:gd name="T38" fmla="*/ 493 w 509"/>
                  <a:gd name="T39" fmla="*/ 132 h 422"/>
                  <a:gd name="T40" fmla="*/ 508 w 509"/>
                  <a:gd name="T41" fmla="*/ 145 h 422"/>
                  <a:gd name="T42" fmla="*/ 491 w 509"/>
                  <a:gd name="T43" fmla="*/ 145 h 422"/>
                  <a:gd name="T44" fmla="*/ 462 w 509"/>
                  <a:gd name="T45" fmla="*/ 203 h 422"/>
                  <a:gd name="T46" fmla="*/ 438 w 509"/>
                  <a:gd name="T47" fmla="*/ 221 h 422"/>
                  <a:gd name="T48" fmla="*/ 400 w 509"/>
                  <a:gd name="T49" fmla="*/ 274 h 422"/>
                  <a:gd name="T50" fmla="*/ 369 w 509"/>
                  <a:gd name="T51" fmla="*/ 311 h 422"/>
                  <a:gd name="T52" fmla="*/ 332 w 509"/>
                  <a:gd name="T53" fmla="*/ 346 h 422"/>
                  <a:gd name="T54" fmla="*/ 286 w 509"/>
                  <a:gd name="T55" fmla="*/ 382 h 422"/>
                  <a:gd name="T56" fmla="*/ 256 w 509"/>
                  <a:gd name="T57" fmla="*/ 404 h 422"/>
                  <a:gd name="T58" fmla="*/ 213 w 509"/>
                  <a:gd name="T59" fmla="*/ 417 h 422"/>
                  <a:gd name="T60" fmla="*/ 193 w 509"/>
                  <a:gd name="T61" fmla="*/ 421 h 422"/>
                  <a:gd name="T62" fmla="*/ 167 w 509"/>
                  <a:gd name="T63" fmla="*/ 421 h 422"/>
                  <a:gd name="T64" fmla="*/ 144 w 509"/>
                  <a:gd name="T65" fmla="*/ 410 h 422"/>
                  <a:gd name="T66" fmla="*/ 124 w 509"/>
                  <a:gd name="T67" fmla="*/ 389 h 422"/>
                  <a:gd name="T68" fmla="*/ 107 w 509"/>
                  <a:gd name="T69" fmla="*/ 357 h 422"/>
                  <a:gd name="T70" fmla="*/ 73 w 509"/>
                  <a:gd name="T71" fmla="*/ 266 h 422"/>
                  <a:gd name="T72" fmla="*/ 60 w 509"/>
                  <a:gd name="T73" fmla="*/ 213 h 422"/>
                  <a:gd name="T74" fmla="*/ 57 w 509"/>
                  <a:gd name="T75" fmla="*/ 149 h 422"/>
                  <a:gd name="T76" fmla="*/ 55 w 509"/>
                  <a:gd name="T77" fmla="*/ 100 h 422"/>
                  <a:gd name="T78" fmla="*/ 31 w 509"/>
                  <a:gd name="T79" fmla="*/ 67 h 422"/>
                  <a:gd name="T80" fmla="*/ 22 w 509"/>
                  <a:gd name="T81" fmla="*/ 79 h 422"/>
                  <a:gd name="T82" fmla="*/ 8 w 509"/>
                  <a:gd name="T83" fmla="*/ 71 h 422"/>
                  <a:gd name="T84" fmla="*/ 22 w 509"/>
                  <a:gd name="T85" fmla="*/ 19 h 422"/>
                  <a:gd name="T86" fmla="*/ 0 w 509"/>
                  <a:gd name="T87" fmla="*/ 14 h 422"/>
                  <a:gd name="T88" fmla="*/ 5 w 509"/>
                  <a:gd name="T89" fmla="*/ 0 h 422"/>
                  <a:gd name="T90" fmla="*/ 35 w 509"/>
                  <a:gd name="T91" fmla="*/ 9 h 422"/>
                  <a:gd name="T92" fmla="*/ 55 w 509"/>
                  <a:gd name="T93" fmla="*/ 24 h 422"/>
                  <a:gd name="T94" fmla="*/ 67 w 509"/>
                  <a:gd name="T95" fmla="*/ 40 h 422"/>
                  <a:gd name="T96" fmla="*/ 71 w 509"/>
                  <a:gd name="T97" fmla="*/ 48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09" h="422">
                    <a:moveTo>
                      <a:pt x="71" y="48"/>
                    </a:moveTo>
                    <a:lnTo>
                      <a:pt x="66" y="98"/>
                    </a:lnTo>
                    <a:lnTo>
                      <a:pt x="66" y="137"/>
                    </a:lnTo>
                    <a:lnTo>
                      <a:pt x="69" y="203"/>
                    </a:lnTo>
                    <a:lnTo>
                      <a:pt x="82" y="259"/>
                    </a:lnTo>
                    <a:lnTo>
                      <a:pt x="99" y="313"/>
                    </a:lnTo>
                    <a:lnTo>
                      <a:pt x="122" y="367"/>
                    </a:lnTo>
                    <a:lnTo>
                      <a:pt x="141" y="395"/>
                    </a:lnTo>
                    <a:lnTo>
                      <a:pt x="160" y="406"/>
                    </a:lnTo>
                    <a:lnTo>
                      <a:pt x="181" y="412"/>
                    </a:lnTo>
                    <a:lnTo>
                      <a:pt x="202" y="410"/>
                    </a:lnTo>
                    <a:lnTo>
                      <a:pt x="239" y="402"/>
                    </a:lnTo>
                    <a:lnTo>
                      <a:pt x="270" y="382"/>
                    </a:lnTo>
                    <a:lnTo>
                      <a:pt x="324" y="342"/>
                    </a:lnTo>
                    <a:lnTo>
                      <a:pt x="372" y="296"/>
                    </a:lnTo>
                    <a:lnTo>
                      <a:pt x="402" y="256"/>
                    </a:lnTo>
                    <a:lnTo>
                      <a:pt x="422" y="221"/>
                    </a:lnTo>
                    <a:lnTo>
                      <a:pt x="440" y="177"/>
                    </a:lnTo>
                    <a:lnTo>
                      <a:pt x="449" y="149"/>
                    </a:lnTo>
                    <a:lnTo>
                      <a:pt x="493" y="132"/>
                    </a:lnTo>
                    <a:lnTo>
                      <a:pt x="508" y="145"/>
                    </a:lnTo>
                    <a:lnTo>
                      <a:pt x="491" y="145"/>
                    </a:lnTo>
                    <a:lnTo>
                      <a:pt x="462" y="203"/>
                    </a:lnTo>
                    <a:lnTo>
                      <a:pt x="438" y="221"/>
                    </a:lnTo>
                    <a:lnTo>
                      <a:pt x="400" y="274"/>
                    </a:lnTo>
                    <a:lnTo>
                      <a:pt x="369" y="311"/>
                    </a:lnTo>
                    <a:lnTo>
                      <a:pt x="332" y="346"/>
                    </a:lnTo>
                    <a:lnTo>
                      <a:pt x="286" y="382"/>
                    </a:lnTo>
                    <a:lnTo>
                      <a:pt x="256" y="404"/>
                    </a:lnTo>
                    <a:lnTo>
                      <a:pt x="213" y="417"/>
                    </a:lnTo>
                    <a:lnTo>
                      <a:pt x="193" y="421"/>
                    </a:lnTo>
                    <a:lnTo>
                      <a:pt x="167" y="421"/>
                    </a:lnTo>
                    <a:lnTo>
                      <a:pt x="144" y="410"/>
                    </a:lnTo>
                    <a:lnTo>
                      <a:pt x="124" y="389"/>
                    </a:lnTo>
                    <a:lnTo>
                      <a:pt x="107" y="357"/>
                    </a:lnTo>
                    <a:lnTo>
                      <a:pt x="73" y="266"/>
                    </a:lnTo>
                    <a:lnTo>
                      <a:pt x="60" y="213"/>
                    </a:lnTo>
                    <a:lnTo>
                      <a:pt x="57" y="149"/>
                    </a:lnTo>
                    <a:lnTo>
                      <a:pt x="55" y="100"/>
                    </a:lnTo>
                    <a:lnTo>
                      <a:pt x="31" y="67"/>
                    </a:lnTo>
                    <a:lnTo>
                      <a:pt x="22" y="79"/>
                    </a:lnTo>
                    <a:lnTo>
                      <a:pt x="8" y="71"/>
                    </a:lnTo>
                    <a:lnTo>
                      <a:pt x="22" y="19"/>
                    </a:lnTo>
                    <a:lnTo>
                      <a:pt x="0" y="14"/>
                    </a:lnTo>
                    <a:lnTo>
                      <a:pt x="5" y="0"/>
                    </a:lnTo>
                    <a:lnTo>
                      <a:pt x="35" y="9"/>
                    </a:lnTo>
                    <a:lnTo>
                      <a:pt x="55" y="24"/>
                    </a:lnTo>
                    <a:lnTo>
                      <a:pt x="67" y="40"/>
                    </a:lnTo>
                    <a:lnTo>
                      <a:pt x="71" y="48"/>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5153" name="Freeform 97"/>
              <p:cNvSpPr>
                <a:spLocks/>
              </p:cNvSpPr>
              <p:nvPr/>
            </p:nvSpPr>
            <p:spPr bwMode="auto">
              <a:xfrm>
                <a:off x="936" y="2084"/>
                <a:ext cx="79" cy="184"/>
              </a:xfrm>
              <a:custGeom>
                <a:avLst/>
                <a:gdLst>
                  <a:gd name="T0" fmla="*/ 53 w 79"/>
                  <a:gd name="T1" fmla="*/ 0 h 184"/>
                  <a:gd name="T2" fmla="*/ 35 w 79"/>
                  <a:gd name="T3" fmla="*/ 13 h 184"/>
                  <a:gd name="T4" fmla="*/ 25 w 79"/>
                  <a:gd name="T5" fmla="*/ 33 h 184"/>
                  <a:gd name="T6" fmla="*/ 20 w 79"/>
                  <a:gd name="T7" fmla="*/ 51 h 184"/>
                  <a:gd name="T8" fmla="*/ 16 w 79"/>
                  <a:gd name="T9" fmla="*/ 85 h 184"/>
                  <a:gd name="T10" fmla="*/ 18 w 79"/>
                  <a:gd name="T11" fmla="*/ 119 h 184"/>
                  <a:gd name="T12" fmla="*/ 25 w 79"/>
                  <a:gd name="T13" fmla="*/ 148 h 184"/>
                  <a:gd name="T14" fmla="*/ 39 w 79"/>
                  <a:gd name="T15" fmla="*/ 164 h 184"/>
                  <a:gd name="T16" fmla="*/ 53 w 79"/>
                  <a:gd name="T17" fmla="*/ 175 h 184"/>
                  <a:gd name="T18" fmla="*/ 78 w 79"/>
                  <a:gd name="T19" fmla="*/ 183 h 184"/>
                  <a:gd name="T20" fmla="*/ 54 w 79"/>
                  <a:gd name="T21" fmla="*/ 183 h 184"/>
                  <a:gd name="T22" fmla="*/ 39 w 79"/>
                  <a:gd name="T23" fmla="*/ 178 h 184"/>
                  <a:gd name="T24" fmla="*/ 16 w 79"/>
                  <a:gd name="T25" fmla="*/ 156 h 184"/>
                  <a:gd name="T26" fmla="*/ 8 w 79"/>
                  <a:gd name="T27" fmla="*/ 132 h 184"/>
                  <a:gd name="T28" fmla="*/ 2 w 79"/>
                  <a:gd name="T29" fmla="*/ 109 h 184"/>
                  <a:gd name="T30" fmla="*/ 0 w 79"/>
                  <a:gd name="T31" fmla="*/ 85 h 184"/>
                  <a:gd name="T32" fmla="*/ 0 w 79"/>
                  <a:gd name="T33" fmla="*/ 57 h 184"/>
                  <a:gd name="T34" fmla="*/ 8 w 79"/>
                  <a:gd name="T35" fmla="*/ 34 h 184"/>
                  <a:gd name="T36" fmla="*/ 15 w 79"/>
                  <a:gd name="T37" fmla="*/ 25 h 184"/>
                  <a:gd name="T38" fmla="*/ 29 w 79"/>
                  <a:gd name="T39" fmla="*/ 9 h 184"/>
                  <a:gd name="T40" fmla="*/ 53 w 79"/>
                  <a:gd name="T41" fmla="*/ 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9" h="184">
                    <a:moveTo>
                      <a:pt x="53" y="0"/>
                    </a:moveTo>
                    <a:lnTo>
                      <a:pt x="35" y="13"/>
                    </a:lnTo>
                    <a:lnTo>
                      <a:pt x="25" y="33"/>
                    </a:lnTo>
                    <a:lnTo>
                      <a:pt x="20" y="51"/>
                    </a:lnTo>
                    <a:lnTo>
                      <a:pt x="16" y="85"/>
                    </a:lnTo>
                    <a:lnTo>
                      <a:pt x="18" y="119"/>
                    </a:lnTo>
                    <a:lnTo>
                      <a:pt x="25" y="148"/>
                    </a:lnTo>
                    <a:lnTo>
                      <a:pt x="39" y="164"/>
                    </a:lnTo>
                    <a:lnTo>
                      <a:pt x="53" y="175"/>
                    </a:lnTo>
                    <a:lnTo>
                      <a:pt x="78" y="183"/>
                    </a:lnTo>
                    <a:lnTo>
                      <a:pt x="54" y="183"/>
                    </a:lnTo>
                    <a:lnTo>
                      <a:pt x="39" y="178"/>
                    </a:lnTo>
                    <a:lnTo>
                      <a:pt x="16" y="156"/>
                    </a:lnTo>
                    <a:lnTo>
                      <a:pt x="8" y="132"/>
                    </a:lnTo>
                    <a:lnTo>
                      <a:pt x="2" y="109"/>
                    </a:lnTo>
                    <a:lnTo>
                      <a:pt x="0" y="85"/>
                    </a:lnTo>
                    <a:lnTo>
                      <a:pt x="0" y="57"/>
                    </a:lnTo>
                    <a:lnTo>
                      <a:pt x="8" y="34"/>
                    </a:lnTo>
                    <a:lnTo>
                      <a:pt x="15" y="25"/>
                    </a:lnTo>
                    <a:lnTo>
                      <a:pt x="29" y="9"/>
                    </a:lnTo>
                    <a:lnTo>
                      <a:pt x="53" y="0"/>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5154" name="Freeform 98"/>
              <p:cNvSpPr>
                <a:spLocks/>
              </p:cNvSpPr>
              <p:nvPr/>
            </p:nvSpPr>
            <p:spPr bwMode="auto">
              <a:xfrm>
                <a:off x="1344" y="2199"/>
                <a:ext cx="144" cy="186"/>
              </a:xfrm>
              <a:custGeom>
                <a:avLst/>
                <a:gdLst>
                  <a:gd name="T0" fmla="*/ 9 w 144"/>
                  <a:gd name="T1" fmla="*/ 167 h 186"/>
                  <a:gd name="T2" fmla="*/ 26 w 144"/>
                  <a:gd name="T3" fmla="*/ 170 h 186"/>
                  <a:gd name="T4" fmla="*/ 38 w 144"/>
                  <a:gd name="T5" fmla="*/ 161 h 186"/>
                  <a:gd name="T6" fmla="*/ 67 w 144"/>
                  <a:gd name="T7" fmla="*/ 139 h 186"/>
                  <a:gd name="T8" fmla="*/ 91 w 144"/>
                  <a:gd name="T9" fmla="*/ 114 h 186"/>
                  <a:gd name="T10" fmla="*/ 112 w 144"/>
                  <a:gd name="T11" fmla="*/ 86 h 186"/>
                  <a:gd name="T12" fmla="*/ 127 w 144"/>
                  <a:gd name="T13" fmla="*/ 54 h 186"/>
                  <a:gd name="T14" fmla="*/ 137 w 144"/>
                  <a:gd name="T15" fmla="*/ 28 h 186"/>
                  <a:gd name="T16" fmla="*/ 138 w 144"/>
                  <a:gd name="T17" fmla="*/ 11 h 186"/>
                  <a:gd name="T18" fmla="*/ 141 w 144"/>
                  <a:gd name="T19" fmla="*/ 0 h 186"/>
                  <a:gd name="T20" fmla="*/ 143 w 144"/>
                  <a:gd name="T21" fmla="*/ 24 h 186"/>
                  <a:gd name="T22" fmla="*/ 138 w 144"/>
                  <a:gd name="T23" fmla="*/ 48 h 186"/>
                  <a:gd name="T24" fmla="*/ 118 w 144"/>
                  <a:gd name="T25" fmla="*/ 90 h 186"/>
                  <a:gd name="T26" fmla="*/ 103 w 144"/>
                  <a:gd name="T27" fmla="*/ 116 h 186"/>
                  <a:gd name="T28" fmla="*/ 74 w 144"/>
                  <a:gd name="T29" fmla="*/ 153 h 186"/>
                  <a:gd name="T30" fmla="*/ 47 w 144"/>
                  <a:gd name="T31" fmla="*/ 174 h 186"/>
                  <a:gd name="T32" fmla="*/ 30 w 144"/>
                  <a:gd name="T33" fmla="*/ 183 h 186"/>
                  <a:gd name="T34" fmla="*/ 17 w 144"/>
                  <a:gd name="T35" fmla="*/ 185 h 186"/>
                  <a:gd name="T36" fmla="*/ 7 w 144"/>
                  <a:gd name="T37" fmla="*/ 183 h 186"/>
                  <a:gd name="T38" fmla="*/ 0 w 144"/>
                  <a:gd name="T39" fmla="*/ 179 h 186"/>
                  <a:gd name="T40" fmla="*/ 9 w 144"/>
                  <a:gd name="T41" fmla="*/ 167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4" h="186">
                    <a:moveTo>
                      <a:pt x="9" y="167"/>
                    </a:moveTo>
                    <a:lnTo>
                      <a:pt x="26" y="170"/>
                    </a:lnTo>
                    <a:lnTo>
                      <a:pt x="38" y="161"/>
                    </a:lnTo>
                    <a:lnTo>
                      <a:pt x="67" y="139"/>
                    </a:lnTo>
                    <a:lnTo>
                      <a:pt x="91" y="114"/>
                    </a:lnTo>
                    <a:lnTo>
                      <a:pt x="112" y="86"/>
                    </a:lnTo>
                    <a:lnTo>
                      <a:pt x="127" y="54"/>
                    </a:lnTo>
                    <a:lnTo>
                      <a:pt x="137" y="28"/>
                    </a:lnTo>
                    <a:lnTo>
                      <a:pt x="138" y="11"/>
                    </a:lnTo>
                    <a:lnTo>
                      <a:pt x="141" y="0"/>
                    </a:lnTo>
                    <a:lnTo>
                      <a:pt x="143" y="24"/>
                    </a:lnTo>
                    <a:lnTo>
                      <a:pt x="138" y="48"/>
                    </a:lnTo>
                    <a:lnTo>
                      <a:pt x="118" y="90"/>
                    </a:lnTo>
                    <a:lnTo>
                      <a:pt x="103" y="116"/>
                    </a:lnTo>
                    <a:lnTo>
                      <a:pt x="74" y="153"/>
                    </a:lnTo>
                    <a:lnTo>
                      <a:pt x="47" y="174"/>
                    </a:lnTo>
                    <a:lnTo>
                      <a:pt x="30" y="183"/>
                    </a:lnTo>
                    <a:lnTo>
                      <a:pt x="17" y="185"/>
                    </a:lnTo>
                    <a:lnTo>
                      <a:pt x="7" y="183"/>
                    </a:lnTo>
                    <a:lnTo>
                      <a:pt x="0" y="179"/>
                    </a:lnTo>
                    <a:lnTo>
                      <a:pt x="9" y="167"/>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5155" name="Freeform 99"/>
              <p:cNvSpPr>
                <a:spLocks/>
              </p:cNvSpPr>
              <p:nvPr/>
            </p:nvSpPr>
            <p:spPr bwMode="auto">
              <a:xfrm>
                <a:off x="928" y="2360"/>
                <a:ext cx="117" cy="160"/>
              </a:xfrm>
              <a:custGeom>
                <a:avLst/>
                <a:gdLst>
                  <a:gd name="T0" fmla="*/ 113 w 117"/>
                  <a:gd name="T1" fmla="*/ 26 h 160"/>
                  <a:gd name="T2" fmla="*/ 71 w 117"/>
                  <a:gd name="T3" fmla="*/ 13 h 160"/>
                  <a:gd name="T4" fmla="*/ 41 w 117"/>
                  <a:gd name="T5" fmla="*/ 0 h 160"/>
                  <a:gd name="T6" fmla="*/ 0 w 117"/>
                  <a:gd name="T7" fmla="*/ 61 h 160"/>
                  <a:gd name="T8" fmla="*/ 21 w 117"/>
                  <a:gd name="T9" fmla="*/ 101 h 160"/>
                  <a:gd name="T10" fmla="*/ 48 w 117"/>
                  <a:gd name="T11" fmla="*/ 155 h 160"/>
                  <a:gd name="T12" fmla="*/ 73 w 117"/>
                  <a:gd name="T13" fmla="*/ 159 h 160"/>
                  <a:gd name="T14" fmla="*/ 64 w 117"/>
                  <a:gd name="T15" fmla="*/ 128 h 160"/>
                  <a:gd name="T16" fmla="*/ 52 w 117"/>
                  <a:gd name="T17" fmla="*/ 90 h 160"/>
                  <a:gd name="T18" fmla="*/ 32 w 117"/>
                  <a:gd name="T19" fmla="*/ 57 h 160"/>
                  <a:gd name="T20" fmla="*/ 53 w 117"/>
                  <a:gd name="T21" fmla="*/ 20 h 160"/>
                  <a:gd name="T22" fmla="*/ 116 w 117"/>
                  <a:gd name="T23" fmla="*/ 44 h 160"/>
                  <a:gd name="T24" fmla="*/ 113 w 117"/>
                  <a:gd name="T25" fmla="*/ 2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7" h="160">
                    <a:moveTo>
                      <a:pt x="113" y="26"/>
                    </a:moveTo>
                    <a:lnTo>
                      <a:pt x="71" y="13"/>
                    </a:lnTo>
                    <a:lnTo>
                      <a:pt x="41" y="0"/>
                    </a:lnTo>
                    <a:lnTo>
                      <a:pt x="0" y="61"/>
                    </a:lnTo>
                    <a:lnTo>
                      <a:pt x="21" y="101"/>
                    </a:lnTo>
                    <a:lnTo>
                      <a:pt x="48" y="155"/>
                    </a:lnTo>
                    <a:lnTo>
                      <a:pt x="73" y="159"/>
                    </a:lnTo>
                    <a:lnTo>
                      <a:pt x="64" y="128"/>
                    </a:lnTo>
                    <a:lnTo>
                      <a:pt x="52" y="90"/>
                    </a:lnTo>
                    <a:lnTo>
                      <a:pt x="32" y="57"/>
                    </a:lnTo>
                    <a:lnTo>
                      <a:pt x="53" y="20"/>
                    </a:lnTo>
                    <a:lnTo>
                      <a:pt x="116" y="44"/>
                    </a:lnTo>
                    <a:lnTo>
                      <a:pt x="113" y="26"/>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5156" name="Freeform 100"/>
              <p:cNvSpPr>
                <a:spLocks/>
              </p:cNvSpPr>
              <p:nvPr/>
            </p:nvSpPr>
            <p:spPr bwMode="auto">
              <a:xfrm>
                <a:off x="668" y="2438"/>
                <a:ext cx="626" cy="140"/>
              </a:xfrm>
              <a:custGeom>
                <a:avLst/>
                <a:gdLst>
                  <a:gd name="T0" fmla="*/ 267 w 626"/>
                  <a:gd name="T1" fmla="*/ 0 h 140"/>
                  <a:gd name="T2" fmla="*/ 200 w 626"/>
                  <a:gd name="T3" fmla="*/ 88 h 140"/>
                  <a:gd name="T4" fmla="*/ 91 w 626"/>
                  <a:gd name="T5" fmla="*/ 108 h 140"/>
                  <a:gd name="T6" fmla="*/ 0 w 626"/>
                  <a:gd name="T7" fmla="*/ 135 h 140"/>
                  <a:gd name="T8" fmla="*/ 115 w 626"/>
                  <a:gd name="T9" fmla="*/ 112 h 140"/>
                  <a:gd name="T10" fmla="*/ 205 w 626"/>
                  <a:gd name="T11" fmla="*/ 98 h 140"/>
                  <a:gd name="T12" fmla="*/ 297 w 626"/>
                  <a:gd name="T13" fmla="*/ 91 h 140"/>
                  <a:gd name="T14" fmla="*/ 357 w 626"/>
                  <a:gd name="T15" fmla="*/ 88 h 140"/>
                  <a:gd name="T16" fmla="*/ 459 w 626"/>
                  <a:gd name="T17" fmla="*/ 91 h 140"/>
                  <a:gd name="T18" fmla="*/ 603 w 626"/>
                  <a:gd name="T19" fmla="*/ 108 h 140"/>
                  <a:gd name="T20" fmla="*/ 598 w 626"/>
                  <a:gd name="T21" fmla="*/ 135 h 140"/>
                  <a:gd name="T22" fmla="*/ 605 w 626"/>
                  <a:gd name="T23" fmla="*/ 139 h 140"/>
                  <a:gd name="T24" fmla="*/ 625 w 626"/>
                  <a:gd name="T25" fmla="*/ 98 h 140"/>
                  <a:gd name="T26" fmla="*/ 534 w 626"/>
                  <a:gd name="T27" fmla="*/ 88 h 140"/>
                  <a:gd name="T28" fmla="*/ 447 w 626"/>
                  <a:gd name="T29" fmla="*/ 81 h 140"/>
                  <a:gd name="T30" fmla="*/ 368 w 626"/>
                  <a:gd name="T31" fmla="*/ 77 h 140"/>
                  <a:gd name="T32" fmla="*/ 308 w 626"/>
                  <a:gd name="T33" fmla="*/ 77 h 140"/>
                  <a:gd name="T34" fmla="*/ 227 w 626"/>
                  <a:gd name="T35" fmla="*/ 84 h 140"/>
                  <a:gd name="T36" fmla="*/ 284 w 626"/>
                  <a:gd name="T37" fmla="*/ 10 h 140"/>
                  <a:gd name="T38" fmla="*/ 267 w 626"/>
                  <a:gd name="T39" fmla="*/ 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26" h="140">
                    <a:moveTo>
                      <a:pt x="267" y="0"/>
                    </a:moveTo>
                    <a:lnTo>
                      <a:pt x="200" y="88"/>
                    </a:lnTo>
                    <a:lnTo>
                      <a:pt x="91" y="108"/>
                    </a:lnTo>
                    <a:lnTo>
                      <a:pt x="0" y="135"/>
                    </a:lnTo>
                    <a:lnTo>
                      <a:pt x="115" y="112"/>
                    </a:lnTo>
                    <a:lnTo>
                      <a:pt x="205" y="98"/>
                    </a:lnTo>
                    <a:lnTo>
                      <a:pt x="297" y="91"/>
                    </a:lnTo>
                    <a:lnTo>
                      <a:pt x="357" y="88"/>
                    </a:lnTo>
                    <a:lnTo>
                      <a:pt x="459" y="91"/>
                    </a:lnTo>
                    <a:lnTo>
                      <a:pt x="603" y="108"/>
                    </a:lnTo>
                    <a:lnTo>
                      <a:pt x="598" y="135"/>
                    </a:lnTo>
                    <a:lnTo>
                      <a:pt x="605" y="139"/>
                    </a:lnTo>
                    <a:lnTo>
                      <a:pt x="625" y="98"/>
                    </a:lnTo>
                    <a:lnTo>
                      <a:pt x="534" y="88"/>
                    </a:lnTo>
                    <a:lnTo>
                      <a:pt x="447" y="81"/>
                    </a:lnTo>
                    <a:lnTo>
                      <a:pt x="368" y="77"/>
                    </a:lnTo>
                    <a:lnTo>
                      <a:pt x="308" y="77"/>
                    </a:lnTo>
                    <a:lnTo>
                      <a:pt x="227" y="84"/>
                    </a:lnTo>
                    <a:lnTo>
                      <a:pt x="284" y="10"/>
                    </a:lnTo>
                    <a:lnTo>
                      <a:pt x="267" y="0"/>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5157" name="Freeform 101"/>
              <p:cNvSpPr>
                <a:spLocks/>
              </p:cNvSpPr>
              <p:nvPr/>
            </p:nvSpPr>
            <p:spPr bwMode="auto">
              <a:xfrm>
                <a:off x="668" y="2552"/>
                <a:ext cx="661" cy="218"/>
              </a:xfrm>
              <a:custGeom>
                <a:avLst/>
                <a:gdLst>
                  <a:gd name="T0" fmla="*/ 0 w 661"/>
                  <a:gd name="T1" fmla="*/ 21 h 218"/>
                  <a:gd name="T2" fmla="*/ 104 w 661"/>
                  <a:gd name="T3" fmla="*/ 11 h 218"/>
                  <a:gd name="T4" fmla="*/ 194 w 661"/>
                  <a:gd name="T5" fmla="*/ 11 h 218"/>
                  <a:gd name="T6" fmla="*/ 285 w 661"/>
                  <a:gd name="T7" fmla="*/ 21 h 218"/>
                  <a:gd name="T8" fmla="*/ 423 w 661"/>
                  <a:gd name="T9" fmla="*/ 41 h 218"/>
                  <a:gd name="T10" fmla="*/ 526 w 661"/>
                  <a:gd name="T11" fmla="*/ 62 h 218"/>
                  <a:gd name="T12" fmla="*/ 641 w 661"/>
                  <a:gd name="T13" fmla="*/ 95 h 218"/>
                  <a:gd name="T14" fmla="*/ 622 w 661"/>
                  <a:gd name="T15" fmla="*/ 170 h 218"/>
                  <a:gd name="T16" fmla="*/ 614 w 661"/>
                  <a:gd name="T17" fmla="*/ 217 h 218"/>
                  <a:gd name="T18" fmla="*/ 625 w 661"/>
                  <a:gd name="T19" fmla="*/ 217 h 218"/>
                  <a:gd name="T20" fmla="*/ 634 w 661"/>
                  <a:gd name="T21" fmla="*/ 161 h 218"/>
                  <a:gd name="T22" fmla="*/ 660 w 661"/>
                  <a:gd name="T23" fmla="*/ 93 h 218"/>
                  <a:gd name="T24" fmla="*/ 555 w 661"/>
                  <a:gd name="T25" fmla="*/ 55 h 218"/>
                  <a:gd name="T26" fmla="*/ 447 w 661"/>
                  <a:gd name="T27" fmla="*/ 31 h 218"/>
                  <a:gd name="T28" fmla="*/ 301 w 661"/>
                  <a:gd name="T29" fmla="*/ 11 h 218"/>
                  <a:gd name="T30" fmla="*/ 202 w 661"/>
                  <a:gd name="T31" fmla="*/ 0 h 218"/>
                  <a:gd name="T32" fmla="*/ 123 w 661"/>
                  <a:gd name="T33" fmla="*/ 0 h 218"/>
                  <a:gd name="T34" fmla="*/ 61 w 661"/>
                  <a:gd name="T35" fmla="*/ 7 h 218"/>
                  <a:gd name="T36" fmla="*/ 0 w 661"/>
                  <a:gd name="T37" fmla="*/ 21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1" h="218">
                    <a:moveTo>
                      <a:pt x="0" y="21"/>
                    </a:moveTo>
                    <a:lnTo>
                      <a:pt x="104" y="11"/>
                    </a:lnTo>
                    <a:lnTo>
                      <a:pt x="194" y="11"/>
                    </a:lnTo>
                    <a:lnTo>
                      <a:pt x="285" y="21"/>
                    </a:lnTo>
                    <a:lnTo>
                      <a:pt x="423" y="41"/>
                    </a:lnTo>
                    <a:lnTo>
                      <a:pt x="526" y="62"/>
                    </a:lnTo>
                    <a:lnTo>
                      <a:pt x="641" y="95"/>
                    </a:lnTo>
                    <a:lnTo>
                      <a:pt x="622" y="170"/>
                    </a:lnTo>
                    <a:lnTo>
                      <a:pt x="614" y="217"/>
                    </a:lnTo>
                    <a:lnTo>
                      <a:pt x="625" y="217"/>
                    </a:lnTo>
                    <a:lnTo>
                      <a:pt x="634" y="161"/>
                    </a:lnTo>
                    <a:lnTo>
                      <a:pt x="660" y="93"/>
                    </a:lnTo>
                    <a:lnTo>
                      <a:pt x="555" y="55"/>
                    </a:lnTo>
                    <a:lnTo>
                      <a:pt x="447" y="31"/>
                    </a:lnTo>
                    <a:lnTo>
                      <a:pt x="301" y="11"/>
                    </a:lnTo>
                    <a:lnTo>
                      <a:pt x="202" y="0"/>
                    </a:lnTo>
                    <a:lnTo>
                      <a:pt x="123" y="0"/>
                    </a:lnTo>
                    <a:lnTo>
                      <a:pt x="61" y="7"/>
                    </a:lnTo>
                    <a:lnTo>
                      <a:pt x="0" y="21"/>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5158" name="Freeform 102"/>
              <p:cNvSpPr>
                <a:spLocks/>
              </p:cNvSpPr>
              <p:nvPr/>
            </p:nvSpPr>
            <p:spPr bwMode="auto">
              <a:xfrm>
                <a:off x="684" y="2542"/>
                <a:ext cx="645" cy="83"/>
              </a:xfrm>
              <a:custGeom>
                <a:avLst/>
                <a:gdLst>
                  <a:gd name="T0" fmla="*/ 625 w 645"/>
                  <a:gd name="T1" fmla="*/ 82 h 83"/>
                  <a:gd name="T2" fmla="*/ 644 w 645"/>
                  <a:gd name="T3" fmla="*/ 37 h 83"/>
                  <a:gd name="T4" fmla="*/ 633 w 645"/>
                  <a:gd name="T5" fmla="*/ 35 h 83"/>
                  <a:gd name="T6" fmla="*/ 623 w 645"/>
                  <a:gd name="T7" fmla="*/ 48 h 83"/>
                  <a:gd name="T8" fmla="*/ 505 w 645"/>
                  <a:gd name="T9" fmla="*/ 24 h 83"/>
                  <a:gd name="T10" fmla="*/ 396 w 645"/>
                  <a:gd name="T11" fmla="*/ 7 h 83"/>
                  <a:gd name="T12" fmla="*/ 297 w 645"/>
                  <a:gd name="T13" fmla="*/ 0 h 83"/>
                  <a:gd name="T14" fmla="*/ 161 w 645"/>
                  <a:gd name="T15" fmla="*/ 0 h 83"/>
                  <a:gd name="T16" fmla="*/ 80 w 645"/>
                  <a:gd name="T17" fmla="*/ 7 h 83"/>
                  <a:gd name="T18" fmla="*/ 0 w 645"/>
                  <a:gd name="T19" fmla="*/ 28 h 83"/>
                  <a:gd name="T20" fmla="*/ 132 w 645"/>
                  <a:gd name="T21" fmla="*/ 7 h 83"/>
                  <a:gd name="T22" fmla="*/ 251 w 645"/>
                  <a:gd name="T23" fmla="*/ 7 h 83"/>
                  <a:gd name="T24" fmla="*/ 372 w 645"/>
                  <a:gd name="T25" fmla="*/ 14 h 83"/>
                  <a:gd name="T26" fmla="*/ 469 w 645"/>
                  <a:gd name="T27" fmla="*/ 28 h 83"/>
                  <a:gd name="T28" fmla="*/ 582 w 645"/>
                  <a:gd name="T29" fmla="*/ 52 h 83"/>
                  <a:gd name="T30" fmla="*/ 618 w 645"/>
                  <a:gd name="T31" fmla="*/ 62 h 83"/>
                  <a:gd name="T32" fmla="*/ 611 w 645"/>
                  <a:gd name="T33" fmla="*/ 79 h 83"/>
                  <a:gd name="T34" fmla="*/ 625 w 645"/>
                  <a:gd name="T35" fmla="*/ 82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45" h="83">
                    <a:moveTo>
                      <a:pt x="625" y="82"/>
                    </a:moveTo>
                    <a:lnTo>
                      <a:pt x="644" y="37"/>
                    </a:lnTo>
                    <a:lnTo>
                      <a:pt x="633" y="35"/>
                    </a:lnTo>
                    <a:lnTo>
                      <a:pt x="623" y="48"/>
                    </a:lnTo>
                    <a:lnTo>
                      <a:pt x="505" y="24"/>
                    </a:lnTo>
                    <a:lnTo>
                      <a:pt x="396" y="7"/>
                    </a:lnTo>
                    <a:lnTo>
                      <a:pt x="297" y="0"/>
                    </a:lnTo>
                    <a:lnTo>
                      <a:pt x="161" y="0"/>
                    </a:lnTo>
                    <a:lnTo>
                      <a:pt x="80" y="7"/>
                    </a:lnTo>
                    <a:lnTo>
                      <a:pt x="0" y="28"/>
                    </a:lnTo>
                    <a:lnTo>
                      <a:pt x="132" y="7"/>
                    </a:lnTo>
                    <a:lnTo>
                      <a:pt x="251" y="7"/>
                    </a:lnTo>
                    <a:lnTo>
                      <a:pt x="372" y="14"/>
                    </a:lnTo>
                    <a:lnTo>
                      <a:pt x="469" y="28"/>
                    </a:lnTo>
                    <a:lnTo>
                      <a:pt x="582" y="52"/>
                    </a:lnTo>
                    <a:lnTo>
                      <a:pt x="618" y="62"/>
                    </a:lnTo>
                    <a:lnTo>
                      <a:pt x="611" y="79"/>
                    </a:lnTo>
                    <a:lnTo>
                      <a:pt x="625" y="82"/>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5159" name="Freeform 103"/>
              <p:cNvSpPr>
                <a:spLocks/>
              </p:cNvSpPr>
              <p:nvPr/>
            </p:nvSpPr>
            <p:spPr bwMode="auto">
              <a:xfrm>
                <a:off x="995" y="2424"/>
                <a:ext cx="86" cy="96"/>
              </a:xfrm>
              <a:custGeom>
                <a:avLst/>
                <a:gdLst>
                  <a:gd name="T0" fmla="*/ 85 w 86"/>
                  <a:gd name="T1" fmla="*/ 61 h 96"/>
                  <a:gd name="T2" fmla="*/ 63 w 86"/>
                  <a:gd name="T3" fmla="*/ 95 h 96"/>
                  <a:gd name="T4" fmla="*/ 0 w 86"/>
                  <a:gd name="T5" fmla="*/ 95 h 96"/>
                  <a:gd name="T6" fmla="*/ 58 w 86"/>
                  <a:gd name="T7" fmla="*/ 0 h 96"/>
                  <a:gd name="T8" fmla="*/ 74 w 86"/>
                  <a:gd name="T9" fmla="*/ 40 h 96"/>
                  <a:gd name="T10" fmla="*/ 85 w 86"/>
                  <a:gd name="T11" fmla="*/ 61 h 96"/>
                </a:gdLst>
                <a:ahLst/>
                <a:cxnLst>
                  <a:cxn ang="0">
                    <a:pos x="T0" y="T1"/>
                  </a:cxn>
                  <a:cxn ang="0">
                    <a:pos x="T2" y="T3"/>
                  </a:cxn>
                  <a:cxn ang="0">
                    <a:pos x="T4" y="T5"/>
                  </a:cxn>
                  <a:cxn ang="0">
                    <a:pos x="T6" y="T7"/>
                  </a:cxn>
                  <a:cxn ang="0">
                    <a:pos x="T8" y="T9"/>
                  </a:cxn>
                  <a:cxn ang="0">
                    <a:pos x="T10" y="T11"/>
                  </a:cxn>
                </a:cxnLst>
                <a:rect l="0" t="0" r="r" b="b"/>
                <a:pathLst>
                  <a:path w="86" h="96">
                    <a:moveTo>
                      <a:pt x="85" y="61"/>
                    </a:moveTo>
                    <a:lnTo>
                      <a:pt x="63" y="95"/>
                    </a:lnTo>
                    <a:lnTo>
                      <a:pt x="0" y="95"/>
                    </a:lnTo>
                    <a:lnTo>
                      <a:pt x="58" y="0"/>
                    </a:lnTo>
                    <a:lnTo>
                      <a:pt x="74" y="40"/>
                    </a:lnTo>
                    <a:lnTo>
                      <a:pt x="85" y="61"/>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5160" name="Freeform 104"/>
              <p:cNvSpPr>
                <a:spLocks/>
              </p:cNvSpPr>
              <p:nvPr/>
            </p:nvSpPr>
            <p:spPr bwMode="auto">
              <a:xfrm>
                <a:off x="1244" y="2377"/>
                <a:ext cx="281" cy="160"/>
              </a:xfrm>
              <a:custGeom>
                <a:avLst/>
                <a:gdLst>
                  <a:gd name="T0" fmla="*/ 0 w 281"/>
                  <a:gd name="T1" fmla="*/ 159 h 160"/>
                  <a:gd name="T2" fmla="*/ 5 w 281"/>
                  <a:gd name="T3" fmla="*/ 122 h 160"/>
                  <a:gd name="T4" fmla="*/ 25 w 281"/>
                  <a:gd name="T5" fmla="*/ 73 h 160"/>
                  <a:gd name="T6" fmla="*/ 84 w 281"/>
                  <a:gd name="T7" fmla="*/ 23 h 160"/>
                  <a:gd name="T8" fmla="*/ 103 w 281"/>
                  <a:gd name="T9" fmla="*/ 27 h 160"/>
                  <a:gd name="T10" fmla="*/ 141 w 281"/>
                  <a:gd name="T11" fmla="*/ 27 h 160"/>
                  <a:gd name="T12" fmla="*/ 185 w 281"/>
                  <a:gd name="T13" fmla="*/ 19 h 160"/>
                  <a:gd name="T14" fmla="*/ 236 w 281"/>
                  <a:gd name="T15" fmla="*/ 0 h 160"/>
                  <a:gd name="T16" fmla="*/ 253 w 281"/>
                  <a:gd name="T17" fmla="*/ 0 h 160"/>
                  <a:gd name="T18" fmla="*/ 272 w 281"/>
                  <a:gd name="T19" fmla="*/ 27 h 160"/>
                  <a:gd name="T20" fmla="*/ 280 w 281"/>
                  <a:gd name="T21" fmla="*/ 53 h 160"/>
                  <a:gd name="T22" fmla="*/ 280 w 281"/>
                  <a:gd name="T23" fmla="*/ 73 h 160"/>
                  <a:gd name="T24" fmla="*/ 275 w 281"/>
                  <a:gd name="T25" fmla="*/ 101 h 160"/>
                  <a:gd name="T26" fmla="*/ 265 w 281"/>
                  <a:gd name="T27" fmla="*/ 101 h 160"/>
                  <a:gd name="T28" fmla="*/ 240 w 281"/>
                  <a:gd name="T29" fmla="*/ 108 h 160"/>
                  <a:gd name="T30" fmla="*/ 253 w 281"/>
                  <a:gd name="T31" fmla="*/ 91 h 160"/>
                  <a:gd name="T32" fmla="*/ 272 w 281"/>
                  <a:gd name="T33" fmla="*/ 73 h 160"/>
                  <a:gd name="T34" fmla="*/ 266 w 281"/>
                  <a:gd name="T35" fmla="*/ 43 h 160"/>
                  <a:gd name="T36" fmla="*/ 255 w 281"/>
                  <a:gd name="T37" fmla="*/ 19 h 160"/>
                  <a:gd name="T38" fmla="*/ 247 w 281"/>
                  <a:gd name="T39" fmla="*/ 12 h 160"/>
                  <a:gd name="T40" fmla="*/ 236 w 281"/>
                  <a:gd name="T41" fmla="*/ 12 h 160"/>
                  <a:gd name="T42" fmla="*/ 212 w 281"/>
                  <a:gd name="T43" fmla="*/ 27 h 160"/>
                  <a:gd name="T44" fmla="*/ 204 w 281"/>
                  <a:gd name="T45" fmla="*/ 50 h 160"/>
                  <a:gd name="T46" fmla="*/ 164 w 281"/>
                  <a:gd name="T47" fmla="*/ 87 h 160"/>
                  <a:gd name="T48" fmla="*/ 116 w 281"/>
                  <a:gd name="T49" fmla="*/ 117 h 160"/>
                  <a:gd name="T50" fmla="*/ 65 w 281"/>
                  <a:gd name="T51" fmla="*/ 145 h 160"/>
                  <a:gd name="T52" fmla="*/ 25 w 281"/>
                  <a:gd name="T53" fmla="*/ 155 h 160"/>
                  <a:gd name="T54" fmla="*/ 0 w 281"/>
                  <a:gd name="T55" fmla="*/ 159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81" h="160">
                    <a:moveTo>
                      <a:pt x="0" y="159"/>
                    </a:moveTo>
                    <a:lnTo>
                      <a:pt x="5" y="122"/>
                    </a:lnTo>
                    <a:lnTo>
                      <a:pt x="25" y="73"/>
                    </a:lnTo>
                    <a:lnTo>
                      <a:pt x="84" y="23"/>
                    </a:lnTo>
                    <a:lnTo>
                      <a:pt x="103" y="27"/>
                    </a:lnTo>
                    <a:lnTo>
                      <a:pt x="141" y="27"/>
                    </a:lnTo>
                    <a:lnTo>
                      <a:pt x="185" y="19"/>
                    </a:lnTo>
                    <a:lnTo>
                      <a:pt x="236" y="0"/>
                    </a:lnTo>
                    <a:lnTo>
                      <a:pt x="253" y="0"/>
                    </a:lnTo>
                    <a:lnTo>
                      <a:pt x="272" y="27"/>
                    </a:lnTo>
                    <a:lnTo>
                      <a:pt x="280" y="53"/>
                    </a:lnTo>
                    <a:lnTo>
                      <a:pt x="280" y="73"/>
                    </a:lnTo>
                    <a:lnTo>
                      <a:pt x="275" y="101"/>
                    </a:lnTo>
                    <a:lnTo>
                      <a:pt x="265" y="101"/>
                    </a:lnTo>
                    <a:lnTo>
                      <a:pt x="240" y="108"/>
                    </a:lnTo>
                    <a:lnTo>
                      <a:pt x="253" y="91"/>
                    </a:lnTo>
                    <a:lnTo>
                      <a:pt x="272" y="73"/>
                    </a:lnTo>
                    <a:lnTo>
                      <a:pt x="266" y="43"/>
                    </a:lnTo>
                    <a:lnTo>
                      <a:pt x="255" y="19"/>
                    </a:lnTo>
                    <a:lnTo>
                      <a:pt x="247" y="12"/>
                    </a:lnTo>
                    <a:lnTo>
                      <a:pt x="236" y="12"/>
                    </a:lnTo>
                    <a:lnTo>
                      <a:pt x="212" y="27"/>
                    </a:lnTo>
                    <a:lnTo>
                      <a:pt x="204" y="50"/>
                    </a:lnTo>
                    <a:lnTo>
                      <a:pt x="164" y="87"/>
                    </a:lnTo>
                    <a:lnTo>
                      <a:pt x="116" y="117"/>
                    </a:lnTo>
                    <a:lnTo>
                      <a:pt x="65" y="145"/>
                    </a:lnTo>
                    <a:lnTo>
                      <a:pt x="25" y="155"/>
                    </a:lnTo>
                    <a:lnTo>
                      <a:pt x="0" y="159"/>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5161" name="Freeform 105"/>
              <p:cNvSpPr>
                <a:spLocks/>
              </p:cNvSpPr>
              <p:nvPr/>
            </p:nvSpPr>
            <p:spPr bwMode="auto">
              <a:xfrm>
                <a:off x="208" y="2434"/>
                <a:ext cx="461" cy="347"/>
              </a:xfrm>
              <a:custGeom>
                <a:avLst/>
                <a:gdLst>
                  <a:gd name="T0" fmla="*/ 460 w 461"/>
                  <a:gd name="T1" fmla="*/ 139 h 347"/>
                  <a:gd name="T2" fmla="*/ 406 w 461"/>
                  <a:gd name="T3" fmla="*/ 109 h 347"/>
                  <a:gd name="T4" fmla="*/ 329 w 461"/>
                  <a:gd name="T5" fmla="*/ 75 h 347"/>
                  <a:gd name="T6" fmla="*/ 248 w 461"/>
                  <a:gd name="T7" fmla="*/ 44 h 347"/>
                  <a:gd name="T8" fmla="*/ 155 w 461"/>
                  <a:gd name="T9" fmla="*/ 24 h 347"/>
                  <a:gd name="T10" fmla="*/ 74 w 461"/>
                  <a:gd name="T11" fmla="*/ 14 h 347"/>
                  <a:gd name="T12" fmla="*/ 38 w 461"/>
                  <a:gd name="T13" fmla="*/ 14 h 347"/>
                  <a:gd name="T14" fmla="*/ 98 w 461"/>
                  <a:gd name="T15" fmla="*/ 61 h 347"/>
                  <a:gd name="T16" fmla="*/ 178 w 461"/>
                  <a:gd name="T17" fmla="*/ 132 h 347"/>
                  <a:gd name="T18" fmla="*/ 231 w 461"/>
                  <a:gd name="T19" fmla="*/ 193 h 347"/>
                  <a:gd name="T20" fmla="*/ 289 w 461"/>
                  <a:gd name="T21" fmla="*/ 265 h 347"/>
                  <a:gd name="T22" fmla="*/ 316 w 461"/>
                  <a:gd name="T23" fmla="*/ 258 h 347"/>
                  <a:gd name="T24" fmla="*/ 349 w 461"/>
                  <a:gd name="T25" fmla="*/ 244 h 347"/>
                  <a:gd name="T26" fmla="*/ 373 w 461"/>
                  <a:gd name="T27" fmla="*/ 247 h 347"/>
                  <a:gd name="T28" fmla="*/ 379 w 461"/>
                  <a:gd name="T29" fmla="*/ 261 h 347"/>
                  <a:gd name="T30" fmla="*/ 379 w 461"/>
                  <a:gd name="T31" fmla="*/ 282 h 347"/>
                  <a:gd name="T32" fmla="*/ 362 w 461"/>
                  <a:gd name="T33" fmla="*/ 308 h 347"/>
                  <a:gd name="T34" fmla="*/ 338 w 461"/>
                  <a:gd name="T35" fmla="*/ 329 h 347"/>
                  <a:gd name="T36" fmla="*/ 295 w 461"/>
                  <a:gd name="T37" fmla="*/ 346 h 347"/>
                  <a:gd name="T38" fmla="*/ 245 w 461"/>
                  <a:gd name="T39" fmla="*/ 346 h 347"/>
                  <a:gd name="T40" fmla="*/ 224 w 461"/>
                  <a:gd name="T41" fmla="*/ 340 h 347"/>
                  <a:gd name="T42" fmla="*/ 215 w 461"/>
                  <a:gd name="T43" fmla="*/ 326 h 347"/>
                  <a:gd name="T44" fmla="*/ 210 w 461"/>
                  <a:gd name="T45" fmla="*/ 302 h 347"/>
                  <a:gd name="T46" fmla="*/ 215 w 461"/>
                  <a:gd name="T47" fmla="*/ 275 h 347"/>
                  <a:gd name="T48" fmla="*/ 235 w 461"/>
                  <a:gd name="T49" fmla="*/ 240 h 347"/>
                  <a:gd name="T50" fmla="*/ 224 w 461"/>
                  <a:gd name="T51" fmla="*/ 275 h 347"/>
                  <a:gd name="T52" fmla="*/ 221 w 461"/>
                  <a:gd name="T53" fmla="*/ 296 h 347"/>
                  <a:gd name="T54" fmla="*/ 224 w 461"/>
                  <a:gd name="T55" fmla="*/ 319 h 347"/>
                  <a:gd name="T56" fmla="*/ 235 w 461"/>
                  <a:gd name="T57" fmla="*/ 329 h 347"/>
                  <a:gd name="T58" fmla="*/ 251 w 461"/>
                  <a:gd name="T59" fmla="*/ 335 h 347"/>
                  <a:gd name="T60" fmla="*/ 281 w 461"/>
                  <a:gd name="T61" fmla="*/ 335 h 347"/>
                  <a:gd name="T62" fmla="*/ 319 w 461"/>
                  <a:gd name="T63" fmla="*/ 326 h 347"/>
                  <a:gd name="T64" fmla="*/ 349 w 461"/>
                  <a:gd name="T65" fmla="*/ 305 h 347"/>
                  <a:gd name="T66" fmla="*/ 367 w 461"/>
                  <a:gd name="T67" fmla="*/ 279 h 347"/>
                  <a:gd name="T68" fmla="*/ 367 w 461"/>
                  <a:gd name="T69" fmla="*/ 261 h 347"/>
                  <a:gd name="T70" fmla="*/ 360 w 461"/>
                  <a:gd name="T71" fmla="*/ 254 h 347"/>
                  <a:gd name="T72" fmla="*/ 345 w 461"/>
                  <a:gd name="T73" fmla="*/ 254 h 347"/>
                  <a:gd name="T74" fmla="*/ 307 w 461"/>
                  <a:gd name="T75" fmla="*/ 271 h 347"/>
                  <a:gd name="T76" fmla="*/ 277 w 461"/>
                  <a:gd name="T77" fmla="*/ 271 h 347"/>
                  <a:gd name="T78" fmla="*/ 240 w 461"/>
                  <a:gd name="T79" fmla="*/ 217 h 347"/>
                  <a:gd name="T80" fmla="*/ 188 w 461"/>
                  <a:gd name="T81" fmla="*/ 160 h 347"/>
                  <a:gd name="T82" fmla="*/ 128 w 461"/>
                  <a:gd name="T83" fmla="*/ 102 h 347"/>
                  <a:gd name="T84" fmla="*/ 72 w 461"/>
                  <a:gd name="T85" fmla="*/ 57 h 347"/>
                  <a:gd name="T86" fmla="*/ 0 w 461"/>
                  <a:gd name="T87" fmla="*/ 0 h 347"/>
                  <a:gd name="T88" fmla="*/ 57 w 461"/>
                  <a:gd name="T89" fmla="*/ 0 h 347"/>
                  <a:gd name="T90" fmla="*/ 128 w 461"/>
                  <a:gd name="T91" fmla="*/ 7 h 347"/>
                  <a:gd name="T92" fmla="*/ 226 w 461"/>
                  <a:gd name="T93" fmla="*/ 27 h 347"/>
                  <a:gd name="T94" fmla="*/ 326 w 461"/>
                  <a:gd name="T95" fmla="*/ 61 h 347"/>
                  <a:gd name="T96" fmla="*/ 404 w 461"/>
                  <a:gd name="T97" fmla="*/ 99 h 347"/>
                  <a:gd name="T98" fmla="*/ 450 w 461"/>
                  <a:gd name="T99" fmla="*/ 125 h 347"/>
                  <a:gd name="T100" fmla="*/ 460 w 461"/>
                  <a:gd name="T101" fmla="*/ 139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61" h="347">
                    <a:moveTo>
                      <a:pt x="460" y="139"/>
                    </a:moveTo>
                    <a:lnTo>
                      <a:pt x="406" y="109"/>
                    </a:lnTo>
                    <a:lnTo>
                      <a:pt x="329" y="75"/>
                    </a:lnTo>
                    <a:lnTo>
                      <a:pt x="248" y="44"/>
                    </a:lnTo>
                    <a:lnTo>
                      <a:pt x="155" y="24"/>
                    </a:lnTo>
                    <a:lnTo>
                      <a:pt x="74" y="14"/>
                    </a:lnTo>
                    <a:lnTo>
                      <a:pt x="38" y="14"/>
                    </a:lnTo>
                    <a:lnTo>
                      <a:pt x="98" y="61"/>
                    </a:lnTo>
                    <a:lnTo>
                      <a:pt x="178" y="132"/>
                    </a:lnTo>
                    <a:lnTo>
                      <a:pt x="231" y="193"/>
                    </a:lnTo>
                    <a:lnTo>
                      <a:pt x="289" y="265"/>
                    </a:lnTo>
                    <a:lnTo>
                      <a:pt x="316" y="258"/>
                    </a:lnTo>
                    <a:lnTo>
                      <a:pt x="349" y="244"/>
                    </a:lnTo>
                    <a:lnTo>
                      <a:pt x="373" y="247"/>
                    </a:lnTo>
                    <a:lnTo>
                      <a:pt x="379" y="261"/>
                    </a:lnTo>
                    <a:lnTo>
                      <a:pt x="379" y="282"/>
                    </a:lnTo>
                    <a:lnTo>
                      <a:pt x="362" y="308"/>
                    </a:lnTo>
                    <a:lnTo>
                      <a:pt x="338" y="329"/>
                    </a:lnTo>
                    <a:lnTo>
                      <a:pt x="295" y="346"/>
                    </a:lnTo>
                    <a:lnTo>
                      <a:pt x="245" y="346"/>
                    </a:lnTo>
                    <a:lnTo>
                      <a:pt x="224" y="340"/>
                    </a:lnTo>
                    <a:lnTo>
                      <a:pt x="215" y="326"/>
                    </a:lnTo>
                    <a:lnTo>
                      <a:pt x="210" y="302"/>
                    </a:lnTo>
                    <a:lnTo>
                      <a:pt x="215" y="275"/>
                    </a:lnTo>
                    <a:lnTo>
                      <a:pt x="235" y="240"/>
                    </a:lnTo>
                    <a:lnTo>
                      <a:pt x="224" y="275"/>
                    </a:lnTo>
                    <a:lnTo>
                      <a:pt x="221" y="296"/>
                    </a:lnTo>
                    <a:lnTo>
                      <a:pt x="224" y="319"/>
                    </a:lnTo>
                    <a:lnTo>
                      <a:pt x="235" y="329"/>
                    </a:lnTo>
                    <a:lnTo>
                      <a:pt x="251" y="335"/>
                    </a:lnTo>
                    <a:lnTo>
                      <a:pt x="281" y="335"/>
                    </a:lnTo>
                    <a:lnTo>
                      <a:pt x="319" y="326"/>
                    </a:lnTo>
                    <a:lnTo>
                      <a:pt x="349" y="305"/>
                    </a:lnTo>
                    <a:lnTo>
                      <a:pt x="367" y="279"/>
                    </a:lnTo>
                    <a:lnTo>
                      <a:pt x="367" y="261"/>
                    </a:lnTo>
                    <a:lnTo>
                      <a:pt x="360" y="254"/>
                    </a:lnTo>
                    <a:lnTo>
                      <a:pt x="345" y="254"/>
                    </a:lnTo>
                    <a:lnTo>
                      <a:pt x="307" y="271"/>
                    </a:lnTo>
                    <a:lnTo>
                      <a:pt x="277" y="271"/>
                    </a:lnTo>
                    <a:lnTo>
                      <a:pt x="240" y="217"/>
                    </a:lnTo>
                    <a:lnTo>
                      <a:pt x="188" y="160"/>
                    </a:lnTo>
                    <a:lnTo>
                      <a:pt x="128" y="102"/>
                    </a:lnTo>
                    <a:lnTo>
                      <a:pt x="72" y="57"/>
                    </a:lnTo>
                    <a:lnTo>
                      <a:pt x="0" y="0"/>
                    </a:lnTo>
                    <a:lnTo>
                      <a:pt x="57" y="0"/>
                    </a:lnTo>
                    <a:lnTo>
                      <a:pt x="128" y="7"/>
                    </a:lnTo>
                    <a:lnTo>
                      <a:pt x="226" y="27"/>
                    </a:lnTo>
                    <a:lnTo>
                      <a:pt x="326" y="61"/>
                    </a:lnTo>
                    <a:lnTo>
                      <a:pt x="404" y="99"/>
                    </a:lnTo>
                    <a:lnTo>
                      <a:pt x="450" y="125"/>
                    </a:lnTo>
                    <a:lnTo>
                      <a:pt x="460" y="139"/>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5162" name="Freeform 106"/>
              <p:cNvSpPr>
                <a:spLocks/>
              </p:cNvSpPr>
              <p:nvPr/>
            </p:nvSpPr>
            <p:spPr bwMode="auto">
              <a:xfrm>
                <a:off x="276" y="2339"/>
                <a:ext cx="393" cy="235"/>
              </a:xfrm>
              <a:custGeom>
                <a:avLst/>
                <a:gdLst>
                  <a:gd name="T0" fmla="*/ 71 w 393"/>
                  <a:gd name="T1" fmla="*/ 102 h 235"/>
                  <a:gd name="T2" fmla="*/ 0 w 393"/>
                  <a:gd name="T3" fmla="*/ 0 h 235"/>
                  <a:gd name="T4" fmla="*/ 76 w 393"/>
                  <a:gd name="T5" fmla="*/ 23 h 235"/>
                  <a:gd name="T6" fmla="*/ 172 w 393"/>
                  <a:gd name="T7" fmla="*/ 68 h 235"/>
                  <a:gd name="T8" fmla="*/ 251 w 393"/>
                  <a:gd name="T9" fmla="*/ 118 h 235"/>
                  <a:gd name="T10" fmla="*/ 333 w 393"/>
                  <a:gd name="T11" fmla="*/ 180 h 235"/>
                  <a:gd name="T12" fmla="*/ 392 w 393"/>
                  <a:gd name="T13" fmla="*/ 234 h 235"/>
                  <a:gd name="T14" fmla="*/ 294 w 393"/>
                  <a:gd name="T15" fmla="*/ 160 h 235"/>
                  <a:gd name="T16" fmla="*/ 186 w 393"/>
                  <a:gd name="T17" fmla="*/ 88 h 235"/>
                  <a:gd name="T18" fmla="*/ 101 w 393"/>
                  <a:gd name="T19" fmla="*/ 47 h 235"/>
                  <a:gd name="T20" fmla="*/ 35 w 393"/>
                  <a:gd name="T21" fmla="*/ 23 h 235"/>
                  <a:gd name="T22" fmla="*/ 95 w 393"/>
                  <a:gd name="T23" fmla="*/ 111 h 235"/>
                  <a:gd name="T24" fmla="*/ 71 w 393"/>
                  <a:gd name="T25" fmla="*/ 102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3" h="235">
                    <a:moveTo>
                      <a:pt x="71" y="102"/>
                    </a:moveTo>
                    <a:lnTo>
                      <a:pt x="0" y="0"/>
                    </a:lnTo>
                    <a:lnTo>
                      <a:pt x="76" y="23"/>
                    </a:lnTo>
                    <a:lnTo>
                      <a:pt x="172" y="68"/>
                    </a:lnTo>
                    <a:lnTo>
                      <a:pt x="251" y="118"/>
                    </a:lnTo>
                    <a:lnTo>
                      <a:pt x="333" y="180"/>
                    </a:lnTo>
                    <a:lnTo>
                      <a:pt x="392" y="234"/>
                    </a:lnTo>
                    <a:lnTo>
                      <a:pt x="294" y="160"/>
                    </a:lnTo>
                    <a:lnTo>
                      <a:pt x="186" y="88"/>
                    </a:lnTo>
                    <a:lnTo>
                      <a:pt x="101" y="47"/>
                    </a:lnTo>
                    <a:lnTo>
                      <a:pt x="35" y="23"/>
                    </a:lnTo>
                    <a:lnTo>
                      <a:pt x="95" y="111"/>
                    </a:lnTo>
                    <a:lnTo>
                      <a:pt x="71" y="102"/>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5163" name="Freeform 107"/>
              <p:cNvSpPr>
                <a:spLocks/>
              </p:cNvSpPr>
              <p:nvPr/>
            </p:nvSpPr>
            <p:spPr bwMode="auto">
              <a:xfrm>
                <a:off x="352" y="2262"/>
                <a:ext cx="329" cy="312"/>
              </a:xfrm>
              <a:custGeom>
                <a:avLst/>
                <a:gdLst>
                  <a:gd name="T0" fmla="*/ 60 w 329"/>
                  <a:gd name="T1" fmla="*/ 111 h 312"/>
                  <a:gd name="T2" fmla="*/ 0 w 329"/>
                  <a:gd name="T3" fmla="*/ 0 h 312"/>
                  <a:gd name="T4" fmla="*/ 38 w 329"/>
                  <a:gd name="T5" fmla="*/ 10 h 312"/>
                  <a:gd name="T6" fmla="*/ 142 w 329"/>
                  <a:gd name="T7" fmla="*/ 67 h 312"/>
                  <a:gd name="T8" fmla="*/ 218 w 329"/>
                  <a:gd name="T9" fmla="*/ 131 h 312"/>
                  <a:gd name="T10" fmla="*/ 276 w 329"/>
                  <a:gd name="T11" fmla="*/ 199 h 312"/>
                  <a:gd name="T12" fmla="*/ 314 w 329"/>
                  <a:gd name="T13" fmla="*/ 260 h 312"/>
                  <a:gd name="T14" fmla="*/ 324 w 329"/>
                  <a:gd name="T15" fmla="*/ 297 h 312"/>
                  <a:gd name="T16" fmla="*/ 328 w 329"/>
                  <a:gd name="T17" fmla="*/ 311 h 312"/>
                  <a:gd name="T18" fmla="*/ 316 w 329"/>
                  <a:gd name="T19" fmla="*/ 311 h 312"/>
                  <a:gd name="T20" fmla="*/ 300 w 329"/>
                  <a:gd name="T21" fmla="*/ 278 h 312"/>
                  <a:gd name="T22" fmla="*/ 254 w 329"/>
                  <a:gd name="T23" fmla="*/ 203 h 312"/>
                  <a:gd name="T24" fmla="*/ 180 w 329"/>
                  <a:gd name="T25" fmla="*/ 118 h 312"/>
                  <a:gd name="T26" fmla="*/ 117 w 329"/>
                  <a:gd name="T27" fmla="*/ 70 h 312"/>
                  <a:gd name="T28" fmla="*/ 44 w 329"/>
                  <a:gd name="T29" fmla="*/ 30 h 312"/>
                  <a:gd name="T30" fmla="*/ 25 w 329"/>
                  <a:gd name="T31" fmla="*/ 24 h 312"/>
                  <a:gd name="T32" fmla="*/ 71 w 329"/>
                  <a:gd name="T33" fmla="*/ 115 h 312"/>
                  <a:gd name="T34" fmla="*/ 60 w 329"/>
                  <a:gd name="T35" fmla="*/ 111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9" h="312">
                    <a:moveTo>
                      <a:pt x="60" y="111"/>
                    </a:moveTo>
                    <a:lnTo>
                      <a:pt x="0" y="0"/>
                    </a:lnTo>
                    <a:lnTo>
                      <a:pt x="38" y="10"/>
                    </a:lnTo>
                    <a:lnTo>
                      <a:pt x="142" y="67"/>
                    </a:lnTo>
                    <a:lnTo>
                      <a:pt x="218" y="131"/>
                    </a:lnTo>
                    <a:lnTo>
                      <a:pt x="276" y="199"/>
                    </a:lnTo>
                    <a:lnTo>
                      <a:pt x="314" y="260"/>
                    </a:lnTo>
                    <a:lnTo>
                      <a:pt x="324" y="297"/>
                    </a:lnTo>
                    <a:lnTo>
                      <a:pt x="328" y="311"/>
                    </a:lnTo>
                    <a:lnTo>
                      <a:pt x="316" y="311"/>
                    </a:lnTo>
                    <a:lnTo>
                      <a:pt x="300" y="278"/>
                    </a:lnTo>
                    <a:lnTo>
                      <a:pt x="254" y="203"/>
                    </a:lnTo>
                    <a:lnTo>
                      <a:pt x="180" y="118"/>
                    </a:lnTo>
                    <a:lnTo>
                      <a:pt x="117" y="70"/>
                    </a:lnTo>
                    <a:lnTo>
                      <a:pt x="44" y="30"/>
                    </a:lnTo>
                    <a:lnTo>
                      <a:pt x="25" y="24"/>
                    </a:lnTo>
                    <a:lnTo>
                      <a:pt x="71" y="115"/>
                    </a:lnTo>
                    <a:lnTo>
                      <a:pt x="60" y="111"/>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5164" name="Freeform 108"/>
              <p:cNvSpPr>
                <a:spLocks/>
              </p:cNvSpPr>
              <p:nvPr/>
            </p:nvSpPr>
            <p:spPr bwMode="auto">
              <a:xfrm>
                <a:off x="456" y="2732"/>
                <a:ext cx="175" cy="111"/>
              </a:xfrm>
              <a:custGeom>
                <a:avLst/>
                <a:gdLst>
                  <a:gd name="T0" fmla="*/ 24 w 175"/>
                  <a:gd name="T1" fmla="*/ 48 h 111"/>
                  <a:gd name="T2" fmla="*/ 15 w 175"/>
                  <a:gd name="T3" fmla="*/ 59 h 111"/>
                  <a:gd name="T4" fmla="*/ 15 w 175"/>
                  <a:gd name="T5" fmla="*/ 75 h 111"/>
                  <a:gd name="T6" fmla="*/ 24 w 175"/>
                  <a:gd name="T7" fmla="*/ 92 h 111"/>
                  <a:gd name="T8" fmla="*/ 43 w 175"/>
                  <a:gd name="T9" fmla="*/ 102 h 111"/>
                  <a:gd name="T10" fmla="*/ 74 w 175"/>
                  <a:gd name="T11" fmla="*/ 102 h 111"/>
                  <a:gd name="T12" fmla="*/ 103 w 175"/>
                  <a:gd name="T13" fmla="*/ 92 h 111"/>
                  <a:gd name="T14" fmla="*/ 134 w 175"/>
                  <a:gd name="T15" fmla="*/ 75 h 111"/>
                  <a:gd name="T16" fmla="*/ 153 w 175"/>
                  <a:gd name="T17" fmla="*/ 55 h 111"/>
                  <a:gd name="T18" fmla="*/ 159 w 175"/>
                  <a:gd name="T19" fmla="*/ 37 h 111"/>
                  <a:gd name="T20" fmla="*/ 159 w 175"/>
                  <a:gd name="T21" fmla="*/ 24 h 111"/>
                  <a:gd name="T22" fmla="*/ 148 w 175"/>
                  <a:gd name="T23" fmla="*/ 10 h 111"/>
                  <a:gd name="T24" fmla="*/ 134 w 175"/>
                  <a:gd name="T25" fmla="*/ 6 h 111"/>
                  <a:gd name="T26" fmla="*/ 114 w 175"/>
                  <a:gd name="T27" fmla="*/ 6 h 111"/>
                  <a:gd name="T28" fmla="*/ 123 w 175"/>
                  <a:gd name="T29" fmla="*/ 0 h 111"/>
                  <a:gd name="T30" fmla="*/ 141 w 175"/>
                  <a:gd name="T31" fmla="*/ 0 h 111"/>
                  <a:gd name="T32" fmla="*/ 166 w 175"/>
                  <a:gd name="T33" fmla="*/ 13 h 111"/>
                  <a:gd name="T34" fmla="*/ 174 w 175"/>
                  <a:gd name="T35" fmla="*/ 28 h 111"/>
                  <a:gd name="T36" fmla="*/ 174 w 175"/>
                  <a:gd name="T37" fmla="*/ 42 h 111"/>
                  <a:gd name="T38" fmla="*/ 160 w 175"/>
                  <a:gd name="T39" fmla="*/ 72 h 111"/>
                  <a:gd name="T40" fmla="*/ 131 w 175"/>
                  <a:gd name="T41" fmla="*/ 96 h 111"/>
                  <a:gd name="T42" fmla="*/ 84 w 175"/>
                  <a:gd name="T43" fmla="*/ 110 h 111"/>
                  <a:gd name="T44" fmla="*/ 71 w 175"/>
                  <a:gd name="T45" fmla="*/ 110 h 111"/>
                  <a:gd name="T46" fmla="*/ 36 w 175"/>
                  <a:gd name="T47" fmla="*/ 110 h 111"/>
                  <a:gd name="T48" fmla="*/ 5 w 175"/>
                  <a:gd name="T49" fmla="*/ 96 h 111"/>
                  <a:gd name="T50" fmla="*/ 0 w 175"/>
                  <a:gd name="T51" fmla="*/ 78 h 111"/>
                  <a:gd name="T52" fmla="*/ 0 w 175"/>
                  <a:gd name="T53" fmla="*/ 59 h 111"/>
                  <a:gd name="T54" fmla="*/ 13 w 175"/>
                  <a:gd name="T55" fmla="*/ 44 h 111"/>
                  <a:gd name="T56" fmla="*/ 24 w 175"/>
                  <a:gd name="T57" fmla="*/ 48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5" h="111">
                    <a:moveTo>
                      <a:pt x="24" y="48"/>
                    </a:moveTo>
                    <a:lnTo>
                      <a:pt x="15" y="59"/>
                    </a:lnTo>
                    <a:lnTo>
                      <a:pt x="15" y="75"/>
                    </a:lnTo>
                    <a:lnTo>
                      <a:pt x="24" y="92"/>
                    </a:lnTo>
                    <a:lnTo>
                      <a:pt x="43" y="102"/>
                    </a:lnTo>
                    <a:lnTo>
                      <a:pt x="74" y="102"/>
                    </a:lnTo>
                    <a:lnTo>
                      <a:pt x="103" y="92"/>
                    </a:lnTo>
                    <a:lnTo>
                      <a:pt x="134" y="75"/>
                    </a:lnTo>
                    <a:lnTo>
                      <a:pt x="153" y="55"/>
                    </a:lnTo>
                    <a:lnTo>
                      <a:pt x="159" y="37"/>
                    </a:lnTo>
                    <a:lnTo>
                      <a:pt x="159" y="24"/>
                    </a:lnTo>
                    <a:lnTo>
                      <a:pt x="148" y="10"/>
                    </a:lnTo>
                    <a:lnTo>
                      <a:pt x="134" y="6"/>
                    </a:lnTo>
                    <a:lnTo>
                      <a:pt x="114" y="6"/>
                    </a:lnTo>
                    <a:lnTo>
                      <a:pt x="123" y="0"/>
                    </a:lnTo>
                    <a:lnTo>
                      <a:pt x="141" y="0"/>
                    </a:lnTo>
                    <a:lnTo>
                      <a:pt x="166" y="13"/>
                    </a:lnTo>
                    <a:lnTo>
                      <a:pt x="174" y="28"/>
                    </a:lnTo>
                    <a:lnTo>
                      <a:pt x="174" y="42"/>
                    </a:lnTo>
                    <a:lnTo>
                      <a:pt x="160" y="72"/>
                    </a:lnTo>
                    <a:lnTo>
                      <a:pt x="131" y="96"/>
                    </a:lnTo>
                    <a:lnTo>
                      <a:pt x="84" y="110"/>
                    </a:lnTo>
                    <a:lnTo>
                      <a:pt x="71" y="110"/>
                    </a:lnTo>
                    <a:lnTo>
                      <a:pt x="36" y="110"/>
                    </a:lnTo>
                    <a:lnTo>
                      <a:pt x="5" y="96"/>
                    </a:lnTo>
                    <a:lnTo>
                      <a:pt x="0" y="78"/>
                    </a:lnTo>
                    <a:lnTo>
                      <a:pt x="0" y="59"/>
                    </a:lnTo>
                    <a:lnTo>
                      <a:pt x="13" y="44"/>
                    </a:lnTo>
                    <a:lnTo>
                      <a:pt x="24" y="48"/>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5165" name="Freeform 109"/>
              <p:cNvSpPr>
                <a:spLocks/>
              </p:cNvSpPr>
              <p:nvPr/>
            </p:nvSpPr>
            <p:spPr bwMode="auto">
              <a:xfrm>
                <a:off x="505" y="2787"/>
                <a:ext cx="391" cy="360"/>
              </a:xfrm>
              <a:custGeom>
                <a:avLst/>
                <a:gdLst>
                  <a:gd name="T0" fmla="*/ 114 w 391"/>
                  <a:gd name="T1" fmla="*/ 14 h 360"/>
                  <a:gd name="T2" fmla="*/ 134 w 391"/>
                  <a:gd name="T3" fmla="*/ 10 h 360"/>
                  <a:gd name="T4" fmla="*/ 144 w 391"/>
                  <a:gd name="T5" fmla="*/ 17 h 360"/>
                  <a:gd name="T6" fmla="*/ 146 w 391"/>
                  <a:gd name="T7" fmla="*/ 26 h 360"/>
                  <a:gd name="T8" fmla="*/ 144 w 391"/>
                  <a:gd name="T9" fmla="*/ 41 h 360"/>
                  <a:gd name="T10" fmla="*/ 125 w 391"/>
                  <a:gd name="T11" fmla="*/ 57 h 360"/>
                  <a:gd name="T12" fmla="*/ 90 w 391"/>
                  <a:gd name="T13" fmla="*/ 74 h 360"/>
                  <a:gd name="T14" fmla="*/ 54 w 391"/>
                  <a:gd name="T15" fmla="*/ 81 h 360"/>
                  <a:gd name="T16" fmla="*/ 27 w 391"/>
                  <a:gd name="T17" fmla="*/ 81 h 360"/>
                  <a:gd name="T18" fmla="*/ 15 w 391"/>
                  <a:gd name="T19" fmla="*/ 71 h 360"/>
                  <a:gd name="T20" fmla="*/ 15 w 391"/>
                  <a:gd name="T21" fmla="*/ 57 h 360"/>
                  <a:gd name="T22" fmla="*/ 22 w 391"/>
                  <a:gd name="T23" fmla="*/ 50 h 360"/>
                  <a:gd name="T24" fmla="*/ 8 w 391"/>
                  <a:gd name="T25" fmla="*/ 55 h 360"/>
                  <a:gd name="T26" fmla="*/ 0 w 391"/>
                  <a:gd name="T27" fmla="*/ 74 h 360"/>
                  <a:gd name="T28" fmla="*/ 8 w 391"/>
                  <a:gd name="T29" fmla="*/ 94 h 360"/>
                  <a:gd name="T30" fmla="*/ 38 w 391"/>
                  <a:gd name="T31" fmla="*/ 101 h 360"/>
                  <a:gd name="T32" fmla="*/ 82 w 391"/>
                  <a:gd name="T33" fmla="*/ 94 h 360"/>
                  <a:gd name="T34" fmla="*/ 111 w 391"/>
                  <a:gd name="T35" fmla="*/ 87 h 360"/>
                  <a:gd name="T36" fmla="*/ 141 w 391"/>
                  <a:gd name="T37" fmla="*/ 145 h 360"/>
                  <a:gd name="T38" fmla="*/ 155 w 391"/>
                  <a:gd name="T39" fmla="*/ 190 h 360"/>
                  <a:gd name="T40" fmla="*/ 225 w 391"/>
                  <a:gd name="T41" fmla="*/ 220 h 360"/>
                  <a:gd name="T42" fmla="*/ 285 w 391"/>
                  <a:gd name="T43" fmla="*/ 261 h 360"/>
                  <a:gd name="T44" fmla="*/ 330 w 391"/>
                  <a:gd name="T45" fmla="*/ 297 h 360"/>
                  <a:gd name="T46" fmla="*/ 390 w 391"/>
                  <a:gd name="T47" fmla="*/ 359 h 360"/>
                  <a:gd name="T48" fmla="*/ 374 w 391"/>
                  <a:gd name="T49" fmla="*/ 329 h 360"/>
                  <a:gd name="T50" fmla="*/ 321 w 391"/>
                  <a:gd name="T51" fmla="*/ 271 h 360"/>
                  <a:gd name="T52" fmla="*/ 266 w 391"/>
                  <a:gd name="T53" fmla="*/ 230 h 360"/>
                  <a:gd name="T54" fmla="*/ 212 w 391"/>
                  <a:gd name="T55" fmla="*/ 199 h 360"/>
                  <a:gd name="T56" fmla="*/ 166 w 391"/>
                  <a:gd name="T57" fmla="*/ 179 h 360"/>
                  <a:gd name="T58" fmla="*/ 153 w 391"/>
                  <a:gd name="T59" fmla="*/ 145 h 360"/>
                  <a:gd name="T60" fmla="*/ 141 w 391"/>
                  <a:gd name="T61" fmla="*/ 118 h 360"/>
                  <a:gd name="T62" fmla="*/ 166 w 391"/>
                  <a:gd name="T63" fmla="*/ 74 h 360"/>
                  <a:gd name="T64" fmla="*/ 169 w 391"/>
                  <a:gd name="T65" fmla="*/ 55 h 360"/>
                  <a:gd name="T66" fmla="*/ 166 w 391"/>
                  <a:gd name="T67" fmla="*/ 41 h 360"/>
                  <a:gd name="T68" fmla="*/ 155 w 391"/>
                  <a:gd name="T69" fmla="*/ 34 h 360"/>
                  <a:gd name="T70" fmla="*/ 155 w 391"/>
                  <a:gd name="T71" fmla="*/ 17 h 360"/>
                  <a:gd name="T72" fmla="*/ 146 w 391"/>
                  <a:gd name="T73" fmla="*/ 4 h 360"/>
                  <a:gd name="T74" fmla="*/ 135 w 391"/>
                  <a:gd name="T75" fmla="*/ 0 h 360"/>
                  <a:gd name="T76" fmla="*/ 120 w 391"/>
                  <a:gd name="T77" fmla="*/ 0 h 360"/>
                  <a:gd name="T78" fmla="*/ 114 w 391"/>
                  <a:gd name="T79" fmla="*/ 14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91" h="360">
                    <a:moveTo>
                      <a:pt x="114" y="14"/>
                    </a:moveTo>
                    <a:lnTo>
                      <a:pt x="134" y="10"/>
                    </a:lnTo>
                    <a:lnTo>
                      <a:pt x="144" y="17"/>
                    </a:lnTo>
                    <a:lnTo>
                      <a:pt x="146" y="26"/>
                    </a:lnTo>
                    <a:lnTo>
                      <a:pt x="144" y="41"/>
                    </a:lnTo>
                    <a:lnTo>
                      <a:pt x="125" y="57"/>
                    </a:lnTo>
                    <a:lnTo>
                      <a:pt x="90" y="74"/>
                    </a:lnTo>
                    <a:lnTo>
                      <a:pt x="54" y="81"/>
                    </a:lnTo>
                    <a:lnTo>
                      <a:pt x="27" y="81"/>
                    </a:lnTo>
                    <a:lnTo>
                      <a:pt x="15" y="71"/>
                    </a:lnTo>
                    <a:lnTo>
                      <a:pt x="15" y="57"/>
                    </a:lnTo>
                    <a:lnTo>
                      <a:pt x="22" y="50"/>
                    </a:lnTo>
                    <a:lnTo>
                      <a:pt x="8" y="55"/>
                    </a:lnTo>
                    <a:lnTo>
                      <a:pt x="0" y="74"/>
                    </a:lnTo>
                    <a:lnTo>
                      <a:pt x="8" y="94"/>
                    </a:lnTo>
                    <a:lnTo>
                      <a:pt x="38" y="101"/>
                    </a:lnTo>
                    <a:lnTo>
                      <a:pt x="82" y="94"/>
                    </a:lnTo>
                    <a:lnTo>
                      <a:pt x="111" y="87"/>
                    </a:lnTo>
                    <a:lnTo>
                      <a:pt x="141" y="145"/>
                    </a:lnTo>
                    <a:lnTo>
                      <a:pt x="155" y="190"/>
                    </a:lnTo>
                    <a:lnTo>
                      <a:pt x="225" y="220"/>
                    </a:lnTo>
                    <a:lnTo>
                      <a:pt x="285" y="261"/>
                    </a:lnTo>
                    <a:lnTo>
                      <a:pt x="330" y="297"/>
                    </a:lnTo>
                    <a:lnTo>
                      <a:pt x="390" y="359"/>
                    </a:lnTo>
                    <a:lnTo>
                      <a:pt x="374" y="329"/>
                    </a:lnTo>
                    <a:lnTo>
                      <a:pt x="321" y="271"/>
                    </a:lnTo>
                    <a:lnTo>
                      <a:pt x="266" y="230"/>
                    </a:lnTo>
                    <a:lnTo>
                      <a:pt x="212" y="199"/>
                    </a:lnTo>
                    <a:lnTo>
                      <a:pt x="166" y="179"/>
                    </a:lnTo>
                    <a:lnTo>
                      <a:pt x="153" y="145"/>
                    </a:lnTo>
                    <a:lnTo>
                      <a:pt x="141" y="118"/>
                    </a:lnTo>
                    <a:lnTo>
                      <a:pt x="166" y="74"/>
                    </a:lnTo>
                    <a:lnTo>
                      <a:pt x="169" y="55"/>
                    </a:lnTo>
                    <a:lnTo>
                      <a:pt x="166" y="41"/>
                    </a:lnTo>
                    <a:lnTo>
                      <a:pt x="155" y="34"/>
                    </a:lnTo>
                    <a:lnTo>
                      <a:pt x="155" y="17"/>
                    </a:lnTo>
                    <a:lnTo>
                      <a:pt x="146" y="4"/>
                    </a:lnTo>
                    <a:lnTo>
                      <a:pt x="135" y="0"/>
                    </a:lnTo>
                    <a:lnTo>
                      <a:pt x="120" y="0"/>
                    </a:lnTo>
                    <a:lnTo>
                      <a:pt x="114" y="14"/>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5166" name="Freeform 110"/>
              <p:cNvSpPr>
                <a:spLocks/>
              </p:cNvSpPr>
              <p:nvPr/>
            </p:nvSpPr>
            <p:spPr bwMode="auto">
              <a:xfrm>
                <a:off x="666" y="2573"/>
                <a:ext cx="233" cy="574"/>
              </a:xfrm>
              <a:custGeom>
                <a:avLst/>
                <a:gdLst>
                  <a:gd name="T0" fmla="*/ 0 w 233"/>
                  <a:gd name="T1" fmla="*/ 0 h 574"/>
                  <a:gd name="T2" fmla="*/ 35 w 233"/>
                  <a:gd name="T3" fmla="*/ 64 h 574"/>
                  <a:gd name="T4" fmla="*/ 73 w 233"/>
                  <a:gd name="T5" fmla="*/ 142 h 574"/>
                  <a:gd name="T6" fmla="*/ 117 w 233"/>
                  <a:gd name="T7" fmla="*/ 230 h 574"/>
                  <a:gd name="T8" fmla="*/ 160 w 233"/>
                  <a:gd name="T9" fmla="*/ 336 h 574"/>
                  <a:gd name="T10" fmla="*/ 187 w 233"/>
                  <a:gd name="T11" fmla="*/ 427 h 574"/>
                  <a:gd name="T12" fmla="*/ 204 w 233"/>
                  <a:gd name="T13" fmla="*/ 505 h 574"/>
                  <a:gd name="T14" fmla="*/ 213 w 233"/>
                  <a:gd name="T15" fmla="*/ 556 h 574"/>
                  <a:gd name="T16" fmla="*/ 232 w 233"/>
                  <a:gd name="T17" fmla="*/ 573 h 574"/>
                  <a:gd name="T18" fmla="*/ 209 w 233"/>
                  <a:gd name="T19" fmla="*/ 481 h 574"/>
                  <a:gd name="T20" fmla="*/ 193 w 233"/>
                  <a:gd name="T21" fmla="*/ 411 h 574"/>
                  <a:gd name="T22" fmla="*/ 177 w 233"/>
                  <a:gd name="T23" fmla="*/ 352 h 574"/>
                  <a:gd name="T24" fmla="*/ 160 w 233"/>
                  <a:gd name="T25" fmla="*/ 301 h 574"/>
                  <a:gd name="T26" fmla="*/ 130 w 233"/>
                  <a:gd name="T27" fmla="*/ 230 h 574"/>
                  <a:gd name="T28" fmla="*/ 89 w 233"/>
                  <a:gd name="T29" fmla="*/ 142 h 574"/>
                  <a:gd name="T30" fmla="*/ 56 w 233"/>
                  <a:gd name="T31" fmla="*/ 74 h 574"/>
                  <a:gd name="T32" fmla="*/ 14 w 233"/>
                  <a:gd name="T33" fmla="*/ 0 h 574"/>
                  <a:gd name="T34" fmla="*/ 0 w 233"/>
                  <a:gd name="T35" fmla="*/ 0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3" h="574">
                    <a:moveTo>
                      <a:pt x="0" y="0"/>
                    </a:moveTo>
                    <a:lnTo>
                      <a:pt x="35" y="64"/>
                    </a:lnTo>
                    <a:lnTo>
                      <a:pt x="73" y="142"/>
                    </a:lnTo>
                    <a:lnTo>
                      <a:pt x="117" y="230"/>
                    </a:lnTo>
                    <a:lnTo>
                      <a:pt x="160" y="336"/>
                    </a:lnTo>
                    <a:lnTo>
                      <a:pt x="187" y="427"/>
                    </a:lnTo>
                    <a:lnTo>
                      <a:pt x="204" y="505"/>
                    </a:lnTo>
                    <a:lnTo>
                      <a:pt x="213" y="556"/>
                    </a:lnTo>
                    <a:lnTo>
                      <a:pt x="232" y="573"/>
                    </a:lnTo>
                    <a:lnTo>
                      <a:pt x="209" y="481"/>
                    </a:lnTo>
                    <a:lnTo>
                      <a:pt x="193" y="411"/>
                    </a:lnTo>
                    <a:lnTo>
                      <a:pt x="177" y="352"/>
                    </a:lnTo>
                    <a:lnTo>
                      <a:pt x="160" y="301"/>
                    </a:lnTo>
                    <a:lnTo>
                      <a:pt x="130" y="230"/>
                    </a:lnTo>
                    <a:lnTo>
                      <a:pt x="89" y="142"/>
                    </a:lnTo>
                    <a:lnTo>
                      <a:pt x="56" y="74"/>
                    </a:lnTo>
                    <a:lnTo>
                      <a:pt x="14" y="0"/>
                    </a:lnTo>
                    <a:lnTo>
                      <a:pt x="0" y="0"/>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5167" name="Freeform 111"/>
              <p:cNvSpPr>
                <a:spLocks/>
              </p:cNvSpPr>
              <p:nvPr/>
            </p:nvSpPr>
            <p:spPr bwMode="auto">
              <a:xfrm>
                <a:off x="1342" y="2446"/>
                <a:ext cx="153" cy="131"/>
              </a:xfrm>
              <a:custGeom>
                <a:avLst/>
                <a:gdLst>
                  <a:gd name="T0" fmla="*/ 152 w 153"/>
                  <a:gd name="T1" fmla="*/ 4 h 131"/>
                  <a:gd name="T2" fmla="*/ 143 w 153"/>
                  <a:gd name="T3" fmla="*/ 4 h 131"/>
                  <a:gd name="T4" fmla="*/ 133 w 153"/>
                  <a:gd name="T5" fmla="*/ 4 h 131"/>
                  <a:gd name="T6" fmla="*/ 117 w 153"/>
                  <a:gd name="T7" fmla="*/ 10 h 131"/>
                  <a:gd name="T8" fmla="*/ 100 w 153"/>
                  <a:gd name="T9" fmla="*/ 20 h 131"/>
                  <a:gd name="T10" fmla="*/ 83 w 153"/>
                  <a:gd name="T11" fmla="*/ 34 h 131"/>
                  <a:gd name="T12" fmla="*/ 71 w 153"/>
                  <a:gd name="T13" fmla="*/ 50 h 131"/>
                  <a:gd name="T14" fmla="*/ 91 w 153"/>
                  <a:gd name="T15" fmla="*/ 45 h 131"/>
                  <a:gd name="T16" fmla="*/ 111 w 153"/>
                  <a:gd name="T17" fmla="*/ 45 h 131"/>
                  <a:gd name="T18" fmla="*/ 122 w 153"/>
                  <a:gd name="T19" fmla="*/ 50 h 131"/>
                  <a:gd name="T20" fmla="*/ 100 w 153"/>
                  <a:gd name="T21" fmla="*/ 54 h 131"/>
                  <a:gd name="T22" fmla="*/ 74 w 153"/>
                  <a:gd name="T23" fmla="*/ 65 h 131"/>
                  <a:gd name="T24" fmla="*/ 50 w 153"/>
                  <a:gd name="T25" fmla="*/ 82 h 131"/>
                  <a:gd name="T26" fmla="*/ 29 w 153"/>
                  <a:gd name="T27" fmla="*/ 100 h 131"/>
                  <a:gd name="T28" fmla="*/ 0 w 153"/>
                  <a:gd name="T29" fmla="*/ 130 h 131"/>
                  <a:gd name="T30" fmla="*/ 0 w 153"/>
                  <a:gd name="T31" fmla="*/ 126 h 131"/>
                  <a:gd name="T32" fmla="*/ 12 w 153"/>
                  <a:gd name="T33" fmla="*/ 100 h 131"/>
                  <a:gd name="T34" fmla="*/ 37 w 153"/>
                  <a:gd name="T35" fmla="*/ 66 h 131"/>
                  <a:gd name="T36" fmla="*/ 62 w 153"/>
                  <a:gd name="T37" fmla="*/ 43 h 131"/>
                  <a:gd name="T38" fmla="*/ 89 w 153"/>
                  <a:gd name="T39" fmla="*/ 20 h 131"/>
                  <a:gd name="T40" fmla="*/ 115 w 153"/>
                  <a:gd name="T41" fmla="*/ 6 h 131"/>
                  <a:gd name="T42" fmla="*/ 130 w 153"/>
                  <a:gd name="T43" fmla="*/ 0 h 131"/>
                  <a:gd name="T44" fmla="*/ 147 w 153"/>
                  <a:gd name="T45" fmla="*/ 0 h 131"/>
                  <a:gd name="T46" fmla="*/ 150 w 153"/>
                  <a:gd name="T47" fmla="*/ 0 h 131"/>
                  <a:gd name="T48" fmla="*/ 152 w 153"/>
                  <a:gd name="T49" fmla="*/ 4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3" h="131">
                    <a:moveTo>
                      <a:pt x="152" y="4"/>
                    </a:moveTo>
                    <a:lnTo>
                      <a:pt x="143" y="4"/>
                    </a:lnTo>
                    <a:lnTo>
                      <a:pt x="133" y="4"/>
                    </a:lnTo>
                    <a:lnTo>
                      <a:pt x="117" y="10"/>
                    </a:lnTo>
                    <a:lnTo>
                      <a:pt x="100" y="20"/>
                    </a:lnTo>
                    <a:lnTo>
                      <a:pt x="83" y="34"/>
                    </a:lnTo>
                    <a:lnTo>
                      <a:pt x="71" y="50"/>
                    </a:lnTo>
                    <a:lnTo>
                      <a:pt x="91" y="45"/>
                    </a:lnTo>
                    <a:lnTo>
                      <a:pt x="111" y="45"/>
                    </a:lnTo>
                    <a:lnTo>
                      <a:pt x="122" y="50"/>
                    </a:lnTo>
                    <a:lnTo>
                      <a:pt x="100" y="54"/>
                    </a:lnTo>
                    <a:lnTo>
                      <a:pt x="74" y="65"/>
                    </a:lnTo>
                    <a:lnTo>
                      <a:pt x="50" y="82"/>
                    </a:lnTo>
                    <a:lnTo>
                      <a:pt x="29" y="100"/>
                    </a:lnTo>
                    <a:lnTo>
                      <a:pt x="0" y="130"/>
                    </a:lnTo>
                    <a:lnTo>
                      <a:pt x="0" y="126"/>
                    </a:lnTo>
                    <a:lnTo>
                      <a:pt x="12" y="100"/>
                    </a:lnTo>
                    <a:lnTo>
                      <a:pt x="37" y="66"/>
                    </a:lnTo>
                    <a:lnTo>
                      <a:pt x="62" y="43"/>
                    </a:lnTo>
                    <a:lnTo>
                      <a:pt x="89" y="20"/>
                    </a:lnTo>
                    <a:lnTo>
                      <a:pt x="115" y="6"/>
                    </a:lnTo>
                    <a:lnTo>
                      <a:pt x="130" y="0"/>
                    </a:lnTo>
                    <a:lnTo>
                      <a:pt x="147" y="0"/>
                    </a:lnTo>
                    <a:lnTo>
                      <a:pt x="150" y="0"/>
                    </a:lnTo>
                    <a:lnTo>
                      <a:pt x="152" y="4"/>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5168" name="Freeform 112"/>
              <p:cNvSpPr>
                <a:spLocks/>
              </p:cNvSpPr>
              <p:nvPr/>
            </p:nvSpPr>
            <p:spPr bwMode="auto">
              <a:xfrm>
                <a:off x="1351" y="2607"/>
                <a:ext cx="109" cy="41"/>
              </a:xfrm>
              <a:custGeom>
                <a:avLst/>
                <a:gdLst>
                  <a:gd name="T0" fmla="*/ 2 w 109"/>
                  <a:gd name="T1" fmla="*/ 40 h 41"/>
                  <a:gd name="T2" fmla="*/ 0 w 109"/>
                  <a:gd name="T3" fmla="*/ 37 h 41"/>
                  <a:gd name="T4" fmla="*/ 14 w 109"/>
                  <a:gd name="T5" fmla="*/ 20 h 41"/>
                  <a:gd name="T6" fmla="*/ 34 w 109"/>
                  <a:gd name="T7" fmla="*/ 6 h 41"/>
                  <a:gd name="T8" fmla="*/ 59 w 109"/>
                  <a:gd name="T9" fmla="*/ 0 h 41"/>
                  <a:gd name="T10" fmla="*/ 80 w 109"/>
                  <a:gd name="T11" fmla="*/ 0 h 41"/>
                  <a:gd name="T12" fmla="*/ 98 w 109"/>
                  <a:gd name="T13" fmla="*/ 9 h 41"/>
                  <a:gd name="T14" fmla="*/ 108 w 109"/>
                  <a:gd name="T15" fmla="*/ 20 h 41"/>
                  <a:gd name="T16" fmla="*/ 103 w 109"/>
                  <a:gd name="T17" fmla="*/ 22 h 41"/>
                  <a:gd name="T18" fmla="*/ 95 w 109"/>
                  <a:gd name="T19" fmla="*/ 14 h 41"/>
                  <a:gd name="T20" fmla="*/ 81 w 109"/>
                  <a:gd name="T21" fmla="*/ 9 h 41"/>
                  <a:gd name="T22" fmla="*/ 67 w 109"/>
                  <a:gd name="T23" fmla="*/ 6 h 41"/>
                  <a:gd name="T24" fmla="*/ 44 w 109"/>
                  <a:gd name="T25" fmla="*/ 10 h 41"/>
                  <a:gd name="T26" fmla="*/ 20 w 109"/>
                  <a:gd name="T27" fmla="*/ 22 h 41"/>
                  <a:gd name="T28" fmla="*/ 11 w 109"/>
                  <a:gd name="T29" fmla="*/ 33 h 41"/>
                  <a:gd name="T30" fmla="*/ 5 w 109"/>
                  <a:gd name="T31" fmla="*/ 40 h 41"/>
                  <a:gd name="T32" fmla="*/ 2 w 109"/>
                  <a:gd name="T33" fmla="*/ 4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9" h="41">
                    <a:moveTo>
                      <a:pt x="2" y="40"/>
                    </a:moveTo>
                    <a:lnTo>
                      <a:pt x="0" y="37"/>
                    </a:lnTo>
                    <a:lnTo>
                      <a:pt x="14" y="20"/>
                    </a:lnTo>
                    <a:lnTo>
                      <a:pt x="34" y="6"/>
                    </a:lnTo>
                    <a:lnTo>
                      <a:pt x="59" y="0"/>
                    </a:lnTo>
                    <a:lnTo>
                      <a:pt x="80" y="0"/>
                    </a:lnTo>
                    <a:lnTo>
                      <a:pt x="98" y="9"/>
                    </a:lnTo>
                    <a:lnTo>
                      <a:pt x="108" y="20"/>
                    </a:lnTo>
                    <a:lnTo>
                      <a:pt x="103" y="22"/>
                    </a:lnTo>
                    <a:lnTo>
                      <a:pt x="95" y="14"/>
                    </a:lnTo>
                    <a:lnTo>
                      <a:pt x="81" y="9"/>
                    </a:lnTo>
                    <a:lnTo>
                      <a:pt x="67" y="6"/>
                    </a:lnTo>
                    <a:lnTo>
                      <a:pt x="44" y="10"/>
                    </a:lnTo>
                    <a:lnTo>
                      <a:pt x="20" y="22"/>
                    </a:lnTo>
                    <a:lnTo>
                      <a:pt x="11" y="33"/>
                    </a:lnTo>
                    <a:lnTo>
                      <a:pt x="5" y="40"/>
                    </a:lnTo>
                    <a:lnTo>
                      <a:pt x="2" y="40"/>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5169" name="Freeform 113"/>
              <p:cNvSpPr>
                <a:spLocks/>
              </p:cNvSpPr>
              <p:nvPr/>
            </p:nvSpPr>
            <p:spPr bwMode="auto">
              <a:xfrm>
                <a:off x="1351" y="2641"/>
                <a:ext cx="88" cy="29"/>
              </a:xfrm>
              <a:custGeom>
                <a:avLst/>
                <a:gdLst>
                  <a:gd name="T0" fmla="*/ 2 w 88"/>
                  <a:gd name="T1" fmla="*/ 28 h 29"/>
                  <a:gd name="T2" fmla="*/ 22 w 88"/>
                  <a:gd name="T3" fmla="*/ 14 h 29"/>
                  <a:gd name="T4" fmla="*/ 41 w 88"/>
                  <a:gd name="T5" fmla="*/ 9 h 29"/>
                  <a:gd name="T6" fmla="*/ 57 w 88"/>
                  <a:gd name="T7" fmla="*/ 9 h 29"/>
                  <a:gd name="T8" fmla="*/ 73 w 88"/>
                  <a:gd name="T9" fmla="*/ 12 h 29"/>
                  <a:gd name="T10" fmla="*/ 85 w 88"/>
                  <a:gd name="T11" fmla="*/ 23 h 29"/>
                  <a:gd name="T12" fmla="*/ 87 w 88"/>
                  <a:gd name="T13" fmla="*/ 21 h 29"/>
                  <a:gd name="T14" fmla="*/ 78 w 88"/>
                  <a:gd name="T15" fmla="*/ 9 h 29"/>
                  <a:gd name="T16" fmla="*/ 63 w 88"/>
                  <a:gd name="T17" fmla="*/ 4 h 29"/>
                  <a:gd name="T18" fmla="*/ 46 w 88"/>
                  <a:gd name="T19" fmla="*/ 0 h 29"/>
                  <a:gd name="T20" fmla="*/ 34 w 88"/>
                  <a:gd name="T21" fmla="*/ 4 h 29"/>
                  <a:gd name="T22" fmla="*/ 17 w 88"/>
                  <a:gd name="T23" fmla="*/ 11 h 29"/>
                  <a:gd name="T24" fmla="*/ 0 w 88"/>
                  <a:gd name="T25" fmla="*/ 24 h 29"/>
                  <a:gd name="T26" fmla="*/ 2 w 88"/>
                  <a:gd name="T27" fmla="*/ 2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8" h="29">
                    <a:moveTo>
                      <a:pt x="2" y="28"/>
                    </a:moveTo>
                    <a:lnTo>
                      <a:pt x="22" y="14"/>
                    </a:lnTo>
                    <a:lnTo>
                      <a:pt x="41" y="9"/>
                    </a:lnTo>
                    <a:lnTo>
                      <a:pt x="57" y="9"/>
                    </a:lnTo>
                    <a:lnTo>
                      <a:pt x="73" y="12"/>
                    </a:lnTo>
                    <a:lnTo>
                      <a:pt x="85" y="23"/>
                    </a:lnTo>
                    <a:lnTo>
                      <a:pt x="87" y="21"/>
                    </a:lnTo>
                    <a:lnTo>
                      <a:pt x="78" y="9"/>
                    </a:lnTo>
                    <a:lnTo>
                      <a:pt x="63" y="4"/>
                    </a:lnTo>
                    <a:lnTo>
                      <a:pt x="46" y="0"/>
                    </a:lnTo>
                    <a:lnTo>
                      <a:pt x="34" y="4"/>
                    </a:lnTo>
                    <a:lnTo>
                      <a:pt x="17" y="11"/>
                    </a:lnTo>
                    <a:lnTo>
                      <a:pt x="0" y="24"/>
                    </a:lnTo>
                    <a:lnTo>
                      <a:pt x="2" y="28"/>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5170" name="Freeform 114"/>
              <p:cNvSpPr>
                <a:spLocks/>
              </p:cNvSpPr>
              <p:nvPr/>
            </p:nvSpPr>
            <p:spPr bwMode="auto">
              <a:xfrm>
                <a:off x="1159" y="2738"/>
                <a:ext cx="224" cy="142"/>
              </a:xfrm>
              <a:custGeom>
                <a:avLst/>
                <a:gdLst>
                  <a:gd name="T0" fmla="*/ 168 w 224"/>
                  <a:gd name="T1" fmla="*/ 0 h 142"/>
                  <a:gd name="T2" fmla="*/ 127 w 224"/>
                  <a:gd name="T3" fmla="*/ 26 h 142"/>
                  <a:gd name="T4" fmla="*/ 77 w 224"/>
                  <a:gd name="T5" fmla="*/ 45 h 142"/>
                  <a:gd name="T6" fmla="*/ 35 w 224"/>
                  <a:gd name="T7" fmla="*/ 59 h 142"/>
                  <a:gd name="T8" fmla="*/ 2 w 224"/>
                  <a:gd name="T9" fmla="*/ 66 h 142"/>
                  <a:gd name="T10" fmla="*/ 0 w 224"/>
                  <a:gd name="T11" fmla="*/ 74 h 142"/>
                  <a:gd name="T12" fmla="*/ 5 w 224"/>
                  <a:gd name="T13" fmla="*/ 98 h 142"/>
                  <a:gd name="T14" fmla="*/ 18 w 224"/>
                  <a:gd name="T15" fmla="*/ 121 h 142"/>
                  <a:gd name="T16" fmla="*/ 30 w 224"/>
                  <a:gd name="T17" fmla="*/ 141 h 142"/>
                  <a:gd name="T18" fmla="*/ 57 w 224"/>
                  <a:gd name="T19" fmla="*/ 141 h 142"/>
                  <a:gd name="T20" fmla="*/ 98 w 224"/>
                  <a:gd name="T21" fmla="*/ 132 h 142"/>
                  <a:gd name="T22" fmla="*/ 135 w 224"/>
                  <a:gd name="T23" fmla="*/ 119 h 142"/>
                  <a:gd name="T24" fmla="*/ 165 w 224"/>
                  <a:gd name="T25" fmla="*/ 106 h 142"/>
                  <a:gd name="T26" fmla="*/ 189 w 224"/>
                  <a:gd name="T27" fmla="*/ 90 h 142"/>
                  <a:gd name="T28" fmla="*/ 202 w 224"/>
                  <a:gd name="T29" fmla="*/ 79 h 142"/>
                  <a:gd name="T30" fmla="*/ 223 w 224"/>
                  <a:gd name="T31" fmla="*/ 30 h 142"/>
                  <a:gd name="T32" fmla="*/ 218 w 224"/>
                  <a:gd name="T33" fmla="*/ 26 h 142"/>
                  <a:gd name="T34" fmla="*/ 199 w 224"/>
                  <a:gd name="T35" fmla="*/ 66 h 142"/>
                  <a:gd name="T36" fmla="*/ 199 w 224"/>
                  <a:gd name="T37" fmla="*/ 77 h 142"/>
                  <a:gd name="T38" fmla="*/ 163 w 224"/>
                  <a:gd name="T39" fmla="*/ 98 h 142"/>
                  <a:gd name="T40" fmla="*/ 112 w 224"/>
                  <a:gd name="T41" fmla="*/ 119 h 142"/>
                  <a:gd name="T42" fmla="*/ 73 w 224"/>
                  <a:gd name="T43" fmla="*/ 130 h 142"/>
                  <a:gd name="T44" fmla="*/ 41 w 224"/>
                  <a:gd name="T45" fmla="*/ 132 h 142"/>
                  <a:gd name="T46" fmla="*/ 35 w 224"/>
                  <a:gd name="T47" fmla="*/ 130 h 142"/>
                  <a:gd name="T48" fmla="*/ 25 w 224"/>
                  <a:gd name="T49" fmla="*/ 114 h 142"/>
                  <a:gd name="T50" fmla="*/ 18 w 224"/>
                  <a:gd name="T51" fmla="*/ 93 h 142"/>
                  <a:gd name="T52" fmla="*/ 14 w 224"/>
                  <a:gd name="T53" fmla="*/ 74 h 142"/>
                  <a:gd name="T54" fmla="*/ 18 w 224"/>
                  <a:gd name="T55" fmla="*/ 71 h 142"/>
                  <a:gd name="T56" fmla="*/ 48 w 224"/>
                  <a:gd name="T57" fmla="*/ 63 h 142"/>
                  <a:gd name="T58" fmla="*/ 87 w 224"/>
                  <a:gd name="T59" fmla="*/ 51 h 142"/>
                  <a:gd name="T60" fmla="*/ 121 w 224"/>
                  <a:gd name="T61" fmla="*/ 37 h 142"/>
                  <a:gd name="T62" fmla="*/ 142 w 224"/>
                  <a:gd name="T63" fmla="*/ 27 h 142"/>
                  <a:gd name="T64" fmla="*/ 168 w 224"/>
                  <a:gd name="T65" fmla="*/ 12 h 142"/>
                  <a:gd name="T66" fmla="*/ 170 w 224"/>
                  <a:gd name="T67" fmla="*/ 3 h 142"/>
                  <a:gd name="T68" fmla="*/ 168 w 224"/>
                  <a:gd name="T69" fmla="*/ 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4" h="142">
                    <a:moveTo>
                      <a:pt x="168" y="0"/>
                    </a:moveTo>
                    <a:lnTo>
                      <a:pt x="127" y="26"/>
                    </a:lnTo>
                    <a:lnTo>
                      <a:pt x="77" y="45"/>
                    </a:lnTo>
                    <a:lnTo>
                      <a:pt x="35" y="59"/>
                    </a:lnTo>
                    <a:lnTo>
                      <a:pt x="2" y="66"/>
                    </a:lnTo>
                    <a:lnTo>
                      <a:pt x="0" y="74"/>
                    </a:lnTo>
                    <a:lnTo>
                      <a:pt x="5" y="98"/>
                    </a:lnTo>
                    <a:lnTo>
                      <a:pt x="18" y="121"/>
                    </a:lnTo>
                    <a:lnTo>
                      <a:pt x="30" y="141"/>
                    </a:lnTo>
                    <a:lnTo>
                      <a:pt x="57" y="141"/>
                    </a:lnTo>
                    <a:lnTo>
                      <a:pt x="98" y="132"/>
                    </a:lnTo>
                    <a:lnTo>
                      <a:pt x="135" y="119"/>
                    </a:lnTo>
                    <a:lnTo>
                      <a:pt x="165" y="106"/>
                    </a:lnTo>
                    <a:lnTo>
                      <a:pt x="189" y="90"/>
                    </a:lnTo>
                    <a:lnTo>
                      <a:pt x="202" y="79"/>
                    </a:lnTo>
                    <a:lnTo>
                      <a:pt x="223" y="30"/>
                    </a:lnTo>
                    <a:lnTo>
                      <a:pt x="218" y="26"/>
                    </a:lnTo>
                    <a:lnTo>
                      <a:pt x="199" y="66"/>
                    </a:lnTo>
                    <a:lnTo>
                      <a:pt x="199" y="77"/>
                    </a:lnTo>
                    <a:lnTo>
                      <a:pt x="163" y="98"/>
                    </a:lnTo>
                    <a:lnTo>
                      <a:pt x="112" y="119"/>
                    </a:lnTo>
                    <a:lnTo>
                      <a:pt x="73" y="130"/>
                    </a:lnTo>
                    <a:lnTo>
                      <a:pt x="41" y="132"/>
                    </a:lnTo>
                    <a:lnTo>
                      <a:pt x="35" y="130"/>
                    </a:lnTo>
                    <a:lnTo>
                      <a:pt x="25" y="114"/>
                    </a:lnTo>
                    <a:lnTo>
                      <a:pt x="18" y="93"/>
                    </a:lnTo>
                    <a:lnTo>
                      <a:pt x="14" y="74"/>
                    </a:lnTo>
                    <a:lnTo>
                      <a:pt x="18" y="71"/>
                    </a:lnTo>
                    <a:lnTo>
                      <a:pt x="48" y="63"/>
                    </a:lnTo>
                    <a:lnTo>
                      <a:pt x="87" y="51"/>
                    </a:lnTo>
                    <a:lnTo>
                      <a:pt x="121" y="37"/>
                    </a:lnTo>
                    <a:lnTo>
                      <a:pt x="142" y="27"/>
                    </a:lnTo>
                    <a:lnTo>
                      <a:pt x="168" y="12"/>
                    </a:lnTo>
                    <a:lnTo>
                      <a:pt x="170" y="3"/>
                    </a:lnTo>
                    <a:lnTo>
                      <a:pt x="168" y="0"/>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5171" name="Freeform 115"/>
              <p:cNvSpPr>
                <a:spLocks/>
              </p:cNvSpPr>
              <p:nvPr/>
            </p:nvSpPr>
            <p:spPr bwMode="auto">
              <a:xfrm>
                <a:off x="1174" y="2846"/>
                <a:ext cx="201" cy="102"/>
              </a:xfrm>
              <a:custGeom>
                <a:avLst/>
                <a:gdLst>
                  <a:gd name="T0" fmla="*/ 191 w 201"/>
                  <a:gd name="T1" fmla="*/ 0 h 102"/>
                  <a:gd name="T2" fmla="*/ 190 w 201"/>
                  <a:gd name="T3" fmla="*/ 20 h 102"/>
                  <a:gd name="T4" fmla="*/ 185 w 201"/>
                  <a:gd name="T5" fmla="*/ 37 h 102"/>
                  <a:gd name="T6" fmla="*/ 179 w 201"/>
                  <a:gd name="T7" fmla="*/ 49 h 102"/>
                  <a:gd name="T8" fmla="*/ 168 w 201"/>
                  <a:gd name="T9" fmla="*/ 60 h 102"/>
                  <a:gd name="T10" fmla="*/ 151 w 201"/>
                  <a:gd name="T11" fmla="*/ 70 h 102"/>
                  <a:gd name="T12" fmla="*/ 124 w 201"/>
                  <a:gd name="T13" fmla="*/ 82 h 102"/>
                  <a:gd name="T14" fmla="*/ 99 w 201"/>
                  <a:gd name="T15" fmla="*/ 88 h 102"/>
                  <a:gd name="T16" fmla="*/ 59 w 201"/>
                  <a:gd name="T17" fmla="*/ 90 h 102"/>
                  <a:gd name="T18" fmla="*/ 33 w 201"/>
                  <a:gd name="T19" fmla="*/ 85 h 102"/>
                  <a:gd name="T20" fmla="*/ 17 w 201"/>
                  <a:gd name="T21" fmla="*/ 76 h 102"/>
                  <a:gd name="T22" fmla="*/ 16 w 201"/>
                  <a:gd name="T23" fmla="*/ 69 h 102"/>
                  <a:gd name="T24" fmla="*/ 19 w 201"/>
                  <a:gd name="T25" fmla="*/ 61 h 102"/>
                  <a:gd name="T26" fmla="*/ 34 w 201"/>
                  <a:gd name="T27" fmla="*/ 50 h 102"/>
                  <a:gd name="T28" fmla="*/ 56 w 201"/>
                  <a:gd name="T29" fmla="*/ 37 h 102"/>
                  <a:gd name="T30" fmla="*/ 96 w 201"/>
                  <a:gd name="T31" fmla="*/ 18 h 102"/>
                  <a:gd name="T32" fmla="*/ 62 w 201"/>
                  <a:gd name="T33" fmla="*/ 24 h 102"/>
                  <a:gd name="T34" fmla="*/ 32 w 201"/>
                  <a:gd name="T35" fmla="*/ 40 h 102"/>
                  <a:gd name="T36" fmla="*/ 5 w 201"/>
                  <a:gd name="T37" fmla="*/ 58 h 102"/>
                  <a:gd name="T38" fmla="*/ 0 w 201"/>
                  <a:gd name="T39" fmla="*/ 66 h 102"/>
                  <a:gd name="T40" fmla="*/ 3 w 201"/>
                  <a:gd name="T41" fmla="*/ 76 h 102"/>
                  <a:gd name="T42" fmla="*/ 19 w 201"/>
                  <a:gd name="T43" fmla="*/ 88 h 102"/>
                  <a:gd name="T44" fmla="*/ 38 w 201"/>
                  <a:gd name="T45" fmla="*/ 96 h 102"/>
                  <a:gd name="T46" fmla="*/ 69 w 201"/>
                  <a:gd name="T47" fmla="*/ 101 h 102"/>
                  <a:gd name="T48" fmla="*/ 103 w 201"/>
                  <a:gd name="T49" fmla="*/ 101 h 102"/>
                  <a:gd name="T50" fmla="*/ 134 w 201"/>
                  <a:gd name="T51" fmla="*/ 96 h 102"/>
                  <a:gd name="T52" fmla="*/ 157 w 201"/>
                  <a:gd name="T53" fmla="*/ 85 h 102"/>
                  <a:gd name="T54" fmla="*/ 179 w 201"/>
                  <a:gd name="T55" fmla="*/ 70 h 102"/>
                  <a:gd name="T56" fmla="*/ 192 w 201"/>
                  <a:gd name="T57" fmla="*/ 53 h 102"/>
                  <a:gd name="T58" fmla="*/ 198 w 201"/>
                  <a:gd name="T59" fmla="*/ 34 h 102"/>
                  <a:gd name="T60" fmla="*/ 200 w 201"/>
                  <a:gd name="T61" fmla="*/ 16 h 102"/>
                  <a:gd name="T62" fmla="*/ 196 w 201"/>
                  <a:gd name="T63" fmla="*/ 3 h 102"/>
                  <a:gd name="T64" fmla="*/ 191 w 201"/>
                  <a:gd name="T65" fmla="*/ 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1" h="102">
                    <a:moveTo>
                      <a:pt x="191" y="0"/>
                    </a:moveTo>
                    <a:lnTo>
                      <a:pt x="190" y="20"/>
                    </a:lnTo>
                    <a:lnTo>
                      <a:pt x="185" y="37"/>
                    </a:lnTo>
                    <a:lnTo>
                      <a:pt x="179" y="49"/>
                    </a:lnTo>
                    <a:lnTo>
                      <a:pt x="168" y="60"/>
                    </a:lnTo>
                    <a:lnTo>
                      <a:pt x="151" y="70"/>
                    </a:lnTo>
                    <a:lnTo>
                      <a:pt x="124" y="82"/>
                    </a:lnTo>
                    <a:lnTo>
                      <a:pt x="99" y="88"/>
                    </a:lnTo>
                    <a:lnTo>
                      <a:pt x="59" y="90"/>
                    </a:lnTo>
                    <a:lnTo>
                      <a:pt x="33" y="85"/>
                    </a:lnTo>
                    <a:lnTo>
                      <a:pt x="17" y="76"/>
                    </a:lnTo>
                    <a:lnTo>
                      <a:pt x="16" y="69"/>
                    </a:lnTo>
                    <a:lnTo>
                      <a:pt x="19" y="61"/>
                    </a:lnTo>
                    <a:lnTo>
                      <a:pt x="34" y="50"/>
                    </a:lnTo>
                    <a:lnTo>
                      <a:pt x="56" y="37"/>
                    </a:lnTo>
                    <a:lnTo>
                      <a:pt x="96" y="18"/>
                    </a:lnTo>
                    <a:lnTo>
                      <a:pt x="62" y="24"/>
                    </a:lnTo>
                    <a:lnTo>
                      <a:pt x="32" y="40"/>
                    </a:lnTo>
                    <a:lnTo>
                      <a:pt x="5" y="58"/>
                    </a:lnTo>
                    <a:lnTo>
                      <a:pt x="0" y="66"/>
                    </a:lnTo>
                    <a:lnTo>
                      <a:pt x="3" y="76"/>
                    </a:lnTo>
                    <a:lnTo>
                      <a:pt x="19" y="88"/>
                    </a:lnTo>
                    <a:lnTo>
                      <a:pt x="38" y="96"/>
                    </a:lnTo>
                    <a:lnTo>
                      <a:pt x="69" y="101"/>
                    </a:lnTo>
                    <a:lnTo>
                      <a:pt x="103" y="101"/>
                    </a:lnTo>
                    <a:lnTo>
                      <a:pt x="134" y="96"/>
                    </a:lnTo>
                    <a:lnTo>
                      <a:pt x="157" y="85"/>
                    </a:lnTo>
                    <a:lnTo>
                      <a:pt x="179" y="70"/>
                    </a:lnTo>
                    <a:lnTo>
                      <a:pt x="192" y="53"/>
                    </a:lnTo>
                    <a:lnTo>
                      <a:pt x="198" y="34"/>
                    </a:lnTo>
                    <a:lnTo>
                      <a:pt x="200" y="16"/>
                    </a:lnTo>
                    <a:lnTo>
                      <a:pt x="196" y="3"/>
                    </a:lnTo>
                    <a:lnTo>
                      <a:pt x="191" y="0"/>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5172" name="Freeform 116"/>
              <p:cNvSpPr>
                <a:spLocks/>
              </p:cNvSpPr>
              <p:nvPr/>
            </p:nvSpPr>
            <p:spPr bwMode="auto">
              <a:xfrm>
                <a:off x="509" y="2503"/>
                <a:ext cx="1046" cy="1029"/>
              </a:xfrm>
              <a:custGeom>
                <a:avLst/>
                <a:gdLst>
                  <a:gd name="T0" fmla="*/ 981 w 1046"/>
                  <a:gd name="T1" fmla="*/ 80 h 1029"/>
                  <a:gd name="T2" fmla="*/ 925 w 1046"/>
                  <a:gd name="T3" fmla="*/ 289 h 1029"/>
                  <a:gd name="T4" fmla="*/ 889 w 1046"/>
                  <a:gd name="T5" fmla="*/ 236 h 1029"/>
                  <a:gd name="T6" fmla="*/ 828 w 1046"/>
                  <a:gd name="T7" fmla="*/ 227 h 1029"/>
                  <a:gd name="T8" fmla="*/ 864 w 1046"/>
                  <a:gd name="T9" fmla="*/ 236 h 1029"/>
                  <a:gd name="T10" fmla="*/ 903 w 1046"/>
                  <a:gd name="T11" fmla="*/ 272 h 1029"/>
                  <a:gd name="T12" fmla="*/ 917 w 1046"/>
                  <a:gd name="T13" fmla="*/ 319 h 1029"/>
                  <a:gd name="T14" fmla="*/ 855 w 1046"/>
                  <a:gd name="T15" fmla="*/ 386 h 1029"/>
                  <a:gd name="T16" fmla="*/ 855 w 1046"/>
                  <a:gd name="T17" fmla="*/ 431 h 1029"/>
                  <a:gd name="T18" fmla="*/ 811 w 1046"/>
                  <a:gd name="T19" fmla="*/ 476 h 1029"/>
                  <a:gd name="T20" fmla="*/ 744 w 1046"/>
                  <a:gd name="T21" fmla="*/ 484 h 1029"/>
                  <a:gd name="T22" fmla="*/ 699 w 1046"/>
                  <a:gd name="T23" fmla="*/ 466 h 1029"/>
                  <a:gd name="T24" fmla="*/ 715 w 1046"/>
                  <a:gd name="T25" fmla="*/ 439 h 1029"/>
                  <a:gd name="T26" fmla="*/ 691 w 1046"/>
                  <a:gd name="T27" fmla="*/ 452 h 1029"/>
                  <a:gd name="T28" fmla="*/ 704 w 1046"/>
                  <a:gd name="T29" fmla="*/ 480 h 1029"/>
                  <a:gd name="T30" fmla="*/ 777 w 1046"/>
                  <a:gd name="T31" fmla="*/ 504 h 1029"/>
                  <a:gd name="T32" fmla="*/ 802 w 1046"/>
                  <a:gd name="T33" fmla="*/ 567 h 1029"/>
                  <a:gd name="T34" fmla="*/ 638 w 1046"/>
                  <a:gd name="T35" fmla="*/ 567 h 1029"/>
                  <a:gd name="T36" fmla="*/ 428 w 1046"/>
                  <a:gd name="T37" fmla="*/ 615 h 1029"/>
                  <a:gd name="T38" fmla="*/ 328 w 1046"/>
                  <a:gd name="T39" fmla="*/ 581 h 1029"/>
                  <a:gd name="T40" fmla="*/ 227 w 1046"/>
                  <a:gd name="T41" fmla="*/ 771 h 1029"/>
                  <a:gd name="T42" fmla="*/ 149 w 1046"/>
                  <a:gd name="T43" fmla="*/ 889 h 1029"/>
                  <a:gd name="T44" fmla="*/ 65 w 1046"/>
                  <a:gd name="T45" fmla="*/ 893 h 1029"/>
                  <a:gd name="T46" fmla="*/ 4 w 1046"/>
                  <a:gd name="T47" fmla="*/ 931 h 1029"/>
                  <a:gd name="T48" fmla="*/ 94 w 1046"/>
                  <a:gd name="T49" fmla="*/ 948 h 1029"/>
                  <a:gd name="T50" fmla="*/ 255 w 1046"/>
                  <a:gd name="T51" fmla="*/ 924 h 1029"/>
                  <a:gd name="T52" fmla="*/ 353 w 1046"/>
                  <a:gd name="T53" fmla="*/ 924 h 1029"/>
                  <a:gd name="T54" fmla="*/ 392 w 1046"/>
                  <a:gd name="T55" fmla="*/ 799 h 1029"/>
                  <a:gd name="T56" fmla="*/ 500 w 1046"/>
                  <a:gd name="T57" fmla="*/ 667 h 1029"/>
                  <a:gd name="T58" fmla="*/ 629 w 1046"/>
                  <a:gd name="T59" fmla="*/ 581 h 1029"/>
                  <a:gd name="T60" fmla="*/ 791 w 1046"/>
                  <a:gd name="T61" fmla="*/ 588 h 1029"/>
                  <a:gd name="T62" fmla="*/ 722 w 1046"/>
                  <a:gd name="T63" fmla="*/ 854 h 1029"/>
                  <a:gd name="T64" fmla="*/ 699 w 1046"/>
                  <a:gd name="T65" fmla="*/ 913 h 1029"/>
                  <a:gd name="T66" fmla="*/ 668 w 1046"/>
                  <a:gd name="T67" fmla="*/ 979 h 1029"/>
                  <a:gd name="T68" fmla="*/ 603 w 1046"/>
                  <a:gd name="T69" fmla="*/ 958 h 1029"/>
                  <a:gd name="T70" fmla="*/ 615 w 1046"/>
                  <a:gd name="T71" fmla="*/ 886 h 1029"/>
                  <a:gd name="T72" fmla="*/ 635 w 1046"/>
                  <a:gd name="T73" fmla="*/ 868 h 1029"/>
                  <a:gd name="T74" fmla="*/ 676 w 1046"/>
                  <a:gd name="T75" fmla="*/ 744 h 1029"/>
                  <a:gd name="T76" fmla="*/ 688 w 1046"/>
                  <a:gd name="T77" fmla="*/ 612 h 1029"/>
                  <a:gd name="T78" fmla="*/ 646 w 1046"/>
                  <a:gd name="T79" fmla="*/ 816 h 1029"/>
                  <a:gd name="T80" fmla="*/ 599 w 1046"/>
                  <a:gd name="T81" fmla="*/ 872 h 1029"/>
                  <a:gd name="T82" fmla="*/ 582 w 1046"/>
                  <a:gd name="T83" fmla="*/ 945 h 1029"/>
                  <a:gd name="T84" fmla="*/ 582 w 1046"/>
                  <a:gd name="T85" fmla="*/ 1010 h 1029"/>
                  <a:gd name="T86" fmla="*/ 618 w 1046"/>
                  <a:gd name="T87" fmla="*/ 1028 h 1029"/>
                  <a:gd name="T88" fmla="*/ 704 w 1046"/>
                  <a:gd name="T89" fmla="*/ 1001 h 1029"/>
                  <a:gd name="T90" fmla="*/ 831 w 1046"/>
                  <a:gd name="T91" fmla="*/ 945 h 1029"/>
                  <a:gd name="T92" fmla="*/ 933 w 1046"/>
                  <a:gd name="T93" fmla="*/ 868 h 1029"/>
                  <a:gd name="T94" fmla="*/ 937 w 1046"/>
                  <a:gd name="T95" fmla="*/ 768 h 1029"/>
                  <a:gd name="T96" fmla="*/ 961 w 1046"/>
                  <a:gd name="T97" fmla="*/ 559 h 1029"/>
                  <a:gd name="T98" fmla="*/ 970 w 1046"/>
                  <a:gd name="T99" fmla="*/ 448 h 1029"/>
                  <a:gd name="T100" fmla="*/ 1034 w 1046"/>
                  <a:gd name="T101" fmla="*/ 306 h 1029"/>
                  <a:gd name="T102" fmla="*/ 984 w 1046"/>
                  <a:gd name="T103" fmla="*/ 102 h 1029"/>
                  <a:gd name="T104" fmla="*/ 995 w 1046"/>
                  <a:gd name="T105" fmla="*/ 8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46" h="1029">
                    <a:moveTo>
                      <a:pt x="991" y="0"/>
                    </a:moveTo>
                    <a:lnTo>
                      <a:pt x="981" y="80"/>
                    </a:lnTo>
                    <a:lnTo>
                      <a:pt x="972" y="139"/>
                    </a:lnTo>
                    <a:lnTo>
                      <a:pt x="925" y="289"/>
                    </a:lnTo>
                    <a:lnTo>
                      <a:pt x="909" y="258"/>
                    </a:lnTo>
                    <a:lnTo>
                      <a:pt x="889" y="236"/>
                    </a:lnTo>
                    <a:lnTo>
                      <a:pt x="858" y="227"/>
                    </a:lnTo>
                    <a:lnTo>
                      <a:pt x="828" y="227"/>
                    </a:lnTo>
                    <a:lnTo>
                      <a:pt x="828" y="229"/>
                    </a:lnTo>
                    <a:lnTo>
                      <a:pt x="864" y="236"/>
                    </a:lnTo>
                    <a:lnTo>
                      <a:pt x="886" y="254"/>
                    </a:lnTo>
                    <a:lnTo>
                      <a:pt x="903" y="272"/>
                    </a:lnTo>
                    <a:lnTo>
                      <a:pt x="913" y="296"/>
                    </a:lnTo>
                    <a:lnTo>
                      <a:pt x="917" y="319"/>
                    </a:lnTo>
                    <a:lnTo>
                      <a:pt x="875" y="379"/>
                    </a:lnTo>
                    <a:lnTo>
                      <a:pt x="855" y="386"/>
                    </a:lnTo>
                    <a:lnTo>
                      <a:pt x="850" y="407"/>
                    </a:lnTo>
                    <a:lnTo>
                      <a:pt x="855" y="431"/>
                    </a:lnTo>
                    <a:lnTo>
                      <a:pt x="841" y="455"/>
                    </a:lnTo>
                    <a:lnTo>
                      <a:pt x="811" y="476"/>
                    </a:lnTo>
                    <a:lnTo>
                      <a:pt x="780" y="484"/>
                    </a:lnTo>
                    <a:lnTo>
                      <a:pt x="744" y="484"/>
                    </a:lnTo>
                    <a:lnTo>
                      <a:pt x="707" y="476"/>
                    </a:lnTo>
                    <a:lnTo>
                      <a:pt x="699" y="466"/>
                    </a:lnTo>
                    <a:lnTo>
                      <a:pt x="702" y="452"/>
                    </a:lnTo>
                    <a:lnTo>
                      <a:pt x="715" y="439"/>
                    </a:lnTo>
                    <a:lnTo>
                      <a:pt x="704" y="439"/>
                    </a:lnTo>
                    <a:lnTo>
                      <a:pt x="691" y="452"/>
                    </a:lnTo>
                    <a:lnTo>
                      <a:pt x="691" y="466"/>
                    </a:lnTo>
                    <a:lnTo>
                      <a:pt x="704" y="480"/>
                    </a:lnTo>
                    <a:lnTo>
                      <a:pt x="735" y="493"/>
                    </a:lnTo>
                    <a:lnTo>
                      <a:pt x="777" y="504"/>
                    </a:lnTo>
                    <a:lnTo>
                      <a:pt x="797" y="504"/>
                    </a:lnTo>
                    <a:lnTo>
                      <a:pt x="802" y="567"/>
                    </a:lnTo>
                    <a:lnTo>
                      <a:pt x="744" y="563"/>
                    </a:lnTo>
                    <a:lnTo>
                      <a:pt x="638" y="567"/>
                    </a:lnTo>
                    <a:lnTo>
                      <a:pt x="545" y="584"/>
                    </a:lnTo>
                    <a:lnTo>
                      <a:pt x="428" y="615"/>
                    </a:lnTo>
                    <a:lnTo>
                      <a:pt x="383" y="636"/>
                    </a:lnTo>
                    <a:lnTo>
                      <a:pt x="328" y="581"/>
                    </a:lnTo>
                    <a:lnTo>
                      <a:pt x="277" y="698"/>
                    </a:lnTo>
                    <a:lnTo>
                      <a:pt x="227" y="771"/>
                    </a:lnTo>
                    <a:lnTo>
                      <a:pt x="179" y="792"/>
                    </a:lnTo>
                    <a:lnTo>
                      <a:pt x="149" y="889"/>
                    </a:lnTo>
                    <a:lnTo>
                      <a:pt x="98" y="865"/>
                    </a:lnTo>
                    <a:lnTo>
                      <a:pt x="65" y="893"/>
                    </a:lnTo>
                    <a:lnTo>
                      <a:pt x="0" y="917"/>
                    </a:lnTo>
                    <a:lnTo>
                      <a:pt x="4" y="931"/>
                    </a:lnTo>
                    <a:lnTo>
                      <a:pt x="45" y="945"/>
                    </a:lnTo>
                    <a:lnTo>
                      <a:pt x="94" y="948"/>
                    </a:lnTo>
                    <a:lnTo>
                      <a:pt x="163" y="945"/>
                    </a:lnTo>
                    <a:lnTo>
                      <a:pt x="255" y="924"/>
                    </a:lnTo>
                    <a:lnTo>
                      <a:pt x="304" y="917"/>
                    </a:lnTo>
                    <a:lnTo>
                      <a:pt x="353" y="924"/>
                    </a:lnTo>
                    <a:lnTo>
                      <a:pt x="409" y="840"/>
                    </a:lnTo>
                    <a:lnTo>
                      <a:pt x="392" y="799"/>
                    </a:lnTo>
                    <a:lnTo>
                      <a:pt x="451" y="732"/>
                    </a:lnTo>
                    <a:lnTo>
                      <a:pt x="500" y="667"/>
                    </a:lnTo>
                    <a:lnTo>
                      <a:pt x="549" y="595"/>
                    </a:lnTo>
                    <a:lnTo>
                      <a:pt x="629" y="581"/>
                    </a:lnTo>
                    <a:lnTo>
                      <a:pt x="704" y="581"/>
                    </a:lnTo>
                    <a:lnTo>
                      <a:pt x="791" y="588"/>
                    </a:lnTo>
                    <a:lnTo>
                      <a:pt x="757" y="750"/>
                    </a:lnTo>
                    <a:lnTo>
                      <a:pt x="722" y="854"/>
                    </a:lnTo>
                    <a:lnTo>
                      <a:pt x="702" y="872"/>
                    </a:lnTo>
                    <a:lnTo>
                      <a:pt x="699" y="913"/>
                    </a:lnTo>
                    <a:lnTo>
                      <a:pt x="682" y="965"/>
                    </a:lnTo>
                    <a:lnTo>
                      <a:pt x="668" y="979"/>
                    </a:lnTo>
                    <a:lnTo>
                      <a:pt x="623" y="976"/>
                    </a:lnTo>
                    <a:lnTo>
                      <a:pt x="603" y="958"/>
                    </a:lnTo>
                    <a:lnTo>
                      <a:pt x="602" y="938"/>
                    </a:lnTo>
                    <a:lnTo>
                      <a:pt x="615" y="886"/>
                    </a:lnTo>
                    <a:lnTo>
                      <a:pt x="615" y="875"/>
                    </a:lnTo>
                    <a:lnTo>
                      <a:pt x="635" y="868"/>
                    </a:lnTo>
                    <a:lnTo>
                      <a:pt x="655" y="813"/>
                    </a:lnTo>
                    <a:lnTo>
                      <a:pt x="676" y="744"/>
                    </a:lnTo>
                    <a:lnTo>
                      <a:pt x="682" y="691"/>
                    </a:lnTo>
                    <a:lnTo>
                      <a:pt x="688" y="612"/>
                    </a:lnTo>
                    <a:lnTo>
                      <a:pt x="673" y="732"/>
                    </a:lnTo>
                    <a:lnTo>
                      <a:pt x="646" y="816"/>
                    </a:lnTo>
                    <a:lnTo>
                      <a:pt x="629" y="861"/>
                    </a:lnTo>
                    <a:lnTo>
                      <a:pt x="599" y="872"/>
                    </a:lnTo>
                    <a:lnTo>
                      <a:pt x="599" y="900"/>
                    </a:lnTo>
                    <a:lnTo>
                      <a:pt x="582" y="945"/>
                    </a:lnTo>
                    <a:lnTo>
                      <a:pt x="595" y="972"/>
                    </a:lnTo>
                    <a:lnTo>
                      <a:pt x="582" y="1010"/>
                    </a:lnTo>
                    <a:lnTo>
                      <a:pt x="590" y="1024"/>
                    </a:lnTo>
                    <a:lnTo>
                      <a:pt x="618" y="1028"/>
                    </a:lnTo>
                    <a:lnTo>
                      <a:pt x="646" y="1024"/>
                    </a:lnTo>
                    <a:lnTo>
                      <a:pt x="704" y="1001"/>
                    </a:lnTo>
                    <a:lnTo>
                      <a:pt x="766" y="969"/>
                    </a:lnTo>
                    <a:lnTo>
                      <a:pt x="831" y="945"/>
                    </a:lnTo>
                    <a:lnTo>
                      <a:pt x="911" y="917"/>
                    </a:lnTo>
                    <a:lnTo>
                      <a:pt x="933" y="868"/>
                    </a:lnTo>
                    <a:lnTo>
                      <a:pt x="920" y="854"/>
                    </a:lnTo>
                    <a:lnTo>
                      <a:pt x="937" y="768"/>
                    </a:lnTo>
                    <a:lnTo>
                      <a:pt x="950" y="674"/>
                    </a:lnTo>
                    <a:lnTo>
                      <a:pt x="961" y="559"/>
                    </a:lnTo>
                    <a:lnTo>
                      <a:pt x="965" y="484"/>
                    </a:lnTo>
                    <a:lnTo>
                      <a:pt x="970" y="448"/>
                    </a:lnTo>
                    <a:lnTo>
                      <a:pt x="1045" y="396"/>
                    </a:lnTo>
                    <a:lnTo>
                      <a:pt x="1034" y="306"/>
                    </a:lnTo>
                    <a:lnTo>
                      <a:pt x="1012" y="208"/>
                    </a:lnTo>
                    <a:lnTo>
                      <a:pt x="984" y="102"/>
                    </a:lnTo>
                    <a:lnTo>
                      <a:pt x="991" y="27"/>
                    </a:lnTo>
                    <a:lnTo>
                      <a:pt x="995" y="8"/>
                    </a:lnTo>
                    <a:lnTo>
                      <a:pt x="991" y="0"/>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5173" name="Freeform 117"/>
              <p:cNvSpPr>
                <a:spLocks/>
              </p:cNvSpPr>
              <p:nvPr/>
            </p:nvSpPr>
            <p:spPr bwMode="auto">
              <a:xfrm>
                <a:off x="607" y="3021"/>
                <a:ext cx="169" cy="330"/>
              </a:xfrm>
              <a:custGeom>
                <a:avLst/>
                <a:gdLst>
                  <a:gd name="T0" fmla="*/ 153 w 169"/>
                  <a:gd name="T1" fmla="*/ 0 h 330"/>
                  <a:gd name="T2" fmla="*/ 124 w 169"/>
                  <a:gd name="T3" fmla="*/ 104 h 330"/>
                  <a:gd name="T4" fmla="*/ 87 w 169"/>
                  <a:gd name="T5" fmla="*/ 183 h 330"/>
                  <a:gd name="T6" fmla="*/ 56 w 169"/>
                  <a:gd name="T7" fmla="*/ 236 h 330"/>
                  <a:gd name="T8" fmla="*/ 25 w 169"/>
                  <a:gd name="T9" fmla="*/ 250 h 330"/>
                  <a:gd name="T10" fmla="*/ 0 w 169"/>
                  <a:gd name="T11" fmla="*/ 318 h 330"/>
                  <a:gd name="T12" fmla="*/ 15 w 169"/>
                  <a:gd name="T13" fmla="*/ 329 h 330"/>
                  <a:gd name="T14" fmla="*/ 37 w 169"/>
                  <a:gd name="T15" fmla="*/ 260 h 330"/>
                  <a:gd name="T16" fmla="*/ 73 w 169"/>
                  <a:gd name="T17" fmla="*/ 246 h 330"/>
                  <a:gd name="T18" fmla="*/ 114 w 169"/>
                  <a:gd name="T19" fmla="*/ 166 h 330"/>
                  <a:gd name="T20" fmla="*/ 143 w 169"/>
                  <a:gd name="T21" fmla="*/ 97 h 330"/>
                  <a:gd name="T22" fmla="*/ 159 w 169"/>
                  <a:gd name="T23" fmla="*/ 39 h 330"/>
                  <a:gd name="T24" fmla="*/ 168 w 169"/>
                  <a:gd name="T25" fmla="*/ 6 h 330"/>
                  <a:gd name="T26" fmla="*/ 153 w 169"/>
                  <a:gd name="T27"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9" h="330">
                    <a:moveTo>
                      <a:pt x="153" y="0"/>
                    </a:moveTo>
                    <a:lnTo>
                      <a:pt x="124" y="104"/>
                    </a:lnTo>
                    <a:lnTo>
                      <a:pt x="87" y="183"/>
                    </a:lnTo>
                    <a:lnTo>
                      <a:pt x="56" y="236"/>
                    </a:lnTo>
                    <a:lnTo>
                      <a:pt x="25" y="250"/>
                    </a:lnTo>
                    <a:lnTo>
                      <a:pt x="0" y="318"/>
                    </a:lnTo>
                    <a:lnTo>
                      <a:pt x="15" y="329"/>
                    </a:lnTo>
                    <a:lnTo>
                      <a:pt x="37" y="260"/>
                    </a:lnTo>
                    <a:lnTo>
                      <a:pt x="73" y="246"/>
                    </a:lnTo>
                    <a:lnTo>
                      <a:pt x="114" y="166"/>
                    </a:lnTo>
                    <a:lnTo>
                      <a:pt x="143" y="97"/>
                    </a:lnTo>
                    <a:lnTo>
                      <a:pt x="159" y="39"/>
                    </a:lnTo>
                    <a:lnTo>
                      <a:pt x="168" y="6"/>
                    </a:lnTo>
                    <a:lnTo>
                      <a:pt x="153" y="0"/>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5174" name="Freeform 118"/>
              <p:cNvSpPr>
                <a:spLocks/>
              </p:cNvSpPr>
              <p:nvPr/>
            </p:nvSpPr>
            <p:spPr bwMode="auto">
              <a:xfrm>
                <a:off x="1091" y="1822"/>
                <a:ext cx="122" cy="94"/>
              </a:xfrm>
              <a:custGeom>
                <a:avLst/>
                <a:gdLst>
                  <a:gd name="T0" fmla="*/ 121 w 122"/>
                  <a:gd name="T1" fmla="*/ 93 h 94"/>
                  <a:gd name="T2" fmla="*/ 108 w 122"/>
                  <a:gd name="T3" fmla="*/ 56 h 94"/>
                  <a:gd name="T4" fmla="*/ 88 w 122"/>
                  <a:gd name="T5" fmla="*/ 30 h 94"/>
                  <a:gd name="T6" fmla="*/ 66 w 122"/>
                  <a:gd name="T7" fmla="*/ 11 h 94"/>
                  <a:gd name="T8" fmla="*/ 44 w 122"/>
                  <a:gd name="T9" fmla="*/ 3 h 94"/>
                  <a:gd name="T10" fmla="*/ 30 w 122"/>
                  <a:gd name="T11" fmla="*/ 0 h 94"/>
                  <a:gd name="T12" fmla="*/ 17 w 122"/>
                  <a:gd name="T13" fmla="*/ 3 h 94"/>
                  <a:gd name="T14" fmla="*/ 5 w 122"/>
                  <a:gd name="T15" fmla="*/ 8 h 94"/>
                  <a:gd name="T16" fmla="*/ 0 w 122"/>
                  <a:gd name="T17" fmla="*/ 18 h 94"/>
                  <a:gd name="T18" fmla="*/ 0 w 122"/>
                  <a:gd name="T19" fmla="*/ 32 h 94"/>
                  <a:gd name="T20" fmla="*/ 7 w 122"/>
                  <a:gd name="T21" fmla="*/ 18 h 94"/>
                  <a:gd name="T22" fmla="*/ 18 w 122"/>
                  <a:gd name="T23" fmla="*/ 11 h 94"/>
                  <a:gd name="T24" fmla="*/ 30 w 122"/>
                  <a:gd name="T25" fmla="*/ 8 h 94"/>
                  <a:gd name="T26" fmla="*/ 45 w 122"/>
                  <a:gd name="T27" fmla="*/ 10 h 94"/>
                  <a:gd name="T28" fmla="*/ 68 w 122"/>
                  <a:gd name="T29" fmla="*/ 21 h 94"/>
                  <a:gd name="T30" fmla="*/ 91 w 122"/>
                  <a:gd name="T31" fmla="*/ 42 h 94"/>
                  <a:gd name="T32" fmla="*/ 104 w 122"/>
                  <a:gd name="T33" fmla="*/ 59 h 94"/>
                  <a:gd name="T34" fmla="*/ 112 w 122"/>
                  <a:gd name="T35" fmla="*/ 75 h 94"/>
                  <a:gd name="T36" fmla="*/ 121 w 122"/>
                  <a:gd name="T37" fmla="*/ 93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2" h="94">
                    <a:moveTo>
                      <a:pt x="121" y="93"/>
                    </a:moveTo>
                    <a:lnTo>
                      <a:pt x="108" y="56"/>
                    </a:lnTo>
                    <a:lnTo>
                      <a:pt x="88" y="30"/>
                    </a:lnTo>
                    <a:lnTo>
                      <a:pt x="66" y="11"/>
                    </a:lnTo>
                    <a:lnTo>
                      <a:pt x="44" y="3"/>
                    </a:lnTo>
                    <a:lnTo>
                      <a:pt x="30" y="0"/>
                    </a:lnTo>
                    <a:lnTo>
                      <a:pt x="17" y="3"/>
                    </a:lnTo>
                    <a:lnTo>
                      <a:pt x="5" y="8"/>
                    </a:lnTo>
                    <a:lnTo>
                      <a:pt x="0" y="18"/>
                    </a:lnTo>
                    <a:lnTo>
                      <a:pt x="0" y="32"/>
                    </a:lnTo>
                    <a:lnTo>
                      <a:pt x="7" y="18"/>
                    </a:lnTo>
                    <a:lnTo>
                      <a:pt x="18" y="11"/>
                    </a:lnTo>
                    <a:lnTo>
                      <a:pt x="30" y="8"/>
                    </a:lnTo>
                    <a:lnTo>
                      <a:pt x="45" y="10"/>
                    </a:lnTo>
                    <a:lnTo>
                      <a:pt x="68" y="21"/>
                    </a:lnTo>
                    <a:lnTo>
                      <a:pt x="91" y="42"/>
                    </a:lnTo>
                    <a:lnTo>
                      <a:pt x="104" y="59"/>
                    </a:lnTo>
                    <a:lnTo>
                      <a:pt x="112" y="75"/>
                    </a:lnTo>
                    <a:lnTo>
                      <a:pt x="121" y="93"/>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5175" name="Freeform 119"/>
              <p:cNvSpPr>
                <a:spLocks/>
              </p:cNvSpPr>
              <p:nvPr/>
            </p:nvSpPr>
            <p:spPr bwMode="auto">
              <a:xfrm>
                <a:off x="1088" y="1829"/>
                <a:ext cx="126" cy="89"/>
              </a:xfrm>
              <a:custGeom>
                <a:avLst/>
                <a:gdLst>
                  <a:gd name="T0" fmla="*/ 14 w 126"/>
                  <a:gd name="T1" fmla="*/ 10 h 89"/>
                  <a:gd name="T2" fmla="*/ 13 w 126"/>
                  <a:gd name="T3" fmla="*/ 15 h 89"/>
                  <a:gd name="T4" fmla="*/ 16 w 126"/>
                  <a:gd name="T5" fmla="*/ 26 h 89"/>
                  <a:gd name="T6" fmla="*/ 26 w 126"/>
                  <a:gd name="T7" fmla="*/ 29 h 89"/>
                  <a:gd name="T8" fmla="*/ 42 w 126"/>
                  <a:gd name="T9" fmla="*/ 33 h 89"/>
                  <a:gd name="T10" fmla="*/ 67 w 126"/>
                  <a:gd name="T11" fmla="*/ 33 h 89"/>
                  <a:gd name="T12" fmla="*/ 92 w 126"/>
                  <a:gd name="T13" fmla="*/ 46 h 89"/>
                  <a:gd name="T14" fmla="*/ 106 w 126"/>
                  <a:gd name="T15" fmla="*/ 57 h 89"/>
                  <a:gd name="T16" fmla="*/ 117 w 126"/>
                  <a:gd name="T17" fmla="*/ 68 h 89"/>
                  <a:gd name="T18" fmla="*/ 125 w 126"/>
                  <a:gd name="T19" fmla="*/ 88 h 89"/>
                  <a:gd name="T20" fmla="*/ 107 w 126"/>
                  <a:gd name="T21" fmla="*/ 69 h 89"/>
                  <a:gd name="T22" fmla="*/ 82 w 126"/>
                  <a:gd name="T23" fmla="*/ 50 h 89"/>
                  <a:gd name="T24" fmla="*/ 59 w 126"/>
                  <a:gd name="T25" fmla="*/ 41 h 89"/>
                  <a:gd name="T26" fmla="*/ 41 w 126"/>
                  <a:gd name="T27" fmla="*/ 39 h 89"/>
                  <a:gd name="T28" fmla="*/ 20 w 126"/>
                  <a:gd name="T29" fmla="*/ 37 h 89"/>
                  <a:gd name="T30" fmla="*/ 8 w 126"/>
                  <a:gd name="T31" fmla="*/ 31 h 89"/>
                  <a:gd name="T32" fmla="*/ 3 w 126"/>
                  <a:gd name="T33" fmla="*/ 27 h 89"/>
                  <a:gd name="T34" fmla="*/ 0 w 126"/>
                  <a:gd name="T35" fmla="*/ 14 h 89"/>
                  <a:gd name="T36" fmla="*/ 3 w 126"/>
                  <a:gd name="T37" fmla="*/ 5 h 89"/>
                  <a:gd name="T38" fmla="*/ 9 w 126"/>
                  <a:gd name="T39" fmla="*/ 0 h 89"/>
                  <a:gd name="T40" fmla="*/ 14 w 126"/>
                  <a:gd name="T41" fmla="*/ 1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6" h="89">
                    <a:moveTo>
                      <a:pt x="14" y="10"/>
                    </a:moveTo>
                    <a:lnTo>
                      <a:pt x="13" y="15"/>
                    </a:lnTo>
                    <a:lnTo>
                      <a:pt x="16" y="26"/>
                    </a:lnTo>
                    <a:lnTo>
                      <a:pt x="26" y="29"/>
                    </a:lnTo>
                    <a:lnTo>
                      <a:pt x="42" y="33"/>
                    </a:lnTo>
                    <a:lnTo>
                      <a:pt x="67" y="33"/>
                    </a:lnTo>
                    <a:lnTo>
                      <a:pt x="92" y="46"/>
                    </a:lnTo>
                    <a:lnTo>
                      <a:pt x="106" y="57"/>
                    </a:lnTo>
                    <a:lnTo>
                      <a:pt x="117" y="68"/>
                    </a:lnTo>
                    <a:lnTo>
                      <a:pt x="125" y="88"/>
                    </a:lnTo>
                    <a:lnTo>
                      <a:pt x="107" y="69"/>
                    </a:lnTo>
                    <a:lnTo>
                      <a:pt x="82" y="50"/>
                    </a:lnTo>
                    <a:lnTo>
                      <a:pt x="59" y="41"/>
                    </a:lnTo>
                    <a:lnTo>
                      <a:pt x="41" y="39"/>
                    </a:lnTo>
                    <a:lnTo>
                      <a:pt x="20" y="37"/>
                    </a:lnTo>
                    <a:lnTo>
                      <a:pt x="8" y="31"/>
                    </a:lnTo>
                    <a:lnTo>
                      <a:pt x="3" y="27"/>
                    </a:lnTo>
                    <a:lnTo>
                      <a:pt x="0" y="14"/>
                    </a:lnTo>
                    <a:lnTo>
                      <a:pt x="3" y="5"/>
                    </a:lnTo>
                    <a:lnTo>
                      <a:pt x="9" y="0"/>
                    </a:lnTo>
                    <a:lnTo>
                      <a:pt x="14" y="10"/>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5176" name="Freeform 120"/>
              <p:cNvSpPr>
                <a:spLocks/>
              </p:cNvSpPr>
              <p:nvPr/>
            </p:nvSpPr>
            <p:spPr bwMode="auto">
              <a:xfrm>
                <a:off x="1479" y="1994"/>
                <a:ext cx="135" cy="59"/>
              </a:xfrm>
              <a:custGeom>
                <a:avLst/>
                <a:gdLst>
                  <a:gd name="T0" fmla="*/ 0 w 135"/>
                  <a:gd name="T1" fmla="*/ 46 h 59"/>
                  <a:gd name="T2" fmla="*/ 20 w 135"/>
                  <a:gd name="T3" fmla="*/ 40 h 59"/>
                  <a:gd name="T4" fmla="*/ 38 w 135"/>
                  <a:gd name="T5" fmla="*/ 37 h 59"/>
                  <a:gd name="T6" fmla="*/ 62 w 135"/>
                  <a:gd name="T7" fmla="*/ 41 h 59"/>
                  <a:gd name="T8" fmla="*/ 99 w 135"/>
                  <a:gd name="T9" fmla="*/ 55 h 59"/>
                  <a:gd name="T10" fmla="*/ 113 w 135"/>
                  <a:gd name="T11" fmla="*/ 58 h 59"/>
                  <a:gd name="T12" fmla="*/ 126 w 135"/>
                  <a:gd name="T13" fmla="*/ 54 h 59"/>
                  <a:gd name="T14" fmla="*/ 133 w 135"/>
                  <a:gd name="T15" fmla="*/ 44 h 59"/>
                  <a:gd name="T16" fmla="*/ 134 w 135"/>
                  <a:gd name="T17" fmla="*/ 31 h 59"/>
                  <a:gd name="T18" fmla="*/ 128 w 135"/>
                  <a:gd name="T19" fmla="*/ 21 h 59"/>
                  <a:gd name="T20" fmla="*/ 120 w 135"/>
                  <a:gd name="T21" fmla="*/ 12 h 59"/>
                  <a:gd name="T22" fmla="*/ 104 w 135"/>
                  <a:gd name="T23" fmla="*/ 2 h 59"/>
                  <a:gd name="T24" fmla="*/ 83 w 135"/>
                  <a:gd name="T25" fmla="*/ 0 h 59"/>
                  <a:gd name="T26" fmla="*/ 66 w 135"/>
                  <a:gd name="T27" fmla="*/ 4 h 59"/>
                  <a:gd name="T28" fmla="*/ 81 w 135"/>
                  <a:gd name="T29" fmla="*/ 6 h 59"/>
                  <a:gd name="T30" fmla="*/ 104 w 135"/>
                  <a:gd name="T31" fmla="*/ 10 h 59"/>
                  <a:gd name="T32" fmla="*/ 119 w 135"/>
                  <a:gd name="T33" fmla="*/ 23 h 59"/>
                  <a:gd name="T34" fmla="*/ 121 w 135"/>
                  <a:gd name="T35" fmla="*/ 34 h 59"/>
                  <a:gd name="T36" fmla="*/ 120 w 135"/>
                  <a:gd name="T37" fmla="*/ 43 h 59"/>
                  <a:gd name="T38" fmla="*/ 110 w 135"/>
                  <a:gd name="T39" fmla="*/ 50 h 59"/>
                  <a:gd name="T40" fmla="*/ 95 w 135"/>
                  <a:gd name="T41" fmla="*/ 44 h 59"/>
                  <a:gd name="T42" fmla="*/ 75 w 135"/>
                  <a:gd name="T43" fmla="*/ 31 h 59"/>
                  <a:gd name="T44" fmla="*/ 51 w 135"/>
                  <a:gd name="T45" fmla="*/ 27 h 59"/>
                  <a:gd name="T46" fmla="*/ 29 w 135"/>
                  <a:gd name="T47" fmla="*/ 29 h 59"/>
                  <a:gd name="T48" fmla="*/ 13 w 135"/>
                  <a:gd name="T49" fmla="*/ 34 h 59"/>
                  <a:gd name="T50" fmla="*/ 0 w 135"/>
                  <a:gd name="T51" fmla="*/ 46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5" h="59">
                    <a:moveTo>
                      <a:pt x="0" y="46"/>
                    </a:moveTo>
                    <a:lnTo>
                      <a:pt x="20" y="40"/>
                    </a:lnTo>
                    <a:lnTo>
                      <a:pt x="38" y="37"/>
                    </a:lnTo>
                    <a:lnTo>
                      <a:pt x="62" y="41"/>
                    </a:lnTo>
                    <a:lnTo>
                      <a:pt x="99" y="55"/>
                    </a:lnTo>
                    <a:lnTo>
                      <a:pt x="113" y="58"/>
                    </a:lnTo>
                    <a:lnTo>
                      <a:pt x="126" y="54"/>
                    </a:lnTo>
                    <a:lnTo>
                      <a:pt x="133" y="44"/>
                    </a:lnTo>
                    <a:lnTo>
                      <a:pt x="134" y="31"/>
                    </a:lnTo>
                    <a:lnTo>
                      <a:pt x="128" y="21"/>
                    </a:lnTo>
                    <a:lnTo>
                      <a:pt x="120" y="12"/>
                    </a:lnTo>
                    <a:lnTo>
                      <a:pt x="104" y="2"/>
                    </a:lnTo>
                    <a:lnTo>
                      <a:pt x="83" y="0"/>
                    </a:lnTo>
                    <a:lnTo>
                      <a:pt x="66" y="4"/>
                    </a:lnTo>
                    <a:lnTo>
                      <a:pt x="81" y="6"/>
                    </a:lnTo>
                    <a:lnTo>
                      <a:pt x="104" y="10"/>
                    </a:lnTo>
                    <a:lnTo>
                      <a:pt x="119" y="23"/>
                    </a:lnTo>
                    <a:lnTo>
                      <a:pt x="121" y="34"/>
                    </a:lnTo>
                    <a:lnTo>
                      <a:pt x="120" y="43"/>
                    </a:lnTo>
                    <a:lnTo>
                      <a:pt x="110" y="50"/>
                    </a:lnTo>
                    <a:lnTo>
                      <a:pt x="95" y="44"/>
                    </a:lnTo>
                    <a:lnTo>
                      <a:pt x="75" y="31"/>
                    </a:lnTo>
                    <a:lnTo>
                      <a:pt x="51" y="27"/>
                    </a:lnTo>
                    <a:lnTo>
                      <a:pt x="29" y="29"/>
                    </a:lnTo>
                    <a:lnTo>
                      <a:pt x="13" y="34"/>
                    </a:lnTo>
                    <a:lnTo>
                      <a:pt x="0" y="46"/>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5177" name="Freeform 121"/>
              <p:cNvSpPr>
                <a:spLocks/>
              </p:cNvSpPr>
              <p:nvPr/>
            </p:nvSpPr>
            <p:spPr bwMode="auto">
              <a:xfrm>
                <a:off x="1479" y="1994"/>
                <a:ext cx="124" cy="48"/>
              </a:xfrm>
              <a:custGeom>
                <a:avLst/>
                <a:gdLst>
                  <a:gd name="T0" fmla="*/ 0 w 124"/>
                  <a:gd name="T1" fmla="*/ 47 h 48"/>
                  <a:gd name="T2" fmla="*/ 24 w 124"/>
                  <a:gd name="T3" fmla="*/ 23 h 48"/>
                  <a:gd name="T4" fmla="*/ 51 w 124"/>
                  <a:gd name="T5" fmla="*/ 7 h 48"/>
                  <a:gd name="T6" fmla="*/ 85 w 124"/>
                  <a:gd name="T7" fmla="*/ 0 h 48"/>
                  <a:gd name="T8" fmla="*/ 107 w 124"/>
                  <a:gd name="T9" fmla="*/ 3 h 48"/>
                  <a:gd name="T10" fmla="*/ 116 w 124"/>
                  <a:gd name="T11" fmla="*/ 10 h 48"/>
                  <a:gd name="T12" fmla="*/ 123 w 124"/>
                  <a:gd name="T13" fmla="*/ 20 h 48"/>
                  <a:gd name="T14" fmla="*/ 108 w 124"/>
                  <a:gd name="T15" fmla="*/ 14 h 48"/>
                  <a:gd name="T16" fmla="*/ 87 w 124"/>
                  <a:gd name="T17" fmla="*/ 12 h 48"/>
                  <a:gd name="T18" fmla="*/ 68 w 124"/>
                  <a:gd name="T19" fmla="*/ 14 h 48"/>
                  <a:gd name="T20" fmla="*/ 50 w 124"/>
                  <a:gd name="T21" fmla="*/ 19 h 48"/>
                  <a:gd name="T22" fmla="*/ 36 w 124"/>
                  <a:gd name="T23" fmla="*/ 27 h 48"/>
                  <a:gd name="T24" fmla="*/ 26 w 124"/>
                  <a:gd name="T25" fmla="*/ 34 h 48"/>
                  <a:gd name="T26" fmla="*/ 0 w 124"/>
                  <a:gd name="T27" fmla="*/ 4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4" h="48">
                    <a:moveTo>
                      <a:pt x="0" y="47"/>
                    </a:moveTo>
                    <a:lnTo>
                      <a:pt x="24" y="23"/>
                    </a:lnTo>
                    <a:lnTo>
                      <a:pt x="51" y="7"/>
                    </a:lnTo>
                    <a:lnTo>
                      <a:pt x="85" y="0"/>
                    </a:lnTo>
                    <a:lnTo>
                      <a:pt x="107" y="3"/>
                    </a:lnTo>
                    <a:lnTo>
                      <a:pt x="116" y="10"/>
                    </a:lnTo>
                    <a:lnTo>
                      <a:pt x="123" y="20"/>
                    </a:lnTo>
                    <a:lnTo>
                      <a:pt x="108" y="14"/>
                    </a:lnTo>
                    <a:lnTo>
                      <a:pt x="87" y="12"/>
                    </a:lnTo>
                    <a:lnTo>
                      <a:pt x="68" y="14"/>
                    </a:lnTo>
                    <a:lnTo>
                      <a:pt x="50" y="19"/>
                    </a:lnTo>
                    <a:lnTo>
                      <a:pt x="36" y="27"/>
                    </a:lnTo>
                    <a:lnTo>
                      <a:pt x="26" y="34"/>
                    </a:lnTo>
                    <a:lnTo>
                      <a:pt x="0" y="47"/>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45179" name="Rectangle 123"/>
            <p:cNvSpPr>
              <a:spLocks noChangeArrowheads="1"/>
            </p:cNvSpPr>
            <p:nvPr/>
          </p:nvSpPr>
          <p:spPr bwMode="auto">
            <a:xfrm>
              <a:off x="302" y="3589"/>
              <a:ext cx="1203" cy="286"/>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b="1">
                  <a:latin typeface="Arial" pitchFamily="34" charset="0"/>
                </a:rPr>
                <a:t>Customer A</a:t>
              </a:r>
            </a:p>
          </p:txBody>
        </p:sp>
        <p:sp>
          <p:nvSpPr>
            <p:cNvPr id="45180" name="Rectangle 124"/>
            <p:cNvSpPr>
              <a:spLocks noChangeArrowheads="1"/>
            </p:cNvSpPr>
            <p:nvPr/>
          </p:nvSpPr>
          <p:spPr bwMode="auto">
            <a:xfrm>
              <a:off x="3770" y="3589"/>
              <a:ext cx="1203" cy="286"/>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b="1">
                  <a:latin typeface="Arial" pitchFamily="34" charset="0"/>
                </a:rPr>
                <a:t>Customer B</a:t>
              </a:r>
            </a:p>
          </p:txBody>
        </p:sp>
        <p:sp>
          <p:nvSpPr>
            <p:cNvPr id="45181" name="Rectangle 125"/>
            <p:cNvSpPr>
              <a:spLocks noChangeArrowheads="1"/>
            </p:cNvSpPr>
            <p:nvPr/>
          </p:nvSpPr>
          <p:spPr bwMode="auto">
            <a:xfrm>
              <a:off x="2247" y="3769"/>
              <a:ext cx="881" cy="286"/>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b="1">
                  <a:latin typeface="Arial" pitchFamily="34" charset="0"/>
                </a:rPr>
                <a:t>Supplier</a:t>
              </a:r>
            </a:p>
          </p:txBody>
        </p:sp>
      </p:grpSp>
      <p:sp>
        <p:nvSpPr>
          <p:cNvPr id="45183" name="Rectangle 127"/>
          <p:cNvSpPr>
            <a:spLocks noChangeArrowheads="1"/>
          </p:cNvSpPr>
          <p:nvPr/>
        </p:nvSpPr>
        <p:spPr bwMode="auto">
          <a:xfrm>
            <a:off x="2878138" y="714375"/>
            <a:ext cx="3382962" cy="576263"/>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sz="3200" b="1">
                <a:solidFill>
                  <a:srgbClr val="790015"/>
                </a:solidFill>
                <a:latin typeface="Arial" pitchFamily="34" charset="0"/>
              </a:rPr>
              <a:t>Is This Familiar?</a:t>
            </a:r>
          </a:p>
        </p:txBody>
      </p:sp>
      <p:sp>
        <p:nvSpPr>
          <p:cNvPr id="45184" name="Rectangle 128"/>
          <p:cNvSpPr>
            <a:spLocks noChangeArrowheads="1"/>
          </p:cNvSpPr>
          <p:nvPr/>
        </p:nvSpPr>
        <p:spPr bwMode="auto">
          <a:xfrm>
            <a:off x="947738" y="6586538"/>
            <a:ext cx="581025" cy="21113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sz="800">
                <a:latin typeface="Arial" pitchFamily="34" charset="0"/>
              </a:rPr>
              <a:t>10/12/98</a:t>
            </a: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a:xfrm>
            <a:off x="2219325" y="277813"/>
            <a:ext cx="4705350" cy="730250"/>
          </a:xfrm>
          <a:noFill/>
          <a:ln/>
        </p:spPr>
        <p:txBody>
          <a:bodyPr lIns="88900" rIns="88900"/>
          <a:lstStyle/>
          <a:p>
            <a:pPr defTabSz="885825">
              <a:lnSpc>
                <a:spcPct val="100000"/>
              </a:lnSpc>
            </a:pPr>
            <a:r>
              <a:rPr lang="en-US" sz="3200">
                <a:solidFill>
                  <a:srgbClr val="790015"/>
                </a:solidFill>
                <a:latin typeface="Helvetica" charset="0"/>
              </a:rPr>
              <a:t>Pull Signals</a:t>
            </a:r>
          </a:p>
        </p:txBody>
      </p:sp>
      <p:grpSp>
        <p:nvGrpSpPr>
          <p:cNvPr id="47112" name="Group 8"/>
          <p:cNvGrpSpPr>
            <a:grpSpLocks/>
          </p:cNvGrpSpPr>
          <p:nvPr/>
        </p:nvGrpSpPr>
        <p:grpSpPr bwMode="auto">
          <a:xfrm>
            <a:off x="6572250" y="277813"/>
            <a:ext cx="1809750" cy="1017587"/>
            <a:chOff x="4140" y="175"/>
            <a:chExt cx="1140" cy="641"/>
          </a:xfrm>
        </p:grpSpPr>
        <p:sp>
          <p:nvSpPr>
            <p:cNvPr id="47107" name="Rectangle 3"/>
            <p:cNvSpPr>
              <a:spLocks noChangeArrowheads="1"/>
            </p:cNvSpPr>
            <p:nvPr/>
          </p:nvSpPr>
          <p:spPr bwMode="auto">
            <a:xfrm>
              <a:off x="4140" y="175"/>
              <a:ext cx="1140" cy="641"/>
            </a:xfrm>
            <a:prstGeom prst="rect">
              <a:avLst/>
            </a:prstGeom>
            <a:solidFill>
              <a:schemeClr val="bg1"/>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7108" name="Rectangle 4"/>
            <p:cNvSpPr>
              <a:spLocks noChangeArrowheads="1"/>
            </p:cNvSpPr>
            <p:nvPr/>
          </p:nvSpPr>
          <p:spPr bwMode="auto">
            <a:xfrm>
              <a:off x="4168" y="226"/>
              <a:ext cx="538" cy="140"/>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962" tIns="41275" rIns="80962" bIns="41275" anchor="ctr"/>
            <a:lstStyle/>
            <a:p>
              <a:pPr algn="ctr" defTabSz="804863"/>
              <a:r>
                <a:rPr lang="en-US" sz="1100">
                  <a:latin typeface="Helvetica" charset="0"/>
                </a:rPr>
                <a:t>NUMBER</a:t>
              </a:r>
            </a:p>
          </p:txBody>
        </p:sp>
        <p:sp>
          <p:nvSpPr>
            <p:cNvPr id="47109" name="Rectangle 5"/>
            <p:cNvSpPr>
              <a:spLocks noChangeArrowheads="1"/>
            </p:cNvSpPr>
            <p:nvPr/>
          </p:nvSpPr>
          <p:spPr bwMode="auto">
            <a:xfrm>
              <a:off x="4714" y="226"/>
              <a:ext cx="537" cy="140"/>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962" tIns="41275" rIns="80962" bIns="41275" anchor="ctr"/>
            <a:lstStyle/>
            <a:p>
              <a:pPr algn="ctr" defTabSz="804863"/>
              <a:r>
                <a:rPr lang="en-US" sz="1100">
                  <a:latin typeface="Helvetica" charset="0"/>
                </a:rPr>
                <a:t>QUANTITY</a:t>
              </a:r>
            </a:p>
          </p:txBody>
        </p:sp>
        <p:sp>
          <p:nvSpPr>
            <p:cNvPr id="47110" name="Rectangle 6"/>
            <p:cNvSpPr>
              <a:spLocks noChangeArrowheads="1"/>
            </p:cNvSpPr>
            <p:nvPr/>
          </p:nvSpPr>
          <p:spPr bwMode="auto">
            <a:xfrm>
              <a:off x="4168" y="406"/>
              <a:ext cx="538" cy="140"/>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962" tIns="41275" rIns="80962" bIns="41275" anchor="ctr"/>
            <a:lstStyle/>
            <a:p>
              <a:pPr algn="ctr" defTabSz="804863"/>
              <a:r>
                <a:rPr lang="en-US" sz="1100">
                  <a:latin typeface="Helvetica" charset="0"/>
                </a:rPr>
                <a:t>WIDGET</a:t>
              </a:r>
            </a:p>
          </p:txBody>
        </p:sp>
        <p:sp>
          <p:nvSpPr>
            <p:cNvPr id="47111" name="Rectangle 7"/>
            <p:cNvSpPr>
              <a:spLocks noChangeArrowheads="1"/>
            </p:cNvSpPr>
            <p:nvPr/>
          </p:nvSpPr>
          <p:spPr bwMode="auto">
            <a:xfrm>
              <a:off x="4168" y="596"/>
              <a:ext cx="538" cy="140"/>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962" tIns="41275" rIns="80962" bIns="41275" anchor="ctr"/>
            <a:lstStyle/>
            <a:p>
              <a:pPr algn="ctr" defTabSz="804863"/>
              <a:r>
                <a:rPr lang="en-US" sz="1100">
                  <a:latin typeface="Helvetica" charset="0"/>
                </a:rPr>
                <a:t>ADDRESS</a:t>
              </a:r>
            </a:p>
          </p:txBody>
        </p:sp>
      </p:grpSp>
      <p:grpSp>
        <p:nvGrpSpPr>
          <p:cNvPr id="47115" name="Group 11"/>
          <p:cNvGrpSpPr>
            <a:grpSpLocks/>
          </p:cNvGrpSpPr>
          <p:nvPr/>
        </p:nvGrpSpPr>
        <p:grpSpPr bwMode="auto">
          <a:xfrm>
            <a:off x="3267075" y="1314450"/>
            <a:ext cx="1892300" cy="1235075"/>
            <a:chOff x="2058" y="828"/>
            <a:chExt cx="1192" cy="778"/>
          </a:xfrm>
        </p:grpSpPr>
        <p:sp>
          <p:nvSpPr>
            <p:cNvPr id="47113" name="Freeform 9"/>
            <p:cNvSpPr>
              <a:spLocks/>
            </p:cNvSpPr>
            <p:nvPr/>
          </p:nvSpPr>
          <p:spPr bwMode="auto">
            <a:xfrm>
              <a:off x="2142" y="833"/>
              <a:ext cx="1108" cy="773"/>
            </a:xfrm>
            <a:custGeom>
              <a:avLst/>
              <a:gdLst>
                <a:gd name="T0" fmla="*/ 32 w 1108"/>
                <a:gd name="T1" fmla="*/ 163 h 773"/>
                <a:gd name="T2" fmla="*/ 67 w 1108"/>
                <a:gd name="T3" fmla="*/ 121 h 773"/>
                <a:gd name="T4" fmla="*/ 102 w 1108"/>
                <a:gd name="T5" fmla="*/ 90 h 773"/>
                <a:gd name="T6" fmla="*/ 144 w 1108"/>
                <a:gd name="T7" fmla="*/ 64 h 773"/>
                <a:gd name="T8" fmla="*/ 203 w 1108"/>
                <a:gd name="T9" fmla="*/ 34 h 773"/>
                <a:gd name="T10" fmla="*/ 266 w 1108"/>
                <a:gd name="T11" fmla="*/ 14 h 773"/>
                <a:gd name="T12" fmla="*/ 320 w 1108"/>
                <a:gd name="T13" fmla="*/ 4 h 773"/>
                <a:gd name="T14" fmla="*/ 374 w 1108"/>
                <a:gd name="T15" fmla="*/ 1 h 773"/>
                <a:gd name="T16" fmla="*/ 430 w 1108"/>
                <a:gd name="T17" fmla="*/ 2 h 773"/>
                <a:gd name="T18" fmla="*/ 488 w 1108"/>
                <a:gd name="T19" fmla="*/ 5 h 773"/>
                <a:gd name="T20" fmla="*/ 557 w 1108"/>
                <a:gd name="T21" fmla="*/ 17 h 773"/>
                <a:gd name="T22" fmla="*/ 619 w 1108"/>
                <a:gd name="T23" fmla="*/ 32 h 773"/>
                <a:gd name="T24" fmla="*/ 695 w 1108"/>
                <a:gd name="T25" fmla="*/ 60 h 773"/>
                <a:gd name="T26" fmla="*/ 759 w 1108"/>
                <a:gd name="T27" fmla="*/ 93 h 773"/>
                <a:gd name="T28" fmla="*/ 817 w 1108"/>
                <a:gd name="T29" fmla="*/ 131 h 773"/>
                <a:gd name="T30" fmla="*/ 865 w 1108"/>
                <a:gd name="T31" fmla="*/ 167 h 773"/>
                <a:gd name="T32" fmla="*/ 922 w 1108"/>
                <a:gd name="T33" fmla="*/ 223 h 773"/>
                <a:gd name="T34" fmla="*/ 965 w 1108"/>
                <a:gd name="T35" fmla="*/ 272 h 773"/>
                <a:gd name="T36" fmla="*/ 996 w 1108"/>
                <a:gd name="T37" fmla="*/ 322 h 773"/>
                <a:gd name="T38" fmla="*/ 1027 w 1108"/>
                <a:gd name="T39" fmla="*/ 380 h 773"/>
                <a:gd name="T40" fmla="*/ 1049 w 1108"/>
                <a:gd name="T41" fmla="*/ 441 h 773"/>
                <a:gd name="T42" fmla="*/ 1060 w 1108"/>
                <a:gd name="T43" fmla="*/ 549 h 773"/>
                <a:gd name="T44" fmla="*/ 1047 w 1108"/>
                <a:gd name="T45" fmla="*/ 632 h 773"/>
                <a:gd name="T46" fmla="*/ 1107 w 1108"/>
                <a:gd name="T47" fmla="*/ 712 h 773"/>
                <a:gd name="T48" fmla="*/ 756 w 1108"/>
                <a:gd name="T49" fmla="*/ 550 h 773"/>
                <a:gd name="T50" fmla="*/ 850 w 1108"/>
                <a:gd name="T51" fmla="*/ 541 h 773"/>
                <a:gd name="T52" fmla="*/ 857 w 1108"/>
                <a:gd name="T53" fmla="*/ 466 h 773"/>
                <a:gd name="T54" fmla="*/ 836 w 1108"/>
                <a:gd name="T55" fmla="*/ 375 h 773"/>
                <a:gd name="T56" fmla="*/ 804 w 1108"/>
                <a:gd name="T57" fmla="*/ 314 h 773"/>
                <a:gd name="T58" fmla="*/ 769 w 1108"/>
                <a:gd name="T59" fmla="*/ 261 h 773"/>
                <a:gd name="T60" fmla="*/ 721 w 1108"/>
                <a:gd name="T61" fmla="*/ 209 h 773"/>
                <a:gd name="T62" fmla="*/ 659 w 1108"/>
                <a:gd name="T63" fmla="*/ 158 h 773"/>
                <a:gd name="T64" fmla="*/ 591 w 1108"/>
                <a:gd name="T65" fmla="*/ 117 h 773"/>
                <a:gd name="T66" fmla="*/ 527 w 1108"/>
                <a:gd name="T67" fmla="*/ 89 h 773"/>
                <a:gd name="T68" fmla="*/ 461 w 1108"/>
                <a:gd name="T69" fmla="*/ 69 h 773"/>
                <a:gd name="T70" fmla="*/ 391 w 1108"/>
                <a:gd name="T71" fmla="*/ 56 h 773"/>
                <a:gd name="T72" fmla="*/ 305 w 1108"/>
                <a:gd name="T73" fmla="*/ 51 h 773"/>
                <a:gd name="T74" fmla="*/ 227 w 1108"/>
                <a:gd name="T75" fmla="*/ 61 h 773"/>
                <a:gd name="T76" fmla="*/ 166 w 1108"/>
                <a:gd name="T77" fmla="*/ 79 h 773"/>
                <a:gd name="T78" fmla="*/ 119 w 1108"/>
                <a:gd name="T79" fmla="*/ 101 h 773"/>
                <a:gd name="T80" fmla="*/ 86 w 1108"/>
                <a:gd name="T81" fmla="*/ 122 h 773"/>
                <a:gd name="T82" fmla="*/ 56 w 1108"/>
                <a:gd name="T83" fmla="*/ 152 h 773"/>
                <a:gd name="T84" fmla="*/ 0 w 1108"/>
                <a:gd name="T85" fmla="*/ 224 h 7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08" h="773">
                  <a:moveTo>
                    <a:pt x="0" y="224"/>
                  </a:moveTo>
                  <a:lnTo>
                    <a:pt x="32" y="163"/>
                  </a:lnTo>
                  <a:lnTo>
                    <a:pt x="46" y="144"/>
                  </a:lnTo>
                  <a:lnTo>
                    <a:pt x="67" y="121"/>
                  </a:lnTo>
                  <a:lnTo>
                    <a:pt x="83" y="106"/>
                  </a:lnTo>
                  <a:lnTo>
                    <a:pt x="102" y="90"/>
                  </a:lnTo>
                  <a:lnTo>
                    <a:pt x="124" y="76"/>
                  </a:lnTo>
                  <a:lnTo>
                    <a:pt x="144" y="64"/>
                  </a:lnTo>
                  <a:lnTo>
                    <a:pt x="169" y="49"/>
                  </a:lnTo>
                  <a:lnTo>
                    <a:pt x="203" y="34"/>
                  </a:lnTo>
                  <a:lnTo>
                    <a:pt x="234" y="23"/>
                  </a:lnTo>
                  <a:lnTo>
                    <a:pt x="266" y="14"/>
                  </a:lnTo>
                  <a:lnTo>
                    <a:pt x="291" y="10"/>
                  </a:lnTo>
                  <a:lnTo>
                    <a:pt x="320" y="4"/>
                  </a:lnTo>
                  <a:lnTo>
                    <a:pt x="343" y="1"/>
                  </a:lnTo>
                  <a:lnTo>
                    <a:pt x="374" y="1"/>
                  </a:lnTo>
                  <a:lnTo>
                    <a:pt x="401" y="0"/>
                  </a:lnTo>
                  <a:lnTo>
                    <a:pt x="430" y="2"/>
                  </a:lnTo>
                  <a:lnTo>
                    <a:pt x="454" y="3"/>
                  </a:lnTo>
                  <a:lnTo>
                    <a:pt x="488" y="5"/>
                  </a:lnTo>
                  <a:lnTo>
                    <a:pt x="523" y="10"/>
                  </a:lnTo>
                  <a:lnTo>
                    <a:pt x="557" y="17"/>
                  </a:lnTo>
                  <a:lnTo>
                    <a:pt x="586" y="23"/>
                  </a:lnTo>
                  <a:lnTo>
                    <a:pt x="619" y="32"/>
                  </a:lnTo>
                  <a:lnTo>
                    <a:pt x="653" y="42"/>
                  </a:lnTo>
                  <a:lnTo>
                    <a:pt x="695" y="60"/>
                  </a:lnTo>
                  <a:lnTo>
                    <a:pt x="730" y="77"/>
                  </a:lnTo>
                  <a:lnTo>
                    <a:pt x="759" y="93"/>
                  </a:lnTo>
                  <a:lnTo>
                    <a:pt x="787" y="110"/>
                  </a:lnTo>
                  <a:lnTo>
                    <a:pt x="817" y="131"/>
                  </a:lnTo>
                  <a:lnTo>
                    <a:pt x="842" y="148"/>
                  </a:lnTo>
                  <a:lnTo>
                    <a:pt x="865" y="167"/>
                  </a:lnTo>
                  <a:lnTo>
                    <a:pt x="893" y="192"/>
                  </a:lnTo>
                  <a:lnTo>
                    <a:pt x="922" y="223"/>
                  </a:lnTo>
                  <a:lnTo>
                    <a:pt x="946" y="249"/>
                  </a:lnTo>
                  <a:lnTo>
                    <a:pt x="965" y="272"/>
                  </a:lnTo>
                  <a:lnTo>
                    <a:pt x="982" y="297"/>
                  </a:lnTo>
                  <a:lnTo>
                    <a:pt x="996" y="322"/>
                  </a:lnTo>
                  <a:lnTo>
                    <a:pt x="1011" y="347"/>
                  </a:lnTo>
                  <a:lnTo>
                    <a:pt x="1027" y="380"/>
                  </a:lnTo>
                  <a:lnTo>
                    <a:pt x="1037" y="409"/>
                  </a:lnTo>
                  <a:lnTo>
                    <a:pt x="1049" y="441"/>
                  </a:lnTo>
                  <a:lnTo>
                    <a:pt x="1058" y="503"/>
                  </a:lnTo>
                  <a:lnTo>
                    <a:pt x="1060" y="549"/>
                  </a:lnTo>
                  <a:lnTo>
                    <a:pt x="1055" y="596"/>
                  </a:lnTo>
                  <a:lnTo>
                    <a:pt x="1047" y="632"/>
                  </a:lnTo>
                  <a:lnTo>
                    <a:pt x="1032" y="677"/>
                  </a:lnTo>
                  <a:lnTo>
                    <a:pt x="1107" y="712"/>
                  </a:lnTo>
                  <a:lnTo>
                    <a:pt x="865" y="772"/>
                  </a:lnTo>
                  <a:lnTo>
                    <a:pt x="756" y="550"/>
                  </a:lnTo>
                  <a:lnTo>
                    <a:pt x="835" y="587"/>
                  </a:lnTo>
                  <a:lnTo>
                    <a:pt x="850" y="541"/>
                  </a:lnTo>
                  <a:lnTo>
                    <a:pt x="856" y="506"/>
                  </a:lnTo>
                  <a:lnTo>
                    <a:pt x="857" y="466"/>
                  </a:lnTo>
                  <a:lnTo>
                    <a:pt x="846" y="406"/>
                  </a:lnTo>
                  <a:lnTo>
                    <a:pt x="836" y="375"/>
                  </a:lnTo>
                  <a:lnTo>
                    <a:pt x="822" y="344"/>
                  </a:lnTo>
                  <a:lnTo>
                    <a:pt x="804" y="314"/>
                  </a:lnTo>
                  <a:lnTo>
                    <a:pt x="787" y="286"/>
                  </a:lnTo>
                  <a:lnTo>
                    <a:pt x="769" y="261"/>
                  </a:lnTo>
                  <a:lnTo>
                    <a:pt x="747" y="238"/>
                  </a:lnTo>
                  <a:lnTo>
                    <a:pt x="721" y="209"/>
                  </a:lnTo>
                  <a:lnTo>
                    <a:pt x="689" y="182"/>
                  </a:lnTo>
                  <a:lnTo>
                    <a:pt x="659" y="158"/>
                  </a:lnTo>
                  <a:lnTo>
                    <a:pt x="629" y="140"/>
                  </a:lnTo>
                  <a:lnTo>
                    <a:pt x="591" y="117"/>
                  </a:lnTo>
                  <a:lnTo>
                    <a:pt x="553" y="101"/>
                  </a:lnTo>
                  <a:lnTo>
                    <a:pt x="527" y="89"/>
                  </a:lnTo>
                  <a:lnTo>
                    <a:pt x="498" y="79"/>
                  </a:lnTo>
                  <a:lnTo>
                    <a:pt x="461" y="69"/>
                  </a:lnTo>
                  <a:lnTo>
                    <a:pt x="427" y="61"/>
                  </a:lnTo>
                  <a:lnTo>
                    <a:pt x="391" y="56"/>
                  </a:lnTo>
                  <a:lnTo>
                    <a:pt x="357" y="52"/>
                  </a:lnTo>
                  <a:lnTo>
                    <a:pt x="305" y="51"/>
                  </a:lnTo>
                  <a:lnTo>
                    <a:pt x="267" y="54"/>
                  </a:lnTo>
                  <a:lnTo>
                    <a:pt x="227" y="61"/>
                  </a:lnTo>
                  <a:lnTo>
                    <a:pt x="191" y="71"/>
                  </a:lnTo>
                  <a:lnTo>
                    <a:pt x="166" y="79"/>
                  </a:lnTo>
                  <a:lnTo>
                    <a:pt x="140" y="90"/>
                  </a:lnTo>
                  <a:lnTo>
                    <a:pt x="119" y="101"/>
                  </a:lnTo>
                  <a:lnTo>
                    <a:pt x="102" y="111"/>
                  </a:lnTo>
                  <a:lnTo>
                    <a:pt x="86" y="122"/>
                  </a:lnTo>
                  <a:lnTo>
                    <a:pt x="69" y="137"/>
                  </a:lnTo>
                  <a:lnTo>
                    <a:pt x="56" y="152"/>
                  </a:lnTo>
                  <a:lnTo>
                    <a:pt x="38" y="170"/>
                  </a:lnTo>
                  <a:lnTo>
                    <a:pt x="0" y="224"/>
                  </a:lnTo>
                </a:path>
              </a:pathLst>
            </a:custGeom>
            <a:solidFill>
              <a:srgbClr val="3365FB"/>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7114" name="Freeform 10"/>
            <p:cNvSpPr>
              <a:spLocks/>
            </p:cNvSpPr>
            <p:nvPr/>
          </p:nvSpPr>
          <p:spPr bwMode="auto">
            <a:xfrm>
              <a:off x="2058" y="828"/>
              <a:ext cx="1138" cy="689"/>
            </a:xfrm>
            <a:custGeom>
              <a:avLst/>
              <a:gdLst>
                <a:gd name="T0" fmla="*/ 1124 w 1138"/>
                <a:gd name="T1" fmla="*/ 625 h 689"/>
                <a:gd name="T2" fmla="*/ 1134 w 1138"/>
                <a:gd name="T3" fmla="*/ 571 h 689"/>
                <a:gd name="T4" fmla="*/ 1136 w 1138"/>
                <a:gd name="T5" fmla="*/ 525 h 689"/>
                <a:gd name="T6" fmla="*/ 1131 w 1138"/>
                <a:gd name="T7" fmla="*/ 478 h 689"/>
                <a:gd name="T8" fmla="*/ 1115 w 1138"/>
                <a:gd name="T9" fmla="*/ 415 h 689"/>
                <a:gd name="T10" fmla="*/ 1091 w 1138"/>
                <a:gd name="T11" fmla="*/ 355 h 689"/>
                <a:gd name="T12" fmla="*/ 1063 w 1138"/>
                <a:gd name="T13" fmla="*/ 308 h 689"/>
                <a:gd name="T14" fmla="*/ 1032 w 1138"/>
                <a:gd name="T15" fmla="*/ 266 h 689"/>
                <a:gd name="T16" fmla="*/ 995 w 1138"/>
                <a:gd name="T17" fmla="*/ 224 h 689"/>
                <a:gd name="T18" fmla="*/ 956 w 1138"/>
                <a:gd name="T19" fmla="*/ 185 h 689"/>
                <a:gd name="T20" fmla="*/ 902 w 1138"/>
                <a:gd name="T21" fmla="*/ 140 h 689"/>
                <a:gd name="T22" fmla="*/ 851 w 1138"/>
                <a:gd name="T23" fmla="*/ 104 h 689"/>
                <a:gd name="T24" fmla="*/ 780 w 1138"/>
                <a:gd name="T25" fmla="*/ 65 h 689"/>
                <a:gd name="T26" fmla="*/ 713 w 1138"/>
                <a:gd name="T27" fmla="*/ 40 h 689"/>
                <a:gd name="T28" fmla="*/ 645 w 1138"/>
                <a:gd name="T29" fmla="*/ 19 h 689"/>
                <a:gd name="T30" fmla="*/ 586 w 1138"/>
                <a:gd name="T31" fmla="*/ 8 h 689"/>
                <a:gd name="T32" fmla="*/ 504 w 1138"/>
                <a:gd name="T33" fmla="*/ 1 h 689"/>
                <a:gd name="T34" fmla="*/ 439 w 1138"/>
                <a:gd name="T35" fmla="*/ 1 h 689"/>
                <a:gd name="T36" fmla="*/ 381 w 1138"/>
                <a:gd name="T37" fmla="*/ 10 h 689"/>
                <a:gd name="T38" fmla="*/ 314 w 1138"/>
                <a:gd name="T39" fmla="*/ 24 h 689"/>
                <a:gd name="T40" fmla="*/ 252 w 1138"/>
                <a:gd name="T41" fmla="*/ 47 h 689"/>
                <a:gd name="T42" fmla="*/ 159 w 1138"/>
                <a:gd name="T43" fmla="*/ 108 h 689"/>
                <a:gd name="T44" fmla="*/ 102 w 1138"/>
                <a:gd name="T45" fmla="*/ 171 h 689"/>
                <a:gd name="T46" fmla="*/ 0 w 1138"/>
                <a:gd name="T47" fmla="*/ 177 h 689"/>
                <a:gd name="T48" fmla="*/ 354 w 1138"/>
                <a:gd name="T49" fmla="*/ 335 h 689"/>
                <a:gd name="T50" fmla="*/ 299 w 1138"/>
                <a:gd name="T51" fmla="*/ 259 h 689"/>
                <a:gd name="T52" fmla="*/ 354 w 1138"/>
                <a:gd name="T53" fmla="*/ 207 h 689"/>
                <a:gd name="T54" fmla="*/ 441 w 1138"/>
                <a:gd name="T55" fmla="*/ 163 h 689"/>
                <a:gd name="T56" fmla="*/ 509 w 1138"/>
                <a:gd name="T57" fmla="*/ 147 h 689"/>
                <a:gd name="T58" fmla="*/ 573 w 1138"/>
                <a:gd name="T59" fmla="*/ 140 h 689"/>
                <a:gd name="T60" fmla="*/ 644 w 1138"/>
                <a:gd name="T61" fmla="*/ 142 h 689"/>
                <a:gd name="T62" fmla="*/ 725 w 1138"/>
                <a:gd name="T63" fmla="*/ 155 h 689"/>
                <a:gd name="T64" fmla="*/ 800 w 1138"/>
                <a:gd name="T65" fmla="*/ 179 h 689"/>
                <a:gd name="T66" fmla="*/ 864 w 1138"/>
                <a:gd name="T67" fmla="*/ 209 h 689"/>
                <a:gd name="T68" fmla="*/ 923 w 1138"/>
                <a:gd name="T69" fmla="*/ 245 h 689"/>
                <a:gd name="T70" fmla="*/ 977 w 1138"/>
                <a:gd name="T71" fmla="*/ 288 h 689"/>
                <a:gd name="T72" fmla="*/ 1037 w 1138"/>
                <a:gd name="T73" fmla="*/ 351 h 689"/>
                <a:gd name="T74" fmla="*/ 1078 w 1138"/>
                <a:gd name="T75" fmla="*/ 414 h 689"/>
                <a:gd name="T76" fmla="*/ 1103 w 1138"/>
                <a:gd name="T77" fmla="*/ 471 h 689"/>
                <a:gd name="T78" fmla="*/ 1117 w 1138"/>
                <a:gd name="T79" fmla="*/ 520 h 689"/>
                <a:gd name="T80" fmla="*/ 1122 w 1138"/>
                <a:gd name="T81" fmla="*/ 558 h 689"/>
                <a:gd name="T82" fmla="*/ 1117 w 1138"/>
                <a:gd name="T83" fmla="*/ 600 h 689"/>
                <a:gd name="T84" fmla="*/ 1096 w 1138"/>
                <a:gd name="T85" fmla="*/ 688 h 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38" h="689">
                  <a:moveTo>
                    <a:pt x="1096" y="688"/>
                  </a:moveTo>
                  <a:lnTo>
                    <a:pt x="1124" y="625"/>
                  </a:lnTo>
                  <a:lnTo>
                    <a:pt x="1130" y="602"/>
                  </a:lnTo>
                  <a:lnTo>
                    <a:pt x="1134" y="571"/>
                  </a:lnTo>
                  <a:lnTo>
                    <a:pt x="1137" y="550"/>
                  </a:lnTo>
                  <a:lnTo>
                    <a:pt x="1136" y="525"/>
                  </a:lnTo>
                  <a:lnTo>
                    <a:pt x="1134" y="501"/>
                  </a:lnTo>
                  <a:lnTo>
                    <a:pt x="1131" y="478"/>
                  </a:lnTo>
                  <a:lnTo>
                    <a:pt x="1124" y="450"/>
                  </a:lnTo>
                  <a:lnTo>
                    <a:pt x="1115" y="415"/>
                  </a:lnTo>
                  <a:lnTo>
                    <a:pt x="1104" y="385"/>
                  </a:lnTo>
                  <a:lnTo>
                    <a:pt x="1091" y="355"/>
                  </a:lnTo>
                  <a:lnTo>
                    <a:pt x="1078" y="333"/>
                  </a:lnTo>
                  <a:lnTo>
                    <a:pt x="1063" y="308"/>
                  </a:lnTo>
                  <a:lnTo>
                    <a:pt x="1051" y="289"/>
                  </a:lnTo>
                  <a:lnTo>
                    <a:pt x="1032" y="266"/>
                  </a:lnTo>
                  <a:lnTo>
                    <a:pt x="1015" y="246"/>
                  </a:lnTo>
                  <a:lnTo>
                    <a:pt x="995" y="224"/>
                  </a:lnTo>
                  <a:lnTo>
                    <a:pt x="979" y="208"/>
                  </a:lnTo>
                  <a:lnTo>
                    <a:pt x="956" y="185"/>
                  </a:lnTo>
                  <a:lnTo>
                    <a:pt x="930" y="161"/>
                  </a:lnTo>
                  <a:lnTo>
                    <a:pt x="902" y="140"/>
                  </a:lnTo>
                  <a:lnTo>
                    <a:pt x="878" y="123"/>
                  </a:lnTo>
                  <a:lnTo>
                    <a:pt x="851" y="104"/>
                  </a:lnTo>
                  <a:lnTo>
                    <a:pt x="820" y="86"/>
                  </a:lnTo>
                  <a:lnTo>
                    <a:pt x="780" y="65"/>
                  </a:lnTo>
                  <a:lnTo>
                    <a:pt x="743" y="50"/>
                  </a:lnTo>
                  <a:lnTo>
                    <a:pt x="713" y="40"/>
                  </a:lnTo>
                  <a:lnTo>
                    <a:pt x="681" y="29"/>
                  </a:lnTo>
                  <a:lnTo>
                    <a:pt x="645" y="19"/>
                  </a:lnTo>
                  <a:lnTo>
                    <a:pt x="614" y="12"/>
                  </a:lnTo>
                  <a:lnTo>
                    <a:pt x="586" y="8"/>
                  </a:lnTo>
                  <a:lnTo>
                    <a:pt x="547" y="3"/>
                  </a:lnTo>
                  <a:lnTo>
                    <a:pt x="504" y="1"/>
                  </a:lnTo>
                  <a:lnTo>
                    <a:pt x="469" y="0"/>
                  </a:lnTo>
                  <a:lnTo>
                    <a:pt x="439" y="1"/>
                  </a:lnTo>
                  <a:lnTo>
                    <a:pt x="406" y="4"/>
                  </a:lnTo>
                  <a:lnTo>
                    <a:pt x="381" y="10"/>
                  </a:lnTo>
                  <a:lnTo>
                    <a:pt x="350" y="15"/>
                  </a:lnTo>
                  <a:lnTo>
                    <a:pt x="314" y="24"/>
                  </a:lnTo>
                  <a:lnTo>
                    <a:pt x="285" y="35"/>
                  </a:lnTo>
                  <a:lnTo>
                    <a:pt x="252" y="47"/>
                  </a:lnTo>
                  <a:lnTo>
                    <a:pt x="197" y="79"/>
                  </a:lnTo>
                  <a:lnTo>
                    <a:pt x="159" y="108"/>
                  </a:lnTo>
                  <a:lnTo>
                    <a:pt x="125" y="142"/>
                  </a:lnTo>
                  <a:lnTo>
                    <a:pt x="102" y="171"/>
                  </a:lnTo>
                  <a:lnTo>
                    <a:pt x="76" y="212"/>
                  </a:lnTo>
                  <a:lnTo>
                    <a:pt x="0" y="177"/>
                  </a:lnTo>
                  <a:lnTo>
                    <a:pt x="108" y="396"/>
                  </a:lnTo>
                  <a:lnTo>
                    <a:pt x="354" y="335"/>
                  </a:lnTo>
                  <a:lnTo>
                    <a:pt x="274" y="299"/>
                  </a:lnTo>
                  <a:lnTo>
                    <a:pt x="299" y="259"/>
                  </a:lnTo>
                  <a:lnTo>
                    <a:pt x="324" y="232"/>
                  </a:lnTo>
                  <a:lnTo>
                    <a:pt x="354" y="207"/>
                  </a:lnTo>
                  <a:lnTo>
                    <a:pt x="409" y="175"/>
                  </a:lnTo>
                  <a:lnTo>
                    <a:pt x="441" y="163"/>
                  </a:lnTo>
                  <a:lnTo>
                    <a:pt x="474" y="153"/>
                  </a:lnTo>
                  <a:lnTo>
                    <a:pt x="509" y="147"/>
                  </a:lnTo>
                  <a:lnTo>
                    <a:pt x="543" y="142"/>
                  </a:lnTo>
                  <a:lnTo>
                    <a:pt x="573" y="140"/>
                  </a:lnTo>
                  <a:lnTo>
                    <a:pt x="606" y="141"/>
                  </a:lnTo>
                  <a:lnTo>
                    <a:pt x="644" y="142"/>
                  </a:lnTo>
                  <a:lnTo>
                    <a:pt x="687" y="148"/>
                  </a:lnTo>
                  <a:lnTo>
                    <a:pt x="725" y="155"/>
                  </a:lnTo>
                  <a:lnTo>
                    <a:pt x="758" y="166"/>
                  </a:lnTo>
                  <a:lnTo>
                    <a:pt x="800" y="179"/>
                  </a:lnTo>
                  <a:lnTo>
                    <a:pt x="838" y="197"/>
                  </a:lnTo>
                  <a:lnTo>
                    <a:pt x="864" y="209"/>
                  </a:lnTo>
                  <a:lnTo>
                    <a:pt x="890" y="224"/>
                  </a:lnTo>
                  <a:lnTo>
                    <a:pt x="923" y="245"/>
                  </a:lnTo>
                  <a:lnTo>
                    <a:pt x="952" y="266"/>
                  </a:lnTo>
                  <a:lnTo>
                    <a:pt x="977" y="288"/>
                  </a:lnTo>
                  <a:lnTo>
                    <a:pt x="1002" y="312"/>
                  </a:lnTo>
                  <a:lnTo>
                    <a:pt x="1037" y="351"/>
                  </a:lnTo>
                  <a:lnTo>
                    <a:pt x="1058" y="379"/>
                  </a:lnTo>
                  <a:lnTo>
                    <a:pt x="1078" y="414"/>
                  </a:lnTo>
                  <a:lnTo>
                    <a:pt x="1094" y="447"/>
                  </a:lnTo>
                  <a:lnTo>
                    <a:pt x="1103" y="471"/>
                  </a:lnTo>
                  <a:lnTo>
                    <a:pt x="1112" y="497"/>
                  </a:lnTo>
                  <a:lnTo>
                    <a:pt x="1117" y="520"/>
                  </a:lnTo>
                  <a:lnTo>
                    <a:pt x="1120" y="540"/>
                  </a:lnTo>
                  <a:lnTo>
                    <a:pt x="1122" y="558"/>
                  </a:lnTo>
                  <a:lnTo>
                    <a:pt x="1120" y="580"/>
                  </a:lnTo>
                  <a:lnTo>
                    <a:pt x="1117" y="600"/>
                  </a:lnTo>
                  <a:lnTo>
                    <a:pt x="1114" y="624"/>
                  </a:lnTo>
                  <a:lnTo>
                    <a:pt x="1096" y="688"/>
                  </a:lnTo>
                </a:path>
              </a:pathLst>
            </a:custGeom>
            <a:solidFill>
              <a:srgbClr val="3365FB"/>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47116" name="Rectangle 12"/>
          <p:cNvSpPr>
            <a:spLocks noChangeArrowheads="1"/>
          </p:cNvSpPr>
          <p:nvPr/>
        </p:nvSpPr>
        <p:spPr bwMode="auto">
          <a:xfrm>
            <a:off x="4017963" y="1392238"/>
            <a:ext cx="1316037" cy="454025"/>
          </a:xfrm>
          <a:prstGeom prst="rect">
            <a:avLst/>
          </a:prstGeom>
          <a:solidFill>
            <a:schemeClr val="bg1"/>
          </a:solidFill>
          <a:ln>
            <a:noFill/>
          </a:ln>
          <a:effectLst/>
          <a:extLs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aphicFrame>
        <p:nvGraphicFramePr>
          <p:cNvPr id="47117" name="Object 13">
            <a:hlinkClick r:id="" action="ppaction://ole?verb=0"/>
          </p:cNvPr>
          <p:cNvGraphicFramePr>
            <a:graphicFrameLocks/>
          </p:cNvGraphicFramePr>
          <p:nvPr/>
        </p:nvGraphicFramePr>
        <p:xfrm>
          <a:off x="273050" y="4198938"/>
          <a:ext cx="3081338" cy="2108200"/>
        </p:xfrm>
        <a:graphic>
          <a:graphicData uri="http://schemas.openxmlformats.org/presentationml/2006/ole">
            <mc:AlternateContent xmlns:mc="http://schemas.openxmlformats.org/markup-compatibility/2006">
              <mc:Choice xmlns:v="urn:schemas-microsoft-com:vml" Requires="v">
                <p:oleObj spid="_x0000_s47307" name="Clip" r:id="rId4" imgW="3079440" imgH="2106360" progId="MS_ClipArt_Gallery.2">
                  <p:embed/>
                </p:oleObj>
              </mc:Choice>
              <mc:Fallback>
                <p:oleObj name="Clip" r:id="rId4" imgW="3079440" imgH="2106360" progId="MS_ClipArt_Gallery.2">
                  <p:embed/>
                  <p:pic>
                    <p:nvPicPr>
                      <p:cNvPr id="0" name="Object 13"/>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3050" y="4198938"/>
                        <a:ext cx="3081338" cy="21082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7118" name="Rectangle 14"/>
          <p:cNvSpPr>
            <a:spLocks noChangeArrowheads="1"/>
          </p:cNvSpPr>
          <p:nvPr/>
        </p:nvSpPr>
        <p:spPr bwMode="auto">
          <a:xfrm>
            <a:off x="5311775" y="5753100"/>
            <a:ext cx="1055688" cy="5715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962" tIns="41275" rIns="80962" bIns="41275">
            <a:spAutoFit/>
          </a:bodyPr>
          <a:lstStyle/>
          <a:p>
            <a:pPr algn="ctr" defTabSz="804863"/>
            <a:r>
              <a:rPr lang="en-US" sz="1600" b="1">
                <a:latin typeface="Helvetica" charset="0"/>
              </a:rPr>
              <a:t>Electronic</a:t>
            </a:r>
          </a:p>
          <a:p>
            <a:pPr algn="ctr" defTabSz="804863"/>
            <a:r>
              <a:rPr lang="en-US" sz="1600" b="1">
                <a:latin typeface="Helvetica" charset="0"/>
              </a:rPr>
              <a:t>Signals</a:t>
            </a:r>
          </a:p>
        </p:txBody>
      </p:sp>
      <p:sp>
        <p:nvSpPr>
          <p:cNvPr id="47119" name="Rectangle 15"/>
          <p:cNvSpPr>
            <a:spLocks noChangeArrowheads="1"/>
          </p:cNvSpPr>
          <p:nvPr/>
        </p:nvSpPr>
        <p:spPr bwMode="auto">
          <a:xfrm>
            <a:off x="2590800" y="3949700"/>
            <a:ext cx="3962400" cy="8159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962" tIns="41275" rIns="80962" bIns="41275">
            <a:spAutoFit/>
          </a:bodyPr>
          <a:lstStyle/>
          <a:p>
            <a:pPr defTabSz="804863"/>
            <a:r>
              <a:rPr lang="en-US" sz="1600" b="1">
                <a:solidFill>
                  <a:schemeClr val="bg2"/>
                </a:solidFill>
                <a:latin typeface="Helvetica" charset="0"/>
              </a:rPr>
              <a:t>Instruction Sent From the Consumer to the Provider to Replace Resources that have been Used</a:t>
            </a:r>
          </a:p>
        </p:txBody>
      </p:sp>
      <p:sp>
        <p:nvSpPr>
          <p:cNvPr id="47120" name="Rectangle 16"/>
          <p:cNvSpPr>
            <a:spLocks noChangeArrowheads="1"/>
          </p:cNvSpPr>
          <p:nvPr/>
        </p:nvSpPr>
        <p:spPr bwMode="auto">
          <a:xfrm>
            <a:off x="481013" y="5754688"/>
            <a:ext cx="1054100" cy="5715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962" tIns="41275" rIns="80962" bIns="41275">
            <a:spAutoFit/>
          </a:bodyPr>
          <a:lstStyle/>
          <a:p>
            <a:pPr algn="ctr" defTabSz="804863"/>
            <a:r>
              <a:rPr lang="en-US" sz="1600" b="1">
                <a:latin typeface="Helvetica" charset="0"/>
              </a:rPr>
              <a:t>Computer</a:t>
            </a:r>
          </a:p>
          <a:p>
            <a:pPr algn="ctr" defTabSz="804863"/>
            <a:r>
              <a:rPr lang="en-US" sz="1600" b="1">
                <a:latin typeface="Helvetica" charset="0"/>
              </a:rPr>
              <a:t>Signals</a:t>
            </a:r>
          </a:p>
        </p:txBody>
      </p:sp>
      <p:sp>
        <p:nvSpPr>
          <p:cNvPr id="47121" name="Rectangle 17"/>
          <p:cNvSpPr>
            <a:spLocks noChangeArrowheads="1"/>
          </p:cNvSpPr>
          <p:nvPr/>
        </p:nvSpPr>
        <p:spPr bwMode="auto">
          <a:xfrm>
            <a:off x="7770813" y="1425575"/>
            <a:ext cx="692150" cy="32702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962" tIns="41275" rIns="80962" bIns="41275">
            <a:spAutoFit/>
          </a:bodyPr>
          <a:lstStyle/>
          <a:p>
            <a:pPr algn="ctr" defTabSz="804863"/>
            <a:r>
              <a:rPr lang="en-US" sz="1600" b="1">
                <a:latin typeface="Helvetica" charset="0"/>
              </a:rPr>
              <a:t>Cards</a:t>
            </a:r>
          </a:p>
        </p:txBody>
      </p:sp>
      <p:grpSp>
        <p:nvGrpSpPr>
          <p:cNvPr id="47139" name="Group 35"/>
          <p:cNvGrpSpPr>
            <a:grpSpLocks/>
          </p:cNvGrpSpPr>
          <p:nvPr/>
        </p:nvGrpSpPr>
        <p:grpSpPr bwMode="auto">
          <a:xfrm>
            <a:off x="5888038" y="1379538"/>
            <a:ext cx="1449387" cy="2505075"/>
            <a:chOff x="3709" y="869"/>
            <a:chExt cx="913" cy="1578"/>
          </a:xfrm>
        </p:grpSpPr>
        <p:sp>
          <p:nvSpPr>
            <p:cNvPr id="47122" name="Freeform 18"/>
            <p:cNvSpPr>
              <a:spLocks/>
            </p:cNvSpPr>
            <p:nvPr/>
          </p:nvSpPr>
          <p:spPr bwMode="auto">
            <a:xfrm>
              <a:off x="4142" y="1403"/>
              <a:ext cx="480" cy="1044"/>
            </a:xfrm>
            <a:custGeom>
              <a:avLst/>
              <a:gdLst>
                <a:gd name="T0" fmla="*/ 345 w 480"/>
                <a:gd name="T1" fmla="*/ 88 h 1044"/>
                <a:gd name="T2" fmla="*/ 349 w 480"/>
                <a:gd name="T3" fmla="*/ 119 h 1044"/>
                <a:gd name="T4" fmla="*/ 358 w 480"/>
                <a:gd name="T5" fmla="*/ 154 h 1044"/>
                <a:gd name="T6" fmla="*/ 367 w 480"/>
                <a:gd name="T7" fmla="*/ 222 h 1044"/>
                <a:gd name="T8" fmla="*/ 373 w 480"/>
                <a:gd name="T9" fmla="*/ 307 h 1044"/>
                <a:gd name="T10" fmla="*/ 361 w 480"/>
                <a:gd name="T11" fmla="*/ 524 h 1044"/>
                <a:gd name="T12" fmla="*/ 372 w 480"/>
                <a:gd name="T13" fmla="*/ 651 h 1044"/>
                <a:gd name="T14" fmla="*/ 412 w 480"/>
                <a:gd name="T15" fmla="*/ 763 h 1044"/>
                <a:gd name="T16" fmla="*/ 436 w 480"/>
                <a:gd name="T17" fmla="*/ 818 h 1044"/>
                <a:gd name="T18" fmla="*/ 459 w 480"/>
                <a:gd name="T19" fmla="*/ 853 h 1044"/>
                <a:gd name="T20" fmla="*/ 478 w 480"/>
                <a:gd name="T21" fmla="*/ 904 h 1044"/>
                <a:gd name="T22" fmla="*/ 469 w 480"/>
                <a:gd name="T23" fmla="*/ 929 h 1044"/>
                <a:gd name="T24" fmla="*/ 456 w 480"/>
                <a:gd name="T25" fmla="*/ 945 h 1044"/>
                <a:gd name="T26" fmla="*/ 449 w 480"/>
                <a:gd name="T27" fmla="*/ 940 h 1044"/>
                <a:gd name="T28" fmla="*/ 439 w 480"/>
                <a:gd name="T29" fmla="*/ 956 h 1044"/>
                <a:gd name="T30" fmla="*/ 424 w 480"/>
                <a:gd name="T31" fmla="*/ 1003 h 1044"/>
                <a:gd name="T32" fmla="*/ 367 w 480"/>
                <a:gd name="T33" fmla="*/ 1040 h 1044"/>
                <a:gd name="T34" fmla="*/ 336 w 480"/>
                <a:gd name="T35" fmla="*/ 1029 h 1044"/>
                <a:gd name="T36" fmla="*/ 349 w 480"/>
                <a:gd name="T37" fmla="*/ 996 h 1044"/>
                <a:gd name="T38" fmla="*/ 358 w 480"/>
                <a:gd name="T39" fmla="*/ 970 h 1044"/>
                <a:gd name="T40" fmla="*/ 355 w 480"/>
                <a:gd name="T41" fmla="*/ 942 h 1044"/>
                <a:gd name="T42" fmla="*/ 336 w 480"/>
                <a:gd name="T43" fmla="*/ 910 h 1044"/>
                <a:gd name="T44" fmla="*/ 304 w 480"/>
                <a:gd name="T45" fmla="*/ 836 h 1044"/>
                <a:gd name="T46" fmla="*/ 262 w 480"/>
                <a:gd name="T47" fmla="*/ 761 h 1044"/>
                <a:gd name="T48" fmla="*/ 246 w 480"/>
                <a:gd name="T49" fmla="*/ 734 h 1044"/>
                <a:gd name="T50" fmla="*/ 238 w 480"/>
                <a:gd name="T51" fmla="*/ 716 h 1044"/>
                <a:gd name="T52" fmla="*/ 238 w 480"/>
                <a:gd name="T53" fmla="*/ 790 h 1044"/>
                <a:gd name="T54" fmla="*/ 246 w 480"/>
                <a:gd name="T55" fmla="*/ 874 h 1044"/>
                <a:gd name="T56" fmla="*/ 249 w 480"/>
                <a:gd name="T57" fmla="*/ 948 h 1044"/>
                <a:gd name="T58" fmla="*/ 233 w 480"/>
                <a:gd name="T59" fmla="*/ 952 h 1044"/>
                <a:gd name="T60" fmla="*/ 233 w 480"/>
                <a:gd name="T61" fmla="*/ 968 h 1044"/>
                <a:gd name="T62" fmla="*/ 235 w 480"/>
                <a:gd name="T63" fmla="*/ 1006 h 1044"/>
                <a:gd name="T64" fmla="*/ 227 w 480"/>
                <a:gd name="T65" fmla="*/ 1027 h 1044"/>
                <a:gd name="T66" fmla="*/ 196 w 480"/>
                <a:gd name="T67" fmla="*/ 1030 h 1044"/>
                <a:gd name="T68" fmla="*/ 167 w 480"/>
                <a:gd name="T69" fmla="*/ 1028 h 1044"/>
                <a:gd name="T70" fmla="*/ 165 w 480"/>
                <a:gd name="T71" fmla="*/ 1012 h 1044"/>
                <a:gd name="T72" fmla="*/ 148 w 480"/>
                <a:gd name="T73" fmla="*/ 1021 h 1044"/>
                <a:gd name="T74" fmla="*/ 116 w 480"/>
                <a:gd name="T75" fmla="*/ 1042 h 1044"/>
                <a:gd name="T76" fmla="*/ 40 w 480"/>
                <a:gd name="T77" fmla="*/ 1040 h 1044"/>
                <a:gd name="T78" fmla="*/ 0 w 480"/>
                <a:gd name="T79" fmla="*/ 1028 h 1044"/>
                <a:gd name="T80" fmla="*/ 14 w 480"/>
                <a:gd name="T81" fmla="*/ 1011 h 1044"/>
                <a:gd name="T82" fmla="*/ 48 w 480"/>
                <a:gd name="T83" fmla="*/ 1001 h 1044"/>
                <a:gd name="T84" fmla="*/ 80 w 480"/>
                <a:gd name="T85" fmla="*/ 977 h 1044"/>
                <a:gd name="T86" fmla="*/ 112 w 480"/>
                <a:gd name="T87" fmla="*/ 946 h 1044"/>
                <a:gd name="T88" fmla="*/ 117 w 480"/>
                <a:gd name="T89" fmla="*/ 884 h 1044"/>
                <a:gd name="T90" fmla="*/ 113 w 480"/>
                <a:gd name="T91" fmla="*/ 840 h 1044"/>
                <a:gd name="T92" fmla="*/ 110 w 480"/>
                <a:gd name="T93" fmla="*/ 802 h 1044"/>
                <a:gd name="T94" fmla="*/ 91 w 480"/>
                <a:gd name="T95" fmla="*/ 668 h 1044"/>
                <a:gd name="T96" fmla="*/ 67 w 480"/>
                <a:gd name="T97" fmla="*/ 572 h 1044"/>
                <a:gd name="T98" fmla="*/ 62 w 480"/>
                <a:gd name="T99" fmla="*/ 499 h 1044"/>
                <a:gd name="T100" fmla="*/ 55 w 480"/>
                <a:gd name="T101" fmla="*/ 377 h 1044"/>
                <a:gd name="T102" fmla="*/ 47 w 480"/>
                <a:gd name="T103" fmla="*/ 277 h 1044"/>
                <a:gd name="T104" fmla="*/ 53 w 480"/>
                <a:gd name="T105" fmla="*/ 185 h 1044"/>
                <a:gd name="T106" fmla="*/ 62 w 480"/>
                <a:gd name="T107" fmla="*/ 140 h 1044"/>
                <a:gd name="T108" fmla="*/ 70 w 480"/>
                <a:gd name="T109" fmla="*/ 93 h 1044"/>
                <a:gd name="T110" fmla="*/ 68 w 480"/>
                <a:gd name="T111" fmla="*/ 45 h 1044"/>
                <a:gd name="T112" fmla="*/ 105 w 480"/>
                <a:gd name="T113" fmla="*/ 0 h 1044"/>
                <a:gd name="T114" fmla="*/ 318 w 480"/>
                <a:gd name="T115" fmla="*/ 43 h 10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80" h="1044">
                  <a:moveTo>
                    <a:pt x="337" y="51"/>
                  </a:moveTo>
                  <a:lnTo>
                    <a:pt x="341" y="52"/>
                  </a:lnTo>
                  <a:lnTo>
                    <a:pt x="342" y="55"/>
                  </a:lnTo>
                  <a:lnTo>
                    <a:pt x="343" y="58"/>
                  </a:lnTo>
                  <a:lnTo>
                    <a:pt x="344" y="62"/>
                  </a:lnTo>
                  <a:lnTo>
                    <a:pt x="345" y="67"/>
                  </a:lnTo>
                  <a:lnTo>
                    <a:pt x="345" y="72"/>
                  </a:lnTo>
                  <a:lnTo>
                    <a:pt x="345" y="77"/>
                  </a:lnTo>
                  <a:lnTo>
                    <a:pt x="345" y="82"/>
                  </a:lnTo>
                  <a:lnTo>
                    <a:pt x="345" y="88"/>
                  </a:lnTo>
                  <a:lnTo>
                    <a:pt x="345" y="93"/>
                  </a:lnTo>
                  <a:lnTo>
                    <a:pt x="345" y="98"/>
                  </a:lnTo>
                  <a:lnTo>
                    <a:pt x="345" y="103"/>
                  </a:lnTo>
                  <a:lnTo>
                    <a:pt x="345" y="107"/>
                  </a:lnTo>
                  <a:lnTo>
                    <a:pt x="345" y="110"/>
                  </a:lnTo>
                  <a:lnTo>
                    <a:pt x="346" y="113"/>
                  </a:lnTo>
                  <a:lnTo>
                    <a:pt x="346" y="114"/>
                  </a:lnTo>
                  <a:lnTo>
                    <a:pt x="347" y="115"/>
                  </a:lnTo>
                  <a:lnTo>
                    <a:pt x="348" y="118"/>
                  </a:lnTo>
                  <a:lnTo>
                    <a:pt x="349" y="119"/>
                  </a:lnTo>
                  <a:lnTo>
                    <a:pt x="350" y="122"/>
                  </a:lnTo>
                  <a:lnTo>
                    <a:pt x="350" y="124"/>
                  </a:lnTo>
                  <a:lnTo>
                    <a:pt x="351" y="128"/>
                  </a:lnTo>
                  <a:lnTo>
                    <a:pt x="352" y="132"/>
                  </a:lnTo>
                  <a:lnTo>
                    <a:pt x="353" y="134"/>
                  </a:lnTo>
                  <a:lnTo>
                    <a:pt x="355" y="139"/>
                  </a:lnTo>
                  <a:lnTo>
                    <a:pt x="356" y="143"/>
                  </a:lnTo>
                  <a:lnTo>
                    <a:pt x="356" y="145"/>
                  </a:lnTo>
                  <a:lnTo>
                    <a:pt x="357" y="150"/>
                  </a:lnTo>
                  <a:lnTo>
                    <a:pt x="358" y="154"/>
                  </a:lnTo>
                  <a:lnTo>
                    <a:pt x="358" y="158"/>
                  </a:lnTo>
                  <a:lnTo>
                    <a:pt x="359" y="161"/>
                  </a:lnTo>
                  <a:lnTo>
                    <a:pt x="359" y="166"/>
                  </a:lnTo>
                  <a:lnTo>
                    <a:pt x="361" y="170"/>
                  </a:lnTo>
                  <a:lnTo>
                    <a:pt x="362" y="176"/>
                  </a:lnTo>
                  <a:lnTo>
                    <a:pt x="362" y="183"/>
                  </a:lnTo>
                  <a:lnTo>
                    <a:pt x="363" y="192"/>
                  </a:lnTo>
                  <a:lnTo>
                    <a:pt x="363" y="201"/>
                  </a:lnTo>
                  <a:lnTo>
                    <a:pt x="364" y="212"/>
                  </a:lnTo>
                  <a:lnTo>
                    <a:pt x="367" y="222"/>
                  </a:lnTo>
                  <a:lnTo>
                    <a:pt x="368" y="233"/>
                  </a:lnTo>
                  <a:lnTo>
                    <a:pt x="369" y="244"/>
                  </a:lnTo>
                  <a:lnTo>
                    <a:pt x="369" y="254"/>
                  </a:lnTo>
                  <a:lnTo>
                    <a:pt x="371" y="266"/>
                  </a:lnTo>
                  <a:lnTo>
                    <a:pt x="372" y="274"/>
                  </a:lnTo>
                  <a:lnTo>
                    <a:pt x="372" y="283"/>
                  </a:lnTo>
                  <a:lnTo>
                    <a:pt x="373" y="290"/>
                  </a:lnTo>
                  <a:lnTo>
                    <a:pt x="373" y="297"/>
                  </a:lnTo>
                  <a:lnTo>
                    <a:pt x="373" y="302"/>
                  </a:lnTo>
                  <a:lnTo>
                    <a:pt x="373" y="307"/>
                  </a:lnTo>
                  <a:lnTo>
                    <a:pt x="373" y="318"/>
                  </a:lnTo>
                  <a:lnTo>
                    <a:pt x="372" y="333"/>
                  </a:lnTo>
                  <a:lnTo>
                    <a:pt x="371" y="351"/>
                  </a:lnTo>
                  <a:lnTo>
                    <a:pt x="369" y="372"/>
                  </a:lnTo>
                  <a:lnTo>
                    <a:pt x="368" y="396"/>
                  </a:lnTo>
                  <a:lnTo>
                    <a:pt x="367" y="421"/>
                  </a:lnTo>
                  <a:lnTo>
                    <a:pt x="364" y="447"/>
                  </a:lnTo>
                  <a:lnTo>
                    <a:pt x="363" y="473"/>
                  </a:lnTo>
                  <a:lnTo>
                    <a:pt x="363" y="499"/>
                  </a:lnTo>
                  <a:lnTo>
                    <a:pt x="361" y="524"/>
                  </a:lnTo>
                  <a:lnTo>
                    <a:pt x="359" y="547"/>
                  </a:lnTo>
                  <a:lnTo>
                    <a:pt x="358" y="567"/>
                  </a:lnTo>
                  <a:lnTo>
                    <a:pt x="357" y="585"/>
                  </a:lnTo>
                  <a:lnTo>
                    <a:pt x="357" y="598"/>
                  </a:lnTo>
                  <a:lnTo>
                    <a:pt x="356" y="608"/>
                  </a:lnTo>
                  <a:lnTo>
                    <a:pt x="358" y="613"/>
                  </a:lnTo>
                  <a:lnTo>
                    <a:pt x="361" y="620"/>
                  </a:lnTo>
                  <a:lnTo>
                    <a:pt x="363" y="629"/>
                  </a:lnTo>
                  <a:lnTo>
                    <a:pt x="368" y="639"/>
                  </a:lnTo>
                  <a:lnTo>
                    <a:pt x="372" y="651"/>
                  </a:lnTo>
                  <a:lnTo>
                    <a:pt x="376" y="663"/>
                  </a:lnTo>
                  <a:lnTo>
                    <a:pt x="380" y="676"/>
                  </a:lnTo>
                  <a:lnTo>
                    <a:pt x="385" y="689"/>
                  </a:lnTo>
                  <a:lnTo>
                    <a:pt x="389" y="703"/>
                  </a:lnTo>
                  <a:lnTo>
                    <a:pt x="395" y="715"/>
                  </a:lnTo>
                  <a:lnTo>
                    <a:pt x="399" y="727"/>
                  </a:lnTo>
                  <a:lnTo>
                    <a:pt x="403" y="739"/>
                  </a:lnTo>
                  <a:lnTo>
                    <a:pt x="406" y="749"/>
                  </a:lnTo>
                  <a:lnTo>
                    <a:pt x="409" y="756"/>
                  </a:lnTo>
                  <a:lnTo>
                    <a:pt x="412" y="763"/>
                  </a:lnTo>
                  <a:lnTo>
                    <a:pt x="414" y="768"/>
                  </a:lnTo>
                  <a:lnTo>
                    <a:pt x="416" y="772"/>
                  </a:lnTo>
                  <a:lnTo>
                    <a:pt x="417" y="777"/>
                  </a:lnTo>
                  <a:lnTo>
                    <a:pt x="420" y="782"/>
                  </a:lnTo>
                  <a:lnTo>
                    <a:pt x="422" y="787"/>
                  </a:lnTo>
                  <a:lnTo>
                    <a:pt x="425" y="793"/>
                  </a:lnTo>
                  <a:lnTo>
                    <a:pt x="427" y="798"/>
                  </a:lnTo>
                  <a:lnTo>
                    <a:pt x="430" y="804"/>
                  </a:lnTo>
                  <a:lnTo>
                    <a:pt x="433" y="812"/>
                  </a:lnTo>
                  <a:lnTo>
                    <a:pt x="436" y="818"/>
                  </a:lnTo>
                  <a:lnTo>
                    <a:pt x="439" y="823"/>
                  </a:lnTo>
                  <a:lnTo>
                    <a:pt x="442" y="829"/>
                  </a:lnTo>
                  <a:lnTo>
                    <a:pt x="444" y="833"/>
                  </a:lnTo>
                  <a:lnTo>
                    <a:pt x="448" y="838"/>
                  </a:lnTo>
                  <a:lnTo>
                    <a:pt x="449" y="841"/>
                  </a:lnTo>
                  <a:lnTo>
                    <a:pt x="452" y="844"/>
                  </a:lnTo>
                  <a:lnTo>
                    <a:pt x="453" y="846"/>
                  </a:lnTo>
                  <a:lnTo>
                    <a:pt x="455" y="847"/>
                  </a:lnTo>
                  <a:lnTo>
                    <a:pt x="457" y="850"/>
                  </a:lnTo>
                  <a:lnTo>
                    <a:pt x="459" y="853"/>
                  </a:lnTo>
                  <a:lnTo>
                    <a:pt x="462" y="857"/>
                  </a:lnTo>
                  <a:lnTo>
                    <a:pt x="463" y="862"/>
                  </a:lnTo>
                  <a:lnTo>
                    <a:pt x="467" y="867"/>
                  </a:lnTo>
                  <a:lnTo>
                    <a:pt x="469" y="872"/>
                  </a:lnTo>
                  <a:lnTo>
                    <a:pt x="470" y="878"/>
                  </a:lnTo>
                  <a:lnTo>
                    <a:pt x="473" y="883"/>
                  </a:lnTo>
                  <a:lnTo>
                    <a:pt x="474" y="889"/>
                  </a:lnTo>
                  <a:lnTo>
                    <a:pt x="476" y="894"/>
                  </a:lnTo>
                  <a:lnTo>
                    <a:pt x="476" y="899"/>
                  </a:lnTo>
                  <a:lnTo>
                    <a:pt x="478" y="904"/>
                  </a:lnTo>
                  <a:lnTo>
                    <a:pt x="479" y="909"/>
                  </a:lnTo>
                  <a:lnTo>
                    <a:pt x="479" y="911"/>
                  </a:lnTo>
                  <a:lnTo>
                    <a:pt x="479" y="914"/>
                  </a:lnTo>
                  <a:lnTo>
                    <a:pt x="479" y="915"/>
                  </a:lnTo>
                  <a:lnTo>
                    <a:pt x="478" y="916"/>
                  </a:lnTo>
                  <a:lnTo>
                    <a:pt x="476" y="919"/>
                  </a:lnTo>
                  <a:lnTo>
                    <a:pt x="476" y="920"/>
                  </a:lnTo>
                  <a:lnTo>
                    <a:pt x="474" y="924"/>
                  </a:lnTo>
                  <a:lnTo>
                    <a:pt x="472" y="925"/>
                  </a:lnTo>
                  <a:lnTo>
                    <a:pt x="469" y="929"/>
                  </a:lnTo>
                  <a:lnTo>
                    <a:pt x="468" y="931"/>
                  </a:lnTo>
                  <a:lnTo>
                    <a:pt x="465" y="935"/>
                  </a:lnTo>
                  <a:lnTo>
                    <a:pt x="463" y="936"/>
                  </a:lnTo>
                  <a:lnTo>
                    <a:pt x="462" y="940"/>
                  </a:lnTo>
                  <a:lnTo>
                    <a:pt x="460" y="941"/>
                  </a:lnTo>
                  <a:lnTo>
                    <a:pt x="458" y="943"/>
                  </a:lnTo>
                  <a:lnTo>
                    <a:pt x="457" y="945"/>
                  </a:lnTo>
                  <a:lnTo>
                    <a:pt x="457" y="946"/>
                  </a:lnTo>
                  <a:lnTo>
                    <a:pt x="456" y="946"/>
                  </a:lnTo>
                  <a:lnTo>
                    <a:pt x="456" y="945"/>
                  </a:lnTo>
                  <a:lnTo>
                    <a:pt x="455" y="945"/>
                  </a:lnTo>
                  <a:lnTo>
                    <a:pt x="455" y="943"/>
                  </a:lnTo>
                  <a:lnTo>
                    <a:pt x="454" y="942"/>
                  </a:lnTo>
                  <a:lnTo>
                    <a:pt x="453" y="942"/>
                  </a:lnTo>
                  <a:lnTo>
                    <a:pt x="453" y="941"/>
                  </a:lnTo>
                  <a:lnTo>
                    <a:pt x="452" y="940"/>
                  </a:lnTo>
                  <a:lnTo>
                    <a:pt x="451" y="940"/>
                  </a:lnTo>
                  <a:lnTo>
                    <a:pt x="451" y="938"/>
                  </a:lnTo>
                  <a:lnTo>
                    <a:pt x="449" y="938"/>
                  </a:lnTo>
                  <a:lnTo>
                    <a:pt x="449" y="940"/>
                  </a:lnTo>
                  <a:lnTo>
                    <a:pt x="448" y="940"/>
                  </a:lnTo>
                  <a:lnTo>
                    <a:pt x="447" y="941"/>
                  </a:lnTo>
                  <a:lnTo>
                    <a:pt x="446" y="942"/>
                  </a:lnTo>
                  <a:lnTo>
                    <a:pt x="444" y="943"/>
                  </a:lnTo>
                  <a:lnTo>
                    <a:pt x="443" y="946"/>
                  </a:lnTo>
                  <a:lnTo>
                    <a:pt x="442" y="947"/>
                  </a:lnTo>
                  <a:lnTo>
                    <a:pt x="442" y="950"/>
                  </a:lnTo>
                  <a:lnTo>
                    <a:pt x="441" y="951"/>
                  </a:lnTo>
                  <a:lnTo>
                    <a:pt x="441" y="955"/>
                  </a:lnTo>
                  <a:lnTo>
                    <a:pt x="439" y="956"/>
                  </a:lnTo>
                  <a:lnTo>
                    <a:pt x="439" y="960"/>
                  </a:lnTo>
                  <a:lnTo>
                    <a:pt x="438" y="963"/>
                  </a:lnTo>
                  <a:lnTo>
                    <a:pt x="438" y="967"/>
                  </a:lnTo>
                  <a:lnTo>
                    <a:pt x="438" y="972"/>
                  </a:lnTo>
                  <a:lnTo>
                    <a:pt x="436" y="976"/>
                  </a:lnTo>
                  <a:lnTo>
                    <a:pt x="436" y="982"/>
                  </a:lnTo>
                  <a:lnTo>
                    <a:pt x="433" y="987"/>
                  </a:lnTo>
                  <a:lnTo>
                    <a:pt x="430" y="992"/>
                  </a:lnTo>
                  <a:lnTo>
                    <a:pt x="427" y="998"/>
                  </a:lnTo>
                  <a:lnTo>
                    <a:pt x="424" y="1003"/>
                  </a:lnTo>
                  <a:lnTo>
                    <a:pt x="420" y="1009"/>
                  </a:lnTo>
                  <a:lnTo>
                    <a:pt x="416" y="1014"/>
                  </a:lnTo>
                  <a:lnTo>
                    <a:pt x="411" y="1019"/>
                  </a:lnTo>
                  <a:lnTo>
                    <a:pt x="406" y="1024"/>
                  </a:lnTo>
                  <a:lnTo>
                    <a:pt x="401" y="1028"/>
                  </a:lnTo>
                  <a:lnTo>
                    <a:pt x="396" y="1030"/>
                  </a:lnTo>
                  <a:lnTo>
                    <a:pt x="389" y="1034"/>
                  </a:lnTo>
                  <a:lnTo>
                    <a:pt x="383" y="1037"/>
                  </a:lnTo>
                  <a:lnTo>
                    <a:pt x="374" y="1039"/>
                  </a:lnTo>
                  <a:lnTo>
                    <a:pt x="367" y="1040"/>
                  </a:lnTo>
                  <a:lnTo>
                    <a:pt x="359" y="1042"/>
                  </a:lnTo>
                  <a:lnTo>
                    <a:pt x="353" y="1043"/>
                  </a:lnTo>
                  <a:lnTo>
                    <a:pt x="349" y="1043"/>
                  </a:lnTo>
                  <a:lnTo>
                    <a:pt x="345" y="1042"/>
                  </a:lnTo>
                  <a:lnTo>
                    <a:pt x="342" y="1040"/>
                  </a:lnTo>
                  <a:lnTo>
                    <a:pt x="340" y="1040"/>
                  </a:lnTo>
                  <a:lnTo>
                    <a:pt x="337" y="1038"/>
                  </a:lnTo>
                  <a:lnTo>
                    <a:pt x="336" y="1035"/>
                  </a:lnTo>
                  <a:lnTo>
                    <a:pt x="336" y="1033"/>
                  </a:lnTo>
                  <a:lnTo>
                    <a:pt x="336" y="1029"/>
                  </a:lnTo>
                  <a:lnTo>
                    <a:pt x="337" y="1025"/>
                  </a:lnTo>
                  <a:lnTo>
                    <a:pt x="337" y="1022"/>
                  </a:lnTo>
                  <a:lnTo>
                    <a:pt x="339" y="1019"/>
                  </a:lnTo>
                  <a:lnTo>
                    <a:pt x="340" y="1014"/>
                  </a:lnTo>
                  <a:lnTo>
                    <a:pt x="342" y="1011"/>
                  </a:lnTo>
                  <a:lnTo>
                    <a:pt x="343" y="1007"/>
                  </a:lnTo>
                  <a:lnTo>
                    <a:pt x="345" y="1003"/>
                  </a:lnTo>
                  <a:lnTo>
                    <a:pt x="346" y="1001"/>
                  </a:lnTo>
                  <a:lnTo>
                    <a:pt x="347" y="998"/>
                  </a:lnTo>
                  <a:lnTo>
                    <a:pt x="349" y="996"/>
                  </a:lnTo>
                  <a:lnTo>
                    <a:pt x="350" y="993"/>
                  </a:lnTo>
                  <a:lnTo>
                    <a:pt x="351" y="991"/>
                  </a:lnTo>
                  <a:lnTo>
                    <a:pt x="353" y="988"/>
                  </a:lnTo>
                  <a:lnTo>
                    <a:pt x="355" y="986"/>
                  </a:lnTo>
                  <a:lnTo>
                    <a:pt x="356" y="983"/>
                  </a:lnTo>
                  <a:lnTo>
                    <a:pt x="356" y="981"/>
                  </a:lnTo>
                  <a:lnTo>
                    <a:pt x="357" y="978"/>
                  </a:lnTo>
                  <a:lnTo>
                    <a:pt x="357" y="976"/>
                  </a:lnTo>
                  <a:lnTo>
                    <a:pt x="358" y="972"/>
                  </a:lnTo>
                  <a:lnTo>
                    <a:pt x="358" y="970"/>
                  </a:lnTo>
                  <a:lnTo>
                    <a:pt x="359" y="966"/>
                  </a:lnTo>
                  <a:lnTo>
                    <a:pt x="359" y="962"/>
                  </a:lnTo>
                  <a:lnTo>
                    <a:pt x="358" y="960"/>
                  </a:lnTo>
                  <a:lnTo>
                    <a:pt x="358" y="956"/>
                  </a:lnTo>
                  <a:lnTo>
                    <a:pt x="358" y="953"/>
                  </a:lnTo>
                  <a:lnTo>
                    <a:pt x="357" y="951"/>
                  </a:lnTo>
                  <a:lnTo>
                    <a:pt x="356" y="948"/>
                  </a:lnTo>
                  <a:lnTo>
                    <a:pt x="356" y="946"/>
                  </a:lnTo>
                  <a:lnTo>
                    <a:pt x="356" y="943"/>
                  </a:lnTo>
                  <a:lnTo>
                    <a:pt x="355" y="942"/>
                  </a:lnTo>
                  <a:lnTo>
                    <a:pt x="355" y="941"/>
                  </a:lnTo>
                  <a:lnTo>
                    <a:pt x="353" y="940"/>
                  </a:lnTo>
                  <a:lnTo>
                    <a:pt x="352" y="940"/>
                  </a:lnTo>
                  <a:lnTo>
                    <a:pt x="352" y="938"/>
                  </a:lnTo>
                  <a:lnTo>
                    <a:pt x="351" y="936"/>
                  </a:lnTo>
                  <a:lnTo>
                    <a:pt x="349" y="932"/>
                  </a:lnTo>
                  <a:lnTo>
                    <a:pt x="347" y="929"/>
                  </a:lnTo>
                  <a:lnTo>
                    <a:pt x="344" y="924"/>
                  </a:lnTo>
                  <a:lnTo>
                    <a:pt x="341" y="916"/>
                  </a:lnTo>
                  <a:lnTo>
                    <a:pt x="336" y="910"/>
                  </a:lnTo>
                  <a:lnTo>
                    <a:pt x="334" y="902"/>
                  </a:lnTo>
                  <a:lnTo>
                    <a:pt x="329" y="894"/>
                  </a:lnTo>
                  <a:lnTo>
                    <a:pt x="325" y="886"/>
                  </a:lnTo>
                  <a:lnTo>
                    <a:pt x="321" y="878"/>
                  </a:lnTo>
                  <a:lnTo>
                    <a:pt x="318" y="870"/>
                  </a:lnTo>
                  <a:lnTo>
                    <a:pt x="314" y="862"/>
                  </a:lnTo>
                  <a:lnTo>
                    <a:pt x="310" y="854"/>
                  </a:lnTo>
                  <a:lnTo>
                    <a:pt x="309" y="846"/>
                  </a:lnTo>
                  <a:lnTo>
                    <a:pt x="305" y="840"/>
                  </a:lnTo>
                  <a:lnTo>
                    <a:pt x="304" y="836"/>
                  </a:lnTo>
                  <a:lnTo>
                    <a:pt x="303" y="831"/>
                  </a:lnTo>
                  <a:lnTo>
                    <a:pt x="299" y="824"/>
                  </a:lnTo>
                  <a:lnTo>
                    <a:pt x="295" y="818"/>
                  </a:lnTo>
                  <a:lnTo>
                    <a:pt x="291" y="809"/>
                  </a:lnTo>
                  <a:lnTo>
                    <a:pt x="287" y="802"/>
                  </a:lnTo>
                  <a:lnTo>
                    <a:pt x="282" y="793"/>
                  </a:lnTo>
                  <a:lnTo>
                    <a:pt x="276" y="785"/>
                  </a:lnTo>
                  <a:lnTo>
                    <a:pt x="271" y="777"/>
                  </a:lnTo>
                  <a:lnTo>
                    <a:pt x="267" y="768"/>
                  </a:lnTo>
                  <a:lnTo>
                    <a:pt x="262" y="761"/>
                  </a:lnTo>
                  <a:lnTo>
                    <a:pt x="257" y="755"/>
                  </a:lnTo>
                  <a:lnTo>
                    <a:pt x="255" y="750"/>
                  </a:lnTo>
                  <a:lnTo>
                    <a:pt x="252" y="745"/>
                  </a:lnTo>
                  <a:lnTo>
                    <a:pt x="250" y="742"/>
                  </a:lnTo>
                  <a:lnTo>
                    <a:pt x="249" y="742"/>
                  </a:lnTo>
                  <a:lnTo>
                    <a:pt x="249" y="741"/>
                  </a:lnTo>
                  <a:lnTo>
                    <a:pt x="249" y="740"/>
                  </a:lnTo>
                  <a:lnTo>
                    <a:pt x="249" y="737"/>
                  </a:lnTo>
                  <a:lnTo>
                    <a:pt x="247" y="735"/>
                  </a:lnTo>
                  <a:lnTo>
                    <a:pt x="246" y="734"/>
                  </a:lnTo>
                  <a:lnTo>
                    <a:pt x="245" y="731"/>
                  </a:lnTo>
                  <a:lnTo>
                    <a:pt x="244" y="730"/>
                  </a:lnTo>
                  <a:lnTo>
                    <a:pt x="243" y="726"/>
                  </a:lnTo>
                  <a:lnTo>
                    <a:pt x="242" y="724"/>
                  </a:lnTo>
                  <a:lnTo>
                    <a:pt x="241" y="722"/>
                  </a:lnTo>
                  <a:lnTo>
                    <a:pt x="240" y="720"/>
                  </a:lnTo>
                  <a:lnTo>
                    <a:pt x="240" y="719"/>
                  </a:lnTo>
                  <a:lnTo>
                    <a:pt x="239" y="717"/>
                  </a:lnTo>
                  <a:lnTo>
                    <a:pt x="239" y="716"/>
                  </a:lnTo>
                  <a:lnTo>
                    <a:pt x="238" y="716"/>
                  </a:lnTo>
                  <a:lnTo>
                    <a:pt x="238" y="719"/>
                  </a:lnTo>
                  <a:lnTo>
                    <a:pt x="238" y="724"/>
                  </a:lnTo>
                  <a:lnTo>
                    <a:pt x="238" y="730"/>
                  </a:lnTo>
                  <a:lnTo>
                    <a:pt x="238" y="735"/>
                  </a:lnTo>
                  <a:lnTo>
                    <a:pt x="238" y="744"/>
                  </a:lnTo>
                  <a:lnTo>
                    <a:pt x="238" y="751"/>
                  </a:lnTo>
                  <a:lnTo>
                    <a:pt x="238" y="761"/>
                  </a:lnTo>
                  <a:lnTo>
                    <a:pt x="238" y="771"/>
                  </a:lnTo>
                  <a:lnTo>
                    <a:pt x="238" y="780"/>
                  </a:lnTo>
                  <a:lnTo>
                    <a:pt x="238" y="790"/>
                  </a:lnTo>
                  <a:lnTo>
                    <a:pt x="238" y="800"/>
                  </a:lnTo>
                  <a:lnTo>
                    <a:pt x="239" y="809"/>
                  </a:lnTo>
                  <a:lnTo>
                    <a:pt x="240" y="817"/>
                  </a:lnTo>
                  <a:lnTo>
                    <a:pt x="240" y="824"/>
                  </a:lnTo>
                  <a:lnTo>
                    <a:pt x="241" y="833"/>
                  </a:lnTo>
                  <a:lnTo>
                    <a:pt x="242" y="839"/>
                  </a:lnTo>
                  <a:lnTo>
                    <a:pt x="243" y="847"/>
                  </a:lnTo>
                  <a:lnTo>
                    <a:pt x="244" y="856"/>
                  </a:lnTo>
                  <a:lnTo>
                    <a:pt x="245" y="865"/>
                  </a:lnTo>
                  <a:lnTo>
                    <a:pt x="246" y="874"/>
                  </a:lnTo>
                  <a:lnTo>
                    <a:pt x="246" y="884"/>
                  </a:lnTo>
                  <a:lnTo>
                    <a:pt x="247" y="894"/>
                  </a:lnTo>
                  <a:lnTo>
                    <a:pt x="247" y="903"/>
                  </a:lnTo>
                  <a:lnTo>
                    <a:pt x="249" y="912"/>
                  </a:lnTo>
                  <a:lnTo>
                    <a:pt x="249" y="921"/>
                  </a:lnTo>
                  <a:lnTo>
                    <a:pt x="249" y="929"/>
                  </a:lnTo>
                  <a:lnTo>
                    <a:pt x="249" y="935"/>
                  </a:lnTo>
                  <a:lnTo>
                    <a:pt x="249" y="941"/>
                  </a:lnTo>
                  <a:lnTo>
                    <a:pt x="249" y="946"/>
                  </a:lnTo>
                  <a:lnTo>
                    <a:pt x="249" y="948"/>
                  </a:lnTo>
                  <a:lnTo>
                    <a:pt x="249" y="950"/>
                  </a:lnTo>
                  <a:lnTo>
                    <a:pt x="247" y="950"/>
                  </a:lnTo>
                  <a:lnTo>
                    <a:pt x="245" y="950"/>
                  </a:lnTo>
                  <a:lnTo>
                    <a:pt x="243" y="951"/>
                  </a:lnTo>
                  <a:lnTo>
                    <a:pt x="242" y="951"/>
                  </a:lnTo>
                  <a:lnTo>
                    <a:pt x="240" y="951"/>
                  </a:lnTo>
                  <a:lnTo>
                    <a:pt x="238" y="951"/>
                  </a:lnTo>
                  <a:lnTo>
                    <a:pt x="237" y="951"/>
                  </a:lnTo>
                  <a:lnTo>
                    <a:pt x="235" y="952"/>
                  </a:lnTo>
                  <a:lnTo>
                    <a:pt x="233" y="952"/>
                  </a:lnTo>
                  <a:lnTo>
                    <a:pt x="232" y="952"/>
                  </a:lnTo>
                  <a:lnTo>
                    <a:pt x="230" y="952"/>
                  </a:lnTo>
                  <a:lnTo>
                    <a:pt x="230" y="953"/>
                  </a:lnTo>
                  <a:lnTo>
                    <a:pt x="230" y="955"/>
                  </a:lnTo>
                  <a:lnTo>
                    <a:pt x="230" y="956"/>
                  </a:lnTo>
                  <a:lnTo>
                    <a:pt x="230" y="957"/>
                  </a:lnTo>
                  <a:lnTo>
                    <a:pt x="232" y="960"/>
                  </a:lnTo>
                  <a:lnTo>
                    <a:pt x="232" y="961"/>
                  </a:lnTo>
                  <a:lnTo>
                    <a:pt x="233" y="965"/>
                  </a:lnTo>
                  <a:lnTo>
                    <a:pt x="233" y="968"/>
                  </a:lnTo>
                  <a:lnTo>
                    <a:pt x="233" y="972"/>
                  </a:lnTo>
                  <a:lnTo>
                    <a:pt x="234" y="975"/>
                  </a:lnTo>
                  <a:lnTo>
                    <a:pt x="234" y="978"/>
                  </a:lnTo>
                  <a:lnTo>
                    <a:pt x="235" y="982"/>
                  </a:lnTo>
                  <a:lnTo>
                    <a:pt x="235" y="987"/>
                  </a:lnTo>
                  <a:lnTo>
                    <a:pt x="235" y="991"/>
                  </a:lnTo>
                  <a:lnTo>
                    <a:pt x="235" y="994"/>
                  </a:lnTo>
                  <a:lnTo>
                    <a:pt x="235" y="998"/>
                  </a:lnTo>
                  <a:lnTo>
                    <a:pt x="235" y="1002"/>
                  </a:lnTo>
                  <a:lnTo>
                    <a:pt x="235" y="1006"/>
                  </a:lnTo>
                  <a:lnTo>
                    <a:pt x="235" y="1009"/>
                  </a:lnTo>
                  <a:lnTo>
                    <a:pt x="234" y="1012"/>
                  </a:lnTo>
                  <a:lnTo>
                    <a:pt x="233" y="1014"/>
                  </a:lnTo>
                  <a:lnTo>
                    <a:pt x="232" y="1017"/>
                  </a:lnTo>
                  <a:lnTo>
                    <a:pt x="232" y="1019"/>
                  </a:lnTo>
                  <a:lnTo>
                    <a:pt x="230" y="1021"/>
                  </a:lnTo>
                  <a:lnTo>
                    <a:pt x="230" y="1023"/>
                  </a:lnTo>
                  <a:lnTo>
                    <a:pt x="229" y="1024"/>
                  </a:lnTo>
                  <a:lnTo>
                    <a:pt x="228" y="1025"/>
                  </a:lnTo>
                  <a:lnTo>
                    <a:pt x="227" y="1027"/>
                  </a:lnTo>
                  <a:lnTo>
                    <a:pt x="227" y="1028"/>
                  </a:lnTo>
                  <a:lnTo>
                    <a:pt x="225" y="1028"/>
                  </a:lnTo>
                  <a:lnTo>
                    <a:pt x="225" y="1029"/>
                  </a:lnTo>
                  <a:lnTo>
                    <a:pt x="223" y="1029"/>
                  </a:lnTo>
                  <a:lnTo>
                    <a:pt x="220" y="1029"/>
                  </a:lnTo>
                  <a:lnTo>
                    <a:pt x="217" y="1029"/>
                  </a:lnTo>
                  <a:lnTo>
                    <a:pt x="213" y="1029"/>
                  </a:lnTo>
                  <a:lnTo>
                    <a:pt x="208" y="1029"/>
                  </a:lnTo>
                  <a:lnTo>
                    <a:pt x="203" y="1030"/>
                  </a:lnTo>
                  <a:lnTo>
                    <a:pt x="196" y="1030"/>
                  </a:lnTo>
                  <a:lnTo>
                    <a:pt x="191" y="1030"/>
                  </a:lnTo>
                  <a:lnTo>
                    <a:pt x="186" y="1030"/>
                  </a:lnTo>
                  <a:lnTo>
                    <a:pt x="181" y="1030"/>
                  </a:lnTo>
                  <a:lnTo>
                    <a:pt x="176" y="1030"/>
                  </a:lnTo>
                  <a:lnTo>
                    <a:pt x="174" y="1030"/>
                  </a:lnTo>
                  <a:lnTo>
                    <a:pt x="170" y="1030"/>
                  </a:lnTo>
                  <a:lnTo>
                    <a:pt x="169" y="1030"/>
                  </a:lnTo>
                  <a:lnTo>
                    <a:pt x="167" y="1032"/>
                  </a:lnTo>
                  <a:lnTo>
                    <a:pt x="167" y="1030"/>
                  </a:lnTo>
                  <a:lnTo>
                    <a:pt x="167" y="1028"/>
                  </a:lnTo>
                  <a:lnTo>
                    <a:pt x="167" y="1027"/>
                  </a:lnTo>
                  <a:lnTo>
                    <a:pt x="167" y="1025"/>
                  </a:lnTo>
                  <a:lnTo>
                    <a:pt x="166" y="1023"/>
                  </a:lnTo>
                  <a:lnTo>
                    <a:pt x="166" y="1022"/>
                  </a:lnTo>
                  <a:lnTo>
                    <a:pt x="166" y="1019"/>
                  </a:lnTo>
                  <a:lnTo>
                    <a:pt x="165" y="1018"/>
                  </a:lnTo>
                  <a:lnTo>
                    <a:pt x="165" y="1016"/>
                  </a:lnTo>
                  <a:lnTo>
                    <a:pt x="165" y="1014"/>
                  </a:lnTo>
                  <a:lnTo>
                    <a:pt x="165" y="1013"/>
                  </a:lnTo>
                  <a:lnTo>
                    <a:pt x="165" y="1012"/>
                  </a:lnTo>
                  <a:lnTo>
                    <a:pt x="164" y="1012"/>
                  </a:lnTo>
                  <a:lnTo>
                    <a:pt x="163" y="1012"/>
                  </a:lnTo>
                  <a:lnTo>
                    <a:pt x="162" y="1013"/>
                  </a:lnTo>
                  <a:lnTo>
                    <a:pt x="160" y="1013"/>
                  </a:lnTo>
                  <a:lnTo>
                    <a:pt x="158" y="1014"/>
                  </a:lnTo>
                  <a:lnTo>
                    <a:pt x="156" y="1014"/>
                  </a:lnTo>
                  <a:lnTo>
                    <a:pt x="154" y="1016"/>
                  </a:lnTo>
                  <a:lnTo>
                    <a:pt x="152" y="1017"/>
                  </a:lnTo>
                  <a:lnTo>
                    <a:pt x="150" y="1019"/>
                  </a:lnTo>
                  <a:lnTo>
                    <a:pt x="148" y="1021"/>
                  </a:lnTo>
                  <a:lnTo>
                    <a:pt x="145" y="1022"/>
                  </a:lnTo>
                  <a:lnTo>
                    <a:pt x="143" y="1025"/>
                  </a:lnTo>
                  <a:lnTo>
                    <a:pt x="140" y="1027"/>
                  </a:lnTo>
                  <a:lnTo>
                    <a:pt x="138" y="1030"/>
                  </a:lnTo>
                  <a:lnTo>
                    <a:pt x="136" y="1033"/>
                  </a:lnTo>
                  <a:lnTo>
                    <a:pt x="134" y="1035"/>
                  </a:lnTo>
                  <a:lnTo>
                    <a:pt x="131" y="1037"/>
                  </a:lnTo>
                  <a:lnTo>
                    <a:pt x="127" y="1039"/>
                  </a:lnTo>
                  <a:lnTo>
                    <a:pt x="123" y="1040"/>
                  </a:lnTo>
                  <a:lnTo>
                    <a:pt x="116" y="1042"/>
                  </a:lnTo>
                  <a:lnTo>
                    <a:pt x="110" y="1042"/>
                  </a:lnTo>
                  <a:lnTo>
                    <a:pt x="104" y="1043"/>
                  </a:lnTo>
                  <a:lnTo>
                    <a:pt x="96" y="1043"/>
                  </a:lnTo>
                  <a:lnTo>
                    <a:pt x="90" y="1043"/>
                  </a:lnTo>
                  <a:lnTo>
                    <a:pt x="81" y="1042"/>
                  </a:lnTo>
                  <a:lnTo>
                    <a:pt x="74" y="1042"/>
                  </a:lnTo>
                  <a:lnTo>
                    <a:pt x="65" y="1042"/>
                  </a:lnTo>
                  <a:lnTo>
                    <a:pt x="57" y="1040"/>
                  </a:lnTo>
                  <a:lnTo>
                    <a:pt x="48" y="1040"/>
                  </a:lnTo>
                  <a:lnTo>
                    <a:pt x="40" y="1040"/>
                  </a:lnTo>
                  <a:lnTo>
                    <a:pt x="30" y="1040"/>
                  </a:lnTo>
                  <a:lnTo>
                    <a:pt x="23" y="1039"/>
                  </a:lnTo>
                  <a:lnTo>
                    <a:pt x="16" y="1038"/>
                  </a:lnTo>
                  <a:lnTo>
                    <a:pt x="10" y="1037"/>
                  </a:lnTo>
                  <a:lnTo>
                    <a:pt x="6" y="1035"/>
                  </a:lnTo>
                  <a:lnTo>
                    <a:pt x="3" y="1035"/>
                  </a:lnTo>
                  <a:lnTo>
                    <a:pt x="1" y="1033"/>
                  </a:lnTo>
                  <a:lnTo>
                    <a:pt x="0" y="1032"/>
                  </a:lnTo>
                  <a:lnTo>
                    <a:pt x="0" y="1030"/>
                  </a:lnTo>
                  <a:lnTo>
                    <a:pt x="0" y="1028"/>
                  </a:lnTo>
                  <a:lnTo>
                    <a:pt x="0" y="1027"/>
                  </a:lnTo>
                  <a:lnTo>
                    <a:pt x="1" y="1025"/>
                  </a:lnTo>
                  <a:lnTo>
                    <a:pt x="3" y="1023"/>
                  </a:lnTo>
                  <a:lnTo>
                    <a:pt x="4" y="1021"/>
                  </a:lnTo>
                  <a:lnTo>
                    <a:pt x="5" y="1019"/>
                  </a:lnTo>
                  <a:lnTo>
                    <a:pt x="6" y="1017"/>
                  </a:lnTo>
                  <a:lnTo>
                    <a:pt x="7" y="1016"/>
                  </a:lnTo>
                  <a:lnTo>
                    <a:pt x="10" y="1014"/>
                  </a:lnTo>
                  <a:lnTo>
                    <a:pt x="11" y="1012"/>
                  </a:lnTo>
                  <a:lnTo>
                    <a:pt x="14" y="1011"/>
                  </a:lnTo>
                  <a:lnTo>
                    <a:pt x="17" y="1009"/>
                  </a:lnTo>
                  <a:lnTo>
                    <a:pt x="20" y="1008"/>
                  </a:lnTo>
                  <a:lnTo>
                    <a:pt x="23" y="1007"/>
                  </a:lnTo>
                  <a:lnTo>
                    <a:pt x="27" y="1006"/>
                  </a:lnTo>
                  <a:lnTo>
                    <a:pt x="30" y="1004"/>
                  </a:lnTo>
                  <a:lnTo>
                    <a:pt x="35" y="1003"/>
                  </a:lnTo>
                  <a:lnTo>
                    <a:pt x="38" y="1003"/>
                  </a:lnTo>
                  <a:lnTo>
                    <a:pt x="42" y="1003"/>
                  </a:lnTo>
                  <a:lnTo>
                    <a:pt x="44" y="1002"/>
                  </a:lnTo>
                  <a:lnTo>
                    <a:pt x="48" y="1001"/>
                  </a:lnTo>
                  <a:lnTo>
                    <a:pt x="51" y="999"/>
                  </a:lnTo>
                  <a:lnTo>
                    <a:pt x="53" y="998"/>
                  </a:lnTo>
                  <a:lnTo>
                    <a:pt x="54" y="998"/>
                  </a:lnTo>
                  <a:lnTo>
                    <a:pt x="57" y="996"/>
                  </a:lnTo>
                  <a:lnTo>
                    <a:pt x="59" y="993"/>
                  </a:lnTo>
                  <a:lnTo>
                    <a:pt x="63" y="991"/>
                  </a:lnTo>
                  <a:lnTo>
                    <a:pt x="67" y="988"/>
                  </a:lnTo>
                  <a:lnTo>
                    <a:pt x="70" y="984"/>
                  </a:lnTo>
                  <a:lnTo>
                    <a:pt x="75" y="981"/>
                  </a:lnTo>
                  <a:lnTo>
                    <a:pt x="80" y="977"/>
                  </a:lnTo>
                  <a:lnTo>
                    <a:pt x="84" y="972"/>
                  </a:lnTo>
                  <a:lnTo>
                    <a:pt x="90" y="968"/>
                  </a:lnTo>
                  <a:lnTo>
                    <a:pt x="94" y="966"/>
                  </a:lnTo>
                  <a:lnTo>
                    <a:pt x="97" y="961"/>
                  </a:lnTo>
                  <a:lnTo>
                    <a:pt x="102" y="958"/>
                  </a:lnTo>
                  <a:lnTo>
                    <a:pt x="105" y="956"/>
                  </a:lnTo>
                  <a:lnTo>
                    <a:pt x="108" y="953"/>
                  </a:lnTo>
                  <a:lnTo>
                    <a:pt x="110" y="951"/>
                  </a:lnTo>
                  <a:lnTo>
                    <a:pt x="111" y="948"/>
                  </a:lnTo>
                  <a:lnTo>
                    <a:pt x="112" y="946"/>
                  </a:lnTo>
                  <a:lnTo>
                    <a:pt x="112" y="941"/>
                  </a:lnTo>
                  <a:lnTo>
                    <a:pt x="113" y="937"/>
                  </a:lnTo>
                  <a:lnTo>
                    <a:pt x="115" y="931"/>
                  </a:lnTo>
                  <a:lnTo>
                    <a:pt x="115" y="925"/>
                  </a:lnTo>
                  <a:lnTo>
                    <a:pt x="116" y="919"/>
                  </a:lnTo>
                  <a:lnTo>
                    <a:pt x="116" y="912"/>
                  </a:lnTo>
                  <a:lnTo>
                    <a:pt x="116" y="905"/>
                  </a:lnTo>
                  <a:lnTo>
                    <a:pt x="116" y="898"/>
                  </a:lnTo>
                  <a:lnTo>
                    <a:pt x="117" y="891"/>
                  </a:lnTo>
                  <a:lnTo>
                    <a:pt x="117" y="884"/>
                  </a:lnTo>
                  <a:lnTo>
                    <a:pt x="117" y="877"/>
                  </a:lnTo>
                  <a:lnTo>
                    <a:pt x="117" y="871"/>
                  </a:lnTo>
                  <a:lnTo>
                    <a:pt x="117" y="865"/>
                  </a:lnTo>
                  <a:lnTo>
                    <a:pt x="116" y="861"/>
                  </a:lnTo>
                  <a:lnTo>
                    <a:pt x="116" y="856"/>
                  </a:lnTo>
                  <a:lnTo>
                    <a:pt x="116" y="853"/>
                  </a:lnTo>
                  <a:lnTo>
                    <a:pt x="116" y="849"/>
                  </a:lnTo>
                  <a:lnTo>
                    <a:pt x="116" y="846"/>
                  </a:lnTo>
                  <a:lnTo>
                    <a:pt x="115" y="843"/>
                  </a:lnTo>
                  <a:lnTo>
                    <a:pt x="113" y="840"/>
                  </a:lnTo>
                  <a:lnTo>
                    <a:pt x="113" y="837"/>
                  </a:lnTo>
                  <a:lnTo>
                    <a:pt x="112" y="834"/>
                  </a:lnTo>
                  <a:lnTo>
                    <a:pt x="111" y="831"/>
                  </a:lnTo>
                  <a:lnTo>
                    <a:pt x="111" y="828"/>
                  </a:lnTo>
                  <a:lnTo>
                    <a:pt x="110" y="824"/>
                  </a:lnTo>
                  <a:lnTo>
                    <a:pt x="110" y="821"/>
                  </a:lnTo>
                  <a:lnTo>
                    <a:pt x="110" y="817"/>
                  </a:lnTo>
                  <a:lnTo>
                    <a:pt x="110" y="812"/>
                  </a:lnTo>
                  <a:lnTo>
                    <a:pt x="110" y="807"/>
                  </a:lnTo>
                  <a:lnTo>
                    <a:pt x="110" y="802"/>
                  </a:lnTo>
                  <a:lnTo>
                    <a:pt x="111" y="793"/>
                  </a:lnTo>
                  <a:lnTo>
                    <a:pt x="110" y="785"/>
                  </a:lnTo>
                  <a:lnTo>
                    <a:pt x="110" y="773"/>
                  </a:lnTo>
                  <a:lnTo>
                    <a:pt x="108" y="761"/>
                  </a:lnTo>
                  <a:lnTo>
                    <a:pt x="106" y="746"/>
                  </a:lnTo>
                  <a:lnTo>
                    <a:pt x="103" y="731"/>
                  </a:lnTo>
                  <a:lnTo>
                    <a:pt x="101" y="715"/>
                  </a:lnTo>
                  <a:lnTo>
                    <a:pt x="97" y="699"/>
                  </a:lnTo>
                  <a:lnTo>
                    <a:pt x="95" y="683"/>
                  </a:lnTo>
                  <a:lnTo>
                    <a:pt x="91" y="668"/>
                  </a:lnTo>
                  <a:lnTo>
                    <a:pt x="89" y="653"/>
                  </a:lnTo>
                  <a:lnTo>
                    <a:pt x="85" y="638"/>
                  </a:lnTo>
                  <a:lnTo>
                    <a:pt x="83" y="625"/>
                  </a:lnTo>
                  <a:lnTo>
                    <a:pt x="80" y="614"/>
                  </a:lnTo>
                  <a:lnTo>
                    <a:pt x="77" y="605"/>
                  </a:lnTo>
                  <a:lnTo>
                    <a:pt x="74" y="598"/>
                  </a:lnTo>
                  <a:lnTo>
                    <a:pt x="72" y="591"/>
                  </a:lnTo>
                  <a:lnTo>
                    <a:pt x="70" y="585"/>
                  </a:lnTo>
                  <a:lnTo>
                    <a:pt x="69" y="579"/>
                  </a:lnTo>
                  <a:lnTo>
                    <a:pt x="67" y="572"/>
                  </a:lnTo>
                  <a:lnTo>
                    <a:pt x="65" y="565"/>
                  </a:lnTo>
                  <a:lnTo>
                    <a:pt x="64" y="559"/>
                  </a:lnTo>
                  <a:lnTo>
                    <a:pt x="63" y="551"/>
                  </a:lnTo>
                  <a:lnTo>
                    <a:pt x="63" y="545"/>
                  </a:lnTo>
                  <a:lnTo>
                    <a:pt x="63" y="538"/>
                  </a:lnTo>
                  <a:lnTo>
                    <a:pt x="63" y="529"/>
                  </a:lnTo>
                  <a:lnTo>
                    <a:pt x="62" y="523"/>
                  </a:lnTo>
                  <a:lnTo>
                    <a:pt x="62" y="515"/>
                  </a:lnTo>
                  <a:lnTo>
                    <a:pt x="62" y="508"/>
                  </a:lnTo>
                  <a:lnTo>
                    <a:pt x="62" y="499"/>
                  </a:lnTo>
                  <a:lnTo>
                    <a:pt x="62" y="492"/>
                  </a:lnTo>
                  <a:lnTo>
                    <a:pt x="62" y="484"/>
                  </a:lnTo>
                  <a:lnTo>
                    <a:pt x="63" y="475"/>
                  </a:lnTo>
                  <a:lnTo>
                    <a:pt x="62" y="464"/>
                  </a:lnTo>
                  <a:lnTo>
                    <a:pt x="62" y="451"/>
                  </a:lnTo>
                  <a:lnTo>
                    <a:pt x="60" y="438"/>
                  </a:lnTo>
                  <a:lnTo>
                    <a:pt x="59" y="423"/>
                  </a:lnTo>
                  <a:lnTo>
                    <a:pt x="57" y="408"/>
                  </a:lnTo>
                  <a:lnTo>
                    <a:pt x="57" y="392"/>
                  </a:lnTo>
                  <a:lnTo>
                    <a:pt x="55" y="377"/>
                  </a:lnTo>
                  <a:lnTo>
                    <a:pt x="53" y="361"/>
                  </a:lnTo>
                  <a:lnTo>
                    <a:pt x="52" y="346"/>
                  </a:lnTo>
                  <a:lnTo>
                    <a:pt x="51" y="333"/>
                  </a:lnTo>
                  <a:lnTo>
                    <a:pt x="49" y="319"/>
                  </a:lnTo>
                  <a:lnTo>
                    <a:pt x="48" y="308"/>
                  </a:lnTo>
                  <a:lnTo>
                    <a:pt x="47" y="299"/>
                  </a:lnTo>
                  <a:lnTo>
                    <a:pt x="47" y="292"/>
                  </a:lnTo>
                  <a:lnTo>
                    <a:pt x="46" y="287"/>
                  </a:lnTo>
                  <a:lnTo>
                    <a:pt x="46" y="282"/>
                  </a:lnTo>
                  <a:lnTo>
                    <a:pt x="47" y="277"/>
                  </a:lnTo>
                  <a:lnTo>
                    <a:pt x="47" y="269"/>
                  </a:lnTo>
                  <a:lnTo>
                    <a:pt x="47" y="261"/>
                  </a:lnTo>
                  <a:lnTo>
                    <a:pt x="48" y="252"/>
                  </a:lnTo>
                  <a:lnTo>
                    <a:pt x="48" y="243"/>
                  </a:lnTo>
                  <a:lnTo>
                    <a:pt x="49" y="233"/>
                  </a:lnTo>
                  <a:lnTo>
                    <a:pt x="50" y="223"/>
                  </a:lnTo>
                  <a:lnTo>
                    <a:pt x="51" y="212"/>
                  </a:lnTo>
                  <a:lnTo>
                    <a:pt x="52" y="203"/>
                  </a:lnTo>
                  <a:lnTo>
                    <a:pt x="52" y="194"/>
                  </a:lnTo>
                  <a:lnTo>
                    <a:pt x="53" y="185"/>
                  </a:lnTo>
                  <a:lnTo>
                    <a:pt x="54" y="178"/>
                  </a:lnTo>
                  <a:lnTo>
                    <a:pt x="54" y="171"/>
                  </a:lnTo>
                  <a:lnTo>
                    <a:pt x="55" y="166"/>
                  </a:lnTo>
                  <a:lnTo>
                    <a:pt x="55" y="165"/>
                  </a:lnTo>
                  <a:lnTo>
                    <a:pt x="57" y="161"/>
                  </a:lnTo>
                  <a:lnTo>
                    <a:pt x="57" y="159"/>
                  </a:lnTo>
                  <a:lnTo>
                    <a:pt x="58" y="155"/>
                  </a:lnTo>
                  <a:lnTo>
                    <a:pt x="59" y="150"/>
                  </a:lnTo>
                  <a:lnTo>
                    <a:pt x="60" y="145"/>
                  </a:lnTo>
                  <a:lnTo>
                    <a:pt x="62" y="140"/>
                  </a:lnTo>
                  <a:lnTo>
                    <a:pt x="63" y="134"/>
                  </a:lnTo>
                  <a:lnTo>
                    <a:pt x="64" y="128"/>
                  </a:lnTo>
                  <a:lnTo>
                    <a:pt x="65" y="122"/>
                  </a:lnTo>
                  <a:lnTo>
                    <a:pt x="67" y="115"/>
                  </a:lnTo>
                  <a:lnTo>
                    <a:pt x="68" y="110"/>
                  </a:lnTo>
                  <a:lnTo>
                    <a:pt x="69" y="106"/>
                  </a:lnTo>
                  <a:lnTo>
                    <a:pt x="70" y="102"/>
                  </a:lnTo>
                  <a:lnTo>
                    <a:pt x="70" y="97"/>
                  </a:lnTo>
                  <a:lnTo>
                    <a:pt x="70" y="94"/>
                  </a:lnTo>
                  <a:lnTo>
                    <a:pt x="70" y="93"/>
                  </a:lnTo>
                  <a:lnTo>
                    <a:pt x="70" y="92"/>
                  </a:lnTo>
                  <a:lnTo>
                    <a:pt x="70" y="88"/>
                  </a:lnTo>
                  <a:lnTo>
                    <a:pt x="70" y="86"/>
                  </a:lnTo>
                  <a:lnTo>
                    <a:pt x="70" y="82"/>
                  </a:lnTo>
                  <a:lnTo>
                    <a:pt x="69" y="76"/>
                  </a:lnTo>
                  <a:lnTo>
                    <a:pt x="69" y="71"/>
                  </a:lnTo>
                  <a:lnTo>
                    <a:pt x="69" y="64"/>
                  </a:lnTo>
                  <a:lnTo>
                    <a:pt x="69" y="58"/>
                  </a:lnTo>
                  <a:lnTo>
                    <a:pt x="68" y="52"/>
                  </a:lnTo>
                  <a:lnTo>
                    <a:pt x="68" y="45"/>
                  </a:lnTo>
                  <a:lnTo>
                    <a:pt x="68" y="38"/>
                  </a:lnTo>
                  <a:lnTo>
                    <a:pt x="68" y="32"/>
                  </a:lnTo>
                  <a:lnTo>
                    <a:pt x="68" y="25"/>
                  </a:lnTo>
                  <a:lnTo>
                    <a:pt x="68" y="19"/>
                  </a:lnTo>
                  <a:lnTo>
                    <a:pt x="68" y="13"/>
                  </a:lnTo>
                  <a:lnTo>
                    <a:pt x="67" y="8"/>
                  </a:lnTo>
                  <a:lnTo>
                    <a:pt x="70" y="3"/>
                  </a:lnTo>
                  <a:lnTo>
                    <a:pt x="78" y="1"/>
                  </a:lnTo>
                  <a:lnTo>
                    <a:pt x="90" y="0"/>
                  </a:lnTo>
                  <a:lnTo>
                    <a:pt x="105" y="0"/>
                  </a:lnTo>
                  <a:lnTo>
                    <a:pt x="123" y="2"/>
                  </a:lnTo>
                  <a:lnTo>
                    <a:pt x="144" y="5"/>
                  </a:lnTo>
                  <a:lnTo>
                    <a:pt x="167" y="9"/>
                  </a:lnTo>
                  <a:lnTo>
                    <a:pt x="191" y="13"/>
                  </a:lnTo>
                  <a:lnTo>
                    <a:pt x="215" y="18"/>
                  </a:lnTo>
                  <a:lnTo>
                    <a:pt x="239" y="23"/>
                  </a:lnTo>
                  <a:lnTo>
                    <a:pt x="262" y="28"/>
                  </a:lnTo>
                  <a:lnTo>
                    <a:pt x="283" y="34"/>
                  </a:lnTo>
                  <a:lnTo>
                    <a:pt x="303" y="40"/>
                  </a:lnTo>
                  <a:lnTo>
                    <a:pt x="318" y="43"/>
                  </a:lnTo>
                  <a:lnTo>
                    <a:pt x="330" y="47"/>
                  </a:lnTo>
                  <a:lnTo>
                    <a:pt x="337" y="51"/>
                  </a:lnTo>
                </a:path>
              </a:pathLst>
            </a:custGeom>
            <a:solidFill>
              <a:srgbClr val="00208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7123" name="Freeform 19"/>
            <p:cNvSpPr>
              <a:spLocks/>
            </p:cNvSpPr>
            <p:nvPr/>
          </p:nvSpPr>
          <p:spPr bwMode="auto">
            <a:xfrm>
              <a:off x="3839" y="1339"/>
              <a:ext cx="396" cy="177"/>
            </a:xfrm>
            <a:custGeom>
              <a:avLst/>
              <a:gdLst>
                <a:gd name="T0" fmla="*/ 330 w 396"/>
                <a:gd name="T1" fmla="*/ 6 h 177"/>
                <a:gd name="T2" fmla="*/ 316 w 396"/>
                <a:gd name="T3" fmla="*/ 13 h 177"/>
                <a:gd name="T4" fmla="*/ 303 w 396"/>
                <a:gd name="T5" fmla="*/ 20 h 177"/>
                <a:gd name="T6" fmla="*/ 292 w 396"/>
                <a:gd name="T7" fmla="*/ 23 h 177"/>
                <a:gd name="T8" fmla="*/ 282 w 396"/>
                <a:gd name="T9" fmla="*/ 25 h 177"/>
                <a:gd name="T10" fmla="*/ 265 w 396"/>
                <a:gd name="T11" fmla="*/ 26 h 177"/>
                <a:gd name="T12" fmla="*/ 245 w 396"/>
                <a:gd name="T13" fmla="*/ 31 h 177"/>
                <a:gd name="T14" fmla="*/ 224 w 396"/>
                <a:gd name="T15" fmla="*/ 40 h 177"/>
                <a:gd name="T16" fmla="*/ 203 w 396"/>
                <a:gd name="T17" fmla="*/ 53 h 177"/>
                <a:gd name="T18" fmla="*/ 177 w 396"/>
                <a:gd name="T19" fmla="*/ 66 h 177"/>
                <a:gd name="T20" fmla="*/ 153 w 396"/>
                <a:gd name="T21" fmla="*/ 77 h 177"/>
                <a:gd name="T22" fmla="*/ 136 w 396"/>
                <a:gd name="T23" fmla="*/ 84 h 177"/>
                <a:gd name="T24" fmla="*/ 126 w 396"/>
                <a:gd name="T25" fmla="*/ 86 h 177"/>
                <a:gd name="T26" fmla="*/ 118 w 396"/>
                <a:gd name="T27" fmla="*/ 88 h 177"/>
                <a:gd name="T28" fmla="*/ 108 w 396"/>
                <a:gd name="T29" fmla="*/ 90 h 177"/>
                <a:gd name="T30" fmla="*/ 99 w 396"/>
                <a:gd name="T31" fmla="*/ 92 h 177"/>
                <a:gd name="T32" fmla="*/ 86 w 396"/>
                <a:gd name="T33" fmla="*/ 93 h 177"/>
                <a:gd name="T34" fmla="*/ 70 w 396"/>
                <a:gd name="T35" fmla="*/ 93 h 177"/>
                <a:gd name="T36" fmla="*/ 54 w 396"/>
                <a:gd name="T37" fmla="*/ 93 h 177"/>
                <a:gd name="T38" fmla="*/ 45 w 396"/>
                <a:gd name="T39" fmla="*/ 94 h 177"/>
                <a:gd name="T40" fmla="*/ 37 w 396"/>
                <a:gd name="T41" fmla="*/ 98 h 177"/>
                <a:gd name="T42" fmla="*/ 24 w 396"/>
                <a:gd name="T43" fmla="*/ 107 h 177"/>
                <a:gd name="T44" fmla="*/ 10 w 396"/>
                <a:gd name="T45" fmla="*/ 116 h 177"/>
                <a:gd name="T46" fmla="*/ 1 w 396"/>
                <a:gd name="T47" fmla="*/ 123 h 177"/>
                <a:gd name="T48" fmla="*/ 0 w 396"/>
                <a:gd name="T49" fmla="*/ 129 h 177"/>
                <a:gd name="T50" fmla="*/ 1 w 396"/>
                <a:gd name="T51" fmla="*/ 136 h 177"/>
                <a:gd name="T52" fmla="*/ 4 w 396"/>
                <a:gd name="T53" fmla="*/ 142 h 177"/>
                <a:gd name="T54" fmla="*/ 8 w 396"/>
                <a:gd name="T55" fmla="*/ 146 h 177"/>
                <a:gd name="T56" fmla="*/ 11 w 396"/>
                <a:gd name="T57" fmla="*/ 149 h 177"/>
                <a:gd name="T58" fmla="*/ 15 w 396"/>
                <a:gd name="T59" fmla="*/ 151 h 177"/>
                <a:gd name="T60" fmla="*/ 16 w 396"/>
                <a:gd name="T61" fmla="*/ 154 h 177"/>
                <a:gd name="T62" fmla="*/ 17 w 396"/>
                <a:gd name="T63" fmla="*/ 158 h 177"/>
                <a:gd name="T64" fmla="*/ 18 w 396"/>
                <a:gd name="T65" fmla="*/ 162 h 177"/>
                <a:gd name="T66" fmla="*/ 21 w 396"/>
                <a:gd name="T67" fmla="*/ 165 h 177"/>
                <a:gd name="T68" fmla="*/ 25 w 396"/>
                <a:gd name="T69" fmla="*/ 167 h 177"/>
                <a:gd name="T70" fmla="*/ 30 w 396"/>
                <a:gd name="T71" fmla="*/ 168 h 177"/>
                <a:gd name="T72" fmla="*/ 33 w 396"/>
                <a:gd name="T73" fmla="*/ 169 h 177"/>
                <a:gd name="T74" fmla="*/ 37 w 396"/>
                <a:gd name="T75" fmla="*/ 172 h 177"/>
                <a:gd name="T76" fmla="*/ 42 w 396"/>
                <a:gd name="T77" fmla="*/ 172 h 177"/>
                <a:gd name="T78" fmla="*/ 47 w 396"/>
                <a:gd name="T79" fmla="*/ 174 h 177"/>
                <a:gd name="T80" fmla="*/ 54 w 396"/>
                <a:gd name="T81" fmla="*/ 176 h 177"/>
                <a:gd name="T82" fmla="*/ 62 w 396"/>
                <a:gd name="T83" fmla="*/ 174 h 177"/>
                <a:gd name="T84" fmla="*/ 66 w 396"/>
                <a:gd name="T85" fmla="*/ 172 h 177"/>
                <a:gd name="T86" fmla="*/ 70 w 396"/>
                <a:gd name="T87" fmla="*/ 168 h 177"/>
                <a:gd name="T88" fmla="*/ 73 w 396"/>
                <a:gd name="T89" fmla="*/ 163 h 177"/>
                <a:gd name="T90" fmla="*/ 76 w 396"/>
                <a:gd name="T91" fmla="*/ 159 h 177"/>
                <a:gd name="T92" fmla="*/ 84 w 396"/>
                <a:gd name="T93" fmla="*/ 159 h 177"/>
                <a:gd name="T94" fmla="*/ 93 w 396"/>
                <a:gd name="T95" fmla="*/ 158 h 177"/>
                <a:gd name="T96" fmla="*/ 102 w 396"/>
                <a:gd name="T97" fmla="*/ 155 h 177"/>
                <a:gd name="T98" fmla="*/ 108 w 396"/>
                <a:gd name="T99" fmla="*/ 151 h 177"/>
                <a:gd name="T100" fmla="*/ 117 w 396"/>
                <a:gd name="T101" fmla="*/ 142 h 177"/>
                <a:gd name="T102" fmla="*/ 126 w 396"/>
                <a:gd name="T103" fmla="*/ 132 h 177"/>
                <a:gd name="T104" fmla="*/ 134 w 396"/>
                <a:gd name="T105" fmla="*/ 124 h 177"/>
                <a:gd name="T106" fmla="*/ 146 w 396"/>
                <a:gd name="T107" fmla="*/ 123 h 177"/>
                <a:gd name="T108" fmla="*/ 195 w 396"/>
                <a:gd name="T109" fmla="*/ 123 h 177"/>
                <a:gd name="T110" fmla="*/ 270 w 396"/>
                <a:gd name="T111" fmla="*/ 113 h 177"/>
                <a:gd name="T112" fmla="*/ 356 w 396"/>
                <a:gd name="T113" fmla="*/ 86 h 177"/>
                <a:gd name="T114" fmla="*/ 393 w 396"/>
                <a:gd name="T115" fmla="*/ 60 h 177"/>
                <a:gd name="T116" fmla="*/ 378 w 396"/>
                <a:gd name="T117" fmla="*/ 42 h 177"/>
                <a:gd name="T118" fmla="*/ 358 w 396"/>
                <a:gd name="T119" fmla="*/ 20 h 177"/>
                <a:gd name="T120" fmla="*/ 342 w 396"/>
                <a:gd name="T121" fmla="*/ 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96" h="177">
                  <a:moveTo>
                    <a:pt x="339" y="0"/>
                  </a:moveTo>
                  <a:lnTo>
                    <a:pt x="336" y="2"/>
                  </a:lnTo>
                  <a:lnTo>
                    <a:pt x="332" y="3"/>
                  </a:lnTo>
                  <a:lnTo>
                    <a:pt x="330" y="6"/>
                  </a:lnTo>
                  <a:lnTo>
                    <a:pt x="326" y="7"/>
                  </a:lnTo>
                  <a:lnTo>
                    <a:pt x="323" y="10"/>
                  </a:lnTo>
                  <a:lnTo>
                    <a:pt x="319" y="12"/>
                  </a:lnTo>
                  <a:lnTo>
                    <a:pt x="316" y="13"/>
                  </a:lnTo>
                  <a:lnTo>
                    <a:pt x="313" y="16"/>
                  </a:lnTo>
                  <a:lnTo>
                    <a:pt x="310" y="16"/>
                  </a:lnTo>
                  <a:lnTo>
                    <a:pt x="306" y="18"/>
                  </a:lnTo>
                  <a:lnTo>
                    <a:pt x="303" y="20"/>
                  </a:lnTo>
                  <a:lnTo>
                    <a:pt x="300" y="21"/>
                  </a:lnTo>
                  <a:lnTo>
                    <a:pt x="297" y="22"/>
                  </a:lnTo>
                  <a:lnTo>
                    <a:pt x="295" y="23"/>
                  </a:lnTo>
                  <a:lnTo>
                    <a:pt x="292" y="23"/>
                  </a:lnTo>
                  <a:lnTo>
                    <a:pt x="289" y="25"/>
                  </a:lnTo>
                  <a:lnTo>
                    <a:pt x="288" y="25"/>
                  </a:lnTo>
                  <a:lnTo>
                    <a:pt x="284" y="25"/>
                  </a:lnTo>
                  <a:lnTo>
                    <a:pt x="282" y="25"/>
                  </a:lnTo>
                  <a:lnTo>
                    <a:pt x="278" y="25"/>
                  </a:lnTo>
                  <a:lnTo>
                    <a:pt x="274" y="25"/>
                  </a:lnTo>
                  <a:lnTo>
                    <a:pt x="269" y="26"/>
                  </a:lnTo>
                  <a:lnTo>
                    <a:pt x="265" y="26"/>
                  </a:lnTo>
                  <a:lnTo>
                    <a:pt x="260" y="27"/>
                  </a:lnTo>
                  <a:lnTo>
                    <a:pt x="255" y="28"/>
                  </a:lnTo>
                  <a:lnTo>
                    <a:pt x="250" y="30"/>
                  </a:lnTo>
                  <a:lnTo>
                    <a:pt x="245" y="31"/>
                  </a:lnTo>
                  <a:lnTo>
                    <a:pt x="240" y="33"/>
                  </a:lnTo>
                  <a:lnTo>
                    <a:pt x="235" y="35"/>
                  </a:lnTo>
                  <a:lnTo>
                    <a:pt x="229" y="37"/>
                  </a:lnTo>
                  <a:lnTo>
                    <a:pt x="224" y="40"/>
                  </a:lnTo>
                  <a:lnTo>
                    <a:pt x="219" y="43"/>
                  </a:lnTo>
                  <a:lnTo>
                    <a:pt x="215" y="46"/>
                  </a:lnTo>
                  <a:lnTo>
                    <a:pt x="208" y="49"/>
                  </a:lnTo>
                  <a:lnTo>
                    <a:pt x="203" y="53"/>
                  </a:lnTo>
                  <a:lnTo>
                    <a:pt x="197" y="56"/>
                  </a:lnTo>
                  <a:lnTo>
                    <a:pt x="191" y="60"/>
                  </a:lnTo>
                  <a:lnTo>
                    <a:pt x="185" y="63"/>
                  </a:lnTo>
                  <a:lnTo>
                    <a:pt x="177" y="66"/>
                  </a:lnTo>
                  <a:lnTo>
                    <a:pt x="171" y="70"/>
                  </a:lnTo>
                  <a:lnTo>
                    <a:pt x="165" y="72"/>
                  </a:lnTo>
                  <a:lnTo>
                    <a:pt x="159" y="75"/>
                  </a:lnTo>
                  <a:lnTo>
                    <a:pt x="153" y="77"/>
                  </a:lnTo>
                  <a:lnTo>
                    <a:pt x="148" y="80"/>
                  </a:lnTo>
                  <a:lnTo>
                    <a:pt x="143" y="81"/>
                  </a:lnTo>
                  <a:lnTo>
                    <a:pt x="139" y="83"/>
                  </a:lnTo>
                  <a:lnTo>
                    <a:pt x="136" y="84"/>
                  </a:lnTo>
                  <a:lnTo>
                    <a:pt x="133" y="86"/>
                  </a:lnTo>
                  <a:lnTo>
                    <a:pt x="131" y="86"/>
                  </a:lnTo>
                  <a:lnTo>
                    <a:pt x="128" y="86"/>
                  </a:lnTo>
                  <a:lnTo>
                    <a:pt x="126" y="86"/>
                  </a:lnTo>
                  <a:lnTo>
                    <a:pt x="124" y="86"/>
                  </a:lnTo>
                  <a:lnTo>
                    <a:pt x="122" y="86"/>
                  </a:lnTo>
                  <a:lnTo>
                    <a:pt x="120" y="87"/>
                  </a:lnTo>
                  <a:lnTo>
                    <a:pt x="118" y="88"/>
                  </a:lnTo>
                  <a:lnTo>
                    <a:pt x="116" y="88"/>
                  </a:lnTo>
                  <a:lnTo>
                    <a:pt x="113" y="89"/>
                  </a:lnTo>
                  <a:lnTo>
                    <a:pt x="112" y="89"/>
                  </a:lnTo>
                  <a:lnTo>
                    <a:pt x="108" y="90"/>
                  </a:lnTo>
                  <a:lnTo>
                    <a:pt x="106" y="91"/>
                  </a:lnTo>
                  <a:lnTo>
                    <a:pt x="105" y="91"/>
                  </a:lnTo>
                  <a:lnTo>
                    <a:pt x="102" y="92"/>
                  </a:lnTo>
                  <a:lnTo>
                    <a:pt x="99" y="92"/>
                  </a:lnTo>
                  <a:lnTo>
                    <a:pt x="96" y="93"/>
                  </a:lnTo>
                  <a:lnTo>
                    <a:pt x="94" y="93"/>
                  </a:lnTo>
                  <a:lnTo>
                    <a:pt x="90" y="93"/>
                  </a:lnTo>
                  <a:lnTo>
                    <a:pt x="86" y="93"/>
                  </a:lnTo>
                  <a:lnTo>
                    <a:pt x="83" y="93"/>
                  </a:lnTo>
                  <a:lnTo>
                    <a:pt x="78" y="93"/>
                  </a:lnTo>
                  <a:lnTo>
                    <a:pt x="74" y="93"/>
                  </a:lnTo>
                  <a:lnTo>
                    <a:pt x="70" y="93"/>
                  </a:lnTo>
                  <a:lnTo>
                    <a:pt x="66" y="93"/>
                  </a:lnTo>
                  <a:lnTo>
                    <a:pt x="62" y="93"/>
                  </a:lnTo>
                  <a:lnTo>
                    <a:pt x="58" y="93"/>
                  </a:lnTo>
                  <a:lnTo>
                    <a:pt x="54" y="93"/>
                  </a:lnTo>
                  <a:lnTo>
                    <a:pt x="51" y="93"/>
                  </a:lnTo>
                  <a:lnTo>
                    <a:pt x="48" y="93"/>
                  </a:lnTo>
                  <a:lnTo>
                    <a:pt x="46" y="93"/>
                  </a:lnTo>
                  <a:lnTo>
                    <a:pt x="45" y="94"/>
                  </a:lnTo>
                  <a:lnTo>
                    <a:pt x="43" y="95"/>
                  </a:lnTo>
                  <a:lnTo>
                    <a:pt x="42" y="95"/>
                  </a:lnTo>
                  <a:lnTo>
                    <a:pt x="40" y="97"/>
                  </a:lnTo>
                  <a:lnTo>
                    <a:pt x="37" y="98"/>
                  </a:lnTo>
                  <a:lnTo>
                    <a:pt x="35" y="100"/>
                  </a:lnTo>
                  <a:lnTo>
                    <a:pt x="31" y="102"/>
                  </a:lnTo>
                  <a:lnTo>
                    <a:pt x="28" y="104"/>
                  </a:lnTo>
                  <a:lnTo>
                    <a:pt x="24" y="107"/>
                  </a:lnTo>
                  <a:lnTo>
                    <a:pt x="21" y="109"/>
                  </a:lnTo>
                  <a:lnTo>
                    <a:pt x="17" y="112"/>
                  </a:lnTo>
                  <a:lnTo>
                    <a:pt x="14" y="113"/>
                  </a:lnTo>
                  <a:lnTo>
                    <a:pt x="10" y="116"/>
                  </a:lnTo>
                  <a:lnTo>
                    <a:pt x="8" y="118"/>
                  </a:lnTo>
                  <a:lnTo>
                    <a:pt x="5" y="120"/>
                  </a:lnTo>
                  <a:lnTo>
                    <a:pt x="3" y="122"/>
                  </a:lnTo>
                  <a:lnTo>
                    <a:pt x="1" y="123"/>
                  </a:lnTo>
                  <a:lnTo>
                    <a:pt x="0" y="124"/>
                  </a:lnTo>
                  <a:lnTo>
                    <a:pt x="0" y="126"/>
                  </a:lnTo>
                  <a:lnTo>
                    <a:pt x="0" y="127"/>
                  </a:lnTo>
                  <a:lnTo>
                    <a:pt x="0" y="129"/>
                  </a:lnTo>
                  <a:lnTo>
                    <a:pt x="0" y="131"/>
                  </a:lnTo>
                  <a:lnTo>
                    <a:pt x="0" y="132"/>
                  </a:lnTo>
                  <a:lnTo>
                    <a:pt x="1" y="134"/>
                  </a:lnTo>
                  <a:lnTo>
                    <a:pt x="1" y="136"/>
                  </a:lnTo>
                  <a:lnTo>
                    <a:pt x="3" y="137"/>
                  </a:lnTo>
                  <a:lnTo>
                    <a:pt x="3" y="139"/>
                  </a:lnTo>
                  <a:lnTo>
                    <a:pt x="3" y="141"/>
                  </a:lnTo>
                  <a:lnTo>
                    <a:pt x="4" y="142"/>
                  </a:lnTo>
                  <a:lnTo>
                    <a:pt x="4" y="143"/>
                  </a:lnTo>
                  <a:lnTo>
                    <a:pt x="5" y="144"/>
                  </a:lnTo>
                  <a:lnTo>
                    <a:pt x="6" y="146"/>
                  </a:lnTo>
                  <a:lnTo>
                    <a:pt x="8" y="146"/>
                  </a:lnTo>
                  <a:lnTo>
                    <a:pt x="9" y="147"/>
                  </a:lnTo>
                  <a:lnTo>
                    <a:pt x="10" y="148"/>
                  </a:lnTo>
                  <a:lnTo>
                    <a:pt x="11" y="148"/>
                  </a:lnTo>
                  <a:lnTo>
                    <a:pt x="11" y="149"/>
                  </a:lnTo>
                  <a:lnTo>
                    <a:pt x="13" y="149"/>
                  </a:lnTo>
                  <a:lnTo>
                    <a:pt x="14" y="149"/>
                  </a:lnTo>
                  <a:lnTo>
                    <a:pt x="14" y="151"/>
                  </a:lnTo>
                  <a:lnTo>
                    <a:pt x="15" y="151"/>
                  </a:lnTo>
                  <a:lnTo>
                    <a:pt x="16" y="151"/>
                  </a:lnTo>
                  <a:lnTo>
                    <a:pt x="16" y="152"/>
                  </a:lnTo>
                  <a:lnTo>
                    <a:pt x="16" y="153"/>
                  </a:lnTo>
                  <a:lnTo>
                    <a:pt x="16" y="154"/>
                  </a:lnTo>
                  <a:lnTo>
                    <a:pt x="16" y="155"/>
                  </a:lnTo>
                  <a:lnTo>
                    <a:pt x="16" y="156"/>
                  </a:lnTo>
                  <a:lnTo>
                    <a:pt x="17" y="157"/>
                  </a:lnTo>
                  <a:lnTo>
                    <a:pt x="17" y="158"/>
                  </a:lnTo>
                  <a:lnTo>
                    <a:pt x="17" y="159"/>
                  </a:lnTo>
                  <a:lnTo>
                    <a:pt x="17" y="160"/>
                  </a:lnTo>
                  <a:lnTo>
                    <a:pt x="18" y="161"/>
                  </a:lnTo>
                  <a:lnTo>
                    <a:pt x="18" y="162"/>
                  </a:lnTo>
                  <a:lnTo>
                    <a:pt x="18" y="163"/>
                  </a:lnTo>
                  <a:lnTo>
                    <a:pt x="19" y="163"/>
                  </a:lnTo>
                  <a:lnTo>
                    <a:pt x="20" y="164"/>
                  </a:lnTo>
                  <a:lnTo>
                    <a:pt x="21" y="165"/>
                  </a:lnTo>
                  <a:lnTo>
                    <a:pt x="22" y="166"/>
                  </a:lnTo>
                  <a:lnTo>
                    <a:pt x="24" y="166"/>
                  </a:lnTo>
                  <a:lnTo>
                    <a:pt x="24" y="167"/>
                  </a:lnTo>
                  <a:lnTo>
                    <a:pt x="25" y="167"/>
                  </a:lnTo>
                  <a:lnTo>
                    <a:pt x="26" y="167"/>
                  </a:lnTo>
                  <a:lnTo>
                    <a:pt x="27" y="168"/>
                  </a:lnTo>
                  <a:lnTo>
                    <a:pt x="28" y="168"/>
                  </a:lnTo>
                  <a:lnTo>
                    <a:pt x="30" y="168"/>
                  </a:lnTo>
                  <a:lnTo>
                    <a:pt x="31" y="168"/>
                  </a:lnTo>
                  <a:lnTo>
                    <a:pt x="31" y="169"/>
                  </a:lnTo>
                  <a:lnTo>
                    <a:pt x="32" y="169"/>
                  </a:lnTo>
                  <a:lnTo>
                    <a:pt x="33" y="169"/>
                  </a:lnTo>
                  <a:lnTo>
                    <a:pt x="35" y="171"/>
                  </a:lnTo>
                  <a:lnTo>
                    <a:pt x="36" y="171"/>
                  </a:lnTo>
                  <a:lnTo>
                    <a:pt x="37" y="171"/>
                  </a:lnTo>
                  <a:lnTo>
                    <a:pt x="37" y="172"/>
                  </a:lnTo>
                  <a:lnTo>
                    <a:pt x="38" y="172"/>
                  </a:lnTo>
                  <a:lnTo>
                    <a:pt x="40" y="172"/>
                  </a:lnTo>
                  <a:lnTo>
                    <a:pt x="41" y="172"/>
                  </a:lnTo>
                  <a:lnTo>
                    <a:pt x="42" y="172"/>
                  </a:lnTo>
                  <a:lnTo>
                    <a:pt x="43" y="173"/>
                  </a:lnTo>
                  <a:lnTo>
                    <a:pt x="45" y="173"/>
                  </a:lnTo>
                  <a:lnTo>
                    <a:pt x="46" y="174"/>
                  </a:lnTo>
                  <a:lnTo>
                    <a:pt x="47" y="174"/>
                  </a:lnTo>
                  <a:lnTo>
                    <a:pt x="49" y="174"/>
                  </a:lnTo>
                  <a:lnTo>
                    <a:pt x="51" y="176"/>
                  </a:lnTo>
                  <a:lnTo>
                    <a:pt x="52" y="176"/>
                  </a:lnTo>
                  <a:lnTo>
                    <a:pt x="54" y="176"/>
                  </a:lnTo>
                  <a:lnTo>
                    <a:pt x="56" y="176"/>
                  </a:lnTo>
                  <a:lnTo>
                    <a:pt x="58" y="176"/>
                  </a:lnTo>
                  <a:lnTo>
                    <a:pt x="61" y="174"/>
                  </a:lnTo>
                  <a:lnTo>
                    <a:pt x="62" y="174"/>
                  </a:lnTo>
                  <a:lnTo>
                    <a:pt x="63" y="174"/>
                  </a:lnTo>
                  <a:lnTo>
                    <a:pt x="64" y="174"/>
                  </a:lnTo>
                  <a:lnTo>
                    <a:pt x="65" y="173"/>
                  </a:lnTo>
                  <a:lnTo>
                    <a:pt x="66" y="172"/>
                  </a:lnTo>
                  <a:lnTo>
                    <a:pt x="67" y="171"/>
                  </a:lnTo>
                  <a:lnTo>
                    <a:pt x="68" y="169"/>
                  </a:lnTo>
                  <a:lnTo>
                    <a:pt x="69" y="169"/>
                  </a:lnTo>
                  <a:lnTo>
                    <a:pt x="70" y="168"/>
                  </a:lnTo>
                  <a:lnTo>
                    <a:pt x="70" y="167"/>
                  </a:lnTo>
                  <a:lnTo>
                    <a:pt x="71" y="166"/>
                  </a:lnTo>
                  <a:lnTo>
                    <a:pt x="72" y="165"/>
                  </a:lnTo>
                  <a:lnTo>
                    <a:pt x="73" y="163"/>
                  </a:lnTo>
                  <a:lnTo>
                    <a:pt x="74" y="162"/>
                  </a:lnTo>
                  <a:lnTo>
                    <a:pt x="74" y="161"/>
                  </a:lnTo>
                  <a:lnTo>
                    <a:pt x="75" y="160"/>
                  </a:lnTo>
                  <a:lnTo>
                    <a:pt x="76" y="159"/>
                  </a:lnTo>
                  <a:lnTo>
                    <a:pt x="78" y="159"/>
                  </a:lnTo>
                  <a:lnTo>
                    <a:pt x="79" y="159"/>
                  </a:lnTo>
                  <a:lnTo>
                    <a:pt x="81" y="159"/>
                  </a:lnTo>
                  <a:lnTo>
                    <a:pt x="84" y="159"/>
                  </a:lnTo>
                  <a:lnTo>
                    <a:pt x="85" y="159"/>
                  </a:lnTo>
                  <a:lnTo>
                    <a:pt x="88" y="158"/>
                  </a:lnTo>
                  <a:lnTo>
                    <a:pt x="91" y="158"/>
                  </a:lnTo>
                  <a:lnTo>
                    <a:pt x="93" y="158"/>
                  </a:lnTo>
                  <a:lnTo>
                    <a:pt x="96" y="157"/>
                  </a:lnTo>
                  <a:lnTo>
                    <a:pt x="99" y="157"/>
                  </a:lnTo>
                  <a:lnTo>
                    <a:pt x="100" y="156"/>
                  </a:lnTo>
                  <a:lnTo>
                    <a:pt x="102" y="155"/>
                  </a:lnTo>
                  <a:lnTo>
                    <a:pt x="105" y="154"/>
                  </a:lnTo>
                  <a:lnTo>
                    <a:pt x="106" y="154"/>
                  </a:lnTo>
                  <a:lnTo>
                    <a:pt x="107" y="152"/>
                  </a:lnTo>
                  <a:lnTo>
                    <a:pt x="108" y="151"/>
                  </a:lnTo>
                  <a:lnTo>
                    <a:pt x="111" y="149"/>
                  </a:lnTo>
                  <a:lnTo>
                    <a:pt x="112" y="147"/>
                  </a:lnTo>
                  <a:lnTo>
                    <a:pt x="115" y="144"/>
                  </a:lnTo>
                  <a:lnTo>
                    <a:pt x="117" y="142"/>
                  </a:lnTo>
                  <a:lnTo>
                    <a:pt x="120" y="139"/>
                  </a:lnTo>
                  <a:lnTo>
                    <a:pt x="122" y="137"/>
                  </a:lnTo>
                  <a:lnTo>
                    <a:pt x="124" y="134"/>
                  </a:lnTo>
                  <a:lnTo>
                    <a:pt x="126" y="132"/>
                  </a:lnTo>
                  <a:lnTo>
                    <a:pt x="129" y="129"/>
                  </a:lnTo>
                  <a:lnTo>
                    <a:pt x="132" y="127"/>
                  </a:lnTo>
                  <a:lnTo>
                    <a:pt x="133" y="126"/>
                  </a:lnTo>
                  <a:lnTo>
                    <a:pt x="134" y="124"/>
                  </a:lnTo>
                  <a:lnTo>
                    <a:pt x="136" y="123"/>
                  </a:lnTo>
                  <a:lnTo>
                    <a:pt x="137" y="123"/>
                  </a:lnTo>
                  <a:lnTo>
                    <a:pt x="140" y="123"/>
                  </a:lnTo>
                  <a:lnTo>
                    <a:pt x="146" y="123"/>
                  </a:lnTo>
                  <a:lnTo>
                    <a:pt x="154" y="123"/>
                  </a:lnTo>
                  <a:lnTo>
                    <a:pt x="166" y="123"/>
                  </a:lnTo>
                  <a:lnTo>
                    <a:pt x="180" y="123"/>
                  </a:lnTo>
                  <a:lnTo>
                    <a:pt x="195" y="123"/>
                  </a:lnTo>
                  <a:lnTo>
                    <a:pt x="212" y="122"/>
                  </a:lnTo>
                  <a:lnTo>
                    <a:pt x="230" y="120"/>
                  </a:lnTo>
                  <a:lnTo>
                    <a:pt x="249" y="118"/>
                  </a:lnTo>
                  <a:lnTo>
                    <a:pt x="270" y="113"/>
                  </a:lnTo>
                  <a:lnTo>
                    <a:pt x="291" y="109"/>
                  </a:lnTo>
                  <a:lnTo>
                    <a:pt x="313" y="103"/>
                  </a:lnTo>
                  <a:lnTo>
                    <a:pt x="334" y="95"/>
                  </a:lnTo>
                  <a:lnTo>
                    <a:pt x="356" y="86"/>
                  </a:lnTo>
                  <a:lnTo>
                    <a:pt x="375" y="76"/>
                  </a:lnTo>
                  <a:lnTo>
                    <a:pt x="395" y="63"/>
                  </a:lnTo>
                  <a:lnTo>
                    <a:pt x="395" y="62"/>
                  </a:lnTo>
                  <a:lnTo>
                    <a:pt x="393" y="60"/>
                  </a:lnTo>
                  <a:lnTo>
                    <a:pt x="391" y="57"/>
                  </a:lnTo>
                  <a:lnTo>
                    <a:pt x="386" y="53"/>
                  </a:lnTo>
                  <a:lnTo>
                    <a:pt x="383" y="48"/>
                  </a:lnTo>
                  <a:lnTo>
                    <a:pt x="378" y="42"/>
                  </a:lnTo>
                  <a:lnTo>
                    <a:pt x="373" y="36"/>
                  </a:lnTo>
                  <a:lnTo>
                    <a:pt x="367" y="31"/>
                  </a:lnTo>
                  <a:lnTo>
                    <a:pt x="362" y="25"/>
                  </a:lnTo>
                  <a:lnTo>
                    <a:pt x="358" y="20"/>
                  </a:lnTo>
                  <a:lnTo>
                    <a:pt x="352" y="13"/>
                  </a:lnTo>
                  <a:lnTo>
                    <a:pt x="348" y="10"/>
                  </a:lnTo>
                  <a:lnTo>
                    <a:pt x="344" y="5"/>
                  </a:lnTo>
                  <a:lnTo>
                    <a:pt x="342" y="2"/>
                  </a:lnTo>
                  <a:lnTo>
                    <a:pt x="340" y="0"/>
                  </a:lnTo>
                  <a:lnTo>
                    <a:pt x="339" y="0"/>
                  </a:lnTo>
                </a:path>
              </a:pathLst>
            </a:custGeom>
            <a:solidFill>
              <a:srgbClr val="FFC0A6"/>
            </a:solidFill>
            <a:ln w="12700" cap="rnd" cmpd="sng">
              <a:solidFill>
                <a:srgbClr val="F57B49"/>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7124" name="Freeform 20"/>
            <p:cNvSpPr>
              <a:spLocks/>
            </p:cNvSpPr>
            <p:nvPr/>
          </p:nvSpPr>
          <p:spPr bwMode="auto">
            <a:xfrm>
              <a:off x="4131" y="1063"/>
              <a:ext cx="477" cy="410"/>
            </a:xfrm>
            <a:custGeom>
              <a:avLst/>
              <a:gdLst>
                <a:gd name="T0" fmla="*/ 235 w 477"/>
                <a:gd name="T1" fmla="*/ 0 h 410"/>
                <a:gd name="T2" fmla="*/ 241 w 477"/>
                <a:gd name="T3" fmla="*/ 2 h 410"/>
                <a:gd name="T4" fmla="*/ 248 w 477"/>
                <a:gd name="T5" fmla="*/ 4 h 410"/>
                <a:gd name="T6" fmla="*/ 258 w 477"/>
                <a:gd name="T7" fmla="*/ 21 h 410"/>
                <a:gd name="T8" fmla="*/ 271 w 477"/>
                <a:gd name="T9" fmla="*/ 41 h 410"/>
                <a:gd name="T10" fmla="*/ 276 w 477"/>
                <a:gd name="T11" fmla="*/ 49 h 410"/>
                <a:gd name="T12" fmla="*/ 292 w 477"/>
                <a:gd name="T13" fmla="*/ 51 h 410"/>
                <a:gd name="T14" fmla="*/ 318 w 477"/>
                <a:gd name="T15" fmla="*/ 54 h 410"/>
                <a:gd name="T16" fmla="*/ 341 w 477"/>
                <a:gd name="T17" fmla="*/ 57 h 410"/>
                <a:gd name="T18" fmla="*/ 358 w 477"/>
                <a:gd name="T19" fmla="*/ 60 h 410"/>
                <a:gd name="T20" fmla="*/ 370 w 477"/>
                <a:gd name="T21" fmla="*/ 67 h 410"/>
                <a:gd name="T22" fmla="*/ 379 w 477"/>
                <a:gd name="T23" fmla="*/ 78 h 410"/>
                <a:gd name="T24" fmla="*/ 391 w 477"/>
                <a:gd name="T25" fmla="*/ 95 h 410"/>
                <a:gd name="T26" fmla="*/ 409 w 477"/>
                <a:gd name="T27" fmla="*/ 119 h 410"/>
                <a:gd name="T28" fmla="*/ 425 w 477"/>
                <a:gd name="T29" fmla="*/ 143 h 410"/>
                <a:gd name="T30" fmla="*/ 432 w 477"/>
                <a:gd name="T31" fmla="*/ 166 h 410"/>
                <a:gd name="T32" fmla="*/ 447 w 477"/>
                <a:gd name="T33" fmla="*/ 206 h 410"/>
                <a:gd name="T34" fmla="*/ 462 w 477"/>
                <a:gd name="T35" fmla="*/ 248 h 410"/>
                <a:gd name="T36" fmla="*/ 466 w 477"/>
                <a:gd name="T37" fmla="*/ 275 h 410"/>
                <a:gd name="T38" fmla="*/ 470 w 477"/>
                <a:gd name="T39" fmla="*/ 299 h 410"/>
                <a:gd name="T40" fmla="*/ 475 w 477"/>
                <a:gd name="T41" fmla="*/ 316 h 410"/>
                <a:gd name="T42" fmla="*/ 473 w 477"/>
                <a:gd name="T43" fmla="*/ 324 h 410"/>
                <a:gd name="T44" fmla="*/ 452 w 477"/>
                <a:gd name="T45" fmla="*/ 336 h 410"/>
                <a:gd name="T46" fmla="*/ 421 w 477"/>
                <a:gd name="T47" fmla="*/ 351 h 410"/>
                <a:gd name="T48" fmla="*/ 392 w 477"/>
                <a:gd name="T49" fmla="*/ 358 h 410"/>
                <a:gd name="T50" fmla="*/ 374 w 477"/>
                <a:gd name="T51" fmla="*/ 357 h 410"/>
                <a:gd name="T52" fmla="*/ 366 w 477"/>
                <a:gd name="T53" fmla="*/ 354 h 410"/>
                <a:gd name="T54" fmla="*/ 365 w 477"/>
                <a:gd name="T55" fmla="*/ 354 h 410"/>
                <a:gd name="T56" fmla="*/ 366 w 477"/>
                <a:gd name="T57" fmla="*/ 367 h 410"/>
                <a:gd name="T58" fmla="*/ 366 w 477"/>
                <a:gd name="T59" fmla="*/ 386 h 410"/>
                <a:gd name="T60" fmla="*/ 363 w 477"/>
                <a:gd name="T61" fmla="*/ 395 h 410"/>
                <a:gd name="T62" fmla="*/ 356 w 477"/>
                <a:gd name="T63" fmla="*/ 398 h 410"/>
                <a:gd name="T64" fmla="*/ 350 w 477"/>
                <a:gd name="T65" fmla="*/ 402 h 410"/>
                <a:gd name="T66" fmla="*/ 335 w 477"/>
                <a:gd name="T67" fmla="*/ 409 h 410"/>
                <a:gd name="T68" fmla="*/ 238 w 477"/>
                <a:gd name="T69" fmla="*/ 397 h 410"/>
                <a:gd name="T70" fmla="*/ 122 w 477"/>
                <a:gd name="T71" fmla="*/ 378 h 410"/>
                <a:gd name="T72" fmla="*/ 80 w 477"/>
                <a:gd name="T73" fmla="*/ 371 h 410"/>
                <a:gd name="T74" fmla="*/ 80 w 477"/>
                <a:gd name="T75" fmla="*/ 366 h 410"/>
                <a:gd name="T76" fmla="*/ 72 w 477"/>
                <a:gd name="T77" fmla="*/ 363 h 410"/>
                <a:gd name="T78" fmla="*/ 64 w 477"/>
                <a:gd name="T79" fmla="*/ 362 h 410"/>
                <a:gd name="T80" fmla="*/ 55 w 477"/>
                <a:gd name="T81" fmla="*/ 356 h 410"/>
                <a:gd name="T82" fmla="*/ 43 w 477"/>
                <a:gd name="T83" fmla="*/ 344 h 410"/>
                <a:gd name="T84" fmla="*/ 27 w 477"/>
                <a:gd name="T85" fmla="*/ 324 h 410"/>
                <a:gd name="T86" fmla="*/ 14 w 477"/>
                <a:gd name="T87" fmla="*/ 308 h 410"/>
                <a:gd name="T88" fmla="*/ 3 w 477"/>
                <a:gd name="T89" fmla="*/ 295 h 410"/>
                <a:gd name="T90" fmla="*/ 11 w 477"/>
                <a:gd name="T91" fmla="*/ 273 h 410"/>
                <a:gd name="T92" fmla="*/ 31 w 477"/>
                <a:gd name="T93" fmla="*/ 232 h 410"/>
                <a:gd name="T94" fmla="*/ 51 w 477"/>
                <a:gd name="T95" fmla="*/ 188 h 410"/>
                <a:gd name="T96" fmla="*/ 64 w 477"/>
                <a:gd name="T97" fmla="*/ 153 h 410"/>
                <a:gd name="T98" fmla="*/ 70 w 477"/>
                <a:gd name="T99" fmla="*/ 130 h 410"/>
                <a:gd name="T100" fmla="*/ 75 w 477"/>
                <a:gd name="T101" fmla="*/ 115 h 410"/>
                <a:gd name="T102" fmla="*/ 83 w 477"/>
                <a:gd name="T103" fmla="*/ 105 h 410"/>
                <a:gd name="T104" fmla="*/ 96 w 477"/>
                <a:gd name="T105" fmla="*/ 95 h 410"/>
                <a:gd name="T106" fmla="*/ 107 w 477"/>
                <a:gd name="T107" fmla="*/ 88 h 410"/>
                <a:gd name="T108" fmla="*/ 113 w 477"/>
                <a:gd name="T109" fmla="*/ 83 h 410"/>
                <a:gd name="T110" fmla="*/ 115 w 477"/>
                <a:gd name="T111" fmla="*/ 78 h 410"/>
                <a:gd name="T112" fmla="*/ 116 w 477"/>
                <a:gd name="T113" fmla="*/ 72 h 410"/>
                <a:gd name="T114" fmla="*/ 117 w 477"/>
                <a:gd name="T115" fmla="*/ 64 h 410"/>
                <a:gd name="T116" fmla="*/ 129 w 477"/>
                <a:gd name="T117" fmla="*/ 51 h 410"/>
                <a:gd name="T118" fmla="*/ 140 w 477"/>
                <a:gd name="T119" fmla="*/ 40 h 410"/>
                <a:gd name="T120" fmla="*/ 151 w 477"/>
                <a:gd name="T121" fmla="*/ 34 h 410"/>
                <a:gd name="T122" fmla="*/ 186 w 477"/>
                <a:gd name="T123" fmla="*/ 19 h 410"/>
                <a:gd name="T124" fmla="*/ 223 w 477"/>
                <a:gd name="T125" fmla="*/ 3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77" h="410">
                  <a:moveTo>
                    <a:pt x="230" y="0"/>
                  </a:moveTo>
                  <a:lnTo>
                    <a:pt x="231" y="0"/>
                  </a:lnTo>
                  <a:lnTo>
                    <a:pt x="232" y="0"/>
                  </a:lnTo>
                  <a:lnTo>
                    <a:pt x="233" y="0"/>
                  </a:lnTo>
                  <a:lnTo>
                    <a:pt x="235" y="0"/>
                  </a:lnTo>
                  <a:lnTo>
                    <a:pt x="236" y="0"/>
                  </a:lnTo>
                  <a:lnTo>
                    <a:pt x="238" y="0"/>
                  </a:lnTo>
                  <a:lnTo>
                    <a:pt x="238" y="2"/>
                  </a:lnTo>
                  <a:lnTo>
                    <a:pt x="239" y="2"/>
                  </a:lnTo>
                  <a:lnTo>
                    <a:pt x="241" y="2"/>
                  </a:lnTo>
                  <a:lnTo>
                    <a:pt x="243" y="3"/>
                  </a:lnTo>
                  <a:lnTo>
                    <a:pt x="244" y="3"/>
                  </a:lnTo>
                  <a:lnTo>
                    <a:pt x="245" y="3"/>
                  </a:lnTo>
                  <a:lnTo>
                    <a:pt x="246" y="3"/>
                  </a:lnTo>
                  <a:lnTo>
                    <a:pt x="248" y="4"/>
                  </a:lnTo>
                  <a:lnTo>
                    <a:pt x="249" y="8"/>
                  </a:lnTo>
                  <a:lnTo>
                    <a:pt x="251" y="10"/>
                  </a:lnTo>
                  <a:lnTo>
                    <a:pt x="252" y="13"/>
                  </a:lnTo>
                  <a:lnTo>
                    <a:pt x="255" y="18"/>
                  </a:lnTo>
                  <a:lnTo>
                    <a:pt x="258" y="21"/>
                  </a:lnTo>
                  <a:lnTo>
                    <a:pt x="260" y="26"/>
                  </a:lnTo>
                  <a:lnTo>
                    <a:pt x="263" y="30"/>
                  </a:lnTo>
                  <a:lnTo>
                    <a:pt x="266" y="34"/>
                  </a:lnTo>
                  <a:lnTo>
                    <a:pt x="268" y="38"/>
                  </a:lnTo>
                  <a:lnTo>
                    <a:pt x="271" y="41"/>
                  </a:lnTo>
                  <a:lnTo>
                    <a:pt x="272" y="44"/>
                  </a:lnTo>
                  <a:lnTo>
                    <a:pt x="273" y="48"/>
                  </a:lnTo>
                  <a:lnTo>
                    <a:pt x="275" y="48"/>
                  </a:lnTo>
                  <a:lnTo>
                    <a:pt x="275" y="49"/>
                  </a:lnTo>
                  <a:lnTo>
                    <a:pt x="276" y="49"/>
                  </a:lnTo>
                  <a:lnTo>
                    <a:pt x="277" y="49"/>
                  </a:lnTo>
                  <a:lnTo>
                    <a:pt x="280" y="49"/>
                  </a:lnTo>
                  <a:lnTo>
                    <a:pt x="283" y="50"/>
                  </a:lnTo>
                  <a:lnTo>
                    <a:pt x="287" y="50"/>
                  </a:lnTo>
                  <a:lnTo>
                    <a:pt x="292" y="51"/>
                  </a:lnTo>
                  <a:lnTo>
                    <a:pt x="295" y="51"/>
                  </a:lnTo>
                  <a:lnTo>
                    <a:pt x="300" y="52"/>
                  </a:lnTo>
                  <a:lnTo>
                    <a:pt x="307" y="53"/>
                  </a:lnTo>
                  <a:lnTo>
                    <a:pt x="312" y="54"/>
                  </a:lnTo>
                  <a:lnTo>
                    <a:pt x="318" y="54"/>
                  </a:lnTo>
                  <a:lnTo>
                    <a:pt x="323" y="55"/>
                  </a:lnTo>
                  <a:lnTo>
                    <a:pt x="329" y="55"/>
                  </a:lnTo>
                  <a:lnTo>
                    <a:pt x="332" y="56"/>
                  </a:lnTo>
                  <a:lnTo>
                    <a:pt x="338" y="56"/>
                  </a:lnTo>
                  <a:lnTo>
                    <a:pt x="341" y="57"/>
                  </a:lnTo>
                  <a:lnTo>
                    <a:pt x="345" y="57"/>
                  </a:lnTo>
                  <a:lnTo>
                    <a:pt x="348" y="58"/>
                  </a:lnTo>
                  <a:lnTo>
                    <a:pt x="352" y="58"/>
                  </a:lnTo>
                  <a:lnTo>
                    <a:pt x="355" y="59"/>
                  </a:lnTo>
                  <a:lnTo>
                    <a:pt x="358" y="60"/>
                  </a:lnTo>
                  <a:lnTo>
                    <a:pt x="361" y="61"/>
                  </a:lnTo>
                  <a:lnTo>
                    <a:pt x="363" y="63"/>
                  </a:lnTo>
                  <a:lnTo>
                    <a:pt x="366" y="64"/>
                  </a:lnTo>
                  <a:lnTo>
                    <a:pt x="368" y="66"/>
                  </a:lnTo>
                  <a:lnTo>
                    <a:pt x="370" y="67"/>
                  </a:lnTo>
                  <a:lnTo>
                    <a:pt x="372" y="69"/>
                  </a:lnTo>
                  <a:lnTo>
                    <a:pt x="374" y="71"/>
                  </a:lnTo>
                  <a:lnTo>
                    <a:pt x="377" y="73"/>
                  </a:lnTo>
                  <a:lnTo>
                    <a:pt x="379" y="76"/>
                  </a:lnTo>
                  <a:lnTo>
                    <a:pt x="379" y="78"/>
                  </a:lnTo>
                  <a:lnTo>
                    <a:pt x="380" y="81"/>
                  </a:lnTo>
                  <a:lnTo>
                    <a:pt x="383" y="83"/>
                  </a:lnTo>
                  <a:lnTo>
                    <a:pt x="385" y="87"/>
                  </a:lnTo>
                  <a:lnTo>
                    <a:pt x="388" y="91"/>
                  </a:lnTo>
                  <a:lnTo>
                    <a:pt x="391" y="95"/>
                  </a:lnTo>
                  <a:lnTo>
                    <a:pt x="394" y="99"/>
                  </a:lnTo>
                  <a:lnTo>
                    <a:pt x="398" y="104"/>
                  </a:lnTo>
                  <a:lnTo>
                    <a:pt x="401" y="109"/>
                  </a:lnTo>
                  <a:lnTo>
                    <a:pt x="406" y="114"/>
                  </a:lnTo>
                  <a:lnTo>
                    <a:pt x="409" y="119"/>
                  </a:lnTo>
                  <a:lnTo>
                    <a:pt x="412" y="124"/>
                  </a:lnTo>
                  <a:lnTo>
                    <a:pt x="416" y="129"/>
                  </a:lnTo>
                  <a:lnTo>
                    <a:pt x="419" y="134"/>
                  </a:lnTo>
                  <a:lnTo>
                    <a:pt x="422" y="138"/>
                  </a:lnTo>
                  <a:lnTo>
                    <a:pt x="425" y="143"/>
                  </a:lnTo>
                  <a:lnTo>
                    <a:pt x="426" y="147"/>
                  </a:lnTo>
                  <a:lnTo>
                    <a:pt x="426" y="151"/>
                  </a:lnTo>
                  <a:lnTo>
                    <a:pt x="428" y="154"/>
                  </a:lnTo>
                  <a:lnTo>
                    <a:pt x="430" y="160"/>
                  </a:lnTo>
                  <a:lnTo>
                    <a:pt x="432" y="166"/>
                  </a:lnTo>
                  <a:lnTo>
                    <a:pt x="435" y="173"/>
                  </a:lnTo>
                  <a:lnTo>
                    <a:pt x="438" y="180"/>
                  </a:lnTo>
                  <a:lnTo>
                    <a:pt x="441" y="189"/>
                  </a:lnTo>
                  <a:lnTo>
                    <a:pt x="444" y="197"/>
                  </a:lnTo>
                  <a:lnTo>
                    <a:pt x="447" y="206"/>
                  </a:lnTo>
                  <a:lnTo>
                    <a:pt x="450" y="215"/>
                  </a:lnTo>
                  <a:lnTo>
                    <a:pt x="453" y="224"/>
                  </a:lnTo>
                  <a:lnTo>
                    <a:pt x="457" y="232"/>
                  </a:lnTo>
                  <a:lnTo>
                    <a:pt x="459" y="240"/>
                  </a:lnTo>
                  <a:lnTo>
                    <a:pt x="462" y="248"/>
                  </a:lnTo>
                  <a:lnTo>
                    <a:pt x="464" y="255"/>
                  </a:lnTo>
                  <a:lnTo>
                    <a:pt x="465" y="260"/>
                  </a:lnTo>
                  <a:lnTo>
                    <a:pt x="465" y="267"/>
                  </a:lnTo>
                  <a:lnTo>
                    <a:pt x="466" y="270"/>
                  </a:lnTo>
                  <a:lnTo>
                    <a:pt x="466" y="275"/>
                  </a:lnTo>
                  <a:lnTo>
                    <a:pt x="467" y="280"/>
                  </a:lnTo>
                  <a:lnTo>
                    <a:pt x="468" y="285"/>
                  </a:lnTo>
                  <a:lnTo>
                    <a:pt x="468" y="290"/>
                  </a:lnTo>
                  <a:lnTo>
                    <a:pt x="469" y="295"/>
                  </a:lnTo>
                  <a:lnTo>
                    <a:pt x="470" y="299"/>
                  </a:lnTo>
                  <a:lnTo>
                    <a:pt x="471" y="303"/>
                  </a:lnTo>
                  <a:lnTo>
                    <a:pt x="473" y="306"/>
                  </a:lnTo>
                  <a:lnTo>
                    <a:pt x="473" y="311"/>
                  </a:lnTo>
                  <a:lnTo>
                    <a:pt x="474" y="314"/>
                  </a:lnTo>
                  <a:lnTo>
                    <a:pt x="475" y="316"/>
                  </a:lnTo>
                  <a:lnTo>
                    <a:pt x="476" y="319"/>
                  </a:lnTo>
                  <a:lnTo>
                    <a:pt x="476" y="320"/>
                  </a:lnTo>
                  <a:lnTo>
                    <a:pt x="476" y="321"/>
                  </a:lnTo>
                  <a:lnTo>
                    <a:pt x="475" y="322"/>
                  </a:lnTo>
                  <a:lnTo>
                    <a:pt x="473" y="324"/>
                  </a:lnTo>
                  <a:lnTo>
                    <a:pt x="469" y="326"/>
                  </a:lnTo>
                  <a:lnTo>
                    <a:pt x="466" y="327"/>
                  </a:lnTo>
                  <a:lnTo>
                    <a:pt x="462" y="331"/>
                  </a:lnTo>
                  <a:lnTo>
                    <a:pt x="457" y="334"/>
                  </a:lnTo>
                  <a:lnTo>
                    <a:pt x="452" y="336"/>
                  </a:lnTo>
                  <a:lnTo>
                    <a:pt x="446" y="340"/>
                  </a:lnTo>
                  <a:lnTo>
                    <a:pt x="440" y="342"/>
                  </a:lnTo>
                  <a:lnTo>
                    <a:pt x="433" y="346"/>
                  </a:lnTo>
                  <a:lnTo>
                    <a:pt x="427" y="349"/>
                  </a:lnTo>
                  <a:lnTo>
                    <a:pt x="421" y="351"/>
                  </a:lnTo>
                  <a:lnTo>
                    <a:pt x="415" y="354"/>
                  </a:lnTo>
                  <a:lnTo>
                    <a:pt x="409" y="356"/>
                  </a:lnTo>
                  <a:lnTo>
                    <a:pt x="403" y="357"/>
                  </a:lnTo>
                  <a:lnTo>
                    <a:pt x="398" y="358"/>
                  </a:lnTo>
                  <a:lnTo>
                    <a:pt x="392" y="358"/>
                  </a:lnTo>
                  <a:lnTo>
                    <a:pt x="388" y="360"/>
                  </a:lnTo>
                  <a:lnTo>
                    <a:pt x="384" y="360"/>
                  </a:lnTo>
                  <a:lnTo>
                    <a:pt x="380" y="358"/>
                  </a:lnTo>
                  <a:lnTo>
                    <a:pt x="378" y="358"/>
                  </a:lnTo>
                  <a:lnTo>
                    <a:pt x="374" y="357"/>
                  </a:lnTo>
                  <a:lnTo>
                    <a:pt x="372" y="357"/>
                  </a:lnTo>
                  <a:lnTo>
                    <a:pt x="370" y="356"/>
                  </a:lnTo>
                  <a:lnTo>
                    <a:pt x="368" y="356"/>
                  </a:lnTo>
                  <a:lnTo>
                    <a:pt x="367" y="355"/>
                  </a:lnTo>
                  <a:lnTo>
                    <a:pt x="366" y="354"/>
                  </a:lnTo>
                  <a:lnTo>
                    <a:pt x="365" y="354"/>
                  </a:lnTo>
                  <a:lnTo>
                    <a:pt x="365" y="352"/>
                  </a:lnTo>
                  <a:lnTo>
                    <a:pt x="364" y="352"/>
                  </a:lnTo>
                  <a:lnTo>
                    <a:pt x="365" y="352"/>
                  </a:lnTo>
                  <a:lnTo>
                    <a:pt x="365" y="354"/>
                  </a:lnTo>
                  <a:lnTo>
                    <a:pt x="365" y="356"/>
                  </a:lnTo>
                  <a:lnTo>
                    <a:pt x="365" y="357"/>
                  </a:lnTo>
                  <a:lnTo>
                    <a:pt x="365" y="361"/>
                  </a:lnTo>
                  <a:lnTo>
                    <a:pt x="366" y="365"/>
                  </a:lnTo>
                  <a:lnTo>
                    <a:pt x="366" y="367"/>
                  </a:lnTo>
                  <a:lnTo>
                    <a:pt x="366" y="371"/>
                  </a:lnTo>
                  <a:lnTo>
                    <a:pt x="366" y="376"/>
                  </a:lnTo>
                  <a:lnTo>
                    <a:pt x="366" y="378"/>
                  </a:lnTo>
                  <a:lnTo>
                    <a:pt x="366" y="382"/>
                  </a:lnTo>
                  <a:lnTo>
                    <a:pt x="366" y="386"/>
                  </a:lnTo>
                  <a:lnTo>
                    <a:pt x="366" y="388"/>
                  </a:lnTo>
                  <a:lnTo>
                    <a:pt x="366" y="391"/>
                  </a:lnTo>
                  <a:lnTo>
                    <a:pt x="365" y="392"/>
                  </a:lnTo>
                  <a:lnTo>
                    <a:pt x="364" y="393"/>
                  </a:lnTo>
                  <a:lnTo>
                    <a:pt x="363" y="395"/>
                  </a:lnTo>
                  <a:lnTo>
                    <a:pt x="362" y="396"/>
                  </a:lnTo>
                  <a:lnTo>
                    <a:pt x="361" y="396"/>
                  </a:lnTo>
                  <a:lnTo>
                    <a:pt x="359" y="396"/>
                  </a:lnTo>
                  <a:lnTo>
                    <a:pt x="358" y="397"/>
                  </a:lnTo>
                  <a:lnTo>
                    <a:pt x="356" y="398"/>
                  </a:lnTo>
                  <a:lnTo>
                    <a:pt x="355" y="399"/>
                  </a:lnTo>
                  <a:lnTo>
                    <a:pt x="352" y="399"/>
                  </a:lnTo>
                  <a:lnTo>
                    <a:pt x="352" y="401"/>
                  </a:lnTo>
                  <a:lnTo>
                    <a:pt x="351" y="401"/>
                  </a:lnTo>
                  <a:lnTo>
                    <a:pt x="350" y="402"/>
                  </a:lnTo>
                  <a:lnTo>
                    <a:pt x="348" y="403"/>
                  </a:lnTo>
                  <a:lnTo>
                    <a:pt x="347" y="406"/>
                  </a:lnTo>
                  <a:lnTo>
                    <a:pt x="346" y="408"/>
                  </a:lnTo>
                  <a:lnTo>
                    <a:pt x="345" y="409"/>
                  </a:lnTo>
                  <a:lnTo>
                    <a:pt x="335" y="409"/>
                  </a:lnTo>
                  <a:lnTo>
                    <a:pt x="323" y="408"/>
                  </a:lnTo>
                  <a:lnTo>
                    <a:pt x="305" y="406"/>
                  </a:lnTo>
                  <a:lnTo>
                    <a:pt x="285" y="403"/>
                  </a:lnTo>
                  <a:lnTo>
                    <a:pt x="262" y="401"/>
                  </a:lnTo>
                  <a:lnTo>
                    <a:pt x="238" y="397"/>
                  </a:lnTo>
                  <a:lnTo>
                    <a:pt x="213" y="393"/>
                  </a:lnTo>
                  <a:lnTo>
                    <a:pt x="188" y="390"/>
                  </a:lnTo>
                  <a:lnTo>
                    <a:pt x="164" y="386"/>
                  </a:lnTo>
                  <a:lnTo>
                    <a:pt x="142" y="382"/>
                  </a:lnTo>
                  <a:lnTo>
                    <a:pt x="122" y="378"/>
                  </a:lnTo>
                  <a:lnTo>
                    <a:pt x="104" y="376"/>
                  </a:lnTo>
                  <a:lnTo>
                    <a:pt x="91" y="373"/>
                  </a:lnTo>
                  <a:lnTo>
                    <a:pt x="83" y="372"/>
                  </a:lnTo>
                  <a:lnTo>
                    <a:pt x="79" y="372"/>
                  </a:lnTo>
                  <a:lnTo>
                    <a:pt x="80" y="371"/>
                  </a:lnTo>
                  <a:lnTo>
                    <a:pt x="80" y="370"/>
                  </a:lnTo>
                  <a:lnTo>
                    <a:pt x="81" y="370"/>
                  </a:lnTo>
                  <a:lnTo>
                    <a:pt x="81" y="368"/>
                  </a:lnTo>
                  <a:lnTo>
                    <a:pt x="80" y="367"/>
                  </a:lnTo>
                  <a:lnTo>
                    <a:pt x="80" y="366"/>
                  </a:lnTo>
                  <a:lnTo>
                    <a:pt x="79" y="366"/>
                  </a:lnTo>
                  <a:lnTo>
                    <a:pt x="78" y="365"/>
                  </a:lnTo>
                  <a:lnTo>
                    <a:pt x="76" y="365"/>
                  </a:lnTo>
                  <a:lnTo>
                    <a:pt x="75" y="365"/>
                  </a:lnTo>
                  <a:lnTo>
                    <a:pt x="72" y="363"/>
                  </a:lnTo>
                  <a:lnTo>
                    <a:pt x="69" y="365"/>
                  </a:lnTo>
                  <a:lnTo>
                    <a:pt x="67" y="365"/>
                  </a:lnTo>
                  <a:lnTo>
                    <a:pt x="65" y="363"/>
                  </a:lnTo>
                  <a:lnTo>
                    <a:pt x="64" y="363"/>
                  </a:lnTo>
                  <a:lnTo>
                    <a:pt x="64" y="362"/>
                  </a:lnTo>
                  <a:lnTo>
                    <a:pt x="62" y="362"/>
                  </a:lnTo>
                  <a:lnTo>
                    <a:pt x="60" y="361"/>
                  </a:lnTo>
                  <a:lnTo>
                    <a:pt x="58" y="360"/>
                  </a:lnTo>
                  <a:lnTo>
                    <a:pt x="57" y="358"/>
                  </a:lnTo>
                  <a:lnTo>
                    <a:pt x="55" y="356"/>
                  </a:lnTo>
                  <a:lnTo>
                    <a:pt x="53" y="355"/>
                  </a:lnTo>
                  <a:lnTo>
                    <a:pt x="50" y="352"/>
                  </a:lnTo>
                  <a:lnTo>
                    <a:pt x="48" y="350"/>
                  </a:lnTo>
                  <a:lnTo>
                    <a:pt x="46" y="346"/>
                  </a:lnTo>
                  <a:lnTo>
                    <a:pt x="43" y="344"/>
                  </a:lnTo>
                  <a:lnTo>
                    <a:pt x="40" y="341"/>
                  </a:lnTo>
                  <a:lnTo>
                    <a:pt x="37" y="336"/>
                  </a:lnTo>
                  <a:lnTo>
                    <a:pt x="33" y="331"/>
                  </a:lnTo>
                  <a:lnTo>
                    <a:pt x="30" y="327"/>
                  </a:lnTo>
                  <a:lnTo>
                    <a:pt x="27" y="324"/>
                  </a:lnTo>
                  <a:lnTo>
                    <a:pt x="24" y="320"/>
                  </a:lnTo>
                  <a:lnTo>
                    <a:pt x="21" y="316"/>
                  </a:lnTo>
                  <a:lnTo>
                    <a:pt x="17" y="314"/>
                  </a:lnTo>
                  <a:lnTo>
                    <a:pt x="16" y="311"/>
                  </a:lnTo>
                  <a:lnTo>
                    <a:pt x="14" y="308"/>
                  </a:lnTo>
                  <a:lnTo>
                    <a:pt x="11" y="305"/>
                  </a:lnTo>
                  <a:lnTo>
                    <a:pt x="10" y="303"/>
                  </a:lnTo>
                  <a:lnTo>
                    <a:pt x="8" y="300"/>
                  </a:lnTo>
                  <a:lnTo>
                    <a:pt x="5" y="298"/>
                  </a:lnTo>
                  <a:lnTo>
                    <a:pt x="3" y="295"/>
                  </a:lnTo>
                  <a:lnTo>
                    <a:pt x="3" y="293"/>
                  </a:lnTo>
                  <a:lnTo>
                    <a:pt x="0" y="290"/>
                  </a:lnTo>
                  <a:lnTo>
                    <a:pt x="4" y="285"/>
                  </a:lnTo>
                  <a:lnTo>
                    <a:pt x="8" y="280"/>
                  </a:lnTo>
                  <a:lnTo>
                    <a:pt x="11" y="273"/>
                  </a:lnTo>
                  <a:lnTo>
                    <a:pt x="15" y="265"/>
                  </a:lnTo>
                  <a:lnTo>
                    <a:pt x="19" y="258"/>
                  </a:lnTo>
                  <a:lnTo>
                    <a:pt x="23" y="250"/>
                  </a:lnTo>
                  <a:lnTo>
                    <a:pt x="27" y="240"/>
                  </a:lnTo>
                  <a:lnTo>
                    <a:pt x="31" y="232"/>
                  </a:lnTo>
                  <a:lnTo>
                    <a:pt x="37" y="223"/>
                  </a:lnTo>
                  <a:lnTo>
                    <a:pt x="40" y="214"/>
                  </a:lnTo>
                  <a:lnTo>
                    <a:pt x="44" y="205"/>
                  </a:lnTo>
                  <a:lnTo>
                    <a:pt x="48" y="196"/>
                  </a:lnTo>
                  <a:lnTo>
                    <a:pt x="51" y="188"/>
                  </a:lnTo>
                  <a:lnTo>
                    <a:pt x="54" y="180"/>
                  </a:lnTo>
                  <a:lnTo>
                    <a:pt x="57" y="172"/>
                  </a:lnTo>
                  <a:lnTo>
                    <a:pt x="59" y="166"/>
                  </a:lnTo>
                  <a:lnTo>
                    <a:pt x="63" y="159"/>
                  </a:lnTo>
                  <a:lnTo>
                    <a:pt x="64" y="153"/>
                  </a:lnTo>
                  <a:lnTo>
                    <a:pt x="65" y="148"/>
                  </a:lnTo>
                  <a:lnTo>
                    <a:pt x="68" y="143"/>
                  </a:lnTo>
                  <a:lnTo>
                    <a:pt x="69" y="138"/>
                  </a:lnTo>
                  <a:lnTo>
                    <a:pt x="70" y="134"/>
                  </a:lnTo>
                  <a:lnTo>
                    <a:pt x="70" y="130"/>
                  </a:lnTo>
                  <a:lnTo>
                    <a:pt x="72" y="126"/>
                  </a:lnTo>
                  <a:lnTo>
                    <a:pt x="72" y="123"/>
                  </a:lnTo>
                  <a:lnTo>
                    <a:pt x="73" y="120"/>
                  </a:lnTo>
                  <a:lnTo>
                    <a:pt x="74" y="117"/>
                  </a:lnTo>
                  <a:lnTo>
                    <a:pt x="75" y="115"/>
                  </a:lnTo>
                  <a:lnTo>
                    <a:pt x="76" y="112"/>
                  </a:lnTo>
                  <a:lnTo>
                    <a:pt x="77" y="110"/>
                  </a:lnTo>
                  <a:lnTo>
                    <a:pt x="79" y="108"/>
                  </a:lnTo>
                  <a:lnTo>
                    <a:pt x="80" y="107"/>
                  </a:lnTo>
                  <a:lnTo>
                    <a:pt x="83" y="105"/>
                  </a:lnTo>
                  <a:lnTo>
                    <a:pt x="85" y="103"/>
                  </a:lnTo>
                  <a:lnTo>
                    <a:pt x="88" y="101"/>
                  </a:lnTo>
                  <a:lnTo>
                    <a:pt x="91" y="99"/>
                  </a:lnTo>
                  <a:lnTo>
                    <a:pt x="93" y="97"/>
                  </a:lnTo>
                  <a:lnTo>
                    <a:pt x="96" y="95"/>
                  </a:lnTo>
                  <a:lnTo>
                    <a:pt x="97" y="93"/>
                  </a:lnTo>
                  <a:lnTo>
                    <a:pt x="101" y="92"/>
                  </a:lnTo>
                  <a:lnTo>
                    <a:pt x="103" y="90"/>
                  </a:lnTo>
                  <a:lnTo>
                    <a:pt x="105" y="89"/>
                  </a:lnTo>
                  <a:lnTo>
                    <a:pt x="107" y="88"/>
                  </a:lnTo>
                  <a:lnTo>
                    <a:pt x="110" y="87"/>
                  </a:lnTo>
                  <a:lnTo>
                    <a:pt x="111" y="86"/>
                  </a:lnTo>
                  <a:lnTo>
                    <a:pt x="112" y="85"/>
                  </a:lnTo>
                  <a:lnTo>
                    <a:pt x="113" y="84"/>
                  </a:lnTo>
                  <a:lnTo>
                    <a:pt x="113" y="83"/>
                  </a:lnTo>
                  <a:lnTo>
                    <a:pt x="113" y="82"/>
                  </a:lnTo>
                  <a:lnTo>
                    <a:pt x="113" y="81"/>
                  </a:lnTo>
                  <a:lnTo>
                    <a:pt x="115" y="80"/>
                  </a:lnTo>
                  <a:lnTo>
                    <a:pt x="115" y="79"/>
                  </a:lnTo>
                  <a:lnTo>
                    <a:pt x="115" y="78"/>
                  </a:lnTo>
                  <a:lnTo>
                    <a:pt x="115" y="76"/>
                  </a:lnTo>
                  <a:lnTo>
                    <a:pt x="115" y="75"/>
                  </a:lnTo>
                  <a:lnTo>
                    <a:pt x="116" y="74"/>
                  </a:lnTo>
                  <a:lnTo>
                    <a:pt x="116" y="73"/>
                  </a:lnTo>
                  <a:lnTo>
                    <a:pt x="116" y="72"/>
                  </a:lnTo>
                  <a:lnTo>
                    <a:pt x="116" y="70"/>
                  </a:lnTo>
                  <a:lnTo>
                    <a:pt x="115" y="70"/>
                  </a:lnTo>
                  <a:lnTo>
                    <a:pt x="116" y="68"/>
                  </a:lnTo>
                  <a:lnTo>
                    <a:pt x="117" y="66"/>
                  </a:lnTo>
                  <a:lnTo>
                    <a:pt x="117" y="64"/>
                  </a:lnTo>
                  <a:lnTo>
                    <a:pt x="120" y="62"/>
                  </a:lnTo>
                  <a:lnTo>
                    <a:pt x="122" y="59"/>
                  </a:lnTo>
                  <a:lnTo>
                    <a:pt x="124" y="57"/>
                  </a:lnTo>
                  <a:lnTo>
                    <a:pt x="126" y="54"/>
                  </a:lnTo>
                  <a:lnTo>
                    <a:pt x="129" y="51"/>
                  </a:lnTo>
                  <a:lnTo>
                    <a:pt x="132" y="49"/>
                  </a:lnTo>
                  <a:lnTo>
                    <a:pt x="134" y="46"/>
                  </a:lnTo>
                  <a:lnTo>
                    <a:pt x="137" y="44"/>
                  </a:lnTo>
                  <a:lnTo>
                    <a:pt x="138" y="43"/>
                  </a:lnTo>
                  <a:lnTo>
                    <a:pt x="140" y="40"/>
                  </a:lnTo>
                  <a:lnTo>
                    <a:pt x="142" y="39"/>
                  </a:lnTo>
                  <a:lnTo>
                    <a:pt x="143" y="38"/>
                  </a:lnTo>
                  <a:lnTo>
                    <a:pt x="144" y="38"/>
                  </a:lnTo>
                  <a:lnTo>
                    <a:pt x="147" y="36"/>
                  </a:lnTo>
                  <a:lnTo>
                    <a:pt x="151" y="34"/>
                  </a:lnTo>
                  <a:lnTo>
                    <a:pt x="158" y="33"/>
                  </a:lnTo>
                  <a:lnTo>
                    <a:pt x="164" y="29"/>
                  </a:lnTo>
                  <a:lnTo>
                    <a:pt x="171" y="25"/>
                  </a:lnTo>
                  <a:lnTo>
                    <a:pt x="179" y="23"/>
                  </a:lnTo>
                  <a:lnTo>
                    <a:pt x="186" y="19"/>
                  </a:lnTo>
                  <a:lnTo>
                    <a:pt x="195" y="15"/>
                  </a:lnTo>
                  <a:lnTo>
                    <a:pt x="203" y="13"/>
                  </a:lnTo>
                  <a:lnTo>
                    <a:pt x="211" y="8"/>
                  </a:lnTo>
                  <a:lnTo>
                    <a:pt x="217" y="5"/>
                  </a:lnTo>
                  <a:lnTo>
                    <a:pt x="223" y="3"/>
                  </a:lnTo>
                  <a:lnTo>
                    <a:pt x="227" y="2"/>
                  </a:lnTo>
                  <a:lnTo>
                    <a:pt x="230" y="0"/>
                  </a:lnTo>
                </a:path>
              </a:pathLst>
            </a:custGeom>
            <a:solidFill>
              <a:srgbClr val="00208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7125" name="Freeform 21"/>
            <p:cNvSpPr>
              <a:spLocks/>
            </p:cNvSpPr>
            <p:nvPr/>
          </p:nvSpPr>
          <p:spPr bwMode="auto">
            <a:xfrm>
              <a:off x="4164" y="948"/>
              <a:ext cx="56" cy="26"/>
            </a:xfrm>
            <a:custGeom>
              <a:avLst/>
              <a:gdLst>
                <a:gd name="T0" fmla="*/ 0 w 56"/>
                <a:gd name="T1" fmla="*/ 19 h 26"/>
                <a:gd name="T2" fmla="*/ 2 w 56"/>
                <a:gd name="T3" fmla="*/ 20 h 26"/>
                <a:gd name="T4" fmla="*/ 4 w 56"/>
                <a:gd name="T5" fmla="*/ 21 h 26"/>
                <a:gd name="T6" fmla="*/ 7 w 56"/>
                <a:gd name="T7" fmla="*/ 22 h 26"/>
                <a:gd name="T8" fmla="*/ 10 w 56"/>
                <a:gd name="T9" fmla="*/ 23 h 26"/>
                <a:gd name="T10" fmla="*/ 14 w 56"/>
                <a:gd name="T11" fmla="*/ 24 h 26"/>
                <a:gd name="T12" fmla="*/ 19 w 56"/>
                <a:gd name="T13" fmla="*/ 25 h 26"/>
                <a:gd name="T14" fmla="*/ 23 w 56"/>
                <a:gd name="T15" fmla="*/ 25 h 26"/>
                <a:gd name="T16" fmla="*/ 27 w 56"/>
                <a:gd name="T17" fmla="*/ 25 h 26"/>
                <a:gd name="T18" fmla="*/ 32 w 56"/>
                <a:gd name="T19" fmla="*/ 25 h 26"/>
                <a:gd name="T20" fmla="*/ 35 w 56"/>
                <a:gd name="T21" fmla="*/ 25 h 26"/>
                <a:gd name="T22" fmla="*/ 39 w 56"/>
                <a:gd name="T23" fmla="*/ 25 h 26"/>
                <a:gd name="T24" fmla="*/ 43 w 56"/>
                <a:gd name="T25" fmla="*/ 25 h 26"/>
                <a:gd name="T26" fmla="*/ 45 w 56"/>
                <a:gd name="T27" fmla="*/ 25 h 26"/>
                <a:gd name="T28" fmla="*/ 48 w 56"/>
                <a:gd name="T29" fmla="*/ 25 h 26"/>
                <a:gd name="T30" fmla="*/ 49 w 56"/>
                <a:gd name="T31" fmla="*/ 25 h 26"/>
                <a:gd name="T32" fmla="*/ 50 w 56"/>
                <a:gd name="T33" fmla="*/ 24 h 26"/>
                <a:gd name="T34" fmla="*/ 50 w 56"/>
                <a:gd name="T35" fmla="*/ 23 h 26"/>
                <a:gd name="T36" fmla="*/ 50 w 56"/>
                <a:gd name="T37" fmla="*/ 22 h 26"/>
                <a:gd name="T38" fmla="*/ 50 w 56"/>
                <a:gd name="T39" fmla="*/ 21 h 26"/>
                <a:gd name="T40" fmla="*/ 52 w 56"/>
                <a:gd name="T41" fmla="*/ 19 h 26"/>
                <a:gd name="T42" fmla="*/ 52 w 56"/>
                <a:gd name="T43" fmla="*/ 16 h 26"/>
                <a:gd name="T44" fmla="*/ 53 w 56"/>
                <a:gd name="T45" fmla="*/ 14 h 26"/>
                <a:gd name="T46" fmla="*/ 53 w 56"/>
                <a:gd name="T47" fmla="*/ 12 h 26"/>
                <a:gd name="T48" fmla="*/ 53 w 56"/>
                <a:gd name="T49" fmla="*/ 9 h 26"/>
                <a:gd name="T50" fmla="*/ 54 w 56"/>
                <a:gd name="T51" fmla="*/ 8 h 26"/>
                <a:gd name="T52" fmla="*/ 54 w 56"/>
                <a:gd name="T53" fmla="*/ 5 h 26"/>
                <a:gd name="T54" fmla="*/ 55 w 56"/>
                <a:gd name="T55" fmla="*/ 4 h 26"/>
                <a:gd name="T56" fmla="*/ 55 w 56"/>
                <a:gd name="T57" fmla="*/ 1 h 26"/>
                <a:gd name="T58" fmla="*/ 55 w 56"/>
                <a:gd name="T59" fmla="*/ 0 h 26"/>
                <a:gd name="T60" fmla="*/ 0 w 56"/>
                <a:gd name="T61" fmla="*/ 19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6" h="26">
                  <a:moveTo>
                    <a:pt x="0" y="19"/>
                  </a:moveTo>
                  <a:lnTo>
                    <a:pt x="2" y="20"/>
                  </a:lnTo>
                  <a:lnTo>
                    <a:pt x="4" y="21"/>
                  </a:lnTo>
                  <a:lnTo>
                    <a:pt x="7" y="22"/>
                  </a:lnTo>
                  <a:lnTo>
                    <a:pt x="10" y="23"/>
                  </a:lnTo>
                  <a:lnTo>
                    <a:pt x="14" y="24"/>
                  </a:lnTo>
                  <a:lnTo>
                    <a:pt x="19" y="25"/>
                  </a:lnTo>
                  <a:lnTo>
                    <a:pt x="23" y="25"/>
                  </a:lnTo>
                  <a:lnTo>
                    <a:pt x="27" y="25"/>
                  </a:lnTo>
                  <a:lnTo>
                    <a:pt x="32" y="25"/>
                  </a:lnTo>
                  <a:lnTo>
                    <a:pt x="35" y="25"/>
                  </a:lnTo>
                  <a:lnTo>
                    <a:pt x="39" y="25"/>
                  </a:lnTo>
                  <a:lnTo>
                    <a:pt x="43" y="25"/>
                  </a:lnTo>
                  <a:lnTo>
                    <a:pt x="45" y="25"/>
                  </a:lnTo>
                  <a:lnTo>
                    <a:pt x="48" y="25"/>
                  </a:lnTo>
                  <a:lnTo>
                    <a:pt x="49" y="25"/>
                  </a:lnTo>
                  <a:lnTo>
                    <a:pt x="50" y="24"/>
                  </a:lnTo>
                  <a:lnTo>
                    <a:pt x="50" y="23"/>
                  </a:lnTo>
                  <a:lnTo>
                    <a:pt x="50" y="22"/>
                  </a:lnTo>
                  <a:lnTo>
                    <a:pt x="50" y="21"/>
                  </a:lnTo>
                  <a:lnTo>
                    <a:pt x="52" y="19"/>
                  </a:lnTo>
                  <a:lnTo>
                    <a:pt x="52" y="16"/>
                  </a:lnTo>
                  <a:lnTo>
                    <a:pt x="53" y="14"/>
                  </a:lnTo>
                  <a:lnTo>
                    <a:pt x="53" y="12"/>
                  </a:lnTo>
                  <a:lnTo>
                    <a:pt x="53" y="9"/>
                  </a:lnTo>
                  <a:lnTo>
                    <a:pt x="54" y="8"/>
                  </a:lnTo>
                  <a:lnTo>
                    <a:pt x="54" y="5"/>
                  </a:lnTo>
                  <a:lnTo>
                    <a:pt x="55" y="4"/>
                  </a:lnTo>
                  <a:lnTo>
                    <a:pt x="55" y="1"/>
                  </a:lnTo>
                  <a:lnTo>
                    <a:pt x="55" y="0"/>
                  </a:lnTo>
                  <a:lnTo>
                    <a:pt x="0" y="19"/>
                  </a:lnTo>
                </a:path>
              </a:pathLst>
            </a:custGeom>
            <a:solidFill>
              <a:srgbClr val="00208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7126" name="Freeform 22"/>
            <p:cNvSpPr>
              <a:spLocks/>
            </p:cNvSpPr>
            <p:nvPr/>
          </p:nvSpPr>
          <p:spPr bwMode="auto">
            <a:xfrm>
              <a:off x="4208" y="892"/>
              <a:ext cx="172" cy="280"/>
            </a:xfrm>
            <a:custGeom>
              <a:avLst/>
              <a:gdLst>
                <a:gd name="T0" fmla="*/ 3 w 172"/>
                <a:gd name="T1" fmla="*/ 74 h 280"/>
                <a:gd name="T2" fmla="*/ 0 w 172"/>
                <a:gd name="T3" fmla="*/ 81 h 280"/>
                <a:gd name="T4" fmla="*/ 0 w 172"/>
                <a:gd name="T5" fmla="*/ 90 h 280"/>
                <a:gd name="T6" fmla="*/ 1 w 172"/>
                <a:gd name="T7" fmla="*/ 95 h 280"/>
                <a:gd name="T8" fmla="*/ 3 w 172"/>
                <a:gd name="T9" fmla="*/ 100 h 280"/>
                <a:gd name="T10" fmla="*/ 5 w 172"/>
                <a:gd name="T11" fmla="*/ 105 h 280"/>
                <a:gd name="T12" fmla="*/ 6 w 172"/>
                <a:gd name="T13" fmla="*/ 111 h 280"/>
                <a:gd name="T14" fmla="*/ 6 w 172"/>
                <a:gd name="T15" fmla="*/ 116 h 280"/>
                <a:gd name="T16" fmla="*/ 6 w 172"/>
                <a:gd name="T17" fmla="*/ 121 h 280"/>
                <a:gd name="T18" fmla="*/ 5 w 172"/>
                <a:gd name="T19" fmla="*/ 130 h 280"/>
                <a:gd name="T20" fmla="*/ 6 w 172"/>
                <a:gd name="T21" fmla="*/ 140 h 280"/>
                <a:gd name="T22" fmla="*/ 8 w 172"/>
                <a:gd name="T23" fmla="*/ 152 h 280"/>
                <a:gd name="T24" fmla="*/ 13 w 172"/>
                <a:gd name="T25" fmla="*/ 160 h 280"/>
                <a:gd name="T26" fmla="*/ 14 w 172"/>
                <a:gd name="T27" fmla="*/ 168 h 280"/>
                <a:gd name="T28" fmla="*/ 16 w 172"/>
                <a:gd name="T29" fmla="*/ 175 h 280"/>
                <a:gd name="T30" fmla="*/ 18 w 172"/>
                <a:gd name="T31" fmla="*/ 181 h 280"/>
                <a:gd name="T32" fmla="*/ 19 w 172"/>
                <a:gd name="T33" fmla="*/ 186 h 280"/>
                <a:gd name="T34" fmla="*/ 19 w 172"/>
                <a:gd name="T35" fmla="*/ 193 h 280"/>
                <a:gd name="T36" fmla="*/ 21 w 172"/>
                <a:gd name="T37" fmla="*/ 199 h 280"/>
                <a:gd name="T38" fmla="*/ 29 w 172"/>
                <a:gd name="T39" fmla="*/ 208 h 280"/>
                <a:gd name="T40" fmla="*/ 39 w 172"/>
                <a:gd name="T41" fmla="*/ 211 h 280"/>
                <a:gd name="T42" fmla="*/ 47 w 172"/>
                <a:gd name="T43" fmla="*/ 211 h 280"/>
                <a:gd name="T44" fmla="*/ 56 w 172"/>
                <a:gd name="T45" fmla="*/ 208 h 280"/>
                <a:gd name="T46" fmla="*/ 60 w 172"/>
                <a:gd name="T47" fmla="*/ 209 h 280"/>
                <a:gd name="T48" fmla="*/ 63 w 172"/>
                <a:gd name="T49" fmla="*/ 214 h 280"/>
                <a:gd name="T50" fmla="*/ 67 w 172"/>
                <a:gd name="T51" fmla="*/ 228 h 280"/>
                <a:gd name="T52" fmla="*/ 71 w 172"/>
                <a:gd name="T53" fmla="*/ 242 h 280"/>
                <a:gd name="T54" fmla="*/ 75 w 172"/>
                <a:gd name="T55" fmla="*/ 254 h 280"/>
                <a:gd name="T56" fmla="*/ 79 w 172"/>
                <a:gd name="T57" fmla="*/ 263 h 280"/>
                <a:gd name="T58" fmla="*/ 81 w 172"/>
                <a:gd name="T59" fmla="*/ 271 h 280"/>
                <a:gd name="T60" fmla="*/ 82 w 172"/>
                <a:gd name="T61" fmla="*/ 276 h 280"/>
                <a:gd name="T62" fmla="*/ 82 w 172"/>
                <a:gd name="T63" fmla="*/ 278 h 280"/>
                <a:gd name="T64" fmla="*/ 83 w 172"/>
                <a:gd name="T65" fmla="*/ 272 h 280"/>
                <a:gd name="T66" fmla="*/ 87 w 172"/>
                <a:gd name="T67" fmla="*/ 259 h 280"/>
                <a:gd name="T68" fmla="*/ 91 w 172"/>
                <a:gd name="T69" fmla="*/ 244 h 280"/>
                <a:gd name="T70" fmla="*/ 95 w 172"/>
                <a:gd name="T71" fmla="*/ 232 h 280"/>
                <a:gd name="T72" fmla="*/ 109 w 172"/>
                <a:gd name="T73" fmla="*/ 216 h 280"/>
                <a:gd name="T74" fmla="*/ 132 w 172"/>
                <a:gd name="T75" fmla="*/ 196 h 280"/>
                <a:gd name="T76" fmla="*/ 150 w 172"/>
                <a:gd name="T77" fmla="*/ 181 h 280"/>
                <a:gd name="T78" fmla="*/ 155 w 172"/>
                <a:gd name="T79" fmla="*/ 175 h 280"/>
                <a:gd name="T80" fmla="*/ 155 w 172"/>
                <a:gd name="T81" fmla="*/ 168 h 280"/>
                <a:gd name="T82" fmla="*/ 153 w 172"/>
                <a:gd name="T83" fmla="*/ 158 h 280"/>
                <a:gd name="T84" fmla="*/ 153 w 172"/>
                <a:gd name="T85" fmla="*/ 149 h 280"/>
                <a:gd name="T86" fmla="*/ 153 w 172"/>
                <a:gd name="T87" fmla="*/ 144 h 280"/>
                <a:gd name="T88" fmla="*/ 156 w 172"/>
                <a:gd name="T89" fmla="*/ 138 h 280"/>
                <a:gd name="T90" fmla="*/ 161 w 172"/>
                <a:gd name="T91" fmla="*/ 131 h 280"/>
                <a:gd name="T92" fmla="*/ 165 w 172"/>
                <a:gd name="T93" fmla="*/ 125 h 280"/>
                <a:gd name="T94" fmla="*/ 166 w 172"/>
                <a:gd name="T95" fmla="*/ 118 h 280"/>
                <a:gd name="T96" fmla="*/ 168 w 172"/>
                <a:gd name="T97" fmla="*/ 112 h 280"/>
                <a:gd name="T98" fmla="*/ 170 w 172"/>
                <a:gd name="T99" fmla="*/ 105 h 280"/>
                <a:gd name="T100" fmla="*/ 171 w 172"/>
                <a:gd name="T101" fmla="*/ 92 h 280"/>
                <a:gd name="T102" fmla="*/ 170 w 172"/>
                <a:gd name="T103" fmla="*/ 75 h 280"/>
                <a:gd name="T104" fmla="*/ 167 w 172"/>
                <a:gd name="T105" fmla="*/ 52 h 280"/>
                <a:gd name="T106" fmla="*/ 157 w 172"/>
                <a:gd name="T107" fmla="*/ 32 h 280"/>
                <a:gd name="T108" fmla="*/ 135 w 172"/>
                <a:gd name="T109" fmla="*/ 13 h 280"/>
                <a:gd name="T110" fmla="*/ 99 w 172"/>
                <a:gd name="T111" fmla="*/ 2 h 280"/>
                <a:gd name="T112" fmla="*/ 65 w 172"/>
                <a:gd name="T113" fmla="*/ 1 h 280"/>
                <a:gd name="T114" fmla="*/ 36 w 172"/>
                <a:gd name="T115" fmla="*/ 14 h 280"/>
                <a:gd name="T116" fmla="*/ 13 w 172"/>
                <a:gd name="T117" fmla="*/ 40 h 280"/>
                <a:gd name="T118" fmla="*/ 4 w 172"/>
                <a:gd name="T119" fmla="*/ 62 h 280"/>
                <a:gd name="T120" fmla="*/ 3 w 172"/>
                <a:gd name="T121" fmla="*/ 67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2" h="280">
                  <a:moveTo>
                    <a:pt x="3" y="70"/>
                  </a:moveTo>
                  <a:lnTo>
                    <a:pt x="3" y="71"/>
                  </a:lnTo>
                  <a:lnTo>
                    <a:pt x="3" y="72"/>
                  </a:lnTo>
                  <a:lnTo>
                    <a:pt x="3" y="74"/>
                  </a:lnTo>
                  <a:lnTo>
                    <a:pt x="1" y="76"/>
                  </a:lnTo>
                  <a:lnTo>
                    <a:pt x="1" y="77"/>
                  </a:lnTo>
                  <a:lnTo>
                    <a:pt x="1" y="80"/>
                  </a:lnTo>
                  <a:lnTo>
                    <a:pt x="0" y="81"/>
                  </a:lnTo>
                  <a:lnTo>
                    <a:pt x="0" y="84"/>
                  </a:lnTo>
                  <a:lnTo>
                    <a:pt x="0" y="86"/>
                  </a:lnTo>
                  <a:lnTo>
                    <a:pt x="0" y="87"/>
                  </a:lnTo>
                  <a:lnTo>
                    <a:pt x="0" y="90"/>
                  </a:lnTo>
                  <a:lnTo>
                    <a:pt x="0" y="91"/>
                  </a:lnTo>
                  <a:lnTo>
                    <a:pt x="0" y="92"/>
                  </a:lnTo>
                  <a:lnTo>
                    <a:pt x="0" y="93"/>
                  </a:lnTo>
                  <a:lnTo>
                    <a:pt x="1" y="95"/>
                  </a:lnTo>
                  <a:lnTo>
                    <a:pt x="1" y="96"/>
                  </a:lnTo>
                  <a:lnTo>
                    <a:pt x="3" y="96"/>
                  </a:lnTo>
                  <a:lnTo>
                    <a:pt x="3" y="98"/>
                  </a:lnTo>
                  <a:lnTo>
                    <a:pt x="3" y="100"/>
                  </a:lnTo>
                  <a:lnTo>
                    <a:pt x="4" y="100"/>
                  </a:lnTo>
                  <a:lnTo>
                    <a:pt x="4" y="101"/>
                  </a:lnTo>
                  <a:lnTo>
                    <a:pt x="4" y="102"/>
                  </a:lnTo>
                  <a:lnTo>
                    <a:pt x="5" y="105"/>
                  </a:lnTo>
                  <a:lnTo>
                    <a:pt x="5" y="106"/>
                  </a:lnTo>
                  <a:lnTo>
                    <a:pt x="6" y="108"/>
                  </a:lnTo>
                  <a:lnTo>
                    <a:pt x="6" y="110"/>
                  </a:lnTo>
                  <a:lnTo>
                    <a:pt x="6" y="111"/>
                  </a:lnTo>
                  <a:lnTo>
                    <a:pt x="6" y="112"/>
                  </a:lnTo>
                  <a:lnTo>
                    <a:pt x="6" y="113"/>
                  </a:lnTo>
                  <a:lnTo>
                    <a:pt x="6" y="115"/>
                  </a:lnTo>
                  <a:lnTo>
                    <a:pt x="6" y="116"/>
                  </a:lnTo>
                  <a:lnTo>
                    <a:pt x="6" y="117"/>
                  </a:lnTo>
                  <a:lnTo>
                    <a:pt x="6" y="118"/>
                  </a:lnTo>
                  <a:lnTo>
                    <a:pt x="6" y="120"/>
                  </a:lnTo>
                  <a:lnTo>
                    <a:pt x="6" y="121"/>
                  </a:lnTo>
                  <a:lnTo>
                    <a:pt x="6" y="123"/>
                  </a:lnTo>
                  <a:lnTo>
                    <a:pt x="6" y="125"/>
                  </a:lnTo>
                  <a:lnTo>
                    <a:pt x="5" y="127"/>
                  </a:lnTo>
                  <a:lnTo>
                    <a:pt x="5" y="130"/>
                  </a:lnTo>
                  <a:lnTo>
                    <a:pt x="5" y="132"/>
                  </a:lnTo>
                  <a:lnTo>
                    <a:pt x="5" y="135"/>
                  </a:lnTo>
                  <a:lnTo>
                    <a:pt x="5" y="137"/>
                  </a:lnTo>
                  <a:lnTo>
                    <a:pt x="6" y="140"/>
                  </a:lnTo>
                  <a:lnTo>
                    <a:pt x="6" y="143"/>
                  </a:lnTo>
                  <a:lnTo>
                    <a:pt x="8" y="146"/>
                  </a:lnTo>
                  <a:lnTo>
                    <a:pt x="8" y="149"/>
                  </a:lnTo>
                  <a:lnTo>
                    <a:pt x="8" y="152"/>
                  </a:lnTo>
                  <a:lnTo>
                    <a:pt x="9" y="154"/>
                  </a:lnTo>
                  <a:lnTo>
                    <a:pt x="10" y="156"/>
                  </a:lnTo>
                  <a:lnTo>
                    <a:pt x="11" y="158"/>
                  </a:lnTo>
                  <a:lnTo>
                    <a:pt x="13" y="160"/>
                  </a:lnTo>
                  <a:lnTo>
                    <a:pt x="13" y="162"/>
                  </a:lnTo>
                  <a:lnTo>
                    <a:pt x="14" y="164"/>
                  </a:lnTo>
                  <a:lnTo>
                    <a:pt x="14" y="166"/>
                  </a:lnTo>
                  <a:lnTo>
                    <a:pt x="14" y="168"/>
                  </a:lnTo>
                  <a:lnTo>
                    <a:pt x="14" y="169"/>
                  </a:lnTo>
                  <a:lnTo>
                    <a:pt x="15" y="171"/>
                  </a:lnTo>
                  <a:lnTo>
                    <a:pt x="15" y="173"/>
                  </a:lnTo>
                  <a:lnTo>
                    <a:pt x="16" y="175"/>
                  </a:lnTo>
                  <a:lnTo>
                    <a:pt x="16" y="176"/>
                  </a:lnTo>
                  <a:lnTo>
                    <a:pt x="16" y="178"/>
                  </a:lnTo>
                  <a:lnTo>
                    <a:pt x="18" y="179"/>
                  </a:lnTo>
                  <a:lnTo>
                    <a:pt x="18" y="181"/>
                  </a:lnTo>
                  <a:lnTo>
                    <a:pt x="19" y="182"/>
                  </a:lnTo>
                  <a:lnTo>
                    <a:pt x="19" y="183"/>
                  </a:lnTo>
                  <a:lnTo>
                    <a:pt x="19" y="184"/>
                  </a:lnTo>
                  <a:lnTo>
                    <a:pt x="19" y="186"/>
                  </a:lnTo>
                  <a:lnTo>
                    <a:pt x="19" y="188"/>
                  </a:lnTo>
                  <a:lnTo>
                    <a:pt x="19" y="189"/>
                  </a:lnTo>
                  <a:lnTo>
                    <a:pt x="19" y="191"/>
                  </a:lnTo>
                  <a:lnTo>
                    <a:pt x="19" y="193"/>
                  </a:lnTo>
                  <a:lnTo>
                    <a:pt x="19" y="194"/>
                  </a:lnTo>
                  <a:lnTo>
                    <a:pt x="20" y="197"/>
                  </a:lnTo>
                  <a:lnTo>
                    <a:pt x="20" y="198"/>
                  </a:lnTo>
                  <a:lnTo>
                    <a:pt x="21" y="199"/>
                  </a:lnTo>
                  <a:lnTo>
                    <a:pt x="24" y="202"/>
                  </a:lnTo>
                  <a:lnTo>
                    <a:pt x="25" y="203"/>
                  </a:lnTo>
                  <a:lnTo>
                    <a:pt x="26" y="206"/>
                  </a:lnTo>
                  <a:lnTo>
                    <a:pt x="29" y="208"/>
                  </a:lnTo>
                  <a:lnTo>
                    <a:pt x="31" y="208"/>
                  </a:lnTo>
                  <a:lnTo>
                    <a:pt x="34" y="209"/>
                  </a:lnTo>
                  <a:lnTo>
                    <a:pt x="36" y="209"/>
                  </a:lnTo>
                  <a:lnTo>
                    <a:pt x="39" y="211"/>
                  </a:lnTo>
                  <a:lnTo>
                    <a:pt x="41" y="211"/>
                  </a:lnTo>
                  <a:lnTo>
                    <a:pt x="44" y="211"/>
                  </a:lnTo>
                  <a:lnTo>
                    <a:pt x="46" y="211"/>
                  </a:lnTo>
                  <a:lnTo>
                    <a:pt x="47" y="211"/>
                  </a:lnTo>
                  <a:lnTo>
                    <a:pt x="50" y="209"/>
                  </a:lnTo>
                  <a:lnTo>
                    <a:pt x="52" y="209"/>
                  </a:lnTo>
                  <a:lnTo>
                    <a:pt x="54" y="209"/>
                  </a:lnTo>
                  <a:lnTo>
                    <a:pt x="56" y="208"/>
                  </a:lnTo>
                  <a:lnTo>
                    <a:pt x="57" y="208"/>
                  </a:lnTo>
                  <a:lnTo>
                    <a:pt x="58" y="208"/>
                  </a:lnTo>
                  <a:lnTo>
                    <a:pt x="60" y="208"/>
                  </a:lnTo>
                  <a:lnTo>
                    <a:pt x="60" y="209"/>
                  </a:lnTo>
                  <a:lnTo>
                    <a:pt x="61" y="209"/>
                  </a:lnTo>
                  <a:lnTo>
                    <a:pt x="62" y="211"/>
                  </a:lnTo>
                  <a:lnTo>
                    <a:pt x="62" y="213"/>
                  </a:lnTo>
                  <a:lnTo>
                    <a:pt x="63" y="214"/>
                  </a:lnTo>
                  <a:lnTo>
                    <a:pt x="63" y="218"/>
                  </a:lnTo>
                  <a:lnTo>
                    <a:pt x="65" y="220"/>
                  </a:lnTo>
                  <a:lnTo>
                    <a:pt x="66" y="223"/>
                  </a:lnTo>
                  <a:lnTo>
                    <a:pt x="67" y="228"/>
                  </a:lnTo>
                  <a:lnTo>
                    <a:pt x="68" y="230"/>
                  </a:lnTo>
                  <a:lnTo>
                    <a:pt x="69" y="234"/>
                  </a:lnTo>
                  <a:lnTo>
                    <a:pt x="70" y="238"/>
                  </a:lnTo>
                  <a:lnTo>
                    <a:pt x="71" y="242"/>
                  </a:lnTo>
                  <a:lnTo>
                    <a:pt x="72" y="245"/>
                  </a:lnTo>
                  <a:lnTo>
                    <a:pt x="73" y="248"/>
                  </a:lnTo>
                  <a:lnTo>
                    <a:pt x="74" y="252"/>
                  </a:lnTo>
                  <a:lnTo>
                    <a:pt x="75" y="254"/>
                  </a:lnTo>
                  <a:lnTo>
                    <a:pt x="77" y="257"/>
                  </a:lnTo>
                  <a:lnTo>
                    <a:pt x="78" y="258"/>
                  </a:lnTo>
                  <a:lnTo>
                    <a:pt x="79" y="262"/>
                  </a:lnTo>
                  <a:lnTo>
                    <a:pt x="79" y="263"/>
                  </a:lnTo>
                  <a:lnTo>
                    <a:pt x="80" y="265"/>
                  </a:lnTo>
                  <a:lnTo>
                    <a:pt x="80" y="267"/>
                  </a:lnTo>
                  <a:lnTo>
                    <a:pt x="81" y="269"/>
                  </a:lnTo>
                  <a:lnTo>
                    <a:pt x="81" y="271"/>
                  </a:lnTo>
                  <a:lnTo>
                    <a:pt x="81" y="273"/>
                  </a:lnTo>
                  <a:lnTo>
                    <a:pt x="81" y="274"/>
                  </a:lnTo>
                  <a:lnTo>
                    <a:pt x="82" y="275"/>
                  </a:lnTo>
                  <a:lnTo>
                    <a:pt x="82" y="276"/>
                  </a:lnTo>
                  <a:lnTo>
                    <a:pt x="82" y="277"/>
                  </a:lnTo>
                  <a:lnTo>
                    <a:pt x="82" y="278"/>
                  </a:lnTo>
                  <a:lnTo>
                    <a:pt x="81" y="279"/>
                  </a:lnTo>
                  <a:lnTo>
                    <a:pt x="82" y="278"/>
                  </a:lnTo>
                  <a:lnTo>
                    <a:pt x="82" y="277"/>
                  </a:lnTo>
                  <a:lnTo>
                    <a:pt x="82" y="276"/>
                  </a:lnTo>
                  <a:lnTo>
                    <a:pt x="83" y="274"/>
                  </a:lnTo>
                  <a:lnTo>
                    <a:pt x="83" y="272"/>
                  </a:lnTo>
                  <a:lnTo>
                    <a:pt x="84" y="269"/>
                  </a:lnTo>
                  <a:lnTo>
                    <a:pt x="86" y="266"/>
                  </a:lnTo>
                  <a:lnTo>
                    <a:pt x="86" y="263"/>
                  </a:lnTo>
                  <a:lnTo>
                    <a:pt x="87" y="259"/>
                  </a:lnTo>
                  <a:lnTo>
                    <a:pt x="88" y="257"/>
                  </a:lnTo>
                  <a:lnTo>
                    <a:pt x="89" y="252"/>
                  </a:lnTo>
                  <a:lnTo>
                    <a:pt x="91" y="248"/>
                  </a:lnTo>
                  <a:lnTo>
                    <a:pt x="91" y="244"/>
                  </a:lnTo>
                  <a:lnTo>
                    <a:pt x="92" y="242"/>
                  </a:lnTo>
                  <a:lnTo>
                    <a:pt x="93" y="237"/>
                  </a:lnTo>
                  <a:lnTo>
                    <a:pt x="93" y="234"/>
                  </a:lnTo>
                  <a:lnTo>
                    <a:pt x="95" y="232"/>
                  </a:lnTo>
                  <a:lnTo>
                    <a:pt x="97" y="228"/>
                  </a:lnTo>
                  <a:lnTo>
                    <a:pt x="100" y="224"/>
                  </a:lnTo>
                  <a:lnTo>
                    <a:pt x="104" y="219"/>
                  </a:lnTo>
                  <a:lnTo>
                    <a:pt x="109" y="216"/>
                  </a:lnTo>
                  <a:lnTo>
                    <a:pt x="114" y="211"/>
                  </a:lnTo>
                  <a:lnTo>
                    <a:pt x="120" y="206"/>
                  </a:lnTo>
                  <a:lnTo>
                    <a:pt x="125" y="201"/>
                  </a:lnTo>
                  <a:lnTo>
                    <a:pt x="132" y="196"/>
                  </a:lnTo>
                  <a:lnTo>
                    <a:pt x="136" y="192"/>
                  </a:lnTo>
                  <a:lnTo>
                    <a:pt x="141" y="188"/>
                  </a:lnTo>
                  <a:lnTo>
                    <a:pt x="146" y="184"/>
                  </a:lnTo>
                  <a:lnTo>
                    <a:pt x="150" y="181"/>
                  </a:lnTo>
                  <a:lnTo>
                    <a:pt x="153" y="179"/>
                  </a:lnTo>
                  <a:lnTo>
                    <a:pt x="155" y="177"/>
                  </a:lnTo>
                  <a:lnTo>
                    <a:pt x="155" y="176"/>
                  </a:lnTo>
                  <a:lnTo>
                    <a:pt x="155" y="175"/>
                  </a:lnTo>
                  <a:lnTo>
                    <a:pt x="155" y="174"/>
                  </a:lnTo>
                  <a:lnTo>
                    <a:pt x="155" y="173"/>
                  </a:lnTo>
                  <a:lnTo>
                    <a:pt x="155" y="171"/>
                  </a:lnTo>
                  <a:lnTo>
                    <a:pt x="155" y="168"/>
                  </a:lnTo>
                  <a:lnTo>
                    <a:pt x="154" y="166"/>
                  </a:lnTo>
                  <a:lnTo>
                    <a:pt x="154" y="163"/>
                  </a:lnTo>
                  <a:lnTo>
                    <a:pt x="154" y="161"/>
                  </a:lnTo>
                  <a:lnTo>
                    <a:pt x="153" y="158"/>
                  </a:lnTo>
                  <a:lnTo>
                    <a:pt x="153" y="156"/>
                  </a:lnTo>
                  <a:lnTo>
                    <a:pt x="153" y="153"/>
                  </a:lnTo>
                  <a:lnTo>
                    <a:pt x="153" y="151"/>
                  </a:lnTo>
                  <a:lnTo>
                    <a:pt x="153" y="149"/>
                  </a:lnTo>
                  <a:lnTo>
                    <a:pt x="153" y="148"/>
                  </a:lnTo>
                  <a:lnTo>
                    <a:pt x="152" y="147"/>
                  </a:lnTo>
                  <a:lnTo>
                    <a:pt x="153" y="145"/>
                  </a:lnTo>
                  <a:lnTo>
                    <a:pt x="153" y="144"/>
                  </a:lnTo>
                  <a:lnTo>
                    <a:pt x="154" y="143"/>
                  </a:lnTo>
                  <a:lnTo>
                    <a:pt x="154" y="142"/>
                  </a:lnTo>
                  <a:lnTo>
                    <a:pt x="155" y="140"/>
                  </a:lnTo>
                  <a:lnTo>
                    <a:pt x="156" y="138"/>
                  </a:lnTo>
                  <a:lnTo>
                    <a:pt x="157" y="137"/>
                  </a:lnTo>
                  <a:lnTo>
                    <a:pt x="159" y="135"/>
                  </a:lnTo>
                  <a:lnTo>
                    <a:pt x="160" y="133"/>
                  </a:lnTo>
                  <a:lnTo>
                    <a:pt x="161" y="131"/>
                  </a:lnTo>
                  <a:lnTo>
                    <a:pt x="162" y="130"/>
                  </a:lnTo>
                  <a:lnTo>
                    <a:pt x="163" y="128"/>
                  </a:lnTo>
                  <a:lnTo>
                    <a:pt x="164" y="126"/>
                  </a:lnTo>
                  <a:lnTo>
                    <a:pt x="165" y="125"/>
                  </a:lnTo>
                  <a:lnTo>
                    <a:pt x="165" y="122"/>
                  </a:lnTo>
                  <a:lnTo>
                    <a:pt x="165" y="121"/>
                  </a:lnTo>
                  <a:lnTo>
                    <a:pt x="166" y="120"/>
                  </a:lnTo>
                  <a:lnTo>
                    <a:pt x="166" y="118"/>
                  </a:lnTo>
                  <a:lnTo>
                    <a:pt x="167" y="116"/>
                  </a:lnTo>
                  <a:lnTo>
                    <a:pt x="167" y="115"/>
                  </a:lnTo>
                  <a:lnTo>
                    <a:pt x="168" y="113"/>
                  </a:lnTo>
                  <a:lnTo>
                    <a:pt x="168" y="112"/>
                  </a:lnTo>
                  <a:lnTo>
                    <a:pt x="169" y="110"/>
                  </a:lnTo>
                  <a:lnTo>
                    <a:pt x="169" y="108"/>
                  </a:lnTo>
                  <a:lnTo>
                    <a:pt x="170" y="106"/>
                  </a:lnTo>
                  <a:lnTo>
                    <a:pt x="170" y="105"/>
                  </a:lnTo>
                  <a:lnTo>
                    <a:pt x="171" y="101"/>
                  </a:lnTo>
                  <a:lnTo>
                    <a:pt x="171" y="98"/>
                  </a:lnTo>
                  <a:lnTo>
                    <a:pt x="171" y="95"/>
                  </a:lnTo>
                  <a:lnTo>
                    <a:pt x="171" y="92"/>
                  </a:lnTo>
                  <a:lnTo>
                    <a:pt x="171" y="89"/>
                  </a:lnTo>
                  <a:lnTo>
                    <a:pt x="170" y="85"/>
                  </a:lnTo>
                  <a:lnTo>
                    <a:pt x="170" y="80"/>
                  </a:lnTo>
                  <a:lnTo>
                    <a:pt x="170" y="75"/>
                  </a:lnTo>
                  <a:lnTo>
                    <a:pt x="169" y="70"/>
                  </a:lnTo>
                  <a:lnTo>
                    <a:pt x="169" y="64"/>
                  </a:lnTo>
                  <a:lnTo>
                    <a:pt x="168" y="59"/>
                  </a:lnTo>
                  <a:lnTo>
                    <a:pt x="167" y="52"/>
                  </a:lnTo>
                  <a:lnTo>
                    <a:pt x="165" y="47"/>
                  </a:lnTo>
                  <a:lnTo>
                    <a:pt x="163" y="43"/>
                  </a:lnTo>
                  <a:lnTo>
                    <a:pt x="160" y="37"/>
                  </a:lnTo>
                  <a:lnTo>
                    <a:pt x="157" y="32"/>
                  </a:lnTo>
                  <a:lnTo>
                    <a:pt x="153" y="27"/>
                  </a:lnTo>
                  <a:lnTo>
                    <a:pt x="148" y="22"/>
                  </a:lnTo>
                  <a:lnTo>
                    <a:pt x="141" y="18"/>
                  </a:lnTo>
                  <a:lnTo>
                    <a:pt x="135" y="13"/>
                  </a:lnTo>
                  <a:lnTo>
                    <a:pt x="127" y="10"/>
                  </a:lnTo>
                  <a:lnTo>
                    <a:pt x="118" y="7"/>
                  </a:lnTo>
                  <a:lnTo>
                    <a:pt x="108" y="4"/>
                  </a:lnTo>
                  <a:lnTo>
                    <a:pt x="99" y="2"/>
                  </a:lnTo>
                  <a:lnTo>
                    <a:pt x="91" y="0"/>
                  </a:lnTo>
                  <a:lnTo>
                    <a:pt x="81" y="0"/>
                  </a:lnTo>
                  <a:lnTo>
                    <a:pt x="73" y="0"/>
                  </a:lnTo>
                  <a:lnTo>
                    <a:pt x="65" y="1"/>
                  </a:lnTo>
                  <a:lnTo>
                    <a:pt x="57" y="3"/>
                  </a:lnTo>
                  <a:lnTo>
                    <a:pt x="49" y="6"/>
                  </a:lnTo>
                  <a:lnTo>
                    <a:pt x="41" y="9"/>
                  </a:lnTo>
                  <a:lnTo>
                    <a:pt x="36" y="14"/>
                  </a:lnTo>
                  <a:lnTo>
                    <a:pt x="29" y="19"/>
                  </a:lnTo>
                  <a:lnTo>
                    <a:pt x="24" y="25"/>
                  </a:lnTo>
                  <a:lnTo>
                    <a:pt x="18" y="32"/>
                  </a:lnTo>
                  <a:lnTo>
                    <a:pt x="13" y="40"/>
                  </a:lnTo>
                  <a:lnTo>
                    <a:pt x="8" y="49"/>
                  </a:lnTo>
                  <a:lnTo>
                    <a:pt x="4" y="60"/>
                  </a:lnTo>
                  <a:lnTo>
                    <a:pt x="4" y="61"/>
                  </a:lnTo>
                  <a:lnTo>
                    <a:pt x="4" y="62"/>
                  </a:lnTo>
                  <a:lnTo>
                    <a:pt x="4" y="64"/>
                  </a:lnTo>
                  <a:lnTo>
                    <a:pt x="3" y="65"/>
                  </a:lnTo>
                  <a:lnTo>
                    <a:pt x="3" y="66"/>
                  </a:lnTo>
                  <a:lnTo>
                    <a:pt x="3" y="67"/>
                  </a:lnTo>
                  <a:lnTo>
                    <a:pt x="3" y="69"/>
                  </a:lnTo>
                  <a:lnTo>
                    <a:pt x="3" y="70"/>
                  </a:lnTo>
                </a:path>
              </a:pathLst>
            </a:custGeom>
            <a:solidFill>
              <a:srgbClr val="FFC0A6"/>
            </a:solidFill>
            <a:ln w="12700" cap="rnd" cmpd="sng">
              <a:solidFill>
                <a:srgbClr val="F57B49"/>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7127" name="Freeform 23"/>
            <p:cNvSpPr>
              <a:spLocks/>
            </p:cNvSpPr>
            <p:nvPr/>
          </p:nvSpPr>
          <p:spPr bwMode="auto">
            <a:xfrm>
              <a:off x="4164" y="869"/>
              <a:ext cx="250" cy="99"/>
            </a:xfrm>
            <a:custGeom>
              <a:avLst/>
              <a:gdLst>
                <a:gd name="T0" fmla="*/ 222 w 250"/>
                <a:gd name="T1" fmla="*/ 94 h 99"/>
                <a:gd name="T2" fmla="*/ 231 w 250"/>
                <a:gd name="T3" fmla="*/ 88 h 99"/>
                <a:gd name="T4" fmla="*/ 239 w 250"/>
                <a:gd name="T5" fmla="*/ 80 h 99"/>
                <a:gd name="T6" fmla="*/ 246 w 250"/>
                <a:gd name="T7" fmla="*/ 74 h 99"/>
                <a:gd name="T8" fmla="*/ 249 w 250"/>
                <a:gd name="T9" fmla="*/ 69 h 99"/>
                <a:gd name="T10" fmla="*/ 249 w 250"/>
                <a:gd name="T11" fmla="*/ 65 h 99"/>
                <a:gd name="T12" fmla="*/ 249 w 250"/>
                <a:gd name="T13" fmla="*/ 61 h 99"/>
                <a:gd name="T14" fmla="*/ 248 w 250"/>
                <a:gd name="T15" fmla="*/ 56 h 99"/>
                <a:gd name="T16" fmla="*/ 246 w 250"/>
                <a:gd name="T17" fmla="*/ 52 h 99"/>
                <a:gd name="T18" fmla="*/ 243 w 250"/>
                <a:gd name="T19" fmla="*/ 49 h 99"/>
                <a:gd name="T20" fmla="*/ 239 w 250"/>
                <a:gd name="T21" fmla="*/ 45 h 99"/>
                <a:gd name="T22" fmla="*/ 231 w 250"/>
                <a:gd name="T23" fmla="*/ 41 h 99"/>
                <a:gd name="T24" fmla="*/ 214 w 250"/>
                <a:gd name="T25" fmla="*/ 33 h 99"/>
                <a:gd name="T26" fmla="*/ 194 w 250"/>
                <a:gd name="T27" fmla="*/ 24 h 99"/>
                <a:gd name="T28" fmla="*/ 173 w 250"/>
                <a:gd name="T29" fmla="*/ 14 h 99"/>
                <a:gd name="T30" fmla="*/ 157 w 250"/>
                <a:gd name="T31" fmla="*/ 6 h 99"/>
                <a:gd name="T32" fmla="*/ 147 w 250"/>
                <a:gd name="T33" fmla="*/ 1 h 99"/>
                <a:gd name="T34" fmla="*/ 135 w 250"/>
                <a:gd name="T35" fmla="*/ 0 h 99"/>
                <a:gd name="T36" fmla="*/ 121 w 250"/>
                <a:gd name="T37" fmla="*/ 1 h 99"/>
                <a:gd name="T38" fmla="*/ 105 w 250"/>
                <a:gd name="T39" fmla="*/ 3 h 99"/>
                <a:gd name="T40" fmla="*/ 89 w 250"/>
                <a:gd name="T41" fmla="*/ 6 h 99"/>
                <a:gd name="T42" fmla="*/ 74 w 250"/>
                <a:gd name="T43" fmla="*/ 7 h 99"/>
                <a:gd name="T44" fmla="*/ 61 w 250"/>
                <a:gd name="T45" fmla="*/ 8 h 99"/>
                <a:gd name="T46" fmla="*/ 51 w 250"/>
                <a:gd name="T47" fmla="*/ 10 h 99"/>
                <a:gd name="T48" fmla="*/ 42 w 250"/>
                <a:gd name="T49" fmla="*/ 11 h 99"/>
                <a:gd name="T50" fmla="*/ 39 w 250"/>
                <a:gd name="T51" fmla="*/ 16 h 99"/>
                <a:gd name="T52" fmla="*/ 37 w 250"/>
                <a:gd name="T53" fmla="*/ 24 h 99"/>
                <a:gd name="T54" fmla="*/ 40 w 250"/>
                <a:gd name="T55" fmla="*/ 33 h 99"/>
                <a:gd name="T56" fmla="*/ 42 w 250"/>
                <a:gd name="T57" fmla="*/ 44 h 99"/>
                <a:gd name="T58" fmla="*/ 46 w 250"/>
                <a:gd name="T59" fmla="*/ 53 h 99"/>
                <a:gd name="T60" fmla="*/ 48 w 250"/>
                <a:gd name="T61" fmla="*/ 61 h 99"/>
                <a:gd name="T62" fmla="*/ 49 w 250"/>
                <a:gd name="T63" fmla="*/ 65 h 99"/>
                <a:gd name="T64" fmla="*/ 42 w 250"/>
                <a:gd name="T65" fmla="*/ 69 h 99"/>
                <a:gd name="T66" fmla="*/ 30 w 250"/>
                <a:gd name="T67" fmla="*/ 75 h 99"/>
                <a:gd name="T68" fmla="*/ 17 w 250"/>
                <a:gd name="T69" fmla="*/ 83 h 99"/>
                <a:gd name="T70" fmla="*/ 5 w 250"/>
                <a:gd name="T71" fmla="*/ 90 h 99"/>
                <a:gd name="T72" fmla="*/ 0 w 250"/>
                <a:gd name="T73" fmla="*/ 96 h 99"/>
                <a:gd name="T74" fmla="*/ 3 w 250"/>
                <a:gd name="T75" fmla="*/ 98 h 99"/>
                <a:gd name="T76" fmla="*/ 12 w 250"/>
                <a:gd name="T77" fmla="*/ 97 h 99"/>
                <a:gd name="T78" fmla="*/ 24 w 250"/>
                <a:gd name="T79" fmla="*/ 94 h 99"/>
                <a:gd name="T80" fmla="*/ 39 w 250"/>
                <a:gd name="T81" fmla="*/ 91 h 99"/>
                <a:gd name="T82" fmla="*/ 54 w 250"/>
                <a:gd name="T83" fmla="*/ 88 h 99"/>
                <a:gd name="T84" fmla="*/ 77 w 250"/>
                <a:gd name="T85" fmla="*/ 85 h 99"/>
                <a:gd name="T86" fmla="*/ 99 w 250"/>
                <a:gd name="T87" fmla="*/ 84 h 99"/>
                <a:gd name="T88" fmla="*/ 116 w 250"/>
                <a:gd name="T89" fmla="*/ 83 h 99"/>
                <a:gd name="T90" fmla="*/ 131 w 250"/>
                <a:gd name="T91" fmla="*/ 81 h 99"/>
                <a:gd name="T92" fmla="*/ 142 w 250"/>
                <a:gd name="T93" fmla="*/ 80 h 99"/>
                <a:gd name="T94" fmla="*/ 156 w 250"/>
                <a:gd name="T95" fmla="*/ 78 h 99"/>
                <a:gd name="T96" fmla="*/ 178 w 250"/>
                <a:gd name="T97" fmla="*/ 81 h 99"/>
                <a:gd name="T98" fmla="*/ 195 w 250"/>
                <a:gd name="T99" fmla="*/ 88 h 99"/>
                <a:gd name="T100" fmla="*/ 207 w 250"/>
                <a:gd name="T101" fmla="*/ 92 h 99"/>
                <a:gd name="T102" fmla="*/ 214 w 250"/>
                <a:gd name="T103" fmla="*/ 96 h 99"/>
                <a:gd name="T104" fmla="*/ 216 w 250"/>
                <a:gd name="T105" fmla="*/ 9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50" h="99">
                  <a:moveTo>
                    <a:pt x="216" y="98"/>
                  </a:moveTo>
                  <a:lnTo>
                    <a:pt x="220" y="96"/>
                  </a:lnTo>
                  <a:lnTo>
                    <a:pt x="222" y="94"/>
                  </a:lnTo>
                  <a:lnTo>
                    <a:pt x="226" y="92"/>
                  </a:lnTo>
                  <a:lnTo>
                    <a:pt x="227" y="90"/>
                  </a:lnTo>
                  <a:lnTo>
                    <a:pt x="231" y="88"/>
                  </a:lnTo>
                  <a:lnTo>
                    <a:pt x="233" y="85"/>
                  </a:lnTo>
                  <a:lnTo>
                    <a:pt x="236" y="84"/>
                  </a:lnTo>
                  <a:lnTo>
                    <a:pt x="239" y="80"/>
                  </a:lnTo>
                  <a:lnTo>
                    <a:pt x="241" y="79"/>
                  </a:lnTo>
                  <a:lnTo>
                    <a:pt x="243" y="76"/>
                  </a:lnTo>
                  <a:lnTo>
                    <a:pt x="246" y="74"/>
                  </a:lnTo>
                  <a:lnTo>
                    <a:pt x="246" y="72"/>
                  </a:lnTo>
                  <a:lnTo>
                    <a:pt x="248" y="70"/>
                  </a:lnTo>
                  <a:lnTo>
                    <a:pt x="249" y="69"/>
                  </a:lnTo>
                  <a:lnTo>
                    <a:pt x="249" y="67"/>
                  </a:lnTo>
                  <a:lnTo>
                    <a:pt x="249" y="66"/>
                  </a:lnTo>
                  <a:lnTo>
                    <a:pt x="249" y="65"/>
                  </a:lnTo>
                  <a:lnTo>
                    <a:pt x="249" y="64"/>
                  </a:lnTo>
                  <a:lnTo>
                    <a:pt x="249" y="63"/>
                  </a:lnTo>
                  <a:lnTo>
                    <a:pt x="249" y="61"/>
                  </a:lnTo>
                  <a:lnTo>
                    <a:pt x="249" y="60"/>
                  </a:lnTo>
                  <a:lnTo>
                    <a:pt x="248" y="58"/>
                  </a:lnTo>
                  <a:lnTo>
                    <a:pt x="248" y="56"/>
                  </a:lnTo>
                  <a:lnTo>
                    <a:pt x="247" y="55"/>
                  </a:lnTo>
                  <a:lnTo>
                    <a:pt x="246" y="53"/>
                  </a:lnTo>
                  <a:lnTo>
                    <a:pt x="246" y="52"/>
                  </a:lnTo>
                  <a:lnTo>
                    <a:pt x="246" y="50"/>
                  </a:lnTo>
                  <a:lnTo>
                    <a:pt x="244" y="49"/>
                  </a:lnTo>
                  <a:lnTo>
                    <a:pt x="243" y="49"/>
                  </a:lnTo>
                  <a:lnTo>
                    <a:pt x="242" y="46"/>
                  </a:lnTo>
                  <a:lnTo>
                    <a:pt x="241" y="45"/>
                  </a:lnTo>
                  <a:lnTo>
                    <a:pt x="239" y="45"/>
                  </a:lnTo>
                  <a:lnTo>
                    <a:pt x="238" y="44"/>
                  </a:lnTo>
                  <a:lnTo>
                    <a:pt x="235" y="42"/>
                  </a:lnTo>
                  <a:lnTo>
                    <a:pt x="231" y="41"/>
                  </a:lnTo>
                  <a:lnTo>
                    <a:pt x="226" y="39"/>
                  </a:lnTo>
                  <a:lnTo>
                    <a:pt x="220" y="36"/>
                  </a:lnTo>
                  <a:lnTo>
                    <a:pt x="214" y="33"/>
                  </a:lnTo>
                  <a:lnTo>
                    <a:pt x="207" y="30"/>
                  </a:lnTo>
                  <a:lnTo>
                    <a:pt x="200" y="27"/>
                  </a:lnTo>
                  <a:lnTo>
                    <a:pt x="194" y="24"/>
                  </a:lnTo>
                  <a:lnTo>
                    <a:pt x="186" y="21"/>
                  </a:lnTo>
                  <a:lnTo>
                    <a:pt x="179" y="18"/>
                  </a:lnTo>
                  <a:lnTo>
                    <a:pt x="173" y="14"/>
                  </a:lnTo>
                  <a:lnTo>
                    <a:pt x="167" y="11"/>
                  </a:lnTo>
                  <a:lnTo>
                    <a:pt x="162" y="8"/>
                  </a:lnTo>
                  <a:lnTo>
                    <a:pt x="157" y="6"/>
                  </a:lnTo>
                  <a:lnTo>
                    <a:pt x="153" y="5"/>
                  </a:lnTo>
                  <a:lnTo>
                    <a:pt x="151" y="2"/>
                  </a:lnTo>
                  <a:lnTo>
                    <a:pt x="147" y="1"/>
                  </a:lnTo>
                  <a:lnTo>
                    <a:pt x="144" y="1"/>
                  </a:lnTo>
                  <a:lnTo>
                    <a:pt x="140" y="0"/>
                  </a:lnTo>
                  <a:lnTo>
                    <a:pt x="135" y="0"/>
                  </a:lnTo>
                  <a:lnTo>
                    <a:pt x="131" y="0"/>
                  </a:lnTo>
                  <a:lnTo>
                    <a:pt x="125" y="1"/>
                  </a:lnTo>
                  <a:lnTo>
                    <a:pt x="121" y="1"/>
                  </a:lnTo>
                  <a:lnTo>
                    <a:pt x="116" y="2"/>
                  </a:lnTo>
                  <a:lnTo>
                    <a:pt x="111" y="2"/>
                  </a:lnTo>
                  <a:lnTo>
                    <a:pt x="105" y="3"/>
                  </a:lnTo>
                  <a:lnTo>
                    <a:pt x="100" y="5"/>
                  </a:lnTo>
                  <a:lnTo>
                    <a:pt x="95" y="6"/>
                  </a:lnTo>
                  <a:lnTo>
                    <a:pt x="89" y="6"/>
                  </a:lnTo>
                  <a:lnTo>
                    <a:pt x="84" y="6"/>
                  </a:lnTo>
                  <a:lnTo>
                    <a:pt x="79" y="7"/>
                  </a:lnTo>
                  <a:lnTo>
                    <a:pt x="74" y="7"/>
                  </a:lnTo>
                  <a:lnTo>
                    <a:pt x="69" y="7"/>
                  </a:lnTo>
                  <a:lnTo>
                    <a:pt x="66" y="7"/>
                  </a:lnTo>
                  <a:lnTo>
                    <a:pt x="61" y="8"/>
                  </a:lnTo>
                  <a:lnTo>
                    <a:pt x="57" y="8"/>
                  </a:lnTo>
                  <a:lnTo>
                    <a:pt x="54" y="8"/>
                  </a:lnTo>
                  <a:lnTo>
                    <a:pt x="51" y="10"/>
                  </a:lnTo>
                  <a:lnTo>
                    <a:pt x="48" y="10"/>
                  </a:lnTo>
                  <a:lnTo>
                    <a:pt x="46" y="10"/>
                  </a:lnTo>
                  <a:lnTo>
                    <a:pt x="42" y="11"/>
                  </a:lnTo>
                  <a:lnTo>
                    <a:pt x="42" y="12"/>
                  </a:lnTo>
                  <a:lnTo>
                    <a:pt x="40" y="14"/>
                  </a:lnTo>
                  <a:lnTo>
                    <a:pt x="39" y="16"/>
                  </a:lnTo>
                  <a:lnTo>
                    <a:pt x="39" y="18"/>
                  </a:lnTo>
                  <a:lnTo>
                    <a:pt x="37" y="21"/>
                  </a:lnTo>
                  <a:lnTo>
                    <a:pt x="37" y="24"/>
                  </a:lnTo>
                  <a:lnTo>
                    <a:pt x="39" y="26"/>
                  </a:lnTo>
                  <a:lnTo>
                    <a:pt x="40" y="29"/>
                  </a:lnTo>
                  <a:lnTo>
                    <a:pt x="40" y="33"/>
                  </a:lnTo>
                  <a:lnTo>
                    <a:pt x="41" y="37"/>
                  </a:lnTo>
                  <a:lnTo>
                    <a:pt x="42" y="40"/>
                  </a:lnTo>
                  <a:lnTo>
                    <a:pt x="42" y="44"/>
                  </a:lnTo>
                  <a:lnTo>
                    <a:pt x="44" y="46"/>
                  </a:lnTo>
                  <a:lnTo>
                    <a:pt x="45" y="50"/>
                  </a:lnTo>
                  <a:lnTo>
                    <a:pt x="46" y="53"/>
                  </a:lnTo>
                  <a:lnTo>
                    <a:pt x="47" y="56"/>
                  </a:lnTo>
                  <a:lnTo>
                    <a:pt x="47" y="59"/>
                  </a:lnTo>
                  <a:lnTo>
                    <a:pt x="48" y="61"/>
                  </a:lnTo>
                  <a:lnTo>
                    <a:pt x="49" y="63"/>
                  </a:lnTo>
                  <a:lnTo>
                    <a:pt x="49" y="64"/>
                  </a:lnTo>
                  <a:lnTo>
                    <a:pt x="49" y="65"/>
                  </a:lnTo>
                  <a:lnTo>
                    <a:pt x="48" y="66"/>
                  </a:lnTo>
                  <a:lnTo>
                    <a:pt x="45" y="67"/>
                  </a:lnTo>
                  <a:lnTo>
                    <a:pt x="42" y="69"/>
                  </a:lnTo>
                  <a:lnTo>
                    <a:pt x="39" y="71"/>
                  </a:lnTo>
                  <a:lnTo>
                    <a:pt x="35" y="73"/>
                  </a:lnTo>
                  <a:lnTo>
                    <a:pt x="30" y="75"/>
                  </a:lnTo>
                  <a:lnTo>
                    <a:pt x="25" y="78"/>
                  </a:lnTo>
                  <a:lnTo>
                    <a:pt x="21" y="80"/>
                  </a:lnTo>
                  <a:lnTo>
                    <a:pt x="17" y="83"/>
                  </a:lnTo>
                  <a:lnTo>
                    <a:pt x="13" y="85"/>
                  </a:lnTo>
                  <a:lnTo>
                    <a:pt x="9" y="88"/>
                  </a:lnTo>
                  <a:lnTo>
                    <a:pt x="5" y="90"/>
                  </a:lnTo>
                  <a:lnTo>
                    <a:pt x="3" y="92"/>
                  </a:lnTo>
                  <a:lnTo>
                    <a:pt x="2" y="94"/>
                  </a:lnTo>
                  <a:lnTo>
                    <a:pt x="0" y="96"/>
                  </a:lnTo>
                  <a:lnTo>
                    <a:pt x="2" y="97"/>
                  </a:lnTo>
                  <a:lnTo>
                    <a:pt x="3" y="97"/>
                  </a:lnTo>
                  <a:lnTo>
                    <a:pt x="3" y="98"/>
                  </a:lnTo>
                  <a:lnTo>
                    <a:pt x="5" y="98"/>
                  </a:lnTo>
                  <a:lnTo>
                    <a:pt x="9" y="97"/>
                  </a:lnTo>
                  <a:lnTo>
                    <a:pt x="12" y="97"/>
                  </a:lnTo>
                  <a:lnTo>
                    <a:pt x="16" y="96"/>
                  </a:lnTo>
                  <a:lnTo>
                    <a:pt x="19" y="95"/>
                  </a:lnTo>
                  <a:lnTo>
                    <a:pt x="24" y="94"/>
                  </a:lnTo>
                  <a:lnTo>
                    <a:pt x="29" y="93"/>
                  </a:lnTo>
                  <a:lnTo>
                    <a:pt x="34" y="92"/>
                  </a:lnTo>
                  <a:lnTo>
                    <a:pt x="39" y="91"/>
                  </a:lnTo>
                  <a:lnTo>
                    <a:pt x="44" y="89"/>
                  </a:lnTo>
                  <a:lnTo>
                    <a:pt x="49" y="88"/>
                  </a:lnTo>
                  <a:lnTo>
                    <a:pt x="54" y="88"/>
                  </a:lnTo>
                  <a:lnTo>
                    <a:pt x="60" y="88"/>
                  </a:lnTo>
                  <a:lnTo>
                    <a:pt x="68" y="85"/>
                  </a:lnTo>
                  <a:lnTo>
                    <a:pt x="77" y="85"/>
                  </a:lnTo>
                  <a:lnTo>
                    <a:pt x="85" y="84"/>
                  </a:lnTo>
                  <a:lnTo>
                    <a:pt x="93" y="84"/>
                  </a:lnTo>
                  <a:lnTo>
                    <a:pt x="99" y="84"/>
                  </a:lnTo>
                  <a:lnTo>
                    <a:pt x="105" y="84"/>
                  </a:lnTo>
                  <a:lnTo>
                    <a:pt x="111" y="83"/>
                  </a:lnTo>
                  <a:lnTo>
                    <a:pt x="116" y="83"/>
                  </a:lnTo>
                  <a:lnTo>
                    <a:pt x="121" y="83"/>
                  </a:lnTo>
                  <a:lnTo>
                    <a:pt x="126" y="81"/>
                  </a:lnTo>
                  <a:lnTo>
                    <a:pt x="131" y="81"/>
                  </a:lnTo>
                  <a:lnTo>
                    <a:pt x="135" y="80"/>
                  </a:lnTo>
                  <a:lnTo>
                    <a:pt x="138" y="80"/>
                  </a:lnTo>
                  <a:lnTo>
                    <a:pt x="142" y="80"/>
                  </a:lnTo>
                  <a:lnTo>
                    <a:pt x="145" y="79"/>
                  </a:lnTo>
                  <a:lnTo>
                    <a:pt x="148" y="78"/>
                  </a:lnTo>
                  <a:lnTo>
                    <a:pt x="156" y="78"/>
                  </a:lnTo>
                  <a:lnTo>
                    <a:pt x="163" y="80"/>
                  </a:lnTo>
                  <a:lnTo>
                    <a:pt x="171" y="80"/>
                  </a:lnTo>
                  <a:lnTo>
                    <a:pt x="178" y="81"/>
                  </a:lnTo>
                  <a:lnTo>
                    <a:pt x="183" y="84"/>
                  </a:lnTo>
                  <a:lnTo>
                    <a:pt x="189" y="85"/>
                  </a:lnTo>
                  <a:lnTo>
                    <a:pt x="195" y="88"/>
                  </a:lnTo>
                  <a:lnTo>
                    <a:pt x="199" y="89"/>
                  </a:lnTo>
                  <a:lnTo>
                    <a:pt x="203" y="90"/>
                  </a:lnTo>
                  <a:lnTo>
                    <a:pt x="207" y="92"/>
                  </a:lnTo>
                  <a:lnTo>
                    <a:pt x="210" y="93"/>
                  </a:lnTo>
                  <a:lnTo>
                    <a:pt x="212" y="95"/>
                  </a:lnTo>
                  <a:lnTo>
                    <a:pt x="214" y="96"/>
                  </a:lnTo>
                  <a:lnTo>
                    <a:pt x="215" y="97"/>
                  </a:lnTo>
                  <a:lnTo>
                    <a:pt x="216" y="97"/>
                  </a:lnTo>
                  <a:lnTo>
                    <a:pt x="216" y="98"/>
                  </a:lnTo>
                </a:path>
              </a:pathLst>
            </a:custGeom>
            <a:solidFill>
              <a:srgbClr val="00208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7128" name="Freeform 24"/>
            <p:cNvSpPr>
              <a:spLocks/>
            </p:cNvSpPr>
            <p:nvPr/>
          </p:nvSpPr>
          <p:spPr bwMode="auto">
            <a:xfrm>
              <a:off x="4498" y="1388"/>
              <a:ext cx="114" cy="390"/>
            </a:xfrm>
            <a:custGeom>
              <a:avLst/>
              <a:gdLst>
                <a:gd name="T0" fmla="*/ 113 w 114"/>
                <a:gd name="T1" fmla="*/ 60 h 390"/>
                <a:gd name="T2" fmla="*/ 107 w 114"/>
                <a:gd name="T3" fmla="*/ 144 h 390"/>
                <a:gd name="T4" fmla="*/ 96 w 114"/>
                <a:gd name="T5" fmla="*/ 207 h 390"/>
                <a:gd name="T6" fmla="*/ 93 w 114"/>
                <a:gd name="T7" fmla="*/ 230 h 390"/>
                <a:gd name="T8" fmla="*/ 94 w 114"/>
                <a:gd name="T9" fmla="*/ 249 h 390"/>
                <a:gd name="T10" fmla="*/ 97 w 114"/>
                <a:gd name="T11" fmla="*/ 267 h 390"/>
                <a:gd name="T12" fmla="*/ 98 w 114"/>
                <a:gd name="T13" fmla="*/ 281 h 390"/>
                <a:gd name="T14" fmla="*/ 104 w 114"/>
                <a:gd name="T15" fmla="*/ 295 h 390"/>
                <a:gd name="T16" fmla="*/ 110 w 114"/>
                <a:gd name="T17" fmla="*/ 307 h 390"/>
                <a:gd name="T18" fmla="*/ 113 w 114"/>
                <a:gd name="T19" fmla="*/ 317 h 390"/>
                <a:gd name="T20" fmla="*/ 112 w 114"/>
                <a:gd name="T21" fmla="*/ 336 h 390"/>
                <a:gd name="T22" fmla="*/ 109 w 114"/>
                <a:gd name="T23" fmla="*/ 355 h 390"/>
                <a:gd name="T24" fmla="*/ 102 w 114"/>
                <a:gd name="T25" fmla="*/ 366 h 390"/>
                <a:gd name="T26" fmla="*/ 94 w 114"/>
                <a:gd name="T27" fmla="*/ 371 h 390"/>
                <a:gd name="T28" fmla="*/ 87 w 114"/>
                <a:gd name="T29" fmla="*/ 373 h 390"/>
                <a:gd name="T30" fmla="*/ 82 w 114"/>
                <a:gd name="T31" fmla="*/ 377 h 390"/>
                <a:gd name="T32" fmla="*/ 76 w 114"/>
                <a:gd name="T33" fmla="*/ 382 h 390"/>
                <a:gd name="T34" fmla="*/ 68 w 114"/>
                <a:gd name="T35" fmla="*/ 386 h 390"/>
                <a:gd name="T36" fmla="*/ 62 w 114"/>
                <a:gd name="T37" fmla="*/ 384 h 390"/>
                <a:gd name="T38" fmla="*/ 57 w 114"/>
                <a:gd name="T39" fmla="*/ 383 h 390"/>
                <a:gd name="T40" fmla="*/ 52 w 114"/>
                <a:gd name="T41" fmla="*/ 387 h 390"/>
                <a:gd name="T42" fmla="*/ 47 w 114"/>
                <a:gd name="T43" fmla="*/ 388 h 390"/>
                <a:gd name="T44" fmla="*/ 40 w 114"/>
                <a:gd name="T45" fmla="*/ 387 h 390"/>
                <a:gd name="T46" fmla="*/ 30 w 114"/>
                <a:gd name="T47" fmla="*/ 382 h 390"/>
                <a:gd name="T48" fmla="*/ 20 w 114"/>
                <a:gd name="T49" fmla="*/ 377 h 390"/>
                <a:gd name="T50" fmla="*/ 20 w 114"/>
                <a:gd name="T51" fmla="*/ 372 h 390"/>
                <a:gd name="T52" fmla="*/ 20 w 114"/>
                <a:gd name="T53" fmla="*/ 366 h 390"/>
                <a:gd name="T54" fmla="*/ 19 w 114"/>
                <a:gd name="T55" fmla="*/ 372 h 390"/>
                <a:gd name="T56" fmla="*/ 19 w 114"/>
                <a:gd name="T57" fmla="*/ 379 h 390"/>
                <a:gd name="T58" fmla="*/ 13 w 114"/>
                <a:gd name="T59" fmla="*/ 384 h 390"/>
                <a:gd name="T60" fmla="*/ 5 w 114"/>
                <a:gd name="T61" fmla="*/ 378 h 390"/>
                <a:gd name="T62" fmla="*/ 3 w 114"/>
                <a:gd name="T63" fmla="*/ 367 h 390"/>
                <a:gd name="T64" fmla="*/ 1 w 114"/>
                <a:gd name="T65" fmla="*/ 356 h 390"/>
                <a:gd name="T66" fmla="*/ 1 w 114"/>
                <a:gd name="T67" fmla="*/ 347 h 390"/>
                <a:gd name="T68" fmla="*/ 4 w 114"/>
                <a:gd name="T69" fmla="*/ 334 h 390"/>
                <a:gd name="T70" fmla="*/ 12 w 114"/>
                <a:gd name="T71" fmla="*/ 316 h 390"/>
                <a:gd name="T72" fmla="*/ 20 w 114"/>
                <a:gd name="T73" fmla="*/ 301 h 390"/>
                <a:gd name="T74" fmla="*/ 30 w 114"/>
                <a:gd name="T75" fmla="*/ 288 h 390"/>
                <a:gd name="T76" fmla="*/ 35 w 114"/>
                <a:gd name="T77" fmla="*/ 276 h 390"/>
                <a:gd name="T78" fmla="*/ 39 w 114"/>
                <a:gd name="T79" fmla="*/ 266 h 390"/>
                <a:gd name="T80" fmla="*/ 39 w 114"/>
                <a:gd name="T81" fmla="*/ 249 h 390"/>
                <a:gd name="T82" fmla="*/ 36 w 114"/>
                <a:gd name="T83" fmla="*/ 210 h 390"/>
                <a:gd name="T84" fmla="*/ 34 w 114"/>
                <a:gd name="T85" fmla="*/ 170 h 390"/>
                <a:gd name="T86" fmla="*/ 31 w 114"/>
                <a:gd name="T87" fmla="*/ 139 h 390"/>
                <a:gd name="T88" fmla="*/ 25 w 114"/>
                <a:gd name="T89" fmla="*/ 93 h 390"/>
                <a:gd name="T90" fmla="*/ 24 w 114"/>
                <a:gd name="T91" fmla="*/ 49 h 390"/>
                <a:gd name="T92" fmla="*/ 26 w 114"/>
                <a:gd name="T93" fmla="*/ 32 h 390"/>
                <a:gd name="T94" fmla="*/ 36 w 114"/>
                <a:gd name="T95" fmla="*/ 31 h 390"/>
                <a:gd name="T96" fmla="*/ 52 w 114"/>
                <a:gd name="T97" fmla="*/ 27 h 390"/>
                <a:gd name="T98" fmla="*/ 72 w 114"/>
                <a:gd name="T99" fmla="*/ 19 h 390"/>
                <a:gd name="T100" fmla="*/ 88 w 114"/>
                <a:gd name="T101" fmla="*/ 10 h 390"/>
                <a:gd name="T102" fmla="*/ 99 w 114"/>
                <a:gd name="T103" fmla="*/ 2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14" h="390">
                  <a:moveTo>
                    <a:pt x="102" y="0"/>
                  </a:moveTo>
                  <a:lnTo>
                    <a:pt x="107" y="13"/>
                  </a:lnTo>
                  <a:lnTo>
                    <a:pt x="110" y="28"/>
                  </a:lnTo>
                  <a:lnTo>
                    <a:pt x="112" y="44"/>
                  </a:lnTo>
                  <a:lnTo>
                    <a:pt x="113" y="60"/>
                  </a:lnTo>
                  <a:lnTo>
                    <a:pt x="113" y="77"/>
                  </a:lnTo>
                  <a:lnTo>
                    <a:pt x="112" y="93"/>
                  </a:lnTo>
                  <a:lnTo>
                    <a:pt x="111" y="111"/>
                  </a:lnTo>
                  <a:lnTo>
                    <a:pt x="109" y="127"/>
                  </a:lnTo>
                  <a:lnTo>
                    <a:pt x="107" y="144"/>
                  </a:lnTo>
                  <a:lnTo>
                    <a:pt x="105" y="159"/>
                  </a:lnTo>
                  <a:lnTo>
                    <a:pt x="103" y="173"/>
                  </a:lnTo>
                  <a:lnTo>
                    <a:pt x="100" y="187"/>
                  </a:lnTo>
                  <a:lnTo>
                    <a:pt x="98" y="197"/>
                  </a:lnTo>
                  <a:lnTo>
                    <a:pt x="96" y="207"/>
                  </a:lnTo>
                  <a:lnTo>
                    <a:pt x="94" y="214"/>
                  </a:lnTo>
                  <a:lnTo>
                    <a:pt x="93" y="219"/>
                  </a:lnTo>
                  <a:lnTo>
                    <a:pt x="93" y="222"/>
                  </a:lnTo>
                  <a:lnTo>
                    <a:pt x="93" y="226"/>
                  </a:lnTo>
                  <a:lnTo>
                    <a:pt x="93" y="230"/>
                  </a:lnTo>
                  <a:lnTo>
                    <a:pt x="93" y="234"/>
                  </a:lnTo>
                  <a:lnTo>
                    <a:pt x="93" y="238"/>
                  </a:lnTo>
                  <a:lnTo>
                    <a:pt x="93" y="241"/>
                  </a:lnTo>
                  <a:lnTo>
                    <a:pt x="94" y="245"/>
                  </a:lnTo>
                  <a:lnTo>
                    <a:pt x="94" y="249"/>
                  </a:lnTo>
                  <a:lnTo>
                    <a:pt x="94" y="253"/>
                  </a:lnTo>
                  <a:lnTo>
                    <a:pt x="94" y="257"/>
                  </a:lnTo>
                  <a:lnTo>
                    <a:pt x="96" y="260"/>
                  </a:lnTo>
                  <a:lnTo>
                    <a:pt x="96" y="264"/>
                  </a:lnTo>
                  <a:lnTo>
                    <a:pt x="97" y="267"/>
                  </a:lnTo>
                  <a:lnTo>
                    <a:pt x="97" y="270"/>
                  </a:lnTo>
                  <a:lnTo>
                    <a:pt x="97" y="273"/>
                  </a:lnTo>
                  <a:lnTo>
                    <a:pt x="97" y="276"/>
                  </a:lnTo>
                  <a:lnTo>
                    <a:pt x="98" y="278"/>
                  </a:lnTo>
                  <a:lnTo>
                    <a:pt x="98" y="281"/>
                  </a:lnTo>
                  <a:lnTo>
                    <a:pt x="99" y="284"/>
                  </a:lnTo>
                  <a:lnTo>
                    <a:pt x="100" y="287"/>
                  </a:lnTo>
                  <a:lnTo>
                    <a:pt x="101" y="290"/>
                  </a:lnTo>
                  <a:lnTo>
                    <a:pt x="102" y="292"/>
                  </a:lnTo>
                  <a:lnTo>
                    <a:pt x="104" y="295"/>
                  </a:lnTo>
                  <a:lnTo>
                    <a:pt x="105" y="297"/>
                  </a:lnTo>
                  <a:lnTo>
                    <a:pt x="106" y="301"/>
                  </a:lnTo>
                  <a:lnTo>
                    <a:pt x="108" y="302"/>
                  </a:lnTo>
                  <a:lnTo>
                    <a:pt x="109" y="306"/>
                  </a:lnTo>
                  <a:lnTo>
                    <a:pt x="110" y="307"/>
                  </a:lnTo>
                  <a:lnTo>
                    <a:pt x="111" y="310"/>
                  </a:lnTo>
                  <a:lnTo>
                    <a:pt x="112" y="312"/>
                  </a:lnTo>
                  <a:lnTo>
                    <a:pt x="112" y="315"/>
                  </a:lnTo>
                  <a:lnTo>
                    <a:pt x="113" y="316"/>
                  </a:lnTo>
                  <a:lnTo>
                    <a:pt x="113" y="317"/>
                  </a:lnTo>
                  <a:lnTo>
                    <a:pt x="113" y="321"/>
                  </a:lnTo>
                  <a:lnTo>
                    <a:pt x="112" y="324"/>
                  </a:lnTo>
                  <a:lnTo>
                    <a:pt x="112" y="327"/>
                  </a:lnTo>
                  <a:lnTo>
                    <a:pt x="112" y="332"/>
                  </a:lnTo>
                  <a:lnTo>
                    <a:pt x="112" y="336"/>
                  </a:lnTo>
                  <a:lnTo>
                    <a:pt x="112" y="340"/>
                  </a:lnTo>
                  <a:lnTo>
                    <a:pt x="111" y="343"/>
                  </a:lnTo>
                  <a:lnTo>
                    <a:pt x="111" y="347"/>
                  </a:lnTo>
                  <a:lnTo>
                    <a:pt x="110" y="352"/>
                  </a:lnTo>
                  <a:lnTo>
                    <a:pt x="109" y="355"/>
                  </a:lnTo>
                  <a:lnTo>
                    <a:pt x="108" y="357"/>
                  </a:lnTo>
                  <a:lnTo>
                    <a:pt x="107" y="361"/>
                  </a:lnTo>
                  <a:lnTo>
                    <a:pt x="105" y="362"/>
                  </a:lnTo>
                  <a:lnTo>
                    <a:pt x="103" y="365"/>
                  </a:lnTo>
                  <a:lnTo>
                    <a:pt x="102" y="366"/>
                  </a:lnTo>
                  <a:lnTo>
                    <a:pt x="100" y="367"/>
                  </a:lnTo>
                  <a:lnTo>
                    <a:pt x="98" y="367"/>
                  </a:lnTo>
                  <a:lnTo>
                    <a:pt x="97" y="368"/>
                  </a:lnTo>
                  <a:lnTo>
                    <a:pt x="94" y="370"/>
                  </a:lnTo>
                  <a:lnTo>
                    <a:pt x="94" y="371"/>
                  </a:lnTo>
                  <a:lnTo>
                    <a:pt x="92" y="371"/>
                  </a:lnTo>
                  <a:lnTo>
                    <a:pt x="91" y="372"/>
                  </a:lnTo>
                  <a:lnTo>
                    <a:pt x="89" y="372"/>
                  </a:lnTo>
                  <a:lnTo>
                    <a:pt x="88" y="373"/>
                  </a:lnTo>
                  <a:lnTo>
                    <a:pt x="87" y="373"/>
                  </a:lnTo>
                  <a:lnTo>
                    <a:pt x="86" y="373"/>
                  </a:lnTo>
                  <a:lnTo>
                    <a:pt x="84" y="375"/>
                  </a:lnTo>
                  <a:lnTo>
                    <a:pt x="83" y="376"/>
                  </a:lnTo>
                  <a:lnTo>
                    <a:pt x="83" y="377"/>
                  </a:lnTo>
                  <a:lnTo>
                    <a:pt x="82" y="377"/>
                  </a:lnTo>
                  <a:lnTo>
                    <a:pt x="81" y="377"/>
                  </a:lnTo>
                  <a:lnTo>
                    <a:pt x="81" y="378"/>
                  </a:lnTo>
                  <a:lnTo>
                    <a:pt x="78" y="379"/>
                  </a:lnTo>
                  <a:lnTo>
                    <a:pt x="77" y="381"/>
                  </a:lnTo>
                  <a:lnTo>
                    <a:pt x="76" y="382"/>
                  </a:lnTo>
                  <a:lnTo>
                    <a:pt x="73" y="382"/>
                  </a:lnTo>
                  <a:lnTo>
                    <a:pt x="73" y="383"/>
                  </a:lnTo>
                  <a:lnTo>
                    <a:pt x="71" y="384"/>
                  </a:lnTo>
                  <a:lnTo>
                    <a:pt x="70" y="384"/>
                  </a:lnTo>
                  <a:lnTo>
                    <a:pt x="68" y="386"/>
                  </a:lnTo>
                  <a:lnTo>
                    <a:pt x="67" y="386"/>
                  </a:lnTo>
                  <a:lnTo>
                    <a:pt x="65" y="386"/>
                  </a:lnTo>
                  <a:lnTo>
                    <a:pt x="63" y="386"/>
                  </a:lnTo>
                  <a:lnTo>
                    <a:pt x="62" y="386"/>
                  </a:lnTo>
                  <a:lnTo>
                    <a:pt x="62" y="384"/>
                  </a:lnTo>
                  <a:lnTo>
                    <a:pt x="61" y="384"/>
                  </a:lnTo>
                  <a:lnTo>
                    <a:pt x="60" y="384"/>
                  </a:lnTo>
                  <a:lnTo>
                    <a:pt x="60" y="383"/>
                  </a:lnTo>
                  <a:lnTo>
                    <a:pt x="58" y="383"/>
                  </a:lnTo>
                  <a:lnTo>
                    <a:pt x="57" y="383"/>
                  </a:lnTo>
                  <a:lnTo>
                    <a:pt x="57" y="384"/>
                  </a:lnTo>
                  <a:lnTo>
                    <a:pt x="56" y="384"/>
                  </a:lnTo>
                  <a:lnTo>
                    <a:pt x="55" y="386"/>
                  </a:lnTo>
                  <a:lnTo>
                    <a:pt x="53" y="387"/>
                  </a:lnTo>
                  <a:lnTo>
                    <a:pt x="52" y="387"/>
                  </a:lnTo>
                  <a:lnTo>
                    <a:pt x="51" y="387"/>
                  </a:lnTo>
                  <a:lnTo>
                    <a:pt x="51" y="388"/>
                  </a:lnTo>
                  <a:lnTo>
                    <a:pt x="50" y="388"/>
                  </a:lnTo>
                  <a:lnTo>
                    <a:pt x="48" y="388"/>
                  </a:lnTo>
                  <a:lnTo>
                    <a:pt x="47" y="388"/>
                  </a:lnTo>
                  <a:lnTo>
                    <a:pt x="46" y="389"/>
                  </a:lnTo>
                  <a:lnTo>
                    <a:pt x="46" y="388"/>
                  </a:lnTo>
                  <a:lnTo>
                    <a:pt x="45" y="388"/>
                  </a:lnTo>
                  <a:lnTo>
                    <a:pt x="42" y="388"/>
                  </a:lnTo>
                  <a:lnTo>
                    <a:pt x="40" y="387"/>
                  </a:lnTo>
                  <a:lnTo>
                    <a:pt x="39" y="387"/>
                  </a:lnTo>
                  <a:lnTo>
                    <a:pt x="36" y="386"/>
                  </a:lnTo>
                  <a:lnTo>
                    <a:pt x="34" y="384"/>
                  </a:lnTo>
                  <a:lnTo>
                    <a:pt x="31" y="383"/>
                  </a:lnTo>
                  <a:lnTo>
                    <a:pt x="30" y="382"/>
                  </a:lnTo>
                  <a:lnTo>
                    <a:pt x="27" y="382"/>
                  </a:lnTo>
                  <a:lnTo>
                    <a:pt x="25" y="381"/>
                  </a:lnTo>
                  <a:lnTo>
                    <a:pt x="24" y="378"/>
                  </a:lnTo>
                  <a:lnTo>
                    <a:pt x="22" y="377"/>
                  </a:lnTo>
                  <a:lnTo>
                    <a:pt x="20" y="377"/>
                  </a:lnTo>
                  <a:lnTo>
                    <a:pt x="20" y="376"/>
                  </a:lnTo>
                  <a:lnTo>
                    <a:pt x="19" y="376"/>
                  </a:lnTo>
                  <a:lnTo>
                    <a:pt x="20" y="375"/>
                  </a:lnTo>
                  <a:lnTo>
                    <a:pt x="20" y="373"/>
                  </a:lnTo>
                  <a:lnTo>
                    <a:pt x="20" y="372"/>
                  </a:lnTo>
                  <a:lnTo>
                    <a:pt x="20" y="371"/>
                  </a:lnTo>
                  <a:lnTo>
                    <a:pt x="20" y="370"/>
                  </a:lnTo>
                  <a:lnTo>
                    <a:pt x="20" y="368"/>
                  </a:lnTo>
                  <a:lnTo>
                    <a:pt x="20" y="367"/>
                  </a:lnTo>
                  <a:lnTo>
                    <a:pt x="20" y="366"/>
                  </a:lnTo>
                  <a:lnTo>
                    <a:pt x="20" y="367"/>
                  </a:lnTo>
                  <a:lnTo>
                    <a:pt x="19" y="368"/>
                  </a:lnTo>
                  <a:lnTo>
                    <a:pt x="19" y="370"/>
                  </a:lnTo>
                  <a:lnTo>
                    <a:pt x="19" y="371"/>
                  </a:lnTo>
                  <a:lnTo>
                    <a:pt x="19" y="372"/>
                  </a:lnTo>
                  <a:lnTo>
                    <a:pt x="19" y="373"/>
                  </a:lnTo>
                  <a:lnTo>
                    <a:pt x="19" y="376"/>
                  </a:lnTo>
                  <a:lnTo>
                    <a:pt x="19" y="377"/>
                  </a:lnTo>
                  <a:lnTo>
                    <a:pt x="19" y="378"/>
                  </a:lnTo>
                  <a:lnTo>
                    <a:pt x="19" y="379"/>
                  </a:lnTo>
                  <a:lnTo>
                    <a:pt x="17" y="381"/>
                  </a:lnTo>
                  <a:lnTo>
                    <a:pt x="16" y="382"/>
                  </a:lnTo>
                  <a:lnTo>
                    <a:pt x="15" y="383"/>
                  </a:lnTo>
                  <a:lnTo>
                    <a:pt x="14" y="383"/>
                  </a:lnTo>
                  <a:lnTo>
                    <a:pt x="13" y="384"/>
                  </a:lnTo>
                  <a:lnTo>
                    <a:pt x="11" y="384"/>
                  </a:lnTo>
                  <a:lnTo>
                    <a:pt x="9" y="384"/>
                  </a:lnTo>
                  <a:lnTo>
                    <a:pt x="6" y="384"/>
                  </a:lnTo>
                  <a:lnTo>
                    <a:pt x="5" y="382"/>
                  </a:lnTo>
                  <a:lnTo>
                    <a:pt x="5" y="378"/>
                  </a:lnTo>
                  <a:lnTo>
                    <a:pt x="4" y="377"/>
                  </a:lnTo>
                  <a:lnTo>
                    <a:pt x="3" y="373"/>
                  </a:lnTo>
                  <a:lnTo>
                    <a:pt x="3" y="372"/>
                  </a:lnTo>
                  <a:lnTo>
                    <a:pt x="3" y="368"/>
                  </a:lnTo>
                  <a:lnTo>
                    <a:pt x="3" y="367"/>
                  </a:lnTo>
                  <a:lnTo>
                    <a:pt x="1" y="363"/>
                  </a:lnTo>
                  <a:lnTo>
                    <a:pt x="1" y="362"/>
                  </a:lnTo>
                  <a:lnTo>
                    <a:pt x="1" y="360"/>
                  </a:lnTo>
                  <a:lnTo>
                    <a:pt x="1" y="357"/>
                  </a:lnTo>
                  <a:lnTo>
                    <a:pt x="1" y="356"/>
                  </a:lnTo>
                  <a:lnTo>
                    <a:pt x="1" y="353"/>
                  </a:lnTo>
                  <a:lnTo>
                    <a:pt x="1" y="352"/>
                  </a:lnTo>
                  <a:lnTo>
                    <a:pt x="1" y="351"/>
                  </a:lnTo>
                  <a:lnTo>
                    <a:pt x="0" y="350"/>
                  </a:lnTo>
                  <a:lnTo>
                    <a:pt x="1" y="347"/>
                  </a:lnTo>
                  <a:lnTo>
                    <a:pt x="1" y="346"/>
                  </a:lnTo>
                  <a:lnTo>
                    <a:pt x="3" y="342"/>
                  </a:lnTo>
                  <a:lnTo>
                    <a:pt x="3" y="341"/>
                  </a:lnTo>
                  <a:lnTo>
                    <a:pt x="3" y="337"/>
                  </a:lnTo>
                  <a:lnTo>
                    <a:pt x="4" y="334"/>
                  </a:lnTo>
                  <a:lnTo>
                    <a:pt x="6" y="331"/>
                  </a:lnTo>
                  <a:lnTo>
                    <a:pt x="7" y="327"/>
                  </a:lnTo>
                  <a:lnTo>
                    <a:pt x="9" y="324"/>
                  </a:lnTo>
                  <a:lnTo>
                    <a:pt x="10" y="320"/>
                  </a:lnTo>
                  <a:lnTo>
                    <a:pt x="12" y="316"/>
                  </a:lnTo>
                  <a:lnTo>
                    <a:pt x="14" y="312"/>
                  </a:lnTo>
                  <a:lnTo>
                    <a:pt x="15" y="309"/>
                  </a:lnTo>
                  <a:lnTo>
                    <a:pt x="17" y="306"/>
                  </a:lnTo>
                  <a:lnTo>
                    <a:pt x="19" y="302"/>
                  </a:lnTo>
                  <a:lnTo>
                    <a:pt x="20" y="301"/>
                  </a:lnTo>
                  <a:lnTo>
                    <a:pt x="22" y="297"/>
                  </a:lnTo>
                  <a:lnTo>
                    <a:pt x="24" y="295"/>
                  </a:lnTo>
                  <a:lnTo>
                    <a:pt x="26" y="292"/>
                  </a:lnTo>
                  <a:lnTo>
                    <a:pt x="27" y="290"/>
                  </a:lnTo>
                  <a:lnTo>
                    <a:pt x="30" y="288"/>
                  </a:lnTo>
                  <a:lnTo>
                    <a:pt x="30" y="285"/>
                  </a:lnTo>
                  <a:lnTo>
                    <a:pt x="32" y="283"/>
                  </a:lnTo>
                  <a:lnTo>
                    <a:pt x="34" y="280"/>
                  </a:lnTo>
                  <a:lnTo>
                    <a:pt x="35" y="278"/>
                  </a:lnTo>
                  <a:lnTo>
                    <a:pt x="35" y="276"/>
                  </a:lnTo>
                  <a:lnTo>
                    <a:pt x="36" y="274"/>
                  </a:lnTo>
                  <a:lnTo>
                    <a:pt x="37" y="272"/>
                  </a:lnTo>
                  <a:lnTo>
                    <a:pt x="37" y="270"/>
                  </a:lnTo>
                  <a:lnTo>
                    <a:pt x="39" y="268"/>
                  </a:lnTo>
                  <a:lnTo>
                    <a:pt x="39" y="266"/>
                  </a:lnTo>
                  <a:lnTo>
                    <a:pt x="39" y="265"/>
                  </a:lnTo>
                  <a:lnTo>
                    <a:pt x="40" y="262"/>
                  </a:lnTo>
                  <a:lnTo>
                    <a:pt x="40" y="259"/>
                  </a:lnTo>
                  <a:lnTo>
                    <a:pt x="39" y="254"/>
                  </a:lnTo>
                  <a:lnTo>
                    <a:pt x="39" y="249"/>
                  </a:lnTo>
                  <a:lnTo>
                    <a:pt x="39" y="242"/>
                  </a:lnTo>
                  <a:lnTo>
                    <a:pt x="39" y="234"/>
                  </a:lnTo>
                  <a:lnTo>
                    <a:pt x="37" y="227"/>
                  </a:lnTo>
                  <a:lnTo>
                    <a:pt x="37" y="218"/>
                  </a:lnTo>
                  <a:lnTo>
                    <a:pt x="36" y="210"/>
                  </a:lnTo>
                  <a:lnTo>
                    <a:pt x="36" y="202"/>
                  </a:lnTo>
                  <a:lnTo>
                    <a:pt x="35" y="193"/>
                  </a:lnTo>
                  <a:lnTo>
                    <a:pt x="35" y="185"/>
                  </a:lnTo>
                  <a:lnTo>
                    <a:pt x="35" y="177"/>
                  </a:lnTo>
                  <a:lnTo>
                    <a:pt x="34" y="170"/>
                  </a:lnTo>
                  <a:lnTo>
                    <a:pt x="34" y="164"/>
                  </a:lnTo>
                  <a:lnTo>
                    <a:pt x="32" y="159"/>
                  </a:lnTo>
                  <a:lnTo>
                    <a:pt x="32" y="153"/>
                  </a:lnTo>
                  <a:lnTo>
                    <a:pt x="32" y="147"/>
                  </a:lnTo>
                  <a:lnTo>
                    <a:pt x="31" y="139"/>
                  </a:lnTo>
                  <a:lnTo>
                    <a:pt x="30" y="132"/>
                  </a:lnTo>
                  <a:lnTo>
                    <a:pt x="30" y="122"/>
                  </a:lnTo>
                  <a:lnTo>
                    <a:pt x="29" y="113"/>
                  </a:lnTo>
                  <a:lnTo>
                    <a:pt x="27" y="103"/>
                  </a:lnTo>
                  <a:lnTo>
                    <a:pt x="25" y="93"/>
                  </a:lnTo>
                  <a:lnTo>
                    <a:pt x="25" y="83"/>
                  </a:lnTo>
                  <a:lnTo>
                    <a:pt x="24" y="75"/>
                  </a:lnTo>
                  <a:lnTo>
                    <a:pt x="24" y="66"/>
                  </a:lnTo>
                  <a:lnTo>
                    <a:pt x="24" y="57"/>
                  </a:lnTo>
                  <a:lnTo>
                    <a:pt x="24" y="49"/>
                  </a:lnTo>
                  <a:lnTo>
                    <a:pt x="24" y="42"/>
                  </a:lnTo>
                  <a:lnTo>
                    <a:pt x="24" y="37"/>
                  </a:lnTo>
                  <a:lnTo>
                    <a:pt x="24" y="33"/>
                  </a:lnTo>
                  <a:lnTo>
                    <a:pt x="25" y="32"/>
                  </a:lnTo>
                  <a:lnTo>
                    <a:pt x="26" y="32"/>
                  </a:lnTo>
                  <a:lnTo>
                    <a:pt x="29" y="32"/>
                  </a:lnTo>
                  <a:lnTo>
                    <a:pt x="30" y="32"/>
                  </a:lnTo>
                  <a:lnTo>
                    <a:pt x="32" y="32"/>
                  </a:lnTo>
                  <a:lnTo>
                    <a:pt x="35" y="31"/>
                  </a:lnTo>
                  <a:lnTo>
                    <a:pt x="36" y="31"/>
                  </a:lnTo>
                  <a:lnTo>
                    <a:pt x="40" y="30"/>
                  </a:lnTo>
                  <a:lnTo>
                    <a:pt x="42" y="30"/>
                  </a:lnTo>
                  <a:lnTo>
                    <a:pt x="46" y="29"/>
                  </a:lnTo>
                  <a:lnTo>
                    <a:pt x="50" y="28"/>
                  </a:lnTo>
                  <a:lnTo>
                    <a:pt x="52" y="27"/>
                  </a:lnTo>
                  <a:lnTo>
                    <a:pt x="57" y="26"/>
                  </a:lnTo>
                  <a:lnTo>
                    <a:pt x="61" y="24"/>
                  </a:lnTo>
                  <a:lnTo>
                    <a:pt x="63" y="23"/>
                  </a:lnTo>
                  <a:lnTo>
                    <a:pt x="67" y="21"/>
                  </a:lnTo>
                  <a:lnTo>
                    <a:pt x="72" y="19"/>
                  </a:lnTo>
                  <a:lnTo>
                    <a:pt x="75" y="17"/>
                  </a:lnTo>
                  <a:lnTo>
                    <a:pt x="78" y="16"/>
                  </a:lnTo>
                  <a:lnTo>
                    <a:pt x="82" y="14"/>
                  </a:lnTo>
                  <a:lnTo>
                    <a:pt x="84" y="12"/>
                  </a:lnTo>
                  <a:lnTo>
                    <a:pt x="88" y="10"/>
                  </a:lnTo>
                  <a:lnTo>
                    <a:pt x="91" y="8"/>
                  </a:lnTo>
                  <a:lnTo>
                    <a:pt x="93" y="6"/>
                  </a:lnTo>
                  <a:lnTo>
                    <a:pt x="94" y="5"/>
                  </a:lnTo>
                  <a:lnTo>
                    <a:pt x="98" y="3"/>
                  </a:lnTo>
                  <a:lnTo>
                    <a:pt x="99" y="2"/>
                  </a:lnTo>
                  <a:lnTo>
                    <a:pt x="101" y="1"/>
                  </a:lnTo>
                  <a:lnTo>
                    <a:pt x="102" y="0"/>
                  </a:lnTo>
                </a:path>
              </a:pathLst>
            </a:custGeom>
            <a:solidFill>
              <a:srgbClr val="FFC0A6"/>
            </a:solidFill>
            <a:ln w="12700" cap="rnd" cmpd="sng">
              <a:solidFill>
                <a:srgbClr val="F57B49"/>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7129" name="Freeform 25"/>
            <p:cNvSpPr>
              <a:spLocks/>
            </p:cNvSpPr>
            <p:nvPr/>
          </p:nvSpPr>
          <p:spPr bwMode="auto">
            <a:xfrm>
              <a:off x="4366" y="1158"/>
              <a:ext cx="19" cy="16"/>
            </a:xfrm>
            <a:custGeom>
              <a:avLst/>
              <a:gdLst>
                <a:gd name="T0" fmla="*/ 0 w 19"/>
                <a:gd name="T1" fmla="*/ 8 h 16"/>
                <a:gd name="T2" fmla="*/ 1 w 19"/>
                <a:gd name="T3" fmla="*/ 11 h 16"/>
                <a:gd name="T4" fmla="*/ 3 w 19"/>
                <a:gd name="T5" fmla="*/ 13 h 16"/>
                <a:gd name="T6" fmla="*/ 7 w 19"/>
                <a:gd name="T7" fmla="*/ 15 h 16"/>
                <a:gd name="T8" fmla="*/ 10 w 19"/>
                <a:gd name="T9" fmla="*/ 15 h 16"/>
                <a:gd name="T10" fmla="*/ 14 w 19"/>
                <a:gd name="T11" fmla="*/ 14 h 16"/>
                <a:gd name="T12" fmla="*/ 16 w 19"/>
                <a:gd name="T13" fmla="*/ 12 h 16"/>
                <a:gd name="T14" fmla="*/ 18 w 19"/>
                <a:gd name="T15" fmla="*/ 9 h 16"/>
                <a:gd name="T16" fmla="*/ 18 w 19"/>
                <a:gd name="T17" fmla="*/ 5 h 16"/>
                <a:gd name="T18" fmla="*/ 16 w 19"/>
                <a:gd name="T19" fmla="*/ 3 h 16"/>
                <a:gd name="T20" fmla="*/ 14 w 19"/>
                <a:gd name="T21" fmla="*/ 1 h 16"/>
                <a:gd name="T22" fmla="*/ 10 w 19"/>
                <a:gd name="T23" fmla="*/ 0 h 16"/>
                <a:gd name="T24" fmla="*/ 7 w 19"/>
                <a:gd name="T25" fmla="*/ 0 h 16"/>
                <a:gd name="T26" fmla="*/ 3 w 19"/>
                <a:gd name="T27" fmla="*/ 2 h 16"/>
                <a:gd name="T28" fmla="*/ 1 w 19"/>
                <a:gd name="T29" fmla="*/ 4 h 16"/>
                <a:gd name="T30" fmla="*/ 0 w 19"/>
                <a:gd name="T31" fmla="*/ 8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16">
                  <a:moveTo>
                    <a:pt x="0" y="8"/>
                  </a:moveTo>
                  <a:lnTo>
                    <a:pt x="1" y="11"/>
                  </a:lnTo>
                  <a:lnTo>
                    <a:pt x="3" y="13"/>
                  </a:lnTo>
                  <a:lnTo>
                    <a:pt x="7" y="15"/>
                  </a:lnTo>
                  <a:lnTo>
                    <a:pt x="10" y="15"/>
                  </a:lnTo>
                  <a:lnTo>
                    <a:pt x="14" y="14"/>
                  </a:lnTo>
                  <a:lnTo>
                    <a:pt x="16" y="12"/>
                  </a:lnTo>
                  <a:lnTo>
                    <a:pt x="18" y="9"/>
                  </a:lnTo>
                  <a:lnTo>
                    <a:pt x="18" y="5"/>
                  </a:lnTo>
                  <a:lnTo>
                    <a:pt x="16" y="3"/>
                  </a:lnTo>
                  <a:lnTo>
                    <a:pt x="14" y="1"/>
                  </a:lnTo>
                  <a:lnTo>
                    <a:pt x="10" y="0"/>
                  </a:lnTo>
                  <a:lnTo>
                    <a:pt x="7" y="0"/>
                  </a:lnTo>
                  <a:lnTo>
                    <a:pt x="3" y="2"/>
                  </a:lnTo>
                  <a:lnTo>
                    <a:pt x="1" y="4"/>
                  </a:lnTo>
                  <a:lnTo>
                    <a:pt x="0" y="8"/>
                  </a:lnTo>
                </a:path>
              </a:pathLst>
            </a:custGeom>
            <a:solidFill>
              <a:srgbClr val="00208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7130" name="Freeform 26"/>
            <p:cNvSpPr>
              <a:spLocks/>
            </p:cNvSpPr>
            <p:nvPr/>
          </p:nvSpPr>
          <p:spPr bwMode="auto">
            <a:xfrm>
              <a:off x="4238" y="1191"/>
              <a:ext cx="19" cy="16"/>
            </a:xfrm>
            <a:custGeom>
              <a:avLst/>
              <a:gdLst>
                <a:gd name="T0" fmla="*/ 0 w 19"/>
                <a:gd name="T1" fmla="*/ 8 h 16"/>
                <a:gd name="T2" fmla="*/ 1 w 19"/>
                <a:gd name="T3" fmla="*/ 11 h 16"/>
                <a:gd name="T4" fmla="*/ 3 w 19"/>
                <a:gd name="T5" fmla="*/ 13 h 16"/>
                <a:gd name="T6" fmla="*/ 6 w 19"/>
                <a:gd name="T7" fmla="*/ 14 h 16"/>
                <a:gd name="T8" fmla="*/ 10 w 19"/>
                <a:gd name="T9" fmla="*/ 15 h 16"/>
                <a:gd name="T10" fmla="*/ 14 w 19"/>
                <a:gd name="T11" fmla="*/ 14 h 16"/>
                <a:gd name="T12" fmla="*/ 17 w 19"/>
                <a:gd name="T13" fmla="*/ 11 h 16"/>
                <a:gd name="T14" fmla="*/ 18 w 19"/>
                <a:gd name="T15" fmla="*/ 9 h 16"/>
                <a:gd name="T16" fmla="*/ 18 w 19"/>
                <a:gd name="T17" fmla="*/ 6 h 16"/>
                <a:gd name="T18" fmla="*/ 17 w 19"/>
                <a:gd name="T19" fmla="*/ 3 h 16"/>
                <a:gd name="T20" fmla="*/ 14 w 19"/>
                <a:gd name="T21" fmla="*/ 1 h 16"/>
                <a:gd name="T22" fmla="*/ 10 w 19"/>
                <a:gd name="T23" fmla="*/ 0 h 16"/>
                <a:gd name="T24" fmla="*/ 6 w 19"/>
                <a:gd name="T25" fmla="*/ 0 h 16"/>
                <a:gd name="T26" fmla="*/ 3 w 19"/>
                <a:gd name="T27" fmla="*/ 2 h 16"/>
                <a:gd name="T28" fmla="*/ 1 w 19"/>
                <a:gd name="T29" fmla="*/ 4 h 16"/>
                <a:gd name="T30" fmla="*/ 0 w 19"/>
                <a:gd name="T31" fmla="*/ 8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16">
                  <a:moveTo>
                    <a:pt x="0" y="8"/>
                  </a:moveTo>
                  <a:lnTo>
                    <a:pt x="1" y="11"/>
                  </a:lnTo>
                  <a:lnTo>
                    <a:pt x="3" y="13"/>
                  </a:lnTo>
                  <a:lnTo>
                    <a:pt x="6" y="14"/>
                  </a:lnTo>
                  <a:lnTo>
                    <a:pt x="10" y="15"/>
                  </a:lnTo>
                  <a:lnTo>
                    <a:pt x="14" y="14"/>
                  </a:lnTo>
                  <a:lnTo>
                    <a:pt x="17" y="11"/>
                  </a:lnTo>
                  <a:lnTo>
                    <a:pt x="18" y="9"/>
                  </a:lnTo>
                  <a:lnTo>
                    <a:pt x="18" y="6"/>
                  </a:lnTo>
                  <a:lnTo>
                    <a:pt x="17" y="3"/>
                  </a:lnTo>
                  <a:lnTo>
                    <a:pt x="14" y="1"/>
                  </a:lnTo>
                  <a:lnTo>
                    <a:pt x="10" y="0"/>
                  </a:lnTo>
                  <a:lnTo>
                    <a:pt x="6" y="0"/>
                  </a:lnTo>
                  <a:lnTo>
                    <a:pt x="3" y="2"/>
                  </a:lnTo>
                  <a:lnTo>
                    <a:pt x="1" y="4"/>
                  </a:lnTo>
                  <a:lnTo>
                    <a:pt x="0" y="8"/>
                  </a:lnTo>
                </a:path>
              </a:pathLst>
            </a:custGeom>
            <a:solidFill>
              <a:srgbClr val="00208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7131" name="Freeform 27"/>
            <p:cNvSpPr>
              <a:spLocks/>
            </p:cNvSpPr>
            <p:nvPr/>
          </p:nvSpPr>
          <p:spPr bwMode="auto">
            <a:xfrm>
              <a:off x="4244" y="1229"/>
              <a:ext cx="130" cy="162"/>
            </a:xfrm>
            <a:custGeom>
              <a:avLst/>
              <a:gdLst>
                <a:gd name="T0" fmla="*/ 113 w 130"/>
                <a:gd name="T1" fmla="*/ 16 h 162"/>
                <a:gd name="T2" fmla="*/ 114 w 130"/>
                <a:gd name="T3" fmla="*/ 42 h 162"/>
                <a:gd name="T4" fmla="*/ 116 w 130"/>
                <a:gd name="T5" fmla="*/ 66 h 162"/>
                <a:gd name="T6" fmla="*/ 118 w 130"/>
                <a:gd name="T7" fmla="*/ 91 h 162"/>
                <a:gd name="T8" fmla="*/ 121 w 130"/>
                <a:gd name="T9" fmla="*/ 113 h 162"/>
                <a:gd name="T10" fmla="*/ 125 w 130"/>
                <a:gd name="T11" fmla="*/ 132 h 162"/>
                <a:gd name="T12" fmla="*/ 127 w 130"/>
                <a:gd name="T13" fmla="*/ 146 h 162"/>
                <a:gd name="T14" fmla="*/ 129 w 130"/>
                <a:gd name="T15" fmla="*/ 153 h 162"/>
                <a:gd name="T16" fmla="*/ 127 w 130"/>
                <a:gd name="T17" fmla="*/ 154 h 162"/>
                <a:gd name="T18" fmla="*/ 120 w 130"/>
                <a:gd name="T19" fmla="*/ 154 h 162"/>
                <a:gd name="T20" fmla="*/ 105 w 130"/>
                <a:gd name="T21" fmla="*/ 157 h 162"/>
                <a:gd name="T22" fmla="*/ 88 w 130"/>
                <a:gd name="T23" fmla="*/ 158 h 162"/>
                <a:gd name="T24" fmla="*/ 68 w 130"/>
                <a:gd name="T25" fmla="*/ 159 h 162"/>
                <a:gd name="T26" fmla="*/ 50 w 130"/>
                <a:gd name="T27" fmla="*/ 161 h 162"/>
                <a:gd name="T28" fmla="*/ 34 w 130"/>
                <a:gd name="T29" fmla="*/ 161 h 162"/>
                <a:gd name="T30" fmla="*/ 23 w 130"/>
                <a:gd name="T31" fmla="*/ 159 h 162"/>
                <a:gd name="T32" fmla="*/ 18 w 130"/>
                <a:gd name="T33" fmla="*/ 158 h 162"/>
                <a:gd name="T34" fmla="*/ 16 w 130"/>
                <a:gd name="T35" fmla="*/ 153 h 162"/>
                <a:gd name="T36" fmla="*/ 12 w 130"/>
                <a:gd name="T37" fmla="*/ 147 h 162"/>
                <a:gd name="T38" fmla="*/ 9 w 130"/>
                <a:gd name="T39" fmla="*/ 142 h 162"/>
                <a:gd name="T40" fmla="*/ 7 w 130"/>
                <a:gd name="T41" fmla="*/ 135 h 162"/>
                <a:gd name="T42" fmla="*/ 5 w 130"/>
                <a:gd name="T43" fmla="*/ 128 h 162"/>
                <a:gd name="T44" fmla="*/ 4 w 130"/>
                <a:gd name="T45" fmla="*/ 123 h 162"/>
                <a:gd name="T46" fmla="*/ 4 w 130"/>
                <a:gd name="T47" fmla="*/ 120 h 162"/>
                <a:gd name="T48" fmla="*/ 3 w 130"/>
                <a:gd name="T49" fmla="*/ 117 h 162"/>
                <a:gd name="T50" fmla="*/ 3 w 130"/>
                <a:gd name="T51" fmla="*/ 108 h 162"/>
                <a:gd name="T52" fmla="*/ 3 w 130"/>
                <a:gd name="T53" fmla="*/ 94 h 162"/>
                <a:gd name="T54" fmla="*/ 2 w 130"/>
                <a:gd name="T55" fmla="*/ 76 h 162"/>
                <a:gd name="T56" fmla="*/ 2 w 130"/>
                <a:gd name="T57" fmla="*/ 58 h 162"/>
                <a:gd name="T58" fmla="*/ 1 w 130"/>
                <a:gd name="T59" fmla="*/ 42 h 162"/>
                <a:gd name="T60" fmla="*/ 1 w 130"/>
                <a:gd name="T61" fmla="*/ 28 h 162"/>
                <a:gd name="T62" fmla="*/ 1 w 130"/>
                <a:gd name="T63" fmla="*/ 21 h 162"/>
                <a:gd name="T64" fmla="*/ 1 w 130"/>
                <a:gd name="T65" fmla="*/ 19 h 162"/>
                <a:gd name="T66" fmla="*/ 4 w 130"/>
                <a:gd name="T67" fmla="*/ 19 h 162"/>
                <a:gd name="T68" fmla="*/ 11 w 130"/>
                <a:gd name="T69" fmla="*/ 19 h 162"/>
                <a:gd name="T70" fmla="*/ 18 w 130"/>
                <a:gd name="T71" fmla="*/ 19 h 162"/>
                <a:gd name="T72" fmla="*/ 25 w 130"/>
                <a:gd name="T73" fmla="*/ 19 h 162"/>
                <a:gd name="T74" fmla="*/ 32 w 130"/>
                <a:gd name="T75" fmla="*/ 19 h 162"/>
                <a:gd name="T76" fmla="*/ 39 w 130"/>
                <a:gd name="T77" fmla="*/ 19 h 162"/>
                <a:gd name="T78" fmla="*/ 41 w 130"/>
                <a:gd name="T79" fmla="*/ 19 h 162"/>
                <a:gd name="T80" fmla="*/ 44 w 130"/>
                <a:gd name="T81" fmla="*/ 17 h 162"/>
                <a:gd name="T82" fmla="*/ 46 w 130"/>
                <a:gd name="T83" fmla="*/ 14 h 162"/>
                <a:gd name="T84" fmla="*/ 49 w 130"/>
                <a:gd name="T85" fmla="*/ 11 h 162"/>
                <a:gd name="T86" fmla="*/ 54 w 130"/>
                <a:gd name="T87" fmla="*/ 7 h 162"/>
                <a:gd name="T88" fmla="*/ 56 w 130"/>
                <a:gd name="T89" fmla="*/ 3 h 162"/>
                <a:gd name="T90" fmla="*/ 58 w 130"/>
                <a:gd name="T91" fmla="*/ 1 h 162"/>
                <a:gd name="T92" fmla="*/ 113 w 130"/>
                <a:gd name="T93" fmla="*/ 5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0" h="162">
                  <a:moveTo>
                    <a:pt x="113" y="5"/>
                  </a:moveTo>
                  <a:lnTo>
                    <a:pt x="113" y="16"/>
                  </a:lnTo>
                  <a:lnTo>
                    <a:pt x="113" y="29"/>
                  </a:lnTo>
                  <a:lnTo>
                    <a:pt x="114" y="42"/>
                  </a:lnTo>
                  <a:lnTo>
                    <a:pt x="115" y="54"/>
                  </a:lnTo>
                  <a:lnTo>
                    <a:pt x="116" y="66"/>
                  </a:lnTo>
                  <a:lnTo>
                    <a:pt x="117" y="80"/>
                  </a:lnTo>
                  <a:lnTo>
                    <a:pt x="118" y="91"/>
                  </a:lnTo>
                  <a:lnTo>
                    <a:pt x="120" y="103"/>
                  </a:lnTo>
                  <a:lnTo>
                    <a:pt x="121" y="113"/>
                  </a:lnTo>
                  <a:lnTo>
                    <a:pt x="124" y="123"/>
                  </a:lnTo>
                  <a:lnTo>
                    <a:pt x="125" y="132"/>
                  </a:lnTo>
                  <a:lnTo>
                    <a:pt x="126" y="140"/>
                  </a:lnTo>
                  <a:lnTo>
                    <a:pt x="127" y="146"/>
                  </a:lnTo>
                  <a:lnTo>
                    <a:pt x="129" y="151"/>
                  </a:lnTo>
                  <a:lnTo>
                    <a:pt x="129" y="153"/>
                  </a:lnTo>
                  <a:lnTo>
                    <a:pt x="129" y="154"/>
                  </a:lnTo>
                  <a:lnTo>
                    <a:pt x="127" y="154"/>
                  </a:lnTo>
                  <a:lnTo>
                    <a:pt x="125" y="154"/>
                  </a:lnTo>
                  <a:lnTo>
                    <a:pt x="120" y="154"/>
                  </a:lnTo>
                  <a:lnTo>
                    <a:pt x="114" y="156"/>
                  </a:lnTo>
                  <a:lnTo>
                    <a:pt x="105" y="157"/>
                  </a:lnTo>
                  <a:lnTo>
                    <a:pt x="97" y="158"/>
                  </a:lnTo>
                  <a:lnTo>
                    <a:pt x="88" y="158"/>
                  </a:lnTo>
                  <a:lnTo>
                    <a:pt x="78" y="158"/>
                  </a:lnTo>
                  <a:lnTo>
                    <a:pt x="68" y="159"/>
                  </a:lnTo>
                  <a:lnTo>
                    <a:pt x="60" y="161"/>
                  </a:lnTo>
                  <a:lnTo>
                    <a:pt x="50" y="161"/>
                  </a:lnTo>
                  <a:lnTo>
                    <a:pt x="41" y="161"/>
                  </a:lnTo>
                  <a:lnTo>
                    <a:pt x="34" y="161"/>
                  </a:lnTo>
                  <a:lnTo>
                    <a:pt x="28" y="161"/>
                  </a:lnTo>
                  <a:lnTo>
                    <a:pt x="23" y="159"/>
                  </a:lnTo>
                  <a:lnTo>
                    <a:pt x="19" y="159"/>
                  </a:lnTo>
                  <a:lnTo>
                    <a:pt x="18" y="158"/>
                  </a:lnTo>
                  <a:lnTo>
                    <a:pt x="17" y="156"/>
                  </a:lnTo>
                  <a:lnTo>
                    <a:pt x="16" y="153"/>
                  </a:lnTo>
                  <a:lnTo>
                    <a:pt x="13" y="151"/>
                  </a:lnTo>
                  <a:lnTo>
                    <a:pt x="12" y="147"/>
                  </a:lnTo>
                  <a:lnTo>
                    <a:pt x="11" y="145"/>
                  </a:lnTo>
                  <a:lnTo>
                    <a:pt x="9" y="142"/>
                  </a:lnTo>
                  <a:lnTo>
                    <a:pt x="8" y="138"/>
                  </a:lnTo>
                  <a:lnTo>
                    <a:pt x="7" y="135"/>
                  </a:lnTo>
                  <a:lnTo>
                    <a:pt x="6" y="131"/>
                  </a:lnTo>
                  <a:lnTo>
                    <a:pt x="5" y="128"/>
                  </a:lnTo>
                  <a:lnTo>
                    <a:pt x="5" y="126"/>
                  </a:lnTo>
                  <a:lnTo>
                    <a:pt x="4" y="123"/>
                  </a:lnTo>
                  <a:lnTo>
                    <a:pt x="4" y="121"/>
                  </a:lnTo>
                  <a:lnTo>
                    <a:pt x="4" y="120"/>
                  </a:lnTo>
                  <a:lnTo>
                    <a:pt x="3" y="119"/>
                  </a:lnTo>
                  <a:lnTo>
                    <a:pt x="3" y="117"/>
                  </a:lnTo>
                  <a:lnTo>
                    <a:pt x="3" y="113"/>
                  </a:lnTo>
                  <a:lnTo>
                    <a:pt x="3" y="108"/>
                  </a:lnTo>
                  <a:lnTo>
                    <a:pt x="3" y="102"/>
                  </a:lnTo>
                  <a:lnTo>
                    <a:pt x="3" y="94"/>
                  </a:lnTo>
                  <a:lnTo>
                    <a:pt x="3" y="86"/>
                  </a:lnTo>
                  <a:lnTo>
                    <a:pt x="2" y="76"/>
                  </a:lnTo>
                  <a:lnTo>
                    <a:pt x="2" y="68"/>
                  </a:lnTo>
                  <a:lnTo>
                    <a:pt x="2" y="58"/>
                  </a:lnTo>
                  <a:lnTo>
                    <a:pt x="1" y="49"/>
                  </a:lnTo>
                  <a:lnTo>
                    <a:pt x="1" y="42"/>
                  </a:lnTo>
                  <a:lnTo>
                    <a:pt x="1" y="34"/>
                  </a:lnTo>
                  <a:lnTo>
                    <a:pt x="1" y="28"/>
                  </a:lnTo>
                  <a:lnTo>
                    <a:pt x="1" y="24"/>
                  </a:lnTo>
                  <a:lnTo>
                    <a:pt x="1" y="21"/>
                  </a:lnTo>
                  <a:lnTo>
                    <a:pt x="0" y="20"/>
                  </a:lnTo>
                  <a:lnTo>
                    <a:pt x="1" y="19"/>
                  </a:lnTo>
                  <a:lnTo>
                    <a:pt x="2" y="19"/>
                  </a:lnTo>
                  <a:lnTo>
                    <a:pt x="4" y="19"/>
                  </a:lnTo>
                  <a:lnTo>
                    <a:pt x="7" y="19"/>
                  </a:lnTo>
                  <a:lnTo>
                    <a:pt x="11" y="19"/>
                  </a:lnTo>
                  <a:lnTo>
                    <a:pt x="13" y="19"/>
                  </a:lnTo>
                  <a:lnTo>
                    <a:pt x="18" y="19"/>
                  </a:lnTo>
                  <a:lnTo>
                    <a:pt x="20" y="19"/>
                  </a:lnTo>
                  <a:lnTo>
                    <a:pt x="25" y="19"/>
                  </a:lnTo>
                  <a:lnTo>
                    <a:pt x="29" y="19"/>
                  </a:lnTo>
                  <a:lnTo>
                    <a:pt x="32" y="19"/>
                  </a:lnTo>
                  <a:lnTo>
                    <a:pt x="35" y="19"/>
                  </a:lnTo>
                  <a:lnTo>
                    <a:pt x="39" y="19"/>
                  </a:lnTo>
                  <a:lnTo>
                    <a:pt x="40" y="19"/>
                  </a:lnTo>
                  <a:lnTo>
                    <a:pt x="41" y="19"/>
                  </a:lnTo>
                  <a:lnTo>
                    <a:pt x="43" y="18"/>
                  </a:lnTo>
                  <a:lnTo>
                    <a:pt x="44" y="17"/>
                  </a:lnTo>
                  <a:lnTo>
                    <a:pt x="45" y="16"/>
                  </a:lnTo>
                  <a:lnTo>
                    <a:pt x="46" y="14"/>
                  </a:lnTo>
                  <a:lnTo>
                    <a:pt x="48" y="12"/>
                  </a:lnTo>
                  <a:lnTo>
                    <a:pt x="49" y="11"/>
                  </a:lnTo>
                  <a:lnTo>
                    <a:pt x="51" y="8"/>
                  </a:lnTo>
                  <a:lnTo>
                    <a:pt x="54" y="7"/>
                  </a:lnTo>
                  <a:lnTo>
                    <a:pt x="54" y="6"/>
                  </a:lnTo>
                  <a:lnTo>
                    <a:pt x="56" y="3"/>
                  </a:lnTo>
                  <a:lnTo>
                    <a:pt x="57" y="2"/>
                  </a:lnTo>
                  <a:lnTo>
                    <a:pt x="58" y="1"/>
                  </a:lnTo>
                  <a:lnTo>
                    <a:pt x="60" y="0"/>
                  </a:lnTo>
                  <a:lnTo>
                    <a:pt x="113" y="5"/>
                  </a:lnTo>
                </a:path>
              </a:pathLst>
            </a:custGeom>
            <a:noFill/>
            <a:ln w="12700" cap="rnd" cmpd="sng">
              <a:solidFill>
                <a:srgbClr val="FFFFFF"/>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7132" name="Freeform 28"/>
            <p:cNvSpPr>
              <a:spLocks/>
            </p:cNvSpPr>
            <p:nvPr/>
          </p:nvSpPr>
          <p:spPr bwMode="auto">
            <a:xfrm>
              <a:off x="4285" y="1248"/>
              <a:ext cx="14" cy="141"/>
            </a:xfrm>
            <a:custGeom>
              <a:avLst/>
              <a:gdLst>
                <a:gd name="T0" fmla="*/ 0 w 14"/>
                <a:gd name="T1" fmla="*/ 0 h 141"/>
                <a:gd name="T2" fmla="*/ 0 w 14"/>
                <a:gd name="T3" fmla="*/ 9 h 141"/>
                <a:gd name="T4" fmla="*/ 0 w 14"/>
                <a:gd name="T5" fmla="*/ 20 h 141"/>
                <a:gd name="T6" fmla="*/ 2 w 14"/>
                <a:gd name="T7" fmla="*/ 30 h 141"/>
                <a:gd name="T8" fmla="*/ 2 w 14"/>
                <a:gd name="T9" fmla="*/ 41 h 141"/>
                <a:gd name="T10" fmla="*/ 3 w 14"/>
                <a:gd name="T11" fmla="*/ 53 h 141"/>
                <a:gd name="T12" fmla="*/ 4 w 14"/>
                <a:gd name="T13" fmla="*/ 64 h 141"/>
                <a:gd name="T14" fmla="*/ 5 w 14"/>
                <a:gd name="T15" fmla="*/ 76 h 141"/>
                <a:gd name="T16" fmla="*/ 6 w 14"/>
                <a:gd name="T17" fmla="*/ 87 h 141"/>
                <a:gd name="T18" fmla="*/ 7 w 14"/>
                <a:gd name="T19" fmla="*/ 98 h 141"/>
                <a:gd name="T20" fmla="*/ 8 w 14"/>
                <a:gd name="T21" fmla="*/ 108 h 141"/>
                <a:gd name="T22" fmla="*/ 10 w 14"/>
                <a:gd name="T23" fmla="*/ 117 h 141"/>
                <a:gd name="T24" fmla="*/ 10 w 14"/>
                <a:gd name="T25" fmla="*/ 124 h 141"/>
                <a:gd name="T26" fmla="*/ 11 w 14"/>
                <a:gd name="T27" fmla="*/ 132 h 141"/>
                <a:gd name="T28" fmla="*/ 13 w 14"/>
                <a:gd name="T29" fmla="*/ 135 h 141"/>
                <a:gd name="T30" fmla="*/ 13 w 14"/>
                <a:gd name="T31" fmla="*/ 138 h 141"/>
                <a:gd name="T32" fmla="*/ 13 w 14"/>
                <a:gd name="T33" fmla="*/ 14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 h="141">
                  <a:moveTo>
                    <a:pt x="0" y="0"/>
                  </a:moveTo>
                  <a:lnTo>
                    <a:pt x="0" y="9"/>
                  </a:lnTo>
                  <a:lnTo>
                    <a:pt x="0" y="20"/>
                  </a:lnTo>
                  <a:lnTo>
                    <a:pt x="2" y="30"/>
                  </a:lnTo>
                  <a:lnTo>
                    <a:pt x="2" y="41"/>
                  </a:lnTo>
                  <a:lnTo>
                    <a:pt x="3" y="53"/>
                  </a:lnTo>
                  <a:lnTo>
                    <a:pt x="4" y="64"/>
                  </a:lnTo>
                  <a:lnTo>
                    <a:pt x="5" y="76"/>
                  </a:lnTo>
                  <a:lnTo>
                    <a:pt x="6" y="87"/>
                  </a:lnTo>
                  <a:lnTo>
                    <a:pt x="7" y="98"/>
                  </a:lnTo>
                  <a:lnTo>
                    <a:pt x="8" y="108"/>
                  </a:lnTo>
                  <a:lnTo>
                    <a:pt x="10" y="117"/>
                  </a:lnTo>
                  <a:lnTo>
                    <a:pt x="10" y="124"/>
                  </a:lnTo>
                  <a:lnTo>
                    <a:pt x="11" y="132"/>
                  </a:lnTo>
                  <a:lnTo>
                    <a:pt x="13" y="135"/>
                  </a:lnTo>
                  <a:lnTo>
                    <a:pt x="13" y="138"/>
                  </a:lnTo>
                  <a:lnTo>
                    <a:pt x="13" y="140"/>
                  </a:lnTo>
                </a:path>
              </a:pathLst>
            </a:custGeom>
            <a:noFill/>
            <a:ln w="12700" cap="rnd" cmpd="sng">
              <a:solidFill>
                <a:srgbClr val="FFFFFF"/>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7133" name="Freeform 29"/>
            <p:cNvSpPr>
              <a:spLocks/>
            </p:cNvSpPr>
            <p:nvPr/>
          </p:nvSpPr>
          <p:spPr bwMode="auto">
            <a:xfrm>
              <a:off x="4302" y="1229"/>
              <a:ext cx="9" cy="158"/>
            </a:xfrm>
            <a:custGeom>
              <a:avLst/>
              <a:gdLst>
                <a:gd name="T0" fmla="*/ 2 w 9"/>
                <a:gd name="T1" fmla="*/ 0 h 158"/>
                <a:gd name="T2" fmla="*/ 2 w 9"/>
                <a:gd name="T3" fmla="*/ 10 h 158"/>
                <a:gd name="T4" fmla="*/ 0 w 9"/>
                <a:gd name="T5" fmla="*/ 21 h 158"/>
                <a:gd name="T6" fmla="*/ 0 w 9"/>
                <a:gd name="T7" fmla="*/ 34 h 158"/>
                <a:gd name="T8" fmla="*/ 0 w 9"/>
                <a:gd name="T9" fmla="*/ 46 h 158"/>
                <a:gd name="T10" fmla="*/ 0 w 9"/>
                <a:gd name="T11" fmla="*/ 59 h 158"/>
                <a:gd name="T12" fmla="*/ 2 w 9"/>
                <a:gd name="T13" fmla="*/ 73 h 158"/>
                <a:gd name="T14" fmla="*/ 2 w 9"/>
                <a:gd name="T15" fmla="*/ 85 h 158"/>
                <a:gd name="T16" fmla="*/ 3 w 9"/>
                <a:gd name="T17" fmla="*/ 98 h 158"/>
                <a:gd name="T18" fmla="*/ 4 w 9"/>
                <a:gd name="T19" fmla="*/ 110 h 158"/>
                <a:gd name="T20" fmla="*/ 4 w 9"/>
                <a:gd name="T21" fmla="*/ 121 h 158"/>
                <a:gd name="T22" fmla="*/ 5 w 9"/>
                <a:gd name="T23" fmla="*/ 131 h 158"/>
                <a:gd name="T24" fmla="*/ 7 w 9"/>
                <a:gd name="T25" fmla="*/ 140 h 158"/>
                <a:gd name="T26" fmla="*/ 7 w 9"/>
                <a:gd name="T27" fmla="*/ 147 h 158"/>
                <a:gd name="T28" fmla="*/ 8 w 9"/>
                <a:gd name="T29" fmla="*/ 152 h 158"/>
                <a:gd name="T30" fmla="*/ 8 w 9"/>
                <a:gd name="T31" fmla="*/ 155 h 158"/>
                <a:gd name="T32" fmla="*/ 8 w 9"/>
                <a:gd name="T33" fmla="*/ 157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 h="158">
                  <a:moveTo>
                    <a:pt x="2" y="0"/>
                  </a:moveTo>
                  <a:lnTo>
                    <a:pt x="2" y="10"/>
                  </a:lnTo>
                  <a:lnTo>
                    <a:pt x="0" y="21"/>
                  </a:lnTo>
                  <a:lnTo>
                    <a:pt x="0" y="34"/>
                  </a:lnTo>
                  <a:lnTo>
                    <a:pt x="0" y="46"/>
                  </a:lnTo>
                  <a:lnTo>
                    <a:pt x="0" y="59"/>
                  </a:lnTo>
                  <a:lnTo>
                    <a:pt x="2" y="73"/>
                  </a:lnTo>
                  <a:lnTo>
                    <a:pt x="2" y="85"/>
                  </a:lnTo>
                  <a:lnTo>
                    <a:pt x="3" y="98"/>
                  </a:lnTo>
                  <a:lnTo>
                    <a:pt x="4" y="110"/>
                  </a:lnTo>
                  <a:lnTo>
                    <a:pt x="4" y="121"/>
                  </a:lnTo>
                  <a:lnTo>
                    <a:pt x="5" y="131"/>
                  </a:lnTo>
                  <a:lnTo>
                    <a:pt x="7" y="140"/>
                  </a:lnTo>
                  <a:lnTo>
                    <a:pt x="7" y="147"/>
                  </a:lnTo>
                  <a:lnTo>
                    <a:pt x="8" y="152"/>
                  </a:lnTo>
                  <a:lnTo>
                    <a:pt x="8" y="155"/>
                  </a:lnTo>
                  <a:lnTo>
                    <a:pt x="8" y="157"/>
                  </a:lnTo>
                </a:path>
              </a:pathLst>
            </a:custGeom>
            <a:noFill/>
            <a:ln w="12700" cap="rnd" cmpd="sng">
              <a:solidFill>
                <a:srgbClr val="FFFFFF"/>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7134" name="Freeform 30"/>
            <p:cNvSpPr>
              <a:spLocks/>
            </p:cNvSpPr>
            <p:nvPr/>
          </p:nvSpPr>
          <p:spPr bwMode="auto">
            <a:xfrm>
              <a:off x="4413" y="1457"/>
              <a:ext cx="104" cy="68"/>
            </a:xfrm>
            <a:custGeom>
              <a:avLst/>
              <a:gdLst>
                <a:gd name="T0" fmla="*/ 0 w 104"/>
                <a:gd name="T1" fmla="*/ 0 h 68"/>
                <a:gd name="T2" fmla="*/ 5 w 104"/>
                <a:gd name="T3" fmla="*/ 9 h 68"/>
                <a:gd name="T4" fmla="*/ 11 w 104"/>
                <a:gd name="T5" fmla="*/ 17 h 68"/>
                <a:gd name="T6" fmla="*/ 18 w 104"/>
                <a:gd name="T7" fmla="*/ 25 h 68"/>
                <a:gd name="T8" fmla="*/ 26 w 104"/>
                <a:gd name="T9" fmla="*/ 32 h 68"/>
                <a:gd name="T10" fmla="*/ 34 w 104"/>
                <a:gd name="T11" fmla="*/ 38 h 68"/>
                <a:gd name="T12" fmla="*/ 43 w 104"/>
                <a:gd name="T13" fmla="*/ 43 h 68"/>
                <a:gd name="T14" fmla="*/ 51 w 104"/>
                <a:gd name="T15" fmla="*/ 48 h 68"/>
                <a:gd name="T16" fmla="*/ 59 w 104"/>
                <a:gd name="T17" fmla="*/ 53 h 68"/>
                <a:gd name="T18" fmla="*/ 69 w 104"/>
                <a:gd name="T19" fmla="*/ 56 h 68"/>
                <a:gd name="T20" fmla="*/ 76 w 104"/>
                <a:gd name="T21" fmla="*/ 59 h 68"/>
                <a:gd name="T22" fmla="*/ 84 w 104"/>
                <a:gd name="T23" fmla="*/ 62 h 68"/>
                <a:gd name="T24" fmla="*/ 91 w 104"/>
                <a:gd name="T25" fmla="*/ 64 h 68"/>
                <a:gd name="T26" fmla="*/ 96 w 104"/>
                <a:gd name="T27" fmla="*/ 64 h 68"/>
                <a:gd name="T28" fmla="*/ 99 w 104"/>
                <a:gd name="T29" fmla="*/ 65 h 68"/>
                <a:gd name="T30" fmla="*/ 103 w 104"/>
                <a:gd name="T31" fmla="*/ 65 h 68"/>
                <a:gd name="T32" fmla="*/ 103 w 104"/>
                <a:gd name="T33" fmla="*/ 6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4" h="68">
                  <a:moveTo>
                    <a:pt x="0" y="0"/>
                  </a:moveTo>
                  <a:lnTo>
                    <a:pt x="5" y="9"/>
                  </a:lnTo>
                  <a:lnTo>
                    <a:pt x="11" y="17"/>
                  </a:lnTo>
                  <a:lnTo>
                    <a:pt x="18" y="25"/>
                  </a:lnTo>
                  <a:lnTo>
                    <a:pt x="26" y="32"/>
                  </a:lnTo>
                  <a:lnTo>
                    <a:pt x="34" y="38"/>
                  </a:lnTo>
                  <a:lnTo>
                    <a:pt x="43" y="43"/>
                  </a:lnTo>
                  <a:lnTo>
                    <a:pt x="51" y="48"/>
                  </a:lnTo>
                  <a:lnTo>
                    <a:pt x="59" y="53"/>
                  </a:lnTo>
                  <a:lnTo>
                    <a:pt x="69" y="56"/>
                  </a:lnTo>
                  <a:lnTo>
                    <a:pt x="76" y="59"/>
                  </a:lnTo>
                  <a:lnTo>
                    <a:pt x="84" y="62"/>
                  </a:lnTo>
                  <a:lnTo>
                    <a:pt x="91" y="64"/>
                  </a:lnTo>
                  <a:lnTo>
                    <a:pt x="96" y="64"/>
                  </a:lnTo>
                  <a:lnTo>
                    <a:pt x="99" y="65"/>
                  </a:lnTo>
                  <a:lnTo>
                    <a:pt x="103" y="65"/>
                  </a:lnTo>
                  <a:lnTo>
                    <a:pt x="103" y="67"/>
                  </a:lnTo>
                </a:path>
              </a:pathLst>
            </a:custGeom>
            <a:noFill/>
            <a:ln w="12700" cap="rnd" cmpd="sng">
              <a:solidFill>
                <a:srgbClr val="FFFFFF"/>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7135" name="Freeform 31"/>
            <p:cNvSpPr>
              <a:spLocks/>
            </p:cNvSpPr>
            <p:nvPr/>
          </p:nvSpPr>
          <p:spPr bwMode="auto">
            <a:xfrm>
              <a:off x="4417" y="1474"/>
              <a:ext cx="100" cy="58"/>
            </a:xfrm>
            <a:custGeom>
              <a:avLst/>
              <a:gdLst>
                <a:gd name="T0" fmla="*/ 0 w 100"/>
                <a:gd name="T1" fmla="*/ 0 h 58"/>
                <a:gd name="T2" fmla="*/ 6 w 100"/>
                <a:gd name="T3" fmla="*/ 9 h 58"/>
                <a:gd name="T4" fmla="*/ 13 w 100"/>
                <a:gd name="T5" fmla="*/ 16 h 58"/>
                <a:gd name="T6" fmla="*/ 21 w 100"/>
                <a:gd name="T7" fmla="*/ 22 h 58"/>
                <a:gd name="T8" fmla="*/ 28 w 100"/>
                <a:gd name="T9" fmla="*/ 29 h 58"/>
                <a:gd name="T10" fmla="*/ 37 w 100"/>
                <a:gd name="T11" fmla="*/ 35 h 58"/>
                <a:gd name="T12" fmla="*/ 45 w 100"/>
                <a:gd name="T13" fmla="*/ 40 h 58"/>
                <a:gd name="T14" fmla="*/ 53 w 100"/>
                <a:gd name="T15" fmla="*/ 42 h 58"/>
                <a:gd name="T16" fmla="*/ 60 w 100"/>
                <a:gd name="T17" fmla="*/ 47 h 58"/>
                <a:gd name="T18" fmla="*/ 69 w 100"/>
                <a:gd name="T19" fmla="*/ 48 h 58"/>
                <a:gd name="T20" fmla="*/ 76 w 100"/>
                <a:gd name="T21" fmla="*/ 51 h 58"/>
                <a:gd name="T22" fmla="*/ 82 w 100"/>
                <a:gd name="T23" fmla="*/ 53 h 58"/>
                <a:gd name="T24" fmla="*/ 88 w 100"/>
                <a:gd name="T25" fmla="*/ 54 h 58"/>
                <a:gd name="T26" fmla="*/ 93 w 100"/>
                <a:gd name="T27" fmla="*/ 54 h 58"/>
                <a:gd name="T28" fmla="*/ 97 w 100"/>
                <a:gd name="T29" fmla="*/ 56 h 58"/>
                <a:gd name="T30" fmla="*/ 99 w 100"/>
                <a:gd name="T31" fmla="*/ 56 h 58"/>
                <a:gd name="T32" fmla="*/ 99 w 100"/>
                <a:gd name="T33" fmla="*/ 57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0" h="58">
                  <a:moveTo>
                    <a:pt x="0" y="0"/>
                  </a:moveTo>
                  <a:lnTo>
                    <a:pt x="6" y="9"/>
                  </a:lnTo>
                  <a:lnTo>
                    <a:pt x="13" y="16"/>
                  </a:lnTo>
                  <a:lnTo>
                    <a:pt x="21" y="22"/>
                  </a:lnTo>
                  <a:lnTo>
                    <a:pt x="28" y="29"/>
                  </a:lnTo>
                  <a:lnTo>
                    <a:pt x="37" y="35"/>
                  </a:lnTo>
                  <a:lnTo>
                    <a:pt x="45" y="40"/>
                  </a:lnTo>
                  <a:lnTo>
                    <a:pt x="53" y="42"/>
                  </a:lnTo>
                  <a:lnTo>
                    <a:pt x="60" y="47"/>
                  </a:lnTo>
                  <a:lnTo>
                    <a:pt x="69" y="48"/>
                  </a:lnTo>
                  <a:lnTo>
                    <a:pt x="76" y="51"/>
                  </a:lnTo>
                  <a:lnTo>
                    <a:pt x="82" y="53"/>
                  </a:lnTo>
                  <a:lnTo>
                    <a:pt x="88" y="54"/>
                  </a:lnTo>
                  <a:lnTo>
                    <a:pt x="93" y="54"/>
                  </a:lnTo>
                  <a:lnTo>
                    <a:pt x="97" y="56"/>
                  </a:lnTo>
                  <a:lnTo>
                    <a:pt x="99" y="56"/>
                  </a:lnTo>
                  <a:lnTo>
                    <a:pt x="99" y="57"/>
                  </a:lnTo>
                </a:path>
              </a:pathLst>
            </a:custGeom>
            <a:noFill/>
            <a:ln w="12700" cap="rnd" cmpd="sng">
              <a:solidFill>
                <a:srgbClr val="FFFFFF"/>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7136" name="Freeform 32"/>
            <p:cNvSpPr>
              <a:spLocks/>
            </p:cNvSpPr>
            <p:nvPr/>
          </p:nvSpPr>
          <p:spPr bwMode="auto">
            <a:xfrm>
              <a:off x="4299" y="1468"/>
              <a:ext cx="23" cy="181"/>
            </a:xfrm>
            <a:custGeom>
              <a:avLst/>
              <a:gdLst>
                <a:gd name="T0" fmla="*/ 0 w 23"/>
                <a:gd name="T1" fmla="*/ 0 h 181"/>
                <a:gd name="T2" fmla="*/ 2 w 23"/>
                <a:gd name="T3" fmla="*/ 7 h 181"/>
                <a:gd name="T4" fmla="*/ 2 w 23"/>
                <a:gd name="T5" fmla="*/ 15 h 181"/>
                <a:gd name="T6" fmla="*/ 4 w 23"/>
                <a:gd name="T7" fmla="*/ 25 h 181"/>
                <a:gd name="T8" fmla="*/ 2 w 23"/>
                <a:gd name="T9" fmla="*/ 36 h 181"/>
                <a:gd name="T10" fmla="*/ 2 w 23"/>
                <a:gd name="T11" fmla="*/ 48 h 181"/>
                <a:gd name="T12" fmla="*/ 2 w 23"/>
                <a:gd name="T13" fmla="*/ 61 h 181"/>
                <a:gd name="T14" fmla="*/ 2 w 23"/>
                <a:gd name="T15" fmla="*/ 74 h 181"/>
                <a:gd name="T16" fmla="*/ 1 w 23"/>
                <a:gd name="T17" fmla="*/ 87 h 181"/>
                <a:gd name="T18" fmla="*/ 2 w 23"/>
                <a:gd name="T19" fmla="*/ 100 h 181"/>
                <a:gd name="T20" fmla="*/ 2 w 23"/>
                <a:gd name="T21" fmla="*/ 113 h 181"/>
                <a:gd name="T22" fmla="*/ 4 w 23"/>
                <a:gd name="T23" fmla="*/ 125 h 181"/>
                <a:gd name="T24" fmla="*/ 6 w 23"/>
                <a:gd name="T25" fmla="*/ 137 h 181"/>
                <a:gd name="T26" fmla="*/ 7 w 23"/>
                <a:gd name="T27" fmla="*/ 150 h 181"/>
                <a:gd name="T28" fmla="*/ 12 w 23"/>
                <a:gd name="T29" fmla="*/ 161 h 181"/>
                <a:gd name="T30" fmla="*/ 17 w 23"/>
                <a:gd name="T31" fmla="*/ 171 h 181"/>
                <a:gd name="T32" fmla="*/ 22 w 23"/>
                <a:gd name="T33" fmla="*/ 18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181">
                  <a:moveTo>
                    <a:pt x="0" y="0"/>
                  </a:moveTo>
                  <a:lnTo>
                    <a:pt x="2" y="7"/>
                  </a:lnTo>
                  <a:lnTo>
                    <a:pt x="2" y="15"/>
                  </a:lnTo>
                  <a:lnTo>
                    <a:pt x="4" y="25"/>
                  </a:lnTo>
                  <a:lnTo>
                    <a:pt x="2" y="36"/>
                  </a:lnTo>
                  <a:lnTo>
                    <a:pt x="2" y="48"/>
                  </a:lnTo>
                  <a:lnTo>
                    <a:pt x="2" y="61"/>
                  </a:lnTo>
                  <a:lnTo>
                    <a:pt x="2" y="74"/>
                  </a:lnTo>
                  <a:lnTo>
                    <a:pt x="1" y="87"/>
                  </a:lnTo>
                  <a:lnTo>
                    <a:pt x="2" y="100"/>
                  </a:lnTo>
                  <a:lnTo>
                    <a:pt x="2" y="113"/>
                  </a:lnTo>
                  <a:lnTo>
                    <a:pt x="4" y="125"/>
                  </a:lnTo>
                  <a:lnTo>
                    <a:pt x="6" y="137"/>
                  </a:lnTo>
                  <a:lnTo>
                    <a:pt x="7" y="150"/>
                  </a:lnTo>
                  <a:lnTo>
                    <a:pt x="12" y="161"/>
                  </a:lnTo>
                  <a:lnTo>
                    <a:pt x="17" y="171"/>
                  </a:lnTo>
                  <a:lnTo>
                    <a:pt x="22" y="180"/>
                  </a:lnTo>
                </a:path>
              </a:pathLst>
            </a:custGeom>
            <a:noFill/>
            <a:ln w="12700" cap="rnd" cmpd="sng">
              <a:solidFill>
                <a:srgbClr val="FFFFFF"/>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7137" name="Rectangle 33"/>
            <p:cNvSpPr>
              <a:spLocks noChangeArrowheads="1"/>
            </p:cNvSpPr>
            <p:nvPr/>
          </p:nvSpPr>
          <p:spPr bwMode="auto">
            <a:xfrm>
              <a:off x="3709" y="1428"/>
              <a:ext cx="193" cy="6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7138" name="Freeform 34"/>
            <p:cNvSpPr>
              <a:spLocks/>
            </p:cNvSpPr>
            <p:nvPr/>
          </p:nvSpPr>
          <p:spPr bwMode="auto">
            <a:xfrm>
              <a:off x="3856" y="1448"/>
              <a:ext cx="97" cy="49"/>
            </a:xfrm>
            <a:custGeom>
              <a:avLst/>
              <a:gdLst>
                <a:gd name="T0" fmla="*/ 67 w 97"/>
                <a:gd name="T1" fmla="*/ 48 h 49"/>
                <a:gd name="T2" fmla="*/ 60 w 97"/>
                <a:gd name="T3" fmla="*/ 47 h 49"/>
                <a:gd name="T4" fmla="*/ 55 w 97"/>
                <a:gd name="T5" fmla="*/ 46 h 49"/>
                <a:gd name="T6" fmla="*/ 51 w 97"/>
                <a:gd name="T7" fmla="*/ 46 h 49"/>
                <a:gd name="T8" fmla="*/ 48 w 97"/>
                <a:gd name="T9" fmla="*/ 43 h 49"/>
                <a:gd name="T10" fmla="*/ 44 w 97"/>
                <a:gd name="T11" fmla="*/ 42 h 49"/>
                <a:gd name="T12" fmla="*/ 41 w 97"/>
                <a:gd name="T13" fmla="*/ 41 h 49"/>
                <a:gd name="T14" fmla="*/ 39 w 97"/>
                <a:gd name="T15" fmla="*/ 40 h 49"/>
                <a:gd name="T16" fmla="*/ 36 w 97"/>
                <a:gd name="T17" fmla="*/ 39 h 49"/>
                <a:gd name="T18" fmla="*/ 34 w 97"/>
                <a:gd name="T19" fmla="*/ 38 h 49"/>
                <a:gd name="T20" fmla="*/ 30 w 97"/>
                <a:gd name="T21" fmla="*/ 37 h 49"/>
                <a:gd name="T22" fmla="*/ 28 w 97"/>
                <a:gd name="T23" fmla="*/ 37 h 49"/>
                <a:gd name="T24" fmla="*/ 25 w 97"/>
                <a:gd name="T25" fmla="*/ 37 h 49"/>
                <a:gd name="T26" fmla="*/ 23 w 97"/>
                <a:gd name="T27" fmla="*/ 37 h 49"/>
                <a:gd name="T28" fmla="*/ 20 w 97"/>
                <a:gd name="T29" fmla="*/ 37 h 49"/>
                <a:gd name="T30" fmla="*/ 18 w 97"/>
                <a:gd name="T31" fmla="*/ 37 h 49"/>
                <a:gd name="T32" fmla="*/ 14 w 97"/>
                <a:gd name="T33" fmla="*/ 35 h 49"/>
                <a:gd name="T34" fmla="*/ 10 w 97"/>
                <a:gd name="T35" fmla="*/ 34 h 49"/>
                <a:gd name="T36" fmla="*/ 5 w 97"/>
                <a:gd name="T37" fmla="*/ 33 h 49"/>
                <a:gd name="T38" fmla="*/ 3 w 97"/>
                <a:gd name="T39" fmla="*/ 30 h 49"/>
                <a:gd name="T40" fmla="*/ 0 w 97"/>
                <a:gd name="T41" fmla="*/ 29 h 49"/>
                <a:gd name="T42" fmla="*/ 0 w 97"/>
                <a:gd name="T43" fmla="*/ 26 h 49"/>
                <a:gd name="T44" fmla="*/ 0 w 97"/>
                <a:gd name="T45" fmla="*/ 24 h 49"/>
                <a:gd name="T46" fmla="*/ 3 w 97"/>
                <a:gd name="T47" fmla="*/ 23 h 49"/>
                <a:gd name="T48" fmla="*/ 4 w 97"/>
                <a:gd name="T49" fmla="*/ 21 h 49"/>
                <a:gd name="T50" fmla="*/ 7 w 97"/>
                <a:gd name="T51" fmla="*/ 21 h 49"/>
                <a:gd name="T52" fmla="*/ 9 w 97"/>
                <a:gd name="T53" fmla="*/ 21 h 49"/>
                <a:gd name="T54" fmla="*/ 11 w 97"/>
                <a:gd name="T55" fmla="*/ 21 h 49"/>
                <a:gd name="T56" fmla="*/ 14 w 97"/>
                <a:gd name="T57" fmla="*/ 21 h 49"/>
                <a:gd name="T58" fmla="*/ 19 w 97"/>
                <a:gd name="T59" fmla="*/ 20 h 49"/>
                <a:gd name="T60" fmla="*/ 24 w 97"/>
                <a:gd name="T61" fmla="*/ 19 h 49"/>
                <a:gd name="T62" fmla="*/ 26 w 97"/>
                <a:gd name="T63" fmla="*/ 19 h 49"/>
                <a:gd name="T64" fmla="*/ 30 w 97"/>
                <a:gd name="T65" fmla="*/ 19 h 49"/>
                <a:gd name="T66" fmla="*/ 34 w 97"/>
                <a:gd name="T67" fmla="*/ 19 h 49"/>
                <a:gd name="T68" fmla="*/ 36 w 97"/>
                <a:gd name="T69" fmla="*/ 19 h 49"/>
                <a:gd name="T70" fmla="*/ 39 w 97"/>
                <a:gd name="T71" fmla="*/ 19 h 49"/>
                <a:gd name="T72" fmla="*/ 41 w 97"/>
                <a:gd name="T73" fmla="*/ 18 h 49"/>
                <a:gd name="T74" fmla="*/ 45 w 97"/>
                <a:gd name="T75" fmla="*/ 18 h 49"/>
                <a:gd name="T76" fmla="*/ 46 w 97"/>
                <a:gd name="T77" fmla="*/ 16 h 49"/>
                <a:gd name="T78" fmla="*/ 49 w 97"/>
                <a:gd name="T79" fmla="*/ 15 h 49"/>
                <a:gd name="T80" fmla="*/ 50 w 97"/>
                <a:gd name="T81" fmla="*/ 14 h 49"/>
                <a:gd name="T82" fmla="*/ 52 w 97"/>
                <a:gd name="T83" fmla="*/ 10 h 49"/>
                <a:gd name="T84" fmla="*/ 54 w 97"/>
                <a:gd name="T85" fmla="*/ 7 h 49"/>
                <a:gd name="T86" fmla="*/ 55 w 97"/>
                <a:gd name="T87" fmla="*/ 5 h 49"/>
                <a:gd name="T88" fmla="*/ 59 w 97"/>
                <a:gd name="T89" fmla="*/ 5 h 49"/>
                <a:gd name="T90" fmla="*/ 65 w 97"/>
                <a:gd name="T91" fmla="*/ 4 h 49"/>
                <a:gd name="T92" fmla="*/ 72 w 97"/>
                <a:gd name="T93" fmla="*/ 2 h 49"/>
                <a:gd name="T94" fmla="*/ 80 w 97"/>
                <a:gd name="T95" fmla="*/ 2 h 49"/>
                <a:gd name="T96" fmla="*/ 87 w 97"/>
                <a:gd name="T97" fmla="*/ 1 h 49"/>
                <a:gd name="T98" fmla="*/ 93 w 97"/>
                <a:gd name="T99" fmla="*/ 0 h 49"/>
                <a:gd name="T100" fmla="*/ 96 w 97"/>
                <a:gd name="T101" fmla="*/ 0 h 49"/>
                <a:gd name="T102" fmla="*/ 93 w 97"/>
                <a:gd name="T103" fmla="*/ 4 h 49"/>
                <a:gd name="T104" fmla="*/ 90 w 97"/>
                <a:gd name="T105" fmla="*/ 11 h 49"/>
                <a:gd name="T106" fmla="*/ 86 w 97"/>
                <a:gd name="T107" fmla="*/ 19 h 49"/>
                <a:gd name="T108" fmla="*/ 81 w 97"/>
                <a:gd name="T109" fmla="*/ 28 h 49"/>
                <a:gd name="T110" fmla="*/ 77 w 97"/>
                <a:gd name="T111" fmla="*/ 37 h 49"/>
                <a:gd name="T112" fmla="*/ 72 w 97"/>
                <a:gd name="T113" fmla="*/ 43 h 49"/>
                <a:gd name="T114" fmla="*/ 71 w 97"/>
                <a:gd name="T115" fmla="*/ 47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7" h="49">
                  <a:moveTo>
                    <a:pt x="70" y="48"/>
                  </a:moveTo>
                  <a:lnTo>
                    <a:pt x="67" y="48"/>
                  </a:lnTo>
                  <a:lnTo>
                    <a:pt x="62" y="47"/>
                  </a:lnTo>
                  <a:lnTo>
                    <a:pt x="60" y="47"/>
                  </a:lnTo>
                  <a:lnTo>
                    <a:pt x="57" y="47"/>
                  </a:lnTo>
                  <a:lnTo>
                    <a:pt x="55" y="46"/>
                  </a:lnTo>
                  <a:lnTo>
                    <a:pt x="52" y="46"/>
                  </a:lnTo>
                  <a:lnTo>
                    <a:pt x="51" y="46"/>
                  </a:lnTo>
                  <a:lnTo>
                    <a:pt x="49" y="44"/>
                  </a:lnTo>
                  <a:lnTo>
                    <a:pt x="48" y="43"/>
                  </a:lnTo>
                  <a:lnTo>
                    <a:pt x="45" y="43"/>
                  </a:lnTo>
                  <a:lnTo>
                    <a:pt x="44" y="42"/>
                  </a:lnTo>
                  <a:lnTo>
                    <a:pt x="43" y="41"/>
                  </a:lnTo>
                  <a:lnTo>
                    <a:pt x="41" y="41"/>
                  </a:lnTo>
                  <a:lnTo>
                    <a:pt x="40" y="40"/>
                  </a:lnTo>
                  <a:lnTo>
                    <a:pt x="39" y="40"/>
                  </a:lnTo>
                  <a:lnTo>
                    <a:pt x="38" y="39"/>
                  </a:lnTo>
                  <a:lnTo>
                    <a:pt x="36" y="39"/>
                  </a:lnTo>
                  <a:lnTo>
                    <a:pt x="35" y="38"/>
                  </a:lnTo>
                  <a:lnTo>
                    <a:pt x="34" y="38"/>
                  </a:lnTo>
                  <a:lnTo>
                    <a:pt x="33" y="38"/>
                  </a:lnTo>
                  <a:lnTo>
                    <a:pt x="30" y="37"/>
                  </a:lnTo>
                  <a:lnTo>
                    <a:pt x="29" y="37"/>
                  </a:lnTo>
                  <a:lnTo>
                    <a:pt x="28" y="37"/>
                  </a:lnTo>
                  <a:lnTo>
                    <a:pt x="26" y="37"/>
                  </a:lnTo>
                  <a:lnTo>
                    <a:pt x="25" y="37"/>
                  </a:lnTo>
                  <a:lnTo>
                    <a:pt x="24" y="37"/>
                  </a:lnTo>
                  <a:lnTo>
                    <a:pt x="23" y="37"/>
                  </a:lnTo>
                  <a:lnTo>
                    <a:pt x="21" y="37"/>
                  </a:lnTo>
                  <a:lnTo>
                    <a:pt x="20" y="37"/>
                  </a:lnTo>
                  <a:lnTo>
                    <a:pt x="19" y="37"/>
                  </a:lnTo>
                  <a:lnTo>
                    <a:pt x="18" y="37"/>
                  </a:lnTo>
                  <a:lnTo>
                    <a:pt x="15" y="37"/>
                  </a:lnTo>
                  <a:lnTo>
                    <a:pt x="14" y="35"/>
                  </a:lnTo>
                  <a:lnTo>
                    <a:pt x="13" y="35"/>
                  </a:lnTo>
                  <a:lnTo>
                    <a:pt x="10" y="34"/>
                  </a:lnTo>
                  <a:lnTo>
                    <a:pt x="8" y="34"/>
                  </a:lnTo>
                  <a:lnTo>
                    <a:pt x="5" y="33"/>
                  </a:lnTo>
                  <a:lnTo>
                    <a:pt x="4" y="32"/>
                  </a:lnTo>
                  <a:lnTo>
                    <a:pt x="3" y="30"/>
                  </a:lnTo>
                  <a:lnTo>
                    <a:pt x="2" y="30"/>
                  </a:lnTo>
                  <a:lnTo>
                    <a:pt x="0" y="29"/>
                  </a:lnTo>
                  <a:lnTo>
                    <a:pt x="0" y="27"/>
                  </a:lnTo>
                  <a:lnTo>
                    <a:pt x="0" y="26"/>
                  </a:lnTo>
                  <a:lnTo>
                    <a:pt x="0" y="25"/>
                  </a:lnTo>
                  <a:lnTo>
                    <a:pt x="0" y="24"/>
                  </a:lnTo>
                  <a:lnTo>
                    <a:pt x="2" y="24"/>
                  </a:lnTo>
                  <a:lnTo>
                    <a:pt x="3" y="23"/>
                  </a:lnTo>
                  <a:lnTo>
                    <a:pt x="3" y="21"/>
                  </a:lnTo>
                  <a:lnTo>
                    <a:pt x="4" y="21"/>
                  </a:lnTo>
                  <a:lnTo>
                    <a:pt x="5" y="21"/>
                  </a:lnTo>
                  <a:lnTo>
                    <a:pt x="7" y="21"/>
                  </a:lnTo>
                  <a:lnTo>
                    <a:pt x="8" y="21"/>
                  </a:lnTo>
                  <a:lnTo>
                    <a:pt x="9" y="21"/>
                  </a:lnTo>
                  <a:lnTo>
                    <a:pt x="10" y="21"/>
                  </a:lnTo>
                  <a:lnTo>
                    <a:pt x="11" y="21"/>
                  </a:lnTo>
                  <a:lnTo>
                    <a:pt x="13" y="21"/>
                  </a:lnTo>
                  <a:lnTo>
                    <a:pt x="14" y="21"/>
                  </a:lnTo>
                  <a:lnTo>
                    <a:pt x="16" y="20"/>
                  </a:lnTo>
                  <a:lnTo>
                    <a:pt x="19" y="20"/>
                  </a:lnTo>
                  <a:lnTo>
                    <a:pt x="21" y="19"/>
                  </a:lnTo>
                  <a:lnTo>
                    <a:pt x="24" y="19"/>
                  </a:lnTo>
                  <a:lnTo>
                    <a:pt x="25" y="19"/>
                  </a:lnTo>
                  <a:lnTo>
                    <a:pt x="26" y="19"/>
                  </a:lnTo>
                  <a:lnTo>
                    <a:pt x="29" y="19"/>
                  </a:lnTo>
                  <a:lnTo>
                    <a:pt x="30" y="19"/>
                  </a:lnTo>
                  <a:lnTo>
                    <a:pt x="33" y="19"/>
                  </a:lnTo>
                  <a:lnTo>
                    <a:pt x="34" y="19"/>
                  </a:lnTo>
                  <a:lnTo>
                    <a:pt x="35" y="19"/>
                  </a:lnTo>
                  <a:lnTo>
                    <a:pt x="36" y="19"/>
                  </a:lnTo>
                  <a:lnTo>
                    <a:pt x="38" y="19"/>
                  </a:lnTo>
                  <a:lnTo>
                    <a:pt x="39" y="19"/>
                  </a:lnTo>
                  <a:lnTo>
                    <a:pt x="40" y="19"/>
                  </a:lnTo>
                  <a:lnTo>
                    <a:pt x="41" y="18"/>
                  </a:lnTo>
                  <a:lnTo>
                    <a:pt x="43" y="18"/>
                  </a:lnTo>
                  <a:lnTo>
                    <a:pt x="45" y="18"/>
                  </a:lnTo>
                  <a:lnTo>
                    <a:pt x="45" y="17"/>
                  </a:lnTo>
                  <a:lnTo>
                    <a:pt x="46" y="16"/>
                  </a:lnTo>
                  <a:lnTo>
                    <a:pt x="48" y="16"/>
                  </a:lnTo>
                  <a:lnTo>
                    <a:pt x="49" y="15"/>
                  </a:lnTo>
                  <a:lnTo>
                    <a:pt x="49" y="14"/>
                  </a:lnTo>
                  <a:lnTo>
                    <a:pt x="50" y="14"/>
                  </a:lnTo>
                  <a:lnTo>
                    <a:pt x="51" y="11"/>
                  </a:lnTo>
                  <a:lnTo>
                    <a:pt x="52" y="10"/>
                  </a:lnTo>
                  <a:lnTo>
                    <a:pt x="52" y="8"/>
                  </a:lnTo>
                  <a:lnTo>
                    <a:pt x="54" y="7"/>
                  </a:lnTo>
                  <a:lnTo>
                    <a:pt x="55" y="6"/>
                  </a:lnTo>
                  <a:lnTo>
                    <a:pt x="55" y="5"/>
                  </a:lnTo>
                  <a:lnTo>
                    <a:pt x="56" y="5"/>
                  </a:lnTo>
                  <a:lnTo>
                    <a:pt x="59" y="5"/>
                  </a:lnTo>
                  <a:lnTo>
                    <a:pt x="61" y="5"/>
                  </a:lnTo>
                  <a:lnTo>
                    <a:pt x="65" y="4"/>
                  </a:lnTo>
                  <a:lnTo>
                    <a:pt x="67" y="4"/>
                  </a:lnTo>
                  <a:lnTo>
                    <a:pt x="72" y="2"/>
                  </a:lnTo>
                  <a:lnTo>
                    <a:pt x="76" y="2"/>
                  </a:lnTo>
                  <a:lnTo>
                    <a:pt x="80" y="2"/>
                  </a:lnTo>
                  <a:lnTo>
                    <a:pt x="84" y="1"/>
                  </a:lnTo>
                  <a:lnTo>
                    <a:pt x="87" y="1"/>
                  </a:lnTo>
                  <a:lnTo>
                    <a:pt x="90" y="0"/>
                  </a:lnTo>
                  <a:lnTo>
                    <a:pt x="93" y="0"/>
                  </a:lnTo>
                  <a:lnTo>
                    <a:pt x="95" y="0"/>
                  </a:lnTo>
                  <a:lnTo>
                    <a:pt x="96" y="0"/>
                  </a:lnTo>
                  <a:lnTo>
                    <a:pt x="95" y="2"/>
                  </a:lnTo>
                  <a:lnTo>
                    <a:pt x="93" y="4"/>
                  </a:lnTo>
                  <a:lnTo>
                    <a:pt x="92" y="7"/>
                  </a:lnTo>
                  <a:lnTo>
                    <a:pt x="90" y="11"/>
                  </a:lnTo>
                  <a:lnTo>
                    <a:pt x="88" y="14"/>
                  </a:lnTo>
                  <a:lnTo>
                    <a:pt x="86" y="19"/>
                  </a:lnTo>
                  <a:lnTo>
                    <a:pt x="83" y="24"/>
                  </a:lnTo>
                  <a:lnTo>
                    <a:pt x="81" y="28"/>
                  </a:lnTo>
                  <a:lnTo>
                    <a:pt x="79" y="33"/>
                  </a:lnTo>
                  <a:lnTo>
                    <a:pt x="77" y="37"/>
                  </a:lnTo>
                  <a:lnTo>
                    <a:pt x="75" y="40"/>
                  </a:lnTo>
                  <a:lnTo>
                    <a:pt x="72" y="43"/>
                  </a:lnTo>
                  <a:lnTo>
                    <a:pt x="72" y="46"/>
                  </a:lnTo>
                  <a:lnTo>
                    <a:pt x="71" y="47"/>
                  </a:lnTo>
                  <a:lnTo>
                    <a:pt x="70" y="48"/>
                  </a:lnTo>
                </a:path>
              </a:pathLst>
            </a:custGeom>
            <a:solidFill>
              <a:srgbClr val="FFC0A6"/>
            </a:solidFill>
            <a:ln w="12700" cap="rnd" cmpd="sng">
              <a:solidFill>
                <a:srgbClr val="F57B49"/>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47157" name="Group 53"/>
          <p:cNvGrpSpPr>
            <a:grpSpLocks/>
          </p:cNvGrpSpPr>
          <p:nvPr/>
        </p:nvGrpSpPr>
        <p:grpSpPr bwMode="auto">
          <a:xfrm>
            <a:off x="503238" y="752475"/>
            <a:ext cx="825500" cy="2578100"/>
            <a:chOff x="317" y="474"/>
            <a:chExt cx="520" cy="1624"/>
          </a:xfrm>
        </p:grpSpPr>
        <p:grpSp>
          <p:nvGrpSpPr>
            <p:cNvPr id="47147" name="Group 43"/>
            <p:cNvGrpSpPr>
              <a:grpSpLocks/>
            </p:cNvGrpSpPr>
            <p:nvPr/>
          </p:nvGrpSpPr>
          <p:grpSpPr bwMode="auto">
            <a:xfrm>
              <a:off x="317" y="712"/>
              <a:ext cx="520" cy="452"/>
              <a:chOff x="317" y="712"/>
              <a:chExt cx="520" cy="452"/>
            </a:xfrm>
          </p:grpSpPr>
          <p:sp>
            <p:nvSpPr>
              <p:cNvPr id="47140" name="Freeform 36"/>
              <p:cNvSpPr>
                <a:spLocks/>
              </p:cNvSpPr>
              <p:nvPr/>
            </p:nvSpPr>
            <p:spPr bwMode="auto">
              <a:xfrm>
                <a:off x="317" y="712"/>
                <a:ext cx="520" cy="452"/>
              </a:xfrm>
              <a:custGeom>
                <a:avLst/>
                <a:gdLst>
                  <a:gd name="T0" fmla="*/ 196 w 520"/>
                  <a:gd name="T1" fmla="*/ 0 h 452"/>
                  <a:gd name="T2" fmla="*/ 134 w 520"/>
                  <a:gd name="T3" fmla="*/ 37 h 452"/>
                  <a:gd name="T4" fmla="*/ 71 w 520"/>
                  <a:gd name="T5" fmla="*/ 68 h 452"/>
                  <a:gd name="T6" fmla="*/ 33 w 520"/>
                  <a:gd name="T7" fmla="*/ 197 h 452"/>
                  <a:gd name="T8" fmla="*/ 1 w 520"/>
                  <a:gd name="T9" fmla="*/ 297 h 452"/>
                  <a:gd name="T10" fmla="*/ 0 w 520"/>
                  <a:gd name="T11" fmla="*/ 317 h 452"/>
                  <a:gd name="T12" fmla="*/ 28 w 520"/>
                  <a:gd name="T13" fmla="*/ 366 h 452"/>
                  <a:gd name="T14" fmla="*/ 47 w 520"/>
                  <a:gd name="T15" fmla="*/ 383 h 452"/>
                  <a:gd name="T16" fmla="*/ 63 w 520"/>
                  <a:gd name="T17" fmla="*/ 386 h 452"/>
                  <a:gd name="T18" fmla="*/ 64 w 520"/>
                  <a:gd name="T19" fmla="*/ 400 h 452"/>
                  <a:gd name="T20" fmla="*/ 94 w 520"/>
                  <a:gd name="T21" fmla="*/ 380 h 452"/>
                  <a:gd name="T22" fmla="*/ 98 w 520"/>
                  <a:gd name="T23" fmla="*/ 433 h 452"/>
                  <a:gd name="T24" fmla="*/ 115 w 520"/>
                  <a:gd name="T25" fmla="*/ 451 h 452"/>
                  <a:gd name="T26" fmla="*/ 418 w 520"/>
                  <a:gd name="T27" fmla="*/ 451 h 452"/>
                  <a:gd name="T28" fmla="*/ 444 w 520"/>
                  <a:gd name="T29" fmla="*/ 426 h 452"/>
                  <a:gd name="T30" fmla="*/ 439 w 520"/>
                  <a:gd name="T31" fmla="*/ 380 h 452"/>
                  <a:gd name="T32" fmla="*/ 472 w 520"/>
                  <a:gd name="T33" fmla="*/ 409 h 452"/>
                  <a:gd name="T34" fmla="*/ 519 w 520"/>
                  <a:gd name="T35" fmla="*/ 324 h 452"/>
                  <a:gd name="T36" fmla="*/ 425 w 520"/>
                  <a:gd name="T37" fmla="*/ 59 h 452"/>
                  <a:gd name="T38" fmla="*/ 325 w 520"/>
                  <a:gd name="T39" fmla="*/ 25 h 452"/>
                  <a:gd name="T40" fmla="*/ 295 w 520"/>
                  <a:gd name="T41" fmla="*/ 8 h 452"/>
                  <a:gd name="T42" fmla="*/ 248 w 520"/>
                  <a:gd name="T43" fmla="*/ 51 h 452"/>
                  <a:gd name="T44" fmla="*/ 196 w 520"/>
                  <a:gd name="T45" fmla="*/ 0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20" h="452">
                    <a:moveTo>
                      <a:pt x="196" y="0"/>
                    </a:moveTo>
                    <a:lnTo>
                      <a:pt x="134" y="37"/>
                    </a:lnTo>
                    <a:lnTo>
                      <a:pt x="71" y="68"/>
                    </a:lnTo>
                    <a:lnTo>
                      <a:pt x="33" y="197"/>
                    </a:lnTo>
                    <a:lnTo>
                      <a:pt x="1" y="297"/>
                    </a:lnTo>
                    <a:lnTo>
                      <a:pt x="0" y="317"/>
                    </a:lnTo>
                    <a:lnTo>
                      <a:pt x="28" y="366"/>
                    </a:lnTo>
                    <a:lnTo>
                      <a:pt x="47" y="383"/>
                    </a:lnTo>
                    <a:lnTo>
                      <a:pt x="63" y="386"/>
                    </a:lnTo>
                    <a:lnTo>
                      <a:pt x="64" y="400"/>
                    </a:lnTo>
                    <a:lnTo>
                      <a:pt x="94" y="380"/>
                    </a:lnTo>
                    <a:lnTo>
                      <a:pt x="98" y="433"/>
                    </a:lnTo>
                    <a:lnTo>
                      <a:pt x="115" y="451"/>
                    </a:lnTo>
                    <a:lnTo>
                      <a:pt x="418" y="451"/>
                    </a:lnTo>
                    <a:lnTo>
                      <a:pt x="444" y="426"/>
                    </a:lnTo>
                    <a:lnTo>
                      <a:pt x="439" y="380"/>
                    </a:lnTo>
                    <a:lnTo>
                      <a:pt x="472" y="409"/>
                    </a:lnTo>
                    <a:lnTo>
                      <a:pt x="519" y="324"/>
                    </a:lnTo>
                    <a:lnTo>
                      <a:pt x="425" y="59"/>
                    </a:lnTo>
                    <a:lnTo>
                      <a:pt x="325" y="25"/>
                    </a:lnTo>
                    <a:lnTo>
                      <a:pt x="295" y="8"/>
                    </a:lnTo>
                    <a:lnTo>
                      <a:pt x="248" y="51"/>
                    </a:lnTo>
                    <a:lnTo>
                      <a:pt x="196" y="0"/>
                    </a:lnTo>
                  </a:path>
                </a:pathLst>
              </a:custGeom>
              <a:solidFill>
                <a:srgbClr val="4080FF"/>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47146" name="Group 42"/>
              <p:cNvGrpSpPr>
                <a:grpSpLocks/>
              </p:cNvGrpSpPr>
              <p:nvPr/>
            </p:nvGrpSpPr>
            <p:grpSpPr bwMode="auto">
              <a:xfrm>
                <a:off x="419" y="759"/>
                <a:ext cx="360" cy="404"/>
                <a:chOff x="419" y="759"/>
                <a:chExt cx="360" cy="404"/>
              </a:xfrm>
            </p:grpSpPr>
            <p:sp>
              <p:nvSpPr>
                <p:cNvPr id="47141" name="Freeform 37"/>
                <p:cNvSpPr>
                  <a:spLocks/>
                </p:cNvSpPr>
                <p:nvPr/>
              </p:nvSpPr>
              <p:spPr bwMode="auto">
                <a:xfrm>
                  <a:off x="536" y="759"/>
                  <a:ext cx="68" cy="404"/>
                </a:xfrm>
                <a:custGeom>
                  <a:avLst/>
                  <a:gdLst>
                    <a:gd name="T0" fmla="*/ 19 w 68"/>
                    <a:gd name="T1" fmla="*/ 0 h 404"/>
                    <a:gd name="T2" fmla="*/ 6 w 68"/>
                    <a:gd name="T3" fmla="*/ 27 h 404"/>
                    <a:gd name="T4" fmla="*/ 19 w 68"/>
                    <a:gd name="T5" fmla="*/ 41 h 404"/>
                    <a:gd name="T6" fmla="*/ 0 w 68"/>
                    <a:gd name="T7" fmla="*/ 323 h 404"/>
                    <a:gd name="T8" fmla="*/ 2 w 68"/>
                    <a:gd name="T9" fmla="*/ 372 h 404"/>
                    <a:gd name="T10" fmla="*/ 36 w 68"/>
                    <a:gd name="T11" fmla="*/ 403 h 404"/>
                    <a:gd name="T12" fmla="*/ 67 w 68"/>
                    <a:gd name="T13" fmla="*/ 369 h 404"/>
                    <a:gd name="T14" fmla="*/ 67 w 68"/>
                    <a:gd name="T15" fmla="*/ 311 h 404"/>
                    <a:gd name="T16" fmla="*/ 39 w 68"/>
                    <a:gd name="T17" fmla="*/ 43 h 404"/>
                    <a:gd name="T18" fmla="*/ 52 w 68"/>
                    <a:gd name="T19" fmla="*/ 27 h 404"/>
                    <a:gd name="T20" fmla="*/ 40 w 68"/>
                    <a:gd name="T21" fmla="*/ 1 h 404"/>
                    <a:gd name="T22" fmla="*/ 30 w 68"/>
                    <a:gd name="T23" fmla="*/ 10 h 404"/>
                    <a:gd name="T24" fmla="*/ 19 w 68"/>
                    <a:gd name="T25" fmla="*/ 0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 h="404">
                      <a:moveTo>
                        <a:pt x="19" y="0"/>
                      </a:moveTo>
                      <a:lnTo>
                        <a:pt x="6" y="27"/>
                      </a:lnTo>
                      <a:lnTo>
                        <a:pt x="19" y="41"/>
                      </a:lnTo>
                      <a:lnTo>
                        <a:pt x="0" y="323"/>
                      </a:lnTo>
                      <a:lnTo>
                        <a:pt x="2" y="372"/>
                      </a:lnTo>
                      <a:lnTo>
                        <a:pt x="36" y="403"/>
                      </a:lnTo>
                      <a:lnTo>
                        <a:pt x="67" y="369"/>
                      </a:lnTo>
                      <a:lnTo>
                        <a:pt x="67" y="311"/>
                      </a:lnTo>
                      <a:lnTo>
                        <a:pt x="39" y="43"/>
                      </a:lnTo>
                      <a:lnTo>
                        <a:pt x="52" y="27"/>
                      </a:lnTo>
                      <a:lnTo>
                        <a:pt x="40" y="1"/>
                      </a:lnTo>
                      <a:lnTo>
                        <a:pt x="30" y="10"/>
                      </a:lnTo>
                      <a:lnTo>
                        <a:pt x="19" y="0"/>
                      </a:lnTo>
                    </a:path>
                  </a:pathLst>
                </a:custGeom>
                <a:solidFill>
                  <a:srgbClr val="0020A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47145" name="Group 41"/>
                <p:cNvGrpSpPr>
                  <a:grpSpLocks/>
                </p:cNvGrpSpPr>
                <p:nvPr/>
              </p:nvGrpSpPr>
              <p:grpSpPr bwMode="auto">
                <a:xfrm>
                  <a:off x="419" y="935"/>
                  <a:ext cx="360" cy="132"/>
                  <a:chOff x="419" y="935"/>
                  <a:chExt cx="360" cy="132"/>
                </a:xfrm>
              </p:grpSpPr>
              <p:sp>
                <p:nvSpPr>
                  <p:cNvPr id="47142" name="Freeform 38"/>
                  <p:cNvSpPr>
                    <a:spLocks/>
                  </p:cNvSpPr>
                  <p:nvPr/>
                </p:nvSpPr>
                <p:spPr bwMode="auto">
                  <a:xfrm>
                    <a:off x="499" y="964"/>
                    <a:ext cx="278" cy="80"/>
                  </a:xfrm>
                  <a:custGeom>
                    <a:avLst/>
                    <a:gdLst>
                      <a:gd name="T0" fmla="*/ 24 w 278"/>
                      <a:gd name="T1" fmla="*/ 49 h 80"/>
                      <a:gd name="T2" fmla="*/ 211 w 278"/>
                      <a:gd name="T3" fmla="*/ 0 h 80"/>
                      <a:gd name="T4" fmla="*/ 277 w 278"/>
                      <a:gd name="T5" fmla="*/ 6 h 80"/>
                      <a:gd name="T6" fmla="*/ 46 w 278"/>
                      <a:gd name="T7" fmla="*/ 79 h 80"/>
                      <a:gd name="T8" fmla="*/ 0 w 278"/>
                      <a:gd name="T9" fmla="*/ 57 h 80"/>
                      <a:gd name="T10" fmla="*/ 24 w 278"/>
                      <a:gd name="T11" fmla="*/ 49 h 80"/>
                    </a:gdLst>
                    <a:ahLst/>
                    <a:cxnLst>
                      <a:cxn ang="0">
                        <a:pos x="T0" y="T1"/>
                      </a:cxn>
                      <a:cxn ang="0">
                        <a:pos x="T2" y="T3"/>
                      </a:cxn>
                      <a:cxn ang="0">
                        <a:pos x="T4" y="T5"/>
                      </a:cxn>
                      <a:cxn ang="0">
                        <a:pos x="T6" y="T7"/>
                      </a:cxn>
                      <a:cxn ang="0">
                        <a:pos x="T8" y="T9"/>
                      </a:cxn>
                      <a:cxn ang="0">
                        <a:pos x="T10" y="T11"/>
                      </a:cxn>
                    </a:cxnLst>
                    <a:rect l="0" t="0" r="r" b="b"/>
                    <a:pathLst>
                      <a:path w="278" h="80">
                        <a:moveTo>
                          <a:pt x="24" y="49"/>
                        </a:moveTo>
                        <a:lnTo>
                          <a:pt x="211" y="0"/>
                        </a:lnTo>
                        <a:lnTo>
                          <a:pt x="277" y="6"/>
                        </a:lnTo>
                        <a:lnTo>
                          <a:pt x="46" y="79"/>
                        </a:lnTo>
                        <a:lnTo>
                          <a:pt x="0" y="57"/>
                        </a:lnTo>
                        <a:lnTo>
                          <a:pt x="24" y="49"/>
                        </a:lnTo>
                      </a:path>
                    </a:pathLst>
                  </a:custGeom>
                  <a:solidFill>
                    <a:srgbClr val="00000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7143" name="Freeform 39"/>
                  <p:cNvSpPr>
                    <a:spLocks/>
                  </p:cNvSpPr>
                  <p:nvPr/>
                </p:nvSpPr>
                <p:spPr bwMode="auto">
                  <a:xfrm>
                    <a:off x="627" y="968"/>
                    <a:ext cx="152" cy="94"/>
                  </a:xfrm>
                  <a:custGeom>
                    <a:avLst/>
                    <a:gdLst>
                      <a:gd name="T0" fmla="*/ 78 w 152"/>
                      <a:gd name="T1" fmla="*/ 0 h 94"/>
                      <a:gd name="T2" fmla="*/ 18 w 152"/>
                      <a:gd name="T3" fmla="*/ 15 h 94"/>
                      <a:gd name="T4" fmla="*/ 15 w 152"/>
                      <a:gd name="T5" fmla="*/ 33 h 94"/>
                      <a:gd name="T6" fmla="*/ 0 w 152"/>
                      <a:gd name="T7" fmla="*/ 49 h 94"/>
                      <a:gd name="T8" fmla="*/ 25 w 152"/>
                      <a:gd name="T9" fmla="*/ 74 h 94"/>
                      <a:gd name="T10" fmla="*/ 58 w 152"/>
                      <a:gd name="T11" fmla="*/ 90 h 94"/>
                      <a:gd name="T12" fmla="*/ 107 w 152"/>
                      <a:gd name="T13" fmla="*/ 93 h 94"/>
                      <a:gd name="T14" fmla="*/ 151 w 152"/>
                      <a:gd name="T15" fmla="*/ 52 h 94"/>
                      <a:gd name="T16" fmla="*/ 145 w 152"/>
                      <a:gd name="T17" fmla="*/ 3 h 94"/>
                      <a:gd name="T18" fmla="*/ 107 w 152"/>
                      <a:gd name="T19" fmla="*/ 27 h 94"/>
                      <a:gd name="T20" fmla="*/ 78 w 152"/>
                      <a:gd name="T21"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2" h="94">
                        <a:moveTo>
                          <a:pt x="78" y="0"/>
                        </a:moveTo>
                        <a:lnTo>
                          <a:pt x="18" y="15"/>
                        </a:lnTo>
                        <a:lnTo>
                          <a:pt x="15" y="33"/>
                        </a:lnTo>
                        <a:lnTo>
                          <a:pt x="0" y="49"/>
                        </a:lnTo>
                        <a:lnTo>
                          <a:pt x="25" y="74"/>
                        </a:lnTo>
                        <a:lnTo>
                          <a:pt x="58" y="90"/>
                        </a:lnTo>
                        <a:lnTo>
                          <a:pt x="107" y="93"/>
                        </a:lnTo>
                        <a:lnTo>
                          <a:pt x="151" y="52"/>
                        </a:lnTo>
                        <a:lnTo>
                          <a:pt x="145" y="3"/>
                        </a:lnTo>
                        <a:lnTo>
                          <a:pt x="107" y="27"/>
                        </a:lnTo>
                        <a:lnTo>
                          <a:pt x="78" y="0"/>
                        </a:lnTo>
                      </a:path>
                    </a:pathLst>
                  </a:custGeom>
                  <a:solidFill>
                    <a:srgbClr val="FF808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7144" name="Freeform 40"/>
                  <p:cNvSpPr>
                    <a:spLocks/>
                  </p:cNvSpPr>
                  <p:nvPr/>
                </p:nvSpPr>
                <p:spPr bwMode="auto">
                  <a:xfrm>
                    <a:off x="419" y="935"/>
                    <a:ext cx="122" cy="132"/>
                  </a:xfrm>
                  <a:custGeom>
                    <a:avLst/>
                    <a:gdLst>
                      <a:gd name="T0" fmla="*/ 0 w 122"/>
                      <a:gd name="T1" fmla="*/ 81 h 132"/>
                      <a:gd name="T2" fmla="*/ 14 w 122"/>
                      <a:gd name="T3" fmla="*/ 58 h 132"/>
                      <a:gd name="T4" fmla="*/ 27 w 122"/>
                      <a:gd name="T5" fmla="*/ 34 h 132"/>
                      <a:gd name="T6" fmla="*/ 33 w 122"/>
                      <a:gd name="T7" fmla="*/ 10 h 132"/>
                      <a:gd name="T8" fmla="*/ 70 w 122"/>
                      <a:gd name="T9" fmla="*/ 0 h 132"/>
                      <a:gd name="T10" fmla="*/ 98 w 122"/>
                      <a:gd name="T11" fmla="*/ 0 h 132"/>
                      <a:gd name="T12" fmla="*/ 121 w 122"/>
                      <a:gd name="T13" fmla="*/ 66 h 132"/>
                      <a:gd name="T14" fmla="*/ 113 w 122"/>
                      <a:gd name="T15" fmla="*/ 81 h 132"/>
                      <a:gd name="T16" fmla="*/ 98 w 122"/>
                      <a:gd name="T17" fmla="*/ 97 h 132"/>
                      <a:gd name="T18" fmla="*/ 73 w 122"/>
                      <a:gd name="T19" fmla="*/ 105 h 132"/>
                      <a:gd name="T20" fmla="*/ 54 w 122"/>
                      <a:gd name="T21" fmla="*/ 107 h 132"/>
                      <a:gd name="T22" fmla="*/ 47 w 122"/>
                      <a:gd name="T23" fmla="*/ 112 h 132"/>
                      <a:gd name="T24" fmla="*/ 34 w 122"/>
                      <a:gd name="T25" fmla="*/ 125 h 132"/>
                      <a:gd name="T26" fmla="*/ 14 w 122"/>
                      <a:gd name="T27" fmla="*/ 131 h 132"/>
                      <a:gd name="T28" fmla="*/ 4 w 122"/>
                      <a:gd name="T29" fmla="*/ 131 h 132"/>
                      <a:gd name="T30" fmla="*/ 0 w 122"/>
                      <a:gd name="T31" fmla="*/ 81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32">
                        <a:moveTo>
                          <a:pt x="0" y="81"/>
                        </a:moveTo>
                        <a:lnTo>
                          <a:pt x="14" y="58"/>
                        </a:lnTo>
                        <a:lnTo>
                          <a:pt x="27" y="34"/>
                        </a:lnTo>
                        <a:lnTo>
                          <a:pt x="33" y="10"/>
                        </a:lnTo>
                        <a:lnTo>
                          <a:pt x="70" y="0"/>
                        </a:lnTo>
                        <a:lnTo>
                          <a:pt x="98" y="0"/>
                        </a:lnTo>
                        <a:lnTo>
                          <a:pt x="121" y="66"/>
                        </a:lnTo>
                        <a:lnTo>
                          <a:pt x="113" y="81"/>
                        </a:lnTo>
                        <a:lnTo>
                          <a:pt x="98" y="97"/>
                        </a:lnTo>
                        <a:lnTo>
                          <a:pt x="73" y="105"/>
                        </a:lnTo>
                        <a:lnTo>
                          <a:pt x="54" y="107"/>
                        </a:lnTo>
                        <a:lnTo>
                          <a:pt x="47" y="112"/>
                        </a:lnTo>
                        <a:lnTo>
                          <a:pt x="34" y="125"/>
                        </a:lnTo>
                        <a:lnTo>
                          <a:pt x="14" y="131"/>
                        </a:lnTo>
                        <a:lnTo>
                          <a:pt x="4" y="131"/>
                        </a:lnTo>
                        <a:lnTo>
                          <a:pt x="0" y="81"/>
                        </a:lnTo>
                      </a:path>
                    </a:pathLst>
                  </a:custGeom>
                  <a:solidFill>
                    <a:srgbClr val="FF808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grpSp>
        <p:grpSp>
          <p:nvGrpSpPr>
            <p:cNvPr id="47156" name="Group 52"/>
            <p:cNvGrpSpPr>
              <a:grpSpLocks/>
            </p:cNvGrpSpPr>
            <p:nvPr/>
          </p:nvGrpSpPr>
          <p:grpSpPr bwMode="auto">
            <a:xfrm>
              <a:off x="329" y="474"/>
              <a:ext cx="488" cy="1624"/>
              <a:chOff x="329" y="474"/>
              <a:chExt cx="488" cy="1624"/>
            </a:xfrm>
          </p:grpSpPr>
          <p:grpSp>
            <p:nvGrpSpPr>
              <p:cNvPr id="47151" name="Group 47"/>
              <p:cNvGrpSpPr>
                <a:grpSpLocks/>
              </p:cNvGrpSpPr>
              <p:nvPr/>
            </p:nvGrpSpPr>
            <p:grpSpPr bwMode="auto">
              <a:xfrm>
                <a:off x="481" y="474"/>
                <a:ext cx="174" cy="288"/>
                <a:chOff x="481" y="474"/>
                <a:chExt cx="174" cy="288"/>
              </a:xfrm>
            </p:grpSpPr>
            <p:sp>
              <p:nvSpPr>
                <p:cNvPr id="47148" name="Freeform 44"/>
                <p:cNvSpPr>
                  <a:spLocks/>
                </p:cNvSpPr>
                <p:nvPr/>
              </p:nvSpPr>
              <p:spPr bwMode="auto">
                <a:xfrm>
                  <a:off x="485" y="490"/>
                  <a:ext cx="161" cy="272"/>
                </a:xfrm>
                <a:custGeom>
                  <a:avLst/>
                  <a:gdLst>
                    <a:gd name="T0" fmla="*/ 0 w 161"/>
                    <a:gd name="T1" fmla="*/ 115 h 272"/>
                    <a:gd name="T2" fmla="*/ 7 w 161"/>
                    <a:gd name="T3" fmla="*/ 139 h 272"/>
                    <a:gd name="T4" fmla="*/ 12 w 161"/>
                    <a:gd name="T5" fmla="*/ 152 h 272"/>
                    <a:gd name="T6" fmla="*/ 18 w 161"/>
                    <a:gd name="T7" fmla="*/ 163 h 272"/>
                    <a:gd name="T8" fmla="*/ 27 w 161"/>
                    <a:gd name="T9" fmla="*/ 162 h 272"/>
                    <a:gd name="T10" fmla="*/ 29 w 161"/>
                    <a:gd name="T11" fmla="*/ 162 h 272"/>
                    <a:gd name="T12" fmla="*/ 29 w 161"/>
                    <a:gd name="T13" fmla="*/ 216 h 272"/>
                    <a:gd name="T14" fmla="*/ 80 w 161"/>
                    <a:gd name="T15" fmla="*/ 271 h 272"/>
                    <a:gd name="T16" fmla="*/ 125 w 161"/>
                    <a:gd name="T17" fmla="*/ 230 h 272"/>
                    <a:gd name="T18" fmla="*/ 127 w 161"/>
                    <a:gd name="T19" fmla="*/ 216 h 272"/>
                    <a:gd name="T20" fmla="*/ 133 w 161"/>
                    <a:gd name="T21" fmla="*/ 205 h 272"/>
                    <a:gd name="T22" fmla="*/ 140 w 161"/>
                    <a:gd name="T23" fmla="*/ 194 h 272"/>
                    <a:gd name="T24" fmla="*/ 145 w 161"/>
                    <a:gd name="T25" fmla="*/ 171 h 272"/>
                    <a:gd name="T26" fmla="*/ 155 w 161"/>
                    <a:gd name="T27" fmla="*/ 148 h 272"/>
                    <a:gd name="T28" fmla="*/ 158 w 161"/>
                    <a:gd name="T29" fmla="*/ 127 h 272"/>
                    <a:gd name="T30" fmla="*/ 159 w 161"/>
                    <a:gd name="T31" fmla="*/ 81 h 272"/>
                    <a:gd name="T32" fmla="*/ 160 w 161"/>
                    <a:gd name="T33" fmla="*/ 62 h 272"/>
                    <a:gd name="T34" fmla="*/ 157 w 161"/>
                    <a:gd name="T35" fmla="*/ 41 h 272"/>
                    <a:gd name="T36" fmla="*/ 146 w 161"/>
                    <a:gd name="T37" fmla="*/ 25 h 272"/>
                    <a:gd name="T38" fmla="*/ 128 w 161"/>
                    <a:gd name="T39" fmla="*/ 10 h 272"/>
                    <a:gd name="T40" fmla="*/ 108 w 161"/>
                    <a:gd name="T41" fmla="*/ 3 h 272"/>
                    <a:gd name="T42" fmla="*/ 86 w 161"/>
                    <a:gd name="T43" fmla="*/ 0 h 272"/>
                    <a:gd name="T44" fmla="*/ 63 w 161"/>
                    <a:gd name="T45" fmla="*/ 2 h 272"/>
                    <a:gd name="T46" fmla="*/ 46 w 161"/>
                    <a:gd name="T47" fmla="*/ 9 h 272"/>
                    <a:gd name="T48" fmla="*/ 30 w 161"/>
                    <a:gd name="T49" fmla="*/ 20 h 272"/>
                    <a:gd name="T50" fmla="*/ 19 w 161"/>
                    <a:gd name="T51" fmla="*/ 32 h 272"/>
                    <a:gd name="T52" fmla="*/ 12 w 161"/>
                    <a:gd name="T53" fmla="*/ 45 h 272"/>
                    <a:gd name="T54" fmla="*/ 6 w 161"/>
                    <a:gd name="T55" fmla="*/ 60 h 272"/>
                    <a:gd name="T56" fmla="*/ 3 w 161"/>
                    <a:gd name="T57" fmla="*/ 75 h 272"/>
                    <a:gd name="T58" fmla="*/ 2 w 161"/>
                    <a:gd name="T59" fmla="*/ 94 h 272"/>
                    <a:gd name="T60" fmla="*/ 5 w 161"/>
                    <a:gd name="T61" fmla="*/ 108 h 272"/>
                    <a:gd name="T62" fmla="*/ 0 w 161"/>
                    <a:gd name="T63" fmla="*/ 115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272">
                      <a:moveTo>
                        <a:pt x="0" y="115"/>
                      </a:moveTo>
                      <a:lnTo>
                        <a:pt x="7" y="139"/>
                      </a:lnTo>
                      <a:lnTo>
                        <a:pt x="12" y="152"/>
                      </a:lnTo>
                      <a:lnTo>
                        <a:pt x="18" y="163"/>
                      </a:lnTo>
                      <a:lnTo>
                        <a:pt x="27" y="162"/>
                      </a:lnTo>
                      <a:lnTo>
                        <a:pt x="29" y="162"/>
                      </a:lnTo>
                      <a:lnTo>
                        <a:pt x="29" y="216"/>
                      </a:lnTo>
                      <a:lnTo>
                        <a:pt x="80" y="271"/>
                      </a:lnTo>
                      <a:lnTo>
                        <a:pt x="125" y="230"/>
                      </a:lnTo>
                      <a:lnTo>
                        <a:pt x="127" y="216"/>
                      </a:lnTo>
                      <a:lnTo>
                        <a:pt x="133" y="205"/>
                      </a:lnTo>
                      <a:lnTo>
                        <a:pt x="140" y="194"/>
                      </a:lnTo>
                      <a:lnTo>
                        <a:pt x="145" y="171"/>
                      </a:lnTo>
                      <a:lnTo>
                        <a:pt x="155" y="148"/>
                      </a:lnTo>
                      <a:lnTo>
                        <a:pt x="158" y="127"/>
                      </a:lnTo>
                      <a:lnTo>
                        <a:pt x="159" y="81"/>
                      </a:lnTo>
                      <a:lnTo>
                        <a:pt x="160" y="62"/>
                      </a:lnTo>
                      <a:lnTo>
                        <a:pt x="157" y="41"/>
                      </a:lnTo>
                      <a:lnTo>
                        <a:pt x="146" y="25"/>
                      </a:lnTo>
                      <a:lnTo>
                        <a:pt x="128" y="10"/>
                      </a:lnTo>
                      <a:lnTo>
                        <a:pt x="108" y="3"/>
                      </a:lnTo>
                      <a:lnTo>
                        <a:pt x="86" y="0"/>
                      </a:lnTo>
                      <a:lnTo>
                        <a:pt x="63" y="2"/>
                      </a:lnTo>
                      <a:lnTo>
                        <a:pt x="46" y="9"/>
                      </a:lnTo>
                      <a:lnTo>
                        <a:pt x="30" y="20"/>
                      </a:lnTo>
                      <a:lnTo>
                        <a:pt x="19" y="32"/>
                      </a:lnTo>
                      <a:lnTo>
                        <a:pt x="12" y="45"/>
                      </a:lnTo>
                      <a:lnTo>
                        <a:pt x="6" y="60"/>
                      </a:lnTo>
                      <a:lnTo>
                        <a:pt x="3" y="75"/>
                      </a:lnTo>
                      <a:lnTo>
                        <a:pt x="2" y="94"/>
                      </a:lnTo>
                      <a:lnTo>
                        <a:pt x="5" y="108"/>
                      </a:lnTo>
                      <a:lnTo>
                        <a:pt x="0" y="115"/>
                      </a:lnTo>
                    </a:path>
                  </a:pathLst>
                </a:custGeom>
                <a:solidFill>
                  <a:srgbClr val="FFA08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7149" name="Freeform 45"/>
                <p:cNvSpPr>
                  <a:spLocks/>
                </p:cNvSpPr>
                <p:nvPr/>
              </p:nvSpPr>
              <p:spPr bwMode="auto">
                <a:xfrm>
                  <a:off x="485" y="510"/>
                  <a:ext cx="111" cy="249"/>
                </a:xfrm>
                <a:custGeom>
                  <a:avLst/>
                  <a:gdLst>
                    <a:gd name="T0" fmla="*/ 17 w 111"/>
                    <a:gd name="T1" fmla="*/ 19 h 249"/>
                    <a:gd name="T2" fmla="*/ 23 w 111"/>
                    <a:gd name="T3" fmla="*/ 9 h 249"/>
                    <a:gd name="T4" fmla="*/ 31 w 111"/>
                    <a:gd name="T5" fmla="*/ 0 h 249"/>
                    <a:gd name="T6" fmla="*/ 62 w 111"/>
                    <a:gd name="T7" fmla="*/ 30 h 249"/>
                    <a:gd name="T8" fmla="*/ 63 w 111"/>
                    <a:gd name="T9" fmla="*/ 71 h 249"/>
                    <a:gd name="T10" fmla="*/ 94 w 111"/>
                    <a:gd name="T11" fmla="*/ 79 h 249"/>
                    <a:gd name="T12" fmla="*/ 106 w 111"/>
                    <a:gd name="T13" fmla="*/ 80 h 249"/>
                    <a:gd name="T14" fmla="*/ 110 w 111"/>
                    <a:gd name="T15" fmla="*/ 136 h 249"/>
                    <a:gd name="T16" fmla="*/ 101 w 111"/>
                    <a:gd name="T17" fmla="*/ 132 h 249"/>
                    <a:gd name="T18" fmla="*/ 96 w 111"/>
                    <a:gd name="T19" fmla="*/ 139 h 249"/>
                    <a:gd name="T20" fmla="*/ 96 w 111"/>
                    <a:gd name="T21" fmla="*/ 89 h 249"/>
                    <a:gd name="T22" fmla="*/ 65 w 111"/>
                    <a:gd name="T23" fmla="*/ 96 h 249"/>
                    <a:gd name="T24" fmla="*/ 56 w 111"/>
                    <a:gd name="T25" fmla="*/ 101 h 249"/>
                    <a:gd name="T26" fmla="*/ 50 w 111"/>
                    <a:gd name="T27" fmla="*/ 115 h 249"/>
                    <a:gd name="T28" fmla="*/ 63 w 111"/>
                    <a:gd name="T29" fmla="*/ 136 h 249"/>
                    <a:gd name="T30" fmla="*/ 52 w 111"/>
                    <a:gd name="T31" fmla="*/ 145 h 249"/>
                    <a:gd name="T32" fmla="*/ 52 w 111"/>
                    <a:gd name="T33" fmla="*/ 182 h 249"/>
                    <a:gd name="T34" fmla="*/ 66 w 111"/>
                    <a:gd name="T35" fmla="*/ 190 h 249"/>
                    <a:gd name="T36" fmla="*/ 85 w 111"/>
                    <a:gd name="T37" fmla="*/ 199 h 249"/>
                    <a:gd name="T38" fmla="*/ 76 w 111"/>
                    <a:gd name="T39" fmla="*/ 248 h 249"/>
                    <a:gd name="T40" fmla="*/ 29 w 111"/>
                    <a:gd name="T41" fmla="*/ 197 h 249"/>
                    <a:gd name="T42" fmla="*/ 29 w 111"/>
                    <a:gd name="T43" fmla="*/ 142 h 249"/>
                    <a:gd name="T44" fmla="*/ 17 w 111"/>
                    <a:gd name="T45" fmla="*/ 142 h 249"/>
                    <a:gd name="T46" fmla="*/ 0 w 111"/>
                    <a:gd name="T47" fmla="*/ 98 h 249"/>
                    <a:gd name="T48" fmla="*/ 3 w 111"/>
                    <a:gd name="T49" fmla="*/ 90 h 249"/>
                    <a:gd name="T50" fmla="*/ 2 w 111"/>
                    <a:gd name="T51" fmla="*/ 73 h 249"/>
                    <a:gd name="T52" fmla="*/ 3 w 111"/>
                    <a:gd name="T53" fmla="*/ 63 h 249"/>
                    <a:gd name="T54" fmla="*/ 3 w 111"/>
                    <a:gd name="T55" fmla="*/ 51 h 249"/>
                    <a:gd name="T56" fmla="*/ 8 w 111"/>
                    <a:gd name="T57" fmla="*/ 34 h 249"/>
                    <a:gd name="T58" fmla="*/ 17 w 111"/>
                    <a:gd name="T59" fmla="*/ 19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11" h="249">
                      <a:moveTo>
                        <a:pt x="17" y="19"/>
                      </a:moveTo>
                      <a:lnTo>
                        <a:pt x="23" y="9"/>
                      </a:lnTo>
                      <a:lnTo>
                        <a:pt x="31" y="0"/>
                      </a:lnTo>
                      <a:lnTo>
                        <a:pt x="62" y="30"/>
                      </a:lnTo>
                      <a:lnTo>
                        <a:pt x="63" y="71"/>
                      </a:lnTo>
                      <a:lnTo>
                        <a:pt x="94" y="79"/>
                      </a:lnTo>
                      <a:lnTo>
                        <a:pt x="106" y="80"/>
                      </a:lnTo>
                      <a:lnTo>
                        <a:pt x="110" y="136"/>
                      </a:lnTo>
                      <a:lnTo>
                        <a:pt x="101" y="132"/>
                      </a:lnTo>
                      <a:lnTo>
                        <a:pt x="96" y="139"/>
                      </a:lnTo>
                      <a:lnTo>
                        <a:pt x="96" y="89"/>
                      </a:lnTo>
                      <a:lnTo>
                        <a:pt x="65" y="96"/>
                      </a:lnTo>
                      <a:lnTo>
                        <a:pt x="56" y="101"/>
                      </a:lnTo>
                      <a:lnTo>
                        <a:pt x="50" y="115"/>
                      </a:lnTo>
                      <a:lnTo>
                        <a:pt x="63" y="136"/>
                      </a:lnTo>
                      <a:lnTo>
                        <a:pt x="52" y="145"/>
                      </a:lnTo>
                      <a:lnTo>
                        <a:pt x="52" y="182"/>
                      </a:lnTo>
                      <a:lnTo>
                        <a:pt x="66" y="190"/>
                      </a:lnTo>
                      <a:lnTo>
                        <a:pt x="85" y="199"/>
                      </a:lnTo>
                      <a:lnTo>
                        <a:pt x="76" y="248"/>
                      </a:lnTo>
                      <a:lnTo>
                        <a:pt x="29" y="197"/>
                      </a:lnTo>
                      <a:lnTo>
                        <a:pt x="29" y="142"/>
                      </a:lnTo>
                      <a:lnTo>
                        <a:pt x="17" y="142"/>
                      </a:lnTo>
                      <a:lnTo>
                        <a:pt x="0" y="98"/>
                      </a:lnTo>
                      <a:lnTo>
                        <a:pt x="3" y="90"/>
                      </a:lnTo>
                      <a:lnTo>
                        <a:pt x="2" y="73"/>
                      </a:lnTo>
                      <a:lnTo>
                        <a:pt x="3" y="63"/>
                      </a:lnTo>
                      <a:lnTo>
                        <a:pt x="3" y="51"/>
                      </a:lnTo>
                      <a:lnTo>
                        <a:pt x="8" y="34"/>
                      </a:lnTo>
                      <a:lnTo>
                        <a:pt x="17" y="19"/>
                      </a:lnTo>
                    </a:path>
                  </a:pathLst>
                </a:custGeom>
                <a:solidFill>
                  <a:srgbClr val="FF804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7150" name="Freeform 46"/>
                <p:cNvSpPr>
                  <a:spLocks/>
                </p:cNvSpPr>
                <p:nvPr/>
              </p:nvSpPr>
              <p:spPr bwMode="auto">
                <a:xfrm>
                  <a:off x="481" y="474"/>
                  <a:ext cx="174" cy="144"/>
                </a:xfrm>
                <a:custGeom>
                  <a:avLst/>
                  <a:gdLst>
                    <a:gd name="T0" fmla="*/ 1 w 174"/>
                    <a:gd name="T1" fmla="*/ 117 h 144"/>
                    <a:gd name="T2" fmla="*/ 0 w 174"/>
                    <a:gd name="T3" fmla="*/ 99 h 144"/>
                    <a:gd name="T4" fmla="*/ 3 w 174"/>
                    <a:gd name="T5" fmla="*/ 75 h 144"/>
                    <a:gd name="T6" fmla="*/ 7 w 174"/>
                    <a:gd name="T7" fmla="*/ 54 h 144"/>
                    <a:gd name="T8" fmla="*/ 14 w 174"/>
                    <a:gd name="T9" fmla="*/ 39 h 144"/>
                    <a:gd name="T10" fmla="*/ 23 w 174"/>
                    <a:gd name="T11" fmla="*/ 25 h 144"/>
                    <a:gd name="T12" fmla="*/ 37 w 174"/>
                    <a:gd name="T13" fmla="*/ 20 h 144"/>
                    <a:gd name="T14" fmla="*/ 45 w 174"/>
                    <a:gd name="T15" fmla="*/ 13 h 144"/>
                    <a:gd name="T16" fmla="*/ 61 w 174"/>
                    <a:gd name="T17" fmla="*/ 7 h 144"/>
                    <a:gd name="T18" fmla="*/ 78 w 174"/>
                    <a:gd name="T19" fmla="*/ 0 h 144"/>
                    <a:gd name="T20" fmla="*/ 97 w 174"/>
                    <a:gd name="T21" fmla="*/ 0 h 144"/>
                    <a:gd name="T22" fmla="*/ 118 w 174"/>
                    <a:gd name="T23" fmla="*/ 3 h 144"/>
                    <a:gd name="T24" fmla="*/ 130 w 174"/>
                    <a:gd name="T25" fmla="*/ 10 h 144"/>
                    <a:gd name="T26" fmla="*/ 140 w 174"/>
                    <a:gd name="T27" fmla="*/ 17 h 144"/>
                    <a:gd name="T28" fmla="*/ 156 w 174"/>
                    <a:gd name="T29" fmla="*/ 29 h 144"/>
                    <a:gd name="T30" fmla="*/ 166 w 174"/>
                    <a:gd name="T31" fmla="*/ 40 h 144"/>
                    <a:gd name="T32" fmla="*/ 173 w 174"/>
                    <a:gd name="T33" fmla="*/ 46 h 144"/>
                    <a:gd name="T34" fmla="*/ 166 w 174"/>
                    <a:gd name="T35" fmla="*/ 47 h 144"/>
                    <a:gd name="T36" fmla="*/ 165 w 174"/>
                    <a:gd name="T37" fmla="*/ 51 h 144"/>
                    <a:gd name="T38" fmla="*/ 165 w 174"/>
                    <a:gd name="T39" fmla="*/ 59 h 144"/>
                    <a:gd name="T40" fmla="*/ 164 w 174"/>
                    <a:gd name="T41" fmla="*/ 69 h 144"/>
                    <a:gd name="T42" fmla="*/ 168 w 174"/>
                    <a:gd name="T43" fmla="*/ 85 h 144"/>
                    <a:gd name="T44" fmla="*/ 170 w 174"/>
                    <a:gd name="T45" fmla="*/ 102 h 144"/>
                    <a:gd name="T46" fmla="*/ 161 w 174"/>
                    <a:gd name="T47" fmla="*/ 121 h 144"/>
                    <a:gd name="T48" fmla="*/ 162 w 174"/>
                    <a:gd name="T49" fmla="*/ 94 h 144"/>
                    <a:gd name="T50" fmla="*/ 161 w 174"/>
                    <a:gd name="T51" fmla="*/ 76 h 144"/>
                    <a:gd name="T52" fmla="*/ 156 w 174"/>
                    <a:gd name="T53" fmla="*/ 67 h 144"/>
                    <a:gd name="T54" fmla="*/ 149 w 174"/>
                    <a:gd name="T55" fmla="*/ 63 h 144"/>
                    <a:gd name="T56" fmla="*/ 146 w 174"/>
                    <a:gd name="T57" fmla="*/ 57 h 144"/>
                    <a:gd name="T58" fmla="*/ 140 w 174"/>
                    <a:gd name="T59" fmla="*/ 59 h 144"/>
                    <a:gd name="T60" fmla="*/ 129 w 174"/>
                    <a:gd name="T61" fmla="*/ 63 h 144"/>
                    <a:gd name="T62" fmla="*/ 118 w 174"/>
                    <a:gd name="T63" fmla="*/ 63 h 144"/>
                    <a:gd name="T64" fmla="*/ 104 w 174"/>
                    <a:gd name="T65" fmla="*/ 63 h 144"/>
                    <a:gd name="T66" fmla="*/ 93 w 174"/>
                    <a:gd name="T67" fmla="*/ 62 h 144"/>
                    <a:gd name="T68" fmla="*/ 85 w 174"/>
                    <a:gd name="T69" fmla="*/ 62 h 144"/>
                    <a:gd name="T70" fmla="*/ 92 w 174"/>
                    <a:gd name="T71" fmla="*/ 65 h 144"/>
                    <a:gd name="T72" fmla="*/ 98 w 174"/>
                    <a:gd name="T73" fmla="*/ 67 h 144"/>
                    <a:gd name="T74" fmla="*/ 90 w 174"/>
                    <a:gd name="T75" fmla="*/ 68 h 144"/>
                    <a:gd name="T76" fmla="*/ 78 w 174"/>
                    <a:gd name="T77" fmla="*/ 67 h 144"/>
                    <a:gd name="T78" fmla="*/ 66 w 174"/>
                    <a:gd name="T79" fmla="*/ 66 h 144"/>
                    <a:gd name="T80" fmla="*/ 52 w 174"/>
                    <a:gd name="T81" fmla="*/ 65 h 144"/>
                    <a:gd name="T82" fmla="*/ 44 w 174"/>
                    <a:gd name="T83" fmla="*/ 65 h 144"/>
                    <a:gd name="T84" fmla="*/ 38 w 174"/>
                    <a:gd name="T85" fmla="*/ 65 h 144"/>
                    <a:gd name="T86" fmla="*/ 41 w 174"/>
                    <a:gd name="T87" fmla="*/ 67 h 144"/>
                    <a:gd name="T88" fmla="*/ 44 w 174"/>
                    <a:gd name="T89" fmla="*/ 73 h 144"/>
                    <a:gd name="T90" fmla="*/ 44 w 174"/>
                    <a:gd name="T91" fmla="*/ 81 h 144"/>
                    <a:gd name="T92" fmla="*/ 42 w 174"/>
                    <a:gd name="T93" fmla="*/ 90 h 144"/>
                    <a:gd name="T94" fmla="*/ 35 w 174"/>
                    <a:gd name="T95" fmla="*/ 100 h 144"/>
                    <a:gd name="T96" fmla="*/ 32 w 174"/>
                    <a:gd name="T97" fmla="*/ 111 h 144"/>
                    <a:gd name="T98" fmla="*/ 31 w 174"/>
                    <a:gd name="T99" fmla="*/ 122 h 144"/>
                    <a:gd name="T100" fmla="*/ 32 w 174"/>
                    <a:gd name="T101" fmla="*/ 137 h 144"/>
                    <a:gd name="T102" fmla="*/ 33 w 174"/>
                    <a:gd name="T103" fmla="*/ 143 h 144"/>
                    <a:gd name="T104" fmla="*/ 24 w 174"/>
                    <a:gd name="T105" fmla="*/ 132 h 144"/>
                    <a:gd name="T106" fmla="*/ 11 w 174"/>
                    <a:gd name="T107" fmla="*/ 121 h 144"/>
                    <a:gd name="T108" fmla="*/ 7 w 174"/>
                    <a:gd name="T109" fmla="*/ 122 h 144"/>
                    <a:gd name="T110" fmla="*/ 5 w 174"/>
                    <a:gd name="T111" fmla="*/ 131 h 144"/>
                    <a:gd name="T112" fmla="*/ 1 w 174"/>
                    <a:gd name="T113" fmla="*/ 117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74" h="144">
                      <a:moveTo>
                        <a:pt x="1" y="117"/>
                      </a:moveTo>
                      <a:lnTo>
                        <a:pt x="0" y="99"/>
                      </a:lnTo>
                      <a:lnTo>
                        <a:pt x="3" y="75"/>
                      </a:lnTo>
                      <a:lnTo>
                        <a:pt x="7" y="54"/>
                      </a:lnTo>
                      <a:lnTo>
                        <a:pt x="14" y="39"/>
                      </a:lnTo>
                      <a:lnTo>
                        <a:pt x="23" y="25"/>
                      </a:lnTo>
                      <a:lnTo>
                        <a:pt x="37" y="20"/>
                      </a:lnTo>
                      <a:lnTo>
                        <a:pt x="45" y="13"/>
                      </a:lnTo>
                      <a:lnTo>
                        <a:pt x="61" y="7"/>
                      </a:lnTo>
                      <a:lnTo>
                        <a:pt x="78" y="0"/>
                      </a:lnTo>
                      <a:lnTo>
                        <a:pt x="97" y="0"/>
                      </a:lnTo>
                      <a:lnTo>
                        <a:pt x="118" y="3"/>
                      </a:lnTo>
                      <a:lnTo>
                        <a:pt x="130" y="10"/>
                      </a:lnTo>
                      <a:lnTo>
                        <a:pt x="140" y="17"/>
                      </a:lnTo>
                      <a:lnTo>
                        <a:pt x="156" y="29"/>
                      </a:lnTo>
                      <a:lnTo>
                        <a:pt x="166" y="40"/>
                      </a:lnTo>
                      <a:lnTo>
                        <a:pt x="173" y="46"/>
                      </a:lnTo>
                      <a:lnTo>
                        <a:pt x="166" y="47"/>
                      </a:lnTo>
                      <a:lnTo>
                        <a:pt x="165" y="51"/>
                      </a:lnTo>
                      <a:lnTo>
                        <a:pt x="165" y="59"/>
                      </a:lnTo>
                      <a:lnTo>
                        <a:pt x="164" y="69"/>
                      </a:lnTo>
                      <a:lnTo>
                        <a:pt x="168" y="85"/>
                      </a:lnTo>
                      <a:lnTo>
                        <a:pt x="170" y="102"/>
                      </a:lnTo>
                      <a:lnTo>
                        <a:pt x="161" y="121"/>
                      </a:lnTo>
                      <a:lnTo>
                        <a:pt x="162" y="94"/>
                      </a:lnTo>
                      <a:lnTo>
                        <a:pt x="161" y="76"/>
                      </a:lnTo>
                      <a:lnTo>
                        <a:pt x="156" y="67"/>
                      </a:lnTo>
                      <a:lnTo>
                        <a:pt x="149" y="63"/>
                      </a:lnTo>
                      <a:lnTo>
                        <a:pt x="146" y="57"/>
                      </a:lnTo>
                      <a:lnTo>
                        <a:pt x="140" y="59"/>
                      </a:lnTo>
                      <a:lnTo>
                        <a:pt x="129" y="63"/>
                      </a:lnTo>
                      <a:lnTo>
                        <a:pt x="118" y="63"/>
                      </a:lnTo>
                      <a:lnTo>
                        <a:pt x="104" y="63"/>
                      </a:lnTo>
                      <a:lnTo>
                        <a:pt x="93" y="62"/>
                      </a:lnTo>
                      <a:lnTo>
                        <a:pt x="85" y="62"/>
                      </a:lnTo>
                      <a:lnTo>
                        <a:pt x="92" y="65"/>
                      </a:lnTo>
                      <a:lnTo>
                        <a:pt x="98" y="67"/>
                      </a:lnTo>
                      <a:lnTo>
                        <a:pt x="90" y="68"/>
                      </a:lnTo>
                      <a:lnTo>
                        <a:pt x="78" y="67"/>
                      </a:lnTo>
                      <a:lnTo>
                        <a:pt x="66" y="66"/>
                      </a:lnTo>
                      <a:lnTo>
                        <a:pt x="52" y="65"/>
                      </a:lnTo>
                      <a:lnTo>
                        <a:pt x="44" y="65"/>
                      </a:lnTo>
                      <a:lnTo>
                        <a:pt x="38" y="65"/>
                      </a:lnTo>
                      <a:lnTo>
                        <a:pt x="41" y="67"/>
                      </a:lnTo>
                      <a:lnTo>
                        <a:pt x="44" y="73"/>
                      </a:lnTo>
                      <a:lnTo>
                        <a:pt x="44" y="81"/>
                      </a:lnTo>
                      <a:lnTo>
                        <a:pt x="42" y="90"/>
                      </a:lnTo>
                      <a:lnTo>
                        <a:pt x="35" y="100"/>
                      </a:lnTo>
                      <a:lnTo>
                        <a:pt x="32" y="111"/>
                      </a:lnTo>
                      <a:lnTo>
                        <a:pt x="31" y="122"/>
                      </a:lnTo>
                      <a:lnTo>
                        <a:pt x="32" y="137"/>
                      </a:lnTo>
                      <a:lnTo>
                        <a:pt x="33" y="143"/>
                      </a:lnTo>
                      <a:lnTo>
                        <a:pt x="24" y="132"/>
                      </a:lnTo>
                      <a:lnTo>
                        <a:pt x="11" y="121"/>
                      </a:lnTo>
                      <a:lnTo>
                        <a:pt x="7" y="122"/>
                      </a:lnTo>
                      <a:lnTo>
                        <a:pt x="5" y="131"/>
                      </a:lnTo>
                      <a:lnTo>
                        <a:pt x="1" y="117"/>
                      </a:lnTo>
                    </a:path>
                  </a:pathLst>
                </a:custGeom>
                <a:solidFill>
                  <a:srgbClr val="00000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47154" name="Group 50"/>
              <p:cNvGrpSpPr>
                <a:grpSpLocks/>
              </p:cNvGrpSpPr>
              <p:nvPr/>
            </p:nvGrpSpPr>
            <p:grpSpPr bwMode="auto">
              <a:xfrm>
                <a:off x="329" y="1982"/>
                <a:ext cx="488" cy="116"/>
                <a:chOff x="329" y="1982"/>
                <a:chExt cx="488" cy="116"/>
              </a:xfrm>
            </p:grpSpPr>
            <p:sp>
              <p:nvSpPr>
                <p:cNvPr id="47152" name="Freeform 48"/>
                <p:cNvSpPr>
                  <a:spLocks/>
                </p:cNvSpPr>
                <p:nvPr/>
              </p:nvSpPr>
              <p:spPr bwMode="auto">
                <a:xfrm>
                  <a:off x="329" y="1982"/>
                  <a:ext cx="209" cy="116"/>
                </a:xfrm>
                <a:custGeom>
                  <a:avLst/>
                  <a:gdLst>
                    <a:gd name="T0" fmla="*/ 99 w 209"/>
                    <a:gd name="T1" fmla="*/ 16 h 116"/>
                    <a:gd name="T2" fmla="*/ 74 w 209"/>
                    <a:gd name="T3" fmla="*/ 34 h 116"/>
                    <a:gd name="T4" fmla="*/ 41 w 209"/>
                    <a:gd name="T5" fmla="*/ 57 h 116"/>
                    <a:gd name="T6" fmla="*/ 17 w 209"/>
                    <a:gd name="T7" fmla="*/ 70 h 116"/>
                    <a:gd name="T8" fmla="*/ 2 w 209"/>
                    <a:gd name="T9" fmla="*/ 80 h 116"/>
                    <a:gd name="T10" fmla="*/ 0 w 209"/>
                    <a:gd name="T11" fmla="*/ 100 h 116"/>
                    <a:gd name="T12" fmla="*/ 14 w 209"/>
                    <a:gd name="T13" fmla="*/ 109 h 116"/>
                    <a:gd name="T14" fmla="*/ 43 w 209"/>
                    <a:gd name="T15" fmla="*/ 113 h 116"/>
                    <a:gd name="T16" fmla="*/ 72 w 209"/>
                    <a:gd name="T17" fmla="*/ 115 h 116"/>
                    <a:gd name="T18" fmla="*/ 99 w 209"/>
                    <a:gd name="T19" fmla="*/ 113 h 116"/>
                    <a:gd name="T20" fmla="*/ 118 w 209"/>
                    <a:gd name="T21" fmla="*/ 100 h 116"/>
                    <a:gd name="T22" fmla="*/ 152 w 209"/>
                    <a:gd name="T23" fmla="*/ 86 h 116"/>
                    <a:gd name="T24" fmla="*/ 205 w 209"/>
                    <a:gd name="T25" fmla="*/ 73 h 116"/>
                    <a:gd name="T26" fmla="*/ 208 w 209"/>
                    <a:gd name="T27" fmla="*/ 29 h 116"/>
                    <a:gd name="T28" fmla="*/ 201 w 209"/>
                    <a:gd name="T29" fmla="*/ 0 h 116"/>
                    <a:gd name="T30" fmla="*/ 99 w 209"/>
                    <a:gd name="T31" fmla="*/ 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9" h="116">
                      <a:moveTo>
                        <a:pt x="99" y="16"/>
                      </a:moveTo>
                      <a:lnTo>
                        <a:pt x="74" y="34"/>
                      </a:lnTo>
                      <a:lnTo>
                        <a:pt x="41" y="57"/>
                      </a:lnTo>
                      <a:lnTo>
                        <a:pt x="17" y="70"/>
                      </a:lnTo>
                      <a:lnTo>
                        <a:pt x="2" y="80"/>
                      </a:lnTo>
                      <a:lnTo>
                        <a:pt x="0" y="100"/>
                      </a:lnTo>
                      <a:lnTo>
                        <a:pt x="14" y="109"/>
                      </a:lnTo>
                      <a:lnTo>
                        <a:pt x="43" y="113"/>
                      </a:lnTo>
                      <a:lnTo>
                        <a:pt x="72" y="115"/>
                      </a:lnTo>
                      <a:lnTo>
                        <a:pt x="99" y="113"/>
                      </a:lnTo>
                      <a:lnTo>
                        <a:pt x="118" y="100"/>
                      </a:lnTo>
                      <a:lnTo>
                        <a:pt x="152" y="86"/>
                      </a:lnTo>
                      <a:lnTo>
                        <a:pt x="205" y="73"/>
                      </a:lnTo>
                      <a:lnTo>
                        <a:pt x="208" y="29"/>
                      </a:lnTo>
                      <a:lnTo>
                        <a:pt x="201" y="0"/>
                      </a:lnTo>
                      <a:lnTo>
                        <a:pt x="99" y="16"/>
                      </a:lnTo>
                    </a:path>
                  </a:pathLst>
                </a:custGeom>
                <a:solidFill>
                  <a:srgbClr val="40200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7153" name="Freeform 49"/>
                <p:cNvSpPr>
                  <a:spLocks/>
                </p:cNvSpPr>
                <p:nvPr/>
              </p:nvSpPr>
              <p:spPr bwMode="auto">
                <a:xfrm>
                  <a:off x="599" y="1992"/>
                  <a:ext cx="218" cy="96"/>
                </a:xfrm>
                <a:custGeom>
                  <a:avLst/>
                  <a:gdLst>
                    <a:gd name="T0" fmla="*/ 5 w 218"/>
                    <a:gd name="T1" fmla="*/ 1 h 96"/>
                    <a:gd name="T2" fmla="*/ 0 w 218"/>
                    <a:gd name="T3" fmla="*/ 38 h 96"/>
                    <a:gd name="T4" fmla="*/ 5 w 218"/>
                    <a:gd name="T5" fmla="*/ 66 h 96"/>
                    <a:gd name="T6" fmla="*/ 55 w 218"/>
                    <a:gd name="T7" fmla="*/ 76 h 96"/>
                    <a:gd name="T8" fmla="*/ 80 w 218"/>
                    <a:gd name="T9" fmla="*/ 76 h 96"/>
                    <a:gd name="T10" fmla="*/ 116 w 218"/>
                    <a:gd name="T11" fmla="*/ 86 h 96"/>
                    <a:gd name="T12" fmla="*/ 158 w 218"/>
                    <a:gd name="T13" fmla="*/ 92 h 96"/>
                    <a:gd name="T14" fmla="*/ 216 w 218"/>
                    <a:gd name="T15" fmla="*/ 95 h 96"/>
                    <a:gd name="T16" fmla="*/ 217 w 218"/>
                    <a:gd name="T17" fmla="*/ 81 h 96"/>
                    <a:gd name="T18" fmla="*/ 217 w 218"/>
                    <a:gd name="T19" fmla="*/ 67 h 96"/>
                    <a:gd name="T20" fmla="*/ 172 w 218"/>
                    <a:gd name="T21" fmla="*/ 45 h 96"/>
                    <a:gd name="T22" fmla="*/ 123 w 218"/>
                    <a:gd name="T23" fmla="*/ 20 h 96"/>
                    <a:gd name="T24" fmla="*/ 93 w 218"/>
                    <a:gd name="T25" fmla="*/ 0 h 96"/>
                    <a:gd name="T26" fmla="*/ 5 w 218"/>
                    <a:gd name="T27" fmla="*/ 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8" h="96">
                      <a:moveTo>
                        <a:pt x="5" y="1"/>
                      </a:moveTo>
                      <a:lnTo>
                        <a:pt x="0" y="38"/>
                      </a:lnTo>
                      <a:lnTo>
                        <a:pt x="5" y="66"/>
                      </a:lnTo>
                      <a:lnTo>
                        <a:pt x="55" y="76"/>
                      </a:lnTo>
                      <a:lnTo>
                        <a:pt x="80" y="76"/>
                      </a:lnTo>
                      <a:lnTo>
                        <a:pt x="116" y="86"/>
                      </a:lnTo>
                      <a:lnTo>
                        <a:pt x="158" y="92"/>
                      </a:lnTo>
                      <a:lnTo>
                        <a:pt x="216" y="95"/>
                      </a:lnTo>
                      <a:lnTo>
                        <a:pt x="217" y="81"/>
                      </a:lnTo>
                      <a:lnTo>
                        <a:pt x="217" y="67"/>
                      </a:lnTo>
                      <a:lnTo>
                        <a:pt x="172" y="45"/>
                      </a:lnTo>
                      <a:lnTo>
                        <a:pt x="123" y="20"/>
                      </a:lnTo>
                      <a:lnTo>
                        <a:pt x="93" y="0"/>
                      </a:lnTo>
                      <a:lnTo>
                        <a:pt x="5" y="1"/>
                      </a:lnTo>
                    </a:path>
                  </a:pathLst>
                </a:custGeom>
                <a:solidFill>
                  <a:srgbClr val="40200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47155" name="Freeform 51"/>
              <p:cNvSpPr>
                <a:spLocks/>
              </p:cNvSpPr>
              <p:nvPr/>
            </p:nvSpPr>
            <p:spPr bwMode="auto">
              <a:xfrm>
                <a:off x="415" y="1167"/>
                <a:ext cx="330" cy="852"/>
              </a:xfrm>
              <a:custGeom>
                <a:avLst/>
                <a:gdLst>
                  <a:gd name="T0" fmla="*/ 10 w 330"/>
                  <a:gd name="T1" fmla="*/ 0 h 852"/>
                  <a:gd name="T2" fmla="*/ 0 w 330"/>
                  <a:gd name="T3" fmla="*/ 75 h 852"/>
                  <a:gd name="T4" fmla="*/ 0 w 330"/>
                  <a:gd name="T5" fmla="*/ 192 h 852"/>
                  <a:gd name="T6" fmla="*/ 0 w 330"/>
                  <a:gd name="T7" fmla="*/ 328 h 852"/>
                  <a:gd name="T8" fmla="*/ 10 w 330"/>
                  <a:gd name="T9" fmla="*/ 411 h 852"/>
                  <a:gd name="T10" fmla="*/ 10 w 330"/>
                  <a:gd name="T11" fmla="*/ 445 h 852"/>
                  <a:gd name="T12" fmla="*/ 3 w 330"/>
                  <a:gd name="T13" fmla="*/ 575 h 852"/>
                  <a:gd name="T14" fmla="*/ 7 w 330"/>
                  <a:gd name="T15" fmla="*/ 668 h 852"/>
                  <a:gd name="T16" fmla="*/ 14 w 330"/>
                  <a:gd name="T17" fmla="*/ 796 h 852"/>
                  <a:gd name="T18" fmla="*/ 14 w 330"/>
                  <a:gd name="T19" fmla="*/ 830 h 852"/>
                  <a:gd name="T20" fmla="*/ 35 w 330"/>
                  <a:gd name="T21" fmla="*/ 848 h 852"/>
                  <a:gd name="T22" fmla="*/ 118 w 330"/>
                  <a:gd name="T23" fmla="*/ 827 h 852"/>
                  <a:gd name="T24" fmla="*/ 142 w 330"/>
                  <a:gd name="T25" fmla="*/ 555 h 852"/>
                  <a:gd name="T26" fmla="*/ 149 w 330"/>
                  <a:gd name="T27" fmla="*/ 383 h 852"/>
                  <a:gd name="T28" fmla="*/ 159 w 330"/>
                  <a:gd name="T29" fmla="*/ 232 h 852"/>
                  <a:gd name="T30" fmla="*/ 170 w 330"/>
                  <a:gd name="T31" fmla="*/ 472 h 852"/>
                  <a:gd name="T32" fmla="*/ 180 w 330"/>
                  <a:gd name="T33" fmla="*/ 824 h 852"/>
                  <a:gd name="T34" fmla="*/ 263 w 330"/>
                  <a:gd name="T35" fmla="*/ 851 h 852"/>
                  <a:gd name="T36" fmla="*/ 281 w 330"/>
                  <a:gd name="T37" fmla="*/ 830 h 852"/>
                  <a:gd name="T38" fmla="*/ 301 w 330"/>
                  <a:gd name="T39" fmla="*/ 520 h 852"/>
                  <a:gd name="T40" fmla="*/ 305 w 330"/>
                  <a:gd name="T41" fmla="*/ 369 h 852"/>
                  <a:gd name="T42" fmla="*/ 329 w 330"/>
                  <a:gd name="T43" fmla="*/ 41 h 852"/>
                  <a:gd name="T44" fmla="*/ 322 w 330"/>
                  <a:gd name="T45" fmla="*/ 3 h 852"/>
                  <a:gd name="T46" fmla="*/ 10 w 330"/>
                  <a:gd name="T47" fmla="*/ 0 h 8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30" h="852">
                    <a:moveTo>
                      <a:pt x="10" y="0"/>
                    </a:moveTo>
                    <a:lnTo>
                      <a:pt x="0" y="75"/>
                    </a:lnTo>
                    <a:lnTo>
                      <a:pt x="0" y="192"/>
                    </a:lnTo>
                    <a:lnTo>
                      <a:pt x="0" y="328"/>
                    </a:lnTo>
                    <a:lnTo>
                      <a:pt x="10" y="411"/>
                    </a:lnTo>
                    <a:lnTo>
                      <a:pt x="10" y="445"/>
                    </a:lnTo>
                    <a:lnTo>
                      <a:pt x="3" y="575"/>
                    </a:lnTo>
                    <a:lnTo>
                      <a:pt x="7" y="668"/>
                    </a:lnTo>
                    <a:lnTo>
                      <a:pt x="14" y="796"/>
                    </a:lnTo>
                    <a:lnTo>
                      <a:pt x="14" y="830"/>
                    </a:lnTo>
                    <a:lnTo>
                      <a:pt x="35" y="848"/>
                    </a:lnTo>
                    <a:lnTo>
                      <a:pt x="118" y="827"/>
                    </a:lnTo>
                    <a:lnTo>
                      <a:pt x="142" y="555"/>
                    </a:lnTo>
                    <a:lnTo>
                      <a:pt x="149" y="383"/>
                    </a:lnTo>
                    <a:lnTo>
                      <a:pt x="159" y="232"/>
                    </a:lnTo>
                    <a:lnTo>
                      <a:pt x="170" y="472"/>
                    </a:lnTo>
                    <a:lnTo>
                      <a:pt x="180" y="824"/>
                    </a:lnTo>
                    <a:lnTo>
                      <a:pt x="263" y="851"/>
                    </a:lnTo>
                    <a:lnTo>
                      <a:pt x="281" y="830"/>
                    </a:lnTo>
                    <a:lnTo>
                      <a:pt x="301" y="520"/>
                    </a:lnTo>
                    <a:lnTo>
                      <a:pt x="305" y="369"/>
                    </a:lnTo>
                    <a:lnTo>
                      <a:pt x="329" y="41"/>
                    </a:lnTo>
                    <a:lnTo>
                      <a:pt x="322" y="3"/>
                    </a:lnTo>
                    <a:lnTo>
                      <a:pt x="10" y="0"/>
                    </a:lnTo>
                  </a:path>
                </a:pathLst>
              </a:custGeom>
              <a:solidFill>
                <a:srgbClr val="00000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grpSp>
        <p:nvGrpSpPr>
          <p:cNvPr id="47213" name="Group 109"/>
          <p:cNvGrpSpPr>
            <a:grpSpLocks/>
          </p:cNvGrpSpPr>
          <p:nvPr/>
        </p:nvGrpSpPr>
        <p:grpSpPr bwMode="auto">
          <a:xfrm>
            <a:off x="1463675" y="2095500"/>
            <a:ext cx="1966913" cy="1214438"/>
            <a:chOff x="922" y="1320"/>
            <a:chExt cx="1239" cy="765"/>
          </a:xfrm>
        </p:grpSpPr>
        <p:grpSp>
          <p:nvGrpSpPr>
            <p:cNvPr id="47161" name="Group 57"/>
            <p:cNvGrpSpPr>
              <a:grpSpLocks/>
            </p:cNvGrpSpPr>
            <p:nvPr/>
          </p:nvGrpSpPr>
          <p:grpSpPr bwMode="auto">
            <a:xfrm>
              <a:off x="930" y="1996"/>
              <a:ext cx="175" cy="74"/>
              <a:chOff x="930" y="1996"/>
              <a:chExt cx="175" cy="74"/>
            </a:xfrm>
          </p:grpSpPr>
          <p:sp>
            <p:nvSpPr>
              <p:cNvPr id="47158" name="Rectangle 54"/>
              <p:cNvSpPr>
                <a:spLocks noChangeArrowheads="1"/>
              </p:cNvSpPr>
              <p:nvPr/>
            </p:nvSpPr>
            <p:spPr bwMode="auto">
              <a:xfrm>
                <a:off x="930" y="1996"/>
                <a:ext cx="142" cy="74"/>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7159" name="Rectangle 55"/>
              <p:cNvSpPr>
                <a:spLocks noChangeArrowheads="1"/>
              </p:cNvSpPr>
              <p:nvPr/>
            </p:nvSpPr>
            <p:spPr bwMode="auto">
              <a:xfrm>
                <a:off x="947" y="1996"/>
                <a:ext cx="142" cy="74"/>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7160" name="Rectangle 56"/>
              <p:cNvSpPr>
                <a:spLocks noChangeArrowheads="1"/>
              </p:cNvSpPr>
              <p:nvPr/>
            </p:nvSpPr>
            <p:spPr bwMode="auto">
              <a:xfrm>
                <a:off x="963" y="1996"/>
                <a:ext cx="142" cy="74"/>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47165" name="Group 61"/>
            <p:cNvGrpSpPr>
              <a:grpSpLocks/>
            </p:cNvGrpSpPr>
            <p:nvPr/>
          </p:nvGrpSpPr>
          <p:grpSpPr bwMode="auto">
            <a:xfrm>
              <a:off x="1639" y="1996"/>
              <a:ext cx="175" cy="74"/>
              <a:chOff x="1639" y="1996"/>
              <a:chExt cx="175" cy="74"/>
            </a:xfrm>
          </p:grpSpPr>
          <p:sp>
            <p:nvSpPr>
              <p:cNvPr id="47162" name="Rectangle 58"/>
              <p:cNvSpPr>
                <a:spLocks noChangeArrowheads="1"/>
              </p:cNvSpPr>
              <p:nvPr/>
            </p:nvSpPr>
            <p:spPr bwMode="auto">
              <a:xfrm>
                <a:off x="1639" y="1996"/>
                <a:ext cx="142" cy="74"/>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7163" name="Rectangle 59"/>
              <p:cNvSpPr>
                <a:spLocks noChangeArrowheads="1"/>
              </p:cNvSpPr>
              <p:nvPr/>
            </p:nvSpPr>
            <p:spPr bwMode="auto">
              <a:xfrm>
                <a:off x="1656" y="1996"/>
                <a:ext cx="142" cy="74"/>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7164" name="Rectangle 60"/>
              <p:cNvSpPr>
                <a:spLocks noChangeArrowheads="1"/>
              </p:cNvSpPr>
              <p:nvPr/>
            </p:nvSpPr>
            <p:spPr bwMode="auto">
              <a:xfrm>
                <a:off x="1672" y="1996"/>
                <a:ext cx="142" cy="74"/>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47169" name="Group 65"/>
            <p:cNvGrpSpPr>
              <a:grpSpLocks/>
            </p:cNvGrpSpPr>
            <p:nvPr/>
          </p:nvGrpSpPr>
          <p:grpSpPr bwMode="auto">
            <a:xfrm>
              <a:off x="1934" y="1859"/>
              <a:ext cx="175" cy="74"/>
              <a:chOff x="1934" y="1859"/>
              <a:chExt cx="175" cy="74"/>
            </a:xfrm>
          </p:grpSpPr>
          <p:sp>
            <p:nvSpPr>
              <p:cNvPr id="47166" name="Rectangle 62"/>
              <p:cNvSpPr>
                <a:spLocks noChangeArrowheads="1"/>
              </p:cNvSpPr>
              <p:nvPr/>
            </p:nvSpPr>
            <p:spPr bwMode="auto">
              <a:xfrm>
                <a:off x="1934" y="1859"/>
                <a:ext cx="142" cy="74"/>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7167" name="Rectangle 63"/>
              <p:cNvSpPr>
                <a:spLocks noChangeArrowheads="1"/>
              </p:cNvSpPr>
              <p:nvPr/>
            </p:nvSpPr>
            <p:spPr bwMode="auto">
              <a:xfrm>
                <a:off x="1950" y="1859"/>
                <a:ext cx="142" cy="74"/>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7168" name="Rectangle 64"/>
              <p:cNvSpPr>
                <a:spLocks noChangeArrowheads="1"/>
              </p:cNvSpPr>
              <p:nvPr/>
            </p:nvSpPr>
            <p:spPr bwMode="auto">
              <a:xfrm>
                <a:off x="1967" y="1859"/>
                <a:ext cx="142" cy="74"/>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47170" name="Freeform 66"/>
            <p:cNvSpPr>
              <a:spLocks/>
            </p:cNvSpPr>
            <p:nvPr/>
          </p:nvSpPr>
          <p:spPr bwMode="auto">
            <a:xfrm>
              <a:off x="1233" y="1353"/>
              <a:ext cx="912" cy="149"/>
            </a:xfrm>
            <a:custGeom>
              <a:avLst/>
              <a:gdLst>
                <a:gd name="T0" fmla="*/ 0 w 912"/>
                <a:gd name="T1" fmla="*/ 0 h 149"/>
                <a:gd name="T2" fmla="*/ 0 w 912"/>
                <a:gd name="T3" fmla="*/ 148 h 149"/>
                <a:gd name="T4" fmla="*/ 595 w 912"/>
                <a:gd name="T5" fmla="*/ 148 h 149"/>
                <a:gd name="T6" fmla="*/ 911 w 912"/>
                <a:gd name="T7" fmla="*/ 0 h 149"/>
                <a:gd name="T8" fmla="*/ 0 w 912"/>
                <a:gd name="T9" fmla="*/ 0 h 149"/>
              </a:gdLst>
              <a:ahLst/>
              <a:cxnLst>
                <a:cxn ang="0">
                  <a:pos x="T0" y="T1"/>
                </a:cxn>
                <a:cxn ang="0">
                  <a:pos x="T2" y="T3"/>
                </a:cxn>
                <a:cxn ang="0">
                  <a:pos x="T4" y="T5"/>
                </a:cxn>
                <a:cxn ang="0">
                  <a:pos x="T6" y="T7"/>
                </a:cxn>
                <a:cxn ang="0">
                  <a:pos x="T8" y="T9"/>
                </a:cxn>
              </a:cxnLst>
              <a:rect l="0" t="0" r="r" b="b"/>
              <a:pathLst>
                <a:path w="912" h="149">
                  <a:moveTo>
                    <a:pt x="0" y="0"/>
                  </a:moveTo>
                  <a:lnTo>
                    <a:pt x="0" y="148"/>
                  </a:lnTo>
                  <a:lnTo>
                    <a:pt x="595" y="148"/>
                  </a:lnTo>
                  <a:lnTo>
                    <a:pt x="911" y="0"/>
                  </a:lnTo>
                  <a:lnTo>
                    <a:pt x="0" y="0"/>
                  </a:lnTo>
                </a:path>
              </a:pathLst>
            </a:custGeom>
            <a:solidFill>
              <a:schemeClr val="folHlink"/>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7171" name="Freeform 67"/>
            <p:cNvSpPr>
              <a:spLocks/>
            </p:cNvSpPr>
            <p:nvPr/>
          </p:nvSpPr>
          <p:spPr bwMode="auto">
            <a:xfrm>
              <a:off x="922" y="1358"/>
              <a:ext cx="312" cy="155"/>
            </a:xfrm>
            <a:custGeom>
              <a:avLst/>
              <a:gdLst>
                <a:gd name="T0" fmla="*/ 0 w 312"/>
                <a:gd name="T1" fmla="*/ 154 h 155"/>
                <a:gd name="T2" fmla="*/ 311 w 312"/>
                <a:gd name="T3" fmla="*/ 0 h 155"/>
                <a:gd name="T4" fmla="*/ 311 w 312"/>
                <a:gd name="T5" fmla="*/ 143 h 155"/>
                <a:gd name="T6" fmla="*/ 0 w 312"/>
                <a:gd name="T7" fmla="*/ 154 h 155"/>
              </a:gdLst>
              <a:ahLst/>
              <a:cxnLst>
                <a:cxn ang="0">
                  <a:pos x="T0" y="T1"/>
                </a:cxn>
                <a:cxn ang="0">
                  <a:pos x="T2" y="T3"/>
                </a:cxn>
                <a:cxn ang="0">
                  <a:pos x="T4" y="T5"/>
                </a:cxn>
                <a:cxn ang="0">
                  <a:pos x="T6" y="T7"/>
                </a:cxn>
              </a:cxnLst>
              <a:rect l="0" t="0" r="r" b="b"/>
              <a:pathLst>
                <a:path w="312" h="155">
                  <a:moveTo>
                    <a:pt x="0" y="154"/>
                  </a:moveTo>
                  <a:lnTo>
                    <a:pt x="311" y="0"/>
                  </a:lnTo>
                  <a:lnTo>
                    <a:pt x="311" y="143"/>
                  </a:lnTo>
                  <a:lnTo>
                    <a:pt x="0" y="154"/>
                  </a:lnTo>
                </a:path>
              </a:pathLst>
            </a:custGeom>
            <a:solidFill>
              <a:srgbClr val="676767"/>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7172" name="Line 68"/>
            <p:cNvSpPr>
              <a:spLocks noChangeShapeType="1"/>
            </p:cNvSpPr>
            <p:nvPr/>
          </p:nvSpPr>
          <p:spPr bwMode="auto">
            <a:xfrm>
              <a:off x="1233" y="1383"/>
              <a:ext cx="0" cy="429"/>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7173" name="Rectangle 69"/>
            <p:cNvSpPr>
              <a:spLocks noChangeArrowheads="1"/>
            </p:cNvSpPr>
            <p:nvPr/>
          </p:nvSpPr>
          <p:spPr bwMode="auto">
            <a:xfrm>
              <a:off x="926" y="1505"/>
              <a:ext cx="892" cy="464"/>
            </a:xfrm>
            <a:prstGeom prst="rect">
              <a:avLst/>
            </a:prstGeom>
            <a:solidFill>
              <a:schemeClr val="folHlink"/>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7174" name="Freeform 70"/>
            <p:cNvSpPr>
              <a:spLocks/>
            </p:cNvSpPr>
            <p:nvPr/>
          </p:nvSpPr>
          <p:spPr bwMode="auto">
            <a:xfrm>
              <a:off x="1828" y="1353"/>
              <a:ext cx="328" cy="615"/>
            </a:xfrm>
            <a:custGeom>
              <a:avLst/>
              <a:gdLst>
                <a:gd name="T0" fmla="*/ 0 w 328"/>
                <a:gd name="T1" fmla="*/ 154 h 615"/>
                <a:gd name="T2" fmla="*/ 0 w 328"/>
                <a:gd name="T3" fmla="*/ 614 h 615"/>
                <a:gd name="T4" fmla="*/ 327 w 328"/>
                <a:gd name="T5" fmla="*/ 471 h 615"/>
                <a:gd name="T6" fmla="*/ 327 w 328"/>
                <a:gd name="T7" fmla="*/ 0 h 615"/>
                <a:gd name="T8" fmla="*/ 0 w 328"/>
                <a:gd name="T9" fmla="*/ 154 h 615"/>
              </a:gdLst>
              <a:ahLst/>
              <a:cxnLst>
                <a:cxn ang="0">
                  <a:pos x="T0" y="T1"/>
                </a:cxn>
                <a:cxn ang="0">
                  <a:pos x="T2" y="T3"/>
                </a:cxn>
                <a:cxn ang="0">
                  <a:pos x="T4" y="T5"/>
                </a:cxn>
                <a:cxn ang="0">
                  <a:pos x="T6" y="T7"/>
                </a:cxn>
                <a:cxn ang="0">
                  <a:pos x="T8" y="T9"/>
                </a:cxn>
              </a:cxnLst>
              <a:rect l="0" t="0" r="r" b="b"/>
              <a:pathLst>
                <a:path w="328" h="615">
                  <a:moveTo>
                    <a:pt x="0" y="154"/>
                  </a:moveTo>
                  <a:lnTo>
                    <a:pt x="0" y="614"/>
                  </a:lnTo>
                  <a:lnTo>
                    <a:pt x="327" y="471"/>
                  </a:lnTo>
                  <a:lnTo>
                    <a:pt x="327" y="0"/>
                  </a:lnTo>
                  <a:lnTo>
                    <a:pt x="0" y="154"/>
                  </a:lnTo>
                </a:path>
              </a:pathLst>
            </a:custGeom>
            <a:solidFill>
              <a:schemeClr val="bg2"/>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7175" name="Freeform 71"/>
            <p:cNvSpPr>
              <a:spLocks/>
            </p:cNvSpPr>
            <p:nvPr/>
          </p:nvSpPr>
          <p:spPr bwMode="auto">
            <a:xfrm>
              <a:off x="928" y="1523"/>
              <a:ext cx="1228" cy="149"/>
            </a:xfrm>
            <a:custGeom>
              <a:avLst/>
              <a:gdLst>
                <a:gd name="T0" fmla="*/ 0 w 1228"/>
                <a:gd name="T1" fmla="*/ 148 h 149"/>
                <a:gd name="T2" fmla="*/ 894 w 1228"/>
                <a:gd name="T3" fmla="*/ 148 h 149"/>
                <a:gd name="T4" fmla="*/ 1227 w 1228"/>
                <a:gd name="T5" fmla="*/ 0 h 149"/>
              </a:gdLst>
              <a:ahLst/>
              <a:cxnLst>
                <a:cxn ang="0">
                  <a:pos x="T0" y="T1"/>
                </a:cxn>
                <a:cxn ang="0">
                  <a:pos x="T2" y="T3"/>
                </a:cxn>
                <a:cxn ang="0">
                  <a:pos x="T4" y="T5"/>
                </a:cxn>
              </a:cxnLst>
              <a:rect l="0" t="0" r="r" b="b"/>
              <a:pathLst>
                <a:path w="1228" h="149">
                  <a:moveTo>
                    <a:pt x="0" y="148"/>
                  </a:moveTo>
                  <a:lnTo>
                    <a:pt x="894" y="148"/>
                  </a:lnTo>
                  <a:lnTo>
                    <a:pt x="1227" y="0"/>
                  </a:lnTo>
                </a:path>
              </a:pathLst>
            </a:custGeom>
            <a:noFill/>
            <a:ln w="762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7176" name="Freeform 72"/>
            <p:cNvSpPr>
              <a:spLocks/>
            </p:cNvSpPr>
            <p:nvPr/>
          </p:nvSpPr>
          <p:spPr bwMode="auto">
            <a:xfrm>
              <a:off x="928" y="1671"/>
              <a:ext cx="1228" cy="149"/>
            </a:xfrm>
            <a:custGeom>
              <a:avLst/>
              <a:gdLst>
                <a:gd name="T0" fmla="*/ 0 w 1228"/>
                <a:gd name="T1" fmla="*/ 148 h 149"/>
                <a:gd name="T2" fmla="*/ 894 w 1228"/>
                <a:gd name="T3" fmla="*/ 148 h 149"/>
                <a:gd name="T4" fmla="*/ 1227 w 1228"/>
                <a:gd name="T5" fmla="*/ 0 h 149"/>
              </a:gdLst>
              <a:ahLst/>
              <a:cxnLst>
                <a:cxn ang="0">
                  <a:pos x="T0" y="T1"/>
                </a:cxn>
                <a:cxn ang="0">
                  <a:pos x="T2" y="T3"/>
                </a:cxn>
                <a:cxn ang="0">
                  <a:pos x="T4" y="T5"/>
                </a:cxn>
              </a:cxnLst>
              <a:rect l="0" t="0" r="r" b="b"/>
              <a:pathLst>
                <a:path w="1228" h="149">
                  <a:moveTo>
                    <a:pt x="0" y="148"/>
                  </a:moveTo>
                  <a:lnTo>
                    <a:pt x="894" y="148"/>
                  </a:lnTo>
                  <a:lnTo>
                    <a:pt x="1227" y="0"/>
                  </a:lnTo>
                </a:path>
              </a:pathLst>
            </a:custGeom>
            <a:noFill/>
            <a:ln w="762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7177" name="Freeform 73"/>
            <p:cNvSpPr>
              <a:spLocks/>
            </p:cNvSpPr>
            <p:nvPr/>
          </p:nvSpPr>
          <p:spPr bwMode="auto">
            <a:xfrm>
              <a:off x="928" y="1830"/>
              <a:ext cx="1228" cy="149"/>
            </a:xfrm>
            <a:custGeom>
              <a:avLst/>
              <a:gdLst>
                <a:gd name="T0" fmla="*/ 0 w 1228"/>
                <a:gd name="T1" fmla="*/ 148 h 149"/>
                <a:gd name="T2" fmla="*/ 894 w 1228"/>
                <a:gd name="T3" fmla="*/ 148 h 149"/>
                <a:gd name="T4" fmla="*/ 1227 w 1228"/>
                <a:gd name="T5" fmla="*/ 0 h 149"/>
              </a:gdLst>
              <a:ahLst/>
              <a:cxnLst>
                <a:cxn ang="0">
                  <a:pos x="T0" y="T1"/>
                </a:cxn>
                <a:cxn ang="0">
                  <a:pos x="T2" y="T3"/>
                </a:cxn>
                <a:cxn ang="0">
                  <a:pos x="T4" y="T5"/>
                </a:cxn>
              </a:cxnLst>
              <a:rect l="0" t="0" r="r" b="b"/>
              <a:pathLst>
                <a:path w="1228" h="149">
                  <a:moveTo>
                    <a:pt x="0" y="148"/>
                  </a:moveTo>
                  <a:lnTo>
                    <a:pt x="894" y="148"/>
                  </a:lnTo>
                  <a:lnTo>
                    <a:pt x="1227" y="0"/>
                  </a:lnTo>
                </a:path>
              </a:pathLst>
            </a:custGeom>
            <a:noFill/>
            <a:ln w="762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7178" name="Freeform 74"/>
            <p:cNvSpPr>
              <a:spLocks/>
            </p:cNvSpPr>
            <p:nvPr/>
          </p:nvSpPr>
          <p:spPr bwMode="auto">
            <a:xfrm>
              <a:off x="928" y="1358"/>
              <a:ext cx="1233" cy="144"/>
            </a:xfrm>
            <a:custGeom>
              <a:avLst/>
              <a:gdLst>
                <a:gd name="T0" fmla="*/ 0 w 1233"/>
                <a:gd name="T1" fmla="*/ 143 h 144"/>
                <a:gd name="T2" fmla="*/ 305 w 1233"/>
                <a:gd name="T3" fmla="*/ 0 h 144"/>
                <a:gd name="T4" fmla="*/ 1232 w 1233"/>
                <a:gd name="T5" fmla="*/ 0 h 144"/>
              </a:gdLst>
              <a:ahLst/>
              <a:cxnLst>
                <a:cxn ang="0">
                  <a:pos x="T0" y="T1"/>
                </a:cxn>
                <a:cxn ang="0">
                  <a:pos x="T2" y="T3"/>
                </a:cxn>
                <a:cxn ang="0">
                  <a:pos x="T4" y="T5"/>
                </a:cxn>
              </a:cxnLst>
              <a:rect l="0" t="0" r="r" b="b"/>
              <a:pathLst>
                <a:path w="1233" h="144">
                  <a:moveTo>
                    <a:pt x="0" y="143"/>
                  </a:moveTo>
                  <a:lnTo>
                    <a:pt x="305" y="0"/>
                  </a:lnTo>
                  <a:lnTo>
                    <a:pt x="1232" y="0"/>
                  </a:lnTo>
                </a:path>
              </a:pathLst>
            </a:custGeom>
            <a:noFill/>
            <a:ln w="762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7179" name="Freeform 75"/>
            <p:cNvSpPr>
              <a:spLocks/>
            </p:cNvSpPr>
            <p:nvPr/>
          </p:nvSpPr>
          <p:spPr bwMode="auto">
            <a:xfrm>
              <a:off x="1795" y="1962"/>
              <a:ext cx="83" cy="117"/>
            </a:xfrm>
            <a:custGeom>
              <a:avLst/>
              <a:gdLst>
                <a:gd name="T0" fmla="*/ 0 w 83"/>
                <a:gd name="T1" fmla="*/ 21 h 117"/>
                <a:gd name="T2" fmla="*/ 82 w 83"/>
                <a:gd name="T3" fmla="*/ 0 h 117"/>
                <a:gd name="T4" fmla="*/ 82 w 83"/>
                <a:gd name="T5" fmla="*/ 84 h 117"/>
                <a:gd name="T6" fmla="*/ 22 w 83"/>
                <a:gd name="T7" fmla="*/ 116 h 117"/>
                <a:gd name="T8" fmla="*/ 0 w 83"/>
                <a:gd name="T9" fmla="*/ 21 h 117"/>
              </a:gdLst>
              <a:ahLst/>
              <a:cxnLst>
                <a:cxn ang="0">
                  <a:pos x="T0" y="T1"/>
                </a:cxn>
                <a:cxn ang="0">
                  <a:pos x="T2" y="T3"/>
                </a:cxn>
                <a:cxn ang="0">
                  <a:pos x="T4" y="T5"/>
                </a:cxn>
                <a:cxn ang="0">
                  <a:pos x="T6" y="T7"/>
                </a:cxn>
                <a:cxn ang="0">
                  <a:pos x="T8" y="T9"/>
                </a:cxn>
              </a:cxnLst>
              <a:rect l="0" t="0" r="r" b="b"/>
              <a:pathLst>
                <a:path w="83" h="117">
                  <a:moveTo>
                    <a:pt x="0" y="21"/>
                  </a:moveTo>
                  <a:lnTo>
                    <a:pt x="82" y="0"/>
                  </a:lnTo>
                  <a:lnTo>
                    <a:pt x="82" y="84"/>
                  </a:lnTo>
                  <a:lnTo>
                    <a:pt x="22" y="116"/>
                  </a:lnTo>
                  <a:lnTo>
                    <a:pt x="0" y="21"/>
                  </a:lnTo>
                </a:path>
              </a:pathLst>
            </a:custGeom>
            <a:solidFill>
              <a:schemeClr val="tx1"/>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7180" name="Freeform 76"/>
            <p:cNvSpPr>
              <a:spLocks/>
            </p:cNvSpPr>
            <p:nvPr/>
          </p:nvSpPr>
          <p:spPr bwMode="auto">
            <a:xfrm>
              <a:off x="1080" y="1967"/>
              <a:ext cx="83" cy="118"/>
            </a:xfrm>
            <a:custGeom>
              <a:avLst/>
              <a:gdLst>
                <a:gd name="T0" fmla="*/ 0 w 83"/>
                <a:gd name="T1" fmla="*/ 21 h 118"/>
                <a:gd name="T2" fmla="*/ 82 w 83"/>
                <a:gd name="T3" fmla="*/ 0 h 118"/>
                <a:gd name="T4" fmla="*/ 82 w 83"/>
                <a:gd name="T5" fmla="*/ 85 h 118"/>
                <a:gd name="T6" fmla="*/ 22 w 83"/>
                <a:gd name="T7" fmla="*/ 117 h 118"/>
                <a:gd name="T8" fmla="*/ 0 w 83"/>
                <a:gd name="T9" fmla="*/ 21 h 118"/>
              </a:gdLst>
              <a:ahLst/>
              <a:cxnLst>
                <a:cxn ang="0">
                  <a:pos x="T0" y="T1"/>
                </a:cxn>
                <a:cxn ang="0">
                  <a:pos x="T2" y="T3"/>
                </a:cxn>
                <a:cxn ang="0">
                  <a:pos x="T4" y="T5"/>
                </a:cxn>
                <a:cxn ang="0">
                  <a:pos x="T6" y="T7"/>
                </a:cxn>
                <a:cxn ang="0">
                  <a:pos x="T8" y="T9"/>
                </a:cxn>
              </a:cxnLst>
              <a:rect l="0" t="0" r="r" b="b"/>
              <a:pathLst>
                <a:path w="83" h="118">
                  <a:moveTo>
                    <a:pt x="0" y="21"/>
                  </a:moveTo>
                  <a:lnTo>
                    <a:pt x="82" y="0"/>
                  </a:lnTo>
                  <a:lnTo>
                    <a:pt x="82" y="85"/>
                  </a:lnTo>
                  <a:lnTo>
                    <a:pt x="22" y="117"/>
                  </a:lnTo>
                  <a:lnTo>
                    <a:pt x="0" y="21"/>
                  </a:lnTo>
                </a:path>
              </a:pathLst>
            </a:custGeom>
            <a:solidFill>
              <a:schemeClr val="tx1"/>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7181" name="Freeform 77"/>
            <p:cNvSpPr>
              <a:spLocks/>
            </p:cNvSpPr>
            <p:nvPr/>
          </p:nvSpPr>
          <p:spPr bwMode="auto">
            <a:xfrm>
              <a:off x="2079" y="1830"/>
              <a:ext cx="82" cy="117"/>
            </a:xfrm>
            <a:custGeom>
              <a:avLst/>
              <a:gdLst>
                <a:gd name="T0" fmla="*/ 0 w 82"/>
                <a:gd name="T1" fmla="*/ 21 h 117"/>
                <a:gd name="T2" fmla="*/ 81 w 82"/>
                <a:gd name="T3" fmla="*/ 0 h 117"/>
                <a:gd name="T4" fmla="*/ 81 w 82"/>
                <a:gd name="T5" fmla="*/ 84 h 117"/>
                <a:gd name="T6" fmla="*/ 22 w 82"/>
                <a:gd name="T7" fmla="*/ 116 h 117"/>
                <a:gd name="T8" fmla="*/ 0 w 82"/>
                <a:gd name="T9" fmla="*/ 21 h 117"/>
              </a:gdLst>
              <a:ahLst/>
              <a:cxnLst>
                <a:cxn ang="0">
                  <a:pos x="T0" y="T1"/>
                </a:cxn>
                <a:cxn ang="0">
                  <a:pos x="T2" y="T3"/>
                </a:cxn>
                <a:cxn ang="0">
                  <a:pos x="T4" y="T5"/>
                </a:cxn>
                <a:cxn ang="0">
                  <a:pos x="T6" y="T7"/>
                </a:cxn>
                <a:cxn ang="0">
                  <a:pos x="T8" y="T9"/>
                </a:cxn>
              </a:cxnLst>
              <a:rect l="0" t="0" r="r" b="b"/>
              <a:pathLst>
                <a:path w="82" h="117">
                  <a:moveTo>
                    <a:pt x="0" y="21"/>
                  </a:moveTo>
                  <a:lnTo>
                    <a:pt x="81" y="0"/>
                  </a:lnTo>
                  <a:lnTo>
                    <a:pt x="81" y="84"/>
                  </a:lnTo>
                  <a:lnTo>
                    <a:pt x="22" y="116"/>
                  </a:lnTo>
                  <a:lnTo>
                    <a:pt x="0" y="21"/>
                  </a:lnTo>
                </a:path>
              </a:pathLst>
            </a:custGeom>
            <a:solidFill>
              <a:schemeClr val="tx1"/>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47187" name="Group 83"/>
            <p:cNvGrpSpPr>
              <a:grpSpLocks/>
            </p:cNvGrpSpPr>
            <p:nvPr/>
          </p:nvGrpSpPr>
          <p:grpSpPr bwMode="auto">
            <a:xfrm>
              <a:off x="1237" y="1320"/>
              <a:ext cx="838" cy="66"/>
              <a:chOff x="1237" y="1320"/>
              <a:chExt cx="838" cy="66"/>
            </a:xfrm>
          </p:grpSpPr>
          <p:sp>
            <p:nvSpPr>
              <p:cNvPr id="47182" name="Rectangle 78"/>
              <p:cNvSpPr>
                <a:spLocks noChangeArrowheads="1"/>
              </p:cNvSpPr>
              <p:nvPr/>
            </p:nvSpPr>
            <p:spPr bwMode="auto">
              <a:xfrm>
                <a:off x="1237" y="1320"/>
                <a:ext cx="148" cy="6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7183" name="Rectangle 79"/>
              <p:cNvSpPr>
                <a:spLocks noChangeArrowheads="1"/>
              </p:cNvSpPr>
              <p:nvPr/>
            </p:nvSpPr>
            <p:spPr bwMode="auto">
              <a:xfrm>
                <a:off x="1409" y="1320"/>
                <a:ext cx="149" cy="6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7184" name="Rectangle 80"/>
              <p:cNvSpPr>
                <a:spLocks noChangeArrowheads="1"/>
              </p:cNvSpPr>
              <p:nvPr/>
            </p:nvSpPr>
            <p:spPr bwMode="auto">
              <a:xfrm>
                <a:off x="1582" y="1320"/>
                <a:ext cx="148" cy="6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7185" name="Rectangle 81"/>
              <p:cNvSpPr>
                <a:spLocks noChangeArrowheads="1"/>
              </p:cNvSpPr>
              <p:nvPr/>
            </p:nvSpPr>
            <p:spPr bwMode="auto">
              <a:xfrm>
                <a:off x="1753" y="1320"/>
                <a:ext cx="150" cy="6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7186" name="Rectangle 82"/>
              <p:cNvSpPr>
                <a:spLocks noChangeArrowheads="1"/>
              </p:cNvSpPr>
              <p:nvPr/>
            </p:nvSpPr>
            <p:spPr bwMode="auto">
              <a:xfrm>
                <a:off x="1926" y="1320"/>
                <a:ext cx="149" cy="6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47193" name="Group 89"/>
            <p:cNvGrpSpPr>
              <a:grpSpLocks/>
            </p:cNvGrpSpPr>
            <p:nvPr/>
          </p:nvGrpSpPr>
          <p:grpSpPr bwMode="auto">
            <a:xfrm>
              <a:off x="1188" y="1347"/>
              <a:ext cx="837" cy="66"/>
              <a:chOff x="1188" y="1347"/>
              <a:chExt cx="837" cy="66"/>
            </a:xfrm>
          </p:grpSpPr>
          <p:sp>
            <p:nvSpPr>
              <p:cNvPr id="47188" name="Rectangle 84"/>
              <p:cNvSpPr>
                <a:spLocks noChangeArrowheads="1"/>
              </p:cNvSpPr>
              <p:nvPr/>
            </p:nvSpPr>
            <p:spPr bwMode="auto">
              <a:xfrm>
                <a:off x="1188" y="1347"/>
                <a:ext cx="148" cy="6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7189" name="Rectangle 85"/>
              <p:cNvSpPr>
                <a:spLocks noChangeArrowheads="1"/>
              </p:cNvSpPr>
              <p:nvPr/>
            </p:nvSpPr>
            <p:spPr bwMode="auto">
              <a:xfrm>
                <a:off x="1360" y="1347"/>
                <a:ext cx="149" cy="6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7190" name="Rectangle 86"/>
              <p:cNvSpPr>
                <a:spLocks noChangeArrowheads="1"/>
              </p:cNvSpPr>
              <p:nvPr/>
            </p:nvSpPr>
            <p:spPr bwMode="auto">
              <a:xfrm>
                <a:off x="1533" y="1347"/>
                <a:ext cx="148" cy="6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7191" name="Rectangle 87"/>
              <p:cNvSpPr>
                <a:spLocks noChangeArrowheads="1"/>
              </p:cNvSpPr>
              <p:nvPr/>
            </p:nvSpPr>
            <p:spPr bwMode="auto">
              <a:xfrm>
                <a:off x="1704" y="1347"/>
                <a:ext cx="150" cy="6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7192" name="Rectangle 88"/>
              <p:cNvSpPr>
                <a:spLocks noChangeArrowheads="1"/>
              </p:cNvSpPr>
              <p:nvPr/>
            </p:nvSpPr>
            <p:spPr bwMode="auto">
              <a:xfrm>
                <a:off x="1877" y="1347"/>
                <a:ext cx="148" cy="6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47199" name="Group 95"/>
            <p:cNvGrpSpPr>
              <a:grpSpLocks/>
            </p:cNvGrpSpPr>
            <p:nvPr/>
          </p:nvGrpSpPr>
          <p:grpSpPr bwMode="auto">
            <a:xfrm>
              <a:off x="1139" y="1373"/>
              <a:ext cx="837" cy="66"/>
              <a:chOff x="1139" y="1373"/>
              <a:chExt cx="837" cy="66"/>
            </a:xfrm>
          </p:grpSpPr>
          <p:sp>
            <p:nvSpPr>
              <p:cNvPr id="47194" name="Rectangle 90"/>
              <p:cNvSpPr>
                <a:spLocks noChangeArrowheads="1"/>
              </p:cNvSpPr>
              <p:nvPr/>
            </p:nvSpPr>
            <p:spPr bwMode="auto">
              <a:xfrm>
                <a:off x="1139" y="1373"/>
                <a:ext cx="148" cy="6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7195" name="Rectangle 91"/>
              <p:cNvSpPr>
                <a:spLocks noChangeArrowheads="1"/>
              </p:cNvSpPr>
              <p:nvPr/>
            </p:nvSpPr>
            <p:spPr bwMode="auto">
              <a:xfrm>
                <a:off x="1311" y="1373"/>
                <a:ext cx="149" cy="6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7196" name="Rectangle 92"/>
              <p:cNvSpPr>
                <a:spLocks noChangeArrowheads="1"/>
              </p:cNvSpPr>
              <p:nvPr/>
            </p:nvSpPr>
            <p:spPr bwMode="auto">
              <a:xfrm>
                <a:off x="1483" y="1373"/>
                <a:ext cx="149" cy="6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7197" name="Rectangle 93"/>
              <p:cNvSpPr>
                <a:spLocks noChangeArrowheads="1"/>
              </p:cNvSpPr>
              <p:nvPr/>
            </p:nvSpPr>
            <p:spPr bwMode="auto">
              <a:xfrm>
                <a:off x="1655" y="1373"/>
                <a:ext cx="150" cy="6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7198" name="Rectangle 94"/>
              <p:cNvSpPr>
                <a:spLocks noChangeArrowheads="1"/>
              </p:cNvSpPr>
              <p:nvPr/>
            </p:nvSpPr>
            <p:spPr bwMode="auto">
              <a:xfrm>
                <a:off x="1828" y="1373"/>
                <a:ext cx="148" cy="6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47205" name="Group 101"/>
            <p:cNvGrpSpPr>
              <a:grpSpLocks/>
            </p:cNvGrpSpPr>
            <p:nvPr/>
          </p:nvGrpSpPr>
          <p:grpSpPr bwMode="auto">
            <a:xfrm>
              <a:off x="1090" y="1400"/>
              <a:ext cx="837" cy="66"/>
              <a:chOff x="1090" y="1400"/>
              <a:chExt cx="837" cy="66"/>
            </a:xfrm>
          </p:grpSpPr>
          <p:sp>
            <p:nvSpPr>
              <p:cNvPr id="47200" name="Rectangle 96"/>
              <p:cNvSpPr>
                <a:spLocks noChangeArrowheads="1"/>
              </p:cNvSpPr>
              <p:nvPr/>
            </p:nvSpPr>
            <p:spPr bwMode="auto">
              <a:xfrm>
                <a:off x="1090" y="1400"/>
                <a:ext cx="148" cy="6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7201" name="Rectangle 97"/>
              <p:cNvSpPr>
                <a:spLocks noChangeArrowheads="1"/>
              </p:cNvSpPr>
              <p:nvPr/>
            </p:nvSpPr>
            <p:spPr bwMode="auto">
              <a:xfrm>
                <a:off x="1262" y="1400"/>
                <a:ext cx="149" cy="6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7202" name="Rectangle 98"/>
              <p:cNvSpPr>
                <a:spLocks noChangeArrowheads="1"/>
              </p:cNvSpPr>
              <p:nvPr/>
            </p:nvSpPr>
            <p:spPr bwMode="auto">
              <a:xfrm>
                <a:off x="1434" y="1400"/>
                <a:ext cx="149" cy="6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7203" name="Rectangle 99"/>
              <p:cNvSpPr>
                <a:spLocks noChangeArrowheads="1"/>
              </p:cNvSpPr>
              <p:nvPr/>
            </p:nvSpPr>
            <p:spPr bwMode="auto">
              <a:xfrm>
                <a:off x="1606" y="1400"/>
                <a:ext cx="149" cy="6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7204" name="Rectangle 100"/>
              <p:cNvSpPr>
                <a:spLocks noChangeArrowheads="1"/>
              </p:cNvSpPr>
              <p:nvPr/>
            </p:nvSpPr>
            <p:spPr bwMode="auto">
              <a:xfrm>
                <a:off x="1779" y="1400"/>
                <a:ext cx="148" cy="6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47211" name="Group 107"/>
            <p:cNvGrpSpPr>
              <a:grpSpLocks/>
            </p:cNvGrpSpPr>
            <p:nvPr/>
          </p:nvGrpSpPr>
          <p:grpSpPr bwMode="auto">
            <a:xfrm>
              <a:off x="1041" y="1426"/>
              <a:ext cx="837" cy="66"/>
              <a:chOff x="1041" y="1426"/>
              <a:chExt cx="837" cy="66"/>
            </a:xfrm>
          </p:grpSpPr>
          <p:sp>
            <p:nvSpPr>
              <p:cNvPr id="47206" name="Rectangle 102"/>
              <p:cNvSpPr>
                <a:spLocks noChangeArrowheads="1"/>
              </p:cNvSpPr>
              <p:nvPr/>
            </p:nvSpPr>
            <p:spPr bwMode="auto">
              <a:xfrm>
                <a:off x="1041" y="1426"/>
                <a:ext cx="148" cy="6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7207" name="Rectangle 103"/>
              <p:cNvSpPr>
                <a:spLocks noChangeArrowheads="1"/>
              </p:cNvSpPr>
              <p:nvPr/>
            </p:nvSpPr>
            <p:spPr bwMode="auto">
              <a:xfrm>
                <a:off x="1213" y="1426"/>
                <a:ext cx="149" cy="6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7208" name="Rectangle 104"/>
              <p:cNvSpPr>
                <a:spLocks noChangeArrowheads="1"/>
              </p:cNvSpPr>
              <p:nvPr/>
            </p:nvSpPr>
            <p:spPr bwMode="auto">
              <a:xfrm>
                <a:off x="1385" y="1426"/>
                <a:ext cx="149" cy="6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7209" name="Rectangle 105"/>
              <p:cNvSpPr>
                <a:spLocks noChangeArrowheads="1"/>
              </p:cNvSpPr>
              <p:nvPr/>
            </p:nvSpPr>
            <p:spPr bwMode="auto">
              <a:xfrm>
                <a:off x="1557" y="1426"/>
                <a:ext cx="149" cy="6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7210" name="Rectangle 106"/>
              <p:cNvSpPr>
                <a:spLocks noChangeArrowheads="1"/>
              </p:cNvSpPr>
              <p:nvPr/>
            </p:nvSpPr>
            <p:spPr bwMode="auto">
              <a:xfrm>
                <a:off x="1730" y="1426"/>
                <a:ext cx="148" cy="6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47212" name="Freeform 108"/>
            <p:cNvSpPr>
              <a:spLocks/>
            </p:cNvSpPr>
            <p:nvPr/>
          </p:nvSpPr>
          <p:spPr bwMode="auto">
            <a:xfrm>
              <a:off x="928" y="1364"/>
              <a:ext cx="1228" cy="149"/>
            </a:xfrm>
            <a:custGeom>
              <a:avLst/>
              <a:gdLst>
                <a:gd name="T0" fmla="*/ 0 w 1228"/>
                <a:gd name="T1" fmla="*/ 148 h 149"/>
                <a:gd name="T2" fmla="*/ 894 w 1228"/>
                <a:gd name="T3" fmla="*/ 148 h 149"/>
                <a:gd name="T4" fmla="*/ 1227 w 1228"/>
                <a:gd name="T5" fmla="*/ 0 h 149"/>
              </a:gdLst>
              <a:ahLst/>
              <a:cxnLst>
                <a:cxn ang="0">
                  <a:pos x="T0" y="T1"/>
                </a:cxn>
                <a:cxn ang="0">
                  <a:pos x="T2" y="T3"/>
                </a:cxn>
                <a:cxn ang="0">
                  <a:pos x="T4" y="T5"/>
                </a:cxn>
              </a:cxnLst>
              <a:rect l="0" t="0" r="r" b="b"/>
              <a:pathLst>
                <a:path w="1228" h="149">
                  <a:moveTo>
                    <a:pt x="0" y="148"/>
                  </a:moveTo>
                  <a:lnTo>
                    <a:pt x="894" y="148"/>
                  </a:lnTo>
                  <a:lnTo>
                    <a:pt x="1227" y="0"/>
                  </a:lnTo>
                </a:path>
              </a:pathLst>
            </a:custGeom>
            <a:noFill/>
            <a:ln w="762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47240" name="Group 136"/>
          <p:cNvGrpSpPr>
            <a:grpSpLocks/>
          </p:cNvGrpSpPr>
          <p:nvPr/>
        </p:nvGrpSpPr>
        <p:grpSpPr bwMode="auto">
          <a:xfrm>
            <a:off x="4200525" y="2686050"/>
            <a:ext cx="1966913" cy="1162050"/>
            <a:chOff x="2646" y="1692"/>
            <a:chExt cx="1239" cy="732"/>
          </a:xfrm>
        </p:grpSpPr>
        <p:grpSp>
          <p:nvGrpSpPr>
            <p:cNvPr id="47217" name="Group 113"/>
            <p:cNvGrpSpPr>
              <a:grpSpLocks/>
            </p:cNvGrpSpPr>
            <p:nvPr/>
          </p:nvGrpSpPr>
          <p:grpSpPr bwMode="auto">
            <a:xfrm>
              <a:off x="2654" y="2335"/>
              <a:ext cx="175" cy="74"/>
              <a:chOff x="2654" y="2335"/>
              <a:chExt cx="175" cy="74"/>
            </a:xfrm>
          </p:grpSpPr>
          <p:sp>
            <p:nvSpPr>
              <p:cNvPr id="47214" name="Rectangle 110"/>
              <p:cNvSpPr>
                <a:spLocks noChangeArrowheads="1"/>
              </p:cNvSpPr>
              <p:nvPr/>
            </p:nvSpPr>
            <p:spPr bwMode="auto">
              <a:xfrm>
                <a:off x="2654" y="2335"/>
                <a:ext cx="142" cy="74"/>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7215" name="Rectangle 111"/>
              <p:cNvSpPr>
                <a:spLocks noChangeArrowheads="1"/>
              </p:cNvSpPr>
              <p:nvPr/>
            </p:nvSpPr>
            <p:spPr bwMode="auto">
              <a:xfrm>
                <a:off x="2670" y="2335"/>
                <a:ext cx="142" cy="74"/>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7216" name="Rectangle 112"/>
              <p:cNvSpPr>
                <a:spLocks noChangeArrowheads="1"/>
              </p:cNvSpPr>
              <p:nvPr/>
            </p:nvSpPr>
            <p:spPr bwMode="auto">
              <a:xfrm>
                <a:off x="2687" y="2335"/>
                <a:ext cx="142" cy="74"/>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47221" name="Group 117"/>
            <p:cNvGrpSpPr>
              <a:grpSpLocks/>
            </p:cNvGrpSpPr>
            <p:nvPr/>
          </p:nvGrpSpPr>
          <p:grpSpPr bwMode="auto">
            <a:xfrm>
              <a:off x="3363" y="2335"/>
              <a:ext cx="175" cy="74"/>
              <a:chOff x="3363" y="2335"/>
              <a:chExt cx="175" cy="74"/>
            </a:xfrm>
          </p:grpSpPr>
          <p:sp>
            <p:nvSpPr>
              <p:cNvPr id="47218" name="Rectangle 114"/>
              <p:cNvSpPr>
                <a:spLocks noChangeArrowheads="1"/>
              </p:cNvSpPr>
              <p:nvPr/>
            </p:nvSpPr>
            <p:spPr bwMode="auto">
              <a:xfrm>
                <a:off x="3363" y="2335"/>
                <a:ext cx="142" cy="74"/>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7219" name="Rectangle 115"/>
              <p:cNvSpPr>
                <a:spLocks noChangeArrowheads="1"/>
              </p:cNvSpPr>
              <p:nvPr/>
            </p:nvSpPr>
            <p:spPr bwMode="auto">
              <a:xfrm>
                <a:off x="3379" y="2335"/>
                <a:ext cx="142" cy="74"/>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7220" name="Rectangle 116"/>
              <p:cNvSpPr>
                <a:spLocks noChangeArrowheads="1"/>
              </p:cNvSpPr>
              <p:nvPr/>
            </p:nvSpPr>
            <p:spPr bwMode="auto">
              <a:xfrm>
                <a:off x="3396" y="2335"/>
                <a:ext cx="142" cy="74"/>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47225" name="Group 121"/>
            <p:cNvGrpSpPr>
              <a:grpSpLocks/>
            </p:cNvGrpSpPr>
            <p:nvPr/>
          </p:nvGrpSpPr>
          <p:grpSpPr bwMode="auto">
            <a:xfrm>
              <a:off x="3657" y="2198"/>
              <a:ext cx="175" cy="74"/>
              <a:chOff x="3657" y="2198"/>
              <a:chExt cx="175" cy="74"/>
            </a:xfrm>
          </p:grpSpPr>
          <p:sp>
            <p:nvSpPr>
              <p:cNvPr id="47222" name="Rectangle 118"/>
              <p:cNvSpPr>
                <a:spLocks noChangeArrowheads="1"/>
              </p:cNvSpPr>
              <p:nvPr/>
            </p:nvSpPr>
            <p:spPr bwMode="auto">
              <a:xfrm>
                <a:off x="3657" y="2198"/>
                <a:ext cx="143" cy="74"/>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7223" name="Rectangle 119"/>
              <p:cNvSpPr>
                <a:spLocks noChangeArrowheads="1"/>
              </p:cNvSpPr>
              <p:nvPr/>
            </p:nvSpPr>
            <p:spPr bwMode="auto">
              <a:xfrm>
                <a:off x="3674" y="2198"/>
                <a:ext cx="142" cy="74"/>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7224" name="Rectangle 120"/>
              <p:cNvSpPr>
                <a:spLocks noChangeArrowheads="1"/>
              </p:cNvSpPr>
              <p:nvPr/>
            </p:nvSpPr>
            <p:spPr bwMode="auto">
              <a:xfrm>
                <a:off x="3690" y="2198"/>
                <a:ext cx="142" cy="74"/>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47226" name="Freeform 122"/>
            <p:cNvSpPr>
              <a:spLocks/>
            </p:cNvSpPr>
            <p:nvPr/>
          </p:nvSpPr>
          <p:spPr bwMode="auto">
            <a:xfrm>
              <a:off x="2957" y="1692"/>
              <a:ext cx="912" cy="149"/>
            </a:xfrm>
            <a:custGeom>
              <a:avLst/>
              <a:gdLst>
                <a:gd name="T0" fmla="*/ 0 w 912"/>
                <a:gd name="T1" fmla="*/ 0 h 149"/>
                <a:gd name="T2" fmla="*/ 0 w 912"/>
                <a:gd name="T3" fmla="*/ 148 h 149"/>
                <a:gd name="T4" fmla="*/ 595 w 912"/>
                <a:gd name="T5" fmla="*/ 148 h 149"/>
                <a:gd name="T6" fmla="*/ 911 w 912"/>
                <a:gd name="T7" fmla="*/ 0 h 149"/>
                <a:gd name="T8" fmla="*/ 0 w 912"/>
                <a:gd name="T9" fmla="*/ 0 h 149"/>
              </a:gdLst>
              <a:ahLst/>
              <a:cxnLst>
                <a:cxn ang="0">
                  <a:pos x="T0" y="T1"/>
                </a:cxn>
                <a:cxn ang="0">
                  <a:pos x="T2" y="T3"/>
                </a:cxn>
                <a:cxn ang="0">
                  <a:pos x="T4" y="T5"/>
                </a:cxn>
                <a:cxn ang="0">
                  <a:pos x="T6" y="T7"/>
                </a:cxn>
                <a:cxn ang="0">
                  <a:pos x="T8" y="T9"/>
                </a:cxn>
              </a:cxnLst>
              <a:rect l="0" t="0" r="r" b="b"/>
              <a:pathLst>
                <a:path w="912" h="149">
                  <a:moveTo>
                    <a:pt x="0" y="0"/>
                  </a:moveTo>
                  <a:lnTo>
                    <a:pt x="0" y="148"/>
                  </a:lnTo>
                  <a:lnTo>
                    <a:pt x="595" y="148"/>
                  </a:lnTo>
                  <a:lnTo>
                    <a:pt x="911" y="0"/>
                  </a:lnTo>
                  <a:lnTo>
                    <a:pt x="0" y="0"/>
                  </a:lnTo>
                </a:path>
              </a:pathLst>
            </a:custGeom>
            <a:solidFill>
              <a:schemeClr val="folHlink"/>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7227" name="Freeform 123"/>
            <p:cNvSpPr>
              <a:spLocks/>
            </p:cNvSpPr>
            <p:nvPr/>
          </p:nvSpPr>
          <p:spPr bwMode="auto">
            <a:xfrm>
              <a:off x="2646" y="1697"/>
              <a:ext cx="312" cy="155"/>
            </a:xfrm>
            <a:custGeom>
              <a:avLst/>
              <a:gdLst>
                <a:gd name="T0" fmla="*/ 0 w 312"/>
                <a:gd name="T1" fmla="*/ 154 h 155"/>
                <a:gd name="T2" fmla="*/ 311 w 312"/>
                <a:gd name="T3" fmla="*/ 0 h 155"/>
                <a:gd name="T4" fmla="*/ 311 w 312"/>
                <a:gd name="T5" fmla="*/ 143 h 155"/>
                <a:gd name="T6" fmla="*/ 0 w 312"/>
                <a:gd name="T7" fmla="*/ 154 h 155"/>
              </a:gdLst>
              <a:ahLst/>
              <a:cxnLst>
                <a:cxn ang="0">
                  <a:pos x="T0" y="T1"/>
                </a:cxn>
                <a:cxn ang="0">
                  <a:pos x="T2" y="T3"/>
                </a:cxn>
                <a:cxn ang="0">
                  <a:pos x="T4" y="T5"/>
                </a:cxn>
                <a:cxn ang="0">
                  <a:pos x="T6" y="T7"/>
                </a:cxn>
              </a:cxnLst>
              <a:rect l="0" t="0" r="r" b="b"/>
              <a:pathLst>
                <a:path w="312" h="155">
                  <a:moveTo>
                    <a:pt x="0" y="154"/>
                  </a:moveTo>
                  <a:lnTo>
                    <a:pt x="311" y="0"/>
                  </a:lnTo>
                  <a:lnTo>
                    <a:pt x="311" y="143"/>
                  </a:lnTo>
                  <a:lnTo>
                    <a:pt x="0" y="154"/>
                  </a:lnTo>
                </a:path>
              </a:pathLst>
            </a:custGeom>
            <a:solidFill>
              <a:srgbClr val="676767"/>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7228" name="Line 124"/>
            <p:cNvSpPr>
              <a:spLocks noChangeShapeType="1"/>
            </p:cNvSpPr>
            <p:nvPr/>
          </p:nvSpPr>
          <p:spPr bwMode="auto">
            <a:xfrm>
              <a:off x="2957" y="1722"/>
              <a:ext cx="0" cy="429"/>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7229" name="Rectangle 125"/>
            <p:cNvSpPr>
              <a:spLocks noChangeArrowheads="1"/>
            </p:cNvSpPr>
            <p:nvPr/>
          </p:nvSpPr>
          <p:spPr bwMode="auto">
            <a:xfrm>
              <a:off x="2650" y="1844"/>
              <a:ext cx="892" cy="463"/>
            </a:xfrm>
            <a:prstGeom prst="rect">
              <a:avLst/>
            </a:prstGeom>
            <a:solidFill>
              <a:schemeClr val="folHlink"/>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7230" name="Freeform 126"/>
            <p:cNvSpPr>
              <a:spLocks/>
            </p:cNvSpPr>
            <p:nvPr/>
          </p:nvSpPr>
          <p:spPr bwMode="auto">
            <a:xfrm>
              <a:off x="3551" y="1692"/>
              <a:ext cx="329" cy="615"/>
            </a:xfrm>
            <a:custGeom>
              <a:avLst/>
              <a:gdLst>
                <a:gd name="T0" fmla="*/ 0 w 329"/>
                <a:gd name="T1" fmla="*/ 154 h 615"/>
                <a:gd name="T2" fmla="*/ 0 w 329"/>
                <a:gd name="T3" fmla="*/ 614 h 615"/>
                <a:gd name="T4" fmla="*/ 328 w 329"/>
                <a:gd name="T5" fmla="*/ 471 h 615"/>
                <a:gd name="T6" fmla="*/ 328 w 329"/>
                <a:gd name="T7" fmla="*/ 0 h 615"/>
                <a:gd name="T8" fmla="*/ 0 w 329"/>
                <a:gd name="T9" fmla="*/ 154 h 615"/>
              </a:gdLst>
              <a:ahLst/>
              <a:cxnLst>
                <a:cxn ang="0">
                  <a:pos x="T0" y="T1"/>
                </a:cxn>
                <a:cxn ang="0">
                  <a:pos x="T2" y="T3"/>
                </a:cxn>
                <a:cxn ang="0">
                  <a:pos x="T4" y="T5"/>
                </a:cxn>
                <a:cxn ang="0">
                  <a:pos x="T6" y="T7"/>
                </a:cxn>
                <a:cxn ang="0">
                  <a:pos x="T8" y="T9"/>
                </a:cxn>
              </a:cxnLst>
              <a:rect l="0" t="0" r="r" b="b"/>
              <a:pathLst>
                <a:path w="329" h="615">
                  <a:moveTo>
                    <a:pt x="0" y="154"/>
                  </a:moveTo>
                  <a:lnTo>
                    <a:pt x="0" y="614"/>
                  </a:lnTo>
                  <a:lnTo>
                    <a:pt x="328" y="471"/>
                  </a:lnTo>
                  <a:lnTo>
                    <a:pt x="328" y="0"/>
                  </a:lnTo>
                  <a:lnTo>
                    <a:pt x="0" y="154"/>
                  </a:lnTo>
                </a:path>
              </a:pathLst>
            </a:custGeom>
            <a:solidFill>
              <a:schemeClr val="bg2"/>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7231" name="Freeform 127"/>
            <p:cNvSpPr>
              <a:spLocks/>
            </p:cNvSpPr>
            <p:nvPr/>
          </p:nvSpPr>
          <p:spPr bwMode="auto">
            <a:xfrm>
              <a:off x="2651" y="1861"/>
              <a:ext cx="1229" cy="150"/>
            </a:xfrm>
            <a:custGeom>
              <a:avLst/>
              <a:gdLst>
                <a:gd name="T0" fmla="*/ 0 w 1229"/>
                <a:gd name="T1" fmla="*/ 149 h 150"/>
                <a:gd name="T2" fmla="*/ 895 w 1229"/>
                <a:gd name="T3" fmla="*/ 149 h 150"/>
                <a:gd name="T4" fmla="*/ 1228 w 1229"/>
                <a:gd name="T5" fmla="*/ 0 h 150"/>
              </a:gdLst>
              <a:ahLst/>
              <a:cxnLst>
                <a:cxn ang="0">
                  <a:pos x="T0" y="T1"/>
                </a:cxn>
                <a:cxn ang="0">
                  <a:pos x="T2" y="T3"/>
                </a:cxn>
                <a:cxn ang="0">
                  <a:pos x="T4" y="T5"/>
                </a:cxn>
              </a:cxnLst>
              <a:rect l="0" t="0" r="r" b="b"/>
              <a:pathLst>
                <a:path w="1229" h="150">
                  <a:moveTo>
                    <a:pt x="0" y="149"/>
                  </a:moveTo>
                  <a:lnTo>
                    <a:pt x="895" y="149"/>
                  </a:lnTo>
                  <a:lnTo>
                    <a:pt x="1228" y="0"/>
                  </a:lnTo>
                </a:path>
              </a:pathLst>
            </a:custGeom>
            <a:noFill/>
            <a:ln w="762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7232" name="Freeform 128"/>
            <p:cNvSpPr>
              <a:spLocks/>
            </p:cNvSpPr>
            <p:nvPr/>
          </p:nvSpPr>
          <p:spPr bwMode="auto">
            <a:xfrm>
              <a:off x="2651" y="2010"/>
              <a:ext cx="1229" cy="149"/>
            </a:xfrm>
            <a:custGeom>
              <a:avLst/>
              <a:gdLst>
                <a:gd name="T0" fmla="*/ 0 w 1229"/>
                <a:gd name="T1" fmla="*/ 148 h 149"/>
                <a:gd name="T2" fmla="*/ 895 w 1229"/>
                <a:gd name="T3" fmla="*/ 148 h 149"/>
                <a:gd name="T4" fmla="*/ 1228 w 1229"/>
                <a:gd name="T5" fmla="*/ 0 h 149"/>
              </a:gdLst>
              <a:ahLst/>
              <a:cxnLst>
                <a:cxn ang="0">
                  <a:pos x="T0" y="T1"/>
                </a:cxn>
                <a:cxn ang="0">
                  <a:pos x="T2" y="T3"/>
                </a:cxn>
                <a:cxn ang="0">
                  <a:pos x="T4" y="T5"/>
                </a:cxn>
              </a:cxnLst>
              <a:rect l="0" t="0" r="r" b="b"/>
              <a:pathLst>
                <a:path w="1229" h="149">
                  <a:moveTo>
                    <a:pt x="0" y="148"/>
                  </a:moveTo>
                  <a:lnTo>
                    <a:pt x="895" y="148"/>
                  </a:lnTo>
                  <a:lnTo>
                    <a:pt x="1228" y="0"/>
                  </a:lnTo>
                </a:path>
              </a:pathLst>
            </a:custGeom>
            <a:noFill/>
            <a:ln w="762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7233" name="Freeform 129"/>
            <p:cNvSpPr>
              <a:spLocks/>
            </p:cNvSpPr>
            <p:nvPr/>
          </p:nvSpPr>
          <p:spPr bwMode="auto">
            <a:xfrm>
              <a:off x="2651" y="2168"/>
              <a:ext cx="1229" cy="150"/>
            </a:xfrm>
            <a:custGeom>
              <a:avLst/>
              <a:gdLst>
                <a:gd name="T0" fmla="*/ 0 w 1229"/>
                <a:gd name="T1" fmla="*/ 149 h 150"/>
                <a:gd name="T2" fmla="*/ 895 w 1229"/>
                <a:gd name="T3" fmla="*/ 149 h 150"/>
                <a:gd name="T4" fmla="*/ 1228 w 1229"/>
                <a:gd name="T5" fmla="*/ 0 h 150"/>
              </a:gdLst>
              <a:ahLst/>
              <a:cxnLst>
                <a:cxn ang="0">
                  <a:pos x="T0" y="T1"/>
                </a:cxn>
                <a:cxn ang="0">
                  <a:pos x="T2" y="T3"/>
                </a:cxn>
                <a:cxn ang="0">
                  <a:pos x="T4" y="T5"/>
                </a:cxn>
              </a:cxnLst>
              <a:rect l="0" t="0" r="r" b="b"/>
              <a:pathLst>
                <a:path w="1229" h="150">
                  <a:moveTo>
                    <a:pt x="0" y="149"/>
                  </a:moveTo>
                  <a:lnTo>
                    <a:pt x="895" y="149"/>
                  </a:lnTo>
                  <a:lnTo>
                    <a:pt x="1228" y="0"/>
                  </a:lnTo>
                </a:path>
              </a:pathLst>
            </a:custGeom>
            <a:noFill/>
            <a:ln w="762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7234" name="Freeform 130"/>
            <p:cNvSpPr>
              <a:spLocks/>
            </p:cNvSpPr>
            <p:nvPr/>
          </p:nvSpPr>
          <p:spPr bwMode="auto">
            <a:xfrm>
              <a:off x="2651" y="1697"/>
              <a:ext cx="1234" cy="144"/>
            </a:xfrm>
            <a:custGeom>
              <a:avLst/>
              <a:gdLst>
                <a:gd name="T0" fmla="*/ 0 w 1234"/>
                <a:gd name="T1" fmla="*/ 143 h 144"/>
                <a:gd name="T2" fmla="*/ 306 w 1234"/>
                <a:gd name="T3" fmla="*/ 0 h 144"/>
                <a:gd name="T4" fmla="*/ 1233 w 1234"/>
                <a:gd name="T5" fmla="*/ 0 h 144"/>
              </a:gdLst>
              <a:ahLst/>
              <a:cxnLst>
                <a:cxn ang="0">
                  <a:pos x="T0" y="T1"/>
                </a:cxn>
                <a:cxn ang="0">
                  <a:pos x="T2" y="T3"/>
                </a:cxn>
                <a:cxn ang="0">
                  <a:pos x="T4" y="T5"/>
                </a:cxn>
              </a:cxnLst>
              <a:rect l="0" t="0" r="r" b="b"/>
              <a:pathLst>
                <a:path w="1234" h="144">
                  <a:moveTo>
                    <a:pt x="0" y="143"/>
                  </a:moveTo>
                  <a:lnTo>
                    <a:pt x="306" y="0"/>
                  </a:lnTo>
                  <a:lnTo>
                    <a:pt x="1233" y="0"/>
                  </a:lnTo>
                </a:path>
              </a:pathLst>
            </a:custGeom>
            <a:noFill/>
            <a:ln w="762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7235" name="Freeform 131"/>
            <p:cNvSpPr>
              <a:spLocks/>
            </p:cNvSpPr>
            <p:nvPr/>
          </p:nvSpPr>
          <p:spPr bwMode="auto">
            <a:xfrm>
              <a:off x="3519" y="2301"/>
              <a:ext cx="82" cy="117"/>
            </a:xfrm>
            <a:custGeom>
              <a:avLst/>
              <a:gdLst>
                <a:gd name="T0" fmla="*/ 0 w 82"/>
                <a:gd name="T1" fmla="*/ 21 h 117"/>
                <a:gd name="T2" fmla="*/ 81 w 82"/>
                <a:gd name="T3" fmla="*/ 0 h 117"/>
                <a:gd name="T4" fmla="*/ 81 w 82"/>
                <a:gd name="T5" fmla="*/ 84 h 117"/>
                <a:gd name="T6" fmla="*/ 22 w 82"/>
                <a:gd name="T7" fmla="*/ 116 h 117"/>
                <a:gd name="T8" fmla="*/ 0 w 82"/>
                <a:gd name="T9" fmla="*/ 21 h 117"/>
              </a:gdLst>
              <a:ahLst/>
              <a:cxnLst>
                <a:cxn ang="0">
                  <a:pos x="T0" y="T1"/>
                </a:cxn>
                <a:cxn ang="0">
                  <a:pos x="T2" y="T3"/>
                </a:cxn>
                <a:cxn ang="0">
                  <a:pos x="T4" y="T5"/>
                </a:cxn>
                <a:cxn ang="0">
                  <a:pos x="T6" y="T7"/>
                </a:cxn>
                <a:cxn ang="0">
                  <a:pos x="T8" y="T9"/>
                </a:cxn>
              </a:cxnLst>
              <a:rect l="0" t="0" r="r" b="b"/>
              <a:pathLst>
                <a:path w="82" h="117">
                  <a:moveTo>
                    <a:pt x="0" y="21"/>
                  </a:moveTo>
                  <a:lnTo>
                    <a:pt x="81" y="0"/>
                  </a:lnTo>
                  <a:lnTo>
                    <a:pt x="81" y="84"/>
                  </a:lnTo>
                  <a:lnTo>
                    <a:pt x="22" y="116"/>
                  </a:lnTo>
                  <a:lnTo>
                    <a:pt x="0" y="21"/>
                  </a:lnTo>
                </a:path>
              </a:pathLst>
            </a:custGeom>
            <a:solidFill>
              <a:schemeClr val="tx1"/>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7236" name="Freeform 132"/>
            <p:cNvSpPr>
              <a:spLocks/>
            </p:cNvSpPr>
            <p:nvPr/>
          </p:nvSpPr>
          <p:spPr bwMode="auto">
            <a:xfrm>
              <a:off x="2804" y="2306"/>
              <a:ext cx="83" cy="118"/>
            </a:xfrm>
            <a:custGeom>
              <a:avLst/>
              <a:gdLst>
                <a:gd name="T0" fmla="*/ 0 w 83"/>
                <a:gd name="T1" fmla="*/ 21 h 118"/>
                <a:gd name="T2" fmla="*/ 82 w 83"/>
                <a:gd name="T3" fmla="*/ 0 h 118"/>
                <a:gd name="T4" fmla="*/ 82 w 83"/>
                <a:gd name="T5" fmla="*/ 85 h 118"/>
                <a:gd name="T6" fmla="*/ 22 w 83"/>
                <a:gd name="T7" fmla="*/ 117 h 118"/>
                <a:gd name="T8" fmla="*/ 0 w 83"/>
                <a:gd name="T9" fmla="*/ 21 h 118"/>
              </a:gdLst>
              <a:ahLst/>
              <a:cxnLst>
                <a:cxn ang="0">
                  <a:pos x="T0" y="T1"/>
                </a:cxn>
                <a:cxn ang="0">
                  <a:pos x="T2" y="T3"/>
                </a:cxn>
                <a:cxn ang="0">
                  <a:pos x="T4" y="T5"/>
                </a:cxn>
                <a:cxn ang="0">
                  <a:pos x="T6" y="T7"/>
                </a:cxn>
                <a:cxn ang="0">
                  <a:pos x="T8" y="T9"/>
                </a:cxn>
              </a:cxnLst>
              <a:rect l="0" t="0" r="r" b="b"/>
              <a:pathLst>
                <a:path w="83" h="118">
                  <a:moveTo>
                    <a:pt x="0" y="21"/>
                  </a:moveTo>
                  <a:lnTo>
                    <a:pt x="82" y="0"/>
                  </a:lnTo>
                  <a:lnTo>
                    <a:pt x="82" y="85"/>
                  </a:lnTo>
                  <a:lnTo>
                    <a:pt x="22" y="117"/>
                  </a:lnTo>
                  <a:lnTo>
                    <a:pt x="0" y="21"/>
                  </a:lnTo>
                </a:path>
              </a:pathLst>
            </a:custGeom>
            <a:solidFill>
              <a:schemeClr val="tx1"/>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7237" name="Freeform 133"/>
            <p:cNvSpPr>
              <a:spLocks/>
            </p:cNvSpPr>
            <p:nvPr/>
          </p:nvSpPr>
          <p:spPr bwMode="auto">
            <a:xfrm>
              <a:off x="3802" y="2168"/>
              <a:ext cx="83" cy="118"/>
            </a:xfrm>
            <a:custGeom>
              <a:avLst/>
              <a:gdLst>
                <a:gd name="T0" fmla="*/ 0 w 83"/>
                <a:gd name="T1" fmla="*/ 21 h 118"/>
                <a:gd name="T2" fmla="*/ 82 w 83"/>
                <a:gd name="T3" fmla="*/ 0 h 118"/>
                <a:gd name="T4" fmla="*/ 82 w 83"/>
                <a:gd name="T5" fmla="*/ 85 h 118"/>
                <a:gd name="T6" fmla="*/ 22 w 83"/>
                <a:gd name="T7" fmla="*/ 117 h 118"/>
                <a:gd name="T8" fmla="*/ 0 w 83"/>
                <a:gd name="T9" fmla="*/ 21 h 118"/>
              </a:gdLst>
              <a:ahLst/>
              <a:cxnLst>
                <a:cxn ang="0">
                  <a:pos x="T0" y="T1"/>
                </a:cxn>
                <a:cxn ang="0">
                  <a:pos x="T2" y="T3"/>
                </a:cxn>
                <a:cxn ang="0">
                  <a:pos x="T4" y="T5"/>
                </a:cxn>
                <a:cxn ang="0">
                  <a:pos x="T6" y="T7"/>
                </a:cxn>
                <a:cxn ang="0">
                  <a:pos x="T8" y="T9"/>
                </a:cxn>
              </a:cxnLst>
              <a:rect l="0" t="0" r="r" b="b"/>
              <a:pathLst>
                <a:path w="83" h="118">
                  <a:moveTo>
                    <a:pt x="0" y="21"/>
                  </a:moveTo>
                  <a:lnTo>
                    <a:pt x="82" y="0"/>
                  </a:lnTo>
                  <a:lnTo>
                    <a:pt x="82" y="85"/>
                  </a:lnTo>
                  <a:lnTo>
                    <a:pt x="22" y="117"/>
                  </a:lnTo>
                  <a:lnTo>
                    <a:pt x="0" y="21"/>
                  </a:lnTo>
                </a:path>
              </a:pathLst>
            </a:custGeom>
            <a:solidFill>
              <a:schemeClr val="tx1"/>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7238" name="Freeform 134"/>
            <p:cNvSpPr>
              <a:spLocks/>
            </p:cNvSpPr>
            <p:nvPr/>
          </p:nvSpPr>
          <p:spPr bwMode="auto">
            <a:xfrm>
              <a:off x="2651" y="1703"/>
              <a:ext cx="1229" cy="149"/>
            </a:xfrm>
            <a:custGeom>
              <a:avLst/>
              <a:gdLst>
                <a:gd name="T0" fmla="*/ 0 w 1229"/>
                <a:gd name="T1" fmla="*/ 148 h 149"/>
                <a:gd name="T2" fmla="*/ 895 w 1229"/>
                <a:gd name="T3" fmla="*/ 148 h 149"/>
                <a:gd name="T4" fmla="*/ 1228 w 1229"/>
                <a:gd name="T5" fmla="*/ 0 h 149"/>
              </a:gdLst>
              <a:ahLst/>
              <a:cxnLst>
                <a:cxn ang="0">
                  <a:pos x="T0" y="T1"/>
                </a:cxn>
                <a:cxn ang="0">
                  <a:pos x="T2" y="T3"/>
                </a:cxn>
                <a:cxn ang="0">
                  <a:pos x="T4" y="T5"/>
                </a:cxn>
              </a:cxnLst>
              <a:rect l="0" t="0" r="r" b="b"/>
              <a:pathLst>
                <a:path w="1229" h="149">
                  <a:moveTo>
                    <a:pt x="0" y="148"/>
                  </a:moveTo>
                  <a:lnTo>
                    <a:pt x="895" y="148"/>
                  </a:lnTo>
                  <a:lnTo>
                    <a:pt x="1228" y="0"/>
                  </a:lnTo>
                </a:path>
              </a:pathLst>
            </a:custGeom>
            <a:noFill/>
            <a:ln w="762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7239" name="Rectangle 135"/>
            <p:cNvSpPr>
              <a:spLocks noChangeArrowheads="1"/>
            </p:cNvSpPr>
            <p:nvPr/>
          </p:nvSpPr>
          <p:spPr bwMode="auto">
            <a:xfrm>
              <a:off x="2753" y="1971"/>
              <a:ext cx="669" cy="215"/>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962" tIns="41275" rIns="80962" bIns="41275" anchor="ctr"/>
            <a:lstStyle/>
            <a:p>
              <a:pPr algn="ctr" defTabSz="804863"/>
              <a:r>
                <a:rPr lang="en-US" sz="1800" b="1">
                  <a:latin typeface="Helvetica" charset="0"/>
                </a:rPr>
                <a:t>EMPTY</a:t>
              </a:r>
            </a:p>
          </p:txBody>
        </p:sp>
      </p:grpSp>
      <p:sp>
        <p:nvSpPr>
          <p:cNvPr id="47241" name="Rectangle 137"/>
          <p:cNvSpPr>
            <a:spLocks noChangeArrowheads="1"/>
          </p:cNvSpPr>
          <p:nvPr/>
        </p:nvSpPr>
        <p:spPr bwMode="auto">
          <a:xfrm>
            <a:off x="4175125" y="1368425"/>
            <a:ext cx="1042988" cy="5715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962" tIns="41275" rIns="80962" bIns="41275">
            <a:spAutoFit/>
          </a:bodyPr>
          <a:lstStyle/>
          <a:p>
            <a:pPr algn="ctr" defTabSz="804863"/>
            <a:r>
              <a:rPr lang="en-US" sz="1600" b="1">
                <a:solidFill>
                  <a:schemeClr val="hlink"/>
                </a:solidFill>
                <a:latin typeface="Helvetica" charset="0"/>
              </a:rPr>
              <a:t>Container</a:t>
            </a:r>
          </a:p>
          <a:p>
            <a:pPr algn="ctr" defTabSz="804863"/>
            <a:r>
              <a:rPr lang="en-US" sz="1600" b="1">
                <a:solidFill>
                  <a:schemeClr val="hlink"/>
                </a:solidFill>
                <a:latin typeface="Helvetica" charset="0"/>
              </a:rPr>
              <a:t>Exchange</a:t>
            </a:r>
          </a:p>
        </p:txBody>
      </p:sp>
      <p:grpSp>
        <p:nvGrpSpPr>
          <p:cNvPr id="47305" name="Group 201"/>
          <p:cNvGrpSpPr>
            <a:grpSpLocks/>
          </p:cNvGrpSpPr>
          <p:nvPr/>
        </p:nvGrpSpPr>
        <p:grpSpPr bwMode="auto">
          <a:xfrm>
            <a:off x="6778625" y="4535488"/>
            <a:ext cx="1801813" cy="1708150"/>
            <a:chOff x="4270" y="2857"/>
            <a:chExt cx="1135" cy="1076"/>
          </a:xfrm>
        </p:grpSpPr>
        <p:grpSp>
          <p:nvGrpSpPr>
            <p:cNvPr id="47247" name="Group 143"/>
            <p:cNvGrpSpPr>
              <a:grpSpLocks/>
            </p:cNvGrpSpPr>
            <p:nvPr/>
          </p:nvGrpSpPr>
          <p:grpSpPr bwMode="auto">
            <a:xfrm>
              <a:off x="4270" y="2861"/>
              <a:ext cx="379" cy="368"/>
              <a:chOff x="4270" y="2861"/>
              <a:chExt cx="379" cy="368"/>
            </a:xfrm>
          </p:grpSpPr>
          <p:sp>
            <p:nvSpPr>
              <p:cNvPr id="47242" name="Rectangle 138"/>
              <p:cNvSpPr>
                <a:spLocks noChangeArrowheads="1"/>
              </p:cNvSpPr>
              <p:nvPr/>
            </p:nvSpPr>
            <p:spPr bwMode="auto">
              <a:xfrm>
                <a:off x="4272" y="2864"/>
                <a:ext cx="368" cy="357"/>
              </a:xfrm>
              <a:prstGeom prst="rect">
                <a:avLst/>
              </a:prstGeom>
              <a:solidFill>
                <a:srgbClr val="FAFD00"/>
              </a:solidFill>
              <a:ln w="12700">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7243" name="Freeform 139"/>
              <p:cNvSpPr>
                <a:spLocks/>
              </p:cNvSpPr>
              <p:nvPr/>
            </p:nvSpPr>
            <p:spPr bwMode="auto">
              <a:xfrm>
                <a:off x="4270" y="2861"/>
                <a:ext cx="379" cy="18"/>
              </a:xfrm>
              <a:custGeom>
                <a:avLst/>
                <a:gdLst>
                  <a:gd name="T0" fmla="*/ 0 w 379"/>
                  <a:gd name="T1" fmla="*/ 0 h 18"/>
                  <a:gd name="T2" fmla="*/ 17 w 379"/>
                  <a:gd name="T3" fmla="*/ 17 h 18"/>
                  <a:gd name="T4" fmla="*/ 361 w 379"/>
                  <a:gd name="T5" fmla="*/ 17 h 18"/>
                  <a:gd name="T6" fmla="*/ 378 w 379"/>
                  <a:gd name="T7" fmla="*/ 0 h 18"/>
                  <a:gd name="T8" fmla="*/ 0 w 379"/>
                  <a:gd name="T9" fmla="*/ 0 h 18"/>
                </a:gdLst>
                <a:ahLst/>
                <a:cxnLst>
                  <a:cxn ang="0">
                    <a:pos x="T0" y="T1"/>
                  </a:cxn>
                  <a:cxn ang="0">
                    <a:pos x="T2" y="T3"/>
                  </a:cxn>
                  <a:cxn ang="0">
                    <a:pos x="T4" y="T5"/>
                  </a:cxn>
                  <a:cxn ang="0">
                    <a:pos x="T6" y="T7"/>
                  </a:cxn>
                  <a:cxn ang="0">
                    <a:pos x="T8" y="T9"/>
                  </a:cxn>
                </a:cxnLst>
                <a:rect l="0" t="0" r="r" b="b"/>
                <a:pathLst>
                  <a:path w="379" h="18">
                    <a:moveTo>
                      <a:pt x="0" y="0"/>
                    </a:moveTo>
                    <a:lnTo>
                      <a:pt x="17" y="17"/>
                    </a:lnTo>
                    <a:lnTo>
                      <a:pt x="361" y="17"/>
                    </a:lnTo>
                    <a:lnTo>
                      <a:pt x="378" y="0"/>
                    </a:lnTo>
                    <a:lnTo>
                      <a:pt x="0" y="0"/>
                    </a:lnTo>
                  </a:path>
                </a:pathLst>
              </a:custGeom>
              <a:solidFill>
                <a:srgbClr val="FAFD00"/>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7244" name="Freeform 140"/>
              <p:cNvSpPr>
                <a:spLocks/>
              </p:cNvSpPr>
              <p:nvPr/>
            </p:nvSpPr>
            <p:spPr bwMode="auto">
              <a:xfrm>
                <a:off x="4270" y="2861"/>
                <a:ext cx="18" cy="368"/>
              </a:xfrm>
              <a:custGeom>
                <a:avLst/>
                <a:gdLst>
                  <a:gd name="T0" fmla="*/ 0 w 18"/>
                  <a:gd name="T1" fmla="*/ 0 h 368"/>
                  <a:gd name="T2" fmla="*/ 0 w 18"/>
                  <a:gd name="T3" fmla="*/ 367 h 368"/>
                  <a:gd name="T4" fmla="*/ 17 w 18"/>
                  <a:gd name="T5" fmla="*/ 350 h 368"/>
                  <a:gd name="T6" fmla="*/ 17 w 18"/>
                  <a:gd name="T7" fmla="*/ 16 h 368"/>
                  <a:gd name="T8" fmla="*/ 0 w 18"/>
                  <a:gd name="T9" fmla="*/ 0 h 368"/>
                </a:gdLst>
                <a:ahLst/>
                <a:cxnLst>
                  <a:cxn ang="0">
                    <a:pos x="T0" y="T1"/>
                  </a:cxn>
                  <a:cxn ang="0">
                    <a:pos x="T2" y="T3"/>
                  </a:cxn>
                  <a:cxn ang="0">
                    <a:pos x="T4" y="T5"/>
                  </a:cxn>
                  <a:cxn ang="0">
                    <a:pos x="T6" y="T7"/>
                  </a:cxn>
                  <a:cxn ang="0">
                    <a:pos x="T8" y="T9"/>
                  </a:cxn>
                </a:cxnLst>
                <a:rect l="0" t="0" r="r" b="b"/>
                <a:pathLst>
                  <a:path w="18" h="368">
                    <a:moveTo>
                      <a:pt x="0" y="0"/>
                    </a:moveTo>
                    <a:lnTo>
                      <a:pt x="0" y="367"/>
                    </a:lnTo>
                    <a:lnTo>
                      <a:pt x="17" y="350"/>
                    </a:lnTo>
                    <a:lnTo>
                      <a:pt x="17" y="16"/>
                    </a:lnTo>
                    <a:lnTo>
                      <a:pt x="0" y="0"/>
                    </a:lnTo>
                  </a:path>
                </a:pathLst>
              </a:custGeom>
              <a:solidFill>
                <a:srgbClr val="FAFD00"/>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7245" name="Freeform 141"/>
              <p:cNvSpPr>
                <a:spLocks/>
              </p:cNvSpPr>
              <p:nvPr/>
            </p:nvSpPr>
            <p:spPr bwMode="auto">
              <a:xfrm>
                <a:off x="4631" y="2861"/>
                <a:ext cx="18" cy="368"/>
              </a:xfrm>
              <a:custGeom>
                <a:avLst/>
                <a:gdLst>
                  <a:gd name="T0" fmla="*/ 17 w 18"/>
                  <a:gd name="T1" fmla="*/ 0 h 368"/>
                  <a:gd name="T2" fmla="*/ 0 w 18"/>
                  <a:gd name="T3" fmla="*/ 16 h 368"/>
                  <a:gd name="T4" fmla="*/ 0 w 18"/>
                  <a:gd name="T5" fmla="*/ 350 h 368"/>
                  <a:gd name="T6" fmla="*/ 17 w 18"/>
                  <a:gd name="T7" fmla="*/ 367 h 368"/>
                  <a:gd name="T8" fmla="*/ 17 w 18"/>
                  <a:gd name="T9" fmla="*/ 0 h 368"/>
                </a:gdLst>
                <a:ahLst/>
                <a:cxnLst>
                  <a:cxn ang="0">
                    <a:pos x="T0" y="T1"/>
                  </a:cxn>
                  <a:cxn ang="0">
                    <a:pos x="T2" y="T3"/>
                  </a:cxn>
                  <a:cxn ang="0">
                    <a:pos x="T4" y="T5"/>
                  </a:cxn>
                  <a:cxn ang="0">
                    <a:pos x="T6" y="T7"/>
                  </a:cxn>
                  <a:cxn ang="0">
                    <a:pos x="T8" y="T9"/>
                  </a:cxn>
                </a:cxnLst>
                <a:rect l="0" t="0" r="r" b="b"/>
                <a:pathLst>
                  <a:path w="18" h="368">
                    <a:moveTo>
                      <a:pt x="17" y="0"/>
                    </a:moveTo>
                    <a:lnTo>
                      <a:pt x="0" y="16"/>
                    </a:lnTo>
                    <a:lnTo>
                      <a:pt x="0" y="350"/>
                    </a:lnTo>
                    <a:lnTo>
                      <a:pt x="17" y="367"/>
                    </a:lnTo>
                    <a:lnTo>
                      <a:pt x="17" y="0"/>
                    </a:lnTo>
                  </a:path>
                </a:pathLst>
              </a:custGeom>
              <a:solidFill>
                <a:srgbClr val="FAFD00"/>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7246" name="Freeform 142"/>
              <p:cNvSpPr>
                <a:spLocks/>
              </p:cNvSpPr>
              <p:nvPr/>
            </p:nvSpPr>
            <p:spPr bwMode="auto">
              <a:xfrm>
                <a:off x="4270" y="3212"/>
                <a:ext cx="379" cy="17"/>
              </a:xfrm>
              <a:custGeom>
                <a:avLst/>
                <a:gdLst>
                  <a:gd name="T0" fmla="*/ 17 w 379"/>
                  <a:gd name="T1" fmla="*/ 0 h 17"/>
                  <a:gd name="T2" fmla="*/ 0 w 379"/>
                  <a:gd name="T3" fmla="*/ 16 h 17"/>
                  <a:gd name="T4" fmla="*/ 378 w 379"/>
                  <a:gd name="T5" fmla="*/ 16 h 17"/>
                  <a:gd name="T6" fmla="*/ 361 w 379"/>
                  <a:gd name="T7" fmla="*/ 0 h 17"/>
                  <a:gd name="T8" fmla="*/ 17 w 379"/>
                  <a:gd name="T9" fmla="*/ 0 h 17"/>
                </a:gdLst>
                <a:ahLst/>
                <a:cxnLst>
                  <a:cxn ang="0">
                    <a:pos x="T0" y="T1"/>
                  </a:cxn>
                  <a:cxn ang="0">
                    <a:pos x="T2" y="T3"/>
                  </a:cxn>
                  <a:cxn ang="0">
                    <a:pos x="T4" y="T5"/>
                  </a:cxn>
                  <a:cxn ang="0">
                    <a:pos x="T6" y="T7"/>
                  </a:cxn>
                  <a:cxn ang="0">
                    <a:pos x="T8" y="T9"/>
                  </a:cxn>
                </a:cxnLst>
                <a:rect l="0" t="0" r="r" b="b"/>
                <a:pathLst>
                  <a:path w="379" h="17">
                    <a:moveTo>
                      <a:pt x="17" y="0"/>
                    </a:moveTo>
                    <a:lnTo>
                      <a:pt x="0" y="16"/>
                    </a:lnTo>
                    <a:lnTo>
                      <a:pt x="378" y="16"/>
                    </a:lnTo>
                    <a:lnTo>
                      <a:pt x="361" y="0"/>
                    </a:lnTo>
                    <a:lnTo>
                      <a:pt x="17" y="0"/>
                    </a:lnTo>
                  </a:path>
                </a:pathLst>
              </a:custGeom>
              <a:solidFill>
                <a:srgbClr val="FAFD00"/>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47253" name="Group 149"/>
            <p:cNvGrpSpPr>
              <a:grpSpLocks/>
            </p:cNvGrpSpPr>
            <p:nvPr/>
          </p:nvGrpSpPr>
          <p:grpSpPr bwMode="auto">
            <a:xfrm>
              <a:off x="4654" y="2857"/>
              <a:ext cx="379" cy="368"/>
              <a:chOff x="4654" y="2857"/>
              <a:chExt cx="379" cy="368"/>
            </a:xfrm>
          </p:grpSpPr>
          <p:sp>
            <p:nvSpPr>
              <p:cNvPr id="47248" name="Rectangle 144"/>
              <p:cNvSpPr>
                <a:spLocks noChangeArrowheads="1"/>
              </p:cNvSpPr>
              <p:nvPr/>
            </p:nvSpPr>
            <p:spPr bwMode="auto">
              <a:xfrm>
                <a:off x="4656" y="2860"/>
                <a:ext cx="368" cy="357"/>
              </a:xfrm>
              <a:prstGeom prst="rect">
                <a:avLst/>
              </a:prstGeom>
              <a:solidFill>
                <a:schemeClr val="accent1"/>
              </a:solidFill>
              <a:ln w="12700">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7249" name="Freeform 145"/>
              <p:cNvSpPr>
                <a:spLocks/>
              </p:cNvSpPr>
              <p:nvPr/>
            </p:nvSpPr>
            <p:spPr bwMode="auto">
              <a:xfrm>
                <a:off x="4654" y="2857"/>
                <a:ext cx="379" cy="18"/>
              </a:xfrm>
              <a:custGeom>
                <a:avLst/>
                <a:gdLst>
                  <a:gd name="T0" fmla="*/ 0 w 379"/>
                  <a:gd name="T1" fmla="*/ 0 h 18"/>
                  <a:gd name="T2" fmla="*/ 17 w 379"/>
                  <a:gd name="T3" fmla="*/ 17 h 18"/>
                  <a:gd name="T4" fmla="*/ 361 w 379"/>
                  <a:gd name="T5" fmla="*/ 17 h 18"/>
                  <a:gd name="T6" fmla="*/ 378 w 379"/>
                  <a:gd name="T7" fmla="*/ 0 h 18"/>
                  <a:gd name="T8" fmla="*/ 0 w 379"/>
                  <a:gd name="T9" fmla="*/ 0 h 18"/>
                </a:gdLst>
                <a:ahLst/>
                <a:cxnLst>
                  <a:cxn ang="0">
                    <a:pos x="T0" y="T1"/>
                  </a:cxn>
                  <a:cxn ang="0">
                    <a:pos x="T2" y="T3"/>
                  </a:cxn>
                  <a:cxn ang="0">
                    <a:pos x="T4" y="T5"/>
                  </a:cxn>
                  <a:cxn ang="0">
                    <a:pos x="T6" y="T7"/>
                  </a:cxn>
                  <a:cxn ang="0">
                    <a:pos x="T8" y="T9"/>
                  </a:cxn>
                </a:cxnLst>
                <a:rect l="0" t="0" r="r" b="b"/>
                <a:pathLst>
                  <a:path w="379" h="18">
                    <a:moveTo>
                      <a:pt x="0" y="0"/>
                    </a:moveTo>
                    <a:lnTo>
                      <a:pt x="17" y="17"/>
                    </a:lnTo>
                    <a:lnTo>
                      <a:pt x="361" y="17"/>
                    </a:lnTo>
                    <a:lnTo>
                      <a:pt x="378" y="0"/>
                    </a:lnTo>
                    <a:lnTo>
                      <a:pt x="0" y="0"/>
                    </a:lnTo>
                  </a:path>
                </a:pathLst>
              </a:custGeom>
              <a:solidFill>
                <a:schemeClr val="accent1"/>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7250" name="Freeform 146"/>
              <p:cNvSpPr>
                <a:spLocks/>
              </p:cNvSpPr>
              <p:nvPr/>
            </p:nvSpPr>
            <p:spPr bwMode="auto">
              <a:xfrm>
                <a:off x="4654" y="2857"/>
                <a:ext cx="18" cy="368"/>
              </a:xfrm>
              <a:custGeom>
                <a:avLst/>
                <a:gdLst>
                  <a:gd name="T0" fmla="*/ 0 w 18"/>
                  <a:gd name="T1" fmla="*/ 0 h 368"/>
                  <a:gd name="T2" fmla="*/ 0 w 18"/>
                  <a:gd name="T3" fmla="*/ 367 h 368"/>
                  <a:gd name="T4" fmla="*/ 17 w 18"/>
                  <a:gd name="T5" fmla="*/ 350 h 368"/>
                  <a:gd name="T6" fmla="*/ 17 w 18"/>
                  <a:gd name="T7" fmla="*/ 16 h 368"/>
                  <a:gd name="T8" fmla="*/ 0 w 18"/>
                  <a:gd name="T9" fmla="*/ 0 h 368"/>
                </a:gdLst>
                <a:ahLst/>
                <a:cxnLst>
                  <a:cxn ang="0">
                    <a:pos x="T0" y="T1"/>
                  </a:cxn>
                  <a:cxn ang="0">
                    <a:pos x="T2" y="T3"/>
                  </a:cxn>
                  <a:cxn ang="0">
                    <a:pos x="T4" y="T5"/>
                  </a:cxn>
                  <a:cxn ang="0">
                    <a:pos x="T6" y="T7"/>
                  </a:cxn>
                  <a:cxn ang="0">
                    <a:pos x="T8" y="T9"/>
                  </a:cxn>
                </a:cxnLst>
                <a:rect l="0" t="0" r="r" b="b"/>
                <a:pathLst>
                  <a:path w="18" h="368">
                    <a:moveTo>
                      <a:pt x="0" y="0"/>
                    </a:moveTo>
                    <a:lnTo>
                      <a:pt x="0" y="367"/>
                    </a:lnTo>
                    <a:lnTo>
                      <a:pt x="17" y="350"/>
                    </a:lnTo>
                    <a:lnTo>
                      <a:pt x="17" y="16"/>
                    </a:lnTo>
                    <a:lnTo>
                      <a:pt x="0" y="0"/>
                    </a:lnTo>
                  </a:path>
                </a:pathLst>
              </a:custGeom>
              <a:solidFill>
                <a:schemeClr val="accent1"/>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7251" name="Freeform 147"/>
              <p:cNvSpPr>
                <a:spLocks/>
              </p:cNvSpPr>
              <p:nvPr/>
            </p:nvSpPr>
            <p:spPr bwMode="auto">
              <a:xfrm>
                <a:off x="5015" y="2857"/>
                <a:ext cx="18" cy="368"/>
              </a:xfrm>
              <a:custGeom>
                <a:avLst/>
                <a:gdLst>
                  <a:gd name="T0" fmla="*/ 17 w 18"/>
                  <a:gd name="T1" fmla="*/ 0 h 368"/>
                  <a:gd name="T2" fmla="*/ 0 w 18"/>
                  <a:gd name="T3" fmla="*/ 16 h 368"/>
                  <a:gd name="T4" fmla="*/ 0 w 18"/>
                  <a:gd name="T5" fmla="*/ 350 h 368"/>
                  <a:gd name="T6" fmla="*/ 17 w 18"/>
                  <a:gd name="T7" fmla="*/ 367 h 368"/>
                  <a:gd name="T8" fmla="*/ 17 w 18"/>
                  <a:gd name="T9" fmla="*/ 0 h 368"/>
                </a:gdLst>
                <a:ahLst/>
                <a:cxnLst>
                  <a:cxn ang="0">
                    <a:pos x="T0" y="T1"/>
                  </a:cxn>
                  <a:cxn ang="0">
                    <a:pos x="T2" y="T3"/>
                  </a:cxn>
                  <a:cxn ang="0">
                    <a:pos x="T4" y="T5"/>
                  </a:cxn>
                  <a:cxn ang="0">
                    <a:pos x="T6" y="T7"/>
                  </a:cxn>
                  <a:cxn ang="0">
                    <a:pos x="T8" y="T9"/>
                  </a:cxn>
                </a:cxnLst>
                <a:rect l="0" t="0" r="r" b="b"/>
                <a:pathLst>
                  <a:path w="18" h="368">
                    <a:moveTo>
                      <a:pt x="17" y="0"/>
                    </a:moveTo>
                    <a:lnTo>
                      <a:pt x="0" y="16"/>
                    </a:lnTo>
                    <a:lnTo>
                      <a:pt x="0" y="350"/>
                    </a:lnTo>
                    <a:lnTo>
                      <a:pt x="17" y="367"/>
                    </a:lnTo>
                    <a:lnTo>
                      <a:pt x="17" y="0"/>
                    </a:lnTo>
                  </a:path>
                </a:pathLst>
              </a:custGeom>
              <a:solidFill>
                <a:schemeClr val="accent1"/>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7252" name="Freeform 148"/>
              <p:cNvSpPr>
                <a:spLocks/>
              </p:cNvSpPr>
              <p:nvPr/>
            </p:nvSpPr>
            <p:spPr bwMode="auto">
              <a:xfrm>
                <a:off x="4654" y="3208"/>
                <a:ext cx="379" cy="17"/>
              </a:xfrm>
              <a:custGeom>
                <a:avLst/>
                <a:gdLst>
                  <a:gd name="T0" fmla="*/ 17 w 379"/>
                  <a:gd name="T1" fmla="*/ 0 h 17"/>
                  <a:gd name="T2" fmla="*/ 0 w 379"/>
                  <a:gd name="T3" fmla="*/ 16 h 17"/>
                  <a:gd name="T4" fmla="*/ 378 w 379"/>
                  <a:gd name="T5" fmla="*/ 16 h 17"/>
                  <a:gd name="T6" fmla="*/ 361 w 379"/>
                  <a:gd name="T7" fmla="*/ 0 h 17"/>
                  <a:gd name="T8" fmla="*/ 17 w 379"/>
                  <a:gd name="T9" fmla="*/ 0 h 17"/>
                </a:gdLst>
                <a:ahLst/>
                <a:cxnLst>
                  <a:cxn ang="0">
                    <a:pos x="T0" y="T1"/>
                  </a:cxn>
                  <a:cxn ang="0">
                    <a:pos x="T2" y="T3"/>
                  </a:cxn>
                  <a:cxn ang="0">
                    <a:pos x="T4" y="T5"/>
                  </a:cxn>
                  <a:cxn ang="0">
                    <a:pos x="T6" y="T7"/>
                  </a:cxn>
                  <a:cxn ang="0">
                    <a:pos x="T8" y="T9"/>
                  </a:cxn>
                </a:cxnLst>
                <a:rect l="0" t="0" r="r" b="b"/>
                <a:pathLst>
                  <a:path w="379" h="17">
                    <a:moveTo>
                      <a:pt x="17" y="0"/>
                    </a:moveTo>
                    <a:lnTo>
                      <a:pt x="0" y="16"/>
                    </a:lnTo>
                    <a:lnTo>
                      <a:pt x="378" y="16"/>
                    </a:lnTo>
                    <a:lnTo>
                      <a:pt x="361" y="0"/>
                    </a:lnTo>
                    <a:lnTo>
                      <a:pt x="17" y="0"/>
                    </a:lnTo>
                  </a:path>
                </a:pathLst>
              </a:custGeom>
              <a:solidFill>
                <a:schemeClr val="accent1"/>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47259" name="Group 155"/>
            <p:cNvGrpSpPr>
              <a:grpSpLocks/>
            </p:cNvGrpSpPr>
            <p:nvPr/>
          </p:nvGrpSpPr>
          <p:grpSpPr bwMode="auto">
            <a:xfrm>
              <a:off x="5026" y="2857"/>
              <a:ext cx="379" cy="368"/>
              <a:chOff x="5026" y="2857"/>
              <a:chExt cx="379" cy="368"/>
            </a:xfrm>
          </p:grpSpPr>
          <p:sp>
            <p:nvSpPr>
              <p:cNvPr id="47254" name="Rectangle 150"/>
              <p:cNvSpPr>
                <a:spLocks noChangeArrowheads="1"/>
              </p:cNvSpPr>
              <p:nvPr/>
            </p:nvSpPr>
            <p:spPr bwMode="auto">
              <a:xfrm>
                <a:off x="5028" y="2860"/>
                <a:ext cx="368" cy="357"/>
              </a:xfrm>
              <a:prstGeom prst="rect">
                <a:avLst/>
              </a:prstGeom>
              <a:solidFill>
                <a:srgbClr val="FAFD00"/>
              </a:solidFill>
              <a:ln w="12700">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7255" name="Freeform 151"/>
              <p:cNvSpPr>
                <a:spLocks/>
              </p:cNvSpPr>
              <p:nvPr/>
            </p:nvSpPr>
            <p:spPr bwMode="auto">
              <a:xfrm>
                <a:off x="5026" y="2857"/>
                <a:ext cx="379" cy="18"/>
              </a:xfrm>
              <a:custGeom>
                <a:avLst/>
                <a:gdLst>
                  <a:gd name="T0" fmla="*/ 0 w 379"/>
                  <a:gd name="T1" fmla="*/ 0 h 18"/>
                  <a:gd name="T2" fmla="*/ 17 w 379"/>
                  <a:gd name="T3" fmla="*/ 17 h 18"/>
                  <a:gd name="T4" fmla="*/ 361 w 379"/>
                  <a:gd name="T5" fmla="*/ 17 h 18"/>
                  <a:gd name="T6" fmla="*/ 378 w 379"/>
                  <a:gd name="T7" fmla="*/ 0 h 18"/>
                  <a:gd name="T8" fmla="*/ 0 w 379"/>
                  <a:gd name="T9" fmla="*/ 0 h 18"/>
                </a:gdLst>
                <a:ahLst/>
                <a:cxnLst>
                  <a:cxn ang="0">
                    <a:pos x="T0" y="T1"/>
                  </a:cxn>
                  <a:cxn ang="0">
                    <a:pos x="T2" y="T3"/>
                  </a:cxn>
                  <a:cxn ang="0">
                    <a:pos x="T4" y="T5"/>
                  </a:cxn>
                  <a:cxn ang="0">
                    <a:pos x="T6" y="T7"/>
                  </a:cxn>
                  <a:cxn ang="0">
                    <a:pos x="T8" y="T9"/>
                  </a:cxn>
                </a:cxnLst>
                <a:rect l="0" t="0" r="r" b="b"/>
                <a:pathLst>
                  <a:path w="379" h="18">
                    <a:moveTo>
                      <a:pt x="0" y="0"/>
                    </a:moveTo>
                    <a:lnTo>
                      <a:pt x="17" y="17"/>
                    </a:lnTo>
                    <a:lnTo>
                      <a:pt x="361" y="17"/>
                    </a:lnTo>
                    <a:lnTo>
                      <a:pt x="378" y="0"/>
                    </a:lnTo>
                    <a:lnTo>
                      <a:pt x="0" y="0"/>
                    </a:lnTo>
                  </a:path>
                </a:pathLst>
              </a:custGeom>
              <a:solidFill>
                <a:srgbClr val="FAFD00"/>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7256" name="Freeform 152"/>
              <p:cNvSpPr>
                <a:spLocks/>
              </p:cNvSpPr>
              <p:nvPr/>
            </p:nvSpPr>
            <p:spPr bwMode="auto">
              <a:xfrm>
                <a:off x="5026" y="2857"/>
                <a:ext cx="18" cy="368"/>
              </a:xfrm>
              <a:custGeom>
                <a:avLst/>
                <a:gdLst>
                  <a:gd name="T0" fmla="*/ 0 w 18"/>
                  <a:gd name="T1" fmla="*/ 0 h 368"/>
                  <a:gd name="T2" fmla="*/ 0 w 18"/>
                  <a:gd name="T3" fmla="*/ 367 h 368"/>
                  <a:gd name="T4" fmla="*/ 17 w 18"/>
                  <a:gd name="T5" fmla="*/ 350 h 368"/>
                  <a:gd name="T6" fmla="*/ 17 w 18"/>
                  <a:gd name="T7" fmla="*/ 16 h 368"/>
                  <a:gd name="T8" fmla="*/ 0 w 18"/>
                  <a:gd name="T9" fmla="*/ 0 h 368"/>
                </a:gdLst>
                <a:ahLst/>
                <a:cxnLst>
                  <a:cxn ang="0">
                    <a:pos x="T0" y="T1"/>
                  </a:cxn>
                  <a:cxn ang="0">
                    <a:pos x="T2" y="T3"/>
                  </a:cxn>
                  <a:cxn ang="0">
                    <a:pos x="T4" y="T5"/>
                  </a:cxn>
                  <a:cxn ang="0">
                    <a:pos x="T6" y="T7"/>
                  </a:cxn>
                  <a:cxn ang="0">
                    <a:pos x="T8" y="T9"/>
                  </a:cxn>
                </a:cxnLst>
                <a:rect l="0" t="0" r="r" b="b"/>
                <a:pathLst>
                  <a:path w="18" h="368">
                    <a:moveTo>
                      <a:pt x="0" y="0"/>
                    </a:moveTo>
                    <a:lnTo>
                      <a:pt x="0" y="367"/>
                    </a:lnTo>
                    <a:lnTo>
                      <a:pt x="17" y="350"/>
                    </a:lnTo>
                    <a:lnTo>
                      <a:pt x="17" y="16"/>
                    </a:lnTo>
                    <a:lnTo>
                      <a:pt x="0" y="0"/>
                    </a:lnTo>
                  </a:path>
                </a:pathLst>
              </a:custGeom>
              <a:solidFill>
                <a:srgbClr val="FAFD00"/>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7257" name="Freeform 153"/>
              <p:cNvSpPr>
                <a:spLocks/>
              </p:cNvSpPr>
              <p:nvPr/>
            </p:nvSpPr>
            <p:spPr bwMode="auto">
              <a:xfrm>
                <a:off x="5387" y="2857"/>
                <a:ext cx="18" cy="368"/>
              </a:xfrm>
              <a:custGeom>
                <a:avLst/>
                <a:gdLst>
                  <a:gd name="T0" fmla="*/ 17 w 18"/>
                  <a:gd name="T1" fmla="*/ 0 h 368"/>
                  <a:gd name="T2" fmla="*/ 0 w 18"/>
                  <a:gd name="T3" fmla="*/ 16 h 368"/>
                  <a:gd name="T4" fmla="*/ 0 w 18"/>
                  <a:gd name="T5" fmla="*/ 350 h 368"/>
                  <a:gd name="T6" fmla="*/ 17 w 18"/>
                  <a:gd name="T7" fmla="*/ 367 h 368"/>
                  <a:gd name="T8" fmla="*/ 17 w 18"/>
                  <a:gd name="T9" fmla="*/ 0 h 368"/>
                </a:gdLst>
                <a:ahLst/>
                <a:cxnLst>
                  <a:cxn ang="0">
                    <a:pos x="T0" y="T1"/>
                  </a:cxn>
                  <a:cxn ang="0">
                    <a:pos x="T2" y="T3"/>
                  </a:cxn>
                  <a:cxn ang="0">
                    <a:pos x="T4" y="T5"/>
                  </a:cxn>
                  <a:cxn ang="0">
                    <a:pos x="T6" y="T7"/>
                  </a:cxn>
                  <a:cxn ang="0">
                    <a:pos x="T8" y="T9"/>
                  </a:cxn>
                </a:cxnLst>
                <a:rect l="0" t="0" r="r" b="b"/>
                <a:pathLst>
                  <a:path w="18" h="368">
                    <a:moveTo>
                      <a:pt x="17" y="0"/>
                    </a:moveTo>
                    <a:lnTo>
                      <a:pt x="0" y="16"/>
                    </a:lnTo>
                    <a:lnTo>
                      <a:pt x="0" y="350"/>
                    </a:lnTo>
                    <a:lnTo>
                      <a:pt x="17" y="367"/>
                    </a:lnTo>
                    <a:lnTo>
                      <a:pt x="17" y="0"/>
                    </a:lnTo>
                  </a:path>
                </a:pathLst>
              </a:custGeom>
              <a:solidFill>
                <a:srgbClr val="FAFD00"/>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7258" name="Freeform 154"/>
              <p:cNvSpPr>
                <a:spLocks/>
              </p:cNvSpPr>
              <p:nvPr/>
            </p:nvSpPr>
            <p:spPr bwMode="auto">
              <a:xfrm>
                <a:off x="5026" y="3208"/>
                <a:ext cx="379" cy="17"/>
              </a:xfrm>
              <a:custGeom>
                <a:avLst/>
                <a:gdLst>
                  <a:gd name="T0" fmla="*/ 17 w 379"/>
                  <a:gd name="T1" fmla="*/ 0 h 17"/>
                  <a:gd name="T2" fmla="*/ 0 w 379"/>
                  <a:gd name="T3" fmla="*/ 16 h 17"/>
                  <a:gd name="T4" fmla="*/ 378 w 379"/>
                  <a:gd name="T5" fmla="*/ 16 h 17"/>
                  <a:gd name="T6" fmla="*/ 361 w 379"/>
                  <a:gd name="T7" fmla="*/ 0 h 17"/>
                  <a:gd name="T8" fmla="*/ 17 w 379"/>
                  <a:gd name="T9" fmla="*/ 0 h 17"/>
                </a:gdLst>
                <a:ahLst/>
                <a:cxnLst>
                  <a:cxn ang="0">
                    <a:pos x="T0" y="T1"/>
                  </a:cxn>
                  <a:cxn ang="0">
                    <a:pos x="T2" y="T3"/>
                  </a:cxn>
                  <a:cxn ang="0">
                    <a:pos x="T4" y="T5"/>
                  </a:cxn>
                  <a:cxn ang="0">
                    <a:pos x="T6" y="T7"/>
                  </a:cxn>
                  <a:cxn ang="0">
                    <a:pos x="T8" y="T9"/>
                  </a:cxn>
                </a:cxnLst>
                <a:rect l="0" t="0" r="r" b="b"/>
                <a:pathLst>
                  <a:path w="379" h="17">
                    <a:moveTo>
                      <a:pt x="17" y="0"/>
                    </a:moveTo>
                    <a:lnTo>
                      <a:pt x="0" y="16"/>
                    </a:lnTo>
                    <a:lnTo>
                      <a:pt x="378" y="16"/>
                    </a:lnTo>
                    <a:lnTo>
                      <a:pt x="361" y="0"/>
                    </a:lnTo>
                    <a:lnTo>
                      <a:pt x="17" y="0"/>
                    </a:lnTo>
                  </a:path>
                </a:pathLst>
              </a:custGeom>
              <a:solidFill>
                <a:srgbClr val="FAFD00"/>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47265" name="Group 161"/>
            <p:cNvGrpSpPr>
              <a:grpSpLocks/>
            </p:cNvGrpSpPr>
            <p:nvPr/>
          </p:nvGrpSpPr>
          <p:grpSpPr bwMode="auto">
            <a:xfrm>
              <a:off x="4274" y="3197"/>
              <a:ext cx="379" cy="368"/>
              <a:chOff x="4274" y="3197"/>
              <a:chExt cx="379" cy="368"/>
            </a:xfrm>
          </p:grpSpPr>
          <p:sp>
            <p:nvSpPr>
              <p:cNvPr id="47260" name="Rectangle 156"/>
              <p:cNvSpPr>
                <a:spLocks noChangeArrowheads="1"/>
              </p:cNvSpPr>
              <p:nvPr/>
            </p:nvSpPr>
            <p:spPr bwMode="auto">
              <a:xfrm>
                <a:off x="4276" y="3200"/>
                <a:ext cx="368" cy="357"/>
              </a:xfrm>
              <a:prstGeom prst="rect">
                <a:avLst/>
              </a:prstGeom>
              <a:solidFill>
                <a:srgbClr val="FAFD00"/>
              </a:solidFill>
              <a:ln w="12700">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7261" name="Freeform 157"/>
              <p:cNvSpPr>
                <a:spLocks/>
              </p:cNvSpPr>
              <p:nvPr/>
            </p:nvSpPr>
            <p:spPr bwMode="auto">
              <a:xfrm>
                <a:off x="4274" y="3197"/>
                <a:ext cx="379" cy="18"/>
              </a:xfrm>
              <a:custGeom>
                <a:avLst/>
                <a:gdLst>
                  <a:gd name="T0" fmla="*/ 0 w 379"/>
                  <a:gd name="T1" fmla="*/ 0 h 18"/>
                  <a:gd name="T2" fmla="*/ 17 w 379"/>
                  <a:gd name="T3" fmla="*/ 17 h 18"/>
                  <a:gd name="T4" fmla="*/ 361 w 379"/>
                  <a:gd name="T5" fmla="*/ 17 h 18"/>
                  <a:gd name="T6" fmla="*/ 378 w 379"/>
                  <a:gd name="T7" fmla="*/ 0 h 18"/>
                  <a:gd name="T8" fmla="*/ 0 w 379"/>
                  <a:gd name="T9" fmla="*/ 0 h 18"/>
                </a:gdLst>
                <a:ahLst/>
                <a:cxnLst>
                  <a:cxn ang="0">
                    <a:pos x="T0" y="T1"/>
                  </a:cxn>
                  <a:cxn ang="0">
                    <a:pos x="T2" y="T3"/>
                  </a:cxn>
                  <a:cxn ang="0">
                    <a:pos x="T4" y="T5"/>
                  </a:cxn>
                  <a:cxn ang="0">
                    <a:pos x="T6" y="T7"/>
                  </a:cxn>
                  <a:cxn ang="0">
                    <a:pos x="T8" y="T9"/>
                  </a:cxn>
                </a:cxnLst>
                <a:rect l="0" t="0" r="r" b="b"/>
                <a:pathLst>
                  <a:path w="379" h="18">
                    <a:moveTo>
                      <a:pt x="0" y="0"/>
                    </a:moveTo>
                    <a:lnTo>
                      <a:pt x="17" y="17"/>
                    </a:lnTo>
                    <a:lnTo>
                      <a:pt x="361" y="17"/>
                    </a:lnTo>
                    <a:lnTo>
                      <a:pt x="378" y="0"/>
                    </a:lnTo>
                    <a:lnTo>
                      <a:pt x="0" y="0"/>
                    </a:lnTo>
                  </a:path>
                </a:pathLst>
              </a:custGeom>
              <a:solidFill>
                <a:srgbClr val="FAFD00"/>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7262" name="Freeform 158"/>
              <p:cNvSpPr>
                <a:spLocks/>
              </p:cNvSpPr>
              <p:nvPr/>
            </p:nvSpPr>
            <p:spPr bwMode="auto">
              <a:xfrm>
                <a:off x="4274" y="3197"/>
                <a:ext cx="18" cy="368"/>
              </a:xfrm>
              <a:custGeom>
                <a:avLst/>
                <a:gdLst>
                  <a:gd name="T0" fmla="*/ 0 w 18"/>
                  <a:gd name="T1" fmla="*/ 0 h 368"/>
                  <a:gd name="T2" fmla="*/ 0 w 18"/>
                  <a:gd name="T3" fmla="*/ 367 h 368"/>
                  <a:gd name="T4" fmla="*/ 17 w 18"/>
                  <a:gd name="T5" fmla="*/ 350 h 368"/>
                  <a:gd name="T6" fmla="*/ 17 w 18"/>
                  <a:gd name="T7" fmla="*/ 16 h 368"/>
                  <a:gd name="T8" fmla="*/ 0 w 18"/>
                  <a:gd name="T9" fmla="*/ 0 h 368"/>
                </a:gdLst>
                <a:ahLst/>
                <a:cxnLst>
                  <a:cxn ang="0">
                    <a:pos x="T0" y="T1"/>
                  </a:cxn>
                  <a:cxn ang="0">
                    <a:pos x="T2" y="T3"/>
                  </a:cxn>
                  <a:cxn ang="0">
                    <a:pos x="T4" y="T5"/>
                  </a:cxn>
                  <a:cxn ang="0">
                    <a:pos x="T6" y="T7"/>
                  </a:cxn>
                  <a:cxn ang="0">
                    <a:pos x="T8" y="T9"/>
                  </a:cxn>
                </a:cxnLst>
                <a:rect l="0" t="0" r="r" b="b"/>
                <a:pathLst>
                  <a:path w="18" h="368">
                    <a:moveTo>
                      <a:pt x="0" y="0"/>
                    </a:moveTo>
                    <a:lnTo>
                      <a:pt x="0" y="367"/>
                    </a:lnTo>
                    <a:lnTo>
                      <a:pt x="17" y="350"/>
                    </a:lnTo>
                    <a:lnTo>
                      <a:pt x="17" y="16"/>
                    </a:lnTo>
                    <a:lnTo>
                      <a:pt x="0" y="0"/>
                    </a:lnTo>
                  </a:path>
                </a:pathLst>
              </a:custGeom>
              <a:solidFill>
                <a:srgbClr val="FAFD00"/>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7263" name="Freeform 159"/>
              <p:cNvSpPr>
                <a:spLocks/>
              </p:cNvSpPr>
              <p:nvPr/>
            </p:nvSpPr>
            <p:spPr bwMode="auto">
              <a:xfrm>
                <a:off x="4635" y="3197"/>
                <a:ext cx="18" cy="368"/>
              </a:xfrm>
              <a:custGeom>
                <a:avLst/>
                <a:gdLst>
                  <a:gd name="T0" fmla="*/ 17 w 18"/>
                  <a:gd name="T1" fmla="*/ 0 h 368"/>
                  <a:gd name="T2" fmla="*/ 0 w 18"/>
                  <a:gd name="T3" fmla="*/ 16 h 368"/>
                  <a:gd name="T4" fmla="*/ 0 w 18"/>
                  <a:gd name="T5" fmla="*/ 350 h 368"/>
                  <a:gd name="T6" fmla="*/ 17 w 18"/>
                  <a:gd name="T7" fmla="*/ 367 h 368"/>
                  <a:gd name="T8" fmla="*/ 17 w 18"/>
                  <a:gd name="T9" fmla="*/ 0 h 368"/>
                </a:gdLst>
                <a:ahLst/>
                <a:cxnLst>
                  <a:cxn ang="0">
                    <a:pos x="T0" y="T1"/>
                  </a:cxn>
                  <a:cxn ang="0">
                    <a:pos x="T2" y="T3"/>
                  </a:cxn>
                  <a:cxn ang="0">
                    <a:pos x="T4" y="T5"/>
                  </a:cxn>
                  <a:cxn ang="0">
                    <a:pos x="T6" y="T7"/>
                  </a:cxn>
                  <a:cxn ang="0">
                    <a:pos x="T8" y="T9"/>
                  </a:cxn>
                </a:cxnLst>
                <a:rect l="0" t="0" r="r" b="b"/>
                <a:pathLst>
                  <a:path w="18" h="368">
                    <a:moveTo>
                      <a:pt x="17" y="0"/>
                    </a:moveTo>
                    <a:lnTo>
                      <a:pt x="0" y="16"/>
                    </a:lnTo>
                    <a:lnTo>
                      <a:pt x="0" y="350"/>
                    </a:lnTo>
                    <a:lnTo>
                      <a:pt x="17" y="367"/>
                    </a:lnTo>
                    <a:lnTo>
                      <a:pt x="17" y="0"/>
                    </a:lnTo>
                  </a:path>
                </a:pathLst>
              </a:custGeom>
              <a:solidFill>
                <a:srgbClr val="FAFD00"/>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7264" name="Freeform 160"/>
              <p:cNvSpPr>
                <a:spLocks/>
              </p:cNvSpPr>
              <p:nvPr/>
            </p:nvSpPr>
            <p:spPr bwMode="auto">
              <a:xfrm>
                <a:off x="4274" y="3548"/>
                <a:ext cx="379" cy="17"/>
              </a:xfrm>
              <a:custGeom>
                <a:avLst/>
                <a:gdLst>
                  <a:gd name="T0" fmla="*/ 17 w 379"/>
                  <a:gd name="T1" fmla="*/ 0 h 17"/>
                  <a:gd name="T2" fmla="*/ 0 w 379"/>
                  <a:gd name="T3" fmla="*/ 16 h 17"/>
                  <a:gd name="T4" fmla="*/ 378 w 379"/>
                  <a:gd name="T5" fmla="*/ 16 h 17"/>
                  <a:gd name="T6" fmla="*/ 361 w 379"/>
                  <a:gd name="T7" fmla="*/ 0 h 17"/>
                  <a:gd name="T8" fmla="*/ 17 w 379"/>
                  <a:gd name="T9" fmla="*/ 0 h 17"/>
                </a:gdLst>
                <a:ahLst/>
                <a:cxnLst>
                  <a:cxn ang="0">
                    <a:pos x="T0" y="T1"/>
                  </a:cxn>
                  <a:cxn ang="0">
                    <a:pos x="T2" y="T3"/>
                  </a:cxn>
                  <a:cxn ang="0">
                    <a:pos x="T4" y="T5"/>
                  </a:cxn>
                  <a:cxn ang="0">
                    <a:pos x="T6" y="T7"/>
                  </a:cxn>
                  <a:cxn ang="0">
                    <a:pos x="T8" y="T9"/>
                  </a:cxn>
                </a:cxnLst>
                <a:rect l="0" t="0" r="r" b="b"/>
                <a:pathLst>
                  <a:path w="379" h="17">
                    <a:moveTo>
                      <a:pt x="17" y="0"/>
                    </a:moveTo>
                    <a:lnTo>
                      <a:pt x="0" y="16"/>
                    </a:lnTo>
                    <a:lnTo>
                      <a:pt x="378" y="16"/>
                    </a:lnTo>
                    <a:lnTo>
                      <a:pt x="361" y="0"/>
                    </a:lnTo>
                    <a:lnTo>
                      <a:pt x="17" y="0"/>
                    </a:lnTo>
                  </a:path>
                </a:pathLst>
              </a:custGeom>
              <a:solidFill>
                <a:srgbClr val="FAFD00"/>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47271" name="Group 167"/>
            <p:cNvGrpSpPr>
              <a:grpSpLocks/>
            </p:cNvGrpSpPr>
            <p:nvPr/>
          </p:nvGrpSpPr>
          <p:grpSpPr bwMode="auto">
            <a:xfrm>
              <a:off x="4646" y="3205"/>
              <a:ext cx="379" cy="368"/>
              <a:chOff x="4646" y="3205"/>
              <a:chExt cx="379" cy="368"/>
            </a:xfrm>
          </p:grpSpPr>
          <p:sp>
            <p:nvSpPr>
              <p:cNvPr id="47266" name="Rectangle 162"/>
              <p:cNvSpPr>
                <a:spLocks noChangeArrowheads="1"/>
              </p:cNvSpPr>
              <p:nvPr/>
            </p:nvSpPr>
            <p:spPr bwMode="auto">
              <a:xfrm>
                <a:off x="4648" y="3208"/>
                <a:ext cx="368" cy="357"/>
              </a:xfrm>
              <a:prstGeom prst="rect">
                <a:avLst/>
              </a:prstGeom>
              <a:solidFill>
                <a:srgbClr val="FAFD00"/>
              </a:solidFill>
              <a:ln w="12700">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7267" name="Freeform 163"/>
              <p:cNvSpPr>
                <a:spLocks/>
              </p:cNvSpPr>
              <p:nvPr/>
            </p:nvSpPr>
            <p:spPr bwMode="auto">
              <a:xfrm>
                <a:off x="4646" y="3205"/>
                <a:ext cx="379" cy="18"/>
              </a:xfrm>
              <a:custGeom>
                <a:avLst/>
                <a:gdLst>
                  <a:gd name="T0" fmla="*/ 0 w 379"/>
                  <a:gd name="T1" fmla="*/ 0 h 18"/>
                  <a:gd name="T2" fmla="*/ 17 w 379"/>
                  <a:gd name="T3" fmla="*/ 17 h 18"/>
                  <a:gd name="T4" fmla="*/ 361 w 379"/>
                  <a:gd name="T5" fmla="*/ 17 h 18"/>
                  <a:gd name="T6" fmla="*/ 378 w 379"/>
                  <a:gd name="T7" fmla="*/ 0 h 18"/>
                  <a:gd name="T8" fmla="*/ 0 w 379"/>
                  <a:gd name="T9" fmla="*/ 0 h 18"/>
                </a:gdLst>
                <a:ahLst/>
                <a:cxnLst>
                  <a:cxn ang="0">
                    <a:pos x="T0" y="T1"/>
                  </a:cxn>
                  <a:cxn ang="0">
                    <a:pos x="T2" y="T3"/>
                  </a:cxn>
                  <a:cxn ang="0">
                    <a:pos x="T4" y="T5"/>
                  </a:cxn>
                  <a:cxn ang="0">
                    <a:pos x="T6" y="T7"/>
                  </a:cxn>
                  <a:cxn ang="0">
                    <a:pos x="T8" y="T9"/>
                  </a:cxn>
                </a:cxnLst>
                <a:rect l="0" t="0" r="r" b="b"/>
                <a:pathLst>
                  <a:path w="379" h="18">
                    <a:moveTo>
                      <a:pt x="0" y="0"/>
                    </a:moveTo>
                    <a:lnTo>
                      <a:pt x="17" y="17"/>
                    </a:lnTo>
                    <a:lnTo>
                      <a:pt x="361" y="17"/>
                    </a:lnTo>
                    <a:lnTo>
                      <a:pt x="378" y="0"/>
                    </a:lnTo>
                    <a:lnTo>
                      <a:pt x="0" y="0"/>
                    </a:lnTo>
                  </a:path>
                </a:pathLst>
              </a:custGeom>
              <a:solidFill>
                <a:srgbClr val="FAFD00"/>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7268" name="Freeform 164"/>
              <p:cNvSpPr>
                <a:spLocks/>
              </p:cNvSpPr>
              <p:nvPr/>
            </p:nvSpPr>
            <p:spPr bwMode="auto">
              <a:xfrm>
                <a:off x="4646" y="3205"/>
                <a:ext cx="18" cy="368"/>
              </a:xfrm>
              <a:custGeom>
                <a:avLst/>
                <a:gdLst>
                  <a:gd name="T0" fmla="*/ 0 w 18"/>
                  <a:gd name="T1" fmla="*/ 0 h 368"/>
                  <a:gd name="T2" fmla="*/ 0 w 18"/>
                  <a:gd name="T3" fmla="*/ 367 h 368"/>
                  <a:gd name="T4" fmla="*/ 17 w 18"/>
                  <a:gd name="T5" fmla="*/ 350 h 368"/>
                  <a:gd name="T6" fmla="*/ 17 w 18"/>
                  <a:gd name="T7" fmla="*/ 16 h 368"/>
                  <a:gd name="T8" fmla="*/ 0 w 18"/>
                  <a:gd name="T9" fmla="*/ 0 h 368"/>
                </a:gdLst>
                <a:ahLst/>
                <a:cxnLst>
                  <a:cxn ang="0">
                    <a:pos x="T0" y="T1"/>
                  </a:cxn>
                  <a:cxn ang="0">
                    <a:pos x="T2" y="T3"/>
                  </a:cxn>
                  <a:cxn ang="0">
                    <a:pos x="T4" y="T5"/>
                  </a:cxn>
                  <a:cxn ang="0">
                    <a:pos x="T6" y="T7"/>
                  </a:cxn>
                  <a:cxn ang="0">
                    <a:pos x="T8" y="T9"/>
                  </a:cxn>
                </a:cxnLst>
                <a:rect l="0" t="0" r="r" b="b"/>
                <a:pathLst>
                  <a:path w="18" h="368">
                    <a:moveTo>
                      <a:pt x="0" y="0"/>
                    </a:moveTo>
                    <a:lnTo>
                      <a:pt x="0" y="367"/>
                    </a:lnTo>
                    <a:lnTo>
                      <a:pt x="17" y="350"/>
                    </a:lnTo>
                    <a:lnTo>
                      <a:pt x="17" y="16"/>
                    </a:lnTo>
                    <a:lnTo>
                      <a:pt x="0" y="0"/>
                    </a:lnTo>
                  </a:path>
                </a:pathLst>
              </a:custGeom>
              <a:solidFill>
                <a:srgbClr val="FAFD00"/>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7269" name="Freeform 165"/>
              <p:cNvSpPr>
                <a:spLocks/>
              </p:cNvSpPr>
              <p:nvPr/>
            </p:nvSpPr>
            <p:spPr bwMode="auto">
              <a:xfrm>
                <a:off x="5007" y="3205"/>
                <a:ext cx="18" cy="368"/>
              </a:xfrm>
              <a:custGeom>
                <a:avLst/>
                <a:gdLst>
                  <a:gd name="T0" fmla="*/ 17 w 18"/>
                  <a:gd name="T1" fmla="*/ 0 h 368"/>
                  <a:gd name="T2" fmla="*/ 0 w 18"/>
                  <a:gd name="T3" fmla="*/ 16 h 368"/>
                  <a:gd name="T4" fmla="*/ 0 w 18"/>
                  <a:gd name="T5" fmla="*/ 350 h 368"/>
                  <a:gd name="T6" fmla="*/ 17 w 18"/>
                  <a:gd name="T7" fmla="*/ 367 h 368"/>
                  <a:gd name="T8" fmla="*/ 17 w 18"/>
                  <a:gd name="T9" fmla="*/ 0 h 368"/>
                </a:gdLst>
                <a:ahLst/>
                <a:cxnLst>
                  <a:cxn ang="0">
                    <a:pos x="T0" y="T1"/>
                  </a:cxn>
                  <a:cxn ang="0">
                    <a:pos x="T2" y="T3"/>
                  </a:cxn>
                  <a:cxn ang="0">
                    <a:pos x="T4" y="T5"/>
                  </a:cxn>
                  <a:cxn ang="0">
                    <a:pos x="T6" y="T7"/>
                  </a:cxn>
                  <a:cxn ang="0">
                    <a:pos x="T8" y="T9"/>
                  </a:cxn>
                </a:cxnLst>
                <a:rect l="0" t="0" r="r" b="b"/>
                <a:pathLst>
                  <a:path w="18" h="368">
                    <a:moveTo>
                      <a:pt x="17" y="0"/>
                    </a:moveTo>
                    <a:lnTo>
                      <a:pt x="0" y="16"/>
                    </a:lnTo>
                    <a:lnTo>
                      <a:pt x="0" y="350"/>
                    </a:lnTo>
                    <a:lnTo>
                      <a:pt x="17" y="367"/>
                    </a:lnTo>
                    <a:lnTo>
                      <a:pt x="17" y="0"/>
                    </a:lnTo>
                  </a:path>
                </a:pathLst>
              </a:custGeom>
              <a:solidFill>
                <a:srgbClr val="FAFD00"/>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7270" name="Freeform 166"/>
              <p:cNvSpPr>
                <a:spLocks/>
              </p:cNvSpPr>
              <p:nvPr/>
            </p:nvSpPr>
            <p:spPr bwMode="auto">
              <a:xfrm>
                <a:off x="4646" y="3556"/>
                <a:ext cx="379" cy="17"/>
              </a:xfrm>
              <a:custGeom>
                <a:avLst/>
                <a:gdLst>
                  <a:gd name="T0" fmla="*/ 17 w 379"/>
                  <a:gd name="T1" fmla="*/ 0 h 17"/>
                  <a:gd name="T2" fmla="*/ 0 w 379"/>
                  <a:gd name="T3" fmla="*/ 16 h 17"/>
                  <a:gd name="T4" fmla="*/ 378 w 379"/>
                  <a:gd name="T5" fmla="*/ 16 h 17"/>
                  <a:gd name="T6" fmla="*/ 361 w 379"/>
                  <a:gd name="T7" fmla="*/ 0 h 17"/>
                  <a:gd name="T8" fmla="*/ 17 w 379"/>
                  <a:gd name="T9" fmla="*/ 0 h 17"/>
                </a:gdLst>
                <a:ahLst/>
                <a:cxnLst>
                  <a:cxn ang="0">
                    <a:pos x="T0" y="T1"/>
                  </a:cxn>
                  <a:cxn ang="0">
                    <a:pos x="T2" y="T3"/>
                  </a:cxn>
                  <a:cxn ang="0">
                    <a:pos x="T4" y="T5"/>
                  </a:cxn>
                  <a:cxn ang="0">
                    <a:pos x="T6" y="T7"/>
                  </a:cxn>
                  <a:cxn ang="0">
                    <a:pos x="T8" y="T9"/>
                  </a:cxn>
                </a:cxnLst>
                <a:rect l="0" t="0" r="r" b="b"/>
                <a:pathLst>
                  <a:path w="379" h="17">
                    <a:moveTo>
                      <a:pt x="17" y="0"/>
                    </a:moveTo>
                    <a:lnTo>
                      <a:pt x="0" y="16"/>
                    </a:lnTo>
                    <a:lnTo>
                      <a:pt x="378" y="16"/>
                    </a:lnTo>
                    <a:lnTo>
                      <a:pt x="361" y="0"/>
                    </a:lnTo>
                    <a:lnTo>
                      <a:pt x="17" y="0"/>
                    </a:lnTo>
                  </a:path>
                </a:pathLst>
              </a:custGeom>
              <a:solidFill>
                <a:srgbClr val="FAFD00"/>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47277" name="Group 173"/>
            <p:cNvGrpSpPr>
              <a:grpSpLocks/>
            </p:cNvGrpSpPr>
            <p:nvPr/>
          </p:nvGrpSpPr>
          <p:grpSpPr bwMode="auto">
            <a:xfrm>
              <a:off x="5026" y="3205"/>
              <a:ext cx="379" cy="368"/>
              <a:chOff x="5026" y="3205"/>
              <a:chExt cx="379" cy="368"/>
            </a:xfrm>
          </p:grpSpPr>
          <p:sp>
            <p:nvSpPr>
              <p:cNvPr id="47272" name="Rectangle 168"/>
              <p:cNvSpPr>
                <a:spLocks noChangeArrowheads="1"/>
              </p:cNvSpPr>
              <p:nvPr/>
            </p:nvSpPr>
            <p:spPr bwMode="auto">
              <a:xfrm>
                <a:off x="5028" y="3208"/>
                <a:ext cx="368" cy="357"/>
              </a:xfrm>
              <a:prstGeom prst="rect">
                <a:avLst/>
              </a:prstGeom>
              <a:solidFill>
                <a:srgbClr val="FAFD00"/>
              </a:solidFill>
              <a:ln w="12700">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7273" name="Freeform 169"/>
              <p:cNvSpPr>
                <a:spLocks/>
              </p:cNvSpPr>
              <p:nvPr/>
            </p:nvSpPr>
            <p:spPr bwMode="auto">
              <a:xfrm>
                <a:off x="5026" y="3205"/>
                <a:ext cx="379" cy="18"/>
              </a:xfrm>
              <a:custGeom>
                <a:avLst/>
                <a:gdLst>
                  <a:gd name="T0" fmla="*/ 0 w 379"/>
                  <a:gd name="T1" fmla="*/ 0 h 18"/>
                  <a:gd name="T2" fmla="*/ 17 w 379"/>
                  <a:gd name="T3" fmla="*/ 17 h 18"/>
                  <a:gd name="T4" fmla="*/ 361 w 379"/>
                  <a:gd name="T5" fmla="*/ 17 h 18"/>
                  <a:gd name="T6" fmla="*/ 378 w 379"/>
                  <a:gd name="T7" fmla="*/ 0 h 18"/>
                  <a:gd name="T8" fmla="*/ 0 w 379"/>
                  <a:gd name="T9" fmla="*/ 0 h 18"/>
                </a:gdLst>
                <a:ahLst/>
                <a:cxnLst>
                  <a:cxn ang="0">
                    <a:pos x="T0" y="T1"/>
                  </a:cxn>
                  <a:cxn ang="0">
                    <a:pos x="T2" y="T3"/>
                  </a:cxn>
                  <a:cxn ang="0">
                    <a:pos x="T4" y="T5"/>
                  </a:cxn>
                  <a:cxn ang="0">
                    <a:pos x="T6" y="T7"/>
                  </a:cxn>
                  <a:cxn ang="0">
                    <a:pos x="T8" y="T9"/>
                  </a:cxn>
                </a:cxnLst>
                <a:rect l="0" t="0" r="r" b="b"/>
                <a:pathLst>
                  <a:path w="379" h="18">
                    <a:moveTo>
                      <a:pt x="0" y="0"/>
                    </a:moveTo>
                    <a:lnTo>
                      <a:pt x="17" y="17"/>
                    </a:lnTo>
                    <a:lnTo>
                      <a:pt x="361" y="17"/>
                    </a:lnTo>
                    <a:lnTo>
                      <a:pt x="378" y="0"/>
                    </a:lnTo>
                    <a:lnTo>
                      <a:pt x="0" y="0"/>
                    </a:lnTo>
                  </a:path>
                </a:pathLst>
              </a:custGeom>
              <a:solidFill>
                <a:srgbClr val="FAFD00"/>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7274" name="Freeform 170"/>
              <p:cNvSpPr>
                <a:spLocks/>
              </p:cNvSpPr>
              <p:nvPr/>
            </p:nvSpPr>
            <p:spPr bwMode="auto">
              <a:xfrm>
                <a:off x="5026" y="3205"/>
                <a:ext cx="18" cy="368"/>
              </a:xfrm>
              <a:custGeom>
                <a:avLst/>
                <a:gdLst>
                  <a:gd name="T0" fmla="*/ 0 w 18"/>
                  <a:gd name="T1" fmla="*/ 0 h 368"/>
                  <a:gd name="T2" fmla="*/ 0 w 18"/>
                  <a:gd name="T3" fmla="*/ 367 h 368"/>
                  <a:gd name="T4" fmla="*/ 17 w 18"/>
                  <a:gd name="T5" fmla="*/ 350 h 368"/>
                  <a:gd name="T6" fmla="*/ 17 w 18"/>
                  <a:gd name="T7" fmla="*/ 16 h 368"/>
                  <a:gd name="T8" fmla="*/ 0 w 18"/>
                  <a:gd name="T9" fmla="*/ 0 h 368"/>
                </a:gdLst>
                <a:ahLst/>
                <a:cxnLst>
                  <a:cxn ang="0">
                    <a:pos x="T0" y="T1"/>
                  </a:cxn>
                  <a:cxn ang="0">
                    <a:pos x="T2" y="T3"/>
                  </a:cxn>
                  <a:cxn ang="0">
                    <a:pos x="T4" y="T5"/>
                  </a:cxn>
                  <a:cxn ang="0">
                    <a:pos x="T6" y="T7"/>
                  </a:cxn>
                  <a:cxn ang="0">
                    <a:pos x="T8" y="T9"/>
                  </a:cxn>
                </a:cxnLst>
                <a:rect l="0" t="0" r="r" b="b"/>
                <a:pathLst>
                  <a:path w="18" h="368">
                    <a:moveTo>
                      <a:pt x="0" y="0"/>
                    </a:moveTo>
                    <a:lnTo>
                      <a:pt x="0" y="367"/>
                    </a:lnTo>
                    <a:lnTo>
                      <a:pt x="17" y="350"/>
                    </a:lnTo>
                    <a:lnTo>
                      <a:pt x="17" y="16"/>
                    </a:lnTo>
                    <a:lnTo>
                      <a:pt x="0" y="0"/>
                    </a:lnTo>
                  </a:path>
                </a:pathLst>
              </a:custGeom>
              <a:solidFill>
                <a:srgbClr val="FAFD00"/>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7275" name="Freeform 171"/>
              <p:cNvSpPr>
                <a:spLocks/>
              </p:cNvSpPr>
              <p:nvPr/>
            </p:nvSpPr>
            <p:spPr bwMode="auto">
              <a:xfrm>
                <a:off x="5387" y="3205"/>
                <a:ext cx="18" cy="368"/>
              </a:xfrm>
              <a:custGeom>
                <a:avLst/>
                <a:gdLst>
                  <a:gd name="T0" fmla="*/ 17 w 18"/>
                  <a:gd name="T1" fmla="*/ 0 h 368"/>
                  <a:gd name="T2" fmla="*/ 0 w 18"/>
                  <a:gd name="T3" fmla="*/ 16 h 368"/>
                  <a:gd name="T4" fmla="*/ 0 w 18"/>
                  <a:gd name="T5" fmla="*/ 350 h 368"/>
                  <a:gd name="T6" fmla="*/ 17 w 18"/>
                  <a:gd name="T7" fmla="*/ 367 h 368"/>
                  <a:gd name="T8" fmla="*/ 17 w 18"/>
                  <a:gd name="T9" fmla="*/ 0 h 368"/>
                </a:gdLst>
                <a:ahLst/>
                <a:cxnLst>
                  <a:cxn ang="0">
                    <a:pos x="T0" y="T1"/>
                  </a:cxn>
                  <a:cxn ang="0">
                    <a:pos x="T2" y="T3"/>
                  </a:cxn>
                  <a:cxn ang="0">
                    <a:pos x="T4" y="T5"/>
                  </a:cxn>
                  <a:cxn ang="0">
                    <a:pos x="T6" y="T7"/>
                  </a:cxn>
                  <a:cxn ang="0">
                    <a:pos x="T8" y="T9"/>
                  </a:cxn>
                </a:cxnLst>
                <a:rect l="0" t="0" r="r" b="b"/>
                <a:pathLst>
                  <a:path w="18" h="368">
                    <a:moveTo>
                      <a:pt x="17" y="0"/>
                    </a:moveTo>
                    <a:lnTo>
                      <a:pt x="0" y="16"/>
                    </a:lnTo>
                    <a:lnTo>
                      <a:pt x="0" y="350"/>
                    </a:lnTo>
                    <a:lnTo>
                      <a:pt x="17" y="367"/>
                    </a:lnTo>
                    <a:lnTo>
                      <a:pt x="17" y="0"/>
                    </a:lnTo>
                  </a:path>
                </a:pathLst>
              </a:custGeom>
              <a:solidFill>
                <a:srgbClr val="FAFD00"/>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7276" name="Freeform 172"/>
              <p:cNvSpPr>
                <a:spLocks/>
              </p:cNvSpPr>
              <p:nvPr/>
            </p:nvSpPr>
            <p:spPr bwMode="auto">
              <a:xfrm>
                <a:off x="5026" y="3556"/>
                <a:ext cx="379" cy="17"/>
              </a:xfrm>
              <a:custGeom>
                <a:avLst/>
                <a:gdLst>
                  <a:gd name="T0" fmla="*/ 17 w 379"/>
                  <a:gd name="T1" fmla="*/ 0 h 17"/>
                  <a:gd name="T2" fmla="*/ 0 w 379"/>
                  <a:gd name="T3" fmla="*/ 16 h 17"/>
                  <a:gd name="T4" fmla="*/ 378 w 379"/>
                  <a:gd name="T5" fmla="*/ 16 h 17"/>
                  <a:gd name="T6" fmla="*/ 361 w 379"/>
                  <a:gd name="T7" fmla="*/ 0 h 17"/>
                  <a:gd name="T8" fmla="*/ 17 w 379"/>
                  <a:gd name="T9" fmla="*/ 0 h 17"/>
                </a:gdLst>
                <a:ahLst/>
                <a:cxnLst>
                  <a:cxn ang="0">
                    <a:pos x="T0" y="T1"/>
                  </a:cxn>
                  <a:cxn ang="0">
                    <a:pos x="T2" y="T3"/>
                  </a:cxn>
                  <a:cxn ang="0">
                    <a:pos x="T4" y="T5"/>
                  </a:cxn>
                  <a:cxn ang="0">
                    <a:pos x="T6" y="T7"/>
                  </a:cxn>
                  <a:cxn ang="0">
                    <a:pos x="T8" y="T9"/>
                  </a:cxn>
                </a:cxnLst>
                <a:rect l="0" t="0" r="r" b="b"/>
                <a:pathLst>
                  <a:path w="379" h="17">
                    <a:moveTo>
                      <a:pt x="17" y="0"/>
                    </a:moveTo>
                    <a:lnTo>
                      <a:pt x="0" y="16"/>
                    </a:lnTo>
                    <a:lnTo>
                      <a:pt x="378" y="16"/>
                    </a:lnTo>
                    <a:lnTo>
                      <a:pt x="361" y="0"/>
                    </a:lnTo>
                    <a:lnTo>
                      <a:pt x="17" y="0"/>
                    </a:lnTo>
                  </a:path>
                </a:pathLst>
              </a:custGeom>
              <a:solidFill>
                <a:srgbClr val="FAFD00"/>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47283" name="Group 179"/>
            <p:cNvGrpSpPr>
              <a:grpSpLocks/>
            </p:cNvGrpSpPr>
            <p:nvPr/>
          </p:nvGrpSpPr>
          <p:grpSpPr bwMode="auto">
            <a:xfrm>
              <a:off x="4274" y="3565"/>
              <a:ext cx="379" cy="368"/>
              <a:chOff x="4274" y="3565"/>
              <a:chExt cx="379" cy="368"/>
            </a:xfrm>
          </p:grpSpPr>
          <p:sp>
            <p:nvSpPr>
              <p:cNvPr id="47278" name="Rectangle 174"/>
              <p:cNvSpPr>
                <a:spLocks noChangeArrowheads="1"/>
              </p:cNvSpPr>
              <p:nvPr/>
            </p:nvSpPr>
            <p:spPr bwMode="auto">
              <a:xfrm>
                <a:off x="4276" y="3568"/>
                <a:ext cx="368" cy="357"/>
              </a:xfrm>
              <a:prstGeom prst="rect">
                <a:avLst/>
              </a:prstGeom>
              <a:solidFill>
                <a:srgbClr val="00AE00"/>
              </a:solidFill>
              <a:ln w="12700">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7279" name="Freeform 175"/>
              <p:cNvSpPr>
                <a:spLocks/>
              </p:cNvSpPr>
              <p:nvPr/>
            </p:nvSpPr>
            <p:spPr bwMode="auto">
              <a:xfrm>
                <a:off x="4274" y="3565"/>
                <a:ext cx="379" cy="18"/>
              </a:xfrm>
              <a:custGeom>
                <a:avLst/>
                <a:gdLst>
                  <a:gd name="T0" fmla="*/ 0 w 379"/>
                  <a:gd name="T1" fmla="*/ 0 h 18"/>
                  <a:gd name="T2" fmla="*/ 17 w 379"/>
                  <a:gd name="T3" fmla="*/ 17 h 18"/>
                  <a:gd name="T4" fmla="*/ 361 w 379"/>
                  <a:gd name="T5" fmla="*/ 17 h 18"/>
                  <a:gd name="T6" fmla="*/ 378 w 379"/>
                  <a:gd name="T7" fmla="*/ 0 h 18"/>
                  <a:gd name="T8" fmla="*/ 0 w 379"/>
                  <a:gd name="T9" fmla="*/ 0 h 18"/>
                </a:gdLst>
                <a:ahLst/>
                <a:cxnLst>
                  <a:cxn ang="0">
                    <a:pos x="T0" y="T1"/>
                  </a:cxn>
                  <a:cxn ang="0">
                    <a:pos x="T2" y="T3"/>
                  </a:cxn>
                  <a:cxn ang="0">
                    <a:pos x="T4" y="T5"/>
                  </a:cxn>
                  <a:cxn ang="0">
                    <a:pos x="T6" y="T7"/>
                  </a:cxn>
                  <a:cxn ang="0">
                    <a:pos x="T8" y="T9"/>
                  </a:cxn>
                </a:cxnLst>
                <a:rect l="0" t="0" r="r" b="b"/>
                <a:pathLst>
                  <a:path w="379" h="18">
                    <a:moveTo>
                      <a:pt x="0" y="0"/>
                    </a:moveTo>
                    <a:lnTo>
                      <a:pt x="17" y="17"/>
                    </a:lnTo>
                    <a:lnTo>
                      <a:pt x="361" y="17"/>
                    </a:lnTo>
                    <a:lnTo>
                      <a:pt x="378" y="0"/>
                    </a:lnTo>
                    <a:lnTo>
                      <a:pt x="0" y="0"/>
                    </a:lnTo>
                  </a:path>
                </a:pathLst>
              </a:custGeom>
              <a:solidFill>
                <a:srgbClr val="00AE00"/>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7280" name="Freeform 176"/>
              <p:cNvSpPr>
                <a:spLocks/>
              </p:cNvSpPr>
              <p:nvPr/>
            </p:nvSpPr>
            <p:spPr bwMode="auto">
              <a:xfrm>
                <a:off x="4274" y="3565"/>
                <a:ext cx="18" cy="368"/>
              </a:xfrm>
              <a:custGeom>
                <a:avLst/>
                <a:gdLst>
                  <a:gd name="T0" fmla="*/ 0 w 18"/>
                  <a:gd name="T1" fmla="*/ 0 h 368"/>
                  <a:gd name="T2" fmla="*/ 0 w 18"/>
                  <a:gd name="T3" fmla="*/ 367 h 368"/>
                  <a:gd name="T4" fmla="*/ 17 w 18"/>
                  <a:gd name="T5" fmla="*/ 350 h 368"/>
                  <a:gd name="T6" fmla="*/ 17 w 18"/>
                  <a:gd name="T7" fmla="*/ 16 h 368"/>
                  <a:gd name="T8" fmla="*/ 0 w 18"/>
                  <a:gd name="T9" fmla="*/ 0 h 368"/>
                </a:gdLst>
                <a:ahLst/>
                <a:cxnLst>
                  <a:cxn ang="0">
                    <a:pos x="T0" y="T1"/>
                  </a:cxn>
                  <a:cxn ang="0">
                    <a:pos x="T2" y="T3"/>
                  </a:cxn>
                  <a:cxn ang="0">
                    <a:pos x="T4" y="T5"/>
                  </a:cxn>
                  <a:cxn ang="0">
                    <a:pos x="T6" y="T7"/>
                  </a:cxn>
                  <a:cxn ang="0">
                    <a:pos x="T8" y="T9"/>
                  </a:cxn>
                </a:cxnLst>
                <a:rect l="0" t="0" r="r" b="b"/>
                <a:pathLst>
                  <a:path w="18" h="368">
                    <a:moveTo>
                      <a:pt x="0" y="0"/>
                    </a:moveTo>
                    <a:lnTo>
                      <a:pt x="0" y="367"/>
                    </a:lnTo>
                    <a:lnTo>
                      <a:pt x="17" y="350"/>
                    </a:lnTo>
                    <a:lnTo>
                      <a:pt x="17" y="16"/>
                    </a:lnTo>
                    <a:lnTo>
                      <a:pt x="0" y="0"/>
                    </a:lnTo>
                  </a:path>
                </a:pathLst>
              </a:custGeom>
              <a:solidFill>
                <a:srgbClr val="00AE00"/>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7281" name="Freeform 177"/>
              <p:cNvSpPr>
                <a:spLocks/>
              </p:cNvSpPr>
              <p:nvPr/>
            </p:nvSpPr>
            <p:spPr bwMode="auto">
              <a:xfrm>
                <a:off x="4635" y="3565"/>
                <a:ext cx="18" cy="368"/>
              </a:xfrm>
              <a:custGeom>
                <a:avLst/>
                <a:gdLst>
                  <a:gd name="T0" fmla="*/ 17 w 18"/>
                  <a:gd name="T1" fmla="*/ 0 h 368"/>
                  <a:gd name="T2" fmla="*/ 0 w 18"/>
                  <a:gd name="T3" fmla="*/ 16 h 368"/>
                  <a:gd name="T4" fmla="*/ 0 w 18"/>
                  <a:gd name="T5" fmla="*/ 350 h 368"/>
                  <a:gd name="T6" fmla="*/ 17 w 18"/>
                  <a:gd name="T7" fmla="*/ 367 h 368"/>
                  <a:gd name="T8" fmla="*/ 17 w 18"/>
                  <a:gd name="T9" fmla="*/ 0 h 368"/>
                </a:gdLst>
                <a:ahLst/>
                <a:cxnLst>
                  <a:cxn ang="0">
                    <a:pos x="T0" y="T1"/>
                  </a:cxn>
                  <a:cxn ang="0">
                    <a:pos x="T2" y="T3"/>
                  </a:cxn>
                  <a:cxn ang="0">
                    <a:pos x="T4" y="T5"/>
                  </a:cxn>
                  <a:cxn ang="0">
                    <a:pos x="T6" y="T7"/>
                  </a:cxn>
                  <a:cxn ang="0">
                    <a:pos x="T8" y="T9"/>
                  </a:cxn>
                </a:cxnLst>
                <a:rect l="0" t="0" r="r" b="b"/>
                <a:pathLst>
                  <a:path w="18" h="368">
                    <a:moveTo>
                      <a:pt x="17" y="0"/>
                    </a:moveTo>
                    <a:lnTo>
                      <a:pt x="0" y="16"/>
                    </a:lnTo>
                    <a:lnTo>
                      <a:pt x="0" y="350"/>
                    </a:lnTo>
                    <a:lnTo>
                      <a:pt x="17" y="367"/>
                    </a:lnTo>
                    <a:lnTo>
                      <a:pt x="17" y="0"/>
                    </a:lnTo>
                  </a:path>
                </a:pathLst>
              </a:custGeom>
              <a:solidFill>
                <a:srgbClr val="00AE00"/>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7282" name="Freeform 178"/>
              <p:cNvSpPr>
                <a:spLocks/>
              </p:cNvSpPr>
              <p:nvPr/>
            </p:nvSpPr>
            <p:spPr bwMode="auto">
              <a:xfrm>
                <a:off x="4274" y="3916"/>
                <a:ext cx="379" cy="17"/>
              </a:xfrm>
              <a:custGeom>
                <a:avLst/>
                <a:gdLst>
                  <a:gd name="T0" fmla="*/ 17 w 379"/>
                  <a:gd name="T1" fmla="*/ 0 h 17"/>
                  <a:gd name="T2" fmla="*/ 0 w 379"/>
                  <a:gd name="T3" fmla="*/ 16 h 17"/>
                  <a:gd name="T4" fmla="*/ 378 w 379"/>
                  <a:gd name="T5" fmla="*/ 16 h 17"/>
                  <a:gd name="T6" fmla="*/ 361 w 379"/>
                  <a:gd name="T7" fmla="*/ 0 h 17"/>
                  <a:gd name="T8" fmla="*/ 17 w 379"/>
                  <a:gd name="T9" fmla="*/ 0 h 17"/>
                </a:gdLst>
                <a:ahLst/>
                <a:cxnLst>
                  <a:cxn ang="0">
                    <a:pos x="T0" y="T1"/>
                  </a:cxn>
                  <a:cxn ang="0">
                    <a:pos x="T2" y="T3"/>
                  </a:cxn>
                  <a:cxn ang="0">
                    <a:pos x="T4" y="T5"/>
                  </a:cxn>
                  <a:cxn ang="0">
                    <a:pos x="T6" y="T7"/>
                  </a:cxn>
                  <a:cxn ang="0">
                    <a:pos x="T8" y="T9"/>
                  </a:cxn>
                </a:cxnLst>
                <a:rect l="0" t="0" r="r" b="b"/>
                <a:pathLst>
                  <a:path w="379" h="17">
                    <a:moveTo>
                      <a:pt x="17" y="0"/>
                    </a:moveTo>
                    <a:lnTo>
                      <a:pt x="0" y="16"/>
                    </a:lnTo>
                    <a:lnTo>
                      <a:pt x="378" y="16"/>
                    </a:lnTo>
                    <a:lnTo>
                      <a:pt x="361" y="0"/>
                    </a:lnTo>
                    <a:lnTo>
                      <a:pt x="17" y="0"/>
                    </a:lnTo>
                  </a:path>
                </a:pathLst>
              </a:custGeom>
              <a:solidFill>
                <a:srgbClr val="00AE00"/>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47289" name="Group 185"/>
            <p:cNvGrpSpPr>
              <a:grpSpLocks/>
            </p:cNvGrpSpPr>
            <p:nvPr/>
          </p:nvGrpSpPr>
          <p:grpSpPr bwMode="auto">
            <a:xfrm>
              <a:off x="4646" y="3565"/>
              <a:ext cx="379" cy="368"/>
              <a:chOff x="4646" y="3565"/>
              <a:chExt cx="379" cy="368"/>
            </a:xfrm>
          </p:grpSpPr>
          <p:sp>
            <p:nvSpPr>
              <p:cNvPr id="47284" name="Rectangle 180"/>
              <p:cNvSpPr>
                <a:spLocks noChangeArrowheads="1"/>
              </p:cNvSpPr>
              <p:nvPr/>
            </p:nvSpPr>
            <p:spPr bwMode="auto">
              <a:xfrm>
                <a:off x="4648" y="3568"/>
                <a:ext cx="368" cy="357"/>
              </a:xfrm>
              <a:prstGeom prst="rect">
                <a:avLst/>
              </a:prstGeom>
              <a:solidFill>
                <a:srgbClr val="FAFD00"/>
              </a:solidFill>
              <a:ln w="12700">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7285" name="Freeform 181"/>
              <p:cNvSpPr>
                <a:spLocks/>
              </p:cNvSpPr>
              <p:nvPr/>
            </p:nvSpPr>
            <p:spPr bwMode="auto">
              <a:xfrm>
                <a:off x="4646" y="3565"/>
                <a:ext cx="379" cy="18"/>
              </a:xfrm>
              <a:custGeom>
                <a:avLst/>
                <a:gdLst>
                  <a:gd name="T0" fmla="*/ 0 w 379"/>
                  <a:gd name="T1" fmla="*/ 0 h 18"/>
                  <a:gd name="T2" fmla="*/ 17 w 379"/>
                  <a:gd name="T3" fmla="*/ 17 h 18"/>
                  <a:gd name="T4" fmla="*/ 361 w 379"/>
                  <a:gd name="T5" fmla="*/ 17 h 18"/>
                  <a:gd name="T6" fmla="*/ 378 w 379"/>
                  <a:gd name="T7" fmla="*/ 0 h 18"/>
                  <a:gd name="T8" fmla="*/ 0 w 379"/>
                  <a:gd name="T9" fmla="*/ 0 h 18"/>
                </a:gdLst>
                <a:ahLst/>
                <a:cxnLst>
                  <a:cxn ang="0">
                    <a:pos x="T0" y="T1"/>
                  </a:cxn>
                  <a:cxn ang="0">
                    <a:pos x="T2" y="T3"/>
                  </a:cxn>
                  <a:cxn ang="0">
                    <a:pos x="T4" y="T5"/>
                  </a:cxn>
                  <a:cxn ang="0">
                    <a:pos x="T6" y="T7"/>
                  </a:cxn>
                  <a:cxn ang="0">
                    <a:pos x="T8" y="T9"/>
                  </a:cxn>
                </a:cxnLst>
                <a:rect l="0" t="0" r="r" b="b"/>
                <a:pathLst>
                  <a:path w="379" h="18">
                    <a:moveTo>
                      <a:pt x="0" y="0"/>
                    </a:moveTo>
                    <a:lnTo>
                      <a:pt x="17" y="17"/>
                    </a:lnTo>
                    <a:lnTo>
                      <a:pt x="361" y="17"/>
                    </a:lnTo>
                    <a:lnTo>
                      <a:pt x="378" y="0"/>
                    </a:lnTo>
                    <a:lnTo>
                      <a:pt x="0" y="0"/>
                    </a:lnTo>
                  </a:path>
                </a:pathLst>
              </a:custGeom>
              <a:solidFill>
                <a:srgbClr val="FAFD00"/>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7286" name="Freeform 182"/>
              <p:cNvSpPr>
                <a:spLocks/>
              </p:cNvSpPr>
              <p:nvPr/>
            </p:nvSpPr>
            <p:spPr bwMode="auto">
              <a:xfrm>
                <a:off x="4646" y="3565"/>
                <a:ext cx="18" cy="368"/>
              </a:xfrm>
              <a:custGeom>
                <a:avLst/>
                <a:gdLst>
                  <a:gd name="T0" fmla="*/ 0 w 18"/>
                  <a:gd name="T1" fmla="*/ 0 h 368"/>
                  <a:gd name="T2" fmla="*/ 0 w 18"/>
                  <a:gd name="T3" fmla="*/ 367 h 368"/>
                  <a:gd name="T4" fmla="*/ 17 w 18"/>
                  <a:gd name="T5" fmla="*/ 350 h 368"/>
                  <a:gd name="T6" fmla="*/ 17 w 18"/>
                  <a:gd name="T7" fmla="*/ 16 h 368"/>
                  <a:gd name="T8" fmla="*/ 0 w 18"/>
                  <a:gd name="T9" fmla="*/ 0 h 368"/>
                </a:gdLst>
                <a:ahLst/>
                <a:cxnLst>
                  <a:cxn ang="0">
                    <a:pos x="T0" y="T1"/>
                  </a:cxn>
                  <a:cxn ang="0">
                    <a:pos x="T2" y="T3"/>
                  </a:cxn>
                  <a:cxn ang="0">
                    <a:pos x="T4" y="T5"/>
                  </a:cxn>
                  <a:cxn ang="0">
                    <a:pos x="T6" y="T7"/>
                  </a:cxn>
                  <a:cxn ang="0">
                    <a:pos x="T8" y="T9"/>
                  </a:cxn>
                </a:cxnLst>
                <a:rect l="0" t="0" r="r" b="b"/>
                <a:pathLst>
                  <a:path w="18" h="368">
                    <a:moveTo>
                      <a:pt x="0" y="0"/>
                    </a:moveTo>
                    <a:lnTo>
                      <a:pt x="0" y="367"/>
                    </a:lnTo>
                    <a:lnTo>
                      <a:pt x="17" y="350"/>
                    </a:lnTo>
                    <a:lnTo>
                      <a:pt x="17" y="16"/>
                    </a:lnTo>
                    <a:lnTo>
                      <a:pt x="0" y="0"/>
                    </a:lnTo>
                  </a:path>
                </a:pathLst>
              </a:custGeom>
              <a:solidFill>
                <a:srgbClr val="FAFD00"/>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7287" name="Freeform 183"/>
              <p:cNvSpPr>
                <a:spLocks/>
              </p:cNvSpPr>
              <p:nvPr/>
            </p:nvSpPr>
            <p:spPr bwMode="auto">
              <a:xfrm>
                <a:off x="5007" y="3565"/>
                <a:ext cx="18" cy="368"/>
              </a:xfrm>
              <a:custGeom>
                <a:avLst/>
                <a:gdLst>
                  <a:gd name="T0" fmla="*/ 17 w 18"/>
                  <a:gd name="T1" fmla="*/ 0 h 368"/>
                  <a:gd name="T2" fmla="*/ 0 w 18"/>
                  <a:gd name="T3" fmla="*/ 16 h 368"/>
                  <a:gd name="T4" fmla="*/ 0 w 18"/>
                  <a:gd name="T5" fmla="*/ 350 h 368"/>
                  <a:gd name="T6" fmla="*/ 17 w 18"/>
                  <a:gd name="T7" fmla="*/ 367 h 368"/>
                  <a:gd name="T8" fmla="*/ 17 w 18"/>
                  <a:gd name="T9" fmla="*/ 0 h 368"/>
                </a:gdLst>
                <a:ahLst/>
                <a:cxnLst>
                  <a:cxn ang="0">
                    <a:pos x="T0" y="T1"/>
                  </a:cxn>
                  <a:cxn ang="0">
                    <a:pos x="T2" y="T3"/>
                  </a:cxn>
                  <a:cxn ang="0">
                    <a:pos x="T4" y="T5"/>
                  </a:cxn>
                  <a:cxn ang="0">
                    <a:pos x="T6" y="T7"/>
                  </a:cxn>
                  <a:cxn ang="0">
                    <a:pos x="T8" y="T9"/>
                  </a:cxn>
                </a:cxnLst>
                <a:rect l="0" t="0" r="r" b="b"/>
                <a:pathLst>
                  <a:path w="18" h="368">
                    <a:moveTo>
                      <a:pt x="17" y="0"/>
                    </a:moveTo>
                    <a:lnTo>
                      <a:pt x="0" y="16"/>
                    </a:lnTo>
                    <a:lnTo>
                      <a:pt x="0" y="350"/>
                    </a:lnTo>
                    <a:lnTo>
                      <a:pt x="17" y="367"/>
                    </a:lnTo>
                    <a:lnTo>
                      <a:pt x="17" y="0"/>
                    </a:lnTo>
                  </a:path>
                </a:pathLst>
              </a:custGeom>
              <a:solidFill>
                <a:srgbClr val="FAFD00"/>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7288" name="Freeform 184"/>
              <p:cNvSpPr>
                <a:spLocks/>
              </p:cNvSpPr>
              <p:nvPr/>
            </p:nvSpPr>
            <p:spPr bwMode="auto">
              <a:xfrm>
                <a:off x="4646" y="3916"/>
                <a:ext cx="379" cy="17"/>
              </a:xfrm>
              <a:custGeom>
                <a:avLst/>
                <a:gdLst>
                  <a:gd name="T0" fmla="*/ 17 w 379"/>
                  <a:gd name="T1" fmla="*/ 0 h 17"/>
                  <a:gd name="T2" fmla="*/ 0 w 379"/>
                  <a:gd name="T3" fmla="*/ 16 h 17"/>
                  <a:gd name="T4" fmla="*/ 378 w 379"/>
                  <a:gd name="T5" fmla="*/ 16 h 17"/>
                  <a:gd name="T6" fmla="*/ 361 w 379"/>
                  <a:gd name="T7" fmla="*/ 0 h 17"/>
                  <a:gd name="T8" fmla="*/ 17 w 379"/>
                  <a:gd name="T9" fmla="*/ 0 h 17"/>
                </a:gdLst>
                <a:ahLst/>
                <a:cxnLst>
                  <a:cxn ang="0">
                    <a:pos x="T0" y="T1"/>
                  </a:cxn>
                  <a:cxn ang="0">
                    <a:pos x="T2" y="T3"/>
                  </a:cxn>
                  <a:cxn ang="0">
                    <a:pos x="T4" y="T5"/>
                  </a:cxn>
                  <a:cxn ang="0">
                    <a:pos x="T6" y="T7"/>
                  </a:cxn>
                  <a:cxn ang="0">
                    <a:pos x="T8" y="T9"/>
                  </a:cxn>
                </a:cxnLst>
                <a:rect l="0" t="0" r="r" b="b"/>
                <a:pathLst>
                  <a:path w="379" h="17">
                    <a:moveTo>
                      <a:pt x="17" y="0"/>
                    </a:moveTo>
                    <a:lnTo>
                      <a:pt x="0" y="16"/>
                    </a:lnTo>
                    <a:lnTo>
                      <a:pt x="378" y="16"/>
                    </a:lnTo>
                    <a:lnTo>
                      <a:pt x="361" y="0"/>
                    </a:lnTo>
                    <a:lnTo>
                      <a:pt x="17" y="0"/>
                    </a:lnTo>
                  </a:path>
                </a:pathLst>
              </a:custGeom>
              <a:solidFill>
                <a:srgbClr val="FAFD00"/>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47295" name="Group 191"/>
            <p:cNvGrpSpPr>
              <a:grpSpLocks/>
            </p:cNvGrpSpPr>
            <p:nvPr/>
          </p:nvGrpSpPr>
          <p:grpSpPr bwMode="auto">
            <a:xfrm>
              <a:off x="5026" y="3565"/>
              <a:ext cx="379" cy="368"/>
              <a:chOff x="5026" y="3565"/>
              <a:chExt cx="379" cy="368"/>
            </a:xfrm>
          </p:grpSpPr>
          <p:sp>
            <p:nvSpPr>
              <p:cNvPr id="47290" name="Rectangle 186"/>
              <p:cNvSpPr>
                <a:spLocks noChangeArrowheads="1"/>
              </p:cNvSpPr>
              <p:nvPr/>
            </p:nvSpPr>
            <p:spPr bwMode="auto">
              <a:xfrm>
                <a:off x="5028" y="3568"/>
                <a:ext cx="368" cy="357"/>
              </a:xfrm>
              <a:prstGeom prst="rect">
                <a:avLst/>
              </a:prstGeom>
              <a:solidFill>
                <a:srgbClr val="F76681"/>
              </a:solidFill>
              <a:ln w="12700">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7291" name="Freeform 187"/>
              <p:cNvSpPr>
                <a:spLocks/>
              </p:cNvSpPr>
              <p:nvPr/>
            </p:nvSpPr>
            <p:spPr bwMode="auto">
              <a:xfrm>
                <a:off x="5026" y="3565"/>
                <a:ext cx="379" cy="18"/>
              </a:xfrm>
              <a:custGeom>
                <a:avLst/>
                <a:gdLst>
                  <a:gd name="T0" fmla="*/ 0 w 379"/>
                  <a:gd name="T1" fmla="*/ 0 h 18"/>
                  <a:gd name="T2" fmla="*/ 17 w 379"/>
                  <a:gd name="T3" fmla="*/ 17 h 18"/>
                  <a:gd name="T4" fmla="*/ 361 w 379"/>
                  <a:gd name="T5" fmla="*/ 17 h 18"/>
                  <a:gd name="T6" fmla="*/ 378 w 379"/>
                  <a:gd name="T7" fmla="*/ 0 h 18"/>
                  <a:gd name="T8" fmla="*/ 0 w 379"/>
                  <a:gd name="T9" fmla="*/ 0 h 18"/>
                </a:gdLst>
                <a:ahLst/>
                <a:cxnLst>
                  <a:cxn ang="0">
                    <a:pos x="T0" y="T1"/>
                  </a:cxn>
                  <a:cxn ang="0">
                    <a:pos x="T2" y="T3"/>
                  </a:cxn>
                  <a:cxn ang="0">
                    <a:pos x="T4" y="T5"/>
                  </a:cxn>
                  <a:cxn ang="0">
                    <a:pos x="T6" y="T7"/>
                  </a:cxn>
                  <a:cxn ang="0">
                    <a:pos x="T8" y="T9"/>
                  </a:cxn>
                </a:cxnLst>
                <a:rect l="0" t="0" r="r" b="b"/>
                <a:pathLst>
                  <a:path w="379" h="18">
                    <a:moveTo>
                      <a:pt x="0" y="0"/>
                    </a:moveTo>
                    <a:lnTo>
                      <a:pt x="17" y="17"/>
                    </a:lnTo>
                    <a:lnTo>
                      <a:pt x="361" y="17"/>
                    </a:lnTo>
                    <a:lnTo>
                      <a:pt x="378" y="0"/>
                    </a:lnTo>
                    <a:lnTo>
                      <a:pt x="0" y="0"/>
                    </a:lnTo>
                  </a:path>
                </a:pathLst>
              </a:custGeom>
              <a:solidFill>
                <a:srgbClr val="F76681"/>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7292" name="Freeform 188"/>
              <p:cNvSpPr>
                <a:spLocks/>
              </p:cNvSpPr>
              <p:nvPr/>
            </p:nvSpPr>
            <p:spPr bwMode="auto">
              <a:xfrm>
                <a:off x="5026" y="3565"/>
                <a:ext cx="18" cy="368"/>
              </a:xfrm>
              <a:custGeom>
                <a:avLst/>
                <a:gdLst>
                  <a:gd name="T0" fmla="*/ 0 w 18"/>
                  <a:gd name="T1" fmla="*/ 0 h 368"/>
                  <a:gd name="T2" fmla="*/ 0 w 18"/>
                  <a:gd name="T3" fmla="*/ 367 h 368"/>
                  <a:gd name="T4" fmla="*/ 17 w 18"/>
                  <a:gd name="T5" fmla="*/ 350 h 368"/>
                  <a:gd name="T6" fmla="*/ 17 w 18"/>
                  <a:gd name="T7" fmla="*/ 16 h 368"/>
                  <a:gd name="T8" fmla="*/ 0 w 18"/>
                  <a:gd name="T9" fmla="*/ 0 h 368"/>
                </a:gdLst>
                <a:ahLst/>
                <a:cxnLst>
                  <a:cxn ang="0">
                    <a:pos x="T0" y="T1"/>
                  </a:cxn>
                  <a:cxn ang="0">
                    <a:pos x="T2" y="T3"/>
                  </a:cxn>
                  <a:cxn ang="0">
                    <a:pos x="T4" y="T5"/>
                  </a:cxn>
                  <a:cxn ang="0">
                    <a:pos x="T6" y="T7"/>
                  </a:cxn>
                  <a:cxn ang="0">
                    <a:pos x="T8" y="T9"/>
                  </a:cxn>
                </a:cxnLst>
                <a:rect l="0" t="0" r="r" b="b"/>
                <a:pathLst>
                  <a:path w="18" h="368">
                    <a:moveTo>
                      <a:pt x="0" y="0"/>
                    </a:moveTo>
                    <a:lnTo>
                      <a:pt x="0" y="367"/>
                    </a:lnTo>
                    <a:lnTo>
                      <a:pt x="17" y="350"/>
                    </a:lnTo>
                    <a:lnTo>
                      <a:pt x="17" y="16"/>
                    </a:lnTo>
                    <a:lnTo>
                      <a:pt x="0" y="0"/>
                    </a:lnTo>
                  </a:path>
                </a:pathLst>
              </a:custGeom>
              <a:solidFill>
                <a:srgbClr val="F76681"/>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7293" name="Freeform 189"/>
              <p:cNvSpPr>
                <a:spLocks/>
              </p:cNvSpPr>
              <p:nvPr/>
            </p:nvSpPr>
            <p:spPr bwMode="auto">
              <a:xfrm>
                <a:off x="5387" y="3565"/>
                <a:ext cx="18" cy="368"/>
              </a:xfrm>
              <a:custGeom>
                <a:avLst/>
                <a:gdLst>
                  <a:gd name="T0" fmla="*/ 17 w 18"/>
                  <a:gd name="T1" fmla="*/ 0 h 368"/>
                  <a:gd name="T2" fmla="*/ 0 w 18"/>
                  <a:gd name="T3" fmla="*/ 16 h 368"/>
                  <a:gd name="T4" fmla="*/ 0 w 18"/>
                  <a:gd name="T5" fmla="*/ 350 h 368"/>
                  <a:gd name="T6" fmla="*/ 17 w 18"/>
                  <a:gd name="T7" fmla="*/ 367 h 368"/>
                  <a:gd name="T8" fmla="*/ 17 w 18"/>
                  <a:gd name="T9" fmla="*/ 0 h 368"/>
                </a:gdLst>
                <a:ahLst/>
                <a:cxnLst>
                  <a:cxn ang="0">
                    <a:pos x="T0" y="T1"/>
                  </a:cxn>
                  <a:cxn ang="0">
                    <a:pos x="T2" y="T3"/>
                  </a:cxn>
                  <a:cxn ang="0">
                    <a:pos x="T4" y="T5"/>
                  </a:cxn>
                  <a:cxn ang="0">
                    <a:pos x="T6" y="T7"/>
                  </a:cxn>
                  <a:cxn ang="0">
                    <a:pos x="T8" y="T9"/>
                  </a:cxn>
                </a:cxnLst>
                <a:rect l="0" t="0" r="r" b="b"/>
                <a:pathLst>
                  <a:path w="18" h="368">
                    <a:moveTo>
                      <a:pt x="17" y="0"/>
                    </a:moveTo>
                    <a:lnTo>
                      <a:pt x="0" y="16"/>
                    </a:lnTo>
                    <a:lnTo>
                      <a:pt x="0" y="350"/>
                    </a:lnTo>
                    <a:lnTo>
                      <a:pt x="17" y="367"/>
                    </a:lnTo>
                    <a:lnTo>
                      <a:pt x="17" y="0"/>
                    </a:lnTo>
                  </a:path>
                </a:pathLst>
              </a:custGeom>
              <a:solidFill>
                <a:srgbClr val="F76681"/>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7294" name="Freeform 190"/>
              <p:cNvSpPr>
                <a:spLocks/>
              </p:cNvSpPr>
              <p:nvPr/>
            </p:nvSpPr>
            <p:spPr bwMode="auto">
              <a:xfrm>
                <a:off x="5026" y="3916"/>
                <a:ext cx="379" cy="17"/>
              </a:xfrm>
              <a:custGeom>
                <a:avLst/>
                <a:gdLst>
                  <a:gd name="T0" fmla="*/ 17 w 379"/>
                  <a:gd name="T1" fmla="*/ 0 h 17"/>
                  <a:gd name="T2" fmla="*/ 0 w 379"/>
                  <a:gd name="T3" fmla="*/ 16 h 17"/>
                  <a:gd name="T4" fmla="*/ 378 w 379"/>
                  <a:gd name="T5" fmla="*/ 16 h 17"/>
                  <a:gd name="T6" fmla="*/ 361 w 379"/>
                  <a:gd name="T7" fmla="*/ 0 h 17"/>
                  <a:gd name="T8" fmla="*/ 17 w 379"/>
                  <a:gd name="T9" fmla="*/ 0 h 17"/>
                </a:gdLst>
                <a:ahLst/>
                <a:cxnLst>
                  <a:cxn ang="0">
                    <a:pos x="T0" y="T1"/>
                  </a:cxn>
                  <a:cxn ang="0">
                    <a:pos x="T2" y="T3"/>
                  </a:cxn>
                  <a:cxn ang="0">
                    <a:pos x="T4" y="T5"/>
                  </a:cxn>
                  <a:cxn ang="0">
                    <a:pos x="T6" y="T7"/>
                  </a:cxn>
                  <a:cxn ang="0">
                    <a:pos x="T8" y="T9"/>
                  </a:cxn>
                </a:cxnLst>
                <a:rect l="0" t="0" r="r" b="b"/>
                <a:pathLst>
                  <a:path w="379" h="17">
                    <a:moveTo>
                      <a:pt x="17" y="0"/>
                    </a:moveTo>
                    <a:lnTo>
                      <a:pt x="0" y="16"/>
                    </a:lnTo>
                    <a:lnTo>
                      <a:pt x="378" y="16"/>
                    </a:lnTo>
                    <a:lnTo>
                      <a:pt x="361" y="0"/>
                    </a:lnTo>
                    <a:lnTo>
                      <a:pt x="17" y="0"/>
                    </a:lnTo>
                  </a:path>
                </a:pathLst>
              </a:custGeom>
              <a:solidFill>
                <a:srgbClr val="F76681"/>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47296" name="Rectangle 192"/>
            <p:cNvSpPr>
              <a:spLocks noChangeArrowheads="1"/>
            </p:cNvSpPr>
            <p:nvPr/>
          </p:nvSpPr>
          <p:spPr bwMode="auto">
            <a:xfrm>
              <a:off x="4392" y="2940"/>
              <a:ext cx="144" cy="21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53975" tIns="28575" rIns="53975" bIns="28575">
              <a:spAutoFit/>
            </a:bodyPr>
            <a:lstStyle/>
            <a:p>
              <a:pPr algn="ctr" defTabSz="373063"/>
              <a:r>
                <a:rPr lang="en-US" sz="1900" b="1">
                  <a:latin typeface="Helvetica" charset="0"/>
                </a:rPr>
                <a:t>1</a:t>
              </a:r>
            </a:p>
          </p:txBody>
        </p:sp>
        <p:sp>
          <p:nvSpPr>
            <p:cNvPr id="47297" name="Rectangle 193"/>
            <p:cNvSpPr>
              <a:spLocks noChangeArrowheads="1"/>
            </p:cNvSpPr>
            <p:nvPr/>
          </p:nvSpPr>
          <p:spPr bwMode="auto">
            <a:xfrm>
              <a:off x="4766" y="2935"/>
              <a:ext cx="144" cy="21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53975" tIns="28575" rIns="53975" bIns="28575">
              <a:spAutoFit/>
            </a:bodyPr>
            <a:lstStyle/>
            <a:p>
              <a:pPr algn="ctr" defTabSz="373063"/>
              <a:r>
                <a:rPr lang="en-US" sz="1900" b="1">
                  <a:latin typeface="Helvetica" charset="0"/>
                </a:rPr>
                <a:t>2</a:t>
              </a:r>
            </a:p>
          </p:txBody>
        </p:sp>
        <p:sp>
          <p:nvSpPr>
            <p:cNvPr id="47298" name="Rectangle 194"/>
            <p:cNvSpPr>
              <a:spLocks noChangeArrowheads="1"/>
            </p:cNvSpPr>
            <p:nvPr/>
          </p:nvSpPr>
          <p:spPr bwMode="auto">
            <a:xfrm>
              <a:off x="5140" y="2935"/>
              <a:ext cx="144" cy="21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53975" tIns="28575" rIns="53975" bIns="28575">
              <a:spAutoFit/>
            </a:bodyPr>
            <a:lstStyle/>
            <a:p>
              <a:pPr algn="ctr" defTabSz="373063"/>
              <a:r>
                <a:rPr lang="en-US" sz="1900" b="1">
                  <a:latin typeface="Helvetica" charset="0"/>
                </a:rPr>
                <a:t>3</a:t>
              </a:r>
            </a:p>
          </p:txBody>
        </p:sp>
        <p:sp>
          <p:nvSpPr>
            <p:cNvPr id="47299" name="Rectangle 195"/>
            <p:cNvSpPr>
              <a:spLocks noChangeArrowheads="1"/>
            </p:cNvSpPr>
            <p:nvPr/>
          </p:nvSpPr>
          <p:spPr bwMode="auto">
            <a:xfrm>
              <a:off x="4404" y="3298"/>
              <a:ext cx="144" cy="21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53975" tIns="28575" rIns="53975" bIns="28575">
              <a:spAutoFit/>
            </a:bodyPr>
            <a:lstStyle/>
            <a:p>
              <a:pPr algn="ctr" defTabSz="373063"/>
              <a:r>
                <a:rPr lang="en-US" sz="1900" b="1">
                  <a:latin typeface="Helvetica" charset="0"/>
                </a:rPr>
                <a:t>4</a:t>
              </a:r>
            </a:p>
          </p:txBody>
        </p:sp>
        <p:sp>
          <p:nvSpPr>
            <p:cNvPr id="47300" name="Rectangle 196"/>
            <p:cNvSpPr>
              <a:spLocks noChangeArrowheads="1"/>
            </p:cNvSpPr>
            <p:nvPr/>
          </p:nvSpPr>
          <p:spPr bwMode="auto">
            <a:xfrm>
              <a:off x="4796" y="3290"/>
              <a:ext cx="107" cy="21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53975" tIns="28575" rIns="53975" bIns="28575">
              <a:spAutoFit/>
            </a:bodyPr>
            <a:lstStyle/>
            <a:p>
              <a:pPr algn="ctr" defTabSz="373063"/>
              <a:r>
                <a:rPr lang="en-US" sz="1900" b="1">
                  <a:latin typeface="Helvetica" charset="0"/>
                </a:rPr>
                <a:t>5</a:t>
              </a:r>
            </a:p>
          </p:txBody>
        </p:sp>
        <p:sp>
          <p:nvSpPr>
            <p:cNvPr id="47301" name="Rectangle 197"/>
            <p:cNvSpPr>
              <a:spLocks noChangeArrowheads="1"/>
            </p:cNvSpPr>
            <p:nvPr/>
          </p:nvSpPr>
          <p:spPr bwMode="auto">
            <a:xfrm>
              <a:off x="5152" y="3290"/>
              <a:ext cx="144" cy="21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53975" tIns="28575" rIns="53975" bIns="28575">
              <a:spAutoFit/>
            </a:bodyPr>
            <a:lstStyle/>
            <a:p>
              <a:pPr algn="ctr" defTabSz="373063"/>
              <a:r>
                <a:rPr lang="en-US" sz="1900" b="1">
                  <a:latin typeface="Helvetica" charset="0"/>
                </a:rPr>
                <a:t>6</a:t>
              </a:r>
            </a:p>
          </p:txBody>
        </p:sp>
        <p:sp>
          <p:nvSpPr>
            <p:cNvPr id="47302" name="Rectangle 198"/>
            <p:cNvSpPr>
              <a:spLocks noChangeArrowheads="1"/>
            </p:cNvSpPr>
            <p:nvPr/>
          </p:nvSpPr>
          <p:spPr bwMode="auto">
            <a:xfrm>
              <a:off x="4404" y="3652"/>
              <a:ext cx="144" cy="21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53975" tIns="28575" rIns="53975" bIns="28575">
              <a:spAutoFit/>
            </a:bodyPr>
            <a:lstStyle/>
            <a:p>
              <a:pPr algn="ctr" defTabSz="373063"/>
              <a:r>
                <a:rPr lang="en-US" sz="1900" b="1">
                  <a:latin typeface="Helvetica" charset="0"/>
                </a:rPr>
                <a:t>7</a:t>
              </a:r>
            </a:p>
          </p:txBody>
        </p:sp>
        <p:sp>
          <p:nvSpPr>
            <p:cNvPr id="47303" name="Rectangle 199"/>
            <p:cNvSpPr>
              <a:spLocks noChangeArrowheads="1"/>
            </p:cNvSpPr>
            <p:nvPr/>
          </p:nvSpPr>
          <p:spPr bwMode="auto">
            <a:xfrm>
              <a:off x="4790" y="3652"/>
              <a:ext cx="144" cy="21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53975" tIns="28575" rIns="53975" bIns="28575">
              <a:spAutoFit/>
            </a:bodyPr>
            <a:lstStyle/>
            <a:p>
              <a:pPr algn="ctr" defTabSz="373063"/>
              <a:r>
                <a:rPr lang="en-US" sz="1900" b="1">
                  <a:latin typeface="Helvetica" charset="0"/>
                </a:rPr>
                <a:t>8</a:t>
              </a:r>
            </a:p>
          </p:txBody>
        </p:sp>
        <p:sp>
          <p:nvSpPr>
            <p:cNvPr id="47304" name="Rectangle 200"/>
            <p:cNvSpPr>
              <a:spLocks noChangeArrowheads="1"/>
            </p:cNvSpPr>
            <p:nvPr/>
          </p:nvSpPr>
          <p:spPr bwMode="auto">
            <a:xfrm>
              <a:off x="5176" y="3652"/>
              <a:ext cx="144" cy="21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53975" tIns="28575" rIns="53975" bIns="28575">
              <a:spAutoFit/>
            </a:bodyPr>
            <a:lstStyle/>
            <a:p>
              <a:pPr algn="ctr" defTabSz="373063"/>
              <a:r>
                <a:rPr lang="en-US" sz="1900" b="1">
                  <a:latin typeface="Helvetica" charset="0"/>
                </a:rPr>
                <a:t>9</a:t>
              </a:r>
            </a:p>
          </p:txBody>
        </p:sp>
      </p:grpSp>
      <p:sp>
        <p:nvSpPr>
          <p:cNvPr id="47306" name="Rectangle 202"/>
          <p:cNvSpPr>
            <a:spLocks noChangeArrowheads="1"/>
          </p:cNvSpPr>
          <p:nvPr/>
        </p:nvSpPr>
        <p:spPr bwMode="auto">
          <a:xfrm>
            <a:off x="947738" y="6586538"/>
            <a:ext cx="581025" cy="21113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sz="800">
                <a:latin typeface="Arial" pitchFamily="34" charset="0"/>
              </a:rPr>
              <a:t>10/12/98</a:t>
            </a: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ChangeArrowheads="1"/>
          </p:cNvSpPr>
          <p:nvPr/>
        </p:nvSpPr>
        <p:spPr bwMode="auto">
          <a:xfrm>
            <a:off x="2278063" y="619125"/>
            <a:ext cx="4589462" cy="11557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sz="3200" b="1">
                <a:solidFill>
                  <a:srgbClr val="790015"/>
                </a:solidFill>
                <a:latin typeface="Arial" pitchFamily="34" charset="0"/>
              </a:rPr>
              <a:t>Pull Signals</a:t>
            </a:r>
          </a:p>
          <a:p>
            <a:pPr algn="ctr"/>
            <a:endParaRPr lang="en-US" sz="1800" b="1">
              <a:solidFill>
                <a:srgbClr val="790015"/>
              </a:solidFill>
              <a:latin typeface="Arial" pitchFamily="34" charset="0"/>
            </a:endParaRPr>
          </a:p>
          <a:p>
            <a:pPr algn="ctr"/>
            <a:r>
              <a:rPr lang="en-US" sz="2000" b="1">
                <a:solidFill>
                  <a:schemeClr val="hlink"/>
                </a:solidFill>
                <a:latin typeface="Arial" pitchFamily="34" charset="0"/>
              </a:rPr>
              <a:t>CONTAINER OR DOLLY EXCHANGE</a:t>
            </a:r>
          </a:p>
        </p:txBody>
      </p:sp>
      <p:grpSp>
        <p:nvGrpSpPr>
          <p:cNvPr id="49242" name="Group 90"/>
          <p:cNvGrpSpPr>
            <a:grpSpLocks/>
          </p:cNvGrpSpPr>
          <p:nvPr/>
        </p:nvGrpSpPr>
        <p:grpSpPr bwMode="auto">
          <a:xfrm>
            <a:off x="1141413" y="2082800"/>
            <a:ext cx="6861175" cy="3346450"/>
            <a:chOff x="719" y="1312"/>
            <a:chExt cx="4322" cy="2108"/>
          </a:xfrm>
        </p:grpSpPr>
        <p:sp>
          <p:nvSpPr>
            <p:cNvPr id="49155" name="Rectangle 3"/>
            <p:cNvSpPr>
              <a:spLocks noChangeArrowheads="1"/>
            </p:cNvSpPr>
            <p:nvPr/>
          </p:nvSpPr>
          <p:spPr bwMode="auto">
            <a:xfrm>
              <a:off x="719" y="2195"/>
              <a:ext cx="4322" cy="40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sz="1800" b="1">
                  <a:latin typeface="Arial" pitchFamily="34" charset="0"/>
                </a:rPr>
                <a:t>Uses the empty container as a physical signal that authorizes</a:t>
              </a:r>
            </a:p>
            <a:p>
              <a:r>
                <a:rPr lang="en-US" sz="1800" b="1">
                  <a:latin typeface="Arial" pitchFamily="34" charset="0"/>
                </a:rPr>
                <a:t>The replenishment of the consumed material.</a:t>
              </a:r>
            </a:p>
          </p:txBody>
        </p:sp>
        <p:sp>
          <p:nvSpPr>
            <p:cNvPr id="49156" name="Rectangle 4"/>
            <p:cNvSpPr>
              <a:spLocks noChangeArrowheads="1"/>
            </p:cNvSpPr>
            <p:nvPr/>
          </p:nvSpPr>
          <p:spPr bwMode="auto">
            <a:xfrm>
              <a:off x="1560" y="2748"/>
              <a:ext cx="2645" cy="67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buFontTx/>
                <a:buChar char="•"/>
              </a:pPr>
              <a:r>
                <a:rPr lang="en-US" sz="1600" b="1">
                  <a:latin typeface="Arial" pitchFamily="34" charset="0"/>
                </a:rPr>
                <a:t>  Requires space for two containers</a:t>
              </a:r>
            </a:p>
            <a:p>
              <a:pPr>
                <a:buFontTx/>
                <a:buChar char="•"/>
              </a:pPr>
              <a:r>
                <a:rPr lang="en-US" sz="1600" b="1">
                  <a:latin typeface="Arial" pitchFamily="34" charset="0"/>
                </a:rPr>
                <a:t>  Operator must draw from one container</a:t>
              </a:r>
            </a:p>
            <a:p>
              <a:r>
                <a:rPr lang="en-US" sz="1600" b="1">
                  <a:latin typeface="Arial" pitchFamily="34" charset="0"/>
                </a:rPr>
                <a:t>   At a time</a:t>
              </a:r>
            </a:p>
            <a:p>
              <a:pPr>
                <a:buFontTx/>
                <a:buChar char="•"/>
              </a:pPr>
              <a:r>
                <a:rPr lang="en-US" sz="1600" b="1">
                  <a:latin typeface="Arial" pitchFamily="34" charset="0"/>
                </a:rPr>
                <a:t>  Bulky material</a:t>
              </a:r>
            </a:p>
          </p:txBody>
        </p:sp>
        <p:grpSp>
          <p:nvGrpSpPr>
            <p:cNvPr id="49240" name="Group 88"/>
            <p:cNvGrpSpPr>
              <a:grpSpLocks/>
            </p:cNvGrpSpPr>
            <p:nvPr/>
          </p:nvGrpSpPr>
          <p:grpSpPr bwMode="auto">
            <a:xfrm>
              <a:off x="984" y="1312"/>
              <a:ext cx="3815" cy="765"/>
              <a:chOff x="984" y="1312"/>
              <a:chExt cx="3815" cy="765"/>
            </a:xfrm>
          </p:grpSpPr>
          <p:grpSp>
            <p:nvGrpSpPr>
              <p:cNvPr id="49212" name="Group 60"/>
              <p:cNvGrpSpPr>
                <a:grpSpLocks/>
              </p:cNvGrpSpPr>
              <p:nvPr/>
            </p:nvGrpSpPr>
            <p:grpSpPr bwMode="auto">
              <a:xfrm>
                <a:off x="984" y="1312"/>
                <a:ext cx="1239" cy="765"/>
                <a:chOff x="984" y="1312"/>
                <a:chExt cx="1239" cy="765"/>
              </a:xfrm>
            </p:grpSpPr>
            <p:grpSp>
              <p:nvGrpSpPr>
                <p:cNvPr id="49160" name="Group 8"/>
                <p:cNvGrpSpPr>
                  <a:grpSpLocks/>
                </p:cNvGrpSpPr>
                <p:nvPr/>
              </p:nvGrpSpPr>
              <p:grpSpPr bwMode="auto">
                <a:xfrm>
                  <a:off x="992" y="1988"/>
                  <a:ext cx="175" cy="74"/>
                  <a:chOff x="992" y="1988"/>
                  <a:chExt cx="175" cy="74"/>
                </a:xfrm>
              </p:grpSpPr>
              <p:sp>
                <p:nvSpPr>
                  <p:cNvPr id="49157" name="Rectangle 5"/>
                  <p:cNvSpPr>
                    <a:spLocks noChangeArrowheads="1"/>
                  </p:cNvSpPr>
                  <p:nvPr/>
                </p:nvSpPr>
                <p:spPr bwMode="auto">
                  <a:xfrm>
                    <a:off x="992" y="1988"/>
                    <a:ext cx="142" cy="74"/>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9158" name="Rectangle 6"/>
                  <p:cNvSpPr>
                    <a:spLocks noChangeArrowheads="1"/>
                  </p:cNvSpPr>
                  <p:nvPr/>
                </p:nvSpPr>
                <p:spPr bwMode="auto">
                  <a:xfrm>
                    <a:off x="1009" y="1988"/>
                    <a:ext cx="142" cy="74"/>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9159" name="Rectangle 7"/>
                  <p:cNvSpPr>
                    <a:spLocks noChangeArrowheads="1"/>
                  </p:cNvSpPr>
                  <p:nvPr/>
                </p:nvSpPr>
                <p:spPr bwMode="auto">
                  <a:xfrm>
                    <a:off x="1025" y="1988"/>
                    <a:ext cx="142" cy="74"/>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49164" name="Group 12"/>
                <p:cNvGrpSpPr>
                  <a:grpSpLocks/>
                </p:cNvGrpSpPr>
                <p:nvPr/>
              </p:nvGrpSpPr>
              <p:grpSpPr bwMode="auto">
                <a:xfrm>
                  <a:off x="1701" y="1988"/>
                  <a:ext cx="175" cy="74"/>
                  <a:chOff x="1701" y="1988"/>
                  <a:chExt cx="175" cy="74"/>
                </a:xfrm>
              </p:grpSpPr>
              <p:sp>
                <p:nvSpPr>
                  <p:cNvPr id="49161" name="Rectangle 9"/>
                  <p:cNvSpPr>
                    <a:spLocks noChangeArrowheads="1"/>
                  </p:cNvSpPr>
                  <p:nvPr/>
                </p:nvSpPr>
                <p:spPr bwMode="auto">
                  <a:xfrm>
                    <a:off x="1701" y="1988"/>
                    <a:ext cx="142" cy="74"/>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9162" name="Rectangle 10"/>
                  <p:cNvSpPr>
                    <a:spLocks noChangeArrowheads="1"/>
                  </p:cNvSpPr>
                  <p:nvPr/>
                </p:nvSpPr>
                <p:spPr bwMode="auto">
                  <a:xfrm>
                    <a:off x="1718" y="1988"/>
                    <a:ext cx="142" cy="74"/>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9163" name="Rectangle 11"/>
                  <p:cNvSpPr>
                    <a:spLocks noChangeArrowheads="1"/>
                  </p:cNvSpPr>
                  <p:nvPr/>
                </p:nvSpPr>
                <p:spPr bwMode="auto">
                  <a:xfrm>
                    <a:off x="1734" y="1988"/>
                    <a:ext cx="142" cy="74"/>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49168" name="Group 16"/>
                <p:cNvGrpSpPr>
                  <a:grpSpLocks/>
                </p:cNvGrpSpPr>
                <p:nvPr/>
              </p:nvGrpSpPr>
              <p:grpSpPr bwMode="auto">
                <a:xfrm>
                  <a:off x="1996" y="1851"/>
                  <a:ext cx="175" cy="74"/>
                  <a:chOff x="1996" y="1851"/>
                  <a:chExt cx="175" cy="74"/>
                </a:xfrm>
              </p:grpSpPr>
              <p:sp>
                <p:nvSpPr>
                  <p:cNvPr id="49165" name="Rectangle 13"/>
                  <p:cNvSpPr>
                    <a:spLocks noChangeArrowheads="1"/>
                  </p:cNvSpPr>
                  <p:nvPr/>
                </p:nvSpPr>
                <p:spPr bwMode="auto">
                  <a:xfrm>
                    <a:off x="1996" y="1851"/>
                    <a:ext cx="142" cy="74"/>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9166" name="Rectangle 14"/>
                  <p:cNvSpPr>
                    <a:spLocks noChangeArrowheads="1"/>
                  </p:cNvSpPr>
                  <p:nvPr/>
                </p:nvSpPr>
                <p:spPr bwMode="auto">
                  <a:xfrm>
                    <a:off x="2012" y="1851"/>
                    <a:ext cx="142" cy="74"/>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9167" name="Rectangle 15"/>
                  <p:cNvSpPr>
                    <a:spLocks noChangeArrowheads="1"/>
                  </p:cNvSpPr>
                  <p:nvPr/>
                </p:nvSpPr>
                <p:spPr bwMode="auto">
                  <a:xfrm>
                    <a:off x="2029" y="1851"/>
                    <a:ext cx="142" cy="74"/>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49169" name="Freeform 17"/>
                <p:cNvSpPr>
                  <a:spLocks/>
                </p:cNvSpPr>
                <p:nvPr/>
              </p:nvSpPr>
              <p:spPr bwMode="auto">
                <a:xfrm>
                  <a:off x="1295" y="1345"/>
                  <a:ext cx="912" cy="149"/>
                </a:xfrm>
                <a:custGeom>
                  <a:avLst/>
                  <a:gdLst>
                    <a:gd name="T0" fmla="*/ 0 w 912"/>
                    <a:gd name="T1" fmla="*/ 0 h 149"/>
                    <a:gd name="T2" fmla="*/ 0 w 912"/>
                    <a:gd name="T3" fmla="*/ 148 h 149"/>
                    <a:gd name="T4" fmla="*/ 595 w 912"/>
                    <a:gd name="T5" fmla="*/ 148 h 149"/>
                    <a:gd name="T6" fmla="*/ 911 w 912"/>
                    <a:gd name="T7" fmla="*/ 0 h 149"/>
                    <a:gd name="T8" fmla="*/ 0 w 912"/>
                    <a:gd name="T9" fmla="*/ 0 h 149"/>
                  </a:gdLst>
                  <a:ahLst/>
                  <a:cxnLst>
                    <a:cxn ang="0">
                      <a:pos x="T0" y="T1"/>
                    </a:cxn>
                    <a:cxn ang="0">
                      <a:pos x="T2" y="T3"/>
                    </a:cxn>
                    <a:cxn ang="0">
                      <a:pos x="T4" y="T5"/>
                    </a:cxn>
                    <a:cxn ang="0">
                      <a:pos x="T6" y="T7"/>
                    </a:cxn>
                    <a:cxn ang="0">
                      <a:pos x="T8" y="T9"/>
                    </a:cxn>
                  </a:cxnLst>
                  <a:rect l="0" t="0" r="r" b="b"/>
                  <a:pathLst>
                    <a:path w="912" h="149">
                      <a:moveTo>
                        <a:pt x="0" y="0"/>
                      </a:moveTo>
                      <a:lnTo>
                        <a:pt x="0" y="148"/>
                      </a:lnTo>
                      <a:lnTo>
                        <a:pt x="595" y="148"/>
                      </a:lnTo>
                      <a:lnTo>
                        <a:pt x="911" y="0"/>
                      </a:lnTo>
                      <a:lnTo>
                        <a:pt x="0" y="0"/>
                      </a:lnTo>
                    </a:path>
                  </a:pathLst>
                </a:custGeom>
                <a:solidFill>
                  <a:schemeClr val="folHlink"/>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9170" name="Freeform 18"/>
                <p:cNvSpPr>
                  <a:spLocks/>
                </p:cNvSpPr>
                <p:nvPr/>
              </p:nvSpPr>
              <p:spPr bwMode="auto">
                <a:xfrm>
                  <a:off x="984" y="1350"/>
                  <a:ext cx="312" cy="155"/>
                </a:xfrm>
                <a:custGeom>
                  <a:avLst/>
                  <a:gdLst>
                    <a:gd name="T0" fmla="*/ 0 w 312"/>
                    <a:gd name="T1" fmla="*/ 154 h 155"/>
                    <a:gd name="T2" fmla="*/ 311 w 312"/>
                    <a:gd name="T3" fmla="*/ 0 h 155"/>
                    <a:gd name="T4" fmla="*/ 311 w 312"/>
                    <a:gd name="T5" fmla="*/ 143 h 155"/>
                    <a:gd name="T6" fmla="*/ 0 w 312"/>
                    <a:gd name="T7" fmla="*/ 154 h 155"/>
                  </a:gdLst>
                  <a:ahLst/>
                  <a:cxnLst>
                    <a:cxn ang="0">
                      <a:pos x="T0" y="T1"/>
                    </a:cxn>
                    <a:cxn ang="0">
                      <a:pos x="T2" y="T3"/>
                    </a:cxn>
                    <a:cxn ang="0">
                      <a:pos x="T4" y="T5"/>
                    </a:cxn>
                    <a:cxn ang="0">
                      <a:pos x="T6" y="T7"/>
                    </a:cxn>
                  </a:cxnLst>
                  <a:rect l="0" t="0" r="r" b="b"/>
                  <a:pathLst>
                    <a:path w="312" h="155">
                      <a:moveTo>
                        <a:pt x="0" y="154"/>
                      </a:moveTo>
                      <a:lnTo>
                        <a:pt x="311" y="0"/>
                      </a:lnTo>
                      <a:lnTo>
                        <a:pt x="311" y="143"/>
                      </a:lnTo>
                      <a:lnTo>
                        <a:pt x="0" y="154"/>
                      </a:lnTo>
                    </a:path>
                  </a:pathLst>
                </a:custGeom>
                <a:solidFill>
                  <a:srgbClr val="676767"/>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9171" name="Line 19"/>
                <p:cNvSpPr>
                  <a:spLocks noChangeShapeType="1"/>
                </p:cNvSpPr>
                <p:nvPr/>
              </p:nvSpPr>
              <p:spPr bwMode="auto">
                <a:xfrm>
                  <a:off x="1295" y="1375"/>
                  <a:ext cx="0" cy="429"/>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9172" name="Rectangle 20"/>
                <p:cNvSpPr>
                  <a:spLocks noChangeArrowheads="1"/>
                </p:cNvSpPr>
                <p:nvPr/>
              </p:nvSpPr>
              <p:spPr bwMode="auto">
                <a:xfrm>
                  <a:off x="988" y="1497"/>
                  <a:ext cx="892" cy="464"/>
                </a:xfrm>
                <a:prstGeom prst="rect">
                  <a:avLst/>
                </a:prstGeom>
                <a:solidFill>
                  <a:schemeClr val="folHlink"/>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9173" name="Freeform 21"/>
                <p:cNvSpPr>
                  <a:spLocks/>
                </p:cNvSpPr>
                <p:nvPr/>
              </p:nvSpPr>
              <p:spPr bwMode="auto">
                <a:xfrm>
                  <a:off x="1890" y="1345"/>
                  <a:ext cx="328" cy="615"/>
                </a:xfrm>
                <a:custGeom>
                  <a:avLst/>
                  <a:gdLst>
                    <a:gd name="T0" fmla="*/ 0 w 328"/>
                    <a:gd name="T1" fmla="*/ 154 h 615"/>
                    <a:gd name="T2" fmla="*/ 0 w 328"/>
                    <a:gd name="T3" fmla="*/ 614 h 615"/>
                    <a:gd name="T4" fmla="*/ 327 w 328"/>
                    <a:gd name="T5" fmla="*/ 471 h 615"/>
                    <a:gd name="T6" fmla="*/ 327 w 328"/>
                    <a:gd name="T7" fmla="*/ 0 h 615"/>
                    <a:gd name="T8" fmla="*/ 0 w 328"/>
                    <a:gd name="T9" fmla="*/ 154 h 615"/>
                  </a:gdLst>
                  <a:ahLst/>
                  <a:cxnLst>
                    <a:cxn ang="0">
                      <a:pos x="T0" y="T1"/>
                    </a:cxn>
                    <a:cxn ang="0">
                      <a:pos x="T2" y="T3"/>
                    </a:cxn>
                    <a:cxn ang="0">
                      <a:pos x="T4" y="T5"/>
                    </a:cxn>
                    <a:cxn ang="0">
                      <a:pos x="T6" y="T7"/>
                    </a:cxn>
                    <a:cxn ang="0">
                      <a:pos x="T8" y="T9"/>
                    </a:cxn>
                  </a:cxnLst>
                  <a:rect l="0" t="0" r="r" b="b"/>
                  <a:pathLst>
                    <a:path w="328" h="615">
                      <a:moveTo>
                        <a:pt x="0" y="154"/>
                      </a:moveTo>
                      <a:lnTo>
                        <a:pt x="0" y="614"/>
                      </a:lnTo>
                      <a:lnTo>
                        <a:pt x="327" y="471"/>
                      </a:lnTo>
                      <a:lnTo>
                        <a:pt x="327" y="0"/>
                      </a:lnTo>
                      <a:lnTo>
                        <a:pt x="0" y="154"/>
                      </a:lnTo>
                    </a:path>
                  </a:pathLst>
                </a:custGeom>
                <a:solidFill>
                  <a:schemeClr val="bg2"/>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9174" name="Freeform 22"/>
                <p:cNvSpPr>
                  <a:spLocks/>
                </p:cNvSpPr>
                <p:nvPr/>
              </p:nvSpPr>
              <p:spPr bwMode="auto">
                <a:xfrm>
                  <a:off x="990" y="1515"/>
                  <a:ext cx="1228" cy="149"/>
                </a:xfrm>
                <a:custGeom>
                  <a:avLst/>
                  <a:gdLst>
                    <a:gd name="T0" fmla="*/ 0 w 1228"/>
                    <a:gd name="T1" fmla="*/ 148 h 149"/>
                    <a:gd name="T2" fmla="*/ 894 w 1228"/>
                    <a:gd name="T3" fmla="*/ 148 h 149"/>
                    <a:gd name="T4" fmla="*/ 1227 w 1228"/>
                    <a:gd name="T5" fmla="*/ 0 h 149"/>
                  </a:gdLst>
                  <a:ahLst/>
                  <a:cxnLst>
                    <a:cxn ang="0">
                      <a:pos x="T0" y="T1"/>
                    </a:cxn>
                    <a:cxn ang="0">
                      <a:pos x="T2" y="T3"/>
                    </a:cxn>
                    <a:cxn ang="0">
                      <a:pos x="T4" y="T5"/>
                    </a:cxn>
                  </a:cxnLst>
                  <a:rect l="0" t="0" r="r" b="b"/>
                  <a:pathLst>
                    <a:path w="1228" h="149">
                      <a:moveTo>
                        <a:pt x="0" y="148"/>
                      </a:moveTo>
                      <a:lnTo>
                        <a:pt x="894" y="148"/>
                      </a:lnTo>
                      <a:lnTo>
                        <a:pt x="1227" y="0"/>
                      </a:lnTo>
                    </a:path>
                  </a:pathLst>
                </a:custGeom>
                <a:noFill/>
                <a:ln w="762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9175" name="Freeform 23"/>
                <p:cNvSpPr>
                  <a:spLocks/>
                </p:cNvSpPr>
                <p:nvPr/>
              </p:nvSpPr>
              <p:spPr bwMode="auto">
                <a:xfrm>
                  <a:off x="990" y="1663"/>
                  <a:ext cx="1228" cy="149"/>
                </a:xfrm>
                <a:custGeom>
                  <a:avLst/>
                  <a:gdLst>
                    <a:gd name="T0" fmla="*/ 0 w 1228"/>
                    <a:gd name="T1" fmla="*/ 148 h 149"/>
                    <a:gd name="T2" fmla="*/ 894 w 1228"/>
                    <a:gd name="T3" fmla="*/ 148 h 149"/>
                    <a:gd name="T4" fmla="*/ 1227 w 1228"/>
                    <a:gd name="T5" fmla="*/ 0 h 149"/>
                  </a:gdLst>
                  <a:ahLst/>
                  <a:cxnLst>
                    <a:cxn ang="0">
                      <a:pos x="T0" y="T1"/>
                    </a:cxn>
                    <a:cxn ang="0">
                      <a:pos x="T2" y="T3"/>
                    </a:cxn>
                    <a:cxn ang="0">
                      <a:pos x="T4" y="T5"/>
                    </a:cxn>
                  </a:cxnLst>
                  <a:rect l="0" t="0" r="r" b="b"/>
                  <a:pathLst>
                    <a:path w="1228" h="149">
                      <a:moveTo>
                        <a:pt x="0" y="148"/>
                      </a:moveTo>
                      <a:lnTo>
                        <a:pt x="894" y="148"/>
                      </a:lnTo>
                      <a:lnTo>
                        <a:pt x="1227" y="0"/>
                      </a:lnTo>
                    </a:path>
                  </a:pathLst>
                </a:custGeom>
                <a:noFill/>
                <a:ln w="762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9176" name="Freeform 24"/>
                <p:cNvSpPr>
                  <a:spLocks/>
                </p:cNvSpPr>
                <p:nvPr/>
              </p:nvSpPr>
              <p:spPr bwMode="auto">
                <a:xfrm>
                  <a:off x="990" y="1822"/>
                  <a:ext cx="1228" cy="149"/>
                </a:xfrm>
                <a:custGeom>
                  <a:avLst/>
                  <a:gdLst>
                    <a:gd name="T0" fmla="*/ 0 w 1228"/>
                    <a:gd name="T1" fmla="*/ 148 h 149"/>
                    <a:gd name="T2" fmla="*/ 894 w 1228"/>
                    <a:gd name="T3" fmla="*/ 148 h 149"/>
                    <a:gd name="T4" fmla="*/ 1227 w 1228"/>
                    <a:gd name="T5" fmla="*/ 0 h 149"/>
                  </a:gdLst>
                  <a:ahLst/>
                  <a:cxnLst>
                    <a:cxn ang="0">
                      <a:pos x="T0" y="T1"/>
                    </a:cxn>
                    <a:cxn ang="0">
                      <a:pos x="T2" y="T3"/>
                    </a:cxn>
                    <a:cxn ang="0">
                      <a:pos x="T4" y="T5"/>
                    </a:cxn>
                  </a:cxnLst>
                  <a:rect l="0" t="0" r="r" b="b"/>
                  <a:pathLst>
                    <a:path w="1228" h="149">
                      <a:moveTo>
                        <a:pt x="0" y="148"/>
                      </a:moveTo>
                      <a:lnTo>
                        <a:pt x="894" y="148"/>
                      </a:lnTo>
                      <a:lnTo>
                        <a:pt x="1227" y="0"/>
                      </a:lnTo>
                    </a:path>
                  </a:pathLst>
                </a:custGeom>
                <a:noFill/>
                <a:ln w="762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9177" name="Freeform 25"/>
                <p:cNvSpPr>
                  <a:spLocks/>
                </p:cNvSpPr>
                <p:nvPr/>
              </p:nvSpPr>
              <p:spPr bwMode="auto">
                <a:xfrm>
                  <a:off x="990" y="1350"/>
                  <a:ext cx="1233" cy="144"/>
                </a:xfrm>
                <a:custGeom>
                  <a:avLst/>
                  <a:gdLst>
                    <a:gd name="T0" fmla="*/ 0 w 1233"/>
                    <a:gd name="T1" fmla="*/ 143 h 144"/>
                    <a:gd name="T2" fmla="*/ 305 w 1233"/>
                    <a:gd name="T3" fmla="*/ 0 h 144"/>
                    <a:gd name="T4" fmla="*/ 1232 w 1233"/>
                    <a:gd name="T5" fmla="*/ 0 h 144"/>
                  </a:gdLst>
                  <a:ahLst/>
                  <a:cxnLst>
                    <a:cxn ang="0">
                      <a:pos x="T0" y="T1"/>
                    </a:cxn>
                    <a:cxn ang="0">
                      <a:pos x="T2" y="T3"/>
                    </a:cxn>
                    <a:cxn ang="0">
                      <a:pos x="T4" y="T5"/>
                    </a:cxn>
                  </a:cxnLst>
                  <a:rect l="0" t="0" r="r" b="b"/>
                  <a:pathLst>
                    <a:path w="1233" h="144">
                      <a:moveTo>
                        <a:pt x="0" y="143"/>
                      </a:moveTo>
                      <a:lnTo>
                        <a:pt x="305" y="0"/>
                      </a:lnTo>
                      <a:lnTo>
                        <a:pt x="1232" y="0"/>
                      </a:lnTo>
                    </a:path>
                  </a:pathLst>
                </a:custGeom>
                <a:noFill/>
                <a:ln w="762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9178" name="Freeform 26"/>
                <p:cNvSpPr>
                  <a:spLocks/>
                </p:cNvSpPr>
                <p:nvPr/>
              </p:nvSpPr>
              <p:spPr bwMode="auto">
                <a:xfrm>
                  <a:off x="1857" y="1954"/>
                  <a:ext cx="83" cy="117"/>
                </a:xfrm>
                <a:custGeom>
                  <a:avLst/>
                  <a:gdLst>
                    <a:gd name="T0" fmla="*/ 0 w 83"/>
                    <a:gd name="T1" fmla="*/ 21 h 117"/>
                    <a:gd name="T2" fmla="*/ 82 w 83"/>
                    <a:gd name="T3" fmla="*/ 0 h 117"/>
                    <a:gd name="T4" fmla="*/ 82 w 83"/>
                    <a:gd name="T5" fmla="*/ 84 h 117"/>
                    <a:gd name="T6" fmla="*/ 22 w 83"/>
                    <a:gd name="T7" fmla="*/ 116 h 117"/>
                    <a:gd name="T8" fmla="*/ 0 w 83"/>
                    <a:gd name="T9" fmla="*/ 21 h 117"/>
                  </a:gdLst>
                  <a:ahLst/>
                  <a:cxnLst>
                    <a:cxn ang="0">
                      <a:pos x="T0" y="T1"/>
                    </a:cxn>
                    <a:cxn ang="0">
                      <a:pos x="T2" y="T3"/>
                    </a:cxn>
                    <a:cxn ang="0">
                      <a:pos x="T4" y="T5"/>
                    </a:cxn>
                    <a:cxn ang="0">
                      <a:pos x="T6" y="T7"/>
                    </a:cxn>
                    <a:cxn ang="0">
                      <a:pos x="T8" y="T9"/>
                    </a:cxn>
                  </a:cxnLst>
                  <a:rect l="0" t="0" r="r" b="b"/>
                  <a:pathLst>
                    <a:path w="83" h="117">
                      <a:moveTo>
                        <a:pt x="0" y="21"/>
                      </a:moveTo>
                      <a:lnTo>
                        <a:pt x="82" y="0"/>
                      </a:lnTo>
                      <a:lnTo>
                        <a:pt x="82" y="84"/>
                      </a:lnTo>
                      <a:lnTo>
                        <a:pt x="22" y="116"/>
                      </a:lnTo>
                      <a:lnTo>
                        <a:pt x="0" y="21"/>
                      </a:lnTo>
                    </a:path>
                  </a:pathLst>
                </a:custGeom>
                <a:solidFill>
                  <a:schemeClr val="tx1"/>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9179" name="Freeform 27"/>
                <p:cNvSpPr>
                  <a:spLocks/>
                </p:cNvSpPr>
                <p:nvPr/>
              </p:nvSpPr>
              <p:spPr bwMode="auto">
                <a:xfrm>
                  <a:off x="1142" y="1959"/>
                  <a:ext cx="83" cy="118"/>
                </a:xfrm>
                <a:custGeom>
                  <a:avLst/>
                  <a:gdLst>
                    <a:gd name="T0" fmla="*/ 0 w 83"/>
                    <a:gd name="T1" fmla="*/ 21 h 118"/>
                    <a:gd name="T2" fmla="*/ 82 w 83"/>
                    <a:gd name="T3" fmla="*/ 0 h 118"/>
                    <a:gd name="T4" fmla="*/ 82 w 83"/>
                    <a:gd name="T5" fmla="*/ 85 h 118"/>
                    <a:gd name="T6" fmla="*/ 22 w 83"/>
                    <a:gd name="T7" fmla="*/ 117 h 118"/>
                    <a:gd name="T8" fmla="*/ 0 w 83"/>
                    <a:gd name="T9" fmla="*/ 21 h 118"/>
                  </a:gdLst>
                  <a:ahLst/>
                  <a:cxnLst>
                    <a:cxn ang="0">
                      <a:pos x="T0" y="T1"/>
                    </a:cxn>
                    <a:cxn ang="0">
                      <a:pos x="T2" y="T3"/>
                    </a:cxn>
                    <a:cxn ang="0">
                      <a:pos x="T4" y="T5"/>
                    </a:cxn>
                    <a:cxn ang="0">
                      <a:pos x="T6" y="T7"/>
                    </a:cxn>
                    <a:cxn ang="0">
                      <a:pos x="T8" y="T9"/>
                    </a:cxn>
                  </a:cxnLst>
                  <a:rect l="0" t="0" r="r" b="b"/>
                  <a:pathLst>
                    <a:path w="83" h="118">
                      <a:moveTo>
                        <a:pt x="0" y="21"/>
                      </a:moveTo>
                      <a:lnTo>
                        <a:pt x="82" y="0"/>
                      </a:lnTo>
                      <a:lnTo>
                        <a:pt x="82" y="85"/>
                      </a:lnTo>
                      <a:lnTo>
                        <a:pt x="22" y="117"/>
                      </a:lnTo>
                      <a:lnTo>
                        <a:pt x="0" y="21"/>
                      </a:lnTo>
                    </a:path>
                  </a:pathLst>
                </a:custGeom>
                <a:solidFill>
                  <a:schemeClr val="tx1"/>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9180" name="Freeform 28"/>
                <p:cNvSpPr>
                  <a:spLocks/>
                </p:cNvSpPr>
                <p:nvPr/>
              </p:nvSpPr>
              <p:spPr bwMode="auto">
                <a:xfrm>
                  <a:off x="2141" y="1822"/>
                  <a:ext cx="82" cy="117"/>
                </a:xfrm>
                <a:custGeom>
                  <a:avLst/>
                  <a:gdLst>
                    <a:gd name="T0" fmla="*/ 0 w 82"/>
                    <a:gd name="T1" fmla="*/ 21 h 117"/>
                    <a:gd name="T2" fmla="*/ 81 w 82"/>
                    <a:gd name="T3" fmla="*/ 0 h 117"/>
                    <a:gd name="T4" fmla="*/ 81 w 82"/>
                    <a:gd name="T5" fmla="*/ 84 h 117"/>
                    <a:gd name="T6" fmla="*/ 22 w 82"/>
                    <a:gd name="T7" fmla="*/ 116 h 117"/>
                    <a:gd name="T8" fmla="*/ 0 w 82"/>
                    <a:gd name="T9" fmla="*/ 21 h 117"/>
                  </a:gdLst>
                  <a:ahLst/>
                  <a:cxnLst>
                    <a:cxn ang="0">
                      <a:pos x="T0" y="T1"/>
                    </a:cxn>
                    <a:cxn ang="0">
                      <a:pos x="T2" y="T3"/>
                    </a:cxn>
                    <a:cxn ang="0">
                      <a:pos x="T4" y="T5"/>
                    </a:cxn>
                    <a:cxn ang="0">
                      <a:pos x="T6" y="T7"/>
                    </a:cxn>
                    <a:cxn ang="0">
                      <a:pos x="T8" y="T9"/>
                    </a:cxn>
                  </a:cxnLst>
                  <a:rect l="0" t="0" r="r" b="b"/>
                  <a:pathLst>
                    <a:path w="82" h="117">
                      <a:moveTo>
                        <a:pt x="0" y="21"/>
                      </a:moveTo>
                      <a:lnTo>
                        <a:pt x="81" y="0"/>
                      </a:lnTo>
                      <a:lnTo>
                        <a:pt x="81" y="84"/>
                      </a:lnTo>
                      <a:lnTo>
                        <a:pt x="22" y="116"/>
                      </a:lnTo>
                      <a:lnTo>
                        <a:pt x="0" y="21"/>
                      </a:lnTo>
                    </a:path>
                  </a:pathLst>
                </a:custGeom>
                <a:solidFill>
                  <a:schemeClr val="tx1"/>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49186" name="Group 34"/>
                <p:cNvGrpSpPr>
                  <a:grpSpLocks/>
                </p:cNvGrpSpPr>
                <p:nvPr/>
              </p:nvGrpSpPr>
              <p:grpSpPr bwMode="auto">
                <a:xfrm>
                  <a:off x="1299" y="1312"/>
                  <a:ext cx="838" cy="66"/>
                  <a:chOff x="1299" y="1312"/>
                  <a:chExt cx="838" cy="66"/>
                </a:xfrm>
              </p:grpSpPr>
              <p:sp>
                <p:nvSpPr>
                  <p:cNvPr id="49181" name="Rectangle 29"/>
                  <p:cNvSpPr>
                    <a:spLocks noChangeArrowheads="1"/>
                  </p:cNvSpPr>
                  <p:nvPr/>
                </p:nvSpPr>
                <p:spPr bwMode="auto">
                  <a:xfrm>
                    <a:off x="1299" y="1312"/>
                    <a:ext cx="148" cy="6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9182" name="Rectangle 30"/>
                  <p:cNvSpPr>
                    <a:spLocks noChangeArrowheads="1"/>
                  </p:cNvSpPr>
                  <p:nvPr/>
                </p:nvSpPr>
                <p:spPr bwMode="auto">
                  <a:xfrm>
                    <a:off x="1471" y="1312"/>
                    <a:ext cx="149" cy="6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9183" name="Rectangle 31"/>
                  <p:cNvSpPr>
                    <a:spLocks noChangeArrowheads="1"/>
                  </p:cNvSpPr>
                  <p:nvPr/>
                </p:nvSpPr>
                <p:spPr bwMode="auto">
                  <a:xfrm>
                    <a:off x="1644" y="1312"/>
                    <a:ext cx="148" cy="6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9184" name="Rectangle 32"/>
                  <p:cNvSpPr>
                    <a:spLocks noChangeArrowheads="1"/>
                  </p:cNvSpPr>
                  <p:nvPr/>
                </p:nvSpPr>
                <p:spPr bwMode="auto">
                  <a:xfrm>
                    <a:off x="1815" y="1312"/>
                    <a:ext cx="150" cy="6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9185" name="Rectangle 33"/>
                  <p:cNvSpPr>
                    <a:spLocks noChangeArrowheads="1"/>
                  </p:cNvSpPr>
                  <p:nvPr/>
                </p:nvSpPr>
                <p:spPr bwMode="auto">
                  <a:xfrm>
                    <a:off x="1988" y="1312"/>
                    <a:ext cx="149" cy="6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49192" name="Group 40"/>
                <p:cNvGrpSpPr>
                  <a:grpSpLocks/>
                </p:cNvGrpSpPr>
                <p:nvPr/>
              </p:nvGrpSpPr>
              <p:grpSpPr bwMode="auto">
                <a:xfrm>
                  <a:off x="1250" y="1339"/>
                  <a:ext cx="837" cy="66"/>
                  <a:chOff x="1250" y="1339"/>
                  <a:chExt cx="837" cy="66"/>
                </a:xfrm>
              </p:grpSpPr>
              <p:sp>
                <p:nvSpPr>
                  <p:cNvPr id="49187" name="Rectangle 35"/>
                  <p:cNvSpPr>
                    <a:spLocks noChangeArrowheads="1"/>
                  </p:cNvSpPr>
                  <p:nvPr/>
                </p:nvSpPr>
                <p:spPr bwMode="auto">
                  <a:xfrm>
                    <a:off x="1250" y="1339"/>
                    <a:ext cx="148" cy="6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9188" name="Rectangle 36"/>
                  <p:cNvSpPr>
                    <a:spLocks noChangeArrowheads="1"/>
                  </p:cNvSpPr>
                  <p:nvPr/>
                </p:nvSpPr>
                <p:spPr bwMode="auto">
                  <a:xfrm>
                    <a:off x="1422" y="1339"/>
                    <a:ext cx="149" cy="6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9189" name="Rectangle 37"/>
                  <p:cNvSpPr>
                    <a:spLocks noChangeArrowheads="1"/>
                  </p:cNvSpPr>
                  <p:nvPr/>
                </p:nvSpPr>
                <p:spPr bwMode="auto">
                  <a:xfrm>
                    <a:off x="1595" y="1339"/>
                    <a:ext cx="148" cy="6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9190" name="Rectangle 38"/>
                  <p:cNvSpPr>
                    <a:spLocks noChangeArrowheads="1"/>
                  </p:cNvSpPr>
                  <p:nvPr/>
                </p:nvSpPr>
                <p:spPr bwMode="auto">
                  <a:xfrm>
                    <a:off x="1766" y="1339"/>
                    <a:ext cx="150" cy="6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9191" name="Rectangle 39"/>
                  <p:cNvSpPr>
                    <a:spLocks noChangeArrowheads="1"/>
                  </p:cNvSpPr>
                  <p:nvPr/>
                </p:nvSpPr>
                <p:spPr bwMode="auto">
                  <a:xfrm>
                    <a:off x="1939" y="1339"/>
                    <a:ext cx="148" cy="6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49198" name="Group 46"/>
                <p:cNvGrpSpPr>
                  <a:grpSpLocks/>
                </p:cNvGrpSpPr>
                <p:nvPr/>
              </p:nvGrpSpPr>
              <p:grpSpPr bwMode="auto">
                <a:xfrm>
                  <a:off x="1201" y="1365"/>
                  <a:ext cx="837" cy="66"/>
                  <a:chOff x="1201" y="1365"/>
                  <a:chExt cx="837" cy="66"/>
                </a:xfrm>
              </p:grpSpPr>
              <p:sp>
                <p:nvSpPr>
                  <p:cNvPr id="49193" name="Rectangle 41"/>
                  <p:cNvSpPr>
                    <a:spLocks noChangeArrowheads="1"/>
                  </p:cNvSpPr>
                  <p:nvPr/>
                </p:nvSpPr>
                <p:spPr bwMode="auto">
                  <a:xfrm>
                    <a:off x="1201" y="1365"/>
                    <a:ext cx="148" cy="6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9194" name="Rectangle 42"/>
                  <p:cNvSpPr>
                    <a:spLocks noChangeArrowheads="1"/>
                  </p:cNvSpPr>
                  <p:nvPr/>
                </p:nvSpPr>
                <p:spPr bwMode="auto">
                  <a:xfrm>
                    <a:off x="1373" y="1365"/>
                    <a:ext cx="149" cy="6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9195" name="Rectangle 43"/>
                  <p:cNvSpPr>
                    <a:spLocks noChangeArrowheads="1"/>
                  </p:cNvSpPr>
                  <p:nvPr/>
                </p:nvSpPr>
                <p:spPr bwMode="auto">
                  <a:xfrm>
                    <a:off x="1545" y="1365"/>
                    <a:ext cx="149" cy="6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9196" name="Rectangle 44"/>
                  <p:cNvSpPr>
                    <a:spLocks noChangeArrowheads="1"/>
                  </p:cNvSpPr>
                  <p:nvPr/>
                </p:nvSpPr>
                <p:spPr bwMode="auto">
                  <a:xfrm>
                    <a:off x="1717" y="1365"/>
                    <a:ext cx="150" cy="6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9197" name="Rectangle 45"/>
                  <p:cNvSpPr>
                    <a:spLocks noChangeArrowheads="1"/>
                  </p:cNvSpPr>
                  <p:nvPr/>
                </p:nvSpPr>
                <p:spPr bwMode="auto">
                  <a:xfrm>
                    <a:off x="1890" y="1365"/>
                    <a:ext cx="148" cy="6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49204" name="Group 52"/>
                <p:cNvGrpSpPr>
                  <a:grpSpLocks/>
                </p:cNvGrpSpPr>
                <p:nvPr/>
              </p:nvGrpSpPr>
              <p:grpSpPr bwMode="auto">
                <a:xfrm>
                  <a:off x="1152" y="1392"/>
                  <a:ext cx="837" cy="66"/>
                  <a:chOff x="1152" y="1392"/>
                  <a:chExt cx="837" cy="66"/>
                </a:xfrm>
              </p:grpSpPr>
              <p:sp>
                <p:nvSpPr>
                  <p:cNvPr id="49199" name="Rectangle 47"/>
                  <p:cNvSpPr>
                    <a:spLocks noChangeArrowheads="1"/>
                  </p:cNvSpPr>
                  <p:nvPr/>
                </p:nvSpPr>
                <p:spPr bwMode="auto">
                  <a:xfrm>
                    <a:off x="1152" y="1392"/>
                    <a:ext cx="148" cy="6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9200" name="Rectangle 48"/>
                  <p:cNvSpPr>
                    <a:spLocks noChangeArrowheads="1"/>
                  </p:cNvSpPr>
                  <p:nvPr/>
                </p:nvSpPr>
                <p:spPr bwMode="auto">
                  <a:xfrm>
                    <a:off x="1324" y="1392"/>
                    <a:ext cx="149" cy="6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9201" name="Rectangle 49"/>
                  <p:cNvSpPr>
                    <a:spLocks noChangeArrowheads="1"/>
                  </p:cNvSpPr>
                  <p:nvPr/>
                </p:nvSpPr>
                <p:spPr bwMode="auto">
                  <a:xfrm>
                    <a:off x="1496" y="1392"/>
                    <a:ext cx="149" cy="6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9202" name="Rectangle 50"/>
                  <p:cNvSpPr>
                    <a:spLocks noChangeArrowheads="1"/>
                  </p:cNvSpPr>
                  <p:nvPr/>
                </p:nvSpPr>
                <p:spPr bwMode="auto">
                  <a:xfrm>
                    <a:off x="1668" y="1392"/>
                    <a:ext cx="149" cy="6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9203" name="Rectangle 51"/>
                  <p:cNvSpPr>
                    <a:spLocks noChangeArrowheads="1"/>
                  </p:cNvSpPr>
                  <p:nvPr/>
                </p:nvSpPr>
                <p:spPr bwMode="auto">
                  <a:xfrm>
                    <a:off x="1841" y="1392"/>
                    <a:ext cx="148" cy="6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49210" name="Group 58"/>
                <p:cNvGrpSpPr>
                  <a:grpSpLocks/>
                </p:cNvGrpSpPr>
                <p:nvPr/>
              </p:nvGrpSpPr>
              <p:grpSpPr bwMode="auto">
                <a:xfrm>
                  <a:off x="1103" y="1418"/>
                  <a:ext cx="837" cy="66"/>
                  <a:chOff x="1103" y="1418"/>
                  <a:chExt cx="837" cy="66"/>
                </a:xfrm>
              </p:grpSpPr>
              <p:sp>
                <p:nvSpPr>
                  <p:cNvPr id="49205" name="Rectangle 53"/>
                  <p:cNvSpPr>
                    <a:spLocks noChangeArrowheads="1"/>
                  </p:cNvSpPr>
                  <p:nvPr/>
                </p:nvSpPr>
                <p:spPr bwMode="auto">
                  <a:xfrm>
                    <a:off x="1103" y="1418"/>
                    <a:ext cx="148" cy="6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9206" name="Rectangle 54"/>
                  <p:cNvSpPr>
                    <a:spLocks noChangeArrowheads="1"/>
                  </p:cNvSpPr>
                  <p:nvPr/>
                </p:nvSpPr>
                <p:spPr bwMode="auto">
                  <a:xfrm>
                    <a:off x="1275" y="1418"/>
                    <a:ext cx="149" cy="6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9207" name="Rectangle 55"/>
                  <p:cNvSpPr>
                    <a:spLocks noChangeArrowheads="1"/>
                  </p:cNvSpPr>
                  <p:nvPr/>
                </p:nvSpPr>
                <p:spPr bwMode="auto">
                  <a:xfrm>
                    <a:off x="1447" y="1418"/>
                    <a:ext cx="149" cy="6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9208" name="Rectangle 56"/>
                  <p:cNvSpPr>
                    <a:spLocks noChangeArrowheads="1"/>
                  </p:cNvSpPr>
                  <p:nvPr/>
                </p:nvSpPr>
                <p:spPr bwMode="auto">
                  <a:xfrm>
                    <a:off x="1619" y="1418"/>
                    <a:ext cx="149" cy="6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9209" name="Rectangle 57"/>
                  <p:cNvSpPr>
                    <a:spLocks noChangeArrowheads="1"/>
                  </p:cNvSpPr>
                  <p:nvPr/>
                </p:nvSpPr>
                <p:spPr bwMode="auto">
                  <a:xfrm>
                    <a:off x="1792" y="1418"/>
                    <a:ext cx="148" cy="6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49211" name="Freeform 59"/>
                <p:cNvSpPr>
                  <a:spLocks/>
                </p:cNvSpPr>
                <p:nvPr/>
              </p:nvSpPr>
              <p:spPr bwMode="auto">
                <a:xfrm>
                  <a:off x="990" y="1356"/>
                  <a:ext cx="1228" cy="149"/>
                </a:xfrm>
                <a:custGeom>
                  <a:avLst/>
                  <a:gdLst>
                    <a:gd name="T0" fmla="*/ 0 w 1228"/>
                    <a:gd name="T1" fmla="*/ 148 h 149"/>
                    <a:gd name="T2" fmla="*/ 894 w 1228"/>
                    <a:gd name="T3" fmla="*/ 148 h 149"/>
                    <a:gd name="T4" fmla="*/ 1227 w 1228"/>
                    <a:gd name="T5" fmla="*/ 0 h 149"/>
                  </a:gdLst>
                  <a:ahLst/>
                  <a:cxnLst>
                    <a:cxn ang="0">
                      <a:pos x="T0" y="T1"/>
                    </a:cxn>
                    <a:cxn ang="0">
                      <a:pos x="T2" y="T3"/>
                    </a:cxn>
                    <a:cxn ang="0">
                      <a:pos x="T4" y="T5"/>
                    </a:cxn>
                  </a:cxnLst>
                  <a:rect l="0" t="0" r="r" b="b"/>
                  <a:pathLst>
                    <a:path w="1228" h="149">
                      <a:moveTo>
                        <a:pt x="0" y="148"/>
                      </a:moveTo>
                      <a:lnTo>
                        <a:pt x="894" y="148"/>
                      </a:lnTo>
                      <a:lnTo>
                        <a:pt x="1227" y="0"/>
                      </a:lnTo>
                    </a:path>
                  </a:pathLst>
                </a:custGeom>
                <a:noFill/>
                <a:ln w="762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49239" name="Group 87"/>
              <p:cNvGrpSpPr>
                <a:grpSpLocks/>
              </p:cNvGrpSpPr>
              <p:nvPr/>
            </p:nvGrpSpPr>
            <p:grpSpPr bwMode="auto">
              <a:xfrm>
                <a:off x="3560" y="1333"/>
                <a:ext cx="1239" cy="732"/>
                <a:chOff x="3560" y="1333"/>
                <a:chExt cx="1239" cy="732"/>
              </a:xfrm>
            </p:grpSpPr>
            <p:grpSp>
              <p:nvGrpSpPr>
                <p:cNvPr id="49216" name="Group 64"/>
                <p:cNvGrpSpPr>
                  <a:grpSpLocks/>
                </p:cNvGrpSpPr>
                <p:nvPr/>
              </p:nvGrpSpPr>
              <p:grpSpPr bwMode="auto">
                <a:xfrm>
                  <a:off x="3568" y="1976"/>
                  <a:ext cx="175" cy="74"/>
                  <a:chOff x="3568" y="1976"/>
                  <a:chExt cx="175" cy="74"/>
                </a:xfrm>
              </p:grpSpPr>
              <p:sp>
                <p:nvSpPr>
                  <p:cNvPr id="49213" name="Rectangle 61"/>
                  <p:cNvSpPr>
                    <a:spLocks noChangeArrowheads="1"/>
                  </p:cNvSpPr>
                  <p:nvPr/>
                </p:nvSpPr>
                <p:spPr bwMode="auto">
                  <a:xfrm>
                    <a:off x="3568" y="1976"/>
                    <a:ext cx="142" cy="74"/>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9214" name="Rectangle 62"/>
                  <p:cNvSpPr>
                    <a:spLocks noChangeArrowheads="1"/>
                  </p:cNvSpPr>
                  <p:nvPr/>
                </p:nvSpPr>
                <p:spPr bwMode="auto">
                  <a:xfrm>
                    <a:off x="3584" y="1976"/>
                    <a:ext cx="142" cy="74"/>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9215" name="Rectangle 63"/>
                  <p:cNvSpPr>
                    <a:spLocks noChangeArrowheads="1"/>
                  </p:cNvSpPr>
                  <p:nvPr/>
                </p:nvSpPr>
                <p:spPr bwMode="auto">
                  <a:xfrm>
                    <a:off x="3601" y="1976"/>
                    <a:ext cx="142" cy="74"/>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49220" name="Group 68"/>
                <p:cNvGrpSpPr>
                  <a:grpSpLocks/>
                </p:cNvGrpSpPr>
                <p:nvPr/>
              </p:nvGrpSpPr>
              <p:grpSpPr bwMode="auto">
                <a:xfrm>
                  <a:off x="4277" y="1976"/>
                  <a:ext cx="175" cy="74"/>
                  <a:chOff x="4277" y="1976"/>
                  <a:chExt cx="175" cy="74"/>
                </a:xfrm>
              </p:grpSpPr>
              <p:sp>
                <p:nvSpPr>
                  <p:cNvPr id="49217" name="Rectangle 65"/>
                  <p:cNvSpPr>
                    <a:spLocks noChangeArrowheads="1"/>
                  </p:cNvSpPr>
                  <p:nvPr/>
                </p:nvSpPr>
                <p:spPr bwMode="auto">
                  <a:xfrm>
                    <a:off x="4277" y="1976"/>
                    <a:ext cx="142" cy="74"/>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9218" name="Rectangle 66"/>
                  <p:cNvSpPr>
                    <a:spLocks noChangeArrowheads="1"/>
                  </p:cNvSpPr>
                  <p:nvPr/>
                </p:nvSpPr>
                <p:spPr bwMode="auto">
                  <a:xfrm>
                    <a:off x="4293" y="1976"/>
                    <a:ext cx="142" cy="74"/>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9219" name="Rectangle 67"/>
                  <p:cNvSpPr>
                    <a:spLocks noChangeArrowheads="1"/>
                  </p:cNvSpPr>
                  <p:nvPr/>
                </p:nvSpPr>
                <p:spPr bwMode="auto">
                  <a:xfrm>
                    <a:off x="4310" y="1976"/>
                    <a:ext cx="142" cy="74"/>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49224" name="Group 72"/>
                <p:cNvGrpSpPr>
                  <a:grpSpLocks/>
                </p:cNvGrpSpPr>
                <p:nvPr/>
              </p:nvGrpSpPr>
              <p:grpSpPr bwMode="auto">
                <a:xfrm>
                  <a:off x="4571" y="1839"/>
                  <a:ext cx="175" cy="74"/>
                  <a:chOff x="4571" y="1839"/>
                  <a:chExt cx="175" cy="74"/>
                </a:xfrm>
              </p:grpSpPr>
              <p:sp>
                <p:nvSpPr>
                  <p:cNvPr id="49221" name="Rectangle 69"/>
                  <p:cNvSpPr>
                    <a:spLocks noChangeArrowheads="1"/>
                  </p:cNvSpPr>
                  <p:nvPr/>
                </p:nvSpPr>
                <p:spPr bwMode="auto">
                  <a:xfrm>
                    <a:off x="4571" y="1839"/>
                    <a:ext cx="143" cy="74"/>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9222" name="Rectangle 70"/>
                  <p:cNvSpPr>
                    <a:spLocks noChangeArrowheads="1"/>
                  </p:cNvSpPr>
                  <p:nvPr/>
                </p:nvSpPr>
                <p:spPr bwMode="auto">
                  <a:xfrm>
                    <a:off x="4588" y="1839"/>
                    <a:ext cx="142" cy="74"/>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9223" name="Rectangle 71"/>
                  <p:cNvSpPr>
                    <a:spLocks noChangeArrowheads="1"/>
                  </p:cNvSpPr>
                  <p:nvPr/>
                </p:nvSpPr>
                <p:spPr bwMode="auto">
                  <a:xfrm>
                    <a:off x="4604" y="1839"/>
                    <a:ext cx="142" cy="74"/>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49225" name="Freeform 73"/>
                <p:cNvSpPr>
                  <a:spLocks/>
                </p:cNvSpPr>
                <p:nvPr/>
              </p:nvSpPr>
              <p:spPr bwMode="auto">
                <a:xfrm>
                  <a:off x="3871" y="1333"/>
                  <a:ext cx="912" cy="149"/>
                </a:xfrm>
                <a:custGeom>
                  <a:avLst/>
                  <a:gdLst>
                    <a:gd name="T0" fmla="*/ 0 w 912"/>
                    <a:gd name="T1" fmla="*/ 0 h 149"/>
                    <a:gd name="T2" fmla="*/ 0 w 912"/>
                    <a:gd name="T3" fmla="*/ 148 h 149"/>
                    <a:gd name="T4" fmla="*/ 595 w 912"/>
                    <a:gd name="T5" fmla="*/ 148 h 149"/>
                    <a:gd name="T6" fmla="*/ 911 w 912"/>
                    <a:gd name="T7" fmla="*/ 0 h 149"/>
                    <a:gd name="T8" fmla="*/ 0 w 912"/>
                    <a:gd name="T9" fmla="*/ 0 h 149"/>
                  </a:gdLst>
                  <a:ahLst/>
                  <a:cxnLst>
                    <a:cxn ang="0">
                      <a:pos x="T0" y="T1"/>
                    </a:cxn>
                    <a:cxn ang="0">
                      <a:pos x="T2" y="T3"/>
                    </a:cxn>
                    <a:cxn ang="0">
                      <a:pos x="T4" y="T5"/>
                    </a:cxn>
                    <a:cxn ang="0">
                      <a:pos x="T6" y="T7"/>
                    </a:cxn>
                    <a:cxn ang="0">
                      <a:pos x="T8" y="T9"/>
                    </a:cxn>
                  </a:cxnLst>
                  <a:rect l="0" t="0" r="r" b="b"/>
                  <a:pathLst>
                    <a:path w="912" h="149">
                      <a:moveTo>
                        <a:pt x="0" y="0"/>
                      </a:moveTo>
                      <a:lnTo>
                        <a:pt x="0" y="148"/>
                      </a:lnTo>
                      <a:lnTo>
                        <a:pt x="595" y="148"/>
                      </a:lnTo>
                      <a:lnTo>
                        <a:pt x="911" y="0"/>
                      </a:lnTo>
                      <a:lnTo>
                        <a:pt x="0" y="0"/>
                      </a:lnTo>
                    </a:path>
                  </a:pathLst>
                </a:custGeom>
                <a:solidFill>
                  <a:schemeClr val="folHlink"/>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9226" name="Freeform 74"/>
                <p:cNvSpPr>
                  <a:spLocks/>
                </p:cNvSpPr>
                <p:nvPr/>
              </p:nvSpPr>
              <p:spPr bwMode="auto">
                <a:xfrm>
                  <a:off x="3560" y="1338"/>
                  <a:ext cx="312" cy="155"/>
                </a:xfrm>
                <a:custGeom>
                  <a:avLst/>
                  <a:gdLst>
                    <a:gd name="T0" fmla="*/ 0 w 312"/>
                    <a:gd name="T1" fmla="*/ 154 h 155"/>
                    <a:gd name="T2" fmla="*/ 311 w 312"/>
                    <a:gd name="T3" fmla="*/ 0 h 155"/>
                    <a:gd name="T4" fmla="*/ 311 w 312"/>
                    <a:gd name="T5" fmla="*/ 143 h 155"/>
                    <a:gd name="T6" fmla="*/ 0 w 312"/>
                    <a:gd name="T7" fmla="*/ 154 h 155"/>
                  </a:gdLst>
                  <a:ahLst/>
                  <a:cxnLst>
                    <a:cxn ang="0">
                      <a:pos x="T0" y="T1"/>
                    </a:cxn>
                    <a:cxn ang="0">
                      <a:pos x="T2" y="T3"/>
                    </a:cxn>
                    <a:cxn ang="0">
                      <a:pos x="T4" y="T5"/>
                    </a:cxn>
                    <a:cxn ang="0">
                      <a:pos x="T6" y="T7"/>
                    </a:cxn>
                  </a:cxnLst>
                  <a:rect l="0" t="0" r="r" b="b"/>
                  <a:pathLst>
                    <a:path w="312" h="155">
                      <a:moveTo>
                        <a:pt x="0" y="154"/>
                      </a:moveTo>
                      <a:lnTo>
                        <a:pt x="311" y="0"/>
                      </a:lnTo>
                      <a:lnTo>
                        <a:pt x="311" y="143"/>
                      </a:lnTo>
                      <a:lnTo>
                        <a:pt x="0" y="154"/>
                      </a:lnTo>
                    </a:path>
                  </a:pathLst>
                </a:custGeom>
                <a:solidFill>
                  <a:srgbClr val="676767"/>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9227" name="Line 75"/>
                <p:cNvSpPr>
                  <a:spLocks noChangeShapeType="1"/>
                </p:cNvSpPr>
                <p:nvPr/>
              </p:nvSpPr>
              <p:spPr bwMode="auto">
                <a:xfrm>
                  <a:off x="3871" y="1363"/>
                  <a:ext cx="0" cy="429"/>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9228" name="Rectangle 76"/>
                <p:cNvSpPr>
                  <a:spLocks noChangeArrowheads="1"/>
                </p:cNvSpPr>
                <p:nvPr/>
              </p:nvSpPr>
              <p:spPr bwMode="auto">
                <a:xfrm>
                  <a:off x="3564" y="1485"/>
                  <a:ext cx="892" cy="463"/>
                </a:xfrm>
                <a:prstGeom prst="rect">
                  <a:avLst/>
                </a:prstGeom>
                <a:solidFill>
                  <a:schemeClr val="folHlink"/>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9229" name="Freeform 77"/>
                <p:cNvSpPr>
                  <a:spLocks/>
                </p:cNvSpPr>
                <p:nvPr/>
              </p:nvSpPr>
              <p:spPr bwMode="auto">
                <a:xfrm>
                  <a:off x="4465" y="1333"/>
                  <a:ext cx="329" cy="615"/>
                </a:xfrm>
                <a:custGeom>
                  <a:avLst/>
                  <a:gdLst>
                    <a:gd name="T0" fmla="*/ 0 w 329"/>
                    <a:gd name="T1" fmla="*/ 154 h 615"/>
                    <a:gd name="T2" fmla="*/ 0 w 329"/>
                    <a:gd name="T3" fmla="*/ 614 h 615"/>
                    <a:gd name="T4" fmla="*/ 328 w 329"/>
                    <a:gd name="T5" fmla="*/ 471 h 615"/>
                    <a:gd name="T6" fmla="*/ 328 w 329"/>
                    <a:gd name="T7" fmla="*/ 0 h 615"/>
                    <a:gd name="T8" fmla="*/ 0 w 329"/>
                    <a:gd name="T9" fmla="*/ 154 h 615"/>
                  </a:gdLst>
                  <a:ahLst/>
                  <a:cxnLst>
                    <a:cxn ang="0">
                      <a:pos x="T0" y="T1"/>
                    </a:cxn>
                    <a:cxn ang="0">
                      <a:pos x="T2" y="T3"/>
                    </a:cxn>
                    <a:cxn ang="0">
                      <a:pos x="T4" y="T5"/>
                    </a:cxn>
                    <a:cxn ang="0">
                      <a:pos x="T6" y="T7"/>
                    </a:cxn>
                    <a:cxn ang="0">
                      <a:pos x="T8" y="T9"/>
                    </a:cxn>
                  </a:cxnLst>
                  <a:rect l="0" t="0" r="r" b="b"/>
                  <a:pathLst>
                    <a:path w="329" h="615">
                      <a:moveTo>
                        <a:pt x="0" y="154"/>
                      </a:moveTo>
                      <a:lnTo>
                        <a:pt x="0" y="614"/>
                      </a:lnTo>
                      <a:lnTo>
                        <a:pt x="328" y="471"/>
                      </a:lnTo>
                      <a:lnTo>
                        <a:pt x="328" y="0"/>
                      </a:lnTo>
                      <a:lnTo>
                        <a:pt x="0" y="154"/>
                      </a:lnTo>
                    </a:path>
                  </a:pathLst>
                </a:custGeom>
                <a:solidFill>
                  <a:schemeClr val="bg2"/>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9230" name="Freeform 78"/>
                <p:cNvSpPr>
                  <a:spLocks/>
                </p:cNvSpPr>
                <p:nvPr/>
              </p:nvSpPr>
              <p:spPr bwMode="auto">
                <a:xfrm>
                  <a:off x="3565" y="1502"/>
                  <a:ext cx="1229" cy="150"/>
                </a:xfrm>
                <a:custGeom>
                  <a:avLst/>
                  <a:gdLst>
                    <a:gd name="T0" fmla="*/ 0 w 1229"/>
                    <a:gd name="T1" fmla="*/ 149 h 150"/>
                    <a:gd name="T2" fmla="*/ 895 w 1229"/>
                    <a:gd name="T3" fmla="*/ 149 h 150"/>
                    <a:gd name="T4" fmla="*/ 1228 w 1229"/>
                    <a:gd name="T5" fmla="*/ 0 h 150"/>
                  </a:gdLst>
                  <a:ahLst/>
                  <a:cxnLst>
                    <a:cxn ang="0">
                      <a:pos x="T0" y="T1"/>
                    </a:cxn>
                    <a:cxn ang="0">
                      <a:pos x="T2" y="T3"/>
                    </a:cxn>
                    <a:cxn ang="0">
                      <a:pos x="T4" y="T5"/>
                    </a:cxn>
                  </a:cxnLst>
                  <a:rect l="0" t="0" r="r" b="b"/>
                  <a:pathLst>
                    <a:path w="1229" h="150">
                      <a:moveTo>
                        <a:pt x="0" y="149"/>
                      </a:moveTo>
                      <a:lnTo>
                        <a:pt x="895" y="149"/>
                      </a:lnTo>
                      <a:lnTo>
                        <a:pt x="1228" y="0"/>
                      </a:lnTo>
                    </a:path>
                  </a:pathLst>
                </a:custGeom>
                <a:noFill/>
                <a:ln w="762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9231" name="Freeform 79"/>
                <p:cNvSpPr>
                  <a:spLocks/>
                </p:cNvSpPr>
                <p:nvPr/>
              </p:nvSpPr>
              <p:spPr bwMode="auto">
                <a:xfrm>
                  <a:off x="3565" y="1651"/>
                  <a:ext cx="1229" cy="149"/>
                </a:xfrm>
                <a:custGeom>
                  <a:avLst/>
                  <a:gdLst>
                    <a:gd name="T0" fmla="*/ 0 w 1229"/>
                    <a:gd name="T1" fmla="*/ 148 h 149"/>
                    <a:gd name="T2" fmla="*/ 895 w 1229"/>
                    <a:gd name="T3" fmla="*/ 148 h 149"/>
                    <a:gd name="T4" fmla="*/ 1228 w 1229"/>
                    <a:gd name="T5" fmla="*/ 0 h 149"/>
                  </a:gdLst>
                  <a:ahLst/>
                  <a:cxnLst>
                    <a:cxn ang="0">
                      <a:pos x="T0" y="T1"/>
                    </a:cxn>
                    <a:cxn ang="0">
                      <a:pos x="T2" y="T3"/>
                    </a:cxn>
                    <a:cxn ang="0">
                      <a:pos x="T4" y="T5"/>
                    </a:cxn>
                  </a:cxnLst>
                  <a:rect l="0" t="0" r="r" b="b"/>
                  <a:pathLst>
                    <a:path w="1229" h="149">
                      <a:moveTo>
                        <a:pt x="0" y="148"/>
                      </a:moveTo>
                      <a:lnTo>
                        <a:pt x="895" y="148"/>
                      </a:lnTo>
                      <a:lnTo>
                        <a:pt x="1228" y="0"/>
                      </a:lnTo>
                    </a:path>
                  </a:pathLst>
                </a:custGeom>
                <a:noFill/>
                <a:ln w="762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9232" name="Freeform 80"/>
                <p:cNvSpPr>
                  <a:spLocks/>
                </p:cNvSpPr>
                <p:nvPr/>
              </p:nvSpPr>
              <p:spPr bwMode="auto">
                <a:xfrm>
                  <a:off x="3565" y="1809"/>
                  <a:ext cx="1229" cy="150"/>
                </a:xfrm>
                <a:custGeom>
                  <a:avLst/>
                  <a:gdLst>
                    <a:gd name="T0" fmla="*/ 0 w 1229"/>
                    <a:gd name="T1" fmla="*/ 149 h 150"/>
                    <a:gd name="T2" fmla="*/ 895 w 1229"/>
                    <a:gd name="T3" fmla="*/ 149 h 150"/>
                    <a:gd name="T4" fmla="*/ 1228 w 1229"/>
                    <a:gd name="T5" fmla="*/ 0 h 150"/>
                  </a:gdLst>
                  <a:ahLst/>
                  <a:cxnLst>
                    <a:cxn ang="0">
                      <a:pos x="T0" y="T1"/>
                    </a:cxn>
                    <a:cxn ang="0">
                      <a:pos x="T2" y="T3"/>
                    </a:cxn>
                    <a:cxn ang="0">
                      <a:pos x="T4" y="T5"/>
                    </a:cxn>
                  </a:cxnLst>
                  <a:rect l="0" t="0" r="r" b="b"/>
                  <a:pathLst>
                    <a:path w="1229" h="150">
                      <a:moveTo>
                        <a:pt x="0" y="149"/>
                      </a:moveTo>
                      <a:lnTo>
                        <a:pt x="895" y="149"/>
                      </a:lnTo>
                      <a:lnTo>
                        <a:pt x="1228" y="0"/>
                      </a:lnTo>
                    </a:path>
                  </a:pathLst>
                </a:custGeom>
                <a:noFill/>
                <a:ln w="762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9233" name="Freeform 81"/>
                <p:cNvSpPr>
                  <a:spLocks/>
                </p:cNvSpPr>
                <p:nvPr/>
              </p:nvSpPr>
              <p:spPr bwMode="auto">
                <a:xfrm>
                  <a:off x="3565" y="1338"/>
                  <a:ext cx="1234" cy="144"/>
                </a:xfrm>
                <a:custGeom>
                  <a:avLst/>
                  <a:gdLst>
                    <a:gd name="T0" fmla="*/ 0 w 1234"/>
                    <a:gd name="T1" fmla="*/ 143 h 144"/>
                    <a:gd name="T2" fmla="*/ 306 w 1234"/>
                    <a:gd name="T3" fmla="*/ 0 h 144"/>
                    <a:gd name="T4" fmla="*/ 1233 w 1234"/>
                    <a:gd name="T5" fmla="*/ 0 h 144"/>
                  </a:gdLst>
                  <a:ahLst/>
                  <a:cxnLst>
                    <a:cxn ang="0">
                      <a:pos x="T0" y="T1"/>
                    </a:cxn>
                    <a:cxn ang="0">
                      <a:pos x="T2" y="T3"/>
                    </a:cxn>
                    <a:cxn ang="0">
                      <a:pos x="T4" y="T5"/>
                    </a:cxn>
                  </a:cxnLst>
                  <a:rect l="0" t="0" r="r" b="b"/>
                  <a:pathLst>
                    <a:path w="1234" h="144">
                      <a:moveTo>
                        <a:pt x="0" y="143"/>
                      </a:moveTo>
                      <a:lnTo>
                        <a:pt x="306" y="0"/>
                      </a:lnTo>
                      <a:lnTo>
                        <a:pt x="1233" y="0"/>
                      </a:lnTo>
                    </a:path>
                  </a:pathLst>
                </a:custGeom>
                <a:noFill/>
                <a:ln w="762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9234" name="Freeform 82"/>
                <p:cNvSpPr>
                  <a:spLocks/>
                </p:cNvSpPr>
                <p:nvPr/>
              </p:nvSpPr>
              <p:spPr bwMode="auto">
                <a:xfrm>
                  <a:off x="4433" y="1942"/>
                  <a:ext cx="82" cy="117"/>
                </a:xfrm>
                <a:custGeom>
                  <a:avLst/>
                  <a:gdLst>
                    <a:gd name="T0" fmla="*/ 0 w 82"/>
                    <a:gd name="T1" fmla="*/ 21 h 117"/>
                    <a:gd name="T2" fmla="*/ 81 w 82"/>
                    <a:gd name="T3" fmla="*/ 0 h 117"/>
                    <a:gd name="T4" fmla="*/ 81 w 82"/>
                    <a:gd name="T5" fmla="*/ 84 h 117"/>
                    <a:gd name="T6" fmla="*/ 22 w 82"/>
                    <a:gd name="T7" fmla="*/ 116 h 117"/>
                    <a:gd name="T8" fmla="*/ 0 w 82"/>
                    <a:gd name="T9" fmla="*/ 21 h 117"/>
                  </a:gdLst>
                  <a:ahLst/>
                  <a:cxnLst>
                    <a:cxn ang="0">
                      <a:pos x="T0" y="T1"/>
                    </a:cxn>
                    <a:cxn ang="0">
                      <a:pos x="T2" y="T3"/>
                    </a:cxn>
                    <a:cxn ang="0">
                      <a:pos x="T4" y="T5"/>
                    </a:cxn>
                    <a:cxn ang="0">
                      <a:pos x="T6" y="T7"/>
                    </a:cxn>
                    <a:cxn ang="0">
                      <a:pos x="T8" y="T9"/>
                    </a:cxn>
                  </a:cxnLst>
                  <a:rect l="0" t="0" r="r" b="b"/>
                  <a:pathLst>
                    <a:path w="82" h="117">
                      <a:moveTo>
                        <a:pt x="0" y="21"/>
                      </a:moveTo>
                      <a:lnTo>
                        <a:pt x="81" y="0"/>
                      </a:lnTo>
                      <a:lnTo>
                        <a:pt x="81" y="84"/>
                      </a:lnTo>
                      <a:lnTo>
                        <a:pt x="22" y="116"/>
                      </a:lnTo>
                      <a:lnTo>
                        <a:pt x="0" y="21"/>
                      </a:lnTo>
                    </a:path>
                  </a:pathLst>
                </a:custGeom>
                <a:solidFill>
                  <a:schemeClr val="tx1"/>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9235" name="Freeform 83"/>
                <p:cNvSpPr>
                  <a:spLocks/>
                </p:cNvSpPr>
                <p:nvPr/>
              </p:nvSpPr>
              <p:spPr bwMode="auto">
                <a:xfrm>
                  <a:off x="3718" y="1947"/>
                  <a:ext cx="83" cy="118"/>
                </a:xfrm>
                <a:custGeom>
                  <a:avLst/>
                  <a:gdLst>
                    <a:gd name="T0" fmla="*/ 0 w 83"/>
                    <a:gd name="T1" fmla="*/ 21 h 118"/>
                    <a:gd name="T2" fmla="*/ 82 w 83"/>
                    <a:gd name="T3" fmla="*/ 0 h 118"/>
                    <a:gd name="T4" fmla="*/ 82 w 83"/>
                    <a:gd name="T5" fmla="*/ 85 h 118"/>
                    <a:gd name="T6" fmla="*/ 22 w 83"/>
                    <a:gd name="T7" fmla="*/ 117 h 118"/>
                    <a:gd name="T8" fmla="*/ 0 w 83"/>
                    <a:gd name="T9" fmla="*/ 21 h 118"/>
                  </a:gdLst>
                  <a:ahLst/>
                  <a:cxnLst>
                    <a:cxn ang="0">
                      <a:pos x="T0" y="T1"/>
                    </a:cxn>
                    <a:cxn ang="0">
                      <a:pos x="T2" y="T3"/>
                    </a:cxn>
                    <a:cxn ang="0">
                      <a:pos x="T4" y="T5"/>
                    </a:cxn>
                    <a:cxn ang="0">
                      <a:pos x="T6" y="T7"/>
                    </a:cxn>
                    <a:cxn ang="0">
                      <a:pos x="T8" y="T9"/>
                    </a:cxn>
                  </a:cxnLst>
                  <a:rect l="0" t="0" r="r" b="b"/>
                  <a:pathLst>
                    <a:path w="83" h="118">
                      <a:moveTo>
                        <a:pt x="0" y="21"/>
                      </a:moveTo>
                      <a:lnTo>
                        <a:pt x="82" y="0"/>
                      </a:lnTo>
                      <a:lnTo>
                        <a:pt x="82" y="85"/>
                      </a:lnTo>
                      <a:lnTo>
                        <a:pt x="22" y="117"/>
                      </a:lnTo>
                      <a:lnTo>
                        <a:pt x="0" y="21"/>
                      </a:lnTo>
                    </a:path>
                  </a:pathLst>
                </a:custGeom>
                <a:solidFill>
                  <a:schemeClr val="tx1"/>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9236" name="Freeform 84"/>
                <p:cNvSpPr>
                  <a:spLocks/>
                </p:cNvSpPr>
                <p:nvPr/>
              </p:nvSpPr>
              <p:spPr bwMode="auto">
                <a:xfrm>
                  <a:off x="4716" y="1809"/>
                  <a:ext cx="83" cy="118"/>
                </a:xfrm>
                <a:custGeom>
                  <a:avLst/>
                  <a:gdLst>
                    <a:gd name="T0" fmla="*/ 0 w 83"/>
                    <a:gd name="T1" fmla="*/ 21 h 118"/>
                    <a:gd name="T2" fmla="*/ 82 w 83"/>
                    <a:gd name="T3" fmla="*/ 0 h 118"/>
                    <a:gd name="T4" fmla="*/ 82 w 83"/>
                    <a:gd name="T5" fmla="*/ 85 h 118"/>
                    <a:gd name="T6" fmla="*/ 22 w 83"/>
                    <a:gd name="T7" fmla="*/ 117 h 118"/>
                    <a:gd name="T8" fmla="*/ 0 w 83"/>
                    <a:gd name="T9" fmla="*/ 21 h 118"/>
                  </a:gdLst>
                  <a:ahLst/>
                  <a:cxnLst>
                    <a:cxn ang="0">
                      <a:pos x="T0" y="T1"/>
                    </a:cxn>
                    <a:cxn ang="0">
                      <a:pos x="T2" y="T3"/>
                    </a:cxn>
                    <a:cxn ang="0">
                      <a:pos x="T4" y="T5"/>
                    </a:cxn>
                    <a:cxn ang="0">
                      <a:pos x="T6" y="T7"/>
                    </a:cxn>
                    <a:cxn ang="0">
                      <a:pos x="T8" y="T9"/>
                    </a:cxn>
                  </a:cxnLst>
                  <a:rect l="0" t="0" r="r" b="b"/>
                  <a:pathLst>
                    <a:path w="83" h="118">
                      <a:moveTo>
                        <a:pt x="0" y="21"/>
                      </a:moveTo>
                      <a:lnTo>
                        <a:pt x="82" y="0"/>
                      </a:lnTo>
                      <a:lnTo>
                        <a:pt x="82" y="85"/>
                      </a:lnTo>
                      <a:lnTo>
                        <a:pt x="22" y="117"/>
                      </a:lnTo>
                      <a:lnTo>
                        <a:pt x="0" y="21"/>
                      </a:lnTo>
                    </a:path>
                  </a:pathLst>
                </a:custGeom>
                <a:solidFill>
                  <a:schemeClr val="tx1"/>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9237" name="Freeform 85"/>
                <p:cNvSpPr>
                  <a:spLocks/>
                </p:cNvSpPr>
                <p:nvPr/>
              </p:nvSpPr>
              <p:spPr bwMode="auto">
                <a:xfrm>
                  <a:off x="3565" y="1344"/>
                  <a:ext cx="1229" cy="149"/>
                </a:xfrm>
                <a:custGeom>
                  <a:avLst/>
                  <a:gdLst>
                    <a:gd name="T0" fmla="*/ 0 w 1229"/>
                    <a:gd name="T1" fmla="*/ 148 h 149"/>
                    <a:gd name="T2" fmla="*/ 895 w 1229"/>
                    <a:gd name="T3" fmla="*/ 148 h 149"/>
                    <a:gd name="T4" fmla="*/ 1228 w 1229"/>
                    <a:gd name="T5" fmla="*/ 0 h 149"/>
                  </a:gdLst>
                  <a:ahLst/>
                  <a:cxnLst>
                    <a:cxn ang="0">
                      <a:pos x="T0" y="T1"/>
                    </a:cxn>
                    <a:cxn ang="0">
                      <a:pos x="T2" y="T3"/>
                    </a:cxn>
                    <a:cxn ang="0">
                      <a:pos x="T4" y="T5"/>
                    </a:cxn>
                  </a:cxnLst>
                  <a:rect l="0" t="0" r="r" b="b"/>
                  <a:pathLst>
                    <a:path w="1229" h="149">
                      <a:moveTo>
                        <a:pt x="0" y="148"/>
                      </a:moveTo>
                      <a:lnTo>
                        <a:pt x="895" y="148"/>
                      </a:lnTo>
                      <a:lnTo>
                        <a:pt x="1228" y="0"/>
                      </a:lnTo>
                    </a:path>
                  </a:pathLst>
                </a:custGeom>
                <a:noFill/>
                <a:ln w="762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9238" name="Rectangle 86"/>
                <p:cNvSpPr>
                  <a:spLocks noChangeArrowheads="1"/>
                </p:cNvSpPr>
                <p:nvPr/>
              </p:nvSpPr>
              <p:spPr bwMode="auto">
                <a:xfrm>
                  <a:off x="3667" y="1612"/>
                  <a:ext cx="669" cy="215"/>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962" tIns="41275" rIns="80962" bIns="41275" anchor="ctr"/>
                <a:lstStyle/>
                <a:p>
                  <a:pPr algn="ctr" defTabSz="804863"/>
                  <a:r>
                    <a:rPr lang="en-US" sz="1800" b="1">
                      <a:latin typeface="Helvetica" charset="0"/>
                    </a:rPr>
                    <a:t>EMPTY</a:t>
                  </a:r>
                </a:p>
              </p:txBody>
            </p:sp>
          </p:grpSp>
        </p:grpSp>
        <p:sp>
          <p:nvSpPr>
            <p:cNvPr id="49241" name="Freeform 89"/>
            <p:cNvSpPr>
              <a:spLocks/>
            </p:cNvSpPr>
            <p:nvPr/>
          </p:nvSpPr>
          <p:spPr bwMode="auto">
            <a:xfrm>
              <a:off x="2464" y="1560"/>
              <a:ext cx="855" cy="255"/>
            </a:xfrm>
            <a:custGeom>
              <a:avLst/>
              <a:gdLst>
                <a:gd name="T0" fmla="*/ 854 w 855"/>
                <a:gd name="T1" fmla="*/ 127 h 255"/>
                <a:gd name="T2" fmla="*/ 668 w 855"/>
                <a:gd name="T3" fmla="*/ 0 h 255"/>
                <a:gd name="T4" fmla="*/ 668 w 855"/>
                <a:gd name="T5" fmla="*/ 83 h 255"/>
                <a:gd name="T6" fmla="*/ 186 w 855"/>
                <a:gd name="T7" fmla="*/ 83 h 255"/>
                <a:gd name="T8" fmla="*/ 186 w 855"/>
                <a:gd name="T9" fmla="*/ 0 h 255"/>
                <a:gd name="T10" fmla="*/ 0 w 855"/>
                <a:gd name="T11" fmla="*/ 127 h 255"/>
                <a:gd name="T12" fmla="*/ 186 w 855"/>
                <a:gd name="T13" fmla="*/ 254 h 255"/>
                <a:gd name="T14" fmla="*/ 186 w 855"/>
                <a:gd name="T15" fmla="*/ 171 h 255"/>
                <a:gd name="T16" fmla="*/ 668 w 855"/>
                <a:gd name="T17" fmla="*/ 171 h 255"/>
                <a:gd name="T18" fmla="*/ 668 w 855"/>
                <a:gd name="T19" fmla="*/ 254 h 255"/>
                <a:gd name="T20" fmla="*/ 854 w 855"/>
                <a:gd name="T21" fmla="*/ 127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55" h="255">
                  <a:moveTo>
                    <a:pt x="854" y="127"/>
                  </a:moveTo>
                  <a:lnTo>
                    <a:pt x="668" y="0"/>
                  </a:lnTo>
                  <a:lnTo>
                    <a:pt x="668" y="83"/>
                  </a:lnTo>
                  <a:lnTo>
                    <a:pt x="186" y="83"/>
                  </a:lnTo>
                  <a:lnTo>
                    <a:pt x="186" y="0"/>
                  </a:lnTo>
                  <a:lnTo>
                    <a:pt x="0" y="127"/>
                  </a:lnTo>
                  <a:lnTo>
                    <a:pt x="186" y="254"/>
                  </a:lnTo>
                  <a:lnTo>
                    <a:pt x="186" y="171"/>
                  </a:lnTo>
                  <a:lnTo>
                    <a:pt x="668" y="171"/>
                  </a:lnTo>
                  <a:lnTo>
                    <a:pt x="668" y="254"/>
                  </a:lnTo>
                  <a:lnTo>
                    <a:pt x="854" y="127"/>
                  </a:lnTo>
                </a:path>
              </a:pathLst>
            </a:custGeom>
            <a:solidFill>
              <a:srgbClr val="FF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49243" name="Rectangle 91"/>
          <p:cNvSpPr>
            <a:spLocks noChangeArrowheads="1"/>
          </p:cNvSpPr>
          <p:nvPr/>
        </p:nvSpPr>
        <p:spPr bwMode="auto">
          <a:xfrm>
            <a:off x="947738" y="6586538"/>
            <a:ext cx="581025" cy="21113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sz="800">
                <a:latin typeface="Arial" pitchFamily="34" charset="0"/>
              </a:rPr>
              <a:t>10/12/98</a:t>
            </a: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1981200" y="571500"/>
            <a:ext cx="5181600" cy="1352550"/>
          </a:xfrm>
          <a:noFill/>
          <a:ln/>
        </p:spPr>
        <p:txBody>
          <a:bodyPr/>
          <a:lstStyle/>
          <a:p>
            <a:pPr>
              <a:lnSpc>
                <a:spcPct val="90000"/>
              </a:lnSpc>
            </a:pPr>
            <a:r>
              <a:rPr lang="en-US" sz="3200">
                <a:solidFill>
                  <a:srgbClr val="790015"/>
                </a:solidFill>
              </a:rPr>
              <a:t>Pull System</a:t>
            </a:r>
          </a:p>
        </p:txBody>
      </p:sp>
      <p:sp>
        <p:nvSpPr>
          <p:cNvPr id="6147" name="Rectangle 3"/>
          <p:cNvSpPr>
            <a:spLocks noChangeArrowheads="1"/>
          </p:cNvSpPr>
          <p:nvPr/>
        </p:nvSpPr>
        <p:spPr bwMode="auto">
          <a:xfrm>
            <a:off x="4900613" y="2344738"/>
            <a:ext cx="3384550" cy="289242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r>
              <a:rPr lang="en-US" b="1" u="sng">
                <a:latin typeface="Arial" pitchFamily="34" charset="0"/>
              </a:rPr>
              <a:t>Definition:</a:t>
            </a:r>
            <a:endParaRPr lang="en-US" sz="2000">
              <a:latin typeface="Arial" pitchFamily="34" charset="0"/>
            </a:endParaRPr>
          </a:p>
          <a:p>
            <a:endParaRPr lang="en-US" sz="2000">
              <a:latin typeface="Arial" pitchFamily="34" charset="0"/>
            </a:endParaRPr>
          </a:p>
          <a:p>
            <a:r>
              <a:rPr lang="en-US" sz="2000">
                <a:latin typeface="Arial" pitchFamily="34" charset="0"/>
              </a:rPr>
              <a:t>A method of </a:t>
            </a:r>
            <a:r>
              <a:rPr lang="en-US" sz="2000" u="sng">
                <a:latin typeface="Arial" pitchFamily="34" charset="0"/>
              </a:rPr>
              <a:t>controlling</a:t>
            </a:r>
            <a:r>
              <a:rPr lang="en-US" sz="2000">
                <a:latin typeface="Arial" pitchFamily="34" charset="0"/>
              </a:rPr>
              <a:t> the</a:t>
            </a:r>
          </a:p>
          <a:p>
            <a:endParaRPr lang="en-US" sz="2000">
              <a:latin typeface="Arial" pitchFamily="34" charset="0"/>
            </a:endParaRPr>
          </a:p>
          <a:p>
            <a:r>
              <a:rPr lang="en-US" sz="2000" u="sng">
                <a:latin typeface="Arial" pitchFamily="34" charset="0"/>
              </a:rPr>
              <a:t>flow</a:t>
            </a:r>
            <a:r>
              <a:rPr lang="en-US" sz="2000">
                <a:latin typeface="Arial" pitchFamily="34" charset="0"/>
              </a:rPr>
              <a:t> of resources by </a:t>
            </a:r>
          </a:p>
          <a:p>
            <a:endParaRPr lang="en-US" sz="2000">
              <a:latin typeface="Arial" pitchFamily="34" charset="0"/>
            </a:endParaRPr>
          </a:p>
          <a:p>
            <a:r>
              <a:rPr lang="en-US" sz="2000" u="sng">
                <a:latin typeface="Arial" pitchFamily="34" charset="0"/>
              </a:rPr>
              <a:t>replacing</a:t>
            </a:r>
            <a:r>
              <a:rPr lang="en-US" sz="2000">
                <a:latin typeface="Arial" pitchFamily="34" charset="0"/>
              </a:rPr>
              <a:t> only what has </a:t>
            </a:r>
          </a:p>
          <a:p>
            <a:endParaRPr lang="en-US" sz="2000">
              <a:latin typeface="Arial" pitchFamily="34" charset="0"/>
            </a:endParaRPr>
          </a:p>
          <a:p>
            <a:r>
              <a:rPr lang="en-US" sz="2000">
                <a:latin typeface="Arial" pitchFamily="34" charset="0"/>
              </a:rPr>
              <a:t>been </a:t>
            </a:r>
            <a:r>
              <a:rPr lang="en-US" sz="2000" u="sng">
                <a:latin typeface="Arial" pitchFamily="34" charset="0"/>
              </a:rPr>
              <a:t>consumed</a:t>
            </a:r>
            <a:r>
              <a:rPr lang="en-US" sz="2000">
                <a:latin typeface="Arial" pitchFamily="34" charset="0"/>
              </a:rPr>
              <a:t>.</a:t>
            </a:r>
          </a:p>
        </p:txBody>
      </p:sp>
      <p:grpSp>
        <p:nvGrpSpPr>
          <p:cNvPr id="6164" name="Group 20"/>
          <p:cNvGrpSpPr>
            <a:grpSpLocks/>
          </p:cNvGrpSpPr>
          <p:nvPr/>
        </p:nvGrpSpPr>
        <p:grpSpPr bwMode="auto">
          <a:xfrm>
            <a:off x="800100" y="2400300"/>
            <a:ext cx="3359150" cy="3114675"/>
            <a:chOff x="504" y="1512"/>
            <a:chExt cx="2116" cy="1962"/>
          </a:xfrm>
        </p:grpSpPr>
        <p:sp>
          <p:nvSpPr>
            <p:cNvPr id="6148" name="Rectangle 4"/>
            <p:cNvSpPr>
              <a:spLocks noChangeArrowheads="1"/>
            </p:cNvSpPr>
            <p:nvPr/>
          </p:nvSpPr>
          <p:spPr bwMode="auto">
            <a:xfrm>
              <a:off x="605" y="1512"/>
              <a:ext cx="590" cy="15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spAutoFit/>
            </a:bodyPr>
            <a:lstStyle/>
            <a:p>
              <a:pPr defTabSz="585788"/>
              <a:r>
                <a:rPr lang="en-US" sz="1100" b="1">
                  <a:latin typeface="Arial" pitchFamily="34" charset="0"/>
                </a:rPr>
                <a:t>Pull Signals</a:t>
              </a:r>
            </a:p>
          </p:txBody>
        </p:sp>
        <p:sp>
          <p:nvSpPr>
            <p:cNvPr id="6149" name="Rectangle 5"/>
            <p:cNvSpPr>
              <a:spLocks noChangeArrowheads="1"/>
            </p:cNvSpPr>
            <p:nvPr/>
          </p:nvSpPr>
          <p:spPr bwMode="auto">
            <a:xfrm>
              <a:off x="2000" y="1512"/>
              <a:ext cx="620" cy="15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spAutoFit/>
            </a:bodyPr>
            <a:lstStyle/>
            <a:p>
              <a:pPr defTabSz="585788"/>
              <a:r>
                <a:rPr lang="en-US" sz="1100" b="1">
                  <a:latin typeface="Arial" pitchFamily="34" charset="0"/>
                </a:rPr>
                <a:t>Pull Process</a:t>
              </a:r>
            </a:p>
          </p:txBody>
        </p:sp>
        <p:sp>
          <p:nvSpPr>
            <p:cNvPr id="6150" name="Rectangle 6"/>
            <p:cNvSpPr>
              <a:spLocks noChangeArrowheads="1"/>
            </p:cNvSpPr>
            <p:nvPr/>
          </p:nvSpPr>
          <p:spPr bwMode="auto">
            <a:xfrm>
              <a:off x="504" y="3216"/>
              <a:ext cx="924" cy="25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3025" tIns="36512" rIns="73025" bIns="36512">
              <a:spAutoFit/>
            </a:bodyPr>
            <a:lstStyle/>
            <a:p>
              <a:pPr algn="ctr" defTabSz="585788"/>
              <a:r>
                <a:rPr lang="en-US" sz="1100" b="1">
                  <a:latin typeface="Arial" pitchFamily="34" charset="0"/>
                </a:rPr>
                <a:t>Material At</a:t>
              </a:r>
            </a:p>
            <a:p>
              <a:pPr algn="ctr" defTabSz="585788"/>
              <a:r>
                <a:rPr lang="en-US" sz="1100" b="1">
                  <a:latin typeface="Arial" pitchFamily="34" charset="0"/>
                </a:rPr>
                <a:t>Operator</a:t>
              </a:r>
            </a:p>
          </p:txBody>
        </p:sp>
        <p:sp>
          <p:nvSpPr>
            <p:cNvPr id="6151" name="Rectangle 7"/>
            <p:cNvSpPr>
              <a:spLocks noChangeArrowheads="1"/>
            </p:cNvSpPr>
            <p:nvPr/>
          </p:nvSpPr>
          <p:spPr bwMode="auto">
            <a:xfrm>
              <a:off x="1954" y="3216"/>
              <a:ext cx="527" cy="15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spAutoFit/>
            </a:bodyPr>
            <a:lstStyle/>
            <a:p>
              <a:pPr defTabSz="585788"/>
              <a:r>
                <a:rPr lang="en-US" sz="1100" b="1">
                  <a:latin typeface="Arial" pitchFamily="34" charset="0"/>
                </a:rPr>
                <a:t>Manpower</a:t>
              </a:r>
            </a:p>
          </p:txBody>
        </p:sp>
        <p:grpSp>
          <p:nvGrpSpPr>
            <p:cNvPr id="6163" name="Group 19"/>
            <p:cNvGrpSpPr>
              <a:grpSpLocks/>
            </p:cNvGrpSpPr>
            <p:nvPr/>
          </p:nvGrpSpPr>
          <p:grpSpPr bwMode="auto">
            <a:xfrm>
              <a:off x="792" y="1615"/>
              <a:ext cx="1708" cy="1681"/>
              <a:chOff x="792" y="1615"/>
              <a:chExt cx="1708" cy="1681"/>
            </a:xfrm>
          </p:grpSpPr>
          <p:graphicFrame>
            <p:nvGraphicFramePr>
              <p:cNvPr id="6152" name="Object 8">
                <a:hlinkClick r:id="" action="ppaction://ole?verb=0"/>
              </p:cNvPr>
              <p:cNvGraphicFramePr>
                <a:graphicFrameLocks/>
              </p:cNvGraphicFramePr>
              <p:nvPr/>
            </p:nvGraphicFramePr>
            <p:xfrm>
              <a:off x="792" y="1615"/>
              <a:ext cx="1708" cy="1681"/>
            </p:xfrm>
            <a:graphic>
              <a:graphicData uri="http://schemas.openxmlformats.org/presentationml/2006/ole">
                <mc:AlternateContent xmlns:mc="http://schemas.openxmlformats.org/markup-compatibility/2006">
                  <mc:Choice xmlns:v="urn:schemas-microsoft-com:vml" Requires="v">
                    <p:oleObj spid="_x0000_s6165" name="Clip" r:id="rId4" imgW="2709720" imgH="2666880" progId="MS_ClipArt_Gallery.2">
                      <p:embed/>
                    </p:oleObj>
                  </mc:Choice>
                  <mc:Fallback>
                    <p:oleObj name="Clip" r:id="rId4" imgW="2709720" imgH="2666880" progId="MS_ClipArt_Gallery.2">
                      <p:embed/>
                      <p:pic>
                        <p:nvPicPr>
                          <p:cNvPr id="0" name="Object 8"/>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2" y="1615"/>
                            <a:ext cx="1708" cy="168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6162" name="Group 18"/>
              <p:cNvGrpSpPr>
                <a:grpSpLocks/>
              </p:cNvGrpSpPr>
              <p:nvPr/>
            </p:nvGrpSpPr>
            <p:grpSpPr bwMode="auto">
              <a:xfrm>
                <a:off x="1068" y="1845"/>
                <a:ext cx="1143" cy="1205"/>
                <a:chOff x="1068" y="1845"/>
                <a:chExt cx="1143" cy="1205"/>
              </a:xfrm>
            </p:grpSpPr>
            <p:grpSp>
              <p:nvGrpSpPr>
                <p:cNvPr id="6161" name="Group 17"/>
                <p:cNvGrpSpPr>
                  <a:grpSpLocks/>
                </p:cNvGrpSpPr>
                <p:nvPr/>
              </p:nvGrpSpPr>
              <p:grpSpPr bwMode="auto">
                <a:xfrm>
                  <a:off x="1068" y="1845"/>
                  <a:ext cx="1143" cy="1205"/>
                  <a:chOff x="1068" y="1845"/>
                  <a:chExt cx="1143" cy="1205"/>
                </a:xfrm>
              </p:grpSpPr>
              <p:sp>
                <p:nvSpPr>
                  <p:cNvPr id="6153" name="Line 9"/>
                  <p:cNvSpPr>
                    <a:spLocks noChangeShapeType="1"/>
                  </p:cNvSpPr>
                  <p:nvPr/>
                </p:nvSpPr>
                <p:spPr bwMode="auto">
                  <a:xfrm>
                    <a:off x="1248" y="2064"/>
                    <a:ext cx="816" cy="816"/>
                  </a:xfrm>
                  <a:prstGeom prst="line">
                    <a:avLst/>
                  </a:prstGeom>
                  <a:noFill/>
                  <a:ln w="1270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54" name="Oval 10"/>
                  <p:cNvSpPr>
                    <a:spLocks noChangeArrowheads="1"/>
                  </p:cNvSpPr>
                  <p:nvPr/>
                </p:nvSpPr>
                <p:spPr bwMode="auto">
                  <a:xfrm>
                    <a:off x="1068" y="1845"/>
                    <a:ext cx="1143" cy="1205"/>
                  </a:xfrm>
                  <a:prstGeom prst="ellipse">
                    <a:avLst/>
                  </a:prstGeom>
                  <a:noFill/>
                  <a:ln w="127000">
                    <a:solidFill>
                      <a:srgbClr val="FF0000"/>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6156" name="Rectangle 12"/>
                <p:cNvSpPr>
                  <a:spLocks noChangeArrowheads="1"/>
                </p:cNvSpPr>
                <p:nvPr/>
              </p:nvSpPr>
              <p:spPr bwMode="auto">
                <a:xfrm>
                  <a:off x="1265" y="2344"/>
                  <a:ext cx="741" cy="25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0325" tIns="28575" rIns="60325" bIns="28575">
                  <a:spAutoFit/>
                </a:bodyPr>
                <a:lstStyle/>
                <a:p>
                  <a:pPr defTabSz="384175"/>
                  <a:r>
                    <a:rPr lang="en-US" sz="2300" b="1">
                      <a:latin typeface="Arial" pitchFamily="34" charset="0"/>
                    </a:rPr>
                    <a:t>WASTE</a:t>
                  </a:r>
                </a:p>
              </p:txBody>
            </p:sp>
          </p:grpSp>
        </p:grpSp>
      </p:gr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a:xfrm>
            <a:off x="2743200" y="1657350"/>
            <a:ext cx="3657600" cy="457200"/>
          </a:xfrm>
          <a:noFill/>
          <a:ln/>
        </p:spPr>
        <p:txBody>
          <a:bodyPr lIns="88900" rIns="88900"/>
          <a:lstStyle/>
          <a:p>
            <a:pPr defTabSz="885825">
              <a:lnSpc>
                <a:spcPct val="100000"/>
              </a:lnSpc>
            </a:pPr>
            <a:r>
              <a:rPr lang="en-US" u="sng">
                <a:solidFill>
                  <a:schemeClr val="tx1"/>
                </a:solidFill>
                <a:latin typeface="Helvetica" charset="0"/>
              </a:rPr>
              <a:t>Why a Standard Pack?</a:t>
            </a:r>
          </a:p>
        </p:txBody>
      </p:sp>
      <p:grpSp>
        <p:nvGrpSpPr>
          <p:cNvPr id="51206" name="Group 6"/>
          <p:cNvGrpSpPr>
            <a:grpSpLocks/>
          </p:cNvGrpSpPr>
          <p:nvPr/>
        </p:nvGrpSpPr>
        <p:grpSpPr bwMode="auto">
          <a:xfrm>
            <a:off x="1677988" y="2212975"/>
            <a:ext cx="5295900" cy="1127125"/>
            <a:chOff x="1057" y="1394"/>
            <a:chExt cx="3336" cy="710"/>
          </a:xfrm>
        </p:grpSpPr>
        <p:sp>
          <p:nvSpPr>
            <p:cNvPr id="51203" name="Rectangle 3"/>
            <p:cNvSpPr>
              <a:spLocks noChangeArrowheads="1"/>
            </p:cNvSpPr>
            <p:nvPr/>
          </p:nvSpPr>
          <p:spPr bwMode="auto">
            <a:xfrm>
              <a:off x="1057" y="1394"/>
              <a:ext cx="3336" cy="24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962" tIns="41275" rIns="80962" bIns="41275">
              <a:spAutoFit/>
            </a:bodyPr>
            <a:lstStyle/>
            <a:p>
              <a:pPr defTabSz="804863"/>
              <a:r>
                <a:rPr lang="en-US" sz="2000" b="1">
                  <a:latin typeface="Helvetica" charset="0"/>
                </a:rPr>
                <a:t>Specific number of parts = 1 Container of parts</a:t>
              </a:r>
            </a:p>
          </p:txBody>
        </p:sp>
        <p:sp>
          <p:nvSpPr>
            <p:cNvPr id="51204" name="Rectangle 4"/>
            <p:cNvSpPr>
              <a:spLocks noChangeArrowheads="1"/>
            </p:cNvSpPr>
            <p:nvPr/>
          </p:nvSpPr>
          <p:spPr bwMode="auto">
            <a:xfrm>
              <a:off x="1701" y="1860"/>
              <a:ext cx="2236" cy="24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962" tIns="41275" rIns="80962" bIns="41275">
              <a:spAutoFit/>
            </a:bodyPr>
            <a:lstStyle/>
            <a:p>
              <a:pPr defTabSz="804863"/>
              <a:r>
                <a:rPr lang="en-US" sz="2000" b="1">
                  <a:latin typeface="Helvetica" charset="0"/>
                </a:rPr>
                <a:t>1 Standard pack = 1 Pull signal</a:t>
              </a:r>
            </a:p>
          </p:txBody>
        </p:sp>
        <p:sp>
          <p:nvSpPr>
            <p:cNvPr id="51205" name="Rectangle 5"/>
            <p:cNvSpPr>
              <a:spLocks noChangeArrowheads="1"/>
            </p:cNvSpPr>
            <p:nvPr/>
          </p:nvSpPr>
          <p:spPr bwMode="auto">
            <a:xfrm>
              <a:off x="1403" y="1613"/>
              <a:ext cx="2783" cy="24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962" tIns="41275" rIns="80962" bIns="41275">
              <a:spAutoFit/>
            </a:bodyPr>
            <a:lstStyle/>
            <a:p>
              <a:pPr defTabSz="804863"/>
              <a:r>
                <a:rPr lang="en-US" sz="2000" b="1">
                  <a:latin typeface="Helvetica" charset="0"/>
                </a:rPr>
                <a:t>1 Container of parts = 1 Standard pack</a:t>
              </a:r>
            </a:p>
          </p:txBody>
        </p:sp>
      </p:grpSp>
      <p:grpSp>
        <p:nvGrpSpPr>
          <p:cNvPr id="51219" name="Group 19"/>
          <p:cNvGrpSpPr>
            <a:grpSpLocks/>
          </p:cNvGrpSpPr>
          <p:nvPr/>
        </p:nvGrpSpPr>
        <p:grpSpPr bwMode="auto">
          <a:xfrm>
            <a:off x="4943475" y="3698875"/>
            <a:ext cx="3416300" cy="2409825"/>
            <a:chOff x="3114" y="2330"/>
            <a:chExt cx="2152" cy="1518"/>
          </a:xfrm>
        </p:grpSpPr>
        <p:sp>
          <p:nvSpPr>
            <p:cNvPr id="51207" name="Rectangle 7"/>
            <p:cNvSpPr>
              <a:spLocks noChangeArrowheads="1"/>
            </p:cNvSpPr>
            <p:nvPr/>
          </p:nvSpPr>
          <p:spPr bwMode="auto">
            <a:xfrm>
              <a:off x="3114" y="2330"/>
              <a:ext cx="2152" cy="1516"/>
            </a:xfrm>
            <a:prstGeom prst="rect">
              <a:avLst/>
            </a:prstGeom>
            <a:solidFill>
              <a:srgbClr val="FCFEB9"/>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08" name="Line 8"/>
            <p:cNvSpPr>
              <a:spLocks noChangeShapeType="1"/>
            </p:cNvSpPr>
            <p:nvPr/>
          </p:nvSpPr>
          <p:spPr bwMode="auto">
            <a:xfrm>
              <a:off x="3126" y="2723"/>
              <a:ext cx="2134"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09" name="Rectangle 9"/>
            <p:cNvSpPr>
              <a:spLocks noChangeArrowheads="1"/>
            </p:cNvSpPr>
            <p:nvPr/>
          </p:nvSpPr>
          <p:spPr bwMode="auto">
            <a:xfrm>
              <a:off x="3363" y="2357"/>
              <a:ext cx="512" cy="32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962" tIns="41275" rIns="80962" bIns="41275">
              <a:spAutoFit/>
            </a:bodyPr>
            <a:lstStyle/>
            <a:p>
              <a:pPr algn="ctr" defTabSz="804863"/>
              <a:r>
                <a:rPr lang="en-US" sz="1400" b="1">
                  <a:latin typeface="Helvetica" charset="0"/>
                </a:rPr>
                <a:t>Supplier</a:t>
              </a:r>
            </a:p>
            <a:p>
              <a:pPr algn="ctr" defTabSz="804863"/>
              <a:r>
                <a:rPr lang="en-US" sz="1400" b="1">
                  <a:latin typeface="Helvetica" charset="0"/>
                </a:rPr>
                <a:t>Toy Co..</a:t>
              </a:r>
            </a:p>
          </p:txBody>
        </p:sp>
        <p:sp>
          <p:nvSpPr>
            <p:cNvPr id="51210" name="Rectangle 10"/>
            <p:cNvSpPr>
              <a:spLocks noChangeArrowheads="1"/>
            </p:cNvSpPr>
            <p:nvPr/>
          </p:nvSpPr>
          <p:spPr bwMode="auto">
            <a:xfrm>
              <a:off x="4437" y="2357"/>
              <a:ext cx="500" cy="32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962" tIns="41275" rIns="80962" bIns="41275">
              <a:spAutoFit/>
            </a:bodyPr>
            <a:lstStyle/>
            <a:p>
              <a:pPr algn="ctr" defTabSz="804863"/>
              <a:r>
                <a:rPr lang="en-US" sz="1400" b="1">
                  <a:latin typeface="Helvetica" charset="0"/>
                </a:rPr>
                <a:t>Part</a:t>
              </a:r>
            </a:p>
            <a:p>
              <a:pPr algn="ctr" defTabSz="804863"/>
              <a:r>
                <a:rPr lang="en-US" sz="1400" b="1">
                  <a:latin typeface="Helvetica" charset="0"/>
                </a:rPr>
                <a:t>Number</a:t>
              </a:r>
            </a:p>
          </p:txBody>
        </p:sp>
        <p:sp>
          <p:nvSpPr>
            <p:cNvPr id="51211" name="Line 11"/>
            <p:cNvSpPr>
              <a:spLocks noChangeShapeType="1"/>
            </p:cNvSpPr>
            <p:nvPr/>
          </p:nvSpPr>
          <p:spPr bwMode="auto">
            <a:xfrm>
              <a:off x="3126" y="2991"/>
              <a:ext cx="2134"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12" name="Rectangle 12"/>
            <p:cNvSpPr>
              <a:spLocks noChangeArrowheads="1"/>
            </p:cNvSpPr>
            <p:nvPr/>
          </p:nvSpPr>
          <p:spPr bwMode="auto">
            <a:xfrm>
              <a:off x="3910" y="3021"/>
              <a:ext cx="565" cy="186"/>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962" tIns="41275" rIns="80962" bIns="41275">
              <a:spAutoFit/>
            </a:bodyPr>
            <a:lstStyle/>
            <a:p>
              <a:pPr algn="ctr" defTabSz="804863"/>
              <a:r>
                <a:rPr lang="en-US" sz="1400" b="1">
                  <a:latin typeface="Helvetica" charset="0"/>
                </a:rPr>
                <a:t>Toy Strut</a:t>
              </a:r>
            </a:p>
          </p:txBody>
        </p:sp>
        <p:sp>
          <p:nvSpPr>
            <p:cNvPr id="51213" name="Rectangle 13"/>
            <p:cNvSpPr>
              <a:spLocks noChangeArrowheads="1"/>
            </p:cNvSpPr>
            <p:nvPr/>
          </p:nvSpPr>
          <p:spPr bwMode="auto">
            <a:xfrm>
              <a:off x="3252" y="3473"/>
              <a:ext cx="575" cy="32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962" tIns="41275" rIns="80962" bIns="41275">
              <a:spAutoFit/>
            </a:bodyPr>
            <a:lstStyle/>
            <a:p>
              <a:pPr algn="ctr" defTabSz="804863"/>
              <a:r>
                <a:rPr lang="en-US" sz="1400" b="1">
                  <a:latin typeface="Helvetica" charset="0"/>
                </a:rPr>
                <a:t>Customer</a:t>
              </a:r>
            </a:p>
            <a:p>
              <a:pPr algn="ctr" defTabSz="804863"/>
              <a:r>
                <a:rPr lang="en-US" sz="1400" b="1">
                  <a:latin typeface="Helvetica" charset="0"/>
                </a:rPr>
                <a:t>K2 Dock</a:t>
              </a:r>
            </a:p>
          </p:txBody>
        </p:sp>
        <p:sp>
          <p:nvSpPr>
            <p:cNvPr id="51214" name="Rectangle 14"/>
            <p:cNvSpPr>
              <a:spLocks noChangeArrowheads="1"/>
            </p:cNvSpPr>
            <p:nvPr/>
          </p:nvSpPr>
          <p:spPr bwMode="auto">
            <a:xfrm>
              <a:off x="4694" y="3473"/>
              <a:ext cx="295" cy="32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962" tIns="41275" rIns="80962" bIns="41275">
              <a:spAutoFit/>
            </a:bodyPr>
            <a:lstStyle/>
            <a:p>
              <a:pPr algn="ctr" defTabSz="804863"/>
              <a:r>
                <a:rPr lang="en-US" sz="1400" b="1">
                  <a:latin typeface="Helvetica" charset="0"/>
                </a:rPr>
                <a:t>Lot</a:t>
              </a:r>
            </a:p>
            <a:p>
              <a:pPr algn="ctr" defTabSz="804863"/>
              <a:r>
                <a:rPr lang="en-US" sz="1400" b="1">
                  <a:latin typeface="Helvetica" charset="0"/>
                </a:rPr>
                <a:t>Size</a:t>
              </a:r>
            </a:p>
          </p:txBody>
        </p:sp>
        <p:sp>
          <p:nvSpPr>
            <p:cNvPr id="51215" name="Rectangle 15"/>
            <p:cNvSpPr>
              <a:spLocks noChangeArrowheads="1"/>
            </p:cNvSpPr>
            <p:nvPr/>
          </p:nvSpPr>
          <p:spPr bwMode="auto">
            <a:xfrm>
              <a:off x="3114" y="3418"/>
              <a:ext cx="850" cy="430"/>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16" name="Rectangle 16"/>
            <p:cNvSpPr>
              <a:spLocks noChangeArrowheads="1"/>
            </p:cNvSpPr>
            <p:nvPr/>
          </p:nvSpPr>
          <p:spPr bwMode="auto">
            <a:xfrm>
              <a:off x="4416" y="3418"/>
              <a:ext cx="850" cy="430"/>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17" name="Rectangle 17"/>
            <p:cNvSpPr>
              <a:spLocks noChangeArrowheads="1"/>
            </p:cNvSpPr>
            <p:nvPr/>
          </p:nvSpPr>
          <p:spPr bwMode="auto">
            <a:xfrm>
              <a:off x="4634" y="2760"/>
              <a:ext cx="525" cy="186"/>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962" tIns="41275" rIns="80962" bIns="41275">
              <a:spAutoFit/>
            </a:bodyPr>
            <a:lstStyle/>
            <a:p>
              <a:pPr algn="ctr" defTabSz="804863"/>
              <a:r>
                <a:rPr lang="en-US" sz="1400" b="1">
                  <a:latin typeface="Helvetica" charset="0"/>
                </a:rPr>
                <a:t>Seq.. No.</a:t>
              </a:r>
            </a:p>
          </p:txBody>
        </p:sp>
        <p:sp>
          <p:nvSpPr>
            <p:cNvPr id="51218" name="Line 18"/>
            <p:cNvSpPr>
              <a:spLocks noChangeShapeType="1"/>
            </p:cNvSpPr>
            <p:nvPr/>
          </p:nvSpPr>
          <p:spPr bwMode="auto">
            <a:xfrm>
              <a:off x="4186" y="2348"/>
              <a:ext cx="0" cy="363"/>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51220" name="Rectangle 20"/>
          <p:cNvSpPr>
            <a:spLocks noChangeArrowheads="1"/>
          </p:cNvSpPr>
          <p:nvPr/>
        </p:nvSpPr>
        <p:spPr bwMode="auto">
          <a:xfrm>
            <a:off x="4213225" y="4637088"/>
            <a:ext cx="415925" cy="6159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962" tIns="41275" rIns="80962" bIns="41275">
            <a:spAutoFit/>
          </a:bodyPr>
          <a:lstStyle/>
          <a:p>
            <a:pPr defTabSz="804863"/>
            <a:r>
              <a:rPr lang="en-US" sz="3500" b="1">
                <a:latin typeface="Helvetica" charset="0"/>
              </a:rPr>
              <a:t>=</a:t>
            </a:r>
          </a:p>
        </p:txBody>
      </p:sp>
      <p:grpSp>
        <p:nvGrpSpPr>
          <p:cNvPr id="51325" name="Group 125"/>
          <p:cNvGrpSpPr>
            <a:grpSpLocks/>
          </p:cNvGrpSpPr>
          <p:nvPr/>
        </p:nvGrpSpPr>
        <p:grpSpPr bwMode="auto">
          <a:xfrm>
            <a:off x="765175" y="4043363"/>
            <a:ext cx="2947988" cy="1630362"/>
            <a:chOff x="482" y="2547"/>
            <a:chExt cx="1857" cy="1027"/>
          </a:xfrm>
        </p:grpSpPr>
        <p:sp>
          <p:nvSpPr>
            <p:cNvPr id="51221" name="Line 21"/>
            <p:cNvSpPr>
              <a:spLocks noChangeShapeType="1"/>
            </p:cNvSpPr>
            <p:nvPr/>
          </p:nvSpPr>
          <p:spPr bwMode="auto">
            <a:xfrm flipV="1">
              <a:off x="745" y="2800"/>
              <a:ext cx="0" cy="549"/>
            </a:xfrm>
            <a:prstGeom prst="line">
              <a:avLst/>
            </a:prstGeom>
            <a:noFill/>
            <a:ln w="254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22" name="Line 22"/>
            <p:cNvSpPr>
              <a:spLocks noChangeShapeType="1"/>
            </p:cNvSpPr>
            <p:nvPr/>
          </p:nvSpPr>
          <p:spPr bwMode="auto">
            <a:xfrm flipV="1">
              <a:off x="495" y="2832"/>
              <a:ext cx="463" cy="382"/>
            </a:xfrm>
            <a:prstGeom prst="line">
              <a:avLst/>
            </a:prstGeom>
            <a:noFill/>
            <a:ln w="254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23" name="Line 23"/>
            <p:cNvSpPr>
              <a:spLocks noChangeShapeType="1"/>
            </p:cNvSpPr>
            <p:nvPr/>
          </p:nvSpPr>
          <p:spPr bwMode="auto">
            <a:xfrm>
              <a:off x="958" y="2610"/>
              <a:ext cx="1345" cy="0"/>
            </a:xfrm>
            <a:prstGeom prst="line">
              <a:avLst/>
            </a:prstGeom>
            <a:noFill/>
            <a:ln w="50800">
              <a:solidFill>
                <a:srgbClr val="676767"/>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24" name="Line 24"/>
            <p:cNvSpPr>
              <a:spLocks noChangeShapeType="1"/>
            </p:cNvSpPr>
            <p:nvPr/>
          </p:nvSpPr>
          <p:spPr bwMode="auto">
            <a:xfrm flipV="1">
              <a:off x="1306" y="2625"/>
              <a:ext cx="0" cy="549"/>
            </a:xfrm>
            <a:prstGeom prst="line">
              <a:avLst/>
            </a:prstGeom>
            <a:noFill/>
            <a:ln w="25400">
              <a:solidFill>
                <a:srgbClr val="676767"/>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25" name="Line 25"/>
            <p:cNvSpPr>
              <a:spLocks noChangeShapeType="1"/>
            </p:cNvSpPr>
            <p:nvPr/>
          </p:nvSpPr>
          <p:spPr bwMode="auto">
            <a:xfrm flipV="1">
              <a:off x="1710" y="2620"/>
              <a:ext cx="0" cy="549"/>
            </a:xfrm>
            <a:prstGeom prst="line">
              <a:avLst/>
            </a:prstGeom>
            <a:noFill/>
            <a:ln w="25400">
              <a:solidFill>
                <a:srgbClr val="676767"/>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26" name="Line 26"/>
            <p:cNvSpPr>
              <a:spLocks noChangeShapeType="1"/>
            </p:cNvSpPr>
            <p:nvPr/>
          </p:nvSpPr>
          <p:spPr bwMode="auto">
            <a:xfrm flipV="1">
              <a:off x="2048" y="2620"/>
              <a:ext cx="0" cy="549"/>
            </a:xfrm>
            <a:prstGeom prst="line">
              <a:avLst/>
            </a:prstGeom>
            <a:noFill/>
            <a:ln w="25400">
              <a:solidFill>
                <a:srgbClr val="676767"/>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27" name="Line 27"/>
            <p:cNvSpPr>
              <a:spLocks noChangeShapeType="1"/>
            </p:cNvSpPr>
            <p:nvPr/>
          </p:nvSpPr>
          <p:spPr bwMode="auto">
            <a:xfrm>
              <a:off x="983" y="2839"/>
              <a:ext cx="1325" cy="0"/>
            </a:xfrm>
            <a:prstGeom prst="line">
              <a:avLst/>
            </a:prstGeom>
            <a:noFill/>
            <a:ln w="25400">
              <a:solidFill>
                <a:srgbClr val="676767"/>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28" name="Rectangle 28"/>
            <p:cNvSpPr>
              <a:spLocks noChangeArrowheads="1"/>
            </p:cNvSpPr>
            <p:nvPr/>
          </p:nvSpPr>
          <p:spPr bwMode="auto">
            <a:xfrm>
              <a:off x="963" y="3040"/>
              <a:ext cx="1374" cy="117"/>
            </a:xfrm>
            <a:prstGeom prst="rect">
              <a:avLst/>
            </a:prstGeom>
            <a:solidFill>
              <a:srgbClr val="676767"/>
            </a:solidFill>
            <a:ln>
              <a:noFill/>
            </a:ln>
            <a:effectLst/>
            <a:extLs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29" name="AutoShape 29"/>
            <p:cNvSpPr>
              <a:spLocks noChangeArrowheads="1"/>
            </p:cNvSpPr>
            <p:nvPr/>
          </p:nvSpPr>
          <p:spPr bwMode="auto">
            <a:xfrm>
              <a:off x="514" y="3161"/>
              <a:ext cx="1825" cy="362"/>
            </a:xfrm>
            <a:prstGeom prst="parallelogram">
              <a:avLst>
                <a:gd name="adj" fmla="val 125919"/>
              </a:avLst>
            </a:prstGeom>
            <a:solidFill>
              <a:schemeClr val="tx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30" name="Line 30"/>
            <p:cNvSpPr>
              <a:spLocks noChangeShapeType="1"/>
            </p:cNvSpPr>
            <p:nvPr/>
          </p:nvSpPr>
          <p:spPr bwMode="auto">
            <a:xfrm flipV="1">
              <a:off x="968" y="2601"/>
              <a:ext cx="0" cy="597"/>
            </a:xfrm>
            <a:prstGeom prst="line">
              <a:avLst/>
            </a:prstGeom>
            <a:noFill/>
            <a:ln w="508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31" name="Line 31"/>
            <p:cNvSpPr>
              <a:spLocks noChangeShapeType="1"/>
            </p:cNvSpPr>
            <p:nvPr/>
          </p:nvSpPr>
          <p:spPr bwMode="auto">
            <a:xfrm flipV="1">
              <a:off x="487" y="2616"/>
              <a:ext cx="475" cy="366"/>
            </a:xfrm>
            <a:prstGeom prst="line">
              <a:avLst/>
            </a:prstGeom>
            <a:noFill/>
            <a:ln w="508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32" name="Freeform 32"/>
            <p:cNvSpPr>
              <a:spLocks/>
            </p:cNvSpPr>
            <p:nvPr/>
          </p:nvSpPr>
          <p:spPr bwMode="auto">
            <a:xfrm>
              <a:off x="499" y="3030"/>
              <a:ext cx="476" cy="504"/>
            </a:xfrm>
            <a:custGeom>
              <a:avLst/>
              <a:gdLst>
                <a:gd name="T0" fmla="*/ 0 w 476"/>
                <a:gd name="T1" fmla="*/ 503 h 504"/>
                <a:gd name="T2" fmla="*/ 475 w 476"/>
                <a:gd name="T3" fmla="*/ 121 h 504"/>
                <a:gd name="T4" fmla="*/ 475 w 476"/>
                <a:gd name="T5" fmla="*/ 0 h 504"/>
                <a:gd name="T6" fmla="*/ 0 w 476"/>
                <a:gd name="T7" fmla="*/ 351 h 504"/>
                <a:gd name="T8" fmla="*/ 0 w 476"/>
                <a:gd name="T9" fmla="*/ 503 h 504"/>
              </a:gdLst>
              <a:ahLst/>
              <a:cxnLst>
                <a:cxn ang="0">
                  <a:pos x="T0" y="T1"/>
                </a:cxn>
                <a:cxn ang="0">
                  <a:pos x="T2" y="T3"/>
                </a:cxn>
                <a:cxn ang="0">
                  <a:pos x="T4" y="T5"/>
                </a:cxn>
                <a:cxn ang="0">
                  <a:pos x="T6" y="T7"/>
                </a:cxn>
                <a:cxn ang="0">
                  <a:pos x="T8" y="T9"/>
                </a:cxn>
              </a:cxnLst>
              <a:rect l="0" t="0" r="r" b="b"/>
              <a:pathLst>
                <a:path w="476" h="504">
                  <a:moveTo>
                    <a:pt x="0" y="503"/>
                  </a:moveTo>
                  <a:lnTo>
                    <a:pt x="475" y="121"/>
                  </a:lnTo>
                  <a:lnTo>
                    <a:pt x="475" y="0"/>
                  </a:lnTo>
                  <a:lnTo>
                    <a:pt x="0" y="351"/>
                  </a:lnTo>
                  <a:lnTo>
                    <a:pt x="0" y="503"/>
                  </a:lnTo>
                </a:path>
              </a:pathLst>
            </a:custGeom>
            <a:solidFill>
              <a:schemeClr val="bg2"/>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51297" name="Group 97"/>
            <p:cNvGrpSpPr>
              <a:grpSpLocks/>
            </p:cNvGrpSpPr>
            <p:nvPr/>
          </p:nvGrpSpPr>
          <p:grpSpPr bwMode="auto">
            <a:xfrm>
              <a:off x="663" y="2547"/>
              <a:ext cx="1467" cy="955"/>
              <a:chOff x="663" y="2547"/>
              <a:chExt cx="1467" cy="955"/>
            </a:xfrm>
          </p:grpSpPr>
          <p:grpSp>
            <p:nvGrpSpPr>
              <p:cNvPr id="51240" name="Group 40"/>
              <p:cNvGrpSpPr>
                <a:grpSpLocks/>
              </p:cNvGrpSpPr>
              <p:nvPr/>
            </p:nvGrpSpPr>
            <p:grpSpPr bwMode="auto">
              <a:xfrm>
                <a:off x="914" y="2547"/>
                <a:ext cx="289" cy="668"/>
                <a:chOff x="914" y="2547"/>
                <a:chExt cx="289" cy="668"/>
              </a:xfrm>
            </p:grpSpPr>
            <p:grpSp>
              <p:nvGrpSpPr>
                <p:cNvPr id="51236" name="Group 36"/>
                <p:cNvGrpSpPr>
                  <a:grpSpLocks/>
                </p:cNvGrpSpPr>
                <p:nvPr/>
              </p:nvGrpSpPr>
              <p:grpSpPr bwMode="auto">
                <a:xfrm>
                  <a:off x="914" y="3003"/>
                  <a:ext cx="289" cy="212"/>
                  <a:chOff x="914" y="3003"/>
                  <a:chExt cx="289" cy="212"/>
                </a:xfrm>
              </p:grpSpPr>
              <p:sp>
                <p:nvSpPr>
                  <p:cNvPr id="51233" name="Oval 33"/>
                  <p:cNvSpPr>
                    <a:spLocks noChangeArrowheads="1"/>
                  </p:cNvSpPr>
                  <p:nvPr/>
                </p:nvSpPr>
                <p:spPr bwMode="auto">
                  <a:xfrm>
                    <a:off x="918" y="3115"/>
                    <a:ext cx="275" cy="100"/>
                  </a:xfrm>
                  <a:prstGeom prst="ellipse">
                    <a:avLst/>
                  </a:prstGeom>
                  <a:gradFill rotWithShape="0">
                    <a:gsLst>
                      <a:gs pos="0">
                        <a:srgbClr val="FCFEB9">
                          <a:gamma/>
                          <a:shade val="60000"/>
                          <a:invGamma/>
                        </a:srgbClr>
                      </a:gs>
                      <a:gs pos="100000">
                        <a:srgbClr val="FCFEB9"/>
                      </a:gs>
                    </a:gsLst>
                    <a:lin ang="0" scaled="1"/>
                  </a:gra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34" name="Rectangle 34"/>
                  <p:cNvSpPr>
                    <a:spLocks noChangeArrowheads="1"/>
                  </p:cNvSpPr>
                  <p:nvPr/>
                </p:nvSpPr>
                <p:spPr bwMode="auto">
                  <a:xfrm>
                    <a:off x="914" y="3054"/>
                    <a:ext cx="289" cy="132"/>
                  </a:xfrm>
                  <a:prstGeom prst="rect">
                    <a:avLst/>
                  </a:prstGeom>
                  <a:gradFill rotWithShape="0">
                    <a:gsLst>
                      <a:gs pos="0">
                        <a:srgbClr val="FCFEB9">
                          <a:gamma/>
                          <a:shade val="49804"/>
                          <a:invGamma/>
                        </a:srgbClr>
                      </a:gs>
                      <a:gs pos="100000">
                        <a:srgbClr val="FCFEB9"/>
                      </a:gs>
                    </a:gsLst>
                    <a:lin ang="0" scaled="1"/>
                  </a:gradFill>
                  <a:ln>
                    <a:noFill/>
                  </a:ln>
                  <a:effectLst/>
                  <a:extLs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35" name="Oval 35"/>
                  <p:cNvSpPr>
                    <a:spLocks noChangeArrowheads="1"/>
                  </p:cNvSpPr>
                  <p:nvPr/>
                </p:nvSpPr>
                <p:spPr bwMode="auto">
                  <a:xfrm>
                    <a:off x="918" y="3003"/>
                    <a:ext cx="275" cy="99"/>
                  </a:xfrm>
                  <a:prstGeom prst="ellipse">
                    <a:avLst/>
                  </a:prstGeom>
                  <a:gradFill rotWithShape="0">
                    <a:gsLst>
                      <a:gs pos="0">
                        <a:srgbClr val="FCFEB9"/>
                      </a:gs>
                      <a:gs pos="100000">
                        <a:srgbClr val="FCFEB9">
                          <a:gamma/>
                          <a:shade val="29804"/>
                          <a:invGamma/>
                        </a:srgbClr>
                      </a:gs>
                    </a:gsLst>
                    <a:path path="shape">
                      <a:fillToRect l="50000" t="50000" r="50000" b="50000"/>
                    </a:path>
                  </a:gra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51237" name="Oval 37"/>
                <p:cNvSpPr>
                  <a:spLocks noChangeArrowheads="1"/>
                </p:cNvSpPr>
                <p:nvPr/>
              </p:nvSpPr>
              <p:spPr bwMode="auto">
                <a:xfrm>
                  <a:off x="954" y="3005"/>
                  <a:ext cx="216" cy="74"/>
                </a:xfrm>
                <a:prstGeom prst="ellipse">
                  <a:avLst/>
                </a:prstGeom>
                <a:gradFill rotWithShape="0">
                  <a:gsLst>
                    <a:gs pos="0">
                      <a:srgbClr val="FCFEB9">
                        <a:gamma/>
                        <a:shade val="49804"/>
                        <a:invGamma/>
                      </a:srgbClr>
                    </a:gs>
                    <a:gs pos="100000">
                      <a:srgbClr val="FCFEB9"/>
                    </a:gs>
                  </a:gsLst>
                  <a:lin ang="0" scaled="1"/>
                </a:gra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38" name="Freeform 38"/>
                <p:cNvSpPr>
                  <a:spLocks/>
                </p:cNvSpPr>
                <p:nvPr/>
              </p:nvSpPr>
              <p:spPr bwMode="auto">
                <a:xfrm>
                  <a:off x="950" y="2564"/>
                  <a:ext cx="223" cy="491"/>
                </a:xfrm>
                <a:custGeom>
                  <a:avLst/>
                  <a:gdLst>
                    <a:gd name="T0" fmla="*/ 51 w 223"/>
                    <a:gd name="T1" fmla="*/ 4 h 491"/>
                    <a:gd name="T2" fmla="*/ 0 w 223"/>
                    <a:gd name="T3" fmla="*/ 490 h 491"/>
                    <a:gd name="T4" fmla="*/ 222 w 223"/>
                    <a:gd name="T5" fmla="*/ 490 h 491"/>
                    <a:gd name="T6" fmla="*/ 167 w 223"/>
                    <a:gd name="T7" fmla="*/ 0 h 491"/>
                    <a:gd name="T8" fmla="*/ 51 w 223"/>
                    <a:gd name="T9" fmla="*/ 4 h 491"/>
                  </a:gdLst>
                  <a:ahLst/>
                  <a:cxnLst>
                    <a:cxn ang="0">
                      <a:pos x="T0" y="T1"/>
                    </a:cxn>
                    <a:cxn ang="0">
                      <a:pos x="T2" y="T3"/>
                    </a:cxn>
                    <a:cxn ang="0">
                      <a:pos x="T4" y="T5"/>
                    </a:cxn>
                    <a:cxn ang="0">
                      <a:pos x="T6" y="T7"/>
                    </a:cxn>
                    <a:cxn ang="0">
                      <a:pos x="T8" y="T9"/>
                    </a:cxn>
                  </a:cxnLst>
                  <a:rect l="0" t="0" r="r" b="b"/>
                  <a:pathLst>
                    <a:path w="223" h="491">
                      <a:moveTo>
                        <a:pt x="51" y="4"/>
                      </a:moveTo>
                      <a:lnTo>
                        <a:pt x="0" y="490"/>
                      </a:lnTo>
                      <a:lnTo>
                        <a:pt x="222" y="490"/>
                      </a:lnTo>
                      <a:lnTo>
                        <a:pt x="167" y="0"/>
                      </a:lnTo>
                      <a:lnTo>
                        <a:pt x="51" y="4"/>
                      </a:lnTo>
                    </a:path>
                  </a:pathLst>
                </a:custGeom>
                <a:gradFill rotWithShape="0">
                  <a:gsLst>
                    <a:gs pos="0">
                      <a:srgbClr val="FCFEB9">
                        <a:gamma/>
                        <a:shade val="60000"/>
                        <a:invGamma/>
                      </a:srgbClr>
                    </a:gs>
                    <a:gs pos="100000">
                      <a:srgbClr val="FCFEB9"/>
                    </a:gs>
                  </a:gsLst>
                  <a:lin ang="0" scaled="1"/>
                </a:gra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1239" name="Oval 39"/>
                <p:cNvSpPr>
                  <a:spLocks noChangeArrowheads="1"/>
                </p:cNvSpPr>
                <p:nvPr/>
              </p:nvSpPr>
              <p:spPr bwMode="auto">
                <a:xfrm>
                  <a:off x="1005" y="2547"/>
                  <a:ext cx="106" cy="36"/>
                </a:xfrm>
                <a:prstGeom prst="ellipse">
                  <a:avLst/>
                </a:prstGeom>
                <a:gradFill rotWithShape="0">
                  <a:gsLst>
                    <a:gs pos="0">
                      <a:srgbClr val="FCFEB9"/>
                    </a:gs>
                    <a:gs pos="100000">
                      <a:srgbClr val="FCFEB9">
                        <a:gamma/>
                        <a:shade val="29804"/>
                        <a:invGamma/>
                      </a:srgbClr>
                    </a:gs>
                  </a:gsLst>
                  <a:path path="shape">
                    <a:fillToRect l="50000" t="50000" r="50000" b="50000"/>
                  </a:path>
                </a:gra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51248" name="Group 48"/>
              <p:cNvGrpSpPr>
                <a:grpSpLocks/>
              </p:cNvGrpSpPr>
              <p:nvPr/>
            </p:nvGrpSpPr>
            <p:grpSpPr bwMode="auto">
              <a:xfrm>
                <a:off x="1361" y="2547"/>
                <a:ext cx="289" cy="668"/>
                <a:chOff x="1361" y="2547"/>
                <a:chExt cx="289" cy="668"/>
              </a:xfrm>
            </p:grpSpPr>
            <p:grpSp>
              <p:nvGrpSpPr>
                <p:cNvPr id="51244" name="Group 44"/>
                <p:cNvGrpSpPr>
                  <a:grpSpLocks/>
                </p:cNvGrpSpPr>
                <p:nvPr/>
              </p:nvGrpSpPr>
              <p:grpSpPr bwMode="auto">
                <a:xfrm>
                  <a:off x="1361" y="3003"/>
                  <a:ext cx="289" cy="212"/>
                  <a:chOff x="1361" y="3003"/>
                  <a:chExt cx="289" cy="212"/>
                </a:xfrm>
              </p:grpSpPr>
              <p:sp>
                <p:nvSpPr>
                  <p:cNvPr id="51241" name="Oval 41"/>
                  <p:cNvSpPr>
                    <a:spLocks noChangeArrowheads="1"/>
                  </p:cNvSpPr>
                  <p:nvPr/>
                </p:nvSpPr>
                <p:spPr bwMode="auto">
                  <a:xfrm>
                    <a:off x="1365" y="3115"/>
                    <a:ext cx="276" cy="100"/>
                  </a:xfrm>
                  <a:prstGeom prst="ellipse">
                    <a:avLst/>
                  </a:prstGeom>
                  <a:gradFill rotWithShape="0">
                    <a:gsLst>
                      <a:gs pos="0">
                        <a:srgbClr val="FCFEB9">
                          <a:gamma/>
                          <a:shade val="60000"/>
                          <a:invGamma/>
                        </a:srgbClr>
                      </a:gs>
                      <a:gs pos="100000">
                        <a:srgbClr val="FCFEB9"/>
                      </a:gs>
                    </a:gsLst>
                    <a:lin ang="0" scaled="1"/>
                  </a:gra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42" name="Rectangle 42"/>
                  <p:cNvSpPr>
                    <a:spLocks noChangeArrowheads="1"/>
                  </p:cNvSpPr>
                  <p:nvPr/>
                </p:nvSpPr>
                <p:spPr bwMode="auto">
                  <a:xfrm>
                    <a:off x="1361" y="3054"/>
                    <a:ext cx="289" cy="132"/>
                  </a:xfrm>
                  <a:prstGeom prst="rect">
                    <a:avLst/>
                  </a:prstGeom>
                  <a:gradFill rotWithShape="0">
                    <a:gsLst>
                      <a:gs pos="0">
                        <a:srgbClr val="FCFEB9">
                          <a:gamma/>
                          <a:shade val="49804"/>
                          <a:invGamma/>
                        </a:srgbClr>
                      </a:gs>
                      <a:gs pos="100000">
                        <a:srgbClr val="FCFEB9"/>
                      </a:gs>
                    </a:gsLst>
                    <a:lin ang="0" scaled="1"/>
                  </a:gradFill>
                  <a:ln>
                    <a:noFill/>
                  </a:ln>
                  <a:effectLst/>
                  <a:extLs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43" name="Oval 43"/>
                  <p:cNvSpPr>
                    <a:spLocks noChangeArrowheads="1"/>
                  </p:cNvSpPr>
                  <p:nvPr/>
                </p:nvSpPr>
                <p:spPr bwMode="auto">
                  <a:xfrm>
                    <a:off x="1365" y="3003"/>
                    <a:ext cx="276" cy="99"/>
                  </a:xfrm>
                  <a:prstGeom prst="ellipse">
                    <a:avLst/>
                  </a:prstGeom>
                  <a:gradFill rotWithShape="0">
                    <a:gsLst>
                      <a:gs pos="0">
                        <a:srgbClr val="FCFEB9"/>
                      </a:gs>
                      <a:gs pos="100000">
                        <a:srgbClr val="FCFEB9">
                          <a:gamma/>
                          <a:shade val="29804"/>
                          <a:invGamma/>
                        </a:srgbClr>
                      </a:gs>
                    </a:gsLst>
                    <a:path path="shape">
                      <a:fillToRect l="50000" t="50000" r="50000" b="50000"/>
                    </a:path>
                  </a:gra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51245" name="Oval 45"/>
                <p:cNvSpPr>
                  <a:spLocks noChangeArrowheads="1"/>
                </p:cNvSpPr>
                <p:nvPr/>
              </p:nvSpPr>
              <p:spPr bwMode="auto">
                <a:xfrm>
                  <a:off x="1401" y="3005"/>
                  <a:ext cx="216" cy="74"/>
                </a:xfrm>
                <a:prstGeom prst="ellipse">
                  <a:avLst/>
                </a:prstGeom>
                <a:gradFill rotWithShape="0">
                  <a:gsLst>
                    <a:gs pos="0">
                      <a:srgbClr val="FCFEB9">
                        <a:gamma/>
                        <a:shade val="49804"/>
                        <a:invGamma/>
                      </a:srgbClr>
                    </a:gs>
                    <a:gs pos="100000">
                      <a:srgbClr val="FCFEB9"/>
                    </a:gs>
                  </a:gsLst>
                  <a:lin ang="0" scaled="1"/>
                </a:gra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46" name="Freeform 46"/>
                <p:cNvSpPr>
                  <a:spLocks/>
                </p:cNvSpPr>
                <p:nvPr/>
              </p:nvSpPr>
              <p:spPr bwMode="auto">
                <a:xfrm>
                  <a:off x="1397" y="2564"/>
                  <a:ext cx="223" cy="491"/>
                </a:xfrm>
                <a:custGeom>
                  <a:avLst/>
                  <a:gdLst>
                    <a:gd name="T0" fmla="*/ 51 w 223"/>
                    <a:gd name="T1" fmla="*/ 4 h 491"/>
                    <a:gd name="T2" fmla="*/ 0 w 223"/>
                    <a:gd name="T3" fmla="*/ 490 h 491"/>
                    <a:gd name="T4" fmla="*/ 222 w 223"/>
                    <a:gd name="T5" fmla="*/ 490 h 491"/>
                    <a:gd name="T6" fmla="*/ 167 w 223"/>
                    <a:gd name="T7" fmla="*/ 0 h 491"/>
                    <a:gd name="T8" fmla="*/ 51 w 223"/>
                    <a:gd name="T9" fmla="*/ 4 h 491"/>
                  </a:gdLst>
                  <a:ahLst/>
                  <a:cxnLst>
                    <a:cxn ang="0">
                      <a:pos x="T0" y="T1"/>
                    </a:cxn>
                    <a:cxn ang="0">
                      <a:pos x="T2" y="T3"/>
                    </a:cxn>
                    <a:cxn ang="0">
                      <a:pos x="T4" y="T5"/>
                    </a:cxn>
                    <a:cxn ang="0">
                      <a:pos x="T6" y="T7"/>
                    </a:cxn>
                    <a:cxn ang="0">
                      <a:pos x="T8" y="T9"/>
                    </a:cxn>
                  </a:cxnLst>
                  <a:rect l="0" t="0" r="r" b="b"/>
                  <a:pathLst>
                    <a:path w="223" h="491">
                      <a:moveTo>
                        <a:pt x="51" y="4"/>
                      </a:moveTo>
                      <a:lnTo>
                        <a:pt x="0" y="490"/>
                      </a:lnTo>
                      <a:lnTo>
                        <a:pt x="222" y="490"/>
                      </a:lnTo>
                      <a:lnTo>
                        <a:pt x="167" y="0"/>
                      </a:lnTo>
                      <a:lnTo>
                        <a:pt x="51" y="4"/>
                      </a:lnTo>
                    </a:path>
                  </a:pathLst>
                </a:custGeom>
                <a:gradFill rotWithShape="0">
                  <a:gsLst>
                    <a:gs pos="0">
                      <a:srgbClr val="FCFEB9">
                        <a:gamma/>
                        <a:shade val="60000"/>
                        <a:invGamma/>
                      </a:srgbClr>
                    </a:gs>
                    <a:gs pos="100000">
                      <a:srgbClr val="FCFEB9"/>
                    </a:gs>
                  </a:gsLst>
                  <a:lin ang="0" scaled="1"/>
                </a:gra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1247" name="Oval 47"/>
                <p:cNvSpPr>
                  <a:spLocks noChangeArrowheads="1"/>
                </p:cNvSpPr>
                <p:nvPr/>
              </p:nvSpPr>
              <p:spPr bwMode="auto">
                <a:xfrm>
                  <a:off x="1452" y="2547"/>
                  <a:ext cx="107" cy="36"/>
                </a:xfrm>
                <a:prstGeom prst="ellipse">
                  <a:avLst/>
                </a:prstGeom>
                <a:gradFill rotWithShape="0">
                  <a:gsLst>
                    <a:gs pos="0">
                      <a:srgbClr val="FCFEB9"/>
                    </a:gs>
                    <a:gs pos="100000">
                      <a:srgbClr val="FCFEB9">
                        <a:gamma/>
                        <a:shade val="29804"/>
                        <a:invGamma/>
                      </a:srgbClr>
                    </a:gs>
                  </a:gsLst>
                  <a:path path="shape">
                    <a:fillToRect l="50000" t="50000" r="50000" b="50000"/>
                  </a:path>
                </a:gra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51256" name="Group 56"/>
              <p:cNvGrpSpPr>
                <a:grpSpLocks/>
              </p:cNvGrpSpPr>
              <p:nvPr/>
            </p:nvGrpSpPr>
            <p:grpSpPr bwMode="auto">
              <a:xfrm>
                <a:off x="1841" y="2547"/>
                <a:ext cx="289" cy="668"/>
                <a:chOff x="1841" y="2547"/>
                <a:chExt cx="289" cy="668"/>
              </a:xfrm>
            </p:grpSpPr>
            <p:grpSp>
              <p:nvGrpSpPr>
                <p:cNvPr id="51252" name="Group 52"/>
                <p:cNvGrpSpPr>
                  <a:grpSpLocks/>
                </p:cNvGrpSpPr>
                <p:nvPr/>
              </p:nvGrpSpPr>
              <p:grpSpPr bwMode="auto">
                <a:xfrm>
                  <a:off x="1841" y="3003"/>
                  <a:ext cx="289" cy="212"/>
                  <a:chOff x="1841" y="3003"/>
                  <a:chExt cx="289" cy="212"/>
                </a:xfrm>
              </p:grpSpPr>
              <p:sp>
                <p:nvSpPr>
                  <p:cNvPr id="51249" name="Oval 49"/>
                  <p:cNvSpPr>
                    <a:spLocks noChangeArrowheads="1"/>
                  </p:cNvSpPr>
                  <p:nvPr/>
                </p:nvSpPr>
                <p:spPr bwMode="auto">
                  <a:xfrm>
                    <a:off x="1845" y="3115"/>
                    <a:ext cx="276" cy="100"/>
                  </a:xfrm>
                  <a:prstGeom prst="ellipse">
                    <a:avLst/>
                  </a:prstGeom>
                  <a:gradFill rotWithShape="0">
                    <a:gsLst>
                      <a:gs pos="0">
                        <a:srgbClr val="FCFEB9">
                          <a:gamma/>
                          <a:shade val="60000"/>
                          <a:invGamma/>
                        </a:srgbClr>
                      </a:gs>
                      <a:gs pos="100000">
                        <a:srgbClr val="FCFEB9"/>
                      </a:gs>
                    </a:gsLst>
                    <a:lin ang="0" scaled="1"/>
                  </a:gra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50" name="Rectangle 50"/>
                  <p:cNvSpPr>
                    <a:spLocks noChangeArrowheads="1"/>
                  </p:cNvSpPr>
                  <p:nvPr/>
                </p:nvSpPr>
                <p:spPr bwMode="auto">
                  <a:xfrm>
                    <a:off x="1841" y="3054"/>
                    <a:ext cx="289" cy="132"/>
                  </a:xfrm>
                  <a:prstGeom prst="rect">
                    <a:avLst/>
                  </a:prstGeom>
                  <a:gradFill rotWithShape="0">
                    <a:gsLst>
                      <a:gs pos="0">
                        <a:srgbClr val="FCFEB9">
                          <a:gamma/>
                          <a:shade val="49804"/>
                          <a:invGamma/>
                        </a:srgbClr>
                      </a:gs>
                      <a:gs pos="100000">
                        <a:srgbClr val="FCFEB9"/>
                      </a:gs>
                    </a:gsLst>
                    <a:lin ang="0" scaled="1"/>
                  </a:gradFill>
                  <a:ln>
                    <a:noFill/>
                  </a:ln>
                  <a:effectLst/>
                  <a:extLs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51" name="Oval 51"/>
                  <p:cNvSpPr>
                    <a:spLocks noChangeArrowheads="1"/>
                  </p:cNvSpPr>
                  <p:nvPr/>
                </p:nvSpPr>
                <p:spPr bwMode="auto">
                  <a:xfrm>
                    <a:off x="1845" y="3003"/>
                    <a:ext cx="276" cy="99"/>
                  </a:xfrm>
                  <a:prstGeom prst="ellipse">
                    <a:avLst/>
                  </a:prstGeom>
                  <a:gradFill rotWithShape="0">
                    <a:gsLst>
                      <a:gs pos="0">
                        <a:srgbClr val="FCFEB9"/>
                      </a:gs>
                      <a:gs pos="100000">
                        <a:srgbClr val="FCFEB9">
                          <a:gamma/>
                          <a:shade val="29804"/>
                          <a:invGamma/>
                        </a:srgbClr>
                      </a:gs>
                    </a:gsLst>
                    <a:path path="shape">
                      <a:fillToRect l="50000" t="50000" r="50000" b="50000"/>
                    </a:path>
                  </a:gra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51253" name="Oval 53"/>
                <p:cNvSpPr>
                  <a:spLocks noChangeArrowheads="1"/>
                </p:cNvSpPr>
                <p:nvPr/>
              </p:nvSpPr>
              <p:spPr bwMode="auto">
                <a:xfrm>
                  <a:off x="1881" y="3005"/>
                  <a:ext cx="216" cy="74"/>
                </a:xfrm>
                <a:prstGeom prst="ellipse">
                  <a:avLst/>
                </a:prstGeom>
                <a:gradFill rotWithShape="0">
                  <a:gsLst>
                    <a:gs pos="0">
                      <a:srgbClr val="FCFEB9">
                        <a:gamma/>
                        <a:shade val="49804"/>
                        <a:invGamma/>
                      </a:srgbClr>
                    </a:gs>
                    <a:gs pos="100000">
                      <a:srgbClr val="FCFEB9"/>
                    </a:gs>
                  </a:gsLst>
                  <a:lin ang="0" scaled="1"/>
                </a:gra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54" name="Freeform 54"/>
                <p:cNvSpPr>
                  <a:spLocks/>
                </p:cNvSpPr>
                <p:nvPr/>
              </p:nvSpPr>
              <p:spPr bwMode="auto">
                <a:xfrm>
                  <a:off x="1877" y="2564"/>
                  <a:ext cx="223" cy="491"/>
                </a:xfrm>
                <a:custGeom>
                  <a:avLst/>
                  <a:gdLst>
                    <a:gd name="T0" fmla="*/ 51 w 223"/>
                    <a:gd name="T1" fmla="*/ 4 h 491"/>
                    <a:gd name="T2" fmla="*/ 0 w 223"/>
                    <a:gd name="T3" fmla="*/ 490 h 491"/>
                    <a:gd name="T4" fmla="*/ 222 w 223"/>
                    <a:gd name="T5" fmla="*/ 490 h 491"/>
                    <a:gd name="T6" fmla="*/ 167 w 223"/>
                    <a:gd name="T7" fmla="*/ 0 h 491"/>
                    <a:gd name="T8" fmla="*/ 51 w 223"/>
                    <a:gd name="T9" fmla="*/ 4 h 491"/>
                  </a:gdLst>
                  <a:ahLst/>
                  <a:cxnLst>
                    <a:cxn ang="0">
                      <a:pos x="T0" y="T1"/>
                    </a:cxn>
                    <a:cxn ang="0">
                      <a:pos x="T2" y="T3"/>
                    </a:cxn>
                    <a:cxn ang="0">
                      <a:pos x="T4" y="T5"/>
                    </a:cxn>
                    <a:cxn ang="0">
                      <a:pos x="T6" y="T7"/>
                    </a:cxn>
                    <a:cxn ang="0">
                      <a:pos x="T8" y="T9"/>
                    </a:cxn>
                  </a:cxnLst>
                  <a:rect l="0" t="0" r="r" b="b"/>
                  <a:pathLst>
                    <a:path w="223" h="491">
                      <a:moveTo>
                        <a:pt x="51" y="4"/>
                      </a:moveTo>
                      <a:lnTo>
                        <a:pt x="0" y="490"/>
                      </a:lnTo>
                      <a:lnTo>
                        <a:pt x="222" y="490"/>
                      </a:lnTo>
                      <a:lnTo>
                        <a:pt x="167" y="0"/>
                      </a:lnTo>
                      <a:lnTo>
                        <a:pt x="51" y="4"/>
                      </a:lnTo>
                    </a:path>
                  </a:pathLst>
                </a:custGeom>
                <a:gradFill rotWithShape="0">
                  <a:gsLst>
                    <a:gs pos="0">
                      <a:srgbClr val="FCFEB9">
                        <a:gamma/>
                        <a:shade val="60000"/>
                        <a:invGamma/>
                      </a:srgbClr>
                    </a:gs>
                    <a:gs pos="100000">
                      <a:srgbClr val="FCFEB9"/>
                    </a:gs>
                  </a:gsLst>
                  <a:lin ang="0" scaled="1"/>
                </a:gra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1255" name="Oval 55"/>
                <p:cNvSpPr>
                  <a:spLocks noChangeArrowheads="1"/>
                </p:cNvSpPr>
                <p:nvPr/>
              </p:nvSpPr>
              <p:spPr bwMode="auto">
                <a:xfrm>
                  <a:off x="1932" y="2547"/>
                  <a:ext cx="107" cy="36"/>
                </a:xfrm>
                <a:prstGeom prst="ellipse">
                  <a:avLst/>
                </a:prstGeom>
                <a:gradFill rotWithShape="0">
                  <a:gsLst>
                    <a:gs pos="0">
                      <a:srgbClr val="FCFEB9"/>
                    </a:gs>
                    <a:gs pos="100000">
                      <a:srgbClr val="FCFEB9">
                        <a:gamma/>
                        <a:shade val="29804"/>
                        <a:invGamma/>
                      </a:srgbClr>
                    </a:gs>
                  </a:gsLst>
                  <a:path path="shape">
                    <a:fillToRect l="50000" t="50000" r="50000" b="50000"/>
                  </a:path>
                </a:gra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51264" name="Group 64"/>
              <p:cNvGrpSpPr>
                <a:grpSpLocks/>
              </p:cNvGrpSpPr>
              <p:nvPr/>
            </p:nvGrpSpPr>
            <p:grpSpPr bwMode="auto">
              <a:xfrm>
                <a:off x="1099" y="2684"/>
                <a:ext cx="289" cy="668"/>
                <a:chOff x="1099" y="2684"/>
                <a:chExt cx="289" cy="668"/>
              </a:xfrm>
            </p:grpSpPr>
            <p:grpSp>
              <p:nvGrpSpPr>
                <p:cNvPr id="51260" name="Group 60"/>
                <p:cNvGrpSpPr>
                  <a:grpSpLocks/>
                </p:cNvGrpSpPr>
                <p:nvPr/>
              </p:nvGrpSpPr>
              <p:grpSpPr bwMode="auto">
                <a:xfrm>
                  <a:off x="1099" y="3140"/>
                  <a:ext cx="289" cy="212"/>
                  <a:chOff x="1099" y="3140"/>
                  <a:chExt cx="289" cy="212"/>
                </a:xfrm>
              </p:grpSpPr>
              <p:sp>
                <p:nvSpPr>
                  <p:cNvPr id="51257" name="Oval 57"/>
                  <p:cNvSpPr>
                    <a:spLocks noChangeArrowheads="1"/>
                  </p:cNvSpPr>
                  <p:nvPr/>
                </p:nvSpPr>
                <p:spPr bwMode="auto">
                  <a:xfrm>
                    <a:off x="1103" y="3252"/>
                    <a:ext cx="276" cy="100"/>
                  </a:xfrm>
                  <a:prstGeom prst="ellipse">
                    <a:avLst/>
                  </a:prstGeom>
                  <a:gradFill rotWithShape="0">
                    <a:gsLst>
                      <a:gs pos="0">
                        <a:srgbClr val="FCFEB9">
                          <a:gamma/>
                          <a:shade val="60000"/>
                          <a:invGamma/>
                        </a:srgbClr>
                      </a:gs>
                      <a:gs pos="100000">
                        <a:srgbClr val="FCFEB9"/>
                      </a:gs>
                    </a:gsLst>
                    <a:lin ang="0" scaled="1"/>
                  </a:gra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58" name="Rectangle 58"/>
                  <p:cNvSpPr>
                    <a:spLocks noChangeArrowheads="1"/>
                  </p:cNvSpPr>
                  <p:nvPr/>
                </p:nvSpPr>
                <p:spPr bwMode="auto">
                  <a:xfrm>
                    <a:off x="1099" y="3192"/>
                    <a:ext cx="289" cy="131"/>
                  </a:xfrm>
                  <a:prstGeom prst="rect">
                    <a:avLst/>
                  </a:prstGeom>
                  <a:gradFill rotWithShape="0">
                    <a:gsLst>
                      <a:gs pos="0">
                        <a:srgbClr val="FCFEB9">
                          <a:gamma/>
                          <a:shade val="49804"/>
                          <a:invGamma/>
                        </a:srgbClr>
                      </a:gs>
                      <a:gs pos="100000">
                        <a:srgbClr val="FCFEB9"/>
                      </a:gs>
                    </a:gsLst>
                    <a:lin ang="0" scaled="1"/>
                  </a:gradFill>
                  <a:ln>
                    <a:noFill/>
                  </a:ln>
                  <a:effectLst/>
                  <a:extLs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59" name="Oval 59"/>
                  <p:cNvSpPr>
                    <a:spLocks noChangeArrowheads="1"/>
                  </p:cNvSpPr>
                  <p:nvPr/>
                </p:nvSpPr>
                <p:spPr bwMode="auto">
                  <a:xfrm>
                    <a:off x="1103" y="3140"/>
                    <a:ext cx="276" cy="100"/>
                  </a:xfrm>
                  <a:prstGeom prst="ellipse">
                    <a:avLst/>
                  </a:prstGeom>
                  <a:gradFill rotWithShape="0">
                    <a:gsLst>
                      <a:gs pos="0">
                        <a:srgbClr val="FCFEB9"/>
                      </a:gs>
                      <a:gs pos="100000">
                        <a:srgbClr val="FCFEB9">
                          <a:gamma/>
                          <a:shade val="29804"/>
                          <a:invGamma/>
                        </a:srgbClr>
                      </a:gs>
                    </a:gsLst>
                    <a:path path="shape">
                      <a:fillToRect l="50000" t="50000" r="50000" b="50000"/>
                    </a:path>
                  </a:gra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51261" name="Oval 61"/>
                <p:cNvSpPr>
                  <a:spLocks noChangeArrowheads="1"/>
                </p:cNvSpPr>
                <p:nvPr/>
              </p:nvSpPr>
              <p:spPr bwMode="auto">
                <a:xfrm>
                  <a:off x="1139" y="3142"/>
                  <a:ext cx="216" cy="75"/>
                </a:xfrm>
                <a:prstGeom prst="ellipse">
                  <a:avLst/>
                </a:prstGeom>
                <a:gradFill rotWithShape="0">
                  <a:gsLst>
                    <a:gs pos="0">
                      <a:srgbClr val="FCFEB9">
                        <a:gamma/>
                        <a:shade val="49804"/>
                        <a:invGamma/>
                      </a:srgbClr>
                    </a:gs>
                    <a:gs pos="100000">
                      <a:srgbClr val="FCFEB9"/>
                    </a:gs>
                  </a:gsLst>
                  <a:lin ang="0" scaled="1"/>
                </a:gra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62" name="Freeform 62"/>
                <p:cNvSpPr>
                  <a:spLocks/>
                </p:cNvSpPr>
                <p:nvPr/>
              </p:nvSpPr>
              <p:spPr bwMode="auto">
                <a:xfrm>
                  <a:off x="1135" y="2701"/>
                  <a:ext cx="223" cy="492"/>
                </a:xfrm>
                <a:custGeom>
                  <a:avLst/>
                  <a:gdLst>
                    <a:gd name="T0" fmla="*/ 51 w 223"/>
                    <a:gd name="T1" fmla="*/ 4 h 492"/>
                    <a:gd name="T2" fmla="*/ 0 w 223"/>
                    <a:gd name="T3" fmla="*/ 491 h 492"/>
                    <a:gd name="T4" fmla="*/ 222 w 223"/>
                    <a:gd name="T5" fmla="*/ 491 h 492"/>
                    <a:gd name="T6" fmla="*/ 167 w 223"/>
                    <a:gd name="T7" fmla="*/ 0 h 492"/>
                    <a:gd name="T8" fmla="*/ 51 w 223"/>
                    <a:gd name="T9" fmla="*/ 4 h 492"/>
                  </a:gdLst>
                  <a:ahLst/>
                  <a:cxnLst>
                    <a:cxn ang="0">
                      <a:pos x="T0" y="T1"/>
                    </a:cxn>
                    <a:cxn ang="0">
                      <a:pos x="T2" y="T3"/>
                    </a:cxn>
                    <a:cxn ang="0">
                      <a:pos x="T4" y="T5"/>
                    </a:cxn>
                    <a:cxn ang="0">
                      <a:pos x="T6" y="T7"/>
                    </a:cxn>
                    <a:cxn ang="0">
                      <a:pos x="T8" y="T9"/>
                    </a:cxn>
                  </a:cxnLst>
                  <a:rect l="0" t="0" r="r" b="b"/>
                  <a:pathLst>
                    <a:path w="223" h="492">
                      <a:moveTo>
                        <a:pt x="51" y="4"/>
                      </a:moveTo>
                      <a:lnTo>
                        <a:pt x="0" y="491"/>
                      </a:lnTo>
                      <a:lnTo>
                        <a:pt x="222" y="491"/>
                      </a:lnTo>
                      <a:lnTo>
                        <a:pt x="167" y="0"/>
                      </a:lnTo>
                      <a:lnTo>
                        <a:pt x="51" y="4"/>
                      </a:lnTo>
                    </a:path>
                  </a:pathLst>
                </a:custGeom>
                <a:gradFill rotWithShape="0">
                  <a:gsLst>
                    <a:gs pos="0">
                      <a:srgbClr val="FCFEB9">
                        <a:gamma/>
                        <a:shade val="60000"/>
                        <a:invGamma/>
                      </a:srgbClr>
                    </a:gs>
                    <a:gs pos="100000">
                      <a:srgbClr val="FCFEB9"/>
                    </a:gs>
                  </a:gsLst>
                  <a:lin ang="0" scaled="1"/>
                </a:gra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1263" name="Oval 63"/>
                <p:cNvSpPr>
                  <a:spLocks noChangeArrowheads="1"/>
                </p:cNvSpPr>
                <p:nvPr/>
              </p:nvSpPr>
              <p:spPr bwMode="auto">
                <a:xfrm>
                  <a:off x="1190" y="2684"/>
                  <a:ext cx="107" cy="35"/>
                </a:xfrm>
                <a:prstGeom prst="ellipse">
                  <a:avLst/>
                </a:prstGeom>
                <a:gradFill rotWithShape="0">
                  <a:gsLst>
                    <a:gs pos="0">
                      <a:srgbClr val="FCFEB9"/>
                    </a:gs>
                    <a:gs pos="100000">
                      <a:srgbClr val="FCFEB9">
                        <a:gamma/>
                        <a:shade val="29804"/>
                        <a:invGamma/>
                      </a:srgbClr>
                    </a:gs>
                  </a:gsLst>
                  <a:path path="shape">
                    <a:fillToRect l="50000" t="50000" r="50000" b="50000"/>
                  </a:path>
                </a:gra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51272" name="Group 72"/>
              <p:cNvGrpSpPr>
                <a:grpSpLocks/>
              </p:cNvGrpSpPr>
              <p:nvPr/>
            </p:nvGrpSpPr>
            <p:grpSpPr bwMode="auto">
              <a:xfrm>
                <a:off x="1568" y="2684"/>
                <a:ext cx="289" cy="668"/>
                <a:chOff x="1568" y="2684"/>
                <a:chExt cx="289" cy="668"/>
              </a:xfrm>
            </p:grpSpPr>
            <p:grpSp>
              <p:nvGrpSpPr>
                <p:cNvPr id="51268" name="Group 68"/>
                <p:cNvGrpSpPr>
                  <a:grpSpLocks/>
                </p:cNvGrpSpPr>
                <p:nvPr/>
              </p:nvGrpSpPr>
              <p:grpSpPr bwMode="auto">
                <a:xfrm>
                  <a:off x="1568" y="3140"/>
                  <a:ext cx="289" cy="212"/>
                  <a:chOff x="1568" y="3140"/>
                  <a:chExt cx="289" cy="212"/>
                </a:xfrm>
              </p:grpSpPr>
              <p:sp>
                <p:nvSpPr>
                  <p:cNvPr id="51265" name="Oval 65"/>
                  <p:cNvSpPr>
                    <a:spLocks noChangeArrowheads="1"/>
                  </p:cNvSpPr>
                  <p:nvPr/>
                </p:nvSpPr>
                <p:spPr bwMode="auto">
                  <a:xfrm>
                    <a:off x="1572" y="3252"/>
                    <a:ext cx="276" cy="100"/>
                  </a:xfrm>
                  <a:prstGeom prst="ellipse">
                    <a:avLst/>
                  </a:prstGeom>
                  <a:gradFill rotWithShape="0">
                    <a:gsLst>
                      <a:gs pos="0">
                        <a:srgbClr val="FCFEB9">
                          <a:gamma/>
                          <a:shade val="60000"/>
                          <a:invGamma/>
                        </a:srgbClr>
                      </a:gs>
                      <a:gs pos="100000">
                        <a:srgbClr val="FCFEB9"/>
                      </a:gs>
                    </a:gsLst>
                    <a:lin ang="0" scaled="1"/>
                  </a:gra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66" name="Rectangle 66"/>
                  <p:cNvSpPr>
                    <a:spLocks noChangeArrowheads="1"/>
                  </p:cNvSpPr>
                  <p:nvPr/>
                </p:nvSpPr>
                <p:spPr bwMode="auto">
                  <a:xfrm>
                    <a:off x="1568" y="3192"/>
                    <a:ext cx="289" cy="131"/>
                  </a:xfrm>
                  <a:prstGeom prst="rect">
                    <a:avLst/>
                  </a:prstGeom>
                  <a:gradFill rotWithShape="0">
                    <a:gsLst>
                      <a:gs pos="0">
                        <a:srgbClr val="FCFEB9">
                          <a:gamma/>
                          <a:shade val="49804"/>
                          <a:invGamma/>
                        </a:srgbClr>
                      </a:gs>
                      <a:gs pos="100000">
                        <a:srgbClr val="FCFEB9"/>
                      </a:gs>
                    </a:gsLst>
                    <a:lin ang="0" scaled="1"/>
                  </a:gradFill>
                  <a:ln>
                    <a:noFill/>
                  </a:ln>
                  <a:effectLst/>
                  <a:extLs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67" name="Oval 67"/>
                  <p:cNvSpPr>
                    <a:spLocks noChangeArrowheads="1"/>
                  </p:cNvSpPr>
                  <p:nvPr/>
                </p:nvSpPr>
                <p:spPr bwMode="auto">
                  <a:xfrm>
                    <a:off x="1572" y="3140"/>
                    <a:ext cx="276" cy="100"/>
                  </a:xfrm>
                  <a:prstGeom prst="ellipse">
                    <a:avLst/>
                  </a:prstGeom>
                  <a:gradFill rotWithShape="0">
                    <a:gsLst>
                      <a:gs pos="0">
                        <a:srgbClr val="FCFEB9"/>
                      </a:gs>
                      <a:gs pos="100000">
                        <a:srgbClr val="FCFEB9">
                          <a:gamma/>
                          <a:shade val="29804"/>
                          <a:invGamma/>
                        </a:srgbClr>
                      </a:gs>
                    </a:gsLst>
                    <a:path path="shape">
                      <a:fillToRect l="50000" t="50000" r="50000" b="50000"/>
                    </a:path>
                  </a:gra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51269" name="Oval 69"/>
                <p:cNvSpPr>
                  <a:spLocks noChangeArrowheads="1"/>
                </p:cNvSpPr>
                <p:nvPr/>
              </p:nvSpPr>
              <p:spPr bwMode="auto">
                <a:xfrm>
                  <a:off x="1609" y="3142"/>
                  <a:ext cx="215" cy="75"/>
                </a:xfrm>
                <a:prstGeom prst="ellipse">
                  <a:avLst/>
                </a:prstGeom>
                <a:gradFill rotWithShape="0">
                  <a:gsLst>
                    <a:gs pos="0">
                      <a:srgbClr val="FCFEB9">
                        <a:gamma/>
                        <a:shade val="49804"/>
                        <a:invGamma/>
                      </a:srgbClr>
                    </a:gs>
                    <a:gs pos="100000">
                      <a:srgbClr val="FCFEB9"/>
                    </a:gs>
                  </a:gsLst>
                  <a:lin ang="0" scaled="1"/>
                </a:gra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70" name="Freeform 70"/>
                <p:cNvSpPr>
                  <a:spLocks/>
                </p:cNvSpPr>
                <p:nvPr/>
              </p:nvSpPr>
              <p:spPr bwMode="auto">
                <a:xfrm>
                  <a:off x="1605" y="2701"/>
                  <a:ext cx="222" cy="492"/>
                </a:xfrm>
                <a:custGeom>
                  <a:avLst/>
                  <a:gdLst>
                    <a:gd name="T0" fmla="*/ 51 w 222"/>
                    <a:gd name="T1" fmla="*/ 4 h 492"/>
                    <a:gd name="T2" fmla="*/ 0 w 222"/>
                    <a:gd name="T3" fmla="*/ 491 h 492"/>
                    <a:gd name="T4" fmla="*/ 221 w 222"/>
                    <a:gd name="T5" fmla="*/ 491 h 492"/>
                    <a:gd name="T6" fmla="*/ 167 w 222"/>
                    <a:gd name="T7" fmla="*/ 0 h 492"/>
                    <a:gd name="T8" fmla="*/ 51 w 222"/>
                    <a:gd name="T9" fmla="*/ 4 h 492"/>
                  </a:gdLst>
                  <a:ahLst/>
                  <a:cxnLst>
                    <a:cxn ang="0">
                      <a:pos x="T0" y="T1"/>
                    </a:cxn>
                    <a:cxn ang="0">
                      <a:pos x="T2" y="T3"/>
                    </a:cxn>
                    <a:cxn ang="0">
                      <a:pos x="T4" y="T5"/>
                    </a:cxn>
                    <a:cxn ang="0">
                      <a:pos x="T6" y="T7"/>
                    </a:cxn>
                    <a:cxn ang="0">
                      <a:pos x="T8" y="T9"/>
                    </a:cxn>
                  </a:cxnLst>
                  <a:rect l="0" t="0" r="r" b="b"/>
                  <a:pathLst>
                    <a:path w="222" h="492">
                      <a:moveTo>
                        <a:pt x="51" y="4"/>
                      </a:moveTo>
                      <a:lnTo>
                        <a:pt x="0" y="491"/>
                      </a:lnTo>
                      <a:lnTo>
                        <a:pt x="221" y="491"/>
                      </a:lnTo>
                      <a:lnTo>
                        <a:pt x="167" y="0"/>
                      </a:lnTo>
                      <a:lnTo>
                        <a:pt x="51" y="4"/>
                      </a:lnTo>
                    </a:path>
                  </a:pathLst>
                </a:custGeom>
                <a:gradFill rotWithShape="0">
                  <a:gsLst>
                    <a:gs pos="0">
                      <a:srgbClr val="FCFEB9">
                        <a:gamma/>
                        <a:shade val="60000"/>
                        <a:invGamma/>
                      </a:srgbClr>
                    </a:gs>
                    <a:gs pos="100000">
                      <a:srgbClr val="FCFEB9"/>
                    </a:gs>
                  </a:gsLst>
                  <a:lin ang="0" scaled="1"/>
                </a:gra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1271" name="Oval 71"/>
                <p:cNvSpPr>
                  <a:spLocks noChangeArrowheads="1"/>
                </p:cNvSpPr>
                <p:nvPr/>
              </p:nvSpPr>
              <p:spPr bwMode="auto">
                <a:xfrm>
                  <a:off x="1659" y="2684"/>
                  <a:ext cx="107" cy="35"/>
                </a:xfrm>
                <a:prstGeom prst="ellipse">
                  <a:avLst/>
                </a:prstGeom>
                <a:gradFill rotWithShape="0">
                  <a:gsLst>
                    <a:gs pos="0">
                      <a:srgbClr val="FCFEB9"/>
                    </a:gs>
                    <a:gs pos="100000">
                      <a:srgbClr val="FCFEB9">
                        <a:gamma/>
                        <a:shade val="29804"/>
                        <a:invGamma/>
                      </a:srgbClr>
                    </a:gs>
                  </a:gsLst>
                  <a:path path="shape">
                    <a:fillToRect l="50000" t="50000" r="50000" b="50000"/>
                  </a:path>
                </a:gra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51280" name="Group 80"/>
              <p:cNvGrpSpPr>
                <a:grpSpLocks/>
              </p:cNvGrpSpPr>
              <p:nvPr/>
            </p:nvGrpSpPr>
            <p:grpSpPr bwMode="auto">
              <a:xfrm>
                <a:off x="663" y="2833"/>
                <a:ext cx="289" cy="669"/>
                <a:chOff x="663" y="2833"/>
                <a:chExt cx="289" cy="669"/>
              </a:xfrm>
            </p:grpSpPr>
            <p:grpSp>
              <p:nvGrpSpPr>
                <p:cNvPr id="51276" name="Group 76"/>
                <p:cNvGrpSpPr>
                  <a:grpSpLocks/>
                </p:cNvGrpSpPr>
                <p:nvPr/>
              </p:nvGrpSpPr>
              <p:grpSpPr bwMode="auto">
                <a:xfrm>
                  <a:off x="663" y="3290"/>
                  <a:ext cx="289" cy="212"/>
                  <a:chOff x="663" y="3290"/>
                  <a:chExt cx="289" cy="212"/>
                </a:xfrm>
              </p:grpSpPr>
              <p:sp>
                <p:nvSpPr>
                  <p:cNvPr id="51273" name="Oval 73"/>
                  <p:cNvSpPr>
                    <a:spLocks noChangeArrowheads="1"/>
                  </p:cNvSpPr>
                  <p:nvPr/>
                </p:nvSpPr>
                <p:spPr bwMode="auto">
                  <a:xfrm>
                    <a:off x="667" y="3402"/>
                    <a:ext cx="275" cy="100"/>
                  </a:xfrm>
                  <a:prstGeom prst="ellipse">
                    <a:avLst/>
                  </a:prstGeom>
                  <a:gradFill rotWithShape="0">
                    <a:gsLst>
                      <a:gs pos="0">
                        <a:srgbClr val="FCFEB9">
                          <a:gamma/>
                          <a:shade val="60000"/>
                          <a:invGamma/>
                        </a:srgbClr>
                      </a:gs>
                      <a:gs pos="100000">
                        <a:srgbClr val="FCFEB9"/>
                      </a:gs>
                    </a:gsLst>
                    <a:lin ang="0" scaled="1"/>
                  </a:gra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74" name="Rectangle 74"/>
                  <p:cNvSpPr>
                    <a:spLocks noChangeArrowheads="1"/>
                  </p:cNvSpPr>
                  <p:nvPr/>
                </p:nvSpPr>
                <p:spPr bwMode="auto">
                  <a:xfrm>
                    <a:off x="663" y="3342"/>
                    <a:ext cx="289" cy="131"/>
                  </a:xfrm>
                  <a:prstGeom prst="rect">
                    <a:avLst/>
                  </a:prstGeom>
                  <a:gradFill rotWithShape="0">
                    <a:gsLst>
                      <a:gs pos="0">
                        <a:srgbClr val="FCFEB9">
                          <a:gamma/>
                          <a:shade val="49804"/>
                          <a:invGamma/>
                        </a:srgbClr>
                      </a:gs>
                      <a:gs pos="100000">
                        <a:srgbClr val="FCFEB9"/>
                      </a:gs>
                    </a:gsLst>
                    <a:lin ang="0" scaled="1"/>
                  </a:gradFill>
                  <a:ln>
                    <a:noFill/>
                  </a:ln>
                  <a:effectLst/>
                  <a:extLs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75" name="Oval 75"/>
                  <p:cNvSpPr>
                    <a:spLocks noChangeArrowheads="1"/>
                  </p:cNvSpPr>
                  <p:nvPr/>
                </p:nvSpPr>
                <p:spPr bwMode="auto">
                  <a:xfrm>
                    <a:off x="667" y="3290"/>
                    <a:ext cx="275" cy="100"/>
                  </a:xfrm>
                  <a:prstGeom prst="ellipse">
                    <a:avLst/>
                  </a:prstGeom>
                  <a:gradFill rotWithShape="0">
                    <a:gsLst>
                      <a:gs pos="0">
                        <a:srgbClr val="FCFEB9"/>
                      </a:gs>
                      <a:gs pos="100000">
                        <a:srgbClr val="FCFEB9">
                          <a:gamma/>
                          <a:shade val="29804"/>
                          <a:invGamma/>
                        </a:srgbClr>
                      </a:gs>
                    </a:gsLst>
                    <a:path path="shape">
                      <a:fillToRect l="50000" t="50000" r="50000" b="50000"/>
                    </a:path>
                  </a:gra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51277" name="Oval 77"/>
                <p:cNvSpPr>
                  <a:spLocks noChangeArrowheads="1"/>
                </p:cNvSpPr>
                <p:nvPr/>
              </p:nvSpPr>
              <p:spPr bwMode="auto">
                <a:xfrm>
                  <a:off x="703" y="3291"/>
                  <a:ext cx="216" cy="76"/>
                </a:xfrm>
                <a:prstGeom prst="ellipse">
                  <a:avLst/>
                </a:prstGeom>
                <a:gradFill rotWithShape="0">
                  <a:gsLst>
                    <a:gs pos="0">
                      <a:srgbClr val="FCFEB9">
                        <a:gamma/>
                        <a:shade val="49804"/>
                        <a:invGamma/>
                      </a:srgbClr>
                    </a:gs>
                    <a:gs pos="100000">
                      <a:srgbClr val="FCFEB9"/>
                    </a:gs>
                  </a:gsLst>
                  <a:lin ang="0" scaled="1"/>
                </a:gra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78" name="Freeform 78"/>
                <p:cNvSpPr>
                  <a:spLocks/>
                </p:cNvSpPr>
                <p:nvPr/>
              </p:nvSpPr>
              <p:spPr bwMode="auto">
                <a:xfrm>
                  <a:off x="699" y="2851"/>
                  <a:ext cx="223" cy="492"/>
                </a:xfrm>
                <a:custGeom>
                  <a:avLst/>
                  <a:gdLst>
                    <a:gd name="T0" fmla="*/ 51 w 223"/>
                    <a:gd name="T1" fmla="*/ 4 h 492"/>
                    <a:gd name="T2" fmla="*/ 0 w 223"/>
                    <a:gd name="T3" fmla="*/ 491 h 492"/>
                    <a:gd name="T4" fmla="*/ 222 w 223"/>
                    <a:gd name="T5" fmla="*/ 491 h 492"/>
                    <a:gd name="T6" fmla="*/ 167 w 223"/>
                    <a:gd name="T7" fmla="*/ 0 h 492"/>
                    <a:gd name="T8" fmla="*/ 51 w 223"/>
                    <a:gd name="T9" fmla="*/ 4 h 492"/>
                  </a:gdLst>
                  <a:ahLst/>
                  <a:cxnLst>
                    <a:cxn ang="0">
                      <a:pos x="T0" y="T1"/>
                    </a:cxn>
                    <a:cxn ang="0">
                      <a:pos x="T2" y="T3"/>
                    </a:cxn>
                    <a:cxn ang="0">
                      <a:pos x="T4" y="T5"/>
                    </a:cxn>
                    <a:cxn ang="0">
                      <a:pos x="T6" y="T7"/>
                    </a:cxn>
                    <a:cxn ang="0">
                      <a:pos x="T8" y="T9"/>
                    </a:cxn>
                  </a:cxnLst>
                  <a:rect l="0" t="0" r="r" b="b"/>
                  <a:pathLst>
                    <a:path w="223" h="492">
                      <a:moveTo>
                        <a:pt x="51" y="4"/>
                      </a:moveTo>
                      <a:lnTo>
                        <a:pt x="0" y="491"/>
                      </a:lnTo>
                      <a:lnTo>
                        <a:pt x="222" y="491"/>
                      </a:lnTo>
                      <a:lnTo>
                        <a:pt x="167" y="0"/>
                      </a:lnTo>
                      <a:lnTo>
                        <a:pt x="51" y="4"/>
                      </a:lnTo>
                    </a:path>
                  </a:pathLst>
                </a:custGeom>
                <a:gradFill rotWithShape="0">
                  <a:gsLst>
                    <a:gs pos="0">
                      <a:srgbClr val="FCFEB9">
                        <a:gamma/>
                        <a:shade val="60000"/>
                        <a:invGamma/>
                      </a:srgbClr>
                    </a:gs>
                    <a:gs pos="100000">
                      <a:srgbClr val="FCFEB9"/>
                    </a:gs>
                  </a:gsLst>
                  <a:lin ang="0" scaled="1"/>
                </a:gra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1279" name="Oval 79"/>
                <p:cNvSpPr>
                  <a:spLocks noChangeArrowheads="1"/>
                </p:cNvSpPr>
                <p:nvPr/>
              </p:nvSpPr>
              <p:spPr bwMode="auto">
                <a:xfrm>
                  <a:off x="754" y="2833"/>
                  <a:ext cx="107" cy="36"/>
                </a:xfrm>
                <a:prstGeom prst="ellipse">
                  <a:avLst/>
                </a:prstGeom>
                <a:gradFill rotWithShape="0">
                  <a:gsLst>
                    <a:gs pos="0">
                      <a:srgbClr val="FCFEB9"/>
                    </a:gs>
                    <a:gs pos="100000">
                      <a:srgbClr val="FCFEB9">
                        <a:gamma/>
                        <a:shade val="29804"/>
                        <a:invGamma/>
                      </a:srgbClr>
                    </a:gs>
                  </a:gsLst>
                  <a:path path="shape">
                    <a:fillToRect l="50000" t="50000" r="50000" b="50000"/>
                  </a:path>
                </a:gra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51288" name="Group 88"/>
              <p:cNvGrpSpPr>
                <a:grpSpLocks/>
              </p:cNvGrpSpPr>
              <p:nvPr/>
            </p:nvGrpSpPr>
            <p:grpSpPr bwMode="auto">
              <a:xfrm>
                <a:off x="1110" y="2833"/>
                <a:ext cx="289" cy="669"/>
                <a:chOff x="1110" y="2833"/>
                <a:chExt cx="289" cy="669"/>
              </a:xfrm>
            </p:grpSpPr>
            <p:grpSp>
              <p:nvGrpSpPr>
                <p:cNvPr id="51284" name="Group 84"/>
                <p:cNvGrpSpPr>
                  <a:grpSpLocks/>
                </p:cNvGrpSpPr>
                <p:nvPr/>
              </p:nvGrpSpPr>
              <p:grpSpPr bwMode="auto">
                <a:xfrm>
                  <a:off x="1110" y="3290"/>
                  <a:ext cx="289" cy="212"/>
                  <a:chOff x="1110" y="3290"/>
                  <a:chExt cx="289" cy="212"/>
                </a:xfrm>
              </p:grpSpPr>
              <p:sp>
                <p:nvSpPr>
                  <p:cNvPr id="51281" name="Oval 81"/>
                  <p:cNvSpPr>
                    <a:spLocks noChangeArrowheads="1"/>
                  </p:cNvSpPr>
                  <p:nvPr/>
                </p:nvSpPr>
                <p:spPr bwMode="auto">
                  <a:xfrm>
                    <a:off x="1114" y="3402"/>
                    <a:ext cx="276" cy="100"/>
                  </a:xfrm>
                  <a:prstGeom prst="ellipse">
                    <a:avLst/>
                  </a:prstGeom>
                  <a:gradFill rotWithShape="0">
                    <a:gsLst>
                      <a:gs pos="0">
                        <a:srgbClr val="FCFEB9">
                          <a:gamma/>
                          <a:shade val="60000"/>
                          <a:invGamma/>
                        </a:srgbClr>
                      </a:gs>
                      <a:gs pos="100000">
                        <a:srgbClr val="FCFEB9"/>
                      </a:gs>
                    </a:gsLst>
                    <a:lin ang="0" scaled="1"/>
                  </a:gra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82" name="Rectangle 82"/>
                  <p:cNvSpPr>
                    <a:spLocks noChangeArrowheads="1"/>
                  </p:cNvSpPr>
                  <p:nvPr/>
                </p:nvSpPr>
                <p:spPr bwMode="auto">
                  <a:xfrm>
                    <a:off x="1110" y="3342"/>
                    <a:ext cx="289" cy="131"/>
                  </a:xfrm>
                  <a:prstGeom prst="rect">
                    <a:avLst/>
                  </a:prstGeom>
                  <a:gradFill rotWithShape="0">
                    <a:gsLst>
                      <a:gs pos="0">
                        <a:srgbClr val="FCFEB9">
                          <a:gamma/>
                          <a:shade val="49804"/>
                          <a:invGamma/>
                        </a:srgbClr>
                      </a:gs>
                      <a:gs pos="100000">
                        <a:srgbClr val="FCFEB9"/>
                      </a:gs>
                    </a:gsLst>
                    <a:lin ang="0" scaled="1"/>
                  </a:gradFill>
                  <a:ln>
                    <a:noFill/>
                  </a:ln>
                  <a:effectLst/>
                  <a:extLs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83" name="Oval 83"/>
                  <p:cNvSpPr>
                    <a:spLocks noChangeArrowheads="1"/>
                  </p:cNvSpPr>
                  <p:nvPr/>
                </p:nvSpPr>
                <p:spPr bwMode="auto">
                  <a:xfrm>
                    <a:off x="1114" y="3290"/>
                    <a:ext cx="276" cy="100"/>
                  </a:xfrm>
                  <a:prstGeom prst="ellipse">
                    <a:avLst/>
                  </a:prstGeom>
                  <a:gradFill rotWithShape="0">
                    <a:gsLst>
                      <a:gs pos="0">
                        <a:srgbClr val="FCFEB9"/>
                      </a:gs>
                      <a:gs pos="100000">
                        <a:srgbClr val="FCFEB9">
                          <a:gamma/>
                          <a:shade val="29804"/>
                          <a:invGamma/>
                        </a:srgbClr>
                      </a:gs>
                    </a:gsLst>
                    <a:path path="shape">
                      <a:fillToRect l="50000" t="50000" r="50000" b="50000"/>
                    </a:path>
                  </a:gra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51285" name="Oval 85"/>
                <p:cNvSpPr>
                  <a:spLocks noChangeArrowheads="1"/>
                </p:cNvSpPr>
                <p:nvPr/>
              </p:nvSpPr>
              <p:spPr bwMode="auto">
                <a:xfrm>
                  <a:off x="1150" y="3291"/>
                  <a:ext cx="216" cy="76"/>
                </a:xfrm>
                <a:prstGeom prst="ellipse">
                  <a:avLst/>
                </a:prstGeom>
                <a:gradFill rotWithShape="0">
                  <a:gsLst>
                    <a:gs pos="0">
                      <a:srgbClr val="FCFEB9">
                        <a:gamma/>
                        <a:shade val="49804"/>
                        <a:invGamma/>
                      </a:srgbClr>
                    </a:gs>
                    <a:gs pos="100000">
                      <a:srgbClr val="FCFEB9"/>
                    </a:gs>
                  </a:gsLst>
                  <a:lin ang="0" scaled="1"/>
                </a:gra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86" name="Freeform 86"/>
                <p:cNvSpPr>
                  <a:spLocks/>
                </p:cNvSpPr>
                <p:nvPr/>
              </p:nvSpPr>
              <p:spPr bwMode="auto">
                <a:xfrm>
                  <a:off x="1146" y="2851"/>
                  <a:ext cx="223" cy="492"/>
                </a:xfrm>
                <a:custGeom>
                  <a:avLst/>
                  <a:gdLst>
                    <a:gd name="T0" fmla="*/ 51 w 223"/>
                    <a:gd name="T1" fmla="*/ 4 h 492"/>
                    <a:gd name="T2" fmla="*/ 0 w 223"/>
                    <a:gd name="T3" fmla="*/ 491 h 492"/>
                    <a:gd name="T4" fmla="*/ 222 w 223"/>
                    <a:gd name="T5" fmla="*/ 491 h 492"/>
                    <a:gd name="T6" fmla="*/ 167 w 223"/>
                    <a:gd name="T7" fmla="*/ 0 h 492"/>
                    <a:gd name="T8" fmla="*/ 51 w 223"/>
                    <a:gd name="T9" fmla="*/ 4 h 492"/>
                  </a:gdLst>
                  <a:ahLst/>
                  <a:cxnLst>
                    <a:cxn ang="0">
                      <a:pos x="T0" y="T1"/>
                    </a:cxn>
                    <a:cxn ang="0">
                      <a:pos x="T2" y="T3"/>
                    </a:cxn>
                    <a:cxn ang="0">
                      <a:pos x="T4" y="T5"/>
                    </a:cxn>
                    <a:cxn ang="0">
                      <a:pos x="T6" y="T7"/>
                    </a:cxn>
                    <a:cxn ang="0">
                      <a:pos x="T8" y="T9"/>
                    </a:cxn>
                  </a:cxnLst>
                  <a:rect l="0" t="0" r="r" b="b"/>
                  <a:pathLst>
                    <a:path w="223" h="492">
                      <a:moveTo>
                        <a:pt x="51" y="4"/>
                      </a:moveTo>
                      <a:lnTo>
                        <a:pt x="0" y="491"/>
                      </a:lnTo>
                      <a:lnTo>
                        <a:pt x="222" y="491"/>
                      </a:lnTo>
                      <a:lnTo>
                        <a:pt x="167" y="0"/>
                      </a:lnTo>
                      <a:lnTo>
                        <a:pt x="51" y="4"/>
                      </a:lnTo>
                    </a:path>
                  </a:pathLst>
                </a:custGeom>
                <a:gradFill rotWithShape="0">
                  <a:gsLst>
                    <a:gs pos="0">
                      <a:srgbClr val="FCFEB9">
                        <a:gamma/>
                        <a:shade val="60000"/>
                        <a:invGamma/>
                      </a:srgbClr>
                    </a:gs>
                    <a:gs pos="100000">
                      <a:srgbClr val="FCFEB9"/>
                    </a:gs>
                  </a:gsLst>
                  <a:lin ang="0" scaled="1"/>
                </a:gra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1287" name="Oval 87"/>
                <p:cNvSpPr>
                  <a:spLocks noChangeArrowheads="1"/>
                </p:cNvSpPr>
                <p:nvPr/>
              </p:nvSpPr>
              <p:spPr bwMode="auto">
                <a:xfrm>
                  <a:off x="1201" y="2833"/>
                  <a:ext cx="107" cy="36"/>
                </a:xfrm>
                <a:prstGeom prst="ellipse">
                  <a:avLst/>
                </a:prstGeom>
                <a:gradFill rotWithShape="0">
                  <a:gsLst>
                    <a:gs pos="0">
                      <a:srgbClr val="FCFEB9"/>
                    </a:gs>
                    <a:gs pos="100000">
                      <a:srgbClr val="FCFEB9">
                        <a:gamma/>
                        <a:shade val="29804"/>
                        <a:invGamma/>
                      </a:srgbClr>
                    </a:gs>
                  </a:gsLst>
                  <a:path path="shape">
                    <a:fillToRect l="50000" t="50000" r="50000" b="50000"/>
                  </a:path>
                </a:gra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51296" name="Group 96"/>
              <p:cNvGrpSpPr>
                <a:grpSpLocks/>
              </p:cNvGrpSpPr>
              <p:nvPr/>
            </p:nvGrpSpPr>
            <p:grpSpPr bwMode="auto">
              <a:xfrm>
                <a:off x="1590" y="2833"/>
                <a:ext cx="289" cy="669"/>
                <a:chOff x="1590" y="2833"/>
                <a:chExt cx="289" cy="669"/>
              </a:xfrm>
            </p:grpSpPr>
            <p:grpSp>
              <p:nvGrpSpPr>
                <p:cNvPr id="51292" name="Group 92"/>
                <p:cNvGrpSpPr>
                  <a:grpSpLocks/>
                </p:cNvGrpSpPr>
                <p:nvPr/>
              </p:nvGrpSpPr>
              <p:grpSpPr bwMode="auto">
                <a:xfrm>
                  <a:off x="1590" y="3290"/>
                  <a:ext cx="289" cy="212"/>
                  <a:chOff x="1590" y="3290"/>
                  <a:chExt cx="289" cy="212"/>
                </a:xfrm>
              </p:grpSpPr>
              <p:sp>
                <p:nvSpPr>
                  <p:cNvPr id="51289" name="Oval 89"/>
                  <p:cNvSpPr>
                    <a:spLocks noChangeArrowheads="1"/>
                  </p:cNvSpPr>
                  <p:nvPr/>
                </p:nvSpPr>
                <p:spPr bwMode="auto">
                  <a:xfrm>
                    <a:off x="1594" y="3402"/>
                    <a:ext cx="276" cy="100"/>
                  </a:xfrm>
                  <a:prstGeom prst="ellipse">
                    <a:avLst/>
                  </a:prstGeom>
                  <a:gradFill rotWithShape="0">
                    <a:gsLst>
                      <a:gs pos="0">
                        <a:srgbClr val="FCFEB9">
                          <a:gamma/>
                          <a:shade val="60000"/>
                          <a:invGamma/>
                        </a:srgbClr>
                      </a:gs>
                      <a:gs pos="100000">
                        <a:srgbClr val="FCFEB9"/>
                      </a:gs>
                    </a:gsLst>
                    <a:lin ang="0" scaled="1"/>
                  </a:gra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90" name="Rectangle 90"/>
                  <p:cNvSpPr>
                    <a:spLocks noChangeArrowheads="1"/>
                  </p:cNvSpPr>
                  <p:nvPr/>
                </p:nvSpPr>
                <p:spPr bwMode="auto">
                  <a:xfrm>
                    <a:off x="1590" y="3342"/>
                    <a:ext cx="289" cy="131"/>
                  </a:xfrm>
                  <a:prstGeom prst="rect">
                    <a:avLst/>
                  </a:prstGeom>
                  <a:gradFill rotWithShape="0">
                    <a:gsLst>
                      <a:gs pos="0">
                        <a:srgbClr val="FCFEB9">
                          <a:gamma/>
                          <a:shade val="49804"/>
                          <a:invGamma/>
                        </a:srgbClr>
                      </a:gs>
                      <a:gs pos="100000">
                        <a:srgbClr val="FCFEB9"/>
                      </a:gs>
                    </a:gsLst>
                    <a:lin ang="0" scaled="1"/>
                  </a:gradFill>
                  <a:ln>
                    <a:noFill/>
                  </a:ln>
                  <a:effectLst/>
                  <a:extLs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91" name="Oval 91"/>
                  <p:cNvSpPr>
                    <a:spLocks noChangeArrowheads="1"/>
                  </p:cNvSpPr>
                  <p:nvPr/>
                </p:nvSpPr>
                <p:spPr bwMode="auto">
                  <a:xfrm>
                    <a:off x="1594" y="3290"/>
                    <a:ext cx="276" cy="100"/>
                  </a:xfrm>
                  <a:prstGeom prst="ellipse">
                    <a:avLst/>
                  </a:prstGeom>
                  <a:gradFill rotWithShape="0">
                    <a:gsLst>
                      <a:gs pos="0">
                        <a:srgbClr val="FCFEB9"/>
                      </a:gs>
                      <a:gs pos="100000">
                        <a:srgbClr val="FCFEB9">
                          <a:gamma/>
                          <a:shade val="29804"/>
                          <a:invGamma/>
                        </a:srgbClr>
                      </a:gs>
                    </a:gsLst>
                    <a:path path="shape">
                      <a:fillToRect l="50000" t="50000" r="50000" b="50000"/>
                    </a:path>
                  </a:gra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51293" name="Oval 93"/>
                <p:cNvSpPr>
                  <a:spLocks noChangeArrowheads="1"/>
                </p:cNvSpPr>
                <p:nvPr/>
              </p:nvSpPr>
              <p:spPr bwMode="auto">
                <a:xfrm>
                  <a:off x="1630" y="3291"/>
                  <a:ext cx="216" cy="76"/>
                </a:xfrm>
                <a:prstGeom prst="ellipse">
                  <a:avLst/>
                </a:prstGeom>
                <a:gradFill rotWithShape="0">
                  <a:gsLst>
                    <a:gs pos="0">
                      <a:srgbClr val="FCFEB9">
                        <a:gamma/>
                        <a:shade val="49804"/>
                        <a:invGamma/>
                      </a:srgbClr>
                    </a:gs>
                    <a:gs pos="100000">
                      <a:srgbClr val="FCFEB9"/>
                    </a:gs>
                  </a:gsLst>
                  <a:lin ang="0" scaled="1"/>
                </a:gra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94" name="Freeform 94"/>
                <p:cNvSpPr>
                  <a:spLocks/>
                </p:cNvSpPr>
                <p:nvPr/>
              </p:nvSpPr>
              <p:spPr bwMode="auto">
                <a:xfrm>
                  <a:off x="1626" y="2851"/>
                  <a:ext cx="223" cy="492"/>
                </a:xfrm>
                <a:custGeom>
                  <a:avLst/>
                  <a:gdLst>
                    <a:gd name="T0" fmla="*/ 51 w 223"/>
                    <a:gd name="T1" fmla="*/ 4 h 492"/>
                    <a:gd name="T2" fmla="*/ 0 w 223"/>
                    <a:gd name="T3" fmla="*/ 491 h 492"/>
                    <a:gd name="T4" fmla="*/ 222 w 223"/>
                    <a:gd name="T5" fmla="*/ 491 h 492"/>
                    <a:gd name="T6" fmla="*/ 167 w 223"/>
                    <a:gd name="T7" fmla="*/ 0 h 492"/>
                    <a:gd name="T8" fmla="*/ 51 w 223"/>
                    <a:gd name="T9" fmla="*/ 4 h 492"/>
                  </a:gdLst>
                  <a:ahLst/>
                  <a:cxnLst>
                    <a:cxn ang="0">
                      <a:pos x="T0" y="T1"/>
                    </a:cxn>
                    <a:cxn ang="0">
                      <a:pos x="T2" y="T3"/>
                    </a:cxn>
                    <a:cxn ang="0">
                      <a:pos x="T4" y="T5"/>
                    </a:cxn>
                    <a:cxn ang="0">
                      <a:pos x="T6" y="T7"/>
                    </a:cxn>
                    <a:cxn ang="0">
                      <a:pos x="T8" y="T9"/>
                    </a:cxn>
                  </a:cxnLst>
                  <a:rect l="0" t="0" r="r" b="b"/>
                  <a:pathLst>
                    <a:path w="223" h="492">
                      <a:moveTo>
                        <a:pt x="51" y="4"/>
                      </a:moveTo>
                      <a:lnTo>
                        <a:pt x="0" y="491"/>
                      </a:lnTo>
                      <a:lnTo>
                        <a:pt x="222" y="491"/>
                      </a:lnTo>
                      <a:lnTo>
                        <a:pt x="167" y="0"/>
                      </a:lnTo>
                      <a:lnTo>
                        <a:pt x="51" y="4"/>
                      </a:lnTo>
                    </a:path>
                  </a:pathLst>
                </a:custGeom>
                <a:gradFill rotWithShape="0">
                  <a:gsLst>
                    <a:gs pos="0">
                      <a:srgbClr val="FCFEB9">
                        <a:gamma/>
                        <a:shade val="60000"/>
                        <a:invGamma/>
                      </a:srgbClr>
                    </a:gs>
                    <a:gs pos="100000">
                      <a:srgbClr val="FCFEB9"/>
                    </a:gs>
                  </a:gsLst>
                  <a:lin ang="0" scaled="1"/>
                </a:gra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1295" name="Oval 95"/>
                <p:cNvSpPr>
                  <a:spLocks noChangeArrowheads="1"/>
                </p:cNvSpPr>
                <p:nvPr/>
              </p:nvSpPr>
              <p:spPr bwMode="auto">
                <a:xfrm>
                  <a:off x="1681" y="2833"/>
                  <a:ext cx="107" cy="36"/>
                </a:xfrm>
                <a:prstGeom prst="ellipse">
                  <a:avLst/>
                </a:prstGeom>
                <a:gradFill rotWithShape="0">
                  <a:gsLst>
                    <a:gs pos="0">
                      <a:srgbClr val="FCFEB9"/>
                    </a:gs>
                    <a:gs pos="100000">
                      <a:srgbClr val="FCFEB9">
                        <a:gamma/>
                        <a:shade val="29804"/>
                        <a:invGamma/>
                      </a:srgbClr>
                    </a:gs>
                  </a:gsLst>
                  <a:path path="shape">
                    <a:fillToRect l="50000" t="50000" r="50000" b="50000"/>
                  </a:path>
                </a:gra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grpSp>
          <p:nvGrpSpPr>
            <p:cNvPr id="51324" name="Group 124"/>
            <p:cNvGrpSpPr>
              <a:grpSpLocks/>
            </p:cNvGrpSpPr>
            <p:nvPr/>
          </p:nvGrpSpPr>
          <p:grpSpPr bwMode="auto">
            <a:xfrm>
              <a:off x="1852" y="2592"/>
              <a:ext cx="481" cy="952"/>
              <a:chOff x="1852" y="2592"/>
              <a:chExt cx="481" cy="952"/>
            </a:xfrm>
          </p:grpSpPr>
          <p:sp>
            <p:nvSpPr>
              <p:cNvPr id="51298" name="Freeform 98"/>
              <p:cNvSpPr>
                <a:spLocks/>
              </p:cNvSpPr>
              <p:nvPr/>
            </p:nvSpPr>
            <p:spPr bwMode="auto">
              <a:xfrm>
                <a:off x="1852" y="3035"/>
                <a:ext cx="481" cy="509"/>
              </a:xfrm>
              <a:custGeom>
                <a:avLst/>
                <a:gdLst>
                  <a:gd name="T0" fmla="*/ 0 w 481"/>
                  <a:gd name="T1" fmla="*/ 508 h 509"/>
                  <a:gd name="T2" fmla="*/ 480 w 481"/>
                  <a:gd name="T3" fmla="*/ 122 h 509"/>
                  <a:gd name="T4" fmla="*/ 480 w 481"/>
                  <a:gd name="T5" fmla="*/ 0 h 509"/>
                  <a:gd name="T6" fmla="*/ 0 w 481"/>
                  <a:gd name="T7" fmla="*/ 355 h 509"/>
                  <a:gd name="T8" fmla="*/ 0 w 481"/>
                  <a:gd name="T9" fmla="*/ 508 h 509"/>
                </a:gdLst>
                <a:ahLst/>
                <a:cxnLst>
                  <a:cxn ang="0">
                    <a:pos x="T0" y="T1"/>
                  </a:cxn>
                  <a:cxn ang="0">
                    <a:pos x="T2" y="T3"/>
                  </a:cxn>
                  <a:cxn ang="0">
                    <a:pos x="T4" y="T5"/>
                  </a:cxn>
                  <a:cxn ang="0">
                    <a:pos x="T6" y="T7"/>
                  </a:cxn>
                  <a:cxn ang="0">
                    <a:pos x="T8" y="T9"/>
                  </a:cxn>
                </a:cxnLst>
                <a:rect l="0" t="0" r="r" b="b"/>
                <a:pathLst>
                  <a:path w="481" h="509">
                    <a:moveTo>
                      <a:pt x="0" y="508"/>
                    </a:moveTo>
                    <a:lnTo>
                      <a:pt x="480" y="122"/>
                    </a:lnTo>
                    <a:lnTo>
                      <a:pt x="480" y="0"/>
                    </a:lnTo>
                    <a:lnTo>
                      <a:pt x="0" y="355"/>
                    </a:lnTo>
                    <a:lnTo>
                      <a:pt x="0" y="508"/>
                    </a:lnTo>
                  </a:path>
                </a:pathLst>
              </a:custGeom>
              <a:solidFill>
                <a:schemeClr val="bg2"/>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1299" name="Line 99"/>
              <p:cNvSpPr>
                <a:spLocks noChangeShapeType="1"/>
              </p:cNvSpPr>
              <p:nvPr/>
            </p:nvSpPr>
            <p:spPr bwMode="auto">
              <a:xfrm flipV="1">
                <a:off x="2318" y="2592"/>
                <a:ext cx="4" cy="593"/>
              </a:xfrm>
              <a:prstGeom prst="line">
                <a:avLst/>
              </a:prstGeom>
              <a:noFill/>
              <a:ln w="508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300" name="Line 100"/>
              <p:cNvSpPr>
                <a:spLocks noChangeShapeType="1"/>
              </p:cNvSpPr>
              <p:nvPr/>
            </p:nvSpPr>
            <p:spPr bwMode="auto">
              <a:xfrm flipV="1">
                <a:off x="1866" y="2613"/>
                <a:ext cx="455" cy="382"/>
              </a:xfrm>
              <a:prstGeom prst="line">
                <a:avLst/>
              </a:prstGeom>
              <a:noFill/>
              <a:ln w="508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301" name="Line 101"/>
              <p:cNvSpPr>
                <a:spLocks noChangeShapeType="1"/>
              </p:cNvSpPr>
              <p:nvPr/>
            </p:nvSpPr>
            <p:spPr bwMode="auto">
              <a:xfrm flipV="1">
                <a:off x="2108" y="2800"/>
                <a:ext cx="0" cy="549"/>
              </a:xfrm>
              <a:prstGeom prst="line">
                <a:avLst/>
              </a:prstGeom>
              <a:noFill/>
              <a:ln w="254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302" name="Line 102"/>
              <p:cNvSpPr>
                <a:spLocks noChangeShapeType="1"/>
              </p:cNvSpPr>
              <p:nvPr/>
            </p:nvSpPr>
            <p:spPr bwMode="auto">
              <a:xfrm flipV="1">
                <a:off x="1874" y="2872"/>
                <a:ext cx="447" cy="350"/>
              </a:xfrm>
              <a:prstGeom prst="line">
                <a:avLst/>
              </a:prstGeom>
              <a:noFill/>
              <a:ln w="254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51304" name="Line 104"/>
            <p:cNvSpPr>
              <a:spLocks noChangeShapeType="1"/>
            </p:cNvSpPr>
            <p:nvPr/>
          </p:nvSpPr>
          <p:spPr bwMode="auto">
            <a:xfrm flipV="1">
              <a:off x="488" y="2977"/>
              <a:ext cx="0" cy="597"/>
            </a:xfrm>
            <a:prstGeom prst="line">
              <a:avLst/>
            </a:prstGeom>
            <a:noFill/>
            <a:ln w="50800">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305" name="Line 105"/>
            <p:cNvSpPr>
              <a:spLocks noChangeShapeType="1"/>
            </p:cNvSpPr>
            <p:nvPr/>
          </p:nvSpPr>
          <p:spPr bwMode="auto">
            <a:xfrm flipV="1">
              <a:off x="837" y="2977"/>
              <a:ext cx="0" cy="597"/>
            </a:xfrm>
            <a:prstGeom prst="line">
              <a:avLst/>
            </a:prstGeom>
            <a:noFill/>
            <a:ln w="50800">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306" name="Line 106"/>
            <p:cNvSpPr>
              <a:spLocks noChangeShapeType="1"/>
            </p:cNvSpPr>
            <p:nvPr/>
          </p:nvSpPr>
          <p:spPr bwMode="auto">
            <a:xfrm flipV="1">
              <a:off x="1181" y="2972"/>
              <a:ext cx="0" cy="597"/>
            </a:xfrm>
            <a:prstGeom prst="line">
              <a:avLst/>
            </a:prstGeom>
            <a:noFill/>
            <a:ln w="50800">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307" name="Line 107"/>
            <p:cNvSpPr>
              <a:spLocks noChangeShapeType="1"/>
            </p:cNvSpPr>
            <p:nvPr/>
          </p:nvSpPr>
          <p:spPr bwMode="auto">
            <a:xfrm flipV="1">
              <a:off x="1535" y="2972"/>
              <a:ext cx="0" cy="597"/>
            </a:xfrm>
            <a:prstGeom prst="line">
              <a:avLst/>
            </a:prstGeom>
            <a:noFill/>
            <a:ln w="50800">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308" name="Rectangle 108"/>
            <p:cNvSpPr>
              <a:spLocks noChangeArrowheads="1"/>
            </p:cNvSpPr>
            <p:nvPr/>
          </p:nvSpPr>
          <p:spPr bwMode="auto">
            <a:xfrm>
              <a:off x="488" y="3379"/>
              <a:ext cx="1375" cy="148"/>
            </a:xfrm>
            <a:prstGeom prst="rect">
              <a:avLst/>
            </a:prstGeom>
            <a:solidFill>
              <a:schemeClr val="folHlink"/>
            </a:solidFill>
            <a:ln>
              <a:noFill/>
            </a:ln>
            <a:effectLst/>
            <a:extLs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309" name="Line 109"/>
            <p:cNvSpPr>
              <a:spLocks noChangeShapeType="1"/>
            </p:cNvSpPr>
            <p:nvPr/>
          </p:nvSpPr>
          <p:spPr bwMode="auto">
            <a:xfrm>
              <a:off x="486" y="3215"/>
              <a:ext cx="1381" cy="0"/>
            </a:xfrm>
            <a:prstGeom prst="line">
              <a:avLst/>
            </a:prstGeom>
            <a:noFill/>
            <a:ln w="50800">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310" name="Line 110"/>
            <p:cNvSpPr>
              <a:spLocks noChangeShapeType="1"/>
            </p:cNvSpPr>
            <p:nvPr/>
          </p:nvSpPr>
          <p:spPr bwMode="auto">
            <a:xfrm>
              <a:off x="482" y="2984"/>
              <a:ext cx="1385" cy="0"/>
            </a:xfrm>
            <a:prstGeom prst="line">
              <a:avLst/>
            </a:prstGeom>
            <a:noFill/>
            <a:ln w="50800">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311" name="Rectangle 111"/>
            <p:cNvSpPr>
              <a:spLocks noChangeArrowheads="1"/>
            </p:cNvSpPr>
            <p:nvPr/>
          </p:nvSpPr>
          <p:spPr bwMode="auto">
            <a:xfrm>
              <a:off x="503" y="3044"/>
              <a:ext cx="314" cy="151"/>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312" name="Rectangle 112"/>
            <p:cNvSpPr>
              <a:spLocks noChangeArrowheads="1"/>
            </p:cNvSpPr>
            <p:nvPr/>
          </p:nvSpPr>
          <p:spPr bwMode="auto">
            <a:xfrm>
              <a:off x="1201" y="3044"/>
              <a:ext cx="314" cy="151"/>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313" name="Rectangle 113"/>
            <p:cNvSpPr>
              <a:spLocks noChangeArrowheads="1"/>
            </p:cNvSpPr>
            <p:nvPr/>
          </p:nvSpPr>
          <p:spPr bwMode="auto">
            <a:xfrm>
              <a:off x="852" y="3044"/>
              <a:ext cx="314" cy="151"/>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314" name="Line 114"/>
            <p:cNvSpPr>
              <a:spLocks noChangeShapeType="1"/>
            </p:cNvSpPr>
            <p:nvPr/>
          </p:nvSpPr>
          <p:spPr bwMode="auto">
            <a:xfrm flipV="1">
              <a:off x="1863" y="2977"/>
              <a:ext cx="0" cy="597"/>
            </a:xfrm>
            <a:prstGeom prst="line">
              <a:avLst/>
            </a:prstGeom>
            <a:noFill/>
            <a:ln w="50800">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315" name="Rectangle 115"/>
            <p:cNvSpPr>
              <a:spLocks noChangeArrowheads="1"/>
            </p:cNvSpPr>
            <p:nvPr/>
          </p:nvSpPr>
          <p:spPr bwMode="auto">
            <a:xfrm>
              <a:off x="1556" y="3044"/>
              <a:ext cx="292" cy="151"/>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51320" name="Group 120"/>
            <p:cNvGrpSpPr>
              <a:grpSpLocks/>
            </p:cNvGrpSpPr>
            <p:nvPr/>
          </p:nvGrpSpPr>
          <p:grpSpPr bwMode="auto">
            <a:xfrm>
              <a:off x="503" y="3230"/>
              <a:ext cx="1345" cy="140"/>
              <a:chOff x="503" y="3230"/>
              <a:chExt cx="1345" cy="140"/>
            </a:xfrm>
          </p:grpSpPr>
          <p:sp>
            <p:nvSpPr>
              <p:cNvPr id="51316" name="Rectangle 116"/>
              <p:cNvSpPr>
                <a:spLocks noChangeArrowheads="1"/>
              </p:cNvSpPr>
              <p:nvPr/>
            </p:nvSpPr>
            <p:spPr bwMode="auto">
              <a:xfrm>
                <a:off x="503" y="3230"/>
                <a:ext cx="314" cy="140"/>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317" name="Rectangle 117"/>
              <p:cNvSpPr>
                <a:spLocks noChangeArrowheads="1"/>
              </p:cNvSpPr>
              <p:nvPr/>
            </p:nvSpPr>
            <p:spPr bwMode="auto">
              <a:xfrm>
                <a:off x="852" y="3230"/>
                <a:ext cx="314" cy="140"/>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318" name="Rectangle 118"/>
              <p:cNvSpPr>
                <a:spLocks noChangeArrowheads="1"/>
              </p:cNvSpPr>
              <p:nvPr/>
            </p:nvSpPr>
            <p:spPr bwMode="auto">
              <a:xfrm>
                <a:off x="1201" y="3230"/>
                <a:ext cx="314" cy="140"/>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319" name="Rectangle 119"/>
              <p:cNvSpPr>
                <a:spLocks noChangeArrowheads="1"/>
              </p:cNvSpPr>
              <p:nvPr/>
            </p:nvSpPr>
            <p:spPr bwMode="auto">
              <a:xfrm>
                <a:off x="1556" y="3230"/>
                <a:ext cx="292" cy="140"/>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sp>
        <p:nvSpPr>
          <p:cNvPr id="51322" name="Rectangle 122"/>
          <p:cNvSpPr>
            <a:spLocks noChangeArrowheads="1"/>
          </p:cNvSpPr>
          <p:nvPr/>
        </p:nvSpPr>
        <p:spPr bwMode="auto">
          <a:xfrm>
            <a:off x="2278063" y="390525"/>
            <a:ext cx="4589462" cy="11557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sz="3200" b="1">
                <a:solidFill>
                  <a:srgbClr val="790015"/>
                </a:solidFill>
                <a:latin typeface="Arial" pitchFamily="34" charset="0"/>
              </a:rPr>
              <a:t>Pull Signals</a:t>
            </a:r>
          </a:p>
          <a:p>
            <a:pPr algn="ctr"/>
            <a:endParaRPr lang="en-US" sz="1800" b="1">
              <a:solidFill>
                <a:srgbClr val="790015"/>
              </a:solidFill>
              <a:latin typeface="Arial" pitchFamily="34" charset="0"/>
            </a:endParaRPr>
          </a:p>
          <a:p>
            <a:pPr algn="ctr"/>
            <a:r>
              <a:rPr lang="en-US" sz="2000" b="1">
                <a:solidFill>
                  <a:schemeClr val="hlink"/>
                </a:solidFill>
                <a:latin typeface="Arial" pitchFamily="34" charset="0"/>
              </a:rPr>
              <a:t>CONTAINER OR DOLLY EXCHANGE</a:t>
            </a:r>
          </a:p>
        </p:txBody>
      </p:sp>
      <p:sp>
        <p:nvSpPr>
          <p:cNvPr id="51323" name="Rectangle 123"/>
          <p:cNvSpPr>
            <a:spLocks noChangeArrowheads="1"/>
          </p:cNvSpPr>
          <p:nvPr/>
        </p:nvSpPr>
        <p:spPr bwMode="auto">
          <a:xfrm>
            <a:off x="947738" y="6586538"/>
            <a:ext cx="581025" cy="21113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sz="800">
                <a:latin typeface="Arial" pitchFamily="34" charset="0"/>
              </a:rPr>
              <a:t>10/12/98</a:t>
            </a: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a:xfrm>
            <a:off x="2219325" y="277813"/>
            <a:ext cx="4705350" cy="730250"/>
          </a:xfrm>
          <a:noFill/>
          <a:ln/>
        </p:spPr>
        <p:txBody>
          <a:bodyPr lIns="88900" rIns="88900"/>
          <a:lstStyle/>
          <a:p>
            <a:pPr defTabSz="885825">
              <a:lnSpc>
                <a:spcPct val="100000"/>
              </a:lnSpc>
            </a:pPr>
            <a:r>
              <a:rPr lang="en-US" sz="3200">
                <a:solidFill>
                  <a:srgbClr val="790015"/>
                </a:solidFill>
                <a:latin typeface="Helvetica" charset="0"/>
              </a:rPr>
              <a:t>Pull Signals</a:t>
            </a:r>
          </a:p>
        </p:txBody>
      </p:sp>
      <p:grpSp>
        <p:nvGrpSpPr>
          <p:cNvPr id="53256" name="Group 8"/>
          <p:cNvGrpSpPr>
            <a:grpSpLocks/>
          </p:cNvGrpSpPr>
          <p:nvPr/>
        </p:nvGrpSpPr>
        <p:grpSpPr bwMode="auto">
          <a:xfrm>
            <a:off x="6572250" y="277813"/>
            <a:ext cx="1809750" cy="1017587"/>
            <a:chOff x="4140" y="175"/>
            <a:chExt cx="1140" cy="641"/>
          </a:xfrm>
        </p:grpSpPr>
        <p:sp>
          <p:nvSpPr>
            <p:cNvPr id="53251" name="Rectangle 3"/>
            <p:cNvSpPr>
              <a:spLocks noChangeArrowheads="1"/>
            </p:cNvSpPr>
            <p:nvPr/>
          </p:nvSpPr>
          <p:spPr bwMode="auto">
            <a:xfrm>
              <a:off x="4140" y="175"/>
              <a:ext cx="1140" cy="641"/>
            </a:xfrm>
            <a:prstGeom prst="rect">
              <a:avLst/>
            </a:prstGeom>
            <a:solidFill>
              <a:schemeClr val="bg1"/>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3252" name="Rectangle 4"/>
            <p:cNvSpPr>
              <a:spLocks noChangeArrowheads="1"/>
            </p:cNvSpPr>
            <p:nvPr/>
          </p:nvSpPr>
          <p:spPr bwMode="auto">
            <a:xfrm>
              <a:off x="4168" y="226"/>
              <a:ext cx="538" cy="140"/>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962" tIns="41275" rIns="80962" bIns="41275" anchor="ctr"/>
            <a:lstStyle/>
            <a:p>
              <a:pPr algn="ctr" defTabSz="804863"/>
              <a:r>
                <a:rPr lang="en-US" sz="1100">
                  <a:latin typeface="Helvetica" charset="0"/>
                </a:rPr>
                <a:t>NUMBER</a:t>
              </a:r>
            </a:p>
          </p:txBody>
        </p:sp>
        <p:sp>
          <p:nvSpPr>
            <p:cNvPr id="53253" name="Rectangle 5"/>
            <p:cNvSpPr>
              <a:spLocks noChangeArrowheads="1"/>
            </p:cNvSpPr>
            <p:nvPr/>
          </p:nvSpPr>
          <p:spPr bwMode="auto">
            <a:xfrm>
              <a:off x="4714" y="226"/>
              <a:ext cx="537" cy="140"/>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962" tIns="41275" rIns="80962" bIns="41275" anchor="ctr"/>
            <a:lstStyle/>
            <a:p>
              <a:pPr algn="ctr" defTabSz="804863"/>
              <a:r>
                <a:rPr lang="en-US" sz="1100">
                  <a:latin typeface="Helvetica" charset="0"/>
                </a:rPr>
                <a:t>QUANTITY</a:t>
              </a:r>
            </a:p>
          </p:txBody>
        </p:sp>
        <p:sp>
          <p:nvSpPr>
            <p:cNvPr id="53254" name="Rectangle 6"/>
            <p:cNvSpPr>
              <a:spLocks noChangeArrowheads="1"/>
            </p:cNvSpPr>
            <p:nvPr/>
          </p:nvSpPr>
          <p:spPr bwMode="auto">
            <a:xfrm>
              <a:off x="4168" y="406"/>
              <a:ext cx="538" cy="140"/>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962" tIns="41275" rIns="80962" bIns="41275" anchor="ctr"/>
            <a:lstStyle/>
            <a:p>
              <a:pPr algn="ctr" defTabSz="804863"/>
              <a:r>
                <a:rPr lang="en-US" sz="1100">
                  <a:latin typeface="Helvetica" charset="0"/>
                </a:rPr>
                <a:t>WIDGET</a:t>
              </a:r>
            </a:p>
          </p:txBody>
        </p:sp>
        <p:sp>
          <p:nvSpPr>
            <p:cNvPr id="53255" name="Rectangle 7"/>
            <p:cNvSpPr>
              <a:spLocks noChangeArrowheads="1"/>
            </p:cNvSpPr>
            <p:nvPr/>
          </p:nvSpPr>
          <p:spPr bwMode="auto">
            <a:xfrm>
              <a:off x="4168" y="596"/>
              <a:ext cx="538" cy="140"/>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962" tIns="41275" rIns="80962" bIns="41275" anchor="ctr"/>
            <a:lstStyle/>
            <a:p>
              <a:pPr algn="ctr" defTabSz="804863"/>
              <a:r>
                <a:rPr lang="en-US" sz="1100">
                  <a:latin typeface="Helvetica" charset="0"/>
                </a:rPr>
                <a:t>ADDRESS</a:t>
              </a:r>
            </a:p>
          </p:txBody>
        </p:sp>
      </p:grpSp>
      <p:grpSp>
        <p:nvGrpSpPr>
          <p:cNvPr id="53259" name="Group 11"/>
          <p:cNvGrpSpPr>
            <a:grpSpLocks/>
          </p:cNvGrpSpPr>
          <p:nvPr/>
        </p:nvGrpSpPr>
        <p:grpSpPr bwMode="auto">
          <a:xfrm>
            <a:off x="3267075" y="1314450"/>
            <a:ext cx="1892300" cy="1235075"/>
            <a:chOff x="2058" y="828"/>
            <a:chExt cx="1192" cy="778"/>
          </a:xfrm>
        </p:grpSpPr>
        <p:sp>
          <p:nvSpPr>
            <p:cNvPr id="53257" name="Freeform 9"/>
            <p:cNvSpPr>
              <a:spLocks/>
            </p:cNvSpPr>
            <p:nvPr/>
          </p:nvSpPr>
          <p:spPr bwMode="auto">
            <a:xfrm>
              <a:off x="2142" y="833"/>
              <a:ext cx="1108" cy="773"/>
            </a:xfrm>
            <a:custGeom>
              <a:avLst/>
              <a:gdLst>
                <a:gd name="T0" fmla="*/ 32 w 1108"/>
                <a:gd name="T1" fmla="*/ 163 h 773"/>
                <a:gd name="T2" fmla="*/ 67 w 1108"/>
                <a:gd name="T3" fmla="*/ 121 h 773"/>
                <a:gd name="T4" fmla="*/ 102 w 1108"/>
                <a:gd name="T5" fmla="*/ 90 h 773"/>
                <a:gd name="T6" fmla="*/ 144 w 1108"/>
                <a:gd name="T7" fmla="*/ 64 h 773"/>
                <a:gd name="T8" fmla="*/ 203 w 1108"/>
                <a:gd name="T9" fmla="*/ 34 h 773"/>
                <a:gd name="T10" fmla="*/ 266 w 1108"/>
                <a:gd name="T11" fmla="*/ 14 h 773"/>
                <a:gd name="T12" fmla="*/ 320 w 1108"/>
                <a:gd name="T13" fmla="*/ 4 h 773"/>
                <a:gd name="T14" fmla="*/ 374 w 1108"/>
                <a:gd name="T15" fmla="*/ 1 h 773"/>
                <a:gd name="T16" fmla="*/ 430 w 1108"/>
                <a:gd name="T17" fmla="*/ 2 h 773"/>
                <a:gd name="T18" fmla="*/ 488 w 1108"/>
                <a:gd name="T19" fmla="*/ 5 h 773"/>
                <a:gd name="T20" fmla="*/ 557 w 1108"/>
                <a:gd name="T21" fmla="*/ 17 h 773"/>
                <a:gd name="T22" fmla="*/ 619 w 1108"/>
                <a:gd name="T23" fmla="*/ 32 h 773"/>
                <a:gd name="T24" fmla="*/ 695 w 1108"/>
                <a:gd name="T25" fmla="*/ 60 h 773"/>
                <a:gd name="T26" fmla="*/ 759 w 1108"/>
                <a:gd name="T27" fmla="*/ 93 h 773"/>
                <a:gd name="T28" fmla="*/ 817 w 1108"/>
                <a:gd name="T29" fmla="*/ 131 h 773"/>
                <a:gd name="T30" fmla="*/ 865 w 1108"/>
                <a:gd name="T31" fmla="*/ 167 h 773"/>
                <a:gd name="T32" fmla="*/ 922 w 1108"/>
                <a:gd name="T33" fmla="*/ 223 h 773"/>
                <a:gd name="T34" fmla="*/ 965 w 1108"/>
                <a:gd name="T35" fmla="*/ 272 h 773"/>
                <a:gd name="T36" fmla="*/ 996 w 1108"/>
                <a:gd name="T37" fmla="*/ 322 h 773"/>
                <a:gd name="T38" fmla="*/ 1027 w 1108"/>
                <a:gd name="T39" fmla="*/ 380 h 773"/>
                <a:gd name="T40" fmla="*/ 1049 w 1108"/>
                <a:gd name="T41" fmla="*/ 441 h 773"/>
                <a:gd name="T42" fmla="*/ 1060 w 1108"/>
                <a:gd name="T43" fmla="*/ 549 h 773"/>
                <a:gd name="T44" fmla="*/ 1047 w 1108"/>
                <a:gd name="T45" fmla="*/ 632 h 773"/>
                <a:gd name="T46" fmla="*/ 1107 w 1108"/>
                <a:gd name="T47" fmla="*/ 712 h 773"/>
                <a:gd name="T48" fmla="*/ 756 w 1108"/>
                <a:gd name="T49" fmla="*/ 550 h 773"/>
                <a:gd name="T50" fmla="*/ 850 w 1108"/>
                <a:gd name="T51" fmla="*/ 541 h 773"/>
                <a:gd name="T52" fmla="*/ 857 w 1108"/>
                <a:gd name="T53" fmla="*/ 466 h 773"/>
                <a:gd name="T54" fmla="*/ 836 w 1108"/>
                <a:gd name="T55" fmla="*/ 375 h 773"/>
                <a:gd name="T56" fmla="*/ 804 w 1108"/>
                <a:gd name="T57" fmla="*/ 314 h 773"/>
                <a:gd name="T58" fmla="*/ 769 w 1108"/>
                <a:gd name="T59" fmla="*/ 261 h 773"/>
                <a:gd name="T60" fmla="*/ 721 w 1108"/>
                <a:gd name="T61" fmla="*/ 209 h 773"/>
                <a:gd name="T62" fmla="*/ 659 w 1108"/>
                <a:gd name="T63" fmla="*/ 158 h 773"/>
                <a:gd name="T64" fmla="*/ 591 w 1108"/>
                <a:gd name="T65" fmla="*/ 117 h 773"/>
                <a:gd name="T66" fmla="*/ 527 w 1108"/>
                <a:gd name="T67" fmla="*/ 89 h 773"/>
                <a:gd name="T68" fmla="*/ 461 w 1108"/>
                <a:gd name="T69" fmla="*/ 69 h 773"/>
                <a:gd name="T70" fmla="*/ 391 w 1108"/>
                <a:gd name="T71" fmla="*/ 56 h 773"/>
                <a:gd name="T72" fmla="*/ 305 w 1108"/>
                <a:gd name="T73" fmla="*/ 51 h 773"/>
                <a:gd name="T74" fmla="*/ 227 w 1108"/>
                <a:gd name="T75" fmla="*/ 61 h 773"/>
                <a:gd name="T76" fmla="*/ 166 w 1108"/>
                <a:gd name="T77" fmla="*/ 79 h 773"/>
                <a:gd name="T78" fmla="*/ 119 w 1108"/>
                <a:gd name="T79" fmla="*/ 101 h 773"/>
                <a:gd name="T80" fmla="*/ 86 w 1108"/>
                <a:gd name="T81" fmla="*/ 122 h 773"/>
                <a:gd name="T82" fmla="*/ 56 w 1108"/>
                <a:gd name="T83" fmla="*/ 152 h 773"/>
                <a:gd name="T84" fmla="*/ 0 w 1108"/>
                <a:gd name="T85" fmla="*/ 224 h 7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08" h="773">
                  <a:moveTo>
                    <a:pt x="0" y="224"/>
                  </a:moveTo>
                  <a:lnTo>
                    <a:pt x="32" y="163"/>
                  </a:lnTo>
                  <a:lnTo>
                    <a:pt x="46" y="144"/>
                  </a:lnTo>
                  <a:lnTo>
                    <a:pt x="67" y="121"/>
                  </a:lnTo>
                  <a:lnTo>
                    <a:pt x="83" y="106"/>
                  </a:lnTo>
                  <a:lnTo>
                    <a:pt x="102" y="90"/>
                  </a:lnTo>
                  <a:lnTo>
                    <a:pt x="124" y="76"/>
                  </a:lnTo>
                  <a:lnTo>
                    <a:pt x="144" y="64"/>
                  </a:lnTo>
                  <a:lnTo>
                    <a:pt x="169" y="49"/>
                  </a:lnTo>
                  <a:lnTo>
                    <a:pt x="203" y="34"/>
                  </a:lnTo>
                  <a:lnTo>
                    <a:pt x="234" y="23"/>
                  </a:lnTo>
                  <a:lnTo>
                    <a:pt x="266" y="14"/>
                  </a:lnTo>
                  <a:lnTo>
                    <a:pt x="291" y="10"/>
                  </a:lnTo>
                  <a:lnTo>
                    <a:pt x="320" y="4"/>
                  </a:lnTo>
                  <a:lnTo>
                    <a:pt x="343" y="1"/>
                  </a:lnTo>
                  <a:lnTo>
                    <a:pt x="374" y="1"/>
                  </a:lnTo>
                  <a:lnTo>
                    <a:pt x="401" y="0"/>
                  </a:lnTo>
                  <a:lnTo>
                    <a:pt x="430" y="2"/>
                  </a:lnTo>
                  <a:lnTo>
                    <a:pt x="454" y="3"/>
                  </a:lnTo>
                  <a:lnTo>
                    <a:pt x="488" y="5"/>
                  </a:lnTo>
                  <a:lnTo>
                    <a:pt x="523" y="10"/>
                  </a:lnTo>
                  <a:lnTo>
                    <a:pt x="557" y="17"/>
                  </a:lnTo>
                  <a:lnTo>
                    <a:pt x="586" y="23"/>
                  </a:lnTo>
                  <a:lnTo>
                    <a:pt x="619" y="32"/>
                  </a:lnTo>
                  <a:lnTo>
                    <a:pt x="653" y="42"/>
                  </a:lnTo>
                  <a:lnTo>
                    <a:pt x="695" y="60"/>
                  </a:lnTo>
                  <a:lnTo>
                    <a:pt x="730" y="77"/>
                  </a:lnTo>
                  <a:lnTo>
                    <a:pt x="759" y="93"/>
                  </a:lnTo>
                  <a:lnTo>
                    <a:pt x="787" y="110"/>
                  </a:lnTo>
                  <a:lnTo>
                    <a:pt x="817" y="131"/>
                  </a:lnTo>
                  <a:lnTo>
                    <a:pt x="842" y="148"/>
                  </a:lnTo>
                  <a:lnTo>
                    <a:pt x="865" y="167"/>
                  </a:lnTo>
                  <a:lnTo>
                    <a:pt x="893" y="192"/>
                  </a:lnTo>
                  <a:lnTo>
                    <a:pt x="922" y="223"/>
                  </a:lnTo>
                  <a:lnTo>
                    <a:pt x="946" y="249"/>
                  </a:lnTo>
                  <a:lnTo>
                    <a:pt x="965" y="272"/>
                  </a:lnTo>
                  <a:lnTo>
                    <a:pt x="982" y="297"/>
                  </a:lnTo>
                  <a:lnTo>
                    <a:pt x="996" y="322"/>
                  </a:lnTo>
                  <a:lnTo>
                    <a:pt x="1011" y="347"/>
                  </a:lnTo>
                  <a:lnTo>
                    <a:pt x="1027" y="380"/>
                  </a:lnTo>
                  <a:lnTo>
                    <a:pt x="1037" y="409"/>
                  </a:lnTo>
                  <a:lnTo>
                    <a:pt x="1049" y="441"/>
                  </a:lnTo>
                  <a:lnTo>
                    <a:pt x="1058" y="503"/>
                  </a:lnTo>
                  <a:lnTo>
                    <a:pt x="1060" y="549"/>
                  </a:lnTo>
                  <a:lnTo>
                    <a:pt x="1055" y="596"/>
                  </a:lnTo>
                  <a:lnTo>
                    <a:pt x="1047" y="632"/>
                  </a:lnTo>
                  <a:lnTo>
                    <a:pt x="1032" y="677"/>
                  </a:lnTo>
                  <a:lnTo>
                    <a:pt x="1107" y="712"/>
                  </a:lnTo>
                  <a:lnTo>
                    <a:pt x="865" y="772"/>
                  </a:lnTo>
                  <a:lnTo>
                    <a:pt x="756" y="550"/>
                  </a:lnTo>
                  <a:lnTo>
                    <a:pt x="835" y="587"/>
                  </a:lnTo>
                  <a:lnTo>
                    <a:pt x="850" y="541"/>
                  </a:lnTo>
                  <a:lnTo>
                    <a:pt x="856" y="506"/>
                  </a:lnTo>
                  <a:lnTo>
                    <a:pt x="857" y="466"/>
                  </a:lnTo>
                  <a:lnTo>
                    <a:pt x="846" y="406"/>
                  </a:lnTo>
                  <a:lnTo>
                    <a:pt x="836" y="375"/>
                  </a:lnTo>
                  <a:lnTo>
                    <a:pt x="822" y="344"/>
                  </a:lnTo>
                  <a:lnTo>
                    <a:pt x="804" y="314"/>
                  </a:lnTo>
                  <a:lnTo>
                    <a:pt x="787" y="286"/>
                  </a:lnTo>
                  <a:lnTo>
                    <a:pt x="769" y="261"/>
                  </a:lnTo>
                  <a:lnTo>
                    <a:pt x="747" y="238"/>
                  </a:lnTo>
                  <a:lnTo>
                    <a:pt x="721" y="209"/>
                  </a:lnTo>
                  <a:lnTo>
                    <a:pt x="689" y="182"/>
                  </a:lnTo>
                  <a:lnTo>
                    <a:pt x="659" y="158"/>
                  </a:lnTo>
                  <a:lnTo>
                    <a:pt x="629" y="140"/>
                  </a:lnTo>
                  <a:lnTo>
                    <a:pt x="591" y="117"/>
                  </a:lnTo>
                  <a:lnTo>
                    <a:pt x="553" y="101"/>
                  </a:lnTo>
                  <a:lnTo>
                    <a:pt x="527" y="89"/>
                  </a:lnTo>
                  <a:lnTo>
                    <a:pt x="498" y="79"/>
                  </a:lnTo>
                  <a:lnTo>
                    <a:pt x="461" y="69"/>
                  </a:lnTo>
                  <a:lnTo>
                    <a:pt x="427" y="61"/>
                  </a:lnTo>
                  <a:lnTo>
                    <a:pt x="391" y="56"/>
                  </a:lnTo>
                  <a:lnTo>
                    <a:pt x="357" y="52"/>
                  </a:lnTo>
                  <a:lnTo>
                    <a:pt x="305" y="51"/>
                  </a:lnTo>
                  <a:lnTo>
                    <a:pt x="267" y="54"/>
                  </a:lnTo>
                  <a:lnTo>
                    <a:pt x="227" y="61"/>
                  </a:lnTo>
                  <a:lnTo>
                    <a:pt x="191" y="71"/>
                  </a:lnTo>
                  <a:lnTo>
                    <a:pt x="166" y="79"/>
                  </a:lnTo>
                  <a:lnTo>
                    <a:pt x="140" y="90"/>
                  </a:lnTo>
                  <a:lnTo>
                    <a:pt x="119" y="101"/>
                  </a:lnTo>
                  <a:lnTo>
                    <a:pt x="102" y="111"/>
                  </a:lnTo>
                  <a:lnTo>
                    <a:pt x="86" y="122"/>
                  </a:lnTo>
                  <a:lnTo>
                    <a:pt x="69" y="137"/>
                  </a:lnTo>
                  <a:lnTo>
                    <a:pt x="56" y="152"/>
                  </a:lnTo>
                  <a:lnTo>
                    <a:pt x="38" y="170"/>
                  </a:lnTo>
                  <a:lnTo>
                    <a:pt x="0" y="224"/>
                  </a:lnTo>
                </a:path>
              </a:pathLst>
            </a:custGeom>
            <a:solidFill>
              <a:srgbClr val="3365FB"/>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3258" name="Freeform 10"/>
            <p:cNvSpPr>
              <a:spLocks/>
            </p:cNvSpPr>
            <p:nvPr/>
          </p:nvSpPr>
          <p:spPr bwMode="auto">
            <a:xfrm>
              <a:off x="2058" y="828"/>
              <a:ext cx="1138" cy="689"/>
            </a:xfrm>
            <a:custGeom>
              <a:avLst/>
              <a:gdLst>
                <a:gd name="T0" fmla="*/ 1124 w 1138"/>
                <a:gd name="T1" fmla="*/ 625 h 689"/>
                <a:gd name="T2" fmla="*/ 1134 w 1138"/>
                <a:gd name="T3" fmla="*/ 571 h 689"/>
                <a:gd name="T4" fmla="*/ 1136 w 1138"/>
                <a:gd name="T5" fmla="*/ 525 h 689"/>
                <a:gd name="T6" fmla="*/ 1131 w 1138"/>
                <a:gd name="T7" fmla="*/ 478 h 689"/>
                <a:gd name="T8" fmla="*/ 1115 w 1138"/>
                <a:gd name="T9" fmla="*/ 415 h 689"/>
                <a:gd name="T10" fmla="*/ 1091 w 1138"/>
                <a:gd name="T11" fmla="*/ 355 h 689"/>
                <a:gd name="T12" fmla="*/ 1063 w 1138"/>
                <a:gd name="T13" fmla="*/ 308 h 689"/>
                <a:gd name="T14" fmla="*/ 1032 w 1138"/>
                <a:gd name="T15" fmla="*/ 266 h 689"/>
                <a:gd name="T16" fmla="*/ 995 w 1138"/>
                <a:gd name="T17" fmla="*/ 224 h 689"/>
                <a:gd name="T18" fmla="*/ 956 w 1138"/>
                <a:gd name="T19" fmla="*/ 185 h 689"/>
                <a:gd name="T20" fmla="*/ 902 w 1138"/>
                <a:gd name="T21" fmla="*/ 140 h 689"/>
                <a:gd name="T22" fmla="*/ 851 w 1138"/>
                <a:gd name="T23" fmla="*/ 104 h 689"/>
                <a:gd name="T24" fmla="*/ 780 w 1138"/>
                <a:gd name="T25" fmla="*/ 65 h 689"/>
                <a:gd name="T26" fmla="*/ 713 w 1138"/>
                <a:gd name="T27" fmla="*/ 40 h 689"/>
                <a:gd name="T28" fmla="*/ 645 w 1138"/>
                <a:gd name="T29" fmla="*/ 19 h 689"/>
                <a:gd name="T30" fmla="*/ 586 w 1138"/>
                <a:gd name="T31" fmla="*/ 8 h 689"/>
                <a:gd name="T32" fmla="*/ 504 w 1138"/>
                <a:gd name="T33" fmla="*/ 1 h 689"/>
                <a:gd name="T34" fmla="*/ 439 w 1138"/>
                <a:gd name="T35" fmla="*/ 1 h 689"/>
                <a:gd name="T36" fmla="*/ 381 w 1138"/>
                <a:gd name="T37" fmla="*/ 10 h 689"/>
                <a:gd name="T38" fmla="*/ 314 w 1138"/>
                <a:gd name="T39" fmla="*/ 24 h 689"/>
                <a:gd name="T40" fmla="*/ 252 w 1138"/>
                <a:gd name="T41" fmla="*/ 47 h 689"/>
                <a:gd name="T42" fmla="*/ 159 w 1138"/>
                <a:gd name="T43" fmla="*/ 108 h 689"/>
                <a:gd name="T44" fmla="*/ 102 w 1138"/>
                <a:gd name="T45" fmla="*/ 171 h 689"/>
                <a:gd name="T46" fmla="*/ 0 w 1138"/>
                <a:gd name="T47" fmla="*/ 177 h 689"/>
                <a:gd name="T48" fmla="*/ 354 w 1138"/>
                <a:gd name="T49" fmla="*/ 335 h 689"/>
                <a:gd name="T50" fmla="*/ 299 w 1138"/>
                <a:gd name="T51" fmla="*/ 259 h 689"/>
                <a:gd name="T52" fmla="*/ 354 w 1138"/>
                <a:gd name="T53" fmla="*/ 207 h 689"/>
                <a:gd name="T54" fmla="*/ 441 w 1138"/>
                <a:gd name="T55" fmla="*/ 163 h 689"/>
                <a:gd name="T56" fmla="*/ 509 w 1138"/>
                <a:gd name="T57" fmla="*/ 147 h 689"/>
                <a:gd name="T58" fmla="*/ 573 w 1138"/>
                <a:gd name="T59" fmla="*/ 140 h 689"/>
                <a:gd name="T60" fmla="*/ 644 w 1138"/>
                <a:gd name="T61" fmla="*/ 142 h 689"/>
                <a:gd name="T62" fmla="*/ 725 w 1138"/>
                <a:gd name="T63" fmla="*/ 155 h 689"/>
                <a:gd name="T64" fmla="*/ 800 w 1138"/>
                <a:gd name="T65" fmla="*/ 179 h 689"/>
                <a:gd name="T66" fmla="*/ 864 w 1138"/>
                <a:gd name="T67" fmla="*/ 209 h 689"/>
                <a:gd name="T68" fmla="*/ 923 w 1138"/>
                <a:gd name="T69" fmla="*/ 245 h 689"/>
                <a:gd name="T70" fmla="*/ 977 w 1138"/>
                <a:gd name="T71" fmla="*/ 288 h 689"/>
                <a:gd name="T72" fmla="*/ 1037 w 1138"/>
                <a:gd name="T73" fmla="*/ 351 h 689"/>
                <a:gd name="T74" fmla="*/ 1078 w 1138"/>
                <a:gd name="T75" fmla="*/ 414 h 689"/>
                <a:gd name="T76" fmla="*/ 1103 w 1138"/>
                <a:gd name="T77" fmla="*/ 471 h 689"/>
                <a:gd name="T78" fmla="*/ 1117 w 1138"/>
                <a:gd name="T79" fmla="*/ 520 h 689"/>
                <a:gd name="T80" fmla="*/ 1122 w 1138"/>
                <a:gd name="T81" fmla="*/ 558 h 689"/>
                <a:gd name="T82" fmla="*/ 1117 w 1138"/>
                <a:gd name="T83" fmla="*/ 600 h 689"/>
                <a:gd name="T84" fmla="*/ 1096 w 1138"/>
                <a:gd name="T85" fmla="*/ 688 h 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38" h="689">
                  <a:moveTo>
                    <a:pt x="1096" y="688"/>
                  </a:moveTo>
                  <a:lnTo>
                    <a:pt x="1124" y="625"/>
                  </a:lnTo>
                  <a:lnTo>
                    <a:pt x="1130" y="602"/>
                  </a:lnTo>
                  <a:lnTo>
                    <a:pt x="1134" y="571"/>
                  </a:lnTo>
                  <a:lnTo>
                    <a:pt x="1137" y="550"/>
                  </a:lnTo>
                  <a:lnTo>
                    <a:pt x="1136" y="525"/>
                  </a:lnTo>
                  <a:lnTo>
                    <a:pt x="1134" y="501"/>
                  </a:lnTo>
                  <a:lnTo>
                    <a:pt x="1131" y="478"/>
                  </a:lnTo>
                  <a:lnTo>
                    <a:pt x="1124" y="450"/>
                  </a:lnTo>
                  <a:lnTo>
                    <a:pt x="1115" y="415"/>
                  </a:lnTo>
                  <a:lnTo>
                    <a:pt x="1104" y="385"/>
                  </a:lnTo>
                  <a:lnTo>
                    <a:pt x="1091" y="355"/>
                  </a:lnTo>
                  <a:lnTo>
                    <a:pt x="1078" y="333"/>
                  </a:lnTo>
                  <a:lnTo>
                    <a:pt x="1063" y="308"/>
                  </a:lnTo>
                  <a:lnTo>
                    <a:pt x="1051" y="289"/>
                  </a:lnTo>
                  <a:lnTo>
                    <a:pt x="1032" y="266"/>
                  </a:lnTo>
                  <a:lnTo>
                    <a:pt x="1015" y="246"/>
                  </a:lnTo>
                  <a:lnTo>
                    <a:pt x="995" y="224"/>
                  </a:lnTo>
                  <a:lnTo>
                    <a:pt x="979" y="208"/>
                  </a:lnTo>
                  <a:lnTo>
                    <a:pt x="956" y="185"/>
                  </a:lnTo>
                  <a:lnTo>
                    <a:pt x="930" y="161"/>
                  </a:lnTo>
                  <a:lnTo>
                    <a:pt x="902" y="140"/>
                  </a:lnTo>
                  <a:lnTo>
                    <a:pt x="878" y="123"/>
                  </a:lnTo>
                  <a:lnTo>
                    <a:pt x="851" y="104"/>
                  </a:lnTo>
                  <a:lnTo>
                    <a:pt x="820" y="86"/>
                  </a:lnTo>
                  <a:lnTo>
                    <a:pt x="780" y="65"/>
                  </a:lnTo>
                  <a:lnTo>
                    <a:pt x="743" y="50"/>
                  </a:lnTo>
                  <a:lnTo>
                    <a:pt x="713" y="40"/>
                  </a:lnTo>
                  <a:lnTo>
                    <a:pt x="681" y="29"/>
                  </a:lnTo>
                  <a:lnTo>
                    <a:pt x="645" y="19"/>
                  </a:lnTo>
                  <a:lnTo>
                    <a:pt x="614" y="12"/>
                  </a:lnTo>
                  <a:lnTo>
                    <a:pt x="586" y="8"/>
                  </a:lnTo>
                  <a:lnTo>
                    <a:pt x="547" y="3"/>
                  </a:lnTo>
                  <a:lnTo>
                    <a:pt x="504" y="1"/>
                  </a:lnTo>
                  <a:lnTo>
                    <a:pt x="469" y="0"/>
                  </a:lnTo>
                  <a:lnTo>
                    <a:pt x="439" y="1"/>
                  </a:lnTo>
                  <a:lnTo>
                    <a:pt x="406" y="4"/>
                  </a:lnTo>
                  <a:lnTo>
                    <a:pt x="381" y="10"/>
                  </a:lnTo>
                  <a:lnTo>
                    <a:pt x="350" y="15"/>
                  </a:lnTo>
                  <a:lnTo>
                    <a:pt x="314" y="24"/>
                  </a:lnTo>
                  <a:lnTo>
                    <a:pt x="285" y="35"/>
                  </a:lnTo>
                  <a:lnTo>
                    <a:pt x="252" y="47"/>
                  </a:lnTo>
                  <a:lnTo>
                    <a:pt x="197" y="79"/>
                  </a:lnTo>
                  <a:lnTo>
                    <a:pt x="159" y="108"/>
                  </a:lnTo>
                  <a:lnTo>
                    <a:pt x="125" y="142"/>
                  </a:lnTo>
                  <a:lnTo>
                    <a:pt x="102" y="171"/>
                  </a:lnTo>
                  <a:lnTo>
                    <a:pt x="76" y="212"/>
                  </a:lnTo>
                  <a:lnTo>
                    <a:pt x="0" y="177"/>
                  </a:lnTo>
                  <a:lnTo>
                    <a:pt x="108" y="396"/>
                  </a:lnTo>
                  <a:lnTo>
                    <a:pt x="354" y="335"/>
                  </a:lnTo>
                  <a:lnTo>
                    <a:pt x="274" y="299"/>
                  </a:lnTo>
                  <a:lnTo>
                    <a:pt x="299" y="259"/>
                  </a:lnTo>
                  <a:lnTo>
                    <a:pt x="324" y="232"/>
                  </a:lnTo>
                  <a:lnTo>
                    <a:pt x="354" y="207"/>
                  </a:lnTo>
                  <a:lnTo>
                    <a:pt x="409" y="175"/>
                  </a:lnTo>
                  <a:lnTo>
                    <a:pt x="441" y="163"/>
                  </a:lnTo>
                  <a:lnTo>
                    <a:pt x="474" y="153"/>
                  </a:lnTo>
                  <a:lnTo>
                    <a:pt x="509" y="147"/>
                  </a:lnTo>
                  <a:lnTo>
                    <a:pt x="543" y="142"/>
                  </a:lnTo>
                  <a:lnTo>
                    <a:pt x="573" y="140"/>
                  </a:lnTo>
                  <a:lnTo>
                    <a:pt x="606" y="141"/>
                  </a:lnTo>
                  <a:lnTo>
                    <a:pt x="644" y="142"/>
                  </a:lnTo>
                  <a:lnTo>
                    <a:pt x="687" y="148"/>
                  </a:lnTo>
                  <a:lnTo>
                    <a:pt x="725" y="155"/>
                  </a:lnTo>
                  <a:lnTo>
                    <a:pt x="758" y="166"/>
                  </a:lnTo>
                  <a:lnTo>
                    <a:pt x="800" y="179"/>
                  </a:lnTo>
                  <a:lnTo>
                    <a:pt x="838" y="197"/>
                  </a:lnTo>
                  <a:lnTo>
                    <a:pt x="864" y="209"/>
                  </a:lnTo>
                  <a:lnTo>
                    <a:pt x="890" y="224"/>
                  </a:lnTo>
                  <a:lnTo>
                    <a:pt x="923" y="245"/>
                  </a:lnTo>
                  <a:lnTo>
                    <a:pt x="952" y="266"/>
                  </a:lnTo>
                  <a:lnTo>
                    <a:pt x="977" y="288"/>
                  </a:lnTo>
                  <a:lnTo>
                    <a:pt x="1002" y="312"/>
                  </a:lnTo>
                  <a:lnTo>
                    <a:pt x="1037" y="351"/>
                  </a:lnTo>
                  <a:lnTo>
                    <a:pt x="1058" y="379"/>
                  </a:lnTo>
                  <a:lnTo>
                    <a:pt x="1078" y="414"/>
                  </a:lnTo>
                  <a:lnTo>
                    <a:pt x="1094" y="447"/>
                  </a:lnTo>
                  <a:lnTo>
                    <a:pt x="1103" y="471"/>
                  </a:lnTo>
                  <a:lnTo>
                    <a:pt x="1112" y="497"/>
                  </a:lnTo>
                  <a:lnTo>
                    <a:pt x="1117" y="520"/>
                  </a:lnTo>
                  <a:lnTo>
                    <a:pt x="1120" y="540"/>
                  </a:lnTo>
                  <a:lnTo>
                    <a:pt x="1122" y="558"/>
                  </a:lnTo>
                  <a:lnTo>
                    <a:pt x="1120" y="580"/>
                  </a:lnTo>
                  <a:lnTo>
                    <a:pt x="1117" y="600"/>
                  </a:lnTo>
                  <a:lnTo>
                    <a:pt x="1114" y="624"/>
                  </a:lnTo>
                  <a:lnTo>
                    <a:pt x="1096" y="688"/>
                  </a:lnTo>
                </a:path>
              </a:pathLst>
            </a:custGeom>
            <a:solidFill>
              <a:srgbClr val="3365FB"/>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53260" name="Rectangle 12"/>
          <p:cNvSpPr>
            <a:spLocks noChangeArrowheads="1"/>
          </p:cNvSpPr>
          <p:nvPr/>
        </p:nvSpPr>
        <p:spPr bwMode="auto">
          <a:xfrm>
            <a:off x="4017963" y="1392238"/>
            <a:ext cx="1316037" cy="454025"/>
          </a:xfrm>
          <a:prstGeom prst="rect">
            <a:avLst/>
          </a:prstGeom>
          <a:solidFill>
            <a:schemeClr val="bg1"/>
          </a:solidFill>
          <a:ln>
            <a:noFill/>
          </a:ln>
          <a:effectLst/>
          <a:extLs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aphicFrame>
        <p:nvGraphicFramePr>
          <p:cNvPr id="53261" name="Object 13">
            <a:hlinkClick r:id="" action="ppaction://ole?verb=0"/>
          </p:cNvPr>
          <p:cNvGraphicFramePr>
            <a:graphicFrameLocks/>
          </p:cNvGraphicFramePr>
          <p:nvPr/>
        </p:nvGraphicFramePr>
        <p:xfrm>
          <a:off x="273050" y="4198938"/>
          <a:ext cx="3081338" cy="2108200"/>
        </p:xfrm>
        <a:graphic>
          <a:graphicData uri="http://schemas.openxmlformats.org/presentationml/2006/ole">
            <mc:AlternateContent xmlns:mc="http://schemas.openxmlformats.org/markup-compatibility/2006">
              <mc:Choice xmlns:v="urn:schemas-microsoft-com:vml" Requires="v">
                <p:oleObj spid="_x0000_s53451" name="Clip" r:id="rId4" imgW="3079440" imgH="2106360" progId="MS_ClipArt_Gallery.2">
                  <p:embed/>
                </p:oleObj>
              </mc:Choice>
              <mc:Fallback>
                <p:oleObj name="Clip" r:id="rId4" imgW="3079440" imgH="2106360" progId="MS_ClipArt_Gallery.2">
                  <p:embed/>
                  <p:pic>
                    <p:nvPicPr>
                      <p:cNvPr id="0" name="Object 13"/>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3050" y="4198938"/>
                        <a:ext cx="3081338" cy="21082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3262" name="Rectangle 14"/>
          <p:cNvSpPr>
            <a:spLocks noChangeArrowheads="1"/>
          </p:cNvSpPr>
          <p:nvPr/>
        </p:nvSpPr>
        <p:spPr bwMode="auto">
          <a:xfrm>
            <a:off x="5311775" y="5753100"/>
            <a:ext cx="1055688" cy="5715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962" tIns="41275" rIns="80962" bIns="41275">
            <a:spAutoFit/>
          </a:bodyPr>
          <a:lstStyle/>
          <a:p>
            <a:pPr algn="ctr" defTabSz="804863"/>
            <a:r>
              <a:rPr lang="en-US" sz="1600" b="1">
                <a:solidFill>
                  <a:schemeClr val="hlink"/>
                </a:solidFill>
                <a:latin typeface="Helvetica" charset="0"/>
              </a:rPr>
              <a:t>Electronic</a:t>
            </a:r>
          </a:p>
          <a:p>
            <a:pPr algn="ctr" defTabSz="804863"/>
            <a:r>
              <a:rPr lang="en-US" sz="1600" b="1">
                <a:solidFill>
                  <a:schemeClr val="hlink"/>
                </a:solidFill>
                <a:latin typeface="Helvetica" charset="0"/>
              </a:rPr>
              <a:t>Signals</a:t>
            </a:r>
          </a:p>
        </p:txBody>
      </p:sp>
      <p:sp>
        <p:nvSpPr>
          <p:cNvPr id="53263" name="Rectangle 15"/>
          <p:cNvSpPr>
            <a:spLocks noChangeArrowheads="1"/>
          </p:cNvSpPr>
          <p:nvPr/>
        </p:nvSpPr>
        <p:spPr bwMode="auto">
          <a:xfrm>
            <a:off x="2590800" y="3949700"/>
            <a:ext cx="3962400" cy="8159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962" tIns="41275" rIns="80962" bIns="41275">
            <a:spAutoFit/>
          </a:bodyPr>
          <a:lstStyle/>
          <a:p>
            <a:pPr defTabSz="804863"/>
            <a:r>
              <a:rPr lang="en-US" sz="1600" b="1">
                <a:solidFill>
                  <a:schemeClr val="bg2"/>
                </a:solidFill>
                <a:latin typeface="Helvetica" charset="0"/>
              </a:rPr>
              <a:t>Instruction Sent From the Consumer to the Provider to Replace Resources that have been Used</a:t>
            </a:r>
          </a:p>
        </p:txBody>
      </p:sp>
      <p:sp>
        <p:nvSpPr>
          <p:cNvPr id="53264" name="Rectangle 16"/>
          <p:cNvSpPr>
            <a:spLocks noChangeArrowheads="1"/>
          </p:cNvSpPr>
          <p:nvPr/>
        </p:nvSpPr>
        <p:spPr bwMode="auto">
          <a:xfrm>
            <a:off x="481013" y="5754688"/>
            <a:ext cx="1054100" cy="5715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962" tIns="41275" rIns="80962" bIns="41275">
            <a:spAutoFit/>
          </a:bodyPr>
          <a:lstStyle/>
          <a:p>
            <a:pPr algn="ctr" defTabSz="804863"/>
            <a:r>
              <a:rPr lang="en-US" sz="1600" b="1">
                <a:latin typeface="Helvetica" charset="0"/>
              </a:rPr>
              <a:t>Computer</a:t>
            </a:r>
          </a:p>
          <a:p>
            <a:pPr algn="ctr" defTabSz="804863"/>
            <a:r>
              <a:rPr lang="en-US" sz="1600" b="1">
                <a:latin typeface="Helvetica" charset="0"/>
              </a:rPr>
              <a:t>Signals</a:t>
            </a:r>
          </a:p>
        </p:txBody>
      </p:sp>
      <p:sp>
        <p:nvSpPr>
          <p:cNvPr id="53265" name="Rectangle 17"/>
          <p:cNvSpPr>
            <a:spLocks noChangeArrowheads="1"/>
          </p:cNvSpPr>
          <p:nvPr/>
        </p:nvSpPr>
        <p:spPr bwMode="auto">
          <a:xfrm>
            <a:off x="7770813" y="1425575"/>
            <a:ext cx="692150" cy="32702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962" tIns="41275" rIns="80962" bIns="41275">
            <a:spAutoFit/>
          </a:bodyPr>
          <a:lstStyle/>
          <a:p>
            <a:pPr algn="ctr" defTabSz="804863"/>
            <a:r>
              <a:rPr lang="en-US" sz="1600" b="1">
                <a:latin typeface="Helvetica" charset="0"/>
              </a:rPr>
              <a:t>Cards</a:t>
            </a:r>
          </a:p>
        </p:txBody>
      </p:sp>
      <p:grpSp>
        <p:nvGrpSpPr>
          <p:cNvPr id="53283" name="Group 35"/>
          <p:cNvGrpSpPr>
            <a:grpSpLocks/>
          </p:cNvGrpSpPr>
          <p:nvPr/>
        </p:nvGrpSpPr>
        <p:grpSpPr bwMode="auto">
          <a:xfrm>
            <a:off x="5888038" y="1379538"/>
            <a:ext cx="1449387" cy="2505075"/>
            <a:chOff x="3709" y="869"/>
            <a:chExt cx="913" cy="1578"/>
          </a:xfrm>
        </p:grpSpPr>
        <p:sp>
          <p:nvSpPr>
            <p:cNvPr id="53266" name="Freeform 18"/>
            <p:cNvSpPr>
              <a:spLocks/>
            </p:cNvSpPr>
            <p:nvPr/>
          </p:nvSpPr>
          <p:spPr bwMode="auto">
            <a:xfrm>
              <a:off x="4142" y="1403"/>
              <a:ext cx="480" cy="1044"/>
            </a:xfrm>
            <a:custGeom>
              <a:avLst/>
              <a:gdLst>
                <a:gd name="T0" fmla="*/ 345 w 480"/>
                <a:gd name="T1" fmla="*/ 88 h 1044"/>
                <a:gd name="T2" fmla="*/ 349 w 480"/>
                <a:gd name="T3" fmla="*/ 119 h 1044"/>
                <a:gd name="T4" fmla="*/ 358 w 480"/>
                <a:gd name="T5" fmla="*/ 154 h 1044"/>
                <a:gd name="T6" fmla="*/ 367 w 480"/>
                <a:gd name="T7" fmla="*/ 222 h 1044"/>
                <a:gd name="T8" fmla="*/ 373 w 480"/>
                <a:gd name="T9" fmla="*/ 307 h 1044"/>
                <a:gd name="T10" fmla="*/ 361 w 480"/>
                <a:gd name="T11" fmla="*/ 524 h 1044"/>
                <a:gd name="T12" fmla="*/ 372 w 480"/>
                <a:gd name="T13" fmla="*/ 651 h 1044"/>
                <a:gd name="T14" fmla="*/ 412 w 480"/>
                <a:gd name="T15" fmla="*/ 763 h 1044"/>
                <a:gd name="T16" fmla="*/ 436 w 480"/>
                <a:gd name="T17" fmla="*/ 818 h 1044"/>
                <a:gd name="T18" fmla="*/ 459 w 480"/>
                <a:gd name="T19" fmla="*/ 853 h 1044"/>
                <a:gd name="T20" fmla="*/ 478 w 480"/>
                <a:gd name="T21" fmla="*/ 904 h 1044"/>
                <a:gd name="T22" fmla="*/ 469 w 480"/>
                <a:gd name="T23" fmla="*/ 929 h 1044"/>
                <a:gd name="T24" fmla="*/ 456 w 480"/>
                <a:gd name="T25" fmla="*/ 945 h 1044"/>
                <a:gd name="T26" fmla="*/ 449 w 480"/>
                <a:gd name="T27" fmla="*/ 940 h 1044"/>
                <a:gd name="T28" fmla="*/ 439 w 480"/>
                <a:gd name="T29" fmla="*/ 956 h 1044"/>
                <a:gd name="T30" fmla="*/ 424 w 480"/>
                <a:gd name="T31" fmla="*/ 1003 h 1044"/>
                <a:gd name="T32" fmla="*/ 367 w 480"/>
                <a:gd name="T33" fmla="*/ 1040 h 1044"/>
                <a:gd name="T34" fmla="*/ 336 w 480"/>
                <a:gd name="T35" fmla="*/ 1029 h 1044"/>
                <a:gd name="T36" fmla="*/ 349 w 480"/>
                <a:gd name="T37" fmla="*/ 996 h 1044"/>
                <a:gd name="T38" fmla="*/ 358 w 480"/>
                <a:gd name="T39" fmla="*/ 970 h 1044"/>
                <a:gd name="T40" fmla="*/ 355 w 480"/>
                <a:gd name="T41" fmla="*/ 942 h 1044"/>
                <a:gd name="T42" fmla="*/ 336 w 480"/>
                <a:gd name="T43" fmla="*/ 910 h 1044"/>
                <a:gd name="T44" fmla="*/ 304 w 480"/>
                <a:gd name="T45" fmla="*/ 836 h 1044"/>
                <a:gd name="T46" fmla="*/ 262 w 480"/>
                <a:gd name="T47" fmla="*/ 761 h 1044"/>
                <a:gd name="T48" fmla="*/ 246 w 480"/>
                <a:gd name="T49" fmla="*/ 734 h 1044"/>
                <a:gd name="T50" fmla="*/ 238 w 480"/>
                <a:gd name="T51" fmla="*/ 716 h 1044"/>
                <a:gd name="T52" fmla="*/ 238 w 480"/>
                <a:gd name="T53" fmla="*/ 790 h 1044"/>
                <a:gd name="T54" fmla="*/ 246 w 480"/>
                <a:gd name="T55" fmla="*/ 874 h 1044"/>
                <a:gd name="T56" fmla="*/ 249 w 480"/>
                <a:gd name="T57" fmla="*/ 948 h 1044"/>
                <a:gd name="T58" fmla="*/ 233 w 480"/>
                <a:gd name="T59" fmla="*/ 952 h 1044"/>
                <a:gd name="T60" fmla="*/ 233 w 480"/>
                <a:gd name="T61" fmla="*/ 968 h 1044"/>
                <a:gd name="T62" fmla="*/ 235 w 480"/>
                <a:gd name="T63" fmla="*/ 1006 h 1044"/>
                <a:gd name="T64" fmla="*/ 227 w 480"/>
                <a:gd name="T65" fmla="*/ 1027 h 1044"/>
                <a:gd name="T66" fmla="*/ 196 w 480"/>
                <a:gd name="T67" fmla="*/ 1030 h 1044"/>
                <a:gd name="T68" fmla="*/ 167 w 480"/>
                <a:gd name="T69" fmla="*/ 1028 h 1044"/>
                <a:gd name="T70" fmla="*/ 165 w 480"/>
                <a:gd name="T71" fmla="*/ 1012 h 1044"/>
                <a:gd name="T72" fmla="*/ 148 w 480"/>
                <a:gd name="T73" fmla="*/ 1021 h 1044"/>
                <a:gd name="T74" fmla="*/ 116 w 480"/>
                <a:gd name="T75" fmla="*/ 1042 h 1044"/>
                <a:gd name="T76" fmla="*/ 40 w 480"/>
                <a:gd name="T77" fmla="*/ 1040 h 1044"/>
                <a:gd name="T78" fmla="*/ 0 w 480"/>
                <a:gd name="T79" fmla="*/ 1028 h 1044"/>
                <a:gd name="T80" fmla="*/ 14 w 480"/>
                <a:gd name="T81" fmla="*/ 1011 h 1044"/>
                <a:gd name="T82" fmla="*/ 48 w 480"/>
                <a:gd name="T83" fmla="*/ 1001 h 1044"/>
                <a:gd name="T84" fmla="*/ 80 w 480"/>
                <a:gd name="T85" fmla="*/ 977 h 1044"/>
                <a:gd name="T86" fmla="*/ 112 w 480"/>
                <a:gd name="T87" fmla="*/ 946 h 1044"/>
                <a:gd name="T88" fmla="*/ 117 w 480"/>
                <a:gd name="T89" fmla="*/ 884 h 1044"/>
                <a:gd name="T90" fmla="*/ 113 w 480"/>
                <a:gd name="T91" fmla="*/ 840 h 1044"/>
                <a:gd name="T92" fmla="*/ 110 w 480"/>
                <a:gd name="T93" fmla="*/ 802 h 1044"/>
                <a:gd name="T94" fmla="*/ 91 w 480"/>
                <a:gd name="T95" fmla="*/ 668 h 1044"/>
                <a:gd name="T96" fmla="*/ 67 w 480"/>
                <a:gd name="T97" fmla="*/ 572 h 1044"/>
                <a:gd name="T98" fmla="*/ 62 w 480"/>
                <a:gd name="T99" fmla="*/ 499 h 1044"/>
                <a:gd name="T100" fmla="*/ 55 w 480"/>
                <a:gd name="T101" fmla="*/ 377 h 1044"/>
                <a:gd name="T102" fmla="*/ 47 w 480"/>
                <a:gd name="T103" fmla="*/ 277 h 1044"/>
                <a:gd name="T104" fmla="*/ 53 w 480"/>
                <a:gd name="T105" fmla="*/ 185 h 1044"/>
                <a:gd name="T106" fmla="*/ 62 w 480"/>
                <a:gd name="T107" fmla="*/ 140 h 1044"/>
                <a:gd name="T108" fmla="*/ 70 w 480"/>
                <a:gd name="T109" fmla="*/ 93 h 1044"/>
                <a:gd name="T110" fmla="*/ 68 w 480"/>
                <a:gd name="T111" fmla="*/ 45 h 1044"/>
                <a:gd name="T112" fmla="*/ 105 w 480"/>
                <a:gd name="T113" fmla="*/ 0 h 1044"/>
                <a:gd name="T114" fmla="*/ 318 w 480"/>
                <a:gd name="T115" fmla="*/ 43 h 10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80" h="1044">
                  <a:moveTo>
                    <a:pt x="337" y="51"/>
                  </a:moveTo>
                  <a:lnTo>
                    <a:pt x="341" y="52"/>
                  </a:lnTo>
                  <a:lnTo>
                    <a:pt x="342" y="55"/>
                  </a:lnTo>
                  <a:lnTo>
                    <a:pt x="343" y="58"/>
                  </a:lnTo>
                  <a:lnTo>
                    <a:pt x="344" y="62"/>
                  </a:lnTo>
                  <a:lnTo>
                    <a:pt x="345" y="67"/>
                  </a:lnTo>
                  <a:lnTo>
                    <a:pt x="345" y="72"/>
                  </a:lnTo>
                  <a:lnTo>
                    <a:pt x="345" y="77"/>
                  </a:lnTo>
                  <a:lnTo>
                    <a:pt x="345" y="82"/>
                  </a:lnTo>
                  <a:lnTo>
                    <a:pt x="345" y="88"/>
                  </a:lnTo>
                  <a:lnTo>
                    <a:pt x="345" y="93"/>
                  </a:lnTo>
                  <a:lnTo>
                    <a:pt x="345" y="98"/>
                  </a:lnTo>
                  <a:lnTo>
                    <a:pt x="345" y="103"/>
                  </a:lnTo>
                  <a:lnTo>
                    <a:pt x="345" y="107"/>
                  </a:lnTo>
                  <a:lnTo>
                    <a:pt x="345" y="110"/>
                  </a:lnTo>
                  <a:lnTo>
                    <a:pt x="346" y="113"/>
                  </a:lnTo>
                  <a:lnTo>
                    <a:pt x="346" y="114"/>
                  </a:lnTo>
                  <a:lnTo>
                    <a:pt x="347" y="115"/>
                  </a:lnTo>
                  <a:lnTo>
                    <a:pt x="348" y="118"/>
                  </a:lnTo>
                  <a:lnTo>
                    <a:pt x="349" y="119"/>
                  </a:lnTo>
                  <a:lnTo>
                    <a:pt x="350" y="122"/>
                  </a:lnTo>
                  <a:lnTo>
                    <a:pt x="350" y="124"/>
                  </a:lnTo>
                  <a:lnTo>
                    <a:pt x="351" y="128"/>
                  </a:lnTo>
                  <a:lnTo>
                    <a:pt x="352" y="132"/>
                  </a:lnTo>
                  <a:lnTo>
                    <a:pt x="353" y="134"/>
                  </a:lnTo>
                  <a:lnTo>
                    <a:pt x="355" y="139"/>
                  </a:lnTo>
                  <a:lnTo>
                    <a:pt x="356" y="143"/>
                  </a:lnTo>
                  <a:lnTo>
                    <a:pt x="356" y="145"/>
                  </a:lnTo>
                  <a:lnTo>
                    <a:pt x="357" y="150"/>
                  </a:lnTo>
                  <a:lnTo>
                    <a:pt x="358" y="154"/>
                  </a:lnTo>
                  <a:lnTo>
                    <a:pt x="358" y="158"/>
                  </a:lnTo>
                  <a:lnTo>
                    <a:pt x="359" y="161"/>
                  </a:lnTo>
                  <a:lnTo>
                    <a:pt x="359" y="166"/>
                  </a:lnTo>
                  <a:lnTo>
                    <a:pt x="361" y="170"/>
                  </a:lnTo>
                  <a:lnTo>
                    <a:pt x="362" y="176"/>
                  </a:lnTo>
                  <a:lnTo>
                    <a:pt x="362" y="183"/>
                  </a:lnTo>
                  <a:lnTo>
                    <a:pt x="363" y="192"/>
                  </a:lnTo>
                  <a:lnTo>
                    <a:pt x="363" y="201"/>
                  </a:lnTo>
                  <a:lnTo>
                    <a:pt x="364" y="212"/>
                  </a:lnTo>
                  <a:lnTo>
                    <a:pt x="367" y="222"/>
                  </a:lnTo>
                  <a:lnTo>
                    <a:pt x="368" y="233"/>
                  </a:lnTo>
                  <a:lnTo>
                    <a:pt x="369" y="244"/>
                  </a:lnTo>
                  <a:lnTo>
                    <a:pt x="369" y="254"/>
                  </a:lnTo>
                  <a:lnTo>
                    <a:pt x="371" y="266"/>
                  </a:lnTo>
                  <a:lnTo>
                    <a:pt x="372" y="274"/>
                  </a:lnTo>
                  <a:lnTo>
                    <a:pt x="372" y="283"/>
                  </a:lnTo>
                  <a:lnTo>
                    <a:pt x="373" y="290"/>
                  </a:lnTo>
                  <a:lnTo>
                    <a:pt x="373" y="297"/>
                  </a:lnTo>
                  <a:lnTo>
                    <a:pt x="373" y="302"/>
                  </a:lnTo>
                  <a:lnTo>
                    <a:pt x="373" y="307"/>
                  </a:lnTo>
                  <a:lnTo>
                    <a:pt x="373" y="318"/>
                  </a:lnTo>
                  <a:lnTo>
                    <a:pt x="372" y="333"/>
                  </a:lnTo>
                  <a:lnTo>
                    <a:pt x="371" y="351"/>
                  </a:lnTo>
                  <a:lnTo>
                    <a:pt x="369" y="372"/>
                  </a:lnTo>
                  <a:lnTo>
                    <a:pt x="368" y="396"/>
                  </a:lnTo>
                  <a:lnTo>
                    <a:pt x="367" y="421"/>
                  </a:lnTo>
                  <a:lnTo>
                    <a:pt x="364" y="447"/>
                  </a:lnTo>
                  <a:lnTo>
                    <a:pt x="363" y="473"/>
                  </a:lnTo>
                  <a:lnTo>
                    <a:pt x="363" y="499"/>
                  </a:lnTo>
                  <a:lnTo>
                    <a:pt x="361" y="524"/>
                  </a:lnTo>
                  <a:lnTo>
                    <a:pt x="359" y="547"/>
                  </a:lnTo>
                  <a:lnTo>
                    <a:pt x="358" y="567"/>
                  </a:lnTo>
                  <a:lnTo>
                    <a:pt x="357" y="585"/>
                  </a:lnTo>
                  <a:lnTo>
                    <a:pt x="357" y="598"/>
                  </a:lnTo>
                  <a:lnTo>
                    <a:pt x="356" y="608"/>
                  </a:lnTo>
                  <a:lnTo>
                    <a:pt x="358" y="613"/>
                  </a:lnTo>
                  <a:lnTo>
                    <a:pt x="361" y="620"/>
                  </a:lnTo>
                  <a:lnTo>
                    <a:pt x="363" y="629"/>
                  </a:lnTo>
                  <a:lnTo>
                    <a:pt x="368" y="639"/>
                  </a:lnTo>
                  <a:lnTo>
                    <a:pt x="372" y="651"/>
                  </a:lnTo>
                  <a:lnTo>
                    <a:pt x="376" y="663"/>
                  </a:lnTo>
                  <a:lnTo>
                    <a:pt x="380" y="676"/>
                  </a:lnTo>
                  <a:lnTo>
                    <a:pt x="385" y="689"/>
                  </a:lnTo>
                  <a:lnTo>
                    <a:pt x="389" y="703"/>
                  </a:lnTo>
                  <a:lnTo>
                    <a:pt x="395" y="715"/>
                  </a:lnTo>
                  <a:lnTo>
                    <a:pt x="399" y="727"/>
                  </a:lnTo>
                  <a:lnTo>
                    <a:pt x="403" y="739"/>
                  </a:lnTo>
                  <a:lnTo>
                    <a:pt x="406" y="749"/>
                  </a:lnTo>
                  <a:lnTo>
                    <a:pt x="409" y="756"/>
                  </a:lnTo>
                  <a:lnTo>
                    <a:pt x="412" y="763"/>
                  </a:lnTo>
                  <a:lnTo>
                    <a:pt x="414" y="768"/>
                  </a:lnTo>
                  <a:lnTo>
                    <a:pt x="416" y="772"/>
                  </a:lnTo>
                  <a:lnTo>
                    <a:pt x="417" y="777"/>
                  </a:lnTo>
                  <a:lnTo>
                    <a:pt x="420" y="782"/>
                  </a:lnTo>
                  <a:lnTo>
                    <a:pt x="422" y="787"/>
                  </a:lnTo>
                  <a:lnTo>
                    <a:pt x="425" y="793"/>
                  </a:lnTo>
                  <a:lnTo>
                    <a:pt x="427" y="798"/>
                  </a:lnTo>
                  <a:lnTo>
                    <a:pt x="430" y="804"/>
                  </a:lnTo>
                  <a:lnTo>
                    <a:pt x="433" y="812"/>
                  </a:lnTo>
                  <a:lnTo>
                    <a:pt x="436" y="818"/>
                  </a:lnTo>
                  <a:lnTo>
                    <a:pt x="439" y="823"/>
                  </a:lnTo>
                  <a:lnTo>
                    <a:pt x="442" y="829"/>
                  </a:lnTo>
                  <a:lnTo>
                    <a:pt x="444" y="833"/>
                  </a:lnTo>
                  <a:lnTo>
                    <a:pt x="448" y="838"/>
                  </a:lnTo>
                  <a:lnTo>
                    <a:pt x="449" y="841"/>
                  </a:lnTo>
                  <a:lnTo>
                    <a:pt x="452" y="844"/>
                  </a:lnTo>
                  <a:lnTo>
                    <a:pt x="453" y="846"/>
                  </a:lnTo>
                  <a:lnTo>
                    <a:pt x="455" y="847"/>
                  </a:lnTo>
                  <a:lnTo>
                    <a:pt x="457" y="850"/>
                  </a:lnTo>
                  <a:lnTo>
                    <a:pt x="459" y="853"/>
                  </a:lnTo>
                  <a:lnTo>
                    <a:pt x="462" y="857"/>
                  </a:lnTo>
                  <a:lnTo>
                    <a:pt x="463" y="862"/>
                  </a:lnTo>
                  <a:lnTo>
                    <a:pt x="467" y="867"/>
                  </a:lnTo>
                  <a:lnTo>
                    <a:pt x="469" y="872"/>
                  </a:lnTo>
                  <a:lnTo>
                    <a:pt x="470" y="878"/>
                  </a:lnTo>
                  <a:lnTo>
                    <a:pt x="473" y="883"/>
                  </a:lnTo>
                  <a:lnTo>
                    <a:pt x="474" y="889"/>
                  </a:lnTo>
                  <a:lnTo>
                    <a:pt x="476" y="894"/>
                  </a:lnTo>
                  <a:lnTo>
                    <a:pt x="476" y="899"/>
                  </a:lnTo>
                  <a:lnTo>
                    <a:pt x="478" y="904"/>
                  </a:lnTo>
                  <a:lnTo>
                    <a:pt x="479" y="909"/>
                  </a:lnTo>
                  <a:lnTo>
                    <a:pt x="479" y="911"/>
                  </a:lnTo>
                  <a:lnTo>
                    <a:pt x="479" y="914"/>
                  </a:lnTo>
                  <a:lnTo>
                    <a:pt x="479" y="915"/>
                  </a:lnTo>
                  <a:lnTo>
                    <a:pt x="478" y="916"/>
                  </a:lnTo>
                  <a:lnTo>
                    <a:pt x="476" y="919"/>
                  </a:lnTo>
                  <a:lnTo>
                    <a:pt x="476" y="920"/>
                  </a:lnTo>
                  <a:lnTo>
                    <a:pt x="474" y="924"/>
                  </a:lnTo>
                  <a:lnTo>
                    <a:pt x="472" y="925"/>
                  </a:lnTo>
                  <a:lnTo>
                    <a:pt x="469" y="929"/>
                  </a:lnTo>
                  <a:lnTo>
                    <a:pt x="468" y="931"/>
                  </a:lnTo>
                  <a:lnTo>
                    <a:pt x="465" y="935"/>
                  </a:lnTo>
                  <a:lnTo>
                    <a:pt x="463" y="936"/>
                  </a:lnTo>
                  <a:lnTo>
                    <a:pt x="462" y="940"/>
                  </a:lnTo>
                  <a:lnTo>
                    <a:pt x="460" y="941"/>
                  </a:lnTo>
                  <a:lnTo>
                    <a:pt x="458" y="943"/>
                  </a:lnTo>
                  <a:lnTo>
                    <a:pt x="457" y="945"/>
                  </a:lnTo>
                  <a:lnTo>
                    <a:pt x="457" y="946"/>
                  </a:lnTo>
                  <a:lnTo>
                    <a:pt x="456" y="946"/>
                  </a:lnTo>
                  <a:lnTo>
                    <a:pt x="456" y="945"/>
                  </a:lnTo>
                  <a:lnTo>
                    <a:pt x="455" y="945"/>
                  </a:lnTo>
                  <a:lnTo>
                    <a:pt x="455" y="943"/>
                  </a:lnTo>
                  <a:lnTo>
                    <a:pt x="454" y="942"/>
                  </a:lnTo>
                  <a:lnTo>
                    <a:pt x="453" y="942"/>
                  </a:lnTo>
                  <a:lnTo>
                    <a:pt x="453" y="941"/>
                  </a:lnTo>
                  <a:lnTo>
                    <a:pt x="452" y="940"/>
                  </a:lnTo>
                  <a:lnTo>
                    <a:pt x="451" y="940"/>
                  </a:lnTo>
                  <a:lnTo>
                    <a:pt x="451" y="938"/>
                  </a:lnTo>
                  <a:lnTo>
                    <a:pt x="449" y="938"/>
                  </a:lnTo>
                  <a:lnTo>
                    <a:pt x="449" y="940"/>
                  </a:lnTo>
                  <a:lnTo>
                    <a:pt x="448" y="940"/>
                  </a:lnTo>
                  <a:lnTo>
                    <a:pt x="447" y="941"/>
                  </a:lnTo>
                  <a:lnTo>
                    <a:pt x="446" y="942"/>
                  </a:lnTo>
                  <a:lnTo>
                    <a:pt x="444" y="943"/>
                  </a:lnTo>
                  <a:lnTo>
                    <a:pt x="443" y="946"/>
                  </a:lnTo>
                  <a:lnTo>
                    <a:pt x="442" y="947"/>
                  </a:lnTo>
                  <a:lnTo>
                    <a:pt x="442" y="950"/>
                  </a:lnTo>
                  <a:lnTo>
                    <a:pt x="441" y="951"/>
                  </a:lnTo>
                  <a:lnTo>
                    <a:pt x="441" y="955"/>
                  </a:lnTo>
                  <a:lnTo>
                    <a:pt x="439" y="956"/>
                  </a:lnTo>
                  <a:lnTo>
                    <a:pt x="439" y="960"/>
                  </a:lnTo>
                  <a:lnTo>
                    <a:pt x="438" y="963"/>
                  </a:lnTo>
                  <a:lnTo>
                    <a:pt x="438" y="967"/>
                  </a:lnTo>
                  <a:lnTo>
                    <a:pt x="438" y="972"/>
                  </a:lnTo>
                  <a:lnTo>
                    <a:pt x="436" y="976"/>
                  </a:lnTo>
                  <a:lnTo>
                    <a:pt x="436" y="982"/>
                  </a:lnTo>
                  <a:lnTo>
                    <a:pt x="433" y="987"/>
                  </a:lnTo>
                  <a:lnTo>
                    <a:pt x="430" y="992"/>
                  </a:lnTo>
                  <a:lnTo>
                    <a:pt x="427" y="998"/>
                  </a:lnTo>
                  <a:lnTo>
                    <a:pt x="424" y="1003"/>
                  </a:lnTo>
                  <a:lnTo>
                    <a:pt x="420" y="1009"/>
                  </a:lnTo>
                  <a:lnTo>
                    <a:pt x="416" y="1014"/>
                  </a:lnTo>
                  <a:lnTo>
                    <a:pt x="411" y="1019"/>
                  </a:lnTo>
                  <a:lnTo>
                    <a:pt x="406" y="1024"/>
                  </a:lnTo>
                  <a:lnTo>
                    <a:pt x="401" y="1028"/>
                  </a:lnTo>
                  <a:lnTo>
                    <a:pt x="396" y="1030"/>
                  </a:lnTo>
                  <a:lnTo>
                    <a:pt x="389" y="1034"/>
                  </a:lnTo>
                  <a:lnTo>
                    <a:pt x="383" y="1037"/>
                  </a:lnTo>
                  <a:lnTo>
                    <a:pt x="374" y="1039"/>
                  </a:lnTo>
                  <a:lnTo>
                    <a:pt x="367" y="1040"/>
                  </a:lnTo>
                  <a:lnTo>
                    <a:pt x="359" y="1042"/>
                  </a:lnTo>
                  <a:lnTo>
                    <a:pt x="353" y="1043"/>
                  </a:lnTo>
                  <a:lnTo>
                    <a:pt x="349" y="1043"/>
                  </a:lnTo>
                  <a:lnTo>
                    <a:pt x="345" y="1042"/>
                  </a:lnTo>
                  <a:lnTo>
                    <a:pt x="342" y="1040"/>
                  </a:lnTo>
                  <a:lnTo>
                    <a:pt x="340" y="1040"/>
                  </a:lnTo>
                  <a:lnTo>
                    <a:pt x="337" y="1038"/>
                  </a:lnTo>
                  <a:lnTo>
                    <a:pt x="336" y="1035"/>
                  </a:lnTo>
                  <a:lnTo>
                    <a:pt x="336" y="1033"/>
                  </a:lnTo>
                  <a:lnTo>
                    <a:pt x="336" y="1029"/>
                  </a:lnTo>
                  <a:lnTo>
                    <a:pt x="337" y="1025"/>
                  </a:lnTo>
                  <a:lnTo>
                    <a:pt x="337" y="1022"/>
                  </a:lnTo>
                  <a:lnTo>
                    <a:pt x="339" y="1019"/>
                  </a:lnTo>
                  <a:lnTo>
                    <a:pt x="340" y="1014"/>
                  </a:lnTo>
                  <a:lnTo>
                    <a:pt x="342" y="1011"/>
                  </a:lnTo>
                  <a:lnTo>
                    <a:pt x="343" y="1007"/>
                  </a:lnTo>
                  <a:lnTo>
                    <a:pt x="345" y="1003"/>
                  </a:lnTo>
                  <a:lnTo>
                    <a:pt x="346" y="1001"/>
                  </a:lnTo>
                  <a:lnTo>
                    <a:pt x="347" y="998"/>
                  </a:lnTo>
                  <a:lnTo>
                    <a:pt x="349" y="996"/>
                  </a:lnTo>
                  <a:lnTo>
                    <a:pt x="350" y="993"/>
                  </a:lnTo>
                  <a:lnTo>
                    <a:pt x="351" y="991"/>
                  </a:lnTo>
                  <a:lnTo>
                    <a:pt x="353" y="988"/>
                  </a:lnTo>
                  <a:lnTo>
                    <a:pt x="355" y="986"/>
                  </a:lnTo>
                  <a:lnTo>
                    <a:pt x="356" y="983"/>
                  </a:lnTo>
                  <a:lnTo>
                    <a:pt x="356" y="981"/>
                  </a:lnTo>
                  <a:lnTo>
                    <a:pt x="357" y="978"/>
                  </a:lnTo>
                  <a:lnTo>
                    <a:pt x="357" y="976"/>
                  </a:lnTo>
                  <a:lnTo>
                    <a:pt x="358" y="972"/>
                  </a:lnTo>
                  <a:lnTo>
                    <a:pt x="358" y="970"/>
                  </a:lnTo>
                  <a:lnTo>
                    <a:pt x="359" y="966"/>
                  </a:lnTo>
                  <a:lnTo>
                    <a:pt x="359" y="962"/>
                  </a:lnTo>
                  <a:lnTo>
                    <a:pt x="358" y="960"/>
                  </a:lnTo>
                  <a:lnTo>
                    <a:pt x="358" y="956"/>
                  </a:lnTo>
                  <a:lnTo>
                    <a:pt x="358" y="953"/>
                  </a:lnTo>
                  <a:lnTo>
                    <a:pt x="357" y="951"/>
                  </a:lnTo>
                  <a:lnTo>
                    <a:pt x="356" y="948"/>
                  </a:lnTo>
                  <a:lnTo>
                    <a:pt x="356" y="946"/>
                  </a:lnTo>
                  <a:lnTo>
                    <a:pt x="356" y="943"/>
                  </a:lnTo>
                  <a:lnTo>
                    <a:pt x="355" y="942"/>
                  </a:lnTo>
                  <a:lnTo>
                    <a:pt x="355" y="941"/>
                  </a:lnTo>
                  <a:lnTo>
                    <a:pt x="353" y="940"/>
                  </a:lnTo>
                  <a:lnTo>
                    <a:pt x="352" y="940"/>
                  </a:lnTo>
                  <a:lnTo>
                    <a:pt x="352" y="938"/>
                  </a:lnTo>
                  <a:lnTo>
                    <a:pt x="351" y="936"/>
                  </a:lnTo>
                  <a:lnTo>
                    <a:pt x="349" y="932"/>
                  </a:lnTo>
                  <a:lnTo>
                    <a:pt x="347" y="929"/>
                  </a:lnTo>
                  <a:lnTo>
                    <a:pt x="344" y="924"/>
                  </a:lnTo>
                  <a:lnTo>
                    <a:pt x="341" y="916"/>
                  </a:lnTo>
                  <a:lnTo>
                    <a:pt x="336" y="910"/>
                  </a:lnTo>
                  <a:lnTo>
                    <a:pt x="334" y="902"/>
                  </a:lnTo>
                  <a:lnTo>
                    <a:pt x="329" y="894"/>
                  </a:lnTo>
                  <a:lnTo>
                    <a:pt x="325" y="886"/>
                  </a:lnTo>
                  <a:lnTo>
                    <a:pt x="321" y="878"/>
                  </a:lnTo>
                  <a:lnTo>
                    <a:pt x="318" y="870"/>
                  </a:lnTo>
                  <a:lnTo>
                    <a:pt x="314" y="862"/>
                  </a:lnTo>
                  <a:lnTo>
                    <a:pt x="310" y="854"/>
                  </a:lnTo>
                  <a:lnTo>
                    <a:pt x="309" y="846"/>
                  </a:lnTo>
                  <a:lnTo>
                    <a:pt x="305" y="840"/>
                  </a:lnTo>
                  <a:lnTo>
                    <a:pt x="304" y="836"/>
                  </a:lnTo>
                  <a:lnTo>
                    <a:pt x="303" y="831"/>
                  </a:lnTo>
                  <a:lnTo>
                    <a:pt x="299" y="824"/>
                  </a:lnTo>
                  <a:lnTo>
                    <a:pt x="295" y="818"/>
                  </a:lnTo>
                  <a:lnTo>
                    <a:pt x="291" y="809"/>
                  </a:lnTo>
                  <a:lnTo>
                    <a:pt x="287" y="802"/>
                  </a:lnTo>
                  <a:lnTo>
                    <a:pt x="282" y="793"/>
                  </a:lnTo>
                  <a:lnTo>
                    <a:pt x="276" y="785"/>
                  </a:lnTo>
                  <a:lnTo>
                    <a:pt x="271" y="777"/>
                  </a:lnTo>
                  <a:lnTo>
                    <a:pt x="267" y="768"/>
                  </a:lnTo>
                  <a:lnTo>
                    <a:pt x="262" y="761"/>
                  </a:lnTo>
                  <a:lnTo>
                    <a:pt x="257" y="755"/>
                  </a:lnTo>
                  <a:lnTo>
                    <a:pt x="255" y="750"/>
                  </a:lnTo>
                  <a:lnTo>
                    <a:pt x="252" y="745"/>
                  </a:lnTo>
                  <a:lnTo>
                    <a:pt x="250" y="742"/>
                  </a:lnTo>
                  <a:lnTo>
                    <a:pt x="249" y="742"/>
                  </a:lnTo>
                  <a:lnTo>
                    <a:pt x="249" y="741"/>
                  </a:lnTo>
                  <a:lnTo>
                    <a:pt x="249" y="740"/>
                  </a:lnTo>
                  <a:lnTo>
                    <a:pt x="249" y="737"/>
                  </a:lnTo>
                  <a:lnTo>
                    <a:pt x="247" y="735"/>
                  </a:lnTo>
                  <a:lnTo>
                    <a:pt x="246" y="734"/>
                  </a:lnTo>
                  <a:lnTo>
                    <a:pt x="245" y="731"/>
                  </a:lnTo>
                  <a:lnTo>
                    <a:pt x="244" y="730"/>
                  </a:lnTo>
                  <a:lnTo>
                    <a:pt x="243" y="726"/>
                  </a:lnTo>
                  <a:lnTo>
                    <a:pt x="242" y="724"/>
                  </a:lnTo>
                  <a:lnTo>
                    <a:pt x="241" y="722"/>
                  </a:lnTo>
                  <a:lnTo>
                    <a:pt x="240" y="720"/>
                  </a:lnTo>
                  <a:lnTo>
                    <a:pt x="240" y="719"/>
                  </a:lnTo>
                  <a:lnTo>
                    <a:pt x="239" y="717"/>
                  </a:lnTo>
                  <a:lnTo>
                    <a:pt x="239" y="716"/>
                  </a:lnTo>
                  <a:lnTo>
                    <a:pt x="238" y="716"/>
                  </a:lnTo>
                  <a:lnTo>
                    <a:pt x="238" y="719"/>
                  </a:lnTo>
                  <a:lnTo>
                    <a:pt x="238" y="724"/>
                  </a:lnTo>
                  <a:lnTo>
                    <a:pt x="238" y="730"/>
                  </a:lnTo>
                  <a:lnTo>
                    <a:pt x="238" y="735"/>
                  </a:lnTo>
                  <a:lnTo>
                    <a:pt x="238" y="744"/>
                  </a:lnTo>
                  <a:lnTo>
                    <a:pt x="238" y="751"/>
                  </a:lnTo>
                  <a:lnTo>
                    <a:pt x="238" y="761"/>
                  </a:lnTo>
                  <a:lnTo>
                    <a:pt x="238" y="771"/>
                  </a:lnTo>
                  <a:lnTo>
                    <a:pt x="238" y="780"/>
                  </a:lnTo>
                  <a:lnTo>
                    <a:pt x="238" y="790"/>
                  </a:lnTo>
                  <a:lnTo>
                    <a:pt x="238" y="800"/>
                  </a:lnTo>
                  <a:lnTo>
                    <a:pt x="239" y="809"/>
                  </a:lnTo>
                  <a:lnTo>
                    <a:pt x="240" y="817"/>
                  </a:lnTo>
                  <a:lnTo>
                    <a:pt x="240" y="824"/>
                  </a:lnTo>
                  <a:lnTo>
                    <a:pt x="241" y="833"/>
                  </a:lnTo>
                  <a:lnTo>
                    <a:pt x="242" y="839"/>
                  </a:lnTo>
                  <a:lnTo>
                    <a:pt x="243" y="847"/>
                  </a:lnTo>
                  <a:lnTo>
                    <a:pt x="244" y="856"/>
                  </a:lnTo>
                  <a:lnTo>
                    <a:pt x="245" y="865"/>
                  </a:lnTo>
                  <a:lnTo>
                    <a:pt x="246" y="874"/>
                  </a:lnTo>
                  <a:lnTo>
                    <a:pt x="246" y="884"/>
                  </a:lnTo>
                  <a:lnTo>
                    <a:pt x="247" y="894"/>
                  </a:lnTo>
                  <a:lnTo>
                    <a:pt x="247" y="903"/>
                  </a:lnTo>
                  <a:lnTo>
                    <a:pt x="249" y="912"/>
                  </a:lnTo>
                  <a:lnTo>
                    <a:pt x="249" y="921"/>
                  </a:lnTo>
                  <a:lnTo>
                    <a:pt x="249" y="929"/>
                  </a:lnTo>
                  <a:lnTo>
                    <a:pt x="249" y="935"/>
                  </a:lnTo>
                  <a:lnTo>
                    <a:pt x="249" y="941"/>
                  </a:lnTo>
                  <a:lnTo>
                    <a:pt x="249" y="946"/>
                  </a:lnTo>
                  <a:lnTo>
                    <a:pt x="249" y="948"/>
                  </a:lnTo>
                  <a:lnTo>
                    <a:pt x="249" y="950"/>
                  </a:lnTo>
                  <a:lnTo>
                    <a:pt x="247" y="950"/>
                  </a:lnTo>
                  <a:lnTo>
                    <a:pt x="245" y="950"/>
                  </a:lnTo>
                  <a:lnTo>
                    <a:pt x="243" y="951"/>
                  </a:lnTo>
                  <a:lnTo>
                    <a:pt x="242" y="951"/>
                  </a:lnTo>
                  <a:lnTo>
                    <a:pt x="240" y="951"/>
                  </a:lnTo>
                  <a:lnTo>
                    <a:pt x="238" y="951"/>
                  </a:lnTo>
                  <a:lnTo>
                    <a:pt x="237" y="951"/>
                  </a:lnTo>
                  <a:lnTo>
                    <a:pt x="235" y="952"/>
                  </a:lnTo>
                  <a:lnTo>
                    <a:pt x="233" y="952"/>
                  </a:lnTo>
                  <a:lnTo>
                    <a:pt x="232" y="952"/>
                  </a:lnTo>
                  <a:lnTo>
                    <a:pt x="230" y="952"/>
                  </a:lnTo>
                  <a:lnTo>
                    <a:pt x="230" y="953"/>
                  </a:lnTo>
                  <a:lnTo>
                    <a:pt x="230" y="955"/>
                  </a:lnTo>
                  <a:lnTo>
                    <a:pt x="230" y="956"/>
                  </a:lnTo>
                  <a:lnTo>
                    <a:pt x="230" y="957"/>
                  </a:lnTo>
                  <a:lnTo>
                    <a:pt x="232" y="960"/>
                  </a:lnTo>
                  <a:lnTo>
                    <a:pt x="232" y="961"/>
                  </a:lnTo>
                  <a:lnTo>
                    <a:pt x="233" y="965"/>
                  </a:lnTo>
                  <a:lnTo>
                    <a:pt x="233" y="968"/>
                  </a:lnTo>
                  <a:lnTo>
                    <a:pt x="233" y="972"/>
                  </a:lnTo>
                  <a:lnTo>
                    <a:pt x="234" y="975"/>
                  </a:lnTo>
                  <a:lnTo>
                    <a:pt x="234" y="978"/>
                  </a:lnTo>
                  <a:lnTo>
                    <a:pt x="235" y="982"/>
                  </a:lnTo>
                  <a:lnTo>
                    <a:pt x="235" y="987"/>
                  </a:lnTo>
                  <a:lnTo>
                    <a:pt x="235" y="991"/>
                  </a:lnTo>
                  <a:lnTo>
                    <a:pt x="235" y="994"/>
                  </a:lnTo>
                  <a:lnTo>
                    <a:pt x="235" y="998"/>
                  </a:lnTo>
                  <a:lnTo>
                    <a:pt x="235" y="1002"/>
                  </a:lnTo>
                  <a:lnTo>
                    <a:pt x="235" y="1006"/>
                  </a:lnTo>
                  <a:lnTo>
                    <a:pt x="235" y="1009"/>
                  </a:lnTo>
                  <a:lnTo>
                    <a:pt x="234" y="1012"/>
                  </a:lnTo>
                  <a:lnTo>
                    <a:pt x="233" y="1014"/>
                  </a:lnTo>
                  <a:lnTo>
                    <a:pt x="232" y="1017"/>
                  </a:lnTo>
                  <a:lnTo>
                    <a:pt x="232" y="1019"/>
                  </a:lnTo>
                  <a:lnTo>
                    <a:pt x="230" y="1021"/>
                  </a:lnTo>
                  <a:lnTo>
                    <a:pt x="230" y="1023"/>
                  </a:lnTo>
                  <a:lnTo>
                    <a:pt x="229" y="1024"/>
                  </a:lnTo>
                  <a:lnTo>
                    <a:pt x="228" y="1025"/>
                  </a:lnTo>
                  <a:lnTo>
                    <a:pt x="227" y="1027"/>
                  </a:lnTo>
                  <a:lnTo>
                    <a:pt x="227" y="1028"/>
                  </a:lnTo>
                  <a:lnTo>
                    <a:pt x="225" y="1028"/>
                  </a:lnTo>
                  <a:lnTo>
                    <a:pt x="225" y="1029"/>
                  </a:lnTo>
                  <a:lnTo>
                    <a:pt x="223" y="1029"/>
                  </a:lnTo>
                  <a:lnTo>
                    <a:pt x="220" y="1029"/>
                  </a:lnTo>
                  <a:lnTo>
                    <a:pt x="217" y="1029"/>
                  </a:lnTo>
                  <a:lnTo>
                    <a:pt x="213" y="1029"/>
                  </a:lnTo>
                  <a:lnTo>
                    <a:pt x="208" y="1029"/>
                  </a:lnTo>
                  <a:lnTo>
                    <a:pt x="203" y="1030"/>
                  </a:lnTo>
                  <a:lnTo>
                    <a:pt x="196" y="1030"/>
                  </a:lnTo>
                  <a:lnTo>
                    <a:pt x="191" y="1030"/>
                  </a:lnTo>
                  <a:lnTo>
                    <a:pt x="186" y="1030"/>
                  </a:lnTo>
                  <a:lnTo>
                    <a:pt x="181" y="1030"/>
                  </a:lnTo>
                  <a:lnTo>
                    <a:pt x="176" y="1030"/>
                  </a:lnTo>
                  <a:lnTo>
                    <a:pt x="174" y="1030"/>
                  </a:lnTo>
                  <a:lnTo>
                    <a:pt x="170" y="1030"/>
                  </a:lnTo>
                  <a:lnTo>
                    <a:pt x="169" y="1030"/>
                  </a:lnTo>
                  <a:lnTo>
                    <a:pt x="167" y="1032"/>
                  </a:lnTo>
                  <a:lnTo>
                    <a:pt x="167" y="1030"/>
                  </a:lnTo>
                  <a:lnTo>
                    <a:pt x="167" y="1028"/>
                  </a:lnTo>
                  <a:lnTo>
                    <a:pt x="167" y="1027"/>
                  </a:lnTo>
                  <a:lnTo>
                    <a:pt x="167" y="1025"/>
                  </a:lnTo>
                  <a:lnTo>
                    <a:pt x="166" y="1023"/>
                  </a:lnTo>
                  <a:lnTo>
                    <a:pt x="166" y="1022"/>
                  </a:lnTo>
                  <a:lnTo>
                    <a:pt x="166" y="1019"/>
                  </a:lnTo>
                  <a:lnTo>
                    <a:pt x="165" y="1018"/>
                  </a:lnTo>
                  <a:lnTo>
                    <a:pt x="165" y="1016"/>
                  </a:lnTo>
                  <a:lnTo>
                    <a:pt x="165" y="1014"/>
                  </a:lnTo>
                  <a:lnTo>
                    <a:pt x="165" y="1013"/>
                  </a:lnTo>
                  <a:lnTo>
                    <a:pt x="165" y="1012"/>
                  </a:lnTo>
                  <a:lnTo>
                    <a:pt x="164" y="1012"/>
                  </a:lnTo>
                  <a:lnTo>
                    <a:pt x="163" y="1012"/>
                  </a:lnTo>
                  <a:lnTo>
                    <a:pt x="162" y="1013"/>
                  </a:lnTo>
                  <a:lnTo>
                    <a:pt x="160" y="1013"/>
                  </a:lnTo>
                  <a:lnTo>
                    <a:pt x="158" y="1014"/>
                  </a:lnTo>
                  <a:lnTo>
                    <a:pt x="156" y="1014"/>
                  </a:lnTo>
                  <a:lnTo>
                    <a:pt x="154" y="1016"/>
                  </a:lnTo>
                  <a:lnTo>
                    <a:pt x="152" y="1017"/>
                  </a:lnTo>
                  <a:lnTo>
                    <a:pt x="150" y="1019"/>
                  </a:lnTo>
                  <a:lnTo>
                    <a:pt x="148" y="1021"/>
                  </a:lnTo>
                  <a:lnTo>
                    <a:pt x="145" y="1022"/>
                  </a:lnTo>
                  <a:lnTo>
                    <a:pt x="143" y="1025"/>
                  </a:lnTo>
                  <a:lnTo>
                    <a:pt x="140" y="1027"/>
                  </a:lnTo>
                  <a:lnTo>
                    <a:pt x="138" y="1030"/>
                  </a:lnTo>
                  <a:lnTo>
                    <a:pt x="136" y="1033"/>
                  </a:lnTo>
                  <a:lnTo>
                    <a:pt x="134" y="1035"/>
                  </a:lnTo>
                  <a:lnTo>
                    <a:pt x="131" y="1037"/>
                  </a:lnTo>
                  <a:lnTo>
                    <a:pt x="127" y="1039"/>
                  </a:lnTo>
                  <a:lnTo>
                    <a:pt x="123" y="1040"/>
                  </a:lnTo>
                  <a:lnTo>
                    <a:pt x="116" y="1042"/>
                  </a:lnTo>
                  <a:lnTo>
                    <a:pt x="110" y="1042"/>
                  </a:lnTo>
                  <a:lnTo>
                    <a:pt x="104" y="1043"/>
                  </a:lnTo>
                  <a:lnTo>
                    <a:pt x="96" y="1043"/>
                  </a:lnTo>
                  <a:lnTo>
                    <a:pt x="90" y="1043"/>
                  </a:lnTo>
                  <a:lnTo>
                    <a:pt x="81" y="1042"/>
                  </a:lnTo>
                  <a:lnTo>
                    <a:pt x="74" y="1042"/>
                  </a:lnTo>
                  <a:lnTo>
                    <a:pt x="65" y="1042"/>
                  </a:lnTo>
                  <a:lnTo>
                    <a:pt x="57" y="1040"/>
                  </a:lnTo>
                  <a:lnTo>
                    <a:pt x="48" y="1040"/>
                  </a:lnTo>
                  <a:lnTo>
                    <a:pt x="40" y="1040"/>
                  </a:lnTo>
                  <a:lnTo>
                    <a:pt x="30" y="1040"/>
                  </a:lnTo>
                  <a:lnTo>
                    <a:pt x="23" y="1039"/>
                  </a:lnTo>
                  <a:lnTo>
                    <a:pt x="16" y="1038"/>
                  </a:lnTo>
                  <a:lnTo>
                    <a:pt x="10" y="1037"/>
                  </a:lnTo>
                  <a:lnTo>
                    <a:pt x="6" y="1035"/>
                  </a:lnTo>
                  <a:lnTo>
                    <a:pt x="3" y="1035"/>
                  </a:lnTo>
                  <a:lnTo>
                    <a:pt x="1" y="1033"/>
                  </a:lnTo>
                  <a:lnTo>
                    <a:pt x="0" y="1032"/>
                  </a:lnTo>
                  <a:lnTo>
                    <a:pt x="0" y="1030"/>
                  </a:lnTo>
                  <a:lnTo>
                    <a:pt x="0" y="1028"/>
                  </a:lnTo>
                  <a:lnTo>
                    <a:pt x="0" y="1027"/>
                  </a:lnTo>
                  <a:lnTo>
                    <a:pt x="1" y="1025"/>
                  </a:lnTo>
                  <a:lnTo>
                    <a:pt x="3" y="1023"/>
                  </a:lnTo>
                  <a:lnTo>
                    <a:pt x="4" y="1021"/>
                  </a:lnTo>
                  <a:lnTo>
                    <a:pt x="5" y="1019"/>
                  </a:lnTo>
                  <a:lnTo>
                    <a:pt x="6" y="1017"/>
                  </a:lnTo>
                  <a:lnTo>
                    <a:pt x="7" y="1016"/>
                  </a:lnTo>
                  <a:lnTo>
                    <a:pt x="10" y="1014"/>
                  </a:lnTo>
                  <a:lnTo>
                    <a:pt x="11" y="1012"/>
                  </a:lnTo>
                  <a:lnTo>
                    <a:pt x="14" y="1011"/>
                  </a:lnTo>
                  <a:lnTo>
                    <a:pt x="17" y="1009"/>
                  </a:lnTo>
                  <a:lnTo>
                    <a:pt x="20" y="1008"/>
                  </a:lnTo>
                  <a:lnTo>
                    <a:pt x="23" y="1007"/>
                  </a:lnTo>
                  <a:lnTo>
                    <a:pt x="27" y="1006"/>
                  </a:lnTo>
                  <a:lnTo>
                    <a:pt x="30" y="1004"/>
                  </a:lnTo>
                  <a:lnTo>
                    <a:pt x="35" y="1003"/>
                  </a:lnTo>
                  <a:lnTo>
                    <a:pt x="38" y="1003"/>
                  </a:lnTo>
                  <a:lnTo>
                    <a:pt x="42" y="1003"/>
                  </a:lnTo>
                  <a:lnTo>
                    <a:pt x="44" y="1002"/>
                  </a:lnTo>
                  <a:lnTo>
                    <a:pt x="48" y="1001"/>
                  </a:lnTo>
                  <a:lnTo>
                    <a:pt x="51" y="999"/>
                  </a:lnTo>
                  <a:lnTo>
                    <a:pt x="53" y="998"/>
                  </a:lnTo>
                  <a:lnTo>
                    <a:pt x="54" y="998"/>
                  </a:lnTo>
                  <a:lnTo>
                    <a:pt x="57" y="996"/>
                  </a:lnTo>
                  <a:lnTo>
                    <a:pt x="59" y="993"/>
                  </a:lnTo>
                  <a:lnTo>
                    <a:pt x="63" y="991"/>
                  </a:lnTo>
                  <a:lnTo>
                    <a:pt x="67" y="988"/>
                  </a:lnTo>
                  <a:lnTo>
                    <a:pt x="70" y="984"/>
                  </a:lnTo>
                  <a:lnTo>
                    <a:pt x="75" y="981"/>
                  </a:lnTo>
                  <a:lnTo>
                    <a:pt x="80" y="977"/>
                  </a:lnTo>
                  <a:lnTo>
                    <a:pt x="84" y="972"/>
                  </a:lnTo>
                  <a:lnTo>
                    <a:pt x="90" y="968"/>
                  </a:lnTo>
                  <a:lnTo>
                    <a:pt x="94" y="966"/>
                  </a:lnTo>
                  <a:lnTo>
                    <a:pt x="97" y="961"/>
                  </a:lnTo>
                  <a:lnTo>
                    <a:pt x="102" y="958"/>
                  </a:lnTo>
                  <a:lnTo>
                    <a:pt x="105" y="956"/>
                  </a:lnTo>
                  <a:lnTo>
                    <a:pt x="108" y="953"/>
                  </a:lnTo>
                  <a:lnTo>
                    <a:pt x="110" y="951"/>
                  </a:lnTo>
                  <a:lnTo>
                    <a:pt x="111" y="948"/>
                  </a:lnTo>
                  <a:lnTo>
                    <a:pt x="112" y="946"/>
                  </a:lnTo>
                  <a:lnTo>
                    <a:pt x="112" y="941"/>
                  </a:lnTo>
                  <a:lnTo>
                    <a:pt x="113" y="937"/>
                  </a:lnTo>
                  <a:lnTo>
                    <a:pt x="115" y="931"/>
                  </a:lnTo>
                  <a:lnTo>
                    <a:pt x="115" y="925"/>
                  </a:lnTo>
                  <a:lnTo>
                    <a:pt x="116" y="919"/>
                  </a:lnTo>
                  <a:lnTo>
                    <a:pt x="116" y="912"/>
                  </a:lnTo>
                  <a:lnTo>
                    <a:pt x="116" y="905"/>
                  </a:lnTo>
                  <a:lnTo>
                    <a:pt x="116" y="898"/>
                  </a:lnTo>
                  <a:lnTo>
                    <a:pt x="117" y="891"/>
                  </a:lnTo>
                  <a:lnTo>
                    <a:pt x="117" y="884"/>
                  </a:lnTo>
                  <a:lnTo>
                    <a:pt x="117" y="877"/>
                  </a:lnTo>
                  <a:lnTo>
                    <a:pt x="117" y="871"/>
                  </a:lnTo>
                  <a:lnTo>
                    <a:pt x="117" y="865"/>
                  </a:lnTo>
                  <a:lnTo>
                    <a:pt x="116" y="861"/>
                  </a:lnTo>
                  <a:lnTo>
                    <a:pt x="116" y="856"/>
                  </a:lnTo>
                  <a:lnTo>
                    <a:pt x="116" y="853"/>
                  </a:lnTo>
                  <a:lnTo>
                    <a:pt x="116" y="849"/>
                  </a:lnTo>
                  <a:lnTo>
                    <a:pt x="116" y="846"/>
                  </a:lnTo>
                  <a:lnTo>
                    <a:pt x="115" y="843"/>
                  </a:lnTo>
                  <a:lnTo>
                    <a:pt x="113" y="840"/>
                  </a:lnTo>
                  <a:lnTo>
                    <a:pt x="113" y="837"/>
                  </a:lnTo>
                  <a:lnTo>
                    <a:pt x="112" y="834"/>
                  </a:lnTo>
                  <a:lnTo>
                    <a:pt x="111" y="831"/>
                  </a:lnTo>
                  <a:lnTo>
                    <a:pt x="111" y="828"/>
                  </a:lnTo>
                  <a:lnTo>
                    <a:pt x="110" y="824"/>
                  </a:lnTo>
                  <a:lnTo>
                    <a:pt x="110" y="821"/>
                  </a:lnTo>
                  <a:lnTo>
                    <a:pt x="110" y="817"/>
                  </a:lnTo>
                  <a:lnTo>
                    <a:pt x="110" y="812"/>
                  </a:lnTo>
                  <a:lnTo>
                    <a:pt x="110" y="807"/>
                  </a:lnTo>
                  <a:lnTo>
                    <a:pt x="110" y="802"/>
                  </a:lnTo>
                  <a:lnTo>
                    <a:pt x="111" y="793"/>
                  </a:lnTo>
                  <a:lnTo>
                    <a:pt x="110" y="785"/>
                  </a:lnTo>
                  <a:lnTo>
                    <a:pt x="110" y="773"/>
                  </a:lnTo>
                  <a:lnTo>
                    <a:pt x="108" y="761"/>
                  </a:lnTo>
                  <a:lnTo>
                    <a:pt x="106" y="746"/>
                  </a:lnTo>
                  <a:lnTo>
                    <a:pt x="103" y="731"/>
                  </a:lnTo>
                  <a:lnTo>
                    <a:pt x="101" y="715"/>
                  </a:lnTo>
                  <a:lnTo>
                    <a:pt x="97" y="699"/>
                  </a:lnTo>
                  <a:lnTo>
                    <a:pt x="95" y="683"/>
                  </a:lnTo>
                  <a:lnTo>
                    <a:pt x="91" y="668"/>
                  </a:lnTo>
                  <a:lnTo>
                    <a:pt x="89" y="653"/>
                  </a:lnTo>
                  <a:lnTo>
                    <a:pt x="85" y="638"/>
                  </a:lnTo>
                  <a:lnTo>
                    <a:pt x="83" y="625"/>
                  </a:lnTo>
                  <a:lnTo>
                    <a:pt x="80" y="614"/>
                  </a:lnTo>
                  <a:lnTo>
                    <a:pt x="77" y="605"/>
                  </a:lnTo>
                  <a:lnTo>
                    <a:pt x="74" y="598"/>
                  </a:lnTo>
                  <a:lnTo>
                    <a:pt x="72" y="591"/>
                  </a:lnTo>
                  <a:lnTo>
                    <a:pt x="70" y="585"/>
                  </a:lnTo>
                  <a:lnTo>
                    <a:pt x="69" y="579"/>
                  </a:lnTo>
                  <a:lnTo>
                    <a:pt x="67" y="572"/>
                  </a:lnTo>
                  <a:lnTo>
                    <a:pt x="65" y="565"/>
                  </a:lnTo>
                  <a:lnTo>
                    <a:pt x="64" y="559"/>
                  </a:lnTo>
                  <a:lnTo>
                    <a:pt x="63" y="551"/>
                  </a:lnTo>
                  <a:lnTo>
                    <a:pt x="63" y="545"/>
                  </a:lnTo>
                  <a:lnTo>
                    <a:pt x="63" y="538"/>
                  </a:lnTo>
                  <a:lnTo>
                    <a:pt x="63" y="529"/>
                  </a:lnTo>
                  <a:lnTo>
                    <a:pt x="62" y="523"/>
                  </a:lnTo>
                  <a:lnTo>
                    <a:pt x="62" y="515"/>
                  </a:lnTo>
                  <a:lnTo>
                    <a:pt x="62" y="508"/>
                  </a:lnTo>
                  <a:lnTo>
                    <a:pt x="62" y="499"/>
                  </a:lnTo>
                  <a:lnTo>
                    <a:pt x="62" y="492"/>
                  </a:lnTo>
                  <a:lnTo>
                    <a:pt x="62" y="484"/>
                  </a:lnTo>
                  <a:lnTo>
                    <a:pt x="63" y="475"/>
                  </a:lnTo>
                  <a:lnTo>
                    <a:pt x="62" y="464"/>
                  </a:lnTo>
                  <a:lnTo>
                    <a:pt x="62" y="451"/>
                  </a:lnTo>
                  <a:lnTo>
                    <a:pt x="60" y="438"/>
                  </a:lnTo>
                  <a:lnTo>
                    <a:pt x="59" y="423"/>
                  </a:lnTo>
                  <a:lnTo>
                    <a:pt x="57" y="408"/>
                  </a:lnTo>
                  <a:lnTo>
                    <a:pt x="57" y="392"/>
                  </a:lnTo>
                  <a:lnTo>
                    <a:pt x="55" y="377"/>
                  </a:lnTo>
                  <a:lnTo>
                    <a:pt x="53" y="361"/>
                  </a:lnTo>
                  <a:lnTo>
                    <a:pt x="52" y="346"/>
                  </a:lnTo>
                  <a:lnTo>
                    <a:pt x="51" y="333"/>
                  </a:lnTo>
                  <a:lnTo>
                    <a:pt x="49" y="319"/>
                  </a:lnTo>
                  <a:lnTo>
                    <a:pt x="48" y="308"/>
                  </a:lnTo>
                  <a:lnTo>
                    <a:pt x="47" y="299"/>
                  </a:lnTo>
                  <a:lnTo>
                    <a:pt x="47" y="292"/>
                  </a:lnTo>
                  <a:lnTo>
                    <a:pt x="46" y="287"/>
                  </a:lnTo>
                  <a:lnTo>
                    <a:pt x="46" y="282"/>
                  </a:lnTo>
                  <a:lnTo>
                    <a:pt x="47" y="277"/>
                  </a:lnTo>
                  <a:lnTo>
                    <a:pt x="47" y="269"/>
                  </a:lnTo>
                  <a:lnTo>
                    <a:pt x="47" y="261"/>
                  </a:lnTo>
                  <a:lnTo>
                    <a:pt x="48" y="252"/>
                  </a:lnTo>
                  <a:lnTo>
                    <a:pt x="48" y="243"/>
                  </a:lnTo>
                  <a:lnTo>
                    <a:pt x="49" y="233"/>
                  </a:lnTo>
                  <a:lnTo>
                    <a:pt x="50" y="223"/>
                  </a:lnTo>
                  <a:lnTo>
                    <a:pt x="51" y="212"/>
                  </a:lnTo>
                  <a:lnTo>
                    <a:pt x="52" y="203"/>
                  </a:lnTo>
                  <a:lnTo>
                    <a:pt x="52" y="194"/>
                  </a:lnTo>
                  <a:lnTo>
                    <a:pt x="53" y="185"/>
                  </a:lnTo>
                  <a:lnTo>
                    <a:pt x="54" y="178"/>
                  </a:lnTo>
                  <a:lnTo>
                    <a:pt x="54" y="171"/>
                  </a:lnTo>
                  <a:lnTo>
                    <a:pt x="55" y="166"/>
                  </a:lnTo>
                  <a:lnTo>
                    <a:pt x="55" y="165"/>
                  </a:lnTo>
                  <a:lnTo>
                    <a:pt x="57" y="161"/>
                  </a:lnTo>
                  <a:lnTo>
                    <a:pt x="57" y="159"/>
                  </a:lnTo>
                  <a:lnTo>
                    <a:pt x="58" y="155"/>
                  </a:lnTo>
                  <a:lnTo>
                    <a:pt x="59" y="150"/>
                  </a:lnTo>
                  <a:lnTo>
                    <a:pt x="60" y="145"/>
                  </a:lnTo>
                  <a:lnTo>
                    <a:pt x="62" y="140"/>
                  </a:lnTo>
                  <a:lnTo>
                    <a:pt x="63" y="134"/>
                  </a:lnTo>
                  <a:lnTo>
                    <a:pt x="64" y="128"/>
                  </a:lnTo>
                  <a:lnTo>
                    <a:pt x="65" y="122"/>
                  </a:lnTo>
                  <a:lnTo>
                    <a:pt x="67" y="115"/>
                  </a:lnTo>
                  <a:lnTo>
                    <a:pt x="68" y="110"/>
                  </a:lnTo>
                  <a:lnTo>
                    <a:pt x="69" y="106"/>
                  </a:lnTo>
                  <a:lnTo>
                    <a:pt x="70" y="102"/>
                  </a:lnTo>
                  <a:lnTo>
                    <a:pt x="70" y="97"/>
                  </a:lnTo>
                  <a:lnTo>
                    <a:pt x="70" y="94"/>
                  </a:lnTo>
                  <a:lnTo>
                    <a:pt x="70" y="93"/>
                  </a:lnTo>
                  <a:lnTo>
                    <a:pt x="70" y="92"/>
                  </a:lnTo>
                  <a:lnTo>
                    <a:pt x="70" y="88"/>
                  </a:lnTo>
                  <a:lnTo>
                    <a:pt x="70" y="86"/>
                  </a:lnTo>
                  <a:lnTo>
                    <a:pt x="70" y="82"/>
                  </a:lnTo>
                  <a:lnTo>
                    <a:pt x="69" y="76"/>
                  </a:lnTo>
                  <a:lnTo>
                    <a:pt x="69" y="71"/>
                  </a:lnTo>
                  <a:lnTo>
                    <a:pt x="69" y="64"/>
                  </a:lnTo>
                  <a:lnTo>
                    <a:pt x="69" y="58"/>
                  </a:lnTo>
                  <a:lnTo>
                    <a:pt x="68" y="52"/>
                  </a:lnTo>
                  <a:lnTo>
                    <a:pt x="68" y="45"/>
                  </a:lnTo>
                  <a:lnTo>
                    <a:pt x="68" y="38"/>
                  </a:lnTo>
                  <a:lnTo>
                    <a:pt x="68" y="32"/>
                  </a:lnTo>
                  <a:lnTo>
                    <a:pt x="68" y="25"/>
                  </a:lnTo>
                  <a:lnTo>
                    <a:pt x="68" y="19"/>
                  </a:lnTo>
                  <a:lnTo>
                    <a:pt x="68" y="13"/>
                  </a:lnTo>
                  <a:lnTo>
                    <a:pt x="67" y="8"/>
                  </a:lnTo>
                  <a:lnTo>
                    <a:pt x="70" y="3"/>
                  </a:lnTo>
                  <a:lnTo>
                    <a:pt x="78" y="1"/>
                  </a:lnTo>
                  <a:lnTo>
                    <a:pt x="90" y="0"/>
                  </a:lnTo>
                  <a:lnTo>
                    <a:pt x="105" y="0"/>
                  </a:lnTo>
                  <a:lnTo>
                    <a:pt x="123" y="2"/>
                  </a:lnTo>
                  <a:lnTo>
                    <a:pt x="144" y="5"/>
                  </a:lnTo>
                  <a:lnTo>
                    <a:pt x="167" y="9"/>
                  </a:lnTo>
                  <a:lnTo>
                    <a:pt x="191" y="13"/>
                  </a:lnTo>
                  <a:lnTo>
                    <a:pt x="215" y="18"/>
                  </a:lnTo>
                  <a:lnTo>
                    <a:pt x="239" y="23"/>
                  </a:lnTo>
                  <a:lnTo>
                    <a:pt x="262" y="28"/>
                  </a:lnTo>
                  <a:lnTo>
                    <a:pt x="283" y="34"/>
                  </a:lnTo>
                  <a:lnTo>
                    <a:pt x="303" y="40"/>
                  </a:lnTo>
                  <a:lnTo>
                    <a:pt x="318" y="43"/>
                  </a:lnTo>
                  <a:lnTo>
                    <a:pt x="330" y="47"/>
                  </a:lnTo>
                  <a:lnTo>
                    <a:pt x="337" y="51"/>
                  </a:lnTo>
                </a:path>
              </a:pathLst>
            </a:custGeom>
            <a:solidFill>
              <a:srgbClr val="00208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3267" name="Freeform 19"/>
            <p:cNvSpPr>
              <a:spLocks/>
            </p:cNvSpPr>
            <p:nvPr/>
          </p:nvSpPr>
          <p:spPr bwMode="auto">
            <a:xfrm>
              <a:off x="3839" y="1339"/>
              <a:ext cx="396" cy="177"/>
            </a:xfrm>
            <a:custGeom>
              <a:avLst/>
              <a:gdLst>
                <a:gd name="T0" fmla="*/ 330 w 396"/>
                <a:gd name="T1" fmla="*/ 6 h 177"/>
                <a:gd name="T2" fmla="*/ 316 w 396"/>
                <a:gd name="T3" fmla="*/ 13 h 177"/>
                <a:gd name="T4" fmla="*/ 303 w 396"/>
                <a:gd name="T5" fmla="*/ 20 h 177"/>
                <a:gd name="T6" fmla="*/ 292 w 396"/>
                <a:gd name="T7" fmla="*/ 23 h 177"/>
                <a:gd name="T8" fmla="*/ 282 w 396"/>
                <a:gd name="T9" fmla="*/ 25 h 177"/>
                <a:gd name="T10" fmla="*/ 265 w 396"/>
                <a:gd name="T11" fmla="*/ 26 h 177"/>
                <a:gd name="T12" fmla="*/ 245 w 396"/>
                <a:gd name="T13" fmla="*/ 31 h 177"/>
                <a:gd name="T14" fmla="*/ 224 w 396"/>
                <a:gd name="T15" fmla="*/ 40 h 177"/>
                <a:gd name="T16" fmla="*/ 203 w 396"/>
                <a:gd name="T17" fmla="*/ 53 h 177"/>
                <a:gd name="T18" fmla="*/ 177 w 396"/>
                <a:gd name="T19" fmla="*/ 66 h 177"/>
                <a:gd name="T20" fmla="*/ 153 w 396"/>
                <a:gd name="T21" fmla="*/ 77 h 177"/>
                <a:gd name="T22" fmla="*/ 136 w 396"/>
                <a:gd name="T23" fmla="*/ 84 h 177"/>
                <a:gd name="T24" fmla="*/ 126 w 396"/>
                <a:gd name="T25" fmla="*/ 86 h 177"/>
                <a:gd name="T26" fmla="*/ 118 w 396"/>
                <a:gd name="T27" fmla="*/ 88 h 177"/>
                <a:gd name="T28" fmla="*/ 108 w 396"/>
                <a:gd name="T29" fmla="*/ 90 h 177"/>
                <a:gd name="T30" fmla="*/ 99 w 396"/>
                <a:gd name="T31" fmla="*/ 92 h 177"/>
                <a:gd name="T32" fmla="*/ 86 w 396"/>
                <a:gd name="T33" fmla="*/ 93 h 177"/>
                <a:gd name="T34" fmla="*/ 70 w 396"/>
                <a:gd name="T35" fmla="*/ 93 h 177"/>
                <a:gd name="T36" fmla="*/ 54 w 396"/>
                <a:gd name="T37" fmla="*/ 93 h 177"/>
                <a:gd name="T38" fmla="*/ 45 w 396"/>
                <a:gd name="T39" fmla="*/ 94 h 177"/>
                <a:gd name="T40" fmla="*/ 37 w 396"/>
                <a:gd name="T41" fmla="*/ 98 h 177"/>
                <a:gd name="T42" fmla="*/ 24 w 396"/>
                <a:gd name="T43" fmla="*/ 107 h 177"/>
                <a:gd name="T44" fmla="*/ 10 w 396"/>
                <a:gd name="T45" fmla="*/ 116 h 177"/>
                <a:gd name="T46" fmla="*/ 1 w 396"/>
                <a:gd name="T47" fmla="*/ 123 h 177"/>
                <a:gd name="T48" fmla="*/ 0 w 396"/>
                <a:gd name="T49" fmla="*/ 129 h 177"/>
                <a:gd name="T50" fmla="*/ 1 w 396"/>
                <a:gd name="T51" fmla="*/ 136 h 177"/>
                <a:gd name="T52" fmla="*/ 4 w 396"/>
                <a:gd name="T53" fmla="*/ 142 h 177"/>
                <a:gd name="T54" fmla="*/ 8 w 396"/>
                <a:gd name="T55" fmla="*/ 146 h 177"/>
                <a:gd name="T56" fmla="*/ 11 w 396"/>
                <a:gd name="T57" fmla="*/ 149 h 177"/>
                <a:gd name="T58" fmla="*/ 15 w 396"/>
                <a:gd name="T59" fmla="*/ 151 h 177"/>
                <a:gd name="T60" fmla="*/ 16 w 396"/>
                <a:gd name="T61" fmla="*/ 154 h 177"/>
                <a:gd name="T62" fmla="*/ 17 w 396"/>
                <a:gd name="T63" fmla="*/ 158 h 177"/>
                <a:gd name="T64" fmla="*/ 18 w 396"/>
                <a:gd name="T65" fmla="*/ 162 h 177"/>
                <a:gd name="T66" fmla="*/ 21 w 396"/>
                <a:gd name="T67" fmla="*/ 165 h 177"/>
                <a:gd name="T68" fmla="*/ 25 w 396"/>
                <a:gd name="T69" fmla="*/ 167 h 177"/>
                <a:gd name="T70" fmla="*/ 30 w 396"/>
                <a:gd name="T71" fmla="*/ 168 h 177"/>
                <a:gd name="T72" fmla="*/ 33 w 396"/>
                <a:gd name="T73" fmla="*/ 169 h 177"/>
                <a:gd name="T74" fmla="*/ 37 w 396"/>
                <a:gd name="T75" fmla="*/ 172 h 177"/>
                <a:gd name="T76" fmla="*/ 42 w 396"/>
                <a:gd name="T77" fmla="*/ 172 h 177"/>
                <a:gd name="T78" fmla="*/ 47 w 396"/>
                <a:gd name="T79" fmla="*/ 174 h 177"/>
                <a:gd name="T80" fmla="*/ 54 w 396"/>
                <a:gd name="T81" fmla="*/ 176 h 177"/>
                <a:gd name="T82" fmla="*/ 62 w 396"/>
                <a:gd name="T83" fmla="*/ 174 h 177"/>
                <a:gd name="T84" fmla="*/ 66 w 396"/>
                <a:gd name="T85" fmla="*/ 172 h 177"/>
                <a:gd name="T86" fmla="*/ 70 w 396"/>
                <a:gd name="T87" fmla="*/ 168 h 177"/>
                <a:gd name="T88" fmla="*/ 73 w 396"/>
                <a:gd name="T89" fmla="*/ 163 h 177"/>
                <a:gd name="T90" fmla="*/ 76 w 396"/>
                <a:gd name="T91" fmla="*/ 159 h 177"/>
                <a:gd name="T92" fmla="*/ 84 w 396"/>
                <a:gd name="T93" fmla="*/ 159 h 177"/>
                <a:gd name="T94" fmla="*/ 93 w 396"/>
                <a:gd name="T95" fmla="*/ 158 h 177"/>
                <a:gd name="T96" fmla="*/ 102 w 396"/>
                <a:gd name="T97" fmla="*/ 155 h 177"/>
                <a:gd name="T98" fmla="*/ 108 w 396"/>
                <a:gd name="T99" fmla="*/ 151 h 177"/>
                <a:gd name="T100" fmla="*/ 117 w 396"/>
                <a:gd name="T101" fmla="*/ 142 h 177"/>
                <a:gd name="T102" fmla="*/ 126 w 396"/>
                <a:gd name="T103" fmla="*/ 132 h 177"/>
                <a:gd name="T104" fmla="*/ 134 w 396"/>
                <a:gd name="T105" fmla="*/ 124 h 177"/>
                <a:gd name="T106" fmla="*/ 146 w 396"/>
                <a:gd name="T107" fmla="*/ 123 h 177"/>
                <a:gd name="T108" fmla="*/ 195 w 396"/>
                <a:gd name="T109" fmla="*/ 123 h 177"/>
                <a:gd name="T110" fmla="*/ 270 w 396"/>
                <a:gd name="T111" fmla="*/ 113 h 177"/>
                <a:gd name="T112" fmla="*/ 356 w 396"/>
                <a:gd name="T113" fmla="*/ 86 h 177"/>
                <a:gd name="T114" fmla="*/ 393 w 396"/>
                <a:gd name="T115" fmla="*/ 60 h 177"/>
                <a:gd name="T116" fmla="*/ 378 w 396"/>
                <a:gd name="T117" fmla="*/ 42 h 177"/>
                <a:gd name="T118" fmla="*/ 358 w 396"/>
                <a:gd name="T119" fmla="*/ 20 h 177"/>
                <a:gd name="T120" fmla="*/ 342 w 396"/>
                <a:gd name="T121" fmla="*/ 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96" h="177">
                  <a:moveTo>
                    <a:pt x="339" y="0"/>
                  </a:moveTo>
                  <a:lnTo>
                    <a:pt x="336" y="2"/>
                  </a:lnTo>
                  <a:lnTo>
                    <a:pt x="332" y="3"/>
                  </a:lnTo>
                  <a:lnTo>
                    <a:pt x="330" y="6"/>
                  </a:lnTo>
                  <a:lnTo>
                    <a:pt x="326" y="7"/>
                  </a:lnTo>
                  <a:lnTo>
                    <a:pt x="323" y="10"/>
                  </a:lnTo>
                  <a:lnTo>
                    <a:pt x="319" y="12"/>
                  </a:lnTo>
                  <a:lnTo>
                    <a:pt x="316" y="13"/>
                  </a:lnTo>
                  <a:lnTo>
                    <a:pt x="313" y="16"/>
                  </a:lnTo>
                  <a:lnTo>
                    <a:pt x="310" y="16"/>
                  </a:lnTo>
                  <a:lnTo>
                    <a:pt x="306" y="18"/>
                  </a:lnTo>
                  <a:lnTo>
                    <a:pt x="303" y="20"/>
                  </a:lnTo>
                  <a:lnTo>
                    <a:pt x="300" y="21"/>
                  </a:lnTo>
                  <a:lnTo>
                    <a:pt x="297" y="22"/>
                  </a:lnTo>
                  <a:lnTo>
                    <a:pt x="295" y="23"/>
                  </a:lnTo>
                  <a:lnTo>
                    <a:pt x="292" y="23"/>
                  </a:lnTo>
                  <a:lnTo>
                    <a:pt x="289" y="25"/>
                  </a:lnTo>
                  <a:lnTo>
                    <a:pt x="288" y="25"/>
                  </a:lnTo>
                  <a:lnTo>
                    <a:pt x="284" y="25"/>
                  </a:lnTo>
                  <a:lnTo>
                    <a:pt x="282" y="25"/>
                  </a:lnTo>
                  <a:lnTo>
                    <a:pt x="278" y="25"/>
                  </a:lnTo>
                  <a:lnTo>
                    <a:pt x="274" y="25"/>
                  </a:lnTo>
                  <a:lnTo>
                    <a:pt x="269" y="26"/>
                  </a:lnTo>
                  <a:lnTo>
                    <a:pt x="265" y="26"/>
                  </a:lnTo>
                  <a:lnTo>
                    <a:pt x="260" y="27"/>
                  </a:lnTo>
                  <a:lnTo>
                    <a:pt x="255" y="28"/>
                  </a:lnTo>
                  <a:lnTo>
                    <a:pt x="250" y="30"/>
                  </a:lnTo>
                  <a:lnTo>
                    <a:pt x="245" y="31"/>
                  </a:lnTo>
                  <a:lnTo>
                    <a:pt x="240" y="33"/>
                  </a:lnTo>
                  <a:lnTo>
                    <a:pt x="235" y="35"/>
                  </a:lnTo>
                  <a:lnTo>
                    <a:pt x="229" y="37"/>
                  </a:lnTo>
                  <a:lnTo>
                    <a:pt x="224" y="40"/>
                  </a:lnTo>
                  <a:lnTo>
                    <a:pt x="219" y="43"/>
                  </a:lnTo>
                  <a:lnTo>
                    <a:pt x="215" y="46"/>
                  </a:lnTo>
                  <a:lnTo>
                    <a:pt x="208" y="49"/>
                  </a:lnTo>
                  <a:lnTo>
                    <a:pt x="203" y="53"/>
                  </a:lnTo>
                  <a:lnTo>
                    <a:pt x="197" y="56"/>
                  </a:lnTo>
                  <a:lnTo>
                    <a:pt x="191" y="60"/>
                  </a:lnTo>
                  <a:lnTo>
                    <a:pt x="185" y="63"/>
                  </a:lnTo>
                  <a:lnTo>
                    <a:pt x="177" y="66"/>
                  </a:lnTo>
                  <a:lnTo>
                    <a:pt x="171" y="70"/>
                  </a:lnTo>
                  <a:lnTo>
                    <a:pt x="165" y="72"/>
                  </a:lnTo>
                  <a:lnTo>
                    <a:pt x="159" y="75"/>
                  </a:lnTo>
                  <a:lnTo>
                    <a:pt x="153" y="77"/>
                  </a:lnTo>
                  <a:lnTo>
                    <a:pt x="148" y="80"/>
                  </a:lnTo>
                  <a:lnTo>
                    <a:pt x="143" y="81"/>
                  </a:lnTo>
                  <a:lnTo>
                    <a:pt x="139" y="83"/>
                  </a:lnTo>
                  <a:lnTo>
                    <a:pt x="136" y="84"/>
                  </a:lnTo>
                  <a:lnTo>
                    <a:pt x="133" y="86"/>
                  </a:lnTo>
                  <a:lnTo>
                    <a:pt x="131" y="86"/>
                  </a:lnTo>
                  <a:lnTo>
                    <a:pt x="128" y="86"/>
                  </a:lnTo>
                  <a:lnTo>
                    <a:pt x="126" y="86"/>
                  </a:lnTo>
                  <a:lnTo>
                    <a:pt x="124" y="86"/>
                  </a:lnTo>
                  <a:lnTo>
                    <a:pt x="122" y="86"/>
                  </a:lnTo>
                  <a:lnTo>
                    <a:pt x="120" y="87"/>
                  </a:lnTo>
                  <a:lnTo>
                    <a:pt x="118" y="88"/>
                  </a:lnTo>
                  <a:lnTo>
                    <a:pt x="116" y="88"/>
                  </a:lnTo>
                  <a:lnTo>
                    <a:pt x="113" y="89"/>
                  </a:lnTo>
                  <a:lnTo>
                    <a:pt x="112" y="89"/>
                  </a:lnTo>
                  <a:lnTo>
                    <a:pt x="108" y="90"/>
                  </a:lnTo>
                  <a:lnTo>
                    <a:pt x="106" y="91"/>
                  </a:lnTo>
                  <a:lnTo>
                    <a:pt x="105" y="91"/>
                  </a:lnTo>
                  <a:lnTo>
                    <a:pt x="102" y="92"/>
                  </a:lnTo>
                  <a:lnTo>
                    <a:pt x="99" y="92"/>
                  </a:lnTo>
                  <a:lnTo>
                    <a:pt x="96" y="93"/>
                  </a:lnTo>
                  <a:lnTo>
                    <a:pt x="94" y="93"/>
                  </a:lnTo>
                  <a:lnTo>
                    <a:pt x="90" y="93"/>
                  </a:lnTo>
                  <a:lnTo>
                    <a:pt x="86" y="93"/>
                  </a:lnTo>
                  <a:lnTo>
                    <a:pt x="83" y="93"/>
                  </a:lnTo>
                  <a:lnTo>
                    <a:pt x="78" y="93"/>
                  </a:lnTo>
                  <a:lnTo>
                    <a:pt x="74" y="93"/>
                  </a:lnTo>
                  <a:lnTo>
                    <a:pt x="70" y="93"/>
                  </a:lnTo>
                  <a:lnTo>
                    <a:pt x="66" y="93"/>
                  </a:lnTo>
                  <a:lnTo>
                    <a:pt x="62" y="93"/>
                  </a:lnTo>
                  <a:lnTo>
                    <a:pt x="58" y="93"/>
                  </a:lnTo>
                  <a:lnTo>
                    <a:pt x="54" y="93"/>
                  </a:lnTo>
                  <a:lnTo>
                    <a:pt x="51" y="93"/>
                  </a:lnTo>
                  <a:lnTo>
                    <a:pt x="48" y="93"/>
                  </a:lnTo>
                  <a:lnTo>
                    <a:pt x="46" y="93"/>
                  </a:lnTo>
                  <a:lnTo>
                    <a:pt x="45" y="94"/>
                  </a:lnTo>
                  <a:lnTo>
                    <a:pt x="43" y="95"/>
                  </a:lnTo>
                  <a:lnTo>
                    <a:pt x="42" y="95"/>
                  </a:lnTo>
                  <a:lnTo>
                    <a:pt x="40" y="97"/>
                  </a:lnTo>
                  <a:lnTo>
                    <a:pt x="37" y="98"/>
                  </a:lnTo>
                  <a:lnTo>
                    <a:pt x="35" y="100"/>
                  </a:lnTo>
                  <a:lnTo>
                    <a:pt x="31" y="102"/>
                  </a:lnTo>
                  <a:lnTo>
                    <a:pt x="28" y="104"/>
                  </a:lnTo>
                  <a:lnTo>
                    <a:pt x="24" y="107"/>
                  </a:lnTo>
                  <a:lnTo>
                    <a:pt x="21" y="109"/>
                  </a:lnTo>
                  <a:lnTo>
                    <a:pt x="17" y="112"/>
                  </a:lnTo>
                  <a:lnTo>
                    <a:pt x="14" y="113"/>
                  </a:lnTo>
                  <a:lnTo>
                    <a:pt x="10" y="116"/>
                  </a:lnTo>
                  <a:lnTo>
                    <a:pt x="8" y="118"/>
                  </a:lnTo>
                  <a:lnTo>
                    <a:pt x="5" y="120"/>
                  </a:lnTo>
                  <a:lnTo>
                    <a:pt x="3" y="122"/>
                  </a:lnTo>
                  <a:lnTo>
                    <a:pt x="1" y="123"/>
                  </a:lnTo>
                  <a:lnTo>
                    <a:pt x="0" y="124"/>
                  </a:lnTo>
                  <a:lnTo>
                    <a:pt x="0" y="126"/>
                  </a:lnTo>
                  <a:lnTo>
                    <a:pt x="0" y="127"/>
                  </a:lnTo>
                  <a:lnTo>
                    <a:pt x="0" y="129"/>
                  </a:lnTo>
                  <a:lnTo>
                    <a:pt x="0" y="131"/>
                  </a:lnTo>
                  <a:lnTo>
                    <a:pt x="0" y="132"/>
                  </a:lnTo>
                  <a:lnTo>
                    <a:pt x="1" y="134"/>
                  </a:lnTo>
                  <a:lnTo>
                    <a:pt x="1" y="136"/>
                  </a:lnTo>
                  <a:lnTo>
                    <a:pt x="3" y="137"/>
                  </a:lnTo>
                  <a:lnTo>
                    <a:pt x="3" y="139"/>
                  </a:lnTo>
                  <a:lnTo>
                    <a:pt x="3" y="141"/>
                  </a:lnTo>
                  <a:lnTo>
                    <a:pt x="4" y="142"/>
                  </a:lnTo>
                  <a:lnTo>
                    <a:pt x="4" y="143"/>
                  </a:lnTo>
                  <a:lnTo>
                    <a:pt x="5" y="144"/>
                  </a:lnTo>
                  <a:lnTo>
                    <a:pt x="6" y="146"/>
                  </a:lnTo>
                  <a:lnTo>
                    <a:pt x="8" y="146"/>
                  </a:lnTo>
                  <a:lnTo>
                    <a:pt x="9" y="147"/>
                  </a:lnTo>
                  <a:lnTo>
                    <a:pt x="10" y="148"/>
                  </a:lnTo>
                  <a:lnTo>
                    <a:pt x="11" y="148"/>
                  </a:lnTo>
                  <a:lnTo>
                    <a:pt x="11" y="149"/>
                  </a:lnTo>
                  <a:lnTo>
                    <a:pt x="13" y="149"/>
                  </a:lnTo>
                  <a:lnTo>
                    <a:pt x="14" y="149"/>
                  </a:lnTo>
                  <a:lnTo>
                    <a:pt x="14" y="151"/>
                  </a:lnTo>
                  <a:lnTo>
                    <a:pt x="15" y="151"/>
                  </a:lnTo>
                  <a:lnTo>
                    <a:pt x="16" y="151"/>
                  </a:lnTo>
                  <a:lnTo>
                    <a:pt x="16" y="152"/>
                  </a:lnTo>
                  <a:lnTo>
                    <a:pt x="16" y="153"/>
                  </a:lnTo>
                  <a:lnTo>
                    <a:pt x="16" y="154"/>
                  </a:lnTo>
                  <a:lnTo>
                    <a:pt x="16" y="155"/>
                  </a:lnTo>
                  <a:lnTo>
                    <a:pt x="16" y="156"/>
                  </a:lnTo>
                  <a:lnTo>
                    <a:pt x="17" y="157"/>
                  </a:lnTo>
                  <a:lnTo>
                    <a:pt x="17" y="158"/>
                  </a:lnTo>
                  <a:lnTo>
                    <a:pt x="17" y="159"/>
                  </a:lnTo>
                  <a:lnTo>
                    <a:pt x="17" y="160"/>
                  </a:lnTo>
                  <a:lnTo>
                    <a:pt x="18" y="161"/>
                  </a:lnTo>
                  <a:lnTo>
                    <a:pt x="18" y="162"/>
                  </a:lnTo>
                  <a:lnTo>
                    <a:pt x="18" y="163"/>
                  </a:lnTo>
                  <a:lnTo>
                    <a:pt x="19" y="163"/>
                  </a:lnTo>
                  <a:lnTo>
                    <a:pt x="20" y="164"/>
                  </a:lnTo>
                  <a:lnTo>
                    <a:pt x="21" y="165"/>
                  </a:lnTo>
                  <a:lnTo>
                    <a:pt x="22" y="166"/>
                  </a:lnTo>
                  <a:lnTo>
                    <a:pt x="24" y="166"/>
                  </a:lnTo>
                  <a:lnTo>
                    <a:pt x="24" y="167"/>
                  </a:lnTo>
                  <a:lnTo>
                    <a:pt x="25" y="167"/>
                  </a:lnTo>
                  <a:lnTo>
                    <a:pt x="26" y="167"/>
                  </a:lnTo>
                  <a:lnTo>
                    <a:pt x="27" y="168"/>
                  </a:lnTo>
                  <a:lnTo>
                    <a:pt x="28" y="168"/>
                  </a:lnTo>
                  <a:lnTo>
                    <a:pt x="30" y="168"/>
                  </a:lnTo>
                  <a:lnTo>
                    <a:pt x="31" y="168"/>
                  </a:lnTo>
                  <a:lnTo>
                    <a:pt x="31" y="169"/>
                  </a:lnTo>
                  <a:lnTo>
                    <a:pt x="32" y="169"/>
                  </a:lnTo>
                  <a:lnTo>
                    <a:pt x="33" y="169"/>
                  </a:lnTo>
                  <a:lnTo>
                    <a:pt x="35" y="171"/>
                  </a:lnTo>
                  <a:lnTo>
                    <a:pt x="36" y="171"/>
                  </a:lnTo>
                  <a:lnTo>
                    <a:pt x="37" y="171"/>
                  </a:lnTo>
                  <a:lnTo>
                    <a:pt x="37" y="172"/>
                  </a:lnTo>
                  <a:lnTo>
                    <a:pt x="38" y="172"/>
                  </a:lnTo>
                  <a:lnTo>
                    <a:pt x="40" y="172"/>
                  </a:lnTo>
                  <a:lnTo>
                    <a:pt x="41" y="172"/>
                  </a:lnTo>
                  <a:lnTo>
                    <a:pt x="42" y="172"/>
                  </a:lnTo>
                  <a:lnTo>
                    <a:pt x="43" y="173"/>
                  </a:lnTo>
                  <a:lnTo>
                    <a:pt x="45" y="173"/>
                  </a:lnTo>
                  <a:lnTo>
                    <a:pt x="46" y="174"/>
                  </a:lnTo>
                  <a:lnTo>
                    <a:pt x="47" y="174"/>
                  </a:lnTo>
                  <a:lnTo>
                    <a:pt x="49" y="174"/>
                  </a:lnTo>
                  <a:lnTo>
                    <a:pt x="51" y="176"/>
                  </a:lnTo>
                  <a:lnTo>
                    <a:pt x="52" y="176"/>
                  </a:lnTo>
                  <a:lnTo>
                    <a:pt x="54" y="176"/>
                  </a:lnTo>
                  <a:lnTo>
                    <a:pt x="56" y="176"/>
                  </a:lnTo>
                  <a:lnTo>
                    <a:pt x="58" y="176"/>
                  </a:lnTo>
                  <a:lnTo>
                    <a:pt x="61" y="174"/>
                  </a:lnTo>
                  <a:lnTo>
                    <a:pt x="62" y="174"/>
                  </a:lnTo>
                  <a:lnTo>
                    <a:pt x="63" y="174"/>
                  </a:lnTo>
                  <a:lnTo>
                    <a:pt x="64" y="174"/>
                  </a:lnTo>
                  <a:lnTo>
                    <a:pt x="65" y="173"/>
                  </a:lnTo>
                  <a:lnTo>
                    <a:pt x="66" y="172"/>
                  </a:lnTo>
                  <a:lnTo>
                    <a:pt x="67" y="171"/>
                  </a:lnTo>
                  <a:lnTo>
                    <a:pt x="68" y="169"/>
                  </a:lnTo>
                  <a:lnTo>
                    <a:pt x="69" y="169"/>
                  </a:lnTo>
                  <a:lnTo>
                    <a:pt x="70" y="168"/>
                  </a:lnTo>
                  <a:lnTo>
                    <a:pt x="70" y="167"/>
                  </a:lnTo>
                  <a:lnTo>
                    <a:pt x="71" y="166"/>
                  </a:lnTo>
                  <a:lnTo>
                    <a:pt x="72" y="165"/>
                  </a:lnTo>
                  <a:lnTo>
                    <a:pt x="73" y="163"/>
                  </a:lnTo>
                  <a:lnTo>
                    <a:pt x="74" y="162"/>
                  </a:lnTo>
                  <a:lnTo>
                    <a:pt x="74" y="161"/>
                  </a:lnTo>
                  <a:lnTo>
                    <a:pt x="75" y="160"/>
                  </a:lnTo>
                  <a:lnTo>
                    <a:pt x="76" y="159"/>
                  </a:lnTo>
                  <a:lnTo>
                    <a:pt x="78" y="159"/>
                  </a:lnTo>
                  <a:lnTo>
                    <a:pt x="79" y="159"/>
                  </a:lnTo>
                  <a:lnTo>
                    <a:pt x="81" y="159"/>
                  </a:lnTo>
                  <a:lnTo>
                    <a:pt x="84" y="159"/>
                  </a:lnTo>
                  <a:lnTo>
                    <a:pt x="85" y="159"/>
                  </a:lnTo>
                  <a:lnTo>
                    <a:pt x="88" y="158"/>
                  </a:lnTo>
                  <a:lnTo>
                    <a:pt x="91" y="158"/>
                  </a:lnTo>
                  <a:lnTo>
                    <a:pt x="93" y="158"/>
                  </a:lnTo>
                  <a:lnTo>
                    <a:pt x="96" y="157"/>
                  </a:lnTo>
                  <a:lnTo>
                    <a:pt x="99" y="157"/>
                  </a:lnTo>
                  <a:lnTo>
                    <a:pt x="100" y="156"/>
                  </a:lnTo>
                  <a:lnTo>
                    <a:pt x="102" y="155"/>
                  </a:lnTo>
                  <a:lnTo>
                    <a:pt x="105" y="154"/>
                  </a:lnTo>
                  <a:lnTo>
                    <a:pt x="106" y="154"/>
                  </a:lnTo>
                  <a:lnTo>
                    <a:pt x="107" y="152"/>
                  </a:lnTo>
                  <a:lnTo>
                    <a:pt x="108" y="151"/>
                  </a:lnTo>
                  <a:lnTo>
                    <a:pt x="111" y="149"/>
                  </a:lnTo>
                  <a:lnTo>
                    <a:pt x="112" y="147"/>
                  </a:lnTo>
                  <a:lnTo>
                    <a:pt x="115" y="144"/>
                  </a:lnTo>
                  <a:lnTo>
                    <a:pt x="117" y="142"/>
                  </a:lnTo>
                  <a:lnTo>
                    <a:pt x="120" y="139"/>
                  </a:lnTo>
                  <a:lnTo>
                    <a:pt x="122" y="137"/>
                  </a:lnTo>
                  <a:lnTo>
                    <a:pt x="124" y="134"/>
                  </a:lnTo>
                  <a:lnTo>
                    <a:pt x="126" y="132"/>
                  </a:lnTo>
                  <a:lnTo>
                    <a:pt x="129" y="129"/>
                  </a:lnTo>
                  <a:lnTo>
                    <a:pt x="132" y="127"/>
                  </a:lnTo>
                  <a:lnTo>
                    <a:pt x="133" y="126"/>
                  </a:lnTo>
                  <a:lnTo>
                    <a:pt x="134" y="124"/>
                  </a:lnTo>
                  <a:lnTo>
                    <a:pt x="136" y="123"/>
                  </a:lnTo>
                  <a:lnTo>
                    <a:pt x="137" y="123"/>
                  </a:lnTo>
                  <a:lnTo>
                    <a:pt x="140" y="123"/>
                  </a:lnTo>
                  <a:lnTo>
                    <a:pt x="146" y="123"/>
                  </a:lnTo>
                  <a:lnTo>
                    <a:pt x="154" y="123"/>
                  </a:lnTo>
                  <a:lnTo>
                    <a:pt x="166" y="123"/>
                  </a:lnTo>
                  <a:lnTo>
                    <a:pt x="180" y="123"/>
                  </a:lnTo>
                  <a:lnTo>
                    <a:pt x="195" y="123"/>
                  </a:lnTo>
                  <a:lnTo>
                    <a:pt x="212" y="122"/>
                  </a:lnTo>
                  <a:lnTo>
                    <a:pt x="230" y="120"/>
                  </a:lnTo>
                  <a:lnTo>
                    <a:pt x="249" y="118"/>
                  </a:lnTo>
                  <a:lnTo>
                    <a:pt x="270" y="113"/>
                  </a:lnTo>
                  <a:lnTo>
                    <a:pt x="291" y="109"/>
                  </a:lnTo>
                  <a:lnTo>
                    <a:pt x="313" y="103"/>
                  </a:lnTo>
                  <a:lnTo>
                    <a:pt x="334" y="95"/>
                  </a:lnTo>
                  <a:lnTo>
                    <a:pt x="356" y="86"/>
                  </a:lnTo>
                  <a:lnTo>
                    <a:pt x="375" y="76"/>
                  </a:lnTo>
                  <a:lnTo>
                    <a:pt x="395" y="63"/>
                  </a:lnTo>
                  <a:lnTo>
                    <a:pt x="395" y="62"/>
                  </a:lnTo>
                  <a:lnTo>
                    <a:pt x="393" y="60"/>
                  </a:lnTo>
                  <a:lnTo>
                    <a:pt x="391" y="57"/>
                  </a:lnTo>
                  <a:lnTo>
                    <a:pt x="386" y="53"/>
                  </a:lnTo>
                  <a:lnTo>
                    <a:pt x="383" y="48"/>
                  </a:lnTo>
                  <a:lnTo>
                    <a:pt x="378" y="42"/>
                  </a:lnTo>
                  <a:lnTo>
                    <a:pt x="373" y="36"/>
                  </a:lnTo>
                  <a:lnTo>
                    <a:pt x="367" y="31"/>
                  </a:lnTo>
                  <a:lnTo>
                    <a:pt x="362" y="25"/>
                  </a:lnTo>
                  <a:lnTo>
                    <a:pt x="358" y="20"/>
                  </a:lnTo>
                  <a:lnTo>
                    <a:pt x="352" y="13"/>
                  </a:lnTo>
                  <a:lnTo>
                    <a:pt x="348" y="10"/>
                  </a:lnTo>
                  <a:lnTo>
                    <a:pt x="344" y="5"/>
                  </a:lnTo>
                  <a:lnTo>
                    <a:pt x="342" y="2"/>
                  </a:lnTo>
                  <a:lnTo>
                    <a:pt x="340" y="0"/>
                  </a:lnTo>
                  <a:lnTo>
                    <a:pt x="339" y="0"/>
                  </a:lnTo>
                </a:path>
              </a:pathLst>
            </a:custGeom>
            <a:solidFill>
              <a:srgbClr val="FFC0A6"/>
            </a:solidFill>
            <a:ln w="12700" cap="rnd" cmpd="sng">
              <a:solidFill>
                <a:srgbClr val="F57B49"/>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3268" name="Freeform 20"/>
            <p:cNvSpPr>
              <a:spLocks/>
            </p:cNvSpPr>
            <p:nvPr/>
          </p:nvSpPr>
          <p:spPr bwMode="auto">
            <a:xfrm>
              <a:off x="4131" y="1063"/>
              <a:ext cx="477" cy="410"/>
            </a:xfrm>
            <a:custGeom>
              <a:avLst/>
              <a:gdLst>
                <a:gd name="T0" fmla="*/ 235 w 477"/>
                <a:gd name="T1" fmla="*/ 0 h 410"/>
                <a:gd name="T2" fmla="*/ 241 w 477"/>
                <a:gd name="T3" fmla="*/ 2 h 410"/>
                <a:gd name="T4" fmla="*/ 248 w 477"/>
                <a:gd name="T5" fmla="*/ 4 h 410"/>
                <a:gd name="T6" fmla="*/ 258 w 477"/>
                <a:gd name="T7" fmla="*/ 21 h 410"/>
                <a:gd name="T8" fmla="*/ 271 w 477"/>
                <a:gd name="T9" fmla="*/ 41 h 410"/>
                <a:gd name="T10" fmla="*/ 276 w 477"/>
                <a:gd name="T11" fmla="*/ 49 h 410"/>
                <a:gd name="T12" fmla="*/ 292 w 477"/>
                <a:gd name="T13" fmla="*/ 51 h 410"/>
                <a:gd name="T14" fmla="*/ 318 w 477"/>
                <a:gd name="T15" fmla="*/ 54 h 410"/>
                <a:gd name="T16" fmla="*/ 341 w 477"/>
                <a:gd name="T17" fmla="*/ 57 h 410"/>
                <a:gd name="T18" fmla="*/ 358 w 477"/>
                <a:gd name="T19" fmla="*/ 60 h 410"/>
                <a:gd name="T20" fmla="*/ 370 w 477"/>
                <a:gd name="T21" fmla="*/ 67 h 410"/>
                <a:gd name="T22" fmla="*/ 379 w 477"/>
                <a:gd name="T23" fmla="*/ 78 h 410"/>
                <a:gd name="T24" fmla="*/ 391 w 477"/>
                <a:gd name="T25" fmla="*/ 95 h 410"/>
                <a:gd name="T26" fmla="*/ 409 w 477"/>
                <a:gd name="T27" fmla="*/ 119 h 410"/>
                <a:gd name="T28" fmla="*/ 425 w 477"/>
                <a:gd name="T29" fmla="*/ 143 h 410"/>
                <a:gd name="T30" fmla="*/ 432 w 477"/>
                <a:gd name="T31" fmla="*/ 166 h 410"/>
                <a:gd name="T32" fmla="*/ 447 w 477"/>
                <a:gd name="T33" fmla="*/ 206 h 410"/>
                <a:gd name="T34" fmla="*/ 462 w 477"/>
                <a:gd name="T35" fmla="*/ 248 h 410"/>
                <a:gd name="T36" fmla="*/ 466 w 477"/>
                <a:gd name="T37" fmla="*/ 275 h 410"/>
                <a:gd name="T38" fmla="*/ 470 w 477"/>
                <a:gd name="T39" fmla="*/ 299 h 410"/>
                <a:gd name="T40" fmla="*/ 475 w 477"/>
                <a:gd name="T41" fmla="*/ 316 h 410"/>
                <a:gd name="T42" fmla="*/ 473 w 477"/>
                <a:gd name="T43" fmla="*/ 324 h 410"/>
                <a:gd name="T44" fmla="*/ 452 w 477"/>
                <a:gd name="T45" fmla="*/ 336 h 410"/>
                <a:gd name="T46" fmla="*/ 421 w 477"/>
                <a:gd name="T47" fmla="*/ 351 h 410"/>
                <a:gd name="T48" fmla="*/ 392 w 477"/>
                <a:gd name="T49" fmla="*/ 358 h 410"/>
                <a:gd name="T50" fmla="*/ 374 w 477"/>
                <a:gd name="T51" fmla="*/ 357 h 410"/>
                <a:gd name="T52" fmla="*/ 366 w 477"/>
                <a:gd name="T53" fmla="*/ 354 h 410"/>
                <a:gd name="T54" fmla="*/ 365 w 477"/>
                <a:gd name="T55" fmla="*/ 354 h 410"/>
                <a:gd name="T56" fmla="*/ 366 w 477"/>
                <a:gd name="T57" fmla="*/ 367 h 410"/>
                <a:gd name="T58" fmla="*/ 366 w 477"/>
                <a:gd name="T59" fmla="*/ 386 h 410"/>
                <a:gd name="T60" fmla="*/ 363 w 477"/>
                <a:gd name="T61" fmla="*/ 395 h 410"/>
                <a:gd name="T62" fmla="*/ 356 w 477"/>
                <a:gd name="T63" fmla="*/ 398 h 410"/>
                <a:gd name="T64" fmla="*/ 350 w 477"/>
                <a:gd name="T65" fmla="*/ 402 h 410"/>
                <a:gd name="T66" fmla="*/ 335 w 477"/>
                <a:gd name="T67" fmla="*/ 409 h 410"/>
                <a:gd name="T68" fmla="*/ 238 w 477"/>
                <a:gd name="T69" fmla="*/ 397 h 410"/>
                <a:gd name="T70" fmla="*/ 122 w 477"/>
                <a:gd name="T71" fmla="*/ 378 h 410"/>
                <a:gd name="T72" fmla="*/ 80 w 477"/>
                <a:gd name="T73" fmla="*/ 371 h 410"/>
                <a:gd name="T74" fmla="*/ 80 w 477"/>
                <a:gd name="T75" fmla="*/ 366 h 410"/>
                <a:gd name="T76" fmla="*/ 72 w 477"/>
                <a:gd name="T77" fmla="*/ 363 h 410"/>
                <a:gd name="T78" fmla="*/ 64 w 477"/>
                <a:gd name="T79" fmla="*/ 362 h 410"/>
                <a:gd name="T80" fmla="*/ 55 w 477"/>
                <a:gd name="T81" fmla="*/ 356 h 410"/>
                <a:gd name="T82" fmla="*/ 43 w 477"/>
                <a:gd name="T83" fmla="*/ 344 h 410"/>
                <a:gd name="T84" fmla="*/ 27 w 477"/>
                <a:gd name="T85" fmla="*/ 324 h 410"/>
                <a:gd name="T86" fmla="*/ 14 w 477"/>
                <a:gd name="T87" fmla="*/ 308 h 410"/>
                <a:gd name="T88" fmla="*/ 3 w 477"/>
                <a:gd name="T89" fmla="*/ 295 h 410"/>
                <a:gd name="T90" fmla="*/ 11 w 477"/>
                <a:gd name="T91" fmla="*/ 273 h 410"/>
                <a:gd name="T92" fmla="*/ 31 w 477"/>
                <a:gd name="T93" fmla="*/ 232 h 410"/>
                <a:gd name="T94" fmla="*/ 51 w 477"/>
                <a:gd name="T95" fmla="*/ 188 h 410"/>
                <a:gd name="T96" fmla="*/ 64 w 477"/>
                <a:gd name="T97" fmla="*/ 153 h 410"/>
                <a:gd name="T98" fmla="*/ 70 w 477"/>
                <a:gd name="T99" fmla="*/ 130 h 410"/>
                <a:gd name="T100" fmla="*/ 75 w 477"/>
                <a:gd name="T101" fmla="*/ 115 h 410"/>
                <a:gd name="T102" fmla="*/ 83 w 477"/>
                <a:gd name="T103" fmla="*/ 105 h 410"/>
                <a:gd name="T104" fmla="*/ 96 w 477"/>
                <a:gd name="T105" fmla="*/ 95 h 410"/>
                <a:gd name="T106" fmla="*/ 107 w 477"/>
                <a:gd name="T107" fmla="*/ 88 h 410"/>
                <a:gd name="T108" fmla="*/ 113 w 477"/>
                <a:gd name="T109" fmla="*/ 83 h 410"/>
                <a:gd name="T110" fmla="*/ 115 w 477"/>
                <a:gd name="T111" fmla="*/ 78 h 410"/>
                <a:gd name="T112" fmla="*/ 116 w 477"/>
                <a:gd name="T113" fmla="*/ 72 h 410"/>
                <a:gd name="T114" fmla="*/ 117 w 477"/>
                <a:gd name="T115" fmla="*/ 64 h 410"/>
                <a:gd name="T116" fmla="*/ 129 w 477"/>
                <a:gd name="T117" fmla="*/ 51 h 410"/>
                <a:gd name="T118" fmla="*/ 140 w 477"/>
                <a:gd name="T119" fmla="*/ 40 h 410"/>
                <a:gd name="T120" fmla="*/ 151 w 477"/>
                <a:gd name="T121" fmla="*/ 34 h 410"/>
                <a:gd name="T122" fmla="*/ 186 w 477"/>
                <a:gd name="T123" fmla="*/ 19 h 410"/>
                <a:gd name="T124" fmla="*/ 223 w 477"/>
                <a:gd name="T125" fmla="*/ 3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77" h="410">
                  <a:moveTo>
                    <a:pt x="230" y="0"/>
                  </a:moveTo>
                  <a:lnTo>
                    <a:pt x="231" y="0"/>
                  </a:lnTo>
                  <a:lnTo>
                    <a:pt x="232" y="0"/>
                  </a:lnTo>
                  <a:lnTo>
                    <a:pt x="233" y="0"/>
                  </a:lnTo>
                  <a:lnTo>
                    <a:pt x="235" y="0"/>
                  </a:lnTo>
                  <a:lnTo>
                    <a:pt x="236" y="0"/>
                  </a:lnTo>
                  <a:lnTo>
                    <a:pt x="238" y="0"/>
                  </a:lnTo>
                  <a:lnTo>
                    <a:pt x="238" y="2"/>
                  </a:lnTo>
                  <a:lnTo>
                    <a:pt x="239" y="2"/>
                  </a:lnTo>
                  <a:lnTo>
                    <a:pt x="241" y="2"/>
                  </a:lnTo>
                  <a:lnTo>
                    <a:pt x="243" y="3"/>
                  </a:lnTo>
                  <a:lnTo>
                    <a:pt x="244" y="3"/>
                  </a:lnTo>
                  <a:lnTo>
                    <a:pt x="245" y="3"/>
                  </a:lnTo>
                  <a:lnTo>
                    <a:pt x="246" y="3"/>
                  </a:lnTo>
                  <a:lnTo>
                    <a:pt x="248" y="4"/>
                  </a:lnTo>
                  <a:lnTo>
                    <a:pt x="249" y="8"/>
                  </a:lnTo>
                  <a:lnTo>
                    <a:pt x="251" y="10"/>
                  </a:lnTo>
                  <a:lnTo>
                    <a:pt x="252" y="13"/>
                  </a:lnTo>
                  <a:lnTo>
                    <a:pt x="255" y="18"/>
                  </a:lnTo>
                  <a:lnTo>
                    <a:pt x="258" y="21"/>
                  </a:lnTo>
                  <a:lnTo>
                    <a:pt x="260" y="26"/>
                  </a:lnTo>
                  <a:lnTo>
                    <a:pt x="263" y="30"/>
                  </a:lnTo>
                  <a:lnTo>
                    <a:pt x="266" y="34"/>
                  </a:lnTo>
                  <a:lnTo>
                    <a:pt x="268" y="38"/>
                  </a:lnTo>
                  <a:lnTo>
                    <a:pt x="271" y="41"/>
                  </a:lnTo>
                  <a:lnTo>
                    <a:pt x="272" y="44"/>
                  </a:lnTo>
                  <a:lnTo>
                    <a:pt x="273" y="48"/>
                  </a:lnTo>
                  <a:lnTo>
                    <a:pt x="275" y="48"/>
                  </a:lnTo>
                  <a:lnTo>
                    <a:pt x="275" y="49"/>
                  </a:lnTo>
                  <a:lnTo>
                    <a:pt x="276" y="49"/>
                  </a:lnTo>
                  <a:lnTo>
                    <a:pt x="277" y="49"/>
                  </a:lnTo>
                  <a:lnTo>
                    <a:pt x="280" y="49"/>
                  </a:lnTo>
                  <a:lnTo>
                    <a:pt x="283" y="50"/>
                  </a:lnTo>
                  <a:lnTo>
                    <a:pt x="287" y="50"/>
                  </a:lnTo>
                  <a:lnTo>
                    <a:pt x="292" y="51"/>
                  </a:lnTo>
                  <a:lnTo>
                    <a:pt x="295" y="51"/>
                  </a:lnTo>
                  <a:lnTo>
                    <a:pt x="300" y="52"/>
                  </a:lnTo>
                  <a:lnTo>
                    <a:pt x="307" y="53"/>
                  </a:lnTo>
                  <a:lnTo>
                    <a:pt x="312" y="54"/>
                  </a:lnTo>
                  <a:lnTo>
                    <a:pt x="318" y="54"/>
                  </a:lnTo>
                  <a:lnTo>
                    <a:pt x="323" y="55"/>
                  </a:lnTo>
                  <a:lnTo>
                    <a:pt x="329" y="55"/>
                  </a:lnTo>
                  <a:lnTo>
                    <a:pt x="332" y="56"/>
                  </a:lnTo>
                  <a:lnTo>
                    <a:pt x="338" y="56"/>
                  </a:lnTo>
                  <a:lnTo>
                    <a:pt x="341" y="57"/>
                  </a:lnTo>
                  <a:lnTo>
                    <a:pt x="345" y="57"/>
                  </a:lnTo>
                  <a:lnTo>
                    <a:pt x="348" y="58"/>
                  </a:lnTo>
                  <a:lnTo>
                    <a:pt x="352" y="58"/>
                  </a:lnTo>
                  <a:lnTo>
                    <a:pt x="355" y="59"/>
                  </a:lnTo>
                  <a:lnTo>
                    <a:pt x="358" y="60"/>
                  </a:lnTo>
                  <a:lnTo>
                    <a:pt x="361" y="61"/>
                  </a:lnTo>
                  <a:lnTo>
                    <a:pt x="363" y="63"/>
                  </a:lnTo>
                  <a:lnTo>
                    <a:pt x="366" y="64"/>
                  </a:lnTo>
                  <a:lnTo>
                    <a:pt x="368" y="66"/>
                  </a:lnTo>
                  <a:lnTo>
                    <a:pt x="370" y="67"/>
                  </a:lnTo>
                  <a:lnTo>
                    <a:pt x="372" y="69"/>
                  </a:lnTo>
                  <a:lnTo>
                    <a:pt x="374" y="71"/>
                  </a:lnTo>
                  <a:lnTo>
                    <a:pt x="377" y="73"/>
                  </a:lnTo>
                  <a:lnTo>
                    <a:pt x="379" y="76"/>
                  </a:lnTo>
                  <a:lnTo>
                    <a:pt x="379" y="78"/>
                  </a:lnTo>
                  <a:lnTo>
                    <a:pt x="380" y="81"/>
                  </a:lnTo>
                  <a:lnTo>
                    <a:pt x="383" y="83"/>
                  </a:lnTo>
                  <a:lnTo>
                    <a:pt x="385" y="87"/>
                  </a:lnTo>
                  <a:lnTo>
                    <a:pt x="388" y="91"/>
                  </a:lnTo>
                  <a:lnTo>
                    <a:pt x="391" y="95"/>
                  </a:lnTo>
                  <a:lnTo>
                    <a:pt x="394" y="99"/>
                  </a:lnTo>
                  <a:lnTo>
                    <a:pt x="398" y="104"/>
                  </a:lnTo>
                  <a:lnTo>
                    <a:pt x="401" y="109"/>
                  </a:lnTo>
                  <a:lnTo>
                    <a:pt x="406" y="114"/>
                  </a:lnTo>
                  <a:lnTo>
                    <a:pt x="409" y="119"/>
                  </a:lnTo>
                  <a:lnTo>
                    <a:pt x="412" y="124"/>
                  </a:lnTo>
                  <a:lnTo>
                    <a:pt x="416" y="129"/>
                  </a:lnTo>
                  <a:lnTo>
                    <a:pt x="419" y="134"/>
                  </a:lnTo>
                  <a:lnTo>
                    <a:pt x="422" y="138"/>
                  </a:lnTo>
                  <a:lnTo>
                    <a:pt x="425" y="143"/>
                  </a:lnTo>
                  <a:lnTo>
                    <a:pt x="426" y="147"/>
                  </a:lnTo>
                  <a:lnTo>
                    <a:pt x="426" y="151"/>
                  </a:lnTo>
                  <a:lnTo>
                    <a:pt x="428" y="154"/>
                  </a:lnTo>
                  <a:lnTo>
                    <a:pt x="430" y="160"/>
                  </a:lnTo>
                  <a:lnTo>
                    <a:pt x="432" y="166"/>
                  </a:lnTo>
                  <a:lnTo>
                    <a:pt x="435" y="173"/>
                  </a:lnTo>
                  <a:lnTo>
                    <a:pt x="438" y="180"/>
                  </a:lnTo>
                  <a:lnTo>
                    <a:pt x="441" y="189"/>
                  </a:lnTo>
                  <a:lnTo>
                    <a:pt x="444" y="197"/>
                  </a:lnTo>
                  <a:lnTo>
                    <a:pt x="447" y="206"/>
                  </a:lnTo>
                  <a:lnTo>
                    <a:pt x="450" y="215"/>
                  </a:lnTo>
                  <a:lnTo>
                    <a:pt x="453" y="224"/>
                  </a:lnTo>
                  <a:lnTo>
                    <a:pt x="457" y="232"/>
                  </a:lnTo>
                  <a:lnTo>
                    <a:pt x="459" y="240"/>
                  </a:lnTo>
                  <a:lnTo>
                    <a:pt x="462" y="248"/>
                  </a:lnTo>
                  <a:lnTo>
                    <a:pt x="464" y="255"/>
                  </a:lnTo>
                  <a:lnTo>
                    <a:pt x="465" y="260"/>
                  </a:lnTo>
                  <a:lnTo>
                    <a:pt x="465" y="267"/>
                  </a:lnTo>
                  <a:lnTo>
                    <a:pt x="466" y="270"/>
                  </a:lnTo>
                  <a:lnTo>
                    <a:pt x="466" y="275"/>
                  </a:lnTo>
                  <a:lnTo>
                    <a:pt x="467" y="280"/>
                  </a:lnTo>
                  <a:lnTo>
                    <a:pt x="468" y="285"/>
                  </a:lnTo>
                  <a:lnTo>
                    <a:pt x="468" y="290"/>
                  </a:lnTo>
                  <a:lnTo>
                    <a:pt x="469" y="295"/>
                  </a:lnTo>
                  <a:lnTo>
                    <a:pt x="470" y="299"/>
                  </a:lnTo>
                  <a:lnTo>
                    <a:pt x="471" y="303"/>
                  </a:lnTo>
                  <a:lnTo>
                    <a:pt x="473" y="306"/>
                  </a:lnTo>
                  <a:lnTo>
                    <a:pt x="473" y="311"/>
                  </a:lnTo>
                  <a:lnTo>
                    <a:pt x="474" y="314"/>
                  </a:lnTo>
                  <a:lnTo>
                    <a:pt x="475" y="316"/>
                  </a:lnTo>
                  <a:lnTo>
                    <a:pt x="476" y="319"/>
                  </a:lnTo>
                  <a:lnTo>
                    <a:pt x="476" y="320"/>
                  </a:lnTo>
                  <a:lnTo>
                    <a:pt x="476" y="321"/>
                  </a:lnTo>
                  <a:lnTo>
                    <a:pt x="475" y="322"/>
                  </a:lnTo>
                  <a:lnTo>
                    <a:pt x="473" y="324"/>
                  </a:lnTo>
                  <a:lnTo>
                    <a:pt x="469" y="326"/>
                  </a:lnTo>
                  <a:lnTo>
                    <a:pt x="466" y="327"/>
                  </a:lnTo>
                  <a:lnTo>
                    <a:pt x="462" y="331"/>
                  </a:lnTo>
                  <a:lnTo>
                    <a:pt x="457" y="334"/>
                  </a:lnTo>
                  <a:lnTo>
                    <a:pt x="452" y="336"/>
                  </a:lnTo>
                  <a:lnTo>
                    <a:pt x="446" y="340"/>
                  </a:lnTo>
                  <a:lnTo>
                    <a:pt x="440" y="342"/>
                  </a:lnTo>
                  <a:lnTo>
                    <a:pt x="433" y="346"/>
                  </a:lnTo>
                  <a:lnTo>
                    <a:pt x="427" y="349"/>
                  </a:lnTo>
                  <a:lnTo>
                    <a:pt x="421" y="351"/>
                  </a:lnTo>
                  <a:lnTo>
                    <a:pt x="415" y="354"/>
                  </a:lnTo>
                  <a:lnTo>
                    <a:pt x="409" y="356"/>
                  </a:lnTo>
                  <a:lnTo>
                    <a:pt x="403" y="357"/>
                  </a:lnTo>
                  <a:lnTo>
                    <a:pt x="398" y="358"/>
                  </a:lnTo>
                  <a:lnTo>
                    <a:pt x="392" y="358"/>
                  </a:lnTo>
                  <a:lnTo>
                    <a:pt x="388" y="360"/>
                  </a:lnTo>
                  <a:lnTo>
                    <a:pt x="384" y="360"/>
                  </a:lnTo>
                  <a:lnTo>
                    <a:pt x="380" y="358"/>
                  </a:lnTo>
                  <a:lnTo>
                    <a:pt x="378" y="358"/>
                  </a:lnTo>
                  <a:lnTo>
                    <a:pt x="374" y="357"/>
                  </a:lnTo>
                  <a:lnTo>
                    <a:pt x="372" y="357"/>
                  </a:lnTo>
                  <a:lnTo>
                    <a:pt x="370" y="356"/>
                  </a:lnTo>
                  <a:lnTo>
                    <a:pt x="368" y="356"/>
                  </a:lnTo>
                  <a:lnTo>
                    <a:pt x="367" y="355"/>
                  </a:lnTo>
                  <a:lnTo>
                    <a:pt x="366" y="354"/>
                  </a:lnTo>
                  <a:lnTo>
                    <a:pt x="365" y="354"/>
                  </a:lnTo>
                  <a:lnTo>
                    <a:pt x="365" y="352"/>
                  </a:lnTo>
                  <a:lnTo>
                    <a:pt x="364" y="352"/>
                  </a:lnTo>
                  <a:lnTo>
                    <a:pt x="365" y="352"/>
                  </a:lnTo>
                  <a:lnTo>
                    <a:pt x="365" y="354"/>
                  </a:lnTo>
                  <a:lnTo>
                    <a:pt x="365" y="356"/>
                  </a:lnTo>
                  <a:lnTo>
                    <a:pt x="365" y="357"/>
                  </a:lnTo>
                  <a:lnTo>
                    <a:pt x="365" y="361"/>
                  </a:lnTo>
                  <a:lnTo>
                    <a:pt x="366" y="365"/>
                  </a:lnTo>
                  <a:lnTo>
                    <a:pt x="366" y="367"/>
                  </a:lnTo>
                  <a:lnTo>
                    <a:pt x="366" y="371"/>
                  </a:lnTo>
                  <a:lnTo>
                    <a:pt x="366" y="376"/>
                  </a:lnTo>
                  <a:lnTo>
                    <a:pt x="366" y="378"/>
                  </a:lnTo>
                  <a:lnTo>
                    <a:pt x="366" y="382"/>
                  </a:lnTo>
                  <a:lnTo>
                    <a:pt x="366" y="386"/>
                  </a:lnTo>
                  <a:lnTo>
                    <a:pt x="366" y="388"/>
                  </a:lnTo>
                  <a:lnTo>
                    <a:pt x="366" y="391"/>
                  </a:lnTo>
                  <a:lnTo>
                    <a:pt x="365" y="392"/>
                  </a:lnTo>
                  <a:lnTo>
                    <a:pt x="364" y="393"/>
                  </a:lnTo>
                  <a:lnTo>
                    <a:pt x="363" y="395"/>
                  </a:lnTo>
                  <a:lnTo>
                    <a:pt x="362" y="396"/>
                  </a:lnTo>
                  <a:lnTo>
                    <a:pt x="361" y="396"/>
                  </a:lnTo>
                  <a:lnTo>
                    <a:pt x="359" y="396"/>
                  </a:lnTo>
                  <a:lnTo>
                    <a:pt x="358" y="397"/>
                  </a:lnTo>
                  <a:lnTo>
                    <a:pt x="356" y="398"/>
                  </a:lnTo>
                  <a:lnTo>
                    <a:pt x="355" y="399"/>
                  </a:lnTo>
                  <a:lnTo>
                    <a:pt x="352" y="399"/>
                  </a:lnTo>
                  <a:lnTo>
                    <a:pt x="352" y="401"/>
                  </a:lnTo>
                  <a:lnTo>
                    <a:pt x="351" y="401"/>
                  </a:lnTo>
                  <a:lnTo>
                    <a:pt x="350" y="402"/>
                  </a:lnTo>
                  <a:lnTo>
                    <a:pt x="348" y="403"/>
                  </a:lnTo>
                  <a:lnTo>
                    <a:pt x="347" y="406"/>
                  </a:lnTo>
                  <a:lnTo>
                    <a:pt x="346" y="408"/>
                  </a:lnTo>
                  <a:lnTo>
                    <a:pt x="345" y="409"/>
                  </a:lnTo>
                  <a:lnTo>
                    <a:pt x="335" y="409"/>
                  </a:lnTo>
                  <a:lnTo>
                    <a:pt x="323" y="408"/>
                  </a:lnTo>
                  <a:lnTo>
                    <a:pt x="305" y="406"/>
                  </a:lnTo>
                  <a:lnTo>
                    <a:pt x="285" y="403"/>
                  </a:lnTo>
                  <a:lnTo>
                    <a:pt x="262" y="401"/>
                  </a:lnTo>
                  <a:lnTo>
                    <a:pt x="238" y="397"/>
                  </a:lnTo>
                  <a:lnTo>
                    <a:pt x="213" y="393"/>
                  </a:lnTo>
                  <a:lnTo>
                    <a:pt x="188" y="390"/>
                  </a:lnTo>
                  <a:lnTo>
                    <a:pt x="164" y="386"/>
                  </a:lnTo>
                  <a:lnTo>
                    <a:pt x="142" y="382"/>
                  </a:lnTo>
                  <a:lnTo>
                    <a:pt x="122" y="378"/>
                  </a:lnTo>
                  <a:lnTo>
                    <a:pt x="104" y="376"/>
                  </a:lnTo>
                  <a:lnTo>
                    <a:pt x="91" y="373"/>
                  </a:lnTo>
                  <a:lnTo>
                    <a:pt x="83" y="372"/>
                  </a:lnTo>
                  <a:lnTo>
                    <a:pt x="79" y="372"/>
                  </a:lnTo>
                  <a:lnTo>
                    <a:pt x="80" y="371"/>
                  </a:lnTo>
                  <a:lnTo>
                    <a:pt x="80" y="370"/>
                  </a:lnTo>
                  <a:lnTo>
                    <a:pt x="81" y="370"/>
                  </a:lnTo>
                  <a:lnTo>
                    <a:pt x="81" y="368"/>
                  </a:lnTo>
                  <a:lnTo>
                    <a:pt x="80" y="367"/>
                  </a:lnTo>
                  <a:lnTo>
                    <a:pt x="80" y="366"/>
                  </a:lnTo>
                  <a:lnTo>
                    <a:pt x="79" y="366"/>
                  </a:lnTo>
                  <a:lnTo>
                    <a:pt x="78" y="365"/>
                  </a:lnTo>
                  <a:lnTo>
                    <a:pt x="76" y="365"/>
                  </a:lnTo>
                  <a:lnTo>
                    <a:pt x="75" y="365"/>
                  </a:lnTo>
                  <a:lnTo>
                    <a:pt x="72" y="363"/>
                  </a:lnTo>
                  <a:lnTo>
                    <a:pt x="69" y="365"/>
                  </a:lnTo>
                  <a:lnTo>
                    <a:pt x="67" y="365"/>
                  </a:lnTo>
                  <a:lnTo>
                    <a:pt x="65" y="363"/>
                  </a:lnTo>
                  <a:lnTo>
                    <a:pt x="64" y="363"/>
                  </a:lnTo>
                  <a:lnTo>
                    <a:pt x="64" y="362"/>
                  </a:lnTo>
                  <a:lnTo>
                    <a:pt x="62" y="362"/>
                  </a:lnTo>
                  <a:lnTo>
                    <a:pt x="60" y="361"/>
                  </a:lnTo>
                  <a:lnTo>
                    <a:pt x="58" y="360"/>
                  </a:lnTo>
                  <a:lnTo>
                    <a:pt x="57" y="358"/>
                  </a:lnTo>
                  <a:lnTo>
                    <a:pt x="55" y="356"/>
                  </a:lnTo>
                  <a:lnTo>
                    <a:pt x="53" y="355"/>
                  </a:lnTo>
                  <a:lnTo>
                    <a:pt x="50" y="352"/>
                  </a:lnTo>
                  <a:lnTo>
                    <a:pt x="48" y="350"/>
                  </a:lnTo>
                  <a:lnTo>
                    <a:pt x="46" y="346"/>
                  </a:lnTo>
                  <a:lnTo>
                    <a:pt x="43" y="344"/>
                  </a:lnTo>
                  <a:lnTo>
                    <a:pt x="40" y="341"/>
                  </a:lnTo>
                  <a:lnTo>
                    <a:pt x="37" y="336"/>
                  </a:lnTo>
                  <a:lnTo>
                    <a:pt x="33" y="331"/>
                  </a:lnTo>
                  <a:lnTo>
                    <a:pt x="30" y="327"/>
                  </a:lnTo>
                  <a:lnTo>
                    <a:pt x="27" y="324"/>
                  </a:lnTo>
                  <a:lnTo>
                    <a:pt x="24" y="320"/>
                  </a:lnTo>
                  <a:lnTo>
                    <a:pt x="21" y="316"/>
                  </a:lnTo>
                  <a:lnTo>
                    <a:pt x="17" y="314"/>
                  </a:lnTo>
                  <a:lnTo>
                    <a:pt x="16" y="311"/>
                  </a:lnTo>
                  <a:lnTo>
                    <a:pt x="14" y="308"/>
                  </a:lnTo>
                  <a:lnTo>
                    <a:pt x="11" y="305"/>
                  </a:lnTo>
                  <a:lnTo>
                    <a:pt x="10" y="303"/>
                  </a:lnTo>
                  <a:lnTo>
                    <a:pt x="8" y="300"/>
                  </a:lnTo>
                  <a:lnTo>
                    <a:pt x="5" y="298"/>
                  </a:lnTo>
                  <a:lnTo>
                    <a:pt x="3" y="295"/>
                  </a:lnTo>
                  <a:lnTo>
                    <a:pt x="3" y="293"/>
                  </a:lnTo>
                  <a:lnTo>
                    <a:pt x="0" y="290"/>
                  </a:lnTo>
                  <a:lnTo>
                    <a:pt x="4" y="285"/>
                  </a:lnTo>
                  <a:lnTo>
                    <a:pt x="8" y="280"/>
                  </a:lnTo>
                  <a:lnTo>
                    <a:pt x="11" y="273"/>
                  </a:lnTo>
                  <a:lnTo>
                    <a:pt x="15" y="265"/>
                  </a:lnTo>
                  <a:lnTo>
                    <a:pt x="19" y="258"/>
                  </a:lnTo>
                  <a:lnTo>
                    <a:pt x="23" y="250"/>
                  </a:lnTo>
                  <a:lnTo>
                    <a:pt x="27" y="240"/>
                  </a:lnTo>
                  <a:lnTo>
                    <a:pt x="31" y="232"/>
                  </a:lnTo>
                  <a:lnTo>
                    <a:pt x="37" y="223"/>
                  </a:lnTo>
                  <a:lnTo>
                    <a:pt x="40" y="214"/>
                  </a:lnTo>
                  <a:lnTo>
                    <a:pt x="44" y="205"/>
                  </a:lnTo>
                  <a:lnTo>
                    <a:pt x="48" y="196"/>
                  </a:lnTo>
                  <a:lnTo>
                    <a:pt x="51" y="188"/>
                  </a:lnTo>
                  <a:lnTo>
                    <a:pt x="54" y="180"/>
                  </a:lnTo>
                  <a:lnTo>
                    <a:pt x="57" y="172"/>
                  </a:lnTo>
                  <a:lnTo>
                    <a:pt x="59" y="166"/>
                  </a:lnTo>
                  <a:lnTo>
                    <a:pt x="63" y="159"/>
                  </a:lnTo>
                  <a:lnTo>
                    <a:pt x="64" y="153"/>
                  </a:lnTo>
                  <a:lnTo>
                    <a:pt x="65" y="148"/>
                  </a:lnTo>
                  <a:lnTo>
                    <a:pt x="68" y="143"/>
                  </a:lnTo>
                  <a:lnTo>
                    <a:pt x="69" y="138"/>
                  </a:lnTo>
                  <a:lnTo>
                    <a:pt x="70" y="134"/>
                  </a:lnTo>
                  <a:lnTo>
                    <a:pt x="70" y="130"/>
                  </a:lnTo>
                  <a:lnTo>
                    <a:pt x="72" y="126"/>
                  </a:lnTo>
                  <a:lnTo>
                    <a:pt x="72" y="123"/>
                  </a:lnTo>
                  <a:lnTo>
                    <a:pt x="73" y="120"/>
                  </a:lnTo>
                  <a:lnTo>
                    <a:pt x="74" y="117"/>
                  </a:lnTo>
                  <a:lnTo>
                    <a:pt x="75" y="115"/>
                  </a:lnTo>
                  <a:lnTo>
                    <a:pt x="76" y="112"/>
                  </a:lnTo>
                  <a:lnTo>
                    <a:pt x="77" y="110"/>
                  </a:lnTo>
                  <a:lnTo>
                    <a:pt x="79" y="108"/>
                  </a:lnTo>
                  <a:lnTo>
                    <a:pt x="80" y="107"/>
                  </a:lnTo>
                  <a:lnTo>
                    <a:pt x="83" y="105"/>
                  </a:lnTo>
                  <a:lnTo>
                    <a:pt x="85" y="103"/>
                  </a:lnTo>
                  <a:lnTo>
                    <a:pt x="88" y="101"/>
                  </a:lnTo>
                  <a:lnTo>
                    <a:pt x="91" y="99"/>
                  </a:lnTo>
                  <a:lnTo>
                    <a:pt x="93" y="97"/>
                  </a:lnTo>
                  <a:lnTo>
                    <a:pt x="96" y="95"/>
                  </a:lnTo>
                  <a:lnTo>
                    <a:pt x="97" y="93"/>
                  </a:lnTo>
                  <a:lnTo>
                    <a:pt x="101" y="92"/>
                  </a:lnTo>
                  <a:lnTo>
                    <a:pt x="103" y="90"/>
                  </a:lnTo>
                  <a:lnTo>
                    <a:pt x="105" y="89"/>
                  </a:lnTo>
                  <a:lnTo>
                    <a:pt x="107" y="88"/>
                  </a:lnTo>
                  <a:lnTo>
                    <a:pt x="110" y="87"/>
                  </a:lnTo>
                  <a:lnTo>
                    <a:pt x="111" y="86"/>
                  </a:lnTo>
                  <a:lnTo>
                    <a:pt x="112" y="85"/>
                  </a:lnTo>
                  <a:lnTo>
                    <a:pt x="113" y="84"/>
                  </a:lnTo>
                  <a:lnTo>
                    <a:pt x="113" y="83"/>
                  </a:lnTo>
                  <a:lnTo>
                    <a:pt x="113" y="82"/>
                  </a:lnTo>
                  <a:lnTo>
                    <a:pt x="113" y="81"/>
                  </a:lnTo>
                  <a:lnTo>
                    <a:pt x="115" y="80"/>
                  </a:lnTo>
                  <a:lnTo>
                    <a:pt x="115" y="79"/>
                  </a:lnTo>
                  <a:lnTo>
                    <a:pt x="115" y="78"/>
                  </a:lnTo>
                  <a:lnTo>
                    <a:pt x="115" y="76"/>
                  </a:lnTo>
                  <a:lnTo>
                    <a:pt x="115" y="75"/>
                  </a:lnTo>
                  <a:lnTo>
                    <a:pt x="116" y="74"/>
                  </a:lnTo>
                  <a:lnTo>
                    <a:pt x="116" y="73"/>
                  </a:lnTo>
                  <a:lnTo>
                    <a:pt x="116" y="72"/>
                  </a:lnTo>
                  <a:lnTo>
                    <a:pt x="116" y="70"/>
                  </a:lnTo>
                  <a:lnTo>
                    <a:pt x="115" y="70"/>
                  </a:lnTo>
                  <a:lnTo>
                    <a:pt x="116" y="68"/>
                  </a:lnTo>
                  <a:lnTo>
                    <a:pt x="117" y="66"/>
                  </a:lnTo>
                  <a:lnTo>
                    <a:pt x="117" y="64"/>
                  </a:lnTo>
                  <a:lnTo>
                    <a:pt x="120" y="62"/>
                  </a:lnTo>
                  <a:lnTo>
                    <a:pt x="122" y="59"/>
                  </a:lnTo>
                  <a:lnTo>
                    <a:pt x="124" y="57"/>
                  </a:lnTo>
                  <a:lnTo>
                    <a:pt x="126" y="54"/>
                  </a:lnTo>
                  <a:lnTo>
                    <a:pt x="129" y="51"/>
                  </a:lnTo>
                  <a:lnTo>
                    <a:pt x="132" y="49"/>
                  </a:lnTo>
                  <a:lnTo>
                    <a:pt x="134" y="46"/>
                  </a:lnTo>
                  <a:lnTo>
                    <a:pt x="137" y="44"/>
                  </a:lnTo>
                  <a:lnTo>
                    <a:pt x="138" y="43"/>
                  </a:lnTo>
                  <a:lnTo>
                    <a:pt x="140" y="40"/>
                  </a:lnTo>
                  <a:lnTo>
                    <a:pt x="142" y="39"/>
                  </a:lnTo>
                  <a:lnTo>
                    <a:pt x="143" y="38"/>
                  </a:lnTo>
                  <a:lnTo>
                    <a:pt x="144" y="38"/>
                  </a:lnTo>
                  <a:lnTo>
                    <a:pt x="147" y="36"/>
                  </a:lnTo>
                  <a:lnTo>
                    <a:pt x="151" y="34"/>
                  </a:lnTo>
                  <a:lnTo>
                    <a:pt x="158" y="33"/>
                  </a:lnTo>
                  <a:lnTo>
                    <a:pt x="164" y="29"/>
                  </a:lnTo>
                  <a:lnTo>
                    <a:pt x="171" y="25"/>
                  </a:lnTo>
                  <a:lnTo>
                    <a:pt x="179" y="23"/>
                  </a:lnTo>
                  <a:lnTo>
                    <a:pt x="186" y="19"/>
                  </a:lnTo>
                  <a:lnTo>
                    <a:pt x="195" y="15"/>
                  </a:lnTo>
                  <a:lnTo>
                    <a:pt x="203" y="13"/>
                  </a:lnTo>
                  <a:lnTo>
                    <a:pt x="211" y="8"/>
                  </a:lnTo>
                  <a:lnTo>
                    <a:pt x="217" y="5"/>
                  </a:lnTo>
                  <a:lnTo>
                    <a:pt x="223" y="3"/>
                  </a:lnTo>
                  <a:lnTo>
                    <a:pt x="227" y="2"/>
                  </a:lnTo>
                  <a:lnTo>
                    <a:pt x="230" y="0"/>
                  </a:lnTo>
                </a:path>
              </a:pathLst>
            </a:custGeom>
            <a:solidFill>
              <a:srgbClr val="00208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3269" name="Freeform 21"/>
            <p:cNvSpPr>
              <a:spLocks/>
            </p:cNvSpPr>
            <p:nvPr/>
          </p:nvSpPr>
          <p:spPr bwMode="auto">
            <a:xfrm>
              <a:off x="4164" y="948"/>
              <a:ext cx="56" cy="26"/>
            </a:xfrm>
            <a:custGeom>
              <a:avLst/>
              <a:gdLst>
                <a:gd name="T0" fmla="*/ 0 w 56"/>
                <a:gd name="T1" fmla="*/ 19 h 26"/>
                <a:gd name="T2" fmla="*/ 2 w 56"/>
                <a:gd name="T3" fmla="*/ 20 h 26"/>
                <a:gd name="T4" fmla="*/ 4 w 56"/>
                <a:gd name="T5" fmla="*/ 21 h 26"/>
                <a:gd name="T6" fmla="*/ 7 w 56"/>
                <a:gd name="T7" fmla="*/ 22 h 26"/>
                <a:gd name="T8" fmla="*/ 10 w 56"/>
                <a:gd name="T9" fmla="*/ 23 h 26"/>
                <a:gd name="T10" fmla="*/ 14 w 56"/>
                <a:gd name="T11" fmla="*/ 24 h 26"/>
                <a:gd name="T12" fmla="*/ 19 w 56"/>
                <a:gd name="T13" fmla="*/ 25 h 26"/>
                <a:gd name="T14" fmla="*/ 23 w 56"/>
                <a:gd name="T15" fmla="*/ 25 h 26"/>
                <a:gd name="T16" fmla="*/ 27 w 56"/>
                <a:gd name="T17" fmla="*/ 25 h 26"/>
                <a:gd name="T18" fmla="*/ 32 w 56"/>
                <a:gd name="T19" fmla="*/ 25 h 26"/>
                <a:gd name="T20" fmla="*/ 35 w 56"/>
                <a:gd name="T21" fmla="*/ 25 h 26"/>
                <a:gd name="T22" fmla="*/ 39 w 56"/>
                <a:gd name="T23" fmla="*/ 25 h 26"/>
                <a:gd name="T24" fmla="*/ 43 w 56"/>
                <a:gd name="T25" fmla="*/ 25 h 26"/>
                <a:gd name="T26" fmla="*/ 45 w 56"/>
                <a:gd name="T27" fmla="*/ 25 h 26"/>
                <a:gd name="T28" fmla="*/ 48 w 56"/>
                <a:gd name="T29" fmla="*/ 25 h 26"/>
                <a:gd name="T30" fmla="*/ 49 w 56"/>
                <a:gd name="T31" fmla="*/ 25 h 26"/>
                <a:gd name="T32" fmla="*/ 50 w 56"/>
                <a:gd name="T33" fmla="*/ 24 h 26"/>
                <a:gd name="T34" fmla="*/ 50 w 56"/>
                <a:gd name="T35" fmla="*/ 23 h 26"/>
                <a:gd name="T36" fmla="*/ 50 w 56"/>
                <a:gd name="T37" fmla="*/ 22 h 26"/>
                <a:gd name="T38" fmla="*/ 50 w 56"/>
                <a:gd name="T39" fmla="*/ 21 h 26"/>
                <a:gd name="T40" fmla="*/ 52 w 56"/>
                <a:gd name="T41" fmla="*/ 19 h 26"/>
                <a:gd name="T42" fmla="*/ 52 w 56"/>
                <a:gd name="T43" fmla="*/ 16 h 26"/>
                <a:gd name="T44" fmla="*/ 53 w 56"/>
                <a:gd name="T45" fmla="*/ 14 h 26"/>
                <a:gd name="T46" fmla="*/ 53 w 56"/>
                <a:gd name="T47" fmla="*/ 12 h 26"/>
                <a:gd name="T48" fmla="*/ 53 w 56"/>
                <a:gd name="T49" fmla="*/ 9 h 26"/>
                <a:gd name="T50" fmla="*/ 54 w 56"/>
                <a:gd name="T51" fmla="*/ 8 h 26"/>
                <a:gd name="T52" fmla="*/ 54 w 56"/>
                <a:gd name="T53" fmla="*/ 5 h 26"/>
                <a:gd name="T54" fmla="*/ 55 w 56"/>
                <a:gd name="T55" fmla="*/ 4 h 26"/>
                <a:gd name="T56" fmla="*/ 55 w 56"/>
                <a:gd name="T57" fmla="*/ 1 h 26"/>
                <a:gd name="T58" fmla="*/ 55 w 56"/>
                <a:gd name="T59" fmla="*/ 0 h 26"/>
                <a:gd name="T60" fmla="*/ 0 w 56"/>
                <a:gd name="T61" fmla="*/ 19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6" h="26">
                  <a:moveTo>
                    <a:pt x="0" y="19"/>
                  </a:moveTo>
                  <a:lnTo>
                    <a:pt x="2" y="20"/>
                  </a:lnTo>
                  <a:lnTo>
                    <a:pt x="4" y="21"/>
                  </a:lnTo>
                  <a:lnTo>
                    <a:pt x="7" y="22"/>
                  </a:lnTo>
                  <a:lnTo>
                    <a:pt x="10" y="23"/>
                  </a:lnTo>
                  <a:lnTo>
                    <a:pt x="14" y="24"/>
                  </a:lnTo>
                  <a:lnTo>
                    <a:pt x="19" y="25"/>
                  </a:lnTo>
                  <a:lnTo>
                    <a:pt x="23" y="25"/>
                  </a:lnTo>
                  <a:lnTo>
                    <a:pt x="27" y="25"/>
                  </a:lnTo>
                  <a:lnTo>
                    <a:pt x="32" y="25"/>
                  </a:lnTo>
                  <a:lnTo>
                    <a:pt x="35" y="25"/>
                  </a:lnTo>
                  <a:lnTo>
                    <a:pt x="39" y="25"/>
                  </a:lnTo>
                  <a:lnTo>
                    <a:pt x="43" y="25"/>
                  </a:lnTo>
                  <a:lnTo>
                    <a:pt x="45" y="25"/>
                  </a:lnTo>
                  <a:lnTo>
                    <a:pt x="48" y="25"/>
                  </a:lnTo>
                  <a:lnTo>
                    <a:pt x="49" y="25"/>
                  </a:lnTo>
                  <a:lnTo>
                    <a:pt x="50" y="24"/>
                  </a:lnTo>
                  <a:lnTo>
                    <a:pt x="50" y="23"/>
                  </a:lnTo>
                  <a:lnTo>
                    <a:pt x="50" y="22"/>
                  </a:lnTo>
                  <a:lnTo>
                    <a:pt x="50" y="21"/>
                  </a:lnTo>
                  <a:lnTo>
                    <a:pt x="52" y="19"/>
                  </a:lnTo>
                  <a:lnTo>
                    <a:pt x="52" y="16"/>
                  </a:lnTo>
                  <a:lnTo>
                    <a:pt x="53" y="14"/>
                  </a:lnTo>
                  <a:lnTo>
                    <a:pt x="53" y="12"/>
                  </a:lnTo>
                  <a:lnTo>
                    <a:pt x="53" y="9"/>
                  </a:lnTo>
                  <a:lnTo>
                    <a:pt x="54" y="8"/>
                  </a:lnTo>
                  <a:lnTo>
                    <a:pt x="54" y="5"/>
                  </a:lnTo>
                  <a:lnTo>
                    <a:pt x="55" y="4"/>
                  </a:lnTo>
                  <a:lnTo>
                    <a:pt x="55" y="1"/>
                  </a:lnTo>
                  <a:lnTo>
                    <a:pt x="55" y="0"/>
                  </a:lnTo>
                  <a:lnTo>
                    <a:pt x="0" y="19"/>
                  </a:lnTo>
                </a:path>
              </a:pathLst>
            </a:custGeom>
            <a:solidFill>
              <a:srgbClr val="00208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3270" name="Freeform 22"/>
            <p:cNvSpPr>
              <a:spLocks/>
            </p:cNvSpPr>
            <p:nvPr/>
          </p:nvSpPr>
          <p:spPr bwMode="auto">
            <a:xfrm>
              <a:off x="4208" y="892"/>
              <a:ext cx="172" cy="280"/>
            </a:xfrm>
            <a:custGeom>
              <a:avLst/>
              <a:gdLst>
                <a:gd name="T0" fmla="*/ 3 w 172"/>
                <a:gd name="T1" fmla="*/ 74 h 280"/>
                <a:gd name="T2" fmla="*/ 0 w 172"/>
                <a:gd name="T3" fmla="*/ 81 h 280"/>
                <a:gd name="T4" fmla="*/ 0 w 172"/>
                <a:gd name="T5" fmla="*/ 90 h 280"/>
                <a:gd name="T6" fmla="*/ 1 w 172"/>
                <a:gd name="T7" fmla="*/ 95 h 280"/>
                <a:gd name="T8" fmla="*/ 3 w 172"/>
                <a:gd name="T9" fmla="*/ 100 h 280"/>
                <a:gd name="T10" fmla="*/ 5 w 172"/>
                <a:gd name="T11" fmla="*/ 105 h 280"/>
                <a:gd name="T12" fmla="*/ 6 w 172"/>
                <a:gd name="T13" fmla="*/ 111 h 280"/>
                <a:gd name="T14" fmla="*/ 6 w 172"/>
                <a:gd name="T15" fmla="*/ 116 h 280"/>
                <a:gd name="T16" fmla="*/ 6 w 172"/>
                <a:gd name="T17" fmla="*/ 121 h 280"/>
                <a:gd name="T18" fmla="*/ 5 w 172"/>
                <a:gd name="T19" fmla="*/ 130 h 280"/>
                <a:gd name="T20" fmla="*/ 6 w 172"/>
                <a:gd name="T21" fmla="*/ 140 h 280"/>
                <a:gd name="T22" fmla="*/ 8 w 172"/>
                <a:gd name="T23" fmla="*/ 152 h 280"/>
                <a:gd name="T24" fmla="*/ 13 w 172"/>
                <a:gd name="T25" fmla="*/ 160 h 280"/>
                <a:gd name="T26" fmla="*/ 14 w 172"/>
                <a:gd name="T27" fmla="*/ 168 h 280"/>
                <a:gd name="T28" fmla="*/ 16 w 172"/>
                <a:gd name="T29" fmla="*/ 175 h 280"/>
                <a:gd name="T30" fmla="*/ 18 w 172"/>
                <a:gd name="T31" fmla="*/ 181 h 280"/>
                <a:gd name="T32" fmla="*/ 19 w 172"/>
                <a:gd name="T33" fmla="*/ 186 h 280"/>
                <a:gd name="T34" fmla="*/ 19 w 172"/>
                <a:gd name="T35" fmla="*/ 193 h 280"/>
                <a:gd name="T36" fmla="*/ 21 w 172"/>
                <a:gd name="T37" fmla="*/ 199 h 280"/>
                <a:gd name="T38" fmla="*/ 29 w 172"/>
                <a:gd name="T39" fmla="*/ 208 h 280"/>
                <a:gd name="T40" fmla="*/ 39 w 172"/>
                <a:gd name="T41" fmla="*/ 211 h 280"/>
                <a:gd name="T42" fmla="*/ 47 w 172"/>
                <a:gd name="T43" fmla="*/ 211 h 280"/>
                <a:gd name="T44" fmla="*/ 56 w 172"/>
                <a:gd name="T45" fmla="*/ 208 h 280"/>
                <a:gd name="T46" fmla="*/ 60 w 172"/>
                <a:gd name="T47" fmla="*/ 209 h 280"/>
                <a:gd name="T48" fmla="*/ 63 w 172"/>
                <a:gd name="T49" fmla="*/ 214 h 280"/>
                <a:gd name="T50" fmla="*/ 67 w 172"/>
                <a:gd name="T51" fmla="*/ 228 h 280"/>
                <a:gd name="T52" fmla="*/ 71 w 172"/>
                <a:gd name="T53" fmla="*/ 242 h 280"/>
                <a:gd name="T54" fmla="*/ 75 w 172"/>
                <a:gd name="T55" fmla="*/ 254 h 280"/>
                <a:gd name="T56" fmla="*/ 79 w 172"/>
                <a:gd name="T57" fmla="*/ 263 h 280"/>
                <a:gd name="T58" fmla="*/ 81 w 172"/>
                <a:gd name="T59" fmla="*/ 271 h 280"/>
                <a:gd name="T60" fmla="*/ 82 w 172"/>
                <a:gd name="T61" fmla="*/ 276 h 280"/>
                <a:gd name="T62" fmla="*/ 82 w 172"/>
                <a:gd name="T63" fmla="*/ 278 h 280"/>
                <a:gd name="T64" fmla="*/ 83 w 172"/>
                <a:gd name="T65" fmla="*/ 272 h 280"/>
                <a:gd name="T66" fmla="*/ 87 w 172"/>
                <a:gd name="T67" fmla="*/ 259 h 280"/>
                <a:gd name="T68" fmla="*/ 91 w 172"/>
                <a:gd name="T69" fmla="*/ 244 h 280"/>
                <a:gd name="T70" fmla="*/ 95 w 172"/>
                <a:gd name="T71" fmla="*/ 232 h 280"/>
                <a:gd name="T72" fmla="*/ 109 w 172"/>
                <a:gd name="T73" fmla="*/ 216 h 280"/>
                <a:gd name="T74" fmla="*/ 132 w 172"/>
                <a:gd name="T75" fmla="*/ 196 h 280"/>
                <a:gd name="T76" fmla="*/ 150 w 172"/>
                <a:gd name="T77" fmla="*/ 181 h 280"/>
                <a:gd name="T78" fmla="*/ 155 w 172"/>
                <a:gd name="T79" fmla="*/ 175 h 280"/>
                <a:gd name="T80" fmla="*/ 155 w 172"/>
                <a:gd name="T81" fmla="*/ 168 h 280"/>
                <a:gd name="T82" fmla="*/ 153 w 172"/>
                <a:gd name="T83" fmla="*/ 158 h 280"/>
                <a:gd name="T84" fmla="*/ 153 w 172"/>
                <a:gd name="T85" fmla="*/ 149 h 280"/>
                <a:gd name="T86" fmla="*/ 153 w 172"/>
                <a:gd name="T87" fmla="*/ 144 h 280"/>
                <a:gd name="T88" fmla="*/ 156 w 172"/>
                <a:gd name="T89" fmla="*/ 138 h 280"/>
                <a:gd name="T90" fmla="*/ 161 w 172"/>
                <a:gd name="T91" fmla="*/ 131 h 280"/>
                <a:gd name="T92" fmla="*/ 165 w 172"/>
                <a:gd name="T93" fmla="*/ 125 h 280"/>
                <a:gd name="T94" fmla="*/ 166 w 172"/>
                <a:gd name="T95" fmla="*/ 118 h 280"/>
                <a:gd name="T96" fmla="*/ 168 w 172"/>
                <a:gd name="T97" fmla="*/ 112 h 280"/>
                <a:gd name="T98" fmla="*/ 170 w 172"/>
                <a:gd name="T99" fmla="*/ 105 h 280"/>
                <a:gd name="T100" fmla="*/ 171 w 172"/>
                <a:gd name="T101" fmla="*/ 92 h 280"/>
                <a:gd name="T102" fmla="*/ 170 w 172"/>
                <a:gd name="T103" fmla="*/ 75 h 280"/>
                <a:gd name="T104" fmla="*/ 167 w 172"/>
                <a:gd name="T105" fmla="*/ 52 h 280"/>
                <a:gd name="T106" fmla="*/ 157 w 172"/>
                <a:gd name="T107" fmla="*/ 32 h 280"/>
                <a:gd name="T108" fmla="*/ 135 w 172"/>
                <a:gd name="T109" fmla="*/ 13 h 280"/>
                <a:gd name="T110" fmla="*/ 99 w 172"/>
                <a:gd name="T111" fmla="*/ 2 h 280"/>
                <a:gd name="T112" fmla="*/ 65 w 172"/>
                <a:gd name="T113" fmla="*/ 1 h 280"/>
                <a:gd name="T114" fmla="*/ 36 w 172"/>
                <a:gd name="T115" fmla="*/ 14 h 280"/>
                <a:gd name="T116" fmla="*/ 13 w 172"/>
                <a:gd name="T117" fmla="*/ 40 h 280"/>
                <a:gd name="T118" fmla="*/ 4 w 172"/>
                <a:gd name="T119" fmla="*/ 62 h 280"/>
                <a:gd name="T120" fmla="*/ 3 w 172"/>
                <a:gd name="T121" fmla="*/ 67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2" h="280">
                  <a:moveTo>
                    <a:pt x="3" y="70"/>
                  </a:moveTo>
                  <a:lnTo>
                    <a:pt x="3" y="71"/>
                  </a:lnTo>
                  <a:lnTo>
                    <a:pt x="3" y="72"/>
                  </a:lnTo>
                  <a:lnTo>
                    <a:pt x="3" y="74"/>
                  </a:lnTo>
                  <a:lnTo>
                    <a:pt x="1" y="76"/>
                  </a:lnTo>
                  <a:lnTo>
                    <a:pt x="1" y="77"/>
                  </a:lnTo>
                  <a:lnTo>
                    <a:pt x="1" y="80"/>
                  </a:lnTo>
                  <a:lnTo>
                    <a:pt x="0" y="81"/>
                  </a:lnTo>
                  <a:lnTo>
                    <a:pt x="0" y="84"/>
                  </a:lnTo>
                  <a:lnTo>
                    <a:pt x="0" y="86"/>
                  </a:lnTo>
                  <a:lnTo>
                    <a:pt x="0" y="87"/>
                  </a:lnTo>
                  <a:lnTo>
                    <a:pt x="0" y="90"/>
                  </a:lnTo>
                  <a:lnTo>
                    <a:pt x="0" y="91"/>
                  </a:lnTo>
                  <a:lnTo>
                    <a:pt x="0" y="92"/>
                  </a:lnTo>
                  <a:lnTo>
                    <a:pt x="0" y="93"/>
                  </a:lnTo>
                  <a:lnTo>
                    <a:pt x="1" y="95"/>
                  </a:lnTo>
                  <a:lnTo>
                    <a:pt x="1" y="96"/>
                  </a:lnTo>
                  <a:lnTo>
                    <a:pt x="3" y="96"/>
                  </a:lnTo>
                  <a:lnTo>
                    <a:pt x="3" y="98"/>
                  </a:lnTo>
                  <a:lnTo>
                    <a:pt x="3" y="100"/>
                  </a:lnTo>
                  <a:lnTo>
                    <a:pt x="4" y="100"/>
                  </a:lnTo>
                  <a:lnTo>
                    <a:pt x="4" y="101"/>
                  </a:lnTo>
                  <a:lnTo>
                    <a:pt x="4" y="102"/>
                  </a:lnTo>
                  <a:lnTo>
                    <a:pt x="5" y="105"/>
                  </a:lnTo>
                  <a:lnTo>
                    <a:pt x="5" y="106"/>
                  </a:lnTo>
                  <a:lnTo>
                    <a:pt x="6" y="108"/>
                  </a:lnTo>
                  <a:lnTo>
                    <a:pt x="6" y="110"/>
                  </a:lnTo>
                  <a:lnTo>
                    <a:pt x="6" y="111"/>
                  </a:lnTo>
                  <a:lnTo>
                    <a:pt x="6" y="112"/>
                  </a:lnTo>
                  <a:lnTo>
                    <a:pt x="6" y="113"/>
                  </a:lnTo>
                  <a:lnTo>
                    <a:pt x="6" y="115"/>
                  </a:lnTo>
                  <a:lnTo>
                    <a:pt x="6" y="116"/>
                  </a:lnTo>
                  <a:lnTo>
                    <a:pt x="6" y="117"/>
                  </a:lnTo>
                  <a:lnTo>
                    <a:pt x="6" y="118"/>
                  </a:lnTo>
                  <a:lnTo>
                    <a:pt x="6" y="120"/>
                  </a:lnTo>
                  <a:lnTo>
                    <a:pt x="6" y="121"/>
                  </a:lnTo>
                  <a:lnTo>
                    <a:pt x="6" y="123"/>
                  </a:lnTo>
                  <a:lnTo>
                    <a:pt x="6" y="125"/>
                  </a:lnTo>
                  <a:lnTo>
                    <a:pt x="5" y="127"/>
                  </a:lnTo>
                  <a:lnTo>
                    <a:pt x="5" y="130"/>
                  </a:lnTo>
                  <a:lnTo>
                    <a:pt x="5" y="132"/>
                  </a:lnTo>
                  <a:lnTo>
                    <a:pt x="5" y="135"/>
                  </a:lnTo>
                  <a:lnTo>
                    <a:pt x="5" y="137"/>
                  </a:lnTo>
                  <a:lnTo>
                    <a:pt x="6" y="140"/>
                  </a:lnTo>
                  <a:lnTo>
                    <a:pt x="6" y="143"/>
                  </a:lnTo>
                  <a:lnTo>
                    <a:pt x="8" y="146"/>
                  </a:lnTo>
                  <a:lnTo>
                    <a:pt x="8" y="149"/>
                  </a:lnTo>
                  <a:lnTo>
                    <a:pt x="8" y="152"/>
                  </a:lnTo>
                  <a:lnTo>
                    <a:pt x="9" y="154"/>
                  </a:lnTo>
                  <a:lnTo>
                    <a:pt x="10" y="156"/>
                  </a:lnTo>
                  <a:lnTo>
                    <a:pt x="11" y="158"/>
                  </a:lnTo>
                  <a:lnTo>
                    <a:pt x="13" y="160"/>
                  </a:lnTo>
                  <a:lnTo>
                    <a:pt x="13" y="162"/>
                  </a:lnTo>
                  <a:lnTo>
                    <a:pt x="14" y="164"/>
                  </a:lnTo>
                  <a:lnTo>
                    <a:pt x="14" y="166"/>
                  </a:lnTo>
                  <a:lnTo>
                    <a:pt x="14" y="168"/>
                  </a:lnTo>
                  <a:lnTo>
                    <a:pt x="14" y="169"/>
                  </a:lnTo>
                  <a:lnTo>
                    <a:pt x="15" y="171"/>
                  </a:lnTo>
                  <a:lnTo>
                    <a:pt x="15" y="173"/>
                  </a:lnTo>
                  <a:lnTo>
                    <a:pt x="16" y="175"/>
                  </a:lnTo>
                  <a:lnTo>
                    <a:pt x="16" y="176"/>
                  </a:lnTo>
                  <a:lnTo>
                    <a:pt x="16" y="178"/>
                  </a:lnTo>
                  <a:lnTo>
                    <a:pt x="18" y="179"/>
                  </a:lnTo>
                  <a:lnTo>
                    <a:pt x="18" y="181"/>
                  </a:lnTo>
                  <a:lnTo>
                    <a:pt x="19" y="182"/>
                  </a:lnTo>
                  <a:lnTo>
                    <a:pt x="19" y="183"/>
                  </a:lnTo>
                  <a:lnTo>
                    <a:pt x="19" y="184"/>
                  </a:lnTo>
                  <a:lnTo>
                    <a:pt x="19" y="186"/>
                  </a:lnTo>
                  <a:lnTo>
                    <a:pt x="19" y="188"/>
                  </a:lnTo>
                  <a:lnTo>
                    <a:pt x="19" y="189"/>
                  </a:lnTo>
                  <a:lnTo>
                    <a:pt x="19" y="191"/>
                  </a:lnTo>
                  <a:lnTo>
                    <a:pt x="19" y="193"/>
                  </a:lnTo>
                  <a:lnTo>
                    <a:pt x="19" y="194"/>
                  </a:lnTo>
                  <a:lnTo>
                    <a:pt x="20" y="197"/>
                  </a:lnTo>
                  <a:lnTo>
                    <a:pt x="20" y="198"/>
                  </a:lnTo>
                  <a:lnTo>
                    <a:pt x="21" y="199"/>
                  </a:lnTo>
                  <a:lnTo>
                    <a:pt x="24" y="202"/>
                  </a:lnTo>
                  <a:lnTo>
                    <a:pt x="25" y="203"/>
                  </a:lnTo>
                  <a:lnTo>
                    <a:pt x="26" y="206"/>
                  </a:lnTo>
                  <a:lnTo>
                    <a:pt x="29" y="208"/>
                  </a:lnTo>
                  <a:lnTo>
                    <a:pt x="31" y="208"/>
                  </a:lnTo>
                  <a:lnTo>
                    <a:pt x="34" y="209"/>
                  </a:lnTo>
                  <a:lnTo>
                    <a:pt x="36" y="209"/>
                  </a:lnTo>
                  <a:lnTo>
                    <a:pt x="39" y="211"/>
                  </a:lnTo>
                  <a:lnTo>
                    <a:pt x="41" y="211"/>
                  </a:lnTo>
                  <a:lnTo>
                    <a:pt x="44" y="211"/>
                  </a:lnTo>
                  <a:lnTo>
                    <a:pt x="46" y="211"/>
                  </a:lnTo>
                  <a:lnTo>
                    <a:pt x="47" y="211"/>
                  </a:lnTo>
                  <a:lnTo>
                    <a:pt x="50" y="209"/>
                  </a:lnTo>
                  <a:lnTo>
                    <a:pt x="52" y="209"/>
                  </a:lnTo>
                  <a:lnTo>
                    <a:pt x="54" y="209"/>
                  </a:lnTo>
                  <a:lnTo>
                    <a:pt x="56" y="208"/>
                  </a:lnTo>
                  <a:lnTo>
                    <a:pt x="57" y="208"/>
                  </a:lnTo>
                  <a:lnTo>
                    <a:pt x="58" y="208"/>
                  </a:lnTo>
                  <a:lnTo>
                    <a:pt x="60" y="208"/>
                  </a:lnTo>
                  <a:lnTo>
                    <a:pt x="60" y="209"/>
                  </a:lnTo>
                  <a:lnTo>
                    <a:pt x="61" y="209"/>
                  </a:lnTo>
                  <a:lnTo>
                    <a:pt x="62" y="211"/>
                  </a:lnTo>
                  <a:lnTo>
                    <a:pt x="62" y="213"/>
                  </a:lnTo>
                  <a:lnTo>
                    <a:pt x="63" y="214"/>
                  </a:lnTo>
                  <a:lnTo>
                    <a:pt x="63" y="218"/>
                  </a:lnTo>
                  <a:lnTo>
                    <a:pt x="65" y="220"/>
                  </a:lnTo>
                  <a:lnTo>
                    <a:pt x="66" y="223"/>
                  </a:lnTo>
                  <a:lnTo>
                    <a:pt x="67" y="228"/>
                  </a:lnTo>
                  <a:lnTo>
                    <a:pt x="68" y="230"/>
                  </a:lnTo>
                  <a:lnTo>
                    <a:pt x="69" y="234"/>
                  </a:lnTo>
                  <a:lnTo>
                    <a:pt x="70" y="238"/>
                  </a:lnTo>
                  <a:lnTo>
                    <a:pt x="71" y="242"/>
                  </a:lnTo>
                  <a:lnTo>
                    <a:pt x="72" y="245"/>
                  </a:lnTo>
                  <a:lnTo>
                    <a:pt x="73" y="248"/>
                  </a:lnTo>
                  <a:lnTo>
                    <a:pt x="74" y="252"/>
                  </a:lnTo>
                  <a:lnTo>
                    <a:pt x="75" y="254"/>
                  </a:lnTo>
                  <a:lnTo>
                    <a:pt x="77" y="257"/>
                  </a:lnTo>
                  <a:lnTo>
                    <a:pt x="78" y="258"/>
                  </a:lnTo>
                  <a:lnTo>
                    <a:pt x="79" y="262"/>
                  </a:lnTo>
                  <a:lnTo>
                    <a:pt x="79" y="263"/>
                  </a:lnTo>
                  <a:lnTo>
                    <a:pt x="80" y="265"/>
                  </a:lnTo>
                  <a:lnTo>
                    <a:pt x="80" y="267"/>
                  </a:lnTo>
                  <a:lnTo>
                    <a:pt x="81" y="269"/>
                  </a:lnTo>
                  <a:lnTo>
                    <a:pt x="81" y="271"/>
                  </a:lnTo>
                  <a:lnTo>
                    <a:pt x="81" y="273"/>
                  </a:lnTo>
                  <a:lnTo>
                    <a:pt x="81" y="274"/>
                  </a:lnTo>
                  <a:lnTo>
                    <a:pt x="82" y="275"/>
                  </a:lnTo>
                  <a:lnTo>
                    <a:pt x="82" y="276"/>
                  </a:lnTo>
                  <a:lnTo>
                    <a:pt x="82" y="277"/>
                  </a:lnTo>
                  <a:lnTo>
                    <a:pt x="82" y="278"/>
                  </a:lnTo>
                  <a:lnTo>
                    <a:pt x="81" y="279"/>
                  </a:lnTo>
                  <a:lnTo>
                    <a:pt x="82" y="278"/>
                  </a:lnTo>
                  <a:lnTo>
                    <a:pt x="82" y="277"/>
                  </a:lnTo>
                  <a:lnTo>
                    <a:pt x="82" y="276"/>
                  </a:lnTo>
                  <a:lnTo>
                    <a:pt x="83" y="274"/>
                  </a:lnTo>
                  <a:lnTo>
                    <a:pt x="83" y="272"/>
                  </a:lnTo>
                  <a:lnTo>
                    <a:pt x="84" y="269"/>
                  </a:lnTo>
                  <a:lnTo>
                    <a:pt x="86" y="266"/>
                  </a:lnTo>
                  <a:lnTo>
                    <a:pt x="86" y="263"/>
                  </a:lnTo>
                  <a:lnTo>
                    <a:pt x="87" y="259"/>
                  </a:lnTo>
                  <a:lnTo>
                    <a:pt x="88" y="257"/>
                  </a:lnTo>
                  <a:lnTo>
                    <a:pt x="89" y="252"/>
                  </a:lnTo>
                  <a:lnTo>
                    <a:pt x="91" y="248"/>
                  </a:lnTo>
                  <a:lnTo>
                    <a:pt x="91" y="244"/>
                  </a:lnTo>
                  <a:lnTo>
                    <a:pt x="92" y="242"/>
                  </a:lnTo>
                  <a:lnTo>
                    <a:pt x="93" y="237"/>
                  </a:lnTo>
                  <a:lnTo>
                    <a:pt x="93" y="234"/>
                  </a:lnTo>
                  <a:lnTo>
                    <a:pt x="95" y="232"/>
                  </a:lnTo>
                  <a:lnTo>
                    <a:pt x="97" y="228"/>
                  </a:lnTo>
                  <a:lnTo>
                    <a:pt x="100" y="224"/>
                  </a:lnTo>
                  <a:lnTo>
                    <a:pt x="104" y="219"/>
                  </a:lnTo>
                  <a:lnTo>
                    <a:pt x="109" y="216"/>
                  </a:lnTo>
                  <a:lnTo>
                    <a:pt x="114" y="211"/>
                  </a:lnTo>
                  <a:lnTo>
                    <a:pt x="120" y="206"/>
                  </a:lnTo>
                  <a:lnTo>
                    <a:pt x="125" y="201"/>
                  </a:lnTo>
                  <a:lnTo>
                    <a:pt x="132" y="196"/>
                  </a:lnTo>
                  <a:lnTo>
                    <a:pt x="136" y="192"/>
                  </a:lnTo>
                  <a:lnTo>
                    <a:pt x="141" y="188"/>
                  </a:lnTo>
                  <a:lnTo>
                    <a:pt x="146" y="184"/>
                  </a:lnTo>
                  <a:lnTo>
                    <a:pt x="150" y="181"/>
                  </a:lnTo>
                  <a:lnTo>
                    <a:pt x="153" y="179"/>
                  </a:lnTo>
                  <a:lnTo>
                    <a:pt x="155" y="177"/>
                  </a:lnTo>
                  <a:lnTo>
                    <a:pt x="155" y="176"/>
                  </a:lnTo>
                  <a:lnTo>
                    <a:pt x="155" y="175"/>
                  </a:lnTo>
                  <a:lnTo>
                    <a:pt x="155" y="174"/>
                  </a:lnTo>
                  <a:lnTo>
                    <a:pt x="155" y="173"/>
                  </a:lnTo>
                  <a:lnTo>
                    <a:pt x="155" y="171"/>
                  </a:lnTo>
                  <a:lnTo>
                    <a:pt x="155" y="168"/>
                  </a:lnTo>
                  <a:lnTo>
                    <a:pt x="154" y="166"/>
                  </a:lnTo>
                  <a:lnTo>
                    <a:pt x="154" y="163"/>
                  </a:lnTo>
                  <a:lnTo>
                    <a:pt x="154" y="161"/>
                  </a:lnTo>
                  <a:lnTo>
                    <a:pt x="153" y="158"/>
                  </a:lnTo>
                  <a:lnTo>
                    <a:pt x="153" y="156"/>
                  </a:lnTo>
                  <a:lnTo>
                    <a:pt x="153" y="153"/>
                  </a:lnTo>
                  <a:lnTo>
                    <a:pt x="153" y="151"/>
                  </a:lnTo>
                  <a:lnTo>
                    <a:pt x="153" y="149"/>
                  </a:lnTo>
                  <a:lnTo>
                    <a:pt x="153" y="148"/>
                  </a:lnTo>
                  <a:lnTo>
                    <a:pt x="152" y="147"/>
                  </a:lnTo>
                  <a:lnTo>
                    <a:pt x="153" y="145"/>
                  </a:lnTo>
                  <a:lnTo>
                    <a:pt x="153" y="144"/>
                  </a:lnTo>
                  <a:lnTo>
                    <a:pt x="154" y="143"/>
                  </a:lnTo>
                  <a:lnTo>
                    <a:pt x="154" y="142"/>
                  </a:lnTo>
                  <a:lnTo>
                    <a:pt x="155" y="140"/>
                  </a:lnTo>
                  <a:lnTo>
                    <a:pt x="156" y="138"/>
                  </a:lnTo>
                  <a:lnTo>
                    <a:pt x="157" y="137"/>
                  </a:lnTo>
                  <a:lnTo>
                    <a:pt x="159" y="135"/>
                  </a:lnTo>
                  <a:lnTo>
                    <a:pt x="160" y="133"/>
                  </a:lnTo>
                  <a:lnTo>
                    <a:pt x="161" y="131"/>
                  </a:lnTo>
                  <a:lnTo>
                    <a:pt x="162" y="130"/>
                  </a:lnTo>
                  <a:lnTo>
                    <a:pt x="163" y="128"/>
                  </a:lnTo>
                  <a:lnTo>
                    <a:pt x="164" y="126"/>
                  </a:lnTo>
                  <a:lnTo>
                    <a:pt x="165" y="125"/>
                  </a:lnTo>
                  <a:lnTo>
                    <a:pt x="165" y="122"/>
                  </a:lnTo>
                  <a:lnTo>
                    <a:pt x="165" y="121"/>
                  </a:lnTo>
                  <a:lnTo>
                    <a:pt x="166" y="120"/>
                  </a:lnTo>
                  <a:lnTo>
                    <a:pt x="166" y="118"/>
                  </a:lnTo>
                  <a:lnTo>
                    <a:pt x="167" y="116"/>
                  </a:lnTo>
                  <a:lnTo>
                    <a:pt x="167" y="115"/>
                  </a:lnTo>
                  <a:lnTo>
                    <a:pt x="168" y="113"/>
                  </a:lnTo>
                  <a:lnTo>
                    <a:pt x="168" y="112"/>
                  </a:lnTo>
                  <a:lnTo>
                    <a:pt x="169" y="110"/>
                  </a:lnTo>
                  <a:lnTo>
                    <a:pt x="169" y="108"/>
                  </a:lnTo>
                  <a:lnTo>
                    <a:pt x="170" y="106"/>
                  </a:lnTo>
                  <a:lnTo>
                    <a:pt x="170" y="105"/>
                  </a:lnTo>
                  <a:lnTo>
                    <a:pt x="171" y="101"/>
                  </a:lnTo>
                  <a:lnTo>
                    <a:pt x="171" y="98"/>
                  </a:lnTo>
                  <a:lnTo>
                    <a:pt x="171" y="95"/>
                  </a:lnTo>
                  <a:lnTo>
                    <a:pt x="171" y="92"/>
                  </a:lnTo>
                  <a:lnTo>
                    <a:pt x="171" y="89"/>
                  </a:lnTo>
                  <a:lnTo>
                    <a:pt x="170" y="85"/>
                  </a:lnTo>
                  <a:lnTo>
                    <a:pt x="170" y="80"/>
                  </a:lnTo>
                  <a:lnTo>
                    <a:pt x="170" y="75"/>
                  </a:lnTo>
                  <a:lnTo>
                    <a:pt x="169" y="70"/>
                  </a:lnTo>
                  <a:lnTo>
                    <a:pt x="169" y="64"/>
                  </a:lnTo>
                  <a:lnTo>
                    <a:pt x="168" y="59"/>
                  </a:lnTo>
                  <a:lnTo>
                    <a:pt x="167" y="52"/>
                  </a:lnTo>
                  <a:lnTo>
                    <a:pt x="165" y="47"/>
                  </a:lnTo>
                  <a:lnTo>
                    <a:pt x="163" y="43"/>
                  </a:lnTo>
                  <a:lnTo>
                    <a:pt x="160" y="37"/>
                  </a:lnTo>
                  <a:lnTo>
                    <a:pt x="157" y="32"/>
                  </a:lnTo>
                  <a:lnTo>
                    <a:pt x="153" y="27"/>
                  </a:lnTo>
                  <a:lnTo>
                    <a:pt x="148" y="22"/>
                  </a:lnTo>
                  <a:lnTo>
                    <a:pt x="141" y="18"/>
                  </a:lnTo>
                  <a:lnTo>
                    <a:pt x="135" y="13"/>
                  </a:lnTo>
                  <a:lnTo>
                    <a:pt x="127" y="10"/>
                  </a:lnTo>
                  <a:lnTo>
                    <a:pt x="118" y="7"/>
                  </a:lnTo>
                  <a:lnTo>
                    <a:pt x="108" y="4"/>
                  </a:lnTo>
                  <a:lnTo>
                    <a:pt x="99" y="2"/>
                  </a:lnTo>
                  <a:lnTo>
                    <a:pt x="91" y="0"/>
                  </a:lnTo>
                  <a:lnTo>
                    <a:pt x="81" y="0"/>
                  </a:lnTo>
                  <a:lnTo>
                    <a:pt x="73" y="0"/>
                  </a:lnTo>
                  <a:lnTo>
                    <a:pt x="65" y="1"/>
                  </a:lnTo>
                  <a:lnTo>
                    <a:pt x="57" y="3"/>
                  </a:lnTo>
                  <a:lnTo>
                    <a:pt x="49" y="6"/>
                  </a:lnTo>
                  <a:lnTo>
                    <a:pt x="41" y="9"/>
                  </a:lnTo>
                  <a:lnTo>
                    <a:pt x="36" y="14"/>
                  </a:lnTo>
                  <a:lnTo>
                    <a:pt x="29" y="19"/>
                  </a:lnTo>
                  <a:lnTo>
                    <a:pt x="24" y="25"/>
                  </a:lnTo>
                  <a:lnTo>
                    <a:pt x="18" y="32"/>
                  </a:lnTo>
                  <a:lnTo>
                    <a:pt x="13" y="40"/>
                  </a:lnTo>
                  <a:lnTo>
                    <a:pt x="8" y="49"/>
                  </a:lnTo>
                  <a:lnTo>
                    <a:pt x="4" y="60"/>
                  </a:lnTo>
                  <a:lnTo>
                    <a:pt x="4" y="61"/>
                  </a:lnTo>
                  <a:lnTo>
                    <a:pt x="4" y="62"/>
                  </a:lnTo>
                  <a:lnTo>
                    <a:pt x="4" y="64"/>
                  </a:lnTo>
                  <a:lnTo>
                    <a:pt x="3" y="65"/>
                  </a:lnTo>
                  <a:lnTo>
                    <a:pt x="3" y="66"/>
                  </a:lnTo>
                  <a:lnTo>
                    <a:pt x="3" y="67"/>
                  </a:lnTo>
                  <a:lnTo>
                    <a:pt x="3" y="69"/>
                  </a:lnTo>
                  <a:lnTo>
                    <a:pt x="3" y="70"/>
                  </a:lnTo>
                </a:path>
              </a:pathLst>
            </a:custGeom>
            <a:solidFill>
              <a:srgbClr val="FFC0A6"/>
            </a:solidFill>
            <a:ln w="12700" cap="rnd" cmpd="sng">
              <a:solidFill>
                <a:srgbClr val="F57B49"/>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3271" name="Freeform 23"/>
            <p:cNvSpPr>
              <a:spLocks/>
            </p:cNvSpPr>
            <p:nvPr/>
          </p:nvSpPr>
          <p:spPr bwMode="auto">
            <a:xfrm>
              <a:off x="4164" y="869"/>
              <a:ext cx="250" cy="99"/>
            </a:xfrm>
            <a:custGeom>
              <a:avLst/>
              <a:gdLst>
                <a:gd name="T0" fmla="*/ 222 w 250"/>
                <a:gd name="T1" fmla="*/ 94 h 99"/>
                <a:gd name="T2" fmla="*/ 231 w 250"/>
                <a:gd name="T3" fmla="*/ 88 h 99"/>
                <a:gd name="T4" fmla="*/ 239 w 250"/>
                <a:gd name="T5" fmla="*/ 80 h 99"/>
                <a:gd name="T6" fmla="*/ 246 w 250"/>
                <a:gd name="T7" fmla="*/ 74 h 99"/>
                <a:gd name="T8" fmla="*/ 249 w 250"/>
                <a:gd name="T9" fmla="*/ 69 h 99"/>
                <a:gd name="T10" fmla="*/ 249 w 250"/>
                <a:gd name="T11" fmla="*/ 65 h 99"/>
                <a:gd name="T12" fmla="*/ 249 w 250"/>
                <a:gd name="T13" fmla="*/ 61 h 99"/>
                <a:gd name="T14" fmla="*/ 248 w 250"/>
                <a:gd name="T15" fmla="*/ 56 h 99"/>
                <a:gd name="T16" fmla="*/ 246 w 250"/>
                <a:gd name="T17" fmla="*/ 52 h 99"/>
                <a:gd name="T18" fmla="*/ 243 w 250"/>
                <a:gd name="T19" fmla="*/ 49 h 99"/>
                <a:gd name="T20" fmla="*/ 239 w 250"/>
                <a:gd name="T21" fmla="*/ 45 h 99"/>
                <a:gd name="T22" fmla="*/ 231 w 250"/>
                <a:gd name="T23" fmla="*/ 41 h 99"/>
                <a:gd name="T24" fmla="*/ 214 w 250"/>
                <a:gd name="T25" fmla="*/ 33 h 99"/>
                <a:gd name="T26" fmla="*/ 194 w 250"/>
                <a:gd name="T27" fmla="*/ 24 h 99"/>
                <a:gd name="T28" fmla="*/ 173 w 250"/>
                <a:gd name="T29" fmla="*/ 14 h 99"/>
                <a:gd name="T30" fmla="*/ 157 w 250"/>
                <a:gd name="T31" fmla="*/ 6 h 99"/>
                <a:gd name="T32" fmla="*/ 147 w 250"/>
                <a:gd name="T33" fmla="*/ 1 h 99"/>
                <a:gd name="T34" fmla="*/ 135 w 250"/>
                <a:gd name="T35" fmla="*/ 0 h 99"/>
                <a:gd name="T36" fmla="*/ 121 w 250"/>
                <a:gd name="T37" fmla="*/ 1 h 99"/>
                <a:gd name="T38" fmla="*/ 105 w 250"/>
                <a:gd name="T39" fmla="*/ 3 h 99"/>
                <a:gd name="T40" fmla="*/ 89 w 250"/>
                <a:gd name="T41" fmla="*/ 6 h 99"/>
                <a:gd name="T42" fmla="*/ 74 w 250"/>
                <a:gd name="T43" fmla="*/ 7 h 99"/>
                <a:gd name="T44" fmla="*/ 61 w 250"/>
                <a:gd name="T45" fmla="*/ 8 h 99"/>
                <a:gd name="T46" fmla="*/ 51 w 250"/>
                <a:gd name="T47" fmla="*/ 10 h 99"/>
                <a:gd name="T48" fmla="*/ 42 w 250"/>
                <a:gd name="T49" fmla="*/ 11 h 99"/>
                <a:gd name="T50" fmla="*/ 39 w 250"/>
                <a:gd name="T51" fmla="*/ 16 h 99"/>
                <a:gd name="T52" fmla="*/ 37 w 250"/>
                <a:gd name="T53" fmla="*/ 24 h 99"/>
                <a:gd name="T54" fmla="*/ 40 w 250"/>
                <a:gd name="T55" fmla="*/ 33 h 99"/>
                <a:gd name="T56" fmla="*/ 42 w 250"/>
                <a:gd name="T57" fmla="*/ 44 h 99"/>
                <a:gd name="T58" fmla="*/ 46 w 250"/>
                <a:gd name="T59" fmla="*/ 53 h 99"/>
                <a:gd name="T60" fmla="*/ 48 w 250"/>
                <a:gd name="T61" fmla="*/ 61 h 99"/>
                <a:gd name="T62" fmla="*/ 49 w 250"/>
                <a:gd name="T63" fmla="*/ 65 h 99"/>
                <a:gd name="T64" fmla="*/ 42 w 250"/>
                <a:gd name="T65" fmla="*/ 69 h 99"/>
                <a:gd name="T66" fmla="*/ 30 w 250"/>
                <a:gd name="T67" fmla="*/ 75 h 99"/>
                <a:gd name="T68" fmla="*/ 17 w 250"/>
                <a:gd name="T69" fmla="*/ 83 h 99"/>
                <a:gd name="T70" fmla="*/ 5 w 250"/>
                <a:gd name="T71" fmla="*/ 90 h 99"/>
                <a:gd name="T72" fmla="*/ 0 w 250"/>
                <a:gd name="T73" fmla="*/ 96 h 99"/>
                <a:gd name="T74" fmla="*/ 3 w 250"/>
                <a:gd name="T75" fmla="*/ 98 h 99"/>
                <a:gd name="T76" fmla="*/ 12 w 250"/>
                <a:gd name="T77" fmla="*/ 97 h 99"/>
                <a:gd name="T78" fmla="*/ 24 w 250"/>
                <a:gd name="T79" fmla="*/ 94 h 99"/>
                <a:gd name="T80" fmla="*/ 39 w 250"/>
                <a:gd name="T81" fmla="*/ 91 h 99"/>
                <a:gd name="T82" fmla="*/ 54 w 250"/>
                <a:gd name="T83" fmla="*/ 88 h 99"/>
                <a:gd name="T84" fmla="*/ 77 w 250"/>
                <a:gd name="T85" fmla="*/ 85 h 99"/>
                <a:gd name="T86" fmla="*/ 99 w 250"/>
                <a:gd name="T87" fmla="*/ 84 h 99"/>
                <a:gd name="T88" fmla="*/ 116 w 250"/>
                <a:gd name="T89" fmla="*/ 83 h 99"/>
                <a:gd name="T90" fmla="*/ 131 w 250"/>
                <a:gd name="T91" fmla="*/ 81 h 99"/>
                <a:gd name="T92" fmla="*/ 142 w 250"/>
                <a:gd name="T93" fmla="*/ 80 h 99"/>
                <a:gd name="T94" fmla="*/ 156 w 250"/>
                <a:gd name="T95" fmla="*/ 78 h 99"/>
                <a:gd name="T96" fmla="*/ 178 w 250"/>
                <a:gd name="T97" fmla="*/ 81 h 99"/>
                <a:gd name="T98" fmla="*/ 195 w 250"/>
                <a:gd name="T99" fmla="*/ 88 h 99"/>
                <a:gd name="T100" fmla="*/ 207 w 250"/>
                <a:gd name="T101" fmla="*/ 92 h 99"/>
                <a:gd name="T102" fmla="*/ 214 w 250"/>
                <a:gd name="T103" fmla="*/ 96 h 99"/>
                <a:gd name="T104" fmla="*/ 216 w 250"/>
                <a:gd name="T105" fmla="*/ 9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50" h="99">
                  <a:moveTo>
                    <a:pt x="216" y="98"/>
                  </a:moveTo>
                  <a:lnTo>
                    <a:pt x="220" y="96"/>
                  </a:lnTo>
                  <a:lnTo>
                    <a:pt x="222" y="94"/>
                  </a:lnTo>
                  <a:lnTo>
                    <a:pt x="226" y="92"/>
                  </a:lnTo>
                  <a:lnTo>
                    <a:pt x="227" y="90"/>
                  </a:lnTo>
                  <a:lnTo>
                    <a:pt x="231" y="88"/>
                  </a:lnTo>
                  <a:lnTo>
                    <a:pt x="233" y="85"/>
                  </a:lnTo>
                  <a:lnTo>
                    <a:pt x="236" y="84"/>
                  </a:lnTo>
                  <a:lnTo>
                    <a:pt x="239" y="80"/>
                  </a:lnTo>
                  <a:lnTo>
                    <a:pt x="241" y="79"/>
                  </a:lnTo>
                  <a:lnTo>
                    <a:pt x="243" y="76"/>
                  </a:lnTo>
                  <a:lnTo>
                    <a:pt x="246" y="74"/>
                  </a:lnTo>
                  <a:lnTo>
                    <a:pt x="246" y="72"/>
                  </a:lnTo>
                  <a:lnTo>
                    <a:pt x="248" y="70"/>
                  </a:lnTo>
                  <a:lnTo>
                    <a:pt x="249" y="69"/>
                  </a:lnTo>
                  <a:lnTo>
                    <a:pt x="249" y="67"/>
                  </a:lnTo>
                  <a:lnTo>
                    <a:pt x="249" y="66"/>
                  </a:lnTo>
                  <a:lnTo>
                    <a:pt x="249" y="65"/>
                  </a:lnTo>
                  <a:lnTo>
                    <a:pt x="249" y="64"/>
                  </a:lnTo>
                  <a:lnTo>
                    <a:pt x="249" y="63"/>
                  </a:lnTo>
                  <a:lnTo>
                    <a:pt x="249" y="61"/>
                  </a:lnTo>
                  <a:lnTo>
                    <a:pt x="249" y="60"/>
                  </a:lnTo>
                  <a:lnTo>
                    <a:pt x="248" y="58"/>
                  </a:lnTo>
                  <a:lnTo>
                    <a:pt x="248" y="56"/>
                  </a:lnTo>
                  <a:lnTo>
                    <a:pt x="247" y="55"/>
                  </a:lnTo>
                  <a:lnTo>
                    <a:pt x="246" y="53"/>
                  </a:lnTo>
                  <a:lnTo>
                    <a:pt x="246" y="52"/>
                  </a:lnTo>
                  <a:lnTo>
                    <a:pt x="246" y="50"/>
                  </a:lnTo>
                  <a:lnTo>
                    <a:pt x="244" y="49"/>
                  </a:lnTo>
                  <a:lnTo>
                    <a:pt x="243" y="49"/>
                  </a:lnTo>
                  <a:lnTo>
                    <a:pt x="242" y="46"/>
                  </a:lnTo>
                  <a:lnTo>
                    <a:pt x="241" y="45"/>
                  </a:lnTo>
                  <a:lnTo>
                    <a:pt x="239" y="45"/>
                  </a:lnTo>
                  <a:lnTo>
                    <a:pt x="238" y="44"/>
                  </a:lnTo>
                  <a:lnTo>
                    <a:pt x="235" y="42"/>
                  </a:lnTo>
                  <a:lnTo>
                    <a:pt x="231" y="41"/>
                  </a:lnTo>
                  <a:lnTo>
                    <a:pt x="226" y="39"/>
                  </a:lnTo>
                  <a:lnTo>
                    <a:pt x="220" y="36"/>
                  </a:lnTo>
                  <a:lnTo>
                    <a:pt x="214" y="33"/>
                  </a:lnTo>
                  <a:lnTo>
                    <a:pt x="207" y="30"/>
                  </a:lnTo>
                  <a:lnTo>
                    <a:pt x="200" y="27"/>
                  </a:lnTo>
                  <a:lnTo>
                    <a:pt x="194" y="24"/>
                  </a:lnTo>
                  <a:lnTo>
                    <a:pt x="186" y="21"/>
                  </a:lnTo>
                  <a:lnTo>
                    <a:pt x="179" y="18"/>
                  </a:lnTo>
                  <a:lnTo>
                    <a:pt x="173" y="14"/>
                  </a:lnTo>
                  <a:lnTo>
                    <a:pt x="167" y="11"/>
                  </a:lnTo>
                  <a:lnTo>
                    <a:pt x="162" y="8"/>
                  </a:lnTo>
                  <a:lnTo>
                    <a:pt x="157" y="6"/>
                  </a:lnTo>
                  <a:lnTo>
                    <a:pt x="153" y="5"/>
                  </a:lnTo>
                  <a:lnTo>
                    <a:pt x="151" y="2"/>
                  </a:lnTo>
                  <a:lnTo>
                    <a:pt x="147" y="1"/>
                  </a:lnTo>
                  <a:lnTo>
                    <a:pt x="144" y="1"/>
                  </a:lnTo>
                  <a:lnTo>
                    <a:pt x="140" y="0"/>
                  </a:lnTo>
                  <a:lnTo>
                    <a:pt x="135" y="0"/>
                  </a:lnTo>
                  <a:lnTo>
                    <a:pt x="131" y="0"/>
                  </a:lnTo>
                  <a:lnTo>
                    <a:pt x="125" y="1"/>
                  </a:lnTo>
                  <a:lnTo>
                    <a:pt x="121" y="1"/>
                  </a:lnTo>
                  <a:lnTo>
                    <a:pt x="116" y="2"/>
                  </a:lnTo>
                  <a:lnTo>
                    <a:pt x="111" y="2"/>
                  </a:lnTo>
                  <a:lnTo>
                    <a:pt x="105" y="3"/>
                  </a:lnTo>
                  <a:lnTo>
                    <a:pt x="100" y="5"/>
                  </a:lnTo>
                  <a:lnTo>
                    <a:pt x="95" y="6"/>
                  </a:lnTo>
                  <a:lnTo>
                    <a:pt x="89" y="6"/>
                  </a:lnTo>
                  <a:lnTo>
                    <a:pt x="84" y="6"/>
                  </a:lnTo>
                  <a:lnTo>
                    <a:pt x="79" y="7"/>
                  </a:lnTo>
                  <a:lnTo>
                    <a:pt x="74" y="7"/>
                  </a:lnTo>
                  <a:lnTo>
                    <a:pt x="69" y="7"/>
                  </a:lnTo>
                  <a:lnTo>
                    <a:pt x="66" y="7"/>
                  </a:lnTo>
                  <a:lnTo>
                    <a:pt x="61" y="8"/>
                  </a:lnTo>
                  <a:lnTo>
                    <a:pt x="57" y="8"/>
                  </a:lnTo>
                  <a:lnTo>
                    <a:pt x="54" y="8"/>
                  </a:lnTo>
                  <a:lnTo>
                    <a:pt x="51" y="10"/>
                  </a:lnTo>
                  <a:lnTo>
                    <a:pt x="48" y="10"/>
                  </a:lnTo>
                  <a:lnTo>
                    <a:pt x="46" y="10"/>
                  </a:lnTo>
                  <a:lnTo>
                    <a:pt x="42" y="11"/>
                  </a:lnTo>
                  <a:lnTo>
                    <a:pt x="42" y="12"/>
                  </a:lnTo>
                  <a:lnTo>
                    <a:pt x="40" y="14"/>
                  </a:lnTo>
                  <a:lnTo>
                    <a:pt x="39" y="16"/>
                  </a:lnTo>
                  <a:lnTo>
                    <a:pt x="39" y="18"/>
                  </a:lnTo>
                  <a:lnTo>
                    <a:pt x="37" y="21"/>
                  </a:lnTo>
                  <a:lnTo>
                    <a:pt x="37" y="24"/>
                  </a:lnTo>
                  <a:lnTo>
                    <a:pt x="39" y="26"/>
                  </a:lnTo>
                  <a:lnTo>
                    <a:pt x="40" y="29"/>
                  </a:lnTo>
                  <a:lnTo>
                    <a:pt x="40" y="33"/>
                  </a:lnTo>
                  <a:lnTo>
                    <a:pt x="41" y="37"/>
                  </a:lnTo>
                  <a:lnTo>
                    <a:pt x="42" y="40"/>
                  </a:lnTo>
                  <a:lnTo>
                    <a:pt x="42" y="44"/>
                  </a:lnTo>
                  <a:lnTo>
                    <a:pt x="44" y="46"/>
                  </a:lnTo>
                  <a:lnTo>
                    <a:pt x="45" y="50"/>
                  </a:lnTo>
                  <a:lnTo>
                    <a:pt x="46" y="53"/>
                  </a:lnTo>
                  <a:lnTo>
                    <a:pt x="47" y="56"/>
                  </a:lnTo>
                  <a:lnTo>
                    <a:pt x="47" y="59"/>
                  </a:lnTo>
                  <a:lnTo>
                    <a:pt x="48" y="61"/>
                  </a:lnTo>
                  <a:lnTo>
                    <a:pt x="49" y="63"/>
                  </a:lnTo>
                  <a:lnTo>
                    <a:pt x="49" y="64"/>
                  </a:lnTo>
                  <a:lnTo>
                    <a:pt x="49" y="65"/>
                  </a:lnTo>
                  <a:lnTo>
                    <a:pt x="48" y="66"/>
                  </a:lnTo>
                  <a:lnTo>
                    <a:pt x="45" y="67"/>
                  </a:lnTo>
                  <a:lnTo>
                    <a:pt x="42" y="69"/>
                  </a:lnTo>
                  <a:lnTo>
                    <a:pt x="39" y="71"/>
                  </a:lnTo>
                  <a:lnTo>
                    <a:pt x="35" y="73"/>
                  </a:lnTo>
                  <a:lnTo>
                    <a:pt x="30" y="75"/>
                  </a:lnTo>
                  <a:lnTo>
                    <a:pt x="25" y="78"/>
                  </a:lnTo>
                  <a:lnTo>
                    <a:pt x="21" y="80"/>
                  </a:lnTo>
                  <a:lnTo>
                    <a:pt x="17" y="83"/>
                  </a:lnTo>
                  <a:lnTo>
                    <a:pt x="13" y="85"/>
                  </a:lnTo>
                  <a:lnTo>
                    <a:pt x="9" y="88"/>
                  </a:lnTo>
                  <a:lnTo>
                    <a:pt x="5" y="90"/>
                  </a:lnTo>
                  <a:lnTo>
                    <a:pt x="3" y="92"/>
                  </a:lnTo>
                  <a:lnTo>
                    <a:pt x="2" y="94"/>
                  </a:lnTo>
                  <a:lnTo>
                    <a:pt x="0" y="96"/>
                  </a:lnTo>
                  <a:lnTo>
                    <a:pt x="2" y="97"/>
                  </a:lnTo>
                  <a:lnTo>
                    <a:pt x="3" y="97"/>
                  </a:lnTo>
                  <a:lnTo>
                    <a:pt x="3" y="98"/>
                  </a:lnTo>
                  <a:lnTo>
                    <a:pt x="5" y="98"/>
                  </a:lnTo>
                  <a:lnTo>
                    <a:pt x="9" y="97"/>
                  </a:lnTo>
                  <a:lnTo>
                    <a:pt x="12" y="97"/>
                  </a:lnTo>
                  <a:lnTo>
                    <a:pt x="16" y="96"/>
                  </a:lnTo>
                  <a:lnTo>
                    <a:pt x="19" y="95"/>
                  </a:lnTo>
                  <a:lnTo>
                    <a:pt x="24" y="94"/>
                  </a:lnTo>
                  <a:lnTo>
                    <a:pt x="29" y="93"/>
                  </a:lnTo>
                  <a:lnTo>
                    <a:pt x="34" y="92"/>
                  </a:lnTo>
                  <a:lnTo>
                    <a:pt x="39" y="91"/>
                  </a:lnTo>
                  <a:lnTo>
                    <a:pt x="44" y="89"/>
                  </a:lnTo>
                  <a:lnTo>
                    <a:pt x="49" y="88"/>
                  </a:lnTo>
                  <a:lnTo>
                    <a:pt x="54" y="88"/>
                  </a:lnTo>
                  <a:lnTo>
                    <a:pt x="60" y="88"/>
                  </a:lnTo>
                  <a:lnTo>
                    <a:pt x="68" y="85"/>
                  </a:lnTo>
                  <a:lnTo>
                    <a:pt x="77" y="85"/>
                  </a:lnTo>
                  <a:lnTo>
                    <a:pt x="85" y="84"/>
                  </a:lnTo>
                  <a:lnTo>
                    <a:pt x="93" y="84"/>
                  </a:lnTo>
                  <a:lnTo>
                    <a:pt x="99" y="84"/>
                  </a:lnTo>
                  <a:lnTo>
                    <a:pt x="105" y="84"/>
                  </a:lnTo>
                  <a:lnTo>
                    <a:pt x="111" y="83"/>
                  </a:lnTo>
                  <a:lnTo>
                    <a:pt x="116" y="83"/>
                  </a:lnTo>
                  <a:lnTo>
                    <a:pt x="121" y="83"/>
                  </a:lnTo>
                  <a:lnTo>
                    <a:pt x="126" y="81"/>
                  </a:lnTo>
                  <a:lnTo>
                    <a:pt x="131" y="81"/>
                  </a:lnTo>
                  <a:lnTo>
                    <a:pt x="135" y="80"/>
                  </a:lnTo>
                  <a:lnTo>
                    <a:pt x="138" y="80"/>
                  </a:lnTo>
                  <a:lnTo>
                    <a:pt x="142" y="80"/>
                  </a:lnTo>
                  <a:lnTo>
                    <a:pt x="145" y="79"/>
                  </a:lnTo>
                  <a:lnTo>
                    <a:pt x="148" y="78"/>
                  </a:lnTo>
                  <a:lnTo>
                    <a:pt x="156" y="78"/>
                  </a:lnTo>
                  <a:lnTo>
                    <a:pt x="163" y="80"/>
                  </a:lnTo>
                  <a:lnTo>
                    <a:pt x="171" y="80"/>
                  </a:lnTo>
                  <a:lnTo>
                    <a:pt x="178" y="81"/>
                  </a:lnTo>
                  <a:lnTo>
                    <a:pt x="183" y="84"/>
                  </a:lnTo>
                  <a:lnTo>
                    <a:pt x="189" y="85"/>
                  </a:lnTo>
                  <a:lnTo>
                    <a:pt x="195" y="88"/>
                  </a:lnTo>
                  <a:lnTo>
                    <a:pt x="199" y="89"/>
                  </a:lnTo>
                  <a:lnTo>
                    <a:pt x="203" y="90"/>
                  </a:lnTo>
                  <a:lnTo>
                    <a:pt x="207" y="92"/>
                  </a:lnTo>
                  <a:lnTo>
                    <a:pt x="210" y="93"/>
                  </a:lnTo>
                  <a:lnTo>
                    <a:pt x="212" y="95"/>
                  </a:lnTo>
                  <a:lnTo>
                    <a:pt x="214" y="96"/>
                  </a:lnTo>
                  <a:lnTo>
                    <a:pt x="215" y="97"/>
                  </a:lnTo>
                  <a:lnTo>
                    <a:pt x="216" y="97"/>
                  </a:lnTo>
                  <a:lnTo>
                    <a:pt x="216" y="98"/>
                  </a:lnTo>
                </a:path>
              </a:pathLst>
            </a:custGeom>
            <a:solidFill>
              <a:srgbClr val="00208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3272" name="Freeform 24"/>
            <p:cNvSpPr>
              <a:spLocks/>
            </p:cNvSpPr>
            <p:nvPr/>
          </p:nvSpPr>
          <p:spPr bwMode="auto">
            <a:xfrm>
              <a:off x="4498" y="1388"/>
              <a:ext cx="114" cy="390"/>
            </a:xfrm>
            <a:custGeom>
              <a:avLst/>
              <a:gdLst>
                <a:gd name="T0" fmla="*/ 113 w 114"/>
                <a:gd name="T1" fmla="*/ 60 h 390"/>
                <a:gd name="T2" fmla="*/ 107 w 114"/>
                <a:gd name="T3" fmla="*/ 144 h 390"/>
                <a:gd name="T4" fmla="*/ 96 w 114"/>
                <a:gd name="T5" fmla="*/ 207 h 390"/>
                <a:gd name="T6" fmla="*/ 93 w 114"/>
                <a:gd name="T7" fmla="*/ 230 h 390"/>
                <a:gd name="T8" fmla="*/ 94 w 114"/>
                <a:gd name="T9" fmla="*/ 249 h 390"/>
                <a:gd name="T10" fmla="*/ 97 w 114"/>
                <a:gd name="T11" fmla="*/ 267 h 390"/>
                <a:gd name="T12" fmla="*/ 98 w 114"/>
                <a:gd name="T13" fmla="*/ 281 h 390"/>
                <a:gd name="T14" fmla="*/ 104 w 114"/>
                <a:gd name="T15" fmla="*/ 295 h 390"/>
                <a:gd name="T16" fmla="*/ 110 w 114"/>
                <a:gd name="T17" fmla="*/ 307 h 390"/>
                <a:gd name="T18" fmla="*/ 113 w 114"/>
                <a:gd name="T19" fmla="*/ 317 h 390"/>
                <a:gd name="T20" fmla="*/ 112 w 114"/>
                <a:gd name="T21" fmla="*/ 336 h 390"/>
                <a:gd name="T22" fmla="*/ 109 w 114"/>
                <a:gd name="T23" fmla="*/ 355 h 390"/>
                <a:gd name="T24" fmla="*/ 102 w 114"/>
                <a:gd name="T25" fmla="*/ 366 h 390"/>
                <a:gd name="T26" fmla="*/ 94 w 114"/>
                <a:gd name="T27" fmla="*/ 371 h 390"/>
                <a:gd name="T28" fmla="*/ 87 w 114"/>
                <a:gd name="T29" fmla="*/ 373 h 390"/>
                <a:gd name="T30" fmla="*/ 82 w 114"/>
                <a:gd name="T31" fmla="*/ 377 h 390"/>
                <a:gd name="T32" fmla="*/ 76 w 114"/>
                <a:gd name="T33" fmla="*/ 382 h 390"/>
                <a:gd name="T34" fmla="*/ 68 w 114"/>
                <a:gd name="T35" fmla="*/ 386 h 390"/>
                <a:gd name="T36" fmla="*/ 62 w 114"/>
                <a:gd name="T37" fmla="*/ 384 h 390"/>
                <a:gd name="T38" fmla="*/ 57 w 114"/>
                <a:gd name="T39" fmla="*/ 383 h 390"/>
                <a:gd name="T40" fmla="*/ 52 w 114"/>
                <a:gd name="T41" fmla="*/ 387 h 390"/>
                <a:gd name="T42" fmla="*/ 47 w 114"/>
                <a:gd name="T43" fmla="*/ 388 h 390"/>
                <a:gd name="T44" fmla="*/ 40 w 114"/>
                <a:gd name="T45" fmla="*/ 387 h 390"/>
                <a:gd name="T46" fmla="*/ 30 w 114"/>
                <a:gd name="T47" fmla="*/ 382 h 390"/>
                <a:gd name="T48" fmla="*/ 20 w 114"/>
                <a:gd name="T49" fmla="*/ 377 h 390"/>
                <a:gd name="T50" fmla="*/ 20 w 114"/>
                <a:gd name="T51" fmla="*/ 372 h 390"/>
                <a:gd name="T52" fmla="*/ 20 w 114"/>
                <a:gd name="T53" fmla="*/ 366 h 390"/>
                <a:gd name="T54" fmla="*/ 19 w 114"/>
                <a:gd name="T55" fmla="*/ 372 h 390"/>
                <a:gd name="T56" fmla="*/ 19 w 114"/>
                <a:gd name="T57" fmla="*/ 379 h 390"/>
                <a:gd name="T58" fmla="*/ 13 w 114"/>
                <a:gd name="T59" fmla="*/ 384 h 390"/>
                <a:gd name="T60" fmla="*/ 5 w 114"/>
                <a:gd name="T61" fmla="*/ 378 h 390"/>
                <a:gd name="T62" fmla="*/ 3 w 114"/>
                <a:gd name="T63" fmla="*/ 367 h 390"/>
                <a:gd name="T64" fmla="*/ 1 w 114"/>
                <a:gd name="T65" fmla="*/ 356 h 390"/>
                <a:gd name="T66" fmla="*/ 1 w 114"/>
                <a:gd name="T67" fmla="*/ 347 h 390"/>
                <a:gd name="T68" fmla="*/ 4 w 114"/>
                <a:gd name="T69" fmla="*/ 334 h 390"/>
                <a:gd name="T70" fmla="*/ 12 w 114"/>
                <a:gd name="T71" fmla="*/ 316 h 390"/>
                <a:gd name="T72" fmla="*/ 20 w 114"/>
                <a:gd name="T73" fmla="*/ 301 h 390"/>
                <a:gd name="T74" fmla="*/ 30 w 114"/>
                <a:gd name="T75" fmla="*/ 288 h 390"/>
                <a:gd name="T76" fmla="*/ 35 w 114"/>
                <a:gd name="T77" fmla="*/ 276 h 390"/>
                <a:gd name="T78" fmla="*/ 39 w 114"/>
                <a:gd name="T79" fmla="*/ 266 h 390"/>
                <a:gd name="T80" fmla="*/ 39 w 114"/>
                <a:gd name="T81" fmla="*/ 249 h 390"/>
                <a:gd name="T82" fmla="*/ 36 w 114"/>
                <a:gd name="T83" fmla="*/ 210 h 390"/>
                <a:gd name="T84" fmla="*/ 34 w 114"/>
                <a:gd name="T85" fmla="*/ 170 h 390"/>
                <a:gd name="T86" fmla="*/ 31 w 114"/>
                <a:gd name="T87" fmla="*/ 139 h 390"/>
                <a:gd name="T88" fmla="*/ 25 w 114"/>
                <a:gd name="T89" fmla="*/ 93 h 390"/>
                <a:gd name="T90" fmla="*/ 24 w 114"/>
                <a:gd name="T91" fmla="*/ 49 h 390"/>
                <a:gd name="T92" fmla="*/ 26 w 114"/>
                <a:gd name="T93" fmla="*/ 32 h 390"/>
                <a:gd name="T94" fmla="*/ 36 w 114"/>
                <a:gd name="T95" fmla="*/ 31 h 390"/>
                <a:gd name="T96" fmla="*/ 52 w 114"/>
                <a:gd name="T97" fmla="*/ 27 h 390"/>
                <a:gd name="T98" fmla="*/ 72 w 114"/>
                <a:gd name="T99" fmla="*/ 19 h 390"/>
                <a:gd name="T100" fmla="*/ 88 w 114"/>
                <a:gd name="T101" fmla="*/ 10 h 390"/>
                <a:gd name="T102" fmla="*/ 99 w 114"/>
                <a:gd name="T103" fmla="*/ 2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14" h="390">
                  <a:moveTo>
                    <a:pt x="102" y="0"/>
                  </a:moveTo>
                  <a:lnTo>
                    <a:pt x="107" y="13"/>
                  </a:lnTo>
                  <a:lnTo>
                    <a:pt x="110" y="28"/>
                  </a:lnTo>
                  <a:lnTo>
                    <a:pt x="112" y="44"/>
                  </a:lnTo>
                  <a:lnTo>
                    <a:pt x="113" y="60"/>
                  </a:lnTo>
                  <a:lnTo>
                    <a:pt x="113" y="77"/>
                  </a:lnTo>
                  <a:lnTo>
                    <a:pt x="112" y="93"/>
                  </a:lnTo>
                  <a:lnTo>
                    <a:pt x="111" y="111"/>
                  </a:lnTo>
                  <a:lnTo>
                    <a:pt x="109" y="127"/>
                  </a:lnTo>
                  <a:lnTo>
                    <a:pt x="107" y="144"/>
                  </a:lnTo>
                  <a:lnTo>
                    <a:pt x="105" y="159"/>
                  </a:lnTo>
                  <a:lnTo>
                    <a:pt x="103" y="173"/>
                  </a:lnTo>
                  <a:lnTo>
                    <a:pt x="100" y="187"/>
                  </a:lnTo>
                  <a:lnTo>
                    <a:pt x="98" y="197"/>
                  </a:lnTo>
                  <a:lnTo>
                    <a:pt x="96" y="207"/>
                  </a:lnTo>
                  <a:lnTo>
                    <a:pt x="94" y="214"/>
                  </a:lnTo>
                  <a:lnTo>
                    <a:pt x="93" y="219"/>
                  </a:lnTo>
                  <a:lnTo>
                    <a:pt x="93" y="222"/>
                  </a:lnTo>
                  <a:lnTo>
                    <a:pt x="93" y="226"/>
                  </a:lnTo>
                  <a:lnTo>
                    <a:pt x="93" y="230"/>
                  </a:lnTo>
                  <a:lnTo>
                    <a:pt x="93" y="234"/>
                  </a:lnTo>
                  <a:lnTo>
                    <a:pt x="93" y="238"/>
                  </a:lnTo>
                  <a:lnTo>
                    <a:pt x="93" y="241"/>
                  </a:lnTo>
                  <a:lnTo>
                    <a:pt x="94" y="245"/>
                  </a:lnTo>
                  <a:lnTo>
                    <a:pt x="94" y="249"/>
                  </a:lnTo>
                  <a:lnTo>
                    <a:pt x="94" y="253"/>
                  </a:lnTo>
                  <a:lnTo>
                    <a:pt x="94" y="257"/>
                  </a:lnTo>
                  <a:lnTo>
                    <a:pt x="96" y="260"/>
                  </a:lnTo>
                  <a:lnTo>
                    <a:pt x="96" y="264"/>
                  </a:lnTo>
                  <a:lnTo>
                    <a:pt x="97" y="267"/>
                  </a:lnTo>
                  <a:lnTo>
                    <a:pt x="97" y="270"/>
                  </a:lnTo>
                  <a:lnTo>
                    <a:pt x="97" y="273"/>
                  </a:lnTo>
                  <a:lnTo>
                    <a:pt x="97" y="276"/>
                  </a:lnTo>
                  <a:lnTo>
                    <a:pt x="98" y="278"/>
                  </a:lnTo>
                  <a:lnTo>
                    <a:pt x="98" y="281"/>
                  </a:lnTo>
                  <a:lnTo>
                    <a:pt x="99" y="284"/>
                  </a:lnTo>
                  <a:lnTo>
                    <a:pt x="100" y="287"/>
                  </a:lnTo>
                  <a:lnTo>
                    <a:pt x="101" y="290"/>
                  </a:lnTo>
                  <a:lnTo>
                    <a:pt x="102" y="292"/>
                  </a:lnTo>
                  <a:lnTo>
                    <a:pt x="104" y="295"/>
                  </a:lnTo>
                  <a:lnTo>
                    <a:pt x="105" y="297"/>
                  </a:lnTo>
                  <a:lnTo>
                    <a:pt x="106" y="301"/>
                  </a:lnTo>
                  <a:lnTo>
                    <a:pt x="108" y="302"/>
                  </a:lnTo>
                  <a:lnTo>
                    <a:pt x="109" y="306"/>
                  </a:lnTo>
                  <a:lnTo>
                    <a:pt x="110" y="307"/>
                  </a:lnTo>
                  <a:lnTo>
                    <a:pt x="111" y="310"/>
                  </a:lnTo>
                  <a:lnTo>
                    <a:pt x="112" y="312"/>
                  </a:lnTo>
                  <a:lnTo>
                    <a:pt x="112" y="315"/>
                  </a:lnTo>
                  <a:lnTo>
                    <a:pt x="113" y="316"/>
                  </a:lnTo>
                  <a:lnTo>
                    <a:pt x="113" y="317"/>
                  </a:lnTo>
                  <a:lnTo>
                    <a:pt x="113" y="321"/>
                  </a:lnTo>
                  <a:lnTo>
                    <a:pt x="112" y="324"/>
                  </a:lnTo>
                  <a:lnTo>
                    <a:pt x="112" y="327"/>
                  </a:lnTo>
                  <a:lnTo>
                    <a:pt x="112" y="332"/>
                  </a:lnTo>
                  <a:lnTo>
                    <a:pt x="112" y="336"/>
                  </a:lnTo>
                  <a:lnTo>
                    <a:pt x="112" y="340"/>
                  </a:lnTo>
                  <a:lnTo>
                    <a:pt x="111" y="343"/>
                  </a:lnTo>
                  <a:lnTo>
                    <a:pt x="111" y="347"/>
                  </a:lnTo>
                  <a:lnTo>
                    <a:pt x="110" y="352"/>
                  </a:lnTo>
                  <a:lnTo>
                    <a:pt x="109" y="355"/>
                  </a:lnTo>
                  <a:lnTo>
                    <a:pt x="108" y="357"/>
                  </a:lnTo>
                  <a:lnTo>
                    <a:pt x="107" y="361"/>
                  </a:lnTo>
                  <a:lnTo>
                    <a:pt x="105" y="362"/>
                  </a:lnTo>
                  <a:lnTo>
                    <a:pt x="103" y="365"/>
                  </a:lnTo>
                  <a:lnTo>
                    <a:pt x="102" y="366"/>
                  </a:lnTo>
                  <a:lnTo>
                    <a:pt x="100" y="367"/>
                  </a:lnTo>
                  <a:lnTo>
                    <a:pt x="98" y="367"/>
                  </a:lnTo>
                  <a:lnTo>
                    <a:pt x="97" y="368"/>
                  </a:lnTo>
                  <a:lnTo>
                    <a:pt x="94" y="370"/>
                  </a:lnTo>
                  <a:lnTo>
                    <a:pt x="94" y="371"/>
                  </a:lnTo>
                  <a:lnTo>
                    <a:pt x="92" y="371"/>
                  </a:lnTo>
                  <a:lnTo>
                    <a:pt x="91" y="372"/>
                  </a:lnTo>
                  <a:lnTo>
                    <a:pt x="89" y="372"/>
                  </a:lnTo>
                  <a:lnTo>
                    <a:pt x="88" y="373"/>
                  </a:lnTo>
                  <a:lnTo>
                    <a:pt x="87" y="373"/>
                  </a:lnTo>
                  <a:lnTo>
                    <a:pt x="86" y="373"/>
                  </a:lnTo>
                  <a:lnTo>
                    <a:pt x="84" y="375"/>
                  </a:lnTo>
                  <a:lnTo>
                    <a:pt x="83" y="376"/>
                  </a:lnTo>
                  <a:lnTo>
                    <a:pt x="83" y="377"/>
                  </a:lnTo>
                  <a:lnTo>
                    <a:pt x="82" y="377"/>
                  </a:lnTo>
                  <a:lnTo>
                    <a:pt x="81" y="377"/>
                  </a:lnTo>
                  <a:lnTo>
                    <a:pt x="81" y="378"/>
                  </a:lnTo>
                  <a:lnTo>
                    <a:pt x="78" y="379"/>
                  </a:lnTo>
                  <a:lnTo>
                    <a:pt x="77" y="381"/>
                  </a:lnTo>
                  <a:lnTo>
                    <a:pt x="76" y="382"/>
                  </a:lnTo>
                  <a:lnTo>
                    <a:pt x="73" y="382"/>
                  </a:lnTo>
                  <a:lnTo>
                    <a:pt x="73" y="383"/>
                  </a:lnTo>
                  <a:lnTo>
                    <a:pt x="71" y="384"/>
                  </a:lnTo>
                  <a:lnTo>
                    <a:pt x="70" y="384"/>
                  </a:lnTo>
                  <a:lnTo>
                    <a:pt x="68" y="386"/>
                  </a:lnTo>
                  <a:lnTo>
                    <a:pt x="67" y="386"/>
                  </a:lnTo>
                  <a:lnTo>
                    <a:pt x="65" y="386"/>
                  </a:lnTo>
                  <a:lnTo>
                    <a:pt x="63" y="386"/>
                  </a:lnTo>
                  <a:lnTo>
                    <a:pt x="62" y="386"/>
                  </a:lnTo>
                  <a:lnTo>
                    <a:pt x="62" y="384"/>
                  </a:lnTo>
                  <a:lnTo>
                    <a:pt x="61" y="384"/>
                  </a:lnTo>
                  <a:lnTo>
                    <a:pt x="60" y="384"/>
                  </a:lnTo>
                  <a:lnTo>
                    <a:pt x="60" y="383"/>
                  </a:lnTo>
                  <a:lnTo>
                    <a:pt x="58" y="383"/>
                  </a:lnTo>
                  <a:lnTo>
                    <a:pt x="57" y="383"/>
                  </a:lnTo>
                  <a:lnTo>
                    <a:pt x="57" y="384"/>
                  </a:lnTo>
                  <a:lnTo>
                    <a:pt x="56" y="384"/>
                  </a:lnTo>
                  <a:lnTo>
                    <a:pt x="55" y="386"/>
                  </a:lnTo>
                  <a:lnTo>
                    <a:pt x="53" y="387"/>
                  </a:lnTo>
                  <a:lnTo>
                    <a:pt x="52" y="387"/>
                  </a:lnTo>
                  <a:lnTo>
                    <a:pt x="51" y="387"/>
                  </a:lnTo>
                  <a:lnTo>
                    <a:pt x="51" y="388"/>
                  </a:lnTo>
                  <a:lnTo>
                    <a:pt x="50" y="388"/>
                  </a:lnTo>
                  <a:lnTo>
                    <a:pt x="48" y="388"/>
                  </a:lnTo>
                  <a:lnTo>
                    <a:pt x="47" y="388"/>
                  </a:lnTo>
                  <a:lnTo>
                    <a:pt x="46" y="389"/>
                  </a:lnTo>
                  <a:lnTo>
                    <a:pt x="46" y="388"/>
                  </a:lnTo>
                  <a:lnTo>
                    <a:pt x="45" y="388"/>
                  </a:lnTo>
                  <a:lnTo>
                    <a:pt x="42" y="388"/>
                  </a:lnTo>
                  <a:lnTo>
                    <a:pt x="40" y="387"/>
                  </a:lnTo>
                  <a:lnTo>
                    <a:pt x="39" y="387"/>
                  </a:lnTo>
                  <a:lnTo>
                    <a:pt x="36" y="386"/>
                  </a:lnTo>
                  <a:lnTo>
                    <a:pt x="34" y="384"/>
                  </a:lnTo>
                  <a:lnTo>
                    <a:pt x="31" y="383"/>
                  </a:lnTo>
                  <a:lnTo>
                    <a:pt x="30" y="382"/>
                  </a:lnTo>
                  <a:lnTo>
                    <a:pt x="27" y="382"/>
                  </a:lnTo>
                  <a:lnTo>
                    <a:pt x="25" y="381"/>
                  </a:lnTo>
                  <a:lnTo>
                    <a:pt x="24" y="378"/>
                  </a:lnTo>
                  <a:lnTo>
                    <a:pt x="22" y="377"/>
                  </a:lnTo>
                  <a:lnTo>
                    <a:pt x="20" y="377"/>
                  </a:lnTo>
                  <a:lnTo>
                    <a:pt x="20" y="376"/>
                  </a:lnTo>
                  <a:lnTo>
                    <a:pt x="19" y="376"/>
                  </a:lnTo>
                  <a:lnTo>
                    <a:pt x="20" y="375"/>
                  </a:lnTo>
                  <a:lnTo>
                    <a:pt x="20" y="373"/>
                  </a:lnTo>
                  <a:lnTo>
                    <a:pt x="20" y="372"/>
                  </a:lnTo>
                  <a:lnTo>
                    <a:pt x="20" y="371"/>
                  </a:lnTo>
                  <a:lnTo>
                    <a:pt x="20" y="370"/>
                  </a:lnTo>
                  <a:lnTo>
                    <a:pt x="20" y="368"/>
                  </a:lnTo>
                  <a:lnTo>
                    <a:pt x="20" y="367"/>
                  </a:lnTo>
                  <a:lnTo>
                    <a:pt x="20" y="366"/>
                  </a:lnTo>
                  <a:lnTo>
                    <a:pt x="20" y="367"/>
                  </a:lnTo>
                  <a:lnTo>
                    <a:pt x="19" y="368"/>
                  </a:lnTo>
                  <a:lnTo>
                    <a:pt x="19" y="370"/>
                  </a:lnTo>
                  <a:lnTo>
                    <a:pt x="19" y="371"/>
                  </a:lnTo>
                  <a:lnTo>
                    <a:pt x="19" y="372"/>
                  </a:lnTo>
                  <a:lnTo>
                    <a:pt x="19" y="373"/>
                  </a:lnTo>
                  <a:lnTo>
                    <a:pt x="19" y="376"/>
                  </a:lnTo>
                  <a:lnTo>
                    <a:pt x="19" y="377"/>
                  </a:lnTo>
                  <a:lnTo>
                    <a:pt x="19" y="378"/>
                  </a:lnTo>
                  <a:lnTo>
                    <a:pt x="19" y="379"/>
                  </a:lnTo>
                  <a:lnTo>
                    <a:pt x="17" y="381"/>
                  </a:lnTo>
                  <a:lnTo>
                    <a:pt x="16" y="382"/>
                  </a:lnTo>
                  <a:lnTo>
                    <a:pt x="15" y="383"/>
                  </a:lnTo>
                  <a:lnTo>
                    <a:pt x="14" y="383"/>
                  </a:lnTo>
                  <a:lnTo>
                    <a:pt x="13" y="384"/>
                  </a:lnTo>
                  <a:lnTo>
                    <a:pt x="11" y="384"/>
                  </a:lnTo>
                  <a:lnTo>
                    <a:pt x="9" y="384"/>
                  </a:lnTo>
                  <a:lnTo>
                    <a:pt x="6" y="384"/>
                  </a:lnTo>
                  <a:lnTo>
                    <a:pt x="5" y="382"/>
                  </a:lnTo>
                  <a:lnTo>
                    <a:pt x="5" y="378"/>
                  </a:lnTo>
                  <a:lnTo>
                    <a:pt x="4" y="377"/>
                  </a:lnTo>
                  <a:lnTo>
                    <a:pt x="3" y="373"/>
                  </a:lnTo>
                  <a:lnTo>
                    <a:pt x="3" y="372"/>
                  </a:lnTo>
                  <a:lnTo>
                    <a:pt x="3" y="368"/>
                  </a:lnTo>
                  <a:lnTo>
                    <a:pt x="3" y="367"/>
                  </a:lnTo>
                  <a:lnTo>
                    <a:pt x="1" y="363"/>
                  </a:lnTo>
                  <a:lnTo>
                    <a:pt x="1" y="362"/>
                  </a:lnTo>
                  <a:lnTo>
                    <a:pt x="1" y="360"/>
                  </a:lnTo>
                  <a:lnTo>
                    <a:pt x="1" y="357"/>
                  </a:lnTo>
                  <a:lnTo>
                    <a:pt x="1" y="356"/>
                  </a:lnTo>
                  <a:lnTo>
                    <a:pt x="1" y="353"/>
                  </a:lnTo>
                  <a:lnTo>
                    <a:pt x="1" y="352"/>
                  </a:lnTo>
                  <a:lnTo>
                    <a:pt x="1" y="351"/>
                  </a:lnTo>
                  <a:lnTo>
                    <a:pt x="0" y="350"/>
                  </a:lnTo>
                  <a:lnTo>
                    <a:pt x="1" y="347"/>
                  </a:lnTo>
                  <a:lnTo>
                    <a:pt x="1" y="346"/>
                  </a:lnTo>
                  <a:lnTo>
                    <a:pt x="3" y="342"/>
                  </a:lnTo>
                  <a:lnTo>
                    <a:pt x="3" y="341"/>
                  </a:lnTo>
                  <a:lnTo>
                    <a:pt x="3" y="337"/>
                  </a:lnTo>
                  <a:lnTo>
                    <a:pt x="4" y="334"/>
                  </a:lnTo>
                  <a:lnTo>
                    <a:pt x="6" y="331"/>
                  </a:lnTo>
                  <a:lnTo>
                    <a:pt x="7" y="327"/>
                  </a:lnTo>
                  <a:lnTo>
                    <a:pt x="9" y="324"/>
                  </a:lnTo>
                  <a:lnTo>
                    <a:pt x="10" y="320"/>
                  </a:lnTo>
                  <a:lnTo>
                    <a:pt x="12" y="316"/>
                  </a:lnTo>
                  <a:lnTo>
                    <a:pt x="14" y="312"/>
                  </a:lnTo>
                  <a:lnTo>
                    <a:pt x="15" y="309"/>
                  </a:lnTo>
                  <a:lnTo>
                    <a:pt x="17" y="306"/>
                  </a:lnTo>
                  <a:lnTo>
                    <a:pt x="19" y="302"/>
                  </a:lnTo>
                  <a:lnTo>
                    <a:pt x="20" y="301"/>
                  </a:lnTo>
                  <a:lnTo>
                    <a:pt x="22" y="297"/>
                  </a:lnTo>
                  <a:lnTo>
                    <a:pt x="24" y="295"/>
                  </a:lnTo>
                  <a:lnTo>
                    <a:pt x="26" y="292"/>
                  </a:lnTo>
                  <a:lnTo>
                    <a:pt x="27" y="290"/>
                  </a:lnTo>
                  <a:lnTo>
                    <a:pt x="30" y="288"/>
                  </a:lnTo>
                  <a:lnTo>
                    <a:pt x="30" y="285"/>
                  </a:lnTo>
                  <a:lnTo>
                    <a:pt x="32" y="283"/>
                  </a:lnTo>
                  <a:lnTo>
                    <a:pt x="34" y="280"/>
                  </a:lnTo>
                  <a:lnTo>
                    <a:pt x="35" y="278"/>
                  </a:lnTo>
                  <a:lnTo>
                    <a:pt x="35" y="276"/>
                  </a:lnTo>
                  <a:lnTo>
                    <a:pt x="36" y="274"/>
                  </a:lnTo>
                  <a:lnTo>
                    <a:pt x="37" y="272"/>
                  </a:lnTo>
                  <a:lnTo>
                    <a:pt x="37" y="270"/>
                  </a:lnTo>
                  <a:lnTo>
                    <a:pt x="39" y="268"/>
                  </a:lnTo>
                  <a:lnTo>
                    <a:pt x="39" y="266"/>
                  </a:lnTo>
                  <a:lnTo>
                    <a:pt x="39" y="265"/>
                  </a:lnTo>
                  <a:lnTo>
                    <a:pt x="40" y="262"/>
                  </a:lnTo>
                  <a:lnTo>
                    <a:pt x="40" y="259"/>
                  </a:lnTo>
                  <a:lnTo>
                    <a:pt x="39" y="254"/>
                  </a:lnTo>
                  <a:lnTo>
                    <a:pt x="39" y="249"/>
                  </a:lnTo>
                  <a:lnTo>
                    <a:pt x="39" y="242"/>
                  </a:lnTo>
                  <a:lnTo>
                    <a:pt x="39" y="234"/>
                  </a:lnTo>
                  <a:lnTo>
                    <a:pt x="37" y="227"/>
                  </a:lnTo>
                  <a:lnTo>
                    <a:pt x="37" y="218"/>
                  </a:lnTo>
                  <a:lnTo>
                    <a:pt x="36" y="210"/>
                  </a:lnTo>
                  <a:lnTo>
                    <a:pt x="36" y="202"/>
                  </a:lnTo>
                  <a:lnTo>
                    <a:pt x="35" y="193"/>
                  </a:lnTo>
                  <a:lnTo>
                    <a:pt x="35" y="185"/>
                  </a:lnTo>
                  <a:lnTo>
                    <a:pt x="35" y="177"/>
                  </a:lnTo>
                  <a:lnTo>
                    <a:pt x="34" y="170"/>
                  </a:lnTo>
                  <a:lnTo>
                    <a:pt x="34" y="164"/>
                  </a:lnTo>
                  <a:lnTo>
                    <a:pt x="32" y="159"/>
                  </a:lnTo>
                  <a:lnTo>
                    <a:pt x="32" y="153"/>
                  </a:lnTo>
                  <a:lnTo>
                    <a:pt x="32" y="147"/>
                  </a:lnTo>
                  <a:lnTo>
                    <a:pt x="31" y="139"/>
                  </a:lnTo>
                  <a:lnTo>
                    <a:pt x="30" y="132"/>
                  </a:lnTo>
                  <a:lnTo>
                    <a:pt x="30" y="122"/>
                  </a:lnTo>
                  <a:lnTo>
                    <a:pt x="29" y="113"/>
                  </a:lnTo>
                  <a:lnTo>
                    <a:pt x="27" y="103"/>
                  </a:lnTo>
                  <a:lnTo>
                    <a:pt x="25" y="93"/>
                  </a:lnTo>
                  <a:lnTo>
                    <a:pt x="25" y="83"/>
                  </a:lnTo>
                  <a:lnTo>
                    <a:pt x="24" y="75"/>
                  </a:lnTo>
                  <a:lnTo>
                    <a:pt x="24" y="66"/>
                  </a:lnTo>
                  <a:lnTo>
                    <a:pt x="24" y="57"/>
                  </a:lnTo>
                  <a:lnTo>
                    <a:pt x="24" y="49"/>
                  </a:lnTo>
                  <a:lnTo>
                    <a:pt x="24" y="42"/>
                  </a:lnTo>
                  <a:lnTo>
                    <a:pt x="24" y="37"/>
                  </a:lnTo>
                  <a:lnTo>
                    <a:pt x="24" y="33"/>
                  </a:lnTo>
                  <a:lnTo>
                    <a:pt x="25" y="32"/>
                  </a:lnTo>
                  <a:lnTo>
                    <a:pt x="26" y="32"/>
                  </a:lnTo>
                  <a:lnTo>
                    <a:pt x="29" y="32"/>
                  </a:lnTo>
                  <a:lnTo>
                    <a:pt x="30" y="32"/>
                  </a:lnTo>
                  <a:lnTo>
                    <a:pt x="32" y="32"/>
                  </a:lnTo>
                  <a:lnTo>
                    <a:pt x="35" y="31"/>
                  </a:lnTo>
                  <a:lnTo>
                    <a:pt x="36" y="31"/>
                  </a:lnTo>
                  <a:lnTo>
                    <a:pt x="40" y="30"/>
                  </a:lnTo>
                  <a:lnTo>
                    <a:pt x="42" y="30"/>
                  </a:lnTo>
                  <a:lnTo>
                    <a:pt x="46" y="29"/>
                  </a:lnTo>
                  <a:lnTo>
                    <a:pt x="50" y="28"/>
                  </a:lnTo>
                  <a:lnTo>
                    <a:pt x="52" y="27"/>
                  </a:lnTo>
                  <a:lnTo>
                    <a:pt x="57" y="26"/>
                  </a:lnTo>
                  <a:lnTo>
                    <a:pt x="61" y="24"/>
                  </a:lnTo>
                  <a:lnTo>
                    <a:pt x="63" y="23"/>
                  </a:lnTo>
                  <a:lnTo>
                    <a:pt x="67" y="21"/>
                  </a:lnTo>
                  <a:lnTo>
                    <a:pt x="72" y="19"/>
                  </a:lnTo>
                  <a:lnTo>
                    <a:pt x="75" y="17"/>
                  </a:lnTo>
                  <a:lnTo>
                    <a:pt x="78" y="16"/>
                  </a:lnTo>
                  <a:lnTo>
                    <a:pt x="82" y="14"/>
                  </a:lnTo>
                  <a:lnTo>
                    <a:pt x="84" y="12"/>
                  </a:lnTo>
                  <a:lnTo>
                    <a:pt x="88" y="10"/>
                  </a:lnTo>
                  <a:lnTo>
                    <a:pt x="91" y="8"/>
                  </a:lnTo>
                  <a:lnTo>
                    <a:pt x="93" y="6"/>
                  </a:lnTo>
                  <a:lnTo>
                    <a:pt x="94" y="5"/>
                  </a:lnTo>
                  <a:lnTo>
                    <a:pt x="98" y="3"/>
                  </a:lnTo>
                  <a:lnTo>
                    <a:pt x="99" y="2"/>
                  </a:lnTo>
                  <a:lnTo>
                    <a:pt x="101" y="1"/>
                  </a:lnTo>
                  <a:lnTo>
                    <a:pt x="102" y="0"/>
                  </a:lnTo>
                </a:path>
              </a:pathLst>
            </a:custGeom>
            <a:solidFill>
              <a:srgbClr val="FFC0A6"/>
            </a:solidFill>
            <a:ln w="12700" cap="rnd" cmpd="sng">
              <a:solidFill>
                <a:srgbClr val="F57B49"/>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3273" name="Freeform 25"/>
            <p:cNvSpPr>
              <a:spLocks/>
            </p:cNvSpPr>
            <p:nvPr/>
          </p:nvSpPr>
          <p:spPr bwMode="auto">
            <a:xfrm>
              <a:off x="4366" y="1158"/>
              <a:ext cx="19" cy="16"/>
            </a:xfrm>
            <a:custGeom>
              <a:avLst/>
              <a:gdLst>
                <a:gd name="T0" fmla="*/ 0 w 19"/>
                <a:gd name="T1" fmla="*/ 8 h 16"/>
                <a:gd name="T2" fmla="*/ 1 w 19"/>
                <a:gd name="T3" fmla="*/ 11 h 16"/>
                <a:gd name="T4" fmla="*/ 3 w 19"/>
                <a:gd name="T5" fmla="*/ 13 h 16"/>
                <a:gd name="T6" fmla="*/ 7 w 19"/>
                <a:gd name="T7" fmla="*/ 15 h 16"/>
                <a:gd name="T8" fmla="*/ 10 w 19"/>
                <a:gd name="T9" fmla="*/ 15 h 16"/>
                <a:gd name="T10" fmla="*/ 14 w 19"/>
                <a:gd name="T11" fmla="*/ 14 h 16"/>
                <a:gd name="T12" fmla="*/ 16 w 19"/>
                <a:gd name="T13" fmla="*/ 12 h 16"/>
                <a:gd name="T14" fmla="*/ 18 w 19"/>
                <a:gd name="T15" fmla="*/ 9 h 16"/>
                <a:gd name="T16" fmla="*/ 18 w 19"/>
                <a:gd name="T17" fmla="*/ 5 h 16"/>
                <a:gd name="T18" fmla="*/ 16 w 19"/>
                <a:gd name="T19" fmla="*/ 3 h 16"/>
                <a:gd name="T20" fmla="*/ 14 w 19"/>
                <a:gd name="T21" fmla="*/ 1 h 16"/>
                <a:gd name="T22" fmla="*/ 10 w 19"/>
                <a:gd name="T23" fmla="*/ 0 h 16"/>
                <a:gd name="T24" fmla="*/ 7 w 19"/>
                <a:gd name="T25" fmla="*/ 0 h 16"/>
                <a:gd name="T26" fmla="*/ 3 w 19"/>
                <a:gd name="T27" fmla="*/ 2 h 16"/>
                <a:gd name="T28" fmla="*/ 1 w 19"/>
                <a:gd name="T29" fmla="*/ 4 h 16"/>
                <a:gd name="T30" fmla="*/ 0 w 19"/>
                <a:gd name="T31" fmla="*/ 8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16">
                  <a:moveTo>
                    <a:pt x="0" y="8"/>
                  </a:moveTo>
                  <a:lnTo>
                    <a:pt x="1" y="11"/>
                  </a:lnTo>
                  <a:lnTo>
                    <a:pt x="3" y="13"/>
                  </a:lnTo>
                  <a:lnTo>
                    <a:pt x="7" y="15"/>
                  </a:lnTo>
                  <a:lnTo>
                    <a:pt x="10" y="15"/>
                  </a:lnTo>
                  <a:lnTo>
                    <a:pt x="14" y="14"/>
                  </a:lnTo>
                  <a:lnTo>
                    <a:pt x="16" y="12"/>
                  </a:lnTo>
                  <a:lnTo>
                    <a:pt x="18" y="9"/>
                  </a:lnTo>
                  <a:lnTo>
                    <a:pt x="18" y="5"/>
                  </a:lnTo>
                  <a:lnTo>
                    <a:pt x="16" y="3"/>
                  </a:lnTo>
                  <a:lnTo>
                    <a:pt x="14" y="1"/>
                  </a:lnTo>
                  <a:lnTo>
                    <a:pt x="10" y="0"/>
                  </a:lnTo>
                  <a:lnTo>
                    <a:pt x="7" y="0"/>
                  </a:lnTo>
                  <a:lnTo>
                    <a:pt x="3" y="2"/>
                  </a:lnTo>
                  <a:lnTo>
                    <a:pt x="1" y="4"/>
                  </a:lnTo>
                  <a:lnTo>
                    <a:pt x="0" y="8"/>
                  </a:lnTo>
                </a:path>
              </a:pathLst>
            </a:custGeom>
            <a:solidFill>
              <a:srgbClr val="00208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3274" name="Freeform 26"/>
            <p:cNvSpPr>
              <a:spLocks/>
            </p:cNvSpPr>
            <p:nvPr/>
          </p:nvSpPr>
          <p:spPr bwMode="auto">
            <a:xfrm>
              <a:off x="4238" y="1191"/>
              <a:ext cx="19" cy="16"/>
            </a:xfrm>
            <a:custGeom>
              <a:avLst/>
              <a:gdLst>
                <a:gd name="T0" fmla="*/ 0 w 19"/>
                <a:gd name="T1" fmla="*/ 8 h 16"/>
                <a:gd name="T2" fmla="*/ 1 w 19"/>
                <a:gd name="T3" fmla="*/ 11 h 16"/>
                <a:gd name="T4" fmla="*/ 3 w 19"/>
                <a:gd name="T5" fmla="*/ 13 h 16"/>
                <a:gd name="T6" fmla="*/ 6 w 19"/>
                <a:gd name="T7" fmla="*/ 14 h 16"/>
                <a:gd name="T8" fmla="*/ 10 w 19"/>
                <a:gd name="T9" fmla="*/ 15 h 16"/>
                <a:gd name="T10" fmla="*/ 14 w 19"/>
                <a:gd name="T11" fmla="*/ 14 h 16"/>
                <a:gd name="T12" fmla="*/ 17 w 19"/>
                <a:gd name="T13" fmla="*/ 11 h 16"/>
                <a:gd name="T14" fmla="*/ 18 w 19"/>
                <a:gd name="T15" fmla="*/ 9 h 16"/>
                <a:gd name="T16" fmla="*/ 18 w 19"/>
                <a:gd name="T17" fmla="*/ 6 h 16"/>
                <a:gd name="T18" fmla="*/ 17 w 19"/>
                <a:gd name="T19" fmla="*/ 3 h 16"/>
                <a:gd name="T20" fmla="*/ 14 w 19"/>
                <a:gd name="T21" fmla="*/ 1 h 16"/>
                <a:gd name="T22" fmla="*/ 10 w 19"/>
                <a:gd name="T23" fmla="*/ 0 h 16"/>
                <a:gd name="T24" fmla="*/ 6 w 19"/>
                <a:gd name="T25" fmla="*/ 0 h 16"/>
                <a:gd name="T26" fmla="*/ 3 w 19"/>
                <a:gd name="T27" fmla="*/ 2 h 16"/>
                <a:gd name="T28" fmla="*/ 1 w 19"/>
                <a:gd name="T29" fmla="*/ 4 h 16"/>
                <a:gd name="T30" fmla="*/ 0 w 19"/>
                <a:gd name="T31" fmla="*/ 8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16">
                  <a:moveTo>
                    <a:pt x="0" y="8"/>
                  </a:moveTo>
                  <a:lnTo>
                    <a:pt x="1" y="11"/>
                  </a:lnTo>
                  <a:lnTo>
                    <a:pt x="3" y="13"/>
                  </a:lnTo>
                  <a:lnTo>
                    <a:pt x="6" y="14"/>
                  </a:lnTo>
                  <a:lnTo>
                    <a:pt x="10" y="15"/>
                  </a:lnTo>
                  <a:lnTo>
                    <a:pt x="14" y="14"/>
                  </a:lnTo>
                  <a:lnTo>
                    <a:pt x="17" y="11"/>
                  </a:lnTo>
                  <a:lnTo>
                    <a:pt x="18" y="9"/>
                  </a:lnTo>
                  <a:lnTo>
                    <a:pt x="18" y="6"/>
                  </a:lnTo>
                  <a:lnTo>
                    <a:pt x="17" y="3"/>
                  </a:lnTo>
                  <a:lnTo>
                    <a:pt x="14" y="1"/>
                  </a:lnTo>
                  <a:lnTo>
                    <a:pt x="10" y="0"/>
                  </a:lnTo>
                  <a:lnTo>
                    <a:pt x="6" y="0"/>
                  </a:lnTo>
                  <a:lnTo>
                    <a:pt x="3" y="2"/>
                  </a:lnTo>
                  <a:lnTo>
                    <a:pt x="1" y="4"/>
                  </a:lnTo>
                  <a:lnTo>
                    <a:pt x="0" y="8"/>
                  </a:lnTo>
                </a:path>
              </a:pathLst>
            </a:custGeom>
            <a:solidFill>
              <a:srgbClr val="00208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3275" name="Freeform 27"/>
            <p:cNvSpPr>
              <a:spLocks/>
            </p:cNvSpPr>
            <p:nvPr/>
          </p:nvSpPr>
          <p:spPr bwMode="auto">
            <a:xfrm>
              <a:off x="4244" y="1229"/>
              <a:ext cx="130" cy="162"/>
            </a:xfrm>
            <a:custGeom>
              <a:avLst/>
              <a:gdLst>
                <a:gd name="T0" fmla="*/ 113 w 130"/>
                <a:gd name="T1" fmla="*/ 16 h 162"/>
                <a:gd name="T2" fmla="*/ 114 w 130"/>
                <a:gd name="T3" fmla="*/ 42 h 162"/>
                <a:gd name="T4" fmla="*/ 116 w 130"/>
                <a:gd name="T5" fmla="*/ 66 h 162"/>
                <a:gd name="T6" fmla="*/ 118 w 130"/>
                <a:gd name="T7" fmla="*/ 91 h 162"/>
                <a:gd name="T8" fmla="*/ 121 w 130"/>
                <a:gd name="T9" fmla="*/ 113 h 162"/>
                <a:gd name="T10" fmla="*/ 125 w 130"/>
                <a:gd name="T11" fmla="*/ 132 h 162"/>
                <a:gd name="T12" fmla="*/ 127 w 130"/>
                <a:gd name="T13" fmla="*/ 146 h 162"/>
                <a:gd name="T14" fmla="*/ 129 w 130"/>
                <a:gd name="T15" fmla="*/ 153 h 162"/>
                <a:gd name="T16" fmla="*/ 127 w 130"/>
                <a:gd name="T17" fmla="*/ 154 h 162"/>
                <a:gd name="T18" fmla="*/ 120 w 130"/>
                <a:gd name="T19" fmla="*/ 154 h 162"/>
                <a:gd name="T20" fmla="*/ 105 w 130"/>
                <a:gd name="T21" fmla="*/ 157 h 162"/>
                <a:gd name="T22" fmla="*/ 88 w 130"/>
                <a:gd name="T23" fmla="*/ 158 h 162"/>
                <a:gd name="T24" fmla="*/ 68 w 130"/>
                <a:gd name="T25" fmla="*/ 159 h 162"/>
                <a:gd name="T26" fmla="*/ 50 w 130"/>
                <a:gd name="T27" fmla="*/ 161 h 162"/>
                <a:gd name="T28" fmla="*/ 34 w 130"/>
                <a:gd name="T29" fmla="*/ 161 h 162"/>
                <a:gd name="T30" fmla="*/ 23 w 130"/>
                <a:gd name="T31" fmla="*/ 159 h 162"/>
                <a:gd name="T32" fmla="*/ 18 w 130"/>
                <a:gd name="T33" fmla="*/ 158 h 162"/>
                <a:gd name="T34" fmla="*/ 16 w 130"/>
                <a:gd name="T35" fmla="*/ 153 h 162"/>
                <a:gd name="T36" fmla="*/ 12 w 130"/>
                <a:gd name="T37" fmla="*/ 147 h 162"/>
                <a:gd name="T38" fmla="*/ 9 w 130"/>
                <a:gd name="T39" fmla="*/ 142 h 162"/>
                <a:gd name="T40" fmla="*/ 7 w 130"/>
                <a:gd name="T41" fmla="*/ 135 h 162"/>
                <a:gd name="T42" fmla="*/ 5 w 130"/>
                <a:gd name="T43" fmla="*/ 128 h 162"/>
                <a:gd name="T44" fmla="*/ 4 w 130"/>
                <a:gd name="T45" fmla="*/ 123 h 162"/>
                <a:gd name="T46" fmla="*/ 4 w 130"/>
                <a:gd name="T47" fmla="*/ 120 h 162"/>
                <a:gd name="T48" fmla="*/ 3 w 130"/>
                <a:gd name="T49" fmla="*/ 117 h 162"/>
                <a:gd name="T50" fmla="*/ 3 w 130"/>
                <a:gd name="T51" fmla="*/ 108 h 162"/>
                <a:gd name="T52" fmla="*/ 3 w 130"/>
                <a:gd name="T53" fmla="*/ 94 h 162"/>
                <a:gd name="T54" fmla="*/ 2 w 130"/>
                <a:gd name="T55" fmla="*/ 76 h 162"/>
                <a:gd name="T56" fmla="*/ 2 w 130"/>
                <a:gd name="T57" fmla="*/ 58 h 162"/>
                <a:gd name="T58" fmla="*/ 1 w 130"/>
                <a:gd name="T59" fmla="*/ 42 h 162"/>
                <a:gd name="T60" fmla="*/ 1 w 130"/>
                <a:gd name="T61" fmla="*/ 28 h 162"/>
                <a:gd name="T62" fmla="*/ 1 w 130"/>
                <a:gd name="T63" fmla="*/ 21 h 162"/>
                <a:gd name="T64" fmla="*/ 1 w 130"/>
                <a:gd name="T65" fmla="*/ 19 h 162"/>
                <a:gd name="T66" fmla="*/ 4 w 130"/>
                <a:gd name="T67" fmla="*/ 19 h 162"/>
                <a:gd name="T68" fmla="*/ 11 w 130"/>
                <a:gd name="T69" fmla="*/ 19 h 162"/>
                <a:gd name="T70" fmla="*/ 18 w 130"/>
                <a:gd name="T71" fmla="*/ 19 h 162"/>
                <a:gd name="T72" fmla="*/ 25 w 130"/>
                <a:gd name="T73" fmla="*/ 19 h 162"/>
                <a:gd name="T74" fmla="*/ 32 w 130"/>
                <a:gd name="T75" fmla="*/ 19 h 162"/>
                <a:gd name="T76" fmla="*/ 39 w 130"/>
                <a:gd name="T77" fmla="*/ 19 h 162"/>
                <a:gd name="T78" fmla="*/ 41 w 130"/>
                <a:gd name="T79" fmla="*/ 19 h 162"/>
                <a:gd name="T80" fmla="*/ 44 w 130"/>
                <a:gd name="T81" fmla="*/ 17 h 162"/>
                <a:gd name="T82" fmla="*/ 46 w 130"/>
                <a:gd name="T83" fmla="*/ 14 h 162"/>
                <a:gd name="T84" fmla="*/ 49 w 130"/>
                <a:gd name="T85" fmla="*/ 11 h 162"/>
                <a:gd name="T86" fmla="*/ 54 w 130"/>
                <a:gd name="T87" fmla="*/ 7 h 162"/>
                <a:gd name="T88" fmla="*/ 56 w 130"/>
                <a:gd name="T89" fmla="*/ 3 h 162"/>
                <a:gd name="T90" fmla="*/ 58 w 130"/>
                <a:gd name="T91" fmla="*/ 1 h 162"/>
                <a:gd name="T92" fmla="*/ 113 w 130"/>
                <a:gd name="T93" fmla="*/ 5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0" h="162">
                  <a:moveTo>
                    <a:pt x="113" y="5"/>
                  </a:moveTo>
                  <a:lnTo>
                    <a:pt x="113" y="16"/>
                  </a:lnTo>
                  <a:lnTo>
                    <a:pt x="113" y="29"/>
                  </a:lnTo>
                  <a:lnTo>
                    <a:pt x="114" y="42"/>
                  </a:lnTo>
                  <a:lnTo>
                    <a:pt x="115" y="54"/>
                  </a:lnTo>
                  <a:lnTo>
                    <a:pt x="116" y="66"/>
                  </a:lnTo>
                  <a:lnTo>
                    <a:pt x="117" y="80"/>
                  </a:lnTo>
                  <a:lnTo>
                    <a:pt x="118" y="91"/>
                  </a:lnTo>
                  <a:lnTo>
                    <a:pt x="120" y="103"/>
                  </a:lnTo>
                  <a:lnTo>
                    <a:pt x="121" y="113"/>
                  </a:lnTo>
                  <a:lnTo>
                    <a:pt x="124" y="123"/>
                  </a:lnTo>
                  <a:lnTo>
                    <a:pt x="125" y="132"/>
                  </a:lnTo>
                  <a:lnTo>
                    <a:pt x="126" y="140"/>
                  </a:lnTo>
                  <a:lnTo>
                    <a:pt x="127" y="146"/>
                  </a:lnTo>
                  <a:lnTo>
                    <a:pt x="129" y="151"/>
                  </a:lnTo>
                  <a:lnTo>
                    <a:pt x="129" y="153"/>
                  </a:lnTo>
                  <a:lnTo>
                    <a:pt x="129" y="154"/>
                  </a:lnTo>
                  <a:lnTo>
                    <a:pt x="127" y="154"/>
                  </a:lnTo>
                  <a:lnTo>
                    <a:pt x="125" y="154"/>
                  </a:lnTo>
                  <a:lnTo>
                    <a:pt x="120" y="154"/>
                  </a:lnTo>
                  <a:lnTo>
                    <a:pt x="114" y="156"/>
                  </a:lnTo>
                  <a:lnTo>
                    <a:pt x="105" y="157"/>
                  </a:lnTo>
                  <a:lnTo>
                    <a:pt x="97" y="158"/>
                  </a:lnTo>
                  <a:lnTo>
                    <a:pt x="88" y="158"/>
                  </a:lnTo>
                  <a:lnTo>
                    <a:pt x="78" y="158"/>
                  </a:lnTo>
                  <a:lnTo>
                    <a:pt x="68" y="159"/>
                  </a:lnTo>
                  <a:lnTo>
                    <a:pt x="60" y="161"/>
                  </a:lnTo>
                  <a:lnTo>
                    <a:pt x="50" y="161"/>
                  </a:lnTo>
                  <a:lnTo>
                    <a:pt x="41" y="161"/>
                  </a:lnTo>
                  <a:lnTo>
                    <a:pt x="34" y="161"/>
                  </a:lnTo>
                  <a:lnTo>
                    <a:pt x="28" y="161"/>
                  </a:lnTo>
                  <a:lnTo>
                    <a:pt x="23" y="159"/>
                  </a:lnTo>
                  <a:lnTo>
                    <a:pt x="19" y="159"/>
                  </a:lnTo>
                  <a:lnTo>
                    <a:pt x="18" y="158"/>
                  </a:lnTo>
                  <a:lnTo>
                    <a:pt x="17" y="156"/>
                  </a:lnTo>
                  <a:lnTo>
                    <a:pt x="16" y="153"/>
                  </a:lnTo>
                  <a:lnTo>
                    <a:pt x="13" y="151"/>
                  </a:lnTo>
                  <a:lnTo>
                    <a:pt x="12" y="147"/>
                  </a:lnTo>
                  <a:lnTo>
                    <a:pt x="11" y="145"/>
                  </a:lnTo>
                  <a:lnTo>
                    <a:pt x="9" y="142"/>
                  </a:lnTo>
                  <a:lnTo>
                    <a:pt x="8" y="138"/>
                  </a:lnTo>
                  <a:lnTo>
                    <a:pt x="7" y="135"/>
                  </a:lnTo>
                  <a:lnTo>
                    <a:pt x="6" y="131"/>
                  </a:lnTo>
                  <a:lnTo>
                    <a:pt x="5" y="128"/>
                  </a:lnTo>
                  <a:lnTo>
                    <a:pt x="5" y="126"/>
                  </a:lnTo>
                  <a:lnTo>
                    <a:pt x="4" y="123"/>
                  </a:lnTo>
                  <a:lnTo>
                    <a:pt x="4" y="121"/>
                  </a:lnTo>
                  <a:lnTo>
                    <a:pt x="4" y="120"/>
                  </a:lnTo>
                  <a:lnTo>
                    <a:pt x="3" y="119"/>
                  </a:lnTo>
                  <a:lnTo>
                    <a:pt x="3" y="117"/>
                  </a:lnTo>
                  <a:lnTo>
                    <a:pt x="3" y="113"/>
                  </a:lnTo>
                  <a:lnTo>
                    <a:pt x="3" y="108"/>
                  </a:lnTo>
                  <a:lnTo>
                    <a:pt x="3" y="102"/>
                  </a:lnTo>
                  <a:lnTo>
                    <a:pt x="3" y="94"/>
                  </a:lnTo>
                  <a:lnTo>
                    <a:pt x="3" y="86"/>
                  </a:lnTo>
                  <a:lnTo>
                    <a:pt x="2" y="76"/>
                  </a:lnTo>
                  <a:lnTo>
                    <a:pt x="2" y="68"/>
                  </a:lnTo>
                  <a:lnTo>
                    <a:pt x="2" y="58"/>
                  </a:lnTo>
                  <a:lnTo>
                    <a:pt x="1" y="49"/>
                  </a:lnTo>
                  <a:lnTo>
                    <a:pt x="1" y="42"/>
                  </a:lnTo>
                  <a:lnTo>
                    <a:pt x="1" y="34"/>
                  </a:lnTo>
                  <a:lnTo>
                    <a:pt x="1" y="28"/>
                  </a:lnTo>
                  <a:lnTo>
                    <a:pt x="1" y="24"/>
                  </a:lnTo>
                  <a:lnTo>
                    <a:pt x="1" y="21"/>
                  </a:lnTo>
                  <a:lnTo>
                    <a:pt x="0" y="20"/>
                  </a:lnTo>
                  <a:lnTo>
                    <a:pt x="1" y="19"/>
                  </a:lnTo>
                  <a:lnTo>
                    <a:pt x="2" y="19"/>
                  </a:lnTo>
                  <a:lnTo>
                    <a:pt x="4" y="19"/>
                  </a:lnTo>
                  <a:lnTo>
                    <a:pt x="7" y="19"/>
                  </a:lnTo>
                  <a:lnTo>
                    <a:pt x="11" y="19"/>
                  </a:lnTo>
                  <a:lnTo>
                    <a:pt x="13" y="19"/>
                  </a:lnTo>
                  <a:lnTo>
                    <a:pt x="18" y="19"/>
                  </a:lnTo>
                  <a:lnTo>
                    <a:pt x="20" y="19"/>
                  </a:lnTo>
                  <a:lnTo>
                    <a:pt x="25" y="19"/>
                  </a:lnTo>
                  <a:lnTo>
                    <a:pt x="29" y="19"/>
                  </a:lnTo>
                  <a:lnTo>
                    <a:pt x="32" y="19"/>
                  </a:lnTo>
                  <a:lnTo>
                    <a:pt x="35" y="19"/>
                  </a:lnTo>
                  <a:lnTo>
                    <a:pt x="39" y="19"/>
                  </a:lnTo>
                  <a:lnTo>
                    <a:pt x="40" y="19"/>
                  </a:lnTo>
                  <a:lnTo>
                    <a:pt x="41" y="19"/>
                  </a:lnTo>
                  <a:lnTo>
                    <a:pt x="43" y="18"/>
                  </a:lnTo>
                  <a:lnTo>
                    <a:pt x="44" y="17"/>
                  </a:lnTo>
                  <a:lnTo>
                    <a:pt x="45" y="16"/>
                  </a:lnTo>
                  <a:lnTo>
                    <a:pt x="46" y="14"/>
                  </a:lnTo>
                  <a:lnTo>
                    <a:pt x="48" y="12"/>
                  </a:lnTo>
                  <a:lnTo>
                    <a:pt x="49" y="11"/>
                  </a:lnTo>
                  <a:lnTo>
                    <a:pt x="51" y="8"/>
                  </a:lnTo>
                  <a:lnTo>
                    <a:pt x="54" y="7"/>
                  </a:lnTo>
                  <a:lnTo>
                    <a:pt x="54" y="6"/>
                  </a:lnTo>
                  <a:lnTo>
                    <a:pt x="56" y="3"/>
                  </a:lnTo>
                  <a:lnTo>
                    <a:pt x="57" y="2"/>
                  </a:lnTo>
                  <a:lnTo>
                    <a:pt x="58" y="1"/>
                  </a:lnTo>
                  <a:lnTo>
                    <a:pt x="60" y="0"/>
                  </a:lnTo>
                  <a:lnTo>
                    <a:pt x="113" y="5"/>
                  </a:lnTo>
                </a:path>
              </a:pathLst>
            </a:custGeom>
            <a:noFill/>
            <a:ln w="12700" cap="rnd" cmpd="sng">
              <a:solidFill>
                <a:srgbClr val="FFFFFF"/>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3276" name="Freeform 28"/>
            <p:cNvSpPr>
              <a:spLocks/>
            </p:cNvSpPr>
            <p:nvPr/>
          </p:nvSpPr>
          <p:spPr bwMode="auto">
            <a:xfrm>
              <a:off x="4285" y="1248"/>
              <a:ext cx="14" cy="141"/>
            </a:xfrm>
            <a:custGeom>
              <a:avLst/>
              <a:gdLst>
                <a:gd name="T0" fmla="*/ 0 w 14"/>
                <a:gd name="T1" fmla="*/ 0 h 141"/>
                <a:gd name="T2" fmla="*/ 0 w 14"/>
                <a:gd name="T3" fmla="*/ 9 h 141"/>
                <a:gd name="T4" fmla="*/ 0 w 14"/>
                <a:gd name="T5" fmla="*/ 20 h 141"/>
                <a:gd name="T6" fmla="*/ 2 w 14"/>
                <a:gd name="T7" fmla="*/ 30 h 141"/>
                <a:gd name="T8" fmla="*/ 2 w 14"/>
                <a:gd name="T9" fmla="*/ 41 h 141"/>
                <a:gd name="T10" fmla="*/ 3 w 14"/>
                <a:gd name="T11" fmla="*/ 53 h 141"/>
                <a:gd name="T12" fmla="*/ 4 w 14"/>
                <a:gd name="T13" fmla="*/ 64 h 141"/>
                <a:gd name="T14" fmla="*/ 5 w 14"/>
                <a:gd name="T15" fmla="*/ 76 h 141"/>
                <a:gd name="T16" fmla="*/ 6 w 14"/>
                <a:gd name="T17" fmla="*/ 87 h 141"/>
                <a:gd name="T18" fmla="*/ 7 w 14"/>
                <a:gd name="T19" fmla="*/ 98 h 141"/>
                <a:gd name="T20" fmla="*/ 8 w 14"/>
                <a:gd name="T21" fmla="*/ 108 h 141"/>
                <a:gd name="T22" fmla="*/ 10 w 14"/>
                <a:gd name="T23" fmla="*/ 117 h 141"/>
                <a:gd name="T24" fmla="*/ 10 w 14"/>
                <a:gd name="T25" fmla="*/ 124 h 141"/>
                <a:gd name="T26" fmla="*/ 11 w 14"/>
                <a:gd name="T27" fmla="*/ 132 h 141"/>
                <a:gd name="T28" fmla="*/ 13 w 14"/>
                <a:gd name="T29" fmla="*/ 135 h 141"/>
                <a:gd name="T30" fmla="*/ 13 w 14"/>
                <a:gd name="T31" fmla="*/ 138 h 141"/>
                <a:gd name="T32" fmla="*/ 13 w 14"/>
                <a:gd name="T33" fmla="*/ 14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 h="141">
                  <a:moveTo>
                    <a:pt x="0" y="0"/>
                  </a:moveTo>
                  <a:lnTo>
                    <a:pt x="0" y="9"/>
                  </a:lnTo>
                  <a:lnTo>
                    <a:pt x="0" y="20"/>
                  </a:lnTo>
                  <a:lnTo>
                    <a:pt x="2" y="30"/>
                  </a:lnTo>
                  <a:lnTo>
                    <a:pt x="2" y="41"/>
                  </a:lnTo>
                  <a:lnTo>
                    <a:pt x="3" y="53"/>
                  </a:lnTo>
                  <a:lnTo>
                    <a:pt x="4" y="64"/>
                  </a:lnTo>
                  <a:lnTo>
                    <a:pt x="5" y="76"/>
                  </a:lnTo>
                  <a:lnTo>
                    <a:pt x="6" y="87"/>
                  </a:lnTo>
                  <a:lnTo>
                    <a:pt x="7" y="98"/>
                  </a:lnTo>
                  <a:lnTo>
                    <a:pt x="8" y="108"/>
                  </a:lnTo>
                  <a:lnTo>
                    <a:pt x="10" y="117"/>
                  </a:lnTo>
                  <a:lnTo>
                    <a:pt x="10" y="124"/>
                  </a:lnTo>
                  <a:lnTo>
                    <a:pt x="11" y="132"/>
                  </a:lnTo>
                  <a:lnTo>
                    <a:pt x="13" y="135"/>
                  </a:lnTo>
                  <a:lnTo>
                    <a:pt x="13" y="138"/>
                  </a:lnTo>
                  <a:lnTo>
                    <a:pt x="13" y="140"/>
                  </a:lnTo>
                </a:path>
              </a:pathLst>
            </a:custGeom>
            <a:noFill/>
            <a:ln w="12700" cap="rnd" cmpd="sng">
              <a:solidFill>
                <a:srgbClr val="FFFFFF"/>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3277" name="Freeform 29"/>
            <p:cNvSpPr>
              <a:spLocks/>
            </p:cNvSpPr>
            <p:nvPr/>
          </p:nvSpPr>
          <p:spPr bwMode="auto">
            <a:xfrm>
              <a:off x="4302" y="1229"/>
              <a:ext cx="9" cy="158"/>
            </a:xfrm>
            <a:custGeom>
              <a:avLst/>
              <a:gdLst>
                <a:gd name="T0" fmla="*/ 2 w 9"/>
                <a:gd name="T1" fmla="*/ 0 h 158"/>
                <a:gd name="T2" fmla="*/ 2 w 9"/>
                <a:gd name="T3" fmla="*/ 10 h 158"/>
                <a:gd name="T4" fmla="*/ 0 w 9"/>
                <a:gd name="T5" fmla="*/ 21 h 158"/>
                <a:gd name="T6" fmla="*/ 0 w 9"/>
                <a:gd name="T7" fmla="*/ 34 h 158"/>
                <a:gd name="T8" fmla="*/ 0 w 9"/>
                <a:gd name="T9" fmla="*/ 46 h 158"/>
                <a:gd name="T10" fmla="*/ 0 w 9"/>
                <a:gd name="T11" fmla="*/ 59 h 158"/>
                <a:gd name="T12" fmla="*/ 2 w 9"/>
                <a:gd name="T13" fmla="*/ 73 h 158"/>
                <a:gd name="T14" fmla="*/ 2 w 9"/>
                <a:gd name="T15" fmla="*/ 85 h 158"/>
                <a:gd name="T16" fmla="*/ 3 w 9"/>
                <a:gd name="T17" fmla="*/ 98 h 158"/>
                <a:gd name="T18" fmla="*/ 4 w 9"/>
                <a:gd name="T19" fmla="*/ 110 h 158"/>
                <a:gd name="T20" fmla="*/ 4 w 9"/>
                <a:gd name="T21" fmla="*/ 121 h 158"/>
                <a:gd name="T22" fmla="*/ 5 w 9"/>
                <a:gd name="T23" fmla="*/ 131 h 158"/>
                <a:gd name="T24" fmla="*/ 7 w 9"/>
                <a:gd name="T25" fmla="*/ 140 h 158"/>
                <a:gd name="T26" fmla="*/ 7 w 9"/>
                <a:gd name="T27" fmla="*/ 147 h 158"/>
                <a:gd name="T28" fmla="*/ 8 w 9"/>
                <a:gd name="T29" fmla="*/ 152 h 158"/>
                <a:gd name="T30" fmla="*/ 8 w 9"/>
                <a:gd name="T31" fmla="*/ 155 h 158"/>
                <a:gd name="T32" fmla="*/ 8 w 9"/>
                <a:gd name="T33" fmla="*/ 157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 h="158">
                  <a:moveTo>
                    <a:pt x="2" y="0"/>
                  </a:moveTo>
                  <a:lnTo>
                    <a:pt x="2" y="10"/>
                  </a:lnTo>
                  <a:lnTo>
                    <a:pt x="0" y="21"/>
                  </a:lnTo>
                  <a:lnTo>
                    <a:pt x="0" y="34"/>
                  </a:lnTo>
                  <a:lnTo>
                    <a:pt x="0" y="46"/>
                  </a:lnTo>
                  <a:lnTo>
                    <a:pt x="0" y="59"/>
                  </a:lnTo>
                  <a:lnTo>
                    <a:pt x="2" y="73"/>
                  </a:lnTo>
                  <a:lnTo>
                    <a:pt x="2" y="85"/>
                  </a:lnTo>
                  <a:lnTo>
                    <a:pt x="3" y="98"/>
                  </a:lnTo>
                  <a:lnTo>
                    <a:pt x="4" y="110"/>
                  </a:lnTo>
                  <a:lnTo>
                    <a:pt x="4" y="121"/>
                  </a:lnTo>
                  <a:lnTo>
                    <a:pt x="5" y="131"/>
                  </a:lnTo>
                  <a:lnTo>
                    <a:pt x="7" y="140"/>
                  </a:lnTo>
                  <a:lnTo>
                    <a:pt x="7" y="147"/>
                  </a:lnTo>
                  <a:lnTo>
                    <a:pt x="8" y="152"/>
                  </a:lnTo>
                  <a:lnTo>
                    <a:pt x="8" y="155"/>
                  </a:lnTo>
                  <a:lnTo>
                    <a:pt x="8" y="157"/>
                  </a:lnTo>
                </a:path>
              </a:pathLst>
            </a:custGeom>
            <a:noFill/>
            <a:ln w="12700" cap="rnd" cmpd="sng">
              <a:solidFill>
                <a:srgbClr val="FFFFFF"/>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3278" name="Freeform 30"/>
            <p:cNvSpPr>
              <a:spLocks/>
            </p:cNvSpPr>
            <p:nvPr/>
          </p:nvSpPr>
          <p:spPr bwMode="auto">
            <a:xfrm>
              <a:off x="4413" y="1457"/>
              <a:ext cx="104" cy="68"/>
            </a:xfrm>
            <a:custGeom>
              <a:avLst/>
              <a:gdLst>
                <a:gd name="T0" fmla="*/ 0 w 104"/>
                <a:gd name="T1" fmla="*/ 0 h 68"/>
                <a:gd name="T2" fmla="*/ 5 w 104"/>
                <a:gd name="T3" fmla="*/ 9 h 68"/>
                <a:gd name="T4" fmla="*/ 11 w 104"/>
                <a:gd name="T5" fmla="*/ 17 h 68"/>
                <a:gd name="T6" fmla="*/ 18 w 104"/>
                <a:gd name="T7" fmla="*/ 25 h 68"/>
                <a:gd name="T8" fmla="*/ 26 w 104"/>
                <a:gd name="T9" fmla="*/ 32 h 68"/>
                <a:gd name="T10" fmla="*/ 34 w 104"/>
                <a:gd name="T11" fmla="*/ 38 h 68"/>
                <a:gd name="T12" fmla="*/ 43 w 104"/>
                <a:gd name="T13" fmla="*/ 43 h 68"/>
                <a:gd name="T14" fmla="*/ 51 w 104"/>
                <a:gd name="T15" fmla="*/ 48 h 68"/>
                <a:gd name="T16" fmla="*/ 59 w 104"/>
                <a:gd name="T17" fmla="*/ 53 h 68"/>
                <a:gd name="T18" fmla="*/ 69 w 104"/>
                <a:gd name="T19" fmla="*/ 56 h 68"/>
                <a:gd name="T20" fmla="*/ 76 w 104"/>
                <a:gd name="T21" fmla="*/ 59 h 68"/>
                <a:gd name="T22" fmla="*/ 84 w 104"/>
                <a:gd name="T23" fmla="*/ 62 h 68"/>
                <a:gd name="T24" fmla="*/ 91 w 104"/>
                <a:gd name="T25" fmla="*/ 64 h 68"/>
                <a:gd name="T26" fmla="*/ 96 w 104"/>
                <a:gd name="T27" fmla="*/ 64 h 68"/>
                <a:gd name="T28" fmla="*/ 99 w 104"/>
                <a:gd name="T29" fmla="*/ 65 h 68"/>
                <a:gd name="T30" fmla="*/ 103 w 104"/>
                <a:gd name="T31" fmla="*/ 65 h 68"/>
                <a:gd name="T32" fmla="*/ 103 w 104"/>
                <a:gd name="T33" fmla="*/ 6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4" h="68">
                  <a:moveTo>
                    <a:pt x="0" y="0"/>
                  </a:moveTo>
                  <a:lnTo>
                    <a:pt x="5" y="9"/>
                  </a:lnTo>
                  <a:lnTo>
                    <a:pt x="11" y="17"/>
                  </a:lnTo>
                  <a:lnTo>
                    <a:pt x="18" y="25"/>
                  </a:lnTo>
                  <a:lnTo>
                    <a:pt x="26" y="32"/>
                  </a:lnTo>
                  <a:lnTo>
                    <a:pt x="34" y="38"/>
                  </a:lnTo>
                  <a:lnTo>
                    <a:pt x="43" y="43"/>
                  </a:lnTo>
                  <a:lnTo>
                    <a:pt x="51" y="48"/>
                  </a:lnTo>
                  <a:lnTo>
                    <a:pt x="59" y="53"/>
                  </a:lnTo>
                  <a:lnTo>
                    <a:pt x="69" y="56"/>
                  </a:lnTo>
                  <a:lnTo>
                    <a:pt x="76" y="59"/>
                  </a:lnTo>
                  <a:lnTo>
                    <a:pt x="84" y="62"/>
                  </a:lnTo>
                  <a:lnTo>
                    <a:pt x="91" y="64"/>
                  </a:lnTo>
                  <a:lnTo>
                    <a:pt x="96" y="64"/>
                  </a:lnTo>
                  <a:lnTo>
                    <a:pt x="99" y="65"/>
                  </a:lnTo>
                  <a:lnTo>
                    <a:pt x="103" y="65"/>
                  </a:lnTo>
                  <a:lnTo>
                    <a:pt x="103" y="67"/>
                  </a:lnTo>
                </a:path>
              </a:pathLst>
            </a:custGeom>
            <a:noFill/>
            <a:ln w="12700" cap="rnd" cmpd="sng">
              <a:solidFill>
                <a:srgbClr val="FFFFFF"/>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3279" name="Freeform 31"/>
            <p:cNvSpPr>
              <a:spLocks/>
            </p:cNvSpPr>
            <p:nvPr/>
          </p:nvSpPr>
          <p:spPr bwMode="auto">
            <a:xfrm>
              <a:off x="4417" y="1474"/>
              <a:ext cx="100" cy="58"/>
            </a:xfrm>
            <a:custGeom>
              <a:avLst/>
              <a:gdLst>
                <a:gd name="T0" fmla="*/ 0 w 100"/>
                <a:gd name="T1" fmla="*/ 0 h 58"/>
                <a:gd name="T2" fmla="*/ 6 w 100"/>
                <a:gd name="T3" fmla="*/ 9 h 58"/>
                <a:gd name="T4" fmla="*/ 13 w 100"/>
                <a:gd name="T5" fmla="*/ 16 h 58"/>
                <a:gd name="T6" fmla="*/ 21 w 100"/>
                <a:gd name="T7" fmla="*/ 22 h 58"/>
                <a:gd name="T8" fmla="*/ 28 w 100"/>
                <a:gd name="T9" fmla="*/ 29 h 58"/>
                <a:gd name="T10" fmla="*/ 37 w 100"/>
                <a:gd name="T11" fmla="*/ 35 h 58"/>
                <a:gd name="T12" fmla="*/ 45 w 100"/>
                <a:gd name="T13" fmla="*/ 40 h 58"/>
                <a:gd name="T14" fmla="*/ 53 w 100"/>
                <a:gd name="T15" fmla="*/ 42 h 58"/>
                <a:gd name="T16" fmla="*/ 60 w 100"/>
                <a:gd name="T17" fmla="*/ 47 h 58"/>
                <a:gd name="T18" fmla="*/ 69 w 100"/>
                <a:gd name="T19" fmla="*/ 48 h 58"/>
                <a:gd name="T20" fmla="*/ 76 w 100"/>
                <a:gd name="T21" fmla="*/ 51 h 58"/>
                <a:gd name="T22" fmla="*/ 82 w 100"/>
                <a:gd name="T23" fmla="*/ 53 h 58"/>
                <a:gd name="T24" fmla="*/ 88 w 100"/>
                <a:gd name="T25" fmla="*/ 54 h 58"/>
                <a:gd name="T26" fmla="*/ 93 w 100"/>
                <a:gd name="T27" fmla="*/ 54 h 58"/>
                <a:gd name="T28" fmla="*/ 97 w 100"/>
                <a:gd name="T29" fmla="*/ 56 h 58"/>
                <a:gd name="T30" fmla="*/ 99 w 100"/>
                <a:gd name="T31" fmla="*/ 56 h 58"/>
                <a:gd name="T32" fmla="*/ 99 w 100"/>
                <a:gd name="T33" fmla="*/ 57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0" h="58">
                  <a:moveTo>
                    <a:pt x="0" y="0"/>
                  </a:moveTo>
                  <a:lnTo>
                    <a:pt x="6" y="9"/>
                  </a:lnTo>
                  <a:lnTo>
                    <a:pt x="13" y="16"/>
                  </a:lnTo>
                  <a:lnTo>
                    <a:pt x="21" y="22"/>
                  </a:lnTo>
                  <a:lnTo>
                    <a:pt x="28" y="29"/>
                  </a:lnTo>
                  <a:lnTo>
                    <a:pt x="37" y="35"/>
                  </a:lnTo>
                  <a:lnTo>
                    <a:pt x="45" y="40"/>
                  </a:lnTo>
                  <a:lnTo>
                    <a:pt x="53" y="42"/>
                  </a:lnTo>
                  <a:lnTo>
                    <a:pt x="60" y="47"/>
                  </a:lnTo>
                  <a:lnTo>
                    <a:pt x="69" y="48"/>
                  </a:lnTo>
                  <a:lnTo>
                    <a:pt x="76" y="51"/>
                  </a:lnTo>
                  <a:lnTo>
                    <a:pt x="82" y="53"/>
                  </a:lnTo>
                  <a:lnTo>
                    <a:pt x="88" y="54"/>
                  </a:lnTo>
                  <a:lnTo>
                    <a:pt x="93" y="54"/>
                  </a:lnTo>
                  <a:lnTo>
                    <a:pt x="97" y="56"/>
                  </a:lnTo>
                  <a:lnTo>
                    <a:pt x="99" y="56"/>
                  </a:lnTo>
                  <a:lnTo>
                    <a:pt x="99" y="57"/>
                  </a:lnTo>
                </a:path>
              </a:pathLst>
            </a:custGeom>
            <a:noFill/>
            <a:ln w="12700" cap="rnd" cmpd="sng">
              <a:solidFill>
                <a:srgbClr val="FFFFFF"/>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3280" name="Freeform 32"/>
            <p:cNvSpPr>
              <a:spLocks/>
            </p:cNvSpPr>
            <p:nvPr/>
          </p:nvSpPr>
          <p:spPr bwMode="auto">
            <a:xfrm>
              <a:off x="4299" y="1468"/>
              <a:ext cx="23" cy="181"/>
            </a:xfrm>
            <a:custGeom>
              <a:avLst/>
              <a:gdLst>
                <a:gd name="T0" fmla="*/ 0 w 23"/>
                <a:gd name="T1" fmla="*/ 0 h 181"/>
                <a:gd name="T2" fmla="*/ 2 w 23"/>
                <a:gd name="T3" fmla="*/ 7 h 181"/>
                <a:gd name="T4" fmla="*/ 2 w 23"/>
                <a:gd name="T5" fmla="*/ 15 h 181"/>
                <a:gd name="T6" fmla="*/ 4 w 23"/>
                <a:gd name="T7" fmla="*/ 25 h 181"/>
                <a:gd name="T8" fmla="*/ 2 w 23"/>
                <a:gd name="T9" fmla="*/ 36 h 181"/>
                <a:gd name="T10" fmla="*/ 2 w 23"/>
                <a:gd name="T11" fmla="*/ 48 h 181"/>
                <a:gd name="T12" fmla="*/ 2 w 23"/>
                <a:gd name="T13" fmla="*/ 61 h 181"/>
                <a:gd name="T14" fmla="*/ 2 w 23"/>
                <a:gd name="T15" fmla="*/ 74 h 181"/>
                <a:gd name="T16" fmla="*/ 1 w 23"/>
                <a:gd name="T17" fmla="*/ 87 h 181"/>
                <a:gd name="T18" fmla="*/ 2 w 23"/>
                <a:gd name="T19" fmla="*/ 100 h 181"/>
                <a:gd name="T20" fmla="*/ 2 w 23"/>
                <a:gd name="T21" fmla="*/ 113 h 181"/>
                <a:gd name="T22" fmla="*/ 4 w 23"/>
                <a:gd name="T23" fmla="*/ 125 h 181"/>
                <a:gd name="T24" fmla="*/ 6 w 23"/>
                <a:gd name="T25" fmla="*/ 137 h 181"/>
                <a:gd name="T26" fmla="*/ 7 w 23"/>
                <a:gd name="T27" fmla="*/ 150 h 181"/>
                <a:gd name="T28" fmla="*/ 12 w 23"/>
                <a:gd name="T29" fmla="*/ 161 h 181"/>
                <a:gd name="T30" fmla="*/ 17 w 23"/>
                <a:gd name="T31" fmla="*/ 171 h 181"/>
                <a:gd name="T32" fmla="*/ 22 w 23"/>
                <a:gd name="T33" fmla="*/ 18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181">
                  <a:moveTo>
                    <a:pt x="0" y="0"/>
                  </a:moveTo>
                  <a:lnTo>
                    <a:pt x="2" y="7"/>
                  </a:lnTo>
                  <a:lnTo>
                    <a:pt x="2" y="15"/>
                  </a:lnTo>
                  <a:lnTo>
                    <a:pt x="4" y="25"/>
                  </a:lnTo>
                  <a:lnTo>
                    <a:pt x="2" y="36"/>
                  </a:lnTo>
                  <a:lnTo>
                    <a:pt x="2" y="48"/>
                  </a:lnTo>
                  <a:lnTo>
                    <a:pt x="2" y="61"/>
                  </a:lnTo>
                  <a:lnTo>
                    <a:pt x="2" y="74"/>
                  </a:lnTo>
                  <a:lnTo>
                    <a:pt x="1" y="87"/>
                  </a:lnTo>
                  <a:lnTo>
                    <a:pt x="2" y="100"/>
                  </a:lnTo>
                  <a:lnTo>
                    <a:pt x="2" y="113"/>
                  </a:lnTo>
                  <a:lnTo>
                    <a:pt x="4" y="125"/>
                  </a:lnTo>
                  <a:lnTo>
                    <a:pt x="6" y="137"/>
                  </a:lnTo>
                  <a:lnTo>
                    <a:pt x="7" y="150"/>
                  </a:lnTo>
                  <a:lnTo>
                    <a:pt x="12" y="161"/>
                  </a:lnTo>
                  <a:lnTo>
                    <a:pt x="17" y="171"/>
                  </a:lnTo>
                  <a:lnTo>
                    <a:pt x="22" y="180"/>
                  </a:lnTo>
                </a:path>
              </a:pathLst>
            </a:custGeom>
            <a:noFill/>
            <a:ln w="12700" cap="rnd" cmpd="sng">
              <a:solidFill>
                <a:srgbClr val="FFFFFF"/>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3281" name="Rectangle 33"/>
            <p:cNvSpPr>
              <a:spLocks noChangeArrowheads="1"/>
            </p:cNvSpPr>
            <p:nvPr/>
          </p:nvSpPr>
          <p:spPr bwMode="auto">
            <a:xfrm>
              <a:off x="3709" y="1428"/>
              <a:ext cx="193" cy="6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3282" name="Freeform 34"/>
            <p:cNvSpPr>
              <a:spLocks/>
            </p:cNvSpPr>
            <p:nvPr/>
          </p:nvSpPr>
          <p:spPr bwMode="auto">
            <a:xfrm>
              <a:off x="3856" y="1448"/>
              <a:ext cx="97" cy="49"/>
            </a:xfrm>
            <a:custGeom>
              <a:avLst/>
              <a:gdLst>
                <a:gd name="T0" fmla="*/ 67 w 97"/>
                <a:gd name="T1" fmla="*/ 48 h 49"/>
                <a:gd name="T2" fmla="*/ 60 w 97"/>
                <a:gd name="T3" fmla="*/ 47 h 49"/>
                <a:gd name="T4" fmla="*/ 55 w 97"/>
                <a:gd name="T5" fmla="*/ 46 h 49"/>
                <a:gd name="T6" fmla="*/ 51 w 97"/>
                <a:gd name="T7" fmla="*/ 46 h 49"/>
                <a:gd name="T8" fmla="*/ 48 w 97"/>
                <a:gd name="T9" fmla="*/ 43 h 49"/>
                <a:gd name="T10" fmla="*/ 44 w 97"/>
                <a:gd name="T11" fmla="*/ 42 h 49"/>
                <a:gd name="T12" fmla="*/ 41 w 97"/>
                <a:gd name="T13" fmla="*/ 41 h 49"/>
                <a:gd name="T14" fmla="*/ 39 w 97"/>
                <a:gd name="T15" fmla="*/ 40 h 49"/>
                <a:gd name="T16" fmla="*/ 36 w 97"/>
                <a:gd name="T17" fmla="*/ 39 h 49"/>
                <a:gd name="T18" fmla="*/ 34 w 97"/>
                <a:gd name="T19" fmla="*/ 38 h 49"/>
                <a:gd name="T20" fmla="*/ 30 w 97"/>
                <a:gd name="T21" fmla="*/ 37 h 49"/>
                <a:gd name="T22" fmla="*/ 28 w 97"/>
                <a:gd name="T23" fmla="*/ 37 h 49"/>
                <a:gd name="T24" fmla="*/ 25 w 97"/>
                <a:gd name="T25" fmla="*/ 37 h 49"/>
                <a:gd name="T26" fmla="*/ 23 w 97"/>
                <a:gd name="T27" fmla="*/ 37 h 49"/>
                <a:gd name="T28" fmla="*/ 20 w 97"/>
                <a:gd name="T29" fmla="*/ 37 h 49"/>
                <a:gd name="T30" fmla="*/ 18 w 97"/>
                <a:gd name="T31" fmla="*/ 37 h 49"/>
                <a:gd name="T32" fmla="*/ 14 w 97"/>
                <a:gd name="T33" fmla="*/ 35 h 49"/>
                <a:gd name="T34" fmla="*/ 10 w 97"/>
                <a:gd name="T35" fmla="*/ 34 h 49"/>
                <a:gd name="T36" fmla="*/ 5 w 97"/>
                <a:gd name="T37" fmla="*/ 33 h 49"/>
                <a:gd name="T38" fmla="*/ 3 w 97"/>
                <a:gd name="T39" fmla="*/ 30 h 49"/>
                <a:gd name="T40" fmla="*/ 0 w 97"/>
                <a:gd name="T41" fmla="*/ 29 h 49"/>
                <a:gd name="T42" fmla="*/ 0 w 97"/>
                <a:gd name="T43" fmla="*/ 26 h 49"/>
                <a:gd name="T44" fmla="*/ 0 w 97"/>
                <a:gd name="T45" fmla="*/ 24 h 49"/>
                <a:gd name="T46" fmla="*/ 3 w 97"/>
                <a:gd name="T47" fmla="*/ 23 h 49"/>
                <a:gd name="T48" fmla="*/ 4 w 97"/>
                <a:gd name="T49" fmla="*/ 21 h 49"/>
                <a:gd name="T50" fmla="*/ 7 w 97"/>
                <a:gd name="T51" fmla="*/ 21 h 49"/>
                <a:gd name="T52" fmla="*/ 9 w 97"/>
                <a:gd name="T53" fmla="*/ 21 h 49"/>
                <a:gd name="T54" fmla="*/ 11 w 97"/>
                <a:gd name="T55" fmla="*/ 21 h 49"/>
                <a:gd name="T56" fmla="*/ 14 w 97"/>
                <a:gd name="T57" fmla="*/ 21 h 49"/>
                <a:gd name="T58" fmla="*/ 19 w 97"/>
                <a:gd name="T59" fmla="*/ 20 h 49"/>
                <a:gd name="T60" fmla="*/ 24 w 97"/>
                <a:gd name="T61" fmla="*/ 19 h 49"/>
                <a:gd name="T62" fmla="*/ 26 w 97"/>
                <a:gd name="T63" fmla="*/ 19 h 49"/>
                <a:gd name="T64" fmla="*/ 30 w 97"/>
                <a:gd name="T65" fmla="*/ 19 h 49"/>
                <a:gd name="T66" fmla="*/ 34 w 97"/>
                <a:gd name="T67" fmla="*/ 19 h 49"/>
                <a:gd name="T68" fmla="*/ 36 w 97"/>
                <a:gd name="T69" fmla="*/ 19 h 49"/>
                <a:gd name="T70" fmla="*/ 39 w 97"/>
                <a:gd name="T71" fmla="*/ 19 h 49"/>
                <a:gd name="T72" fmla="*/ 41 w 97"/>
                <a:gd name="T73" fmla="*/ 18 h 49"/>
                <a:gd name="T74" fmla="*/ 45 w 97"/>
                <a:gd name="T75" fmla="*/ 18 h 49"/>
                <a:gd name="T76" fmla="*/ 46 w 97"/>
                <a:gd name="T77" fmla="*/ 16 h 49"/>
                <a:gd name="T78" fmla="*/ 49 w 97"/>
                <a:gd name="T79" fmla="*/ 15 h 49"/>
                <a:gd name="T80" fmla="*/ 50 w 97"/>
                <a:gd name="T81" fmla="*/ 14 h 49"/>
                <a:gd name="T82" fmla="*/ 52 w 97"/>
                <a:gd name="T83" fmla="*/ 10 h 49"/>
                <a:gd name="T84" fmla="*/ 54 w 97"/>
                <a:gd name="T85" fmla="*/ 7 h 49"/>
                <a:gd name="T86" fmla="*/ 55 w 97"/>
                <a:gd name="T87" fmla="*/ 5 h 49"/>
                <a:gd name="T88" fmla="*/ 59 w 97"/>
                <a:gd name="T89" fmla="*/ 5 h 49"/>
                <a:gd name="T90" fmla="*/ 65 w 97"/>
                <a:gd name="T91" fmla="*/ 4 h 49"/>
                <a:gd name="T92" fmla="*/ 72 w 97"/>
                <a:gd name="T93" fmla="*/ 2 h 49"/>
                <a:gd name="T94" fmla="*/ 80 w 97"/>
                <a:gd name="T95" fmla="*/ 2 h 49"/>
                <a:gd name="T96" fmla="*/ 87 w 97"/>
                <a:gd name="T97" fmla="*/ 1 h 49"/>
                <a:gd name="T98" fmla="*/ 93 w 97"/>
                <a:gd name="T99" fmla="*/ 0 h 49"/>
                <a:gd name="T100" fmla="*/ 96 w 97"/>
                <a:gd name="T101" fmla="*/ 0 h 49"/>
                <a:gd name="T102" fmla="*/ 93 w 97"/>
                <a:gd name="T103" fmla="*/ 4 h 49"/>
                <a:gd name="T104" fmla="*/ 90 w 97"/>
                <a:gd name="T105" fmla="*/ 11 h 49"/>
                <a:gd name="T106" fmla="*/ 86 w 97"/>
                <a:gd name="T107" fmla="*/ 19 h 49"/>
                <a:gd name="T108" fmla="*/ 81 w 97"/>
                <a:gd name="T109" fmla="*/ 28 h 49"/>
                <a:gd name="T110" fmla="*/ 77 w 97"/>
                <a:gd name="T111" fmla="*/ 37 h 49"/>
                <a:gd name="T112" fmla="*/ 72 w 97"/>
                <a:gd name="T113" fmla="*/ 43 h 49"/>
                <a:gd name="T114" fmla="*/ 71 w 97"/>
                <a:gd name="T115" fmla="*/ 47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7" h="49">
                  <a:moveTo>
                    <a:pt x="70" y="48"/>
                  </a:moveTo>
                  <a:lnTo>
                    <a:pt x="67" y="48"/>
                  </a:lnTo>
                  <a:lnTo>
                    <a:pt x="62" y="47"/>
                  </a:lnTo>
                  <a:lnTo>
                    <a:pt x="60" y="47"/>
                  </a:lnTo>
                  <a:lnTo>
                    <a:pt x="57" y="47"/>
                  </a:lnTo>
                  <a:lnTo>
                    <a:pt x="55" y="46"/>
                  </a:lnTo>
                  <a:lnTo>
                    <a:pt x="52" y="46"/>
                  </a:lnTo>
                  <a:lnTo>
                    <a:pt x="51" y="46"/>
                  </a:lnTo>
                  <a:lnTo>
                    <a:pt x="49" y="44"/>
                  </a:lnTo>
                  <a:lnTo>
                    <a:pt x="48" y="43"/>
                  </a:lnTo>
                  <a:lnTo>
                    <a:pt x="45" y="43"/>
                  </a:lnTo>
                  <a:lnTo>
                    <a:pt x="44" y="42"/>
                  </a:lnTo>
                  <a:lnTo>
                    <a:pt x="43" y="41"/>
                  </a:lnTo>
                  <a:lnTo>
                    <a:pt x="41" y="41"/>
                  </a:lnTo>
                  <a:lnTo>
                    <a:pt x="40" y="40"/>
                  </a:lnTo>
                  <a:lnTo>
                    <a:pt x="39" y="40"/>
                  </a:lnTo>
                  <a:lnTo>
                    <a:pt x="38" y="39"/>
                  </a:lnTo>
                  <a:lnTo>
                    <a:pt x="36" y="39"/>
                  </a:lnTo>
                  <a:lnTo>
                    <a:pt x="35" y="38"/>
                  </a:lnTo>
                  <a:lnTo>
                    <a:pt x="34" y="38"/>
                  </a:lnTo>
                  <a:lnTo>
                    <a:pt x="33" y="38"/>
                  </a:lnTo>
                  <a:lnTo>
                    <a:pt x="30" y="37"/>
                  </a:lnTo>
                  <a:lnTo>
                    <a:pt x="29" y="37"/>
                  </a:lnTo>
                  <a:lnTo>
                    <a:pt x="28" y="37"/>
                  </a:lnTo>
                  <a:lnTo>
                    <a:pt x="26" y="37"/>
                  </a:lnTo>
                  <a:lnTo>
                    <a:pt x="25" y="37"/>
                  </a:lnTo>
                  <a:lnTo>
                    <a:pt x="24" y="37"/>
                  </a:lnTo>
                  <a:lnTo>
                    <a:pt x="23" y="37"/>
                  </a:lnTo>
                  <a:lnTo>
                    <a:pt x="21" y="37"/>
                  </a:lnTo>
                  <a:lnTo>
                    <a:pt x="20" y="37"/>
                  </a:lnTo>
                  <a:lnTo>
                    <a:pt x="19" y="37"/>
                  </a:lnTo>
                  <a:lnTo>
                    <a:pt x="18" y="37"/>
                  </a:lnTo>
                  <a:lnTo>
                    <a:pt x="15" y="37"/>
                  </a:lnTo>
                  <a:lnTo>
                    <a:pt x="14" y="35"/>
                  </a:lnTo>
                  <a:lnTo>
                    <a:pt x="13" y="35"/>
                  </a:lnTo>
                  <a:lnTo>
                    <a:pt x="10" y="34"/>
                  </a:lnTo>
                  <a:lnTo>
                    <a:pt x="8" y="34"/>
                  </a:lnTo>
                  <a:lnTo>
                    <a:pt x="5" y="33"/>
                  </a:lnTo>
                  <a:lnTo>
                    <a:pt x="4" y="32"/>
                  </a:lnTo>
                  <a:lnTo>
                    <a:pt x="3" y="30"/>
                  </a:lnTo>
                  <a:lnTo>
                    <a:pt x="2" y="30"/>
                  </a:lnTo>
                  <a:lnTo>
                    <a:pt x="0" y="29"/>
                  </a:lnTo>
                  <a:lnTo>
                    <a:pt x="0" y="27"/>
                  </a:lnTo>
                  <a:lnTo>
                    <a:pt x="0" y="26"/>
                  </a:lnTo>
                  <a:lnTo>
                    <a:pt x="0" y="25"/>
                  </a:lnTo>
                  <a:lnTo>
                    <a:pt x="0" y="24"/>
                  </a:lnTo>
                  <a:lnTo>
                    <a:pt x="2" y="24"/>
                  </a:lnTo>
                  <a:lnTo>
                    <a:pt x="3" y="23"/>
                  </a:lnTo>
                  <a:lnTo>
                    <a:pt x="3" y="21"/>
                  </a:lnTo>
                  <a:lnTo>
                    <a:pt x="4" y="21"/>
                  </a:lnTo>
                  <a:lnTo>
                    <a:pt x="5" y="21"/>
                  </a:lnTo>
                  <a:lnTo>
                    <a:pt x="7" y="21"/>
                  </a:lnTo>
                  <a:lnTo>
                    <a:pt x="8" y="21"/>
                  </a:lnTo>
                  <a:lnTo>
                    <a:pt x="9" y="21"/>
                  </a:lnTo>
                  <a:lnTo>
                    <a:pt x="10" y="21"/>
                  </a:lnTo>
                  <a:lnTo>
                    <a:pt x="11" y="21"/>
                  </a:lnTo>
                  <a:lnTo>
                    <a:pt x="13" y="21"/>
                  </a:lnTo>
                  <a:lnTo>
                    <a:pt x="14" y="21"/>
                  </a:lnTo>
                  <a:lnTo>
                    <a:pt x="16" y="20"/>
                  </a:lnTo>
                  <a:lnTo>
                    <a:pt x="19" y="20"/>
                  </a:lnTo>
                  <a:lnTo>
                    <a:pt x="21" y="19"/>
                  </a:lnTo>
                  <a:lnTo>
                    <a:pt x="24" y="19"/>
                  </a:lnTo>
                  <a:lnTo>
                    <a:pt x="25" y="19"/>
                  </a:lnTo>
                  <a:lnTo>
                    <a:pt x="26" y="19"/>
                  </a:lnTo>
                  <a:lnTo>
                    <a:pt x="29" y="19"/>
                  </a:lnTo>
                  <a:lnTo>
                    <a:pt x="30" y="19"/>
                  </a:lnTo>
                  <a:lnTo>
                    <a:pt x="33" y="19"/>
                  </a:lnTo>
                  <a:lnTo>
                    <a:pt x="34" y="19"/>
                  </a:lnTo>
                  <a:lnTo>
                    <a:pt x="35" y="19"/>
                  </a:lnTo>
                  <a:lnTo>
                    <a:pt x="36" y="19"/>
                  </a:lnTo>
                  <a:lnTo>
                    <a:pt x="38" y="19"/>
                  </a:lnTo>
                  <a:lnTo>
                    <a:pt x="39" y="19"/>
                  </a:lnTo>
                  <a:lnTo>
                    <a:pt x="40" y="19"/>
                  </a:lnTo>
                  <a:lnTo>
                    <a:pt x="41" y="18"/>
                  </a:lnTo>
                  <a:lnTo>
                    <a:pt x="43" y="18"/>
                  </a:lnTo>
                  <a:lnTo>
                    <a:pt x="45" y="18"/>
                  </a:lnTo>
                  <a:lnTo>
                    <a:pt x="45" y="17"/>
                  </a:lnTo>
                  <a:lnTo>
                    <a:pt x="46" y="16"/>
                  </a:lnTo>
                  <a:lnTo>
                    <a:pt x="48" y="16"/>
                  </a:lnTo>
                  <a:lnTo>
                    <a:pt x="49" y="15"/>
                  </a:lnTo>
                  <a:lnTo>
                    <a:pt x="49" y="14"/>
                  </a:lnTo>
                  <a:lnTo>
                    <a:pt x="50" y="14"/>
                  </a:lnTo>
                  <a:lnTo>
                    <a:pt x="51" y="11"/>
                  </a:lnTo>
                  <a:lnTo>
                    <a:pt x="52" y="10"/>
                  </a:lnTo>
                  <a:lnTo>
                    <a:pt x="52" y="8"/>
                  </a:lnTo>
                  <a:lnTo>
                    <a:pt x="54" y="7"/>
                  </a:lnTo>
                  <a:lnTo>
                    <a:pt x="55" y="6"/>
                  </a:lnTo>
                  <a:lnTo>
                    <a:pt x="55" y="5"/>
                  </a:lnTo>
                  <a:lnTo>
                    <a:pt x="56" y="5"/>
                  </a:lnTo>
                  <a:lnTo>
                    <a:pt x="59" y="5"/>
                  </a:lnTo>
                  <a:lnTo>
                    <a:pt x="61" y="5"/>
                  </a:lnTo>
                  <a:lnTo>
                    <a:pt x="65" y="4"/>
                  </a:lnTo>
                  <a:lnTo>
                    <a:pt x="67" y="4"/>
                  </a:lnTo>
                  <a:lnTo>
                    <a:pt x="72" y="2"/>
                  </a:lnTo>
                  <a:lnTo>
                    <a:pt x="76" y="2"/>
                  </a:lnTo>
                  <a:lnTo>
                    <a:pt x="80" y="2"/>
                  </a:lnTo>
                  <a:lnTo>
                    <a:pt x="84" y="1"/>
                  </a:lnTo>
                  <a:lnTo>
                    <a:pt x="87" y="1"/>
                  </a:lnTo>
                  <a:lnTo>
                    <a:pt x="90" y="0"/>
                  </a:lnTo>
                  <a:lnTo>
                    <a:pt x="93" y="0"/>
                  </a:lnTo>
                  <a:lnTo>
                    <a:pt x="95" y="0"/>
                  </a:lnTo>
                  <a:lnTo>
                    <a:pt x="96" y="0"/>
                  </a:lnTo>
                  <a:lnTo>
                    <a:pt x="95" y="2"/>
                  </a:lnTo>
                  <a:lnTo>
                    <a:pt x="93" y="4"/>
                  </a:lnTo>
                  <a:lnTo>
                    <a:pt x="92" y="7"/>
                  </a:lnTo>
                  <a:lnTo>
                    <a:pt x="90" y="11"/>
                  </a:lnTo>
                  <a:lnTo>
                    <a:pt x="88" y="14"/>
                  </a:lnTo>
                  <a:lnTo>
                    <a:pt x="86" y="19"/>
                  </a:lnTo>
                  <a:lnTo>
                    <a:pt x="83" y="24"/>
                  </a:lnTo>
                  <a:lnTo>
                    <a:pt x="81" y="28"/>
                  </a:lnTo>
                  <a:lnTo>
                    <a:pt x="79" y="33"/>
                  </a:lnTo>
                  <a:lnTo>
                    <a:pt x="77" y="37"/>
                  </a:lnTo>
                  <a:lnTo>
                    <a:pt x="75" y="40"/>
                  </a:lnTo>
                  <a:lnTo>
                    <a:pt x="72" y="43"/>
                  </a:lnTo>
                  <a:lnTo>
                    <a:pt x="72" y="46"/>
                  </a:lnTo>
                  <a:lnTo>
                    <a:pt x="71" y="47"/>
                  </a:lnTo>
                  <a:lnTo>
                    <a:pt x="70" y="48"/>
                  </a:lnTo>
                </a:path>
              </a:pathLst>
            </a:custGeom>
            <a:solidFill>
              <a:srgbClr val="FFC0A6"/>
            </a:solidFill>
            <a:ln w="12700" cap="rnd" cmpd="sng">
              <a:solidFill>
                <a:srgbClr val="F57B49"/>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53301" name="Group 53"/>
          <p:cNvGrpSpPr>
            <a:grpSpLocks/>
          </p:cNvGrpSpPr>
          <p:nvPr/>
        </p:nvGrpSpPr>
        <p:grpSpPr bwMode="auto">
          <a:xfrm>
            <a:off x="503238" y="752475"/>
            <a:ext cx="825500" cy="2578100"/>
            <a:chOff x="317" y="474"/>
            <a:chExt cx="520" cy="1624"/>
          </a:xfrm>
        </p:grpSpPr>
        <p:grpSp>
          <p:nvGrpSpPr>
            <p:cNvPr id="53291" name="Group 43"/>
            <p:cNvGrpSpPr>
              <a:grpSpLocks/>
            </p:cNvGrpSpPr>
            <p:nvPr/>
          </p:nvGrpSpPr>
          <p:grpSpPr bwMode="auto">
            <a:xfrm>
              <a:off x="317" y="712"/>
              <a:ext cx="520" cy="452"/>
              <a:chOff x="317" y="712"/>
              <a:chExt cx="520" cy="452"/>
            </a:xfrm>
          </p:grpSpPr>
          <p:sp>
            <p:nvSpPr>
              <p:cNvPr id="53284" name="Freeform 36"/>
              <p:cNvSpPr>
                <a:spLocks/>
              </p:cNvSpPr>
              <p:nvPr/>
            </p:nvSpPr>
            <p:spPr bwMode="auto">
              <a:xfrm>
                <a:off x="317" y="712"/>
                <a:ext cx="520" cy="452"/>
              </a:xfrm>
              <a:custGeom>
                <a:avLst/>
                <a:gdLst>
                  <a:gd name="T0" fmla="*/ 196 w 520"/>
                  <a:gd name="T1" fmla="*/ 0 h 452"/>
                  <a:gd name="T2" fmla="*/ 134 w 520"/>
                  <a:gd name="T3" fmla="*/ 37 h 452"/>
                  <a:gd name="T4" fmla="*/ 71 w 520"/>
                  <a:gd name="T5" fmla="*/ 68 h 452"/>
                  <a:gd name="T6" fmla="*/ 33 w 520"/>
                  <a:gd name="T7" fmla="*/ 197 h 452"/>
                  <a:gd name="T8" fmla="*/ 1 w 520"/>
                  <a:gd name="T9" fmla="*/ 297 h 452"/>
                  <a:gd name="T10" fmla="*/ 0 w 520"/>
                  <a:gd name="T11" fmla="*/ 317 h 452"/>
                  <a:gd name="T12" fmla="*/ 28 w 520"/>
                  <a:gd name="T13" fmla="*/ 366 h 452"/>
                  <a:gd name="T14" fmla="*/ 47 w 520"/>
                  <a:gd name="T15" fmla="*/ 383 h 452"/>
                  <a:gd name="T16" fmla="*/ 63 w 520"/>
                  <a:gd name="T17" fmla="*/ 386 h 452"/>
                  <a:gd name="T18" fmla="*/ 64 w 520"/>
                  <a:gd name="T19" fmla="*/ 400 h 452"/>
                  <a:gd name="T20" fmla="*/ 94 w 520"/>
                  <a:gd name="T21" fmla="*/ 380 h 452"/>
                  <a:gd name="T22" fmla="*/ 98 w 520"/>
                  <a:gd name="T23" fmla="*/ 433 h 452"/>
                  <a:gd name="T24" fmla="*/ 115 w 520"/>
                  <a:gd name="T25" fmla="*/ 451 h 452"/>
                  <a:gd name="T26" fmla="*/ 418 w 520"/>
                  <a:gd name="T27" fmla="*/ 451 h 452"/>
                  <a:gd name="T28" fmla="*/ 444 w 520"/>
                  <a:gd name="T29" fmla="*/ 426 h 452"/>
                  <a:gd name="T30" fmla="*/ 439 w 520"/>
                  <a:gd name="T31" fmla="*/ 380 h 452"/>
                  <a:gd name="T32" fmla="*/ 472 w 520"/>
                  <a:gd name="T33" fmla="*/ 409 h 452"/>
                  <a:gd name="T34" fmla="*/ 519 w 520"/>
                  <a:gd name="T35" fmla="*/ 324 h 452"/>
                  <a:gd name="T36" fmla="*/ 425 w 520"/>
                  <a:gd name="T37" fmla="*/ 59 h 452"/>
                  <a:gd name="T38" fmla="*/ 325 w 520"/>
                  <a:gd name="T39" fmla="*/ 25 h 452"/>
                  <a:gd name="T40" fmla="*/ 295 w 520"/>
                  <a:gd name="T41" fmla="*/ 8 h 452"/>
                  <a:gd name="T42" fmla="*/ 248 w 520"/>
                  <a:gd name="T43" fmla="*/ 51 h 452"/>
                  <a:gd name="T44" fmla="*/ 196 w 520"/>
                  <a:gd name="T45" fmla="*/ 0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20" h="452">
                    <a:moveTo>
                      <a:pt x="196" y="0"/>
                    </a:moveTo>
                    <a:lnTo>
                      <a:pt x="134" y="37"/>
                    </a:lnTo>
                    <a:lnTo>
                      <a:pt x="71" y="68"/>
                    </a:lnTo>
                    <a:lnTo>
                      <a:pt x="33" y="197"/>
                    </a:lnTo>
                    <a:lnTo>
                      <a:pt x="1" y="297"/>
                    </a:lnTo>
                    <a:lnTo>
                      <a:pt x="0" y="317"/>
                    </a:lnTo>
                    <a:lnTo>
                      <a:pt x="28" y="366"/>
                    </a:lnTo>
                    <a:lnTo>
                      <a:pt x="47" y="383"/>
                    </a:lnTo>
                    <a:lnTo>
                      <a:pt x="63" y="386"/>
                    </a:lnTo>
                    <a:lnTo>
                      <a:pt x="64" y="400"/>
                    </a:lnTo>
                    <a:lnTo>
                      <a:pt x="94" y="380"/>
                    </a:lnTo>
                    <a:lnTo>
                      <a:pt x="98" y="433"/>
                    </a:lnTo>
                    <a:lnTo>
                      <a:pt x="115" y="451"/>
                    </a:lnTo>
                    <a:lnTo>
                      <a:pt x="418" y="451"/>
                    </a:lnTo>
                    <a:lnTo>
                      <a:pt x="444" y="426"/>
                    </a:lnTo>
                    <a:lnTo>
                      <a:pt x="439" y="380"/>
                    </a:lnTo>
                    <a:lnTo>
                      <a:pt x="472" y="409"/>
                    </a:lnTo>
                    <a:lnTo>
                      <a:pt x="519" y="324"/>
                    </a:lnTo>
                    <a:lnTo>
                      <a:pt x="425" y="59"/>
                    </a:lnTo>
                    <a:lnTo>
                      <a:pt x="325" y="25"/>
                    </a:lnTo>
                    <a:lnTo>
                      <a:pt x="295" y="8"/>
                    </a:lnTo>
                    <a:lnTo>
                      <a:pt x="248" y="51"/>
                    </a:lnTo>
                    <a:lnTo>
                      <a:pt x="196" y="0"/>
                    </a:lnTo>
                  </a:path>
                </a:pathLst>
              </a:custGeom>
              <a:solidFill>
                <a:srgbClr val="4080FF"/>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53290" name="Group 42"/>
              <p:cNvGrpSpPr>
                <a:grpSpLocks/>
              </p:cNvGrpSpPr>
              <p:nvPr/>
            </p:nvGrpSpPr>
            <p:grpSpPr bwMode="auto">
              <a:xfrm>
                <a:off x="419" y="759"/>
                <a:ext cx="360" cy="404"/>
                <a:chOff x="419" y="759"/>
                <a:chExt cx="360" cy="404"/>
              </a:xfrm>
            </p:grpSpPr>
            <p:sp>
              <p:nvSpPr>
                <p:cNvPr id="53285" name="Freeform 37"/>
                <p:cNvSpPr>
                  <a:spLocks/>
                </p:cNvSpPr>
                <p:nvPr/>
              </p:nvSpPr>
              <p:spPr bwMode="auto">
                <a:xfrm>
                  <a:off x="536" y="759"/>
                  <a:ext cx="68" cy="404"/>
                </a:xfrm>
                <a:custGeom>
                  <a:avLst/>
                  <a:gdLst>
                    <a:gd name="T0" fmla="*/ 19 w 68"/>
                    <a:gd name="T1" fmla="*/ 0 h 404"/>
                    <a:gd name="T2" fmla="*/ 6 w 68"/>
                    <a:gd name="T3" fmla="*/ 27 h 404"/>
                    <a:gd name="T4" fmla="*/ 19 w 68"/>
                    <a:gd name="T5" fmla="*/ 41 h 404"/>
                    <a:gd name="T6" fmla="*/ 0 w 68"/>
                    <a:gd name="T7" fmla="*/ 323 h 404"/>
                    <a:gd name="T8" fmla="*/ 2 w 68"/>
                    <a:gd name="T9" fmla="*/ 372 h 404"/>
                    <a:gd name="T10" fmla="*/ 36 w 68"/>
                    <a:gd name="T11" fmla="*/ 403 h 404"/>
                    <a:gd name="T12" fmla="*/ 67 w 68"/>
                    <a:gd name="T13" fmla="*/ 369 h 404"/>
                    <a:gd name="T14" fmla="*/ 67 w 68"/>
                    <a:gd name="T15" fmla="*/ 311 h 404"/>
                    <a:gd name="T16" fmla="*/ 39 w 68"/>
                    <a:gd name="T17" fmla="*/ 43 h 404"/>
                    <a:gd name="T18" fmla="*/ 52 w 68"/>
                    <a:gd name="T19" fmla="*/ 27 h 404"/>
                    <a:gd name="T20" fmla="*/ 40 w 68"/>
                    <a:gd name="T21" fmla="*/ 1 h 404"/>
                    <a:gd name="T22" fmla="*/ 30 w 68"/>
                    <a:gd name="T23" fmla="*/ 10 h 404"/>
                    <a:gd name="T24" fmla="*/ 19 w 68"/>
                    <a:gd name="T25" fmla="*/ 0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 h="404">
                      <a:moveTo>
                        <a:pt x="19" y="0"/>
                      </a:moveTo>
                      <a:lnTo>
                        <a:pt x="6" y="27"/>
                      </a:lnTo>
                      <a:lnTo>
                        <a:pt x="19" y="41"/>
                      </a:lnTo>
                      <a:lnTo>
                        <a:pt x="0" y="323"/>
                      </a:lnTo>
                      <a:lnTo>
                        <a:pt x="2" y="372"/>
                      </a:lnTo>
                      <a:lnTo>
                        <a:pt x="36" y="403"/>
                      </a:lnTo>
                      <a:lnTo>
                        <a:pt x="67" y="369"/>
                      </a:lnTo>
                      <a:lnTo>
                        <a:pt x="67" y="311"/>
                      </a:lnTo>
                      <a:lnTo>
                        <a:pt x="39" y="43"/>
                      </a:lnTo>
                      <a:lnTo>
                        <a:pt x="52" y="27"/>
                      </a:lnTo>
                      <a:lnTo>
                        <a:pt x="40" y="1"/>
                      </a:lnTo>
                      <a:lnTo>
                        <a:pt x="30" y="10"/>
                      </a:lnTo>
                      <a:lnTo>
                        <a:pt x="19" y="0"/>
                      </a:lnTo>
                    </a:path>
                  </a:pathLst>
                </a:custGeom>
                <a:solidFill>
                  <a:srgbClr val="0020A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53289" name="Group 41"/>
                <p:cNvGrpSpPr>
                  <a:grpSpLocks/>
                </p:cNvGrpSpPr>
                <p:nvPr/>
              </p:nvGrpSpPr>
              <p:grpSpPr bwMode="auto">
                <a:xfrm>
                  <a:off x="419" y="935"/>
                  <a:ext cx="360" cy="132"/>
                  <a:chOff x="419" y="935"/>
                  <a:chExt cx="360" cy="132"/>
                </a:xfrm>
              </p:grpSpPr>
              <p:sp>
                <p:nvSpPr>
                  <p:cNvPr id="53286" name="Freeform 38"/>
                  <p:cNvSpPr>
                    <a:spLocks/>
                  </p:cNvSpPr>
                  <p:nvPr/>
                </p:nvSpPr>
                <p:spPr bwMode="auto">
                  <a:xfrm>
                    <a:off x="499" y="964"/>
                    <a:ext cx="278" cy="80"/>
                  </a:xfrm>
                  <a:custGeom>
                    <a:avLst/>
                    <a:gdLst>
                      <a:gd name="T0" fmla="*/ 24 w 278"/>
                      <a:gd name="T1" fmla="*/ 49 h 80"/>
                      <a:gd name="T2" fmla="*/ 211 w 278"/>
                      <a:gd name="T3" fmla="*/ 0 h 80"/>
                      <a:gd name="T4" fmla="*/ 277 w 278"/>
                      <a:gd name="T5" fmla="*/ 6 h 80"/>
                      <a:gd name="T6" fmla="*/ 46 w 278"/>
                      <a:gd name="T7" fmla="*/ 79 h 80"/>
                      <a:gd name="T8" fmla="*/ 0 w 278"/>
                      <a:gd name="T9" fmla="*/ 57 h 80"/>
                      <a:gd name="T10" fmla="*/ 24 w 278"/>
                      <a:gd name="T11" fmla="*/ 49 h 80"/>
                    </a:gdLst>
                    <a:ahLst/>
                    <a:cxnLst>
                      <a:cxn ang="0">
                        <a:pos x="T0" y="T1"/>
                      </a:cxn>
                      <a:cxn ang="0">
                        <a:pos x="T2" y="T3"/>
                      </a:cxn>
                      <a:cxn ang="0">
                        <a:pos x="T4" y="T5"/>
                      </a:cxn>
                      <a:cxn ang="0">
                        <a:pos x="T6" y="T7"/>
                      </a:cxn>
                      <a:cxn ang="0">
                        <a:pos x="T8" y="T9"/>
                      </a:cxn>
                      <a:cxn ang="0">
                        <a:pos x="T10" y="T11"/>
                      </a:cxn>
                    </a:cxnLst>
                    <a:rect l="0" t="0" r="r" b="b"/>
                    <a:pathLst>
                      <a:path w="278" h="80">
                        <a:moveTo>
                          <a:pt x="24" y="49"/>
                        </a:moveTo>
                        <a:lnTo>
                          <a:pt x="211" y="0"/>
                        </a:lnTo>
                        <a:lnTo>
                          <a:pt x="277" y="6"/>
                        </a:lnTo>
                        <a:lnTo>
                          <a:pt x="46" y="79"/>
                        </a:lnTo>
                        <a:lnTo>
                          <a:pt x="0" y="57"/>
                        </a:lnTo>
                        <a:lnTo>
                          <a:pt x="24" y="49"/>
                        </a:lnTo>
                      </a:path>
                    </a:pathLst>
                  </a:custGeom>
                  <a:solidFill>
                    <a:srgbClr val="00000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3287" name="Freeform 39"/>
                  <p:cNvSpPr>
                    <a:spLocks/>
                  </p:cNvSpPr>
                  <p:nvPr/>
                </p:nvSpPr>
                <p:spPr bwMode="auto">
                  <a:xfrm>
                    <a:off x="627" y="968"/>
                    <a:ext cx="152" cy="94"/>
                  </a:xfrm>
                  <a:custGeom>
                    <a:avLst/>
                    <a:gdLst>
                      <a:gd name="T0" fmla="*/ 78 w 152"/>
                      <a:gd name="T1" fmla="*/ 0 h 94"/>
                      <a:gd name="T2" fmla="*/ 18 w 152"/>
                      <a:gd name="T3" fmla="*/ 15 h 94"/>
                      <a:gd name="T4" fmla="*/ 15 w 152"/>
                      <a:gd name="T5" fmla="*/ 33 h 94"/>
                      <a:gd name="T6" fmla="*/ 0 w 152"/>
                      <a:gd name="T7" fmla="*/ 49 h 94"/>
                      <a:gd name="T8" fmla="*/ 25 w 152"/>
                      <a:gd name="T9" fmla="*/ 74 h 94"/>
                      <a:gd name="T10" fmla="*/ 58 w 152"/>
                      <a:gd name="T11" fmla="*/ 90 h 94"/>
                      <a:gd name="T12" fmla="*/ 107 w 152"/>
                      <a:gd name="T13" fmla="*/ 93 h 94"/>
                      <a:gd name="T14" fmla="*/ 151 w 152"/>
                      <a:gd name="T15" fmla="*/ 52 h 94"/>
                      <a:gd name="T16" fmla="*/ 145 w 152"/>
                      <a:gd name="T17" fmla="*/ 3 h 94"/>
                      <a:gd name="T18" fmla="*/ 107 w 152"/>
                      <a:gd name="T19" fmla="*/ 27 h 94"/>
                      <a:gd name="T20" fmla="*/ 78 w 152"/>
                      <a:gd name="T21"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2" h="94">
                        <a:moveTo>
                          <a:pt x="78" y="0"/>
                        </a:moveTo>
                        <a:lnTo>
                          <a:pt x="18" y="15"/>
                        </a:lnTo>
                        <a:lnTo>
                          <a:pt x="15" y="33"/>
                        </a:lnTo>
                        <a:lnTo>
                          <a:pt x="0" y="49"/>
                        </a:lnTo>
                        <a:lnTo>
                          <a:pt x="25" y="74"/>
                        </a:lnTo>
                        <a:lnTo>
                          <a:pt x="58" y="90"/>
                        </a:lnTo>
                        <a:lnTo>
                          <a:pt x="107" y="93"/>
                        </a:lnTo>
                        <a:lnTo>
                          <a:pt x="151" y="52"/>
                        </a:lnTo>
                        <a:lnTo>
                          <a:pt x="145" y="3"/>
                        </a:lnTo>
                        <a:lnTo>
                          <a:pt x="107" y="27"/>
                        </a:lnTo>
                        <a:lnTo>
                          <a:pt x="78" y="0"/>
                        </a:lnTo>
                      </a:path>
                    </a:pathLst>
                  </a:custGeom>
                  <a:solidFill>
                    <a:srgbClr val="FF808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3288" name="Freeform 40"/>
                  <p:cNvSpPr>
                    <a:spLocks/>
                  </p:cNvSpPr>
                  <p:nvPr/>
                </p:nvSpPr>
                <p:spPr bwMode="auto">
                  <a:xfrm>
                    <a:off x="419" y="935"/>
                    <a:ext cx="122" cy="132"/>
                  </a:xfrm>
                  <a:custGeom>
                    <a:avLst/>
                    <a:gdLst>
                      <a:gd name="T0" fmla="*/ 0 w 122"/>
                      <a:gd name="T1" fmla="*/ 81 h 132"/>
                      <a:gd name="T2" fmla="*/ 14 w 122"/>
                      <a:gd name="T3" fmla="*/ 58 h 132"/>
                      <a:gd name="T4" fmla="*/ 27 w 122"/>
                      <a:gd name="T5" fmla="*/ 34 h 132"/>
                      <a:gd name="T6" fmla="*/ 33 w 122"/>
                      <a:gd name="T7" fmla="*/ 10 h 132"/>
                      <a:gd name="T8" fmla="*/ 70 w 122"/>
                      <a:gd name="T9" fmla="*/ 0 h 132"/>
                      <a:gd name="T10" fmla="*/ 98 w 122"/>
                      <a:gd name="T11" fmla="*/ 0 h 132"/>
                      <a:gd name="T12" fmla="*/ 121 w 122"/>
                      <a:gd name="T13" fmla="*/ 66 h 132"/>
                      <a:gd name="T14" fmla="*/ 113 w 122"/>
                      <a:gd name="T15" fmla="*/ 81 h 132"/>
                      <a:gd name="T16" fmla="*/ 98 w 122"/>
                      <a:gd name="T17" fmla="*/ 97 h 132"/>
                      <a:gd name="T18" fmla="*/ 73 w 122"/>
                      <a:gd name="T19" fmla="*/ 105 h 132"/>
                      <a:gd name="T20" fmla="*/ 54 w 122"/>
                      <a:gd name="T21" fmla="*/ 107 h 132"/>
                      <a:gd name="T22" fmla="*/ 47 w 122"/>
                      <a:gd name="T23" fmla="*/ 112 h 132"/>
                      <a:gd name="T24" fmla="*/ 34 w 122"/>
                      <a:gd name="T25" fmla="*/ 125 h 132"/>
                      <a:gd name="T26" fmla="*/ 14 w 122"/>
                      <a:gd name="T27" fmla="*/ 131 h 132"/>
                      <a:gd name="T28" fmla="*/ 4 w 122"/>
                      <a:gd name="T29" fmla="*/ 131 h 132"/>
                      <a:gd name="T30" fmla="*/ 0 w 122"/>
                      <a:gd name="T31" fmla="*/ 81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32">
                        <a:moveTo>
                          <a:pt x="0" y="81"/>
                        </a:moveTo>
                        <a:lnTo>
                          <a:pt x="14" y="58"/>
                        </a:lnTo>
                        <a:lnTo>
                          <a:pt x="27" y="34"/>
                        </a:lnTo>
                        <a:lnTo>
                          <a:pt x="33" y="10"/>
                        </a:lnTo>
                        <a:lnTo>
                          <a:pt x="70" y="0"/>
                        </a:lnTo>
                        <a:lnTo>
                          <a:pt x="98" y="0"/>
                        </a:lnTo>
                        <a:lnTo>
                          <a:pt x="121" y="66"/>
                        </a:lnTo>
                        <a:lnTo>
                          <a:pt x="113" y="81"/>
                        </a:lnTo>
                        <a:lnTo>
                          <a:pt x="98" y="97"/>
                        </a:lnTo>
                        <a:lnTo>
                          <a:pt x="73" y="105"/>
                        </a:lnTo>
                        <a:lnTo>
                          <a:pt x="54" y="107"/>
                        </a:lnTo>
                        <a:lnTo>
                          <a:pt x="47" y="112"/>
                        </a:lnTo>
                        <a:lnTo>
                          <a:pt x="34" y="125"/>
                        </a:lnTo>
                        <a:lnTo>
                          <a:pt x="14" y="131"/>
                        </a:lnTo>
                        <a:lnTo>
                          <a:pt x="4" y="131"/>
                        </a:lnTo>
                        <a:lnTo>
                          <a:pt x="0" y="81"/>
                        </a:lnTo>
                      </a:path>
                    </a:pathLst>
                  </a:custGeom>
                  <a:solidFill>
                    <a:srgbClr val="FF808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grpSp>
        <p:grpSp>
          <p:nvGrpSpPr>
            <p:cNvPr id="53300" name="Group 52"/>
            <p:cNvGrpSpPr>
              <a:grpSpLocks/>
            </p:cNvGrpSpPr>
            <p:nvPr/>
          </p:nvGrpSpPr>
          <p:grpSpPr bwMode="auto">
            <a:xfrm>
              <a:off x="329" y="474"/>
              <a:ext cx="488" cy="1624"/>
              <a:chOff x="329" y="474"/>
              <a:chExt cx="488" cy="1624"/>
            </a:xfrm>
          </p:grpSpPr>
          <p:grpSp>
            <p:nvGrpSpPr>
              <p:cNvPr id="53295" name="Group 47"/>
              <p:cNvGrpSpPr>
                <a:grpSpLocks/>
              </p:cNvGrpSpPr>
              <p:nvPr/>
            </p:nvGrpSpPr>
            <p:grpSpPr bwMode="auto">
              <a:xfrm>
                <a:off x="481" y="474"/>
                <a:ext cx="174" cy="288"/>
                <a:chOff x="481" y="474"/>
                <a:chExt cx="174" cy="288"/>
              </a:xfrm>
            </p:grpSpPr>
            <p:sp>
              <p:nvSpPr>
                <p:cNvPr id="53292" name="Freeform 44"/>
                <p:cNvSpPr>
                  <a:spLocks/>
                </p:cNvSpPr>
                <p:nvPr/>
              </p:nvSpPr>
              <p:spPr bwMode="auto">
                <a:xfrm>
                  <a:off x="485" y="490"/>
                  <a:ext cx="161" cy="272"/>
                </a:xfrm>
                <a:custGeom>
                  <a:avLst/>
                  <a:gdLst>
                    <a:gd name="T0" fmla="*/ 0 w 161"/>
                    <a:gd name="T1" fmla="*/ 115 h 272"/>
                    <a:gd name="T2" fmla="*/ 7 w 161"/>
                    <a:gd name="T3" fmla="*/ 139 h 272"/>
                    <a:gd name="T4" fmla="*/ 12 w 161"/>
                    <a:gd name="T5" fmla="*/ 152 h 272"/>
                    <a:gd name="T6" fmla="*/ 18 w 161"/>
                    <a:gd name="T7" fmla="*/ 163 h 272"/>
                    <a:gd name="T8" fmla="*/ 27 w 161"/>
                    <a:gd name="T9" fmla="*/ 162 h 272"/>
                    <a:gd name="T10" fmla="*/ 29 w 161"/>
                    <a:gd name="T11" fmla="*/ 162 h 272"/>
                    <a:gd name="T12" fmla="*/ 29 w 161"/>
                    <a:gd name="T13" fmla="*/ 216 h 272"/>
                    <a:gd name="T14" fmla="*/ 80 w 161"/>
                    <a:gd name="T15" fmla="*/ 271 h 272"/>
                    <a:gd name="T16" fmla="*/ 125 w 161"/>
                    <a:gd name="T17" fmla="*/ 230 h 272"/>
                    <a:gd name="T18" fmla="*/ 127 w 161"/>
                    <a:gd name="T19" fmla="*/ 216 h 272"/>
                    <a:gd name="T20" fmla="*/ 133 w 161"/>
                    <a:gd name="T21" fmla="*/ 205 h 272"/>
                    <a:gd name="T22" fmla="*/ 140 w 161"/>
                    <a:gd name="T23" fmla="*/ 194 h 272"/>
                    <a:gd name="T24" fmla="*/ 145 w 161"/>
                    <a:gd name="T25" fmla="*/ 171 h 272"/>
                    <a:gd name="T26" fmla="*/ 155 w 161"/>
                    <a:gd name="T27" fmla="*/ 148 h 272"/>
                    <a:gd name="T28" fmla="*/ 158 w 161"/>
                    <a:gd name="T29" fmla="*/ 127 h 272"/>
                    <a:gd name="T30" fmla="*/ 159 w 161"/>
                    <a:gd name="T31" fmla="*/ 81 h 272"/>
                    <a:gd name="T32" fmla="*/ 160 w 161"/>
                    <a:gd name="T33" fmla="*/ 62 h 272"/>
                    <a:gd name="T34" fmla="*/ 157 w 161"/>
                    <a:gd name="T35" fmla="*/ 41 h 272"/>
                    <a:gd name="T36" fmla="*/ 146 w 161"/>
                    <a:gd name="T37" fmla="*/ 25 h 272"/>
                    <a:gd name="T38" fmla="*/ 128 w 161"/>
                    <a:gd name="T39" fmla="*/ 10 h 272"/>
                    <a:gd name="T40" fmla="*/ 108 w 161"/>
                    <a:gd name="T41" fmla="*/ 3 h 272"/>
                    <a:gd name="T42" fmla="*/ 86 w 161"/>
                    <a:gd name="T43" fmla="*/ 0 h 272"/>
                    <a:gd name="T44" fmla="*/ 63 w 161"/>
                    <a:gd name="T45" fmla="*/ 2 h 272"/>
                    <a:gd name="T46" fmla="*/ 46 w 161"/>
                    <a:gd name="T47" fmla="*/ 9 h 272"/>
                    <a:gd name="T48" fmla="*/ 30 w 161"/>
                    <a:gd name="T49" fmla="*/ 20 h 272"/>
                    <a:gd name="T50" fmla="*/ 19 w 161"/>
                    <a:gd name="T51" fmla="*/ 32 h 272"/>
                    <a:gd name="T52" fmla="*/ 12 w 161"/>
                    <a:gd name="T53" fmla="*/ 45 h 272"/>
                    <a:gd name="T54" fmla="*/ 6 w 161"/>
                    <a:gd name="T55" fmla="*/ 60 h 272"/>
                    <a:gd name="T56" fmla="*/ 3 w 161"/>
                    <a:gd name="T57" fmla="*/ 75 h 272"/>
                    <a:gd name="T58" fmla="*/ 2 w 161"/>
                    <a:gd name="T59" fmla="*/ 94 h 272"/>
                    <a:gd name="T60" fmla="*/ 5 w 161"/>
                    <a:gd name="T61" fmla="*/ 108 h 272"/>
                    <a:gd name="T62" fmla="*/ 0 w 161"/>
                    <a:gd name="T63" fmla="*/ 115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272">
                      <a:moveTo>
                        <a:pt x="0" y="115"/>
                      </a:moveTo>
                      <a:lnTo>
                        <a:pt x="7" y="139"/>
                      </a:lnTo>
                      <a:lnTo>
                        <a:pt x="12" y="152"/>
                      </a:lnTo>
                      <a:lnTo>
                        <a:pt x="18" y="163"/>
                      </a:lnTo>
                      <a:lnTo>
                        <a:pt x="27" y="162"/>
                      </a:lnTo>
                      <a:lnTo>
                        <a:pt x="29" y="162"/>
                      </a:lnTo>
                      <a:lnTo>
                        <a:pt x="29" y="216"/>
                      </a:lnTo>
                      <a:lnTo>
                        <a:pt x="80" y="271"/>
                      </a:lnTo>
                      <a:lnTo>
                        <a:pt x="125" y="230"/>
                      </a:lnTo>
                      <a:lnTo>
                        <a:pt x="127" y="216"/>
                      </a:lnTo>
                      <a:lnTo>
                        <a:pt x="133" y="205"/>
                      </a:lnTo>
                      <a:lnTo>
                        <a:pt x="140" y="194"/>
                      </a:lnTo>
                      <a:lnTo>
                        <a:pt x="145" y="171"/>
                      </a:lnTo>
                      <a:lnTo>
                        <a:pt x="155" y="148"/>
                      </a:lnTo>
                      <a:lnTo>
                        <a:pt x="158" y="127"/>
                      </a:lnTo>
                      <a:lnTo>
                        <a:pt x="159" y="81"/>
                      </a:lnTo>
                      <a:lnTo>
                        <a:pt x="160" y="62"/>
                      </a:lnTo>
                      <a:lnTo>
                        <a:pt x="157" y="41"/>
                      </a:lnTo>
                      <a:lnTo>
                        <a:pt x="146" y="25"/>
                      </a:lnTo>
                      <a:lnTo>
                        <a:pt x="128" y="10"/>
                      </a:lnTo>
                      <a:lnTo>
                        <a:pt x="108" y="3"/>
                      </a:lnTo>
                      <a:lnTo>
                        <a:pt x="86" y="0"/>
                      </a:lnTo>
                      <a:lnTo>
                        <a:pt x="63" y="2"/>
                      </a:lnTo>
                      <a:lnTo>
                        <a:pt x="46" y="9"/>
                      </a:lnTo>
                      <a:lnTo>
                        <a:pt x="30" y="20"/>
                      </a:lnTo>
                      <a:lnTo>
                        <a:pt x="19" y="32"/>
                      </a:lnTo>
                      <a:lnTo>
                        <a:pt x="12" y="45"/>
                      </a:lnTo>
                      <a:lnTo>
                        <a:pt x="6" y="60"/>
                      </a:lnTo>
                      <a:lnTo>
                        <a:pt x="3" y="75"/>
                      </a:lnTo>
                      <a:lnTo>
                        <a:pt x="2" y="94"/>
                      </a:lnTo>
                      <a:lnTo>
                        <a:pt x="5" y="108"/>
                      </a:lnTo>
                      <a:lnTo>
                        <a:pt x="0" y="115"/>
                      </a:lnTo>
                    </a:path>
                  </a:pathLst>
                </a:custGeom>
                <a:solidFill>
                  <a:srgbClr val="FFA08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3293" name="Freeform 45"/>
                <p:cNvSpPr>
                  <a:spLocks/>
                </p:cNvSpPr>
                <p:nvPr/>
              </p:nvSpPr>
              <p:spPr bwMode="auto">
                <a:xfrm>
                  <a:off x="485" y="510"/>
                  <a:ext cx="111" cy="249"/>
                </a:xfrm>
                <a:custGeom>
                  <a:avLst/>
                  <a:gdLst>
                    <a:gd name="T0" fmla="*/ 17 w 111"/>
                    <a:gd name="T1" fmla="*/ 19 h 249"/>
                    <a:gd name="T2" fmla="*/ 23 w 111"/>
                    <a:gd name="T3" fmla="*/ 9 h 249"/>
                    <a:gd name="T4" fmla="*/ 31 w 111"/>
                    <a:gd name="T5" fmla="*/ 0 h 249"/>
                    <a:gd name="T6" fmla="*/ 62 w 111"/>
                    <a:gd name="T7" fmla="*/ 30 h 249"/>
                    <a:gd name="T8" fmla="*/ 63 w 111"/>
                    <a:gd name="T9" fmla="*/ 71 h 249"/>
                    <a:gd name="T10" fmla="*/ 94 w 111"/>
                    <a:gd name="T11" fmla="*/ 79 h 249"/>
                    <a:gd name="T12" fmla="*/ 106 w 111"/>
                    <a:gd name="T13" fmla="*/ 80 h 249"/>
                    <a:gd name="T14" fmla="*/ 110 w 111"/>
                    <a:gd name="T15" fmla="*/ 136 h 249"/>
                    <a:gd name="T16" fmla="*/ 101 w 111"/>
                    <a:gd name="T17" fmla="*/ 132 h 249"/>
                    <a:gd name="T18" fmla="*/ 96 w 111"/>
                    <a:gd name="T19" fmla="*/ 139 h 249"/>
                    <a:gd name="T20" fmla="*/ 96 w 111"/>
                    <a:gd name="T21" fmla="*/ 89 h 249"/>
                    <a:gd name="T22" fmla="*/ 65 w 111"/>
                    <a:gd name="T23" fmla="*/ 96 h 249"/>
                    <a:gd name="T24" fmla="*/ 56 w 111"/>
                    <a:gd name="T25" fmla="*/ 101 h 249"/>
                    <a:gd name="T26" fmla="*/ 50 w 111"/>
                    <a:gd name="T27" fmla="*/ 115 h 249"/>
                    <a:gd name="T28" fmla="*/ 63 w 111"/>
                    <a:gd name="T29" fmla="*/ 136 h 249"/>
                    <a:gd name="T30" fmla="*/ 52 w 111"/>
                    <a:gd name="T31" fmla="*/ 145 h 249"/>
                    <a:gd name="T32" fmla="*/ 52 w 111"/>
                    <a:gd name="T33" fmla="*/ 182 h 249"/>
                    <a:gd name="T34" fmla="*/ 66 w 111"/>
                    <a:gd name="T35" fmla="*/ 190 h 249"/>
                    <a:gd name="T36" fmla="*/ 85 w 111"/>
                    <a:gd name="T37" fmla="*/ 199 h 249"/>
                    <a:gd name="T38" fmla="*/ 76 w 111"/>
                    <a:gd name="T39" fmla="*/ 248 h 249"/>
                    <a:gd name="T40" fmla="*/ 29 w 111"/>
                    <a:gd name="T41" fmla="*/ 197 h 249"/>
                    <a:gd name="T42" fmla="*/ 29 w 111"/>
                    <a:gd name="T43" fmla="*/ 142 h 249"/>
                    <a:gd name="T44" fmla="*/ 17 w 111"/>
                    <a:gd name="T45" fmla="*/ 142 h 249"/>
                    <a:gd name="T46" fmla="*/ 0 w 111"/>
                    <a:gd name="T47" fmla="*/ 98 h 249"/>
                    <a:gd name="T48" fmla="*/ 3 w 111"/>
                    <a:gd name="T49" fmla="*/ 90 h 249"/>
                    <a:gd name="T50" fmla="*/ 2 w 111"/>
                    <a:gd name="T51" fmla="*/ 73 h 249"/>
                    <a:gd name="T52" fmla="*/ 3 w 111"/>
                    <a:gd name="T53" fmla="*/ 63 h 249"/>
                    <a:gd name="T54" fmla="*/ 3 w 111"/>
                    <a:gd name="T55" fmla="*/ 51 h 249"/>
                    <a:gd name="T56" fmla="*/ 8 w 111"/>
                    <a:gd name="T57" fmla="*/ 34 h 249"/>
                    <a:gd name="T58" fmla="*/ 17 w 111"/>
                    <a:gd name="T59" fmla="*/ 19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11" h="249">
                      <a:moveTo>
                        <a:pt x="17" y="19"/>
                      </a:moveTo>
                      <a:lnTo>
                        <a:pt x="23" y="9"/>
                      </a:lnTo>
                      <a:lnTo>
                        <a:pt x="31" y="0"/>
                      </a:lnTo>
                      <a:lnTo>
                        <a:pt x="62" y="30"/>
                      </a:lnTo>
                      <a:lnTo>
                        <a:pt x="63" y="71"/>
                      </a:lnTo>
                      <a:lnTo>
                        <a:pt x="94" y="79"/>
                      </a:lnTo>
                      <a:lnTo>
                        <a:pt x="106" y="80"/>
                      </a:lnTo>
                      <a:lnTo>
                        <a:pt x="110" y="136"/>
                      </a:lnTo>
                      <a:lnTo>
                        <a:pt x="101" y="132"/>
                      </a:lnTo>
                      <a:lnTo>
                        <a:pt x="96" y="139"/>
                      </a:lnTo>
                      <a:lnTo>
                        <a:pt x="96" y="89"/>
                      </a:lnTo>
                      <a:lnTo>
                        <a:pt x="65" y="96"/>
                      </a:lnTo>
                      <a:lnTo>
                        <a:pt x="56" y="101"/>
                      </a:lnTo>
                      <a:lnTo>
                        <a:pt x="50" y="115"/>
                      </a:lnTo>
                      <a:lnTo>
                        <a:pt x="63" y="136"/>
                      </a:lnTo>
                      <a:lnTo>
                        <a:pt x="52" y="145"/>
                      </a:lnTo>
                      <a:lnTo>
                        <a:pt x="52" y="182"/>
                      </a:lnTo>
                      <a:lnTo>
                        <a:pt x="66" y="190"/>
                      </a:lnTo>
                      <a:lnTo>
                        <a:pt x="85" y="199"/>
                      </a:lnTo>
                      <a:lnTo>
                        <a:pt x="76" y="248"/>
                      </a:lnTo>
                      <a:lnTo>
                        <a:pt x="29" y="197"/>
                      </a:lnTo>
                      <a:lnTo>
                        <a:pt x="29" y="142"/>
                      </a:lnTo>
                      <a:lnTo>
                        <a:pt x="17" y="142"/>
                      </a:lnTo>
                      <a:lnTo>
                        <a:pt x="0" y="98"/>
                      </a:lnTo>
                      <a:lnTo>
                        <a:pt x="3" y="90"/>
                      </a:lnTo>
                      <a:lnTo>
                        <a:pt x="2" y="73"/>
                      </a:lnTo>
                      <a:lnTo>
                        <a:pt x="3" y="63"/>
                      </a:lnTo>
                      <a:lnTo>
                        <a:pt x="3" y="51"/>
                      </a:lnTo>
                      <a:lnTo>
                        <a:pt x="8" y="34"/>
                      </a:lnTo>
                      <a:lnTo>
                        <a:pt x="17" y="19"/>
                      </a:lnTo>
                    </a:path>
                  </a:pathLst>
                </a:custGeom>
                <a:solidFill>
                  <a:srgbClr val="FF804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3294" name="Freeform 46"/>
                <p:cNvSpPr>
                  <a:spLocks/>
                </p:cNvSpPr>
                <p:nvPr/>
              </p:nvSpPr>
              <p:spPr bwMode="auto">
                <a:xfrm>
                  <a:off x="481" y="474"/>
                  <a:ext cx="174" cy="144"/>
                </a:xfrm>
                <a:custGeom>
                  <a:avLst/>
                  <a:gdLst>
                    <a:gd name="T0" fmla="*/ 1 w 174"/>
                    <a:gd name="T1" fmla="*/ 117 h 144"/>
                    <a:gd name="T2" fmla="*/ 0 w 174"/>
                    <a:gd name="T3" fmla="*/ 99 h 144"/>
                    <a:gd name="T4" fmla="*/ 3 w 174"/>
                    <a:gd name="T5" fmla="*/ 75 h 144"/>
                    <a:gd name="T6" fmla="*/ 7 w 174"/>
                    <a:gd name="T7" fmla="*/ 54 h 144"/>
                    <a:gd name="T8" fmla="*/ 14 w 174"/>
                    <a:gd name="T9" fmla="*/ 39 h 144"/>
                    <a:gd name="T10" fmla="*/ 23 w 174"/>
                    <a:gd name="T11" fmla="*/ 25 h 144"/>
                    <a:gd name="T12" fmla="*/ 37 w 174"/>
                    <a:gd name="T13" fmla="*/ 20 h 144"/>
                    <a:gd name="T14" fmla="*/ 45 w 174"/>
                    <a:gd name="T15" fmla="*/ 13 h 144"/>
                    <a:gd name="T16" fmla="*/ 61 w 174"/>
                    <a:gd name="T17" fmla="*/ 7 h 144"/>
                    <a:gd name="T18" fmla="*/ 78 w 174"/>
                    <a:gd name="T19" fmla="*/ 0 h 144"/>
                    <a:gd name="T20" fmla="*/ 97 w 174"/>
                    <a:gd name="T21" fmla="*/ 0 h 144"/>
                    <a:gd name="T22" fmla="*/ 118 w 174"/>
                    <a:gd name="T23" fmla="*/ 3 h 144"/>
                    <a:gd name="T24" fmla="*/ 130 w 174"/>
                    <a:gd name="T25" fmla="*/ 10 h 144"/>
                    <a:gd name="T26" fmla="*/ 140 w 174"/>
                    <a:gd name="T27" fmla="*/ 17 h 144"/>
                    <a:gd name="T28" fmla="*/ 156 w 174"/>
                    <a:gd name="T29" fmla="*/ 29 h 144"/>
                    <a:gd name="T30" fmla="*/ 166 w 174"/>
                    <a:gd name="T31" fmla="*/ 40 h 144"/>
                    <a:gd name="T32" fmla="*/ 173 w 174"/>
                    <a:gd name="T33" fmla="*/ 46 h 144"/>
                    <a:gd name="T34" fmla="*/ 166 w 174"/>
                    <a:gd name="T35" fmla="*/ 47 h 144"/>
                    <a:gd name="T36" fmla="*/ 165 w 174"/>
                    <a:gd name="T37" fmla="*/ 51 h 144"/>
                    <a:gd name="T38" fmla="*/ 165 w 174"/>
                    <a:gd name="T39" fmla="*/ 59 h 144"/>
                    <a:gd name="T40" fmla="*/ 164 w 174"/>
                    <a:gd name="T41" fmla="*/ 69 h 144"/>
                    <a:gd name="T42" fmla="*/ 168 w 174"/>
                    <a:gd name="T43" fmla="*/ 85 h 144"/>
                    <a:gd name="T44" fmla="*/ 170 w 174"/>
                    <a:gd name="T45" fmla="*/ 102 h 144"/>
                    <a:gd name="T46" fmla="*/ 161 w 174"/>
                    <a:gd name="T47" fmla="*/ 121 h 144"/>
                    <a:gd name="T48" fmla="*/ 162 w 174"/>
                    <a:gd name="T49" fmla="*/ 94 h 144"/>
                    <a:gd name="T50" fmla="*/ 161 w 174"/>
                    <a:gd name="T51" fmla="*/ 76 h 144"/>
                    <a:gd name="T52" fmla="*/ 156 w 174"/>
                    <a:gd name="T53" fmla="*/ 67 h 144"/>
                    <a:gd name="T54" fmla="*/ 149 w 174"/>
                    <a:gd name="T55" fmla="*/ 63 h 144"/>
                    <a:gd name="T56" fmla="*/ 146 w 174"/>
                    <a:gd name="T57" fmla="*/ 57 h 144"/>
                    <a:gd name="T58" fmla="*/ 140 w 174"/>
                    <a:gd name="T59" fmla="*/ 59 h 144"/>
                    <a:gd name="T60" fmla="*/ 129 w 174"/>
                    <a:gd name="T61" fmla="*/ 63 h 144"/>
                    <a:gd name="T62" fmla="*/ 118 w 174"/>
                    <a:gd name="T63" fmla="*/ 63 h 144"/>
                    <a:gd name="T64" fmla="*/ 104 w 174"/>
                    <a:gd name="T65" fmla="*/ 63 h 144"/>
                    <a:gd name="T66" fmla="*/ 93 w 174"/>
                    <a:gd name="T67" fmla="*/ 62 h 144"/>
                    <a:gd name="T68" fmla="*/ 85 w 174"/>
                    <a:gd name="T69" fmla="*/ 62 h 144"/>
                    <a:gd name="T70" fmla="*/ 92 w 174"/>
                    <a:gd name="T71" fmla="*/ 65 h 144"/>
                    <a:gd name="T72" fmla="*/ 98 w 174"/>
                    <a:gd name="T73" fmla="*/ 67 h 144"/>
                    <a:gd name="T74" fmla="*/ 90 w 174"/>
                    <a:gd name="T75" fmla="*/ 68 h 144"/>
                    <a:gd name="T76" fmla="*/ 78 w 174"/>
                    <a:gd name="T77" fmla="*/ 67 h 144"/>
                    <a:gd name="T78" fmla="*/ 66 w 174"/>
                    <a:gd name="T79" fmla="*/ 66 h 144"/>
                    <a:gd name="T80" fmla="*/ 52 w 174"/>
                    <a:gd name="T81" fmla="*/ 65 h 144"/>
                    <a:gd name="T82" fmla="*/ 44 w 174"/>
                    <a:gd name="T83" fmla="*/ 65 h 144"/>
                    <a:gd name="T84" fmla="*/ 38 w 174"/>
                    <a:gd name="T85" fmla="*/ 65 h 144"/>
                    <a:gd name="T86" fmla="*/ 41 w 174"/>
                    <a:gd name="T87" fmla="*/ 67 h 144"/>
                    <a:gd name="T88" fmla="*/ 44 w 174"/>
                    <a:gd name="T89" fmla="*/ 73 h 144"/>
                    <a:gd name="T90" fmla="*/ 44 w 174"/>
                    <a:gd name="T91" fmla="*/ 81 h 144"/>
                    <a:gd name="T92" fmla="*/ 42 w 174"/>
                    <a:gd name="T93" fmla="*/ 90 h 144"/>
                    <a:gd name="T94" fmla="*/ 35 w 174"/>
                    <a:gd name="T95" fmla="*/ 100 h 144"/>
                    <a:gd name="T96" fmla="*/ 32 w 174"/>
                    <a:gd name="T97" fmla="*/ 111 h 144"/>
                    <a:gd name="T98" fmla="*/ 31 w 174"/>
                    <a:gd name="T99" fmla="*/ 122 h 144"/>
                    <a:gd name="T100" fmla="*/ 32 w 174"/>
                    <a:gd name="T101" fmla="*/ 137 h 144"/>
                    <a:gd name="T102" fmla="*/ 33 w 174"/>
                    <a:gd name="T103" fmla="*/ 143 h 144"/>
                    <a:gd name="T104" fmla="*/ 24 w 174"/>
                    <a:gd name="T105" fmla="*/ 132 h 144"/>
                    <a:gd name="T106" fmla="*/ 11 w 174"/>
                    <a:gd name="T107" fmla="*/ 121 h 144"/>
                    <a:gd name="T108" fmla="*/ 7 w 174"/>
                    <a:gd name="T109" fmla="*/ 122 h 144"/>
                    <a:gd name="T110" fmla="*/ 5 w 174"/>
                    <a:gd name="T111" fmla="*/ 131 h 144"/>
                    <a:gd name="T112" fmla="*/ 1 w 174"/>
                    <a:gd name="T113" fmla="*/ 117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74" h="144">
                      <a:moveTo>
                        <a:pt x="1" y="117"/>
                      </a:moveTo>
                      <a:lnTo>
                        <a:pt x="0" y="99"/>
                      </a:lnTo>
                      <a:lnTo>
                        <a:pt x="3" y="75"/>
                      </a:lnTo>
                      <a:lnTo>
                        <a:pt x="7" y="54"/>
                      </a:lnTo>
                      <a:lnTo>
                        <a:pt x="14" y="39"/>
                      </a:lnTo>
                      <a:lnTo>
                        <a:pt x="23" y="25"/>
                      </a:lnTo>
                      <a:lnTo>
                        <a:pt x="37" y="20"/>
                      </a:lnTo>
                      <a:lnTo>
                        <a:pt x="45" y="13"/>
                      </a:lnTo>
                      <a:lnTo>
                        <a:pt x="61" y="7"/>
                      </a:lnTo>
                      <a:lnTo>
                        <a:pt x="78" y="0"/>
                      </a:lnTo>
                      <a:lnTo>
                        <a:pt x="97" y="0"/>
                      </a:lnTo>
                      <a:lnTo>
                        <a:pt x="118" y="3"/>
                      </a:lnTo>
                      <a:lnTo>
                        <a:pt x="130" y="10"/>
                      </a:lnTo>
                      <a:lnTo>
                        <a:pt x="140" y="17"/>
                      </a:lnTo>
                      <a:lnTo>
                        <a:pt x="156" y="29"/>
                      </a:lnTo>
                      <a:lnTo>
                        <a:pt x="166" y="40"/>
                      </a:lnTo>
                      <a:lnTo>
                        <a:pt x="173" y="46"/>
                      </a:lnTo>
                      <a:lnTo>
                        <a:pt x="166" y="47"/>
                      </a:lnTo>
                      <a:lnTo>
                        <a:pt x="165" y="51"/>
                      </a:lnTo>
                      <a:lnTo>
                        <a:pt x="165" y="59"/>
                      </a:lnTo>
                      <a:lnTo>
                        <a:pt x="164" y="69"/>
                      </a:lnTo>
                      <a:lnTo>
                        <a:pt x="168" y="85"/>
                      </a:lnTo>
                      <a:lnTo>
                        <a:pt x="170" y="102"/>
                      </a:lnTo>
                      <a:lnTo>
                        <a:pt x="161" y="121"/>
                      </a:lnTo>
                      <a:lnTo>
                        <a:pt x="162" y="94"/>
                      </a:lnTo>
                      <a:lnTo>
                        <a:pt x="161" y="76"/>
                      </a:lnTo>
                      <a:lnTo>
                        <a:pt x="156" y="67"/>
                      </a:lnTo>
                      <a:lnTo>
                        <a:pt x="149" y="63"/>
                      </a:lnTo>
                      <a:lnTo>
                        <a:pt x="146" y="57"/>
                      </a:lnTo>
                      <a:lnTo>
                        <a:pt x="140" y="59"/>
                      </a:lnTo>
                      <a:lnTo>
                        <a:pt x="129" y="63"/>
                      </a:lnTo>
                      <a:lnTo>
                        <a:pt x="118" y="63"/>
                      </a:lnTo>
                      <a:lnTo>
                        <a:pt x="104" y="63"/>
                      </a:lnTo>
                      <a:lnTo>
                        <a:pt x="93" y="62"/>
                      </a:lnTo>
                      <a:lnTo>
                        <a:pt x="85" y="62"/>
                      </a:lnTo>
                      <a:lnTo>
                        <a:pt x="92" y="65"/>
                      </a:lnTo>
                      <a:lnTo>
                        <a:pt x="98" y="67"/>
                      </a:lnTo>
                      <a:lnTo>
                        <a:pt x="90" y="68"/>
                      </a:lnTo>
                      <a:lnTo>
                        <a:pt x="78" y="67"/>
                      </a:lnTo>
                      <a:lnTo>
                        <a:pt x="66" y="66"/>
                      </a:lnTo>
                      <a:lnTo>
                        <a:pt x="52" y="65"/>
                      </a:lnTo>
                      <a:lnTo>
                        <a:pt x="44" y="65"/>
                      </a:lnTo>
                      <a:lnTo>
                        <a:pt x="38" y="65"/>
                      </a:lnTo>
                      <a:lnTo>
                        <a:pt x="41" y="67"/>
                      </a:lnTo>
                      <a:lnTo>
                        <a:pt x="44" y="73"/>
                      </a:lnTo>
                      <a:lnTo>
                        <a:pt x="44" y="81"/>
                      </a:lnTo>
                      <a:lnTo>
                        <a:pt x="42" y="90"/>
                      </a:lnTo>
                      <a:lnTo>
                        <a:pt x="35" y="100"/>
                      </a:lnTo>
                      <a:lnTo>
                        <a:pt x="32" y="111"/>
                      </a:lnTo>
                      <a:lnTo>
                        <a:pt x="31" y="122"/>
                      </a:lnTo>
                      <a:lnTo>
                        <a:pt x="32" y="137"/>
                      </a:lnTo>
                      <a:lnTo>
                        <a:pt x="33" y="143"/>
                      </a:lnTo>
                      <a:lnTo>
                        <a:pt x="24" y="132"/>
                      </a:lnTo>
                      <a:lnTo>
                        <a:pt x="11" y="121"/>
                      </a:lnTo>
                      <a:lnTo>
                        <a:pt x="7" y="122"/>
                      </a:lnTo>
                      <a:lnTo>
                        <a:pt x="5" y="131"/>
                      </a:lnTo>
                      <a:lnTo>
                        <a:pt x="1" y="117"/>
                      </a:lnTo>
                    </a:path>
                  </a:pathLst>
                </a:custGeom>
                <a:solidFill>
                  <a:srgbClr val="00000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53298" name="Group 50"/>
              <p:cNvGrpSpPr>
                <a:grpSpLocks/>
              </p:cNvGrpSpPr>
              <p:nvPr/>
            </p:nvGrpSpPr>
            <p:grpSpPr bwMode="auto">
              <a:xfrm>
                <a:off x="329" y="1982"/>
                <a:ext cx="488" cy="116"/>
                <a:chOff x="329" y="1982"/>
                <a:chExt cx="488" cy="116"/>
              </a:xfrm>
            </p:grpSpPr>
            <p:sp>
              <p:nvSpPr>
                <p:cNvPr id="53296" name="Freeform 48"/>
                <p:cNvSpPr>
                  <a:spLocks/>
                </p:cNvSpPr>
                <p:nvPr/>
              </p:nvSpPr>
              <p:spPr bwMode="auto">
                <a:xfrm>
                  <a:off x="329" y="1982"/>
                  <a:ext cx="209" cy="116"/>
                </a:xfrm>
                <a:custGeom>
                  <a:avLst/>
                  <a:gdLst>
                    <a:gd name="T0" fmla="*/ 99 w 209"/>
                    <a:gd name="T1" fmla="*/ 16 h 116"/>
                    <a:gd name="T2" fmla="*/ 74 w 209"/>
                    <a:gd name="T3" fmla="*/ 34 h 116"/>
                    <a:gd name="T4" fmla="*/ 41 w 209"/>
                    <a:gd name="T5" fmla="*/ 57 h 116"/>
                    <a:gd name="T6" fmla="*/ 17 w 209"/>
                    <a:gd name="T7" fmla="*/ 70 h 116"/>
                    <a:gd name="T8" fmla="*/ 2 w 209"/>
                    <a:gd name="T9" fmla="*/ 80 h 116"/>
                    <a:gd name="T10" fmla="*/ 0 w 209"/>
                    <a:gd name="T11" fmla="*/ 100 h 116"/>
                    <a:gd name="T12" fmla="*/ 14 w 209"/>
                    <a:gd name="T13" fmla="*/ 109 h 116"/>
                    <a:gd name="T14" fmla="*/ 43 w 209"/>
                    <a:gd name="T15" fmla="*/ 113 h 116"/>
                    <a:gd name="T16" fmla="*/ 72 w 209"/>
                    <a:gd name="T17" fmla="*/ 115 h 116"/>
                    <a:gd name="T18" fmla="*/ 99 w 209"/>
                    <a:gd name="T19" fmla="*/ 113 h 116"/>
                    <a:gd name="T20" fmla="*/ 118 w 209"/>
                    <a:gd name="T21" fmla="*/ 100 h 116"/>
                    <a:gd name="T22" fmla="*/ 152 w 209"/>
                    <a:gd name="T23" fmla="*/ 86 h 116"/>
                    <a:gd name="T24" fmla="*/ 205 w 209"/>
                    <a:gd name="T25" fmla="*/ 73 h 116"/>
                    <a:gd name="T26" fmla="*/ 208 w 209"/>
                    <a:gd name="T27" fmla="*/ 29 h 116"/>
                    <a:gd name="T28" fmla="*/ 201 w 209"/>
                    <a:gd name="T29" fmla="*/ 0 h 116"/>
                    <a:gd name="T30" fmla="*/ 99 w 209"/>
                    <a:gd name="T31" fmla="*/ 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9" h="116">
                      <a:moveTo>
                        <a:pt x="99" y="16"/>
                      </a:moveTo>
                      <a:lnTo>
                        <a:pt x="74" y="34"/>
                      </a:lnTo>
                      <a:lnTo>
                        <a:pt x="41" y="57"/>
                      </a:lnTo>
                      <a:lnTo>
                        <a:pt x="17" y="70"/>
                      </a:lnTo>
                      <a:lnTo>
                        <a:pt x="2" y="80"/>
                      </a:lnTo>
                      <a:lnTo>
                        <a:pt x="0" y="100"/>
                      </a:lnTo>
                      <a:lnTo>
                        <a:pt x="14" y="109"/>
                      </a:lnTo>
                      <a:lnTo>
                        <a:pt x="43" y="113"/>
                      </a:lnTo>
                      <a:lnTo>
                        <a:pt x="72" y="115"/>
                      </a:lnTo>
                      <a:lnTo>
                        <a:pt x="99" y="113"/>
                      </a:lnTo>
                      <a:lnTo>
                        <a:pt x="118" y="100"/>
                      </a:lnTo>
                      <a:lnTo>
                        <a:pt x="152" y="86"/>
                      </a:lnTo>
                      <a:lnTo>
                        <a:pt x="205" y="73"/>
                      </a:lnTo>
                      <a:lnTo>
                        <a:pt x="208" y="29"/>
                      </a:lnTo>
                      <a:lnTo>
                        <a:pt x="201" y="0"/>
                      </a:lnTo>
                      <a:lnTo>
                        <a:pt x="99" y="16"/>
                      </a:lnTo>
                    </a:path>
                  </a:pathLst>
                </a:custGeom>
                <a:solidFill>
                  <a:srgbClr val="40200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3297" name="Freeform 49"/>
                <p:cNvSpPr>
                  <a:spLocks/>
                </p:cNvSpPr>
                <p:nvPr/>
              </p:nvSpPr>
              <p:spPr bwMode="auto">
                <a:xfrm>
                  <a:off x="599" y="1992"/>
                  <a:ext cx="218" cy="96"/>
                </a:xfrm>
                <a:custGeom>
                  <a:avLst/>
                  <a:gdLst>
                    <a:gd name="T0" fmla="*/ 5 w 218"/>
                    <a:gd name="T1" fmla="*/ 1 h 96"/>
                    <a:gd name="T2" fmla="*/ 0 w 218"/>
                    <a:gd name="T3" fmla="*/ 38 h 96"/>
                    <a:gd name="T4" fmla="*/ 5 w 218"/>
                    <a:gd name="T5" fmla="*/ 66 h 96"/>
                    <a:gd name="T6" fmla="*/ 55 w 218"/>
                    <a:gd name="T7" fmla="*/ 76 h 96"/>
                    <a:gd name="T8" fmla="*/ 80 w 218"/>
                    <a:gd name="T9" fmla="*/ 76 h 96"/>
                    <a:gd name="T10" fmla="*/ 116 w 218"/>
                    <a:gd name="T11" fmla="*/ 86 h 96"/>
                    <a:gd name="T12" fmla="*/ 158 w 218"/>
                    <a:gd name="T13" fmla="*/ 92 h 96"/>
                    <a:gd name="T14" fmla="*/ 216 w 218"/>
                    <a:gd name="T15" fmla="*/ 95 h 96"/>
                    <a:gd name="T16" fmla="*/ 217 w 218"/>
                    <a:gd name="T17" fmla="*/ 81 h 96"/>
                    <a:gd name="T18" fmla="*/ 217 w 218"/>
                    <a:gd name="T19" fmla="*/ 67 h 96"/>
                    <a:gd name="T20" fmla="*/ 172 w 218"/>
                    <a:gd name="T21" fmla="*/ 45 h 96"/>
                    <a:gd name="T22" fmla="*/ 123 w 218"/>
                    <a:gd name="T23" fmla="*/ 20 h 96"/>
                    <a:gd name="T24" fmla="*/ 93 w 218"/>
                    <a:gd name="T25" fmla="*/ 0 h 96"/>
                    <a:gd name="T26" fmla="*/ 5 w 218"/>
                    <a:gd name="T27" fmla="*/ 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8" h="96">
                      <a:moveTo>
                        <a:pt x="5" y="1"/>
                      </a:moveTo>
                      <a:lnTo>
                        <a:pt x="0" y="38"/>
                      </a:lnTo>
                      <a:lnTo>
                        <a:pt x="5" y="66"/>
                      </a:lnTo>
                      <a:lnTo>
                        <a:pt x="55" y="76"/>
                      </a:lnTo>
                      <a:lnTo>
                        <a:pt x="80" y="76"/>
                      </a:lnTo>
                      <a:lnTo>
                        <a:pt x="116" y="86"/>
                      </a:lnTo>
                      <a:lnTo>
                        <a:pt x="158" y="92"/>
                      </a:lnTo>
                      <a:lnTo>
                        <a:pt x="216" y="95"/>
                      </a:lnTo>
                      <a:lnTo>
                        <a:pt x="217" y="81"/>
                      </a:lnTo>
                      <a:lnTo>
                        <a:pt x="217" y="67"/>
                      </a:lnTo>
                      <a:lnTo>
                        <a:pt x="172" y="45"/>
                      </a:lnTo>
                      <a:lnTo>
                        <a:pt x="123" y="20"/>
                      </a:lnTo>
                      <a:lnTo>
                        <a:pt x="93" y="0"/>
                      </a:lnTo>
                      <a:lnTo>
                        <a:pt x="5" y="1"/>
                      </a:lnTo>
                    </a:path>
                  </a:pathLst>
                </a:custGeom>
                <a:solidFill>
                  <a:srgbClr val="40200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53299" name="Freeform 51"/>
              <p:cNvSpPr>
                <a:spLocks/>
              </p:cNvSpPr>
              <p:nvPr/>
            </p:nvSpPr>
            <p:spPr bwMode="auto">
              <a:xfrm>
                <a:off x="415" y="1167"/>
                <a:ext cx="330" cy="852"/>
              </a:xfrm>
              <a:custGeom>
                <a:avLst/>
                <a:gdLst>
                  <a:gd name="T0" fmla="*/ 10 w 330"/>
                  <a:gd name="T1" fmla="*/ 0 h 852"/>
                  <a:gd name="T2" fmla="*/ 0 w 330"/>
                  <a:gd name="T3" fmla="*/ 75 h 852"/>
                  <a:gd name="T4" fmla="*/ 0 w 330"/>
                  <a:gd name="T5" fmla="*/ 192 h 852"/>
                  <a:gd name="T6" fmla="*/ 0 w 330"/>
                  <a:gd name="T7" fmla="*/ 328 h 852"/>
                  <a:gd name="T8" fmla="*/ 10 w 330"/>
                  <a:gd name="T9" fmla="*/ 411 h 852"/>
                  <a:gd name="T10" fmla="*/ 10 w 330"/>
                  <a:gd name="T11" fmla="*/ 445 h 852"/>
                  <a:gd name="T12" fmla="*/ 3 w 330"/>
                  <a:gd name="T13" fmla="*/ 575 h 852"/>
                  <a:gd name="T14" fmla="*/ 7 w 330"/>
                  <a:gd name="T15" fmla="*/ 668 h 852"/>
                  <a:gd name="T16" fmla="*/ 14 w 330"/>
                  <a:gd name="T17" fmla="*/ 796 h 852"/>
                  <a:gd name="T18" fmla="*/ 14 w 330"/>
                  <a:gd name="T19" fmla="*/ 830 h 852"/>
                  <a:gd name="T20" fmla="*/ 35 w 330"/>
                  <a:gd name="T21" fmla="*/ 848 h 852"/>
                  <a:gd name="T22" fmla="*/ 118 w 330"/>
                  <a:gd name="T23" fmla="*/ 827 h 852"/>
                  <a:gd name="T24" fmla="*/ 142 w 330"/>
                  <a:gd name="T25" fmla="*/ 555 h 852"/>
                  <a:gd name="T26" fmla="*/ 149 w 330"/>
                  <a:gd name="T27" fmla="*/ 383 h 852"/>
                  <a:gd name="T28" fmla="*/ 159 w 330"/>
                  <a:gd name="T29" fmla="*/ 232 h 852"/>
                  <a:gd name="T30" fmla="*/ 170 w 330"/>
                  <a:gd name="T31" fmla="*/ 472 h 852"/>
                  <a:gd name="T32" fmla="*/ 180 w 330"/>
                  <a:gd name="T33" fmla="*/ 824 h 852"/>
                  <a:gd name="T34" fmla="*/ 263 w 330"/>
                  <a:gd name="T35" fmla="*/ 851 h 852"/>
                  <a:gd name="T36" fmla="*/ 281 w 330"/>
                  <a:gd name="T37" fmla="*/ 830 h 852"/>
                  <a:gd name="T38" fmla="*/ 301 w 330"/>
                  <a:gd name="T39" fmla="*/ 520 h 852"/>
                  <a:gd name="T40" fmla="*/ 305 w 330"/>
                  <a:gd name="T41" fmla="*/ 369 h 852"/>
                  <a:gd name="T42" fmla="*/ 329 w 330"/>
                  <a:gd name="T43" fmla="*/ 41 h 852"/>
                  <a:gd name="T44" fmla="*/ 322 w 330"/>
                  <a:gd name="T45" fmla="*/ 3 h 852"/>
                  <a:gd name="T46" fmla="*/ 10 w 330"/>
                  <a:gd name="T47" fmla="*/ 0 h 8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30" h="852">
                    <a:moveTo>
                      <a:pt x="10" y="0"/>
                    </a:moveTo>
                    <a:lnTo>
                      <a:pt x="0" y="75"/>
                    </a:lnTo>
                    <a:lnTo>
                      <a:pt x="0" y="192"/>
                    </a:lnTo>
                    <a:lnTo>
                      <a:pt x="0" y="328"/>
                    </a:lnTo>
                    <a:lnTo>
                      <a:pt x="10" y="411"/>
                    </a:lnTo>
                    <a:lnTo>
                      <a:pt x="10" y="445"/>
                    </a:lnTo>
                    <a:lnTo>
                      <a:pt x="3" y="575"/>
                    </a:lnTo>
                    <a:lnTo>
                      <a:pt x="7" y="668"/>
                    </a:lnTo>
                    <a:lnTo>
                      <a:pt x="14" y="796"/>
                    </a:lnTo>
                    <a:lnTo>
                      <a:pt x="14" y="830"/>
                    </a:lnTo>
                    <a:lnTo>
                      <a:pt x="35" y="848"/>
                    </a:lnTo>
                    <a:lnTo>
                      <a:pt x="118" y="827"/>
                    </a:lnTo>
                    <a:lnTo>
                      <a:pt x="142" y="555"/>
                    </a:lnTo>
                    <a:lnTo>
                      <a:pt x="149" y="383"/>
                    </a:lnTo>
                    <a:lnTo>
                      <a:pt x="159" y="232"/>
                    </a:lnTo>
                    <a:lnTo>
                      <a:pt x="170" y="472"/>
                    </a:lnTo>
                    <a:lnTo>
                      <a:pt x="180" y="824"/>
                    </a:lnTo>
                    <a:lnTo>
                      <a:pt x="263" y="851"/>
                    </a:lnTo>
                    <a:lnTo>
                      <a:pt x="281" y="830"/>
                    </a:lnTo>
                    <a:lnTo>
                      <a:pt x="301" y="520"/>
                    </a:lnTo>
                    <a:lnTo>
                      <a:pt x="305" y="369"/>
                    </a:lnTo>
                    <a:lnTo>
                      <a:pt x="329" y="41"/>
                    </a:lnTo>
                    <a:lnTo>
                      <a:pt x="322" y="3"/>
                    </a:lnTo>
                    <a:lnTo>
                      <a:pt x="10" y="0"/>
                    </a:lnTo>
                  </a:path>
                </a:pathLst>
              </a:custGeom>
              <a:solidFill>
                <a:srgbClr val="00000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grpSp>
        <p:nvGrpSpPr>
          <p:cNvPr id="53357" name="Group 109"/>
          <p:cNvGrpSpPr>
            <a:grpSpLocks/>
          </p:cNvGrpSpPr>
          <p:nvPr/>
        </p:nvGrpSpPr>
        <p:grpSpPr bwMode="auto">
          <a:xfrm>
            <a:off x="1463675" y="2095500"/>
            <a:ext cx="1966913" cy="1214438"/>
            <a:chOff x="922" y="1320"/>
            <a:chExt cx="1239" cy="765"/>
          </a:xfrm>
        </p:grpSpPr>
        <p:grpSp>
          <p:nvGrpSpPr>
            <p:cNvPr id="53305" name="Group 57"/>
            <p:cNvGrpSpPr>
              <a:grpSpLocks/>
            </p:cNvGrpSpPr>
            <p:nvPr/>
          </p:nvGrpSpPr>
          <p:grpSpPr bwMode="auto">
            <a:xfrm>
              <a:off x="930" y="1996"/>
              <a:ext cx="175" cy="74"/>
              <a:chOff x="930" y="1996"/>
              <a:chExt cx="175" cy="74"/>
            </a:xfrm>
          </p:grpSpPr>
          <p:sp>
            <p:nvSpPr>
              <p:cNvPr id="53302" name="Rectangle 54"/>
              <p:cNvSpPr>
                <a:spLocks noChangeArrowheads="1"/>
              </p:cNvSpPr>
              <p:nvPr/>
            </p:nvSpPr>
            <p:spPr bwMode="auto">
              <a:xfrm>
                <a:off x="930" y="1996"/>
                <a:ext cx="142" cy="74"/>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3303" name="Rectangle 55"/>
              <p:cNvSpPr>
                <a:spLocks noChangeArrowheads="1"/>
              </p:cNvSpPr>
              <p:nvPr/>
            </p:nvSpPr>
            <p:spPr bwMode="auto">
              <a:xfrm>
                <a:off x="947" y="1996"/>
                <a:ext cx="142" cy="74"/>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3304" name="Rectangle 56"/>
              <p:cNvSpPr>
                <a:spLocks noChangeArrowheads="1"/>
              </p:cNvSpPr>
              <p:nvPr/>
            </p:nvSpPr>
            <p:spPr bwMode="auto">
              <a:xfrm>
                <a:off x="963" y="1996"/>
                <a:ext cx="142" cy="74"/>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53309" name="Group 61"/>
            <p:cNvGrpSpPr>
              <a:grpSpLocks/>
            </p:cNvGrpSpPr>
            <p:nvPr/>
          </p:nvGrpSpPr>
          <p:grpSpPr bwMode="auto">
            <a:xfrm>
              <a:off x="1639" y="1996"/>
              <a:ext cx="175" cy="74"/>
              <a:chOff x="1639" y="1996"/>
              <a:chExt cx="175" cy="74"/>
            </a:xfrm>
          </p:grpSpPr>
          <p:sp>
            <p:nvSpPr>
              <p:cNvPr id="53306" name="Rectangle 58"/>
              <p:cNvSpPr>
                <a:spLocks noChangeArrowheads="1"/>
              </p:cNvSpPr>
              <p:nvPr/>
            </p:nvSpPr>
            <p:spPr bwMode="auto">
              <a:xfrm>
                <a:off x="1639" y="1996"/>
                <a:ext cx="142" cy="74"/>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3307" name="Rectangle 59"/>
              <p:cNvSpPr>
                <a:spLocks noChangeArrowheads="1"/>
              </p:cNvSpPr>
              <p:nvPr/>
            </p:nvSpPr>
            <p:spPr bwMode="auto">
              <a:xfrm>
                <a:off x="1656" y="1996"/>
                <a:ext cx="142" cy="74"/>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3308" name="Rectangle 60"/>
              <p:cNvSpPr>
                <a:spLocks noChangeArrowheads="1"/>
              </p:cNvSpPr>
              <p:nvPr/>
            </p:nvSpPr>
            <p:spPr bwMode="auto">
              <a:xfrm>
                <a:off x="1672" y="1996"/>
                <a:ext cx="142" cy="74"/>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53313" name="Group 65"/>
            <p:cNvGrpSpPr>
              <a:grpSpLocks/>
            </p:cNvGrpSpPr>
            <p:nvPr/>
          </p:nvGrpSpPr>
          <p:grpSpPr bwMode="auto">
            <a:xfrm>
              <a:off x="1934" y="1859"/>
              <a:ext cx="175" cy="74"/>
              <a:chOff x="1934" y="1859"/>
              <a:chExt cx="175" cy="74"/>
            </a:xfrm>
          </p:grpSpPr>
          <p:sp>
            <p:nvSpPr>
              <p:cNvPr id="53310" name="Rectangle 62"/>
              <p:cNvSpPr>
                <a:spLocks noChangeArrowheads="1"/>
              </p:cNvSpPr>
              <p:nvPr/>
            </p:nvSpPr>
            <p:spPr bwMode="auto">
              <a:xfrm>
                <a:off x="1934" y="1859"/>
                <a:ext cx="142" cy="74"/>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3311" name="Rectangle 63"/>
              <p:cNvSpPr>
                <a:spLocks noChangeArrowheads="1"/>
              </p:cNvSpPr>
              <p:nvPr/>
            </p:nvSpPr>
            <p:spPr bwMode="auto">
              <a:xfrm>
                <a:off x="1950" y="1859"/>
                <a:ext cx="142" cy="74"/>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3312" name="Rectangle 64"/>
              <p:cNvSpPr>
                <a:spLocks noChangeArrowheads="1"/>
              </p:cNvSpPr>
              <p:nvPr/>
            </p:nvSpPr>
            <p:spPr bwMode="auto">
              <a:xfrm>
                <a:off x="1967" y="1859"/>
                <a:ext cx="142" cy="74"/>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53314" name="Freeform 66"/>
            <p:cNvSpPr>
              <a:spLocks/>
            </p:cNvSpPr>
            <p:nvPr/>
          </p:nvSpPr>
          <p:spPr bwMode="auto">
            <a:xfrm>
              <a:off x="1233" y="1353"/>
              <a:ext cx="912" cy="149"/>
            </a:xfrm>
            <a:custGeom>
              <a:avLst/>
              <a:gdLst>
                <a:gd name="T0" fmla="*/ 0 w 912"/>
                <a:gd name="T1" fmla="*/ 0 h 149"/>
                <a:gd name="T2" fmla="*/ 0 w 912"/>
                <a:gd name="T3" fmla="*/ 148 h 149"/>
                <a:gd name="T4" fmla="*/ 595 w 912"/>
                <a:gd name="T5" fmla="*/ 148 h 149"/>
                <a:gd name="T6" fmla="*/ 911 w 912"/>
                <a:gd name="T7" fmla="*/ 0 h 149"/>
                <a:gd name="T8" fmla="*/ 0 w 912"/>
                <a:gd name="T9" fmla="*/ 0 h 149"/>
              </a:gdLst>
              <a:ahLst/>
              <a:cxnLst>
                <a:cxn ang="0">
                  <a:pos x="T0" y="T1"/>
                </a:cxn>
                <a:cxn ang="0">
                  <a:pos x="T2" y="T3"/>
                </a:cxn>
                <a:cxn ang="0">
                  <a:pos x="T4" y="T5"/>
                </a:cxn>
                <a:cxn ang="0">
                  <a:pos x="T6" y="T7"/>
                </a:cxn>
                <a:cxn ang="0">
                  <a:pos x="T8" y="T9"/>
                </a:cxn>
              </a:cxnLst>
              <a:rect l="0" t="0" r="r" b="b"/>
              <a:pathLst>
                <a:path w="912" h="149">
                  <a:moveTo>
                    <a:pt x="0" y="0"/>
                  </a:moveTo>
                  <a:lnTo>
                    <a:pt x="0" y="148"/>
                  </a:lnTo>
                  <a:lnTo>
                    <a:pt x="595" y="148"/>
                  </a:lnTo>
                  <a:lnTo>
                    <a:pt x="911" y="0"/>
                  </a:lnTo>
                  <a:lnTo>
                    <a:pt x="0" y="0"/>
                  </a:lnTo>
                </a:path>
              </a:pathLst>
            </a:custGeom>
            <a:solidFill>
              <a:schemeClr val="folHlink"/>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3315" name="Freeform 67"/>
            <p:cNvSpPr>
              <a:spLocks/>
            </p:cNvSpPr>
            <p:nvPr/>
          </p:nvSpPr>
          <p:spPr bwMode="auto">
            <a:xfrm>
              <a:off x="922" y="1358"/>
              <a:ext cx="312" cy="155"/>
            </a:xfrm>
            <a:custGeom>
              <a:avLst/>
              <a:gdLst>
                <a:gd name="T0" fmla="*/ 0 w 312"/>
                <a:gd name="T1" fmla="*/ 154 h 155"/>
                <a:gd name="T2" fmla="*/ 311 w 312"/>
                <a:gd name="T3" fmla="*/ 0 h 155"/>
                <a:gd name="T4" fmla="*/ 311 w 312"/>
                <a:gd name="T5" fmla="*/ 143 h 155"/>
                <a:gd name="T6" fmla="*/ 0 w 312"/>
                <a:gd name="T7" fmla="*/ 154 h 155"/>
              </a:gdLst>
              <a:ahLst/>
              <a:cxnLst>
                <a:cxn ang="0">
                  <a:pos x="T0" y="T1"/>
                </a:cxn>
                <a:cxn ang="0">
                  <a:pos x="T2" y="T3"/>
                </a:cxn>
                <a:cxn ang="0">
                  <a:pos x="T4" y="T5"/>
                </a:cxn>
                <a:cxn ang="0">
                  <a:pos x="T6" y="T7"/>
                </a:cxn>
              </a:cxnLst>
              <a:rect l="0" t="0" r="r" b="b"/>
              <a:pathLst>
                <a:path w="312" h="155">
                  <a:moveTo>
                    <a:pt x="0" y="154"/>
                  </a:moveTo>
                  <a:lnTo>
                    <a:pt x="311" y="0"/>
                  </a:lnTo>
                  <a:lnTo>
                    <a:pt x="311" y="143"/>
                  </a:lnTo>
                  <a:lnTo>
                    <a:pt x="0" y="154"/>
                  </a:lnTo>
                </a:path>
              </a:pathLst>
            </a:custGeom>
            <a:solidFill>
              <a:srgbClr val="676767"/>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3316" name="Line 68"/>
            <p:cNvSpPr>
              <a:spLocks noChangeShapeType="1"/>
            </p:cNvSpPr>
            <p:nvPr/>
          </p:nvSpPr>
          <p:spPr bwMode="auto">
            <a:xfrm>
              <a:off x="1233" y="1383"/>
              <a:ext cx="0" cy="429"/>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3317" name="Rectangle 69"/>
            <p:cNvSpPr>
              <a:spLocks noChangeArrowheads="1"/>
            </p:cNvSpPr>
            <p:nvPr/>
          </p:nvSpPr>
          <p:spPr bwMode="auto">
            <a:xfrm>
              <a:off x="926" y="1505"/>
              <a:ext cx="892" cy="464"/>
            </a:xfrm>
            <a:prstGeom prst="rect">
              <a:avLst/>
            </a:prstGeom>
            <a:solidFill>
              <a:schemeClr val="folHlink"/>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3318" name="Freeform 70"/>
            <p:cNvSpPr>
              <a:spLocks/>
            </p:cNvSpPr>
            <p:nvPr/>
          </p:nvSpPr>
          <p:spPr bwMode="auto">
            <a:xfrm>
              <a:off x="1828" y="1353"/>
              <a:ext cx="328" cy="615"/>
            </a:xfrm>
            <a:custGeom>
              <a:avLst/>
              <a:gdLst>
                <a:gd name="T0" fmla="*/ 0 w 328"/>
                <a:gd name="T1" fmla="*/ 154 h 615"/>
                <a:gd name="T2" fmla="*/ 0 w 328"/>
                <a:gd name="T3" fmla="*/ 614 h 615"/>
                <a:gd name="T4" fmla="*/ 327 w 328"/>
                <a:gd name="T5" fmla="*/ 471 h 615"/>
                <a:gd name="T6" fmla="*/ 327 w 328"/>
                <a:gd name="T7" fmla="*/ 0 h 615"/>
                <a:gd name="T8" fmla="*/ 0 w 328"/>
                <a:gd name="T9" fmla="*/ 154 h 615"/>
              </a:gdLst>
              <a:ahLst/>
              <a:cxnLst>
                <a:cxn ang="0">
                  <a:pos x="T0" y="T1"/>
                </a:cxn>
                <a:cxn ang="0">
                  <a:pos x="T2" y="T3"/>
                </a:cxn>
                <a:cxn ang="0">
                  <a:pos x="T4" y="T5"/>
                </a:cxn>
                <a:cxn ang="0">
                  <a:pos x="T6" y="T7"/>
                </a:cxn>
                <a:cxn ang="0">
                  <a:pos x="T8" y="T9"/>
                </a:cxn>
              </a:cxnLst>
              <a:rect l="0" t="0" r="r" b="b"/>
              <a:pathLst>
                <a:path w="328" h="615">
                  <a:moveTo>
                    <a:pt x="0" y="154"/>
                  </a:moveTo>
                  <a:lnTo>
                    <a:pt x="0" y="614"/>
                  </a:lnTo>
                  <a:lnTo>
                    <a:pt x="327" y="471"/>
                  </a:lnTo>
                  <a:lnTo>
                    <a:pt x="327" y="0"/>
                  </a:lnTo>
                  <a:lnTo>
                    <a:pt x="0" y="154"/>
                  </a:lnTo>
                </a:path>
              </a:pathLst>
            </a:custGeom>
            <a:solidFill>
              <a:schemeClr val="bg2"/>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3319" name="Freeform 71"/>
            <p:cNvSpPr>
              <a:spLocks/>
            </p:cNvSpPr>
            <p:nvPr/>
          </p:nvSpPr>
          <p:spPr bwMode="auto">
            <a:xfrm>
              <a:off x="928" y="1523"/>
              <a:ext cx="1228" cy="149"/>
            </a:xfrm>
            <a:custGeom>
              <a:avLst/>
              <a:gdLst>
                <a:gd name="T0" fmla="*/ 0 w 1228"/>
                <a:gd name="T1" fmla="*/ 148 h 149"/>
                <a:gd name="T2" fmla="*/ 894 w 1228"/>
                <a:gd name="T3" fmla="*/ 148 h 149"/>
                <a:gd name="T4" fmla="*/ 1227 w 1228"/>
                <a:gd name="T5" fmla="*/ 0 h 149"/>
              </a:gdLst>
              <a:ahLst/>
              <a:cxnLst>
                <a:cxn ang="0">
                  <a:pos x="T0" y="T1"/>
                </a:cxn>
                <a:cxn ang="0">
                  <a:pos x="T2" y="T3"/>
                </a:cxn>
                <a:cxn ang="0">
                  <a:pos x="T4" y="T5"/>
                </a:cxn>
              </a:cxnLst>
              <a:rect l="0" t="0" r="r" b="b"/>
              <a:pathLst>
                <a:path w="1228" h="149">
                  <a:moveTo>
                    <a:pt x="0" y="148"/>
                  </a:moveTo>
                  <a:lnTo>
                    <a:pt x="894" y="148"/>
                  </a:lnTo>
                  <a:lnTo>
                    <a:pt x="1227" y="0"/>
                  </a:lnTo>
                </a:path>
              </a:pathLst>
            </a:custGeom>
            <a:noFill/>
            <a:ln w="762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3320" name="Freeform 72"/>
            <p:cNvSpPr>
              <a:spLocks/>
            </p:cNvSpPr>
            <p:nvPr/>
          </p:nvSpPr>
          <p:spPr bwMode="auto">
            <a:xfrm>
              <a:off x="928" y="1671"/>
              <a:ext cx="1228" cy="149"/>
            </a:xfrm>
            <a:custGeom>
              <a:avLst/>
              <a:gdLst>
                <a:gd name="T0" fmla="*/ 0 w 1228"/>
                <a:gd name="T1" fmla="*/ 148 h 149"/>
                <a:gd name="T2" fmla="*/ 894 w 1228"/>
                <a:gd name="T3" fmla="*/ 148 h 149"/>
                <a:gd name="T4" fmla="*/ 1227 w 1228"/>
                <a:gd name="T5" fmla="*/ 0 h 149"/>
              </a:gdLst>
              <a:ahLst/>
              <a:cxnLst>
                <a:cxn ang="0">
                  <a:pos x="T0" y="T1"/>
                </a:cxn>
                <a:cxn ang="0">
                  <a:pos x="T2" y="T3"/>
                </a:cxn>
                <a:cxn ang="0">
                  <a:pos x="T4" y="T5"/>
                </a:cxn>
              </a:cxnLst>
              <a:rect l="0" t="0" r="r" b="b"/>
              <a:pathLst>
                <a:path w="1228" h="149">
                  <a:moveTo>
                    <a:pt x="0" y="148"/>
                  </a:moveTo>
                  <a:lnTo>
                    <a:pt x="894" y="148"/>
                  </a:lnTo>
                  <a:lnTo>
                    <a:pt x="1227" y="0"/>
                  </a:lnTo>
                </a:path>
              </a:pathLst>
            </a:custGeom>
            <a:noFill/>
            <a:ln w="762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3321" name="Freeform 73"/>
            <p:cNvSpPr>
              <a:spLocks/>
            </p:cNvSpPr>
            <p:nvPr/>
          </p:nvSpPr>
          <p:spPr bwMode="auto">
            <a:xfrm>
              <a:off x="928" y="1830"/>
              <a:ext cx="1228" cy="149"/>
            </a:xfrm>
            <a:custGeom>
              <a:avLst/>
              <a:gdLst>
                <a:gd name="T0" fmla="*/ 0 w 1228"/>
                <a:gd name="T1" fmla="*/ 148 h 149"/>
                <a:gd name="T2" fmla="*/ 894 w 1228"/>
                <a:gd name="T3" fmla="*/ 148 h 149"/>
                <a:gd name="T4" fmla="*/ 1227 w 1228"/>
                <a:gd name="T5" fmla="*/ 0 h 149"/>
              </a:gdLst>
              <a:ahLst/>
              <a:cxnLst>
                <a:cxn ang="0">
                  <a:pos x="T0" y="T1"/>
                </a:cxn>
                <a:cxn ang="0">
                  <a:pos x="T2" y="T3"/>
                </a:cxn>
                <a:cxn ang="0">
                  <a:pos x="T4" y="T5"/>
                </a:cxn>
              </a:cxnLst>
              <a:rect l="0" t="0" r="r" b="b"/>
              <a:pathLst>
                <a:path w="1228" h="149">
                  <a:moveTo>
                    <a:pt x="0" y="148"/>
                  </a:moveTo>
                  <a:lnTo>
                    <a:pt x="894" y="148"/>
                  </a:lnTo>
                  <a:lnTo>
                    <a:pt x="1227" y="0"/>
                  </a:lnTo>
                </a:path>
              </a:pathLst>
            </a:custGeom>
            <a:noFill/>
            <a:ln w="762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3322" name="Freeform 74"/>
            <p:cNvSpPr>
              <a:spLocks/>
            </p:cNvSpPr>
            <p:nvPr/>
          </p:nvSpPr>
          <p:spPr bwMode="auto">
            <a:xfrm>
              <a:off x="928" y="1358"/>
              <a:ext cx="1233" cy="144"/>
            </a:xfrm>
            <a:custGeom>
              <a:avLst/>
              <a:gdLst>
                <a:gd name="T0" fmla="*/ 0 w 1233"/>
                <a:gd name="T1" fmla="*/ 143 h 144"/>
                <a:gd name="T2" fmla="*/ 305 w 1233"/>
                <a:gd name="T3" fmla="*/ 0 h 144"/>
                <a:gd name="T4" fmla="*/ 1232 w 1233"/>
                <a:gd name="T5" fmla="*/ 0 h 144"/>
              </a:gdLst>
              <a:ahLst/>
              <a:cxnLst>
                <a:cxn ang="0">
                  <a:pos x="T0" y="T1"/>
                </a:cxn>
                <a:cxn ang="0">
                  <a:pos x="T2" y="T3"/>
                </a:cxn>
                <a:cxn ang="0">
                  <a:pos x="T4" y="T5"/>
                </a:cxn>
              </a:cxnLst>
              <a:rect l="0" t="0" r="r" b="b"/>
              <a:pathLst>
                <a:path w="1233" h="144">
                  <a:moveTo>
                    <a:pt x="0" y="143"/>
                  </a:moveTo>
                  <a:lnTo>
                    <a:pt x="305" y="0"/>
                  </a:lnTo>
                  <a:lnTo>
                    <a:pt x="1232" y="0"/>
                  </a:lnTo>
                </a:path>
              </a:pathLst>
            </a:custGeom>
            <a:noFill/>
            <a:ln w="762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3323" name="Freeform 75"/>
            <p:cNvSpPr>
              <a:spLocks/>
            </p:cNvSpPr>
            <p:nvPr/>
          </p:nvSpPr>
          <p:spPr bwMode="auto">
            <a:xfrm>
              <a:off x="1795" y="1962"/>
              <a:ext cx="83" cy="117"/>
            </a:xfrm>
            <a:custGeom>
              <a:avLst/>
              <a:gdLst>
                <a:gd name="T0" fmla="*/ 0 w 83"/>
                <a:gd name="T1" fmla="*/ 21 h 117"/>
                <a:gd name="T2" fmla="*/ 82 w 83"/>
                <a:gd name="T3" fmla="*/ 0 h 117"/>
                <a:gd name="T4" fmla="*/ 82 w 83"/>
                <a:gd name="T5" fmla="*/ 84 h 117"/>
                <a:gd name="T6" fmla="*/ 22 w 83"/>
                <a:gd name="T7" fmla="*/ 116 h 117"/>
                <a:gd name="T8" fmla="*/ 0 w 83"/>
                <a:gd name="T9" fmla="*/ 21 h 117"/>
              </a:gdLst>
              <a:ahLst/>
              <a:cxnLst>
                <a:cxn ang="0">
                  <a:pos x="T0" y="T1"/>
                </a:cxn>
                <a:cxn ang="0">
                  <a:pos x="T2" y="T3"/>
                </a:cxn>
                <a:cxn ang="0">
                  <a:pos x="T4" y="T5"/>
                </a:cxn>
                <a:cxn ang="0">
                  <a:pos x="T6" y="T7"/>
                </a:cxn>
                <a:cxn ang="0">
                  <a:pos x="T8" y="T9"/>
                </a:cxn>
              </a:cxnLst>
              <a:rect l="0" t="0" r="r" b="b"/>
              <a:pathLst>
                <a:path w="83" h="117">
                  <a:moveTo>
                    <a:pt x="0" y="21"/>
                  </a:moveTo>
                  <a:lnTo>
                    <a:pt x="82" y="0"/>
                  </a:lnTo>
                  <a:lnTo>
                    <a:pt x="82" y="84"/>
                  </a:lnTo>
                  <a:lnTo>
                    <a:pt x="22" y="116"/>
                  </a:lnTo>
                  <a:lnTo>
                    <a:pt x="0" y="21"/>
                  </a:lnTo>
                </a:path>
              </a:pathLst>
            </a:custGeom>
            <a:solidFill>
              <a:schemeClr val="tx1"/>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3324" name="Freeform 76"/>
            <p:cNvSpPr>
              <a:spLocks/>
            </p:cNvSpPr>
            <p:nvPr/>
          </p:nvSpPr>
          <p:spPr bwMode="auto">
            <a:xfrm>
              <a:off x="1080" y="1967"/>
              <a:ext cx="83" cy="118"/>
            </a:xfrm>
            <a:custGeom>
              <a:avLst/>
              <a:gdLst>
                <a:gd name="T0" fmla="*/ 0 w 83"/>
                <a:gd name="T1" fmla="*/ 21 h 118"/>
                <a:gd name="T2" fmla="*/ 82 w 83"/>
                <a:gd name="T3" fmla="*/ 0 h 118"/>
                <a:gd name="T4" fmla="*/ 82 w 83"/>
                <a:gd name="T5" fmla="*/ 85 h 118"/>
                <a:gd name="T6" fmla="*/ 22 w 83"/>
                <a:gd name="T7" fmla="*/ 117 h 118"/>
                <a:gd name="T8" fmla="*/ 0 w 83"/>
                <a:gd name="T9" fmla="*/ 21 h 118"/>
              </a:gdLst>
              <a:ahLst/>
              <a:cxnLst>
                <a:cxn ang="0">
                  <a:pos x="T0" y="T1"/>
                </a:cxn>
                <a:cxn ang="0">
                  <a:pos x="T2" y="T3"/>
                </a:cxn>
                <a:cxn ang="0">
                  <a:pos x="T4" y="T5"/>
                </a:cxn>
                <a:cxn ang="0">
                  <a:pos x="T6" y="T7"/>
                </a:cxn>
                <a:cxn ang="0">
                  <a:pos x="T8" y="T9"/>
                </a:cxn>
              </a:cxnLst>
              <a:rect l="0" t="0" r="r" b="b"/>
              <a:pathLst>
                <a:path w="83" h="118">
                  <a:moveTo>
                    <a:pt x="0" y="21"/>
                  </a:moveTo>
                  <a:lnTo>
                    <a:pt x="82" y="0"/>
                  </a:lnTo>
                  <a:lnTo>
                    <a:pt x="82" y="85"/>
                  </a:lnTo>
                  <a:lnTo>
                    <a:pt x="22" y="117"/>
                  </a:lnTo>
                  <a:lnTo>
                    <a:pt x="0" y="21"/>
                  </a:lnTo>
                </a:path>
              </a:pathLst>
            </a:custGeom>
            <a:solidFill>
              <a:schemeClr val="tx1"/>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3325" name="Freeform 77"/>
            <p:cNvSpPr>
              <a:spLocks/>
            </p:cNvSpPr>
            <p:nvPr/>
          </p:nvSpPr>
          <p:spPr bwMode="auto">
            <a:xfrm>
              <a:off x="2079" y="1830"/>
              <a:ext cx="82" cy="117"/>
            </a:xfrm>
            <a:custGeom>
              <a:avLst/>
              <a:gdLst>
                <a:gd name="T0" fmla="*/ 0 w 82"/>
                <a:gd name="T1" fmla="*/ 21 h 117"/>
                <a:gd name="T2" fmla="*/ 81 w 82"/>
                <a:gd name="T3" fmla="*/ 0 h 117"/>
                <a:gd name="T4" fmla="*/ 81 w 82"/>
                <a:gd name="T5" fmla="*/ 84 h 117"/>
                <a:gd name="T6" fmla="*/ 22 w 82"/>
                <a:gd name="T7" fmla="*/ 116 h 117"/>
                <a:gd name="T8" fmla="*/ 0 w 82"/>
                <a:gd name="T9" fmla="*/ 21 h 117"/>
              </a:gdLst>
              <a:ahLst/>
              <a:cxnLst>
                <a:cxn ang="0">
                  <a:pos x="T0" y="T1"/>
                </a:cxn>
                <a:cxn ang="0">
                  <a:pos x="T2" y="T3"/>
                </a:cxn>
                <a:cxn ang="0">
                  <a:pos x="T4" y="T5"/>
                </a:cxn>
                <a:cxn ang="0">
                  <a:pos x="T6" y="T7"/>
                </a:cxn>
                <a:cxn ang="0">
                  <a:pos x="T8" y="T9"/>
                </a:cxn>
              </a:cxnLst>
              <a:rect l="0" t="0" r="r" b="b"/>
              <a:pathLst>
                <a:path w="82" h="117">
                  <a:moveTo>
                    <a:pt x="0" y="21"/>
                  </a:moveTo>
                  <a:lnTo>
                    <a:pt x="81" y="0"/>
                  </a:lnTo>
                  <a:lnTo>
                    <a:pt x="81" y="84"/>
                  </a:lnTo>
                  <a:lnTo>
                    <a:pt x="22" y="116"/>
                  </a:lnTo>
                  <a:lnTo>
                    <a:pt x="0" y="21"/>
                  </a:lnTo>
                </a:path>
              </a:pathLst>
            </a:custGeom>
            <a:solidFill>
              <a:schemeClr val="tx1"/>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53331" name="Group 83"/>
            <p:cNvGrpSpPr>
              <a:grpSpLocks/>
            </p:cNvGrpSpPr>
            <p:nvPr/>
          </p:nvGrpSpPr>
          <p:grpSpPr bwMode="auto">
            <a:xfrm>
              <a:off x="1237" y="1320"/>
              <a:ext cx="838" cy="66"/>
              <a:chOff x="1237" y="1320"/>
              <a:chExt cx="838" cy="66"/>
            </a:xfrm>
          </p:grpSpPr>
          <p:sp>
            <p:nvSpPr>
              <p:cNvPr id="53326" name="Rectangle 78"/>
              <p:cNvSpPr>
                <a:spLocks noChangeArrowheads="1"/>
              </p:cNvSpPr>
              <p:nvPr/>
            </p:nvSpPr>
            <p:spPr bwMode="auto">
              <a:xfrm>
                <a:off x="1237" y="1320"/>
                <a:ext cx="148" cy="6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3327" name="Rectangle 79"/>
              <p:cNvSpPr>
                <a:spLocks noChangeArrowheads="1"/>
              </p:cNvSpPr>
              <p:nvPr/>
            </p:nvSpPr>
            <p:spPr bwMode="auto">
              <a:xfrm>
                <a:off x="1409" y="1320"/>
                <a:ext cx="149" cy="6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3328" name="Rectangle 80"/>
              <p:cNvSpPr>
                <a:spLocks noChangeArrowheads="1"/>
              </p:cNvSpPr>
              <p:nvPr/>
            </p:nvSpPr>
            <p:spPr bwMode="auto">
              <a:xfrm>
                <a:off x="1582" y="1320"/>
                <a:ext cx="148" cy="6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3329" name="Rectangle 81"/>
              <p:cNvSpPr>
                <a:spLocks noChangeArrowheads="1"/>
              </p:cNvSpPr>
              <p:nvPr/>
            </p:nvSpPr>
            <p:spPr bwMode="auto">
              <a:xfrm>
                <a:off x="1753" y="1320"/>
                <a:ext cx="150" cy="6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3330" name="Rectangle 82"/>
              <p:cNvSpPr>
                <a:spLocks noChangeArrowheads="1"/>
              </p:cNvSpPr>
              <p:nvPr/>
            </p:nvSpPr>
            <p:spPr bwMode="auto">
              <a:xfrm>
                <a:off x="1926" y="1320"/>
                <a:ext cx="149" cy="6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53337" name="Group 89"/>
            <p:cNvGrpSpPr>
              <a:grpSpLocks/>
            </p:cNvGrpSpPr>
            <p:nvPr/>
          </p:nvGrpSpPr>
          <p:grpSpPr bwMode="auto">
            <a:xfrm>
              <a:off x="1188" y="1347"/>
              <a:ext cx="837" cy="66"/>
              <a:chOff x="1188" y="1347"/>
              <a:chExt cx="837" cy="66"/>
            </a:xfrm>
          </p:grpSpPr>
          <p:sp>
            <p:nvSpPr>
              <p:cNvPr id="53332" name="Rectangle 84"/>
              <p:cNvSpPr>
                <a:spLocks noChangeArrowheads="1"/>
              </p:cNvSpPr>
              <p:nvPr/>
            </p:nvSpPr>
            <p:spPr bwMode="auto">
              <a:xfrm>
                <a:off x="1188" y="1347"/>
                <a:ext cx="148" cy="6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3333" name="Rectangle 85"/>
              <p:cNvSpPr>
                <a:spLocks noChangeArrowheads="1"/>
              </p:cNvSpPr>
              <p:nvPr/>
            </p:nvSpPr>
            <p:spPr bwMode="auto">
              <a:xfrm>
                <a:off x="1360" y="1347"/>
                <a:ext cx="149" cy="6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3334" name="Rectangle 86"/>
              <p:cNvSpPr>
                <a:spLocks noChangeArrowheads="1"/>
              </p:cNvSpPr>
              <p:nvPr/>
            </p:nvSpPr>
            <p:spPr bwMode="auto">
              <a:xfrm>
                <a:off x="1533" y="1347"/>
                <a:ext cx="148" cy="6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3335" name="Rectangle 87"/>
              <p:cNvSpPr>
                <a:spLocks noChangeArrowheads="1"/>
              </p:cNvSpPr>
              <p:nvPr/>
            </p:nvSpPr>
            <p:spPr bwMode="auto">
              <a:xfrm>
                <a:off x="1704" y="1347"/>
                <a:ext cx="150" cy="6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3336" name="Rectangle 88"/>
              <p:cNvSpPr>
                <a:spLocks noChangeArrowheads="1"/>
              </p:cNvSpPr>
              <p:nvPr/>
            </p:nvSpPr>
            <p:spPr bwMode="auto">
              <a:xfrm>
                <a:off x="1877" y="1347"/>
                <a:ext cx="148" cy="6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53343" name="Group 95"/>
            <p:cNvGrpSpPr>
              <a:grpSpLocks/>
            </p:cNvGrpSpPr>
            <p:nvPr/>
          </p:nvGrpSpPr>
          <p:grpSpPr bwMode="auto">
            <a:xfrm>
              <a:off x="1139" y="1373"/>
              <a:ext cx="837" cy="66"/>
              <a:chOff x="1139" y="1373"/>
              <a:chExt cx="837" cy="66"/>
            </a:xfrm>
          </p:grpSpPr>
          <p:sp>
            <p:nvSpPr>
              <p:cNvPr id="53338" name="Rectangle 90"/>
              <p:cNvSpPr>
                <a:spLocks noChangeArrowheads="1"/>
              </p:cNvSpPr>
              <p:nvPr/>
            </p:nvSpPr>
            <p:spPr bwMode="auto">
              <a:xfrm>
                <a:off x="1139" y="1373"/>
                <a:ext cx="148" cy="6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3339" name="Rectangle 91"/>
              <p:cNvSpPr>
                <a:spLocks noChangeArrowheads="1"/>
              </p:cNvSpPr>
              <p:nvPr/>
            </p:nvSpPr>
            <p:spPr bwMode="auto">
              <a:xfrm>
                <a:off x="1311" y="1373"/>
                <a:ext cx="149" cy="6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3340" name="Rectangle 92"/>
              <p:cNvSpPr>
                <a:spLocks noChangeArrowheads="1"/>
              </p:cNvSpPr>
              <p:nvPr/>
            </p:nvSpPr>
            <p:spPr bwMode="auto">
              <a:xfrm>
                <a:off x="1483" y="1373"/>
                <a:ext cx="149" cy="6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3341" name="Rectangle 93"/>
              <p:cNvSpPr>
                <a:spLocks noChangeArrowheads="1"/>
              </p:cNvSpPr>
              <p:nvPr/>
            </p:nvSpPr>
            <p:spPr bwMode="auto">
              <a:xfrm>
                <a:off x="1655" y="1373"/>
                <a:ext cx="150" cy="6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3342" name="Rectangle 94"/>
              <p:cNvSpPr>
                <a:spLocks noChangeArrowheads="1"/>
              </p:cNvSpPr>
              <p:nvPr/>
            </p:nvSpPr>
            <p:spPr bwMode="auto">
              <a:xfrm>
                <a:off x="1828" y="1373"/>
                <a:ext cx="148" cy="6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53349" name="Group 101"/>
            <p:cNvGrpSpPr>
              <a:grpSpLocks/>
            </p:cNvGrpSpPr>
            <p:nvPr/>
          </p:nvGrpSpPr>
          <p:grpSpPr bwMode="auto">
            <a:xfrm>
              <a:off x="1090" y="1400"/>
              <a:ext cx="837" cy="66"/>
              <a:chOff x="1090" y="1400"/>
              <a:chExt cx="837" cy="66"/>
            </a:xfrm>
          </p:grpSpPr>
          <p:sp>
            <p:nvSpPr>
              <p:cNvPr id="53344" name="Rectangle 96"/>
              <p:cNvSpPr>
                <a:spLocks noChangeArrowheads="1"/>
              </p:cNvSpPr>
              <p:nvPr/>
            </p:nvSpPr>
            <p:spPr bwMode="auto">
              <a:xfrm>
                <a:off x="1090" y="1400"/>
                <a:ext cx="148" cy="6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3345" name="Rectangle 97"/>
              <p:cNvSpPr>
                <a:spLocks noChangeArrowheads="1"/>
              </p:cNvSpPr>
              <p:nvPr/>
            </p:nvSpPr>
            <p:spPr bwMode="auto">
              <a:xfrm>
                <a:off x="1262" y="1400"/>
                <a:ext cx="149" cy="6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3346" name="Rectangle 98"/>
              <p:cNvSpPr>
                <a:spLocks noChangeArrowheads="1"/>
              </p:cNvSpPr>
              <p:nvPr/>
            </p:nvSpPr>
            <p:spPr bwMode="auto">
              <a:xfrm>
                <a:off x="1434" y="1400"/>
                <a:ext cx="149" cy="6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3347" name="Rectangle 99"/>
              <p:cNvSpPr>
                <a:spLocks noChangeArrowheads="1"/>
              </p:cNvSpPr>
              <p:nvPr/>
            </p:nvSpPr>
            <p:spPr bwMode="auto">
              <a:xfrm>
                <a:off x="1606" y="1400"/>
                <a:ext cx="149" cy="6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3348" name="Rectangle 100"/>
              <p:cNvSpPr>
                <a:spLocks noChangeArrowheads="1"/>
              </p:cNvSpPr>
              <p:nvPr/>
            </p:nvSpPr>
            <p:spPr bwMode="auto">
              <a:xfrm>
                <a:off x="1779" y="1400"/>
                <a:ext cx="148" cy="6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53355" name="Group 107"/>
            <p:cNvGrpSpPr>
              <a:grpSpLocks/>
            </p:cNvGrpSpPr>
            <p:nvPr/>
          </p:nvGrpSpPr>
          <p:grpSpPr bwMode="auto">
            <a:xfrm>
              <a:off x="1041" y="1426"/>
              <a:ext cx="837" cy="66"/>
              <a:chOff x="1041" y="1426"/>
              <a:chExt cx="837" cy="66"/>
            </a:xfrm>
          </p:grpSpPr>
          <p:sp>
            <p:nvSpPr>
              <p:cNvPr id="53350" name="Rectangle 102"/>
              <p:cNvSpPr>
                <a:spLocks noChangeArrowheads="1"/>
              </p:cNvSpPr>
              <p:nvPr/>
            </p:nvSpPr>
            <p:spPr bwMode="auto">
              <a:xfrm>
                <a:off x="1041" y="1426"/>
                <a:ext cx="148" cy="6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3351" name="Rectangle 103"/>
              <p:cNvSpPr>
                <a:spLocks noChangeArrowheads="1"/>
              </p:cNvSpPr>
              <p:nvPr/>
            </p:nvSpPr>
            <p:spPr bwMode="auto">
              <a:xfrm>
                <a:off x="1213" y="1426"/>
                <a:ext cx="149" cy="6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3352" name="Rectangle 104"/>
              <p:cNvSpPr>
                <a:spLocks noChangeArrowheads="1"/>
              </p:cNvSpPr>
              <p:nvPr/>
            </p:nvSpPr>
            <p:spPr bwMode="auto">
              <a:xfrm>
                <a:off x="1385" y="1426"/>
                <a:ext cx="149" cy="6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3353" name="Rectangle 105"/>
              <p:cNvSpPr>
                <a:spLocks noChangeArrowheads="1"/>
              </p:cNvSpPr>
              <p:nvPr/>
            </p:nvSpPr>
            <p:spPr bwMode="auto">
              <a:xfrm>
                <a:off x="1557" y="1426"/>
                <a:ext cx="149" cy="6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3354" name="Rectangle 106"/>
              <p:cNvSpPr>
                <a:spLocks noChangeArrowheads="1"/>
              </p:cNvSpPr>
              <p:nvPr/>
            </p:nvSpPr>
            <p:spPr bwMode="auto">
              <a:xfrm>
                <a:off x="1730" y="1426"/>
                <a:ext cx="148" cy="6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53356" name="Freeform 108"/>
            <p:cNvSpPr>
              <a:spLocks/>
            </p:cNvSpPr>
            <p:nvPr/>
          </p:nvSpPr>
          <p:spPr bwMode="auto">
            <a:xfrm>
              <a:off x="928" y="1364"/>
              <a:ext cx="1228" cy="149"/>
            </a:xfrm>
            <a:custGeom>
              <a:avLst/>
              <a:gdLst>
                <a:gd name="T0" fmla="*/ 0 w 1228"/>
                <a:gd name="T1" fmla="*/ 148 h 149"/>
                <a:gd name="T2" fmla="*/ 894 w 1228"/>
                <a:gd name="T3" fmla="*/ 148 h 149"/>
                <a:gd name="T4" fmla="*/ 1227 w 1228"/>
                <a:gd name="T5" fmla="*/ 0 h 149"/>
              </a:gdLst>
              <a:ahLst/>
              <a:cxnLst>
                <a:cxn ang="0">
                  <a:pos x="T0" y="T1"/>
                </a:cxn>
                <a:cxn ang="0">
                  <a:pos x="T2" y="T3"/>
                </a:cxn>
                <a:cxn ang="0">
                  <a:pos x="T4" y="T5"/>
                </a:cxn>
              </a:cxnLst>
              <a:rect l="0" t="0" r="r" b="b"/>
              <a:pathLst>
                <a:path w="1228" h="149">
                  <a:moveTo>
                    <a:pt x="0" y="148"/>
                  </a:moveTo>
                  <a:lnTo>
                    <a:pt x="894" y="148"/>
                  </a:lnTo>
                  <a:lnTo>
                    <a:pt x="1227" y="0"/>
                  </a:lnTo>
                </a:path>
              </a:pathLst>
            </a:custGeom>
            <a:noFill/>
            <a:ln w="762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53384" name="Group 136"/>
          <p:cNvGrpSpPr>
            <a:grpSpLocks/>
          </p:cNvGrpSpPr>
          <p:nvPr/>
        </p:nvGrpSpPr>
        <p:grpSpPr bwMode="auto">
          <a:xfrm>
            <a:off x="4200525" y="2686050"/>
            <a:ext cx="1966913" cy="1162050"/>
            <a:chOff x="2646" y="1692"/>
            <a:chExt cx="1239" cy="732"/>
          </a:xfrm>
        </p:grpSpPr>
        <p:grpSp>
          <p:nvGrpSpPr>
            <p:cNvPr id="53361" name="Group 113"/>
            <p:cNvGrpSpPr>
              <a:grpSpLocks/>
            </p:cNvGrpSpPr>
            <p:nvPr/>
          </p:nvGrpSpPr>
          <p:grpSpPr bwMode="auto">
            <a:xfrm>
              <a:off x="2654" y="2335"/>
              <a:ext cx="175" cy="74"/>
              <a:chOff x="2654" y="2335"/>
              <a:chExt cx="175" cy="74"/>
            </a:xfrm>
          </p:grpSpPr>
          <p:sp>
            <p:nvSpPr>
              <p:cNvPr id="53358" name="Rectangle 110"/>
              <p:cNvSpPr>
                <a:spLocks noChangeArrowheads="1"/>
              </p:cNvSpPr>
              <p:nvPr/>
            </p:nvSpPr>
            <p:spPr bwMode="auto">
              <a:xfrm>
                <a:off x="2654" y="2335"/>
                <a:ext cx="142" cy="74"/>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3359" name="Rectangle 111"/>
              <p:cNvSpPr>
                <a:spLocks noChangeArrowheads="1"/>
              </p:cNvSpPr>
              <p:nvPr/>
            </p:nvSpPr>
            <p:spPr bwMode="auto">
              <a:xfrm>
                <a:off x="2670" y="2335"/>
                <a:ext cx="142" cy="74"/>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3360" name="Rectangle 112"/>
              <p:cNvSpPr>
                <a:spLocks noChangeArrowheads="1"/>
              </p:cNvSpPr>
              <p:nvPr/>
            </p:nvSpPr>
            <p:spPr bwMode="auto">
              <a:xfrm>
                <a:off x="2687" y="2335"/>
                <a:ext cx="142" cy="74"/>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53365" name="Group 117"/>
            <p:cNvGrpSpPr>
              <a:grpSpLocks/>
            </p:cNvGrpSpPr>
            <p:nvPr/>
          </p:nvGrpSpPr>
          <p:grpSpPr bwMode="auto">
            <a:xfrm>
              <a:off x="3363" y="2335"/>
              <a:ext cx="175" cy="74"/>
              <a:chOff x="3363" y="2335"/>
              <a:chExt cx="175" cy="74"/>
            </a:xfrm>
          </p:grpSpPr>
          <p:sp>
            <p:nvSpPr>
              <p:cNvPr id="53362" name="Rectangle 114"/>
              <p:cNvSpPr>
                <a:spLocks noChangeArrowheads="1"/>
              </p:cNvSpPr>
              <p:nvPr/>
            </p:nvSpPr>
            <p:spPr bwMode="auto">
              <a:xfrm>
                <a:off x="3363" y="2335"/>
                <a:ext cx="142" cy="74"/>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3363" name="Rectangle 115"/>
              <p:cNvSpPr>
                <a:spLocks noChangeArrowheads="1"/>
              </p:cNvSpPr>
              <p:nvPr/>
            </p:nvSpPr>
            <p:spPr bwMode="auto">
              <a:xfrm>
                <a:off x="3379" y="2335"/>
                <a:ext cx="142" cy="74"/>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3364" name="Rectangle 116"/>
              <p:cNvSpPr>
                <a:spLocks noChangeArrowheads="1"/>
              </p:cNvSpPr>
              <p:nvPr/>
            </p:nvSpPr>
            <p:spPr bwMode="auto">
              <a:xfrm>
                <a:off x="3396" y="2335"/>
                <a:ext cx="142" cy="74"/>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53369" name="Group 121"/>
            <p:cNvGrpSpPr>
              <a:grpSpLocks/>
            </p:cNvGrpSpPr>
            <p:nvPr/>
          </p:nvGrpSpPr>
          <p:grpSpPr bwMode="auto">
            <a:xfrm>
              <a:off x="3657" y="2198"/>
              <a:ext cx="175" cy="74"/>
              <a:chOff x="3657" y="2198"/>
              <a:chExt cx="175" cy="74"/>
            </a:xfrm>
          </p:grpSpPr>
          <p:sp>
            <p:nvSpPr>
              <p:cNvPr id="53366" name="Rectangle 118"/>
              <p:cNvSpPr>
                <a:spLocks noChangeArrowheads="1"/>
              </p:cNvSpPr>
              <p:nvPr/>
            </p:nvSpPr>
            <p:spPr bwMode="auto">
              <a:xfrm>
                <a:off x="3657" y="2198"/>
                <a:ext cx="143" cy="74"/>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3367" name="Rectangle 119"/>
              <p:cNvSpPr>
                <a:spLocks noChangeArrowheads="1"/>
              </p:cNvSpPr>
              <p:nvPr/>
            </p:nvSpPr>
            <p:spPr bwMode="auto">
              <a:xfrm>
                <a:off x="3674" y="2198"/>
                <a:ext cx="142" cy="74"/>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3368" name="Rectangle 120"/>
              <p:cNvSpPr>
                <a:spLocks noChangeArrowheads="1"/>
              </p:cNvSpPr>
              <p:nvPr/>
            </p:nvSpPr>
            <p:spPr bwMode="auto">
              <a:xfrm>
                <a:off x="3690" y="2198"/>
                <a:ext cx="142" cy="74"/>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53370" name="Freeform 122"/>
            <p:cNvSpPr>
              <a:spLocks/>
            </p:cNvSpPr>
            <p:nvPr/>
          </p:nvSpPr>
          <p:spPr bwMode="auto">
            <a:xfrm>
              <a:off x="2957" y="1692"/>
              <a:ext cx="912" cy="149"/>
            </a:xfrm>
            <a:custGeom>
              <a:avLst/>
              <a:gdLst>
                <a:gd name="T0" fmla="*/ 0 w 912"/>
                <a:gd name="T1" fmla="*/ 0 h 149"/>
                <a:gd name="T2" fmla="*/ 0 w 912"/>
                <a:gd name="T3" fmla="*/ 148 h 149"/>
                <a:gd name="T4" fmla="*/ 595 w 912"/>
                <a:gd name="T5" fmla="*/ 148 h 149"/>
                <a:gd name="T6" fmla="*/ 911 w 912"/>
                <a:gd name="T7" fmla="*/ 0 h 149"/>
                <a:gd name="T8" fmla="*/ 0 w 912"/>
                <a:gd name="T9" fmla="*/ 0 h 149"/>
              </a:gdLst>
              <a:ahLst/>
              <a:cxnLst>
                <a:cxn ang="0">
                  <a:pos x="T0" y="T1"/>
                </a:cxn>
                <a:cxn ang="0">
                  <a:pos x="T2" y="T3"/>
                </a:cxn>
                <a:cxn ang="0">
                  <a:pos x="T4" y="T5"/>
                </a:cxn>
                <a:cxn ang="0">
                  <a:pos x="T6" y="T7"/>
                </a:cxn>
                <a:cxn ang="0">
                  <a:pos x="T8" y="T9"/>
                </a:cxn>
              </a:cxnLst>
              <a:rect l="0" t="0" r="r" b="b"/>
              <a:pathLst>
                <a:path w="912" h="149">
                  <a:moveTo>
                    <a:pt x="0" y="0"/>
                  </a:moveTo>
                  <a:lnTo>
                    <a:pt x="0" y="148"/>
                  </a:lnTo>
                  <a:lnTo>
                    <a:pt x="595" y="148"/>
                  </a:lnTo>
                  <a:lnTo>
                    <a:pt x="911" y="0"/>
                  </a:lnTo>
                  <a:lnTo>
                    <a:pt x="0" y="0"/>
                  </a:lnTo>
                </a:path>
              </a:pathLst>
            </a:custGeom>
            <a:solidFill>
              <a:schemeClr val="folHlink"/>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3371" name="Freeform 123"/>
            <p:cNvSpPr>
              <a:spLocks/>
            </p:cNvSpPr>
            <p:nvPr/>
          </p:nvSpPr>
          <p:spPr bwMode="auto">
            <a:xfrm>
              <a:off x="2646" y="1697"/>
              <a:ext cx="312" cy="155"/>
            </a:xfrm>
            <a:custGeom>
              <a:avLst/>
              <a:gdLst>
                <a:gd name="T0" fmla="*/ 0 w 312"/>
                <a:gd name="T1" fmla="*/ 154 h 155"/>
                <a:gd name="T2" fmla="*/ 311 w 312"/>
                <a:gd name="T3" fmla="*/ 0 h 155"/>
                <a:gd name="T4" fmla="*/ 311 w 312"/>
                <a:gd name="T5" fmla="*/ 143 h 155"/>
                <a:gd name="T6" fmla="*/ 0 w 312"/>
                <a:gd name="T7" fmla="*/ 154 h 155"/>
              </a:gdLst>
              <a:ahLst/>
              <a:cxnLst>
                <a:cxn ang="0">
                  <a:pos x="T0" y="T1"/>
                </a:cxn>
                <a:cxn ang="0">
                  <a:pos x="T2" y="T3"/>
                </a:cxn>
                <a:cxn ang="0">
                  <a:pos x="T4" y="T5"/>
                </a:cxn>
                <a:cxn ang="0">
                  <a:pos x="T6" y="T7"/>
                </a:cxn>
              </a:cxnLst>
              <a:rect l="0" t="0" r="r" b="b"/>
              <a:pathLst>
                <a:path w="312" h="155">
                  <a:moveTo>
                    <a:pt x="0" y="154"/>
                  </a:moveTo>
                  <a:lnTo>
                    <a:pt x="311" y="0"/>
                  </a:lnTo>
                  <a:lnTo>
                    <a:pt x="311" y="143"/>
                  </a:lnTo>
                  <a:lnTo>
                    <a:pt x="0" y="154"/>
                  </a:lnTo>
                </a:path>
              </a:pathLst>
            </a:custGeom>
            <a:solidFill>
              <a:srgbClr val="676767"/>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3372" name="Line 124"/>
            <p:cNvSpPr>
              <a:spLocks noChangeShapeType="1"/>
            </p:cNvSpPr>
            <p:nvPr/>
          </p:nvSpPr>
          <p:spPr bwMode="auto">
            <a:xfrm>
              <a:off x="2957" y="1722"/>
              <a:ext cx="0" cy="429"/>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3373" name="Rectangle 125"/>
            <p:cNvSpPr>
              <a:spLocks noChangeArrowheads="1"/>
            </p:cNvSpPr>
            <p:nvPr/>
          </p:nvSpPr>
          <p:spPr bwMode="auto">
            <a:xfrm>
              <a:off x="2650" y="1844"/>
              <a:ext cx="892" cy="463"/>
            </a:xfrm>
            <a:prstGeom prst="rect">
              <a:avLst/>
            </a:prstGeom>
            <a:solidFill>
              <a:schemeClr val="folHlink"/>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3374" name="Freeform 126"/>
            <p:cNvSpPr>
              <a:spLocks/>
            </p:cNvSpPr>
            <p:nvPr/>
          </p:nvSpPr>
          <p:spPr bwMode="auto">
            <a:xfrm>
              <a:off x="3551" y="1692"/>
              <a:ext cx="329" cy="615"/>
            </a:xfrm>
            <a:custGeom>
              <a:avLst/>
              <a:gdLst>
                <a:gd name="T0" fmla="*/ 0 w 329"/>
                <a:gd name="T1" fmla="*/ 154 h 615"/>
                <a:gd name="T2" fmla="*/ 0 w 329"/>
                <a:gd name="T3" fmla="*/ 614 h 615"/>
                <a:gd name="T4" fmla="*/ 328 w 329"/>
                <a:gd name="T5" fmla="*/ 471 h 615"/>
                <a:gd name="T6" fmla="*/ 328 w 329"/>
                <a:gd name="T7" fmla="*/ 0 h 615"/>
                <a:gd name="T8" fmla="*/ 0 w 329"/>
                <a:gd name="T9" fmla="*/ 154 h 615"/>
              </a:gdLst>
              <a:ahLst/>
              <a:cxnLst>
                <a:cxn ang="0">
                  <a:pos x="T0" y="T1"/>
                </a:cxn>
                <a:cxn ang="0">
                  <a:pos x="T2" y="T3"/>
                </a:cxn>
                <a:cxn ang="0">
                  <a:pos x="T4" y="T5"/>
                </a:cxn>
                <a:cxn ang="0">
                  <a:pos x="T6" y="T7"/>
                </a:cxn>
                <a:cxn ang="0">
                  <a:pos x="T8" y="T9"/>
                </a:cxn>
              </a:cxnLst>
              <a:rect l="0" t="0" r="r" b="b"/>
              <a:pathLst>
                <a:path w="329" h="615">
                  <a:moveTo>
                    <a:pt x="0" y="154"/>
                  </a:moveTo>
                  <a:lnTo>
                    <a:pt x="0" y="614"/>
                  </a:lnTo>
                  <a:lnTo>
                    <a:pt x="328" y="471"/>
                  </a:lnTo>
                  <a:lnTo>
                    <a:pt x="328" y="0"/>
                  </a:lnTo>
                  <a:lnTo>
                    <a:pt x="0" y="154"/>
                  </a:lnTo>
                </a:path>
              </a:pathLst>
            </a:custGeom>
            <a:solidFill>
              <a:schemeClr val="bg2"/>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3375" name="Freeform 127"/>
            <p:cNvSpPr>
              <a:spLocks/>
            </p:cNvSpPr>
            <p:nvPr/>
          </p:nvSpPr>
          <p:spPr bwMode="auto">
            <a:xfrm>
              <a:off x="2651" y="1861"/>
              <a:ext cx="1229" cy="150"/>
            </a:xfrm>
            <a:custGeom>
              <a:avLst/>
              <a:gdLst>
                <a:gd name="T0" fmla="*/ 0 w 1229"/>
                <a:gd name="T1" fmla="*/ 149 h 150"/>
                <a:gd name="T2" fmla="*/ 895 w 1229"/>
                <a:gd name="T3" fmla="*/ 149 h 150"/>
                <a:gd name="T4" fmla="*/ 1228 w 1229"/>
                <a:gd name="T5" fmla="*/ 0 h 150"/>
              </a:gdLst>
              <a:ahLst/>
              <a:cxnLst>
                <a:cxn ang="0">
                  <a:pos x="T0" y="T1"/>
                </a:cxn>
                <a:cxn ang="0">
                  <a:pos x="T2" y="T3"/>
                </a:cxn>
                <a:cxn ang="0">
                  <a:pos x="T4" y="T5"/>
                </a:cxn>
              </a:cxnLst>
              <a:rect l="0" t="0" r="r" b="b"/>
              <a:pathLst>
                <a:path w="1229" h="150">
                  <a:moveTo>
                    <a:pt x="0" y="149"/>
                  </a:moveTo>
                  <a:lnTo>
                    <a:pt x="895" y="149"/>
                  </a:lnTo>
                  <a:lnTo>
                    <a:pt x="1228" y="0"/>
                  </a:lnTo>
                </a:path>
              </a:pathLst>
            </a:custGeom>
            <a:noFill/>
            <a:ln w="762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3376" name="Freeform 128"/>
            <p:cNvSpPr>
              <a:spLocks/>
            </p:cNvSpPr>
            <p:nvPr/>
          </p:nvSpPr>
          <p:spPr bwMode="auto">
            <a:xfrm>
              <a:off x="2651" y="2010"/>
              <a:ext cx="1229" cy="149"/>
            </a:xfrm>
            <a:custGeom>
              <a:avLst/>
              <a:gdLst>
                <a:gd name="T0" fmla="*/ 0 w 1229"/>
                <a:gd name="T1" fmla="*/ 148 h 149"/>
                <a:gd name="T2" fmla="*/ 895 w 1229"/>
                <a:gd name="T3" fmla="*/ 148 h 149"/>
                <a:gd name="T4" fmla="*/ 1228 w 1229"/>
                <a:gd name="T5" fmla="*/ 0 h 149"/>
              </a:gdLst>
              <a:ahLst/>
              <a:cxnLst>
                <a:cxn ang="0">
                  <a:pos x="T0" y="T1"/>
                </a:cxn>
                <a:cxn ang="0">
                  <a:pos x="T2" y="T3"/>
                </a:cxn>
                <a:cxn ang="0">
                  <a:pos x="T4" y="T5"/>
                </a:cxn>
              </a:cxnLst>
              <a:rect l="0" t="0" r="r" b="b"/>
              <a:pathLst>
                <a:path w="1229" h="149">
                  <a:moveTo>
                    <a:pt x="0" y="148"/>
                  </a:moveTo>
                  <a:lnTo>
                    <a:pt x="895" y="148"/>
                  </a:lnTo>
                  <a:lnTo>
                    <a:pt x="1228" y="0"/>
                  </a:lnTo>
                </a:path>
              </a:pathLst>
            </a:custGeom>
            <a:noFill/>
            <a:ln w="762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3377" name="Freeform 129"/>
            <p:cNvSpPr>
              <a:spLocks/>
            </p:cNvSpPr>
            <p:nvPr/>
          </p:nvSpPr>
          <p:spPr bwMode="auto">
            <a:xfrm>
              <a:off x="2651" y="2168"/>
              <a:ext cx="1229" cy="150"/>
            </a:xfrm>
            <a:custGeom>
              <a:avLst/>
              <a:gdLst>
                <a:gd name="T0" fmla="*/ 0 w 1229"/>
                <a:gd name="T1" fmla="*/ 149 h 150"/>
                <a:gd name="T2" fmla="*/ 895 w 1229"/>
                <a:gd name="T3" fmla="*/ 149 h 150"/>
                <a:gd name="T4" fmla="*/ 1228 w 1229"/>
                <a:gd name="T5" fmla="*/ 0 h 150"/>
              </a:gdLst>
              <a:ahLst/>
              <a:cxnLst>
                <a:cxn ang="0">
                  <a:pos x="T0" y="T1"/>
                </a:cxn>
                <a:cxn ang="0">
                  <a:pos x="T2" y="T3"/>
                </a:cxn>
                <a:cxn ang="0">
                  <a:pos x="T4" y="T5"/>
                </a:cxn>
              </a:cxnLst>
              <a:rect l="0" t="0" r="r" b="b"/>
              <a:pathLst>
                <a:path w="1229" h="150">
                  <a:moveTo>
                    <a:pt x="0" y="149"/>
                  </a:moveTo>
                  <a:lnTo>
                    <a:pt x="895" y="149"/>
                  </a:lnTo>
                  <a:lnTo>
                    <a:pt x="1228" y="0"/>
                  </a:lnTo>
                </a:path>
              </a:pathLst>
            </a:custGeom>
            <a:noFill/>
            <a:ln w="762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3378" name="Freeform 130"/>
            <p:cNvSpPr>
              <a:spLocks/>
            </p:cNvSpPr>
            <p:nvPr/>
          </p:nvSpPr>
          <p:spPr bwMode="auto">
            <a:xfrm>
              <a:off x="2651" y="1697"/>
              <a:ext cx="1234" cy="144"/>
            </a:xfrm>
            <a:custGeom>
              <a:avLst/>
              <a:gdLst>
                <a:gd name="T0" fmla="*/ 0 w 1234"/>
                <a:gd name="T1" fmla="*/ 143 h 144"/>
                <a:gd name="T2" fmla="*/ 306 w 1234"/>
                <a:gd name="T3" fmla="*/ 0 h 144"/>
                <a:gd name="T4" fmla="*/ 1233 w 1234"/>
                <a:gd name="T5" fmla="*/ 0 h 144"/>
              </a:gdLst>
              <a:ahLst/>
              <a:cxnLst>
                <a:cxn ang="0">
                  <a:pos x="T0" y="T1"/>
                </a:cxn>
                <a:cxn ang="0">
                  <a:pos x="T2" y="T3"/>
                </a:cxn>
                <a:cxn ang="0">
                  <a:pos x="T4" y="T5"/>
                </a:cxn>
              </a:cxnLst>
              <a:rect l="0" t="0" r="r" b="b"/>
              <a:pathLst>
                <a:path w="1234" h="144">
                  <a:moveTo>
                    <a:pt x="0" y="143"/>
                  </a:moveTo>
                  <a:lnTo>
                    <a:pt x="306" y="0"/>
                  </a:lnTo>
                  <a:lnTo>
                    <a:pt x="1233" y="0"/>
                  </a:lnTo>
                </a:path>
              </a:pathLst>
            </a:custGeom>
            <a:noFill/>
            <a:ln w="762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3379" name="Freeform 131"/>
            <p:cNvSpPr>
              <a:spLocks/>
            </p:cNvSpPr>
            <p:nvPr/>
          </p:nvSpPr>
          <p:spPr bwMode="auto">
            <a:xfrm>
              <a:off x="3519" y="2301"/>
              <a:ext cx="82" cy="117"/>
            </a:xfrm>
            <a:custGeom>
              <a:avLst/>
              <a:gdLst>
                <a:gd name="T0" fmla="*/ 0 w 82"/>
                <a:gd name="T1" fmla="*/ 21 h 117"/>
                <a:gd name="T2" fmla="*/ 81 w 82"/>
                <a:gd name="T3" fmla="*/ 0 h 117"/>
                <a:gd name="T4" fmla="*/ 81 w 82"/>
                <a:gd name="T5" fmla="*/ 84 h 117"/>
                <a:gd name="T6" fmla="*/ 22 w 82"/>
                <a:gd name="T7" fmla="*/ 116 h 117"/>
                <a:gd name="T8" fmla="*/ 0 w 82"/>
                <a:gd name="T9" fmla="*/ 21 h 117"/>
              </a:gdLst>
              <a:ahLst/>
              <a:cxnLst>
                <a:cxn ang="0">
                  <a:pos x="T0" y="T1"/>
                </a:cxn>
                <a:cxn ang="0">
                  <a:pos x="T2" y="T3"/>
                </a:cxn>
                <a:cxn ang="0">
                  <a:pos x="T4" y="T5"/>
                </a:cxn>
                <a:cxn ang="0">
                  <a:pos x="T6" y="T7"/>
                </a:cxn>
                <a:cxn ang="0">
                  <a:pos x="T8" y="T9"/>
                </a:cxn>
              </a:cxnLst>
              <a:rect l="0" t="0" r="r" b="b"/>
              <a:pathLst>
                <a:path w="82" h="117">
                  <a:moveTo>
                    <a:pt x="0" y="21"/>
                  </a:moveTo>
                  <a:lnTo>
                    <a:pt x="81" y="0"/>
                  </a:lnTo>
                  <a:lnTo>
                    <a:pt x="81" y="84"/>
                  </a:lnTo>
                  <a:lnTo>
                    <a:pt x="22" y="116"/>
                  </a:lnTo>
                  <a:lnTo>
                    <a:pt x="0" y="21"/>
                  </a:lnTo>
                </a:path>
              </a:pathLst>
            </a:custGeom>
            <a:solidFill>
              <a:schemeClr val="tx1"/>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3380" name="Freeform 132"/>
            <p:cNvSpPr>
              <a:spLocks/>
            </p:cNvSpPr>
            <p:nvPr/>
          </p:nvSpPr>
          <p:spPr bwMode="auto">
            <a:xfrm>
              <a:off x="2804" y="2306"/>
              <a:ext cx="83" cy="118"/>
            </a:xfrm>
            <a:custGeom>
              <a:avLst/>
              <a:gdLst>
                <a:gd name="T0" fmla="*/ 0 w 83"/>
                <a:gd name="T1" fmla="*/ 21 h 118"/>
                <a:gd name="T2" fmla="*/ 82 w 83"/>
                <a:gd name="T3" fmla="*/ 0 h 118"/>
                <a:gd name="T4" fmla="*/ 82 w 83"/>
                <a:gd name="T5" fmla="*/ 85 h 118"/>
                <a:gd name="T6" fmla="*/ 22 w 83"/>
                <a:gd name="T7" fmla="*/ 117 h 118"/>
                <a:gd name="T8" fmla="*/ 0 w 83"/>
                <a:gd name="T9" fmla="*/ 21 h 118"/>
              </a:gdLst>
              <a:ahLst/>
              <a:cxnLst>
                <a:cxn ang="0">
                  <a:pos x="T0" y="T1"/>
                </a:cxn>
                <a:cxn ang="0">
                  <a:pos x="T2" y="T3"/>
                </a:cxn>
                <a:cxn ang="0">
                  <a:pos x="T4" y="T5"/>
                </a:cxn>
                <a:cxn ang="0">
                  <a:pos x="T6" y="T7"/>
                </a:cxn>
                <a:cxn ang="0">
                  <a:pos x="T8" y="T9"/>
                </a:cxn>
              </a:cxnLst>
              <a:rect l="0" t="0" r="r" b="b"/>
              <a:pathLst>
                <a:path w="83" h="118">
                  <a:moveTo>
                    <a:pt x="0" y="21"/>
                  </a:moveTo>
                  <a:lnTo>
                    <a:pt x="82" y="0"/>
                  </a:lnTo>
                  <a:lnTo>
                    <a:pt x="82" y="85"/>
                  </a:lnTo>
                  <a:lnTo>
                    <a:pt x="22" y="117"/>
                  </a:lnTo>
                  <a:lnTo>
                    <a:pt x="0" y="21"/>
                  </a:lnTo>
                </a:path>
              </a:pathLst>
            </a:custGeom>
            <a:solidFill>
              <a:schemeClr val="tx1"/>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3381" name="Freeform 133"/>
            <p:cNvSpPr>
              <a:spLocks/>
            </p:cNvSpPr>
            <p:nvPr/>
          </p:nvSpPr>
          <p:spPr bwMode="auto">
            <a:xfrm>
              <a:off x="3802" y="2168"/>
              <a:ext cx="83" cy="118"/>
            </a:xfrm>
            <a:custGeom>
              <a:avLst/>
              <a:gdLst>
                <a:gd name="T0" fmla="*/ 0 w 83"/>
                <a:gd name="T1" fmla="*/ 21 h 118"/>
                <a:gd name="T2" fmla="*/ 82 w 83"/>
                <a:gd name="T3" fmla="*/ 0 h 118"/>
                <a:gd name="T4" fmla="*/ 82 w 83"/>
                <a:gd name="T5" fmla="*/ 85 h 118"/>
                <a:gd name="T6" fmla="*/ 22 w 83"/>
                <a:gd name="T7" fmla="*/ 117 h 118"/>
                <a:gd name="T8" fmla="*/ 0 w 83"/>
                <a:gd name="T9" fmla="*/ 21 h 118"/>
              </a:gdLst>
              <a:ahLst/>
              <a:cxnLst>
                <a:cxn ang="0">
                  <a:pos x="T0" y="T1"/>
                </a:cxn>
                <a:cxn ang="0">
                  <a:pos x="T2" y="T3"/>
                </a:cxn>
                <a:cxn ang="0">
                  <a:pos x="T4" y="T5"/>
                </a:cxn>
                <a:cxn ang="0">
                  <a:pos x="T6" y="T7"/>
                </a:cxn>
                <a:cxn ang="0">
                  <a:pos x="T8" y="T9"/>
                </a:cxn>
              </a:cxnLst>
              <a:rect l="0" t="0" r="r" b="b"/>
              <a:pathLst>
                <a:path w="83" h="118">
                  <a:moveTo>
                    <a:pt x="0" y="21"/>
                  </a:moveTo>
                  <a:lnTo>
                    <a:pt x="82" y="0"/>
                  </a:lnTo>
                  <a:lnTo>
                    <a:pt x="82" y="85"/>
                  </a:lnTo>
                  <a:lnTo>
                    <a:pt x="22" y="117"/>
                  </a:lnTo>
                  <a:lnTo>
                    <a:pt x="0" y="21"/>
                  </a:lnTo>
                </a:path>
              </a:pathLst>
            </a:custGeom>
            <a:solidFill>
              <a:schemeClr val="tx1"/>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3382" name="Freeform 134"/>
            <p:cNvSpPr>
              <a:spLocks/>
            </p:cNvSpPr>
            <p:nvPr/>
          </p:nvSpPr>
          <p:spPr bwMode="auto">
            <a:xfrm>
              <a:off x="2651" y="1703"/>
              <a:ext cx="1229" cy="149"/>
            </a:xfrm>
            <a:custGeom>
              <a:avLst/>
              <a:gdLst>
                <a:gd name="T0" fmla="*/ 0 w 1229"/>
                <a:gd name="T1" fmla="*/ 148 h 149"/>
                <a:gd name="T2" fmla="*/ 895 w 1229"/>
                <a:gd name="T3" fmla="*/ 148 h 149"/>
                <a:gd name="T4" fmla="*/ 1228 w 1229"/>
                <a:gd name="T5" fmla="*/ 0 h 149"/>
              </a:gdLst>
              <a:ahLst/>
              <a:cxnLst>
                <a:cxn ang="0">
                  <a:pos x="T0" y="T1"/>
                </a:cxn>
                <a:cxn ang="0">
                  <a:pos x="T2" y="T3"/>
                </a:cxn>
                <a:cxn ang="0">
                  <a:pos x="T4" y="T5"/>
                </a:cxn>
              </a:cxnLst>
              <a:rect l="0" t="0" r="r" b="b"/>
              <a:pathLst>
                <a:path w="1229" h="149">
                  <a:moveTo>
                    <a:pt x="0" y="148"/>
                  </a:moveTo>
                  <a:lnTo>
                    <a:pt x="895" y="148"/>
                  </a:lnTo>
                  <a:lnTo>
                    <a:pt x="1228" y="0"/>
                  </a:lnTo>
                </a:path>
              </a:pathLst>
            </a:custGeom>
            <a:noFill/>
            <a:ln w="762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3383" name="Rectangle 135"/>
            <p:cNvSpPr>
              <a:spLocks noChangeArrowheads="1"/>
            </p:cNvSpPr>
            <p:nvPr/>
          </p:nvSpPr>
          <p:spPr bwMode="auto">
            <a:xfrm>
              <a:off x="2753" y="1971"/>
              <a:ext cx="669" cy="215"/>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962" tIns="41275" rIns="80962" bIns="41275" anchor="ctr"/>
            <a:lstStyle/>
            <a:p>
              <a:pPr algn="ctr" defTabSz="804863"/>
              <a:r>
                <a:rPr lang="en-US" sz="1800" b="1">
                  <a:latin typeface="Helvetica" charset="0"/>
                </a:rPr>
                <a:t>EMPTY</a:t>
              </a:r>
            </a:p>
          </p:txBody>
        </p:sp>
      </p:grpSp>
      <p:sp>
        <p:nvSpPr>
          <p:cNvPr id="53385" name="Rectangle 137"/>
          <p:cNvSpPr>
            <a:spLocks noChangeArrowheads="1"/>
          </p:cNvSpPr>
          <p:nvPr/>
        </p:nvSpPr>
        <p:spPr bwMode="auto">
          <a:xfrm>
            <a:off x="4175125" y="1368425"/>
            <a:ext cx="1042988" cy="5715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962" tIns="41275" rIns="80962" bIns="41275">
            <a:spAutoFit/>
          </a:bodyPr>
          <a:lstStyle/>
          <a:p>
            <a:pPr algn="ctr" defTabSz="804863"/>
            <a:r>
              <a:rPr lang="en-US" sz="1600" b="1">
                <a:latin typeface="Helvetica" charset="0"/>
              </a:rPr>
              <a:t>Container</a:t>
            </a:r>
          </a:p>
          <a:p>
            <a:pPr algn="ctr" defTabSz="804863"/>
            <a:r>
              <a:rPr lang="en-US" sz="1600" b="1">
                <a:latin typeface="Helvetica" charset="0"/>
              </a:rPr>
              <a:t>Exchange</a:t>
            </a:r>
          </a:p>
        </p:txBody>
      </p:sp>
      <p:grpSp>
        <p:nvGrpSpPr>
          <p:cNvPr id="53449" name="Group 201"/>
          <p:cNvGrpSpPr>
            <a:grpSpLocks/>
          </p:cNvGrpSpPr>
          <p:nvPr/>
        </p:nvGrpSpPr>
        <p:grpSpPr bwMode="auto">
          <a:xfrm>
            <a:off x="6778625" y="4535488"/>
            <a:ext cx="1801813" cy="1708150"/>
            <a:chOff x="4270" y="2857"/>
            <a:chExt cx="1135" cy="1076"/>
          </a:xfrm>
        </p:grpSpPr>
        <p:grpSp>
          <p:nvGrpSpPr>
            <p:cNvPr id="53391" name="Group 143"/>
            <p:cNvGrpSpPr>
              <a:grpSpLocks/>
            </p:cNvGrpSpPr>
            <p:nvPr/>
          </p:nvGrpSpPr>
          <p:grpSpPr bwMode="auto">
            <a:xfrm>
              <a:off x="4270" y="2861"/>
              <a:ext cx="379" cy="368"/>
              <a:chOff x="4270" y="2861"/>
              <a:chExt cx="379" cy="368"/>
            </a:xfrm>
          </p:grpSpPr>
          <p:sp>
            <p:nvSpPr>
              <p:cNvPr id="53386" name="Rectangle 138"/>
              <p:cNvSpPr>
                <a:spLocks noChangeArrowheads="1"/>
              </p:cNvSpPr>
              <p:nvPr/>
            </p:nvSpPr>
            <p:spPr bwMode="auto">
              <a:xfrm>
                <a:off x="4272" y="2864"/>
                <a:ext cx="368" cy="357"/>
              </a:xfrm>
              <a:prstGeom prst="rect">
                <a:avLst/>
              </a:prstGeom>
              <a:solidFill>
                <a:srgbClr val="FAFD00"/>
              </a:solidFill>
              <a:ln w="12700">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3387" name="Freeform 139"/>
              <p:cNvSpPr>
                <a:spLocks/>
              </p:cNvSpPr>
              <p:nvPr/>
            </p:nvSpPr>
            <p:spPr bwMode="auto">
              <a:xfrm>
                <a:off x="4270" y="2861"/>
                <a:ext cx="379" cy="18"/>
              </a:xfrm>
              <a:custGeom>
                <a:avLst/>
                <a:gdLst>
                  <a:gd name="T0" fmla="*/ 0 w 379"/>
                  <a:gd name="T1" fmla="*/ 0 h 18"/>
                  <a:gd name="T2" fmla="*/ 17 w 379"/>
                  <a:gd name="T3" fmla="*/ 17 h 18"/>
                  <a:gd name="T4" fmla="*/ 361 w 379"/>
                  <a:gd name="T5" fmla="*/ 17 h 18"/>
                  <a:gd name="T6" fmla="*/ 378 w 379"/>
                  <a:gd name="T7" fmla="*/ 0 h 18"/>
                  <a:gd name="T8" fmla="*/ 0 w 379"/>
                  <a:gd name="T9" fmla="*/ 0 h 18"/>
                </a:gdLst>
                <a:ahLst/>
                <a:cxnLst>
                  <a:cxn ang="0">
                    <a:pos x="T0" y="T1"/>
                  </a:cxn>
                  <a:cxn ang="0">
                    <a:pos x="T2" y="T3"/>
                  </a:cxn>
                  <a:cxn ang="0">
                    <a:pos x="T4" y="T5"/>
                  </a:cxn>
                  <a:cxn ang="0">
                    <a:pos x="T6" y="T7"/>
                  </a:cxn>
                  <a:cxn ang="0">
                    <a:pos x="T8" y="T9"/>
                  </a:cxn>
                </a:cxnLst>
                <a:rect l="0" t="0" r="r" b="b"/>
                <a:pathLst>
                  <a:path w="379" h="18">
                    <a:moveTo>
                      <a:pt x="0" y="0"/>
                    </a:moveTo>
                    <a:lnTo>
                      <a:pt x="17" y="17"/>
                    </a:lnTo>
                    <a:lnTo>
                      <a:pt x="361" y="17"/>
                    </a:lnTo>
                    <a:lnTo>
                      <a:pt x="378" y="0"/>
                    </a:lnTo>
                    <a:lnTo>
                      <a:pt x="0" y="0"/>
                    </a:lnTo>
                  </a:path>
                </a:pathLst>
              </a:custGeom>
              <a:solidFill>
                <a:srgbClr val="FAFD00"/>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3388" name="Freeform 140"/>
              <p:cNvSpPr>
                <a:spLocks/>
              </p:cNvSpPr>
              <p:nvPr/>
            </p:nvSpPr>
            <p:spPr bwMode="auto">
              <a:xfrm>
                <a:off x="4270" y="2861"/>
                <a:ext cx="18" cy="368"/>
              </a:xfrm>
              <a:custGeom>
                <a:avLst/>
                <a:gdLst>
                  <a:gd name="T0" fmla="*/ 0 w 18"/>
                  <a:gd name="T1" fmla="*/ 0 h 368"/>
                  <a:gd name="T2" fmla="*/ 0 w 18"/>
                  <a:gd name="T3" fmla="*/ 367 h 368"/>
                  <a:gd name="T4" fmla="*/ 17 w 18"/>
                  <a:gd name="T5" fmla="*/ 350 h 368"/>
                  <a:gd name="T6" fmla="*/ 17 w 18"/>
                  <a:gd name="T7" fmla="*/ 16 h 368"/>
                  <a:gd name="T8" fmla="*/ 0 w 18"/>
                  <a:gd name="T9" fmla="*/ 0 h 368"/>
                </a:gdLst>
                <a:ahLst/>
                <a:cxnLst>
                  <a:cxn ang="0">
                    <a:pos x="T0" y="T1"/>
                  </a:cxn>
                  <a:cxn ang="0">
                    <a:pos x="T2" y="T3"/>
                  </a:cxn>
                  <a:cxn ang="0">
                    <a:pos x="T4" y="T5"/>
                  </a:cxn>
                  <a:cxn ang="0">
                    <a:pos x="T6" y="T7"/>
                  </a:cxn>
                  <a:cxn ang="0">
                    <a:pos x="T8" y="T9"/>
                  </a:cxn>
                </a:cxnLst>
                <a:rect l="0" t="0" r="r" b="b"/>
                <a:pathLst>
                  <a:path w="18" h="368">
                    <a:moveTo>
                      <a:pt x="0" y="0"/>
                    </a:moveTo>
                    <a:lnTo>
                      <a:pt x="0" y="367"/>
                    </a:lnTo>
                    <a:lnTo>
                      <a:pt x="17" y="350"/>
                    </a:lnTo>
                    <a:lnTo>
                      <a:pt x="17" y="16"/>
                    </a:lnTo>
                    <a:lnTo>
                      <a:pt x="0" y="0"/>
                    </a:lnTo>
                  </a:path>
                </a:pathLst>
              </a:custGeom>
              <a:solidFill>
                <a:srgbClr val="FAFD00"/>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3389" name="Freeform 141"/>
              <p:cNvSpPr>
                <a:spLocks/>
              </p:cNvSpPr>
              <p:nvPr/>
            </p:nvSpPr>
            <p:spPr bwMode="auto">
              <a:xfrm>
                <a:off x="4631" y="2861"/>
                <a:ext cx="18" cy="368"/>
              </a:xfrm>
              <a:custGeom>
                <a:avLst/>
                <a:gdLst>
                  <a:gd name="T0" fmla="*/ 17 w 18"/>
                  <a:gd name="T1" fmla="*/ 0 h 368"/>
                  <a:gd name="T2" fmla="*/ 0 w 18"/>
                  <a:gd name="T3" fmla="*/ 16 h 368"/>
                  <a:gd name="T4" fmla="*/ 0 w 18"/>
                  <a:gd name="T5" fmla="*/ 350 h 368"/>
                  <a:gd name="T6" fmla="*/ 17 w 18"/>
                  <a:gd name="T7" fmla="*/ 367 h 368"/>
                  <a:gd name="T8" fmla="*/ 17 w 18"/>
                  <a:gd name="T9" fmla="*/ 0 h 368"/>
                </a:gdLst>
                <a:ahLst/>
                <a:cxnLst>
                  <a:cxn ang="0">
                    <a:pos x="T0" y="T1"/>
                  </a:cxn>
                  <a:cxn ang="0">
                    <a:pos x="T2" y="T3"/>
                  </a:cxn>
                  <a:cxn ang="0">
                    <a:pos x="T4" y="T5"/>
                  </a:cxn>
                  <a:cxn ang="0">
                    <a:pos x="T6" y="T7"/>
                  </a:cxn>
                  <a:cxn ang="0">
                    <a:pos x="T8" y="T9"/>
                  </a:cxn>
                </a:cxnLst>
                <a:rect l="0" t="0" r="r" b="b"/>
                <a:pathLst>
                  <a:path w="18" h="368">
                    <a:moveTo>
                      <a:pt x="17" y="0"/>
                    </a:moveTo>
                    <a:lnTo>
                      <a:pt x="0" y="16"/>
                    </a:lnTo>
                    <a:lnTo>
                      <a:pt x="0" y="350"/>
                    </a:lnTo>
                    <a:lnTo>
                      <a:pt x="17" y="367"/>
                    </a:lnTo>
                    <a:lnTo>
                      <a:pt x="17" y="0"/>
                    </a:lnTo>
                  </a:path>
                </a:pathLst>
              </a:custGeom>
              <a:solidFill>
                <a:srgbClr val="FAFD00"/>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3390" name="Freeform 142"/>
              <p:cNvSpPr>
                <a:spLocks/>
              </p:cNvSpPr>
              <p:nvPr/>
            </p:nvSpPr>
            <p:spPr bwMode="auto">
              <a:xfrm>
                <a:off x="4270" y="3212"/>
                <a:ext cx="379" cy="17"/>
              </a:xfrm>
              <a:custGeom>
                <a:avLst/>
                <a:gdLst>
                  <a:gd name="T0" fmla="*/ 17 w 379"/>
                  <a:gd name="T1" fmla="*/ 0 h 17"/>
                  <a:gd name="T2" fmla="*/ 0 w 379"/>
                  <a:gd name="T3" fmla="*/ 16 h 17"/>
                  <a:gd name="T4" fmla="*/ 378 w 379"/>
                  <a:gd name="T5" fmla="*/ 16 h 17"/>
                  <a:gd name="T6" fmla="*/ 361 w 379"/>
                  <a:gd name="T7" fmla="*/ 0 h 17"/>
                  <a:gd name="T8" fmla="*/ 17 w 379"/>
                  <a:gd name="T9" fmla="*/ 0 h 17"/>
                </a:gdLst>
                <a:ahLst/>
                <a:cxnLst>
                  <a:cxn ang="0">
                    <a:pos x="T0" y="T1"/>
                  </a:cxn>
                  <a:cxn ang="0">
                    <a:pos x="T2" y="T3"/>
                  </a:cxn>
                  <a:cxn ang="0">
                    <a:pos x="T4" y="T5"/>
                  </a:cxn>
                  <a:cxn ang="0">
                    <a:pos x="T6" y="T7"/>
                  </a:cxn>
                  <a:cxn ang="0">
                    <a:pos x="T8" y="T9"/>
                  </a:cxn>
                </a:cxnLst>
                <a:rect l="0" t="0" r="r" b="b"/>
                <a:pathLst>
                  <a:path w="379" h="17">
                    <a:moveTo>
                      <a:pt x="17" y="0"/>
                    </a:moveTo>
                    <a:lnTo>
                      <a:pt x="0" y="16"/>
                    </a:lnTo>
                    <a:lnTo>
                      <a:pt x="378" y="16"/>
                    </a:lnTo>
                    <a:lnTo>
                      <a:pt x="361" y="0"/>
                    </a:lnTo>
                    <a:lnTo>
                      <a:pt x="17" y="0"/>
                    </a:lnTo>
                  </a:path>
                </a:pathLst>
              </a:custGeom>
              <a:solidFill>
                <a:srgbClr val="FAFD00"/>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53397" name="Group 149"/>
            <p:cNvGrpSpPr>
              <a:grpSpLocks/>
            </p:cNvGrpSpPr>
            <p:nvPr/>
          </p:nvGrpSpPr>
          <p:grpSpPr bwMode="auto">
            <a:xfrm>
              <a:off x="4654" y="2857"/>
              <a:ext cx="379" cy="368"/>
              <a:chOff x="4654" y="2857"/>
              <a:chExt cx="379" cy="368"/>
            </a:xfrm>
          </p:grpSpPr>
          <p:sp>
            <p:nvSpPr>
              <p:cNvPr id="53392" name="Rectangle 144"/>
              <p:cNvSpPr>
                <a:spLocks noChangeArrowheads="1"/>
              </p:cNvSpPr>
              <p:nvPr/>
            </p:nvSpPr>
            <p:spPr bwMode="auto">
              <a:xfrm>
                <a:off x="4656" y="2860"/>
                <a:ext cx="368" cy="357"/>
              </a:xfrm>
              <a:prstGeom prst="rect">
                <a:avLst/>
              </a:prstGeom>
              <a:solidFill>
                <a:schemeClr val="accent1"/>
              </a:solidFill>
              <a:ln w="12700">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3393" name="Freeform 145"/>
              <p:cNvSpPr>
                <a:spLocks/>
              </p:cNvSpPr>
              <p:nvPr/>
            </p:nvSpPr>
            <p:spPr bwMode="auto">
              <a:xfrm>
                <a:off x="4654" y="2857"/>
                <a:ext cx="379" cy="18"/>
              </a:xfrm>
              <a:custGeom>
                <a:avLst/>
                <a:gdLst>
                  <a:gd name="T0" fmla="*/ 0 w 379"/>
                  <a:gd name="T1" fmla="*/ 0 h 18"/>
                  <a:gd name="T2" fmla="*/ 17 w 379"/>
                  <a:gd name="T3" fmla="*/ 17 h 18"/>
                  <a:gd name="T4" fmla="*/ 361 w 379"/>
                  <a:gd name="T5" fmla="*/ 17 h 18"/>
                  <a:gd name="T6" fmla="*/ 378 w 379"/>
                  <a:gd name="T7" fmla="*/ 0 h 18"/>
                  <a:gd name="T8" fmla="*/ 0 w 379"/>
                  <a:gd name="T9" fmla="*/ 0 h 18"/>
                </a:gdLst>
                <a:ahLst/>
                <a:cxnLst>
                  <a:cxn ang="0">
                    <a:pos x="T0" y="T1"/>
                  </a:cxn>
                  <a:cxn ang="0">
                    <a:pos x="T2" y="T3"/>
                  </a:cxn>
                  <a:cxn ang="0">
                    <a:pos x="T4" y="T5"/>
                  </a:cxn>
                  <a:cxn ang="0">
                    <a:pos x="T6" y="T7"/>
                  </a:cxn>
                  <a:cxn ang="0">
                    <a:pos x="T8" y="T9"/>
                  </a:cxn>
                </a:cxnLst>
                <a:rect l="0" t="0" r="r" b="b"/>
                <a:pathLst>
                  <a:path w="379" h="18">
                    <a:moveTo>
                      <a:pt x="0" y="0"/>
                    </a:moveTo>
                    <a:lnTo>
                      <a:pt x="17" y="17"/>
                    </a:lnTo>
                    <a:lnTo>
                      <a:pt x="361" y="17"/>
                    </a:lnTo>
                    <a:lnTo>
                      <a:pt x="378" y="0"/>
                    </a:lnTo>
                    <a:lnTo>
                      <a:pt x="0" y="0"/>
                    </a:lnTo>
                  </a:path>
                </a:pathLst>
              </a:custGeom>
              <a:solidFill>
                <a:schemeClr val="accent1"/>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3394" name="Freeform 146"/>
              <p:cNvSpPr>
                <a:spLocks/>
              </p:cNvSpPr>
              <p:nvPr/>
            </p:nvSpPr>
            <p:spPr bwMode="auto">
              <a:xfrm>
                <a:off x="4654" y="2857"/>
                <a:ext cx="18" cy="368"/>
              </a:xfrm>
              <a:custGeom>
                <a:avLst/>
                <a:gdLst>
                  <a:gd name="T0" fmla="*/ 0 w 18"/>
                  <a:gd name="T1" fmla="*/ 0 h 368"/>
                  <a:gd name="T2" fmla="*/ 0 w 18"/>
                  <a:gd name="T3" fmla="*/ 367 h 368"/>
                  <a:gd name="T4" fmla="*/ 17 w 18"/>
                  <a:gd name="T5" fmla="*/ 350 h 368"/>
                  <a:gd name="T6" fmla="*/ 17 w 18"/>
                  <a:gd name="T7" fmla="*/ 16 h 368"/>
                  <a:gd name="T8" fmla="*/ 0 w 18"/>
                  <a:gd name="T9" fmla="*/ 0 h 368"/>
                </a:gdLst>
                <a:ahLst/>
                <a:cxnLst>
                  <a:cxn ang="0">
                    <a:pos x="T0" y="T1"/>
                  </a:cxn>
                  <a:cxn ang="0">
                    <a:pos x="T2" y="T3"/>
                  </a:cxn>
                  <a:cxn ang="0">
                    <a:pos x="T4" y="T5"/>
                  </a:cxn>
                  <a:cxn ang="0">
                    <a:pos x="T6" y="T7"/>
                  </a:cxn>
                  <a:cxn ang="0">
                    <a:pos x="T8" y="T9"/>
                  </a:cxn>
                </a:cxnLst>
                <a:rect l="0" t="0" r="r" b="b"/>
                <a:pathLst>
                  <a:path w="18" h="368">
                    <a:moveTo>
                      <a:pt x="0" y="0"/>
                    </a:moveTo>
                    <a:lnTo>
                      <a:pt x="0" y="367"/>
                    </a:lnTo>
                    <a:lnTo>
                      <a:pt x="17" y="350"/>
                    </a:lnTo>
                    <a:lnTo>
                      <a:pt x="17" y="16"/>
                    </a:lnTo>
                    <a:lnTo>
                      <a:pt x="0" y="0"/>
                    </a:lnTo>
                  </a:path>
                </a:pathLst>
              </a:custGeom>
              <a:solidFill>
                <a:schemeClr val="accent1"/>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3395" name="Freeform 147"/>
              <p:cNvSpPr>
                <a:spLocks/>
              </p:cNvSpPr>
              <p:nvPr/>
            </p:nvSpPr>
            <p:spPr bwMode="auto">
              <a:xfrm>
                <a:off x="5015" y="2857"/>
                <a:ext cx="18" cy="368"/>
              </a:xfrm>
              <a:custGeom>
                <a:avLst/>
                <a:gdLst>
                  <a:gd name="T0" fmla="*/ 17 w 18"/>
                  <a:gd name="T1" fmla="*/ 0 h 368"/>
                  <a:gd name="T2" fmla="*/ 0 w 18"/>
                  <a:gd name="T3" fmla="*/ 16 h 368"/>
                  <a:gd name="T4" fmla="*/ 0 w 18"/>
                  <a:gd name="T5" fmla="*/ 350 h 368"/>
                  <a:gd name="T6" fmla="*/ 17 w 18"/>
                  <a:gd name="T7" fmla="*/ 367 h 368"/>
                  <a:gd name="T8" fmla="*/ 17 w 18"/>
                  <a:gd name="T9" fmla="*/ 0 h 368"/>
                </a:gdLst>
                <a:ahLst/>
                <a:cxnLst>
                  <a:cxn ang="0">
                    <a:pos x="T0" y="T1"/>
                  </a:cxn>
                  <a:cxn ang="0">
                    <a:pos x="T2" y="T3"/>
                  </a:cxn>
                  <a:cxn ang="0">
                    <a:pos x="T4" y="T5"/>
                  </a:cxn>
                  <a:cxn ang="0">
                    <a:pos x="T6" y="T7"/>
                  </a:cxn>
                  <a:cxn ang="0">
                    <a:pos x="T8" y="T9"/>
                  </a:cxn>
                </a:cxnLst>
                <a:rect l="0" t="0" r="r" b="b"/>
                <a:pathLst>
                  <a:path w="18" h="368">
                    <a:moveTo>
                      <a:pt x="17" y="0"/>
                    </a:moveTo>
                    <a:lnTo>
                      <a:pt x="0" y="16"/>
                    </a:lnTo>
                    <a:lnTo>
                      <a:pt x="0" y="350"/>
                    </a:lnTo>
                    <a:lnTo>
                      <a:pt x="17" y="367"/>
                    </a:lnTo>
                    <a:lnTo>
                      <a:pt x="17" y="0"/>
                    </a:lnTo>
                  </a:path>
                </a:pathLst>
              </a:custGeom>
              <a:solidFill>
                <a:schemeClr val="accent1"/>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3396" name="Freeform 148"/>
              <p:cNvSpPr>
                <a:spLocks/>
              </p:cNvSpPr>
              <p:nvPr/>
            </p:nvSpPr>
            <p:spPr bwMode="auto">
              <a:xfrm>
                <a:off x="4654" y="3208"/>
                <a:ext cx="379" cy="17"/>
              </a:xfrm>
              <a:custGeom>
                <a:avLst/>
                <a:gdLst>
                  <a:gd name="T0" fmla="*/ 17 w 379"/>
                  <a:gd name="T1" fmla="*/ 0 h 17"/>
                  <a:gd name="T2" fmla="*/ 0 w 379"/>
                  <a:gd name="T3" fmla="*/ 16 h 17"/>
                  <a:gd name="T4" fmla="*/ 378 w 379"/>
                  <a:gd name="T5" fmla="*/ 16 h 17"/>
                  <a:gd name="T6" fmla="*/ 361 w 379"/>
                  <a:gd name="T7" fmla="*/ 0 h 17"/>
                  <a:gd name="T8" fmla="*/ 17 w 379"/>
                  <a:gd name="T9" fmla="*/ 0 h 17"/>
                </a:gdLst>
                <a:ahLst/>
                <a:cxnLst>
                  <a:cxn ang="0">
                    <a:pos x="T0" y="T1"/>
                  </a:cxn>
                  <a:cxn ang="0">
                    <a:pos x="T2" y="T3"/>
                  </a:cxn>
                  <a:cxn ang="0">
                    <a:pos x="T4" y="T5"/>
                  </a:cxn>
                  <a:cxn ang="0">
                    <a:pos x="T6" y="T7"/>
                  </a:cxn>
                  <a:cxn ang="0">
                    <a:pos x="T8" y="T9"/>
                  </a:cxn>
                </a:cxnLst>
                <a:rect l="0" t="0" r="r" b="b"/>
                <a:pathLst>
                  <a:path w="379" h="17">
                    <a:moveTo>
                      <a:pt x="17" y="0"/>
                    </a:moveTo>
                    <a:lnTo>
                      <a:pt x="0" y="16"/>
                    </a:lnTo>
                    <a:lnTo>
                      <a:pt x="378" y="16"/>
                    </a:lnTo>
                    <a:lnTo>
                      <a:pt x="361" y="0"/>
                    </a:lnTo>
                    <a:lnTo>
                      <a:pt x="17" y="0"/>
                    </a:lnTo>
                  </a:path>
                </a:pathLst>
              </a:custGeom>
              <a:solidFill>
                <a:schemeClr val="accent1"/>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53403" name="Group 155"/>
            <p:cNvGrpSpPr>
              <a:grpSpLocks/>
            </p:cNvGrpSpPr>
            <p:nvPr/>
          </p:nvGrpSpPr>
          <p:grpSpPr bwMode="auto">
            <a:xfrm>
              <a:off x="5026" y="2857"/>
              <a:ext cx="379" cy="368"/>
              <a:chOff x="5026" y="2857"/>
              <a:chExt cx="379" cy="368"/>
            </a:xfrm>
          </p:grpSpPr>
          <p:sp>
            <p:nvSpPr>
              <p:cNvPr id="53398" name="Rectangle 150"/>
              <p:cNvSpPr>
                <a:spLocks noChangeArrowheads="1"/>
              </p:cNvSpPr>
              <p:nvPr/>
            </p:nvSpPr>
            <p:spPr bwMode="auto">
              <a:xfrm>
                <a:off x="5028" y="2860"/>
                <a:ext cx="368" cy="357"/>
              </a:xfrm>
              <a:prstGeom prst="rect">
                <a:avLst/>
              </a:prstGeom>
              <a:solidFill>
                <a:srgbClr val="FAFD00"/>
              </a:solidFill>
              <a:ln w="12700">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3399" name="Freeform 151"/>
              <p:cNvSpPr>
                <a:spLocks/>
              </p:cNvSpPr>
              <p:nvPr/>
            </p:nvSpPr>
            <p:spPr bwMode="auto">
              <a:xfrm>
                <a:off x="5026" y="2857"/>
                <a:ext cx="379" cy="18"/>
              </a:xfrm>
              <a:custGeom>
                <a:avLst/>
                <a:gdLst>
                  <a:gd name="T0" fmla="*/ 0 w 379"/>
                  <a:gd name="T1" fmla="*/ 0 h 18"/>
                  <a:gd name="T2" fmla="*/ 17 w 379"/>
                  <a:gd name="T3" fmla="*/ 17 h 18"/>
                  <a:gd name="T4" fmla="*/ 361 w 379"/>
                  <a:gd name="T5" fmla="*/ 17 h 18"/>
                  <a:gd name="T6" fmla="*/ 378 w 379"/>
                  <a:gd name="T7" fmla="*/ 0 h 18"/>
                  <a:gd name="T8" fmla="*/ 0 w 379"/>
                  <a:gd name="T9" fmla="*/ 0 h 18"/>
                </a:gdLst>
                <a:ahLst/>
                <a:cxnLst>
                  <a:cxn ang="0">
                    <a:pos x="T0" y="T1"/>
                  </a:cxn>
                  <a:cxn ang="0">
                    <a:pos x="T2" y="T3"/>
                  </a:cxn>
                  <a:cxn ang="0">
                    <a:pos x="T4" y="T5"/>
                  </a:cxn>
                  <a:cxn ang="0">
                    <a:pos x="T6" y="T7"/>
                  </a:cxn>
                  <a:cxn ang="0">
                    <a:pos x="T8" y="T9"/>
                  </a:cxn>
                </a:cxnLst>
                <a:rect l="0" t="0" r="r" b="b"/>
                <a:pathLst>
                  <a:path w="379" h="18">
                    <a:moveTo>
                      <a:pt x="0" y="0"/>
                    </a:moveTo>
                    <a:lnTo>
                      <a:pt x="17" y="17"/>
                    </a:lnTo>
                    <a:lnTo>
                      <a:pt x="361" y="17"/>
                    </a:lnTo>
                    <a:lnTo>
                      <a:pt x="378" y="0"/>
                    </a:lnTo>
                    <a:lnTo>
                      <a:pt x="0" y="0"/>
                    </a:lnTo>
                  </a:path>
                </a:pathLst>
              </a:custGeom>
              <a:solidFill>
                <a:srgbClr val="FAFD00"/>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3400" name="Freeform 152"/>
              <p:cNvSpPr>
                <a:spLocks/>
              </p:cNvSpPr>
              <p:nvPr/>
            </p:nvSpPr>
            <p:spPr bwMode="auto">
              <a:xfrm>
                <a:off x="5026" y="2857"/>
                <a:ext cx="18" cy="368"/>
              </a:xfrm>
              <a:custGeom>
                <a:avLst/>
                <a:gdLst>
                  <a:gd name="T0" fmla="*/ 0 w 18"/>
                  <a:gd name="T1" fmla="*/ 0 h 368"/>
                  <a:gd name="T2" fmla="*/ 0 w 18"/>
                  <a:gd name="T3" fmla="*/ 367 h 368"/>
                  <a:gd name="T4" fmla="*/ 17 w 18"/>
                  <a:gd name="T5" fmla="*/ 350 h 368"/>
                  <a:gd name="T6" fmla="*/ 17 w 18"/>
                  <a:gd name="T7" fmla="*/ 16 h 368"/>
                  <a:gd name="T8" fmla="*/ 0 w 18"/>
                  <a:gd name="T9" fmla="*/ 0 h 368"/>
                </a:gdLst>
                <a:ahLst/>
                <a:cxnLst>
                  <a:cxn ang="0">
                    <a:pos x="T0" y="T1"/>
                  </a:cxn>
                  <a:cxn ang="0">
                    <a:pos x="T2" y="T3"/>
                  </a:cxn>
                  <a:cxn ang="0">
                    <a:pos x="T4" y="T5"/>
                  </a:cxn>
                  <a:cxn ang="0">
                    <a:pos x="T6" y="T7"/>
                  </a:cxn>
                  <a:cxn ang="0">
                    <a:pos x="T8" y="T9"/>
                  </a:cxn>
                </a:cxnLst>
                <a:rect l="0" t="0" r="r" b="b"/>
                <a:pathLst>
                  <a:path w="18" h="368">
                    <a:moveTo>
                      <a:pt x="0" y="0"/>
                    </a:moveTo>
                    <a:lnTo>
                      <a:pt x="0" y="367"/>
                    </a:lnTo>
                    <a:lnTo>
                      <a:pt x="17" y="350"/>
                    </a:lnTo>
                    <a:lnTo>
                      <a:pt x="17" y="16"/>
                    </a:lnTo>
                    <a:lnTo>
                      <a:pt x="0" y="0"/>
                    </a:lnTo>
                  </a:path>
                </a:pathLst>
              </a:custGeom>
              <a:solidFill>
                <a:srgbClr val="FAFD00"/>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3401" name="Freeform 153"/>
              <p:cNvSpPr>
                <a:spLocks/>
              </p:cNvSpPr>
              <p:nvPr/>
            </p:nvSpPr>
            <p:spPr bwMode="auto">
              <a:xfrm>
                <a:off x="5387" y="2857"/>
                <a:ext cx="18" cy="368"/>
              </a:xfrm>
              <a:custGeom>
                <a:avLst/>
                <a:gdLst>
                  <a:gd name="T0" fmla="*/ 17 w 18"/>
                  <a:gd name="T1" fmla="*/ 0 h 368"/>
                  <a:gd name="T2" fmla="*/ 0 w 18"/>
                  <a:gd name="T3" fmla="*/ 16 h 368"/>
                  <a:gd name="T4" fmla="*/ 0 w 18"/>
                  <a:gd name="T5" fmla="*/ 350 h 368"/>
                  <a:gd name="T6" fmla="*/ 17 w 18"/>
                  <a:gd name="T7" fmla="*/ 367 h 368"/>
                  <a:gd name="T8" fmla="*/ 17 w 18"/>
                  <a:gd name="T9" fmla="*/ 0 h 368"/>
                </a:gdLst>
                <a:ahLst/>
                <a:cxnLst>
                  <a:cxn ang="0">
                    <a:pos x="T0" y="T1"/>
                  </a:cxn>
                  <a:cxn ang="0">
                    <a:pos x="T2" y="T3"/>
                  </a:cxn>
                  <a:cxn ang="0">
                    <a:pos x="T4" y="T5"/>
                  </a:cxn>
                  <a:cxn ang="0">
                    <a:pos x="T6" y="T7"/>
                  </a:cxn>
                  <a:cxn ang="0">
                    <a:pos x="T8" y="T9"/>
                  </a:cxn>
                </a:cxnLst>
                <a:rect l="0" t="0" r="r" b="b"/>
                <a:pathLst>
                  <a:path w="18" h="368">
                    <a:moveTo>
                      <a:pt x="17" y="0"/>
                    </a:moveTo>
                    <a:lnTo>
                      <a:pt x="0" y="16"/>
                    </a:lnTo>
                    <a:lnTo>
                      <a:pt x="0" y="350"/>
                    </a:lnTo>
                    <a:lnTo>
                      <a:pt x="17" y="367"/>
                    </a:lnTo>
                    <a:lnTo>
                      <a:pt x="17" y="0"/>
                    </a:lnTo>
                  </a:path>
                </a:pathLst>
              </a:custGeom>
              <a:solidFill>
                <a:srgbClr val="FAFD00"/>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3402" name="Freeform 154"/>
              <p:cNvSpPr>
                <a:spLocks/>
              </p:cNvSpPr>
              <p:nvPr/>
            </p:nvSpPr>
            <p:spPr bwMode="auto">
              <a:xfrm>
                <a:off x="5026" y="3208"/>
                <a:ext cx="379" cy="17"/>
              </a:xfrm>
              <a:custGeom>
                <a:avLst/>
                <a:gdLst>
                  <a:gd name="T0" fmla="*/ 17 w 379"/>
                  <a:gd name="T1" fmla="*/ 0 h 17"/>
                  <a:gd name="T2" fmla="*/ 0 w 379"/>
                  <a:gd name="T3" fmla="*/ 16 h 17"/>
                  <a:gd name="T4" fmla="*/ 378 w 379"/>
                  <a:gd name="T5" fmla="*/ 16 h 17"/>
                  <a:gd name="T6" fmla="*/ 361 w 379"/>
                  <a:gd name="T7" fmla="*/ 0 h 17"/>
                  <a:gd name="T8" fmla="*/ 17 w 379"/>
                  <a:gd name="T9" fmla="*/ 0 h 17"/>
                </a:gdLst>
                <a:ahLst/>
                <a:cxnLst>
                  <a:cxn ang="0">
                    <a:pos x="T0" y="T1"/>
                  </a:cxn>
                  <a:cxn ang="0">
                    <a:pos x="T2" y="T3"/>
                  </a:cxn>
                  <a:cxn ang="0">
                    <a:pos x="T4" y="T5"/>
                  </a:cxn>
                  <a:cxn ang="0">
                    <a:pos x="T6" y="T7"/>
                  </a:cxn>
                  <a:cxn ang="0">
                    <a:pos x="T8" y="T9"/>
                  </a:cxn>
                </a:cxnLst>
                <a:rect l="0" t="0" r="r" b="b"/>
                <a:pathLst>
                  <a:path w="379" h="17">
                    <a:moveTo>
                      <a:pt x="17" y="0"/>
                    </a:moveTo>
                    <a:lnTo>
                      <a:pt x="0" y="16"/>
                    </a:lnTo>
                    <a:lnTo>
                      <a:pt x="378" y="16"/>
                    </a:lnTo>
                    <a:lnTo>
                      <a:pt x="361" y="0"/>
                    </a:lnTo>
                    <a:lnTo>
                      <a:pt x="17" y="0"/>
                    </a:lnTo>
                  </a:path>
                </a:pathLst>
              </a:custGeom>
              <a:solidFill>
                <a:srgbClr val="FAFD00"/>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53409" name="Group 161"/>
            <p:cNvGrpSpPr>
              <a:grpSpLocks/>
            </p:cNvGrpSpPr>
            <p:nvPr/>
          </p:nvGrpSpPr>
          <p:grpSpPr bwMode="auto">
            <a:xfrm>
              <a:off x="4274" y="3197"/>
              <a:ext cx="379" cy="368"/>
              <a:chOff x="4274" y="3197"/>
              <a:chExt cx="379" cy="368"/>
            </a:xfrm>
          </p:grpSpPr>
          <p:sp>
            <p:nvSpPr>
              <p:cNvPr id="53404" name="Rectangle 156"/>
              <p:cNvSpPr>
                <a:spLocks noChangeArrowheads="1"/>
              </p:cNvSpPr>
              <p:nvPr/>
            </p:nvSpPr>
            <p:spPr bwMode="auto">
              <a:xfrm>
                <a:off x="4276" y="3200"/>
                <a:ext cx="368" cy="357"/>
              </a:xfrm>
              <a:prstGeom prst="rect">
                <a:avLst/>
              </a:prstGeom>
              <a:solidFill>
                <a:srgbClr val="FAFD00"/>
              </a:solidFill>
              <a:ln w="12700">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3405" name="Freeform 157"/>
              <p:cNvSpPr>
                <a:spLocks/>
              </p:cNvSpPr>
              <p:nvPr/>
            </p:nvSpPr>
            <p:spPr bwMode="auto">
              <a:xfrm>
                <a:off x="4274" y="3197"/>
                <a:ext cx="379" cy="18"/>
              </a:xfrm>
              <a:custGeom>
                <a:avLst/>
                <a:gdLst>
                  <a:gd name="T0" fmla="*/ 0 w 379"/>
                  <a:gd name="T1" fmla="*/ 0 h 18"/>
                  <a:gd name="T2" fmla="*/ 17 w 379"/>
                  <a:gd name="T3" fmla="*/ 17 h 18"/>
                  <a:gd name="T4" fmla="*/ 361 w 379"/>
                  <a:gd name="T5" fmla="*/ 17 h 18"/>
                  <a:gd name="T6" fmla="*/ 378 w 379"/>
                  <a:gd name="T7" fmla="*/ 0 h 18"/>
                  <a:gd name="T8" fmla="*/ 0 w 379"/>
                  <a:gd name="T9" fmla="*/ 0 h 18"/>
                </a:gdLst>
                <a:ahLst/>
                <a:cxnLst>
                  <a:cxn ang="0">
                    <a:pos x="T0" y="T1"/>
                  </a:cxn>
                  <a:cxn ang="0">
                    <a:pos x="T2" y="T3"/>
                  </a:cxn>
                  <a:cxn ang="0">
                    <a:pos x="T4" y="T5"/>
                  </a:cxn>
                  <a:cxn ang="0">
                    <a:pos x="T6" y="T7"/>
                  </a:cxn>
                  <a:cxn ang="0">
                    <a:pos x="T8" y="T9"/>
                  </a:cxn>
                </a:cxnLst>
                <a:rect l="0" t="0" r="r" b="b"/>
                <a:pathLst>
                  <a:path w="379" h="18">
                    <a:moveTo>
                      <a:pt x="0" y="0"/>
                    </a:moveTo>
                    <a:lnTo>
                      <a:pt x="17" y="17"/>
                    </a:lnTo>
                    <a:lnTo>
                      <a:pt x="361" y="17"/>
                    </a:lnTo>
                    <a:lnTo>
                      <a:pt x="378" y="0"/>
                    </a:lnTo>
                    <a:lnTo>
                      <a:pt x="0" y="0"/>
                    </a:lnTo>
                  </a:path>
                </a:pathLst>
              </a:custGeom>
              <a:solidFill>
                <a:srgbClr val="FAFD00"/>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3406" name="Freeform 158"/>
              <p:cNvSpPr>
                <a:spLocks/>
              </p:cNvSpPr>
              <p:nvPr/>
            </p:nvSpPr>
            <p:spPr bwMode="auto">
              <a:xfrm>
                <a:off x="4274" y="3197"/>
                <a:ext cx="18" cy="368"/>
              </a:xfrm>
              <a:custGeom>
                <a:avLst/>
                <a:gdLst>
                  <a:gd name="T0" fmla="*/ 0 w 18"/>
                  <a:gd name="T1" fmla="*/ 0 h 368"/>
                  <a:gd name="T2" fmla="*/ 0 w 18"/>
                  <a:gd name="T3" fmla="*/ 367 h 368"/>
                  <a:gd name="T4" fmla="*/ 17 w 18"/>
                  <a:gd name="T5" fmla="*/ 350 h 368"/>
                  <a:gd name="T6" fmla="*/ 17 w 18"/>
                  <a:gd name="T7" fmla="*/ 16 h 368"/>
                  <a:gd name="T8" fmla="*/ 0 w 18"/>
                  <a:gd name="T9" fmla="*/ 0 h 368"/>
                </a:gdLst>
                <a:ahLst/>
                <a:cxnLst>
                  <a:cxn ang="0">
                    <a:pos x="T0" y="T1"/>
                  </a:cxn>
                  <a:cxn ang="0">
                    <a:pos x="T2" y="T3"/>
                  </a:cxn>
                  <a:cxn ang="0">
                    <a:pos x="T4" y="T5"/>
                  </a:cxn>
                  <a:cxn ang="0">
                    <a:pos x="T6" y="T7"/>
                  </a:cxn>
                  <a:cxn ang="0">
                    <a:pos x="T8" y="T9"/>
                  </a:cxn>
                </a:cxnLst>
                <a:rect l="0" t="0" r="r" b="b"/>
                <a:pathLst>
                  <a:path w="18" h="368">
                    <a:moveTo>
                      <a:pt x="0" y="0"/>
                    </a:moveTo>
                    <a:lnTo>
                      <a:pt x="0" y="367"/>
                    </a:lnTo>
                    <a:lnTo>
                      <a:pt x="17" y="350"/>
                    </a:lnTo>
                    <a:lnTo>
                      <a:pt x="17" y="16"/>
                    </a:lnTo>
                    <a:lnTo>
                      <a:pt x="0" y="0"/>
                    </a:lnTo>
                  </a:path>
                </a:pathLst>
              </a:custGeom>
              <a:solidFill>
                <a:srgbClr val="FAFD00"/>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3407" name="Freeform 159"/>
              <p:cNvSpPr>
                <a:spLocks/>
              </p:cNvSpPr>
              <p:nvPr/>
            </p:nvSpPr>
            <p:spPr bwMode="auto">
              <a:xfrm>
                <a:off x="4635" y="3197"/>
                <a:ext cx="18" cy="368"/>
              </a:xfrm>
              <a:custGeom>
                <a:avLst/>
                <a:gdLst>
                  <a:gd name="T0" fmla="*/ 17 w 18"/>
                  <a:gd name="T1" fmla="*/ 0 h 368"/>
                  <a:gd name="T2" fmla="*/ 0 w 18"/>
                  <a:gd name="T3" fmla="*/ 16 h 368"/>
                  <a:gd name="T4" fmla="*/ 0 w 18"/>
                  <a:gd name="T5" fmla="*/ 350 h 368"/>
                  <a:gd name="T6" fmla="*/ 17 w 18"/>
                  <a:gd name="T7" fmla="*/ 367 h 368"/>
                  <a:gd name="T8" fmla="*/ 17 w 18"/>
                  <a:gd name="T9" fmla="*/ 0 h 368"/>
                </a:gdLst>
                <a:ahLst/>
                <a:cxnLst>
                  <a:cxn ang="0">
                    <a:pos x="T0" y="T1"/>
                  </a:cxn>
                  <a:cxn ang="0">
                    <a:pos x="T2" y="T3"/>
                  </a:cxn>
                  <a:cxn ang="0">
                    <a:pos x="T4" y="T5"/>
                  </a:cxn>
                  <a:cxn ang="0">
                    <a:pos x="T6" y="T7"/>
                  </a:cxn>
                  <a:cxn ang="0">
                    <a:pos x="T8" y="T9"/>
                  </a:cxn>
                </a:cxnLst>
                <a:rect l="0" t="0" r="r" b="b"/>
                <a:pathLst>
                  <a:path w="18" h="368">
                    <a:moveTo>
                      <a:pt x="17" y="0"/>
                    </a:moveTo>
                    <a:lnTo>
                      <a:pt x="0" y="16"/>
                    </a:lnTo>
                    <a:lnTo>
                      <a:pt x="0" y="350"/>
                    </a:lnTo>
                    <a:lnTo>
                      <a:pt x="17" y="367"/>
                    </a:lnTo>
                    <a:lnTo>
                      <a:pt x="17" y="0"/>
                    </a:lnTo>
                  </a:path>
                </a:pathLst>
              </a:custGeom>
              <a:solidFill>
                <a:srgbClr val="FAFD00"/>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3408" name="Freeform 160"/>
              <p:cNvSpPr>
                <a:spLocks/>
              </p:cNvSpPr>
              <p:nvPr/>
            </p:nvSpPr>
            <p:spPr bwMode="auto">
              <a:xfrm>
                <a:off x="4274" y="3548"/>
                <a:ext cx="379" cy="17"/>
              </a:xfrm>
              <a:custGeom>
                <a:avLst/>
                <a:gdLst>
                  <a:gd name="T0" fmla="*/ 17 w 379"/>
                  <a:gd name="T1" fmla="*/ 0 h 17"/>
                  <a:gd name="T2" fmla="*/ 0 w 379"/>
                  <a:gd name="T3" fmla="*/ 16 h 17"/>
                  <a:gd name="T4" fmla="*/ 378 w 379"/>
                  <a:gd name="T5" fmla="*/ 16 h 17"/>
                  <a:gd name="T6" fmla="*/ 361 w 379"/>
                  <a:gd name="T7" fmla="*/ 0 h 17"/>
                  <a:gd name="T8" fmla="*/ 17 w 379"/>
                  <a:gd name="T9" fmla="*/ 0 h 17"/>
                </a:gdLst>
                <a:ahLst/>
                <a:cxnLst>
                  <a:cxn ang="0">
                    <a:pos x="T0" y="T1"/>
                  </a:cxn>
                  <a:cxn ang="0">
                    <a:pos x="T2" y="T3"/>
                  </a:cxn>
                  <a:cxn ang="0">
                    <a:pos x="T4" y="T5"/>
                  </a:cxn>
                  <a:cxn ang="0">
                    <a:pos x="T6" y="T7"/>
                  </a:cxn>
                  <a:cxn ang="0">
                    <a:pos x="T8" y="T9"/>
                  </a:cxn>
                </a:cxnLst>
                <a:rect l="0" t="0" r="r" b="b"/>
                <a:pathLst>
                  <a:path w="379" h="17">
                    <a:moveTo>
                      <a:pt x="17" y="0"/>
                    </a:moveTo>
                    <a:lnTo>
                      <a:pt x="0" y="16"/>
                    </a:lnTo>
                    <a:lnTo>
                      <a:pt x="378" y="16"/>
                    </a:lnTo>
                    <a:lnTo>
                      <a:pt x="361" y="0"/>
                    </a:lnTo>
                    <a:lnTo>
                      <a:pt x="17" y="0"/>
                    </a:lnTo>
                  </a:path>
                </a:pathLst>
              </a:custGeom>
              <a:solidFill>
                <a:srgbClr val="FAFD00"/>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53415" name="Group 167"/>
            <p:cNvGrpSpPr>
              <a:grpSpLocks/>
            </p:cNvGrpSpPr>
            <p:nvPr/>
          </p:nvGrpSpPr>
          <p:grpSpPr bwMode="auto">
            <a:xfrm>
              <a:off x="4646" y="3205"/>
              <a:ext cx="379" cy="368"/>
              <a:chOff x="4646" y="3205"/>
              <a:chExt cx="379" cy="368"/>
            </a:xfrm>
          </p:grpSpPr>
          <p:sp>
            <p:nvSpPr>
              <p:cNvPr id="53410" name="Rectangle 162"/>
              <p:cNvSpPr>
                <a:spLocks noChangeArrowheads="1"/>
              </p:cNvSpPr>
              <p:nvPr/>
            </p:nvSpPr>
            <p:spPr bwMode="auto">
              <a:xfrm>
                <a:off x="4648" y="3208"/>
                <a:ext cx="368" cy="357"/>
              </a:xfrm>
              <a:prstGeom prst="rect">
                <a:avLst/>
              </a:prstGeom>
              <a:solidFill>
                <a:srgbClr val="FAFD00"/>
              </a:solidFill>
              <a:ln w="12700">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3411" name="Freeform 163"/>
              <p:cNvSpPr>
                <a:spLocks/>
              </p:cNvSpPr>
              <p:nvPr/>
            </p:nvSpPr>
            <p:spPr bwMode="auto">
              <a:xfrm>
                <a:off x="4646" y="3205"/>
                <a:ext cx="379" cy="18"/>
              </a:xfrm>
              <a:custGeom>
                <a:avLst/>
                <a:gdLst>
                  <a:gd name="T0" fmla="*/ 0 w 379"/>
                  <a:gd name="T1" fmla="*/ 0 h 18"/>
                  <a:gd name="T2" fmla="*/ 17 w 379"/>
                  <a:gd name="T3" fmla="*/ 17 h 18"/>
                  <a:gd name="T4" fmla="*/ 361 w 379"/>
                  <a:gd name="T5" fmla="*/ 17 h 18"/>
                  <a:gd name="T6" fmla="*/ 378 w 379"/>
                  <a:gd name="T7" fmla="*/ 0 h 18"/>
                  <a:gd name="T8" fmla="*/ 0 w 379"/>
                  <a:gd name="T9" fmla="*/ 0 h 18"/>
                </a:gdLst>
                <a:ahLst/>
                <a:cxnLst>
                  <a:cxn ang="0">
                    <a:pos x="T0" y="T1"/>
                  </a:cxn>
                  <a:cxn ang="0">
                    <a:pos x="T2" y="T3"/>
                  </a:cxn>
                  <a:cxn ang="0">
                    <a:pos x="T4" y="T5"/>
                  </a:cxn>
                  <a:cxn ang="0">
                    <a:pos x="T6" y="T7"/>
                  </a:cxn>
                  <a:cxn ang="0">
                    <a:pos x="T8" y="T9"/>
                  </a:cxn>
                </a:cxnLst>
                <a:rect l="0" t="0" r="r" b="b"/>
                <a:pathLst>
                  <a:path w="379" h="18">
                    <a:moveTo>
                      <a:pt x="0" y="0"/>
                    </a:moveTo>
                    <a:lnTo>
                      <a:pt x="17" y="17"/>
                    </a:lnTo>
                    <a:lnTo>
                      <a:pt x="361" y="17"/>
                    </a:lnTo>
                    <a:lnTo>
                      <a:pt x="378" y="0"/>
                    </a:lnTo>
                    <a:lnTo>
                      <a:pt x="0" y="0"/>
                    </a:lnTo>
                  </a:path>
                </a:pathLst>
              </a:custGeom>
              <a:solidFill>
                <a:srgbClr val="FAFD00"/>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3412" name="Freeform 164"/>
              <p:cNvSpPr>
                <a:spLocks/>
              </p:cNvSpPr>
              <p:nvPr/>
            </p:nvSpPr>
            <p:spPr bwMode="auto">
              <a:xfrm>
                <a:off x="4646" y="3205"/>
                <a:ext cx="18" cy="368"/>
              </a:xfrm>
              <a:custGeom>
                <a:avLst/>
                <a:gdLst>
                  <a:gd name="T0" fmla="*/ 0 w 18"/>
                  <a:gd name="T1" fmla="*/ 0 h 368"/>
                  <a:gd name="T2" fmla="*/ 0 w 18"/>
                  <a:gd name="T3" fmla="*/ 367 h 368"/>
                  <a:gd name="T4" fmla="*/ 17 w 18"/>
                  <a:gd name="T5" fmla="*/ 350 h 368"/>
                  <a:gd name="T6" fmla="*/ 17 w 18"/>
                  <a:gd name="T7" fmla="*/ 16 h 368"/>
                  <a:gd name="T8" fmla="*/ 0 w 18"/>
                  <a:gd name="T9" fmla="*/ 0 h 368"/>
                </a:gdLst>
                <a:ahLst/>
                <a:cxnLst>
                  <a:cxn ang="0">
                    <a:pos x="T0" y="T1"/>
                  </a:cxn>
                  <a:cxn ang="0">
                    <a:pos x="T2" y="T3"/>
                  </a:cxn>
                  <a:cxn ang="0">
                    <a:pos x="T4" y="T5"/>
                  </a:cxn>
                  <a:cxn ang="0">
                    <a:pos x="T6" y="T7"/>
                  </a:cxn>
                  <a:cxn ang="0">
                    <a:pos x="T8" y="T9"/>
                  </a:cxn>
                </a:cxnLst>
                <a:rect l="0" t="0" r="r" b="b"/>
                <a:pathLst>
                  <a:path w="18" h="368">
                    <a:moveTo>
                      <a:pt x="0" y="0"/>
                    </a:moveTo>
                    <a:lnTo>
                      <a:pt x="0" y="367"/>
                    </a:lnTo>
                    <a:lnTo>
                      <a:pt x="17" y="350"/>
                    </a:lnTo>
                    <a:lnTo>
                      <a:pt x="17" y="16"/>
                    </a:lnTo>
                    <a:lnTo>
                      <a:pt x="0" y="0"/>
                    </a:lnTo>
                  </a:path>
                </a:pathLst>
              </a:custGeom>
              <a:solidFill>
                <a:srgbClr val="FAFD00"/>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3413" name="Freeform 165"/>
              <p:cNvSpPr>
                <a:spLocks/>
              </p:cNvSpPr>
              <p:nvPr/>
            </p:nvSpPr>
            <p:spPr bwMode="auto">
              <a:xfrm>
                <a:off x="5007" y="3205"/>
                <a:ext cx="18" cy="368"/>
              </a:xfrm>
              <a:custGeom>
                <a:avLst/>
                <a:gdLst>
                  <a:gd name="T0" fmla="*/ 17 w 18"/>
                  <a:gd name="T1" fmla="*/ 0 h 368"/>
                  <a:gd name="T2" fmla="*/ 0 w 18"/>
                  <a:gd name="T3" fmla="*/ 16 h 368"/>
                  <a:gd name="T4" fmla="*/ 0 w 18"/>
                  <a:gd name="T5" fmla="*/ 350 h 368"/>
                  <a:gd name="T6" fmla="*/ 17 w 18"/>
                  <a:gd name="T7" fmla="*/ 367 h 368"/>
                  <a:gd name="T8" fmla="*/ 17 w 18"/>
                  <a:gd name="T9" fmla="*/ 0 h 368"/>
                </a:gdLst>
                <a:ahLst/>
                <a:cxnLst>
                  <a:cxn ang="0">
                    <a:pos x="T0" y="T1"/>
                  </a:cxn>
                  <a:cxn ang="0">
                    <a:pos x="T2" y="T3"/>
                  </a:cxn>
                  <a:cxn ang="0">
                    <a:pos x="T4" y="T5"/>
                  </a:cxn>
                  <a:cxn ang="0">
                    <a:pos x="T6" y="T7"/>
                  </a:cxn>
                  <a:cxn ang="0">
                    <a:pos x="T8" y="T9"/>
                  </a:cxn>
                </a:cxnLst>
                <a:rect l="0" t="0" r="r" b="b"/>
                <a:pathLst>
                  <a:path w="18" h="368">
                    <a:moveTo>
                      <a:pt x="17" y="0"/>
                    </a:moveTo>
                    <a:lnTo>
                      <a:pt x="0" y="16"/>
                    </a:lnTo>
                    <a:lnTo>
                      <a:pt x="0" y="350"/>
                    </a:lnTo>
                    <a:lnTo>
                      <a:pt x="17" y="367"/>
                    </a:lnTo>
                    <a:lnTo>
                      <a:pt x="17" y="0"/>
                    </a:lnTo>
                  </a:path>
                </a:pathLst>
              </a:custGeom>
              <a:solidFill>
                <a:srgbClr val="FAFD00"/>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3414" name="Freeform 166"/>
              <p:cNvSpPr>
                <a:spLocks/>
              </p:cNvSpPr>
              <p:nvPr/>
            </p:nvSpPr>
            <p:spPr bwMode="auto">
              <a:xfrm>
                <a:off x="4646" y="3556"/>
                <a:ext cx="379" cy="17"/>
              </a:xfrm>
              <a:custGeom>
                <a:avLst/>
                <a:gdLst>
                  <a:gd name="T0" fmla="*/ 17 w 379"/>
                  <a:gd name="T1" fmla="*/ 0 h 17"/>
                  <a:gd name="T2" fmla="*/ 0 w 379"/>
                  <a:gd name="T3" fmla="*/ 16 h 17"/>
                  <a:gd name="T4" fmla="*/ 378 w 379"/>
                  <a:gd name="T5" fmla="*/ 16 h 17"/>
                  <a:gd name="T6" fmla="*/ 361 w 379"/>
                  <a:gd name="T7" fmla="*/ 0 h 17"/>
                  <a:gd name="T8" fmla="*/ 17 w 379"/>
                  <a:gd name="T9" fmla="*/ 0 h 17"/>
                </a:gdLst>
                <a:ahLst/>
                <a:cxnLst>
                  <a:cxn ang="0">
                    <a:pos x="T0" y="T1"/>
                  </a:cxn>
                  <a:cxn ang="0">
                    <a:pos x="T2" y="T3"/>
                  </a:cxn>
                  <a:cxn ang="0">
                    <a:pos x="T4" y="T5"/>
                  </a:cxn>
                  <a:cxn ang="0">
                    <a:pos x="T6" y="T7"/>
                  </a:cxn>
                  <a:cxn ang="0">
                    <a:pos x="T8" y="T9"/>
                  </a:cxn>
                </a:cxnLst>
                <a:rect l="0" t="0" r="r" b="b"/>
                <a:pathLst>
                  <a:path w="379" h="17">
                    <a:moveTo>
                      <a:pt x="17" y="0"/>
                    </a:moveTo>
                    <a:lnTo>
                      <a:pt x="0" y="16"/>
                    </a:lnTo>
                    <a:lnTo>
                      <a:pt x="378" y="16"/>
                    </a:lnTo>
                    <a:lnTo>
                      <a:pt x="361" y="0"/>
                    </a:lnTo>
                    <a:lnTo>
                      <a:pt x="17" y="0"/>
                    </a:lnTo>
                  </a:path>
                </a:pathLst>
              </a:custGeom>
              <a:solidFill>
                <a:srgbClr val="FAFD00"/>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53421" name="Group 173"/>
            <p:cNvGrpSpPr>
              <a:grpSpLocks/>
            </p:cNvGrpSpPr>
            <p:nvPr/>
          </p:nvGrpSpPr>
          <p:grpSpPr bwMode="auto">
            <a:xfrm>
              <a:off x="5026" y="3205"/>
              <a:ext cx="379" cy="368"/>
              <a:chOff x="5026" y="3205"/>
              <a:chExt cx="379" cy="368"/>
            </a:xfrm>
          </p:grpSpPr>
          <p:sp>
            <p:nvSpPr>
              <p:cNvPr id="53416" name="Rectangle 168"/>
              <p:cNvSpPr>
                <a:spLocks noChangeArrowheads="1"/>
              </p:cNvSpPr>
              <p:nvPr/>
            </p:nvSpPr>
            <p:spPr bwMode="auto">
              <a:xfrm>
                <a:off x="5028" y="3208"/>
                <a:ext cx="368" cy="357"/>
              </a:xfrm>
              <a:prstGeom prst="rect">
                <a:avLst/>
              </a:prstGeom>
              <a:solidFill>
                <a:srgbClr val="FAFD00"/>
              </a:solidFill>
              <a:ln w="12700">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3417" name="Freeform 169"/>
              <p:cNvSpPr>
                <a:spLocks/>
              </p:cNvSpPr>
              <p:nvPr/>
            </p:nvSpPr>
            <p:spPr bwMode="auto">
              <a:xfrm>
                <a:off x="5026" y="3205"/>
                <a:ext cx="379" cy="18"/>
              </a:xfrm>
              <a:custGeom>
                <a:avLst/>
                <a:gdLst>
                  <a:gd name="T0" fmla="*/ 0 w 379"/>
                  <a:gd name="T1" fmla="*/ 0 h 18"/>
                  <a:gd name="T2" fmla="*/ 17 w 379"/>
                  <a:gd name="T3" fmla="*/ 17 h 18"/>
                  <a:gd name="T4" fmla="*/ 361 w 379"/>
                  <a:gd name="T5" fmla="*/ 17 h 18"/>
                  <a:gd name="T6" fmla="*/ 378 w 379"/>
                  <a:gd name="T7" fmla="*/ 0 h 18"/>
                  <a:gd name="T8" fmla="*/ 0 w 379"/>
                  <a:gd name="T9" fmla="*/ 0 h 18"/>
                </a:gdLst>
                <a:ahLst/>
                <a:cxnLst>
                  <a:cxn ang="0">
                    <a:pos x="T0" y="T1"/>
                  </a:cxn>
                  <a:cxn ang="0">
                    <a:pos x="T2" y="T3"/>
                  </a:cxn>
                  <a:cxn ang="0">
                    <a:pos x="T4" y="T5"/>
                  </a:cxn>
                  <a:cxn ang="0">
                    <a:pos x="T6" y="T7"/>
                  </a:cxn>
                  <a:cxn ang="0">
                    <a:pos x="T8" y="T9"/>
                  </a:cxn>
                </a:cxnLst>
                <a:rect l="0" t="0" r="r" b="b"/>
                <a:pathLst>
                  <a:path w="379" h="18">
                    <a:moveTo>
                      <a:pt x="0" y="0"/>
                    </a:moveTo>
                    <a:lnTo>
                      <a:pt x="17" y="17"/>
                    </a:lnTo>
                    <a:lnTo>
                      <a:pt x="361" y="17"/>
                    </a:lnTo>
                    <a:lnTo>
                      <a:pt x="378" y="0"/>
                    </a:lnTo>
                    <a:lnTo>
                      <a:pt x="0" y="0"/>
                    </a:lnTo>
                  </a:path>
                </a:pathLst>
              </a:custGeom>
              <a:solidFill>
                <a:srgbClr val="FAFD00"/>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3418" name="Freeform 170"/>
              <p:cNvSpPr>
                <a:spLocks/>
              </p:cNvSpPr>
              <p:nvPr/>
            </p:nvSpPr>
            <p:spPr bwMode="auto">
              <a:xfrm>
                <a:off x="5026" y="3205"/>
                <a:ext cx="18" cy="368"/>
              </a:xfrm>
              <a:custGeom>
                <a:avLst/>
                <a:gdLst>
                  <a:gd name="T0" fmla="*/ 0 w 18"/>
                  <a:gd name="T1" fmla="*/ 0 h 368"/>
                  <a:gd name="T2" fmla="*/ 0 w 18"/>
                  <a:gd name="T3" fmla="*/ 367 h 368"/>
                  <a:gd name="T4" fmla="*/ 17 w 18"/>
                  <a:gd name="T5" fmla="*/ 350 h 368"/>
                  <a:gd name="T6" fmla="*/ 17 w 18"/>
                  <a:gd name="T7" fmla="*/ 16 h 368"/>
                  <a:gd name="T8" fmla="*/ 0 w 18"/>
                  <a:gd name="T9" fmla="*/ 0 h 368"/>
                </a:gdLst>
                <a:ahLst/>
                <a:cxnLst>
                  <a:cxn ang="0">
                    <a:pos x="T0" y="T1"/>
                  </a:cxn>
                  <a:cxn ang="0">
                    <a:pos x="T2" y="T3"/>
                  </a:cxn>
                  <a:cxn ang="0">
                    <a:pos x="T4" y="T5"/>
                  </a:cxn>
                  <a:cxn ang="0">
                    <a:pos x="T6" y="T7"/>
                  </a:cxn>
                  <a:cxn ang="0">
                    <a:pos x="T8" y="T9"/>
                  </a:cxn>
                </a:cxnLst>
                <a:rect l="0" t="0" r="r" b="b"/>
                <a:pathLst>
                  <a:path w="18" h="368">
                    <a:moveTo>
                      <a:pt x="0" y="0"/>
                    </a:moveTo>
                    <a:lnTo>
                      <a:pt x="0" y="367"/>
                    </a:lnTo>
                    <a:lnTo>
                      <a:pt x="17" y="350"/>
                    </a:lnTo>
                    <a:lnTo>
                      <a:pt x="17" y="16"/>
                    </a:lnTo>
                    <a:lnTo>
                      <a:pt x="0" y="0"/>
                    </a:lnTo>
                  </a:path>
                </a:pathLst>
              </a:custGeom>
              <a:solidFill>
                <a:srgbClr val="FAFD00"/>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3419" name="Freeform 171"/>
              <p:cNvSpPr>
                <a:spLocks/>
              </p:cNvSpPr>
              <p:nvPr/>
            </p:nvSpPr>
            <p:spPr bwMode="auto">
              <a:xfrm>
                <a:off x="5387" y="3205"/>
                <a:ext cx="18" cy="368"/>
              </a:xfrm>
              <a:custGeom>
                <a:avLst/>
                <a:gdLst>
                  <a:gd name="T0" fmla="*/ 17 w 18"/>
                  <a:gd name="T1" fmla="*/ 0 h 368"/>
                  <a:gd name="T2" fmla="*/ 0 w 18"/>
                  <a:gd name="T3" fmla="*/ 16 h 368"/>
                  <a:gd name="T4" fmla="*/ 0 w 18"/>
                  <a:gd name="T5" fmla="*/ 350 h 368"/>
                  <a:gd name="T6" fmla="*/ 17 w 18"/>
                  <a:gd name="T7" fmla="*/ 367 h 368"/>
                  <a:gd name="T8" fmla="*/ 17 w 18"/>
                  <a:gd name="T9" fmla="*/ 0 h 368"/>
                </a:gdLst>
                <a:ahLst/>
                <a:cxnLst>
                  <a:cxn ang="0">
                    <a:pos x="T0" y="T1"/>
                  </a:cxn>
                  <a:cxn ang="0">
                    <a:pos x="T2" y="T3"/>
                  </a:cxn>
                  <a:cxn ang="0">
                    <a:pos x="T4" y="T5"/>
                  </a:cxn>
                  <a:cxn ang="0">
                    <a:pos x="T6" y="T7"/>
                  </a:cxn>
                  <a:cxn ang="0">
                    <a:pos x="T8" y="T9"/>
                  </a:cxn>
                </a:cxnLst>
                <a:rect l="0" t="0" r="r" b="b"/>
                <a:pathLst>
                  <a:path w="18" h="368">
                    <a:moveTo>
                      <a:pt x="17" y="0"/>
                    </a:moveTo>
                    <a:lnTo>
                      <a:pt x="0" y="16"/>
                    </a:lnTo>
                    <a:lnTo>
                      <a:pt x="0" y="350"/>
                    </a:lnTo>
                    <a:lnTo>
                      <a:pt x="17" y="367"/>
                    </a:lnTo>
                    <a:lnTo>
                      <a:pt x="17" y="0"/>
                    </a:lnTo>
                  </a:path>
                </a:pathLst>
              </a:custGeom>
              <a:solidFill>
                <a:srgbClr val="FAFD00"/>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3420" name="Freeform 172"/>
              <p:cNvSpPr>
                <a:spLocks/>
              </p:cNvSpPr>
              <p:nvPr/>
            </p:nvSpPr>
            <p:spPr bwMode="auto">
              <a:xfrm>
                <a:off x="5026" y="3556"/>
                <a:ext cx="379" cy="17"/>
              </a:xfrm>
              <a:custGeom>
                <a:avLst/>
                <a:gdLst>
                  <a:gd name="T0" fmla="*/ 17 w 379"/>
                  <a:gd name="T1" fmla="*/ 0 h 17"/>
                  <a:gd name="T2" fmla="*/ 0 w 379"/>
                  <a:gd name="T3" fmla="*/ 16 h 17"/>
                  <a:gd name="T4" fmla="*/ 378 w 379"/>
                  <a:gd name="T5" fmla="*/ 16 h 17"/>
                  <a:gd name="T6" fmla="*/ 361 w 379"/>
                  <a:gd name="T7" fmla="*/ 0 h 17"/>
                  <a:gd name="T8" fmla="*/ 17 w 379"/>
                  <a:gd name="T9" fmla="*/ 0 h 17"/>
                </a:gdLst>
                <a:ahLst/>
                <a:cxnLst>
                  <a:cxn ang="0">
                    <a:pos x="T0" y="T1"/>
                  </a:cxn>
                  <a:cxn ang="0">
                    <a:pos x="T2" y="T3"/>
                  </a:cxn>
                  <a:cxn ang="0">
                    <a:pos x="T4" y="T5"/>
                  </a:cxn>
                  <a:cxn ang="0">
                    <a:pos x="T6" y="T7"/>
                  </a:cxn>
                  <a:cxn ang="0">
                    <a:pos x="T8" y="T9"/>
                  </a:cxn>
                </a:cxnLst>
                <a:rect l="0" t="0" r="r" b="b"/>
                <a:pathLst>
                  <a:path w="379" h="17">
                    <a:moveTo>
                      <a:pt x="17" y="0"/>
                    </a:moveTo>
                    <a:lnTo>
                      <a:pt x="0" y="16"/>
                    </a:lnTo>
                    <a:lnTo>
                      <a:pt x="378" y="16"/>
                    </a:lnTo>
                    <a:lnTo>
                      <a:pt x="361" y="0"/>
                    </a:lnTo>
                    <a:lnTo>
                      <a:pt x="17" y="0"/>
                    </a:lnTo>
                  </a:path>
                </a:pathLst>
              </a:custGeom>
              <a:solidFill>
                <a:srgbClr val="FAFD00"/>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53427" name="Group 179"/>
            <p:cNvGrpSpPr>
              <a:grpSpLocks/>
            </p:cNvGrpSpPr>
            <p:nvPr/>
          </p:nvGrpSpPr>
          <p:grpSpPr bwMode="auto">
            <a:xfrm>
              <a:off x="4274" y="3565"/>
              <a:ext cx="379" cy="368"/>
              <a:chOff x="4274" y="3565"/>
              <a:chExt cx="379" cy="368"/>
            </a:xfrm>
          </p:grpSpPr>
          <p:sp>
            <p:nvSpPr>
              <p:cNvPr id="53422" name="Rectangle 174"/>
              <p:cNvSpPr>
                <a:spLocks noChangeArrowheads="1"/>
              </p:cNvSpPr>
              <p:nvPr/>
            </p:nvSpPr>
            <p:spPr bwMode="auto">
              <a:xfrm>
                <a:off x="4276" y="3568"/>
                <a:ext cx="368" cy="357"/>
              </a:xfrm>
              <a:prstGeom prst="rect">
                <a:avLst/>
              </a:prstGeom>
              <a:solidFill>
                <a:srgbClr val="00AE00"/>
              </a:solidFill>
              <a:ln w="12700">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3423" name="Freeform 175"/>
              <p:cNvSpPr>
                <a:spLocks/>
              </p:cNvSpPr>
              <p:nvPr/>
            </p:nvSpPr>
            <p:spPr bwMode="auto">
              <a:xfrm>
                <a:off x="4274" y="3565"/>
                <a:ext cx="379" cy="18"/>
              </a:xfrm>
              <a:custGeom>
                <a:avLst/>
                <a:gdLst>
                  <a:gd name="T0" fmla="*/ 0 w 379"/>
                  <a:gd name="T1" fmla="*/ 0 h 18"/>
                  <a:gd name="T2" fmla="*/ 17 w 379"/>
                  <a:gd name="T3" fmla="*/ 17 h 18"/>
                  <a:gd name="T4" fmla="*/ 361 w 379"/>
                  <a:gd name="T5" fmla="*/ 17 h 18"/>
                  <a:gd name="T6" fmla="*/ 378 w 379"/>
                  <a:gd name="T7" fmla="*/ 0 h 18"/>
                  <a:gd name="T8" fmla="*/ 0 w 379"/>
                  <a:gd name="T9" fmla="*/ 0 h 18"/>
                </a:gdLst>
                <a:ahLst/>
                <a:cxnLst>
                  <a:cxn ang="0">
                    <a:pos x="T0" y="T1"/>
                  </a:cxn>
                  <a:cxn ang="0">
                    <a:pos x="T2" y="T3"/>
                  </a:cxn>
                  <a:cxn ang="0">
                    <a:pos x="T4" y="T5"/>
                  </a:cxn>
                  <a:cxn ang="0">
                    <a:pos x="T6" y="T7"/>
                  </a:cxn>
                  <a:cxn ang="0">
                    <a:pos x="T8" y="T9"/>
                  </a:cxn>
                </a:cxnLst>
                <a:rect l="0" t="0" r="r" b="b"/>
                <a:pathLst>
                  <a:path w="379" h="18">
                    <a:moveTo>
                      <a:pt x="0" y="0"/>
                    </a:moveTo>
                    <a:lnTo>
                      <a:pt x="17" y="17"/>
                    </a:lnTo>
                    <a:lnTo>
                      <a:pt x="361" y="17"/>
                    </a:lnTo>
                    <a:lnTo>
                      <a:pt x="378" y="0"/>
                    </a:lnTo>
                    <a:lnTo>
                      <a:pt x="0" y="0"/>
                    </a:lnTo>
                  </a:path>
                </a:pathLst>
              </a:custGeom>
              <a:solidFill>
                <a:srgbClr val="00AE00"/>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3424" name="Freeform 176"/>
              <p:cNvSpPr>
                <a:spLocks/>
              </p:cNvSpPr>
              <p:nvPr/>
            </p:nvSpPr>
            <p:spPr bwMode="auto">
              <a:xfrm>
                <a:off x="4274" y="3565"/>
                <a:ext cx="18" cy="368"/>
              </a:xfrm>
              <a:custGeom>
                <a:avLst/>
                <a:gdLst>
                  <a:gd name="T0" fmla="*/ 0 w 18"/>
                  <a:gd name="T1" fmla="*/ 0 h 368"/>
                  <a:gd name="T2" fmla="*/ 0 w 18"/>
                  <a:gd name="T3" fmla="*/ 367 h 368"/>
                  <a:gd name="T4" fmla="*/ 17 w 18"/>
                  <a:gd name="T5" fmla="*/ 350 h 368"/>
                  <a:gd name="T6" fmla="*/ 17 w 18"/>
                  <a:gd name="T7" fmla="*/ 16 h 368"/>
                  <a:gd name="T8" fmla="*/ 0 w 18"/>
                  <a:gd name="T9" fmla="*/ 0 h 368"/>
                </a:gdLst>
                <a:ahLst/>
                <a:cxnLst>
                  <a:cxn ang="0">
                    <a:pos x="T0" y="T1"/>
                  </a:cxn>
                  <a:cxn ang="0">
                    <a:pos x="T2" y="T3"/>
                  </a:cxn>
                  <a:cxn ang="0">
                    <a:pos x="T4" y="T5"/>
                  </a:cxn>
                  <a:cxn ang="0">
                    <a:pos x="T6" y="T7"/>
                  </a:cxn>
                  <a:cxn ang="0">
                    <a:pos x="T8" y="T9"/>
                  </a:cxn>
                </a:cxnLst>
                <a:rect l="0" t="0" r="r" b="b"/>
                <a:pathLst>
                  <a:path w="18" h="368">
                    <a:moveTo>
                      <a:pt x="0" y="0"/>
                    </a:moveTo>
                    <a:lnTo>
                      <a:pt x="0" y="367"/>
                    </a:lnTo>
                    <a:lnTo>
                      <a:pt x="17" y="350"/>
                    </a:lnTo>
                    <a:lnTo>
                      <a:pt x="17" y="16"/>
                    </a:lnTo>
                    <a:lnTo>
                      <a:pt x="0" y="0"/>
                    </a:lnTo>
                  </a:path>
                </a:pathLst>
              </a:custGeom>
              <a:solidFill>
                <a:srgbClr val="00AE00"/>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3425" name="Freeform 177"/>
              <p:cNvSpPr>
                <a:spLocks/>
              </p:cNvSpPr>
              <p:nvPr/>
            </p:nvSpPr>
            <p:spPr bwMode="auto">
              <a:xfrm>
                <a:off x="4635" y="3565"/>
                <a:ext cx="18" cy="368"/>
              </a:xfrm>
              <a:custGeom>
                <a:avLst/>
                <a:gdLst>
                  <a:gd name="T0" fmla="*/ 17 w 18"/>
                  <a:gd name="T1" fmla="*/ 0 h 368"/>
                  <a:gd name="T2" fmla="*/ 0 w 18"/>
                  <a:gd name="T3" fmla="*/ 16 h 368"/>
                  <a:gd name="T4" fmla="*/ 0 w 18"/>
                  <a:gd name="T5" fmla="*/ 350 h 368"/>
                  <a:gd name="T6" fmla="*/ 17 w 18"/>
                  <a:gd name="T7" fmla="*/ 367 h 368"/>
                  <a:gd name="T8" fmla="*/ 17 w 18"/>
                  <a:gd name="T9" fmla="*/ 0 h 368"/>
                </a:gdLst>
                <a:ahLst/>
                <a:cxnLst>
                  <a:cxn ang="0">
                    <a:pos x="T0" y="T1"/>
                  </a:cxn>
                  <a:cxn ang="0">
                    <a:pos x="T2" y="T3"/>
                  </a:cxn>
                  <a:cxn ang="0">
                    <a:pos x="T4" y="T5"/>
                  </a:cxn>
                  <a:cxn ang="0">
                    <a:pos x="T6" y="T7"/>
                  </a:cxn>
                  <a:cxn ang="0">
                    <a:pos x="T8" y="T9"/>
                  </a:cxn>
                </a:cxnLst>
                <a:rect l="0" t="0" r="r" b="b"/>
                <a:pathLst>
                  <a:path w="18" h="368">
                    <a:moveTo>
                      <a:pt x="17" y="0"/>
                    </a:moveTo>
                    <a:lnTo>
                      <a:pt x="0" y="16"/>
                    </a:lnTo>
                    <a:lnTo>
                      <a:pt x="0" y="350"/>
                    </a:lnTo>
                    <a:lnTo>
                      <a:pt x="17" y="367"/>
                    </a:lnTo>
                    <a:lnTo>
                      <a:pt x="17" y="0"/>
                    </a:lnTo>
                  </a:path>
                </a:pathLst>
              </a:custGeom>
              <a:solidFill>
                <a:srgbClr val="00AE00"/>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3426" name="Freeform 178"/>
              <p:cNvSpPr>
                <a:spLocks/>
              </p:cNvSpPr>
              <p:nvPr/>
            </p:nvSpPr>
            <p:spPr bwMode="auto">
              <a:xfrm>
                <a:off x="4274" y="3916"/>
                <a:ext cx="379" cy="17"/>
              </a:xfrm>
              <a:custGeom>
                <a:avLst/>
                <a:gdLst>
                  <a:gd name="T0" fmla="*/ 17 w 379"/>
                  <a:gd name="T1" fmla="*/ 0 h 17"/>
                  <a:gd name="T2" fmla="*/ 0 w 379"/>
                  <a:gd name="T3" fmla="*/ 16 h 17"/>
                  <a:gd name="T4" fmla="*/ 378 w 379"/>
                  <a:gd name="T5" fmla="*/ 16 h 17"/>
                  <a:gd name="T6" fmla="*/ 361 w 379"/>
                  <a:gd name="T7" fmla="*/ 0 h 17"/>
                  <a:gd name="T8" fmla="*/ 17 w 379"/>
                  <a:gd name="T9" fmla="*/ 0 h 17"/>
                </a:gdLst>
                <a:ahLst/>
                <a:cxnLst>
                  <a:cxn ang="0">
                    <a:pos x="T0" y="T1"/>
                  </a:cxn>
                  <a:cxn ang="0">
                    <a:pos x="T2" y="T3"/>
                  </a:cxn>
                  <a:cxn ang="0">
                    <a:pos x="T4" y="T5"/>
                  </a:cxn>
                  <a:cxn ang="0">
                    <a:pos x="T6" y="T7"/>
                  </a:cxn>
                  <a:cxn ang="0">
                    <a:pos x="T8" y="T9"/>
                  </a:cxn>
                </a:cxnLst>
                <a:rect l="0" t="0" r="r" b="b"/>
                <a:pathLst>
                  <a:path w="379" h="17">
                    <a:moveTo>
                      <a:pt x="17" y="0"/>
                    </a:moveTo>
                    <a:lnTo>
                      <a:pt x="0" y="16"/>
                    </a:lnTo>
                    <a:lnTo>
                      <a:pt x="378" y="16"/>
                    </a:lnTo>
                    <a:lnTo>
                      <a:pt x="361" y="0"/>
                    </a:lnTo>
                    <a:lnTo>
                      <a:pt x="17" y="0"/>
                    </a:lnTo>
                  </a:path>
                </a:pathLst>
              </a:custGeom>
              <a:solidFill>
                <a:srgbClr val="00AE00"/>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53433" name="Group 185"/>
            <p:cNvGrpSpPr>
              <a:grpSpLocks/>
            </p:cNvGrpSpPr>
            <p:nvPr/>
          </p:nvGrpSpPr>
          <p:grpSpPr bwMode="auto">
            <a:xfrm>
              <a:off x="4646" y="3565"/>
              <a:ext cx="379" cy="368"/>
              <a:chOff x="4646" y="3565"/>
              <a:chExt cx="379" cy="368"/>
            </a:xfrm>
          </p:grpSpPr>
          <p:sp>
            <p:nvSpPr>
              <p:cNvPr id="53428" name="Rectangle 180"/>
              <p:cNvSpPr>
                <a:spLocks noChangeArrowheads="1"/>
              </p:cNvSpPr>
              <p:nvPr/>
            </p:nvSpPr>
            <p:spPr bwMode="auto">
              <a:xfrm>
                <a:off x="4648" y="3568"/>
                <a:ext cx="368" cy="357"/>
              </a:xfrm>
              <a:prstGeom prst="rect">
                <a:avLst/>
              </a:prstGeom>
              <a:solidFill>
                <a:srgbClr val="FAFD00"/>
              </a:solidFill>
              <a:ln w="12700">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3429" name="Freeform 181"/>
              <p:cNvSpPr>
                <a:spLocks/>
              </p:cNvSpPr>
              <p:nvPr/>
            </p:nvSpPr>
            <p:spPr bwMode="auto">
              <a:xfrm>
                <a:off x="4646" y="3565"/>
                <a:ext cx="379" cy="18"/>
              </a:xfrm>
              <a:custGeom>
                <a:avLst/>
                <a:gdLst>
                  <a:gd name="T0" fmla="*/ 0 w 379"/>
                  <a:gd name="T1" fmla="*/ 0 h 18"/>
                  <a:gd name="T2" fmla="*/ 17 w 379"/>
                  <a:gd name="T3" fmla="*/ 17 h 18"/>
                  <a:gd name="T4" fmla="*/ 361 w 379"/>
                  <a:gd name="T5" fmla="*/ 17 h 18"/>
                  <a:gd name="T6" fmla="*/ 378 w 379"/>
                  <a:gd name="T7" fmla="*/ 0 h 18"/>
                  <a:gd name="T8" fmla="*/ 0 w 379"/>
                  <a:gd name="T9" fmla="*/ 0 h 18"/>
                </a:gdLst>
                <a:ahLst/>
                <a:cxnLst>
                  <a:cxn ang="0">
                    <a:pos x="T0" y="T1"/>
                  </a:cxn>
                  <a:cxn ang="0">
                    <a:pos x="T2" y="T3"/>
                  </a:cxn>
                  <a:cxn ang="0">
                    <a:pos x="T4" y="T5"/>
                  </a:cxn>
                  <a:cxn ang="0">
                    <a:pos x="T6" y="T7"/>
                  </a:cxn>
                  <a:cxn ang="0">
                    <a:pos x="T8" y="T9"/>
                  </a:cxn>
                </a:cxnLst>
                <a:rect l="0" t="0" r="r" b="b"/>
                <a:pathLst>
                  <a:path w="379" h="18">
                    <a:moveTo>
                      <a:pt x="0" y="0"/>
                    </a:moveTo>
                    <a:lnTo>
                      <a:pt x="17" y="17"/>
                    </a:lnTo>
                    <a:lnTo>
                      <a:pt x="361" y="17"/>
                    </a:lnTo>
                    <a:lnTo>
                      <a:pt x="378" y="0"/>
                    </a:lnTo>
                    <a:lnTo>
                      <a:pt x="0" y="0"/>
                    </a:lnTo>
                  </a:path>
                </a:pathLst>
              </a:custGeom>
              <a:solidFill>
                <a:srgbClr val="FAFD00"/>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3430" name="Freeform 182"/>
              <p:cNvSpPr>
                <a:spLocks/>
              </p:cNvSpPr>
              <p:nvPr/>
            </p:nvSpPr>
            <p:spPr bwMode="auto">
              <a:xfrm>
                <a:off x="4646" y="3565"/>
                <a:ext cx="18" cy="368"/>
              </a:xfrm>
              <a:custGeom>
                <a:avLst/>
                <a:gdLst>
                  <a:gd name="T0" fmla="*/ 0 w 18"/>
                  <a:gd name="T1" fmla="*/ 0 h 368"/>
                  <a:gd name="T2" fmla="*/ 0 w 18"/>
                  <a:gd name="T3" fmla="*/ 367 h 368"/>
                  <a:gd name="T4" fmla="*/ 17 w 18"/>
                  <a:gd name="T5" fmla="*/ 350 h 368"/>
                  <a:gd name="T6" fmla="*/ 17 w 18"/>
                  <a:gd name="T7" fmla="*/ 16 h 368"/>
                  <a:gd name="T8" fmla="*/ 0 w 18"/>
                  <a:gd name="T9" fmla="*/ 0 h 368"/>
                </a:gdLst>
                <a:ahLst/>
                <a:cxnLst>
                  <a:cxn ang="0">
                    <a:pos x="T0" y="T1"/>
                  </a:cxn>
                  <a:cxn ang="0">
                    <a:pos x="T2" y="T3"/>
                  </a:cxn>
                  <a:cxn ang="0">
                    <a:pos x="T4" y="T5"/>
                  </a:cxn>
                  <a:cxn ang="0">
                    <a:pos x="T6" y="T7"/>
                  </a:cxn>
                  <a:cxn ang="0">
                    <a:pos x="T8" y="T9"/>
                  </a:cxn>
                </a:cxnLst>
                <a:rect l="0" t="0" r="r" b="b"/>
                <a:pathLst>
                  <a:path w="18" h="368">
                    <a:moveTo>
                      <a:pt x="0" y="0"/>
                    </a:moveTo>
                    <a:lnTo>
                      <a:pt x="0" y="367"/>
                    </a:lnTo>
                    <a:lnTo>
                      <a:pt x="17" y="350"/>
                    </a:lnTo>
                    <a:lnTo>
                      <a:pt x="17" y="16"/>
                    </a:lnTo>
                    <a:lnTo>
                      <a:pt x="0" y="0"/>
                    </a:lnTo>
                  </a:path>
                </a:pathLst>
              </a:custGeom>
              <a:solidFill>
                <a:srgbClr val="FAFD00"/>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3431" name="Freeform 183"/>
              <p:cNvSpPr>
                <a:spLocks/>
              </p:cNvSpPr>
              <p:nvPr/>
            </p:nvSpPr>
            <p:spPr bwMode="auto">
              <a:xfrm>
                <a:off x="5007" y="3565"/>
                <a:ext cx="18" cy="368"/>
              </a:xfrm>
              <a:custGeom>
                <a:avLst/>
                <a:gdLst>
                  <a:gd name="T0" fmla="*/ 17 w 18"/>
                  <a:gd name="T1" fmla="*/ 0 h 368"/>
                  <a:gd name="T2" fmla="*/ 0 w 18"/>
                  <a:gd name="T3" fmla="*/ 16 h 368"/>
                  <a:gd name="T4" fmla="*/ 0 w 18"/>
                  <a:gd name="T5" fmla="*/ 350 h 368"/>
                  <a:gd name="T6" fmla="*/ 17 w 18"/>
                  <a:gd name="T7" fmla="*/ 367 h 368"/>
                  <a:gd name="T8" fmla="*/ 17 w 18"/>
                  <a:gd name="T9" fmla="*/ 0 h 368"/>
                </a:gdLst>
                <a:ahLst/>
                <a:cxnLst>
                  <a:cxn ang="0">
                    <a:pos x="T0" y="T1"/>
                  </a:cxn>
                  <a:cxn ang="0">
                    <a:pos x="T2" y="T3"/>
                  </a:cxn>
                  <a:cxn ang="0">
                    <a:pos x="T4" y="T5"/>
                  </a:cxn>
                  <a:cxn ang="0">
                    <a:pos x="T6" y="T7"/>
                  </a:cxn>
                  <a:cxn ang="0">
                    <a:pos x="T8" y="T9"/>
                  </a:cxn>
                </a:cxnLst>
                <a:rect l="0" t="0" r="r" b="b"/>
                <a:pathLst>
                  <a:path w="18" h="368">
                    <a:moveTo>
                      <a:pt x="17" y="0"/>
                    </a:moveTo>
                    <a:lnTo>
                      <a:pt x="0" y="16"/>
                    </a:lnTo>
                    <a:lnTo>
                      <a:pt x="0" y="350"/>
                    </a:lnTo>
                    <a:lnTo>
                      <a:pt x="17" y="367"/>
                    </a:lnTo>
                    <a:lnTo>
                      <a:pt x="17" y="0"/>
                    </a:lnTo>
                  </a:path>
                </a:pathLst>
              </a:custGeom>
              <a:solidFill>
                <a:srgbClr val="FAFD00"/>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3432" name="Freeform 184"/>
              <p:cNvSpPr>
                <a:spLocks/>
              </p:cNvSpPr>
              <p:nvPr/>
            </p:nvSpPr>
            <p:spPr bwMode="auto">
              <a:xfrm>
                <a:off x="4646" y="3916"/>
                <a:ext cx="379" cy="17"/>
              </a:xfrm>
              <a:custGeom>
                <a:avLst/>
                <a:gdLst>
                  <a:gd name="T0" fmla="*/ 17 w 379"/>
                  <a:gd name="T1" fmla="*/ 0 h 17"/>
                  <a:gd name="T2" fmla="*/ 0 w 379"/>
                  <a:gd name="T3" fmla="*/ 16 h 17"/>
                  <a:gd name="T4" fmla="*/ 378 w 379"/>
                  <a:gd name="T5" fmla="*/ 16 h 17"/>
                  <a:gd name="T6" fmla="*/ 361 w 379"/>
                  <a:gd name="T7" fmla="*/ 0 h 17"/>
                  <a:gd name="T8" fmla="*/ 17 w 379"/>
                  <a:gd name="T9" fmla="*/ 0 h 17"/>
                </a:gdLst>
                <a:ahLst/>
                <a:cxnLst>
                  <a:cxn ang="0">
                    <a:pos x="T0" y="T1"/>
                  </a:cxn>
                  <a:cxn ang="0">
                    <a:pos x="T2" y="T3"/>
                  </a:cxn>
                  <a:cxn ang="0">
                    <a:pos x="T4" y="T5"/>
                  </a:cxn>
                  <a:cxn ang="0">
                    <a:pos x="T6" y="T7"/>
                  </a:cxn>
                  <a:cxn ang="0">
                    <a:pos x="T8" y="T9"/>
                  </a:cxn>
                </a:cxnLst>
                <a:rect l="0" t="0" r="r" b="b"/>
                <a:pathLst>
                  <a:path w="379" h="17">
                    <a:moveTo>
                      <a:pt x="17" y="0"/>
                    </a:moveTo>
                    <a:lnTo>
                      <a:pt x="0" y="16"/>
                    </a:lnTo>
                    <a:lnTo>
                      <a:pt x="378" y="16"/>
                    </a:lnTo>
                    <a:lnTo>
                      <a:pt x="361" y="0"/>
                    </a:lnTo>
                    <a:lnTo>
                      <a:pt x="17" y="0"/>
                    </a:lnTo>
                  </a:path>
                </a:pathLst>
              </a:custGeom>
              <a:solidFill>
                <a:srgbClr val="FAFD00"/>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53439" name="Group 191"/>
            <p:cNvGrpSpPr>
              <a:grpSpLocks/>
            </p:cNvGrpSpPr>
            <p:nvPr/>
          </p:nvGrpSpPr>
          <p:grpSpPr bwMode="auto">
            <a:xfrm>
              <a:off x="5026" y="3565"/>
              <a:ext cx="379" cy="368"/>
              <a:chOff x="5026" y="3565"/>
              <a:chExt cx="379" cy="368"/>
            </a:xfrm>
          </p:grpSpPr>
          <p:sp>
            <p:nvSpPr>
              <p:cNvPr id="53434" name="Rectangle 186"/>
              <p:cNvSpPr>
                <a:spLocks noChangeArrowheads="1"/>
              </p:cNvSpPr>
              <p:nvPr/>
            </p:nvSpPr>
            <p:spPr bwMode="auto">
              <a:xfrm>
                <a:off x="5028" y="3568"/>
                <a:ext cx="368" cy="357"/>
              </a:xfrm>
              <a:prstGeom prst="rect">
                <a:avLst/>
              </a:prstGeom>
              <a:solidFill>
                <a:srgbClr val="F76681"/>
              </a:solidFill>
              <a:ln w="12700">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3435" name="Freeform 187"/>
              <p:cNvSpPr>
                <a:spLocks/>
              </p:cNvSpPr>
              <p:nvPr/>
            </p:nvSpPr>
            <p:spPr bwMode="auto">
              <a:xfrm>
                <a:off x="5026" y="3565"/>
                <a:ext cx="379" cy="18"/>
              </a:xfrm>
              <a:custGeom>
                <a:avLst/>
                <a:gdLst>
                  <a:gd name="T0" fmla="*/ 0 w 379"/>
                  <a:gd name="T1" fmla="*/ 0 h 18"/>
                  <a:gd name="T2" fmla="*/ 17 w 379"/>
                  <a:gd name="T3" fmla="*/ 17 h 18"/>
                  <a:gd name="T4" fmla="*/ 361 w 379"/>
                  <a:gd name="T5" fmla="*/ 17 h 18"/>
                  <a:gd name="T6" fmla="*/ 378 w 379"/>
                  <a:gd name="T7" fmla="*/ 0 h 18"/>
                  <a:gd name="T8" fmla="*/ 0 w 379"/>
                  <a:gd name="T9" fmla="*/ 0 h 18"/>
                </a:gdLst>
                <a:ahLst/>
                <a:cxnLst>
                  <a:cxn ang="0">
                    <a:pos x="T0" y="T1"/>
                  </a:cxn>
                  <a:cxn ang="0">
                    <a:pos x="T2" y="T3"/>
                  </a:cxn>
                  <a:cxn ang="0">
                    <a:pos x="T4" y="T5"/>
                  </a:cxn>
                  <a:cxn ang="0">
                    <a:pos x="T6" y="T7"/>
                  </a:cxn>
                  <a:cxn ang="0">
                    <a:pos x="T8" y="T9"/>
                  </a:cxn>
                </a:cxnLst>
                <a:rect l="0" t="0" r="r" b="b"/>
                <a:pathLst>
                  <a:path w="379" h="18">
                    <a:moveTo>
                      <a:pt x="0" y="0"/>
                    </a:moveTo>
                    <a:lnTo>
                      <a:pt x="17" y="17"/>
                    </a:lnTo>
                    <a:lnTo>
                      <a:pt x="361" y="17"/>
                    </a:lnTo>
                    <a:lnTo>
                      <a:pt x="378" y="0"/>
                    </a:lnTo>
                    <a:lnTo>
                      <a:pt x="0" y="0"/>
                    </a:lnTo>
                  </a:path>
                </a:pathLst>
              </a:custGeom>
              <a:solidFill>
                <a:srgbClr val="F76681"/>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3436" name="Freeform 188"/>
              <p:cNvSpPr>
                <a:spLocks/>
              </p:cNvSpPr>
              <p:nvPr/>
            </p:nvSpPr>
            <p:spPr bwMode="auto">
              <a:xfrm>
                <a:off x="5026" y="3565"/>
                <a:ext cx="18" cy="368"/>
              </a:xfrm>
              <a:custGeom>
                <a:avLst/>
                <a:gdLst>
                  <a:gd name="T0" fmla="*/ 0 w 18"/>
                  <a:gd name="T1" fmla="*/ 0 h 368"/>
                  <a:gd name="T2" fmla="*/ 0 w 18"/>
                  <a:gd name="T3" fmla="*/ 367 h 368"/>
                  <a:gd name="T4" fmla="*/ 17 w 18"/>
                  <a:gd name="T5" fmla="*/ 350 h 368"/>
                  <a:gd name="T6" fmla="*/ 17 w 18"/>
                  <a:gd name="T7" fmla="*/ 16 h 368"/>
                  <a:gd name="T8" fmla="*/ 0 w 18"/>
                  <a:gd name="T9" fmla="*/ 0 h 368"/>
                </a:gdLst>
                <a:ahLst/>
                <a:cxnLst>
                  <a:cxn ang="0">
                    <a:pos x="T0" y="T1"/>
                  </a:cxn>
                  <a:cxn ang="0">
                    <a:pos x="T2" y="T3"/>
                  </a:cxn>
                  <a:cxn ang="0">
                    <a:pos x="T4" y="T5"/>
                  </a:cxn>
                  <a:cxn ang="0">
                    <a:pos x="T6" y="T7"/>
                  </a:cxn>
                  <a:cxn ang="0">
                    <a:pos x="T8" y="T9"/>
                  </a:cxn>
                </a:cxnLst>
                <a:rect l="0" t="0" r="r" b="b"/>
                <a:pathLst>
                  <a:path w="18" h="368">
                    <a:moveTo>
                      <a:pt x="0" y="0"/>
                    </a:moveTo>
                    <a:lnTo>
                      <a:pt x="0" y="367"/>
                    </a:lnTo>
                    <a:lnTo>
                      <a:pt x="17" y="350"/>
                    </a:lnTo>
                    <a:lnTo>
                      <a:pt x="17" y="16"/>
                    </a:lnTo>
                    <a:lnTo>
                      <a:pt x="0" y="0"/>
                    </a:lnTo>
                  </a:path>
                </a:pathLst>
              </a:custGeom>
              <a:solidFill>
                <a:srgbClr val="F76681"/>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3437" name="Freeform 189"/>
              <p:cNvSpPr>
                <a:spLocks/>
              </p:cNvSpPr>
              <p:nvPr/>
            </p:nvSpPr>
            <p:spPr bwMode="auto">
              <a:xfrm>
                <a:off x="5387" y="3565"/>
                <a:ext cx="18" cy="368"/>
              </a:xfrm>
              <a:custGeom>
                <a:avLst/>
                <a:gdLst>
                  <a:gd name="T0" fmla="*/ 17 w 18"/>
                  <a:gd name="T1" fmla="*/ 0 h 368"/>
                  <a:gd name="T2" fmla="*/ 0 w 18"/>
                  <a:gd name="T3" fmla="*/ 16 h 368"/>
                  <a:gd name="T4" fmla="*/ 0 w 18"/>
                  <a:gd name="T5" fmla="*/ 350 h 368"/>
                  <a:gd name="T6" fmla="*/ 17 w 18"/>
                  <a:gd name="T7" fmla="*/ 367 h 368"/>
                  <a:gd name="T8" fmla="*/ 17 w 18"/>
                  <a:gd name="T9" fmla="*/ 0 h 368"/>
                </a:gdLst>
                <a:ahLst/>
                <a:cxnLst>
                  <a:cxn ang="0">
                    <a:pos x="T0" y="T1"/>
                  </a:cxn>
                  <a:cxn ang="0">
                    <a:pos x="T2" y="T3"/>
                  </a:cxn>
                  <a:cxn ang="0">
                    <a:pos x="T4" y="T5"/>
                  </a:cxn>
                  <a:cxn ang="0">
                    <a:pos x="T6" y="T7"/>
                  </a:cxn>
                  <a:cxn ang="0">
                    <a:pos x="T8" y="T9"/>
                  </a:cxn>
                </a:cxnLst>
                <a:rect l="0" t="0" r="r" b="b"/>
                <a:pathLst>
                  <a:path w="18" h="368">
                    <a:moveTo>
                      <a:pt x="17" y="0"/>
                    </a:moveTo>
                    <a:lnTo>
                      <a:pt x="0" y="16"/>
                    </a:lnTo>
                    <a:lnTo>
                      <a:pt x="0" y="350"/>
                    </a:lnTo>
                    <a:lnTo>
                      <a:pt x="17" y="367"/>
                    </a:lnTo>
                    <a:lnTo>
                      <a:pt x="17" y="0"/>
                    </a:lnTo>
                  </a:path>
                </a:pathLst>
              </a:custGeom>
              <a:solidFill>
                <a:srgbClr val="F76681"/>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3438" name="Freeform 190"/>
              <p:cNvSpPr>
                <a:spLocks/>
              </p:cNvSpPr>
              <p:nvPr/>
            </p:nvSpPr>
            <p:spPr bwMode="auto">
              <a:xfrm>
                <a:off x="5026" y="3916"/>
                <a:ext cx="379" cy="17"/>
              </a:xfrm>
              <a:custGeom>
                <a:avLst/>
                <a:gdLst>
                  <a:gd name="T0" fmla="*/ 17 w 379"/>
                  <a:gd name="T1" fmla="*/ 0 h 17"/>
                  <a:gd name="T2" fmla="*/ 0 w 379"/>
                  <a:gd name="T3" fmla="*/ 16 h 17"/>
                  <a:gd name="T4" fmla="*/ 378 w 379"/>
                  <a:gd name="T5" fmla="*/ 16 h 17"/>
                  <a:gd name="T6" fmla="*/ 361 w 379"/>
                  <a:gd name="T7" fmla="*/ 0 h 17"/>
                  <a:gd name="T8" fmla="*/ 17 w 379"/>
                  <a:gd name="T9" fmla="*/ 0 h 17"/>
                </a:gdLst>
                <a:ahLst/>
                <a:cxnLst>
                  <a:cxn ang="0">
                    <a:pos x="T0" y="T1"/>
                  </a:cxn>
                  <a:cxn ang="0">
                    <a:pos x="T2" y="T3"/>
                  </a:cxn>
                  <a:cxn ang="0">
                    <a:pos x="T4" y="T5"/>
                  </a:cxn>
                  <a:cxn ang="0">
                    <a:pos x="T6" y="T7"/>
                  </a:cxn>
                  <a:cxn ang="0">
                    <a:pos x="T8" y="T9"/>
                  </a:cxn>
                </a:cxnLst>
                <a:rect l="0" t="0" r="r" b="b"/>
                <a:pathLst>
                  <a:path w="379" h="17">
                    <a:moveTo>
                      <a:pt x="17" y="0"/>
                    </a:moveTo>
                    <a:lnTo>
                      <a:pt x="0" y="16"/>
                    </a:lnTo>
                    <a:lnTo>
                      <a:pt x="378" y="16"/>
                    </a:lnTo>
                    <a:lnTo>
                      <a:pt x="361" y="0"/>
                    </a:lnTo>
                    <a:lnTo>
                      <a:pt x="17" y="0"/>
                    </a:lnTo>
                  </a:path>
                </a:pathLst>
              </a:custGeom>
              <a:solidFill>
                <a:srgbClr val="F76681"/>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53440" name="Rectangle 192"/>
            <p:cNvSpPr>
              <a:spLocks noChangeArrowheads="1"/>
            </p:cNvSpPr>
            <p:nvPr/>
          </p:nvSpPr>
          <p:spPr bwMode="auto">
            <a:xfrm>
              <a:off x="4392" y="2940"/>
              <a:ext cx="144" cy="21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53975" tIns="28575" rIns="53975" bIns="28575">
              <a:spAutoFit/>
            </a:bodyPr>
            <a:lstStyle/>
            <a:p>
              <a:pPr algn="ctr" defTabSz="373063"/>
              <a:r>
                <a:rPr lang="en-US" sz="1900" b="1">
                  <a:latin typeface="Helvetica" charset="0"/>
                </a:rPr>
                <a:t>1</a:t>
              </a:r>
            </a:p>
          </p:txBody>
        </p:sp>
        <p:sp>
          <p:nvSpPr>
            <p:cNvPr id="53441" name="Rectangle 193"/>
            <p:cNvSpPr>
              <a:spLocks noChangeArrowheads="1"/>
            </p:cNvSpPr>
            <p:nvPr/>
          </p:nvSpPr>
          <p:spPr bwMode="auto">
            <a:xfrm>
              <a:off x="4766" y="2935"/>
              <a:ext cx="144" cy="21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53975" tIns="28575" rIns="53975" bIns="28575">
              <a:spAutoFit/>
            </a:bodyPr>
            <a:lstStyle/>
            <a:p>
              <a:pPr algn="ctr" defTabSz="373063"/>
              <a:r>
                <a:rPr lang="en-US" sz="1900" b="1">
                  <a:latin typeface="Helvetica" charset="0"/>
                </a:rPr>
                <a:t>2</a:t>
              </a:r>
            </a:p>
          </p:txBody>
        </p:sp>
        <p:sp>
          <p:nvSpPr>
            <p:cNvPr id="53442" name="Rectangle 194"/>
            <p:cNvSpPr>
              <a:spLocks noChangeArrowheads="1"/>
            </p:cNvSpPr>
            <p:nvPr/>
          </p:nvSpPr>
          <p:spPr bwMode="auto">
            <a:xfrm>
              <a:off x="5140" y="2935"/>
              <a:ext cx="144" cy="21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53975" tIns="28575" rIns="53975" bIns="28575">
              <a:spAutoFit/>
            </a:bodyPr>
            <a:lstStyle/>
            <a:p>
              <a:pPr algn="ctr" defTabSz="373063"/>
              <a:r>
                <a:rPr lang="en-US" sz="1900" b="1">
                  <a:latin typeface="Helvetica" charset="0"/>
                </a:rPr>
                <a:t>3</a:t>
              </a:r>
            </a:p>
          </p:txBody>
        </p:sp>
        <p:sp>
          <p:nvSpPr>
            <p:cNvPr id="53443" name="Rectangle 195"/>
            <p:cNvSpPr>
              <a:spLocks noChangeArrowheads="1"/>
            </p:cNvSpPr>
            <p:nvPr/>
          </p:nvSpPr>
          <p:spPr bwMode="auto">
            <a:xfrm>
              <a:off x="4404" y="3298"/>
              <a:ext cx="144" cy="21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53975" tIns="28575" rIns="53975" bIns="28575">
              <a:spAutoFit/>
            </a:bodyPr>
            <a:lstStyle/>
            <a:p>
              <a:pPr algn="ctr" defTabSz="373063"/>
              <a:r>
                <a:rPr lang="en-US" sz="1900" b="1">
                  <a:latin typeface="Helvetica" charset="0"/>
                </a:rPr>
                <a:t>4</a:t>
              </a:r>
            </a:p>
          </p:txBody>
        </p:sp>
        <p:sp>
          <p:nvSpPr>
            <p:cNvPr id="53444" name="Rectangle 196"/>
            <p:cNvSpPr>
              <a:spLocks noChangeArrowheads="1"/>
            </p:cNvSpPr>
            <p:nvPr/>
          </p:nvSpPr>
          <p:spPr bwMode="auto">
            <a:xfrm>
              <a:off x="4796" y="3290"/>
              <a:ext cx="107" cy="21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53975" tIns="28575" rIns="53975" bIns="28575">
              <a:spAutoFit/>
            </a:bodyPr>
            <a:lstStyle/>
            <a:p>
              <a:pPr algn="ctr" defTabSz="373063"/>
              <a:r>
                <a:rPr lang="en-US" sz="1900" b="1">
                  <a:latin typeface="Helvetica" charset="0"/>
                </a:rPr>
                <a:t>5</a:t>
              </a:r>
            </a:p>
          </p:txBody>
        </p:sp>
        <p:sp>
          <p:nvSpPr>
            <p:cNvPr id="53445" name="Rectangle 197"/>
            <p:cNvSpPr>
              <a:spLocks noChangeArrowheads="1"/>
            </p:cNvSpPr>
            <p:nvPr/>
          </p:nvSpPr>
          <p:spPr bwMode="auto">
            <a:xfrm>
              <a:off x="5152" y="3290"/>
              <a:ext cx="144" cy="21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53975" tIns="28575" rIns="53975" bIns="28575">
              <a:spAutoFit/>
            </a:bodyPr>
            <a:lstStyle/>
            <a:p>
              <a:pPr algn="ctr" defTabSz="373063"/>
              <a:r>
                <a:rPr lang="en-US" sz="1900" b="1">
                  <a:latin typeface="Helvetica" charset="0"/>
                </a:rPr>
                <a:t>6</a:t>
              </a:r>
            </a:p>
          </p:txBody>
        </p:sp>
        <p:sp>
          <p:nvSpPr>
            <p:cNvPr id="53446" name="Rectangle 198"/>
            <p:cNvSpPr>
              <a:spLocks noChangeArrowheads="1"/>
            </p:cNvSpPr>
            <p:nvPr/>
          </p:nvSpPr>
          <p:spPr bwMode="auto">
            <a:xfrm>
              <a:off x="4404" y="3652"/>
              <a:ext cx="144" cy="21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53975" tIns="28575" rIns="53975" bIns="28575">
              <a:spAutoFit/>
            </a:bodyPr>
            <a:lstStyle/>
            <a:p>
              <a:pPr algn="ctr" defTabSz="373063"/>
              <a:r>
                <a:rPr lang="en-US" sz="1900" b="1">
                  <a:latin typeface="Helvetica" charset="0"/>
                </a:rPr>
                <a:t>7</a:t>
              </a:r>
            </a:p>
          </p:txBody>
        </p:sp>
        <p:sp>
          <p:nvSpPr>
            <p:cNvPr id="53447" name="Rectangle 199"/>
            <p:cNvSpPr>
              <a:spLocks noChangeArrowheads="1"/>
            </p:cNvSpPr>
            <p:nvPr/>
          </p:nvSpPr>
          <p:spPr bwMode="auto">
            <a:xfrm>
              <a:off x="4790" y="3652"/>
              <a:ext cx="144" cy="21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53975" tIns="28575" rIns="53975" bIns="28575">
              <a:spAutoFit/>
            </a:bodyPr>
            <a:lstStyle/>
            <a:p>
              <a:pPr algn="ctr" defTabSz="373063"/>
              <a:r>
                <a:rPr lang="en-US" sz="1900" b="1">
                  <a:latin typeface="Helvetica" charset="0"/>
                </a:rPr>
                <a:t>8</a:t>
              </a:r>
            </a:p>
          </p:txBody>
        </p:sp>
        <p:sp>
          <p:nvSpPr>
            <p:cNvPr id="53448" name="Rectangle 200"/>
            <p:cNvSpPr>
              <a:spLocks noChangeArrowheads="1"/>
            </p:cNvSpPr>
            <p:nvPr/>
          </p:nvSpPr>
          <p:spPr bwMode="auto">
            <a:xfrm>
              <a:off x="5176" y="3652"/>
              <a:ext cx="144" cy="21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53975" tIns="28575" rIns="53975" bIns="28575">
              <a:spAutoFit/>
            </a:bodyPr>
            <a:lstStyle/>
            <a:p>
              <a:pPr algn="ctr" defTabSz="373063"/>
              <a:r>
                <a:rPr lang="en-US" sz="1900" b="1">
                  <a:latin typeface="Helvetica" charset="0"/>
                </a:rPr>
                <a:t>9</a:t>
              </a:r>
            </a:p>
          </p:txBody>
        </p:sp>
      </p:grpSp>
      <p:sp>
        <p:nvSpPr>
          <p:cNvPr id="53450" name="Rectangle 202"/>
          <p:cNvSpPr>
            <a:spLocks noChangeArrowheads="1"/>
          </p:cNvSpPr>
          <p:nvPr/>
        </p:nvSpPr>
        <p:spPr bwMode="auto">
          <a:xfrm>
            <a:off x="947738" y="6586538"/>
            <a:ext cx="581025" cy="21113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sz="800">
                <a:latin typeface="Arial" pitchFamily="34" charset="0"/>
              </a:rPr>
              <a:t>10/12/98</a:t>
            </a: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ChangeArrowheads="1"/>
          </p:cNvSpPr>
          <p:nvPr/>
        </p:nvSpPr>
        <p:spPr bwMode="auto">
          <a:xfrm>
            <a:off x="2906713" y="619125"/>
            <a:ext cx="3330575" cy="11557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sz="3200" b="1">
                <a:solidFill>
                  <a:srgbClr val="790015"/>
                </a:solidFill>
                <a:latin typeface="Arial" pitchFamily="34" charset="0"/>
              </a:rPr>
              <a:t>Pull Signals</a:t>
            </a:r>
          </a:p>
          <a:p>
            <a:pPr algn="ctr"/>
            <a:endParaRPr lang="en-US" sz="1800" b="1">
              <a:solidFill>
                <a:srgbClr val="790015"/>
              </a:solidFill>
              <a:latin typeface="Arial" pitchFamily="34" charset="0"/>
            </a:endParaRPr>
          </a:p>
          <a:p>
            <a:pPr algn="ctr"/>
            <a:r>
              <a:rPr lang="en-US" sz="2000" b="1">
                <a:solidFill>
                  <a:schemeClr val="hlink"/>
                </a:solidFill>
                <a:latin typeface="Arial" pitchFamily="34" charset="0"/>
              </a:rPr>
              <a:t>MATERIAL LIGHT BOARD</a:t>
            </a:r>
          </a:p>
        </p:txBody>
      </p:sp>
      <p:sp>
        <p:nvSpPr>
          <p:cNvPr id="55299" name="Rectangle 3"/>
          <p:cNvSpPr>
            <a:spLocks noChangeArrowheads="1"/>
          </p:cNvSpPr>
          <p:nvPr/>
        </p:nvSpPr>
        <p:spPr bwMode="auto">
          <a:xfrm>
            <a:off x="1135063" y="3789363"/>
            <a:ext cx="6873875" cy="6381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sz="1800" b="1">
                <a:latin typeface="Arial" pitchFamily="34" charset="0"/>
              </a:rPr>
              <a:t>Uses lights to signal the need for bulk material replenishment</a:t>
            </a:r>
          </a:p>
          <a:p>
            <a:r>
              <a:rPr lang="en-US" sz="1800" b="1">
                <a:latin typeface="Arial" pitchFamily="34" charset="0"/>
              </a:rPr>
              <a:t>At a pre-determined re-order point.</a:t>
            </a:r>
          </a:p>
        </p:txBody>
      </p:sp>
      <p:sp>
        <p:nvSpPr>
          <p:cNvPr id="55300" name="Rectangle 4"/>
          <p:cNvSpPr>
            <a:spLocks noChangeArrowheads="1"/>
          </p:cNvSpPr>
          <p:nvPr/>
        </p:nvSpPr>
        <p:spPr bwMode="auto">
          <a:xfrm>
            <a:off x="2600325" y="4667250"/>
            <a:ext cx="3946525" cy="13112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buFontTx/>
              <a:buChar char="•"/>
            </a:pPr>
            <a:r>
              <a:rPr lang="en-US" sz="1600" b="1">
                <a:latin typeface="Arial" pitchFamily="34" charset="0"/>
              </a:rPr>
              <a:t>  Operator sensitive</a:t>
            </a:r>
          </a:p>
          <a:p>
            <a:pPr>
              <a:buFontTx/>
              <a:buChar char="•"/>
            </a:pPr>
            <a:r>
              <a:rPr lang="en-US" sz="1600" b="1">
                <a:latin typeface="Arial" pitchFamily="34" charset="0"/>
              </a:rPr>
              <a:t>  Re-order point calculation is critical</a:t>
            </a:r>
          </a:p>
          <a:p>
            <a:pPr>
              <a:buFontTx/>
              <a:buChar char="•"/>
            </a:pPr>
            <a:r>
              <a:rPr lang="en-US" sz="1600" b="1">
                <a:latin typeface="Arial" pitchFamily="34" charset="0"/>
              </a:rPr>
              <a:t>  Large, non-hand carriable containers</a:t>
            </a:r>
          </a:p>
          <a:p>
            <a:pPr>
              <a:buFontTx/>
              <a:buChar char="•"/>
            </a:pPr>
            <a:r>
              <a:rPr lang="en-US" sz="1600" b="1">
                <a:latin typeface="Arial" pitchFamily="34" charset="0"/>
              </a:rPr>
              <a:t>  Container is fork lift compatible</a:t>
            </a:r>
          </a:p>
          <a:p>
            <a:pPr>
              <a:buFontTx/>
              <a:buChar char="•"/>
            </a:pPr>
            <a:r>
              <a:rPr lang="en-US" sz="1600" b="1">
                <a:latin typeface="Arial" pitchFamily="34" charset="0"/>
              </a:rPr>
              <a:t>  Use as last-resort solution</a:t>
            </a:r>
          </a:p>
        </p:txBody>
      </p:sp>
      <p:grpSp>
        <p:nvGrpSpPr>
          <p:cNvPr id="55328" name="Group 32"/>
          <p:cNvGrpSpPr>
            <a:grpSpLocks/>
          </p:cNvGrpSpPr>
          <p:nvPr/>
        </p:nvGrpSpPr>
        <p:grpSpPr bwMode="auto">
          <a:xfrm>
            <a:off x="3484563" y="2147888"/>
            <a:ext cx="2130425" cy="1309687"/>
            <a:chOff x="2195" y="1353"/>
            <a:chExt cx="1342" cy="825"/>
          </a:xfrm>
        </p:grpSpPr>
        <p:sp>
          <p:nvSpPr>
            <p:cNvPr id="55301" name="Rectangle 5"/>
            <p:cNvSpPr>
              <a:spLocks noChangeArrowheads="1"/>
            </p:cNvSpPr>
            <p:nvPr/>
          </p:nvSpPr>
          <p:spPr bwMode="auto">
            <a:xfrm>
              <a:off x="2195" y="1353"/>
              <a:ext cx="1342" cy="825"/>
            </a:xfrm>
            <a:prstGeom prst="rect">
              <a:avLst/>
            </a:prstGeom>
            <a:solidFill>
              <a:schemeClr val="accent1"/>
            </a:solid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5302" name="Rectangle 6"/>
            <p:cNvSpPr>
              <a:spLocks noChangeArrowheads="1"/>
            </p:cNvSpPr>
            <p:nvPr/>
          </p:nvSpPr>
          <p:spPr bwMode="auto">
            <a:xfrm>
              <a:off x="2304" y="1415"/>
              <a:ext cx="196" cy="182"/>
            </a:xfrm>
            <a:prstGeom prst="rect">
              <a:avLst/>
            </a:prstGeom>
            <a:solidFill>
              <a:schemeClr val="tx2"/>
            </a:solidFill>
            <a:ln>
              <a:noFill/>
            </a:ln>
            <a:effectLst/>
            <a:extLs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5303" name="Rectangle 7"/>
            <p:cNvSpPr>
              <a:spLocks noChangeArrowheads="1"/>
            </p:cNvSpPr>
            <p:nvPr/>
          </p:nvSpPr>
          <p:spPr bwMode="auto">
            <a:xfrm>
              <a:off x="2304" y="1667"/>
              <a:ext cx="196" cy="180"/>
            </a:xfrm>
            <a:prstGeom prst="rect">
              <a:avLst/>
            </a:prstGeom>
            <a:solidFill>
              <a:schemeClr val="tx2"/>
            </a:solidFill>
            <a:ln>
              <a:noFill/>
            </a:ln>
            <a:effectLst/>
            <a:extLs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5304" name="Rectangle 8"/>
            <p:cNvSpPr>
              <a:spLocks noChangeArrowheads="1"/>
            </p:cNvSpPr>
            <p:nvPr/>
          </p:nvSpPr>
          <p:spPr bwMode="auto">
            <a:xfrm>
              <a:off x="2304" y="1918"/>
              <a:ext cx="196" cy="181"/>
            </a:xfrm>
            <a:prstGeom prst="rect">
              <a:avLst/>
            </a:prstGeom>
            <a:solidFill>
              <a:schemeClr val="tx2"/>
            </a:solidFill>
            <a:ln>
              <a:noFill/>
            </a:ln>
            <a:effectLst/>
            <a:extLs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55308" name="Group 12"/>
            <p:cNvGrpSpPr>
              <a:grpSpLocks/>
            </p:cNvGrpSpPr>
            <p:nvPr/>
          </p:nvGrpSpPr>
          <p:grpSpPr bwMode="auto">
            <a:xfrm>
              <a:off x="3226" y="1415"/>
              <a:ext cx="197" cy="684"/>
              <a:chOff x="3226" y="1415"/>
              <a:chExt cx="197" cy="684"/>
            </a:xfrm>
          </p:grpSpPr>
          <p:sp>
            <p:nvSpPr>
              <p:cNvPr id="55305" name="Rectangle 9"/>
              <p:cNvSpPr>
                <a:spLocks noChangeArrowheads="1"/>
              </p:cNvSpPr>
              <p:nvPr/>
            </p:nvSpPr>
            <p:spPr bwMode="auto">
              <a:xfrm>
                <a:off x="3226" y="1415"/>
                <a:ext cx="197" cy="182"/>
              </a:xfrm>
              <a:prstGeom prst="rect">
                <a:avLst/>
              </a:prstGeom>
              <a:solidFill>
                <a:schemeClr val="tx2"/>
              </a:solidFill>
              <a:ln>
                <a:noFill/>
              </a:ln>
              <a:effectLst/>
              <a:extLs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5306" name="Rectangle 10"/>
              <p:cNvSpPr>
                <a:spLocks noChangeArrowheads="1"/>
              </p:cNvSpPr>
              <p:nvPr/>
            </p:nvSpPr>
            <p:spPr bwMode="auto">
              <a:xfrm>
                <a:off x="3226" y="1667"/>
                <a:ext cx="197" cy="180"/>
              </a:xfrm>
              <a:prstGeom prst="rect">
                <a:avLst/>
              </a:prstGeom>
              <a:solidFill>
                <a:schemeClr val="tx2"/>
              </a:solidFill>
              <a:ln>
                <a:noFill/>
              </a:ln>
              <a:effectLst/>
              <a:extLs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5307" name="Rectangle 11"/>
              <p:cNvSpPr>
                <a:spLocks noChangeArrowheads="1"/>
              </p:cNvSpPr>
              <p:nvPr/>
            </p:nvSpPr>
            <p:spPr bwMode="auto">
              <a:xfrm>
                <a:off x="3226" y="1918"/>
                <a:ext cx="197" cy="181"/>
              </a:xfrm>
              <a:prstGeom prst="rect">
                <a:avLst/>
              </a:prstGeom>
              <a:solidFill>
                <a:schemeClr val="tx2"/>
              </a:solidFill>
              <a:ln>
                <a:noFill/>
              </a:ln>
              <a:effectLst/>
              <a:extLs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55315" name="Group 19"/>
            <p:cNvGrpSpPr>
              <a:grpSpLocks/>
            </p:cNvGrpSpPr>
            <p:nvPr/>
          </p:nvGrpSpPr>
          <p:grpSpPr bwMode="auto">
            <a:xfrm>
              <a:off x="2635" y="1419"/>
              <a:ext cx="472" cy="676"/>
              <a:chOff x="2635" y="1419"/>
              <a:chExt cx="472" cy="676"/>
            </a:xfrm>
          </p:grpSpPr>
          <p:grpSp>
            <p:nvGrpSpPr>
              <p:cNvPr id="55312" name="Group 16"/>
              <p:cNvGrpSpPr>
                <a:grpSpLocks/>
              </p:cNvGrpSpPr>
              <p:nvPr/>
            </p:nvGrpSpPr>
            <p:grpSpPr bwMode="auto">
              <a:xfrm>
                <a:off x="2635" y="1419"/>
                <a:ext cx="178" cy="676"/>
                <a:chOff x="2635" y="1419"/>
                <a:chExt cx="178" cy="676"/>
              </a:xfrm>
            </p:grpSpPr>
            <p:sp>
              <p:nvSpPr>
                <p:cNvPr id="55309" name="Oval 13"/>
                <p:cNvSpPr>
                  <a:spLocks noChangeArrowheads="1"/>
                </p:cNvSpPr>
                <p:nvPr/>
              </p:nvSpPr>
              <p:spPr bwMode="auto">
                <a:xfrm>
                  <a:off x="2635" y="1419"/>
                  <a:ext cx="178" cy="17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5310" name="Oval 14"/>
                <p:cNvSpPr>
                  <a:spLocks noChangeArrowheads="1"/>
                </p:cNvSpPr>
                <p:nvPr/>
              </p:nvSpPr>
              <p:spPr bwMode="auto">
                <a:xfrm>
                  <a:off x="2635" y="1671"/>
                  <a:ext cx="178" cy="172"/>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5311" name="Oval 15"/>
                <p:cNvSpPr>
                  <a:spLocks noChangeArrowheads="1"/>
                </p:cNvSpPr>
                <p:nvPr/>
              </p:nvSpPr>
              <p:spPr bwMode="auto">
                <a:xfrm>
                  <a:off x="2635" y="1922"/>
                  <a:ext cx="178" cy="173"/>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55313" name="Oval 17"/>
              <p:cNvSpPr>
                <a:spLocks noChangeArrowheads="1"/>
              </p:cNvSpPr>
              <p:nvPr/>
            </p:nvSpPr>
            <p:spPr bwMode="auto">
              <a:xfrm>
                <a:off x="2930" y="1419"/>
                <a:ext cx="177" cy="17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5314" name="Oval 18"/>
              <p:cNvSpPr>
                <a:spLocks noChangeArrowheads="1"/>
              </p:cNvSpPr>
              <p:nvPr/>
            </p:nvSpPr>
            <p:spPr bwMode="auto">
              <a:xfrm>
                <a:off x="2930" y="1671"/>
                <a:ext cx="177" cy="172"/>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55321" name="Group 25"/>
            <p:cNvGrpSpPr>
              <a:grpSpLocks/>
            </p:cNvGrpSpPr>
            <p:nvPr/>
          </p:nvGrpSpPr>
          <p:grpSpPr bwMode="auto">
            <a:xfrm>
              <a:off x="2900" y="1902"/>
              <a:ext cx="242" cy="213"/>
              <a:chOff x="2900" y="1902"/>
              <a:chExt cx="242" cy="213"/>
            </a:xfrm>
          </p:grpSpPr>
          <p:sp>
            <p:nvSpPr>
              <p:cNvPr id="55316" name="AutoShape 20"/>
              <p:cNvSpPr>
                <a:spLocks noChangeArrowheads="1"/>
              </p:cNvSpPr>
              <p:nvPr/>
            </p:nvSpPr>
            <p:spPr bwMode="auto">
              <a:xfrm>
                <a:off x="2930" y="1922"/>
                <a:ext cx="177" cy="173"/>
              </a:xfrm>
              <a:prstGeom prst="star16">
                <a:avLst>
                  <a:gd name="adj" fmla="val 37500"/>
                </a:avLst>
              </a:prstGeom>
              <a:solidFill>
                <a:schemeClr val="hlink"/>
              </a:solidFill>
              <a:ln w="12700">
                <a:solidFill>
                  <a:schemeClr va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5317" name="Line 21"/>
              <p:cNvSpPr>
                <a:spLocks noChangeShapeType="1"/>
              </p:cNvSpPr>
              <p:nvPr/>
            </p:nvSpPr>
            <p:spPr bwMode="auto">
              <a:xfrm>
                <a:off x="2913" y="1906"/>
                <a:ext cx="175" cy="181"/>
              </a:xfrm>
              <a:prstGeom prst="line">
                <a:avLst/>
              </a:prstGeom>
              <a:noFill/>
              <a:ln w="127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5318" name="Line 22"/>
              <p:cNvSpPr>
                <a:spLocks noChangeShapeType="1"/>
              </p:cNvSpPr>
              <p:nvPr/>
            </p:nvSpPr>
            <p:spPr bwMode="auto">
              <a:xfrm flipV="1">
                <a:off x="2900" y="1913"/>
                <a:ext cx="171" cy="202"/>
              </a:xfrm>
              <a:prstGeom prst="line">
                <a:avLst/>
              </a:prstGeom>
              <a:noFill/>
              <a:ln w="127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5319" name="Line 23"/>
              <p:cNvSpPr>
                <a:spLocks noChangeShapeType="1"/>
              </p:cNvSpPr>
              <p:nvPr/>
            </p:nvSpPr>
            <p:spPr bwMode="auto">
              <a:xfrm>
                <a:off x="2913" y="2001"/>
                <a:ext cx="229" cy="2"/>
              </a:xfrm>
              <a:prstGeom prst="line">
                <a:avLst/>
              </a:prstGeom>
              <a:noFill/>
              <a:ln w="127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5320" name="Line 24"/>
              <p:cNvSpPr>
                <a:spLocks noChangeShapeType="1"/>
              </p:cNvSpPr>
              <p:nvPr/>
            </p:nvSpPr>
            <p:spPr bwMode="auto">
              <a:xfrm>
                <a:off x="3013" y="1902"/>
                <a:ext cx="2" cy="211"/>
              </a:xfrm>
              <a:prstGeom prst="line">
                <a:avLst/>
              </a:prstGeom>
              <a:noFill/>
              <a:ln w="127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55322" name="Rectangle 26"/>
            <p:cNvSpPr>
              <a:spLocks noChangeArrowheads="1"/>
            </p:cNvSpPr>
            <p:nvPr/>
          </p:nvSpPr>
          <p:spPr bwMode="auto">
            <a:xfrm>
              <a:off x="2272" y="1430"/>
              <a:ext cx="268" cy="15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sz="500">
                  <a:solidFill>
                    <a:schemeClr val="bg1"/>
                  </a:solidFill>
                  <a:latin typeface="Arial" pitchFamily="34" charset="0"/>
                </a:rPr>
                <a:t>PART #</a:t>
              </a:r>
            </a:p>
            <a:p>
              <a:r>
                <a:rPr lang="en-US" sz="500">
                  <a:solidFill>
                    <a:schemeClr val="bg1"/>
                  </a:solidFill>
                  <a:latin typeface="Arial" pitchFamily="34" charset="0"/>
                </a:rPr>
                <a:t>1234567</a:t>
              </a:r>
            </a:p>
          </p:txBody>
        </p:sp>
        <p:sp>
          <p:nvSpPr>
            <p:cNvPr id="55323" name="Rectangle 27"/>
            <p:cNvSpPr>
              <a:spLocks noChangeArrowheads="1"/>
            </p:cNvSpPr>
            <p:nvPr/>
          </p:nvSpPr>
          <p:spPr bwMode="auto">
            <a:xfrm>
              <a:off x="2269" y="1681"/>
              <a:ext cx="268" cy="15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sz="500">
                  <a:solidFill>
                    <a:schemeClr val="bg1"/>
                  </a:solidFill>
                  <a:latin typeface="Arial" pitchFamily="34" charset="0"/>
                </a:rPr>
                <a:t>PART #</a:t>
              </a:r>
            </a:p>
            <a:p>
              <a:r>
                <a:rPr lang="en-US" sz="500">
                  <a:solidFill>
                    <a:schemeClr val="bg1"/>
                  </a:solidFill>
                  <a:latin typeface="Arial" pitchFamily="34" charset="0"/>
                </a:rPr>
                <a:t>1234567</a:t>
              </a:r>
            </a:p>
          </p:txBody>
        </p:sp>
        <p:sp>
          <p:nvSpPr>
            <p:cNvPr id="55324" name="Rectangle 28"/>
            <p:cNvSpPr>
              <a:spLocks noChangeArrowheads="1"/>
            </p:cNvSpPr>
            <p:nvPr/>
          </p:nvSpPr>
          <p:spPr bwMode="auto">
            <a:xfrm>
              <a:off x="2268" y="1935"/>
              <a:ext cx="268" cy="15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sz="500">
                  <a:solidFill>
                    <a:schemeClr val="bg1"/>
                  </a:solidFill>
                  <a:latin typeface="Arial" pitchFamily="34" charset="0"/>
                </a:rPr>
                <a:t>PART #</a:t>
              </a:r>
            </a:p>
            <a:p>
              <a:r>
                <a:rPr lang="en-US" sz="500">
                  <a:solidFill>
                    <a:schemeClr val="bg1"/>
                  </a:solidFill>
                  <a:latin typeface="Arial" pitchFamily="34" charset="0"/>
                </a:rPr>
                <a:t>1234567</a:t>
              </a:r>
            </a:p>
          </p:txBody>
        </p:sp>
        <p:sp>
          <p:nvSpPr>
            <p:cNvPr id="55325" name="Rectangle 29"/>
            <p:cNvSpPr>
              <a:spLocks noChangeArrowheads="1"/>
            </p:cNvSpPr>
            <p:nvPr/>
          </p:nvSpPr>
          <p:spPr bwMode="auto">
            <a:xfrm>
              <a:off x="3191" y="1934"/>
              <a:ext cx="268" cy="15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sz="500">
                  <a:solidFill>
                    <a:schemeClr val="bg1"/>
                  </a:solidFill>
                  <a:latin typeface="Arial" pitchFamily="34" charset="0"/>
                </a:rPr>
                <a:t>PART #</a:t>
              </a:r>
            </a:p>
            <a:p>
              <a:r>
                <a:rPr lang="en-US" sz="500">
                  <a:solidFill>
                    <a:schemeClr val="bg1"/>
                  </a:solidFill>
                  <a:latin typeface="Arial" pitchFamily="34" charset="0"/>
                </a:rPr>
                <a:t>1234567</a:t>
              </a:r>
            </a:p>
          </p:txBody>
        </p:sp>
        <p:sp>
          <p:nvSpPr>
            <p:cNvPr id="55326" name="Rectangle 30"/>
            <p:cNvSpPr>
              <a:spLocks noChangeArrowheads="1"/>
            </p:cNvSpPr>
            <p:nvPr/>
          </p:nvSpPr>
          <p:spPr bwMode="auto">
            <a:xfrm>
              <a:off x="3189" y="1681"/>
              <a:ext cx="268" cy="15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sz="500">
                  <a:solidFill>
                    <a:schemeClr val="bg1"/>
                  </a:solidFill>
                  <a:latin typeface="Arial" pitchFamily="34" charset="0"/>
                </a:rPr>
                <a:t>PART #</a:t>
              </a:r>
            </a:p>
            <a:p>
              <a:r>
                <a:rPr lang="en-US" sz="500">
                  <a:solidFill>
                    <a:schemeClr val="bg1"/>
                  </a:solidFill>
                  <a:latin typeface="Arial" pitchFamily="34" charset="0"/>
                </a:rPr>
                <a:t>1234567</a:t>
              </a:r>
            </a:p>
          </p:txBody>
        </p:sp>
        <p:sp>
          <p:nvSpPr>
            <p:cNvPr id="55327" name="Rectangle 31"/>
            <p:cNvSpPr>
              <a:spLocks noChangeArrowheads="1"/>
            </p:cNvSpPr>
            <p:nvPr/>
          </p:nvSpPr>
          <p:spPr bwMode="auto">
            <a:xfrm>
              <a:off x="3189" y="1431"/>
              <a:ext cx="268" cy="15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sz="500">
                  <a:solidFill>
                    <a:schemeClr val="bg1"/>
                  </a:solidFill>
                  <a:latin typeface="Arial" pitchFamily="34" charset="0"/>
                </a:rPr>
                <a:t>PART #</a:t>
              </a:r>
            </a:p>
            <a:p>
              <a:r>
                <a:rPr lang="en-US" sz="500">
                  <a:solidFill>
                    <a:schemeClr val="bg1"/>
                  </a:solidFill>
                  <a:latin typeface="Arial" pitchFamily="34" charset="0"/>
                </a:rPr>
                <a:t>1234567</a:t>
              </a:r>
            </a:p>
          </p:txBody>
        </p:sp>
      </p:grpSp>
      <p:sp>
        <p:nvSpPr>
          <p:cNvPr id="55329" name="Rectangle 33"/>
          <p:cNvSpPr>
            <a:spLocks noChangeArrowheads="1"/>
          </p:cNvSpPr>
          <p:nvPr/>
        </p:nvSpPr>
        <p:spPr bwMode="auto">
          <a:xfrm>
            <a:off x="947738" y="6586538"/>
            <a:ext cx="581025" cy="21113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sz="800">
                <a:latin typeface="Arial" pitchFamily="34" charset="0"/>
              </a:rPr>
              <a:t>10/12/98</a:t>
            </a: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Line 2"/>
          <p:cNvSpPr>
            <a:spLocks noChangeShapeType="1"/>
          </p:cNvSpPr>
          <p:nvPr/>
        </p:nvSpPr>
        <p:spPr bwMode="auto">
          <a:xfrm>
            <a:off x="4889500" y="2781300"/>
            <a:ext cx="569913" cy="2419350"/>
          </a:xfrm>
          <a:prstGeom prst="line">
            <a:avLst/>
          </a:prstGeom>
          <a:noFill/>
          <a:ln w="76200">
            <a:solidFill>
              <a:schemeClr val="hlink"/>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347" name="Rectangle 3"/>
          <p:cNvSpPr>
            <a:spLocks noChangeArrowheads="1"/>
          </p:cNvSpPr>
          <p:nvPr/>
        </p:nvSpPr>
        <p:spPr bwMode="auto">
          <a:xfrm>
            <a:off x="3403600" y="1404938"/>
            <a:ext cx="2379663" cy="32702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962" tIns="41275" rIns="80962" bIns="41275">
            <a:spAutoFit/>
          </a:bodyPr>
          <a:lstStyle/>
          <a:p>
            <a:pPr algn="ctr" defTabSz="804863"/>
            <a:r>
              <a:rPr lang="en-US" sz="1600" b="1">
                <a:solidFill>
                  <a:schemeClr val="tx2"/>
                </a:solidFill>
                <a:latin typeface="Helvetica" charset="0"/>
              </a:rPr>
              <a:t>Material Order Indicator</a:t>
            </a:r>
          </a:p>
        </p:txBody>
      </p:sp>
      <p:sp>
        <p:nvSpPr>
          <p:cNvPr id="57348" name="Oval 4"/>
          <p:cNvSpPr>
            <a:spLocks noChangeArrowheads="1"/>
          </p:cNvSpPr>
          <p:nvPr/>
        </p:nvSpPr>
        <p:spPr bwMode="auto">
          <a:xfrm>
            <a:off x="2484438" y="2209800"/>
            <a:ext cx="4175125" cy="4051300"/>
          </a:xfrm>
          <a:prstGeom prst="ellipse">
            <a:avLst/>
          </a:prstGeom>
          <a:noFill/>
          <a:ln w="50800">
            <a:solidFill>
              <a:schemeClr val="tx1"/>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57355" name="Group 11"/>
          <p:cNvGrpSpPr>
            <a:grpSpLocks/>
          </p:cNvGrpSpPr>
          <p:nvPr/>
        </p:nvGrpSpPr>
        <p:grpSpPr bwMode="auto">
          <a:xfrm>
            <a:off x="566738" y="2655888"/>
            <a:ext cx="1655762" cy="788987"/>
            <a:chOff x="357" y="1673"/>
            <a:chExt cx="1043" cy="497"/>
          </a:xfrm>
        </p:grpSpPr>
        <p:sp>
          <p:nvSpPr>
            <p:cNvPr id="57349" name="Rectangle 5"/>
            <p:cNvSpPr>
              <a:spLocks noChangeArrowheads="1"/>
            </p:cNvSpPr>
            <p:nvPr/>
          </p:nvSpPr>
          <p:spPr bwMode="auto">
            <a:xfrm>
              <a:off x="357" y="1940"/>
              <a:ext cx="503" cy="230"/>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350" name="Rectangle 6"/>
            <p:cNvSpPr>
              <a:spLocks noChangeArrowheads="1"/>
            </p:cNvSpPr>
            <p:nvPr/>
          </p:nvSpPr>
          <p:spPr bwMode="auto">
            <a:xfrm>
              <a:off x="445" y="1997"/>
              <a:ext cx="326" cy="116"/>
            </a:xfrm>
            <a:prstGeom prst="rect">
              <a:avLst/>
            </a:prstGeom>
            <a:solidFill>
              <a:srgbClr val="00B7A5"/>
            </a:solidFill>
            <a:ln w="12700">
              <a:solidFill>
                <a:srgbClr val="00B7A5"/>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351" name="Rectangle 7"/>
            <p:cNvSpPr>
              <a:spLocks noChangeArrowheads="1"/>
            </p:cNvSpPr>
            <p:nvPr/>
          </p:nvSpPr>
          <p:spPr bwMode="auto">
            <a:xfrm>
              <a:off x="612" y="1673"/>
              <a:ext cx="503" cy="231"/>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352" name="AutoShape 8"/>
            <p:cNvSpPr>
              <a:spLocks noChangeArrowheads="1"/>
            </p:cNvSpPr>
            <p:nvPr/>
          </p:nvSpPr>
          <p:spPr bwMode="auto">
            <a:xfrm>
              <a:off x="700" y="1731"/>
              <a:ext cx="326" cy="115"/>
            </a:xfrm>
            <a:prstGeom prst="triangle">
              <a:avLst>
                <a:gd name="adj" fmla="val 49977"/>
              </a:avLst>
            </a:prstGeom>
            <a:solidFill>
              <a:srgbClr val="FAFD00"/>
            </a:solidFill>
            <a:ln w="12700">
              <a:solidFill>
                <a:srgbClr val="FAFD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353" name="Rectangle 9"/>
            <p:cNvSpPr>
              <a:spLocks noChangeArrowheads="1"/>
            </p:cNvSpPr>
            <p:nvPr/>
          </p:nvSpPr>
          <p:spPr bwMode="auto">
            <a:xfrm>
              <a:off x="897" y="1940"/>
              <a:ext cx="503" cy="230"/>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354" name="Oval 10"/>
            <p:cNvSpPr>
              <a:spLocks noChangeArrowheads="1"/>
            </p:cNvSpPr>
            <p:nvPr/>
          </p:nvSpPr>
          <p:spPr bwMode="auto">
            <a:xfrm>
              <a:off x="1081" y="2001"/>
              <a:ext cx="110" cy="106"/>
            </a:xfrm>
            <a:prstGeom prst="ellipse">
              <a:avLst/>
            </a:prstGeom>
            <a:solidFill>
              <a:srgbClr val="063DE8"/>
            </a:solidFill>
            <a:ln w="12700">
              <a:solidFill>
                <a:srgbClr val="063DE8"/>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pic>
        <p:nvPicPr>
          <p:cNvPr id="57356" name="Picture 12"/>
          <p:cNvPicPr>
            <a:picLocks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494338" y="2667000"/>
            <a:ext cx="1392237" cy="101282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57378" name="Group 34"/>
          <p:cNvGrpSpPr>
            <a:grpSpLocks/>
          </p:cNvGrpSpPr>
          <p:nvPr/>
        </p:nvGrpSpPr>
        <p:grpSpPr bwMode="auto">
          <a:xfrm>
            <a:off x="2190750" y="2792413"/>
            <a:ext cx="1331913" cy="992187"/>
            <a:chOff x="1380" y="1759"/>
            <a:chExt cx="839" cy="625"/>
          </a:xfrm>
        </p:grpSpPr>
        <p:sp>
          <p:nvSpPr>
            <p:cNvPr id="57357" name="Freeform 13"/>
            <p:cNvSpPr>
              <a:spLocks/>
            </p:cNvSpPr>
            <p:nvPr/>
          </p:nvSpPr>
          <p:spPr bwMode="auto">
            <a:xfrm>
              <a:off x="1585" y="2094"/>
              <a:ext cx="634" cy="219"/>
            </a:xfrm>
            <a:custGeom>
              <a:avLst/>
              <a:gdLst>
                <a:gd name="T0" fmla="*/ 633 w 634"/>
                <a:gd name="T1" fmla="*/ 0 h 219"/>
                <a:gd name="T2" fmla="*/ 633 w 634"/>
                <a:gd name="T3" fmla="*/ 110 h 219"/>
                <a:gd name="T4" fmla="*/ 572 w 634"/>
                <a:gd name="T5" fmla="*/ 110 h 219"/>
                <a:gd name="T6" fmla="*/ 572 w 634"/>
                <a:gd name="T7" fmla="*/ 177 h 219"/>
                <a:gd name="T8" fmla="*/ 511 w 634"/>
                <a:gd name="T9" fmla="*/ 177 h 219"/>
                <a:gd name="T10" fmla="*/ 482 w 634"/>
                <a:gd name="T11" fmla="*/ 218 h 219"/>
                <a:gd name="T12" fmla="*/ 219 w 634"/>
                <a:gd name="T13" fmla="*/ 218 h 219"/>
                <a:gd name="T14" fmla="*/ 193 w 634"/>
                <a:gd name="T15" fmla="*/ 140 h 219"/>
                <a:gd name="T16" fmla="*/ 116 w 634"/>
                <a:gd name="T17" fmla="*/ 115 h 219"/>
                <a:gd name="T18" fmla="*/ 57 w 634"/>
                <a:gd name="T19" fmla="*/ 154 h 219"/>
                <a:gd name="T20" fmla="*/ 57 w 634"/>
                <a:gd name="T21" fmla="*/ 218 h 219"/>
                <a:gd name="T22" fmla="*/ 0 w 634"/>
                <a:gd name="T23" fmla="*/ 218 h 219"/>
                <a:gd name="T24" fmla="*/ 0 w 634"/>
                <a:gd name="T25" fmla="*/ 0 h 219"/>
                <a:gd name="T26" fmla="*/ 193 w 634"/>
                <a:gd name="T27" fmla="*/ 0 h 219"/>
                <a:gd name="T28" fmla="*/ 267 w 634"/>
                <a:gd name="T29" fmla="*/ 63 h 219"/>
                <a:gd name="T30" fmla="*/ 286 w 634"/>
                <a:gd name="T31" fmla="*/ 63 h 219"/>
                <a:gd name="T32" fmla="*/ 286 w 634"/>
                <a:gd name="T33" fmla="*/ 0 h 219"/>
                <a:gd name="T34" fmla="*/ 633 w 634"/>
                <a:gd name="T35" fmla="*/ 0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34" h="219">
                  <a:moveTo>
                    <a:pt x="633" y="0"/>
                  </a:moveTo>
                  <a:lnTo>
                    <a:pt x="633" y="110"/>
                  </a:lnTo>
                  <a:lnTo>
                    <a:pt x="572" y="110"/>
                  </a:lnTo>
                  <a:lnTo>
                    <a:pt x="572" y="177"/>
                  </a:lnTo>
                  <a:lnTo>
                    <a:pt x="511" y="177"/>
                  </a:lnTo>
                  <a:lnTo>
                    <a:pt x="482" y="218"/>
                  </a:lnTo>
                  <a:lnTo>
                    <a:pt x="219" y="218"/>
                  </a:lnTo>
                  <a:lnTo>
                    <a:pt x="193" y="140"/>
                  </a:lnTo>
                  <a:lnTo>
                    <a:pt x="116" y="115"/>
                  </a:lnTo>
                  <a:lnTo>
                    <a:pt x="57" y="154"/>
                  </a:lnTo>
                  <a:lnTo>
                    <a:pt x="57" y="218"/>
                  </a:lnTo>
                  <a:lnTo>
                    <a:pt x="0" y="218"/>
                  </a:lnTo>
                  <a:lnTo>
                    <a:pt x="0" y="0"/>
                  </a:lnTo>
                  <a:lnTo>
                    <a:pt x="193" y="0"/>
                  </a:lnTo>
                  <a:lnTo>
                    <a:pt x="267" y="63"/>
                  </a:lnTo>
                  <a:lnTo>
                    <a:pt x="286" y="63"/>
                  </a:lnTo>
                  <a:lnTo>
                    <a:pt x="286" y="0"/>
                  </a:lnTo>
                  <a:lnTo>
                    <a:pt x="633" y="0"/>
                  </a:lnTo>
                </a:path>
              </a:pathLst>
            </a:custGeom>
            <a:solidFill>
              <a:srgbClr val="FFF000"/>
            </a:solidFill>
            <a:ln w="12700" cap="rnd" cmpd="sng">
              <a:solidFill>
                <a:srgbClr val="FFF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7358" name="Freeform 14"/>
            <p:cNvSpPr>
              <a:spLocks/>
            </p:cNvSpPr>
            <p:nvPr/>
          </p:nvSpPr>
          <p:spPr bwMode="auto">
            <a:xfrm>
              <a:off x="1645" y="2216"/>
              <a:ext cx="139" cy="134"/>
            </a:xfrm>
            <a:custGeom>
              <a:avLst/>
              <a:gdLst>
                <a:gd name="T0" fmla="*/ 0 w 139"/>
                <a:gd name="T1" fmla="*/ 66 h 134"/>
                <a:gd name="T2" fmla="*/ 1 w 139"/>
                <a:gd name="T3" fmla="*/ 60 h 134"/>
                <a:gd name="T4" fmla="*/ 2 w 139"/>
                <a:gd name="T5" fmla="*/ 53 h 134"/>
                <a:gd name="T6" fmla="*/ 4 w 139"/>
                <a:gd name="T7" fmla="*/ 46 h 134"/>
                <a:gd name="T8" fmla="*/ 5 w 139"/>
                <a:gd name="T9" fmla="*/ 40 h 134"/>
                <a:gd name="T10" fmla="*/ 9 w 139"/>
                <a:gd name="T11" fmla="*/ 33 h 134"/>
                <a:gd name="T12" fmla="*/ 13 w 139"/>
                <a:gd name="T13" fmla="*/ 27 h 134"/>
                <a:gd name="T14" fmla="*/ 17 w 139"/>
                <a:gd name="T15" fmla="*/ 22 h 134"/>
                <a:gd name="T16" fmla="*/ 23 w 139"/>
                <a:gd name="T17" fmla="*/ 17 h 134"/>
                <a:gd name="T18" fmla="*/ 28 w 139"/>
                <a:gd name="T19" fmla="*/ 12 h 134"/>
                <a:gd name="T20" fmla="*/ 34 w 139"/>
                <a:gd name="T21" fmla="*/ 9 h 134"/>
                <a:gd name="T22" fmla="*/ 41 w 139"/>
                <a:gd name="T23" fmla="*/ 6 h 134"/>
                <a:gd name="T24" fmla="*/ 47 w 139"/>
                <a:gd name="T25" fmla="*/ 4 h 134"/>
                <a:gd name="T26" fmla="*/ 54 w 139"/>
                <a:gd name="T27" fmla="*/ 2 h 134"/>
                <a:gd name="T28" fmla="*/ 61 w 139"/>
                <a:gd name="T29" fmla="*/ 0 h 134"/>
                <a:gd name="T30" fmla="*/ 68 w 139"/>
                <a:gd name="T31" fmla="*/ 0 h 134"/>
                <a:gd name="T32" fmla="*/ 75 w 139"/>
                <a:gd name="T33" fmla="*/ 0 h 134"/>
                <a:gd name="T34" fmla="*/ 82 w 139"/>
                <a:gd name="T35" fmla="*/ 1 h 134"/>
                <a:gd name="T36" fmla="*/ 89 w 139"/>
                <a:gd name="T37" fmla="*/ 2 h 134"/>
                <a:gd name="T38" fmla="*/ 95 w 139"/>
                <a:gd name="T39" fmla="*/ 4 h 134"/>
                <a:gd name="T40" fmla="*/ 103 w 139"/>
                <a:gd name="T41" fmla="*/ 8 h 134"/>
                <a:gd name="T42" fmla="*/ 109 w 139"/>
                <a:gd name="T43" fmla="*/ 11 h 134"/>
                <a:gd name="T44" fmla="*/ 114 w 139"/>
                <a:gd name="T45" fmla="*/ 15 h 134"/>
                <a:gd name="T46" fmla="*/ 119 w 139"/>
                <a:gd name="T47" fmla="*/ 20 h 134"/>
                <a:gd name="T48" fmla="*/ 123 w 139"/>
                <a:gd name="T49" fmla="*/ 26 h 134"/>
                <a:gd name="T50" fmla="*/ 128 w 139"/>
                <a:gd name="T51" fmla="*/ 31 h 134"/>
                <a:gd name="T52" fmla="*/ 132 w 139"/>
                <a:gd name="T53" fmla="*/ 37 h 134"/>
                <a:gd name="T54" fmla="*/ 134 w 139"/>
                <a:gd name="T55" fmla="*/ 43 h 134"/>
                <a:gd name="T56" fmla="*/ 136 w 139"/>
                <a:gd name="T57" fmla="*/ 49 h 134"/>
                <a:gd name="T58" fmla="*/ 138 w 139"/>
                <a:gd name="T59" fmla="*/ 56 h 134"/>
                <a:gd name="T60" fmla="*/ 138 w 139"/>
                <a:gd name="T61" fmla="*/ 63 h 134"/>
                <a:gd name="T62" fmla="*/ 138 w 139"/>
                <a:gd name="T63" fmla="*/ 70 h 134"/>
                <a:gd name="T64" fmla="*/ 138 w 139"/>
                <a:gd name="T65" fmla="*/ 78 h 134"/>
                <a:gd name="T66" fmla="*/ 136 w 139"/>
                <a:gd name="T67" fmla="*/ 84 h 134"/>
                <a:gd name="T68" fmla="*/ 133 w 139"/>
                <a:gd name="T69" fmla="*/ 91 h 134"/>
                <a:gd name="T70" fmla="*/ 131 w 139"/>
                <a:gd name="T71" fmla="*/ 97 h 134"/>
                <a:gd name="T72" fmla="*/ 127 w 139"/>
                <a:gd name="T73" fmla="*/ 103 h 134"/>
                <a:gd name="T74" fmla="*/ 123 w 139"/>
                <a:gd name="T75" fmla="*/ 108 h 134"/>
                <a:gd name="T76" fmla="*/ 118 w 139"/>
                <a:gd name="T77" fmla="*/ 114 h 134"/>
                <a:gd name="T78" fmla="*/ 113 w 139"/>
                <a:gd name="T79" fmla="*/ 118 h 134"/>
                <a:gd name="T80" fmla="*/ 107 w 139"/>
                <a:gd name="T81" fmla="*/ 122 h 134"/>
                <a:gd name="T82" fmla="*/ 101 w 139"/>
                <a:gd name="T83" fmla="*/ 126 h 134"/>
                <a:gd name="T84" fmla="*/ 94 w 139"/>
                <a:gd name="T85" fmla="*/ 129 h 134"/>
                <a:gd name="T86" fmla="*/ 88 w 139"/>
                <a:gd name="T87" fmla="*/ 130 h 134"/>
                <a:gd name="T88" fmla="*/ 81 w 139"/>
                <a:gd name="T89" fmla="*/ 132 h 134"/>
                <a:gd name="T90" fmla="*/ 74 w 139"/>
                <a:gd name="T91" fmla="*/ 133 h 134"/>
                <a:gd name="T92" fmla="*/ 66 w 139"/>
                <a:gd name="T93" fmla="*/ 133 h 134"/>
                <a:gd name="T94" fmla="*/ 59 w 139"/>
                <a:gd name="T95" fmla="*/ 132 h 134"/>
                <a:gd name="T96" fmla="*/ 53 w 139"/>
                <a:gd name="T97" fmla="*/ 131 h 134"/>
                <a:gd name="T98" fmla="*/ 45 w 139"/>
                <a:gd name="T99" fmla="*/ 129 h 134"/>
                <a:gd name="T100" fmla="*/ 39 w 139"/>
                <a:gd name="T101" fmla="*/ 126 h 134"/>
                <a:gd name="T102" fmla="*/ 33 w 139"/>
                <a:gd name="T103" fmla="*/ 123 h 134"/>
                <a:gd name="T104" fmla="*/ 27 w 139"/>
                <a:gd name="T105" fmla="*/ 119 h 134"/>
                <a:gd name="T106" fmla="*/ 21 w 139"/>
                <a:gd name="T107" fmla="*/ 115 h 134"/>
                <a:gd name="T108" fmla="*/ 16 w 139"/>
                <a:gd name="T109" fmla="*/ 110 h 134"/>
                <a:gd name="T110" fmla="*/ 12 w 139"/>
                <a:gd name="T111" fmla="*/ 104 h 134"/>
                <a:gd name="T112" fmla="*/ 8 w 139"/>
                <a:gd name="T113" fmla="*/ 99 h 134"/>
                <a:gd name="T114" fmla="*/ 5 w 139"/>
                <a:gd name="T115" fmla="*/ 92 h 134"/>
                <a:gd name="T116" fmla="*/ 3 w 139"/>
                <a:gd name="T117" fmla="*/ 85 h 134"/>
                <a:gd name="T118" fmla="*/ 1 w 139"/>
                <a:gd name="T119" fmla="*/ 78 h 134"/>
                <a:gd name="T120" fmla="*/ 0 w 139"/>
                <a:gd name="T121" fmla="*/ 72 h 134"/>
                <a:gd name="T122" fmla="*/ 0 w 139"/>
                <a:gd name="T123" fmla="*/ 66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9" h="134">
                  <a:moveTo>
                    <a:pt x="0" y="66"/>
                  </a:moveTo>
                  <a:lnTo>
                    <a:pt x="1" y="60"/>
                  </a:lnTo>
                  <a:lnTo>
                    <a:pt x="2" y="53"/>
                  </a:lnTo>
                  <a:lnTo>
                    <a:pt x="4" y="46"/>
                  </a:lnTo>
                  <a:lnTo>
                    <a:pt x="5" y="40"/>
                  </a:lnTo>
                  <a:lnTo>
                    <a:pt x="9" y="33"/>
                  </a:lnTo>
                  <a:lnTo>
                    <a:pt x="13" y="27"/>
                  </a:lnTo>
                  <a:lnTo>
                    <a:pt x="17" y="22"/>
                  </a:lnTo>
                  <a:lnTo>
                    <a:pt x="23" y="17"/>
                  </a:lnTo>
                  <a:lnTo>
                    <a:pt x="28" y="12"/>
                  </a:lnTo>
                  <a:lnTo>
                    <a:pt x="34" y="9"/>
                  </a:lnTo>
                  <a:lnTo>
                    <a:pt x="41" y="6"/>
                  </a:lnTo>
                  <a:lnTo>
                    <a:pt x="47" y="4"/>
                  </a:lnTo>
                  <a:lnTo>
                    <a:pt x="54" y="2"/>
                  </a:lnTo>
                  <a:lnTo>
                    <a:pt x="61" y="0"/>
                  </a:lnTo>
                  <a:lnTo>
                    <a:pt x="68" y="0"/>
                  </a:lnTo>
                  <a:lnTo>
                    <a:pt x="75" y="0"/>
                  </a:lnTo>
                  <a:lnTo>
                    <a:pt x="82" y="1"/>
                  </a:lnTo>
                  <a:lnTo>
                    <a:pt x="89" y="2"/>
                  </a:lnTo>
                  <a:lnTo>
                    <a:pt x="95" y="4"/>
                  </a:lnTo>
                  <a:lnTo>
                    <a:pt x="103" y="8"/>
                  </a:lnTo>
                  <a:lnTo>
                    <a:pt x="109" y="11"/>
                  </a:lnTo>
                  <a:lnTo>
                    <a:pt x="114" y="15"/>
                  </a:lnTo>
                  <a:lnTo>
                    <a:pt x="119" y="20"/>
                  </a:lnTo>
                  <a:lnTo>
                    <a:pt x="123" y="26"/>
                  </a:lnTo>
                  <a:lnTo>
                    <a:pt x="128" y="31"/>
                  </a:lnTo>
                  <a:lnTo>
                    <a:pt x="132" y="37"/>
                  </a:lnTo>
                  <a:lnTo>
                    <a:pt x="134" y="43"/>
                  </a:lnTo>
                  <a:lnTo>
                    <a:pt x="136" y="49"/>
                  </a:lnTo>
                  <a:lnTo>
                    <a:pt x="138" y="56"/>
                  </a:lnTo>
                  <a:lnTo>
                    <a:pt x="138" y="63"/>
                  </a:lnTo>
                  <a:lnTo>
                    <a:pt x="138" y="70"/>
                  </a:lnTo>
                  <a:lnTo>
                    <a:pt x="138" y="78"/>
                  </a:lnTo>
                  <a:lnTo>
                    <a:pt x="136" y="84"/>
                  </a:lnTo>
                  <a:lnTo>
                    <a:pt x="133" y="91"/>
                  </a:lnTo>
                  <a:lnTo>
                    <a:pt x="131" y="97"/>
                  </a:lnTo>
                  <a:lnTo>
                    <a:pt x="127" y="103"/>
                  </a:lnTo>
                  <a:lnTo>
                    <a:pt x="123" y="108"/>
                  </a:lnTo>
                  <a:lnTo>
                    <a:pt x="118" y="114"/>
                  </a:lnTo>
                  <a:lnTo>
                    <a:pt x="113" y="118"/>
                  </a:lnTo>
                  <a:lnTo>
                    <a:pt x="107" y="122"/>
                  </a:lnTo>
                  <a:lnTo>
                    <a:pt x="101" y="126"/>
                  </a:lnTo>
                  <a:lnTo>
                    <a:pt x="94" y="129"/>
                  </a:lnTo>
                  <a:lnTo>
                    <a:pt x="88" y="130"/>
                  </a:lnTo>
                  <a:lnTo>
                    <a:pt x="81" y="132"/>
                  </a:lnTo>
                  <a:lnTo>
                    <a:pt x="74" y="133"/>
                  </a:lnTo>
                  <a:lnTo>
                    <a:pt x="66" y="133"/>
                  </a:lnTo>
                  <a:lnTo>
                    <a:pt x="59" y="132"/>
                  </a:lnTo>
                  <a:lnTo>
                    <a:pt x="53" y="131"/>
                  </a:lnTo>
                  <a:lnTo>
                    <a:pt x="45" y="129"/>
                  </a:lnTo>
                  <a:lnTo>
                    <a:pt x="39" y="126"/>
                  </a:lnTo>
                  <a:lnTo>
                    <a:pt x="33" y="123"/>
                  </a:lnTo>
                  <a:lnTo>
                    <a:pt x="27" y="119"/>
                  </a:lnTo>
                  <a:lnTo>
                    <a:pt x="21" y="115"/>
                  </a:lnTo>
                  <a:lnTo>
                    <a:pt x="16" y="110"/>
                  </a:lnTo>
                  <a:lnTo>
                    <a:pt x="12" y="104"/>
                  </a:lnTo>
                  <a:lnTo>
                    <a:pt x="8" y="99"/>
                  </a:lnTo>
                  <a:lnTo>
                    <a:pt x="5" y="92"/>
                  </a:lnTo>
                  <a:lnTo>
                    <a:pt x="3" y="85"/>
                  </a:lnTo>
                  <a:lnTo>
                    <a:pt x="1" y="78"/>
                  </a:lnTo>
                  <a:lnTo>
                    <a:pt x="0" y="72"/>
                  </a:lnTo>
                  <a:lnTo>
                    <a:pt x="0" y="66"/>
                  </a:lnTo>
                </a:path>
              </a:pathLst>
            </a:custGeom>
            <a:solidFill>
              <a:srgbClr val="C0C0C0"/>
            </a:solidFill>
            <a:ln w="12700" cap="rnd" cmpd="sng">
              <a:solidFill>
                <a:srgbClr val="C0C0C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7359" name="Freeform 15"/>
            <p:cNvSpPr>
              <a:spLocks/>
            </p:cNvSpPr>
            <p:nvPr/>
          </p:nvSpPr>
          <p:spPr bwMode="auto">
            <a:xfrm>
              <a:off x="2093" y="2274"/>
              <a:ext cx="82" cy="78"/>
            </a:xfrm>
            <a:custGeom>
              <a:avLst/>
              <a:gdLst>
                <a:gd name="T0" fmla="*/ 0 w 82"/>
                <a:gd name="T1" fmla="*/ 38 h 78"/>
                <a:gd name="T2" fmla="*/ 1 w 82"/>
                <a:gd name="T3" fmla="*/ 33 h 78"/>
                <a:gd name="T4" fmla="*/ 2 w 82"/>
                <a:gd name="T5" fmla="*/ 28 h 78"/>
                <a:gd name="T6" fmla="*/ 4 w 82"/>
                <a:gd name="T7" fmla="*/ 23 h 78"/>
                <a:gd name="T8" fmla="*/ 5 w 82"/>
                <a:gd name="T9" fmla="*/ 18 h 78"/>
                <a:gd name="T10" fmla="*/ 9 w 82"/>
                <a:gd name="T11" fmla="*/ 14 h 78"/>
                <a:gd name="T12" fmla="*/ 13 w 82"/>
                <a:gd name="T13" fmla="*/ 11 h 78"/>
                <a:gd name="T14" fmla="*/ 17 w 82"/>
                <a:gd name="T15" fmla="*/ 7 h 78"/>
                <a:gd name="T16" fmla="*/ 22 w 82"/>
                <a:gd name="T17" fmla="*/ 4 h 78"/>
                <a:gd name="T18" fmla="*/ 27 w 82"/>
                <a:gd name="T19" fmla="*/ 2 h 78"/>
                <a:gd name="T20" fmla="*/ 32 w 82"/>
                <a:gd name="T21" fmla="*/ 1 h 78"/>
                <a:gd name="T22" fmla="*/ 37 w 82"/>
                <a:gd name="T23" fmla="*/ 0 h 78"/>
                <a:gd name="T24" fmla="*/ 43 w 82"/>
                <a:gd name="T25" fmla="*/ 0 h 78"/>
                <a:gd name="T26" fmla="*/ 48 w 82"/>
                <a:gd name="T27" fmla="*/ 1 h 78"/>
                <a:gd name="T28" fmla="*/ 54 w 82"/>
                <a:gd name="T29" fmla="*/ 2 h 78"/>
                <a:gd name="T30" fmla="*/ 58 w 82"/>
                <a:gd name="T31" fmla="*/ 4 h 78"/>
                <a:gd name="T32" fmla="*/ 64 w 82"/>
                <a:gd name="T33" fmla="*/ 6 h 78"/>
                <a:gd name="T34" fmla="*/ 67 w 82"/>
                <a:gd name="T35" fmla="*/ 10 h 78"/>
                <a:gd name="T36" fmla="*/ 71 w 82"/>
                <a:gd name="T37" fmla="*/ 13 h 78"/>
                <a:gd name="T38" fmla="*/ 75 w 82"/>
                <a:gd name="T39" fmla="*/ 18 h 78"/>
                <a:gd name="T40" fmla="*/ 77 w 82"/>
                <a:gd name="T41" fmla="*/ 22 h 78"/>
                <a:gd name="T42" fmla="*/ 79 w 82"/>
                <a:gd name="T43" fmla="*/ 27 h 78"/>
                <a:gd name="T44" fmla="*/ 80 w 82"/>
                <a:gd name="T45" fmla="*/ 32 h 78"/>
                <a:gd name="T46" fmla="*/ 81 w 82"/>
                <a:gd name="T47" fmla="*/ 38 h 78"/>
                <a:gd name="T48" fmla="*/ 80 w 82"/>
                <a:gd name="T49" fmla="*/ 42 h 78"/>
                <a:gd name="T50" fmla="*/ 80 w 82"/>
                <a:gd name="T51" fmla="*/ 48 h 78"/>
                <a:gd name="T52" fmla="*/ 78 w 82"/>
                <a:gd name="T53" fmla="*/ 53 h 78"/>
                <a:gd name="T54" fmla="*/ 76 w 82"/>
                <a:gd name="T55" fmla="*/ 58 h 78"/>
                <a:gd name="T56" fmla="*/ 73 w 82"/>
                <a:gd name="T57" fmla="*/ 62 h 78"/>
                <a:gd name="T58" fmla="*/ 69 w 82"/>
                <a:gd name="T59" fmla="*/ 66 h 78"/>
                <a:gd name="T60" fmla="*/ 65 w 82"/>
                <a:gd name="T61" fmla="*/ 69 h 78"/>
                <a:gd name="T62" fmla="*/ 60 w 82"/>
                <a:gd name="T63" fmla="*/ 72 h 78"/>
                <a:gd name="T64" fmla="*/ 56 w 82"/>
                <a:gd name="T65" fmla="*/ 74 h 78"/>
                <a:gd name="T66" fmla="*/ 50 w 82"/>
                <a:gd name="T67" fmla="*/ 76 h 78"/>
                <a:gd name="T68" fmla="*/ 45 w 82"/>
                <a:gd name="T69" fmla="*/ 77 h 78"/>
                <a:gd name="T70" fmla="*/ 39 w 82"/>
                <a:gd name="T71" fmla="*/ 77 h 78"/>
                <a:gd name="T72" fmla="*/ 34 w 82"/>
                <a:gd name="T73" fmla="*/ 76 h 78"/>
                <a:gd name="T74" fmla="*/ 28 w 82"/>
                <a:gd name="T75" fmla="*/ 74 h 78"/>
                <a:gd name="T76" fmla="*/ 24 w 82"/>
                <a:gd name="T77" fmla="*/ 73 h 78"/>
                <a:gd name="T78" fmla="*/ 19 w 82"/>
                <a:gd name="T79" fmla="*/ 70 h 78"/>
                <a:gd name="T80" fmla="*/ 15 w 82"/>
                <a:gd name="T81" fmla="*/ 67 h 78"/>
                <a:gd name="T82" fmla="*/ 10 w 82"/>
                <a:gd name="T83" fmla="*/ 64 h 78"/>
                <a:gd name="T84" fmla="*/ 7 w 82"/>
                <a:gd name="T85" fmla="*/ 60 h 78"/>
                <a:gd name="T86" fmla="*/ 5 w 82"/>
                <a:gd name="T87" fmla="*/ 55 h 78"/>
                <a:gd name="T88" fmla="*/ 3 w 82"/>
                <a:gd name="T89" fmla="*/ 51 h 78"/>
                <a:gd name="T90" fmla="*/ 1 w 82"/>
                <a:gd name="T91" fmla="*/ 46 h 78"/>
                <a:gd name="T92" fmla="*/ 0 w 82"/>
                <a:gd name="T93" fmla="*/ 40 h 78"/>
                <a:gd name="T94" fmla="*/ 0 w 82"/>
                <a:gd name="T95" fmla="*/ 3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2" h="78">
                  <a:moveTo>
                    <a:pt x="0" y="38"/>
                  </a:moveTo>
                  <a:lnTo>
                    <a:pt x="1" y="33"/>
                  </a:lnTo>
                  <a:lnTo>
                    <a:pt x="2" y="28"/>
                  </a:lnTo>
                  <a:lnTo>
                    <a:pt x="4" y="23"/>
                  </a:lnTo>
                  <a:lnTo>
                    <a:pt x="5" y="18"/>
                  </a:lnTo>
                  <a:lnTo>
                    <a:pt x="9" y="14"/>
                  </a:lnTo>
                  <a:lnTo>
                    <a:pt x="13" y="11"/>
                  </a:lnTo>
                  <a:lnTo>
                    <a:pt x="17" y="7"/>
                  </a:lnTo>
                  <a:lnTo>
                    <a:pt x="22" y="4"/>
                  </a:lnTo>
                  <a:lnTo>
                    <a:pt x="27" y="2"/>
                  </a:lnTo>
                  <a:lnTo>
                    <a:pt x="32" y="1"/>
                  </a:lnTo>
                  <a:lnTo>
                    <a:pt x="37" y="0"/>
                  </a:lnTo>
                  <a:lnTo>
                    <a:pt x="43" y="0"/>
                  </a:lnTo>
                  <a:lnTo>
                    <a:pt x="48" y="1"/>
                  </a:lnTo>
                  <a:lnTo>
                    <a:pt x="54" y="2"/>
                  </a:lnTo>
                  <a:lnTo>
                    <a:pt x="58" y="4"/>
                  </a:lnTo>
                  <a:lnTo>
                    <a:pt x="64" y="6"/>
                  </a:lnTo>
                  <a:lnTo>
                    <a:pt x="67" y="10"/>
                  </a:lnTo>
                  <a:lnTo>
                    <a:pt x="71" y="13"/>
                  </a:lnTo>
                  <a:lnTo>
                    <a:pt x="75" y="18"/>
                  </a:lnTo>
                  <a:lnTo>
                    <a:pt x="77" y="22"/>
                  </a:lnTo>
                  <a:lnTo>
                    <a:pt x="79" y="27"/>
                  </a:lnTo>
                  <a:lnTo>
                    <a:pt x="80" y="32"/>
                  </a:lnTo>
                  <a:lnTo>
                    <a:pt x="81" y="38"/>
                  </a:lnTo>
                  <a:lnTo>
                    <a:pt x="80" y="42"/>
                  </a:lnTo>
                  <a:lnTo>
                    <a:pt x="80" y="48"/>
                  </a:lnTo>
                  <a:lnTo>
                    <a:pt x="78" y="53"/>
                  </a:lnTo>
                  <a:lnTo>
                    <a:pt x="76" y="58"/>
                  </a:lnTo>
                  <a:lnTo>
                    <a:pt x="73" y="62"/>
                  </a:lnTo>
                  <a:lnTo>
                    <a:pt x="69" y="66"/>
                  </a:lnTo>
                  <a:lnTo>
                    <a:pt x="65" y="69"/>
                  </a:lnTo>
                  <a:lnTo>
                    <a:pt x="60" y="72"/>
                  </a:lnTo>
                  <a:lnTo>
                    <a:pt x="56" y="74"/>
                  </a:lnTo>
                  <a:lnTo>
                    <a:pt x="50" y="76"/>
                  </a:lnTo>
                  <a:lnTo>
                    <a:pt x="45" y="77"/>
                  </a:lnTo>
                  <a:lnTo>
                    <a:pt x="39" y="77"/>
                  </a:lnTo>
                  <a:lnTo>
                    <a:pt x="34" y="76"/>
                  </a:lnTo>
                  <a:lnTo>
                    <a:pt x="28" y="74"/>
                  </a:lnTo>
                  <a:lnTo>
                    <a:pt x="24" y="73"/>
                  </a:lnTo>
                  <a:lnTo>
                    <a:pt x="19" y="70"/>
                  </a:lnTo>
                  <a:lnTo>
                    <a:pt x="15" y="67"/>
                  </a:lnTo>
                  <a:lnTo>
                    <a:pt x="10" y="64"/>
                  </a:lnTo>
                  <a:lnTo>
                    <a:pt x="7" y="60"/>
                  </a:lnTo>
                  <a:lnTo>
                    <a:pt x="5" y="55"/>
                  </a:lnTo>
                  <a:lnTo>
                    <a:pt x="3" y="51"/>
                  </a:lnTo>
                  <a:lnTo>
                    <a:pt x="1" y="46"/>
                  </a:lnTo>
                  <a:lnTo>
                    <a:pt x="0" y="40"/>
                  </a:lnTo>
                  <a:lnTo>
                    <a:pt x="0" y="38"/>
                  </a:lnTo>
                </a:path>
              </a:pathLst>
            </a:custGeom>
            <a:solidFill>
              <a:srgbClr val="C0C0C0"/>
            </a:solidFill>
            <a:ln w="12700" cap="rnd" cmpd="sng">
              <a:solidFill>
                <a:srgbClr val="C0C0C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7360" name="Freeform 16"/>
            <p:cNvSpPr>
              <a:spLocks/>
            </p:cNvSpPr>
            <p:nvPr/>
          </p:nvSpPr>
          <p:spPr bwMode="auto">
            <a:xfrm>
              <a:off x="1871" y="2094"/>
              <a:ext cx="347" cy="219"/>
            </a:xfrm>
            <a:custGeom>
              <a:avLst/>
              <a:gdLst>
                <a:gd name="T0" fmla="*/ 346 w 347"/>
                <a:gd name="T1" fmla="*/ 111 h 219"/>
                <a:gd name="T2" fmla="*/ 346 w 347"/>
                <a:gd name="T3" fmla="*/ 0 h 219"/>
                <a:gd name="T4" fmla="*/ 0 w 347"/>
                <a:gd name="T5" fmla="*/ 0 h 219"/>
                <a:gd name="T6" fmla="*/ 0 w 347"/>
                <a:gd name="T7" fmla="*/ 218 h 219"/>
                <a:gd name="T8" fmla="*/ 152 w 347"/>
                <a:gd name="T9" fmla="*/ 218 h 219"/>
                <a:gd name="T10" fmla="*/ 152 w 347"/>
                <a:gd name="T11" fmla="*/ 207 h 219"/>
                <a:gd name="T12" fmla="*/ 153 w 347"/>
                <a:gd name="T13" fmla="*/ 196 h 219"/>
                <a:gd name="T14" fmla="*/ 156 w 347"/>
                <a:gd name="T15" fmla="*/ 185 h 219"/>
                <a:gd name="T16" fmla="*/ 160 w 347"/>
                <a:gd name="T17" fmla="*/ 175 h 219"/>
                <a:gd name="T18" fmla="*/ 166 w 347"/>
                <a:gd name="T19" fmla="*/ 165 h 219"/>
                <a:gd name="T20" fmla="*/ 172 w 347"/>
                <a:gd name="T21" fmla="*/ 155 h 219"/>
                <a:gd name="T22" fmla="*/ 179 w 347"/>
                <a:gd name="T23" fmla="*/ 147 h 219"/>
                <a:gd name="T24" fmla="*/ 187 w 347"/>
                <a:gd name="T25" fmla="*/ 139 h 219"/>
                <a:gd name="T26" fmla="*/ 195 w 347"/>
                <a:gd name="T27" fmla="*/ 132 h 219"/>
                <a:gd name="T28" fmla="*/ 205 w 347"/>
                <a:gd name="T29" fmla="*/ 126 h 219"/>
                <a:gd name="T30" fmla="*/ 214 w 347"/>
                <a:gd name="T31" fmla="*/ 120 h 219"/>
                <a:gd name="T32" fmla="*/ 225 w 347"/>
                <a:gd name="T33" fmla="*/ 117 h 219"/>
                <a:gd name="T34" fmla="*/ 236 w 347"/>
                <a:gd name="T35" fmla="*/ 114 h 219"/>
                <a:gd name="T36" fmla="*/ 248 w 347"/>
                <a:gd name="T37" fmla="*/ 111 h 219"/>
                <a:gd name="T38" fmla="*/ 253 w 347"/>
                <a:gd name="T39" fmla="*/ 111 h 219"/>
                <a:gd name="T40" fmla="*/ 346 w 347"/>
                <a:gd name="T41" fmla="*/ 111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7" h="219">
                  <a:moveTo>
                    <a:pt x="346" y="111"/>
                  </a:moveTo>
                  <a:lnTo>
                    <a:pt x="346" y="0"/>
                  </a:lnTo>
                  <a:lnTo>
                    <a:pt x="0" y="0"/>
                  </a:lnTo>
                  <a:lnTo>
                    <a:pt x="0" y="218"/>
                  </a:lnTo>
                  <a:lnTo>
                    <a:pt x="152" y="218"/>
                  </a:lnTo>
                  <a:lnTo>
                    <a:pt x="152" y="207"/>
                  </a:lnTo>
                  <a:lnTo>
                    <a:pt x="153" y="196"/>
                  </a:lnTo>
                  <a:lnTo>
                    <a:pt x="156" y="185"/>
                  </a:lnTo>
                  <a:lnTo>
                    <a:pt x="160" y="175"/>
                  </a:lnTo>
                  <a:lnTo>
                    <a:pt x="166" y="165"/>
                  </a:lnTo>
                  <a:lnTo>
                    <a:pt x="172" y="155"/>
                  </a:lnTo>
                  <a:lnTo>
                    <a:pt x="179" y="147"/>
                  </a:lnTo>
                  <a:lnTo>
                    <a:pt x="187" y="139"/>
                  </a:lnTo>
                  <a:lnTo>
                    <a:pt x="195" y="132"/>
                  </a:lnTo>
                  <a:lnTo>
                    <a:pt x="205" y="126"/>
                  </a:lnTo>
                  <a:lnTo>
                    <a:pt x="214" y="120"/>
                  </a:lnTo>
                  <a:lnTo>
                    <a:pt x="225" y="117"/>
                  </a:lnTo>
                  <a:lnTo>
                    <a:pt x="236" y="114"/>
                  </a:lnTo>
                  <a:lnTo>
                    <a:pt x="248" y="111"/>
                  </a:lnTo>
                  <a:lnTo>
                    <a:pt x="253" y="111"/>
                  </a:lnTo>
                  <a:lnTo>
                    <a:pt x="346" y="111"/>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7361" name="Freeform 17"/>
            <p:cNvSpPr>
              <a:spLocks/>
            </p:cNvSpPr>
            <p:nvPr/>
          </p:nvSpPr>
          <p:spPr bwMode="auto">
            <a:xfrm>
              <a:off x="1831" y="2312"/>
              <a:ext cx="193" cy="25"/>
            </a:xfrm>
            <a:custGeom>
              <a:avLst/>
              <a:gdLst>
                <a:gd name="T0" fmla="*/ 192 w 193"/>
                <a:gd name="T1" fmla="*/ 0 h 25"/>
                <a:gd name="T2" fmla="*/ 192 w 193"/>
                <a:gd name="T3" fmla="*/ 24 h 25"/>
                <a:gd name="T4" fmla="*/ 0 w 193"/>
                <a:gd name="T5" fmla="*/ 24 h 25"/>
                <a:gd name="T6" fmla="*/ 0 w 193"/>
                <a:gd name="T7" fmla="*/ 0 h 25"/>
                <a:gd name="T8" fmla="*/ 192 w 193"/>
                <a:gd name="T9" fmla="*/ 0 h 25"/>
              </a:gdLst>
              <a:ahLst/>
              <a:cxnLst>
                <a:cxn ang="0">
                  <a:pos x="T0" y="T1"/>
                </a:cxn>
                <a:cxn ang="0">
                  <a:pos x="T2" y="T3"/>
                </a:cxn>
                <a:cxn ang="0">
                  <a:pos x="T4" y="T5"/>
                </a:cxn>
                <a:cxn ang="0">
                  <a:pos x="T6" y="T7"/>
                </a:cxn>
                <a:cxn ang="0">
                  <a:pos x="T8" y="T9"/>
                </a:cxn>
              </a:cxnLst>
              <a:rect l="0" t="0" r="r" b="b"/>
              <a:pathLst>
                <a:path w="193" h="25">
                  <a:moveTo>
                    <a:pt x="192" y="0"/>
                  </a:moveTo>
                  <a:lnTo>
                    <a:pt x="192" y="24"/>
                  </a:lnTo>
                  <a:lnTo>
                    <a:pt x="0" y="24"/>
                  </a:lnTo>
                  <a:lnTo>
                    <a:pt x="0" y="0"/>
                  </a:lnTo>
                  <a:lnTo>
                    <a:pt x="192" y="0"/>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7362" name="Freeform 18"/>
            <p:cNvSpPr>
              <a:spLocks/>
            </p:cNvSpPr>
            <p:nvPr/>
          </p:nvSpPr>
          <p:spPr bwMode="auto">
            <a:xfrm>
              <a:off x="1596" y="1759"/>
              <a:ext cx="29" cy="389"/>
            </a:xfrm>
            <a:custGeom>
              <a:avLst/>
              <a:gdLst>
                <a:gd name="T0" fmla="*/ 28 w 29"/>
                <a:gd name="T1" fmla="*/ 0 h 389"/>
                <a:gd name="T2" fmla="*/ 28 w 29"/>
                <a:gd name="T3" fmla="*/ 388 h 389"/>
                <a:gd name="T4" fmla="*/ 0 w 29"/>
                <a:gd name="T5" fmla="*/ 388 h 389"/>
                <a:gd name="T6" fmla="*/ 0 w 29"/>
                <a:gd name="T7" fmla="*/ 0 h 389"/>
                <a:gd name="T8" fmla="*/ 28 w 29"/>
                <a:gd name="T9" fmla="*/ 0 h 389"/>
              </a:gdLst>
              <a:ahLst/>
              <a:cxnLst>
                <a:cxn ang="0">
                  <a:pos x="T0" y="T1"/>
                </a:cxn>
                <a:cxn ang="0">
                  <a:pos x="T2" y="T3"/>
                </a:cxn>
                <a:cxn ang="0">
                  <a:pos x="T4" y="T5"/>
                </a:cxn>
                <a:cxn ang="0">
                  <a:pos x="T6" y="T7"/>
                </a:cxn>
                <a:cxn ang="0">
                  <a:pos x="T8" y="T9"/>
                </a:cxn>
              </a:cxnLst>
              <a:rect l="0" t="0" r="r" b="b"/>
              <a:pathLst>
                <a:path w="29" h="389">
                  <a:moveTo>
                    <a:pt x="28" y="0"/>
                  </a:moveTo>
                  <a:lnTo>
                    <a:pt x="28" y="388"/>
                  </a:lnTo>
                  <a:lnTo>
                    <a:pt x="0" y="388"/>
                  </a:lnTo>
                  <a:lnTo>
                    <a:pt x="0" y="0"/>
                  </a:lnTo>
                  <a:lnTo>
                    <a:pt x="28" y="0"/>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7363" name="Freeform 19"/>
            <p:cNvSpPr>
              <a:spLocks/>
            </p:cNvSpPr>
            <p:nvPr/>
          </p:nvSpPr>
          <p:spPr bwMode="auto">
            <a:xfrm>
              <a:off x="1380" y="2094"/>
              <a:ext cx="217" cy="243"/>
            </a:xfrm>
            <a:custGeom>
              <a:avLst/>
              <a:gdLst>
                <a:gd name="T0" fmla="*/ 190 w 217"/>
                <a:gd name="T1" fmla="*/ 0 h 243"/>
                <a:gd name="T2" fmla="*/ 190 w 217"/>
                <a:gd name="T3" fmla="*/ 218 h 243"/>
                <a:gd name="T4" fmla="*/ 0 w 217"/>
                <a:gd name="T5" fmla="*/ 218 h 243"/>
                <a:gd name="T6" fmla="*/ 0 w 217"/>
                <a:gd name="T7" fmla="*/ 242 h 243"/>
                <a:gd name="T8" fmla="*/ 216 w 217"/>
                <a:gd name="T9" fmla="*/ 242 h 243"/>
                <a:gd name="T10" fmla="*/ 216 w 217"/>
                <a:gd name="T11" fmla="*/ 0 h 243"/>
                <a:gd name="T12" fmla="*/ 190 w 217"/>
                <a:gd name="T13" fmla="*/ 0 h 243"/>
              </a:gdLst>
              <a:ahLst/>
              <a:cxnLst>
                <a:cxn ang="0">
                  <a:pos x="T0" y="T1"/>
                </a:cxn>
                <a:cxn ang="0">
                  <a:pos x="T2" y="T3"/>
                </a:cxn>
                <a:cxn ang="0">
                  <a:pos x="T4" y="T5"/>
                </a:cxn>
                <a:cxn ang="0">
                  <a:pos x="T6" y="T7"/>
                </a:cxn>
                <a:cxn ang="0">
                  <a:pos x="T8" y="T9"/>
                </a:cxn>
                <a:cxn ang="0">
                  <a:pos x="T10" y="T11"/>
                </a:cxn>
                <a:cxn ang="0">
                  <a:pos x="T12" y="T13"/>
                </a:cxn>
              </a:cxnLst>
              <a:rect l="0" t="0" r="r" b="b"/>
              <a:pathLst>
                <a:path w="217" h="243">
                  <a:moveTo>
                    <a:pt x="190" y="0"/>
                  </a:moveTo>
                  <a:lnTo>
                    <a:pt x="190" y="218"/>
                  </a:lnTo>
                  <a:lnTo>
                    <a:pt x="0" y="218"/>
                  </a:lnTo>
                  <a:lnTo>
                    <a:pt x="0" y="242"/>
                  </a:lnTo>
                  <a:lnTo>
                    <a:pt x="216" y="242"/>
                  </a:lnTo>
                  <a:lnTo>
                    <a:pt x="216" y="0"/>
                  </a:lnTo>
                  <a:lnTo>
                    <a:pt x="190" y="0"/>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7364" name="Freeform 20"/>
            <p:cNvSpPr>
              <a:spLocks/>
            </p:cNvSpPr>
            <p:nvPr/>
          </p:nvSpPr>
          <p:spPr bwMode="auto">
            <a:xfrm>
              <a:off x="1717" y="2041"/>
              <a:ext cx="155" cy="116"/>
            </a:xfrm>
            <a:custGeom>
              <a:avLst/>
              <a:gdLst>
                <a:gd name="T0" fmla="*/ 154 w 155"/>
                <a:gd name="T1" fmla="*/ 115 h 116"/>
                <a:gd name="T2" fmla="*/ 23 w 155"/>
                <a:gd name="T3" fmla="*/ 0 h 116"/>
                <a:gd name="T4" fmla="*/ 0 w 155"/>
                <a:gd name="T5" fmla="*/ 53 h 116"/>
                <a:gd name="T6" fmla="*/ 42 w 155"/>
                <a:gd name="T7" fmla="*/ 53 h 116"/>
                <a:gd name="T8" fmla="*/ 42 w 155"/>
                <a:gd name="T9" fmla="*/ 115 h 116"/>
                <a:gd name="T10" fmla="*/ 154 w 155"/>
                <a:gd name="T11" fmla="*/ 115 h 116"/>
              </a:gdLst>
              <a:ahLst/>
              <a:cxnLst>
                <a:cxn ang="0">
                  <a:pos x="T0" y="T1"/>
                </a:cxn>
                <a:cxn ang="0">
                  <a:pos x="T2" y="T3"/>
                </a:cxn>
                <a:cxn ang="0">
                  <a:pos x="T4" y="T5"/>
                </a:cxn>
                <a:cxn ang="0">
                  <a:pos x="T6" y="T7"/>
                </a:cxn>
                <a:cxn ang="0">
                  <a:pos x="T8" y="T9"/>
                </a:cxn>
                <a:cxn ang="0">
                  <a:pos x="T10" y="T11"/>
                </a:cxn>
              </a:cxnLst>
              <a:rect l="0" t="0" r="r" b="b"/>
              <a:pathLst>
                <a:path w="155" h="116">
                  <a:moveTo>
                    <a:pt x="154" y="115"/>
                  </a:moveTo>
                  <a:lnTo>
                    <a:pt x="23" y="0"/>
                  </a:lnTo>
                  <a:lnTo>
                    <a:pt x="0" y="53"/>
                  </a:lnTo>
                  <a:lnTo>
                    <a:pt x="42" y="53"/>
                  </a:lnTo>
                  <a:lnTo>
                    <a:pt x="42" y="115"/>
                  </a:lnTo>
                  <a:lnTo>
                    <a:pt x="154" y="115"/>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7365" name="Freeform 21"/>
            <p:cNvSpPr>
              <a:spLocks/>
            </p:cNvSpPr>
            <p:nvPr/>
          </p:nvSpPr>
          <p:spPr bwMode="auto">
            <a:xfrm>
              <a:off x="1624" y="2094"/>
              <a:ext cx="136" cy="54"/>
            </a:xfrm>
            <a:custGeom>
              <a:avLst/>
              <a:gdLst>
                <a:gd name="T0" fmla="*/ 135 w 136"/>
                <a:gd name="T1" fmla="*/ 53 h 54"/>
                <a:gd name="T2" fmla="*/ 135 w 136"/>
                <a:gd name="T3" fmla="*/ 0 h 54"/>
                <a:gd name="T4" fmla="*/ 0 w 136"/>
                <a:gd name="T5" fmla="*/ 0 h 54"/>
                <a:gd name="T6" fmla="*/ 0 w 136"/>
                <a:gd name="T7" fmla="*/ 53 h 54"/>
                <a:gd name="T8" fmla="*/ 135 w 136"/>
                <a:gd name="T9" fmla="*/ 53 h 54"/>
              </a:gdLst>
              <a:ahLst/>
              <a:cxnLst>
                <a:cxn ang="0">
                  <a:pos x="T0" y="T1"/>
                </a:cxn>
                <a:cxn ang="0">
                  <a:pos x="T2" y="T3"/>
                </a:cxn>
                <a:cxn ang="0">
                  <a:pos x="T4" y="T5"/>
                </a:cxn>
                <a:cxn ang="0">
                  <a:pos x="T6" y="T7"/>
                </a:cxn>
                <a:cxn ang="0">
                  <a:pos x="T8" y="T9"/>
                </a:cxn>
              </a:cxnLst>
              <a:rect l="0" t="0" r="r" b="b"/>
              <a:pathLst>
                <a:path w="136" h="54">
                  <a:moveTo>
                    <a:pt x="135" y="53"/>
                  </a:moveTo>
                  <a:lnTo>
                    <a:pt x="135" y="0"/>
                  </a:lnTo>
                  <a:lnTo>
                    <a:pt x="0" y="0"/>
                  </a:lnTo>
                  <a:lnTo>
                    <a:pt x="0" y="53"/>
                  </a:lnTo>
                  <a:lnTo>
                    <a:pt x="135" y="53"/>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7366" name="Freeform 22"/>
            <p:cNvSpPr>
              <a:spLocks/>
            </p:cNvSpPr>
            <p:nvPr/>
          </p:nvSpPr>
          <p:spPr bwMode="auto">
            <a:xfrm>
              <a:off x="1663" y="1759"/>
              <a:ext cx="434" cy="390"/>
            </a:xfrm>
            <a:custGeom>
              <a:avLst/>
              <a:gdLst>
                <a:gd name="T0" fmla="*/ 433 w 434"/>
                <a:gd name="T1" fmla="*/ 334 h 390"/>
                <a:gd name="T2" fmla="*/ 433 w 434"/>
                <a:gd name="T3" fmla="*/ 34 h 390"/>
                <a:gd name="T4" fmla="*/ 432 w 434"/>
                <a:gd name="T5" fmla="*/ 25 h 390"/>
                <a:gd name="T6" fmla="*/ 427 w 434"/>
                <a:gd name="T7" fmla="*/ 16 h 390"/>
                <a:gd name="T8" fmla="*/ 421 w 434"/>
                <a:gd name="T9" fmla="*/ 10 h 390"/>
                <a:gd name="T10" fmla="*/ 414 w 434"/>
                <a:gd name="T11" fmla="*/ 4 h 390"/>
                <a:gd name="T12" fmla="*/ 403 w 434"/>
                <a:gd name="T13" fmla="*/ 1 h 390"/>
                <a:gd name="T14" fmla="*/ 396 w 434"/>
                <a:gd name="T15" fmla="*/ 0 h 390"/>
                <a:gd name="T16" fmla="*/ 197 w 434"/>
                <a:gd name="T17" fmla="*/ 0 h 390"/>
                <a:gd name="T18" fmla="*/ 182 w 434"/>
                <a:gd name="T19" fmla="*/ 2 h 390"/>
                <a:gd name="T20" fmla="*/ 172 w 434"/>
                <a:gd name="T21" fmla="*/ 7 h 390"/>
                <a:gd name="T22" fmla="*/ 163 w 434"/>
                <a:gd name="T23" fmla="*/ 16 h 390"/>
                <a:gd name="T24" fmla="*/ 160 w 434"/>
                <a:gd name="T25" fmla="*/ 22 h 390"/>
                <a:gd name="T26" fmla="*/ 0 w 434"/>
                <a:gd name="T27" fmla="*/ 389 h 390"/>
                <a:gd name="T28" fmla="*/ 31 w 434"/>
                <a:gd name="T29" fmla="*/ 389 h 390"/>
                <a:gd name="T30" fmla="*/ 185 w 434"/>
                <a:gd name="T31" fmla="*/ 33 h 390"/>
                <a:gd name="T32" fmla="*/ 190 w 434"/>
                <a:gd name="T33" fmla="*/ 27 h 390"/>
                <a:gd name="T34" fmla="*/ 192 w 434"/>
                <a:gd name="T35" fmla="*/ 27 h 390"/>
                <a:gd name="T36" fmla="*/ 198 w 434"/>
                <a:gd name="T37" fmla="*/ 25 h 390"/>
                <a:gd name="T38" fmla="*/ 394 w 434"/>
                <a:gd name="T39" fmla="*/ 25 h 390"/>
                <a:gd name="T40" fmla="*/ 401 w 434"/>
                <a:gd name="T41" fmla="*/ 27 h 390"/>
                <a:gd name="T42" fmla="*/ 404 w 434"/>
                <a:gd name="T43" fmla="*/ 31 h 390"/>
                <a:gd name="T44" fmla="*/ 406 w 434"/>
                <a:gd name="T45" fmla="*/ 35 h 390"/>
                <a:gd name="T46" fmla="*/ 406 w 434"/>
                <a:gd name="T47" fmla="*/ 42 h 390"/>
                <a:gd name="T48" fmla="*/ 406 w 434"/>
                <a:gd name="T49" fmla="*/ 334 h 390"/>
                <a:gd name="T50" fmla="*/ 433 w 434"/>
                <a:gd name="T51" fmla="*/ 334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34" h="390">
                  <a:moveTo>
                    <a:pt x="433" y="334"/>
                  </a:moveTo>
                  <a:lnTo>
                    <a:pt x="433" y="34"/>
                  </a:lnTo>
                  <a:lnTo>
                    <a:pt x="432" y="25"/>
                  </a:lnTo>
                  <a:lnTo>
                    <a:pt x="427" y="16"/>
                  </a:lnTo>
                  <a:lnTo>
                    <a:pt x="421" y="10"/>
                  </a:lnTo>
                  <a:lnTo>
                    <a:pt x="414" y="4"/>
                  </a:lnTo>
                  <a:lnTo>
                    <a:pt x="403" y="1"/>
                  </a:lnTo>
                  <a:lnTo>
                    <a:pt x="396" y="0"/>
                  </a:lnTo>
                  <a:lnTo>
                    <a:pt x="197" y="0"/>
                  </a:lnTo>
                  <a:lnTo>
                    <a:pt x="182" y="2"/>
                  </a:lnTo>
                  <a:lnTo>
                    <a:pt x="172" y="7"/>
                  </a:lnTo>
                  <a:lnTo>
                    <a:pt x="163" y="16"/>
                  </a:lnTo>
                  <a:lnTo>
                    <a:pt x="160" y="22"/>
                  </a:lnTo>
                  <a:lnTo>
                    <a:pt x="0" y="389"/>
                  </a:lnTo>
                  <a:lnTo>
                    <a:pt x="31" y="389"/>
                  </a:lnTo>
                  <a:lnTo>
                    <a:pt x="185" y="33"/>
                  </a:lnTo>
                  <a:lnTo>
                    <a:pt x="190" y="27"/>
                  </a:lnTo>
                  <a:lnTo>
                    <a:pt x="192" y="27"/>
                  </a:lnTo>
                  <a:lnTo>
                    <a:pt x="198" y="25"/>
                  </a:lnTo>
                  <a:lnTo>
                    <a:pt x="394" y="25"/>
                  </a:lnTo>
                  <a:lnTo>
                    <a:pt x="401" y="27"/>
                  </a:lnTo>
                  <a:lnTo>
                    <a:pt x="404" y="31"/>
                  </a:lnTo>
                  <a:lnTo>
                    <a:pt x="406" y="35"/>
                  </a:lnTo>
                  <a:lnTo>
                    <a:pt x="406" y="42"/>
                  </a:lnTo>
                  <a:lnTo>
                    <a:pt x="406" y="334"/>
                  </a:lnTo>
                  <a:lnTo>
                    <a:pt x="433" y="334"/>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7367" name="Freeform 23"/>
            <p:cNvSpPr>
              <a:spLocks/>
            </p:cNvSpPr>
            <p:nvPr/>
          </p:nvSpPr>
          <p:spPr bwMode="auto">
            <a:xfrm>
              <a:off x="1825" y="1980"/>
              <a:ext cx="47" cy="44"/>
            </a:xfrm>
            <a:custGeom>
              <a:avLst/>
              <a:gdLst>
                <a:gd name="T0" fmla="*/ 40 w 47"/>
                <a:gd name="T1" fmla="*/ 42 h 44"/>
                <a:gd name="T2" fmla="*/ 40 w 47"/>
                <a:gd name="T3" fmla="*/ 43 h 44"/>
                <a:gd name="T4" fmla="*/ 43 w 47"/>
                <a:gd name="T5" fmla="*/ 43 h 44"/>
                <a:gd name="T6" fmla="*/ 44 w 47"/>
                <a:gd name="T7" fmla="*/ 42 h 44"/>
                <a:gd name="T8" fmla="*/ 45 w 47"/>
                <a:gd name="T9" fmla="*/ 40 h 44"/>
                <a:gd name="T10" fmla="*/ 46 w 47"/>
                <a:gd name="T11" fmla="*/ 39 h 44"/>
                <a:gd name="T12" fmla="*/ 45 w 47"/>
                <a:gd name="T13" fmla="*/ 38 h 44"/>
                <a:gd name="T14" fmla="*/ 6 w 47"/>
                <a:gd name="T15" fmla="*/ 0 h 44"/>
                <a:gd name="T16" fmla="*/ 5 w 47"/>
                <a:gd name="T17" fmla="*/ 0 h 44"/>
                <a:gd name="T18" fmla="*/ 3 w 47"/>
                <a:gd name="T19" fmla="*/ 0 h 44"/>
                <a:gd name="T20" fmla="*/ 2 w 47"/>
                <a:gd name="T21" fmla="*/ 0 h 44"/>
                <a:gd name="T22" fmla="*/ 0 w 47"/>
                <a:gd name="T23" fmla="*/ 1 h 44"/>
                <a:gd name="T24" fmla="*/ 0 w 47"/>
                <a:gd name="T25" fmla="*/ 3 h 44"/>
                <a:gd name="T26" fmla="*/ 1 w 47"/>
                <a:gd name="T27" fmla="*/ 4 h 44"/>
                <a:gd name="T28" fmla="*/ 40 w 47"/>
                <a:gd name="T29" fmla="*/ 4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 h="44">
                  <a:moveTo>
                    <a:pt x="40" y="42"/>
                  </a:moveTo>
                  <a:lnTo>
                    <a:pt x="40" y="43"/>
                  </a:lnTo>
                  <a:lnTo>
                    <a:pt x="43" y="43"/>
                  </a:lnTo>
                  <a:lnTo>
                    <a:pt x="44" y="42"/>
                  </a:lnTo>
                  <a:lnTo>
                    <a:pt x="45" y="40"/>
                  </a:lnTo>
                  <a:lnTo>
                    <a:pt x="46" y="39"/>
                  </a:lnTo>
                  <a:lnTo>
                    <a:pt x="45" y="38"/>
                  </a:lnTo>
                  <a:lnTo>
                    <a:pt x="6" y="0"/>
                  </a:lnTo>
                  <a:lnTo>
                    <a:pt x="5" y="0"/>
                  </a:lnTo>
                  <a:lnTo>
                    <a:pt x="3" y="0"/>
                  </a:lnTo>
                  <a:lnTo>
                    <a:pt x="2" y="0"/>
                  </a:lnTo>
                  <a:lnTo>
                    <a:pt x="0" y="1"/>
                  </a:lnTo>
                  <a:lnTo>
                    <a:pt x="0" y="3"/>
                  </a:lnTo>
                  <a:lnTo>
                    <a:pt x="1" y="4"/>
                  </a:lnTo>
                  <a:lnTo>
                    <a:pt x="40" y="42"/>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7368" name="Freeform 24"/>
            <p:cNvSpPr>
              <a:spLocks/>
            </p:cNvSpPr>
            <p:nvPr/>
          </p:nvSpPr>
          <p:spPr bwMode="auto">
            <a:xfrm>
              <a:off x="1775" y="2005"/>
              <a:ext cx="71" cy="71"/>
            </a:xfrm>
            <a:custGeom>
              <a:avLst/>
              <a:gdLst>
                <a:gd name="T0" fmla="*/ 0 w 71"/>
                <a:gd name="T1" fmla="*/ 67 h 71"/>
                <a:gd name="T2" fmla="*/ 67 w 71"/>
                <a:gd name="T3" fmla="*/ 0 h 71"/>
                <a:gd name="T4" fmla="*/ 70 w 71"/>
                <a:gd name="T5" fmla="*/ 4 h 71"/>
                <a:gd name="T6" fmla="*/ 5 w 71"/>
                <a:gd name="T7" fmla="*/ 70 h 71"/>
                <a:gd name="T8" fmla="*/ 0 w 71"/>
                <a:gd name="T9" fmla="*/ 67 h 71"/>
              </a:gdLst>
              <a:ahLst/>
              <a:cxnLst>
                <a:cxn ang="0">
                  <a:pos x="T0" y="T1"/>
                </a:cxn>
                <a:cxn ang="0">
                  <a:pos x="T2" y="T3"/>
                </a:cxn>
                <a:cxn ang="0">
                  <a:pos x="T4" y="T5"/>
                </a:cxn>
                <a:cxn ang="0">
                  <a:pos x="T6" y="T7"/>
                </a:cxn>
                <a:cxn ang="0">
                  <a:pos x="T8" y="T9"/>
                </a:cxn>
              </a:cxnLst>
              <a:rect l="0" t="0" r="r" b="b"/>
              <a:pathLst>
                <a:path w="71" h="71">
                  <a:moveTo>
                    <a:pt x="0" y="67"/>
                  </a:moveTo>
                  <a:lnTo>
                    <a:pt x="67" y="0"/>
                  </a:lnTo>
                  <a:lnTo>
                    <a:pt x="70" y="4"/>
                  </a:lnTo>
                  <a:lnTo>
                    <a:pt x="5" y="70"/>
                  </a:lnTo>
                  <a:lnTo>
                    <a:pt x="0" y="67"/>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7369" name="Freeform 25"/>
            <p:cNvSpPr>
              <a:spLocks/>
            </p:cNvSpPr>
            <p:nvPr/>
          </p:nvSpPr>
          <p:spPr bwMode="auto">
            <a:xfrm>
              <a:off x="1785" y="1886"/>
              <a:ext cx="217" cy="219"/>
            </a:xfrm>
            <a:custGeom>
              <a:avLst/>
              <a:gdLst>
                <a:gd name="T0" fmla="*/ 142 w 217"/>
                <a:gd name="T1" fmla="*/ 23 h 219"/>
                <a:gd name="T2" fmla="*/ 140 w 217"/>
                <a:gd name="T3" fmla="*/ 36 h 219"/>
                <a:gd name="T4" fmla="*/ 142 w 217"/>
                <a:gd name="T5" fmla="*/ 36 h 219"/>
                <a:gd name="T6" fmla="*/ 145 w 217"/>
                <a:gd name="T7" fmla="*/ 53 h 219"/>
                <a:gd name="T8" fmla="*/ 148 w 217"/>
                <a:gd name="T9" fmla="*/ 54 h 219"/>
                <a:gd name="T10" fmla="*/ 157 w 217"/>
                <a:gd name="T11" fmla="*/ 55 h 219"/>
                <a:gd name="T12" fmla="*/ 159 w 217"/>
                <a:gd name="T13" fmla="*/ 61 h 219"/>
                <a:gd name="T14" fmla="*/ 152 w 217"/>
                <a:gd name="T15" fmla="*/ 64 h 219"/>
                <a:gd name="T16" fmla="*/ 151 w 217"/>
                <a:gd name="T17" fmla="*/ 72 h 219"/>
                <a:gd name="T18" fmla="*/ 124 w 217"/>
                <a:gd name="T19" fmla="*/ 95 h 219"/>
                <a:gd name="T20" fmla="*/ 75 w 217"/>
                <a:gd name="T21" fmla="*/ 108 h 219"/>
                <a:gd name="T22" fmla="*/ 58 w 217"/>
                <a:gd name="T23" fmla="*/ 108 h 219"/>
                <a:gd name="T24" fmla="*/ 54 w 217"/>
                <a:gd name="T25" fmla="*/ 115 h 219"/>
                <a:gd name="T26" fmla="*/ 61 w 217"/>
                <a:gd name="T27" fmla="*/ 124 h 219"/>
                <a:gd name="T28" fmla="*/ 73 w 217"/>
                <a:gd name="T29" fmla="*/ 124 h 219"/>
                <a:gd name="T30" fmla="*/ 81 w 217"/>
                <a:gd name="T31" fmla="*/ 120 h 219"/>
                <a:gd name="T32" fmla="*/ 88 w 217"/>
                <a:gd name="T33" fmla="*/ 124 h 219"/>
                <a:gd name="T34" fmla="*/ 100 w 217"/>
                <a:gd name="T35" fmla="*/ 124 h 219"/>
                <a:gd name="T36" fmla="*/ 141 w 217"/>
                <a:gd name="T37" fmla="*/ 116 h 219"/>
                <a:gd name="T38" fmla="*/ 143 w 217"/>
                <a:gd name="T39" fmla="*/ 142 h 219"/>
                <a:gd name="T40" fmla="*/ 84 w 217"/>
                <a:gd name="T41" fmla="*/ 159 h 219"/>
                <a:gd name="T42" fmla="*/ 29 w 217"/>
                <a:gd name="T43" fmla="*/ 196 h 219"/>
                <a:gd name="T44" fmla="*/ 6 w 217"/>
                <a:gd name="T45" fmla="*/ 190 h 219"/>
                <a:gd name="T46" fmla="*/ 0 w 217"/>
                <a:gd name="T47" fmla="*/ 193 h 219"/>
                <a:gd name="T48" fmla="*/ 26 w 217"/>
                <a:gd name="T49" fmla="*/ 218 h 219"/>
                <a:gd name="T50" fmla="*/ 38 w 217"/>
                <a:gd name="T51" fmla="*/ 209 h 219"/>
                <a:gd name="T52" fmla="*/ 94 w 217"/>
                <a:gd name="T53" fmla="*/ 188 h 219"/>
                <a:gd name="T54" fmla="*/ 88 w 217"/>
                <a:gd name="T55" fmla="*/ 194 h 219"/>
                <a:gd name="T56" fmla="*/ 86 w 217"/>
                <a:gd name="T57" fmla="*/ 200 h 219"/>
                <a:gd name="T58" fmla="*/ 86 w 217"/>
                <a:gd name="T59" fmla="*/ 207 h 219"/>
                <a:gd name="T60" fmla="*/ 216 w 217"/>
                <a:gd name="T61" fmla="*/ 207 h 219"/>
                <a:gd name="T62" fmla="*/ 216 w 217"/>
                <a:gd name="T63" fmla="*/ 95 h 219"/>
                <a:gd name="T64" fmla="*/ 195 w 217"/>
                <a:gd name="T65" fmla="*/ 95 h 219"/>
                <a:gd name="T66" fmla="*/ 191 w 217"/>
                <a:gd name="T67" fmla="*/ 72 h 219"/>
                <a:gd name="T68" fmla="*/ 185 w 217"/>
                <a:gd name="T69" fmla="*/ 61 h 219"/>
                <a:gd name="T70" fmla="*/ 181 w 217"/>
                <a:gd name="T71" fmla="*/ 50 h 219"/>
                <a:gd name="T72" fmla="*/ 178 w 217"/>
                <a:gd name="T73" fmla="*/ 50 h 219"/>
                <a:gd name="T74" fmla="*/ 178 w 217"/>
                <a:gd name="T75" fmla="*/ 45 h 219"/>
                <a:gd name="T76" fmla="*/ 181 w 217"/>
                <a:gd name="T77" fmla="*/ 35 h 219"/>
                <a:gd name="T78" fmla="*/ 182 w 217"/>
                <a:gd name="T79" fmla="*/ 26 h 219"/>
                <a:gd name="T80" fmla="*/ 181 w 217"/>
                <a:gd name="T81" fmla="*/ 14 h 219"/>
                <a:gd name="T82" fmla="*/ 177 w 217"/>
                <a:gd name="T83" fmla="*/ 5 h 219"/>
                <a:gd name="T84" fmla="*/ 171 w 217"/>
                <a:gd name="T85" fmla="*/ 1 h 219"/>
                <a:gd name="T86" fmla="*/ 163 w 217"/>
                <a:gd name="T87" fmla="*/ 0 h 219"/>
                <a:gd name="T88" fmla="*/ 154 w 217"/>
                <a:gd name="T89" fmla="*/ 0 h 219"/>
                <a:gd name="T90" fmla="*/ 147 w 217"/>
                <a:gd name="T91" fmla="*/ 3 h 219"/>
                <a:gd name="T92" fmla="*/ 145 w 217"/>
                <a:gd name="T93" fmla="*/ 8 h 219"/>
                <a:gd name="T94" fmla="*/ 142 w 217"/>
                <a:gd name="T95" fmla="*/ 19 h 219"/>
                <a:gd name="T96" fmla="*/ 129 w 217"/>
                <a:gd name="T97" fmla="*/ 23 h 219"/>
                <a:gd name="T98" fmla="*/ 142 w 217"/>
                <a:gd name="T99" fmla="*/ 23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 h="219">
                  <a:moveTo>
                    <a:pt x="142" y="23"/>
                  </a:moveTo>
                  <a:lnTo>
                    <a:pt x="140" y="36"/>
                  </a:lnTo>
                  <a:lnTo>
                    <a:pt x="142" y="36"/>
                  </a:lnTo>
                  <a:lnTo>
                    <a:pt x="145" y="53"/>
                  </a:lnTo>
                  <a:lnTo>
                    <a:pt x="148" y="54"/>
                  </a:lnTo>
                  <a:lnTo>
                    <a:pt x="157" y="55"/>
                  </a:lnTo>
                  <a:lnTo>
                    <a:pt x="159" y="61"/>
                  </a:lnTo>
                  <a:lnTo>
                    <a:pt x="152" y="64"/>
                  </a:lnTo>
                  <a:lnTo>
                    <a:pt x="151" y="72"/>
                  </a:lnTo>
                  <a:lnTo>
                    <a:pt x="124" y="95"/>
                  </a:lnTo>
                  <a:lnTo>
                    <a:pt x="75" y="108"/>
                  </a:lnTo>
                  <a:lnTo>
                    <a:pt x="58" y="108"/>
                  </a:lnTo>
                  <a:lnTo>
                    <a:pt x="54" y="115"/>
                  </a:lnTo>
                  <a:lnTo>
                    <a:pt x="61" y="124"/>
                  </a:lnTo>
                  <a:lnTo>
                    <a:pt x="73" y="124"/>
                  </a:lnTo>
                  <a:lnTo>
                    <a:pt x="81" y="120"/>
                  </a:lnTo>
                  <a:lnTo>
                    <a:pt x="88" y="124"/>
                  </a:lnTo>
                  <a:lnTo>
                    <a:pt x="100" y="124"/>
                  </a:lnTo>
                  <a:lnTo>
                    <a:pt x="141" y="116"/>
                  </a:lnTo>
                  <a:lnTo>
                    <a:pt x="143" y="142"/>
                  </a:lnTo>
                  <a:lnTo>
                    <a:pt x="84" y="159"/>
                  </a:lnTo>
                  <a:lnTo>
                    <a:pt x="29" y="196"/>
                  </a:lnTo>
                  <a:lnTo>
                    <a:pt x="6" y="190"/>
                  </a:lnTo>
                  <a:lnTo>
                    <a:pt x="0" y="193"/>
                  </a:lnTo>
                  <a:lnTo>
                    <a:pt x="26" y="218"/>
                  </a:lnTo>
                  <a:lnTo>
                    <a:pt x="38" y="209"/>
                  </a:lnTo>
                  <a:lnTo>
                    <a:pt x="94" y="188"/>
                  </a:lnTo>
                  <a:lnTo>
                    <a:pt x="88" y="194"/>
                  </a:lnTo>
                  <a:lnTo>
                    <a:pt x="86" y="200"/>
                  </a:lnTo>
                  <a:lnTo>
                    <a:pt x="86" y="207"/>
                  </a:lnTo>
                  <a:lnTo>
                    <a:pt x="216" y="207"/>
                  </a:lnTo>
                  <a:lnTo>
                    <a:pt x="216" y="95"/>
                  </a:lnTo>
                  <a:lnTo>
                    <a:pt x="195" y="95"/>
                  </a:lnTo>
                  <a:lnTo>
                    <a:pt x="191" y="72"/>
                  </a:lnTo>
                  <a:lnTo>
                    <a:pt x="185" y="61"/>
                  </a:lnTo>
                  <a:lnTo>
                    <a:pt x="181" y="50"/>
                  </a:lnTo>
                  <a:lnTo>
                    <a:pt x="178" y="50"/>
                  </a:lnTo>
                  <a:lnTo>
                    <a:pt x="178" y="45"/>
                  </a:lnTo>
                  <a:lnTo>
                    <a:pt x="181" y="35"/>
                  </a:lnTo>
                  <a:lnTo>
                    <a:pt x="182" y="26"/>
                  </a:lnTo>
                  <a:lnTo>
                    <a:pt x="181" y="14"/>
                  </a:lnTo>
                  <a:lnTo>
                    <a:pt x="177" y="5"/>
                  </a:lnTo>
                  <a:lnTo>
                    <a:pt x="171" y="1"/>
                  </a:lnTo>
                  <a:lnTo>
                    <a:pt x="163" y="0"/>
                  </a:lnTo>
                  <a:lnTo>
                    <a:pt x="154" y="0"/>
                  </a:lnTo>
                  <a:lnTo>
                    <a:pt x="147" y="3"/>
                  </a:lnTo>
                  <a:lnTo>
                    <a:pt x="145" y="8"/>
                  </a:lnTo>
                  <a:lnTo>
                    <a:pt x="142" y="19"/>
                  </a:lnTo>
                  <a:lnTo>
                    <a:pt x="129" y="23"/>
                  </a:lnTo>
                  <a:lnTo>
                    <a:pt x="142" y="23"/>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7370" name="Freeform 26"/>
            <p:cNvSpPr>
              <a:spLocks/>
            </p:cNvSpPr>
            <p:nvPr/>
          </p:nvSpPr>
          <p:spPr bwMode="auto">
            <a:xfrm>
              <a:off x="1596" y="2147"/>
              <a:ext cx="276" cy="166"/>
            </a:xfrm>
            <a:custGeom>
              <a:avLst/>
              <a:gdLst>
                <a:gd name="T0" fmla="*/ 275 w 276"/>
                <a:gd name="T1" fmla="*/ 165 h 166"/>
                <a:gd name="T2" fmla="*/ 199 w 276"/>
                <a:gd name="T3" fmla="*/ 0 h 166"/>
                <a:gd name="T4" fmla="*/ 0 w 276"/>
                <a:gd name="T5" fmla="*/ 0 h 166"/>
                <a:gd name="T6" fmla="*/ 0 w 276"/>
                <a:gd name="T7" fmla="*/ 10 h 166"/>
                <a:gd name="T8" fmla="*/ 192 w 276"/>
                <a:gd name="T9" fmla="*/ 10 h 166"/>
                <a:gd name="T10" fmla="*/ 264 w 276"/>
                <a:gd name="T11" fmla="*/ 165 h 166"/>
                <a:gd name="T12" fmla="*/ 275 w 276"/>
                <a:gd name="T13" fmla="*/ 165 h 166"/>
              </a:gdLst>
              <a:ahLst/>
              <a:cxnLst>
                <a:cxn ang="0">
                  <a:pos x="T0" y="T1"/>
                </a:cxn>
                <a:cxn ang="0">
                  <a:pos x="T2" y="T3"/>
                </a:cxn>
                <a:cxn ang="0">
                  <a:pos x="T4" y="T5"/>
                </a:cxn>
                <a:cxn ang="0">
                  <a:pos x="T6" y="T7"/>
                </a:cxn>
                <a:cxn ang="0">
                  <a:pos x="T8" y="T9"/>
                </a:cxn>
                <a:cxn ang="0">
                  <a:pos x="T10" y="T11"/>
                </a:cxn>
                <a:cxn ang="0">
                  <a:pos x="T12" y="T13"/>
                </a:cxn>
              </a:cxnLst>
              <a:rect l="0" t="0" r="r" b="b"/>
              <a:pathLst>
                <a:path w="276" h="166">
                  <a:moveTo>
                    <a:pt x="275" y="165"/>
                  </a:moveTo>
                  <a:lnTo>
                    <a:pt x="199" y="0"/>
                  </a:lnTo>
                  <a:lnTo>
                    <a:pt x="0" y="0"/>
                  </a:lnTo>
                  <a:lnTo>
                    <a:pt x="0" y="10"/>
                  </a:lnTo>
                  <a:lnTo>
                    <a:pt x="192" y="10"/>
                  </a:lnTo>
                  <a:lnTo>
                    <a:pt x="264" y="165"/>
                  </a:lnTo>
                  <a:lnTo>
                    <a:pt x="275" y="165"/>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7371" name="Freeform 27"/>
            <p:cNvSpPr>
              <a:spLocks/>
            </p:cNvSpPr>
            <p:nvPr/>
          </p:nvSpPr>
          <p:spPr bwMode="auto">
            <a:xfrm>
              <a:off x="2133" y="2239"/>
              <a:ext cx="75" cy="145"/>
            </a:xfrm>
            <a:custGeom>
              <a:avLst/>
              <a:gdLst>
                <a:gd name="T0" fmla="*/ 0 w 75"/>
                <a:gd name="T1" fmla="*/ 39 h 145"/>
                <a:gd name="T2" fmla="*/ 5 w 75"/>
                <a:gd name="T3" fmla="*/ 40 h 145"/>
                <a:gd name="T4" fmla="*/ 12 w 75"/>
                <a:gd name="T5" fmla="*/ 40 h 145"/>
                <a:gd name="T6" fmla="*/ 17 w 75"/>
                <a:gd name="T7" fmla="*/ 43 h 145"/>
                <a:gd name="T8" fmla="*/ 22 w 75"/>
                <a:gd name="T9" fmla="*/ 47 h 145"/>
                <a:gd name="T10" fmla="*/ 26 w 75"/>
                <a:gd name="T11" fmla="*/ 51 h 145"/>
                <a:gd name="T12" fmla="*/ 30 w 75"/>
                <a:gd name="T13" fmla="*/ 56 h 145"/>
                <a:gd name="T14" fmla="*/ 32 w 75"/>
                <a:gd name="T15" fmla="*/ 61 h 145"/>
                <a:gd name="T16" fmla="*/ 33 w 75"/>
                <a:gd name="T17" fmla="*/ 67 h 145"/>
                <a:gd name="T18" fmla="*/ 35 w 75"/>
                <a:gd name="T19" fmla="*/ 73 h 145"/>
                <a:gd name="T20" fmla="*/ 33 w 75"/>
                <a:gd name="T21" fmla="*/ 80 h 145"/>
                <a:gd name="T22" fmla="*/ 32 w 75"/>
                <a:gd name="T23" fmla="*/ 85 h 145"/>
                <a:gd name="T24" fmla="*/ 29 w 75"/>
                <a:gd name="T25" fmla="*/ 90 h 145"/>
                <a:gd name="T26" fmla="*/ 25 w 75"/>
                <a:gd name="T27" fmla="*/ 95 h 145"/>
                <a:gd name="T28" fmla="*/ 21 w 75"/>
                <a:gd name="T29" fmla="*/ 99 h 145"/>
                <a:gd name="T30" fmla="*/ 15 w 75"/>
                <a:gd name="T31" fmla="*/ 102 h 145"/>
                <a:gd name="T32" fmla="*/ 10 w 75"/>
                <a:gd name="T33" fmla="*/ 104 h 145"/>
                <a:gd name="T34" fmla="*/ 5 w 75"/>
                <a:gd name="T35" fmla="*/ 105 h 145"/>
                <a:gd name="T36" fmla="*/ 0 w 75"/>
                <a:gd name="T37" fmla="*/ 105 h 145"/>
                <a:gd name="T38" fmla="*/ 0 w 75"/>
                <a:gd name="T39" fmla="*/ 144 h 145"/>
                <a:gd name="T40" fmla="*/ 5 w 75"/>
                <a:gd name="T41" fmla="*/ 144 h 145"/>
                <a:gd name="T42" fmla="*/ 14 w 75"/>
                <a:gd name="T43" fmla="*/ 143 h 145"/>
                <a:gd name="T44" fmla="*/ 23 w 75"/>
                <a:gd name="T45" fmla="*/ 140 h 145"/>
                <a:gd name="T46" fmla="*/ 32 w 75"/>
                <a:gd name="T47" fmla="*/ 137 h 145"/>
                <a:gd name="T48" fmla="*/ 40 w 75"/>
                <a:gd name="T49" fmla="*/ 133 h 145"/>
                <a:gd name="T50" fmla="*/ 47 w 75"/>
                <a:gd name="T51" fmla="*/ 128 h 145"/>
                <a:gd name="T52" fmla="*/ 54 w 75"/>
                <a:gd name="T53" fmla="*/ 122 h 145"/>
                <a:gd name="T54" fmla="*/ 60 w 75"/>
                <a:gd name="T55" fmla="*/ 115 h 145"/>
                <a:gd name="T56" fmla="*/ 64 w 75"/>
                <a:gd name="T57" fmla="*/ 107 h 145"/>
                <a:gd name="T58" fmla="*/ 69 w 75"/>
                <a:gd name="T59" fmla="*/ 99 h 145"/>
                <a:gd name="T60" fmla="*/ 71 w 75"/>
                <a:gd name="T61" fmla="*/ 91 h 145"/>
                <a:gd name="T62" fmla="*/ 73 w 75"/>
                <a:gd name="T63" fmla="*/ 83 h 145"/>
                <a:gd name="T64" fmla="*/ 74 w 75"/>
                <a:gd name="T65" fmla="*/ 74 h 145"/>
                <a:gd name="T66" fmla="*/ 73 w 75"/>
                <a:gd name="T67" fmla="*/ 65 h 145"/>
                <a:gd name="T68" fmla="*/ 72 w 75"/>
                <a:gd name="T69" fmla="*/ 56 h 145"/>
                <a:gd name="T70" fmla="*/ 69 w 75"/>
                <a:gd name="T71" fmla="*/ 47 h 145"/>
                <a:gd name="T72" fmla="*/ 66 w 75"/>
                <a:gd name="T73" fmla="*/ 40 h 145"/>
                <a:gd name="T74" fmla="*/ 61 w 75"/>
                <a:gd name="T75" fmla="*/ 32 h 145"/>
                <a:gd name="T76" fmla="*/ 56 w 75"/>
                <a:gd name="T77" fmla="*/ 25 h 145"/>
                <a:gd name="T78" fmla="*/ 50 w 75"/>
                <a:gd name="T79" fmla="*/ 18 h 145"/>
                <a:gd name="T80" fmla="*/ 42 w 75"/>
                <a:gd name="T81" fmla="*/ 13 h 145"/>
                <a:gd name="T82" fmla="*/ 34 w 75"/>
                <a:gd name="T83" fmla="*/ 9 h 145"/>
                <a:gd name="T84" fmla="*/ 26 w 75"/>
                <a:gd name="T85" fmla="*/ 5 h 145"/>
                <a:gd name="T86" fmla="*/ 17 w 75"/>
                <a:gd name="T87" fmla="*/ 3 h 145"/>
                <a:gd name="T88" fmla="*/ 8 w 75"/>
                <a:gd name="T89" fmla="*/ 1 h 145"/>
                <a:gd name="T90" fmla="*/ 0 w 75"/>
                <a:gd name="T91" fmla="*/ 0 h 145"/>
                <a:gd name="T92" fmla="*/ 0 w 75"/>
                <a:gd name="T93" fmla="*/ 39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5" h="145">
                  <a:moveTo>
                    <a:pt x="0" y="39"/>
                  </a:moveTo>
                  <a:lnTo>
                    <a:pt x="5" y="40"/>
                  </a:lnTo>
                  <a:lnTo>
                    <a:pt x="12" y="40"/>
                  </a:lnTo>
                  <a:lnTo>
                    <a:pt x="17" y="43"/>
                  </a:lnTo>
                  <a:lnTo>
                    <a:pt x="22" y="47"/>
                  </a:lnTo>
                  <a:lnTo>
                    <a:pt x="26" y="51"/>
                  </a:lnTo>
                  <a:lnTo>
                    <a:pt x="30" y="56"/>
                  </a:lnTo>
                  <a:lnTo>
                    <a:pt x="32" y="61"/>
                  </a:lnTo>
                  <a:lnTo>
                    <a:pt x="33" y="67"/>
                  </a:lnTo>
                  <a:lnTo>
                    <a:pt x="35" y="73"/>
                  </a:lnTo>
                  <a:lnTo>
                    <a:pt x="33" y="80"/>
                  </a:lnTo>
                  <a:lnTo>
                    <a:pt x="32" y="85"/>
                  </a:lnTo>
                  <a:lnTo>
                    <a:pt x="29" y="90"/>
                  </a:lnTo>
                  <a:lnTo>
                    <a:pt x="25" y="95"/>
                  </a:lnTo>
                  <a:lnTo>
                    <a:pt x="21" y="99"/>
                  </a:lnTo>
                  <a:lnTo>
                    <a:pt x="15" y="102"/>
                  </a:lnTo>
                  <a:lnTo>
                    <a:pt x="10" y="104"/>
                  </a:lnTo>
                  <a:lnTo>
                    <a:pt x="5" y="105"/>
                  </a:lnTo>
                  <a:lnTo>
                    <a:pt x="0" y="105"/>
                  </a:lnTo>
                  <a:lnTo>
                    <a:pt x="0" y="144"/>
                  </a:lnTo>
                  <a:lnTo>
                    <a:pt x="5" y="144"/>
                  </a:lnTo>
                  <a:lnTo>
                    <a:pt x="14" y="143"/>
                  </a:lnTo>
                  <a:lnTo>
                    <a:pt x="23" y="140"/>
                  </a:lnTo>
                  <a:lnTo>
                    <a:pt x="32" y="137"/>
                  </a:lnTo>
                  <a:lnTo>
                    <a:pt x="40" y="133"/>
                  </a:lnTo>
                  <a:lnTo>
                    <a:pt x="47" y="128"/>
                  </a:lnTo>
                  <a:lnTo>
                    <a:pt x="54" y="122"/>
                  </a:lnTo>
                  <a:lnTo>
                    <a:pt x="60" y="115"/>
                  </a:lnTo>
                  <a:lnTo>
                    <a:pt x="64" y="107"/>
                  </a:lnTo>
                  <a:lnTo>
                    <a:pt x="69" y="99"/>
                  </a:lnTo>
                  <a:lnTo>
                    <a:pt x="71" y="91"/>
                  </a:lnTo>
                  <a:lnTo>
                    <a:pt x="73" y="83"/>
                  </a:lnTo>
                  <a:lnTo>
                    <a:pt x="74" y="74"/>
                  </a:lnTo>
                  <a:lnTo>
                    <a:pt x="73" y="65"/>
                  </a:lnTo>
                  <a:lnTo>
                    <a:pt x="72" y="56"/>
                  </a:lnTo>
                  <a:lnTo>
                    <a:pt x="69" y="47"/>
                  </a:lnTo>
                  <a:lnTo>
                    <a:pt x="66" y="40"/>
                  </a:lnTo>
                  <a:lnTo>
                    <a:pt x="61" y="32"/>
                  </a:lnTo>
                  <a:lnTo>
                    <a:pt x="56" y="25"/>
                  </a:lnTo>
                  <a:lnTo>
                    <a:pt x="50" y="18"/>
                  </a:lnTo>
                  <a:lnTo>
                    <a:pt x="42" y="13"/>
                  </a:lnTo>
                  <a:lnTo>
                    <a:pt x="34" y="9"/>
                  </a:lnTo>
                  <a:lnTo>
                    <a:pt x="26" y="5"/>
                  </a:lnTo>
                  <a:lnTo>
                    <a:pt x="17" y="3"/>
                  </a:lnTo>
                  <a:lnTo>
                    <a:pt x="8" y="1"/>
                  </a:lnTo>
                  <a:lnTo>
                    <a:pt x="0" y="0"/>
                  </a:lnTo>
                  <a:lnTo>
                    <a:pt x="0" y="39"/>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7372" name="Freeform 28"/>
            <p:cNvSpPr>
              <a:spLocks/>
            </p:cNvSpPr>
            <p:nvPr/>
          </p:nvSpPr>
          <p:spPr bwMode="auto">
            <a:xfrm>
              <a:off x="2058" y="2239"/>
              <a:ext cx="76" cy="145"/>
            </a:xfrm>
            <a:custGeom>
              <a:avLst/>
              <a:gdLst>
                <a:gd name="T0" fmla="*/ 75 w 76"/>
                <a:gd name="T1" fmla="*/ 39 h 145"/>
                <a:gd name="T2" fmla="*/ 69 w 76"/>
                <a:gd name="T3" fmla="*/ 40 h 145"/>
                <a:gd name="T4" fmla="*/ 62 w 76"/>
                <a:gd name="T5" fmla="*/ 40 h 145"/>
                <a:gd name="T6" fmla="*/ 57 w 76"/>
                <a:gd name="T7" fmla="*/ 43 h 145"/>
                <a:gd name="T8" fmla="*/ 52 w 76"/>
                <a:gd name="T9" fmla="*/ 47 h 145"/>
                <a:gd name="T10" fmla="*/ 48 w 76"/>
                <a:gd name="T11" fmla="*/ 51 h 145"/>
                <a:gd name="T12" fmla="*/ 44 w 76"/>
                <a:gd name="T13" fmla="*/ 56 h 145"/>
                <a:gd name="T14" fmla="*/ 41 w 76"/>
                <a:gd name="T15" fmla="*/ 61 h 145"/>
                <a:gd name="T16" fmla="*/ 39 w 76"/>
                <a:gd name="T17" fmla="*/ 67 h 145"/>
                <a:gd name="T18" fmla="*/ 38 w 76"/>
                <a:gd name="T19" fmla="*/ 73 h 145"/>
                <a:gd name="T20" fmla="*/ 40 w 76"/>
                <a:gd name="T21" fmla="*/ 80 h 145"/>
                <a:gd name="T22" fmla="*/ 42 w 76"/>
                <a:gd name="T23" fmla="*/ 85 h 145"/>
                <a:gd name="T24" fmla="*/ 45 w 76"/>
                <a:gd name="T25" fmla="*/ 90 h 145"/>
                <a:gd name="T26" fmla="*/ 48 w 76"/>
                <a:gd name="T27" fmla="*/ 95 h 145"/>
                <a:gd name="T28" fmla="*/ 53 w 76"/>
                <a:gd name="T29" fmla="*/ 99 h 145"/>
                <a:gd name="T30" fmla="*/ 59 w 76"/>
                <a:gd name="T31" fmla="*/ 102 h 145"/>
                <a:gd name="T32" fmla="*/ 64 w 76"/>
                <a:gd name="T33" fmla="*/ 104 h 145"/>
                <a:gd name="T34" fmla="*/ 70 w 76"/>
                <a:gd name="T35" fmla="*/ 105 h 145"/>
                <a:gd name="T36" fmla="*/ 75 w 76"/>
                <a:gd name="T37" fmla="*/ 105 h 145"/>
                <a:gd name="T38" fmla="*/ 75 w 76"/>
                <a:gd name="T39" fmla="*/ 144 h 145"/>
                <a:gd name="T40" fmla="*/ 69 w 76"/>
                <a:gd name="T41" fmla="*/ 144 h 145"/>
                <a:gd name="T42" fmla="*/ 59 w 76"/>
                <a:gd name="T43" fmla="*/ 143 h 145"/>
                <a:gd name="T44" fmla="*/ 51 w 76"/>
                <a:gd name="T45" fmla="*/ 140 h 145"/>
                <a:gd name="T46" fmla="*/ 42 w 76"/>
                <a:gd name="T47" fmla="*/ 137 h 145"/>
                <a:gd name="T48" fmla="*/ 34 w 76"/>
                <a:gd name="T49" fmla="*/ 133 h 145"/>
                <a:gd name="T50" fmla="*/ 27 w 76"/>
                <a:gd name="T51" fmla="*/ 128 h 145"/>
                <a:gd name="T52" fmla="*/ 20 w 76"/>
                <a:gd name="T53" fmla="*/ 122 h 145"/>
                <a:gd name="T54" fmla="*/ 14 w 76"/>
                <a:gd name="T55" fmla="*/ 115 h 145"/>
                <a:gd name="T56" fmla="*/ 9 w 76"/>
                <a:gd name="T57" fmla="*/ 107 h 145"/>
                <a:gd name="T58" fmla="*/ 5 w 76"/>
                <a:gd name="T59" fmla="*/ 99 h 145"/>
                <a:gd name="T60" fmla="*/ 2 w 76"/>
                <a:gd name="T61" fmla="*/ 91 h 145"/>
                <a:gd name="T62" fmla="*/ 1 w 76"/>
                <a:gd name="T63" fmla="*/ 83 h 145"/>
                <a:gd name="T64" fmla="*/ 0 w 76"/>
                <a:gd name="T65" fmla="*/ 74 h 145"/>
                <a:gd name="T66" fmla="*/ 0 w 76"/>
                <a:gd name="T67" fmla="*/ 65 h 145"/>
                <a:gd name="T68" fmla="*/ 2 w 76"/>
                <a:gd name="T69" fmla="*/ 56 h 145"/>
                <a:gd name="T70" fmla="*/ 4 w 76"/>
                <a:gd name="T71" fmla="*/ 47 h 145"/>
                <a:gd name="T72" fmla="*/ 7 w 76"/>
                <a:gd name="T73" fmla="*/ 40 h 145"/>
                <a:gd name="T74" fmla="*/ 12 w 76"/>
                <a:gd name="T75" fmla="*/ 32 h 145"/>
                <a:gd name="T76" fmla="*/ 18 w 76"/>
                <a:gd name="T77" fmla="*/ 25 h 145"/>
                <a:gd name="T78" fmla="*/ 24 w 76"/>
                <a:gd name="T79" fmla="*/ 18 h 145"/>
                <a:gd name="T80" fmla="*/ 31 w 76"/>
                <a:gd name="T81" fmla="*/ 13 h 145"/>
                <a:gd name="T82" fmla="*/ 39 w 76"/>
                <a:gd name="T83" fmla="*/ 9 h 145"/>
                <a:gd name="T84" fmla="*/ 48 w 76"/>
                <a:gd name="T85" fmla="*/ 5 h 145"/>
                <a:gd name="T86" fmla="*/ 57 w 76"/>
                <a:gd name="T87" fmla="*/ 3 h 145"/>
                <a:gd name="T88" fmla="*/ 66 w 76"/>
                <a:gd name="T89" fmla="*/ 1 h 145"/>
                <a:gd name="T90" fmla="*/ 75 w 76"/>
                <a:gd name="T91" fmla="*/ 0 h 145"/>
                <a:gd name="T92" fmla="*/ 75 w 76"/>
                <a:gd name="T93" fmla="*/ 39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6" h="145">
                  <a:moveTo>
                    <a:pt x="75" y="39"/>
                  </a:moveTo>
                  <a:lnTo>
                    <a:pt x="69" y="40"/>
                  </a:lnTo>
                  <a:lnTo>
                    <a:pt x="62" y="40"/>
                  </a:lnTo>
                  <a:lnTo>
                    <a:pt x="57" y="43"/>
                  </a:lnTo>
                  <a:lnTo>
                    <a:pt x="52" y="47"/>
                  </a:lnTo>
                  <a:lnTo>
                    <a:pt x="48" y="51"/>
                  </a:lnTo>
                  <a:lnTo>
                    <a:pt x="44" y="56"/>
                  </a:lnTo>
                  <a:lnTo>
                    <a:pt x="41" y="61"/>
                  </a:lnTo>
                  <a:lnTo>
                    <a:pt x="39" y="67"/>
                  </a:lnTo>
                  <a:lnTo>
                    <a:pt x="38" y="73"/>
                  </a:lnTo>
                  <a:lnTo>
                    <a:pt x="40" y="80"/>
                  </a:lnTo>
                  <a:lnTo>
                    <a:pt x="42" y="85"/>
                  </a:lnTo>
                  <a:lnTo>
                    <a:pt x="45" y="90"/>
                  </a:lnTo>
                  <a:lnTo>
                    <a:pt x="48" y="95"/>
                  </a:lnTo>
                  <a:lnTo>
                    <a:pt x="53" y="99"/>
                  </a:lnTo>
                  <a:lnTo>
                    <a:pt x="59" y="102"/>
                  </a:lnTo>
                  <a:lnTo>
                    <a:pt x="64" y="104"/>
                  </a:lnTo>
                  <a:lnTo>
                    <a:pt x="70" y="105"/>
                  </a:lnTo>
                  <a:lnTo>
                    <a:pt x="75" y="105"/>
                  </a:lnTo>
                  <a:lnTo>
                    <a:pt x="75" y="144"/>
                  </a:lnTo>
                  <a:lnTo>
                    <a:pt x="69" y="144"/>
                  </a:lnTo>
                  <a:lnTo>
                    <a:pt x="59" y="143"/>
                  </a:lnTo>
                  <a:lnTo>
                    <a:pt x="51" y="140"/>
                  </a:lnTo>
                  <a:lnTo>
                    <a:pt x="42" y="137"/>
                  </a:lnTo>
                  <a:lnTo>
                    <a:pt x="34" y="133"/>
                  </a:lnTo>
                  <a:lnTo>
                    <a:pt x="27" y="128"/>
                  </a:lnTo>
                  <a:lnTo>
                    <a:pt x="20" y="122"/>
                  </a:lnTo>
                  <a:lnTo>
                    <a:pt x="14" y="115"/>
                  </a:lnTo>
                  <a:lnTo>
                    <a:pt x="9" y="107"/>
                  </a:lnTo>
                  <a:lnTo>
                    <a:pt x="5" y="99"/>
                  </a:lnTo>
                  <a:lnTo>
                    <a:pt x="2" y="91"/>
                  </a:lnTo>
                  <a:lnTo>
                    <a:pt x="1" y="83"/>
                  </a:lnTo>
                  <a:lnTo>
                    <a:pt x="0" y="74"/>
                  </a:lnTo>
                  <a:lnTo>
                    <a:pt x="0" y="65"/>
                  </a:lnTo>
                  <a:lnTo>
                    <a:pt x="2" y="56"/>
                  </a:lnTo>
                  <a:lnTo>
                    <a:pt x="4" y="47"/>
                  </a:lnTo>
                  <a:lnTo>
                    <a:pt x="7" y="40"/>
                  </a:lnTo>
                  <a:lnTo>
                    <a:pt x="12" y="32"/>
                  </a:lnTo>
                  <a:lnTo>
                    <a:pt x="18" y="25"/>
                  </a:lnTo>
                  <a:lnTo>
                    <a:pt x="24" y="18"/>
                  </a:lnTo>
                  <a:lnTo>
                    <a:pt x="31" y="13"/>
                  </a:lnTo>
                  <a:lnTo>
                    <a:pt x="39" y="9"/>
                  </a:lnTo>
                  <a:lnTo>
                    <a:pt x="48" y="5"/>
                  </a:lnTo>
                  <a:lnTo>
                    <a:pt x="57" y="3"/>
                  </a:lnTo>
                  <a:lnTo>
                    <a:pt x="66" y="1"/>
                  </a:lnTo>
                  <a:lnTo>
                    <a:pt x="75" y="0"/>
                  </a:lnTo>
                  <a:lnTo>
                    <a:pt x="75" y="39"/>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7373" name="Freeform 29"/>
            <p:cNvSpPr>
              <a:spLocks/>
            </p:cNvSpPr>
            <p:nvPr/>
          </p:nvSpPr>
          <p:spPr bwMode="auto">
            <a:xfrm>
              <a:off x="1714" y="2183"/>
              <a:ext cx="103" cy="199"/>
            </a:xfrm>
            <a:custGeom>
              <a:avLst/>
              <a:gdLst>
                <a:gd name="T0" fmla="*/ 0 w 103"/>
                <a:gd name="T1" fmla="*/ 43 h 199"/>
                <a:gd name="T2" fmla="*/ 7 w 103"/>
                <a:gd name="T3" fmla="*/ 44 h 199"/>
                <a:gd name="T4" fmla="*/ 15 w 103"/>
                <a:gd name="T5" fmla="*/ 46 h 199"/>
                <a:gd name="T6" fmla="*/ 23 w 103"/>
                <a:gd name="T7" fmla="*/ 48 h 199"/>
                <a:gd name="T8" fmla="*/ 30 w 103"/>
                <a:gd name="T9" fmla="*/ 52 h 199"/>
                <a:gd name="T10" fmla="*/ 36 w 103"/>
                <a:gd name="T11" fmla="*/ 56 h 199"/>
                <a:gd name="T12" fmla="*/ 42 w 103"/>
                <a:gd name="T13" fmla="*/ 62 h 199"/>
                <a:gd name="T14" fmla="*/ 47 w 103"/>
                <a:gd name="T15" fmla="*/ 68 h 199"/>
                <a:gd name="T16" fmla="*/ 51 w 103"/>
                <a:gd name="T17" fmla="*/ 74 h 199"/>
                <a:gd name="T18" fmla="*/ 54 w 103"/>
                <a:gd name="T19" fmla="*/ 82 h 199"/>
                <a:gd name="T20" fmla="*/ 56 w 103"/>
                <a:gd name="T21" fmla="*/ 89 h 199"/>
                <a:gd name="T22" fmla="*/ 57 w 103"/>
                <a:gd name="T23" fmla="*/ 97 h 199"/>
                <a:gd name="T24" fmla="*/ 57 w 103"/>
                <a:gd name="T25" fmla="*/ 105 h 199"/>
                <a:gd name="T26" fmla="*/ 55 w 103"/>
                <a:gd name="T27" fmla="*/ 112 h 199"/>
                <a:gd name="T28" fmla="*/ 53 w 103"/>
                <a:gd name="T29" fmla="*/ 120 h 199"/>
                <a:gd name="T30" fmla="*/ 50 w 103"/>
                <a:gd name="T31" fmla="*/ 127 h 199"/>
                <a:gd name="T32" fmla="*/ 45 w 103"/>
                <a:gd name="T33" fmla="*/ 133 h 199"/>
                <a:gd name="T34" fmla="*/ 41 w 103"/>
                <a:gd name="T35" fmla="*/ 139 h 199"/>
                <a:gd name="T36" fmla="*/ 34 w 103"/>
                <a:gd name="T37" fmla="*/ 144 h 199"/>
                <a:gd name="T38" fmla="*/ 27 w 103"/>
                <a:gd name="T39" fmla="*/ 148 h 199"/>
                <a:gd name="T40" fmla="*/ 21 w 103"/>
                <a:gd name="T41" fmla="*/ 151 h 199"/>
                <a:gd name="T42" fmla="*/ 13 w 103"/>
                <a:gd name="T43" fmla="*/ 154 h 199"/>
                <a:gd name="T44" fmla="*/ 5 w 103"/>
                <a:gd name="T45" fmla="*/ 155 h 199"/>
                <a:gd name="T46" fmla="*/ 0 w 103"/>
                <a:gd name="T47" fmla="*/ 155 h 199"/>
                <a:gd name="T48" fmla="*/ 0 w 103"/>
                <a:gd name="T49" fmla="*/ 198 h 199"/>
                <a:gd name="T50" fmla="*/ 2 w 103"/>
                <a:gd name="T51" fmla="*/ 198 h 199"/>
                <a:gd name="T52" fmla="*/ 12 w 103"/>
                <a:gd name="T53" fmla="*/ 197 h 199"/>
                <a:gd name="T54" fmla="*/ 23 w 103"/>
                <a:gd name="T55" fmla="*/ 195 h 199"/>
                <a:gd name="T56" fmla="*/ 32 w 103"/>
                <a:gd name="T57" fmla="*/ 193 h 199"/>
                <a:gd name="T58" fmla="*/ 42 w 103"/>
                <a:gd name="T59" fmla="*/ 189 h 199"/>
                <a:gd name="T60" fmla="*/ 52 w 103"/>
                <a:gd name="T61" fmla="*/ 184 h 199"/>
                <a:gd name="T62" fmla="*/ 60 w 103"/>
                <a:gd name="T63" fmla="*/ 179 h 199"/>
                <a:gd name="T64" fmla="*/ 69 w 103"/>
                <a:gd name="T65" fmla="*/ 172 h 199"/>
                <a:gd name="T66" fmla="*/ 77 w 103"/>
                <a:gd name="T67" fmla="*/ 165 h 199"/>
                <a:gd name="T68" fmla="*/ 83 w 103"/>
                <a:gd name="T69" fmla="*/ 157 h 199"/>
                <a:gd name="T70" fmla="*/ 88 w 103"/>
                <a:gd name="T71" fmla="*/ 148 h 199"/>
                <a:gd name="T72" fmla="*/ 93 w 103"/>
                <a:gd name="T73" fmla="*/ 139 h 199"/>
                <a:gd name="T74" fmla="*/ 97 w 103"/>
                <a:gd name="T75" fmla="*/ 128 h 199"/>
                <a:gd name="T76" fmla="*/ 99 w 103"/>
                <a:gd name="T77" fmla="*/ 119 h 199"/>
                <a:gd name="T78" fmla="*/ 102 w 103"/>
                <a:gd name="T79" fmla="*/ 108 h 199"/>
                <a:gd name="T80" fmla="*/ 102 w 103"/>
                <a:gd name="T81" fmla="*/ 99 h 199"/>
                <a:gd name="T82" fmla="*/ 101 w 103"/>
                <a:gd name="T83" fmla="*/ 88 h 199"/>
                <a:gd name="T84" fmla="*/ 99 w 103"/>
                <a:gd name="T85" fmla="*/ 77 h 199"/>
                <a:gd name="T86" fmla="*/ 97 w 103"/>
                <a:gd name="T87" fmla="*/ 68 h 199"/>
                <a:gd name="T88" fmla="*/ 93 w 103"/>
                <a:gd name="T89" fmla="*/ 58 h 199"/>
                <a:gd name="T90" fmla="*/ 88 w 103"/>
                <a:gd name="T91" fmla="*/ 49 h 199"/>
                <a:gd name="T92" fmla="*/ 82 w 103"/>
                <a:gd name="T93" fmla="*/ 40 h 199"/>
                <a:gd name="T94" fmla="*/ 75 w 103"/>
                <a:gd name="T95" fmla="*/ 33 h 199"/>
                <a:gd name="T96" fmla="*/ 68 w 103"/>
                <a:gd name="T97" fmla="*/ 25 h 199"/>
                <a:gd name="T98" fmla="*/ 60 w 103"/>
                <a:gd name="T99" fmla="*/ 18 h 199"/>
                <a:gd name="T100" fmla="*/ 51 w 103"/>
                <a:gd name="T101" fmla="*/ 13 h 199"/>
                <a:gd name="T102" fmla="*/ 41 w 103"/>
                <a:gd name="T103" fmla="*/ 9 h 199"/>
                <a:gd name="T104" fmla="*/ 31 w 103"/>
                <a:gd name="T105" fmla="*/ 5 h 199"/>
                <a:gd name="T106" fmla="*/ 21 w 103"/>
                <a:gd name="T107" fmla="*/ 3 h 199"/>
                <a:gd name="T108" fmla="*/ 10 w 103"/>
                <a:gd name="T109" fmla="*/ 1 h 199"/>
                <a:gd name="T110" fmla="*/ 0 w 103"/>
                <a:gd name="T111" fmla="*/ 0 h 199"/>
                <a:gd name="T112" fmla="*/ 0 w 103"/>
                <a:gd name="T113" fmla="*/ 4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3" h="199">
                  <a:moveTo>
                    <a:pt x="0" y="43"/>
                  </a:moveTo>
                  <a:lnTo>
                    <a:pt x="7" y="44"/>
                  </a:lnTo>
                  <a:lnTo>
                    <a:pt x="15" y="46"/>
                  </a:lnTo>
                  <a:lnTo>
                    <a:pt x="23" y="48"/>
                  </a:lnTo>
                  <a:lnTo>
                    <a:pt x="30" y="52"/>
                  </a:lnTo>
                  <a:lnTo>
                    <a:pt x="36" y="56"/>
                  </a:lnTo>
                  <a:lnTo>
                    <a:pt x="42" y="62"/>
                  </a:lnTo>
                  <a:lnTo>
                    <a:pt x="47" y="68"/>
                  </a:lnTo>
                  <a:lnTo>
                    <a:pt x="51" y="74"/>
                  </a:lnTo>
                  <a:lnTo>
                    <a:pt x="54" y="82"/>
                  </a:lnTo>
                  <a:lnTo>
                    <a:pt x="56" y="89"/>
                  </a:lnTo>
                  <a:lnTo>
                    <a:pt x="57" y="97"/>
                  </a:lnTo>
                  <a:lnTo>
                    <a:pt x="57" y="105"/>
                  </a:lnTo>
                  <a:lnTo>
                    <a:pt x="55" y="112"/>
                  </a:lnTo>
                  <a:lnTo>
                    <a:pt x="53" y="120"/>
                  </a:lnTo>
                  <a:lnTo>
                    <a:pt x="50" y="127"/>
                  </a:lnTo>
                  <a:lnTo>
                    <a:pt x="45" y="133"/>
                  </a:lnTo>
                  <a:lnTo>
                    <a:pt x="41" y="139"/>
                  </a:lnTo>
                  <a:lnTo>
                    <a:pt x="34" y="144"/>
                  </a:lnTo>
                  <a:lnTo>
                    <a:pt x="27" y="148"/>
                  </a:lnTo>
                  <a:lnTo>
                    <a:pt x="21" y="151"/>
                  </a:lnTo>
                  <a:lnTo>
                    <a:pt x="13" y="154"/>
                  </a:lnTo>
                  <a:lnTo>
                    <a:pt x="5" y="155"/>
                  </a:lnTo>
                  <a:lnTo>
                    <a:pt x="0" y="155"/>
                  </a:lnTo>
                  <a:lnTo>
                    <a:pt x="0" y="198"/>
                  </a:lnTo>
                  <a:lnTo>
                    <a:pt x="2" y="198"/>
                  </a:lnTo>
                  <a:lnTo>
                    <a:pt x="12" y="197"/>
                  </a:lnTo>
                  <a:lnTo>
                    <a:pt x="23" y="195"/>
                  </a:lnTo>
                  <a:lnTo>
                    <a:pt x="32" y="193"/>
                  </a:lnTo>
                  <a:lnTo>
                    <a:pt x="42" y="189"/>
                  </a:lnTo>
                  <a:lnTo>
                    <a:pt x="52" y="184"/>
                  </a:lnTo>
                  <a:lnTo>
                    <a:pt x="60" y="179"/>
                  </a:lnTo>
                  <a:lnTo>
                    <a:pt x="69" y="172"/>
                  </a:lnTo>
                  <a:lnTo>
                    <a:pt x="77" y="165"/>
                  </a:lnTo>
                  <a:lnTo>
                    <a:pt x="83" y="157"/>
                  </a:lnTo>
                  <a:lnTo>
                    <a:pt x="88" y="148"/>
                  </a:lnTo>
                  <a:lnTo>
                    <a:pt x="93" y="139"/>
                  </a:lnTo>
                  <a:lnTo>
                    <a:pt x="97" y="128"/>
                  </a:lnTo>
                  <a:lnTo>
                    <a:pt x="99" y="119"/>
                  </a:lnTo>
                  <a:lnTo>
                    <a:pt x="102" y="108"/>
                  </a:lnTo>
                  <a:lnTo>
                    <a:pt x="102" y="99"/>
                  </a:lnTo>
                  <a:lnTo>
                    <a:pt x="101" y="88"/>
                  </a:lnTo>
                  <a:lnTo>
                    <a:pt x="99" y="77"/>
                  </a:lnTo>
                  <a:lnTo>
                    <a:pt x="97" y="68"/>
                  </a:lnTo>
                  <a:lnTo>
                    <a:pt x="93" y="58"/>
                  </a:lnTo>
                  <a:lnTo>
                    <a:pt x="88" y="49"/>
                  </a:lnTo>
                  <a:lnTo>
                    <a:pt x="82" y="40"/>
                  </a:lnTo>
                  <a:lnTo>
                    <a:pt x="75" y="33"/>
                  </a:lnTo>
                  <a:lnTo>
                    <a:pt x="68" y="25"/>
                  </a:lnTo>
                  <a:lnTo>
                    <a:pt x="60" y="18"/>
                  </a:lnTo>
                  <a:lnTo>
                    <a:pt x="51" y="13"/>
                  </a:lnTo>
                  <a:lnTo>
                    <a:pt x="41" y="9"/>
                  </a:lnTo>
                  <a:lnTo>
                    <a:pt x="31" y="5"/>
                  </a:lnTo>
                  <a:lnTo>
                    <a:pt x="21" y="3"/>
                  </a:lnTo>
                  <a:lnTo>
                    <a:pt x="10" y="1"/>
                  </a:lnTo>
                  <a:lnTo>
                    <a:pt x="0" y="0"/>
                  </a:lnTo>
                  <a:lnTo>
                    <a:pt x="0" y="43"/>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7374" name="Freeform 30"/>
            <p:cNvSpPr>
              <a:spLocks/>
            </p:cNvSpPr>
            <p:nvPr/>
          </p:nvSpPr>
          <p:spPr bwMode="auto">
            <a:xfrm>
              <a:off x="1613" y="2183"/>
              <a:ext cx="103" cy="199"/>
            </a:xfrm>
            <a:custGeom>
              <a:avLst/>
              <a:gdLst>
                <a:gd name="T0" fmla="*/ 102 w 103"/>
                <a:gd name="T1" fmla="*/ 43 h 199"/>
                <a:gd name="T2" fmla="*/ 94 w 103"/>
                <a:gd name="T3" fmla="*/ 43 h 199"/>
                <a:gd name="T4" fmla="*/ 86 w 103"/>
                <a:gd name="T5" fmla="*/ 45 h 199"/>
                <a:gd name="T6" fmla="*/ 79 w 103"/>
                <a:gd name="T7" fmla="*/ 48 h 199"/>
                <a:gd name="T8" fmla="*/ 71 w 103"/>
                <a:gd name="T9" fmla="*/ 51 h 199"/>
                <a:gd name="T10" fmla="*/ 65 w 103"/>
                <a:gd name="T11" fmla="*/ 55 h 199"/>
                <a:gd name="T12" fmla="*/ 59 w 103"/>
                <a:gd name="T13" fmla="*/ 62 h 199"/>
                <a:gd name="T14" fmla="*/ 54 w 103"/>
                <a:gd name="T15" fmla="*/ 67 h 199"/>
                <a:gd name="T16" fmla="*/ 51 w 103"/>
                <a:gd name="T17" fmla="*/ 74 h 199"/>
                <a:gd name="T18" fmla="*/ 47 w 103"/>
                <a:gd name="T19" fmla="*/ 82 h 199"/>
                <a:gd name="T20" fmla="*/ 45 w 103"/>
                <a:gd name="T21" fmla="*/ 89 h 199"/>
                <a:gd name="T22" fmla="*/ 44 w 103"/>
                <a:gd name="T23" fmla="*/ 96 h 199"/>
                <a:gd name="T24" fmla="*/ 44 w 103"/>
                <a:gd name="T25" fmla="*/ 104 h 199"/>
                <a:gd name="T26" fmla="*/ 46 w 103"/>
                <a:gd name="T27" fmla="*/ 112 h 199"/>
                <a:gd name="T28" fmla="*/ 48 w 103"/>
                <a:gd name="T29" fmla="*/ 119 h 199"/>
                <a:gd name="T30" fmla="*/ 51 w 103"/>
                <a:gd name="T31" fmla="*/ 127 h 199"/>
                <a:gd name="T32" fmla="*/ 56 w 103"/>
                <a:gd name="T33" fmla="*/ 133 h 199"/>
                <a:gd name="T34" fmla="*/ 61 w 103"/>
                <a:gd name="T35" fmla="*/ 139 h 199"/>
                <a:gd name="T36" fmla="*/ 67 w 103"/>
                <a:gd name="T37" fmla="*/ 143 h 199"/>
                <a:gd name="T38" fmla="*/ 74 w 103"/>
                <a:gd name="T39" fmla="*/ 148 h 199"/>
                <a:gd name="T40" fmla="*/ 81 w 103"/>
                <a:gd name="T41" fmla="*/ 151 h 199"/>
                <a:gd name="T42" fmla="*/ 88 w 103"/>
                <a:gd name="T43" fmla="*/ 153 h 199"/>
                <a:gd name="T44" fmla="*/ 97 w 103"/>
                <a:gd name="T45" fmla="*/ 155 h 199"/>
                <a:gd name="T46" fmla="*/ 102 w 103"/>
                <a:gd name="T47" fmla="*/ 155 h 199"/>
                <a:gd name="T48" fmla="*/ 102 w 103"/>
                <a:gd name="T49" fmla="*/ 197 h 199"/>
                <a:gd name="T50" fmla="*/ 100 w 103"/>
                <a:gd name="T51" fmla="*/ 198 h 199"/>
                <a:gd name="T52" fmla="*/ 89 w 103"/>
                <a:gd name="T53" fmla="*/ 197 h 199"/>
                <a:gd name="T54" fmla="*/ 79 w 103"/>
                <a:gd name="T55" fmla="*/ 195 h 199"/>
                <a:gd name="T56" fmla="*/ 70 w 103"/>
                <a:gd name="T57" fmla="*/ 193 h 199"/>
                <a:gd name="T58" fmla="*/ 59 w 103"/>
                <a:gd name="T59" fmla="*/ 189 h 199"/>
                <a:gd name="T60" fmla="*/ 50 w 103"/>
                <a:gd name="T61" fmla="*/ 184 h 199"/>
                <a:gd name="T62" fmla="*/ 41 w 103"/>
                <a:gd name="T63" fmla="*/ 178 h 199"/>
                <a:gd name="T64" fmla="*/ 32 w 103"/>
                <a:gd name="T65" fmla="*/ 172 h 199"/>
                <a:gd name="T66" fmla="*/ 25 w 103"/>
                <a:gd name="T67" fmla="*/ 164 h 199"/>
                <a:gd name="T68" fmla="*/ 18 w 103"/>
                <a:gd name="T69" fmla="*/ 156 h 199"/>
                <a:gd name="T70" fmla="*/ 13 w 103"/>
                <a:gd name="T71" fmla="*/ 148 h 199"/>
                <a:gd name="T72" fmla="*/ 8 w 103"/>
                <a:gd name="T73" fmla="*/ 138 h 199"/>
                <a:gd name="T74" fmla="*/ 5 w 103"/>
                <a:gd name="T75" fmla="*/ 128 h 199"/>
                <a:gd name="T76" fmla="*/ 2 w 103"/>
                <a:gd name="T77" fmla="*/ 119 h 199"/>
                <a:gd name="T78" fmla="*/ 0 w 103"/>
                <a:gd name="T79" fmla="*/ 108 h 199"/>
                <a:gd name="T80" fmla="*/ 0 w 103"/>
                <a:gd name="T81" fmla="*/ 98 h 199"/>
                <a:gd name="T82" fmla="*/ 0 w 103"/>
                <a:gd name="T83" fmla="*/ 88 h 199"/>
                <a:gd name="T84" fmla="*/ 2 w 103"/>
                <a:gd name="T85" fmla="*/ 77 h 199"/>
                <a:gd name="T86" fmla="*/ 5 w 103"/>
                <a:gd name="T87" fmla="*/ 68 h 199"/>
                <a:gd name="T88" fmla="*/ 9 w 103"/>
                <a:gd name="T89" fmla="*/ 58 h 199"/>
                <a:gd name="T90" fmla="*/ 14 w 103"/>
                <a:gd name="T91" fmla="*/ 49 h 199"/>
                <a:gd name="T92" fmla="*/ 19 w 103"/>
                <a:gd name="T93" fmla="*/ 40 h 199"/>
                <a:gd name="T94" fmla="*/ 26 w 103"/>
                <a:gd name="T95" fmla="*/ 33 h 199"/>
                <a:gd name="T96" fmla="*/ 33 w 103"/>
                <a:gd name="T97" fmla="*/ 25 h 199"/>
                <a:gd name="T98" fmla="*/ 42 w 103"/>
                <a:gd name="T99" fmla="*/ 18 h 199"/>
                <a:gd name="T100" fmla="*/ 51 w 103"/>
                <a:gd name="T101" fmla="*/ 13 h 199"/>
                <a:gd name="T102" fmla="*/ 60 w 103"/>
                <a:gd name="T103" fmla="*/ 8 h 199"/>
                <a:gd name="T104" fmla="*/ 70 w 103"/>
                <a:gd name="T105" fmla="*/ 5 h 199"/>
                <a:gd name="T106" fmla="*/ 80 w 103"/>
                <a:gd name="T107" fmla="*/ 3 h 199"/>
                <a:gd name="T108" fmla="*/ 91 w 103"/>
                <a:gd name="T109" fmla="*/ 1 h 199"/>
                <a:gd name="T110" fmla="*/ 102 w 103"/>
                <a:gd name="T111" fmla="*/ 0 h 199"/>
                <a:gd name="T112" fmla="*/ 102 w 103"/>
                <a:gd name="T113" fmla="*/ 4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3" h="199">
                  <a:moveTo>
                    <a:pt x="102" y="43"/>
                  </a:moveTo>
                  <a:lnTo>
                    <a:pt x="94" y="43"/>
                  </a:lnTo>
                  <a:lnTo>
                    <a:pt x="86" y="45"/>
                  </a:lnTo>
                  <a:lnTo>
                    <a:pt x="79" y="48"/>
                  </a:lnTo>
                  <a:lnTo>
                    <a:pt x="71" y="51"/>
                  </a:lnTo>
                  <a:lnTo>
                    <a:pt x="65" y="55"/>
                  </a:lnTo>
                  <a:lnTo>
                    <a:pt x="59" y="62"/>
                  </a:lnTo>
                  <a:lnTo>
                    <a:pt x="54" y="67"/>
                  </a:lnTo>
                  <a:lnTo>
                    <a:pt x="51" y="74"/>
                  </a:lnTo>
                  <a:lnTo>
                    <a:pt x="47" y="82"/>
                  </a:lnTo>
                  <a:lnTo>
                    <a:pt x="45" y="89"/>
                  </a:lnTo>
                  <a:lnTo>
                    <a:pt x="44" y="96"/>
                  </a:lnTo>
                  <a:lnTo>
                    <a:pt x="44" y="104"/>
                  </a:lnTo>
                  <a:lnTo>
                    <a:pt x="46" y="112"/>
                  </a:lnTo>
                  <a:lnTo>
                    <a:pt x="48" y="119"/>
                  </a:lnTo>
                  <a:lnTo>
                    <a:pt x="51" y="127"/>
                  </a:lnTo>
                  <a:lnTo>
                    <a:pt x="56" y="133"/>
                  </a:lnTo>
                  <a:lnTo>
                    <a:pt x="61" y="139"/>
                  </a:lnTo>
                  <a:lnTo>
                    <a:pt x="67" y="143"/>
                  </a:lnTo>
                  <a:lnTo>
                    <a:pt x="74" y="148"/>
                  </a:lnTo>
                  <a:lnTo>
                    <a:pt x="81" y="151"/>
                  </a:lnTo>
                  <a:lnTo>
                    <a:pt x="88" y="153"/>
                  </a:lnTo>
                  <a:lnTo>
                    <a:pt x="97" y="155"/>
                  </a:lnTo>
                  <a:lnTo>
                    <a:pt x="102" y="155"/>
                  </a:lnTo>
                  <a:lnTo>
                    <a:pt x="102" y="197"/>
                  </a:lnTo>
                  <a:lnTo>
                    <a:pt x="100" y="198"/>
                  </a:lnTo>
                  <a:lnTo>
                    <a:pt x="89" y="197"/>
                  </a:lnTo>
                  <a:lnTo>
                    <a:pt x="79" y="195"/>
                  </a:lnTo>
                  <a:lnTo>
                    <a:pt x="70" y="193"/>
                  </a:lnTo>
                  <a:lnTo>
                    <a:pt x="59" y="189"/>
                  </a:lnTo>
                  <a:lnTo>
                    <a:pt x="50" y="184"/>
                  </a:lnTo>
                  <a:lnTo>
                    <a:pt x="41" y="178"/>
                  </a:lnTo>
                  <a:lnTo>
                    <a:pt x="32" y="172"/>
                  </a:lnTo>
                  <a:lnTo>
                    <a:pt x="25" y="164"/>
                  </a:lnTo>
                  <a:lnTo>
                    <a:pt x="18" y="156"/>
                  </a:lnTo>
                  <a:lnTo>
                    <a:pt x="13" y="148"/>
                  </a:lnTo>
                  <a:lnTo>
                    <a:pt x="8" y="138"/>
                  </a:lnTo>
                  <a:lnTo>
                    <a:pt x="5" y="128"/>
                  </a:lnTo>
                  <a:lnTo>
                    <a:pt x="2" y="119"/>
                  </a:lnTo>
                  <a:lnTo>
                    <a:pt x="0" y="108"/>
                  </a:lnTo>
                  <a:lnTo>
                    <a:pt x="0" y="98"/>
                  </a:lnTo>
                  <a:lnTo>
                    <a:pt x="0" y="88"/>
                  </a:lnTo>
                  <a:lnTo>
                    <a:pt x="2" y="77"/>
                  </a:lnTo>
                  <a:lnTo>
                    <a:pt x="5" y="68"/>
                  </a:lnTo>
                  <a:lnTo>
                    <a:pt x="9" y="58"/>
                  </a:lnTo>
                  <a:lnTo>
                    <a:pt x="14" y="49"/>
                  </a:lnTo>
                  <a:lnTo>
                    <a:pt x="19" y="40"/>
                  </a:lnTo>
                  <a:lnTo>
                    <a:pt x="26" y="33"/>
                  </a:lnTo>
                  <a:lnTo>
                    <a:pt x="33" y="25"/>
                  </a:lnTo>
                  <a:lnTo>
                    <a:pt x="42" y="18"/>
                  </a:lnTo>
                  <a:lnTo>
                    <a:pt x="51" y="13"/>
                  </a:lnTo>
                  <a:lnTo>
                    <a:pt x="60" y="8"/>
                  </a:lnTo>
                  <a:lnTo>
                    <a:pt x="70" y="5"/>
                  </a:lnTo>
                  <a:lnTo>
                    <a:pt x="80" y="3"/>
                  </a:lnTo>
                  <a:lnTo>
                    <a:pt x="91" y="1"/>
                  </a:lnTo>
                  <a:lnTo>
                    <a:pt x="102" y="0"/>
                  </a:lnTo>
                  <a:lnTo>
                    <a:pt x="102" y="43"/>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7375" name="Line 31"/>
            <p:cNvSpPr>
              <a:spLocks noChangeShapeType="1"/>
            </p:cNvSpPr>
            <p:nvPr/>
          </p:nvSpPr>
          <p:spPr bwMode="auto">
            <a:xfrm>
              <a:off x="2157" y="2220"/>
              <a:ext cx="0" cy="24"/>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376" name="Line 32"/>
            <p:cNvSpPr>
              <a:spLocks noChangeShapeType="1"/>
            </p:cNvSpPr>
            <p:nvPr/>
          </p:nvSpPr>
          <p:spPr bwMode="auto">
            <a:xfrm flipH="1">
              <a:off x="1796" y="2312"/>
              <a:ext cx="275"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377" name="Line 33"/>
            <p:cNvSpPr>
              <a:spLocks noChangeShapeType="1"/>
            </p:cNvSpPr>
            <p:nvPr/>
          </p:nvSpPr>
          <p:spPr bwMode="auto">
            <a:xfrm flipH="1">
              <a:off x="1581" y="2312"/>
              <a:ext cx="51"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57381" name="Group 37"/>
          <p:cNvGrpSpPr>
            <a:grpSpLocks/>
          </p:cNvGrpSpPr>
          <p:nvPr/>
        </p:nvGrpSpPr>
        <p:grpSpPr bwMode="auto">
          <a:xfrm>
            <a:off x="3268663" y="6105525"/>
            <a:ext cx="796925" cy="365125"/>
            <a:chOff x="2059" y="3846"/>
            <a:chExt cx="502" cy="230"/>
          </a:xfrm>
        </p:grpSpPr>
        <p:sp>
          <p:nvSpPr>
            <p:cNvPr id="57379" name="Rectangle 35"/>
            <p:cNvSpPr>
              <a:spLocks noChangeArrowheads="1"/>
            </p:cNvSpPr>
            <p:nvPr/>
          </p:nvSpPr>
          <p:spPr bwMode="auto">
            <a:xfrm>
              <a:off x="2059" y="3846"/>
              <a:ext cx="502" cy="230"/>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380" name="Rectangle 36"/>
            <p:cNvSpPr>
              <a:spLocks noChangeArrowheads="1"/>
            </p:cNvSpPr>
            <p:nvPr/>
          </p:nvSpPr>
          <p:spPr bwMode="auto">
            <a:xfrm>
              <a:off x="2147" y="3903"/>
              <a:ext cx="326" cy="116"/>
            </a:xfrm>
            <a:prstGeom prst="rect">
              <a:avLst/>
            </a:prstGeom>
            <a:solidFill>
              <a:srgbClr val="00B7A5"/>
            </a:solidFill>
            <a:ln w="12700">
              <a:solidFill>
                <a:srgbClr val="00B7A5"/>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57384" name="Group 40"/>
          <p:cNvGrpSpPr>
            <a:grpSpLocks/>
          </p:cNvGrpSpPr>
          <p:nvPr/>
        </p:nvGrpSpPr>
        <p:grpSpPr bwMode="auto">
          <a:xfrm>
            <a:off x="5110163" y="6102350"/>
            <a:ext cx="798512" cy="365125"/>
            <a:chOff x="3219" y="3844"/>
            <a:chExt cx="503" cy="230"/>
          </a:xfrm>
        </p:grpSpPr>
        <p:sp>
          <p:nvSpPr>
            <p:cNvPr id="57382" name="Rectangle 38"/>
            <p:cNvSpPr>
              <a:spLocks noChangeArrowheads="1"/>
            </p:cNvSpPr>
            <p:nvPr/>
          </p:nvSpPr>
          <p:spPr bwMode="auto">
            <a:xfrm>
              <a:off x="3219" y="3844"/>
              <a:ext cx="503" cy="230"/>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383" name="AutoShape 39"/>
            <p:cNvSpPr>
              <a:spLocks noChangeArrowheads="1"/>
            </p:cNvSpPr>
            <p:nvPr/>
          </p:nvSpPr>
          <p:spPr bwMode="auto">
            <a:xfrm>
              <a:off x="3308" y="3901"/>
              <a:ext cx="325" cy="116"/>
            </a:xfrm>
            <a:prstGeom prst="triangle">
              <a:avLst>
                <a:gd name="adj" fmla="val 49977"/>
              </a:avLst>
            </a:prstGeom>
            <a:solidFill>
              <a:srgbClr val="FAFD00"/>
            </a:solidFill>
            <a:ln w="12700">
              <a:solidFill>
                <a:srgbClr val="FAFD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57387" name="Group 43"/>
          <p:cNvGrpSpPr>
            <a:grpSpLocks/>
          </p:cNvGrpSpPr>
          <p:nvPr/>
        </p:nvGrpSpPr>
        <p:grpSpPr bwMode="auto">
          <a:xfrm>
            <a:off x="4176713" y="6105525"/>
            <a:ext cx="798512" cy="365125"/>
            <a:chOff x="2631" y="3846"/>
            <a:chExt cx="503" cy="230"/>
          </a:xfrm>
        </p:grpSpPr>
        <p:sp>
          <p:nvSpPr>
            <p:cNvPr id="57385" name="Rectangle 41"/>
            <p:cNvSpPr>
              <a:spLocks noChangeArrowheads="1"/>
            </p:cNvSpPr>
            <p:nvPr/>
          </p:nvSpPr>
          <p:spPr bwMode="auto">
            <a:xfrm>
              <a:off x="2631" y="3846"/>
              <a:ext cx="503" cy="230"/>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386" name="Oval 42"/>
            <p:cNvSpPr>
              <a:spLocks noChangeArrowheads="1"/>
            </p:cNvSpPr>
            <p:nvPr/>
          </p:nvSpPr>
          <p:spPr bwMode="auto">
            <a:xfrm>
              <a:off x="2828" y="3903"/>
              <a:ext cx="110" cy="106"/>
            </a:xfrm>
            <a:prstGeom prst="ellipse">
              <a:avLst/>
            </a:prstGeom>
            <a:solidFill>
              <a:srgbClr val="063DE8"/>
            </a:solidFill>
            <a:ln w="12700">
              <a:solidFill>
                <a:srgbClr val="063DE8"/>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57390" name="Group 46"/>
          <p:cNvGrpSpPr>
            <a:grpSpLocks/>
          </p:cNvGrpSpPr>
          <p:nvPr/>
        </p:nvGrpSpPr>
        <p:grpSpPr bwMode="auto">
          <a:xfrm>
            <a:off x="3654425" y="5480050"/>
            <a:ext cx="1889125" cy="303213"/>
            <a:chOff x="2302" y="3452"/>
            <a:chExt cx="1190" cy="191"/>
          </a:xfrm>
        </p:grpSpPr>
        <p:sp>
          <p:nvSpPr>
            <p:cNvPr id="57388" name="Freeform 44"/>
            <p:cNvSpPr>
              <a:spLocks/>
            </p:cNvSpPr>
            <p:nvPr/>
          </p:nvSpPr>
          <p:spPr bwMode="auto">
            <a:xfrm>
              <a:off x="2302" y="3452"/>
              <a:ext cx="1190" cy="191"/>
            </a:xfrm>
            <a:custGeom>
              <a:avLst/>
              <a:gdLst>
                <a:gd name="T0" fmla="*/ 0 w 1190"/>
                <a:gd name="T1" fmla="*/ 190 h 191"/>
                <a:gd name="T2" fmla="*/ 0 w 1190"/>
                <a:gd name="T3" fmla="*/ 0 h 191"/>
                <a:gd name="T4" fmla="*/ 1189 w 1190"/>
                <a:gd name="T5" fmla="*/ 0 h 191"/>
                <a:gd name="T6" fmla="*/ 1189 w 1190"/>
                <a:gd name="T7" fmla="*/ 190 h 191"/>
              </a:gdLst>
              <a:ahLst/>
              <a:cxnLst>
                <a:cxn ang="0">
                  <a:pos x="T0" y="T1"/>
                </a:cxn>
                <a:cxn ang="0">
                  <a:pos x="T2" y="T3"/>
                </a:cxn>
                <a:cxn ang="0">
                  <a:pos x="T4" y="T5"/>
                </a:cxn>
                <a:cxn ang="0">
                  <a:pos x="T6" y="T7"/>
                </a:cxn>
              </a:cxnLst>
              <a:rect l="0" t="0" r="r" b="b"/>
              <a:pathLst>
                <a:path w="1190" h="191">
                  <a:moveTo>
                    <a:pt x="0" y="190"/>
                  </a:moveTo>
                  <a:lnTo>
                    <a:pt x="0" y="0"/>
                  </a:lnTo>
                  <a:lnTo>
                    <a:pt x="1189" y="0"/>
                  </a:lnTo>
                  <a:lnTo>
                    <a:pt x="1189" y="190"/>
                  </a:lnTo>
                </a:path>
              </a:pathLst>
            </a:custGeom>
            <a:noFill/>
            <a:ln w="508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7389" name="Line 45"/>
            <p:cNvSpPr>
              <a:spLocks noChangeShapeType="1"/>
            </p:cNvSpPr>
            <p:nvPr/>
          </p:nvSpPr>
          <p:spPr bwMode="auto">
            <a:xfrm>
              <a:off x="2896" y="3499"/>
              <a:ext cx="0" cy="98"/>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57394" name="Group 50"/>
          <p:cNvGrpSpPr>
            <a:grpSpLocks/>
          </p:cNvGrpSpPr>
          <p:nvPr/>
        </p:nvGrpSpPr>
        <p:grpSpPr bwMode="auto">
          <a:xfrm>
            <a:off x="3568700" y="5624513"/>
            <a:ext cx="195263" cy="406400"/>
            <a:chOff x="2248" y="3543"/>
            <a:chExt cx="123" cy="256"/>
          </a:xfrm>
        </p:grpSpPr>
        <p:sp>
          <p:nvSpPr>
            <p:cNvPr id="57391" name="AutoShape 47"/>
            <p:cNvSpPr>
              <a:spLocks noChangeArrowheads="1"/>
            </p:cNvSpPr>
            <p:nvPr/>
          </p:nvSpPr>
          <p:spPr bwMode="auto">
            <a:xfrm>
              <a:off x="2248" y="3585"/>
              <a:ext cx="123" cy="214"/>
            </a:xfrm>
            <a:prstGeom prst="roundRect">
              <a:avLst>
                <a:gd name="adj" fmla="val 12477"/>
              </a:avLst>
            </a:prstGeom>
            <a:solidFill>
              <a:schemeClr val="bg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392" name="Oval 48"/>
            <p:cNvSpPr>
              <a:spLocks noChangeArrowheads="1"/>
            </p:cNvSpPr>
            <p:nvPr/>
          </p:nvSpPr>
          <p:spPr bwMode="auto">
            <a:xfrm>
              <a:off x="2287" y="3604"/>
              <a:ext cx="33" cy="27"/>
            </a:xfrm>
            <a:prstGeom prst="ellipse">
              <a:avLst/>
            </a:prstGeom>
            <a:solidFill>
              <a:schemeClr val="tx1"/>
            </a:solidFill>
            <a:ln>
              <a:noFill/>
            </a:ln>
            <a:effectLst/>
            <a:extLst>
              <a:ext uri="{91240B29-F687-4F45-9708-019B960494DF}">
                <a14:hiddenLine xmlns:a14="http://schemas.microsoft.com/office/drawing/2010/main" w="12700">
                  <a:solidFill>
                    <a:srgbClr val="F6BF69"/>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393" name="Line 49"/>
            <p:cNvSpPr>
              <a:spLocks noChangeShapeType="1"/>
            </p:cNvSpPr>
            <p:nvPr/>
          </p:nvSpPr>
          <p:spPr bwMode="auto">
            <a:xfrm flipV="1">
              <a:off x="2304" y="3543"/>
              <a:ext cx="0" cy="86"/>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57398" name="Group 54"/>
          <p:cNvGrpSpPr>
            <a:grpSpLocks/>
          </p:cNvGrpSpPr>
          <p:nvPr/>
        </p:nvGrpSpPr>
        <p:grpSpPr bwMode="auto">
          <a:xfrm>
            <a:off x="4508500" y="5624513"/>
            <a:ext cx="195263" cy="406400"/>
            <a:chOff x="2840" y="3543"/>
            <a:chExt cx="123" cy="256"/>
          </a:xfrm>
        </p:grpSpPr>
        <p:sp>
          <p:nvSpPr>
            <p:cNvPr id="57395" name="AutoShape 51"/>
            <p:cNvSpPr>
              <a:spLocks noChangeArrowheads="1"/>
            </p:cNvSpPr>
            <p:nvPr/>
          </p:nvSpPr>
          <p:spPr bwMode="auto">
            <a:xfrm>
              <a:off x="2840" y="3585"/>
              <a:ext cx="123" cy="214"/>
            </a:xfrm>
            <a:prstGeom prst="roundRect">
              <a:avLst>
                <a:gd name="adj" fmla="val 12477"/>
              </a:avLst>
            </a:prstGeom>
            <a:solidFill>
              <a:schemeClr val="bg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396" name="Oval 52"/>
            <p:cNvSpPr>
              <a:spLocks noChangeArrowheads="1"/>
            </p:cNvSpPr>
            <p:nvPr/>
          </p:nvSpPr>
          <p:spPr bwMode="auto">
            <a:xfrm>
              <a:off x="2880" y="3604"/>
              <a:ext cx="33" cy="27"/>
            </a:xfrm>
            <a:prstGeom prst="ellipse">
              <a:avLst/>
            </a:prstGeom>
            <a:solidFill>
              <a:schemeClr val="tx1"/>
            </a:solidFill>
            <a:ln>
              <a:noFill/>
            </a:ln>
            <a:effectLst/>
            <a:extLst>
              <a:ext uri="{91240B29-F687-4F45-9708-019B960494DF}">
                <a14:hiddenLine xmlns:a14="http://schemas.microsoft.com/office/drawing/2010/main" w="12700">
                  <a:solidFill>
                    <a:srgbClr val="F6BF69"/>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397" name="Line 53"/>
            <p:cNvSpPr>
              <a:spLocks noChangeShapeType="1"/>
            </p:cNvSpPr>
            <p:nvPr/>
          </p:nvSpPr>
          <p:spPr bwMode="auto">
            <a:xfrm flipV="1">
              <a:off x="2896" y="3543"/>
              <a:ext cx="0" cy="86"/>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57402" name="Group 58"/>
          <p:cNvGrpSpPr>
            <a:grpSpLocks/>
          </p:cNvGrpSpPr>
          <p:nvPr/>
        </p:nvGrpSpPr>
        <p:grpSpPr bwMode="auto">
          <a:xfrm>
            <a:off x="5449888" y="5624513"/>
            <a:ext cx="195262" cy="406400"/>
            <a:chOff x="3433" y="3543"/>
            <a:chExt cx="123" cy="256"/>
          </a:xfrm>
        </p:grpSpPr>
        <p:sp>
          <p:nvSpPr>
            <p:cNvPr id="57399" name="AutoShape 55"/>
            <p:cNvSpPr>
              <a:spLocks noChangeArrowheads="1"/>
            </p:cNvSpPr>
            <p:nvPr/>
          </p:nvSpPr>
          <p:spPr bwMode="auto">
            <a:xfrm>
              <a:off x="3433" y="3585"/>
              <a:ext cx="123" cy="214"/>
            </a:xfrm>
            <a:prstGeom prst="roundRect">
              <a:avLst>
                <a:gd name="adj" fmla="val 12477"/>
              </a:avLst>
            </a:prstGeom>
            <a:solidFill>
              <a:schemeClr val="bg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400" name="Oval 56"/>
            <p:cNvSpPr>
              <a:spLocks noChangeArrowheads="1"/>
            </p:cNvSpPr>
            <p:nvPr/>
          </p:nvSpPr>
          <p:spPr bwMode="auto">
            <a:xfrm>
              <a:off x="3473" y="3604"/>
              <a:ext cx="32" cy="27"/>
            </a:xfrm>
            <a:prstGeom prst="ellipse">
              <a:avLst/>
            </a:prstGeom>
            <a:solidFill>
              <a:schemeClr val="tx1"/>
            </a:solidFill>
            <a:ln>
              <a:noFill/>
            </a:ln>
            <a:effectLst/>
            <a:extLst>
              <a:ext uri="{91240B29-F687-4F45-9708-019B960494DF}">
                <a14:hiddenLine xmlns:a14="http://schemas.microsoft.com/office/drawing/2010/main" w="12700">
                  <a:solidFill>
                    <a:srgbClr val="F6BF69"/>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401" name="Line 57"/>
            <p:cNvSpPr>
              <a:spLocks noChangeShapeType="1"/>
            </p:cNvSpPr>
            <p:nvPr/>
          </p:nvSpPr>
          <p:spPr bwMode="auto">
            <a:xfrm flipV="1">
              <a:off x="3489" y="3543"/>
              <a:ext cx="0" cy="86"/>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57403" name="Rectangle 59"/>
          <p:cNvSpPr>
            <a:spLocks noChangeArrowheads="1"/>
          </p:cNvSpPr>
          <p:nvPr/>
        </p:nvSpPr>
        <p:spPr bwMode="auto">
          <a:xfrm>
            <a:off x="2105025" y="4364038"/>
            <a:ext cx="920750" cy="571500"/>
          </a:xfrm>
          <a:prstGeom prst="rect">
            <a:avLst/>
          </a:prstGeom>
          <a:solidFill>
            <a:schemeClr val="bg1"/>
          </a:solidFill>
          <a:ln>
            <a:noFill/>
          </a:ln>
          <a:effectLst/>
          <a:extLs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962" tIns="41275" rIns="80962" bIns="41275">
            <a:spAutoFit/>
          </a:bodyPr>
          <a:lstStyle/>
          <a:p>
            <a:pPr algn="ctr" defTabSz="804863"/>
            <a:r>
              <a:rPr lang="en-US" sz="1600" b="1">
                <a:solidFill>
                  <a:schemeClr val="tx2"/>
                </a:solidFill>
                <a:latin typeface="Helvetica" charset="0"/>
              </a:rPr>
              <a:t>Material</a:t>
            </a:r>
          </a:p>
          <a:p>
            <a:pPr algn="ctr" defTabSz="804863"/>
            <a:r>
              <a:rPr lang="en-US" sz="1600" b="1">
                <a:solidFill>
                  <a:schemeClr val="tx2"/>
                </a:solidFill>
                <a:latin typeface="Helvetica" charset="0"/>
              </a:rPr>
              <a:t>Staging</a:t>
            </a:r>
          </a:p>
        </p:txBody>
      </p:sp>
      <p:sp>
        <p:nvSpPr>
          <p:cNvPr id="57404" name="Rectangle 60"/>
          <p:cNvSpPr>
            <a:spLocks noChangeArrowheads="1"/>
          </p:cNvSpPr>
          <p:nvPr/>
        </p:nvSpPr>
        <p:spPr bwMode="auto">
          <a:xfrm>
            <a:off x="7154863" y="3690938"/>
            <a:ext cx="1042987" cy="571500"/>
          </a:xfrm>
          <a:prstGeom prst="rect">
            <a:avLst/>
          </a:prstGeom>
          <a:solidFill>
            <a:schemeClr val="bg1"/>
          </a:solidFill>
          <a:ln>
            <a:noFill/>
          </a:ln>
          <a:effectLst/>
          <a:extLs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962" tIns="41275" rIns="80962" bIns="41275">
            <a:spAutoFit/>
          </a:bodyPr>
          <a:lstStyle/>
          <a:p>
            <a:pPr algn="ctr" defTabSz="804863"/>
            <a:r>
              <a:rPr lang="en-US" sz="1600" b="1">
                <a:solidFill>
                  <a:schemeClr val="tx2"/>
                </a:solidFill>
                <a:latin typeface="Helvetica" charset="0"/>
              </a:rPr>
              <a:t>Container</a:t>
            </a:r>
          </a:p>
          <a:p>
            <a:pPr algn="ctr" defTabSz="804863"/>
            <a:r>
              <a:rPr lang="en-US" sz="1600" b="1">
                <a:solidFill>
                  <a:schemeClr val="tx2"/>
                </a:solidFill>
                <a:latin typeface="Helvetica" charset="0"/>
              </a:rPr>
              <a:t>Removal</a:t>
            </a:r>
          </a:p>
        </p:txBody>
      </p:sp>
      <p:sp>
        <p:nvSpPr>
          <p:cNvPr id="57405" name="Rectangle 61"/>
          <p:cNvSpPr>
            <a:spLocks noChangeArrowheads="1"/>
          </p:cNvSpPr>
          <p:nvPr/>
        </p:nvSpPr>
        <p:spPr bwMode="auto">
          <a:xfrm>
            <a:off x="3595688" y="5137150"/>
            <a:ext cx="2028825" cy="32702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962" tIns="41275" rIns="80962" bIns="41275">
            <a:spAutoFit/>
          </a:bodyPr>
          <a:lstStyle/>
          <a:p>
            <a:pPr algn="ctr" defTabSz="804863"/>
            <a:r>
              <a:rPr lang="en-US" sz="1600" b="1">
                <a:solidFill>
                  <a:schemeClr val="tx2"/>
                </a:solidFill>
                <a:latin typeface="Helvetica" charset="0"/>
              </a:rPr>
              <a:t>Material Order Point</a:t>
            </a:r>
          </a:p>
        </p:txBody>
      </p:sp>
      <p:sp>
        <p:nvSpPr>
          <p:cNvPr id="57406" name="Rectangle 62"/>
          <p:cNvSpPr>
            <a:spLocks noChangeArrowheads="1"/>
          </p:cNvSpPr>
          <p:nvPr/>
        </p:nvSpPr>
        <p:spPr bwMode="auto">
          <a:xfrm>
            <a:off x="3973513" y="3970338"/>
            <a:ext cx="1192212" cy="40322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962" tIns="41275" rIns="80962" bIns="41275">
            <a:spAutoFit/>
          </a:bodyPr>
          <a:lstStyle/>
          <a:p>
            <a:pPr algn="ctr" defTabSz="804863"/>
            <a:r>
              <a:rPr lang="en-US" sz="2100" b="1">
                <a:solidFill>
                  <a:schemeClr val="tx2"/>
                </a:solidFill>
                <a:latin typeface="Helvetica" charset="0"/>
              </a:rPr>
              <a:t>Pull Sign</a:t>
            </a:r>
          </a:p>
        </p:txBody>
      </p:sp>
      <p:sp>
        <p:nvSpPr>
          <p:cNvPr id="57407" name="Rectangle 63"/>
          <p:cNvSpPr>
            <a:spLocks noChangeArrowheads="1"/>
          </p:cNvSpPr>
          <p:nvPr/>
        </p:nvSpPr>
        <p:spPr bwMode="auto">
          <a:xfrm>
            <a:off x="3922713" y="1841500"/>
            <a:ext cx="1403350" cy="855663"/>
          </a:xfrm>
          <a:prstGeom prst="rect">
            <a:avLst/>
          </a:prstGeom>
          <a:solidFill>
            <a:schemeClr val="accent1"/>
          </a:solid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57411" name="Group 67"/>
          <p:cNvGrpSpPr>
            <a:grpSpLocks/>
          </p:cNvGrpSpPr>
          <p:nvPr/>
        </p:nvGrpSpPr>
        <p:grpSpPr bwMode="auto">
          <a:xfrm>
            <a:off x="4029075" y="1898650"/>
            <a:ext cx="207963" cy="723900"/>
            <a:chOff x="2538" y="1196"/>
            <a:chExt cx="131" cy="456"/>
          </a:xfrm>
        </p:grpSpPr>
        <p:sp>
          <p:nvSpPr>
            <p:cNvPr id="57408" name="Rectangle 64"/>
            <p:cNvSpPr>
              <a:spLocks noChangeArrowheads="1"/>
            </p:cNvSpPr>
            <p:nvPr/>
          </p:nvSpPr>
          <p:spPr bwMode="auto">
            <a:xfrm>
              <a:off x="2538" y="1196"/>
              <a:ext cx="131" cy="121"/>
            </a:xfrm>
            <a:prstGeom prst="rect">
              <a:avLst/>
            </a:prstGeom>
            <a:solidFill>
              <a:schemeClr val="tx2"/>
            </a:solidFill>
            <a:ln>
              <a:noFill/>
            </a:ln>
            <a:effectLst/>
            <a:extLs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409" name="Rectangle 65"/>
            <p:cNvSpPr>
              <a:spLocks noChangeArrowheads="1"/>
            </p:cNvSpPr>
            <p:nvPr/>
          </p:nvSpPr>
          <p:spPr bwMode="auto">
            <a:xfrm>
              <a:off x="2538" y="1364"/>
              <a:ext cx="131" cy="120"/>
            </a:xfrm>
            <a:prstGeom prst="rect">
              <a:avLst/>
            </a:prstGeom>
            <a:solidFill>
              <a:schemeClr val="tx2"/>
            </a:solidFill>
            <a:ln>
              <a:noFill/>
            </a:ln>
            <a:effectLst/>
            <a:extLs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410" name="Rectangle 66"/>
            <p:cNvSpPr>
              <a:spLocks noChangeArrowheads="1"/>
            </p:cNvSpPr>
            <p:nvPr/>
          </p:nvSpPr>
          <p:spPr bwMode="auto">
            <a:xfrm>
              <a:off x="2538" y="1531"/>
              <a:ext cx="131" cy="121"/>
            </a:xfrm>
            <a:prstGeom prst="rect">
              <a:avLst/>
            </a:prstGeom>
            <a:solidFill>
              <a:schemeClr val="tx2"/>
            </a:solidFill>
            <a:ln>
              <a:noFill/>
            </a:ln>
            <a:effectLst/>
            <a:extLs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57415" name="Group 71"/>
          <p:cNvGrpSpPr>
            <a:grpSpLocks/>
          </p:cNvGrpSpPr>
          <p:nvPr/>
        </p:nvGrpSpPr>
        <p:grpSpPr bwMode="auto">
          <a:xfrm>
            <a:off x="5005388" y="1898650"/>
            <a:ext cx="207962" cy="723900"/>
            <a:chOff x="3153" y="1196"/>
            <a:chExt cx="131" cy="456"/>
          </a:xfrm>
        </p:grpSpPr>
        <p:sp>
          <p:nvSpPr>
            <p:cNvPr id="57412" name="Rectangle 68"/>
            <p:cNvSpPr>
              <a:spLocks noChangeArrowheads="1"/>
            </p:cNvSpPr>
            <p:nvPr/>
          </p:nvSpPr>
          <p:spPr bwMode="auto">
            <a:xfrm>
              <a:off x="3153" y="1196"/>
              <a:ext cx="131" cy="121"/>
            </a:xfrm>
            <a:prstGeom prst="rect">
              <a:avLst/>
            </a:prstGeom>
            <a:solidFill>
              <a:schemeClr val="tx2"/>
            </a:solidFill>
            <a:ln>
              <a:noFill/>
            </a:ln>
            <a:effectLst/>
            <a:extLs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413" name="Rectangle 69"/>
            <p:cNvSpPr>
              <a:spLocks noChangeArrowheads="1"/>
            </p:cNvSpPr>
            <p:nvPr/>
          </p:nvSpPr>
          <p:spPr bwMode="auto">
            <a:xfrm>
              <a:off x="3153" y="1364"/>
              <a:ext cx="131" cy="120"/>
            </a:xfrm>
            <a:prstGeom prst="rect">
              <a:avLst/>
            </a:prstGeom>
            <a:solidFill>
              <a:schemeClr val="tx2"/>
            </a:solidFill>
            <a:ln>
              <a:noFill/>
            </a:ln>
            <a:effectLst/>
            <a:extLs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414" name="Rectangle 70"/>
            <p:cNvSpPr>
              <a:spLocks noChangeArrowheads="1"/>
            </p:cNvSpPr>
            <p:nvPr/>
          </p:nvSpPr>
          <p:spPr bwMode="auto">
            <a:xfrm>
              <a:off x="3153" y="1531"/>
              <a:ext cx="131" cy="121"/>
            </a:xfrm>
            <a:prstGeom prst="rect">
              <a:avLst/>
            </a:prstGeom>
            <a:solidFill>
              <a:schemeClr val="tx2"/>
            </a:solidFill>
            <a:ln>
              <a:noFill/>
            </a:ln>
            <a:effectLst/>
            <a:extLs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57422" name="Group 78"/>
          <p:cNvGrpSpPr>
            <a:grpSpLocks/>
          </p:cNvGrpSpPr>
          <p:nvPr/>
        </p:nvGrpSpPr>
        <p:grpSpPr bwMode="auto">
          <a:xfrm>
            <a:off x="4381500" y="1905000"/>
            <a:ext cx="495300" cy="711200"/>
            <a:chOff x="2760" y="1200"/>
            <a:chExt cx="312" cy="448"/>
          </a:xfrm>
        </p:grpSpPr>
        <p:grpSp>
          <p:nvGrpSpPr>
            <p:cNvPr id="57419" name="Group 75"/>
            <p:cNvGrpSpPr>
              <a:grpSpLocks/>
            </p:cNvGrpSpPr>
            <p:nvPr/>
          </p:nvGrpSpPr>
          <p:grpSpPr bwMode="auto">
            <a:xfrm>
              <a:off x="2760" y="1200"/>
              <a:ext cx="116" cy="448"/>
              <a:chOff x="2760" y="1200"/>
              <a:chExt cx="116" cy="448"/>
            </a:xfrm>
          </p:grpSpPr>
          <p:sp>
            <p:nvSpPr>
              <p:cNvPr id="57416" name="Oval 72"/>
              <p:cNvSpPr>
                <a:spLocks noChangeArrowheads="1"/>
              </p:cNvSpPr>
              <p:nvPr/>
            </p:nvSpPr>
            <p:spPr bwMode="auto">
              <a:xfrm>
                <a:off x="2760" y="1200"/>
                <a:ext cx="116" cy="113"/>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417" name="Oval 73"/>
              <p:cNvSpPr>
                <a:spLocks noChangeArrowheads="1"/>
              </p:cNvSpPr>
              <p:nvPr/>
            </p:nvSpPr>
            <p:spPr bwMode="auto">
              <a:xfrm>
                <a:off x="2760" y="1368"/>
                <a:ext cx="116" cy="112"/>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418" name="Oval 74"/>
              <p:cNvSpPr>
                <a:spLocks noChangeArrowheads="1"/>
              </p:cNvSpPr>
              <p:nvPr/>
            </p:nvSpPr>
            <p:spPr bwMode="auto">
              <a:xfrm>
                <a:off x="2760" y="1535"/>
                <a:ext cx="116" cy="113"/>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57420" name="Oval 76"/>
            <p:cNvSpPr>
              <a:spLocks noChangeArrowheads="1"/>
            </p:cNvSpPr>
            <p:nvPr/>
          </p:nvSpPr>
          <p:spPr bwMode="auto">
            <a:xfrm>
              <a:off x="2957" y="1200"/>
              <a:ext cx="115" cy="113"/>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421" name="Oval 77"/>
            <p:cNvSpPr>
              <a:spLocks noChangeArrowheads="1"/>
            </p:cNvSpPr>
            <p:nvPr/>
          </p:nvSpPr>
          <p:spPr bwMode="auto">
            <a:xfrm>
              <a:off x="2957" y="1368"/>
              <a:ext cx="115" cy="112"/>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57428" name="Group 84"/>
          <p:cNvGrpSpPr>
            <a:grpSpLocks/>
          </p:cNvGrpSpPr>
          <p:nvPr/>
        </p:nvGrpSpPr>
        <p:grpSpPr bwMode="auto">
          <a:xfrm>
            <a:off x="4667250" y="2419350"/>
            <a:ext cx="242888" cy="225425"/>
            <a:chOff x="2940" y="1524"/>
            <a:chExt cx="153" cy="142"/>
          </a:xfrm>
        </p:grpSpPr>
        <p:sp>
          <p:nvSpPr>
            <p:cNvPr id="57423" name="AutoShape 79"/>
            <p:cNvSpPr>
              <a:spLocks noChangeArrowheads="1"/>
            </p:cNvSpPr>
            <p:nvPr/>
          </p:nvSpPr>
          <p:spPr bwMode="auto">
            <a:xfrm>
              <a:off x="2957" y="1535"/>
              <a:ext cx="115" cy="113"/>
            </a:xfrm>
            <a:prstGeom prst="star16">
              <a:avLst>
                <a:gd name="adj" fmla="val 37500"/>
              </a:avLst>
            </a:prstGeom>
            <a:solidFill>
              <a:schemeClr val="hlink"/>
            </a:solidFill>
            <a:ln w="12700">
              <a:solidFill>
                <a:schemeClr va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424" name="Line 80"/>
            <p:cNvSpPr>
              <a:spLocks noChangeShapeType="1"/>
            </p:cNvSpPr>
            <p:nvPr/>
          </p:nvSpPr>
          <p:spPr bwMode="auto">
            <a:xfrm>
              <a:off x="2949" y="1528"/>
              <a:ext cx="108" cy="112"/>
            </a:xfrm>
            <a:prstGeom prst="line">
              <a:avLst/>
            </a:prstGeom>
            <a:noFill/>
            <a:ln w="127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425" name="Line 81"/>
            <p:cNvSpPr>
              <a:spLocks noChangeShapeType="1"/>
            </p:cNvSpPr>
            <p:nvPr/>
          </p:nvSpPr>
          <p:spPr bwMode="auto">
            <a:xfrm flipV="1">
              <a:off x="2940" y="1524"/>
              <a:ext cx="105" cy="142"/>
            </a:xfrm>
            <a:prstGeom prst="line">
              <a:avLst/>
            </a:prstGeom>
            <a:noFill/>
            <a:ln w="127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426" name="Line 82"/>
            <p:cNvSpPr>
              <a:spLocks noChangeShapeType="1"/>
            </p:cNvSpPr>
            <p:nvPr/>
          </p:nvSpPr>
          <p:spPr bwMode="auto">
            <a:xfrm>
              <a:off x="2949" y="1587"/>
              <a:ext cx="144" cy="1"/>
            </a:xfrm>
            <a:prstGeom prst="line">
              <a:avLst/>
            </a:prstGeom>
            <a:noFill/>
            <a:ln w="127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427" name="Line 83"/>
            <p:cNvSpPr>
              <a:spLocks noChangeShapeType="1"/>
            </p:cNvSpPr>
            <p:nvPr/>
          </p:nvSpPr>
          <p:spPr bwMode="auto">
            <a:xfrm>
              <a:off x="3011" y="1525"/>
              <a:ext cx="0" cy="132"/>
            </a:xfrm>
            <a:prstGeom prst="line">
              <a:avLst/>
            </a:prstGeom>
            <a:noFill/>
            <a:ln w="127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57450" name="Group 106"/>
          <p:cNvGrpSpPr>
            <a:grpSpLocks/>
          </p:cNvGrpSpPr>
          <p:nvPr/>
        </p:nvGrpSpPr>
        <p:grpSpPr bwMode="auto">
          <a:xfrm>
            <a:off x="6261100" y="4522788"/>
            <a:ext cx="1331913" cy="993775"/>
            <a:chOff x="3944" y="2849"/>
            <a:chExt cx="839" cy="626"/>
          </a:xfrm>
        </p:grpSpPr>
        <p:sp>
          <p:nvSpPr>
            <p:cNvPr id="57429" name="Freeform 85"/>
            <p:cNvSpPr>
              <a:spLocks/>
            </p:cNvSpPr>
            <p:nvPr/>
          </p:nvSpPr>
          <p:spPr bwMode="auto">
            <a:xfrm>
              <a:off x="3944" y="3184"/>
              <a:ext cx="633" cy="219"/>
            </a:xfrm>
            <a:custGeom>
              <a:avLst/>
              <a:gdLst>
                <a:gd name="T0" fmla="*/ 0 w 633"/>
                <a:gd name="T1" fmla="*/ 0 h 219"/>
                <a:gd name="T2" fmla="*/ 0 w 633"/>
                <a:gd name="T3" fmla="*/ 110 h 219"/>
                <a:gd name="T4" fmla="*/ 61 w 633"/>
                <a:gd name="T5" fmla="*/ 110 h 219"/>
                <a:gd name="T6" fmla="*/ 61 w 633"/>
                <a:gd name="T7" fmla="*/ 177 h 219"/>
                <a:gd name="T8" fmla="*/ 122 w 633"/>
                <a:gd name="T9" fmla="*/ 177 h 219"/>
                <a:gd name="T10" fmla="*/ 151 w 633"/>
                <a:gd name="T11" fmla="*/ 218 h 219"/>
                <a:gd name="T12" fmla="*/ 413 w 633"/>
                <a:gd name="T13" fmla="*/ 218 h 219"/>
                <a:gd name="T14" fmla="*/ 439 w 633"/>
                <a:gd name="T15" fmla="*/ 140 h 219"/>
                <a:gd name="T16" fmla="*/ 516 w 633"/>
                <a:gd name="T17" fmla="*/ 115 h 219"/>
                <a:gd name="T18" fmla="*/ 575 w 633"/>
                <a:gd name="T19" fmla="*/ 154 h 219"/>
                <a:gd name="T20" fmla="*/ 575 w 633"/>
                <a:gd name="T21" fmla="*/ 218 h 219"/>
                <a:gd name="T22" fmla="*/ 632 w 633"/>
                <a:gd name="T23" fmla="*/ 218 h 219"/>
                <a:gd name="T24" fmla="*/ 632 w 633"/>
                <a:gd name="T25" fmla="*/ 0 h 219"/>
                <a:gd name="T26" fmla="*/ 439 w 633"/>
                <a:gd name="T27" fmla="*/ 0 h 219"/>
                <a:gd name="T28" fmla="*/ 365 w 633"/>
                <a:gd name="T29" fmla="*/ 63 h 219"/>
                <a:gd name="T30" fmla="*/ 347 w 633"/>
                <a:gd name="T31" fmla="*/ 63 h 219"/>
                <a:gd name="T32" fmla="*/ 347 w 633"/>
                <a:gd name="T33" fmla="*/ 0 h 219"/>
                <a:gd name="T34" fmla="*/ 0 w 633"/>
                <a:gd name="T35" fmla="*/ 0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33" h="219">
                  <a:moveTo>
                    <a:pt x="0" y="0"/>
                  </a:moveTo>
                  <a:lnTo>
                    <a:pt x="0" y="110"/>
                  </a:lnTo>
                  <a:lnTo>
                    <a:pt x="61" y="110"/>
                  </a:lnTo>
                  <a:lnTo>
                    <a:pt x="61" y="177"/>
                  </a:lnTo>
                  <a:lnTo>
                    <a:pt x="122" y="177"/>
                  </a:lnTo>
                  <a:lnTo>
                    <a:pt x="151" y="218"/>
                  </a:lnTo>
                  <a:lnTo>
                    <a:pt x="413" y="218"/>
                  </a:lnTo>
                  <a:lnTo>
                    <a:pt x="439" y="140"/>
                  </a:lnTo>
                  <a:lnTo>
                    <a:pt x="516" y="115"/>
                  </a:lnTo>
                  <a:lnTo>
                    <a:pt x="575" y="154"/>
                  </a:lnTo>
                  <a:lnTo>
                    <a:pt x="575" y="218"/>
                  </a:lnTo>
                  <a:lnTo>
                    <a:pt x="632" y="218"/>
                  </a:lnTo>
                  <a:lnTo>
                    <a:pt x="632" y="0"/>
                  </a:lnTo>
                  <a:lnTo>
                    <a:pt x="439" y="0"/>
                  </a:lnTo>
                  <a:lnTo>
                    <a:pt x="365" y="63"/>
                  </a:lnTo>
                  <a:lnTo>
                    <a:pt x="347" y="63"/>
                  </a:lnTo>
                  <a:lnTo>
                    <a:pt x="347" y="0"/>
                  </a:lnTo>
                  <a:lnTo>
                    <a:pt x="0" y="0"/>
                  </a:lnTo>
                </a:path>
              </a:pathLst>
            </a:custGeom>
            <a:solidFill>
              <a:srgbClr val="FFF000"/>
            </a:solidFill>
            <a:ln w="12700" cap="rnd" cmpd="sng">
              <a:solidFill>
                <a:srgbClr val="FFF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7430" name="Freeform 86"/>
            <p:cNvSpPr>
              <a:spLocks/>
            </p:cNvSpPr>
            <p:nvPr/>
          </p:nvSpPr>
          <p:spPr bwMode="auto">
            <a:xfrm>
              <a:off x="4379" y="3306"/>
              <a:ext cx="139" cy="134"/>
            </a:xfrm>
            <a:custGeom>
              <a:avLst/>
              <a:gdLst>
                <a:gd name="T0" fmla="*/ 138 w 139"/>
                <a:gd name="T1" fmla="*/ 66 h 134"/>
                <a:gd name="T2" fmla="*/ 137 w 139"/>
                <a:gd name="T3" fmla="*/ 60 h 134"/>
                <a:gd name="T4" fmla="*/ 136 w 139"/>
                <a:gd name="T5" fmla="*/ 53 h 134"/>
                <a:gd name="T6" fmla="*/ 134 w 139"/>
                <a:gd name="T7" fmla="*/ 46 h 134"/>
                <a:gd name="T8" fmla="*/ 133 w 139"/>
                <a:gd name="T9" fmla="*/ 40 h 134"/>
                <a:gd name="T10" fmla="*/ 129 w 139"/>
                <a:gd name="T11" fmla="*/ 33 h 134"/>
                <a:gd name="T12" fmla="*/ 125 w 139"/>
                <a:gd name="T13" fmla="*/ 27 h 134"/>
                <a:gd name="T14" fmla="*/ 121 w 139"/>
                <a:gd name="T15" fmla="*/ 22 h 134"/>
                <a:gd name="T16" fmla="*/ 115 w 139"/>
                <a:gd name="T17" fmla="*/ 17 h 134"/>
                <a:gd name="T18" fmla="*/ 110 w 139"/>
                <a:gd name="T19" fmla="*/ 12 h 134"/>
                <a:gd name="T20" fmla="*/ 104 w 139"/>
                <a:gd name="T21" fmla="*/ 9 h 134"/>
                <a:gd name="T22" fmla="*/ 97 w 139"/>
                <a:gd name="T23" fmla="*/ 6 h 134"/>
                <a:gd name="T24" fmla="*/ 91 w 139"/>
                <a:gd name="T25" fmla="*/ 4 h 134"/>
                <a:gd name="T26" fmla="*/ 84 w 139"/>
                <a:gd name="T27" fmla="*/ 2 h 134"/>
                <a:gd name="T28" fmla="*/ 77 w 139"/>
                <a:gd name="T29" fmla="*/ 0 h 134"/>
                <a:gd name="T30" fmla="*/ 70 w 139"/>
                <a:gd name="T31" fmla="*/ 0 h 134"/>
                <a:gd name="T32" fmla="*/ 63 w 139"/>
                <a:gd name="T33" fmla="*/ 0 h 134"/>
                <a:gd name="T34" fmla="*/ 56 w 139"/>
                <a:gd name="T35" fmla="*/ 1 h 134"/>
                <a:gd name="T36" fmla="*/ 49 w 139"/>
                <a:gd name="T37" fmla="*/ 2 h 134"/>
                <a:gd name="T38" fmla="*/ 43 w 139"/>
                <a:gd name="T39" fmla="*/ 4 h 134"/>
                <a:gd name="T40" fmla="*/ 35 w 139"/>
                <a:gd name="T41" fmla="*/ 8 h 134"/>
                <a:gd name="T42" fmla="*/ 29 w 139"/>
                <a:gd name="T43" fmla="*/ 11 h 134"/>
                <a:gd name="T44" fmla="*/ 24 w 139"/>
                <a:gd name="T45" fmla="*/ 15 h 134"/>
                <a:gd name="T46" fmla="*/ 19 w 139"/>
                <a:gd name="T47" fmla="*/ 20 h 134"/>
                <a:gd name="T48" fmla="*/ 15 w 139"/>
                <a:gd name="T49" fmla="*/ 26 h 134"/>
                <a:gd name="T50" fmla="*/ 10 w 139"/>
                <a:gd name="T51" fmla="*/ 31 h 134"/>
                <a:gd name="T52" fmla="*/ 6 w 139"/>
                <a:gd name="T53" fmla="*/ 37 h 134"/>
                <a:gd name="T54" fmla="*/ 4 w 139"/>
                <a:gd name="T55" fmla="*/ 43 h 134"/>
                <a:gd name="T56" fmla="*/ 2 w 139"/>
                <a:gd name="T57" fmla="*/ 49 h 134"/>
                <a:gd name="T58" fmla="*/ 0 w 139"/>
                <a:gd name="T59" fmla="*/ 56 h 134"/>
                <a:gd name="T60" fmla="*/ 0 w 139"/>
                <a:gd name="T61" fmla="*/ 63 h 134"/>
                <a:gd name="T62" fmla="*/ 0 w 139"/>
                <a:gd name="T63" fmla="*/ 70 h 134"/>
                <a:gd name="T64" fmla="*/ 0 w 139"/>
                <a:gd name="T65" fmla="*/ 78 h 134"/>
                <a:gd name="T66" fmla="*/ 2 w 139"/>
                <a:gd name="T67" fmla="*/ 84 h 134"/>
                <a:gd name="T68" fmla="*/ 5 w 139"/>
                <a:gd name="T69" fmla="*/ 91 h 134"/>
                <a:gd name="T70" fmla="*/ 7 w 139"/>
                <a:gd name="T71" fmla="*/ 97 h 134"/>
                <a:gd name="T72" fmla="*/ 11 w 139"/>
                <a:gd name="T73" fmla="*/ 103 h 134"/>
                <a:gd name="T74" fmla="*/ 15 w 139"/>
                <a:gd name="T75" fmla="*/ 108 h 134"/>
                <a:gd name="T76" fmla="*/ 20 w 139"/>
                <a:gd name="T77" fmla="*/ 114 h 134"/>
                <a:gd name="T78" fmla="*/ 25 w 139"/>
                <a:gd name="T79" fmla="*/ 118 h 134"/>
                <a:gd name="T80" fmla="*/ 31 w 139"/>
                <a:gd name="T81" fmla="*/ 122 h 134"/>
                <a:gd name="T82" fmla="*/ 37 w 139"/>
                <a:gd name="T83" fmla="*/ 126 h 134"/>
                <a:gd name="T84" fmla="*/ 44 w 139"/>
                <a:gd name="T85" fmla="*/ 129 h 134"/>
                <a:gd name="T86" fmla="*/ 50 w 139"/>
                <a:gd name="T87" fmla="*/ 130 h 134"/>
                <a:gd name="T88" fmla="*/ 57 w 139"/>
                <a:gd name="T89" fmla="*/ 132 h 134"/>
                <a:gd name="T90" fmla="*/ 64 w 139"/>
                <a:gd name="T91" fmla="*/ 133 h 134"/>
                <a:gd name="T92" fmla="*/ 72 w 139"/>
                <a:gd name="T93" fmla="*/ 133 h 134"/>
                <a:gd name="T94" fmla="*/ 79 w 139"/>
                <a:gd name="T95" fmla="*/ 132 h 134"/>
                <a:gd name="T96" fmla="*/ 85 w 139"/>
                <a:gd name="T97" fmla="*/ 131 h 134"/>
                <a:gd name="T98" fmla="*/ 93 w 139"/>
                <a:gd name="T99" fmla="*/ 129 h 134"/>
                <a:gd name="T100" fmla="*/ 99 w 139"/>
                <a:gd name="T101" fmla="*/ 126 h 134"/>
                <a:gd name="T102" fmla="*/ 105 w 139"/>
                <a:gd name="T103" fmla="*/ 123 h 134"/>
                <a:gd name="T104" fmla="*/ 111 w 139"/>
                <a:gd name="T105" fmla="*/ 119 h 134"/>
                <a:gd name="T106" fmla="*/ 117 w 139"/>
                <a:gd name="T107" fmla="*/ 115 h 134"/>
                <a:gd name="T108" fmla="*/ 122 w 139"/>
                <a:gd name="T109" fmla="*/ 110 h 134"/>
                <a:gd name="T110" fmla="*/ 126 w 139"/>
                <a:gd name="T111" fmla="*/ 104 h 134"/>
                <a:gd name="T112" fmla="*/ 130 w 139"/>
                <a:gd name="T113" fmla="*/ 99 h 134"/>
                <a:gd name="T114" fmla="*/ 133 w 139"/>
                <a:gd name="T115" fmla="*/ 92 h 134"/>
                <a:gd name="T116" fmla="*/ 135 w 139"/>
                <a:gd name="T117" fmla="*/ 85 h 134"/>
                <a:gd name="T118" fmla="*/ 137 w 139"/>
                <a:gd name="T119" fmla="*/ 78 h 134"/>
                <a:gd name="T120" fmla="*/ 138 w 139"/>
                <a:gd name="T121" fmla="*/ 72 h 134"/>
                <a:gd name="T122" fmla="*/ 138 w 139"/>
                <a:gd name="T123" fmla="*/ 66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9" h="134">
                  <a:moveTo>
                    <a:pt x="138" y="66"/>
                  </a:moveTo>
                  <a:lnTo>
                    <a:pt x="137" y="60"/>
                  </a:lnTo>
                  <a:lnTo>
                    <a:pt x="136" y="53"/>
                  </a:lnTo>
                  <a:lnTo>
                    <a:pt x="134" y="46"/>
                  </a:lnTo>
                  <a:lnTo>
                    <a:pt x="133" y="40"/>
                  </a:lnTo>
                  <a:lnTo>
                    <a:pt x="129" y="33"/>
                  </a:lnTo>
                  <a:lnTo>
                    <a:pt x="125" y="27"/>
                  </a:lnTo>
                  <a:lnTo>
                    <a:pt x="121" y="22"/>
                  </a:lnTo>
                  <a:lnTo>
                    <a:pt x="115" y="17"/>
                  </a:lnTo>
                  <a:lnTo>
                    <a:pt x="110" y="12"/>
                  </a:lnTo>
                  <a:lnTo>
                    <a:pt x="104" y="9"/>
                  </a:lnTo>
                  <a:lnTo>
                    <a:pt x="97" y="6"/>
                  </a:lnTo>
                  <a:lnTo>
                    <a:pt x="91" y="4"/>
                  </a:lnTo>
                  <a:lnTo>
                    <a:pt x="84" y="2"/>
                  </a:lnTo>
                  <a:lnTo>
                    <a:pt x="77" y="0"/>
                  </a:lnTo>
                  <a:lnTo>
                    <a:pt x="70" y="0"/>
                  </a:lnTo>
                  <a:lnTo>
                    <a:pt x="63" y="0"/>
                  </a:lnTo>
                  <a:lnTo>
                    <a:pt x="56" y="1"/>
                  </a:lnTo>
                  <a:lnTo>
                    <a:pt x="49" y="2"/>
                  </a:lnTo>
                  <a:lnTo>
                    <a:pt x="43" y="4"/>
                  </a:lnTo>
                  <a:lnTo>
                    <a:pt x="35" y="8"/>
                  </a:lnTo>
                  <a:lnTo>
                    <a:pt x="29" y="11"/>
                  </a:lnTo>
                  <a:lnTo>
                    <a:pt x="24" y="15"/>
                  </a:lnTo>
                  <a:lnTo>
                    <a:pt x="19" y="20"/>
                  </a:lnTo>
                  <a:lnTo>
                    <a:pt x="15" y="26"/>
                  </a:lnTo>
                  <a:lnTo>
                    <a:pt x="10" y="31"/>
                  </a:lnTo>
                  <a:lnTo>
                    <a:pt x="6" y="37"/>
                  </a:lnTo>
                  <a:lnTo>
                    <a:pt x="4" y="43"/>
                  </a:lnTo>
                  <a:lnTo>
                    <a:pt x="2" y="49"/>
                  </a:lnTo>
                  <a:lnTo>
                    <a:pt x="0" y="56"/>
                  </a:lnTo>
                  <a:lnTo>
                    <a:pt x="0" y="63"/>
                  </a:lnTo>
                  <a:lnTo>
                    <a:pt x="0" y="70"/>
                  </a:lnTo>
                  <a:lnTo>
                    <a:pt x="0" y="78"/>
                  </a:lnTo>
                  <a:lnTo>
                    <a:pt x="2" y="84"/>
                  </a:lnTo>
                  <a:lnTo>
                    <a:pt x="5" y="91"/>
                  </a:lnTo>
                  <a:lnTo>
                    <a:pt x="7" y="97"/>
                  </a:lnTo>
                  <a:lnTo>
                    <a:pt x="11" y="103"/>
                  </a:lnTo>
                  <a:lnTo>
                    <a:pt x="15" y="108"/>
                  </a:lnTo>
                  <a:lnTo>
                    <a:pt x="20" y="114"/>
                  </a:lnTo>
                  <a:lnTo>
                    <a:pt x="25" y="118"/>
                  </a:lnTo>
                  <a:lnTo>
                    <a:pt x="31" y="122"/>
                  </a:lnTo>
                  <a:lnTo>
                    <a:pt x="37" y="126"/>
                  </a:lnTo>
                  <a:lnTo>
                    <a:pt x="44" y="129"/>
                  </a:lnTo>
                  <a:lnTo>
                    <a:pt x="50" y="130"/>
                  </a:lnTo>
                  <a:lnTo>
                    <a:pt x="57" y="132"/>
                  </a:lnTo>
                  <a:lnTo>
                    <a:pt x="64" y="133"/>
                  </a:lnTo>
                  <a:lnTo>
                    <a:pt x="72" y="133"/>
                  </a:lnTo>
                  <a:lnTo>
                    <a:pt x="79" y="132"/>
                  </a:lnTo>
                  <a:lnTo>
                    <a:pt x="85" y="131"/>
                  </a:lnTo>
                  <a:lnTo>
                    <a:pt x="93" y="129"/>
                  </a:lnTo>
                  <a:lnTo>
                    <a:pt x="99" y="126"/>
                  </a:lnTo>
                  <a:lnTo>
                    <a:pt x="105" y="123"/>
                  </a:lnTo>
                  <a:lnTo>
                    <a:pt x="111" y="119"/>
                  </a:lnTo>
                  <a:lnTo>
                    <a:pt x="117" y="115"/>
                  </a:lnTo>
                  <a:lnTo>
                    <a:pt x="122" y="110"/>
                  </a:lnTo>
                  <a:lnTo>
                    <a:pt x="126" y="104"/>
                  </a:lnTo>
                  <a:lnTo>
                    <a:pt x="130" y="99"/>
                  </a:lnTo>
                  <a:lnTo>
                    <a:pt x="133" y="92"/>
                  </a:lnTo>
                  <a:lnTo>
                    <a:pt x="135" y="85"/>
                  </a:lnTo>
                  <a:lnTo>
                    <a:pt x="137" y="78"/>
                  </a:lnTo>
                  <a:lnTo>
                    <a:pt x="138" y="72"/>
                  </a:lnTo>
                  <a:lnTo>
                    <a:pt x="138" y="66"/>
                  </a:lnTo>
                </a:path>
              </a:pathLst>
            </a:custGeom>
            <a:solidFill>
              <a:srgbClr val="C0C0C0"/>
            </a:solidFill>
            <a:ln w="12700" cap="rnd" cmpd="sng">
              <a:solidFill>
                <a:srgbClr val="C0C0C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7431" name="Freeform 87"/>
            <p:cNvSpPr>
              <a:spLocks/>
            </p:cNvSpPr>
            <p:nvPr/>
          </p:nvSpPr>
          <p:spPr bwMode="auto">
            <a:xfrm>
              <a:off x="3988" y="3364"/>
              <a:ext cx="82" cy="79"/>
            </a:xfrm>
            <a:custGeom>
              <a:avLst/>
              <a:gdLst>
                <a:gd name="T0" fmla="*/ 81 w 82"/>
                <a:gd name="T1" fmla="*/ 38 h 79"/>
                <a:gd name="T2" fmla="*/ 80 w 82"/>
                <a:gd name="T3" fmla="*/ 34 h 79"/>
                <a:gd name="T4" fmla="*/ 79 w 82"/>
                <a:gd name="T5" fmla="*/ 28 h 79"/>
                <a:gd name="T6" fmla="*/ 77 w 82"/>
                <a:gd name="T7" fmla="*/ 23 h 79"/>
                <a:gd name="T8" fmla="*/ 76 w 82"/>
                <a:gd name="T9" fmla="*/ 19 h 79"/>
                <a:gd name="T10" fmla="*/ 72 w 82"/>
                <a:gd name="T11" fmla="*/ 14 h 79"/>
                <a:gd name="T12" fmla="*/ 68 w 82"/>
                <a:gd name="T13" fmla="*/ 11 h 79"/>
                <a:gd name="T14" fmla="*/ 64 w 82"/>
                <a:gd name="T15" fmla="*/ 7 h 79"/>
                <a:gd name="T16" fmla="*/ 59 w 82"/>
                <a:gd name="T17" fmla="*/ 4 h 79"/>
                <a:gd name="T18" fmla="*/ 54 w 82"/>
                <a:gd name="T19" fmla="*/ 2 h 79"/>
                <a:gd name="T20" fmla="*/ 49 w 82"/>
                <a:gd name="T21" fmla="*/ 1 h 79"/>
                <a:gd name="T22" fmla="*/ 44 w 82"/>
                <a:gd name="T23" fmla="*/ 0 h 79"/>
                <a:gd name="T24" fmla="*/ 38 w 82"/>
                <a:gd name="T25" fmla="*/ 0 h 79"/>
                <a:gd name="T26" fmla="*/ 33 w 82"/>
                <a:gd name="T27" fmla="*/ 1 h 79"/>
                <a:gd name="T28" fmla="*/ 27 w 82"/>
                <a:gd name="T29" fmla="*/ 2 h 79"/>
                <a:gd name="T30" fmla="*/ 23 w 82"/>
                <a:gd name="T31" fmla="*/ 4 h 79"/>
                <a:gd name="T32" fmla="*/ 17 w 82"/>
                <a:gd name="T33" fmla="*/ 6 h 79"/>
                <a:gd name="T34" fmla="*/ 14 w 82"/>
                <a:gd name="T35" fmla="*/ 10 h 79"/>
                <a:gd name="T36" fmla="*/ 10 w 82"/>
                <a:gd name="T37" fmla="*/ 13 h 79"/>
                <a:gd name="T38" fmla="*/ 6 w 82"/>
                <a:gd name="T39" fmla="*/ 18 h 79"/>
                <a:gd name="T40" fmla="*/ 4 w 82"/>
                <a:gd name="T41" fmla="*/ 22 h 79"/>
                <a:gd name="T42" fmla="*/ 2 w 82"/>
                <a:gd name="T43" fmla="*/ 27 h 79"/>
                <a:gd name="T44" fmla="*/ 1 w 82"/>
                <a:gd name="T45" fmla="*/ 33 h 79"/>
                <a:gd name="T46" fmla="*/ 0 w 82"/>
                <a:gd name="T47" fmla="*/ 38 h 79"/>
                <a:gd name="T48" fmla="*/ 1 w 82"/>
                <a:gd name="T49" fmla="*/ 43 h 79"/>
                <a:gd name="T50" fmla="*/ 1 w 82"/>
                <a:gd name="T51" fmla="*/ 49 h 79"/>
                <a:gd name="T52" fmla="*/ 3 w 82"/>
                <a:gd name="T53" fmla="*/ 53 h 79"/>
                <a:gd name="T54" fmla="*/ 5 w 82"/>
                <a:gd name="T55" fmla="*/ 59 h 79"/>
                <a:gd name="T56" fmla="*/ 8 w 82"/>
                <a:gd name="T57" fmla="*/ 63 h 79"/>
                <a:gd name="T58" fmla="*/ 12 w 82"/>
                <a:gd name="T59" fmla="*/ 66 h 79"/>
                <a:gd name="T60" fmla="*/ 16 w 82"/>
                <a:gd name="T61" fmla="*/ 70 h 79"/>
                <a:gd name="T62" fmla="*/ 21 w 82"/>
                <a:gd name="T63" fmla="*/ 73 h 79"/>
                <a:gd name="T64" fmla="*/ 25 w 82"/>
                <a:gd name="T65" fmla="*/ 75 h 79"/>
                <a:gd name="T66" fmla="*/ 31 w 82"/>
                <a:gd name="T67" fmla="*/ 77 h 79"/>
                <a:gd name="T68" fmla="*/ 36 w 82"/>
                <a:gd name="T69" fmla="*/ 78 h 79"/>
                <a:gd name="T70" fmla="*/ 42 w 82"/>
                <a:gd name="T71" fmla="*/ 78 h 79"/>
                <a:gd name="T72" fmla="*/ 47 w 82"/>
                <a:gd name="T73" fmla="*/ 77 h 79"/>
                <a:gd name="T74" fmla="*/ 53 w 82"/>
                <a:gd name="T75" fmla="*/ 75 h 79"/>
                <a:gd name="T76" fmla="*/ 57 w 82"/>
                <a:gd name="T77" fmla="*/ 74 h 79"/>
                <a:gd name="T78" fmla="*/ 62 w 82"/>
                <a:gd name="T79" fmla="*/ 71 h 79"/>
                <a:gd name="T80" fmla="*/ 66 w 82"/>
                <a:gd name="T81" fmla="*/ 68 h 79"/>
                <a:gd name="T82" fmla="*/ 71 w 82"/>
                <a:gd name="T83" fmla="*/ 65 h 79"/>
                <a:gd name="T84" fmla="*/ 74 w 82"/>
                <a:gd name="T85" fmla="*/ 60 h 79"/>
                <a:gd name="T86" fmla="*/ 76 w 82"/>
                <a:gd name="T87" fmla="*/ 56 h 79"/>
                <a:gd name="T88" fmla="*/ 78 w 82"/>
                <a:gd name="T89" fmla="*/ 51 h 79"/>
                <a:gd name="T90" fmla="*/ 80 w 82"/>
                <a:gd name="T91" fmla="*/ 46 h 79"/>
                <a:gd name="T92" fmla="*/ 81 w 82"/>
                <a:gd name="T93" fmla="*/ 41 h 79"/>
                <a:gd name="T94" fmla="*/ 81 w 82"/>
                <a:gd name="T95" fmla="*/ 38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2" h="79">
                  <a:moveTo>
                    <a:pt x="81" y="38"/>
                  </a:moveTo>
                  <a:lnTo>
                    <a:pt x="80" y="34"/>
                  </a:lnTo>
                  <a:lnTo>
                    <a:pt x="79" y="28"/>
                  </a:lnTo>
                  <a:lnTo>
                    <a:pt x="77" y="23"/>
                  </a:lnTo>
                  <a:lnTo>
                    <a:pt x="76" y="19"/>
                  </a:lnTo>
                  <a:lnTo>
                    <a:pt x="72" y="14"/>
                  </a:lnTo>
                  <a:lnTo>
                    <a:pt x="68" y="11"/>
                  </a:lnTo>
                  <a:lnTo>
                    <a:pt x="64" y="7"/>
                  </a:lnTo>
                  <a:lnTo>
                    <a:pt x="59" y="4"/>
                  </a:lnTo>
                  <a:lnTo>
                    <a:pt x="54" y="2"/>
                  </a:lnTo>
                  <a:lnTo>
                    <a:pt x="49" y="1"/>
                  </a:lnTo>
                  <a:lnTo>
                    <a:pt x="44" y="0"/>
                  </a:lnTo>
                  <a:lnTo>
                    <a:pt x="38" y="0"/>
                  </a:lnTo>
                  <a:lnTo>
                    <a:pt x="33" y="1"/>
                  </a:lnTo>
                  <a:lnTo>
                    <a:pt x="27" y="2"/>
                  </a:lnTo>
                  <a:lnTo>
                    <a:pt x="23" y="4"/>
                  </a:lnTo>
                  <a:lnTo>
                    <a:pt x="17" y="6"/>
                  </a:lnTo>
                  <a:lnTo>
                    <a:pt x="14" y="10"/>
                  </a:lnTo>
                  <a:lnTo>
                    <a:pt x="10" y="13"/>
                  </a:lnTo>
                  <a:lnTo>
                    <a:pt x="6" y="18"/>
                  </a:lnTo>
                  <a:lnTo>
                    <a:pt x="4" y="22"/>
                  </a:lnTo>
                  <a:lnTo>
                    <a:pt x="2" y="27"/>
                  </a:lnTo>
                  <a:lnTo>
                    <a:pt x="1" y="33"/>
                  </a:lnTo>
                  <a:lnTo>
                    <a:pt x="0" y="38"/>
                  </a:lnTo>
                  <a:lnTo>
                    <a:pt x="1" y="43"/>
                  </a:lnTo>
                  <a:lnTo>
                    <a:pt x="1" y="49"/>
                  </a:lnTo>
                  <a:lnTo>
                    <a:pt x="3" y="53"/>
                  </a:lnTo>
                  <a:lnTo>
                    <a:pt x="5" y="59"/>
                  </a:lnTo>
                  <a:lnTo>
                    <a:pt x="8" y="63"/>
                  </a:lnTo>
                  <a:lnTo>
                    <a:pt x="12" y="66"/>
                  </a:lnTo>
                  <a:lnTo>
                    <a:pt x="16" y="70"/>
                  </a:lnTo>
                  <a:lnTo>
                    <a:pt x="21" y="73"/>
                  </a:lnTo>
                  <a:lnTo>
                    <a:pt x="25" y="75"/>
                  </a:lnTo>
                  <a:lnTo>
                    <a:pt x="31" y="77"/>
                  </a:lnTo>
                  <a:lnTo>
                    <a:pt x="36" y="78"/>
                  </a:lnTo>
                  <a:lnTo>
                    <a:pt x="42" y="78"/>
                  </a:lnTo>
                  <a:lnTo>
                    <a:pt x="47" y="77"/>
                  </a:lnTo>
                  <a:lnTo>
                    <a:pt x="53" y="75"/>
                  </a:lnTo>
                  <a:lnTo>
                    <a:pt x="57" y="74"/>
                  </a:lnTo>
                  <a:lnTo>
                    <a:pt x="62" y="71"/>
                  </a:lnTo>
                  <a:lnTo>
                    <a:pt x="66" y="68"/>
                  </a:lnTo>
                  <a:lnTo>
                    <a:pt x="71" y="65"/>
                  </a:lnTo>
                  <a:lnTo>
                    <a:pt x="74" y="60"/>
                  </a:lnTo>
                  <a:lnTo>
                    <a:pt x="76" y="56"/>
                  </a:lnTo>
                  <a:lnTo>
                    <a:pt x="78" y="51"/>
                  </a:lnTo>
                  <a:lnTo>
                    <a:pt x="80" y="46"/>
                  </a:lnTo>
                  <a:lnTo>
                    <a:pt x="81" y="41"/>
                  </a:lnTo>
                  <a:lnTo>
                    <a:pt x="81" y="38"/>
                  </a:lnTo>
                </a:path>
              </a:pathLst>
            </a:custGeom>
            <a:solidFill>
              <a:srgbClr val="C0C0C0"/>
            </a:solidFill>
            <a:ln w="12700" cap="rnd" cmpd="sng">
              <a:solidFill>
                <a:srgbClr val="C0C0C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7432" name="Freeform 88"/>
            <p:cNvSpPr>
              <a:spLocks/>
            </p:cNvSpPr>
            <p:nvPr/>
          </p:nvSpPr>
          <p:spPr bwMode="auto">
            <a:xfrm>
              <a:off x="3945" y="3184"/>
              <a:ext cx="347" cy="219"/>
            </a:xfrm>
            <a:custGeom>
              <a:avLst/>
              <a:gdLst>
                <a:gd name="T0" fmla="*/ 0 w 347"/>
                <a:gd name="T1" fmla="*/ 111 h 219"/>
                <a:gd name="T2" fmla="*/ 0 w 347"/>
                <a:gd name="T3" fmla="*/ 0 h 219"/>
                <a:gd name="T4" fmla="*/ 346 w 347"/>
                <a:gd name="T5" fmla="*/ 0 h 219"/>
                <a:gd name="T6" fmla="*/ 346 w 347"/>
                <a:gd name="T7" fmla="*/ 218 h 219"/>
                <a:gd name="T8" fmla="*/ 194 w 347"/>
                <a:gd name="T9" fmla="*/ 218 h 219"/>
                <a:gd name="T10" fmla="*/ 194 w 347"/>
                <a:gd name="T11" fmla="*/ 207 h 219"/>
                <a:gd name="T12" fmla="*/ 193 w 347"/>
                <a:gd name="T13" fmla="*/ 196 h 219"/>
                <a:gd name="T14" fmla="*/ 190 w 347"/>
                <a:gd name="T15" fmla="*/ 185 h 219"/>
                <a:gd name="T16" fmla="*/ 186 w 347"/>
                <a:gd name="T17" fmla="*/ 175 h 219"/>
                <a:gd name="T18" fmla="*/ 180 w 347"/>
                <a:gd name="T19" fmla="*/ 165 h 219"/>
                <a:gd name="T20" fmla="*/ 174 w 347"/>
                <a:gd name="T21" fmla="*/ 155 h 219"/>
                <a:gd name="T22" fmla="*/ 167 w 347"/>
                <a:gd name="T23" fmla="*/ 147 h 219"/>
                <a:gd name="T24" fmla="*/ 159 w 347"/>
                <a:gd name="T25" fmla="*/ 139 h 219"/>
                <a:gd name="T26" fmla="*/ 151 w 347"/>
                <a:gd name="T27" fmla="*/ 132 h 219"/>
                <a:gd name="T28" fmla="*/ 141 w 347"/>
                <a:gd name="T29" fmla="*/ 126 h 219"/>
                <a:gd name="T30" fmla="*/ 132 w 347"/>
                <a:gd name="T31" fmla="*/ 120 h 219"/>
                <a:gd name="T32" fmla="*/ 121 w 347"/>
                <a:gd name="T33" fmla="*/ 117 h 219"/>
                <a:gd name="T34" fmla="*/ 110 w 347"/>
                <a:gd name="T35" fmla="*/ 114 h 219"/>
                <a:gd name="T36" fmla="*/ 98 w 347"/>
                <a:gd name="T37" fmla="*/ 111 h 219"/>
                <a:gd name="T38" fmla="*/ 93 w 347"/>
                <a:gd name="T39" fmla="*/ 111 h 219"/>
                <a:gd name="T40" fmla="*/ 0 w 347"/>
                <a:gd name="T41" fmla="*/ 111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7" h="219">
                  <a:moveTo>
                    <a:pt x="0" y="111"/>
                  </a:moveTo>
                  <a:lnTo>
                    <a:pt x="0" y="0"/>
                  </a:lnTo>
                  <a:lnTo>
                    <a:pt x="346" y="0"/>
                  </a:lnTo>
                  <a:lnTo>
                    <a:pt x="346" y="218"/>
                  </a:lnTo>
                  <a:lnTo>
                    <a:pt x="194" y="218"/>
                  </a:lnTo>
                  <a:lnTo>
                    <a:pt x="194" y="207"/>
                  </a:lnTo>
                  <a:lnTo>
                    <a:pt x="193" y="196"/>
                  </a:lnTo>
                  <a:lnTo>
                    <a:pt x="190" y="185"/>
                  </a:lnTo>
                  <a:lnTo>
                    <a:pt x="186" y="175"/>
                  </a:lnTo>
                  <a:lnTo>
                    <a:pt x="180" y="165"/>
                  </a:lnTo>
                  <a:lnTo>
                    <a:pt x="174" y="155"/>
                  </a:lnTo>
                  <a:lnTo>
                    <a:pt x="167" y="147"/>
                  </a:lnTo>
                  <a:lnTo>
                    <a:pt x="159" y="139"/>
                  </a:lnTo>
                  <a:lnTo>
                    <a:pt x="151" y="132"/>
                  </a:lnTo>
                  <a:lnTo>
                    <a:pt x="141" y="126"/>
                  </a:lnTo>
                  <a:lnTo>
                    <a:pt x="132" y="120"/>
                  </a:lnTo>
                  <a:lnTo>
                    <a:pt x="121" y="117"/>
                  </a:lnTo>
                  <a:lnTo>
                    <a:pt x="110" y="114"/>
                  </a:lnTo>
                  <a:lnTo>
                    <a:pt x="98" y="111"/>
                  </a:lnTo>
                  <a:lnTo>
                    <a:pt x="93" y="111"/>
                  </a:lnTo>
                  <a:lnTo>
                    <a:pt x="0" y="111"/>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7433" name="Freeform 89"/>
            <p:cNvSpPr>
              <a:spLocks/>
            </p:cNvSpPr>
            <p:nvPr/>
          </p:nvSpPr>
          <p:spPr bwMode="auto">
            <a:xfrm>
              <a:off x="4139" y="3402"/>
              <a:ext cx="193" cy="25"/>
            </a:xfrm>
            <a:custGeom>
              <a:avLst/>
              <a:gdLst>
                <a:gd name="T0" fmla="*/ 0 w 193"/>
                <a:gd name="T1" fmla="*/ 0 h 25"/>
                <a:gd name="T2" fmla="*/ 0 w 193"/>
                <a:gd name="T3" fmla="*/ 24 h 25"/>
                <a:gd name="T4" fmla="*/ 192 w 193"/>
                <a:gd name="T5" fmla="*/ 24 h 25"/>
                <a:gd name="T6" fmla="*/ 192 w 193"/>
                <a:gd name="T7" fmla="*/ 0 h 25"/>
                <a:gd name="T8" fmla="*/ 0 w 193"/>
                <a:gd name="T9" fmla="*/ 0 h 25"/>
              </a:gdLst>
              <a:ahLst/>
              <a:cxnLst>
                <a:cxn ang="0">
                  <a:pos x="T0" y="T1"/>
                </a:cxn>
                <a:cxn ang="0">
                  <a:pos x="T2" y="T3"/>
                </a:cxn>
                <a:cxn ang="0">
                  <a:pos x="T4" y="T5"/>
                </a:cxn>
                <a:cxn ang="0">
                  <a:pos x="T6" y="T7"/>
                </a:cxn>
                <a:cxn ang="0">
                  <a:pos x="T8" y="T9"/>
                </a:cxn>
              </a:cxnLst>
              <a:rect l="0" t="0" r="r" b="b"/>
              <a:pathLst>
                <a:path w="193" h="25">
                  <a:moveTo>
                    <a:pt x="0" y="0"/>
                  </a:moveTo>
                  <a:lnTo>
                    <a:pt x="0" y="24"/>
                  </a:lnTo>
                  <a:lnTo>
                    <a:pt x="192" y="24"/>
                  </a:lnTo>
                  <a:lnTo>
                    <a:pt x="192" y="0"/>
                  </a:lnTo>
                  <a:lnTo>
                    <a:pt x="0" y="0"/>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7434" name="Freeform 90"/>
            <p:cNvSpPr>
              <a:spLocks/>
            </p:cNvSpPr>
            <p:nvPr/>
          </p:nvSpPr>
          <p:spPr bwMode="auto">
            <a:xfrm>
              <a:off x="4538" y="2849"/>
              <a:ext cx="28" cy="389"/>
            </a:xfrm>
            <a:custGeom>
              <a:avLst/>
              <a:gdLst>
                <a:gd name="T0" fmla="*/ 0 w 28"/>
                <a:gd name="T1" fmla="*/ 0 h 389"/>
                <a:gd name="T2" fmla="*/ 0 w 28"/>
                <a:gd name="T3" fmla="*/ 388 h 389"/>
                <a:gd name="T4" fmla="*/ 27 w 28"/>
                <a:gd name="T5" fmla="*/ 388 h 389"/>
                <a:gd name="T6" fmla="*/ 27 w 28"/>
                <a:gd name="T7" fmla="*/ 0 h 389"/>
                <a:gd name="T8" fmla="*/ 0 w 28"/>
                <a:gd name="T9" fmla="*/ 0 h 389"/>
              </a:gdLst>
              <a:ahLst/>
              <a:cxnLst>
                <a:cxn ang="0">
                  <a:pos x="T0" y="T1"/>
                </a:cxn>
                <a:cxn ang="0">
                  <a:pos x="T2" y="T3"/>
                </a:cxn>
                <a:cxn ang="0">
                  <a:pos x="T4" y="T5"/>
                </a:cxn>
                <a:cxn ang="0">
                  <a:pos x="T6" y="T7"/>
                </a:cxn>
                <a:cxn ang="0">
                  <a:pos x="T8" y="T9"/>
                </a:cxn>
              </a:cxnLst>
              <a:rect l="0" t="0" r="r" b="b"/>
              <a:pathLst>
                <a:path w="28" h="389">
                  <a:moveTo>
                    <a:pt x="0" y="0"/>
                  </a:moveTo>
                  <a:lnTo>
                    <a:pt x="0" y="388"/>
                  </a:lnTo>
                  <a:lnTo>
                    <a:pt x="27" y="388"/>
                  </a:lnTo>
                  <a:lnTo>
                    <a:pt x="27" y="0"/>
                  </a:lnTo>
                  <a:lnTo>
                    <a:pt x="0" y="0"/>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7435" name="Freeform 91"/>
            <p:cNvSpPr>
              <a:spLocks/>
            </p:cNvSpPr>
            <p:nvPr/>
          </p:nvSpPr>
          <p:spPr bwMode="auto">
            <a:xfrm>
              <a:off x="4565" y="3184"/>
              <a:ext cx="218" cy="243"/>
            </a:xfrm>
            <a:custGeom>
              <a:avLst/>
              <a:gdLst>
                <a:gd name="T0" fmla="*/ 26 w 218"/>
                <a:gd name="T1" fmla="*/ 0 h 243"/>
                <a:gd name="T2" fmla="*/ 26 w 218"/>
                <a:gd name="T3" fmla="*/ 218 h 243"/>
                <a:gd name="T4" fmla="*/ 217 w 218"/>
                <a:gd name="T5" fmla="*/ 218 h 243"/>
                <a:gd name="T6" fmla="*/ 217 w 218"/>
                <a:gd name="T7" fmla="*/ 242 h 243"/>
                <a:gd name="T8" fmla="*/ 0 w 218"/>
                <a:gd name="T9" fmla="*/ 242 h 243"/>
                <a:gd name="T10" fmla="*/ 0 w 218"/>
                <a:gd name="T11" fmla="*/ 0 h 243"/>
                <a:gd name="T12" fmla="*/ 26 w 218"/>
                <a:gd name="T13" fmla="*/ 0 h 243"/>
              </a:gdLst>
              <a:ahLst/>
              <a:cxnLst>
                <a:cxn ang="0">
                  <a:pos x="T0" y="T1"/>
                </a:cxn>
                <a:cxn ang="0">
                  <a:pos x="T2" y="T3"/>
                </a:cxn>
                <a:cxn ang="0">
                  <a:pos x="T4" y="T5"/>
                </a:cxn>
                <a:cxn ang="0">
                  <a:pos x="T6" y="T7"/>
                </a:cxn>
                <a:cxn ang="0">
                  <a:pos x="T8" y="T9"/>
                </a:cxn>
                <a:cxn ang="0">
                  <a:pos x="T10" y="T11"/>
                </a:cxn>
                <a:cxn ang="0">
                  <a:pos x="T12" y="T13"/>
                </a:cxn>
              </a:cxnLst>
              <a:rect l="0" t="0" r="r" b="b"/>
              <a:pathLst>
                <a:path w="218" h="243">
                  <a:moveTo>
                    <a:pt x="26" y="0"/>
                  </a:moveTo>
                  <a:lnTo>
                    <a:pt x="26" y="218"/>
                  </a:lnTo>
                  <a:lnTo>
                    <a:pt x="217" y="218"/>
                  </a:lnTo>
                  <a:lnTo>
                    <a:pt x="217" y="242"/>
                  </a:lnTo>
                  <a:lnTo>
                    <a:pt x="0" y="242"/>
                  </a:lnTo>
                  <a:lnTo>
                    <a:pt x="0" y="0"/>
                  </a:lnTo>
                  <a:lnTo>
                    <a:pt x="26" y="0"/>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7436" name="Freeform 92"/>
            <p:cNvSpPr>
              <a:spLocks/>
            </p:cNvSpPr>
            <p:nvPr/>
          </p:nvSpPr>
          <p:spPr bwMode="auto">
            <a:xfrm>
              <a:off x="4291" y="3131"/>
              <a:ext cx="155" cy="117"/>
            </a:xfrm>
            <a:custGeom>
              <a:avLst/>
              <a:gdLst>
                <a:gd name="T0" fmla="*/ 0 w 155"/>
                <a:gd name="T1" fmla="*/ 116 h 117"/>
                <a:gd name="T2" fmla="*/ 131 w 155"/>
                <a:gd name="T3" fmla="*/ 0 h 117"/>
                <a:gd name="T4" fmla="*/ 154 w 155"/>
                <a:gd name="T5" fmla="*/ 53 h 117"/>
                <a:gd name="T6" fmla="*/ 112 w 155"/>
                <a:gd name="T7" fmla="*/ 53 h 117"/>
                <a:gd name="T8" fmla="*/ 112 w 155"/>
                <a:gd name="T9" fmla="*/ 116 h 117"/>
                <a:gd name="T10" fmla="*/ 0 w 155"/>
                <a:gd name="T11" fmla="*/ 116 h 117"/>
              </a:gdLst>
              <a:ahLst/>
              <a:cxnLst>
                <a:cxn ang="0">
                  <a:pos x="T0" y="T1"/>
                </a:cxn>
                <a:cxn ang="0">
                  <a:pos x="T2" y="T3"/>
                </a:cxn>
                <a:cxn ang="0">
                  <a:pos x="T4" y="T5"/>
                </a:cxn>
                <a:cxn ang="0">
                  <a:pos x="T6" y="T7"/>
                </a:cxn>
                <a:cxn ang="0">
                  <a:pos x="T8" y="T9"/>
                </a:cxn>
                <a:cxn ang="0">
                  <a:pos x="T10" y="T11"/>
                </a:cxn>
              </a:cxnLst>
              <a:rect l="0" t="0" r="r" b="b"/>
              <a:pathLst>
                <a:path w="155" h="117">
                  <a:moveTo>
                    <a:pt x="0" y="116"/>
                  </a:moveTo>
                  <a:lnTo>
                    <a:pt x="131" y="0"/>
                  </a:lnTo>
                  <a:lnTo>
                    <a:pt x="154" y="53"/>
                  </a:lnTo>
                  <a:lnTo>
                    <a:pt x="112" y="53"/>
                  </a:lnTo>
                  <a:lnTo>
                    <a:pt x="112" y="116"/>
                  </a:lnTo>
                  <a:lnTo>
                    <a:pt x="0" y="116"/>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7437" name="Freeform 93"/>
            <p:cNvSpPr>
              <a:spLocks/>
            </p:cNvSpPr>
            <p:nvPr/>
          </p:nvSpPr>
          <p:spPr bwMode="auto">
            <a:xfrm>
              <a:off x="4403" y="3184"/>
              <a:ext cx="136" cy="54"/>
            </a:xfrm>
            <a:custGeom>
              <a:avLst/>
              <a:gdLst>
                <a:gd name="T0" fmla="*/ 0 w 136"/>
                <a:gd name="T1" fmla="*/ 53 h 54"/>
                <a:gd name="T2" fmla="*/ 0 w 136"/>
                <a:gd name="T3" fmla="*/ 0 h 54"/>
                <a:gd name="T4" fmla="*/ 135 w 136"/>
                <a:gd name="T5" fmla="*/ 0 h 54"/>
                <a:gd name="T6" fmla="*/ 135 w 136"/>
                <a:gd name="T7" fmla="*/ 53 h 54"/>
                <a:gd name="T8" fmla="*/ 0 w 136"/>
                <a:gd name="T9" fmla="*/ 53 h 54"/>
              </a:gdLst>
              <a:ahLst/>
              <a:cxnLst>
                <a:cxn ang="0">
                  <a:pos x="T0" y="T1"/>
                </a:cxn>
                <a:cxn ang="0">
                  <a:pos x="T2" y="T3"/>
                </a:cxn>
                <a:cxn ang="0">
                  <a:pos x="T4" y="T5"/>
                </a:cxn>
                <a:cxn ang="0">
                  <a:pos x="T6" y="T7"/>
                </a:cxn>
                <a:cxn ang="0">
                  <a:pos x="T8" y="T9"/>
                </a:cxn>
              </a:cxnLst>
              <a:rect l="0" t="0" r="r" b="b"/>
              <a:pathLst>
                <a:path w="136" h="54">
                  <a:moveTo>
                    <a:pt x="0" y="53"/>
                  </a:moveTo>
                  <a:lnTo>
                    <a:pt x="0" y="0"/>
                  </a:lnTo>
                  <a:lnTo>
                    <a:pt x="135" y="0"/>
                  </a:lnTo>
                  <a:lnTo>
                    <a:pt x="135" y="53"/>
                  </a:lnTo>
                  <a:lnTo>
                    <a:pt x="0" y="53"/>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7438" name="Freeform 94"/>
            <p:cNvSpPr>
              <a:spLocks/>
            </p:cNvSpPr>
            <p:nvPr/>
          </p:nvSpPr>
          <p:spPr bwMode="auto">
            <a:xfrm>
              <a:off x="4065" y="2850"/>
              <a:ext cx="435" cy="389"/>
            </a:xfrm>
            <a:custGeom>
              <a:avLst/>
              <a:gdLst>
                <a:gd name="T0" fmla="*/ 0 w 435"/>
                <a:gd name="T1" fmla="*/ 333 h 389"/>
                <a:gd name="T2" fmla="*/ 0 w 435"/>
                <a:gd name="T3" fmla="*/ 34 h 389"/>
                <a:gd name="T4" fmla="*/ 1 w 435"/>
                <a:gd name="T5" fmla="*/ 25 h 389"/>
                <a:gd name="T6" fmla="*/ 6 w 435"/>
                <a:gd name="T7" fmla="*/ 16 h 389"/>
                <a:gd name="T8" fmla="*/ 12 w 435"/>
                <a:gd name="T9" fmla="*/ 10 h 389"/>
                <a:gd name="T10" fmla="*/ 19 w 435"/>
                <a:gd name="T11" fmla="*/ 4 h 389"/>
                <a:gd name="T12" fmla="*/ 30 w 435"/>
                <a:gd name="T13" fmla="*/ 1 h 389"/>
                <a:gd name="T14" fmla="*/ 37 w 435"/>
                <a:gd name="T15" fmla="*/ 0 h 389"/>
                <a:gd name="T16" fmla="*/ 237 w 435"/>
                <a:gd name="T17" fmla="*/ 0 h 389"/>
                <a:gd name="T18" fmla="*/ 251 w 435"/>
                <a:gd name="T19" fmla="*/ 2 h 389"/>
                <a:gd name="T20" fmla="*/ 261 w 435"/>
                <a:gd name="T21" fmla="*/ 7 h 389"/>
                <a:gd name="T22" fmla="*/ 270 w 435"/>
                <a:gd name="T23" fmla="*/ 16 h 389"/>
                <a:gd name="T24" fmla="*/ 274 w 435"/>
                <a:gd name="T25" fmla="*/ 22 h 389"/>
                <a:gd name="T26" fmla="*/ 434 w 435"/>
                <a:gd name="T27" fmla="*/ 388 h 389"/>
                <a:gd name="T28" fmla="*/ 403 w 435"/>
                <a:gd name="T29" fmla="*/ 388 h 389"/>
                <a:gd name="T30" fmla="*/ 248 w 435"/>
                <a:gd name="T31" fmla="*/ 33 h 389"/>
                <a:gd name="T32" fmla="*/ 244 w 435"/>
                <a:gd name="T33" fmla="*/ 27 h 389"/>
                <a:gd name="T34" fmla="*/ 241 w 435"/>
                <a:gd name="T35" fmla="*/ 26 h 389"/>
                <a:gd name="T36" fmla="*/ 236 w 435"/>
                <a:gd name="T37" fmla="*/ 25 h 389"/>
                <a:gd name="T38" fmla="*/ 39 w 435"/>
                <a:gd name="T39" fmla="*/ 25 h 389"/>
                <a:gd name="T40" fmla="*/ 32 w 435"/>
                <a:gd name="T41" fmla="*/ 27 h 389"/>
                <a:gd name="T42" fmla="*/ 29 w 435"/>
                <a:gd name="T43" fmla="*/ 31 h 389"/>
                <a:gd name="T44" fmla="*/ 27 w 435"/>
                <a:gd name="T45" fmla="*/ 35 h 389"/>
                <a:gd name="T46" fmla="*/ 27 w 435"/>
                <a:gd name="T47" fmla="*/ 41 h 389"/>
                <a:gd name="T48" fmla="*/ 27 w 435"/>
                <a:gd name="T49" fmla="*/ 333 h 389"/>
                <a:gd name="T50" fmla="*/ 0 w 435"/>
                <a:gd name="T51" fmla="*/ 333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35" h="389">
                  <a:moveTo>
                    <a:pt x="0" y="333"/>
                  </a:moveTo>
                  <a:lnTo>
                    <a:pt x="0" y="34"/>
                  </a:lnTo>
                  <a:lnTo>
                    <a:pt x="1" y="25"/>
                  </a:lnTo>
                  <a:lnTo>
                    <a:pt x="6" y="16"/>
                  </a:lnTo>
                  <a:lnTo>
                    <a:pt x="12" y="10"/>
                  </a:lnTo>
                  <a:lnTo>
                    <a:pt x="19" y="4"/>
                  </a:lnTo>
                  <a:lnTo>
                    <a:pt x="30" y="1"/>
                  </a:lnTo>
                  <a:lnTo>
                    <a:pt x="37" y="0"/>
                  </a:lnTo>
                  <a:lnTo>
                    <a:pt x="237" y="0"/>
                  </a:lnTo>
                  <a:lnTo>
                    <a:pt x="251" y="2"/>
                  </a:lnTo>
                  <a:lnTo>
                    <a:pt x="261" y="7"/>
                  </a:lnTo>
                  <a:lnTo>
                    <a:pt x="270" y="16"/>
                  </a:lnTo>
                  <a:lnTo>
                    <a:pt x="274" y="22"/>
                  </a:lnTo>
                  <a:lnTo>
                    <a:pt x="434" y="388"/>
                  </a:lnTo>
                  <a:lnTo>
                    <a:pt x="403" y="388"/>
                  </a:lnTo>
                  <a:lnTo>
                    <a:pt x="248" y="33"/>
                  </a:lnTo>
                  <a:lnTo>
                    <a:pt x="244" y="27"/>
                  </a:lnTo>
                  <a:lnTo>
                    <a:pt x="241" y="26"/>
                  </a:lnTo>
                  <a:lnTo>
                    <a:pt x="236" y="25"/>
                  </a:lnTo>
                  <a:lnTo>
                    <a:pt x="39" y="25"/>
                  </a:lnTo>
                  <a:lnTo>
                    <a:pt x="32" y="27"/>
                  </a:lnTo>
                  <a:lnTo>
                    <a:pt x="29" y="31"/>
                  </a:lnTo>
                  <a:lnTo>
                    <a:pt x="27" y="35"/>
                  </a:lnTo>
                  <a:lnTo>
                    <a:pt x="27" y="41"/>
                  </a:lnTo>
                  <a:lnTo>
                    <a:pt x="27" y="333"/>
                  </a:lnTo>
                  <a:lnTo>
                    <a:pt x="0" y="333"/>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7439" name="Freeform 95"/>
            <p:cNvSpPr>
              <a:spLocks/>
            </p:cNvSpPr>
            <p:nvPr/>
          </p:nvSpPr>
          <p:spPr bwMode="auto">
            <a:xfrm>
              <a:off x="4291" y="3071"/>
              <a:ext cx="46" cy="44"/>
            </a:xfrm>
            <a:custGeom>
              <a:avLst/>
              <a:gdLst>
                <a:gd name="T0" fmla="*/ 6 w 46"/>
                <a:gd name="T1" fmla="*/ 42 h 44"/>
                <a:gd name="T2" fmla="*/ 5 w 46"/>
                <a:gd name="T3" fmla="*/ 43 h 44"/>
                <a:gd name="T4" fmla="*/ 3 w 46"/>
                <a:gd name="T5" fmla="*/ 43 h 44"/>
                <a:gd name="T6" fmla="*/ 2 w 46"/>
                <a:gd name="T7" fmla="*/ 42 h 44"/>
                <a:gd name="T8" fmla="*/ 1 w 46"/>
                <a:gd name="T9" fmla="*/ 40 h 44"/>
                <a:gd name="T10" fmla="*/ 0 w 46"/>
                <a:gd name="T11" fmla="*/ 39 h 44"/>
                <a:gd name="T12" fmla="*/ 1 w 46"/>
                <a:gd name="T13" fmla="*/ 38 h 44"/>
                <a:gd name="T14" fmla="*/ 40 w 46"/>
                <a:gd name="T15" fmla="*/ 0 h 44"/>
                <a:gd name="T16" fmla="*/ 41 w 46"/>
                <a:gd name="T17" fmla="*/ 0 h 44"/>
                <a:gd name="T18" fmla="*/ 42 w 46"/>
                <a:gd name="T19" fmla="*/ 0 h 44"/>
                <a:gd name="T20" fmla="*/ 43 w 46"/>
                <a:gd name="T21" fmla="*/ 0 h 44"/>
                <a:gd name="T22" fmla="*/ 45 w 46"/>
                <a:gd name="T23" fmla="*/ 1 h 44"/>
                <a:gd name="T24" fmla="*/ 45 w 46"/>
                <a:gd name="T25" fmla="*/ 3 h 44"/>
                <a:gd name="T26" fmla="*/ 44 w 46"/>
                <a:gd name="T27" fmla="*/ 4 h 44"/>
                <a:gd name="T28" fmla="*/ 6 w 46"/>
                <a:gd name="T29" fmla="*/ 4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6" h="44">
                  <a:moveTo>
                    <a:pt x="6" y="42"/>
                  </a:moveTo>
                  <a:lnTo>
                    <a:pt x="5" y="43"/>
                  </a:lnTo>
                  <a:lnTo>
                    <a:pt x="3" y="43"/>
                  </a:lnTo>
                  <a:lnTo>
                    <a:pt x="2" y="42"/>
                  </a:lnTo>
                  <a:lnTo>
                    <a:pt x="1" y="40"/>
                  </a:lnTo>
                  <a:lnTo>
                    <a:pt x="0" y="39"/>
                  </a:lnTo>
                  <a:lnTo>
                    <a:pt x="1" y="38"/>
                  </a:lnTo>
                  <a:lnTo>
                    <a:pt x="40" y="0"/>
                  </a:lnTo>
                  <a:lnTo>
                    <a:pt x="41" y="0"/>
                  </a:lnTo>
                  <a:lnTo>
                    <a:pt x="42" y="0"/>
                  </a:lnTo>
                  <a:lnTo>
                    <a:pt x="43" y="0"/>
                  </a:lnTo>
                  <a:lnTo>
                    <a:pt x="45" y="1"/>
                  </a:lnTo>
                  <a:lnTo>
                    <a:pt x="45" y="3"/>
                  </a:lnTo>
                  <a:lnTo>
                    <a:pt x="44" y="4"/>
                  </a:lnTo>
                  <a:lnTo>
                    <a:pt x="6" y="42"/>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7440" name="Freeform 96"/>
            <p:cNvSpPr>
              <a:spLocks/>
            </p:cNvSpPr>
            <p:nvPr/>
          </p:nvSpPr>
          <p:spPr bwMode="auto">
            <a:xfrm>
              <a:off x="4316" y="3095"/>
              <a:ext cx="71" cy="72"/>
            </a:xfrm>
            <a:custGeom>
              <a:avLst/>
              <a:gdLst>
                <a:gd name="T0" fmla="*/ 70 w 71"/>
                <a:gd name="T1" fmla="*/ 68 h 72"/>
                <a:gd name="T2" fmla="*/ 3 w 71"/>
                <a:gd name="T3" fmla="*/ 0 h 72"/>
                <a:gd name="T4" fmla="*/ 0 w 71"/>
                <a:gd name="T5" fmla="*/ 4 h 72"/>
                <a:gd name="T6" fmla="*/ 65 w 71"/>
                <a:gd name="T7" fmla="*/ 71 h 72"/>
                <a:gd name="T8" fmla="*/ 70 w 71"/>
                <a:gd name="T9" fmla="*/ 68 h 72"/>
              </a:gdLst>
              <a:ahLst/>
              <a:cxnLst>
                <a:cxn ang="0">
                  <a:pos x="T0" y="T1"/>
                </a:cxn>
                <a:cxn ang="0">
                  <a:pos x="T2" y="T3"/>
                </a:cxn>
                <a:cxn ang="0">
                  <a:pos x="T4" y="T5"/>
                </a:cxn>
                <a:cxn ang="0">
                  <a:pos x="T6" y="T7"/>
                </a:cxn>
                <a:cxn ang="0">
                  <a:pos x="T8" y="T9"/>
                </a:cxn>
              </a:cxnLst>
              <a:rect l="0" t="0" r="r" b="b"/>
              <a:pathLst>
                <a:path w="71" h="72">
                  <a:moveTo>
                    <a:pt x="70" y="68"/>
                  </a:moveTo>
                  <a:lnTo>
                    <a:pt x="3" y="0"/>
                  </a:lnTo>
                  <a:lnTo>
                    <a:pt x="0" y="4"/>
                  </a:lnTo>
                  <a:lnTo>
                    <a:pt x="65" y="71"/>
                  </a:lnTo>
                  <a:lnTo>
                    <a:pt x="70" y="68"/>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7441" name="Freeform 97"/>
            <p:cNvSpPr>
              <a:spLocks/>
            </p:cNvSpPr>
            <p:nvPr/>
          </p:nvSpPr>
          <p:spPr bwMode="auto">
            <a:xfrm>
              <a:off x="4161" y="2977"/>
              <a:ext cx="217" cy="219"/>
            </a:xfrm>
            <a:custGeom>
              <a:avLst/>
              <a:gdLst>
                <a:gd name="T0" fmla="*/ 74 w 217"/>
                <a:gd name="T1" fmla="*/ 23 h 219"/>
                <a:gd name="T2" fmla="*/ 76 w 217"/>
                <a:gd name="T3" fmla="*/ 36 h 219"/>
                <a:gd name="T4" fmla="*/ 74 w 217"/>
                <a:gd name="T5" fmla="*/ 36 h 219"/>
                <a:gd name="T6" fmla="*/ 71 w 217"/>
                <a:gd name="T7" fmla="*/ 53 h 219"/>
                <a:gd name="T8" fmla="*/ 68 w 217"/>
                <a:gd name="T9" fmla="*/ 54 h 219"/>
                <a:gd name="T10" fmla="*/ 59 w 217"/>
                <a:gd name="T11" fmla="*/ 55 h 219"/>
                <a:gd name="T12" fmla="*/ 57 w 217"/>
                <a:gd name="T13" fmla="*/ 61 h 219"/>
                <a:gd name="T14" fmla="*/ 64 w 217"/>
                <a:gd name="T15" fmla="*/ 64 h 219"/>
                <a:gd name="T16" fmla="*/ 65 w 217"/>
                <a:gd name="T17" fmla="*/ 72 h 219"/>
                <a:gd name="T18" fmla="*/ 92 w 217"/>
                <a:gd name="T19" fmla="*/ 95 h 219"/>
                <a:gd name="T20" fmla="*/ 141 w 217"/>
                <a:gd name="T21" fmla="*/ 108 h 219"/>
                <a:gd name="T22" fmla="*/ 158 w 217"/>
                <a:gd name="T23" fmla="*/ 108 h 219"/>
                <a:gd name="T24" fmla="*/ 162 w 217"/>
                <a:gd name="T25" fmla="*/ 115 h 219"/>
                <a:gd name="T26" fmla="*/ 155 w 217"/>
                <a:gd name="T27" fmla="*/ 124 h 219"/>
                <a:gd name="T28" fmla="*/ 143 w 217"/>
                <a:gd name="T29" fmla="*/ 124 h 219"/>
                <a:gd name="T30" fmla="*/ 135 w 217"/>
                <a:gd name="T31" fmla="*/ 120 h 219"/>
                <a:gd name="T32" fmla="*/ 128 w 217"/>
                <a:gd name="T33" fmla="*/ 124 h 219"/>
                <a:gd name="T34" fmla="*/ 116 w 217"/>
                <a:gd name="T35" fmla="*/ 124 h 219"/>
                <a:gd name="T36" fmla="*/ 75 w 217"/>
                <a:gd name="T37" fmla="*/ 116 h 219"/>
                <a:gd name="T38" fmla="*/ 73 w 217"/>
                <a:gd name="T39" fmla="*/ 142 h 219"/>
                <a:gd name="T40" fmla="*/ 132 w 217"/>
                <a:gd name="T41" fmla="*/ 159 h 219"/>
                <a:gd name="T42" fmla="*/ 187 w 217"/>
                <a:gd name="T43" fmla="*/ 196 h 219"/>
                <a:gd name="T44" fmla="*/ 210 w 217"/>
                <a:gd name="T45" fmla="*/ 190 h 219"/>
                <a:gd name="T46" fmla="*/ 216 w 217"/>
                <a:gd name="T47" fmla="*/ 193 h 219"/>
                <a:gd name="T48" fmla="*/ 190 w 217"/>
                <a:gd name="T49" fmla="*/ 218 h 219"/>
                <a:gd name="T50" fmla="*/ 178 w 217"/>
                <a:gd name="T51" fmla="*/ 209 h 219"/>
                <a:gd name="T52" fmla="*/ 122 w 217"/>
                <a:gd name="T53" fmla="*/ 188 h 219"/>
                <a:gd name="T54" fmla="*/ 128 w 217"/>
                <a:gd name="T55" fmla="*/ 194 h 219"/>
                <a:gd name="T56" fmla="*/ 130 w 217"/>
                <a:gd name="T57" fmla="*/ 200 h 219"/>
                <a:gd name="T58" fmla="*/ 130 w 217"/>
                <a:gd name="T59" fmla="*/ 207 h 219"/>
                <a:gd name="T60" fmla="*/ 0 w 217"/>
                <a:gd name="T61" fmla="*/ 207 h 219"/>
                <a:gd name="T62" fmla="*/ 0 w 217"/>
                <a:gd name="T63" fmla="*/ 95 h 219"/>
                <a:gd name="T64" fmla="*/ 21 w 217"/>
                <a:gd name="T65" fmla="*/ 95 h 219"/>
                <a:gd name="T66" fmla="*/ 25 w 217"/>
                <a:gd name="T67" fmla="*/ 72 h 219"/>
                <a:gd name="T68" fmla="*/ 31 w 217"/>
                <a:gd name="T69" fmla="*/ 61 h 219"/>
                <a:gd name="T70" fmla="*/ 35 w 217"/>
                <a:gd name="T71" fmla="*/ 50 h 219"/>
                <a:gd name="T72" fmla="*/ 38 w 217"/>
                <a:gd name="T73" fmla="*/ 50 h 219"/>
                <a:gd name="T74" fmla="*/ 38 w 217"/>
                <a:gd name="T75" fmla="*/ 45 h 219"/>
                <a:gd name="T76" fmla="*/ 35 w 217"/>
                <a:gd name="T77" fmla="*/ 35 h 219"/>
                <a:gd name="T78" fmla="*/ 34 w 217"/>
                <a:gd name="T79" fmla="*/ 26 h 219"/>
                <a:gd name="T80" fmla="*/ 35 w 217"/>
                <a:gd name="T81" fmla="*/ 14 h 219"/>
                <a:gd name="T82" fmla="*/ 39 w 217"/>
                <a:gd name="T83" fmla="*/ 5 h 219"/>
                <a:gd name="T84" fmla="*/ 45 w 217"/>
                <a:gd name="T85" fmla="*/ 1 h 219"/>
                <a:gd name="T86" fmla="*/ 53 w 217"/>
                <a:gd name="T87" fmla="*/ 0 h 219"/>
                <a:gd name="T88" fmla="*/ 62 w 217"/>
                <a:gd name="T89" fmla="*/ 0 h 219"/>
                <a:gd name="T90" fmla="*/ 69 w 217"/>
                <a:gd name="T91" fmla="*/ 3 h 219"/>
                <a:gd name="T92" fmla="*/ 71 w 217"/>
                <a:gd name="T93" fmla="*/ 8 h 219"/>
                <a:gd name="T94" fmla="*/ 74 w 217"/>
                <a:gd name="T95" fmla="*/ 19 h 219"/>
                <a:gd name="T96" fmla="*/ 87 w 217"/>
                <a:gd name="T97" fmla="*/ 23 h 219"/>
                <a:gd name="T98" fmla="*/ 74 w 217"/>
                <a:gd name="T99" fmla="*/ 23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 h="219">
                  <a:moveTo>
                    <a:pt x="74" y="23"/>
                  </a:moveTo>
                  <a:lnTo>
                    <a:pt x="76" y="36"/>
                  </a:lnTo>
                  <a:lnTo>
                    <a:pt x="74" y="36"/>
                  </a:lnTo>
                  <a:lnTo>
                    <a:pt x="71" y="53"/>
                  </a:lnTo>
                  <a:lnTo>
                    <a:pt x="68" y="54"/>
                  </a:lnTo>
                  <a:lnTo>
                    <a:pt x="59" y="55"/>
                  </a:lnTo>
                  <a:lnTo>
                    <a:pt x="57" y="61"/>
                  </a:lnTo>
                  <a:lnTo>
                    <a:pt x="64" y="64"/>
                  </a:lnTo>
                  <a:lnTo>
                    <a:pt x="65" y="72"/>
                  </a:lnTo>
                  <a:lnTo>
                    <a:pt x="92" y="95"/>
                  </a:lnTo>
                  <a:lnTo>
                    <a:pt x="141" y="108"/>
                  </a:lnTo>
                  <a:lnTo>
                    <a:pt x="158" y="108"/>
                  </a:lnTo>
                  <a:lnTo>
                    <a:pt x="162" y="115"/>
                  </a:lnTo>
                  <a:lnTo>
                    <a:pt x="155" y="124"/>
                  </a:lnTo>
                  <a:lnTo>
                    <a:pt x="143" y="124"/>
                  </a:lnTo>
                  <a:lnTo>
                    <a:pt x="135" y="120"/>
                  </a:lnTo>
                  <a:lnTo>
                    <a:pt x="128" y="124"/>
                  </a:lnTo>
                  <a:lnTo>
                    <a:pt x="116" y="124"/>
                  </a:lnTo>
                  <a:lnTo>
                    <a:pt x="75" y="116"/>
                  </a:lnTo>
                  <a:lnTo>
                    <a:pt x="73" y="142"/>
                  </a:lnTo>
                  <a:lnTo>
                    <a:pt x="132" y="159"/>
                  </a:lnTo>
                  <a:lnTo>
                    <a:pt x="187" y="196"/>
                  </a:lnTo>
                  <a:lnTo>
                    <a:pt x="210" y="190"/>
                  </a:lnTo>
                  <a:lnTo>
                    <a:pt x="216" y="193"/>
                  </a:lnTo>
                  <a:lnTo>
                    <a:pt x="190" y="218"/>
                  </a:lnTo>
                  <a:lnTo>
                    <a:pt x="178" y="209"/>
                  </a:lnTo>
                  <a:lnTo>
                    <a:pt x="122" y="188"/>
                  </a:lnTo>
                  <a:lnTo>
                    <a:pt x="128" y="194"/>
                  </a:lnTo>
                  <a:lnTo>
                    <a:pt x="130" y="200"/>
                  </a:lnTo>
                  <a:lnTo>
                    <a:pt x="130" y="207"/>
                  </a:lnTo>
                  <a:lnTo>
                    <a:pt x="0" y="207"/>
                  </a:lnTo>
                  <a:lnTo>
                    <a:pt x="0" y="95"/>
                  </a:lnTo>
                  <a:lnTo>
                    <a:pt x="21" y="95"/>
                  </a:lnTo>
                  <a:lnTo>
                    <a:pt x="25" y="72"/>
                  </a:lnTo>
                  <a:lnTo>
                    <a:pt x="31" y="61"/>
                  </a:lnTo>
                  <a:lnTo>
                    <a:pt x="35" y="50"/>
                  </a:lnTo>
                  <a:lnTo>
                    <a:pt x="38" y="50"/>
                  </a:lnTo>
                  <a:lnTo>
                    <a:pt x="38" y="45"/>
                  </a:lnTo>
                  <a:lnTo>
                    <a:pt x="35" y="35"/>
                  </a:lnTo>
                  <a:lnTo>
                    <a:pt x="34" y="26"/>
                  </a:lnTo>
                  <a:lnTo>
                    <a:pt x="35" y="14"/>
                  </a:lnTo>
                  <a:lnTo>
                    <a:pt x="39" y="5"/>
                  </a:lnTo>
                  <a:lnTo>
                    <a:pt x="45" y="1"/>
                  </a:lnTo>
                  <a:lnTo>
                    <a:pt x="53" y="0"/>
                  </a:lnTo>
                  <a:lnTo>
                    <a:pt x="62" y="0"/>
                  </a:lnTo>
                  <a:lnTo>
                    <a:pt x="69" y="3"/>
                  </a:lnTo>
                  <a:lnTo>
                    <a:pt x="71" y="8"/>
                  </a:lnTo>
                  <a:lnTo>
                    <a:pt x="74" y="19"/>
                  </a:lnTo>
                  <a:lnTo>
                    <a:pt x="87" y="23"/>
                  </a:lnTo>
                  <a:lnTo>
                    <a:pt x="74" y="23"/>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7442" name="Freeform 98"/>
            <p:cNvSpPr>
              <a:spLocks/>
            </p:cNvSpPr>
            <p:nvPr/>
          </p:nvSpPr>
          <p:spPr bwMode="auto">
            <a:xfrm>
              <a:off x="4291" y="3237"/>
              <a:ext cx="275" cy="166"/>
            </a:xfrm>
            <a:custGeom>
              <a:avLst/>
              <a:gdLst>
                <a:gd name="T0" fmla="*/ 0 w 275"/>
                <a:gd name="T1" fmla="*/ 165 h 166"/>
                <a:gd name="T2" fmla="*/ 75 w 275"/>
                <a:gd name="T3" fmla="*/ 0 h 166"/>
                <a:gd name="T4" fmla="*/ 274 w 275"/>
                <a:gd name="T5" fmla="*/ 0 h 166"/>
                <a:gd name="T6" fmla="*/ 274 w 275"/>
                <a:gd name="T7" fmla="*/ 10 h 166"/>
                <a:gd name="T8" fmla="*/ 83 w 275"/>
                <a:gd name="T9" fmla="*/ 10 h 166"/>
                <a:gd name="T10" fmla="*/ 11 w 275"/>
                <a:gd name="T11" fmla="*/ 165 h 166"/>
                <a:gd name="T12" fmla="*/ 0 w 275"/>
                <a:gd name="T13" fmla="*/ 165 h 166"/>
              </a:gdLst>
              <a:ahLst/>
              <a:cxnLst>
                <a:cxn ang="0">
                  <a:pos x="T0" y="T1"/>
                </a:cxn>
                <a:cxn ang="0">
                  <a:pos x="T2" y="T3"/>
                </a:cxn>
                <a:cxn ang="0">
                  <a:pos x="T4" y="T5"/>
                </a:cxn>
                <a:cxn ang="0">
                  <a:pos x="T6" y="T7"/>
                </a:cxn>
                <a:cxn ang="0">
                  <a:pos x="T8" y="T9"/>
                </a:cxn>
                <a:cxn ang="0">
                  <a:pos x="T10" y="T11"/>
                </a:cxn>
                <a:cxn ang="0">
                  <a:pos x="T12" y="T13"/>
                </a:cxn>
              </a:cxnLst>
              <a:rect l="0" t="0" r="r" b="b"/>
              <a:pathLst>
                <a:path w="275" h="166">
                  <a:moveTo>
                    <a:pt x="0" y="165"/>
                  </a:moveTo>
                  <a:lnTo>
                    <a:pt x="75" y="0"/>
                  </a:lnTo>
                  <a:lnTo>
                    <a:pt x="274" y="0"/>
                  </a:lnTo>
                  <a:lnTo>
                    <a:pt x="274" y="10"/>
                  </a:lnTo>
                  <a:lnTo>
                    <a:pt x="83" y="10"/>
                  </a:lnTo>
                  <a:lnTo>
                    <a:pt x="11" y="165"/>
                  </a:lnTo>
                  <a:lnTo>
                    <a:pt x="0" y="165"/>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7443" name="Freeform 99"/>
            <p:cNvSpPr>
              <a:spLocks/>
            </p:cNvSpPr>
            <p:nvPr/>
          </p:nvSpPr>
          <p:spPr bwMode="auto">
            <a:xfrm>
              <a:off x="3955" y="3329"/>
              <a:ext cx="75" cy="146"/>
            </a:xfrm>
            <a:custGeom>
              <a:avLst/>
              <a:gdLst>
                <a:gd name="T0" fmla="*/ 74 w 75"/>
                <a:gd name="T1" fmla="*/ 39 h 146"/>
                <a:gd name="T2" fmla="*/ 69 w 75"/>
                <a:gd name="T3" fmla="*/ 40 h 146"/>
                <a:gd name="T4" fmla="*/ 62 w 75"/>
                <a:gd name="T5" fmla="*/ 41 h 146"/>
                <a:gd name="T6" fmla="*/ 57 w 75"/>
                <a:gd name="T7" fmla="*/ 43 h 146"/>
                <a:gd name="T8" fmla="*/ 52 w 75"/>
                <a:gd name="T9" fmla="*/ 47 h 146"/>
                <a:gd name="T10" fmla="*/ 48 w 75"/>
                <a:gd name="T11" fmla="*/ 51 h 146"/>
                <a:gd name="T12" fmla="*/ 44 w 75"/>
                <a:gd name="T13" fmla="*/ 57 h 146"/>
                <a:gd name="T14" fmla="*/ 42 w 75"/>
                <a:gd name="T15" fmla="*/ 62 h 146"/>
                <a:gd name="T16" fmla="*/ 41 w 75"/>
                <a:gd name="T17" fmla="*/ 67 h 146"/>
                <a:gd name="T18" fmla="*/ 39 w 75"/>
                <a:gd name="T19" fmla="*/ 73 h 146"/>
                <a:gd name="T20" fmla="*/ 41 w 75"/>
                <a:gd name="T21" fmla="*/ 80 h 146"/>
                <a:gd name="T22" fmla="*/ 42 w 75"/>
                <a:gd name="T23" fmla="*/ 86 h 146"/>
                <a:gd name="T24" fmla="*/ 45 w 75"/>
                <a:gd name="T25" fmla="*/ 91 h 146"/>
                <a:gd name="T26" fmla="*/ 49 w 75"/>
                <a:gd name="T27" fmla="*/ 95 h 146"/>
                <a:gd name="T28" fmla="*/ 53 w 75"/>
                <a:gd name="T29" fmla="*/ 100 h 146"/>
                <a:gd name="T30" fmla="*/ 59 w 75"/>
                <a:gd name="T31" fmla="*/ 103 h 146"/>
                <a:gd name="T32" fmla="*/ 64 w 75"/>
                <a:gd name="T33" fmla="*/ 105 h 146"/>
                <a:gd name="T34" fmla="*/ 69 w 75"/>
                <a:gd name="T35" fmla="*/ 106 h 146"/>
                <a:gd name="T36" fmla="*/ 74 w 75"/>
                <a:gd name="T37" fmla="*/ 106 h 146"/>
                <a:gd name="T38" fmla="*/ 74 w 75"/>
                <a:gd name="T39" fmla="*/ 145 h 146"/>
                <a:gd name="T40" fmla="*/ 69 w 75"/>
                <a:gd name="T41" fmla="*/ 145 h 146"/>
                <a:gd name="T42" fmla="*/ 60 w 75"/>
                <a:gd name="T43" fmla="*/ 144 h 146"/>
                <a:gd name="T44" fmla="*/ 51 w 75"/>
                <a:gd name="T45" fmla="*/ 141 h 146"/>
                <a:gd name="T46" fmla="*/ 42 w 75"/>
                <a:gd name="T47" fmla="*/ 138 h 146"/>
                <a:gd name="T48" fmla="*/ 34 w 75"/>
                <a:gd name="T49" fmla="*/ 134 h 146"/>
                <a:gd name="T50" fmla="*/ 27 w 75"/>
                <a:gd name="T51" fmla="*/ 129 h 146"/>
                <a:gd name="T52" fmla="*/ 20 w 75"/>
                <a:gd name="T53" fmla="*/ 123 h 146"/>
                <a:gd name="T54" fmla="*/ 14 w 75"/>
                <a:gd name="T55" fmla="*/ 116 h 146"/>
                <a:gd name="T56" fmla="*/ 10 w 75"/>
                <a:gd name="T57" fmla="*/ 108 h 146"/>
                <a:gd name="T58" fmla="*/ 5 w 75"/>
                <a:gd name="T59" fmla="*/ 100 h 146"/>
                <a:gd name="T60" fmla="*/ 3 w 75"/>
                <a:gd name="T61" fmla="*/ 92 h 146"/>
                <a:gd name="T62" fmla="*/ 1 w 75"/>
                <a:gd name="T63" fmla="*/ 83 h 146"/>
                <a:gd name="T64" fmla="*/ 0 w 75"/>
                <a:gd name="T65" fmla="*/ 74 h 146"/>
                <a:gd name="T66" fmla="*/ 1 w 75"/>
                <a:gd name="T67" fmla="*/ 65 h 146"/>
                <a:gd name="T68" fmla="*/ 2 w 75"/>
                <a:gd name="T69" fmla="*/ 57 h 146"/>
                <a:gd name="T70" fmla="*/ 5 w 75"/>
                <a:gd name="T71" fmla="*/ 48 h 146"/>
                <a:gd name="T72" fmla="*/ 8 w 75"/>
                <a:gd name="T73" fmla="*/ 40 h 146"/>
                <a:gd name="T74" fmla="*/ 13 w 75"/>
                <a:gd name="T75" fmla="*/ 33 h 146"/>
                <a:gd name="T76" fmla="*/ 18 w 75"/>
                <a:gd name="T77" fmla="*/ 25 h 146"/>
                <a:gd name="T78" fmla="*/ 24 w 75"/>
                <a:gd name="T79" fmla="*/ 19 h 146"/>
                <a:gd name="T80" fmla="*/ 32 w 75"/>
                <a:gd name="T81" fmla="*/ 13 h 146"/>
                <a:gd name="T82" fmla="*/ 40 w 75"/>
                <a:gd name="T83" fmla="*/ 9 h 146"/>
                <a:gd name="T84" fmla="*/ 48 w 75"/>
                <a:gd name="T85" fmla="*/ 5 h 146"/>
                <a:gd name="T86" fmla="*/ 57 w 75"/>
                <a:gd name="T87" fmla="*/ 3 h 146"/>
                <a:gd name="T88" fmla="*/ 66 w 75"/>
                <a:gd name="T89" fmla="*/ 1 h 146"/>
                <a:gd name="T90" fmla="*/ 74 w 75"/>
                <a:gd name="T91" fmla="*/ 0 h 146"/>
                <a:gd name="T92" fmla="*/ 74 w 75"/>
                <a:gd name="T93" fmla="*/ 3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5" h="146">
                  <a:moveTo>
                    <a:pt x="74" y="39"/>
                  </a:moveTo>
                  <a:lnTo>
                    <a:pt x="69" y="40"/>
                  </a:lnTo>
                  <a:lnTo>
                    <a:pt x="62" y="41"/>
                  </a:lnTo>
                  <a:lnTo>
                    <a:pt x="57" y="43"/>
                  </a:lnTo>
                  <a:lnTo>
                    <a:pt x="52" y="47"/>
                  </a:lnTo>
                  <a:lnTo>
                    <a:pt x="48" y="51"/>
                  </a:lnTo>
                  <a:lnTo>
                    <a:pt x="44" y="57"/>
                  </a:lnTo>
                  <a:lnTo>
                    <a:pt x="42" y="62"/>
                  </a:lnTo>
                  <a:lnTo>
                    <a:pt x="41" y="67"/>
                  </a:lnTo>
                  <a:lnTo>
                    <a:pt x="39" y="73"/>
                  </a:lnTo>
                  <a:lnTo>
                    <a:pt x="41" y="80"/>
                  </a:lnTo>
                  <a:lnTo>
                    <a:pt x="42" y="86"/>
                  </a:lnTo>
                  <a:lnTo>
                    <a:pt x="45" y="91"/>
                  </a:lnTo>
                  <a:lnTo>
                    <a:pt x="49" y="95"/>
                  </a:lnTo>
                  <a:lnTo>
                    <a:pt x="53" y="100"/>
                  </a:lnTo>
                  <a:lnTo>
                    <a:pt x="59" y="103"/>
                  </a:lnTo>
                  <a:lnTo>
                    <a:pt x="64" y="105"/>
                  </a:lnTo>
                  <a:lnTo>
                    <a:pt x="69" y="106"/>
                  </a:lnTo>
                  <a:lnTo>
                    <a:pt x="74" y="106"/>
                  </a:lnTo>
                  <a:lnTo>
                    <a:pt x="74" y="145"/>
                  </a:lnTo>
                  <a:lnTo>
                    <a:pt x="69" y="145"/>
                  </a:lnTo>
                  <a:lnTo>
                    <a:pt x="60" y="144"/>
                  </a:lnTo>
                  <a:lnTo>
                    <a:pt x="51" y="141"/>
                  </a:lnTo>
                  <a:lnTo>
                    <a:pt x="42" y="138"/>
                  </a:lnTo>
                  <a:lnTo>
                    <a:pt x="34" y="134"/>
                  </a:lnTo>
                  <a:lnTo>
                    <a:pt x="27" y="129"/>
                  </a:lnTo>
                  <a:lnTo>
                    <a:pt x="20" y="123"/>
                  </a:lnTo>
                  <a:lnTo>
                    <a:pt x="14" y="116"/>
                  </a:lnTo>
                  <a:lnTo>
                    <a:pt x="10" y="108"/>
                  </a:lnTo>
                  <a:lnTo>
                    <a:pt x="5" y="100"/>
                  </a:lnTo>
                  <a:lnTo>
                    <a:pt x="3" y="92"/>
                  </a:lnTo>
                  <a:lnTo>
                    <a:pt x="1" y="83"/>
                  </a:lnTo>
                  <a:lnTo>
                    <a:pt x="0" y="74"/>
                  </a:lnTo>
                  <a:lnTo>
                    <a:pt x="1" y="65"/>
                  </a:lnTo>
                  <a:lnTo>
                    <a:pt x="2" y="57"/>
                  </a:lnTo>
                  <a:lnTo>
                    <a:pt x="5" y="48"/>
                  </a:lnTo>
                  <a:lnTo>
                    <a:pt x="8" y="40"/>
                  </a:lnTo>
                  <a:lnTo>
                    <a:pt x="13" y="33"/>
                  </a:lnTo>
                  <a:lnTo>
                    <a:pt x="18" y="25"/>
                  </a:lnTo>
                  <a:lnTo>
                    <a:pt x="24" y="19"/>
                  </a:lnTo>
                  <a:lnTo>
                    <a:pt x="32" y="13"/>
                  </a:lnTo>
                  <a:lnTo>
                    <a:pt x="40" y="9"/>
                  </a:lnTo>
                  <a:lnTo>
                    <a:pt x="48" y="5"/>
                  </a:lnTo>
                  <a:lnTo>
                    <a:pt x="57" y="3"/>
                  </a:lnTo>
                  <a:lnTo>
                    <a:pt x="66" y="1"/>
                  </a:lnTo>
                  <a:lnTo>
                    <a:pt x="74" y="0"/>
                  </a:lnTo>
                  <a:lnTo>
                    <a:pt x="74" y="39"/>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7444" name="Freeform 100"/>
            <p:cNvSpPr>
              <a:spLocks/>
            </p:cNvSpPr>
            <p:nvPr/>
          </p:nvSpPr>
          <p:spPr bwMode="auto">
            <a:xfrm>
              <a:off x="4029" y="3329"/>
              <a:ext cx="76" cy="146"/>
            </a:xfrm>
            <a:custGeom>
              <a:avLst/>
              <a:gdLst>
                <a:gd name="T0" fmla="*/ 0 w 76"/>
                <a:gd name="T1" fmla="*/ 39 h 146"/>
                <a:gd name="T2" fmla="*/ 6 w 76"/>
                <a:gd name="T3" fmla="*/ 40 h 146"/>
                <a:gd name="T4" fmla="*/ 13 w 76"/>
                <a:gd name="T5" fmla="*/ 41 h 146"/>
                <a:gd name="T6" fmla="*/ 18 w 76"/>
                <a:gd name="T7" fmla="*/ 43 h 146"/>
                <a:gd name="T8" fmla="*/ 23 w 76"/>
                <a:gd name="T9" fmla="*/ 47 h 146"/>
                <a:gd name="T10" fmla="*/ 27 w 76"/>
                <a:gd name="T11" fmla="*/ 51 h 146"/>
                <a:gd name="T12" fmla="*/ 31 w 76"/>
                <a:gd name="T13" fmla="*/ 57 h 146"/>
                <a:gd name="T14" fmla="*/ 34 w 76"/>
                <a:gd name="T15" fmla="*/ 62 h 146"/>
                <a:gd name="T16" fmla="*/ 36 w 76"/>
                <a:gd name="T17" fmla="*/ 67 h 146"/>
                <a:gd name="T18" fmla="*/ 37 w 76"/>
                <a:gd name="T19" fmla="*/ 73 h 146"/>
                <a:gd name="T20" fmla="*/ 35 w 76"/>
                <a:gd name="T21" fmla="*/ 80 h 146"/>
                <a:gd name="T22" fmla="*/ 33 w 76"/>
                <a:gd name="T23" fmla="*/ 86 h 146"/>
                <a:gd name="T24" fmla="*/ 30 w 76"/>
                <a:gd name="T25" fmla="*/ 91 h 146"/>
                <a:gd name="T26" fmla="*/ 27 w 76"/>
                <a:gd name="T27" fmla="*/ 95 h 146"/>
                <a:gd name="T28" fmla="*/ 22 w 76"/>
                <a:gd name="T29" fmla="*/ 100 h 146"/>
                <a:gd name="T30" fmla="*/ 16 w 76"/>
                <a:gd name="T31" fmla="*/ 103 h 146"/>
                <a:gd name="T32" fmla="*/ 11 w 76"/>
                <a:gd name="T33" fmla="*/ 105 h 146"/>
                <a:gd name="T34" fmla="*/ 5 w 76"/>
                <a:gd name="T35" fmla="*/ 106 h 146"/>
                <a:gd name="T36" fmla="*/ 0 w 76"/>
                <a:gd name="T37" fmla="*/ 106 h 146"/>
                <a:gd name="T38" fmla="*/ 0 w 76"/>
                <a:gd name="T39" fmla="*/ 145 h 146"/>
                <a:gd name="T40" fmla="*/ 6 w 76"/>
                <a:gd name="T41" fmla="*/ 145 h 146"/>
                <a:gd name="T42" fmla="*/ 16 w 76"/>
                <a:gd name="T43" fmla="*/ 144 h 146"/>
                <a:gd name="T44" fmla="*/ 24 w 76"/>
                <a:gd name="T45" fmla="*/ 141 h 146"/>
                <a:gd name="T46" fmla="*/ 33 w 76"/>
                <a:gd name="T47" fmla="*/ 138 h 146"/>
                <a:gd name="T48" fmla="*/ 41 w 76"/>
                <a:gd name="T49" fmla="*/ 134 h 146"/>
                <a:gd name="T50" fmla="*/ 48 w 76"/>
                <a:gd name="T51" fmla="*/ 129 h 146"/>
                <a:gd name="T52" fmla="*/ 55 w 76"/>
                <a:gd name="T53" fmla="*/ 123 h 146"/>
                <a:gd name="T54" fmla="*/ 61 w 76"/>
                <a:gd name="T55" fmla="*/ 116 h 146"/>
                <a:gd name="T56" fmla="*/ 66 w 76"/>
                <a:gd name="T57" fmla="*/ 108 h 146"/>
                <a:gd name="T58" fmla="*/ 70 w 76"/>
                <a:gd name="T59" fmla="*/ 100 h 146"/>
                <a:gd name="T60" fmla="*/ 73 w 76"/>
                <a:gd name="T61" fmla="*/ 92 h 146"/>
                <a:gd name="T62" fmla="*/ 74 w 76"/>
                <a:gd name="T63" fmla="*/ 83 h 146"/>
                <a:gd name="T64" fmla="*/ 75 w 76"/>
                <a:gd name="T65" fmla="*/ 74 h 146"/>
                <a:gd name="T66" fmla="*/ 75 w 76"/>
                <a:gd name="T67" fmla="*/ 65 h 146"/>
                <a:gd name="T68" fmla="*/ 73 w 76"/>
                <a:gd name="T69" fmla="*/ 57 h 146"/>
                <a:gd name="T70" fmla="*/ 71 w 76"/>
                <a:gd name="T71" fmla="*/ 48 h 146"/>
                <a:gd name="T72" fmla="*/ 68 w 76"/>
                <a:gd name="T73" fmla="*/ 40 h 146"/>
                <a:gd name="T74" fmla="*/ 63 w 76"/>
                <a:gd name="T75" fmla="*/ 33 h 146"/>
                <a:gd name="T76" fmla="*/ 57 w 76"/>
                <a:gd name="T77" fmla="*/ 25 h 146"/>
                <a:gd name="T78" fmla="*/ 51 w 76"/>
                <a:gd name="T79" fmla="*/ 19 h 146"/>
                <a:gd name="T80" fmla="*/ 44 w 76"/>
                <a:gd name="T81" fmla="*/ 13 h 146"/>
                <a:gd name="T82" fmla="*/ 36 w 76"/>
                <a:gd name="T83" fmla="*/ 9 h 146"/>
                <a:gd name="T84" fmla="*/ 27 w 76"/>
                <a:gd name="T85" fmla="*/ 5 h 146"/>
                <a:gd name="T86" fmla="*/ 18 w 76"/>
                <a:gd name="T87" fmla="*/ 3 h 146"/>
                <a:gd name="T88" fmla="*/ 9 w 76"/>
                <a:gd name="T89" fmla="*/ 1 h 146"/>
                <a:gd name="T90" fmla="*/ 0 w 76"/>
                <a:gd name="T91" fmla="*/ 0 h 146"/>
                <a:gd name="T92" fmla="*/ 0 w 76"/>
                <a:gd name="T93" fmla="*/ 3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6" h="146">
                  <a:moveTo>
                    <a:pt x="0" y="39"/>
                  </a:moveTo>
                  <a:lnTo>
                    <a:pt x="6" y="40"/>
                  </a:lnTo>
                  <a:lnTo>
                    <a:pt x="13" y="41"/>
                  </a:lnTo>
                  <a:lnTo>
                    <a:pt x="18" y="43"/>
                  </a:lnTo>
                  <a:lnTo>
                    <a:pt x="23" y="47"/>
                  </a:lnTo>
                  <a:lnTo>
                    <a:pt x="27" y="51"/>
                  </a:lnTo>
                  <a:lnTo>
                    <a:pt x="31" y="57"/>
                  </a:lnTo>
                  <a:lnTo>
                    <a:pt x="34" y="62"/>
                  </a:lnTo>
                  <a:lnTo>
                    <a:pt x="36" y="67"/>
                  </a:lnTo>
                  <a:lnTo>
                    <a:pt x="37" y="73"/>
                  </a:lnTo>
                  <a:lnTo>
                    <a:pt x="35" y="80"/>
                  </a:lnTo>
                  <a:lnTo>
                    <a:pt x="33" y="86"/>
                  </a:lnTo>
                  <a:lnTo>
                    <a:pt x="30" y="91"/>
                  </a:lnTo>
                  <a:lnTo>
                    <a:pt x="27" y="95"/>
                  </a:lnTo>
                  <a:lnTo>
                    <a:pt x="22" y="100"/>
                  </a:lnTo>
                  <a:lnTo>
                    <a:pt x="16" y="103"/>
                  </a:lnTo>
                  <a:lnTo>
                    <a:pt x="11" y="105"/>
                  </a:lnTo>
                  <a:lnTo>
                    <a:pt x="5" y="106"/>
                  </a:lnTo>
                  <a:lnTo>
                    <a:pt x="0" y="106"/>
                  </a:lnTo>
                  <a:lnTo>
                    <a:pt x="0" y="145"/>
                  </a:lnTo>
                  <a:lnTo>
                    <a:pt x="6" y="145"/>
                  </a:lnTo>
                  <a:lnTo>
                    <a:pt x="16" y="144"/>
                  </a:lnTo>
                  <a:lnTo>
                    <a:pt x="24" y="141"/>
                  </a:lnTo>
                  <a:lnTo>
                    <a:pt x="33" y="138"/>
                  </a:lnTo>
                  <a:lnTo>
                    <a:pt x="41" y="134"/>
                  </a:lnTo>
                  <a:lnTo>
                    <a:pt x="48" y="129"/>
                  </a:lnTo>
                  <a:lnTo>
                    <a:pt x="55" y="123"/>
                  </a:lnTo>
                  <a:lnTo>
                    <a:pt x="61" y="116"/>
                  </a:lnTo>
                  <a:lnTo>
                    <a:pt x="66" y="108"/>
                  </a:lnTo>
                  <a:lnTo>
                    <a:pt x="70" y="100"/>
                  </a:lnTo>
                  <a:lnTo>
                    <a:pt x="73" y="92"/>
                  </a:lnTo>
                  <a:lnTo>
                    <a:pt x="74" y="83"/>
                  </a:lnTo>
                  <a:lnTo>
                    <a:pt x="75" y="74"/>
                  </a:lnTo>
                  <a:lnTo>
                    <a:pt x="75" y="65"/>
                  </a:lnTo>
                  <a:lnTo>
                    <a:pt x="73" y="57"/>
                  </a:lnTo>
                  <a:lnTo>
                    <a:pt x="71" y="48"/>
                  </a:lnTo>
                  <a:lnTo>
                    <a:pt x="68" y="40"/>
                  </a:lnTo>
                  <a:lnTo>
                    <a:pt x="63" y="33"/>
                  </a:lnTo>
                  <a:lnTo>
                    <a:pt x="57" y="25"/>
                  </a:lnTo>
                  <a:lnTo>
                    <a:pt x="51" y="19"/>
                  </a:lnTo>
                  <a:lnTo>
                    <a:pt x="44" y="13"/>
                  </a:lnTo>
                  <a:lnTo>
                    <a:pt x="36" y="9"/>
                  </a:lnTo>
                  <a:lnTo>
                    <a:pt x="27" y="5"/>
                  </a:lnTo>
                  <a:lnTo>
                    <a:pt x="18" y="3"/>
                  </a:lnTo>
                  <a:lnTo>
                    <a:pt x="9" y="1"/>
                  </a:lnTo>
                  <a:lnTo>
                    <a:pt x="0" y="0"/>
                  </a:lnTo>
                  <a:lnTo>
                    <a:pt x="0" y="39"/>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7445" name="Freeform 101"/>
            <p:cNvSpPr>
              <a:spLocks/>
            </p:cNvSpPr>
            <p:nvPr/>
          </p:nvSpPr>
          <p:spPr bwMode="auto">
            <a:xfrm>
              <a:off x="4345" y="3274"/>
              <a:ext cx="104" cy="199"/>
            </a:xfrm>
            <a:custGeom>
              <a:avLst/>
              <a:gdLst>
                <a:gd name="T0" fmla="*/ 103 w 104"/>
                <a:gd name="T1" fmla="*/ 43 h 199"/>
                <a:gd name="T2" fmla="*/ 96 w 104"/>
                <a:gd name="T3" fmla="*/ 44 h 199"/>
                <a:gd name="T4" fmla="*/ 88 w 104"/>
                <a:gd name="T5" fmla="*/ 46 h 199"/>
                <a:gd name="T6" fmla="*/ 80 w 104"/>
                <a:gd name="T7" fmla="*/ 48 h 199"/>
                <a:gd name="T8" fmla="*/ 73 w 104"/>
                <a:gd name="T9" fmla="*/ 52 h 199"/>
                <a:gd name="T10" fmla="*/ 67 w 104"/>
                <a:gd name="T11" fmla="*/ 56 h 199"/>
                <a:gd name="T12" fmla="*/ 61 w 104"/>
                <a:gd name="T13" fmla="*/ 62 h 199"/>
                <a:gd name="T14" fmla="*/ 56 w 104"/>
                <a:gd name="T15" fmla="*/ 68 h 199"/>
                <a:gd name="T16" fmla="*/ 51 w 104"/>
                <a:gd name="T17" fmla="*/ 74 h 199"/>
                <a:gd name="T18" fmla="*/ 48 w 104"/>
                <a:gd name="T19" fmla="*/ 82 h 199"/>
                <a:gd name="T20" fmla="*/ 46 w 104"/>
                <a:gd name="T21" fmla="*/ 89 h 199"/>
                <a:gd name="T22" fmla="*/ 46 w 104"/>
                <a:gd name="T23" fmla="*/ 97 h 199"/>
                <a:gd name="T24" fmla="*/ 46 w 104"/>
                <a:gd name="T25" fmla="*/ 105 h 199"/>
                <a:gd name="T26" fmla="*/ 47 w 104"/>
                <a:gd name="T27" fmla="*/ 112 h 199"/>
                <a:gd name="T28" fmla="*/ 49 w 104"/>
                <a:gd name="T29" fmla="*/ 120 h 199"/>
                <a:gd name="T30" fmla="*/ 53 w 104"/>
                <a:gd name="T31" fmla="*/ 127 h 199"/>
                <a:gd name="T32" fmla="*/ 57 w 104"/>
                <a:gd name="T33" fmla="*/ 133 h 199"/>
                <a:gd name="T34" fmla="*/ 62 w 104"/>
                <a:gd name="T35" fmla="*/ 139 h 199"/>
                <a:gd name="T36" fmla="*/ 68 w 104"/>
                <a:gd name="T37" fmla="*/ 144 h 199"/>
                <a:gd name="T38" fmla="*/ 76 w 104"/>
                <a:gd name="T39" fmla="*/ 148 h 199"/>
                <a:gd name="T40" fmla="*/ 82 w 104"/>
                <a:gd name="T41" fmla="*/ 151 h 199"/>
                <a:gd name="T42" fmla="*/ 90 w 104"/>
                <a:gd name="T43" fmla="*/ 154 h 199"/>
                <a:gd name="T44" fmla="*/ 98 w 104"/>
                <a:gd name="T45" fmla="*/ 155 h 199"/>
                <a:gd name="T46" fmla="*/ 103 w 104"/>
                <a:gd name="T47" fmla="*/ 155 h 199"/>
                <a:gd name="T48" fmla="*/ 103 w 104"/>
                <a:gd name="T49" fmla="*/ 198 h 199"/>
                <a:gd name="T50" fmla="*/ 101 w 104"/>
                <a:gd name="T51" fmla="*/ 198 h 199"/>
                <a:gd name="T52" fmla="*/ 91 w 104"/>
                <a:gd name="T53" fmla="*/ 197 h 199"/>
                <a:gd name="T54" fmla="*/ 80 w 104"/>
                <a:gd name="T55" fmla="*/ 195 h 199"/>
                <a:gd name="T56" fmla="*/ 70 w 104"/>
                <a:gd name="T57" fmla="*/ 193 h 199"/>
                <a:gd name="T58" fmla="*/ 60 w 104"/>
                <a:gd name="T59" fmla="*/ 189 h 199"/>
                <a:gd name="T60" fmla="*/ 50 w 104"/>
                <a:gd name="T61" fmla="*/ 184 h 199"/>
                <a:gd name="T62" fmla="*/ 42 w 104"/>
                <a:gd name="T63" fmla="*/ 179 h 199"/>
                <a:gd name="T64" fmla="*/ 34 w 104"/>
                <a:gd name="T65" fmla="*/ 172 h 199"/>
                <a:gd name="T66" fmla="*/ 26 w 104"/>
                <a:gd name="T67" fmla="*/ 165 h 199"/>
                <a:gd name="T68" fmla="*/ 19 w 104"/>
                <a:gd name="T69" fmla="*/ 157 h 199"/>
                <a:gd name="T70" fmla="*/ 14 w 104"/>
                <a:gd name="T71" fmla="*/ 148 h 199"/>
                <a:gd name="T72" fmla="*/ 9 w 104"/>
                <a:gd name="T73" fmla="*/ 139 h 199"/>
                <a:gd name="T74" fmla="*/ 5 w 104"/>
                <a:gd name="T75" fmla="*/ 128 h 199"/>
                <a:gd name="T76" fmla="*/ 3 w 104"/>
                <a:gd name="T77" fmla="*/ 119 h 199"/>
                <a:gd name="T78" fmla="*/ 0 w 104"/>
                <a:gd name="T79" fmla="*/ 108 h 199"/>
                <a:gd name="T80" fmla="*/ 0 w 104"/>
                <a:gd name="T81" fmla="*/ 99 h 199"/>
                <a:gd name="T82" fmla="*/ 1 w 104"/>
                <a:gd name="T83" fmla="*/ 88 h 199"/>
                <a:gd name="T84" fmla="*/ 3 w 104"/>
                <a:gd name="T85" fmla="*/ 77 h 199"/>
                <a:gd name="T86" fmla="*/ 5 w 104"/>
                <a:gd name="T87" fmla="*/ 68 h 199"/>
                <a:gd name="T88" fmla="*/ 9 w 104"/>
                <a:gd name="T89" fmla="*/ 58 h 199"/>
                <a:gd name="T90" fmla="*/ 15 w 104"/>
                <a:gd name="T91" fmla="*/ 49 h 199"/>
                <a:gd name="T92" fmla="*/ 20 w 104"/>
                <a:gd name="T93" fmla="*/ 40 h 199"/>
                <a:gd name="T94" fmla="*/ 27 w 104"/>
                <a:gd name="T95" fmla="*/ 33 h 199"/>
                <a:gd name="T96" fmla="*/ 35 w 104"/>
                <a:gd name="T97" fmla="*/ 25 h 199"/>
                <a:gd name="T98" fmla="*/ 43 w 104"/>
                <a:gd name="T99" fmla="*/ 18 h 199"/>
                <a:gd name="T100" fmla="*/ 52 w 104"/>
                <a:gd name="T101" fmla="*/ 13 h 199"/>
                <a:gd name="T102" fmla="*/ 62 w 104"/>
                <a:gd name="T103" fmla="*/ 9 h 199"/>
                <a:gd name="T104" fmla="*/ 72 w 104"/>
                <a:gd name="T105" fmla="*/ 5 h 199"/>
                <a:gd name="T106" fmla="*/ 82 w 104"/>
                <a:gd name="T107" fmla="*/ 3 h 199"/>
                <a:gd name="T108" fmla="*/ 93 w 104"/>
                <a:gd name="T109" fmla="*/ 1 h 199"/>
                <a:gd name="T110" fmla="*/ 103 w 104"/>
                <a:gd name="T111" fmla="*/ 0 h 199"/>
                <a:gd name="T112" fmla="*/ 103 w 104"/>
                <a:gd name="T113" fmla="*/ 4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4" h="199">
                  <a:moveTo>
                    <a:pt x="103" y="43"/>
                  </a:moveTo>
                  <a:lnTo>
                    <a:pt x="96" y="44"/>
                  </a:lnTo>
                  <a:lnTo>
                    <a:pt x="88" y="46"/>
                  </a:lnTo>
                  <a:lnTo>
                    <a:pt x="80" y="48"/>
                  </a:lnTo>
                  <a:lnTo>
                    <a:pt x="73" y="52"/>
                  </a:lnTo>
                  <a:lnTo>
                    <a:pt x="67" y="56"/>
                  </a:lnTo>
                  <a:lnTo>
                    <a:pt x="61" y="62"/>
                  </a:lnTo>
                  <a:lnTo>
                    <a:pt x="56" y="68"/>
                  </a:lnTo>
                  <a:lnTo>
                    <a:pt x="51" y="74"/>
                  </a:lnTo>
                  <a:lnTo>
                    <a:pt x="48" y="82"/>
                  </a:lnTo>
                  <a:lnTo>
                    <a:pt x="46" y="89"/>
                  </a:lnTo>
                  <a:lnTo>
                    <a:pt x="46" y="97"/>
                  </a:lnTo>
                  <a:lnTo>
                    <a:pt x="46" y="105"/>
                  </a:lnTo>
                  <a:lnTo>
                    <a:pt x="47" y="112"/>
                  </a:lnTo>
                  <a:lnTo>
                    <a:pt x="49" y="120"/>
                  </a:lnTo>
                  <a:lnTo>
                    <a:pt x="53" y="127"/>
                  </a:lnTo>
                  <a:lnTo>
                    <a:pt x="57" y="133"/>
                  </a:lnTo>
                  <a:lnTo>
                    <a:pt x="62" y="139"/>
                  </a:lnTo>
                  <a:lnTo>
                    <a:pt x="68" y="144"/>
                  </a:lnTo>
                  <a:lnTo>
                    <a:pt x="76" y="148"/>
                  </a:lnTo>
                  <a:lnTo>
                    <a:pt x="82" y="151"/>
                  </a:lnTo>
                  <a:lnTo>
                    <a:pt x="90" y="154"/>
                  </a:lnTo>
                  <a:lnTo>
                    <a:pt x="98" y="155"/>
                  </a:lnTo>
                  <a:lnTo>
                    <a:pt x="103" y="155"/>
                  </a:lnTo>
                  <a:lnTo>
                    <a:pt x="103" y="198"/>
                  </a:lnTo>
                  <a:lnTo>
                    <a:pt x="101" y="198"/>
                  </a:lnTo>
                  <a:lnTo>
                    <a:pt x="91" y="197"/>
                  </a:lnTo>
                  <a:lnTo>
                    <a:pt x="80" y="195"/>
                  </a:lnTo>
                  <a:lnTo>
                    <a:pt x="70" y="193"/>
                  </a:lnTo>
                  <a:lnTo>
                    <a:pt x="60" y="189"/>
                  </a:lnTo>
                  <a:lnTo>
                    <a:pt x="50" y="184"/>
                  </a:lnTo>
                  <a:lnTo>
                    <a:pt x="42" y="179"/>
                  </a:lnTo>
                  <a:lnTo>
                    <a:pt x="34" y="172"/>
                  </a:lnTo>
                  <a:lnTo>
                    <a:pt x="26" y="165"/>
                  </a:lnTo>
                  <a:lnTo>
                    <a:pt x="19" y="157"/>
                  </a:lnTo>
                  <a:lnTo>
                    <a:pt x="14" y="148"/>
                  </a:lnTo>
                  <a:lnTo>
                    <a:pt x="9" y="139"/>
                  </a:lnTo>
                  <a:lnTo>
                    <a:pt x="5" y="128"/>
                  </a:lnTo>
                  <a:lnTo>
                    <a:pt x="3" y="119"/>
                  </a:lnTo>
                  <a:lnTo>
                    <a:pt x="0" y="108"/>
                  </a:lnTo>
                  <a:lnTo>
                    <a:pt x="0" y="99"/>
                  </a:lnTo>
                  <a:lnTo>
                    <a:pt x="1" y="88"/>
                  </a:lnTo>
                  <a:lnTo>
                    <a:pt x="3" y="77"/>
                  </a:lnTo>
                  <a:lnTo>
                    <a:pt x="5" y="68"/>
                  </a:lnTo>
                  <a:lnTo>
                    <a:pt x="9" y="58"/>
                  </a:lnTo>
                  <a:lnTo>
                    <a:pt x="15" y="49"/>
                  </a:lnTo>
                  <a:lnTo>
                    <a:pt x="20" y="40"/>
                  </a:lnTo>
                  <a:lnTo>
                    <a:pt x="27" y="33"/>
                  </a:lnTo>
                  <a:lnTo>
                    <a:pt x="35" y="25"/>
                  </a:lnTo>
                  <a:lnTo>
                    <a:pt x="43" y="18"/>
                  </a:lnTo>
                  <a:lnTo>
                    <a:pt x="52" y="13"/>
                  </a:lnTo>
                  <a:lnTo>
                    <a:pt x="62" y="9"/>
                  </a:lnTo>
                  <a:lnTo>
                    <a:pt x="72" y="5"/>
                  </a:lnTo>
                  <a:lnTo>
                    <a:pt x="82" y="3"/>
                  </a:lnTo>
                  <a:lnTo>
                    <a:pt x="93" y="1"/>
                  </a:lnTo>
                  <a:lnTo>
                    <a:pt x="103" y="0"/>
                  </a:lnTo>
                  <a:lnTo>
                    <a:pt x="103" y="43"/>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7446" name="Freeform 102"/>
            <p:cNvSpPr>
              <a:spLocks/>
            </p:cNvSpPr>
            <p:nvPr/>
          </p:nvSpPr>
          <p:spPr bwMode="auto">
            <a:xfrm>
              <a:off x="4446" y="3274"/>
              <a:ext cx="104" cy="199"/>
            </a:xfrm>
            <a:custGeom>
              <a:avLst/>
              <a:gdLst>
                <a:gd name="T0" fmla="*/ 0 w 104"/>
                <a:gd name="T1" fmla="*/ 43 h 199"/>
                <a:gd name="T2" fmla="*/ 8 w 104"/>
                <a:gd name="T3" fmla="*/ 43 h 199"/>
                <a:gd name="T4" fmla="*/ 16 w 104"/>
                <a:gd name="T5" fmla="*/ 45 h 199"/>
                <a:gd name="T6" fmla="*/ 24 w 104"/>
                <a:gd name="T7" fmla="*/ 48 h 199"/>
                <a:gd name="T8" fmla="*/ 31 w 104"/>
                <a:gd name="T9" fmla="*/ 51 h 199"/>
                <a:gd name="T10" fmla="*/ 37 w 104"/>
                <a:gd name="T11" fmla="*/ 55 h 199"/>
                <a:gd name="T12" fmla="*/ 44 w 104"/>
                <a:gd name="T13" fmla="*/ 62 h 199"/>
                <a:gd name="T14" fmla="*/ 48 w 104"/>
                <a:gd name="T15" fmla="*/ 67 h 199"/>
                <a:gd name="T16" fmla="*/ 52 w 104"/>
                <a:gd name="T17" fmla="*/ 74 h 199"/>
                <a:gd name="T18" fmla="*/ 56 w 104"/>
                <a:gd name="T19" fmla="*/ 82 h 199"/>
                <a:gd name="T20" fmla="*/ 57 w 104"/>
                <a:gd name="T21" fmla="*/ 89 h 199"/>
                <a:gd name="T22" fmla="*/ 58 w 104"/>
                <a:gd name="T23" fmla="*/ 96 h 199"/>
                <a:gd name="T24" fmla="*/ 58 w 104"/>
                <a:gd name="T25" fmla="*/ 104 h 199"/>
                <a:gd name="T26" fmla="*/ 57 w 104"/>
                <a:gd name="T27" fmla="*/ 112 h 199"/>
                <a:gd name="T28" fmla="*/ 55 w 104"/>
                <a:gd name="T29" fmla="*/ 119 h 199"/>
                <a:gd name="T30" fmla="*/ 51 w 104"/>
                <a:gd name="T31" fmla="*/ 127 h 199"/>
                <a:gd name="T32" fmla="*/ 46 w 104"/>
                <a:gd name="T33" fmla="*/ 133 h 199"/>
                <a:gd name="T34" fmla="*/ 41 w 104"/>
                <a:gd name="T35" fmla="*/ 139 h 199"/>
                <a:gd name="T36" fmla="*/ 36 w 104"/>
                <a:gd name="T37" fmla="*/ 143 h 199"/>
                <a:gd name="T38" fmla="*/ 28 w 104"/>
                <a:gd name="T39" fmla="*/ 148 h 199"/>
                <a:gd name="T40" fmla="*/ 21 w 104"/>
                <a:gd name="T41" fmla="*/ 151 h 199"/>
                <a:gd name="T42" fmla="*/ 14 w 104"/>
                <a:gd name="T43" fmla="*/ 153 h 199"/>
                <a:gd name="T44" fmla="*/ 5 w 104"/>
                <a:gd name="T45" fmla="*/ 155 h 199"/>
                <a:gd name="T46" fmla="*/ 0 w 104"/>
                <a:gd name="T47" fmla="*/ 155 h 199"/>
                <a:gd name="T48" fmla="*/ 0 w 104"/>
                <a:gd name="T49" fmla="*/ 197 h 199"/>
                <a:gd name="T50" fmla="*/ 2 w 104"/>
                <a:gd name="T51" fmla="*/ 198 h 199"/>
                <a:gd name="T52" fmla="*/ 13 w 104"/>
                <a:gd name="T53" fmla="*/ 197 h 199"/>
                <a:gd name="T54" fmla="*/ 23 w 104"/>
                <a:gd name="T55" fmla="*/ 195 h 199"/>
                <a:gd name="T56" fmla="*/ 33 w 104"/>
                <a:gd name="T57" fmla="*/ 193 h 199"/>
                <a:gd name="T58" fmla="*/ 44 w 104"/>
                <a:gd name="T59" fmla="*/ 189 h 199"/>
                <a:gd name="T60" fmla="*/ 53 w 104"/>
                <a:gd name="T61" fmla="*/ 184 h 199"/>
                <a:gd name="T62" fmla="*/ 62 w 104"/>
                <a:gd name="T63" fmla="*/ 178 h 199"/>
                <a:gd name="T64" fmla="*/ 70 w 104"/>
                <a:gd name="T65" fmla="*/ 172 h 199"/>
                <a:gd name="T66" fmla="*/ 77 w 104"/>
                <a:gd name="T67" fmla="*/ 164 h 199"/>
                <a:gd name="T68" fmla="*/ 85 w 104"/>
                <a:gd name="T69" fmla="*/ 156 h 199"/>
                <a:gd name="T70" fmla="*/ 90 w 104"/>
                <a:gd name="T71" fmla="*/ 148 h 199"/>
                <a:gd name="T72" fmla="*/ 95 w 104"/>
                <a:gd name="T73" fmla="*/ 138 h 199"/>
                <a:gd name="T74" fmla="*/ 98 w 104"/>
                <a:gd name="T75" fmla="*/ 128 h 199"/>
                <a:gd name="T76" fmla="*/ 101 w 104"/>
                <a:gd name="T77" fmla="*/ 119 h 199"/>
                <a:gd name="T78" fmla="*/ 103 w 104"/>
                <a:gd name="T79" fmla="*/ 108 h 199"/>
                <a:gd name="T80" fmla="*/ 103 w 104"/>
                <a:gd name="T81" fmla="*/ 98 h 199"/>
                <a:gd name="T82" fmla="*/ 103 w 104"/>
                <a:gd name="T83" fmla="*/ 88 h 199"/>
                <a:gd name="T84" fmla="*/ 101 w 104"/>
                <a:gd name="T85" fmla="*/ 77 h 199"/>
                <a:gd name="T86" fmla="*/ 98 w 104"/>
                <a:gd name="T87" fmla="*/ 68 h 199"/>
                <a:gd name="T88" fmla="*/ 94 w 104"/>
                <a:gd name="T89" fmla="*/ 58 h 199"/>
                <a:gd name="T90" fmla="*/ 89 w 104"/>
                <a:gd name="T91" fmla="*/ 49 h 199"/>
                <a:gd name="T92" fmla="*/ 84 w 104"/>
                <a:gd name="T93" fmla="*/ 40 h 199"/>
                <a:gd name="T94" fmla="*/ 77 w 104"/>
                <a:gd name="T95" fmla="*/ 33 h 199"/>
                <a:gd name="T96" fmla="*/ 69 w 104"/>
                <a:gd name="T97" fmla="*/ 25 h 199"/>
                <a:gd name="T98" fmla="*/ 61 w 104"/>
                <a:gd name="T99" fmla="*/ 18 h 199"/>
                <a:gd name="T100" fmla="*/ 52 w 104"/>
                <a:gd name="T101" fmla="*/ 13 h 199"/>
                <a:gd name="T102" fmla="*/ 42 w 104"/>
                <a:gd name="T103" fmla="*/ 8 h 199"/>
                <a:gd name="T104" fmla="*/ 32 w 104"/>
                <a:gd name="T105" fmla="*/ 5 h 199"/>
                <a:gd name="T106" fmla="*/ 22 w 104"/>
                <a:gd name="T107" fmla="*/ 3 h 199"/>
                <a:gd name="T108" fmla="*/ 11 w 104"/>
                <a:gd name="T109" fmla="*/ 1 h 199"/>
                <a:gd name="T110" fmla="*/ 0 w 104"/>
                <a:gd name="T111" fmla="*/ 0 h 199"/>
                <a:gd name="T112" fmla="*/ 0 w 104"/>
                <a:gd name="T113" fmla="*/ 4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4" h="199">
                  <a:moveTo>
                    <a:pt x="0" y="43"/>
                  </a:moveTo>
                  <a:lnTo>
                    <a:pt x="8" y="43"/>
                  </a:lnTo>
                  <a:lnTo>
                    <a:pt x="16" y="45"/>
                  </a:lnTo>
                  <a:lnTo>
                    <a:pt x="24" y="48"/>
                  </a:lnTo>
                  <a:lnTo>
                    <a:pt x="31" y="51"/>
                  </a:lnTo>
                  <a:lnTo>
                    <a:pt x="37" y="55"/>
                  </a:lnTo>
                  <a:lnTo>
                    <a:pt x="44" y="62"/>
                  </a:lnTo>
                  <a:lnTo>
                    <a:pt x="48" y="67"/>
                  </a:lnTo>
                  <a:lnTo>
                    <a:pt x="52" y="74"/>
                  </a:lnTo>
                  <a:lnTo>
                    <a:pt x="56" y="82"/>
                  </a:lnTo>
                  <a:lnTo>
                    <a:pt x="57" y="89"/>
                  </a:lnTo>
                  <a:lnTo>
                    <a:pt x="58" y="96"/>
                  </a:lnTo>
                  <a:lnTo>
                    <a:pt x="58" y="104"/>
                  </a:lnTo>
                  <a:lnTo>
                    <a:pt x="57" y="112"/>
                  </a:lnTo>
                  <a:lnTo>
                    <a:pt x="55" y="119"/>
                  </a:lnTo>
                  <a:lnTo>
                    <a:pt x="51" y="127"/>
                  </a:lnTo>
                  <a:lnTo>
                    <a:pt x="46" y="133"/>
                  </a:lnTo>
                  <a:lnTo>
                    <a:pt x="41" y="139"/>
                  </a:lnTo>
                  <a:lnTo>
                    <a:pt x="36" y="143"/>
                  </a:lnTo>
                  <a:lnTo>
                    <a:pt x="28" y="148"/>
                  </a:lnTo>
                  <a:lnTo>
                    <a:pt x="21" y="151"/>
                  </a:lnTo>
                  <a:lnTo>
                    <a:pt x="14" y="153"/>
                  </a:lnTo>
                  <a:lnTo>
                    <a:pt x="5" y="155"/>
                  </a:lnTo>
                  <a:lnTo>
                    <a:pt x="0" y="155"/>
                  </a:lnTo>
                  <a:lnTo>
                    <a:pt x="0" y="197"/>
                  </a:lnTo>
                  <a:lnTo>
                    <a:pt x="2" y="198"/>
                  </a:lnTo>
                  <a:lnTo>
                    <a:pt x="13" y="197"/>
                  </a:lnTo>
                  <a:lnTo>
                    <a:pt x="23" y="195"/>
                  </a:lnTo>
                  <a:lnTo>
                    <a:pt x="33" y="193"/>
                  </a:lnTo>
                  <a:lnTo>
                    <a:pt x="44" y="189"/>
                  </a:lnTo>
                  <a:lnTo>
                    <a:pt x="53" y="184"/>
                  </a:lnTo>
                  <a:lnTo>
                    <a:pt x="62" y="178"/>
                  </a:lnTo>
                  <a:lnTo>
                    <a:pt x="70" y="172"/>
                  </a:lnTo>
                  <a:lnTo>
                    <a:pt x="77" y="164"/>
                  </a:lnTo>
                  <a:lnTo>
                    <a:pt x="85" y="156"/>
                  </a:lnTo>
                  <a:lnTo>
                    <a:pt x="90" y="148"/>
                  </a:lnTo>
                  <a:lnTo>
                    <a:pt x="95" y="138"/>
                  </a:lnTo>
                  <a:lnTo>
                    <a:pt x="98" y="128"/>
                  </a:lnTo>
                  <a:lnTo>
                    <a:pt x="101" y="119"/>
                  </a:lnTo>
                  <a:lnTo>
                    <a:pt x="103" y="108"/>
                  </a:lnTo>
                  <a:lnTo>
                    <a:pt x="103" y="98"/>
                  </a:lnTo>
                  <a:lnTo>
                    <a:pt x="103" y="88"/>
                  </a:lnTo>
                  <a:lnTo>
                    <a:pt x="101" y="77"/>
                  </a:lnTo>
                  <a:lnTo>
                    <a:pt x="98" y="68"/>
                  </a:lnTo>
                  <a:lnTo>
                    <a:pt x="94" y="58"/>
                  </a:lnTo>
                  <a:lnTo>
                    <a:pt x="89" y="49"/>
                  </a:lnTo>
                  <a:lnTo>
                    <a:pt x="84" y="40"/>
                  </a:lnTo>
                  <a:lnTo>
                    <a:pt x="77" y="33"/>
                  </a:lnTo>
                  <a:lnTo>
                    <a:pt x="69" y="25"/>
                  </a:lnTo>
                  <a:lnTo>
                    <a:pt x="61" y="18"/>
                  </a:lnTo>
                  <a:lnTo>
                    <a:pt x="52" y="13"/>
                  </a:lnTo>
                  <a:lnTo>
                    <a:pt x="42" y="8"/>
                  </a:lnTo>
                  <a:lnTo>
                    <a:pt x="32" y="5"/>
                  </a:lnTo>
                  <a:lnTo>
                    <a:pt x="22" y="3"/>
                  </a:lnTo>
                  <a:lnTo>
                    <a:pt x="11" y="1"/>
                  </a:lnTo>
                  <a:lnTo>
                    <a:pt x="0" y="0"/>
                  </a:lnTo>
                  <a:lnTo>
                    <a:pt x="0" y="43"/>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7447" name="Line 103"/>
            <p:cNvSpPr>
              <a:spLocks noChangeShapeType="1"/>
            </p:cNvSpPr>
            <p:nvPr/>
          </p:nvSpPr>
          <p:spPr bwMode="auto">
            <a:xfrm>
              <a:off x="4005" y="3310"/>
              <a:ext cx="0" cy="25"/>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448" name="Line 104"/>
            <p:cNvSpPr>
              <a:spLocks noChangeShapeType="1"/>
            </p:cNvSpPr>
            <p:nvPr/>
          </p:nvSpPr>
          <p:spPr bwMode="auto">
            <a:xfrm>
              <a:off x="4117" y="3402"/>
              <a:ext cx="226"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449" name="Line 105"/>
            <p:cNvSpPr>
              <a:spLocks noChangeShapeType="1"/>
            </p:cNvSpPr>
            <p:nvPr/>
          </p:nvSpPr>
          <p:spPr bwMode="auto">
            <a:xfrm>
              <a:off x="4556" y="3402"/>
              <a:ext cx="3"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57451" name="AutoShape 107"/>
          <p:cNvSpPr>
            <a:spLocks noChangeArrowheads="1"/>
          </p:cNvSpPr>
          <p:nvPr/>
        </p:nvSpPr>
        <p:spPr bwMode="auto">
          <a:xfrm>
            <a:off x="5008563" y="2497138"/>
            <a:ext cx="198437" cy="66675"/>
          </a:xfrm>
          <a:prstGeom prst="triangle">
            <a:avLst>
              <a:gd name="adj" fmla="val 49977"/>
            </a:avLst>
          </a:prstGeom>
          <a:solidFill>
            <a:srgbClr val="FAFD00"/>
          </a:solidFill>
          <a:ln w="12700">
            <a:solidFill>
              <a:srgbClr val="FAFD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aphicFrame>
        <p:nvGraphicFramePr>
          <p:cNvPr id="57452" name="Object 108">
            <a:hlinkClick r:id="" action="ppaction://ole?verb=0"/>
          </p:cNvPr>
          <p:cNvGraphicFramePr>
            <a:graphicFrameLocks/>
          </p:cNvGraphicFramePr>
          <p:nvPr/>
        </p:nvGraphicFramePr>
        <p:xfrm>
          <a:off x="5729288" y="5564188"/>
          <a:ext cx="434975" cy="819150"/>
        </p:xfrm>
        <a:graphic>
          <a:graphicData uri="http://schemas.openxmlformats.org/presentationml/2006/ole">
            <mc:AlternateContent xmlns:mc="http://schemas.openxmlformats.org/markup-compatibility/2006">
              <mc:Choice xmlns:v="urn:schemas-microsoft-com:vml" Requires="v">
                <p:oleObj spid="_x0000_s57462" name="Clip" r:id="rId5" imgW="433080" imgH="817560" progId="MS_ClipArt_Gallery.2">
                  <p:embed/>
                </p:oleObj>
              </mc:Choice>
              <mc:Fallback>
                <p:oleObj name="Clip" r:id="rId5" imgW="433080" imgH="817560" progId="MS_ClipArt_Gallery.2">
                  <p:embed/>
                  <p:pic>
                    <p:nvPicPr>
                      <p:cNvPr id="0" name="Object 108"/>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29288" y="5564188"/>
                        <a:ext cx="434975" cy="8191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57458" name="Group 114"/>
          <p:cNvGrpSpPr>
            <a:grpSpLocks/>
          </p:cNvGrpSpPr>
          <p:nvPr/>
        </p:nvGrpSpPr>
        <p:grpSpPr bwMode="auto">
          <a:xfrm>
            <a:off x="5484813" y="5805488"/>
            <a:ext cx="130175" cy="150812"/>
            <a:chOff x="3455" y="3657"/>
            <a:chExt cx="82" cy="95"/>
          </a:xfrm>
        </p:grpSpPr>
        <p:sp>
          <p:nvSpPr>
            <p:cNvPr id="57453" name="AutoShape 109"/>
            <p:cNvSpPr>
              <a:spLocks noChangeArrowheads="1"/>
            </p:cNvSpPr>
            <p:nvPr/>
          </p:nvSpPr>
          <p:spPr bwMode="auto">
            <a:xfrm>
              <a:off x="3462" y="3670"/>
              <a:ext cx="66" cy="65"/>
            </a:xfrm>
            <a:prstGeom prst="star16">
              <a:avLst>
                <a:gd name="adj" fmla="val 37500"/>
              </a:avLst>
            </a:prstGeom>
            <a:solidFill>
              <a:schemeClr val="hlink"/>
            </a:solidFill>
            <a:ln w="12700">
              <a:solidFill>
                <a:schemeClr va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454" name="Line 110"/>
            <p:cNvSpPr>
              <a:spLocks noChangeShapeType="1"/>
            </p:cNvSpPr>
            <p:nvPr/>
          </p:nvSpPr>
          <p:spPr bwMode="auto">
            <a:xfrm>
              <a:off x="3461" y="3670"/>
              <a:ext cx="54" cy="57"/>
            </a:xfrm>
            <a:prstGeom prst="line">
              <a:avLst/>
            </a:prstGeom>
            <a:noFill/>
            <a:ln w="127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455" name="Line 111"/>
            <p:cNvSpPr>
              <a:spLocks noChangeShapeType="1"/>
            </p:cNvSpPr>
            <p:nvPr/>
          </p:nvSpPr>
          <p:spPr bwMode="auto">
            <a:xfrm flipV="1">
              <a:off x="3455" y="3657"/>
              <a:ext cx="53" cy="95"/>
            </a:xfrm>
            <a:prstGeom prst="line">
              <a:avLst/>
            </a:prstGeom>
            <a:noFill/>
            <a:ln w="127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456" name="Line 112"/>
            <p:cNvSpPr>
              <a:spLocks noChangeShapeType="1"/>
            </p:cNvSpPr>
            <p:nvPr/>
          </p:nvSpPr>
          <p:spPr bwMode="auto">
            <a:xfrm>
              <a:off x="3461" y="3699"/>
              <a:ext cx="76" cy="1"/>
            </a:xfrm>
            <a:prstGeom prst="line">
              <a:avLst/>
            </a:prstGeom>
            <a:noFill/>
            <a:ln w="127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457" name="Line 113"/>
            <p:cNvSpPr>
              <a:spLocks noChangeShapeType="1"/>
            </p:cNvSpPr>
            <p:nvPr/>
          </p:nvSpPr>
          <p:spPr bwMode="auto">
            <a:xfrm>
              <a:off x="3492" y="3668"/>
              <a:ext cx="3" cy="69"/>
            </a:xfrm>
            <a:prstGeom prst="line">
              <a:avLst/>
            </a:prstGeom>
            <a:noFill/>
            <a:ln w="127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57460" name="Rectangle 116"/>
          <p:cNvSpPr>
            <a:spLocks noChangeArrowheads="1"/>
          </p:cNvSpPr>
          <p:nvPr/>
        </p:nvSpPr>
        <p:spPr bwMode="auto">
          <a:xfrm>
            <a:off x="2906713" y="295275"/>
            <a:ext cx="3330575" cy="11557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sz="3200" b="1">
                <a:solidFill>
                  <a:srgbClr val="790015"/>
                </a:solidFill>
                <a:latin typeface="Arial" pitchFamily="34" charset="0"/>
              </a:rPr>
              <a:t>Pull Signals</a:t>
            </a:r>
          </a:p>
          <a:p>
            <a:pPr algn="ctr"/>
            <a:endParaRPr lang="en-US" sz="1800" b="1">
              <a:solidFill>
                <a:srgbClr val="790015"/>
              </a:solidFill>
              <a:latin typeface="Arial" pitchFamily="34" charset="0"/>
            </a:endParaRPr>
          </a:p>
          <a:p>
            <a:pPr algn="ctr"/>
            <a:r>
              <a:rPr lang="en-US" sz="2000" b="1">
                <a:solidFill>
                  <a:schemeClr val="hlink"/>
                </a:solidFill>
                <a:latin typeface="Arial" pitchFamily="34" charset="0"/>
              </a:rPr>
              <a:t>MATERIAL LIGHT BOARD</a:t>
            </a:r>
          </a:p>
        </p:txBody>
      </p:sp>
      <p:sp>
        <p:nvSpPr>
          <p:cNvPr id="57461" name="Rectangle 117"/>
          <p:cNvSpPr>
            <a:spLocks noChangeArrowheads="1"/>
          </p:cNvSpPr>
          <p:nvPr/>
        </p:nvSpPr>
        <p:spPr bwMode="auto">
          <a:xfrm>
            <a:off x="947738" y="6586538"/>
            <a:ext cx="581025" cy="21113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sz="800">
                <a:latin typeface="Arial" pitchFamily="34" charset="0"/>
              </a:rPr>
              <a:t>10/12/98</a:t>
            </a:r>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a:xfrm>
            <a:off x="2219325" y="296863"/>
            <a:ext cx="4705350" cy="730250"/>
          </a:xfrm>
          <a:noFill/>
          <a:ln/>
        </p:spPr>
        <p:txBody>
          <a:bodyPr lIns="88900" rIns="88900"/>
          <a:lstStyle/>
          <a:p>
            <a:pPr defTabSz="885825">
              <a:lnSpc>
                <a:spcPct val="100000"/>
              </a:lnSpc>
            </a:pPr>
            <a:r>
              <a:rPr lang="en-US" sz="3200">
                <a:solidFill>
                  <a:srgbClr val="790015"/>
                </a:solidFill>
                <a:latin typeface="Helvetica" charset="0"/>
              </a:rPr>
              <a:t>Pull Signals</a:t>
            </a:r>
          </a:p>
        </p:txBody>
      </p:sp>
      <p:grpSp>
        <p:nvGrpSpPr>
          <p:cNvPr id="59400" name="Group 8"/>
          <p:cNvGrpSpPr>
            <a:grpSpLocks/>
          </p:cNvGrpSpPr>
          <p:nvPr/>
        </p:nvGrpSpPr>
        <p:grpSpPr bwMode="auto">
          <a:xfrm>
            <a:off x="6729413" y="277813"/>
            <a:ext cx="1809750" cy="1017587"/>
            <a:chOff x="4239" y="175"/>
            <a:chExt cx="1140" cy="641"/>
          </a:xfrm>
        </p:grpSpPr>
        <p:sp>
          <p:nvSpPr>
            <p:cNvPr id="59395" name="Rectangle 3"/>
            <p:cNvSpPr>
              <a:spLocks noChangeArrowheads="1"/>
            </p:cNvSpPr>
            <p:nvPr/>
          </p:nvSpPr>
          <p:spPr bwMode="auto">
            <a:xfrm>
              <a:off x="4239" y="175"/>
              <a:ext cx="1140" cy="641"/>
            </a:xfrm>
            <a:prstGeom prst="rect">
              <a:avLst/>
            </a:prstGeom>
            <a:solidFill>
              <a:schemeClr val="bg1"/>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9396" name="Rectangle 4"/>
            <p:cNvSpPr>
              <a:spLocks noChangeArrowheads="1"/>
            </p:cNvSpPr>
            <p:nvPr/>
          </p:nvSpPr>
          <p:spPr bwMode="auto">
            <a:xfrm>
              <a:off x="4267" y="226"/>
              <a:ext cx="538" cy="140"/>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962" tIns="41275" rIns="80962" bIns="41275" anchor="ctr"/>
            <a:lstStyle/>
            <a:p>
              <a:pPr algn="ctr" defTabSz="804863"/>
              <a:r>
                <a:rPr lang="en-US" sz="1100">
                  <a:latin typeface="Helvetica" charset="0"/>
                </a:rPr>
                <a:t>NUMBER</a:t>
              </a:r>
            </a:p>
          </p:txBody>
        </p:sp>
        <p:sp>
          <p:nvSpPr>
            <p:cNvPr id="59397" name="Rectangle 5"/>
            <p:cNvSpPr>
              <a:spLocks noChangeArrowheads="1"/>
            </p:cNvSpPr>
            <p:nvPr/>
          </p:nvSpPr>
          <p:spPr bwMode="auto">
            <a:xfrm>
              <a:off x="4813" y="226"/>
              <a:ext cx="537" cy="140"/>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962" tIns="41275" rIns="80962" bIns="41275" anchor="ctr"/>
            <a:lstStyle/>
            <a:p>
              <a:pPr algn="ctr" defTabSz="804863"/>
              <a:r>
                <a:rPr lang="en-US" sz="1100">
                  <a:latin typeface="Helvetica" charset="0"/>
                </a:rPr>
                <a:t>QUANTITY</a:t>
              </a:r>
            </a:p>
          </p:txBody>
        </p:sp>
        <p:sp>
          <p:nvSpPr>
            <p:cNvPr id="59398" name="Rectangle 6"/>
            <p:cNvSpPr>
              <a:spLocks noChangeArrowheads="1"/>
            </p:cNvSpPr>
            <p:nvPr/>
          </p:nvSpPr>
          <p:spPr bwMode="auto">
            <a:xfrm>
              <a:off x="4267" y="406"/>
              <a:ext cx="538" cy="140"/>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962" tIns="41275" rIns="80962" bIns="41275" anchor="ctr"/>
            <a:lstStyle/>
            <a:p>
              <a:pPr algn="ctr" defTabSz="804863"/>
              <a:r>
                <a:rPr lang="en-US" sz="1100">
                  <a:latin typeface="Helvetica" charset="0"/>
                </a:rPr>
                <a:t>WIDGET</a:t>
              </a:r>
            </a:p>
          </p:txBody>
        </p:sp>
        <p:sp>
          <p:nvSpPr>
            <p:cNvPr id="59399" name="Rectangle 7"/>
            <p:cNvSpPr>
              <a:spLocks noChangeArrowheads="1"/>
            </p:cNvSpPr>
            <p:nvPr/>
          </p:nvSpPr>
          <p:spPr bwMode="auto">
            <a:xfrm>
              <a:off x="4267" y="596"/>
              <a:ext cx="538" cy="140"/>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962" tIns="41275" rIns="80962" bIns="41275" anchor="ctr"/>
            <a:lstStyle/>
            <a:p>
              <a:pPr algn="ctr" defTabSz="804863"/>
              <a:r>
                <a:rPr lang="en-US" sz="1100">
                  <a:latin typeface="Helvetica" charset="0"/>
                </a:rPr>
                <a:t>ADDRESS</a:t>
              </a:r>
            </a:p>
          </p:txBody>
        </p:sp>
      </p:grpSp>
      <p:grpSp>
        <p:nvGrpSpPr>
          <p:cNvPr id="59403" name="Group 11"/>
          <p:cNvGrpSpPr>
            <a:grpSpLocks/>
          </p:cNvGrpSpPr>
          <p:nvPr/>
        </p:nvGrpSpPr>
        <p:grpSpPr bwMode="auto">
          <a:xfrm>
            <a:off x="3424238" y="1314450"/>
            <a:ext cx="1892300" cy="1235075"/>
            <a:chOff x="2157" y="828"/>
            <a:chExt cx="1192" cy="778"/>
          </a:xfrm>
        </p:grpSpPr>
        <p:sp>
          <p:nvSpPr>
            <p:cNvPr id="59401" name="Freeform 9"/>
            <p:cNvSpPr>
              <a:spLocks/>
            </p:cNvSpPr>
            <p:nvPr/>
          </p:nvSpPr>
          <p:spPr bwMode="auto">
            <a:xfrm>
              <a:off x="2241" y="833"/>
              <a:ext cx="1108" cy="773"/>
            </a:xfrm>
            <a:custGeom>
              <a:avLst/>
              <a:gdLst>
                <a:gd name="T0" fmla="*/ 32 w 1108"/>
                <a:gd name="T1" fmla="*/ 163 h 773"/>
                <a:gd name="T2" fmla="*/ 67 w 1108"/>
                <a:gd name="T3" fmla="*/ 121 h 773"/>
                <a:gd name="T4" fmla="*/ 102 w 1108"/>
                <a:gd name="T5" fmla="*/ 90 h 773"/>
                <a:gd name="T6" fmla="*/ 144 w 1108"/>
                <a:gd name="T7" fmla="*/ 64 h 773"/>
                <a:gd name="T8" fmla="*/ 203 w 1108"/>
                <a:gd name="T9" fmla="*/ 34 h 773"/>
                <a:gd name="T10" fmla="*/ 266 w 1108"/>
                <a:gd name="T11" fmla="*/ 14 h 773"/>
                <a:gd name="T12" fmla="*/ 320 w 1108"/>
                <a:gd name="T13" fmla="*/ 4 h 773"/>
                <a:gd name="T14" fmla="*/ 374 w 1108"/>
                <a:gd name="T15" fmla="*/ 1 h 773"/>
                <a:gd name="T16" fmla="*/ 430 w 1108"/>
                <a:gd name="T17" fmla="*/ 2 h 773"/>
                <a:gd name="T18" fmla="*/ 488 w 1108"/>
                <a:gd name="T19" fmla="*/ 5 h 773"/>
                <a:gd name="T20" fmla="*/ 557 w 1108"/>
                <a:gd name="T21" fmla="*/ 17 h 773"/>
                <a:gd name="T22" fmla="*/ 619 w 1108"/>
                <a:gd name="T23" fmla="*/ 32 h 773"/>
                <a:gd name="T24" fmla="*/ 695 w 1108"/>
                <a:gd name="T25" fmla="*/ 60 h 773"/>
                <a:gd name="T26" fmla="*/ 759 w 1108"/>
                <a:gd name="T27" fmla="*/ 93 h 773"/>
                <a:gd name="T28" fmla="*/ 817 w 1108"/>
                <a:gd name="T29" fmla="*/ 131 h 773"/>
                <a:gd name="T30" fmla="*/ 865 w 1108"/>
                <a:gd name="T31" fmla="*/ 167 h 773"/>
                <a:gd name="T32" fmla="*/ 922 w 1108"/>
                <a:gd name="T33" fmla="*/ 223 h 773"/>
                <a:gd name="T34" fmla="*/ 965 w 1108"/>
                <a:gd name="T35" fmla="*/ 272 h 773"/>
                <a:gd name="T36" fmla="*/ 996 w 1108"/>
                <a:gd name="T37" fmla="*/ 322 h 773"/>
                <a:gd name="T38" fmla="*/ 1027 w 1108"/>
                <a:gd name="T39" fmla="*/ 380 h 773"/>
                <a:gd name="T40" fmla="*/ 1049 w 1108"/>
                <a:gd name="T41" fmla="*/ 441 h 773"/>
                <a:gd name="T42" fmla="*/ 1060 w 1108"/>
                <a:gd name="T43" fmla="*/ 549 h 773"/>
                <a:gd name="T44" fmla="*/ 1047 w 1108"/>
                <a:gd name="T45" fmla="*/ 632 h 773"/>
                <a:gd name="T46" fmla="*/ 1107 w 1108"/>
                <a:gd name="T47" fmla="*/ 712 h 773"/>
                <a:gd name="T48" fmla="*/ 756 w 1108"/>
                <a:gd name="T49" fmla="*/ 550 h 773"/>
                <a:gd name="T50" fmla="*/ 850 w 1108"/>
                <a:gd name="T51" fmla="*/ 541 h 773"/>
                <a:gd name="T52" fmla="*/ 857 w 1108"/>
                <a:gd name="T53" fmla="*/ 466 h 773"/>
                <a:gd name="T54" fmla="*/ 836 w 1108"/>
                <a:gd name="T55" fmla="*/ 375 h 773"/>
                <a:gd name="T56" fmla="*/ 804 w 1108"/>
                <a:gd name="T57" fmla="*/ 314 h 773"/>
                <a:gd name="T58" fmla="*/ 769 w 1108"/>
                <a:gd name="T59" fmla="*/ 261 h 773"/>
                <a:gd name="T60" fmla="*/ 721 w 1108"/>
                <a:gd name="T61" fmla="*/ 209 h 773"/>
                <a:gd name="T62" fmla="*/ 659 w 1108"/>
                <a:gd name="T63" fmla="*/ 158 h 773"/>
                <a:gd name="T64" fmla="*/ 591 w 1108"/>
                <a:gd name="T65" fmla="*/ 117 h 773"/>
                <a:gd name="T66" fmla="*/ 527 w 1108"/>
                <a:gd name="T67" fmla="*/ 89 h 773"/>
                <a:gd name="T68" fmla="*/ 461 w 1108"/>
                <a:gd name="T69" fmla="*/ 69 h 773"/>
                <a:gd name="T70" fmla="*/ 391 w 1108"/>
                <a:gd name="T71" fmla="*/ 56 h 773"/>
                <a:gd name="T72" fmla="*/ 305 w 1108"/>
                <a:gd name="T73" fmla="*/ 51 h 773"/>
                <a:gd name="T74" fmla="*/ 227 w 1108"/>
                <a:gd name="T75" fmla="*/ 61 h 773"/>
                <a:gd name="T76" fmla="*/ 166 w 1108"/>
                <a:gd name="T77" fmla="*/ 79 h 773"/>
                <a:gd name="T78" fmla="*/ 119 w 1108"/>
                <a:gd name="T79" fmla="*/ 101 h 773"/>
                <a:gd name="T80" fmla="*/ 86 w 1108"/>
                <a:gd name="T81" fmla="*/ 122 h 773"/>
                <a:gd name="T82" fmla="*/ 56 w 1108"/>
                <a:gd name="T83" fmla="*/ 152 h 773"/>
                <a:gd name="T84" fmla="*/ 0 w 1108"/>
                <a:gd name="T85" fmla="*/ 224 h 7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08" h="773">
                  <a:moveTo>
                    <a:pt x="0" y="224"/>
                  </a:moveTo>
                  <a:lnTo>
                    <a:pt x="32" y="163"/>
                  </a:lnTo>
                  <a:lnTo>
                    <a:pt x="46" y="144"/>
                  </a:lnTo>
                  <a:lnTo>
                    <a:pt x="67" y="121"/>
                  </a:lnTo>
                  <a:lnTo>
                    <a:pt x="83" y="106"/>
                  </a:lnTo>
                  <a:lnTo>
                    <a:pt x="102" y="90"/>
                  </a:lnTo>
                  <a:lnTo>
                    <a:pt x="124" y="76"/>
                  </a:lnTo>
                  <a:lnTo>
                    <a:pt x="144" y="64"/>
                  </a:lnTo>
                  <a:lnTo>
                    <a:pt x="169" y="49"/>
                  </a:lnTo>
                  <a:lnTo>
                    <a:pt x="203" y="34"/>
                  </a:lnTo>
                  <a:lnTo>
                    <a:pt x="234" y="23"/>
                  </a:lnTo>
                  <a:lnTo>
                    <a:pt x="266" y="14"/>
                  </a:lnTo>
                  <a:lnTo>
                    <a:pt x="291" y="10"/>
                  </a:lnTo>
                  <a:lnTo>
                    <a:pt x="320" y="4"/>
                  </a:lnTo>
                  <a:lnTo>
                    <a:pt x="343" y="1"/>
                  </a:lnTo>
                  <a:lnTo>
                    <a:pt x="374" y="1"/>
                  </a:lnTo>
                  <a:lnTo>
                    <a:pt x="401" y="0"/>
                  </a:lnTo>
                  <a:lnTo>
                    <a:pt x="430" y="2"/>
                  </a:lnTo>
                  <a:lnTo>
                    <a:pt x="454" y="3"/>
                  </a:lnTo>
                  <a:lnTo>
                    <a:pt x="488" y="5"/>
                  </a:lnTo>
                  <a:lnTo>
                    <a:pt x="523" y="10"/>
                  </a:lnTo>
                  <a:lnTo>
                    <a:pt x="557" y="17"/>
                  </a:lnTo>
                  <a:lnTo>
                    <a:pt x="586" y="23"/>
                  </a:lnTo>
                  <a:lnTo>
                    <a:pt x="619" y="32"/>
                  </a:lnTo>
                  <a:lnTo>
                    <a:pt x="653" y="42"/>
                  </a:lnTo>
                  <a:lnTo>
                    <a:pt x="695" y="60"/>
                  </a:lnTo>
                  <a:lnTo>
                    <a:pt x="730" y="77"/>
                  </a:lnTo>
                  <a:lnTo>
                    <a:pt x="759" y="93"/>
                  </a:lnTo>
                  <a:lnTo>
                    <a:pt x="787" y="110"/>
                  </a:lnTo>
                  <a:lnTo>
                    <a:pt x="817" y="131"/>
                  </a:lnTo>
                  <a:lnTo>
                    <a:pt x="842" y="148"/>
                  </a:lnTo>
                  <a:lnTo>
                    <a:pt x="865" y="167"/>
                  </a:lnTo>
                  <a:lnTo>
                    <a:pt x="893" y="192"/>
                  </a:lnTo>
                  <a:lnTo>
                    <a:pt x="922" y="223"/>
                  </a:lnTo>
                  <a:lnTo>
                    <a:pt x="946" y="249"/>
                  </a:lnTo>
                  <a:lnTo>
                    <a:pt x="965" y="272"/>
                  </a:lnTo>
                  <a:lnTo>
                    <a:pt x="982" y="297"/>
                  </a:lnTo>
                  <a:lnTo>
                    <a:pt x="996" y="322"/>
                  </a:lnTo>
                  <a:lnTo>
                    <a:pt x="1011" y="347"/>
                  </a:lnTo>
                  <a:lnTo>
                    <a:pt x="1027" y="380"/>
                  </a:lnTo>
                  <a:lnTo>
                    <a:pt x="1037" y="409"/>
                  </a:lnTo>
                  <a:lnTo>
                    <a:pt x="1049" y="441"/>
                  </a:lnTo>
                  <a:lnTo>
                    <a:pt x="1058" y="503"/>
                  </a:lnTo>
                  <a:lnTo>
                    <a:pt x="1060" y="549"/>
                  </a:lnTo>
                  <a:lnTo>
                    <a:pt x="1055" y="596"/>
                  </a:lnTo>
                  <a:lnTo>
                    <a:pt x="1047" y="632"/>
                  </a:lnTo>
                  <a:lnTo>
                    <a:pt x="1032" y="677"/>
                  </a:lnTo>
                  <a:lnTo>
                    <a:pt x="1107" y="712"/>
                  </a:lnTo>
                  <a:lnTo>
                    <a:pt x="865" y="772"/>
                  </a:lnTo>
                  <a:lnTo>
                    <a:pt x="756" y="550"/>
                  </a:lnTo>
                  <a:lnTo>
                    <a:pt x="835" y="587"/>
                  </a:lnTo>
                  <a:lnTo>
                    <a:pt x="850" y="541"/>
                  </a:lnTo>
                  <a:lnTo>
                    <a:pt x="856" y="506"/>
                  </a:lnTo>
                  <a:lnTo>
                    <a:pt x="857" y="466"/>
                  </a:lnTo>
                  <a:lnTo>
                    <a:pt x="846" y="406"/>
                  </a:lnTo>
                  <a:lnTo>
                    <a:pt x="836" y="375"/>
                  </a:lnTo>
                  <a:lnTo>
                    <a:pt x="822" y="344"/>
                  </a:lnTo>
                  <a:lnTo>
                    <a:pt x="804" y="314"/>
                  </a:lnTo>
                  <a:lnTo>
                    <a:pt x="787" y="286"/>
                  </a:lnTo>
                  <a:lnTo>
                    <a:pt x="769" y="261"/>
                  </a:lnTo>
                  <a:lnTo>
                    <a:pt x="747" y="238"/>
                  </a:lnTo>
                  <a:lnTo>
                    <a:pt x="721" y="209"/>
                  </a:lnTo>
                  <a:lnTo>
                    <a:pt x="689" y="182"/>
                  </a:lnTo>
                  <a:lnTo>
                    <a:pt x="659" y="158"/>
                  </a:lnTo>
                  <a:lnTo>
                    <a:pt x="629" y="140"/>
                  </a:lnTo>
                  <a:lnTo>
                    <a:pt x="591" y="117"/>
                  </a:lnTo>
                  <a:lnTo>
                    <a:pt x="553" y="101"/>
                  </a:lnTo>
                  <a:lnTo>
                    <a:pt x="527" y="89"/>
                  </a:lnTo>
                  <a:lnTo>
                    <a:pt x="498" y="79"/>
                  </a:lnTo>
                  <a:lnTo>
                    <a:pt x="461" y="69"/>
                  </a:lnTo>
                  <a:lnTo>
                    <a:pt x="427" y="61"/>
                  </a:lnTo>
                  <a:lnTo>
                    <a:pt x="391" y="56"/>
                  </a:lnTo>
                  <a:lnTo>
                    <a:pt x="357" y="52"/>
                  </a:lnTo>
                  <a:lnTo>
                    <a:pt x="305" y="51"/>
                  </a:lnTo>
                  <a:lnTo>
                    <a:pt x="267" y="54"/>
                  </a:lnTo>
                  <a:lnTo>
                    <a:pt x="227" y="61"/>
                  </a:lnTo>
                  <a:lnTo>
                    <a:pt x="191" y="71"/>
                  </a:lnTo>
                  <a:lnTo>
                    <a:pt x="166" y="79"/>
                  </a:lnTo>
                  <a:lnTo>
                    <a:pt x="140" y="90"/>
                  </a:lnTo>
                  <a:lnTo>
                    <a:pt x="119" y="101"/>
                  </a:lnTo>
                  <a:lnTo>
                    <a:pt x="102" y="111"/>
                  </a:lnTo>
                  <a:lnTo>
                    <a:pt x="86" y="122"/>
                  </a:lnTo>
                  <a:lnTo>
                    <a:pt x="69" y="137"/>
                  </a:lnTo>
                  <a:lnTo>
                    <a:pt x="56" y="152"/>
                  </a:lnTo>
                  <a:lnTo>
                    <a:pt x="38" y="170"/>
                  </a:lnTo>
                  <a:lnTo>
                    <a:pt x="0" y="224"/>
                  </a:lnTo>
                </a:path>
              </a:pathLst>
            </a:custGeom>
            <a:solidFill>
              <a:srgbClr val="3365FB"/>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9402" name="Freeform 10"/>
            <p:cNvSpPr>
              <a:spLocks/>
            </p:cNvSpPr>
            <p:nvPr/>
          </p:nvSpPr>
          <p:spPr bwMode="auto">
            <a:xfrm>
              <a:off x="2157" y="828"/>
              <a:ext cx="1138" cy="689"/>
            </a:xfrm>
            <a:custGeom>
              <a:avLst/>
              <a:gdLst>
                <a:gd name="T0" fmla="*/ 1124 w 1138"/>
                <a:gd name="T1" fmla="*/ 625 h 689"/>
                <a:gd name="T2" fmla="*/ 1134 w 1138"/>
                <a:gd name="T3" fmla="*/ 571 h 689"/>
                <a:gd name="T4" fmla="*/ 1136 w 1138"/>
                <a:gd name="T5" fmla="*/ 525 h 689"/>
                <a:gd name="T6" fmla="*/ 1131 w 1138"/>
                <a:gd name="T7" fmla="*/ 478 h 689"/>
                <a:gd name="T8" fmla="*/ 1115 w 1138"/>
                <a:gd name="T9" fmla="*/ 415 h 689"/>
                <a:gd name="T10" fmla="*/ 1091 w 1138"/>
                <a:gd name="T11" fmla="*/ 355 h 689"/>
                <a:gd name="T12" fmla="*/ 1063 w 1138"/>
                <a:gd name="T13" fmla="*/ 308 h 689"/>
                <a:gd name="T14" fmla="*/ 1032 w 1138"/>
                <a:gd name="T15" fmla="*/ 266 h 689"/>
                <a:gd name="T16" fmla="*/ 995 w 1138"/>
                <a:gd name="T17" fmla="*/ 224 h 689"/>
                <a:gd name="T18" fmla="*/ 956 w 1138"/>
                <a:gd name="T19" fmla="*/ 185 h 689"/>
                <a:gd name="T20" fmla="*/ 902 w 1138"/>
                <a:gd name="T21" fmla="*/ 140 h 689"/>
                <a:gd name="T22" fmla="*/ 851 w 1138"/>
                <a:gd name="T23" fmla="*/ 104 h 689"/>
                <a:gd name="T24" fmla="*/ 780 w 1138"/>
                <a:gd name="T25" fmla="*/ 65 h 689"/>
                <a:gd name="T26" fmla="*/ 713 w 1138"/>
                <a:gd name="T27" fmla="*/ 40 h 689"/>
                <a:gd name="T28" fmla="*/ 645 w 1138"/>
                <a:gd name="T29" fmla="*/ 19 h 689"/>
                <a:gd name="T30" fmla="*/ 586 w 1138"/>
                <a:gd name="T31" fmla="*/ 8 h 689"/>
                <a:gd name="T32" fmla="*/ 504 w 1138"/>
                <a:gd name="T33" fmla="*/ 1 h 689"/>
                <a:gd name="T34" fmla="*/ 439 w 1138"/>
                <a:gd name="T35" fmla="*/ 1 h 689"/>
                <a:gd name="T36" fmla="*/ 381 w 1138"/>
                <a:gd name="T37" fmla="*/ 10 h 689"/>
                <a:gd name="T38" fmla="*/ 314 w 1138"/>
                <a:gd name="T39" fmla="*/ 24 h 689"/>
                <a:gd name="T40" fmla="*/ 252 w 1138"/>
                <a:gd name="T41" fmla="*/ 47 h 689"/>
                <a:gd name="T42" fmla="*/ 159 w 1138"/>
                <a:gd name="T43" fmla="*/ 108 h 689"/>
                <a:gd name="T44" fmla="*/ 102 w 1138"/>
                <a:gd name="T45" fmla="*/ 171 h 689"/>
                <a:gd name="T46" fmla="*/ 0 w 1138"/>
                <a:gd name="T47" fmla="*/ 177 h 689"/>
                <a:gd name="T48" fmla="*/ 354 w 1138"/>
                <a:gd name="T49" fmla="*/ 335 h 689"/>
                <a:gd name="T50" fmla="*/ 299 w 1138"/>
                <a:gd name="T51" fmla="*/ 259 h 689"/>
                <a:gd name="T52" fmla="*/ 354 w 1138"/>
                <a:gd name="T53" fmla="*/ 207 h 689"/>
                <a:gd name="T54" fmla="*/ 441 w 1138"/>
                <a:gd name="T55" fmla="*/ 163 h 689"/>
                <a:gd name="T56" fmla="*/ 509 w 1138"/>
                <a:gd name="T57" fmla="*/ 147 h 689"/>
                <a:gd name="T58" fmla="*/ 573 w 1138"/>
                <a:gd name="T59" fmla="*/ 140 h 689"/>
                <a:gd name="T60" fmla="*/ 644 w 1138"/>
                <a:gd name="T61" fmla="*/ 142 h 689"/>
                <a:gd name="T62" fmla="*/ 725 w 1138"/>
                <a:gd name="T63" fmla="*/ 155 h 689"/>
                <a:gd name="T64" fmla="*/ 800 w 1138"/>
                <a:gd name="T65" fmla="*/ 179 h 689"/>
                <a:gd name="T66" fmla="*/ 864 w 1138"/>
                <a:gd name="T67" fmla="*/ 209 h 689"/>
                <a:gd name="T68" fmla="*/ 923 w 1138"/>
                <a:gd name="T69" fmla="*/ 245 h 689"/>
                <a:gd name="T70" fmla="*/ 977 w 1138"/>
                <a:gd name="T71" fmla="*/ 288 h 689"/>
                <a:gd name="T72" fmla="*/ 1037 w 1138"/>
                <a:gd name="T73" fmla="*/ 351 h 689"/>
                <a:gd name="T74" fmla="*/ 1078 w 1138"/>
                <a:gd name="T75" fmla="*/ 414 h 689"/>
                <a:gd name="T76" fmla="*/ 1103 w 1138"/>
                <a:gd name="T77" fmla="*/ 471 h 689"/>
                <a:gd name="T78" fmla="*/ 1117 w 1138"/>
                <a:gd name="T79" fmla="*/ 520 h 689"/>
                <a:gd name="T80" fmla="*/ 1122 w 1138"/>
                <a:gd name="T81" fmla="*/ 558 h 689"/>
                <a:gd name="T82" fmla="*/ 1117 w 1138"/>
                <a:gd name="T83" fmla="*/ 600 h 689"/>
                <a:gd name="T84" fmla="*/ 1096 w 1138"/>
                <a:gd name="T85" fmla="*/ 688 h 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38" h="689">
                  <a:moveTo>
                    <a:pt x="1096" y="688"/>
                  </a:moveTo>
                  <a:lnTo>
                    <a:pt x="1124" y="625"/>
                  </a:lnTo>
                  <a:lnTo>
                    <a:pt x="1130" y="602"/>
                  </a:lnTo>
                  <a:lnTo>
                    <a:pt x="1134" y="571"/>
                  </a:lnTo>
                  <a:lnTo>
                    <a:pt x="1137" y="550"/>
                  </a:lnTo>
                  <a:lnTo>
                    <a:pt x="1136" y="525"/>
                  </a:lnTo>
                  <a:lnTo>
                    <a:pt x="1134" y="501"/>
                  </a:lnTo>
                  <a:lnTo>
                    <a:pt x="1131" y="478"/>
                  </a:lnTo>
                  <a:lnTo>
                    <a:pt x="1124" y="450"/>
                  </a:lnTo>
                  <a:lnTo>
                    <a:pt x="1115" y="415"/>
                  </a:lnTo>
                  <a:lnTo>
                    <a:pt x="1104" y="385"/>
                  </a:lnTo>
                  <a:lnTo>
                    <a:pt x="1091" y="355"/>
                  </a:lnTo>
                  <a:lnTo>
                    <a:pt x="1078" y="333"/>
                  </a:lnTo>
                  <a:lnTo>
                    <a:pt x="1063" y="308"/>
                  </a:lnTo>
                  <a:lnTo>
                    <a:pt x="1051" y="289"/>
                  </a:lnTo>
                  <a:lnTo>
                    <a:pt x="1032" y="266"/>
                  </a:lnTo>
                  <a:lnTo>
                    <a:pt x="1015" y="246"/>
                  </a:lnTo>
                  <a:lnTo>
                    <a:pt x="995" y="224"/>
                  </a:lnTo>
                  <a:lnTo>
                    <a:pt x="979" y="208"/>
                  </a:lnTo>
                  <a:lnTo>
                    <a:pt x="956" y="185"/>
                  </a:lnTo>
                  <a:lnTo>
                    <a:pt x="930" y="161"/>
                  </a:lnTo>
                  <a:lnTo>
                    <a:pt x="902" y="140"/>
                  </a:lnTo>
                  <a:lnTo>
                    <a:pt x="878" y="123"/>
                  </a:lnTo>
                  <a:lnTo>
                    <a:pt x="851" y="104"/>
                  </a:lnTo>
                  <a:lnTo>
                    <a:pt x="820" y="86"/>
                  </a:lnTo>
                  <a:lnTo>
                    <a:pt x="780" y="65"/>
                  </a:lnTo>
                  <a:lnTo>
                    <a:pt x="743" y="50"/>
                  </a:lnTo>
                  <a:lnTo>
                    <a:pt x="713" y="40"/>
                  </a:lnTo>
                  <a:lnTo>
                    <a:pt x="681" y="29"/>
                  </a:lnTo>
                  <a:lnTo>
                    <a:pt x="645" y="19"/>
                  </a:lnTo>
                  <a:lnTo>
                    <a:pt x="614" y="12"/>
                  </a:lnTo>
                  <a:lnTo>
                    <a:pt x="586" y="8"/>
                  </a:lnTo>
                  <a:lnTo>
                    <a:pt x="547" y="3"/>
                  </a:lnTo>
                  <a:lnTo>
                    <a:pt x="504" y="1"/>
                  </a:lnTo>
                  <a:lnTo>
                    <a:pt x="469" y="0"/>
                  </a:lnTo>
                  <a:lnTo>
                    <a:pt x="439" y="1"/>
                  </a:lnTo>
                  <a:lnTo>
                    <a:pt x="406" y="4"/>
                  </a:lnTo>
                  <a:lnTo>
                    <a:pt x="381" y="10"/>
                  </a:lnTo>
                  <a:lnTo>
                    <a:pt x="350" y="15"/>
                  </a:lnTo>
                  <a:lnTo>
                    <a:pt x="314" y="24"/>
                  </a:lnTo>
                  <a:lnTo>
                    <a:pt x="285" y="35"/>
                  </a:lnTo>
                  <a:lnTo>
                    <a:pt x="252" y="47"/>
                  </a:lnTo>
                  <a:lnTo>
                    <a:pt x="197" y="79"/>
                  </a:lnTo>
                  <a:lnTo>
                    <a:pt x="159" y="108"/>
                  </a:lnTo>
                  <a:lnTo>
                    <a:pt x="125" y="142"/>
                  </a:lnTo>
                  <a:lnTo>
                    <a:pt x="102" y="171"/>
                  </a:lnTo>
                  <a:lnTo>
                    <a:pt x="76" y="212"/>
                  </a:lnTo>
                  <a:lnTo>
                    <a:pt x="0" y="177"/>
                  </a:lnTo>
                  <a:lnTo>
                    <a:pt x="108" y="396"/>
                  </a:lnTo>
                  <a:lnTo>
                    <a:pt x="354" y="335"/>
                  </a:lnTo>
                  <a:lnTo>
                    <a:pt x="274" y="299"/>
                  </a:lnTo>
                  <a:lnTo>
                    <a:pt x="299" y="259"/>
                  </a:lnTo>
                  <a:lnTo>
                    <a:pt x="324" y="232"/>
                  </a:lnTo>
                  <a:lnTo>
                    <a:pt x="354" y="207"/>
                  </a:lnTo>
                  <a:lnTo>
                    <a:pt x="409" y="175"/>
                  </a:lnTo>
                  <a:lnTo>
                    <a:pt x="441" y="163"/>
                  </a:lnTo>
                  <a:lnTo>
                    <a:pt x="474" y="153"/>
                  </a:lnTo>
                  <a:lnTo>
                    <a:pt x="509" y="147"/>
                  </a:lnTo>
                  <a:lnTo>
                    <a:pt x="543" y="142"/>
                  </a:lnTo>
                  <a:lnTo>
                    <a:pt x="573" y="140"/>
                  </a:lnTo>
                  <a:lnTo>
                    <a:pt x="606" y="141"/>
                  </a:lnTo>
                  <a:lnTo>
                    <a:pt x="644" y="142"/>
                  </a:lnTo>
                  <a:lnTo>
                    <a:pt x="687" y="148"/>
                  </a:lnTo>
                  <a:lnTo>
                    <a:pt x="725" y="155"/>
                  </a:lnTo>
                  <a:lnTo>
                    <a:pt x="758" y="166"/>
                  </a:lnTo>
                  <a:lnTo>
                    <a:pt x="800" y="179"/>
                  </a:lnTo>
                  <a:lnTo>
                    <a:pt x="838" y="197"/>
                  </a:lnTo>
                  <a:lnTo>
                    <a:pt x="864" y="209"/>
                  </a:lnTo>
                  <a:lnTo>
                    <a:pt x="890" y="224"/>
                  </a:lnTo>
                  <a:lnTo>
                    <a:pt x="923" y="245"/>
                  </a:lnTo>
                  <a:lnTo>
                    <a:pt x="952" y="266"/>
                  </a:lnTo>
                  <a:lnTo>
                    <a:pt x="977" y="288"/>
                  </a:lnTo>
                  <a:lnTo>
                    <a:pt x="1002" y="312"/>
                  </a:lnTo>
                  <a:lnTo>
                    <a:pt x="1037" y="351"/>
                  </a:lnTo>
                  <a:lnTo>
                    <a:pt x="1058" y="379"/>
                  </a:lnTo>
                  <a:lnTo>
                    <a:pt x="1078" y="414"/>
                  </a:lnTo>
                  <a:lnTo>
                    <a:pt x="1094" y="447"/>
                  </a:lnTo>
                  <a:lnTo>
                    <a:pt x="1103" y="471"/>
                  </a:lnTo>
                  <a:lnTo>
                    <a:pt x="1112" y="497"/>
                  </a:lnTo>
                  <a:lnTo>
                    <a:pt x="1117" y="520"/>
                  </a:lnTo>
                  <a:lnTo>
                    <a:pt x="1120" y="540"/>
                  </a:lnTo>
                  <a:lnTo>
                    <a:pt x="1122" y="558"/>
                  </a:lnTo>
                  <a:lnTo>
                    <a:pt x="1120" y="580"/>
                  </a:lnTo>
                  <a:lnTo>
                    <a:pt x="1117" y="600"/>
                  </a:lnTo>
                  <a:lnTo>
                    <a:pt x="1114" y="624"/>
                  </a:lnTo>
                  <a:lnTo>
                    <a:pt x="1096" y="688"/>
                  </a:lnTo>
                </a:path>
              </a:pathLst>
            </a:custGeom>
            <a:solidFill>
              <a:srgbClr val="3365FB"/>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59404" name="Rectangle 12"/>
          <p:cNvSpPr>
            <a:spLocks noChangeArrowheads="1"/>
          </p:cNvSpPr>
          <p:nvPr/>
        </p:nvSpPr>
        <p:spPr bwMode="auto">
          <a:xfrm>
            <a:off x="4175125" y="1392238"/>
            <a:ext cx="1316038" cy="454025"/>
          </a:xfrm>
          <a:prstGeom prst="rect">
            <a:avLst/>
          </a:prstGeom>
          <a:solidFill>
            <a:schemeClr val="bg1"/>
          </a:solidFill>
          <a:ln>
            <a:noFill/>
          </a:ln>
          <a:effectLst/>
          <a:extLs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aphicFrame>
        <p:nvGraphicFramePr>
          <p:cNvPr id="59405" name="Object 13">
            <a:hlinkClick r:id="" action="ppaction://ole?verb=0"/>
          </p:cNvPr>
          <p:cNvGraphicFramePr>
            <a:graphicFrameLocks/>
          </p:cNvGraphicFramePr>
          <p:nvPr/>
        </p:nvGraphicFramePr>
        <p:xfrm>
          <a:off x="430213" y="4198938"/>
          <a:ext cx="3081337" cy="2108200"/>
        </p:xfrm>
        <a:graphic>
          <a:graphicData uri="http://schemas.openxmlformats.org/presentationml/2006/ole">
            <mc:AlternateContent xmlns:mc="http://schemas.openxmlformats.org/markup-compatibility/2006">
              <mc:Choice xmlns:v="urn:schemas-microsoft-com:vml" Requires="v">
                <p:oleObj spid="_x0000_s59595" name="Clip" r:id="rId4" imgW="3079440" imgH="2106360" progId="MS_ClipArt_Gallery.2">
                  <p:embed/>
                </p:oleObj>
              </mc:Choice>
              <mc:Fallback>
                <p:oleObj name="Clip" r:id="rId4" imgW="3079440" imgH="2106360" progId="MS_ClipArt_Gallery.2">
                  <p:embed/>
                  <p:pic>
                    <p:nvPicPr>
                      <p:cNvPr id="0" name="Object 13"/>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0213" y="4198938"/>
                        <a:ext cx="3081337" cy="21082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9406" name="Rectangle 14"/>
          <p:cNvSpPr>
            <a:spLocks noChangeArrowheads="1"/>
          </p:cNvSpPr>
          <p:nvPr/>
        </p:nvSpPr>
        <p:spPr bwMode="auto">
          <a:xfrm>
            <a:off x="5468938" y="5753100"/>
            <a:ext cx="1055687" cy="5715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962" tIns="41275" rIns="80962" bIns="41275">
            <a:spAutoFit/>
          </a:bodyPr>
          <a:lstStyle/>
          <a:p>
            <a:pPr algn="ctr" defTabSz="804863"/>
            <a:r>
              <a:rPr lang="en-US" sz="1600" b="1">
                <a:latin typeface="Helvetica" charset="0"/>
              </a:rPr>
              <a:t>Electronic</a:t>
            </a:r>
          </a:p>
          <a:p>
            <a:pPr algn="ctr" defTabSz="804863"/>
            <a:r>
              <a:rPr lang="en-US" sz="1600" b="1">
                <a:latin typeface="Helvetica" charset="0"/>
              </a:rPr>
              <a:t>Signals</a:t>
            </a:r>
          </a:p>
        </p:txBody>
      </p:sp>
      <p:sp>
        <p:nvSpPr>
          <p:cNvPr id="59407" name="Rectangle 15"/>
          <p:cNvSpPr>
            <a:spLocks noChangeArrowheads="1"/>
          </p:cNvSpPr>
          <p:nvPr/>
        </p:nvSpPr>
        <p:spPr bwMode="auto">
          <a:xfrm>
            <a:off x="2590800" y="3987800"/>
            <a:ext cx="3962400" cy="8159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962" tIns="41275" rIns="80962" bIns="41275">
            <a:spAutoFit/>
          </a:bodyPr>
          <a:lstStyle/>
          <a:p>
            <a:pPr defTabSz="804863"/>
            <a:r>
              <a:rPr lang="en-US" sz="1600" b="1">
                <a:solidFill>
                  <a:schemeClr val="bg2"/>
                </a:solidFill>
                <a:latin typeface="Helvetica" charset="0"/>
              </a:rPr>
              <a:t>Instruction Sent From the Consumer to the Provider to Replace Resources that have been Used</a:t>
            </a:r>
          </a:p>
        </p:txBody>
      </p:sp>
      <p:sp>
        <p:nvSpPr>
          <p:cNvPr id="59408" name="Rectangle 16"/>
          <p:cNvSpPr>
            <a:spLocks noChangeArrowheads="1"/>
          </p:cNvSpPr>
          <p:nvPr/>
        </p:nvSpPr>
        <p:spPr bwMode="auto">
          <a:xfrm>
            <a:off x="638175" y="5754688"/>
            <a:ext cx="1054100" cy="5715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962" tIns="41275" rIns="80962" bIns="41275">
            <a:spAutoFit/>
          </a:bodyPr>
          <a:lstStyle/>
          <a:p>
            <a:pPr algn="ctr" defTabSz="804863"/>
            <a:r>
              <a:rPr lang="en-US" sz="1600" b="1">
                <a:solidFill>
                  <a:schemeClr val="hlink"/>
                </a:solidFill>
                <a:latin typeface="Helvetica" charset="0"/>
              </a:rPr>
              <a:t>Computer</a:t>
            </a:r>
          </a:p>
          <a:p>
            <a:pPr algn="ctr" defTabSz="804863"/>
            <a:r>
              <a:rPr lang="en-US" sz="1600" b="1">
                <a:solidFill>
                  <a:schemeClr val="hlink"/>
                </a:solidFill>
                <a:latin typeface="Helvetica" charset="0"/>
              </a:rPr>
              <a:t>Signals</a:t>
            </a:r>
          </a:p>
        </p:txBody>
      </p:sp>
      <p:sp>
        <p:nvSpPr>
          <p:cNvPr id="59409" name="Rectangle 17"/>
          <p:cNvSpPr>
            <a:spLocks noChangeArrowheads="1"/>
          </p:cNvSpPr>
          <p:nvPr/>
        </p:nvSpPr>
        <p:spPr bwMode="auto">
          <a:xfrm>
            <a:off x="7927975" y="1425575"/>
            <a:ext cx="692150" cy="32702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962" tIns="41275" rIns="80962" bIns="41275">
            <a:spAutoFit/>
          </a:bodyPr>
          <a:lstStyle/>
          <a:p>
            <a:pPr algn="ctr" defTabSz="804863"/>
            <a:r>
              <a:rPr lang="en-US" sz="1600" b="1">
                <a:latin typeface="Helvetica" charset="0"/>
              </a:rPr>
              <a:t>Cards</a:t>
            </a:r>
          </a:p>
        </p:txBody>
      </p:sp>
      <p:grpSp>
        <p:nvGrpSpPr>
          <p:cNvPr id="59427" name="Group 35"/>
          <p:cNvGrpSpPr>
            <a:grpSpLocks/>
          </p:cNvGrpSpPr>
          <p:nvPr/>
        </p:nvGrpSpPr>
        <p:grpSpPr bwMode="auto">
          <a:xfrm>
            <a:off x="6045200" y="1379538"/>
            <a:ext cx="1449388" cy="2505075"/>
            <a:chOff x="3808" y="869"/>
            <a:chExt cx="913" cy="1578"/>
          </a:xfrm>
        </p:grpSpPr>
        <p:sp>
          <p:nvSpPr>
            <p:cNvPr id="59410" name="Freeform 18"/>
            <p:cNvSpPr>
              <a:spLocks/>
            </p:cNvSpPr>
            <p:nvPr/>
          </p:nvSpPr>
          <p:spPr bwMode="auto">
            <a:xfrm>
              <a:off x="4241" y="1403"/>
              <a:ext cx="480" cy="1044"/>
            </a:xfrm>
            <a:custGeom>
              <a:avLst/>
              <a:gdLst>
                <a:gd name="T0" fmla="*/ 345 w 480"/>
                <a:gd name="T1" fmla="*/ 88 h 1044"/>
                <a:gd name="T2" fmla="*/ 349 w 480"/>
                <a:gd name="T3" fmla="*/ 119 h 1044"/>
                <a:gd name="T4" fmla="*/ 358 w 480"/>
                <a:gd name="T5" fmla="*/ 154 h 1044"/>
                <a:gd name="T6" fmla="*/ 367 w 480"/>
                <a:gd name="T7" fmla="*/ 222 h 1044"/>
                <a:gd name="T8" fmla="*/ 373 w 480"/>
                <a:gd name="T9" fmla="*/ 307 h 1044"/>
                <a:gd name="T10" fmla="*/ 361 w 480"/>
                <a:gd name="T11" fmla="*/ 524 h 1044"/>
                <a:gd name="T12" fmla="*/ 372 w 480"/>
                <a:gd name="T13" fmla="*/ 651 h 1044"/>
                <a:gd name="T14" fmla="*/ 412 w 480"/>
                <a:gd name="T15" fmla="*/ 763 h 1044"/>
                <a:gd name="T16" fmla="*/ 436 w 480"/>
                <a:gd name="T17" fmla="*/ 818 h 1044"/>
                <a:gd name="T18" fmla="*/ 459 w 480"/>
                <a:gd name="T19" fmla="*/ 853 h 1044"/>
                <a:gd name="T20" fmla="*/ 478 w 480"/>
                <a:gd name="T21" fmla="*/ 904 h 1044"/>
                <a:gd name="T22" fmla="*/ 469 w 480"/>
                <a:gd name="T23" fmla="*/ 929 h 1044"/>
                <a:gd name="T24" fmla="*/ 456 w 480"/>
                <a:gd name="T25" fmla="*/ 945 h 1044"/>
                <a:gd name="T26" fmla="*/ 449 w 480"/>
                <a:gd name="T27" fmla="*/ 940 h 1044"/>
                <a:gd name="T28" fmla="*/ 439 w 480"/>
                <a:gd name="T29" fmla="*/ 956 h 1044"/>
                <a:gd name="T30" fmla="*/ 424 w 480"/>
                <a:gd name="T31" fmla="*/ 1003 h 1044"/>
                <a:gd name="T32" fmla="*/ 367 w 480"/>
                <a:gd name="T33" fmla="*/ 1040 h 1044"/>
                <a:gd name="T34" fmla="*/ 336 w 480"/>
                <a:gd name="T35" fmla="*/ 1029 h 1044"/>
                <a:gd name="T36" fmla="*/ 349 w 480"/>
                <a:gd name="T37" fmla="*/ 996 h 1044"/>
                <a:gd name="T38" fmla="*/ 358 w 480"/>
                <a:gd name="T39" fmla="*/ 970 h 1044"/>
                <a:gd name="T40" fmla="*/ 355 w 480"/>
                <a:gd name="T41" fmla="*/ 942 h 1044"/>
                <a:gd name="T42" fmla="*/ 336 w 480"/>
                <a:gd name="T43" fmla="*/ 910 h 1044"/>
                <a:gd name="T44" fmla="*/ 304 w 480"/>
                <a:gd name="T45" fmla="*/ 836 h 1044"/>
                <a:gd name="T46" fmla="*/ 262 w 480"/>
                <a:gd name="T47" fmla="*/ 761 h 1044"/>
                <a:gd name="T48" fmla="*/ 246 w 480"/>
                <a:gd name="T49" fmla="*/ 734 h 1044"/>
                <a:gd name="T50" fmla="*/ 238 w 480"/>
                <a:gd name="T51" fmla="*/ 716 h 1044"/>
                <a:gd name="T52" fmla="*/ 238 w 480"/>
                <a:gd name="T53" fmla="*/ 790 h 1044"/>
                <a:gd name="T54" fmla="*/ 246 w 480"/>
                <a:gd name="T55" fmla="*/ 874 h 1044"/>
                <a:gd name="T56" fmla="*/ 249 w 480"/>
                <a:gd name="T57" fmla="*/ 948 h 1044"/>
                <a:gd name="T58" fmla="*/ 233 w 480"/>
                <a:gd name="T59" fmla="*/ 952 h 1044"/>
                <a:gd name="T60" fmla="*/ 233 w 480"/>
                <a:gd name="T61" fmla="*/ 968 h 1044"/>
                <a:gd name="T62" fmla="*/ 235 w 480"/>
                <a:gd name="T63" fmla="*/ 1006 h 1044"/>
                <a:gd name="T64" fmla="*/ 227 w 480"/>
                <a:gd name="T65" fmla="*/ 1027 h 1044"/>
                <a:gd name="T66" fmla="*/ 196 w 480"/>
                <a:gd name="T67" fmla="*/ 1030 h 1044"/>
                <a:gd name="T68" fmla="*/ 167 w 480"/>
                <a:gd name="T69" fmla="*/ 1028 h 1044"/>
                <a:gd name="T70" fmla="*/ 165 w 480"/>
                <a:gd name="T71" fmla="*/ 1012 h 1044"/>
                <a:gd name="T72" fmla="*/ 148 w 480"/>
                <a:gd name="T73" fmla="*/ 1021 h 1044"/>
                <a:gd name="T74" fmla="*/ 116 w 480"/>
                <a:gd name="T75" fmla="*/ 1042 h 1044"/>
                <a:gd name="T76" fmla="*/ 40 w 480"/>
                <a:gd name="T77" fmla="*/ 1040 h 1044"/>
                <a:gd name="T78" fmla="*/ 0 w 480"/>
                <a:gd name="T79" fmla="*/ 1028 h 1044"/>
                <a:gd name="T80" fmla="*/ 14 w 480"/>
                <a:gd name="T81" fmla="*/ 1011 h 1044"/>
                <a:gd name="T82" fmla="*/ 48 w 480"/>
                <a:gd name="T83" fmla="*/ 1001 h 1044"/>
                <a:gd name="T84" fmla="*/ 80 w 480"/>
                <a:gd name="T85" fmla="*/ 977 h 1044"/>
                <a:gd name="T86" fmla="*/ 112 w 480"/>
                <a:gd name="T87" fmla="*/ 946 h 1044"/>
                <a:gd name="T88" fmla="*/ 117 w 480"/>
                <a:gd name="T89" fmla="*/ 884 h 1044"/>
                <a:gd name="T90" fmla="*/ 113 w 480"/>
                <a:gd name="T91" fmla="*/ 840 h 1044"/>
                <a:gd name="T92" fmla="*/ 110 w 480"/>
                <a:gd name="T93" fmla="*/ 802 h 1044"/>
                <a:gd name="T94" fmla="*/ 91 w 480"/>
                <a:gd name="T95" fmla="*/ 668 h 1044"/>
                <a:gd name="T96" fmla="*/ 67 w 480"/>
                <a:gd name="T97" fmla="*/ 572 h 1044"/>
                <a:gd name="T98" fmla="*/ 62 w 480"/>
                <a:gd name="T99" fmla="*/ 499 h 1044"/>
                <a:gd name="T100" fmla="*/ 55 w 480"/>
                <a:gd name="T101" fmla="*/ 377 h 1044"/>
                <a:gd name="T102" fmla="*/ 47 w 480"/>
                <a:gd name="T103" fmla="*/ 277 h 1044"/>
                <a:gd name="T104" fmla="*/ 53 w 480"/>
                <a:gd name="T105" fmla="*/ 185 h 1044"/>
                <a:gd name="T106" fmla="*/ 62 w 480"/>
                <a:gd name="T107" fmla="*/ 140 h 1044"/>
                <a:gd name="T108" fmla="*/ 70 w 480"/>
                <a:gd name="T109" fmla="*/ 93 h 1044"/>
                <a:gd name="T110" fmla="*/ 68 w 480"/>
                <a:gd name="T111" fmla="*/ 45 h 1044"/>
                <a:gd name="T112" fmla="*/ 105 w 480"/>
                <a:gd name="T113" fmla="*/ 0 h 1044"/>
                <a:gd name="T114" fmla="*/ 318 w 480"/>
                <a:gd name="T115" fmla="*/ 43 h 10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80" h="1044">
                  <a:moveTo>
                    <a:pt x="337" y="51"/>
                  </a:moveTo>
                  <a:lnTo>
                    <a:pt x="341" y="52"/>
                  </a:lnTo>
                  <a:lnTo>
                    <a:pt x="342" y="55"/>
                  </a:lnTo>
                  <a:lnTo>
                    <a:pt x="343" y="58"/>
                  </a:lnTo>
                  <a:lnTo>
                    <a:pt x="344" y="62"/>
                  </a:lnTo>
                  <a:lnTo>
                    <a:pt x="345" y="67"/>
                  </a:lnTo>
                  <a:lnTo>
                    <a:pt x="345" y="72"/>
                  </a:lnTo>
                  <a:lnTo>
                    <a:pt x="345" y="77"/>
                  </a:lnTo>
                  <a:lnTo>
                    <a:pt x="345" y="82"/>
                  </a:lnTo>
                  <a:lnTo>
                    <a:pt x="345" y="88"/>
                  </a:lnTo>
                  <a:lnTo>
                    <a:pt x="345" y="93"/>
                  </a:lnTo>
                  <a:lnTo>
                    <a:pt x="345" y="98"/>
                  </a:lnTo>
                  <a:lnTo>
                    <a:pt x="345" y="103"/>
                  </a:lnTo>
                  <a:lnTo>
                    <a:pt x="345" y="107"/>
                  </a:lnTo>
                  <a:lnTo>
                    <a:pt x="345" y="110"/>
                  </a:lnTo>
                  <a:lnTo>
                    <a:pt x="346" y="113"/>
                  </a:lnTo>
                  <a:lnTo>
                    <a:pt x="346" y="114"/>
                  </a:lnTo>
                  <a:lnTo>
                    <a:pt x="347" y="115"/>
                  </a:lnTo>
                  <a:lnTo>
                    <a:pt x="348" y="118"/>
                  </a:lnTo>
                  <a:lnTo>
                    <a:pt x="349" y="119"/>
                  </a:lnTo>
                  <a:lnTo>
                    <a:pt x="350" y="122"/>
                  </a:lnTo>
                  <a:lnTo>
                    <a:pt x="350" y="124"/>
                  </a:lnTo>
                  <a:lnTo>
                    <a:pt x="351" y="128"/>
                  </a:lnTo>
                  <a:lnTo>
                    <a:pt x="352" y="132"/>
                  </a:lnTo>
                  <a:lnTo>
                    <a:pt x="353" y="134"/>
                  </a:lnTo>
                  <a:lnTo>
                    <a:pt x="355" y="139"/>
                  </a:lnTo>
                  <a:lnTo>
                    <a:pt x="356" y="143"/>
                  </a:lnTo>
                  <a:lnTo>
                    <a:pt x="356" y="145"/>
                  </a:lnTo>
                  <a:lnTo>
                    <a:pt x="357" y="150"/>
                  </a:lnTo>
                  <a:lnTo>
                    <a:pt x="358" y="154"/>
                  </a:lnTo>
                  <a:lnTo>
                    <a:pt x="358" y="158"/>
                  </a:lnTo>
                  <a:lnTo>
                    <a:pt x="359" y="161"/>
                  </a:lnTo>
                  <a:lnTo>
                    <a:pt x="359" y="166"/>
                  </a:lnTo>
                  <a:lnTo>
                    <a:pt x="361" y="170"/>
                  </a:lnTo>
                  <a:lnTo>
                    <a:pt x="362" y="176"/>
                  </a:lnTo>
                  <a:lnTo>
                    <a:pt x="362" y="183"/>
                  </a:lnTo>
                  <a:lnTo>
                    <a:pt x="363" y="192"/>
                  </a:lnTo>
                  <a:lnTo>
                    <a:pt x="363" y="201"/>
                  </a:lnTo>
                  <a:lnTo>
                    <a:pt x="364" y="212"/>
                  </a:lnTo>
                  <a:lnTo>
                    <a:pt x="367" y="222"/>
                  </a:lnTo>
                  <a:lnTo>
                    <a:pt x="368" y="233"/>
                  </a:lnTo>
                  <a:lnTo>
                    <a:pt x="369" y="244"/>
                  </a:lnTo>
                  <a:lnTo>
                    <a:pt x="369" y="254"/>
                  </a:lnTo>
                  <a:lnTo>
                    <a:pt x="371" y="266"/>
                  </a:lnTo>
                  <a:lnTo>
                    <a:pt x="372" y="274"/>
                  </a:lnTo>
                  <a:lnTo>
                    <a:pt x="372" y="283"/>
                  </a:lnTo>
                  <a:lnTo>
                    <a:pt x="373" y="290"/>
                  </a:lnTo>
                  <a:lnTo>
                    <a:pt x="373" y="297"/>
                  </a:lnTo>
                  <a:lnTo>
                    <a:pt x="373" y="302"/>
                  </a:lnTo>
                  <a:lnTo>
                    <a:pt x="373" y="307"/>
                  </a:lnTo>
                  <a:lnTo>
                    <a:pt x="373" y="318"/>
                  </a:lnTo>
                  <a:lnTo>
                    <a:pt x="372" y="333"/>
                  </a:lnTo>
                  <a:lnTo>
                    <a:pt x="371" y="351"/>
                  </a:lnTo>
                  <a:lnTo>
                    <a:pt x="369" y="372"/>
                  </a:lnTo>
                  <a:lnTo>
                    <a:pt x="368" y="396"/>
                  </a:lnTo>
                  <a:lnTo>
                    <a:pt x="367" y="421"/>
                  </a:lnTo>
                  <a:lnTo>
                    <a:pt x="364" y="447"/>
                  </a:lnTo>
                  <a:lnTo>
                    <a:pt x="363" y="473"/>
                  </a:lnTo>
                  <a:lnTo>
                    <a:pt x="363" y="499"/>
                  </a:lnTo>
                  <a:lnTo>
                    <a:pt x="361" y="524"/>
                  </a:lnTo>
                  <a:lnTo>
                    <a:pt x="359" y="547"/>
                  </a:lnTo>
                  <a:lnTo>
                    <a:pt x="358" y="567"/>
                  </a:lnTo>
                  <a:lnTo>
                    <a:pt x="357" y="585"/>
                  </a:lnTo>
                  <a:lnTo>
                    <a:pt x="357" y="598"/>
                  </a:lnTo>
                  <a:lnTo>
                    <a:pt x="356" y="608"/>
                  </a:lnTo>
                  <a:lnTo>
                    <a:pt x="358" y="613"/>
                  </a:lnTo>
                  <a:lnTo>
                    <a:pt x="361" y="620"/>
                  </a:lnTo>
                  <a:lnTo>
                    <a:pt x="363" y="629"/>
                  </a:lnTo>
                  <a:lnTo>
                    <a:pt x="368" y="639"/>
                  </a:lnTo>
                  <a:lnTo>
                    <a:pt x="372" y="651"/>
                  </a:lnTo>
                  <a:lnTo>
                    <a:pt x="376" y="663"/>
                  </a:lnTo>
                  <a:lnTo>
                    <a:pt x="380" y="676"/>
                  </a:lnTo>
                  <a:lnTo>
                    <a:pt x="385" y="689"/>
                  </a:lnTo>
                  <a:lnTo>
                    <a:pt x="389" y="703"/>
                  </a:lnTo>
                  <a:lnTo>
                    <a:pt x="395" y="715"/>
                  </a:lnTo>
                  <a:lnTo>
                    <a:pt x="399" y="727"/>
                  </a:lnTo>
                  <a:lnTo>
                    <a:pt x="403" y="739"/>
                  </a:lnTo>
                  <a:lnTo>
                    <a:pt x="406" y="749"/>
                  </a:lnTo>
                  <a:lnTo>
                    <a:pt x="409" y="756"/>
                  </a:lnTo>
                  <a:lnTo>
                    <a:pt x="412" y="763"/>
                  </a:lnTo>
                  <a:lnTo>
                    <a:pt x="414" y="768"/>
                  </a:lnTo>
                  <a:lnTo>
                    <a:pt x="416" y="772"/>
                  </a:lnTo>
                  <a:lnTo>
                    <a:pt x="417" y="777"/>
                  </a:lnTo>
                  <a:lnTo>
                    <a:pt x="420" y="782"/>
                  </a:lnTo>
                  <a:lnTo>
                    <a:pt x="422" y="787"/>
                  </a:lnTo>
                  <a:lnTo>
                    <a:pt x="425" y="793"/>
                  </a:lnTo>
                  <a:lnTo>
                    <a:pt x="427" y="798"/>
                  </a:lnTo>
                  <a:lnTo>
                    <a:pt x="430" y="804"/>
                  </a:lnTo>
                  <a:lnTo>
                    <a:pt x="433" y="812"/>
                  </a:lnTo>
                  <a:lnTo>
                    <a:pt x="436" y="818"/>
                  </a:lnTo>
                  <a:lnTo>
                    <a:pt x="439" y="823"/>
                  </a:lnTo>
                  <a:lnTo>
                    <a:pt x="442" y="829"/>
                  </a:lnTo>
                  <a:lnTo>
                    <a:pt x="444" y="833"/>
                  </a:lnTo>
                  <a:lnTo>
                    <a:pt x="448" y="838"/>
                  </a:lnTo>
                  <a:lnTo>
                    <a:pt x="449" y="841"/>
                  </a:lnTo>
                  <a:lnTo>
                    <a:pt x="452" y="844"/>
                  </a:lnTo>
                  <a:lnTo>
                    <a:pt x="453" y="846"/>
                  </a:lnTo>
                  <a:lnTo>
                    <a:pt x="455" y="847"/>
                  </a:lnTo>
                  <a:lnTo>
                    <a:pt x="457" y="850"/>
                  </a:lnTo>
                  <a:lnTo>
                    <a:pt x="459" y="853"/>
                  </a:lnTo>
                  <a:lnTo>
                    <a:pt x="462" y="857"/>
                  </a:lnTo>
                  <a:lnTo>
                    <a:pt x="463" y="862"/>
                  </a:lnTo>
                  <a:lnTo>
                    <a:pt x="467" y="867"/>
                  </a:lnTo>
                  <a:lnTo>
                    <a:pt x="469" y="872"/>
                  </a:lnTo>
                  <a:lnTo>
                    <a:pt x="470" y="878"/>
                  </a:lnTo>
                  <a:lnTo>
                    <a:pt x="473" y="883"/>
                  </a:lnTo>
                  <a:lnTo>
                    <a:pt x="474" y="889"/>
                  </a:lnTo>
                  <a:lnTo>
                    <a:pt x="476" y="894"/>
                  </a:lnTo>
                  <a:lnTo>
                    <a:pt x="476" y="899"/>
                  </a:lnTo>
                  <a:lnTo>
                    <a:pt x="478" y="904"/>
                  </a:lnTo>
                  <a:lnTo>
                    <a:pt x="479" y="909"/>
                  </a:lnTo>
                  <a:lnTo>
                    <a:pt x="479" y="911"/>
                  </a:lnTo>
                  <a:lnTo>
                    <a:pt x="479" y="914"/>
                  </a:lnTo>
                  <a:lnTo>
                    <a:pt x="479" y="915"/>
                  </a:lnTo>
                  <a:lnTo>
                    <a:pt x="478" y="916"/>
                  </a:lnTo>
                  <a:lnTo>
                    <a:pt x="476" y="919"/>
                  </a:lnTo>
                  <a:lnTo>
                    <a:pt x="476" y="920"/>
                  </a:lnTo>
                  <a:lnTo>
                    <a:pt x="474" y="924"/>
                  </a:lnTo>
                  <a:lnTo>
                    <a:pt x="472" y="925"/>
                  </a:lnTo>
                  <a:lnTo>
                    <a:pt x="469" y="929"/>
                  </a:lnTo>
                  <a:lnTo>
                    <a:pt x="468" y="931"/>
                  </a:lnTo>
                  <a:lnTo>
                    <a:pt x="465" y="935"/>
                  </a:lnTo>
                  <a:lnTo>
                    <a:pt x="463" y="936"/>
                  </a:lnTo>
                  <a:lnTo>
                    <a:pt x="462" y="940"/>
                  </a:lnTo>
                  <a:lnTo>
                    <a:pt x="460" y="941"/>
                  </a:lnTo>
                  <a:lnTo>
                    <a:pt x="458" y="943"/>
                  </a:lnTo>
                  <a:lnTo>
                    <a:pt x="457" y="945"/>
                  </a:lnTo>
                  <a:lnTo>
                    <a:pt x="457" y="946"/>
                  </a:lnTo>
                  <a:lnTo>
                    <a:pt x="456" y="946"/>
                  </a:lnTo>
                  <a:lnTo>
                    <a:pt x="456" y="945"/>
                  </a:lnTo>
                  <a:lnTo>
                    <a:pt x="455" y="945"/>
                  </a:lnTo>
                  <a:lnTo>
                    <a:pt x="455" y="943"/>
                  </a:lnTo>
                  <a:lnTo>
                    <a:pt x="454" y="942"/>
                  </a:lnTo>
                  <a:lnTo>
                    <a:pt x="453" y="942"/>
                  </a:lnTo>
                  <a:lnTo>
                    <a:pt x="453" y="941"/>
                  </a:lnTo>
                  <a:lnTo>
                    <a:pt x="452" y="940"/>
                  </a:lnTo>
                  <a:lnTo>
                    <a:pt x="451" y="940"/>
                  </a:lnTo>
                  <a:lnTo>
                    <a:pt x="451" y="938"/>
                  </a:lnTo>
                  <a:lnTo>
                    <a:pt x="449" y="938"/>
                  </a:lnTo>
                  <a:lnTo>
                    <a:pt x="449" y="940"/>
                  </a:lnTo>
                  <a:lnTo>
                    <a:pt x="448" y="940"/>
                  </a:lnTo>
                  <a:lnTo>
                    <a:pt x="447" y="941"/>
                  </a:lnTo>
                  <a:lnTo>
                    <a:pt x="446" y="942"/>
                  </a:lnTo>
                  <a:lnTo>
                    <a:pt x="444" y="943"/>
                  </a:lnTo>
                  <a:lnTo>
                    <a:pt x="443" y="946"/>
                  </a:lnTo>
                  <a:lnTo>
                    <a:pt x="442" y="947"/>
                  </a:lnTo>
                  <a:lnTo>
                    <a:pt x="442" y="950"/>
                  </a:lnTo>
                  <a:lnTo>
                    <a:pt x="441" y="951"/>
                  </a:lnTo>
                  <a:lnTo>
                    <a:pt x="441" y="955"/>
                  </a:lnTo>
                  <a:lnTo>
                    <a:pt x="439" y="956"/>
                  </a:lnTo>
                  <a:lnTo>
                    <a:pt x="439" y="960"/>
                  </a:lnTo>
                  <a:lnTo>
                    <a:pt x="438" y="963"/>
                  </a:lnTo>
                  <a:lnTo>
                    <a:pt x="438" y="967"/>
                  </a:lnTo>
                  <a:lnTo>
                    <a:pt x="438" y="972"/>
                  </a:lnTo>
                  <a:lnTo>
                    <a:pt x="436" y="976"/>
                  </a:lnTo>
                  <a:lnTo>
                    <a:pt x="436" y="982"/>
                  </a:lnTo>
                  <a:lnTo>
                    <a:pt x="433" y="987"/>
                  </a:lnTo>
                  <a:lnTo>
                    <a:pt x="430" y="992"/>
                  </a:lnTo>
                  <a:lnTo>
                    <a:pt x="427" y="998"/>
                  </a:lnTo>
                  <a:lnTo>
                    <a:pt x="424" y="1003"/>
                  </a:lnTo>
                  <a:lnTo>
                    <a:pt x="420" y="1009"/>
                  </a:lnTo>
                  <a:lnTo>
                    <a:pt x="416" y="1014"/>
                  </a:lnTo>
                  <a:lnTo>
                    <a:pt x="411" y="1019"/>
                  </a:lnTo>
                  <a:lnTo>
                    <a:pt x="406" y="1024"/>
                  </a:lnTo>
                  <a:lnTo>
                    <a:pt x="401" y="1028"/>
                  </a:lnTo>
                  <a:lnTo>
                    <a:pt x="396" y="1030"/>
                  </a:lnTo>
                  <a:lnTo>
                    <a:pt x="389" y="1034"/>
                  </a:lnTo>
                  <a:lnTo>
                    <a:pt x="383" y="1037"/>
                  </a:lnTo>
                  <a:lnTo>
                    <a:pt x="374" y="1039"/>
                  </a:lnTo>
                  <a:lnTo>
                    <a:pt x="367" y="1040"/>
                  </a:lnTo>
                  <a:lnTo>
                    <a:pt x="359" y="1042"/>
                  </a:lnTo>
                  <a:lnTo>
                    <a:pt x="353" y="1043"/>
                  </a:lnTo>
                  <a:lnTo>
                    <a:pt x="349" y="1043"/>
                  </a:lnTo>
                  <a:lnTo>
                    <a:pt x="345" y="1042"/>
                  </a:lnTo>
                  <a:lnTo>
                    <a:pt x="342" y="1040"/>
                  </a:lnTo>
                  <a:lnTo>
                    <a:pt x="340" y="1040"/>
                  </a:lnTo>
                  <a:lnTo>
                    <a:pt x="337" y="1038"/>
                  </a:lnTo>
                  <a:lnTo>
                    <a:pt x="336" y="1035"/>
                  </a:lnTo>
                  <a:lnTo>
                    <a:pt x="336" y="1033"/>
                  </a:lnTo>
                  <a:lnTo>
                    <a:pt x="336" y="1029"/>
                  </a:lnTo>
                  <a:lnTo>
                    <a:pt x="337" y="1025"/>
                  </a:lnTo>
                  <a:lnTo>
                    <a:pt x="337" y="1022"/>
                  </a:lnTo>
                  <a:lnTo>
                    <a:pt x="339" y="1019"/>
                  </a:lnTo>
                  <a:lnTo>
                    <a:pt x="340" y="1014"/>
                  </a:lnTo>
                  <a:lnTo>
                    <a:pt x="342" y="1011"/>
                  </a:lnTo>
                  <a:lnTo>
                    <a:pt x="343" y="1007"/>
                  </a:lnTo>
                  <a:lnTo>
                    <a:pt x="345" y="1003"/>
                  </a:lnTo>
                  <a:lnTo>
                    <a:pt x="346" y="1001"/>
                  </a:lnTo>
                  <a:lnTo>
                    <a:pt x="347" y="998"/>
                  </a:lnTo>
                  <a:lnTo>
                    <a:pt x="349" y="996"/>
                  </a:lnTo>
                  <a:lnTo>
                    <a:pt x="350" y="993"/>
                  </a:lnTo>
                  <a:lnTo>
                    <a:pt x="351" y="991"/>
                  </a:lnTo>
                  <a:lnTo>
                    <a:pt x="353" y="988"/>
                  </a:lnTo>
                  <a:lnTo>
                    <a:pt x="355" y="986"/>
                  </a:lnTo>
                  <a:lnTo>
                    <a:pt x="356" y="983"/>
                  </a:lnTo>
                  <a:lnTo>
                    <a:pt x="356" y="981"/>
                  </a:lnTo>
                  <a:lnTo>
                    <a:pt x="357" y="978"/>
                  </a:lnTo>
                  <a:lnTo>
                    <a:pt x="357" y="976"/>
                  </a:lnTo>
                  <a:lnTo>
                    <a:pt x="358" y="972"/>
                  </a:lnTo>
                  <a:lnTo>
                    <a:pt x="358" y="970"/>
                  </a:lnTo>
                  <a:lnTo>
                    <a:pt x="359" y="966"/>
                  </a:lnTo>
                  <a:lnTo>
                    <a:pt x="359" y="962"/>
                  </a:lnTo>
                  <a:lnTo>
                    <a:pt x="358" y="960"/>
                  </a:lnTo>
                  <a:lnTo>
                    <a:pt x="358" y="956"/>
                  </a:lnTo>
                  <a:lnTo>
                    <a:pt x="358" y="953"/>
                  </a:lnTo>
                  <a:lnTo>
                    <a:pt x="357" y="951"/>
                  </a:lnTo>
                  <a:lnTo>
                    <a:pt x="356" y="948"/>
                  </a:lnTo>
                  <a:lnTo>
                    <a:pt x="356" y="946"/>
                  </a:lnTo>
                  <a:lnTo>
                    <a:pt x="356" y="943"/>
                  </a:lnTo>
                  <a:lnTo>
                    <a:pt x="355" y="942"/>
                  </a:lnTo>
                  <a:lnTo>
                    <a:pt x="355" y="941"/>
                  </a:lnTo>
                  <a:lnTo>
                    <a:pt x="353" y="940"/>
                  </a:lnTo>
                  <a:lnTo>
                    <a:pt x="352" y="940"/>
                  </a:lnTo>
                  <a:lnTo>
                    <a:pt x="352" y="938"/>
                  </a:lnTo>
                  <a:lnTo>
                    <a:pt x="351" y="936"/>
                  </a:lnTo>
                  <a:lnTo>
                    <a:pt x="349" y="932"/>
                  </a:lnTo>
                  <a:lnTo>
                    <a:pt x="347" y="929"/>
                  </a:lnTo>
                  <a:lnTo>
                    <a:pt x="344" y="924"/>
                  </a:lnTo>
                  <a:lnTo>
                    <a:pt x="341" y="916"/>
                  </a:lnTo>
                  <a:lnTo>
                    <a:pt x="336" y="910"/>
                  </a:lnTo>
                  <a:lnTo>
                    <a:pt x="334" y="902"/>
                  </a:lnTo>
                  <a:lnTo>
                    <a:pt x="329" y="894"/>
                  </a:lnTo>
                  <a:lnTo>
                    <a:pt x="325" y="886"/>
                  </a:lnTo>
                  <a:lnTo>
                    <a:pt x="321" y="878"/>
                  </a:lnTo>
                  <a:lnTo>
                    <a:pt x="318" y="870"/>
                  </a:lnTo>
                  <a:lnTo>
                    <a:pt x="314" y="862"/>
                  </a:lnTo>
                  <a:lnTo>
                    <a:pt x="310" y="854"/>
                  </a:lnTo>
                  <a:lnTo>
                    <a:pt x="309" y="846"/>
                  </a:lnTo>
                  <a:lnTo>
                    <a:pt x="305" y="840"/>
                  </a:lnTo>
                  <a:lnTo>
                    <a:pt x="304" y="836"/>
                  </a:lnTo>
                  <a:lnTo>
                    <a:pt x="303" y="831"/>
                  </a:lnTo>
                  <a:lnTo>
                    <a:pt x="299" y="824"/>
                  </a:lnTo>
                  <a:lnTo>
                    <a:pt x="295" y="818"/>
                  </a:lnTo>
                  <a:lnTo>
                    <a:pt x="291" y="809"/>
                  </a:lnTo>
                  <a:lnTo>
                    <a:pt x="287" y="802"/>
                  </a:lnTo>
                  <a:lnTo>
                    <a:pt x="282" y="793"/>
                  </a:lnTo>
                  <a:lnTo>
                    <a:pt x="276" y="785"/>
                  </a:lnTo>
                  <a:lnTo>
                    <a:pt x="271" y="777"/>
                  </a:lnTo>
                  <a:lnTo>
                    <a:pt x="267" y="768"/>
                  </a:lnTo>
                  <a:lnTo>
                    <a:pt x="262" y="761"/>
                  </a:lnTo>
                  <a:lnTo>
                    <a:pt x="257" y="755"/>
                  </a:lnTo>
                  <a:lnTo>
                    <a:pt x="255" y="750"/>
                  </a:lnTo>
                  <a:lnTo>
                    <a:pt x="252" y="745"/>
                  </a:lnTo>
                  <a:lnTo>
                    <a:pt x="250" y="742"/>
                  </a:lnTo>
                  <a:lnTo>
                    <a:pt x="249" y="742"/>
                  </a:lnTo>
                  <a:lnTo>
                    <a:pt x="249" y="741"/>
                  </a:lnTo>
                  <a:lnTo>
                    <a:pt x="249" y="740"/>
                  </a:lnTo>
                  <a:lnTo>
                    <a:pt x="249" y="737"/>
                  </a:lnTo>
                  <a:lnTo>
                    <a:pt x="247" y="735"/>
                  </a:lnTo>
                  <a:lnTo>
                    <a:pt x="246" y="734"/>
                  </a:lnTo>
                  <a:lnTo>
                    <a:pt x="245" y="731"/>
                  </a:lnTo>
                  <a:lnTo>
                    <a:pt x="244" y="730"/>
                  </a:lnTo>
                  <a:lnTo>
                    <a:pt x="243" y="726"/>
                  </a:lnTo>
                  <a:lnTo>
                    <a:pt x="242" y="724"/>
                  </a:lnTo>
                  <a:lnTo>
                    <a:pt x="241" y="722"/>
                  </a:lnTo>
                  <a:lnTo>
                    <a:pt x="240" y="720"/>
                  </a:lnTo>
                  <a:lnTo>
                    <a:pt x="240" y="719"/>
                  </a:lnTo>
                  <a:lnTo>
                    <a:pt x="239" y="717"/>
                  </a:lnTo>
                  <a:lnTo>
                    <a:pt x="239" y="716"/>
                  </a:lnTo>
                  <a:lnTo>
                    <a:pt x="238" y="716"/>
                  </a:lnTo>
                  <a:lnTo>
                    <a:pt x="238" y="719"/>
                  </a:lnTo>
                  <a:lnTo>
                    <a:pt x="238" y="724"/>
                  </a:lnTo>
                  <a:lnTo>
                    <a:pt x="238" y="730"/>
                  </a:lnTo>
                  <a:lnTo>
                    <a:pt x="238" y="735"/>
                  </a:lnTo>
                  <a:lnTo>
                    <a:pt x="238" y="744"/>
                  </a:lnTo>
                  <a:lnTo>
                    <a:pt x="238" y="751"/>
                  </a:lnTo>
                  <a:lnTo>
                    <a:pt x="238" y="761"/>
                  </a:lnTo>
                  <a:lnTo>
                    <a:pt x="238" y="771"/>
                  </a:lnTo>
                  <a:lnTo>
                    <a:pt x="238" y="780"/>
                  </a:lnTo>
                  <a:lnTo>
                    <a:pt x="238" y="790"/>
                  </a:lnTo>
                  <a:lnTo>
                    <a:pt x="238" y="800"/>
                  </a:lnTo>
                  <a:lnTo>
                    <a:pt x="239" y="809"/>
                  </a:lnTo>
                  <a:lnTo>
                    <a:pt x="240" y="817"/>
                  </a:lnTo>
                  <a:lnTo>
                    <a:pt x="240" y="824"/>
                  </a:lnTo>
                  <a:lnTo>
                    <a:pt x="241" y="833"/>
                  </a:lnTo>
                  <a:lnTo>
                    <a:pt x="242" y="839"/>
                  </a:lnTo>
                  <a:lnTo>
                    <a:pt x="243" y="847"/>
                  </a:lnTo>
                  <a:lnTo>
                    <a:pt x="244" y="856"/>
                  </a:lnTo>
                  <a:lnTo>
                    <a:pt x="245" y="865"/>
                  </a:lnTo>
                  <a:lnTo>
                    <a:pt x="246" y="874"/>
                  </a:lnTo>
                  <a:lnTo>
                    <a:pt x="246" y="884"/>
                  </a:lnTo>
                  <a:lnTo>
                    <a:pt x="247" y="894"/>
                  </a:lnTo>
                  <a:lnTo>
                    <a:pt x="247" y="903"/>
                  </a:lnTo>
                  <a:lnTo>
                    <a:pt x="249" y="912"/>
                  </a:lnTo>
                  <a:lnTo>
                    <a:pt x="249" y="921"/>
                  </a:lnTo>
                  <a:lnTo>
                    <a:pt x="249" y="929"/>
                  </a:lnTo>
                  <a:lnTo>
                    <a:pt x="249" y="935"/>
                  </a:lnTo>
                  <a:lnTo>
                    <a:pt x="249" y="941"/>
                  </a:lnTo>
                  <a:lnTo>
                    <a:pt x="249" y="946"/>
                  </a:lnTo>
                  <a:lnTo>
                    <a:pt x="249" y="948"/>
                  </a:lnTo>
                  <a:lnTo>
                    <a:pt x="249" y="950"/>
                  </a:lnTo>
                  <a:lnTo>
                    <a:pt x="247" y="950"/>
                  </a:lnTo>
                  <a:lnTo>
                    <a:pt x="245" y="950"/>
                  </a:lnTo>
                  <a:lnTo>
                    <a:pt x="243" y="951"/>
                  </a:lnTo>
                  <a:lnTo>
                    <a:pt x="242" y="951"/>
                  </a:lnTo>
                  <a:lnTo>
                    <a:pt x="240" y="951"/>
                  </a:lnTo>
                  <a:lnTo>
                    <a:pt x="238" y="951"/>
                  </a:lnTo>
                  <a:lnTo>
                    <a:pt x="237" y="951"/>
                  </a:lnTo>
                  <a:lnTo>
                    <a:pt x="235" y="952"/>
                  </a:lnTo>
                  <a:lnTo>
                    <a:pt x="233" y="952"/>
                  </a:lnTo>
                  <a:lnTo>
                    <a:pt x="232" y="952"/>
                  </a:lnTo>
                  <a:lnTo>
                    <a:pt x="230" y="952"/>
                  </a:lnTo>
                  <a:lnTo>
                    <a:pt x="230" y="953"/>
                  </a:lnTo>
                  <a:lnTo>
                    <a:pt x="230" y="955"/>
                  </a:lnTo>
                  <a:lnTo>
                    <a:pt x="230" y="956"/>
                  </a:lnTo>
                  <a:lnTo>
                    <a:pt x="230" y="957"/>
                  </a:lnTo>
                  <a:lnTo>
                    <a:pt x="232" y="960"/>
                  </a:lnTo>
                  <a:lnTo>
                    <a:pt x="232" y="961"/>
                  </a:lnTo>
                  <a:lnTo>
                    <a:pt x="233" y="965"/>
                  </a:lnTo>
                  <a:lnTo>
                    <a:pt x="233" y="968"/>
                  </a:lnTo>
                  <a:lnTo>
                    <a:pt x="233" y="972"/>
                  </a:lnTo>
                  <a:lnTo>
                    <a:pt x="234" y="975"/>
                  </a:lnTo>
                  <a:lnTo>
                    <a:pt x="234" y="978"/>
                  </a:lnTo>
                  <a:lnTo>
                    <a:pt x="235" y="982"/>
                  </a:lnTo>
                  <a:lnTo>
                    <a:pt x="235" y="987"/>
                  </a:lnTo>
                  <a:lnTo>
                    <a:pt x="235" y="991"/>
                  </a:lnTo>
                  <a:lnTo>
                    <a:pt x="235" y="994"/>
                  </a:lnTo>
                  <a:lnTo>
                    <a:pt x="235" y="998"/>
                  </a:lnTo>
                  <a:lnTo>
                    <a:pt x="235" y="1002"/>
                  </a:lnTo>
                  <a:lnTo>
                    <a:pt x="235" y="1006"/>
                  </a:lnTo>
                  <a:lnTo>
                    <a:pt x="235" y="1009"/>
                  </a:lnTo>
                  <a:lnTo>
                    <a:pt x="234" y="1012"/>
                  </a:lnTo>
                  <a:lnTo>
                    <a:pt x="233" y="1014"/>
                  </a:lnTo>
                  <a:lnTo>
                    <a:pt x="232" y="1017"/>
                  </a:lnTo>
                  <a:lnTo>
                    <a:pt x="232" y="1019"/>
                  </a:lnTo>
                  <a:lnTo>
                    <a:pt x="230" y="1021"/>
                  </a:lnTo>
                  <a:lnTo>
                    <a:pt x="230" y="1023"/>
                  </a:lnTo>
                  <a:lnTo>
                    <a:pt x="229" y="1024"/>
                  </a:lnTo>
                  <a:lnTo>
                    <a:pt x="228" y="1025"/>
                  </a:lnTo>
                  <a:lnTo>
                    <a:pt x="227" y="1027"/>
                  </a:lnTo>
                  <a:lnTo>
                    <a:pt x="227" y="1028"/>
                  </a:lnTo>
                  <a:lnTo>
                    <a:pt x="225" y="1028"/>
                  </a:lnTo>
                  <a:lnTo>
                    <a:pt x="225" y="1029"/>
                  </a:lnTo>
                  <a:lnTo>
                    <a:pt x="223" y="1029"/>
                  </a:lnTo>
                  <a:lnTo>
                    <a:pt x="220" y="1029"/>
                  </a:lnTo>
                  <a:lnTo>
                    <a:pt x="217" y="1029"/>
                  </a:lnTo>
                  <a:lnTo>
                    <a:pt x="213" y="1029"/>
                  </a:lnTo>
                  <a:lnTo>
                    <a:pt x="208" y="1029"/>
                  </a:lnTo>
                  <a:lnTo>
                    <a:pt x="203" y="1030"/>
                  </a:lnTo>
                  <a:lnTo>
                    <a:pt x="196" y="1030"/>
                  </a:lnTo>
                  <a:lnTo>
                    <a:pt x="191" y="1030"/>
                  </a:lnTo>
                  <a:lnTo>
                    <a:pt x="186" y="1030"/>
                  </a:lnTo>
                  <a:lnTo>
                    <a:pt x="181" y="1030"/>
                  </a:lnTo>
                  <a:lnTo>
                    <a:pt x="176" y="1030"/>
                  </a:lnTo>
                  <a:lnTo>
                    <a:pt x="174" y="1030"/>
                  </a:lnTo>
                  <a:lnTo>
                    <a:pt x="170" y="1030"/>
                  </a:lnTo>
                  <a:lnTo>
                    <a:pt x="169" y="1030"/>
                  </a:lnTo>
                  <a:lnTo>
                    <a:pt x="167" y="1032"/>
                  </a:lnTo>
                  <a:lnTo>
                    <a:pt x="167" y="1030"/>
                  </a:lnTo>
                  <a:lnTo>
                    <a:pt x="167" y="1028"/>
                  </a:lnTo>
                  <a:lnTo>
                    <a:pt x="167" y="1027"/>
                  </a:lnTo>
                  <a:lnTo>
                    <a:pt x="167" y="1025"/>
                  </a:lnTo>
                  <a:lnTo>
                    <a:pt x="166" y="1023"/>
                  </a:lnTo>
                  <a:lnTo>
                    <a:pt x="166" y="1022"/>
                  </a:lnTo>
                  <a:lnTo>
                    <a:pt x="166" y="1019"/>
                  </a:lnTo>
                  <a:lnTo>
                    <a:pt x="165" y="1018"/>
                  </a:lnTo>
                  <a:lnTo>
                    <a:pt x="165" y="1016"/>
                  </a:lnTo>
                  <a:lnTo>
                    <a:pt x="165" y="1014"/>
                  </a:lnTo>
                  <a:lnTo>
                    <a:pt x="165" y="1013"/>
                  </a:lnTo>
                  <a:lnTo>
                    <a:pt x="165" y="1012"/>
                  </a:lnTo>
                  <a:lnTo>
                    <a:pt x="164" y="1012"/>
                  </a:lnTo>
                  <a:lnTo>
                    <a:pt x="163" y="1012"/>
                  </a:lnTo>
                  <a:lnTo>
                    <a:pt x="162" y="1013"/>
                  </a:lnTo>
                  <a:lnTo>
                    <a:pt x="160" y="1013"/>
                  </a:lnTo>
                  <a:lnTo>
                    <a:pt x="158" y="1014"/>
                  </a:lnTo>
                  <a:lnTo>
                    <a:pt x="156" y="1014"/>
                  </a:lnTo>
                  <a:lnTo>
                    <a:pt x="154" y="1016"/>
                  </a:lnTo>
                  <a:lnTo>
                    <a:pt x="152" y="1017"/>
                  </a:lnTo>
                  <a:lnTo>
                    <a:pt x="150" y="1019"/>
                  </a:lnTo>
                  <a:lnTo>
                    <a:pt x="148" y="1021"/>
                  </a:lnTo>
                  <a:lnTo>
                    <a:pt x="145" y="1022"/>
                  </a:lnTo>
                  <a:lnTo>
                    <a:pt x="143" y="1025"/>
                  </a:lnTo>
                  <a:lnTo>
                    <a:pt x="140" y="1027"/>
                  </a:lnTo>
                  <a:lnTo>
                    <a:pt x="138" y="1030"/>
                  </a:lnTo>
                  <a:lnTo>
                    <a:pt x="136" y="1033"/>
                  </a:lnTo>
                  <a:lnTo>
                    <a:pt x="134" y="1035"/>
                  </a:lnTo>
                  <a:lnTo>
                    <a:pt x="131" y="1037"/>
                  </a:lnTo>
                  <a:lnTo>
                    <a:pt x="127" y="1039"/>
                  </a:lnTo>
                  <a:lnTo>
                    <a:pt x="123" y="1040"/>
                  </a:lnTo>
                  <a:lnTo>
                    <a:pt x="116" y="1042"/>
                  </a:lnTo>
                  <a:lnTo>
                    <a:pt x="110" y="1042"/>
                  </a:lnTo>
                  <a:lnTo>
                    <a:pt x="104" y="1043"/>
                  </a:lnTo>
                  <a:lnTo>
                    <a:pt x="96" y="1043"/>
                  </a:lnTo>
                  <a:lnTo>
                    <a:pt x="90" y="1043"/>
                  </a:lnTo>
                  <a:lnTo>
                    <a:pt x="81" y="1042"/>
                  </a:lnTo>
                  <a:lnTo>
                    <a:pt x="74" y="1042"/>
                  </a:lnTo>
                  <a:lnTo>
                    <a:pt x="65" y="1042"/>
                  </a:lnTo>
                  <a:lnTo>
                    <a:pt x="57" y="1040"/>
                  </a:lnTo>
                  <a:lnTo>
                    <a:pt x="48" y="1040"/>
                  </a:lnTo>
                  <a:lnTo>
                    <a:pt x="40" y="1040"/>
                  </a:lnTo>
                  <a:lnTo>
                    <a:pt x="30" y="1040"/>
                  </a:lnTo>
                  <a:lnTo>
                    <a:pt x="23" y="1039"/>
                  </a:lnTo>
                  <a:lnTo>
                    <a:pt x="16" y="1038"/>
                  </a:lnTo>
                  <a:lnTo>
                    <a:pt x="10" y="1037"/>
                  </a:lnTo>
                  <a:lnTo>
                    <a:pt x="6" y="1035"/>
                  </a:lnTo>
                  <a:lnTo>
                    <a:pt x="3" y="1035"/>
                  </a:lnTo>
                  <a:lnTo>
                    <a:pt x="1" y="1033"/>
                  </a:lnTo>
                  <a:lnTo>
                    <a:pt x="0" y="1032"/>
                  </a:lnTo>
                  <a:lnTo>
                    <a:pt x="0" y="1030"/>
                  </a:lnTo>
                  <a:lnTo>
                    <a:pt x="0" y="1028"/>
                  </a:lnTo>
                  <a:lnTo>
                    <a:pt x="0" y="1027"/>
                  </a:lnTo>
                  <a:lnTo>
                    <a:pt x="1" y="1025"/>
                  </a:lnTo>
                  <a:lnTo>
                    <a:pt x="3" y="1023"/>
                  </a:lnTo>
                  <a:lnTo>
                    <a:pt x="4" y="1021"/>
                  </a:lnTo>
                  <a:lnTo>
                    <a:pt x="5" y="1019"/>
                  </a:lnTo>
                  <a:lnTo>
                    <a:pt x="6" y="1017"/>
                  </a:lnTo>
                  <a:lnTo>
                    <a:pt x="7" y="1016"/>
                  </a:lnTo>
                  <a:lnTo>
                    <a:pt x="10" y="1014"/>
                  </a:lnTo>
                  <a:lnTo>
                    <a:pt x="11" y="1012"/>
                  </a:lnTo>
                  <a:lnTo>
                    <a:pt x="14" y="1011"/>
                  </a:lnTo>
                  <a:lnTo>
                    <a:pt x="17" y="1009"/>
                  </a:lnTo>
                  <a:lnTo>
                    <a:pt x="20" y="1008"/>
                  </a:lnTo>
                  <a:lnTo>
                    <a:pt x="23" y="1007"/>
                  </a:lnTo>
                  <a:lnTo>
                    <a:pt x="27" y="1006"/>
                  </a:lnTo>
                  <a:lnTo>
                    <a:pt x="30" y="1004"/>
                  </a:lnTo>
                  <a:lnTo>
                    <a:pt x="35" y="1003"/>
                  </a:lnTo>
                  <a:lnTo>
                    <a:pt x="38" y="1003"/>
                  </a:lnTo>
                  <a:lnTo>
                    <a:pt x="42" y="1003"/>
                  </a:lnTo>
                  <a:lnTo>
                    <a:pt x="44" y="1002"/>
                  </a:lnTo>
                  <a:lnTo>
                    <a:pt x="48" y="1001"/>
                  </a:lnTo>
                  <a:lnTo>
                    <a:pt x="51" y="999"/>
                  </a:lnTo>
                  <a:lnTo>
                    <a:pt x="53" y="998"/>
                  </a:lnTo>
                  <a:lnTo>
                    <a:pt x="54" y="998"/>
                  </a:lnTo>
                  <a:lnTo>
                    <a:pt x="57" y="996"/>
                  </a:lnTo>
                  <a:lnTo>
                    <a:pt x="59" y="993"/>
                  </a:lnTo>
                  <a:lnTo>
                    <a:pt x="63" y="991"/>
                  </a:lnTo>
                  <a:lnTo>
                    <a:pt x="67" y="988"/>
                  </a:lnTo>
                  <a:lnTo>
                    <a:pt x="70" y="984"/>
                  </a:lnTo>
                  <a:lnTo>
                    <a:pt x="75" y="981"/>
                  </a:lnTo>
                  <a:lnTo>
                    <a:pt x="80" y="977"/>
                  </a:lnTo>
                  <a:lnTo>
                    <a:pt x="84" y="972"/>
                  </a:lnTo>
                  <a:lnTo>
                    <a:pt x="90" y="968"/>
                  </a:lnTo>
                  <a:lnTo>
                    <a:pt x="94" y="966"/>
                  </a:lnTo>
                  <a:lnTo>
                    <a:pt x="97" y="961"/>
                  </a:lnTo>
                  <a:lnTo>
                    <a:pt x="102" y="958"/>
                  </a:lnTo>
                  <a:lnTo>
                    <a:pt x="105" y="956"/>
                  </a:lnTo>
                  <a:lnTo>
                    <a:pt x="108" y="953"/>
                  </a:lnTo>
                  <a:lnTo>
                    <a:pt x="110" y="951"/>
                  </a:lnTo>
                  <a:lnTo>
                    <a:pt x="111" y="948"/>
                  </a:lnTo>
                  <a:lnTo>
                    <a:pt x="112" y="946"/>
                  </a:lnTo>
                  <a:lnTo>
                    <a:pt x="112" y="941"/>
                  </a:lnTo>
                  <a:lnTo>
                    <a:pt x="113" y="937"/>
                  </a:lnTo>
                  <a:lnTo>
                    <a:pt x="115" y="931"/>
                  </a:lnTo>
                  <a:lnTo>
                    <a:pt x="115" y="925"/>
                  </a:lnTo>
                  <a:lnTo>
                    <a:pt x="116" y="919"/>
                  </a:lnTo>
                  <a:lnTo>
                    <a:pt x="116" y="912"/>
                  </a:lnTo>
                  <a:lnTo>
                    <a:pt x="116" y="905"/>
                  </a:lnTo>
                  <a:lnTo>
                    <a:pt x="116" y="898"/>
                  </a:lnTo>
                  <a:lnTo>
                    <a:pt x="117" y="891"/>
                  </a:lnTo>
                  <a:lnTo>
                    <a:pt x="117" y="884"/>
                  </a:lnTo>
                  <a:lnTo>
                    <a:pt x="117" y="877"/>
                  </a:lnTo>
                  <a:lnTo>
                    <a:pt x="117" y="871"/>
                  </a:lnTo>
                  <a:lnTo>
                    <a:pt x="117" y="865"/>
                  </a:lnTo>
                  <a:lnTo>
                    <a:pt x="116" y="861"/>
                  </a:lnTo>
                  <a:lnTo>
                    <a:pt x="116" y="856"/>
                  </a:lnTo>
                  <a:lnTo>
                    <a:pt x="116" y="853"/>
                  </a:lnTo>
                  <a:lnTo>
                    <a:pt x="116" y="849"/>
                  </a:lnTo>
                  <a:lnTo>
                    <a:pt x="116" y="846"/>
                  </a:lnTo>
                  <a:lnTo>
                    <a:pt x="115" y="843"/>
                  </a:lnTo>
                  <a:lnTo>
                    <a:pt x="113" y="840"/>
                  </a:lnTo>
                  <a:lnTo>
                    <a:pt x="113" y="837"/>
                  </a:lnTo>
                  <a:lnTo>
                    <a:pt x="112" y="834"/>
                  </a:lnTo>
                  <a:lnTo>
                    <a:pt x="111" y="831"/>
                  </a:lnTo>
                  <a:lnTo>
                    <a:pt x="111" y="828"/>
                  </a:lnTo>
                  <a:lnTo>
                    <a:pt x="110" y="824"/>
                  </a:lnTo>
                  <a:lnTo>
                    <a:pt x="110" y="821"/>
                  </a:lnTo>
                  <a:lnTo>
                    <a:pt x="110" y="817"/>
                  </a:lnTo>
                  <a:lnTo>
                    <a:pt x="110" y="812"/>
                  </a:lnTo>
                  <a:lnTo>
                    <a:pt x="110" y="807"/>
                  </a:lnTo>
                  <a:lnTo>
                    <a:pt x="110" y="802"/>
                  </a:lnTo>
                  <a:lnTo>
                    <a:pt x="111" y="793"/>
                  </a:lnTo>
                  <a:lnTo>
                    <a:pt x="110" y="785"/>
                  </a:lnTo>
                  <a:lnTo>
                    <a:pt x="110" y="773"/>
                  </a:lnTo>
                  <a:lnTo>
                    <a:pt x="108" y="761"/>
                  </a:lnTo>
                  <a:lnTo>
                    <a:pt x="106" y="746"/>
                  </a:lnTo>
                  <a:lnTo>
                    <a:pt x="103" y="731"/>
                  </a:lnTo>
                  <a:lnTo>
                    <a:pt x="101" y="715"/>
                  </a:lnTo>
                  <a:lnTo>
                    <a:pt x="97" y="699"/>
                  </a:lnTo>
                  <a:lnTo>
                    <a:pt x="95" y="683"/>
                  </a:lnTo>
                  <a:lnTo>
                    <a:pt x="91" y="668"/>
                  </a:lnTo>
                  <a:lnTo>
                    <a:pt x="89" y="653"/>
                  </a:lnTo>
                  <a:lnTo>
                    <a:pt x="85" y="638"/>
                  </a:lnTo>
                  <a:lnTo>
                    <a:pt x="83" y="625"/>
                  </a:lnTo>
                  <a:lnTo>
                    <a:pt x="80" y="614"/>
                  </a:lnTo>
                  <a:lnTo>
                    <a:pt x="77" y="605"/>
                  </a:lnTo>
                  <a:lnTo>
                    <a:pt x="74" y="598"/>
                  </a:lnTo>
                  <a:lnTo>
                    <a:pt x="72" y="591"/>
                  </a:lnTo>
                  <a:lnTo>
                    <a:pt x="70" y="585"/>
                  </a:lnTo>
                  <a:lnTo>
                    <a:pt x="69" y="579"/>
                  </a:lnTo>
                  <a:lnTo>
                    <a:pt x="67" y="572"/>
                  </a:lnTo>
                  <a:lnTo>
                    <a:pt x="65" y="565"/>
                  </a:lnTo>
                  <a:lnTo>
                    <a:pt x="64" y="559"/>
                  </a:lnTo>
                  <a:lnTo>
                    <a:pt x="63" y="551"/>
                  </a:lnTo>
                  <a:lnTo>
                    <a:pt x="63" y="545"/>
                  </a:lnTo>
                  <a:lnTo>
                    <a:pt x="63" y="538"/>
                  </a:lnTo>
                  <a:lnTo>
                    <a:pt x="63" y="529"/>
                  </a:lnTo>
                  <a:lnTo>
                    <a:pt x="62" y="523"/>
                  </a:lnTo>
                  <a:lnTo>
                    <a:pt x="62" y="515"/>
                  </a:lnTo>
                  <a:lnTo>
                    <a:pt x="62" y="508"/>
                  </a:lnTo>
                  <a:lnTo>
                    <a:pt x="62" y="499"/>
                  </a:lnTo>
                  <a:lnTo>
                    <a:pt x="62" y="492"/>
                  </a:lnTo>
                  <a:lnTo>
                    <a:pt x="62" y="484"/>
                  </a:lnTo>
                  <a:lnTo>
                    <a:pt x="63" y="475"/>
                  </a:lnTo>
                  <a:lnTo>
                    <a:pt x="62" y="464"/>
                  </a:lnTo>
                  <a:lnTo>
                    <a:pt x="62" y="451"/>
                  </a:lnTo>
                  <a:lnTo>
                    <a:pt x="60" y="438"/>
                  </a:lnTo>
                  <a:lnTo>
                    <a:pt x="59" y="423"/>
                  </a:lnTo>
                  <a:lnTo>
                    <a:pt x="57" y="408"/>
                  </a:lnTo>
                  <a:lnTo>
                    <a:pt x="57" y="392"/>
                  </a:lnTo>
                  <a:lnTo>
                    <a:pt x="55" y="377"/>
                  </a:lnTo>
                  <a:lnTo>
                    <a:pt x="53" y="361"/>
                  </a:lnTo>
                  <a:lnTo>
                    <a:pt x="52" y="346"/>
                  </a:lnTo>
                  <a:lnTo>
                    <a:pt x="51" y="333"/>
                  </a:lnTo>
                  <a:lnTo>
                    <a:pt x="49" y="319"/>
                  </a:lnTo>
                  <a:lnTo>
                    <a:pt x="48" y="308"/>
                  </a:lnTo>
                  <a:lnTo>
                    <a:pt x="47" y="299"/>
                  </a:lnTo>
                  <a:lnTo>
                    <a:pt x="47" y="292"/>
                  </a:lnTo>
                  <a:lnTo>
                    <a:pt x="46" y="287"/>
                  </a:lnTo>
                  <a:lnTo>
                    <a:pt x="46" y="282"/>
                  </a:lnTo>
                  <a:lnTo>
                    <a:pt x="47" y="277"/>
                  </a:lnTo>
                  <a:lnTo>
                    <a:pt x="47" y="269"/>
                  </a:lnTo>
                  <a:lnTo>
                    <a:pt x="47" y="261"/>
                  </a:lnTo>
                  <a:lnTo>
                    <a:pt x="48" y="252"/>
                  </a:lnTo>
                  <a:lnTo>
                    <a:pt x="48" y="243"/>
                  </a:lnTo>
                  <a:lnTo>
                    <a:pt x="49" y="233"/>
                  </a:lnTo>
                  <a:lnTo>
                    <a:pt x="50" y="223"/>
                  </a:lnTo>
                  <a:lnTo>
                    <a:pt x="51" y="212"/>
                  </a:lnTo>
                  <a:lnTo>
                    <a:pt x="52" y="203"/>
                  </a:lnTo>
                  <a:lnTo>
                    <a:pt x="52" y="194"/>
                  </a:lnTo>
                  <a:lnTo>
                    <a:pt x="53" y="185"/>
                  </a:lnTo>
                  <a:lnTo>
                    <a:pt x="54" y="178"/>
                  </a:lnTo>
                  <a:lnTo>
                    <a:pt x="54" y="171"/>
                  </a:lnTo>
                  <a:lnTo>
                    <a:pt x="55" y="166"/>
                  </a:lnTo>
                  <a:lnTo>
                    <a:pt x="55" y="165"/>
                  </a:lnTo>
                  <a:lnTo>
                    <a:pt x="57" y="161"/>
                  </a:lnTo>
                  <a:lnTo>
                    <a:pt x="57" y="159"/>
                  </a:lnTo>
                  <a:lnTo>
                    <a:pt x="58" y="155"/>
                  </a:lnTo>
                  <a:lnTo>
                    <a:pt x="59" y="150"/>
                  </a:lnTo>
                  <a:lnTo>
                    <a:pt x="60" y="145"/>
                  </a:lnTo>
                  <a:lnTo>
                    <a:pt x="62" y="140"/>
                  </a:lnTo>
                  <a:lnTo>
                    <a:pt x="63" y="134"/>
                  </a:lnTo>
                  <a:lnTo>
                    <a:pt x="64" y="128"/>
                  </a:lnTo>
                  <a:lnTo>
                    <a:pt x="65" y="122"/>
                  </a:lnTo>
                  <a:lnTo>
                    <a:pt x="67" y="115"/>
                  </a:lnTo>
                  <a:lnTo>
                    <a:pt x="68" y="110"/>
                  </a:lnTo>
                  <a:lnTo>
                    <a:pt x="69" y="106"/>
                  </a:lnTo>
                  <a:lnTo>
                    <a:pt x="70" y="102"/>
                  </a:lnTo>
                  <a:lnTo>
                    <a:pt x="70" y="97"/>
                  </a:lnTo>
                  <a:lnTo>
                    <a:pt x="70" y="94"/>
                  </a:lnTo>
                  <a:lnTo>
                    <a:pt x="70" y="93"/>
                  </a:lnTo>
                  <a:lnTo>
                    <a:pt x="70" y="92"/>
                  </a:lnTo>
                  <a:lnTo>
                    <a:pt x="70" y="88"/>
                  </a:lnTo>
                  <a:lnTo>
                    <a:pt x="70" y="86"/>
                  </a:lnTo>
                  <a:lnTo>
                    <a:pt x="70" y="82"/>
                  </a:lnTo>
                  <a:lnTo>
                    <a:pt x="69" y="76"/>
                  </a:lnTo>
                  <a:lnTo>
                    <a:pt x="69" y="71"/>
                  </a:lnTo>
                  <a:lnTo>
                    <a:pt x="69" y="64"/>
                  </a:lnTo>
                  <a:lnTo>
                    <a:pt x="69" y="58"/>
                  </a:lnTo>
                  <a:lnTo>
                    <a:pt x="68" y="52"/>
                  </a:lnTo>
                  <a:lnTo>
                    <a:pt x="68" y="45"/>
                  </a:lnTo>
                  <a:lnTo>
                    <a:pt x="68" y="38"/>
                  </a:lnTo>
                  <a:lnTo>
                    <a:pt x="68" y="32"/>
                  </a:lnTo>
                  <a:lnTo>
                    <a:pt x="68" y="25"/>
                  </a:lnTo>
                  <a:lnTo>
                    <a:pt x="68" y="19"/>
                  </a:lnTo>
                  <a:lnTo>
                    <a:pt x="68" y="13"/>
                  </a:lnTo>
                  <a:lnTo>
                    <a:pt x="67" y="8"/>
                  </a:lnTo>
                  <a:lnTo>
                    <a:pt x="70" y="3"/>
                  </a:lnTo>
                  <a:lnTo>
                    <a:pt x="78" y="1"/>
                  </a:lnTo>
                  <a:lnTo>
                    <a:pt x="90" y="0"/>
                  </a:lnTo>
                  <a:lnTo>
                    <a:pt x="105" y="0"/>
                  </a:lnTo>
                  <a:lnTo>
                    <a:pt x="123" y="2"/>
                  </a:lnTo>
                  <a:lnTo>
                    <a:pt x="144" y="5"/>
                  </a:lnTo>
                  <a:lnTo>
                    <a:pt x="167" y="9"/>
                  </a:lnTo>
                  <a:lnTo>
                    <a:pt x="191" y="13"/>
                  </a:lnTo>
                  <a:lnTo>
                    <a:pt x="215" y="18"/>
                  </a:lnTo>
                  <a:lnTo>
                    <a:pt x="239" y="23"/>
                  </a:lnTo>
                  <a:lnTo>
                    <a:pt x="262" y="28"/>
                  </a:lnTo>
                  <a:lnTo>
                    <a:pt x="283" y="34"/>
                  </a:lnTo>
                  <a:lnTo>
                    <a:pt x="303" y="40"/>
                  </a:lnTo>
                  <a:lnTo>
                    <a:pt x="318" y="43"/>
                  </a:lnTo>
                  <a:lnTo>
                    <a:pt x="330" y="47"/>
                  </a:lnTo>
                  <a:lnTo>
                    <a:pt x="337" y="51"/>
                  </a:lnTo>
                </a:path>
              </a:pathLst>
            </a:custGeom>
            <a:solidFill>
              <a:srgbClr val="00208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9411" name="Freeform 19"/>
            <p:cNvSpPr>
              <a:spLocks/>
            </p:cNvSpPr>
            <p:nvPr/>
          </p:nvSpPr>
          <p:spPr bwMode="auto">
            <a:xfrm>
              <a:off x="3938" y="1339"/>
              <a:ext cx="396" cy="177"/>
            </a:xfrm>
            <a:custGeom>
              <a:avLst/>
              <a:gdLst>
                <a:gd name="T0" fmla="*/ 330 w 396"/>
                <a:gd name="T1" fmla="*/ 6 h 177"/>
                <a:gd name="T2" fmla="*/ 316 w 396"/>
                <a:gd name="T3" fmla="*/ 13 h 177"/>
                <a:gd name="T4" fmla="*/ 303 w 396"/>
                <a:gd name="T5" fmla="*/ 20 h 177"/>
                <a:gd name="T6" fmla="*/ 292 w 396"/>
                <a:gd name="T7" fmla="*/ 23 h 177"/>
                <a:gd name="T8" fmla="*/ 282 w 396"/>
                <a:gd name="T9" fmla="*/ 25 h 177"/>
                <a:gd name="T10" fmla="*/ 265 w 396"/>
                <a:gd name="T11" fmla="*/ 26 h 177"/>
                <a:gd name="T12" fmla="*/ 245 w 396"/>
                <a:gd name="T13" fmla="*/ 31 h 177"/>
                <a:gd name="T14" fmla="*/ 224 w 396"/>
                <a:gd name="T15" fmla="*/ 40 h 177"/>
                <a:gd name="T16" fmla="*/ 203 w 396"/>
                <a:gd name="T17" fmla="*/ 53 h 177"/>
                <a:gd name="T18" fmla="*/ 177 w 396"/>
                <a:gd name="T19" fmla="*/ 66 h 177"/>
                <a:gd name="T20" fmla="*/ 153 w 396"/>
                <a:gd name="T21" fmla="*/ 77 h 177"/>
                <a:gd name="T22" fmla="*/ 136 w 396"/>
                <a:gd name="T23" fmla="*/ 84 h 177"/>
                <a:gd name="T24" fmla="*/ 126 w 396"/>
                <a:gd name="T25" fmla="*/ 86 h 177"/>
                <a:gd name="T26" fmla="*/ 118 w 396"/>
                <a:gd name="T27" fmla="*/ 88 h 177"/>
                <a:gd name="T28" fmla="*/ 108 w 396"/>
                <a:gd name="T29" fmla="*/ 90 h 177"/>
                <a:gd name="T30" fmla="*/ 99 w 396"/>
                <a:gd name="T31" fmla="*/ 92 h 177"/>
                <a:gd name="T32" fmla="*/ 86 w 396"/>
                <a:gd name="T33" fmla="*/ 93 h 177"/>
                <a:gd name="T34" fmla="*/ 70 w 396"/>
                <a:gd name="T35" fmla="*/ 93 h 177"/>
                <a:gd name="T36" fmla="*/ 54 w 396"/>
                <a:gd name="T37" fmla="*/ 93 h 177"/>
                <a:gd name="T38" fmla="*/ 45 w 396"/>
                <a:gd name="T39" fmla="*/ 94 h 177"/>
                <a:gd name="T40" fmla="*/ 37 w 396"/>
                <a:gd name="T41" fmla="*/ 98 h 177"/>
                <a:gd name="T42" fmla="*/ 24 w 396"/>
                <a:gd name="T43" fmla="*/ 107 h 177"/>
                <a:gd name="T44" fmla="*/ 10 w 396"/>
                <a:gd name="T45" fmla="*/ 116 h 177"/>
                <a:gd name="T46" fmla="*/ 1 w 396"/>
                <a:gd name="T47" fmla="*/ 123 h 177"/>
                <a:gd name="T48" fmla="*/ 0 w 396"/>
                <a:gd name="T49" fmla="*/ 129 h 177"/>
                <a:gd name="T50" fmla="*/ 1 w 396"/>
                <a:gd name="T51" fmla="*/ 136 h 177"/>
                <a:gd name="T52" fmla="*/ 4 w 396"/>
                <a:gd name="T53" fmla="*/ 142 h 177"/>
                <a:gd name="T54" fmla="*/ 8 w 396"/>
                <a:gd name="T55" fmla="*/ 146 h 177"/>
                <a:gd name="T56" fmla="*/ 11 w 396"/>
                <a:gd name="T57" fmla="*/ 149 h 177"/>
                <a:gd name="T58" fmla="*/ 15 w 396"/>
                <a:gd name="T59" fmla="*/ 151 h 177"/>
                <a:gd name="T60" fmla="*/ 16 w 396"/>
                <a:gd name="T61" fmla="*/ 154 h 177"/>
                <a:gd name="T62" fmla="*/ 17 w 396"/>
                <a:gd name="T63" fmla="*/ 158 h 177"/>
                <a:gd name="T64" fmla="*/ 18 w 396"/>
                <a:gd name="T65" fmla="*/ 162 h 177"/>
                <a:gd name="T66" fmla="*/ 21 w 396"/>
                <a:gd name="T67" fmla="*/ 165 h 177"/>
                <a:gd name="T68" fmla="*/ 25 w 396"/>
                <a:gd name="T69" fmla="*/ 167 h 177"/>
                <a:gd name="T70" fmla="*/ 30 w 396"/>
                <a:gd name="T71" fmla="*/ 168 h 177"/>
                <a:gd name="T72" fmla="*/ 33 w 396"/>
                <a:gd name="T73" fmla="*/ 169 h 177"/>
                <a:gd name="T74" fmla="*/ 37 w 396"/>
                <a:gd name="T75" fmla="*/ 172 h 177"/>
                <a:gd name="T76" fmla="*/ 42 w 396"/>
                <a:gd name="T77" fmla="*/ 172 h 177"/>
                <a:gd name="T78" fmla="*/ 47 w 396"/>
                <a:gd name="T79" fmla="*/ 174 h 177"/>
                <a:gd name="T80" fmla="*/ 54 w 396"/>
                <a:gd name="T81" fmla="*/ 176 h 177"/>
                <a:gd name="T82" fmla="*/ 62 w 396"/>
                <a:gd name="T83" fmla="*/ 174 h 177"/>
                <a:gd name="T84" fmla="*/ 66 w 396"/>
                <a:gd name="T85" fmla="*/ 172 h 177"/>
                <a:gd name="T86" fmla="*/ 70 w 396"/>
                <a:gd name="T87" fmla="*/ 168 h 177"/>
                <a:gd name="T88" fmla="*/ 73 w 396"/>
                <a:gd name="T89" fmla="*/ 163 h 177"/>
                <a:gd name="T90" fmla="*/ 76 w 396"/>
                <a:gd name="T91" fmla="*/ 159 h 177"/>
                <a:gd name="T92" fmla="*/ 84 w 396"/>
                <a:gd name="T93" fmla="*/ 159 h 177"/>
                <a:gd name="T94" fmla="*/ 93 w 396"/>
                <a:gd name="T95" fmla="*/ 158 h 177"/>
                <a:gd name="T96" fmla="*/ 102 w 396"/>
                <a:gd name="T97" fmla="*/ 155 h 177"/>
                <a:gd name="T98" fmla="*/ 108 w 396"/>
                <a:gd name="T99" fmla="*/ 151 h 177"/>
                <a:gd name="T100" fmla="*/ 117 w 396"/>
                <a:gd name="T101" fmla="*/ 142 h 177"/>
                <a:gd name="T102" fmla="*/ 126 w 396"/>
                <a:gd name="T103" fmla="*/ 132 h 177"/>
                <a:gd name="T104" fmla="*/ 134 w 396"/>
                <a:gd name="T105" fmla="*/ 124 h 177"/>
                <a:gd name="T106" fmla="*/ 146 w 396"/>
                <a:gd name="T107" fmla="*/ 123 h 177"/>
                <a:gd name="T108" fmla="*/ 195 w 396"/>
                <a:gd name="T109" fmla="*/ 123 h 177"/>
                <a:gd name="T110" fmla="*/ 270 w 396"/>
                <a:gd name="T111" fmla="*/ 113 h 177"/>
                <a:gd name="T112" fmla="*/ 356 w 396"/>
                <a:gd name="T113" fmla="*/ 86 h 177"/>
                <a:gd name="T114" fmla="*/ 393 w 396"/>
                <a:gd name="T115" fmla="*/ 60 h 177"/>
                <a:gd name="T116" fmla="*/ 378 w 396"/>
                <a:gd name="T117" fmla="*/ 42 h 177"/>
                <a:gd name="T118" fmla="*/ 358 w 396"/>
                <a:gd name="T119" fmla="*/ 20 h 177"/>
                <a:gd name="T120" fmla="*/ 342 w 396"/>
                <a:gd name="T121" fmla="*/ 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96" h="177">
                  <a:moveTo>
                    <a:pt x="339" y="0"/>
                  </a:moveTo>
                  <a:lnTo>
                    <a:pt x="336" y="2"/>
                  </a:lnTo>
                  <a:lnTo>
                    <a:pt x="332" y="3"/>
                  </a:lnTo>
                  <a:lnTo>
                    <a:pt x="330" y="6"/>
                  </a:lnTo>
                  <a:lnTo>
                    <a:pt x="326" y="7"/>
                  </a:lnTo>
                  <a:lnTo>
                    <a:pt x="323" y="10"/>
                  </a:lnTo>
                  <a:lnTo>
                    <a:pt x="319" y="12"/>
                  </a:lnTo>
                  <a:lnTo>
                    <a:pt x="316" y="13"/>
                  </a:lnTo>
                  <a:lnTo>
                    <a:pt x="313" y="16"/>
                  </a:lnTo>
                  <a:lnTo>
                    <a:pt x="310" y="16"/>
                  </a:lnTo>
                  <a:lnTo>
                    <a:pt x="306" y="18"/>
                  </a:lnTo>
                  <a:lnTo>
                    <a:pt x="303" y="20"/>
                  </a:lnTo>
                  <a:lnTo>
                    <a:pt x="300" y="21"/>
                  </a:lnTo>
                  <a:lnTo>
                    <a:pt x="297" y="22"/>
                  </a:lnTo>
                  <a:lnTo>
                    <a:pt x="295" y="23"/>
                  </a:lnTo>
                  <a:lnTo>
                    <a:pt x="292" y="23"/>
                  </a:lnTo>
                  <a:lnTo>
                    <a:pt x="289" y="25"/>
                  </a:lnTo>
                  <a:lnTo>
                    <a:pt x="288" y="25"/>
                  </a:lnTo>
                  <a:lnTo>
                    <a:pt x="284" y="25"/>
                  </a:lnTo>
                  <a:lnTo>
                    <a:pt x="282" y="25"/>
                  </a:lnTo>
                  <a:lnTo>
                    <a:pt x="278" y="25"/>
                  </a:lnTo>
                  <a:lnTo>
                    <a:pt x="274" y="25"/>
                  </a:lnTo>
                  <a:lnTo>
                    <a:pt x="269" y="26"/>
                  </a:lnTo>
                  <a:lnTo>
                    <a:pt x="265" y="26"/>
                  </a:lnTo>
                  <a:lnTo>
                    <a:pt x="260" y="27"/>
                  </a:lnTo>
                  <a:lnTo>
                    <a:pt x="255" y="28"/>
                  </a:lnTo>
                  <a:lnTo>
                    <a:pt x="250" y="30"/>
                  </a:lnTo>
                  <a:lnTo>
                    <a:pt x="245" y="31"/>
                  </a:lnTo>
                  <a:lnTo>
                    <a:pt x="240" y="33"/>
                  </a:lnTo>
                  <a:lnTo>
                    <a:pt x="235" y="35"/>
                  </a:lnTo>
                  <a:lnTo>
                    <a:pt x="229" y="37"/>
                  </a:lnTo>
                  <a:lnTo>
                    <a:pt x="224" y="40"/>
                  </a:lnTo>
                  <a:lnTo>
                    <a:pt x="219" y="43"/>
                  </a:lnTo>
                  <a:lnTo>
                    <a:pt x="215" y="46"/>
                  </a:lnTo>
                  <a:lnTo>
                    <a:pt x="208" y="49"/>
                  </a:lnTo>
                  <a:lnTo>
                    <a:pt x="203" y="53"/>
                  </a:lnTo>
                  <a:lnTo>
                    <a:pt x="197" y="56"/>
                  </a:lnTo>
                  <a:lnTo>
                    <a:pt x="191" y="60"/>
                  </a:lnTo>
                  <a:lnTo>
                    <a:pt x="185" y="63"/>
                  </a:lnTo>
                  <a:lnTo>
                    <a:pt x="177" y="66"/>
                  </a:lnTo>
                  <a:lnTo>
                    <a:pt x="171" y="70"/>
                  </a:lnTo>
                  <a:lnTo>
                    <a:pt x="165" y="72"/>
                  </a:lnTo>
                  <a:lnTo>
                    <a:pt x="159" y="75"/>
                  </a:lnTo>
                  <a:lnTo>
                    <a:pt x="153" y="77"/>
                  </a:lnTo>
                  <a:lnTo>
                    <a:pt x="148" y="80"/>
                  </a:lnTo>
                  <a:lnTo>
                    <a:pt x="143" y="81"/>
                  </a:lnTo>
                  <a:lnTo>
                    <a:pt x="139" y="83"/>
                  </a:lnTo>
                  <a:lnTo>
                    <a:pt x="136" y="84"/>
                  </a:lnTo>
                  <a:lnTo>
                    <a:pt x="133" y="86"/>
                  </a:lnTo>
                  <a:lnTo>
                    <a:pt x="131" y="86"/>
                  </a:lnTo>
                  <a:lnTo>
                    <a:pt x="128" y="86"/>
                  </a:lnTo>
                  <a:lnTo>
                    <a:pt x="126" y="86"/>
                  </a:lnTo>
                  <a:lnTo>
                    <a:pt x="124" y="86"/>
                  </a:lnTo>
                  <a:lnTo>
                    <a:pt x="122" y="86"/>
                  </a:lnTo>
                  <a:lnTo>
                    <a:pt x="120" y="87"/>
                  </a:lnTo>
                  <a:lnTo>
                    <a:pt x="118" y="88"/>
                  </a:lnTo>
                  <a:lnTo>
                    <a:pt x="116" y="88"/>
                  </a:lnTo>
                  <a:lnTo>
                    <a:pt x="113" y="89"/>
                  </a:lnTo>
                  <a:lnTo>
                    <a:pt x="112" y="89"/>
                  </a:lnTo>
                  <a:lnTo>
                    <a:pt x="108" y="90"/>
                  </a:lnTo>
                  <a:lnTo>
                    <a:pt x="106" y="91"/>
                  </a:lnTo>
                  <a:lnTo>
                    <a:pt x="105" y="91"/>
                  </a:lnTo>
                  <a:lnTo>
                    <a:pt x="102" y="92"/>
                  </a:lnTo>
                  <a:lnTo>
                    <a:pt x="99" y="92"/>
                  </a:lnTo>
                  <a:lnTo>
                    <a:pt x="96" y="93"/>
                  </a:lnTo>
                  <a:lnTo>
                    <a:pt x="94" y="93"/>
                  </a:lnTo>
                  <a:lnTo>
                    <a:pt x="90" y="93"/>
                  </a:lnTo>
                  <a:lnTo>
                    <a:pt x="86" y="93"/>
                  </a:lnTo>
                  <a:lnTo>
                    <a:pt x="83" y="93"/>
                  </a:lnTo>
                  <a:lnTo>
                    <a:pt x="78" y="93"/>
                  </a:lnTo>
                  <a:lnTo>
                    <a:pt x="74" y="93"/>
                  </a:lnTo>
                  <a:lnTo>
                    <a:pt x="70" y="93"/>
                  </a:lnTo>
                  <a:lnTo>
                    <a:pt x="66" y="93"/>
                  </a:lnTo>
                  <a:lnTo>
                    <a:pt x="62" y="93"/>
                  </a:lnTo>
                  <a:lnTo>
                    <a:pt x="58" y="93"/>
                  </a:lnTo>
                  <a:lnTo>
                    <a:pt x="54" y="93"/>
                  </a:lnTo>
                  <a:lnTo>
                    <a:pt x="51" y="93"/>
                  </a:lnTo>
                  <a:lnTo>
                    <a:pt x="48" y="93"/>
                  </a:lnTo>
                  <a:lnTo>
                    <a:pt x="46" y="93"/>
                  </a:lnTo>
                  <a:lnTo>
                    <a:pt x="45" y="94"/>
                  </a:lnTo>
                  <a:lnTo>
                    <a:pt x="43" y="95"/>
                  </a:lnTo>
                  <a:lnTo>
                    <a:pt x="42" y="95"/>
                  </a:lnTo>
                  <a:lnTo>
                    <a:pt x="40" y="97"/>
                  </a:lnTo>
                  <a:lnTo>
                    <a:pt x="37" y="98"/>
                  </a:lnTo>
                  <a:lnTo>
                    <a:pt x="35" y="100"/>
                  </a:lnTo>
                  <a:lnTo>
                    <a:pt x="31" y="102"/>
                  </a:lnTo>
                  <a:lnTo>
                    <a:pt x="28" y="104"/>
                  </a:lnTo>
                  <a:lnTo>
                    <a:pt x="24" y="107"/>
                  </a:lnTo>
                  <a:lnTo>
                    <a:pt x="21" y="109"/>
                  </a:lnTo>
                  <a:lnTo>
                    <a:pt x="17" y="112"/>
                  </a:lnTo>
                  <a:lnTo>
                    <a:pt x="14" y="113"/>
                  </a:lnTo>
                  <a:lnTo>
                    <a:pt x="10" y="116"/>
                  </a:lnTo>
                  <a:lnTo>
                    <a:pt x="8" y="118"/>
                  </a:lnTo>
                  <a:lnTo>
                    <a:pt x="5" y="120"/>
                  </a:lnTo>
                  <a:lnTo>
                    <a:pt x="3" y="122"/>
                  </a:lnTo>
                  <a:lnTo>
                    <a:pt x="1" y="123"/>
                  </a:lnTo>
                  <a:lnTo>
                    <a:pt x="0" y="124"/>
                  </a:lnTo>
                  <a:lnTo>
                    <a:pt x="0" y="126"/>
                  </a:lnTo>
                  <a:lnTo>
                    <a:pt x="0" y="127"/>
                  </a:lnTo>
                  <a:lnTo>
                    <a:pt x="0" y="129"/>
                  </a:lnTo>
                  <a:lnTo>
                    <a:pt x="0" y="131"/>
                  </a:lnTo>
                  <a:lnTo>
                    <a:pt x="0" y="132"/>
                  </a:lnTo>
                  <a:lnTo>
                    <a:pt x="1" y="134"/>
                  </a:lnTo>
                  <a:lnTo>
                    <a:pt x="1" y="136"/>
                  </a:lnTo>
                  <a:lnTo>
                    <a:pt x="3" y="137"/>
                  </a:lnTo>
                  <a:lnTo>
                    <a:pt x="3" y="139"/>
                  </a:lnTo>
                  <a:lnTo>
                    <a:pt x="3" y="141"/>
                  </a:lnTo>
                  <a:lnTo>
                    <a:pt x="4" y="142"/>
                  </a:lnTo>
                  <a:lnTo>
                    <a:pt x="4" y="143"/>
                  </a:lnTo>
                  <a:lnTo>
                    <a:pt x="5" y="144"/>
                  </a:lnTo>
                  <a:lnTo>
                    <a:pt x="6" y="146"/>
                  </a:lnTo>
                  <a:lnTo>
                    <a:pt x="8" y="146"/>
                  </a:lnTo>
                  <a:lnTo>
                    <a:pt x="9" y="147"/>
                  </a:lnTo>
                  <a:lnTo>
                    <a:pt x="10" y="148"/>
                  </a:lnTo>
                  <a:lnTo>
                    <a:pt x="11" y="148"/>
                  </a:lnTo>
                  <a:lnTo>
                    <a:pt x="11" y="149"/>
                  </a:lnTo>
                  <a:lnTo>
                    <a:pt x="13" y="149"/>
                  </a:lnTo>
                  <a:lnTo>
                    <a:pt x="14" y="149"/>
                  </a:lnTo>
                  <a:lnTo>
                    <a:pt x="14" y="151"/>
                  </a:lnTo>
                  <a:lnTo>
                    <a:pt x="15" y="151"/>
                  </a:lnTo>
                  <a:lnTo>
                    <a:pt x="16" y="151"/>
                  </a:lnTo>
                  <a:lnTo>
                    <a:pt x="16" y="152"/>
                  </a:lnTo>
                  <a:lnTo>
                    <a:pt x="16" y="153"/>
                  </a:lnTo>
                  <a:lnTo>
                    <a:pt x="16" y="154"/>
                  </a:lnTo>
                  <a:lnTo>
                    <a:pt x="16" y="155"/>
                  </a:lnTo>
                  <a:lnTo>
                    <a:pt x="16" y="156"/>
                  </a:lnTo>
                  <a:lnTo>
                    <a:pt x="17" y="157"/>
                  </a:lnTo>
                  <a:lnTo>
                    <a:pt x="17" y="158"/>
                  </a:lnTo>
                  <a:lnTo>
                    <a:pt x="17" y="159"/>
                  </a:lnTo>
                  <a:lnTo>
                    <a:pt x="17" y="160"/>
                  </a:lnTo>
                  <a:lnTo>
                    <a:pt x="18" y="161"/>
                  </a:lnTo>
                  <a:lnTo>
                    <a:pt x="18" y="162"/>
                  </a:lnTo>
                  <a:lnTo>
                    <a:pt x="18" y="163"/>
                  </a:lnTo>
                  <a:lnTo>
                    <a:pt x="19" y="163"/>
                  </a:lnTo>
                  <a:lnTo>
                    <a:pt x="20" y="164"/>
                  </a:lnTo>
                  <a:lnTo>
                    <a:pt x="21" y="165"/>
                  </a:lnTo>
                  <a:lnTo>
                    <a:pt x="22" y="166"/>
                  </a:lnTo>
                  <a:lnTo>
                    <a:pt x="24" y="166"/>
                  </a:lnTo>
                  <a:lnTo>
                    <a:pt x="24" y="167"/>
                  </a:lnTo>
                  <a:lnTo>
                    <a:pt x="25" y="167"/>
                  </a:lnTo>
                  <a:lnTo>
                    <a:pt x="26" y="167"/>
                  </a:lnTo>
                  <a:lnTo>
                    <a:pt x="27" y="168"/>
                  </a:lnTo>
                  <a:lnTo>
                    <a:pt x="28" y="168"/>
                  </a:lnTo>
                  <a:lnTo>
                    <a:pt x="30" y="168"/>
                  </a:lnTo>
                  <a:lnTo>
                    <a:pt x="31" y="168"/>
                  </a:lnTo>
                  <a:lnTo>
                    <a:pt x="31" y="169"/>
                  </a:lnTo>
                  <a:lnTo>
                    <a:pt x="32" y="169"/>
                  </a:lnTo>
                  <a:lnTo>
                    <a:pt x="33" y="169"/>
                  </a:lnTo>
                  <a:lnTo>
                    <a:pt x="35" y="171"/>
                  </a:lnTo>
                  <a:lnTo>
                    <a:pt x="36" y="171"/>
                  </a:lnTo>
                  <a:lnTo>
                    <a:pt x="37" y="171"/>
                  </a:lnTo>
                  <a:lnTo>
                    <a:pt x="37" y="172"/>
                  </a:lnTo>
                  <a:lnTo>
                    <a:pt x="38" y="172"/>
                  </a:lnTo>
                  <a:lnTo>
                    <a:pt x="40" y="172"/>
                  </a:lnTo>
                  <a:lnTo>
                    <a:pt x="41" y="172"/>
                  </a:lnTo>
                  <a:lnTo>
                    <a:pt x="42" y="172"/>
                  </a:lnTo>
                  <a:lnTo>
                    <a:pt x="43" y="173"/>
                  </a:lnTo>
                  <a:lnTo>
                    <a:pt x="45" y="173"/>
                  </a:lnTo>
                  <a:lnTo>
                    <a:pt x="46" y="174"/>
                  </a:lnTo>
                  <a:lnTo>
                    <a:pt x="47" y="174"/>
                  </a:lnTo>
                  <a:lnTo>
                    <a:pt x="49" y="174"/>
                  </a:lnTo>
                  <a:lnTo>
                    <a:pt x="51" y="176"/>
                  </a:lnTo>
                  <a:lnTo>
                    <a:pt x="52" y="176"/>
                  </a:lnTo>
                  <a:lnTo>
                    <a:pt x="54" y="176"/>
                  </a:lnTo>
                  <a:lnTo>
                    <a:pt x="56" y="176"/>
                  </a:lnTo>
                  <a:lnTo>
                    <a:pt x="58" y="176"/>
                  </a:lnTo>
                  <a:lnTo>
                    <a:pt x="61" y="174"/>
                  </a:lnTo>
                  <a:lnTo>
                    <a:pt x="62" y="174"/>
                  </a:lnTo>
                  <a:lnTo>
                    <a:pt x="63" y="174"/>
                  </a:lnTo>
                  <a:lnTo>
                    <a:pt x="64" y="174"/>
                  </a:lnTo>
                  <a:lnTo>
                    <a:pt x="65" y="173"/>
                  </a:lnTo>
                  <a:lnTo>
                    <a:pt x="66" y="172"/>
                  </a:lnTo>
                  <a:lnTo>
                    <a:pt x="67" y="171"/>
                  </a:lnTo>
                  <a:lnTo>
                    <a:pt x="68" y="169"/>
                  </a:lnTo>
                  <a:lnTo>
                    <a:pt x="69" y="169"/>
                  </a:lnTo>
                  <a:lnTo>
                    <a:pt x="70" y="168"/>
                  </a:lnTo>
                  <a:lnTo>
                    <a:pt x="70" y="167"/>
                  </a:lnTo>
                  <a:lnTo>
                    <a:pt x="71" y="166"/>
                  </a:lnTo>
                  <a:lnTo>
                    <a:pt x="72" y="165"/>
                  </a:lnTo>
                  <a:lnTo>
                    <a:pt x="73" y="163"/>
                  </a:lnTo>
                  <a:lnTo>
                    <a:pt x="74" y="162"/>
                  </a:lnTo>
                  <a:lnTo>
                    <a:pt x="74" y="161"/>
                  </a:lnTo>
                  <a:lnTo>
                    <a:pt x="75" y="160"/>
                  </a:lnTo>
                  <a:lnTo>
                    <a:pt x="76" y="159"/>
                  </a:lnTo>
                  <a:lnTo>
                    <a:pt x="78" y="159"/>
                  </a:lnTo>
                  <a:lnTo>
                    <a:pt x="79" y="159"/>
                  </a:lnTo>
                  <a:lnTo>
                    <a:pt x="81" y="159"/>
                  </a:lnTo>
                  <a:lnTo>
                    <a:pt x="84" y="159"/>
                  </a:lnTo>
                  <a:lnTo>
                    <a:pt x="85" y="159"/>
                  </a:lnTo>
                  <a:lnTo>
                    <a:pt x="88" y="158"/>
                  </a:lnTo>
                  <a:lnTo>
                    <a:pt x="91" y="158"/>
                  </a:lnTo>
                  <a:lnTo>
                    <a:pt x="93" y="158"/>
                  </a:lnTo>
                  <a:lnTo>
                    <a:pt x="96" y="157"/>
                  </a:lnTo>
                  <a:lnTo>
                    <a:pt x="99" y="157"/>
                  </a:lnTo>
                  <a:lnTo>
                    <a:pt x="100" y="156"/>
                  </a:lnTo>
                  <a:lnTo>
                    <a:pt x="102" y="155"/>
                  </a:lnTo>
                  <a:lnTo>
                    <a:pt x="105" y="154"/>
                  </a:lnTo>
                  <a:lnTo>
                    <a:pt x="106" y="154"/>
                  </a:lnTo>
                  <a:lnTo>
                    <a:pt x="107" y="152"/>
                  </a:lnTo>
                  <a:lnTo>
                    <a:pt x="108" y="151"/>
                  </a:lnTo>
                  <a:lnTo>
                    <a:pt x="111" y="149"/>
                  </a:lnTo>
                  <a:lnTo>
                    <a:pt x="112" y="147"/>
                  </a:lnTo>
                  <a:lnTo>
                    <a:pt x="115" y="144"/>
                  </a:lnTo>
                  <a:lnTo>
                    <a:pt x="117" y="142"/>
                  </a:lnTo>
                  <a:lnTo>
                    <a:pt x="120" y="139"/>
                  </a:lnTo>
                  <a:lnTo>
                    <a:pt x="122" y="137"/>
                  </a:lnTo>
                  <a:lnTo>
                    <a:pt x="124" y="134"/>
                  </a:lnTo>
                  <a:lnTo>
                    <a:pt x="126" y="132"/>
                  </a:lnTo>
                  <a:lnTo>
                    <a:pt x="129" y="129"/>
                  </a:lnTo>
                  <a:lnTo>
                    <a:pt x="132" y="127"/>
                  </a:lnTo>
                  <a:lnTo>
                    <a:pt x="133" y="126"/>
                  </a:lnTo>
                  <a:lnTo>
                    <a:pt x="134" y="124"/>
                  </a:lnTo>
                  <a:lnTo>
                    <a:pt x="136" y="123"/>
                  </a:lnTo>
                  <a:lnTo>
                    <a:pt x="137" y="123"/>
                  </a:lnTo>
                  <a:lnTo>
                    <a:pt x="140" y="123"/>
                  </a:lnTo>
                  <a:lnTo>
                    <a:pt x="146" y="123"/>
                  </a:lnTo>
                  <a:lnTo>
                    <a:pt x="154" y="123"/>
                  </a:lnTo>
                  <a:lnTo>
                    <a:pt x="166" y="123"/>
                  </a:lnTo>
                  <a:lnTo>
                    <a:pt x="180" y="123"/>
                  </a:lnTo>
                  <a:lnTo>
                    <a:pt x="195" y="123"/>
                  </a:lnTo>
                  <a:lnTo>
                    <a:pt x="212" y="122"/>
                  </a:lnTo>
                  <a:lnTo>
                    <a:pt x="230" y="120"/>
                  </a:lnTo>
                  <a:lnTo>
                    <a:pt x="249" y="118"/>
                  </a:lnTo>
                  <a:lnTo>
                    <a:pt x="270" y="113"/>
                  </a:lnTo>
                  <a:lnTo>
                    <a:pt x="291" y="109"/>
                  </a:lnTo>
                  <a:lnTo>
                    <a:pt x="313" y="103"/>
                  </a:lnTo>
                  <a:lnTo>
                    <a:pt x="334" y="95"/>
                  </a:lnTo>
                  <a:lnTo>
                    <a:pt x="356" y="86"/>
                  </a:lnTo>
                  <a:lnTo>
                    <a:pt x="375" y="76"/>
                  </a:lnTo>
                  <a:lnTo>
                    <a:pt x="395" y="63"/>
                  </a:lnTo>
                  <a:lnTo>
                    <a:pt x="395" y="62"/>
                  </a:lnTo>
                  <a:lnTo>
                    <a:pt x="393" y="60"/>
                  </a:lnTo>
                  <a:lnTo>
                    <a:pt x="391" y="57"/>
                  </a:lnTo>
                  <a:lnTo>
                    <a:pt x="386" y="53"/>
                  </a:lnTo>
                  <a:lnTo>
                    <a:pt x="383" y="48"/>
                  </a:lnTo>
                  <a:lnTo>
                    <a:pt x="378" y="42"/>
                  </a:lnTo>
                  <a:lnTo>
                    <a:pt x="373" y="36"/>
                  </a:lnTo>
                  <a:lnTo>
                    <a:pt x="367" y="31"/>
                  </a:lnTo>
                  <a:lnTo>
                    <a:pt x="362" y="25"/>
                  </a:lnTo>
                  <a:lnTo>
                    <a:pt x="358" y="20"/>
                  </a:lnTo>
                  <a:lnTo>
                    <a:pt x="352" y="13"/>
                  </a:lnTo>
                  <a:lnTo>
                    <a:pt x="348" y="10"/>
                  </a:lnTo>
                  <a:lnTo>
                    <a:pt x="344" y="5"/>
                  </a:lnTo>
                  <a:lnTo>
                    <a:pt x="342" y="2"/>
                  </a:lnTo>
                  <a:lnTo>
                    <a:pt x="340" y="0"/>
                  </a:lnTo>
                  <a:lnTo>
                    <a:pt x="339" y="0"/>
                  </a:lnTo>
                </a:path>
              </a:pathLst>
            </a:custGeom>
            <a:solidFill>
              <a:srgbClr val="FFC0A6"/>
            </a:solidFill>
            <a:ln w="12700" cap="rnd" cmpd="sng">
              <a:solidFill>
                <a:srgbClr val="F57B49"/>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9412" name="Freeform 20"/>
            <p:cNvSpPr>
              <a:spLocks/>
            </p:cNvSpPr>
            <p:nvPr/>
          </p:nvSpPr>
          <p:spPr bwMode="auto">
            <a:xfrm>
              <a:off x="4230" y="1063"/>
              <a:ext cx="477" cy="410"/>
            </a:xfrm>
            <a:custGeom>
              <a:avLst/>
              <a:gdLst>
                <a:gd name="T0" fmla="*/ 235 w 477"/>
                <a:gd name="T1" fmla="*/ 0 h 410"/>
                <a:gd name="T2" fmla="*/ 241 w 477"/>
                <a:gd name="T3" fmla="*/ 2 h 410"/>
                <a:gd name="T4" fmla="*/ 248 w 477"/>
                <a:gd name="T5" fmla="*/ 4 h 410"/>
                <a:gd name="T6" fmla="*/ 258 w 477"/>
                <a:gd name="T7" fmla="*/ 21 h 410"/>
                <a:gd name="T8" fmla="*/ 271 w 477"/>
                <a:gd name="T9" fmla="*/ 41 h 410"/>
                <a:gd name="T10" fmla="*/ 276 w 477"/>
                <a:gd name="T11" fmla="*/ 49 h 410"/>
                <a:gd name="T12" fmla="*/ 292 w 477"/>
                <a:gd name="T13" fmla="*/ 51 h 410"/>
                <a:gd name="T14" fmla="*/ 318 w 477"/>
                <a:gd name="T15" fmla="*/ 54 h 410"/>
                <a:gd name="T16" fmla="*/ 341 w 477"/>
                <a:gd name="T17" fmla="*/ 57 h 410"/>
                <a:gd name="T18" fmla="*/ 358 w 477"/>
                <a:gd name="T19" fmla="*/ 60 h 410"/>
                <a:gd name="T20" fmla="*/ 370 w 477"/>
                <a:gd name="T21" fmla="*/ 67 h 410"/>
                <a:gd name="T22" fmla="*/ 379 w 477"/>
                <a:gd name="T23" fmla="*/ 78 h 410"/>
                <a:gd name="T24" fmla="*/ 391 w 477"/>
                <a:gd name="T25" fmla="*/ 95 h 410"/>
                <a:gd name="T26" fmla="*/ 409 w 477"/>
                <a:gd name="T27" fmla="*/ 119 h 410"/>
                <a:gd name="T28" fmla="*/ 425 w 477"/>
                <a:gd name="T29" fmla="*/ 143 h 410"/>
                <a:gd name="T30" fmla="*/ 432 w 477"/>
                <a:gd name="T31" fmla="*/ 166 h 410"/>
                <a:gd name="T32" fmla="*/ 447 w 477"/>
                <a:gd name="T33" fmla="*/ 206 h 410"/>
                <a:gd name="T34" fmla="*/ 462 w 477"/>
                <a:gd name="T35" fmla="*/ 248 h 410"/>
                <a:gd name="T36" fmla="*/ 466 w 477"/>
                <a:gd name="T37" fmla="*/ 275 h 410"/>
                <a:gd name="T38" fmla="*/ 470 w 477"/>
                <a:gd name="T39" fmla="*/ 299 h 410"/>
                <a:gd name="T40" fmla="*/ 475 w 477"/>
                <a:gd name="T41" fmla="*/ 316 h 410"/>
                <a:gd name="T42" fmla="*/ 473 w 477"/>
                <a:gd name="T43" fmla="*/ 324 h 410"/>
                <a:gd name="T44" fmla="*/ 452 w 477"/>
                <a:gd name="T45" fmla="*/ 336 h 410"/>
                <a:gd name="T46" fmla="*/ 421 w 477"/>
                <a:gd name="T47" fmla="*/ 351 h 410"/>
                <a:gd name="T48" fmla="*/ 392 w 477"/>
                <a:gd name="T49" fmla="*/ 358 h 410"/>
                <a:gd name="T50" fmla="*/ 374 w 477"/>
                <a:gd name="T51" fmla="*/ 357 h 410"/>
                <a:gd name="T52" fmla="*/ 366 w 477"/>
                <a:gd name="T53" fmla="*/ 354 h 410"/>
                <a:gd name="T54" fmla="*/ 365 w 477"/>
                <a:gd name="T55" fmla="*/ 354 h 410"/>
                <a:gd name="T56" fmla="*/ 366 w 477"/>
                <a:gd name="T57" fmla="*/ 367 h 410"/>
                <a:gd name="T58" fmla="*/ 366 w 477"/>
                <a:gd name="T59" fmla="*/ 386 h 410"/>
                <a:gd name="T60" fmla="*/ 363 w 477"/>
                <a:gd name="T61" fmla="*/ 395 h 410"/>
                <a:gd name="T62" fmla="*/ 356 w 477"/>
                <a:gd name="T63" fmla="*/ 398 h 410"/>
                <a:gd name="T64" fmla="*/ 350 w 477"/>
                <a:gd name="T65" fmla="*/ 402 h 410"/>
                <a:gd name="T66" fmla="*/ 335 w 477"/>
                <a:gd name="T67" fmla="*/ 409 h 410"/>
                <a:gd name="T68" fmla="*/ 238 w 477"/>
                <a:gd name="T69" fmla="*/ 397 h 410"/>
                <a:gd name="T70" fmla="*/ 122 w 477"/>
                <a:gd name="T71" fmla="*/ 378 h 410"/>
                <a:gd name="T72" fmla="*/ 80 w 477"/>
                <a:gd name="T73" fmla="*/ 371 h 410"/>
                <a:gd name="T74" fmla="*/ 80 w 477"/>
                <a:gd name="T75" fmla="*/ 366 h 410"/>
                <a:gd name="T76" fmla="*/ 72 w 477"/>
                <a:gd name="T77" fmla="*/ 363 h 410"/>
                <a:gd name="T78" fmla="*/ 64 w 477"/>
                <a:gd name="T79" fmla="*/ 362 h 410"/>
                <a:gd name="T80" fmla="*/ 55 w 477"/>
                <a:gd name="T81" fmla="*/ 356 h 410"/>
                <a:gd name="T82" fmla="*/ 43 w 477"/>
                <a:gd name="T83" fmla="*/ 344 h 410"/>
                <a:gd name="T84" fmla="*/ 27 w 477"/>
                <a:gd name="T85" fmla="*/ 324 h 410"/>
                <a:gd name="T86" fmla="*/ 14 w 477"/>
                <a:gd name="T87" fmla="*/ 308 h 410"/>
                <a:gd name="T88" fmla="*/ 3 w 477"/>
                <a:gd name="T89" fmla="*/ 295 h 410"/>
                <a:gd name="T90" fmla="*/ 11 w 477"/>
                <a:gd name="T91" fmla="*/ 273 h 410"/>
                <a:gd name="T92" fmla="*/ 31 w 477"/>
                <a:gd name="T93" fmla="*/ 232 h 410"/>
                <a:gd name="T94" fmla="*/ 51 w 477"/>
                <a:gd name="T95" fmla="*/ 188 h 410"/>
                <a:gd name="T96" fmla="*/ 64 w 477"/>
                <a:gd name="T97" fmla="*/ 153 h 410"/>
                <a:gd name="T98" fmla="*/ 70 w 477"/>
                <a:gd name="T99" fmla="*/ 130 h 410"/>
                <a:gd name="T100" fmla="*/ 75 w 477"/>
                <a:gd name="T101" fmla="*/ 115 h 410"/>
                <a:gd name="T102" fmla="*/ 83 w 477"/>
                <a:gd name="T103" fmla="*/ 105 h 410"/>
                <a:gd name="T104" fmla="*/ 96 w 477"/>
                <a:gd name="T105" fmla="*/ 95 h 410"/>
                <a:gd name="T106" fmla="*/ 107 w 477"/>
                <a:gd name="T107" fmla="*/ 88 h 410"/>
                <a:gd name="T108" fmla="*/ 113 w 477"/>
                <a:gd name="T109" fmla="*/ 83 h 410"/>
                <a:gd name="T110" fmla="*/ 115 w 477"/>
                <a:gd name="T111" fmla="*/ 78 h 410"/>
                <a:gd name="T112" fmla="*/ 116 w 477"/>
                <a:gd name="T113" fmla="*/ 72 h 410"/>
                <a:gd name="T114" fmla="*/ 117 w 477"/>
                <a:gd name="T115" fmla="*/ 64 h 410"/>
                <a:gd name="T116" fmla="*/ 129 w 477"/>
                <a:gd name="T117" fmla="*/ 51 h 410"/>
                <a:gd name="T118" fmla="*/ 140 w 477"/>
                <a:gd name="T119" fmla="*/ 40 h 410"/>
                <a:gd name="T120" fmla="*/ 151 w 477"/>
                <a:gd name="T121" fmla="*/ 34 h 410"/>
                <a:gd name="T122" fmla="*/ 186 w 477"/>
                <a:gd name="T123" fmla="*/ 19 h 410"/>
                <a:gd name="T124" fmla="*/ 223 w 477"/>
                <a:gd name="T125" fmla="*/ 3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77" h="410">
                  <a:moveTo>
                    <a:pt x="230" y="0"/>
                  </a:moveTo>
                  <a:lnTo>
                    <a:pt x="231" y="0"/>
                  </a:lnTo>
                  <a:lnTo>
                    <a:pt x="232" y="0"/>
                  </a:lnTo>
                  <a:lnTo>
                    <a:pt x="233" y="0"/>
                  </a:lnTo>
                  <a:lnTo>
                    <a:pt x="235" y="0"/>
                  </a:lnTo>
                  <a:lnTo>
                    <a:pt x="236" y="0"/>
                  </a:lnTo>
                  <a:lnTo>
                    <a:pt x="238" y="0"/>
                  </a:lnTo>
                  <a:lnTo>
                    <a:pt x="238" y="2"/>
                  </a:lnTo>
                  <a:lnTo>
                    <a:pt x="239" y="2"/>
                  </a:lnTo>
                  <a:lnTo>
                    <a:pt x="241" y="2"/>
                  </a:lnTo>
                  <a:lnTo>
                    <a:pt x="243" y="3"/>
                  </a:lnTo>
                  <a:lnTo>
                    <a:pt x="244" y="3"/>
                  </a:lnTo>
                  <a:lnTo>
                    <a:pt x="245" y="3"/>
                  </a:lnTo>
                  <a:lnTo>
                    <a:pt x="246" y="3"/>
                  </a:lnTo>
                  <a:lnTo>
                    <a:pt x="248" y="4"/>
                  </a:lnTo>
                  <a:lnTo>
                    <a:pt x="249" y="8"/>
                  </a:lnTo>
                  <a:lnTo>
                    <a:pt x="251" y="10"/>
                  </a:lnTo>
                  <a:lnTo>
                    <a:pt x="252" y="13"/>
                  </a:lnTo>
                  <a:lnTo>
                    <a:pt x="255" y="18"/>
                  </a:lnTo>
                  <a:lnTo>
                    <a:pt x="258" y="21"/>
                  </a:lnTo>
                  <a:lnTo>
                    <a:pt x="260" y="26"/>
                  </a:lnTo>
                  <a:lnTo>
                    <a:pt x="263" y="30"/>
                  </a:lnTo>
                  <a:lnTo>
                    <a:pt x="266" y="34"/>
                  </a:lnTo>
                  <a:lnTo>
                    <a:pt x="268" y="38"/>
                  </a:lnTo>
                  <a:lnTo>
                    <a:pt x="271" y="41"/>
                  </a:lnTo>
                  <a:lnTo>
                    <a:pt x="272" y="44"/>
                  </a:lnTo>
                  <a:lnTo>
                    <a:pt x="273" y="48"/>
                  </a:lnTo>
                  <a:lnTo>
                    <a:pt x="275" y="48"/>
                  </a:lnTo>
                  <a:lnTo>
                    <a:pt x="275" y="49"/>
                  </a:lnTo>
                  <a:lnTo>
                    <a:pt x="276" y="49"/>
                  </a:lnTo>
                  <a:lnTo>
                    <a:pt x="277" y="49"/>
                  </a:lnTo>
                  <a:lnTo>
                    <a:pt x="280" y="49"/>
                  </a:lnTo>
                  <a:lnTo>
                    <a:pt x="283" y="50"/>
                  </a:lnTo>
                  <a:lnTo>
                    <a:pt x="287" y="50"/>
                  </a:lnTo>
                  <a:lnTo>
                    <a:pt x="292" y="51"/>
                  </a:lnTo>
                  <a:lnTo>
                    <a:pt x="295" y="51"/>
                  </a:lnTo>
                  <a:lnTo>
                    <a:pt x="300" y="52"/>
                  </a:lnTo>
                  <a:lnTo>
                    <a:pt x="307" y="53"/>
                  </a:lnTo>
                  <a:lnTo>
                    <a:pt x="312" y="54"/>
                  </a:lnTo>
                  <a:lnTo>
                    <a:pt x="318" y="54"/>
                  </a:lnTo>
                  <a:lnTo>
                    <a:pt x="323" y="55"/>
                  </a:lnTo>
                  <a:lnTo>
                    <a:pt x="329" y="55"/>
                  </a:lnTo>
                  <a:lnTo>
                    <a:pt x="332" y="56"/>
                  </a:lnTo>
                  <a:lnTo>
                    <a:pt x="338" y="56"/>
                  </a:lnTo>
                  <a:lnTo>
                    <a:pt x="341" y="57"/>
                  </a:lnTo>
                  <a:lnTo>
                    <a:pt x="345" y="57"/>
                  </a:lnTo>
                  <a:lnTo>
                    <a:pt x="348" y="58"/>
                  </a:lnTo>
                  <a:lnTo>
                    <a:pt x="352" y="58"/>
                  </a:lnTo>
                  <a:lnTo>
                    <a:pt x="355" y="59"/>
                  </a:lnTo>
                  <a:lnTo>
                    <a:pt x="358" y="60"/>
                  </a:lnTo>
                  <a:lnTo>
                    <a:pt x="361" y="61"/>
                  </a:lnTo>
                  <a:lnTo>
                    <a:pt x="363" y="63"/>
                  </a:lnTo>
                  <a:lnTo>
                    <a:pt x="366" y="64"/>
                  </a:lnTo>
                  <a:lnTo>
                    <a:pt x="368" y="66"/>
                  </a:lnTo>
                  <a:lnTo>
                    <a:pt x="370" y="67"/>
                  </a:lnTo>
                  <a:lnTo>
                    <a:pt x="372" y="69"/>
                  </a:lnTo>
                  <a:lnTo>
                    <a:pt x="374" y="71"/>
                  </a:lnTo>
                  <a:lnTo>
                    <a:pt x="377" y="73"/>
                  </a:lnTo>
                  <a:lnTo>
                    <a:pt x="379" y="76"/>
                  </a:lnTo>
                  <a:lnTo>
                    <a:pt x="379" y="78"/>
                  </a:lnTo>
                  <a:lnTo>
                    <a:pt x="380" y="81"/>
                  </a:lnTo>
                  <a:lnTo>
                    <a:pt x="383" y="83"/>
                  </a:lnTo>
                  <a:lnTo>
                    <a:pt x="385" y="87"/>
                  </a:lnTo>
                  <a:lnTo>
                    <a:pt x="388" y="91"/>
                  </a:lnTo>
                  <a:lnTo>
                    <a:pt x="391" y="95"/>
                  </a:lnTo>
                  <a:lnTo>
                    <a:pt x="394" y="99"/>
                  </a:lnTo>
                  <a:lnTo>
                    <a:pt x="398" y="104"/>
                  </a:lnTo>
                  <a:lnTo>
                    <a:pt x="401" y="109"/>
                  </a:lnTo>
                  <a:lnTo>
                    <a:pt x="406" y="114"/>
                  </a:lnTo>
                  <a:lnTo>
                    <a:pt x="409" y="119"/>
                  </a:lnTo>
                  <a:lnTo>
                    <a:pt x="412" y="124"/>
                  </a:lnTo>
                  <a:lnTo>
                    <a:pt x="416" y="129"/>
                  </a:lnTo>
                  <a:lnTo>
                    <a:pt x="419" y="134"/>
                  </a:lnTo>
                  <a:lnTo>
                    <a:pt x="422" y="138"/>
                  </a:lnTo>
                  <a:lnTo>
                    <a:pt x="425" y="143"/>
                  </a:lnTo>
                  <a:lnTo>
                    <a:pt x="426" y="147"/>
                  </a:lnTo>
                  <a:lnTo>
                    <a:pt x="426" y="151"/>
                  </a:lnTo>
                  <a:lnTo>
                    <a:pt x="428" y="154"/>
                  </a:lnTo>
                  <a:lnTo>
                    <a:pt x="430" y="160"/>
                  </a:lnTo>
                  <a:lnTo>
                    <a:pt x="432" y="166"/>
                  </a:lnTo>
                  <a:lnTo>
                    <a:pt x="435" y="173"/>
                  </a:lnTo>
                  <a:lnTo>
                    <a:pt x="438" y="180"/>
                  </a:lnTo>
                  <a:lnTo>
                    <a:pt x="441" y="189"/>
                  </a:lnTo>
                  <a:lnTo>
                    <a:pt x="444" y="197"/>
                  </a:lnTo>
                  <a:lnTo>
                    <a:pt x="447" y="206"/>
                  </a:lnTo>
                  <a:lnTo>
                    <a:pt x="450" y="215"/>
                  </a:lnTo>
                  <a:lnTo>
                    <a:pt x="453" y="224"/>
                  </a:lnTo>
                  <a:lnTo>
                    <a:pt x="457" y="232"/>
                  </a:lnTo>
                  <a:lnTo>
                    <a:pt x="459" y="240"/>
                  </a:lnTo>
                  <a:lnTo>
                    <a:pt x="462" y="248"/>
                  </a:lnTo>
                  <a:lnTo>
                    <a:pt x="464" y="255"/>
                  </a:lnTo>
                  <a:lnTo>
                    <a:pt x="465" y="260"/>
                  </a:lnTo>
                  <a:lnTo>
                    <a:pt x="465" y="267"/>
                  </a:lnTo>
                  <a:lnTo>
                    <a:pt x="466" y="270"/>
                  </a:lnTo>
                  <a:lnTo>
                    <a:pt x="466" y="275"/>
                  </a:lnTo>
                  <a:lnTo>
                    <a:pt x="467" y="280"/>
                  </a:lnTo>
                  <a:lnTo>
                    <a:pt x="468" y="285"/>
                  </a:lnTo>
                  <a:lnTo>
                    <a:pt x="468" y="290"/>
                  </a:lnTo>
                  <a:lnTo>
                    <a:pt x="469" y="295"/>
                  </a:lnTo>
                  <a:lnTo>
                    <a:pt x="470" y="299"/>
                  </a:lnTo>
                  <a:lnTo>
                    <a:pt x="471" y="303"/>
                  </a:lnTo>
                  <a:lnTo>
                    <a:pt x="473" y="306"/>
                  </a:lnTo>
                  <a:lnTo>
                    <a:pt x="473" y="311"/>
                  </a:lnTo>
                  <a:lnTo>
                    <a:pt x="474" y="314"/>
                  </a:lnTo>
                  <a:lnTo>
                    <a:pt x="475" y="316"/>
                  </a:lnTo>
                  <a:lnTo>
                    <a:pt x="476" y="319"/>
                  </a:lnTo>
                  <a:lnTo>
                    <a:pt x="476" y="320"/>
                  </a:lnTo>
                  <a:lnTo>
                    <a:pt x="476" y="321"/>
                  </a:lnTo>
                  <a:lnTo>
                    <a:pt x="475" y="322"/>
                  </a:lnTo>
                  <a:lnTo>
                    <a:pt x="473" y="324"/>
                  </a:lnTo>
                  <a:lnTo>
                    <a:pt x="469" y="326"/>
                  </a:lnTo>
                  <a:lnTo>
                    <a:pt x="466" y="327"/>
                  </a:lnTo>
                  <a:lnTo>
                    <a:pt x="462" y="331"/>
                  </a:lnTo>
                  <a:lnTo>
                    <a:pt x="457" y="334"/>
                  </a:lnTo>
                  <a:lnTo>
                    <a:pt x="452" y="336"/>
                  </a:lnTo>
                  <a:lnTo>
                    <a:pt x="446" y="340"/>
                  </a:lnTo>
                  <a:lnTo>
                    <a:pt x="440" y="342"/>
                  </a:lnTo>
                  <a:lnTo>
                    <a:pt x="433" y="346"/>
                  </a:lnTo>
                  <a:lnTo>
                    <a:pt x="427" y="349"/>
                  </a:lnTo>
                  <a:lnTo>
                    <a:pt x="421" y="351"/>
                  </a:lnTo>
                  <a:lnTo>
                    <a:pt x="415" y="354"/>
                  </a:lnTo>
                  <a:lnTo>
                    <a:pt x="409" y="356"/>
                  </a:lnTo>
                  <a:lnTo>
                    <a:pt x="403" y="357"/>
                  </a:lnTo>
                  <a:lnTo>
                    <a:pt x="398" y="358"/>
                  </a:lnTo>
                  <a:lnTo>
                    <a:pt x="392" y="358"/>
                  </a:lnTo>
                  <a:lnTo>
                    <a:pt x="388" y="360"/>
                  </a:lnTo>
                  <a:lnTo>
                    <a:pt x="384" y="360"/>
                  </a:lnTo>
                  <a:lnTo>
                    <a:pt x="380" y="358"/>
                  </a:lnTo>
                  <a:lnTo>
                    <a:pt x="378" y="358"/>
                  </a:lnTo>
                  <a:lnTo>
                    <a:pt x="374" y="357"/>
                  </a:lnTo>
                  <a:lnTo>
                    <a:pt x="372" y="357"/>
                  </a:lnTo>
                  <a:lnTo>
                    <a:pt x="370" y="356"/>
                  </a:lnTo>
                  <a:lnTo>
                    <a:pt x="368" y="356"/>
                  </a:lnTo>
                  <a:lnTo>
                    <a:pt x="367" y="355"/>
                  </a:lnTo>
                  <a:lnTo>
                    <a:pt x="366" y="354"/>
                  </a:lnTo>
                  <a:lnTo>
                    <a:pt x="365" y="354"/>
                  </a:lnTo>
                  <a:lnTo>
                    <a:pt x="365" y="352"/>
                  </a:lnTo>
                  <a:lnTo>
                    <a:pt x="364" y="352"/>
                  </a:lnTo>
                  <a:lnTo>
                    <a:pt x="365" y="352"/>
                  </a:lnTo>
                  <a:lnTo>
                    <a:pt x="365" y="354"/>
                  </a:lnTo>
                  <a:lnTo>
                    <a:pt x="365" y="356"/>
                  </a:lnTo>
                  <a:lnTo>
                    <a:pt x="365" y="357"/>
                  </a:lnTo>
                  <a:lnTo>
                    <a:pt x="365" y="361"/>
                  </a:lnTo>
                  <a:lnTo>
                    <a:pt x="366" y="365"/>
                  </a:lnTo>
                  <a:lnTo>
                    <a:pt x="366" y="367"/>
                  </a:lnTo>
                  <a:lnTo>
                    <a:pt x="366" y="371"/>
                  </a:lnTo>
                  <a:lnTo>
                    <a:pt x="366" y="376"/>
                  </a:lnTo>
                  <a:lnTo>
                    <a:pt x="366" y="378"/>
                  </a:lnTo>
                  <a:lnTo>
                    <a:pt x="366" y="382"/>
                  </a:lnTo>
                  <a:lnTo>
                    <a:pt x="366" y="386"/>
                  </a:lnTo>
                  <a:lnTo>
                    <a:pt x="366" y="388"/>
                  </a:lnTo>
                  <a:lnTo>
                    <a:pt x="366" y="391"/>
                  </a:lnTo>
                  <a:lnTo>
                    <a:pt x="365" y="392"/>
                  </a:lnTo>
                  <a:lnTo>
                    <a:pt x="364" y="393"/>
                  </a:lnTo>
                  <a:lnTo>
                    <a:pt x="363" y="395"/>
                  </a:lnTo>
                  <a:lnTo>
                    <a:pt x="362" y="396"/>
                  </a:lnTo>
                  <a:lnTo>
                    <a:pt x="361" y="396"/>
                  </a:lnTo>
                  <a:lnTo>
                    <a:pt x="359" y="396"/>
                  </a:lnTo>
                  <a:lnTo>
                    <a:pt x="358" y="397"/>
                  </a:lnTo>
                  <a:lnTo>
                    <a:pt x="356" y="398"/>
                  </a:lnTo>
                  <a:lnTo>
                    <a:pt x="355" y="399"/>
                  </a:lnTo>
                  <a:lnTo>
                    <a:pt x="352" y="399"/>
                  </a:lnTo>
                  <a:lnTo>
                    <a:pt x="352" y="401"/>
                  </a:lnTo>
                  <a:lnTo>
                    <a:pt x="351" y="401"/>
                  </a:lnTo>
                  <a:lnTo>
                    <a:pt x="350" y="402"/>
                  </a:lnTo>
                  <a:lnTo>
                    <a:pt x="348" y="403"/>
                  </a:lnTo>
                  <a:lnTo>
                    <a:pt x="347" y="406"/>
                  </a:lnTo>
                  <a:lnTo>
                    <a:pt x="346" y="408"/>
                  </a:lnTo>
                  <a:lnTo>
                    <a:pt x="345" y="409"/>
                  </a:lnTo>
                  <a:lnTo>
                    <a:pt x="335" y="409"/>
                  </a:lnTo>
                  <a:lnTo>
                    <a:pt x="323" y="408"/>
                  </a:lnTo>
                  <a:lnTo>
                    <a:pt x="305" y="406"/>
                  </a:lnTo>
                  <a:lnTo>
                    <a:pt x="285" y="403"/>
                  </a:lnTo>
                  <a:lnTo>
                    <a:pt x="262" y="401"/>
                  </a:lnTo>
                  <a:lnTo>
                    <a:pt x="238" y="397"/>
                  </a:lnTo>
                  <a:lnTo>
                    <a:pt x="213" y="393"/>
                  </a:lnTo>
                  <a:lnTo>
                    <a:pt x="188" y="390"/>
                  </a:lnTo>
                  <a:lnTo>
                    <a:pt x="164" y="386"/>
                  </a:lnTo>
                  <a:lnTo>
                    <a:pt x="142" y="382"/>
                  </a:lnTo>
                  <a:lnTo>
                    <a:pt x="122" y="378"/>
                  </a:lnTo>
                  <a:lnTo>
                    <a:pt x="104" y="376"/>
                  </a:lnTo>
                  <a:lnTo>
                    <a:pt x="91" y="373"/>
                  </a:lnTo>
                  <a:lnTo>
                    <a:pt x="83" y="372"/>
                  </a:lnTo>
                  <a:lnTo>
                    <a:pt x="79" y="372"/>
                  </a:lnTo>
                  <a:lnTo>
                    <a:pt x="80" y="371"/>
                  </a:lnTo>
                  <a:lnTo>
                    <a:pt x="80" y="370"/>
                  </a:lnTo>
                  <a:lnTo>
                    <a:pt x="81" y="370"/>
                  </a:lnTo>
                  <a:lnTo>
                    <a:pt x="81" y="368"/>
                  </a:lnTo>
                  <a:lnTo>
                    <a:pt x="80" y="367"/>
                  </a:lnTo>
                  <a:lnTo>
                    <a:pt x="80" y="366"/>
                  </a:lnTo>
                  <a:lnTo>
                    <a:pt x="79" y="366"/>
                  </a:lnTo>
                  <a:lnTo>
                    <a:pt x="78" y="365"/>
                  </a:lnTo>
                  <a:lnTo>
                    <a:pt x="76" y="365"/>
                  </a:lnTo>
                  <a:lnTo>
                    <a:pt x="75" y="365"/>
                  </a:lnTo>
                  <a:lnTo>
                    <a:pt x="72" y="363"/>
                  </a:lnTo>
                  <a:lnTo>
                    <a:pt x="69" y="365"/>
                  </a:lnTo>
                  <a:lnTo>
                    <a:pt x="67" y="365"/>
                  </a:lnTo>
                  <a:lnTo>
                    <a:pt x="65" y="363"/>
                  </a:lnTo>
                  <a:lnTo>
                    <a:pt x="64" y="363"/>
                  </a:lnTo>
                  <a:lnTo>
                    <a:pt x="64" y="362"/>
                  </a:lnTo>
                  <a:lnTo>
                    <a:pt x="62" y="362"/>
                  </a:lnTo>
                  <a:lnTo>
                    <a:pt x="60" y="361"/>
                  </a:lnTo>
                  <a:lnTo>
                    <a:pt x="58" y="360"/>
                  </a:lnTo>
                  <a:lnTo>
                    <a:pt x="57" y="358"/>
                  </a:lnTo>
                  <a:lnTo>
                    <a:pt x="55" y="356"/>
                  </a:lnTo>
                  <a:lnTo>
                    <a:pt x="53" y="355"/>
                  </a:lnTo>
                  <a:lnTo>
                    <a:pt x="50" y="352"/>
                  </a:lnTo>
                  <a:lnTo>
                    <a:pt x="48" y="350"/>
                  </a:lnTo>
                  <a:lnTo>
                    <a:pt x="46" y="346"/>
                  </a:lnTo>
                  <a:lnTo>
                    <a:pt x="43" y="344"/>
                  </a:lnTo>
                  <a:lnTo>
                    <a:pt x="40" y="341"/>
                  </a:lnTo>
                  <a:lnTo>
                    <a:pt x="37" y="336"/>
                  </a:lnTo>
                  <a:lnTo>
                    <a:pt x="33" y="331"/>
                  </a:lnTo>
                  <a:lnTo>
                    <a:pt x="30" y="327"/>
                  </a:lnTo>
                  <a:lnTo>
                    <a:pt x="27" y="324"/>
                  </a:lnTo>
                  <a:lnTo>
                    <a:pt x="24" y="320"/>
                  </a:lnTo>
                  <a:lnTo>
                    <a:pt x="21" y="316"/>
                  </a:lnTo>
                  <a:lnTo>
                    <a:pt x="17" y="314"/>
                  </a:lnTo>
                  <a:lnTo>
                    <a:pt x="16" y="311"/>
                  </a:lnTo>
                  <a:lnTo>
                    <a:pt x="14" y="308"/>
                  </a:lnTo>
                  <a:lnTo>
                    <a:pt x="11" y="305"/>
                  </a:lnTo>
                  <a:lnTo>
                    <a:pt x="10" y="303"/>
                  </a:lnTo>
                  <a:lnTo>
                    <a:pt x="8" y="300"/>
                  </a:lnTo>
                  <a:lnTo>
                    <a:pt x="5" y="298"/>
                  </a:lnTo>
                  <a:lnTo>
                    <a:pt x="3" y="295"/>
                  </a:lnTo>
                  <a:lnTo>
                    <a:pt x="3" y="293"/>
                  </a:lnTo>
                  <a:lnTo>
                    <a:pt x="0" y="290"/>
                  </a:lnTo>
                  <a:lnTo>
                    <a:pt x="4" y="285"/>
                  </a:lnTo>
                  <a:lnTo>
                    <a:pt x="8" y="280"/>
                  </a:lnTo>
                  <a:lnTo>
                    <a:pt x="11" y="273"/>
                  </a:lnTo>
                  <a:lnTo>
                    <a:pt x="15" y="265"/>
                  </a:lnTo>
                  <a:lnTo>
                    <a:pt x="19" y="258"/>
                  </a:lnTo>
                  <a:lnTo>
                    <a:pt x="23" y="250"/>
                  </a:lnTo>
                  <a:lnTo>
                    <a:pt x="27" y="240"/>
                  </a:lnTo>
                  <a:lnTo>
                    <a:pt x="31" y="232"/>
                  </a:lnTo>
                  <a:lnTo>
                    <a:pt x="37" y="223"/>
                  </a:lnTo>
                  <a:lnTo>
                    <a:pt x="40" y="214"/>
                  </a:lnTo>
                  <a:lnTo>
                    <a:pt x="44" y="205"/>
                  </a:lnTo>
                  <a:lnTo>
                    <a:pt x="48" y="196"/>
                  </a:lnTo>
                  <a:lnTo>
                    <a:pt x="51" y="188"/>
                  </a:lnTo>
                  <a:lnTo>
                    <a:pt x="54" y="180"/>
                  </a:lnTo>
                  <a:lnTo>
                    <a:pt x="57" y="172"/>
                  </a:lnTo>
                  <a:lnTo>
                    <a:pt x="59" y="166"/>
                  </a:lnTo>
                  <a:lnTo>
                    <a:pt x="63" y="159"/>
                  </a:lnTo>
                  <a:lnTo>
                    <a:pt x="64" y="153"/>
                  </a:lnTo>
                  <a:lnTo>
                    <a:pt x="65" y="148"/>
                  </a:lnTo>
                  <a:lnTo>
                    <a:pt x="68" y="143"/>
                  </a:lnTo>
                  <a:lnTo>
                    <a:pt x="69" y="138"/>
                  </a:lnTo>
                  <a:lnTo>
                    <a:pt x="70" y="134"/>
                  </a:lnTo>
                  <a:lnTo>
                    <a:pt x="70" y="130"/>
                  </a:lnTo>
                  <a:lnTo>
                    <a:pt x="72" y="126"/>
                  </a:lnTo>
                  <a:lnTo>
                    <a:pt x="72" y="123"/>
                  </a:lnTo>
                  <a:lnTo>
                    <a:pt x="73" y="120"/>
                  </a:lnTo>
                  <a:lnTo>
                    <a:pt x="74" y="117"/>
                  </a:lnTo>
                  <a:lnTo>
                    <a:pt x="75" y="115"/>
                  </a:lnTo>
                  <a:lnTo>
                    <a:pt x="76" y="112"/>
                  </a:lnTo>
                  <a:lnTo>
                    <a:pt x="77" y="110"/>
                  </a:lnTo>
                  <a:lnTo>
                    <a:pt x="79" y="108"/>
                  </a:lnTo>
                  <a:lnTo>
                    <a:pt x="80" y="107"/>
                  </a:lnTo>
                  <a:lnTo>
                    <a:pt x="83" y="105"/>
                  </a:lnTo>
                  <a:lnTo>
                    <a:pt x="85" y="103"/>
                  </a:lnTo>
                  <a:lnTo>
                    <a:pt x="88" y="101"/>
                  </a:lnTo>
                  <a:lnTo>
                    <a:pt x="91" y="99"/>
                  </a:lnTo>
                  <a:lnTo>
                    <a:pt x="93" y="97"/>
                  </a:lnTo>
                  <a:lnTo>
                    <a:pt x="96" y="95"/>
                  </a:lnTo>
                  <a:lnTo>
                    <a:pt x="97" y="93"/>
                  </a:lnTo>
                  <a:lnTo>
                    <a:pt x="101" y="92"/>
                  </a:lnTo>
                  <a:lnTo>
                    <a:pt x="103" y="90"/>
                  </a:lnTo>
                  <a:lnTo>
                    <a:pt x="105" y="89"/>
                  </a:lnTo>
                  <a:lnTo>
                    <a:pt x="107" y="88"/>
                  </a:lnTo>
                  <a:lnTo>
                    <a:pt x="110" y="87"/>
                  </a:lnTo>
                  <a:lnTo>
                    <a:pt x="111" y="86"/>
                  </a:lnTo>
                  <a:lnTo>
                    <a:pt x="112" y="85"/>
                  </a:lnTo>
                  <a:lnTo>
                    <a:pt x="113" y="84"/>
                  </a:lnTo>
                  <a:lnTo>
                    <a:pt x="113" y="83"/>
                  </a:lnTo>
                  <a:lnTo>
                    <a:pt x="113" y="82"/>
                  </a:lnTo>
                  <a:lnTo>
                    <a:pt x="113" y="81"/>
                  </a:lnTo>
                  <a:lnTo>
                    <a:pt x="115" y="80"/>
                  </a:lnTo>
                  <a:lnTo>
                    <a:pt x="115" y="79"/>
                  </a:lnTo>
                  <a:lnTo>
                    <a:pt x="115" y="78"/>
                  </a:lnTo>
                  <a:lnTo>
                    <a:pt x="115" y="76"/>
                  </a:lnTo>
                  <a:lnTo>
                    <a:pt x="115" y="75"/>
                  </a:lnTo>
                  <a:lnTo>
                    <a:pt x="116" y="74"/>
                  </a:lnTo>
                  <a:lnTo>
                    <a:pt x="116" y="73"/>
                  </a:lnTo>
                  <a:lnTo>
                    <a:pt x="116" y="72"/>
                  </a:lnTo>
                  <a:lnTo>
                    <a:pt x="116" y="70"/>
                  </a:lnTo>
                  <a:lnTo>
                    <a:pt x="115" y="70"/>
                  </a:lnTo>
                  <a:lnTo>
                    <a:pt x="116" y="68"/>
                  </a:lnTo>
                  <a:lnTo>
                    <a:pt x="117" y="66"/>
                  </a:lnTo>
                  <a:lnTo>
                    <a:pt x="117" y="64"/>
                  </a:lnTo>
                  <a:lnTo>
                    <a:pt x="120" y="62"/>
                  </a:lnTo>
                  <a:lnTo>
                    <a:pt x="122" y="59"/>
                  </a:lnTo>
                  <a:lnTo>
                    <a:pt x="124" y="57"/>
                  </a:lnTo>
                  <a:lnTo>
                    <a:pt x="126" y="54"/>
                  </a:lnTo>
                  <a:lnTo>
                    <a:pt x="129" y="51"/>
                  </a:lnTo>
                  <a:lnTo>
                    <a:pt x="132" y="49"/>
                  </a:lnTo>
                  <a:lnTo>
                    <a:pt x="134" y="46"/>
                  </a:lnTo>
                  <a:lnTo>
                    <a:pt x="137" y="44"/>
                  </a:lnTo>
                  <a:lnTo>
                    <a:pt x="138" y="43"/>
                  </a:lnTo>
                  <a:lnTo>
                    <a:pt x="140" y="40"/>
                  </a:lnTo>
                  <a:lnTo>
                    <a:pt x="142" y="39"/>
                  </a:lnTo>
                  <a:lnTo>
                    <a:pt x="143" y="38"/>
                  </a:lnTo>
                  <a:lnTo>
                    <a:pt x="144" y="38"/>
                  </a:lnTo>
                  <a:lnTo>
                    <a:pt x="147" y="36"/>
                  </a:lnTo>
                  <a:lnTo>
                    <a:pt x="151" y="34"/>
                  </a:lnTo>
                  <a:lnTo>
                    <a:pt x="158" y="33"/>
                  </a:lnTo>
                  <a:lnTo>
                    <a:pt x="164" y="29"/>
                  </a:lnTo>
                  <a:lnTo>
                    <a:pt x="171" y="25"/>
                  </a:lnTo>
                  <a:lnTo>
                    <a:pt x="179" y="23"/>
                  </a:lnTo>
                  <a:lnTo>
                    <a:pt x="186" y="19"/>
                  </a:lnTo>
                  <a:lnTo>
                    <a:pt x="195" y="15"/>
                  </a:lnTo>
                  <a:lnTo>
                    <a:pt x="203" y="13"/>
                  </a:lnTo>
                  <a:lnTo>
                    <a:pt x="211" y="8"/>
                  </a:lnTo>
                  <a:lnTo>
                    <a:pt x="217" y="5"/>
                  </a:lnTo>
                  <a:lnTo>
                    <a:pt x="223" y="3"/>
                  </a:lnTo>
                  <a:lnTo>
                    <a:pt x="227" y="2"/>
                  </a:lnTo>
                  <a:lnTo>
                    <a:pt x="230" y="0"/>
                  </a:lnTo>
                </a:path>
              </a:pathLst>
            </a:custGeom>
            <a:solidFill>
              <a:srgbClr val="00208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9413" name="Freeform 21"/>
            <p:cNvSpPr>
              <a:spLocks/>
            </p:cNvSpPr>
            <p:nvPr/>
          </p:nvSpPr>
          <p:spPr bwMode="auto">
            <a:xfrm>
              <a:off x="4263" y="948"/>
              <a:ext cx="56" cy="26"/>
            </a:xfrm>
            <a:custGeom>
              <a:avLst/>
              <a:gdLst>
                <a:gd name="T0" fmla="*/ 0 w 56"/>
                <a:gd name="T1" fmla="*/ 19 h 26"/>
                <a:gd name="T2" fmla="*/ 2 w 56"/>
                <a:gd name="T3" fmla="*/ 20 h 26"/>
                <a:gd name="T4" fmla="*/ 4 w 56"/>
                <a:gd name="T5" fmla="*/ 21 h 26"/>
                <a:gd name="T6" fmla="*/ 7 w 56"/>
                <a:gd name="T7" fmla="*/ 22 h 26"/>
                <a:gd name="T8" fmla="*/ 10 w 56"/>
                <a:gd name="T9" fmla="*/ 23 h 26"/>
                <a:gd name="T10" fmla="*/ 14 w 56"/>
                <a:gd name="T11" fmla="*/ 24 h 26"/>
                <a:gd name="T12" fmla="*/ 19 w 56"/>
                <a:gd name="T13" fmla="*/ 25 h 26"/>
                <a:gd name="T14" fmla="*/ 23 w 56"/>
                <a:gd name="T15" fmla="*/ 25 h 26"/>
                <a:gd name="T16" fmla="*/ 27 w 56"/>
                <a:gd name="T17" fmla="*/ 25 h 26"/>
                <a:gd name="T18" fmla="*/ 32 w 56"/>
                <a:gd name="T19" fmla="*/ 25 h 26"/>
                <a:gd name="T20" fmla="*/ 35 w 56"/>
                <a:gd name="T21" fmla="*/ 25 h 26"/>
                <a:gd name="T22" fmla="*/ 39 w 56"/>
                <a:gd name="T23" fmla="*/ 25 h 26"/>
                <a:gd name="T24" fmla="*/ 43 w 56"/>
                <a:gd name="T25" fmla="*/ 25 h 26"/>
                <a:gd name="T26" fmla="*/ 45 w 56"/>
                <a:gd name="T27" fmla="*/ 25 h 26"/>
                <a:gd name="T28" fmla="*/ 48 w 56"/>
                <a:gd name="T29" fmla="*/ 25 h 26"/>
                <a:gd name="T30" fmla="*/ 49 w 56"/>
                <a:gd name="T31" fmla="*/ 25 h 26"/>
                <a:gd name="T32" fmla="*/ 50 w 56"/>
                <a:gd name="T33" fmla="*/ 24 h 26"/>
                <a:gd name="T34" fmla="*/ 50 w 56"/>
                <a:gd name="T35" fmla="*/ 23 h 26"/>
                <a:gd name="T36" fmla="*/ 50 w 56"/>
                <a:gd name="T37" fmla="*/ 22 h 26"/>
                <a:gd name="T38" fmla="*/ 50 w 56"/>
                <a:gd name="T39" fmla="*/ 21 h 26"/>
                <a:gd name="T40" fmla="*/ 52 w 56"/>
                <a:gd name="T41" fmla="*/ 19 h 26"/>
                <a:gd name="T42" fmla="*/ 52 w 56"/>
                <a:gd name="T43" fmla="*/ 16 h 26"/>
                <a:gd name="T44" fmla="*/ 53 w 56"/>
                <a:gd name="T45" fmla="*/ 14 h 26"/>
                <a:gd name="T46" fmla="*/ 53 w 56"/>
                <a:gd name="T47" fmla="*/ 12 h 26"/>
                <a:gd name="T48" fmla="*/ 53 w 56"/>
                <a:gd name="T49" fmla="*/ 9 h 26"/>
                <a:gd name="T50" fmla="*/ 54 w 56"/>
                <a:gd name="T51" fmla="*/ 8 h 26"/>
                <a:gd name="T52" fmla="*/ 54 w 56"/>
                <a:gd name="T53" fmla="*/ 5 h 26"/>
                <a:gd name="T54" fmla="*/ 55 w 56"/>
                <a:gd name="T55" fmla="*/ 4 h 26"/>
                <a:gd name="T56" fmla="*/ 55 w 56"/>
                <a:gd name="T57" fmla="*/ 1 h 26"/>
                <a:gd name="T58" fmla="*/ 55 w 56"/>
                <a:gd name="T59" fmla="*/ 0 h 26"/>
                <a:gd name="T60" fmla="*/ 0 w 56"/>
                <a:gd name="T61" fmla="*/ 19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6" h="26">
                  <a:moveTo>
                    <a:pt x="0" y="19"/>
                  </a:moveTo>
                  <a:lnTo>
                    <a:pt x="2" y="20"/>
                  </a:lnTo>
                  <a:lnTo>
                    <a:pt x="4" y="21"/>
                  </a:lnTo>
                  <a:lnTo>
                    <a:pt x="7" y="22"/>
                  </a:lnTo>
                  <a:lnTo>
                    <a:pt x="10" y="23"/>
                  </a:lnTo>
                  <a:lnTo>
                    <a:pt x="14" y="24"/>
                  </a:lnTo>
                  <a:lnTo>
                    <a:pt x="19" y="25"/>
                  </a:lnTo>
                  <a:lnTo>
                    <a:pt x="23" y="25"/>
                  </a:lnTo>
                  <a:lnTo>
                    <a:pt x="27" y="25"/>
                  </a:lnTo>
                  <a:lnTo>
                    <a:pt x="32" y="25"/>
                  </a:lnTo>
                  <a:lnTo>
                    <a:pt x="35" y="25"/>
                  </a:lnTo>
                  <a:lnTo>
                    <a:pt x="39" y="25"/>
                  </a:lnTo>
                  <a:lnTo>
                    <a:pt x="43" y="25"/>
                  </a:lnTo>
                  <a:lnTo>
                    <a:pt x="45" y="25"/>
                  </a:lnTo>
                  <a:lnTo>
                    <a:pt x="48" y="25"/>
                  </a:lnTo>
                  <a:lnTo>
                    <a:pt x="49" y="25"/>
                  </a:lnTo>
                  <a:lnTo>
                    <a:pt x="50" y="24"/>
                  </a:lnTo>
                  <a:lnTo>
                    <a:pt x="50" y="23"/>
                  </a:lnTo>
                  <a:lnTo>
                    <a:pt x="50" y="22"/>
                  </a:lnTo>
                  <a:lnTo>
                    <a:pt x="50" y="21"/>
                  </a:lnTo>
                  <a:lnTo>
                    <a:pt x="52" y="19"/>
                  </a:lnTo>
                  <a:lnTo>
                    <a:pt x="52" y="16"/>
                  </a:lnTo>
                  <a:lnTo>
                    <a:pt x="53" y="14"/>
                  </a:lnTo>
                  <a:lnTo>
                    <a:pt x="53" y="12"/>
                  </a:lnTo>
                  <a:lnTo>
                    <a:pt x="53" y="9"/>
                  </a:lnTo>
                  <a:lnTo>
                    <a:pt x="54" y="8"/>
                  </a:lnTo>
                  <a:lnTo>
                    <a:pt x="54" y="5"/>
                  </a:lnTo>
                  <a:lnTo>
                    <a:pt x="55" y="4"/>
                  </a:lnTo>
                  <a:lnTo>
                    <a:pt x="55" y="1"/>
                  </a:lnTo>
                  <a:lnTo>
                    <a:pt x="55" y="0"/>
                  </a:lnTo>
                  <a:lnTo>
                    <a:pt x="0" y="19"/>
                  </a:lnTo>
                </a:path>
              </a:pathLst>
            </a:custGeom>
            <a:solidFill>
              <a:srgbClr val="00208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9414" name="Freeform 22"/>
            <p:cNvSpPr>
              <a:spLocks/>
            </p:cNvSpPr>
            <p:nvPr/>
          </p:nvSpPr>
          <p:spPr bwMode="auto">
            <a:xfrm>
              <a:off x="4307" y="892"/>
              <a:ext cx="172" cy="280"/>
            </a:xfrm>
            <a:custGeom>
              <a:avLst/>
              <a:gdLst>
                <a:gd name="T0" fmla="*/ 3 w 172"/>
                <a:gd name="T1" fmla="*/ 74 h 280"/>
                <a:gd name="T2" fmla="*/ 0 w 172"/>
                <a:gd name="T3" fmla="*/ 81 h 280"/>
                <a:gd name="T4" fmla="*/ 0 w 172"/>
                <a:gd name="T5" fmla="*/ 90 h 280"/>
                <a:gd name="T6" fmla="*/ 1 w 172"/>
                <a:gd name="T7" fmla="*/ 95 h 280"/>
                <a:gd name="T8" fmla="*/ 3 w 172"/>
                <a:gd name="T9" fmla="*/ 100 h 280"/>
                <a:gd name="T10" fmla="*/ 5 w 172"/>
                <a:gd name="T11" fmla="*/ 105 h 280"/>
                <a:gd name="T12" fmla="*/ 6 w 172"/>
                <a:gd name="T13" fmla="*/ 111 h 280"/>
                <a:gd name="T14" fmla="*/ 6 w 172"/>
                <a:gd name="T15" fmla="*/ 116 h 280"/>
                <a:gd name="T16" fmla="*/ 6 w 172"/>
                <a:gd name="T17" fmla="*/ 121 h 280"/>
                <a:gd name="T18" fmla="*/ 5 w 172"/>
                <a:gd name="T19" fmla="*/ 130 h 280"/>
                <a:gd name="T20" fmla="*/ 6 w 172"/>
                <a:gd name="T21" fmla="*/ 140 h 280"/>
                <a:gd name="T22" fmla="*/ 8 w 172"/>
                <a:gd name="T23" fmla="*/ 152 h 280"/>
                <a:gd name="T24" fmla="*/ 13 w 172"/>
                <a:gd name="T25" fmla="*/ 160 h 280"/>
                <a:gd name="T26" fmla="*/ 14 w 172"/>
                <a:gd name="T27" fmla="*/ 168 h 280"/>
                <a:gd name="T28" fmla="*/ 16 w 172"/>
                <a:gd name="T29" fmla="*/ 175 h 280"/>
                <a:gd name="T30" fmla="*/ 18 w 172"/>
                <a:gd name="T31" fmla="*/ 181 h 280"/>
                <a:gd name="T32" fmla="*/ 19 w 172"/>
                <a:gd name="T33" fmla="*/ 186 h 280"/>
                <a:gd name="T34" fmla="*/ 19 w 172"/>
                <a:gd name="T35" fmla="*/ 193 h 280"/>
                <a:gd name="T36" fmla="*/ 21 w 172"/>
                <a:gd name="T37" fmla="*/ 199 h 280"/>
                <a:gd name="T38" fmla="*/ 29 w 172"/>
                <a:gd name="T39" fmla="*/ 208 h 280"/>
                <a:gd name="T40" fmla="*/ 39 w 172"/>
                <a:gd name="T41" fmla="*/ 211 h 280"/>
                <a:gd name="T42" fmla="*/ 47 w 172"/>
                <a:gd name="T43" fmla="*/ 211 h 280"/>
                <a:gd name="T44" fmla="*/ 56 w 172"/>
                <a:gd name="T45" fmla="*/ 208 h 280"/>
                <a:gd name="T46" fmla="*/ 60 w 172"/>
                <a:gd name="T47" fmla="*/ 209 h 280"/>
                <a:gd name="T48" fmla="*/ 63 w 172"/>
                <a:gd name="T49" fmla="*/ 214 h 280"/>
                <a:gd name="T50" fmla="*/ 67 w 172"/>
                <a:gd name="T51" fmla="*/ 228 h 280"/>
                <a:gd name="T52" fmla="*/ 71 w 172"/>
                <a:gd name="T53" fmla="*/ 242 h 280"/>
                <a:gd name="T54" fmla="*/ 75 w 172"/>
                <a:gd name="T55" fmla="*/ 254 h 280"/>
                <a:gd name="T56" fmla="*/ 79 w 172"/>
                <a:gd name="T57" fmla="*/ 263 h 280"/>
                <a:gd name="T58" fmla="*/ 81 w 172"/>
                <a:gd name="T59" fmla="*/ 271 h 280"/>
                <a:gd name="T60" fmla="*/ 82 w 172"/>
                <a:gd name="T61" fmla="*/ 276 h 280"/>
                <a:gd name="T62" fmla="*/ 82 w 172"/>
                <a:gd name="T63" fmla="*/ 278 h 280"/>
                <a:gd name="T64" fmla="*/ 83 w 172"/>
                <a:gd name="T65" fmla="*/ 272 h 280"/>
                <a:gd name="T66" fmla="*/ 87 w 172"/>
                <a:gd name="T67" fmla="*/ 259 h 280"/>
                <a:gd name="T68" fmla="*/ 91 w 172"/>
                <a:gd name="T69" fmla="*/ 244 h 280"/>
                <a:gd name="T70" fmla="*/ 95 w 172"/>
                <a:gd name="T71" fmla="*/ 232 h 280"/>
                <a:gd name="T72" fmla="*/ 109 w 172"/>
                <a:gd name="T73" fmla="*/ 216 h 280"/>
                <a:gd name="T74" fmla="*/ 132 w 172"/>
                <a:gd name="T75" fmla="*/ 196 h 280"/>
                <a:gd name="T76" fmla="*/ 150 w 172"/>
                <a:gd name="T77" fmla="*/ 181 h 280"/>
                <a:gd name="T78" fmla="*/ 155 w 172"/>
                <a:gd name="T79" fmla="*/ 175 h 280"/>
                <a:gd name="T80" fmla="*/ 155 w 172"/>
                <a:gd name="T81" fmla="*/ 168 h 280"/>
                <a:gd name="T82" fmla="*/ 153 w 172"/>
                <a:gd name="T83" fmla="*/ 158 h 280"/>
                <a:gd name="T84" fmla="*/ 153 w 172"/>
                <a:gd name="T85" fmla="*/ 149 h 280"/>
                <a:gd name="T86" fmla="*/ 153 w 172"/>
                <a:gd name="T87" fmla="*/ 144 h 280"/>
                <a:gd name="T88" fmla="*/ 156 w 172"/>
                <a:gd name="T89" fmla="*/ 138 h 280"/>
                <a:gd name="T90" fmla="*/ 161 w 172"/>
                <a:gd name="T91" fmla="*/ 131 h 280"/>
                <a:gd name="T92" fmla="*/ 165 w 172"/>
                <a:gd name="T93" fmla="*/ 125 h 280"/>
                <a:gd name="T94" fmla="*/ 166 w 172"/>
                <a:gd name="T95" fmla="*/ 118 h 280"/>
                <a:gd name="T96" fmla="*/ 168 w 172"/>
                <a:gd name="T97" fmla="*/ 112 h 280"/>
                <a:gd name="T98" fmla="*/ 170 w 172"/>
                <a:gd name="T99" fmla="*/ 105 h 280"/>
                <a:gd name="T100" fmla="*/ 171 w 172"/>
                <a:gd name="T101" fmla="*/ 92 h 280"/>
                <a:gd name="T102" fmla="*/ 170 w 172"/>
                <a:gd name="T103" fmla="*/ 75 h 280"/>
                <a:gd name="T104" fmla="*/ 167 w 172"/>
                <a:gd name="T105" fmla="*/ 52 h 280"/>
                <a:gd name="T106" fmla="*/ 157 w 172"/>
                <a:gd name="T107" fmla="*/ 32 h 280"/>
                <a:gd name="T108" fmla="*/ 135 w 172"/>
                <a:gd name="T109" fmla="*/ 13 h 280"/>
                <a:gd name="T110" fmla="*/ 99 w 172"/>
                <a:gd name="T111" fmla="*/ 2 h 280"/>
                <a:gd name="T112" fmla="*/ 65 w 172"/>
                <a:gd name="T113" fmla="*/ 1 h 280"/>
                <a:gd name="T114" fmla="*/ 36 w 172"/>
                <a:gd name="T115" fmla="*/ 14 h 280"/>
                <a:gd name="T116" fmla="*/ 13 w 172"/>
                <a:gd name="T117" fmla="*/ 40 h 280"/>
                <a:gd name="T118" fmla="*/ 4 w 172"/>
                <a:gd name="T119" fmla="*/ 62 h 280"/>
                <a:gd name="T120" fmla="*/ 3 w 172"/>
                <a:gd name="T121" fmla="*/ 67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2" h="280">
                  <a:moveTo>
                    <a:pt x="3" y="70"/>
                  </a:moveTo>
                  <a:lnTo>
                    <a:pt x="3" y="71"/>
                  </a:lnTo>
                  <a:lnTo>
                    <a:pt x="3" y="72"/>
                  </a:lnTo>
                  <a:lnTo>
                    <a:pt x="3" y="74"/>
                  </a:lnTo>
                  <a:lnTo>
                    <a:pt x="1" y="76"/>
                  </a:lnTo>
                  <a:lnTo>
                    <a:pt x="1" y="77"/>
                  </a:lnTo>
                  <a:lnTo>
                    <a:pt x="1" y="80"/>
                  </a:lnTo>
                  <a:lnTo>
                    <a:pt x="0" y="81"/>
                  </a:lnTo>
                  <a:lnTo>
                    <a:pt x="0" y="84"/>
                  </a:lnTo>
                  <a:lnTo>
                    <a:pt x="0" y="86"/>
                  </a:lnTo>
                  <a:lnTo>
                    <a:pt x="0" y="87"/>
                  </a:lnTo>
                  <a:lnTo>
                    <a:pt x="0" y="90"/>
                  </a:lnTo>
                  <a:lnTo>
                    <a:pt x="0" y="91"/>
                  </a:lnTo>
                  <a:lnTo>
                    <a:pt x="0" y="92"/>
                  </a:lnTo>
                  <a:lnTo>
                    <a:pt x="0" y="93"/>
                  </a:lnTo>
                  <a:lnTo>
                    <a:pt x="1" y="95"/>
                  </a:lnTo>
                  <a:lnTo>
                    <a:pt x="1" y="96"/>
                  </a:lnTo>
                  <a:lnTo>
                    <a:pt x="3" y="96"/>
                  </a:lnTo>
                  <a:lnTo>
                    <a:pt x="3" y="98"/>
                  </a:lnTo>
                  <a:lnTo>
                    <a:pt x="3" y="100"/>
                  </a:lnTo>
                  <a:lnTo>
                    <a:pt x="4" y="100"/>
                  </a:lnTo>
                  <a:lnTo>
                    <a:pt x="4" y="101"/>
                  </a:lnTo>
                  <a:lnTo>
                    <a:pt x="4" y="102"/>
                  </a:lnTo>
                  <a:lnTo>
                    <a:pt x="5" y="105"/>
                  </a:lnTo>
                  <a:lnTo>
                    <a:pt x="5" y="106"/>
                  </a:lnTo>
                  <a:lnTo>
                    <a:pt x="6" y="108"/>
                  </a:lnTo>
                  <a:lnTo>
                    <a:pt x="6" y="110"/>
                  </a:lnTo>
                  <a:lnTo>
                    <a:pt x="6" y="111"/>
                  </a:lnTo>
                  <a:lnTo>
                    <a:pt x="6" y="112"/>
                  </a:lnTo>
                  <a:lnTo>
                    <a:pt x="6" y="113"/>
                  </a:lnTo>
                  <a:lnTo>
                    <a:pt x="6" y="115"/>
                  </a:lnTo>
                  <a:lnTo>
                    <a:pt x="6" y="116"/>
                  </a:lnTo>
                  <a:lnTo>
                    <a:pt x="6" y="117"/>
                  </a:lnTo>
                  <a:lnTo>
                    <a:pt x="6" y="118"/>
                  </a:lnTo>
                  <a:lnTo>
                    <a:pt x="6" y="120"/>
                  </a:lnTo>
                  <a:lnTo>
                    <a:pt x="6" y="121"/>
                  </a:lnTo>
                  <a:lnTo>
                    <a:pt x="6" y="123"/>
                  </a:lnTo>
                  <a:lnTo>
                    <a:pt x="6" y="125"/>
                  </a:lnTo>
                  <a:lnTo>
                    <a:pt x="5" y="127"/>
                  </a:lnTo>
                  <a:lnTo>
                    <a:pt x="5" y="130"/>
                  </a:lnTo>
                  <a:lnTo>
                    <a:pt x="5" y="132"/>
                  </a:lnTo>
                  <a:lnTo>
                    <a:pt x="5" y="135"/>
                  </a:lnTo>
                  <a:lnTo>
                    <a:pt x="5" y="137"/>
                  </a:lnTo>
                  <a:lnTo>
                    <a:pt x="6" y="140"/>
                  </a:lnTo>
                  <a:lnTo>
                    <a:pt x="6" y="143"/>
                  </a:lnTo>
                  <a:lnTo>
                    <a:pt x="8" y="146"/>
                  </a:lnTo>
                  <a:lnTo>
                    <a:pt x="8" y="149"/>
                  </a:lnTo>
                  <a:lnTo>
                    <a:pt x="8" y="152"/>
                  </a:lnTo>
                  <a:lnTo>
                    <a:pt x="9" y="154"/>
                  </a:lnTo>
                  <a:lnTo>
                    <a:pt x="10" y="156"/>
                  </a:lnTo>
                  <a:lnTo>
                    <a:pt x="11" y="158"/>
                  </a:lnTo>
                  <a:lnTo>
                    <a:pt x="13" y="160"/>
                  </a:lnTo>
                  <a:lnTo>
                    <a:pt x="13" y="162"/>
                  </a:lnTo>
                  <a:lnTo>
                    <a:pt x="14" y="164"/>
                  </a:lnTo>
                  <a:lnTo>
                    <a:pt x="14" y="166"/>
                  </a:lnTo>
                  <a:lnTo>
                    <a:pt x="14" y="168"/>
                  </a:lnTo>
                  <a:lnTo>
                    <a:pt x="14" y="169"/>
                  </a:lnTo>
                  <a:lnTo>
                    <a:pt x="15" y="171"/>
                  </a:lnTo>
                  <a:lnTo>
                    <a:pt x="15" y="173"/>
                  </a:lnTo>
                  <a:lnTo>
                    <a:pt x="16" y="175"/>
                  </a:lnTo>
                  <a:lnTo>
                    <a:pt x="16" y="176"/>
                  </a:lnTo>
                  <a:lnTo>
                    <a:pt x="16" y="178"/>
                  </a:lnTo>
                  <a:lnTo>
                    <a:pt x="18" y="179"/>
                  </a:lnTo>
                  <a:lnTo>
                    <a:pt x="18" y="181"/>
                  </a:lnTo>
                  <a:lnTo>
                    <a:pt x="19" y="182"/>
                  </a:lnTo>
                  <a:lnTo>
                    <a:pt x="19" y="183"/>
                  </a:lnTo>
                  <a:lnTo>
                    <a:pt x="19" y="184"/>
                  </a:lnTo>
                  <a:lnTo>
                    <a:pt x="19" y="186"/>
                  </a:lnTo>
                  <a:lnTo>
                    <a:pt x="19" y="188"/>
                  </a:lnTo>
                  <a:lnTo>
                    <a:pt x="19" y="189"/>
                  </a:lnTo>
                  <a:lnTo>
                    <a:pt x="19" y="191"/>
                  </a:lnTo>
                  <a:lnTo>
                    <a:pt x="19" y="193"/>
                  </a:lnTo>
                  <a:lnTo>
                    <a:pt x="19" y="194"/>
                  </a:lnTo>
                  <a:lnTo>
                    <a:pt x="20" y="197"/>
                  </a:lnTo>
                  <a:lnTo>
                    <a:pt x="20" y="198"/>
                  </a:lnTo>
                  <a:lnTo>
                    <a:pt x="21" y="199"/>
                  </a:lnTo>
                  <a:lnTo>
                    <a:pt x="24" y="202"/>
                  </a:lnTo>
                  <a:lnTo>
                    <a:pt x="25" y="203"/>
                  </a:lnTo>
                  <a:lnTo>
                    <a:pt x="26" y="206"/>
                  </a:lnTo>
                  <a:lnTo>
                    <a:pt x="29" y="208"/>
                  </a:lnTo>
                  <a:lnTo>
                    <a:pt x="31" y="208"/>
                  </a:lnTo>
                  <a:lnTo>
                    <a:pt x="34" y="209"/>
                  </a:lnTo>
                  <a:lnTo>
                    <a:pt x="36" y="209"/>
                  </a:lnTo>
                  <a:lnTo>
                    <a:pt x="39" y="211"/>
                  </a:lnTo>
                  <a:lnTo>
                    <a:pt x="41" y="211"/>
                  </a:lnTo>
                  <a:lnTo>
                    <a:pt x="44" y="211"/>
                  </a:lnTo>
                  <a:lnTo>
                    <a:pt x="46" y="211"/>
                  </a:lnTo>
                  <a:lnTo>
                    <a:pt x="47" y="211"/>
                  </a:lnTo>
                  <a:lnTo>
                    <a:pt x="50" y="209"/>
                  </a:lnTo>
                  <a:lnTo>
                    <a:pt x="52" y="209"/>
                  </a:lnTo>
                  <a:lnTo>
                    <a:pt x="54" y="209"/>
                  </a:lnTo>
                  <a:lnTo>
                    <a:pt x="56" y="208"/>
                  </a:lnTo>
                  <a:lnTo>
                    <a:pt x="57" y="208"/>
                  </a:lnTo>
                  <a:lnTo>
                    <a:pt x="58" y="208"/>
                  </a:lnTo>
                  <a:lnTo>
                    <a:pt x="60" y="208"/>
                  </a:lnTo>
                  <a:lnTo>
                    <a:pt x="60" y="209"/>
                  </a:lnTo>
                  <a:lnTo>
                    <a:pt x="61" y="209"/>
                  </a:lnTo>
                  <a:lnTo>
                    <a:pt x="62" y="211"/>
                  </a:lnTo>
                  <a:lnTo>
                    <a:pt x="62" y="213"/>
                  </a:lnTo>
                  <a:lnTo>
                    <a:pt x="63" y="214"/>
                  </a:lnTo>
                  <a:lnTo>
                    <a:pt x="63" y="218"/>
                  </a:lnTo>
                  <a:lnTo>
                    <a:pt x="65" y="220"/>
                  </a:lnTo>
                  <a:lnTo>
                    <a:pt x="66" y="223"/>
                  </a:lnTo>
                  <a:lnTo>
                    <a:pt x="67" y="228"/>
                  </a:lnTo>
                  <a:lnTo>
                    <a:pt x="68" y="230"/>
                  </a:lnTo>
                  <a:lnTo>
                    <a:pt x="69" y="234"/>
                  </a:lnTo>
                  <a:lnTo>
                    <a:pt x="70" y="238"/>
                  </a:lnTo>
                  <a:lnTo>
                    <a:pt x="71" y="242"/>
                  </a:lnTo>
                  <a:lnTo>
                    <a:pt x="72" y="245"/>
                  </a:lnTo>
                  <a:lnTo>
                    <a:pt x="73" y="248"/>
                  </a:lnTo>
                  <a:lnTo>
                    <a:pt x="74" y="252"/>
                  </a:lnTo>
                  <a:lnTo>
                    <a:pt x="75" y="254"/>
                  </a:lnTo>
                  <a:lnTo>
                    <a:pt x="77" y="257"/>
                  </a:lnTo>
                  <a:lnTo>
                    <a:pt x="78" y="258"/>
                  </a:lnTo>
                  <a:lnTo>
                    <a:pt x="79" y="262"/>
                  </a:lnTo>
                  <a:lnTo>
                    <a:pt x="79" y="263"/>
                  </a:lnTo>
                  <a:lnTo>
                    <a:pt x="80" y="265"/>
                  </a:lnTo>
                  <a:lnTo>
                    <a:pt x="80" y="267"/>
                  </a:lnTo>
                  <a:lnTo>
                    <a:pt x="81" y="269"/>
                  </a:lnTo>
                  <a:lnTo>
                    <a:pt x="81" y="271"/>
                  </a:lnTo>
                  <a:lnTo>
                    <a:pt x="81" y="273"/>
                  </a:lnTo>
                  <a:lnTo>
                    <a:pt x="81" y="274"/>
                  </a:lnTo>
                  <a:lnTo>
                    <a:pt x="82" y="275"/>
                  </a:lnTo>
                  <a:lnTo>
                    <a:pt x="82" y="276"/>
                  </a:lnTo>
                  <a:lnTo>
                    <a:pt x="82" y="277"/>
                  </a:lnTo>
                  <a:lnTo>
                    <a:pt x="82" y="278"/>
                  </a:lnTo>
                  <a:lnTo>
                    <a:pt x="81" y="279"/>
                  </a:lnTo>
                  <a:lnTo>
                    <a:pt x="82" y="278"/>
                  </a:lnTo>
                  <a:lnTo>
                    <a:pt x="82" y="277"/>
                  </a:lnTo>
                  <a:lnTo>
                    <a:pt x="82" y="276"/>
                  </a:lnTo>
                  <a:lnTo>
                    <a:pt x="83" y="274"/>
                  </a:lnTo>
                  <a:lnTo>
                    <a:pt x="83" y="272"/>
                  </a:lnTo>
                  <a:lnTo>
                    <a:pt x="84" y="269"/>
                  </a:lnTo>
                  <a:lnTo>
                    <a:pt x="86" y="266"/>
                  </a:lnTo>
                  <a:lnTo>
                    <a:pt x="86" y="263"/>
                  </a:lnTo>
                  <a:lnTo>
                    <a:pt x="87" y="259"/>
                  </a:lnTo>
                  <a:lnTo>
                    <a:pt x="88" y="257"/>
                  </a:lnTo>
                  <a:lnTo>
                    <a:pt x="89" y="252"/>
                  </a:lnTo>
                  <a:lnTo>
                    <a:pt x="91" y="248"/>
                  </a:lnTo>
                  <a:lnTo>
                    <a:pt x="91" y="244"/>
                  </a:lnTo>
                  <a:lnTo>
                    <a:pt x="92" y="242"/>
                  </a:lnTo>
                  <a:lnTo>
                    <a:pt x="93" y="237"/>
                  </a:lnTo>
                  <a:lnTo>
                    <a:pt x="93" y="234"/>
                  </a:lnTo>
                  <a:lnTo>
                    <a:pt x="95" y="232"/>
                  </a:lnTo>
                  <a:lnTo>
                    <a:pt x="97" y="228"/>
                  </a:lnTo>
                  <a:lnTo>
                    <a:pt x="100" y="224"/>
                  </a:lnTo>
                  <a:lnTo>
                    <a:pt x="104" y="219"/>
                  </a:lnTo>
                  <a:lnTo>
                    <a:pt x="109" y="216"/>
                  </a:lnTo>
                  <a:lnTo>
                    <a:pt x="114" y="211"/>
                  </a:lnTo>
                  <a:lnTo>
                    <a:pt x="120" y="206"/>
                  </a:lnTo>
                  <a:lnTo>
                    <a:pt x="125" y="201"/>
                  </a:lnTo>
                  <a:lnTo>
                    <a:pt x="132" y="196"/>
                  </a:lnTo>
                  <a:lnTo>
                    <a:pt x="136" y="192"/>
                  </a:lnTo>
                  <a:lnTo>
                    <a:pt x="141" y="188"/>
                  </a:lnTo>
                  <a:lnTo>
                    <a:pt x="146" y="184"/>
                  </a:lnTo>
                  <a:lnTo>
                    <a:pt x="150" y="181"/>
                  </a:lnTo>
                  <a:lnTo>
                    <a:pt x="153" y="179"/>
                  </a:lnTo>
                  <a:lnTo>
                    <a:pt x="155" y="177"/>
                  </a:lnTo>
                  <a:lnTo>
                    <a:pt x="155" y="176"/>
                  </a:lnTo>
                  <a:lnTo>
                    <a:pt x="155" y="175"/>
                  </a:lnTo>
                  <a:lnTo>
                    <a:pt x="155" y="174"/>
                  </a:lnTo>
                  <a:lnTo>
                    <a:pt x="155" y="173"/>
                  </a:lnTo>
                  <a:lnTo>
                    <a:pt x="155" y="171"/>
                  </a:lnTo>
                  <a:lnTo>
                    <a:pt x="155" y="168"/>
                  </a:lnTo>
                  <a:lnTo>
                    <a:pt x="154" y="166"/>
                  </a:lnTo>
                  <a:lnTo>
                    <a:pt x="154" y="163"/>
                  </a:lnTo>
                  <a:lnTo>
                    <a:pt x="154" y="161"/>
                  </a:lnTo>
                  <a:lnTo>
                    <a:pt x="153" y="158"/>
                  </a:lnTo>
                  <a:lnTo>
                    <a:pt x="153" y="156"/>
                  </a:lnTo>
                  <a:lnTo>
                    <a:pt x="153" y="153"/>
                  </a:lnTo>
                  <a:lnTo>
                    <a:pt x="153" y="151"/>
                  </a:lnTo>
                  <a:lnTo>
                    <a:pt x="153" y="149"/>
                  </a:lnTo>
                  <a:lnTo>
                    <a:pt x="153" y="148"/>
                  </a:lnTo>
                  <a:lnTo>
                    <a:pt x="152" y="147"/>
                  </a:lnTo>
                  <a:lnTo>
                    <a:pt x="153" y="145"/>
                  </a:lnTo>
                  <a:lnTo>
                    <a:pt x="153" y="144"/>
                  </a:lnTo>
                  <a:lnTo>
                    <a:pt x="154" y="143"/>
                  </a:lnTo>
                  <a:lnTo>
                    <a:pt x="154" y="142"/>
                  </a:lnTo>
                  <a:lnTo>
                    <a:pt x="155" y="140"/>
                  </a:lnTo>
                  <a:lnTo>
                    <a:pt x="156" y="138"/>
                  </a:lnTo>
                  <a:lnTo>
                    <a:pt x="157" y="137"/>
                  </a:lnTo>
                  <a:lnTo>
                    <a:pt x="159" y="135"/>
                  </a:lnTo>
                  <a:lnTo>
                    <a:pt x="160" y="133"/>
                  </a:lnTo>
                  <a:lnTo>
                    <a:pt x="161" y="131"/>
                  </a:lnTo>
                  <a:lnTo>
                    <a:pt x="162" y="130"/>
                  </a:lnTo>
                  <a:lnTo>
                    <a:pt x="163" y="128"/>
                  </a:lnTo>
                  <a:lnTo>
                    <a:pt x="164" y="126"/>
                  </a:lnTo>
                  <a:lnTo>
                    <a:pt x="165" y="125"/>
                  </a:lnTo>
                  <a:lnTo>
                    <a:pt x="165" y="122"/>
                  </a:lnTo>
                  <a:lnTo>
                    <a:pt x="165" y="121"/>
                  </a:lnTo>
                  <a:lnTo>
                    <a:pt x="166" y="120"/>
                  </a:lnTo>
                  <a:lnTo>
                    <a:pt x="166" y="118"/>
                  </a:lnTo>
                  <a:lnTo>
                    <a:pt x="167" y="116"/>
                  </a:lnTo>
                  <a:lnTo>
                    <a:pt x="167" y="115"/>
                  </a:lnTo>
                  <a:lnTo>
                    <a:pt x="168" y="113"/>
                  </a:lnTo>
                  <a:lnTo>
                    <a:pt x="168" y="112"/>
                  </a:lnTo>
                  <a:lnTo>
                    <a:pt x="169" y="110"/>
                  </a:lnTo>
                  <a:lnTo>
                    <a:pt x="169" y="108"/>
                  </a:lnTo>
                  <a:lnTo>
                    <a:pt x="170" y="106"/>
                  </a:lnTo>
                  <a:lnTo>
                    <a:pt x="170" y="105"/>
                  </a:lnTo>
                  <a:lnTo>
                    <a:pt x="171" y="101"/>
                  </a:lnTo>
                  <a:lnTo>
                    <a:pt x="171" y="98"/>
                  </a:lnTo>
                  <a:lnTo>
                    <a:pt x="171" y="95"/>
                  </a:lnTo>
                  <a:lnTo>
                    <a:pt x="171" y="92"/>
                  </a:lnTo>
                  <a:lnTo>
                    <a:pt x="171" y="89"/>
                  </a:lnTo>
                  <a:lnTo>
                    <a:pt x="170" y="85"/>
                  </a:lnTo>
                  <a:lnTo>
                    <a:pt x="170" y="80"/>
                  </a:lnTo>
                  <a:lnTo>
                    <a:pt x="170" y="75"/>
                  </a:lnTo>
                  <a:lnTo>
                    <a:pt x="169" y="70"/>
                  </a:lnTo>
                  <a:lnTo>
                    <a:pt x="169" y="64"/>
                  </a:lnTo>
                  <a:lnTo>
                    <a:pt x="168" y="59"/>
                  </a:lnTo>
                  <a:lnTo>
                    <a:pt x="167" y="52"/>
                  </a:lnTo>
                  <a:lnTo>
                    <a:pt x="165" y="47"/>
                  </a:lnTo>
                  <a:lnTo>
                    <a:pt x="163" y="43"/>
                  </a:lnTo>
                  <a:lnTo>
                    <a:pt x="160" y="37"/>
                  </a:lnTo>
                  <a:lnTo>
                    <a:pt x="157" y="32"/>
                  </a:lnTo>
                  <a:lnTo>
                    <a:pt x="153" y="27"/>
                  </a:lnTo>
                  <a:lnTo>
                    <a:pt x="148" y="22"/>
                  </a:lnTo>
                  <a:lnTo>
                    <a:pt x="141" y="18"/>
                  </a:lnTo>
                  <a:lnTo>
                    <a:pt x="135" y="13"/>
                  </a:lnTo>
                  <a:lnTo>
                    <a:pt x="127" y="10"/>
                  </a:lnTo>
                  <a:lnTo>
                    <a:pt x="118" y="7"/>
                  </a:lnTo>
                  <a:lnTo>
                    <a:pt x="108" y="4"/>
                  </a:lnTo>
                  <a:lnTo>
                    <a:pt x="99" y="2"/>
                  </a:lnTo>
                  <a:lnTo>
                    <a:pt x="91" y="0"/>
                  </a:lnTo>
                  <a:lnTo>
                    <a:pt x="81" y="0"/>
                  </a:lnTo>
                  <a:lnTo>
                    <a:pt x="73" y="0"/>
                  </a:lnTo>
                  <a:lnTo>
                    <a:pt x="65" y="1"/>
                  </a:lnTo>
                  <a:lnTo>
                    <a:pt x="57" y="3"/>
                  </a:lnTo>
                  <a:lnTo>
                    <a:pt x="49" y="6"/>
                  </a:lnTo>
                  <a:lnTo>
                    <a:pt x="41" y="9"/>
                  </a:lnTo>
                  <a:lnTo>
                    <a:pt x="36" y="14"/>
                  </a:lnTo>
                  <a:lnTo>
                    <a:pt x="29" y="19"/>
                  </a:lnTo>
                  <a:lnTo>
                    <a:pt x="24" y="25"/>
                  </a:lnTo>
                  <a:lnTo>
                    <a:pt x="18" y="32"/>
                  </a:lnTo>
                  <a:lnTo>
                    <a:pt x="13" y="40"/>
                  </a:lnTo>
                  <a:lnTo>
                    <a:pt x="8" y="49"/>
                  </a:lnTo>
                  <a:lnTo>
                    <a:pt x="4" y="60"/>
                  </a:lnTo>
                  <a:lnTo>
                    <a:pt x="4" y="61"/>
                  </a:lnTo>
                  <a:lnTo>
                    <a:pt x="4" y="62"/>
                  </a:lnTo>
                  <a:lnTo>
                    <a:pt x="4" y="64"/>
                  </a:lnTo>
                  <a:lnTo>
                    <a:pt x="3" y="65"/>
                  </a:lnTo>
                  <a:lnTo>
                    <a:pt x="3" y="66"/>
                  </a:lnTo>
                  <a:lnTo>
                    <a:pt x="3" y="67"/>
                  </a:lnTo>
                  <a:lnTo>
                    <a:pt x="3" y="69"/>
                  </a:lnTo>
                  <a:lnTo>
                    <a:pt x="3" y="70"/>
                  </a:lnTo>
                </a:path>
              </a:pathLst>
            </a:custGeom>
            <a:solidFill>
              <a:srgbClr val="FFC0A6"/>
            </a:solidFill>
            <a:ln w="12700" cap="rnd" cmpd="sng">
              <a:solidFill>
                <a:srgbClr val="F57B49"/>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9415" name="Freeform 23"/>
            <p:cNvSpPr>
              <a:spLocks/>
            </p:cNvSpPr>
            <p:nvPr/>
          </p:nvSpPr>
          <p:spPr bwMode="auto">
            <a:xfrm>
              <a:off x="4263" y="869"/>
              <a:ext cx="250" cy="99"/>
            </a:xfrm>
            <a:custGeom>
              <a:avLst/>
              <a:gdLst>
                <a:gd name="T0" fmla="*/ 222 w 250"/>
                <a:gd name="T1" fmla="*/ 94 h 99"/>
                <a:gd name="T2" fmla="*/ 231 w 250"/>
                <a:gd name="T3" fmla="*/ 88 h 99"/>
                <a:gd name="T4" fmla="*/ 239 w 250"/>
                <a:gd name="T5" fmla="*/ 80 h 99"/>
                <a:gd name="T6" fmla="*/ 246 w 250"/>
                <a:gd name="T7" fmla="*/ 74 h 99"/>
                <a:gd name="T8" fmla="*/ 249 w 250"/>
                <a:gd name="T9" fmla="*/ 69 h 99"/>
                <a:gd name="T10" fmla="*/ 249 w 250"/>
                <a:gd name="T11" fmla="*/ 65 h 99"/>
                <a:gd name="T12" fmla="*/ 249 w 250"/>
                <a:gd name="T13" fmla="*/ 61 h 99"/>
                <a:gd name="T14" fmla="*/ 248 w 250"/>
                <a:gd name="T15" fmla="*/ 56 h 99"/>
                <a:gd name="T16" fmla="*/ 246 w 250"/>
                <a:gd name="T17" fmla="*/ 52 h 99"/>
                <a:gd name="T18" fmla="*/ 243 w 250"/>
                <a:gd name="T19" fmla="*/ 49 h 99"/>
                <a:gd name="T20" fmla="*/ 239 w 250"/>
                <a:gd name="T21" fmla="*/ 45 h 99"/>
                <a:gd name="T22" fmla="*/ 231 w 250"/>
                <a:gd name="T23" fmla="*/ 41 h 99"/>
                <a:gd name="T24" fmla="*/ 214 w 250"/>
                <a:gd name="T25" fmla="*/ 33 h 99"/>
                <a:gd name="T26" fmla="*/ 194 w 250"/>
                <a:gd name="T27" fmla="*/ 24 h 99"/>
                <a:gd name="T28" fmla="*/ 173 w 250"/>
                <a:gd name="T29" fmla="*/ 14 h 99"/>
                <a:gd name="T30" fmla="*/ 157 w 250"/>
                <a:gd name="T31" fmla="*/ 6 h 99"/>
                <a:gd name="T32" fmla="*/ 147 w 250"/>
                <a:gd name="T33" fmla="*/ 1 h 99"/>
                <a:gd name="T34" fmla="*/ 135 w 250"/>
                <a:gd name="T35" fmla="*/ 0 h 99"/>
                <a:gd name="T36" fmla="*/ 121 w 250"/>
                <a:gd name="T37" fmla="*/ 1 h 99"/>
                <a:gd name="T38" fmla="*/ 105 w 250"/>
                <a:gd name="T39" fmla="*/ 3 h 99"/>
                <a:gd name="T40" fmla="*/ 89 w 250"/>
                <a:gd name="T41" fmla="*/ 6 h 99"/>
                <a:gd name="T42" fmla="*/ 74 w 250"/>
                <a:gd name="T43" fmla="*/ 7 h 99"/>
                <a:gd name="T44" fmla="*/ 61 w 250"/>
                <a:gd name="T45" fmla="*/ 8 h 99"/>
                <a:gd name="T46" fmla="*/ 51 w 250"/>
                <a:gd name="T47" fmla="*/ 10 h 99"/>
                <a:gd name="T48" fmla="*/ 42 w 250"/>
                <a:gd name="T49" fmla="*/ 11 h 99"/>
                <a:gd name="T50" fmla="*/ 39 w 250"/>
                <a:gd name="T51" fmla="*/ 16 h 99"/>
                <a:gd name="T52" fmla="*/ 37 w 250"/>
                <a:gd name="T53" fmla="*/ 24 h 99"/>
                <a:gd name="T54" fmla="*/ 40 w 250"/>
                <a:gd name="T55" fmla="*/ 33 h 99"/>
                <a:gd name="T56" fmla="*/ 42 w 250"/>
                <a:gd name="T57" fmla="*/ 44 h 99"/>
                <a:gd name="T58" fmla="*/ 46 w 250"/>
                <a:gd name="T59" fmla="*/ 53 h 99"/>
                <a:gd name="T60" fmla="*/ 48 w 250"/>
                <a:gd name="T61" fmla="*/ 61 h 99"/>
                <a:gd name="T62" fmla="*/ 49 w 250"/>
                <a:gd name="T63" fmla="*/ 65 h 99"/>
                <a:gd name="T64" fmla="*/ 42 w 250"/>
                <a:gd name="T65" fmla="*/ 69 h 99"/>
                <a:gd name="T66" fmla="*/ 30 w 250"/>
                <a:gd name="T67" fmla="*/ 75 h 99"/>
                <a:gd name="T68" fmla="*/ 17 w 250"/>
                <a:gd name="T69" fmla="*/ 83 h 99"/>
                <a:gd name="T70" fmla="*/ 5 w 250"/>
                <a:gd name="T71" fmla="*/ 90 h 99"/>
                <a:gd name="T72" fmla="*/ 0 w 250"/>
                <a:gd name="T73" fmla="*/ 96 h 99"/>
                <a:gd name="T74" fmla="*/ 3 w 250"/>
                <a:gd name="T75" fmla="*/ 98 h 99"/>
                <a:gd name="T76" fmla="*/ 12 w 250"/>
                <a:gd name="T77" fmla="*/ 97 h 99"/>
                <a:gd name="T78" fmla="*/ 24 w 250"/>
                <a:gd name="T79" fmla="*/ 94 h 99"/>
                <a:gd name="T80" fmla="*/ 39 w 250"/>
                <a:gd name="T81" fmla="*/ 91 h 99"/>
                <a:gd name="T82" fmla="*/ 54 w 250"/>
                <a:gd name="T83" fmla="*/ 88 h 99"/>
                <a:gd name="T84" fmla="*/ 77 w 250"/>
                <a:gd name="T85" fmla="*/ 85 h 99"/>
                <a:gd name="T86" fmla="*/ 99 w 250"/>
                <a:gd name="T87" fmla="*/ 84 h 99"/>
                <a:gd name="T88" fmla="*/ 116 w 250"/>
                <a:gd name="T89" fmla="*/ 83 h 99"/>
                <a:gd name="T90" fmla="*/ 131 w 250"/>
                <a:gd name="T91" fmla="*/ 81 h 99"/>
                <a:gd name="T92" fmla="*/ 142 w 250"/>
                <a:gd name="T93" fmla="*/ 80 h 99"/>
                <a:gd name="T94" fmla="*/ 156 w 250"/>
                <a:gd name="T95" fmla="*/ 78 h 99"/>
                <a:gd name="T96" fmla="*/ 178 w 250"/>
                <a:gd name="T97" fmla="*/ 81 h 99"/>
                <a:gd name="T98" fmla="*/ 195 w 250"/>
                <a:gd name="T99" fmla="*/ 88 h 99"/>
                <a:gd name="T100" fmla="*/ 207 w 250"/>
                <a:gd name="T101" fmla="*/ 92 h 99"/>
                <a:gd name="T102" fmla="*/ 214 w 250"/>
                <a:gd name="T103" fmla="*/ 96 h 99"/>
                <a:gd name="T104" fmla="*/ 216 w 250"/>
                <a:gd name="T105" fmla="*/ 9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50" h="99">
                  <a:moveTo>
                    <a:pt x="216" y="98"/>
                  </a:moveTo>
                  <a:lnTo>
                    <a:pt x="220" y="96"/>
                  </a:lnTo>
                  <a:lnTo>
                    <a:pt x="222" y="94"/>
                  </a:lnTo>
                  <a:lnTo>
                    <a:pt x="226" y="92"/>
                  </a:lnTo>
                  <a:lnTo>
                    <a:pt x="227" y="90"/>
                  </a:lnTo>
                  <a:lnTo>
                    <a:pt x="231" y="88"/>
                  </a:lnTo>
                  <a:lnTo>
                    <a:pt x="233" y="85"/>
                  </a:lnTo>
                  <a:lnTo>
                    <a:pt x="236" y="84"/>
                  </a:lnTo>
                  <a:lnTo>
                    <a:pt x="239" y="80"/>
                  </a:lnTo>
                  <a:lnTo>
                    <a:pt x="241" y="79"/>
                  </a:lnTo>
                  <a:lnTo>
                    <a:pt x="243" y="76"/>
                  </a:lnTo>
                  <a:lnTo>
                    <a:pt x="246" y="74"/>
                  </a:lnTo>
                  <a:lnTo>
                    <a:pt x="246" y="72"/>
                  </a:lnTo>
                  <a:lnTo>
                    <a:pt x="248" y="70"/>
                  </a:lnTo>
                  <a:lnTo>
                    <a:pt x="249" y="69"/>
                  </a:lnTo>
                  <a:lnTo>
                    <a:pt x="249" y="67"/>
                  </a:lnTo>
                  <a:lnTo>
                    <a:pt x="249" y="66"/>
                  </a:lnTo>
                  <a:lnTo>
                    <a:pt x="249" y="65"/>
                  </a:lnTo>
                  <a:lnTo>
                    <a:pt x="249" y="64"/>
                  </a:lnTo>
                  <a:lnTo>
                    <a:pt x="249" y="63"/>
                  </a:lnTo>
                  <a:lnTo>
                    <a:pt x="249" y="61"/>
                  </a:lnTo>
                  <a:lnTo>
                    <a:pt x="249" y="60"/>
                  </a:lnTo>
                  <a:lnTo>
                    <a:pt x="248" y="58"/>
                  </a:lnTo>
                  <a:lnTo>
                    <a:pt x="248" y="56"/>
                  </a:lnTo>
                  <a:lnTo>
                    <a:pt x="247" y="55"/>
                  </a:lnTo>
                  <a:lnTo>
                    <a:pt x="246" y="53"/>
                  </a:lnTo>
                  <a:lnTo>
                    <a:pt x="246" y="52"/>
                  </a:lnTo>
                  <a:lnTo>
                    <a:pt x="246" y="50"/>
                  </a:lnTo>
                  <a:lnTo>
                    <a:pt x="244" y="49"/>
                  </a:lnTo>
                  <a:lnTo>
                    <a:pt x="243" y="49"/>
                  </a:lnTo>
                  <a:lnTo>
                    <a:pt x="242" y="46"/>
                  </a:lnTo>
                  <a:lnTo>
                    <a:pt x="241" y="45"/>
                  </a:lnTo>
                  <a:lnTo>
                    <a:pt x="239" y="45"/>
                  </a:lnTo>
                  <a:lnTo>
                    <a:pt x="238" y="44"/>
                  </a:lnTo>
                  <a:lnTo>
                    <a:pt x="235" y="42"/>
                  </a:lnTo>
                  <a:lnTo>
                    <a:pt x="231" y="41"/>
                  </a:lnTo>
                  <a:lnTo>
                    <a:pt x="226" y="39"/>
                  </a:lnTo>
                  <a:lnTo>
                    <a:pt x="220" y="36"/>
                  </a:lnTo>
                  <a:lnTo>
                    <a:pt x="214" y="33"/>
                  </a:lnTo>
                  <a:lnTo>
                    <a:pt x="207" y="30"/>
                  </a:lnTo>
                  <a:lnTo>
                    <a:pt x="200" y="27"/>
                  </a:lnTo>
                  <a:lnTo>
                    <a:pt x="194" y="24"/>
                  </a:lnTo>
                  <a:lnTo>
                    <a:pt x="186" y="21"/>
                  </a:lnTo>
                  <a:lnTo>
                    <a:pt x="179" y="18"/>
                  </a:lnTo>
                  <a:lnTo>
                    <a:pt x="173" y="14"/>
                  </a:lnTo>
                  <a:lnTo>
                    <a:pt x="167" y="11"/>
                  </a:lnTo>
                  <a:lnTo>
                    <a:pt x="162" y="8"/>
                  </a:lnTo>
                  <a:lnTo>
                    <a:pt x="157" y="6"/>
                  </a:lnTo>
                  <a:lnTo>
                    <a:pt x="153" y="5"/>
                  </a:lnTo>
                  <a:lnTo>
                    <a:pt x="151" y="2"/>
                  </a:lnTo>
                  <a:lnTo>
                    <a:pt x="147" y="1"/>
                  </a:lnTo>
                  <a:lnTo>
                    <a:pt x="144" y="1"/>
                  </a:lnTo>
                  <a:lnTo>
                    <a:pt x="140" y="0"/>
                  </a:lnTo>
                  <a:lnTo>
                    <a:pt x="135" y="0"/>
                  </a:lnTo>
                  <a:lnTo>
                    <a:pt x="131" y="0"/>
                  </a:lnTo>
                  <a:lnTo>
                    <a:pt x="125" y="1"/>
                  </a:lnTo>
                  <a:lnTo>
                    <a:pt x="121" y="1"/>
                  </a:lnTo>
                  <a:lnTo>
                    <a:pt x="116" y="2"/>
                  </a:lnTo>
                  <a:lnTo>
                    <a:pt x="111" y="2"/>
                  </a:lnTo>
                  <a:lnTo>
                    <a:pt x="105" y="3"/>
                  </a:lnTo>
                  <a:lnTo>
                    <a:pt x="100" y="5"/>
                  </a:lnTo>
                  <a:lnTo>
                    <a:pt x="95" y="6"/>
                  </a:lnTo>
                  <a:lnTo>
                    <a:pt x="89" y="6"/>
                  </a:lnTo>
                  <a:lnTo>
                    <a:pt x="84" y="6"/>
                  </a:lnTo>
                  <a:lnTo>
                    <a:pt x="79" y="7"/>
                  </a:lnTo>
                  <a:lnTo>
                    <a:pt x="74" y="7"/>
                  </a:lnTo>
                  <a:lnTo>
                    <a:pt x="69" y="7"/>
                  </a:lnTo>
                  <a:lnTo>
                    <a:pt x="66" y="7"/>
                  </a:lnTo>
                  <a:lnTo>
                    <a:pt x="61" y="8"/>
                  </a:lnTo>
                  <a:lnTo>
                    <a:pt x="57" y="8"/>
                  </a:lnTo>
                  <a:lnTo>
                    <a:pt x="54" y="8"/>
                  </a:lnTo>
                  <a:lnTo>
                    <a:pt x="51" y="10"/>
                  </a:lnTo>
                  <a:lnTo>
                    <a:pt x="48" y="10"/>
                  </a:lnTo>
                  <a:lnTo>
                    <a:pt x="46" y="10"/>
                  </a:lnTo>
                  <a:lnTo>
                    <a:pt x="42" y="11"/>
                  </a:lnTo>
                  <a:lnTo>
                    <a:pt x="42" y="12"/>
                  </a:lnTo>
                  <a:lnTo>
                    <a:pt x="40" y="14"/>
                  </a:lnTo>
                  <a:lnTo>
                    <a:pt x="39" y="16"/>
                  </a:lnTo>
                  <a:lnTo>
                    <a:pt x="39" y="18"/>
                  </a:lnTo>
                  <a:lnTo>
                    <a:pt x="37" y="21"/>
                  </a:lnTo>
                  <a:lnTo>
                    <a:pt x="37" y="24"/>
                  </a:lnTo>
                  <a:lnTo>
                    <a:pt x="39" y="26"/>
                  </a:lnTo>
                  <a:lnTo>
                    <a:pt x="40" y="29"/>
                  </a:lnTo>
                  <a:lnTo>
                    <a:pt x="40" y="33"/>
                  </a:lnTo>
                  <a:lnTo>
                    <a:pt x="41" y="37"/>
                  </a:lnTo>
                  <a:lnTo>
                    <a:pt x="42" y="40"/>
                  </a:lnTo>
                  <a:lnTo>
                    <a:pt x="42" y="44"/>
                  </a:lnTo>
                  <a:lnTo>
                    <a:pt x="44" y="46"/>
                  </a:lnTo>
                  <a:lnTo>
                    <a:pt x="45" y="50"/>
                  </a:lnTo>
                  <a:lnTo>
                    <a:pt x="46" y="53"/>
                  </a:lnTo>
                  <a:lnTo>
                    <a:pt x="47" y="56"/>
                  </a:lnTo>
                  <a:lnTo>
                    <a:pt x="47" y="59"/>
                  </a:lnTo>
                  <a:lnTo>
                    <a:pt x="48" y="61"/>
                  </a:lnTo>
                  <a:lnTo>
                    <a:pt x="49" y="63"/>
                  </a:lnTo>
                  <a:lnTo>
                    <a:pt x="49" y="64"/>
                  </a:lnTo>
                  <a:lnTo>
                    <a:pt x="49" y="65"/>
                  </a:lnTo>
                  <a:lnTo>
                    <a:pt x="48" y="66"/>
                  </a:lnTo>
                  <a:lnTo>
                    <a:pt x="45" y="67"/>
                  </a:lnTo>
                  <a:lnTo>
                    <a:pt x="42" y="69"/>
                  </a:lnTo>
                  <a:lnTo>
                    <a:pt x="39" y="71"/>
                  </a:lnTo>
                  <a:lnTo>
                    <a:pt x="35" y="73"/>
                  </a:lnTo>
                  <a:lnTo>
                    <a:pt x="30" y="75"/>
                  </a:lnTo>
                  <a:lnTo>
                    <a:pt x="25" y="78"/>
                  </a:lnTo>
                  <a:lnTo>
                    <a:pt x="21" y="80"/>
                  </a:lnTo>
                  <a:lnTo>
                    <a:pt x="17" y="83"/>
                  </a:lnTo>
                  <a:lnTo>
                    <a:pt x="13" y="85"/>
                  </a:lnTo>
                  <a:lnTo>
                    <a:pt x="9" y="88"/>
                  </a:lnTo>
                  <a:lnTo>
                    <a:pt x="5" y="90"/>
                  </a:lnTo>
                  <a:lnTo>
                    <a:pt x="3" y="92"/>
                  </a:lnTo>
                  <a:lnTo>
                    <a:pt x="2" y="94"/>
                  </a:lnTo>
                  <a:lnTo>
                    <a:pt x="0" y="96"/>
                  </a:lnTo>
                  <a:lnTo>
                    <a:pt x="2" y="97"/>
                  </a:lnTo>
                  <a:lnTo>
                    <a:pt x="3" y="97"/>
                  </a:lnTo>
                  <a:lnTo>
                    <a:pt x="3" y="98"/>
                  </a:lnTo>
                  <a:lnTo>
                    <a:pt x="5" y="98"/>
                  </a:lnTo>
                  <a:lnTo>
                    <a:pt x="9" y="97"/>
                  </a:lnTo>
                  <a:lnTo>
                    <a:pt x="12" y="97"/>
                  </a:lnTo>
                  <a:lnTo>
                    <a:pt x="16" y="96"/>
                  </a:lnTo>
                  <a:lnTo>
                    <a:pt x="19" y="95"/>
                  </a:lnTo>
                  <a:lnTo>
                    <a:pt x="24" y="94"/>
                  </a:lnTo>
                  <a:lnTo>
                    <a:pt x="29" y="93"/>
                  </a:lnTo>
                  <a:lnTo>
                    <a:pt x="34" y="92"/>
                  </a:lnTo>
                  <a:lnTo>
                    <a:pt x="39" y="91"/>
                  </a:lnTo>
                  <a:lnTo>
                    <a:pt x="44" y="89"/>
                  </a:lnTo>
                  <a:lnTo>
                    <a:pt x="49" y="88"/>
                  </a:lnTo>
                  <a:lnTo>
                    <a:pt x="54" y="88"/>
                  </a:lnTo>
                  <a:lnTo>
                    <a:pt x="60" y="88"/>
                  </a:lnTo>
                  <a:lnTo>
                    <a:pt x="68" y="85"/>
                  </a:lnTo>
                  <a:lnTo>
                    <a:pt x="77" y="85"/>
                  </a:lnTo>
                  <a:lnTo>
                    <a:pt x="85" y="84"/>
                  </a:lnTo>
                  <a:lnTo>
                    <a:pt x="93" y="84"/>
                  </a:lnTo>
                  <a:lnTo>
                    <a:pt x="99" y="84"/>
                  </a:lnTo>
                  <a:lnTo>
                    <a:pt x="105" y="84"/>
                  </a:lnTo>
                  <a:lnTo>
                    <a:pt x="111" y="83"/>
                  </a:lnTo>
                  <a:lnTo>
                    <a:pt x="116" y="83"/>
                  </a:lnTo>
                  <a:lnTo>
                    <a:pt x="121" y="83"/>
                  </a:lnTo>
                  <a:lnTo>
                    <a:pt x="126" y="81"/>
                  </a:lnTo>
                  <a:lnTo>
                    <a:pt x="131" y="81"/>
                  </a:lnTo>
                  <a:lnTo>
                    <a:pt x="135" y="80"/>
                  </a:lnTo>
                  <a:lnTo>
                    <a:pt x="138" y="80"/>
                  </a:lnTo>
                  <a:lnTo>
                    <a:pt x="142" y="80"/>
                  </a:lnTo>
                  <a:lnTo>
                    <a:pt x="145" y="79"/>
                  </a:lnTo>
                  <a:lnTo>
                    <a:pt x="148" y="78"/>
                  </a:lnTo>
                  <a:lnTo>
                    <a:pt x="156" y="78"/>
                  </a:lnTo>
                  <a:lnTo>
                    <a:pt x="163" y="80"/>
                  </a:lnTo>
                  <a:lnTo>
                    <a:pt x="171" y="80"/>
                  </a:lnTo>
                  <a:lnTo>
                    <a:pt x="178" y="81"/>
                  </a:lnTo>
                  <a:lnTo>
                    <a:pt x="183" y="84"/>
                  </a:lnTo>
                  <a:lnTo>
                    <a:pt x="189" y="85"/>
                  </a:lnTo>
                  <a:lnTo>
                    <a:pt x="195" y="88"/>
                  </a:lnTo>
                  <a:lnTo>
                    <a:pt x="199" y="89"/>
                  </a:lnTo>
                  <a:lnTo>
                    <a:pt x="203" y="90"/>
                  </a:lnTo>
                  <a:lnTo>
                    <a:pt x="207" y="92"/>
                  </a:lnTo>
                  <a:lnTo>
                    <a:pt x="210" y="93"/>
                  </a:lnTo>
                  <a:lnTo>
                    <a:pt x="212" y="95"/>
                  </a:lnTo>
                  <a:lnTo>
                    <a:pt x="214" y="96"/>
                  </a:lnTo>
                  <a:lnTo>
                    <a:pt x="215" y="97"/>
                  </a:lnTo>
                  <a:lnTo>
                    <a:pt x="216" y="97"/>
                  </a:lnTo>
                  <a:lnTo>
                    <a:pt x="216" y="98"/>
                  </a:lnTo>
                </a:path>
              </a:pathLst>
            </a:custGeom>
            <a:solidFill>
              <a:srgbClr val="00208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9416" name="Freeform 24"/>
            <p:cNvSpPr>
              <a:spLocks/>
            </p:cNvSpPr>
            <p:nvPr/>
          </p:nvSpPr>
          <p:spPr bwMode="auto">
            <a:xfrm>
              <a:off x="4597" y="1388"/>
              <a:ext cx="114" cy="390"/>
            </a:xfrm>
            <a:custGeom>
              <a:avLst/>
              <a:gdLst>
                <a:gd name="T0" fmla="*/ 113 w 114"/>
                <a:gd name="T1" fmla="*/ 60 h 390"/>
                <a:gd name="T2" fmla="*/ 107 w 114"/>
                <a:gd name="T3" fmla="*/ 144 h 390"/>
                <a:gd name="T4" fmla="*/ 96 w 114"/>
                <a:gd name="T5" fmla="*/ 207 h 390"/>
                <a:gd name="T6" fmla="*/ 93 w 114"/>
                <a:gd name="T7" fmla="*/ 230 h 390"/>
                <a:gd name="T8" fmla="*/ 94 w 114"/>
                <a:gd name="T9" fmla="*/ 249 h 390"/>
                <a:gd name="T10" fmla="*/ 97 w 114"/>
                <a:gd name="T11" fmla="*/ 267 h 390"/>
                <a:gd name="T12" fmla="*/ 98 w 114"/>
                <a:gd name="T13" fmla="*/ 281 h 390"/>
                <a:gd name="T14" fmla="*/ 104 w 114"/>
                <a:gd name="T15" fmla="*/ 295 h 390"/>
                <a:gd name="T16" fmla="*/ 110 w 114"/>
                <a:gd name="T17" fmla="*/ 307 h 390"/>
                <a:gd name="T18" fmla="*/ 113 w 114"/>
                <a:gd name="T19" fmla="*/ 317 h 390"/>
                <a:gd name="T20" fmla="*/ 112 w 114"/>
                <a:gd name="T21" fmla="*/ 336 h 390"/>
                <a:gd name="T22" fmla="*/ 109 w 114"/>
                <a:gd name="T23" fmla="*/ 355 h 390"/>
                <a:gd name="T24" fmla="*/ 102 w 114"/>
                <a:gd name="T25" fmla="*/ 366 h 390"/>
                <a:gd name="T26" fmla="*/ 94 w 114"/>
                <a:gd name="T27" fmla="*/ 371 h 390"/>
                <a:gd name="T28" fmla="*/ 87 w 114"/>
                <a:gd name="T29" fmla="*/ 373 h 390"/>
                <a:gd name="T30" fmla="*/ 82 w 114"/>
                <a:gd name="T31" fmla="*/ 377 h 390"/>
                <a:gd name="T32" fmla="*/ 76 w 114"/>
                <a:gd name="T33" fmla="*/ 382 h 390"/>
                <a:gd name="T34" fmla="*/ 68 w 114"/>
                <a:gd name="T35" fmla="*/ 386 h 390"/>
                <a:gd name="T36" fmla="*/ 62 w 114"/>
                <a:gd name="T37" fmla="*/ 384 h 390"/>
                <a:gd name="T38" fmla="*/ 57 w 114"/>
                <a:gd name="T39" fmla="*/ 383 h 390"/>
                <a:gd name="T40" fmla="*/ 52 w 114"/>
                <a:gd name="T41" fmla="*/ 387 h 390"/>
                <a:gd name="T42" fmla="*/ 47 w 114"/>
                <a:gd name="T43" fmla="*/ 388 h 390"/>
                <a:gd name="T44" fmla="*/ 40 w 114"/>
                <a:gd name="T45" fmla="*/ 387 h 390"/>
                <a:gd name="T46" fmla="*/ 30 w 114"/>
                <a:gd name="T47" fmla="*/ 382 h 390"/>
                <a:gd name="T48" fmla="*/ 20 w 114"/>
                <a:gd name="T49" fmla="*/ 377 h 390"/>
                <a:gd name="T50" fmla="*/ 20 w 114"/>
                <a:gd name="T51" fmla="*/ 372 h 390"/>
                <a:gd name="T52" fmla="*/ 20 w 114"/>
                <a:gd name="T53" fmla="*/ 366 h 390"/>
                <a:gd name="T54" fmla="*/ 19 w 114"/>
                <a:gd name="T55" fmla="*/ 372 h 390"/>
                <a:gd name="T56" fmla="*/ 19 w 114"/>
                <a:gd name="T57" fmla="*/ 379 h 390"/>
                <a:gd name="T58" fmla="*/ 13 w 114"/>
                <a:gd name="T59" fmla="*/ 384 h 390"/>
                <a:gd name="T60" fmla="*/ 5 w 114"/>
                <a:gd name="T61" fmla="*/ 378 h 390"/>
                <a:gd name="T62" fmla="*/ 3 w 114"/>
                <a:gd name="T63" fmla="*/ 367 h 390"/>
                <a:gd name="T64" fmla="*/ 1 w 114"/>
                <a:gd name="T65" fmla="*/ 356 h 390"/>
                <a:gd name="T66" fmla="*/ 1 w 114"/>
                <a:gd name="T67" fmla="*/ 347 h 390"/>
                <a:gd name="T68" fmla="*/ 4 w 114"/>
                <a:gd name="T69" fmla="*/ 334 h 390"/>
                <a:gd name="T70" fmla="*/ 12 w 114"/>
                <a:gd name="T71" fmla="*/ 316 h 390"/>
                <a:gd name="T72" fmla="*/ 20 w 114"/>
                <a:gd name="T73" fmla="*/ 301 h 390"/>
                <a:gd name="T74" fmla="*/ 30 w 114"/>
                <a:gd name="T75" fmla="*/ 288 h 390"/>
                <a:gd name="T76" fmla="*/ 35 w 114"/>
                <a:gd name="T77" fmla="*/ 276 h 390"/>
                <a:gd name="T78" fmla="*/ 39 w 114"/>
                <a:gd name="T79" fmla="*/ 266 h 390"/>
                <a:gd name="T80" fmla="*/ 39 w 114"/>
                <a:gd name="T81" fmla="*/ 249 h 390"/>
                <a:gd name="T82" fmla="*/ 36 w 114"/>
                <a:gd name="T83" fmla="*/ 210 h 390"/>
                <a:gd name="T84" fmla="*/ 34 w 114"/>
                <a:gd name="T85" fmla="*/ 170 h 390"/>
                <a:gd name="T86" fmla="*/ 31 w 114"/>
                <a:gd name="T87" fmla="*/ 139 h 390"/>
                <a:gd name="T88" fmla="*/ 25 w 114"/>
                <a:gd name="T89" fmla="*/ 93 h 390"/>
                <a:gd name="T90" fmla="*/ 24 w 114"/>
                <a:gd name="T91" fmla="*/ 49 h 390"/>
                <a:gd name="T92" fmla="*/ 26 w 114"/>
                <a:gd name="T93" fmla="*/ 32 h 390"/>
                <a:gd name="T94" fmla="*/ 36 w 114"/>
                <a:gd name="T95" fmla="*/ 31 h 390"/>
                <a:gd name="T96" fmla="*/ 52 w 114"/>
                <a:gd name="T97" fmla="*/ 27 h 390"/>
                <a:gd name="T98" fmla="*/ 72 w 114"/>
                <a:gd name="T99" fmla="*/ 19 h 390"/>
                <a:gd name="T100" fmla="*/ 88 w 114"/>
                <a:gd name="T101" fmla="*/ 10 h 390"/>
                <a:gd name="T102" fmla="*/ 99 w 114"/>
                <a:gd name="T103" fmla="*/ 2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14" h="390">
                  <a:moveTo>
                    <a:pt x="102" y="0"/>
                  </a:moveTo>
                  <a:lnTo>
                    <a:pt x="107" y="13"/>
                  </a:lnTo>
                  <a:lnTo>
                    <a:pt x="110" y="28"/>
                  </a:lnTo>
                  <a:lnTo>
                    <a:pt x="112" y="44"/>
                  </a:lnTo>
                  <a:lnTo>
                    <a:pt x="113" y="60"/>
                  </a:lnTo>
                  <a:lnTo>
                    <a:pt x="113" y="77"/>
                  </a:lnTo>
                  <a:lnTo>
                    <a:pt x="112" y="93"/>
                  </a:lnTo>
                  <a:lnTo>
                    <a:pt x="111" y="111"/>
                  </a:lnTo>
                  <a:lnTo>
                    <a:pt x="109" y="127"/>
                  </a:lnTo>
                  <a:lnTo>
                    <a:pt x="107" y="144"/>
                  </a:lnTo>
                  <a:lnTo>
                    <a:pt x="105" y="159"/>
                  </a:lnTo>
                  <a:lnTo>
                    <a:pt x="103" y="173"/>
                  </a:lnTo>
                  <a:lnTo>
                    <a:pt x="100" y="187"/>
                  </a:lnTo>
                  <a:lnTo>
                    <a:pt x="98" y="197"/>
                  </a:lnTo>
                  <a:lnTo>
                    <a:pt x="96" y="207"/>
                  </a:lnTo>
                  <a:lnTo>
                    <a:pt x="94" y="214"/>
                  </a:lnTo>
                  <a:lnTo>
                    <a:pt x="93" y="219"/>
                  </a:lnTo>
                  <a:lnTo>
                    <a:pt x="93" y="222"/>
                  </a:lnTo>
                  <a:lnTo>
                    <a:pt x="93" y="226"/>
                  </a:lnTo>
                  <a:lnTo>
                    <a:pt x="93" y="230"/>
                  </a:lnTo>
                  <a:lnTo>
                    <a:pt x="93" y="234"/>
                  </a:lnTo>
                  <a:lnTo>
                    <a:pt x="93" y="238"/>
                  </a:lnTo>
                  <a:lnTo>
                    <a:pt x="93" y="241"/>
                  </a:lnTo>
                  <a:lnTo>
                    <a:pt x="94" y="245"/>
                  </a:lnTo>
                  <a:lnTo>
                    <a:pt x="94" y="249"/>
                  </a:lnTo>
                  <a:lnTo>
                    <a:pt x="94" y="253"/>
                  </a:lnTo>
                  <a:lnTo>
                    <a:pt x="94" y="257"/>
                  </a:lnTo>
                  <a:lnTo>
                    <a:pt x="96" y="260"/>
                  </a:lnTo>
                  <a:lnTo>
                    <a:pt x="96" y="264"/>
                  </a:lnTo>
                  <a:lnTo>
                    <a:pt x="97" y="267"/>
                  </a:lnTo>
                  <a:lnTo>
                    <a:pt x="97" y="270"/>
                  </a:lnTo>
                  <a:lnTo>
                    <a:pt x="97" y="273"/>
                  </a:lnTo>
                  <a:lnTo>
                    <a:pt x="97" y="276"/>
                  </a:lnTo>
                  <a:lnTo>
                    <a:pt x="98" y="278"/>
                  </a:lnTo>
                  <a:lnTo>
                    <a:pt x="98" y="281"/>
                  </a:lnTo>
                  <a:lnTo>
                    <a:pt x="99" y="284"/>
                  </a:lnTo>
                  <a:lnTo>
                    <a:pt x="100" y="287"/>
                  </a:lnTo>
                  <a:lnTo>
                    <a:pt x="101" y="290"/>
                  </a:lnTo>
                  <a:lnTo>
                    <a:pt x="102" y="292"/>
                  </a:lnTo>
                  <a:lnTo>
                    <a:pt x="104" y="295"/>
                  </a:lnTo>
                  <a:lnTo>
                    <a:pt x="105" y="297"/>
                  </a:lnTo>
                  <a:lnTo>
                    <a:pt x="106" y="301"/>
                  </a:lnTo>
                  <a:lnTo>
                    <a:pt x="108" y="302"/>
                  </a:lnTo>
                  <a:lnTo>
                    <a:pt x="109" y="306"/>
                  </a:lnTo>
                  <a:lnTo>
                    <a:pt x="110" y="307"/>
                  </a:lnTo>
                  <a:lnTo>
                    <a:pt x="111" y="310"/>
                  </a:lnTo>
                  <a:lnTo>
                    <a:pt x="112" y="312"/>
                  </a:lnTo>
                  <a:lnTo>
                    <a:pt x="112" y="315"/>
                  </a:lnTo>
                  <a:lnTo>
                    <a:pt x="113" y="316"/>
                  </a:lnTo>
                  <a:lnTo>
                    <a:pt x="113" y="317"/>
                  </a:lnTo>
                  <a:lnTo>
                    <a:pt x="113" y="321"/>
                  </a:lnTo>
                  <a:lnTo>
                    <a:pt x="112" y="324"/>
                  </a:lnTo>
                  <a:lnTo>
                    <a:pt x="112" y="327"/>
                  </a:lnTo>
                  <a:lnTo>
                    <a:pt x="112" y="332"/>
                  </a:lnTo>
                  <a:lnTo>
                    <a:pt x="112" y="336"/>
                  </a:lnTo>
                  <a:lnTo>
                    <a:pt x="112" y="340"/>
                  </a:lnTo>
                  <a:lnTo>
                    <a:pt x="111" y="343"/>
                  </a:lnTo>
                  <a:lnTo>
                    <a:pt x="111" y="347"/>
                  </a:lnTo>
                  <a:lnTo>
                    <a:pt x="110" y="352"/>
                  </a:lnTo>
                  <a:lnTo>
                    <a:pt x="109" y="355"/>
                  </a:lnTo>
                  <a:lnTo>
                    <a:pt x="108" y="357"/>
                  </a:lnTo>
                  <a:lnTo>
                    <a:pt x="107" y="361"/>
                  </a:lnTo>
                  <a:lnTo>
                    <a:pt x="105" y="362"/>
                  </a:lnTo>
                  <a:lnTo>
                    <a:pt x="103" y="365"/>
                  </a:lnTo>
                  <a:lnTo>
                    <a:pt x="102" y="366"/>
                  </a:lnTo>
                  <a:lnTo>
                    <a:pt x="100" y="367"/>
                  </a:lnTo>
                  <a:lnTo>
                    <a:pt x="98" y="367"/>
                  </a:lnTo>
                  <a:lnTo>
                    <a:pt x="97" y="368"/>
                  </a:lnTo>
                  <a:lnTo>
                    <a:pt x="94" y="370"/>
                  </a:lnTo>
                  <a:lnTo>
                    <a:pt x="94" y="371"/>
                  </a:lnTo>
                  <a:lnTo>
                    <a:pt x="92" y="371"/>
                  </a:lnTo>
                  <a:lnTo>
                    <a:pt x="91" y="372"/>
                  </a:lnTo>
                  <a:lnTo>
                    <a:pt x="89" y="372"/>
                  </a:lnTo>
                  <a:lnTo>
                    <a:pt x="88" y="373"/>
                  </a:lnTo>
                  <a:lnTo>
                    <a:pt x="87" y="373"/>
                  </a:lnTo>
                  <a:lnTo>
                    <a:pt x="86" y="373"/>
                  </a:lnTo>
                  <a:lnTo>
                    <a:pt x="84" y="375"/>
                  </a:lnTo>
                  <a:lnTo>
                    <a:pt x="83" y="376"/>
                  </a:lnTo>
                  <a:lnTo>
                    <a:pt x="83" y="377"/>
                  </a:lnTo>
                  <a:lnTo>
                    <a:pt x="82" y="377"/>
                  </a:lnTo>
                  <a:lnTo>
                    <a:pt x="81" y="377"/>
                  </a:lnTo>
                  <a:lnTo>
                    <a:pt x="81" y="378"/>
                  </a:lnTo>
                  <a:lnTo>
                    <a:pt x="78" y="379"/>
                  </a:lnTo>
                  <a:lnTo>
                    <a:pt x="77" y="381"/>
                  </a:lnTo>
                  <a:lnTo>
                    <a:pt x="76" y="382"/>
                  </a:lnTo>
                  <a:lnTo>
                    <a:pt x="73" y="382"/>
                  </a:lnTo>
                  <a:lnTo>
                    <a:pt x="73" y="383"/>
                  </a:lnTo>
                  <a:lnTo>
                    <a:pt x="71" y="384"/>
                  </a:lnTo>
                  <a:lnTo>
                    <a:pt x="70" y="384"/>
                  </a:lnTo>
                  <a:lnTo>
                    <a:pt x="68" y="386"/>
                  </a:lnTo>
                  <a:lnTo>
                    <a:pt x="67" y="386"/>
                  </a:lnTo>
                  <a:lnTo>
                    <a:pt x="65" y="386"/>
                  </a:lnTo>
                  <a:lnTo>
                    <a:pt x="63" y="386"/>
                  </a:lnTo>
                  <a:lnTo>
                    <a:pt x="62" y="386"/>
                  </a:lnTo>
                  <a:lnTo>
                    <a:pt x="62" y="384"/>
                  </a:lnTo>
                  <a:lnTo>
                    <a:pt x="61" y="384"/>
                  </a:lnTo>
                  <a:lnTo>
                    <a:pt x="60" y="384"/>
                  </a:lnTo>
                  <a:lnTo>
                    <a:pt x="60" y="383"/>
                  </a:lnTo>
                  <a:lnTo>
                    <a:pt x="58" y="383"/>
                  </a:lnTo>
                  <a:lnTo>
                    <a:pt x="57" y="383"/>
                  </a:lnTo>
                  <a:lnTo>
                    <a:pt x="57" y="384"/>
                  </a:lnTo>
                  <a:lnTo>
                    <a:pt x="56" y="384"/>
                  </a:lnTo>
                  <a:lnTo>
                    <a:pt x="55" y="386"/>
                  </a:lnTo>
                  <a:lnTo>
                    <a:pt x="53" y="387"/>
                  </a:lnTo>
                  <a:lnTo>
                    <a:pt x="52" y="387"/>
                  </a:lnTo>
                  <a:lnTo>
                    <a:pt x="51" y="387"/>
                  </a:lnTo>
                  <a:lnTo>
                    <a:pt x="51" y="388"/>
                  </a:lnTo>
                  <a:lnTo>
                    <a:pt x="50" y="388"/>
                  </a:lnTo>
                  <a:lnTo>
                    <a:pt x="48" y="388"/>
                  </a:lnTo>
                  <a:lnTo>
                    <a:pt x="47" y="388"/>
                  </a:lnTo>
                  <a:lnTo>
                    <a:pt x="46" y="389"/>
                  </a:lnTo>
                  <a:lnTo>
                    <a:pt x="46" y="388"/>
                  </a:lnTo>
                  <a:lnTo>
                    <a:pt x="45" y="388"/>
                  </a:lnTo>
                  <a:lnTo>
                    <a:pt x="42" y="388"/>
                  </a:lnTo>
                  <a:lnTo>
                    <a:pt x="40" y="387"/>
                  </a:lnTo>
                  <a:lnTo>
                    <a:pt x="39" y="387"/>
                  </a:lnTo>
                  <a:lnTo>
                    <a:pt x="36" y="386"/>
                  </a:lnTo>
                  <a:lnTo>
                    <a:pt x="34" y="384"/>
                  </a:lnTo>
                  <a:lnTo>
                    <a:pt x="31" y="383"/>
                  </a:lnTo>
                  <a:lnTo>
                    <a:pt x="30" y="382"/>
                  </a:lnTo>
                  <a:lnTo>
                    <a:pt x="27" y="382"/>
                  </a:lnTo>
                  <a:lnTo>
                    <a:pt x="25" y="381"/>
                  </a:lnTo>
                  <a:lnTo>
                    <a:pt x="24" y="378"/>
                  </a:lnTo>
                  <a:lnTo>
                    <a:pt x="22" y="377"/>
                  </a:lnTo>
                  <a:lnTo>
                    <a:pt x="20" y="377"/>
                  </a:lnTo>
                  <a:lnTo>
                    <a:pt x="20" y="376"/>
                  </a:lnTo>
                  <a:lnTo>
                    <a:pt x="19" y="376"/>
                  </a:lnTo>
                  <a:lnTo>
                    <a:pt x="20" y="375"/>
                  </a:lnTo>
                  <a:lnTo>
                    <a:pt x="20" y="373"/>
                  </a:lnTo>
                  <a:lnTo>
                    <a:pt x="20" y="372"/>
                  </a:lnTo>
                  <a:lnTo>
                    <a:pt x="20" y="371"/>
                  </a:lnTo>
                  <a:lnTo>
                    <a:pt x="20" y="370"/>
                  </a:lnTo>
                  <a:lnTo>
                    <a:pt x="20" y="368"/>
                  </a:lnTo>
                  <a:lnTo>
                    <a:pt x="20" y="367"/>
                  </a:lnTo>
                  <a:lnTo>
                    <a:pt x="20" y="366"/>
                  </a:lnTo>
                  <a:lnTo>
                    <a:pt x="20" y="367"/>
                  </a:lnTo>
                  <a:lnTo>
                    <a:pt x="19" y="368"/>
                  </a:lnTo>
                  <a:lnTo>
                    <a:pt x="19" y="370"/>
                  </a:lnTo>
                  <a:lnTo>
                    <a:pt x="19" y="371"/>
                  </a:lnTo>
                  <a:lnTo>
                    <a:pt x="19" y="372"/>
                  </a:lnTo>
                  <a:lnTo>
                    <a:pt x="19" y="373"/>
                  </a:lnTo>
                  <a:lnTo>
                    <a:pt x="19" y="376"/>
                  </a:lnTo>
                  <a:lnTo>
                    <a:pt x="19" y="377"/>
                  </a:lnTo>
                  <a:lnTo>
                    <a:pt x="19" y="378"/>
                  </a:lnTo>
                  <a:lnTo>
                    <a:pt x="19" y="379"/>
                  </a:lnTo>
                  <a:lnTo>
                    <a:pt x="17" y="381"/>
                  </a:lnTo>
                  <a:lnTo>
                    <a:pt x="16" y="382"/>
                  </a:lnTo>
                  <a:lnTo>
                    <a:pt x="15" y="383"/>
                  </a:lnTo>
                  <a:lnTo>
                    <a:pt x="14" y="383"/>
                  </a:lnTo>
                  <a:lnTo>
                    <a:pt x="13" y="384"/>
                  </a:lnTo>
                  <a:lnTo>
                    <a:pt x="11" y="384"/>
                  </a:lnTo>
                  <a:lnTo>
                    <a:pt x="9" y="384"/>
                  </a:lnTo>
                  <a:lnTo>
                    <a:pt x="6" y="384"/>
                  </a:lnTo>
                  <a:lnTo>
                    <a:pt x="5" y="382"/>
                  </a:lnTo>
                  <a:lnTo>
                    <a:pt x="5" y="378"/>
                  </a:lnTo>
                  <a:lnTo>
                    <a:pt x="4" y="377"/>
                  </a:lnTo>
                  <a:lnTo>
                    <a:pt x="3" y="373"/>
                  </a:lnTo>
                  <a:lnTo>
                    <a:pt x="3" y="372"/>
                  </a:lnTo>
                  <a:lnTo>
                    <a:pt x="3" y="368"/>
                  </a:lnTo>
                  <a:lnTo>
                    <a:pt x="3" y="367"/>
                  </a:lnTo>
                  <a:lnTo>
                    <a:pt x="1" y="363"/>
                  </a:lnTo>
                  <a:lnTo>
                    <a:pt x="1" y="362"/>
                  </a:lnTo>
                  <a:lnTo>
                    <a:pt x="1" y="360"/>
                  </a:lnTo>
                  <a:lnTo>
                    <a:pt x="1" y="357"/>
                  </a:lnTo>
                  <a:lnTo>
                    <a:pt x="1" y="356"/>
                  </a:lnTo>
                  <a:lnTo>
                    <a:pt x="1" y="353"/>
                  </a:lnTo>
                  <a:lnTo>
                    <a:pt x="1" y="352"/>
                  </a:lnTo>
                  <a:lnTo>
                    <a:pt x="1" y="351"/>
                  </a:lnTo>
                  <a:lnTo>
                    <a:pt x="0" y="350"/>
                  </a:lnTo>
                  <a:lnTo>
                    <a:pt x="1" y="347"/>
                  </a:lnTo>
                  <a:lnTo>
                    <a:pt x="1" y="346"/>
                  </a:lnTo>
                  <a:lnTo>
                    <a:pt x="3" y="342"/>
                  </a:lnTo>
                  <a:lnTo>
                    <a:pt x="3" y="341"/>
                  </a:lnTo>
                  <a:lnTo>
                    <a:pt x="3" y="337"/>
                  </a:lnTo>
                  <a:lnTo>
                    <a:pt x="4" y="334"/>
                  </a:lnTo>
                  <a:lnTo>
                    <a:pt x="6" y="331"/>
                  </a:lnTo>
                  <a:lnTo>
                    <a:pt x="7" y="327"/>
                  </a:lnTo>
                  <a:lnTo>
                    <a:pt x="9" y="324"/>
                  </a:lnTo>
                  <a:lnTo>
                    <a:pt x="10" y="320"/>
                  </a:lnTo>
                  <a:lnTo>
                    <a:pt x="12" y="316"/>
                  </a:lnTo>
                  <a:lnTo>
                    <a:pt x="14" y="312"/>
                  </a:lnTo>
                  <a:lnTo>
                    <a:pt x="15" y="309"/>
                  </a:lnTo>
                  <a:lnTo>
                    <a:pt x="17" y="306"/>
                  </a:lnTo>
                  <a:lnTo>
                    <a:pt x="19" y="302"/>
                  </a:lnTo>
                  <a:lnTo>
                    <a:pt x="20" y="301"/>
                  </a:lnTo>
                  <a:lnTo>
                    <a:pt x="22" y="297"/>
                  </a:lnTo>
                  <a:lnTo>
                    <a:pt x="24" y="295"/>
                  </a:lnTo>
                  <a:lnTo>
                    <a:pt x="26" y="292"/>
                  </a:lnTo>
                  <a:lnTo>
                    <a:pt x="27" y="290"/>
                  </a:lnTo>
                  <a:lnTo>
                    <a:pt x="30" y="288"/>
                  </a:lnTo>
                  <a:lnTo>
                    <a:pt x="30" y="285"/>
                  </a:lnTo>
                  <a:lnTo>
                    <a:pt x="32" y="283"/>
                  </a:lnTo>
                  <a:lnTo>
                    <a:pt x="34" y="280"/>
                  </a:lnTo>
                  <a:lnTo>
                    <a:pt x="35" y="278"/>
                  </a:lnTo>
                  <a:lnTo>
                    <a:pt x="35" y="276"/>
                  </a:lnTo>
                  <a:lnTo>
                    <a:pt x="36" y="274"/>
                  </a:lnTo>
                  <a:lnTo>
                    <a:pt x="37" y="272"/>
                  </a:lnTo>
                  <a:lnTo>
                    <a:pt x="37" y="270"/>
                  </a:lnTo>
                  <a:lnTo>
                    <a:pt x="39" y="268"/>
                  </a:lnTo>
                  <a:lnTo>
                    <a:pt x="39" y="266"/>
                  </a:lnTo>
                  <a:lnTo>
                    <a:pt x="39" y="265"/>
                  </a:lnTo>
                  <a:lnTo>
                    <a:pt x="40" y="262"/>
                  </a:lnTo>
                  <a:lnTo>
                    <a:pt x="40" y="259"/>
                  </a:lnTo>
                  <a:lnTo>
                    <a:pt x="39" y="254"/>
                  </a:lnTo>
                  <a:lnTo>
                    <a:pt x="39" y="249"/>
                  </a:lnTo>
                  <a:lnTo>
                    <a:pt x="39" y="242"/>
                  </a:lnTo>
                  <a:lnTo>
                    <a:pt x="39" y="234"/>
                  </a:lnTo>
                  <a:lnTo>
                    <a:pt x="37" y="227"/>
                  </a:lnTo>
                  <a:lnTo>
                    <a:pt x="37" y="218"/>
                  </a:lnTo>
                  <a:lnTo>
                    <a:pt x="36" y="210"/>
                  </a:lnTo>
                  <a:lnTo>
                    <a:pt x="36" y="202"/>
                  </a:lnTo>
                  <a:lnTo>
                    <a:pt x="35" y="193"/>
                  </a:lnTo>
                  <a:lnTo>
                    <a:pt x="35" y="185"/>
                  </a:lnTo>
                  <a:lnTo>
                    <a:pt x="35" y="177"/>
                  </a:lnTo>
                  <a:lnTo>
                    <a:pt x="34" y="170"/>
                  </a:lnTo>
                  <a:lnTo>
                    <a:pt x="34" y="164"/>
                  </a:lnTo>
                  <a:lnTo>
                    <a:pt x="32" y="159"/>
                  </a:lnTo>
                  <a:lnTo>
                    <a:pt x="32" y="153"/>
                  </a:lnTo>
                  <a:lnTo>
                    <a:pt x="32" y="147"/>
                  </a:lnTo>
                  <a:lnTo>
                    <a:pt x="31" y="139"/>
                  </a:lnTo>
                  <a:lnTo>
                    <a:pt x="30" y="132"/>
                  </a:lnTo>
                  <a:lnTo>
                    <a:pt x="30" y="122"/>
                  </a:lnTo>
                  <a:lnTo>
                    <a:pt x="29" y="113"/>
                  </a:lnTo>
                  <a:lnTo>
                    <a:pt x="27" y="103"/>
                  </a:lnTo>
                  <a:lnTo>
                    <a:pt x="25" y="93"/>
                  </a:lnTo>
                  <a:lnTo>
                    <a:pt x="25" y="83"/>
                  </a:lnTo>
                  <a:lnTo>
                    <a:pt x="24" y="75"/>
                  </a:lnTo>
                  <a:lnTo>
                    <a:pt x="24" y="66"/>
                  </a:lnTo>
                  <a:lnTo>
                    <a:pt x="24" y="57"/>
                  </a:lnTo>
                  <a:lnTo>
                    <a:pt x="24" y="49"/>
                  </a:lnTo>
                  <a:lnTo>
                    <a:pt x="24" y="42"/>
                  </a:lnTo>
                  <a:lnTo>
                    <a:pt x="24" y="37"/>
                  </a:lnTo>
                  <a:lnTo>
                    <a:pt x="24" y="33"/>
                  </a:lnTo>
                  <a:lnTo>
                    <a:pt x="25" y="32"/>
                  </a:lnTo>
                  <a:lnTo>
                    <a:pt x="26" y="32"/>
                  </a:lnTo>
                  <a:lnTo>
                    <a:pt x="29" y="32"/>
                  </a:lnTo>
                  <a:lnTo>
                    <a:pt x="30" y="32"/>
                  </a:lnTo>
                  <a:lnTo>
                    <a:pt x="32" y="32"/>
                  </a:lnTo>
                  <a:lnTo>
                    <a:pt x="35" y="31"/>
                  </a:lnTo>
                  <a:lnTo>
                    <a:pt x="36" y="31"/>
                  </a:lnTo>
                  <a:lnTo>
                    <a:pt x="40" y="30"/>
                  </a:lnTo>
                  <a:lnTo>
                    <a:pt x="42" y="30"/>
                  </a:lnTo>
                  <a:lnTo>
                    <a:pt x="46" y="29"/>
                  </a:lnTo>
                  <a:lnTo>
                    <a:pt x="50" y="28"/>
                  </a:lnTo>
                  <a:lnTo>
                    <a:pt x="52" y="27"/>
                  </a:lnTo>
                  <a:lnTo>
                    <a:pt x="57" y="26"/>
                  </a:lnTo>
                  <a:lnTo>
                    <a:pt x="61" y="24"/>
                  </a:lnTo>
                  <a:lnTo>
                    <a:pt x="63" y="23"/>
                  </a:lnTo>
                  <a:lnTo>
                    <a:pt x="67" y="21"/>
                  </a:lnTo>
                  <a:lnTo>
                    <a:pt x="72" y="19"/>
                  </a:lnTo>
                  <a:lnTo>
                    <a:pt x="75" y="17"/>
                  </a:lnTo>
                  <a:lnTo>
                    <a:pt x="78" y="16"/>
                  </a:lnTo>
                  <a:lnTo>
                    <a:pt x="82" y="14"/>
                  </a:lnTo>
                  <a:lnTo>
                    <a:pt x="84" y="12"/>
                  </a:lnTo>
                  <a:lnTo>
                    <a:pt x="88" y="10"/>
                  </a:lnTo>
                  <a:lnTo>
                    <a:pt x="91" y="8"/>
                  </a:lnTo>
                  <a:lnTo>
                    <a:pt x="93" y="6"/>
                  </a:lnTo>
                  <a:lnTo>
                    <a:pt x="94" y="5"/>
                  </a:lnTo>
                  <a:lnTo>
                    <a:pt x="98" y="3"/>
                  </a:lnTo>
                  <a:lnTo>
                    <a:pt x="99" y="2"/>
                  </a:lnTo>
                  <a:lnTo>
                    <a:pt x="101" y="1"/>
                  </a:lnTo>
                  <a:lnTo>
                    <a:pt x="102" y="0"/>
                  </a:lnTo>
                </a:path>
              </a:pathLst>
            </a:custGeom>
            <a:solidFill>
              <a:srgbClr val="FFC0A6"/>
            </a:solidFill>
            <a:ln w="12700" cap="rnd" cmpd="sng">
              <a:solidFill>
                <a:srgbClr val="F57B49"/>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9417" name="Freeform 25"/>
            <p:cNvSpPr>
              <a:spLocks/>
            </p:cNvSpPr>
            <p:nvPr/>
          </p:nvSpPr>
          <p:spPr bwMode="auto">
            <a:xfrm>
              <a:off x="4465" y="1158"/>
              <a:ext cx="19" cy="16"/>
            </a:xfrm>
            <a:custGeom>
              <a:avLst/>
              <a:gdLst>
                <a:gd name="T0" fmla="*/ 0 w 19"/>
                <a:gd name="T1" fmla="*/ 8 h 16"/>
                <a:gd name="T2" fmla="*/ 1 w 19"/>
                <a:gd name="T3" fmla="*/ 11 h 16"/>
                <a:gd name="T4" fmla="*/ 3 w 19"/>
                <a:gd name="T5" fmla="*/ 13 h 16"/>
                <a:gd name="T6" fmla="*/ 7 w 19"/>
                <a:gd name="T7" fmla="*/ 15 h 16"/>
                <a:gd name="T8" fmla="*/ 10 w 19"/>
                <a:gd name="T9" fmla="*/ 15 h 16"/>
                <a:gd name="T10" fmla="*/ 14 w 19"/>
                <a:gd name="T11" fmla="*/ 14 h 16"/>
                <a:gd name="T12" fmla="*/ 16 w 19"/>
                <a:gd name="T13" fmla="*/ 12 h 16"/>
                <a:gd name="T14" fmla="*/ 18 w 19"/>
                <a:gd name="T15" fmla="*/ 9 h 16"/>
                <a:gd name="T16" fmla="*/ 18 w 19"/>
                <a:gd name="T17" fmla="*/ 5 h 16"/>
                <a:gd name="T18" fmla="*/ 16 w 19"/>
                <a:gd name="T19" fmla="*/ 3 h 16"/>
                <a:gd name="T20" fmla="*/ 14 w 19"/>
                <a:gd name="T21" fmla="*/ 1 h 16"/>
                <a:gd name="T22" fmla="*/ 10 w 19"/>
                <a:gd name="T23" fmla="*/ 0 h 16"/>
                <a:gd name="T24" fmla="*/ 7 w 19"/>
                <a:gd name="T25" fmla="*/ 0 h 16"/>
                <a:gd name="T26" fmla="*/ 3 w 19"/>
                <a:gd name="T27" fmla="*/ 2 h 16"/>
                <a:gd name="T28" fmla="*/ 1 w 19"/>
                <a:gd name="T29" fmla="*/ 4 h 16"/>
                <a:gd name="T30" fmla="*/ 0 w 19"/>
                <a:gd name="T31" fmla="*/ 8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16">
                  <a:moveTo>
                    <a:pt x="0" y="8"/>
                  </a:moveTo>
                  <a:lnTo>
                    <a:pt x="1" y="11"/>
                  </a:lnTo>
                  <a:lnTo>
                    <a:pt x="3" y="13"/>
                  </a:lnTo>
                  <a:lnTo>
                    <a:pt x="7" y="15"/>
                  </a:lnTo>
                  <a:lnTo>
                    <a:pt x="10" y="15"/>
                  </a:lnTo>
                  <a:lnTo>
                    <a:pt x="14" y="14"/>
                  </a:lnTo>
                  <a:lnTo>
                    <a:pt x="16" y="12"/>
                  </a:lnTo>
                  <a:lnTo>
                    <a:pt x="18" y="9"/>
                  </a:lnTo>
                  <a:lnTo>
                    <a:pt x="18" y="5"/>
                  </a:lnTo>
                  <a:lnTo>
                    <a:pt x="16" y="3"/>
                  </a:lnTo>
                  <a:lnTo>
                    <a:pt x="14" y="1"/>
                  </a:lnTo>
                  <a:lnTo>
                    <a:pt x="10" y="0"/>
                  </a:lnTo>
                  <a:lnTo>
                    <a:pt x="7" y="0"/>
                  </a:lnTo>
                  <a:lnTo>
                    <a:pt x="3" y="2"/>
                  </a:lnTo>
                  <a:lnTo>
                    <a:pt x="1" y="4"/>
                  </a:lnTo>
                  <a:lnTo>
                    <a:pt x="0" y="8"/>
                  </a:lnTo>
                </a:path>
              </a:pathLst>
            </a:custGeom>
            <a:solidFill>
              <a:srgbClr val="00208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9418" name="Freeform 26"/>
            <p:cNvSpPr>
              <a:spLocks/>
            </p:cNvSpPr>
            <p:nvPr/>
          </p:nvSpPr>
          <p:spPr bwMode="auto">
            <a:xfrm>
              <a:off x="4337" y="1191"/>
              <a:ext cx="19" cy="16"/>
            </a:xfrm>
            <a:custGeom>
              <a:avLst/>
              <a:gdLst>
                <a:gd name="T0" fmla="*/ 0 w 19"/>
                <a:gd name="T1" fmla="*/ 8 h 16"/>
                <a:gd name="T2" fmla="*/ 1 w 19"/>
                <a:gd name="T3" fmla="*/ 11 h 16"/>
                <a:gd name="T4" fmla="*/ 3 w 19"/>
                <a:gd name="T5" fmla="*/ 13 h 16"/>
                <a:gd name="T6" fmla="*/ 6 w 19"/>
                <a:gd name="T7" fmla="*/ 14 h 16"/>
                <a:gd name="T8" fmla="*/ 10 w 19"/>
                <a:gd name="T9" fmla="*/ 15 h 16"/>
                <a:gd name="T10" fmla="*/ 14 w 19"/>
                <a:gd name="T11" fmla="*/ 14 h 16"/>
                <a:gd name="T12" fmla="*/ 17 w 19"/>
                <a:gd name="T13" fmla="*/ 11 h 16"/>
                <a:gd name="T14" fmla="*/ 18 w 19"/>
                <a:gd name="T15" fmla="*/ 9 h 16"/>
                <a:gd name="T16" fmla="*/ 18 w 19"/>
                <a:gd name="T17" fmla="*/ 6 h 16"/>
                <a:gd name="T18" fmla="*/ 17 w 19"/>
                <a:gd name="T19" fmla="*/ 3 h 16"/>
                <a:gd name="T20" fmla="*/ 14 w 19"/>
                <a:gd name="T21" fmla="*/ 1 h 16"/>
                <a:gd name="T22" fmla="*/ 10 w 19"/>
                <a:gd name="T23" fmla="*/ 0 h 16"/>
                <a:gd name="T24" fmla="*/ 6 w 19"/>
                <a:gd name="T25" fmla="*/ 0 h 16"/>
                <a:gd name="T26" fmla="*/ 3 w 19"/>
                <a:gd name="T27" fmla="*/ 2 h 16"/>
                <a:gd name="T28" fmla="*/ 1 w 19"/>
                <a:gd name="T29" fmla="*/ 4 h 16"/>
                <a:gd name="T30" fmla="*/ 0 w 19"/>
                <a:gd name="T31" fmla="*/ 8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16">
                  <a:moveTo>
                    <a:pt x="0" y="8"/>
                  </a:moveTo>
                  <a:lnTo>
                    <a:pt x="1" y="11"/>
                  </a:lnTo>
                  <a:lnTo>
                    <a:pt x="3" y="13"/>
                  </a:lnTo>
                  <a:lnTo>
                    <a:pt x="6" y="14"/>
                  </a:lnTo>
                  <a:lnTo>
                    <a:pt x="10" y="15"/>
                  </a:lnTo>
                  <a:lnTo>
                    <a:pt x="14" y="14"/>
                  </a:lnTo>
                  <a:lnTo>
                    <a:pt x="17" y="11"/>
                  </a:lnTo>
                  <a:lnTo>
                    <a:pt x="18" y="9"/>
                  </a:lnTo>
                  <a:lnTo>
                    <a:pt x="18" y="6"/>
                  </a:lnTo>
                  <a:lnTo>
                    <a:pt x="17" y="3"/>
                  </a:lnTo>
                  <a:lnTo>
                    <a:pt x="14" y="1"/>
                  </a:lnTo>
                  <a:lnTo>
                    <a:pt x="10" y="0"/>
                  </a:lnTo>
                  <a:lnTo>
                    <a:pt x="6" y="0"/>
                  </a:lnTo>
                  <a:lnTo>
                    <a:pt x="3" y="2"/>
                  </a:lnTo>
                  <a:lnTo>
                    <a:pt x="1" y="4"/>
                  </a:lnTo>
                  <a:lnTo>
                    <a:pt x="0" y="8"/>
                  </a:lnTo>
                </a:path>
              </a:pathLst>
            </a:custGeom>
            <a:solidFill>
              <a:srgbClr val="00208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9419" name="Freeform 27"/>
            <p:cNvSpPr>
              <a:spLocks/>
            </p:cNvSpPr>
            <p:nvPr/>
          </p:nvSpPr>
          <p:spPr bwMode="auto">
            <a:xfrm>
              <a:off x="4343" y="1229"/>
              <a:ext cx="130" cy="162"/>
            </a:xfrm>
            <a:custGeom>
              <a:avLst/>
              <a:gdLst>
                <a:gd name="T0" fmla="*/ 113 w 130"/>
                <a:gd name="T1" fmla="*/ 16 h 162"/>
                <a:gd name="T2" fmla="*/ 114 w 130"/>
                <a:gd name="T3" fmla="*/ 42 h 162"/>
                <a:gd name="T4" fmla="*/ 116 w 130"/>
                <a:gd name="T5" fmla="*/ 66 h 162"/>
                <a:gd name="T6" fmla="*/ 118 w 130"/>
                <a:gd name="T7" fmla="*/ 91 h 162"/>
                <a:gd name="T8" fmla="*/ 121 w 130"/>
                <a:gd name="T9" fmla="*/ 113 h 162"/>
                <a:gd name="T10" fmla="*/ 125 w 130"/>
                <a:gd name="T11" fmla="*/ 132 h 162"/>
                <a:gd name="T12" fmla="*/ 127 w 130"/>
                <a:gd name="T13" fmla="*/ 146 h 162"/>
                <a:gd name="T14" fmla="*/ 129 w 130"/>
                <a:gd name="T15" fmla="*/ 153 h 162"/>
                <a:gd name="T16" fmla="*/ 127 w 130"/>
                <a:gd name="T17" fmla="*/ 154 h 162"/>
                <a:gd name="T18" fmla="*/ 120 w 130"/>
                <a:gd name="T19" fmla="*/ 154 h 162"/>
                <a:gd name="T20" fmla="*/ 105 w 130"/>
                <a:gd name="T21" fmla="*/ 157 h 162"/>
                <a:gd name="T22" fmla="*/ 88 w 130"/>
                <a:gd name="T23" fmla="*/ 158 h 162"/>
                <a:gd name="T24" fmla="*/ 68 w 130"/>
                <a:gd name="T25" fmla="*/ 159 h 162"/>
                <a:gd name="T26" fmla="*/ 50 w 130"/>
                <a:gd name="T27" fmla="*/ 161 h 162"/>
                <a:gd name="T28" fmla="*/ 34 w 130"/>
                <a:gd name="T29" fmla="*/ 161 h 162"/>
                <a:gd name="T30" fmla="*/ 23 w 130"/>
                <a:gd name="T31" fmla="*/ 159 h 162"/>
                <a:gd name="T32" fmla="*/ 18 w 130"/>
                <a:gd name="T33" fmla="*/ 158 h 162"/>
                <a:gd name="T34" fmla="*/ 16 w 130"/>
                <a:gd name="T35" fmla="*/ 153 h 162"/>
                <a:gd name="T36" fmla="*/ 12 w 130"/>
                <a:gd name="T37" fmla="*/ 147 h 162"/>
                <a:gd name="T38" fmla="*/ 9 w 130"/>
                <a:gd name="T39" fmla="*/ 142 h 162"/>
                <a:gd name="T40" fmla="*/ 7 w 130"/>
                <a:gd name="T41" fmla="*/ 135 h 162"/>
                <a:gd name="T42" fmla="*/ 5 w 130"/>
                <a:gd name="T43" fmla="*/ 128 h 162"/>
                <a:gd name="T44" fmla="*/ 4 w 130"/>
                <a:gd name="T45" fmla="*/ 123 h 162"/>
                <a:gd name="T46" fmla="*/ 4 w 130"/>
                <a:gd name="T47" fmla="*/ 120 h 162"/>
                <a:gd name="T48" fmla="*/ 3 w 130"/>
                <a:gd name="T49" fmla="*/ 117 h 162"/>
                <a:gd name="T50" fmla="*/ 3 w 130"/>
                <a:gd name="T51" fmla="*/ 108 h 162"/>
                <a:gd name="T52" fmla="*/ 3 w 130"/>
                <a:gd name="T53" fmla="*/ 94 h 162"/>
                <a:gd name="T54" fmla="*/ 2 w 130"/>
                <a:gd name="T55" fmla="*/ 76 h 162"/>
                <a:gd name="T56" fmla="*/ 2 w 130"/>
                <a:gd name="T57" fmla="*/ 58 h 162"/>
                <a:gd name="T58" fmla="*/ 1 w 130"/>
                <a:gd name="T59" fmla="*/ 42 h 162"/>
                <a:gd name="T60" fmla="*/ 1 w 130"/>
                <a:gd name="T61" fmla="*/ 28 h 162"/>
                <a:gd name="T62" fmla="*/ 1 w 130"/>
                <a:gd name="T63" fmla="*/ 21 h 162"/>
                <a:gd name="T64" fmla="*/ 1 w 130"/>
                <a:gd name="T65" fmla="*/ 19 h 162"/>
                <a:gd name="T66" fmla="*/ 4 w 130"/>
                <a:gd name="T67" fmla="*/ 19 h 162"/>
                <a:gd name="T68" fmla="*/ 11 w 130"/>
                <a:gd name="T69" fmla="*/ 19 h 162"/>
                <a:gd name="T70" fmla="*/ 18 w 130"/>
                <a:gd name="T71" fmla="*/ 19 h 162"/>
                <a:gd name="T72" fmla="*/ 25 w 130"/>
                <a:gd name="T73" fmla="*/ 19 h 162"/>
                <a:gd name="T74" fmla="*/ 32 w 130"/>
                <a:gd name="T75" fmla="*/ 19 h 162"/>
                <a:gd name="T76" fmla="*/ 39 w 130"/>
                <a:gd name="T77" fmla="*/ 19 h 162"/>
                <a:gd name="T78" fmla="*/ 41 w 130"/>
                <a:gd name="T79" fmla="*/ 19 h 162"/>
                <a:gd name="T80" fmla="*/ 44 w 130"/>
                <a:gd name="T81" fmla="*/ 17 h 162"/>
                <a:gd name="T82" fmla="*/ 46 w 130"/>
                <a:gd name="T83" fmla="*/ 14 h 162"/>
                <a:gd name="T84" fmla="*/ 49 w 130"/>
                <a:gd name="T85" fmla="*/ 11 h 162"/>
                <a:gd name="T86" fmla="*/ 54 w 130"/>
                <a:gd name="T87" fmla="*/ 7 h 162"/>
                <a:gd name="T88" fmla="*/ 56 w 130"/>
                <a:gd name="T89" fmla="*/ 3 h 162"/>
                <a:gd name="T90" fmla="*/ 58 w 130"/>
                <a:gd name="T91" fmla="*/ 1 h 162"/>
                <a:gd name="T92" fmla="*/ 113 w 130"/>
                <a:gd name="T93" fmla="*/ 5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0" h="162">
                  <a:moveTo>
                    <a:pt x="113" y="5"/>
                  </a:moveTo>
                  <a:lnTo>
                    <a:pt x="113" y="16"/>
                  </a:lnTo>
                  <a:lnTo>
                    <a:pt x="113" y="29"/>
                  </a:lnTo>
                  <a:lnTo>
                    <a:pt x="114" y="42"/>
                  </a:lnTo>
                  <a:lnTo>
                    <a:pt x="115" y="54"/>
                  </a:lnTo>
                  <a:lnTo>
                    <a:pt x="116" y="66"/>
                  </a:lnTo>
                  <a:lnTo>
                    <a:pt x="117" y="80"/>
                  </a:lnTo>
                  <a:lnTo>
                    <a:pt x="118" y="91"/>
                  </a:lnTo>
                  <a:lnTo>
                    <a:pt x="120" y="103"/>
                  </a:lnTo>
                  <a:lnTo>
                    <a:pt x="121" y="113"/>
                  </a:lnTo>
                  <a:lnTo>
                    <a:pt x="124" y="123"/>
                  </a:lnTo>
                  <a:lnTo>
                    <a:pt x="125" y="132"/>
                  </a:lnTo>
                  <a:lnTo>
                    <a:pt x="126" y="140"/>
                  </a:lnTo>
                  <a:lnTo>
                    <a:pt x="127" y="146"/>
                  </a:lnTo>
                  <a:lnTo>
                    <a:pt x="129" y="151"/>
                  </a:lnTo>
                  <a:lnTo>
                    <a:pt x="129" y="153"/>
                  </a:lnTo>
                  <a:lnTo>
                    <a:pt x="129" y="154"/>
                  </a:lnTo>
                  <a:lnTo>
                    <a:pt x="127" y="154"/>
                  </a:lnTo>
                  <a:lnTo>
                    <a:pt x="125" y="154"/>
                  </a:lnTo>
                  <a:lnTo>
                    <a:pt x="120" y="154"/>
                  </a:lnTo>
                  <a:lnTo>
                    <a:pt x="114" y="156"/>
                  </a:lnTo>
                  <a:lnTo>
                    <a:pt x="105" y="157"/>
                  </a:lnTo>
                  <a:lnTo>
                    <a:pt x="97" y="158"/>
                  </a:lnTo>
                  <a:lnTo>
                    <a:pt x="88" y="158"/>
                  </a:lnTo>
                  <a:lnTo>
                    <a:pt x="78" y="158"/>
                  </a:lnTo>
                  <a:lnTo>
                    <a:pt x="68" y="159"/>
                  </a:lnTo>
                  <a:lnTo>
                    <a:pt x="60" y="161"/>
                  </a:lnTo>
                  <a:lnTo>
                    <a:pt x="50" y="161"/>
                  </a:lnTo>
                  <a:lnTo>
                    <a:pt x="41" y="161"/>
                  </a:lnTo>
                  <a:lnTo>
                    <a:pt x="34" y="161"/>
                  </a:lnTo>
                  <a:lnTo>
                    <a:pt x="28" y="161"/>
                  </a:lnTo>
                  <a:lnTo>
                    <a:pt x="23" y="159"/>
                  </a:lnTo>
                  <a:lnTo>
                    <a:pt x="19" y="159"/>
                  </a:lnTo>
                  <a:lnTo>
                    <a:pt x="18" y="158"/>
                  </a:lnTo>
                  <a:lnTo>
                    <a:pt x="17" y="156"/>
                  </a:lnTo>
                  <a:lnTo>
                    <a:pt x="16" y="153"/>
                  </a:lnTo>
                  <a:lnTo>
                    <a:pt x="13" y="151"/>
                  </a:lnTo>
                  <a:lnTo>
                    <a:pt x="12" y="147"/>
                  </a:lnTo>
                  <a:lnTo>
                    <a:pt x="11" y="145"/>
                  </a:lnTo>
                  <a:lnTo>
                    <a:pt x="9" y="142"/>
                  </a:lnTo>
                  <a:lnTo>
                    <a:pt x="8" y="138"/>
                  </a:lnTo>
                  <a:lnTo>
                    <a:pt x="7" y="135"/>
                  </a:lnTo>
                  <a:lnTo>
                    <a:pt x="6" y="131"/>
                  </a:lnTo>
                  <a:lnTo>
                    <a:pt x="5" y="128"/>
                  </a:lnTo>
                  <a:lnTo>
                    <a:pt x="5" y="126"/>
                  </a:lnTo>
                  <a:lnTo>
                    <a:pt x="4" y="123"/>
                  </a:lnTo>
                  <a:lnTo>
                    <a:pt x="4" y="121"/>
                  </a:lnTo>
                  <a:lnTo>
                    <a:pt x="4" y="120"/>
                  </a:lnTo>
                  <a:lnTo>
                    <a:pt x="3" y="119"/>
                  </a:lnTo>
                  <a:lnTo>
                    <a:pt x="3" y="117"/>
                  </a:lnTo>
                  <a:lnTo>
                    <a:pt x="3" y="113"/>
                  </a:lnTo>
                  <a:lnTo>
                    <a:pt x="3" y="108"/>
                  </a:lnTo>
                  <a:lnTo>
                    <a:pt x="3" y="102"/>
                  </a:lnTo>
                  <a:lnTo>
                    <a:pt x="3" y="94"/>
                  </a:lnTo>
                  <a:lnTo>
                    <a:pt x="3" y="86"/>
                  </a:lnTo>
                  <a:lnTo>
                    <a:pt x="2" y="76"/>
                  </a:lnTo>
                  <a:lnTo>
                    <a:pt x="2" y="68"/>
                  </a:lnTo>
                  <a:lnTo>
                    <a:pt x="2" y="58"/>
                  </a:lnTo>
                  <a:lnTo>
                    <a:pt x="1" y="49"/>
                  </a:lnTo>
                  <a:lnTo>
                    <a:pt x="1" y="42"/>
                  </a:lnTo>
                  <a:lnTo>
                    <a:pt x="1" y="34"/>
                  </a:lnTo>
                  <a:lnTo>
                    <a:pt x="1" y="28"/>
                  </a:lnTo>
                  <a:lnTo>
                    <a:pt x="1" y="24"/>
                  </a:lnTo>
                  <a:lnTo>
                    <a:pt x="1" y="21"/>
                  </a:lnTo>
                  <a:lnTo>
                    <a:pt x="0" y="20"/>
                  </a:lnTo>
                  <a:lnTo>
                    <a:pt x="1" y="19"/>
                  </a:lnTo>
                  <a:lnTo>
                    <a:pt x="2" y="19"/>
                  </a:lnTo>
                  <a:lnTo>
                    <a:pt x="4" y="19"/>
                  </a:lnTo>
                  <a:lnTo>
                    <a:pt x="7" y="19"/>
                  </a:lnTo>
                  <a:lnTo>
                    <a:pt x="11" y="19"/>
                  </a:lnTo>
                  <a:lnTo>
                    <a:pt x="13" y="19"/>
                  </a:lnTo>
                  <a:lnTo>
                    <a:pt x="18" y="19"/>
                  </a:lnTo>
                  <a:lnTo>
                    <a:pt x="20" y="19"/>
                  </a:lnTo>
                  <a:lnTo>
                    <a:pt x="25" y="19"/>
                  </a:lnTo>
                  <a:lnTo>
                    <a:pt x="29" y="19"/>
                  </a:lnTo>
                  <a:lnTo>
                    <a:pt x="32" y="19"/>
                  </a:lnTo>
                  <a:lnTo>
                    <a:pt x="35" y="19"/>
                  </a:lnTo>
                  <a:lnTo>
                    <a:pt x="39" y="19"/>
                  </a:lnTo>
                  <a:lnTo>
                    <a:pt x="40" y="19"/>
                  </a:lnTo>
                  <a:lnTo>
                    <a:pt x="41" y="19"/>
                  </a:lnTo>
                  <a:lnTo>
                    <a:pt x="43" y="18"/>
                  </a:lnTo>
                  <a:lnTo>
                    <a:pt x="44" y="17"/>
                  </a:lnTo>
                  <a:lnTo>
                    <a:pt x="45" y="16"/>
                  </a:lnTo>
                  <a:lnTo>
                    <a:pt x="46" y="14"/>
                  </a:lnTo>
                  <a:lnTo>
                    <a:pt x="48" y="12"/>
                  </a:lnTo>
                  <a:lnTo>
                    <a:pt x="49" y="11"/>
                  </a:lnTo>
                  <a:lnTo>
                    <a:pt x="51" y="8"/>
                  </a:lnTo>
                  <a:lnTo>
                    <a:pt x="54" y="7"/>
                  </a:lnTo>
                  <a:lnTo>
                    <a:pt x="54" y="6"/>
                  </a:lnTo>
                  <a:lnTo>
                    <a:pt x="56" y="3"/>
                  </a:lnTo>
                  <a:lnTo>
                    <a:pt x="57" y="2"/>
                  </a:lnTo>
                  <a:lnTo>
                    <a:pt x="58" y="1"/>
                  </a:lnTo>
                  <a:lnTo>
                    <a:pt x="60" y="0"/>
                  </a:lnTo>
                  <a:lnTo>
                    <a:pt x="113" y="5"/>
                  </a:lnTo>
                </a:path>
              </a:pathLst>
            </a:custGeom>
            <a:noFill/>
            <a:ln w="12700" cap="rnd" cmpd="sng">
              <a:solidFill>
                <a:srgbClr val="FFFFFF"/>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9420" name="Freeform 28"/>
            <p:cNvSpPr>
              <a:spLocks/>
            </p:cNvSpPr>
            <p:nvPr/>
          </p:nvSpPr>
          <p:spPr bwMode="auto">
            <a:xfrm>
              <a:off x="4384" y="1248"/>
              <a:ext cx="14" cy="141"/>
            </a:xfrm>
            <a:custGeom>
              <a:avLst/>
              <a:gdLst>
                <a:gd name="T0" fmla="*/ 0 w 14"/>
                <a:gd name="T1" fmla="*/ 0 h 141"/>
                <a:gd name="T2" fmla="*/ 0 w 14"/>
                <a:gd name="T3" fmla="*/ 9 h 141"/>
                <a:gd name="T4" fmla="*/ 0 w 14"/>
                <a:gd name="T5" fmla="*/ 20 h 141"/>
                <a:gd name="T6" fmla="*/ 2 w 14"/>
                <a:gd name="T7" fmla="*/ 30 h 141"/>
                <a:gd name="T8" fmla="*/ 2 w 14"/>
                <a:gd name="T9" fmla="*/ 41 h 141"/>
                <a:gd name="T10" fmla="*/ 3 w 14"/>
                <a:gd name="T11" fmla="*/ 53 h 141"/>
                <a:gd name="T12" fmla="*/ 4 w 14"/>
                <a:gd name="T13" fmla="*/ 64 h 141"/>
                <a:gd name="T14" fmla="*/ 5 w 14"/>
                <a:gd name="T15" fmla="*/ 76 h 141"/>
                <a:gd name="T16" fmla="*/ 6 w 14"/>
                <a:gd name="T17" fmla="*/ 87 h 141"/>
                <a:gd name="T18" fmla="*/ 7 w 14"/>
                <a:gd name="T19" fmla="*/ 98 h 141"/>
                <a:gd name="T20" fmla="*/ 8 w 14"/>
                <a:gd name="T21" fmla="*/ 108 h 141"/>
                <a:gd name="T22" fmla="*/ 10 w 14"/>
                <a:gd name="T23" fmla="*/ 117 h 141"/>
                <a:gd name="T24" fmla="*/ 10 w 14"/>
                <a:gd name="T25" fmla="*/ 124 h 141"/>
                <a:gd name="T26" fmla="*/ 11 w 14"/>
                <a:gd name="T27" fmla="*/ 132 h 141"/>
                <a:gd name="T28" fmla="*/ 13 w 14"/>
                <a:gd name="T29" fmla="*/ 135 h 141"/>
                <a:gd name="T30" fmla="*/ 13 w 14"/>
                <a:gd name="T31" fmla="*/ 138 h 141"/>
                <a:gd name="T32" fmla="*/ 13 w 14"/>
                <a:gd name="T33" fmla="*/ 14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 h="141">
                  <a:moveTo>
                    <a:pt x="0" y="0"/>
                  </a:moveTo>
                  <a:lnTo>
                    <a:pt x="0" y="9"/>
                  </a:lnTo>
                  <a:lnTo>
                    <a:pt x="0" y="20"/>
                  </a:lnTo>
                  <a:lnTo>
                    <a:pt x="2" y="30"/>
                  </a:lnTo>
                  <a:lnTo>
                    <a:pt x="2" y="41"/>
                  </a:lnTo>
                  <a:lnTo>
                    <a:pt x="3" y="53"/>
                  </a:lnTo>
                  <a:lnTo>
                    <a:pt x="4" y="64"/>
                  </a:lnTo>
                  <a:lnTo>
                    <a:pt x="5" y="76"/>
                  </a:lnTo>
                  <a:lnTo>
                    <a:pt x="6" y="87"/>
                  </a:lnTo>
                  <a:lnTo>
                    <a:pt x="7" y="98"/>
                  </a:lnTo>
                  <a:lnTo>
                    <a:pt x="8" y="108"/>
                  </a:lnTo>
                  <a:lnTo>
                    <a:pt x="10" y="117"/>
                  </a:lnTo>
                  <a:lnTo>
                    <a:pt x="10" y="124"/>
                  </a:lnTo>
                  <a:lnTo>
                    <a:pt x="11" y="132"/>
                  </a:lnTo>
                  <a:lnTo>
                    <a:pt x="13" y="135"/>
                  </a:lnTo>
                  <a:lnTo>
                    <a:pt x="13" y="138"/>
                  </a:lnTo>
                  <a:lnTo>
                    <a:pt x="13" y="140"/>
                  </a:lnTo>
                </a:path>
              </a:pathLst>
            </a:custGeom>
            <a:noFill/>
            <a:ln w="12700" cap="rnd" cmpd="sng">
              <a:solidFill>
                <a:srgbClr val="FFFFFF"/>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9421" name="Freeform 29"/>
            <p:cNvSpPr>
              <a:spLocks/>
            </p:cNvSpPr>
            <p:nvPr/>
          </p:nvSpPr>
          <p:spPr bwMode="auto">
            <a:xfrm>
              <a:off x="4401" y="1229"/>
              <a:ext cx="9" cy="158"/>
            </a:xfrm>
            <a:custGeom>
              <a:avLst/>
              <a:gdLst>
                <a:gd name="T0" fmla="*/ 2 w 9"/>
                <a:gd name="T1" fmla="*/ 0 h 158"/>
                <a:gd name="T2" fmla="*/ 2 w 9"/>
                <a:gd name="T3" fmla="*/ 10 h 158"/>
                <a:gd name="T4" fmla="*/ 0 w 9"/>
                <a:gd name="T5" fmla="*/ 21 h 158"/>
                <a:gd name="T6" fmla="*/ 0 w 9"/>
                <a:gd name="T7" fmla="*/ 34 h 158"/>
                <a:gd name="T8" fmla="*/ 0 w 9"/>
                <a:gd name="T9" fmla="*/ 46 h 158"/>
                <a:gd name="T10" fmla="*/ 0 w 9"/>
                <a:gd name="T11" fmla="*/ 59 h 158"/>
                <a:gd name="T12" fmla="*/ 2 w 9"/>
                <a:gd name="T13" fmla="*/ 73 h 158"/>
                <a:gd name="T14" fmla="*/ 2 w 9"/>
                <a:gd name="T15" fmla="*/ 85 h 158"/>
                <a:gd name="T16" fmla="*/ 3 w 9"/>
                <a:gd name="T17" fmla="*/ 98 h 158"/>
                <a:gd name="T18" fmla="*/ 4 w 9"/>
                <a:gd name="T19" fmla="*/ 110 h 158"/>
                <a:gd name="T20" fmla="*/ 4 w 9"/>
                <a:gd name="T21" fmla="*/ 121 h 158"/>
                <a:gd name="T22" fmla="*/ 5 w 9"/>
                <a:gd name="T23" fmla="*/ 131 h 158"/>
                <a:gd name="T24" fmla="*/ 7 w 9"/>
                <a:gd name="T25" fmla="*/ 140 h 158"/>
                <a:gd name="T26" fmla="*/ 7 w 9"/>
                <a:gd name="T27" fmla="*/ 147 h 158"/>
                <a:gd name="T28" fmla="*/ 8 w 9"/>
                <a:gd name="T29" fmla="*/ 152 h 158"/>
                <a:gd name="T30" fmla="*/ 8 w 9"/>
                <a:gd name="T31" fmla="*/ 155 h 158"/>
                <a:gd name="T32" fmla="*/ 8 w 9"/>
                <a:gd name="T33" fmla="*/ 157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 h="158">
                  <a:moveTo>
                    <a:pt x="2" y="0"/>
                  </a:moveTo>
                  <a:lnTo>
                    <a:pt x="2" y="10"/>
                  </a:lnTo>
                  <a:lnTo>
                    <a:pt x="0" y="21"/>
                  </a:lnTo>
                  <a:lnTo>
                    <a:pt x="0" y="34"/>
                  </a:lnTo>
                  <a:lnTo>
                    <a:pt x="0" y="46"/>
                  </a:lnTo>
                  <a:lnTo>
                    <a:pt x="0" y="59"/>
                  </a:lnTo>
                  <a:lnTo>
                    <a:pt x="2" y="73"/>
                  </a:lnTo>
                  <a:lnTo>
                    <a:pt x="2" y="85"/>
                  </a:lnTo>
                  <a:lnTo>
                    <a:pt x="3" y="98"/>
                  </a:lnTo>
                  <a:lnTo>
                    <a:pt x="4" y="110"/>
                  </a:lnTo>
                  <a:lnTo>
                    <a:pt x="4" y="121"/>
                  </a:lnTo>
                  <a:lnTo>
                    <a:pt x="5" y="131"/>
                  </a:lnTo>
                  <a:lnTo>
                    <a:pt x="7" y="140"/>
                  </a:lnTo>
                  <a:lnTo>
                    <a:pt x="7" y="147"/>
                  </a:lnTo>
                  <a:lnTo>
                    <a:pt x="8" y="152"/>
                  </a:lnTo>
                  <a:lnTo>
                    <a:pt x="8" y="155"/>
                  </a:lnTo>
                  <a:lnTo>
                    <a:pt x="8" y="157"/>
                  </a:lnTo>
                </a:path>
              </a:pathLst>
            </a:custGeom>
            <a:noFill/>
            <a:ln w="12700" cap="rnd" cmpd="sng">
              <a:solidFill>
                <a:srgbClr val="FFFFFF"/>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9422" name="Freeform 30"/>
            <p:cNvSpPr>
              <a:spLocks/>
            </p:cNvSpPr>
            <p:nvPr/>
          </p:nvSpPr>
          <p:spPr bwMode="auto">
            <a:xfrm>
              <a:off x="4512" y="1457"/>
              <a:ext cx="104" cy="68"/>
            </a:xfrm>
            <a:custGeom>
              <a:avLst/>
              <a:gdLst>
                <a:gd name="T0" fmla="*/ 0 w 104"/>
                <a:gd name="T1" fmla="*/ 0 h 68"/>
                <a:gd name="T2" fmla="*/ 5 w 104"/>
                <a:gd name="T3" fmla="*/ 9 h 68"/>
                <a:gd name="T4" fmla="*/ 11 w 104"/>
                <a:gd name="T5" fmla="*/ 17 h 68"/>
                <a:gd name="T6" fmla="*/ 18 w 104"/>
                <a:gd name="T7" fmla="*/ 25 h 68"/>
                <a:gd name="T8" fmla="*/ 26 w 104"/>
                <a:gd name="T9" fmla="*/ 32 h 68"/>
                <a:gd name="T10" fmla="*/ 34 w 104"/>
                <a:gd name="T11" fmla="*/ 38 h 68"/>
                <a:gd name="T12" fmla="*/ 43 w 104"/>
                <a:gd name="T13" fmla="*/ 43 h 68"/>
                <a:gd name="T14" fmla="*/ 51 w 104"/>
                <a:gd name="T15" fmla="*/ 48 h 68"/>
                <a:gd name="T16" fmla="*/ 59 w 104"/>
                <a:gd name="T17" fmla="*/ 53 h 68"/>
                <a:gd name="T18" fmla="*/ 69 w 104"/>
                <a:gd name="T19" fmla="*/ 56 h 68"/>
                <a:gd name="T20" fmla="*/ 76 w 104"/>
                <a:gd name="T21" fmla="*/ 59 h 68"/>
                <a:gd name="T22" fmla="*/ 84 w 104"/>
                <a:gd name="T23" fmla="*/ 62 h 68"/>
                <a:gd name="T24" fmla="*/ 91 w 104"/>
                <a:gd name="T25" fmla="*/ 64 h 68"/>
                <a:gd name="T26" fmla="*/ 96 w 104"/>
                <a:gd name="T27" fmla="*/ 64 h 68"/>
                <a:gd name="T28" fmla="*/ 99 w 104"/>
                <a:gd name="T29" fmla="*/ 65 h 68"/>
                <a:gd name="T30" fmla="*/ 103 w 104"/>
                <a:gd name="T31" fmla="*/ 65 h 68"/>
                <a:gd name="T32" fmla="*/ 103 w 104"/>
                <a:gd name="T33" fmla="*/ 6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4" h="68">
                  <a:moveTo>
                    <a:pt x="0" y="0"/>
                  </a:moveTo>
                  <a:lnTo>
                    <a:pt x="5" y="9"/>
                  </a:lnTo>
                  <a:lnTo>
                    <a:pt x="11" y="17"/>
                  </a:lnTo>
                  <a:lnTo>
                    <a:pt x="18" y="25"/>
                  </a:lnTo>
                  <a:lnTo>
                    <a:pt x="26" y="32"/>
                  </a:lnTo>
                  <a:lnTo>
                    <a:pt x="34" y="38"/>
                  </a:lnTo>
                  <a:lnTo>
                    <a:pt x="43" y="43"/>
                  </a:lnTo>
                  <a:lnTo>
                    <a:pt x="51" y="48"/>
                  </a:lnTo>
                  <a:lnTo>
                    <a:pt x="59" y="53"/>
                  </a:lnTo>
                  <a:lnTo>
                    <a:pt x="69" y="56"/>
                  </a:lnTo>
                  <a:lnTo>
                    <a:pt x="76" y="59"/>
                  </a:lnTo>
                  <a:lnTo>
                    <a:pt x="84" y="62"/>
                  </a:lnTo>
                  <a:lnTo>
                    <a:pt x="91" y="64"/>
                  </a:lnTo>
                  <a:lnTo>
                    <a:pt x="96" y="64"/>
                  </a:lnTo>
                  <a:lnTo>
                    <a:pt x="99" y="65"/>
                  </a:lnTo>
                  <a:lnTo>
                    <a:pt x="103" y="65"/>
                  </a:lnTo>
                  <a:lnTo>
                    <a:pt x="103" y="67"/>
                  </a:lnTo>
                </a:path>
              </a:pathLst>
            </a:custGeom>
            <a:noFill/>
            <a:ln w="12700" cap="rnd" cmpd="sng">
              <a:solidFill>
                <a:srgbClr val="FFFFFF"/>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9423" name="Freeform 31"/>
            <p:cNvSpPr>
              <a:spLocks/>
            </p:cNvSpPr>
            <p:nvPr/>
          </p:nvSpPr>
          <p:spPr bwMode="auto">
            <a:xfrm>
              <a:off x="4516" y="1474"/>
              <a:ext cx="100" cy="58"/>
            </a:xfrm>
            <a:custGeom>
              <a:avLst/>
              <a:gdLst>
                <a:gd name="T0" fmla="*/ 0 w 100"/>
                <a:gd name="T1" fmla="*/ 0 h 58"/>
                <a:gd name="T2" fmla="*/ 6 w 100"/>
                <a:gd name="T3" fmla="*/ 9 h 58"/>
                <a:gd name="T4" fmla="*/ 13 w 100"/>
                <a:gd name="T5" fmla="*/ 16 h 58"/>
                <a:gd name="T6" fmla="*/ 21 w 100"/>
                <a:gd name="T7" fmla="*/ 22 h 58"/>
                <a:gd name="T8" fmla="*/ 28 w 100"/>
                <a:gd name="T9" fmla="*/ 29 h 58"/>
                <a:gd name="T10" fmla="*/ 37 w 100"/>
                <a:gd name="T11" fmla="*/ 35 h 58"/>
                <a:gd name="T12" fmla="*/ 45 w 100"/>
                <a:gd name="T13" fmla="*/ 40 h 58"/>
                <a:gd name="T14" fmla="*/ 53 w 100"/>
                <a:gd name="T15" fmla="*/ 42 h 58"/>
                <a:gd name="T16" fmla="*/ 60 w 100"/>
                <a:gd name="T17" fmla="*/ 47 h 58"/>
                <a:gd name="T18" fmla="*/ 69 w 100"/>
                <a:gd name="T19" fmla="*/ 48 h 58"/>
                <a:gd name="T20" fmla="*/ 76 w 100"/>
                <a:gd name="T21" fmla="*/ 51 h 58"/>
                <a:gd name="T22" fmla="*/ 82 w 100"/>
                <a:gd name="T23" fmla="*/ 53 h 58"/>
                <a:gd name="T24" fmla="*/ 88 w 100"/>
                <a:gd name="T25" fmla="*/ 54 h 58"/>
                <a:gd name="T26" fmla="*/ 93 w 100"/>
                <a:gd name="T27" fmla="*/ 54 h 58"/>
                <a:gd name="T28" fmla="*/ 97 w 100"/>
                <a:gd name="T29" fmla="*/ 56 h 58"/>
                <a:gd name="T30" fmla="*/ 99 w 100"/>
                <a:gd name="T31" fmla="*/ 56 h 58"/>
                <a:gd name="T32" fmla="*/ 99 w 100"/>
                <a:gd name="T33" fmla="*/ 57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0" h="58">
                  <a:moveTo>
                    <a:pt x="0" y="0"/>
                  </a:moveTo>
                  <a:lnTo>
                    <a:pt x="6" y="9"/>
                  </a:lnTo>
                  <a:lnTo>
                    <a:pt x="13" y="16"/>
                  </a:lnTo>
                  <a:lnTo>
                    <a:pt x="21" y="22"/>
                  </a:lnTo>
                  <a:lnTo>
                    <a:pt x="28" y="29"/>
                  </a:lnTo>
                  <a:lnTo>
                    <a:pt x="37" y="35"/>
                  </a:lnTo>
                  <a:lnTo>
                    <a:pt x="45" y="40"/>
                  </a:lnTo>
                  <a:lnTo>
                    <a:pt x="53" y="42"/>
                  </a:lnTo>
                  <a:lnTo>
                    <a:pt x="60" y="47"/>
                  </a:lnTo>
                  <a:lnTo>
                    <a:pt x="69" y="48"/>
                  </a:lnTo>
                  <a:lnTo>
                    <a:pt x="76" y="51"/>
                  </a:lnTo>
                  <a:lnTo>
                    <a:pt x="82" y="53"/>
                  </a:lnTo>
                  <a:lnTo>
                    <a:pt x="88" y="54"/>
                  </a:lnTo>
                  <a:lnTo>
                    <a:pt x="93" y="54"/>
                  </a:lnTo>
                  <a:lnTo>
                    <a:pt x="97" y="56"/>
                  </a:lnTo>
                  <a:lnTo>
                    <a:pt x="99" y="56"/>
                  </a:lnTo>
                  <a:lnTo>
                    <a:pt x="99" y="57"/>
                  </a:lnTo>
                </a:path>
              </a:pathLst>
            </a:custGeom>
            <a:noFill/>
            <a:ln w="12700" cap="rnd" cmpd="sng">
              <a:solidFill>
                <a:srgbClr val="FFFFFF"/>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9424" name="Freeform 32"/>
            <p:cNvSpPr>
              <a:spLocks/>
            </p:cNvSpPr>
            <p:nvPr/>
          </p:nvSpPr>
          <p:spPr bwMode="auto">
            <a:xfrm>
              <a:off x="4398" y="1468"/>
              <a:ext cx="23" cy="181"/>
            </a:xfrm>
            <a:custGeom>
              <a:avLst/>
              <a:gdLst>
                <a:gd name="T0" fmla="*/ 0 w 23"/>
                <a:gd name="T1" fmla="*/ 0 h 181"/>
                <a:gd name="T2" fmla="*/ 2 w 23"/>
                <a:gd name="T3" fmla="*/ 7 h 181"/>
                <a:gd name="T4" fmla="*/ 2 w 23"/>
                <a:gd name="T5" fmla="*/ 15 h 181"/>
                <a:gd name="T6" fmla="*/ 4 w 23"/>
                <a:gd name="T7" fmla="*/ 25 h 181"/>
                <a:gd name="T8" fmla="*/ 2 w 23"/>
                <a:gd name="T9" fmla="*/ 36 h 181"/>
                <a:gd name="T10" fmla="*/ 2 w 23"/>
                <a:gd name="T11" fmla="*/ 48 h 181"/>
                <a:gd name="T12" fmla="*/ 2 w 23"/>
                <a:gd name="T13" fmla="*/ 61 h 181"/>
                <a:gd name="T14" fmla="*/ 2 w 23"/>
                <a:gd name="T15" fmla="*/ 74 h 181"/>
                <a:gd name="T16" fmla="*/ 1 w 23"/>
                <a:gd name="T17" fmla="*/ 87 h 181"/>
                <a:gd name="T18" fmla="*/ 2 w 23"/>
                <a:gd name="T19" fmla="*/ 100 h 181"/>
                <a:gd name="T20" fmla="*/ 2 w 23"/>
                <a:gd name="T21" fmla="*/ 113 h 181"/>
                <a:gd name="T22" fmla="*/ 4 w 23"/>
                <a:gd name="T23" fmla="*/ 125 h 181"/>
                <a:gd name="T24" fmla="*/ 6 w 23"/>
                <a:gd name="T25" fmla="*/ 137 h 181"/>
                <a:gd name="T26" fmla="*/ 7 w 23"/>
                <a:gd name="T27" fmla="*/ 150 h 181"/>
                <a:gd name="T28" fmla="*/ 12 w 23"/>
                <a:gd name="T29" fmla="*/ 161 h 181"/>
                <a:gd name="T30" fmla="*/ 17 w 23"/>
                <a:gd name="T31" fmla="*/ 171 h 181"/>
                <a:gd name="T32" fmla="*/ 22 w 23"/>
                <a:gd name="T33" fmla="*/ 18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181">
                  <a:moveTo>
                    <a:pt x="0" y="0"/>
                  </a:moveTo>
                  <a:lnTo>
                    <a:pt x="2" y="7"/>
                  </a:lnTo>
                  <a:lnTo>
                    <a:pt x="2" y="15"/>
                  </a:lnTo>
                  <a:lnTo>
                    <a:pt x="4" y="25"/>
                  </a:lnTo>
                  <a:lnTo>
                    <a:pt x="2" y="36"/>
                  </a:lnTo>
                  <a:lnTo>
                    <a:pt x="2" y="48"/>
                  </a:lnTo>
                  <a:lnTo>
                    <a:pt x="2" y="61"/>
                  </a:lnTo>
                  <a:lnTo>
                    <a:pt x="2" y="74"/>
                  </a:lnTo>
                  <a:lnTo>
                    <a:pt x="1" y="87"/>
                  </a:lnTo>
                  <a:lnTo>
                    <a:pt x="2" y="100"/>
                  </a:lnTo>
                  <a:lnTo>
                    <a:pt x="2" y="113"/>
                  </a:lnTo>
                  <a:lnTo>
                    <a:pt x="4" y="125"/>
                  </a:lnTo>
                  <a:lnTo>
                    <a:pt x="6" y="137"/>
                  </a:lnTo>
                  <a:lnTo>
                    <a:pt x="7" y="150"/>
                  </a:lnTo>
                  <a:lnTo>
                    <a:pt x="12" y="161"/>
                  </a:lnTo>
                  <a:lnTo>
                    <a:pt x="17" y="171"/>
                  </a:lnTo>
                  <a:lnTo>
                    <a:pt x="22" y="180"/>
                  </a:lnTo>
                </a:path>
              </a:pathLst>
            </a:custGeom>
            <a:noFill/>
            <a:ln w="12700" cap="rnd" cmpd="sng">
              <a:solidFill>
                <a:srgbClr val="FFFFFF"/>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9425" name="Rectangle 33"/>
            <p:cNvSpPr>
              <a:spLocks noChangeArrowheads="1"/>
            </p:cNvSpPr>
            <p:nvPr/>
          </p:nvSpPr>
          <p:spPr bwMode="auto">
            <a:xfrm>
              <a:off x="3808" y="1428"/>
              <a:ext cx="193" cy="6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9426" name="Freeform 34"/>
            <p:cNvSpPr>
              <a:spLocks/>
            </p:cNvSpPr>
            <p:nvPr/>
          </p:nvSpPr>
          <p:spPr bwMode="auto">
            <a:xfrm>
              <a:off x="3955" y="1448"/>
              <a:ext cx="97" cy="49"/>
            </a:xfrm>
            <a:custGeom>
              <a:avLst/>
              <a:gdLst>
                <a:gd name="T0" fmla="*/ 67 w 97"/>
                <a:gd name="T1" fmla="*/ 48 h 49"/>
                <a:gd name="T2" fmla="*/ 60 w 97"/>
                <a:gd name="T3" fmla="*/ 47 h 49"/>
                <a:gd name="T4" fmla="*/ 55 w 97"/>
                <a:gd name="T5" fmla="*/ 46 h 49"/>
                <a:gd name="T6" fmla="*/ 51 w 97"/>
                <a:gd name="T7" fmla="*/ 46 h 49"/>
                <a:gd name="T8" fmla="*/ 48 w 97"/>
                <a:gd name="T9" fmla="*/ 43 h 49"/>
                <a:gd name="T10" fmla="*/ 44 w 97"/>
                <a:gd name="T11" fmla="*/ 42 h 49"/>
                <a:gd name="T12" fmla="*/ 41 w 97"/>
                <a:gd name="T13" fmla="*/ 41 h 49"/>
                <a:gd name="T14" fmla="*/ 39 w 97"/>
                <a:gd name="T15" fmla="*/ 40 h 49"/>
                <a:gd name="T16" fmla="*/ 36 w 97"/>
                <a:gd name="T17" fmla="*/ 39 h 49"/>
                <a:gd name="T18" fmla="*/ 34 w 97"/>
                <a:gd name="T19" fmla="*/ 38 h 49"/>
                <a:gd name="T20" fmla="*/ 30 w 97"/>
                <a:gd name="T21" fmla="*/ 37 h 49"/>
                <a:gd name="T22" fmla="*/ 28 w 97"/>
                <a:gd name="T23" fmla="*/ 37 h 49"/>
                <a:gd name="T24" fmla="*/ 25 w 97"/>
                <a:gd name="T25" fmla="*/ 37 h 49"/>
                <a:gd name="T26" fmla="*/ 23 w 97"/>
                <a:gd name="T27" fmla="*/ 37 h 49"/>
                <a:gd name="T28" fmla="*/ 20 w 97"/>
                <a:gd name="T29" fmla="*/ 37 h 49"/>
                <a:gd name="T30" fmla="*/ 18 w 97"/>
                <a:gd name="T31" fmla="*/ 37 h 49"/>
                <a:gd name="T32" fmla="*/ 14 w 97"/>
                <a:gd name="T33" fmla="*/ 35 h 49"/>
                <a:gd name="T34" fmla="*/ 10 w 97"/>
                <a:gd name="T35" fmla="*/ 34 h 49"/>
                <a:gd name="T36" fmla="*/ 5 w 97"/>
                <a:gd name="T37" fmla="*/ 33 h 49"/>
                <a:gd name="T38" fmla="*/ 3 w 97"/>
                <a:gd name="T39" fmla="*/ 30 h 49"/>
                <a:gd name="T40" fmla="*/ 0 w 97"/>
                <a:gd name="T41" fmla="*/ 29 h 49"/>
                <a:gd name="T42" fmla="*/ 0 w 97"/>
                <a:gd name="T43" fmla="*/ 26 h 49"/>
                <a:gd name="T44" fmla="*/ 0 w 97"/>
                <a:gd name="T45" fmla="*/ 24 h 49"/>
                <a:gd name="T46" fmla="*/ 3 w 97"/>
                <a:gd name="T47" fmla="*/ 23 h 49"/>
                <a:gd name="T48" fmla="*/ 4 w 97"/>
                <a:gd name="T49" fmla="*/ 21 h 49"/>
                <a:gd name="T50" fmla="*/ 7 w 97"/>
                <a:gd name="T51" fmla="*/ 21 h 49"/>
                <a:gd name="T52" fmla="*/ 9 w 97"/>
                <a:gd name="T53" fmla="*/ 21 h 49"/>
                <a:gd name="T54" fmla="*/ 11 w 97"/>
                <a:gd name="T55" fmla="*/ 21 h 49"/>
                <a:gd name="T56" fmla="*/ 14 w 97"/>
                <a:gd name="T57" fmla="*/ 21 h 49"/>
                <a:gd name="T58" fmla="*/ 19 w 97"/>
                <a:gd name="T59" fmla="*/ 20 h 49"/>
                <a:gd name="T60" fmla="*/ 24 w 97"/>
                <a:gd name="T61" fmla="*/ 19 h 49"/>
                <a:gd name="T62" fmla="*/ 26 w 97"/>
                <a:gd name="T63" fmla="*/ 19 h 49"/>
                <a:gd name="T64" fmla="*/ 30 w 97"/>
                <a:gd name="T65" fmla="*/ 19 h 49"/>
                <a:gd name="T66" fmla="*/ 34 w 97"/>
                <a:gd name="T67" fmla="*/ 19 h 49"/>
                <a:gd name="T68" fmla="*/ 36 w 97"/>
                <a:gd name="T69" fmla="*/ 19 h 49"/>
                <a:gd name="T70" fmla="*/ 39 w 97"/>
                <a:gd name="T71" fmla="*/ 19 h 49"/>
                <a:gd name="T72" fmla="*/ 41 w 97"/>
                <a:gd name="T73" fmla="*/ 18 h 49"/>
                <a:gd name="T74" fmla="*/ 45 w 97"/>
                <a:gd name="T75" fmla="*/ 18 h 49"/>
                <a:gd name="T76" fmla="*/ 46 w 97"/>
                <a:gd name="T77" fmla="*/ 16 h 49"/>
                <a:gd name="T78" fmla="*/ 49 w 97"/>
                <a:gd name="T79" fmla="*/ 15 h 49"/>
                <a:gd name="T80" fmla="*/ 50 w 97"/>
                <a:gd name="T81" fmla="*/ 14 h 49"/>
                <a:gd name="T82" fmla="*/ 52 w 97"/>
                <a:gd name="T83" fmla="*/ 10 h 49"/>
                <a:gd name="T84" fmla="*/ 54 w 97"/>
                <a:gd name="T85" fmla="*/ 7 h 49"/>
                <a:gd name="T86" fmla="*/ 55 w 97"/>
                <a:gd name="T87" fmla="*/ 5 h 49"/>
                <a:gd name="T88" fmla="*/ 59 w 97"/>
                <a:gd name="T89" fmla="*/ 5 h 49"/>
                <a:gd name="T90" fmla="*/ 65 w 97"/>
                <a:gd name="T91" fmla="*/ 4 h 49"/>
                <a:gd name="T92" fmla="*/ 72 w 97"/>
                <a:gd name="T93" fmla="*/ 2 h 49"/>
                <a:gd name="T94" fmla="*/ 80 w 97"/>
                <a:gd name="T95" fmla="*/ 2 h 49"/>
                <a:gd name="T96" fmla="*/ 87 w 97"/>
                <a:gd name="T97" fmla="*/ 1 h 49"/>
                <a:gd name="T98" fmla="*/ 93 w 97"/>
                <a:gd name="T99" fmla="*/ 0 h 49"/>
                <a:gd name="T100" fmla="*/ 96 w 97"/>
                <a:gd name="T101" fmla="*/ 0 h 49"/>
                <a:gd name="T102" fmla="*/ 93 w 97"/>
                <a:gd name="T103" fmla="*/ 4 h 49"/>
                <a:gd name="T104" fmla="*/ 90 w 97"/>
                <a:gd name="T105" fmla="*/ 11 h 49"/>
                <a:gd name="T106" fmla="*/ 86 w 97"/>
                <a:gd name="T107" fmla="*/ 19 h 49"/>
                <a:gd name="T108" fmla="*/ 81 w 97"/>
                <a:gd name="T109" fmla="*/ 28 h 49"/>
                <a:gd name="T110" fmla="*/ 77 w 97"/>
                <a:gd name="T111" fmla="*/ 37 h 49"/>
                <a:gd name="T112" fmla="*/ 72 w 97"/>
                <a:gd name="T113" fmla="*/ 43 h 49"/>
                <a:gd name="T114" fmla="*/ 71 w 97"/>
                <a:gd name="T115" fmla="*/ 47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7" h="49">
                  <a:moveTo>
                    <a:pt x="70" y="48"/>
                  </a:moveTo>
                  <a:lnTo>
                    <a:pt x="67" y="48"/>
                  </a:lnTo>
                  <a:lnTo>
                    <a:pt x="62" y="47"/>
                  </a:lnTo>
                  <a:lnTo>
                    <a:pt x="60" y="47"/>
                  </a:lnTo>
                  <a:lnTo>
                    <a:pt x="57" y="47"/>
                  </a:lnTo>
                  <a:lnTo>
                    <a:pt x="55" y="46"/>
                  </a:lnTo>
                  <a:lnTo>
                    <a:pt x="52" y="46"/>
                  </a:lnTo>
                  <a:lnTo>
                    <a:pt x="51" y="46"/>
                  </a:lnTo>
                  <a:lnTo>
                    <a:pt x="49" y="44"/>
                  </a:lnTo>
                  <a:lnTo>
                    <a:pt x="48" y="43"/>
                  </a:lnTo>
                  <a:lnTo>
                    <a:pt x="45" y="43"/>
                  </a:lnTo>
                  <a:lnTo>
                    <a:pt x="44" y="42"/>
                  </a:lnTo>
                  <a:lnTo>
                    <a:pt x="43" y="41"/>
                  </a:lnTo>
                  <a:lnTo>
                    <a:pt x="41" y="41"/>
                  </a:lnTo>
                  <a:lnTo>
                    <a:pt x="40" y="40"/>
                  </a:lnTo>
                  <a:lnTo>
                    <a:pt x="39" y="40"/>
                  </a:lnTo>
                  <a:lnTo>
                    <a:pt x="38" y="39"/>
                  </a:lnTo>
                  <a:lnTo>
                    <a:pt x="36" y="39"/>
                  </a:lnTo>
                  <a:lnTo>
                    <a:pt x="35" y="38"/>
                  </a:lnTo>
                  <a:lnTo>
                    <a:pt x="34" y="38"/>
                  </a:lnTo>
                  <a:lnTo>
                    <a:pt x="33" y="38"/>
                  </a:lnTo>
                  <a:lnTo>
                    <a:pt x="30" y="37"/>
                  </a:lnTo>
                  <a:lnTo>
                    <a:pt x="29" y="37"/>
                  </a:lnTo>
                  <a:lnTo>
                    <a:pt x="28" y="37"/>
                  </a:lnTo>
                  <a:lnTo>
                    <a:pt x="26" y="37"/>
                  </a:lnTo>
                  <a:lnTo>
                    <a:pt x="25" y="37"/>
                  </a:lnTo>
                  <a:lnTo>
                    <a:pt x="24" y="37"/>
                  </a:lnTo>
                  <a:lnTo>
                    <a:pt x="23" y="37"/>
                  </a:lnTo>
                  <a:lnTo>
                    <a:pt x="21" y="37"/>
                  </a:lnTo>
                  <a:lnTo>
                    <a:pt x="20" y="37"/>
                  </a:lnTo>
                  <a:lnTo>
                    <a:pt x="19" y="37"/>
                  </a:lnTo>
                  <a:lnTo>
                    <a:pt x="18" y="37"/>
                  </a:lnTo>
                  <a:lnTo>
                    <a:pt x="15" y="37"/>
                  </a:lnTo>
                  <a:lnTo>
                    <a:pt x="14" y="35"/>
                  </a:lnTo>
                  <a:lnTo>
                    <a:pt x="13" y="35"/>
                  </a:lnTo>
                  <a:lnTo>
                    <a:pt x="10" y="34"/>
                  </a:lnTo>
                  <a:lnTo>
                    <a:pt x="8" y="34"/>
                  </a:lnTo>
                  <a:lnTo>
                    <a:pt x="5" y="33"/>
                  </a:lnTo>
                  <a:lnTo>
                    <a:pt x="4" y="32"/>
                  </a:lnTo>
                  <a:lnTo>
                    <a:pt x="3" y="30"/>
                  </a:lnTo>
                  <a:lnTo>
                    <a:pt x="2" y="30"/>
                  </a:lnTo>
                  <a:lnTo>
                    <a:pt x="0" y="29"/>
                  </a:lnTo>
                  <a:lnTo>
                    <a:pt x="0" y="27"/>
                  </a:lnTo>
                  <a:lnTo>
                    <a:pt x="0" y="26"/>
                  </a:lnTo>
                  <a:lnTo>
                    <a:pt x="0" y="25"/>
                  </a:lnTo>
                  <a:lnTo>
                    <a:pt x="0" y="24"/>
                  </a:lnTo>
                  <a:lnTo>
                    <a:pt x="2" y="24"/>
                  </a:lnTo>
                  <a:lnTo>
                    <a:pt x="3" y="23"/>
                  </a:lnTo>
                  <a:lnTo>
                    <a:pt x="3" y="21"/>
                  </a:lnTo>
                  <a:lnTo>
                    <a:pt x="4" y="21"/>
                  </a:lnTo>
                  <a:lnTo>
                    <a:pt x="5" y="21"/>
                  </a:lnTo>
                  <a:lnTo>
                    <a:pt x="7" y="21"/>
                  </a:lnTo>
                  <a:lnTo>
                    <a:pt x="8" y="21"/>
                  </a:lnTo>
                  <a:lnTo>
                    <a:pt x="9" y="21"/>
                  </a:lnTo>
                  <a:lnTo>
                    <a:pt x="10" y="21"/>
                  </a:lnTo>
                  <a:lnTo>
                    <a:pt x="11" y="21"/>
                  </a:lnTo>
                  <a:lnTo>
                    <a:pt x="13" y="21"/>
                  </a:lnTo>
                  <a:lnTo>
                    <a:pt x="14" y="21"/>
                  </a:lnTo>
                  <a:lnTo>
                    <a:pt x="16" y="20"/>
                  </a:lnTo>
                  <a:lnTo>
                    <a:pt x="19" y="20"/>
                  </a:lnTo>
                  <a:lnTo>
                    <a:pt x="21" y="19"/>
                  </a:lnTo>
                  <a:lnTo>
                    <a:pt x="24" y="19"/>
                  </a:lnTo>
                  <a:lnTo>
                    <a:pt x="25" y="19"/>
                  </a:lnTo>
                  <a:lnTo>
                    <a:pt x="26" y="19"/>
                  </a:lnTo>
                  <a:lnTo>
                    <a:pt x="29" y="19"/>
                  </a:lnTo>
                  <a:lnTo>
                    <a:pt x="30" y="19"/>
                  </a:lnTo>
                  <a:lnTo>
                    <a:pt x="33" y="19"/>
                  </a:lnTo>
                  <a:lnTo>
                    <a:pt x="34" y="19"/>
                  </a:lnTo>
                  <a:lnTo>
                    <a:pt x="35" y="19"/>
                  </a:lnTo>
                  <a:lnTo>
                    <a:pt x="36" y="19"/>
                  </a:lnTo>
                  <a:lnTo>
                    <a:pt x="38" y="19"/>
                  </a:lnTo>
                  <a:lnTo>
                    <a:pt x="39" y="19"/>
                  </a:lnTo>
                  <a:lnTo>
                    <a:pt x="40" y="19"/>
                  </a:lnTo>
                  <a:lnTo>
                    <a:pt x="41" y="18"/>
                  </a:lnTo>
                  <a:lnTo>
                    <a:pt x="43" y="18"/>
                  </a:lnTo>
                  <a:lnTo>
                    <a:pt x="45" y="18"/>
                  </a:lnTo>
                  <a:lnTo>
                    <a:pt x="45" y="17"/>
                  </a:lnTo>
                  <a:lnTo>
                    <a:pt x="46" y="16"/>
                  </a:lnTo>
                  <a:lnTo>
                    <a:pt x="48" y="16"/>
                  </a:lnTo>
                  <a:lnTo>
                    <a:pt x="49" y="15"/>
                  </a:lnTo>
                  <a:lnTo>
                    <a:pt x="49" y="14"/>
                  </a:lnTo>
                  <a:lnTo>
                    <a:pt x="50" y="14"/>
                  </a:lnTo>
                  <a:lnTo>
                    <a:pt x="51" y="11"/>
                  </a:lnTo>
                  <a:lnTo>
                    <a:pt x="52" y="10"/>
                  </a:lnTo>
                  <a:lnTo>
                    <a:pt x="52" y="8"/>
                  </a:lnTo>
                  <a:lnTo>
                    <a:pt x="54" y="7"/>
                  </a:lnTo>
                  <a:lnTo>
                    <a:pt x="55" y="6"/>
                  </a:lnTo>
                  <a:lnTo>
                    <a:pt x="55" y="5"/>
                  </a:lnTo>
                  <a:lnTo>
                    <a:pt x="56" y="5"/>
                  </a:lnTo>
                  <a:lnTo>
                    <a:pt x="59" y="5"/>
                  </a:lnTo>
                  <a:lnTo>
                    <a:pt x="61" y="5"/>
                  </a:lnTo>
                  <a:lnTo>
                    <a:pt x="65" y="4"/>
                  </a:lnTo>
                  <a:lnTo>
                    <a:pt x="67" y="4"/>
                  </a:lnTo>
                  <a:lnTo>
                    <a:pt x="72" y="2"/>
                  </a:lnTo>
                  <a:lnTo>
                    <a:pt x="76" y="2"/>
                  </a:lnTo>
                  <a:lnTo>
                    <a:pt x="80" y="2"/>
                  </a:lnTo>
                  <a:lnTo>
                    <a:pt x="84" y="1"/>
                  </a:lnTo>
                  <a:lnTo>
                    <a:pt x="87" y="1"/>
                  </a:lnTo>
                  <a:lnTo>
                    <a:pt x="90" y="0"/>
                  </a:lnTo>
                  <a:lnTo>
                    <a:pt x="93" y="0"/>
                  </a:lnTo>
                  <a:lnTo>
                    <a:pt x="95" y="0"/>
                  </a:lnTo>
                  <a:lnTo>
                    <a:pt x="96" y="0"/>
                  </a:lnTo>
                  <a:lnTo>
                    <a:pt x="95" y="2"/>
                  </a:lnTo>
                  <a:lnTo>
                    <a:pt x="93" y="4"/>
                  </a:lnTo>
                  <a:lnTo>
                    <a:pt x="92" y="7"/>
                  </a:lnTo>
                  <a:lnTo>
                    <a:pt x="90" y="11"/>
                  </a:lnTo>
                  <a:lnTo>
                    <a:pt x="88" y="14"/>
                  </a:lnTo>
                  <a:lnTo>
                    <a:pt x="86" y="19"/>
                  </a:lnTo>
                  <a:lnTo>
                    <a:pt x="83" y="24"/>
                  </a:lnTo>
                  <a:lnTo>
                    <a:pt x="81" y="28"/>
                  </a:lnTo>
                  <a:lnTo>
                    <a:pt x="79" y="33"/>
                  </a:lnTo>
                  <a:lnTo>
                    <a:pt x="77" y="37"/>
                  </a:lnTo>
                  <a:lnTo>
                    <a:pt x="75" y="40"/>
                  </a:lnTo>
                  <a:lnTo>
                    <a:pt x="72" y="43"/>
                  </a:lnTo>
                  <a:lnTo>
                    <a:pt x="72" y="46"/>
                  </a:lnTo>
                  <a:lnTo>
                    <a:pt x="71" y="47"/>
                  </a:lnTo>
                  <a:lnTo>
                    <a:pt x="70" y="48"/>
                  </a:lnTo>
                </a:path>
              </a:pathLst>
            </a:custGeom>
            <a:solidFill>
              <a:srgbClr val="FFC0A6"/>
            </a:solidFill>
            <a:ln w="12700" cap="rnd" cmpd="sng">
              <a:solidFill>
                <a:srgbClr val="F57B49"/>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59445" name="Group 53"/>
          <p:cNvGrpSpPr>
            <a:grpSpLocks/>
          </p:cNvGrpSpPr>
          <p:nvPr/>
        </p:nvGrpSpPr>
        <p:grpSpPr bwMode="auto">
          <a:xfrm>
            <a:off x="660400" y="752475"/>
            <a:ext cx="825500" cy="2578100"/>
            <a:chOff x="416" y="474"/>
            <a:chExt cx="520" cy="1624"/>
          </a:xfrm>
        </p:grpSpPr>
        <p:grpSp>
          <p:nvGrpSpPr>
            <p:cNvPr id="59435" name="Group 43"/>
            <p:cNvGrpSpPr>
              <a:grpSpLocks/>
            </p:cNvGrpSpPr>
            <p:nvPr/>
          </p:nvGrpSpPr>
          <p:grpSpPr bwMode="auto">
            <a:xfrm>
              <a:off x="416" y="712"/>
              <a:ext cx="520" cy="452"/>
              <a:chOff x="416" y="712"/>
              <a:chExt cx="520" cy="452"/>
            </a:xfrm>
          </p:grpSpPr>
          <p:sp>
            <p:nvSpPr>
              <p:cNvPr id="59428" name="Freeform 36"/>
              <p:cNvSpPr>
                <a:spLocks/>
              </p:cNvSpPr>
              <p:nvPr/>
            </p:nvSpPr>
            <p:spPr bwMode="auto">
              <a:xfrm>
                <a:off x="416" y="712"/>
                <a:ext cx="520" cy="452"/>
              </a:xfrm>
              <a:custGeom>
                <a:avLst/>
                <a:gdLst>
                  <a:gd name="T0" fmla="*/ 196 w 520"/>
                  <a:gd name="T1" fmla="*/ 0 h 452"/>
                  <a:gd name="T2" fmla="*/ 134 w 520"/>
                  <a:gd name="T3" fmla="*/ 37 h 452"/>
                  <a:gd name="T4" fmla="*/ 71 w 520"/>
                  <a:gd name="T5" fmla="*/ 68 h 452"/>
                  <a:gd name="T6" fmla="*/ 33 w 520"/>
                  <a:gd name="T7" fmla="*/ 197 h 452"/>
                  <a:gd name="T8" fmla="*/ 1 w 520"/>
                  <a:gd name="T9" fmla="*/ 297 h 452"/>
                  <a:gd name="T10" fmla="*/ 0 w 520"/>
                  <a:gd name="T11" fmla="*/ 317 h 452"/>
                  <a:gd name="T12" fmla="*/ 28 w 520"/>
                  <a:gd name="T13" fmla="*/ 366 h 452"/>
                  <a:gd name="T14" fmla="*/ 47 w 520"/>
                  <a:gd name="T15" fmla="*/ 383 h 452"/>
                  <a:gd name="T16" fmla="*/ 63 w 520"/>
                  <a:gd name="T17" fmla="*/ 386 h 452"/>
                  <a:gd name="T18" fmla="*/ 64 w 520"/>
                  <a:gd name="T19" fmla="*/ 400 h 452"/>
                  <a:gd name="T20" fmla="*/ 94 w 520"/>
                  <a:gd name="T21" fmla="*/ 380 h 452"/>
                  <a:gd name="T22" fmla="*/ 98 w 520"/>
                  <a:gd name="T23" fmla="*/ 433 h 452"/>
                  <a:gd name="T24" fmla="*/ 115 w 520"/>
                  <a:gd name="T25" fmla="*/ 451 h 452"/>
                  <a:gd name="T26" fmla="*/ 418 w 520"/>
                  <a:gd name="T27" fmla="*/ 451 h 452"/>
                  <a:gd name="T28" fmla="*/ 444 w 520"/>
                  <a:gd name="T29" fmla="*/ 426 h 452"/>
                  <a:gd name="T30" fmla="*/ 439 w 520"/>
                  <a:gd name="T31" fmla="*/ 380 h 452"/>
                  <a:gd name="T32" fmla="*/ 472 w 520"/>
                  <a:gd name="T33" fmla="*/ 409 h 452"/>
                  <a:gd name="T34" fmla="*/ 519 w 520"/>
                  <a:gd name="T35" fmla="*/ 324 h 452"/>
                  <a:gd name="T36" fmla="*/ 425 w 520"/>
                  <a:gd name="T37" fmla="*/ 59 h 452"/>
                  <a:gd name="T38" fmla="*/ 325 w 520"/>
                  <a:gd name="T39" fmla="*/ 25 h 452"/>
                  <a:gd name="T40" fmla="*/ 295 w 520"/>
                  <a:gd name="T41" fmla="*/ 8 h 452"/>
                  <a:gd name="T42" fmla="*/ 248 w 520"/>
                  <a:gd name="T43" fmla="*/ 51 h 452"/>
                  <a:gd name="T44" fmla="*/ 196 w 520"/>
                  <a:gd name="T45" fmla="*/ 0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20" h="452">
                    <a:moveTo>
                      <a:pt x="196" y="0"/>
                    </a:moveTo>
                    <a:lnTo>
                      <a:pt x="134" y="37"/>
                    </a:lnTo>
                    <a:lnTo>
                      <a:pt x="71" y="68"/>
                    </a:lnTo>
                    <a:lnTo>
                      <a:pt x="33" y="197"/>
                    </a:lnTo>
                    <a:lnTo>
                      <a:pt x="1" y="297"/>
                    </a:lnTo>
                    <a:lnTo>
                      <a:pt x="0" y="317"/>
                    </a:lnTo>
                    <a:lnTo>
                      <a:pt x="28" y="366"/>
                    </a:lnTo>
                    <a:lnTo>
                      <a:pt x="47" y="383"/>
                    </a:lnTo>
                    <a:lnTo>
                      <a:pt x="63" y="386"/>
                    </a:lnTo>
                    <a:lnTo>
                      <a:pt x="64" y="400"/>
                    </a:lnTo>
                    <a:lnTo>
                      <a:pt x="94" y="380"/>
                    </a:lnTo>
                    <a:lnTo>
                      <a:pt x="98" y="433"/>
                    </a:lnTo>
                    <a:lnTo>
                      <a:pt x="115" y="451"/>
                    </a:lnTo>
                    <a:lnTo>
                      <a:pt x="418" y="451"/>
                    </a:lnTo>
                    <a:lnTo>
                      <a:pt x="444" y="426"/>
                    </a:lnTo>
                    <a:lnTo>
                      <a:pt x="439" y="380"/>
                    </a:lnTo>
                    <a:lnTo>
                      <a:pt x="472" y="409"/>
                    </a:lnTo>
                    <a:lnTo>
                      <a:pt x="519" y="324"/>
                    </a:lnTo>
                    <a:lnTo>
                      <a:pt x="425" y="59"/>
                    </a:lnTo>
                    <a:lnTo>
                      <a:pt x="325" y="25"/>
                    </a:lnTo>
                    <a:lnTo>
                      <a:pt x="295" y="8"/>
                    </a:lnTo>
                    <a:lnTo>
                      <a:pt x="248" y="51"/>
                    </a:lnTo>
                    <a:lnTo>
                      <a:pt x="196" y="0"/>
                    </a:lnTo>
                  </a:path>
                </a:pathLst>
              </a:custGeom>
              <a:solidFill>
                <a:srgbClr val="4080FF"/>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59434" name="Group 42"/>
              <p:cNvGrpSpPr>
                <a:grpSpLocks/>
              </p:cNvGrpSpPr>
              <p:nvPr/>
            </p:nvGrpSpPr>
            <p:grpSpPr bwMode="auto">
              <a:xfrm>
                <a:off x="518" y="759"/>
                <a:ext cx="360" cy="404"/>
                <a:chOff x="518" y="759"/>
                <a:chExt cx="360" cy="404"/>
              </a:xfrm>
            </p:grpSpPr>
            <p:sp>
              <p:nvSpPr>
                <p:cNvPr id="59429" name="Freeform 37"/>
                <p:cNvSpPr>
                  <a:spLocks/>
                </p:cNvSpPr>
                <p:nvPr/>
              </p:nvSpPr>
              <p:spPr bwMode="auto">
                <a:xfrm>
                  <a:off x="635" y="759"/>
                  <a:ext cx="68" cy="404"/>
                </a:xfrm>
                <a:custGeom>
                  <a:avLst/>
                  <a:gdLst>
                    <a:gd name="T0" fmla="*/ 19 w 68"/>
                    <a:gd name="T1" fmla="*/ 0 h 404"/>
                    <a:gd name="T2" fmla="*/ 6 w 68"/>
                    <a:gd name="T3" fmla="*/ 27 h 404"/>
                    <a:gd name="T4" fmla="*/ 19 w 68"/>
                    <a:gd name="T5" fmla="*/ 41 h 404"/>
                    <a:gd name="T6" fmla="*/ 0 w 68"/>
                    <a:gd name="T7" fmla="*/ 323 h 404"/>
                    <a:gd name="T8" fmla="*/ 2 w 68"/>
                    <a:gd name="T9" fmla="*/ 372 h 404"/>
                    <a:gd name="T10" fmla="*/ 36 w 68"/>
                    <a:gd name="T11" fmla="*/ 403 h 404"/>
                    <a:gd name="T12" fmla="*/ 67 w 68"/>
                    <a:gd name="T13" fmla="*/ 369 h 404"/>
                    <a:gd name="T14" fmla="*/ 67 w 68"/>
                    <a:gd name="T15" fmla="*/ 311 h 404"/>
                    <a:gd name="T16" fmla="*/ 39 w 68"/>
                    <a:gd name="T17" fmla="*/ 43 h 404"/>
                    <a:gd name="T18" fmla="*/ 52 w 68"/>
                    <a:gd name="T19" fmla="*/ 27 h 404"/>
                    <a:gd name="T20" fmla="*/ 40 w 68"/>
                    <a:gd name="T21" fmla="*/ 1 h 404"/>
                    <a:gd name="T22" fmla="*/ 30 w 68"/>
                    <a:gd name="T23" fmla="*/ 10 h 404"/>
                    <a:gd name="T24" fmla="*/ 19 w 68"/>
                    <a:gd name="T25" fmla="*/ 0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 h="404">
                      <a:moveTo>
                        <a:pt x="19" y="0"/>
                      </a:moveTo>
                      <a:lnTo>
                        <a:pt x="6" y="27"/>
                      </a:lnTo>
                      <a:lnTo>
                        <a:pt x="19" y="41"/>
                      </a:lnTo>
                      <a:lnTo>
                        <a:pt x="0" y="323"/>
                      </a:lnTo>
                      <a:lnTo>
                        <a:pt x="2" y="372"/>
                      </a:lnTo>
                      <a:lnTo>
                        <a:pt x="36" y="403"/>
                      </a:lnTo>
                      <a:lnTo>
                        <a:pt x="67" y="369"/>
                      </a:lnTo>
                      <a:lnTo>
                        <a:pt x="67" y="311"/>
                      </a:lnTo>
                      <a:lnTo>
                        <a:pt x="39" y="43"/>
                      </a:lnTo>
                      <a:lnTo>
                        <a:pt x="52" y="27"/>
                      </a:lnTo>
                      <a:lnTo>
                        <a:pt x="40" y="1"/>
                      </a:lnTo>
                      <a:lnTo>
                        <a:pt x="30" y="10"/>
                      </a:lnTo>
                      <a:lnTo>
                        <a:pt x="19" y="0"/>
                      </a:lnTo>
                    </a:path>
                  </a:pathLst>
                </a:custGeom>
                <a:solidFill>
                  <a:srgbClr val="0020A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59433" name="Group 41"/>
                <p:cNvGrpSpPr>
                  <a:grpSpLocks/>
                </p:cNvGrpSpPr>
                <p:nvPr/>
              </p:nvGrpSpPr>
              <p:grpSpPr bwMode="auto">
                <a:xfrm>
                  <a:off x="518" y="935"/>
                  <a:ext cx="360" cy="132"/>
                  <a:chOff x="518" y="935"/>
                  <a:chExt cx="360" cy="132"/>
                </a:xfrm>
              </p:grpSpPr>
              <p:sp>
                <p:nvSpPr>
                  <p:cNvPr id="59430" name="Freeform 38"/>
                  <p:cNvSpPr>
                    <a:spLocks/>
                  </p:cNvSpPr>
                  <p:nvPr/>
                </p:nvSpPr>
                <p:spPr bwMode="auto">
                  <a:xfrm>
                    <a:off x="598" y="964"/>
                    <a:ext cx="278" cy="80"/>
                  </a:xfrm>
                  <a:custGeom>
                    <a:avLst/>
                    <a:gdLst>
                      <a:gd name="T0" fmla="*/ 24 w 278"/>
                      <a:gd name="T1" fmla="*/ 49 h 80"/>
                      <a:gd name="T2" fmla="*/ 211 w 278"/>
                      <a:gd name="T3" fmla="*/ 0 h 80"/>
                      <a:gd name="T4" fmla="*/ 277 w 278"/>
                      <a:gd name="T5" fmla="*/ 6 h 80"/>
                      <a:gd name="T6" fmla="*/ 46 w 278"/>
                      <a:gd name="T7" fmla="*/ 79 h 80"/>
                      <a:gd name="T8" fmla="*/ 0 w 278"/>
                      <a:gd name="T9" fmla="*/ 57 h 80"/>
                      <a:gd name="T10" fmla="*/ 24 w 278"/>
                      <a:gd name="T11" fmla="*/ 49 h 80"/>
                    </a:gdLst>
                    <a:ahLst/>
                    <a:cxnLst>
                      <a:cxn ang="0">
                        <a:pos x="T0" y="T1"/>
                      </a:cxn>
                      <a:cxn ang="0">
                        <a:pos x="T2" y="T3"/>
                      </a:cxn>
                      <a:cxn ang="0">
                        <a:pos x="T4" y="T5"/>
                      </a:cxn>
                      <a:cxn ang="0">
                        <a:pos x="T6" y="T7"/>
                      </a:cxn>
                      <a:cxn ang="0">
                        <a:pos x="T8" y="T9"/>
                      </a:cxn>
                      <a:cxn ang="0">
                        <a:pos x="T10" y="T11"/>
                      </a:cxn>
                    </a:cxnLst>
                    <a:rect l="0" t="0" r="r" b="b"/>
                    <a:pathLst>
                      <a:path w="278" h="80">
                        <a:moveTo>
                          <a:pt x="24" y="49"/>
                        </a:moveTo>
                        <a:lnTo>
                          <a:pt x="211" y="0"/>
                        </a:lnTo>
                        <a:lnTo>
                          <a:pt x="277" y="6"/>
                        </a:lnTo>
                        <a:lnTo>
                          <a:pt x="46" y="79"/>
                        </a:lnTo>
                        <a:lnTo>
                          <a:pt x="0" y="57"/>
                        </a:lnTo>
                        <a:lnTo>
                          <a:pt x="24" y="49"/>
                        </a:lnTo>
                      </a:path>
                    </a:pathLst>
                  </a:custGeom>
                  <a:solidFill>
                    <a:srgbClr val="00000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9431" name="Freeform 39"/>
                  <p:cNvSpPr>
                    <a:spLocks/>
                  </p:cNvSpPr>
                  <p:nvPr/>
                </p:nvSpPr>
                <p:spPr bwMode="auto">
                  <a:xfrm>
                    <a:off x="726" y="968"/>
                    <a:ext cx="152" cy="94"/>
                  </a:xfrm>
                  <a:custGeom>
                    <a:avLst/>
                    <a:gdLst>
                      <a:gd name="T0" fmla="*/ 78 w 152"/>
                      <a:gd name="T1" fmla="*/ 0 h 94"/>
                      <a:gd name="T2" fmla="*/ 18 w 152"/>
                      <a:gd name="T3" fmla="*/ 15 h 94"/>
                      <a:gd name="T4" fmla="*/ 15 w 152"/>
                      <a:gd name="T5" fmla="*/ 33 h 94"/>
                      <a:gd name="T6" fmla="*/ 0 w 152"/>
                      <a:gd name="T7" fmla="*/ 49 h 94"/>
                      <a:gd name="T8" fmla="*/ 25 w 152"/>
                      <a:gd name="T9" fmla="*/ 74 h 94"/>
                      <a:gd name="T10" fmla="*/ 58 w 152"/>
                      <a:gd name="T11" fmla="*/ 90 h 94"/>
                      <a:gd name="T12" fmla="*/ 107 w 152"/>
                      <a:gd name="T13" fmla="*/ 93 h 94"/>
                      <a:gd name="T14" fmla="*/ 151 w 152"/>
                      <a:gd name="T15" fmla="*/ 52 h 94"/>
                      <a:gd name="T16" fmla="*/ 145 w 152"/>
                      <a:gd name="T17" fmla="*/ 3 h 94"/>
                      <a:gd name="T18" fmla="*/ 107 w 152"/>
                      <a:gd name="T19" fmla="*/ 27 h 94"/>
                      <a:gd name="T20" fmla="*/ 78 w 152"/>
                      <a:gd name="T21"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2" h="94">
                        <a:moveTo>
                          <a:pt x="78" y="0"/>
                        </a:moveTo>
                        <a:lnTo>
                          <a:pt x="18" y="15"/>
                        </a:lnTo>
                        <a:lnTo>
                          <a:pt x="15" y="33"/>
                        </a:lnTo>
                        <a:lnTo>
                          <a:pt x="0" y="49"/>
                        </a:lnTo>
                        <a:lnTo>
                          <a:pt x="25" y="74"/>
                        </a:lnTo>
                        <a:lnTo>
                          <a:pt x="58" y="90"/>
                        </a:lnTo>
                        <a:lnTo>
                          <a:pt x="107" y="93"/>
                        </a:lnTo>
                        <a:lnTo>
                          <a:pt x="151" y="52"/>
                        </a:lnTo>
                        <a:lnTo>
                          <a:pt x="145" y="3"/>
                        </a:lnTo>
                        <a:lnTo>
                          <a:pt x="107" y="27"/>
                        </a:lnTo>
                        <a:lnTo>
                          <a:pt x="78" y="0"/>
                        </a:lnTo>
                      </a:path>
                    </a:pathLst>
                  </a:custGeom>
                  <a:solidFill>
                    <a:srgbClr val="FF808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9432" name="Freeform 40"/>
                  <p:cNvSpPr>
                    <a:spLocks/>
                  </p:cNvSpPr>
                  <p:nvPr/>
                </p:nvSpPr>
                <p:spPr bwMode="auto">
                  <a:xfrm>
                    <a:off x="518" y="935"/>
                    <a:ext cx="122" cy="132"/>
                  </a:xfrm>
                  <a:custGeom>
                    <a:avLst/>
                    <a:gdLst>
                      <a:gd name="T0" fmla="*/ 0 w 122"/>
                      <a:gd name="T1" fmla="*/ 81 h 132"/>
                      <a:gd name="T2" fmla="*/ 14 w 122"/>
                      <a:gd name="T3" fmla="*/ 58 h 132"/>
                      <a:gd name="T4" fmla="*/ 27 w 122"/>
                      <a:gd name="T5" fmla="*/ 34 h 132"/>
                      <a:gd name="T6" fmla="*/ 33 w 122"/>
                      <a:gd name="T7" fmla="*/ 10 h 132"/>
                      <a:gd name="T8" fmla="*/ 70 w 122"/>
                      <a:gd name="T9" fmla="*/ 0 h 132"/>
                      <a:gd name="T10" fmla="*/ 98 w 122"/>
                      <a:gd name="T11" fmla="*/ 0 h 132"/>
                      <a:gd name="T12" fmla="*/ 121 w 122"/>
                      <a:gd name="T13" fmla="*/ 66 h 132"/>
                      <a:gd name="T14" fmla="*/ 113 w 122"/>
                      <a:gd name="T15" fmla="*/ 81 h 132"/>
                      <a:gd name="T16" fmla="*/ 98 w 122"/>
                      <a:gd name="T17" fmla="*/ 97 h 132"/>
                      <a:gd name="T18" fmla="*/ 73 w 122"/>
                      <a:gd name="T19" fmla="*/ 105 h 132"/>
                      <a:gd name="T20" fmla="*/ 54 w 122"/>
                      <a:gd name="T21" fmla="*/ 107 h 132"/>
                      <a:gd name="T22" fmla="*/ 47 w 122"/>
                      <a:gd name="T23" fmla="*/ 112 h 132"/>
                      <a:gd name="T24" fmla="*/ 34 w 122"/>
                      <a:gd name="T25" fmla="*/ 125 h 132"/>
                      <a:gd name="T26" fmla="*/ 14 w 122"/>
                      <a:gd name="T27" fmla="*/ 131 h 132"/>
                      <a:gd name="T28" fmla="*/ 4 w 122"/>
                      <a:gd name="T29" fmla="*/ 131 h 132"/>
                      <a:gd name="T30" fmla="*/ 0 w 122"/>
                      <a:gd name="T31" fmla="*/ 81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32">
                        <a:moveTo>
                          <a:pt x="0" y="81"/>
                        </a:moveTo>
                        <a:lnTo>
                          <a:pt x="14" y="58"/>
                        </a:lnTo>
                        <a:lnTo>
                          <a:pt x="27" y="34"/>
                        </a:lnTo>
                        <a:lnTo>
                          <a:pt x="33" y="10"/>
                        </a:lnTo>
                        <a:lnTo>
                          <a:pt x="70" y="0"/>
                        </a:lnTo>
                        <a:lnTo>
                          <a:pt x="98" y="0"/>
                        </a:lnTo>
                        <a:lnTo>
                          <a:pt x="121" y="66"/>
                        </a:lnTo>
                        <a:lnTo>
                          <a:pt x="113" y="81"/>
                        </a:lnTo>
                        <a:lnTo>
                          <a:pt x="98" y="97"/>
                        </a:lnTo>
                        <a:lnTo>
                          <a:pt x="73" y="105"/>
                        </a:lnTo>
                        <a:lnTo>
                          <a:pt x="54" y="107"/>
                        </a:lnTo>
                        <a:lnTo>
                          <a:pt x="47" y="112"/>
                        </a:lnTo>
                        <a:lnTo>
                          <a:pt x="34" y="125"/>
                        </a:lnTo>
                        <a:lnTo>
                          <a:pt x="14" y="131"/>
                        </a:lnTo>
                        <a:lnTo>
                          <a:pt x="4" y="131"/>
                        </a:lnTo>
                        <a:lnTo>
                          <a:pt x="0" y="81"/>
                        </a:lnTo>
                      </a:path>
                    </a:pathLst>
                  </a:custGeom>
                  <a:solidFill>
                    <a:srgbClr val="FF808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grpSp>
        <p:grpSp>
          <p:nvGrpSpPr>
            <p:cNvPr id="59444" name="Group 52"/>
            <p:cNvGrpSpPr>
              <a:grpSpLocks/>
            </p:cNvGrpSpPr>
            <p:nvPr/>
          </p:nvGrpSpPr>
          <p:grpSpPr bwMode="auto">
            <a:xfrm>
              <a:off x="428" y="474"/>
              <a:ext cx="488" cy="1624"/>
              <a:chOff x="428" y="474"/>
              <a:chExt cx="488" cy="1624"/>
            </a:xfrm>
          </p:grpSpPr>
          <p:grpSp>
            <p:nvGrpSpPr>
              <p:cNvPr id="59439" name="Group 47"/>
              <p:cNvGrpSpPr>
                <a:grpSpLocks/>
              </p:cNvGrpSpPr>
              <p:nvPr/>
            </p:nvGrpSpPr>
            <p:grpSpPr bwMode="auto">
              <a:xfrm>
                <a:off x="580" y="474"/>
                <a:ext cx="174" cy="288"/>
                <a:chOff x="580" y="474"/>
                <a:chExt cx="174" cy="288"/>
              </a:xfrm>
            </p:grpSpPr>
            <p:sp>
              <p:nvSpPr>
                <p:cNvPr id="59436" name="Freeform 44"/>
                <p:cNvSpPr>
                  <a:spLocks/>
                </p:cNvSpPr>
                <p:nvPr/>
              </p:nvSpPr>
              <p:spPr bwMode="auto">
                <a:xfrm>
                  <a:off x="584" y="490"/>
                  <a:ext cx="161" cy="272"/>
                </a:xfrm>
                <a:custGeom>
                  <a:avLst/>
                  <a:gdLst>
                    <a:gd name="T0" fmla="*/ 0 w 161"/>
                    <a:gd name="T1" fmla="*/ 115 h 272"/>
                    <a:gd name="T2" fmla="*/ 7 w 161"/>
                    <a:gd name="T3" fmla="*/ 139 h 272"/>
                    <a:gd name="T4" fmla="*/ 12 w 161"/>
                    <a:gd name="T5" fmla="*/ 152 h 272"/>
                    <a:gd name="T6" fmla="*/ 18 w 161"/>
                    <a:gd name="T7" fmla="*/ 163 h 272"/>
                    <a:gd name="T8" fmla="*/ 27 w 161"/>
                    <a:gd name="T9" fmla="*/ 162 h 272"/>
                    <a:gd name="T10" fmla="*/ 29 w 161"/>
                    <a:gd name="T11" fmla="*/ 162 h 272"/>
                    <a:gd name="T12" fmla="*/ 29 w 161"/>
                    <a:gd name="T13" fmla="*/ 216 h 272"/>
                    <a:gd name="T14" fmla="*/ 80 w 161"/>
                    <a:gd name="T15" fmla="*/ 271 h 272"/>
                    <a:gd name="T16" fmla="*/ 125 w 161"/>
                    <a:gd name="T17" fmla="*/ 230 h 272"/>
                    <a:gd name="T18" fmla="*/ 127 w 161"/>
                    <a:gd name="T19" fmla="*/ 216 h 272"/>
                    <a:gd name="T20" fmla="*/ 133 w 161"/>
                    <a:gd name="T21" fmla="*/ 205 h 272"/>
                    <a:gd name="T22" fmla="*/ 140 w 161"/>
                    <a:gd name="T23" fmla="*/ 194 h 272"/>
                    <a:gd name="T24" fmla="*/ 145 w 161"/>
                    <a:gd name="T25" fmla="*/ 171 h 272"/>
                    <a:gd name="T26" fmla="*/ 155 w 161"/>
                    <a:gd name="T27" fmla="*/ 148 h 272"/>
                    <a:gd name="T28" fmla="*/ 158 w 161"/>
                    <a:gd name="T29" fmla="*/ 127 h 272"/>
                    <a:gd name="T30" fmla="*/ 159 w 161"/>
                    <a:gd name="T31" fmla="*/ 81 h 272"/>
                    <a:gd name="T32" fmla="*/ 160 w 161"/>
                    <a:gd name="T33" fmla="*/ 62 h 272"/>
                    <a:gd name="T34" fmla="*/ 157 w 161"/>
                    <a:gd name="T35" fmla="*/ 41 h 272"/>
                    <a:gd name="T36" fmla="*/ 146 w 161"/>
                    <a:gd name="T37" fmla="*/ 25 h 272"/>
                    <a:gd name="T38" fmla="*/ 128 w 161"/>
                    <a:gd name="T39" fmla="*/ 10 h 272"/>
                    <a:gd name="T40" fmla="*/ 108 w 161"/>
                    <a:gd name="T41" fmla="*/ 3 h 272"/>
                    <a:gd name="T42" fmla="*/ 86 w 161"/>
                    <a:gd name="T43" fmla="*/ 0 h 272"/>
                    <a:gd name="T44" fmla="*/ 63 w 161"/>
                    <a:gd name="T45" fmla="*/ 2 h 272"/>
                    <a:gd name="T46" fmla="*/ 46 w 161"/>
                    <a:gd name="T47" fmla="*/ 9 h 272"/>
                    <a:gd name="T48" fmla="*/ 30 w 161"/>
                    <a:gd name="T49" fmla="*/ 20 h 272"/>
                    <a:gd name="T50" fmla="*/ 19 w 161"/>
                    <a:gd name="T51" fmla="*/ 32 h 272"/>
                    <a:gd name="T52" fmla="*/ 12 w 161"/>
                    <a:gd name="T53" fmla="*/ 45 h 272"/>
                    <a:gd name="T54" fmla="*/ 6 w 161"/>
                    <a:gd name="T55" fmla="*/ 60 h 272"/>
                    <a:gd name="T56" fmla="*/ 3 w 161"/>
                    <a:gd name="T57" fmla="*/ 75 h 272"/>
                    <a:gd name="T58" fmla="*/ 2 w 161"/>
                    <a:gd name="T59" fmla="*/ 94 h 272"/>
                    <a:gd name="T60" fmla="*/ 5 w 161"/>
                    <a:gd name="T61" fmla="*/ 108 h 272"/>
                    <a:gd name="T62" fmla="*/ 0 w 161"/>
                    <a:gd name="T63" fmla="*/ 115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272">
                      <a:moveTo>
                        <a:pt x="0" y="115"/>
                      </a:moveTo>
                      <a:lnTo>
                        <a:pt x="7" y="139"/>
                      </a:lnTo>
                      <a:lnTo>
                        <a:pt x="12" y="152"/>
                      </a:lnTo>
                      <a:lnTo>
                        <a:pt x="18" y="163"/>
                      </a:lnTo>
                      <a:lnTo>
                        <a:pt x="27" y="162"/>
                      </a:lnTo>
                      <a:lnTo>
                        <a:pt x="29" y="162"/>
                      </a:lnTo>
                      <a:lnTo>
                        <a:pt x="29" y="216"/>
                      </a:lnTo>
                      <a:lnTo>
                        <a:pt x="80" y="271"/>
                      </a:lnTo>
                      <a:lnTo>
                        <a:pt x="125" y="230"/>
                      </a:lnTo>
                      <a:lnTo>
                        <a:pt x="127" y="216"/>
                      </a:lnTo>
                      <a:lnTo>
                        <a:pt x="133" y="205"/>
                      </a:lnTo>
                      <a:lnTo>
                        <a:pt x="140" y="194"/>
                      </a:lnTo>
                      <a:lnTo>
                        <a:pt x="145" y="171"/>
                      </a:lnTo>
                      <a:lnTo>
                        <a:pt x="155" y="148"/>
                      </a:lnTo>
                      <a:lnTo>
                        <a:pt x="158" y="127"/>
                      </a:lnTo>
                      <a:lnTo>
                        <a:pt x="159" y="81"/>
                      </a:lnTo>
                      <a:lnTo>
                        <a:pt x="160" y="62"/>
                      </a:lnTo>
                      <a:lnTo>
                        <a:pt x="157" y="41"/>
                      </a:lnTo>
                      <a:lnTo>
                        <a:pt x="146" y="25"/>
                      </a:lnTo>
                      <a:lnTo>
                        <a:pt x="128" y="10"/>
                      </a:lnTo>
                      <a:lnTo>
                        <a:pt x="108" y="3"/>
                      </a:lnTo>
                      <a:lnTo>
                        <a:pt x="86" y="0"/>
                      </a:lnTo>
                      <a:lnTo>
                        <a:pt x="63" y="2"/>
                      </a:lnTo>
                      <a:lnTo>
                        <a:pt x="46" y="9"/>
                      </a:lnTo>
                      <a:lnTo>
                        <a:pt x="30" y="20"/>
                      </a:lnTo>
                      <a:lnTo>
                        <a:pt x="19" y="32"/>
                      </a:lnTo>
                      <a:lnTo>
                        <a:pt x="12" y="45"/>
                      </a:lnTo>
                      <a:lnTo>
                        <a:pt x="6" y="60"/>
                      </a:lnTo>
                      <a:lnTo>
                        <a:pt x="3" y="75"/>
                      </a:lnTo>
                      <a:lnTo>
                        <a:pt x="2" y="94"/>
                      </a:lnTo>
                      <a:lnTo>
                        <a:pt x="5" y="108"/>
                      </a:lnTo>
                      <a:lnTo>
                        <a:pt x="0" y="115"/>
                      </a:lnTo>
                    </a:path>
                  </a:pathLst>
                </a:custGeom>
                <a:solidFill>
                  <a:srgbClr val="FFA08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9437" name="Freeform 45"/>
                <p:cNvSpPr>
                  <a:spLocks/>
                </p:cNvSpPr>
                <p:nvPr/>
              </p:nvSpPr>
              <p:spPr bwMode="auto">
                <a:xfrm>
                  <a:off x="584" y="510"/>
                  <a:ext cx="111" cy="249"/>
                </a:xfrm>
                <a:custGeom>
                  <a:avLst/>
                  <a:gdLst>
                    <a:gd name="T0" fmla="*/ 17 w 111"/>
                    <a:gd name="T1" fmla="*/ 19 h 249"/>
                    <a:gd name="T2" fmla="*/ 23 w 111"/>
                    <a:gd name="T3" fmla="*/ 9 h 249"/>
                    <a:gd name="T4" fmla="*/ 31 w 111"/>
                    <a:gd name="T5" fmla="*/ 0 h 249"/>
                    <a:gd name="T6" fmla="*/ 62 w 111"/>
                    <a:gd name="T7" fmla="*/ 30 h 249"/>
                    <a:gd name="T8" fmla="*/ 63 w 111"/>
                    <a:gd name="T9" fmla="*/ 71 h 249"/>
                    <a:gd name="T10" fmla="*/ 94 w 111"/>
                    <a:gd name="T11" fmla="*/ 79 h 249"/>
                    <a:gd name="T12" fmla="*/ 106 w 111"/>
                    <a:gd name="T13" fmla="*/ 80 h 249"/>
                    <a:gd name="T14" fmla="*/ 110 w 111"/>
                    <a:gd name="T15" fmla="*/ 136 h 249"/>
                    <a:gd name="T16" fmla="*/ 101 w 111"/>
                    <a:gd name="T17" fmla="*/ 132 h 249"/>
                    <a:gd name="T18" fmla="*/ 96 w 111"/>
                    <a:gd name="T19" fmla="*/ 139 h 249"/>
                    <a:gd name="T20" fmla="*/ 96 w 111"/>
                    <a:gd name="T21" fmla="*/ 89 h 249"/>
                    <a:gd name="T22" fmla="*/ 65 w 111"/>
                    <a:gd name="T23" fmla="*/ 96 h 249"/>
                    <a:gd name="T24" fmla="*/ 56 w 111"/>
                    <a:gd name="T25" fmla="*/ 101 h 249"/>
                    <a:gd name="T26" fmla="*/ 50 w 111"/>
                    <a:gd name="T27" fmla="*/ 115 h 249"/>
                    <a:gd name="T28" fmla="*/ 63 w 111"/>
                    <a:gd name="T29" fmla="*/ 136 h 249"/>
                    <a:gd name="T30" fmla="*/ 52 w 111"/>
                    <a:gd name="T31" fmla="*/ 145 h 249"/>
                    <a:gd name="T32" fmla="*/ 52 w 111"/>
                    <a:gd name="T33" fmla="*/ 182 h 249"/>
                    <a:gd name="T34" fmla="*/ 66 w 111"/>
                    <a:gd name="T35" fmla="*/ 190 h 249"/>
                    <a:gd name="T36" fmla="*/ 85 w 111"/>
                    <a:gd name="T37" fmla="*/ 199 h 249"/>
                    <a:gd name="T38" fmla="*/ 76 w 111"/>
                    <a:gd name="T39" fmla="*/ 248 h 249"/>
                    <a:gd name="T40" fmla="*/ 29 w 111"/>
                    <a:gd name="T41" fmla="*/ 197 h 249"/>
                    <a:gd name="T42" fmla="*/ 29 w 111"/>
                    <a:gd name="T43" fmla="*/ 142 h 249"/>
                    <a:gd name="T44" fmla="*/ 17 w 111"/>
                    <a:gd name="T45" fmla="*/ 142 h 249"/>
                    <a:gd name="T46" fmla="*/ 0 w 111"/>
                    <a:gd name="T47" fmla="*/ 98 h 249"/>
                    <a:gd name="T48" fmla="*/ 3 w 111"/>
                    <a:gd name="T49" fmla="*/ 90 h 249"/>
                    <a:gd name="T50" fmla="*/ 2 w 111"/>
                    <a:gd name="T51" fmla="*/ 73 h 249"/>
                    <a:gd name="T52" fmla="*/ 3 w 111"/>
                    <a:gd name="T53" fmla="*/ 63 h 249"/>
                    <a:gd name="T54" fmla="*/ 3 w 111"/>
                    <a:gd name="T55" fmla="*/ 51 h 249"/>
                    <a:gd name="T56" fmla="*/ 8 w 111"/>
                    <a:gd name="T57" fmla="*/ 34 h 249"/>
                    <a:gd name="T58" fmla="*/ 17 w 111"/>
                    <a:gd name="T59" fmla="*/ 19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11" h="249">
                      <a:moveTo>
                        <a:pt x="17" y="19"/>
                      </a:moveTo>
                      <a:lnTo>
                        <a:pt x="23" y="9"/>
                      </a:lnTo>
                      <a:lnTo>
                        <a:pt x="31" y="0"/>
                      </a:lnTo>
                      <a:lnTo>
                        <a:pt x="62" y="30"/>
                      </a:lnTo>
                      <a:lnTo>
                        <a:pt x="63" y="71"/>
                      </a:lnTo>
                      <a:lnTo>
                        <a:pt x="94" y="79"/>
                      </a:lnTo>
                      <a:lnTo>
                        <a:pt x="106" y="80"/>
                      </a:lnTo>
                      <a:lnTo>
                        <a:pt x="110" y="136"/>
                      </a:lnTo>
                      <a:lnTo>
                        <a:pt x="101" y="132"/>
                      </a:lnTo>
                      <a:lnTo>
                        <a:pt x="96" y="139"/>
                      </a:lnTo>
                      <a:lnTo>
                        <a:pt x="96" y="89"/>
                      </a:lnTo>
                      <a:lnTo>
                        <a:pt x="65" y="96"/>
                      </a:lnTo>
                      <a:lnTo>
                        <a:pt x="56" y="101"/>
                      </a:lnTo>
                      <a:lnTo>
                        <a:pt x="50" y="115"/>
                      </a:lnTo>
                      <a:lnTo>
                        <a:pt x="63" y="136"/>
                      </a:lnTo>
                      <a:lnTo>
                        <a:pt x="52" y="145"/>
                      </a:lnTo>
                      <a:lnTo>
                        <a:pt x="52" y="182"/>
                      </a:lnTo>
                      <a:lnTo>
                        <a:pt x="66" y="190"/>
                      </a:lnTo>
                      <a:lnTo>
                        <a:pt x="85" y="199"/>
                      </a:lnTo>
                      <a:lnTo>
                        <a:pt x="76" y="248"/>
                      </a:lnTo>
                      <a:lnTo>
                        <a:pt x="29" y="197"/>
                      </a:lnTo>
                      <a:lnTo>
                        <a:pt x="29" y="142"/>
                      </a:lnTo>
                      <a:lnTo>
                        <a:pt x="17" y="142"/>
                      </a:lnTo>
                      <a:lnTo>
                        <a:pt x="0" y="98"/>
                      </a:lnTo>
                      <a:lnTo>
                        <a:pt x="3" y="90"/>
                      </a:lnTo>
                      <a:lnTo>
                        <a:pt x="2" y="73"/>
                      </a:lnTo>
                      <a:lnTo>
                        <a:pt x="3" y="63"/>
                      </a:lnTo>
                      <a:lnTo>
                        <a:pt x="3" y="51"/>
                      </a:lnTo>
                      <a:lnTo>
                        <a:pt x="8" y="34"/>
                      </a:lnTo>
                      <a:lnTo>
                        <a:pt x="17" y="19"/>
                      </a:lnTo>
                    </a:path>
                  </a:pathLst>
                </a:custGeom>
                <a:solidFill>
                  <a:srgbClr val="FF804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9438" name="Freeform 46"/>
                <p:cNvSpPr>
                  <a:spLocks/>
                </p:cNvSpPr>
                <p:nvPr/>
              </p:nvSpPr>
              <p:spPr bwMode="auto">
                <a:xfrm>
                  <a:off x="580" y="474"/>
                  <a:ext cx="174" cy="144"/>
                </a:xfrm>
                <a:custGeom>
                  <a:avLst/>
                  <a:gdLst>
                    <a:gd name="T0" fmla="*/ 1 w 174"/>
                    <a:gd name="T1" fmla="*/ 117 h 144"/>
                    <a:gd name="T2" fmla="*/ 0 w 174"/>
                    <a:gd name="T3" fmla="*/ 99 h 144"/>
                    <a:gd name="T4" fmla="*/ 3 w 174"/>
                    <a:gd name="T5" fmla="*/ 75 h 144"/>
                    <a:gd name="T6" fmla="*/ 7 w 174"/>
                    <a:gd name="T7" fmla="*/ 54 h 144"/>
                    <a:gd name="T8" fmla="*/ 14 w 174"/>
                    <a:gd name="T9" fmla="*/ 39 h 144"/>
                    <a:gd name="T10" fmla="*/ 23 w 174"/>
                    <a:gd name="T11" fmla="*/ 25 h 144"/>
                    <a:gd name="T12" fmla="*/ 37 w 174"/>
                    <a:gd name="T13" fmla="*/ 20 h 144"/>
                    <a:gd name="T14" fmla="*/ 45 w 174"/>
                    <a:gd name="T15" fmla="*/ 13 h 144"/>
                    <a:gd name="T16" fmla="*/ 61 w 174"/>
                    <a:gd name="T17" fmla="*/ 7 h 144"/>
                    <a:gd name="T18" fmla="*/ 78 w 174"/>
                    <a:gd name="T19" fmla="*/ 0 h 144"/>
                    <a:gd name="T20" fmla="*/ 97 w 174"/>
                    <a:gd name="T21" fmla="*/ 0 h 144"/>
                    <a:gd name="T22" fmla="*/ 118 w 174"/>
                    <a:gd name="T23" fmla="*/ 3 h 144"/>
                    <a:gd name="T24" fmla="*/ 130 w 174"/>
                    <a:gd name="T25" fmla="*/ 10 h 144"/>
                    <a:gd name="T26" fmla="*/ 140 w 174"/>
                    <a:gd name="T27" fmla="*/ 17 h 144"/>
                    <a:gd name="T28" fmla="*/ 156 w 174"/>
                    <a:gd name="T29" fmla="*/ 29 h 144"/>
                    <a:gd name="T30" fmla="*/ 166 w 174"/>
                    <a:gd name="T31" fmla="*/ 40 h 144"/>
                    <a:gd name="T32" fmla="*/ 173 w 174"/>
                    <a:gd name="T33" fmla="*/ 46 h 144"/>
                    <a:gd name="T34" fmla="*/ 166 w 174"/>
                    <a:gd name="T35" fmla="*/ 47 h 144"/>
                    <a:gd name="T36" fmla="*/ 165 w 174"/>
                    <a:gd name="T37" fmla="*/ 51 h 144"/>
                    <a:gd name="T38" fmla="*/ 165 w 174"/>
                    <a:gd name="T39" fmla="*/ 59 h 144"/>
                    <a:gd name="T40" fmla="*/ 164 w 174"/>
                    <a:gd name="T41" fmla="*/ 69 h 144"/>
                    <a:gd name="T42" fmla="*/ 168 w 174"/>
                    <a:gd name="T43" fmla="*/ 85 h 144"/>
                    <a:gd name="T44" fmla="*/ 170 w 174"/>
                    <a:gd name="T45" fmla="*/ 102 h 144"/>
                    <a:gd name="T46" fmla="*/ 161 w 174"/>
                    <a:gd name="T47" fmla="*/ 121 h 144"/>
                    <a:gd name="T48" fmla="*/ 162 w 174"/>
                    <a:gd name="T49" fmla="*/ 94 h 144"/>
                    <a:gd name="T50" fmla="*/ 161 w 174"/>
                    <a:gd name="T51" fmla="*/ 76 h 144"/>
                    <a:gd name="T52" fmla="*/ 156 w 174"/>
                    <a:gd name="T53" fmla="*/ 67 h 144"/>
                    <a:gd name="T54" fmla="*/ 149 w 174"/>
                    <a:gd name="T55" fmla="*/ 63 h 144"/>
                    <a:gd name="T56" fmla="*/ 146 w 174"/>
                    <a:gd name="T57" fmla="*/ 57 h 144"/>
                    <a:gd name="T58" fmla="*/ 140 w 174"/>
                    <a:gd name="T59" fmla="*/ 59 h 144"/>
                    <a:gd name="T60" fmla="*/ 129 w 174"/>
                    <a:gd name="T61" fmla="*/ 63 h 144"/>
                    <a:gd name="T62" fmla="*/ 118 w 174"/>
                    <a:gd name="T63" fmla="*/ 63 h 144"/>
                    <a:gd name="T64" fmla="*/ 104 w 174"/>
                    <a:gd name="T65" fmla="*/ 63 h 144"/>
                    <a:gd name="T66" fmla="*/ 93 w 174"/>
                    <a:gd name="T67" fmla="*/ 62 h 144"/>
                    <a:gd name="T68" fmla="*/ 85 w 174"/>
                    <a:gd name="T69" fmla="*/ 62 h 144"/>
                    <a:gd name="T70" fmla="*/ 92 w 174"/>
                    <a:gd name="T71" fmla="*/ 65 h 144"/>
                    <a:gd name="T72" fmla="*/ 98 w 174"/>
                    <a:gd name="T73" fmla="*/ 67 h 144"/>
                    <a:gd name="T74" fmla="*/ 90 w 174"/>
                    <a:gd name="T75" fmla="*/ 68 h 144"/>
                    <a:gd name="T76" fmla="*/ 78 w 174"/>
                    <a:gd name="T77" fmla="*/ 67 h 144"/>
                    <a:gd name="T78" fmla="*/ 66 w 174"/>
                    <a:gd name="T79" fmla="*/ 66 h 144"/>
                    <a:gd name="T80" fmla="*/ 52 w 174"/>
                    <a:gd name="T81" fmla="*/ 65 h 144"/>
                    <a:gd name="T82" fmla="*/ 44 w 174"/>
                    <a:gd name="T83" fmla="*/ 65 h 144"/>
                    <a:gd name="T84" fmla="*/ 38 w 174"/>
                    <a:gd name="T85" fmla="*/ 65 h 144"/>
                    <a:gd name="T86" fmla="*/ 41 w 174"/>
                    <a:gd name="T87" fmla="*/ 67 h 144"/>
                    <a:gd name="T88" fmla="*/ 44 w 174"/>
                    <a:gd name="T89" fmla="*/ 73 h 144"/>
                    <a:gd name="T90" fmla="*/ 44 w 174"/>
                    <a:gd name="T91" fmla="*/ 81 h 144"/>
                    <a:gd name="T92" fmla="*/ 42 w 174"/>
                    <a:gd name="T93" fmla="*/ 90 h 144"/>
                    <a:gd name="T94" fmla="*/ 35 w 174"/>
                    <a:gd name="T95" fmla="*/ 100 h 144"/>
                    <a:gd name="T96" fmla="*/ 32 w 174"/>
                    <a:gd name="T97" fmla="*/ 111 h 144"/>
                    <a:gd name="T98" fmla="*/ 31 w 174"/>
                    <a:gd name="T99" fmla="*/ 122 h 144"/>
                    <a:gd name="T100" fmla="*/ 32 w 174"/>
                    <a:gd name="T101" fmla="*/ 137 h 144"/>
                    <a:gd name="T102" fmla="*/ 33 w 174"/>
                    <a:gd name="T103" fmla="*/ 143 h 144"/>
                    <a:gd name="T104" fmla="*/ 24 w 174"/>
                    <a:gd name="T105" fmla="*/ 132 h 144"/>
                    <a:gd name="T106" fmla="*/ 11 w 174"/>
                    <a:gd name="T107" fmla="*/ 121 h 144"/>
                    <a:gd name="T108" fmla="*/ 7 w 174"/>
                    <a:gd name="T109" fmla="*/ 122 h 144"/>
                    <a:gd name="T110" fmla="*/ 5 w 174"/>
                    <a:gd name="T111" fmla="*/ 131 h 144"/>
                    <a:gd name="T112" fmla="*/ 1 w 174"/>
                    <a:gd name="T113" fmla="*/ 117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74" h="144">
                      <a:moveTo>
                        <a:pt x="1" y="117"/>
                      </a:moveTo>
                      <a:lnTo>
                        <a:pt x="0" y="99"/>
                      </a:lnTo>
                      <a:lnTo>
                        <a:pt x="3" y="75"/>
                      </a:lnTo>
                      <a:lnTo>
                        <a:pt x="7" y="54"/>
                      </a:lnTo>
                      <a:lnTo>
                        <a:pt x="14" y="39"/>
                      </a:lnTo>
                      <a:lnTo>
                        <a:pt x="23" y="25"/>
                      </a:lnTo>
                      <a:lnTo>
                        <a:pt x="37" y="20"/>
                      </a:lnTo>
                      <a:lnTo>
                        <a:pt x="45" y="13"/>
                      </a:lnTo>
                      <a:lnTo>
                        <a:pt x="61" y="7"/>
                      </a:lnTo>
                      <a:lnTo>
                        <a:pt x="78" y="0"/>
                      </a:lnTo>
                      <a:lnTo>
                        <a:pt x="97" y="0"/>
                      </a:lnTo>
                      <a:lnTo>
                        <a:pt x="118" y="3"/>
                      </a:lnTo>
                      <a:lnTo>
                        <a:pt x="130" y="10"/>
                      </a:lnTo>
                      <a:lnTo>
                        <a:pt x="140" y="17"/>
                      </a:lnTo>
                      <a:lnTo>
                        <a:pt x="156" y="29"/>
                      </a:lnTo>
                      <a:lnTo>
                        <a:pt x="166" y="40"/>
                      </a:lnTo>
                      <a:lnTo>
                        <a:pt x="173" y="46"/>
                      </a:lnTo>
                      <a:lnTo>
                        <a:pt x="166" y="47"/>
                      </a:lnTo>
                      <a:lnTo>
                        <a:pt x="165" y="51"/>
                      </a:lnTo>
                      <a:lnTo>
                        <a:pt x="165" y="59"/>
                      </a:lnTo>
                      <a:lnTo>
                        <a:pt x="164" y="69"/>
                      </a:lnTo>
                      <a:lnTo>
                        <a:pt x="168" y="85"/>
                      </a:lnTo>
                      <a:lnTo>
                        <a:pt x="170" y="102"/>
                      </a:lnTo>
                      <a:lnTo>
                        <a:pt x="161" y="121"/>
                      </a:lnTo>
                      <a:lnTo>
                        <a:pt x="162" y="94"/>
                      </a:lnTo>
                      <a:lnTo>
                        <a:pt x="161" y="76"/>
                      </a:lnTo>
                      <a:lnTo>
                        <a:pt x="156" y="67"/>
                      </a:lnTo>
                      <a:lnTo>
                        <a:pt x="149" y="63"/>
                      </a:lnTo>
                      <a:lnTo>
                        <a:pt x="146" y="57"/>
                      </a:lnTo>
                      <a:lnTo>
                        <a:pt x="140" y="59"/>
                      </a:lnTo>
                      <a:lnTo>
                        <a:pt x="129" y="63"/>
                      </a:lnTo>
                      <a:lnTo>
                        <a:pt x="118" y="63"/>
                      </a:lnTo>
                      <a:lnTo>
                        <a:pt x="104" y="63"/>
                      </a:lnTo>
                      <a:lnTo>
                        <a:pt x="93" y="62"/>
                      </a:lnTo>
                      <a:lnTo>
                        <a:pt x="85" y="62"/>
                      </a:lnTo>
                      <a:lnTo>
                        <a:pt x="92" y="65"/>
                      </a:lnTo>
                      <a:lnTo>
                        <a:pt x="98" y="67"/>
                      </a:lnTo>
                      <a:lnTo>
                        <a:pt x="90" y="68"/>
                      </a:lnTo>
                      <a:lnTo>
                        <a:pt x="78" y="67"/>
                      </a:lnTo>
                      <a:lnTo>
                        <a:pt x="66" y="66"/>
                      </a:lnTo>
                      <a:lnTo>
                        <a:pt x="52" y="65"/>
                      </a:lnTo>
                      <a:lnTo>
                        <a:pt x="44" y="65"/>
                      </a:lnTo>
                      <a:lnTo>
                        <a:pt x="38" y="65"/>
                      </a:lnTo>
                      <a:lnTo>
                        <a:pt x="41" y="67"/>
                      </a:lnTo>
                      <a:lnTo>
                        <a:pt x="44" y="73"/>
                      </a:lnTo>
                      <a:lnTo>
                        <a:pt x="44" y="81"/>
                      </a:lnTo>
                      <a:lnTo>
                        <a:pt x="42" y="90"/>
                      </a:lnTo>
                      <a:lnTo>
                        <a:pt x="35" y="100"/>
                      </a:lnTo>
                      <a:lnTo>
                        <a:pt x="32" y="111"/>
                      </a:lnTo>
                      <a:lnTo>
                        <a:pt x="31" y="122"/>
                      </a:lnTo>
                      <a:lnTo>
                        <a:pt x="32" y="137"/>
                      </a:lnTo>
                      <a:lnTo>
                        <a:pt x="33" y="143"/>
                      </a:lnTo>
                      <a:lnTo>
                        <a:pt x="24" y="132"/>
                      </a:lnTo>
                      <a:lnTo>
                        <a:pt x="11" y="121"/>
                      </a:lnTo>
                      <a:lnTo>
                        <a:pt x="7" y="122"/>
                      </a:lnTo>
                      <a:lnTo>
                        <a:pt x="5" y="131"/>
                      </a:lnTo>
                      <a:lnTo>
                        <a:pt x="1" y="117"/>
                      </a:lnTo>
                    </a:path>
                  </a:pathLst>
                </a:custGeom>
                <a:solidFill>
                  <a:srgbClr val="00000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59442" name="Group 50"/>
              <p:cNvGrpSpPr>
                <a:grpSpLocks/>
              </p:cNvGrpSpPr>
              <p:nvPr/>
            </p:nvGrpSpPr>
            <p:grpSpPr bwMode="auto">
              <a:xfrm>
                <a:off x="428" y="1982"/>
                <a:ext cx="488" cy="116"/>
                <a:chOff x="428" y="1982"/>
                <a:chExt cx="488" cy="116"/>
              </a:xfrm>
            </p:grpSpPr>
            <p:sp>
              <p:nvSpPr>
                <p:cNvPr id="59440" name="Freeform 48"/>
                <p:cNvSpPr>
                  <a:spLocks/>
                </p:cNvSpPr>
                <p:nvPr/>
              </p:nvSpPr>
              <p:spPr bwMode="auto">
                <a:xfrm>
                  <a:off x="428" y="1982"/>
                  <a:ext cx="209" cy="116"/>
                </a:xfrm>
                <a:custGeom>
                  <a:avLst/>
                  <a:gdLst>
                    <a:gd name="T0" fmla="*/ 99 w 209"/>
                    <a:gd name="T1" fmla="*/ 16 h 116"/>
                    <a:gd name="T2" fmla="*/ 74 w 209"/>
                    <a:gd name="T3" fmla="*/ 34 h 116"/>
                    <a:gd name="T4" fmla="*/ 41 w 209"/>
                    <a:gd name="T5" fmla="*/ 57 h 116"/>
                    <a:gd name="T6" fmla="*/ 17 w 209"/>
                    <a:gd name="T7" fmla="*/ 70 h 116"/>
                    <a:gd name="T8" fmla="*/ 2 w 209"/>
                    <a:gd name="T9" fmla="*/ 80 h 116"/>
                    <a:gd name="T10" fmla="*/ 0 w 209"/>
                    <a:gd name="T11" fmla="*/ 100 h 116"/>
                    <a:gd name="T12" fmla="*/ 14 w 209"/>
                    <a:gd name="T13" fmla="*/ 109 h 116"/>
                    <a:gd name="T14" fmla="*/ 43 w 209"/>
                    <a:gd name="T15" fmla="*/ 113 h 116"/>
                    <a:gd name="T16" fmla="*/ 72 w 209"/>
                    <a:gd name="T17" fmla="*/ 115 h 116"/>
                    <a:gd name="T18" fmla="*/ 99 w 209"/>
                    <a:gd name="T19" fmla="*/ 113 h 116"/>
                    <a:gd name="T20" fmla="*/ 118 w 209"/>
                    <a:gd name="T21" fmla="*/ 100 h 116"/>
                    <a:gd name="T22" fmla="*/ 152 w 209"/>
                    <a:gd name="T23" fmla="*/ 86 h 116"/>
                    <a:gd name="T24" fmla="*/ 205 w 209"/>
                    <a:gd name="T25" fmla="*/ 73 h 116"/>
                    <a:gd name="T26" fmla="*/ 208 w 209"/>
                    <a:gd name="T27" fmla="*/ 29 h 116"/>
                    <a:gd name="T28" fmla="*/ 201 w 209"/>
                    <a:gd name="T29" fmla="*/ 0 h 116"/>
                    <a:gd name="T30" fmla="*/ 99 w 209"/>
                    <a:gd name="T31" fmla="*/ 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9" h="116">
                      <a:moveTo>
                        <a:pt x="99" y="16"/>
                      </a:moveTo>
                      <a:lnTo>
                        <a:pt x="74" y="34"/>
                      </a:lnTo>
                      <a:lnTo>
                        <a:pt x="41" y="57"/>
                      </a:lnTo>
                      <a:lnTo>
                        <a:pt x="17" y="70"/>
                      </a:lnTo>
                      <a:lnTo>
                        <a:pt x="2" y="80"/>
                      </a:lnTo>
                      <a:lnTo>
                        <a:pt x="0" y="100"/>
                      </a:lnTo>
                      <a:lnTo>
                        <a:pt x="14" y="109"/>
                      </a:lnTo>
                      <a:lnTo>
                        <a:pt x="43" y="113"/>
                      </a:lnTo>
                      <a:lnTo>
                        <a:pt x="72" y="115"/>
                      </a:lnTo>
                      <a:lnTo>
                        <a:pt x="99" y="113"/>
                      </a:lnTo>
                      <a:lnTo>
                        <a:pt x="118" y="100"/>
                      </a:lnTo>
                      <a:lnTo>
                        <a:pt x="152" y="86"/>
                      </a:lnTo>
                      <a:lnTo>
                        <a:pt x="205" y="73"/>
                      </a:lnTo>
                      <a:lnTo>
                        <a:pt x="208" y="29"/>
                      </a:lnTo>
                      <a:lnTo>
                        <a:pt x="201" y="0"/>
                      </a:lnTo>
                      <a:lnTo>
                        <a:pt x="99" y="16"/>
                      </a:lnTo>
                    </a:path>
                  </a:pathLst>
                </a:custGeom>
                <a:solidFill>
                  <a:srgbClr val="40200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9441" name="Freeform 49"/>
                <p:cNvSpPr>
                  <a:spLocks/>
                </p:cNvSpPr>
                <p:nvPr/>
              </p:nvSpPr>
              <p:spPr bwMode="auto">
                <a:xfrm>
                  <a:off x="698" y="1992"/>
                  <a:ext cx="218" cy="96"/>
                </a:xfrm>
                <a:custGeom>
                  <a:avLst/>
                  <a:gdLst>
                    <a:gd name="T0" fmla="*/ 5 w 218"/>
                    <a:gd name="T1" fmla="*/ 1 h 96"/>
                    <a:gd name="T2" fmla="*/ 0 w 218"/>
                    <a:gd name="T3" fmla="*/ 38 h 96"/>
                    <a:gd name="T4" fmla="*/ 5 w 218"/>
                    <a:gd name="T5" fmla="*/ 66 h 96"/>
                    <a:gd name="T6" fmla="*/ 55 w 218"/>
                    <a:gd name="T7" fmla="*/ 76 h 96"/>
                    <a:gd name="T8" fmla="*/ 80 w 218"/>
                    <a:gd name="T9" fmla="*/ 76 h 96"/>
                    <a:gd name="T10" fmla="*/ 116 w 218"/>
                    <a:gd name="T11" fmla="*/ 86 h 96"/>
                    <a:gd name="T12" fmla="*/ 158 w 218"/>
                    <a:gd name="T13" fmla="*/ 92 h 96"/>
                    <a:gd name="T14" fmla="*/ 216 w 218"/>
                    <a:gd name="T15" fmla="*/ 95 h 96"/>
                    <a:gd name="T16" fmla="*/ 217 w 218"/>
                    <a:gd name="T17" fmla="*/ 81 h 96"/>
                    <a:gd name="T18" fmla="*/ 217 w 218"/>
                    <a:gd name="T19" fmla="*/ 67 h 96"/>
                    <a:gd name="T20" fmla="*/ 172 w 218"/>
                    <a:gd name="T21" fmla="*/ 45 h 96"/>
                    <a:gd name="T22" fmla="*/ 123 w 218"/>
                    <a:gd name="T23" fmla="*/ 20 h 96"/>
                    <a:gd name="T24" fmla="*/ 93 w 218"/>
                    <a:gd name="T25" fmla="*/ 0 h 96"/>
                    <a:gd name="T26" fmla="*/ 5 w 218"/>
                    <a:gd name="T27" fmla="*/ 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8" h="96">
                      <a:moveTo>
                        <a:pt x="5" y="1"/>
                      </a:moveTo>
                      <a:lnTo>
                        <a:pt x="0" y="38"/>
                      </a:lnTo>
                      <a:lnTo>
                        <a:pt x="5" y="66"/>
                      </a:lnTo>
                      <a:lnTo>
                        <a:pt x="55" y="76"/>
                      </a:lnTo>
                      <a:lnTo>
                        <a:pt x="80" y="76"/>
                      </a:lnTo>
                      <a:lnTo>
                        <a:pt x="116" y="86"/>
                      </a:lnTo>
                      <a:lnTo>
                        <a:pt x="158" y="92"/>
                      </a:lnTo>
                      <a:lnTo>
                        <a:pt x="216" y="95"/>
                      </a:lnTo>
                      <a:lnTo>
                        <a:pt x="217" y="81"/>
                      </a:lnTo>
                      <a:lnTo>
                        <a:pt x="217" y="67"/>
                      </a:lnTo>
                      <a:lnTo>
                        <a:pt x="172" y="45"/>
                      </a:lnTo>
                      <a:lnTo>
                        <a:pt x="123" y="20"/>
                      </a:lnTo>
                      <a:lnTo>
                        <a:pt x="93" y="0"/>
                      </a:lnTo>
                      <a:lnTo>
                        <a:pt x="5" y="1"/>
                      </a:lnTo>
                    </a:path>
                  </a:pathLst>
                </a:custGeom>
                <a:solidFill>
                  <a:srgbClr val="40200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59443" name="Freeform 51"/>
              <p:cNvSpPr>
                <a:spLocks/>
              </p:cNvSpPr>
              <p:nvPr/>
            </p:nvSpPr>
            <p:spPr bwMode="auto">
              <a:xfrm>
                <a:off x="514" y="1167"/>
                <a:ext cx="330" cy="852"/>
              </a:xfrm>
              <a:custGeom>
                <a:avLst/>
                <a:gdLst>
                  <a:gd name="T0" fmla="*/ 10 w 330"/>
                  <a:gd name="T1" fmla="*/ 0 h 852"/>
                  <a:gd name="T2" fmla="*/ 0 w 330"/>
                  <a:gd name="T3" fmla="*/ 75 h 852"/>
                  <a:gd name="T4" fmla="*/ 0 w 330"/>
                  <a:gd name="T5" fmla="*/ 192 h 852"/>
                  <a:gd name="T6" fmla="*/ 0 w 330"/>
                  <a:gd name="T7" fmla="*/ 328 h 852"/>
                  <a:gd name="T8" fmla="*/ 10 w 330"/>
                  <a:gd name="T9" fmla="*/ 411 h 852"/>
                  <a:gd name="T10" fmla="*/ 10 w 330"/>
                  <a:gd name="T11" fmla="*/ 445 h 852"/>
                  <a:gd name="T12" fmla="*/ 3 w 330"/>
                  <a:gd name="T13" fmla="*/ 575 h 852"/>
                  <a:gd name="T14" fmla="*/ 7 w 330"/>
                  <a:gd name="T15" fmla="*/ 668 h 852"/>
                  <a:gd name="T16" fmla="*/ 14 w 330"/>
                  <a:gd name="T17" fmla="*/ 796 h 852"/>
                  <a:gd name="T18" fmla="*/ 14 w 330"/>
                  <a:gd name="T19" fmla="*/ 830 h 852"/>
                  <a:gd name="T20" fmla="*/ 35 w 330"/>
                  <a:gd name="T21" fmla="*/ 848 h 852"/>
                  <a:gd name="T22" fmla="*/ 118 w 330"/>
                  <a:gd name="T23" fmla="*/ 827 h 852"/>
                  <a:gd name="T24" fmla="*/ 142 w 330"/>
                  <a:gd name="T25" fmla="*/ 555 h 852"/>
                  <a:gd name="T26" fmla="*/ 149 w 330"/>
                  <a:gd name="T27" fmla="*/ 383 h 852"/>
                  <a:gd name="T28" fmla="*/ 159 w 330"/>
                  <a:gd name="T29" fmla="*/ 232 h 852"/>
                  <a:gd name="T30" fmla="*/ 170 w 330"/>
                  <a:gd name="T31" fmla="*/ 472 h 852"/>
                  <a:gd name="T32" fmla="*/ 180 w 330"/>
                  <a:gd name="T33" fmla="*/ 824 h 852"/>
                  <a:gd name="T34" fmla="*/ 263 w 330"/>
                  <a:gd name="T35" fmla="*/ 851 h 852"/>
                  <a:gd name="T36" fmla="*/ 281 w 330"/>
                  <a:gd name="T37" fmla="*/ 830 h 852"/>
                  <a:gd name="T38" fmla="*/ 301 w 330"/>
                  <a:gd name="T39" fmla="*/ 520 h 852"/>
                  <a:gd name="T40" fmla="*/ 305 w 330"/>
                  <a:gd name="T41" fmla="*/ 369 h 852"/>
                  <a:gd name="T42" fmla="*/ 329 w 330"/>
                  <a:gd name="T43" fmla="*/ 41 h 852"/>
                  <a:gd name="T44" fmla="*/ 322 w 330"/>
                  <a:gd name="T45" fmla="*/ 3 h 852"/>
                  <a:gd name="T46" fmla="*/ 10 w 330"/>
                  <a:gd name="T47" fmla="*/ 0 h 8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30" h="852">
                    <a:moveTo>
                      <a:pt x="10" y="0"/>
                    </a:moveTo>
                    <a:lnTo>
                      <a:pt x="0" y="75"/>
                    </a:lnTo>
                    <a:lnTo>
                      <a:pt x="0" y="192"/>
                    </a:lnTo>
                    <a:lnTo>
                      <a:pt x="0" y="328"/>
                    </a:lnTo>
                    <a:lnTo>
                      <a:pt x="10" y="411"/>
                    </a:lnTo>
                    <a:lnTo>
                      <a:pt x="10" y="445"/>
                    </a:lnTo>
                    <a:lnTo>
                      <a:pt x="3" y="575"/>
                    </a:lnTo>
                    <a:lnTo>
                      <a:pt x="7" y="668"/>
                    </a:lnTo>
                    <a:lnTo>
                      <a:pt x="14" y="796"/>
                    </a:lnTo>
                    <a:lnTo>
                      <a:pt x="14" y="830"/>
                    </a:lnTo>
                    <a:lnTo>
                      <a:pt x="35" y="848"/>
                    </a:lnTo>
                    <a:lnTo>
                      <a:pt x="118" y="827"/>
                    </a:lnTo>
                    <a:lnTo>
                      <a:pt x="142" y="555"/>
                    </a:lnTo>
                    <a:lnTo>
                      <a:pt x="149" y="383"/>
                    </a:lnTo>
                    <a:lnTo>
                      <a:pt x="159" y="232"/>
                    </a:lnTo>
                    <a:lnTo>
                      <a:pt x="170" y="472"/>
                    </a:lnTo>
                    <a:lnTo>
                      <a:pt x="180" y="824"/>
                    </a:lnTo>
                    <a:lnTo>
                      <a:pt x="263" y="851"/>
                    </a:lnTo>
                    <a:lnTo>
                      <a:pt x="281" y="830"/>
                    </a:lnTo>
                    <a:lnTo>
                      <a:pt x="301" y="520"/>
                    </a:lnTo>
                    <a:lnTo>
                      <a:pt x="305" y="369"/>
                    </a:lnTo>
                    <a:lnTo>
                      <a:pt x="329" y="41"/>
                    </a:lnTo>
                    <a:lnTo>
                      <a:pt x="322" y="3"/>
                    </a:lnTo>
                    <a:lnTo>
                      <a:pt x="10" y="0"/>
                    </a:lnTo>
                  </a:path>
                </a:pathLst>
              </a:custGeom>
              <a:solidFill>
                <a:srgbClr val="00000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grpSp>
        <p:nvGrpSpPr>
          <p:cNvPr id="59501" name="Group 109"/>
          <p:cNvGrpSpPr>
            <a:grpSpLocks/>
          </p:cNvGrpSpPr>
          <p:nvPr/>
        </p:nvGrpSpPr>
        <p:grpSpPr bwMode="auto">
          <a:xfrm>
            <a:off x="1620838" y="2095500"/>
            <a:ext cx="1966912" cy="1214438"/>
            <a:chOff x="1021" y="1320"/>
            <a:chExt cx="1239" cy="765"/>
          </a:xfrm>
        </p:grpSpPr>
        <p:grpSp>
          <p:nvGrpSpPr>
            <p:cNvPr id="59449" name="Group 57"/>
            <p:cNvGrpSpPr>
              <a:grpSpLocks/>
            </p:cNvGrpSpPr>
            <p:nvPr/>
          </p:nvGrpSpPr>
          <p:grpSpPr bwMode="auto">
            <a:xfrm>
              <a:off x="1029" y="1996"/>
              <a:ext cx="175" cy="74"/>
              <a:chOff x="1029" y="1996"/>
              <a:chExt cx="175" cy="74"/>
            </a:xfrm>
          </p:grpSpPr>
          <p:sp>
            <p:nvSpPr>
              <p:cNvPr id="59446" name="Rectangle 54"/>
              <p:cNvSpPr>
                <a:spLocks noChangeArrowheads="1"/>
              </p:cNvSpPr>
              <p:nvPr/>
            </p:nvSpPr>
            <p:spPr bwMode="auto">
              <a:xfrm>
                <a:off x="1029" y="1996"/>
                <a:ext cx="142" cy="74"/>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9447" name="Rectangle 55"/>
              <p:cNvSpPr>
                <a:spLocks noChangeArrowheads="1"/>
              </p:cNvSpPr>
              <p:nvPr/>
            </p:nvSpPr>
            <p:spPr bwMode="auto">
              <a:xfrm>
                <a:off x="1046" y="1996"/>
                <a:ext cx="142" cy="74"/>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9448" name="Rectangle 56"/>
              <p:cNvSpPr>
                <a:spLocks noChangeArrowheads="1"/>
              </p:cNvSpPr>
              <p:nvPr/>
            </p:nvSpPr>
            <p:spPr bwMode="auto">
              <a:xfrm>
                <a:off x="1062" y="1996"/>
                <a:ext cx="142" cy="74"/>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59453" name="Group 61"/>
            <p:cNvGrpSpPr>
              <a:grpSpLocks/>
            </p:cNvGrpSpPr>
            <p:nvPr/>
          </p:nvGrpSpPr>
          <p:grpSpPr bwMode="auto">
            <a:xfrm>
              <a:off x="1738" y="1996"/>
              <a:ext cx="175" cy="74"/>
              <a:chOff x="1738" y="1996"/>
              <a:chExt cx="175" cy="74"/>
            </a:xfrm>
          </p:grpSpPr>
          <p:sp>
            <p:nvSpPr>
              <p:cNvPr id="59450" name="Rectangle 58"/>
              <p:cNvSpPr>
                <a:spLocks noChangeArrowheads="1"/>
              </p:cNvSpPr>
              <p:nvPr/>
            </p:nvSpPr>
            <p:spPr bwMode="auto">
              <a:xfrm>
                <a:off x="1738" y="1996"/>
                <a:ext cx="142" cy="74"/>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9451" name="Rectangle 59"/>
              <p:cNvSpPr>
                <a:spLocks noChangeArrowheads="1"/>
              </p:cNvSpPr>
              <p:nvPr/>
            </p:nvSpPr>
            <p:spPr bwMode="auto">
              <a:xfrm>
                <a:off x="1755" y="1996"/>
                <a:ext cx="142" cy="74"/>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9452" name="Rectangle 60"/>
              <p:cNvSpPr>
                <a:spLocks noChangeArrowheads="1"/>
              </p:cNvSpPr>
              <p:nvPr/>
            </p:nvSpPr>
            <p:spPr bwMode="auto">
              <a:xfrm>
                <a:off x="1771" y="1996"/>
                <a:ext cx="142" cy="74"/>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59457" name="Group 65"/>
            <p:cNvGrpSpPr>
              <a:grpSpLocks/>
            </p:cNvGrpSpPr>
            <p:nvPr/>
          </p:nvGrpSpPr>
          <p:grpSpPr bwMode="auto">
            <a:xfrm>
              <a:off x="2033" y="1859"/>
              <a:ext cx="175" cy="74"/>
              <a:chOff x="2033" y="1859"/>
              <a:chExt cx="175" cy="74"/>
            </a:xfrm>
          </p:grpSpPr>
          <p:sp>
            <p:nvSpPr>
              <p:cNvPr id="59454" name="Rectangle 62"/>
              <p:cNvSpPr>
                <a:spLocks noChangeArrowheads="1"/>
              </p:cNvSpPr>
              <p:nvPr/>
            </p:nvSpPr>
            <p:spPr bwMode="auto">
              <a:xfrm>
                <a:off x="2033" y="1859"/>
                <a:ext cx="142" cy="74"/>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9455" name="Rectangle 63"/>
              <p:cNvSpPr>
                <a:spLocks noChangeArrowheads="1"/>
              </p:cNvSpPr>
              <p:nvPr/>
            </p:nvSpPr>
            <p:spPr bwMode="auto">
              <a:xfrm>
                <a:off x="2049" y="1859"/>
                <a:ext cx="142" cy="74"/>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9456" name="Rectangle 64"/>
              <p:cNvSpPr>
                <a:spLocks noChangeArrowheads="1"/>
              </p:cNvSpPr>
              <p:nvPr/>
            </p:nvSpPr>
            <p:spPr bwMode="auto">
              <a:xfrm>
                <a:off x="2066" y="1859"/>
                <a:ext cx="142" cy="74"/>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59458" name="Freeform 66"/>
            <p:cNvSpPr>
              <a:spLocks/>
            </p:cNvSpPr>
            <p:nvPr/>
          </p:nvSpPr>
          <p:spPr bwMode="auto">
            <a:xfrm>
              <a:off x="1332" y="1353"/>
              <a:ext cx="912" cy="149"/>
            </a:xfrm>
            <a:custGeom>
              <a:avLst/>
              <a:gdLst>
                <a:gd name="T0" fmla="*/ 0 w 912"/>
                <a:gd name="T1" fmla="*/ 0 h 149"/>
                <a:gd name="T2" fmla="*/ 0 w 912"/>
                <a:gd name="T3" fmla="*/ 148 h 149"/>
                <a:gd name="T4" fmla="*/ 595 w 912"/>
                <a:gd name="T5" fmla="*/ 148 h 149"/>
                <a:gd name="T6" fmla="*/ 911 w 912"/>
                <a:gd name="T7" fmla="*/ 0 h 149"/>
                <a:gd name="T8" fmla="*/ 0 w 912"/>
                <a:gd name="T9" fmla="*/ 0 h 149"/>
              </a:gdLst>
              <a:ahLst/>
              <a:cxnLst>
                <a:cxn ang="0">
                  <a:pos x="T0" y="T1"/>
                </a:cxn>
                <a:cxn ang="0">
                  <a:pos x="T2" y="T3"/>
                </a:cxn>
                <a:cxn ang="0">
                  <a:pos x="T4" y="T5"/>
                </a:cxn>
                <a:cxn ang="0">
                  <a:pos x="T6" y="T7"/>
                </a:cxn>
                <a:cxn ang="0">
                  <a:pos x="T8" y="T9"/>
                </a:cxn>
              </a:cxnLst>
              <a:rect l="0" t="0" r="r" b="b"/>
              <a:pathLst>
                <a:path w="912" h="149">
                  <a:moveTo>
                    <a:pt x="0" y="0"/>
                  </a:moveTo>
                  <a:lnTo>
                    <a:pt x="0" y="148"/>
                  </a:lnTo>
                  <a:lnTo>
                    <a:pt x="595" y="148"/>
                  </a:lnTo>
                  <a:lnTo>
                    <a:pt x="911" y="0"/>
                  </a:lnTo>
                  <a:lnTo>
                    <a:pt x="0" y="0"/>
                  </a:lnTo>
                </a:path>
              </a:pathLst>
            </a:custGeom>
            <a:solidFill>
              <a:schemeClr val="folHlink"/>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9459" name="Freeform 67"/>
            <p:cNvSpPr>
              <a:spLocks/>
            </p:cNvSpPr>
            <p:nvPr/>
          </p:nvSpPr>
          <p:spPr bwMode="auto">
            <a:xfrm>
              <a:off x="1021" y="1358"/>
              <a:ext cx="312" cy="155"/>
            </a:xfrm>
            <a:custGeom>
              <a:avLst/>
              <a:gdLst>
                <a:gd name="T0" fmla="*/ 0 w 312"/>
                <a:gd name="T1" fmla="*/ 154 h 155"/>
                <a:gd name="T2" fmla="*/ 311 w 312"/>
                <a:gd name="T3" fmla="*/ 0 h 155"/>
                <a:gd name="T4" fmla="*/ 311 w 312"/>
                <a:gd name="T5" fmla="*/ 143 h 155"/>
                <a:gd name="T6" fmla="*/ 0 w 312"/>
                <a:gd name="T7" fmla="*/ 154 h 155"/>
              </a:gdLst>
              <a:ahLst/>
              <a:cxnLst>
                <a:cxn ang="0">
                  <a:pos x="T0" y="T1"/>
                </a:cxn>
                <a:cxn ang="0">
                  <a:pos x="T2" y="T3"/>
                </a:cxn>
                <a:cxn ang="0">
                  <a:pos x="T4" y="T5"/>
                </a:cxn>
                <a:cxn ang="0">
                  <a:pos x="T6" y="T7"/>
                </a:cxn>
              </a:cxnLst>
              <a:rect l="0" t="0" r="r" b="b"/>
              <a:pathLst>
                <a:path w="312" h="155">
                  <a:moveTo>
                    <a:pt x="0" y="154"/>
                  </a:moveTo>
                  <a:lnTo>
                    <a:pt x="311" y="0"/>
                  </a:lnTo>
                  <a:lnTo>
                    <a:pt x="311" y="143"/>
                  </a:lnTo>
                  <a:lnTo>
                    <a:pt x="0" y="154"/>
                  </a:lnTo>
                </a:path>
              </a:pathLst>
            </a:custGeom>
            <a:solidFill>
              <a:srgbClr val="676767"/>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9460" name="Line 68"/>
            <p:cNvSpPr>
              <a:spLocks noChangeShapeType="1"/>
            </p:cNvSpPr>
            <p:nvPr/>
          </p:nvSpPr>
          <p:spPr bwMode="auto">
            <a:xfrm>
              <a:off x="1332" y="1383"/>
              <a:ext cx="0" cy="429"/>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9461" name="Rectangle 69"/>
            <p:cNvSpPr>
              <a:spLocks noChangeArrowheads="1"/>
            </p:cNvSpPr>
            <p:nvPr/>
          </p:nvSpPr>
          <p:spPr bwMode="auto">
            <a:xfrm>
              <a:off x="1025" y="1505"/>
              <a:ext cx="892" cy="464"/>
            </a:xfrm>
            <a:prstGeom prst="rect">
              <a:avLst/>
            </a:prstGeom>
            <a:solidFill>
              <a:schemeClr val="folHlink"/>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9462" name="Freeform 70"/>
            <p:cNvSpPr>
              <a:spLocks/>
            </p:cNvSpPr>
            <p:nvPr/>
          </p:nvSpPr>
          <p:spPr bwMode="auto">
            <a:xfrm>
              <a:off x="1927" y="1353"/>
              <a:ext cx="328" cy="615"/>
            </a:xfrm>
            <a:custGeom>
              <a:avLst/>
              <a:gdLst>
                <a:gd name="T0" fmla="*/ 0 w 328"/>
                <a:gd name="T1" fmla="*/ 154 h 615"/>
                <a:gd name="T2" fmla="*/ 0 w 328"/>
                <a:gd name="T3" fmla="*/ 614 h 615"/>
                <a:gd name="T4" fmla="*/ 327 w 328"/>
                <a:gd name="T5" fmla="*/ 471 h 615"/>
                <a:gd name="T6" fmla="*/ 327 w 328"/>
                <a:gd name="T7" fmla="*/ 0 h 615"/>
                <a:gd name="T8" fmla="*/ 0 w 328"/>
                <a:gd name="T9" fmla="*/ 154 h 615"/>
              </a:gdLst>
              <a:ahLst/>
              <a:cxnLst>
                <a:cxn ang="0">
                  <a:pos x="T0" y="T1"/>
                </a:cxn>
                <a:cxn ang="0">
                  <a:pos x="T2" y="T3"/>
                </a:cxn>
                <a:cxn ang="0">
                  <a:pos x="T4" y="T5"/>
                </a:cxn>
                <a:cxn ang="0">
                  <a:pos x="T6" y="T7"/>
                </a:cxn>
                <a:cxn ang="0">
                  <a:pos x="T8" y="T9"/>
                </a:cxn>
              </a:cxnLst>
              <a:rect l="0" t="0" r="r" b="b"/>
              <a:pathLst>
                <a:path w="328" h="615">
                  <a:moveTo>
                    <a:pt x="0" y="154"/>
                  </a:moveTo>
                  <a:lnTo>
                    <a:pt x="0" y="614"/>
                  </a:lnTo>
                  <a:lnTo>
                    <a:pt x="327" y="471"/>
                  </a:lnTo>
                  <a:lnTo>
                    <a:pt x="327" y="0"/>
                  </a:lnTo>
                  <a:lnTo>
                    <a:pt x="0" y="154"/>
                  </a:lnTo>
                </a:path>
              </a:pathLst>
            </a:custGeom>
            <a:solidFill>
              <a:schemeClr val="bg2"/>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9463" name="Freeform 71"/>
            <p:cNvSpPr>
              <a:spLocks/>
            </p:cNvSpPr>
            <p:nvPr/>
          </p:nvSpPr>
          <p:spPr bwMode="auto">
            <a:xfrm>
              <a:off x="1027" y="1523"/>
              <a:ext cx="1228" cy="149"/>
            </a:xfrm>
            <a:custGeom>
              <a:avLst/>
              <a:gdLst>
                <a:gd name="T0" fmla="*/ 0 w 1228"/>
                <a:gd name="T1" fmla="*/ 148 h 149"/>
                <a:gd name="T2" fmla="*/ 894 w 1228"/>
                <a:gd name="T3" fmla="*/ 148 h 149"/>
                <a:gd name="T4" fmla="*/ 1227 w 1228"/>
                <a:gd name="T5" fmla="*/ 0 h 149"/>
              </a:gdLst>
              <a:ahLst/>
              <a:cxnLst>
                <a:cxn ang="0">
                  <a:pos x="T0" y="T1"/>
                </a:cxn>
                <a:cxn ang="0">
                  <a:pos x="T2" y="T3"/>
                </a:cxn>
                <a:cxn ang="0">
                  <a:pos x="T4" y="T5"/>
                </a:cxn>
              </a:cxnLst>
              <a:rect l="0" t="0" r="r" b="b"/>
              <a:pathLst>
                <a:path w="1228" h="149">
                  <a:moveTo>
                    <a:pt x="0" y="148"/>
                  </a:moveTo>
                  <a:lnTo>
                    <a:pt x="894" y="148"/>
                  </a:lnTo>
                  <a:lnTo>
                    <a:pt x="1227" y="0"/>
                  </a:lnTo>
                </a:path>
              </a:pathLst>
            </a:custGeom>
            <a:noFill/>
            <a:ln w="762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9464" name="Freeform 72"/>
            <p:cNvSpPr>
              <a:spLocks/>
            </p:cNvSpPr>
            <p:nvPr/>
          </p:nvSpPr>
          <p:spPr bwMode="auto">
            <a:xfrm>
              <a:off x="1027" y="1671"/>
              <a:ext cx="1228" cy="149"/>
            </a:xfrm>
            <a:custGeom>
              <a:avLst/>
              <a:gdLst>
                <a:gd name="T0" fmla="*/ 0 w 1228"/>
                <a:gd name="T1" fmla="*/ 148 h 149"/>
                <a:gd name="T2" fmla="*/ 894 w 1228"/>
                <a:gd name="T3" fmla="*/ 148 h 149"/>
                <a:gd name="T4" fmla="*/ 1227 w 1228"/>
                <a:gd name="T5" fmla="*/ 0 h 149"/>
              </a:gdLst>
              <a:ahLst/>
              <a:cxnLst>
                <a:cxn ang="0">
                  <a:pos x="T0" y="T1"/>
                </a:cxn>
                <a:cxn ang="0">
                  <a:pos x="T2" y="T3"/>
                </a:cxn>
                <a:cxn ang="0">
                  <a:pos x="T4" y="T5"/>
                </a:cxn>
              </a:cxnLst>
              <a:rect l="0" t="0" r="r" b="b"/>
              <a:pathLst>
                <a:path w="1228" h="149">
                  <a:moveTo>
                    <a:pt x="0" y="148"/>
                  </a:moveTo>
                  <a:lnTo>
                    <a:pt x="894" y="148"/>
                  </a:lnTo>
                  <a:lnTo>
                    <a:pt x="1227" y="0"/>
                  </a:lnTo>
                </a:path>
              </a:pathLst>
            </a:custGeom>
            <a:noFill/>
            <a:ln w="762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9465" name="Freeform 73"/>
            <p:cNvSpPr>
              <a:spLocks/>
            </p:cNvSpPr>
            <p:nvPr/>
          </p:nvSpPr>
          <p:spPr bwMode="auto">
            <a:xfrm>
              <a:off x="1027" y="1830"/>
              <a:ext cx="1228" cy="149"/>
            </a:xfrm>
            <a:custGeom>
              <a:avLst/>
              <a:gdLst>
                <a:gd name="T0" fmla="*/ 0 w 1228"/>
                <a:gd name="T1" fmla="*/ 148 h 149"/>
                <a:gd name="T2" fmla="*/ 894 w 1228"/>
                <a:gd name="T3" fmla="*/ 148 h 149"/>
                <a:gd name="T4" fmla="*/ 1227 w 1228"/>
                <a:gd name="T5" fmla="*/ 0 h 149"/>
              </a:gdLst>
              <a:ahLst/>
              <a:cxnLst>
                <a:cxn ang="0">
                  <a:pos x="T0" y="T1"/>
                </a:cxn>
                <a:cxn ang="0">
                  <a:pos x="T2" y="T3"/>
                </a:cxn>
                <a:cxn ang="0">
                  <a:pos x="T4" y="T5"/>
                </a:cxn>
              </a:cxnLst>
              <a:rect l="0" t="0" r="r" b="b"/>
              <a:pathLst>
                <a:path w="1228" h="149">
                  <a:moveTo>
                    <a:pt x="0" y="148"/>
                  </a:moveTo>
                  <a:lnTo>
                    <a:pt x="894" y="148"/>
                  </a:lnTo>
                  <a:lnTo>
                    <a:pt x="1227" y="0"/>
                  </a:lnTo>
                </a:path>
              </a:pathLst>
            </a:custGeom>
            <a:noFill/>
            <a:ln w="762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9466" name="Freeform 74"/>
            <p:cNvSpPr>
              <a:spLocks/>
            </p:cNvSpPr>
            <p:nvPr/>
          </p:nvSpPr>
          <p:spPr bwMode="auto">
            <a:xfrm>
              <a:off x="1027" y="1358"/>
              <a:ext cx="1233" cy="144"/>
            </a:xfrm>
            <a:custGeom>
              <a:avLst/>
              <a:gdLst>
                <a:gd name="T0" fmla="*/ 0 w 1233"/>
                <a:gd name="T1" fmla="*/ 143 h 144"/>
                <a:gd name="T2" fmla="*/ 305 w 1233"/>
                <a:gd name="T3" fmla="*/ 0 h 144"/>
                <a:gd name="T4" fmla="*/ 1232 w 1233"/>
                <a:gd name="T5" fmla="*/ 0 h 144"/>
              </a:gdLst>
              <a:ahLst/>
              <a:cxnLst>
                <a:cxn ang="0">
                  <a:pos x="T0" y="T1"/>
                </a:cxn>
                <a:cxn ang="0">
                  <a:pos x="T2" y="T3"/>
                </a:cxn>
                <a:cxn ang="0">
                  <a:pos x="T4" y="T5"/>
                </a:cxn>
              </a:cxnLst>
              <a:rect l="0" t="0" r="r" b="b"/>
              <a:pathLst>
                <a:path w="1233" h="144">
                  <a:moveTo>
                    <a:pt x="0" y="143"/>
                  </a:moveTo>
                  <a:lnTo>
                    <a:pt x="305" y="0"/>
                  </a:lnTo>
                  <a:lnTo>
                    <a:pt x="1232" y="0"/>
                  </a:lnTo>
                </a:path>
              </a:pathLst>
            </a:custGeom>
            <a:noFill/>
            <a:ln w="762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9467" name="Freeform 75"/>
            <p:cNvSpPr>
              <a:spLocks/>
            </p:cNvSpPr>
            <p:nvPr/>
          </p:nvSpPr>
          <p:spPr bwMode="auto">
            <a:xfrm>
              <a:off x="1894" y="1962"/>
              <a:ext cx="83" cy="117"/>
            </a:xfrm>
            <a:custGeom>
              <a:avLst/>
              <a:gdLst>
                <a:gd name="T0" fmla="*/ 0 w 83"/>
                <a:gd name="T1" fmla="*/ 21 h 117"/>
                <a:gd name="T2" fmla="*/ 82 w 83"/>
                <a:gd name="T3" fmla="*/ 0 h 117"/>
                <a:gd name="T4" fmla="*/ 82 w 83"/>
                <a:gd name="T5" fmla="*/ 84 h 117"/>
                <a:gd name="T6" fmla="*/ 22 w 83"/>
                <a:gd name="T7" fmla="*/ 116 h 117"/>
                <a:gd name="T8" fmla="*/ 0 w 83"/>
                <a:gd name="T9" fmla="*/ 21 h 117"/>
              </a:gdLst>
              <a:ahLst/>
              <a:cxnLst>
                <a:cxn ang="0">
                  <a:pos x="T0" y="T1"/>
                </a:cxn>
                <a:cxn ang="0">
                  <a:pos x="T2" y="T3"/>
                </a:cxn>
                <a:cxn ang="0">
                  <a:pos x="T4" y="T5"/>
                </a:cxn>
                <a:cxn ang="0">
                  <a:pos x="T6" y="T7"/>
                </a:cxn>
                <a:cxn ang="0">
                  <a:pos x="T8" y="T9"/>
                </a:cxn>
              </a:cxnLst>
              <a:rect l="0" t="0" r="r" b="b"/>
              <a:pathLst>
                <a:path w="83" h="117">
                  <a:moveTo>
                    <a:pt x="0" y="21"/>
                  </a:moveTo>
                  <a:lnTo>
                    <a:pt x="82" y="0"/>
                  </a:lnTo>
                  <a:lnTo>
                    <a:pt x="82" y="84"/>
                  </a:lnTo>
                  <a:lnTo>
                    <a:pt x="22" y="116"/>
                  </a:lnTo>
                  <a:lnTo>
                    <a:pt x="0" y="21"/>
                  </a:lnTo>
                </a:path>
              </a:pathLst>
            </a:custGeom>
            <a:solidFill>
              <a:schemeClr val="tx1"/>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9468" name="Freeform 76"/>
            <p:cNvSpPr>
              <a:spLocks/>
            </p:cNvSpPr>
            <p:nvPr/>
          </p:nvSpPr>
          <p:spPr bwMode="auto">
            <a:xfrm>
              <a:off x="1179" y="1967"/>
              <a:ext cx="83" cy="118"/>
            </a:xfrm>
            <a:custGeom>
              <a:avLst/>
              <a:gdLst>
                <a:gd name="T0" fmla="*/ 0 w 83"/>
                <a:gd name="T1" fmla="*/ 21 h 118"/>
                <a:gd name="T2" fmla="*/ 82 w 83"/>
                <a:gd name="T3" fmla="*/ 0 h 118"/>
                <a:gd name="T4" fmla="*/ 82 w 83"/>
                <a:gd name="T5" fmla="*/ 85 h 118"/>
                <a:gd name="T6" fmla="*/ 22 w 83"/>
                <a:gd name="T7" fmla="*/ 117 h 118"/>
                <a:gd name="T8" fmla="*/ 0 w 83"/>
                <a:gd name="T9" fmla="*/ 21 h 118"/>
              </a:gdLst>
              <a:ahLst/>
              <a:cxnLst>
                <a:cxn ang="0">
                  <a:pos x="T0" y="T1"/>
                </a:cxn>
                <a:cxn ang="0">
                  <a:pos x="T2" y="T3"/>
                </a:cxn>
                <a:cxn ang="0">
                  <a:pos x="T4" y="T5"/>
                </a:cxn>
                <a:cxn ang="0">
                  <a:pos x="T6" y="T7"/>
                </a:cxn>
                <a:cxn ang="0">
                  <a:pos x="T8" y="T9"/>
                </a:cxn>
              </a:cxnLst>
              <a:rect l="0" t="0" r="r" b="b"/>
              <a:pathLst>
                <a:path w="83" h="118">
                  <a:moveTo>
                    <a:pt x="0" y="21"/>
                  </a:moveTo>
                  <a:lnTo>
                    <a:pt x="82" y="0"/>
                  </a:lnTo>
                  <a:lnTo>
                    <a:pt x="82" y="85"/>
                  </a:lnTo>
                  <a:lnTo>
                    <a:pt x="22" y="117"/>
                  </a:lnTo>
                  <a:lnTo>
                    <a:pt x="0" y="21"/>
                  </a:lnTo>
                </a:path>
              </a:pathLst>
            </a:custGeom>
            <a:solidFill>
              <a:schemeClr val="tx1"/>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9469" name="Freeform 77"/>
            <p:cNvSpPr>
              <a:spLocks/>
            </p:cNvSpPr>
            <p:nvPr/>
          </p:nvSpPr>
          <p:spPr bwMode="auto">
            <a:xfrm>
              <a:off x="2178" y="1830"/>
              <a:ext cx="82" cy="117"/>
            </a:xfrm>
            <a:custGeom>
              <a:avLst/>
              <a:gdLst>
                <a:gd name="T0" fmla="*/ 0 w 82"/>
                <a:gd name="T1" fmla="*/ 21 h 117"/>
                <a:gd name="T2" fmla="*/ 81 w 82"/>
                <a:gd name="T3" fmla="*/ 0 h 117"/>
                <a:gd name="T4" fmla="*/ 81 w 82"/>
                <a:gd name="T5" fmla="*/ 84 h 117"/>
                <a:gd name="T6" fmla="*/ 22 w 82"/>
                <a:gd name="T7" fmla="*/ 116 h 117"/>
                <a:gd name="T8" fmla="*/ 0 w 82"/>
                <a:gd name="T9" fmla="*/ 21 h 117"/>
              </a:gdLst>
              <a:ahLst/>
              <a:cxnLst>
                <a:cxn ang="0">
                  <a:pos x="T0" y="T1"/>
                </a:cxn>
                <a:cxn ang="0">
                  <a:pos x="T2" y="T3"/>
                </a:cxn>
                <a:cxn ang="0">
                  <a:pos x="T4" y="T5"/>
                </a:cxn>
                <a:cxn ang="0">
                  <a:pos x="T6" y="T7"/>
                </a:cxn>
                <a:cxn ang="0">
                  <a:pos x="T8" y="T9"/>
                </a:cxn>
              </a:cxnLst>
              <a:rect l="0" t="0" r="r" b="b"/>
              <a:pathLst>
                <a:path w="82" h="117">
                  <a:moveTo>
                    <a:pt x="0" y="21"/>
                  </a:moveTo>
                  <a:lnTo>
                    <a:pt x="81" y="0"/>
                  </a:lnTo>
                  <a:lnTo>
                    <a:pt x="81" y="84"/>
                  </a:lnTo>
                  <a:lnTo>
                    <a:pt x="22" y="116"/>
                  </a:lnTo>
                  <a:lnTo>
                    <a:pt x="0" y="21"/>
                  </a:lnTo>
                </a:path>
              </a:pathLst>
            </a:custGeom>
            <a:solidFill>
              <a:schemeClr val="tx1"/>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59475" name="Group 83"/>
            <p:cNvGrpSpPr>
              <a:grpSpLocks/>
            </p:cNvGrpSpPr>
            <p:nvPr/>
          </p:nvGrpSpPr>
          <p:grpSpPr bwMode="auto">
            <a:xfrm>
              <a:off x="1336" y="1320"/>
              <a:ext cx="838" cy="66"/>
              <a:chOff x="1336" y="1320"/>
              <a:chExt cx="838" cy="66"/>
            </a:xfrm>
          </p:grpSpPr>
          <p:sp>
            <p:nvSpPr>
              <p:cNvPr id="59470" name="Rectangle 78"/>
              <p:cNvSpPr>
                <a:spLocks noChangeArrowheads="1"/>
              </p:cNvSpPr>
              <p:nvPr/>
            </p:nvSpPr>
            <p:spPr bwMode="auto">
              <a:xfrm>
                <a:off x="1336" y="1320"/>
                <a:ext cx="148" cy="6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9471" name="Rectangle 79"/>
              <p:cNvSpPr>
                <a:spLocks noChangeArrowheads="1"/>
              </p:cNvSpPr>
              <p:nvPr/>
            </p:nvSpPr>
            <p:spPr bwMode="auto">
              <a:xfrm>
                <a:off x="1508" y="1320"/>
                <a:ext cx="149" cy="6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9472" name="Rectangle 80"/>
              <p:cNvSpPr>
                <a:spLocks noChangeArrowheads="1"/>
              </p:cNvSpPr>
              <p:nvPr/>
            </p:nvSpPr>
            <p:spPr bwMode="auto">
              <a:xfrm>
                <a:off x="1681" y="1320"/>
                <a:ext cx="148" cy="6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9473" name="Rectangle 81"/>
              <p:cNvSpPr>
                <a:spLocks noChangeArrowheads="1"/>
              </p:cNvSpPr>
              <p:nvPr/>
            </p:nvSpPr>
            <p:spPr bwMode="auto">
              <a:xfrm>
                <a:off x="1852" y="1320"/>
                <a:ext cx="150" cy="6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9474" name="Rectangle 82"/>
              <p:cNvSpPr>
                <a:spLocks noChangeArrowheads="1"/>
              </p:cNvSpPr>
              <p:nvPr/>
            </p:nvSpPr>
            <p:spPr bwMode="auto">
              <a:xfrm>
                <a:off x="2025" y="1320"/>
                <a:ext cx="149" cy="6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59481" name="Group 89"/>
            <p:cNvGrpSpPr>
              <a:grpSpLocks/>
            </p:cNvGrpSpPr>
            <p:nvPr/>
          </p:nvGrpSpPr>
          <p:grpSpPr bwMode="auto">
            <a:xfrm>
              <a:off x="1287" y="1347"/>
              <a:ext cx="837" cy="66"/>
              <a:chOff x="1287" y="1347"/>
              <a:chExt cx="837" cy="66"/>
            </a:xfrm>
          </p:grpSpPr>
          <p:sp>
            <p:nvSpPr>
              <p:cNvPr id="59476" name="Rectangle 84"/>
              <p:cNvSpPr>
                <a:spLocks noChangeArrowheads="1"/>
              </p:cNvSpPr>
              <p:nvPr/>
            </p:nvSpPr>
            <p:spPr bwMode="auto">
              <a:xfrm>
                <a:off x="1287" y="1347"/>
                <a:ext cx="148" cy="6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9477" name="Rectangle 85"/>
              <p:cNvSpPr>
                <a:spLocks noChangeArrowheads="1"/>
              </p:cNvSpPr>
              <p:nvPr/>
            </p:nvSpPr>
            <p:spPr bwMode="auto">
              <a:xfrm>
                <a:off x="1459" y="1347"/>
                <a:ext cx="149" cy="6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9478" name="Rectangle 86"/>
              <p:cNvSpPr>
                <a:spLocks noChangeArrowheads="1"/>
              </p:cNvSpPr>
              <p:nvPr/>
            </p:nvSpPr>
            <p:spPr bwMode="auto">
              <a:xfrm>
                <a:off x="1632" y="1347"/>
                <a:ext cx="148" cy="6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9479" name="Rectangle 87"/>
              <p:cNvSpPr>
                <a:spLocks noChangeArrowheads="1"/>
              </p:cNvSpPr>
              <p:nvPr/>
            </p:nvSpPr>
            <p:spPr bwMode="auto">
              <a:xfrm>
                <a:off x="1803" y="1347"/>
                <a:ext cx="150" cy="6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9480" name="Rectangle 88"/>
              <p:cNvSpPr>
                <a:spLocks noChangeArrowheads="1"/>
              </p:cNvSpPr>
              <p:nvPr/>
            </p:nvSpPr>
            <p:spPr bwMode="auto">
              <a:xfrm>
                <a:off x="1976" y="1347"/>
                <a:ext cx="148" cy="6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59487" name="Group 95"/>
            <p:cNvGrpSpPr>
              <a:grpSpLocks/>
            </p:cNvGrpSpPr>
            <p:nvPr/>
          </p:nvGrpSpPr>
          <p:grpSpPr bwMode="auto">
            <a:xfrm>
              <a:off x="1238" y="1373"/>
              <a:ext cx="837" cy="66"/>
              <a:chOff x="1238" y="1373"/>
              <a:chExt cx="837" cy="66"/>
            </a:xfrm>
          </p:grpSpPr>
          <p:sp>
            <p:nvSpPr>
              <p:cNvPr id="59482" name="Rectangle 90"/>
              <p:cNvSpPr>
                <a:spLocks noChangeArrowheads="1"/>
              </p:cNvSpPr>
              <p:nvPr/>
            </p:nvSpPr>
            <p:spPr bwMode="auto">
              <a:xfrm>
                <a:off x="1238" y="1373"/>
                <a:ext cx="148" cy="6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9483" name="Rectangle 91"/>
              <p:cNvSpPr>
                <a:spLocks noChangeArrowheads="1"/>
              </p:cNvSpPr>
              <p:nvPr/>
            </p:nvSpPr>
            <p:spPr bwMode="auto">
              <a:xfrm>
                <a:off x="1410" y="1373"/>
                <a:ext cx="149" cy="6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9484" name="Rectangle 92"/>
              <p:cNvSpPr>
                <a:spLocks noChangeArrowheads="1"/>
              </p:cNvSpPr>
              <p:nvPr/>
            </p:nvSpPr>
            <p:spPr bwMode="auto">
              <a:xfrm>
                <a:off x="1582" y="1373"/>
                <a:ext cx="149" cy="6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9485" name="Rectangle 93"/>
              <p:cNvSpPr>
                <a:spLocks noChangeArrowheads="1"/>
              </p:cNvSpPr>
              <p:nvPr/>
            </p:nvSpPr>
            <p:spPr bwMode="auto">
              <a:xfrm>
                <a:off x="1754" y="1373"/>
                <a:ext cx="150" cy="6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9486" name="Rectangle 94"/>
              <p:cNvSpPr>
                <a:spLocks noChangeArrowheads="1"/>
              </p:cNvSpPr>
              <p:nvPr/>
            </p:nvSpPr>
            <p:spPr bwMode="auto">
              <a:xfrm>
                <a:off x="1927" y="1373"/>
                <a:ext cx="148" cy="6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59493" name="Group 101"/>
            <p:cNvGrpSpPr>
              <a:grpSpLocks/>
            </p:cNvGrpSpPr>
            <p:nvPr/>
          </p:nvGrpSpPr>
          <p:grpSpPr bwMode="auto">
            <a:xfrm>
              <a:off x="1189" y="1400"/>
              <a:ext cx="837" cy="66"/>
              <a:chOff x="1189" y="1400"/>
              <a:chExt cx="837" cy="66"/>
            </a:xfrm>
          </p:grpSpPr>
          <p:sp>
            <p:nvSpPr>
              <p:cNvPr id="59488" name="Rectangle 96"/>
              <p:cNvSpPr>
                <a:spLocks noChangeArrowheads="1"/>
              </p:cNvSpPr>
              <p:nvPr/>
            </p:nvSpPr>
            <p:spPr bwMode="auto">
              <a:xfrm>
                <a:off x="1189" y="1400"/>
                <a:ext cx="148" cy="6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9489" name="Rectangle 97"/>
              <p:cNvSpPr>
                <a:spLocks noChangeArrowheads="1"/>
              </p:cNvSpPr>
              <p:nvPr/>
            </p:nvSpPr>
            <p:spPr bwMode="auto">
              <a:xfrm>
                <a:off x="1361" y="1400"/>
                <a:ext cx="149" cy="6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9490" name="Rectangle 98"/>
              <p:cNvSpPr>
                <a:spLocks noChangeArrowheads="1"/>
              </p:cNvSpPr>
              <p:nvPr/>
            </p:nvSpPr>
            <p:spPr bwMode="auto">
              <a:xfrm>
                <a:off x="1533" y="1400"/>
                <a:ext cx="149" cy="6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9491" name="Rectangle 99"/>
              <p:cNvSpPr>
                <a:spLocks noChangeArrowheads="1"/>
              </p:cNvSpPr>
              <p:nvPr/>
            </p:nvSpPr>
            <p:spPr bwMode="auto">
              <a:xfrm>
                <a:off x="1705" y="1400"/>
                <a:ext cx="149" cy="6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9492" name="Rectangle 100"/>
              <p:cNvSpPr>
                <a:spLocks noChangeArrowheads="1"/>
              </p:cNvSpPr>
              <p:nvPr/>
            </p:nvSpPr>
            <p:spPr bwMode="auto">
              <a:xfrm>
                <a:off x="1878" y="1400"/>
                <a:ext cx="148" cy="6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59499" name="Group 107"/>
            <p:cNvGrpSpPr>
              <a:grpSpLocks/>
            </p:cNvGrpSpPr>
            <p:nvPr/>
          </p:nvGrpSpPr>
          <p:grpSpPr bwMode="auto">
            <a:xfrm>
              <a:off x="1140" y="1426"/>
              <a:ext cx="837" cy="66"/>
              <a:chOff x="1140" y="1426"/>
              <a:chExt cx="837" cy="66"/>
            </a:xfrm>
          </p:grpSpPr>
          <p:sp>
            <p:nvSpPr>
              <p:cNvPr id="59494" name="Rectangle 102"/>
              <p:cNvSpPr>
                <a:spLocks noChangeArrowheads="1"/>
              </p:cNvSpPr>
              <p:nvPr/>
            </p:nvSpPr>
            <p:spPr bwMode="auto">
              <a:xfrm>
                <a:off x="1140" y="1426"/>
                <a:ext cx="148" cy="6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9495" name="Rectangle 103"/>
              <p:cNvSpPr>
                <a:spLocks noChangeArrowheads="1"/>
              </p:cNvSpPr>
              <p:nvPr/>
            </p:nvSpPr>
            <p:spPr bwMode="auto">
              <a:xfrm>
                <a:off x="1312" y="1426"/>
                <a:ext cx="149" cy="6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9496" name="Rectangle 104"/>
              <p:cNvSpPr>
                <a:spLocks noChangeArrowheads="1"/>
              </p:cNvSpPr>
              <p:nvPr/>
            </p:nvSpPr>
            <p:spPr bwMode="auto">
              <a:xfrm>
                <a:off x="1484" y="1426"/>
                <a:ext cx="149" cy="6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9497" name="Rectangle 105"/>
              <p:cNvSpPr>
                <a:spLocks noChangeArrowheads="1"/>
              </p:cNvSpPr>
              <p:nvPr/>
            </p:nvSpPr>
            <p:spPr bwMode="auto">
              <a:xfrm>
                <a:off x="1656" y="1426"/>
                <a:ext cx="149" cy="6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9498" name="Rectangle 106"/>
              <p:cNvSpPr>
                <a:spLocks noChangeArrowheads="1"/>
              </p:cNvSpPr>
              <p:nvPr/>
            </p:nvSpPr>
            <p:spPr bwMode="auto">
              <a:xfrm>
                <a:off x="1829" y="1426"/>
                <a:ext cx="148" cy="6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59500" name="Freeform 108"/>
            <p:cNvSpPr>
              <a:spLocks/>
            </p:cNvSpPr>
            <p:nvPr/>
          </p:nvSpPr>
          <p:spPr bwMode="auto">
            <a:xfrm>
              <a:off x="1027" y="1364"/>
              <a:ext cx="1228" cy="149"/>
            </a:xfrm>
            <a:custGeom>
              <a:avLst/>
              <a:gdLst>
                <a:gd name="T0" fmla="*/ 0 w 1228"/>
                <a:gd name="T1" fmla="*/ 148 h 149"/>
                <a:gd name="T2" fmla="*/ 894 w 1228"/>
                <a:gd name="T3" fmla="*/ 148 h 149"/>
                <a:gd name="T4" fmla="*/ 1227 w 1228"/>
                <a:gd name="T5" fmla="*/ 0 h 149"/>
              </a:gdLst>
              <a:ahLst/>
              <a:cxnLst>
                <a:cxn ang="0">
                  <a:pos x="T0" y="T1"/>
                </a:cxn>
                <a:cxn ang="0">
                  <a:pos x="T2" y="T3"/>
                </a:cxn>
                <a:cxn ang="0">
                  <a:pos x="T4" y="T5"/>
                </a:cxn>
              </a:cxnLst>
              <a:rect l="0" t="0" r="r" b="b"/>
              <a:pathLst>
                <a:path w="1228" h="149">
                  <a:moveTo>
                    <a:pt x="0" y="148"/>
                  </a:moveTo>
                  <a:lnTo>
                    <a:pt x="894" y="148"/>
                  </a:lnTo>
                  <a:lnTo>
                    <a:pt x="1227" y="0"/>
                  </a:lnTo>
                </a:path>
              </a:pathLst>
            </a:custGeom>
            <a:noFill/>
            <a:ln w="762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59528" name="Group 136"/>
          <p:cNvGrpSpPr>
            <a:grpSpLocks/>
          </p:cNvGrpSpPr>
          <p:nvPr/>
        </p:nvGrpSpPr>
        <p:grpSpPr bwMode="auto">
          <a:xfrm>
            <a:off x="4357688" y="2686050"/>
            <a:ext cx="1966912" cy="1162050"/>
            <a:chOff x="2745" y="1692"/>
            <a:chExt cx="1239" cy="732"/>
          </a:xfrm>
        </p:grpSpPr>
        <p:grpSp>
          <p:nvGrpSpPr>
            <p:cNvPr id="59505" name="Group 113"/>
            <p:cNvGrpSpPr>
              <a:grpSpLocks/>
            </p:cNvGrpSpPr>
            <p:nvPr/>
          </p:nvGrpSpPr>
          <p:grpSpPr bwMode="auto">
            <a:xfrm>
              <a:off x="2753" y="2335"/>
              <a:ext cx="175" cy="74"/>
              <a:chOff x="2753" y="2335"/>
              <a:chExt cx="175" cy="74"/>
            </a:xfrm>
          </p:grpSpPr>
          <p:sp>
            <p:nvSpPr>
              <p:cNvPr id="59502" name="Rectangle 110"/>
              <p:cNvSpPr>
                <a:spLocks noChangeArrowheads="1"/>
              </p:cNvSpPr>
              <p:nvPr/>
            </p:nvSpPr>
            <p:spPr bwMode="auto">
              <a:xfrm>
                <a:off x="2753" y="2335"/>
                <a:ext cx="142" cy="74"/>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9503" name="Rectangle 111"/>
              <p:cNvSpPr>
                <a:spLocks noChangeArrowheads="1"/>
              </p:cNvSpPr>
              <p:nvPr/>
            </p:nvSpPr>
            <p:spPr bwMode="auto">
              <a:xfrm>
                <a:off x="2769" y="2335"/>
                <a:ext cx="142" cy="74"/>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9504" name="Rectangle 112"/>
              <p:cNvSpPr>
                <a:spLocks noChangeArrowheads="1"/>
              </p:cNvSpPr>
              <p:nvPr/>
            </p:nvSpPr>
            <p:spPr bwMode="auto">
              <a:xfrm>
                <a:off x="2786" y="2335"/>
                <a:ext cx="142" cy="74"/>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59509" name="Group 117"/>
            <p:cNvGrpSpPr>
              <a:grpSpLocks/>
            </p:cNvGrpSpPr>
            <p:nvPr/>
          </p:nvGrpSpPr>
          <p:grpSpPr bwMode="auto">
            <a:xfrm>
              <a:off x="3462" y="2335"/>
              <a:ext cx="175" cy="74"/>
              <a:chOff x="3462" y="2335"/>
              <a:chExt cx="175" cy="74"/>
            </a:xfrm>
          </p:grpSpPr>
          <p:sp>
            <p:nvSpPr>
              <p:cNvPr id="59506" name="Rectangle 114"/>
              <p:cNvSpPr>
                <a:spLocks noChangeArrowheads="1"/>
              </p:cNvSpPr>
              <p:nvPr/>
            </p:nvSpPr>
            <p:spPr bwMode="auto">
              <a:xfrm>
                <a:off x="3462" y="2335"/>
                <a:ext cx="142" cy="74"/>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9507" name="Rectangle 115"/>
              <p:cNvSpPr>
                <a:spLocks noChangeArrowheads="1"/>
              </p:cNvSpPr>
              <p:nvPr/>
            </p:nvSpPr>
            <p:spPr bwMode="auto">
              <a:xfrm>
                <a:off x="3478" y="2335"/>
                <a:ext cx="142" cy="74"/>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9508" name="Rectangle 116"/>
              <p:cNvSpPr>
                <a:spLocks noChangeArrowheads="1"/>
              </p:cNvSpPr>
              <p:nvPr/>
            </p:nvSpPr>
            <p:spPr bwMode="auto">
              <a:xfrm>
                <a:off x="3495" y="2335"/>
                <a:ext cx="142" cy="74"/>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59513" name="Group 121"/>
            <p:cNvGrpSpPr>
              <a:grpSpLocks/>
            </p:cNvGrpSpPr>
            <p:nvPr/>
          </p:nvGrpSpPr>
          <p:grpSpPr bwMode="auto">
            <a:xfrm>
              <a:off x="3756" y="2198"/>
              <a:ext cx="175" cy="74"/>
              <a:chOff x="3756" y="2198"/>
              <a:chExt cx="175" cy="74"/>
            </a:xfrm>
          </p:grpSpPr>
          <p:sp>
            <p:nvSpPr>
              <p:cNvPr id="59510" name="Rectangle 118"/>
              <p:cNvSpPr>
                <a:spLocks noChangeArrowheads="1"/>
              </p:cNvSpPr>
              <p:nvPr/>
            </p:nvSpPr>
            <p:spPr bwMode="auto">
              <a:xfrm>
                <a:off x="3756" y="2198"/>
                <a:ext cx="143" cy="74"/>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9511" name="Rectangle 119"/>
              <p:cNvSpPr>
                <a:spLocks noChangeArrowheads="1"/>
              </p:cNvSpPr>
              <p:nvPr/>
            </p:nvSpPr>
            <p:spPr bwMode="auto">
              <a:xfrm>
                <a:off x="3773" y="2198"/>
                <a:ext cx="142" cy="74"/>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9512" name="Rectangle 120"/>
              <p:cNvSpPr>
                <a:spLocks noChangeArrowheads="1"/>
              </p:cNvSpPr>
              <p:nvPr/>
            </p:nvSpPr>
            <p:spPr bwMode="auto">
              <a:xfrm>
                <a:off x="3789" y="2198"/>
                <a:ext cx="142" cy="74"/>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59514" name="Freeform 122"/>
            <p:cNvSpPr>
              <a:spLocks/>
            </p:cNvSpPr>
            <p:nvPr/>
          </p:nvSpPr>
          <p:spPr bwMode="auto">
            <a:xfrm>
              <a:off x="3056" y="1692"/>
              <a:ext cx="912" cy="149"/>
            </a:xfrm>
            <a:custGeom>
              <a:avLst/>
              <a:gdLst>
                <a:gd name="T0" fmla="*/ 0 w 912"/>
                <a:gd name="T1" fmla="*/ 0 h 149"/>
                <a:gd name="T2" fmla="*/ 0 w 912"/>
                <a:gd name="T3" fmla="*/ 148 h 149"/>
                <a:gd name="T4" fmla="*/ 595 w 912"/>
                <a:gd name="T5" fmla="*/ 148 h 149"/>
                <a:gd name="T6" fmla="*/ 911 w 912"/>
                <a:gd name="T7" fmla="*/ 0 h 149"/>
                <a:gd name="T8" fmla="*/ 0 w 912"/>
                <a:gd name="T9" fmla="*/ 0 h 149"/>
              </a:gdLst>
              <a:ahLst/>
              <a:cxnLst>
                <a:cxn ang="0">
                  <a:pos x="T0" y="T1"/>
                </a:cxn>
                <a:cxn ang="0">
                  <a:pos x="T2" y="T3"/>
                </a:cxn>
                <a:cxn ang="0">
                  <a:pos x="T4" y="T5"/>
                </a:cxn>
                <a:cxn ang="0">
                  <a:pos x="T6" y="T7"/>
                </a:cxn>
                <a:cxn ang="0">
                  <a:pos x="T8" y="T9"/>
                </a:cxn>
              </a:cxnLst>
              <a:rect l="0" t="0" r="r" b="b"/>
              <a:pathLst>
                <a:path w="912" h="149">
                  <a:moveTo>
                    <a:pt x="0" y="0"/>
                  </a:moveTo>
                  <a:lnTo>
                    <a:pt x="0" y="148"/>
                  </a:lnTo>
                  <a:lnTo>
                    <a:pt x="595" y="148"/>
                  </a:lnTo>
                  <a:lnTo>
                    <a:pt x="911" y="0"/>
                  </a:lnTo>
                  <a:lnTo>
                    <a:pt x="0" y="0"/>
                  </a:lnTo>
                </a:path>
              </a:pathLst>
            </a:custGeom>
            <a:solidFill>
              <a:schemeClr val="folHlink"/>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9515" name="Freeform 123"/>
            <p:cNvSpPr>
              <a:spLocks/>
            </p:cNvSpPr>
            <p:nvPr/>
          </p:nvSpPr>
          <p:spPr bwMode="auto">
            <a:xfrm>
              <a:off x="2745" y="1697"/>
              <a:ext cx="312" cy="155"/>
            </a:xfrm>
            <a:custGeom>
              <a:avLst/>
              <a:gdLst>
                <a:gd name="T0" fmla="*/ 0 w 312"/>
                <a:gd name="T1" fmla="*/ 154 h 155"/>
                <a:gd name="T2" fmla="*/ 311 w 312"/>
                <a:gd name="T3" fmla="*/ 0 h 155"/>
                <a:gd name="T4" fmla="*/ 311 w 312"/>
                <a:gd name="T5" fmla="*/ 143 h 155"/>
                <a:gd name="T6" fmla="*/ 0 w 312"/>
                <a:gd name="T7" fmla="*/ 154 h 155"/>
              </a:gdLst>
              <a:ahLst/>
              <a:cxnLst>
                <a:cxn ang="0">
                  <a:pos x="T0" y="T1"/>
                </a:cxn>
                <a:cxn ang="0">
                  <a:pos x="T2" y="T3"/>
                </a:cxn>
                <a:cxn ang="0">
                  <a:pos x="T4" y="T5"/>
                </a:cxn>
                <a:cxn ang="0">
                  <a:pos x="T6" y="T7"/>
                </a:cxn>
              </a:cxnLst>
              <a:rect l="0" t="0" r="r" b="b"/>
              <a:pathLst>
                <a:path w="312" h="155">
                  <a:moveTo>
                    <a:pt x="0" y="154"/>
                  </a:moveTo>
                  <a:lnTo>
                    <a:pt x="311" y="0"/>
                  </a:lnTo>
                  <a:lnTo>
                    <a:pt x="311" y="143"/>
                  </a:lnTo>
                  <a:lnTo>
                    <a:pt x="0" y="154"/>
                  </a:lnTo>
                </a:path>
              </a:pathLst>
            </a:custGeom>
            <a:solidFill>
              <a:srgbClr val="676767"/>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9516" name="Line 124"/>
            <p:cNvSpPr>
              <a:spLocks noChangeShapeType="1"/>
            </p:cNvSpPr>
            <p:nvPr/>
          </p:nvSpPr>
          <p:spPr bwMode="auto">
            <a:xfrm>
              <a:off x="3056" y="1722"/>
              <a:ext cx="0" cy="429"/>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9517" name="Rectangle 125"/>
            <p:cNvSpPr>
              <a:spLocks noChangeArrowheads="1"/>
            </p:cNvSpPr>
            <p:nvPr/>
          </p:nvSpPr>
          <p:spPr bwMode="auto">
            <a:xfrm>
              <a:off x="2749" y="1844"/>
              <a:ext cx="892" cy="463"/>
            </a:xfrm>
            <a:prstGeom prst="rect">
              <a:avLst/>
            </a:prstGeom>
            <a:solidFill>
              <a:schemeClr val="folHlink"/>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9518" name="Freeform 126"/>
            <p:cNvSpPr>
              <a:spLocks/>
            </p:cNvSpPr>
            <p:nvPr/>
          </p:nvSpPr>
          <p:spPr bwMode="auto">
            <a:xfrm>
              <a:off x="3650" y="1692"/>
              <a:ext cx="329" cy="615"/>
            </a:xfrm>
            <a:custGeom>
              <a:avLst/>
              <a:gdLst>
                <a:gd name="T0" fmla="*/ 0 w 329"/>
                <a:gd name="T1" fmla="*/ 154 h 615"/>
                <a:gd name="T2" fmla="*/ 0 w 329"/>
                <a:gd name="T3" fmla="*/ 614 h 615"/>
                <a:gd name="T4" fmla="*/ 328 w 329"/>
                <a:gd name="T5" fmla="*/ 471 h 615"/>
                <a:gd name="T6" fmla="*/ 328 w 329"/>
                <a:gd name="T7" fmla="*/ 0 h 615"/>
                <a:gd name="T8" fmla="*/ 0 w 329"/>
                <a:gd name="T9" fmla="*/ 154 h 615"/>
              </a:gdLst>
              <a:ahLst/>
              <a:cxnLst>
                <a:cxn ang="0">
                  <a:pos x="T0" y="T1"/>
                </a:cxn>
                <a:cxn ang="0">
                  <a:pos x="T2" y="T3"/>
                </a:cxn>
                <a:cxn ang="0">
                  <a:pos x="T4" y="T5"/>
                </a:cxn>
                <a:cxn ang="0">
                  <a:pos x="T6" y="T7"/>
                </a:cxn>
                <a:cxn ang="0">
                  <a:pos x="T8" y="T9"/>
                </a:cxn>
              </a:cxnLst>
              <a:rect l="0" t="0" r="r" b="b"/>
              <a:pathLst>
                <a:path w="329" h="615">
                  <a:moveTo>
                    <a:pt x="0" y="154"/>
                  </a:moveTo>
                  <a:lnTo>
                    <a:pt x="0" y="614"/>
                  </a:lnTo>
                  <a:lnTo>
                    <a:pt x="328" y="471"/>
                  </a:lnTo>
                  <a:lnTo>
                    <a:pt x="328" y="0"/>
                  </a:lnTo>
                  <a:lnTo>
                    <a:pt x="0" y="154"/>
                  </a:lnTo>
                </a:path>
              </a:pathLst>
            </a:custGeom>
            <a:solidFill>
              <a:schemeClr val="bg2"/>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9519" name="Freeform 127"/>
            <p:cNvSpPr>
              <a:spLocks/>
            </p:cNvSpPr>
            <p:nvPr/>
          </p:nvSpPr>
          <p:spPr bwMode="auto">
            <a:xfrm>
              <a:off x="2750" y="1861"/>
              <a:ext cx="1229" cy="150"/>
            </a:xfrm>
            <a:custGeom>
              <a:avLst/>
              <a:gdLst>
                <a:gd name="T0" fmla="*/ 0 w 1229"/>
                <a:gd name="T1" fmla="*/ 149 h 150"/>
                <a:gd name="T2" fmla="*/ 895 w 1229"/>
                <a:gd name="T3" fmla="*/ 149 h 150"/>
                <a:gd name="T4" fmla="*/ 1228 w 1229"/>
                <a:gd name="T5" fmla="*/ 0 h 150"/>
              </a:gdLst>
              <a:ahLst/>
              <a:cxnLst>
                <a:cxn ang="0">
                  <a:pos x="T0" y="T1"/>
                </a:cxn>
                <a:cxn ang="0">
                  <a:pos x="T2" y="T3"/>
                </a:cxn>
                <a:cxn ang="0">
                  <a:pos x="T4" y="T5"/>
                </a:cxn>
              </a:cxnLst>
              <a:rect l="0" t="0" r="r" b="b"/>
              <a:pathLst>
                <a:path w="1229" h="150">
                  <a:moveTo>
                    <a:pt x="0" y="149"/>
                  </a:moveTo>
                  <a:lnTo>
                    <a:pt x="895" y="149"/>
                  </a:lnTo>
                  <a:lnTo>
                    <a:pt x="1228" y="0"/>
                  </a:lnTo>
                </a:path>
              </a:pathLst>
            </a:custGeom>
            <a:noFill/>
            <a:ln w="762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9520" name="Freeform 128"/>
            <p:cNvSpPr>
              <a:spLocks/>
            </p:cNvSpPr>
            <p:nvPr/>
          </p:nvSpPr>
          <p:spPr bwMode="auto">
            <a:xfrm>
              <a:off x="2750" y="2010"/>
              <a:ext cx="1229" cy="149"/>
            </a:xfrm>
            <a:custGeom>
              <a:avLst/>
              <a:gdLst>
                <a:gd name="T0" fmla="*/ 0 w 1229"/>
                <a:gd name="T1" fmla="*/ 148 h 149"/>
                <a:gd name="T2" fmla="*/ 895 w 1229"/>
                <a:gd name="T3" fmla="*/ 148 h 149"/>
                <a:gd name="T4" fmla="*/ 1228 w 1229"/>
                <a:gd name="T5" fmla="*/ 0 h 149"/>
              </a:gdLst>
              <a:ahLst/>
              <a:cxnLst>
                <a:cxn ang="0">
                  <a:pos x="T0" y="T1"/>
                </a:cxn>
                <a:cxn ang="0">
                  <a:pos x="T2" y="T3"/>
                </a:cxn>
                <a:cxn ang="0">
                  <a:pos x="T4" y="T5"/>
                </a:cxn>
              </a:cxnLst>
              <a:rect l="0" t="0" r="r" b="b"/>
              <a:pathLst>
                <a:path w="1229" h="149">
                  <a:moveTo>
                    <a:pt x="0" y="148"/>
                  </a:moveTo>
                  <a:lnTo>
                    <a:pt x="895" y="148"/>
                  </a:lnTo>
                  <a:lnTo>
                    <a:pt x="1228" y="0"/>
                  </a:lnTo>
                </a:path>
              </a:pathLst>
            </a:custGeom>
            <a:noFill/>
            <a:ln w="762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9521" name="Freeform 129"/>
            <p:cNvSpPr>
              <a:spLocks/>
            </p:cNvSpPr>
            <p:nvPr/>
          </p:nvSpPr>
          <p:spPr bwMode="auto">
            <a:xfrm>
              <a:off x="2750" y="2168"/>
              <a:ext cx="1229" cy="150"/>
            </a:xfrm>
            <a:custGeom>
              <a:avLst/>
              <a:gdLst>
                <a:gd name="T0" fmla="*/ 0 w 1229"/>
                <a:gd name="T1" fmla="*/ 149 h 150"/>
                <a:gd name="T2" fmla="*/ 895 w 1229"/>
                <a:gd name="T3" fmla="*/ 149 h 150"/>
                <a:gd name="T4" fmla="*/ 1228 w 1229"/>
                <a:gd name="T5" fmla="*/ 0 h 150"/>
              </a:gdLst>
              <a:ahLst/>
              <a:cxnLst>
                <a:cxn ang="0">
                  <a:pos x="T0" y="T1"/>
                </a:cxn>
                <a:cxn ang="0">
                  <a:pos x="T2" y="T3"/>
                </a:cxn>
                <a:cxn ang="0">
                  <a:pos x="T4" y="T5"/>
                </a:cxn>
              </a:cxnLst>
              <a:rect l="0" t="0" r="r" b="b"/>
              <a:pathLst>
                <a:path w="1229" h="150">
                  <a:moveTo>
                    <a:pt x="0" y="149"/>
                  </a:moveTo>
                  <a:lnTo>
                    <a:pt x="895" y="149"/>
                  </a:lnTo>
                  <a:lnTo>
                    <a:pt x="1228" y="0"/>
                  </a:lnTo>
                </a:path>
              </a:pathLst>
            </a:custGeom>
            <a:noFill/>
            <a:ln w="762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9522" name="Freeform 130"/>
            <p:cNvSpPr>
              <a:spLocks/>
            </p:cNvSpPr>
            <p:nvPr/>
          </p:nvSpPr>
          <p:spPr bwMode="auto">
            <a:xfrm>
              <a:off x="2750" y="1697"/>
              <a:ext cx="1234" cy="144"/>
            </a:xfrm>
            <a:custGeom>
              <a:avLst/>
              <a:gdLst>
                <a:gd name="T0" fmla="*/ 0 w 1234"/>
                <a:gd name="T1" fmla="*/ 143 h 144"/>
                <a:gd name="T2" fmla="*/ 306 w 1234"/>
                <a:gd name="T3" fmla="*/ 0 h 144"/>
                <a:gd name="T4" fmla="*/ 1233 w 1234"/>
                <a:gd name="T5" fmla="*/ 0 h 144"/>
              </a:gdLst>
              <a:ahLst/>
              <a:cxnLst>
                <a:cxn ang="0">
                  <a:pos x="T0" y="T1"/>
                </a:cxn>
                <a:cxn ang="0">
                  <a:pos x="T2" y="T3"/>
                </a:cxn>
                <a:cxn ang="0">
                  <a:pos x="T4" y="T5"/>
                </a:cxn>
              </a:cxnLst>
              <a:rect l="0" t="0" r="r" b="b"/>
              <a:pathLst>
                <a:path w="1234" h="144">
                  <a:moveTo>
                    <a:pt x="0" y="143"/>
                  </a:moveTo>
                  <a:lnTo>
                    <a:pt x="306" y="0"/>
                  </a:lnTo>
                  <a:lnTo>
                    <a:pt x="1233" y="0"/>
                  </a:lnTo>
                </a:path>
              </a:pathLst>
            </a:custGeom>
            <a:noFill/>
            <a:ln w="762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9523" name="Freeform 131"/>
            <p:cNvSpPr>
              <a:spLocks/>
            </p:cNvSpPr>
            <p:nvPr/>
          </p:nvSpPr>
          <p:spPr bwMode="auto">
            <a:xfrm>
              <a:off x="3618" y="2301"/>
              <a:ext cx="82" cy="117"/>
            </a:xfrm>
            <a:custGeom>
              <a:avLst/>
              <a:gdLst>
                <a:gd name="T0" fmla="*/ 0 w 82"/>
                <a:gd name="T1" fmla="*/ 21 h 117"/>
                <a:gd name="T2" fmla="*/ 81 w 82"/>
                <a:gd name="T3" fmla="*/ 0 h 117"/>
                <a:gd name="T4" fmla="*/ 81 w 82"/>
                <a:gd name="T5" fmla="*/ 84 h 117"/>
                <a:gd name="T6" fmla="*/ 22 w 82"/>
                <a:gd name="T7" fmla="*/ 116 h 117"/>
                <a:gd name="T8" fmla="*/ 0 w 82"/>
                <a:gd name="T9" fmla="*/ 21 h 117"/>
              </a:gdLst>
              <a:ahLst/>
              <a:cxnLst>
                <a:cxn ang="0">
                  <a:pos x="T0" y="T1"/>
                </a:cxn>
                <a:cxn ang="0">
                  <a:pos x="T2" y="T3"/>
                </a:cxn>
                <a:cxn ang="0">
                  <a:pos x="T4" y="T5"/>
                </a:cxn>
                <a:cxn ang="0">
                  <a:pos x="T6" y="T7"/>
                </a:cxn>
                <a:cxn ang="0">
                  <a:pos x="T8" y="T9"/>
                </a:cxn>
              </a:cxnLst>
              <a:rect l="0" t="0" r="r" b="b"/>
              <a:pathLst>
                <a:path w="82" h="117">
                  <a:moveTo>
                    <a:pt x="0" y="21"/>
                  </a:moveTo>
                  <a:lnTo>
                    <a:pt x="81" y="0"/>
                  </a:lnTo>
                  <a:lnTo>
                    <a:pt x="81" y="84"/>
                  </a:lnTo>
                  <a:lnTo>
                    <a:pt x="22" y="116"/>
                  </a:lnTo>
                  <a:lnTo>
                    <a:pt x="0" y="21"/>
                  </a:lnTo>
                </a:path>
              </a:pathLst>
            </a:custGeom>
            <a:solidFill>
              <a:schemeClr val="tx1"/>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9524" name="Freeform 132"/>
            <p:cNvSpPr>
              <a:spLocks/>
            </p:cNvSpPr>
            <p:nvPr/>
          </p:nvSpPr>
          <p:spPr bwMode="auto">
            <a:xfrm>
              <a:off x="2903" y="2306"/>
              <a:ext cx="83" cy="118"/>
            </a:xfrm>
            <a:custGeom>
              <a:avLst/>
              <a:gdLst>
                <a:gd name="T0" fmla="*/ 0 w 83"/>
                <a:gd name="T1" fmla="*/ 21 h 118"/>
                <a:gd name="T2" fmla="*/ 82 w 83"/>
                <a:gd name="T3" fmla="*/ 0 h 118"/>
                <a:gd name="T4" fmla="*/ 82 w 83"/>
                <a:gd name="T5" fmla="*/ 85 h 118"/>
                <a:gd name="T6" fmla="*/ 22 w 83"/>
                <a:gd name="T7" fmla="*/ 117 h 118"/>
                <a:gd name="T8" fmla="*/ 0 w 83"/>
                <a:gd name="T9" fmla="*/ 21 h 118"/>
              </a:gdLst>
              <a:ahLst/>
              <a:cxnLst>
                <a:cxn ang="0">
                  <a:pos x="T0" y="T1"/>
                </a:cxn>
                <a:cxn ang="0">
                  <a:pos x="T2" y="T3"/>
                </a:cxn>
                <a:cxn ang="0">
                  <a:pos x="T4" y="T5"/>
                </a:cxn>
                <a:cxn ang="0">
                  <a:pos x="T6" y="T7"/>
                </a:cxn>
                <a:cxn ang="0">
                  <a:pos x="T8" y="T9"/>
                </a:cxn>
              </a:cxnLst>
              <a:rect l="0" t="0" r="r" b="b"/>
              <a:pathLst>
                <a:path w="83" h="118">
                  <a:moveTo>
                    <a:pt x="0" y="21"/>
                  </a:moveTo>
                  <a:lnTo>
                    <a:pt x="82" y="0"/>
                  </a:lnTo>
                  <a:lnTo>
                    <a:pt x="82" y="85"/>
                  </a:lnTo>
                  <a:lnTo>
                    <a:pt x="22" y="117"/>
                  </a:lnTo>
                  <a:lnTo>
                    <a:pt x="0" y="21"/>
                  </a:lnTo>
                </a:path>
              </a:pathLst>
            </a:custGeom>
            <a:solidFill>
              <a:schemeClr val="tx1"/>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9525" name="Freeform 133"/>
            <p:cNvSpPr>
              <a:spLocks/>
            </p:cNvSpPr>
            <p:nvPr/>
          </p:nvSpPr>
          <p:spPr bwMode="auto">
            <a:xfrm>
              <a:off x="3901" y="2168"/>
              <a:ext cx="83" cy="118"/>
            </a:xfrm>
            <a:custGeom>
              <a:avLst/>
              <a:gdLst>
                <a:gd name="T0" fmla="*/ 0 w 83"/>
                <a:gd name="T1" fmla="*/ 21 h 118"/>
                <a:gd name="T2" fmla="*/ 82 w 83"/>
                <a:gd name="T3" fmla="*/ 0 h 118"/>
                <a:gd name="T4" fmla="*/ 82 w 83"/>
                <a:gd name="T5" fmla="*/ 85 h 118"/>
                <a:gd name="T6" fmla="*/ 22 w 83"/>
                <a:gd name="T7" fmla="*/ 117 h 118"/>
                <a:gd name="T8" fmla="*/ 0 w 83"/>
                <a:gd name="T9" fmla="*/ 21 h 118"/>
              </a:gdLst>
              <a:ahLst/>
              <a:cxnLst>
                <a:cxn ang="0">
                  <a:pos x="T0" y="T1"/>
                </a:cxn>
                <a:cxn ang="0">
                  <a:pos x="T2" y="T3"/>
                </a:cxn>
                <a:cxn ang="0">
                  <a:pos x="T4" y="T5"/>
                </a:cxn>
                <a:cxn ang="0">
                  <a:pos x="T6" y="T7"/>
                </a:cxn>
                <a:cxn ang="0">
                  <a:pos x="T8" y="T9"/>
                </a:cxn>
              </a:cxnLst>
              <a:rect l="0" t="0" r="r" b="b"/>
              <a:pathLst>
                <a:path w="83" h="118">
                  <a:moveTo>
                    <a:pt x="0" y="21"/>
                  </a:moveTo>
                  <a:lnTo>
                    <a:pt x="82" y="0"/>
                  </a:lnTo>
                  <a:lnTo>
                    <a:pt x="82" y="85"/>
                  </a:lnTo>
                  <a:lnTo>
                    <a:pt x="22" y="117"/>
                  </a:lnTo>
                  <a:lnTo>
                    <a:pt x="0" y="21"/>
                  </a:lnTo>
                </a:path>
              </a:pathLst>
            </a:custGeom>
            <a:solidFill>
              <a:schemeClr val="tx1"/>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9526" name="Freeform 134"/>
            <p:cNvSpPr>
              <a:spLocks/>
            </p:cNvSpPr>
            <p:nvPr/>
          </p:nvSpPr>
          <p:spPr bwMode="auto">
            <a:xfrm>
              <a:off x="2750" y="1703"/>
              <a:ext cx="1229" cy="149"/>
            </a:xfrm>
            <a:custGeom>
              <a:avLst/>
              <a:gdLst>
                <a:gd name="T0" fmla="*/ 0 w 1229"/>
                <a:gd name="T1" fmla="*/ 148 h 149"/>
                <a:gd name="T2" fmla="*/ 895 w 1229"/>
                <a:gd name="T3" fmla="*/ 148 h 149"/>
                <a:gd name="T4" fmla="*/ 1228 w 1229"/>
                <a:gd name="T5" fmla="*/ 0 h 149"/>
              </a:gdLst>
              <a:ahLst/>
              <a:cxnLst>
                <a:cxn ang="0">
                  <a:pos x="T0" y="T1"/>
                </a:cxn>
                <a:cxn ang="0">
                  <a:pos x="T2" y="T3"/>
                </a:cxn>
                <a:cxn ang="0">
                  <a:pos x="T4" y="T5"/>
                </a:cxn>
              </a:cxnLst>
              <a:rect l="0" t="0" r="r" b="b"/>
              <a:pathLst>
                <a:path w="1229" h="149">
                  <a:moveTo>
                    <a:pt x="0" y="148"/>
                  </a:moveTo>
                  <a:lnTo>
                    <a:pt x="895" y="148"/>
                  </a:lnTo>
                  <a:lnTo>
                    <a:pt x="1228" y="0"/>
                  </a:lnTo>
                </a:path>
              </a:pathLst>
            </a:custGeom>
            <a:noFill/>
            <a:ln w="762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9527" name="Rectangle 135"/>
            <p:cNvSpPr>
              <a:spLocks noChangeArrowheads="1"/>
            </p:cNvSpPr>
            <p:nvPr/>
          </p:nvSpPr>
          <p:spPr bwMode="auto">
            <a:xfrm>
              <a:off x="2852" y="1971"/>
              <a:ext cx="669" cy="215"/>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962" tIns="41275" rIns="80962" bIns="41275" anchor="ctr"/>
            <a:lstStyle/>
            <a:p>
              <a:pPr algn="ctr" defTabSz="804863"/>
              <a:r>
                <a:rPr lang="en-US" sz="1800" b="1">
                  <a:latin typeface="Helvetica" charset="0"/>
                </a:rPr>
                <a:t>EMPTY</a:t>
              </a:r>
            </a:p>
          </p:txBody>
        </p:sp>
      </p:grpSp>
      <p:sp>
        <p:nvSpPr>
          <p:cNvPr id="59529" name="Rectangle 137"/>
          <p:cNvSpPr>
            <a:spLocks noChangeArrowheads="1"/>
          </p:cNvSpPr>
          <p:nvPr/>
        </p:nvSpPr>
        <p:spPr bwMode="auto">
          <a:xfrm>
            <a:off x="4332288" y="1368425"/>
            <a:ext cx="1042987" cy="5715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962" tIns="41275" rIns="80962" bIns="41275">
            <a:spAutoFit/>
          </a:bodyPr>
          <a:lstStyle/>
          <a:p>
            <a:pPr algn="ctr" defTabSz="804863"/>
            <a:r>
              <a:rPr lang="en-US" sz="1600" b="1">
                <a:latin typeface="Helvetica" charset="0"/>
              </a:rPr>
              <a:t>Container</a:t>
            </a:r>
          </a:p>
          <a:p>
            <a:pPr algn="ctr" defTabSz="804863"/>
            <a:r>
              <a:rPr lang="en-US" sz="1600" b="1">
                <a:latin typeface="Helvetica" charset="0"/>
              </a:rPr>
              <a:t>Exchange</a:t>
            </a:r>
          </a:p>
        </p:txBody>
      </p:sp>
      <p:grpSp>
        <p:nvGrpSpPr>
          <p:cNvPr id="59593" name="Group 201"/>
          <p:cNvGrpSpPr>
            <a:grpSpLocks/>
          </p:cNvGrpSpPr>
          <p:nvPr/>
        </p:nvGrpSpPr>
        <p:grpSpPr bwMode="auto">
          <a:xfrm>
            <a:off x="6778625" y="4535488"/>
            <a:ext cx="1801813" cy="1708150"/>
            <a:chOff x="4270" y="2857"/>
            <a:chExt cx="1135" cy="1076"/>
          </a:xfrm>
        </p:grpSpPr>
        <p:grpSp>
          <p:nvGrpSpPr>
            <p:cNvPr id="59535" name="Group 143"/>
            <p:cNvGrpSpPr>
              <a:grpSpLocks/>
            </p:cNvGrpSpPr>
            <p:nvPr/>
          </p:nvGrpSpPr>
          <p:grpSpPr bwMode="auto">
            <a:xfrm>
              <a:off x="4270" y="2861"/>
              <a:ext cx="379" cy="368"/>
              <a:chOff x="4270" y="2861"/>
              <a:chExt cx="379" cy="368"/>
            </a:xfrm>
          </p:grpSpPr>
          <p:sp>
            <p:nvSpPr>
              <p:cNvPr id="59530" name="Rectangle 138"/>
              <p:cNvSpPr>
                <a:spLocks noChangeArrowheads="1"/>
              </p:cNvSpPr>
              <p:nvPr/>
            </p:nvSpPr>
            <p:spPr bwMode="auto">
              <a:xfrm>
                <a:off x="4272" y="2864"/>
                <a:ext cx="368" cy="357"/>
              </a:xfrm>
              <a:prstGeom prst="rect">
                <a:avLst/>
              </a:prstGeom>
              <a:solidFill>
                <a:srgbClr val="FAFD00"/>
              </a:solidFill>
              <a:ln w="12700">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9531" name="Freeform 139"/>
              <p:cNvSpPr>
                <a:spLocks/>
              </p:cNvSpPr>
              <p:nvPr/>
            </p:nvSpPr>
            <p:spPr bwMode="auto">
              <a:xfrm>
                <a:off x="4270" y="2861"/>
                <a:ext cx="379" cy="18"/>
              </a:xfrm>
              <a:custGeom>
                <a:avLst/>
                <a:gdLst>
                  <a:gd name="T0" fmla="*/ 0 w 379"/>
                  <a:gd name="T1" fmla="*/ 0 h 18"/>
                  <a:gd name="T2" fmla="*/ 17 w 379"/>
                  <a:gd name="T3" fmla="*/ 17 h 18"/>
                  <a:gd name="T4" fmla="*/ 361 w 379"/>
                  <a:gd name="T5" fmla="*/ 17 h 18"/>
                  <a:gd name="T6" fmla="*/ 378 w 379"/>
                  <a:gd name="T7" fmla="*/ 0 h 18"/>
                  <a:gd name="T8" fmla="*/ 0 w 379"/>
                  <a:gd name="T9" fmla="*/ 0 h 18"/>
                </a:gdLst>
                <a:ahLst/>
                <a:cxnLst>
                  <a:cxn ang="0">
                    <a:pos x="T0" y="T1"/>
                  </a:cxn>
                  <a:cxn ang="0">
                    <a:pos x="T2" y="T3"/>
                  </a:cxn>
                  <a:cxn ang="0">
                    <a:pos x="T4" y="T5"/>
                  </a:cxn>
                  <a:cxn ang="0">
                    <a:pos x="T6" y="T7"/>
                  </a:cxn>
                  <a:cxn ang="0">
                    <a:pos x="T8" y="T9"/>
                  </a:cxn>
                </a:cxnLst>
                <a:rect l="0" t="0" r="r" b="b"/>
                <a:pathLst>
                  <a:path w="379" h="18">
                    <a:moveTo>
                      <a:pt x="0" y="0"/>
                    </a:moveTo>
                    <a:lnTo>
                      <a:pt x="17" y="17"/>
                    </a:lnTo>
                    <a:lnTo>
                      <a:pt x="361" y="17"/>
                    </a:lnTo>
                    <a:lnTo>
                      <a:pt x="378" y="0"/>
                    </a:lnTo>
                    <a:lnTo>
                      <a:pt x="0" y="0"/>
                    </a:lnTo>
                  </a:path>
                </a:pathLst>
              </a:custGeom>
              <a:solidFill>
                <a:srgbClr val="FAFD00"/>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9532" name="Freeform 140"/>
              <p:cNvSpPr>
                <a:spLocks/>
              </p:cNvSpPr>
              <p:nvPr/>
            </p:nvSpPr>
            <p:spPr bwMode="auto">
              <a:xfrm>
                <a:off x="4270" y="2861"/>
                <a:ext cx="18" cy="368"/>
              </a:xfrm>
              <a:custGeom>
                <a:avLst/>
                <a:gdLst>
                  <a:gd name="T0" fmla="*/ 0 w 18"/>
                  <a:gd name="T1" fmla="*/ 0 h 368"/>
                  <a:gd name="T2" fmla="*/ 0 w 18"/>
                  <a:gd name="T3" fmla="*/ 367 h 368"/>
                  <a:gd name="T4" fmla="*/ 17 w 18"/>
                  <a:gd name="T5" fmla="*/ 350 h 368"/>
                  <a:gd name="T6" fmla="*/ 17 w 18"/>
                  <a:gd name="T7" fmla="*/ 16 h 368"/>
                  <a:gd name="T8" fmla="*/ 0 w 18"/>
                  <a:gd name="T9" fmla="*/ 0 h 368"/>
                </a:gdLst>
                <a:ahLst/>
                <a:cxnLst>
                  <a:cxn ang="0">
                    <a:pos x="T0" y="T1"/>
                  </a:cxn>
                  <a:cxn ang="0">
                    <a:pos x="T2" y="T3"/>
                  </a:cxn>
                  <a:cxn ang="0">
                    <a:pos x="T4" y="T5"/>
                  </a:cxn>
                  <a:cxn ang="0">
                    <a:pos x="T6" y="T7"/>
                  </a:cxn>
                  <a:cxn ang="0">
                    <a:pos x="T8" y="T9"/>
                  </a:cxn>
                </a:cxnLst>
                <a:rect l="0" t="0" r="r" b="b"/>
                <a:pathLst>
                  <a:path w="18" h="368">
                    <a:moveTo>
                      <a:pt x="0" y="0"/>
                    </a:moveTo>
                    <a:lnTo>
                      <a:pt x="0" y="367"/>
                    </a:lnTo>
                    <a:lnTo>
                      <a:pt x="17" y="350"/>
                    </a:lnTo>
                    <a:lnTo>
                      <a:pt x="17" y="16"/>
                    </a:lnTo>
                    <a:lnTo>
                      <a:pt x="0" y="0"/>
                    </a:lnTo>
                  </a:path>
                </a:pathLst>
              </a:custGeom>
              <a:solidFill>
                <a:srgbClr val="FAFD00"/>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9533" name="Freeform 141"/>
              <p:cNvSpPr>
                <a:spLocks/>
              </p:cNvSpPr>
              <p:nvPr/>
            </p:nvSpPr>
            <p:spPr bwMode="auto">
              <a:xfrm>
                <a:off x="4631" y="2861"/>
                <a:ext cx="18" cy="368"/>
              </a:xfrm>
              <a:custGeom>
                <a:avLst/>
                <a:gdLst>
                  <a:gd name="T0" fmla="*/ 17 w 18"/>
                  <a:gd name="T1" fmla="*/ 0 h 368"/>
                  <a:gd name="T2" fmla="*/ 0 w 18"/>
                  <a:gd name="T3" fmla="*/ 16 h 368"/>
                  <a:gd name="T4" fmla="*/ 0 w 18"/>
                  <a:gd name="T5" fmla="*/ 350 h 368"/>
                  <a:gd name="T6" fmla="*/ 17 w 18"/>
                  <a:gd name="T7" fmla="*/ 367 h 368"/>
                  <a:gd name="T8" fmla="*/ 17 w 18"/>
                  <a:gd name="T9" fmla="*/ 0 h 368"/>
                </a:gdLst>
                <a:ahLst/>
                <a:cxnLst>
                  <a:cxn ang="0">
                    <a:pos x="T0" y="T1"/>
                  </a:cxn>
                  <a:cxn ang="0">
                    <a:pos x="T2" y="T3"/>
                  </a:cxn>
                  <a:cxn ang="0">
                    <a:pos x="T4" y="T5"/>
                  </a:cxn>
                  <a:cxn ang="0">
                    <a:pos x="T6" y="T7"/>
                  </a:cxn>
                  <a:cxn ang="0">
                    <a:pos x="T8" y="T9"/>
                  </a:cxn>
                </a:cxnLst>
                <a:rect l="0" t="0" r="r" b="b"/>
                <a:pathLst>
                  <a:path w="18" h="368">
                    <a:moveTo>
                      <a:pt x="17" y="0"/>
                    </a:moveTo>
                    <a:lnTo>
                      <a:pt x="0" y="16"/>
                    </a:lnTo>
                    <a:lnTo>
                      <a:pt x="0" y="350"/>
                    </a:lnTo>
                    <a:lnTo>
                      <a:pt x="17" y="367"/>
                    </a:lnTo>
                    <a:lnTo>
                      <a:pt x="17" y="0"/>
                    </a:lnTo>
                  </a:path>
                </a:pathLst>
              </a:custGeom>
              <a:solidFill>
                <a:srgbClr val="FAFD00"/>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9534" name="Freeform 142"/>
              <p:cNvSpPr>
                <a:spLocks/>
              </p:cNvSpPr>
              <p:nvPr/>
            </p:nvSpPr>
            <p:spPr bwMode="auto">
              <a:xfrm>
                <a:off x="4270" y="3212"/>
                <a:ext cx="379" cy="17"/>
              </a:xfrm>
              <a:custGeom>
                <a:avLst/>
                <a:gdLst>
                  <a:gd name="T0" fmla="*/ 17 w 379"/>
                  <a:gd name="T1" fmla="*/ 0 h 17"/>
                  <a:gd name="T2" fmla="*/ 0 w 379"/>
                  <a:gd name="T3" fmla="*/ 16 h 17"/>
                  <a:gd name="T4" fmla="*/ 378 w 379"/>
                  <a:gd name="T5" fmla="*/ 16 h 17"/>
                  <a:gd name="T6" fmla="*/ 361 w 379"/>
                  <a:gd name="T7" fmla="*/ 0 h 17"/>
                  <a:gd name="T8" fmla="*/ 17 w 379"/>
                  <a:gd name="T9" fmla="*/ 0 h 17"/>
                </a:gdLst>
                <a:ahLst/>
                <a:cxnLst>
                  <a:cxn ang="0">
                    <a:pos x="T0" y="T1"/>
                  </a:cxn>
                  <a:cxn ang="0">
                    <a:pos x="T2" y="T3"/>
                  </a:cxn>
                  <a:cxn ang="0">
                    <a:pos x="T4" y="T5"/>
                  </a:cxn>
                  <a:cxn ang="0">
                    <a:pos x="T6" y="T7"/>
                  </a:cxn>
                  <a:cxn ang="0">
                    <a:pos x="T8" y="T9"/>
                  </a:cxn>
                </a:cxnLst>
                <a:rect l="0" t="0" r="r" b="b"/>
                <a:pathLst>
                  <a:path w="379" h="17">
                    <a:moveTo>
                      <a:pt x="17" y="0"/>
                    </a:moveTo>
                    <a:lnTo>
                      <a:pt x="0" y="16"/>
                    </a:lnTo>
                    <a:lnTo>
                      <a:pt x="378" y="16"/>
                    </a:lnTo>
                    <a:lnTo>
                      <a:pt x="361" y="0"/>
                    </a:lnTo>
                    <a:lnTo>
                      <a:pt x="17" y="0"/>
                    </a:lnTo>
                  </a:path>
                </a:pathLst>
              </a:custGeom>
              <a:solidFill>
                <a:srgbClr val="FAFD00"/>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59541" name="Group 149"/>
            <p:cNvGrpSpPr>
              <a:grpSpLocks/>
            </p:cNvGrpSpPr>
            <p:nvPr/>
          </p:nvGrpSpPr>
          <p:grpSpPr bwMode="auto">
            <a:xfrm>
              <a:off x="4654" y="2857"/>
              <a:ext cx="379" cy="368"/>
              <a:chOff x="4654" y="2857"/>
              <a:chExt cx="379" cy="368"/>
            </a:xfrm>
          </p:grpSpPr>
          <p:sp>
            <p:nvSpPr>
              <p:cNvPr id="59536" name="Rectangle 144"/>
              <p:cNvSpPr>
                <a:spLocks noChangeArrowheads="1"/>
              </p:cNvSpPr>
              <p:nvPr/>
            </p:nvSpPr>
            <p:spPr bwMode="auto">
              <a:xfrm>
                <a:off x="4656" y="2860"/>
                <a:ext cx="368" cy="357"/>
              </a:xfrm>
              <a:prstGeom prst="rect">
                <a:avLst/>
              </a:prstGeom>
              <a:solidFill>
                <a:schemeClr val="accent1"/>
              </a:solidFill>
              <a:ln w="12700">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9537" name="Freeform 145"/>
              <p:cNvSpPr>
                <a:spLocks/>
              </p:cNvSpPr>
              <p:nvPr/>
            </p:nvSpPr>
            <p:spPr bwMode="auto">
              <a:xfrm>
                <a:off x="4654" y="2857"/>
                <a:ext cx="379" cy="18"/>
              </a:xfrm>
              <a:custGeom>
                <a:avLst/>
                <a:gdLst>
                  <a:gd name="T0" fmla="*/ 0 w 379"/>
                  <a:gd name="T1" fmla="*/ 0 h 18"/>
                  <a:gd name="T2" fmla="*/ 17 w 379"/>
                  <a:gd name="T3" fmla="*/ 17 h 18"/>
                  <a:gd name="T4" fmla="*/ 361 w 379"/>
                  <a:gd name="T5" fmla="*/ 17 h 18"/>
                  <a:gd name="T6" fmla="*/ 378 w 379"/>
                  <a:gd name="T7" fmla="*/ 0 h 18"/>
                  <a:gd name="T8" fmla="*/ 0 w 379"/>
                  <a:gd name="T9" fmla="*/ 0 h 18"/>
                </a:gdLst>
                <a:ahLst/>
                <a:cxnLst>
                  <a:cxn ang="0">
                    <a:pos x="T0" y="T1"/>
                  </a:cxn>
                  <a:cxn ang="0">
                    <a:pos x="T2" y="T3"/>
                  </a:cxn>
                  <a:cxn ang="0">
                    <a:pos x="T4" y="T5"/>
                  </a:cxn>
                  <a:cxn ang="0">
                    <a:pos x="T6" y="T7"/>
                  </a:cxn>
                  <a:cxn ang="0">
                    <a:pos x="T8" y="T9"/>
                  </a:cxn>
                </a:cxnLst>
                <a:rect l="0" t="0" r="r" b="b"/>
                <a:pathLst>
                  <a:path w="379" h="18">
                    <a:moveTo>
                      <a:pt x="0" y="0"/>
                    </a:moveTo>
                    <a:lnTo>
                      <a:pt x="17" y="17"/>
                    </a:lnTo>
                    <a:lnTo>
                      <a:pt x="361" y="17"/>
                    </a:lnTo>
                    <a:lnTo>
                      <a:pt x="378" y="0"/>
                    </a:lnTo>
                    <a:lnTo>
                      <a:pt x="0" y="0"/>
                    </a:lnTo>
                  </a:path>
                </a:pathLst>
              </a:custGeom>
              <a:solidFill>
                <a:schemeClr val="accent1"/>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9538" name="Freeform 146"/>
              <p:cNvSpPr>
                <a:spLocks/>
              </p:cNvSpPr>
              <p:nvPr/>
            </p:nvSpPr>
            <p:spPr bwMode="auto">
              <a:xfrm>
                <a:off x="4654" y="2857"/>
                <a:ext cx="18" cy="368"/>
              </a:xfrm>
              <a:custGeom>
                <a:avLst/>
                <a:gdLst>
                  <a:gd name="T0" fmla="*/ 0 w 18"/>
                  <a:gd name="T1" fmla="*/ 0 h 368"/>
                  <a:gd name="T2" fmla="*/ 0 w 18"/>
                  <a:gd name="T3" fmla="*/ 367 h 368"/>
                  <a:gd name="T4" fmla="*/ 17 w 18"/>
                  <a:gd name="T5" fmla="*/ 350 h 368"/>
                  <a:gd name="T6" fmla="*/ 17 w 18"/>
                  <a:gd name="T7" fmla="*/ 16 h 368"/>
                  <a:gd name="T8" fmla="*/ 0 w 18"/>
                  <a:gd name="T9" fmla="*/ 0 h 368"/>
                </a:gdLst>
                <a:ahLst/>
                <a:cxnLst>
                  <a:cxn ang="0">
                    <a:pos x="T0" y="T1"/>
                  </a:cxn>
                  <a:cxn ang="0">
                    <a:pos x="T2" y="T3"/>
                  </a:cxn>
                  <a:cxn ang="0">
                    <a:pos x="T4" y="T5"/>
                  </a:cxn>
                  <a:cxn ang="0">
                    <a:pos x="T6" y="T7"/>
                  </a:cxn>
                  <a:cxn ang="0">
                    <a:pos x="T8" y="T9"/>
                  </a:cxn>
                </a:cxnLst>
                <a:rect l="0" t="0" r="r" b="b"/>
                <a:pathLst>
                  <a:path w="18" h="368">
                    <a:moveTo>
                      <a:pt x="0" y="0"/>
                    </a:moveTo>
                    <a:lnTo>
                      <a:pt x="0" y="367"/>
                    </a:lnTo>
                    <a:lnTo>
                      <a:pt x="17" y="350"/>
                    </a:lnTo>
                    <a:lnTo>
                      <a:pt x="17" y="16"/>
                    </a:lnTo>
                    <a:lnTo>
                      <a:pt x="0" y="0"/>
                    </a:lnTo>
                  </a:path>
                </a:pathLst>
              </a:custGeom>
              <a:solidFill>
                <a:schemeClr val="accent1"/>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9539" name="Freeform 147"/>
              <p:cNvSpPr>
                <a:spLocks/>
              </p:cNvSpPr>
              <p:nvPr/>
            </p:nvSpPr>
            <p:spPr bwMode="auto">
              <a:xfrm>
                <a:off x="5015" y="2857"/>
                <a:ext cx="18" cy="368"/>
              </a:xfrm>
              <a:custGeom>
                <a:avLst/>
                <a:gdLst>
                  <a:gd name="T0" fmla="*/ 17 w 18"/>
                  <a:gd name="T1" fmla="*/ 0 h 368"/>
                  <a:gd name="T2" fmla="*/ 0 w 18"/>
                  <a:gd name="T3" fmla="*/ 16 h 368"/>
                  <a:gd name="T4" fmla="*/ 0 w 18"/>
                  <a:gd name="T5" fmla="*/ 350 h 368"/>
                  <a:gd name="T6" fmla="*/ 17 w 18"/>
                  <a:gd name="T7" fmla="*/ 367 h 368"/>
                  <a:gd name="T8" fmla="*/ 17 w 18"/>
                  <a:gd name="T9" fmla="*/ 0 h 368"/>
                </a:gdLst>
                <a:ahLst/>
                <a:cxnLst>
                  <a:cxn ang="0">
                    <a:pos x="T0" y="T1"/>
                  </a:cxn>
                  <a:cxn ang="0">
                    <a:pos x="T2" y="T3"/>
                  </a:cxn>
                  <a:cxn ang="0">
                    <a:pos x="T4" y="T5"/>
                  </a:cxn>
                  <a:cxn ang="0">
                    <a:pos x="T6" y="T7"/>
                  </a:cxn>
                  <a:cxn ang="0">
                    <a:pos x="T8" y="T9"/>
                  </a:cxn>
                </a:cxnLst>
                <a:rect l="0" t="0" r="r" b="b"/>
                <a:pathLst>
                  <a:path w="18" h="368">
                    <a:moveTo>
                      <a:pt x="17" y="0"/>
                    </a:moveTo>
                    <a:lnTo>
                      <a:pt x="0" y="16"/>
                    </a:lnTo>
                    <a:lnTo>
                      <a:pt x="0" y="350"/>
                    </a:lnTo>
                    <a:lnTo>
                      <a:pt x="17" y="367"/>
                    </a:lnTo>
                    <a:lnTo>
                      <a:pt x="17" y="0"/>
                    </a:lnTo>
                  </a:path>
                </a:pathLst>
              </a:custGeom>
              <a:solidFill>
                <a:schemeClr val="accent1"/>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9540" name="Freeform 148"/>
              <p:cNvSpPr>
                <a:spLocks/>
              </p:cNvSpPr>
              <p:nvPr/>
            </p:nvSpPr>
            <p:spPr bwMode="auto">
              <a:xfrm>
                <a:off x="4654" y="3208"/>
                <a:ext cx="379" cy="17"/>
              </a:xfrm>
              <a:custGeom>
                <a:avLst/>
                <a:gdLst>
                  <a:gd name="T0" fmla="*/ 17 w 379"/>
                  <a:gd name="T1" fmla="*/ 0 h 17"/>
                  <a:gd name="T2" fmla="*/ 0 w 379"/>
                  <a:gd name="T3" fmla="*/ 16 h 17"/>
                  <a:gd name="T4" fmla="*/ 378 w 379"/>
                  <a:gd name="T5" fmla="*/ 16 h 17"/>
                  <a:gd name="T6" fmla="*/ 361 w 379"/>
                  <a:gd name="T7" fmla="*/ 0 h 17"/>
                  <a:gd name="T8" fmla="*/ 17 w 379"/>
                  <a:gd name="T9" fmla="*/ 0 h 17"/>
                </a:gdLst>
                <a:ahLst/>
                <a:cxnLst>
                  <a:cxn ang="0">
                    <a:pos x="T0" y="T1"/>
                  </a:cxn>
                  <a:cxn ang="0">
                    <a:pos x="T2" y="T3"/>
                  </a:cxn>
                  <a:cxn ang="0">
                    <a:pos x="T4" y="T5"/>
                  </a:cxn>
                  <a:cxn ang="0">
                    <a:pos x="T6" y="T7"/>
                  </a:cxn>
                  <a:cxn ang="0">
                    <a:pos x="T8" y="T9"/>
                  </a:cxn>
                </a:cxnLst>
                <a:rect l="0" t="0" r="r" b="b"/>
                <a:pathLst>
                  <a:path w="379" h="17">
                    <a:moveTo>
                      <a:pt x="17" y="0"/>
                    </a:moveTo>
                    <a:lnTo>
                      <a:pt x="0" y="16"/>
                    </a:lnTo>
                    <a:lnTo>
                      <a:pt x="378" y="16"/>
                    </a:lnTo>
                    <a:lnTo>
                      <a:pt x="361" y="0"/>
                    </a:lnTo>
                    <a:lnTo>
                      <a:pt x="17" y="0"/>
                    </a:lnTo>
                  </a:path>
                </a:pathLst>
              </a:custGeom>
              <a:solidFill>
                <a:schemeClr val="accent1"/>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59547" name="Group 155"/>
            <p:cNvGrpSpPr>
              <a:grpSpLocks/>
            </p:cNvGrpSpPr>
            <p:nvPr/>
          </p:nvGrpSpPr>
          <p:grpSpPr bwMode="auto">
            <a:xfrm>
              <a:off x="5026" y="2857"/>
              <a:ext cx="379" cy="368"/>
              <a:chOff x="5026" y="2857"/>
              <a:chExt cx="379" cy="368"/>
            </a:xfrm>
          </p:grpSpPr>
          <p:sp>
            <p:nvSpPr>
              <p:cNvPr id="59542" name="Rectangle 150"/>
              <p:cNvSpPr>
                <a:spLocks noChangeArrowheads="1"/>
              </p:cNvSpPr>
              <p:nvPr/>
            </p:nvSpPr>
            <p:spPr bwMode="auto">
              <a:xfrm>
                <a:off x="5028" y="2860"/>
                <a:ext cx="368" cy="357"/>
              </a:xfrm>
              <a:prstGeom prst="rect">
                <a:avLst/>
              </a:prstGeom>
              <a:solidFill>
                <a:srgbClr val="FAFD00"/>
              </a:solidFill>
              <a:ln w="12700">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9543" name="Freeform 151"/>
              <p:cNvSpPr>
                <a:spLocks/>
              </p:cNvSpPr>
              <p:nvPr/>
            </p:nvSpPr>
            <p:spPr bwMode="auto">
              <a:xfrm>
                <a:off x="5026" y="2857"/>
                <a:ext cx="379" cy="18"/>
              </a:xfrm>
              <a:custGeom>
                <a:avLst/>
                <a:gdLst>
                  <a:gd name="T0" fmla="*/ 0 w 379"/>
                  <a:gd name="T1" fmla="*/ 0 h 18"/>
                  <a:gd name="T2" fmla="*/ 17 w 379"/>
                  <a:gd name="T3" fmla="*/ 17 h 18"/>
                  <a:gd name="T4" fmla="*/ 361 w 379"/>
                  <a:gd name="T5" fmla="*/ 17 h 18"/>
                  <a:gd name="T6" fmla="*/ 378 w 379"/>
                  <a:gd name="T7" fmla="*/ 0 h 18"/>
                  <a:gd name="T8" fmla="*/ 0 w 379"/>
                  <a:gd name="T9" fmla="*/ 0 h 18"/>
                </a:gdLst>
                <a:ahLst/>
                <a:cxnLst>
                  <a:cxn ang="0">
                    <a:pos x="T0" y="T1"/>
                  </a:cxn>
                  <a:cxn ang="0">
                    <a:pos x="T2" y="T3"/>
                  </a:cxn>
                  <a:cxn ang="0">
                    <a:pos x="T4" y="T5"/>
                  </a:cxn>
                  <a:cxn ang="0">
                    <a:pos x="T6" y="T7"/>
                  </a:cxn>
                  <a:cxn ang="0">
                    <a:pos x="T8" y="T9"/>
                  </a:cxn>
                </a:cxnLst>
                <a:rect l="0" t="0" r="r" b="b"/>
                <a:pathLst>
                  <a:path w="379" h="18">
                    <a:moveTo>
                      <a:pt x="0" y="0"/>
                    </a:moveTo>
                    <a:lnTo>
                      <a:pt x="17" y="17"/>
                    </a:lnTo>
                    <a:lnTo>
                      <a:pt x="361" y="17"/>
                    </a:lnTo>
                    <a:lnTo>
                      <a:pt x="378" y="0"/>
                    </a:lnTo>
                    <a:lnTo>
                      <a:pt x="0" y="0"/>
                    </a:lnTo>
                  </a:path>
                </a:pathLst>
              </a:custGeom>
              <a:solidFill>
                <a:srgbClr val="FAFD00"/>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9544" name="Freeform 152"/>
              <p:cNvSpPr>
                <a:spLocks/>
              </p:cNvSpPr>
              <p:nvPr/>
            </p:nvSpPr>
            <p:spPr bwMode="auto">
              <a:xfrm>
                <a:off x="5026" y="2857"/>
                <a:ext cx="18" cy="368"/>
              </a:xfrm>
              <a:custGeom>
                <a:avLst/>
                <a:gdLst>
                  <a:gd name="T0" fmla="*/ 0 w 18"/>
                  <a:gd name="T1" fmla="*/ 0 h 368"/>
                  <a:gd name="T2" fmla="*/ 0 w 18"/>
                  <a:gd name="T3" fmla="*/ 367 h 368"/>
                  <a:gd name="T4" fmla="*/ 17 w 18"/>
                  <a:gd name="T5" fmla="*/ 350 h 368"/>
                  <a:gd name="T6" fmla="*/ 17 w 18"/>
                  <a:gd name="T7" fmla="*/ 16 h 368"/>
                  <a:gd name="T8" fmla="*/ 0 w 18"/>
                  <a:gd name="T9" fmla="*/ 0 h 368"/>
                </a:gdLst>
                <a:ahLst/>
                <a:cxnLst>
                  <a:cxn ang="0">
                    <a:pos x="T0" y="T1"/>
                  </a:cxn>
                  <a:cxn ang="0">
                    <a:pos x="T2" y="T3"/>
                  </a:cxn>
                  <a:cxn ang="0">
                    <a:pos x="T4" y="T5"/>
                  </a:cxn>
                  <a:cxn ang="0">
                    <a:pos x="T6" y="T7"/>
                  </a:cxn>
                  <a:cxn ang="0">
                    <a:pos x="T8" y="T9"/>
                  </a:cxn>
                </a:cxnLst>
                <a:rect l="0" t="0" r="r" b="b"/>
                <a:pathLst>
                  <a:path w="18" h="368">
                    <a:moveTo>
                      <a:pt x="0" y="0"/>
                    </a:moveTo>
                    <a:lnTo>
                      <a:pt x="0" y="367"/>
                    </a:lnTo>
                    <a:lnTo>
                      <a:pt x="17" y="350"/>
                    </a:lnTo>
                    <a:lnTo>
                      <a:pt x="17" y="16"/>
                    </a:lnTo>
                    <a:lnTo>
                      <a:pt x="0" y="0"/>
                    </a:lnTo>
                  </a:path>
                </a:pathLst>
              </a:custGeom>
              <a:solidFill>
                <a:srgbClr val="FAFD00"/>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9545" name="Freeform 153"/>
              <p:cNvSpPr>
                <a:spLocks/>
              </p:cNvSpPr>
              <p:nvPr/>
            </p:nvSpPr>
            <p:spPr bwMode="auto">
              <a:xfrm>
                <a:off x="5387" y="2857"/>
                <a:ext cx="18" cy="368"/>
              </a:xfrm>
              <a:custGeom>
                <a:avLst/>
                <a:gdLst>
                  <a:gd name="T0" fmla="*/ 17 w 18"/>
                  <a:gd name="T1" fmla="*/ 0 h 368"/>
                  <a:gd name="T2" fmla="*/ 0 w 18"/>
                  <a:gd name="T3" fmla="*/ 16 h 368"/>
                  <a:gd name="T4" fmla="*/ 0 w 18"/>
                  <a:gd name="T5" fmla="*/ 350 h 368"/>
                  <a:gd name="T6" fmla="*/ 17 w 18"/>
                  <a:gd name="T7" fmla="*/ 367 h 368"/>
                  <a:gd name="T8" fmla="*/ 17 w 18"/>
                  <a:gd name="T9" fmla="*/ 0 h 368"/>
                </a:gdLst>
                <a:ahLst/>
                <a:cxnLst>
                  <a:cxn ang="0">
                    <a:pos x="T0" y="T1"/>
                  </a:cxn>
                  <a:cxn ang="0">
                    <a:pos x="T2" y="T3"/>
                  </a:cxn>
                  <a:cxn ang="0">
                    <a:pos x="T4" y="T5"/>
                  </a:cxn>
                  <a:cxn ang="0">
                    <a:pos x="T6" y="T7"/>
                  </a:cxn>
                  <a:cxn ang="0">
                    <a:pos x="T8" y="T9"/>
                  </a:cxn>
                </a:cxnLst>
                <a:rect l="0" t="0" r="r" b="b"/>
                <a:pathLst>
                  <a:path w="18" h="368">
                    <a:moveTo>
                      <a:pt x="17" y="0"/>
                    </a:moveTo>
                    <a:lnTo>
                      <a:pt x="0" y="16"/>
                    </a:lnTo>
                    <a:lnTo>
                      <a:pt x="0" y="350"/>
                    </a:lnTo>
                    <a:lnTo>
                      <a:pt x="17" y="367"/>
                    </a:lnTo>
                    <a:lnTo>
                      <a:pt x="17" y="0"/>
                    </a:lnTo>
                  </a:path>
                </a:pathLst>
              </a:custGeom>
              <a:solidFill>
                <a:srgbClr val="FAFD00"/>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9546" name="Freeform 154"/>
              <p:cNvSpPr>
                <a:spLocks/>
              </p:cNvSpPr>
              <p:nvPr/>
            </p:nvSpPr>
            <p:spPr bwMode="auto">
              <a:xfrm>
                <a:off x="5026" y="3208"/>
                <a:ext cx="379" cy="17"/>
              </a:xfrm>
              <a:custGeom>
                <a:avLst/>
                <a:gdLst>
                  <a:gd name="T0" fmla="*/ 17 w 379"/>
                  <a:gd name="T1" fmla="*/ 0 h 17"/>
                  <a:gd name="T2" fmla="*/ 0 w 379"/>
                  <a:gd name="T3" fmla="*/ 16 h 17"/>
                  <a:gd name="T4" fmla="*/ 378 w 379"/>
                  <a:gd name="T5" fmla="*/ 16 h 17"/>
                  <a:gd name="T6" fmla="*/ 361 w 379"/>
                  <a:gd name="T7" fmla="*/ 0 h 17"/>
                  <a:gd name="T8" fmla="*/ 17 w 379"/>
                  <a:gd name="T9" fmla="*/ 0 h 17"/>
                </a:gdLst>
                <a:ahLst/>
                <a:cxnLst>
                  <a:cxn ang="0">
                    <a:pos x="T0" y="T1"/>
                  </a:cxn>
                  <a:cxn ang="0">
                    <a:pos x="T2" y="T3"/>
                  </a:cxn>
                  <a:cxn ang="0">
                    <a:pos x="T4" y="T5"/>
                  </a:cxn>
                  <a:cxn ang="0">
                    <a:pos x="T6" y="T7"/>
                  </a:cxn>
                  <a:cxn ang="0">
                    <a:pos x="T8" y="T9"/>
                  </a:cxn>
                </a:cxnLst>
                <a:rect l="0" t="0" r="r" b="b"/>
                <a:pathLst>
                  <a:path w="379" h="17">
                    <a:moveTo>
                      <a:pt x="17" y="0"/>
                    </a:moveTo>
                    <a:lnTo>
                      <a:pt x="0" y="16"/>
                    </a:lnTo>
                    <a:lnTo>
                      <a:pt x="378" y="16"/>
                    </a:lnTo>
                    <a:lnTo>
                      <a:pt x="361" y="0"/>
                    </a:lnTo>
                    <a:lnTo>
                      <a:pt x="17" y="0"/>
                    </a:lnTo>
                  </a:path>
                </a:pathLst>
              </a:custGeom>
              <a:solidFill>
                <a:srgbClr val="FAFD00"/>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59553" name="Group 161"/>
            <p:cNvGrpSpPr>
              <a:grpSpLocks/>
            </p:cNvGrpSpPr>
            <p:nvPr/>
          </p:nvGrpSpPr>
          <p:grpSpPr bwMode="auto">
            <a:xfrm>
              <a:off x="4274" y="3197"/>
              <a:ext cx="379" cy="368"/>
              <a:chOff x="4274" y="3197"/>
              <a:chExt cx="379" cy="368"/>
            </a:xfrm>
          </p:grpSpPr>
          <p:sp>
            <p:nvSpPr>
              <p:cNvPr id="59548" name="Rectangle 156"/>
              <p:cNvSpPr>
                <a:spLocks noChangeArrowheads="1"/>
              </p:cNvSpPr>
              <p:nvPr/>
            </p:nvSpPr>
            <p:spPr bwMode="auto">
              <a:xfrm>
                <a:off x="4276" y="3200"/>
                <a:ext cx="368" cy="357"/>
              </a:xfrm>
              <a:prstGeom prst="rect">
                <a:avLst/>
              </a:prstGeom>
              <a:solidFill>
                <a:srgbClr val="FAFD00"/>
              </a:solidFill>
              <a:ln w="12700">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9549" name="Freeform 157"/>
              <p:cNvSpPr>
                <a:spLocks/>
              </p:cNvSpPr>
              <p:nvPr/>
            </p:nvSpPr>
            <p:spPr bwMode="auto">
              <a:xfrm>
                <a:off x="4274" y="3197"/>
                <a:ext cx="379" cy="18"/>
              </a:xfrm>
              <a:custGeom>
                <a:avLst/>
                <a:gdLst>
                  <a:gd name="T0" fmla="*/ 0 w 379"/>
                  <a:gd name="T1" fmla="*/ 0 h 18"/>
                  <a:gd name="T2" fmla="*/ 17 w 379"/>
                  <a:gd name="T3" fmla="*/ 17 h 18"/>
                  <a:gd name="T4" fmla="*/ 361 w 379"/>
                  <a:gd name="T5" fmla="*/ 17 h 18"/>
                  <a:gd name="T6" fmla="*/ 378 w 379"/>
                  <a:gd name="T7" fmla="*/ 0 h 18"/>
                  <a:gd name="T8" fmla="*/ 0 w 379"/>
                  <a:gd name="T9" fmla="*/ 0 h 18"/>
                </a:gdLst>
                <a:ahLst/>
                <a:cxnLst>
                  <a:cxn ang="0">
                    <a:pos x="T0" y="T1"/>
                  </a:cxn>
                  <a:cxn ang="0">
                    <a:pos x="T2" y="T3"/>
                  </a:cxn>
                  <a:cxn ang="0">
                    <a:pos x="T4" y="T5"/>
                  </a:cxn>
                  <a:cxn ang="0">
                    <a:pos x="T6" y="T7"/>
                  </a:cxn>
                  <a:cxn ang="0">
                    <a:pos x="T8" y="T9"/>
                  </a:cxn>
                </a:cxnLst>
                <a:rect l="0" t="0" r="r" b="b"/>
                <a:pathLst>
                  <a:path w="379" h="18">
                    <a:moveTo>
                      <a:pt x="0" y="0"/>
                    </a:moveTo>
                    <a:lnTo>
                      <a:pt x="17" y="17"/>
                    </a:lnTo>
                    <a:lnTo>
                      <a:pt x="361" y="17"/>
                    </a:lnTo>
                    <a:lnTo>
                      <a:pt x="378" y="0"/>
                    </a:lnTo>
                    <a:lnTo>
                      <a:pt x="0" y="0"/>
                    </a:lnTo>
                  </a:path>
                </a:pathLst>
              </a:custGeom>
              <a:solidFill>
                <a:srgbClr val="FAFD00"/>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9550" name="Freeform 158"/>
              <p:cNvSpPr>
                <a:spLocks/>
              </p:cNvSpPr>
              <p:nvPr/>
            </p:nvSpPr>
            <p:spPr bwMode="auto">
              <a:xfrm>
                <a:off x="4274" y="3197"/>
                <a:ext cx="18" cy="368"/>
              </a:xfrm>
              <a:custGeom>
                <a:avLst/>
                <a:gdLst>
                  <a:gd name="T0" fmla="*/ 0 w 18"/>
                  <a:gd name="T1" fmla="*/ 0 h 368"/>
                  <a:gd name="T2" fmla="*/ 0 w 18"/>
                  <a:gd name="T3" fmla="*/ 367 h 368"/>
                  <a:gd name="T4" fmla="*/ 17 w 18"/>
                  <a:gd name="T5" fmla="*/ 350 h 368"/>
                  <a:gd name="T6" fmla="*/ 17 w 18"/>
                  <a:gd name="T7" fmla="*/ 16 h 368"/>
                  <a:gd name="T8" fmla="*/ 0 w 18"/>
                  <a:gd name="T9" fmla="*/ 0 h 368"/>
                </a:gdLst>
                <a:ahLst/>
                <a:cxnLst>
                  <a:cxn ang="0">
                    <a:pos x="T0" y="T1"/>
                  </a:cxn>
                  <a:cxn ang="0">
                    <a:pos x="T2" y="T3"/>
                  </a:cxn>
                  <a:cxn ang="0">
                    <a:pos x="T4" y="T5"/>
                  </a:cxn>
                  <a:cxn ang="0">
                    <a:pos x="T6" y="T7"/>
                  </a:cxn>
                  <a:cxn ang="0">
                    <a:pos x="T8" y="T9"/>
                  </a:cxn>
                </a:cxnLst>
                <a:rect l="0" t="0" r="r" b="b"/>
                <a:pathLst>
                  <a:path w="18" h="368">
                    <a:moveTo>
                      <a:pt x="0" y="0"/>
                    </a:moveTo>
                    <a:lnTo>
                      <a:pt x="0" y="367"/>
                    </a:lnTo>
                    <a:lnTo>
                      <a:pt x="17" y="350"/>
                    </a:lnTo>
                    <a:lnTo>
                      <a:pt x="17" y="16"/>
                    </a:lnTo>
                    <a:lnTo>
                      <a:pt x="0" y="0"/>
                    </a:lnTo>
                  </a:path>
                </a:pathLst>
              </a:custGeom>
              <a:solidFill>
                <a:srgbClr val="FAFD00"/>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9551" name="Freeform 159"/>
              <p:cNvSpPr>
                <a:spLocks/>
              </p:cNvSpPr>
              <p:nvPr/>
            </p:nvSpPr>
            <p:spPr bwMode="auto">
              <a:xfrm>
                <a:off x="4635" y="3197"/>
                <a:ext cx="18" cy="368"/>
              </a:xfrm>
              <a:custGeom>
                <a:avLst/>
                <a:gdLst>
                  <a:gd name="T0" fmla="*/ 17 w 18"/>
                  <a:gd name="T1" fmla="*/ 0 h 368"/>
                  <a:gd name="T2" fmla="*/ 0 w 18"/>
                  <a:gd name="T3" fmla="*/ 16 h 368"/>
                  <a:gd name="T4" fmla="*/ 0 w 18"/>
                  <a:gd name="T5" fmla="*/ 350 h 368"/>
                  <a:gd name="T6" fmla="*/ 17 w 18"/>
                  <a:gd name="T7" fmla="*/ 367 h 368"/>
                  <a:gd name="T8" fmla="*/ 17 w 18"/>
                  <a:gd name="T9" fmla="*/ 0 h 368"/>
                </a:gdLst>
                <a:ahLst/>
                <a:cxnLst>
                  <a:cxn ang="0">
                    <a:pos x="T0" y="T1"/>
                  </a:cxn>
                  <a:cxn ang="0">
                    <a:pos x="T2" y="T3"/>
                  </a:cxn>
                  <a:cxn ang="0">
                    <a:pos x="T4" y="T5"/>
                  </a:cxn>
                  <a:cxn ang="0">
                    <a:pos x="T6" y="T7"/>
                  </a:cxn>
                  <a:cxn ang="0">
                    <a:pos x="T8" y="T9"/>
                  </a:cxn>
                </a:cxnLst>
                <a:rect l="0" t="0" r="r" b="b"/>
                <a:pathLst>
                  <a:path w="18" h="368">
                    <a:moveTo>
                      <a:pt x="17" y="0"/>
                    </a:moveTo>
                    <a:lnTo>
                      <a:pt x="0" y="16"/>
                    </a:lnTo>
                    <a:lnTo>
                      <a:pt x="0" y="350"/>
                    </a:lnTo>
                    <a:lnTo>
                      <a:pt x="17" y="367"/>
                    </a:lnTo>
                    <a:lnTo>
                      <a:pt x="17" y="0"/>
                    </a:lnTo>
                  </a:path>
                </a:pathLst>
              </a:custGeom>
              <a:solidFill>
                <a:srgbClr val="FAFD00"/>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9552" name="Freeform 160"/>
              <p:cNvSpPr>
                <a:spLocks/>
              </p:cNvSpPr>
              <p:nvPr/>
            </p:nvSpPr>
            <p:spPr bwMode="auto">
              <a:xfrm>
                <a:off x="4274" y="3548"/>
                <a:ext cx="379" cy="17"/>
              </a:xfrm>
              <a:custGeom>
                <a:avLst/>
                <a:gdLst>
                  <a:gd name="T0" fmla="*/ 17 w 379"/>
                  <a:gd name="T1" fmla="*/ 0 h 17"/>
                  <a:gd name="T2" fmla="*/ 0 w 379"/>
                  <a:gd name="T3" fmla="*/ 16 h 17"/>
                  <a:gd name="T4" fmla="*/ 378 w 379"/>
                  <a:gd name="T5" fmla="*/ 16 h 17"/>
                  <a:gd name="T6" fmla="*/ 361 w 379"/>
                  <a:gd name="T7" fmla="*/ 0 h 17"/>
                  <a:gd name="T8" fmla="*/ 17 w 379"/>
                  <a:gd name="T9" fmla="*/ 0 h 17"/>
                </a:gdLst>
                <a:ahLst/>
                <a:cxnLst>
                  <a:cxn ang="0">
                    <a:pos x="T0" y="T1"/>
                  </a:cxn>
                  <a:cxn ang="0">
                    <a:pos x="T2" y="T3"/>
                  </a:cxn>
                  <a:cxn ang="0">
                    <a:pos x="T4" y="T5"/>
                  </a:cxn>
                  <a:cxn ang="0">
                    <a:pos x="T6" y="T7"/>
                  </a:cxn>
                  <a:cxn ang="0">
                    <a:pos x="T8" y="T9"/>
                  </a:cxn>
                </a:cxnLst>
                <a:rect l="0" t="0" r="r" b="b"/>
                <a:pathLst>
                  <a:path w="379" h="17">
                    <a:moveTo>
                      <a:pt x="17" y="0"/>
                    </a:moveTo>
                    <a:lnTo>
                      <a:pt x="0" y="16"/>
                    </a:lnTo>
                    <a:lnTo>
                      <a:pt x="378" y="16"/>
                    </a:lnTo>
                    <a:lnTo>
                      <a:pt x="361" y="0"/>
                    </a:lnTo>
                    <a:lnTo>
                      <a:pt x="17" y="0"/>
                    </a:lnTo>
                  </a:path>
                </a:pathLst>
              </a:custGeom>
              <a:solidFill>
                <a:srgbClr val="FAFD00"/>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59559" name="Group 167"/>
            <p:cNvGrpSpPr>
              <a:grpSpLocks/>
            </p:cNvGrpSpPr>
            <p:nvPr/>
          </p:nvGrpSpPr>
          <p:grpSpPr bwMode="auto">
            <a:xfrm>
              <a:off x="4646" y="3205"/>
              <a:ext cx="379" cy="368"/>
              <a:chOff x="4646" y="3205"/>
              <a:chExt cx="379" cy="368"/>
            </a:xfrm>
          </p:grpSpPr>
          <p:sp>
            <p:nvSpPr>
              <p:cNvPr id="59554" name="Rectangle 162"/>
              <p:cNvSpPr>
                <a:spLocks noChangeArrowheads="1"/>
              </p:cNvSpPr>
              <p:nvPr/>
            </p:nvSpPr>
            <p:spPr bwMode="auto">
              <a:xfrm>
                <a:off x="4648" y="3208"/>
                <a:ext cx="368" cy="357"/>
              </a:xfrm>
              <a:prstGeom prst="rect">
                <a:avLst/>
              </a:prstGeom>
              <a:solidFill>
                <a:srgbClr val="FAFD00"/>
              </a:solidFill>
              <a:ln w="12700">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9555" name="Freeform 163"/>
              <p:cNvSpPr>
                <a:spLocks/>
              </p:cNvSpPr>
              <p:nvPr/>
            </p:nvSpPr>
            <p:spPr bwMode="auto">
              <a:xfrm>
                <a:off x="4646" y="3205"/>
                <a:ext cx="379" cy="18"/>
              </a:xfrm>
              <a:custGeom>
                <a:avLst/>
                <a:gdLst>
                  <a:gd name="T0" fmla="*/ 0 w 379"/>
                  <a:gd name="T1" fmla="*/ 0 h 18"/>
                  <a:gd name="T2" fmla="*/ 17 w 379"/>
                  <a:gd name="T3" fmla="*/ 17 h 18"/>
                  <a:gd name="T4" fmla="*/ 361 w 379"/>
                  <a:gd name="T5" fmla="*/ 17 h 18"/>
                  <a:gd name="T6" fmla="*/ 378 w 379"/>
                  <a:gd name="T7" fmla="*/ 0 h 18"/>
                  <a:gd name="T8" fmla="*/ 0 w 379"/>
                  <a:gd name="T9" fmla="*/ 0 h 18"/>
                </a:gdLst>
                <a:ahLst/>
                <a:cxnLst>
                  <a:cxn ang="0">
                    <a:pos x="T0" y="T1"/>
                  </a:cxn>
                  <a:cxn ang="0">
                    <a:pos x="T2" y="T3"/>
                  </a:cxn>
                  <a:cxn ang="0">
                    <a:pos x="T4" y="T5"/>
                  </a:cxn>
                  <a:cxn ang="0">
                    <a:pos x="T6" y="T7"/>
                  </a:cxn>
                  <a:cxn ang="0">
                    <a:pos x="T8" y="T9"/>
                  </a:cxn>
                </a:cxnLst>
                <a:rect l="0" t="0" r="r" b="b"/>
                <a:pathLst>
                  <a:path w="379" h="18">
                    <a:moveTo>
                      <a:pt x="0" y="0"/>
                    </a:moveTo>
                    <a:lnTo>
                      <a:pt x="17" y="17"/>
                    </a:lnTo>
                    <a:lnTo>
                      <a:pt x="361" y="17"/>
                    </a:lnTo>
                    <a:lnTo>
                      <a:pt x="378" y="0"/>
                    </a:lnTo>
                    <a:lnTo>
                      <a:pt x="0" y="0"/>
                    </a:lnTo>
                  </a:path>
                </a:pathLst>
              </a:custGeom>
              <a:solidFill>
                <a:srgbClr val="FAFD00"/>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9556" name="Freeform 164"/>
              <p:cNvSpPr>
                <a:spLocks/>
              </p:cNvSpPr>
              <p:nvPr/>
            </p:nvSpPr>
            <p:spPr bwMode="auto">
              <a:xfrm>
                <a:off x="4646" y="3205"/>
                <a:ext cx="18" cy="368"/>
              </a:xfrm>
              <a:custGeom>
                <a:avLst/>
                <a:gdLst>
                  <a:gd name="T0" fmla="*/ 0 w 18"/>
                  <a:gd name="T1" fmla="*/ 0 h 368"/>
                  <a:gd name="T2" fmla="*/ 0 w 18"/>
                  <a:gd name="T3" fmla="*/ 367 h 368"/>
                  <a:gd name="T4" fmla="*/ 17 w 18"/>
                  <a:gd name="T5" fmla="*/ 350 h 368"/>
                  <a:gd name="T6" fmla="*/ 17 w 18"/>
                  <a:gd name="T7" fmla="*/ 16 h 368"/>
                  <a:gd name="T8" fmla="*/ 0 w 18"/>
                  <a:gd name="T9" fmla="*/ 0 h 368"/>
                </a:gdLst>
                <a:ahLst/>
                <a:cxnLst>
                  <a:cxn ang="0">
                    <a:pos x="T0" y="T1"/>
                  </a:cxn>
                  <a:cxn ang="0">
                    <a:pos x="T2" y="T3"/>
                  </a:cxn>
                  <a:cxn ang="0">
                    <a:pos x="T4" y="T5"/>
                  </a:cxn>
                  <a:cxn ang="0">
                    <a:pos x="T6" y="T7"/>
                  </a:cxn>
                  <a:cxn ang="0">
                    <a:pos x="T8" y="T9"/>
                  </a:cxn>
                </a:cxnLst>
                <a:rect l="0" t="0" r="r" b="b"/>
                <a:pathLst>
                  <a:path w="18" h="368">
                    <a:moveTo>
                      <a:pt x="0" y="0"/>
                    </a:moveTo>
                    <a:lnTo>
                      <a:pt x="0" y="367"/>
                    </a:lnTo>
                    <a:lnTo>
                      <a:pt x="17" y="350"/>
                    </a:lnTo>
                    <a:lnTo>
                      <a:pt x="17" y="16"/>
                    </a:lnTo>
                    <a:lnTo>
                      <a:pt x="0" y="0"/>
                    </a:lnTo>
                  </a:path>
                </a:pathLst>
              </a:custGeom>
              <a:solidFill>
                <a:srgbClr val="FAFD00"/>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9557" name="Freeform 165"/>
              <p:cNvSpPr>
                <a:spLocks/>
              </p:cNvSpPr>
              <p:nvPr/>
            </p:nvSpPr>
            <p:spPr bwMode="auto">
              <a:xfrm>
                <a:off x="5007" y="3205"/>
                <a:ext cx="18" cy="368"/>
              </a:xfrm>
              <a:custGeom>
                <a:avLst/>
                <a:gdLst>
                  <a:gd name="T0" fmla="*/ 17 w 18"/>
                  <a:gd name="T1" fmla="*/ 0 h 368"/>
                  <a:gd name="T2" fmla="*/ 0 w 18"/>
                  <a:gd name="T3" fmla="*/ 16 h 368"/>
                  <a:gd name="T4" fmla="*/ 0 w 18"/>
                  <a:gd name="T5" fmla="*/ 350 h 368"/>
                  <a:gd name="T6" fmla="*/ 17 w 18"/>
                  <a:gd name="T7" fmla="*/ 367 h 368"/>
                  <a:gd name="T8" fmla="*/ 17 w 18"/>
                  <a:gd name="T9" fmla="*/ 0 h 368"/>
                </a:gdLst>
                <a:ahLst/>
                <a:cxnLst>
                  <a:cxn ang="0">
                    <a:pos x="T0" y="T1"/>
                  </a:cxn>
                  <a:cxn ang="0">
                    <a:pos x="T2" y="T3"/>
                  </a:cxn>
                  <a:cxn ang="0">
                    <a:pos x="T4" y="T5"/>
                  </a:cxn>
                  <a:cxn ang="0">
                    <a:pos x="T6" y="T7"/>
                  </a:cxn>
                  <a:cxn ang="0">
                    <a:pos x="T8" y="T9"/>
                  </a:cxn>
                </a:cxnLst>
                <a:rect l="0" t="0" r="r" b="b"/>
                <a:pathLst>
                  <a:path w="18" h="368">
                    <a:moveTo>
                      <a:pt x="17" y="0"/>
                    </a:moveTo>
                    <a:lnTo>
                      <a:pt x="0" y="16"/>
                    </a:lnTo>
                    <a:lnTo>
                      <a:pt x="0" y="350"/>
                    </a:lnTo>
                    <a:lnTo>
                      <a:pt x="17" y="367"/>
                    </a:lnTo>
                    <a:lnTo>
                      <a:pt x="17" y="0"/>
                    </a:lnTo>
                  </a:path>
                </a:pathLst>
              </a:custGeom>
              <a:solidFill>
                <a:srgbClr val="FAFD00"/>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9558" name="Freeform 166"/>
              <p:cNvSpPr>
                <a:spLocks/>
              </p:cNvSpPr>
              <p:nvPr/>
            </p:nvSpPr>
            <p:spPr bwMode="auto">
              <a:xfrm>
                <a:off x="4646" y="3556"/>
                <a:ext cx="379" cy="17"/>
              </a:xfrm>
              <a:custGeom>
                <a:avLst/>
                <a:gdLst>
                  <a:gd name="T0" fmla="*/ 17 w 379"/>
                  <a:gd name="T1" fmla="*/ 0 h 17"/>
                  <a:gd name="T2" fmla="*/ 0 w 379"/>
                  <a:gd name="T3" fmla="*/ 16 h 17"/>
                  <a:gd name="T4" fmla="*/ 378 w 379"/>
                  <a:gd name="T5" fmla="*/ 16 h 17"/>
                  <a:gd name="T6" fmla="*/ 361 w 379"/>
                  <a:gd name="T7" fmla="*/ 0 h 17"/>
                  <a:gd name="T8" fmla="*/ 17 w 379"/>
                  <a:gd name="T9" fmla="*/ 0 h 17"/>
                </a:gdLst>
                <a:ahLst/>
                <a:cxnLst>
                  <a:cxn ang="0">
                    <a:pos x="T0" y="T1"/>
                  </a:cxn>
                  <a:cxn ang="0">
                    <a:pos x="T2" y="T3"/>
                  </a:cxn>
                  <a:cxn ang="0">
                    <a:pos x="T4" y="T5"/>
                  </a:cxn>
                  <a:cxn ang="0">
                    <a:pos x="T6" y="T7"/>
                  </a:cxn>
                  <a:cxn ang="0">
                    <a:pos x="T8" y="T9"/>
                  </a:cxn>
                </a:cxnLst>
                <a:rect l="0" t="0" r="r" b="b"/>
                <a:pathLst>
                  <a:path w="379" h="17">
                    <a:moveTo>
                      <a:pt x="17" y="0"/>
                    </a:moveTo>
                    <a:lnTo>
                      <a:pt x="0" y="16"/>
                    </a:lnTo>
                    <a:lnTo>
                      <a:pt x="378" y="16"/>
                    </a:lnTo>
                    <a:lnTo>
                      <a:pt x="361" y="0"/>
                    </a:lnTo>
                    <a:lnTo>
                      <a:pt x="17" y="0"/>
                    </a:lnTo>
                  </a:path>
                </a:pathLst>
              </a:custGeom>
              <a:solidFill>
                <a:srgbClr val="FAFD00"/>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59565" name="Group 173"/>
            <p:cNvGrpSpPr>
              <a:grpSpLocks/>
            </p:cNvGrpSpPr>
            <p:nvPr/>
          </p:nvGrpSpPr>
          <p:grpSpPr bwMode="auto">
            <a:xfrm>
              <a:off x="5026" y="3205"/>
              <a:ext cx="379" cy="368"/>
              <a:chOff x="5026" y="3205"/>
              <a:chExt cx="379" cy="368"/>
            </a:xfrm>
          </p:grpSpPr>
          <p:sp>
            <p:nvSpPr>
              <p:cNvPr id="59560" name="Rectangle 168"/>
              <p:cNvSpPr>
                <a:spLocks noChangeArrowheads="1"/>
              </p:cNvSpPr>
              <p:nvPr/>
            </p:nvSpPr>
            <p:spPr bwMode="auto">
              <a:xfrm>
                <a:off x="5028" y="3208"/>
                <a:ext cx="368" cy="357"/>
              </a:xfrm>
              <a:prstGeom prst="rect">
                <a:avLst/>
              </a:prstGeom>
              <a:solidFill>
                <a:srgbClr val="FAFD00"/>
              </a:solidFill>
              <a:ln w="12700">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9561" name="Freeform 169"/>
              <p:cNvSpPr>
                <a:spLocks/>
              </p:cNvSpPr>
              <p:nvPr/>
            </p:nvSpPr>
            <p:spPr bwMode="auto">
              <a:xfrm>
                <a:off x="5026" y="3205"/>
                <a:ext cx="379" cy="18"/>
              </a:xfrm>
              <a:custGeom>
                <a:avLst/>
                <a:gdLst>
                  <a:gd name="T0" fmla="*/ 0 w 379"/>
                  <a:gd name="T1" fmla="*/ 0 h 18"/>
                  <a:gd name="T2" fmla="*/ 17 w 379"/>
                  <a:gd name="T3" fmla="*/ 17 h 18"/>
                  <a:gd name="T4" fmla="*/ 361 w 379"/>
                  <a:gd name="T5" fmla="*/ 17 h 18"/>
                  <a:gd name="T6" fmla="*/ 378 w 379"/>
                  <a:gd name="T7" fmla="*/ 0 h 18"/>
                  <a:gd name="T8" fmla="*/ 0 w 379"/>
                  <a:gd name="T9" fmla="*/ 0 h 18"/>
                </a:gdLst>
                <a:ahLst/>
                <a:cxnLst>
                  <a:cxn ang="0">
                    <a:pos x="T0" y="T1"/>
                  </a:cxn>
                  <a:cxn ang="0">
                    <a:pos x="T2" y="T3"/>
                  </a:cxn>
                  <a:cxn ang="0">
                    <a:pos x="T4" y="T5"/>
                  </a:cxn>
                  <a:cxn ang="0">
                    <a:pos x="T6" y="T7"/>
                  </a:cxn>
                  <a:cxn ang="0">
                    <a:pos x="T8" y="T9"/>
                  </a:cxn>
                </a:cxnLst>
                <a:rect l="0" t="0" r="r" b="b"/>
                <a:pathLst>
                  <a:path w="379" h="18">
                    <a:moveTo>
                      <a:pt x="0" y="0"/>
                    </a:moveTo>
                    <a:lnTo>
                      <a:pt x="17" y="17"/>
                    </a:lnTo>
                    <a:lnTo>
                      <a:pt x="361" y="17"/>
                    </a:lnTo>
                    <a:lnTo>
                      <a:pt x="378" y="0"/>
                    </a:lnTo>
                    <a:lnTo>
                      <a:pt x="0" y="0"/>
                    </a:lnTo>
                  </a:path>
                </a:pathLst>
              </a:custGeom>
              <a:solidFill>
                <a:srgbClr val="FAFD00"/>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9562" name="Freeform 170"/>
              <p:cNvSpPr>
                <a:spLocks/>
              </p:cNvSpPr>
              <p:nvPr/>
            </p:nvSpPr>
            <p:spPr bwMode="auto">
              <a:xfrm>
                <a:off x="5026" y="3205"/>
                <a:ext cx="18" cy="368"/>
              </a:xfrm>
              <a:custGeom>
                <a:avLst/>
                <a:gdLst>
                  <a:gd name="T0" fmla="*/ 0 w 18"/>
                  <a:gd name="T1" fmla="*/ 0 h 368"/>
                  <a:gd name="T2" fmla="*/ 0 w 18"/>
                  <a:gd name="T3" fmla="*/ 367 h 368"/>
                  <a:gd name="T4" fmla="*/ 17 w 18"/>
                  <a:gd name="T5" fmla="*/ 350 h 368"/>
                  <a:gd name="T6" fmla="*/ 17 w 18"/>
                  <a:gd name="T7" fmla="*/ 16 h 368"/>
                  <a:gd name="T8" fmla="*/ 0 w 18"/>
                  <a:gd name="T9" fmla="*/ 0 h 368"/>
                </a:gdLst>
                <a:ahLst/>
                <a:cxnLst>
                  <a:cxn ang="0">
                    <a:pos x="T0" y="T1"/>
                  </a:cxn>
                  <a:cxn ang="0">
                    <a:pos x="T2" y="T3"/>
                  </a:cxn>
                  <a:cxn ang="0">
                    <a:pos x="T4" y="T5"/>
                  </a:cxn>
                  <a:cxn ang="0">
                    <a:pos x="T6" y="T7"/>
                  </a:cxn>
                  <a:cxn ang="0">
                    <a:pos x="T8" y="T9"/>
                  </a:cxn>
                </a:cxnLst>
                <a:rect l="0" t="0" r="r" b="b"/>
                <a:pathLst>
                  <a:path w="18" h="368">
                    <a:moveTo>
                      <a:pt x="0" y="0"/>
                    </a:moveTo>
                    <a:lnTo>
                      <a:pt x="0" y="367"/>
                    </a:lnTo>
                    <a:lnTo>
                      <a:pt x="17" y="350"/>
                    </a:lnTo>
                    <a:lnTo>
                      <a:pt x="17" y="16"/>
                    </a:lnTo>
                    <a:lnTo>
                      <a:pt x="0" y="0"/>
                    </a:lnTo>
                  </a:path>
                </a:pathLst>
              </a:custGeom>
              <a:solidFill>
                <a:srgbClr val="FAFD00"/>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9563" name="Freeform 171"/>
              <p:cNvSpPr>
                <a:spLocks/>
              </p:cNvSpPr>
              <p:nvPr/>
            </p:nvSpPr>
            <p:spPr bwMode="auto">
              <a:xfrm>
                <a:off x="5387" y="3205"/>
                <a:ext cx="18" cy="368"/>
              </a:xfrm>
              <a:custGeom>
                <a:avLst/>
                <a:gdLst>
                  <a:gd name="T0" fmla="*/ 17 w 18"/>
                  <a:gd name="T1" fmla="*/ 0 h 368"/>
                  <a:gd name="T2" fmla="*/ 0 w 18"/>
                  <a:gd name="T3" fmla="*/ 16 h 368"/>
                  <a:gd name="T4" fmla="*/ 0 w 18"/>
                  <a:gd name="T5" fmla="*/ 350 h 368"/>
                  <a:gd name="T6" fmla="*/ 17 w 18"/>
                  <a:gd name="T7" fmla="*/ 367 h 368"/>
                  <a:gd name="T8" fmla="*/ 17 w 18"/>
                  <a:gd name="T9" fmla="*/ 0 h 368"/>
                </a:gdLst>
                <a:ahLst/>
                <a:cxnLst>
                  <a:cxn ang="0">
                    <a:pos x="T0" y="T1"/>
                  </a:cxn>
                  <a:cxn ang="0">
                    <a:pos x="T2" y="T3"/>
                  </a:cxn>
                  <a:cxn ang="0">
                    <a:pos x="T4" y="T5"/>
                  </a:cxn>
                  <a:cxn ang="0">
                    <a:pos x="T6" y="T7"/>
                  </a:cxn>
                  <a:cxn ang="0">
                    <a:pos x="T8" y="T9"/>
                  </a:cxn>
                </a:cxnLst>
                <a:rect l="0" t="0" r="r" b="b"/>
                <a:pathLst>
                  <a:path w="18" h="368">
                    <a:moveTo>
                      <a:pt x="17" y="0"/>
                    </a:moveTo>
                    <a:lnTo>
                      <a:pt x="0" y="16"/>
                    </a:lnTo>
                    <a:lnTo>
                      <a:pt x="0" y="350"/>
                    </a:lnTo>
                    <a:lnTo>
                      <a:pt x="17" y="367"/>
                    </a:lnTo>
                    <a:lnTo>
                      <a:pt x="17" y="0"/>
                    </a:lnTo>
                  </a:path>
                </a:pathLst>
              </a:custGeom>
              <a:solidFill>
                <a:srgbClr val="FAFD00"/>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9564" name="Freeform 172"/>
              <p:cNvSpPr>
                <a:spLocks/>
              </p:cNvSpPr>
              <p:nvPr/>
            </p:nvSpPr>
            <p:spPr bwMode="auto">
              <a:xfrm>
                <a:off x="5026" y="3556"/>
                <a:ext cx="379" cy="17"/>
              </a:xfrm>
              <a:custGeom>
                <a:avLst/>
                <a:gdLst>
                  <a:gd name="T0" fmla="*/ 17 w 379"/>
                  <a:gd name="T1" fmla="*/ 0 h 17"/>
                  <a:gd name="T2" fmla="*/ 0 w 379"/>
                  <a:gd name="T3" fmla="*/ 16 h 17"/>
                  <a:gd name="T4" fmla="*/ 378 w 379"/>
                  <a:gd name="T5" fmla="*/ 16 h 17"/>
                  <a:gd name="T6" fmla="*/ 361 w 379"/>
                  <a:gd name="T7" fmla="*/ 0 h 17"/>
                  <a:gd name="T8" fmla="*/ 17 w 379"/>
                  <a:gd name="T9" fmla="*/ 0 h 17"/>
                </a:gdLst>
                <a:ahLst/>
                <a:cxnLst>
                  <a:cxn ang="0">
                    <a:pos x="T0" y="T1"/>
                  </a:cxn>
                  <a:cxn ang="0">
                    <a:pos x="T2" y="T3"/>
                  </a:cxn>
                  <a:cxn ang="0">
                    <a:pos x="T4" y="T5"/>
                  </a:cxn>
                  <a:cxn ang="0">
                    <a:pos x="T6" y="T7"/>
                  </a:cxn>
                  <a:cxn ang="0">
                    <a:pos x="T8" y="T9"/>
                  </a:cxn>
                </a:cxnLst>
                <a:rect l="0" t="0" r="r" b="b"/>
                <a:pathLst>
                  <a:path w="379" h="17">
                    <a:moveTo>
                      <a:pt x="17" y="0"/>
                    </a:moveTo>
                    <a:lnTo>
                      <a:pt x="0" y="16"/>
                    </a:lnTo>
                    <a:lnTo>
                      <a:pt x="378" y="16"/>
                    </a:lnTo>
                    <a:lnTo>
                      <a:pt x="361" y="0"/>
                    </a:lnTo>
                    <a:lnTo>
                      <a:pt x="17" y="0"/>
                    </a:lnTo>
                  </a:path>
                </a:pathLst>
              </a:custGeom>
              <a:solidFill>
                <a:srgbClr val="FAFD00"/>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59571" name="Group 179"/>
            <p:cNvGrpSpPr>
              <a:grpSpLocks/>
            </p:cNvGrpSpPr>
            <p:nvPr/>
          </p:nvGrpSpPr>
          <p:grpSpPr bwMode="auto">
            <a:xfrm>
              <a:off x="4274" y="3565"/>
              <a:ext cx="379" cy="368"/>
              <a:chOff x="4274" y="3565"/>
              <a:chExt cx="379" cy="368"/>
            </a:xfrm>
          </p:grpSpPr>
          <p:sp>
            <p:nvSpPr>
              <p:cNvPr id="59566" name="Rectangle 174"/>
              <p:cNvSpPr>
                <a:spLocks noChangeArrowheads="1"/>
              </p:cNvSpPr>
              <p:nvPr/>
            </p:nvSpPr>
            <p:spPr bwMode="auto">
              <a:xfrm>
                <a:off x="4276" y="3568"/>
                <a:ext cx="368" cy="357"/>
              </a:xfrm>
              <a:prstGeom prst="rect">
                <a:avLst/>
              </a:prstGeom>
              <a:solidFill>
                <a:srgbClr val="00AE00"/>
              </a:solidFill>
              <a:ln w="12700">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9567" name="Freeform 175"/>
              <p:cNvSpPr>
                <a:spLocks/>
              </p:cNvSpPr>
              <p:nvPr/>
            </p:nvSpPr>
            <p:spPr bwMode="auto">
              <a:xfrm>
                <a:off x="4274" y="3565"/>
                <a:ext cx="379" cy="18"/>
              </a:xfrm>
              <a:custGeom>
                <a:avLst/>
                <a:gdLst>
                  <a:gd name="T0" fmla="*/ 0 w 379"/>
                  <a:gd name="T1" fmla="*/ 0 h 18"/>
                  <a:gd name="T2" fmla="*/ 17 w 379"/>
                  <a:gd name="T3" fmla="*/ 17 h 18"/>
                  <a:gd name="T4" fmla="*/ 361 w 379"/>
                  <a:gd name="T5" fmla="*/ 17 h 18"/>
                  <a:gd name="T6" fmla="*/ 378 w 379"/>
                  <a:gd name="T7" fmla="*/ 0 h 18"/>
                  <a:gd name="T8" fmla="*/ 0 w 379"/>
                  <a:gd name="T9" fmla="*/ 0 h 18"/>
                </a:gdLst>
                <a:ahLst/>
                <a:cxnLst>
                  <a:cxn ang="0">
                    <a:pos x="T0" y="T1"/>
                  </a:cxn>
                  <a:cxn ang="0">
                    <a:pos x="T2" y="T3"/>
                  </a:cxn>
                  <a:cxn ang="0">
                    <a:pos x="T4" y="T5"/>
                  </a:cxn>
                  <a:cxn ang="0">
                    <a:pos x="T6" y="T7"/>
                  </a:cxn>
                  <a:cxn ang="0">
                    <a:pos x="T8" y="T9"/>
                  </a:cxn>
                </a:cxnLst>
                <a:rect l="0" t="0" r="r" b="b"/>
                <a:pathLst>
                  <a:path w="379" h="18">
                    <a:moveTo>
                      <a:pt x="0" y="0"/>
                    </a:moveTo>
                    <a:lnTo>
                      <a:pt x="17" y="17"/>
                    </a:lnTo>
                    <a:lnTo>
                      <a:pt x="361" y="17"/>
                    </a:lnTo>
                    <a:lnTo>
                      <a:pt x="378" y="0"/>
                    </a:lnTo>
                    <a:lnTo>
                      <a:pt x="0" y="0"/>
                    </a:lnTo>
                  </a:path>
                </a:pathLst>
              </a:custGeom>
              <a:solidFill>
                <a:srgbClr val="00AE00"/>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9568" name="Freeform 176"/>
              <p:cNvSpPr>
                <a:spLocks/>
              </p:cNvSpPr>
              <p:nvPr/>
            </p:nvSpPr>
            <p:spPr bwMode="auto">
              <a:xfrm>
                <a:off x="4274" y="3565"/>
                <a:ext cx="18" cy="368"/>
              </a:xfrm>
              <a:custGeom>
                <a:avLst/>
                <a:gdLst>
                  <a:gd name="T0" fmla="*/ 0 w 18"/>
                  <a:gd name="T1" fmla="*/ 0 h 368"/>
                  <a:gd name="T2" fmla="*/ 0 w 18"/>
                  <a:gd name="T3" fmla="*/ 367 h 368"/>
                  <a:gd name="T4" fmla="*/ 17 w 18"/>
                  <a:gd name="T5" fmla="*/ 350 h 368"/>
                  <a:gd name="T6" fmla="*/ 17 w 18"/>
                  <a:gd name="T7" fmla="*/ 16 h 368"/>
                  <a:gd name="T8" fmla="*/ 0 w 18"/>
                  <a:gd name="T9" fmla="*/ 0 h 368"/>
                </a:gdLst>
                <a:ahLst/>
                <a:cxnLst>
                  <a:cxn ang="0">
                    <a:pos x="T0" y="T1"/>
                  </a:cxn>
                  <a:cxn ang="0">
                    <a:pos x="T2" y="T3"/>
                  </a:cxn>
                  <a:cxn ang="0">
                    <a:pos x="T4" y="T5"/>
                  </a:cxn>
                  <a:cxn ang="0">
                    <a:pos x="T6" y="T7"/>
                  </a:cxn>
                  <a:cxn ang="0">
                    <a:pos x="T8" y="T9"/>
                  </a:cxn>
                </a:cxnLst>
                <a:rect l="0" t="0" r="r" b="b"/>
                <a:pathLst>
                  <a:path w="18" h="368">
                    <a:moveTo>
                      <a:pt x="0" y="0"/>
                    </a:moveTo>
                    <a:lnTo>
                      <a:pt x="0" y="367"/>
                    </a:lnTo>
                    <a:lnTo>
                      <a:pt x="17" y="350"/>
                    </a:lnTo>
                    <a:lnTo>
                      <a:pt x="17" y="16"/>
                    </a:lnTo>
                    <a:lnTo>
                      <a:pt x="0" y="0"/>
                    </a:lnTo>
                  </a:path>
                </a:pathLst>
              </a:custGeom>
              <a:solidFill>
                <a:srgbClr val="00AE00"/>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9569" name="Freeform 177"/>
              <p:cNvSpPr>
                <a:spLocks/>
              </p:cNvSpPr>
              <p:nvPr/>
            </p:nvSpPr>
            <p:spPr bwMode="auto">
              <a:xfrm>
                <a:off x="4635" y="3565"/>
                <a:ext cx="18" cy="368"/>
              </a:xfrm>
              <a:custGeom>
                <a:avLst/>
                <a:gdLst>
                  <a:gd name="T0" fmla="*/ 17 w 18"/>
                  <a:gd name="T1" fmla="*/ 0 h 368"/>
                  <a:gd name="T2" fmla="*/ 0 w 18"/>
                  <a:gd name="T3" fmla="*/ 16 h 368"/>
                  <a:gd name="T4" fmla="*/ 0 w 18"/>
                  <a:gd name="T5" fmla="*/ 350 h 368"/>
                  <a:gd name="T6" fmla="*/ 17 w 18"/>
                  <a:gd name="T7" fmla="*/ 367 h 368"/>
                  <a:gd name="T8" fmla="*/ 17 w 18"/>
                  <a:gd name="T9" fmla="*/ 0 h 368"/>
                </a:gdLst>
                <a:ahLst/>
                <a:cxnLst>
                  <a:cxn ang="0">
                    <a:pos x="T0" y="T1"/>
                  </a:cxn>
                  <a:cxn ang="0">
                    <a:pos x="T2" y="T3"/>
                  </a:cxn>
                  <a:cxn ang="0">
                    <a:pos x="T4" y="T5"/>
                  </a:cxn>
                  <a:cxn ang="0">
                    <a:pos x="T6" y="T7"/>
                  </a:cxn>
                  <a:cxn ang="0">
                    <a:pos x="T8" y="T9"/>
                  </a:cxn>
                </a:cxnLst>
                <a:rect l="0" t="0" r="r" b="b"/>
                <a:pathLst>
                  <a:path w="18" h="368">
                    <a:moveTo>
                      <a:pt x="17" y="0"/>
                    </a:moveTo>
                    <a:lnTo>
                      <a:pt x="0" y="16"/>
                    </a:lnTo>
                    <a:lnTo>
                      <a:pt x="0" y="350"/>
                    </a:lnTo>
                    <a:lnTo>
                      <a:pt x="17" y="367"/>
                    </a:lnTo>
                    <a:lnTo>
                      <a:pt x="17" y="0"/>
                    </a:lnTo>
                  </a:path>
                </a:pathLst>
              </a:custGeom>
              <a:solidFill>
                <a:srgbClr val="00AE00"/>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9570" name="Freeform 178"/>
              <p:cNvSpPr>
                <a:spLocks/>
              </p:cNvSpPr>
              <p:nvPr/>
            </p:nvSpPr>
            <p:spPr bwMode="auto">
              <a:xfrm>
                <a:off x="4274" y="3916"/>
                <a:ext cx="379" cy="17"/>
              </a:xfrm>
              <a:custGeom>
                <a:avLst/>
                <a:gdLst>
                  <a:gd name="T0" fmla="*/ 17 w 379"/>
                  <a:gd name="T1" fmla="*/ 0 h 17"/>
                  <a:gd name="T2" fmla="*/ 0 w 379"/>
                  <a:gd name="T3" fmla="*/ 16 h 17"/>
                  <a:gd name="T4" fmla="*/ 378 w 379"/>
                  <a:gd name="T5" fmla="*/ 16 h 17"/>
                  <a:gd name="T6" fmla="*/ 361 w 379"/>
                  <a:gd name="T7" fmla="*/ 0 h 17"/>
                  <a:gd name="T8" fmla="*/ 17 w 379"/>
                  <a:gd name="T9" fmla="*/ 0 h 17"/>
                </a:gdLst>
                <a:ahLst/>
                <a:cxnLst>
                  <a:cxn ang="0">
                    <a:pos x="T0" y="T1"/>
                  </a:cxn>
                  <a:cxn ang="0">
                    <a:pos x="T2" y="T3"/>
                  </a:cxn>
                  <a:cxn ang="0">
                    <a:pos x="T4" y="T5"/>
                  </a:cxn>
                  <a:cxn ang="0">
                    <a:pos x="T6" y="T7"/>
                  </a:cxn>
                  <a:cxn ang="0">
                    <a:pos x="T8" y="T9"/>
                  </a:cxn>
                </a:cxnLst>
                <a:rect l="0" t="0" r="r" b="b"/>
                <a:pathLst>
                  <a:path w="379" h="17">
                    <a:moveTo>
                      <a:pt x="17" y="0"/>
                    </a:moveTo>
                    <a:lnTo>
                      <a:pt x="0" y="16"/>
                    </a:lnTo>
                    <a:lnTo>
                      <a:pt x="378" y="16"/>
                    </a:lnTo>
                    <a:lnTo>
                      <a:pt x="361" y="0"/>
                    </a:lnTo>
                    <a:lnTo>
                      <a:pt x="17" y="0"/>
                    </a:lnTo>
                  </a:path>
                </a:pathLst>
              </a:custGeom>
              <a:solidFill>
                <a:srgbClr val="00AE00"/>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59577" name="Group 185"/>
            <p:cNvGrpSpPr>
              <a:grpSpLocks/>
            </p:cNvGrpSpPr>
            <p:nvPr/>
          </p:nvGrpSpPr>
          <p:grpSpPr bwMode="auto">
            <a:xfrm>
              <a:off x="4646" y="3565"/>
              <a:ext cx="379" cy="368"/>
              <a:chOff x="4646" y="3565"/>
              <a:chExt cx="379" cy="368"/>
            </a:xfrm>
          </p:grpSpPr>
          <p:sp>
            <p:nvSpPr>
              <p:cNvPr id="59572" name="Rectangle 180"/>
              <p:cNvSpPr>
                <a:spLocks noChangeArrowheads="1"/>
              </p:cNvSpPr>
              <p:nvPr/>
            </p:nvSpPr>
            <p:spPr bwMode="auto">
              <a:xfrm>
                <a:off x="4648" y="3568"/>
                <a:ext cx="368" cy="357"/>
              </a:xfrm>
              <a:prstGeom prst="rect">
                <a:avLst/>
              </a:prstGeom>
              <a:solidFill>
                <a:srgbClr val="FAFD00"/>
              </a:solidFill>
              <a:ln w="12700">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9573" name="Freeform 181"/>
              <p:cNvSpPr>
                <a:spLocks/>
              </p:cNvSpPr>
              <p:nvPr/>
            </p:nvSpPr>
            <p:spPr bwMode="auto">
              <a:xfrm>
                <a:off x="4646" y="3565"/>
                <a:ext cx="379" cy="18"/>
              </a:xfrm>
              <a:custGeom>
                <a:avLst/>
                <a:gdLst>
                  <a:gd name="T0" fmla="*/ 0 w 379"/>
                  <a:gd name="T1" fmla="*/ 0 h 18"/>
                  <a:gd name="T2" fmla="*/ 17 w 379"/>
                  <a:gd name="T3" fmla="*/ 17 h 18"/>
                  <a:gd name="T4" fmla="*/ 361 w 379"/>
                  <a:gd name="T5" fmla="*/ 17 h 18"/>
                  <a:gd name="T6" fmla="*/ 378 w 379"/>
                  <a:gd name="T7" fmla="*/ 0 h 18"/>
                  <a:gd name="T8" fmla="*/ 0 w 379"/>
                  <a:gd name="T9" fmla="*/ 0 h 18"/>
                </a:gdLst>
                <a:ahLst/>
                <a:cxnLst>
                  <a:cxn ang="0">
                    <a:pos x="T0" y="T1"/>
                  </a:cxn>
                  <a:cxn ang="0">
                    <a:pos x="T2" y="T3"/>
                  </a:cxn>
                  <a:cxn ang="0">
                    <a:pos x="T4" y="T5"/>
                  </a:cxn>
                  <a:cxn ang="0">
                    <a:pos x="T6" y="T7"/>
                  </a:cxn>
                  <a:cxn ang="0">
                    <a:pos x="T8" y="T9"/>
                  </a:cxn>
                </a:cxnLst>
                <a:rect l="0" t="0" r="r" b="b"/>
                <a:pathLst>
                  <a:path w="379" h="18">
                    <a:moveTo>
                      <a:pt x="0" y="0"/>
                    </a:moveTo>
                    <a:lnTo>
                      <a:pt x="17" y="17"/>
                    </a:lnTo>
                    <a:lnTo>
                      <a:pt x="361" y="17"/>
                    </a:lnTo>
                    <a:lnTo>
                      <a:pt x="378" y="0"/>
                    </a:lnTo>
                    <a:lnTo>
                      <a:pt x="0" y="0"/>
                    </a:lnTo>
                  </a:path>
                </a:pathLst>
              </a:custGeom>
              <a:solidFill>
                <a:srgbClr val="FAFD00"/>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9574" name="Freeform 182"/>
              <p:cNvSpPr>
                <a:spLocks/>
              </p:cNvSpPr>
              <p:nvPr/>
            </p:nvSpPr>
            <p:spPr bwMode="auto">
              <a:xfrm>
                <a:off x="4646" y="3565"/>
                <a:ext cx="18" cy="368"/>
              </a:xfrm>
              <a:custGeom>
                <a:avLst/>
                <a:gdLst>
                  <a:gd name="T0" fmla="*/ 0 w 18"/>
                  <a:gd name="T1" fmla="*/ 0 h 368"/>
                  <a:gd name="T2" fmla="*/ 0 w 18"/>
                  <a:gd name="T3" fmla="*/ 367 h 368"/>
                  <a:gd name="T4" fmla="*/ 17 w 18"/>
                  <a:gd name="T5" fmla="*/ 350 h 368"/>
                  <a:gd name="T6" fmla="*/ 17 w 18"/>
                  <a:gd name="T7" fmla="*/ 16 h 368"/>
                  <a:gd name="T8" fmla="*/ 0 w 18"/>
                  <a:gd name="T9" fmla="*/ 0 h 368"/>
                </a:gdLst>
                <a:ahLst/>
                <a:cxnLst>
                  <a:cxn ang="0">
                    <a:pos x="T0" y="T1"/>
                  </a:cxn>
                  <a:cxn ang="0">
                    <a:pos x="T2" y="T3"/>
                  </a:cxn>
                  <a:cxn ang="0">
                    <a:pos x="T4" y="T5"/>
                  </a:cxn>
                  <a:cxn ang="0">
                    <a:pos x="T6" y="T7"/>
                  </a:cxn>
                  <a:cxn ang="0">
                    <a:pos x="T8" y="T9"/>
                  </a:cxn>
                </a:cxnLst>
                <a:rect l="0" t="0" r="r" b="b"/>
                <a:pathLst>
                  <a:path w="18" h="368">
                    <a:moveTo>
                      <a:pt x="0" y="0"/>
                    </a:moveTo>
                    <a:lnTo>
                      <a:pt x="0" y="367"/>
                    </a:lnTo>
                    <a:lnTo>
                      <a:pt x="17" y="350"/>
                    </a:lnTo>
                    <a:lnTo>
                      <a:pt x="17" y="16"/>
                    </a:lnTo>
                    <a:lnTo>
                      <a:pt x="0" y="0"/>
                    </a:lnTo>
                  </a:path>
                </a:pathLst>
              </a:custGeom>
              <a:solidFill>
                <a:srgbClr val="FAFD00"/>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9575" name="Freeform 183"/>
              <p:cNvSpPr>
                <a:spLocks/>
              </p:cNvSpPr>
              <p:nvPr/>
            </p:nvSpPr>
            <p:spPr bwMode="auto">
              <a:xfrm>
                <a:off x="5007" y="3565"/>
                <a:ext cx="18" cy="368"/>
              </a:xfrm>
              <a:custGeom>
                <a:avLst/>
                <a:gdLst>
                  <a:gd name="T0" fmla="*/ 17 w 18"/>
                  <a:gd name="T1" fmla="*/ 0 h 368"/>
                  <a:gd name="T2" fmla="*/ 0 w 18"/>
                  <a:gd name="T3" fmla="*/ 16 h 368"/>
                  <a:gd name="T4" fmla="*/ 0 w 18"/>
                  <a:gd name="T5" fmla="*/ 350 h 368"/>
                  <a:gd name="T6" fmla="*/ 17 w 18"/>
                  <a:gd name="T7" fmla="*/ 367 h 368"/>
                  <a:gd name="T8" fmla="*/ 17 w 18"/>
                  <a:gd name="T9" fmla="*/ 0 h 368"/>
                </a:gdLst>
                <a:ahLst/>
                <a:cxnLst>
                  <a:cxn ang="0">
                    <a:pos x="T0" y="T1"/>
                  </a:cxn>
                  <a:cxn ang="0">
                    <a:pos x="T2" y="T3"/>
                  </a:cxn>
                  <a:cxn ang="0">
                    <a:pos x="T4" y="T5"/>
                  </a:cxn>
                  <a:cxn ang="0">
                    <a:pos x="T6" y="T7"/>
                  </a:cxn>
                  <a:cxn ang="0">
                    <a:pos x="T8" y="T9"/>
                  </a:cxn>
                </a:cxnLst>
                <a:rect l="0" t="0" r="r" b="b"/>
                <a:pathLst>
                  <a:path w="18" h="368">
                    <a:moveTo>
                      <a:pt x="17" y="0"/>
                    </a:moveTo>
                    <a:lnTo>
                      <a:pt x="0" y="16"/>
                    </a:lnTo>
                    <a:lnTo>
                      <a:pt x="0" y="350"/>
                    </a:lnTo>
                    <a:lnTo>
                      <a:pt x="17" y="367"/>
                    </a:lnTo>
                    <a:lnTo>
                      <a:pt x="17" y="0"/>
                    </a:lnTo>
                  </a:path>
                </a:pathLst>
              </a:custGeom>
              <a:solidFill>
                <a:srgbClr val="FAFD00"/>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9576" name="Freeform 184"/>
              <p:cNvSpPr>
                <a:spLocks/>
              </p:cNvSpPr>
              <p:nvPr/>
            </p:nvSpPr>
            <p:spPr bwMode="auto">
              <a:xfrm>
                <a:off x="4646" y="3916"/>
                <a:ext cx="379" cy="17"/>
              </a:xfrm>
              <a:custGeom>
                <a:avLst/>
                <a:gdLst>
                  <a:gd name="T0" fmla="*/ 17 w 379"/>
                  <a:gd name="T1" fmla="*/ 0 h 17"/>
                  <a:gd name="T2" fmla="*/ 0 w 379"/>
                  <a:gd name="T3" fmla="*/ 16 h 17"/>
                  <a:gd name="T4" fmla="*/ 378 w 379"/>
                  <a:gd name="T5" fmla="*/ 16 h 17"/>
                  <a:gd name="T6" fmla="*/ 361 w 379"/>
                  <a:gd name="T7" fmla="*/ 0 h 17"/>
                  <a:gd name="T8" fmla="*/ 17 w 379"/>
                  <a:gd name="T9" fmla="*/ 0 h 17"/>
                </a:gdLst>
                <a:ahLst/>
                <a:cxnLst>
                  <a:cxn ang="0">
                    <a:pos x="T0" y="T1"/>
                  </a:cxn>
                  <a:cxn ang="0">
                    <a:pos x="T2" y="T3"/>
                  </a:cxn>
                  <a:cxn ang="0">
                    <a:pos x="T4" y="T5"/>
                  </a:cxn>
                  <a:cxn ang="0">
                    <a:pos x="T6" y="T7"/>
                  </a:cxn>
                  <a:cxn ang="0">
                    <a:pos x="T8" y="T9"/>
                  </a:cxn>
                </a:cxnLst>
                <a:rect l="0" t="0" r="r" b="b"/>
                <a:pathLst>
                  <a:path w="379" h="17">
                    <a:moveTo>
                      <a:pt x="17" y="0"/>
                    </a:moveTo>
                    <a:lnTo>
                      <a:pt x="0" y="16"/>
                    </a:lnTo>
                    <a:lnTo>
                      <a:pt x="378" y="16"/>
                    </a:lnTo>
                    <a:lnTo>
                      <a:pt x="361" y="0"/>
                    </a:lnTo>
                    <a:lnTo>
                      <a:pt x="17" y="0"/>
                    </a:lnTo>
                  </a:path>
                </a:pathLst>
              </a:custGeom>
              <a:solidFill>
                <a:srgbClr val="FAFD00"/>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59583" name="Group 191"/>
            <p:cNvGrpSpPr>
              <a:grpSpLocks/>
            </p:cNvGrpSpPr>
            <p:nvPr/>
          </p:nvGrpSpPr>
          <p:grpSpPr bwMode="auto">
            <a:xfrm>
              <a:off x="5026" y="3565"/>
              <a:ext cx="379" cy="368"/>
              <a:chOff x="5026" y="3565"/>
              <a:chExt cx="379" cy="368"/>
            </a:xfrm>
          </p:grpSpPr>
          <p:sp>
            <p:nvSpPr>
              <p:cNvPr id="59578" name="Rectangle 186"/>
              <p:cNvSpPr>
                <a:spLocks noChangeArrowheads="1"/>
              </p:cNvSpPr>
              <p:nvPr/>
            </p:nvSpPr>
            <p:spPr bwMode="auto">
              <a:xfrm>
                <a:off x="5028" y="3568"/>
                <a:ext cx="368" cy="357"/>
              </a:xfrm>
              <a:prstGeom prst="rect">
                <a:avLst/>
              </a:prstGeom>
              <a:solidFill>
                <a:srgbClr val="F76681"/>
              </a:solidFill>
              <a:ln w="12700">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9579" name="Freeform 187"/>
              <p:cNvSpPr>
                <a:spLocks/>
              </p:cNvSpPr>
              <p:nvPr/>
            </p:nvSpPr>
            <p:spPr bwMode="auto">
              <a:xfrm>
                <a:off x="5026" y="3565"/>
                <a:ext cx="379" cy="18"/>
              </a:xfrm>
              <a:custGeom>
                <a:avLst/>
                <a:gdLst>
                  <a:gd name="T0" fmla="*/ 0 w 379"/>
                  <a:gd name="T1" fmla="*/ 0 h 18"/>
                  <a:gd name="T2" fmla="*/ 17 w 379"/>
                  <a:gd name="T3" fmla="*/ 17 h 18"/>
                  <a:gd name="T4" fmla="*/ 361 w 379"/>
                  <a:gd name="T5" fmla="*/ 17 h 18"/>
                  <a:gd name="T6" fmla="*/ 378 w 379"/>
                  <a:gd name="T7" fmla="*/ 0 h 18"/>
                  <a:gd name="T8" fmla="*/ 0 w 379"/>
                  <a:gd name="T9" fmla="*/ 0 h 18"/>
                </a:gdLst>
                <a:ahLst/>
                <a:cxnLst>
                  <a:cxn ang="0">
                    <a:pos x="T0" y="T1"/>
                  </a:cxn>
                  <a:cxn ang="0">
                    <a:pos x="T2" y="T3"/>
                  </a:cxn>
                  <a:cxn ang="0">
                    <a:pos x="T4" y="T5"/>
                  </a:cxn>
                  <a:cxn ang="0">
                    <a:pos x="T6" y="T7"/>
                  </a:cxn>
                  <a:cxn ang="0">
                    <a:pos x="T8" y="T9"/>
                  </a:cxn>
                </a:cxnLst>
                <a:rect l="0" t="0" r="r" b="b"/>
                <a:pathLst>
                  <a:path w="379" h="18">
                    <a:moveTo>
                      <a:pt x="0" y="0"/>
                    </a:moveTo>
                    <a:lnTo>
                      <a:pt x="17" y="17"/>
                    </a:lnTo>
                    <a:lnTo>
                      <a:pt x="361" y="17"/>
                    </a:lnTo>
                    <a:lnTo>
                      <a:pt x="378" y="0"/>
                    </a:lnTo>
                    <a:lnTo>
                      <a:pt x="0" y="0"/>
                    </a:lnTo>
                  </a:path>
                </a:pathLst>
              </a:custGeom>
              <a:solidFill>
                <a:srgbClr val="F76681"/>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9580" name="Freeform 188"/>
              <p:cNvSpPr>
                <a:spLocks/>
              </p:cNvSpPr>
              <p:nvPr/>
            </p:nvSpPr>
            <p:spPr bwMode="auto">
              <a:xfrm>
                <a:off x="5026" y="3565"/>
                <a:ext cx="18" cy="368"/>
              </a:xfrm>
              <a:custGeom>
                <a:avLst/>
                <a:gdLst>
                  <a:gd name="T0" fmla="*/ 0 w 18"/>
                  <a:gd name="T1" fmla="*/ 0 h 368"/>
                  <a:gd name="T2" fmla="*/ 0 w 18"/>
                  <a:gd name="T3" fmla="*/ 367 h 368"/>
                  <a:gd name="T4" fmla="*/ 17 w 18"/>
                  <a:gd name="T5" fmla="*/ 350 h 368"/>
                  <a:gd name="T6" fmla="*/ 17 w 18"/>
                  <a:gd name="T7" fmla="*/ 16 h 368"/>
                  <a:gd name="T8" fmla="*/ 0 w 18"/>
                  <a:gd name="T9" fmla="*/ 0 h 368"/>
                </a:gdLst>
                <a:ahLst/>
                <a:cxnLst>
                  <a:cxn ang="0">
                    <a:pos x="T0" y="T1"/>
                  </a:cxn>
                  <a:cxn ang="0">
                    <a:pos x="T2" y="T3"/>
                  </a:cxn>
                  <a:cxn ang="0">
                    <a:pos x="T4" y="T5"/>
                  </a:cxn>
                  <a:cxn ang="0">
                    <a:pos x="T6" y="T7"/>
                  </a:cxn>
                  <a:cxn ang="0">
                    <a:pos x="T8" y="T9"/>
                  </a:cxn>
                </a:cxnLst>
                <a:rect l="0" t="0" r="r" b="b"/>
                <a:pathLst>
                  <a:path w="18" h="368">
                    <a:moveTo>
                      <a:pt x="0" y="0"/>
                    </a:moveTo>
                    <a:lnTo>
                      <a:pt x="0" y="367"/>
                    </a:lnTo>
                    <a:lnTo>
                      <a:pt x="17" y="350"/>
                    </a:lnTo>
                    <a:lnTo>
                      <a:pt x="17" y="16"/>
                    </a:lnTo>
                    <a:lnTo>
                      <a:pt x="0" y="0"/>
                    </a:lnTo>
                  </a:path>
                </a:pathLst>
              </a:custGeom>
              <a:solidFill>
                <a:srgbClr val="F76681"/>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9581" name="Freeform 189"/>
              <p:cNvSpPr>
                <a:spLocks/>
              </p:cNvSpPr>
              <p:nvPr/>
            </p:nvSpPr>
            <p:spPr bwMode="auto">
              <a:xfrm>
                <a:off x="5387" y="3565"/>
                <a:ext cx="18" cy="368"/>
              </a:xfrm>
              <a:custGeom>
                <a:avLst/>
                <a:gdLst>
                  <a:gd name="T0" fmla="*/ 17 w 18"/>
                  <a:gd name="T1" fmla="*/ 0 h 368"/>
                  <a:gd name="T2" fmla="*/ 0 w 18"/>
                  <a:gd name="T3" fmla="*/ 16 h 368"/>
                  <a:gd name="T4" fmla="*/ 0 w 18"/>
                  <a:gd name="T5" fmla="*/ 350 h 368"/>
                  <a:gd name="T6" fmla="*/ 17 w 18"/>
                  <a:gd name="T7" fmla="*/ 367 h 368"/>
                  <a:gd name="T8" fmla="*/ 17 w 18"/>
                  <a:gd name="T9" fmla="*/ 0 h 368"/>
                </a:gdLst>
                <a:ahLst/>
                <a:cxnLst>
                  <a:cxn ang="0">
                    <a:pos x="T0" y="T1"/>
                  </a:cxn>
                  <a:cxn ang="0">
                    <a:pos x="T2" y="T3"/>
                  </a:cxn>
                  <a:cxn ang="0">
                    <a:pos x="T4" y="T5"/>
                  </a:cxn>
                  <a:cxn ang="0">
                    <a:pos x="T6" y="T7"/>
                  </a:cxn>
                  <a:cxn ang="0">
                    <a:pos x="T8" y="T9"/>
                  </a:cxn>
                </a:cxnLst>
                <a:rect l="0" t="0" r="r" b="b"/>
                <a:pathLst>
                  <a:path w="18" h="368">
                    <a:moveTo>
                      <a:pt x="17" y="0"/>
                    </a:moveTo>
                    <a:lnTo>
                      <a:pt x="0" y="16"/>
                    </a:lnTo>
                    <a:lnTo>
                      <a:pt x="0" y="350"/>
                    </a:lnTo>
                    <a:lnTo>
                      <a:pt x="17" y="367"/>
                    </a:lnTo>
                    <a:lnTo>
                      <a:pt x="17" y="0"/>
                    </a:lnTo>
                  </a:path>
                </a:pathLst>
              </a:custGeom>
              <a:solidFill>
                <a:srgbClr val="F76681"/>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9582" name="Freeform 190"/>
              <p:cNvSpPr>
                <a:spLocks/>
              </p:cNvSpPr>
              <p:nvPr/>
            </p:nvSpPr>
            <p:spPr bwMode="auto">
              <a:xfrm>
                <a:off x="5026" y="3916"/>
                <a:ext cx="379" cy="17"/>
              </a:xfrm>
              <a:custGeom>
                <a:avLst/>
                <a:gdLst>
                  <a:gd name="T0" fmla="*/ 17 w 379"/>
                  <a:gd name="T1" fmla="*/ 0 h 17"/>
                  <a:gd name="T2" fmla="*/ 0 w 379"/>
                  <a:gd name="T3" fmla="*/ 16 h 17"/>
                  <a:gd name="T4" fmla="*/ 378 w 379"/>
                  <a:gd name="T5" fmla="*/ 16 h 17"/>
                  <a:gd name="T6" fmla="*/ 361 w 379"/>
                  <a:gd name="T7" fmla="*/ 0 h 17"/>
                  <a:gd name="T8" fmla="*/ 17 w 379"/>
                  <a:gd name="T9" fmla="*/ 0 h 17"/>
                </a:gdLst>
                <a:ahLst/>
                <a:cxnLst>
                  <a:cxn ang="0">
                    <a:pos x="T0" y="T1"/>
                  </a:cxn>
                  <a:cxn ang="0">
                    <a:pos x="T2" y="T3"/>
                  </a:cxn>
                  <a:cxn ang="0">
                    <a:pos x="T4" y="T5"/>
                  </a:cxn>
                  <a:cxn ang="0">
                    <a:pos x="T6" y="T7"/>
                  </a:cxn>
                  <a:cxn ang="0">
                    <a:pos x="T8" y="T9"/>
                  </a:cxn>
                </a:cxnLst>
                <a:rect l="0" t="0" r="r" b="b"/>
                <a:pathLst>
                  <a:path w="379" h="17">
                    <a:moveTo>
                      <a:pt x="17" y="0"/>
                    </a:moveTo>
                    <a:lnTo>
                      <a:pt x="0" y="16"/>
                    </a:lnTo>
                    <a:lnTo>
                      <a:pt x="378" y="16"/>
                    </a:lnTo>
                    <a:lnTo>
                      <a:pt x="361" y="0"/>
                    </a:lnTo>
                    <a:lnTo>
                      <a:pt x="17" y="0"/>
                    </a:lnTo>
                  </a:path>
                </a:pathLst>
              </a:custGeom>
              <a:solidFill>
                <a:srgbClr val="F76681"/>
              </a:solidFill>
              <a:ln w="12700" cap="rnd" cmpd="sng">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59584" name="Rectangle 192"/>
            <p:cNvSpPr>
              <a:spLocks noChangeArrowheads="1"/>
            </p:cNvSpPr>
            <p:nvPr/>
          </p:nvSpPr>
          <p:spPr bwMode="auto">
            <a:xfrm>
              <a:off x="4392" y="2940"/>
              <a:ext cx="144" cy="21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53975" tIns="28575" rIns="53975" bIns="28575">
              <a:spAutoFit/>
            </a:bodyPr>
            <a:lstStyle/>
            <a:p>
              <a:pPr algn="ctr" defTabSz="373063"/>
              <a:r>
                <a:rPr lang="en-US" sz="1900" b="1">
                  <a:latin typeface="Helvetica" charset="0"/>
                </a:rPr>
                <a:t>1</a:t>
              </a:r>
            </a:p>
          </p:txBody>
        </p:sp>
        <p:sp>
          <p:nvSpPr>
            <p:cNvPr id="59585" name="Rectangle 193"/>
            <p:cNvSpPr>
              <a:spLocks noChangeArrowheads="1"/>
            </p:cNvSpPr>
            <p:nvPr/>
          </p:nvSpPr>
          <p:spPr bwMode="auto">
            <a:xfrm>
              <a:off x="4766" y="2935"/>
              <a:ext cx="144" cy="21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53975" tIns="28575" rIns="53975" bIns="28575">
              <a:spAutoFit/>
            </a:bodyPr>
            <a:lstStyle/>
            <a:p>
              <a:pPr algn="ctr" defTabSz="373063"/>
              <a:r>
                <a:rPr lang="en-US" sz="1900" b="1">
                  <a:latin typeface="Helvetica" charset="0"/>
                </a:rPr>
                <a:t>2</a:t>
              </a:r>
            </a:p>
          </p:txBody>
        </p:sp>
        <p:sp>
          <p:nvSpPr>
            <p:cNvPr id="59586" name="Rectangle 194"/>
            <p:cNvSpPr>
              <a:spLocks noChangeArrowheads="1"/>
            </p:cNvSpPr>
            <p:nvPr/>
          </p:nvSpPr>
          <p:spPr bwMode="auto">
            <a:xfrm>
              <a:off x="5140" y="2935"/>
              <a:ext cx="144" cy="21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53975" tIns="28575" rIns="53975" bIns="28575">
              <a:spAutoFit/>
            </a:bodyPr>
            <a:lstStyle/>
            <a:p>
              <a:pPr algn="ctr" defTabSz="373063"/>
              <a:r>
                <a:rPr lang="en-US" sz="1900" b="1">
                  <a:latin typeface="Helvetica" charset="0"/>
                </a:rPr>
                <a:t>3</a:t>
              </a:r>
            </a:p>
          </p:txBody>
        </p:sp>
        <p:sp>
          <p:nvSpPr>
            <p:cNvPr id="59587" name="Rectangle 195"/>
            <p:cNvSpPr>
              <a:spLocks noChangeArrowheads="1"/>
            </p:cNvSpPr>
            <p:nvPr/>
          </p:nvSpPr>
          <p:spPr bwMode="auto">
            <a:xfrm>
              <a:off x="4404" y="3298"/>
              <a:ext cx="144" cy="21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53975" tIns="28575" rIns="53975" bIns="28575">
              <a:spAutoFit/>
            </a:bodyPr>
            <a:lstStyle/>
            <a:p>
              <a:pPr algn="ctr" defTabSz="373063"/>
              <a:r>
                <a:rPr lang="en-US" sz="1900" b="1">
                  <a:latin typeface="Helvetica" charset="0"/>
                </a:rPr>
                <a:t>4</a:t>
              </a:r>
            </a:p>
          </p:txBody>
        </p:sp>
        <p:sp>
          <p:nvSpPr>
            <p:cNvPr id="59588" name="Rectangle 196"/>
            <p:cNvSpPr>
              <a:spLocks noChangeArrowheads="1"/>
            </p:cNvSpPr>
            <p:nvPr/>
          </p:nvSpPr>
          <p:spPr bwMode="auto">
            <a:xfrm>
              <a:off x="4796" y="3290"/>
              <a:ext cx="107" cy="21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53975" tIns="28575" rIns="53975" bIns="28575">
              <a:spAutoFit/>
            </a:bodyPr>
            <a:lstStyle/>
            <a:p>
              <a:pPr algn="ctr" defTabSz="373063"/>
              <a:r>
                <a:rPr lang="en-US" sz="1900" b="1">
                  <a:latin typeface="Helvetica" charset="0"/>
                </a:rPr>
                <a:t>5</a:t>
              </a:r>
            </a:p>
          </p:txBody>
        </p:sp>
        <p:sp>
          <p:nvSpPr>
            <p:cNvPr id="59589" name="Rectangle 197"/>
            <p:cNvSpPr>
              <a:spLocks noChangeArrowheads="1"/>
            </p:cNvSpPr>
            <p:nvPr/>
          </p:nvSpPr>
          <p:spPr bwMode="auto">
            <a:xfrm>
              <a:off x="5152" y="3290"/>
              <a:ext cx="144" cy="21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53975" tIns="28575" rIns="53975" bIns="28575">
              <a:spAutoFit/>
            </a:bodyPr>
            <a:lstStyle/>
            <a:p>
              <a:pPr algn="ctr" defTabSz="373063"/>
              <a:r>
                <a:rPr lang="en-US" sz="1900" b="1">
                  <a:latin typeface="Helvetica" charset="0"/>
                </a:rPr>
                <a:t>6</a:t>
              </a:r>
            </a:p>
          </p:txBody>
        </p:sp>
        <p:sp>
          <p:nvSpPr>
            <p:cNvPr id="59590" name="Rectangle 198"/>
            <p:cNvSpPr>
              <a:spLocks noChangeArrowheads="1"/>
            </p:cNvSpPr>
            <p:nvPr/>
          </p:nvSpPr>
          <p:spPr bwMode="auto">
            <a:xfrm>
              <a:off x="4404" y="3652"/>
              <a:ext cx="144" cy="21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53975" tIns="28575" rIns="53975" bIns="28575">
              <a:spAutoFit/>
            </a:bodyPr>
            <a:lstStyle/>
            <a:p>
              <a:pPr algn="ctr" defTabSz="373063"/>
              <a:r>
                <a:rPr lang="en-US" sz="1900" b="1">
                  <a:latin typeface="Helvetica" charset="0"/>
                </a:rPr>
                <a:t>7</a:t>
              </a:r>
            </a:p>
          </p:txBody>
        </p:sp>
        <p:sp>
          <p:nvSpPr>
            <p:cNvPr id="59591" name="Rectangle 199"/>
            <p:cNvSpPr>
              <a:spLocks noChangeArrowheads="1"/>
            </p:cNvSpPr>
            <p:nvPr/>
          </p:nvSpPr>
          <p:spPr bwMode="auto">
            <a:xfrm>
              <a:off x="4790" y="3652"/>
              <a:ext cx="144" cy="21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53975" tIns="28575" rIns="53975" bIns="28575">
              <a:spAutoFit/>
            </a:bodyPr>
            <a:lstStyle/>
            <a:p>
              <a:pPr algn="ctr" defTabSz="373063"/>
              <a:r>
                <a:rPr lang="en-US" sz="1900" b="1">
                  <a:latin typeface="Helvetica" charset="0"/>
                </a:rPr>
                <a:t>8</a:t>
              </a:r>
            </a:p>
          </p:txBody>
        </p:sp>
        <p:sp>
          <p:nvSpPr>
            <p:cNvPr id="59592" name="Rectangle 200"/>
            <p:cNvSpPr>
              <a:spLocks noChangeArrowheads="1"/>
            </p:cNvSpPr>
            <p:nvPr/>
          </p:nvSpPr>
          <p:spPr bwMode="auto">
            <a:xfrm>
              <a:off x="5176" y="3652"/>
              <a:ext cx="144" cy="21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53975" tIns="28575" rIns="53975" bIns="28575">
              <a:spAutoFit/>
            </a:bodyPr>
            <a:lstStyle/>
            <a:p>
              <a:pPr algn="ctr" defTabSz="373063"/>
              <a:r>
                <a:rPr lang="en-US" sz="1900" b="1">
                  <a:latin typeface="Helvetica" charset="0"/>
                </a:rPr>
                <a:t>9</a:t>
              </a:r>
            </a:p>
          </p:txBody>
        </p:sp>
      </p:grpSp>
      <p:sp>
        <p:nvSpPr>
          <p:cNvPr id="59594" name="Rectangle 202"/>
          <p:cNvSpPr>
            <a:spLocks noChangeArrowheads="1"/>
          </p:cNvSpPr>
          <p:nvPr/>
        </p:nvSpPr>
        <p:spPr bwMode="auto">
          <a:xfrm>
            <a:off x="947738" y="6586538"/>
            <a:ext cx="581025" cy="21113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sz="800">
                <a:latin typeface="Arial" pitchFamily="34" charset="0"/>
              </a:rPr>
              <a:t>10/12/98</a:t>
            </a: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ChangeArrowheads="1"/>
          </p:cNvSpPr>
          <p:nvPr/>
        </p:nvSpPr>
        <p:spPr bwMode="auto">
          <a:xfrm>
            <a:off x="1016000" y="428625"/>
            <a:ext cx="7100888" cy="576263"/>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sz="3200" b="1">
                <a:solidFill>
                  <a:srgbClr val="790015"/>
                </a:solidFill>
                <a:latin typeface="Arial" pitchFamily="34" charset="0"/>
              </a:rPr>
              <a:t>Guidelines for Types of Pull Signals</a:t>
            </a:r>
          </a:p>
        </p:txBody>
      </p:sp>
      <p:graphicFrame>
        <p:nvGraphicFramePr>
          <p:cNvPr id="61443" name="Object 3">
            <a:hlinkClick r:id="" action="ppaction://ole?verb=0"/>
          </p:cNvPr>
          <p:cNvGraphicFramePr>
            <a:graphicFrameLocks/>
          </p:cNvGraphicFramePr>
          <p:nvPr/>
        </p:nvGraphicFramePr>
        <p:xfrm>
          <a:off x="328613" y="1255713"/>
          <a:ext cx="8513762" cy="4429125"/>
        </p:xfrm>
        <a:graphic>
          <a:graphicData uri="http://schemas.openxmlformats.org/presentationml/2006/ole">
            <mc:AlternateContent xmlns:mc="http://schemas.openxmlformats.org/markup-compatibility/2006">
              <mc:Choice xmlns:v="urn:schemas-microsoft-com:vml" Requires="v">
                <p:oleObj spid="_x0000_s61445" name="Worksheet" r:id="rId4" imgW="8511840" imgH="4427280" progId="Excel.Sheet.8">
                  <p:embed/>
                </p:oleObj>
              </mc:Choice>
              <mc:Fallback>
                <p:oleObj name="Worksheet" r:id="rId4" imgW="8511840" imgH="4427280" progId="Excel.Sheet.8">
                  <p:embed/>
                  <p:pic>
                    <p:nvPicPr>
                      <p:cNvPr id="0" name="Object 3"/>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8613" y="1255713"/>
                        <a:ext cx="8513762" cy="442912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1444" name="Rectangle 4"/>
          <p:cNvSpPr>
            <a:spLocks noChangeArrowheads="1"/>
          </p:cNvSpPr>
          <p:nvPr/>
        </p:nvSpPr>
        <p:spPr bwMode="auto">
          <a:xfrm>
            <a:off x="947738" y="6586538"/>
            <a:ext cx="581025" cy="21113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sz="800">
                <a:latin typeface="Arial" pitchFamily="34" charset="0"/>
              </a:rPr>
              <a:t>10/12/98</a:t>
            </a: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5" name="Rectangle 7"/>
          <p:cNvSpPr>
            <a:spLocks noChangeArrowheads="1"/>
          </p:cNvSpPr>
          <p:nvPr/>
        </p:nvSpPr>
        <p:spPr bwMode="auto">
          <a:xfrm>
            <a:off x="4062413" y="1077913"/>
            <a:ext cx="954087" cy="40322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962" tIns="41275" rIns="80962" bIns="41275">
            <a:spAutoFit/>
          </a:bodyPr>
          <a:lstStyle/>
          <a:p>
            <a:pPr algn="ctr" defTabSz="804863"/>
            <a:r>
              <a:rPr lang="en-US" sz="2100" b="1">
                <a:latin typeface="Helvetica" charset="0"/>
              </a:rPr>
              <a:t>Loop 1</a:t>
            </a:r>
          </a:p>
        </p:txBody>
      </p:sp>
      <p:sp>
        <p:nvSpPr>
          <p:cNvPr id="63496" name="Rectangle 8"/>
          <p:cNvSpPr>
            <a:spLocks noChangeArrowheads="1"/>
          </p:cNvSpPr>
          <p:nvPr/>
        </p:nvSpPr>
        <p:spPr bwMode="auto">
          <a:xfrm>
            <a:off x="4062413" y="2439988"/>
            <a:ext cx="954087" cy="40322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962" tIns="41275" rIns="80962" bIns="41275">
            <a:spAutoFit/>
          </a:bodyPr>
          <a:lstStyle/>
          <a:p>
            <a:pPr algn="ctr" defTabSz="804863"/>
            <a:r>
              <a:rPr lang="en-US" sz="2100" b="1">
                <a:latin typeface="Helvetica" charset="0"/>
              </a:rPr>
              <a:t>Loop 2</a:t>
            </a:r>
          </a:p>
        </p:txBody>
      </p:sp>
      <p:sp>
        <p:nvSpPr>
          <p:cNvPr id="63497" name="Rectangle 9"/>
          <p:cNvSpPr>
            <a:spLocks noChangeArrowheads="1"/>
          </p:cNvSpPr>
          <p:nvPr/>
        </p:nvSpPr>
        <p:spPr bwMode="auto">
          <a:xfrm>
            <a:off x="4062413" y="3802063"/>
            <a:ext cx="954087" cy="40322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962" tIns="41275" rIns="80962" bIns="41275">
            <a:spAutoFit/>
          </a:bodyPr>
          <a:lstStyle/>
          <a:p>
            <a:pPr algn="ctr" defTabSz="804863"/>
            <a:r>
              <a:rPr lang="en-US" sz="2100" b="1">
                <a:latin typeface="Helvetica" charset="0"/>
              </a:rPr>
              <a:t>Loop 3</a:t>
            </a:r>
          </a:p>
        </p:txBody>
      </p:sp>
      <p:sp>
        <p:nvSpPr>
          <p:cNvPr id="63498" name="Rectangle 10"/>
          <p:cNvSpPr>
            <a:spLocks noChangeArrowheads="1"/>
          </p:cNvSpPr>
          <p:nvPr/>
        </p:nvSpPr>
        <p:spPr bwMode="auto">
          <a:xfrm>
            <a:off x="4062413" y="5213350"/>
            <a:ext cx="954087" cy="40322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962" tIns="41275" rIns="80962" bIns="41275">
            <a:spAutoFit/>
          </a:bodyPr>
          <a:lstStyle/>
          <a:p>
            <a:pPr algn="ctr" defTabSz="804863"/>
            <a:r>
              <a:rPr lang="en-US" sz="2100" b="1">
                <a:latin typeface="Helvetica" charset="0"/>
              </a:rPr>
              <a:t>Loop 4</a:t>
            </a:r>
          </a:p>
        </p:txBody>
      </p:sp>
      <p:sp>
        <p:nvSpPr>
          <p:cNvPr id="63499" name="Freeform 11"/>
          <p:cNvSpPr>
            <a:spLocks/>
          </p:cNvSpPr>
          <p:nvPr/>
        </p:nvSpPr>
        <p:spPr bwMode="auto">
          <a:xfrm>
            <a:off x="6777038" y="528638"/>
            <a:ext cx="671512" cy="1085850"/>
          </a:xfrm>
          <a:custGeom>
            <a:avLst/>
            <a:gdLst>
              <a:gd name="T0" fmla="*/ 154 w 423"/>
              <a:gd name="T1" fmla="*/ 681 h 684"/>
              <a:gd name="T2" fmla="*/ 192 w 423"/>
              <a:gd name="T3" fmla="*/ 674 h 684"/>
              <a:gd name="T4" fmla="*/ 224 w 423"/>
              <a:gd name="T5" fmla="*/ 664 h 684"/>
              <a:gd name="T6" fmla="*/ 254 w 423"/>
              <a:gd name="T7" fmla="*/ 649 h 684"/>
              <a:gd name="T8" fmla="*/ 292 w 423"/>
              <a:gd name="T9" fmla="*/ 626 h 684"/>
              <a:gd name="T10" fmla="*/ 323 w 423"/>
              <a:gd name="T11" fmla="*/ 599 h 684"/>
              <a:gd name="T12" fmla="*/ 346 w 423"/>
              <a:gd name="T13" fmla="*/ 574 h 684"/>
              <a:gd name="T14" fmla="*/ 364 w 423"/>
              <a:gd name="T15" fmla="*/ 548 h 684"/>
              <a:gd name="T16" fmla="*/ 382 w 423"/>
              <a:gd name="T17" fmla="*/ 518 h 684"/>
              <a:gd name="T18" fmla="*/ 396 w 423"/>
              <a:gd name="T19" fmla="*/ 489 h 684"/>
              <a:gd name="T20" fmla="*/ 409 w 423"/>
              <a:gd name="T21" fmla="*/ 451 h 684"/>
              <a:gd name="T22" fmla="*/ 417 w 423"/>
              <a:gd name="T23" fmla="*/ 416 h 684"/>
              <a:gd name="T24" fmla="*/ 422 w 423"/>
              <a:gd name="T25" fmla="*/ 370 h 684"/>
              <a:gd name="T26" fmla="*/ 419 w 423"/>
              <a:gd name="T27" fmla="*/ 329 h 684"/>
              <a:gd name="T28" fmla="*/ 412 w 423"/>
              <a:gd name="T29" fmla="*/ 290 h 684"/>
              <a:gd name="T30" fmla="*/ 402 w 423"/>
              <a:gd name="T31" fmla="*/ 257 h 684"/>
              <a:gd name="T32" fmla="*/ 383 w 423"/>
              <a:gd name="T33" fmla="*/ 214 h 684"/>
              <a:gd name="T34" fmla="*/ 362 w 423"/>
              <a:gd name="T35" fmla="*/ 180 h 684"/>
              <a:gd name="T36" fmla="*/ 339 w 423"/>
              <a:gd name="T37" fmla="*/ 153 h 684"/>
              <a:gd name="T38" fmla="*/ 309 w 423"/>
              <a:gd name="T39" fmla="*/ 122 h 684"/>
              <a:gd name="T40" fmla="*/ 275 w 423"/>
              <a:gd name="T41" fmla="*/ 96 h 684"/>
              <a:gd name="T42" fmla="*/ 207 w 423"/>
              <a:gd name="T43" fmla="*/ 64 h 684"/>
              <a:gd name="T44" fmla="*/ 148 w 423"/>
              <a:gd name="T45" fmla="*/ 51 h 684"/>
              <a:gd name="T46" fmla="*/ 114 w 423"/>
              <a:gd name="T47" fmla="*/ 0 h 684"/>
              <a:gd name="T48" fmla="*/ 115 w 423"/>
              <a:gd name="T49" fmla="*/ 219 h 684"/>
              <a:gd name="T50" fmla="*/ 149 w 423"/>
              <a:gd name="T51" fmla="*/ 173 h 684"/>
              <a:gd name="T52" fmla="*/ 201 w 423"/>
              <a:gd name="T53" fmla="*/ 188 h 684"/>
              <a:gd name="T54" fmla="*/ 255 w 423"/>
              <a:gd name="T55" fmla="*/ 221 h 684"/>
              <a:gd name="T56" fmla="*/ 286 w 423"/>
              <a:gd name="T57" fmla="*/ 252 h 684"/>
              <a:gd name="T58" fmla="*/ 311 w 423"/>
              <a:gd name="T59" fmla="*/ 283 h 684"/>
              <a:gd name="T60" fmla="*/ 330 w 423"/>
              <a:gd name="T61" fmla="*/ 320 h 684"/>
              <a:gd name="T62" fmla="*/ 346 w 423"/>
              <a:gd name="T63" fmla="*/ 364 h 684"/>
              <a:gd name="T64" fmla="*/ 352 w 423"/>
              <a:gd name="T65" fmla="*/ 408 h 684"/>
              <a:gd name="T66" fmla="*/ 352 w 423"/>
              <a:gd name="T67" fmla="*/ 448 h 684"/>
              <a:gd name="T68" fmla="*/ 346 w 423"/>
              <a:gd name="T69" fmla="*/ 486 h 684"/>
              <a:gd name="T70" fmla="*/ 334 w 423"/>
              <a:gd name="T71" fmla="*/ 525 h 684"/>
              <a:gd name="T72" fmla="*/ 310 w 423"/>
              <a:gd name="T73" fmla="*/ 571 h 684"/>
              <a:gd name="T74" fmla="*/ 281 w 423"/>
              <a:gd name="T75" fmla="*/ 607 h 684"/>
              <a:gd name="T76" fmla="*/ 251 w 423"/>
              <a:gd name="T77" fmla="*/ 634 h 684"/>
              <a:gd name="T78" fmla="*/ 221 w 423"/>
              <a:gd name="T79" fmla="*/ 653 h 684"/>
              <a:gd name="T80" fmla="*/ 198 w 423"/>
              <a:gd name="T81" fmla="*/ 665 h 684"/>
              <a:gd name="T82" fmla="*/ 169 w 423"/>
              <a:gd name="T83" fmla="*/ 672 h 684"/>
              <a:gd name="T84" fmla="*/ 104 w 423"/>
              <a:gd name="T85" fmla="*/ 683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23" h="684">
                <a:moveTo>
                  <a:pt x="104" y="683"/>
                </a:moveTo>
                <a:lnTo>
                  <a:pt x="154" y="681"/>
                </a:lnTo>
                <a:lnTo>
                  <a:pt x="171" y="679"/>
                </a:lnTo>
                <a:lnTo>
                  <a:pt x="192" y="674"/>
                </a:lnTo>
                <a:lnTo>
                  <a:pt x="208" y="670"/>
                </a:lnTo>
                <a:lnTo>
                  <a:pt x="224" y="664"/>
                </a:lnTo>
                <a:lnTo>
                  <a:pt x="240" y="657"/>
                </a:lnTo>
                <a:lnTo>
                  <a:pt x="254" y="649"/>
                </a:lnTo>
                <a:lnTo>
                  <a:pt x="271" y="640"/>
                </a:lnTo>
                <a:lnTo>
                  <a:pt x="292" y="626"/>
                </a:lnTo>
                <a:lnTo>
                  <a:pt x="308" y="613"/>
                </a:lnTo>
                <a:lnTo>
                  <a:pt x="323" y="599"/>
                </a:lnTo>
                <a:lnTo>
                  <a:pt x="334" y="587"/>
                </a:lnTo>
                <a:lnTo>
                  <a:pt x="346" y="574"/>
                </a:lnTo>
                <a:lnTo>
                  <a:pt x="355" y="563"/>
                </a:lnTo>
                <a:lnTo>
                  <a:pt x="364" y="548"/>
                </a:lnTo>
                <a:lnTo>
                  <a:pt x="373" y="534"/>
                </a:lnTo>
                <a:lnTo>
                  <a:pt x="382" y="518"/>
                </a:lnTo>
                <a:lnTo>
                  <a:pt x="388" y="506"/>
                </a:lnTo>
                <a:lnTo>
                  <a:pt x="396" y="489"/>
                </a:lnTo>
                <a:lnTo>
                  <a:pt x="404" y="470"/>
                </a:lnTo>
                <a:lnTo>
                  <a:pt x="409" y="451"/>
                </a:lnTo>
                <a:lnTo>
                  <a:pt x="413" y="435"/>
                </a:lnTo>
                <a:lnTo>
                  <a:pt x="417" y="416"/>
                </a:lnTo>
                <a:lnTo>
                  <a:pt x="421" y="396"/>
                </a:lnTo>
                <a:lnTo>
                  <a:pt x="422" y="370"/>
                </a:lnTo>
                <a:lnTo>
                  <a:pt x="421" y="348"/>
                </a:lnTo>
                <a:lnTo>
                  <a:pt x="419" y="329"/>
                </a:lnTo>
                <a:lnTo>
                  <a:pt x="416" y="310"/>
                </a:lnTo>
                <a:lnTo>
                  <a:pt x="412" y="290"/>
                </a:lnTo>
                <a:lnTo>
                  <a:pt x="407" y="273"/>
                </a:lnTo>
                <a:lnTo>
                  <a:pt x="402" y="257"/>
                </a:lnTo>
                <a:lnTo>
                  <a:pt x="393" y="237"/>
                </a:lnTo>
                <a:lnTo>
                  <a:pt x="383" y="214"/>
                </a:lnTo>
                <a:lnTo>
                  <a:pt x="372" y="196"/>
                </a:lnTo>
                <a:lnTo>
                  <a:pt x="362" y="180"/>
                </a:lnTo>
                <a:lnTo>
                  <a:pt x="351" y="165"/>
                </a:lnTo>
                <a:lnTo>
                  <a:pt x="339" y="153"/>
                </a:lnTo>
                <a:lnTo>
                  <a:pt x="326" y="139"/>
                </a:lnTo>
                <a:lnTo>
                  <a:pt x="309" y="122"/>
                </a:lnTo>
                <a:lnTo>
                  <a:pt x="293" y="110"/>
                </a:lnTo>
                <a:lnTo>
                  <a:pt x="275" y="96"/>
                </a:lnTo>
                <a:lnTo>
                  <a:pt x="238" y="77"/>
                </a:lnTo>
                <a:lnTo>
                  <a:pt x="207" y="64"/>
                </a:lnTo>
                <a:lnTo>
                  <a:pt x="174" y="55"/>
                </a:lnTo>
                <a:lnTo>
                  <a:pt x="148" y="51"/>
                </a:lnTo>
                <a:lnTo>
                  <a:pt x="114" y="48"/>
                </a:lnTo>
                <a:lnTo>
                  <a:pt x="114" y="0"/>
                </a:lnTo>
                <a:lnTo>
                  <a:pt x="0" y="108"/>
                </a:lnTo>
                <a:lnTo>
                  <a:pt x="115" y="219"/>
                </a:lnTo>
                <a:lnTo>
                  <a:pt x="115" y="170"/>
                </a:lnTo>
                <a:lnTo>
                  <a:pt x="149" y="173"/>
                </a:lnTo>
                <a:lnTo>
                  <a:pt x="174" y="179"/>
                </a:lnTo>
                <a:lnTo>
                  <a:pt x="201" y="188"/>
                </a:lnTo>
                <a:lnTo>
                  <a:pt x="238" y="208"/>
                </a:lnTo>
                <a:lnTo>
                  <a:pt x="255" y="221"/>
                </a:lnTo>
                <a:lnTo>
                  <a:pt x="272" y="236"/>
                </a:lnTo>
                <a:lnTo>
                  <a:pt x="286" y="252"/>
                </a:lnTo>
                <a:lnTo>
                  <a:pt x="300" y="268"/>
                </a:lnTo>
                <a:lnTo>
                  <a:pt x="311" y="283"/>
                </a:lnTo>
                <a:lnTo>
                  <a:pt x="320" y="300"/>
                </a:lnTo>
                <a:lnTo>
                  <a:pt x="330" y="320"/>
                </a:lnTo>
                <a:lnTo>
                  <a:pt x="339" y="343"/>
                </a:lnTo>
                <a:lnTo>
                  <a:pt x="346" y="364"/>
                </a:lnTo>
                <a:lnTo>
                  <a:pt x="349" y="384"/>
                </a:lnTo>
                <a:lnTo>
                  <a:pt x="352" y="408"/>
                </a:lnTo>
                <a:lnTo>
                  <a:pt x="352" y="432"/>
                </a:lnTo>
                <a:lnTo>
                  <a:pt x="352" y="448"/>
                </a:lnTo>
                <a:lnTo>
                  <a:pt x="350" y="466"/>
                </a:lnTo>
                <a:lnTo>
                  <a:pt x="346" y="486"/>
                </a:lnTo>
                <a:lnTo>
                  <a:pt x="340" y="506"/>
                </a:lnTo>
                <a:lnTo>
                  <a:pt x="334" y="525"/>
                </a:lnTo>
                <a:lnTo>
                  <a:pt x="325" y="543"/>
                </a:lnTo>
                <a:lnTo>
                  <a:pt x="310" y="571"/>
                </a:lnTo>
                <a:lnTo>
                  <a:pt x="297" y="588"/>
                </a:lnTo>
                <a:lnTo>
                  <a:pt x="281" y="607"/>
                </a:lnTo>
                <a:lnTo>
                  <a:pt x="264" y="623"/>
                </a:lnTo>
                <a:lnTo>
                  <a:pt x="251" y="634"/>
                </a:lnTo>
                <a:lnTo>
                  <a:pt x="236" y="645"/>
                </a:lnTo>
                <a:lnTo>
                  <a:pt x="221" y="653"/>
                </a:lnTo>
                <a:lnTo>
                  <a:pt x="209" y="659"/>
                </a:lnTo>
                <a:lnTo>
                  <a:pt x="198" y="665"/>
                </a:lnTo>
                <a:lnTo>
                  <a:pt x="183" y="669"/>
                </a:lnTo>
                <a:lnTo>
                  <a:pt x="169" y="672"/>
                </a:lnTo>
                <a:lnTo>
                  <a:pt x="151" y="676"/>
                </a:lnTo>
                <a:lnTo>
                  <a:pt x="104" y="683"/>
                </a:lnTo>
              </a:path>
            </a:pathLst>
          </a:custGeom>
          <a:solidFill>
            <a:srgbClr val="00008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3500" name="Freeform 12"/>
          <p:cNvSpPr>
            <a:spLocks/>
          </p:cNvSpPr>
          <p:nvPr/>
        </p:nvSpPr>
        <p:spPr bwMode="auto">
          <a:xfrm>
            <a:off x="1698625" y="812800"/>
            <a:ext cx="692150" cy="1173163"/>
          </a:xfrm>
          <a:custGeom>
            <a:avLst/>
            <a:gdLst>
              <a:gd name="T0" fmla="*/ 276 w 436"/>
              <a:gd name="T1" fmla="*/ 2 h 739"/>
              <a:gd name="T2" fmla="*/ 237 w 436"/>
              <a:gd name="T3" fmla="*/ 10 h 739"/>
              <a:gd name="T4" fmla="*/ 204 w 436"/>
              <a:gd name="T5" fmla="*/ 20 h 739"/>
              <a:gd name="T6" fmla="*/ 173 w 436"/>
              <a:gd name="T7" fmla="*/ 36 h 739"/>
              <a:gd name="T8" fmla="*/ 134 w 436"/>
              <a:gd name="T9" fmla="*/ 62 h 739"/>
              <a:gd name="T10" fmla="*/ 102 w 436"/>
              <a:gd name="T11" fmla="*/ 91 h 739"/>
              <a:gd name="T12" fmla="*/ 78 w 436"/>
              <a:gd name="T13" fmla="*/ 119 h 739"/>
              <a:gd name="T14" fmla="*/ 59 w 436"/>
              <a:gd name="T15" fmla="*/ 146 h 739"/>
              <a:gd name="T16" fmla="*/ 42 w 436"/>
              <a:gd name="T17" fmla="*/ 178 h 739"/>
              <a:gd name="T18" fmla="*/ 27 w 436"/>
              <a:gd name="T19" fmla="*/ 210 h 739"/>
              <a:gd name="T20" fmla="*/ 13 w 436"/>
              <a:gd name="T21" fmla="*/ 251 h 739"/>
              <a:gd name="T22" fmla="*/ 5 w 436"/>
              <a:gd name="T23" fmla="*/ 289 h 739"/>
              <a:gd name="T24" fmla="*/ 0 w 436"/>
              <a:gd name="T25" fmla="*/ 339 h 739"/>
              <a:gd name="T26" fmla="*/ 3 w 436"/>
              <a:gd name="T27" fmla="*/ 382 h 739"/>
              <a:gd name="T28" fmla="*/ 11 w 436"/>
              <a:gd name="T29" fmla="*/ 425 h 739"/>
              <a:gd name="T30" fmla="*/ 21 w 436"/>
              <a:gd name="T31" fmla="*/ 460 h 739"/>
              <a:gd name="T32" fmla="*/ 41 w 436"/>
              <a:gd name="T33" fmla="*/ 507 h 739"/>
              <a:gd name="T34" fmla="*/ 62 w 436"/>
              <a:gd name="T35" fmla="*/ 543 h 739"/>
              <a:gd name="T36" fmla="*/ 85 w 436"/>
              <a:gd name="T37" fmla="*/ 573 h 739"/>
              <a:gd name="T38" fmla="*/ 116 w 436"/>
              <a:gd name="T39" fmla="*/ 606 h 739"/>
              <a:gd name="T40" fmla="*/ 151 w 436"/>
              <a:gd name="T41" fmla="*/ 634 h 739"/>
              <a:gd name="T42" fmla="*/ 221 w 436"/>
              <a:gd name="T43" fmla="*/ 668 h 739"/>
              <a:gd name="T44" fmla="*/ 283 w 436"/>
              <a:gd name="T45" fmla="*/ 683 h 739"/>
              <a:gd name="T46" fmla="*/ 318 w 436"/>
              <a:gd name="T47" fmla="*/ 738 h 739"/>
              <a:gd name="T48" fmla="*/ 316 w 436"/>
              <a:gd name="T49" fmla="*/ 502 h 739"/>
              <a:gd name="T50" fmla="*/ 282 w 436"/>
              <a:gd name="T51" fmla="*/ 551 h 739"/>
              <a:gd name="T52" fmla="*/ 228 w 436"/>
              <a:gd name="T53" fmla="*/ 535 h 739"/>
              <a:gd name="T54" fmla="*/ 172 w 436"/>
              <a:gd name="T55" fmla="*/ 499 h 739"/>
              <a:gd name="T56" fmla="*/ 140 w 436"/>
              <a:gd name="T57" fmla="*/ 466 h 739"/>
              <a:gd name="T58" fmla="*/ 115 w 436"/>
              <a:gd name="T59" fmla="*/ 432 h 739"/>
              <a:gd name="T60" fmla="*/ 94 w 436"/>
              <a:gd name="T61" fmla="*/ 393 h 739"/>
              <a:gd name="T62" fmla="*/ 79 w 436"/>
              <a:gd name="T63" fmla="*/ 345 h 739"/>
              <a:gd name="T64" fmla="*/ 72 w 436"/>
              <a:gd name="T65" fmla="*/ 297 h 739"/>
              <a:gd name="T66" fmla="*/ 73 w 436"/>
              <a:gd name="T67" fmla="*/ 254 h 739"/>
              <a:gd name="T68" fmla="*/ 79 w 436"/>
              <a:gd name="T69" fmla="*/ 213 h 739"/>
              <a:gd name="T70" fmla="*/ 91 w 436"/>
              <a:gd name="T71" fmla="*/ 171 h 739"/>
              <a:gd name="T72" fmla="*/ 115 w 436"/>
              <a:gd name="T73" fmla="*/ 122 h 739"/>
              <a:gd name="T74" fmla="*/ 146 w 436"/>
              <a:gd name="T75" fmla="*/ 82 h 739"/>
              <a:gd name="T76" fmla="*/ 176 w 436"/>
              <a:gd name="T77" fmla="*/ 53 h 739"/>
              <a:gd name="T78" fmla="*/ 207 w 436"/>
              <a:gd name="T79" fmla="*/ 33 h 739"/>
              <a:gd name="T80" fmla="*/ 231 w 436"/>
              <a:gd name="T81" fmla="*/ 20 h 739"/>
              <a:gd name="T82" fmla="*/ 260 w 436"/>
              <a:gd name="T83" fmla="*/ 12 h 739"/>
              <a:gd name="T84" fmla="*/ 328 w 436"/>
              <a:gd name="T85" fmla="*/ 0 h 7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36" h="739">
                <a:moveTo>
                  <a:pt x="328" y="0"/>
                </a:moveTo>
                <a:lnTo>
                  <a:pt x="276" y="2"/>
                </a:lnTo>
                <a:lnTo>
                  <a:pt x="259" y="4"/>
                </a:lnTo>
                <a:lnTo>
                  <a:pt x="237" y="10"/>
                </a:lnTo>
                <a:lnTo>
                  <a:pt x="220" y="14"/>
                </a:lnTo>
                <a:lnTo>
                  <a:pt x="204" y="20"/>
                </a:lnTo>
                <a:lnTo>
                  <a:pt x="188" y="28"/>
                </a:lnTo>
                <a:lnTo>
                  <a:pt x="173" y="36"/>
                </a:lnTo>
                <a:lnTo>
                  <a:pt x="156" y="47"/>
                </a:lnTo>
                <a:lnTo>
                  <a:pt x="134" y="62"/>
                </a:lnTo>
                <a:lnTo>
                  <a:pt x="118" y="76"/>
                </a:lnTo>
                <a:lnTo>
                  <a:pt x="102" y="91"/>
                </a:lnTo>
                <a:lnTo>
                  <a:pt x="91" y="104"/>
                </a:lnTo>
                <a:lnTo>
                  <a:pt x="78" y="119"/>
                </a:lnTo>
                <a:lnTo>
                  <a:pt x="69" y="130"/>
                </a:lnTo>
                <a:lnTo>
                  <a:pt x="59" y="146"/>
                </a:lnTo>
                <a:lnTo>
                  <a:pt x="51" y="161"/>
                </a:lnTo>
                <a:lnTo>
                  <a:pt x="42" y="178"/>
                </a:lnTo>
                <a:lnTo>
                  <a:pt x="35" y="191"/>
                </a:lnTo>
                <a:lnTo>
                  <a:pt x="27" y="210"/>
                </a:lnTo>
                <a:lnTo>
                  <a:pt x="19" y="230"/>
                </a:lnTo>
                <a:lnTo>
                  <a:pt x="13" y="251"/>
                </a:lnTo>
                <a:lnTo>
                  <a:pt x="9" y="268"/>
                </a:lnTo>
                <a:lnTo>
                  <a:pt x="5" y="289"/>
                </a:lnTo>
                <a:lnTo>
                  <a:pt x="1" y="310"/>
                </a:lnTo>
                <a:lnTo>
                  <a:pt x="0" y="339"/>
                </a:lnTo>
                <a:lnTo>
                  <a:pt x="1" y="362"/>
                </a:lnTo>
                <a:lnTo>
                  <a:pt x="3" y="382"/>
                </a:lnTo>
                <a:lnTo>
                  <a:pt x="6" y="403"/>
                </a:lnTo>
                <a:lnTo>
                  <a:pt x="11" y="425"/>
                </a:lnTo>
                <a:lnTo>
                  <a:pt x="15" y="443"/>
                </a:lnTo>
                <a:lnTo>
                  <a:pt x="21" y="460"/>
                </a:lnTo>
                <a:lnTo>
                  <a:pt x="30" y="482"/>
                </a:lnTo>
                <a:lnTo>
                  <a:pt x="41" y="507"/>
                </a:lnTo>
                <a:lnTo>
                  <a:pt x="52" y="526"/>
                </a:lnTo>
                <a:lnTo>
                  <a:pt x="62" y="543"/>
                </a:lnTo>
                <a:lnTo>
                  <a:pt x="74" y="560"/>
                </a:lnTo>
                <a:lnTo>
                  <a:pt x="85" y="573"/>
                </a:lnTo>
                <a:lnTo>
                  <a:pt x="99" y="588"/>
                </a:lnTo>
                <a:lnTo>
                  <a:pt x="116" y="606"/>
                </a:lnTo>
                <a:lnTo>
                  <a:pt x="133" y="619"/>
                </a:lnTo>
                <a:lnTo>
                  <a:pt x="151" y="634"/>
                </a:lnTo>
                <a:lnTo>
                  <a:pt x="190" y="655"/>
                </a:lnTo>
                <a:lnTo>
                  <a:pt x="221" y="668"/>
                </a:lnTo>
                <a:lnTo>
                  <a:pt x="255" y="678"/>
                </a:lnTo>
                <a:lnTo>
                  <a:pt x="283" y="683"/>
                </a:lnTo>
                <a:lnTo>
                  <a:pt x="318" y="687"/>
                </a:lnTo>
                <a:lnTo>
                  <a:pt x="318" y="738"/>
                </a:lnTo>
                <a:lnTo>
                  <a:pt x="435" y="621"/>
                </a:lnTo>
                <a:lnTo>
                  <a:pt x="316" y="502"/>
                </a:lnTo>
                <a:lnTo>
                  <a:pt x="317" y="555"/>
                </a:lnTo>
                <a:lnTo>
                  <a:pt x="282" y="551"/>
                </a:lnTo>
                <a:lnTo>
                  <a:pt x="255" y="545"/>
                </a:lnTo>
                <a:lnTo>
                  <a:pt x="228" y="535"/>
                </a:lnTo>
                <a:lnTo>
                  <a:pt x="190" y="513"/>
                </a:lnTo>
                <a:lnTo>
                  <a:pt x="172" y="499"/>
                </a:lnTo>
                <a:lnTo>
                  <a:pt x="155" y="483"/>
                </a:lnTo>
                <a:lnTo>
                  <a:pt x="140" y="466"/>
                </a:lnTo>
                <a:lnTo>
                  <a:pt x="126" y="449"/>
                </a:lnTo>
                <a:lnTo>
                  <a:pt x="115" y="432"/>
                </a:lnTo>
                <a:lnTo>
                  <a:pt x="105" y="414"/>
                </a:lnTo>
                <a:lnTo>
                  <a:pt x="94" y="393"/>
                </a:lnTo>
                <a:lnTo>
                  <a:pt x="85" y="368"/>
                </a:lnTo>
                <a:lnTo>
                  <a:pt x="79" y="345"/>
                </a:lnTo>
                <a:lnTo>
                  <a:pt x="75" y="323"/>
                </a:lnTo>
                <a:lnTo>
                  <a:pt x="72" y="297"/>
                </a:lnTo>
                <a:lnTo>
                  <a:pt x="72" y="271"/>
                </a:lnTo>
                <a:lnTo>
                  <a:pt x="73" y="254"/>
                </a:lnTo>
                <a:lnTo>
                  <a:pt x="74" y="235"/>
                </a:lnTo>
                <a:lnTo>
                  <a:pt x="79" y="213"/>
                </a:lnTo>
                <a:lnTo>
                  <a:pt x="84" y="191"/>
                </a:lnTo>
                <a:lnTo>
                  <a:pt x="91" y="171"/>
                </a:lnTo>
                <a:lnTo>
                  <a:pt x="100" y="151"/>
                </a:lnTo>
                <a:lnTo>
                  <a:pt x="115" y="122"/>
                </a:lnTo>
                <a:lnTo>
                  <a:pt x="129" y="103"/>
                </a:lnTo>
                <a:lnTo>
                  <a:pt x="146" y="82"/>
                </a:lnTo>
                <a:lnTo>
                  <a:pt x="163" y="65"/>
                </a:lnTo>
                <a:lnTo>
                  <a:pt x="176" y="53"/>
                </a:lnTo>
                <a:lnTo>
                  <a:pt x="192" y="41"/>
                </a:lnTo>
                <a:lnTo>
                  <a:pt x="207" y="33"/>
                </a:lnTo>
                <a:lnTo>
                  <a:pt x="219" y="26"/>
                </a:lnTo>
                <a:lnTo>
                  <a:pt x="231" y="20"/>
                </a:lnTo>
                <a:lnTo>
                  <a:pt x="246" y="15"/>
                </a:lnTo>
                <a:lnTo>
                  <a:pt x="260" y="12"/>
                </a:lnTo>
                <a:lnTo>
                  <a:pt x="279" y="7"/>
                </a:lnTo>
                <a:lnTo>
                  <a:pt x="328" y="0"/>
                </a:lnTo>
              </a:path>
            </a:pathLst>
          </a:custGeom>
          <a:solidFill>
            <a:srgbClr val="00008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3501" name="Freeform 13"/>
          <p:cNvSpPr>
            <a:spLocks/>
          </p:cNvSpPr>
          <p:nvPr/>
        </p:nvSpPr>
        <p:spPr bwMode="auto">
          <a:xfrm>
            <a:off x="6777038" y="1966913"/>
            <a:ext cx="671512" cy="1085850"/>
          </a:xfrm>
          <a:custGeom>
            <a:avLst/>
            <a:gdLst>
              <a:gd name="T0" fmla="*/ 154 w 423"/>
              <a:gd name="T1" fmla="*/ 681 h 684"/>
              <a:gd name="T2" fmla="*/ 192 w 423"/>
              <a:gd name="T3" fmla="*/ 674 h 684"/>
              <a:gd name="T4" fmla="*/ 224 w 423"/>
              <a:gd name="T5" fmla="*/ 664 h 684"/>
              <a:gd name="T6" fmla="*/ 254 w 423"/>
              <a:gd name="T7" fmla="*/ 649 h 684"/>
              <a:gd name="T8" fmla="*/ 292 w 423"/>
              <a:gd name="T9" fmla="*/ 626 h 684"/>
              <a:gd name="T10" fmla="*/ 323 w 423"/>
              <a:gd name="T11" fmla="*/ 599 h 684"/>
              <a:gd name="T12" fmla="*/ 346 w 423"/>
              <a:gd name="T13" fmla="*/ 574 h 684"/>
              <a:gd name="T14" fmla="*/ 364 w 423"/>
              <a:gd name="T15" fmla="*/ 548 h 684"/>
              <a:gd name="T16" fmla="*/ 382 w 423"/>
              <a:gd name="T17" fmla="*/ 518 h 684"/>
              <a:gd name="T18" fmla="*/ 396 w 423"/>
              <a:gd name="T19" fmla="*/ 489 h 684"/>
              <a:gd name="T20" fmla="*/ 409 w 423"/>
              <a:gd name="T21" fmla="*/ 451 h 684"/>
              <a:gd name="T22" fmla="*/ 417 w 423"/>
              <a:gd name="T23" fmla="*/ 416 h 684"/>
              <a:gd name="T24" fmla="*/ 422 w 423"/>
              <a:gd name="T25" fmla="*/ 370 h 684"/>
              <a:gd name="T26" fmla="*/ 419 w 423"/>
              <a:gd name="T27" fmla="*/ 329 h 684"/>
              <a:gd name="T28" fmla="*/ 412 w 423"/>
              <a:gd name="T29" fmla="*/ 290 h 684"/>
              <a:gd name="T30" fmla="*/ 402 w 423"/>
              <a:gd name="T31" fmla="*/ 257 h 684"/>
              <a:gd name="T32" fmla="*/ 383 w 423"/>
              <a:gd name="T33" fmla="*/ 214 h 684"/>
              <a:gd name="T34" fmla="*/ 362 w 423"/>
              <a:gd name="T35" fmla="*/ 180 h 684"/>
              <a:gd name="T36" fmla="*/ 339 w 423"/>
              <a:gd name="T37" fmla="*/ 153 h 684"/>
              <a:gd name="T38" fmla="*/ 309 w 423"/>
              <a:gd name="T39" fmla="*/ 122 h 684"/>
              <a:gd name="T40" fmla="*/ 275 w 423"/>
              <a:gd name="T41" fmla="*/ 96 h 684"/>
              <a:gd name="T42" fmla="*/ 207 w 423"/>
              <a:gd name="T43" fmla="*/ 64 h 684"/>
              <a:gd name="T44" fmla="*/ 148 w 423"/>
              <a:gd name="T45" fmla="*/ 51 h 684"/>
              <a:gd name="T46" fmla="*/ 114 w 423"/>
              <a:gd name="T47" fmla="*/ 0 h 684"/>
              <a:gd name="T48" fmla="*/ 115 w 423"/>
              <a:gd name="T49" fmla="*/ 219 h 684"/>
              <a:gd name="T50" fmla="*/ 149 w 423"/>
              <a:gd name="T51" fmla="*/ 173 h 684"/>
              <a:gd name="T52" fmla="*/ 201 w 423"/>
              <a:gd name="T53" fmla="*/ 188 h 684"/>
              <a:gd name="T54" fmla="*/ 255 w 423"/>
              <a:gd name="T55" fmla="*/ 221 h 684"/>
              <a:gd name="T56" fmla="*/ 286 w 423"/>
              <a:gd name="T57" fmla="*/ 252 h 684"/>
              <a:gd name="T58" fmla="*/ 311 w 423"/>
              <a:gd name="T59" fmla="*/ 283 h 684"/>
              <a:gd name="T60" fmla="*/ 330 w 423"/>
              <a:gd name="T61" fmla="*/ 320 h 684"/>
              <a:gd name="T62" fmla="*/ 346 w 423"/>
              <a:gd name="T63" fmla="*/ 364 h 684"/>
              <a:gd name="T64" fmla="*/ 352 w 423"/>
              <a:gd name="T65" fmla="*/ 408 h 684"/>
              <a:gd name="T66" fmla="*/ 352 w 423"/>
              <a:gd name="T67" fmla="*/ 448 h 684"/>
              <a:gd name="T68" fmla="*/ 346 w 423"/>
              <a:gd name="T69" fmla="*/ 486 h 684"/>
              <a:gd name="T70" fmla="*/ 334 w 423"/>
              <a:gd name="T71" fmla="*/ 525 h 684"/>
              <a:gd name="T72" fmla="*/ 310 w 423"/>
              <a:gd name="T73" fmla="*/ 571 h 684"/>
              <a:gd name="T74" fmla="*/ 281 w 423"/>
              <a:gd name="T75" fmla="*/ 607 h 684"/>
              <a:gd name="T76" fmla="*/ 251 w 423"/>
              <a:gd name="T77" fmla="*/ 634 h 684"/>
              <a:gd name="T78" fmla="*/ 221 w 423"/>
              <a:gd name="T79" fmla="*/ 653 h 684"/>
              <a:gd name="T80" fmla="*/ 198 w 423"/>
              <a:gd name="T81" fmla="*/ 665 h 684"/>
              <a:gd name="T82" fmla="*/ 169 w 423"/>
              <a:gd name="T83" fmla="*/ 672 h 684"/>
              <a:gd name="T84" fmla="*/ 104 w 423"/>
              <a:gd name="T85" fmla="*/ 683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23" h="684">
                <a:moveTo>
                  <a:pt x="104" y="683"/>
                </a:moveTo>
                <a:lnTo>
                  <a:pt x="154" y="681"/>
                </a:lnTo>
                <a:lnTo>
                  <a:pt x="171" y="679"/>
                </a:lnTo>
                <a:lnTo>
                  <a:pt x="192" y="674"/>
                </a:lnTo>
                <a:lnTo>
                  <a:pt x="208" y="670"/>
                </a:lnTo>
                <a:lnTo>
                  <a:pt x="224" y="664"/>
                </a:lnTo>
                <a:lnTo>
                  <a:pt x="240" y="657"/>
                </a:lnTo>
                <a:lnTo>
                  <a:pt x="254" y="649"/>
                </a:lnTo>
                <a:lnTo>
                  <a:pt x="271" y="640"/>
                </a:lnTo>
                <a:lnTo>
                  <a:pt x="292" y="626"/>
                </a:lnTo>
                <a:lnTo>
                  <a:pt x="308" y="613"/>
                </a:lnTo>
                <a:lnTo>
                  <a:pt x="323" y="599"/>
                </a:lnTo>
                <a:lnTo>
                  <a:pt x="334" y="587"/>
                </a:lnTo>
                <a:lnTo>
                  <a:pt x="346" y="574"/>
                </a:lnTo>
                <a:lnTo>
                  <a:pt x="355" y="563"/>
                </a:lnTo>
                <a:lnTo>
                  <a:pt x="364" y="548"/>
                </a:lnTo>
                <a:lnTo>
                  <a:pt x="373" y="534"/>
                </a:lnTo>
                <a:lnTo>
                  <a:pt x="382" y="518"/>
                </a:lnTo>
                <a:lnTo>
                  <a:pt x="388" y="506"/>
                </a:lnTo>
                <a:lnTo>
                  <a:pt x="396" y="489"/>
                </a:lnTo>
                <a:lnTo>
                  <a:pt x="404" y="470"/>
                </a:lnTo>
                <a:lnTo>
                  <a:pt x="409" y="451"/>
                </a:lnTo>
                <a:lnTo>
                  <a:pt x="413" y="435"/>
                </a:lnTo>
                <a:lnTo>
                  <a:pt x="417" y="416"/>
                </a:lnTo>
                <a:lnTo>
                  <a:pt x="421" y="396"/>
                </a:lnTo>
                <a:lnTo>
                  <a:pt x="422" y="370"/>
                </a:lnTo>
                <a:lnTo>
                  <a:pt x="421" y="348"/>
                </a:lnTo>
                <a:lnTo>
                  <a:pt x="419" y="329"/>
                </a:lnTo>
                <a:lnTo>
                  <a:pt x="416" y="310"/>
                </a:lnTo>
                <a:lnTo>
                  <a:pt x="412" y="290"/>
                </a:lnTo>
                <a:lnTo>
                  <a:pt x="407" y="273"/>
                </a:lnTo>
                <a:lnTo>
                  <a:pt x="402" y="257"/>
                </a:lnTo>
                <a:lnTo>
                  <a:pt x="393" y="237"/>
                </a:lnTo>
                <a:lnTo>
                  <a:pt x="383" y="214"/>
                </a:lnTo>
                <a:lnTo>
                  <a:pt x="372" y="196"/>
                </a:lnTo>
                <a:lnTo>
                  <a:pt x="362" y="180"/>
                </a:lnTo>
                <a:lnTo>
                  <a:pt x="351" y="165"/>
                </a:lnTo>
                <a:lnTo>
                  <a:pt x="339" y="153"/>
                </a:lnTo>
                <a:lnTo>
                  <a:pt x="326" y="139"/>
                </a:lnTo>
                <a:lnTo>
                  <a:pt x="309" y="122"/>
                </a:lnTo>
                <a:lnTo>
                  <a:pt x="293" y="110"/>
                </a:lnTo>
                <a:lnTo>
                  <a:pt x="275" y="96"/>
                </a:lnTo>
                <a:lnTo>
                  <a:pt x="238" y="77"/>
                </a:lnTo>
                <a:lnTo>
                  <a:pt x="207" y="64"/>
                </a:lnTo>
                <a:lnTo>
                  <a:pt x="174" y="55"/>
                </a:lnTo>
                <a:lnTo>
                  <a:pt x="148" y="51"/>
                </a:lnTo>
                <a:lnTo>
                  <a:pt x="114" y="48"/>
                </a:lnTo>
                <a:lnTo>
                  <a:pt x="114" y="0"/>
                </a:lnTo>
                <a:lnTo>
                  <a:pt x="0" y="108"/>
                </a:lnTo>
                <a:lnTo>
                  <a:pt x="115" y="219"/>
                </a:lnTo>
                <a:lnTo>
                  <a:pt x="115" y="170"/>
                </a:lnTo>
                <a:lnTo>
                  <a:pt x="149" y="173"/>
                </a:lnTo>
                <a:lnTo>
                  <a:pt x="174" y="179"/>
                </a:lnTo>
                <a:lnTo>
                  <a:pt x="201" y="188"/>
                </a:lnTo>
                <a:lnTo>
                  <a:pt x="238" y="208"/>
                </a:lnTo>
                <a:lnTo>
                  <a:pt x="255" y="221"/>
                </a:lnTo>
                <a:lnTo>
                  <a:pt x="272" y="236"/>
                </a:lnTo>
                <a:lnTo>
                  <a:pt x="286" y="252"/>
                </a:lnTo>
                <a:lnTo>
                  <a:pt x="300" y="268"/>
                </a:lnTo>
                <a:lnTo>
                  <a:pt x="311" y="283"/>
                </a:lnTo>
                <a:lnTo>
                  <a:pt x="320" y="300"/>
                </a:lnTo>
                <a:lnTo>
                  <a:pt x="330" y="320"/>
                </a:lnTo>
                <a:lnTo>
                  <a:pt x="339" y="343"/>
                </a:lnTo>
                <a:lnTo>
                  <a:pt x="346" y="364"/>
                </a:lnTo>
                <a:lnTo>
                  <a:pt x="349" y="384"/>
                </a:lnTo>
                <a:lnTo>
                  <a:pt x="352" y="408"/>
                </a:lnTo>
                <a:lnTo>
                  <a:pt x="352" y="432"/>
                </a:lnTo>
                <a:lnTo>
                  <a:pt x="352" y="448"/>
                </a:lnTo>
                <a:lnTo>
                  <a:pt x="350" y="466"/>
                </a:lnTo>
                <a:lnTo>
                  <a:pt x="346" y="486"/>
                </a:lnTo>
                <a:lnTo>
                  <a:pt x="340" y="506"/>
                </a:lnTo>
                <a:lnTo>
                  <a:pt x="334" y="525"/>
                </a:lnTo>
                <a:lnTo>
                  <a:pt x="325" y="543"/>
                </a:lnTo>
                <a:lnTo>
                  <a:pt x="310" y="571"/>
                </a:lnTo>
                <a:lnTo>
                  <a:pt x="297" y="588"/>
                </a:lnTo>
                <a:lnTo>
                  <a:pt x="281" y="607"/>
                </a:lnTo>
                <a:lnTo>
                  <a:pt x="264" y="623"/>
                </a:lnTo>
                <a:lnTo>
                  <a:pt x="251" y="634"/>
                </a:lnTo>
                <a:lnTo>
                  <a:pt x="236" y="645"/>
                </a:lnTo>
                <a:lnTo>
                  <a:pt x="221" y="653"/>
                </a:lnTo>
                <a:lnTo>
                  <a:pt x="209" y="659"/>
                </a:lnTo>
                <a:lnTo>
                  <a:pt x="198" y="665"/>
                </a:lnTo>
                <a:lnTo>
                  <a:pt x="183" y="669"/>
                </a:lnTo>
                <a:lnTo>
                  <a:pt x="169" y="672"/>
                </a:lnTo>
                <a:lnTo>
                  <a:pt x="151" y="676"/>
                </a:lnTo>
                <a:lnTo>
                  <a:pt x="104" y="683"/>
                </a:lnTo>
              </a:path>
            </a:pathLst>
          </a:custGeom>
          <a:solidFill>
            <a:srgbClr val="00008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3502" name="Freeform 14"/>
          <p:cNvSpPr>
            <a:spLocks/>
          </p:cNvSpPr>
          <p:nvPr/>
        </p:nvSpPr>
        <p:spPr bwMode="auto">
          <a:xfrm>
            <a:off x="6777038" y="3352800"/>
            <a:ext cx="671512" cy="1085850"/>
          </a:xfrm>
          <a:custGeom>
            <a:avLst/>
            <a:gdLst>
              <a:gd name="T0" fmla="*/ 154 w 423"/>
              <a:gd name="T1" fmla="*/ 681 h 684"/>
              <a:gd name="T2" fmla="*/ 192 w 423"/>
              <a:gd name="T3" fmla="*/ 674 h 684"/>
              <a:gd name="T4" fmla="*/ 224 w 423"/>
              <a:gd name="T5" fmla="*/ 664 h 684"/>
              <a:gd name="T6" fmla="*/ 254 w 423"/>
              <a:gd name="T7" fmla="*/ 649 h 684"/>
              <a:gd name="T8" fmla="*/ 292 w 423"/>
              <a:gd name="T9" fmla="*/ 626 h 684"/>
              <a:gd name="T10" fmla="*/ 323 w 423"/>
              <a:gd name="T11" fmla="*/ 599 h 684"/>
              <a:gd name="T12" fmla="*/ 346 w 423"/>
              <a:gd name="T13" fmla="*/ 574 h 684"/>
              <a:gd name="T14" fmla="*/ 364 w 423"/>
              <a:gd name="T15" fmla="*/ 548 h 684"/>
              <a:gd name="T16" fmla="*/ 382 w 423"/>
              <a:gd name="T17" fmla="*/ 518 h 684"/>
              <a:gd name="T18" fmla="*/ 396 w 423"/>
              <a:gd name="T19" fmla="*/ 489 h 684"/>
              <a:gd name="T20" fmla="*/ 409 w 423"/>
              <a:gd name="T21" fmla="*/ 451 h 684"/>
              <a:gd name="T22" fmla="*/ 417 w 423"/>
              <a:gd name="T23" fmla="*/ 416 h 684"/>
              <a:gd name="T24" fmla="*/ 422 w 423"/>
              <a:gd name="T25" fmla="*/ 370 h 684"/>
              <a:gd name="T26" fmla="*/ 419 w 423"/>
              <a:gd name="T27" fmla="*/ 329 h 684"/>
              <a:gd name="T28" fmla="*/ 412 w 423"/>
              <a:gd name="T29" fmla="*/ 290 h 684"/>
              <a:gd name="T30" fmla="*/ 402 w 423"/>
              <a:gd name="T31" fmla="*/ 257 h 684"/>
              <a:gd name="T32" fmla="*/ 383 w 423"/>
              <a:gd name="T33" fmla="*/ 214 h 684"/>
              <a:gd name="T34" fmla="*/ 362 w 423"/>
              <a:gd name="T35" fmla="*/ 180 h 684"/>
              <a:gd name="T36" fmla="*/ 339 w 423"/>
              <a:gd name="T37" fmla="*/ 153 h 684"/>
              <a:gd name="T38" fmla="*/ 309 w 423"/>
              <a:gd name="T39" fmla="*/ 122 h 684"/>
              <a:gd name="T40" fmla="*/ 275 w 423"/>
              <a:gd name="T41" fmla="*/ 96 h 684"/>
              <a:gd name="T42" fmla="*/ 207 w 423"/>
              <a:gd name="T43" fmla="*/ 64 h 684"/>
              <a:gd name="T44" fmla="*/ 148 w 423"/>
              <a:gd name="T45" fmla="*/ 51 h 684"/>
              <a:gd name="T46" fmla="*/ 114 w 423"/>
              <a:gd name="T47" fmla="*/ 0 h 684"/>
              <a:gd name="T48" fmla="*/ 115 w 423"/>
              <a:gd name="T49" fmla="*/ 219 h 684"/>
              <a:gd name="T50" fmla="*/ 149 w 423"/>
              <a:gd name="T51" fmla="*/ 173 h 684"/>
              <a:gd name="T52" fmla="*/ 201 w 423"/>
              <a:gd name="T53" fmla="*/ 188 h 684"/>
              <a:gd name="T54" fmla="*/ 255 w 423"/>
              <a:gd name="T55" fmla="*/ 221 h 684"/>
              <a:gd name="T56" fmla="*/ 286 w 423"/>
              <a:gd name="T57" fmla="*/ 252 h 684"/>
              <a:gd name="T58" fmla="*/ 311 w 423"/>
              <a:gd name="T59" fmla="*/ 283 h 684"/>
              <a:gd name="T60" fmla="*/ 330 w 423"/>
              <a:gd name="T61" fmla="*/ 320 h 684"/>
              <a:gd name="T62" fmla="*/ 346 w 423"/>
              <a:gd name="T63" fmla="*/ 364 h 684"/>
              <a:gd name="T64" fmla="*/ 352 w 423"/>
              <a:gd name="T65" fmla="*/ 408 h 684"/>
              <a:gd name="T66" fmla="*/ 352 w 423"/>
              <a:gd name="T67" fmla="*/ 448 h 684"/>
              <a:gd name="T68" fmla="*/ 346 w 423"/>
              <a:gd name="T69" fmla="*/ 486 h 684"/>
              <a:gd name="T70" fmla="*/ 334 w 423"/>
              <a:gd name="T71" fmla="*/ 525 h 684"/>
              <a:gd name="T72" fmla="*/ 310 w 423"/>
              <a:gd name="T73" fmla="*/ 571 h 684"/>
              <a:gd name="T74" fmla="*/ 281 w 423"/>
              <a:gd name="T75" fmla="*/ 607 h 684"/>
              <a:gd name="T76" fmla="*/ 251 w 423"/>
              <a:gd name="T77" fmla="*/ 634 h 684"/>
              <a:gd name="T78" fmla="*/ 221 w 423"/>
              <a:gd name="T79" fmla="*/ 653 h 684"/>
              <a:gd name="T80" fmla="*/ 198 w 423"/>
              <a:gd name="T81" fmla="*/ 665 h 684"/>
              <a:gd name="T82" fmla="*/ 169 w 423"/>
              <a:gd name="T83" fmla="*/ 672 h 684"/>
              <a:gd name="T84" fmla="*/ 104 w 423"/>
              <a:gd name="T85" fmla="*/ 683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23" h="684">
                <a:moveTo>
                  <a:pt x="104" y="683"/>
                </a:moveTo>
                <a:lnTo>
                  <a:pt x="154" y="681"/>
                </a:lnTo>
                <a:lnTo>
                  <a:pt x="171" y="679"/>
                </a:lnTo>
                <a:lnTo>
                  <a:pt x="192" y="674"/>
                </a:lnTo>
                <a:lnTo>
                  <a:pt x="208" y="670"/>
                </a:lnTo>
                <a:lnTo>
                  <a:pt x="224" y="664"/>
                </a:lnTo>
                <a:lnTo>
                  <a:pt x="240" y="657"/>
                </a:lnTo>
                <a:lnTo>
                  <a:pt x="254" y="649"/>
                </a:lnTo>
                <a:lnTo>
                  <a:pt x="271" y="640"/>
                </a:lnTo>
                <a:lnTo>
                  <a:pt x="292" y="626"/>
                </a:lnTo>
                <a:lnTo>
                  <a:pt x="308" y="613"/>
                </a:lnTo>
                <a:lnTo>
                  <a:pt x="323" y="599"/>
                </a:lnTo>
                <a:lnTo>
                  <a:pt x="334" y="587"/>
                </a:lnTo>
                <a:lnTo>
                  <a:pt x="346" y="574"/>
                </a:lnTo>
                <a:lnTo>
                  <a:pt x="355" y="563"/>
                </a:lnTo>
                <a:lnTo>
                  <a:pt x="364" y="548"/>
                </a:lnTo>
                <a:lnTo>
                  <a:pt x="373" y="534"/>
                </a:lnTo>
                <a:lnTo>
                  <a:pt x="382" y="518"/>
                </a:lnTo>
                <a:lnTo>
                  <a:pt x="388" y="506"/>
                </a:lnTo>
                <a:lnTo>
                  <a:pt x="396" y="489"/>
                </a:lnTo>
                <a:lnTo>
                  <a:pt x="404" y="470"/>
                </a:lnTo>
                <a:lnTo>
                  <a:pt x="409" y="451"/>
                </a:lnTo>
                <a:lnTo>
                  <a:pt x="413" y="435"/>
                </a:lnTo>
                <a:lnTo>
                  <a:pt x="417" y="416"/>
                </a:lnTo>
                <a:lnTo>
                  <a:pt x="421" y="396"/>
                </a:lnTo>
                <a:lnTo>
                  <a:pt x="422" y="370"/>
                </a:lnTo>
                <a:lnTo>
                  <a:pt x="421" y="348"/>
                </a:lnTo>
                <a:lnTo>
                  <a:pt x="419" y="329"/>
                </a:lnTo>
                <a:lnTo>
                  <a:pt x="416" y="310"/>
                </a:lnTo>
                <a:lnTo>
                  <a:pt x="412" y="290"/>
                </a:lnTo>
                <a:lnTo>
                  <a:pt x="407" y="273"/>
                </a:lnTo>
                <a:lnTo>
                  <a:pt x="402" y="257"/>
                </a:lnTo>
                <a:lnTo>
                  <a:pt x="393" y="237"/>
                </a:lnTo>
                <a:lnTo>
                  <a:pt x="383" y="214"/>
                </a:lnTo>
                <a:lnTo>
                  <a:pt x="372" y="196"/>
                </a:lnTo>
                <a:lnTo>
                  <a:pt x="362" y="180"/>
                </a:lnTo>
                <a:lnTo>
                  <a:pt x="351" y="165"/>
                </a:lnTo>
                <a:lnTo>
                  <a:pt x="339" y="153"/>
                </a:lnTo>
                <a:lnTo>
                  <a:pt x="326" y="139"/>
                </a:lnTo>
                <a:lnTo>
                  <a:pt x="309" y="122"/>
                </a:lnTo>
                <a:lnTo>
                  <a:pt x="293" y="110"/>
                </a:lnTo>
                <a:lnTo>
                  <a:pt x="275" y="96"/>
                </a:lnTo>
                <a:lnTo>
                  <a:pt x="238" y="77"/>
                </a:lnTo>
                <a:lnTo>
                  <a:pt x="207" y="64"/>
                </a:lnTo>
                <a:lnTo>
                  <a:pt x="174" y="55"/>
                </a:lnTo>
                <a:lnTo>
                  <a:pt x="148" y="51"/>
                </a:lnTo>
                <a:lnTo>
                  <a:pt x="114" y="48"/>
                </a:lnTo>
                <a:lnTo>
                  <a:pt x="114" y="0"/>
                </a:lnTo>
                <a:lnTo>
                  <a:pt x="0" y="108"/>
                </a:lnTo>
                <a:lnTo>
                  <a:pt x="115" y="219"/>
                </a:lnTo>
                <a:lnTo>
                  <a:pt x="115" y="170"/>
                </a:lnTo>
                <a:lnTo>
                  <a:pt x="149" y="173"/>
                </a:lnTo>
                <a:lnTo>
                  <a:pt x="174" y="179"/>
                </a:lnTo>
                <a:lnTo>
                  <a:pt x="201" y="188"/>
                </a:lnTo>
                <a:lnTo>
                  <a:pt x="238" y="208"/>
                </a:lnTo>
                <a:lnTo>
                  <a:pt x="255" y="221"/>
                </a:lnTo>
                <a:lnTo>
                  <a:pt x="272" y="236"/>
                </a:lnTo>
                <a:lnTo>
                  <a:pt x="286" y="252"/>
                </a:lnTo>
                <a:lnTo>
                  <a:pt x="300" y="268"/>
                </a:lnTo>
                <a:lnTo>
                  <a:pt x="311" y="283"/>
                </a:lnTo>
                <a:lnTo>
                  <a:pt x="320" y="300"/>
                </a:lnTo>
                <a:lnTo>
                  <a:pt x="330" y="320"/>
                </a:lnTo>
                <a:lnTo>
                  <a:pt x="339" y="343"/>
                </a:lnTo>
                <a:lnTo>
                  <a:pt x="346" y="364"/>
                </a:lnTo>
                <a:lnTo>
                  <a:pt x="349" y="384"/>
                </a:lnTo>
                <a:lnTo>
                  <a:pt x="352" y="408"/>
                </a:lnTo>
                <a:lnTo>
                  <a:pt x="352" y="432"/>
                </a:lnTo>
                <a:lnTo>
                  <a:pt x="352" y="448"/>
                </a:lnTo>
                <a:lnTo>
                  <a:pt x="350" y="466"/>
                </a:lnTo>
                <a:lnTo>
                  <a:pt x="346" y="486"/>
                </a:lnTo>
                <a:lnTo>
                  <a:pt x="340" y="506"/>
                </a:lnTo>
                <a:lnTo>
                  <a:pt x="334" y="525"/>
                </a:lnTo>
                <a:lnTo>
                  <a:pt x="325" y="543"/>
                </a:lnTo>
                <a:lnTo>
                  <a:pt x="310" y="571"/>
                </a:lnTo>
                <a:lnTo>
                  <a:pt x="297" y="588"/>
                </a:lnTo>
                <a:lnTo>
                  <a:pt x="281" y="607"/>
                </a:lnTo>
                <a:lnTo>
                  <a:pt x="264" y="623"/>
                </a:lnTo>
                <a:lnTo>
                  <a:pt x="251" y="634"/>
                </a:lnTo>
                <a:lnTo>
                  <a:pt x="236" y="645"/>
                </a:lnTo>
                <a:lnTo>
                  <a:pt x="221" y="653"/>
                </a:lnTo>
                <a:lnTo>
                  <a:pt x="209" y="659"/>
                </a:lnTo>
                <a:lnTo>
                  <a:pt x="198" y="665"/>
                </a:lnTo>
                <a:lnTo>
                  <a:pt x="183" y="669"/>
                </a:lnTo>
                <a:lnTo>
                  <a:pt x="169" y="672"/>
                </a:lnTo>
                <a:lnTo>
                  <a:pt x="151" y="676"/>
                </a:lnTo>
                <a:lnTo>
                  <a:pt x="104" y="683"/>
                </a:lnTo>
              </a:path>
            </a:pathLst>
          </a:custGeom>
          <a:solidFill>
            <a:srgbClr val="00008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3503" name="Freeform 15"/>
          <p:cNvSpPr>
            <a:spLocks/>
          </p:cNvSpPr>
          <p:nvPr/>
        </p:nvSpPr>
        <p:spPr bwMode="auto">
          <a:xfrm>
            <a:off x="6777038" y="4740275"/>
            <a:ext cx="671512" cy="1085850"/>
          </a:xfrm>
          <a:custGeom>
            <a:avLst/>
            <a:gdLst>
              <a:gd name="T0" fmla="*/ 154 w 423"/>
              <a:gd name="T1" fmla="*/ 681 h 684"/>
              <a:gd name="T2" fmla="*/ 192 w 423"/>
              <a:gd name="T3" fmla="*/ 674 h 684"/>
              <a:gd name="T4" fmla="*/ 224 w 423"/>
              <a:gd name="T5" fmla="*/ 664 h 684"/>
              <a:gd name="T6" fmla="*/ 254 w 423"/>
              <a:gd name="T7" fmla="*/ 649 h 684"/>
              <a:gd name="T8" fmla="*/ 292 w 423"/>
              <a:gd name="T9" fmla="*/ 626 h 684"/>
              <a:gd name="T10" fmla="*/ 323 w 423"/>
              <a:gd name="T11" fmla="*/ 599 h 684"/>
              <a:gd name="T12" fmla="*/ 346 w 423"/>
              <a:gd name="T13" fmla="*/ 574 h 684"/>
              <a:gd name="T14" fmla="*/ 364 w 423"/>
              <a:gd name="T15" fmla="*/ 548 h 684"/>
              <a:gd name="T16" fmla="*/ 382 w 423"/>
              <a:gd name="T17" fmla="*/ 518 h 684"/>
              <a:gd name="T18" fmla="*/ 396 w 423"/>
              <a:gd name="T19" fmla="*/ 489 h 684"/>
              <a:gd name="T20" fmla="*/ 409 w 423"/>
              <a:gd name="T21" fmla="*/ 451 h 684"/>
              <a:gd name="T22" fmla="*/ 417 w 423"/>
              <a:gd name="T23" fmla="*/ 416 h 684"/>
              <a:gd name="T24" fmla="*/ 422 w 423"/>
              <a:gd name="T25" fmla="*/ 370 h 684"/>
              <a:gd name="T26" fmla="*/ 419 w 423"/>
              <a:gd name="T27" fmla="*/ 329 h 684"/>
              <a:gd name="T28" fmla="*/ 412 w 423"/>
              <a:gd name="T29" fmla="*/ 290 h 684"/>
              <a:gd name="T30" fmla="*/ 402 w 423"/>
              <a:gd name="T31" fmla="*/ 257 h 684"/>
              <a:gd name="T32" fmla="*/ 383 w 423"/>
              <a:gd name="T33" fmla="*/ 214 h 684"/>
              <a:gd name="T34" fmla="*/ 362 w 423"/>
              <a:gd name="T35" fmla="*/ 180 h 684"/>
              <a:gd name="T36" fmla="*/ 339 w 423"/>
              <a:gd name="T37" fmla="*/ 153 h 684"/>
              <a:gd name="T38" fmla="*/ 309 w 423"/>
              <a:gd name="T39" fmla="*/ 122 h 684"/>
              <a:gd name="T40" fmla="*/ 275 w 423"/>
              <a:gd name="T41" fmla="*/ 96 h 684"/>
              <a:gd name="T42" fmla="*/ 207 w 423"/>
              <a:gd name="T43" fmla="*/ 64 h 684"/>
              <a:gd name="T44" fmla="*/ 148 w 423"/>
              <a:gd name="T45" fmla="*/ 51 h 684"/>
              <a:gd name="T46" fmla="*/ 114 w 423"/>
              <a:gd name="T47" fmla="*/ 0 h 684"/>
              <a:gd name="T48" fmla="*/ 115 w 423"/>
              <a:gd name="T49" fmla="*/ 219 h 684"/>
              <a:gd name="T50" fmla="*/ 149 w 423"/>
              <a:gd name="T51" fmla="*/ 173 h 684"/>
              <a:gd name="T52" fmla="*/ 201 w 423"/>
              <a:gd name="T53" fmla="*/ 188 h 684"/>
              <a:gd name="T54" fmla="*/ 255 w 423"/>
              <a:gd name="T55" fmla="*/ 221 h 684"/>
              <a:gd name="T56" fmla="*/ 286 w 423"/>
              <a:gd name="T57" fmla="*/ 252 h 684"/>
              <a:gd name="T58" fmla="*/ 311 w 423"/>
              <a:gd name="T59" fmla="*/ 283 h 684"/>
              <a:gd name="T60" fmla="*/ 330 w 423"/>
              <a:gd name="T61" fmla="*/ 320 h 684"/>
              <a:gd name="T62" fmla="*/ 346 w 423"/>
              <a:gd name="T63" fmla="*/ 364 h 684"/>
              <a:gd name="T64" fmla="*/ 352 w 423"/>
              <a:gd name="T65" fmla="*/ 408 h 684"/>
              <a:gd name="T66" fmla="*/ 352 w 423"/>
              <a:gd name="T67" fmla="*/ 448 h 684"/>
              <a:gd name="T68" fmla="*/ 346 w 423"/>
              <a:gd name="T69" fmla="*/ 486 h 684"/>
              <a:gd name="T70" fmla="*/ 334 w 423"/>
              <a:gd name="T71" fmla="*/ 525 h 684"/>
              <a:gd name="T72" fmla="*/ 310 w 423"/>
              <a:gd name="T73" fmla="*/ 571 h 684"/>
              <a:gd name="T74" fmla="*/ 281 w 423"/>
              <a:gd name="T75" fmla="*/ 607 h 684"/>
              <a:gd name="T76" fmla="*/ 251 w 423"/>
              <a:gd name="T77" fmla="*/ 634 h 684"/>
              <a:gd name="T78" fmla="*/ 221 w 423"/>
              <a:gd name="T79" fmla="*/ 653 h 684"/>
              <a:gd name="T80" fmla="*/ 198 w 423"/>
              <a:gd name="T81" fmla="*/ 665 h 684"/>
              <a:gd name="T82" fmla="*/ 169 w 423"/>
              <a:gd name="T83" fmla="*/ 672 h 684"/>
              <a:gd name="T84" fmla="*/ 104 w 423"/>
              <a:gd name="T85" fmla="*/ 683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23" h="684">
                <a:moveTo>
                  <a:pt x="104" y="683"/>
                </a:moveTo>
                <a:lnTo>
                  <a:pt x="154" y="681"/>
                </a:lnTo>
                <a:lnTo>
                  <a:pt x="171" y="679"/>
                </a:lnTo>
                <a:lnTo>
                  <a:pt x="192" y="674"/>
                </a:lnTo>
                <a:lnTo>
                  <a:pt x="208" y="670"/>
                </a:lnTo>
                <a:lnTo>
                  <a:pt x="224" y="664"/>
                </a:lnTo>
                <a:lnTo>
                  <a:pt x="240" y="657"/>
                </a:lnTo>
                <a:lnTo>
                  <a:pt x="254" y="649"/>
                </a:lnTo>
                <a:lnTo>
                  <a:pt x="271" y="640"/>
                </a:lnTo>
                <a:lnTo>
                  <a:pt x="292" y="626"/>
                </a:lnTo>
                <a:lnTo>
                  <a:pt x="308" y="613"/>
                </a:lnTo>
                <a:lnTo>
                  <a:pt x="323" y="599"/>
                </a:lnTo>
                <a:lnTo>
                  <a:pt x="334" y="587"/>
                </a:lnTo>
                <a:lnTo>
                  <a:pt x="346" y="574"/>
                </a:lnTo>
                <a:lnTo>
                  <a:pt x="355" y="563"/>
                </a:lnTo>
                <a:lnTo>
                  <a:pt x="364" y="548"/>
                </a:lnTo>
                <a:lnTo>
                  <a:pt x="373" y="534"/>
                </a:lnTo>
                <a:lnTo>
                  <a:pt x="382" y="518"/>
                </a:lnTo>
                <a:lnTo>
                  <a:pt x="388" y="506"/>
                </a:lnTo>
                <a:lnTo>
                  <a:pt x="396" y="489"/>
                </a:lnTo>
                <a:lnTo>
                  <a:pt x="404" y="470"/>
                </a:lnTo>
                <a:lnTo>
                  <a:pt x="409" y="451"/>
                </a:lnTo>
                <a:lnTo>
                  <a:pt x="413" y="435"/>
                </a:lnTo>
                <a:lnTo>
                  <a:pt x="417" y="416"/>
                </a:lnTo>
                <a:lnTo>
                  <a:pt x="421" y="396"/>
                </a:lnTo>
                <a:lnTo>
                  <a:pt x="422" y="370"/>
                </a:lnTo>
                <a:lnTo>
                  <a:pt x="421" y="348"/>
                </a:lnTo>
                <a:lnTo>
                  <a:pt x="419" y="329"/>
                </a:lnTo>
                <a:lnTo>
                  <a:pt x="416" y="310"/>
                </a:lnTo>
                <a:lnTo>
                  <a:pt x="412" y="290"/>
                </a:lnTo>
                <a:lnTo>
                  <a:pt x="407" y="273"/>
                </a:lnTo>
                <a:lnTo>
                  <a:pt x="402" y="257"/>
                </a:lnTo>
                <a:lnTo>
                  <a:pt x="393" y="237"/>
                </a:lnTo>
                <a:lnTo>
                  <a:pt x="383" y="214"/>
                </a:lnTo>
                <a:lnTo>
                  <a:pt x="372" y="196"/>
                </a:lnTo>
                <a:lnTo>
                  <a:pt x="362" y="180"/>
                </a:lnTo>
                <a:lnTo>
                  <a:pt x="351" y="165"/>
                </a:lnTo>
                <a:lnTo>
                  <a:pt x="339" y="153"/>
                </a:lnTo>
                <a:lnTo>
                  <a:pt x="326" y="139"/>
                </a:lnTo>
                <a:lnTo>
                  <a:pt x="309" y="122"/>
                </a:lnTo>
                <a:lnTo>
                  <a:pt x="293" y="110"/>
                </a:lnTo>
                <a:lnTo>
                  <a:pt x="275" y="96"/>
                </a:lnTo>
                <a:lnTo>
                  <a:pt x="238" y="77"/>
                </a:lnTo>
                <a:lnTo>
                  <a:pt x="207" y="64"/>
                </a:lnTo>
                <a:lnTo>
                  <a:pt x="174" y="55"/>
                </a:lnTo>
                <a:lnTo>
                  <a:pt x="148" y="51"/>
                </a:lnTo>
                <a:lnTo>
                  <a:pt x="114" y="48"/>
                </a:lnTo>
                <a:lnTo>
                  <a:pt x="114" y="0"/>
                </a:lnTo>
                <a:lnTo>
                  <a:pt x="0" y="108"/>
                </a:lnTo>
                <a:lnTo>
                  <a:pt x="115" y="219"/>
                </a:lnTo>
                <a:lnTo>
                  <a:pt x="115" y="170"/>
                </a:lnTo>
                <a:lnTo>
                  <a:pt x="149" y="173"/>
                </a:lnTo>
                <a:lnTo>
                  <a:pt x="174" y="179"/>
                </a:lnTo>
                <a:lnTo>
                  <a:pt x="201" y="188"/>
                </a:lnTo>
                <a:lnTo>
                  <a:pt x="238" y="208"/>
                </a:lnTo>
                <a:lnTo>
                  <a:pt x="255" y="221"/>
                </a:lnTo>
                <a:lnTo>
                  <a:pt x="272" y="236"/>
                </a:lnTo>
                <a:lnTo>
                  <a:pt x="286" y="252"/>
                </a:lnTo>
                <a:lnTo>
                  <a:pt x="300" y="268"/>
                </a:lnTo>
                <a:lnTo>
                  <a:pt x="311" y="283"/>
                </a:lnTo>
                <a:lnTo>
                  <a:pt x="320" y="300"/>
                </a:lnTo>
                <a:lnTo>
                  <a:pt x="330" y="320"/>
                </a:lnTo>
                <a:lnTo>
                  <a:pt x="339" y="343"/>
                </a:lnTo>
                <a:lnTo>
                  <a:pt x="346" y="364"/>
                </a:lnTo>
                <a:lnTo>
                  <a:pt x="349" y="384"/>
                </a:lnTo>
                <a:lnTo>
                  <a:pt x="352" y="408"/>
                </a:lnTo>
                <a:lnTo>
                  <a:pt x="352" y="432"/>
                </a:lnTo>
                <a:lnTo>
                  <a:pt x="352" y="448"/>
                </a:lnTo>
                <a:lnTo>
                  <a:pt x="350" y="466"/>
                </a:lnTo>
                <a:lnTo>
                  <a:pt x="346" y="486"/>
                </a:lnTo>
                <a:lnTo>
                  <a:pt x="340" y="506"/>
                </a:lnTo>
                <a:lnTo>
                  <a:pt x="334" y="525"/>
                </a:lnTo>
                <a:lnTo>
                  <a:pt x="325" y="543"/>
                </a:lnTo>
                <a:lnTo>
                  <a:pt x="310" y="571"/>
                </a:lnTo>
                <a:lnTo>
                  <a:pt x="297" y="588"/>
                </a:lnTo>
                <a:lnTo>
                  <a:pt x="281" y="607"/>
                </a:lnTo>
                <a:lnTo>
                  <a:pt x="264" y="623"/>
                </a:lnTo>
                <a:lnTo>
                  <a:pt x="251" y="634"/>
                </a:lnTo>
                <a:lnTo>
                  <a:pt x="236" y="645"/>
                </a:lnTo>
                <a:lnTo>
                  <a:pt x="221" y="653"/>
                </a:lnTo>
                <a:lnTo>
                  <a:pt x="209" y="659"/>
                </a:lnTo>
                <a:lnTo>
                  <a:pt x="198" y="665"/>
                </a:lnTo>
                <a:lnTo>
                  <a:pt x="183" y="669"/>
                </a:lnTo>
                <a:lnTo>
                  <a:pt x="169" y="672"/>
                </a:lnTo>
                <a:lnTo>
                  <a:pt x="151" y="676"/>
                </a:lnTo>
                <a:lnTo>
                  <a:pt x="104" y="683"/>
                </a:lnTo>
              </a:path>
            </a:pathLst>
          </a:custGeom>
          <a:solidFill>
            <a:srgbClr val="00008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3504" name="Freeform 16"/>
          <p:cNvSpPr>
            <a:spLocks/>
          </p:cNvSpPr>
          <p:nvPr/>
        </p:nvSpPr>
        <p:spPr bwMode="auto">
          <a:xfrm>
            <a:off x="1698625" y="2251075"/>
            <a:ext cx="692150" cy="1171575"/>
          </a:xfrm>
          <a:custGeom>
            <a:avLst/>
            <a:gdLst>
              <a:gd name="T0" fmla="*/ 276 w 436"/>
              <a:gd name="T1" fmla="*/ 2 h 738"/>
              <a:gd name="T2" fmla="*/ 237 w 436"/>
              <a:gd name="T3" fmla="*/ 10 h 738"/>
              <a:gd name="T4" fmla="*/ 204 w 436"/>
              <a:gd name="T5" fmla="*/ 20 h 738"/>
              <a:gd name="T6" fmla="*/ 173 w 436"/>
              <a:gd name="T7" fmla="*/ 36 h 738"/>
              <a:gd name="T8" fmla="*/ 134 w 436"/>
              <a:gd name="T9" fmla="*/ 62 h 738"/>
              <a:gd name="T10" fmla="*/ 102 w 436"/>
              <a:gd name="T11" fmla="*/ 91 h 738"/>
              <a:gd name="T12" fmla="*/ 78 w 436"/>
              <a:gd name="T13" fmla="*/ 119 h 738"/>
              <a:gd name="T14" fmla="*/ 59 w 436"/>
              <a:gd name="T15" fmla="*/ 146 h 738"/>
              <a:gd name="T16" fmla="*/ 42 w 436"/>
              <a:gd name="T17" fmla="*/ 178 h 738"/>
              <a:gd name="T18" fmla="*/ 27 w 436"/>
              <a:gd name="T19" fmla="*/ 210 h 738"/>
              <a:gd name="T20" fmla="*/ 13 w 436"/>
              <a:gd name="T21" fmla="*/ 250 h 738"/>
              <a:gd name="T22" fmla="*/ 5 w 436"/>
              <a:gd name="T23" fmla="*/ 289 h 738"/>
              <a:gd name="T24" fmla="*/ 0 w 436"/>
              <a:gd name="T25" fmla="*/ 338 h 738"/>
              <a:gd name="T26" fmla="*/ 3 w 436"/>
              <a:gd name="T27" fmla="*/ 382 h 738"/>
              <a:gd name="T28" fmla="*/ 11 w 436"/>
              <a:gd name="T29" fmla="*/ 424 h 738"/>
              <a:gd name="T30" fmla="*/ 21 w 436"/>
              <a:gd name="T31" fmla="*/ 460 h 738"/>
              <a:gd name="T32" fmla="*/ 41 w 436"/>
              <a:gd name="T33" fmla="*/ 506 h 738"/>
              <a:gd name="T34" fmla="*/ 62 w 436"/>
              <a:gd name="T35" fmla="*/ 542 h 738"/>
              <a:gd name="T36" fmla="*/ 85 w 436"/>
              <a:gd name="T37" fmla="*/ 572 h 738"/>
              <a:gd name="T38" fmla="*/ 116 w 436"/>
              <a:gd name="T39" fmla="*/ 605 h 738"/>
              <a:gd name="T40" fmla="*/ 151 w 436"/>
              <a:gd name="T41" fmla="*/ 633 h 738"/>
              <a:gd name="T42" fmla="*/ 221 w 436"/>
              <a:gd name="T43" fmla="*/ 667 h 738"/>
              <a:gd name="T44" fmla="*/ 283 w 436"/>
              <a:gd name="T45" fmla="*/ 682 h 738"/>
              <a:gd name="T46" fmla="*/ 318 w 436"/>
              <a:gd name="T47" fmla="*/ 737 h 738"/>
              <a:gd name="T48" fmla="*/ 316 w 436"/>
              <a:gd name="T49" fmla="*/ 501 h 738"/>
              <a:gd name="T50" fmla="*/ 282 w 436"/>
              <a:gd name="T51" fmla="*/ 551 h 738"/>
              <a:gd name="T52" fmla="*/ 228 w 436"/>
              <a:gd name="T53" fmla="*/ 534 h 738"/>
              <a:gd name="T54" fmla="*/ 172 w 436"/>
              <a:gd name="T55" fmla="*/ 498 h 738"/>
              <a:gd name="T56" fmla="*/ 140 w 436"/>
              <a:gd name="T57" fmla="*/ 465 h 738"/>
              <a:gd name="T58" fmla="*/ 115 w 436"/>
              <a:gd name="T59" fmla="*/ 431 h 738"/>
              <a:gd name="T60" fmla="*/ 94 w 436"/>
              <a:gd name="T61" fmla="*/ 392 h 738"/>
              <a:gd name="T62" fmla="*/ 79 w 436"/>
              <a:gd name="T63" fmla="*/ 344 h 738"/>
              <a:gd name="T64" fmla="*/ 72 w 436"/>
              <a:gd name="T65" fmla="*/ 296 h 738"/>
              <a:gd name="T66" fmla="*/ 73 w 436"/>
              <a:gd name="T67" fmla="*/ 253 h 738"/>
              <a:gd name="T68" fmla="*/ 79 w 436"/>
              <a:gd name="T69" fmla="*/ 212 h 738"/>
              <a:gd name="T70" fmla="*/ 91 w 436"/>
              <a:gd name="T71" fmla="*/ 170 h 738"/>
              <a:gd name="T72" fmla="*/ 115 w 436"/>
              <a:gd name="T73" fmla="*/ 121 h 738"/>
              <a:gd name="T74" fmla="*/ 146 w 436"/>
              <a:gd name="T75" fmla="*/ 82 h 738"/>
              <a:gd name="T76" fmla="*/ 176 w 436"/>
              <a:gd name="T77" fmla="*/ 53 h 738"/>
              <a:gd name="T78" fmla="*/ 207 w 436"/>
              <a:gd name="T79" fmla="*/ 33 h 738"/>
              <a:gd name="T80" fmla="*/ 231 w 436"/>
              <a:gd name="T81" fmla="*/ 20 h 738"/>
              <a:gd name="T82" fmla="*/ 260 w 436"/>
              <a:gd name="T83" fmla="*/ 12 h 738"/>
              <a:gd name="T84" fmla="*/ 328 w 436"/>
              <a:gd name="T85" fmla="*/ 0 h 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36" h="738">
                <a:moveTo>
                  <a:pt x="328" y="0"/>
                </a:moveTo>
                <a:lnTo>
                  <a:pt x="276" y="2"/>
                </a:lnTo>
                <a:lnTo>
                  <a:pt x="259" y="4"/>
                </a:lnTo>
                <a:lnTo>
                  <a:pt x="237" y="10"/>
                </a:lnTo>
                <a:lnTo>
                  <a:pt x="220" y="14"/>
                </a:lnTo>
                <a:lnTo>
                  <a:pt x="204" y="20"/>
                </a:lnTo>
                <a:lnTo>
                  <a:pt x="188" y="28"/>
                </a:lnTo>
                <a:lnTo>
                  <a:pt x="173" y="36"/>
                </a:lnTo>
                <a:lnTo>
                  <a:pt x="156" y="47"/>
                </a:lnTo>
                <a:lnTo>
                  <a:pt x="134" y="62"/>
                </a:lnTo>
                <a:lnTo>
                  <a:pt x="118" y="76"/>
                </a:lnTo>
                <a:lnTo>
                  <a:pt x="102" y="91"/>
                </a:lnTo>
                <a:lnTo>
                  <a:pt x="91" y="104"/>
                </a:lnTo>
                <a:lnTo>
                  <a:pt x="78" y="119"/>
                </a:lnTo>
                <a:lnTo>
                  <a:pt x="69" y="130"/>
                </a:lnTo>
                <a:lnTo>
                  <a:pt x="59" y="146"/>
                </a:lnTo>
                <a:lnTo>
                  <a:pt x="51" y="161"/>
                </a:lnTo>
                <a:lnTo>
                  <a:pt x="42" y="178"/>
                </a:lnTo>
                <a:lnTo>
                  <a:pt x="35" y="191"/>
                </a:lnTo>
                <a:lnTo>
                  <a:pt x="27" y="210"/>
                </a:lnTo>
                <a:lnTo>
                  <a:pt x="19" y="230"/>
                </a:lnTo>
                <a:lnTo>
                  <a:pt x="13" y="250"/>
                </a:lnTo>
                <a:lnTo>
                  <a:pt x="9" y="268"/>
                </a:lnTo>
                <a:lnTo>
                  <a:pt x="5" y="289"/>
                </a:lnTo>
                <a:lnTo>
                  <a:pt x="1" y="310"/>
                </a:lnTo>
                <a:lnTo>
                  <a:pt x="0" y="338"/>
                </a:lnTo>
                <a:lnTo>
                  <a:pt x="1" y="362"/>
                </a:lnTo>
                <a:lnTo>
                  <a:pt x="3" y="382"/>
                </a:lnTo>
                <a:lnTo>
                  <a:pt x="6" y="402"/>
                </a:lnTo>
                <a:lnTo>
                  <a:pt x="11" y="424"/>
                </a:lnTo>
                <a:lnTo>
                  <a:pt x="15" y="442"/>
                </a:lnTo>
                <a:lnTo>
                  <a:pt x="21" y="460"/>
                </a:lnTo>
                <a:lnTo>
                  <a:pt x="30" y="482"/>
                </a:lnTo>
                <a:lnTo>
                  <a:pt x="41" y="506"/>
                </a:lnTo>
                <a:lnTo>
                  <a:pt x="52" y="526"/>
                </a:lnTo>
                <a:lnTo>
                  <a:pt x="62" y="542"/>
                </a:lnTo>
                <a:lnTo>
                  <a:pt x="74" y="559"/>
                </a:lnTo>
                <a:lnTo>
                  <a:pt x="85" y="572"/>
                </a:lnTo>
                <a:lnTo>
                  <a:pt x="99" y="587"/>
                </a:lnTo>
                <a:lnTo>
                  <a:pt x="116" y="605"/>
                </a:lnTo>
                <a:lnTo>
                  <a:pt x="133" y="618"/>
                </a:lnTo>
                <a:lnTo>
                  <a:pt x="151" y="633"/>
                </a:lnTo>
                <a:lnTo>
                  <a:pt x="190" y="654"/>
                </a:lnTo>
                <a:lnTo>
                  <a:pt x="221" y="667"/>
                </a:lnTo>
                <a:lnTo>
                  <a:pt x="255" y="677"/>
                </a:lnTo>
                <a:lnTo>
                  <a:pt x="283" y="682"/>
                </a:lnTo>
                <a:lnTo>
                  <a:pt x="318" y="686"/>
                </a:lnTo>
                <a:lnTo>
                  <a:pt x="318" y="737"/>
                </a:lnTo>
                <a:lnTo>
                  <a:pt x="435" y="620"/>
                </a:lnTo>
                <a:lnTo>
                  <a:pt x="316" y="501"/>
                </a:lnTo>
                <a:lnTo>
                  <a:pt x="317" y="554"/>
                </a:lnTo>
                <a:lnTo>
                  <a:pt x="282" y="551"/>
                </a:lnTo>
                <a:lnTo>
                  <a:pt x="255" y="544"/>
                </a:lnTo>
                <a:lnTo>
                  <a:pt x="228" y="534"/>
                </a:lnTo>
                <a:lnTo>
                  <a:pt x="190" y="512"/>
                </a:lnTo>
                <a:lnTo>
                  <a:pt x="172" y="498"/>
                </a:lnTo>
                <a:lnTo>
                  <a:pt x="155" y="483"/>
                </a:lnTo>
                <a:lnTo>
                  <a:pt x="140" y="465"/>
                </a:lnTo>
                <a:lnTo>
                  <a:pt x="126" y="448"/>
                </a:lnTo>
                <a:lnTo>
                  <a:pt x="115" y="431"/>
                </a:lnTo>
                <a:lnTo>
                  <a:pt x="105" y="414"/>
                </a:lnTo>
                <a:lnTo>
                  <a:pt x="94" y="392"/>
                </a:lnTo>
                <a:lnTo>
                  <a:pt x="85" y="367"/>
                </a:lnTo>
                <a:lnTo>
                  <a:pt x="79" y="344"/>
                </a:lnTo>
                <a:lnTo>
                  <a:pt x="75" y="323"/>
                </a:lnTo>
                <a:lnTo>
                  <a:pt x="72" y="296"/>
                </a:lnTo>
                <a:lnTo>
                  <a:pt x="72" y="271"/>
                </a:lnTo>
                <a:lnTo>
                  <a:pt x="73" y="253"/>
                </a:lnTo>
                <a:lnTo>
                  <a:pt x="74" y="234"/>
                </a:lnTo>
                <a:lnTo>
                  <a:pt x="79" y="212"/>
                </a:lnTo>
                <a:lnTo>
                  <a:pt x="84" y="191"/>
                </a:lnTo>
                <a:lnTo>
                  <a:pt x="91" y="170"/>
                </a:lnTo>
                <a:lnTo>
                  <a:pt x="100" y="151"/>
                </a:lnTo>
                <a:lnTo>
                  <a:pt x="115" y="121"/>
                </a:lnTo>
                <a:lnTo>
                  <a:pt x="129" y="103"/>
                </a:lnTo>
                <a:lnTo>
                  <a:pt x="146" y="82"/>
                </a:lnTo>
                <a:lnTo>
                  <a:pt x="163" y="65"/>
                </a:lnTo>
                <a:lnTo>
                  <a:pt x="176" y="53"/>
                </a:lnTo>
                <a:lnTo>
                  <a:pt x="192" y="41"/>
                </a:lnTo>
                <a:lnTo>
                  <a:pt x="207" y="33"/>
                </a:lnTo>
                <a:lnTo>
                  <a:pt x="219" y="26"/>
                </a:lnTo>
                <a:lnTo>
                  <a:pt x="231" y="20"/>
                </a:lnTo>
                <a:lnTo>
                  <a:pt x="246" y="15"/>
                </a:lnTo>
                <a:lnTo>
                  <a:pt x="260" y="12"/>
                </a:lnTo>
                <a:lnTo>
                  <a:pt x="279" y="7"/>
                </a:lnTo>
                <a:lnTo>
                  <a:pt x="328" y="0"/>
                </a:lnTo>
              </a:path>
            </a:pathLst>
          </a:custGeom>
          <a:solidFill>
            <a:srgbClr val="00008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3505" name="Freeform 17"/>
          <p:cNvSpPr>
            <a:spLocks/>
          </p:cNvSpPr>
          <p:nvPr/>
        </p:nvSpPr>
        <p:spPr bwMode="auto">
          <a:xfrm>
            <a:off x="1698625" y="3636963"/>
            <a:ext cx="692150" cy="1173162"/>
          </a:xfrm>
          <a:custGeom>
            <a:avLst/>
            <a:gdLst>
              <a:gd name="T0" fmla="*/ 276 w 436"/>
              <a:gd name="T1" fmla="*/ 2 h 739"/>
              <a:gd name="T2" fmla="*/ 237 w 436"/>
              <a:gd name="T3" fmla="*/ 10 h 739"/>
              <a:gd name="T4" fmla="*/ 204 w 436"/>
              <a:gd name="T5" fmla="*/ 20 h 739"/>
              <a:gd name="T6" fmla="*/ 173 w 436"/>
              <a:gd name="T7" fmla="*/ 36 h 739"/>
              <a:gd name="T8" fmla="*/ 134 w 436"/>
              <a:gd name="T9" fmla="*/ 62 h 739"/>
              <a:gd name="T10" fmla="*/ 102 w 436"/>
              <a:gd name="T11" fmla="*/ 91 h 739"/>
              <a:gd name="T12" fmla="*/ 78 w 436"/>
              <a:gd name="T13" fmla="*/ 119 h 739"/>
              <a:gd name="T14" fmla="*/ 59 w 436"/>
              <a:gd name="T15" fmla="*/ 146 h 739"/>
              <a:gd name="T16" fmla="*/ 42 w 436"/>
              <a:gd name="T17" fmla="*/ 178 h 739"/>
              <a:gd name="T18" fmla="*/ 27 w 436"/>
              <a:gd name="T19" fmla="*/ 210 h 739"/>
              <a:gd name="T20" fmla="*/ 13 w 436"/>
              <a:gd name="T21" fmla="*/ 251 h 739"/>
              <a:gd name="T22" fmla="*/ 5 w 436"/>
              <a:gd name="T23" fmla="*/ 289 h 739"/>
              <a:gd name="T24" fmla="*/ 0 w 436"/>
              <a:gd name="T25" fmla="*/ 339 h 739"/>
              <a:gd name="T26" fmla="*/ 3 w 436"/>
              <a:gd name="T27" fmla="*/ 382 h 739"/>
              <a:gd name="T28" fmla="*/ 11 w 436"/>
              <a:gd name="T29" fmla="*/ 425 h 739"/>
              <a:gd name="T30" fmla="*/ 21 w 436"/>
              <a:gd name="T31" fmla="*/ 460 h 739"/>
              <a:gd name="T32" fmla="*/ 41 w 436"/>
              <a:gd name="T33" fmla="*/ 507 h 739"/>
              <a:gd name="T34" fmla="*/ 62 w 436"/>
              <a:gd name="T35" fmla="*/ 543 h 739"/>
              <a:gd name="T36" fmla="*/ 85 w 436"/>
              <a:gd name="T37" fmla="*/ 573 h 739"/>
              <a:gd name="T38" fmla="*/ 116 w 436"/>
              <a:gd name="T39" fmla="*/ 606 h 739"/>
              <a:gd name="T40" fmla="*/ 151 w 436"/>
              <a:gd name="T41" fmla="*/ 634 h 739"/>
              <a:gd name="T42" fmla="*/ 221 w 436"/>
              <a:gd name="T43" fmla="*/ 668 h 739"/>
              <a:gd name="T44" fmla="*/ 283 w 436"/>
              <a:gd name="T45" fmla="*/ 683 h 739"/>
              <a:gd name="T46" fmla="*/ 318 w 436"/>
              <a:gd name="T47" fmla="*/ 738 h 739"/>
              <a:gd name="T48" fmla="*/ 316 w 436"/>
              <a:gd name="T49" fmla="*/ 502 h 739"/>
              <a:gd name="T50" fmla="*/ 282 w 436"/>
              <a:gd name="T51" fmla="*/ 551 h 739"/>
              <a:gd name="T52" fmla="*/ 228 w 436"/>
              <a:gd name="T53" fmla="*/ 535 h 739"/>
              <a:gd name="T54" fmla="*/ 172 w 436"/>
              <a:gd name="T55" fmla="*/ 499 h 739"/>
              <a:gd name="T56" fmla="*/ 140 w 436"/>
              <a:gd name="T57" fmla="*/ 466 h 739"/>
              <a:gd name="T58" fmla="*/ 115 w 436"/>
              <a:gd name="T59" fmla="*/ 432 h 739"/>
              <a:gd name="T60" fmla="*/ 94 w 436"/>
              <a:gd name="T61" fmla="*/ 393 h 739"/>
              <a:gd name="T62" fmla="*/ 79 w 436"/>
              <a:gd name="T63" fmla="*/ 345 h 739"/>
              <a:gd name="T64" fmla="*/ 72 w 436"/>
              <a:gd name="T65" fmla="*/ 297 h 739"/>
              <a:gd name="T66" fmla="*/ 73 w 436"/>
              <a:gd name="T67" fmla="*/ 254 h 739"/>
              <a:gd name="T68" fmla="*/ 79 w 436"/>
              <a:gd name="T69" fmla="*/ 213 h 739"/>
              <a:gd name="T70" fmla="*/ 91 w 436"/>
              <a:gd name="T71" fmla="*/ 171 h 739"/>
              <a:gd name="T72" fmla="*/ 115 w 436"/>
              <a:gd name="T73" fmla="*/ 122 h 739"/>
              <a:gd name="T74" fmla="*/ 146 w 436"/>
              <a:gd name="T75" fmla="*/ 82 h 739"/>
              <a:gd name="T76" fmla="*/ 176 w 436"/>
              <a:gd name="T77" fmla="*/ 53 h 739"/>
              <a:gd name="T78" fmla="*/ 207 w 436"/>
              <a:gd name="T79" fmla="*/ 33 h 739"/>
              <a:gd name="T80" fmla="*/ 231 w 436"/>
              <a:gd name="T81" fmla="*/ 20 h 739"/>
              <a:gd name="T82" fmla="*/ 260 w 436"/>
              <a:gd name="T83" fmla="*/ 12 h 739"/>
              <a:gd name="T84" fmla="*/ 328 w 436"/>
              <a:gd name="T85" fmla="*/ 0 h 7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36" h="739">
                <a:moveTo>
                  <a:pt x="328" y="0"/>
                </a:moveTo>
                <a:lnTo>
                  <a:pt x="276" y="2"/>
                </a:lnTo>
                <a:lnTo>
                  <a:pt x="259" y="4"/>
                </a:lnTo>
                <a:lnTo>
                  <a:pt x="237" y="10"/>
                </a:lnTo>
                <a:lnTo>
                  <a:pt x="220" y="14"/>
                </a:lnTo>
                <a:lnTo>
                  <a:pt x="204" y="20"/>
                </a:lnTo>
                <a:lnTo>
                  <a:pt x="188" y="28"/>
                </a:lnTo>
                <a:lnTo>
                  <a:pt x="173" y="36"/>
                </a:lnTo>
                <a:lnTo>
                  <a:pt x="156" y="47"/>
                </a:lnTo>
                <a:lnTo>
                  <a:pt x="134" y="62"/>
                </a:lnTo>
                <a:lnTo>
                  <a:pt x="118" y="76"/>
                </a:lnTo>
                <a:lnTo>
                  <a:pt x="102" y="91"/>
                </a:lnTo>
                <a:lnTo>
                  <a:pt x="91" y="104"/>
                </a:lnTo>
                <a:lnTo>
                  <a:pt x="78" y="119"/>
                </a:lnTo>
                <a:lnTo>
                  <a:pt x="69" y="130"/>
                </a:lnTo>
                <a:lnTo>
                  <a:pt x="59" y="146"/>
                </a:lnTo>
                <a:lnTo>
                  <a:pt x="51" y="161"/>
                </a:lnTo>
                <a:lnTo>
                  <a:pt x="42" y="178"/>
                </a:lnTo>
                <a:lnTo>
                  <a:pt x="35" y="191"/>
                </a:lnTo>
                <a:lnTo>
                  <a:pt x="27" y="210"/>
                </a:lnTo>
                <a:lnTo>
                  <a:pt x="19" y="230"/>
                </a:lnTo>
                <a:lnTo>
                  <a:pt x="13" y="251"/>
                </a:lnTo>
                <a:lnTo>
                  <a:pt x="9" y="268"/>
                </a:lnTo>
                <a:lnTo>
                  <a:pt x="5" y="289"/>
                </a:lnTo>
                <a:lnTo>
                  <a:pt x="1" y="310"/>
                </a:lnTo>
                <a:lnTo>
                  <a:pt x="0" y="339"/>
                </a:lnTo>
                <a:lnTo>
                  <a:pt x="1" y="362"/>
                </a:lnTo>
                <a:lnTo>
                  <a:pt x="3" y="382"/>
                </a:lnTo>
                <a:lnTo>
                  <a:pt x="6" y="403"/>
                </a:lnTo>
                <a:lnTo>
                  <a:pt x="11" y="425"/>
                </a:lnTo>
                <a:lnTo>
                  <a:pt x="15" y="443"/>
                </a:lnTo>
                <a:lnTo>
                  <a:pt x="21" y="460"/>
                </a:lnTo>
                <a:lnTo>
                  <a:pt x="30" y="482"/>
                </a:lnTo>
                <a:lnTo>
                  <a:pt x="41" y="507"/>
                </a:lnTo>
                <a:lnTo>
                  <a:pt x="52" y="526"/>
                </a:lnTo>
                <a:lnTo>
                  <a:pt x="62" y="543"/>
                </a:lnTo>
                <a:lnTo>
                  <a:pt x="74" y="560"/>
                </a:lnTo>
                <a:lnTo>
                  <a:pt x="85" y="573"/>
                </a:lnTo>
                <a:lnTo>
                  <a:pt x="99" y="588"/>
                </a:lnTo>
                <a:lnTo>
                  <a:pt x="116" y="606"/>
                </a:lnTo>
                <a:lnTo>
                  <a:pt x="133" y="619"/>
                </a:lnTo>
                <a:lnTo>
                  <a:pt x="151" y="634"/>
                </a:lnTo>
                <a:lnTo>
                  <a:pt x="190" y="655"/>
                </a:lnTo>
                <a:lnTo>
                  <a:pt x="221" y="668"/>
                </a:lnTo>
                <a:lnTo>
                  <a:pt x="255" y="678"/>
                </a:lnTo>
                <a:lnTo>
                  <a:pt x="283" y="683"/>
                </a:lnTo>
                <a:lnTo>
                  <a:pt x="318" y="687"/>
                </a:lnTo>
                <a:lnTo>
                  <a:pt x="318" y="738"/>
                </a:lnTo>
                <a:lnTo>
                  <a:pt x="435" y="621"/>
                </a:lnTo>
                <a:lnTo>
                  <a:pt x="316" y="502"/>
                </a:lnTo>
                <a:lnTo>
                  <a:pt x="317" y="555"/>
                </a:lnTo>
                <a:lnTo>
                  <a:pt x="282" y="551"/>
                </a:lnTo>
                <a:lnTo>
                  <a:pt x="255" y="545"/>
                </a:lnTo>
                <a:lnTo>
                  <a:pt x="228" y="535"/>
                </a:lnTo>
                <a:lnTo>
                  <a:pt x="190" y="513"/>
                </a:lnTo>
                <a:lnTo>
                  <a:pt x="172" y="499"/>
                </a:lnTo>
                <a:lnTo>
                  <a:pt x="155" y="483"/>
                </a:lnTo>
                <a:lnTo>
                  <a:pt x="140" y="466"/>
                </a:lnTo>
                <a:lnTo>
                  <a:pt x="126" y="449"/>
                </a:lnTo>
                <a:lnTo>
                  <a:pt x="115" y="432"/>
                </a:lnTo>
                <a:lnTo>
                  <a:pt x="105" y="414"/>
                </a:lnTo>
                <a:lnTo>
                  <a:pt x="94" y="393"/>
                </a:lnTo>
                <a:lnTo>
                  <a:pt x="85" y="368"/>
                </a:lnTo>
                <a:lnTo>
                  <a:pt x="79" y="345"/>
                </a:lnTo>
                <a:lnTo>
                  <a:pt x="75" y="323"/>
                </a:lnTo>
                <a:lnTo>
                  <a:pt x="72" y="297"/>
                </a:lnTo>
                <a:lnTo>
                  <a:pt x="72" y="271"/>
                </a:lnTo>
                <a:lnTo>
                  <a:pt x="73" y="254"/>
                </a:lnTo>
                <a:lnTo>
                  <a:pt x="74" y="235"/>
                </a:lnTo>
                <a:lnTo>
                  <a:pt x="79" y="213"/>
                </a:lnTo>
                <a:lnTo>
                  <a:pt x="84" y="191"/>
                </a:lnTo>
                <a:lnTo>
                  <a:pt x="91" y="171"/>
                </a:lnTo>
                <a:lnTo>
                  <a:pt x="100" y="151"/>
                </a:lnTo>
                <a:lnTo>
                  <a:pt x="115" y="122"/>
                </a:lnTo>
                <a:lnTo>
                  <a:pt x="129" y="103"/>
                </a:lnTo>
                <a:lnTo>
                  <a:pt x="146" y="82"/>
                </a:lnTo>
                <a:lnTo>
                  <a:pt x="163" y="65"/>
                </a:lnTo>
                <a:lnTo>
                  <a:pt x="176" y="53"/>
                </a:lnTo>
                <a:lnTo>
                  <a:pt x="192" y="41"/>
                </a:lnTo>
                <a:lnTo>
                  <a:pt x="207" y="33"/>
                </a:lnTo>
                <a:lnTo>
                  <a:pt x="219" y="26"/>
                </a:lnTo>
                <a:lnTo>
                  <a:pt x="231" y="20"/>
                </a:lnTo>
                <a:lnTo>
                  <a:pt x="246" y="15"/>
                </a:lnTo>
                <a:lnTo>
                  <a:pt x="260" y="12"/>
                </a:lnTo>
                <a:lnTo>
                  <a:pt x="279" y="7"/>
                </a:lnTo>
                <a:lnTo>
                  <a:pt x="328" y="0"/>
                </a:lnTo>
              </a:path>
            </a:pathLst>
          </a:custGeom>
          <a:solidFill>
            <a:srgbClr val="00008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3506" name="Freeform 18"/>
          <p:cNvSpPr>
            <a:spLocks/>
          </p:cNvSpPr>
          <p:nvPr/>
        </p:nvSpPr>
        <p:spPr bwMode="auto">
          <a:xfrm>
            <a:off x="1698625" y="4999038"/>
            <a:ext cx="692150" cy="1173162"/>
          </a:xfrm>
          <a:custGeom>
            <a:avLst/>
            <a:gdLst>
              <a:gd name="T0" fmla="*/ 276 w 436"/>
              <a:gd name="T1" fmla="*/ 2 h 739"/>
              <a:gd name="T2" fmla="*/ 237 w 436"/>
              <a:gd name="T3" fmla="*/ 10 h 739"/>
              <a:gd name="T4" fmla="*/ 204 w 436"/>
              <a:gd name="T5" fmla="*/ 20 h 739"/>
              <a:gd name="T6" fmla="*/ 173 w 436"/>
              <a:gd name="T7" fmla="*/ 36 h 739"/>
              <a:gd name="T8" fmla="*/ 134 w 436"/>
              <a:gd name="T9" fmla="*/ 62 h 739"/>
              <a:gd name="T10" fmla="*/ 102 w 436"/>
              <a:gd name="T11" fmla="*/ 91 h 739"/>
              <a:gd name="T12" fmla="*/ 78 w 436"/>
              <a:gd name="T13" fmla="*/ 119 h 739"/>
              <a:gd name="T14" fmla="*/ 59 w 436"/>
              <a:gd name="T15" fmla="*/ 146 h 739"/>
              <a:gd name="T16" fmla="*/ 42 w 436"/>
              <a:gd name="T17" fmla="*/ 178 h 739"/>
              <a:gd name="T18" fmla="*/ 27 w 436"/>
              <a:gd name="T19" fmla="*/ 210 h 739"/>
              <a:gd name="T20" fmla="*/ 13 w 436"/>
              <a:gd name="T21" fmla="*/ 251 h 739"/>
              <a:gd name="T22" fmla="*/ 5 w 436"/>
              <a:gd name="T23" fmla="*/ 289 h 739"/>
              <a:gd name="T24" fmla="*/ 0 w 436"/>
              <a:gd name="T25" fmla="*/ 339 h 739"/>
              <a:gd name="T26" fmla="*/ 3 w 436"/>
              <a:gd name="T27" fmla="*/ 382 h 739"/>
              <a:gd name="T28" fmla="*/ 11 w 436"/>
              <a:gd name="T29" fmla="*/ 425 h 739"/>
              <a:gd name="T30" fmla="*/ 21 w 436"/>
              <a:gd name="T31" fmla="*/ 460 h 739"/>
              <a:gd name="T32" fmla="*/ 41 w 436"/>
              <a:gd name="T33" fmla="*/ 507 h 739"/>
              <a:gd name="T34" fmla="*/ 62 w 436"/>
              <a:gd name="T35" fmla="*/ 543 h 739"/>
              <a:gd name="T36" fmla="*/ 85 w 436"/>
              <a:gd name="T37" fmla="*/ 573 h 739"/>
              <a:gd name="T38" fmla="*/ 116 w 436"/>
              <a:gd name="T39" fmla="*/ 606 h 739"/>
              <a:gd name="T40" fmla="*/ 151 w 436"/>
              <a:gd name="T41" fmla="*/ 634 h 739"/>
              <a:gd name="T42" fmla="*/ 221 w 436"/>
              <a:gd name="T43" fmla="*/ 668 h 739"/>
              <a:gd name="T44" fmla="*/ 283 w 436"/>
              <a:gd name="T45" fmla="*/ 683 h 739"/>
              <a:gd name="T46" fmla="*/ 318 w 436"/>
              <a:gd name="T47" fmla="*/ 738 h 739"/>
              <a:gd name="T48" fmla="*/ 316 w 436"/>
              <a:gd name="T49" fmla="*/ 502 h 739"/>
              <a:gd name="T50" fmla="*/ 282 w 436"/>
              <a:gd name="T51" fmla="*/ 551 h 739"/>
              <a:gd name="T52" fmla="*/ 228 w 436"/>
              <a:gd name="T53" fmla="*/ 535 h 739"/>
              <a:gd name="T54" fmla="*/ 172 w 436"/>
              <a:gd name="T55" fmla="*/ 499 h 739"/>
              <a:gd name="T56" fmla="*/ 140 w 436"/>
              <a:gd name="T57" fmla="*/ 466 h 739"/>
              <a:gd name="T58" fmla="*/ 115 w 436"/>
              <a:gd name="T59" fmla="*/ 432 h 739"/>
              <a:gd name="T60" fmla="*/ 94 w 436"/>
              <a:gd name="T61" fmla="*/ 393 h 739"/>
              <a:gd name="T62" fmla="*/ 79 w 436"/>
              <a:gd name="T63" fmla="*/ 345 h 739"/>
              <a:gd name="T64" fmla="*/ 72 w 436"/>
              <a:gd name="T65" fmla="*/ 297 h 739"/>
              <a:gd name="T66" fmla="*/ 73 w 436"/>
              <a:gd name="T67" fmla="*/ 254 h 739"/>
              <a:gd name="T68" fmla="*/ 79 w 436"/>
              <a:gd name="T69" fmla="*/ 213 h 739"/>
              <a:gd name="T70" fmla="*/ 91 w 436"/>
              <a:gd name="T71" fmla="*/ 171 h 739"/>
              <a:gd name="T72" fmla="*/ 115 w 436"/>
              <a:gd name="T73" fmla="*/ 122 h 739"/>
              <a:gd name="T74" fmla="*/ 146 w 436"/>
              <a:gd name="T75" fmla="*/ 82 h 739"/>
              <a:gd name="T76" fmla="*/ 176 w 436"/>
              <a:gd name="T77" fmla="*/ 53 h 739"/>
              <a:gd name="T78" fmla="*/ 207 w 436"/>
              <a:gd name="T79" fmla="*/ 33 h 739"/>
              <a:gd name="T80" fmla="*/ 231 w 436"/>
              <a:gd name="T81" fmla="*/ 20 h 739"/>
              <a:gd name="T82" fmla="*/ 260 w 436"/>
              <a:gd name="T83" fmla="*/ 12 h 739"/>
              <a:gd name="T84" fmla="*/ 328 w 436"/>
              <a:gd name="T85" fmla="*/ 0 h 7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36" h="739">
                <a:moveTo>
                  <a:pt x="328" y="0"/>
                </a:moveTo>
                <a:lnTo>
                  <a:pt x="276" y="2"/>
                </a:lnTo>
                <a:lnTo>
                  <a:pt x="259" y="4"/>
                </a:lnTo>
                <a:lnTo>
                  <a:pt x="237" y="10"/>
                </a:lnTo>
                <a:lnTo>
                  <a:pt x="220" y="14"/>
                </a:lnTo>
                <a:lnTo>
                  <a:pt x="204" y="20"/>
                </a:lnTo>
                <a:lnTo>
                  <a:pt x="188" y="28"/>
                </a:lnTo>
                <a:lnTo>
                  <a:pt x="173" y="36"/>
                </a:lnTo>
                <a:lnTo>
                  <a:pt x="156" y="47"/>
                </a:lnTo>
                <a:lnTo>
                  <a:pt x="134" y="62"/>
                </a:lnTo>
                <a:lnTo>
                  <a:pt x="118" y="76"/>
                </a:lnTo>
                <a:lnTo>
                  <a:pt x="102" y="91"/>
                </a:lnTo>
                <a:lnTo>
                  <a:pt x="91" y="104"/>
                </a:lnTo>
                <a:lnTo>
                  <a:pt x="78" y="119"/>
                </a:lnTo>
                <a:lnTo>
                  <a:pt x="69" y="130"/>
                </a:lnTo>
                <a:lnTo>
                  <a:pt x="59" y="146"/>
                </a:lnTo>
                <a:lnTo>
                  <a:pt x="51" y="161"/>
                </a:lnTo>
                <a:lnTo>
                  <a:pt x="42" y="178"/>
                </a:lnTo>
                <a:lnTo>
                  <a:pt x="35" y="191"/>
                </a:lnTo>
                <a:lnTo>
                  <a:pt x="27" y="210"/>
                </a:lnTo>
                <a:lnTo>
                  <a:pt x="19" y="230"/>
                </a:lnTo>
                <a:lnTo>
                  <a:pt x="13" y="251"/>
                </a:lnTo>
                <a:lnTo>
                  <a:pt x="9" y="268"/>
                </a:lnTo>
                <a:lnTo>
                  <a:pt x="5" y="289"/>
                </a:lnTo>
                <a:lnTo>
                  <a:pt x="1" y="310"/>
                </a:lnTo>
                <a:lnTo>
                  <a:pt x="0" y="339"/>
                </a:lnTo>
                <a:lnTo>
                  <a:pt x="1" y="362"/>
                </a:lnTo>
                <a:lnTo>
                  <a:pt x="3" y="382"/>
                </a:lnTo>
                <a:lnTo>
                  <a:pt x="6" y="403"/>
                </a:lnTo>
                <a:lnTo>
                  <a:pt x="11" y="425"/>
                </a:lnTo>
                <a:lnTo>
                  <a:pt x="15" y="443"/>
                </a:lnTo>
                <a:lnTo>
                  <a:pt x="21" y="460"/>
                </a:lnTo>
                <a:lnTo>
                  <a:pt x="30" y="482"/>
                </a:lnTo>
                <a:lnTo>
                  <a:pt x="41" y="507"/>
                </a:lnTo>
                <a:lnTo>
                  <a:pt x="52" y="526"/>
                </a:lnTo>
                <a:lnTo>
                  <a:pt x="62" y="543"/>
                </a:lnTo>
                <a:lnTo>
                  <a:pt x="74" y="560"/>
                </a:lnTo>
                <a:lnTo>
                  <a:pt x="85" y="573"/>
                </a:lnTo>
                <a:lnTo>
                  <a:pt x="99" y="588"/>
                </a:lnTo>
                <a:lnTo>
                  <a:pt x="116" y="606"/>
                </a:lnTo>
                <a:lnTo>
                  <a:pt x="133" y="619"/>
                </a:lnTo>
                <a:lnTo>
                  <a:pt x="151" y="634"/>
                </a:lnTo>
                <a:lnTo>
                  <a:pt x="190" y="655"/>
                </a:lnTo>
                <a:lnTo>
                  <a:pt x="221" y="668"/>
                </a:lnTo>
                <a:lnTo>
                  <a:pt x="255" y="678"/>
                </a:lnTo>
                <a:lnTo>
                  <a:pt x="283" y="683"/>
                </a:lnTo>
                <a:lnTo>
                  <a:pt x="318" y="687"/>
                </a:lnTo>
                <a:lnTo>
                  <a:pt x="318" y="738"/>
                </a:lnTo>
                <a:lnTo>
                  <a:pt x="435" y="621"/>
                </a:lnTo>
                <a:lnTo>
                  <a:pt x="316" y="502"/>
                </a:lnTo>
                <a:lnTo>
                  <a:pt x="317" y="555"/>
                </a:lnTo>
                <a:lnTo>
                  <a:pt x="282" y="551"/>
                </a:lnTo>
                <a:lnTo>
                  <a:pt x="255" y="545"/>
                </a:lnTo>
                <a:lnTo>
                  <a:pt x="228" y="535"/>
                </a:lnTo>
                <a:lnTo>
                  <a:pt x="190" y="513"/>
                </a:lnTo>
                <a:lnTo>
                  <a:pt x="172" y="499"/>
                </a:lnTo>
                <a:lnTo>
                  <a:pt x="155" y="483"/>
                </a:lnTo>
                <a:lnTo>
                  <a:pt x="140" y="466"/>
                </a:lnTo>
                <a:lnTo>
                  <a:pt x="126" y="449"/>
                </a:lnTo>
                <a:lnTo>
                  <a:pt x="115" y="432"/>
                </a:lnTo>
                <a:lnTo>
                  <a:pt x="105" y="414"/>
                </a:lnTo>
                <a:lnTo>
                  <a:pt x="94" y="393"/>
                </a:lnTo>
                <a:lnTo>
                  <a:pt x="85" y="368"/>
                </a:lnTo>
                <a:lnTo>
                  <a:pt x="79" y="345"/>
                </a:lnTo>
                <a:lnTo>
                  <a:pt x="75" y="323"/>
                </a:lnTo>
                <a:lnTo>
                  <a:pt x="72" y="297"/>
                </a:lnTo>
                <a:lnTo>
                  <a:pt x="72" y="271"/>
                </a:lnTo>
                <a:lnTo>
                  <a:pt x="73" y="254"/>
                </a:lnTo>
                <a:lnTo>
                  <a:pt x="74" y="235"/>
                </a:lnTo>
                <a:lnTo>
                  <a:pt x="79" y="213"/>
                </a:lnTo>
                <a:lnTo>
                  <a:pt x="84" y="191"/>
                </a:lnTo>
                <a:lnTo>
                  <a:pt x="91" y="171"/>
                </a:lnTo>
                <a:lnTo>
                  <a:pt x="100" y="151"/>
                </a:lnTo>
                <a:lnTo>
                  <a:pt x="115" y="122"/>
                </a:lnTo>
                <a:lnTo>
                  <a:pt x="129" y="103"/>
                </a:lnTo>
                <a:lnTo>
                  <a:pt x="146" y="82"/>
                </a:lnTo>
                <a:lnTo>
                  <a:pt x="163" y="65"/>
                </a:lnTo>
                <a:lnTo>
                  <a:pt x="176" y="53"/>
                </a:lnTo>
                <a:lnTo>
                  <a:pt x="192" y="41"/>
                </a:lnTo>
                <a:lnTo>
                  <a:pt x="207" y="33"/>
                </a:lnTo>
                <a:lnTo>
                  <a:pt x="219" y="26"/>
                </a:lnTo>
                <a:lnTo>
                  <a:pt x="231" y="20"/>
                </a:lnTo>
                <a:lnTo>
                  <a:pt x="246" y="15"/>
                </a:lnTo>
                <a:lnTo>
                  <a:pt x="260" y="12"/>
                </a:lnTo>
                <a:lnTo>
                  <a:pt x="279" y="7"/>
                </a:lnTo>
                <a:lnTo>
                  <a:pt x="328" y="0"/>
                </a:lnTo>
              </a:path>
            </a:pathLst>
          </a:custGeom>
          <a:solidFill>
            <a:srgbClr val="00008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3508" name="Rectangle 20"/>
          <p:cNvSpPr>
            <a:spLocks noChangeArrowheads="1"/>
          </p:cNvSpPr>
          <p:nvPr/>
        </p:nvSpPr>
        <p:spPr bwMode="auto">
          <a:xfrm>
            <a:off x="947738" y="6586538"/>
            <a:ext cx="581025" cy="21113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sz="800">
                <a:latin typeface="Arial" pitchFamily="34" charset="0"/>
              </a:rPr>
              <a:t>10/12/98</a:t>
            </a:r>
          </a:p>
        </p:txBody>
      </p:sp>
      <p:grpSp>
        <p:nvGrpSpPr>
          <p:cNvPr id="63520" name="Group 32"/>
          <p:cNvGrpSpPr>
            <a:grpSpLocks/>
          </p:cNvGrpSpPr>
          <p:nvPr/>
        </p:nvGrpSpPr>
        <p:grpSpPr bwMode="auto">
          <a:xfrm>
            <a:off x="2628900" y="4467225"/>
            <a:ext cx="3876675" cy="609600"/>
            <a:chOff x="1656" y="2814"/>
            <a:chExt cx="2442" cy="384"/>
          </a:xfrm>
        </p:grpSpPr>
        <p:sp>
          <p:nvSpPr>
            <p:cNvPr id="63512" name="Rectangle 24"/>
            <p:cNvSpPr>
              <a:spLocks noChangeArrowheads="1"/>
            </p:cNvSpPr>
            <p:nvPr/>
          </p:nvSpPr>
          <p:spPr bwMode="auto">
            <a:xfrm>
              <a:off x="1656" y="2814"/>
              <a:ext cx="2442" cy="384"/>
            </a:xfrm>
            <a:prstGeom prst="rect">
              <a:avLst/>
            </a:prstGeom>
            <a:solidFill>
              <a:schemeClr val="bg1"/>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3511" name="Text Box 23"/>
            <p:cNvSpPr txBox="1">
              <a:spLocks noChangeArrowheads="1"/>
            </p:cNvSpPr>
            <p:nvPr/>
          </p:nvSpPr>
          <p:spPr bwMode="auto">
            <a:xfrm>
              <a:off x="2474" y="2874"/>
              <a:ext cx="806" cy="26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2100" b="1">
                  <a:latin typeface="Helvetica" charset="0"/>
                </a:rPr>
                <a:t>Assembly</a:t>
              </a:r>
            </a:p>
          </p:txBody>
        </p:sp>
      </p:grpSp>
      <p:grpSp>
        <p:nvGrpSpPr>
          <p:cNvPr id="63519" name="Group 31"/>
          <p:cNvGrpSpPr>
            <a:grpSpLocks/>
          </p:cNvGrpSpPr>
          <p:nvPr/>
        </p:nvGrpSpPr>
        <p:grpSpPr bwMode="auto">
          <a:xfrm>
            <a:off x="2628900" y="3028950"/>
            <a:ext cx="3876675" cy="609600"/>
            <a:chOff x="1656" y="1908"/>
            <a:chExt cx="2442" cy="384"/>
          </a:xfrm>
        </p:grpSpPr>
        <p:sp>
          <p:nvSpPr>
            <p:cNvPr id="63517" name="Rectangle 29"/>
            <p:cNvSpPr>
              <a:spLocks noChangeArrowheads="1"/>
            </p:cNvSpPr>
            <p:nvPr/>
          </p:nvSpPr>
          <p:spPr bwMode="auto">
            <a:xfrm>
              <a:off x="1656" y="1908"/>
              <a:ext cx="2442" cy="384"/>
            </a:xfrm>
            <a:prstGeom prst="rect">
              <a:avLst/>
            </a:prstGeom>
            <a:solidFill>
              <a:schemeClr val="bg1"/>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3518" name="Text Box 30"/>
            <p:cNvSpPr txBox="1">
              <a:spLocks noChangeArrowheads="1"/>
            </p:cNvSpPr>
            <p:nvPr/>
          </p:nvSpPr>
          <p:spPr bwMode="auto">
            <a:xfrm>
              <a:off x="2354" y="1968"/>
              <a:ext cx="1064" cy="26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2100" b="1">
                  <a:latin typeface="Helvetica" charset="0"/>
                </a:rPr>
                <a:t>Operation 20</a:t>
              </a:r>
            </a:p>
          </p:txBody>
        </p:sp>
      </p:grpSp>
      <p:grpSp>
        <p:nvGrpSpPr>
          <p:cNvPr id="63524" name="Group 36"/>
          <p:cNvGrpSpPr>
            <a:grpSpLocks/>
          </p:cNvGrpSpPr>
          <p:nvPr/>
        </p:nvGrpSpPr>
        <p:grpSpPr bwMode="auto">
          <a:xfrm>
            <a:off x="2619375" y="1666875"/>
            <a:ext cx="3876675" cy="609600"/>
            <a:chOff x="1650" y="1050"/>
            <a:chExt cx="2442" cy="384"/>
          </a:xfrm>
        </p:grpSpPr>
        <p:sp>
          <p:nvSpPr>
            <p:cNvPr id="63522" name="Rectangle 34"/>
            <p:cNvSpPr>
              <a:spLocks noChangeArrowheads="1"/>
            </p:cNvSpPr>
            <p:nvPr/>
          </p:nvSpPr>
          <p:spPr bwMode="auto">
            <a:xfrm>
              <a:off x="1650" y="1050"/>
              <a:ext cx="2442" cy="384"/>
            </a:xfrm>
            <a:prstGeom prst="rect">
              <a:avLst/>
            </a:prstGeom>
            <a:solidFill>
              <a:schemeClr val="bg1"/>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3523" name="Text Box 35"/>
            <p:cNvSpPr txBox="1">
              <a:spLocks noChangeArrowheads="1"/>
            </p:cNvSpPr>
            <p:nvPr/>
          </p:nvSpPr>
          <p:spPr bwMode="auto">
            <a:xfrm>
              <a:off x="2348" y="1110"/>
              <a:ext cx="1064" cy="26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2100" b="1">
                  <a:latin typeface="Helvetica" charset="0"/>
                </a:rPr>
                <a:t>Operation 10</a:t>
              </a:r>
            </a:p>
          </p:txBody>
        </p:sp>
      </p:grpSp>
      <p:grpSp>
        <p:nvGrpSpPr>
          <p:cNvPr id="63528" name="Group 40"/>
          <p:cNvGrpSpPr>
            <a:grpSpLocks/>
          </p:cNvGrpSpPr>
          <p:nvPr/>
        </p:nvGrpSpPr>
        <p:grpSpPr bwMode="auto">
          <a:xfrm>
            <a:off x="2638425" y="381000"/>
            <a:ext cx="3876675" cy="609600"/>
            <a:chOff x="1662" y="240"/>
            <a:chExt cx="2442" cy="384"/>
          </a:xfrm>
        </p:grpSpPr>
        <p:sp>
          <p:nvSpPr>
            <p:cNvPr id="63526" name="Rectangle 38"/>
            <p:cNvSpPr>
              <a:spLocks noChangeArrowheads="1"/>
            </p:cNvSpPr>
            <p:nvPr/>
          </p:nvSpPr>
          <p:spPr bwMode="auto">
            <a:xfrm>
              <a:off x="1662" y="240"/>
              <a:ext cx="2442" cy="384"/>
            </a:xfrm>
            <a:prstGeom prst="rect">
              <a:avLst/>
            </a:prstGeom>
            <a:solidFill>
              <a:schemeClr val="bg1"/>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3527" name="Text Box 39"/>
            <p:cNvSpPr txBox="1">
              <a:spLocks noChangeArrowheads="1"/>
            </p:cNvSpPr>
            <p:nvPr/>
          </p:nvSpPr>
          <p:spPr bwMode="auto">
            <a:xfrm>
              <a:off x="2330" y="306"/>
              <a:ext cx="1111" cy="26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2100" b="1">
                  <a:latin typeface="Helvetica" charset="0"/>
                </a:rPr>
                <a:t>Raw Material</a:t>
              </a:r>
            </a:p>
          </p:txBody>
        </p:sp>
      </p:grpSp>
      <p:grpSp>
        <p:nvGrpSpPr>
          <p:cNvPr id="63532" name="Group 44"/>
          <p:cNvGrpSpPr>
            <a:grpSpLocks/>
          </p:cNvGrpSpPr>
          <p:nvPr/>
        </p:nvGrpSpPr>
        <p:grpSpPr bwMode="auto">
          <a:xfrm>
            <a:off x="2638425" y="5791200"/>
            <a:ext cx="3876675" cy="609600"/>
            <a:chOff x="1662" y="3648"/>
            <a:chExt cx="2442" cy="384"/>
          </a:xfrm>
        </p:grpSpPr>
        <p:sp>
          <p:nvSpPr>
            <p:cNvPr id="63530" name="Rectangle 42"/>
            <p:cNvSpPr>
              <a:spLocks noChangeArrowheads="1"/>
            </p:cNvSpPr>
            <p:nvPr/>
          </p:nvSpPr>
          <p:spPr bwMode="auto">
            <a:xfrm>
              <a:off x="1662" y="3648"/>
              <a:ext cx="2442" cy="384"/>
            </a:xfrm>
            <a:prstGeom prst="rect">
              <a:avLst/>
            </a:prstGeom>
            <a:solidFill>
              <a:schemeClr val="bg1"/>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3531" name="Text Box 43"/>
            <p:cNvSpPr txBox="1">
              <a:spLocks noChangeArrowheads="1"/>
            </p:cNvSpPr>
            <p:nvPr/>
          </p:nvSpPr>
          <p:spPr bwMode="auto">
            <a:xfrm>
              <a:off x="2270" y="3708"/>
              <a:ext cx="1231" cy="26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2100" b="1">
                  <a:latin typeface="Helvetica" charset="0"/>
                </a:rPr>
                <a:t>Finished Goods</a:t>
              </a:r>
            </a:p>
          </p:txBody>
        </p:sp>
      </p:gr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ChangeArrowheads="1"/>
          </p:cNvSpPr>
          <p:nvPr/>
        </p:nvSpPr>
        <p:spPr bwMode="auto">
          <a:xfrm>
            <a:off x="2281238" y="962025"/>
            <a:ext cx="4575175" cy="576263"/>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sz="3200" b="1">
                <a:solidFill>
                  <a:srgbClr val="790015"/>
                </a:solidFill>
                <a:latin typeface="Arial" pitchFamily="34" charset="0"/>
              </a:rPr>
              <a:t>Internal Loop Planning</a:t>
            </a:r>
          </a:p>
        </p:txBody>
      </p:sp>
      <p:grpSp>
        <p:nvGrpSpPr>
          <p:cNvPr id="65542" name="Group 6"/>
          <p:cNvGrpSpPr>
            <a:grpSpLocks/>
          </p:cNvGrpSpPr>
          <p:nvPr/>
        </p:nvGrpSpPr>
        <p:grpSpPr bwMode="auto">
          <a:xfrm>
            <a:off x="455613" y="2179638"/>
            <a:ext cx="8232775" cy="1247775"/>
            <a:chOff x="287" y="1373"/>
            <a:chExt cx="5186" cy="786"/>
          </a:xfrm>
        </p:grpSpPr>
        <p:sp>
          <p:nvSpPr>
            <p:cNvPr id="65539" name="Rectangle 3"/>
            <p:cNvSpPr>
              <a:spLocks noChangeArrowheads="1"/>
            </p:cNvSpPr>
            <p:nvPr/>
          </p:nvSpPr>
          <p:spPr bwMode="auto">
            <a:xfrm>
              <a:off x="287" y="1373"/>
              <a:ext cx="2082" cy="44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sz="2000" b="1" u="sng">
                  <a:latin typeface="Arial" pitchFamily="34" charset="0"/>
                </a:rPr>
                <a:t>Pull System Coordinator</a:t>
              </a:r>
              <a:endParaRPr lang="en-US" sz="2000" b="1">
                <a:latin typeface="Arial" pitchFamily="34" charset="0"/>
              </a:endParaRPr>
            </a:p>
            <a:p>
              <a:pPr>
                <a:buFontTx/>
                <a:buChar char="•"/>
              </a:pPr>
              <a:r>
                <a:rPr lang="en-US" sz="2000" b="1">
                  <a:latin typeface="Arial" pitchFamily="34" charset="0"/>
                </a:rPr>
                <a:t>  </a:t>
              </a:r>
              <a:r>
                <a:rPr lang="en-US" sz="1800" b="1">
                  <a:latin typeface="Arial" pitchFamily="34" charset="0"/>
                </a:rPr>
                <a:t>Plant/area pull coordinator</a:t>
              </a:r>
            </a:p>
          </p:txBody>
        </p:sp>
        <p:sp>
          <p:nvSpPr>
            <p:cNvPr id="65540" name="Rectangle 4"/>
            <p:cNvSpPr>
              <a:spLocks noChangeArrowheads="1"/>
            </p:cNvSpPr>
            <p:nvPr/>
          </p:nvSpPr>
          <p:spPr bwMode="auto">
            <a:xfrm>
              <a:off x="2541" y="1373"/>
              <a:ext cx="1460" cy="786"/>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sz="2000" b="1" u="sng">
                  <a:latin typeface="Arial" pitchFamily="34" charset="0"/>
                </a:rPr>
                <a:t>Supplier</a:t>
              </a:r>
              <a:endParaRPr lang="en-US" sz="2000" b="1">
                <a:latin typeface="Arial" pitchFamily="34" charset="0"/>
              </a:endParaRPr>
            </a:p>
            <a:p>
              <a:pPr>
                <a:buFontTx/>
                <a:buChar char="•"/>
              </a:pPr>
              <a:r>
                <a:rPr lang="en-US" sz="2000" b="1">
                  <a:latin typeface="Arial" pitchFamily="34" charset="0"/>
                </a:rPr>
                <a:t>  </a:t>
              </a:r>
              <a:r>
                <a:rPr lang="en-US" sz="1800" b="1">
                  <a:latin typeface="Arial" pitchFamily="34" charset="0"/>
                </a:rPr>
                <a:t>Operator</a:t>
              </a:r>
            </a:p>
            <a:p>
              <a:pPr>
                <a:buFontTx/>
                <a:buChar char="•"/>
              </a:pPr>
              <a:r>
                <a:rPr lang="en-US" sz="1800" b="1">
                  <a:latin typeface="Arial" pitchFamily="34" charset="0"/>
                </a:rPr>
                <a:t>  Supervisor</a:t>
              </a:r>
            </a:p>
            <a:p>
              <a:pPr>
                <a:buFontTx/>
                <a:buChar char="•"/>
              </a:pPr>
              <a:r>
                <a:rPr lang="en-US" sz="1800" b="1">
                  <a:latin typeface="Arial" pitchFamily="34" charset="0"/>
                </a:rPr>
                <a:t>  Process Engineer</a:t>
              </a:r>
            </a:p>
          </p:txBody>
        </p:sp>
        <p:sp>
          <p:nvSpPr>
            <p:cNvPr id="65541" name="Rectangle 5"/>
            <p:cNvSpPr>
              <a:spLocks noChangeArrowheads="1"/>
            </p:cNvSpPr>
            <p:nvPr/>
          </p:nvSpPr>
          <p:spPr bwMode="auto">
            <a:xfrm>
              <a:off x="4029" y="1373"/>
              <a:ext cx="1444" cy="786"/>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sz="2000" b="1" u="sng">
                  <a:latin typeface="Arial" pitchFamily="34" charset="0"/>
                </a:rPr>
                <a:t>Customer</a:t>
              </a:r>
              <a:endParaRPr lang="en-US" sz="2000" b="1">
                <a:latin typeface="Arial" pitchFamily="34" charset="0"/>
              </a:endParaRPr>
            </a:p>
            <a:p>
              <a:pPr>
                <a:buFontTx/>
                <a:buChar char="•"/>
              </a:pPr>
              <a:r>
                <a:rPr lang="en-US" sz="2000" b="1">
                  <a:latin typeface="Arial" pitchFamily="34" charset="0"/>
                </a:rPr>
                <a:t>  </a:t>
              </a:r>
              <a:r>
                <a:rPr lang="en-US" sz="1800" b="1">
                  <a:latin typeface="Arial" pitchFamily="34" charset="0"/>
                </a:rPr>
                <a:t>Operator</a:t>
              </a:r>
            </a:p>
            <a:p>
              <a:pPr>
                <a:buFontTx/>
                <a:buChar char="•"/>
              </a:pPr>
              <a:r>
                <a:rPr lang="en-US" sz="1800" b="1">
                  <a:latin typeface="Arial" pitchFamily="34" charset="0"/>
                </a:rPr>
                <a:t>  Supervisor</a:t>
              </a:r>
            </a:p>
            <a:p>
              <a:pPr>
                <a:buFontTx/>
                <a:buChar char="•"/>
              </a:pPr>
              <a:r>
                <a:rPr lang="en-US" sz="1800" b="1">
                  <a:latin typeface="Arial" pitchFamily="34" charset="0"/>
                </a:rPr>
                <a:t>  Material Handling</a:t>
              </a:r>
            </a:p>
          </p:txBody>
        </p:sp>
      </p:grpSp>
      <p:graphicFrame>
        <p:nvGraphicFramePr>
          <p:cNvPr id="65543" name="Object 7">
            <a:hlinkClick r:id="" action="ppaction://ole?verb=0"/>
          </p:cNvPr>
          <p:cNvGraphicFramePr>
            <a:graphicFrameLocks/>
          </p:cNvGraphicFramePr>
          <p:nvPr/>
        </p:nvGraphicFramePr>
        <p:xfrm>
          <a:off x="2635250" y="3771900"/>
          <a:ext cx="3898900" cy="1604963"/>
        </p:xfrm>
        <a:graphic>
          <a:graphicData uri="http://schemas.openxmlformats.org/presentationml/2006/ole">
            <mc:AlternateContent xmlns:mc="http://schemas.openxmlformats.org/markup-compatibility/2006">
              <mc:Choice xmlns:v="urn:schemas-microsoft-com:vml" Requires="v">
                <p:oleObj spid="_x0000_s65545" name="Clip" r:id="rId4" imgW="3897000" imgH="1603080" progId="MS_ClipArt_Gallery.2">
                  <p:embed/>
                </p:oleObj>
              </mc:Choice>
              <mc:Fallback>
                <p:oleObj name="Clip" r:id="rId4" imgW="3897000" imgH="1603080" progId="MS_ClipArt_Gallery.2">
                  <p:embed/>
                  <p:pic>
                    <p:nvPicPr>
                      <p:cNvPr id="0" name="Object 7"/>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35250" y="3771900"/>
                        <a:ext cx="3898900" cy="1604963"/>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5544" name="Rectangle 8"/>
          <p:cNvSpPr>
            <a:spLocks noChangeArrowheads="1"/>
          </p:cNvSpPr>
          <p:nvPr/>
        </p:nvSpPr>
        <p:spPr bwMode="auto">
          <a:xfrm>
            <a:off x="947738" y="6586538"/>
            <a:ext cx="581025" cy="21113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sz="800">
                <a:latin typeface="Arial" pitchFamily="34" charset="0"/>
              </a:rPr>
              <a:t>10/12/98</a:t>
            </a:r>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ChangeArrowheads="1"/>
          </p:cNvSpPr>
          <p:nvPr/>
        </p:nvSpPr>
        <p:spPr bwMode="auto">
          <a:xfrm>
            <a:off x="2144713" y="942975"/>
            <a:ext cx="4848225" cy="576263"/>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sz="3200" b="1">
                <a:solidFill>
                  <a:srgbClr val="790015"/>
                </a:solidFill>
                <a:latin typeface="Arial" pitchFamily="34" charset="0"/>
              </a:rPr>
              <a:t>How Many Pull Signals?</a:t>
            </a:r>
          </a:p>
        </p:txBody>
      </p:sp>
      <p:sp>
        <p:nvSpPr>
          <p:cNvPr id="67587" name="Rectangle 3"/>
          <p:cNvSpPr>
            <a:spLocks noChangeArrowheads="1"/>
          </p:cNvSpPr>
          <p:nvPr/>
        </p:nvSpPr>
        <p:spPr bwMode="auto">
          <a:xfrm>
            <a:off x="1111250" y="1928813"/>
            <a:ext cx="6923088" cy="8191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r>
              <a:rPr lang="en-US" b="1">
                <a:latin typeface="Arial" pitchFamily="34" charset="0"/>
              </a:rPr>
              <a:t>What should be considered in establishing maximum inventory levels?</a:t>
            </a:r>
          </a:p>
        </p:txBody>
      </p:sp>
      <p:sp>
        <p:nvSpPr>
          <p:cNvPr id="67588" name="Rectangle 4"/>
          <p:cNvSpPr>
            <a:spLocks noChangeArrowheads="1"/>
          </p:cNvSpPr>
          <p:nvPr/>
        </p:nvSpPr>
        <p:spPr bwMode="auto">
          <a:xfrm>
            <a:off x="2346325" y="3025775"/>
            <a:ext cx="4451350" cy="22860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buFontTx/>
              <a:buChar char="•"/>
            </a:pPr>
            <a:r>
              <a:rPr lang="en-US" sz="1800" b="1">
                <a:latin typeface="Arial" pitchFamily="34" charset="0"/>
              </a:rPr>
              <a:t>  Long changeover times</a:t>
            </a:r>
          </a:p>
          <a:p>
            <a:pPr>
              <a:buFontTx/>
              <a:buChar char="•"/>
            </a:pPr>
            <a:r>
              <a:rPr lang="en-US" sz="1800" b="1">
                <a:latin typeface="Arial" pitchFamily="34" charset="0"/>
              </a:rPr>
              <a:t>  Long lead times</a:t>
            </a:r>
          </a:p>
          <a:p>
            <a:pPr>
              <a:buFontTx/>
              <a:buChar char="•"/>
            </a:pPr>
            <a:r>
              <a:rPr lang="en-US" sz="1800" b="1">
                <a:latin typeface="Arial" pitchFamily="34" charset="0"/>
              </a:rPr>
              <a:t>  Machine downtime</a:t>
            </a:r>
          </a:p>
          <a:p>
            <a:pPr>
              <a:buFontTx/>
              <a:buChar char="•"/>
            </a:pPr>
            <a:r>
              <a:rPr lang="en-US" sz="1800" b="1">
                <a:latin typeface="Arial" pitchFamily="34" charset="0"/>
              </a:rPr>
              <a:t>  Schedule increases / decreases</a:t>
            </a:r>
          </a:p>
          <a:p>
            <a:pPr>
              <a:buFontTx/>
              <a:buChar char="•"/>
            </a:pPr>
            <a:r>
              <a:rPr lang="en-US" sz="1800" b="1">
                <a:latin typeface="Arial" pitchFamily="34" charset="0"/>
              </a:rPr>
              <a:t>  Large process or transfer batch sizes</a:t>
            </a:r>
          </a:p>
          <a:p>
            <a:pPr>
              <a:buFontTx/>
              <a:buChar char="•"/>
            </a:pPr>
            <a:r>
              <a:rPr lang="en-US" sz="1800" b="1">
                <a:latin typeface="Arial" pitchFamily="34" charset="0"/>
              </a:rPr>
              <a:t>  Poor quality</a:t>
            </a:r>
          </a:p>
          <a:p>
            <a:pPr>
              <a:buFontTx/>
              <a:buChar char="•"/>
            </a:pPr>
            <a:r>
              <a:rPr lang="en-US" sz="1800" b="1">
                <a:latin typeface="Arial" pitchFamily="34" charset="0"/>
              </a:rPr>
              <a:t>  Long cycle times</a:t>
            </a:r>
          </a:p>
          <a:p>
            <a:pPr>
              <a:buFontTx/>
              <a:buChar char="•"/>
            </a:pPr>
            <a:r>
              <a:rPr lang="en-US" sz="1800" b="1">
                <a:latin typeface="Arial" pitchFamily="34" charset="0"/>
              </a:rPr>
              <a:t>  Bottleneck operations</a:t>
            </a:r>
          </a:p>
        </p:txBody>
      </p:sp>
      <p:sp>
        <p:nvSpPr>
          <p:cNvPr id="67589" name="Rectangle 5"/>
          <p:cNvSpPr>
            <a:spLocks noChangeArrowheads="1"/>
          </p:cNvSpPr>
          <p:nvPr/>
        </p:nvSpPr>
        <p:spPr bwMode="auto">
          <a:xfrm>
            <a:off x="947738" y="6586538"/>
            <a:ext cx="581025" cy="21113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sz="800">
                <a:latin typeface="Arial" pitchFamily="34" charset="0"/>
              </a:rPr>
              <a:t>10/12/98</a:t>
            </a:r>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a:xfrm>
            <a:off x="685800" y="206375"/>
            <a:ext cx="7772400" cy="701675"/>
          </a:xfrm>
          <a:noFill/>
          <a:ln/>
        </p:spPr>
        <p:txBody>
          <a:bodyPr lIns="88900" rIns="88900"/>
          <a:lstStyle/>
          <a:p>
            <a:pPr defTabSz="885825">
              <a:lnSpc>
                <a:spcPct val="100000"/>
              </a:lnSpc>
            </a:pPr>
            <a:r>
              <a:rPr lang="en-US" sz="3200">
                <a:solidFill>
                  <a:srgbClr val="790015"/>
                </a:solidFill>
                <a:latin typeface="Helvetica" charset="0"/>
              </a:rPr>
              <a:t>Pull Signal Monitoring — Case 1</a:t>
            </a:r>
          </a:p>
        </p:txBody>
      </p:sp>
      <p:grpSp>
        <p:nvGrpSpPr>
          <p:cNvPr id="69679" name="Group 47"/>
          <p:cNvGrpSpPr>
            <a:grpSpLocks/>
          </p:cNvGrpSpPr>
          <p:nvPr/>
        </p:nvGrpSpPr>
        <p:grpSpPr bwMode="auto">
          <a:xfrm>
            <a:off x="885825" y="931863"/>
            <a:ext cx="6853238" cy="5437187"/>
            <a:chOff x="558" y="587"/>
            <a:chExt cx="4317" cy="3425"/>
          </a:xfrm>
        </p:grpSpPr>
        <p:grpSp>
          <p:nvGrpSpPr>
            <p:cNvPr id="69638" name="Group 6"/>
            <p:cNvGrpSpPr>
              <a:grpSpLocks/>
            </p:cNvGrpSpPr>
            <p:nvPr/>
          </p:nvGrpSpPr>
          <p:grpSpPr bwMode="auto">
            <a:xfrm>
              <a:off x="1211" y="746"/>
              <a:ext cx="3322" cy="1716"/>
              <a:chOff x="1211" y="746"/>
              <a:chExt cx="3322" cy="1716"/>
            </a:xfrm>
          </p:grpSpPr>
          <p:sp>
            <p:nvSpPr>
              <p:cNvPr id="69635" name="Rectangle 3"/>
              <p:cNvSpPr>
                <a:spLocks noChangeArrowheads="1"/>
              </p:cNvSpPr>
              <p:nvPr/>
            </p:nvSpPr>
            <p:spPr bwMode="auto">
              <a:xfrm>
                <a:off x="1211" y="746"/>
                <a:ext cx="3322" cy="572"/>
              </a:xfrm>
              <a:prstGeom prst="rect">
                <a:avLst/>
              </a:prstGeom>
              <a:solidFill>
                <a:schemeClr val="hlink"/>
              </a:solidFill>
              <a:ln>
                <a:noFill/>
              </a:ln>
              <a:effectLst/>
              <a:extLs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9636" name="Rectangle 4"/>
              <p:cNvSpPr>
                <a:spLocks noChangeArrowheads="1"/>
              </p:cNvSpPr>
              <p:nvPr/>
            </p:nvSpPr>
            <p:spPr bwMode="auto">
              <a:xfrm>
                <a:off x="1211" y="1318"/>
                <a:ext cx="3322" cy="572"/>
              </a:xfrm>
              <a:prstGeom prst="rect">
                <a:avLst/>
              </a:prstGeom>
              <a:solidFill>
                <a:srgbClr val="FAFD00"/>
              </a:solidFill>
              <a:ln>
                <a:noFill/>
              </a:ln>
              <a:effectLst/>
              <a:extLs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9637" name="Rectangle 5"/>
              <p:cNvSpPr>
                <a:spLocks noChangeArrowheads="1"/>
              </p:cNvSpPr>
              <p:nvPr/>
            </p:nvSpPr>
            <p:spPr bwMode="auto">
              <a:xfrm>
                <a:off x="1211" y="1890"/>
                <a:ext cx="3322" cy="572"/>
              </a:xfrm>
              <a:prstGeom prst="rect">
                <a:avLst/>
              </a:prstGeom>
              <a:solidFill>
                <a:schemeClr val="accent2"/>
              </a:solidFill>
              <a:ln>
                <a:noFill/>
              </a:ln>
              <a:effectLst/>
              <a:extLs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69639" name="Rectangle 7"/>
            <p:cNvSpPr>
              <a:spLocks noChangeArrowheads="1"/>
            </p:cNvSpPr>
            <p:nvPr/>
          </p:nvSpPr>
          <p:spPr bwMode="auto">
            <a:xfrm>
              <a:off x="1201" y="2762"/>
              <a:ext cx="3019" cy="12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962" tIns="41275" rIns="80962" bIns="41275">
              <a:spAutoFit/>
            </a:bodyPr>
            <a:lstStyle/>
            <a:p>
              <a:pPr defTabSz="804863">
                <a:spcBef>
                  <a:spcPct val="30000"/>
                </a:spcBef>
              </a:pPr>
              <a:r>
                <a:rPr lang="en-US" sz="1800" b="1" u="sng">
                  <a:latin typeface="Helvetica" charset="0"/>
                </a:rPr>
                <a:t>Interpretation:</a:t>
              </a:r>
              <a:endParaRPr lang="en-US" sz="1800" b="1">
                <a:latin typeface="Helvetica" charset="0"/>
              </a:endParaRPr>
            </a:p>
            <a:p>
              <a:pPr defTabSz="804863">
                <a:spcBef>
                  <a:spcPct val="30000"/>
                </a:spcBef>
                <a:buFontTx/>
                <a:buChar char="•"/>
              </a:pPr>
              <a:r>
                <a:rPr lang="en-US" sz="1800">
                  <a:latin typeface="Helvetica" charset="0"/>
                </a:rPr>
                <a:t>  </a:t>
              </a:r>
              <a:r>
                <a:rPr lang="en-US" sz="1600" b="1">
                  <a:latin typeface="Helvetica" charset="0"/>
                </a:rPr>
                <a:t>Customer requirements are being met.</a:t>
              </a:r>
            </a:p>
            <a:p>
              <a:pPr defTabSz="804863">
                <a:spcBef>
                  <a:spcPct val="30000"/>
                </a:spcBef>
                <a:buFontTx/>
                <a:buChar char="•"/>
              </a:pPr>
              <a:r>
                <a:rPr lang="en-US" sz="1600" b="1">
                  <a:latin typeface="Helvetica" charset="0"/>
                </a:rPr>
                <a:t>  Low level of finished goods is maintained.</a:t>
              </a:r>
            </a:p>
            <a:p>
              <a:pPr defTabSz="804863">
                <a:spcBef>
                  <a:spcPct val="30000"/>
                </a:spcBef>
                <a:buFontTx/>
                <a:buChar char="•"/>
              </a:pPr>
              <a:r>
                <a:rPr lang="en-US" sz="1600" b="1">
                  <a:latin typeface="Helvetica" charset="0"/>
                </a:rPr>
                <a:t>  Small lot sizes are produced on a regular basis.</a:t>
              </a:r>
            </a:p>
            <a:p>
              <a:pPr defTabSz="804863">
                <a:spcBef>
                  <a:spcPct val="30000"/>
                </a:spcBef>
                <a:buFontTx/>
                <a:buChar char="•"/>
              </a:pPr>
              <a:r>
                <a:rPr lang="en-US" sz="1600" b="1">
                  <a:latin typeface="Helvetica" charset="0"/>
                </a:rPr>
                <a:t>  Ability to changeover is not a problem.</a:t>
              </a:r>
            </a:p>
            <a:p>
              <a:pPr defTabSz="804863">
                <a:spcBef>
                  <a:spcPct val="30000"/>
                </a:spcBef>
                <a:buFontTx/>
                <a:buChar char="•"/>
              </a:pPr>
              <a:r>
                <a:rPr lang="en-US" sz="1600" b="1">
                  <a:latin typeface="Helvetica" charset="0"/>
                </a:rPr>
                <a:t>  Opportunity exists to remove signals from the loop.</a:t>
              </a:r>
            </a:p>
          </p:txBody>
        </p:sp>
        <p:sp>
          <p:nvSpPr>
            <p:cNvPr id="69640" name="Line 8"/>
            <p:cNvSpPr>
              <a:spLocks noChangeShapeType="1"/>
            </p:cNvSpPr>
            <p:nvPr/>
          </p:nvSpPr>
          <p:spPr bwMode="auto">
            <a:xfrm>
              <a:off x="1225" y="1890"/>
              <a:ext cx="3304"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9641" name="Line 9"/>
            <p:cNvSpPr>
              <a:spLocks noChangeShapeType="1"/>
            </p:cNvSpPr>
            <p:nvPr/>
          </p:nvSpPr>
          <p:spPr bwMode="auto">
            <a:xfrm>
              <a:off x="1225" y="1318"/>
              <a:ext cx="3304"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9642" name="Rectangle 10"/>
            <p:cNvSpPr>
              <a:spLocks noChangeArrowheads="1"/>
            </p:cNvSpPr>
            <p:nvPr/>
          </p:nvSpPr>
          <p:spPr bwMode="auto">
            <a:xfrm>
              <a:off x="3562" y="587"/>
              <a:ext cx="911" cy="1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962" tIns="41275" rIns="80962" bIns="41275">
              <a:spAutoFit/>
            </a:bodyPr>
            <a:lstStyle/>
            <a:p>
              <a:pPr defTabSz="804863">
                <a:spcBef>
                  <a:spcPct val="30000"/>
                </a:spcBef>
              </a:pPr>
              <a:r>
                <a:rPr lang="en-US" sz="1200">
                  <a:latin typeface="Helvetica" charset="0"/>
                </a:rPr>
                <a:t>Max Signals in Loop</a:t>
              </a:r>
            </a:p>
          </p:txBody>
        </p:sp>
        <p:sp>
          <p:nvSpPr>
            <p:cNvPr id="69643" name="Rectangle 11"/>
            <p:cNvSpPr>
              <a:spLocks noChangeArrowheads="1"/>
            </p:cNvSpPr>
            <p:nvPr/>
          </p:nvSpPr>
          <p:spPr bwMode="auto">
            <a:xfrm>
              <a:off x="3791" y="1111"/>
              <a:ext cx="479" cy="1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962" tIns="41275" rIns="80962" bIns="41275">
              <a:spAutoFit/>
            </a:bodyPr>
            <a:lstStyle/>
            <a:p>
              <a:pPr defTabSz="804863">
                <a:spcBef>
                  <a:spcPct val="30000"/>
                </a:spcBef>
              </a:pPr>
              <a:r>
                <a:rPr lang="en-US" sz="1200">
                  <a:solidFill>
                    <a:schemeClr val="bg1"/>
                  </a:solidFill>
                  <a:latin typeface="Helvetica" charset="0"/>
                </a:rPr>
                <a:t>Red Zone</a:t>
              </a:r>
            </a:p>
          </p:txBody>
        </p:sp>
        <p:sp>
          <p:nvSpPr>
            <p:cNvPr id="69644" name="Rectangle 12"/>
            <p:cNvSpPr>
              <a:spLocks noChangeArrowheads="1"/>
            </p:cNvSpPr>
            <p:nvPr/>
          </p:nvSpPr>
          <p:spPr bwMode="auto">
            <a:xfrm>
              <a:off x="3791" y="1683"/>
              <a:ext cx="607" cy="1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962" tIns="41275" rIns="80962" bIns="41275">
              <a:spAutoFit/>
            </a:bodyPr>
            <a:lstStyle/>
            <a:p>
              <a:pPr defTabSz="804863">
                <a:spcBef>
                  <a:spcPct val="30000"/>
                </a:spcBef>
              </a:pPr>
              <a:r>
                <a:rPr lang="en-US" sz="1200">
                  <a:latin typeface="Helvetica" charset="0"/>
                </a:rPr>
                <a:t>Yellow Zone</a:t>
              </a:r>
            </a:p>
          </p:txBody>
        </p:sp>
        <p:sp>
          <p:nvSpPr>
            <p:cNvPr id="69645" name="Rectangle 13"/>
            <p:cNvSpPr>
              <a:spLocks noChangeArrowheads="1"/>
            </p:cNvSpPr>
            <p:nvPr/>
          </p:nvSpPr>
          <p:spPr bwMode="auto">
            <a:xfrm>
              <a:off x="3791" y="2223"/>
              <a:ext cx="559" cy="1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962" tIns="41275" rIns="80962" bIns="41275">
              <a:spAutoFit/>
            </a:bodyPr>
            <a:lstStyle/>
            <a:p>
              <a:pPr defTabSz="804863">
                <a:spcBef>
                  <a:spcPct val="30000"/>
                </a:spcBef>
              </a:pPr>
              <a:r>
                <a:rPr lang="en-US" sz="1200">
                  <a:solidFill>
                    <a:schemeClr val="bg1"/>
                  </a:solidFill>
                  <a:latin typeface="Helvetica" charset="0"/>
                </a:rPr>
                <a:t>Green Zone</a:t>
              </a:r>
            </a:p>
          </p:txBody>
        </p:sp>
        <p:sp>
          <p:nvSpPr>
            <p:cNvPr id="69646" name="Rectangle 14"/>
            <p:cNvSpPr>
              <a:spLocks noChangeArrowheads="1"/>
            </p:cNvSpPr>
            <p:nvPr/>
          </p:nvSpPr>
          <p:spPr bwMode="auto">
            <a:xfrm>
              <a:off x="558" y="1429"/>
              <a:ext cx="541" cy="36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962" tIns="41275" rIns="80962" bIns="41275">
              <a:spAutoFit/>
            </a:bodyPr>
            <a:lstStyle/>
            <a:p>
              <a:pPr defTabSz="804863">
                <a:spcBef>
                  <a:spcPct val="30000"/>
                </a:spcBef>
              </a:pPr>
              <a:r>
                <a:rPr lang="en-US" sz="1400">
                  <a:latin typeface="Helvetica" charset="0"/>
                </a:rPr>
                <a:t># Signals</a:t>
              </a:r>
            </a:p>
            <a:p>
              <a:pPr defTabSz="804863">
                <a:spcBef>
                  <a:spcPct val="30000"/>
                </a:spcBef>
              </a:pPr>
              <a:r>
                <a:rPr lang="en-US" sz="1400">
                  <a:latin typeface="Helvetica" charset="0"/>
                </a:rPr>
                <a:t>On Board</a:t>
              </a:r>
            </a:p>
          </p:txBody>
        </p:sp>
        <p:sp>
          <p:nvSpPr>
            <p:cNvPr id="69647" name="Rectangle 15"/>
            <p:cNvSpPr>
              <a:spLocks noChangeArrowheads="1"/>
            </p:cNvSpPr>
            <p:nvPr/>
          </p:nvSpPr>
          <p:spPr bwMode="auto">
            <a:xfrm>
              <a:off x="1124" y="2464"/>
              <a:ext cx="3751" cy="206"/>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962" tIns="41275" rIns="80962" bIns="41275">
              <a:spAutoFit/>
            </a:bodyPr>
            <a:lstStyle/>
            <a:p>
              <a:pPr defTabSz="804863">
                <a:spcBef>
                  <a:spcPct val="30000"/>
                </a:spcBef>
              </a:pPr>
              <a:r>
                <a:rPr lang="en-US" sz="1600">
                  <a:latin typeface="Helvetica" charset="0"/>
                </a:rPr>
                <a:t>1     2     3     4     5     6     7     8     9    10   11   12   13   14</a:t>
              </a:r>
            </a:p>
          </p:txBody>
        </p:sp>
        <p:grpSp>
          <p:nvGrpSpPr>
            <p:cNvPr id="69661" name="Group 29"/>
            <p:cNvGrpSpPr>
              <a:grpSpLocks/>
            </p:cNvGrpSpPr>
            <p:nvPr/>
          </p:nvGrpSpPr>
          <p:grpSpPr bwMode="auto">
            <a:xfrm>
              <a:off x="1473" y="2364"/>
              <a:ext cx="3054" cy="102"/>
              <a:chOff x="1473" y="2364"/>
              <a:chExt cx="3054" cy="102"/>
            </a:xfrm>
          </p:grpSpPr>
          <p:sp>
            <p:nvSpPr>
              <p:cNvPr id="69648" name="Line 16"/>
              <p:cNvSpPr>
                <a:spLocks noChangeShapeType="1"/>
              </p:cNvSpPr>
              <p:nvPr/>
            </p:nvSpPr>
            <p:spPr bwMode="auto">
              <a:xfrm flipV="1">
                <a:off x="1473" y="2364"/>
                <a:ext cx="0" cy="102"/>
              </a:xfrm>
              <a:prstGeom prst="line">
                <a:avLst/>
              </a:prstGeom>
              <a:noFill/>
              <a:ln w="127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9649" name="Line 17"/>
              <p:cNvSpPr>
                <a:spLocks noChangeShapeType="1"/>
              </p:cNvSpPr>
              <p:nvPr/>
            </p:nvSpPr>
            <p:spPr bwMode="auto">
              <a:xfrm flipV="1">
                <a:off x="1727" y="2364"/>
                <a:ext cx="0" cy="102"/>
              </a:xfrm>
              <a:prstGeom prst="line">
                <a:avLst/>
              </a:prstGeom>
              <a:noFill/>
              <a:ln w="127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9650" name="Line 18"/>
              <p:cNvSpPr>
                <a:spLocks noChangeShapeType="1"/>
              </p:cNvSpPr>
              <p:nvPr/>
            </p:nvSpPr>
            <p:spPr bwMode="auto">
              <a:xfrm flipV="1">
                <a:off x="1982" y="2364"/>
                <a:ext cx="0" cy="102"/>
              </a:xfrm>
              <a:prstGeom prst="line">
                <a:avLst/>
              </a:prstGeom>
              <a:noFill/>
              <a:ln w="127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9651" name="Line 19"/>
              <p:cNvSpPr>
                <a:spLocks noChangeShapeType="1"/>
              </p:cNvSpPr>
              <p:nvPr/>
            </p:nvSpPr>
            <p:spPr bwMode="auto">
              <a:xfrm flipV="1">
                <a:off x="2236" y="2364"/>
                <a:ext cx="0" cy="102"/>
              </a:xfrm>
              <a:prstGeom prst="line">
                <a:avLst/>
              </a:prstGeom>
              <a:noFill/>
              <a:ln w="127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9652" name="Line 20"/>
              <p:cNvSpPr>
                <a:spLocks noChangeShapeType="1"/>
              </p:cNvSpPr>
              <p:nvPr/>
            </p:nvSpPr>
            <p:spPr bwMode="auto">
              <a:xfrm flipV="1">
                <a:off x="2491" y="2364"/>
                <a:ext cx="0" cy="102"/>
              </a:xfrm>
              <a:prstGeom prst="line">
                <a:avLst/>
              </a:prstGeom>
              <a:noFill/>
              <a:ln w="127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9653" name="Line 21"/>
              <p:cNvSpPr>
                <a:spLocks noChangeShapeType="1"/>
              </p:cNvSpPr>
              <p:nvPr/>
            </p:nvSpPr>
            <p:spPr bwMode="auto">
              <a:xfrm flipV="1">
                <a:off x="2745" y="2364"/>
                <a:ext cx="0" cy="102"/>
              </a:xfrm>
              <a:prstGeom prst="line">
                <a:avLst/>
              </a:prstGeom>
              <a:noFill/>
              <a:ln w="127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9654" name="Line 22"/>
              <p:cNvSpPr>
                <a:spLocks noChangeShapeType="1"/>
              </p:cNvSpPr>
              <p:nvPr/>
            </p:nvSpPr>
            <p:spPr bwMode="auto">
              <a:xfrm flipV="1">
                <a:off x="3000" y="2364"/>
                <a:ext cx="0" cy="102"/>
              </a:xfrm>
              <a:prstGeom prst="line">
                <a:avLst/>
              </a:prstGeom>
              <a:noFill/>
              <a:ln w="127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9655" name="Line 23"/>
              <p:cNvSpPr>
                <a:spLocks noChangeShapeType="1"/>
              </p:cNvSpPr>
              <p:nvPr/>
            </p:nvSpPr>
            <p:spPr bwMode="auto">
              <a:xfrm flipV="1">
                <a:off x="3255" y="2364"/>
                <a:ext cx="0" cy="102"/>
              </a:xfrm>
              <a:prstGeom prst="line">
                <a:avLst/>
              </a:prstGeom>
              <a:noFill/>
              <a:ln w="127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9656" name="Line 24"/>
              <p:cNvSpPr>
                <a:spLocks noChangeShapeType="1"/>
              </p:cNvSpPr>
              <p:nvPr/>
            </p:nvSpPr>
            <p:spPr bwMode="auto">
              <a:xfrm flipV="1">
                <a:off x="3509" y="2364"/>
                <a:ext cx="0" cy="102"/>
              </a:xfrm>
              <a:prstGeom prst="line">
                <a:avLst/>
              </a:prstGeom>
              <a:noFill/>
              <a:ln w="127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9657" name="Line 25"/>
              <p:cNvSpPr>
                <a:spLocks noChangeShapeType="1"/>
              </p:cNvSpPr>
              <p:nvPr/>
            </p:nvSpPr>
            <p:spPr bwMode="auto">
              <a:xfrm flipV="1">
                <a:off x="3764" y="2364"/>
                <a:ext cx="0" cy="102"/>
              </a:xfrm>
              <a:prstGeom prst="line">
                <a:avLst/>
              </a:prstGeom>
              <a:noFill/>
              <a:ln w="127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9658" name="Line 26"/>
              <p:cNvSpPr>
                <a:spLocks noChangeShapeType="1"/>
              </p:cNvSpPr>
              <p:nvPr/>
            </p:nvSpPr>
            <p:spPr bwMode="auto">
              <a:xfrm flipV="1">
                <a:off x="4018" y="2364"/>
                <a:ext cx="0" cy="102"/>
              </a:xfrm>
              <a:prstGeom prst="line">
                <a:avLst/>
              </a:prstGeom>
              <a:noFill/>
              <a:ln w="127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9659" name="Line 27"/>
              <p:cNvSpPr>
                <a:spLocks noChangeShapeType="1"/>
              </p:cNvSpPr>
              <p:nvPr/>
            </p:nvSpPr>
            <p:spPr bwMode="auto">
              <a:xfrm flipV="1">
                <a:off x="4273" y="2364"/>
                <a:ext cx="0" cy="102"/>
              </a:xfrm>
              <a:prstGeom prst="line">
                <a:avLst/>
              </a:prstGeom>
              <a:noFill/>
              <a:ln w="127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9660" name="Line 28"/>
              <p:cNvSpPr>
                <a:spLocks noChangeShapeType="1"/>
              </p:cNvSpPr>
              <p:nvPr/>
            </p:nvSpPr>
            <p:spPr bwMode="auto">
              <a:xfrm flipV="1">
                <a:off x="4527" y="2364"/>
                <a:ext cx="0" cy="102"/>
              </a:xfrm>
              <a:prstGeom prst="line">
                <a:avLst/>
              </a:prstGeom>
              <a:noFill/>
              <a:ln w="127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69662" name="Freeform 30"/>
            <p:cNvSpPr>
              <a:spLocks/>
            </p:cNvSpPr>
            <p:nvPr/>
          </p:nvSpPr>
          <p:spPr bwMode="auto">
            <a:xfrm>
              <a:off x="1211" y="746"/>
              <a:ext cx="3617" cy="1717"/>
            </a:xfrm>
            <a:custGeom>
              <a:avLst/>
              <a:gdLst>
                <a:gd name="T0" fmla="*/ 3354 w 3617"/>
                <a:gd name="T1" fmla="*/ 0 h 1717"/>
                <a:gd name="T2" fmla="*/ 0 w 3617"/>
                <a:gd name="T3" fmla="*/ 0 h 1717"/>
                <a:gd name="T4" fmla="*/ 0 w 3617"/>
                <a:gd name="T5" fmla="*/ 1716 h 1717"/>
                <a:gd name="T6" fmla="*/ 3616 w 3617"/>
                <a:gd name="T7" fmla="*/ 1716 h 1717"/>
              </a:gdLst>
              <a:ahLst/>
              <a:cxnLst>
                <a:cxn ang="0">
                  <a:pos x="T0" y="T1"/>
                </a:cxn>
                <a:cxn ang="0">
                  <a:pos x="T2" y="T3"/>
                </a:cxn>
                <a:cxn ang="0">
                  <a:pos x="T4" y="T5"/>
                </a:cxn>
                <a:cxn ang="0">
                  <a:pos x="T6" y="T7"/>
                </a:cxn>
              </a:cxnLst>
              <a:rect l="0" t="0" r="r" b="b"/>
              <a:pathLst>
                <a:path w="3617" h="1717">
                  <a:moveTo>
                    <a:pt x="3354" y="0"/>
                  </a:moveTo>
                  <a:lnTo>
                    <a:pt x="0" y="0"/>
                  </a:lnTo>
                  <a:lnTo>
                    <a:pt x="0" y="1716"/>
                  </a:lnTo>
                  <a:lnTo>
                    <a:pt x="3616" y="1716"/>
                  </a:lnTo>
                </a:path>
              </a:pathLst>
            </a:custGeom>
            <a:noFill/>
            <a:ln w="12700" cap="rnd" cmpd="sng">
              <a:solidFill>
                <a:schemeClr val="tx1"/>
              </a:solidFill>
              <a:prstDash val="solid"/>
              <a:round/>
              <a:headEnd type="none" w="med" len="med"/>
              <a:tailEnd type="triangl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9663" name="Freeform 31"/>
            <p:cNvSpPr>
              <a:spLocks/>
            </p:cNvSpPr>
            <p:nvPr/>
          </p:nvSpPr>
          <p:spPr bwMode="auto">
            <a:xfrm>
              <a:off x="1207" y="1313"/>
              <a:ext cx="3325" cy="156"/>
            </a:xfrm>
            <a:custGeom>
              <a:avLst/>
              <a:gdLst>
                <a:gd name="T0" fmla="*/ 0 w 3325"/>
                <a:gd name="T1" fmla="*/ 141 h 156"/>
                <a:gd name="T2" fmla="*/ 255 w 3325"/>
                <a:gd name="T3" fmla="*/ 141 h 156"/>
                <a:gd name="T4" fmla="*/ 509 w 3325"/>
                <a:gd name="T5" fmla="*/ 7 h 156"/>
                <a:gd name="T6" fmla="*/ 771 w 3325"/>
                <a:gd name="T7" fmla="*/ 7 h 156"/>
                <a:gd name="T8" fmla="*/ 1026 w 3325"/>
                <a:gd name="T9" fmla="*/ 120 h 156"/>
                <a:gd name="T10" fmla="*/ 1280 w 3325"/>
                <a:gd name="T11" fmla="*/ 120 h 156"/>
                <a:gd name="T12" fmla="*/ 1535 w 3325"/>
                <a:gd name="T13" fmla="*/ 0 h 156"/>
                <a:gd name="T14" fmla="*/ 1797 w 3325"/>
                <a:gd name="T15" fmla="*/ 70 h 156"/>
                <a:gd name="T16" fmla="*/ 2051 w 3325"/>
                <a:gd name="T17" fmla="*/ 7 h 156"/>
                <a:gd name="T18" fmla="*/ 2298 w 3325"/>
                <a:gd name="T19" fmla="*/ 7 h 156"/>
                <a:gd name="T20" fmla="*/ 2560 w 3325"/>
                <a:gd name="T21" fmla="*/ 63 h 156"/>
                <a:gd name="T22" fmla="*/ 2815 w 3325"/>
                <a:gd name="T23" fmla="*/ 63 h 156"/>
                <a:gd name="T24" fmla="*/ 3069 w 3325"/>
                <a:gd name="T25" fmla="*/ 7 h 156"/>
                <a:gd name="T26" fmla="*/ 3324 w 3325"/>
                <a:gd name="T27" fmla="*/ 155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25" h="156">
                  <a:moveTo>
                    <a:pt x="0" y="141"/>
                  </a:moveTo>
                  <a:lnTo>
                    <a:pt x="255" y="141"/>
                  </a:lnTo>
                  <a:lnTo>
                    <a:pt x="509" y="7"/>
                  </a:lnTo>
                  <a:lnTo>
                    <a:pt x="771" y="7"/>
                  </a:lnTo>
                  <a:lnTo>
                    <a:pt x="1026" y="120"/>
                  </a:lnTo>
                  <a:lnTo>
                    <a:pt x="1280" y="120"/>
                  </a:lnTo>
                  <a:lnTo>
                    <a:pt x="1535" y="0"/>
                  </a:lnTo>
                  <a:lnTo>
                    <a:pt x="1797" y="70"/>
                  </a:lnTo>
                  <a:lnTo>
                    <a:pt x="2051" y="7"/>
                  </a:lnTo>
                  <a:lnTo>
                    <a:pt x="2298" y="7"/>
                  </a:lnTo>
                  <a:lnTo>
                    <a:pt x="2560" y="63"/>
                  </a:lnTo>
                  <a:lnTo>
                    <a:pt x="2815" y="63"/>
                  </a:lnTo>
                  <a:lnTo>
                    <a:pt x="3069" y="7"/>
                  </a:lnTo>
                  <a:lnTo>
                    <a:pt x="3324" y="155"/>
                  </a:lnTo>
                </a:path>
              </a:pathLst>
            </a:custGeom>
            <a:noFill/>
            <a:ln w="508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9664" name="Rectangle 32"/>
            <p:cNvSpPr>
              <a:spLocks noChangeArrowheads="1"/>
            </p:cNvSpPr>
            <p:nvPr/>
          </p:nvSpPr>
          <p:spPr bwMode="auto">
            <a:xfrm>
              <a:off x="1168" y="1423"/>
              <a:ext cx="64" cy="62"/>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9665" name="Rectangle 33"/>
            <p:cNvSpPr>
              <a:spLocks noChangeArrowheads="1"/>
            </p:cNvSpPr>
            <p:nvPr/>
          </p:nvSpPr>
          <p:spPr bwMode="auto">
            <a:xfrm>
              <a:off x="1437" y="1423"/>
              <a:ext cx="64" cy="62"/>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9666" name="Rectangle 34"/>
            <p:cNvSpPr>
              <a:spLocks noChangeArrowheads="1"/>
            </p:cNvSpPr>
            <p:nvPr/>
          </p:nvSpPr>
          <p:spPr bwMode="auto">
            <a:xfrm>
              <a:off x="1699" y="1282"/>
              <a:ext cx="64" cy="62"/>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9667" name="Rectangle 35"/>
            <p:cNvSpPr>
              <a:spLocks noChangeArrowheads="1"/>
            </p:cNvSpPr>
            <p:nvPr/>
          </p:nvSpPr>
          <p:spPr bwMode="auto">
            <a:xfrm>
              <a:off x="1946" y="1282"/>
              <a:ext cx="65" cy="62"/>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9668" name="Rectangle 36"/>
            <p:cNvSpPr>
              <a:spLocks noChangeArrowheads="1"/>
            </p:cNvSpPr>
            <p:nvPr/>
          </p:nvSpPr>
          <p:spPr bwMode="auto">
            <a:xfrm>
              <a:off x="2193" y="1395"/>
              <a:ext cx="65" cy="62"/>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9669" name="Rectangle 37"/>
            <p:cNvSpPr>
              <a:spLocks noChangeArrowheads="1"/>
            </p:cNvSpPr>
            <p:nvPr/>
          </p:nvSpPr>
          <p:spPr bwMode="auto">
            <a:xfrm>
              <a:off x="2462" y="1395"/>
              <a:ext cx="65" cy="62"/>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9670" name="Rectangle 38"/>
            <p:cNvSpPr>
              <a:spLocks noChangeArrowheads="1"/>
            </p:cNvSpPr>
            <p:nvPr/>
          </p:nvSpPr>
          <p:spPr bwMode="auto">
            <a:xfrm>
              <a:off x="2702" y="1275"/>
              <a:ext cx="65" cy="62"/>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9671" name="Rectangle 39"/>
            <p:cNvSpPr>
              <a:spLocks noChangeArrowheads="1"/>
            </p:cNvSpPr>
            <p:nvPr/>
          </p:nvSpPr>
          <p:spPr bwMode="auto">
            <a:xfrm>
              <a:off x="2964" y="1359"/>
              <a:ext cx="65" cy="63"/>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9672" name="Rectangle 40"/>
            <p:cNvSpPr>
              <a:spLocks noChangeArrowheads="1"/>
            </p:cNvSpPr>
            <p:nvPr/>
          </p:nvSpPr>
          <p:spPr bwMode="auto">
            <a:xfrm>
              <a:off x="3233" y="1289"/>
              <a:ext cx="65" cy="62"/>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9673" name="Rectangle 41"/>
            <p:cNvSpPr>
              <a:spLocks noChangeArrowheads="1"/>
            </p:cNvSpPr>
            <p:nvPr/>
          </p:nvSpPr>
          <p:spPr bwMode="auto">
            <a:xfrm>
              <a:off x="3480" y="1289"/>
              <a:ext cx="65" cy="62"/>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9674" name="Rectangle 42"/>
            <p:cNvSpPr>
              <a:spLocks noChangeArrowheads="1"/>
            </p:cNvSpPr>
            <p:nvPr/>
          </p:nvSpPr>
          <p:spPr bwMode="auto">
            <a:xfrm>
              <a:off x="3735" y="1345"/>
              <a:ext cx="65" cy="63"/>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9675" name="Rectangle 43"/>
            <p:cNvSpPr>
              <a:spLocks noChangeArrowheads="1"/>
            </p:cNvSpPr>
            <p:nvPr/>
          </p:nvSpPr>
          <p:spPr bwMode="auto">
            <a:xfrm>
              <a:off x="3997" y="1345"/>
              <a:ext cx="64" cy="63"/>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9676" name="Rectangle 44"/>
            <p:cNvSpPr>
              <a:spLocks noChangeArrowheads="1"/>
            </p:cNvSpPr>
            <p:nvPr/>
          </p:nvSpPr>
          <p:spPr bwMode="auto">
            <a:xfrm>
              <a:off x="4244" y="1289"/>
              <a:ext cx="65" cy="62"/>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9677" name="Rectangle 45"/>
            <p:cNvSpPr>
              <a:spLocks noChangeArrowheads="1"/>
            </p:cNvSpPr>
            <p:nvPr/>
          </p:nvSpPr>
          <p:spPr bwMode="auto">
            <a:xfrm>
              <a:off x="4491" y="1430"/>
              <a:ext cx="65" cy="62"/>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9678" name="Rectangle 46"/>
            <p:cNvSpPr>
              <a:spLocks noChangeArrowheads="1"/>
            </p:cNvSpPr>
            <p:nvPr/>
          </p:nvSpPr>
          <p:spPr bwMode="auto">
            <a:xfrm>
              <a:off x="2678" y="2591"/>
              <a:ext cx="462" cy="206"/>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962" tIns="41275" rIns="80962" bIns="41275">
              <a:spAutoFit/>
            </a:bodyPr>
            <a:lstStyle/>
            <a:p>
              <a:pPr defTabSz="804863">
                <a:spcBef>
                  <a:spcPct val="30000"/>
                </a:spcBef>
              </a:pPr>
              <a:r>
                <a:rPr lang="en-US" sz="1600">
                  <a:latin typeface="Helvetica" charset="0"/>
                </a:rPr>
                <a:t>Days</a:t>
              </a:r>
            </a:p>
          </p:txBody>
        </p:sp>
      </p:grpSp>
      <p:sp>
        <p:nvSpPr>
          <p:cNvPr id="69680" name="Rectangle 48"/>
          <p:cNvSpPr>
            <a:spLocks noChangeArrowheads="1"/>
          </p:cNvSpPr>
          <p:nvPr/>
        </p:nvSpPr>
        <p:spPr bwMode="auto">
          <a:xfrm>
            <a:off x="947738" y="6586538"/>
            <a:ext cx="581025" cy="21113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sz="800">
                <a:latin typeface="Arial" pitchFamily="34" charset="0"/>
              </a:rPr>
              <a:t>10/12/98</a:t>
            </a: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1981200" y="838200"/>
            <a:ext cx="5181600" cy="1352550"/>
          </a:xfrm>
          <a:noFill/>
          <a:ln/>
        </p:spPr>
        <p:txBody>
          <a:bodyPr/>
          <a:lstStyle/>
          <a:p>
            <a:pPr>
              <a:lnSpc>
                <a:spcPct val="90000"/>
              </a:lnSpc>
            </a:pPr>
            <a:r>
              <a:rPr lang="en-US" sz="3200">
                <a:solidFill>
                  <a:srgbClr val="790015"/>
                </a:solidFill>
              </a:rPr>
              <a:t>Push System</a:t>
            </a:r>
          </a:p>
        </p:txBody>
      </p:sp>
      <p:graphicFrame>
        <p:nvGraphicFramePr>
          <p:cNvPr id="8195" name="Object 3">
            <a:hlinkClick r:id="" action="ppaction://ole?verb=0"/>
          </p:cNvPr>
          <p:cNvGraphicFramePr>
            <a:graphicFrameLocks/>
          </p:cNvGraphicFramePr>
          <p:nvPr/>
        </p:nvGraphicFramePr>
        <p:xfrm>
          <a:off x="881063" y="2544763"/>
          <a:ext cx="3968750" cy="2781300"/>
        </p:xfrm>
        <a:graphic>
          <a:graphicData uri="http://schemas.openxmlformats.org/presentationml/2006/ole">
            <mc:AlternateContent xmlns:mc="http://schemas.openxmlformats.org/markup-compatibility/2006">
              <mc:Choice xmlns:v="urn:schemas-microsoft-com:vml" Requires="v">
                <p:oleObj spid="_x0000_s8198" name="Clip" r:id="rId4" imgW="3966840" imgH="2779560" progId="MS_ClipArt_Gallery.2">
                  <p:embed/>
                </p:oleObj>
              </mc:Choice>
              <mc:Fallback>
                <p:oleObj name="Clip" r:id="rId4" imgW="3966840" imgH="2779560" progId="MS_ClipArt_Gallery.2">
                  <p:embed/>
                  <p:pic>
                    <p:nvPicPr>
                      <p:cNvPr id="0" name="Object 3"/>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81063" y="2544763"/>
                        <a:ext cx="3968750" cy="27813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8196" name="Rectangle 4"/>
          <p:cNvSpPr>
            <a:spLocks noChangeArrowheads="1"/>
          </p:cNvSpPr>
          <p:nvPr/>
        </p:nvSpPr>
        <p:spPr bwMode="auto">
          <a:xfrm>
            <a:off x="4897438" y="2611438"/>
            <a:ext cx="3479800" cy="228282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r>
              <a:rPr lang="en-US" b="1" u="sng">
                <a:latin typeface="Arial" pitchFamily="34" charset="0"/>
              </a:rPr>
              <a:t>Definition:</a:t>
            </a:r>
            <a:endParaRPr lang="en-US" sz="2000">
              <a:latin typeface="Arial" pitchFamily="34" charset="0"/>
            </a:endParaRPr>
          </a:p>
          <a:p>
            <a:endParaRPr lang="en-US" sz="2000">
              <a:latin typeface="Arial" pitchFamily="34" charset="0"/>
            </a:endParaRPr>
          </a:p>
          <a:p>
            <a:r>
              <a:rPr lang="en-US" sz="2000">
                <a:latin typeface="Arial" pitchFamily="34" charset="0"/>
              </a:rPr>
              <a:t>Resources are provided to </a:t>
            </a:r>
          </a:p>
          <a:p>
            <a:endParaRPr lang="en-US" sz="2000">
              <a:latin typeface="Arial" pitchFamily="34" charset="0"/>
            </a:endParaRPr>
          </a:p>
          <a:p>
            <a:r>
              <a:rPr lang="en-US" sz="2000">
                <a:latin typeface="Arial" pitchFamily="34" charset="0"/>
              </a:rPr>
              <a:t>the consumer based on </a:t>
            </a:r>
          </a:p>
          <a:p>
            <a:endParaRPr lang="en-US" sz="2000">
              <a:latin typeface="Arial" pitchFamily="34" charset="0"/>
            </a:endParaRPr>
          </a:p>
          <a:p>
            <a:r>
              <a:rPr lang="en-US" sz="2000">
                <a:latin typeface="Arial" pitchFamily="34" charset="0"/>
              </a:rPr>
              <a:t>forecasts or schedules.</a:t>
            </a:r>
          </a:p>
        </p:txBody>
      </p:sp>
      <p:sp>
        <p:nvSpPr>
          <p:cNvPr id="8197" name="Rectangle 5"/>
          <p:cNvSpPr>
            <a:spLocks noChangeArrowheads="1"/>
          </p:cNvSpPr>
          <p:nvPr/>
        </p:nvSpPr>
        <p:spPr bwMode="auto">
          <a:xfrm>
            <a:off x="947738" y="6586538"/>
            <a:ext cx="180975" cy="21113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endParaRPr lang="en-CA" sz="800">
              <a:latin typeface="Arial" pitchFamily="34" charset="0"/>
            </a:endParaRP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a:xfrm>
            <a:off x="685800" y="149225"/>
            <a:ext cx="7772400" cy="701675"/>
          </a:xfrm>
          <a:noFill/>
          <a:ln/>
        </p:spPr>
        <p:txBody>
          <a:bodyPr lIns="88900" rIns="88900"/>
          <a:lstStyle/>
          <a:p>
            <a:pPr defTabSz="885825">
              <a:lnSpc>
                <a:spcPct val="100000"/>
              </a:lnSpc>
            </a:pPr>
            <a:r>
              <a:rPr lang="en-US" sz="3200">
                <a:solidFill>
                  <a:srgbClr val="790015"/>
                </a:solidFill>
                <a:latin typeface="Helvetica" charset="0"/>
              </a:rPr>
              <a:t>Pull Signal Monitoring — Case 2</a:t>
            </a:r>
          </a:p>
        </p:txBody>
      </p:sp>
      <p:grpSp>
        <p:nvGrpSpPr>
          <p:cNvPr id="71727" name="Group 47"/>
          <p:cNvGrpSpPr>
            <a:grpSpLocks/>
          </p:cNvGrpSpPr>
          <p:nvPr/>
        </p:nvGrpSpPr>
        <p:grpSpPr bwMode="auto">
          <a:xfrm>
            <a:off x="927100" y="703263"/>
            <a:ext cx="7288213" cy="5689600"/>
            <a:chOff x="584" y="443"/>
            <a:chExt cx="4591" cy="3584"/>
          </a:xfrm>
        </p:grpSpPr>
        <p:grpSp>
          <p:nvGrpSpPr>
            <p:cNvPr id="71686" name="Group 6"/>
            <p:cNvGrpSpPr>
              <a:grpSpLocks/>
            </p:cNvGrpSpPr>
            <p:nvPr/>
          </p:nvGrpSpPr>
          <p:grpSpPr bwMode="auto">
            <a:xfrm>
              <a:off x="1237" y="602"/>
              <a:ext cx="3322" cy="1716"/>
              <a:chOff x="1237" y="602"/>
              <a:chExt cx="3322" cy="1716"/>
            </a:xfrm>
          </p:grpSpPr>
          <p:sp>
            <p:nvSpPr>
              <p:cNvPr id="71683" name="Rectangle 3"/>
              <p:cNvSpPr>
                <a:spLocks noChangeArrowheads="1"/>
              </p:cNvSpPr>
              <p:nvPr/>
            </p:nvSpPr>
            <p:spPr bwMode="auto">
              <a:xfrm>
                <a:off x="1237" y="602"/>
                <a:ext cx="3322" cy="572"/>
              </a:xfrm>
              <a:prstGeom prst="rect">
                <a:avLst/>
              </a:prstGeom>
              <a:solidFill>
                <a:schemeClr val="hlink"/>
              </a:solidFill>
              <a:ln>
                <a:noFill/>
              </a:ln>
              <a:effectLst/>
              <a:extLs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684" name="Rectangle 4"/>
              <p:cNvSpPr>
                <a:spLocks noChangeArrowheads="1"/>
              </p:cNvSpPr>
              <p:nvPr/>
            </p:nvSpPr>
            <p:spPr bwMode="auto">
              <a:xfrm>
                <a:off x="1237" y="1174"/>
                <a:ext cx="3322" cy="572"/>
              </a:xfrm>
              <a:prstGeom prst="rect">
                <a:avLst/>
              </a:prstGeom>
              <a:solidFill>
                <a:srgbClr val="FAFD00"/>
              </a:solidFill>
              <a:ln>
                <a:noFill/>
              </a:ln>
              <a:effectLst/>
              <a:extLs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685" name="Rectangle 5"/>
              <p:cNvSpPr>
                <a:spLocks noChangeArrowheads="1"/>
              </p:cNvSpPr>
              <p:nvPr/>
            </p:nvSpPr>
            <p:spPr bwMode="auto">
              <a:xfrm>
                <a:off x="1237" y="1746"/>
                <a:ext cx="3322" cy="572"/>
              </a:xfrm>
              <a:prstGeom prst="rect">
                <a:avLst/>
              </a:prstGeom>
              <a:solidFill>
                <a:schemeClr val="accent2"/>
              </a:solidFill>
              <a:ln>
                <a:noFill/>
              </a:ln>
              <a:effectLst/>
              <a:extLs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71687" name="Rectangle 7"/>
            <p:cNvSpPr>
              <a:spLocks noChangeArrowheads="1"/>
            </p:cNvSpPr>
            <p:nvPr/>
          </p:nvSpPr>
          <p:spPr bwMode="auto">
            <a:xfrm>
              <a:off x="586" y="2602"/>
              <a:ext cx="4589" cy="142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962" tIns="41275" rIns="80962" bIns="41275">
              <a:spAutoFit/>
            </a:bodyPr>
            <a:lstStyle/>
            <a:p>
              <a:pPr defTabSz="804863">
                <a:spcBef>
                  <a:spcPct val="30000"/>
                </a:spcBef>
              </a:pPr>
              <a:r>
                <a:rPr lang="en-US" sz="1800" b="1" u="sng">
                  <a:latin typeface="Helvetica" charset="0"/>
                </a:rPr>
                <a:t>Interpretation:</a:t>
              </a:r>
              <a:endParaRPr lang="en-US" sz="1600" b="1">
                <a:latin typeface="Helvetica" charset="0"/>
              </a:endParaRPr>
            </a:p>
            <a:p>
              <a:pPr defTabSz="804863">
                <a:spcBef>
                  <a:spcPct val="30000"/>
                </a:spcBef>
                <a:buFontTx/>
                <a:buChar char="•"/>
              </a:pPr>
              <a:r>
                <a:rPr lang="en-US" sz="1600" b="1">
                  <a:latin typeface="Helvetica" charset="0"/>
                </a:rPr>
                <a:t>  Department runs on the verge of not satisfying customer requirements.</a:t>
              </a:r>
            </a:p>
            <a:p>
              <a:pPr defTabSz="804863">
                <a:spcBef>
                  <a:spcPct val="30000"/>
                </a:spcBef>
                <a:buFontTx/>
                <a:buChar char="•"/>
              </a:pPr>
              <a:r>
                <a:rPr lang="en-US" sz="1600" b="1">
                  <a:latin typeface="Helvetica" charset="0"/>
                </a:rPr>
                <a:t>  Low level of finished goods is maintained.</a:t>
              </a:r>
            </a:p>
            <a:p>
              <a:pPr defTabSz="804863">
                <a:spcBef>
                  <a:spcPct val="30000"/>
                </a:spcBef>
                <a:buFontTx/>
                <a:buChar char="•"/>
              </a:pPr>
              <a:r>
                <a:rPr lang="en-US" sz="1600" b="1">
                  <a:latin typeface="Helvetica" charset="0"/>
                </a:rPr>
                <a:t>  Problems may exist that prevent department from getting out of the</a:t>
              </a:r>
            </a:p>
            <a:p>
              <a:pPr defTabSz="804863">
                <a:spcBef>
                  <a:spcPct val="30000"/>
                </a:spcBef>
              </a:pPr>
              <a:r>
                <a:rPr lang="en-US" sz="1600" b="1">
                  <a:latin typeface="Helvetica" charset="0"/>
                </a:rPr>
                <a:t>   danger zone (e.g., quality, downtime, changeovers.)</a:t>
              </a:r>
            </a:p>
            <a:p>
              <a:pPr defTabSz="804863">
                <a:spcBef>
                  <a:spcPct val="30000"/>
                </a:spcBef>
                <a:buFontTx/>
                <a:buChar char="•"/>
              </a:pPr>
              <a:r>
                <a:rPr lang="en-US" sz="1600" b="1">
                  <a:latin typeface="Helvetica" charset="0"/>
                </a:rPr>
                <a:t>  By not running into the yellow and green zones, the department is</a:t>
              </a:r>
            </a:p>
            <a:p>
              <a:pPr defTabSz="804863">
                <a:spcBef>
                  <a:spcPct val="30000"/>
                </a:spcBef>
              </a:pPr>
              <a:r>
                <a:rPr lang="en-US" sz="1600" b="1">
                  <a:latin typeface="Helvetica" charset="0"/>
                </a:rPr>
                <a:t>   unable to maintain the desired amount of safety stock.</a:t>
              </a:r>
            </a:p>
          </p:txBody>
        </p:sp>
        <p:sp>
          <p:nvSpPr>
            <p:cNvPr id="71688" name="Line 8"/>
            <p:cNvSpPr>
              <a:spLocks noChangeShapeType="1"/>
            </p:cNvSpPr>
            <p:nvPr/>
          </p:nvSpPr>
          <p:spPr bwMode="auto">
            <a:xfrm>
              <a:off x="1251" y="1746"/>
              <a:ext cx="3304"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689" name="Line 9"/>
            <p:cNvSpPr>
              <a:spLocks noChangeShapeType="1"/>
            </p:cNvSpPr>
            <p:nvPr/>
          </p:nvSpPr>
          <p:spPr bwMode="auto">
            <a:xfrm>
              <a:off x="1251" y="1174"/>
              <a:ext cx="3304"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690" name="Rectangle 10"/>
            <p:cNvSpPr>
              <a:spLocks noChangeArrowheads="1"/>
            </p:cNvSpPr>
            <p:nvPr/>
          </p:nvSpPr>
          <p:spPr bwMode="auto">
            <a:xfrm>
              <a:off x="3588" y="443"/>
              <a:ext cx="911" cy="1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962" tIns="41275" rIns="80962" bIns="41275">
              <a:spAutoFit/>
            </a:bodyPr>
            <a:lstStyle/>
            <a:p>
              <a:pPr defTabSz="804863">
                <a:spcBef>
                  <a:spcPct val="30000"/>
                </a:spcBef>
              </a:pPr>
              <a:r>
                <a:rPr lang="en-US" sz="1200">
                  <a:latin typeface="Helvetica" charset="0"/>
                </a:rPr>
                <a:t>Max Signals in Loop</a:t>
              </a:r>
            </a:p>
          </p:txBody>
        </p:sp>
        <p:sp>
          <p:nvSpPr>
            <p:cNvPr id="71691" name="Rectangle 11"/>
            <p:cNvSpPr>
              <a:spLocks noChangeArrowheads="1"/>
            </p:cNvSpPr>
            <p:nvPr/>
          </p:nvSpPr>
          <p:spPr bwMode="auto">
            <a:xfrm>
              <a:off x="3817" y="1023"/>
              <a:ext cx="479" cy="1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962" tIns="41275" rIns="80962" bIns="41275">
              <a:spAutoFit/>
            </a:bodyPr>
            <a:lstStyle/>
            <a:p>
              <a:pPr defTabSz="804863">
                <a:spcBef>
                  <a:spcPct val="30000"/>
                </a:spcBef>
              </a:pPr>
              <a:r>
                <a:rPr lang="en-US" sz="1200">
                  <a:solidFill>
                    <a:schemeClr val="bg1"/>
                  </a:solidFill>
                  <a:latin typeface="Helvetica" charset="0"/>
                </a:rPr>
                <a:t>Red Zone</a:t>
              </a:r>
            </a:p>
          </p:txBody>
        </p:sp>
        <p:sp>
          <p:nvSpPr>
            <p:cNvPr id="71692" name="Rectangle 12"/>
            <p:cNvSpPr>
              <a:spLocks noChangeArrowheads="1"/>
            </p:cNvSpPr>
            <p:nvPr/>
          </p:nvSpPr>
          <p:spPr bwMode="auto">
            <a:xfrm>
              <a:off x="3817" y="1539"/>
              <a:ext cx="607" cy="1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962" tIns="41275" rIns="80962" bIns="41275">
              <a:spAutoFit/>
            </a:bodyPr>
            <a:lstStyle/>
            <a:p>
              <a:pPr defTabSz="804863">
                <a:spcBef>
                  <a:spcPct val="30000"/>
                </a:spcBef>
              </a:pPr>
              <a:r>
                <a:rPr lang="en-US" sz="1200">
                  <a:latin typeface="Helvetica" charset="0"/>
                </a:rPr>
                <a:t>Yellow Zone</a:t>
              </a:r>
            </a:p>
          </p:txBody>
        </p:sp>
        <p:sp>
          <p:nvSpPr>
            <p:cNvPr id="71693" name="Rectangle 13"/>
            <p:cNvSpPr>
              <a:spLocks noChangeArrowheads="1"/>
            </p:cNvSpPr>
            <p:nvPr/>
          </p:nvSpPr>
          <p:spPr bwMode="auto">
            <a:xfrm>
              <a:off x="3817" y="2079"/>
              <a:ext cx="559" cy="1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962" tIns="41275" rIns="80962" bIns="41275">
              <a:spAutoFit/>
            </a:bodyPr>
            <a:lstStyle/>
            <a:p>
              <a:pPr defTabSz="804863">
                <a:spcBef>
                  <a:spcPct val="30000"/>
                </a:spcBef>
              </a:pPr>
              <a:r>
                <a:rPr lang="en-US" sz="1200">
                  <a:solidFill>
                    <a:schemeClr val="bg1"/>
                  </a:solidFill>
                  <a:latin typeface="Helvetica" charset="0"/>
                </a:rPr>
                <a:t>Green Zone</a:t>
              </a:r>
            </a:p>
          </p:txBody>
        </p:sp>
        <p:sp>
          <p:nvSpPr>
            <p:cNvPr id="71694" name="Rectangle 14"/>
            <p:cNvSpPr>
              <a:spLocks noChangeArrowheads="1"/>
            </p:cNvSpPr>
            <p:nvPr/>
          </p:nvSpPr>
          <p:spPr bwMode="auto">
            <a:xfrm>
              <a:off x="584" y="1285"/>
              <a:ext cx="541" cy="36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962" tIns="41275" rIns="80962" bIns="41275">
              <a:spAutoFit/>
            </a:bodyPr>
            <a:lstStyle/>
            <a:p>
              <a:pPr defTabSz="804863">
                <a:spcBef>
                  <a:spcPct val="30000"/>
                </a:spcBef>
              </a:pPr>
              <a:r>
                <a:rPr lang="en-US" sz="1400">
                  <a:latin typeface="Helvetica" charset="0"/>
                </a:rPr>
                <a:t># Signals</a:t>
              </a:r>
            </a:p>
            <a:p>
              <a:pPr defTabSz="804863">
                <a:spcBef>
                  <a:spcPct val="30000"/>
                </a:spcBef>
              </a:pPr>
              <a:r>
                <a:rPr lang="en-US" sz="1400">
                  <a:latin typeface="Helvetica" charset="0"/>
                </a:rPr>
                <a:t>On Board</a:t>
              </a:r>
            </a:p>
          </p:txBody>
        </p:sp>
        <p:sp>
          <p:nvSpPr>
            <p:cNvPr id="71695" name="Rectangle 15"/>
            <p:cNvSpPr>
              <a:spLocks noChangeArrowheads="1"/>
            </p:cNvSpPr>
            <p:nvPr/>
          </p:nvSpPr>
          <p:spPr bwMode="auto">
            <a:xfrm>
              <a:off x="1150" y="2320"/>
              <a:ext cx="3751" cy="206"/>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962" tIns="41275" rIns="80962" bIns="41275">
              <a:spAutoFit/>
            </a:bodyPr>
            <a:lstStyle/>
            <a:p>
              <a:pPr defTabSz="804863">
                <a:spcBef>
                  <a:spcPct val="30000"/>
                </a:spcBef>
              </a:pPr>
              <a:r>
                <a:rPr lang="en-US" sz="1600">
                  <a:latin typeface="Helvetica" charset="0"/>
                </a:rPr>
                <a:t>1     2     3     4     5     6     7     8     9    10   11   12   13   14</a:t>
              </a:r>
            </a:p>
          </p:txBody>
        </p:sp>
        <p:grpSp>
          <p:nvGrpSpPr>
            <p:cNvPr id="71709" name="Group 29"/>
            <p:cNvGrpSpPr>
              <a:grpSpLocks/>
            </p:cNvGrpSpPr>
            <p:nvPr/>
          </p:nvGrpSpPr>
          <p:grpSpPr bwMode="auto">
            <a:xfrm>
              <a:off x="1499" y="2220"/>
              <a:ext cx="3054" cy="102"/>
              <a:chOff x="1499" y="2220"/>
              <a:chExt cx="3054" cy="102"/>
            </a:xfrm>
          </p:grpSpPr>
          <p:sp>
            <p:nvSpPr>
              <p:cNvPr id="71696" name="Line 16"/>
              <p:cNvSpPr>
                <a:spLocks noChangeShapeType="1"/>
              </p:cNvSpPr>
              <p:nvPr/>
            </p:nvSpPr>
            <p:spPr bwMode="auto">
              <a:xfrm flipV="1">
                <a:off x="1499" y="2220"/>
                <a:ext cx="0" cy="102"/>
              </a:xfrm>
              <a:prstGeom prst="line">
                <a:avLst/>
              </a:prstGeom>
              <a:noFill/>
              <a:ln w="127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697" name="Line 17"/>
              <p:cNvSpPr>
                <a:spLocks noChangeShapeType="1"/>
              </p:cNvSpPr>
              <p:nvPr/>
            </p:nvSpPr>
            <p:spPr bwMode="auto">
              <a:xfrm flipV="1">
                <a:off x="1753" y="2220"/>
                <a:ext cx="0" cy="102"/>
              </a:xfrm>
              <a:prstGeom prst="line">
                <a:avLst/>
              </a:prstGeom>
              <a:noFill/>
              <a:ln w="127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698" name="Line 18"/>
              <p:cNvSpPr>
                <a:spLocks noChangeShapeType="1"/>
              </p:cNvSpPr>
              <p:nvPr/>
            </p:nvSpPr>
            <p:spPr bwMode="auto">
              <a:xfrm flipV="1">
                <a:off x="2008" y="2220"/>
                <a:ext cx="0" cy="102"/>
              </a:xfrm>
              <a:prstGeom prst="line">
                <a:avLst/>
              </a:prstGeom>
              <a:noFill/>
              <a:ln w="127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699" name="Line 19"/>
              <p:cNvSpPr>
                <a:spLocks noChangeShapeType="1"/>
              </p:cNvSpPr>
              <p:nvPr/>
            </p:nvSpPr>
            <p:spPr bwMode="auto">
              <a:xfrm flipV="1">
                <a:off x="2262" y="2220"/>
                <a:ext cx="0" cy="102"/>
              </a:xfrm>
              <a:prstGeom prst="line">
                <a:avLst/>
              </a:prstGeom>
              <a:noFill/>
              <a:ln w="127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700" name="Line 20"/>
              <p:cNvSpPr>
                <a:spLocks noChangeShapeType="1"/>
              </p:cNvSpPr>
              <p:nvPr/>
            </p:nvSpPr>
            <p:spPr bwMode="auto">
              <a:xfrm flipV="1">
                <a:off x="2517" y="2220"/>
                <a:ext cx="0" cy="102"/>
              </a:xfrm>
              <a:prstGeom prst="line">
                <a:avLst/>
              </a:prstGeom>
              <a:noFill/>
              <a:ln w="127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701" name="Line 21"/>
              <p:cNvSpPr>
                <a:spLocks noChangeShapeType="1"/>
              </p:cNvSpPr>
              <p:nvPr/>
            </p:nvSpPr>
            <p:spPr bwMode="auto">
              <a:xfrm flipV="1">
                <a:off x="2771" y="2220"/>
                <a:ext cx="0" cy="102"/>
              </a:xfrm>
              <a:prstGeom prst="line">
                <a:avLst/>
              </a:prstGeom>
              <a:noFill/>
              <a:ln w="127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702" name="Line 22"/>
              <p:cNvSpPr>
                <a:spLocks noChangeShapeType="1"/>
              </p:cNvSpPr>
              <p:nvPr/>
            </p:nvSpPr>
            <p:spPr bwMode="auto">
              <a:xfrm flipV="1">
                <a:off x="3026" y="2220"/>
                <a:ext cx="0" cy="102"/>
              </a:xfrm>
              <a:prstGeom prst="line">
                <a:avLst/>
              </a:prstGeom>
              <a:noFill/>
              <a:ln w="127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703" name="Line 23"/>
              <p:cNvSpPr>
                <a:spLocks noChangeShapeType="1"/>
              </p:cNvSpPr>
              <p:nvPr/>
            </p:nvSpPr>
            <p:spPr bwMode="auto">
              <a:xfrm flipV="1">
                <a:off x="3281" y="2220"/>
                <a:ext cx="0" cy="102"/>
              </a:xfrm>
              <a:prstGeom prst="line">
                <a:avLst/>
              </a:prstGeom>
              <a:noFill/>
              <a:ln w="127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704" name="Line 24"/>
              <p:cNvSpPr>
                <a:spLocks noChangeShapeType="1"/>
              </p:cNvSpPr>
              <p:nvPr/>
            </p:nvSpPr>
            <p:spPr bwMode="auto">
              <a:xfrm flipV="1">
                <a:off x="3535" y="2220"/>
                <a:ext cx="0" cy="102"/>
              </a:xfrm>
              <a:prstGeom prst="line">
                <a:avLst/>
              </a:prstGeom>
              <a:noFill/>
              <a:ln w="127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705" name="Line 25"/>
              <p:cNvSpPr>
                <a:spLocks noChangeShapeType="1"/>
              </p:cNvSpPr>
              <p:nvPr/>
            </p:nvSpPr>
            <p:spPr bwMode="auto">
              <a:xfrm flipV="1">
                <a:off x="3790" y="2220"/>
                <a:ext cx="0" cy="102"/>
              </a:xfrm>
              <a:prstGeom prst="line">
                <a:avLst/>
              </a:prstGeom>
              <a:noFill/>
              <a:ln w="127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706" name="Line 26"/>
              <p:cNvSpPr>
                <a:spLocks noChangeShapeType="1"/>
              </p:cNvSpPr>
              <p:nvPr/>
            </p:nvSpPr>
            <p:spPr bwMode="auto">
              <a:xfrm flipV="1">
                <a:off x="4044" y="2220"/>
                <a:ext cx="0" cy="102"/>
              </a:xfrm>
              <a:prstGeom prst="line">
                <a:avLst/>
              </a:prstGeom>
              <a:noFill/>
              <a:ln w="127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707" name="Line 27"/>
              <p:cNvSpPr>
                <a:spLocks noChangeShapeType="1"/>
              </p:cNvSpPr>
              <p:nvPr/>
            </p:nvSpPr>
            <p:spPr bwMode="auto">
              <a:xfrm flipV="1">
                <a:off x="4299" y="2220"/>
                <a:ext cx="0" cy="102"/>
              </a:xfrm>
              <a:prstGeom prst="line">
                <a:avLst/>
              </a:prstGeom>
              <a:noFill/>
              <a:ln w="127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708" name="Line 28"/>
              <p:cNvSpPr>
                <a:spLocks noChangeShapeType="1"/>
              </p:cNvSpPr>
              <p:nvPr/>
            </p:nvSpPr>
            <p:spPr bwMode="auto">
              <a:xfrm flipV="1">
                <a:off x="4553" y="2220"/>
                <a:ext cx="0" cy="102"/>
              </a:xfrm>
              <a:prstGeom prst="line">
                <a:avLst/>
              </a:prstGeom>
              <a:noFill/>
              <a:ln w="127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71710" name="Freeform 30"/>
            <p:cNvSpPr>
              <a:spLocks/>
            </p:cNvSpPr>
            <p:nvPr/>
          </p:nvSpPr>
          <p:spPr bwMode="auto">
            <a:xfrm>
              <a:off x="1237" y="602"/>
              <a:ext cx="3617" cy="1717"/>
            </a:xfrm>
            <a:custGeom>
              <a:avLst/>
              <a:gdLst>
                <a:gd name="T0" fmla="*/ 3354 w 3617"/>
                <a:gd name="T1" fmla="*/ 0 h 1717"/>
                <a:gd name="T2" fmla="*/ 0 w 3617"/>
                <a:gd name="T3" fmla="*/ 0 h 1717"/>
                <a:gd name="T4" fmla="*/ 0 w 3617"/>
                <a:gd name="T5" fmla="*/ 1716 h 1717"/>
                <a:gd name="T6" fmla="*/ 3616 w 3617"/>
                <a:gd name="T7" fmla="*/ 1716 h 1717"/>
              </a:gdLst>
              <a:ahLst/>
              <a:cxnLst>
                <a:cxn ang="0">
                  <a:pos x="T0" y="T1"/>
                </a:cxn>
                <a:cxn ang="0">
                  <a:pos x="T2" y="T3"/>
                </a:cxn>
                <a:cxn ang="0">
                  <a:pos x="T4" y="T5"/>
                </a:cxn>
                <a:cxn ang="0">
                  <a:pos x="T6" y="T7"/>
                </a:cxn>
              </a:cxnLst>
              <a:rect l="0" t="0" r="r" b="b"/>
              <a:pathLst>
                <a:path w="3617" h="1717">
                  <a:moveTo>
                    <a:pt x="3354" y="0"/>
                  </a:moveTo>
                  <a:lnTo>
                    <a:pt x="0" y="0"/>
                  </a:lnTo>
                  <a:lnTo>
                    <a:pt x="0" y="1716"/>
                  </a:lnTo>
                  <a:lnTo>
                    <a:pt x="3616" y="1716"/>
                  </a:lnTo>
                </a:path>
              </a:pathLst>
            </a:custGeom>
            <a:noFill/>
            <a:ln w="12700" cap="rnd" cmpd="sng">
              <a:solidFill>
                <a:schemeClr val="tx1"/>
              </a:solidFill>
              <a:prstDash val="solid"/>
              <a:round/>
              <a:headEnd type="none" w="med" len="med"/>
              <a:tailEnd type="triangl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1711" name="Freeform 31"/>
            <p:cNvSpPr>
              <a:spLocks/>
            </p:cNvSpPr>
            <p:nvPr/>
          </p:nvSpPr>
          <p:spPr bwMode="auto">
            <a:xfrm>
              <a:off x="1237" y="801"/>
              <a:ext cx="3323" cy="454"/>
            </a:xfrm>
            <a:custGeom>
              <a:avLst/>
              <a:gdLst>
                <a:gd name="T0" fmla="*/ 0 w 3323"/>
                <a:gd name="T1" fmla="*/ 437 h 454"/>
                <a:gd name="T2" fmla="*/ 262 w 3323"/>
                <a:gd name="T3" fmla="*/ 175 h 454"/>
                <a:gd name="T4" fmla="*/ 507 w 3323"/>
                <a:gd name="T5" fmla="*/ 87 h 454"/>
                <a:gd name="T6" fmla="*/ 769 w 3323"/>
                <a:gd name="T7" fmla="*/ 87 h 454"/>
                <a:gd name="T8" fmla="*/ 1023 w 3323"/>
                <a:gd name="T9" fmla="*/ 0 h 454"/>
                <a:gd name="T10" fmla="*/ 1276 w 3323"/>
                <a:gd name="T11" fmla="*/ 167 h 454"/>
                <a:gd name="T12" fmla="*/ 1530 w 3323"/>
                <a:gd name="T13" fmla="*/ 453 h 454"/>
                <a:gd name="T14" fmla="*/ 1776 w 3323"/>
                <a:gd name="T15" fmla="*/ 453 h 454"/>
                <a:gd name="T16" fmla="*/ 2046 w 3323"/>
                <a:gd name="T17" fmla="*/ 230 h 454"/>
                <a:gd name="T18" fmla="*/ 2299 w 3323"/>
                <a:gd name="T19" fmla="*/ 87 h 454"/>
                <a:gd name="T20" fmla="*/ 2561 w 3323"/>
                <a:gd name="T21" fmla="*/ 95 h 454"/>
                <a:gd name="T22" fmla="*/ 2815 w 3323"/>
                <a:gd name="T23" fmla="*/ 119 h 454"/>
                <a:gd name="T24" fmla="*/ 3068 w 3323"/>
                <a:gd name="T25" fmla="*/ 175 h 454"/>
                <a:gd name="T26" fmla="*/ 3322 w 3323"/>
                <a:gd name="T27" fmla="*/ 230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23" h="454">
                  <a:moveTo>
                    <a:pt x="0" y="437"/>
                  </a:moveTo>
                  <a:lnTo>
                    <a:pt x="262" y="175"/>
                  </a:lnTo>
                  <a:lnTo>
                    <a:pt x="507" y="87"/>
                  </a:lnTo>
                  <a:lnTo>
                    <a:pt x="769" y="87"/>
                  </a:lnTo>
                  <a:lnTo>
                    <a:pt x="1023" y="0"/>
                  </a:lnTo>
                  <a:lnTo>
                    <a:pt x="1276" y="167"/>
                  </a:lnTo>
                  <a:lnTo>
                    <a:pt x="1530" y="453"/>
                  </a:lnTo>
                  <a:lnTo>
                    <a:pt x="1776" y="453"/>
                  </a:lnTo>
                  <a:lnTo>
                    <a:pt x="2046" y="230"/>
                  </a:lnTo>
                  <a:lnTo>
                    <a:pt x="2299" y="87"/>
                  </a:lnTo>
                  <a:lnTo>
                    <a:pt x="2561" y="95"/>
                  </a:lnTo>
                  <a:lnTo>
                    <a:pt x="2815" y="119"/>
                  </a:lnTo>
                  <a:lnTo>
                    <a:pt x="3068" y="175"/>
                  </a:lnTo>
                  <a:lnTo>
                    <a:pt x="3322" y="230"/>
                  </a:lnTo>
                </a:path>
              </a:pathLst>
            </a:custGeom>
            <a:noFill/>
            <a:ln w="508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1712" name="Rectangle 32"/>
            <p:cNvSpPr>
              <a:spLocks noChangeArrowheads="1"/>
            </p:cNvSpPr>
            <p:nvPr/>
          </p:nvSpPr>
          <p:spPr bwMode="auto">
            <a:xfrm>
              <a:off x="1194" y="1199"/>
              <a:ext cx="64" cy="63"/>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713" name="Rectangle 33"/>
            <p:cNvSpPr>
              <a:spLocks noChangeArrowheads="1"/>
            </p:cNvSpPr>
            <p:nvPr/>
          </p:nvSpPr>
          <p:spPr bwMode="auto">
            <a:xfrm>
              <a:off x="1463" y="937"/>
              <a:ext cx="64" cy="63"/>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714" name="Rectangle 34"/>
            <p:cNvSpPr>
              <a:spLocks noChangeArrowheads="1"/>
            </p:cNvSpPr>
            <p:nvPr/>
          </p:nvSpPr>
          <p:spPr bwMode="auto">
            <a:xfrm>
              <a:off x="1725" y="852"/>
              <a:ext cx="64" cy="62"/>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715" name="Rectangle 35"/>
            <p:cNvSpPr>
              <a:spLocks noChangeArrowheads="1"/>
            </p:cNvSpPr>
            <p:nvPr/>
          </p:nvSpPr>
          <p:spPr bwMode="auto">
            <a:xfrm>
              <a:off x="1972" y="852"/>
              <a:ext cx="65" cy="62"/>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716" name="Rectangle 36"/>
            <p:cNvSpPr>
              <a:spLocks noChangeArrowheads="1"/>
            </p:cNvSpPr>
            <p:nvPr/>
          </p:nvSpPr>
          <p:spPr bwMode="auto">
            <a:xfrm>
              <a:off x="2219" y="774"/>
              <a:ext cx="65" cy="63"/>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717" name="Rectangle 37"/>
            <p:cNvSpPr>
              <a:spLocks noChangeArrowheads="1"/>
            </p:cNvSpPr>
            <p:nvPr/>
          </p:nvSpPr>
          <p:spPr bwMode="auto">
            <a:xfrm>
              <a:off x="2488" y="933"/>
              <a:ext cx="65" cy="63"/>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718" name="Rectangle 38"/>
            <p:cNvSpPr>
              <a:spLocks noChangeArrowheads="1"/>
            </p:cNvSpPr>
            <p:nvPr/>
          </p:nvSpPr>
          <p:spPr bwMode="auto">
            <a:xfrm>
              <a:off x="2728" y="1218"/>
              <a:ext cx="65" cy="63"/>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719" name="Rectangle 39"/>
            <p:cNvSpPr>
              <a:spLocks noChangeArrowheads="1"/>
            </p:cNvSpPr>
            <p:nvPr/>
          </p:nvSpPr>
          <p:spPr bwMode="auto">
            <a:xfrm>
              <a:off x="2990" y="1215"/>
              <a:ext cx="65" cy="63"/>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720" name="Rectangle 40"/>
            <p:cNvSpPr>
              <a:spLocks noChangeArrowheads="1"/>
            </p:cNvSpPr>
            <p:nvPr/>
          </p:nvSpPr>
          <p:spPr bwMode="auto">
            <a:xfrm>
              <a:off x="3259" y="994"/>
              <a:ext cx="65" cy="62"/>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721" name="Rectangle 41"/>
            <p:cNvSpPr>
              <a:spLocks noChangeArrowheads="1"/>
            </p:cNvSpPr>
            <p:nvPr/>
          </p:nvSpPr>
          <p:spPr bwMode="auto">
            <a:xfrm>
              <a:off x="3506" y="859"/>
              <a:ext cx="65" cy="62"/>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722" name="Rectangle 42"/>
            <p:cNvSpPr>
              <a:spLocks noChangeArrowheads="1"/>
            </p:cNvSpPr>
            <p:nvPr/>
          </p:nvSpPr>
          <p:spPr bwMode="auto">
            <a:xfrm>
              <a:off x="3761" y="860"/>
              <a:ext cx="65" cy="62"/>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723" name="Rectangle 43"/>
            <p:cNvSpPr>
              <a:spLocks noChangeArrowheads="1"/>
            </p:cNvSpPr>
            <p:nvPr/>
          </p:nvSpPr>
          <p:spPr bwMode="auto">
            <a:xfrm>
              <a:off x="4023" y="891"/>
              <a:ext cx="64" cy="63"/>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724" name="Rectangle 44"/>
            <p:cNvSpPr>
              <a:spLocks noChangeArrowheads="1"/>
            </p:cNvSpPr>
            <p:nvPr/>
          </p:nvSpPr>
          <p:spPr bwMode="auto">
            <a:xfrm>
              <a:off x="4270" y="946"/>
              <a:ext cx="65" cy="63"/>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725" name="Rectangle 45"/>
            <p:cNvSpPr>
              <a:spLocks noChangeArrowheads="1"/>
            </p:cNvSpPr>
            <p:nvPr/>
          </p:nvSpPr>
          <p:spPr bwMode="auto">
            <a:xfrm>
              <a:off x="4517" y="1000"/>
              <a:ext cx="65" cy="63"/>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726" name="Rectangle 46"/>
            <p:cNvSpPr>
              <a:spLocks noChangeArrowheads="1"/>
            </p:cNvSpPr>
            <p:nvPr/>
          </p:nvSpPr>
          <p:spPr bwMode="auto">
            <a:xfrm>
              <a:off x="2704" y="2447"/>
              <a:ext cx="462" cy="206"/>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962" tIns="41275" rIns="80962" bIns="41275">
              <a:spAutoFit/>
            </a:bodyPr>
            <a:lstStyle/>
            <a:p>
              <a:pPr defTabSz="804863">
                <a:spcBef>
                  <a:spcPct val="30000"/>
                </a:spcBef>
              </a:pPr>
              <a:r>
                <a:rPr lang="en-US" sz="1600">
                  <a:latin typeface="Helvetica" charset="0"/>
                </a:rPr>
                <a:t>Days</a:t>
              </a:r>
            </a:p>
          </p:txBody>
        </p:sp>
      </p:grpSp>
      <p:sp>
        <p:nvSpPr>
          <p:cNvPr id="71728" name="Rectangle 48"/>
          <p:cNvSpPr>
            <a:spLocks noChangeArrowheads="1"/>
          </p:cNvSpPr>
          <p:nvPr/>
        </p:nvSpPr>
        <p:spPr bwMode="auto">
          <a:xfrm>
            <a:off x="947738" y="6586538"/>
            <a:ext cx="581025" cy="21113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sz="800">
                <a:latin typeface="Arial" pitchFamily="34" charset="0"/>
              </a:rPr>
              <a:t>10/12/98</a:t>
            </a:r>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title"/>
          </p:nvPr>
        </p:nvSpPr>
        <p:spPr>
          <a:xfrm>
            <a:off x="685800" y="206375"/>
            <a:ext cx="7772400" cy="701675"/>
          </a:xfrm>
          <a:noFill/>
          <a:ln/>
        </p:spPr>
        <p:txBody>
          <a:bodyPr lIns="88900" rIns="88900"/>
          <a:lstStyle/>
          <a:p>
            <a:pPr defTabSz="885825">
              <a:lnSpc>
                <a:spcPct val="100000"/>
              </a:lnSpc>
            </a:pPr>
            <a:r>
              <a:rPr lang="en-US" sz="3200">
                <a:solidFill>
                  <a:srgbClr val="790015"/>
                </a:solidFill>
                <a:latin typeface="Helvetica" charset="0"/>
              </a:rPr>
              <a:t>Pull Signal Monitoring — Case 3</a:t>
            </a:r>
          </a:p>
        </p:txBody>
      </p:sp>
      <p:grpSp>
        <p:nvGrpSpPr>
          <p:cNvPr id="73775" name="Group 47"/>
          <p:cNvGrpSpPr>
            <a:grpSpLocks/>
          </p:cNvGrpSpPr>
          <p:nvPr/>
        </p:nvGrpSpPr>
        <p:grpSpPr bwMode="auto">
          <a:xfrm>
            <a:off x="885825" y="874713"/>
            <a:ext cx="6853238" cy="5448300"/>
            <a:chOff x="558" y="551"/>
            <a:chExt cx="4317" cy="3432"/>
          </a:xfrm>
        </p:grpSpPr>
        <p:grpSp>
          <p:nvGrpSpPr>
            <p:cNvPr id="73734" name="Group 6"/>
            <p:cNvGrpSpPr>
              <a:grpSpLocks/>
            </p:cNvGrpSpPr>
            <p:nvPr/>
          </p:nvGrpSpPr>
          <p:grpSpPr bwMode="auto">
            <a:xfrm>
              <a:off x="1211" y="710"/>
              <a:ext cx="3322" cy="1716"/>
              <a:chOff x="1211" y="710"/>
              <a:chExt cx="3322" cy="1716"/>
            </a:xfrm>
          </p:grpSpPr>
          <p:sp>
            <p:nvSpPr>
              <p:cNvPr id="73731" name="Rectangle 3"/>
              <p:cNvSpPr>
                <a:spLocks noChangeArrowheads="1"/>
              </p:cNvSpPr>
              <p:nvPr/>
            </p:nvSpPr>
            <p:spPr bwMode="auto">
              <a:xfrm>
                <a:off x="1211" y="710"/>
                <a:ext cx="3322" cy="572"/>
              </a:xfrm>
              <a:prstGeom prst="rect">
                <a:avLst/>
              </a:prstGeom>
              <a:solidFill>
                <a:schemeClr val="hlink"/>
              </a:solidFill>
              <a:ln>
                <a:noFill/>
              </a:ln>
              <a:effectLst/>
              <a:extLs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3732" name="Rectangle 4"/>
              <p:cNvSpPr>
                <a:spLocks noChangeArrowheads="1"/>
              </p:cNvSpPr>
              <p:nvPr/>
            </p:nvSpPr>
            <p:spPr bwMode="auto">
              <a:xfrm>
                <a:off x="1211" y="1282"/>
                <a:ext cx="3322" cy="572"/>
              </a:xfrm>
              <a:prstGeom prst="rect">
                <a:avLst/>
              </a:prstGeom>
              <a:solidFill>
                <a:srgbClr val="FAFD00"/>
              </a:solidFill>
              <a:ln>
                <a:noFill/>
              </a:ln>
              <a:effectLst/>
              <a:extLs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3733" name="Rectangle 5"/>
              <p:cNvSpPr>
                <a:spLocks noChangeArrowheads="1"/>
              </p:cNvSpPr>
              <p:nvPr/>
            </p:nvSpPr>
            <p:spPr bwMode="auto">
              <a:xfrm>
                <a:off x="1211" y="1854"/>
                <a:ext cx="3322" cy="572"/>
              </a:xfrm>
              <a:prstGeom prst="rect">
                <a:avLst/>
              </a:prstGeom>
              <a:solidFill>
                <a:schemeClr val="accent2"/>
              </a:solidFill>
              <a:ln>
                <a:noFill/>
              </a:ln>
              <a:effectLst/>
              <a:extLs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73735" name="Rectangle 7"/>
            <p:cNvSpPr>
              <a:spLocks noChangeArrowheads="1"/>
            </p:cNvSpPr>
            <p:nvPr/>
          </p:nvSpPr>
          <p:spPr bwMode="auto">
            <a:xfrm>
              <a:off x="628" y="2758"/>
              <a:ext cx="4078" cy="122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962" tIns="41275" rIns="80962" bIns="41275">
              <a:spAutoFit/>
            </a:bodyPr>
            <a:lstStyle/>
            <a:p>
              <a:pPr defTabSz="804863">
                <a:spcBef>
                  <a:spcPct val="30000"/>
                </a:spcBef>
              </a:pPr>
              <a:r>
                <a:rPr lang="en-US" sz="1800" b="1" u="sng">
                  <a:latin typeface="Helvetica" charset="0"/>
                </a:rPr>
                <a:t>Interpretation:</a:t>
              </a:r>
              <a:endParaRPr lang="en-US" sz="1600" b="1">
                <a:latin typeface="Helvetica" charset="0"/>
              </a:endParaRPr>
            </a:p>
            <a:p>
              <a:pPr defTabSz="804863">
                <a:spcBef>
                  <a:spcPct val="30000"/>
                </a:spcBef>
                <a:buFontTx/>
                <a:buChar char="•"/>
              </a:pPr>
              <a:r>
                <a:rPr lang="en-US" sz="1600" b="1">
                  <a:latin typeface="Helvetica" charset="0"/>
                </a:rPr>
                <a:t>  Customer requirements are being met.</a:t>
              </a:r>
            </a:p>
            <a:p>
              <a:pPr defTabSz="804863">
                <a:spcBef>
                  <a:spcPct val="30000"/>
                </a:spcBef>
                <a:buFontTx/>
                <a:buChar char="•"/>
              </a:pPr>
              <a:r>
                <a:rPr lang="en-US" sz="1600" b="1">
                  <a:latin typeface="Helvetica" charset="0"/>
                </a:rPr>
                <a:t>  High level of finished goods is maintained.</a:t>
              </a:r>
            </a:p>
            <a:p>
              <a:pPr defTabSz="804863">
                <a:spcBef>
                  <a:spcPct val="30000"/>
                </a:spcBef>
                <a:buFontTx/>
                <a:buChar char="•"/>
              </a:pPr>
              <a:r>
                <a:rPr lang="en-US" sz="1600" b="1">
                  <a:latin typeface="Helvetica" charset="0"/>
                </a:rPr>
                <a:t>  Department is producing more pull signals than required by customer.</a:t>
              </a:r>
            </a:p>
            <a:p>
              <a:pPr defTabSz="804863">
                <a:spcBef>
                  <a:spcPct val="30000"/>
                </a:spcBef>
                <a:buFontTx/>
                <a:buChar char="•"/>
              </a:pPr>
              <a:r>
                <a:rPr lang="en-US" sz="1600" b="1">
                  <a:latin typeface="Helvetica" charset="0"/>
                </a:rPr>
                <a:t>  Changeovers are not a problem; machinery may be dedicated.</a:t>
              </a:r>
            </a:p>
            <a:p>
              <a:pPr defTabSz="804863">
                <a:spcBef>
                  <a:spcPct val="30000"/>
                </a:spcBef>
                <a:buFontTx/>
                <a:buChar char="•"/>
              </a:pPr>
              <a:r>
                <a:rPr lang="en-US" sz="1600" b="1">
                  <a:latin typeface="Helvetica" charset="0"/>
                </a:rPr>
                <a:t>  Too many signals in the loop.</a:t>
              </a:r>
            </a:p>
          </p:txBody>
        </p:sp>
        <p:sp>
          <p:nvSpPr>
            <p:cNvPr id="73736" name="Line 8"/>
            <p:cNvSpPr>
              <a:spLocks noChangeShapeType="1"/>
            </p:cNvSpPr>
            <p:nvPr/>
          </p:nvSpPr>
          <p:spPr bwMode="auto">
            <a:xfrm>
              <a:off x="1225" y="1854"/>
              <a:ext cx="3304"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3737" name="Line 9"/>
            <p:cNvSpPr>
              <a:spLocks noChangeShapeType="1"/>
            </p:cNvSpPr>
            <p:nvPr/>
          </p:nvSpPr>
          <p:spPr bwMode="auto">
            <a:xfrm>
              <a:off x="1225" y="1282"/>
              <a:ext cx="3304"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3738" name="Rectangle 10"/>
            <p:cNvSpPr>
              <a:spLocks noChangeArrowheads="1"/>
            </p:cNvSpPr>
            <p:nvPr/>
          </p:nvSpPr>
          <p:spPr bwMode="auto">
            <a:xfrm>
              <a:off x="3562" y="551"/>
              <a:ext cx="911" cy="1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962" tIns="41275" rIns="80962" bIns="41275">
              <a:spAutoFit/>
            </a:bodyPr>
            <a:lstStyle/>
            <a:p>
              <a:pPr defTabSz="804863">
                <a:spcBef>
                  <a:spcPct val="30000"/>
                </a:spcBef>
              </a:pPr>
              <a:r>
                <a:rPr lang="en-US" sz="1200">
                  <a:latin typeface="Helvetica" charset="0"/>
                </a:rPr>
                <a:t>Max Signals in Loop</a:t>
              </a:r>
            </a:p>
          </p:txBody>
        </p:sp>
        <p:sp>
          <p:nvSpPr>
            <p:cNvPr id="73739" name="Rectangle 11"/>
            <p:cNvSpPr>
              <a:spLocks noChangeArrowheads="1"/>
            </p:cNvSpPr>
            <p:nvPr/>
          </p:nvSpPr>
          <p:spPr bwMode="auto">
            <a:xfrm>
              <a:off x="3791" y="1075"/>
              <a:ext cx="479" cy="1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962" tIns="41275" rIns="80962" bIns="41275">
              <a:spAutoFit/>
            </a:bodyPr>
            <a:lstStyle/>
            <a:p>
              <a:pPr defTabSz="804863">
                <a:spcBef>
                  <a:spcPct val="30000"/>
                </a:spcBef>
              </a:pPr>
              <a:r>
                <a:rPr lang="en-US" sz="1200">
                  <a:solidFill>
                    <a:schemeClr val="bg1"/>
                  </a:solidFill>
                  <a:latin typeface="Helvetica" charset="0"/>
                </a:rPr>
                <a:t>Red Zone</a:t>
              </a:r>
            </a:p>
          </p:txBody>
        </p:sp>
        <p:sp>
          <p:nvSpPr>
            <p:cNvPr id="73740" name="Rectangle 12"/>
            <p:cNvSpPr>
              <a:spLocks noChangeArrowheads="1"/>
            </p:cNvSpPr>
            <p:nvPr/>
          </p:nvSpPr>
          <p:spPr bwMode="auto">
            <a:xfrm>
              <a:off x="3791" y="1647"/>
              <a:ext cx="607" cy="1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962" tIns="41275" rIns="80962" bIns="41275">
              <a:spAutoFit/>
            </a:bodyPr>
            <a:lstStyle/>
            <a:p>
              <a:pPr defTabSz="804863">
                <a:spcBef>
                  <a:spcPct val="30000"/>
                </a:spcBef>
              </a:pPr>
              <a:r>
                <a:rPr lang="en-US" sz="1200">
                  <a:latin typeface="Helvetica" charset="0"/>
                </a:rPr>
                <a:t>Yellow Zone</a:t>
              </a:r>
            </a:p>
          </p:txBody>
        </p:sp>
        <p:sp>
          <p:nvSpPr>
            <p:cNvPr id="73741" name="Rectangle 13"/>
            <p:cNvSpPr>
              <a:spLocks noChangeArrowheads="1"/>
            </p:cNvSpPr>
            <p:nvPr/>
          </p:nvSpPr>
          <p:spPr bwMode="auto">
            <a:xfrm>
              <a:off x="3807" y="2099"/>
              <a:ext cx="559" cy="1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962" tIns="41275" rIns="80962" bIns="41275">
              <a:spAutoFit/>
            </a:bodyPr>
            <a:lstStyle/>
            <a:p>
              <a:pPr defTabSz="804863">
                <a:spcBef>
                  <a:spcPct val="30000"/>
                </a:spcBef>
              </a:pPr>
              <a:r>
                <a:rPr lang="en-US" sz="1200">
                  <a:solidFill>
                    <a:schemeClr val="bg1"/>
                  </a:solidFill>
                  <a:latin typeface="Helvetica" charset="0"/>
                </a:rPr>
                <a:t>Green Zone</a:t>
              </a:r>
            </a:p>
          </p:txBody>
        </p:sp>
        <p:sp>
          <p:nvSpPr>
            <p:cNvPr id="73742" name="Rectangle 14"/>
            <p:cNvSpPr>
              <a:spLocks noChangeArrowheads="1"/>
            </p:cNvSpPr>
            <p:nvPr/>
          </p:nvSpPr>
          <p:spPr bwMode="auto">
            <a:xfrm>
              <a:off x="558" y="1393"/>
              <a:ext cx="541" cy="36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962" tIns="41275" rIns="80962" bIns="41275">
              <a:spAutoFit/>
            </a:bodyPr>
            <a:lstStyle/>
            <a:p>
              <a:pPr defTabSz="804863">
                <a:spcBef>
                  <a:spcPct val="30000"/>
                </a:spcBef>
              </a:pPr>
              <a:r>
                <a:rPr lang="en-US" sz="1400">
                  <a:latin typeface="Helvetica" charset="0"/>
                </a:rPr>
                <a:t># Signals</a:t>
              </a:r>
            </a:p>
            <a:p>
              <a:pPr defTabSz="804863">
                <a:spcBef>
                  <a:spcPct val="30000"/>
                </a:spcBef>
              </a:pPr>
              <a:r>
                <a:rPr lang="en-US" sz="1400">
                  <a:latin typeface="Helvetica" charset="0"/>
                </a:rPr>
                <a:t>On Board</a:t>
              </a:r>
            </a:p>
          </p:txBody>
        </p:sp>
        <p:sp>
          <p:nvSpPr>
            <p:cNvPr id="73743" name="Rectangle 15"/>
            <p:cNvSpPr>
              <a:spLocks noChangeArrowheads="1"/>
            </p:cNvSpPr>
            <p:nvPr/>
          </p:nvSpPr>
          <p:spPr bwMode="auto">
            <a:xfrm>
              <a:off x="1124" y="2428"/>
              <a:ext cx="3751" cy="206"/>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962" tIns="41275" rIns="80962" bIns="41275">
              <a:spAutoFit/>
            </a:bodyPr>
            <a:lstStyle/>
            <a:p>
              <a:pPr defTabSz="804863">
                <a:spcBef>
                  <a:spcPct val="30000"/>
                </a:spcBef>
              </a:pPr>
              <a:r>
                <a:rPr lang="en-US" sz="1600">
                  <a:latin typeface="Helvetica" charset="0"/>
                </a:rPr>
                <a:t>1     2     3     4     5     6     7     8     9    10   11   12   13   14</a:t>
              </a:r>
            </a:p>
          </p:txBody>
        </p:sp>
        <p:grpSp>
          <p:nvGrpSpPr>
            <p:cNvPr id="73757" name="Group 29"/>
            <p:cNvGrpSpPr>
              <a:grpSpLocks/>
            </p:cNvGrpSpPr>
            <p:nvPr/>
          </p:nvGrpSpPr>
          <p:grpSpPr bwMode="auto">
            <a:xfrm>
              <a:off x="1473" y="2328"/>
              <a:ext cx="3054" cy="102"/>
              <a:chOff x="1473" y="2328"/>
              <a:chExt cx="3054" cy="102"/>
            </a:xfrm>
          </p:grpSpPr>
          <p:sp>
            <p:nvSpPr>
              <p:cNvPr id="73744" name="Line 16"/>
              <p:cNvSpPr>
                <a:spLocks noChangeShapeType="1"/>
              </p:cNvSpPr>
              <p:nvPr/>
            </p:nvSpPr>
            <p:spPr bwMode="auto">
              <a:xfrm flipV="1">
                <a:off x="1473" y="2328"/>
                <a:ext cx="0" cy="102"/>
              </a:xfrm>
              <a:prstGeom prst="line">
                <a:avLst/>
              </a:prstGeom>
              <a:noFill/>
              <a:ln w="127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3745" name="Line 17"/>
              <p:cNvSpPr>
                <a:spLocks noChangeShapeType="1"/>
              </p:cNvSpPr>
              <p:nvPr/>
            </p:nvSpPr>
            <p:spPr bwMode="auto">
              <a:xfrm flipV="1">
                <a:off x="1727" y="2328"/>
                <a:ext cx="0" cy="102"/>
              </a:xfrm>
              <a:prstGeom prst="line">
                <a:avLst/>
              </a:prstGeom>
              <a:noFill/>
              <a:ln w="127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3746" name="Line 18"/>
              <p:cNvSpPr>
                <a:spLocks noChangeShapeType="1"/>
              </p:cNvSpPr>
              <p:nvPr/>
            </p:nvSpPr>
            <p:spPr bwMode="auto">
              <a:xfrm flipV="1">
                <a:off x="1982" y="2328"/>
                <a:ext cx="0" cy="102"/>
              </a:xfrm>
              <a:prstGeom prst="line">
                <a:avLst/>
              </a:prstGeom>
              <a:noFill/>
              <a:ln w="127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3747" name="Line 19"/>
              <p:cNvSpPr>
                <a:spLocks noChangeShapeType="1"/>
              </p:cNvSpPr>
              <p:nvPr/>
            </p:nvSpPr>
            <p:spPr bwMode="auto">
              <a:xfrm flipV="1">
                <a:off x="2236" y="2328"/>
                <a:ext cx="0" cy="102"/>
              </a:xfrm>
              <a:prstGeom prst="line">
                <a:avLst/>
              </a:prstGeom>
              <a:noFill/>
              <a:ln w="127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3748" name="Line 20"/>
              <p:cNvSpPr>
                <a:spLocks noChangeShapeType="1"/>
              </p:cNvSpPr>
              <p:nvPr/>
            </p:nvSpPr>
            <p:spPr bwMode="auto">
              <a:xfrm flipV="1">
                <a:off x="2491" y="2328"/>
                <a:ext cx="0" cy="102"/>
              </a:xfrm>
              <a:prstGeom prst="line">
                <a:avLst/>
              </a:prstGeom>
              <a:noFill/>
              <a:ln w="127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3749" name="Line 21"/>
              <p:cNvSpPr>
                <a:spLocks noChangeShapeType="1"/>
              </p:cNvSpPr>
              <p:nvPr/>
            </p:nvSpPr>
            <p:spPr bwMode="auto">
              <a:xfrm flipV="1">
                <a:off x="2745" y="2328"/>
                <a:ext cx="0" cy="102"/>
              </a:xfrm>
              <a:prstGeom prst="line">
                <a:avLst/>
              </a:prstGeom>
              <a:noFill/>
              <a:ln w="127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3750" name="Line 22"/>
              <p:cNvSpPr>
                <a:spLocks noChangeShapeType="1"/>
              </p:cNvSpPr>
              <p:nvPr/>
            </p:nvSpPr>
            <p:spPr bwMode="auto">
              <a:xfrm flipV="1">
                <a:off x="3000" y="2328"/>
                <a:ext cx="0" cy="102"/>
              </a:xfrm>
              <a:prstGeom prst="line">
                <a:avLst/>
              </a:prstGeom>
              <a:noFill/>
              <a:ln w="127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3751" name="Line 23"/>
              <p:cNvSpPr>
                <a:spLocks noChangeShapeType="1"/>
              </p:cNvSpPr>
              <p:nvPr/>
            </p:nvSpPr>
            <p:spPr bwMode="auto">
              <a:xfrm flipV="1">
                <a:off x="3255" y="2328"/>
                <a:ext cx="0" cy="102"/>
              </a:xfrm>
              <a:prstGeom prst="line">
                <a:avLst/>
              </a:prstGeom>
              <a:noFill/>
              <a:ln w="127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3752" name="Line 24"/>
              <p:cNvSpPr>
                <a:spLocks noChangeShapeType="1"/>
              </p:cNvSpPr>
              <p:nvPr/>
            </p:nvSpPr>
            <p:spPr bwMode="auto">
              <a:xfrm flipV="1">
                <a:off x="3509" y="2328"/>
                <a:ext cx="0" cy="102"/>
              </a:xfrm>
              <a:prstGeom prst="line">
                <a:avLst/>
              </a:prstGeom>
              <a:noFill/>
              <a:ln w="127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3753" name="Line 25"/>
              <p:cNvSpPr>
                <a:spLocks noChangeShapeType="1"/>
              </p:cNvSpPr>
              <p:nvPr/>
            </p:nvSpPr>
            <p:spPr bwMode="auto">
              <a:xfrm flipV="1">
                <a:off x="3764" y="2328"/>
                <a:ext cx="0" cy="102"/>
              </a:xfrm>
              <a:prstGeom prst="line">
                <a:avLst/>
              </a:prstGeom>
              <a:noFill/>
              <a:ln w="127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3754" name="Line 26"/>
              <p:cNvSpPr>
                <a:spLocks noChangeShapeType="1"/>
              </p:cNvSpPr>
              <p:nvPr/>
            </p:nvSpPr>
            <p:spPr bwMode="auto">
              <a:xfrm flipV="1">
                <a:off x="4018" y="2328"/>
                <a:ext cx="0" cy="102"/>
              </a:xfrm>
              <a:prstGeom prst="line">
                <a:avLst/>
              </a:prstGeom>
              <a:noFill/>
              <a:ln w="127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3755" name="Line 27"/>
              <p:cNvSpPr>
                <a:spLocks noChangeShapeType="1"/>
              </p:cNvSpPr>
              <p:nvPr/>
            </p:nvSpPr>
            <p:spPr bwMode="auto">
              <a:xfrm flipV="1">
                <a:off x="4273" y="2328"/>
                <a:ext cx="0" cy="102"/>
              </a:xfrm>
              <a:prstGeom prst="line">
                <a:avLst/>
              </a:prstGeom>
              <a:noFill/>
              <a:ln w="127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3756" name="Line 28"/>
              <p:cNvSpPr>
                <a:spLocks noChangeShapeType="1"/>
              </p:cNvSpPr>
              <p:nvPr/>
            </p:nvSpPr>
            <p:spPr bwMode="auto">
              <a:xfrm flipV="1">
                <a:off x="4527" y="2328"/>
                <a:ext cx="0" cy="102"/>
              </a:xfrm>
              <a:prstGeom prst="line">
                <a:avLst/>
              </a:prstGeom>
              <a:noFill/>
              <a:ln w="127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73758" name="Freeform 30"/>
            <p:cNvSpPr>
              <a:spLocks/>
            </p:cNvSpPr>
            <p:nvPr/>
          </p:nvSpPr>
          <p:spPr bwMode="auto">
            <a:xfrm>
              <a:off x="1211" y="710"/>
              <a:ext cx="3617" cy="1717"/>
            </a:xfrm>
            <a:custGeom>
              <a:avLst/>
              <a:gdLst>
                <a:gd name="T0" fmla="*/ 3354 w 3617"/>
                <a:gd name="T1" fmla="*/ 0 h 1717"/>
                <a:gd name="T2" fmla="*/ 0 w 3617"/>
                <a:gd name="T3" fmla="*/ 0 h 1717"/>
                <a:gd name="T4" fmla="*/ 0 w 3617"/>
                <a:gd name="T5" fmla="*/ 1716 h 1717"/>
                <a:gd name="T6" fmla="*/ 3616 w 3617"/>
                <a:gd name="T7" fmla="*/ 1716 h 1717"/>
              </a:gdLst>
              <a:ahLst/>
              <a:cxnLst>
                <a:cxn ang="0">
                  <a:pos x="T0" y="T1"/>
                </a:cxn>
                <a:cxn ang="0">
                  <a:pos x="T2" y="T3"/>
                </a:cxn>
                <a:cxn ang="0">
                  <a:pos x="T4" y="T5"/>
                </a:cxn>
                <a:cxn ang="0">
                  <a:pos x="T6" y="T7"/>
                </a:cxn>
              </a:cxnLst>
              <a:rect l="0" t="0" r="r" b="b"/>
              <a:pathLst>
                <a:path w="3617" h="1717">
                  <a:moveTo>
                    <a:pt x="3354" y="0"/>
                  </a:moveTo>
                  <a:lnTo>
                    <a:pt x="0" y="0"/>
                  </a:lnTo>
                  <a:lnTo>
                    <a:pt x="0" y="1716"/>
                  </a:lnTo>
                  <a:lnTo>
                    <a:pt x="3616" y="1716"/>
                  </a:lnTo>
                </a:path>
              </a:pathLst>
            </a:custGeom>
            <a:noFill/>
            <a:ln w="12700" cap="rnd" cmpd="sng">
              <a:solidFill>
                <a:schemeClr val="tx1"/>
              </a:solidFill>
              <a:prstDash val="solid"/>
              <a:round/>
              <a:headEnd type="none" w="med" len="med"/>
              <a:tailEnd type="triangl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3759" name="Freeform 31"/>
            <p:cNvSpPr>
              <a:spLocks/>
            </p:cNvSpPr>
            <p:nvPr/>
          </p:nvSpPr>
          <p:spPr bwMode="auto">
            <a:xfrm>
              <a:off x="1211" y="2045"/>
              <a:ext cx="3315" cy="366"/>
            </a:xfrm>
            <a:custGeom>
              <a:avLst/>
              <a:gdLst>
                <a:gd name="T0" fmla="*/ 0 w 3315"/>
                <a:gd name="T1" fmla="*/ 294 h 366"/>
                <a:gd name="T2" fmla="*/ 270 w 3315"/>
                <a:gd name="T3" fmla="*/ 151 h 366"/>
                <a:gd name="T4" fmla="*/ 524 w 3315"/>
                <a:gd name="T5" fmla="*/ 56 h 366"/>
                <a:gd name="T6" fmla="*/ 769 w 3315"/>
                <a:gd name="T7" fmla="*/ 262 h 366"/>
                <a:gd name="T8" fmla="*/ 1023 w 3315"/>
                <a:gd name="T9" fmla="*/ 357 h 366"/>
                <a:gd name="T10" fmla="*/ 1277 w 3315"/>
                <a:gd name="T11" fmla="*/ 357 h 366"/>
                <a:gd name="T12" fmla="*/ 1530 w 3315"/>
                <a:gd name="T13" fmla="*/ 246 h 366"/>
                <a:gd name="T14" fmla="*/ 1792 w 3315"/>
                <a:gd name="T15" fmla="*/ 365 h 366"/>
                <a:gd name="T16" fmla="*/ 2054 w 3315"/>
                <a:gd name="T17" fmla="*/ 0 h 366"/>
                <a:gd name="T18" fmla="*/ 2295 w 3315"/>
                <a:gd name="T19" fmla="*/ 2 h 366"/>
                <a:gd name="T20" fmla="*/ 2553 w 3315"/>
                <a:gd name="T21" fmla="*/ 143 h 366"/>
                <a:gd name="T22" fmla="*/ 2823 w 3315"/>
                <a:gd name="T23" fmla="*/ 357 h 366"/>
                <a:gd name="T24" fmla="*/ 3077 w 3315"/>
                <a:gd name="T25" fmla="*/ 357 h 366"/>
                <a:gd name="T26" fmla="*/ 3314 w 3315"/>
                <a:gd name="T27" fmla="*/ 135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15" h="366">
                  <a:moveTo>
                    <a:pt x="0" y="294"/>
                  </a:moveTo>
                  <a:lnTo>
                    <a:pt x="270" y="151"/>
                  </a:lnTo>
                  <a:lnTo>
                    <a:pt x="524" y="56"/>
                  </a:lnTo>
                  <a:lnTo>
                    <a:pt x="769" y="262"/>
                  </a:lnTo>
                  <a:lnTo>
                    <a:pt x="1023" y="357"/>
                  </a:lnTo>
                  <a:lnTo>
                    <a:pt x="1277" y="357"/>
                  </a:lnTo>
                  <a:lnTo>
                    <a:pt x="1530" y="246"/>
                  </a:lnTo>
                  <a:lnTo>
                    <a:pt x="1792" y="365"/>
                  </a:lnTo>
                  <a:lnTo>
                    <a:pt x="2054" y="0"/>
                  </a:lnTo>
                  <a:lnTo>
                    <a:pt x="2295" y="2"/>
                  </a:lnTo>
                  <a:lnTo>
                    <a:pt x="2553" y="143"/>
                  </a:lnTo>
                  <a:lnTo>
                    <a:pt x="2823" y="357"/>
                  </a:lnTo>
                  <a:lnTo>
                    <a:pt x="3077" y="357"/>
                  </a:lnTo>
                  <a:lnTo>
                    <a:pt x="3314" y="135"/>
                  </a:lnTo>
                </a:path>
              </a:pathLst>
            </a:custGeom>
            <a:noFill/>
            <a:ln w="508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3760" name="Rectangle 32"/>
            <p:cNvSpPr>
              <a:spLocks noChangeArrowheads="1"/>
            </p:cNvSpPr>
            <p:nvPr/>
          </p:nvSpPr>
          <p:spPr bwMode="auto">
            <a:xfrm>
              <a:off x="1168" y="2308"/>
              <a:ext cx="64" cy="63"/>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3761" name="Rectangle 33"/>
            <p:cNvSpPr>
              <a:spLocks noChangeArrowheads="1"/>
            </p:cNvSpPr>
            <p:nvPr/>
          </p:nvSpPr>
          <p:spPr bwMode="auto">
            <a:xfrm>
              <a:off x="1437" y="2173"/>
              <a:ext cx="64" cy="63"/>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3762" name="Rectangle 34"/>
            <p:cNvSpPr>
              <a:spLocks noChangeArrowheads="1"/>
            </p:cNvSpPr>
            <p:nvPr/>
          </p:nvSpPr>
          <p:spPr bwMode="auto">
            <a:xfrm>
              <a:off x="1699" y="2072"/>
              <a:ext cx="64" cy="62"/>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3763" name="Rectangle 35"/>
            <p:cNvSpPr>
              <a:spLocks noChangeArrowheads="1"/>
            </p:cNvSpPr>
            <p:nvPr/>
          </p:nvSpPr>
          <p:spPr bwMode="auto">
            <a:xfrm>
              <a:off x="1946" y="2270"/>
              <a:ext cx="65" cy="63"/>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3764" name="Rectangle 36"/>
            <p:cNvSpPr>
              <a:spLocks noChangeArrowheads="1"/>
            </p:cNvSpPr>
            <p:nvPr/>
          </p:nvSpPr>
          <p:spPr bwMode="auto">
            <a:xfrm>
              <a:off x="2193" y="2375"/>
              <a:ext cx="65" cy="63"/>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3765" name="Rectangle 37"/>
            <p:cNvSpPr>
              <a:spLocks noChangeArrowheads="1"/>
            </p:cNvSpPr>
            <p:nvPr/>
          </p:nvSpPr>
          <p:spPr bwMode="auto">
            <a:xfrm>
              <a:off x="2462" y="2375"/>
              <a:ext cx="65" cy="63"/>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3766" name="Rectangle 38"/>
            <p:cNvSpPr>
              <a:spLocks noChangeArrowheads="1"/>
            </p:cNvSpPr>
            <p:nvPr/>
          </p:nvSpPr>
          <p:spPr bwMode="auto">
            <a:xfrm>
              <a:off x="2702" y="2255"/>
              <a:ext cx="65" cy="63"/>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3767" name="Rectangle 39"/>
            <p:cNvSpPr>
              <a:spLocks noChangeArrowheads="1"/>
            </p:cNvSpPr>
            <p:nvPr/>
          </p:nvSpPr>
          <p:spPr bwMode="auto">
            <a:xfrm>
              <a:off x="2964" y="2372"/>
              <a:ext cx="65" cy="62"/>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3768" name="Rectangle 40"/>
            <p:cNvSpPr>
              <a:spLocks noChangeArrowheads="1"/>
            </p:cNvSpPr>
            <p:nvPr/>
          </p:nvSpPr>
          <p:spPr bwMode="auto">
            <a:xfrm>
              <a:off x="3233" y="2015"/>
              <a:ext cx="65" cy="63"/>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3769" name="Rectangle 41"/>
            <p:cNvSpPr>
              <a:spLocks noChangeArrowheads="1"/>
            </p:cNvSpPr>
            <p:nvPr/>
          </p:nvSpPr>
          <p:spPr bwMode="auto">
            <a:xfrm>
              <a:off x="3480" y="2015"/>
              <a:ext cx="65" cy="63"/>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3770" name="Rectangle 42"/>
            <p:cNvSpPr>
              <a:spLocks noChangeArrowheads="1"/>
            </p:cNvSpPr>
            <p:nvPr/>
          </p:nvSpPr>
          <p:spPr bwMode="auto">
            <a:xfrm>
              <a:off x="3735" y="2151"/>
              <a:ext cx="65" cy="63"/>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3771" name="Rectangle 43"/>
            <p:cNvSpPr>
              <a:spLocks noChangeArrowheads="1"/>
            </p:cNvSpPr>
            <p:nvPr/>
          </p:nvSpPr>
          <p:spPr bwMode="auto">
            <a:xfrm>
              <a:off x="3997" y="2365"/>
              <a:ext cx="64" cy="63"/>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3772" name="Rectangle 44"/>
            <p:cNvSpPr>
              <a:spLocks noChangeArrowheads="1"/>
            </p:cNvSpPr>
            <p:nvPr/>
          </p:nvSpPr>
          <p:spPr bwMode="auto">
            <a:xfrm>
              <a:off x="4244" y="2372"/>
              <a:ext cx="65" cy="63"/>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3773" name="Rectangle 45"/>
            <p:cNvSpPr>
              <a:spLocks noChangeArrowheads="1"/>
            </p:cNvSpPr>
            <p:nvPr/>
          </p:nvSpPr>
          <p:spPr bwMode="auto">
            <a:xfrm>
              <a:off x="4491" y="2156"/>
              <a:ext cx="65" cy="63"/>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3774" name="Rectangle 46"/>
            <p:cNvSpPr>
              <a:spLocks noChangeArrowheads="1"/>
            </p:cNvSpPr>
            <p:nvPr/>
          </p:nvSpPr>
          <p:spPr bwMode="auto">
            <a:xfrm>
              <a:off x="2678" y="2555"/>
              <a:ext cx="462" cy="206"/>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962" tIns="41275" rIns="80962" bIns="41275">
              <a:spAutoFit/>
            </a:bodyPr>
            <a:lstStyle/>
            <a:p>
              <a:pPr defTabSz="804863">
                <a:spcBef>
                  <a:spcPct val="30000"/>
                </a:spcBef>
              </a:pPr>
              <a:r>
                <a:rPr lang="en-US" sz="1600">
                  <a:latin typeface="Helvetica" charset="0"/>
                </a:rPr>
                <a:t>Days</a:t>
              </a:r>
            </a:p>
          </p:txBody>
        </p:sp>
      </p:grpSp>
      <p:sp>
        <p:nvSpPr>
          <p:cNvPr id="73776" name="Rectangle 48"/>
          <p:cNvSpPr>
            <a:spLocks noChangeArrowheads="1"/>
          </p:cNvSpPr>
          <p:nvPr/>
        </p:nvSpPr>
        <p:spPr bwMode="auto">
          <a:xfrm>
            <a:off x="947738" y="6586538"/>
            <a:ext cx="581025" cy="21113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sz="800">
                <a:latin typeface="Arial" pitchFamily="34" charset="0"/>
              </a:rPr>
              <a:t>10/12/98</a:t>
            </a:r>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a:xfrm>
            <a:off x="685800" y="206375"/>
            <a:ext cx="7772400" cy="701675"/>
          </a:xfrm>
          <a:noFill/>
          <a:ln/>
        </p:spPr>
        <p:txBody>
          <a:bodyPr lIns="88900" rIns="88900"/>
          <a:lstStyle/>
          <a:p>
            <a:pPr defTabSz="885825">
              <a:lnSpc>
                <a:spcPct val="100000"/>
              </a:lnSpc>
            </a:pPr>
            <a:r>
              <a:rPr lang="en-US" sz="3200">
                <a:solidFill>
                  <a:srgbClr val="790015"/>
                </a:solidFill>
                <a:latin typeface="Helvetica" charset="0"/>
              </a:rPr>
              <a:t>Pull Signal Monitoring — Case 4</a:t>
            </a:r>
          </a:p>
        </p:txBody>
      </p:sp>
      <p:grpSp>
        <p:nvGrpSpPr>
          <p:cNvPr id="75823" name="Group 47"/>
          <p:cNvGrpSpPr>
            <a:grpSpLocks/>
          </p:cNvGrpSpPr>
          <p:nvPr/>
        </p:nvGrpSpPr>
        <p:grpSpPr bwMode="auto">
          <a:xfrm>
            <a:off x="885825" y="931863"/>
            <a:ext cx="6853238" cy="5291137"/>
            <a:chOff x="558" y="587"/>
            <a:chExt cx="4317" cy="3333"/>
          </a:xfrm>
        </p:grpSpPr>
        <p:grpSp>
          <p:nvGrpSpPr>
            <p:cNvPr id="75782" name="Group 6"/>
            <p:cNvGrpSpPr>
              <a:grpSpLocks/>
            </p:cNvGrpSpPr>
            <p:nvPr/>
          </p:nvGrpSpPr>
          <p:grpSpPr bwMode="auto">
            <a:xfrm>
              <a:off x="1211" y="746"/>
              <a:ext cx="3322" cy="1716"/>
              <a:chOff x="1211" y="746"/>
              <a:chExt cx="3322" cy="1716"/>
            </a:xfrm>
          </p:grpSpPr>
          <p:sp>
            <p:nvSpPr>
              <p:cNvPr id="75779" name="Rectangle 3"/>
              <p:cNvSpPr>
                <a:spLocks noChangeArrowheads="1"/>
              </p:cNvSpPr>
              <p:nvPr/>
            </p:nvSpPr>
            <p:spPr bwMode="auto">
              <a:xfrm>
                <a:off x="1211" y="746"/>
                <a:ext cx="3322" cy="572"/>
              </a:xfrm>
              <a:prstGeom prst="rect">
                <a:avLst/>
              </a:prstGeom>
              <a:solidFill>
                <a:schemeClr val="hlink"/>
              </a:solidFill>
              <a:ln>
                <a:noFill/>
              </a:ln>
              <a:effectLst/>
              <a:extLs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5780" name="Rectangle 4"/>
              <p:cNvSpPr>
                <a:spLocks noChangeArrowheads="1"/>
              </p:cNvSpPr>
              <p:nvPr/>
            </p:nvSpPr>
            <p:spPr bwMode="auto">
              <a:xfrm>
                <a:off x="1211" y="1318"/>
                <a:ext cx="3322" cy="572"/>
              </a:xfrm>
              <a:prstGeom prst="rect">
                <a:avLst/>
              </a:prstGeom>
              <a:solidFill>
                <a:srgbClr val="FAFD00"/>
              </a:solidFill>
              <a:ln>
                <a:noFill/>
              </a:ln>
              <a:effectLst/>
              <a:extLs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5781" name="Rectangle 5"/>
              <p:cNvSpPr>
                <a:spLocks noChangeArrowheads="1"/>
              </p:cNvSpPr>
              <p:nvPr/>
            </p:nvSpPr>
            <p:spPr bwMode="auto">
              <a:xfrm>
                <a:off x="1211" y="1890"/>
                <a:ext cx="3322" cy="572"/>
              </a:xfrm>
              <a:prstGeom prst="rect">
                <a:avLst/>
              </a:prstGeom>
              <a:solidFill>
                <a:schemeClr val="accent2"/>
              </a:solidFill>
              <a:ln>
                <a:noFill/>
              </a:ln>
              <a:effectLst/>
              <a:extLs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75783" name="Rectangle 7"/>
            <p:cNvSpPr>
              <a:spLocks noChangeArrowheads="1"/>
            </p:cNvSpPr>
            <p:nvPr/>
          </p:nvSpPr>
          <p:spPr bwMode="auto">
            <a:xfrm>
              <a:off x="723" y="2895"/>
              <a:ext cx="3900" cy="102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962" tIns="41275" rIns="80962" bIns="41275">
              <a:spAutoFit/>
            </a:bodyPr>
            <a:lstStyle/>
            <a:p>
              <a:pPr defTabSz="804863">
                <a:spcBef>
                  <a:spcPct val="30000"/>
                </a:spcBef>
              </a:pPr>
              <a:r>
                <a:rPr lang="en-US" sz="1800" b="1" u="sng">
                  <a:latin typeface="Helvetica" charset="0"/>
                </a:rPr>
                <a:t>Interpretation:</a:t>
              </a:r>
              <a:endParaRPr lang="en-US" sz="1600" b="1">
                <a:latin typeface="Helvetica" charset="0"/>
              </a:endParaRPr>
            </a:p>
            <a:p>
              <a:pPr defTabSz="804863">
                <a:spcBef>
                  <a:spcPct val="30000"/>
                </a:spcBef>
                <a:buFontTx/>
                <a:buChar char="•"/>
              </a:pPr>
              <a:r>
                <a:rPr lang="en-US" sz="1600" b="1">
                  <a:latin typeface="Helvetica" charset="0"/>
                </a:rPr>
                <a:t>  Large batch sizes are run.</a:t>
              </a:r>
            </a:p>
            <a:p>
              <a:pPr defTabSz="804863">
                <a:spcBef>
                  <a:spcPct val="30000"/>
                </a:spcBef>
                <a:buFontTx/>
                <a:buChar char="•"/>
              </a:pPr>
              <a:r>
                <a:rPr lang="en-US" sz="1600" b="1">
                  <a:latin typeface="Helvetica" charset="0"/>
                </a:rPr>
                <a:t>  Changeovers are infrequent.</a:t>
              </a:r>
            </a:p>
            <a:p>
              <a:pPr defTabSz="804863">
                <a:spcBef>
                  <a:spcPct val="30000"/>
                </a:spcBef>
                <a:buFontTx/>
                <a:buChar char="•"/>
              </a:pPr>
              <a:r>
                <a:rPr lang="en-US" sz="1600" b="1">
                  <a:latin typeface="Helvetica" charset="0"/>
                </a:rPr>
                <a:t>  Customer may not return pull signals on a frequent basis.</a:t>
              </a:r>
            </a:p>
            <a:p>
              <a:pPr defTabSz="804863">
                <a:spcBef>
                  <a:spcPct val="30000"/>
                </a:spcBef>
                <a:buFontTx/>
                <a:buChar char="•"/>
              </a:pPr>
              <a:r>
                <a:rPr lang="en-US" sz="1600" b="1">
                  <a:latin typeface="Helvetica" charset="0"/>
                </a:rPr>
                <a:t>  Process problems may prevent department from running smoothly.</a:t>
              </a:r>
            </a:p>
          </p:txBody>
        </p:sp>
        <p:sp>
          <p:nvSpPr>
            <p:cNvPr id="75784" name="Line 8"/>
            <p:cNvSpPr>
              <a:spLocks noChangeShapeType="1"/>
            </p:cNvSpPr>
            <p:nvPr/>
          </p:nvSpPr>
          <p:spPr bwMode="auto">
            <a:xfrm>
              <a:off x="1225" y="1890"/>
              <a:ext cx="3304"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5785" name="Line 9"/>
            <p:cNvSpPr>
              <a:spLocks noChangeShapeType="1"/>
            </p:cNvSpPr>
            <p:nvPr/>
          </p:nvSpPr>
          <p:spPr bwMode="auto">
            <a:xfrm>
              <a:off x="1225" y="1318"/>
              <a:ext cx="3304"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5786" name="Rectangle 10"/>
            <p:cNvSpPr>
              <a:spLocks noChangeArrowheads="1"/>
            </p:cNvSpPr>
            <p:nvPr/>
          </p:nvSpPr>
          <p:spPr bwMode="auto">
            <a:xfrm>
              <a:off x="3562" y="587"/>
              <a:ext cx="911" cy="1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962" tIns="41275" rIns="80962" bIns="41275">
              <a:spAutoFit/>
            </a:bodyPr>
            <a:lstStyle/>
            <a:p>
              <a:pPr defTabSz="804863">
                <a:spcBef>
                  <a:spcPct val="30000"/>
                </a:spcBef>
              </a:pPr>
              <a:r>
                <a:rPr lang="en-US" sz="1200">
                  <a:latin typeface="Helvetica" charset="0"/>
                </a:rPr>
                <a:t>Max Signals in Loop</a:t>
              </a:r>
            </a:p>
          </p:txBody>
        </p:sp>
        <p:sp>
          <p:nvSpPr>
            <p:cNvPr id="75787" name="Rectangle 11"/>
            <p:cNvSpPr>
              <a:spLocks noChangeArrowheads="1"/>
            </p:cNvSpPr>
            <p:nvPr/>
          </p:nvSpPr>
          <p:spPr bwMode="auto">
            <a:xfrm>
              <a:off x="2735" y="1111"/>
              <a:ext cx="479" cy="1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962" tIns="41275" rIns="80962" bIns="41275">
              <a:spAutoFit/>
            </a:bodyPr>
            <a:lstStyle/>
            <a:p>
              <a:pPr defTabSz="804863">
                <a:spcBef>
                  <a:spcPct val="30000"/>
                </a:spcBef>
              </a:pPr>
              <a:r>
                <a:rPr lang="en-US" sz="1200">
                  <a:solidFill>
                    <a:schemeClr val="bg1"/>
                  </a:solidFill>
                  <a:latin typeface="Helvetica" charset="0"/>
                </a:rPr>
                <a:t>Red Zone</a:t>
              </a:r>
            </a:p>
          </p:txBody>
        </p:sp>
        <p:sp>
          <p:nvSpPr>
            <p:cNvPr id="75788" name="Rectangle 12"/>
            <p:cNvSpPr>
              <a:spLocks noChangeArrowheads="1"/>
            </p:cNvSpPr>
            <p:nvPr/>
          </p:nvSpPr>
          <p:spPr bwMode="auto">
            <a:xfrm>
              <a:off x="2678" y="1683"/>
              <a:ext cx="607" cy="1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962" tIns="41275" rIns="80962" bIns="41275">
              <a:spAutoFit/>
            </a:bodyPr>
            <a:lstStyle/>
            <a:p>
              <a:pPr defTabSz="804863">
                <a:spcBef>
                  <a:spcPct val="30000"/>
                </a:spcBef>
              </a:pPr>
              <a:r>
                <a:rPr lang="en-US" sz="1200">
                  <a:latin typeface="Helvetica" charset="0"/>
                </a:rPr>
                <a:t>Yellow Zone</a:t>
              </a:r>
            </a:p>
          </p:txBody>
        </p:sp>
        <p:sp>
          <p:nvSpPr>
            <p:cNvPr id="75789" name="Rectangle 13"/>
            <p:cNvSpPr>
              <a:spLocks noChangeArrowheads="1"/>
            </p:cNvSpPr>
            <p:nvPr/>
          </p:nvSpPr>
          <p:spPr bwMode="auto">
            <a:xfrm>
              <a:off x="2687" y="2223"/>
              <a:ext cx="559" cy="1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962" tIns="41275" rIns="80962" bIns="41275">
              <a:spAutoFit/>
            </a:bodyPr>
            <a:lstStyle/>
            <a:p>
              <a:pPr defTabSz="804863">
                <a:spcBef>
                  <a:spcPct val="30000"/>
                </a:spcBef>
              </a:pPr>
              <a:r>
                <a:rPr lang="en-US" sz="1200">
                  <a:solidFill>
                    <a:schemeClr val="bg1"/>
                  </a:solidFill>
                  <a:latin typeface="Helvetica" charset="0"/>
                </a:rPr>
                <a:t>Green Zone</a:t>
              </a:r>
            </a:p>
          </p:txBody>
        </p:sp>
        <p:sp>
          <p:nvSpPr>
            <p:cNvPr id="75790" name="Rectangle 14"/>
            <p:cNvSpPr>
              <a:spLocks noChangeArrowheads="1"/>
            </p:cNvSpPr>
            <p:nvPr/>
          </p:nvSpPr>
          <p:spPr bwMode="auto">
            <a:xfrm>
              <a:off x="558" y="1429"/>
              <a:ext cx="541" cy="36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962" tIns="41275" rIns="80962" bIns="41275">
              <a:spAutoFit/>
            </a:bodyPr>
            <a:lstStyle/>
            <a:p>
              <a:pPr defTabSz="804863">
                <a:spcBef>
                  <a:spcPct val="30000"/>
                </a:spcBef>
              </a:pPr>
              <a:r>
                <a:rPr lang="en-US" sz="1400">
                  <a:latin typeface="Helvetica" charset="0"/>
                </a:rPr>
                <a:t># Signals</a:t>
              </a:r>
            </a:p>
            <a:p>
              <a:pPr defTabSz="804863">
                <a:spcBef>
                  <a:spcPct val="30000"/>
                </a:spcBef>
              </a:pPr>
              <a:r>
                <a:rPr lang="en-US" sz="1400">
                  <a:latin typeface="Helvetica" charset="0"/>
                </a:rPr>
                <a:t>On Board</a:t>
              </a:r>
            </a:p>
          </p:txBody>
        </p:sp>
        <p:sp>
          <p:nvSpPr>
            <p:cNvPr id="75791" name="Rectangle 15"/>
            <p:cNvSpPr>
              <a:spLocks noChangeArrowheads="1"/>
            </p:cNvSpPr>
            <p:nvPr/>
          </p:nvSpPr>
          <p:spPr bwMode="auto">
            <a:xfrm>
              <a:off x="1124" y="2464"/>
              <a:ext cx="3751" cy="206"/>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962" tIns="41275" rIns="80962" bIns="41275">
              <a:spAutoFit/>
            </a:bodyPr>
            <a:lstStyle/>
            <a:p>
              <a:pPr defTabSz="804863">
                <a:spcBef>
                  <a:spcPct val="30000"/>
                </a:spcBef>
              </a:pPr>
              <a:r>
                <a:rPr lang="en-US" sz="1600">
                  <a:latin typeface="Helvetica" charset="0"/>
                </a:rPr>
                <a:t>1     2     3     4     5     6     7     8     9    10   11   12   13   14</a:t>
              </a:r>
            </a:p>
          </p:txBody>
        </p:sp>
        <p:grpSp>
          <p:nvGrpSpPr>
            <p:cNvPr id="75805" name="Group 29"/>
            <p:cNvGrpSpPr>
              <a:grpSpLocks/>
            </p:cNvGrpSpPr>
            <p:nvPr/>
          </p:nvGrpSpPr>
          <p:grpSpPr bwMode="auto">
            <a:xfrm>
              <a:off x="1473" y="2364"/>
              <a:ext cx="3054" cy="102"/>
              <a:chOff x="1473" y="2364"/>
              <a:chExt cx="3054" cy="102"/>
            </a:xfrm>
          </p:grpSpPr>
          <p:sp>
            <p:nvSpPr>
              <p:cNvPr id="75792" name="Line 16"/>
              <p:cNvSpPr>
                <a:spLocks noChangeShapeType="1"/>
              </p:cNvSpPr>
              <p:nvPr/>
            </p:nvSpPr>
            <p:spPr bwMode="auto">
              <a:xfrm flipV="1">
                <a:off x="1473" y="2364"/>
                <a:ext cx="0" cy="102"/>
              </a:xfrm>
              <a:prstGeom prst="line">
                <a:avLst/>
              </a:prstGeom>
              <a:noFill/>
              <a:ln w="127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5793" name="Line 17"/>
              <p:cNvSpPr>
                <a:spLocks noChangeShapeType="1"/>
              </p:cNvSpPr>
              <p:nvPr/>
            </p:nvSpPr>
            <p:spPr bwMode="auto">
              <a:xfrm flipV="1">
                <a:off x="1727" y="2364"/>
                <a:ext cx="0" cy="102"/>
              </a:xfrm>
              <a:prstGeom prst="line">
                <a:avLst/>
              </a:prstGeom>
              <a:noFill/>
              <a:ln w="127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5794" name="Line 18"/>
              <p:cNvSpPr>
                <a:spLocks noChangeShapeType="1"/>
              </p:cNvSpPr>
              <p:nvPr/>
            </p:nvSpPr>
            <p:spPr bwMode="auto">
              <a:xfrm flipV="1">
                <a:off x="1982" y="2364"/>
                <a:ext cx="0" cy="102"/>
              </a:xfrm>
              <a:prstGeom prst="line">
                <a:avLst/>
              </a:prstGeom>
              <a:noFill/>
              <a:ln w="127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5795" name="Line 19"/>
              <p:cNvSpPr>
                <a:spLocks noChangeShapeType="1"/>
              </p:cNvSpPr>
              <p:nvPr/>
            </p:nvSpPr>
            <p:spPr bwMode="auto">
              <a:xfrm flipV="1">
                <a:off x="2236" y="2364"/>
                <a:ext cx="0" cy="102"/>
              </a:xfrm>
              <a:prstGeom prst="line">
                <a:avLst/>
              </a:prstGeom>
              <a:noFill/>
              <a:ln w="127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5796" name="Line 20"/>
              <p:cNvSpPr>
                <a:spLocks noChangeShapeType="1"/>
              </p:cNvSpPr>
              <p:nvPr/>
            </p:nvSpPr>
            <p:spPr bwMode="auto">
              <a:xfrm flipV="1">
                <a:off x="2491" y="2364"/>
                <a:ext cx="0" cy="102"/>
              </a:xfrm>
              <a:prstGeom prst="line">
                <a:avLst/>
              </a:prstGeom>
              <a:noFill/>
              <a:ln w="127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5797" name="Line 21"/>
              <p:cNvSpPr>
                <a:spLocks noChangeShapeType="1"/>
              </p:cNvSpPr>
              <p:nvPr/>
            </p:nvSpPr>
            <p:spPr bwMode="auto">
              <a:xfrm flipV="1">
                <a:off x="2745" y="2364"/>
                <a:ext cx="0" cy="102"/>
              </a:xfrm>
              <a:prstGeom prst="line">
                <a:avLst/>
              </a:prstGeom>
              <a:noFill/>
              <a:ln w="127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5798" name="Line 22"/>
              <p:cNvSpPr>
                <a:spLocks noChangeShapeType="1"/>
              </p:cNvSpPr>
              <p:nvPr/>
            </p:nvSpPr>
            <p:spPr bwMode="auto">
              <a:xfrm flipV="1">
                <a:off x="3000" y="2364"/>
                <a:ext cx="0" cy="102"/>
              </a:xfrm>
              <a:prstGeom prst="line">
                <a:avLst/>
              </a:prstGeom>
              <a:noFill/>
              <a:ln w="127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5799" name="Line 23"/>
              <p:cNvSpPr>
                <a:spLocks noChangeShapeType="1"/>
              </p:cNvSpPr>
              <p:nvPr/>
            </p:nvSpPr>
            <p:spPr bwMode="auto">
              <a:xfrm flipV="1">
                <a:off x="3255" y="2364"/>
                <a:ext cx="0" cy="102"/>
              </a:xfrm>
              <a:prstGeom prst="line">
                <a:avLst/>
              </a:prstGeom>
              <a:noFill/>
              <a:ln w="127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5800" name="Line 24"/>
              <p:cNvSpPr>
                <a:spLocks noChangeShapeType="1"/>
              </p:cNvSpPr>
              <p:nvPr/>
            </p:nvSpPr>
            <p:spPr bwMode="auto">
              <a:xfrm flipV="1">
                <a:off x="3509" y="2364"/>
                <a:ext cx="0" cy="102"/>
              </a:xfrm>
              <a:prstGeom prst="line">
                <a:avLst/>
              </a:prstGeom>
              <a:noFill/>
              <a:ln w="127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5801" name="Line 25"/>
              <p:cNvSpPr>
                <a:spLocks noChangeShapeType="1"/>
              </p:cNvSpPr>
              <p:nvPr/>
            </p:nvSpPr>
            <p:spPr bwMode="auto">
              <a:xfrm flipV="1">
                <a:off x="3764" y="2364"/>
                <a:ext cx="0" cy="102"/>
              </a:xfrm>
              <a:prstGeom prst="line">
                <a:avLst/>
              </a:prstGeom>
              <a:noFill/>
              <a:ln w="127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5802" name="Line 26"/>
              <p:cNvSpPr>
                <a:spLocks noChangeShapeType="1"/>
              </p:cNvSpPr>
              <p:nvPr/>
            </p:nvSpPr>
            <p:spPr bwMode="auto">
              <a:xfrm flipV="1">
                <a:off x="4018" y="2364"/>
                <a:ext cx="0" cy="102"/>
              </a:xfrm>
              <a:prstGeom prst="line">
                <a:avLst/>
              </a:prstGeom>
              <a:noFill/>
              <a:ln w="127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5803" name="Line 27"/>
              <p:cNvSpPr>
                <a:spLocks noChangeShapeType="1"/>
              </p:cNvSpPr>
              <p:nvPr/>
            </p:nvSpPr>
            <p:spPr bwMode="auto">
              <a:xfrm flipV="1">
                <a:off x="4273" y="2364"/>
                <a:ext cx="0" cy="102"/>
              </a:xfrm>
              <a:prstGeom prst="line">
                <a:avLst/>
              </a:prstGeom>
              <a:noFill/>
              <a:ln w="127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5804" name="Line 28"/>
              <p:cNvSpPr>
                <a:spLocks noChangeShapeType="1"/>
              </p:cNvSpPr>
              <p:nvPr/>
            </p:nvSpPr>
            <p:spPr bwMode="auto">
              <a:xfrm flipV="1">
                <a:off x="4527" y="2364"/>
                <a:ext cx="0" cy="102"/>
              </a:xfrm>
              <a:prstGeom prst="line">
                <a:avLst/>
              </a:prstGeom>
              <a:noFill/>
              <a:ln w="127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75806" name="Freeform 30"/>
            <p:cNvSpPr>
              <a:spLocks/>
            </p:cNvSpPr>
            <p:nvPr/>
          </p:nvSpPr>
          <p:spPr bwMode="auto">
            <a:xfrm>
              <a:off x="1211" y="746"/>
              <a:ext cx="3617" cy="1717"/>
            </a:xfrm>
            <a:custGeom>
              <a:avLst/>
              <a:gdLst>
                <a:gd name="T0" fmla="*/ 3354 w 3617"/>
                <a:gd name="T1" fmla="*/ 0 h 1717"/>
                <a:gd name="T2" fmla="*/ 0 w 3617"/>
                <a:gd name="T3" fmla="*/ 0 h 1717"/>
                <a:gd name="T4" fmla="*/ 0 w 3617"/>
                <a:gd name="T5" fmla="*/ 1716 h 1717"/>
                <a:gd name="T6" fmla="*/ 3616 w 3617"/>
                <a:gd name="T7" fmla="*/ 1716 h 1717"/>
              </a:gdLst>
              <a:ahLst/>
              <a:cxnLst>
                <a:cxn ang="0">
                  <a:pos x="T0" y="T1"/>
                </a:cxn>
                <a:cxn ang="0">
                  <a:pos x="T2" y="T3"/>
                </a:cxn>
                <a:cxn ang="0">
                  <a:pos x="T4" y="T5"/>
                </a:cxn>
                <a:cxn ang="0">
                  <a:pos x="T6" y="T7"/>
                </a:cxn>
              </a:cxnLst>
              <a:rect l="0" t="0" r="r" b="b"/>
              <a:pathLst>
                <a:path w="3617" h="1717">
                  <a:moveTo>
                    <a:pt x="3354" y="0"/>
                  </a:moveTo>
                  <a:lnTo>
                    <a:pt x="0" y="0"/>
                  </a:lnTo>
                  <a:lnTo>
                    <a:pt x="0" y="1716"/>
                  </a:lnTo>
                  <a:lnTo>
                    <a:pt x="3616" y="1716"/>
                  </a:lnTo>
                </a:path>
              </a:pathLst>
            </a:custGeom>
            <a:noFill/>
            <a:ln w="12700" cap="rnd" cmpd="sng">
              <a:solidFill>
                <a:schemeClr val="tx1"/>
              </a:solidFill>
              <a:prstDash val="solid"/>
              <a:round/>
              <a:headEnd type="none" w="med" len="med"/>
              <a:tailEnd type="triangl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5807" name="Freeform 31"/>
            <p:cNvSpPr>
              <a:spLocks/>
            </p:cNvSpPr>
            <p:nvPr/>
          </p:nvSpPr>
          <p:spPr bwMode="auto">
            <a:xfrm>
              <a:off x="1211" y="834"/>
              <a:ext cx="3323" cy="906"/>
            </a:xfrm>
            <a:custGeom>
              <a:avLst/>
              <a:gdLst>
                <a:gd name="T0" fmla="*/ 0 w 3323"/>
                <a:gd name="T1" fmla="*/ 762 h 906"/>
                <a:gd name="T2" fmla="*/ 254 w 3323"/>
                <a:gd name="T3" fmla="*/ 548 h 906"/>
                <a:gd name="T4" fmla="*/ 507 w 3323"/>
                <a:gd name="T5" fmla="*/ 159 h 906"/>
                <a:gd name="T6" fmla="*/ 769 w 3323"/>
                <a:gd name="T7" fmla="*/ 722 h 906"/>
                <a:gd name="T8" fmla="*/ 1023 w 3323"/>
                <a:gd name="T9" fmla="*/ 540 h 906"/>
                <a:gd name="T10" fmla="*/ 1276 w 3323"/>
                <a:gd name="T11" fmla="*/ 905 h 906"/>
                <a:gd name="T12" fmla="*/ 1530 w 3323"/>
                <a:gd name="T13" fmla="*/ 738 h 906"/>
                <a:gd name="T14" fmla="*/ 1792 w 3323"/>
                <a:gd name="T15" fmla="*/ 738 h 906"/>
                <a:gd name="T16" fmla="*/ 2046 w 3323"/>
                <a:gd name="T17" fmla="*/ 572 h 906"/>
                <a:gd name="T18" fmla="*/ 2299 w 3323"/>
                <a:gd name="T19" fmla="*/ 0 h 906"/>
                <a:gd name="T20" fmla="*/ 2561 w 3323"/>
                <a:gd name="T21" fmla="*/ 722 h 906"/>
                <a:gd name="T22" fmla="*/ 2815 w 3323"/>
                <a:gd name="T23" fmla="*/ 556 h 906"/>
                <a:gd name="T24" fmla="*/ 3068 w 3323"/>
                <a:gd name="T25" fmla="*/ 206 h 906"/>
                <a:gd name="T26" fmla="*/ 3322 w 3323"/>
                <a:gd name="T27" fmla="*/ 333 h 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23" h="906">
                  <a:moveTo>
                    <a:pt x="0" y="762"/>
                  </a:moveTo>
                  <a:lnTo>
                    <a:pt x="254" y="548"/>
                  </a:lnTo>
                  <a:lnTo>
                    <a:pt x="507" y="159"/>
                  </a:lnTo>
                  <a:lnTo>
                    <a:pt x="769" y="722"/>
                  </a:lnTo>
                  <a:lnTo>
                    <a:pt x="1023" y="540"/>
                  </a:lnTo>
                  <a:lnTo>
                    <a:pt x="1276" y="905"/>
                  </a:lnTo>
                  <a:lnTo>
                    <a:pt x="1530" y="738"/>
                  </a:lnTo>
                  <a:lnTo>
                    <a:pt x="1792" y="738"/>
                  </a:lnTo>
                  <a:lnTo>
                    <a:pt x="2046" y="572"/>
                  </a:lnTo>
                  <a:lnTo>
                    <a:pt x="2299" y="0"/>
                  </a:lnTo>
                  <a:lnTo>
                    <a:pt x="2561" y="722"/>
                  </a:lnTo>
                  <a:lnTo>
                    <a:pt x="2815" y="556"/>
                  </a:lnTo>
                  <a:lnTo>
                    <a:pt x="3068" y="206"/>
                  </a:lnTo>
                  <a:lnTo>
                    <a:pt x="3322" y="333"/>
                  </a:lnTo>
                </a:path>
              </a:pathLst>
            </a:custGeom>
            <a:noFill/>
            <a:ln w="508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5808" name="Rectangle 32"/>
            <p:cNvSpPr>
              <a:spLocks noChangeArrowheads="1"/>
            </p:cNvSpPr>
            <p:nvPr/>
          </p:nvSpPr>
          <p:spPr bwMode="auto">
            <a:xfrm>
              <a:off x="1168" y="1558"/>
              <a:ext cx="64" cy="62"/>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5809" name="Rectangle 33"/>
            <p:cNvSpPr>
              <a:spLocks noChangeArrowheads="1"/>
            </p:cNvSpPr>
            <p:nvPr/>
          </p:nvSpPr>
          <p:spPr bwMode="auto">
            <a:xfrm>
              <a:off x="1437" y="1343"/>
              <a:ext cx="64" cy="63"/>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5810" name="Rectangle 34"/>
            <p:cNvSpPr>
              <a:spLocks noChangeArrowheads="1"/>
            </p:cNvSpPr>
            <p:nvPr/>
          </p:nvSpPr>
          <p:spPr bwMode="auto">
            <a:xfrm>
              <a:off x="1699" y="972"/>
              <a:ext cx="64" cy="63"/>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5811" name="Rectangle 35"/>
            <p:cNvSpPr>
              <a:spLocks noChangeArrowheads="1"/>
            </p:cNvSpPr>
            <p:nvPr/>
          </p:nvSpPr>
          <p:spPr bwMode="auto">
            <a:xfrm>
              <a:off x="1946" y="1520"/>
              <a:ext cx="65" cy="62"/>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5812" name="Rectangle 36"/>
            <p:cNvSpPr>
              <a:spLocks noChangeArrowheads="1"/>
            </p:cNvSpPr>
            <p:nvPr/>
          </p:nvSpPr>
          <p:spPr bwMode="auto">
            <a:xfrm>
              <a:off x="2193" y="1339"/>
              <a:ext cx="65" cy="63"/>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5813" name="Rectangle 37"/>
            <p:cNvSpPr>
              <a:spLocks noChangeArrowheads="1"/>
            </p:cNvSpPr>
            <p:nvPr/>
          </p:nvSpPr>
          <p:spPr bwMode="auto">
            <a:xfrm>
              <a:off x="2462" y="1704"/>
              <a:ext cx="65" cy="63"/>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5814" name="Rectangle 38"/>
            <p:cNvSpPr>
              <a:spLocks noChangeArrowheads="1"/>
            </p:cNvSpPr>
            <p:nvPr/>
          </p:nvSpPr>
          <p:spPr bwMode="auto">
            <a:xfrm>
              <a:off x="2702" y="1537"/>
              <a:ext cx="65" cy="62"/>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5815" name="Rectangle 39"/>
            <p:cNvSpPr>
              <a:spLocks noChangeArrowheads="1"/>
            </p:cNvSpPr>
            <p:nvPr/>
          </p:nvSpPr>
          <p:spPr bwMode="auto">
            <a:xfrm>
              <a:off x="2964" y="1534"/>
              <a:ext cx="65" cy="63"/>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5816" name="Rectangle 40"/>
            <p:cNvSpPr>
              <a:spLocks noChangeArrowheads="1"/>
            </p:cNvSpPr>
            <p:nvPr/>
          </p:nvSpPr>
          <p:spPr bwMode="auto">
            <a:xfrm>
              <a:off x="3233" y="1368"/>
              <a:ext cx="65" cy="63"/>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5817" name="Rectangle 41"/>
            <p:cNvSpPr>
              <a:spLocks noChangeArrowheads="1"/>
            </p:cNvSpPr>
            <p:nvPr/>
          </p:nvSpPr>
          <p:spPr bwMode="auto">
            <a:xfrm>
              <a:off x="3480" y="804"/>
              <a:ext cx="65" cy="63"/>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5818" name="Rectangle 42"/>
            <p:cNvSpPr>
              <a:spLocks noChangeArrowheads="1"/>
            </p:cNvSpPr>
            <p:nvPr/>
          </p:nvSpPr>
          <p:spPr bwMode="auto">
            <a:xfrm>
              <a:off x="3735" y="1528"/>
              <a:ext cx="65" cy="62"/>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5819" name="Rectangle 43"/>
            <p:cNvSpPr>
              <a:spLocks noChangeArrowheads="1"/>
            </p:cNvSpPr>
            <p:nvPr/>
          </p:nvSpPr>
          <p:spPr bwMode="auto">
            <a:xfrm>
              <a:off x="3997" y="1361"/>
              <a:ext cx="64" cy="63"/>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5820" name="Rectangle 44"/>
            <p:cNvSpPr>
              <a:spLocks noChangeArrowheads="1"/>
            </p:cNvSpPr>
            <p:nvPr/>
          </p:nvSpPr>
          <p:spPr bwMode="auto">
            <a:xfrm>
              <a:off x="4244" y="1011"/>
              <a:ext cx="65" cy="62"/>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5821" name="Rectangle 45"/>
            <p:cNvSpPr>
              <a:spLocks noChangeArrowheads="1"/>
            </p:cNvSpPr>
            <p:nvPr/>
          </p:nvSpPr>
          <p:spPr bwMode="auto">
            <a:xfrm>
              <a:off x="4491" y="1128"/>
              <a:ext cx="65" cy="63"/>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5822" name="Rectangle 46"/>
            <p:cNvSpPr>
              <a:spLocks noChangeArrowheads="1"/>
            </p:cNvSpPr>
            <p:nvPr/>
          </p:nvSpPr>
          <p:spPr bwMode="auto">
            <a:xfrm>
              <a:off x="2678" y="2591"/>
              <a:ext cx="462" cy="206"/>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962" tIns="41275" rIns="80962" bIns="41275">
              <a:spAutoFit/>
            </a:bodyPr>
            <a:lstStyle/>
            <a:p>
              <a:pPr defTabSz="804863">
                <a:spcBef>
                  <a:spcPct val="30000"/>
                </a:spcBef>
              </a:pPr>
              <a:r>
                <a:rPr lang="en-US" sz="1600">
                  <a:latin typeface="Helvetica" charset="0"/>
                </a:rPr>
                <a:t>Days</a:t>
              </a:r>
            </a:p>
          </p:txBody>
        </p:sp>
      </p:grpSp>
      <p:sp>
        <p:nvSpPr>
          <p:cNvPr id="75824" name="Rectangle 48"/>
          <p:cNvSpPr>
            <a:spLocks noChangeArrowheads="1"/>
          </p:cNvSpPr>
          <p:nvPr/>
        </p:nvSpPr>
        <p:spPr bwMode="auto">
          <a:xfrm>
            <a:off x="947738" y="6586538"/>
            <a:ext cx="581025" cy="21113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sz="800">
                <a:latin typeface="Arial" pitchFamily="34" charset="0"/>
              </a:rPr>
              <a:t>10/12/98</a:t>
            </a:r>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ChangeArrowheads="1"/>
          </p:cNvSpPr>
          <p:nvPr/>
        </p:nvSpPr>
        <p:spPr bwMode="auto">
          <a:xfrm>
            <a:off x="1627188" y="561975"/>
            <a:ext cx="5888037" cy="106362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sz="3200" b="1">
                <a:solidFill>
                  <a:srgbClr val="790015"/>
                </a:solidFill>
                <a:latin typeface="Arial" pitchFamily="34" charset="0"/>
              </a:rPr>
              <a:t>How Will Pull System Change</a:t>
            </a:r>
          </a:p>
          <a:p>
            <a:pPr algn="ctr"/>
            <a:r>
              <a:rPr lang="en-US" sz="3200" b="1">
                <a:solidFill>
                  <a:srgbClr val="790015"/>
                </a:solidFill>
                <a:latin typeface="Arial" pitchFamily="34" charset="0"/>
              </a:rPr>
              <a:t>Your Job?</a:t>
            </a:r>
          </a:p>
        </p:txBody>
      </p:sp>
      <p:sp>
        <p:nvSpPr>
          <p:cNvPr id="77827" name="Rectangle 3"/>
          <p:cNvSpPr>
            <a:spLocks noChangeArrowheads="1"/>
          </p:cNvSpPr>
          <p:nvPr/>
        </p:nvSpPr>
        <p:spPr bwMode="auto">
          <a:xfrm>
            <a:off x="2968625" y="3643313"/>
            <a:ext cx="3206750" cy="173672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buFontTx/>
              <a:buChar char="•"/>
            </a:pPr>
            <a:r>
              <a:rPr lang="en-US" sz="1800" b="1">
                <a:latin typeface="Arial" pitchFamily="34" charset="0"/>
              </a:rPr>
              <a:t>  Preventative maintenance</a:t>
            </a:r>
          </a:p>
          <a:p>
            <a:pPr>
              <a:buFontTx/>
              <a:buChar char="•"/>
            </a:pPr>
            <a:r>
              <a:rPr lang="en-US" sz="1800" b="1">
                <a:latin typeface="Arial" pitchFamily="34" charset="0"/>
              </a:rPr>
              <a:t>  Quality improvements</a:t>
            </a:r>
          </a:p>
          <a:p>
            <a:pPr>
              <a:buFontTx/>
              <a:buChar char="•"/>
            </a:pPr>
            <a:r>
              <a:rPr lang="en-US" sz="1800" b="1">
                <a:latin typeface="Arial" pitchFamily="34" charset="0"/>
              </a:rPr>
              <a:t>  Team meetings</a:t>
            </a:r>
          </a:p>
          <a:p>
            <a:pPr>
              <a:buFontTx/>
              <a:buChar char="•"/>
            </a:pPr>
            <a:r>
              <a:rPr lang="en-US" sz="1800" b="1">
                <a:latin typeface="Arial" pitchFamily="34" charset="0"/>
              </a:rPr>
              <a:t>  Housekeeping</a:t>
            </a:r>
          </a:p>
          <a:p>
            <a:pPr>
              <a:buFontTx/>
              <a:buChar char="•"/>
            </a:pPr>
            <a:r>
              <a:rPr lang="en-US" sz="1800" b="1">
                <a:latin typeface="Arial" pitchFamily="34" charset="0"/>
              </a:rPr>
              <a:t>  Training</a:t>
            </a:r>
          </a:p>
          <a:p>
            <a:pPr>
              <a:buFontTx/>
              <a:buChar char="•"/>
            </a:pPr>
            <a:r>
              <a:rPr lang="en-US" sz="1800" b="1">
                <a:latin typeface="Arial" pitchFamily="34" charset="0"/>
              </a:rPr>
              <a:t>  Continuous improvement</a:t>
            </a:r>
          </a:p>
        </p:txBody>
      </p:sp>
      <p:sp>
        <p:nvSpPr>
          <p:cNvPr id="77828" name="Rectangle 4"/>
          <p:cNvSpPr>
            <a:spLocks noChangeArrowheads="1"/>
          </p:cNvSpPr>
          <p:nvPr/>
        </p:nvSpPr>
        <p:spPr bwMode="auto">
          <a:xfrm>
            <a:off x="960438" y="2032000"/>
            <a:ext cx="7212012" cy="13081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sz="2000" b="1">
                <a:latin typeface="Arial" pitchFamily="34" charset="0"/>
              </a:rPr>
              <a:t>Pull system provides more time for constructive activities </a:t>
            </a:r>
          </a:p>
          <a:p>
            <a:r>
              <a:rPr lang="en-US" sz="2000" b="1">
                <a:latin typeface="Arial" pitchFamily="34" charset="0"/>
              </a:rPr>
              <a:t>that will make your job and working conditions better</a:t>
            </a:r>
          </a:p>
          <a:p>
            <a:r>
              <a:rPr lang="en-US" sz="2000" b="1">
                <a:latin typeface="Arial" pitchFamily="34" charset="0"/>
              </a:rPr>
              <a:t>tomorrow because with pull you run only the parts that</a:t>
            </a:r>
          </a:p>
          <a:p>
            <a:r>
              <a:rPr lang="en-US" sz="2000" b="1">
                <a:latin typeface="Arial" pitchFamily="34" charset="0"/>
              </a:rPr>
              <a:t>are needed.  Shut down time can be spent on:</a:t>
            </a:r>
          </a:p>
        </p:txBody>
      </p:sp>
      <p:sp>
        <p:nvSpPr>
          <p:cNvPr id="77829" name="Rectangle 5"/>
          <p:cNvSpPr>
            <a:spLocks noChangeArrowheads="1"/>
          </p:cNvSpPr>
          <p:nvPr/>
        </p:nvSpPr>
        <p:spPr bwMode="auto">
          <a:xfrm>
            <a:off x="947738" y="6586538"/>
            <a:ext cx="581025" cy="21113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sz="800">
                <a:latin typeface="Arial" pitchFamily="34" charset="0"/>
              </a:rPr>
              <a:t>10/12/98</a:t>
            </a:r>
          </a:p>
        </p:txBody>
      </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ChangeArrowheads="1"/>
          </p:cNvSpPr>
          <p:nvPr/>
        </p:nvSpPr>
        <p:spPr bwMode="auto">
          <a:xfrm>
            <a:off x="1358900" y="561975"/>
            <a:ext cx="6427788" cy="106362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sz="3200" b="1">
                <a:solidFill>
                  <a:srgbClr val="790015"/>
                </a:solidFill>
                <a:latin typeface="Arial" pitchFamily="34" charset="0"/>
              </a:rPr>
              <a:t>Implementation of a Pull System</a:t>
            </a:r>
          </a:p>
          <a:p>
            <a:pPr algn="ctr"/>
            <a:r>
              <a:rPr lang="en-US" sz="3200" b="1">
                <a:solidFill>
                  <a:srgbClr val="790015"/>
                </a:solidFill>
                <a:latin typeface="Arial" pitchFamily="34" charset="0"/>
              </a:rPr>
              <a:t>Is Affected by Many Factors</a:t>
            </a:r>
          </a:p>
        </p:txBody>
      </p:sp>
      <p:sp>
        <p:nvSpPr>
          <p:cNvPr id="79875" name="Rectangle 3"/>
          <p:cNvSpPr>
            <a:spLocks noChangeArrowheads="1"/>
          </p:cNvSpPr>
          <p:nvPr/>
        </p:nvSpPr>
        <p:spPr bwMode="auto">
          <a:xfrm>
            <a:off x="2087563" y="2089150"/>
            <a:ext cx="4962525" cy="25273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buFontTx/>
              <a:buChar char="•"/>
            </a:pPr>
            <a:r>
              <a:rPr lang="en-US" sz="2000" b="1">
                <a:latin typeface="Arial" pitchFamily="34" charset="0"/>
              </a:rPr>
              <a:t>  The process itself</a:t>
            </a:r>
          </a:p>
          <a:p>
            <a:pPr>
              <a:buFontTx/>
              <a:buChar char="•"/>
            </a:pPr>
            <a:r>
              <a:rPr lang="en-US" sz="2000" b="1">
                <a:latin typeface="Arial" pitchFamily="34" charset="0"/>
              </a:rPr>
              <a:t>  Economics</a:t>
            </a:r>
          </a:p>
          <a:p>
            <a:pPr>
              <a:buFontTx/>
              <a:buChar char="•"/>
            </a:pPr>
            <a:r>
              <a:rPr lang="en-US" sz="2000" b="1">
                <a:latin typeface="Arial" pitchFamily="34" charset="0"/>
              </a:rPr>
              <a:t>  Cost and availability of transportation</a:t>
            </a:r>
          </a:p>
          <a:p>
            <a:pPr>
              <a:buFontTx/>
              <a:buChar char="•"/>
            </a:pPr>
            <a:r>
              <a:rPr lang="en-US" sz="2000" b="1">
                <a:latin typeface="Arial" pitchFamily="34" charset="0"/>
              </a:rPr>
              <a:t>  Relationship and logistics of supplier</a:t>
            </a:r>
          </a:p>
          <a:p>
            <a:pPr>
              <a:buFontTx/>
              <a:buChar char="•"/>
            </a:pPr>
            <a:r>
              <a:rPr lang="en-US" sz="2000" b="1">
                <a:latin typeface="Arial" pitchFamily="34" charset="0"/>
              </a:rPr>
              <a:t>  Level scheduling</a:t>
            </a:r>
          </a:p>
          <a:p>
            <a:pPr>
              <a:buFontTx/>
              <a:buChar char="•"/>
            </a:pPr>
            <a:r>
              <a:rPr lang="en-US" sz="2000" b="1">
                <a:latin typeface="Arial" pitchFamily="34" charset="0"/>
              </a:rPr>
              <a:t>  Containerization</a:t>
            </a:r>
          </a:p>
          <a:p>
            <a:pPr>
              <a:buFontTx/>
              <a:buChar char="•"/>
            </a:pPr>
            <a:r>
              <a:rPr lang="en-US" sz="2000" b="1">
                <a:latin typeface="Arial" pitchFamily="34" charset="0"/>
              </a:rPr>
              <a:t>  Supplier, customer, and warehouse</a:t>
            </a:r>
          </a:p>
          <a:p>
            <a:r>
              <a:rPr lang="en-US" sz="2000" b="1">
                <a:latin typeface="Arial" pitchFamily="34" charset="0"/>
              </a:rPr>
              <a:t>   Floor space</a:t>
            </a:r>
          </a:p>
        </p:txBody>
      </p:sp>
      <p:sp>
        <p:nvSpPr>
          <p:cNvPr id="79876" name="Rectangle 4"/>
          <p:cNvSpPr>
            <a:spLocks noChangeArrowheads="1"/>
          </p:cNvSpPr>
          <p:nvPr/>
        </p:nvSpPr>
        <p:spPr bwMode="auto">
          <a:xfrm>
            <a:off x="1276350" y="5029200"/>
            <a:ext cx="6591300" cy="82232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r>
              <a:rPr lang="en-US" sz="1600">
                <a:latin typeface="Arial" pitchFamily="34" charset="0"/>
              </a:rPr>
              <a:t>These are the reasons why there are only guidelines and not concrete rules governing the implementation of pull systems.  </a:t>
            </a:r>
            <a:r>
              <a:rPr lang="en-US" sz="1600" i="1" u="sng">
                <a:latin typeface="Arial" pitchFamily="34" charset="0"/>
              </a:rPr>
              <a:t>Real data and common sense must be applied</a:t>
            </a:r>
            <a:r>
              <a:rPr lang="en-US" sz="1600">
                <a:latin typeface="Arial" pitchFamily="34" charset="0"/>
              </a:rPr>
              <a:t>.</a:t>
            </a:r>
          </a:p>
        </p:txBody>
      </p:sp>
      <p:sp>
        <p:nvSpPr>
          <p:cNvPr id="79877" name="Rectangle 5"/>
          <p:cNvSpPr>
            <a:spLocks noChangeArrowheads="1"/>
          </p:cNvSpPr>
          <p:nvPr/>
        </p:nvSpPr>
        <p:spPr bwMode="auto">
          <a:xfrm>
            <a:off x="947738" y="6586538"/>
            <a:ext cx="581025" cy="21113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sz="800">
                <a:latin typeface="Arial" pitchFamily="34" charset="0"/>
              </a:rPr>
              <a:t>10/12/98</a:t>
            </a:r>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ChangeArrowheads="1"/>
          </p:cNvSpPr>
          <p:nvPr/>
        </p:nvSpPr>
        <p:spPr bwMode="auto">
          <a:xfrm>
            <a:off x="2109788" y="828675"/>
            <a:ext cx="4916487" cy="576263"/>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sz="3200" b="1">
                <a:solidFill>
                  <a:srgbClr val="790015"/>
                </a:solidFill>
                <a:latin typeface="Arial" pitchFamily="34" charset="0"/>
              </a:rPr>
              <a:t>Benefits of Pull Systems</a:t>
            </a:r>
          </a:p>
        </p:txBody>
      </p:sp>
      <p:sp>
        <p:nvSpPr>
          <p:cNvPr id="81923" name="Rectangle 3"/>
          <p:cNvSpPr>
            <a:spLocks noChangeArrowheads="1"/>
          </p:cNvSpPr>
          <p:nvPr/>
        </p:nvSpPr>
        <p:spPr bwMode="auto">
          <a:xfrm>
            <a:off x="1473200" y="1917700"/>
            <a:ext cx="6189663" cy="37465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buFontTx/>
              <a:buChar char="•"/>
            </a:pPr>
            <a:r>
              <a:rPr lang="en-US" sz="2000" b="1">
                <a:latin typeface="Arial" pitchFamily="34" charset="0"/>
              </a:rPr>
              <a:t>  Increases employee involvement</a:t>
            </a:r>
          </a:p>
          <a:p>
            <a:endParaRPr lang="en-US" sz="2000" b="1">
              <a:latin typeface="Arial" pitchFamily="34" charset="0"/>
            </a:endParaRPr>
          </a:p>
          <a:p>
            <a:pPr>
              <a:buFontTx/>
              <a:buChar char="•"/>
            </a:pPr>
            <a:r>
              <a:rPr lang="en-US" sz="2000" b="1">
                <a:latin typeface="Arial" pitchFamily="34" charset="0"/>
              </a:rPr>
              <a:t>  Allows decision-making at appropriate levels</a:t>
            </a:r>
          </a:p>
          <a:p>
            <a:endParaRPr lang="en-US" sz="2000" b="1">
              <a:latin typeface="Arial" pitchFamily="34" charset="0"/>
            </a:endParaRPr>
          </a:p>
          <a:p>
            <a:pPr>
              <a:buFontTx/>
              <a:buChar char="•"/>
            </a:pPr>
            <a:r>
              <a:rPr lang="en-US" sz="2000" b="1">
                <a:latin typeface="Arial" pitchFamily="34" charset="0"/>
              </a:rPr>
              <a:t>  Allows manufacture of only what is needed by</a:t>
            </a:r>
          </a:p>
          <a:p>
            <a:r>
              <a:rPr lang="en-US" sz="2000" b="1">
                <a:latin typeface="Arial" pitchFamily="34" charset="0"/>
              </a:rPr>
              <a:t>   the customer</a:t>
            </a:r>
          </a:p>
          <a:p>
            <a:endParaRPr lang="en-US" sz="2000" b="1">
              <a:latin typeface="Arial" pitchFamily="34" charset="0"/>
            </a:endParaRPr>
          </a:p>
          <a:p>
            <a:pPr>
              <a:buFontTx/>
              <a:buChar char="•"/>
            </a:pPr>
            <a:r>
              <a:rPr lang="en-US" sz="2000" b="1">
                <a:latin typeface="Arial" pitchFamily="34" charset="0"/>
              </a:rPr>
              <a:t>  Improves communications of customer needs</a:t>
            </a:r>
          </a:p>
          <a:p>
            <a:r>
              <a:rPr lang="en-US" sz="2000" b="1">
                <a:latin typeface="Arial" pitchFamily="34" charset="0"/>
              </a:rPr>
              <a:t>   through visual controls</a:t>
            </a:r>
          </a:p>
          <a:p>
            <a:endParaRPr lang="en-US" sz="2000" b="1">
              <a:latin typeface="Arial" pitchFamily="34" charset="0"/>
            </a:endParaRPr>
          </a:p>
          <a:p>
            <a:pPr>
              <a:buFontTx/>
              <a:buChar char="•"/>
            </a:pPr>
            <a:r>
              <a:rPr lang="en-US" sz="2000" b="1">
                <a:latin typeface="Arial" pitchFamily="34" charset="0"/>
              </a:rPr>
              <a:t>  Provides a common system for moving material</a:t>
            </a:r>
          </a:p>
          <a:p>
            <a:r>
              <a:rPr lang="en-US" sz="2000" b="1">
                <a:latin typeface="Arial" pitchFamily="34" charset="0"/>
              </a:rPr>
              <a:t>   through a plant</a:t>
            </a:r>
          </a:p>
        </p:txBody>
      </p:sp>
      <p:sp>
        <p:nvSpPr>
          <p:cNvPr id="81924" name="Rectangle 4"/>
          <p:cNvSpPr>
            <a:spLocks noChangeArrowheads="1"/>
          </p:cNvSpPr>
          <p:nvPr/>
        </p:nvSpPr>
        <p:spPr bwMode="auto">
          <a:xfrm>
            <a:off x="947738" y="6586538"/>
            <a:ext cx="581025" cy="21113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sz="800">
                <a:latin typeface="Arial" pitchFamily="34" charset="0"/>
              </a:rPr>
              <a:t>10/12/98</a:t>
            </a:r>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ChangeArrowheads="1"/>
          </p:cNvSpPr>
          <p:nvPr/>
        </p:nvSpPr>
        <p:spPr bwMode="auto">
          <a:xfrm>
            <a:off x="2114550" y="619125"/>
            <a:ext cx="4916488" cy="8509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sz="3200" b="1">
                <a:solidFill>
                  <a:srgbClr val="790015"/>
                </a:solidFill>
                <a:latin typeface="Arial" pitchFamily="34" charset="0"/>
              </a:rPr>
              <a:t>Benefits of Pull Systems</a:t>
            </a:r>
            <a:endParaRPr lang="en-US" sz="3600" b="1">
              <a:solidFill>
                <a:srgbClr val="790015"/>
              </a:solidFill>
              <a:latin typeface="Arial" pitchFamily="34" charset="0"/>
            </a:endParaRPr>
          </a:p>
          <a:p>
            <a:pPr algn="ctr"/>
            <a:r>
              <a:rPr lang="en-US" sz="1800" b="1" i="1">
                <a:solidFill>
                  <a:schemeClr val="tx2"/>
                </a:solidFill>
                <a:latin typeface="Arial" pitchFamily="34" charset="0"/>
              </a:rPr>
              <a:t>Continued</a:t>
            </a:r>
          </a:p>
        </p:txBody>
      </p:sp>
      <p:sp>
        <p:nvSpPr>
          <p:cNvPr id="83971" name="Rectangle 3"/>
          <p:cNvSpPr>
            <a:spLocks noChangeArrowheads="1"/>
          </p:cNvSpPr>
          <p:nvPr/>
        </p:nvSpPr>
        <p:spPr bwMode="auto">
          <a:xfrm>
            <a:off x="1381125" y="1689100"/>
            <a:ext cx="6375400" cy="43561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buFontTx/>
              <a:buChar char="•"/>
            </a:pPr>
            <a:r>
              <a:rPr lang="en-US" sz="2000" b="1">
                <a:latin typeface="Arial" pitchFamily="34" charset="0"/>
              </a:rPr>
              <a:t>  Eliminates scheduling complexities</a:t>
            </a:r>
          </a:p>
          <a:p>
            <a:endParaRPr lang="en-US" sz="2000" b="1">
              <a:latin typeface="Arial" pitchFamily="34" charset="0"/>
            </a:endParaRPr>
          </a:p>
          <a:p>
            <a:pPr>
              <a:buFontTx/>
              <a:buChar char="•"/>
            </a:pPr>
            <a:r>
              <a:rPr lang="en-US" sz="2000" b="1">
                <a:latin typeface="Arial" pitchFamily="34" charset="0"/>
              </a:rPr>
              <a:t>  Reduces lead time and work in process inventory</a:t>
            </a:r>
          </a:p>
          <a:p>
            <a:endParaRPr lang="en-US" sz="2000" b="1">
              <a:latin typeface="Arial" pitchFamily="34" charset="0"/>
            </a:endParaRPr>
          </a:p>
          <a:p>
            <a:pPr>
              <a:buFontTx/>
              <a:buChar char="•"/>
            </a:pPr>
            <a:r>
              <a:rPr lang="en-US" sz="2000" b="1">
                <a:latin typeface="Arial" pitchFamily="34" charset="0"/>
              </a:rPr>
              <a:t>  Highlights quality issues quickly</a:t>
            </a:r>
          </a:p>
          <a:p>
            <a:endParaRPr lang="en-US" sz="2000" b="1">
              <a:latin typeface="Arial" pitchFamily="34" charset="0"/>
            </a:endParaRPr>
          </a:p>
          <a:p>
            <a:pPr>
              <a:buFontTx/>
              <a:buChar char="•"/>
            </a:pPr>
            <a:r>
              <a:rPr lang="en-US" sz="2000" b="1">
                <a:latin typeface="Arial" pitchFamily="34" charset="0"/>
              </a:rPr>
              <a:t>  Organizes the workplace</a:t>
            </a:r>
          </a:p>
          <a:p>
            <a:endParaRPr lang="en-US" sz="2000" b="1">
              <a:latin typeface="Arial" pitchFamily="34" charset="0"/>
            </a:endParaRPr>
          </a:p>
          <a:p>
            <a:pPr>
              <a:buFontTx/>
              <a:buChar char="•"/>
            </a:pPr>
            <a:r>
              <a:rPr lang="en-US" sz="2000" b="1">
                <a:latin typeface="Arial" pitchFamily="34" charset="0"/>
              </a:rPr>
              <a:t>  Leads to lower unit cost</a:t>
            </a:r>
          </a:p>
          <a:p>
            <a:endParaRPr lang="en-US" sz="2000" b="1">
              <a:latin typeface="Arial" pitchFamily="34" charset="0"/>
            </a:endParaRPr>
          </a:p>
          <a:p>
            <a:pPr>
              <a:buFontTx/>
              <a:buChar char="•"/>
            </a:pPr>
            <a:r>
              <a:rPr lang="en-US" sz="2000" b="1">
                <a:latin typeface="Arial" pitchFamily="34" charset="0"/>
              </a:rPr>
              <a:t>  Supports continuous improvements</a:t>
            </a:r>
          </a:p>
          <a:p>
            <a:endParaRPr lang="en-US" sz="2000" b="1">
              <a:latin typeface="Arial" pitchFamily="34" charset="0"/>
            </a:endParaRPr>
          </a:p>
          <a:p>
            <a:pPr>
              <a:buFontTx/>
              <a:buChar char="•"/>
            </a:pPr>
            <a:r>
              <a:rPr lang="en-US" sz="2000" b="1">
                <a:latin typeface="Arial" pitchFamily="34" charset="0"/>
              </a:rPr>
              <a:t>  Counts inventory by counting number of pull</a:t>
            </a:r>
          </a:p>
          <a:p>
            <a:r>
              <a:rPr lang="en-US" sz="2000" b="1">
                <a:latin typeface="Arial" pitchFamily="34" charset="0"/>
              </a:rPr>
              <a:t>   signals</a:t>
            </a:r>
          </a:p>
        </p:txBody>
      </p:sp>
      <p:sp>
        <p:nvSpPr>
          <p:cNvPr id="83972" name="Rectangle 4"/>
          <p:cNvSpPr>
            <a:spLocks noChangeArrowheads="1"/>
          </p:cNvSpPr>
          <p:nvPr/>
        </p:nvSpPr>
        <p:spPr bwMode="auto">
          <a:xfrm>
            <a:off x="947738" y="6586538"/>
            <a:ext cx="581025" cy="21113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sz="800">
                <a:latin typeface="Arial" pitchFamily="34" charset="0"/>
              </a:rPr>
              <a:t>10/12/98</a:t>
            </a:r>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ChangeArrowheads="1"/>
          </p:cNvSpPr>
          <p:nvPr/>
        </p:nvSpPr>
        <p:spPr bwMode="auto">
          <a:xfrm>
            <a:off x="2384425" y="982663"/>
            <a:ext cx="4348163" cy="55753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sz="1000" b="1">
                <a:latin typeface="Arial" pitchFamily="34" charset="0"/>
              </a:rPr>
              <a:t>Standard Pack:</a:t>
            </a:r>
            <a:endParaRPr lang="en-US" sz="1000">
              <a:latin typeface="Arial" pitchFamily="34" charset="0"/>
            </a:endParaRPr>
          </a:p>
          <a:p>
            <a:pPr lvl="1"/>
            <a:r>
              <a:rPr lang="en-US" sz="1000">
                <a:latin typeface="Arial" pitchFamily="34" charset="0"/>
              </a:rPr>
              <a:t>1 standard pack = 1 container = 1 pull signal</a:t>
            </a:r>
          </a:p>
          <a:p>
            <a:pPr lvl="1"/>
            <a:r>
              <a:rPr lang="en-US" sz="1000">
                <a:latin typeface="Arial" pitchFamily="34" charset="0"/>
              </a:rPr>
              <a:t>1 days production = (                   )</a:t>
            </a:r>
          </a:p>
          <a:p>
            <a:pPr lvl="1"/>
            <a:r>
              <a:rPr lang="en-US" sz="1000">
                <a:latin typeface="Arial" pitchFamily="34" charset="0"/>
              </a:rPr>
              <a:t>1 standard pack = 1 days production / 10</a:t>
            </a:r>
          </a:p>
          <a:p>
            <a:pPr lvl="1"/>
            <a:r>
              <a:rPr lang="en-US" sz="1000">
                <a:latin typeface="Arial" pitchFamily="34" charset="0"/>
              </a:rPr>
              <a:t>(                       ) = (                          ) / 10</a:t>
            </a:r>
          </a:p>
          <a:p>
            <a:r>
              <a:rPr lang="en-US" sz="1000" b="1">
                <a:latin typeface="Arial" pitchFamily="34" charset="0"/>
              </a:rPr>
              <a:t>Maximum Inventory Level (Max):</a:t>
            </a:r>
          </a:p>
          <a:p>
            <a:pPr lvl="1"/>
            <a:r>
              <a:rPr lang="en-US" sz="1000">
                <a:latin typeface="Arial" pitchFamily="34" charset="0"/>
              </a:rPr>
              <a:t>Weekly average = 8 weeks inventory / 8</a:t>
            </a:r>
          </a:p>
          <a:p>
            <a:pPr lvl="1"/>
            <a:r>
              <a:rPr lang="en-US" sz="1000">
                <a:latin typeface="Arial" pitchFamily="34" charset="0"/>
              </a:rPr>
              <a:t>(                       ) = (                           ) / 8</a:t>
            </a:r>
          </a:p>
          <a:p>
            <a:pPr lvl="1"/>
            <a:r>
              <a:rPr lang="en-US" sz="1000">
                <a:latin typeface="Arial" pitchFamily="34" charset="0"/>
              </a:rPr>
              <a:t>Days of inventory = weekly average / planned daily production</a:t>
            </a:r>
          </a:p>
          <a:p>
            <a:pPr lvl="1"/>
            <a:r>
              <a:rPr lang="en-US" sz="1000">
                <a:latin typeface="Arial" pitchFamily="34" charset="0"/>
              </a:rPr>
              <a:t>(                         ) = (                       ) / (                                    )</a:t>
            </a:r>
          </a:p>
          <a:p>
            <a:pPr lvl="1"/>
            <a:r>
              <a:rPr lang="en-US" sz="1000">
                <a:latin typeface="Arial" pitchFamily="34" charset="0"/>
              </a:rPr>
              <a:t>Safety stock *s.s.) = additional inventory that must be added due</a:t>
            </a:r>
          </a:p>
          <a:p>
            <a:pPr lvl="1"/>
            <a:r>
              <a:rPr lang="en-US" sz="1000">
                <a:latin typeface="Arial" pitchFamily="34" charset="0"/>
              </a:rPr>
              <a:t>                                 to current non-synchronized operations.</a:t>
            </a:r>
          </a:p>
          <a:p>
            <a:pPr lvl="1"/>
            <a:r>
              <a:rPr lang="en-US" sz="1000">
                <a:latin typeface="Arial" pitchFamily="34" charset="0"/>
              </a:rPr>
              <a:t>MAX = (days of inventory) X (daily planned production) + (s.s.)</a:t>
            </a:r>
          </a:p>
          <a:p>
            <a:pPr lvl="1"/>
            <a:r>
              <a:rPr lang="en-US" sz="1000">
                <a:latin typeface="Arial" pitchFamily="34" charset="0"/>
              </a:rPr>
              <a:t>(                 ) = (                ) X (               ) + (                )</a:t>
            </a:r>
          </a:p>
          <a:p>
            <a:r>
              <a:rPr lang="en-US" sz="1000" b="1">
                <a:latin typeface="Arial" pitchFamily="34" charset="0"/>
              </a:rPr>
              <a:t>Minimum inventory level (MIN)</a:t>
            </a:r>
            <a:r>
              <a:rPr lang="en-US" sz="1000">
                <a:latin typeface="Arial" pitchFamily="34" charset="0"/>
              </a:rPr>
              <a:t>:</a:t>
            </a:r>
          </a:p>
          <a:p>
            <a:pPr lvl="1"/>
            <a:r>
              <a:rPr lang="en-US" sz="1000">
                <a:latin typeface="Arial" pitchFamily="34" charset="0"/>
              </a:rPr>
              <a:t>(MIN) = batch size = red zone = replenishment</a:t>
            </a:r>
          </a:p>
          <a:p>
            <a:pPr lvl="1"/>
            <a:r>
              <a:rPr lang="en-US" sz="1000">
                <a:latin typeface="Arial" pitchFamily="34" charset="0"/>
              </a:rPr>
              <a:t>(MIN) = (                  )</a:t>
            </a:r>
          </a:p>
          <a:p>
            <a:r>
              <a:rPr lang="en-US" sz="1000" b="1">
                <a:latin typeface="Arial" pitchFamily="34" charset="0"/>
              </a:rPr>
              <a:t>Number of Pull Signals in a Loop (nps)*:</a:t>
            </a:r>
            <a:endParaRPr lang="en-US" sz="1000">
              <a:latin typeface="Arial" pitchFamily="34" charset="0"/>
            </a:endParaRPr>
          </a:p>
          <a:p>
            <a:pPr lvl="1"/>
            <a:r>
              <a:rPr lang="en-US" sz="1000">
                <a:latin typeface="Arial" pitchFamily="34" charset="0"/>
              </a:rPr>
              <a:t>(nps) = (MAX) / number of pieces in a standard pack</a:t>
            </a:r>
          </a:p>
          <a:p>
            <a:pPr lvl="1"/>
            <a:r>
              <a:rPr lang="en-US" sz="1000">
                <a:latin typeface="Arial" pitchFamily="34" charset="0"/>
              </a:rPr>
              <a:t>(                  )* = (                 ) / (                 )</a:t>
            </a:r>
          </a:p>
          <a:p>
            <a:r>
              <a:rPr lang="en-US" sz="1000" b="1">
                <a:latin typeface="Arial" pitchFamily="34" charset="0"/>
              </a:rPr>
              <a:t>Number of Pull Signals in a Red Zone (RZ)*:</a:t>
            </a:r>
            <a:endParaRPr lang="en-US" sz="1000">
              <a:latin typeface="Arial" pitchFamily="34" charset="0"/>
            </a:endParaRPr>
          </a:p>
          <a:p>
            <a:pPr lvl="1"/>
            <a:r>
              <a:rPr lang="en-US" sz="1000">
                <a:latin typeface="Arial" pitchFamily="34" charset="0"/>
              </a:rPr>
              <a:t>(RZ) = (MIN) / pieces in a standard pack</a:t>
            </a:r>
          </a:p>
          <a:p>
            <a:pPr lvl="1"/>
            <a:r>
              <a:rPr lang="en-US" sz="1000">
                <a:latin typeface="Arial" pitchFamily="34" charset="0"/>
              </a:rPr>
              <a:t>(                  )* = (                 ) / (                 )</a:t>
            </a:r>
          </a:p>
          <a:p>
            <a:r>
              <a:rPr lang="en-US" sz="1000" b="1">
                <a:latin typeface="Arial" pitchFamily="34" charset="0"/>
              </a:rPr>
              <a:t>Number of Pull Signals in a Yellow Zone (YZ)*:</a:t>
            </a:r>
            <a:endParaRPr lang="en-US" sz="1000">
              <a:latin typeface="Arial" pitchFamily="34" charset="0"/>
            </a:endParaRPr>
          </a:p>
          <a:p>
            <a:pPr lvl="1"/>
            <a:r>
              <a:rPr lang="en-US" sz="1000">
                <a:latin typeface="Arial" pitchFamily="34" charset="0"/>
              </a:rPr>
              <a:t>(YZ) = (nps) - (RZ) / 2</a:t>
            </a:r>
          </a:p>
          <a:p>
            <a:pPr lvl="1"/>
            <a:r>
              <a:rPr lang="en-US" sz="1000">
                <a:latin typeface="Arial" pitchFamily="34" charset="0"/>
              </a:rPr>
              <a:t>(                  )* = ((              ) - (               )) / 2</a:t>
            </a:r>
          </a:p>
          <a:p>
            <a:r>
              <a:rPr lang="en-US" sz="1000" b="1">
                <a:latin typeface="Arial" pitchFamily="34" charset="0"/>
              </a:rPr>
              <a:t>Number of Pull Signals in a Green Zone (GZ)*:</a:t>
            </a:r>
            <a:endParaRPr lang="en-US" sz="1000">
              <a:latin typeface="Arial" pitchFamily="34" charset="0"/>
            </a:endParaRPr>
          </a:p>
          <a:p>
            <a:pPr lvl="1"/>
            <a:r>
              <a:rPr lang="en-US" sz="1000">
                <a:latin typeface="Arial" pitchFamily="34" charset="0"/>
              </a:rPr>
              <a:t>(GZ) = (nps) - (RZ) - (YZ)</a:t>
            </a:r>
          </a:p>
          <a:p>
            <a:pPr lvl="1"/>
            <a:r>
              <a:rPr lang="en-US" sz="1000">
                <a:latin typeface="Arial" pitchFamily="34" charset="0"/>
              </a:rPr>
              <a:t>(                 ) = (                ) - (                ) - (               )</a:t>
            </a:r>
          </a:p>
          <a:p>
            <a:r>
              <a:rPr lang="en-US" sz="1000" b="1">
                <a:latin typeface="Arial" pitchFamily="34" charset="0"/>
              </a:rPr>
              <a:t>Designated Storage (dss):</a:t>
            </a:r>
            <a:endParaRPr lang="en-US" sz="1000">
              <a:latin typeface="Arial" pitchFamily="34" charset="0"/>
            </a:endParaRPr>
          </a:p>
          <a:p>
            <a:pPr lvl="1"/>
            <a:r>
              <a:rPr lang="en-US" sz="1000">
                <a:latin typeface="Arial" pitchFamily="34" charset="0"/>
              </a:rPr>
              <a:t>(dss) = (nps) X (length) X (width) / number of containers high</a:t>
            </a:r>
          </a:p>
          <a:p>
            <a:pPr lvl="1"/>
            <a:r>
              <a:rPr lang="en-US" sz="1000">
                <a:latin typeface="Arial" pitchFamily="34" charset="0"/>
              </a:rPr>
              <a:t>(                 ) = (                ) X (              ) X (                ) / (               )</a:t>
            </a:r>
          </a:p>
          <a:p>
            <a:endParaRPr lang="en-US" sz="1000">
              <a:latin typeface="Arial" pitchFamily="34" charset="0"/>
            </a:endParaRPr>
          </a:p>
          <a:p>
            <a:r>
              <a:rPr lang="en-US" sz="1000" i="1">
                <a:latin typeface="Arial" pitchFamily="34" charset="0"/>
              </a:rPr>
              <a:t>*   Round up to the next highest number</a:t>
            </a:r>
          </a:p>
          <a:p>
            <a:r>
              <a:rPr lang="en-US" sz="1000" i="1">
                <a:latin typeface="Arial" pitchFamily="34" charset="0"/>
              </a:rPr>
              <a:t>/   Means divided by</a:t>
            </a:r>
          </a:p>
          <a:p>
            <a:r>
              <a:rPr lang="en-US" sz="1000" i="1">
                <a:latin typeface="Arial" pitchFamily="34" charset="0"/>
              </a:rPr>
              <a:t>X  Means multiplied by</a:t>
            </a:r>
          </a:p>
        </p:txBody>
      </p:sp>
      <p:sp>
        <p:nvSpPr>
          <p:cNvPr id="86019" name="Rectangle 3"/>
          <p:cNvSpPr>
            <a:spLocks noChangeArrowheads="1"/>
          </p:cNvSpPr>
          <p:nvPr/>
        </p:nvSpPr>
        <p:spPr bwMode="auto">
          <a:xfrm>
            <a:off x="2178050" y="276225"/>
            <a:ext cx="4779963" cy="576263"/>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sz="3200" b="1">
                <a:solidFill>
                  <a:srgbClr val="790015"/>
                </a:solidFill>
                <a:latin typeface="Arial" pitchFamily="34" charset="0"/>
              </a:rPr>
              <a:t>Pull Signal Calculations</a:t>
            </a:r>
          </a:p>
        </p:txBody>
      </p:sp>
      <p:sp>
        <p:nvSpPr>
          <p:cNvPr id="86020" name="Rectangle 4"/>
          <p:cNvSpPr>
            <a:spLocks noChangeArrowheads="1"/>
          </p:cNvSpPr>
          <p:nvPr/>
        </p:nvSpPr>
        <p:spPr bwMode="auto">
          <a:xfrm>
            <a:off x="947738" y="6586538"/>
            <a:ext cx="581025" cy="21113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en-US" sz="800">
                <a:latin typeface="Arial" pitchFamily="34" charset="0"/>
              </a:rPr>
              <a:t>10/12/98</a:t>
            </a:r>
          </a:p>
        </p:txBody>
      </p:sp>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ChangeArrowheads="1"/>
          </p:cNvSpPr>
          <p:nvPr/>
        </p:nvSpPr>
        <p:spPr bwMode="auto">
          <a:xfrm>
            <a:off x="614363" y="1165225"/>
            <a:ext cx="7916862" cy="12700"/>
          </a:xfrm>
          <a:prstGeom prst="rect">
            <a:avLst/>
          </a:prstGeom>
          <a:solidFill>
            <a:srgbClr val="000000"/>
          </a:solidFill>
          <a:ln>
            <a:noFill/>
          </a:ln>
          <a:effectLst/>
          <a:extLs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8067" name="Rectangle 3"/>
          <p:cNvSpPr>
            <a:spLocks noChangeArrowheads="1"/>
          </p:cNvSpPr>
          <p:nvPr/>
        </p:nvSpPr>
        <p:spPr bwMode="auto">
          <a:xfrm>
            <a:off x="614363" y="1501775"/>
            <a:ext cx="7916862" cy="11113"/>
          </a:xfrm>
          <a:prstGeom prst="rect">
            <a:avLst/>
          </a:prstGeom>
          <a:solidFill>
            <a:srgbClr val="000000"/>
          </a:solidFill>
          <a:ln>
            <a:noFill/>
          </a:ln>
          <a:effectLst/>
          <a:extLs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8068" name="Rectangle 4"/>
          <p:cNvSpPr>
            <a:spLocks noChangeArrowheads="1"/>
          </p:cNvSpPr>
          <p:nvPr/>
        </p:nvSpPr>
        <p:spPr bwMode="auto">
          <a:xfrm>
            <a:off x="614363" y="1776413"/>
            <a:ext cx="7916862" cy="12700"/>
          </a:xfrm>
          <a:prstGeom prst="rect">
            <a:avLst/>
          </a:prstGeom>
          <a:solidFill>
            <a:srgbClr val="000000"/>
          </a:solidFill>
          <a:ln>
            <a:noFill/>
          </a:ln>
          <a:effectLst/>
          <a:extLs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8069" name="Line 5"/>
          <p:cNvSpPr>
            <a:spLocks noChangeShapeType="1"/>
          </p:cNvSpPr>
          <p:nvPr/>
        </p:nvSpPr>
        <p:spPr bwMode="auto">
          <a:xfrm>
            <a:off x="2498725" y="1938338"/>
            <a:ext cx="600075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8070" name="Line 6"/>
          <p:cNvSpPr>
            <a:spLocks noChangeShapeType="1"/>
          </p:cNvSpPr>
          <p:nvPr/>
        </p:nvSpPr>
        <p:spPr bwMode="auto">
          <a:xfrm>
            <a:off x="2498725" y="2095500"/>
            <a:ext cx="600075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8071" name="Rectangle 7"/>
          <p:cNvSpPr>
            <a:spLocks noChangeArrowheads="1"/>
          </p:cNvSpPr>
          <p:nvPr/>
        </p:nvSpPr>
        <p:spPr bwMode="auto">
          <a:xfrm>
            <a:off x="614363" y="2247900"/>
            <a:ext cx="7916862" cy="12700"/>
          </a:xfrm>
          <a:prstGeom prst="rect">
            <a:avLst/>
          </a:prstGeom>
          <a:solidFill>
            <a:srgbClr val="000000"/>
          </a:solidFill>
          <a:ln>
            <a:noFill/>
          </a:ln>
          <a:effectLst/>
          <a:extLs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8072" name="Line 8"/>
          <p:cNvSpPr>
            <a:spLocks noChangeShapeType="1"/>
          </p:cNvSpPr>
          <p:nvPr/>
        </p:nvSpPr>
        <p:spPr bwMode="auto">
          <a:xfrm>
            <a:off x="2498725" y="2411413"/>
            <a:ext cx="600075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8073" name="Line 9"/>
          <p:cNvSpPr>
            <a:spLocks noChangeShapeType="1"/>
          </p:cNvSpPr>
          <p:nvPr/>
        </p:nvSpPr>
        <p:spPr bwMode="auto">
          <a:xfrm>
            <a:off x="2498725" y="2570163"/>
            <a:ext cx="600075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8074" name="Rectangle 10"/>
          <p:cNvSpPr>
            <a:spLocks noChangeArrowheads="1"/>
          </p:cNvSpPr>
          <p:nvPr/>
        </p:nvSpPr>
        <p:spPr bwMode="auto">
          <a:xfrm>
            <a:off x="614363" y="2722563"/>
            <a:ext cx="7916862" cy="11112"/>
          </a:xfrm>
          <a:prstGeom prst="rect">
            <a:avLst/>
          </a:prstGeom>
          <a:solidFill>
            <a:srgbClr val="000000"/>
          </a:solidFill>
          <a:ln>
            <a:noFill/>
          </a:ln>
          <a:effectLst/>
          <a:extLs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8075" name="Line 11"/>
          <p:cNvSpPr>
            <a:spLocks noChangeShapeType="1"/>
          </p:cNvSpPr>
          <p:nvPr/>
        </p:nvSpPr>
        <p:spPr bwMode="auto">
          <a:xfrm>
            <a:off x="2498725" y="2886075"/>
            <a:ext cx="600075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8076" name="Rectangle 12"/>
          <p:cNvSpPr>
            <a:spLocks noChangeArrowheads="1"/>
          </p:cNvSpPr>
          <p:nvPr/>
        </p:nvSpPr>
        <p:spPr bwMode="auto">
          <a:xfrm>
            <a:off x="2482850" y="3043238"/>
            <a:ext cx="6019800" cy="3175"/>
          </a:xfrm>
          <a:prstGeom prst="rect">
            <a:avLst/>
          </a:prstGeom>
          <a:solidFill>
            <a:srgbClr val="000000"/>
          </a:solidFill>
          <a:ln w="1270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8077" name="Rectangle 13"/>
          <p:cNvSpPr>
            <a:spLocks noChangeArrowheads="1"/>
          </p:cNvSpPr>
          <p:nvPr/>
        </p:nvSpPr>
        <p:spPr bwMode="auto">
          <a:xfrm>
            <a:off x="614363" y="3195638"/>
            <a:ext cx="7916862" cy="12700"/>
          </a:xfrm>
          <a:prstGeom prst="rect">
            <a:avLst/>
          </a:prstGeom>
          <a:solidFill>
            <a:srgbClr val="000000"/>
          </a:solidFill>
          <a:ln>
            <a:noFill/>
          </a:ln>
          <a:effectLst/>
          <a:extLs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8078" name="Line 14"/>
          <p:cNvSpPr>
            <a:spLocks noChangeShapeType="1"/>
          </p:cNvSpPr>
          <p:nvPr/>
        </p:nvSpPr>
        <p:spPr bwMode="auto">
          <a:xfrm>
            <a:off x="2498725" y="3359150"/>
            <a:ext cx="600075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8079" name="Line 15"/>
          <p:cNvSpPr>
            <a:spLocks noChangeShapeType="1"/>
          </p:cNvSpPr>
          <p:nvPr/>
        </p:nvSpPr>
        <p:spPr bwMode="auto">
          <a:xfrm>
            <a:off x="2498725" y="3516313"/>
            <a:ext cx="600075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8080" name="Rectangle 16"/>
          <p:cNvSpPr>
            <a:spLocks noChangeArrowheads="1"/>
          </p:cNvSpPr>
          <p:nvPr/>
        </p:nvSpPr>
        <p:spPr bwMode="auto">
          <a:xfrm>
            <a:off x="614363" y="3668713"/>
            <a:ext cx="7916862" cy="12700"/>
          </a:xfrm>
          <a:prstGeom prst="rect">
            <a:avLst/>
          </a:prstGeom>
          <a:solidFill>
            <a:srgbClr val="000000"/>
          </a:solidFill>
          <a:ln>
            <a:noFill/>
          </a:ln>
          <a:effectLst/>
          <a:extLs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8081" name="Line 17"/>
          <p:cNvSpPr>
            <a:spLocks noChangeShapeType="1"/>
          </p:cNvSpPr>
          <p:nvPr/>
        </p:nvSpPr>
        <p:spPr bwMode="auto">
          <a:xfrm>
            <a:off x="2498725" y="3830638"/>
            <a:ext cx="600075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8082" name="Line 18"/>
          <p:cNvSpPr>
            <a:spLocks noChangeShapeType="1"/>
          </p:cNvSpPr>
          <p:nvPr/>
        </p:nvSpPr>
        <p:spPr bwMode="auto">
          <a:xfrm>
            <a:off x="2498725" y="3989388"/>
            <a:ext cx="600075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8083" name="Rectangle 19"/>
          <p:cNvSpPr>
            <a:spLocks noChangeArrowheads="1"/>
          </p:cNvSpPr>
          <p:nvPr/>
        </p:nvSpPr>
        <p:spPr bwMode="auto">
          <a:xfrm>
            <a:off x="614363" y="4141788"/>
            <a:ext cx="7916862" cy="12700"/>
          </a:xfrm>
          <a:prstGeom prst="rect">
            <a:avLst/>
          </a:prstGeom>
          <a:solidFill>
            <a:srgbClr val="000000"/>
          </a:solidFill>
          <a:ln>
            <a:noFill/>
          </a:ln>
          <a:effectLst/>
          <a:extLs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8084" name="Rectangle 20"/>
          <p:cNvSpPr>
            <a:spLocks noChangeArrowheads="1"/>
          </p:cNvSpPr>
          <p:nvPr/>
        </p:nvSpPr>
        <p:spPr bwMode="auto">
          <a:xfrm>
            <a:off x="2482850" y="4305300"/>
            <a:ext cx="6019800" cy="3175"/>
          </a:xfrm>
          <a:prstGeom prst="rect">
            <a:avLst/>
          </a:prstGeom>
          <a:solidFill>
            <a:srgbClr val="000000"/>
          </a:solidFill>
          <a:ln w="1270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8085" name="Line 21"/>
          <p:cNvSpPr>
            <a:spLocks noChangeShapeType="1"/>
          </p:cNvSpPr>
          <p:nvPr/>
        </p:nvSpPr>
        <p:spPr bwMode="auto">
          <a:xfrm>
            <a:off x="2498725" y="4462463"/>
            <a:ext cx="600075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8086" name="Rectangle 22"/>
          <p:cNvSpPr>
            <a:spLocks noChangeArrowheads="1"/>
          </p:cNvSpPr>
          <p:nvPr/>
        </p:nvSpPr>
        <p:spPr bwMode="auto">
          <a:xfrm>
            <a:off x="614363" y="4614863"/>
            <a:ext cx="7916862" cy="12700"/>
          </a:xfrm>
          <a:prstGeom prst="rect">
            <a:avLst/>
          </a:prstGeom>
          <a:solidFill>
            <a:srgbClr val="000000"/>
          </a:solidFill>
          <a:ln>
            <a:noFill/>
          </a:ln>
          <a:effectLst/>
          <a:extLs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8087" name="Line 23"/>
          <p:cNvSpPr>
            <a:spLocks noChangeShapeType="1"/>
          </p:cNvSpPr>
          <p:nvPr/>
        </p:nvSpPr>
        <p:spPr bwMode="auto">
          <a:xfrm>
            <a:off x="2498725" y="4778375"/>
            <a:ext cx="600075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8088" name="Line 24"/>
          <p:cNvSpPr>
            <a:spLocks noChangeShapeType="1"/>
          </p:cNvSpPr>
          <p:nvPr/>
        </p:nvSpPr>
        <p:spPr bwMode="auto">
          <a:xfrm>
            <a:off x="2498725" y="4937125"/>
            <a:ext cx="600075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8089" name="Rectangle 25"/>
          <p:cNvSpPr>
            <a:spLocks noChangeArrowheads="1"/>
          </p:cNvSpPr>
          <p:nvPr/>
        </p:nvSpPr>
        <p:spPr bwMode="auto">
          <a:xfrm>
            <a:off x="614363" y="5089525"/>
            <a:ext cx="7916862" cy="11113"/>
          </a:xfrm>
          <a:prstGeom prst="rect">
            <a:avLst/>
          </a:prstGeom>
          <a:solidFill>
            <a:srgbClr val="000000"/>
          </a:solidFill>
          <a:ln>
            <a:noFill/>
          </a:ln>
          <a:effectLst/>
          <a:extLs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8090" name="Line 26"/>
          <p:cNvSpPr>
            <a:spLocks noChangeShapeType="1"/>
          </p:cNvSpPr>
          <p:nvPr/>
        </p:nvSpPr>
        <p:spPr bwMode="auto">
          <a:xfrm>
            <a:off x="2498725" y="5253038"/>
            <a:ext cx="600075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8091" name="Line 27"/>
          <p:cNvSpPr>
            <a:spLocks noChangeShapeType="1"/>
          </p:cNvSpPr>
          <p:nvPr/>
        </p:nvSpPr>
        <p:spPr bwMode="auto">
          <a:xfrm>
            <a:off x="2498725" y="5410200"/>
            <a:ext cx="600075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8092" name="Rectangle 28"/>
          <p:cNvSpPr>
            <a:spLocks noChangeArrowheads="1"/>
          </p:cNvSpPr>
          <p:nvPr/>
        </p:nvSpPr>
        <p:spPr bwMode="auto">
          <a:xfrm>
            <a:off x="614363" y="5562600"/>
            <a:ext cx="7916862" cy="12700"/>
          </a:xfrm>
          <a:prstGeom prst="rect">
            <a:avLst/>
          </a:prstGeom>
          <a:solidFill>
            <a:srgbClr val="000000"/>
          </a:solidFill>
          <a:ln>
            <a:noFill/>
          </a:ln>
          <a:effectLst/>
          <a:extLs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8093" name="Line 29"/>
          <p:cNvSpPr>
            <a:spLocks noChangeShapeType="1"/>
          </p:cNvSpPr>
          <p:nvPr/>
        </p:nvSpPr>
        <p:spPr bwMode="auto">
          <a:xfrm>
            <a:off x="2498725" y="5724525"/>
            <a:ext cx="600075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8094" name="Rectangle 30"/>
          <p:cNvSpPr>
            <a:spLocks noChangeArrowheads="1"/>
          </p:cNvSpPr>
          <p:nvPr/>
        </p:nvSpPr>
        <p:spPr bwMode="auto">
          <a:xfrm>
            <a:off x="614363" y="6035675"/>
            <a:ext cx="7916862" cy="11113"/>
          </a:xfrm>
          <a:prstGeom prst="rect">
            <a:avLst/>
          </a:prstGeom>
          <a:solidFill>
            <a:srgbClr val="000000"/>
          </a:solidFill>
          <a:ln>
            <a:noFill/>
          </a:ln>
          <a:effectLst/>
          <a:extLs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8095" name="Rectangle 31"/>
          <p:cNvSpPr>
            <a:spLocks noChangeArrowheads="1"/>
          </p:cNvSpPr>
          <p:nvPr/>
        </p:nvSpPr>
        <p:spPr bwMode="auto">
          <a:xfrm>
            <a:off x="2482850" y="5881688"/>
            <a:ext cx="6019800" cy="3175"/>
          </a:xfrm>
          <a:prstGeom prst="rect">
            <a:avLst/>
          </a:prstGeom>
          <a:solidFill>
            <a:srgbClr val="000000"/>
          </a:solidFill>
          <a:ln w="1270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8096" name="Rectangle 32"/>
          <p:cNvSpPr>
            <a:spLocks noChangeArrowheads="1"/>
          </p:cNvSpPr>
          <p:nvPr/>
        </p:nvSpPr>
        <p:spPr bwMode="auto">
          <a:xfrm>
            <a:off x="995363" y="1511300"/>
            <a:ext cx="973137" cy="2921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7788" tIns="39688" rIns="77788" bIns="39688">
            <a:spAutoFit/>
          </a:bodyPr>
          <a:lstStyle/>
          <a:p>
            <a:pPr defTabSz="661988"/>
            <a:r>
              <a:rPr lang="en-US" sz="1400" b="1">
                <a:solidFill>
                  <a:srgbClr val="000000"/>
                </a:solidFill>
                <a:latin typeface="Arial" pitchFamily="34" charset="0"/>
              </a:rPr>
              <a:t>Key Point</a:t>
            </a:r>
          </a:p>
        </p:txBody>
      </p:sp>
      <p:sp>
        <p:nvSpPr>
          <p:cNvPr id="88097" name="Rectangle 33"/>
          <p:cNvSpPr>
            <a:spLocks noChangeArrowheads="1"/>
          </p:cNvSpPr>
          <p:nvPr/>
        </p:nvSpPr>
        <p:spPr bwMode="auto">
          <a:xfrm>
            <a:off x="4735513" y="1511300"/>
            <a:ext cx="1287462" cy="2921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7788" tIns="39688" rIns="77788" bIns="39688">
            <a:spAutoFit/>
          </a:bodyPr>
          <a:lstStyle/>
          <a:p>
            <a:pPr defTabSz="661988"/>
            <a:r>
              <a:rPr lang="en-US" sz="1400" b="1">
                <a:solidFill>
                  <a:srgbClr val="000000"/>
                </a:solidFill>
                <a:latin typeface="Arial" pitchFamily="34" charset="0"/>
              </a:rPr>
              <a:t>Observations</a:t>
            </a:r>
          </a:p>
        </p:txBody>
      </p:sp>
      <p:sp>
        <p:nvSpPr>
          <p:cNvPr id="88098" name="Rectangle 34"/>
          <p:cNvSpPr>
            <a:spLocks noChangeArrowheads="1"/>
          </p:cNvSpPr>
          <p:nvPr/>
        </p:nvSpPr>
        <p:spPr bwMode="auto">
          <a:xfrm>
            <a:off x="1062038" y="1770063"/>
            <a:ext cx="866775" cy="2159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7788" tIns="39688" rIns="77788" bIns="39688">
            <a:spAutoFit/>
          </a:bodyPr>
          <a:lstStyle/>
          <a:p>
            <a:pPr defTabSz="661988"/>
            <a:r>
              <a:rPr lang="en-US" sz="900" b="1">
                <a:solidFill>
                  <a:srgbClr val="000000"/>
                </a:solidFill>
                <a:latin typeface="Arial" pitchFamily="34" charset="0"/>
              </a:rPr>
              <a:t>Pull Systems</a:t>
            </a:r>
          </a:p>
        </p:txBody>
      </p:sp>
      <p:sp>
        <p:nvSpPr>
          <p:cNvPr id="88099" name="Rectangle 35"/>
          <p:cNvSpPr>
            <a:spLocks noChangeArrowheads="1"/>
          </p:cNvSpPr>
          <p:nvPr/>
        </p:nvSpPr>
        <p:spPr bwMode="auto">
          <a:xfrm>
            <a:off x="928688" y="1949450"/>
            <a:ext cx="1166812" cy="2921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7788" tIns="39688" rIns="77788" bIns="39688">
            <a:spAutoFit/>
          </a:bodyPr>
          <a:lstStyle/>
          <a:p>
            <a:pPr algn="ctr" defTabSz="661988"/>
            <a:r>
              <a:rPr lang="en-US" sz="700">
                <a:solidFill>
                  <a:srgbClr val="000000"/>
                </a:solidFill>
                <a:latin typeface="Arial" pitchFamily="34" charset="0"/>
              </a:rPr>
              <a:t>(Replenishment based on</a:t>
            </a:r>
          </a:p>
          <a:p>
            <a:pPr algn="ctr" defTabSz="661988"/>
            <a:r>
              <a:rPr lang="en-US" sz="700">
                <a:solidFill>
                  <a:srgbClr val="000000"/>
                </a:solidFill>
                <a:latin typeface="Arial" pitchFamily="34" charset="0"/>
              </a:rPr>
              <a:t>consumption)</a:t>
            </a:r>
          </a:p>
        </p:txBody>
      </p:sp>
      <p:sp>
        <p:nvSpPr>
          <p:cNvPr id="88100" name="Rectangle 36"/>
          <p:cNvSpPr>
            <a:spLocks noChangeArrowheads="1"/>
          </p:cNvSpPr>
          <p:nvPr/>
        </p:nvSpPr>
        <p:spPr bwMode="auto">
          <a:xfrm>
            <a:off x="1095375" y="2303463"/>
            <a:ext cx="803275" cy="2159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7788" tIns="39688" rIns="77788" bIns="39688">
            <a:spAutoFit/>
          </a:bodyPr>
          <a:lstStyle/>
          <a:p>
            <a:pPr defTabSz="661988"/>
            <a:r>
              <a:rPr lang="en-US" sz="900" b="1">
                <a:solidFill>
                  <a:srgbClr val="000000"/>
                </a:solidFill>
                <a:latin typeface="Arial" pitchFamily="34" charset="0"/>
              </a:rPr>
              <a:t>Pull Signals</a:t>
            </a:r>
          </a:p>
        </p:txBody>
      </p:sp>
      <p:sp>
        <p:nvSpPr>
          <p:cNvPr id="88101" name="Rectangle 37"/>
          <p:cNvSpPr>
            <a:spLocks noChangeArrowheads="1"/>
          </p:cNvSpPr>
          <p:nvPr/>
        </p:nvSpPr>
        <p:spPr bwMode="auto">
          <a:xfrm>
            <a:off x="1071563" y="2481263"/>
            <a:ext cx="896937" cy="18573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7788" tIns="39688" rIns="77788" bIns="39688">
            <a:spAutoFit/>
          </a:bodyPr>
          <a:lstStyle/>
          <a:p>
            <a:pPr defTabSz="661988"/>
            <a:r>
              <a:rPr lang="en-US" sz="700">
                <a:solidFill>
                  <a:srgbClr val="000000"/>
                </a:solidFill>
                <a:latin typeface="Arial" pitchFamily="34" charset="0"/>
              </a:rPr>
              <a:t>(Type used &amp; why)</a:t>
            </a:r>
          </a:p>
        </p:txBody>
      </p:sp>
      <p:sp>
        <p:nvSpPr>
          <p:cNvPr id="88102" name="Rectangle 38"/>
          <p:cNvSpPr>
            <a:spLocks noChangeArrowheads="1"/>
          </p:cNvSpPr>
          <p:nvPr/>
        </p:nvSpPr>
        <p:spPr bwMode="auto">
          <a:xfrm>
            <a:off x="963613" y="2794000"/>
            <a:ext cx="1057275" cy="2159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7788" tIns="39688" rIns="77788" bIns="39688">
            <a:spAutoFit/>
          </a:bodyPr>
          <a:lstStyle/>
          <a:p>
            <a:pPr defTabSz="661988"/>
            <a:r>
              <a:rPr lang="en-US" sz="900" b="1">
                <a:solidFill>
                  <a:srgbClr val="000000"/>
                </a:solidFill>
                <a:latin typeface="Arial" pitchFamily="34" charset="0"/>
              </a:rPr>
              <a:t>Inventory Levels</a:t>
            </a:r>
          </a:p>
        </p:txBody>
      </p:sp>
      <p:sp>
        <p:nvSpPr>
          <p:cNvPr id="88103" name="Rectangle 39"/>
          <p:cNvSpPr>
            <a:spLocks noChangeArrowheads="1"/>
          </p:cNvSpPr>
          <p:nvPr/>
        </p:nvSpPr>
        <p:spPr bwMode="auto">
          <a:xfrm>
            <a:off x="1050925" y="2955925"/>
            <a:ext cx="944563" cy="1857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7788" tIns="39688" rIns="77788" bIns="39688">
            <a:spAutoFit/>
          </a:bodyPr>
          <a:lstStyle/>
          <a:p>
            <a:pPr defTabSz="661988"/>
            <a:r>
              <a:rPr lang="en-US" sz="700">
                <a:solidFill>
                  <a:srgbClr val="000000"/>
                </a:solidFill>
                <a:latin typeface="Arial" pitchFamily="34" charset="0"/>
              </a:rPr>
              <a:t>(Stock, WIP, banks)</a:t>
            </a:r>
          </a:p>
        </p:txBody>
      </p:sp>
      <p:sp>
        <p:nvSpPr>
          <p:cNvPr id="88104" name="Rectangle 40"/>
          <p:cNvSpPr>
            <a:spLocks noChangeArrowheads="1"/>
          </p:cNvSpPr>
          <p:nvPr/>
        </p:nvSpPr>
        <p:spPr bwMode="auto">
          <a:xfrm>
            <a:off x="1092200" y="3275013"/>
            <a:ext cx="809625" cy="2159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7788" tIns="39688" rIns="77788" bIns="39688">
            <a:spAutoFit/>
          </a:bodyPr>
          <a:lstStyle/>
          <a:p>
            <a:pPr defTabSz="661988"/>
            <a:r>
              <a:rPr lang="en-US" sz="900" b="1">
                <a:solidFill>
                  <a:srgbClr val="000000"/>
                </a:solidFill>
                <a:latin typeface="Arial" pitchFamily="34" charset="0"/>
              </a:rPr>
              <a:t>Stock Dates</a:t>
            </a:r>
          </a:p>
        </p:txBody>
      </p:sp>
      <p:sp>
        <p:nvSpPr>
          <p:cNvPr id="88105" name="Rectangle 41"/>
          <p:cNvSpPr>
            <a:spLocks noChangeArrowheads="1"/>
          </p:cNvSpPr>
          <p:nvPr/>
        </p:nvSpPr>
        <p:spPr bwMode="auto">
          <a:xfrm>
            <a:off x="1127125" y="3441700"/>
            <a:ext cx="785813" cy="1857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7788" tIns="39688" rIns="77788" bIns="39688">
            <a:spAutoFit/>
          </a:bodyPr>
          <a:lstStyle/>
          <a:p>
            <a:pPr defTabSz="661988"/>
            <a:r>
              <a:rPr lang="en-US" sz="700">
                <a:solidFill>
                  <a:srgbClr val="000000"/>
                </a:solidFill>
                <a:latin typeface="Arial" pitchFamily="34" charset="0"/>
              </a:rPr>
              <a:t>(FIFO vs. FISH)</a:t>
            </a:r>
          </a:p>
        </p:txBody>
      </p:sp>
      <p:sp>
        <p:nvSpPr>
          <p:cNvPr id="88106" name="Rectangle 42"/>
          <p:cNvSpPr>
            <a:spLocks noChangeArrowheads="1"/>
          </p:cNvSpPr>
          <p:nvPr/>
        </p:nvSpPr>
        <p:spPr bwMode="auto">
          <a:xfrm>
            <a:off x="788988" y="3730625"/>
            <a:ext cx="1441450" cy="2159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7788" tIns="39688" rIns="77788" bIns="39688">
            <a:spAutoFit/>
          </a:bodyPr>
          <a:lstStyle/>
          <a:p>
            <a:pPr algn="ctr" defTabSz="661988"/>
            <a:r>
              <a:rPr lang="en-US" sz="900" b="1">
                <a:solidFill>
                  <a:srgbClr val="000000"/>
                </a:solidFill>
                <a:latin typeface="Arial" pitchFamily="34" charset="0"/>
              </a:rPr>
              <a:t>Distance Traveled</a:t>
            </a:r>
          </a:p>
        </p:txBody>
      </p:sp>
      <p:sp>
        <p:nvSpPr>
          <p:cNvPr id="88107" name="Rectangle 43"/>
          <p:cNvSpPr>
            <a:spLocks noChangeArrowheads="1"/>
          </p:cNvSpPr>
          <p:nvPr/>
        </p:nvSpPr>
        <p:spPr bwMode="auto">
          <a:xfrm>
            <a:off x="879475" y="3930650"/>
            <a:ext cx="1295400" cy="1857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7788" tIns="39688" rIns="77788" bIns="39688">
            <a:spAutoFit/>
          </a:bodyPr>
          <a:lstStyle/>
          <a:p>
            <a:pPr defTabSz="661988"/>
            <a:r>
              <a:rPr lang="en-US" sz="700">
                <a:solidFill>
                  <a:srgbClr val="000000"/>
                </a:solidFill>
                <a:latin typeface="Arial" pitchFamily="34" charset="0"/>
              </a:rPr>
              <a:t>(Part, WIP,conveyor lengths)</a:t>
            </a:r>
          </a:p>
        </p:txBody>
      </p:sp>
      <p:sp>
        <p:nvSpPr>
          <p:cNvPr id="88108" name="Rectangle 44"/>
          <p:cNvSpPr>
            <a:spLocks noChangeArrowheads="1"/>
          </p:cNvSpPr>
          <p:nvPr/>
        </p:nvSpPr>
        <p:spPr bwMode="auto">
          <a:xfrm>
            <a:off x="835025" y="4152900"/>
            <a:ext cx="1304925" cy="2159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7788" tIns="39688" rIns="77788" bIns="39688">
            <a:spAutoFit/>
          </a:bodyPr>
          <a:lstStyle/>
          <a:p>
            <a:pPr defTabSz="661988"/>
            <a:r>
              <a:rPr lang="en-US" sz="900" b="1">
                <a:solidFill>
                  <a:srgbClr val="000000"/>
                </a:solidFill>
                <a:latin typeface="Arial" pitchFamily="34" charset="0"/>
              </a:rPr>
              <a:t>Small Lot Production</a:t>
            </a:r>
          </a:p>
        </p:txBody>
      </p:sp>
      <p:sp>
        <p:nvSpPr>
          <p:cNvPr id="88109" name="Rectangle 45"/>
          <p:cNvSpPr>
            <a:spLocks noChangeArrowheads="1"/>
          </p:cNvSpPr>
          <p:nvPr/>
        </p:nvSpPr>
        <p:spPr bwMode="auto">
          <a:xfrm>
            <a:off x="898525" y="4314825"/>
            <a:ext cx="1223963" cy="2921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7788" tIns="39688" rIns="77788" bIns="39688">
            <a:spAutoFit/>
          </a:bodyPr>
          <a:lstStyle/>
          <a:p>
            <a:pPr algn="ctr" defTabSz="661988"/>
            <a:r>
              <a:rPr lang="en-US" sz="700">
                <a:solidFill>
                  <a:srgbClr val="000000"/>
                </a:solidFill>
                <a:latin typeface="Arial" pitchFamily="34" charset="0"/>
              </a:rPr>
              <a:t>(Minimum material quantity</a:t>
            </a:r>
          </a:p>
          <a:p>
            <a:pPr algn="ctr" defTabSz="661988"/>
            <a:r>
              <a:rPr lang="en-US" sz="700">
                <a:solidFill>
                  <a:srgbClr val="000000"/>
                </a:solidFill>
                <a:latin typeface="Arial" pitchFamily="34" charset="0"/>
              </a:rPr>
              <a:t>and flow)</a:t>
            </a:r>
          </a:p>
        </p:txBody>
      </p:sp>
      <p:sp>
        <p:nvSpPr>
          <p:cNvPr id="88110" name="Rectangle 46"/>
          <p:cNvSpPr>
            <a:spLocks noChangeArrowheads="1"/>
          </p:cNvSpPr>
          <p:nvPr/>
        </p:nvSpPr>
        <p:spPr bwMode="auto">
          <a:xfrm>
            <a:off x="968375" y="4610100"/>
            <a:ext cx="1050925" cy="2159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7788" tIns="39688" rIns="77788" bIns="39688">
            <a:spAutoFit/>
          </a:bodyPr>
          <a:lstStyle/>
          <a:p>
            <a:pPr defTabSz="661988"/>
            <a:r>
              <a:rPr lang="en-US" sz="900" b="1">
                <a:solidFill>
                  <a:srgbClr val="000000"/>
                </a:solidFill>
                <a:latin typeface="Arial" pitchFamily="34" charset="0"/>
              </a:rPr>
              <a:t>Containerization</a:t>
            </a:r>
          </a:p>
        </p:txBody>
      </p:sp>
      <p:sp>
        <p:nvSpPr>
          <p:cNvPr id="88111" name="Rectangle 47"/>
          <p:cNvSpPr>
            <a:spLocks noChangeArrowheads="1"/>
          </p:cNvSpPr>
          <p:nvPr/>
        </p:nvSpPr>
        <p:spPr bwMode="auto">
          <a:xfrm>
            <a:off x="928688" y="4787900"/>
            <a:ext cx="1162050" cy="2921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7788" tIns="39688" rIns="77788" bIns="39688">
            <a:spAutoFit/>
          </a:bodyPr>
          <a:lstStyle/>
          <a:p>
            <a:pPr algn="ctr" defTabSz="661988"/>
            <a:r>
              <a:rPr lang="en-US" sz="700">
                <a:solidFill>
                  <a:srgbClr val="000000"/>
                </a:solidFill>
                <a:latin typeface="Arial" pitchFamily="34" charset="0"/>
              </a:rPr>
              <a:t>(Quality part presented to</a:t>
            </a:r>
          </a:p>
          <a:p>
            <a:pPr algn="ctr" defTabSz="661988"/>
            <a:r>
              <a:rPr lang="en-US" sz="700">
                <a:solidFill>
                  <a:srgbClr val="000000"/>
                </a:solidFill>
                <a:latin typeface="Arial" pitchFamily="34" charset="0"/>
              </a:rPr>
              <a:t>operator)</a:t>
            </a:r>
          </a:p>
        </p:txBody>
      </p:sp>
      <p:sp>
        <p:nvSpPr>
          <p:cNvPr id="88112" name="Rectangle 48"/>
          <p:cNvSpPr>
            <a:spLocks noChangeArrowheads="1"/>
          </p:cNvSpPr>
          <p:nvPr/>
        </p:nvSpPr>
        <p:spPr bwMode="auto">
          <a:xfrm>
            <a:off x="831850" y="5083175"/>
            <a:ext cx="1311275" cy="2159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7788" tIns="39688" rIns="77788" bIns="39688">
            <a:spAutoFit/>
          </a:bodyPr>
          <a:lstStyle/>
          <a:p>
            <a:pPr defTabSz="661988"/>
            <a:r>
              <a:rPr lang="en-US" sz="900" b="1">
                <a:solidFill>
                  <a:srgbClr val="000000"/>
                </a:solidFill>
                <a:latin typeface="Arial" pitchFamily="34" charset="0"/>
              </a:rPr>
              <a:t>Supplier Involvement</a:t>
            </a:r>
          </a:p>
        </p:txBody>
      </p:sp>
      <p:sp>
        <p:nvSpPr>
          <p:cNvPr id="88113" name="Rectangle 49"/>
          <p:cNvSpPr>
            <a:spLocks noChangeArrowheads="1"/>
          </p:cNvSpPr>
          <p:nvPr/>
        </p:nvSpPr>
        <p:spPr bwMode="auto">
          <a:xfrm>
            <a:off x="984250" y="5276850"/>
            <a:ext cx="1052513" cy="2921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7788" tIns="39688" rIns="77788" bIns="39688">
            <a:spAutoFit/>
          </a:bodyPr>
          <a:lstStyle/>
          <a:p>
            <a:pPr algn="ctr" defTabSz="661988"/>
            <a:r>
              <a:rPr lang="en-US" sz="700">
                <a:solidFill>
                  <a:srgbClr val="000000"/>
                </a:solidFill>
                <a:latin typeface="Arial" pitchFamily="34" charset="0"/>
              </a:rPr>
              <a:t>(External of process or</a:t>
            </a:r>
          </a:p>
          <a:p>
            <a:pPr algn="ctr" defTabSz="661988"/>
            <a:r>
              <a:rPr lang="en-US" sz="700">
                <a:solidFill>
                  <a:srgbClr val="000000"/>
                </a:solidFill>
                <a:latin typeface="Arial" pitchFamily="34" charset="0"/>
              </a:rPr>
              <a:t>obvious boundary)</a:t>
            </a:r>
          </a:p>
        </p:txBody>
      </p:sp>
      <p:sp>
        <p:nvSpPr>
          <p:cNvPr id="88114" name="Rectangle 50"/>
          <p:cNvSpPr>
            <a:spLocks noChangeArrowheads="1"/>
          </p:cNvSpPr>
          <p:nvPr/>
        </p:nvSpPr>
        <p:spPr bwMode="auto">
          <a:xfrm>
            <a:off x="1192213" y="5597525"/>
            <a:ext cx="619125" cy="2159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7788" tIns="39688" rIns="77788" bIns="39688">
            <a:spAutoFit/>
          </a:bodyPr>
          <a:lstStyle/>
          <a:p>
            <a:pPr defTabSz="661988"/>
            <a:r>
              <a:rPr lang="en-US" sz="900" b="1">
                <a:solidFill>
                  <a:srgbClr val="000000"/>
                </a:solidFill>
                <a:latin typeface="Arial" pitchFamily="34" charset="0"/>
              </a:rPr>
              <a:t>Leveling</a:t>
            </a:r>
          </a:p>
        </p:txBody>
      </p:sp>
      <p:sp>
        <p:nvSpPr>
          <p:cNvPr id="88115" name="Rectangle 51"/>
          <p:cNvSpPr>
            <a:spLocks noChangeArrowheads="1"/>
          </p:cNvSpPr>
          <p:nvPr/>
        </p:nvSpPr>
        <p:spPr bwMode="auto">
          <a:xfrm>
            <a:off x="750888" y="5751513"/>
            <a:ext cx="1519237" cy="2921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7788" tIns="39688" rIns="77788" bIns="39688">
            <a:spAutoFit/>
          </a:bodyPr>
          <a:lstStyle/>
          <a:p>
            <a:pPr algn="ctr" defTabSz="661988"/>
            <a:r>
              <a:rPr lang="en-US" sz="700">
                <a:solidFill>
                  <a:srgbClr val="000000"/>
                </a:solidFill>
                <a:latin typeface="Arial" pitchFamily="34" charset="0"/>
              </a:rPr>
              <a:t>(Smooth flow vs. too much / little</a:t>
            </a:r>
          </a:p>
          <a:p>
            <a:pPr algn="ctr" defTabSz="661988"/>
            <a:r>
              <a:rPr lang="en-US" sz="700">
                <a:solidFill>
                  <a:srgbClr val="000000"/>
                </a:solidFill>
                <a:latin typeface="Arial" pitchFamily="34" charset="0"/>
              </a:rPr>
              <a:t>work, equipment, facilities, people)</a:t>
            </a:r>
          </a:p>
        </p:txBody>
      </p:sp>
      <p:sp>
        <p:nvSpPr>
          <p:cNvPr id="88116" name="Rectangle 52"/>
          <p:cNvSpPr>
            <a:spLocks noChangeArrowheads="1"/>
          </p:cNvSpPr>
          <p:nvPr/>
        </p:nvSpPr>
        <p:spPr bwMode="auto">
          <a:xfrm>
            <a:off x="592138" y="1165225"/>
            <a:ext cx="12700" cy="4883150"/>
          </a:xfrm>
          <a:prstGeom prst="rect">
            <a:avLst/>
          </a:prstGeom>
          <a:solidFill>
            <a:srgbClr val="000000"/>
          </a:solidFill>
          <a:ln>
            <a:noFill/>
          </a:ln>
          <a:effectLst/>
          <a:extLs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8117" name="Rectangle 53"/>
          <p:cNvSpPr>
            <a:spLocks noChangeArrowheads="1"/>
          </p:cNvSpPr>
          <p:nvPr/>
        </p:nvSpPr>
        <p:spPr bwMode="auto">
          <a:xfrm>
            <a:off x="8518525" y="1165225"/>
            <a:ext cx="11113" cy="4883150"/>
          </a:xfrm>
          <a:prstGeom prst="rect">
            <a:avLst/>
          </a:prstGeom>
          <a:solidFill>
            <a:srgbClr val="000000"/>
          </a:solidFill>
          <a:ln>
            <a:noFill/>
          </a:ln>
          <a:effectLst/>
          <a:extLs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8118" name="Rectangle 54"/>
          <p:cNvSpPr>
            <a:spLocks noChangeArrowheads="1"/>
          </p:cNvSpPr>
          <p:nvPr/>
        </p:nvSpPr>
        <p:spPr bwMode="auto">
          <a:xfrm>
            <a:off x="2455863" y="1501775"/>
            <a:ext cx="11112" cy="4545013"/>
          </a:xfrm>
          <a:prstGeom prst="rect">
            <a:avLst/>
          </a:prstGeom>
          <a:solidFill>
            <a:srgbClr val="000000"/>
          </a:solidFill>
          <a:ln>
            <a:noFill/>
          </a:ln>
          <a:effectLst/>
          <a:extLs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8119" name="Rectangle 55"/>
          <p:cNvSpPr>
            <a:spLocks noGrp="1" noChangeArrowheads="1"/>
          </p:cNvSpPr>
          <p:nvPr>
            <p:ph type="title"/>
          </p:nvPr>
        </p:nvSpPr>
        <p:spPr>
          <a:xfrm>
            <a:off x="1858963" y="1222375"/>
            <a:ext cx="5421312" cy="254000"/>
          </a:xfrm>
          <a:noFill/>
          <a:ln/>
        </p:spPr>
        <p:txBody>
          <a:bodyPr lIns="85725" tIns="42862" rIns="85725" bIns="42862"/>
          <a:lstStyle/>
          <a:p>
            <a:pPr defTabSz="727075">
              <a:lnSpc>
                <a:spcPct val="90000"/>
              </a:lnSpc>
            </a:pPr>
            <a:r>
              <a:rPr lang="en-US" sz="1700"/>
              <a:t>Observation Worksheet:  Pull System</a:t>
            </a: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1692275" y="88900"/>
            <a:ext cx="6064250" cy="820738"/>
          </a:xfrm>
          <a:noFill/>
          <a:ln/>
        </p:spPr>
        <p:txBody>
          <a:bodyPr lIns="88900" rIns="88900"/>
          <a:lstStyle/>
          <a:p>
            <a:pPr defTabSz="885825">
              <a:lnSpc>
                <a:spcPct val="100000"/>
              </a:lnSpc>
            </a:pPr>
            <a:r>
              <a:rPr lang="en-US" sz="3200">
                <a:solidFill>
                  <a:srgbClr val="790015"/>
                </a:solidFill>
                <a:latin typeface="Helvetica" charset="0"/>
              </a:rPr>
              <a:t>The Material Dilemma</a:t>
            </a:r>
          </a:p>
        </p:txBody>
      </p:sp>
      <p:grpSp>
        <p:nvGrpSpPr>
          <p:cNvPr id="10254" name="Group 14"/>
          <p:cNvGrpSpPr>
            <a:grpSpLocks/>
          </p:cNvGrpSpPr>
          <p:nvPr/>
        </p:nvGrpSpPr>
        <p:grpSpPr bwMode="auto">
          <a:xfrm>
            <a:off x="6715125" y="2503488"/>
            <a:ext cx="685800" cy="409575"/>
            <a:chOff x="4230" y="1577"/>
            <a:chExt cx="432" cy="258"/>
          </a:xfrm>
        </p:grpSpPr>
        <p:sp>
          <p:nvSpPr>
            <p:cNvPr id="10243" name="Freeform 3"/>
            <p:cNvSpPr>
              <a:spLocks/>
            </p:cNvSpPr>
            <p:nvPr/>
          </p:nvSpPr>
          <p:spPr bwMode="auto">
            <a:xfrm>
              <a:off x="4230" y="1577"/>
              <a:ext cx="432" cy="257"/>
            </a:xfrm>
            <a:custGeom>
              <a:avLst/>
              <a:gdLst>
                <a:gd name="T0" fmla="*/ 0 w 432"/>
                <a:gd name="T1" fmla="*/ 42 h 257"/>
                <a:gd name="T2" fmla="*/ 74 w 432"/>
                <a:gd name="T3" fmla="*/ 0 h 257"/>
                <a:gd name="T4" fmla="*/ 431 w 432"/>
                <a:gd name="T5" fmla="*/ 0 h 257"/>
                <a:gd name="T6" fmla="*/ 431 w 432"/>
                <a:gd name="T7" fmla="*/ 203 h 257"/>
                <a:gd name="T8" fmla="*/ 363 w 432"/>
                <a:gd name="T9" fmla="*/ 256 h 257"/>
                <a:gd name="T10" fmla="*/ 360 w 432"/>
                <a:gd name="T11" fmla="*/ 42 h 257"/>
                <a:gd name="T12" fmla="*/ 0 w 432"/>
                <a:gd name="T13" fmla="*/ 42 h 257"/>
              </a:gdLst>
              <a:ahLst/>
              <a:cxnLst>
                <a:cxn ang="0">
                  <a:pos x="T0" y="T1"/>
                </a:cxn>
                <a:cxn ang="0">
                  <a:pos x="T2" y="T3"/>
                </a:cxn>
                <a:cxn ang="0">
                  <a:pos x="T4" y="T5"/>
                </a:cxn>
                <a:cxn ang="0">
                  <a:pos x="T6" y="T7"/>
                </a:cxn>
                <a:cxn ang="0">
                  <a:pos x="T8" y="T9"/>
                </a:cxn>
                <a:cxn ang="0">
                  <a:pos x="T10" y="T11"/>
                </a:cxn>
                <a:cxn ang="0">
                  <a:pos x="T12" y="T13"/>
                </a:cxn>
              </a:cxnLst>
              <a:rect l="0" t="0" r="r" b="b"/>
              <a:pathLst>
                <a:path w="432" h="257">
                  <a:moveTo>
                    <a:pt x="0" y="42"/>
                  </a:moveTo>
                  <a:lnTo>
                    <a:pt x="74" y="0"/>
                  </a:lnTo>
                  <a:lnTo>
                    <a:pt x="431" y="0"/>
                  </a:lnTo>
                  <a:lnTo>
                    <a:pt x="431" y="203"/>
                  </a:lnTo>
                  <a:lnTo>
                    <a:pt x="363" y="256"/>
                  </a:lnTo>
                  <a:lnTo>
                    <a:pt x="360" y="42"/>
                  </a:lnTo>
                  <a:lnTo>
                    <a:pt x="0" y="42"/>
                  </a:lnTo>
                </a:path>
              </a:pathLst>
            </a:custGeom>
            <a:solidFill>
              <a:schemeClr val="tx1"/>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10253" name="Group 13"/>
            <p:cNvGrpSpPr>
              <a:grpSpLocks/>
            </p:cNvGrpSpPr>
            <p:nvPr/>
          </p:nvGrpSpPr>
          <p:grpSpPr bwMode="auto">
            <a:xfrm>
              <a:off x="4231" y="1620"/>
              <a:ext cx="361" cy="215"/>
              <a:chOff x="4231" y="1620"/>
              <a:chExt cx="361" cy="215"/>
            </a:xfrm>
          </p:grpSpPr>
          <p:sp>
            <p:nvSpPr>
              <p:cNvPr id="10244" name="Rectangle 4"/>
              <p:cNvSpPr>
                <a:spLocks noChangeArrowheads="1"/>
              </p:cNvSpPr>
              <p:nvPr/>
            </p:nvSpPr>
            <p:spPr bwMode="auto">
              <a:xfrm>
                <a:off x="4253" y="1646"/>
                <a:ext cx="312" cy="166"/>
              </a:xfrm>
              <a:prstGeom prst="rect">
                <a:avLst/>
              </a:prstGeom>
              <a:solidFill>
                <a:srgbClr val="FFAC55"/>
              </a:solidFill>
              <a:ln w="76200">
                <a:solidFill>
                  <a:srgbClr val="FFD09E"/>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245" name="Freeform 5"/>
              <p:cNvSpPr>
                <a:spLocks/>
              </p:cNvSpPr>
              <p:nvPr/>
            </p:nvSpPr>
            <p:spPr bwMode="auto">
              <a:xfrm>
                <a:off x="4231" y="1620"/>
                <a:ext cx="361" cy="215"/>
              </a:xfrm>
              <a:custGeom>
                <a:avLst/>
                <a:gdLst>
                  <a:gd name="T0" fmla="*/ 360 w 361"/>
                  <a:gd name="T1" fmla="*/ 214 h 215"/>
                  <a:gd name="T2" fmla="*/ 360 w 361"/>
                  <a:gd name="T3" fmla="*/ 0 h 215"/>
                  <a:gd name="T4" fmla="*/ 0 w 361"/>
                  <a:gd name="T5" fmla="*/ 0 h 215"/>
                </a:gdLst>
                <a:ahLst/>
                <a:cxnLst>
                  <a:cxn ang="0">
                    <a:pos x="T0" y="T1"/>
                  </a:cxn>
                  <a:cxn ang="0">
                    <a:pos x="T2" y="T3"/>
                  </a:cxn>
                  <a:cxn ang="0">
                    <a:pos x="T4" y="T5"/>
                  </a:cxn>
                </a:cxnLst>
                <a:rect l="0" t="0" r="r" b="b"/>
                <a:pathLst>
                  <a:path w="361" h="215">
                    <a:moveTo>
                      <a:pt x="360" y="214"/>
                    </a:moveTo>
                    <a:lnTo>
                      <a:pt x="360" y="0"/>
                    </a:lnTo>
                    <a:lnTo>
                      <a:pt x="0" y="0"/>
                    </a:lnTo>
                  </a:path>
                </a:pathLst>
              </a:custGeom>
              <a:noFill/>
              <a:ln w="127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46" name="Line 6"/>
              <p:cNvSpPr>
                <a:spLocks noChangeShapeType="1"/>
              </p:cNvSpPr>
              <p:nvPr/>
            </p:nvSpPr>
            <p:spPr bwMode="auto">
              <a:xfrm flipH="1">
                <a:off x="4258" y="1676"/>
                <a:ext cx="73" cy="44"/>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247" name="Line 7"/>
              <p:cNvSpPr>
                <a:spLocks noChangeShapeType="1"/>
              </p:cNvSpPr>
              <p:nvPr/>
            </p:nvSpPr>
            <p:spPr bwMode="auto">
              <a:xfrm flipH="1">
                <a:off x="4280" y="1680"/>
                <a:ext cx="114" cy="102"/>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248" name="Line 8"/>
              <p:cNvSpPr>
                <a:spLocks noChangeShapeType="1"/>
              </p:cNvSpPr>
              <p:nvPr/>
            </p:nvSpPr>
            <p:spPr bwMode="auto">
              <a:xfrm flipH="1">
                <a:off x="4345" y="1678"/>
                <a:ext cx="115" cy="104"/>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249" name="Line 9"/>
              <p:cNvSpPr>
                <a:spLocks noChangeShapeType="1"/>
              </p:cNvSpPr>
              <p:nvPr/>
            </p:nvSpPr>
            <p:spPr bwMode="auto">
              <a:xfrm flipH="1">
                <a:off x="4408" y="1678"/>
                <a:ext cx="119" cy="105"/>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250" name="Line 10"/>
              <p:cNvSpPr>
                <a:spLocks noChangeShapeType="1"/>
              </p:cNvSpPr>
              <p:nvPr/>
            </p:nvSpPr>
            <p:spPr bwMode="auto">
              <a:xfrm flipH="1">
                <a:off x="4473" y="1721"/>
                <a:ext cx="84" cy="61"/>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251" name="Freeform 11"/>
              <p:cNvSpPr>
                <a:spLocks/>
              </p:cNvSpPr>
              <p:nvPr/>
            </p:nvSpPr>
            <p:spPr bwMode="auto">
              <a:xfrm>
                <a:off x="4270" y="1666"/>
                <a:ext cx="278" cy="130"/>
              </a:xfrm>
              <a:custGeom>
                <a:avLst/>
                <a:gdLst>
                  <a:gd name="T0" fmla="*/ 0 w 278"/>
                  <a:gd name="T1" fmla="*/ 0 h 130"/>
                  <a:gd name="T2" fmla="*/ 0 w 278"/>
                  <a:gd name="T3" fmla="*/ 129 h 130"/>
                  <a:gd name="T4" fmla="*/ 277 w 278"/>
                  <a:gd name="T5" fmla="*/ 129 h 130"/>
                </a:gdLst>
                <a:ahLst/>
                <a:cxnLst>
                  <a:cxn ang="0">
                    <a:pos x="T0" y="T1"/>
                  </a:cxn>
                  <a:cxn ang="0">
                    <a:pos x="T2" y="T3"/>
                  </a:cxn>
                  <a:cxn ang="0">
                    <a:pos x="T4" y="T5"/>
                  </a:cxn>
                </a:cxnLst>
                <a:rect l="0" t="0" r="r" b="b"/>
                <a:pathLst>
                  <a:path w="278" h="130">
                    <a:moveTo>
                      <a:pt x="0" y="0"/>
                    </a:moveTo>
                    <a:lnTo>
                      <a:pt x="0" y="129"/>
                    </a:lnTo>
                    <a:lnTo>
                      <a:pt x="277" y="129"/>
                    </a:lnTo>
                  </a:path>
                </a:pathLst>
              </a:custGeom>
              <a:noFill/>
              <a:ln w="127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52" name="Rectangle 12"/>
              <p:cNvSpPr>
                <a:spLocks noChangeArrowheads="1"/>
              </p:cNvSpPr>
              <p:nvPr/>
            </p:nvSpPr>
            <p:spPr bwMode="auto">
              <a:xfrm>
                <a:off x="4276" y="1689"/>
                <a:ext cx="236" cy="96"/>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1912" tIns="30162" rIns="61912" bIns="30162">
                <a:spAutoFit/>
              </a:bodyPr>
              <a:lstStyle/>
              <a:p>
                <a:pPr defTabSz="452438"/>
                <a:r>
                  <a:rPr lang="en-US" sz="600" b="1">
                    <a:latin typeface="Helvetica" charset="0"/>
                  </a:rPr>
                  <a:t>PARTS</a:t>
                </a:r>
              </a:p>
            </p:txBody>
          </p:sp>
        </p:grpSp>
      </p:grpSp>
      <p:grpSp>
        <p:nvGrpSpPr>
          <p:cNvPr id="10266" name="Group 26"/>
          <p:cNvGrpSpPr>
            <a:grpSpLocks/>
          </p:cNvGrpSpPr>
          <p:nvPr/>
        </p:nvGrpSpPr>
        <p:grpSpPr bwMode="auto">
          <a:xfrm>
            <a:off x="7373938" y="2503488"/>
            <a:ext cx="684212" cy="409575"/>
            <a:chOff x="4645" y="1577"/>
            <a:chExt cx="431" cy="258"/>
          </a:xfrm>
        </p:grpSpPr>
        <p:sp>
          <p:nvSpPr>
            <p:cNvPr id="10255" name="Freeform 15"/>
            <p:cNvSpPr>
              <a:spLocks/>
            </p:cNvSpPr>
            <p:nvPr/>
          </p:nvSpPr>
          <p:spPr bwMode="auto">
            <a:xfrm>
              <a:off x="4645" y="1577"/>
              <a:ext cx="431" cy="257"/>
            </a:xfrm>
            <a:custGeom>
              <a:avLst/>
              <a:gdLst>
                <a:gd name="T0" fmla="*/ 0 w 431"/>
                <a:gd name="T1" fmla="*/ 42 h 257"/>
                <a:gd name="T2" fmla="*/ 73 w 431"/>
                <a:gd name="T3" fmla="*/ 0 h 257"/>
                <a:gd name="T4" fmla="*/ 430 w 431"/>
                <a:gd name="T5" fmla="*/ 0 h 257"/>
                <a:gd name="T6" fmla="*/ 430 w 431"/>
                <a:gd name="T7" fmla="*/ 203 h 257"/>
                <a:gd name="T8" fmla="*/ 362 w 431"/>
                <a:gd name="T9" fmla="*/ 256 h 257"/>
                <a:gd name="T10" fmla="*/ 359 w 431"/>
                <a:gd name="T11" fmla="*/ 42 h 257"/>
                <a:gd name="T12" fmla="*/ 0 w 431"/>
                <a:gd name="T13" fmla="*/ 42 h 257"/>
              </a:gdLst>
              <a:ahLst/>
              <a:cxnLst>
                <a:cxn ang="0">
                  <a:pos x="T0" y="T1"/>
                </a:cxn>
                <a:cxn ang="0">
                  <a:pos x="T2" y="T3"/>
                </a:cxn>
                <a:cxn ang="0">
                  <a:pos x="T4" y="T5"/>
                </a:cxn>
                <a:cxn ang="0">
                  <a:pos x="T6" y="T7"/>
                </a:cxn>
                <a:cxn ang="0">
                  <a:pos x="T8" y="T9"/>
                </a:cxn>
                <a:cxn ang="0">
                  <a:pos x="T10" y="T11"/>
                </a:cxn>
                <a:cxn ang="0">
                  <a:pos x="T12" y="T13"/>
                </a:cxn>
              </a:cxnLst>
              <a:rect l="0" t="0" r="r" b="b"/>
              <a:pathLst>
                <a:path w="431" h="257">
                  <a:moveTo>
                    <a:pt x="0" y="42"/>
                  </a:moveTo>
                  <a:lnTo>
                    <a:pt x="73" y="0"/>
                  </a:lnTo>
                  <a:lnTo>
                    <a:pt x="430" y="0"/>
                  </a:lnTo>
                  <a:lnTo>
                    <a:pt x="430" y="203"/>
                  </a:lnTo>
                  <a:lnTo>
                    <a:pt x="362" y="256"/>
                  </a:lnTo>
                  <a:lnTo>
                    <a:pt x="359" y="42"/>
                  </a:lnTo>
                  <a:lnTo>
                    <a:pt x="0" y="42"/>
                  </a:lnTo>
                </a:path>
              </a:pathLst>
            </a:custGeom>
            <a:solidFill>
              <a:schemeClr val="tx1"/>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10265" name="Group 25"/>
            <p:cNvGrpSpPr>
              <a:grpSpLocks/>
            </p:cNvGrpSpPr>
            <p:nvPr/>
          </p:nvGrpSpPr>
          <p:grpSpPr bwMode="auto">
            <a:xfrm>
              <a:off x="4645" y="1620"/>
              <a:ext cx="361" cy="215"/>
              <a:chOff x="4645" y="1620"/>
              <a:chExt cx="361" cy="215"/>
            </a:xfrm>
          </p:grpSpPr>
          <p:sp>
            <p:nvSpPr>
              <p:cNvPr id="10256" name="Rectangle 16"/>
              <p:cNvSpPr>
                <a:spLocks noChangeArrowheads="1"/>
              </p:cNvSpPr>
              <p:nvPr/>
            </p:nvSpPr>
            <p:spPr bwMode="auto">
              <a:xfrm>
                <a:off x="4668" y="1646"/>
                <a:ext cx="312" cy="166"/>
              </a:xfrm>
              <a:prstGeom prst="rect">
                <a:avLst/>
              </a:prstGeom>
              <a:solidFill>
                <a:srgbClr val="FFAC55"/>
              </a:solidFill>
              <a:ln w="76200">
                <a:solidFill>
                  <a:srgbClr val="FFD09E"/>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257" name="Freeform 17"/>
              <p:cNvSpPr>
                <a:spLocks/>
              </p:cNvSpPr>
              <p:nvPr/>
            </p:nvSpPr>
            <p:spPr bwMode="auto">
              <a:xfrm>
                <a:off x="4645" y="1620"/>
                <a:ext cx="361" cy="215"/>
              </a:xfrm>
              <a:custGeom>
                <a:avLst/>
                <a:gdLst>
                  <a:gd name="T0" fmla="*/ 360 w 361"/>
                  <a:gd name="T1" fmla="*/ 214 h 215"/>
                  <a:gd name="T2" fmla="*/ 360 w 361"/>
                  <a:gd name="T3" fmla="*/ 0 h 215"/>
                  <a:gd name="T4" fmla="*/ 0 w 361"/>
                  <a:gd name="T5" fmla="*/ 0 h 215"/>
                </a:gdLst>
                <a:ahLst/>
                <a:cxnLst>
                  <a:cxn ang="0">
                    <a:pos x="T0" y="T1"/>
                  </a:cxn>
                  <a:cxn ang="0">
                    <a:pos x="T2" y="T3"/>
                  </a:cxn>
                  <a:cxn ang="0">
                    <a:pos x="T4" y="T5"/>
                  </a:cxn>
                </a:cxnLst>
                <a:rect l="0" t="0" r="r" b="b"/>
                <a:pathLst>
                  <a:path w="361" h="215">
                    <a:moveTo>
                      <a:pt x="360" y="214"/>
                    </a:moveTo>
                    <a:lnTo>
                      <a:pt x="360" y="0"/>
                    </a:lnTo>
                    <a:lnTo>
                      <a:pt x="0" y="0"/>
                    </a:lnTo>
                  </a:path>
                </a:pathLst>
              </a:custGeom>
              <a:noFill/>
              <a:ln w="127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58" name="Line 18"/>
              <p:cNvSpPr>
                <a:spLocks noChangeShapeType="1"/>
              </p:cNvSpPr>
              <p:nvPr/>
            </p:nvSpPr>
            <p:spPr bwMode="auto">
              <a:xfrm flipH="1">
                <a:off x="4673" y="1676"/>
                <a:ext cx="73" cy="44"/>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259" name="Line 19"/>
              <p:cNvSpPr>
                <a:spLocks noChangeShapeType="1"/>
              </p:cNvSpPr>
              <p:nvPr/>
            </p:nvSpPr>
            <p:spPr bwMode="auto">
              <a:xfrm flipH="1">
                <a:off x="4695" y="1680"/>
                <a:ext cx="113" cy="102"/>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260" name="Line 20"/>
              <p:cNvSpPr>
                <a:spLocks noChangeShapeType="1"/>
              </p:cNvSpPr>
              <p:nvPr/>
            </p:nvSpPr>
            <p:spPr bwMode="auto">
              <a:xfrm flipH="1">
                <a:off x="4760" y="1678"/>
                <a:ext cx="115" cy="104"/>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261" name="Line 21"/>
              <p:cNvSpPr>
                <a:spLocks noChangeShapeType="1"/>
              </p:cNvSpPr>
              <p:nvPr/>
            </p:nvSpPr>
            <p:spPr bwMode="auto">
              <a:xfrm flipH="1">
                <a:off x="4823" y="1678"/>
                <a:ext cx="118" cy="105"/>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262" name="Line 22"/>
              <p:cNvSpPr>
                <a:spLocks noChangeShapeType="1"/>
              </p:cNvSpPr>
              <p:nvPr/>
            </p:nvSpPr>
            <p:spPr bwMode="auto">
              <a:xfrm flipH="1">
                <a:off x="4887" y="1721"/>
                <a:ext cx="85" cy="61"/>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263" name="Freeform 23"/>
              <p:cNvSpPr>
                <a:spLocks/>
              </p:cNvSpPr>
              <p:nvPr/>
            </p:nvSpPr>
            <p:spPr bwMode="auto">
              <a:xfrm>
                <a:off x="4685" y="1666"/>
                <a:ext cx="278" cy="130"/>
              </a:xfrm>
              <a:custGeom>
                <a:avLst/>
                <a:gdLst>
                  <a:gd name="T0" fmla="*/ 0 w 278"/>
                  <a:gd name="T1" fmla="*/ 0 h 130"/>
                  <a:gd name="T2" fmla="*/ 0 w 278"/>
                  <a:gd name="T3" fmla="*/ 129 h 130"/>
                  <a:gd name="T4" fmla="*/ 277 w 278"/>
                  <a:gd name="T5" fmla="*/ 129 h 130"/>
                </a:gdLst>
                <a:ahLst/>
                <a:cxnLst>
                  <a:cxn ang="0">
                    <a:pos x="T0" y="T1"/>
                  </a:cxn>
                  <a:cxn ang="0">
                    <a:pos x="T2" y="T3"/>
                  </a:cxn>
                  <a:cxn ang="0">
                    <a:pos x="T4" y="T5"/>
                  </a:cxn>
                </a:cxnLst>
                <a:rect l="0" t="0" r="r" b="b"/>
                <a:pathLst>
                  <a:path w="278" h="130">
                    <a:moveTo>
                      <a:pt x="0" y="0"/>
                    </a:moveTo>
                    <a:lnTo>
                      <a:pt x="0" y="129"/>
                    </a:lnTo>
                    <a:lnTo>
                      <a:pt x="277" y="129"/>
                    </a:lnTo>
                  </a:path>
                </a:pathLst>
              </a:custGeom>
              <a:noFill/>
              <a:ln w="127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64" name="Rectangle 24"/>
              <p:cNvSpPr>
                <a:spLocks noChangeArrowheads="1"/>
              </p:cNvSpPr>
              <p:nvPr/>
            </p:nvSpPr>
            <p:spPr bwMode="auto">
              <a:xfrm>
                <a:off x="4690" y="1689"/>
                <a:ext cx="236" cy="96"/>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1912" tIns="30162" rIns="61912" bIns="30162">
                <a:spAutoFit/>
              </a:bodyPr>
              <a:lstStyle/>
              <a:p>
                <a:pPr defTabSz="452438"/>
                <a:r>
                  <a:rPr lang="en-US" sz="600" b="1">
                    <a:latin typeface="Helvetica" charset="0"/>
                  </a:rPr>
                  <a:t>PARTS</a:t>
                </a:r>
              </a:p>
            </p:txBody>
          </p:sp>
        </p:grpSp>
      </p:grpSp>
      <p:grpSp>
        <p:nvGrpSpPr>
          <p:cNvPr id="10278" name="Group 38"/>
          <p:cNvGrpSpPr>
            <a:grpSpLocks/>
          </p:cNvGrpSpPr>
          <p:nvPr/>
        </p:nvGrpSpPr>
        <p:grpSpPr bwMode="auto">
          <a:xfrm>
            <a:off x="6637338" y="2124075"/>
            <a:ext cx="685800" cy="411163"/>
            <a:chOff x="4181" y="1338"/>
            <a:chExt cx="432" cy="259"/>
          </a:xfrm>
        </p:grpSpPr>
        <p:sp>
          <p:nvSpPr>
            <p:cNvPr id="10267" name="Freeform 27"/>
            <p:cNvSpPr>
              <a:spLocks/>
            </p:cNvSpPr>
            <p:nvPr/>
          </p:nvSpPr>
          <p:spPr bwMode="auto">
            <a:xfrm>
              <a:off x="4181" y="1338"/>
              <a:ext cx="432" cy="258"/>
            </a:xfrm>
            <a:custGeom>
              <a:avLst/>
              <a:gdLst>
                <a:gd name="T0" fmla="*/ 0 w 432"/>
                <a:gd name="T1" fmla="*/ 42 h 258"/>
                <a:gd name="T2" fmla="*/ 74 w 432"/>
                <a:gd name="T3" fmla="*/ 0 h 258"/>
                <a:gd name="T4" fmla="*/ 431 w 432"/>
                <a:gd name="T5" fmla="*/ 0 h 258"/>
                <a:gd name="T6" fmla="*/ 431 w 432"/>
                <a:gd name="T7" fmla="*/ 204 h 258"/>
                <a:gd name="T8" fmla="*/ 363 w 432"/>
                <a:gd name="T9" fmla="*/ 257 h 258"/>
                <a:gd name="T10" fmla="*/ 360 w 432"/>
                <a:gd name="T11" fmla="*/ 42 h 258"/>
                <a:gd name="T12" fmla="*/ 0 w 432"/>
                <a:gd name="T13" fmla="*/ 42 h 258"/>
              </a:gdLst>
              <a:ahLst/>
              <a:cxnLst>
                <a:cxn ang="0">
                  <a:pos x="T0" y="T1"/>
                </a:cxn>
                <a:cxn ang="0">
                  <a:pos x="T2" y="T3"/>
                </a:cxn>
                <a:cxn ang="0">
                  <a:pos x="T4" y="T5"/>
                </a:cxn>
                <a:cxn ang="0">
                  <a:pos x="T6" y="T7"/>
                </a:cxn>
                <a:cxn ang="0">
                  <a:pos x="T8" y="T9"/>
                </a:cxn>
                <a:cxn ang="0">
                  <a:pos x="T10" y="T11"/>
                </a:cxn>
                <a:cxn ang="0">
                  <a:pos x="T12" y="T13"/>
                </a:cxn>
              </a:cxnLst>
              <a:rect l="0" t="0" r="r" b="b"/>
              <a:pathLst>
                <a:path w="432" h="258">
                  <a:moveTo>
                    <a:pt x="0" y="42"/>
                  </a:moveTo>
                  <a:lnTo>
                    <a:pt x="74" y="0"/>
                  </a:lnTo>
                  <a:lnTo>
                    <a:pt x="431" y="0"/>
                  </a:lnTo>
                  <a:lnTo>
                    <a:pt x="431" y="204"/>
                  </a:lnTo>
                  <a:lnTo>
                    <a:pt x="363" y="257"/>
                  </a:lnTo>
                  <a:lnTo>
                    <a:pt x="360" y="42"/>
                  </a:lnTo>
                  <a:lnTo>
                    <a:pt x="0" y="42"/>
                  </a:lnTo>
                </a:path>
              </a:pathLst>
            </a:custGeom>
            <a:solidFill>
              <a:schemeClr val="tx1"/>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10277" name="Group 37"/>
            <p:cNvGrpSpPr>
              <a:grpSpLocks/>
            </p:cNvGrpSpPr>
            <p:nvPr/>
          </p:nvGrpSpPr>
          <p:grpSpPr bwMode="auto">
            <a:xfrm>
              <a:off x="4182" y="1382"/>
              <a:ext cx="361" cy="215"/>
              <a:chOff x="4182" y="1382"/>
              <a:chExt cx="361" cy="215"/>
            </a:xfrm>
          </p:grpSpPr>
          <p:sp>
            <p:nvSpPr>
              <p:cNvPr id="10268" name="Rectangle 28"/>
              <p:cNvSpPr>
                <a:spLocks noChangeArrowheads="1"/>
              </p:cNvSpPr>
              <p:nvPr/>
            </p:nvSpPr>
            <p:spPr bwMode="auto">
              <a:xfrm>
                <a:off x="4204" y="1407"/>
                <a:ext cx="312" cy="167"/>
              </a:xfrm>
              <a:prstGeom prst="rect">
                <a:avLst/>
              </a:prstGeom>
              <a:solidFill>
                <a:srgbClr val="FFAC55"/>
              </a:solidFill>
              <a:ln w="76200">
                <a:solidFill>
                  <a:srgbClr val="FFD09E"/>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269" name="Freeform 29"/>
              <p:cNvSpPr>
                <a:spLocks/>
              </p:cNvSpPr>
              <p:nvPr/>
            </p:nvSpPr>
            <p:spPr bwMode="auto">
              <a:xfrm>
                <a:off x="4182" y="1382"/>
                <a:ext cx="361" cy="215"/>
              </a:xfrm>
              <a:custGeom>
                <a:avLst/>
                <a:gdLst>
                  <a:gd name="T0" fmla="*/ 360 w 361"/>
                  <a:gd name="T1" fmla="*/ 214 h 215"/>
                  <a:gd name="T2" fmla="*/ 360 w 361"/>
                  <a:gd name="T3" fmla="*/ 0 h 215"/>
                  <a:gd name="T4" fmla="*/ 0 w 361"/>
                  <a:gd name="T5" fmla="*/ 0 h 215"/>
                </a:gdLst>
                <a:ahLst/>
                <a:cxnLst>
                  <a:cxn ang="0">
                    <a:pos x="T0" y="T1"/>
                  </a:cxn>
                  <a:cxn ang="0">
                    <a:pos x="T2" y="T3"/>
                  </a:cxn>
                  <a:cxn ang="0">
                    <a:pos x="T4" y="T5"/>
                  </a:cxn>
                </a:cxnLst>
                <a:rect l="0" t="0" r="r" b="b"/>
                <a:pathLst>
                  <a:path w="361" h="215">
                    <a:moveTo>
                      <a:pt x="360" y="214"/>
                    </a:moveTo>
                    <a:lnTo>
                      <a:pt x="360" y="0"/>
                    </a:lnTo>
                    <a:lnTo>
                      <a:pt x="0" y="0"/>
                    </a:lnTo>
                  </a:path>
                </a:pathLst>
              </a:custGeom>
              <a:noFill/>
              <a:ln w="127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70" name="Line 30"/>
              <p:cNvSpPr>
                <a:spLocks noChangeShapeType="1"/>
              </p:cNvSpPr>
              <p:nvPr/>
            </p:nvSpPr>
            <p:spPr bwMode="auto">
              <a:xfrm flipH="1">
                <a:off x="4209" y="1438"/>
                <a:ext cx="73" cy="44"/>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271" name="Line 31"/>
              <p:cNvSpPr>
                <a:spLocks noChangeShapeType="1"/>
              </p:cNvSpPr>
              <p:nvPr/>
            </p:nvSpPr>
            <p:spPr bwMode="auto">
              <a:xfrm flipH="1">
                <a:off x="4231" y="1441"/>
                <a:ext cx="114" cy="102"/>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272" name="Line 32"/>
              <p:cNvSpPr>
                <a:spLocks noChangeShapeType="1"/>
              </p:cNvSpPr>
              <p:nvPr/>
            </p:nvSpPr>
            <p:spPr bwMode="auto">
              <a:xfrm flipH="1">
                <a:off x="4296" y="1440"/>
                <a:ext cx="115" cy="103"/>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273" name="Line 33"/>
              <p:cNvSpPr>
                <a:spLocks noChangeShapeType="1"/>
              </p:cNvSpPr>
              <p:nvPr/>
            </p:nvSpPr>
            <p:spPr bwMode="auto">
              <a:xfrm flipH="1">
                <a:off x="4359" y="1440"/>
                <a:ext cx="118" cy="105"/>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274" name="Line 34"/>
              <p:cNvSpPr>
                <a:spLocks noChangeShapeType="1"/>
              </p:cNvSpPr>
              <p:nvPr/>
            </p:nvSpPr>
            <p:spPr bwMode="auto">
              <a:xfrm flipH="1">
                <a:off x="4424" y="1483"/>
                <a:ext cx="84" cy="61"/>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275" name="Freeform 35"/>
              <p:cNvSpPr>
                <a:spLocks/>
              </p:cNvSpPr>
              <p:nvPr/>
            </p:nvSpPr>
            <p:spPr bwMode="auto">
              <a:xfrm>
                <a:off x="4221" y="1427"/>
                <a:ext cx="278" cy="131"/>
              </a:xfrm>
              <a:custGeom>
                <a:avLst/>
                <a:gdLst>
                  <a:gd name="T0" fmla="*/ 0 w 278"/>
                  <a:gd name="T1" fmla="*/ 0 h 131"/>
                  <a:gd name="T2" fmla="*/ 0 w 278"/>
                  <a:gd name="T3" fmla="*/ 130 h 131"/>
                  <a:gd name="T4" fmla="*/ 277 w 278"/>
                  <a:gd name="T5" fmla="*/ 130 h 131"/>
                </a:gdLst>
                <a:ahLst/>
                <a:cxnLst>
                  <a:cxn ang="0">
                    <a:pos x="T0" y="T1"/>
                  </a:cxn>
                  <a:cxn ang="0">
                    <a:pos x="T2" y="T3"/>
                  </a:cxn>
                  <a:cxn ang="0">
                    <a:pos x="T4" y="T5"/>
                  </a:cxn>
                </a:cxnLst>
                <a:rect l="0" t="0" r="r" b="b"/>
                <a:pathLst>
                  <a:path w="278" h="131">
                    <a:moveTo>
                      <a:pt x="0" y="0"/>
                    </a:moveTo>
                    <a:lnTo>
                      <a:pt x="0" y="130"/>
                    </a:lnTo>
                    <a:lnTo>
                      <a:pt x="277" y="130"/>
                    </a:lnTo>
                  </a:path>
                </a:pathLst>
              </a:custGeom>
              <a:noFill/>
              <a:ln w="127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76" name="Rectangle 36"/>
              <p:cNvSpPr>
                <a:spLocks noChangeArrowheads="1"/>
              </p:cNvSpPr>
              <p:nvPr/>
            </p:nvSpPr>
            <p:spPr bwMode="auto">
              <a:xfrm>
                <a:off x="4226" y="1451"/>
                <a:ext cx="236" cy="96"/>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1912" tIns="30162" rIns="61912" bIns="30162">
                <a:spAutoFit/>
              </a:bodyPr>
              <a:lstStyle/>
              <a:p>
                <a:pPr defTabSz="452438"/>
                <a:r>
                  <a:rPr lang="en-US" sz="600" b="1">
                    <a:latin typeface="Helvetica" charset="0"/>
                  </a:rPr>
                  <a:t>PARTS</a:t>
                </a:r>
              </a:p>
            </p:txBody>
          </p:sp>
        </p:grpSp>
      </p:grpSp>
      <p:grpSp>
        <p:nvGrpSpPr>
          <p:cNvPr id="10304" name="Group 64"/>
          <p:cNvGrpSpPr>
            <a:grpSpLocks/>
          </p:cNvGrpSpPr>
          <p:nvPr/>
        </p:nvGrpSpPr>
        <p:grpSpPr bwMode="auto">
          <a:xfrm>
            <a:off x="2373313" y="1498600"/>
            <a:ext cx="1808162" cy="1347788"/>
            <a:chOff x="1495" y="944"/>
            <a:chExt cx="1139" cy="849"/>
          </a:xfrm>
        </p:grpSpPr>
        <p:sp>
          <p:nvSpPr>
            <p:cNvPr id="10283" name="Freeform 43"/>
            <p:cNvSpPr>
              <a:spLocks/>
            </p:cNvSpPr>
            <p:nvPr/>
          </p:nvSpPr>
          <p:spPr bwMode="auto">
            <a:xfrm>
              <a:off x="1774" y="1399"/>
              <a:ext cx="860" cy="297"/>
            </a:xfrm>
            <a:custGeom>
              <a:avLst/>
              <a:gdLst>
                <a:gd name="T0" fmla="*/ 859 w 860"/>
                <a:gd name="T1" fmla="*/ 0 h 297"/>
                <a:gd name="T2" fmla="*/ 859 w 860"/>
                <a:gd name="T3" fmla="*/ 150 h 297"/>
                <a:gd name="T4" fmla="*/ 776 w 860"/>
                <a:gd name="T5" fmla="*/ 150 h 297"/>
                <a:gd name="T6" fmla="*/ 776 w 860"/>
                <a:gd name="T7" fmla="*/ 241 h 297"/>
                <a:gd name="T8" fmla="*/ 694 w 860"/>
                <a:gd name="T9" fmla="*/ 241 h 297"/>
                <a:gd name="T10" fmla="*/ 654 w 860"/>
                <a:gd name="T11" fmla="*/ 296 h 297"/>
                <a:gd name="T12" fmla="*/ 297 w 860"/>
                <a:gd name="T13" fmla="*/ 296 h 297"/>
                <a:gd name="T14" fmla="*/ 262 w 860"/>
                <a:gd name="T15" fmla="*/ 191 h 297"/>
                <a:gd name="T16" fmla="*/ 158 w 860"/>
                <a:gd name="T17" fmla="*/ 156 h 297"/>
                <a:gd name="T18" fmla="*/ 78 w 860"/>
                <a:gd name="T19" fmla="*/ 209 h 297"/>
                <a:gd name="T20" fmla="*/ 78 w 860"/>
                <a:gd name="T21" fmla="*/ 296 h 297"/>
                <a:gd name="T22" fmla="*/ 0 w 860"/>
                <a:gd name="T23" fmla="*/ 296 h 297"/>
                <a:gd name="T24" fmla="*/ 0 w 860"/>
                <a:gd name="T25" fmla="*/ 0 h 297"/>
                <a:gd name="T26" fmla="*/ 262 w 860"/>
                <a:gd name="T27" fmla="*/ 0 h 297"/>
                <a:gd name="T28" fmla="*/ 363 w 860"/>
                <a:gd name="T29" fmla="*/ 85 h 297"/>
                <a:gd name="T30" fmla="*/ 388 w 860"/>
                <a:gd name="T31" fmla="*/ 85 h 297"/>
                <a:gd name="T32" fmla="*/ 388 w 860"/>
                <a:gd name="T33" fmla="*/ 0 h 297"/>
                <a:gd name="T34" fmla="*/ 859 w 860"/>
                <a:gd name="T35" fmla="*/ 0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60" h="297">
                  <a:moveTo>
                    <a:pt x="859" y="0"/>
                  </a:moveTo>
                  <a:lnTo>
                    <a:pt x="859" y="150"/>
                  </a:lnTo>
                  <a:lnTo>
                    <a:pt x="776" y="150"/>
                  </a:lnTo>
                  <a:lnTo>
                    <a:pt x="776" y="241"/>
                  </a:lnTo>
                  <a:lnTo>
                    <a:pt x="694" y="241"/>
                  </a:lnTo>
                  <a:lnTo>
                    <a:pt x="654" y="296"/>
                  </a:lnTo>
                  <a:lnTo>
                    <a:pt x="297" y="296"/>
                  </a:lnTo>
                  <a:lnTo>
                    <a:pt x="262" y="191"/>
                  </a:lnTo>
                  <a:lnTo>
                    <a:pt x="158" y="156"/>
                  </a:lnTo>
                  <a:lnTo>
                    <a:pt x="78" y="209"/>
                  </a:lnTo>
                  <a:lnTo>
                    <a:pt x="78" y="296"/>
                  </a:lnTo>
                  <a:lnTo>
                    <a:pt x="0" y="296"/>
                  </a:lnTo>
                  <a:lnTo>
                    <a:pt x="0" y="0"/>
                  </a:lnTo>
                  <a:lnTo>
                    <a:pt x="262" y="0"/>
                  </a:lnTo>
                  <a:lnTo>
                    <a:pt x="363" y="85"/>
                  </a:lnTo>
                  <a:lnTo>
                    <a:pt x="388" y="85"/>
                  </a:lnTo>
                  <a:lnTo>
                    <a:pt x="388" y="0"/>
                  </a:lnTo>
                  <a:lnTo>
                    <a:pt x="859" y="0"/>
                  </a:lnTo>
                </a:path>
              </a:pathLst>
            </a:custGeom>
            <a:solidFill>
              <a:srgbClr val="FFF000"/>
            </a:solidFill>
            <a:ln w="12700" cap="rnd" cmpd="sng">
              <a:solidFill>
                <a:srgbClr val="FFF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84" name="Freeform 44"/>
            <p:cNvSpPr>
              <a:spLocks/>
            </p:cNvSpPr>
            <p:nvPr/>
          </p:nvSpPr>
          <p:spPr bwMode="auto">
            <a:xfrm>
              <a:off x="1854" y="1564"/>
              <a:ext cx="189" cy="182"/>
            </a:xfrm>
            <a:custGeom>
              <a:avLst/>
              <a:gdLst>
                <a:gd name="T0" fmla="*/ 0 w 189"/>
                <a:gd name="T1" fmla="*/ 90 h 182"/>
                <a:gd name="T2" fmla="*/ 1 w 189"/>
                <a:gd name="T3" fmla="*/ 82 h 182"/>
                <a:gd name="T4" fmla="*/ 2 w 189"/>
                <a:gd name="T5" fmla="*/ 72 h 182"/>
                <a:gd name="T6" fmla="*/ 5 w 189"/>
                <a:gd name="T7" fmla="*/ 62 h 182"/>
                <a:gd name="T8" fmla="*/ 7 w 189"/>
                <a:gd name="T9" fmla="*/ 54 h 182"/>
                <a:gd name="T10" fmla="*/ 12 w 189"/>
                <a:gd name="T11" fmla="*/ 46 h 182"/>
                <a:gd name="T12" fmla="*/ 17 w 189"/>
                <a:gd name="T13" fmla="*/ 37 h 182"/>
                <a:gd name="T14" fmla="*/ 24 w 189"/>
                <a:gd name="T15" fmla="*/ 30 h 182"/>
                <a:gd name="T16" fmla="*/ 31 w 189"/>
                <a:gd name="T17" fmla="*/ 23 h 182"/>
                <a:gd name="T18" fmla="*/ 38 w 189"/>
                <a:gd name="T19" fmla="*/ 17 h 182"/>
                <a:gd name="T20" fmla="*/ 46 w 189"/>
                <a:gd name="T21" fmla="*/ 12 h 182"/>
                <a:gd name="T22" fmla="*/ 56 w 189"/>
                <a:gd name="T23" fmla="*/ 8 h 182"/>
                <a:gd name="T24" fmla="*/ 64 w 189"/>
                <a:gd name="T25" fmla="*/ 5 h 182"/>
                <a:gd name="T26" fmla="*/ 73 w 189"/>
                <a:gd name="T27" fmla="*/ 2 h 182"/>
                <a:gd name="T28" fmla="*/ 83 w 189"/>
                <a:gd name="T29" fmla="*/ 0 h 182"/>
                <a:gd name="T30" fmla="*/ 93 w 189"/>
                <a:gd name="T31" fmla="*/ 0 h 182"/>
                <a:gd name="T32" fmla="*/ 103 w 189"/>
                <a:gd name="T33" fmla="*/ 0 h 182"/>
                <a:gd name="T34" fmla="*/ 111 w 189"/>
                <a:gd name="T35" fmla="*/ 1 h 182"/>
                <a:gd name="T36" fmla="*/ 121 w 189"/>
                <a:gd name="T37" fmla="*/ 2 h 182"/>
                <a:gd name="T38" fmla="*/ 130 w 189"/>
                <a:gd name="T39" fmla="*/ 6 h 182"/>
                <a:gd name="T40" fmla="*/ 140 w 189"/>
                <a:gd name="T41" fmla="*/ 11 h 182"/>
                <a:gd name="T42" fmla="*/ 148 w 189"/>
                <a:gd name="T43" fmla="*/ 16 h 182"/>
                <a:gd name="T44" fmla="*/ 156 w 189"/>
                <a:gd name="T45" fmla="*/ 20 h 182"/>
                <a:gd name="T46" fmla="*/ 162 w 189"/>
                <a:gd name="T47" fmla="*/ 28 h 182"/>
                <a:gd name="T48" fmla="*/ 168 w 189"/>
                <a:gd name="T49" fmla="*/ 35 h 182"/>
                <a:gd name="T50" fmla="*/ 174 w 189"/>
                <a:gd name="T51" fmla="*/ 42 h 182"/>
                <a:gd name="T52" fmla="*/ 179 w 189"/>
                <a:gd name="T53" fmla="*/ 50 h 182"/>
                <a:gd name="T54" fmla="*/ 183 w 189"/>
                <a:gd name="T55" fmla="*/ 59 h 182"/>
                <a:gd name="T56" fmla="*/ 186 w 189"/>
                <a:gd name="T57" fmla="*/ 67 h 182"/>
                <a:gd name="T58" fmla="*/ 188 w 189"/>
                <a:gd name="T59" fmla="*/ 77 h 182"/>
                <a:gd name="T60" fmla="*/ 188 w 189"/>
                <a:gd name="T61" fmla="*/ 86 h 182"/>
                <a:gd name="T62" fmla="*/ 188 w 189"/>
                <a:gd name="T63" fmla="*/ 96 h 182"/>
                <a:gd name="T64" fmla="*/ 188 w 189"/>
                <a:gd name="T65" fmla="*/ 105 h 182"/>
                <a:gd name="T66" fmla="*/ 186 w 189"/>
                <a:gd name="T67" fmla="*/ 114 h 182"/>
                <a:gd name="T68" fmla="*/ 182 w 189"/>
                <a:gd name="T69" fmla="*/ 123 h 182"/>
                <a:gd name="T70" fmla="*/ 178 w 189"/>
                <a:gd name="T71" fmla="*/ 132 h 182"/>
                <a:gd name="T72" fmla="*/ 173 w 189"/>
                <a:gd name="T73" fmla="*/ 140 h 182"/>
                <a:gd name="T74" fmla="*/ 168 w 189"/>
                <a:gd name="T75" fmla="*/ 147 h 182"/>
                <a:gd name="T76" fmla="*/ 161 w 189"/>
                <a:gd name="T77" fmla="*/ 155 h 182"/>
                <a:gd name="T78" fmla="*/ 155 w 189"/>
                <a:gd name="T79" fmla="*/ 161 h 182"/>
                <a:gd name="T80" fmla="*/ 146 w 189"/>
                <a:gd name="T81" fmla="*/ 167 h 182"/>
                <a:gd name="T82" fmla="*/ 137 w 189"/>
                <a:gd name="T83" fmla="*/ 171 h 182"/>
                <a:gd name="T84" fmla="*/ 129 w 189"/>
                <a:gd name="T85" fmla="*/ 175 h 182"/>
                <a:gd name="T86" fmla="*/ 120 w 189"/>
                <a:gd name="T87" fmla="*/ 177 h 182"/>
                <a:gd name="T88" fmla="*/ 110 w 189"/>
                <a:gd name="T89" fmla="*/ 180 h 182"/>
                <a:gd name="T90" fmla="*/ 100 w 189"/>
                <a:gd name="T91" fmla="*/ 181 h 182"/>
                <a:gd name="T92" fmla="*/ 90 w 189"/>
                <a:gd name="T93" fmla="*/ 181 h 182"/>
                <a:gd name="T94" fmla="*/ 80 w 189"/>
                <a:gd name="T95" fmla="*/ 180 h 182"/>
                <a:gd name="T96" fmla="*/ 72 w 189"/>
                <a:gd name="T97" fmla="*/ 179 h 182"/>
                <a:gd name="T98" fmla="*/ 62 w 189"/>
                <a:gd name="T99" fmla="*/ 175 h 182"/>
                <a:gd name="T100" fmla="*/ 53 w 189"/>
                <a:gd name="T101" fmla="*/ 171 h 182"/>
                <a:gd name="T102" fmla="*/ 45 w 189"/>
                <a:gd name="T103" fmla="*/ 168 h 182"/>
                <a:gd name="T104" fmla="*/ 37 w 189"/>
                <a:gd name="T105" fmla="*/ 162 h 182"/>
                <a:gd name="T106" fmla="*/ 28 w 189"/>
                <a:gd name="T107" fmla="*/ 156 h 182"/>
                <a:gd name="T108" fmla="*/ 22 w 189"/>
                <a:gd name="T109" fmla="*/ 150 h 182"/>
                <a:gd name="T110" fmla="*/ 16 w 189"/>
                <a:gd name="T111" fmla="*/ 141 h 182"/>
                <a:gd name="T112" fmla="*/ 11 w 189"/>
                <a:gd name="T113" fmla="*/ 134 h 182"/>
                <a:gd name="T114" fmla="*/ 7 w 189"/>
                <a:gd name="T115" fmla="*/ 125 h 182"/>
                <a:gd name="T116" fmla="*/ 4 w 189"/>
                <a:gd name="T117" fmla="*/ 116 h 182"/>
                <a:gd name="T118" fmla="*/ 1 w 189"/>
                <a:gd name="T119" fmla="*/ 107 h 182"/>
                <a:gd name="T120" fmla="*/ 0 w 189"/>
                <a:gd name="T121" fmla="*/ 98 h 182"/>
                <a:gd name="T122" fmla="*/ 0 w 189"/>
                <a:gd name="T123" fmla="*/ 90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9" h="182">
                  <a:moveTo>
                    <a:pt x="0" y="90"/>
                  </a:moveTo>
                  <a:lnTo>
                    <a:pt x="1" y="82"/>
                  </a:lnTo>
                  <a:lnTo>
                    <a:pt x="2" y="72"/>
                  </a:lnTo>
                  <a:lnTo>
                    <a:pt x="5" y="62"/>
                  </a:lnTo>
                  <a:lnTo>
                    <a:pt x="7" y="54"/>
                  </a:lnTo>
                  <a:lnTo>
                    <a:pt x="12" y="46"/>
                  </a:lnTo>
                  <a:lnTo>
                    <a:pt x="17" y="37"/>
                  </a:lnTo>
                  <a:lnTo>
                    <a:pt x="24" y="30"/>
                  </a:lnTo>
                  <a:lnTo>
                    <a:pt x="31" y="23"/>
                  </a:lnTo>
                  <a:lnTo>
                    <a:pt x="38" y="17"/>
                  </a:lnTo>
                  <a:lnTo>
                    <a:pt x="46" y="12"/>
                  </a:lnTo>
                  <a:lnTo>
                    <a:pt x="56" y="8"/>
                  </a:lnTo>
                  <a:lnTo>
                    <a:pt x="64" y="5"/>
                  </a:lnTo>
                  <a:lnTo>
                    <a:pt x="73" y="2"/>
                  </a:lnTo>
                  <a:lnTo>
                    <a:pt x="83" y="0"/>
                  </a:lnTo>
                  <a:lnTo>
                    <a:pt x="93" y="0"/>
                  </a:lnTo>
                  <a:lnTo>
                    <a:pt x="103" y="0"/>
                  </a:lnTo>
                  <a:lnTo>
                    <a:pt x="111" y="1"/>
                  </a:lnTo>
                  <a:lnTo>
                    <a:pt x="121" y="2"/>
                  </a:lnTo>
                  <a:lnTo>
                    <a:pt x="130" y="6"/>
                  </a:lnTo>
                  <a:lnTo>
                    <a:pt x="140" y="11"/>
                  </a:lnTo>
                  <a:lnTo>
                    <a:pt x="148" y="16"/>
                  </a:lnTo>
                  <a:lnTo>
                    <a:pt x="156" y="20"/>
                  </a:lnTo>
                  <a:lnTo>
                    <a:pt x="162" y="28"/>
                  </a:lnTo>
                  <a:lnTo>
                    <a:pt x="168" y="35"/>
                  </a:lnTo>
                  <a:lnTo>
                    <a:pt x="174" y="42"/>
                  </a:lnTo>
                  <a:lnTo>
                    <a:pt x="179" y="50"/>
                  </a:lnTo>
                  <a:lnTo>
                    <a:pt x="183" y="59"/>
                  </a:lnTo>
                  <a:lnTo>
                    <a:pt x="186" y="67"/>
                  </a:lnTo>
                  <a:lnTo>
                    <a:pt x="188" y="77"/>
                  </a:lnTo>
                  <a:lnTo>
                    <a:pt x="188" y="86"/>
                  </a:lnTo>
                  <a:lnTo>
                    <a:pt x="188" y="96"/>
                  </a:lnTo>
                  <a:lnTo>
                    <a:pt x="188" y="105"/>
                  </a:lnTo>
                  <a:lnTo>
                    <a:pt x="186" y="114"/>
                  </a:lnTo>
                  <a:lnTo>
                    <a:pt x="182" y="123"/>
                  </a:lnTo>
                  <a:lnTo>
                    <a:pt x="178" y="132"/>
                  </a:lnTo>
                  <a:lnTo>
                    <a:pt x="173" y="140"/>
                  </a:lnTo>
                  <a:lnTo>
                    <a:pt x="168" y="147"/>
                  </a:lnTo>
                  <a:lnTo>
                    <a:pt x="161" y="155"/>
                  </a:lnTo>
                  <a:lnTo>
                    <a:pt x="155" y="161"/>
                  </a:lnTo>
                  <a:lnTo>
                    <a:pt x="146" y="167"/>
                  </a:lnTo>
                  <a:lnTo>
                    <a:pt x="137" y="171"/>
                  </a:lnTo>
                  <a:lnTo>
                    <a:pt x="129" y="175"/>
                  </a:lnTo>
                  <a:lnTo>
                    <a:pt x="120" y="177"/>
                  </a:lnTo>
                  <a:lnTo>
                    <a:pt x="110" y="180"/>
                  </a:lnTo>
                  <a:lnTo>
                    <a:pt x="100" y="181"/>
                  </a:lnTo>
                  <a:lnTo>
                    <a:pt x="90" y="181"/>
                  </a:lnTo>
                  <a:lnTo>
                    <a:pt x="80" y="180"/>
                  </a:lnTo>
                  <a:lnTo>
                    <a:pt x="72" y="179"/>
                  </a:lnTo>
                  <a:lnTo>
                    <a:pt x="62" y="175"/>
                  </a:lnTo>
                  <a:lnTo>
                    <a:pt x="53" y="171"/>
                  </a:lnTo>
                  <a:lnTo>
                    <a:pt x="45" y="168"/>
                  </a:lnTo>
                  <a:lnTo>
                    <a:pt x="37" y="162"/>
                  </a:lnTo>
                  <a:lnTo>
                    <a:pt x="28" y="156"/>
                  </a:lnTo>
                  <a:lnTo>
                    <a:pt x="22" y="150"/>
                  </a:lnTo>
                  <a:lnTo>
                    <a:pt x="16" y="141"/>
                  </a:lnTo>
                  <a:lnTo>
                    <a:pt x="11" y="134"/>
                  </a:lnTo>
                  <a:lnTo>
                    <a:pt x="7" y="125"/>
                  </a:lnTo>
                  <a:lnTo>
                    <a:pt x="4" y="116"/>
                  </a:lnTo>
                  <a:lnTo>
                    <a:pt x="1" y="107"/>
                  </a:lnTo>
                  <a:lnTo>
                    <a:pt x="0" y="98"/>
                  </a:lnTo>
                  <a:lnTo>
                    <a:pt x="0" y="90"/>
                  </a:lnTo>
                </a:path>
              </a:pathLst>
            </a:custGeom>
            <a:solidFill>
              <a:srgbClr val="C0C0C0"/>
            </a:solidFill>
            <a:ln w="12700" cap="rnd" cmpd="sng">
              <a:solidFill>
                <a:srgbClr val="C0C0C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85" name="Freeform 45"/>
            <p:cNvSpPr>
              <a:spLocks/>
            </p:cNvSpPr>
            <p:nvPr/>
          </p:nvSpPr>
          <p:spPr bwMode="auto">
            <a:xfrm>
              <a:off x="2463" y="1644"/>
              <a:ext cx="110" cy="106"/>
            </a:xfrm>
            <a:custGeom>
              <a:avLst/>
              <a:gdLst>
                <a:gd name="T0" fmla="*/ 0 w 110"/>
                <a:gd name="T1" fmla="*/ 51 h 106"/>
                <a:gd name="T2" fmla="*/ 1 w 110"/>
                <a:gd name="T3" fmla="*/ 45 h 106"/>
                <a:gd name="T4" fmla="*/ 2 w 110"/>
                <a:gd name="T5" fmla="*/ 38 h 106"/>
                <a:gd name="T6" fmla="*/ 5 w 110"/>
                <a:gd name="T7" fmla="*/ 31 h 106"/>
                <a:gd name="T8" fmla="*/ 7 w 110"/>
                <a:gd name="T9" fmla="*/ 25 h 106"/>
                <a:gd name="T10" fmla="*/ 12 w 110"/>
                <a:gd name="T11" fmla="*/ 19 h 106"/>
                <a:gd name="T12" fmla="*/ 17 w 110"/>
                <a:gd name="T13" fmla="*/ 14 h 106"/>
                <a:gd name="T14" fmla="*/ 23 w 110"/>
                <a:gd name="T15" fmla="*/ 10 h 106"/>
                <a:gd name="T16" fmla="*/ 29 w 110"/>
                <a:gd name="T17" fmla="*/ 6 h 106"/>
                <a:gd name="T18" fmla="*/ 37 w 110"/>
                <a:gd name="T19" fmla="*/ 2 h 106"/>
                <a:gd name="T20" fmla="*/ 43 w 110"/>
                <a:gd name="T21" fmla="*/ 1 h 106"/>
                <a:gd name="T22" fmla="*/ 50 w 110"/>
                <a:gd name="T23" fmla="*/ 0 h 106"/>
                <a:gd name="T24" fmla="*/ 58 w 110"/>
                <a:gd name="T25" fmla="*/ 0 h 106"/>
                <a:gd name="T26" fmla="*/ 65 w 110"/>
                <a:gd name="T27" fmla="*/ 1 h 106"/>
                <a:gd name="T28" fmla="*/ 72 w 110"/>
                <a:gd name="T29" fmla="*/ 2 h 106"/>
                <a:gd name="T30" fmla="*/ 78 w 110"/>
                <a:gd name="T31" fmla="*/ 5 h 106"/>
                <a:gd name="T32" fmla="*/ 86 w 110"/>
                <a:gd name="T33" fmla="*/ 8 h 106"/>
                <a:gd name="T34" fmla="*/ 91 w 110"/>
                <a:gd name="T35" fmla="*/ 13 h 106"/>
                <a:gd name="T36" fmla="*/ 96 w 110"/>
                <a:gd name="T37" fmla="*/ 18 h 106"/>
                <a:gd name="T38" fmla="*/ 100 w 110"/>
                <a:gd name="T39" fmla="*/ 24 h 106"/>
                <a:gd name="T40" fmla="*/ 104 w 110"/>
                <a:gd name="T41" fmla="*/ 30 h 106"/>
                <a:gd name="T42" fmla="*/ 107 w 110"/>
                <a:gd name="T43" fmla="*/ 37 h 106"/>
                <a:gd name="T44" fmla="*/ 108 w 110"/>
                <a:gd name="T45" fmla="*/ 44 h 106"/>
                <a:gd name="T46" fmla="*/ 109 w 110"/>
                <a:gd name="T47" fmla="*/ 51 h 106"/>
                <a:gd name="T48" fmla="*/ 108 w 110"/>
                <a:gd name="T49" fmla="*/ 57 h 106"/>
                <a:gd name="T50" fmla="*/ 108 w 110"/>
                <a:gd name="T51" fmla="*/ 66 h 106"/>
                <a:gd name="T52" fmla="*/ 105 w 110"/>
                <a:gd name="T53" fmla="*/ 72 h 106"/>
                <a:gd name="T54" fmla="*/ 102 w 110"/>
                <a:gd name="T55" fmla="*/ 79 h 106"/>
                <a:gd name="T56" fmla="*/ 98 w 110"/>
                <a:gd name="T57" fmla="*/ 85 h 106"/>
                <a:gd name="T58" fmla="*/ 93 w 110"/>
                <a:gd name="T59" fmla="*/ 89 h 106"/>
                <a:gd name="T60" fmla="*/ 87 w 110"/>
                <a:gd name="T61" fmla="*/ 94 h 106"/>
                <a:gd name="T62" fmla="*/ 81 w 110"/>
                <a:gd name="T63" fmla="*/ 98 h 106"/>
                <a:gd name="T64" fmla="*/ 75 w 110"/>
                <a:gd name="T65" fmla="*/ 101 h 106"/>
                <a:gd name="T66" fmla="*/ 67 w 110"/>
                <a:gd name="T67" fmla="*/ 104 h 106"/>
                <a:gd name="T68" fmla="*/ 60 w 110"/>
                <a:gd name="T69" fmla="*/ 105 h 106"/>
                <a:gd name="T70" fmla="*/ 53 w 110"/>
                <a:gd name="T71" fmla="*/ 105 h 106"/>
                <a:gd name="T72" fmla="*/ 45 w 110"/>
                <a:gd name="T73" fmla="*/ 104 h 106"/>
                <a:gd name="T74" fmla="*/ 38 w 110"/>
                <a:gd name="T75" fmla="*/ 101 h 106"/>
                <a:gd name="T76" fmla="*/ 32 w 110"/>
                <a:gd name="T77" fmla="*/ 99 h 106"/>
                <a:gd name="T78" fmla="*/ 26 w 110"/>
                <a:gd name="T79" fmla="*/ 95 h 106"/>
                <a:gd name="T80" fmla="*/ 20 w 110"/>
                <a:gd name="T81" fmla="*/ 92 h 106"/>
                <a:gd name="T82" fmla="*/ 13 w 110"/>
                <a:gd name="T83" fmla="*/ 87 h 106"/>
                <a:gd name="T84" fmla="*/ 10 w 110"/>
                <a:gd name="T85" fmla="*/ 81 h 106"/>
                <a:gd name="T86" fmla="*/ 6 w 110"/>
                <a:gd name="T87" fmla="*/ 75 h 106"/>
                <a:gd name="T88" fmla="*/ 4 w 110"/>
                <a:gd name="T89" fmla="*/ 69 h 106"/>
                <a:gd name="T90" fmla="*/ 1 w 110"/>
                <a:gd name="T91" fmla="*/ 62 h 106"/>
                <a:gd name="T92" fmla="*/ 0 w 110"/>
                <a:gd name="T93" fmla="*/ 55 h 106"/>
                <a:gd name="T94" fmla="*/ 0 w 110"/>
                <a:gd name="T95" fmla="*/ 51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0" h="106">
                  <a:moveTo>
                    <a:pt x="0" y="51"/>
                  </a:moveTo>
                  <a:lnTo>
                    <a:pt x="1" y="45"/>
                  </a:lnTo>
                  <a:lnTo>
                    <a:pt x="2" y="38"/>
                  </a:lnTo>
                  <a:lnTo>
                    <a:pt x="5" y="31"/>
                  </a:lnTo>
                  <a:lnTo>
                    <a:pt x="7" y="25"/>
                  </a:lnTo>
                  <a:lnTo>
                    <a:pt x="12" y="19"/>
                  </a:lnTo>
                  <a:lnTo>
                    <a:pt x="17" y="14"/>
                  </a:lnTo>
                  <a:lnTo>
                    <a:pt x="23" y="10"/>
                  </a:lnTo>
                  <a:lnTo>
                    <a:pt x="29" y="6"/>
                  </a:lnTo>
                  <a:lnTo>
                    <a:pt x="37" y="2"/>
                  </a:lnTo>
                  <a:lnTo>
                    <a:pt x="43" y="1"/>
                  </a:lnTo>
                  <a:lnTo>
                    <a:pt x="50" y="0"/>
                  </a:lnTo>
                  <a:lnTo>
                    <a:pt x="58" y="0"/>
                  </a:lnTo>
                  <a:lnTo>
                    <a:pt x="65" y="1"/>
                  </a:lnTo>
                  <a:lnTo>
                    <a:pt x="72" y="2"/>
                  </a:lnTo>
                  <a:lnTo>
                    <a:pt x="78" y="5"/>
                  </a:lnTo>
                  <a:lnTo>
                    <a:pt x="86" y="8"/>
                  </a:lnTo>
                  <a:lnTo>
                    <a:pt x="91" y="13"/>
                  </a:lnTo>
                  <a:lnTo>
                    <a:pt x="96" y="18"/>
                  </a:lnTo>
                  <a:lnTo>
                    <a:pt x="100" y="24"/>
                  </a:lnTo>
                  <a:lnTo>
                    <a:pt x="104" y="30"/>
                  </a:lnTo>
                  <a:lnTo>
                    <a:pt x="107" y="37"/>
                  </a:lnTo>
                  <a:lnTo>
                    <a:pt x="108" y="44"/>
                  </a:lnTo>
                  <a:lnTo>
                    <a:pt x="109" y="51"/>
                  </a:lnTo>
                  <a:lnTo>
                    <a:pt x="108" y="57"/>
                  </a:lnTo>
                  <a:lnTo>
                    <a:pt x="108" y="66"/>
                  </a:lnTo>
                  <a:lnTo>
                    <a:pt x="105" y="72"/>
                  </a:lnTo>
                  <a:lnTo>
                    <a:pt x="102" y="79"/>
                  </a:lnTo>
                  <a:lnTo>
                    <a:pt x="98" y="85"/>
                  </a:lnTo>
                  <a:lnTo>
                    <a:pt x="93" y="89"/>
                  </a:lnTo>
                  <a:lnTo>
                    <a:pt x="87" y="94"/>
                  </a:lnTo>
                  <a:lnTo>
                    <a:pt x="81" y="98"/>
                  </a:lnTo>
                  <a:lnTo>
                    <a:pt x="75" y="101"/>
                  </a:lnTo>
                  <a:lnTo>
                    <a:pt x="67" y="104"/>
                  </a:lnTo>
                  <a:lnTo>
                    <a:pt x="60" y="105"/>
                  </a:lnTo>
                  <a:lnTo>
                    <a:pt x="53" y="105"/>
                  </a:lnTo>
                  <a:lnTo>
                    <a:pt x="45" y="104"/>
                  </a:lnTo>
                  <a:lnTo>
                    <a:pt x="38" y="101"/>
                  </a:lnTo>
                  <a:lnTo>
                    <a:pt x="32" y="99"/>
                  </a:lnTo>
                  <a:lnTo>
                    <a:pt x="26" y="95"/>
                  </a:lnTo>
                  <a:lnTo>
                    <a:pt x="20" y="92"/>
                  </a:lnTo>
                  <a:lnTo>
                    <a:pt x="13" y="87"/>
                  </a:lnTo>
                  <a:lnTo>
                    <a:pt x="10" y="81"/>
                  </a:lnTo>
                  <a:lnTo>
                    <a:pt x="6" y="75"/>
                  </a:lnTo>
                  <a:lnTo>
                    <a:pt x="4" y="69"/>
                  </a:lnTo>
                  <a:lnTo>
                    <a:pt x="1" y="62"/>
                  </a:lnTo>
                  <a:lnTo>
                    <a:pt x="0" y="55"/>
                  </a:lnTo>
                  <a:lnTo>
                    <a:pt x="0" y="51"/>
                  </a:lnTo>
                </a:path>
              </a:pathLst>
            </a:custGeom>
            <a:solidFill>
              <a:srgbClr val="C0C0C0"/>
            </a:solidFill>
            <a:ln w="12700" cap="rnd" cmpd="sng">
              <a:solidFill>
                <a:srgbClr val="C0C0C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86" name="Freeform 46"/>
            <p:cNvSpPr>
              <a:spLocks/>
            </p:cNvSpPr>
            <p:nvPr/>
          </p:nvSpPr>
          <p:spPr bwMode="auto">
            <a:xfrm>
              <a:off x="2161" y="1399"/>
              <a:ext cx="472" cy="297"/>
            </a:xfrm>
            <a:custGeom>
              <a:avLst/>
              <a:gdLst>
                <a:gd name="T0" fmla="*/ 471 w 472"/>
                <a:gd name="T1" fmla="*/ 151 h 297"/>
                <a:gd name="T2" fmla="*/ 471 w 472"/>
                <a:gd name="T3" fmla="*/ 0 h 297"/>
                <a:gd name="T4" fmla="*/ 0 w 472"/>
                <a:gd name="T5" fmla="*/ 0 h 297"/>
                <a:gd name="T6" fmla="*/ 0 w 472"/>
                <a:gd name="T7" fmla="*/ 296 h 297"/>
                <a:gd name="T8" fmla="*/ 206 w 472"/>
                <a:gd name="T9" fmla="*/ 296 h 297"/>
                <a:gd name="T10" fmla="*/ 206 w 472"/>
                <a:gd name="T11" fmla="*/ 280 h 297"/>
                <a:gd name="T12" fmla="*/ 209 w 472"/>
                <a:gd name="T13" fmla="*/ 266 h 297"/>
                <a:gd name="T14" fmla="*/ 213 w 472"/>
                <a:gd name="T15" fmla="*/ 252 h 297"/>
                <a:gd name="T16" fmla="*/ 218 w 472"/>
                <a:gd name="T17" fmla="*/ 237 h 297"/>
                <a:gd name="T18" fmla="*/ 226 w 472"/>
                <a:gd name="T19" fmla="*/ 224 h 297"/>
                <a:gd name="T20" fmla="*/ 234 w 472"/>
                <a:gd name="T21" fmla="*/ 211 h 297"/>
                <a:gd name="T22" fmla="*/ 244 w 472"/>
                <a:gd name="T23" fmla="*/ 199 h 297"/>
                <a:gd name="T24" fmla="*/ 255 w 472"/>
                <a:gd name="T25" fmla="*/ 188 h 297"/>
                <a:gd name="T26" fmla="*/ 266 w 472"/>
                <a:gd name="T27" fmla="*/ 179 h 297"/>
                <a:gd name="T28" fmla="*/ 279 w 472"/>
                <a:gd name="T29" fmla="*/ 171 h 297"/>
                <a:gd name="T30" fmla="*/ 292 w 472"/>
                <a:gd name="T31" fmla="*/ 163 h 297"/>
                <a:gd name="T32" fmla="*/ 307 w 472"/>
                <a:gd name="T33" fmla="*/ 158 h 297"/>
                <a:gd name="T34" fmla="*/ 321 w 472"/>
                <a:gd name="T35" fmla="*/ 155 h 297"/>
                <a:gd name="T36" fmla="*/ 337 w 472"/>
                <a:gd name="T37" fmla="*/ 151 h 297"/>
                <a:gd name="T38" fmla="*/ 345 w 472"/>
                <a:gd name="T39" fmla="*/ 151 h 297"/>
                <a:gd name="T40" fmla="*/ 471 w 472"/>
                <a:gd name="T41" fmla="*/ 151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72" h="297">
                  <a:moveTo>
                    <a:pt x="471" y="151"/>
                  </a:moveTo>
                  <a:lnTo>
                    <a:pt x="471" y="0"/>
                  </a:lnTo>
                  <a:lnTo>
                    <a:pt x="0" y="0"/>
                  </a:lnTo>
                  <a:lnTo>
                    <a:pt x="0" y="296"/>
                  </a:lnTo>
                  <a:lnTo>
                    <a:pt x="206" y="296"/>
                  </a:lnTo>
                  <a:lnTo>
                    <a:pt x="206" y="280"/>
                  </a:lnTo>
                  <a:lnTo>
                    <a:pt x="209" y="266"/>
                  </a:lnTo>
                  <a:lnTo>
                    <a:pt x="213" y="252"/>
                  </a:lnTo>
                  <a:lnTo>
                    <a:pt x="218" y="237"/>
                  </a:lnTo>
                  <a:lnTo>
                    <a:pt x="226" y="224"/>
                  </a:lnTo>
                  <a:lnTo>
                    <a:pt x="234" y="211"/>
                  </a:lnTo>
                  <a:lnTo>
                    <a:pt x="244" y="199"/>
                  </a:lnTo>
                  <a:lnTo>
                    <a:pt x="255" y="188"/>
                  </a:lnTo>
                  <a:lnTo>
                    <a:pt x="266" y="179"/>
                  </a:lnTo>
                  <a:lnTo>
                    <a:pt x="279" y="171"/>
                  </a:lnTo>
                  <a:lnTo>
                    <a:pt x="292" y="163"/>
                  </a:lnTo>
                  <a:lnTo>
                    <a:pt x="307" y="158"/>
                  </a:lnTo>
                  <a:lnTo>
                    <a:pt x="321" y="155"/>
                  </a:lnTo>
                  <a:lnTo>
                    <a:pt x="337" y="151"/>
                  </a:lnTo>
                  <a:lnTo>
                    <a:pt x="345" y="151"/>
                  </a:lnTo>
                  <a:lnTo>
                    <a:pt x="471" y="151"/>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87" name="Freeform 47"/>
            <p:cNvSpPr>
              <a:spLocks/>
            </p:cNvSpPr>
            <p:nvPr/>
          </p:nvSpPr>
          <p:spPr bwMode="auto">
            <a:xfrm>
              <a:off x="2107" y="1695"/>
              <a:ext cx="261" cy="33"/>
            </a:xfrm>
            <a:custGeom>
              <a:avLst/>
              <a:gdLst>
                <a:gd name="T0" fmla="*/ 260 w 261"/>
                <a:gd name="T1" fmla="*/ 0 h 33"/>
                <a:gd name="T2" fmla="*/ 260 w 261"/>
                <a:gd name="T3" fmla="*/ 32 h 33"/>
                <a:gd name="T4" fmla="*/ 0 w 261"/>
                <a:gd name="T5" fmla="*/ 32 h 33"/>
                <a:gd name="T6" fmla="*/ 0 w 261"/>
                <a:gd name="T7" fmla="*/ 0 h 33"/>
                <a:gd name="T8" fmla="*/ 260 w 261"/>
                <a:gd name="T9" fmla="*/ 0 h 33"/>
              </a:gdLst>
              <a:ahLst/>
              <a:cxnLst>
                <a:cxn ang="0">
                  <a:pos x="T0" y="T1"/>
                </a:cxn>
                <a:cxn ang="0">
                  <a:pos x="T2" y="T3"/>
                </a:cxn>
                <a:cxn ang="0">
                  <a:pos x="T4" y="T5"/>
                </a:cxn>
                <a:cxn ang="0">
                  <a:pos x="T6" y="T7"/>
                </a:cxn>
                <a:cxn ang="0">
                  <a:pos x="T8" y="T9"/>
                </a:cxn>
              </a:cxnLst>
              <a:rect l="0" t="0" r="r" b="b"/>
              <a:pathLst>
                <a:path w="261" h="33">
                  <a:moveTo>
                    <a:pt x="260" y="0"/>
                  </a:moveTo>
                  <a:lnTo>
                    <a:pt x="260" y="32"/>
                  </a:lnTo>
                  <a:lnTo>
                    <a:pt x="0" y="32"/>
                  </a:lnTo>
                  <a:lnTo>
                    <a:pt x="0" y="0"/>
                  </a:lnTo>
                  <a:lnTo>
                    <a:pt x="260" y="0"/>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88" name="Freeform 48"/>
            <p:cNvSpPr>
              <a:spLocks/>
            </p:cNvSpPr>
            <p:nvPr/>
          </p:nvSpPr>
          <p:spPr bwMode="auto">
            <a:xfrm>
              <a:off x="1788" y="944"/>
              <a:ext cx="38" cy="528"/>
            </a:xfrm>
            <a:custGeom>
              <a:avLst/>
              <a:gdLst>
                <a:gd name="T0" fmla="*/ 37 w 38"/>
                <a:gd name="T1" fmla="*/ 0 h 528"/>
                <a:gd name="T2" fmla="*/ 37 w 38"/>
                <a:gd name="T3" fmla="*/ 527 h 528"/>
                <a:gd name="T4" fmla="*/ 0 w 38"/>
                <a:gd name="T5" fmla="*/ 527 h 528"/>
                <a:gd name="T6" fmla="*/ 0 w 38"/>
                <a:gd name="T7" fmla="*/ 0 h 528"/>
                <a:gd name="T8" fmla="*/ 37 w 38"/>
                <a:gd name="T9" fmla="*/ 0 h 528"/>
              </a:gdLst>
              <a:ahLst/>
              <a:cxnLst>
                <a:cxn ang="0">
                  <a:pos x="T0" y="T1"/>
                </a:cxn>
                <a:cxn ang="0">
                  <a:pos x="T2" y="T3"/>
                </a:cxn>
                <a:cxn ang="0">
                  <a:pos x="T4" y="T5"/>
                </a:cxn>
                <a:cxn ang="0">
                  <a:pos x="T6" y="T7"/>
                </a:cxn>
                <a:cxn ang="0">
                  <a:pos x="T8" y="T9"/>
                </a:cxn>
              </a:cxnLst>
              <a:rect l="0" t="0" r="r" b="b"/>
              <a:pathLst>
                <a:path w="38" h="528">
                  <a:moveTo>
                    <a:pt x="37" y="0"/>
                  </a:moveTo>
                  <a:lnTo>
                    <a:pt x="37" y="527"/>
                  </a:lnTo>
                  <a:lnTo>
                    <a:pt x="0" y="527"/>
                  </a:lnTo>
                  <a:lnTo>
                    <a:pt x="0" y="0"/>
                  </a:lnTo>
                  <a:lnTo>
                    <a:pt x="37" y="0"/>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89" name="Freeform 49"/>
            <p:cNvSpPr>
              <a:spLocks/>
            </p:cNvSpPr>
            <p:nvPr/>
          </p:nvSpPr>
          <p:spPr bwMode="auto">
            <a:xfrm>
              <a:off x="1495" y="1399"/>
              <a:ext cx="294" cy="329"/>
            </a:xfrm>
            <a:custGeom>
              <a:avLst/>
              <a:gdLst>
                <a:gd name="T0" fmla="*/ 257 w 294"/>
                <a:gd name="T1" fmla="*/ 0 h 329"/>
                <a:gd name="T2" fmla="*/ 257 w 294"/>
                <a:gd name="T3" fmla="*/ 296 h 329"/>
                <a:gd name="T4" fmla="*/ 0 w 294"/>
                <a:gd name="T5" fmla="*/ 296 h 329"/>
                <a:gd name="T6" fmla="*/ 0 w 294"/>
                <a:gd name="T7" fmla="*/ 328 h 329"/>
                <a:gd name="T8" fmla="*/ 293 w 294"/>
                <a:gd name="T9" fmla="*/ 328 h 329"/>
                <a:gd name="T10" fmla="*/ 293 w 294"/>
                <a:gd name="T11" fmla="*/ 0 h 329"/>
                <a:gd name="T12" fmla="*/ 257 w 294"/>
                <a:gd name="T13" fmla="*/ 0 h 329"/>
              </a:gdLst>
              <a:ahLst/>
              <a:cxnLst>
                <a:cxn ang="0">
                  <a:pos x="T0" y="T1"/>
                </a:cxn>
                <a:cxn ang="0">
                  <a:pos x="T2" y="T3"/>
                </a:cxn>
                <a:cxn ang="0">
                  <a:pos x="T4" y="T5"/>
                </a:cxn>
                <a:cxn ang="0">
                  <a:pos x="T6" y="T7"/>
                </a:cxn>
                <a:cxn ang="0">
                  <a:pos x="T8" y="T9"/>
                </a:cxn>
                <a:cxn ang="0">
                  <a:pos x="T10" y="T11"/>
                </a:cxn>
                <a:cxn ang="0">
                  <a:pos x="T12" y="T13"/>
                </a:cxn>
              </a:cxnLst>
              <a:rect l="0" t="0" r="r" b="b"/>
              <a:pathLst>
                <a:path w="294" h="329">
                  <a:moveTo>
                    <a:pt x="257" y="0"/>
                  </a:moveTo>
                  <a:lnTo>
                    <a:pt x="257" y="296"/>
                  </a:lnTo>
                  <a:lnTo>
                    <a:pt x="0" y="296"/>
                  </a:lnTo>
                  <a:lnTo>
                    <a:pt x="0" y="328"/>
                  </a:lnTo>
                  <a:lnTo>
                    <a:pt x="293" y="328"/>
                  </a:lnTo>
                  <a:lnTo>
                    <a:pt x="293" y="0"/>
                  </a:lnTo>
                  <a:lnTo>
                    <a:pt x="257" y="0"/>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90" name="Freeform 50"/>
            <p:cNvSpPr>
              <a:spLocks/>
            </p:cNvSpPr>
            <p:nvPr/>
          </p:nvSpPr>
          <p:spPr bwMode="auto">
            <a:xfrm>
              <a:off x="1953" y="1327"/>
              <a:ext cx="209" cy="158"/>
            </a:xfrm>
            <a:custGeom>
              <a:avLst/>
              <a:gdLst>
                <a:gd name="T0" fmla="*/ 208 w 209"/>
                <a:gd name="T1" fmla="*/ 157 h 158"/>
                <a:gd name="T2" fmla="*/ 31 w 209"/>
                <a:gd name="T3" fmla="*/ 0 h 158"/>
                <a:gd name="T4" fmla="*/ 0 w 209"/>
                <a:gd name="T5" fmla="*/ 72 h 158"/>
                <a:gd name="T6" fmla="*/ 57 w 209"/>
                <a:gd name="T7" fmla="*/ 72 h 158"/>
                <a:gd name="T8" fmla="*/ 57 w 209"/>
                <a:gd name="T9" fmla="*/ 157 h 158"/>
                <a:gd name="T10" fmla="*/ 208 w 209"/>
                <a:gd name="T11" fmla="*/ 157 h 158"/>
              </a:gdLst>
              <a:ahLst/>
              <a:cxnLst>
                <a:cxn ang="0">
                  <a:pos x="T0" y="T1"/>
                </a:cxn>
                <a:cxn ang="0">
                  <a:pos x="T2" y="T3"/>
                </a:cxn>
                <a:cxn ang="0">
                  <a:pos x="T4" y="T5"/>
                </a:cxn>
                <a:cxn ang="0">
                  <a:pos x="T6" y="T7"/>
                </a:cxn>
                <a:cxn ang="0">
                  <a:pos x="T8" y="T9"/>
                </a:cxn>
                <a:cxn ang="0">
                  <a:pos x="T10" y="T11"/>
                </a:cxn>
              </a:cxnLst>
              <a:rect l="0" t="0" r="r" b="b"/>
              <a:pathLst>
                <a:path w="209" h="158">
                  <a:moveTo>
                    <a:pt x="208" y="157"/>
                  </a:moveTo>
                  <a:lnTo>
                    <a:pt x="31" y="0"/>
                  </a:lnTo>
                  <a:lnTo>
                    <a:pt x="0" y="72"/>
                  </a:lnTo>
                  <a:lnTo>
                    <a:pt x="57" y="72"/>
                  </a:lnTo>
                  <a:lnTo>
                    <a:pt x="57" y="157"/>
                  </a:lnTo>
                  <a:lnTo>
                    <a:pt x="208" y="157"/>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91" name="Freeform 51"/>
            <p:cNvSpPr>
              <a:spLocks/>
            </p:cNvSpPr>
            <p:nvPr/>
          </p:nvSpPr>
          <p:spPr bwMode="auto">
            <a:xfrm>
              <a:off x="1825" y="1399"/>
              <a:ext cx="185" cy="73"/>
            </a:xfrm>
            <a:custGeom>
              <a:avLst/>
              <a:gdLst>
                <a:gd name="T0" fmla="*/ 184 w 185"/>
                <a:gd name="T1" fmla="*/ 72 h 73"/>
                <a:gd name="T2" fmla="*/ 184 w 185"/>
                <a:gd name="T3" fmla="*/ 0 h 73"/>
                <a:gd name="T4" fmla="*/ 0 w 185"/>
                <a:gd name="T5" fmla="*/ 0 h 73"/>
                <a:gd name="T6" fmla="*/ 0 w 185"/>
                <a:gd name="T7" fmla="*/ 72 h 73"/>
                <a:gd name="T8" fmla="*/ 184 w 185"/>
                <a:gd name="T9" fmla="*/ 72 h 73"/>
              </a:gdLst>
              <a:ahLst/>
              <a:cxnLst>
                <a:cxn ang="0">
                  <a:pos x="T0" y="T1"/>
                </a:cxn>
                <a:cxn ang="0">
                  <a:pos x="T2" y="T3"/>
                </a:cxn>
                <a:cxn ang="0">
                  <a:pos x="T4" y="T5"/>
                </a:cxn>
                <a:cxn ang="0">
                  <a:pos x="T6" y="T7"/>
                </a:cxn>
                <a:cxn ang="0">
                  <a:pos x="T8" y="T9"/>
                </a:cxn>
              </a:cxnLst>
              <a:rect l="0" t="0" r="r" b="b"/>
              <a:pathLst>
                <a:path w="185" h="73">
                  <a:moveTo>
                    <a:pt x="184" y="72"/>
                  </a:moveTo>
                  <a:lnTo>
                    <a:pt x="184" y="0"/>
                  </a:lnTo>
                  <a:lnTo>
                    <a:pt x="0" y="0"/>
                  </a:lnTo>
                  <a:lnTo>
                    <a:pt x="0" y="72"/>
                  </a:lnTo>
                  <a:lnTo>
                    <a:pt x="184" y="72"/>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92" name="Freeform 52"/>
            <p:cNvSpPr>
              <a:spLocks/>
            </p:cNvSpPr>
            <p:nvPr/>
          </p:nvSpPr>
          <p:spPr bwMode="auto">
            <a:xfrm>
              <a:off x="1878" y="945"/>
              <a:ext cx="590" cy="528"/>
            </a:xfrm>
            <a:custGeom>
              <a:avLst/>
              <a:gdLst>
                <a:gd name="T0" fmla="*/ 589 w 590"/>
                <a:gd name="T1" fmla="*/ 453 h 528"/>
                <a:gd name="T2" fmla="*/ 589 w 590"/>
                <a:gd name="T3" fmla="*/ 46 h 528"/>
                <a:gd name="T4" fmla="*/ 588 w 590"/>
                <a:gd name="T5" fmla="*/ 34 h 528"/>
                <a:gd name="T6" fmla="*/ 580 w 590"/>
                <a:gd name="T7" fmla="*/ 22 h 528"/>
                <a:gd name="T8" fmla="*/ 573 w 590"/>
                <a:gd name="T9" fmla="*/ 13 h 528"/>
                <a:gd name="T10" fmla="*/ 563 w 590"/>
                <a:gd name="T11" fmla="*/ 6 h 528"/>
                <a:gd name="T12" fmla="*/ 548 w 590"/>
                <a:gd name="T13" fmla="*/ 1 h 528"/>
                <a:gd name="T14" fmla="*/ 538 w 590"/>
                <a:gd name="T15" fmla="*/ 0 h 528"/>
                <a:gd name="T16" fmla="*/ 268 w 590"/>
                <a:gd name="T17" fmla="*/ 0 h 528"/>
                <a:gd name="T18" fmla="*/ 248 w 590"/>
                <a:gd name="T19" fmla="*/ 2 h 528"/>
                <a:gd name="T20" fmla="*/ 235 w 590"/>
                <a:gd name="T21" fmla="*/ 10 h 528"/>
                <a:gd name="T22" fmla="*/ 222 w 590"/>
                <a:gd name="T23" fmla="*/ 22 h 528"/>
                <a:gd name="T24" fmla="*/ 217 w 590"/>
                <a:gd name="T25" fmla="*/ 30 h 528"/>
                <a:gd name="T26" fmla="*/ 0 w 590"/>
                <a:gd name="T27" fmla="*/ 527 h 528"/>
                <a:gd name="T28" fmla="*/ 42 w 590"/>
                <a:gd name="T29" fmla="*/ 527 h 528"/>
                <a:gd name="T30" fmla="*/ 252 w 590"/>
                <a:gd name="T31" fmla="*/ 44 h 528"/>
                <a:gd name="T32" fmla="*/ 258 w 590"/>
                <a:gd name="T33" fmla="*/ 37 h 528"/>
                <a:gd name="T34" fmla="*/ 262 w 590"/>
                <a:gd name="T35" fmla="*/ 36 h 528"/>
                <a:gd name="T36" fmla="*/ 269 w 590"/>
                <a:gd name="T37" fmla="*/ 34 h 528"/>
                <a:gd name="T38" fmla="*/ 536 w 590"/>
                <a:gd name="T39" fmla="*/ 34 h 528"/>
                <a:gd name="T40" fmla="*/ 546 w 590"/>
                <a:gd name="T41" fmla="*/ 37 h 528"/>
                <a:gd name="T42" fmla="*/ 549 w 590"/>
                <a:gd name="T43" fmla="*/ 42 h 528"/>
                <a:gd name="T44" fmla="*/ 552 w 590"/>
                <a:gd name="T45" fmla="*/ 48 h 528"/>
                <a:gd name="T46" fmla="*/ 552 w 590"/>
                <a:gd name="T47" fmla="*/ 56 h 528"/>
                <a:gd name="T48" fmla="*/ 552 w 590"/>
                <a:gd name="T49" fmla="*/ 453 h 528"/>
                <a:gd name="T50" fmla="*/ 589 w 590"/>
                <a:gd name="T51" fmla="*/ 453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90" h="528">
                  <a:moveTo>
                    <a:pt x="589" y="453"/>
                  </a:moveTo>
                  <a:lnTo>
                    <a:pt x="589" y="46"/>
                  </a:lnTo>
                  <a:lnTo>
                    <a:pt x="588" y="34"/>
                  </a:lnTo>
                  <a:lnTo>
                    <a:pt x="580" y="22"/>
                  </a:lnTo>
                  <a:lnTo>
                    <a:pt x="573" y="13"/>
                  </a:lnTo>
                  <a:lnTo>
                    <a:pt x="563" y="6"/>
                  </a:lnTo>
                  <a:lnTo>
                    <a:pt x="548" y="1"/>
                  </a:lnTo>
                  <a:lnTo>
                    <a:pt x="538" y="0"/>
                  </a:lnTo>
                  <a:lnTo>
                    <a:pt x="268" y="0"/>
                  </a:lnTo>
                  <a:lnTo>
                    <a:pt x="248" y="2"/>
                  </a:lnTo>
                  <a:lnTo>
                    <a:pt x="235" y="10"/>
                  </a:lnTo>
                  <a:lnTo>
                    <a:pt x="222" y="22"/>
                  </a:lnTo>
                  <a:lnTo>
                    <a:pt x="217" y="30"/>
                  </a:lnTo>
                  <a:lnTo>
                    <a:pt x="0" y="527"/>
                  </a:lnTo>
                  <a:lnTo>
                    <a:pt x="42" y="527"/>
                  </a:lnTo>
                  <a:lnTo>
                    <a:pt x="252" y="44"/>
                  </a:lnTo>
                  <a:lnTo>
                    <a:pt x="258" y="37"/>
                  </a:lnTo>
                  <a:lnTo>
                    <a:pt x="262" y="36"/>
                  </a:lnTo>
                  <a:lnTo>
                    <a:pt x="269" y="34"/>
                  </a:lnTo>
                  <a:lnTo>
                    <a:pt x="536" y="34"/>
                  </a:lnTo>
                  <a:lnTo>
                    <a:pt x="546" y="37"/>
                  </a:lnTo>
                  <a:lnTo>
                    <a:pt x="549" y="42"/>
                  </a:lnTo>
                  <a:lnTo>
                    <a:pt x="552" y="48"/>
                  </a:lnTo>
                  <a:lnTo>
                    <a:pt x="552" y="56"/>
                  </a:lnTo>
                  <a:lnTo>
                    <a:pt x="552" y="453"/>
                  </a:lnTo>
                  <a:lnTo>
                    <a:pt x="589" y="453"/>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93" name="Freeform 53"/>
            <p:cNvSpPr>
              <a:spLocks/>
            </p:cNvSpPr>
            <p:nvPr/>
          </p:nvSpPr>
          <p:spPr bwMode="auto">
            <a:xfrm>
              <a:off x="2099" y="1245"/>
              <a:ext cx="63" cy="59"/>
            </a:xfrm>
            <a:custGeom>
              <a:avLst/>
              <a:gdLst>
                <a:gd name="T0" fmla="*/ 53 w 63"/>
                <a:gd name="T1" fmla="*/ 57 h 59"/>
                <a:gd name="T2" fmla="*/ 55 w 63"/>
                <a:gd name="T3" fmla="*/ 58 h 59"/>
                <a:gd name="T4" fmla="*/ 58 w 63"/>
                <a:gd name="T5" fmla="*/ 58 h 59"/>
                <a:gd name="T6" fmla="*/ 60 w 63"/>
                <a:gd name="T7" fmla="*/ 57 h 59"/>
                <a:gd name="T8" fmla="*/ 61 w 63"/>
                <a:gd name="T9" fmla="*/ 54 h 59"/>
                <a:gd name="T10" fmla="*/ 62 w 63"/>
                <a:gd name="T11" fmla="*/ 53 h 59"/>
                <a:gd name="T12" fmla="*/ 61 w 63"/>
                <a:gd name="T13" fmla="*/ 51 h 59"/>
                <a:gd name="T14" fmla="*/ 7 w 63"/>
                <a:gd name="T15" fmla="*/ 0 h 59"/>
                <a:gd name="T16" fmla="*/ 6 w 63"/>
                <a:gd name="T17" fmla="*/ 0 h 59"/>
                <a:gd name="T18" fmla="*/ 4 w 63"/>
                <a:gd name="T19" fmla="*/ 0 h 59"/>
                <a:gd name="T20" fmla="*/ 2 w 63"/>
                <a:gd name="T21" fmla="*/ 0 h 59"/>
                <a:gd name="T22" fmla="*/ 0 w 63"/>
                <a:gd name="T23" fmla="*/ 1 h 59"/>
                <a:gd name="T24" fmla="*/ 0 w 63"/>
                <a:gd name="T25" fmla="*/ 4 h 59"/>
                <a:gd name="T26" fmla="*/ 1 w 63"/>
                <a:gd name="T27" fmla="*/ 6 h 59"/>
                <a:gd name="T28" fmla="*/ 53 w 63"/>
                <a:gd name="T29" fmla="*/ 57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3" h="59">
                  <a:moveTo>
                    <a:pt x="53" y="57"/>
                  </a:moveTo>
                  <a:lnTo>
                    <a:pt x="55" y="58"/>
                  </a:lnTo>
                  <a:lnTo>
                    <a:pt x="58" y="58"/>
                  </a:lnTo>
                  <a:lnTo>
                    <a:pt x="60" y="57"/>
                  </a:lnTo>
                  <a:lnTo>
                    <a:pt x="61" y="54"/>
                  </a:lnTo>
                  <a:lnTo>
                    <a:pt x="62" y="53"/>
                  </a:lnTo>
                  <a:lnTo>
                    <a:pt x="61" y="51"/>
                  </a:lnTo>
                  <a:lnTo>
                    <a:pt x="7" y="0"/>
                  </a:lnTo>
                  <a:lnTo>
                    <a:pt x="6" y="0"/>
                  </a:lnTo>
                  <a:lnTo>
                    <a:pt x="4" y="0"/>
                  </a:lnTo>
                  <a:lnTo>
                    <a:pt x="2" y="0"/>
                  </a:lnTo>
                  <a:lnTo>
                    <a:pt x="0" y="1"/>
                  </a:lnTo>
                  <a:lnTo>
                    <a:pt x="0" y="4"/>
                  </a:lnTo>
                  <a:lnTo>
                    <a:pt x="1" y="6"/>
                  </a:lnTo>
                  <a:lnTo>
                    <a:pt x="53" y="57"/>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94" name="Freeform 54"/>
            <p:cNvSpPr>
              <a:spLocks/>
            </p:cNvSpPr>
            <p:nvPr/>
          </p:nvSpPr>
          <p:spPr bwMode="auto">
            <a:xfrm>
              <a:off x="2032" y="1278"/>
              <a:ext cx="95" cy="97"/>
            </a:xfrm>
            <a:custGeom>
              <a:avLst/>
              <a:gdLst>
                <a:gd name="T0" fmla="*/ 0 w 95"/>
                <a:gd name="T1" fmla="*/ 92 h 97"/>
                <a:gd name="T2" fmla="*/ 90 w 95"/>
                <a:gd name="T3" fmla="*/ 0 h 97"/>
                <a:gd name="T4" fmla="*/ 94 w 95"/>
                <a:gd name="T5" fmla="*/ 5 h 97"/>
                <a:gd name="T6" fmla="*/ 6 w 95"/>
                <a:gd name="T7" fmla="*/ 96 h 97"/>
                <a:gd name="T8" fmla="*/ 0 w 95"/>
                <a:gd name="T9" fmla="*/ 92 h 97"/>
              </a:gdLst>
              <a:ahLst/>
              <a:cxnLst>
                <a:cxn ang="0">
                  <a:pos x="T0" y="T1"/>
                </a:cxn>
                <a:cxn ang="0">
                  <a:pos x="T2" y="T3"/>
                </a:cxn>
                <a:cxn ang="0">
                  <a:pos x="T4" y="T5"/>
                </a:cxn>
                <a:cxn ang="0">
                  <a:pos x="T6" y="T7"/>
                </a:cxn>
                <a:cxn ang="0">
                  <a:pos x="T8" y="T9"/>
                </a:cxn>
              </a:cxnLst>
              <a:rect l="0" t="0" r="r" b="b"/>
              <a:pathLst>
                <a:path w="95" h="97">
                  <a:moveTo>
                    <a:pt x="0" y="92"/>
                  </a:moveTo>
                  <a:lnTo>
                    <a:pt x="90" y="0"/>
                  </a:lnTo>
                  <a:lnTo>
                    <a:pt x="94" y="5"/>
                  </a:lnTo>
                  <a:lnTo>
                    <a:pt x="6" y="96"/>
                  </a:lnTo>
                  <a:lnTo>
                    <a:pt x="0" y="92"/>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95" name="Freeform 55"/>
            <p:cNvSpPr>
              <a:spLocks/>
            </p:cNvSpPr>
            <p:nvPr/>
          </p:nvSpPr>
          <p:spPr bwMode="auto">
            <a:xfrm>
              <a:off x="2044" y="1118"/>
              <a:ext cx="294" cy="296"/>
            </a:xfrm>
            <a:custGeom>
              <a:avLst/>
              <a:gdLst>
                <a:gd name="T0" fmla="*/ 193 w 294"/>
                <a:gd name="T1" fmla="*/ 31 h 296"/>
                <a:gd name="T2" fmla="*/ 190 w 294"/>
                <a:gd name="T3" fmla="*/ 49 h 296"/>
                <a:gd name="T4" fmla="*/ 193 w 294"/>
                <a:gd name="T5" fmla="*/ 49 h 296"/>
                <a:gd name="T6" fmla="*/ 197 w 294"/>
                <a:gd name="T7" fmla="*/ 72 h 296"/>
                <a:gd name="T8" fmla="*/ 201 w 294"/>
                <a:gd name="T9" fmla="*/ 73 h 296"/>
                <a:gd name="T10" fmla="*/ 213 w 294"/>
                <a:gd name="T11" fmla="*/ 74 h 296"/>
                <a:gd name="T12" fmla="*/ 215 w 294"/>
                <a:gd name="T13" fmla="*/ 82 h 296"/>
                <a:gd name="T14" fmla="*/ 206 w 294"/>
                <a:gd name="T15" fmla="*/ 87 h 296"/>
                <a:gd name="T16" fmla="*/ 204 w 294"/>
                <a:gd name="T17" fmla="*/ 98 h 296"/>
                <a:gd name="T18" fmla="*/ 169 w 294"/>
                <a:gd name="T19" fmla="*/ 129 h 296"/>
                <a:gd name="T20" fmla="*/ 102 w 294"/>
                <a:gd name="T21" fmla="*/ 146 h 296"/>
                <a:gd name="T22" fmla="*/ 79 w 294"/>
                <a:gd name="T23" fmla="*/ 146 h 296"/>
                <a:gd name="T24" fmla="*/ 73 w 294"/>
                <a:gd name="T25" fmla="*/ 155 h 296"/>
                <a:gd name="T26" fmla="*/ 82 w 294"/>
                <a:gd name="T27" fmla="*/ 167 h 296"/>
                <a:gd name="T28" fmla="*/ 98 w 294"/>
                <a:gd name="T29" fmla="*/ 167 h 296"/>
                <a:gd name="T30" fmla="*/ 110 w 294"/>
                <a:gd name="T31" fmla="*/ 162 h 296"/>
                <a:gd name="T32" fmla="*/ 119 w 294"/>
                <a:gd name="T33" fmla="*/ 167 h 296"/>
                <a:gd name="T34" fmla="*/ 135 w 294"/>
                <a:gd name="T35" fmla="*/ 167 h 296"/>
                <a:gd name="T36" fmla="*/ 191 w 294"/>
                <a:gd name="T37" fmla="*/ 156 h 296"/>
                <a:gd name="T38" fmla="*/ 195 w 294"/>
                <a:gd name="T39" fmla="*/ 192 h 296"/>
                <a:gd name="T40" fmla="*/ 114 w 294"/>
                <a:gd name="T41" fmla="*/ 215 h 296"/>
                <a:gd name="T42" fmla="*/ 39 w 294"/>
                <a:gd name="T43" fmla="*/ 265 h 296"/>
                <a:gd name="T44" fmla="*/ 9 w 294"/>
                <a:gd name="T45" fmla="*/ 257 h 296"/>
                <a:gd name="T46" fmla="*/ 0 w 294"/>
                <a:gd name="T47" fmla="*/ 262 h 296"/>
                <a:gd name="T48" fmla="*/ 36 w 294"/>
                <a:gd name="T49" fmla="*/ 295 h 296"/>
                <a:gd name="T50" fmla="*/ 52 w 294"/>
                <a:gd name="T51" fmla="*/ 283 h 296"/>
                <a:gd name="T52" fmla="*/ 128 w 294"/>
                <a:gd name="T53" fmla="*/ 254 h 296"/>
                <a:gd name="T54" fmla="*/ 119 w 294"/>
                <a:gd name="T55" fmla="*/ 263 h 296"/>
                <a:gd name="T56" fmla="*/ 117 w 294"/>
                <a:gd name="T57" fmla="*/ 271 h 296"/>
                <a:gd name="T58" fmla="*/ 117 w 294"/>
                <a:gd name="T59" fmla="*/ 281 h 296"/>
                <a:gd name="T60" fmla="*/ 293 w 294"/>
                <a:gd name="T61" fmla="*/ 281 h 296"/>
                <a:gd name="T62" fmla="*/ 293 w 294"/>
                <a:gd name="T63" fmla="*/ 129 h 296"/>
                <a:gd name="T64" fmla="*/ 265 w 294"/>
                <a:gd name="T65" fmla="*/ 129 h 296"/>
                <a:gd name="T66" fmla="*/ 260 w 294"/>
                <a:gd name="T67" fmla="*/ 98 h 296"/>
                <a:gd name="T68" fmla="*/ 251 w 294"/>
                <a:gd name="T69" fmla="*/ 82 h 296"/>
                <a:gd name="T70" fmla="*/ 245 w 294"/>
                <a:gd name="T71" fmla="*/ 68 h 296"/>
                <a:gd name="T72" fmla="*/ 241 w 294"/>
                <a:gd name="T73" fmla="*/ 68 h 296"/>
                <a:gd name="T74" fmla="*/ 241 w 294"/>
                <a:gd name="T75" fmla="*/ 61 h 296"/>
                <a:gd name="T76" fmla="*/ 245 w 294"/>
                <a:gd name="T77" fmla="*/ 48 h 296"/>
                <a:gd name="T78" fmla="*/ 246 w 294"/>
                <a:gd name="T79" fmla="*/ 35 h 296"/>
                <a:gd name="T80" fmla="*/ 245 w 294"/>
                <a:gd name="T81" fmla="*/ 19 h 296"/>
                <a:gd name="T82" fmla="*/ 240 w 294"/>
                <a:gd name="T83" fmla="*/ 7 h 296"/>
                <a:gd name="T84" fmla="*/ 231 w 294"/>
                <a:gd name="T85" fmla="*/ 1 h 296"/>
                <a:gd name="T86" fmla="*/ 222 w 294"/>
                <a:gd name="T87" fmla="*/ 0 h 296"/>
                <a:gd name="T88" fmla="*/ 209 w 294"/>
                <a:gd name="T89" fmla="*/ 0 h 296"/>
                <a:gd name="T90" fmla="*/ 199 w 294"/>
                <a:gd name="T91" fmla="*/ 4 h 296"/>
                <a:gd name="T92" fmla="*/ 197 w 294"/>
                <a:gd name="T93" fmla="*/ 11 h 296"/>
                <a:gd name="T94" fmla="*/ 193 w 294"/>
                <a:gd name="T95" fmla="*/ 25 h 296"/>
                <a:gd name="T96" fmla="*/ 175 w 294"/>
                <a:gd name="T97" fmla="*/ 31 h 296"/>
                <a:gd name="T98" fmla="*/ 193 w 294"/>
                <a:gd name="T99" fmla="*/ 31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94" h="296">
                  <a:moveTo>
                    <a:pt x="193" y="31"/>
                  </a:moveTo>
                  <a:lnTo>
                    <a:pt x="190" y="49"/>
                  </a:lnTo>
                  <a:lnTo>
                    <a:pt x="193" y="49"/>
                  </a:lnTo>
                  <a:lnTo>
                    <a:pt x="197" y="72"/>
                  </a:lnTo>
                  <a:lnTo>
                    <a:pt x="201" y="73"/>
                  </a:lnTo>
                  <a:lnTo>
                    <a:pt x="213" y="74"/>
                  </a:lnTo>
                  <a:lnTo>
                    <a:pt x="215" y="82"/>
                  </a:lnTo>
                  <a:lnTo>
                    <a:pt x="206" y="87"/>
                  </a:lnTo>
                  <a:lnTo>
                    <a:pt x="204" y="98"/>
                  </a:lnTo>
                  <a:lnTo>
                    <a:pt x="169" y="129"/>
                  </a:lnTo>
                  <a:lnTo>
                    <a:pt x="102" y="146"/>
                  </a:lnTo>
                  <a:lnTo>
                    <a:pt x="79" y="146"/>
                  </a:lnTo>
                  <a:lnTo>
                    <a:pt x="73" y="155"/>
                  </a:lnTo>
                  <a:lnTo>
                    <a:pt x="82" y="167"/>
                  </a:lnTo>
                  <a:lnTo>
                    <a:pt x="98" y="167"/>
                  </a:lnTo>
                  <a:lnTo>
                    <a:pt x="110" y="162"/>
                  </a:lnTo>
                  <a:lnTo>
                    <a:pt x="119" y="167"/>
                  </a:lnTo>
                  <a:lnTo>
                    <a:pt x="135" y="167"/>
                  </a:lnTo>
                  <a:lnTo>
                    <a:pt x="191" y="156"/>
                  </a:lnTo>
                  <a:lnTo>
                    <a:pt x="195" y="192"/>
                  </a:lnTo>
                  <a:lnTo>
                    <a:pt x="114" y="215"/>
                  </a:lnTo>
                  <a:lnTo>
                    <a:pt x="39" y="265"/>
                  </a:lnTo>
                  <a:lnTo>
                    <a:pt x="9" y="257"/>
                  </a:lnTo>
                  <a:lnTo>
                    <a:pt x="0" y="262"/>
                  </a:lnTo>
                  <a:lnTo>
                    <a:pt x="36" y="295"/>
                  </a:lnTo>
                  <a:lnTo>
                    <a:pt x="52" y="283"/>
                  </a:lnTo>
                  <a:lnTo>
                    <a:pt x="128" y="254"/>
                  </a:lnTo>
                  <a:lnTo>
                    <a:pt x="119" y="263"/>
                  </a:lnTo>
                  <a:lnTo>
                    <a:pt x="117" y="271"/>
                  </a:lnTo>
                  <a:lnTo>
                    <a:pt x="117" y="281"/>
                  </a:lnTo>
                  <a:lnTo>
                    <a:pt x="293" y="281"/>
                  </a:lnTo>
                  <a:lnTo>
                    <a:pt x="293" y="129"/>
                  </a:lnTo>
                  <a:lnTo>
                    <a:pt x="265" y="129"/>
                  </a:lnTo>
                  <a:lnTo>
                    <a:pt x="260" y="98"/>
                  </a:lnTo>
                  <a:lnTo>
                    <a:pt x="251" y="82"/>
                  </a:lnTo>
                  <a:lnTo>
                    <a:pt x="245" y="68"/>
                  </a:lnTo>
                  <a:lnTo>
                    <a:pt x="241" y="68"/>
                  </a:lnTo>
                  <a:lnTo>
                    <a:pt x="241" y="61"/>
                  </a:lnTo>
                  <a:lnTo>
                    <a:pt x="245" y="48"/>
                  </a:lnTo>
                  <a:lnTo>
                    <a:pt x="246" y="35"/>
                  </a:lnTo>
                  <a:lnTo>
                    <a:pt x="245" y="19"/>
                  </a:lnTo>
                  <a:lnTo>
                    <a:pt x="240" y="7"/>
                  </a:lnTo>
                  <a:lnTo>
                    <a:pt x="231" y="1"/>
                  </a:lnTo>
                  <a:lnTo>
                    <a:pt x="222" y="0"/>
                  </a:lnTo>
                  <a:lnTo>
                    <a:pt x="209" y="0"/>
                  </a:lnTo>
                  <a:lnTo>
                    <a:pt x="199" y="4"/>
                  </a:lnTo>
                  <a:lnTo>
                    <a:pt x="197" y="11"/>
                  </a:lnTo>
                  <a:lnTo>
                    <a:pt x="193" y="25"/>
                  </a:lnTo>
                  <a:lnTo>
                    <a:pt x="175" y="31"/>
                  </a:lnTo>
                  <a:lnTo>
                    <a:pt x="193" y="31"/>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96" name="Freeform 56"/>
            <p:cNvSpPr>
              <a:spLocks/>
            </p:cNvSpPr>
            <p:nvPr/>
          </p:nvSpPr>
          <p:spPr bwMode="auto">
            <a:xfrm>
              <a:off x="1788" y="1471"/>
              <a:ext cx="374" cy="225"/>
            </a:xfrm>
            <a:custGeom>
              <a:avLst/>
              <a:gdLst>
                <a:gd name="T0" fmla="*/ 373 w 374"/>
                <a:gd name="T1" fmla="*/ 224 h 225"/>
                <a:gd name="T2" fmla="*/ 270 w 374"/>
                <a:gd name="T3" fmla="*/ 0 h 225"/>
                <a:gd name="T4" fmla="*/ 0 w 374"/>
                <a:gd name="T5" fmla="*/ 0 h 225"/>
                <a:gd name="T6" fmla="*/ 0 w 374"/>
                <a:gd name="T7" fmla="*/ 13 h 225"/>
                <a:gd name="T8" fmla="*/ 261 w 374"/>
                <a:gd name="T9" fmla="*/ 13 h 225"/>
                <a:gd name="T10" fmla="*/ 358 w 374"/>
                <a:gd name="T11" fmla="*/ 224 h 225"/>
                <a:gd name="T12" fmla="*/ 373 w 374"/>
                <a:gd name="T13" fmla="*/ 224 h 225"/>
              </a:gdLst>
              <a:ahLst/>
              <a:cxnLst>
                <a:cxn ang="0">
                  <a:pos x="T0" y="T1"/>
                </a:cxn>
                <a:cxn ang="0">
                  <a:pos x="T2" y="T3"/>
                </a:cxn>
                <a:cxn ang="0">
                  <a:pos x="T4" y="T5"/>
                </a:cxn>
                <a:cxn ang="0">
                  <a:pos x="T6" y="T7"/>
                </a:cxn>
                <a:cxn ang="0">
                  <a:pos x="T8" y="T9"/>
                </a:cxn>
                <a:cxn ang="0">
                  <a:pos x="T10" y="T11"/>
                </a:cxn>
                <a:cxn ang="0">
                  <a:pos x="T12" y="T13"/>
                </a:cxn>
              </a:cxnLst>
              <a:rect l="0" t="0" r="r" b="b"/>
              <a:pathLst>
                <a:path w="374" h="225">
                  <a:moveTo>
                    <a:pt x="373" y="224"/>
                  </a:moveTo>
                  <a:lnTo>
                    <a:pt x="270" y="0"/>
                  </a:lnTo>
                  <a:lnTo>
                    <a:pt x="0" y="0"/>
                  </a:lnTo>
                  <a:lnTo>
                    <a:pt x="0" y="13"/>
                  </a:lnTo>
                  <a:lnTo>
                    <a:pt x="261" y="13"/>
                  </a:lnTo>
                  <a:lnTo>
                    <a:pt x="358" y="224"/>
                  </a:lnTo>
                  <a:lnTo>
                    <a:pt x="373" y="224"/>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97" name="Freeform 57"/>
            <p:cNvSpPr>
              <a:spLocks/>
            </p:cNvSpPr>
            <p:nvPr/>
          </p:nvSpPr>
          <p:spPr bwMode="auto">
            <a:xfrm>
              <a:off x="2516" y="1595"/>
              <a:ext cx="103" cy="198"/>
            </a:xfrm>
            <a:custGeom>
              <a:avLst/>
              <a:gdLst>
                <a:gd name="T0" fmla="*/ 0 w 103"/>
                <a:gd name="T1" fmla="*/ 53 h 198"/>
                <a:gd name="T2" fmla="*/ 7 w 103"/>
                <a:gd name="T3" fmla="*/ 54 h 198"/>
                <a:gd name="T4" fmla="*/ 16 w 103"/>
                <a:gd name="T5" fmla="*/ 55 h 198"/>
                <a:gd name="T6" fmla="*/ 24 w 103"/>
                <a:gd name="T7" fmla="*/ 59 h 198"/>
                <a:gd name="T8" fmla="*/ 30 w 103"/>
                <a:gd name="T9" fmla="*/ 64 h 198"/>
                <a:gd name="T10" fmla="*/ 36 w 103"/>
                <a:gd name="T11" fmla="*/ 70 h 198"/>
                <a:gd name="T12" fmla="*/ 41 w 103"/>
                <a:gd name="T13" fmla="*/ 77 h 198"/>
                <a:gd name="T14" fmla="*/ 45 w 103"/>
                <a:gd name="T15" fmla="*/ 84 h 198"/>
                <a:gd name="T16" fmla="*/ 46 w 103"/>
                <a:gd name="T17" fmla="*/ 91 h 198"/>
                <a:gd name="T18" fmla="*/ 49 w 103"/>
                <a:gd name="T19" fmla="*/ 100 h 198"/>
                <a:gd name="T20" fmla="*/ 46 w 103"/>
                <a:gd name="T21" fmla="*/ 109 h 198"/>
                <a:gd name="T22" fmla="*/ 45 w 103"/>
                <a:gd name="T23" fmla="*/ 117 h 198"/>
                <a:gd name="T24" fmla="*/ 40 w 103"/>
                <a:gd name="T25" fmla="*/ 124 h 198"/>
                <a:gd name="T26" fmla="*/ 35 w 103"/>
                <a:gd name="T27" fmla="*/ 130 h 198"/>
                <a:gd name="T28" fmla="*/ 29 w 103"/>
                <a:gd name="T29" fmla="*/ 136 h 198"/>
                <a:gd name="T30" fmla="*/ 21 w 103"/>
                <a:gd name="T31" fmla="*/ 139 h 198"/>
                <a:gd name="T32" fmla="*/ 14 w 103"/>
                <a:gd name="T33" fmla="*/ 143 h 198"/>
                <a:gd name="T34" fmla="*/ 6 w 103"/>
                <a:gd name="T35" fmla="*/ 144 h 198"/>
                <a:gd name="T36" fmla="*/ 0 w 103"/>
                <a:gd name="T37" fmla="*/ 144 h 198"/>
                <a:gd name="T38" fmla="*/ 0 w 103"/>
                <a:gd name="T39" fmla="*/ 197 h 198"/>
                <a:gd name="T40" fmla="*/ 7 w 103"/>
                <a:gd name="T41" fmla="*/ 197 h 198"/>
                <a:gd name="T42" fmla="*/ 20 w 103"/>
                <a:gd name="T43" fmla="*/ 196 h 198"/>
                <a:gd name="T44" fmla="*/ 32 w 103"/>
                <a:gd name="T45" fmla="*/ 192 h 198"/>
                <a:gd name="T46" fmla="*/ 44 w 103"/>
                <a:gd name="T47" fmla="*/ 187 h 198"/>
                <a:gd name="T48" fmla="*/ 55 w 103"/>
                <a:gd name="T49" fmla="*/ 183 h 198"/>
                <a:gd name="T50" fmla="*/ 65 w 103"/>
                <a:gd name="T51" fmla="*/ 175 h 198"/>
                <a:gd name="T52" fmla="*/ 75 w 103"/>
                <a:gd name="T53" fmla="*/ 167 h 198"/>
                <a:gd name="T54" fmla="*/ 82 w 103"/>
                <a:gd name="T55" fmla="*/ 157 h 198"/>
                <a:gd name="T56" fmla="*/ 88 w 103"/>
                <a:gd name="T57" fmla="*/ 147 h 198"/>
                <a:gd name="T58" fmla="*/ 95 w 103"/>
                <a:gd name="T59" fmla="*/ 136 h 198"/>
                <a:gd name="T60" fmla="*/ 98 w 103"/>
                <a:gd name="T61" fmla="*/ 125 h 198"/>
                <a:gd name="T62" fmla="*/ 101 w 103"/>
                <a:gd name="T63" fmla="*/ 113 h 198"/>
                <a:gd name="T64" fmla="*/ 102 w 103"/>
                <a:gd name="T65" fmla="*/ 101 h 198"/>
                <a:gd name="T66" fmla="*/ 101 w 103"/>
                <a:gd name="T67" fmla="*/ 89 h 198"/>
                <a:gd name="T68" fmla="*/ 100 w 103"/>
                <a:gd name="T69" fmla="*/ 77 h 198"/>
                <a:gd name="T70" fmla="*/ 96 w 103"/>
                <a:gd name="T71" fmla="*/ 65 h 198"/>
                <a:gd name="T72" fmla="*/ 91 w 103"/>
                <a:gd name="T73" fmla="*/ 54 h 198"/>
                <a:gd name="T74" fmla="*/ 85 w 103"/>
                <a:gd name="T75" fmla="*/ 44 h 198"/>
                <a:gd name="T76" fmla="*/ 77 w 103"/>
                <a:gd name="T77" fmla="*/ 34 h 198"/>
                <a:gd name="T78" fmla="*/ 68 w 103"/>
                <a:gd name="T79" fmla="*/ 25 h 198"/>
                <a:gd name="T80" fmla="*/ 58 w 103"/>
                <a:gd name="T81" fmla="*/ 18 h 198"/>
                <a:gd name="T82" fmla="*/ 47 w 103"/>
                <a:gd name="T83" fmla="*/ 12 h 198"/>
                <a:gd name="T84" fmla="*/ 36 w 103"/>
                <a:gd name="T85" fmla="*/ 7 h 198"/>
                <a:gd name="T86" fmla="*/ 24 w 103"/>
                <a:gd name="T87" fmla="*/ 4 h 198"/>
                <a:gd name="T88" fmla="*/ 11 w 103"/>
                <a:gd name="T89" fmla="*/ 1 h 198"/>
                <a:gd name="T90" fmla="*/ 0 w 103"/>
                <a:gd name="T91" fmla="*/ 0 h 198"/>
                <a:gd name="T92" fmla="*/ 0 w 103"/>
                <a:gd name="T93" fmla="*/ 53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3" h="198">
                  <a:moveTo>
                    <a:pt x="0" y="53"/>
                  </a:moveTo>
                  <a:lnTo>
                    <a:pt x="7" y="54"/>
                  </a:lnTo>
                  <a:lnTo>
                    <a:pt x="16" y="55"/>
                  </a:lnTo>
                  <a:lnTo>
                    <a:pt x="24" y="59"/>
                  </a:lnTo>
                  <a:lnTo>
                    <a:pt x="30" y="64"/>
                  </a:lnTo>
                  <a:lnTo>
                    <a:pt x="36" y="70"/>
                  </a:lnTo>
                  <a:lnTo>
                    <a:pt x="41" y="77"/>
                  </a:lnTo>
                  <a:lnTo>
                    <a:pt x="45" y="84"/>
                  </a:lnTo>
                  <a:lnTo>
                    <a:pt x="46" y="91"/>
                  </a:lnTo>
                  <a:lnTo>
                    <a:pt x="49" y="100"/>
                  </a:lnTo>
                  <a:lnTo>
                    <a:pt x="46" y="109"/>
                  </a:lnTo>
                  <a:lnTo>
                    <a:pt x="45" y="117"/>
                  </a:lnTo>
                  <a:lnTo>
                    <a:pt x="40" y="124"/>
                  </a:lnTo>
                  <a:lnTo>
                    <a:pt x="35" y="130"/>
                  </a:lnTo>
                  <a:lnTo>
                    <a:pt x="29" y="136"/>
                  </a:lnTo>
                  <a:lnTo>
                    <a:pt x="21" y="139"/>
                  </a:lnTo>
                  <a:lnTo>
                    <a:pt x="14" y="143"/>
                  </a:lnTo>
                  <a:lnTo>
                    <a:pt x="6" y="144"/>
                  </a:lnTo>
                  <a:lnTo>
                    <a:pt x="0" y="144"/>
                  </a:lnTo>
                  <a:lnTo>
                    <a:pt x="0" y="197"/>
                  </a:lnTo>
                  <a:lnTo>
                    <a:pt x="7" y="197"/>
                  </a:lnTo>
                  <a:lnTo>
                    <a:pt x="20" y="196"/>
                  </a:lnTo>
                  <a:lnTo>
                    <a:pt x="32" y="192"/>
                  </a:lnTo>
                  <a:lnTo>
                    <a:pt x="44" y="187"/>
                  </a:lnTo>
                  <a:lnTo>
                    <a:pt x="55" y="183"/>
                  </a:lnTo>
                  <a:lnTo>
                    <a:pt x="65" y="175"/>
                  </a:lnTo>
                  <a:lnTo>
                    <a:pt x="75" y="167"/>
                  </a:lnTo>
                  <a:lnTo>
                    <a:pt x="82" y="157"/>
                  </a:lnTo>
                  <a:lnTo>
                    <a:pt x="88" y="147"/>
                  </a:lnTo>
                  <a:lnTo>
                    <a:pt x="95" y="136"/>
                  </a:lnTo>
                  <a:lnTo>
                    <a:pt x="98" y="125"/>
                  </a:lnTo>
                  <a:lnTo>
                    <a:pt x="101" y="113"/>
                  </a:lnTo>
                  <a:lnTo>
                    <a:pt x="102" y="101"/>
                  </a:lnTo>
                  <a:lnTo>
                    <a:pt x="101" y="89"/>
                  </a:lnTo>
                  <a:lnTo>
                    <a:pt x="100" y="77"/>
                  </a:lnTo>
                  <a:lnTo>
                    <a:pt x="96" y="65"/>
                  </a:lnTo>
                  <a:lnTo>
                    <a:pt x="91" y="54"/>
                  </a:lnTo>
                  <a:lnTo>
                    <a:pt x="85" y="44"/>
                  </a:lnTo>
                  <a:lnTo>
                    <a:pt x="77" y="34"/>
                  </a:lnTo>
                  <a:lnTo>
                    <a:pt x="68" y="25"/>
                  </a:lnTo>
                  <a:lnTo>
                    <a:pt x="58" y="18"/>
                  </a:lnTo>
                  <a:lnTo>
                    <a:pt x="47" y="12"/>
                  </a:lnTo>
                  <a:lnTo>
                    <a:pt x="36" y="7"/>
                  </a:lnTo>
                  <a:lnTo>
                    <a:pt x="24" y="4"/>
                  </a:lnTo>
                  <a:lnTo>
                    <a:pt x="11" y="1"/>
                  </a:lnTo>
                  <a:lnTo>
                    <a:pt x="0" y="0"/>
                  </a:lnTo>
                  <a:lnTo>
                    <a:pt x="0" y="53"/>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98" name="Freeform 58"/>
            <p:cNvSpPr>
              <a:spLocks/>
            </p:cNvSpPr>
            <p:nvPr/>
          </p:nvSpPr>
          <p:spPr bwMode="auto">
            <a:xfrm>
              <a:off x="2415" y="1595"/>
              <a:ext cx="102" cy="198"/>
            </a:xfrm>
            <a:custGeom>
              <a:avLst/>
              <a:gdLst>
                <a:gd name="T0" fmla="*/ 101 w 102"/>
                <a:gd name="T1" fmla="*/ 53 h 198"/>
                <a:gd name="T2" fmla="*/ 92 w 102"/>
                <a:gd name="T3" fmla="*/ 54 h 198"/>
                <a:gd name="T4" fmla="*/ 84 w 102"/>
                <a:gd name="T5" fmla="*/ 55 h 198"/>
                <a:gd name="T6" fmla="*/ 76 w 102"/>
                <a:gd name="T7" fmla="*/ 59 h 198"/>
                <a:gd name="T8" fmla="*/ 70 w 102"/>
                <a:gd name="T9" fmla="*/ 64 h 198"/>
                <a:gd name="T10" fmla="*/ 64 w 102"/>
                <a:gd name="T11" fmla="*/ 70 h 198"/>
                <a:gd name="T12" fmla="*/ 59 w 102"/>
                <a:gd name="T13" fmla="*/ 77 h 198"/>
                <a:gd name="T14" fmla="*/ 55 w 102"/>
                <a:gd name="T15" fmla="*/ 84 h 198"/>
                <a:gd name="T16" fmla="*/ 53 w 102"/>
                <a:gd name="T17" fmla="*/ 91 h 198"/>
                <a:gd name="T18" fmla="*/ 52 w 102"/>
                <a:gd name="T19" fmla="*/ 100 h 198"/>
                <a:gd name="T20" fmla="*/ 54 w 102"/>
                <a:gd name="T21" fmla="*/ 109 h 198"/>
                <a:gd name="T22" fmla="*/ 57 w 102"/>
                <a:gd name="T23" fmla="*/ 117 h 198"/>
                <a:gd name="T24" fmla="*/ 60 w 102"/>
                <a:gd name="T25" fmla="*/ 124 h 198"/>
                <a:gd name="T26" fmla="*/ 65 w 102"/>
                <a:gd name="T27" fmla="*/ 130 h 198"/>
                <a:gd name="T28" fmla="*/ 71 w 102"/>
                <a:gd name="T29" fmla="*/ 136 h 198"/>
                <a:gd name="T30" fmla="*/ 79 w 102"/>
                <a:gd name="T31" fmla="*/ 139 h 198"/>
                <a:gd name="T32" fmla="*/ 86 w 102"/>
                <a:gd name="T33" fmla="*/ 143 h 198"/>
                <a:gd name="T34" fmla="*/ 95 w 102"/>
                <a:gd name="T35" fmla="*/ 144 h 198"/>
                <a:gd name="T36" fmla="*/ 101 w 102"/>
                <a:gd name="T37" fmla="*/ 144 h 198"/>
                <a:gd name="T38" fmla="*/ 101 w 102"/>
                <a:gd name="T39" fmla="*/ 197 h 198"/>
                <a:gd name="T40" fmla="*/ 92 w 102"/>
                <a:gd name="T41" fmla="*/ 197 h 198"/>
                <a:gd name="T42" fmla="*/ 80 w 102"/>
                <a:gd name="T43" fmla="*/ 196 h 198"/>
                <a:gd name="T44" fmla="*/ 69 w 102"/>
                <a:gd name="T45" fmla="*/ 192 h 198"/>
                <a:gd name="T46" fmla="*/ 57 w 102"/>
                <a:gd name="T47" fmla="*/ 187 h 198"/>
                <a:gd name="T48" fmla="*/ 46 w 102"/>
                <a:gd name="T49" fmla="*/ 183 h 198"/>
                <a:gd name="T50" fmla="*/ 36 w 102"/>
                <a:gd name="T51" fmla="*/ 175 h 198"/>
                <a:gd name="T52" fmla="*/ 27 w 102"/>
                <a:gd name="T53" fmla="*/ 167 h 198"/>
                <a:gd name="T54" fmla="*/ 18 w 102"/>
                <a:gd name="T55" fmla="*/ 157 h 198"/>
                <a:gd name="T56" fmla="*/ 12 w 102"/>
                <a:gd name="T57" fmla="*/ 147 h 198"/>
                <a:gd name="T58" fmla="*/ 6 w 102"/>
                <a:gd name="T59" fmla="*/ 136 h 198"/>
                <a:gd name="T60" fmla="*/ 2 w 102"/>
                <a:gd name="T61" fmla="*/ 125 h 198"/>
                <a:gd name="T62" fmla="*/ 1 w 102"/>
                <a:gd name="T63" fmla="*/ 113 h 198"/>
                <a:gd name="T64" fmla="*/ 0 w 102"/>
                <a:gd name="T65" fmla="*/ 101 h 198"/>
                <a:gd name="T66" fmla="*/ 0 w 102"/>
                <a:gd name="T67" fmla="*/ 89 h 198"/>
                <a:gd name="T68" fmla="*/ 2 w 102"/>
                <a:gd name="T69" fmla="*/ 77 h 198"/>
                <a:gd name="T70" fmla="*/ 5 w 102"/>
                <a:gd name="T71" fmla="*/ 65 h 198"/>
                <a:gd name="T72" fmla="*/ 10 w 102"/>
                <a:gd name="T73" fmla="*/ 54 h 198"/>
                <a:gd name="T74" fmla="*/ 16 w 102"/>
                <a:gd name="T75" fmla="*/ 44 h 198"/>
                <a:gd name="T76" fmla="*/ 25 w 102"/>
                <a:gd name="T77" fmla="*/ 34 h 198"/>
                <a:gd name="T78" fmla="*/ 32 w 102"/>
                <a:gd name="T79" fmla="*/ 25 h 198"/>
                <a:gd name="T80" fmla="*/ 42 w 102"/>
                <a:gd name="T81" fmla="*/ 18 h 198"/>
                <a:gd name="T82" fmla="*/ 53 w 102"/>
                <a:gd name="T83" fmla="*/ 12 h 198"/>
                <a:gd name="T84" fmla="*/ 65 w 102"/>
                <a:gd name="T85" fmla="*/ 7 h 198"/>
                <a:gd name="T86" fmla="*/ 76 w 102"/>
                <a:gd name="T87" fmla="*/ 4 h 198"/>
                <a:gd name="T88" fmla="*/ 89 w 102"/>
                <a:gd name="T89" fmla="*/ 1 h 198"/>
                <a:gd name="T90" fmla="*/ 101 w 102"/>
                <a:gd name="T91" fmla="*/ 0 h 198"/>
                <a:gd name="T92" fmla="*/ 101 w 102"/>
                <a:gd name="T93" fmla="*/ 53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2" h="198">
                  <a:moveTo>
                    <a:pt x="101" y="53"/>
                  </a:moveTo>
                  <a:lnTo>
                    <a:pt x="92" y="54"/>
                  </a:lnTo>
                  <a:lnTo>
                    <a:pt x="84" y="55"/>
                  </a:lnTo>
                  <a:lnTo>
                    <a:pt x="76" y="59"/>
                  </a:lnTo>
                  <a:lnTo>
                    <a:pt x="70" y="64"/>
                  </a:lnTo>
                  <a:lnTo>
                    <a:pt x="64" y="70"/>
                  </a:lnTo>
                  <a:lnTo>
                    <a:pt x="59" y="77"/>
                  </a:lnTo>
                  <a:lnTo>
                    <a:pt x="55" y="84"/>
                  </a:lnTo>
                  <a:lnTo>
                    <a:pt x="53" y="91"/>
                  </a:lnTo>
                  <a:lnTo>
                    <a:pt x="52" y="100"/>
                  </a:lnTo>
                  <a:lnTo>
                    <a:pt x="54" y="109"/>
                  </a:lnTo>
                  <a:lnTo>
                    <a:pt x="57" y="117"/>
                  </a:lnTo>
                  <a:lnTo>
                    <a:pt x="60" y="124"/>
                  </a:lnTo>
                  <a:lnTo>
                    <a:pt x="65" y="130"/>
                  </a:lnTo>
                  <a:lnTo>
                    <a:pt x="71" y="136"/>
                  </a:lnTo>
                  <a:lnTo>
                    <a:pt x="79" y="139"/>
                  </a:lnTo>
                  <a:lnTo>
                    <a:pt x="86" y="143"/>
                  </a:lnTo>
                  <a:lnTo>
                    <a:pt x="95" y="144"/>
                  </a:lnTo>
                  <a:lnTo>
                    <a:pt x="101" y="144"/>
                  </a:lnTo>
                  <a:lnTo>
                    <a:pt x="101" y="197"/>
                  </a:lnTo>
                  <a:lnTo>
                    <a:pt x="92" y="197"/>
                  </a:lnTo>
                  <a:lnTo>
                    <a:pt x="80" y="196"/>
                  </a:lnTo>
                  <a:lnTo>
                    <a:pt x="69" y="192"/>
                  </a:lnTo>
                  <a:lnTo>
                    <a:pt x="57" y="187"/>
                  </a:lnTo>
                  <a:lnTo>
                    <a:pt x="46" y="183"/>
                  </a:lnTo>
                  <a:lnTo>
                    <a:pt x="36" y="175"/>
                  </a:lnTo>
                  <a:lnTo>
                    <a:pt x="27" y="167"/>
                  </a:lnTo>
                  <a:lnTo>
                    <a:pt x="18" y="157"/>
                  </a:lnTo>
                  <a:lnTo>
                    <a:pt x="12" y="147"/>
                  </a:lnTo>
                  <a:lnTo>
                    <a:pt x="6" y="136"/>
                  </a:lnTo>
                  <a:lnTo>
                    <a:pt x="2" y="125"/>
                  </a:lnTo>
                  <a:lnTo>
                    <a:pt x="1" y="113"/>
                  </a:lnTo>
                  <a:lnTo>
                    <a:pt x="0" y="101"/>
                  </a:lnTo>
                  <a:lnTo>
                    <a:pt x="0" y="89"/>
                  </a:lnTo>
                  <a:lnTo>
                    <a:pt x="2" y="77"/>
                  </a:lnTo>
                  <a:lnTo>
                    <a:pt x="5" y="65"/>
                  </a:lnTo>
                  <a:lnTo>
                    <a:pt x="10" y="54"/>
                  </a:lnTo>
                  <a:lnTo>
                    <a:pt x="16" y="44"/>
                  </a:lnTo>
                  <a:lnTo>
                    <a:pt x="25" y="34"/>
                  </a:lnTo>
                  <a:lnTo>
                    <a:pt x="32" y="25"/>
                  </a:lnTo>
                  <a:lnTo>
                    <a:pt x="42" y="18"/>
                  </a:lnTo>
                  <a:lnTo>
                    <a:pt x="53" y="12"/>
                  </a:lnTo>
                  <a:lnTo>
                    <a:pt x="65" y="7"/>
                  </a:lnTo>
                  <a:lnTo>
                    <a:pt x="76" y="4"/>
                  </a:lnTo>
                  <a:lnTo>
                    <a:pt x="89" y="1"/>
                  </a:lnTo>
                  <a:lnTo>
                    <a:pt x="101" y="0"/>
                  </a:lnTo>
                  <a:lnTo>
                    <a:pt x="101" y="53"/>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99" name="Freeform 59"/>
            <p:cNvSpPr>
              <a:spLocks/>
            </p:cNvSpPr>
            <p:nvPr/>
          </p:nvSpPr>
          <p:spPr bwMode="auto">
            <a:xfrm>
              <a:off x="1947" y="1520"/>
              <a:ext cx="141" cy="270"/>
            </a:xfrm>
            <a:custGeom>
              <a:avLst/>
              <a:gdLst>
                <a:gd name="T0" fmla="*/ 0 w 141"/>
                <a:gd name="T1" fmla="*/ 59 h 270"/>
                <a:gd name="T2" fmla="*/ 10 w 141"/>
                <a:gd name="T3" fmla="*/ 60 h 270"/>
                <a:gd name="T4" fmla="*/ 21 w 141"/>
                <a:gd name="T5" fmla="*/ 62 h 270"/>
                <a:gd name="T6" fmla="*/ 31 w 141"/>
                <a:gd name="T7" fmla="*/ 66 h 270"/>
                <a:gd name="T8" fmla="*/ 41 w 141"/>
                <a:gd name="T9" fmla="*/ 71 h 270"/>
                <a:gd name="T10" fmla="*/ 50 w 141"/>
                <a:gd name="T11" fmla="*/ 77 h 270"/>
                <a:gd name="T12" fmla="*/ 57 w 141"/>
                <a:gd name="T13" fmla="*/ 84 h 270"/>
                <a:gd name="T14" fmla="*/ 64 w 141"/>
                <a:gd name="T15" fmla="*/ 92 h 270"/>
                <a:gd name="T16" fmla="*/ 71 w 141"/>
                <a:gd name="T17" fmla="*/ 100 h 270"/>
                <a:gd name="T18" fmla="*/ 74 w 141"/>
                <a:gd name="T19" fmla="*/ 111 h 270"/>
                <a:gd name="T20" fmla="*/ 77 w 141"/>
                <a:gd name="T21" fmla="*/ 121 h 270"/>
                <a:gd name="T22" fmla="*/ 78 w 141"/>
                <a:gd name="T23" fmla="*/ 132 h 270"/>
                <a:gd name="T24" fmla="*/ 78 w 141"/>
                <a:gd name="T25" fmla="*/ 142 h 270"/>
                <a:gd name="T26" fmla="*/ 76 w 141"/>
                <a:gd name="T27" fmla="*/ 152 h 270"/>
                <a:gd name="T28" fmla="*/ 73 w 141"/>
                <a:gd name="T29" fmla="*/ 163 h 270"/>
                <a:gd name="T30" fmla="*/ 68 w 141"/>
                <a:gd name="T31" fmla="*/ 172 h 270"/>
                <a:gd name="T32" fmla="*/ 62 w 141"/>
                <a:gd name="T33" fmla="*/ 181 h 270"/>
                <a:gd name="T34" fmla="*/ 56 w 141"/>
                <a:gd name="T35" fmla="*/ 189 h 270"/>
                <a:gd name="T36" fmla="*/ 47 w 141"/>
                <a:gd name="T37" fmla="*/ 196 h 270"/>
                <a:gd name="T38" fmla="*/ 37 w 141"/>
                <a:gd name="T39" fmla="*/ 201 h 270"/>
                <a:gd name="T40" fmla="*/ 28 w 141"/>
                <a:gd name="T41" fmla="*/ 206 h 270"/>
                <a:gd name="T42" fmla="*/ 17 w 141"/>
                <a:gd name="T43" fmla="*/ 209 h 270"/>
                <a:gd name="T44" fmla="*/ 6 w 141"/>
                <a:gd name="T45" fmla="*/ 210 h 270"/>
                <a:gd name="T46" fmla="*/ 0 w 141"/>
                <a:gd name="T47" fmla="*/ 210 h 270"/>
                <a:gd name="T48" fmla="*/ 0 w 141"/>
                <a:gd name="T49" fmla="*/ 269 h 270"/>
                <a:gd name="T50" fmla="*/ 2 w 141"/>
                <a:gd name="T51" fmla="*/ 269 h 270"/>
                <a:gd name="T52" fmla="*/ 16 w 141"/>
                <a:gd name="T53" fmla="*/ 268 h 270"/>
                <a:gd name="T54" fmla="*/ 31 w 141"/>
                <a:gd name="T55" fmla="*/ 265 h 270"/>
                <a:gd name="T56" fmla="*/ 45 w 141"/>
                <a:gd name="T57" fmla="*/ 262 h 270"/>
                <a:gd name="T58" fmla="*/ 58 w 141"/>
                <a:gd name="T59" fmla="*/ 257 h 270"/>
                <a:gd name="T60" fmla="*/ 72 w 141"/>
                <a:gd name="T61" fmla="*/ 250 h 270"/>
                <a:gd name="T62" fmla="*/ 83 w 141"/>
                <a:gd name="T63" fmla="*/ 243 h 270"/>
                <a:gd name="T64" fmla="*/ 94 w 141"/>
                <a:gd name="T65" fmla="*/ 233 h 270"/>
                <a:gd name="T66" fmla="*/ 105 w 141"/>
                <a:gd name="T67" fmla="*/ 224 h 270"/>
                <a:gd name="T68" fmla="*/ 114 w 141"/>
                <a:gd name="T69" fmla="*/ 213 h 270"/>
                <a:gd name="T70" fmla="*/ 121 w 141"/>
                <a:gd name="T71" fmla="*/ 201 h 270"/>
                <a:gd name="T72" fmla="*/ 128 w 141"/>
                <a:gd name="T73" fmla="*/ 189 h 270"/>
                <a:gd name="T74" fmla="*/ 133 w 141"/>
                <a:gd name="T75" fmla="*/ 175 h 270"/>
                <a:gd name="T76" fmla="*/ 136 w 141"/>
                <a:gd name="T77" fmla="*/ 161 h 270"/>
                <a:gd name="T78" fmla="*/ 140 w 141"/>
                <a:gd name="T79" fmla="*/ 147 h 270"/>
                <a:gd name="T80" fmla="*/ 140 w 141"/>
                <a:gd name="T81" fmla="*/ 134 h 270"/>
                <a:gd name="T82" fmla="*/ 139 w 141"/>
                <a:gd name="T83" fmla="*/ 120 h 270"/>
                <a:gd name="T84" fmla="*/ 136 w 141"/>
                <a:gd name="T85" fmla="*/ 105 h 270"/>
                <a:gd name="T86" fmla="*/ 133 w 141"/>
                <a:gd name="T87" fmla="*/ 92 h 270"/>
                <a:gd name="T88" fmla="*/ 128 w 141"/>
                <a:gd name="T89" fmla="*/ 79 h 270"/>
                <a:gd name="T90" fmla="*/ 120 w 141"/>
                <a:gd name="T91" fmla="*/ 67 h 270"/>
                <a:gd name="T92" fmla="*/ 113 w 141"/>
                <a:gd name="T93" fmla="*/ 55 h 270"/>
                <a:gd name="T94" fmla="*/ 103 w 141"/>
                <a:gd name="T95" fmla="*/ 44 h 270"/>
                <a:gd name="T96" fmla="*/ 93 w 141"/>
                <a:gd name="T97" fmla="*/ 33 h 270"/>
                <a:gd name="T98" fmla="*/ 82 w 141"/>
                <a:gd name="T99" fmla="*/ 25 h 270"/>
                <a:gd name="T100" fmla="*/ 69 w 141"/>
                <a:gd name="T101" fmla="*/ 18 h 270"/>
                <a:gd name="T102" fmla="*/ 56 w 141"/>
                <a:gd name="T103" fmla="*/ 12 h 270"/>
                <a:gd name="T104" fmla="*/ 42 w 141"/>
                <a:gd name="T105" fmla="*/ 7 h 270"/>
                <a:gd name="T106" fmla="*/ 28 w 141"/>
                <a:gd name="T107" fmla="*/ 4 h 270"/>
                <a:gd name="T108" fmla="*/ 14 w 141"/>
                <a:gd name="T109" fmla="*/ 1 h 270"/>
                <a:gd name="T110" fmla="*/ 0 w 141"/>
                <a:gd name="T111" fmla="*/ 0 h 270"/>
                <a:gd name="T112" fmla="*/ 0 w 141"/>
                <a:gd name="T113" fmla="*/ 59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1" h="270">
                  <a:moveTo>
                    <a:pt x="0" y="59"/>
                  </a:moveTo>
                  <a:lnTo>
                    <a:pt x="10" y="60"/>
                  </a:lnTo>
                  <a:lnTo>
                    <a:pt x="21" y="62"/>
                  </a:lnTo>
                  <a:lnTo>
                    <a:pt x="31" y="66"/>
                  </a:lnTo>
                  <a:lnTo>
                    <a:pt x="41" y="71"/>
                  </a:lnTo>
                  <a:lnTo>
                    <a:pt x="50" y="77"/>
                  </a:lnTo>
                  <a:lnTo>
                    <a:pt x="57" y="84"/>
                  </a:lnTo>
                  <a:lnTo>
                    <a:pt x="64" y="92"/>
                  </a:lnTo>
                  <a:lnTo>
                    <a:pt x="71" y="100"/>
                  </a:lnTo>
                  <a:lnTo>
                    <a:pt x="74" y="111"/>
                  </a:lnTo>
                  <a:lnTo>
                    <a:pt x="77" y="121"/>
                  </a:lnTo>
                  <a:lnTo>
                    <a:pt x="78" y="132"/>
                  </a:lnTo>
                  <a:lnTo>
                    <a:pt x="78" y="142"/>
                  </a:lnTo>
                  <a:lnTo>
                    <a:pt x="76" y="152"/>
                  </a:lnTo>
                  <a:lnTo>
                    <a:pt x="73" y="163"/>
                  </a:lnTo>
                  <a:lnTo>
                    <a:pt x="68" y="172"/>
                  </a:lnTo>
                  <a:lnTo>
                    <a:pt x="62" y="181"/>
                  </a:lnTo>
                  <a:lnTo>
                    <a:pt x="56" y="189"/>
                  </a:lnTo>
                  <a:lnTo>
                    <a:pt x="47" y="196"/>
                  </a:lnTo>
                  <a:lnTo>
                    <a:pt x="37" y="201"/>
                  </a:lnTo>
                  <a:lnTo>
                    <a:pt x="28" y="206"/>
                  </a:lnTo>
                  <a:lnTo>
                    <a:pt x="17" y="209"/>
                  </a:lnTo>
                  <a:lnTo>
                    <a:pt x="6" y="210"/>
                  </a:lnTo>
                  <a:lnTo>
                    <a:pt x="0" y="210"/>
                  </a:lnTo>
                  <a:lnTo>
                    <a:pt x="0" y="269"/>
                  </a:lnTo>
                  <a:lnTo>
                    <a:pt x="2" y="269"/>
                  </a:lnTo>
                  <a:lnTo>
                    <a:pt x="16" y="268"/>
                  </a:lnTo>
                  <a:lnTo>
                    <a:pt x="31" y="265"/>
                  </a:lnTo>
                  <a:lnTo>
                    <a:pt x="45" y="262"/>
                  </a:lnTo>
                  <a:lnTo>
                    <a:pt x="58" y="257"/>
                  </a:lnTo>
                  <a:lnTo>
                    <a:pt x="72" y="250"/>
                  </a:lnTo>
                  <a:lnTo>
                    <a:pt x="83" y="243"/>
                  </a:lnTo>
                  <a:lnTo>
                    <a:pt x="94" y="233"/>
                  </a:lnTo>
                  <a:lnTo>
                    <a:pt x="105" y="224"/>
                  </a:lnTo>
                  <a:lnTo>
                    <a:pt x="114" y="213"/>
                  </a:lnTo>
                  <a:lnTo>
                    <a:pt x="121" y="201"/>
                  </a:lnTo>
                  <a:lnTo>
                    <a:pt x="128" y="189"/>
                  </a:lnTo>
                  <a:lnTo>
                    <a:pt x="133" y="175"/>
                  </a:lnTo>
                  <a:lnTo>
                    <a:pt x="136" y="161"/>
                  </a:lnTo>
                  <a:lnTo>
                    <a:pt x="140" y="147"/>
                  </a:lnTo>
                  <a:lnTo>
                    <a:pt x="140" y="134"/>
                  </a:lnTo>
                  <a:lnTo>
                    <a:pt x="139" y="120"/>
                  </a:lnTo>
                  <a:lnTo>
                    <a:pt x="136" y="105"/>
                  </a:lnTo>
                  <a:lnTo>
                    <a:pt x="133" y="92"/>
                  </a:lnTo>
                  <a:lnTo>
                    <a:pt x="128" y="79"/>
                  </a:lnTo>
                  <a:lnTo>
                    <a:pt x="120" y="67"/>
                  </a:lnTo>
                  <a:lnTo>
                    <a:pt x="113" y="55"/>
                  </a:lnTo>
                  <a:lnTo>
                    <a:pt x="103" y="44"/>
                  </a:lnTo>
                  <a:lnTo>
                    <a:pt x="93" y="33"/>
                  </a:lnTo>
                  <a:lnTo>
                    <a:pt x="82" y="25"/>
                  </a:lnTo>
                  <a:lnTo>
                    <a:pt x="69" y="18"/>
                  </a:lnTo>
                  <a:lnTo>
                    <a:pt x="56" y="12"/>
                  </a:lnTo>
                  <a:lnTo>
                    <a:pt x="42" y="7"/>
                  </a:lnTo>
                  <a:lnTo>
                    <a:pt x="28" y="4"/>
                  </a:lnTo>
                  <a:lnTo>
                    <a:pt x="14" y="1"/>
                  </a:lnTo>
                  <a:lnTo>
                    <a:pt x="0" y="0"/>
                  </a:lnTo>
                  <a:lnTo>
                    <a:pt x="0" y="59"/>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00" name="Freeform 60"/>
            <p:cNvSpPr>
              <a:spLocks/>
            </p:cNvSpPr>
            <p:nvPr/>
          </p:nvSpPr>
          <p:spPr bwMode="auto">
            <a:xfrm>
              <a:off x="1811" y="1520"/>
              <a:ext cx="140" cy="270"/>
            </a:xfrm>
            <a:custGeom>
              <a:avLst/>
              <a:gdLst>
                <a:gd name="T0" fmla="*/ 139 w 140"/>
                <a:gd name="T1" fmla="*/ 59 h 270"/>
                <a:gd name="T2" fmla="*/ 128 w 140"/>
                <a:gd name="T3" fmla="*/ 59 h 270"/>
                <a:gd name="T4" fmla="*/ 117 w 140"/>
                <a:gd name="T5" fmla="*/ 61 h 270"/>
                <a:gd name="T6" fmla="*/ 107 w 140"/>
                <a:gd name="T7" fmla="*/ 66 h 270"/>
                <a:gd name="T8" fmla="*/ 97 w 140"/>
                <a:gd name="T9" fmla="*/ 69 h 270"/>
                <a:gd name="T10" fmla="*/ 89 w 140"/>
                <a:gd name="T11" fmla="*/ 75 h 270"/>
                <a:gd name="T12" fmla="*/ 80 w 140"/>
                <a:gd name="T13" fmla="*/ 84 h 270"/>
                <a:gd name="T14" fmla="*/ 74 w 140"/>
                <a:gd name="T15" fmla="*/ 91 h 270"/>
                <a:gd name="T16" fmla="*/ 69 w 140"/>
                <a:gd name="T17" fmla="*/ 100 h 270"/>
                <a:gd name="T18" fmla="*/ 64 w 140"/>
                <a:gd name="T19" fmla="*/ 111 h 270"/>
                <a:gd name="T20" fmla="*/ 62 w 140"/>
                <a:gd name="T21" fmla="*/ 121 h 270"/>
                <a:gd name="T22" fmla="*/ 60 w 140"/>
                <a:gd name="T23" fmla="*/ 130 h 270"/>
                <a:gd name="T24" fmla="*/ 60 w 140"/>
                <a:gd name="T25" fmla="*/ 141 h 270"/>
                <a:gd name="T26" fmla="*/ 63 w 140"/>
                <a:gd name="T27" fmla="*/ 152 h 270"/>
                <a:gd name="T28" fmla="*/ 65 w 140"/>
                <a:gd name="T29" fmla="*/ 161 h 270"/>
                <a:gd name="T30" fmla="*/ 70 w 140"/>
                <a:gd name="T31" fmla="*/ 172 h 270"/>
                <a:gd name="T32" fmla="*/ 76 w 140"/>
                <a:gd name="T33" fmla="*/ 181 h 270"/>
                <a:gd name="T34" fmla="*/ 84 w 140"/>
                <a:gd name="T35" fmla="*/ 189 h 270"/>
                <a:gd name="T36" fmla="*/ 91 w 140"/>
                <a:gd name="T37" fmla="*/ 195 h 270"/>
                <a:gd name="T38" fmla="*/ 101 w 140"/>
                <a:gd name="T39" fmla="*/ 201 h 270"/>
                <a:gd name="T40" fmla="*/ 111 w 140"/>
                <a:gd name="T41" fmla="*/ 206 h 270"/>
                <a:gd name="T42" fmla="*/ 121 w 140"/>
                <a:gd name="T43" fmla="*/ 208 h 270"/>
                <a:gd name="T44" fmla="*/ 132 w 140"/>
                <a:gd name="T45" fmla="*/ 210 h 270"/>
                <a:gd name="T46" fmla="*/ 139 w 140"/>
                <a:gd name="T47" fmla="*/ 210 h 270"/>
                <a:gd name="T48" fmla="*/ 139 w 140"/>
                <a:gd name="T49" fmla="*/ 268 h 270"/>
                <a:gd name="T50" fmla="*/ 137 w 140"/>
                <a:gd name="T51" fmla="*/ 269 h 270"/>
                <a:gd name="T52" fmla="*/ 122 w 140"/>
                <a:gd name="T53" fmla="*/ 268 h 270"/>
                <a:gd name="T54" fmla="*/ 108 w 140"/>
                <a:gd name="T55" fmla="*/ 265 h 270"/>
                <a:gd name="T56" fmla="*/ 95 w 140"/>
                <a:gd name="T57" fmla="*/ 262 h 270"/>
                <a:gd name="T58" fmla="*/ 80 w 140"/>
                <a:gd name="T59" fmla="*/ 257 h 270"/>
                <a:gd name="T60" fmla="*/ 68 w 140"/>
                <a:gd name="T61" fmla="*/ 250 h 270"/>
                <a:gd name="T62" fmla="*/ 55 w 140"/>
                <a:gd name="T63" fmla="*/ 242 h 270"/>
                <a:gd name="T64" fmla="*/ 44 w 140"/>
                <a:gd name="T65" fmla="*/ 233 h 270"/>
                <a:gd name="T66" fmla="*/ 34 w 140"/>
                <a:gd name="T67" fmla="*/ 222 h 270"/>
                <a:gd name="T68" fmla="*/ 25 w 140"/>
                <a:gd name="T69" fmla="*/ 212 h 270"/>
                <a:gd name="T70" fmla="*/ 17 w 140"/>
                <a:gd name="T71" fmla="*/ 201 h 270"/>
                <a:gd name="T72" fmla="*/ 11 w 140"/>
                <a:gd name="T73" fmla="*/ 188 h 270"/>
                <a:gd name="T74" fmla="*/ 6 w 140"/>
                <a:gd name="T75" fmla="*/ 175 h 270"/>
                <a:gd name="T76" fmla="*/ 2 w 140"/>
                <a:gd name="T77" fmla="*/ 161 h 270"/>
                <a:gd name="T78" fmla="*/ 0 w 140"/>
                <a:gd name="T79" fmla="*/ 147 h 270"/>
                <a:gd name="T80" fmla="*/ 0 w 140"/>
                <a:gd name="T81" fmla="*/ 133 h 270"/>
                <a:gd name="T82" fmla="*/ 0 w 140"/>
                <a:gd name="T83" fmla="*/ 120 h 270"/>
                <a:gd name="T84" fmla="*/ 2 w 140"/>
                <a:gd name="T85" fmla="*/ 105 h 270"/>
                <a:gd name="T86" fmla="*/ 7 w 140"/>
                <a:gd name="T87" fmla="*/ 92 h 270"/>
                <a:gd name="T88" fmla="*/ 12 w 140"/>
                <a:gd name="T89" fmla="*/ 79 h 270"/>
                <a:gd name="T90" fmla="*/ 18 w 140"/>
                <a:gd name="T91" fmla="*/ 67 h 270"/>
                <a:gd name="T92" fmla="*/ 26 w 140"/>
                <a:gd name="T93" fmla="*/ 55 h 270"/>
                <a:gd name="T94" fmla="*/ 36 w 140"/>
                <a:gd name="T95" fmla="*/ 44 h 270"/>
                <a:gd name="T96" fmla="*/ 46 w 140"/>
                <a:gd name="T97" fmla="*/ 33 h 270"/>
                <a:gd name="T98" fmla="*/ 57 w 140"/>
                <a:gd name="T99" fmla="*/ 25 h 270"/>
                <a:gd name="T100" fmla="*/ 69 w 140"/>
                <a:gd name="T101" fmla="*/ 18 h 270"/>
                <a:gd name="T102" fmla="*/ 82 w 140"/>
                <a:gd name="T103" fmla="*/ 11 h 270"/>
                <a:gd name="T104" fmla="*/ 96 w 140"/>
                <a:gd name="T105" fmla="*/ 7 h 270"/>
                <a:gd name="T106" fmla="*/ 109 w 140"/>
                <a:gd name="T107" fmla="*/ 4 h 270"/>
                <a:gd name="T108" fmla="*/ 124 w 140"/>
                <a:gd name="T109" fmla="*/ 1 h 270"/>
                <a:gd name="T110" fmla="*/ 139 w 140"/>
                <a:gd name="T111" fmla="*/ 0 h 270"/>
                <a:gd name="T112" fmla="*/ 139 w 140"/>
                <a:gd name="T113" fmla="*/ 59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0" h="270">
                  <a:moveTo>
                    <a:pt x="139" y="59"/>
                  </a:moveTo>
                  <a:lnTo>
                    <a:pt x="128" y="59"/>
                  </a:lnTo>
                  <a:lnTo>
                    <a:pt x="117" y="61"/>
                  </a:lnTo>
                  <a:lnTo>
                    <a:pt x="107" y="66"/>
                  </a:lnTo>
                  <a:lnTo>
                    <a:pt x="97" y="69"/>
                  </a:lnTo>
                  <a:lnTo>
                    <a:pt x="89" y="75"/>
                  </a:lnTo>
                  <a:lnTo>
                    <a:pt x="80" y="84"/>
                  </a:lnTo>
                  <a:lnTo>
                    <a:pt x="74" y="91"/>
                  </a:lnTo>
                  <a:lnTo>
                    <a:pt x="69" y="100"/>
                  </a:lnTo>
                  <a:lnTo>
                    <a:pt x="64" y="111"/>
                  </a:lnTo>
                  <a:lnTo>
                    <a:pt x="62" y="121"/>
                  </a:lnTo>
                  <a:lnTo>
                    <a:pt x="60" y="130"/>
                  </a:lnTo>
                  <a:lnTo>
                    <a:pt x="60" y="141"/>
                  </a:lnTo>
                  <a:lnTo>
                    <a:pt x="63" y="152"/>
                  </a:lnTo>
                  <a:lnTo>
                    <a:pt x="65" y="161"/>
                  </a:lnTo>
                  <a:lnTo>
                    <a:pt x="70" y="172"/>
                  </a:lnTo>
                  <a:lnTo>
                    <a:pt x="76" y="181"/>
                  </a:lnTo>
                  <a:lnTo>
                    <a:pt x="84" y="189"/>
                  </a:lnTo>
                  <a:lnTo>
                    <a:pt x="91" y="195"/>
                  </a:lnTo>
                  <a:lnTo>
                    <a:pt x="101" y="201"/>
                  </a:lnTo>
                  <a:lnTo>
                    <a:pt x="111" y="206"/>
                  </a:lnTo>
                  <a:lnTo>
                    <a:pt x="121" y="208"/>
                  </a:lnTo>
                  <a:lnTo>
                    <a:pt x="132" y="210"/>
                  </a:lnTo>
                  <a:lnTo>
                    <a:pt x="139" y="210"/>
                  </a:lnTo>
                  <a:lnTo>
                    <a:pt x="139" y="268"/>
                  </a:lnTo>
                  <a:lnTo>
                    <a:pt x="137" y="269"/>
                  </a:lnTo>
                  <a:lnTo>
                    <a:pt x="122" y="268"/>
                  </a:lnTo>
                  <a:lnTo>
                    <a:pt x="108" y="265"/>
                  </a:lnTo>
                  <a:lnTo>
                    <a:pt x="95" y="262"/>
                  </a:lnTo>
                  <a:lnTo>
                    <a:pt x="80" y="257"/>
                  </a:lnTo>
                  <a:lnTo>
                    <a:pt x="68" y="250"/>
                  </a:lnTo>
                  <a:lnTo>
                    <a:pt x="55" y="242"/>
                  </a:lnTo>
                  <a:lnTo>
                    <a:pt x="44" y="233"/>
                  </a:lnTo>
                  <a:lnTo>
                    <a:pt x="34" y="222"/>
                  </a:lnTo>
                  <a:lnTo>
                    <a:pt x="25" y="212"/>
                  </a:lnTo>
                  <a:lnTo>
                    <a:pt x="17" y="201"/>
                  </a:lnTo>
                  <a:lnTo>
                    <a:pt x="11" y="188"/>
                  </a:lnTo>
                  <a:lnTo>
                    <a:pt x="6" y="175"/>
                  </a:lnTo>
                  <a:lnTo>
                    <a:pt x="2" y="161"/>
                  </a:lnTo>
                  <a:lnTo>
                    <a:pt x="0" y="147"/>
                  </a:lnTo>
                  <a:lnTo>
                    <a:pt x="0" y="133"/>
                  </a:lnTo>
                  <a:lnTo>
                    <a:pt x="0" y="120"/>
                  </a:lnTo>
                  <a:lnTo>
                    <a:pt x="2" y="105"/>
                  </a:lnTo>
                  <a:lnTo>
                    <a:pt x="7" y="92"/>
                  </a:lnTo>
                  <a:lnTo>
                    <a:pt x="12" y="79"/>
                  </a:lnTo>
                  <a:lnTo>
                    <a:pt x="18" y="67"/>
                  </a:lnTo>
                  <a:lnTo>
                    <a:pt x="26" y="55"/>
                  </a:lnTo>
                  <a:lnTo>
                    <a:pt x="36" y="44"/>
                  </a:lnTo>
                  <a:lnTo>
                    <a:pt x="46" y="33"/>
                  </a:lnTo>
                  <a:lnTo>
                    <a:pt x="57" y="25"/>
                  </a:lnTo>
                  <a:lnTo>
                    <a:pt x="69" y="18"/>
                  </a:lnTo>
                  <a:lnTo>
                    <a:pt x="82" y="11"/>
                  </a:lnTo>
                  <a:lnTo>
                    <a:pt x="96" y="7"/>
                  </a:lnTo>
                  <a:lnTo>
                    <a:pt x="109" y="4"/>
                  </a:lnTo>
                  <a:lnTo>
                    <a:pt x="124" y="1"/>
                  </a:lnTo>
                  <a:lnTo>
                    <a:pt x="139" y="0"/>
                  </a:lnTo>
                  <a:lnTo>
                    <a:pt x="139" y="59"/>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01" name="Line 61"/>
            <p:cNvSpPr>
              <a:spLocks noChangeShapeType="1"/>
            </p:cNvSpPr>
            <p:nvPr/>
          </p:nvSpPr>
          <p:spPr bwMode="auto">
            <a:xfrm>
              <a:off x="2550" y="1565"/>
              <a:ext cx="0" cy="43"/>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302" name="Line 62"/>
            <p:cNvSpPr>
              <a:spLocks noChangeShapeType="1"/>
            </p:cNvSpPr>
            <p:nvPr/>
          </p:nvSpPr>
          <p:spPr bwMode="auto">
            <a:xfrm flipH="1">
              <a:off x="2064" y="1695"/>
              <a:ext cx="364"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303" name="Line 63"/>
            <p:cNvSpPr>
              <a:spLocks noChangeShapeType="1"/>
            </p:cNvSpPr>
            <p:nvPr/>
          </p:nvSpPr>
          <p:spPr bwMode="auto">
            <a:xfrm flipH="1">
              <a:off x="1771" y="1695"/>
              <a:ext cx="61"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0326" name="Group 86"/>
          <p:cNvGrpSpPr>
            <a:grpSpLocks/>
          </p:cNvGrpSpPr>
          <p:nvPr/>
        </p:nvGrpSpPr>
        <p:grpSpPr bwMode="auto">
          <a:xfrm>
            <a:off x="7342188" y="4254500"/>
            <a:ext cx="679450" cy="508000"/>
            <a:chOff x="4625" y="2680"/>
            <a:chExt cx="428" cy="320"/>
          </a:xfrm>
        </p:grpSpPr>
        <p:sp>
          <p:nvSpPr>
            <p:cNvPr id="10305" name="Freeform 65"/>
            <p:cNvSpPr>
              <a:spLocks/>
            </p:cNvSpPr>
            <p:nvPr/>
          </p:nvSpPr>
          <p:spPr bwMode="auto">
            <a:xfrm>
              <a:off x="4730" y="2852"/>
              <a:ext cx="323" cy="112"/>
            </a:xfrm>
            <a:custGeom>
              <a:avLst/>
              <a:gdLst>
                <a:gd name="T0" fmla="*/ 322 w 323"/>
                <a:gd name="T1" fmla="*/ 0 h 112"/>
                <a:gd name="T2" fmla="*/ 322 w 323"/>
                <a:gd name="T3" fmla="*/ 56 h 112"/>
                <a:gd name="T4" fmla="*/ 291 w 323"/>
                <a:gd name="T5" fmla="*/ 56 h 112"/>
                <a:gd name="T6" fmla="*/ 291 w 323"/>
                <a:gd name="T7" fmla="*/ 90 h 112"/>
                <a:gd name="T8" fmla="*/ 260 w 323"/>
                <a:gd name="T9" fmla="*/ 90 h 112"/>
                <a:gd name="T10" fmla="*/ 245 w 323"/>
                <a:gd name="T11" fmla="*/ 111 h 112"/>
                <a:gd name="T12" fmla="*/ 111 w 323"/>
                <a:gd name="T13" fmla="*/ 111 h 112"/>
                <a:gd name="T14" fmla="*/ 98 w 323"/>
                <a:gd name="T15" fmla="*/ 71 h 112"/>
                <a:gd name="T16" fmla="*/ 59 w 323"/>
                <a:gd name="T17" fmla="*/ 58 h 112"/>
                <a:gd name="T18" fmla="*/ 29 w 323"/>
                <a:gd name="T19" fmla="*/ 78 h 112"/>
                <a:gd name="T20" fmla="*/ 29 w 323"/>
                <a:gd name="T21" fmla="*/ 111 h 112"/>
                <a:gd name="T22" fmla="*/ 0 w 323"/>
                <a:gd name="T23" fmla="*/ 111 h 112"/>
                <a:gd name="T24" fmla="*/ 0 w 323"/>
                <a:gd name="T25" fmla="*/ 0 h 112"/>
                <a:gd name="T26" fmla="*/ 98 w 323"/>
                <a:gd name="T27" fmla="*/ 0 h 112"/>
                <a:gd name="T28" fmla="*/ 136 w 323"/>
                <a:gd name="T29" fmla="*/ 32 h 112"/>
                <a:gd name="T30" fmla="*/ 145 w 323"/>
                <a:gd name="T31" fmla="*/ 32 h 112"/>
                <a:gd name="T32" fmla="*/ 145 w 323"/>
                <a:gd name="T33" fmla="*/ 0 h 112"/>
                <a:gd name="T34" fmla="*/ 322 w 323"/>
                <a:gd name="T35"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3" h="112">
                  <a:moveTo>
                    <a:pt x="322" y="0"/>
                  </a:moveTo>
                  <a:lnTo>
                    <a:pt x="322" y="56"/>
                  </a:lnTo>
                  <a:lnTo>
                    <a:pt x="291" y="56"/>
                  </a:lnTo>
                  <a:lnTo>
                    <a:pt x="291" y="90"/>
                  </a:lnTo>
                  <a:lnTo>
                    <a:pt x="260" y="90"/>
                  </a:lnTo>
                  <a:lnTo>
                    <a:pt x="245" y="111"/>
                  </a:lnTo>
                  <a:lnTo>
                    <a:pt x="111" y="111"/>
                  </a:lnTo>
                  <a:lnTo>
                    <a:pt x="98" y="71"/>
                  </a:lnTo>
                  <a:lnTo>
                    <a:pt x="59" y="58"/>
                  </a:lnTo>
                  <a:lnTo>
                    <a:pt x="29" y="78"/>
                  </a:lnTo>
                  <a:lnTo>
                    <a:pt x="29" y="111"/>
                  </a:lnTo>
                  <a:lnTo>
                    <a:pt x="0" y="111"/>
                  </a:lnTo>
                  <a:lnTo>
                    <a:pt x="0" y="0"/>
                  </a:lnTo>
                  <a:lnTo>
                    <a:pt x="98" y="0"/>
                  </a:lnTo>
                  <a:lnTo>
                    <a:pt x="136" y="32"/>
                  </a:lnTo>
                  <a:lnTo>
                    <a:pt x="145" y="32"/>
                  </a:lnTo>
                  <a:lnTo>
                    <a:pt x="145" y="0"/>
                  </a:lnTo>
                  <a:lnTo>
                    <a:pt x="322" y="0"/>
                  </a:lnTo>
                </a:path>
              </a:pathLst>
            </a:custGeom>
            <a:solidFill>
              <a:srgbClr val="FFF000"/>
            </a:solidFill>
            <a:ln w="12700" cap="rnd" cmpd="sng">
              <a:solidFill>
                <a:srgbClr val="FFF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06" name="Freeform 66"/>
            <p:cNvSpPr>
              <a:spLocks/>
            </p:cNvSpPr>
            <p:nvPr/>
          </p:nvSpPr>
          <p:spPr bwMode="auto">
            <a:xfrm>
              <a:off x="4760" y="2913"/>
              <a:ext cx="71" cy="69"/>
            </a:xfrm>
            <a:custGeom>
              <a:avLst/>
              <a:gdLst>
                <a:gd name="T0" fmla="*/ 0 w 71"/>
                <a:gd name="T1" fmla="*/ 34 h 69"/>
                <a:gd name="T2" fmla="*/ 0 w 71"/>
                <a:gd name="T3" fmla="*/ 31 h 69"/>
                <a:gd name="T4" fmla="*/ 1 w 71"/>
                <a:gd name="T5" fmla="*/ 27 h 69"/>
                <a:gd name="T6" fmla="*/ 2 w 71"/>
                <a:gd name="T7" fmla="*/ 23 h 69"/>
                <a:gd name="T8" fmla="*/ 3 w 71"/>
                <a:gd name="T9" fmla="*/ 20 h 69"/>
                <a:gd name="T10" fmla="*/ 5 w 71"/>
                <a:gd name="T11" fmla="*/ 17 h 69"/>
                <a:gd name="T12" fmla="*/ 6 w 71"/>
                <a:gd name="T13" fmla="*/ 14 h 69"/>
                <a:gd name="T14" fmla="*/ 9 w 71"/>
                <a:gd name="T15" fmla="*/ 11 h 69"/>
                <a:gd name="T16" fmla="*/ 12 w 71"/>
                <a:gd name="T17" fmla="*/ 9 h 69"/>
                <a:gd name="T18" fmla="*/ 14 w 71"/>
                <a:gd name="T19" fmla="*/ 6 h 69"/>
                <a:gd name="T20" fmla="*/ 17 w 71"/>
                <a:gd name="T21" fmla="*/ 5 h 69"/>
                <a:gd name="T22" fmla="*/ 21 w 71"/>
                <a:gd name="T23" fmla="*/ 3 h 69"/>
                <a:gd name="T24" fmla="*/ 24 w 71"/>
                <a:gd name="T25" fmla="*/ 2 h 69"/>
                <a:gd name="T26" fmla="*/ 27 w 71"/>
                <a:gd name="T27" fmla="*/ 1 h 69"/>
                <a:gd name="T28" fmla="*/ 31 w 71"/>
                <a:gd name="T29" fmla="*/ 0 h 69"/>
                <a:gd name="T30" fmla="*/ 35 w 71"/>
                <a:gd name="T31" fmla="*/ 0 h 69"/>
                <a:gd name="T32" fmla="*/ 38 w 71"/>
                <a:gd name="T33" fmla="*/ 0 h 69"/>
                <a:gd name="T34" fmla="*/ 41 w 71"/>
                <a:gd name="T35" fmla="*/ 0 h 69"/>
                <a:gd name="T36" fmla="*/ 45 w 71"/>
                <a:gd name="T37" fmla="*/ 1 h 69"/>
                <a:gd name="T38" fmla="*/ 48 w 71"/>
                <a:gd name="T39" fmla="*/ 2 h 69"/>
                <a:gd name="T40" fmla="*/ 52 w 71"/>
                <a:gd name="T41" fmla="*/ 4 h 69"/>
                <a:gd name="T42" fmla="*/ 55 w 71"/>
                <a:gd name="T43" fmla="*/ 6 h 69"/>
                <a:gd name="T44" fmla="*/ 58 w 71"/>
                <a:gd name="T45" fmla="*/ 8 h 69"/>
                <a:gd name="T46" fmla="*/ 60 w 71"/>
                <a:gd name="T47" fmla="*/ 10 h 69"/>
                <a:gd name="T48" fmla="*/ 63 w 71"/>
                <a:gd name="T49" fmla="*/ 13 h 69"/>
                <a:gd name="T50" fmla="*/ 65 w 71"/>
                <a:gd name="T51" fmla="*/ 16 h 69"/>
                <a:gd name="T52" fmla="*/ 67 w 71"/>
                <a:gd name="T53" fmla="*/ 19 h 69"/>
                <a:gd name="T54" fmla="*/ 68 w 71"/>
                <a:gd name="T55" fmla="*/ 22 h 69"/>
                <a:gd name="T56" fmla="*/ 69 w 71"/>
                <a:gd name="T57" fmla="*/ 25 h 69"/>
                <a:gd name="T58" fmla="*/ 70 w 71"/>
                <a:gd name="T59" fmla="*/ 29 h 69"/>
                <a:gd name="T60" fmla="*/ 70 w 71"/>
                <a:gd name="T61" fmla="*/ 32 h 69"/>
                <a:gd name="T62" fmla="*/ 70 w 71"/>
                <a:gd name="T63" fmla="*/ 36 h 69"/>
                <a:gd name="T64" fmla="*/ 70 w 71"/>
                <a:gd name="T65" fmla="*/ 40 h 69"/>
                <a:gd name="T66" fmla="*/ 69 w 71"/>
                <a:gd name="T67" fmla="*/ 43 h 69"/>
                <a:gd name="T68" fmla="*/ 68 w 71"/>
                <a:gd name="T69" fmla="*/ 46 h 69"/>
                <a:gd name="T70" fmla="*/ 66 w 71"/>
                <a:gd name="T71" fmla="*/ 50 h 69"/>
                <a:gd name="T72" fmla="*/ 64 w 71"/>
                <a:gd name="T73" fmla="*/ 53 h 69"/>
                <a:gd name="T74" fmla="*/ 63 w 71"/>
                <a:gd name="T75" fmla="*/ 55 h 69"/>
                <a:gd name="T76" fmla="*/ 60 w 71"/>
                <a:gd name="T77" fmla="*/ 58 h 69"/>
                <a:gd name="T78" fmla="*/ 58 w 71"/>
                <a:gd name="T79" fmla="*/ 60 h 69"/>
                <a:gd name="T80" fmla="*/ 54 w 71"/>
                <a:gd name="T81" fmla="*/ 63 h 69"/>
                <a:gd name="T82" fmla="*/ 51 w 71"/>
                <a:gd name="T83" fmla="*/ 64 h 69"/>
                <a:gd name="T84" fmla="*/ 48 w 71"/>
                <a:gd name="T85" fmla="*/ 66 h 69"/>
                <a:gd name="T86" fmla="*/ 45 w 71"/>
                <a:gd name="T87" fmla="*/ 67 h 69"/>
                <a:gd name="T88" fmla="*/ 41 w 71"/>
                <a:gd name="T89" fmla="*/ 68 h 69"/>
                <a:gd name="T90" fmla="*/ 37 w 71"/>
                <a:gd name="T91" fmla="*/ 68 h 69"/>
                <a:gd name="T92" fmla="*/ 34 w 71"/>
                <a:gd name="T93" fmla="*/ 68 h 69"/>
                <a:gd name="T94" fmla="*/ 30 w 71"/>
                <a:gd name="T95" fmla="*/ 68 h 69"/>
                <a:gd name="T96" fmla="*/ 27 w 71"/>
                <a:gd name="T97" fmla="*/ 67 h 69"/>
                <a:gd name="T98" fmla="*/ 23 w 71"/>
                <a:gd name="T99" fmla="*/ 66 h 69"/>
                <a:gd name="T100" fmla="*/ 20 w 71"/>
                <a:gd name="T101" fmla="*/ 64 h 69"/>
                <a:gd name="T102" fmla="*/ 17 w 71"/>
                <a:gd name="T103" fmla="*/ 63 h 69"/>
                <a:gd name="T104" fmla="*/ 14 w 71"/>
                <a:gd name="T105" fmla="*/ 61 h 69"/>
                <a:gd name="T106" fmla="*/ 11 w 71"/>
                <a:gd name="T107" fmla="*/ 59 h 69"/>
                <a:gd name="T108" fmla="*/ 8 w 71"/>
                <a:gd name="T109" fmla="*/ 56 h 69"/>
                <a:gd name="T110" fmla="*/ 6 w 71"/>
                <a:gd name="T111" fmla="*/ 53 h 69"/>
                <a:gd name="T112" fmla="*/ 4 w 71"/>
                <a:gd name="T113" fmla="*/ 50 h 69"/>
                <a:gd name="T114" fmla="*/ 3 w 71"/>
                <a:gd name="T115" fmla="*/ 47 h 69"/>
                <a:gd name="T116" fmla="*/ 1 w 71"/>
                <a:gd name="T117" fmla="*/ 44 h 69"/>
                <a:gd name="T118" fmla="*/ 0 w 71"/>
                <a:gd name="T119" fmla="*/ 40 h 69"/>
                <a:gd name="T120" fmla="*/ 0 w 71"/>
                <a:gd name="T121" fmla="*/ 37 h 69"/>
                <a:gd name="T122" fmla="*/ 0 w 71"/>
                <a:gd name="T123" fmla="*/ 34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1" h="69">
                  <a:moveTo>
                    <a:pt x="0" y="34"/>
                  </a:moveTo>
                  <a:lnTo>
                    <a:pt x="0" y="31"/>
                  </a:lnTo>
                  <a:lnTo>
                    <a:pt x="1" y="27"/>
                  </a:lnTo>
                  <a:lnTo>
                    <a:pt x="2" y="23"/>
                  </a:lnTo>
                  <a:lnTo>
                    <a:pt x="3" y="20"/>
                  </a:lnTo>
                  <a:lnTo>
                    <a:pt x="5" y="17"/>
                  </a:lnTo>
                  <a:lnTo>
                    <a:pt x="6" y="14"/>
                  </a:lnTo>
                  <a:lnTo>
                    <a:pt x="9" y="11"/>
                  </a:lnTo>
                  <a:lnTo>
                    <a:pt x="12" y="9"/>
                  </a:lnTo>
                  <a:lnTo>
                    <a:pt x="14" y="6"/>
                  </a:lnTo>
                  <a:lnTo>
                    <a:pt x="17" y="5"/>
                  </a:lnTo>
                  <a:lnTo>
                    <a:pt x="21" y="3"/>
                  </a:lnTo>
                  <a:lnTo>
                    <a:pt x="24" y="2"/>
                  </a:lnTo>
                  <a:lnTo>
                    <a:pt x="27" y="1"/>
                  </a:lnTo>
                  <a:lnTo>
                    <a:pt x="31" y="0"/>
                  </a:lnTo>
                  <a:lnTo>
                    <a:pt x="35" y="0"/>
                  </a:lnTo>
                  <a:lnTo>
                    <a:pt x="38" y="0"/>
                  </a:lnTo>
                  <a:lnTo>
                    <a:pt x="41" y="0"/>
                  </a:lnTo>
                  <a:lnTo>
                    <a:pt x="45" y="1"/>
                  </a:lnTo>
                  <a:lnTo>
                    <a:pt x="48" y="2"/>
                  </a:lnTo>
                  <a:lnTo>
                    <a:pt x="52" y="4"/>
                  </a:lnTo>
                  <a:lnTo>
                    <a:pt x="55" y="6"/>
                  </a:lnTo>
                  <a:lnTo>
                    <a:pt x="58" y="8"/>
                  </a:lnTo>
                  <a:lnTo>
                    <a:pt x="60" y="10"/>
                  </a:lnTo>
                  <a:lnTo>
                    <a:pt x="63" y="13"/>
                  </a:lnTo>
                  <a:lnTo>
                    <a:pt x="65" y="16"/>
                  </a:lnTo>
                  <a:lnTo>
                    <a:pt x="67" y="19"/>
                  </a:lnTo>
                  <a:lnTo>
                    <a:pt x="68" y="22"/>
                  </a:lnTo>
                  <a:lnTo>
                    <a:pt x="69" y="25"/>
                  </a:lnTo>
                  <a:lnTo>
                    <a:pt x="70" y="29"/>
                  </a:lnTo>
                  <a:lnTo>
                    <a:pt x="70" y="32"/>
                  </a:lnTo>
                  <a:lnTo>
                    <a:pt x="70" y="36"/>
                  </a:lnTo>
                  <a:lnTo>
                    <a:pt x="70" y="40"/>
                  </a:lnTo>
                  <a:lnTo>
                    <a:pt x="69" y="43"/>
                  </a:lnTo>
                  <a:lnTo>
                    <a:pt x="68" y="46"/>
                  </a:lnTo>
                  <a:lnTo>
                    <a:pt x="66" y="50"/>
                  </a:lnTo>
                  <a:lnTo>
                    <a:pt x="64" y="53"/>
                  </a:lnTo>
                  <a:lnTo>
                    <a:pt x="63" y="55"/>
                  </a:lnTo>
                  <a:lnTo>
                    <a:pt x="60" y="58"/>
                  </a:lnTo>
                  <a:lnTo>
                    <a:pt x="58" y="60"/>
                  </a:lnTo>
                  <a:lnTo>
                    <a:pt x="54" y="63"/>
                  </a:lnTo>
                  <a:lnTo>
                    <a:pt x="51" y="64"/>
                  </a:lnTo>
                  <a:lnTo>
                    <a:pt x="48" y="66"/>
                  </a:lnTo>
                  <a:lnTo>
                    <a:pt x="45" y="67"/>
                  </a:lnTo>
                  <a:lnTo>
                    <a:pt x="41" y="68"/>
                  </a:lnTo>
                  <a:lnTo>
                    <a:pt x="37" y="68"/>
                  </a:lnTo>
                  <a:lnTo>
                    <a:pt x="34" y="68"/>
                  </a:lnTo>
                  <a:lnTo>
                    <a:pt x="30" y="68"/>
                  </a:lnTo>
                  <a:lnTo>
                    <a:pt x="27" y="67"/>
                  </a:lnTo>
                  <a:lnTo>
                    <a:pt x="23" y="66"/>
                  </a:lnTo>
                  <a:lnTo>
                    <a:pt x="20" y="64"/>
                  </a:lnTo>
                  <a:lnTo>
                    <a:pt x="17" y="63"/>
                  </a:lnTo>
                  <a:lnTo>
                    <a:pt x="14" y="61"/>
                  </a:lnTo>
                  <a:lnTo>
                    <a:pt x="11" y="59"/>
                  </a:lnTo>
                  <a:lnTo>
                    <a:pt x="8" y="56"/>
                  </a:lnTo>
                  <a:lnTo>
                    <a:pt x="6" y="53"/>
                  </a:lnTo>
                  <a:lnTo>
                    <a:pt x="4" y="50"/>
                  </a:lnTo>
                  <a:lnTo>
                    <a:pt x="3" y="47"/>
                  </a:lnTo>
                  <a:lnTo>
                    <a:pt x="1" y="44"/>
                  </a:lnTo>
                  <a:lnTo>
                    <a:pt x="0" y="40"/>
                  </a:lnTo>
                  <a:lnTo>
                    <a:pt x="0" y="37"/>
                  </a:lnTo>
                  <a:lnTo>
                    <a:pt x="0" y="34"/>
                  </a:lnTo>
                </a:path>
              </a:pathLst>
            </a:custGeom>
            <a:solidFill>
              <a:srgbClr val="C0C0C0"/>
            </a:solidFill>
            <a:ln w="12700" cap="rnd" cmpd="sng">
              <a:solidFill>
                <a:srgbClr val="C0C0C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07" name="Freeform 67"/>
            <p:cNvSpPr>
              <a:spLocks/>
            </p:cNvSpPr>
            <p:nvPr/>
          </p:nvSpPr>
          <p:spPr bwMode="auto">
            <a:xfrm>
              <a:off x="4988" y="2943"/>
              <a:ext cx="42" cy="41"/>
            </a:xfrm>
            <a:custGeom>
              <a:avLst/>
              <a:gdLst>
                <a:gd name="T0" fmla="*/ 0 w 42"/>
                <a:gd name="T1" fmla="*/ 20 h 41"/>
                <a:gd name="T2" fmla="*/ 0 w 42"/>
                <a:gd name="T3" fmla="*/ 17 h 41"/>
                <a:gd name="T4" fmla="*/ 1 w 42"/>
                <a:gd name="T5" fmla="*/ 15 h 41"/>
                <a:gd name="T6" fmla="*/ 2 w 42"/>
                <a:gd name="T7" fmla="*/ 12 h 41"/>
                <a:gd name="T8" fmla="*/ 3 w 42"/>
                <a:gd name="T9" fmla="*/ 10 h 41"/>
                <a:gd name="T10" fmla="*/ 5 w 42"/>
                <a:gd name="T11" fmla="*/ 7 h 41"/>
                <a:gd name="T12" fmla="*/ 6 w 42"/>
                <a:gd name="T13" fmla="*/ 5 h 41"/>
                <a:gd name="T14" fmla="*/ 9 w 42"/>
                <a:gd name="T15" fmla="*/ 4 h 41"/>
                <a:gd name="T16" fmla="*/ 11 w 42"/>
                <a:gd name="T17" fmla="*/ 2 h 41"/>
                <a:gd name="T18" fmla="*/ 14 w 42"/>
                <a:gd name="T19" fmla="*/ 1 h 41"/>
                <a:gd name="T20" fmla="*/ 16 w 42"/>
                <a:gd name="T21" fmla="*/ 0 h 41"/>
                <a:gd name="T22" fmla="*/ 19 w 42"/>
                <a:gd name="T23" fmla="*/ 0 h 41"/>
                <a:gd name="T24" fmla="*/ 22 w 42"/>
                <a:gd name="T25" fmla="*/ 0 h 41"/>
                <a:gd name="T26" fmla="*/ 24 w 42"/>
                <a:gd name="T27" fmla="*/ 0 h 41"/>
                <a:gd name="T28" fmla="*/ 27 w 42"/>
                <a:gd name="T29" fmla="*/ 1 h 41"/>
                <a:gd name="T30" fmla="*/ 29 w 42"/>
                <a:gd name="T31" fmla="*/ 2 h 41"/>
                <a:gd name="T32" fmla="*/ 32 w 42"/>
                <a:gd name="T33" fmla="*/ 3 h 41"/>
                <a:gd name="T34" fmla="*/ 34 w 42"/>
                <a:gd name="T35" fmla="*/ 5 h 41"/>
                <a:gd name="T36" fmla="*/ 36 w 42"/>
                <a:gd name="T37" fmla="*/ 7 h 41"/>
                <a:gd name="T38" fmla="*/ 38 w 42"/>
                <a:gd name="T39" fmla="*/ 9 h 41"/>
                <a:gd name="T40" fmla="*/ 39 w 42"/>
                <a:gd name="T41" fmla="*/ 11 h 41"/>
                <a:gd name="T42" fmla="*/ 40 w 42"/>
                <a:gd name="T43" fmla="*/ 14 h 41"/>
                <a:gd name="T44" fmla="*/ 41 w 42"/>
                <a:gd name="T45" fmla="*/ 17 h 41"/>
                <a:gd name="T46" fmla="*/ 41 w 42"/>
                <a:gd name="T47" fmla="*/ 20 h 41"/>
                <a:gd name="T48" fmla="*/ 41 w 42"/>
                <a:gd name="T49" fmla="*/ 22 h 41"/>
                <a:gd name="T50" fmla="*/ 41 w 42"/>
                <a:gd name="T51" fmla="*/ 25 h 41"/>
                <a:gd name="T52" fmla="*/ 40 w 42"/>
                <a:gd name="T53" fmla="*/ 27 h 41"/>
                <a:gd name="T54" fmla="*/ 38 w 42"/>
                <a:gd name="T55" fmla="*/ 30 h 41"/>
                <a:gd name="T56" fmla="*/ 37 w 42"/>
                <a:gd name="T57" fmla="*/ 32 h 41"/>
                <a:gd name="T58" fmla="*/ 35 w 42"/>
                <a:gd name="T59" fmla="*/ 34 h 41"/>
                <a:gd name="T60" fmla="*/ 33 w 42"/>
                <a:gd name="T61" fmla="*/ 36 h 41"/>
                <a:gd name="T62" fmla="*/ 30 w 42"/>
                <a:gd name="T63" fmla="*/ 37 h 41"/>
                <a:gd name="T64" fmla="*/ 28 w 42"/>
                <a:gd name="T65" fmla="*/ 39 h 41"/>
                <a:gd name="T66" fmla="*/ 25 w 42"/>
                <a:gd name="T67" fmla="*/ 40 h 41"/>
                <a:gd name="T68" fmla="*/ 23 w 42"/>
                <a:gd name="T69" fmla="*/ 40 h 41"/>
                <a:gd name="T70" fmla="*/ 20 w 42"/>
                <a:gd name="T71" fmla="*/ 40 h 41"/>
                <a:gd name="T72" fmla="*/ 17 w 42"/>
                <a:gd name="T73" fmla="*/ 40 h 41"/>
                <a:gd name="T74" fmla="*/ 14 w 42"/>
                <a:gd name="T75" fmla="*/ 39 h 41"/>
                <a:gd name="T76" fmla="*/ 12 w 42"/>
                <a:gd name="T77" fmla="*/ 38 h 41"/>
                <a:gd name="T78" fmla="*/ 10 w 42"/>
                <a:gd name="T79" fmla="*/ 36 h 41"/>
                <a:gd name="T80" fmla="*/ 7 w 42"/>
                <a:gd name="T81" fmla="*/ 35 h 41"/>
                <a:gd name="T82" fmla="*/ 5 w 42"/>
                <a:gd name="T83" fmla="*/ 33 h 41"/>
                <a:gd name="T84" fmla="*/ 4 w 42"/>
                <a:gd name="T85" fmla="*/ 31 h 41"/>
                <a:gd name="T86" fmla="*/ 2 w 42"/>
                <a:gd name="T87" fmla="*/ 29 h 41"/>
                <a:gd name="T88" fmla="*/ 1 w 42"/>
                <a:gd name="T89" fmla="*/ 26 h 41"/>
                <a:gd name="T90" fmla="*/ 0 w 42"/>
                <a:gd name="T91" fmla="*/ 24 h 41"/>
                <a:gd name="T92" fmla="*/ 0 w 42"/>
                <a:gd name="T93" fmla="*/ 21 h 41"/>
                <a:gd name="T94" fmla="*/ 0 w 42"/>
                <a:gd name="T95" fmla="*/ 2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2" h="41">
                  <a:moveTo>
                    <a:pt x="0" y="20"/>
                  </a:moveTo>
                  <a:lnTo>
                    <a:pt x="0" y="17"/>
                  </a:lnTo>
                  <a:lnTo>
                    <a:pt x="1" y="15"/>
                  </a:lnTo>
                  <a:lnTo>
                    <a:pt x="2" y="12"/>
                  </a:lnTo>
                  <a:lnTo>
                    <a:pt x="3" y="10"/>
                  </a:lnTo>
                  <a:lnTo>
                    <a:pt x="5" y="7"/>
                  </a:lnTo>
                  <a:lnTo>
                    <a:pt x="6" y="5"/>
                  </a:lnTo>
                  <a:lnTo>
                    <a:pt x="9" y="4"/>
                  </a:lnTo>
                  <a:lnTo>
                    <a:pt x="11" y="2"/>
                  </a:lnTo>
                  <a:lnTo>
                    <a:pt x="14" y="1"/>
                  </a:lnTo>
                  <a:lnTo>
                    <a:pt x="16" y="0"/>
                  </a:lnTo>
                  <a:lnTo>
                    <a:pt x="19" y="0"/>
                  </a:lnTo>
                  <a:lnTo>
                    <a:pt x="22" y="0"/>
                  </a:lnTo>
                  <a:lnTo>
                    <a:pt x="24" y="0"/>
                  </a:lnTo>
                  <a:lnTo>
                    <a:pt x="27" y="1"/>
                  </a:lnTo>
                  <a:lnTo>
                    <a:pt x="29" y="2"/>
                  </a:lnTo>
                  <a:lnTo>
                    <a:pt x="32" y="3"/>
                  </a:lnTo>
                  <a:lnTo>
                    <a:pt x="34" y="5"/>
                  </a:lnTo>
                  <a:lnTo>
                    <a:pt x="36" y="7"/>
                  </a:lnTo>
                  <a:lnTo>
                    <a:pt x="38" y="9"/>
                  </a:lnTo>
                  <a:lnTo>
                    <a:pt x="39" y="11"/>
                  </a:lnTo>
                  <a:lnTo>
                    <a:pt x="40" y="14"/>
                  </a:lnTo>
                  <a:lnTo>
                    <a:pt x="41" y="17"/>
                  </a:lnTo>
                  <a:lnTo>
                    <a:pt x="41" y="20"/>
                  </a:lnTo>
                  <a:lnTo>
                    <a:pt x="41" y="22"/>
                  </a:lnTo>
                  <a:lnTo>
                    <a:pt x="41" y="25"/>
                  </a:lnTo>
                  <a:lnTo>
                    <a:pt x="40" y="27"/>
                  </a:lnTo>
                  <a:lnTo>
                    <a:pt x="38" y="30"/>
                  </a:lnTo>
                  <a:lnTo>
                    <a:pt x="37" y="32"/>
                  </a:lnTo>
                  <a:lnTo>
                    <a:pt x="35" y="34"/>
                  </a:lnTo>
                  <a:lnTo>
                    <a:pt x="33" y="36"/>
                  </a:lnTo>
                  <a:lnTo>
                    <a:pt x="30" y="37"/>
                  </a:lnTo>
                  <a:lnTo>
                    <a:pt x="28" y="39"/>
                  </a:lnTo>
                  <a:lnTo>
                    <a:pt x="25" y="40"/>
                  </a:lnTo>
                  <a:lnTo>
                    <a:pt x="23" y="40"/>
                  </a:lnTo>
                  <a:lnTo>
                    <a:pt x="20" y="40"/>
                  </a:lnTo>
                  <a:lnTo>
                    <a:pt x="17" y="40"/>
                  </a:lnTo>
                  <a:lnTo>
                    <a:pt x="14" y="39"/>
                  </a:lnTo>
                  <a:lnTo>
                    <a:pt x="12" y="38"/>
                  </a:lnTo>
                  <a:lnTo>
                    <a:pt x="10" y="36"/>
                  </a:lnTo>
                  <a:lnTo>
                    <a:pt x="7" y="35"/>
                  </a:lnTo>
                  <a:lnTo>
                    <a:pt x="5" y="33"/>
                  </a:lnTo>
                  <a:lnTo>
                    <a:pt x="4" y="31"/>
                  </a:lnTo>
                  <a:lnTo>
                    <a:pt x="2" y="29"/>
                  </a:lnTo>
                  <a:lnTo>
                    <a:pt x="1" y="26"/>
                  </a:lnTo>
                  <a:lnTo>
                    <a:pt x="0" y="24"/>
                  </a:lnTo>
                  <a:lnTo>
                    <a:pt x="0" y="21"/>
                  </a:lnTo>
                  <a:lnTo>
                    <a:pt x="0" y="20"/>
                  </a:lnTo>
                </a:path>
              </a:pathLst>
            </a:custGeom>
            <a:solidFill>
              <a:srgbClr val="C0C0C0"/>
            </a:solidFill>
            <a:ln w="12700" cap="rnd" cmpd="sng">
              <a:solidFill>
                <a:srgbClr val="C0C0C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08" name="Freeform 68"/>
            <p:cNvSpPr>
              <a:spLocks/>
            </p:cNvSpPr>
            <p:nvPr/>
          </p:nvSpPr>
          <p:spPr bwMode="auto">
            <a:xfrm>
              <a:off x="4875" y="2852"/>
              <a:ext cx="177" cy="112"/>
            </a:xfrm>
            <a:custGeom>
              <a:avLst/>
              <a:gdLst>
                <a:gd name="T0" fmla="*/ 176 w 177"/>
                <a:gd name="T1" fmla="*/ 57 h 112"/>
                <a:gd name="T2" fmla="*/ 176 w 177"/>
                <a:gd name="T3" fmla="*/ 0 h 112"/>
                <a:gd name="T4" fmla="*/ 0 w 177"/>
                <a:gd name="T5" fmla="*/ 0 h 112"/>
                <a:gd name="T6" fmla="*/ 0 w 177"/>
                <a:gd name="T7" fmla="*/ 111 h 112"/>
                <a:gd name="T8" fmla="*/ 77 w 177"/>
                <a:gd name="T9" fmla="*/ 111 h 112"/>
                <a:gd name="T10" fmla="*/ 77 w 177"/>
                <a:gd name="T11" fmla="*/ 105 h 112"/>
                <a:gd name="T12" fmla="*/ 78 w 177"/>
                <a:gd name="T13" fmla="*/ 100 h 112"/>
                <a:gd name="T14" fmla="*/ 79 w 177"/>
                <a:gd name="T15" fmla="*/ 94 h 112"/>
                <a:gd name="T16" fmla="*/ 81 w 177"/>
                <a:gd name="T17" fmla="*/ 89 h 112"/>
                <a:gd name="T18" fmla="*/ 85 w 177"/>
                <a:gd name="T19" fmla="*/ 84 h 112"/>
                <a:gd name="T20" fmla="*/ 87 w 177"/>
                <a:gd name="T21" fmla="*/ 79 h 112"/>
                <a:gd name="T22" fmla="*/ 91 w 177"/>
                <a:gd name="T23" fmla="*/ 75 h 112"/>
                <a:gd name="T24" fmla="*/ 95 w 177"/>
                <a:gd name="T25" fmla="*/ 71 h 112"/>
                <a:gd name="T26" fmla="*/ 99 w 177"/>
                <a:gd name="T27" fmla="*/ 67 h 112"/>
                <a:gd name="T28" fmla="*/ 104 w 177"/>
                <a:gd name="T29" fmla="*/ 64 h 112"/>
                <a:gd name="T30" fmla="*/ 109 w 177"/>
                <a:gd name="T31" fmla="*/ 61 h 112"/>
                <a:gd name="T32" fmla="*/ 115 w 177"/>
                <a:gd name="T33" fmla="*/ 59 h 112"/>
                <a:gd name="T34" fmla="*/ 120 w 177"/>
                <a:gd name="T35" fmla="*/ 58 h 112"/>
                <a:gd name="T36" fmla="*/ 126 w 177"/>
                <a:gd name="T37" fmla="*/ 57 h 112"/>
                <a:gd name="T38" fmla="*/ 129 w 177"/>
                <a:gd name="T39" fmla="*/ 57 h 112"/>
                <a:gd name="T40" fmla="*/ 176 w 177"/>
                <a:gd name="T41" fmla="*/ 57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7" h="112">
                  <a:moveTo>
                    <a:pt x="176" y="57"/>
                  </a:moveTo>
                  <a:lnTo>
                    <a:pt x="176" y="0"/>
                  </a:lnTo>
                  <a:lnTo>
                    <a:pt x="0" y="0"/>
                  </a:lnTo>
                  <a:lnTo>
                    <a:pt x="0" y="111"/>
                  </a:lnTo>
                  <a:lnTo>
                    <a:pt x="77" y="111"/>
                  </a:lnTo>
                  <a:lnTo>
                    <a:pt x="77" y="105"/>
                  </a:lnTo>
                  <a:lnTo>
                    <a:pt x="78" y="100"/>
                  </a:lnTo>
                  <a:lnTo>
                    <a:pt x="79" y="94"/>
                  </a:lnTo>
                  <a:lnTo>
                    <a:pt x="81" y="89"/>
                  </a:lnTo>
                  <a:lnTo>
                    <a:pt x="85" y="84"/>
                  </a:lnTo>
                  <a:lnTo>
                    <a:pt x="87" y="79"/>
                  </a:lnTo>
                  <a:lnTo>
                    <a:pt x="91" y="75"/>
                  </a:lnTo>
                  <a:lnTo>
                    <a:pt x="95" y="71"/>
                  </a:lnTo>
                  <a:lnTo>
                    <a:pt x="99" y="67"/>
                  </a:lnTo>
                  <a:lnTo>
                    <a:pt x="104" y="64"/>
                  </a:lnTo>
                  <a:lnTo>
                    <a:pt x="109" y="61"/>
                  </a:lnTo>
                  <a:lnTo>
                    <a:pt x="115" y="59"/>
                  </a:lnTo>
                  <a:lnTo>
                    <a:pt x="120" y="58"/>
                  </a:lnTo>
                  <a:lnTo>
                    <a:pt x="126" y="57"/>
                  </a:lnTo>
                  <a:lnTo>
                    <a:pt x="129" y="57"/>
                  </a:lnTo>
                  <a:lnTo>
                    <a:pt x="176" y="57"/>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09" name="Freeform 69"/>
            <p:cNvSpPr>
              <a:spLocks/>
            </p:cNvSpPr>
            <p:nvPr/>
          </p:nvSpPr>
          <p:spPr bwMode="auto">
            <a:xfrm>
              <a:off x="4855" y="2963"/>
              <a:ext cx="99" cy="12"/>
            </a:xfrm>
            <a:custGeom>
              <a:avLst/>
              <a:gdLst>
                <a:gd name="T0" fmla="*/ 98 w 99"/>
                <a:gd name="T1" fmla="*/ 0 h 12"/>
                <a:gd name="T2" fmla="*/ 98 w 99"/>
                <a:gd name="T3" fmla="*/ 11 h 12"/>
                <a:gd name="T4" fmla="*/ 0 w 99"/>
                <a:gd name="T5" fmla="*/ 11 h 12"/>
                <a:gd name="T6" fmla="*/ 0 w 99"/>
                <a:gd name="T7" fmla="*/ 0 h 12"/>
                <a:gd name="T8" fmla="*/ 98 w 99"/>
                <a:gd name="T9" fmla="*/ 0 h 12"/>
              </a:gdLst>
              <a:ahLst/>
              <a:cxnLst>
                <a:cxn ang="0">
                  <a:pos x="T0" y="T1"/>
                </a:cxn>
                <a:cxn ang="0">
                  <a:pos x="T2" y="T3"/>
                </a:cxn>
                <a:cxn ang="0">
                  <a:pos x="T4" y="T5"/>
                </a:cxn>
                <a:cxn ang="0">
                  <a:pos x="T6" y="T7"/>
                </a:cxn>
                <a:cxn ang="0">
                  <a:pos x="T8" y="T9"/>
                </a:cxn>
              </a:cxnLst>
              <a:rect l="0" t="0" r="r" b="b"/>
              <a:pathLst>
                <a:path w="99" h="12">
                  <a:moveTo>
                    <a:pt x="98" y="0"/>
                  </a:moveTo>
                  <a:lnTo>
                    <a:pt x="98" y="11"/>
                  </a:lnTo>
                  <a:lnTo>
                    <a:pt x="0" y="11"/>
                  </a:lnTo>
                  <a:lnTo>
                    <a:pt x="0" y="0"/>
                  </a:lnTo>
                  <a:lnTo>
                    <a:pt x="98" y="0"/>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10" name="Freeform 70"/>
            <p:cNvSpPr>
              <a:spLocks/>
            </p:cNvSpPr>
            <p:nvPr/>
          </p:nvSpPr>
          <p:spPr bwMode="auto">
            <a:xfrm>
              <a:off x="4735" y="2680"/>
              <a:ext cx="15" cy="199"/>
            </a:xfrm>
            <a:custGeom>
              <a:avLst/>
              <a:gdLst>
                <a:gd name="T0" fmla="*/ 14 w 15"/>
                <a:gd name="T1" fmla="*/ 0 h 199"/>
                <a:gd name="T2" fmla="*/ 14 w 15"/>
                <a:gd name="T3" fmla="*/ 198 h 199"/>
                <a:gd name="T4" fmla="*/ 0 w 15"/>
                <a:gd name="T5" fmla="*/ 198 h 199"/>
                <a:gd name="T6" fmla="*/ 0 w 15"/>
                <a:gd name="T7" fmla="*/ 0 h 199"/>
                <a:gd name="T8" fmla="*/ 14 w 15"/>
                <a:gd name="T9" fmla="*/ 0 h 199"/>
              </a:gdLst>
              <a:ahLst/>
              <a:cxnLst>
                <a:cxn ang="0">
                  <a:pos x="T0" y="T1"/>
                </a:cxn>
                <a:cxn ang="0">
                  <a:pos x="T2" y="T3"/>
                </a:cxn>
                <a:cxn ang="0">
                  <a:pos x="T4" y="T5"/>
                </a:cxn>
                <a:cxn ang="0">
                  <a:pos x="T6" y="T7"/>
                </a:cxn>
                <a:cxn ang="0">
                  <a:pos x="T8" y="T9"/>
                </a:cxn>
              </a:cxnLst>
              <a:rect l="0" t="0" r="r" b="b"/>
              <a:pathLst>
                <a:path w="15" h="199">
                  <a:moveTo>
                    <a:pt x="14" y="0"/>
                  </a:moveTo>
                  <a:lnTo>
                    <a:pt x="14" y="198"/>
                  </a:lnTo>
                  <a:lnTo>
                    <a:pt x="0" y="198"/>
                  </a:lnTo>
                  <a:lnTo>
                    <a:pt x="0" y="0"/>
                  </a:lnTo>
                  <a:lnTo>
                    <a:pt x="14" y="0"/>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11" name="Freeform 71"/>
            <p:cNvSpPr>
              <a:spLocks/>
            </p:cNvSpPr>
            <p:nvPr/>
          </p:nvSpPr>
          <p:spPr bwMode="auto">
            <a:xfrm>
              <a:off x="4625" y="2852"/>
              <a:ext cx="111" cy="123"/>
            </a:xfrm>
            <a:custGeom>
              <a:avLst/>
              <a:gdLst>
                <a:gd name="T0" fmla="*/ 97 w 111"/>
                <a:gd name="T1" fmla="*/ 0 h 123"/>
                <a:gd name="T2" fmla="*/ 97 w 111"/>
                <a:gd name="T3" fmla="*/ 110 h 123"/>
                <a:gd name="T4" fmla="*/ 0 w 111"/>
                <a:gd name="T5" fmla="*/ 110 h 123"/>
                <a:gd name="T6" fmla="*/ 0 w 111"/>
                <a:gd name="T7" fmla="*/ 122 h 123"/>
                <a:gd name="T8" fmla="*/ 110 w 111"/>
                <a:gd name="T9" fmla="*/ 122 h 123"/>
                <a:gd name="T10" fmla="*/ 110 w 111"/>
                <a:gd name="T11" fmla="*/ 0 h 123"/>
                <a:gd name="T12" fmla="*/ 97 w 111"/>
                <a:gd name="T13" fmla="*/ 0 h 123"/>
              </a:gdLst>
              <a:ahLst/>
              <a:cxnLst>
                <a:cxn ang="0">
                  <a:pos x="T0" y="T1"/>
                </a:cxn>
                <a:cxn ang="0">
                  <a:pos x="T2" y="T3"/>
                </a:cxn>
                <a:cxn ang="0">
                  <a:pos x="T4" y="T5"/>
                </a:cxn>
                <a:cxn ang="0">
                  <a:pos x="T6" y="T7"/>
                </a:cxn>
                <a:cxn ang="0">
                  <a:pos x="T8" y="T9"/>
                </a:cxn>
                <a:cxn ang="0">
                  <a:pos x="T10" y="T11"/>
                </a:cxn>
                <a:cxn ang="0">
                  <a:pos x="T12" y="T13"/>
                </a:cxn>
              </a:cxnLst>
              <a:rect l="0" t="0" r="r" b="b"/>
              <a:pathLst>
                <a:path w="111" h="123">
                  <a:moveTo>
                    <a:pt x="97" y="0"/>
                  </a:moveTo>
                  <a:lnTo>
                    <a:pt x="97" y="110"/>
                  </a:lnTo>
                  <a:lnTo>
                    <a:pt x="0" y="110"/>
                  </a:lnTo>
                  <a:lnTo>
                    <a:pt x="0" y="122"/>
                  </a:lnTo>
                  <a:lnTo>
                    <a:pt x="110" y="122"/>
                  </a:lnTo>
                  <a:lnTo>
                    <a:pt x="110" y="0"/>
                  </a:lnTo>
                  <a:lnTo>
                    <a:pt x="97" y="0"/>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12" name="Freeform 72"/>
            <p:cNvSpPr>
              <a:spLocks/>
            </p:cNvSpPr>
            <p:nvPr/>
          </p:nvSpPr>
          <p:spPr bwMode="auto">
            <a:xfrm>
              <a:off x="4797" y="2824"/>
              <a:ext cx="79" cy="60"/>
            </a:xfrm>
            <a:custGeom>
              <a:avLst/>
              <a:gdLst>
                <a:gd name="T0" fmla="*/ 78 w 79"/>
                <a:gd name="T1" fmla="*/ 59 h 60"/>
                <a:gd name="T2" fmla="*/ 12 w 79"/>
                <a:gd name="T3" fmla="*/ 0 h 60"/>
                <a:gd name="T4" fmla="*/ 0 w 79"/>
                <a:gd name="T5" fmla="*/ 27 h 60"/>
                <a:gd name="T6" fmla="*/ 21 w 79"/>
                <a:gd name="T7" fmla="*/ 27 h 60"/>
                <a:gd name="T8" fmla="*/ 21 w 79"/>
                <a:gd name="T9" fmla="*/ 59 h 60"/>
                <a:gd name="T10" fmla="*/ 78 w 79"/>
                <a:gd name="T11" fmla="*/ 59 h 60"/>
              </a:gdLst>
              <a:ahLst/>
              <a:cxnLst>
                <a:cxn ang="0">
                  <a:pos x="T0" y="T1"/>
                </a:cxn>
                <a:cxn ang="0">
                  <a:pos x="T2" y="T3"/>
                </a:cxn>
                <a:cxn ang="0">
                  <a:pos x="T4" y="T5"/>
                </a:cxn>
                <a:cxn ang="0">
                  <a:pos x="T6" y="T7"/>
                </a:cxn>
                <a:cxn ang="0">
                  <a:pos x="T8" y="T9"/>
                </a:cxn>
                <a:cxn ang="0">
                  <a:pos x="T10" y="T11"/>
                </a:cxn>
              </a:cxnLst>
              <a:rect l="0" t="0" r="r" b="b"/>
              <a:pathLst>
                <a:path w="79" h="60">
                  <a:moveTo>
                    <a:pt x="78" y="59"/>
                  </a:moveTo>
                  <a:lnTo>
                    <a:pt x="12" y="0"/>
                  </a:lnTo>
                  <a:lnTo>
                    <a:pt x="0" y="27"/>
                  </a:lnTo>
                  <a:lnTo>
                    <a:pt x="21" y="27"/>
                  </a:lnTo>
                  <a:lnTo>
                    <a:pt x="21" y="59"/>
                  </a:lnTo>
                  <a:lnTo>
                    <a:pt x="78" y="59"/>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13" name="Freeform 73"/>
            <p:cNvSpPr>
              <a:spLocks/>
            </p:cNvSpPr>
            <p:nvPr/>
          </p:nvSpPr>
          <p:spPr bwMode="auto">
            <a:xfrm>
              <a:off x="4749" y="2852"/>
              <a:ext cx="70" cy="27"/>
            </a:xfrm>
            <a:custGeom>
              <a:avLst/>
              <a:gdLst>
                <a:gd name="T0" fmla="*/ 69 w 70"/>
                <a:gd name="T1" fmla="*/ 26 h 27"/>
                <a:gd name="T2" fmla="*/ 69 w 70"/>
                <a:gd name="T3" fmla="*/ 0 h 27"/>
                <a:gd name="T4" fmla="*/ 0 w 70"/>
                <a:gd name="T5" fmla="*/ 0 h 27"/>
                <a:gd name="T6" fmla="*/ 0 w 70"/>
                <a:gd name="T7" fmla="*/ 26 h 27"/>
                <a:gd name="T8" fmla="*/ 69 w 70"/>
                <a:gd name="T9" fmla="*/ 26 h 27"/>
              </a:gdLst>
              <a:ahLst/>
              <a:cxnLst>
                <a:cxn ang="0">
                  <a:pos x="T0" y="T1"/>
                </a:cxn>
                <a:cxn ang="0">
                  <a:pos x="T2" y="T3"/>
                </a:cxn>
                <a:cxn ang="0">
                  <a:pos x="T4" y="T5"/>
                </a:cxn>
                <a:cxn ang="0">
                  <a:pos x="T6" y="T7"/>
                </a:cxn>
                <a:cxn ang="0">
                  <a:pos x="T8" y="T9"/>
                </a:cxn>
              </a:cxnLst>
              <a:rect l="0" t="0" r="r" b="b"/>
              <a:pathLst>
                <a:path w="70" h="27">
                  <a:moveTo>
                    <a:pt x="69" y="26"/>
                  </a:moveTo>
                  <a:lnTo>
                    <a:pt x="69" y="0"/>
                  </a:lnTo>
                  <a:lnTo>
                    <a:pt x="0" y="0"/>
                  </a:lnTo>
                  <a:lnTo>
                    <a:pt x="0" y="26"/>
                  </a:lnTo>
                  <a:lnTo>
                    <a:pt x="69" y="26"/>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14" name="Freeform 74"/>
            <p:cNvSpPr>
              <a:spLocks/>
            </p:cNvSpPr>
            <p:nvPr/>
          </p:nvSpPr>
          <p:spPr bwMode="auto">
            <a:xfrm>
              <a:off x="4769" y="2681"/>
              <a:ext cx="222" cy="199"/>
            </a:xfrm>
            <a:custGeom>
              <a:avLst/>
              <a:gdLst>
                <a:gd name="T0" fmla="*/ 221 w 222"/>
                <a:gd name="T1" fmla="*/ 170 h 199"/>
                <a:gd name="T2" fmla="*/ 221 w 222"/>
                <a:gd name="T3" fmla="*/ 17 h 199"/>
                <a:gd name="T4" fmla="*/ 221 w 222"/>
                <a:gd name="T5" fmla="*/ 13 h 199"/>
                <a:gd name="T6" fmla="*/ 218 w 222"/>
                <a:gd name="T7" fmla="*/ 8 h 199"/>
                <a:gd name="T8" fmla="*/ 215 w 222"/>
                <a:gd name="T9" fmla="*/ 5 h 199"/>
                <a:gd name="T10" fmla="*/ 211 w 222"/>
                <a:gd name="T11" fmla="*/ 2 h 199"/>
                <a:gd name="T12" fmla="*/ 206 w 222"/>
                <a:gd name="T13" fmla="*/ 0 h 199"/>
                <a:gd name="T14" fmla="*/ 202 w 222"/>
                <a:gd name="T15" fmla="*/ 0 h 199"/>
                <a:gd name="T16" fmla="*/ 101 w 222"/>
                <a:gd name="T17" fmla="*/ 0 h 199"/>
                <a:gd name="T18" fmla="*/ 93 w 222"/>
                <a:gd name="T19" fmla="*/ 1 h 199"/>
                <a:gd name="T20" fmla="*/ 88 w 222"/>
                <a:gd name="T21" fmla="*/ 4 h 199"/>
                <a:gd name="T22" fmla="*/ 83 w 222"/>
                <a:gd name="T23" fmla="*/ 8 h 199"/>
                <a:gd name="T24" fmla="*/ 82 w 222"/>
                <a:gd name="T25" fmla="*/ 11 h 199"/>
                <a:gd name="T26" fmla="*/ 0 w 222"/>
                <a:gd name="T27" fmla="*/ 198 h 199"/>
                <a:gd name="T28" fmla="*/ 16 w 222"/>
                <a:gd name="T29" fmla="*/ 198 h 199"/>
                <a:gd name="T30" fmla="*/ 95 w 222"/>
                <a:gd name="T31" fmla="*/ 17 h 199"/>
                <a:gd name="T32" fmla="*/ 97 w 222"/>
                <a:gd name="T33" fmla="*/ 14 h 199"/>
                <a:gd name="T34" fmla="*/ 98 w 222"/>
                <a:gd name="T35" fmla="*/ 14 h 199"/>
                <a:gd name="T36" fmla="*/ 101 w 222"/>
                <a:gd name="T37" fmla="*/ 13 h 199"/>
                <a:gd name="T38" fmla="*/ 201 w 222"/>
                <a:gd name="T39" fmla="*/ 13 h 199"/>
                <a:gd name="T40" fmla="*/ 205 w 222"/>
                <a:gd name="T41" fmla="*/ 14 h 199"/>
                <a:gd name="T42" fmla="*/ 206 w 222"/>
                <a:gd name="T43" fmla="*/ 16 h 199"/>
                <a:gd name="T44" fmla="*/ 207 w 222"/>
                <a:gd name="T45" fmla="*/ 18 h 199"/>
                <a:gd name="T46" fmla="*/ 207 w 222"/>
                <a:gd name="T47" fmla="*/ 21 h 199"/>
                <a:gd name="T48" fmla="*/ 207 w 222"/>
                <a:gd name="T49" fmla="*/ 170 h 199"/>
                <a:gd name="T50" fmla="*/ 221 w 222"/>
                <a:gd name="T51" fmla="*/ 17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22" h="199">
                  <a:moveTo>
                    <a:pt x="221" y="170"/>
                  </a:moveTo>
                  <a:lnTo>
                    <a:pt x="221" y="17"/>
                  </a:lnTo>
                  <a:lnTo>
                    <a:pt x="221" y="13"/>
                  </a:lnTo>
                  <a:lnTo>
                    <a:pt x="218" y="8"/>
                  </a:lnTo>
                  <a:lnTo>
                    <a:pt x="215" y="5"/>
                  </a:lnTo>
                  <a:lnTo>
                    <a:pt x="211" y="2"/>
                  </a:lnTo>
                  <a:lnTo>
                    <a:pt x="206" y="0"/>
                  </a:lnTo>
                  <a:lnTo>
                    <a:pt x="202" y="0"/>
                  </a:lnTo>
                  <a:lnTo>
                    <a:pt x="101" y="0"/>
                  </a:lnTo>
                  <a:lnTo>
                    <a:pt x="93" y="1"/>
                  </a:lnTo>
                  <a:lnTo>
                    <a:pt x="88" y="4"/>
                  </a:lnTo>
                  <a:lnTo>
                    <a:pt x="83" y="8"/>
                  </a:lnTo>
                  <a:lnTo>
                    <a:pt x="82" y="11"/>
                  </a:lnTo>
                  <a:lnTo>
                    <a:pt x="0" y="198"/>
                  </a:lnTo>
                  <a:lnTo>
                    <a:pt x="16" y="198"/>
                  </a:lnTo>
                  <a:lnTo>
                    <a:pt x="95" y="17"/>
                  </a:lnTo>
                  <a:lnTo>
                    <a:pt x="97" y="14"/>
                  </a:lnTo>
                  <a:lnTo>
                    <a:pt x="98" y="14"/>
                  </a:lnTo>
                  <a:lnTo>
                    <a:pt x="101" y="13"/>
                  </a:lnTo>
                  <a:lnTo>
                    <a:pt x="201" y="13"/>
                  </a:lnTo>
                  <a:lnTo>
                    <a:pt x="205" y="14"/>
                  </a:lnTo>
                  <a:lnTo>
                    <a:pt x="206" y="16"/>
                  </a:lnTo>
                  <a:lnTo>
                    <a:pt x="207" y="18"/>
                  </a:lnTo>
                  <a:lnTo>
                    <a:pt x="207" y="21"/>
                  </a:lnTo>
                  <a:lnTo>
                    <a:pt x="207" y="170"/>
                  </a:lnTo>
                  <a:lnTo>
                    <a:pt x="221" y="170"/>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15" name="Freeform 75"/>
            <p:cNvSpPr>
              <a:spLocks/>
            </p:cNvSpPr>
            <p:nvPr/>
          </p:nvSpPr>
          <p:spPr bwMode="auto">
            <a:xfrm>
              <a:off x="4852" y="2793"/>
              <a:ext cx="24" cy="23"/>
            </a:xfrm>
            <a:custGeom>
              <a:avLst/>
              <a:gdLst>
                <a:gd name="T0" fmla="*/ 20 w 24"/>
                <a:gd name="T1" fmla="*/ 22 h 23"/>
                <a:gd name="T2" fmla="*/ 22 w 24"/>
                <a:gd name="T3" fmla="*/ 22 h 23"/>
                <a:gd name="T4" fmla="*/ 23 w 24"/>
                <a:gd name="T5" fmla="*/ 21 h 23"/>
                <a:gd name="T6" fmla="*/ 23 w 24"/>
                <a:gd name="T7" fmla="*/ 20 h 23"/>
                <a:gd name="T8" fmla="*/ 23 w 24"/>
                <a:gd name="T9" fmla="*/ 19 h 23"/>
                <a:gd name="T10" fmla="*/ 3 w 24"/>
                <a:gd name="T11" fmla="*/ 0 h 23"/>
                <a:gd name="T12" fmla="*/ 2 w 24"/>
                <a:gd name="T13" fmla="*/ 0 h 23"/>
                <a:gd name="T14" fmla="*/ 1 w 24"/>
                <a:gd name="T15" fmla="*/ 0 h 23"/>
                <a:gd name="T16" fmla="*/ 0 w 24"/>
                <a:gd name="T17" fmla="*/ 0 h 23"/>
                <a:gd name="T18" fmla="*/ 0 w 24"/>
                <a:gd name="T19" fmla="*/ 1 h 23"/>
                <a:gd name="T20" fmla="*/ 0 w 24"/>
                <a:gd name="T21" fmla="*/ 2 h 23"/>
                <a:gd name="T22" fmla="*/ 20 w 24"/>
                <a:gd name="T23" fmla="*/ 2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 h="23">
                  <a:moveTo>
                    <a:pt x="20" y="22"/>
                  </a:moveTo>
                  <a:lnTo>
                    <a:pt x="22" y="22"/>
                  </a:lnTo>
                  <a:lnTo>
                    <a:pt x="23" y="21"/>
                  </a:lnTo>
                  <a:lnTo>
                    <a:pt x="23" y="20"/>
                  </a:lnTo>
                  <a:lnTo>
                    <a:pt x="23" y="19"/>
                  </a:lnTo>
                  <a:lnTo>
                    <a:pt x="3" y="0"/>
                  </a:lnTo>
                  <a:lnTo>
                    <a:pt x="2" y="0"/>
                  </a:lnTo>
                  <a:lnTo>
                    <a:pt x="1" y="0"/>
                  </a:lnTo>
                  <a:lnTo>
                    <a:pt x="0" y="0"/>
                  </a:lnTo>
                  <a:lnTo>
                    <a:pt x="0" y="1"/>
                  </a:lnTo>
                  <a:lnTo>
                    <a:pt x="0" y="2"/>
                  </a:lnTo>
                  <a:lnTo>
                    <a:pt x="20" y="22"/>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16" name="Freeform 76"/>
            <p:cNvSpPr>
              <a:spLocks/>
            </p:cNvSpPr>
            <p:nvPr/>
          </p:nvSpPr>
          <p:spPr bwMode="auto">
            <a:xfrm>
              <a:off x="4826" y="2806"/>
              <a:ext cx="37" cy="37"/>
            </a:xfrm>
            <a:custGeom>
              <a:avLst/>
              <a:gdLst>
                <a:gd name="T0" fmla="*/ 0 w 37"/>
                <a:gd name="T1" fmla="*/ 35 h 37"/>
                <a:gd name="T2" fmla="*/ 35 w 37"/>
                <a:gd name="T3" fmla="*/ 0 h 37"/>
                <a:gd name="T4" fmla="*/ 36 w 37"/>
                <a:gd name="T5" fmla="*/ 2 h 37"/>
                <a:gd name="T6" fmla="*/ 2 w 37"/>
                <a:gd name="T7" fmla="*/ 36 h 37"/>
                <a:gd name="T8" fmla="*/ 0 w 37"/>
                <a:gd name="T9" fmla="*/ 35 h 37"/>
              </a:gdLst>
              <a:ahLst/>
              <a:cxnLst>
                <a:cxn ang="0">
                  <a:pos x="T0" y="T1"/>
                </a:cxn>
                <a:cxn ang="0">
                  <a:pos x="T2" y="T3"/>
                </a:cxn>
                <a:cxn ang="0">
                  <a:pos x="T4" y="T5"/>
                </a:cxn>
                <a:cxn ang="0">
                  <a:pos x="T6" y="T7"/>
                </a:cxn>
                <a:cxn ang="0">
                  <a:pos x="T8" y="T9"/>
                </a:cxn>
              </a:cxnLst>
              <a:rect l="0" t="0" r="r" b="b"/>
              <a:pathLst>
                <a:path w="37" h="37">
                  <a:moveTo>
                    <a:pt x="0" y="35"/>
                  </a:moveTo>
                  <a:lnTo>
                    <a:pt x="35" y="0"/>
                  </a:lnTo>
                  <a:lnTo>
                    <a:pt x="36" y="2"/>
                  </a:lnTo>
                  <a:lnTo>
                    <a:pt x="2" y="36"/>
                  </a:lnTo>
                  <a:lnTo>
                    <a:pt x="0" y="35"/>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17" name="Freeform 77"/>
            <p:cNvSpPr>
              <a:spLocks/>
            </p:cNvSpPr>
            <p:nvPr/>
          </p:nvSpPr>
          <p:spPr bwMode="auto">
            <a:xfrm>
              <a:off x="4831" y="2746"/>
              <a:ext cx="111" cy="112"/>
            </a:xfrm>
            <a:custGeom>
              <a:avLst/>
              <a:gdLst>
                <a:gd name="T0" fmla="*/ 73 w 111"/>
                <a:gd name="T1" fmla="*/ 12 h 112"/>
                <a:gd name="T2" fmla="*/ 71 w 111"/>
                <a:gd name="T3" fmla="*/ 18 h 112"/>
                <a:gd name="T4" fmla="*/ 73 w 111"/>
                <a:gd name="T5" fmla="*/ 18 h 112"/>
                <a:gd name="T6" fmla="*/ 74 w 111"/>
                <a:gd name="T7" fmla="*/ 27 h 112"/>
                <a:gd name="T8" fmla="*/ 75 w 111"/>
                <a:gd name="T9" fmla="*/ 27 h 112"/>
                <a:gd name="T10" fmla="*/ 80 w 111"/>
                <a:gd name="T11" fmla="*/ 28 h 112"/>
                <a:gd name="T12" fmla="*/ 81 w 111"/>
                <a:gd name="T13" fmla="*/ 31 h 112"/>
                <a:gd name="T14" fmla="*/ 77 w 111"/>
                <a:gd name="T15" fmla="*/ 33 h 112"/>
                <a:gd name="T16" fmla="*/ 77 w 111"/>
                <a:gd name="T17" fmla="*/ 37 h 112"/>
                <a:gd name="T18" fmla="*/ 63 w 111"/>
                <a:gd name="T19" fmla="*/ 49 h 112"/>
                <a:gd name="T20" fmla="*/ 38 w 111"/>
                <a:gd name="T21" fmla="*/ 55 h 112"/>
                <a:gd name="T22" fmla="*/ 30 w 111"/>
                <a:gd name="T23" fmla="*/ 55 h 112"/>
                <a:gd name="T24" fmla="*/ 27 w 111"/>
                <a:gd name="T25" fmla="*/ 58 h 112"/>
                <a:gd name="T26" fmla="*/ 31 w 111"/>
                <a:gd name="T27" fmla="*/ 63 h 112"/>
                <a:gd name="T28" fmla="*/ 37 w 111"/>
                <a:gd name="T29" fmla="*/ 63 h 112"/>
                <a:gd name="T30" fmla="*/ 41 w 111"/>
                <a:gd name="T31" fmla="*/ 61 h 112"/>
                <a:gd name="T32" fmla="*/ 45 w 111"/>
                <a:gd name="T33" fmla="*/ 63 h 112"/>
                <a:gd name="T34" fmla="*/ 51 w 111"/>
                <a:gd name="T35" fmla="*/ 63 h 112"/>
                <a:gd name="T36" fmla="*/ 72 w 111"/>
                <a:gd name="T37" fmla="*/ 59 h 112"/>
                <a:gd name="T38" fmla="*/ 73 w 111"/>
                <a:gd name="T39" fmla="*/ 72 h 112"/>
                <a:gd name="T40" fmla="*/ 43 w 111"/>
                <a:gd name="T41" fmla="*/ 81 h 112"/>
                <a:gd name="T42" fmla="*/ 15 w 111"/>
                <a:gd name="T43" fmla="*/ 100 h 112"/>
                <a:gd name="T44" fmla="*/ 3 w 111"/>
                <a:gd name="T45" fmla="*/ 97 h 112"/>
                <a:gd name="T46" fmla="*/ 0 w 111"/>
                <a:gd name="T47" fmla="*/ 98 h 112"/>
                <a:gd name="T48" fmla="*/ 13 w 111"/>
                <a:gd name="T49" fmla="*/ 111 h 112"/>
                <a:gd name="T50" fmla="*/ 19 w 111"/>
                <a:gd name="T51" fmla="*/ 107 h 112"/>
                <a:gd name="T52" fmla="*/ 48 w 111"/>
                <a:gd name="T53" fmla="*/ 96 h 112"/>
                <a:gd name="T54" fmla="*/ 45 w 111"/>
                <a:gd name="T55" fmla="*/ 99 h 112"/>
                <a:gd name="T56" fmla="*/ 44 w 111"/>
                <a:gd name="T57" fmla="*/ 102 h 112"/>
                <a:gd name="T58" fmla="*/ 44 w 111"/>
                <a:gd name="T59" fmla="*/ 106 h 112"/>
                <a:gd name="T60" fmla="*/ 110 w 111"/>
                <a:gd name="T61" fmla="*/ 106 h 112"/>
                <a:gd name="T62" fmla="*/ 110 w 111"/>
                <a:gd name="T63" fmla="*/ 49 h 112"/>
                <a:gd name="T64" fmla="*/ 99 w 111"/>
                <a:gd name="T65" fmla="*/ 49 h 112"/>
                <a:gd name="T66" fmla="*/ 98 w 111"/>
                <a:gd name="T67" fmla="*/ 37 h 112"/>
                <a:gd name="T68" fmla="*/ 94 w 111"/>
                <a:gd name="T69" fmla="*/ 31 h 112"/>
                <a:gd name="T70" fmla="*/ 92 w 111"/>
                <a:gd name="T71" fmla="*/ 26 h 112"/>
                <a:gd name="T72" fmla="*/ 91 w 111"/>
                <a:gd name="T73" fmla="*/ 26 h 112"/>
                <a:gd name="T74" fmla="*/ 91 w 111"/>
                <a:gd name="T75" fmla="*/ 23 h 112"/>
                <a:gd name="T76" fmla="*/ 92 w 111"/>
                <a:gd name="T77" fmla="*/ 18 h 112"/>
                <a:gd name="T78" fmla="*/ 92 w 111"/>
                <a:gd name="T79" fmla="*/ 13 h 112"/>
                <a:gd name="T80" fmla="*/ 92 w 111"/>
                <a:gd name="T81" fmla="*/ 7 h 112"/>
                <a:gd name="T82" fmla="*/ 90 w 111"/>
                <a:gd name="T83" fmla="*/ 3 h 112"/>
                <a:gd name="T84" fmla="*/ 87 w 111"/>
                <a:gd name="T85" fmla="*/ 0 h 112"/>
                <a:gd name="T86" fmla="*/ 83 w 111"/>
                <a:gd name="T87" fmla="*/ 0 h 112"/>
                <a:gd name="T88" fmla="*/ 79 w 111"/>
                <a:gd name="T89" fmla="*/ 0 h 112"/>
                <a:gd name="T90" fmla="*/ 75 w 111"/>
                <a:gd name="T91" fmla="*/ 1 h 112"/>
                <a:gd name="T92" fmla="*/ 74 w 111"/>
                <a:gd name="T93" fmla="*/ 4 h 112"/>
                <a:gd name="T94" fmla="*/ 73 w 111"/>
                <a:gd name="T95" fmla="*/ 9 h 112"/>
                <a:gd name="T96" fmla="*/ 66 w 111"/>
                <a:gd name="T97" fmla="*/ 12 h 112"/>
                <a:gd name="T98" fmla="*/ 73 w 111"/>
                <a:gd name="T99" fmla="*/ 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1" h="112">
                  <a:moveTo>
                    <a:pt x="73" y="12"/>
                  </a:moveTo>
                  <a:lnTo>
                    <a:pt x="71" y="18"/>
                  </a:lnTo>
                  <a:lnTo>
                    <a:pt x="73" y="18"/>
                  </a:lnTo>
                  <a:lnTo>
                    <a:pt x="74" y="27"/>
                  </a:lnTo>
                  <a:lnTo>
                    <a:pt x="75" y="27"/>
                  </a:lnTo>
                  <a:lnTo>
                    <a:pt x="80" y="28"/>
                  </a:lnTo>
                  <a:lnTo>
                    <a:pt x="81" y="31"/>
                  </a:lnTo>
                  <a:lnTo>
                    <a:pt x="77" y="33"/>
                  </a:lnTo>
                  <a:lnTo>
                    <a:pt x="77" y="37"/>
                  </a:lnTo>
                  <a:lnTo>
                    <a:pt x="63" y="49"/>
                  </a:lnTo>
                  <a:lnTo>
                    <a:pt x="38" y="55"/>
                  </a:lnTo>
                  <a:lnTo>
                    <a:pt x="30" y="55"/>
                  </a:lnTo>
                  <a:lnTo>
                    <a:pt x="27" y="58"/>
                  </a:lnTo>
                  <a:lnTo>
                    <a:pt x="31" y="63"/>
                  </a:lnTo>
                  <a:lnTo>
                    <a:pt x="37" y="63"/>
                  </a:lnTo>
                  <a:lnTo>
                    <a:pt x="41" y="61"/>
                  </a:lnTo>
                  <a:lnTo>
                    <a:pt x="45" y="63"/>
                  </a:lnTo>
                  <a:lnTo>
                    <a:pt x="51" y="63"/>
                  </a:lnTo>
                  <a:lnTo>
                    <a:pt x="72" y="59"/>
                  </a:lnTo>
                  <a:lnTo>
                    <a:pt x="73" y="72"/>
                  </a:lnTo>
                  <a:lnTo>
                    <a:pt x="43" y="81"/>
                  </a:lnTo>
                  <a:lnTo>
                    <a:pt x="15" y="100"/>
                  </a:lnTo>
                  <a:lnTo>
                    <a:pt x="3" y="97"/>
                  </a:lnTo>
                  <a:lnTo>
                    <a:pt x="0" y="98"/>
                  </a:lnTo>
                  <a:lnTo>
                    <a:pt x="13" y="111"/>
                  </a:lnTo>
                  <a:lnTo>
                    <a:pt x="19" y="107"/>
                  </a:lnTo>
                  <a:lnTo>
                    <a:pt x="48" y="96"/>
                  </a:lnTo>
                  <a:lnTo>
                    <a:pt x="45" y="99"/>
                  </a:lnTo>
                  <a:lnTo>
                    <a:pt x="44" y="102"/>
                  </a:lnTo>
                  <a:lnTo>
                    <a:pt x="44" y="106"/>
                  </a:lnTo>
                  <a:lnTo>
                    <a:pt x="110" y="106"/>
                  </a:lnTo>
                  <a:lnTo>
                    <a:pt x="110" y="49"/>
                  </a:lnTo>
                  <a:lnTo>
                    <a:pt x="99" y="49"/>
                  </a:lnTo>
                  <a:lnTo>
                    <a:pt x="98" y="37"/>
                  </a:lnTo>
                  <a:lnTo>
                    <a:pt x="94" y="31"/>
                  </a:lnTo>
                  <a:lnTo>
                    <a:pt x="92" y="26"/>
                  </a:lnTo>
                  <a:lnTo>
                    <a:pt x="91" y="26"/>
                  </a:lnTo>
                  <a:lnTo>
                    <a:pt x="91" y="23"/>
                  </a:lnTo>
                  <a:lnTo>
                    <a:pt x="92" y="18"/>
                  </a:lnTo>
                  <a:lnTo>
                    <a:pt x="92" y="13"/>
                  </a:lnTo>
                  <a:lnTo>
                    <a:pt x="92" y="7"/>
                  </a:lnTo>
                  <a:lnTo>
                    <a:pt x="90" y="3"/>
                  </a:lnTo>
                  <a:lnTo>
                    <a:pt x="87" y="0"/>
                  </a:lnTo>
                  <a:lnTo>
                    <a:pt x="83" y="0"/>
                  </a:lnTo>
                  <a:lnTo>
                    <a:pt x="79" y="0"/>
                  </a:lnTo>
                  <a:lnTo>
                    <a:pt x="75" y="1"/>
                  </a:lnTo>
                  <a:lnTo>
                    <a:pt x="74" y="4"/>
                  </a:lnTo>
                  <a:lnTo>
                    <a:pt x="73" y="9"/>
                  </a:lnTo>
                  <a:lnTo>
                    <a:pt x="66" y="12"/>
                  </a:lnTo>
                  <a:lnTo>
                    <a:pt x="73" y="12"/>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18" name="Freeform 78"/>
            <p:cNvSpPr>
              <a:spLocks/>
            </p:cNvSpPr>
            <p:nvPr/>
          </p:nvSpPr>
          <p:spPr bwMode="auto">
            <a:xfrm>
              <a:off x="4735" y="2878"/>
              <a:ext cx="141" cy="86"/>
            </a:xfrm>
            <a:custGeom>
              <a:avLst/>
              <a:gdLst>
                <a:gd name="T0" fmla="*/ 140 w 141"/>
                <a:gd name="T1" fmla="*/ 85 h 86"/>
                <a:gd name="T2" fmla="*/ 102 w 141"/>
                <a:gd name="T3" fmla="*/ 0 h 86"/>
                <a:gd name="T4" fmla="*/ 0 w 141"/>
                <a:gd name="T5" fmla="*/ 0 h 86"/>
                <a:gd name="T6" fmla="*/ 0 w 141"/>
                <a:gd name="T7" fmla="*/ 5 h 86"/>
                <a:gd name="T8" fmla="*/ 98 w 141"/>
                <a:gd name="T9" fmla="*/ 5 h 86"/>
                <a:gd name="T10" fmla="*/ 134 w 141"/>
                <a:gd name="T11" fmla="*/ 85 h 86"/>
                <a:gd name="T12" fmla="*/ 140 w 141"/>
                <a:gd name="T13" fmla="*/ 85 h 86"/>
              </a:gdLst>
              <a:ahLst/>
              <a:cxnLst>
                <a:cxn ang="0">
                  <a:pos x="T0" y="T1"/>
                </a:cxn>
                <a:cxn ang="0">
                  <a:pos x="T2" y="T3"/>
                </a:cxn>
                <a:cxn ang="0">
                  <a:pos x="T4" y="T5"/>
                </a:cxn>
                <a:cxn ang="0">
                  <a:pos x="T6" y="T7"/>
                </a:cxn>
                <a:cxn ang="0">
                  <a:pos x="T8" y="T9"/>
                </a:cxn>
                <a:cxn ang="0">
                  <a:pos x="T10" y="T11"/>
                </a:cxn>
                <a:cxn ang="0">
                  <a:pos x="T12" y="T13"/>
                </a:cxn>
              </a:cxnLst>
              <a:rect l="0" t="0" r="r" b="b"/>
              <a:pathLst>
                <a:path w="141" h="86">
                  <a:moveTo>
                    <a:pt x="140" y="85"/>
                  </a:moveTo>
                  <a:lnTo>
                    <a:pt x="102" y="0"/>
                  </a:lnTo>
                  <a:lnTo>
                    <a:pt x="0" y="0"/>
                  </a:lnTo>
                  <a:lnTo>
                    <a:pt x="0" y="5"/>
                  </a:lnTo>
                  <a:lnTo>
                    <a:pt x="98" y="5"/>
                  </a:lnTo>
                  <a:lnTo>
                    <a:pt x="134" y="85"/>
                  </a:lnTo>
                  <a:lnTo>
                    <a:pt x="140" y="85"/>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19" name="Freeform 79"/>
            <p:cNvSpPr>
              <a:spLocks/>
            </p:cNvSpPr>
            <p:nvPr/>
          </p:nvSpPr>
          <p:spPr bwMode="auto">
            <a:xfrm>
              <a:off x="5008" y="2925"/>
              <a:ext cx="39" cy="75"/>
            </a:xfrm>
            <a:custGeom>
              <a:avLst/>
              <a:gdLst>
                <a:gd name="T0" fmla="*/ 0 w 39"/>
                <a:gd name="T1" fmla="*/ 20 h 75"/>
                <a:gd name="T2" fmla="*/ 3 w 39"/>
                <a:gd name="T3" fmla="*/ 20 h 75"/>
                <a:gd name="T4" fmla="*/ 6 w 39"/>
                <a:gd name="T5" fmla="*/ 21 h 75"/>
                <a:gd name="T6" fmla="*/ 9 w 39"/>
                <a:gd name="T7" fmla="*/ 22 h 75"/>
                <a:gd name="T8" fmla="*/ 11 w 39"/>
                <a:gd name="T9" fmla="*/ 24 h 75"/>
                <a:gd name="T10" fmla="*/ 13 w 39"/>
                <a:gd name="T11" fmla="*/ 26 h 75"/>
                <a:gd name="T12" fmla="*/ 15 w 39"/>
                <a:gd name="T13" fmla="*/ 29 h 75"/>
                <a:gd name="T14" fmla="*/ 17 w 39"/>
                <a:gd name="T15" fmla="*/ 32 h 75"/>
                <a:gd name="T16" fmla="*/ 17 w 39"/>
                <a:gd name="T17" fmla="*/ 34 h 75"/>
                <a:gd name="T18" fmla="*/ 18 w 39"/>
                <a:gd name="T19" fmla="*/ 37 h 75"/>
                <a:gd name="T20" fmla="*/ 17 w 39"/>
                <a:gd name="T21" fmla="*/ 41 h 75"/>
                <a:gd name="T22" fmla="*/ 17 w 39"/>
                <a:gd name="T23" fmla="*/ 44 h 75"/>
                <a:gd name="T24" fmla="*/ 15 w 39"/>
                <a:gd name="T25" fmla="*/ 46 h 75"/>
                <a:gd name="T26" fmla="*/ 13 w 39"/>
                <a:gd name="T27" fmla="*/ 49 h 75"/>
                <a:gd name="T28" fmla="*/ 11 w 39"/>
                <a:gd name="T29" fmla="*/ 51 h 75"/>
                <a:gd name="T30" fmla="*/ 8 w 39"/>
                <a:gd name="T31" fmla="*/ 52 h 75"/>
                <a:gd name="T32" fmla="*/ 5 w 39"/>
                <a:gd name="T33" fmla="*/ 54 h 75"/>
                <a:gd name="T34" fmla="*/ 2 w 39"/>
                <a:gd name="T35" fmla="*/ 54 h 75"/>
                <a:gd name="T36" fmla="*/ 0 w 39"/>
                <a:gd name="T37" fmla="*/ 54 h 75"/>
                <a:gd name="T38" fmla="*/ 0 w 39"/>
                <a:gd name="T39" fmla="*/ 74 h 75"/>
                <a:gd name="T40" fmla="*/ 3 w 39"/>
                <a:gd name="T41" fmla="*/ 74 h 75"/>
                <a:gd name="T42" fmla="*/ 7 w 39"/>
                <a:gd name="T43" fmla="*/ 74 h 75"/>
                <a:gd name="T44" fmla="*/ 12 w 39"/>
                <a:gd name="T45" fmla="*/ 72 h 75"/>
                <a:gd name="T46" fmla="*/ 16 w 39"/>
                <a:gd name="T47" fmla="*/ 70 h 75"/>
                <a:gd name="T48" fmla="*/ 20 w 39"/>
                <a:gd name="T49" fmla="*/ 69 h 75"/>
                <a:gd name="T50" fmla="*/ 24 w 39"/>
                <a:gd name="T51" fmla="*/ 66 h 75"/>
                <a:gd name="T52" fmla="*/ 28 w 39"/>
                <a:gd name="T53" fmla="*/ 63 h 75"/>
                <a:gd name="T54" fmla="*/ 31 w 39"/>
                <a:gd name="T55" fmla="*/ 59 h 75"/>
                <a:gd name="T56" fmla="*/ 33 w 39"/>
                <a:gd name="T57" fmla="*/ 55 h 75"/>
                <a:gd name="T58" fmla="*/ 35 w 39"/>
                <a:gd name="T59" fmla="*/ 51 h 75"/>
                <a:gd name="T60" fmla="*/ 37 w 39"/>
                <a:gd name="T61" fmla="*/ 47 h 75"/>
                <a:gd name="T62" fmla="*/ 38 w 39"/>
                <a:gd name="T63" fmla="*/ 42 h 75"/>
                <a:gd name="T64" fmla="*/ 38 w 39"/>
                <a:gd name="T65" fmla="*/ 38 h 75"/>
                <a:gd name="T66" fmla="*/ 38 w 39"/>
                <a:gd name="T67" fmla="*/ 33 h 75"/>
                <a:gd name="T68" fmla="*/ 37 w 39"/>
                <a:gd name="T69" fmla="*/ 29 h 75"/>
                <a:gd name="T70" fmla="*/ 36 w 39"/>
                <a:gd name="T71" fmla="*/ 24 h 75"/>
                <a:gd name="T72" fmla="*/ 34 w 39"/>
                <a:gd name="T73" fmla="*/ 20 h 75"/>
                <a:gd name="T74" fmla="*/ 32 w 39"/>
                <a:gd name="T75" fmla="*/ 17 h 75"/>
                <a:gd name="T76" fmla="*/ 29 w 39"/>
                <a:gd name="T77" fmla="*/ 13 h 75"/>
                <a:gd name="T78" fmla="*/ 25 w 39"/>
                <a:gd name="T79" fmla="*/ 9 h 75"/>
                <a:gd name="T80" fmla="*/ 22 w 39"/>
                <a:gd name="T81" fmla="*/ 7 h 75"/>
                <a:gd name="T82" fmla="*/ 18 w 39"/>
                <a:gd name="T83" fmla="*/ 5 h 75"/>
                <a:gd name="T84" fmla="*/ 13 w 39"/>
                <a:gd name="T85" fmla="*/ 3 h 75"/>
                <a:gd name="T86" fmla="*/ 9 w 39"/>
                <a:gd name="T87" fmla="*/ 1 h 75"/>
                <a:gd name="T88" fmla="*/ 4 w 39"/>
                <a:gd name="T89" fmla="*/ 0 h 75"/>
                <a:gd name="T90" fmla="*/ 0 w 39"/>
                <a:gd name="T91" fmla="*/ 0 h 75"/>
                <a:gd name="T92" fmla="*/ 0 w 39"/>
                <a:gd name="T93" fmla="*/ 2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9" h="75">
                  <a:moveTo>
                    <a:pt x="0" y="20"/>
                  </a:moveTo>
                  <a:lnTo>
                    <a:pt x="3" y="20"/>
                  </a:lnTo>
                  <a:lnTo>
                    <a:pt x="6" y="21"/>
                  </a:lnTo>
                  <a:lnTo>
                    <a:pt x="9" y="22"/>
                  </a:lnTo>
                  <a:lnTo>
                    <a:pt x="11" y="24"/>
                  </a:lnTo>
                  <a:lnTo>
                    <a:pt x="13" y="26"/>
                  </a:lnTo>
                  <a:lnTo>
                    <a:pt x="15" y="29"/>
                  </a:lnTo>
                  <a:lnTo>
                    <a:pt x="17" y="32"/>
                  </a:lnTo>
                  <a:lnTo>
                    <a:pt x="17" y="34"/>
                  </a:lnTo>
                  <a:lnTo>
                    <a:pt x="18" y="37"/>
                  </a:lnTo>
                  <a:lnTo>
                    <a:pt x="17" y="41"/>
                  </a:lnTo>
                  <a:lnTo>
                    <a:pt x="17" y="44"/>
                  </a:lnTo>
                  <a:lnTo>
                    <a:pt x="15" y="46"/>
                  </a:lnTo>
                  <a:lnTo>
                    <a:pt x="13" y="49"/>
                  </a:lnTo>
                  <a:lnTo>
                    <a:pt x="11" y="51"/>
                  </a:lnTo>
                  <a:lnTo>
                    <a:pt x="8" y="52"/>
                  </a:lnTo>
                  <a:lnTo>
                    <a:pt x="5" y="54"/>
                  </a:lnTo>
                  <a:lnTo>
                    <a:pt x="2" y="54"/>
                  </a:lnTo>
                  <a:lnTo>
                    <a:pt x="0" y="54"/>
                  </a:lnTo>
                  <a:lnTo>
                    <a:pt x="0" y="74"/>
                  </a:lnTo>
                  <a:lnTo>
                    <a:pt x="3" y="74"/>
                  </a:lnTo>
                  <a:lnTo>
                    <a:pt x="7" y="74"/>
                  </a:lnTo>
                  <a:lnTo>
                    <a:pt x="12" y="72"/>
                  </a:lnTo>
                  <a:lnTo>
                    <a:pt x="16" y="70"/>
                  </a:lnTo>
                  <a:lnTo>
                    <a:pt x="20" y="69"/>
                  </a:lnTo>
                  <a:lnTo>
                    <a:pt x="24" y="66"/>
                  </a:lnTo>
                  <a:lnTo>
                    <a:pt x="28" y="63"/>
                  </a:lnTo>
                  <a:lnTo>
                    <a:pt x="31" y="59"/>
                  </a:lnTo>
                  <a:lnTo>
                    <a:pt x="33" y="55"/>
                  </a:lnTo>
                  <a:lnTo>
                    <a:pt x="35" y="51"/>
                  </a:lnTo>
                  <a:lnTo>
                    <a:pt x="37" y="47"/>
                  </a:lnTo>
                  <a:lnTo>
                    <a:pt x="38" y="42"/>
                  </a:lnTo>
                  <a:lnTo>
                    <a:pt x="38" y="38"/>
                  </a:lnTo>
                  <a:lnTo>
                    <a:pt x="38" y="33"/>
                  </a:lnTo>
                  <a:lnTo>
                    <a:pt x="37" y="29"/>
                  </a:lnTo>
                  <a:lnTo>
                    <a:pt x="36" y="24"/>
                  </a:lnTo>
                  <a:lnTo>
                    <a:pt x="34" y="20"/>
                  </a:lnTo>
                  <a:lnTo>
                    <a:pt x="32" y="17"/>
                  </a:lnTo>
                  <a:lnTo>
                    <a:pt x="29" y="13"/>
                  </a:lnTo>
                  <a:lnTo>
                    <a:pt x="25" y="9"/>
                  </a:lnTo>
                  <a:lnTo>
                    <a:pt x="22" y="7"/>
                  </a:lnTo>
                  <a:lnTo>
                    <a:pt x="18" y="5"/>
                  </a:lnTo>
                  <a:lnTo>
                    <a:pt x="13" y="3"/>
                  </a:lnTo>
                  <a:lnTo>
                    <a:pt x="9" y="1"/>
                  </a:lnTo>
                  <a:lnTo>
                    <a:pt x="4" y="0"/>
                  </a:lnTo>
                  <a:lnTo>
                    <a:pt x="0" y="0"/>
                  </a:lnTo>
                  <a:lnTo>
                    <a:pt x="0" y="20"/>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20" name="Freeform 80"/>
            <p:cNvSpPr>
              <a:spLocks/>
            </p:cNvSpPr>
            <p:nvPr/>
          </p:nvSpPr>
          <p:spPr bwMode="auto">
            <a:xfrm>
              <a:off x="4970" y="2925"/>
              <a:ext cx="39" cy="75"/>
            </a:xfrm>
            <a:custGeom>
              <a:avLst/>
              <a:gdLst>
                <a:gd name="T0" fmla="*/ 38 w 39"/>
                <a:gd name="T1" fmla="*/ 20 h 75"/>
                <a:gd name="T2" fmla="*/ 35 w 39"/>
                <a:gd name="T3" fmla="*/ 20 h 75"/>
                <a:gd name="T4" fmla="*/ 32 w 39"/>
                <a:gd name="T5" fmla="*/ 21 h 75"/>
                <a:gd name="T6" fmla="*/ 29 w 39"/>
                <a:gd name="T7" fmla="*/ 22 h 75"/>
                <a:gd name="T8" fmla="*/ 26 w 39"/>
                <a:gd name="T9" fmla="*/ 24 h 75"/>
                <a:gd name="T10" fmla="*/ 24 w 39"/>
                <a:gd name="T11" fmla="*/ 26 h 75"/>
                <a:gd name="T12" fmla="*/ 22 w 39"/>
                <a:gd name="T13" fmla="*/ 29 h 75"/>
                <a:gd name="T14" fmla="*/ 21 w 39"/>
                <a:gd name="T15" fmla="*/ 32 h 75"/>
                <a:gd name="T16" fmla="*/ 20 w 39"/>
                <a:gd name="T17" fmla="*/ 34 h 75"/>
                <a:gd name="T18" fmla="*/ 19 w 39"/>
                <a:gd name="T19" fmla="*/ 37 h 75"/>
                <a:gd name="T20" fmla="*/ 20 w 39"/>
                <a:gd name="T21" fmla="*/ 41 h 75"/>
                <a:gd name="T22" fmla="*/ 21 w 39"/>
                <a:gd name="T23" fmla="*/ 44 h 75"/>
                <a:gd name="T24" fmla="*/ 23 w 39"/>
                <a:gd name="T25" fmla="*/ 46 h 75"/>
                <a:gd name="T26" fmla="*/ 25 w 39"/>
                <a:gd name="T27" fmla="*/ 49 h 75"/>
                <a:gd name="T28" fmla="*/ 27 w 39"/>
                <a:gd name="T29" fmla="*/ 51 h 75"/>
                <a:gd name="T30" fmla="*/ 30 w 39"/>
                <a:gd name="T31" fmla="*/ 52 h 75"/>
                <a:gd name="T32" fmla="*/ 32 w 39"/>
                <a:gd name="T33" fmla="*/ 54 h 75"/>
                <a:gd name="T34" fmla="*/ 36 w 39"/>
                <a:gd name="T35" fmla="*/ 54 h 75"/>
                <a:gd name="T36" fmla="*/ 38 w 39"/>
                <a:gd name="T37" fmla="*/ 54 h 75"/>
                <a:gd name="T38" fmla="*/ 38 w 39"/>
                <a:gd name="T39" fmla="*/ 74 h 75"/>
                <a:gd name="T40" fmla="*/ 35 w 39"/>
                <a:gd name="T41" fmla="*/ 74 h 75"/>
                <a:gd name="T42" fmla="*/ 30 w 39"/>
                <a:gd name="T43" fmla="*/ 74 h 75"/>
                <a:gd name="T44" fmla="*/ 26 w 39"/>
                <a:gd name="T45" fmla="*/ 72 h 75"/>
                <a:gd name="T46" fmla="*/ 21 w 39"/>
                <a:gd name="T47" fmla="*/ 70 h 75"/>
                <a:gd name="T48" fmla="*/ 17 w 39"/>
                <a:gd name="T49" fmla="*/ 69 h 75"/>
                <a:gd name="T50" fmla="*/ 13 w 39"/>
                <a:gd name="T51" fmla="*/ 66 h 75"/>
                <a:gd name="T52" fmla="*/ 10 w 39"/>
                <a:gd name="T53" fmla="*/ 63 h 75"/>
                <a:gd name="T54" fmla="*/ 7 w 39"/>
                <a:gd name="T55" fmla="*/ 59 h 75"/>
                <a:gd name="T56" fmla="*/ 5 w 39"/>
                <a:gd name="T57" fmla="*/ 55 h 75"/>
                <a:gd name="T58" fmla="*/ 2 w 39"/>
                <a:gd name="T59" fmla="*/ 51 h 75"/>
                <a:gd name="T60" fmla="*/ 1 w 39"/>
                <a:gd name="T61" fmla="*/ 47 h 75"/>
                <a:gd name="T62" fmla="*/ 0 w 39"/>
                <a:gd name="T63" fmla="*/ 42 h 75"/>
                <a:gd name="T64" fmla="*/ 0 w 39"/>
                <a:gd name="T65" fmla="*/ 38 h 75"/>
                <a:gd name="T66" fmla="*/ 0 w 39"/>
                <a:gd name="T67" fmla="*/ 33 h 75"/>
                <a:gd name="T68" fmla="*/ 1 w 39"/>
                <a:gd name="T69" fmla="*/ 29 h 75"/>
                <a:gd name="T70" fmla="*/ 2 w 39"/>
                <a:gd name="T71" fmla="*/ 24 h 75"/>
                <a:gd name="T72" fmla="*/ 4 w 39"/>
                <a:gd name="T73" fmla="*/ 20 h 75"/>
                <a:gd name="T74" fmla="*/ 6 w 39"/>
                <a:gd name="T75" fmla="*/ 17 h 75"/>
                <a:gd name="T76" fmla="*/ 9 w 39"/>
                <a:gd name="T77" fmla="*/ 13 h 75"/>
                <a:gd name="T78" fmla="*/ 12 w 39"/>
                <a:gd name="T79" fmla="*/ 9 h 75"/>
                <a:gd name="T80" fmla="*/ 16 w 39"/>
                <a:gd name="T81" fmla="*/ 7 h 75"/>
                <a:gd name="T82" fmla="*/ 20 w 39"/>
                <a:gd name="T83" fmla="*/ 5 h 75"/>
                <a:gd name="T84" fmla="*/ 25 w 39"/>
                <a:gd name="T85" fmla="*/ 3 h 75"/>
                <a:gd name="T86" fmla="*/ 29 w 39"/>
                <a:gd name="T87" fmla="*/ 1 h 75"/>
                <a:gd name="T88" fmla="*/ 33 w 39"/>
                <a:gd name="T89" fmla="*/ 0 h 75"/>
                <a:gd name="T90" fmla="*/ 38 w 39"/>
                <a:gd name="T91" fmla="*/ 0 h 75"/>
                <a:gd name="T92" fmla="*/ 38 w 39"/>
                <a:gd name="T93" fmla="*/ 2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9" h="75">
                  <a:moveTo>
                    <a:pt x="38" y="20"/>
                  </a:moveTo>
                  <a:lnTo>
                    <a:pt x="35" y="20"/>
                  </a:lnTo>
                  <a:lnTo>
                    <a:pt x="32" y="21"/>
                  </a:lnTo>
                  <a:lnTo>
                    <a:pt x="29" y="22"/>
                  </a:lnTo>
                  <a:lnTo>
                    <a:pt x="26" y="24"/>
                  </a:lnTo>
                  <a:lnTo>
                    <a:pt x="24" y="26"/>
                  </a:lnTo>
                  <a:lnTo>
                    <a:pt x="22" y="29"/>
                  </a:lnTo>
                  <a:lnTo>
                    <a:pt x="21" y="32"/>
                  </a:lnTo>
                  <a:lnTo>
                    <a:pt x="20" y="34"/>
                  </a:lnTo>
                  <a:lnTo>
                    <a:pt x="19" y="37"/>
                  </a:lnTo>
                  <a:lnTo>
                    <a:pt x="20" y="41"/>
                  </a:lnTo>
                  <a:lnTo>
                    <a:pt x="21" y="44"/>
                  </a:lnTo>
                  <a:lnTo>
                    <a:pt x="23" y="46"/>
                  </a:lnTo>
                  <a:lnTo>
                    <a:pt x="25" y="49"/>
                  </a:lnTo>
                  <a:lnTo>
                    <a:pt x="27" y="51"/>
                  </a:lnTo>
                  <a:lnTo>
                    <a:pt x="30" y="52"/>
                  </a:lnTo>
                  <a:lnTo>
                    <a:pt x="32" y="54"/>
                  </a:lnTo>
                  <a:lnTo>
                    <a:pt x="36" y="54"/>
                  </a:lnTo>
                  <a:lnTo>
                    <a:pt x="38" y="54"/>
                  </a:lnTo>
                  <a:lnTo>
                    <a:pt x="38" y="74"/>
                  </a:lnTo>
                  <a:lnTo>
                    <a:pt x="35" y="74"/>
                  </a:lnTo>
                  <a:lnTo>
                    <a:pt x="30" y="74"/>
                  </a:lnTo>
                  <a:lnTo>
                    <a:pt x="26" y="72"/>
                  </a:lnTo>
                  <a:lnTo>
                    <a:pt x="21" y="70"/>
                  </a:lnTo>
                  <a:lnTo>
                    <a:pt x="17" y="69"/>
                  </a:lnTo>
                  <a:lnTo>
                    <a:pt x="13" y="66"/>
                  </a:lnTo>
                  <a:lnTo>
                    <a:pt x="10" y="63"/>
                  </a:lnTo>
                  <a:lnTo>
                    <a:pt x="7" y="59"/>
                  </a:lnTo>
                  <a:lnTo>
                    <a:pt x="5" y="55"/>
                  </a:lnTo>
                  <a:lnTo>
                    <a:pt x="2" y="51"/>
                  </a:lnTo>
                  <a:lnTo>
                    <a:pt x="1" y="47"/>
                  </a:lnTo>
                  <a:lnTo>
                    <a:pt x="0" y="42"/>
                  </a:lnTo>
                  <a:lnTo>
                    <a:pt x="0" y="38"/>
                  </a:lnTo>
                  <a:lnTo>
                    <a:pt x="0" y="33"/>
                  </a:lnTo>
                  <a:lnTo>
                    <a:pt x="1" y="29"/>
                  </a:lnTo>
                  <a:lnTo>
                    <a:pt x="2" y="24"/>
                  </a:lnTo>
                  <a:lnTo>
                    <a:pt x="4" y="20"/>
                  </a:lnTo>
                  <a:lnTo>
                    <a:pt x="6" y="17"/>
                  </a:lnTo>
                  <a:lnTo>
                    <a:pt x="9" y="13"/>
                  </a:lnTo>
                  <a:lnTo>
                    <a:pt x="12" y="9"/>
                  </a:lnTo>
                  <a:lnTo>
                    <a:pt x="16" y="7"/>
                  </a:lnTo>
                  <a:lnTo>
                    <a:pt x="20" y="5"/>
                  </a:lnTo>
                  <a:lnTo>
                    <a:pt x="25" y="3"/>
                  </a:lnTo>
                  <a:lnTo>
                    <a:pt x="29" y="1"/>
                  </a:lnTo>
                  <a:lnTo>
                    <a:pt x="33" y="0"/>
                  </a:lnTo>
                  <a:lnTo>
                    <a:pt x="38" y="0"/>
                  </a:lnTo>
                  <a:lnTo>
                    <a:pt x="38" y="20"/>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21" name="Freeform 81"/>
            <p:cNvSpPr>
              <a:spLocks/>
            </p:cNvSpPr>
            <p:nvPr/>
          </p:nvSpPr>
          <p:spPr bwMode="auto">
            <a:xfrm>
              <a:off x="4795" y="2897"/>
              <a:ext cx="53" cy="102"/>
            </a:xfrm>
            <a:custGeom>
              <a:avLst/>
              <a:gdLst>
                <a:gd name="T0" fmla="*/ 0 w 53"/>
                <a:gd name="T1" fmla="*/ 22 h 102"/>
                <a:gd name="T2" fmla="*/ 4 w 53"/>
                <a:gd name="T3" fmla="*/ 22 h 102"/>
                <a:gd name="T4" fmla="*/ 8 w 53"/>
                <a:gd name="T5" fmla="*/ 23 h 102"/>
                <a:gd name="T6" fmla="*/ 12 w 53"/>
                <a:gd name="T7" fmla="*/ 25 h 102"/>
                <a:gd name="T8" fmla="*/ 15 w 53"/>
                <a:gd name="T9" fmla="*/ 26 h 102"/>
                <a:gd name="T10" fmla="*/ 18 w 53"/>
                <a:gd name="T11" fmla="*/ 29 h 102"/>
                <a:gd name="T12" fmla="*/ 21 w 53"/>
                <a:gd name="T13" fmla="*/ 31 h 102"/>
                <a:gd name="T14" fmla="*/ 24 w 53"/>
                <a:gd name="T15" fmla="*/ 35 h 102"/>
                <a:gd name="T16" fmla="*/ 26 w 53"/>
                <a:gd name="T17" fmla="*/ 38 h 102"/>
                <a:gd name="T18" fmla="*/ 28 w 53"/>
                <a:gd name="T19" fmla="*/ 42 h 102"/>
                <a:gd name="T20" fmla="*/ 29 w 53"/>
                <a:gd name="T21" fmla="*/ 45 h 102"/>
                <a:gd name="T22" fmla="*/ 29 w 53"/>
                <a:gd name="T23" fmla="*/ 49 h 102"/>
                <a:gd name="T24" fmla="*/ 29 w 53"/>
                <a:gd name="T25" fmla="*/ 53 h 102"/>
                <a:gd name="T26" fmla="*/ 28 w 53"/>
                <a:gd name="T27" fmla="*/ 57 h 102"/>
                <a:gd name="T28" fmla="*/ 27 w 53"/>
                <a:gd name="T29" fmla="*/ 61 h 102"/>
                <a:gd name="T30" fmla="*/ 25 w 53"/>
                <a:gd name="T31" fmla="*/ 65 h 102"/>
                <a:gd name="T32" fmla="*/ 23 w 53"/>
                <a:gd name="T33" fmla="*/ 68 h 102"/>
                <a:gd name="T34" fmla="*/ 21 w 53"/>
                <a:gd name="T35" fmla="*/ 71 h 102"/>
                <a:gd name="T36" fmla="*/ 17 w 53"/>
                <a:gd name="T37" fmla="*/ 74 h 102"/>
                <a:gd name="T38" fmla="*/ 14 w 53"/>
                <a:gd name="T39" fmla="*/ 75 h 102"/>
                <a:gd name="T40" fmla="*/ 11 w 53"/>
                <a:gd name="T41" fmla="*/ 77 h 102"/>
                <a:gd name="T42" fmla="*/ 6 w 53"/>
                <a:gd name="T43" fmla="*/ 79 h 102"/>
                <a:gd name="T44" fmla="*/ 2 w 53"/>
                <a:gd name="T45" fmla="*/ 79 h 102"/>
                <a:gd name="T46" fmla="*/ 0 w 53"/>
                <a:gd name="T47" fmla="*/ 79 h 102"/>
                <a:gd name="T48" fmla="*/ 0 w 53"/>
                <a:gd name="T49" fmla="*/ 101 h 102"/>
                <a:gd name="T50" fmla="*/ 1 w 53"/>
                <a:gd name="T51" fmla="*/ 101 h 102"/>
                <a:gd name="T52" fmla="*/ 6 w 53"/>
                <a:gd name="T53" fmla="*/ 101 h 102"/>
                <a:gd name="T54" fmla="*/ 12 w 53"/>
                <a:gd name="T55" fmla="*/ 100 h 102"/>
                <a:gd name="T56" fmla="*/ 17 w 53"/>
                <a:gd name="T57" fmla="*/ 98 h 102"/>
                <a:gd name="T58" fmla="*/ 22 w 53"/>
                <a:gd name="T59" fmla="*/ 97 h 102"/>
                <a:gd name="T60" fmla="*/ 27 w 53"/>
                <a:gd name="T61" fmla="*/ 94 h 102"/>
                <a:gd name="T62" fmla="*/ 31 w 53"/>
                <a:gd name="T63" fmla="*/ 91 h 102"/>
                <a:gd name="T64" fmla="*/ 35 w 53"/>
                <a:gd name="T65" fmla="*/ 88 h 102"/>
                <a:gd name="T66" fmla="*/ 39 w 53"/>
                <a:gd name="T67" fmla="*/ 84 h 102"/>
                <a:gd name="T68" fmla="*/ 42 w 53"/>
                <a:gd name="T69" fmla="*/ 80 h 102"/>
                <a:gd name="T70" fmla="*/ 45 w 53"/>
                <a:gd name="T71" fmla="*/ 75 h 102"/>
                <a:gd name="T72" fmla="*/ 47 w 53"/>
                <a:gd name="T73" fmla="*/ 71 h 102"/>
                <a:gd name="T74" fmla="*/ 49 w 53"/>
                <a:gd name="T75" fmla="*/ 66 h 102"/>
                <a:gd name="T76" fmla="*/ 51 w 53"/>
                <a:gd name="T77" fmla="*/ 61 h 102"/>
                <a:gd name="T78" fmla="*/ 52 w 53"/>
                <a:gd name="T79" fmla="*/ 55 h 102"/>
                <a:gd name="T80" fmla="*/ 52 w 53"/>
                <a:gd name="T81" fmla="*/ 50 h 102"/>
                <a:gd name="T82" fmla="*/ 52 w 53"/>
                <a:gd name="T83" fmla="*/ 45 h 102"/>
                <a:gd name="T84" fmla="*/ 51 w 53"/>
                <a:gd name="T85" fmla="*/ 40 h 102"/>
                <a:gd name="T86" fmla="*/ 49 w 53"/>
                <a:gd name="T87" fmla="*/ 35 h 102"/>
                <a:gd name="T88" fmla="*/ 47 w 53"/>
                <a:gd name="T89" fmla="*/ 30 h 102"/>
                <a:gd name="T90" fmla="*/ 45 w 53"/>
                <a:gd name="T91" fmla="*/ 25 h 102"/>
                <a:gd name="T92" fmla="*/ 42 w 53"/>
                <a:gd name="T93" fmla="*/ 21 h 102"/>
                <a:gd name="T94" fmla="*/ 38 w 53"/>
                <a:gd name="T95" fmla="*/ 17 h 102"/>
                <a:gd name="T96" fmla="*/ 35 w 53"/>
                <a:gd name="T97" fmla="*/ 13 h 102"/>
                <a:gd name="T98" fmla="*/ 30 w 53"/>
                <a:gd name="T99" fmla="*/ 9 h 102"/>
                <a:gd name="T100" fmla="*/ 26 w 53"/>
                <a:gd name="T101" fmla="*/ 7 h 102"/>
                <a:gd name="T102" fmla="*/ 21 w 53"/>
                <a:gd name="T103" fmla="*/ 4 h 102"/>
                <a:gd name="T104" fmla="*/ 16 w 53"/>
                <a:gd name="T105" fmla="*/ 3 h 102"/>
                <a:gd name="T106" fmla="*/ 11 w 53"/>
                <a:gd name="T107" fmla="*/ 1 h 102"/>
                <a:gd name="T108" fmla="*/ 5 w 53"/>
                <a:gd name="T109" fmla="*/ 0 h 102"/>
                <a:gd name="T110" fmla="*/ 0 w 53"/>
                <a:gd name="T111" fmla="*/ 0 h 102"/>
                <a:gd name="T112" fmla="*/ 0 w 53"/>
                <a:gd name="T113" fmla="*/ 22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3" h="102">
                  <a:moveTo>
                    <a:pt x="0" y="22"/>
                  </a:moveTo>
                  <a:lnTo>
                    <a:pt x="4" y="22"/>
                  </a:lnTo>
                  <a:lnTo>
                    <a:pt x="8" y="23"/>
                  </a:lnTo>
                  <a:lnTo>
                    <a:pt x="12" y="25"/>
                  </a:lnTo>
                  <a:lnTo>
                    <a:pt x="15" y="26"/>
                  </a:lnTo>
                  <a:lnTo>
                    <a:pt x="18" y="29"/>
                  </a:lnTo>
                  <a:lnTo>
                    <a:pt x="21" y="31"/>
                  </a:lnTo>
                  <a:lnTo>
                    <a:pt x="24" y="35"/>
                  </a:lnTo>
                  <a:lnTo>
                    <a:pt x="26" y="38"/>
                  </a:lnTo>
                  <a:lnTo>
                    <a:pt x="28" y="42"/>
                  </a:lnTo>
                  <a:lnTo>
                    <a:pt x="29" y="45"/>
                  </a:lnTo>
                  <a:lnTo>
                    <a:pt x="29" y="49"/>
                  </a:lnTo>
                  <a:lnTo>
                    <a:pt x="29" y="53"/>
                  </a:lnTo>
                  <a:lnTo>
                    <a:pt x="28" y="57"/>
                  </a:lnTo>
                  <a:lnTo>
                    <a:pt x="27" y="61"/>
                  </a:lnTo>
                  <a:lnTo>
                    <a:pt x="25" y="65"/>
                  </a:lnTo>
                  <a:lnTo>
                    <a:pt x="23" y="68"/>
                  </a:lnTo>
                  <a:lnTo>
                    <a:pt x="21" y="71"/>
                  </a:lnTo>
                  <a:lnTo>
                    <a:pt x="17" y="74"/>
                  </a:lnTo>
                  <a:lnTo>
                    <a:pt x="14" y="75"/>
                  </a:lnTo>
                  <a:lnTo>
                    <a:pt x="11" y="77"/>
                  </a:lnTo>
                  <a:lnTo>
                    <a:pt x="6" y="79"/>
                  </a:lnTo>
                  <a:lnTo>
                    <a:pt x="2" y="79"/>
                  </a:lnTo>
                  <a:lnTo>
                    <a:pt x="0" y="79"/>
                  </a:lnTo>
                  <a:lnTo>
                    <a:pt x="0" y="101"/>
                  </a:lnTo>
                  <a:lnTo>
                    <a:pt x="1" y="101"/>
                  </a:lnTo>
                  <a:lnTo>
                    <a:pt x="6" y="101"/>
                  </a:lnTo>
                  <a:lnTo>
                    <a:pt x="12" y="100"/>
                  </a:lnTo>
                  <a:lnTo>
                    <a:pt x="17" y="98"/>
                  </a:lnTo>
                  <a:lnTo>
                    <a:pt x="22" y="97"/>
                  </a:lnTo>
                  <a:lnTo>
                    <a:pt x="27" y="94"/>
                  </a:lnTo>
                  <a:lnTo>
                    <a:pt x="31" y="91"/>
                  </a:lnTo>
                  <a:lnTo>
                    <a:pt x="35" y="88"/>
                  </a:lnTo>
                  <a:lnTo>
                    <a:pt x="39" y="84"/>
                  </a:lnTo>
                  <a:lnTo>
                    <a:pt x="42" y="80"/>
                  </a:lnTo>
                  <a:lnTo>
                    <a:pt x="45" y="75"/>
                  </a:lnTo>
                  <a:lnTo>
                    <a:pt x="47" y="71"/>
                  </a:lnTo>
                  <a:lnTo>
                    <a:pt x="49" y="66"/>
                  </a:lnTo>
                  <a:lnTo>
                    <a:pt x="51" y="61"/>
                  </a:lnTo>
                  <a:lnTo>
                    <a:pt x="52" y="55"/>
                  </a:lnTo>
                  <a:lnTo>
                    <a:pt x="52" y="50"/>
                  </a:lnTo>
                  <a:lnTo>
                    <a:pt x="52" y="45"/>
                  </a:lnTo>
                  <a:lnTo>
                    <a:pt x="51" y="40"/>
                  </a:lnTo>
                  <a:lnTo>
                    <a:pt x="49" y="35"/>
                  </a:lnTo>
                  <a:lnTo>
                    <a:pt x="47" y="30"/>
                  </a:lnTo>
                  <a:lnTo>
                    <a:pt x="45" y="25"/>
                  </a:lnTo>
                  <a:lnTo>
                    <a:pt x="42" y="21"/>
                  </a:lnTo>
                  <a:lnTo>
                    <a:pt x="38" y="17"/>
                  </a:lnTo>
                  <a:lnTo>
                    <a:pt x="35" y="13"/>
                  </a:lnTo>
                  <a:lnTo>
                    <a:pt x="30" y="9"/>
                  </a:lnTo>
                  <a:lnTo>
                    <a:pt x="26" y="7"/>
                  </a:lnTo>
                  <a:lnTo>
                    <a:pt x="21" y="4"/>
                  </a:lnTo>
                  <a:lnTo>
                    <a:pt x="16" y="3"/>
                  </a:lnTo>
                  <a:lnTo>
                    <a:pt x="11" y="1"/>
                  </a:lnTo>
                  <a:lnTo>
                    <a:pt x="5" y="0"/>
                  </a:lnTo>
                  <a:lnTo>
                    <a:pt x="0" y="0"/>
                  </a:lnTo>
                  <a:lnTo>
                    <a:pt x="0" y="22"/>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22" name="Freeform 82"/>
            <p:cNvSpPr>
              <a:spLocks/>
            </p:cNvSpPr>
            <p:nvPr/>
          </p:nvSpPr>
          <p:spPr bwMode="auto">
            <a:xfrm>
              <a:off x="4744" y="2897"/>
              <a:ext cx="53" cy="102"/>
            </a:xfrm>
            <a:custGeom>
              <a:avLst/>
              <a:gdLst>
                <a:gd name="T0" fmla="*/ 52 w 53"/>
                <a:gd name="T1" fmla="*/ 22 h 102"/>
                <a:gd name="T2" fmla="*/ 48 w 53"/>
                <a:gd name="T3" fmla="*/ 22 h 102"/>
                <a:gd name="T4" fmla="*/ 44 w 53"/>
                <a:gd name="T5" fmla="*/ 23 h 102"/>
                <a:gd name="T6" fmla="*/ 40 w 53"/>
                <a:gd name="T7" fmla="*/ 25 h 102"/>
                <a:gd name="T8" fmla="*/ 36 w 53"/>
                <a:gd name="T9" fmla="*/ 26 h 102"/>
                <a:gd name="T10" fmla="*/ 33 w 53"/>
                <a:gd name="T11" fmla="*/ 28 h 102"/>
                <a:gd name="T12" fmla="*/ 30 w 53"/>
                <a:gd name="T13" fmla="*/ 31 h 102"/>
                <a:gd name="T14" fmla="*/ 28 w 53"/>
                <a:gd name="T15" fmla="*/ 34 h 102"/>
                <a:gd name="T16" fmla="*/ 26 w 53"/>
                <a:gd name="T17" fmla="*/ 38 h 102"/>
                <a:gd name="T18" fmla="*/ 24 w 53"/>
                <a:gd name="T19" fmla="*/ 42 h 102"/>
                <a:gd name="T20" fmla="*/ 23 w 53"/>
                <a:gd name="T21" fmla="*/ 45 h 102"/>
                <a:gd name="T22" fmla="*/ 23 w 53"/>
                <a:gd name="T23" fmla="*/ 49 h 102"/>
                <a:gd name="T24" fmla="*/ 23 w 53"/>
                <a:gd name="T25" fmla="*/ 53 h 102"/>
                <a:gd name="T26" fmla="*/ 23 w 53"/>
                <a:gd name="T27" fmla="*/ 57 h 102"/>
                <a:gd name="T28" fmla="*/ 24 w 53"/>
                <a:gd name="T29" fmla="*/ 61 h 102"/>
                <a:gd name="T30" fmla="*/ 26 w 53"/>
                <a:gd name="T31" fmla="*/ 65 h 102"/>
                <a:gd name="T32" fmla="*/ 29 w 53"/>
                <a:gd name="T33" fmla="*/ 68 h 102"/>
                <a:gd name="T34" fmla="*/ 31 w 53"/>
                <a:gd name="T35" fmla="*/ 71 h 102"/>
                <a:gd name="T36" fmla="*/ 34 w 53"/>
                <a:gd name="T37" fmla="*/ 73 h 102"/>
                <a:gd name="T38" fmla="*/ 38 w 53"/>
                <a:gd name="T39" fmla="*/ 75 h 102"/>
                <a:gd name="T40" fmla="*/ 41 w 53"/>
                <a:gd name="T41" fmla="*/ 77 h 102"/>
                <a:gd name="T42" fmla="*/ 45 w 53"/>
                <a:gd name="T43" fmla="*/ 78 h 102"/>
                <a:gd name="T44" fmla="*/ 49 w 53"/>
                <a:gd name="T45" fmla="*/ 79 h 102"/>
                <a:gd name="T46" fmla="*/ 52 w 53"/>
                <a:gd name="T47" fmla="*/ 79 h 102"/>
                <a:gd name="T48" fmla="*/ 52 w 53"/>
                <a:gd name="T49" fmla="*/ 101 h 102"/>
                <a:gd name="T50" fmla="*/ 51 w 53"/>
                <a:gd name="T51" fmla="*/ 101 h 102"/>
                <a:gd name="T52" fmla="*/ 46 w 53"/>
                <a:gd name="T53" fmla="*/ 101 h 102"/>
                <a:gd name="T54" fmla="*/ 40 w 53"/>
                <a:gd name="T55" fmla="*/ 100 h 102"/>
                <a:gd name="T56" fmla="*/ 35 w 53"/>
                <a:gd name="T57" fmla="*/ 98 h 102"/>
                <a:gd name="T58" fmla="*/ 30 w 53"/>
                <a:gd name="T59" fmla="*/ 97 h 102"/>
                <a:gd name="T60" fmla="*/ 25 w 53"/>
                <a:gd name="T61" fmla="*/ 94 h 102"/>
                <a:gd name="T62" fmla="*/ 21 w 53"/>
                <a:gd name="T63" fmla="*/ 91 h 102"/>
                <a:gd name="T64" fmla="*/ 17 w 53"/>
                <a:gd name="T65" fmla="*/ 88 h 102"/>
                <a:gd name="T66" fmla="*/ 13 w 53"/>
                <a:gd name="T67" fmla="*/ 83 h 102"/>
                <a:gd name="T68" fmla="*/ 9 w 53"/>
                <a:gd name="T69" fmla="*/ 79 h 102"/>
                <a:gd name="T70" fmla="*/ 6 w 53"/>
                <a:gd name="T71" fmla="*/ 75 h 102"/>
                <a:gd name="T72" fmla="*/ 4 w 53"/>
                <a:gd name="T73" fmla="*/ 70 h 102"/>
                <a:gd name="T74" fmla="*/ 2 w 53"/>
                <a:gd name="T75" fmla="*/ 66 h 102"/>
                <a:gd name="T76" fmla="*/ 1 w 53"/>
                <a:gd name="T77" fmla="*/ 61 h 102"/>
                <a:gd name="T78" fmla="*/ 0 w 53"/>
                <a:gd name="T79" fmla="*/ 55 h 102"/>
                <a:gd name="T80" fmla="*/ 0 w 53"/>
                <a:gd name="T81" fmla="*/ 50 h 102"/>
                <a:gd name="T82" fmla="*/ 0 w 53"/>
                <a:gd name="T83" fmla="*/ 45 h 102"/>
                <a:gd name="T84" fmla="*/ 1 w 53"/>
                <a:gd name="T85" fmla="*/ 40 h 102"/>
                <a:gd name="T86" fmla="*/ 3 w 53"/>
                <a:gd name="T87" fmla="*/ 35 h 102"/>
                <a:gd name="T88" fmla="*/ 5 w 53"/>
                <a:gd name="T89" fmla="*/ 30 h 102"/>
                <a:gd name="T90" fmla="*/ 7 w 53"/>
                <a:gd name="T91" fmla="*/ 25 h 102"/>
                <a:gd name="T92" fmla="*/ 10 w 53"/>
                <a:gd name="T93" fmla="*/ 21 h 102"/>
                <a:gd name="T94" fmla="*/ 13 w 53"/>
                <a:gd name="T95" fmla="*/ 17 h 102"/>
                <a:gd name="T96" fmla="*/ 17 w 53"/>
                <a:gd name="T97" fmla="*/ 13 h 102"/>
                <a:gd name="T98" fmla="*/ 21 w 53"/>
                <a:gd name="T99" fmla="*/ 9 h 102"/>
                <a:gd name="T100" fmla="*/ 26 w 53"/>
                <a:gd name="T101" fmla="*/ 7 h 102"/>
                <a:gd name="T102" fmla="*/ 31 w 53"/>
                <a:gd name="T103" fmla="*/ 4 h 102"/>
                <a:gd name="T104" fmla="*/ 36 w 53"/>
                <a:gd name="T105" fmla="*/ 3 h 102"/>
                <a:gd name="T106" fmla="*/ 41 w 53"/>
                <a:gd name="T107" fmla="*/ 1 h 102"/>
                <a:gd name="T108" fmla="*/ 46 w 53"/>
                <a:gd name="T109" fmla="*/ 0 h 102"/>
                <a:gd name="T110" fmla="*/ 52 w 53"/>
                <a:gd name="T111" fmla="*/ 0 h 102"/>
                <a:gd name="T112" fmla="*/ 52 w 53"/>
                <a:gd name="T113" fmla="*/ 22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3" h="102">
                  <a:moveTo>
                    <a:pt x="52" y="22"/>
                  </a:moveTo>
                  <a:lnTo>
                    <a:pt x="48" y="22"/>
                  </a:lnTo>
                  <a:lnTo>
                    <a:pt x="44" y="23"/>
                  </a:lnTo>
                  <a:lnTo>
                    <a:pt x="40" y="25"/>
                  </a:lnTo>
                  <a:lnTo>
                    <a:pt x="36" y="26"/>
                  </a:lnTo>
                  <a:lnTo>
                    <a:pt x="33" y="28"/>
                  </a:lnTo>
                  <a:lnTo>
                    <a:pt x="30" y="31"/>
                  </a:lnTo>
                  <a:lnTo>
                    <a:pt x="28" y="34"/>
                  </a:lnTo>
                  <a:lnTo>
                    <a:pt x="26" y="38"/>
                  </a:lnTo>
                  <a:lnTo>
                    <a:pt x="24" y="42"/>
                  </a:lnTo>
                  <a:lnTo>
                    <a:pt x="23" y="45"/>
                  </a:lnTo>
                  <a:lnTo>
                    <a:pt x="23" y="49"/>
                  </a:lnTo>
                  <a:lnTo>
                    <a:pt x="23" y="53"/>
                  </a:lnTo>
                  <a:lnTo>
                    <a:pt x="23" y="57"/>
                  </a:lnTo>
                  <a:lnTo>
                    <a:pt x="24" y="61"/>
                  </a:lnTo>
                  <a:lnTo>
                    <a:pt x="26" y="65"/>
                  </a:lnTo>
                  <a:lnTo>
                    <a:pt x="29" y="68"/>
                  </a:lnTo>
                  <a:lnTo>
                    <a:pt x="31" y="71"/>
                  </a:lnTo>
                  <a:lnTo>
                    <a:pt x="34" y="73"/>
                  </a:lnTo>
                  <a:lnTo>
                    <a:pt x="38" y="75"/>
                  </a:lnTo>
                  <a:lnTo>
                    <a:pt x="41" y="77"/>
                  </a:lnTo>
                  <a:lnTo>
                    <a:pt x="45" y="78"/>
                  </a:lnTo>
                  <a:lnTo>
                    <a:pt x="49" y="79"/>
                  </a:lnTo>
                  <a:lnTo>
                    <a:pt x="52" y="79"/>
                  </a:lnTo>
                  <a:lnTo>
                    <a:pt x="52" y="101"/>
                  </a:lnTo>
                  <a:lnTo>
                    <a:pt x="51" y="101"/>
                  </a:lnTo>
                  <a:lnTo>
                    <a:pt x="46" y="101"/>
                  </a:lnTo>
                  <a:lnTo>
                    <a:pt x="40" y="100"/>
                  </a:lnTo>
                  <a:lnTo>
                    <a:pt x="35" y="98"/>
                  </a:lnTo>
                  <a:lnTo>
                    <a:pt x="30" y="97"/>
                  </a:lnTo>
                  <a:lnTo>
                    <a:pt x="25" y="94"/>
                  </a:lnTo>
                  <a:lnTo>
                    <a:pt x="21" y="91"/>
                  </a:lnTo>
                  <a:lnTo>
                    <a:pt x="17" y="88"/>
                  </a:lnTo>
                  <a:lnTo>
                    <a:pt x="13" y="83"/>
                  </a:lnTo>
                  <a:lnTo>
                    <a:pt x="9" y="79"/>
                  </a:lnTo>
                  <a:lnTo>
                    <a:pt x="6" y="75"/>
                  </a:lnTo>
                  <a:lnTo>
                    <a:pt x="4" y="70"/>
                  </a:lnTo>
                  <a:lnTo>
                    <a:pt x="2" y="66"/>
                  </a:lnTo>
                  <a:lnTo>
                    <a:pt x="1" y="61"/>
                  </a:lnTo>
                  <a:lnTo>
                    <a:pt x="0" y="55"/>
                  </a:lnTo>
                  <a:lnTo>
                    <a:pt x="0" y="50"/>
                  </a:lnTo>
                  <a:lnTo>
                    <a:pt x="0" y="45"/>
                  </a:lnTo>
                  <a:lnTo>
                    <a:pt x="1" y="40"/>
                  </a:lnTo>
                  <a:lnTo>
                    <a:pt x="3" y="35"/>
                  </a:lnTo>
                  <a:lnTo>
                    <a:pt x="5" y="30"/>
                  </a:lnTo>
                  <a:lnTo>
                    <a:pt x="7" y="25"/>
                  </a:lnTo>
                  <a:lnTo>
                    <a:pt x="10" y="21"/>
                  </a:lnTo>
                  <a:lnTo>
                    <a:pt x="13" y="17"/>
                  </a:lnTo>
                  <a:lnTo>
                    <a:pt x="17" y="13"/>
                  </a:lnTo>
                  <a:lnTo>
                    <a:pt x="21" y="9"/>
                  </a:lnTo>
                  <a:lnTo>
                    <a:pt x="26" y="7"/>
                  </a:lnTo>
                  <a:lnTo>
                    <a:pt x="31" y="4"/>
                  </a:lnTo>
                  <a:lnTo>
                    <a:pt x="36" y="3"/>
                  </a:lnTo>
                  <a:lnTo>
                    <a:pt x="41" y="1"/>
                  </a:lnTo>
                  <a:lnTo>
                    <a:pt x="46" y="0"/>
                  </a:lnTo>
                  <a:lnTo>
                    <a:pt x="52" y="0"/>
                  </a:lnTo>
                  <a:lnTo>
                    <a:pt x="52" y="22"/>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23" name="Line 83"/>
            <p:cNvSpPr>
              <a:spLocks noChangeShapeType="1"/>
            </p:cNvSpPr>
            <p:nvPr/>
          </p:nvSpPr>
          <p:spPr bwMode="auto">
            <a:xfrm>
              <a:off x="5021" y="2919"/>
              <a:ext cx="0" cy="7"/>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324" name="Line 84"/>
            <p:cNvSpPr>
              <a:spLocks noChangeShapeType="1"/>
            </p:cNvSpPr>
            <p:nvPr/>
          </p:nvSpPr>
          <p:spPr bwMode="auto">
            <a:xfrm flipH="1">
              <a:off x="4833" y="2963"/>
              <a:ext cx="150"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325" name="Line 85"/>
            <p:cNvSpPr>
              <a:spLocks noChangeShapeType="1"/>
            </p:cNvSpPr>
            <p:nvPr/>
          </p:nvSpPr>
          <p:spPr bwMode="auto">
            <a:xfrm flipH="1">
              <a:off x="4723" y="2963"/>
              <a:ext cx="36"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0336" name="Group 96"/>
          <p:cNvGrpSpPr>
            <a:grpSpLocks/>
          </p:cNvGrpSpPr>
          <p:nvPr/>
        </p:nvGrpSpPr>
        <p:grpSpPr bwMode="auto">
          <a:xfrm>
            <a:off x="1235075" y="2513013"/>
            <a:ext cx="573088" cy="341312"/>
            <a:chOff x="778" y="1583"/>
            <a:chExt cx="361" cy="215"/>
          </a:xfrm>
        </p:grpSpPr>
        <p:sp>
          <p:nvSpPr>
            <p:cNvPr id="10327" name="Rectangle 87"/>
            <p:cNvSpPr>
              <a:spLocks noChangeArrowheads="1"/>
            </p:cNvSpPr>
            <p:nvPr/>
          </p:nvSpPr>
          <p:spPr bwMode="auto">
            <a:xfrm>
              <a:off x="800" y="1608"/>
              <a:ext cx="312" cy="167"/>
            </a:xfrm>
            <a:prstGeom prst="rect">
              <a:avLst/>
            </a:prstGeom>
            <a:solidFill>
              <a:srgbClr val="FFAC55"/>
            </a:solidFill>
            <a:ln w="76200">
              <a:solidFill>
                <a:srgbClr val="FFD09E"/>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328" name="Freeform 88"/>
            <p:cNvSpPr>
              <a:spLocks/>
            </p:cNvSpPr>
            <p:nvPr/>
          </p:nvSpPr>
          <p:spPr bwMode="auto">
            <a:xfrm>
              <a:off x="778" y="1583"/>
              <a:ext cx="361" cy="215"/>
            </a:xfrm>
            <a:custGeom>
              <a:avLst/>
              <a:gdLst>
                <a:gd name="T0" fmla="*/ 360 w 361"/>
                <a:gd name="T1" fmla="*/ 214 h 215"/>
                <a:gd name="T2" fmla="*/ 360 w 361"/>
                <a:gd name="T3" fmla="*/ 0 h 215"/>
                <a:gd name="T4" fmla="*/ 0 w 361"/>
                <a:gd name="T5" fmla="*/ 0 h 215"/>
              </a:gdLst>
              <a:ahLst/>
              <a:cxnLst>
                <a:cxn ang="0">
                  <a:pos x="T0" y="T1"/>
                </a:cxn>
                <a:cxn ang="0">
                  <a:pos x="T2" y="T3"/>
                </a:cxn>
                <a:cxn ang="0">
                  <a:pos x="T4" y="T5"/>
                </a:cxn>
              </a:cxnLst>
              <a:rect l="0" t="0" r="r" b="b"/>
              <a:pathLst>
                <a:path w="361" h="215">
                  <a:moveTo>
                    <a:pt x="360" y="214"/>
                  </a:moveTo>
                  <a:lnTo>
                    <a:pt x="360" y="0"/>
                  </a:lnTo>
                  <a:lnTo>
                    <a:pt x="0" y="0"/>
                  </a:lnTo>
                </a:path>
              </a:pathLst>
            </a:custGeom>
            <a:noFill/>
            <a:ln w="127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29" name="Line 89"/>
            <p:cNvSpPr>
              <a:spLocks noChangeShapeType="1"/>
            </p:cNvSpPr>
            <p:nvPr/>
          </p:nvSpPr>
          <p:spPr bwMode="auto">
            <a:xfrm flipH="1">
              <a:off x="805" y="1639"/>
              <a:ext cx="73" cy="44"/>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330" name="Line 90"/>
            <p:cNvSpPr>
              <a:spLocks noChangeShapeType="1"/>
            </p:cNvSpPr>
            <p:nvPr/>
          </p:nvSpPr>
          <p:spPr bwMode="auto">
            <a:xfrm flipH="1">
              <a:off x="827" y="1643"/>
              <a:ext cx="114" cy="102"/>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331" name="Line 91"/>
            <p:cNvSpPr>
              <a:spLocks noChangeShapeType="1"/>
            </p:cNvSpPr>
            <p:nvPr/>
          </p:nvSpPr>
          <p:spPr bwMode="auto">
            <a:xfrm flipH="1">
              <a:off x="893" y="1641"/>
              <a:ext cx="114" cy="104"/>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332" name="Line 92"/>
            <p:cNvSpPr>
              <a:spLocks noChangeShapeType="1"/>
            </p:cNvSpPr>
            <p:nvPr/>
          </p:nvSpPr>
          <p:spPr bwMode="auto">
            <a:xfrm flipH="1">
              <a:off x="955" y="1641"/>
              <a:ext cx="119" cy="105"/>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333" name="Line 93"/>
            <p:cNvSpPr>
              <a:spLocks noChangeShapeType="1"/>
            </p:cNvSpPr>
            <p:nvPr/>
          </p:nvSpPr>
          <p:spPr bwMode="auto">
            <a:xfrm flipH="1">
              <a:off x="1020" y="1684"/>
              <a:ext cx="85" cy="61"/>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334" name="Freeform 94"/>
            <p:cNvSpPr>
              <a:spLocks/>
            </p:cNvSpPr>
            <p:nvPr/>
          </p:nvSpPr>
          <p:spPr bwMode="auto">
            <a:xfrm>
              <a:off x="817" y="1629"/>
              <a:ext cx="279" cy="130"/>
            </a:xfrm>
            <a:custGeom>
              <a:avLst/>
              <a:gdLst>
                <a:gd name="T0" fmla="*/ 0 w 279"/>
                <a:gd name="T1" fmla="*/ 0 h 130"/>
                <a:gd name="T2" fmla="*/ 0 w 279"/>
                <a:gd name="T3" fmla="*/ 129 h 130"/>
                <a:gd name="T4" fmla="*/ 278 w 279"/>
                <a:gd name="T5" fmla="*/ 129 h 130"/>
              </a:gdLst>
              <a:ahLst/>
              <a:cxnLst>
                <a:cxn ang="0">
                  <a:pos x="T0" y="T1"/>
                </a:cxn>
                <a:cxn ang="0">
                  <a:pos x="T2" y="T3"/>
                </a:cxn>
                <a:cxn ang="0">
                  <a:pos x="T4" y="T5"/>
                </a:cxn>
              </a:cxnLst>
              <a:rect l="0" t="0" r="r" b="b"/>
              <a:pathLst>
                <a:path w="279" h="130">
                  <a:moveTo>
                    <a:pt x="0" y="0"/>
                  </a:moveTo>
                  <a:lnTo>
                    <a:pt x="0" y="129"/>
                  </a:lnTo>
                  <a:lnTo>
                    <a:pt x="278" y="129"/>
                  </a:lnTo>
                </a:path>
              </a:pathLst>
            </a:custGeom>
            <a:noFill/>
            <a:ln w="127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35" name="Rectangle 95"/>
            <p:cNvSpPr>
              <a:spLocks noChangeArrowheads="1"/>
            </p:cNvSpPr>
            <p:nvPr/>
          </p:nvSpPr>
          <p:spPr bwMode="auto">
            <a:xfrm>
              <a:off x="823" y="1652"/>
              <a:ext cx="236" cy="96"/>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1912" tIns="30162" rIns="61912" bIns="30162">
              <a:spAutoFit/>
            </a:bodyPr>
            <a:lstStyle/>
            <a:p>
              <a:pPr defTabSz="452438"/>
              <a:r>
                <a:rPr lang="en-US" sz="600" b="1">
                  <a:latin typeface="Helvetica" charset="0"/>
                </a:rPr>
                <a:t>PARTS</a:t>
              </a:r>
            </a:p>
          </p:txBody>
        </p:sp>
      </p:grpSp>
      <p:grpSp>
        <p:nvGrpSpPr>
          <p:cNvPr id="10395" name="Group 155"/>
          <p:cNvGrpSpPr>
            <a:grpSpLocks/>
          </p:cNvGrpSpPr>
          <p:nvPr/>
        </p:nvGrpSpPr>
        <p:grpSpPr bwMode="auto">
          <a:xfrm>
            <a:off x="5662613" y="1835150"/>
            <a:ext cx="633412" cy="1184275"/>
            <a:chOff x="3567" y="1156"/>
            <a:chExt cx="399" cy="746"/>
          </a:xfrm>
        </p:grpSpPr>
        <p:grpSp>
          <p:nvGrpSpPr>
            <p:cNvPr id="10355" name="Group 115"/>
            <p:cNvGrpSpPr>
              <a:grpSpLocks/>
            </p:cNvGrpSpPr>
            <p:nvPr/>
          </p:nvGrpSpPr>
          <p:grpSpPr bwMode="auto">
            <a:xfrm>
              <a:off x="3567" y="1156"/>
              <a:ext cx="330" cy="348"/>
              <a:chOff x="3567" y="1156"/>
              <a:chExt cx="330" cy="348"/>
            </a:xfrm>
          </p:grpSpPr>
          <p:grpSp>
            <p:nvGrpSpPr>
              <p:cNvPr id="10351" name="Group 111"/>
              <p:cNvGrpSpPr>
                <a:grpSpLocks/>
              </p:cNvGrpSpPr>
              <p:nvPr/>
            </p:nvGrpSpPr>
            <p:grpSpPr bwMode="auto">
              <a:xfrm>
                <a:off x="3567" y="1156"/>
                <a:ext cx="330" cy="348"/>
                <a:chOff x="3567" y="1156"/>
                <a:chExt cx="330" cy="348"/>
              </a:xfrm>
            </p:grpSpPr>
            <p:grpSp>
              <p:nvGrpSpPr>
                <p:cNvPr id="10341" name="Group 101"/>
                <p:cNvGrpSpPr>
                  <a:grpSpLocks/>
                </p:cNvGrpSpPr>
                <p:nvPr/>
              </p:nvGrpSpPr>
              <p:grpSpPr bwMode="auto">
                <a:xfrm>
                  <a:off x="3596" y="1172"/>
                  <a:ext cx="301" cy="332"/>
                  <a:chOff x="3596" y="1172"/>
                  <a:chExt cx="301" cy="332"/>
                </a:xfrm>
              </p:grpSpPr>
              <p:sp>
                <p:nvSpPr>
                  <p:cNvPr id="10337" name="Freeform 97"/>
                  <p:cNvSpPr>
                    <a:spLocks/>
                  </p:cNvSpPr>
                  <p:nvPr/>
                </p:nvSpPr>
                <p:spPr bwMode="auto">
                  <a:xfrm>
                    <a:off x="3596" y="1172"/>
                    <a:ext cx="301" cy="332"/>
                  </a:xfrm>
                  <a:custGeom>
                    <a:avLst/>
                    <a:gdLst>
                      <a:gd name="T0" fmla="*/ 36 w 301"/>
                      <a:gd name="T1" fmla="*/ 162 h 332"/>
                      <a:gd name="T2" fmla="*/ 16 w 301"/>
                      <a:gd name="T3" fmla="*/ 129 h 332"/>
                      <a:gd name="T4" fmla="*/ 2 w 301"/>
                      <a:gd name="T5" fmla="*/ 86 h 332"/>
                      <a:gd name="T6" fmla="*/ 1 w 301"/>
                      <a:gd name="T7" fmla="*/ 49 h 332"/>
                      <a:gd name="T8" fmla="*/ 20 w 301"/>
                      <a:gd name="T9" fmla="*/ 17 h 332"/>
                      <a:gd name="T10" fmla="*/ 56 w 301"/>
                      <a:gd name="T11" fmla="*/ 2 h 332"/>
                      <a:gd name="T12" fmla="*/ 93 w 301"/>
                      <a:gd name="T13" fmla="*/ 2 h 332"/>
                      <a:gd name="T14" fmla="*/ 117 w 301"/>
                      <a:gd name="T15" fmla="*/ 14 h 332"/>
                      <a:gd name="T16" fmla="*/ 124 w 301"/>
                      <a:gd name="T17" fmla="*/ 27 h 332"/>
                      <a:gd name="T18" fmla="*/ 139 w 301"/>
                      <a:gd name="T19" fmla="*/ 49 h 332"/>
                      <a:gd name="T20" fmla="*/ 153 w 301"/>
                      <a:gd name="T21" fmla="*/ 69 h 332"/>
                      <a:gd name="T22" fmla="*/ 184 w 301"/>
                      <a:gd name="T23" fmla="*/ 72 h 332"/>
                      <a:gd name="T24" fmla="*/ 219 w 301"/>
                      <a:gd name="T25" fmla="*/ 64 h 332"/>
                      <a:gd name="T26" fmla="*/ 260 w 301"/>
                      <a:gd name="T27" fmla="*/ 60 h 332"/>
                      <a:gd name="T28" fmla="*/ 282 w 301"/>
                      <a:gd name="T29" fmla="*/ 64 h 332"/>
                      <a:gd name="T30" fmla="*/ 298 w 301"/>
                      <a:gd name="T31" fmla="*/ 79 h 332"/>
                      <a:gd name="T32" fmla="*/ 298 w 301"/>
                      <a:gd name="T33" fmla="*/ 103 h 332"/>
                      <a:gd name="T34" fmla="*/ 285 w 301"/>
                      <a:gd name="T35" fmla="*/ 116 h 332"/>
                      <a:gd name="T36" fmla="*/ 249 w 301"/>
                      <a:gd name="T37" fmla="*/ 126 h 332"/>
                      <a:gd name="T38" fmla="*/ 206 w 301"/>
                      <a:gd name="T39" fmla="*/ 133 h 332"/>
                      <a:gd name="T40" fmla="*/ 181 w 301"/>
                      <a:gd name="T41" fmla="*/ 133 h 332"/>
                      <a:gd name="T42" fmla="*/ 181 w 301"/>
                      <a:gd name="T43" fmla="*/ 152 h 332"/>
                      <a:gd name="T44" fmla="*/ 149 w 301"/>
                      <a:gd name="T45" fmla="*/ 154 h 332"/>
                      <a:gd name="T46" fmla="*/ 152 w 301"/>
                      <a:gd name="T47" fmla="*/ 167 h 332"/>
                      <a:gd name="T48" fmla="*/ 153 w 301"/>
                      <a:gd name="T49" fmla="*/ 179 h 332"/>
                      <a:gd name="T50" fmla="*/ 185 w 301"/>
                      <a:gd name="T51" fmla="*/ 176 h 332"/>
                      <a:gd name="T52" fmla="*/ 198 w 301"/>
                      <a:gd name="T53" fmla="*/ 215 h 332"/>
                      <a:gd name="T54" fmla="*/ 206 w 301"/>
                      <a:gd name="T55" fmla="*/ 259 h 332"/>
                      <a:gd name="T56" fmla="*/ 207 w 301"/>
                      <a:gd name="T57" fmla="*/ 297 h 332"/>
                      <a:gd name="T58" fmla="*/ 199 w 301"/>
                      <a:gd name="T59" fmla="*/ 323 h 332"/>
                      <a:gd name="T60" fmla="*/ 184 w 301"/>
                      <a:gd name="T61" fmla="*/ 331 h 332"/>
                      <a:gd name="T62" fmla="*/ 156 w 301"/>
                      <a:gd name="T63" fmla="*/ 328 h 332"/>
                      <a:gd name="T64" fmla="*/ 132 w 301"/>
                      <a:gd name="T65" fmla="*/ 318 h 332"/>
                      <a:gd name="T66" fmla="*/ 117 w 301"/>
                      <a:gd name="T67" fmla="*/ 298 h 332"/>
                      <a:gd name="T68" fmla="*/ 107 w 301"/>
                      <a:gd name="T69" fmla="*/ 277 h 332"/>
                      <a:gd name="T70" fmla="*/ 94 w 301"/>
                      <a:gd name="T71" fmla="*/ 254 h 332"/>
                      <a:gd name="T72" fmla="*/ 75 w 301"/>
                      <a:gd name="T73" fmla="*/ 235 h 332"/>
                      <a:gd name="T74" fmla="*/ 61 w 301"/>
                      <a:gd name="T75" fmla="*/ 215 h 332"/>
                      <a:gd name="T76" fmla="*/ 46 w 301"/>
                      <a:gd name="T77" fmla="*/ 185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1" h="332">
                        <a:moveTo>
                          <a:pt x="46" y="185"/>
                        </a:moveTo>
                        <a:lnTo>
                          <a:pt x="36" y="162"/>
                        </a:lnTo>
                        <a:lnTo>
                          <a:pt x="24" y="145"/>
                        </a:lnTo>
                        <a:lnTo>
                          <a:pt x="16" y="129"/>
                        </a:lnTo>
                        <a:lnTo>
                          <a:pt x="8" y="111"/>
                        </a:lnTo>
                        <a:lnTo>
                          <a:pt x="2" y="86"/>
                        </a:lnTo>
                        <a:lnTo>
                          <a:pt x="0" y="69"/>
                        </a:lnTo>
                        <a:lnTo>
                          <a:pt x="1" y="49"/>
                        </a:lnTo>
                        <a:lnTo>
                          <a:pt x="10" y="31"/>
                        </a:lnTo>
                        <a:lnTo>
                          <a:pt x="20" y="17"/>
                        </a:lnTo>
                        <a:lnTo>
                          <a:pt x="34" y="7"/>
                        </a:lnTo>
                        <a:lnTo>
                          <a:pt x="56" y="2"/>
                        </a:lnTo>
                        <a:lnTo>
                          <a:pt x="75" y="0"/>
                        </a:lnTo>
                        <a:lnTo>
                          <a:pt x="93" y="2"/>
                        </a:lnTo>
                        <a:lnTo>
                          <a:pt x="107" y="8"/>
                        </a:lnTo>
                        <a:lnTo>
                          <a:pt x="117" y="14"/>
                        </a:lnTo>
                        <a:lnTo>
                          <a:pt x="119" y="22"/>
                        </a:lnTo>
                        <a:lnTo>
                          <a:pt x="124" y="27"/>
                        </a:lnTo>
                        <a:lnTo>
                          <a:pt x="133" y="39"/>
                        </a:lnTo>
                        <a:lnTo>
                          <a:pt x="139" y="49"/>
                        </a:lnTo>
                        <a:lnTo>
                          <a:pt x="146" y="62"/>
                        </a:lnTo>
                        <a:lnTo>
                          <a:pt x="153" y="69"/>
                        </a:lnTo>
                        <a:lnTo>
                          <a:pt x="168" y="73"/>
                        </a:lnTo>
                        <a:lnTo>
                          <a:pt x="184" y="72"/>
                        </a:lnTo>
                        <a:lnTo>
                          <a:pt x="201" y="67"/>
                        </a:lnTo>
                        <a:lnTo>
                          <a:pt x="219" y="64"/>
                        </a:lnTo>
                        <a:lnTo>
                          <a:pt x="242" y="61"/>
                        </a:lnTo>
                        <a:lnTo>
                          <a:pt x="260" y="60"/>
                        </a:lnTo>
                        <a:lnTo>
                          <a:pt x="271" y="61"/>
                        </a:lnTo>
                        <a:lnTo>
                          <a:pt x="282" y="64"/>
                        </a:lnTo>
                        <a:lnTo>
                          <a:pt x="292" y="71"/>
                        </a:lnTo>
                        <a:lnTo>
                          <a:pt x="298" y="79"/>
                        </a:lnTo>
                        <a:lnTo>
                          <a:pt x="300" y="91"/>
                        </a:lnTo>
                        <a:lnTo>
                          <a:pt x="298" y="103"/>
                        </a:lnTo>
                        <a:lnTo>
                          <a:pt x="292" y="111"/>
                        </a:lnTo>
                        <a:lnTo>
                          <a:pt x="285" y="116"/>
                        </a:lnTo>
                        <a:lnTo>
                          <a:pt x="273" y="121"/>
                        </a:lnTo>
                        <a:lnTo>
                          <a:pt x="249" y="126"/>
                        </a:lnTo>
                        <a:lnTo>
                          <a:pt x="230" y="129"/>
                        </a:lnTo>
                        <a:lnTo>
                          <a:pt x="206" y="133"/>
                        </a:lnTo>
                        <a:lnTo>
                          <a:pt x="188" y="134"/>
                        </a:lnTo>
                        <a:lnTo>
                          <a:pt x="181" y="133"/>
                        </a:lnTo>
                        <a:lnTo>
                          <a:pt x="179" y="142"/>
                        </a:lnTo>
                        <a:lnTo>
                          <a:pt x="181" y="152"/>
                        </a:lnTo>
                        <a:lnTo>
                          <a:pt x="166" y="156"/>
                        </a:lnTo>
                        <a:lnTo>
                          <a:pt x="149" y="154"/>
                        </a:lnTo>
                        <a:lnTo>
                          <a:pt x="150" y="161"/>
                        </a:lnTo>
                        <a:lnTo>
                          <a:pt x="152" y="167"/>
                        </a:lnTo>
                        <a:lnTo>
                          <a:pt x="152" y="173"/>
                        </a:lnTo>
                        <a:lnTo>
                          <a:pt x="153" y="179"/>
                        </a:lnTo>
                        <a:lnTo>
                          <a:pt x="170" y="181"/>
                        </a:lnTo>
                        <a:lnTo>
                          <a:pt x="185" y="176"/>
                        </a:lnTo>
                        <a:lnTo>
                          <a:pt x="192" y="193"/>
                        </a:lnTo>
                        <a:lnTo>
                          <a:pt x="198" y="215"/>
                        </a:lnTo>
                        <a:lnTo>
                          <a:pt x="202" y="234"/>
                        </a:lnTo>
                        <a:lnTo>
                          <a:pt x="206" y="259"/>
                        </a:lnTo>
                        <a:lnTo>
                          <a:pt x="207" y="278"/>
                        </a:lnTo>
                        <a:lnTo>
                          <a:pt x="207" y="297"/>
                        </a:lnTo>
                        <a:lnTo>
                          <a:pt x="204" y="311"/>
                        </a:lnTo>
                        <a:lnTo>
                          <a:pt x="199" y="323"/>
                        </a:lnTo>
                        <a:lnTo>
                          <a:pt x="193" y="330"/>
                        </a:lnTo>
                        <a:lnTo>
                          <a:pt x="184" y="331"/>
                        </a:lnTo>
                        <a:lnTo>
                          <a:pt x="170" y="329"/>
                        </a:lnTo>
                        <a:lnTo>
                          <a:pt x="156" y="328"/>
                        </a:lnTo>
                        <a:lnTo>
                          <a:pt x="143" y="324"/>
                        </a:lnTo>
                        <a:lnTo>
                          <a:pt x="132" y="318"/>
                        </a:lnTo>
                        <a:lnTo>
                          <a:pt x="124" y="308"/>
                        </a:lnTo>
                        <a:lnTo>
                          <a:pt x="117" y="298"/>
                        </a:lnTo>
                        <a:lnTo>
                          <a:pt x="112" y="288"/>
                        </a:lnTo>
                        <a:lnTo>
                          <a:pt x="107" y="277"/>
                        </a:lnTo>
                        <a:lnTo>
                          <a:pt x="102" y="264"/>
                        </a:lnTo>
                        <a:lnTo>
                          <a:pt x="94" y="254"/>
                        </a:lnTo>
                        <a:lnTo>
                          <a:pt x="85" y="246"/>
                        </a:lnTo>
                        <a:lnTo>
                          <a:pt x="75" y="235"/>
                        </a:lnTo>
                        <a:lnTo>
                          <a:pt x="68" y="227"/>
                        </a:lnTo>
                        <a:lnTo>
                          <a:pt x="61" y="215"/>
                        </a:lnTo>
                        <a:lnTo>
                          <a:pt x="54" y="202"/>
                        </a:lnTo>
                        <a:lnTo>
                          <a:pt x="46" y="185"/>
                        </a:lnTo>
                      </a:path>
                    </a:pathLst>
                  </a:custGeom>
                  <a:solidFill>
                    <a:srgbClr val="E0A08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10340" name="Group 100"/>
                  <p:cNvGrpSpPr>
                    <a:grpSpLocks/>
                  </p:cNvGrpSpPr>
                  <p:nvPr/>
                </p:nvGrpSpPr>
                <p:grpSpPr bwMode="auto">
                  <a:xfrm>
                    <a:off x="3729" y="1292"/>
                    <a:ext cx="51" cy="92"/>
                    <a:chOff x="3729" y="1292"/>
                    <a:chExt cx="51" cy="92"/>
                  </a:xfrm>
                </p:grpSpPr>
                <p:sp>
                  <p:nvSpPr>
                    <p:cNvPr id="10338" name="Freeform 98"/>
                    <p:cNvSpPr>
                      <a:spLocks/>
                    </p:cNvSpPr>
                    <p:nvPr/>
                  </p:nvSpPr>
                  <p:spPr bwMode="auto">
                    <a:xfrm>
                      <a:off x="3729" y="1294"/>
                      <a:ext cx="20" cy="90"/>
                    </a:xfrm>
                    <a:custGeom>
                      <a:avLst/>
                      <a:gdLst>
                        <a:gd name="T0" fmla="*/ 11 w 20"/>
                        <a:gd name="T1" fmla="*/ 89 h 90"/>
                        <a:gd name="T2" fmla="*/ 15 w 20"/>
                        <a:gd name="T3" fmla="*/ 76 h 90"/>
                        <a:gd name="T4" fmla="*/ 18 w 20"/>
                        <a:gd name="T5" fmla="*/ 65 h 90"/>
                        <a:gd name="T6" fmla="*/ 19 w 20"/>
                        <a:gd name="T7" fmla="*/ 52 h 90"/>
                        <a:gd name="T8" fmla="*/ 18 w 20"/>
                        <a:gd name="T9" fmla="*/ 36 h 90"/>
                        <a:gd name="T10" fmla="*/ 13 w 20"/>
                        <a:gd name="T11" fmla="*/ 22 h 90"/>
                        <a:gd name="T12" fmla="*/ 7 w 20"/>
                        <a:gd name="T13" fmla="*/ 10 h 90"/>
                        <a:gd name="T14" fmla="*/ 0 w 20"/>
                        <a:gd name="T15" fmla="*/ 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90">
                          <a:moveTo>
                            <a:pt x="11" y="89"/>
                          </a:moveTo>
                          <a:lnTo>
                            <a:pt x="15" y="76"/>
                          </a:lnTo>
                          <a:lnTo>
                            <a:pt x="18" y="65"/>
                          </a:lnTo>
                          <a:lnTo>
                            <a:pt x="19" y="52"/>
                          </a:lnTo>
                          <a:lnTo>
                            <a:pt x="18" y="36"/>
                          </a:lnTo>
                          <a:lnTo>
                            <a:pt x="13" y="22"/>
                          </a:lnTo>
                          <a:lnTo>
                            <a:pt x="7" y="10"/>
                          </a:lnTo>
                          <a:lnTo>
                            <a:pt x="0" y="0"/>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39" name="Freeform 99"/>
                    <p:cNvSpPr>
                      <a:spLocks/>
                    </p:cNvSpPr>
                    <p:nvPr/>
                  </p:nvSpPr>
                  <p:spPr bwMode="auto">
                    <a:xfrm>
                      <a:off x="3756" y="1292"/>
                      <a:ext cx="24" cy="16"/>
                    </a:xfrm>
                    <a:custGeom>
                      <a:avLst/>
                      <a:gdLst>
                        <a:gd name="T0" fmla="*/ 23 w 24"/>
                        <a:gd name="T1" fmla="*/ 15 h 16"/>
                        <a:gd name="T2" fmla="*/ 12 w 24"/>
                        <a:gd name="T3" fmla="*/ 14 h 16"/>
                        <a:gd name="T4" fmla="*/ 2 w 24"/>
                        <a:gd name="T5" fmla="*/ 10 h 16"/>
                        <a:gd name="T6" fmla="*/ 0 w 24"/>
                        <a:gd name="T7" fmla="*/ 3 h 16"/>
                        <a:gd name="T8" fmla="*/ 6 w 24"/>
                        <a:gd name="T9" fmla="*/ 0 h 16"/>
                      </a:gdLst>
                      <a:ahLst/>
                      <a:cxnLst>
                        <a:cxn ang="0">
                          <a:pos x="T0" y="T1"/>
                        </a:cxn>
                        <a:cxn ang="0">
                          <a:pos x="T2" y="T3"/>
                        </a:cxn>
                        <a:cxn ang="0">
                          <a:pos x="T4" y="T5"/>
                        </a:cxn>
                        <a:cxn ang="0">
                          <a:pos x="T6" y="T7"/>
                        </a:cxn>
                        <a:cxn ang="0">
                          <a:pos x="T8" y="T9"/>
                        </a:cxn>
                      </a:cxnLst>
                      <a:rect l="0" t="0" r="r" b="b"/>
                      <a:pathLst>
                        <a:path w="24" h="16">
                          <a:moveTo>
                            <a:pt x="23" y="15"/>
                          </a:moveTo>
                          <a:lnTo>
                            <a:pt x="12" y="14"/>
                          </a:lnTo>
                          <a:lnTo>
                            <a:pt x="2" y="10"/>
                          </a:lnTo>
                          <a:lnTo>
                            <a:pt x="0" y="3"/>
                          </a:lnTo>
                          <a:lnTo>
                            <a:pt x="6" y="0"/>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grpSp>
              <p:nvGrpSpPr>
                <p:cNvPr id="10350" name="Group 110"/>
                <p:cNvGrpSpPr>
                  <a:grpSpLocks/>
                </p:cNvGrpSpPr>
                <p:nvPr/>
              </p:nvGrpSpPr>
              <p:grpSpPr bwMode="auto">
                <a:xfrm>
                  <a:off x="3567" y="1156"/>
                  <a:ext cx="159" cy="175"/>
                  <a:chOff x="3567" y="1156"/>
                  <a:chExt cx="159" cy="175"/>
                </a:xfrm>
              </p:grpSpPr>
              <p:sp>
                <p:nvSpPr>
                  <p:cNvPr id="10342" name="Freeform 102"/>
                  <p:cNvSpPr>
                    <a:spLocks/>
                  </p:cNvSpPr>
                  <p:nvPr/>
                </p:nvSpPr>
                <p:spPr bwMode="auto">
                  <a:xfrm>
                    <a:off x="3567" y="1156"/>
                    <a:ext cx="159" cy="175"/>
                  </a:xfrm>
                  <a:custGeom>
                    <a:avLst/>
                    <a:gdLst>
                      <a:gd name="T0" fmla="*/ 152 w 159"/>
                      <a:gd name="T1" fmla="*/ 20 h 175"/>
                      <a:gd name="T2" fmla="*/ 131 w 159"/>
                      <a:gd name="T3" fmla="*/ 14 h 175"/>
                      <a:gd name="T4" fmla="*/ 116 w 159"/>
                      <a:gd name="T5" fmla="*/ 4 h 175"/>
                      <a:gd name="T6" fmla="*/ 102 w 159"/>
                      <a:gd name="T7" fmla="*/ 0 h 175"/>
                      <a:gd name="T8" fmla="*/ 88 w 159"/>
                      <a:gd name="T9" fmla="*/ 5 h 175"/>
                      <a:gd name="T10" fmla="*/ 69 w 159"/>
                      <a:gd name="T11" fmla="*/ 11 h 175"/>
                      <a:gd name="T12" fmla="*/ 52 w 159"/>
                      <a:gd name="T13" fmla="*/ 9 h 175"/>
                      <a:gd name="T14" fmla="*/ 37 w 159"/>
                      <a:gd name="T15" fmla="*/ 14 h 175"/>
                      <a:gd name="T16" fmla="*/ 21 w 159"/>
                      <a:gd name="T17" fmla="*/ 22 h 175"/>
                      <a:gd name="T18" fmla="*/ 4 w 159"/>
                      <a:gd name="T19" fmla="*/ 38 h 175"/>
                      <a:gd name="T20" fmla="*/ 0 w 159"/>
                      <a:gd name="T21" fmla="*/ 69 h 175"/>
                      <a:gd name="T22" fmla="*/ 7 w 159"/>
                      <a:gd name="T23" fmla="*/ 103 h 175"/>
                      <a:gd name="T24" fmla="*/ 11 w 159"/>
                      <a:gd name="T25" fmla="*/ 123 h 175"/>
                      <a:gd name="T26" fmla="*/ 24 w 159"/>
                      <a:gd name="T27" fmla="*/ 128 h 175"/>
                      <a:gd name="T28" fmla="*/ 34 w 159"/>
                      <a:gd name="T29" fmla="*/ 140 h 175"/>
                      <a:gd name="T30" fmla="*/ 38 w 159"/>
                      <a:gd name="T31" fmla="*/ 158 h 175"/>
                      <a:gd name="T32" fmla="*/ 57 w 159"/>
                      <a:gd name="T33" fmla="*/ 170 h 175"/>
                      <a:gd name="T34" fmla="*/ 77 w 159"/>
                      <a:gd name="T35" fmla="*/ 174 h 175"/>
                      <a:gd name="T36" fmla="*/ 89 w 159"/>
                      <a:gd name="T37" fmla="*/ 171 h 175"/>
                      <a:gd name="T38" fmla="*/ 91 w 159"/>
                      <a:gd name="T39" fmla="*/ 159 h 175"/>
                      <a:gd name="T40" fmla="*/ 85 w 159"/>
                      <a:gd name="T41" fmla="*/ 146 h 175"/>
                      <a:gd name="T42" fmla="*/ 93 w 159"/>
                      <a:gd name="T43" fmla="*/ 136 h 175"/>
                      <a:gd name="T44" fmla="*/ 114 w 159"/>
                      <a:gd name="T45" fmla="*/ 139 h 175"/>
                      <a:gd name="T46" fmla="*/ 127 w 159"/>
                      <a:gd name="T47" fmla="*/ 132 h 175"/>
                      <a:gd name="T48" fmla="*/ 111 w 159"/>
                      <a:gd name="T49" fmla="*/ 123 h 175"/>
                      <a:gd name="T50" fmla="*/ 105 w 159"/>
                      <a:gd name="T51" fmla="*/ 111 h 175"/>
                      <a:gd name="T52" fmla="*/ 106 w 159"/>
                      <a:gd name="T53" fmla="*/ 102 h 175"/>
                      <a:gd name="T54" fmla="*/ 116 w 159"/>
                      <a:gd name="T55" fmla="*/ 88 h 175"/>
                      <a:gd name="T56" fmla="*/ 117 w 159"/>
                      <a:gd name="T57" fmla="*/ 75 h 175"/>
                      <a:gd name="T58" fmla="*/ 111 w 159"/>
                      <a:gd name="T59" fmla="*/ 66 h 175"/>
                      <a:gd name="T60" fmla="*/ 96 w 159"/>
                      <a:gd name="T61" fmla="*/ 59 h 175"/>
                      <a:gd name="T62" fmla="*/ 85 w 159"/>
                      <a:gd name="T63" fmla="*/ 51 h 175"/>
                      <a:gd name="T64" fmla="*/ 85 w 159"/>
                      <a:gd name="T65" fmla="*/ 46 h 175"/>
                      <a:gd name="T66" fmla="*/ 89 w 159"/>
                      <a:gd name="T67" fmla="*/ 41 h 175"/>
                      <a:gd name="T68" fmla="*/ 93 w 159"/>
                      <a:gd name="T69" fmla="*/ 39 h 175"/>
                      <a:gd name="T70" fmla="*/ 109 w 159"/>
                      <a:gd name="T71" fmla="*/ 41 h 175"/>
                      <a:gd name="T72" fmla="*/ 123 w 159"/>
                      <a:gd name="T73" fmla="*/ 39 h 175"/>
                      <a:gd name="T74" fmla="*/ 132 w 159"/>
                      <a:gd name="T75" fmla="*/ 35 h 175"/>
                      <a:gd name="T76" fmla="*/ 142 w 159"/>
                      <a:gd name="T77" fmla="*/ 29 h 175"/>
                      <a:gd name="T78" fmla="*/ 158 w 159"/>
                      <a:gd name="T79" fmla="*/ 26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9" h="175">
                        <a:moveTo>
                          <a:pt x="158" y="26"/>
                        </a:moveTo>
                        <a:lnTo>
                          <a:pt x="152" y="20"/>
                        </a:lnTo>
                        <a:lnTo>
                          <a:pt x="143" y="15"/>
                        </a:lnTo>
                        <a:lnTo>
                          <a:pt x="131" y="14"/>
                        </a:lnTo>
                        <a:lnTo>
                          <a:pt x="124" y="8"/>
                        </a:lnTo>
                        <a:lnTo>
                          <a:pt x="116" y="4"/>
                        </a:lnTo>
                        <a:lnTo>
                          <a:pt x="109" y="1"/>
                        </a:lnTo>
                        <a:lnTo>
                          <a:pt x="102" y="0"/>
                        </a:lnTo>
                        <a:lnTo>
                          <a:pt x="96" y="1"/>
                        </a:lnTo>
                        <a:lnTo>
                          <a:pt x="88" y="5"/>
                        </a:lnTo>
                        <a:lnTo>
                          <a:pt x="80" y="9"/>
                        </a:lnTo>
                        <a:lnTo>
                          <a:pt x="69" y="11"/>
                        </a:lnTo>
                        <a:lnTo>
                          <a:pt x="61" y="10"/>
                        </a:lnTo>
                        <a:lnTo>
                          <a:pt x="52" y="9"/>
                        </a:lnTo>
                        <a:lnTo>
                          <a:pt x="44" y="11"/>
                        </a:lnTo>
                        <a:lnTo>
                          <a:pt x="37" y="14"/>
                        </a:lnTo>
                        <a:lnTo>
                          <a:pt x="29" y="17"/>
                        </a:lnTo>
                        <a:lnTo>
                          <a:pt x="21" y="22"/>
                        </a:lnTo>
                        <a:lnTo>
                          <a:pt x="12" y="29"/>
                        </a:lnTo>
                        <a:lnTo>
                          <a:pt x="4" y="38"/>
                        </a:lnTo>
                        <a:lnTo>
                          <a:pt x="1" y="51"/>
                        </a:lnTo>
                        <a:lnTo>
                          <a:pt x="0" y="69"/>
                        </a:lnTo>
                        <a:lnTo>
                          <a:pt x="2" y="89"/>
                        </a:lnTo>
                        <a:lnTo>
                          <a:pt x="7" y="103"/>
                        </a:lnTo>
                        <a:lnTo>
                          <a:pt x="8" y="114"/>
                        </a:lnTo>
                        <a:lnTo>
                          <a:pt x="11" y="123"/>
                        </a:lnTo>
                        <a:lnTo>
                          <a:pt x="17" y="126"/>
                        </a:lnTo>
                        <a:lnTo>
                          <a:pt x="24" y="128"/>
                        </a:lnTo>
                        <a:lnTo>
                          <a:pt x="30" y="133"/>
                        </a:lnTo>
                        <a:lnTo>
                          <a:pt x="34" y="140"/>
                        </a:lnTo>
                        <a:lnTo>
                          <a:pt x="35" y="149"/>
                        </a:lnTo>
                        <a:lnTo>
                          <a:pt x="38" y="158"/>
                        </a:lnTo>
                        <a:lnTo>
                          <a:pt x="45" y="165"/>
                        </a:lnTo>
                        <a:lnTo>
                          <a:pt x="57" y="170"/>
                        </a:lnTo>
                        <a:lnTo>
                          <a:pt x="67" y="173"/>
                        </a:lnTo>
                        <a:lnTo>
                          <a:pt x="77" y="174"/>
                        </a:lnTo>
                        <a:lnTo>
                          <a:pt x="85" y="173"/>
                        </a:lnTo>
                        <a:lnTo>
                          <a:pt x="89" y="171"/>
                        </a:lnTo>
                        <a:lnTo>
                          <a:pt x="91" y="166"/>
                        </a:lnTo>
                        <a:lnTo>
                          <a:pt x="91" y="159"/>
                        </a:lnTo>
                        <a:lnTo>
                          <a:pt x="88" y="154"/>
                        </a:lnTo>
                        <a:lnTo>
                          <a:pt x="85" y="146"/>
                        </a:lnTo>
                        <a:lnTo>
                          <a:pt x="86" y="140"/>
                        </a:lnTo>
                        <a:lnTo>
                          <a:pt x="93" y="136"/>
                        </a:lnTo>
                        <a:lnTo>
                          <a:pt x="100" y="135"/>
                        </a:lnTo>
                        <a:lnTo>
                          <a:pt x="114" y="139"/>
                        </a:lnTo>
                        <a:lnTo>
                          <a:pt x="121" y="135"/>
                        </a:lnTo>
                        <a:lnTo>
                          <a:pt x="127" y="132"/>
                        </a:lnTo>
                        <a:lnTo>
                          <a:pt x="119" y="128"/>
                        </a:lnTo>
                        <a:lnTo>
                          <a:pt x="111" y="123"/>
                        </a:lnTo>
                        <a:lnTo>
                          <a:pt x="106" y="117"/>
                        </a:lnTo>
                        <a:lnTo>
                          <a:pt x="105" y="111"/>
                        </a:lnTo>
                        <a:lnTo>
                          <a:pt x="105" y="106"/>
                        </a:lnTo>
                        <a:lnTo>
                          <a:pt x="106" y="102"/>
                        </a:lnTo>
                        <a:lnTo>
                          <a:pt x="111" y="96"/>
                        </a:lnTo>
                        <a:lnTo>
                          <a:pt x="116" y="88"/>
                        </a:lnTo>
                        <a:lnTo>
                          <a:pt x="117" y="82"/>
                        </a:lnTo>
                        <a:lnTo>
                          <a:pt x="117" y="75"/>
                        </a:lnTo>
                        <a:lnTo>
                          <a:pt x="116" y="69"/>
                        </a:lnTo>
                        <a:lnTo>
                          <a:pt x="111" y="66"/>
                        </a:lnTo>
                        <a:lnTo>
                          <a:pt x="105" y="62"/>
                        </a:lnTo>
                        <a:lnTo>
                          <a:pt x="96" y="59"/>
                        </a:lnTo>
                        <a:lnTo>
                          <a:pt x="91" y="55"/>
                        </a:lnTo>
                        <a:lnTo>
                          <a:pt x="85" y="51"/>
                        </a:lnTo>
                        <a:lnTo>
                          <a:pt x="81" y="46"/>
                        </a:lnTo>
                        <a:lnTo>
                          <a:pt x="85" y="46"/>
                        </a:lnTo>
                        <a:lnTo>
                          <a:pt x="88" y="42"/>
                        </a:lnTo>
                        <a:lnTo>
                          <a:pt x="89" y="41"/>
                        </a:lnTo>
                        <a:lnTo>
                          <a:pt x="90" y="38"/>
                        </a:lnTo>
                        <a:lnTo>
                          <a:pt x="93" y="39"/>
                        </a:lnTo>
                        <a:lnTo>
                          <a:pt x="101" y="39"/>
                        </a:lnTo>
                        <a:lnTo>
                          <a:pt x="109" y="41"/>
                        </a:lnTo>
                        <a:lnTo>
                          <a:pt x="115" y="41"/>
                        </a:lnTo>
                        <a:lnTo>
                          <a:pt x="123" y="39"/>
                        </a:lnTo>
                        <a:lnTo>
                          <a:pt x="128" y="38"/>
                        </a:lnTo>
                        <a:lnTo>
                          <a:pt x="132" y="35"/>
                        </a:lnTo>
                        <a:lnTo>
                          <a:pt x="137" y="32"/>
                        </a:lnTo>
                        <a:lnTo>
                          <a:pt x="142" y="29"/>
                        </a:lnTo>
                        <a:lnTo>
                          <a:pt x="150" y="28"/>
                        </a:lnTo>
                        <a:lnTo>
                          <a:pt x="158" y="26"/>
                        </a:lnTo>
                      </a:path>
                    </a:pathLst>
                  </a:custGeom>
                  <a:solidFill>
                    <a:srgbClr val="A04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10349" name="Group 109"/>
                  <p:cNvGrpSpPr>
                    <a:grpSpLocks/>
                  </p:cNvGrpSpPr>
                  <p:nvPr/>
                </p:nvGrpSpPr>
                <p:grpSpPr bwMode="auto">
                  <a:xfrm>
                    <a:off x="3639" y="1174"/>
                    <a:ext cx="83" cy="122"/>
                    <a:chOff x="3639" y="1174"/>
                    <a:chExt cx="83" cy="122"/>
                  </a:xfrm>
                </p:grpSpPr>
                <p:sp>
                  <p:nvSpPr>
                    <p:cNvPr id="10343" name="Freeform 103"/>
                    <p:cNvSpPr>
                      <a:spLocks/>
                    </p:cNvSpPr>
                    <p:nvPr/>
                  </p:nvSpPr>
                  <p:spPr bwMode="auto">
                    <a:xfrm>
                      <a:off x="3639" y="1190"/>
                      <a:ext cx="14" cy="18"/>
                    </a:xfrm>
                    <a:custGeom>
                      <a:avLst/>
                      <a:gdLst>
                        <a:gd name="T0" fmla="*/ 13 w 14"/>
                        <a:gd name="T1" fmla="*/ 13 h 18"/>
                        <a:gd name="T2" fmla="*/ 5 w 14"/>
                        <a:gd name="T3" fmla="*/ 10 h 18"/>
                        <a:gd name="T4" fmla="*/ 3 w 14"/>
                        <a:gd name="T5" fmla="*/ 5 h 18"/>
                        <a:gd name="T6" fmla="*/ 1 w 14"/>
                        <a:gd name="T7" fmla="*/ 0 h 18"/>
                        <a:gd name="T8" fmla="*/ 0 w 14"/>
                        <a:gd name="T9" fmla="*/ 7 h 18"/>
                        <a:gd name="T10" fmla="*/ 3 w 14"/>
                        <a:gd name="T11" fmla="*/ 12 h 18"/>
                        <a:gd name="T12" fmla="*/ 7 w 14"/>
                        <a:gd name="T13" fmla="*/ 14 h 18"/>
                        <a:gd name="T14" fmla="*/ 3 w 14"/>
                        <a:gd name="T15" fmla="*/ 16 h 18"/>
                        <a:gd name="T16" fmla="*/ 0 w 14"/>
                        <a:gd name="T17" fmla="*/ 16 h 18"/>
                        <a:gd name="T18" fmla="*/ 3 w 14"/>
                        <a:gd name="T19" fmla="*/ 17 h 18"/>
                        <a:gd name="T20" fmla="*/ 13 w 14"/>
                        <a:gd name="T21" fmla="*/ 1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8">
                          <a:moveTo>
                            <a:pt x="13" y="13"/>
                          </a:moveTo>
                          <a:lnTo>
                            <a:pt x="5" y="10"/>
                          </a:lnTo>
                          <a:lnTo>
                            <a:pt x="3" y="5"/>
                          </a:lnTo>
                          <a:lnTo>
                            <a:pt x="1" y="0"/>
                          </a:lnTo>
                          <a:lnTo>
                            <a:pt x="0" y="7"/>
                          </a:lnTo>
                          <a:lnTo>
                            <a:pt x="3" y="12"/>
                          </a:lnTo>
                          <a:lnTo>
                            <a:pt x="7" y="14"/>
                          </a:lnTo>
                          <a:lnTo>
                            <a:pt x="3" y="16"/>
                          </a:lnTo>
                          <a:lnTo>
                            <a:pt x="0" y="16"/>
                          </a:lnTo>
                          <a:lnTo>
                            <a:pt x="3" y="17"/>
                          </a:lnTo>
                          <a:lnTo>
                            <a:pt x="13" y="13"/>
                          </a:lnTo>
                        </a:path>
                      </a:pathLst>
                    </a:custGeom>
                    <a:solidFill>
                      <a:srgbClr val="60402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44" name="Freeform 104"/>
                    <p:cNvSpPr>
                      <a:spLocks/>
                    </p:cNvSpPr>
                    <p:nvPr/>
                  </p:nvSpPr>
                  <p:spPr bwMode="auto">
                    <a:xfrm>
                      <a:off x="3666" y="1264"/>
                      <a:ext cx="7" cy="4"/>
                    </a:xfrm>
                    <a:custGeom>
                      <a:avLst/>
                      <a:gdLst>
                        <a:gd name="T0" fmla="*/ 6 w 7"/>
                        <a:gd name="T1" fmla="*/ 2 h 4"/>
                        <a:gd name="T2" fmla="*/ 2 w 7"/>
                        <a:gd name="T3" fmla="*/ 2 h 4"/>
                        <a:gd name="T4" fmla="*/ 0 w 7"/>
                        <a:gd name="T5" fmla="*/ 0 h 4"/>
                        <a:gd name="T6" fmla="*/ 1 w 7"/>
                        <a:gd name="T7" fmla="*/ 3 h 4"/>
                        <a:gd name="T8" fmla="*/ 6 w 7"/>
                        <a:gd name="T9" fmla="*/ 2 h 4"/>
                      </a:gdLst>
                      <a:ahLst/>
                      <a:cxnLst>
                        <a:cxn ang="0">
                          <a:pos x="T0" y="T1"/>
                        </a:cxn>
                        <a:cxn ang="0">
                          <a:pos x="T2" y="T3"/>
                        </a:cxn>
                        <a:cxn ang="0">
                          <a:pos x="T4" y="T5"/>
                        </a:cxn>
                        <a:cxn ang="0">
                          <a:pos x="T6" y="T7"/>
                        </a:cxn>
                        <a:cxn ang="0">
                          <a:pos x="T8" y="T9"/>
                        </a:cxn>
                      </a:cxnLst>
                      <a:rect l="0" t="0" r="r" b="b"/>
                      <a:pathLst>
                        <a:path w="7" h="4">
                          <a:moveTo>
                            <a:pt x="6" y="2"/>
                          </a:moveTo>
                          <a:lnTo>
                            <a:pt x="2" y="2"/>
                          </a:lnTo>
                          <a:lnTo>
                            <a:pt x="0" y="0"/>
                          </a:lnTo>
                          <a:lnTo>
                            <a:pt x="1" y="3"/>
                          </a:lnTo>
                          <a:lnTo>
                            <a:pt x="6" y="2"/>
                          </a:lnTo>
                        </a:path>
                      </a:pathLst>
                    </a:custGeom>
                    <a:solidFill>
                      <a:srgbClr val="60402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45" name="Freeform 105"/>
                    <p:cNvSpPr>
                      <a:spLocks/>
                    </p:cNvSpPr>
                    <p:nvPr/>
                  </p:nvSpPr>
                  <p:spPr bwMode="auto">
                    <a:xfrm>
                      <a:off x="3658" y="1268"/>
                      <a:ext cx="21" cy="16"/>
                    </a:xfrm>
                    <a:custGeom>
                      <a:avLst/>
                      <a:gdLst>
                        <a:gd name="T0" fmla="*/ 15 w 21"/>
                        <a:gd name="T1" fmla="*/ 0 h 16"/>
                        <a:gd name="T2" fmla="*/ 12 w 21"/>
                        <a:gd name="T3" fmla="*/ 5 h 16"/>
                        <a:gd name="T4" fmla="*/ 5 w 21"/>
                        <a:gd name="T5" fmla="*/ 8 h 16"/>
                        <a:gd name="T6" fmla="*/ 0 w 21"/>
                        <a:gd name="T7" fmla="*/ 8 h 16"/>
                        <a:gd name="T8" fmla="*/ 5 w 21"/>
                        <a:gd name="T9" fmla="*/ 9 h 16"/>
                        <a:gd name="T10" fmla="*/ 10 w 21"/>
                        <a:gd name="T11" fmla="*/ 8 h 16"/>
                        <a:gd name="T12" fmla="*/ 13 w 21"/>
                        <a:gd name="T13" fmla="*/ 8 h 16"/>
                        <a:gd name="T14" fmla="*/ 15 w 21"/>
                        <a:gd name="T15" fmla="*/ 12 h 16"/>
                        <a:gd name="T16" fmla="*/ 20 w 21"/>
                        <a:gd name="T17" fmla="*/ 15 h 16"/>
                        <a:gd name="T18" fmla="*/ 18 w 21"/>
                        <a:gd name="T19" fmla="*/ 11 h 16"/>
                        <a:gd name="T20" fmla="*/ 16 w 21"/>
                        <a:gd name="T21" fmla="*/ 8 h 16"/>
                        <a:gd name="T22" fmla="*/ 18 w 21"/>
                        <a:gd name="T23" fmla="*/ 5 h 16"/>
                        <a:gd name="T24" fmla="*/ 15 w 21"/>
                        <a:gd name="T25"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16">
                          <a:moveTo>
                            <a:pt x="15" y="0"/>
                          </a:moveTo>
                          <a:lnTo>
                            <a:pt x="12" y="5"/>
                          </a:lnTo>
                          <a:lnTo>
                            <a:pt x="5" y="8"/>
                          </a:lnTo>
                          <a:lnTo>
                            <a:pt x="0" y="8"/>
                          </a:lnTo>
                          <a:lnTo>
                            <a:pt x="5" y="9"/>
                          </a:lnTo>
                          <a:lnTo>
                            <a:pt x="10" y="8"/>
                          </a:lnTo>
                          <a:lnTo>
                            <a:pt x="13" y="8"/>
                          </a:lnTo>
                          <a:lnTo>
                            <a:pt x="15" y="12"/>
                          </a:lnTo>
                          <a:lnTo>
                            <a:pt x="20" y="15"/>
                          </a:lnTo>
                          <a:lnTo>
                            <a:pt x="18" y="11"/>
                          </a:lnTo>
                          <a:lnTo>
                            <a:pt x="16" y="8"/>
                          </a:lnTo>
                          <a:lnTo>
                            <a:pt x="18" y="5"/>
                          </a:lnTo>
                          <a:lnTo>
                            <a:pt x="15" y="0"/>
                          </a:lnTo>
                        </a:path>
                      </a:pathLst>
                    </a:custGeom>
                    <a:solidFill>
                      <a:srgbClr val="60402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46" name="Freeform 106"/>
                    <p:cNvSpPr>
                      <a:spLocks/>
                    </p:cNvSpPr>
                    <p:nvPr/>
                  </p:nvSpPr>
                  <p:spPr bwMode="auto">
                    <a:xfrm>
                      <a:off x="3651" y="1286"/>
                      <a:ext cx="18" cy="10"/>
                    </a:xfrm>
                    <a:custGeom>
                      <a:avLst/>
                      <a:gdLst>
                        <a:gd name="T0" fmla="*/ 17 w 18"/>
                        <a:gd name="T1" fmla="*/ 5 h 10"/>
                        <a:gd name="T2" fmla="*/ 8 w 18"/>
                        <a:gd name="T3" fmla="*/ 5 h 10"/>
                        <a:gd name="T4" fmla="*/ 4 w 18"/>
                        <a:gd name="T5" fmla="*/ 2 h 10"/>
                        <a:gd name="T6" fmla="*/ 2 w 18"/>
                        <a:gd name="T7" fmla="*/ 0 h 10"/>
                        <a:gd name="T8" fmla="*/ 4 w 18"/>
                        <a:gd name="T9" fmla="*/ 4 h 10"/>
                        <a:gd name="T10" fmla="*/ 5 w 18"/>
                        <a:gd name="T11" fmla="*/ 5 h 10"/>
                        <a:gd name="T12" fmla="*/ 3 w 18"/>
                        <a:gd name="T13" fmla="*/ 7 h 10"/>
                        <a:gd name="T14" fmla="*/ 0 w 18"/>
                        <a:gd name="T15" fmla="*/ 7 h 10"/>
                        <a:gd name="T16" fmla="*/ 4 w 18"/>
                        <a:gd name="T17" fmla="*/ 9 h 10"/>
                        <a:gd name="T18" fmla="*/ 6 w 18"/>
                        <a:gd name="T19" fmla="*/ 9 h 10"/>
                        <a:gd name="T20" fmla="*/ 8 w 18"/>
                        <a:gd name="T21" fmla="*/ 9 h 10"/>
                        <a:gd name="T22" fmla="*/ 9 w 18"/>
                        <a:gd name="T23" fmla="*/ 7 h 10"/>
                        <a:gd name="T24" fmla="*/ 17 w 18"/>
                        <a:gd name="T25" fmla="*/ 5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 h="10">
                          <a:moveTo>
                            <a:pt x="17" y="5"/>
                          </a:moveTo>
                          <a:lnTo>
                            <a:pt x="8" y="5"/>
                          </a:lnTo>
                          <a:lnTo>
                            <a:pt x="4" y="2"/>
                          </a:lnTo>
                          <a:lnTo>
                            <a:pt x="2" y="0"/>
                          </a:lnTo>
                          <a:lnTo>
                            <a:pt x="4" y="4"/>
                          </a:lnTo>
                          <a:lnTo>
                            <a:pt x="5" y="5"/>
                          </a:lnTo>
                          <a:lnTo>
                            <a:pt x="3" y="7"/>
                          </a:lnTo>
                          <a:lnTo>
                            <a:pt x="0" y="7"/>
                          </a:lnTo>
                          <a:lnTo>
                            <a:pt x="4" y="9"/>
                          </a:lnTo>
                          <a:lnTo>
                            <a:pt x="6" y="9"/>
                          </a:lnTo>
                          <a:lnTo>
                            <a:pt x="8" y="9"/>
                          </a:lnTo>
                          <a:lnTo>
                            <a:pt x="9" y="7"/>
                          </a:lnTo>
                          <a:lnTo>
                            <a:pt x="17" y="5"/>
                          </a:lnTo>
                        </a:path>
                      </a:pathLst>
                    </a:custGeom>
                    <a:solidFill>
                      <a:srgbClr val="60402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47" name="Freeform 107"/>
                    <p:cNvSpPr>
                      <a:spLocks/>
                    </p:cNvSpPr>
                    <p:nvPr/>
                  </p:nvSpPr>
                  <p:spPr bwMode="auto">
                    <a:xfrm>
                      <a:off x="3705" y="1174"/>
                      <a:ext cx="17" cy="12"/>
                    </a:xfrm>
                    <a:custGeom>
                      <a:avLst/>
                      <a:gdLst>
                        <a:gd name="T0" fmla="*/ 16 w 17"/>
                        <a:gd name="T1" fmla="*/ 4 h 12"/>
                        <a:gd name="T2" fmla="*/ 9 w 17"/>
                        <a:gd name="T3" fmla="*/ 5 h 12"/>
                        <a:gd name="T4" fmla="*/ 7 w 17"/>
                        <a:gd name="T5" fmla="*/ 6 h 12"/>
                        <a:gd name="T6" fmla="*/ 6 w 17"/>
                        <a:gd name="T7" fmla="*/ 10 h 12"/>
                        <a:gd name="T8" fmla="*/ 4 w 17"/>
                        <a:gd name="T9" fmla="*/ 11 h 12"/>
                        <a:gd name="T10" fmla="*/ 1 w 17"/>
                        <a:gd name="T11" fmla="*/ 10 h 12"/>
                        <a:gd name="T12" fmla="*/ 0 w 17"/>
                        <a:gd name="T13" fmla="*/ 5 h 12"/>
                        <a:gd name="T14" fmla="*/ 1 w 17"/>
                        <a:gd name="T15" fmla="*/ 0 h 12"/>
                        <a:gd name="T16" fmla="*/ 4 w 17"/>
                        <a:gd name="T17" fmla="*/ 0 h 12"/>
                        <a:gd name="T18" fmla="*/ 3 w 17"/>
                        <a:gd name="T19" fmla="*/ 3 h 12"/>
                        <a:gd name="T20" fmla="*/ 4 w 17"/>
                        <a:gd name="T21" fmla="*/ 6 h 12"/>
                        <a:gd name="T22" fmla="*/ 6 w 17"/>
                        <a:gd name="T23" fmla="*/ 3 h 12"/>
                        <a:gd name="T24" fmla="*/ 10 w 17"/>
                        <a:gd name="T25" fmla="*/ 2 h 12"/>
                        <a:gd name="T26" fmla="*/ 16 w 17"/>
                        <a:gd name="T27"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12">
                          <a:moveTo>
                            <a:pt x="16" y="4"/>
                          </a:moveTo>
                          <a:lnTo>
                            <a:pt x="9" y="5"/>
                          </a:lnTo>
                          <a:lnTo>
                            <a:pt x="7" y="6"/>
                          </a:lnTo>
                          <a:lnTo>
                            <a:pt x="6" y="10"/>
                          </a:lnTo>
                          <a:lnTo>
                            <a:pt x="4" y="11"/>
                          </a:lnTo>
                          <a:lnTo>
                            <a:pt x="1" y="10"/>
                          </a:lnTo>
                          <a:lnTo>
                            <a:pt x="0" y="5"/>
                          </a:lnTo>
                          <a:lnTo>
                            <a:pt x="1" y="0"/>
                          </a:lnTo>
                          <a:lnTo>
                            <a:pt x="4" y="0"/>
                          </a:lnTo>
                          <a:lnTo>
                            <a:pt x="3" y="3"/>
                          </a:lnTo>
                          <a:lnTo>
                            <a:pt x="4" y="6"/>
                          </a:lnTo>
                          <a:lnTo>
                            <a:pt x="6" y="3"/>
                          </a:lnTo>
                          <a:lnTo>
                            <a:pt x="10" y="2"/>
                          </a:lnTo>
                          <a:lnTo>
                            <a:pt x="16" y="4"/>
                          </a:lnTo>
                        </a:path>
                      </a:pathLst>
                    </a:custGeom>
                    <a:solidFill>
                      <a:srgbClr val="60402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48" name="Freeform 108"/>
                    <p:cNvSpPr>
                      <a:spLocks/>
                    </p:cNvSpPr>
                    <p:nvPr/>
                  </p:nvSpPr>
                  <p:spPr bwMode="auto">
                    <a:xfrm>
                      <a:off x="3695" y="1187"/>
                      <a:ext cx="14" cy="4"/>
                    </a:xfrm>
                    <a:custGeom>
                      <a:avLst/>
                      <a:gdLst>
                        <a:gd name="T0" fmla="*/ 13 w 14"/>
                        <a:gd name="T1" fmla="*/ 0 h 4"/>
                        <a:gd name="T2" fmla="*/ 7 w 14"/>
                        <a:gd name="T3" fmla="*/ 3 h 4"/>
                        <a:gd name="T4" fmla="*/ 3 w 14"/>
                        <a:gd name="T5" fmla="*/ 3 h 4"/>
                        <a:gd name="T6" fmla="*/ 0 w 14"/>
                        <a:gd name="T7" fmla="*/ 2 h 4"/>
                        <a:gd name="T8" fmla="*/ 4 w 14"/>
                        <a:gd name="T9" fmla="*/ 2 h 4"/>
                        <a:gd name="T10" fmla="*/ 8 w 14"/>
                        <a:gd name="T11" fmla="*/ 1 h 4"/>
                        <a:gd name="T12" fmla="*/ 13 w 14"/>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14" h="4">
                          <a:moveTo>
                            <a:pt x="13" y="0"/>
                          </a:moveTo>
                          <a:lnTo>
                            <a:pt x="7" y="3"/>
                          </a:lnTo>
                          <a:lnTo>
                            <a:pt x="3" y="3"/>
                          </a:lnTo>
                          <a:lnTo>
                            <a:pt x="0" y="2"/>
                          </a:lnTo>
                          <a:lnTo>
                            <a:pt x="4" y="2"/>
                          </a:lnTo>
                          <a:lnTo>
                            <a:pt x="8" y="1"/>
                          </a:lnTo>
                          <a:lnTo>
                            <a:pt x="13" y="0"/>
                          </a:lnTo>
                        </a:path>
                      </a:pathLst>
                    </a:custGeom>
                    <a:solidFill>
                      <a:srgbClr val="60402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grpSp>
          <p:grpSp>
            <p:nvGrpSpPr>
              <p:cNvPr id="10354" name="Group 114"/>
              <p:cNvGrpSpPr>
                <a:grpSpLocks/>
              </p:cNvGrpSpPr>
              <p:nvPr/>
            </p:nvGrpSpPr>
            <p:grpSpPr bwMode="auto">
              <a:xfrm>
                <a:off x="3702" y="1213"/>
                <a:ext cx="36" cy="30"/>
                <a:chOff x="3702" y="1213"/>
                <a:chExt cx="36" cy="30"/>
              </a:xfrm>
            </p:grpSpPr>
            <p:sp>
              <p:nvSpPr>
                <p:cNvPr id="10352" name="Freeform 112"/>
                <p:cNvSpPr>
                  <a:spLocks/>
                </p:cNvSpPr>
                <p:nvPr/>
              </p:nvSpPr>
              <p:spPr bwMode="auto">
                <a:xfrm>
                  <a:off x="3702" y="1213"/>
                  <a:ext cx="23" cy="16"/>
                </a:xfrm>
                <a:custGeom>
                  <a:avLst/>
                  <a:gdLst>
                    <a:gd name="T0" fmla="*/ 22 w 23"/>
                    <a:gd name="T1" fmla="*/ 0 h 16"/>
                    <a:gd name="T2" fmla="*/ 15 w 23"/>
                    <a:gd name="T3" fmla="*/ 1 h 16"/>
                    <a:gd name="T4" fmla="*/ 7 w 23"/>
                    <a:gd name="T5" fmla="*/ 3 h 16"/>
                    <a:gd name="T6" fmla="*/ 2 w 23"/>
                    <a:gd name="T7" fmla="*/ 8 h 16"/>
                    <a:gd name="T8" fmla="*/ 0 w 23"/>
                    <a:gd name="T9" fmla="*/ 15 h 16"/>
                  </a:gdLst>
                  <a:ahLst/>
                  <a:cxnLst>
                    <a:cxn ang="0">
                      <a:pos x="T0" y="T1"/>
                    </a:cxn>
                    <a:cxn ang="0">
                      <a:pos x="T2" y="T3"/>
                    </a:cxn>
                    <a:cxn ang="0">
                      <a:pos x="T4" y="T5"/>
                    </a:cxn>
                    <a:cxn ang="0">
                      <a:pos x="T6" y="T7"/>
                    </a:cxn>
                    <a:cxn ang="0">
                      <a:pos x="T8" y="T9"/>
                    </a:cxn>
                  </a:cxnLst>
                  <a:rect l="0" t="0" r="r" b="b"/>
                  <a:pathLst>
                    <a:path w="23" h="16">
                      <a:moveTo>
                        <a:pt x="22" y="0"/>
                      </a:moveTo>
                      <a:lnTo>
                        <a:pt x="15" y="1"/>
                      </a:lnTo>
                      <a:lnTo>
                        <a:pt x="7" y="3"/>
                      </a:lnTo>
                      <a:lnTo>
                        <a:pt x="2" y="8"/>
                      </a:lnTo>
                      <a:lnTo>
                        <a:pt x="0" y="15"/>
                      </a:lnTo>
                    </a:path>
                  </a:pathLst>
                </a:custGeom>
                <a:noFill/>
                <a:ln w="25400" cap="rnd" cmpd="sng">
                  <a:solidFill>
                    <a:srgbClr val="A04000"/>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53" name="Freeform 113"/>
                <p:cNvSpPr>
                  <a:spLocks/>
                </p:cNvSpPr>
                <p:nvPr/>
              </p:nvSpPr>
              <p:spPr bwMode="auto">
                <a:xfrm>
                  <a:off x="3722" y="1224"/>
                  <a:ext cx="16" cy="19"/>
                </a:xfrm>
                <a:custGeom>
                  <a:avLst/>
                  <a:gdLst>
                    <a:gd name="T0" fmla="*/ 0 w 16"/>
                    <a:gd name="T1" fmla="*/ 0 h 19"/>
                    <a:gd name="T2" fmla="*/ 3 w 16"/>
                    <a:gd name="T3" fmla="*/ 0 h 19"/>
                    <a:gd name="T4" fmla="*/ 7 w 16"/>
                    <a:gd name="T5" fmla="*/ 2 h 19"/>
                    <a:gd name="T6" fmla="*/ 10 w 16"/>
                    <a:gd name="T7" fmla="*/ 5 h 19"/>
                    <a:gd name="T8" fmla="*/ 13 w 16"/>
                    <a:gd name="T9" fmla="*/ 10 h 19"/>
                    <a:gd name="T10" fmla="*/ 15 w 16"/>
                    <a:gd name="T11" fmla="*/ 15 h 19"/>
                    <a:gd name="T12" fmla="*/ 15 w 16"/>
                    <a:gd name="T13" fmla="*/ 18 h 19"/>
                    <a:gd name="T14" fmla="*/ 11 w 16"/>
                    <a:gd name="T15" fmla="*/ 18 h 19"/>
                    <a:gd name="T16" fmla="*/ 7 w 16"/>
                    <a:gd name="T17" fmla="*/ 17 h 19"/>
                    <a:gd name="T18" fmla="*/ 4 w 16"/>
                    <a:gd name="T19" fmla="*/ 13 h 19"/>
                    <a:gd name="T20" fmla="*/ 1 w 16"/>
                    <a:gd name="T21" fmla="*/ 9 h 19"/>
                    <a:gd name="T22" fmla="*/ 0 w 16"/>
                    <a:gd name="T23" fmla="*/ 4 h 19"/>
                    <a:gd name="T24" fmla="*/ 0 w 16"/>
                    <a:gd name="T25"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 h="19">
                      <a:moveTo>
                        <a:pt x="0" y="0"/>
                      </a:moveTo>
                      <a:lnTo>
                        <a:pt x="3" y="0"/>
                      </a:lnTo>
                      <a:lnTo>
                        <a:pt x="7" y="2"/>
                      </a:lnTo>
                      <a:lnTo>
                        <a:pt x="10" y="5"/>
                      </a:lnTo>
                      <a:lnTo>
                        <a:pt x="13" y="10"/>
                      </a:lnTo>
                      <a:lnTo>
                        <a:pt x="15" y="15"/>
                      </a:lnTo>
                      <a:lnTo>
                        <a:pt x="15" y="18"/>
                      </a:lnTo>
                      <a:lnTo>
                        <a:pt x="11" y="18"/>
                      </a:lnTo>
                      <a:lnTo>
                        <a:pt x="7" y="17"/>
                      </a:lnTo>
                      <a:lnTo>
                        <a:pt x="4" y="13"/>
                      </a:lnTo>
                      <a:lnTo>
                        <a:pt x="1" y="9"/>
                      </a:lnTo>
                      <a:lnTo>
                        <a:pt x="0" y="4"/>
                      </a:lnTo>
                      <a:lnTo>
                        <a:pt x="0" y="0"/>
                      </a:lnTo>
                    </a:path>
                  </a:pathLst>
                </a:custGeom>
                <a:solidFill>
                  <a:srgbClr val="00000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grpSp>
          <p:nvGrpSpPr>
            <p:cNvPr id="10394" name="Group 154"/>
            <p:cNvGrpSpPr>
              <a:grpSpLocks/>
            </p:cNvGrpSpPr>
            <p:nvPr/>
          </p:nvGrpSpPr>
          <p:grpSpPr bwMode="auto">
            <a:xfrm>
              <a:off x="3717" y="1418"/>
              <a:ext cx="249" cy="484"/>
              <a:chOff x="3717" y="1418"/>
              <a:chExt cx="249" cy="484"/>
            </a:xfrm>
          </p:grpSpPr>
          <p:grpSp>
            <p:nvGrpSpPr>
              <p:cNvPr id="10368" name="Group 128"/>
              <p:cNvGrpSpPr>
                <a:grpSpLocks/>
              </p:cNvGrpSpPr>
              <p:nvPr/>
            </p:nvGrpSpPr>
            <p:grpSpPr bwMode="auto">
              <a:xfrm>
                <a:off x="3717" y="1640"/>
                <a:ext cx="175" cy="262"/>
                <a:chOff x="3717" y="1640"/>
                <a:chExt cx="175" cy="262"/>
              </a:xfrm>
            </p:grpSpPr>
            <p:grpSp>
              <p:nvGrpSpPr>
                <p:cNvPr id="10358" name="Group 118"/>
                <p:cNvGrpSpPr>
                  <a:grpSpLocks/>
                </p:cNvGrpSpPr>
                <p:nvPr/>
              </p:nvGrpSpPr>
              <p:grpSpPr bwMode="auto">
                <a:xfrm>
                  <a:off x="3717" y="1835"/>
                  <a:ext cx="175" cy="67"/>
                  <a:chOff x="3717" y="1835"/>
                  <a:chExt cx="175" cy="67"/>
                </a:xfrm>
              </p:grpSpPr>
              <p:sp>
                <p:nvSpPr>
                  <p:cNvPr id="10356" name="Freeform 116"/>
                  <p:cNvSpPr>
                    <a:spLocks/>
                  </p:cNvSpPr>
                  <p:nvPr/>
                </p:nvSpPr>
                <p:spPr bwMode="auto">
                  <a:xfrm>
                    <a:off x="3801" y="1878"/>
                    <a:ext cx="91" cy="23"/>
                  </a:xfrm>
                  <a:custGeom>
                    <a:avLst/>
                    <a:gdLst>
                      <a:gd name="T0" fmla="*/ 8 w 91"/>
                      <a:gd name="T1" fmla="*/ 0 h 23"/>
                      <a:gd name="T2" fmla="*/ 40 w 91"/>
                      <a:gd name="T3" fmla="*/ 2 h 23"/>
                      <a:gd name="T4" fmla="*/ 54 w 91"/>
                      <a:gd name="T5" fmla="*/ 10 h 23"/>
                      <a:gd name="T6" fmla="*/ 63 w 91"/>
                      <a:gd name="T7" fmla="*/ 11 h 23"/>
                      <a:gd name="T8" fmla="*/ 73 w 91"/>
                      <a:gd name="T9" fmla="*/ 12 h 23"/>
                      <a:gd name="T10" fmla="*/ 88 w 91"/>
                      <a:gd name="T11" fmla="*/ 17 h 23"/>
                      <a:gd name="T12" fmla="*/ 90 w 91"/>
                      <a:gd name="T13" fmla="*/ 18 h 23"/>
                      <a:gd name="T14" fmla="*/ 90 w 91"/>
                      <a:gd name="T15" fmla="*/ 22 h 23"/>
                      <a:gd name="T16" fmla="*/ 50 w 91"/>
                      <a:gd name="T17" fmla="*/ 22 h 23"/>
                      <a:gd name="T18" fmla="*/ 16 w 91"/>
                      <a:gd name="T19" fmla="*/ 15 h 23"/>
                      <a:gd name="T20" fmla="*/ 14 w 91"/>
                      <a:gd name="T21" fmla="*/ 18 h 23"/>
                      <a:gd name="T22" fmla="*/ 1 w 91"/>
                      <a:gd name="T23" fmla="*/ 18 h 23"/>
                      <a:gd name="T24" fmla="*/ 0 w 91"/>
                      <a:gd name="T25" fmla="*/ 15 h 23"/>
                      <a:gd name="T26" fmla="*/ 0 w 91"/>
                      <a:gd name="T27" fmla="*/ 11 h 23"/>
                      <a:gd name="T28" fmla="*/ 1 w 91"/>
                      <a:gd name="T29" fmla="*/ 7 h 23"/>
                      <a:gd name="T30" fmla="*/ 2 w 91"/>
                      <a:gd name="T31" fmla="*/ 2 h 23"/>
                      <a:gd name="T32" fmla="*/ 8 w 91"/>
                      <a:gd name="T33"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23">
                        <a:moveTo>
                          <a:pt x="8" y="0"/>
                        </a:moveTo>
                        <a:lnTo>
                          <a:pt x="40" y="2"/>
                        </a:lnTo>
                        <a:lnTo>
                          <a:pt x="54" y="10"/>
                        </a:lnTo>
                        <a:lnTo>
                          <a:pt x="63" y="11"/>
                        </a:lnTo>
                        <a:lnTo>
                          <a:pt x="73" y="12"/>
                        </a:lnTo>
                        <a:lnTo>
                          <a:pt x="88" y="17"/>
                        </a:lnTo>
                        <a:lnTo>
                          <a:pt x="90" y="18"/>
                        </a:lnTo>
                        <a:lnTo>
                          <a:pt x="90" y="22"/>
                        </a:lnTo>
                        <a:lnTo>
                          <a:pt x="50" y="22"/>
                        </a:lnTo>
                        <a:lnTo>
                          <a:pt x="16" y="15"/>
                        </a:lnTo>
                        <a:lnTo>
                          <a:pt x="14" y="18"/>
                        </a:lnTo>
                        <a:lnTo>
                          <a:pt x="1" y="18"/>
                        </a:lnTo>
                        <a:lnTo>
                          <a:pt x="0" y="15"/>
                        </a:lnTo>
                        <a:lnTo>
                          <a:pt x="0" y="11"/>
                        </a:lnTo>
                        <a:lnTo>
                          <a:pt x="1" y="7"/>
                        </a:lnTo>
                        <a:lnTo>
                          <a:pt x="2" y="2"/>
                        </a:lnTo>
                        <a:lnTo>
                          <a:pt x="8" y="0"/>
                        </a:lnTo>
                      </a:path>
                    </a:pathLst>
                  </a:custGeom>
                  <a:solidFill>
                    <a:srgbClr val="30303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57" name="Freeform 117"/>
                  <p:cNvSpPr>
                    <a:spLocks/>
                  </p:cNvSpPr>
                  <p:nvPr/>
                </p:nvSpPr>
                <p:spPr bwMode="auto">
                  <a:xfrm>
                    <a:off x="3717" y="1835"/>
                    <a:ext cx="69" cy="67"/>
                  </a:xfrm>
                  <a:custGeom>
                    <a:avLst/>
                    <a:gdLst>
                      <a:gd name="T0" fmla="*/ 37 w 69"/>
                      <a:gd name="T1" fmla="*/ 24 h 67"/>
                      <a:gd name="T2" fmla="*/ 46 w 69"/>
                      <a:gd name="T3" fmla="*/ 22 h 67"/>
                      <a:gd name="T4" fmla="*/ 49 w 69"/>
                      <a:gd name="T5" fmla="*/ 36 h 67"/>
                      <a:gd name="T6" fmla="*/ 65 w 69"/>
                      <a:gd name="T7" fmla="*/ 54 h 67"/>
                      <a:gd name="T8" fmla="*/ 67 w 69"/>
                      <a:gd name="T9" fmla="*/ 61 h 67"/>
                      <a:gd name="T10" fmla="*/ 68 w 69"/>
                      <a:gd name="T11" fmla="*/ 65 h 67"/>
                      <a:gd name="T12" fmla="*/ 66 w 69"/>
                      <a:gd name="T13" fmla="*/ 66 h 67"/>
                      <a:gd name="T14" fmla="*/ 32 w 69"/>
                      <a:gd name="T15" fmla="*/ 41 h 67"/>
                      <a:gd name="T16" fmla="*/ 14 w 69"/>
                      <a:gd name="T17" fmla="*/ 22 h 67"/>
                      <a:gd name="T18" fmla="*/ 12 w 69"/>
                      <a:gd name="T19" fmla="*/ 25 h 67"/>
                      <a:gd name="T20" fmla="*/ 0 w 69"/>
                      <a:gd name="T21" fmla="*/ 15 h 67"/>
                      <a:gd name="T22" fmla="*/ 0 w 69"/>
                      <a:gd name="T23" fmla="*/ 9 h 67"/>
                      <a:gd name="T24" fmla="*/ 1 w 69"/>
                      <a:gd name="T25" fmla="*/ 5 h 67"/>
                      <a:gd name="T26" fmla="*/ 6 w 69"/>
                      <a:gd name="T27" fmla="*/ 2 h 67"/>
                      <a:gd name="T28" fmla="*/ 11 w 69"/>
                      <a:gd name="T29" fmla="*/ 0 h 67"/>
                      <a:gd name="T30" fmla="*/ 37 w 69"/>
                      <a:gd name="T31" fmla="*/ 24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9" h="67">
                        <a:moveTo>
                          <a:pt x="37" y="24"/>
                        </a:moveTo>
                        <a:lnTo>
                          <a:pt x="46" y="22"/>
                        </a:lnTo>
                        <a:lnTo>
                          <a:pt x="49" y="36"/>
                        </a:lnTo>
                        <a:lnTo>
                          <a:pt x="65" y="54"/>
                        </a:lnTo>
                        <a:lnTo>
                          <a:pt x="67" y="61"/>
                        </a:lnTo>
                        <a:lnTo>
                          <a:pt x="68" y="65"/>
                        </a:lnTo>
                        <a:lnTo>
                          <a:pt x="66" y="66"/>
                        </a:lnTo>
                        <a:lnTo>
                          <a:pt x="32" y="41"/>
                        </a:lnTo>
                        <a:lnTo>
                          <a:pt x="14" y="22"/>
                        </a:lnTo>
                        <a:lnTo>
                          <a:pt x="12" y="25"/>
                        </a:lnTo>
                        <a:lnTo>
                          <a:pt x="0" y="15"/>
                        </a:lnTo>
                        <a:lnTo>
                          <a:pt x="0" y="9"/>
                        </a:lnTo>
                        <a:lnTo>
                          <a:pt x="1" y="5"/>
                        </a:lnTo>
                        <a:lnTo>
                          <a:pt x="6" y="2"/>
                        </a:lnTo>
                        <a:lnTo>
                          <a:pt x="11" y="0"/>
                        </a:lnTo>
                        <a:lnTo>
                          <a:pt x="37" y="24"/>
                        </a:lnTo>
                      </a:path>
                    </a:pathLst>
                  </a:custGeom>
                  <a:solidFill>
                    <a:srgbClr val="30303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0367" name="Group 127"/>
                <p:cNvGrpSpPr>
                  <a:grpSpLocks/>
                </p:cNvGrpSpPr>
                <p:nvPr/>
              </p:nvGrpSpPr>
              <p:grpSpPr bwMode="auto">
                <a:xfrm>
                  <a:off x="3721" y="1640"/>
                  <a:ext cx="158" cy="245"/>
                  <a:chOff x="3721" y="1640"/>
                  <a:chExt cx="158" cy="245"/>
                </a:xfrm>
              </p:grpSpPr>
              <p:sp>
                <p:nvSpPr>
                  <p:cNvPr id="10359" name="Freeform 119"/>
                  <p:cNvSpPr>
                    <a:spLocks/>
                  </p:cNvSpPr>
                  <p:nvPr/>
                </p:nvSpPr>
                <p:spPr bwMode="auto">
                  <a:xfrm>
                    <a:off x="3721" y="1640"/>
                    <a:ext cx="158" cy="245"/>
                  </a:xfrm>
                  <a:custGeom>
                    <a:avLst/>
                    <a:gdLst>
                      <a:gd name="T0" fmla="*/ 143 w 158"/>
                      <a:gd name="T1" fmla="*/ 0 h 245"/>
                      <a:gd name="T2" fmla="*/ 111 w 158"/>
                      <a:gd name="T3" fmla="*/ 10 h 245"/>
                      <a:gd name="T4" fmla="*/ 97 w 158"/>
                      <a:gd name="T5" fmla="*/ 12 h 245"/>
                      <a:gd name="T6" fmla="*/ 84 w 158"/>
                      <a:gd name="T7" fmla="*/ 20 h 245"/>
                      <a:gd name="T8" fmla="*/ 68 w 158"/>
                      <a:gd name="T9" fmla="*/ 30 h 245"/>
                      <a:gd name="T10" fmla="*/ 53 w 158"/>
                      <a:gd name="T11" fmla="*/ 34 h 245"/>
                      <a:gd name="T12" fmla="*/ 40 w 158"/>
                      <a:gd name="T13" fmla="*/ 38 h 245"/>
                      <a:gd name="T14" fmla="*/ 33 w 158"/>
                      <a:gd name="T15" fmla="*/ 52 h 245"/>
                      <a:gd name="T16" fmla="*/ 30 w 158"/>
                      <a:gd name="T17" fmla="*/ 60 h 245"/>
                      <a:gd name="T18" fmla="*/ 28 w 158"/>
                      <a:gd name="T19" fmla="*/ 67 h 245"/>
                      <a:gd name="T20" fmla="*/ 29 w 158"/>
                      <a:gd name="T21" fmla="*/ 77 h 245"/>
                      <a:gd name="T22" fmla="*/ 31 w 158"/>
                      <a:gd name="T23" fmla="*/ 89 h 245"/>
                      <a:gd name="T24" fmla="*/ 31 w 158"/>
                      <a:gd name="T25" fmla="*/ 105 h 245"/>
                      <a:gd name="T26" fmla="*/ 29 w 158"/>
                      <a:gd name="T27" fmla="*/ 128 h 245"/>
                      <a:gd name="T28" fmla="*/ 24 w 158"/>
                      <a:gd name="T29" fmla="*/ 148 h 245"/>
                      <a:gd name="T30" fmla="*/ 20 w 158"/>
                      <a:gd name="T31" fmla="*/ 166 h 245"/>
                      <a:gd name="T32" fmla="*/ 10 w 158"/>
                      <a:gd name="T33" fmla="*/ 182 h 245"/>
                      <a:gd name="T34" fmla="*/ 0 w 158"/>
                      <a:gd name="T35" fmla="*/ 194 h 245"/>
                      <a:gd name="T36" fmla="*/ 14 w 158"/>
                      <a:gd name="T37" fmla="*/ 204 h 245"/>
                      <a:gd name="T38" fmla="*/ 26 w 158"/>
                      <a:gd name="T39" fmla="*/ 216 h 245"/>
                      <a:gd name="T40" fmla="*/ 42 w 158"/>
                      <a:gd name="T41" fmla="*/ 227 h 245"/>
                      <a:gd name="T42" fmla="*/ 48 w 158"/>
                      <a:gd name="T43" fmla="*/ 219 h 245"/>
                      <a:gd name="T44" fmla="*/ 51 w 158"/>
                      <a:gd name="T45" fmla="*/ 205 h 245"/>
                      <a:gd name="T46" fmla="*/ 59 w 158"/>
                      <a:gd name="T47" fmla="*/ 192 h 245"/>
                      <a:gd name="T48" fmla="*/ 64 w 158"/>
                      <a:gd name="T49" fmla="*/ 178 h 245"/>
                      <a:gd name="T50" fmla="*/ 70 w 158"/>
                      <a:gd name="T51" fmla="*/ 166 h 245"/>
                      <a:gd name="T52" fmla="*/ 77 w 158"/>
                      <a:gd name="T53" fmla="*/ 152 h 245"/>
                      <a:gd name="T54" fmla="*/ 79 w 158"/>
                      <a:gd name="T55" fmla="*/ 140 h 245"/>
                      <a:gd name="T56" fmla="*/ 80 w 158"/>
                      <a:gd name="T57" fmla="*/ 129 h 245"/>
                      <a:gd name="T58" fmla="*/ 83 w 158"/>
                      <a:gd name="T59" fmla="*/ 117 h 245"/>
                      <a:gd name="T60" fmla="*/ 85 w 158"/>
                      <a:gd name="T61" fmla="*/ 104 h 245"/>
                      <a:gd name="T62" fmla="*/ 93 w 158"/>
                      <a:gd name="T63" fmla="*/ 65 h 245"/>
                      <a:gd name="T64" fmla="*/ 95 w 158"/>
                      <a:gd name="T65" fmla="*/ 87 h 245"/>
                      <a:gd name="T66" fmla="*/ 88 w 158"/>
                      <a:gd name="T67" fmla="*/ 123 h 245"/>
                      <a:gd name="T68" fmla="*/ 87 w 158"/>
                      <a:gd name="T69" fmla="*/ 144 h 245"/>
                      <a:gd name="T70" fmla="*/ 85 w 158"/>
                      <a:gd name="T71" fmla="*/ 160 h 245"/>
                      <a:gd name="T72" fmla="*/ 83 w 158"/>
                      <a:gd name="T73" fmla="*/ 173 h 245"/>
                      <a:gd name="T74" fmla="*/ 80 w 158"/>
                      <a:gd name="T75" fmla="*/ 192 h 245"/>
                      <a:gd name="T76" fmla="*/ 80 w 158"/>
                      <a:gd name="T77" fmla="*/ 214 h 245"/>
                      <a:gd name="T78" fmla="*/ 80 w 158"/>
                      <a:gd name="T79" fmla="*/ 234 h 245"/>
                      <a:gd name="T80" fmla="*/ 84 w 158"/>
                      <a:gd name="T81" fmla="*/ 240 h 245"/>
                      <a:gd name="T82" fmla="*/ 95 w 158"/>
                      <a:gd name="T83" fmla="*/ 240 h 245"/>
                      <a:gd name="T84" fmla="*/ 105 w 158"/>
                      <a:gd name="T85" fmla="*/ 239 h 245"/>
                      <a:gd name="T86" fmla="*/ 118 w 158"/>
                      <a:gd name="T87" fmla="*/ 242 h 245"/>
                      <a:gd name="T88" fmla="*/ 130 w 158"/>
                      <a:gd name="T89" fmla="*/ 244 h 245"/>
                      <a:gd name="T90" fmla="*/ 134 w 158"/>
                      <a:gd name="T91" fmla="*/ 242 h 245"/>
                      <a:gd name="T92" fmla="*/ 135 w 158"/>
                      <a:gd name="T93" fmla="*/ 228 h 245"/>
                      <a:gd name="T94" fmla="*/ 133 w 158"/>
                      <a:gd name="T95" fmla="*/ 206 h 245"/>
                      <a:gd name="T96" fmla="*/ 131 w 158"/>
                      <a:gd name="T97" fmla="*/ 183 h 245"/>
                      <a:gd name="T98" fmla="*/ 130 w 158"/>
                      <a:gd name="T99" fmla="*/ 168 h 245"/>
                      <a:gd name="T100" fmla="*/ 132 w 158"/>
                      <a:gd name="T101" fmla="*/ 159 h 245"/>
                      <a:gd name="T102" fmla="*/ 135 w 158"/>
                      <a:gd name="T103" fmla="*/ 149 h 245"/>
                      <a:gd name="T104" fmla="*/ 138 w 158"/>
                      <a:gd name="T105" fmla="*/ 133 h 245"/>
                      <a:gd name="T106" fmla="*/ 142 w 158"/>
                      <a:gd name="T107" fmla="*/ 117 h 245"/>
                      <a:gd name="T108" fmla="*/ 151 w 158"/>
                      <a:gd name="T109" fmla="*/ 95 h 245"/>
                      <a:gd name="T110" fmla="*/ 154 w 158"/>
                      <a:gd name="T111" fmla="*/ 86 h 245"/>
                      <a:gd name="T112" fmla="*/ 156 w 158"/>
                      <a:gd name="T113" fmla="*/ 74 h 245"/>
                      <a:gd name="T114" fmla="*/ 156 w 158"/>
                      <a:gd name="T115" fmla="*/ 66 h 245"/>
                      <a:gd name="T116" fmla="*/ 157 w 158"/>
                      <a:gd name="T117" fmla="*/ 57 h 245"/>
                      <a:gd name="T118" fmla="*/ 156 w 158"/>
                      <a:gd name="T119" fmla="*/ 45 h 245"/>
                      <a:gd name="T120" fmla="*/ 154 w 158"/>
                      <a:gd name="T121" fmla="*/ 31 h 245"/>
                      <a:gd name="T122" fmla="*/ 151 w 158"/>
                      <a:gd name="T123" fmla="*/ 16 h 245"/>
                      <a:gd name="T124" fmla="*/ 143 w 158"/>
                      <a:gd name="T125" fmla="*/ 0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8" h="245">
                        <a:moveTo>
                          <a:pt x="143" y="0"/>
                        </a:moveTo>
                        <a:lnTo>
                          <a:pt x="111" y="10"/>
                        </a:lnTo>
                        <a:lnTo>
                          <a:pt x="97" y="12"/>
                        </a:lnTo>
                        <a:lnTo>
                          <a:pt x="84" y="20"/>
                        </a:lnTo>
                        <a:lnTo>
                          <a:pt x="68" y="30"/>
                        </a:lnTo>
                        <a:lnTo>
                          <a:pt x="53" y="34"/>
                        </a:lnTo>
                        <a:lnTo>
                          <a:pt x="40" y="38"/>
                        </a:lnTo>
                        <a:lnTo>
                          <a:pt x="33" y="52"/>
                        </a:lnTo>
                        <a:lnTo>
                          <a:pt x="30" y="60"/>
                        </a:lnTo>
                        <a:lnTo>
                          <a:pt x="28" y="67"/>
                        </a:lnTo>
                        <a:lnTo>
                          <a:pt x="29" y="77"/>
                        </a:lnTo>
                        <a:lnTo>
                          <a:pt x="31" y="89"/>
                        </a:lnTo>
                        <a:lnTo>
                          <a:pt x="31" y="105"/>
                        </a:lnTo>
                        <a:lnTo>
                          <a:pt x="29" y="128"/>
                        </a:lnTo>
                        <a:lnTo>
                          <a:pt x="24" y="148"/>
                        </a:lnTo>
                        <a:lnTo>
                          <a:pt x="20" y="166"/>
                        </a:lnTo>
                        <a:lnTo>
                          <a:pt x="10" y="182"/>
                        </a:lnTo>
                        <a:lnTo>
                          <a:pt x="0" y="194"/>
                        </a:lnTo>
                        <a:lnTo>
                          <a:pt x="14" y="204"/>
                        </a:lnTo>
                        <a:lnTo>
                          <a:pt x="26" y="216"/>
                        </a:lnTo>
                        <a:lnTo>
                          <a:pt x="42" y="227"/>
                        </a:lnTo>
                        <a:lnTo>
                          <a:pt x="48" y="219"/>
                        </a:lnTo>
                        <a:lnTo>
                          <a:pt x="51" y="205"/>
                        </a:lnTo>
                        <a:lnTo>
                          <a:pt x="59" y="192"/>
                        </a:lnTo>
                        <a:lnTo>
                          <a:pt x="64" y="178"/>
                        </a:lnTo>
                        <a:lnTo>
                          <a:pt x="70" y="166"/>
                        </a:lnTo>
                        <a:lnTo>
                          <a:pt x="77" y="152"/>
                        </a:lnTo>
                        <a:lnTo>
                          <a:pt x="79" y="140"/>
                        </a:lnTo>
                        <a:lnTo>
                          <a:pt x="80" y="129"/>
                        </a:lnTo>
                        <a:lnTo>
                          <a:pt x="83" y="117"/>
                        </a:lnTo>
                        <a:lnTo>
                          <a:pt x="85" y="104"/>
                        </a:lnTo>
                        <a:lnTo>
                          <a:pt x="93" y="65"/>
                        </a:lnTo>
                        <a:lnTo>
                          <a:pt x="95" y="87"/>
                        </a:lnTo>
                        <a:lnTo>
                          <a:pt x="88" y="123"/>
                        </a:lnTo>
                        <a:lnTo>
                          <a:pt x="87" y="144"/>
                        </a:lnTo>
                        <a:lnTo>
                          <a:pt x="85" y="160"/>
                        </a:lnTo>
                        <a:lnTo>
                          <a:pt x="83" y="173"/>
                        </a:lnTo>
                        <a:lnTo>
                          <a:pt x="80" y="192"/>
                        </a:lnTo>
                        <a:lnTo>
                          <a:pt x="80" y="214"/>
                        </a:lnTo>
                        <a:lnTo>
                          <a:pt x="80" y="234"/>
                        </a:lnTo>
                        <a:lnTo>
                          <a:pt x="84" y="240"/>
                        </a:lnTo>
                        <a:lnTo>
                          <a:pt x="95" y="240"/>
                        </a:lnTo>
                        <a:lnTo>
                          <a:pt x="105" y="239"/>
                        </a:lnTo>
                        <a:lnTo>
                          <a:pt x="118" y="242"/>
                        </a:lnTo>
                        <a:lnTo>
                          <a:pt x="130" y="244"/>
                        </a:lnTo>
                        <a:lnTo>
                          <a:pt x="134" y="242"/>
                        </a:lnTo>
                        <a:lnTo>
                          <a:pt x="135" y="228"/>
                        </a:lnTo>
                        <a:lnTo>
                          <a:pt x="133" y="206"/>
                        </a:lnTo>
                        <a:lnTo>
                          <a:pt x="131" y="183"/>
                        </a:lnTo>
                        <a:lnTo>
                          <a:pt x="130" y="168"/>
                        </a:lnTo>
                        <a:lnTo>
                          <a:pt x="132" y="159"/>
                        </a:lnTo>
                        <a:lnTo>
                          <a:pt x="135" y="149"/>
                        </a:lnTo>
                        <a:lnTo>
                          <a:pt x="138" y="133"/>
                        </a:lnTo>
                        <a:lnTo>
                          <a:pt x="142" y="117"/>
                        </a:lnTo>
                        <a:lnTo>
                          <a:pt x="151" y="95"/>
                        </a:lnTo>
                        <a:lnTo>
                          <a:pt x="154" y="86"/>
                        </a:lnTo>
                        <a:lnTo>
                          <a:pt x="156" y="74"/>
                        </a:lnTo>
                        <a:lnTo>
                          <a:pt x="156" y="66"/>
                        </a:lnTo>
                        <a:lnTo>
                          <a:pt x="157" y="57"/>
                        </a:lnTo>
                        <a:lnTo>
                          <a:pt x="156" y="45"/>
                        </a:lnTo>
                        <a:lnTo>
                          <a:pt x="154" y="31"/>
                        </a:lnTo>
                        <a:lnTo>
                          <a:pt x="151" y="16"/>
                        </a:lnTo>
                        <a:lnTo>
                          <a:pt x="143" y="0"/>
                        </a:lnTo>
                      </a:path>
                    </a:pathLst>
                  </a:custGeom>
                  <a:solidFill>
                    <a:srgbClr val="00A08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10366" name="Group 126"/>
                  <p:cNvGrpSpPr>
                    <a:grpSpLocks/>
                  </p:cNvGrpSpPr>
                  <p:nvPr/>
                </p:nvGrpSpPr>
                <p:grpSpPr bwMode="auto">
                  <a:xfrm>
                    <a:off x="3749" y="1648"/>
                    <a:ext cx="125" cy="167"/>
                    <a:chOff x="3749" y="1648"/>
                    <a:chExt cx="125" cy="167"/>
                  </a:xfrm>
                </p:grpSpPr>
                <p:sp>
                  <p:nvSpPr>
                    <p:cNvPr id="10360" name="Freeform 120"/>
                    <p:cNvSpPr>
                      <a:spLocks/>
                    </p:cNvSpPr>
                    <p:nvPr/>
                  </p:nvSpPr>
                  <p:spPr bwMode="auto">
                    <a:xfrm>
                      <a:off x="3755" y="1648"/>
                      <a:ext cx="119" cy="44"/>
                    </a:xfrm>
                    <a:custGeom>
                      <a:avLst/>
                      <a:gdLst>
                        <a:gd name="T0" fmla="*/ 114 w 119"/>
                        <a:gd name="T1" fmla="*/ 0 h 44"/>
                        <a:gd name="T2" fmla="*/ 61 w 119"/>
                        <a:gd name="T3" fmla="*/ 10 h 44"/>
                        <a:gd name="T4" fmla="*/ 0 w 119"/>
                        <a:gd name="T5" fmla="*/ 41 h 44"/>
                        <a:gd name="T6" fmla="*/ 3 w 119"/>
                        <a:gd name="T7" fmla="*/ 43 h 44"/>
                        <a:gd name="T8" fmla="*/ 10 w 119"/>
                        <a:gd name="T9" fmla="*/ 39 h 44"/>
                        <a:gd name="T10" fmla="*/ 14 w 119"/>
                        <a:gd name="T11" fmla="*/ 36 h 44"/>
                        <a:gd name="T12" fmla="*/ 22 w 119"/>
                        <a:gd name="T13" fmla="*/ 33 h 44"/>
                        <a:gd name="T14" fmla="*/ 28 w 119"/>
                        <a:gd name="T15" fmla="*/ 33 h 44"/>
                        <a:gd name="T16" fmla="*/ 33 w 119"/>
                        <a:gd name="T17" fmla="*/ 33 h 44"/>
                        <a:gd name="T18" fmla="*/ 39 w 119"/>
                        <a:gd name="T19" fmla="*/ 32 h 44"/>
                        <a:gd name="T20" fmla="*/ 46 w 119"/>
                        <a:gd name="T21" fmla="*/ 32 h 44"/>
                        <a:gd name="T22" fmla="*/ 53 w 119"/>
                        <a:gd name="T23" fmla="*/ 29 h 44"/>
                        <a:gd name="T24" fmla="*/ 56 w 119"/>
                        <a:gd name="T25" fmla="*/ 26 h 44"/>
                        <a:gd name="T26" fmla="*/ 60 w 119"/>
                        <a:gd name="T27" fmla="*/ 22 h 44"/>
                        <a:gd name="T28" fmla="*/ 64 w 119"/>
                        <a:gd name="T29" fmla="*/ 17 h 44"/>
                        <a:gd name="T30" fmla="*/ 69 w 119"/>
                        <a:gd name="T31" fmla="*/ 16 h 44"/>
                        <a:gd name="T32" fmla="*/ 76 w 119"/>
                        <a:gd name="T33" fmla="*/ 13 h 44"/>
                        <a:gd name="T34" fmla="*/ 82 w 119"/>
                        <a:gd name="T35" fmla="*/ 13 h 44"/>
                        <a:gd name="T36" fmla="*/ 90 w 119"/>
                        <a:gd name="T37" fmla="*/ 14 h 44"/>
                        <a:gd name="T38" fmla="*/ 97 w 119"/>
                        <a:gd name="T39" fmla="*/ 16 h 44"/>
                        <a:gd name="T40" fmla="*/ 104 w 119"/>
                        <a:gd name="T41" fmla="*/ 13 h 44"/>
                        <a:gd name="T42" fmla="*/ 111 w 119"/>
                        <a:gd name="T43" fmla="*/ 13 h 44"/>
                        <a:gd name="T44" fmla="*/ 118 w 119"/>
                        <a:gd name="T45" fmla="*/ 16 h 44"/>
                        <a:gd name="T46" fmla="*/ 117 w 119"/>
                        <a:gd name="T47" fmla="*/ 10 h 44"/>
                        <a:gd name="T48" fmla="*/ 115 w 119"/>
                        <a:gd name="T49" fmla="*/ 5 h 44"/>
                        <a:gd name="T50" fmla="*/ 114 w 119"/>
                        <a:gd name="T51"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9" h="44">
                          <a:moveTo>
                            <a:pt x="114" y="0"/>
                          </a:moveTo>
                          <a:lnTo>
                            <a:pt x="61" y="10"/>
                          </a:lnTo>
                          <a:lnTo>
                            <a:pt x="0" y="41"/>
                          </a:lnTo>
                          <a:lnTo>
                            <a:pt x="3" y="43"/>
                          </a:lnTo>
                          <a:lnTo>
                            <a:pt x="10" y="39"/>
                          </a:lnTo>
                          <a:lnTo>
                            <a:pt x="14" y="36"/>
                          </a:lnTo>
                          <a:lnTo>
                            <a:pt x="22" y="33"/>
                          </a:lnTo>
                          <a:lnTo>
                            <a:pt x="28" y="33"/>
                          </a:lnTo>
                          <a:lnTo>
                            <a:pt x="33" y="33"/>
                          </a:lnTo>
                          <a:lnTo>
                            <a:pt x="39" y="32"/>
                          </a:lnTo>
                          <a:lnTo>
                            <a:pt x="46" y="32"/>
                          </a:lnTo>
                          <a:lnTo>
                            <a:pt x="53" y="29"/>
                          </a:lnTo>
                          <a:lnTo>
                            <a:pt x="56" y="26"/>
                          </a:lnTo>
                          <a:lnTo>
                            <a:pt x="60" y="22"/>
                          </a:lnTo>
                          <a:lnTo>
                            <a:pt x="64" y="17"/>
                          </a:lnTo>
                          <a:lnTo>
                            <a:pt x="69" y="16"/>
                          </a:lnTo>
                          <a:lnTo>
                            <a:pt x="76" y="13"/>
                          </a:lnTo>
                          <a:lnTo>
                            <a:pt x="82" y="13"/>
                          </a:lnTo>
                          <a:lnTo>
                            <a:pt x="90" y="14"/>
                          </a:lnTo>
                          <a:lnTo>
                            <a:pt x="97" y="16"/>
                          </a:lnTo>
                          <a:lnTo>
                            <a:pt x="104" y="13"/>
                          </a:lnTo>
                          <a:lnTo>
                            <a:pt x="111" y="13"/>
                          </a:lnTo>
                          <a:lnTo>
                            <a:pt x="118" y="16"/>
                          </a:lnTo>
                          <a:lnTo>
                            <a:pt x="117" y="10"/>
                          </a:lnTo>
                          <a:lnTo>
                            <a:pt x="115" y="5"/>
                          </a:lnTo>
                          <a:lnTo>
                            <a:pt x="114" y="0"/>
                          </a:lnTo>
                        </a:path>
                      </a:pathLst>
                    </a:custGeom>
                    <a:solidFill>
                      <a:srgbClr val="00606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61" name="Freeform 121"/>
                    <p:cNvSpPr>
                      <a:spLocks/>
                    </p:cNvSpPr>
                    <p:nvPr/>
                  </p:nvSpPr>
                  <p:spPr bwMode="auto">
                    <a:xfrm>
                      <a:off x="3839" y="1801"/>
                      <a:ext cx="14" cy="6"/>
                    </a:xfrm>
                    <a:custGeom>
                      <a:avLst/>
                      <a:gdLst>
                        <a:gd name="T0" fmla="*/ 13 w 14"/>
                        <a:gd name="T1" fmla="*/ 5 h 6"/>
                        <a:gd name="T2" fmla="*/ 7 w 14"/>
                        <a:gd name="T3" fmla="*/ 5 h 6"/>
                        <a:gd name="T4" fmla="*/ 4 w 14"/>
                        <a:gd name="T5" fmla="*/ 3 h 6"/>
                        <a:gd name="T6" fmla="*/ 0 w 14"/>
                        <a:gd name="T7" fmla="*/ 0 h 6"/>
                        <a:gd name="T8" fmla="*/ 7 w 14"/>
                        <a:gd name="T9" fmla="*/ 4 h 6"/>
                        <a:gd name="T10" fmla="*/ 13 w 14"/>
                        <a:gd name="T11" fmla="*/ 5 h 6"/>
                      </a:gdLst>
                      <a:ahLst/>
                      <a:cxnLst>
                        <a:cxn ang="0">
                          <a:pos x="T0" y="T1"/>
                        </a:cxn>
                        <a:cxn ang="0">
                          <a:pos x="T2" y="T3"/>
                        </a:cxn>
                        <a:cxn ang="0">
                          <a:pos x="T4" y="T5"/>
                        </a:cxn>
                        <a:cxn ang="0">
                          <a:pos x="T6" y="T7"/>
                        </a:cxn>
                        <a:cxn ang="0">
                          <a:pos x="T8" y="T9"/>
                        </a:cxn>
                        <a:cxn ang="0">
                          <a:pos x="T10" y="T11"/>
                        </a:cxn>
                      </a:cxnLst>
                      <a:rect l="0" t="0" r="r" b="b"/>
                      <a:pathLst>
                        <a:path w="14" h="6">
                          <a:moveTo>
                            <a:pt x="13" y="5"/>
                          </a:moveTo>
                          <a:lnTo>
                            <a:pt x="7" y="5"/>
                          </a:lnTo>
                          <a:lnTo>
                            <a:pt x="4" y="3"/>
                          </a:lnTo>
                          <a:lnTo>
                            <a:pt x="0" y="0"/>
                          </a:lnTo>
                          <a:lnTo>
                            <a:pt x="7" y="4"/>
                          </a:lnTo>
                          <a:lnTo>
                            <a:pt x="13" y="5"/>
                          </a:lnTo>
                        </a:path>
                      </a:pathLst>
                    </a:custGeom>
                    <a:solidFill>
                      <a:srgbClr val="00606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10364" name="Group 124"/>
                    <p:cNvGrpSpPr>
                      <a:grpSpLocks/>
                    </p:cNvGrpSpPr>
                    <p:nvPr/>
                  </p:nvGrpSpPr>
                  <p:grpSpPr bwMode="auto">
                    <a:xfrm>
                      <a:off x="3749" y="1774"/>
                      <a:ext cx="10" cy="21"/>
                      <a:chOff x="3749" y="1774"/>
                      <a:chExt cx="10" cy="21"/>
                    </a:xfrm>
                  </p:grpSpPr>
                  <p:sp>
                    <p:nvSpPr>
                      <p:cNvPr id="10362" name="Freeform 122"/>
                      <p:cNvSpPr>
                        <a:spLocks/>
                      </p:cNvSpPr>
                      <p:nvPr/>
                    </p:nvSpPr>
                    <p:spPr bwMode="auto">
                      <a:xfrm>
                        <a:off x="3749" y="1774"/>
                        <a:ext cx="10" cy="13"/>
                      </a:xfrm>
                      <a:custGeom>
                        <a:avLst/>
                        <a:gdLst>
                          <a:gd name="T0" fmla="*/ 0 w 10"/>
                          <a:gd name="T1" fmla="*/ 0 h 13"/>
                          <a:gd name="T2" fmla="*/ 3 w 10"/>
                          <a:gd name="T3" fmla="*/ 9 h 13"/>
                          <a:gd name="T4" fmla="*/ 5 w 10"/>
                          <a:gd name="T5" fmla="*/ 11 h 13"/>
                          <a:gd name="T6" fmla="*/ 9 w 10"/>
                          <a:gd name="T7" fmla="*/ 12 h 13"/>
                          <a:gd name="T8" fmla="*/ 4 w 10"/>
                          <a:gd name="T9" fmla="*/ 8 h 13"/>
                          <a:gd name="T10" fmla="*/ 0 w 10"/>
                          <a:gd name="T11" fmla="*/ 0 h 13"/>
                        </a:gdLst>
                        <a:ahLst/>
                        <a:cxnLst>
                          <a:cxn ang="0">
                            <a:pos x="T0" y="T1"/>
                          </a:cxn>
                          <a:cxn ang="0">
                            <a:pos x="T2" y="T3"/>
                          </a:cxn>
                          <a:cxn ang="0">
                            <a:pos x="T4" y="T5"/>
                          </a:cxn>
                          <a:cxn ang="0">
                            <a:pos x="T6" y="T7"/>
                          </a:cxn>
                          <a:cxn ang="0">
                            <a:pos x="T8" y="T9"/>
                          </a:cxn>
                          <a:cxn ang="0">
                            <a:pos x="T10" y="T11"/>
                          </a:cxn>
                        </a:cxnLst>
                        <a:rect l="0" t="0" r="r" b="b"/>
                        <a:pathLst>
                          <a:path w="10" h="13">
                            <a:moveTo>
                              <a:pt x="0" y="0"/>
                            </a:moveTo>
                            <a:lnTo>
                              <a:pt x="3" y="9"/>
                            </a:lnTo>
                            <a:lnTo>
                              <a:pt x="5" y="11"/>
                            </a:lnTo>
                            <a:lnTo>
                              <a:pt x="9" y="12"/>
                            </a:lnTo>
                            <a:lnTo>
                              <a:pt x="4" y="8"/>
                            </a:lnTo>
                            <a:lnTo>
                              <a:pt x="0" y="0"/>
                            </a:lnTo>
                          </a:path>
                        </a:pathLst>
                      </a:custGeom>
                      <a:solidFill>
                        <a:srgbClr val="00606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63" name="Freeform 123"/>
                      <p:cNvSpPr>
                        <a:spLocks/>
                      </p:cNvSpPr>
                      <p:nvPr/>
                    </p:nvSpPr>
                    <p:spPr bwMode="auto">
                      <a:xfrm>
                        <a:off x="3749" y="1776"/>
                        <a:ext cx="7" cy="19"/>
                      </a:xfrm>
                      <a:custGeom>
                        <a:avLst/>
                        <a:gdLst>
                          <a:gd name="T0" fmla="*/ 1 w 7"/>
                          <a:gd name="T1" fmla="*/ 0 h 19"/>
                          <a:gd name="T2" fmla="*/ 1 w 7"/>
                          <a:gd name="T3" fmla="*/ 7 h 19"/>
                          <a:gd name="T4" fmla="*/ 1 w 7"/>
                          <a:gd name="T5" fmla="*/ 11 h 19"/>
                          <a:gd name="T6" fmla="*/ 3 w 7"/>
                          <a:gd name="T7" fmla="*/ 16 h 19"/>
                          <a:gd name="T8" fmla="*/ 6 w 7"/>
                          <a:gd name="T9" fmla="*/ 18 h 19"/>
                          <a:gd name="T10" fmla="*/ 2 w 7"/>
                          <a:gd name="T11" fmla="*/ 16 h 19"/>
                          <a:gd name="T12" fmla="*/ 0 w 7"/>
                          <a:gd name="T13" fmla="*/ 10 h 19"/>
                          <a:gd name="T14" fmla="*/ 1 w 7"/>
                          <a:gd name="T15" fmla="*/ 0 h 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19">
                            <a:moveTo>
                              <a:pt x="1" y="0"/>
                            </a:moveTo>
                            <a:lnTo>
                              <a:pt x="1" y="7"/>
                            </a:lnTo>
                            <a:lnTo>
                              <a:pt x="1" y="11"/>
                            </a:lnTo>
                            <a:lnTo>
                              <a:pt x="3" y="16"/>
                            </a:lnTo>
                            <a:lnTo>
                              <a:pt x="6" y="18"/>
                            </a:lnTo>
                            <a:lnTo>
                              <a:pt x="2" y="16"/>
                            </a:lnTo>
                            <a:lnTo>
                              <a:pt x="0" y="10"/>
                            </a:lnTo>
                            <a:lnTo>
                              <a:pt x="1" y="0"/>
                            </a:lnTo>
                          </a:path>
                        </a:pathLst>
                      </a:custGeom>
                      <a:solidFill>
                        <a:srgbClr val="00606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0365" name="Freeform 125"/>
                    <p:cNvSpPr>
                      <a:spLocks/>
                    </p:cNvSpPr>
                    <p:nvPr/>
                  </p:nvSpPr>
                  <p:spPr bwMode="auto">
                    <a:xfrm>
                      <a:off x="3839" y="1808"/>
                      <a:ext cx="14" cy="7"/>
                    </a:xfrm>
                    <a:custGeom>
                      <a:avLst/>
                      <a:gdLst>
                        <a:gd name="T0" fmla="*/ 13 w 14"/>
                        <a:gd name="T1" fmla="*/ 1 h 7"/>
                        <a:gd name="T2" fmla="*/ 9 w 14"/>
                        <a:gd name="T3" fmla="*/ 1 h 7"/>
                        <a:gd name="T4" fmla="*/ 4 w 14"/>
                        <a:gd name="T5" fmla="*/ 1 h 7"/>
                        <a:gd name="T6" fmla="*/ 1 w 14"/>
                        <a:gd name="T7" fmla="*/ 2 h 7"/>
                        <a:gd name="T8" fmla="*/ 1 w 14"/>
                        <a:gd name="T9" fmla="*/ 6 h 7"/>
                        <a:gd name="T10" fmla="*/ 0 w 14"/>
                        <a:gd name="T11" fmla="*/ 1 h 7"/>
                        <a:gd name="T12" fmla="*/ 2 w 14"/>
                        <a:gd name="T13" fmla="*/ 0 h 7"/>
                        <a:gd name="T14" fmla="*/ 13 w 14"/>
                        <a:gd name="T15" fmla="*/ 1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7">
                          <a:moveTo>
                            <a:pt x="13" y="1"/>
                          </a:moveTo>
                          <a:lnTo>
                            <a:pt x="9" y="1"/>
                          </a:lnTo>
                          <a:lnTo>
                            <a:pt x="4" y="1"/>
                          </a:lnTo>
                          <a:lnTo>
                            <a:pt x="1" y="2"/>
                          </a:lnTo>
                          <a:lnTo>
                            <a:pt x="1" y="6"/>
                          </a:lnTo>
                          <a:lnTo>
                            <a:pt x="0" y="1"/>
                          </a:lnTo>
                          <a:lnTo>
                            <a:pt x="2" y="0"/>
                          </a:lnTo>
                          <a:lnTo>
                            <a:pt x="13" y="1"/>
                          </a:lnTo>
                        </a:path>
                      </a:pathLst>
                    </a:custGeom>
                    <a:solidFill>
                      <a:srgbClr val="00606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grpSp>
          <p:grpSp>
            <p:nvGrpSpPr>
              <p:cNvPr id="10393" name="Group 153"/>
              <p:cNvGrpSpPr>
                <a:grpSpLocks/>
              </p:cNvGrpSpPr>
              <p:nvPr/>
            </p:nvGrpSpPr>
            <p:grpSpPr bwMode="auto">
              <a:xfrm>
                <a:off x="3721" y="1418"/>
                <a:ext cx="245" cy="274"/>
                <a:chOff x="3721" y="1418"/>
                <a:chExt cx="245" cy="274"/>
              </a:xfrm>
            </p:grpSpPr>
            <p:grpSp>
              <p:nvGrpSpPr>
                <p:cNvPr id="10375" name="Group 135"/>
                <p:cNvGrpSpPr>
                  <a:grpSpLocks/>
                </p:cNvGrpSpPr>
                <p:nvPr/>
              </p:nvGrpSpPr>
              <p:grpSpPr bwMode="auto">
                <a:xfrm>
                  <a:off x="3892" y="1418"/>
                  <a:ext cx="74" cy="94"/>
                  <a:chOff x="3892" y="1418"/>
                  <a:chExt cx="74" cy="94"/>
                </a:xfrm>
              </p:grpSpPr>
              <p:sp>
                <p:nvSpPr>
                  <p:cNvPr id="10369" name="Freeform 129"/>
                  <p:cNvSpPr>
                    <a:spLocks/>
                  </p:cNvSpPr>
                  <p:nvPr/>
                </p:nvSpPr>
                <p:spPr bwMode="auto">
                  <a:xfrm>
                    <a:off x="3892" y="1418"/>
                    <a:ext cx="74" cy="94"/>
                  </a:xfrm>
                  <a:custGeom>
                    <a:avLst/>
                    <a:gdLst>
                      <a:gd name="T0" fmla="*/ 67 w 74"/>
                      <a:gd name="T1" fmla="*/ 1 h 94"/>
                      <a:gd name="T2" fmla="*/ 52 w 74"/>
                      <a:gd name="T3" fmla="*/ 10 h 94"/>
                      <a:gd name="T4" fmla="*/ 44 w 74"/>
                      <a:gd name="T5" fmla="*/ 16 h 94"/>
                      <a:gd name="T6" fmla="*/ 32 w 74"/>
                      <a:gd name="T7" fmla="*/ 26 h 94"/>
                      <a:gd name="T8" fmla="*/ 26 w 74"/>
                      <a:gd name="T9" fmla="*/ 26 h 94"/>
                      <a:gd name="T10" fmla="*/ 20 w 74"/>
                      <a:gd name="T11" fmla="*/ 27 h 94"/>
                      <a:gd name="T12" fmla="*/ 15 w 74"/>
                      <a:gd name="T13" fmla="*/ 30 h 94"/>
                      <a:gd name="T14" fmla="*/ 12 w 74"/>
                      <a:gd name="T15" fmla="*/ 35 h 94"/>
                      <a:gd name="T16" fmla="*/ 7 w 74"/>
                      <a:gd name="T17" fmla="*/ 41 h 94"/>
                      <a:gd name="T18" fmla="*/ 1 w 74"/>
                      <a:gd name="T19" fmla="*/ 45 h 94"/>
                      <a:gd name="T20" fmla="*/ 0 w 74"/>
                      <a:gd name="T21" fmla="*/ 52 h 94"/>
                      <a:gd name="T22" fmla="*/ 7 w 74"/>
                      <a:gd name="T23" fmla="*/ 63 h 94"/>
                      <a:gd name="T24" fmla="*/ 9 w 74"/>
                      <a:gd name="T25" fmla="*/ 72 h 94"/>
                      <a:gd name="T26" fmla="*/ 13 w 74"/>
                      <a:gd name="T27" fmla="*/ 82 h 94"/>
                      <a:gd name="T28" fmla="*/ 19 w 74"/>
                      <a:gd name="T29" fmla="*/ 89 h 94"/>
                      <a:gd name="T30" fmla="*/ 25 w 74"/>
                      <a:gd name="T31" fmla="*/ 93 h 94"/>
                      <a:gd name="T32" fmla="*/ 32 w 74"/>
                      <a:gd name="T33" fmla="*/ 93 h 94"/>
                      <a:gd name="T34" fmla="*/ 45 w 74"/>
                      <a:gd name="T35" fmla="*/ 88 h 94"/>
                      <a:gd name="T36" fmla="*/ 53 w 74"/>
                      <a:gd name="T37" fmla="*/ 83 h 94"/>
                      <a:gd name="T38" fmla="*/ 59 w 74"/>
                      <a:gd name="T39" fmla="*/ 77 h 94"/>
                      <a:gd name="T40" fmla="*/ 62 w 74"/>
                      <a:gd name="T41" fmla="*/ 72 h 94"/>
                      <a:gd name="T42" fmla="*/ 63 w 74"/>
                      <a:gd name="T43" fmla="*/ 67 h 94"/>
                      <a:gd name="T44" fmla="*/ 62 w 74"/>
                      <a:gd name="T45" fmla="*/ 63 h 94"/>
                      <a:gd name="T46" fmla="*/ 60 w 74"/>
                      <a:gd name="T47" fmla="*/ 61 h 94"/>
                      <a:gd name="T48" fmla="*/ 59 w 74"/>
                      <a:gd name="T49" fmla="*/ 58 h 94"/>
                      <a:gd name="T50" fmla="*/ 58 w 74"/>
                      <a:gd name="T51" fmla="*/ 54 h 94"/>
                      <a:gd name="T52" fmla="*/ 55 w 74"/>
                      <a:gd name="T53" fmla="*/ 53 h 94"/>
                      <a:gd name="T54" fmla="*/ 52 w 74"/>
                      <a:gd name="T55" fmla="*/ 53 h 94"/>
                      <a:gd name="T56" fmla="*/ 52 w 74"/>
                      <a:gd name="T57" fmla="*/ 48 h 94"/>
                      <a:gd name="T58" fmla="*/ 50 w 74"/>
                      <a:gd name="T59" fmla="*/ 44 h 94"/>
                      <a:gd name="T60" fmla="*/ 47 w 74"/>
                      <a:gd name="T61" fmla="*/ 42 h 94"/>
                      <a:gd name="T62" fmla="*/ 41 w 74"/>
                      <a:gd name="T63" fmla="*/ 39 h 94"/>
                      <a:gd name="T64" fmla="*/ 45 w 74"/>
                      <a:gd name="T65" fmla="*/ 38 h 94"/>
                      <a:gd name="T66" fmla="*/ 52 w 74"/>
                      <a:gd name="T67" fmla="*/ 32 h 94"/>
                      <a:gd name="T68" fmla="*/ 58 w 74"/>
                      <a:gd name="T69" fmla="*/ 26 h 94"/>
                      <a:gd name="T70" fmla="*/ 65 w 74"/>
                      <a:gd name="T71" fmla="*/ 18 h 94"/>
                      <a:gd name="T72" fmla="*/ 72 w 74"/>
                      <a:gd name="T73" fmla="*/ 10 h 94"/>
                      <a:gd name="T74" fmla="*/ 73 w 74"/>
                      <a:gd name="T75" fmla="*/ 6 h 94"/>
                      <a:gd name="T76" fmla="*/ 73 w 74"/>
                      <a:gd name="T77" fmla="*/ 3 h 94"/>
                      <a:gd name="T78" fmla="*/ 72 w 74"/>
                      <a:gd name="T79" fmla="*/ 1 h 94"/>
                      <a:gd name="T80" fmla="*/ 69 w 74"/>
                      <a:gd name="T81" fmla="*/ 0 h 94"/>
                      <a:gd name="T82" fmla="*/ 67 w 74"/>
                      <a:gd name="T83" fmla="*/ 1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4" h="94">
                        <a:moveTo>
                          <a:pt x="67" y="1"/>
                        </a:moveTo>
                        <a:lnTo>
                          <a:pt x="52" y="10"/>
                        </a:lnTo>
                        <a:lnTo>
                          <a:pt x="44" y="16"/>
                        </a:lnTo>
                        <a:lnTo>
                          <a:pt x="32" y="26"/>
                        </a:lnTo>
                        <a:lnTo>
                          <a:pt x="26" y="26"/>
                        </a:lnTo>
                        <a:lnTo>
                          <a:pt x="20" y="27"/>
                        </a:lnTo>
                        <a:lnTo>
                          <a:pt x="15" y="30"/>
                        </a:lnTo>
                        <a:lnTo>
                          <a:pt x="12" y="35"/>
                        </a:lnTo>
                        <a:lnTo>
                          <a:pt x="7" y="41"/>
                        </a:lnTo>
                        <a:lnTo>
                          <a:pt x="1" y="45"/>
                        </a:lnTo>
                        <a:lnTo>
                          <a:pt x="0" y="52"/>
                        </a:lnTo>
                        <a:lnTo>
                          <a:pt x="7" y="63"/>
                        </a:lnTo>
                        <a:lnTo>
                          <a:pt x="9" y="72"/>
                        </a:lnTo>
                        <a:lnTo>
                          <a:pt x="13" y="82"/>
                        </a:lnTo>
                        <a:lnTo>
                          <a:pt x="19" y="89"/>
                        </a:lnTo>
                        <a:lnTo>
                          <a:pt x="25" y="93"/>
                        </a:lnTo>
                        <a:lnTo>
                          <a:pt x="32" y="93"/>
                        </a:lnTo>
                        <a:lnTo>
                          <a:pt x="45" y="88"/>
                        </a:lnTo>
                        <a:lnTo>
                          <a:pt x="53" y="83"/>
                        </a:lnTo>
                        <a:lnTo>
                          <a:pt x="59" y="77"/>
                        </a:lnTo>
                        <a:lnTo>
                          <a:pt x="62" y="72"/>
                        </a:lnTo>
                        <a:lnTo>
                          <a:pt x="63" y="67"/>
                        </a:lnTo>
                        <a:lnTo>
                          <a:pt x="62" y="63"/>
                        </a:lnTo>
                        <a:lnTo>
                          <a:pt x="60" y="61"/>
                        </a:lnTo>
                        <a:lnTo>
                          <a:pt x="59" y="58"/>
                        </a:lnTo>
                        <a:lnTo>
                          <a:pt x="58" y="54"/>
                        </a:lnTo>
                        <a:lnTo>
                          <a:pt x="55" y="53"/>
                        </a:lnTo>
                        <a:lnTo>
                          <a:pt x="52" y="53"/>
                        </a:lnTo>
                        <a:lnTo>
                          <a:pt x="52" y="48"/>
                        </a:lnTo>
                        <a:lnTo>
                          <a:pt x="50" y="44"/>
                        </a:lnTo>
                        <a:lnTo>
                          <a:pt x="47" y="42"/>
                        </a:lnTo>
                        <a:lnTo>
                          <a:pt x="41" y="39"/>
                        </a:lnTo>
                        <a:lnTo>
                          <a:pt x="45" y="38"/>
                        </a:lnTo>
                        <a:lnTo>
                          <a:pt x="52" y="32"/>
                        </a:lnTo>
                        <a:lnTo>
                          <a:pt x="58" y="26"/>
                        </a:lnTo>
                        <a:lnTo>
                          <a:pt x="65" y="18"/>
                        </a:lnTo>
                        <a:lnTo>
                          <a:pt x="72" y="10"/>
                        </a:lnTo>
                        <a:lnTo>
                          <a:pt x="73" y="6"/>
                        </a:lnTo>
                        <a:lnTo>
                          <a:pt x="73" y="3"/>
                        </a:lnTo>
                        <a:lnTo>
                          <a:pt x="72" y="1"/>
                        </a:lnTo>
                        <a:lnTo>
                          <a:pt x="69" y="0"/>
                        </a:lnTo>
                        <a:lnTo>
                          <a:pt x="67" y="1"/>
                        </a:lnTo>
                      </a:path>
                    </a:pathLst>
                  </a:custGeom>
                  <a:solidFill>
                    <a:srgbClr val="E0A08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10374" name="Group 134"/>
                  <p:cNvGrpSpPr>
                    <a:grpSpLocks/>
                  </p:cNvGrpSpPr>
                  <p:nvPr/>
                </p:nvGrpSpPr>
                <p:grpSpPr bwMode="auto">
                  <a:xfrm>
                    <a:off x="3905" y="1442"/>
                    <a:ext cx="50" cy="43"/>
                    <a:chOff x="3905" y="1442"/>
                    <a:chExt cx="50" cy="43"/>
                  </a:xfrm>
                </p:grpSpPr>
                <p:sp>
                  <p:nvSpPr>
                    <p:cNvPr id="10370" name="Freeform 130"/>
                    <p:cNvSpPr>
                      <a:spLocks/>
                    </p:cNvSpPr>
                    <p:nvPr/>
                  </p:nvSpPr>
                  <p:spPr bwMode="auto">
                    <a:xfrm>
                      <a:off x="3945" y="1479"/>
                      <a:ext cx="10" cy="6"/>
                    </a:xfrm>
                    <a:custGeom>
                      <a:avLst/>
                      <a:gdLst>
                        <a:gd name="T0" fmla="*/ 9 w 10"/>
                        <a:gd name="T1" fmla="*/ 0 h 6"/>
                        <a:gd name="T2" fmla="*/ 5 w 10"/>
                        <a:gd name="T3" fmla="*/ 0 h 6"/>
                        <a:gd name="T4" fmla="*/ 2 w 10"/>
                        <a:gd name="T5" fmla="*/ 2 h 6"/>
                        <a:gd name="T6" fmla="*/ 0 w 10"/>
                        <a:gd name="T7" fmla="*/ 5 h 6"/>
                      </a:gdLst>
                      <a:ahLst/>
                      <a:cxnLst>
                        <a:cxn ang="0">
                          <a:pos x="T0" y="T1"/>
                        </a:cxn>
                        <a:cxn ang="0">
                          <a:pos x="T2" y="T3"/>
                        </a:cxn>
                        <a:cxn ang="0">
                          <a:pos x="T4" y="T5"/>
                        </a:cxn>
                        <a:cxn ang="0">
                          <a:pos x="T6" y="T7"/>
                        </a:cxn>
                      </a:cxnLst>
                      <a:rect l="0" t="0" r="r" b="b"/>
                      <a:pathLst>
                        <a:path w="10" h="6">
                          <a:moveTo>
                            <a:pt x="9" y="0"/>
                          </a:moveTo>
                          <a:lnTo>
                            <a:pt x="5" y="0"/>
                          </a:lnTo>
                          <a:lnTo>
                            <a:pt x="2" y="2"/>
                          </a:lnTo>
                          <a:lnTo>
                            <a:pt x="0" y="5"/>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71" name="Freeform 131"/>
                    <p:cNvSpPr>
                      <a:spLocks/>
                    </p:cNvSpPr>
                    <p:nvPr/>
                  </p:nvSpPr>
                  <p:spPr bwMode="auto">
                    <a:xfrm>
                      <a:off x="3938" y="1469"/>
                      <a:ext cx="8" cy="8"/>
                    </a:xfrm>
                    <a:custGeom>
                      <a:avLst/>
                      <a:gdLst>
                        <a:gd name="T0" fmla="*/ 7 w 8"/>
                        <a:gd name="T1" fmla="*/ 0 h 8"/>
                        <a:gd name="T2" fmla="*/ 5 w 8"/>
                        <a:gd name="T3" fmla="*/ 1 h 8"/>
                        <a:gd name="T4" fmla="*/ 2 w 8"/>
                        <a:gd name="T5" fmla="*/ 2 h 8"/>
                        <a:gd name="T6" fmla="*/ 1 w 8"/>
                        <a:gd name="T7" fmla="*/ 4 h 8"/>
                        <a:gd name="T8" fmla="*/ 0 w 8"/>
                        <a:gd name="T9" fmla="*/ 7 h 8"/>
                      </a:gdLst>
                      <a:ahLst/>
                      <a:cxnLst>
                        <a:cxn ang="0">
                          <a:pos x="T0" y="T1"/>
                        </a:cxn>
                        <a:cxn ang="0">
                          <a:pos x="T2" y="T3"/>
                        </a:cxn>
                        <a:cxn ang="0">
                          <a:pos x="T4" y="T5"/>
                        </a:cxn>
                        <a:cxn ang="0">
                          <a:pos x="T6" y="T7"/>
                        </a:cxn>
                        <a:cxn ang="0">
                          <a:pos x="T8" y="T9"/>
                        </a:cxn>
                      </a:cxnLst>
                      <a:rect l="0" t="0" r="r" b="b"/>
                      <a:pathLst>
                        <a:path w="8" h="8">
                          <a:moveTo>
                            <a:pt x="7" y="0"/>
                          </a:moveTo>
                          <a:lnTo>
                            <a:pt x="5" y="1"/>
                          </a:lnTo>
                          <a:lnTo>
                            <a:pt x="2" y="2"/>
                          </a:lnTo>
                          <a:lnTo>
                            <a:pt x="1" y="4"/>
                          </a:lnTo>
                          <a:lnTo>
                            <a:pt x="0" y="7"/>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72" name="Freeform 132"/>
                    <p:cNvSpPr>
                      <a:spLocks/>
                    </p:cNvSpPr>
                    <p:nvPr/>
                  </p:nvSpPr>
                  <p:spPr bwMode="auto">
                    <a:xfrm>
                      <a:off x="3929" y="1459"/>
                      <a:ext cx="11" cy="8"/>
                    </a:xfrm>
                    <a:custGeom>
                      <a:avLst/>
                      <a:gdLst>
                        <a:gd name="T0" fmla="*/ 10 w 11"/>
                        <a:gd name="T1" fmla="*/ 0 h 8"/>
                        <a:gd name="T2" fmla="*/ 6 w 11"/>
                        <a:gd name="T3" fmla="*/ 1 h 8"/>
                        <a:gd name="T4" fmla="*/ 2 w 11"/>
                        <a:gd name="T5" fmla="*/ 3 h 8"/>
                        <a:gd name="T6" fmla="*/ 0 w 11"/>
                        <a:gd name="T7" fmla="*/ 7 h 8"/>
                      </a:gdLst>
                      <a:ahLst/>
                      <a:cxnLst>
                        <a:cxn ang="0">
                          <a:pos x="T0" y="T1"/>
                        </a:cxn>
                        <a:cxn ang="0">
                          <a:pos x="T2" y="T3"/>
                        </a:cxn>
                        <a:cxn ang="0">
                          <a:pos x="T4" y="T5"/>
                        </a:cxn>
                        <a:cxn ang="0">
                          <a:pos x="T6" y="T7"/>
                        </a:cxn>
                      </a:cxnLst>
                      <a:rect l="0" t="0" r="r" b="b"/>
                      <a:pathLst>
                        <a:path w="11" h="8">
                          <a:moveTo>
                            <a:pt x="10" y="0"/>
                          </a:moveTo>
                          <a:lnTo>
                            <a:pt x="6" y="1"/>
                          </a:lnTo>
                          <a:lnTo>
                            <a:pt x="2" y="3"/>
                          </a:lnTo>
                          <a:lnTo>
                            <a:pt x="0" y="7"/>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73" name="Freeform 133"/>
                    <p:cNvSpPr>
                      <a:spLocks/>
                    </p:cNvSpPr>
                    <p:nvPr/>
                  </p:nvSpPr>
                  <p:spPr bwMode="auto">
                    <a:xfrm>
                      <a:off x="3905" y="1442"/>
                      <a:ext cx="21" cy="16"/>
                    </a:xfrm>
                    <a:custGeom>
                      <a:avLst/>
                      <a:gdLst>
                        <a:gd name="T0" fmla="*/ 20 w 21"/>
                        <a:gd name="T1" fmla="*/ 0 h 16"/>
                        <a:gd name="T2" fmla="*/ 14 w 21"/>
                        <a:gd name="T3" fmla="*/ 2 h 16"/>
                        <a:gd name="T4" fmla="*/ 11 w 21"/>
                        <a:gd name="T5" fmla="*/ 4 h 16"/>
                        <a:gd name="T6" fmla="*/ 7 w 21"/>
                        <a:gd name="T7" fmla="*/ 8 h 16"/>
                        <a:gd name="T8" fmla="*/ 4 w 21"/>
                        <a:gd name="T9" fmla="*/ 12 h 16"/>
                        <a:gd name="T10" fmla="*/ 0 w 21"/>
                        <a:gd name="T11" fmla="*/ 15 h 16"/>
                      </a:gdLst>
                      <a:ahLst/>
                      <a:cxnLst>
                        <a:cxn ang="0">
                          <a:pos x="T0" y="T1"/>
                        </a:cxn>
                        <a:cxn ang="0">
                          <a:pos x="T2" y="T3"/>
                        </a:cxn>
                        <a:cxn ang="0">
                          <a:pos x="T4" y="T5"/>
                        </a:cxn>
                        <a:cxn ang="0">
                          <a:pos x="T6" y="T7"/>
                        </a:cxn>
                        <a:cxn ang="0">
                          <a:pos x="T8" y="T9"/>
                        </a:cxn>
                        <a:cxn ang="0">
                          <a:pos x="T10" y="T11"/>
                        </a:cxn>
                      </a:cxnLst>
                      <a:rect l="0" t="0" r="r" b="b"/>
                      <a:pathLst>
                        <a:path w="21" h="16">
                          <a:moveTo>
                            <a:pt x="20" y="0"/>
                          </a:moveTo>
                          <a:lnTo>
                            <a:pt x="14" y="2"/>
                          </a:lnTo>
                          <a:lnTo>
                            <a:pt x="11" y="4"/>
                          </a:lnTo>
                          <a:lnTo>
                            <a:pt x="7" y="8"/>
                          </a:lnTo>
                          <a:lnTo>
                            <a:pt x="4" y="12"/>
                          </a:lnTo>
                          <a:lnTo>
                            <a:pt x="0" y="15"/>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grpSp>
              <p:nvGrpSpPr>
                <p:cNvPr id="10392" name="Group 152"/>
                <p:cNvGrpSpPr>
                  <a:grpSpLocks/>
                </p:cNvGrpSpPr>
                <p:nvPr/>
              </p:nvGrpSpPr>
              <p:grpSpPr bwMode="auto">
                <a:xfrm>
                  <a:off x="3721" y="1469"/>
                  <a:ext cx="197" cy="223"/>
                  <a:chOff x="3721" y="1469"/>
                  <a:chExt cx="197" cy="223"/>
                </a:xfrm>
              </p:grpSpPr>
              <p:grpSp>
                <p:nvGrpSpPr>
                  <p:cNvPr id="10383" name="Group 143"/>
                  <p:cNvGrpSpPr>
                    <a:grpSpLocks/>
                  </p:cNvGrpSpPr>
                  <p:nvPr/>
                </p:nvGrpSpPr>
                <p:grpSpPr bwMode="auto">
                  <a:xfrm>
                    <a:off x="3723" y="1469"/>
                    <a:ext cx="195" cy="65"/>
                    <a:chOff x="3723" y="1469"/>
                    <a:chExt cx="195" cy="65"/>
                  </a:xfrm>
                </p:grpSpPr>
                <p:grpSp>
                  <p:nvGrpSpPr>
                    <p:cNvPr id="10379" name="Group 139"/>
                    <p:cNvGrpSpPr>
                      <a:grpSpLocks/>
                    </p:cNvGrpSpPr>
                    <p:nvPr/>
                  </p:nvGrpSpPr>
                  <p:grpSpPr bwMode="auto">
                    <a:xfrm>
                      <a:off x="3723" y="1489"/>
                      <a:ext cx="86" cy="45"/>
                      <a:chOff x="3723" y="1489"/>
                      <a:chExt cx="86" cy="45"/>
                    </a:xfrm>
                  </p:grpSpPr>
                  <p:sp>
                    <p:nvSpPr>
                      <p:cNvPr id="10376" name="Freeform 136"/>
                      <p:cNvSpPr>
                        <a:spLocks/>
                      </p:cNvSpPr>
                      <p:nvPr/>
                    </p:nvSpPr>
                    <p:spPr bwMode="auto">
                      <a:xfrm>
                        <a:off x="3723" y="1489"/>
                        <a:ext cx="78" cy="45"/>
                      </a:xfrm>
                      <a:custGeom>
                        <a:avLst/>
                        <a:gdLst>
                          <a:gd name="T0" fmla="*/ 77 w 78"/>
                          <a:gd name="T1" fmla="*/ 44 h 45"/>
                          <a:gd name="T2" fmla="*/ 70 w 78"/>
                          <a:gd name="T3" fmla="*/ 14 h 45"/>
                          <a:gd name="T4" fmla="*/ 51 w 78"/>
                          <a:gd name="T5" fmla="*/ 8 h 45"/>
                          <a:gd name="T6" fmla="*/ 27 w 78"/>
                          <a:gd name="T7" fmla="*/ 3 h 45"/>
                          <a:gd name="T8" fmla="*/ 0 w 78"/>
                          <a:gd name="T9" fmla="*/ 0 h 45"/>
                          <a:gd name="T10" fmla="*/ 17 w 78"/>
                          <a:gd name="T11" fmla="*/ 40 h 45"/>
                          <a:gd name="T12" fmla="*/ 39 w 78"/>
                          <a:gd name="T13" fmla="*/ 34 h 45"/>
                          <a:gd name="T14" fmla="*/ 77 w 78"/>
                          <a:gd name="T15" fmla="*/ 44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8" h="45">
                            <a:moveTo>
                              <a:pt x="77" y="44"/>
                            </a:moveTo>
                            <a:lnTo>
                              <a:pt x="70" y="14"/>
                            </a:lnTo>
                            <a:lnTo>
                              <a:pt x="51" y="8"/>
                            </a:lnTo>
                            <a:lnTo>
                              <a:pt x="27" y="3"/>
                            </a:lnTo>
                            <a:lnTo>
                              <a:pt x="0" y="0"/>
                            </a:lnTo>
                            <a:lnTo>
                              <a:pt x="17" y="40"/>
                            </a:lnTo>
                            <a:lnTo>
                              <a:pt x="39" y="34"/>
                            </a:lnTo>
                            <a:lnTo>
                              <a:pt x="77" y="44"/>
                            </a:lnTo>
                          </a:path>
                        </a:pathLst>
                      </a:custGeom>
                      <a:solidFill>
                        <a:srgbClr val="E0FFFF"/>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77" name="Freeform 137"/>
                      <p:cNvSpPr>
                        <a:spLocks/>
                      </p:cNvSpPr>
                      <p:nvPr/>
                    </p:nvSpPr>
                    <p:spPr bwMode="auto">
                      <a:xfrm>
                        <a:off x="3790" y="1503"/>
                        <a:ext cx="19" cy="22"/>
                      </a:xfrm>
                      <a:custGeom>
                        <a:avLst/>
                        <a:gdLst>
                          <a:gd name="T0" fmla="*/ 18 w 19"/>
                          <a:gd name="T1" fmla="*/ 14 h 22"/>
                          <a:gd name="T2" fmla="*/ 14 w 19"/>
                          <a:gd name="T3" fmla="*/ 5 h 22"/>
                          <a:gd name="T4" fmla="*/ 3 w 19"/>
                          <a:gd name="T5" fmla="*/ 0 h 22"/>
                          <a:gd name="T6" fmla="*/ 0 w 19"/>
                          <a:gd name="T7" fmla="*/ 14 h 22"/>
                          <a:gd name="T8" fmla="*/ 7 w 19"/>
                          <a:gd name="T9" fmla="*/ 21 h 22"/>
                          <a:gd name="T10" fmla="*/ 18 w 19"/>
                          <a:gd name="T11" fmla="*/ 14 h 22"/>
                        </a:gdLst>
                        <a:ahLst/>
                        <a:cxnLst>
                          <a:cxn ang="0">
                            <a:pos x="T0" y="T1"/>
                          </a:cxn>
                          <a:cxn ang="0">
                            <a:pos x="T2" y="T3"/>
                          </a:cxn>
                          <a:cxn ang="0">
                            <a:pos x="T4" y="T5"/>
                          </a:cxn>
                          <a:cxn ang="0">
                            <a:pos x="T6" y="T7"/>
                          </a:cxn>
                          <a:cxn ang="0">
                            <a:pos x="T8" y="T9"/>
                          </a:cxn>
                          <a:cxn ang="0">
                            <a:pos x="T10" y="T11"/>
                          </a:cxn>
                        </a:cxnLst>
                        <a:rect l="0" t="0" r="r" b="b"/>
                        <a:pathLst>
                          <a:path w="19" h="22">
                            <a:moveTo>
                              <a:pt x="18" y="14"/>
                            </a:moveTo>
                            <a:lnTo>
                              <a:pt x="14" y="5"/>
                            </a:lnTo>
                            <a:lnTo>
                              <a:pt x="3" y="0"/>
                            </a:lnTo>
                            <a:lnTo>
                              <a:pt x="0" y="14"/>
                            </a:lnTo>
                            <a:lnTo>
                              <a:pt x="7" y="21"/>
                            </a:lnTo>
                            <a:lnTo>
                              <a:pt x="18" y="14"/>
                            </a:lnTo>
                          </a:path>
                        </a:pathLst>
                      </a:custGeom>
                      <a:solidFill>
                        <a:srgbClr val="0000FF"/>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78" name="Freeform 138"/>
                      <p:cNvSpPr>
                        <a:spLocks/>
                      </p:cNvSpPr>
                      <p:nvPr/>
                    </p:nvSpPr>
                    <p:spPr bwMode="auto">
                      <a:xfrm>
                        <a:off x="3788" y="1518"/>
                        <a:ext cx="6" cy="8"/>
                      </a:xfrm>
                      <a:custGeom>
                        <a:avLst/>
                        <a:gdLst>
                          <a:gd name="T0" fmla="*/ 1 w 6"/>
                          <a:gd name="T1" fmla="*/ 0 h 8"/>
                          <a:gd name="T2" fmla="*/ 0 w 6"/>
                          <a:gd name="T3" fmla="*/ 7 h 8"/>
                          <a:gd name="T4" fmla="*/ 5 w 6"/>
                          <a:gd name="T5" fmla="*/ 3 h 8"/>
                          <a:gd name="T6" fmla="*/ 1 w 6"/>
                          <a:gd name="T7" fmla="*/ 0 h 8"/>
                        </a:gdLst>
                        <a:ahLst/>
                        <a:cxnLst>
                          <a:cxn ang="0">
                            <a:pos x="T0" y="T1"/>
                          </a:cxn>
                          <a:cxn ang="0">
                            <a:pos x="T2" y="T3"/>
                          </a:cxn>
                          <a:cxn ang="0">
                            <a:pos x="T4" y="T5"/>
                          </a:cxn>
                          <a:cxn ang="0">
                            <a:pos x="T6" y="T7"/>
                          </a:cxn>
                        </a:cxnLst>
                        <a:rect l="0" t="0" r="r" b="b"/>
                        <a:pathLst>
                          <a:path w="6" h="8">
                            <a:moveTo>
                              <a:pt x="1" y="0"/>
                            </a:moveTo>
                            <a:lnTo>
                              <a:pt x="0" y="7"/>
                            </a:lnTo>
                            <a:lnTo>
                              <a:pt x="5" y="3"/>
                            </a:lnTo>
                            <a:lnTo>
                              <a:pt x="1" y="0"/>
                            </a:lnTo>
                          </a:path>
                        </a:pathLst>
                      </a:custGeom>
                      <a:solidFill>
                        <a:srgbClr val="C0FFFF"/>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0382" name="Group 142"/>
                    <p:cNvGrpSpPr>
                      <a:grpSpLocks/>
                    </p:cNvGrpSpPr>
                    <p:nvPr/>
                  </p:nvGrpSpPr>
                  <p:grpSpPr bwMode="auto">
                    <a:xfrm>
                      <a:off x="3865" y="1469"/>
                      <a:ext cx="53" cy="60"/>
                      <a:chOff x="3865" y="1469"/>
                      <a:chExt cx="53" cy="60"/>
                    </a:xfrm>
                  </p:grpSpPr>
                  <p:sp>
                    <p:nvSpPr>
                      <p:cNvPr id="10380" name="Freeform 140"/>
                      <p:cNvSpPr>
                        <a:spLocks/>
                      </p:cNvSpPr>
                      <p:nvPr/>
                    </p:nvSpPr>
                    <p:spPr bwMode="auto">
                      <a:xfrm>
                        <a:off x="3865" y="1469"/>
                        <a:ext cx="53" cy="60"/>
                      </a:xfrm>
                      <a:custGeom>
                        <a:avLst/>
                        <a:gdLst>
                          <a:gd name="T0" fmla="*/ 52 w 53"/>
                          <a:gd name="T1" fmla="*/ 46 h 60"/>
                          <a:gd name="T2" fmla="*/ 43 w 53"/>
                          <a:gd name="T3" fmla="*/ 37 h 60"/>
                          <a:gd name="T4" fmla="*/ 36 w 53"/>
                          <a:gd name="T5" fmla="*/ 24 h 60"/>
                          <a:gd name="T6" fmla="*/ 31 w 53"/>
                          <a:gd name="T7" fmla="*/ 8 h 60"/>
                          <a:gd name="T8" fmla="*/ 26 w 53"/>
                          <a:gd name="T9" fmla="*/ 0 h 60"/>
                          <a:gd name="T10" fmla="*/ 20 w 53"/>
                          <a:gd name="T11" fmla="*/ 4 h 60"/>
                          <a:gd name="T12" fmla="*/ 10 w 53"/>
                          <a:gd name="T13" fmla="*/ 10 h 60"/>
                          <a:gd name="T14" fmla="*/ 0 w 53"/>
                          <a:gd name="T15" fmla="*/ 13 h 60"/>
                          <a:gd name="T16" fmla="*/ 16 w 53"/>
                          <a:gd name="T17" fmla="*/ 28 h 60"/>
                          <a:gd name="T18" fmla="*/ 21 w 53"/>
                          <a:gd name="T19" fmla="*/ 36 h 60"/>
                          <a:gd name="T20" fmla="*/ 23 w 53"/>
                          <a:gd name="T21" fmla="*/ 45 h 60"/>
                          <a:gd name="T22" fmla="*/ 29 w 53"/>
                          <a:gd name="T23" fmla="*/ 51 h 60"/>
                          <a:gd name="T24" fmla="*/ 31 w 53"/>
                          <a:gd name="T25" fmla="*/ 59 h 60"/>
                          <a:gd name="T26" fmla="*/ 36 w 53"/>
                          <a:gd name="T27" fmla="*/ 54 h 60"/>
                          <a:gd name="T28" fmla="*/ 42 w 53"/>
                          <a:gd name="T29" fmla="*/ 49 h 60"/>
                          <a:gd name="T30" fmla="*/ 52 w 53"/>
                          <a:gd name="T31" fmla="*/ 4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3" h="60">
                            <a:moveTo>
                              <a:pt x="52" y="46"/>
                            </a:moveTo>
                            <a:lnTo>
                              <a:pt x="43" y="37"/>
                            </a:lnTo>
                            <a:lnTo>
                              <a:pt x="36" y="24"/>
                            </a:lnTo>
                            <a:lnTo>
                              <a:pt x="31" y="8"/>
                            </a:lnTo>
                            <a:lnTo>
                              <a:pt x="26" y="0"/>
                            </a:lnTo>
                            <a:lnTo>
                              <a:pt x="20" y="4"/>
                            </a:lnTo>
                            <a:lnTo>
                              <a:pt x="10" y="10"/>
                            </a:lnTo>
                            <a:lnTo>
                              <a:pt x="0" y="13"/>
                            </a:lnTo>
                            <a:lnTo>
                              <a:pt x="16" y="28"/>
                            </a:lnTo>
                            <a:lnTo>
                              <a:pt x="21" y="36"/>
                            </a:lnTo>
                            <a:lnTo>
                              <a:pt x="23" y="45"/>
                            </a:lnTo>
                            <a:lnTo>
                              <a:pt x="29" y="51"/>
                            </a:lnTo>
                            <a:lnTo>
                              <a:pt x="31" y="59"/>
                            </a:lnTo>
                            <a:lnTo>
                              <a:pt x="36" y="54"/>
                            </a:lnTo>
                            <a:lnTo>
                              <a:pt x="42" y="49"/>
                            </a:lnTo>
                            <a:lnTo>
                              <a:pt x="52" y="46"/>
                            </a:lnTo>
                          </a:path>
                        </a:pathLst>
                      </a:custGeom>
                      <a:solidFill>
                        <a:srgbClr val="E0FFFF"/>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81" name="Freeform 141"/>
                      <p:cNvSpPr>
                        <a:spLocks/>
                      </p:cNvSpPr>
                      <p:nvPr/>
                    </p:nvSpPr>
                    <p:spPr bwMode="auto">
                      <a:xfrm>
                        <a:off x="3881" y="1477"/>
                        <a:ext cx="7" cy="8"/>
                      </a:xfrm>
                      <a:custGeom>
                        <a:avLst/>
                        <a:gdLst>
                          <a:gd name="T0" fmla="*/ 2 w 7"/>
                          <a:gd name="T1" fmla="*/ 0 h 8"/>
                          <a:gd name="T2" fmla="*/ 6 w 7"/>
                          <a:gd name="T3" fmla="*/ 5 h 8"/>
                          <a:gd name="T4" fmla="*/ 4 w 7"/>
                          <a:gd name="T5" fmla="*/ 7 h 8"/>
                          <a:gd name="T6" fmla="*/ 0 w 7"/>
                          <a:gd name="T7" fmla="*/ 2 h 8"/>
                          <a:gd name="T8" fmla="*/ 2 w 7"/>
                          <a:gd name="T9" fmla="*/ 0 h 8"/>
                        </a:gdLst>
                        <a:ahLst/>
                        <a:cxnLst>
                          <a:cxn ang="0">
                            <a:pos x="T0" y="T1"/>
                          </a:cxn>
                          <a:cxn ang="0">
                            <a:pos x="T2" y="T3"/>
                          </a:cxn>
                          <a:cxn ang="0">
                            <a:pos x="T4" y="T5"/>
                          </a:cxn>
                          <a:cxn ang="0">
                            <a:pos x="T6" y="T7"/>
                          </a:cxn>
                          <a:cxn ang="0">
                            <a:pos x="T8" y="T9"/>
                          </a:cxn>
                        </a:cxnLst>
                        <a:rect l="0" t="0" r="r" b="b"/>
                        <a:pathLst>
                          <a:path w="7" h="8">
                            <a:moveTo>
                              <a:pt x="2" y="0"/>
                            </a:moveTo>
                            <a:lnTo>
                              <a:pt x="6" y="5"/>
                            </a:lnTo>
                            <a:lnTo>
                              <a:pt x="4" y="7"/>
                            </a:lnTo>
                            <a:lnTo>
                              <a:pt x="0" y="2"/>
                            </a:lnTo>
                            <a:lnTo>
                              <a:pt x="2" y="0"/>
                            </a:lnTo>
                          </a:path>
                        </a:pathLst>
                      </a:custGeom>
                      <a:solidFill>
                        <a:srgbClr val="C0C0E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grpSp>
                <p:nvGrpSpPr>
                  <p:cNvPr id="10391" name="Group 151"/>
                  <p:cNvGrpSpPr>
                    <a:grpSpLocks/>
                  </p:cNvGrpSpPr>
                  <p:nvPr/>
                </p:nvGrpSpPr>
                <p:grpSpPr bwMode="auto">
                  <a:xfrm>
                    <a:off x="3721" y="1479"/>
                    <a:ext cx="182" cy="213"/>
                    <a:chOff x="3721" y="1479"/>
                    <a:chExt cx="182" cy="213"/>
                  </a:xfrm>
                </p:grpSpPr>
                <p:sp>
                  <p:nvSpPr>
                    <p:cNvPr id="10384" name="Freeform 144"/>
                    <p:cNvSpPr>
                      <a:spLocks/>
                    </p:cNvSpPr>
                    <p:nvPr/>
                  </p:nvSpPr>
                  <p:spPr bwMode="auto">
                    <a:xfrm>
                      <a:off x="3721" y="1480"/>
                      <a:ext cx="182" cy="212"/>
                    </a:xfrm>
                    <a:custGeom>
                      <a:avLst/>
                      <a:gdLst>
                        <a:gd name="T0" fmla="*/ 167 w 182"/>
                        <a:gd name="T1" fmla="*/ 54 h 212"/>
                        <a:gd name="T2" fmla="*/ 179 w 182"/>
                        <a:gd name="T3" fmla="*/ 46 h 212"/>
                        <a:gd name="T4" fmla="*/ 175 w 182"/>
                        <a:gd name="T5" fmla="*/ 39 h 212"/>
                        <a:gd name="T6" fmla="*/ 168 w 182"/>
                        <a:gd name="T7" fmla="*/ 27 h 212"/>
                        <a:gd name="T8" fmla="*/ 154 w 182"/>
                        <a:gd name="T9" fmla="*/ 11 h 212"/>
                        <a:gd name="T10" fmla="*/ 144 w 182"/>
                        <a:gd name="T11" fmla="*/ 0 h 212"/>
                        <a:gd name="T12" fmla="*/ 134 w 182"/>
                        <a:gd name="T13" fmla="*/ 7 h 212"/>
                        <a:gd name="T14" fmla="*/ 119 w 182"/>
                        <a:gd name="T15" fmla="*/ 20 h 212"/>
                        <a:gd name="T16" fmla="*/ 108 w 182"/>
                        <a:gd name="T17" fmla="*/ 27 h 212"/>
                        <a:gd name="T18" fmla="*/ 92 w 182"/>
                        <a:gd name="T19" fmla="*/ 32 h 212"/>
                        <a:gd name="T20" fmla="*/ 79 w 182"/>
                        <a:gd name="T21" fmla="*/ 40 h 212"/>
                        <a:gd name="T22" fmla="*/ 65 w 182"/>
                        <a:gd name="T23" fmla="*/ 48 h 212"/>
                        <a:gd name="T24" fmla="*/ 52 w 182"/>
                        <a:gd name="T25" fmla="*/ 42 h 212"/>
                        <a:gd name="T26" fmla="*/ 38 w 182"/>
                        <a:gd name="T27" fmla="*/ 38 h 212"/>
                        <a:gd name="T28" fmla="*/ 26 w 182"/>
                        <a:gd name="T29" fmla="*/ 37 h 212"/>
                        <a:gd name="T30" fmla="*/ 14 w 182"/>
                        <a:gd name="T31" fmla="*/ 39 h 212"/>
                        <a:gd name="T32" fmla="*/ 6 w 182"/>
                        <a:gd name="T33" fmla="*/ 45 h 212"/>
                        <a:gd name="T34" fmla="*/ 1 w 182"/>
                        <a:gd name="T35" fmla="*/ 51 h 212"/>
                        <a:gd name="T36" fmla="*/ 0 w 182"/>
                        <a:gd name="T37" fmla="*/ 57 h 212"/>
                        <a:gd name="T38" fmla="*/ 1 w 182"/>
                        <a:gd name="T39" fmla="*/ 65 h 212"/>
                        <a:gd name="T40" fmla="*/ 6 w 182"/>
                        <a:gd name="T41" fmla="*/ 74 h 212"/>
                        <a:gd name="T42" fmla="*/ 10 w 182"/>
                        <a:gd name="T43" fmla="*/ 85 h 212"/>
                        <a:gd name="T44" fmla="*/ 14 w 182"/>
                        <a:gd name="T45" fmla="*/ 95 h 212"/>
                        <a:gd name="T46" fmla="*/ 17 w 182"/>
                        <a:gd name="T47" fmla="*/ 107 h 212"/>
                        <a:gd name="T48" fmla="*/ 16 w 182"/>
                        <a:gd name="T49" fmla="*/ 120 h 212"/>
                        <a:gd name="T50" fmla="*/ 17 w 182"/>
                        <a:gd name="T51" fmla="*/ 136 h 212"/>
                        <a:gd name="T52" fmla="*/ 19 w 182"/>
                        <a:gd name="T53" fmla="*/ 154 h 212"/>
                        <a:gd name="T54" fmla="*/ 24 w 182"/>
                        <a:gd name="T55" fmla="*/ 169 h 212"/>
                        <a:gd name="T56" fmla="*/ 27 w 182"/>
                        <a:gd name="T57" fmla="*/ 177 h 212"/>
                        <a:gd name="T58" fmla="*/ 30 w 182"/>
                        <a:gd name="T59" fmla="*/ 190 h 212"/>
                        <a:gd name="T60" fmla="*/ 32 w 182"/>
                        <a:gd name="T61" fmla="*/ 211 h 212"/>
                        <a:gd name="T62" fmla="*/ 42 w 182"/>
                        <a:gd name="T63" fmla="*/ 204 h 212"/>
                        <a:gd name="T64" fmla="*/ 56 w 182"/>
                        <a:gd name="T65" fmla="*/ 198 h 212"/>
                        <a:gd name="T66" fmla="*/ 67 w 182"/>
                        <a:gd name="T67" fmla="*/ 197 h 212"/>
                        <a:gd name="T68" fmla="*/ 77 w 182"/>
                        <a:gd name="T69" fmla="*/ 194 h 212"/>
                        <a:gd name="T70" fmla="*/ 92 w 182"/>
                        <a:gd name="T71" fmla="*/ 183 h 212"/>
                        <a:gd name="T72" fmla="*/ 112 w 182"/>
                        <a:gd name="T73" fmla="*/ 177 h 212"/>
                        <a:gd name="T74" fmla="*/ 127 w 182"/>
                        <a:gd name="T75" fmla="*/ 179 h 212"/>
                        <a:gd name="T76" fmla="*/ 140 w 182"/>
                        <a:gd name="T77" fmla="*/ 175 h 212"/>
                        <a:gd name="T78" fmla="*/ 151 w 182"/>
                        <a:gd name="T79" fmla="*/ 168 h 212"/>
                        <a:gd name="T80" fmla="*/ 157 w 182"/>
                        <a:gd name="T81" fmla="*/ 165 h 212"/>
                        <a:gd name="T82" fmla="*/ 169 w 182"/>
                        <a:gd name="T83" fmla="*/ 161 h 212"/>
                        <a:gd name="T84" fmla="*/ 181 w 182"/>
                        <a:gd name="T85" fmla="*/ 159 h 212"/>
                        <a:gd name="T86" fmla="*/ 169 w 182"/>
                        <a:gd name="T87" fmla="*/ 139 h 212"/>
                        <a:gd name="T88" fmla="*/ 159 w 182"/>
                        <a:gd name="T89" fmla="*/ 127 h 212"/>
                        <a:gd name="T90" fmla="*/ 149 w 182"/>
                        <a:gd name="T91" fmla="*/ 114 h 212"/>
                        <a:gd name="T92" fmla="*/ 141 w 182"/>
                        <a:gd name="T93" fmla="*/ 105 h 212"/>
                        <a:gd name="T94" fmla="*/ 133 w 182"/>
                        <a:gd name="T95" fmla="*/ 97 h 212"/>
                        <a:gd name="T96" fmla="*/ 129 w 182"/>
                        <a:gd name="T97" fmla="*/ 87 h 212"/>
                        <a:gd name="T98" fmla="*/ 136 w 182"/>
                        <a:gd name="T99" fmla="*/ 80 h 212"/>
                        <a:gd name="T100" fmla="*/ 144 w 182"/>
                        <a:gd name="T101" fmla="*/ 74 h 212"/>
                        <a:gd name="T102" fmla="*/ 157 w 182"/>
                        <a:gd name="T103" fmla="*/ 65 h 212"/>
                        <a:gd name="T104" fmla="*/ 167 w 182"/>
                        <a:gd name="T105" fmla="*/ 54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2" h="212">
                          <a:moveTo>
                            <a:pt x="167" y="54"/>
                          </a:moveTo>
                          <a:lnTo>
                            <a:pt x="179" y="46"/>
                          </a:lnTo>
                          <a:lnTo>
                            <a:pt x="175" y="39"/>
                          </a:lnTo>
                          <a:lnTo>
                            <a:pt x="168" y="27"/>
                          </a:lnTo>
                          <a:lnTo>
                            <a:pt x="154" y="11"/>
                          </a:lnTo>
                          <a:lnTo>
                            <a:pt x="144" y="0"/>
                          </a:lnTo>
                          <a:lnTo>
                            <a:pt x="134" y="7"/>
                          </a:lnTo>
                          <a:lnTo>
                            <a:pt x="119" y="20"/>
                          </a:lnTo>
                          <a:lnTo>
                            <a:pt x="108" y="27"/>
                          </a:lnTo>
                          <a:lnTo>
                            <a:pt x="92" y="32"/>
                          </a:lnTo>
                          <a:lnTo>
                            <a:pt x="79" y="40"/>
                          </a:lnTo>
                          <a:lnTo>
                            <a:pt x="65" y="48"/>
                          </a:lnTo>
                          <a:lnTo>
                            <a:pt x="52" y="42"/>
                          </a:lnTo>
                          <a:lnTo>
                            <a:pt x="38" y="38"/>
                          </a:lnTo>
                          <a:lnTo>
                            <a:pt x="26" y="37"/>
                          </a:lnTo>
                          <a:lnTo>
                            <a:pt x="14" y="39"/>
                          </a:lnTo>
                          <a:lnTo>
                            <a:pt x="6" y="45"/>
                          </a:lnTo>
                          <a:lnTo>
                            <a:pt x="1" y="51"/>
                          </a:lnTo>
                          <a:lnTo>
                            <a:pt x="0" y="57"/>
                          </a:lnTo>
                          <a:lnTo>
                            <a:pt x="1" y="65"/>
                          </a:lnTo>
                          <a:lnTo>
                            <a:pt x="6" y="74"/>
                          </a:lnTo>
                          <a:lnTo>
                            <a:pt x="10" y="85"/>
                          </a:lnTo>
                          <a:lnTo>
                            <a:pt x="14" y="95"/>
                          </a:lnTo>
                          <a:lnTo>
                            <a:pt x="17" y="107"/>
                          </a:lnTo>
                          <a:lnTo>
                            <a:pt x="16" y="120"/>
                          </a:lnTo>
                          <a:lnTo>
                            <a:pt x="17" y="136"/>
                          </a:lnTo>
                          <a:lnTo>
                            <a:pt x="19" y="154"/>
                          </a:lnTo>
                          <a:lnTo>
                            <a:pt x="24" y="169"/>
                          </a:lnTo>
                          <a:lnTo>
                            <a:pt x="27" y="177"/>
                          </a:lnTo>
                          <a:lnTo>
                            <a:pt x="30" y="190"/>
                          </a:lnTo>
                          <a:lnTo>
                            <a:pt x="32" y="211"/>
                          </a:lnTo>
                          <a:lnTo>
                            <a:pt x="42" y="204"/>
                          </a:lnTo>
                          <a:lnTo>
                            <a:pt x="56" y="198"/>
                          </a:lnTo>
                          <a:lnTo>
                            <a:pt x="67" y="197"/>
                          </a:lnTo>
                          <a:lnTo>
                            <a:pt x="77" y="194"/>
                          </a:lnTo>
                          <a:lnTo>
                            <a:pt x="92" y="183"/>
                          </a:lnTo>
                          <a:lnTo>
                            <a:pt x="112" y="177"/>
                          </a:lnTo>
                          <a:lnTo>
                            <a:pt x="127" y="179"/>
                          </a:lnTo>
                          <a:lnTo>
                            <a:pt x="140" y="175"/>
                          </a:lnTo>
                          <a:lnTo>
                            <a:pt x="151" y="168"/>
                          </a:lnTo>
                          <a:lnTo>
                            <a:pt x="157" y="165"/>
                          </a:lnTo>
                          <a:lnTo>
                            <a:pt x="169" y="161"/>
                          </a:lnTo>
                          <a:lnTo>
                            <a:pt x="181" y="159"/>
                          </a:lnTo>
                          <a:lnTo>
                            <a:pt x="169" y="139"/>
                          </a:lnTo>
                          <a:lnTo>
                            <a:pt x="159" y="127"/>
                          </a:lnTo>
                          <a:lnTo>
                            <a:pt x="149" y="114"/>
                          </a:lnTo>
                          <a:lnTo>
                            <a:pt x="141" y="105"/>
                          </a:lnTo>
                          <a:lnTo>
                            <a:pt x="133" y="97"/>
                          </a:lnTo>
                          <a:lnTo>
                            <a:pt x="129" y="87"/>
                          </a:lnTo>
                          <a:lnTo>
                            <a:pt x="136" y="80"/>
                          </a:lnTo>
                          <a:lnTo>
                            <a:pt x="144" y="74"/>
                          </a:lnTo>
                          <a:lnTo>
                            <a:pt x="157" y="65"/>
                          </a:lnTo>
                          <a:lnTo>
                            <a:pt x="167" y="54"/>
                          </a:lnTo>
                        </a:path>
                      </a:pathLst>
                    </a:custGeom>
                    <a:solidFill>
                      <a:srgbClr val="80FFE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10390" name="Group 150"/>
                    <p:cNvGrpSpPr>
                      <a:grpSpLocks/>
                    </p:cNvGrpSpPr>
                    <p:nvPr/>
                  </p:nvGrpSpPr>
                  <p:grpSpPr bwMode="auto">
                    <a:xfrm>
                      <a:off x="3737" y="1479"/>
                      <a:ext cx="161" cy="125"/>
                      <a:chOff x="3737" y="1479"/>
                      <a:chExt cx="161" cy="125"/>
                    </a:xfrm>
                  </p:grpSpPr>
                  <p:sp>
                    <p:nvSpPr>
                      <p:cNvPr id="10385" name="Freeform 145"/>
                      <p:cNvSpPr>
                        <a:spLocks/>
                      </p:cNvSpPr>
                      <p:nvPr/>
                    </p:nvSpPr>
                    <p:spPr bwMode="auto">
                      <a:xfrm>
                        <a:off x="3830" y="1569"/>
                        <a:ext cx="23" cy="35"/>
                      </a:xfrm>
                      <a:custGeom>
                        <a:avLst/>
                        <a:gdLst>
                          <a:gd name="T0" fmla="*/ 22 w 23"/>
                          <a:gd name="T1" fmla="*/ 0 h 35"/>
                          <a:gd name="T2" fmla="*/ 16 w 23"/>
                          <a:gd name="T3" fmla="*/ 5 h 35"/>
                          <a:gd name="T4" fmla="*/ 10 w 23"/>
                          <a:gd name="T5" fmla="*/ 9 h 35"/>
                          <a:gd name="T6" fmla="*/ 6 w 23"/>
                          <a:gd name="T7" fmla="*/ 14 h 35"/>
                          <a:gd name="T8" fmla="*/ 4 w 23"/>
                          <a:gd name="T9" fmla="*/ 19 h 35"/>
                          <a:gd name="T10" fmla="*/ 0 w 23"/>
                          <a:gd name="T11" fmla="*/ 34 h 35"/>
                          <a:gd name="T12" fmla="*/ 2 w 23"/>
                          <a:gd name="T13" fmla="*/ 19 h 35"/>
                          <a:gd name="T14" fmla="*/ 3 w 23"/>
                          <a:gd name="T15" fmla="*/ 9 h 35"/>
                          <a:gd name="T16" fmla="*/ 9 w 23"/>
                          <a:gd name="T17" fmla="*/ 7 h 35"/>
                          <a:gd name="T18" fmla="*/ 17 w 23"/>
                          <a:gd name="T19" fmla="*/ 3 h 35"/>
                          <a:gd name="T20" fmla="*/ 22 w 23"/>
                          <a:gd name="T21"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35">
                            <a:moveTo>
                              <a:pt x="22" y="0"/>
                            </a:moveTo>
                            <a:lnTo>
                              <a:pt x="16" y="5"/>
                            </a:lnTo>
                            <a:lnTo>
                              <a:pt x="10" y="9"/>
                            </a:lnTo>
                            <a:lnTo>
                              <a:pt x="6" y="14"/>
                            </a:lnTo>
                            <a:lnTo>
                              <a:pt x="4" y="19"/>
                            </a:lnTo>
                            <a:lnTo>
                              <a:pt x="0" y="34"/>
                            </a:lnTo>
                            <a:lnTo>
                              <a:pt x="2" y="19"/>
                            </a:lnTo>
                            <a:lnTo>
                              <a:pt x="3" y="9"/>
                            </a:lnTo>
                            <a:lnTo>
                              <a:pt x="9" y="7"/>
                            </a:lnTo>
                            <a:lnTo>
                              <a:pt x="17" y="3"/>
                            </a:lnTo>
                            <a:lnTo>
                              <a:pt x="22" y="0"/>
                            </a:lnTo>
                          </a:path>
                        </a:pathLst>
                      </a:custGeom>
                      <a:solidFill>
                        <a:srgbClr val="00C0A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86" name="Freeform 146"/>
                      <p:cNvSpPr>
                        <a:spLocks/>
                      </p:cNvSpPr>
                      <p:nvPr/>
                    </p:nvSpPr>
                    <p:spPr bwMode="auto">
                      <a:xfrm>
                        <a:off x="3777" y="1522"/>
                        <a:ext cx="18" cy="22"/>
                      </a:xfrm>
                      <a:custGeom>
                        <a:avLst/>
                        <a:gdLst>
                          <a:gd name="T0" fmla="*/ 17 w 18"/>
                          <a:gd name="T1" fmla="*/ 0 h 22"/>
                          <a:gd name="T2" fmla="*/ 14 w 18"/>
                          <a:gd name="T3" fmla="*/ 3 h 22"/>
                          <a:gd name="T4" fmla="*/ 11 w 18"/>
                          <a:gd name="T5" fmla="*/ 6 h 22"/>
                          <a:gd name="T6" fmla="*/ 9 w 18"/>
                          <a:gd name="T7" fmla="*/ 9 h 22"/>
                          <a:gd name="T8" fmla="*/ 9 w 18"/>
                          <a:gd name="T9" fmla="*/ 14 h 22"/>
                          <a:gd name="T10" fmla="*/ 10 w 18"/>
                          <a:gd name="T11" fmla="*/ 21 h 22"/>
                          <a:gd name="T12" fmla="*/ 7 w 18"/>
                          <a:gd name="T13" fmla="*/ 12 h 22"/>
                          <a:gd name="T14" fmla="*/ 5 w 18"/>
                          <a:gd name="T15" fmla="*/ 6 h 22"/>
                          <a:gd name="T16" fmla="*/ 4 w 18"/>
                          <a:gd name="T17" fmla="*/ 3 h 22"/>
                          <a:gd name="T18" fmla="*/ 0 w 18"/>
                          <a:gd name="T19" fmla="*/ 0 h 22"/>
                          <a:gd name="T20" fmla="*/ 8 w 18"/>
                          <a:gd name="T21" fmla="*/ 3 h 22"/>
                          <a:gd name="T22" fmla="*/ 10 w 18"/>
                          <a:gd name="T23" fmla="*/ 5 h 22"/>
                          <a:gd name="T24" fmla="*/ 17 w 18"/>
                          <a:gd name="T25"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 h="22">
                            <a:moveTo>
                              <a:pt x="17" y="0"/>
                            </a:moveTo>
                            <a:lnTo>
                              <a:pt x="14" y="3"/>
                            </a:lnTo>
                            <a:lnTo>
                              <a:pt x="11" y="6"/>
                            </a:lnTo>
                            <a:lnTo>
                              <a:pt x="9" y="9"/>
                            </a:lnTo>
                            <a:lnTo>
                              <a:pt x="9" y="14"/>
                            </a:lnTo>
                            <a:lnTo>
                              <a:pt x="10" y="21"/>
                            </a:lnTo>
                            <a:lnTo>
                              <a:pt x="7" y="12"/>
                            </a:lnTo>
                            <a:lnTo>
                              <a:pt x="5" y="6"/>
                            </a:lnTo>
                            <a:lnTo>
                              <a:pt x="4" y="3"/>
                            </a:lnTo>
                            <a:lnTo>
                              <a:pt x="0" y="0"/>
                            </a:lnTo>
                            <a:lnTo>
                              <a:pt x="8" y="3"/>
                            </a:lnTo>
                            <a:lnTo>
                              <a:pt x="10" y="5"/>
                            </a:lnTo>
                            <a:lnTo>
                              <a:pt x="17" y="0"/>
                            </a:lnTo>
                          </a:path>
                        </a:pathLst>
                      </a:custGeom>
                      <a:solidFill>
                        <a:srgbClr val="00C0A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87" name="Freeform 147"/>
                      <p:cNvSpPr>
                        <a:spLocks/>
                      </p:cNvSpPr>
                      <p:nvPr/>
                    </p:nvSpPr>
                    <p:spPr bwMode="auto">
                      <a:xfrm>
                        <a:off x="3737" y="1575"/>
                        <a:ext cx="31" cy="25"/>
                      </a:xfrm>
                      <a:custGeom>
                        <a:avLst/>
                        <a:gdLst>
                          <a:gd name="T0" fmla="*/ 0 w 31"/>
                          <a:gd name="T1" fmla="*/ 5 h 25"/>
                          <a:gd name="T2" fmla="*/ 2 w 31"/>
                          <a:gd name="T3" fmla="*/ 7 h 25"/>
                          <a:gd name="T4" fmla="*/ 6 w 31"/>
                          <a:gd name="T5" fmla="*/ 9 h 25"/>
                          <a:gd name="T6" fmla="*/ 10 w 31"/>
                          <a:gd name="T7" fmla="*/ 7 h 25"/>
                          <a:gd name="T8" fmla="*/ 14 w 31"/>
                          <a:gd name="T9" fmla="*/ 4 h 25"/>
                          <a:gd name="T10" fmla="*/ 23 w 31"/>
                          <a:gd name="T11" fmla="*/ 1 h 25"/>
                          <a:gd name="T12" fmla="*/ 30 w 31"/>
                          <a:gd name="T13" fmla="*/ 0 h 25"/>
                          <a:gd name="T14" fmla="*/ 22 w 31"/>
                          <a:gd name="T15" fmla="*/ 2 h 25"/>
                          <a:gd name="T16" fmla="*/ 17 w 31"/>
                          <a:gd name="T17" fmla="*/ 5 h 25"/>
                          <a:gd name="T18" fmla="*/ 14 w 31"/>
                          <a:gd name="T19" fmla="*/ 8 h 25"/>
                          <a:gd name="T20" fmla="*/ 10 w 31"/>
                          <a:gd name="T21" fmla="*/ 10 h 25"/>
                          <a:gd name="T22" fmla="*/ 6 w 31"/>
                          <a:gd name="T23" fmla="*/ 12 h 25"/>
                          <a:gd name="T24" fmla="*/ 7 w 31"/>
                          <a:gd name="T25" fmla="*/ 14 h 25"/>
                          <a:gd name="T26" fmla="*/ 10 w 31"/>
                          <a:gd name="T27" fmla="*/ 15 h 25"/>
                          <a:gd name="T28" fmla="*/ 15 w 31"/>
                          <a:gd name="T29" fmla="*/ 15 h 25"/>
                          <a:gd name="T30" fmla="*/ 20 w 31"/>
                          <a:gd name="T31" fmla="*/ 17 h 25"/>
                          <a:gd name="T32" fmla="*/ 23 w 31"/>
                          <a:gd name="T33" fmla="*/ 18 h 25"/>
                          <a:gd name="T34" fmla="*/ 17 w 31"/>
                          <a:gd name="T35" fmla="*/ 18 h 25"/>
                          <a:gd name="T36" fmla="*/ 12 w 31"/>
                          <a:gd name="T37" fmla="*/ 17 h 25"/>
                          <a:gd name="T38" fmla="*/ 9 w 31"/>
                          <a:gd name="T39" fmla="*/ 18 h 25"/>
                          <a:gd name="T40" fmla="*/ 6 w 31"/>
                          <a:gd name="T41" fmla="*/ 17 h 25"/>
                          <a:gd name="T42" fmla="*/ 4 w 31"/>
                          <a:gd name="T43" fmla="*/ 15 h 25"/>
                          <a:gd name="T44" fmla="*/ 3 w 31"/>
                          <a:gd name="T45" fmla="*/ 18 h 25"/>
                          <a:gd name="T46" fmla="*/ 5 w 31"/>
                          <a:gd name="T47" fmla="*/ 22 h 25"/>
                          <a:gd name="T48" fmla="*/ 9 w 31"/>
                          <a:gd name="T49" fmla="*/ 24 h 25"/>
                          <a:gd name="T50" fmla="*/ 4 w 31"/>
                          <a:gd name="T51" fmla="*/ 22 h 25"/>
                          <a:gd name="T52" fmla="*/ 1 w 31"/>
                          <a:gd name="T53" fmla="*/ 20 h 25"/>
                          <a:gd name="T54" fmla="*/ 1 w 31"/>
                          <a:gd name="T55" fmla="*/ 12 h 25"/>
                          <a:gd name="T56" fmla="*/ 0 w 31"/>
                          <a:gd name="T57" fmla="*/ 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1" h="25">
                            <a:moveTo>
                              <a:pt x="0" y="5"/>
                            </a:moveTo>
                            <a:lnTo>
                              <a:pt x="2" y="7"/>
                            </a:lnTo>
                            <a:lnTo>
                              <a:pt x="6" y="9"/>
                            </a:lnTo>
                            <a:lnTo>
                              <a:pt x="10" y="7"/>
                            </a:lnTo>
                            <a:lnTo>
                              <a:pt x="14" y="4"/>
                            </a:lnTo>
                            <a:lnTo>
                              <a:pt x="23" y="1"/>
                            </a:lnTo>
                            <a:lnTo>
                              <a:pt x="30" y="0"/>
                            </a:lnTo>
                            <a:lnTo>
                              <a:pt x="22" y="2"/>
                            </a:lnTo>
                            <a:lnTo>
                              <a:pt x="17" y="5"/>
                            </a:lnTo>
                            <a:lnTo>
                              <a:pt x="14" y="8"/>
                            </a:lnTo>
                            <a:lnTo>
                              <a:pt x="10" y="10"/>
                            </a:lnTo>
                            <a:lnTo>
                              <a:pt x="6" y="12"/>
                            </a:lnTo>
                            <a:lnTo>
                              <a:pt x="7" y="14"/>
                            </a:lnTo>
                            <a:lnTo>
                              <a:pt x="10" y="15"/>
                            </a:lnTo>
                            <a:lnTo>
                              <a:pt x="15" y="15"/>
                            </a:lnTo>
                            <a:lnTo>
                              <a:pt x="20" y="17"/>
                            </a:lnTo>
                            <a:lnTo>
                              <a:pt x="23" y="18"/>
                            </a:lnTo>
                            <a:lnTo>
                              <a:pt x="17" y="18"/>
                            </a:lnTo>
                            <a:lnTo>
                              <a:pt x="12" y="17"/>
                            </a:lnTo>
                            <a:lnTo>
                              <a:pt x="9" y="18"/>
                            </a:lnTo>
                            <a:lnTo>
                              <a:pt x="6" y="17"/>
                            </a:lnTo>
                            <a:lnTo>
                              <a:pt x="4" y="15"/>
                            </a:lnTo>
                            <a:lnTo>
                              <a:pt x="3" y="18"/>
                            </a:lnTo>
                            <a:lnTo>
                              <a:pt x="5" y="22"/>
                            </a:lnTo>
                            <a:lnTo>
                              <a:pt x="9" y="24"/>
                            </a:lnTo>
                            <a:lnTo>
                              <a:pt x="4" y="22"/>
                            </a:lnTo>
                            <a:lnTo>
                              <a:pt x="1" y="20"/>
                            </a:lnTo>
                            <a:lnTo>
                              <a:pt x="1" y="12"/>
                            </a:lnTo>
                            <a:lnTo>
                              <a:pt x="0" y="5"/>
                            </a:lnTo>
                          </a:path>
                        </a:pathLst>
                      </a:custGeom>
                      <a:solidFill>
                        <a:srgbClr val="00C0A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88" name="Freeform 148"/>
                      <p:cNvSpPr>
                        <a:spLocks/>
                      </p:cNvSpPr>
                      <p:nvPr/>
                    </p:nvSpPr>
                    <p:spPr bwMode="auto">
                      <a:xfrm>
                        <a:off x="3829" y="1506"/>
                        <a:ext cx="16" cy="7"/>
                      </a:xfrm>
                      <a:custGeom>
                        <a:avLst/>
                        <a:gdLst>
                          <a:gd name="T0" fmla="*/ 0 w 16"/>
                          <a:gd name="T1" fmla="*/ 1 h 7"/>
                          <a:gd name="T2" fmla="*/ 7 w 16"/>
                          <a:gd name="T3" fmla="*/ 2 h 7"/>
                          <a:gd name="T4" fmla="*/ 15 w 16"/>
                          <a:gd name="T5" fmla="*/ 6 h 7"/>
                          <a:gd name="T6" fmla="*/ 11 w 16"/>
                          <a:gd name="T7" fmla="*/ 3 h 7"/>
                          <a:gd name="T8" fmla="*/ 7 w 16"/>
                          <a:gd name="T9" fmla="*/ 0 h 7"/>
                          <a:gd name="T10" fmla="*/ 0 w 16"/>
                          <a:gd name="T11" fmla="*/ 1 h 7"/>
                        </a:gdLst>
                        <a:ahLst/>
                        <a:cxnLst>
                          <a:cxn ang="0">
                            <a:pos x="T0" y="T1"/>
                          </a:cxn>
                          <a:cxn ang="0">
                            <a:pos x="T2" y="T3"/>
                          </a:cxn>
                          <a:cxn ang="0">
                            <a:pos x="T4" y="T5"/>
                          </a:cxn>
                          <a:cxn ang="0">
                            <a:pos x="T6" y="T7"/>
                          </a:cxn>
                          <a:cxn ang="0">
                            <a:pos x="T8" y="T9"/>
                          </a:cxn>
                          <a:cxn ang="0">
                            <a:pos x="T10" y="T11"/>
                          </a:cxn>
                        </a:cxnLst>
                        <a:rect l="0" t="0" r="r" b="b"/>
                        <a:pathLst>
                          <a:path w="16" h="7">
                            <a:moveTo>
                              <a:pt x="0" y="1"/>
                            </a:moveTo>
                            <a:lnTo>
                              <a:pt x="7" y="2"/>
                            </a:lnTo>
                            <a:lnTo>
                              <a:pt x="15" y="6"/>
                            </a:lnTo>
                            <a:lnTo>
                              <a:pt x="11" y="3"/>
                            </a:lnTo>
                            <a:lnTo>
                              <a:pt x="7" y="0"/>
                            </a:lnTo>
                            <a:lnTo>
                              <a:pt x="0" y="1"/>
                            </a:lnTo>
                          </a:path>
                        </a:pathLst>
                      </a:custGeom>
                      <a:solidFill>
                        <a:srgbClr val="00C0A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89" name="Freeform 149"/>
                      <p:cNvSpPr>
                        <a:spLocks/>
                      </p:cNvSpPr>
                      <p:nvPr/>
                    </p:nvSpPr>
                    <p:spPr bwMode="auto">
                      <a:xfrm>
                        <a:off x="3865" y="1479"/>
                        <a:ext cx="33" cy="44"/>
                      </a:xfrm>
                      <a:custGeom>
                        <a:avLst/>
                        <a:gdLst>
                          <a:gd name="T0" fmla="*/ 32 w 33"/>
                          <a:gd name="T1" fmla="*/ 43 h 44"/>
                          <a:gd name="T2" fmla="*/ 28 w 33"/>
                          <a:gd name="T3" fmla="*/ 36 h 44"/>
                          <a:gd name="T4" fmla="*/ 26 w 33"/>
                          <a:gd name="T5" fmla="*/ 32 h 44"/>
                          <a:gd name="T6" fmla="*/ 23 w 33"/>
                          <a:gd name="T7" fmla="*/ 27 h 44"/>
                          <a:gd name="T8" fmla="*/ 19 w 33"/>
                          <a:gd name="T9" fmla="*/ 23 h 44"/>
                          <a:gd name="T10" fmla="*/ 15 w 33"/>
                          <a:gd name="T11" fmla="*/ 19 h 44"/>
                          <a:gd name="T12" fmla="*/ 12 w 33"/>
                          <a:gd name="T13" fmla="*/ 15 h 44"/>
                          <a:gd name="T14" fmla="*/ 8 w 33"/>
                          <a:gd name="T15" fmla="*/ 10 h 44"/>
                          <a:gd name="T16" fmla="*/ 4 w 33"/>
                          <a:gd name="T17" fmla="*/ 6 h 44"/>
                          <a:gd name="T18" fmla="*/ 0 w 33"/>
                          <a:gd name="T19" fmla="*/ 3 h 44"/>
                          <a:gd name="T20" fmla="*/ 1 w 33"/>
                          <a:gd name="T21"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44">
                            <a:moveTo>
                              <a:pt x="32" y="43"/>
                            </a:moveTo>
                            <a:lnTo>
                              <a:pt x="28" y="36"/>
                            </a:lnTo>
                            <a:lnTo>
                              <a:pt x="26" y="32"/>
                            </a:lnTo>
                            <a:lnTo>
                              <a:pt x="23" y="27"/>
                            </a:lnTo>
                            <a:lnTo>
                              <a:pt x="19" y="23"/>
                            </a:lnTo>
                            <a:lnTo>
                              <a:pt x="15" y="19"/>
                            </a:lnTo>
                            <a:lnTo>
                              <a:pt x="12" y="15"/>
                            </a:lnTo>
                            <a:lnTo>
                              <a:pt x="8" y="10"/>
                            </a:lnTo>
                            <a:lnTo>
                              <a:pt x="4" y="6"/>
                            </a:lnTo>
                            <a:lnTo>
                              <a:pt x="0" y="3"/>
                            </a:lnTo>
                            <a:lnTo>
                              <a:pt x="1" y="0"/>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grpSp>
          </p:grpSp>
        </p:grpSp>
      </p:grpSp>
      <p:graphicFrame>
        <p:nvGraphicFramePr>
          <p:cNvPr id="10396" name="Object 156">
            <a:hlinkClick r:id="" action="ppaction://ole?verb=0"/>
          </p:cNvPr>
          <p:cNvGraphicFramePr>
            <a:graphicFrameLocks/>
          </p:cNvGraphicFramePr>
          <p:nvPr/>
        </p:nvGraphicFramePr>
        <p:xfrm>
          <a:off x="5894388" y="3589338"/>
          <a:ext cx="1265237" cy="2032000"/>
        </p:xfrm>
        <a:graphic>
          <a:graphicData uri="http://schemas.openxmlformats.org/presentationml/2006/ole">
            <mc:AlternateContent xmlns:mc="http://schemas.openxmlformats.org/markup-compatibility/2006">
              <mc:Choice xmlns:v="urn:schemas-microsoft-com:vml" Requires="v">
                <p:oleObj spid="_x0000_s10568" name="Clip" r:id="rId4" imgW="1263600" imgH="2030400" progId="MS_ClipArt_Gallery.2">
                  <p:embed/>
                </p:oleObj>
              </mc:Choice>
              <mc:Fallback>
                <p:oleObj name="Clip" r:id="rId4" imgW="1263600" imgH="2030400" progId="MS_ClipArt_Gallery.2">
                  <p:embed/>
                  <p:pic>
                    <p:nvPicPr>
                      <p:cNvPr id="0" name="Object 156"/>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94388" y="3589338"/>
                        <a:ext cx="1265237" cy="20320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10418" name="Group 178"/>
          <p:cNvGrpSpPr>
            <a:grpSpLocks/>
          </p:cNvGrpSpPr>
          <p:nvPr/>
        </p:nvGrpSpPr>
        <p:grpSpPr bwMode="auto">
          <a:xfrm>
            <a:off x="5056188" y="5129213"/>
            <a:ext cx="679450" cy="506412"/>
            <a:chOff x="3185" y="3231"/>
            <a:chExt cx="428" cy="319"/>
          </a:xfrm>
        </p:grpSpPr>
        <p:sp>
          <p:nvSpPr>
            <p:cNvPr id="10397" name="Freeform 157"/>
            <p:cNvSpPr>
              <a:spLocks/>
            </p:cNvSpPr>
            <p:nvPr/>
          </p:nvSpPr>
          <p:spPr bwMode="auto">
            <a:xfrm>
              <a:off x="3290" y="3402"/>
              <a:ext cx="323" cy="112"/>
            </a:xfrm>
            <a:custGeom>
              <a:avLst/>
              <a:gdLst>
                <a:gd name="T0" fmla="*/ 322 w 323"/>
                <a:gd name="T1" fmla="*/ 0 h 112"/>
                <a:gd name="T2" fmla="*/ 322 w 323"/>
                <a:gd name="T3" fmla="*/ 56 h 112"/>
                <a:gd name="T4" fmla="*/ 291 w 323"/>
                <a:gd name="T5" fmla="*/ 56 h 112"/>
                <a:gd name="T6" fmla="*/ 291 w 323"/>
                <a:gd name="T7" fmla="*/ 90 h 112"/>
                <a:gd name="T8" fmla="*/ 260 w 323"/>
                <a:gd name="T9" fmla="*/ 90 h 112"/>
                <a:gd name="T10" fmla="*/ 245 w 323"/>
                <a:gd name="T11" fmla="*/ 111 h 112"/>
                <a:gd name="T12" fmla="*/ 111 w 323"/>
                <a:gd name="T13" fmla="*/ 111 h 112"/>
                <a:gd name="T14" fmla="*/ 98 w 323"/>
                <a:gd name="T15" fmla="*/ 71 h 112"/>
                <a:gd name="T16" fmla="*/ 59 w 323"/>
                <a:gd name="T17" fmla="*/ 58 h 112"/>
                <a:gd name="T18" fmla="*/ 29 w 323"/>
                <a:gd name="T19" fmla="*/ 78 h 112"/>
                <a:gd name="T20" fmla="*/ 29 w 323"/>
                <a:gd name="T21" fmla="*/ 111 h 112"/>
                <a:gd name="T22" fmla="*/ 0 w 323"/>
                <a:gd name="T23" fmla="*/ 111 h 112"/>
                <a:gd name="T24" fmla="*/ 0 w 323"/>
                <a:gd name="T25" fmla="*/ 0 h 112"/>
                <a:gd name="T26" fmla="*/ 98 w 323"/>
                <a:gd name="T27" fmla="*/ 0 h 112"/>
                <a:gd name="T28" fmla="*/ 136 w 323"/>
                <a:gd name="T29" fmla="*/ 32 h 112"/>
                <a:gd name="T30" fmla="*/ 145 w 323"/>
                <a:gd name="T31" fmla="*/ 32 h 112"/>
                <a:gd name="T32" fmla="*/ 145 w 323"/>
                <a:gd name="T33" fmla="*/ 0 h 112"/>
                <a:gd name="T34" fmla="*/ 322 w 323"/>
                <a:gd name="T35"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3" h="112">
                  <a:moveTo>
                    <a:pt x="322" y="0"/>
                  </a:moveTo>
                  <a:lnTo>
                    <a:pt x="322" y="56"/>
                  </a:lnTo>
                  <a:lnTo>
                    <a:pt x="291" y="56"/>
                  </a:lnTo>
                  <a:lnTo>
                    <a:pt x="291" y="90"/>
                  </a:lnTo>
                  <a:lnTo>
                    <a:pt x="260" y="90"/>
                  </a:lnTo>
                  <a:lnTo>
                    <a:pt x="245" y="111"/>
                  </a:lnTo>
                  <a:lnTo>
                    <a:pt x="111" y="111"/>
                  </a:lnTo>
                  <a:lnTo>
                    <a:pt x="98" y="71"/>
                  </a:lnTo>
                  <a:lnTo>
                    <a:pt x="59" y="58"/>
                  </a:lnTo>
                  <a:lnTo>
                    <a:pt x="29" y="78"/>
                  </a:lnTo>
                  <a:lnTo>
                    <a:pt x="29" y="111"/>
                  </a:lnTo>
                  <a:lnTo>
                    <a:pt x="0" y="111"/>
                  </a:lnTo>
                  <a:lnTo>
                    <a:pt x="0" y="0"/>
                  </a:lnTo>
                  <a:lnTo>
                    <a:pt x="98" y="0"/>
                  </a:lnTo>
                  <a:lnTo>
                    <a:pt x="136" y="32"/>
                  </a:lnTo>
                  <a:lnTo>
                    <a:pt x="145" y="32"/>
                  </a:lnTo>
                  <a:lnTo>
                    <a:pt x="145" y="0"/>
                  </a:lnTo>
                  <a:lnTo>
                    <a:pt x="322" y="0"/>
                  </a:lnTo>
                </a:path>
              </a:pathLst>
            </a:custGeom>
            <a:solidFill>
              <a:srgbClr val="FFF000"/>
            </a:solidFill>
            <a:ln w="12700" cap="rnd" cmpd="sng">
              <a:solidFill>
                <a:srgbClr val="FFF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98" name="Freeform 158"/>
            <p:cNvSpPr>
              <a:spLocks/>
            </p:cNvSpPr>
            <p:nvPr/>
          </p:nvSpPr>
          <p:spPr bwMode="auto">
            <a:xfrm>
              <a:off x="3320" y="3464"/>
              <a:ext cx="71" cy="69"/>
            </a:xfrm>
            <a:custGeom>
              <a:avLst/>
              <a:gdLst>
                <a:gd name="T0" fmla="*/ 0 w 71"/>
                <a:gd name="T1" fmla="*/ 34 h 69"/>
                <a:gd name="T2" fmla="*/ 0 w 71"/>
                <a:gd name="T3" fmla="*/ 31 h 69"/>
                <a:gd name="T4" fmla="*/ 1 w 71"/>
                <a:gd name="T5" fmla="*/ 27 h 69"/>
                <a:gd name="T6" fmla="*/ 2 w 71"/>
                <a:gd name="T7" fmla="*/ 23 h 69"/>
                <a:gd name="T8" fmla="*/ 3 w 71"/>
                <a:gd name="T9" fmla="*/ 20 h 69"/>
                <a:gd name="T10" fmla="*/ 5 w 71"/>
                <a:gd name="T11" fmla="*/ 17 h 69"/>
                <a:gd name="T12" fmla="*/ 6 w 71"/>
                <a:gd name="T13" fmla="*/ 14 h 69"/>
                <a:gd name="T14" fmla="*/ 9 w 71"/>
                <a:gd name="T15" fmla="*/ 11 h 69"/>
                <a:gd name="T16" fmla="*/ 12 w 71"/>
                <a:gd name="T17" fmla="*/ 9 h 69"/>
                <a:gd name="T18" fmla="*/ 14 w 71"/>
                <a:gd name="T19" fmla="*/ 6 h 69"/>
                <a:gd name="T20" fmla="*/ 17 w 71"/>
                <a:gd name="T21" fmla="*/ 5 h 69"/>
                <a:gd name="T22" fmla="*/ 21 w 71"/>
                <a:gd name="T23" fmla="*/ 3 h 69"/>
                <a:gd name="T24" fmla="*/ 24 w 71"/>
                <a:gd name="T25" fmla="*/ 2 h 69"/>
                <a:gd name="T26" fmla="*/ 27 w 71"/>
                <a:gd name="T27" fmla="*/ 1 h 69"/>
                <a:gd name="T28" fmla="*/ 31 w 71"/>
                <a:gd name="T29" fmla="*/ 0 h 69"/>
                <a:gd name="T30" fmla="*/ 35 w 71"/>
                <a:gd name="T31" fmla="*/ 0 h 69"/>
                <a:gd name="T32" fmla="*/ 38 w 71"/>
                <a:gd name="T33" fmla="*/ 0 h 69"/>
                <a:gd name="T34" fmla="*/ 41 w 71"/>
                <a:gd name="T35" fmla="*/ 0 h 69"/>
                <a:gd name="T36" fmla="*/ 45 w 71"/>
                <a:gd name="T37" fmla="*/ 1 h 69"/>
                <a:gd name="T38" fmla="*/ 48 w 71"/>
                <a:gd name="T39" fmla="*/ 2 h 69"/>
                <a:gd name="T40" fmla="*/ 52 w 71"/>
                <a:gd name="T41" fmla="*/ 4 h 69"/>
                <a:gd name="T42" fmla="*/ 55 w 71"/>
                <a:gd name="T43" fmla="*/ 6 h 69"/>
                <a:gd name="T44" fmla="*/ 58 w 71"/>
                <a:gd name="T45" fmla="*/ 8 h 69"/>
                <a:gd name="T46" fmla="*/ 60 w 71"/>
                <a:gd name="T47" fmla="*/ 10 h 69"/>
                <a:gd name="T48" fmla="*/ 63 w 71"/>
                <a:gd name="T49" fmla="*/ 13 h 69"/>
                <a:gd name="T50" fmla="*/ 65 w 71"/>
                <a:gd name="T51" fmla="*/ 16 h 69"/>
                <a:gd name="T52" fmla="*/ 67 w 71"/>
                <a:gd name="T53" fmla="*/ 19 h 69"/>
                <a:gd name="T54" fmla="*/ 68 w 71"/>
                <a:gd name="T55" fmla="*/ 22 h 69"/>
                <a:gd name="T56" fmla="*/ 69 w 71"/>
                <a:gd name="T57" fmla="*/ 25 h 69"/>
                <a:gd name="T58" fmla="*/ 70 w 71"/>
                <a:gd name="T59" fmla="*/ 29 h 69"/>
                <a:gd name="T60" fmla="*/ 70 w 71"/>
                <a:gd name="T61" fmla="*/ 32 h 69"/>
                <a:gd name="T62" fmla="*/ 70 w 71"/>
                <a:gd name="T63" fmla="*/ 36 h 69"/>
                <a:gd name="T64" fmla="*/ 70 w 71"/>
                <a:gd name="T65" fmla="*/ 40 h 69"/>
                <a:gd name="T66" fmla="*/ 69 w 71"/>
                <a:gd name="T67" fmla="*/ 43 h 69"/>
                <a:gd name="T68" fmla="*/ 68 w 71"/>
                <a:gd name="T69" fmla="*/ 46 h 69"/>
                <a:gd name="T70" fmla="*/ 66 w 71"/>
                <a:gd name="T71" fmla="*/ 50 h 69"/>
                <a:gd name="T72" fmla="*/ 64 w 71"/>
                <a:gd name="T73" fmla="*/ 53 h 69"/>
                <a:gd name="T74" fmla="*/ 63 w 71"/>
                <a:gd name="T75" fmla="*/ 55 h 69"/>
                <a:gd name="T76" fmla="*/ 60 w 71"/>
                <a:gd name="T77" fmla="*/ 58 h 69"/>
                <a:gd name="T78" fmla="*/ 58 w 71"/>
                <a:gd name="T79" fmla="*/ 60 h 69"/>
                <a:gd name="T80" fmla="*/ 54 w 71"/>
                <a:gd name="T81" fmla="*/ 63 h 69"/>
                <a:gd name="T82" fmla="*/ 51 w 71"/>
                <a:gd name="T83" fmla="*/ 64 h 69"/>
                <a:gd name="T84" fmla="*/ 48 w 71"/>
                <a:gd name="T85" fmla="*/ 66 h 69"/>
                <a:gd name="T86" fmla="*/ 45 w 71"/>
                <a:gd name="T87" fmla="*/ 67 h 69"/>
                <a:gd name="T88" fmla="*/ 41 w 71"/>
                <a:gd name="T89" fmla="*/ 68 h 69"/>
                <a:gd name="T90" fmla="*/ 37 w 71"/>
                <a:gd name="T91" fmla="*/ 68 h 69"/>
                <a:gd name="T92" fmla="*/ 34 w 71"/>
                <a:gd name="T93" fmla="*/ 68 h 69"/>
                <a:gd name="T94" fmla="*/ 30 w 71"/>
                <a:gd name="T95" fmla="*/ 68 h 69"/>
                <a:gd name="T96" fmla="*/ 27 w 71"/>
                <a:gd name="T97" fmla="*/ 67 h 69"/>
                <a:gd name="T98" fmla="*/ 23 w 71"/>
                <a:gd name="T99" fmla="*/ 66 h 69"/>
                <a:gd name="T100" fmla="*/ 20 w 71"/>
                <a:gd name="T101" fmla="*/ 64 h 69"/>
                <a:gd name="T102" fmla="*/ 17 w 71"/>
                <a:gd name="T103" fmla="*/ 63 h 69"/>
                <a:gd name="T104" fmla="*/ 14 w 71"/>
                <a:gd name="T105" fmla="*/ 61 h 69"/>
                <a:gd name="T106" fmla="*/ 11 w 71"/>
                <a:gd name="T107" fmla="*/ 59 h 69"/>
                <a:gd name="T108" fmla="*/ 8 w 71"/>
                <a:gd name="T109" fmla="*/ 56 h 69"/>
                <a:gd name="T110" fmla="*/ 6 w 71"/>
                <a:gd name="T111" fmla="*/ 53 h 69"/>
                <a:gd name="T112" fmla="*/ 4 w 71"/>
                <a:gd name="T113" fmla="*/ 50 h 69"/>
                <a:gd name="T114" fmla="*/ 3 w 71"/>
                <a:gd name="T115" fmla="*/ 47 h 69"/>
                <a:gd name="T116" fmla="*/ 1 w 71"/>
                <a:gd name="T117" fmla="*/ 44 h 69"/>
                <a:gd name="T118" fmla="*/ 0 w 71"/>
                <a:gd name="T119" fmla="*/ 40 h 69"/>
                <a:gd name="T120" fmla="*/ 0 w 71"/>
                <a:gd name="T121" fmla="*/ 37 h 69"/>
                <a:gd name="T122" fmla="*/ 0 w 71"/>
                <a:gd name="T123" fmla="*/ 34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1" h="69">
                  <a:moveTo>
                    <a:pt x="0" y="34"/>
                  </a:moveTo>
                  <a:lnTo>
                    <a:pt x="0" y="31"/>
                  </a:lnTo>
                  <a:lnTo>
                    <a:pt x="1" y="27"/>
                  </a:lnTo>
                  <a:lnTo>
                    <a:pt x="2" y="23"/>
                  </a:lnTo>
                  <a:lnTo>
                    <a:pt x="3" y="20"/>
                  </a:lnTo>
                  <a:lnTo>
                    <a:pt x="5" y="17"/>
                  </a:lnTo>
                  <a:lnTo>
                    <a:pt x="6" y="14"/>
                  </a:lnTo>
                  <a:lnTo>
                    <a:pt x="9" y="11"/>
                  </a:lnTo>
                  <a:lnTo>
                    <a:pt x="12" y="9"/>
                  </a:lnTo>
                  <a:lnTo>
                    <a:pt x="14" y="6"/>
                  </a:lnTo>
                  <a:lnTo>
                    <a:pt x="17" y="5"/>
                  </a:lnTo>
                  <a:lnTo>
                    <a:pt x="21" y="3"/>
                  </a:lnTo>
                  <a:lnTo>
                    <a:pt x="24" y="2"/>
                  </a:lnTo>
                  <a:lnTo>
                    <a:pt x="27" y="1"/>
                  </a:lnTo>
                  <a:lnTo>
                    <a:pt x="31" y="0"/>
                  </a:lnTo>
                  <a:lnTo>
                    <a:pt x="35" y="0"/>
                  </a:lnTo>
                  <a:lnTo>
                    <a:pt x="38" y="0"/>
                  </a:lnTo>
                  <a:lnTo>
                    <a:pt x="41" y="0"/>
                  </a:lnTo>
                  <a:lnTo>
                    <a:pt x="45" y="1"/>
                  </a:lnTo>
                  <a:lnTo>
                    <a:pt x="48" y="2"/>
                  </a:lnTo>
                  <a:lnTo>
                    <a:pt x="52" y="4"/>
                  </a:lnTo>
                  <a:lnTo>
                    <a:pt x="55" y="6"/>
                  </a:lnTo>
                  <a:lnTo>
                    <a:pt x="58" y="8"/>
                  </a:lnTo>
                  <a:lnTo>
                    <a:pt x="60" y="10"/>
                  </a:lnTo>
                  <a:lnTo>
                    <a:pt x="63" y="13"/>
                  </a:lnTo>
                  <a:lnTo>
                    <a:pt x="65" y="16"/>
                  </a:lnTo>
                  <a:lnTo>
                    <a:pt x="67" y="19"/>
                  </a:lnTo>
                  <a:lnTo>
                    <a:pt x="68" y="22"/>
                  </a:lnTo>
                  <a:lnTo>
                    <a:pt x="69" y="25"/>
                  </a:lnTo>
                  <a:lnTo>
                    <a:pt x="70" y="29"/>
                  </a:lnTo>
                  <a:lnTo>
                    <a:pt x="70" y="32"/>
                  </a:lnTo>
                  <a:lnTo>
                    <a:pt x="70" y="36"/>
                  </a:lnTo>
                  <a:lnTo>
                    <a:pt x="70" y="40"/>
                  </a:lnTo>
                  <a:lnTo>
                    <a:pt x="69" y="43"/>
                  </a:lnTo>
                  <a:lnTo>
                    <a:pt x="68" y="46"/>
                  </a:lnTo>
                  <a:lnTo>
                    <a:pt x="66" y="50"/>
                  </a:lnTo>
                  <a:lnTo>
                    <a:pt x="64" y="53"/>
                  </a:lnTo>
                  <a:lnTo>
                    <a:pt x="63" y="55"/>
                  </a:lnTo>
                  <a:lnTo>
                    <a:pt x="60" y="58"/>
                  </a:lnTo>
                  <a:lnTo>
                    <a:pt x="58" y="60"/>
                  </a:lnTo>
                  <a:lnTo>
                    <a:pt x="54" y="63"/>
                  </a:lnTo>
                  <a:lnTo>
                    <a:pt x="51" y="64"/>
                  </a:lnTo>
                  <a:lnTo>
                    <a:pt x="48" y="66"/>
                  </a:lnTo>
                  <a:lnTo>
                    <a:pt x="45" y="67"/>
                  </a:lnTo>
                  <a:lnTo>
                    <a:pt x="41" y="68"/>
                  </a:lnTo>
                  <a:lnTo>
                    <a:pt x="37" y="68"/>
                  </a:lnTo>
                  <a:lnTo>
                    <a:pt x="34" y="68"/>
                  </a:lnTo>
                  <a:lnTo>
                    <a:pt x="30" y="68"/>
                  </a:lnTo>
                  <a:lnTo>
                    <a:pt x="27" y="67"/>
                  </a:lnTo>
                  <a:lnTo>
                    <a:pt x="23" y="66"/>
                  </a:lnTo>
                  <a:lnTo>
                    <a:pt x="20" y="64"/>
                  </a:lnTo>
                  <a:lnTo>
                    <a:pt x="17" y="63"/>
                  </a:lnTo>
                  <a:lnTo>
                    <a:pt x="14" y="61"/>
                  </a:lnTo>
                  <a:lnTo>
                    <a:pt x="11" y="59"/>
                  </a:lnTo>
                  <a:lnTo>
                    <a:pt x="8" y="56"/>
                  </a:lnTo>
                  <a:lnTo>
                    <a:pt x="6" y="53"/>
                  </a:lnTo>
                  <a:lnTo>
                    <a:pt x="4" y="50"/>
                  </a:lnTo>
                  <a:lnTo>
                    <a:pt x="3" y="47"/>
                  </a:lnTo>
                  <a:lnTo>
                    <a:pt x="1" y="44"/>
                  </a:lnTo>
                  <a:lnTo>
                    <a:pt x="0" y="40"/>
                  </a:lnTo>
                  <a:lnTo>
                    <a:pt x="0" y="37"/>
                  </a:lnTo>
                  <a:lnTo>
                    <a:pt x="0" y="34"/>
                  </a:lnTo>
                </a:path>
              </a:pathLst>
            </a:custGeom>
            <a:solidFill>
              <a:srgbClr val="C0C0C0"/>
            </a:solidFill>
            <a:ln w="12700" cap="rnd" cmpd="sng">
              <a:solidFill>
                <a:srgbClr val="C0C0C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99" name="Freeform 159"/>
            <p:cNvSpPr>
              <a:spLocks/>
            </p:cNvSpPr>
            <p:nvPr/>
          </p:nvSpPr>
          <p:spPr bwMode="auto">
            <a:xfrm>
              <a:off x="3548" y="3494"/>
              <a:ext cx="42" cy="41"/>
            </a:xfrm>
            <a:custGeom>
              <a:avLst/>
              <a:gdLst>
                <a:gd name="T0" fmla="*/ 0 w 42"/>
                <a:gd name="T1" fmla="*/ 20 h 41"/>
                <a:gd name="T2" fmla="*/ 0 w 42"/>
                <a:gd name="T3" fmla="*/ 17 h 41"/>
                <a:gd name="T4" fmla="*/ 1 w 42"/>
                <a:gd name="T5" fmla="*/ 15 h 41"/>
                <a:gd name="T6" fmla="*/ 2 w 42"/>
                <a:gd name="T7" fmla="*/ 12 h 41"/>
                <a:gd name="T8" fmla="*/ 3 w 42"/>
                <a:gd name="T9" fmla="*/ 10 h 41"/>
                <a:gd name="T10" fmla="*/ 5 w 42"/>
                <a:gd name="T11" fmla="*/ 7 h 41"/>
                <a:gd name="T12" fmla="*/ 6 w 42"/>
                <a:gd name="T13" fmla="*/ 5 h 41"/>
                <a:gd name="T14" fmla="*/ 9 w 42"/>
                <a:gd name="T15" fmla="*/ 4 h 41"/>
                <a:gd name="T16" fmla="*/ 11 w 42"/>
                <a:gd name="T17" fmla="*/ 2 h 41"/>
                <a:gd name="T18" fmla="*/ 14 w 42"/>
                <a:gd name="T19" fmla="*/ 1 h 41"/>
                <a:gd name="T20" fmla="*/ 16 w 42"/>
                <a:gd name="T21" fmla="*/ 0 h 41"/>
                <a:gd name="T22" fmla="*/ 19 w 42"/>
                <a:gd name="T23" fmla="*/ 0 h 41"/>
                <a:gd name="T24" fmla="*/ 22 w 42"/>
                <a:gd name="T25" fmla="*/ 0 h 41"/>
                <a:gd name="T26" fmla="*/ 24 w 42"/>
                <a:gd name="T27" fmla="*/ 0 h 41"/>
                <a:gd name="T28" fmla="*/ 27 w 42"/>
                <a:gd name="T29" fmla="*/ 1 h 41"/>
                <a:gd name="T30" fmla="*/ 29 w 42"/>
                <a:gd name="T31" fmla="*/ 2 h 41"/>
                <a:gd name="T32" fmla="*/ 32 w 42"/>
                <a:gd name="T33" fmla="*/ 3 h 41"/>
                <a:gd name="T34" fmla="*/ 34 w 42"/>
                <a:gd name="T35" fmla="*/ 5 h 41"/>
                <a:gd name="T36" fmla="*/ 36 w 42"/>
                <a:gd name="T37" fmla="*/ 7 h 41"/>
                <a:gd name="T38" fmla="*/ 38 w 42"/>
                <a:gd name="T39" fmla="*/ 9 h 41"/>
                <a:gd name="T40" fmla="*/ 39 w 42"/>
                <a:gd name="T41" fmla="*/ 11 h 41"/>
                <a:gd name="T42" fmla="*/ 40 w 42"/>
                <a:gd name="T43" fmla="*/ 14 h 41"/>
                <a:gd name="T44" fmla="*/ 41 w 42"/>
                <a:gd name="T45" fmla="*/ 17 h 41"/>
                <a:gd name="T46" fmla="*/ 41 w 42"/>
                <a:gd name="T47" fmla="*/ 20 h 41"/>
                <a:gd name="T48" fmla="*/ 41 w 42"/>
                <a:gd name="T49" fmla="*/ 22 h 41"/>
                <a:gd name="T50" fmla="*/ 41 w 42"/>
                <a:gd name="T51" fmla="*/ 25 h 41"/>
                <a:gd name="T52" fmla="*/ 40 w 42"/>
                <a:gd name="T53" fmla="*/ 27 h 41"/>
                <a:gd name="T54" fmla="*/ 38 w 42"/>
                <a:gd name="T55" fmla="*/ 30 h 41"/>
                <a:gd name="T56" fmla="*/ 37 w 42"/>
                <a:gd name="T57" fmla="*/ 32 h 41"/>
                <a:gd name="T58" fmla="*/ 35 w 42"/>
                <a:gd name="T59" fmla="*/ 34 h 41"/>
                <a:gd name="T60" fmla="*/ 33 w 42"/>
                <a:gd name="T61" fmla="*/ 36 h 41"/>
                <a:gd name="T62" fmla="*/ 30 w 42"/>
                <a:gd name="T63" fmla="*/ 37 h 41"/>
                <a:gd name="T64" fmla="*/ 28 w 42"/>
                <a:gd name="T65" fmla="*/ 39 h 41"/>
                <a:gd name="T66" fmla="*/ 25 w 42"/>
                <a:gd name="T67" fmla="*/ 40 h 41"/>
                <a:gd name="T68" fmla="*/ 23 w 42"/>
                <a:gd name="T69" fmla="*/ 40 h 41"/>
                <a:gd name="T70" fmla="*/ 20 w 42"/>
                <a:gd name="T71" fmla="*/ 40 h 41"/>
                <a:gd name="T72" fmla="*/ 17 w 42"/>
                <a:gd name="T73" fmla="*/ 40 h 41"/>
                <a:gd name="T74" fmla="*/ 14 w 42"/>
                <a:gd name="T75" fmla="*/ 39 h 41"/>
                <a:gd name="T76" fmla="*/ 12 w 42"/>
                <a:gd name="T77" fmla="*/ 38 h 41"/>
                <a:gd name="T78" fmla="*/ 10 w 42"/>
                <a:gd name="T79" fmla="*/ 36 h 41"/>
                <a:gd name="T80" fmla="*/ 7 w 42"/>
                <a:gd name="T81" fmla="*/ 35 h 41"/>
                <a:gd name="T82" fmla="*/ 5 w 42"/>
                <a:gd name="T83" fmla="*/ 33 h 41"/>
                <a:gd name="T84" fmla="*/ 4 w 42"/>
                <a:gd name="T85" fmla="*/ 31 h 41"/>
                <a:gd name="T86" fmla="*/ 2 w 42"/>
                <a:gd name="T87" fmla="*/ 29 h 41"/>
                <a:gd name="T88" fmla="*/ 1 w 42"/>
                <a:gd name="T89" fmla="*/ 26 h 41"/>
                <a:gd name="T90" fmla="*/ 0 w 42"/>
                <a:gd name="T91" fmla="*/ 24 h 41"/>
                <a:gd name="T92" fmla="*/ 0 w 42"/>
                <a:gd name="T93" fmla="*/ 21 h 41"/>
                <a:gd name="T94" fmla="*/ 0 w 42"/>
                <a:gd name="T95" fmla="*/ 2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2" h="41">
                  <a:moveTo>
                    <a:pt x="0" y="20"/>
                  </a:moveTo>
                  <a:lnTo>
                    <a:pt x="0" y="17"/>
                  </a:lnTo>
                  <a:lnTo>
                    <a:pt x="1" y="15"/>
                  </a:lnTo>
                  <a:lnTo>
                    <a:pt x="2" y="12"/>
                  </a:lnTo>
                  <a:lnTo>
                    <a:pt x="3" y="10"/>
                  </a:lnTo>
                  <a:lnTo>
                    <a:pt x="5" y="7"/>
                  </a:lnTo>
                  <a:lnTo>
                    <a:pt x="6" y="5"/>
                  </a:lnTo>
                  <a:lnTo>
                    <a:pt x="9" y="4"/>
                  </a:lnTo>
                  <a:lnTo>
                    <a:pt x="11" y="2"/>
                  </a:lnTo>
                  <a:lnTo>
                    <a:pt x="14" y="1"/>
                  </a:lnTo>
                  <a:lnTo>
                    <a:pt x="16" y="0"/>
                  </a:lnTo>
                  <a:lnTo>
                    <a:pt x="19" y="0"/>
                  </a:lnTo>
                  <a:lnTo>
                    <a:pt x="22" y="0"/>
                  </a:lnTo>
                  <a:lnTo>
                    <a:pt x="24" y="0"/>
                  </a:lnTo>
                  <a:lnTo>
                    <a:pt x="27" y="1"/>
                  </a:lnTo>
                  <a:lnTo>
                    <a:pt x="29" y="2"/>
                  </a:lnTo>
                  <a:lnTo>
                    <a:pt x="32" y="3"/>
                  </a:lnTo>
                  <a:lnTo>
                    <a:pt x="34" y="5"/>
                  </a:lnTo>
                  <a:lnTo>
                    <a:pt x="36" y="7"/>
                  </a:lnTo>
                  <a:lnTo>
                    <a:pt x="38" y="9"/>
                  </a:lnTo>
                  <a:lnTo>
                    <a:pt x="39" y="11"/>
                  </a:lnTo>
                  <a:lnTo>
                    <a:pt x="40" y="14"/>
                  </a:lnTo>
                  <a:lnTo>
                    <a:pt x="41" y="17"/>
                  </a:lnTo>
                  <a:lnTo>
                    <a:pt x="41" y="20"/>
                  </a:lnTo>
                  <a:lnTo>
                    <a:pt x="41" y="22"/>
                  </a:lnTo>
                  <a:lnTo>
                    <a:pt x="41" y="25"/>
                  </a:lnTo>
                  <a:lnTo>
                    <a:pt x="40" y="27"/>
                  </a:lnTo>
                  <a:lnTo>
                    <a:pt x="38" y="30"/>
                  </a:lnTo>
                  <a:lnTo>
                    <a:pt x="37" y="32"/>
                  </a:lnTo>
                  <a:lnTo>
                    <a:pt x="35" y="34"/>
                  </a:lnTo>
                  <a:lnTo>
                    <a:pt x="33" y="36"/>
                  </a:lnTo>
                  <a:lnTo>
                    <a:pt x="30" y="37"/>
                  </a:lnTo>
                  <a:lnTo>
                    <a:pt x="28" y="39"/>
                  </a:lnTo>
                  <a:lnTo>
                    <a:pt x="25" y="40"/>
                  </a:lnTo>
                  <a:lnTo>
                    <a:pt x="23" y="40"/>
                  </a:lnTo>
                  <a:lnTo>
                    <a:pt x="20" y="40"/>
                  </a:lnTo>
                  <a:lnTo>
                    <a:pt x="17" y="40"/>
                  </a:lnTo>
                  <a:lnTo>
                    <a:pt x="14" y="39"/>
                  </a:lnTo>
                  <a:lnTo>
                    <a:pt x="12" y="38"/>
                  </a:lnTo>
                  <a:lnTo>
                    <a:pt x="10" y="36"/>
                  </a:lnTo>
                  <a:lnTo>
                    <a:pt x="7" y="35"/>
                  </a:lnTo>
                  <a:lnTo>
                    <a:pt x="5" y="33"/>
                  </a:lnTo>
                  <a:lnTo>
                    <a:pt x="4" y="31"/>
                  </a:lnTo>
                  <a:lnTo>
                    <a:pt x="2" y="29"/>
                  </a:lnTo>
                  <a:lnTo>
                    <a:pt x="1" y="26"/>
                  </a:lnTo>
                  <a:lnTo>
                    <a:pt x="0" y="24"/>
                  </a:lnTo>
                  <a:lnTo>
                    <a:pt x="0" y="21"/>
                  </a:lnTo>
                  <a:lnTo>
                    <a:pt x="0" y="20"/>
                  </a:lnTo>
                </a:path>
              </a:pathLst>
            </a:custGeom>
            <a:solidFill>
              <a:srgbClr val="C0C0C0"/>
            </a:solidFill>
            <a:ln w="12700" cap="rnd" cmpd="sng">
              <a:solidFill>
                <a:srgbClr val="C0C0C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400" name="Freeform 160"/>
            <p:cNvSpPr>
              <a:spLocks/>
            </p:cNvSpPr>
            <p:nvPr/>
          </p:nvSpPr>
          <p:spPr bwMode="auto">
            <a:xfrm>
              <a:off x="3435" y="3402"/>
              <a:ext cx="177" cy="112"/>
            </a:xfrm>
            <a:custGeom>
              <a:avLst/>
              <a:gdLst>
                <a:gd name="T0" fmla="*/ 176 w 177"/>
                <a:gd name="T1" fmla="*/ 57 h 112"/>
                <a:gd name="T2" fmla="*/ 176 w 177"/>
                <a:gd name="T3" fmla="*/ 0 h 112"/>
                <a:gd name="T4" fmla="*/ 0 w 177"/>
                <a:gd name="T5" fmla="*/ 0 h 112"/>
                <a:gd name="T6" fmla="*/ 0 w 177"/>
                <a:gd name="T7" fmla="*/ 111 h 112"/>
                <a:gd name="T8" fmla="*/ 77 w 177"/>
                <a:gd name="T9" fmla="*/ 111 h 112"/>
                <a:gd name="T10" fmla="*/ 77 w 177"/>
                <a:gd name="T11" fmla="*/ 105 h 112"/>
                <a:gd name="T12" fmla="*/ 78 w 177"/>
                <a:gd name="T13" fmla="*/ 100 h 112"/>
                <a:gd name="T14" fmla="*/ 79 w 177"/>
                <a:gd name="T15" fmla="*/ 94 h 112"/>
                <a:gd name="T16" fmla="*/ 81 w 177"/>
                <a:gd name="T17" fmla="*/ 89 h 112"/>
                <a:gd name="T18" fmla="*/ 85 w 177"/>
                <a:gd name="T19" fmla="*/ 84 h 112"/>
                <a:gd name="T20" fmla="*/ 87 w 177"/>
                <a:gd name="T21" fmla="*/ 79 h 112"/>
                <a:gd name="T22" fmla="*/ 91 w 177"/>
                <a:gd name="T23" fmla="*/ 75 h 112"/>
                <a:gd name="T24" fmla="*/ 95 w 177"/>
                <a:gd name="T25" fmla="*/ 71 h 112"/>
                <a:gd name="T26" fmla="*/ 99 w 177"/>
                <a:gd name="T27" fmla="*/ 67 h 112"/>
                <a:gd name="T28" fmla="*/ 104 w 177"/>
                <a:gd name="T29" fmla="*/ 64 h 112"/>
                <a:gd name="T30" fmla="*/ 109 w 177"/>
                <a:gd name="T31" fmla="*/ 61 h 112"/>
                <a:gd name="T32" fmla="*/ 115 w 177"/>
                <a:gd name="T33" fmla="*/ 59 h 112"/>
                <a:gd name="T34" fmla="*/ 120 w 177"/>
                <a:gd name="T35" fmla="*/ 58 h 112"/>
                <a:gd name="T36" fmla="*/ 126 w 177"/>
                <a:gd name="T37" fmla="*/ 57 h 112"/>
                <a:gd name="T38" fmla="*/ 129 w 177"/>
                <a:gd name="T39" fmla="*/ 57 h 112"/>
                <a:gd name="T40" fmla="*/ 176 w 177"/>
                <a:gd name="T41" fmla="*/ 57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7" h="112">
                  <a:moveTo>
                    <a:pt x="176" y="57"/>
                  </a:moveTo>
                  <a:lnTo>
                    <a:pt x="176" y="0"/>
                  </a:lnTo>
                  <a:lnTo>
                    <a:pt x="0" y="0"/>
                  </a:lnTo>
                  <a:lnTo>
                    <a:pt x="0" y="111"/>
                  </a:lnTo>
                  <a:lnTo>
                    <a:pt x="77" y="111"/>
                  </a:lnTo>
                  <a:lnTo>
                    <a:pt x="77" y="105"/>
                  </a:lnTo>
                  <a:lnTo>
                    <a:pt x="78" y="100"/>
                  </a:lnTo>
                  <a:lnTo>
                    <a:pt x="79" y="94"/>
                  </a:lnTo>
                  <a:lnTo>
                    <a:pt x="81" y="89"/>
                  </a:lnTo>
                  <a:lnTo>
                    <a:pt x="85" y="84"/>
                  </a:lnTo>
                  <a:lnTo>
                    <a:pt x="87" y="79"/>
                  </a:lnTo>
                  <a:lnTo>
                    <a:pt x="91" y="75"/>
                  </a:lnTo>
                  <a:lnTo>
                    <a:pt x="95" y="71"/>
                  </a:lnTo>
                  <a:lnTo>
                    <a:pt x="99" y="67"/>
                  </a:lnTo>
                  <a:lnTo>
                    <a:pt x="104" y="64"/>
                  </a:lnTo>
                  <a:lnTo>
                    <a:pt x="109" y="61"/>
                  </a:lnTo>
                  <a:lnTo>
                    <a:pt x="115" y="59"/>
                  </a:lnTo>
                  <a:lnTo>
                    <a:pt x="120" y="58"/>
                  </a:lnTo>
                  <a:lnTo>
                    <a:pt x="126" y="57"/>
                  </a:lnTo>
                  <a:lnTo>
                    <a:pt x="129" y="57"/>
                  </a:lnTo>
                  <a:lnTo>
                    <a:pt x="176" y="57"/>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401" name="Freeform 161"/>
            <p:cNvSpPr>
              <a:spLocks/>
            </p:cNvSpPr>
            <p:nvPr/>
          </p:nvSpPr>
          <p:spPr bwMode="auto">
            <a:xfrm>
              <a:off x="3415" y="3513"/>
              <a:ext cx="99" cy="13"/>
            </a:xfrm>
            <a:custGeom>
              <a:avLst/>
              <a:gdLst>
                <a:gd name="T0" fmla="*/ 98 w 99"/>
                <a:gd name="T1" fmla="*/ 0 h 13"/>
                <a:gd name="T2" fmla="*/ 98 w 99"/>
                <a:gd name="T3" fmla="*/ 12 h 13"/>
                <a:gd name="T4" fmla="*/ 0 w 99"/>
                <a:gd name="T5" fmla="*/ 12 h 13"/>
                <a:gd name="T6" fmla="*/ 0 w 99"/>
                <a:gd name="T7" fmla="*/ 0 h 13"/>
                <a:gd name="T8" fmla="*/ 98 w 99"/>
                <a:gd name="T9" fmla="*/ 0 h 13"/>
              </a:gdLst>
              <a:ahLst/>
              <a:cxnLst>
                <a:cxn ang="0">
                  <a:pos x="T0" y="T1"/>
                </a:cxn>
                <a:cxn ang="0">
                  <a:pos x="T2" y="T3"/>
                </a:cxn>
                <a:cxn ang="0">
                  <a:pos x="T4" y="T5"/>
                </a:cxn>
                <a:cxn ang="0">
                  <a:pos x="T6" y="T7"/>
                </a:cxn>
                <a:cxn ang="0">
                  <a:pos x="T8" y="T9"/>
                </a:cxn>
              </a:cxnLst>
              <a:rect l="0" t="0" r="r" b="b"/>
              <a:pathLst>
                <a:path w="99" h="13">
                  <a:moveTo>
                    <a:pt x="98" y="0"/>
                  </a:moveTo>
                  <a:lnTo>
                    <a:pt x="98" y="12"/>
                  </a:lnTo>
                  <a:lnTo>
                    <a:pt x="0" y="12"/>
                  </a:lnTo>
                  <a:lnTo>
                    <a:pt x="0" y="0"/>
                  </a:lnTo>
                  <a:lnTo>
                    <a:pt x="98" y="0"/>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402" name="Freeform 162"/>
            <p:cNvSpPr>
              <a:spLocks/>
            </p:cNvSpPr>
            <p:nvPr/>
          </p:nvSpPr>
          <p:spPr bwMode="auto">
            <a:xfrm>
              <a:off x="3295" y="3231"/>
              <a:ext cx="15" cy="199"/>
            </a:xfrm>
            <a:custGeom>
              <a:avLst/>
              <a:gdLst>
                <a:gd name="T0" fmla="*/ 14 w 15"/>
                <a:gd name="T1" fmla="*/ 0 h 199"/>
                <a:gd name="T2" fmla="*/ 14 w 15"/>
                <a:gd name="T3" fmla="*/ 198 h 199"/>
                <a:gd name="T4" fmla="*/ 0 w 15"/>
                <a:gd name="T5" fmla="*/ 198 h 199"/>
                <a:gd name="T6" fmla="*/ 0 w 15"/>
                <a:gd name="T7" fmla="*/ 0 h 199"/>
                <a:gd name="T8" fmla="*/ 14 w 15"/>
                <a:gd name="T9" fmla="*/ 0 h 199"/>
              </a:gdLst>
              <a:ahLst/>
              <a:cxnLst>
                <a:cxn ang="0">
                  <a:pos x="T0" y="T1"/>
                </a:cxn>
                <a:cxn ang="0">
                  <a:pos x="T2" y="T3"/>
                </a:cxn>
                <a:cxn ang="0">
                  <a:pos x="T4" y="T5"/>
                </a:cxn>
                <a:cxn ang="0">
                  <a:pos x="T6" y="T7"/>
                </a:cxn>
                <a:cxn ang="0">
                  <a:pos x="T8" y="T9"/>
                </a:cxn>
              </a:cxnLst>
              <a:rect l="0" t="0" r="r" b="b"/>
              <a:pathLst>
                <a:path w="15" h="199">
                  <a:moveTo>
                    <a:pt x="14" y="0"/>
                  </a:moveTo>
                  <a:lnTo>
                    <a:pt x="14" y="198"/>
                  </a:lnTo>
                  <a:lnTo>
                    <a:pt x="0" y="198"/>
                  </a:lnTo>
                  <a:lnTo>
                    <a:pt x="0" y="0"/>
                  </a:lnTo>
                  <a:lnTo>
                    <a:pt x="14" y="0"/>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403" name="Freeform 163"/>
            <p:cNvSpPr>
              <a:spLocks/>
            </p:cNvSpPr>
            <p:nvPr/>
          </p:nvSpPr>
          <p:spPr bwMode="auto">
            <a:xfrm>
              <a:off x="3185" y="3402"/>
              <a:ext cx="111" cy="124"/>
            </a:xfrm>
            <a:custGeom>
              <a:avLst/>
              <a:gdLst>
                <a:gd name="T0" fmla="*/ 97 w 111"/>
                <a:gd name="T1" fmla="*/ 0 h 124"/>
                <a:gd name="T2" fmla="*/ 97 w 111"/>
                <a:gd name="T3" fmla="*/ 111 h 124"/>
                <a:gd name="T4" fmla="*/ 0 w 111"/>
                <a:gd name="T5" fmla="*/ 111 h 124"/>
                <a:gd name="T6" fmla="*/ 0 w 111"/>
                <a:gd name="T7" fmla="*/ 123 h 124"/>
                <a:gd name="T8" fmla="*/ 110 w 111"/>
                <a:gd name="T9" fmla="*/ 123 h 124"/>
                <a:gd name="T10" fmla="*/ 110 w 111"/>
                <a:gd name="T11" fmla="*/ 0 h 124"/>
                <a:gd name="T12" fmla="*/ 97 w 111"/>
                <a:gd name="T13" fmla="*/ 0 h 124"/>
              </a:gdLst>
              <a:ahLst/>
              <a:cxnLst>
                <a:cxn ang="0">
                  <a:pos x="T0" y="T1"/>
                </a:cxn>
                <a:cxn ang="0">
                  <a:pos x="T2" y="T3"/>
                </a:cxn>
                <a:cxn ang="0">
                  <a:pos x="T4" y="T5"/>
                </a:cxn>
                <a:cxn ang="0">
                  <a:pos x="T6" y="T7"/>
                </a:cxn>
                <a:cxn ang="0">
                  <a:pos x="T8" y="T9"/>
                </a:cxn>
                <a:cxn ang="0">
                  <a:pos x="T10" y="T11"/>
                </a:cxn>
                <a:cxn ang="0">
                  <a:pos x="T12" y="T13"/>
                </a:cxn>
              </a:cxnLst>
              <a:rect l="0" t="0" r="r" b="b"/>
              <a:pathLst>
                <a:path w="111" h="124">
                  <a:moveTo>
                    <a:pt x="97" y="0"/>
                  </a:moveTo>
                  <a:lnTo>
                    <a:pt x="97" y="111"/>
                  </a:lnTo>
                  <a:lnTo>
                    <a:pt x="0" y="111"/>
                  </a:lnTo>
                  <a:lnTo>
                    <a:pt x="0" y="123"/>
                  </a:lnTo>
                  <a:lnTo>
                    <a:pt x="110" y="123"/>
                  </a:lnTo>
                  <a:lnTo>
                    <a:pt x="110" y="0"/>
                  </a:lnTo>
                  <a:lnTo>
                    <a:pt x="97" y="0"/>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404" name="Freeform 164"/>
            <p:cNvSpPr>
              <a:spLocks/>
            </p:cNvSpPr>
            <p:nvPr/>
          </p:nvSpPr>
          <p:spPr bwMode="auto">
            <a:xfrm>
              <a:off x="3357" y="3375"/>
              <a:ext cx="79" cy="60"/>
            </a:xfrm>
            <a:custGeom>
              <a:avLst/>
              <a:gdLst>
                <a:gd name="T0" fmla="*/ 78 w 79"/>
                <a:gd name="T1" fmla="*/ 59 h 60"/>
                <a:gd name="T2" fmla="*/ 12 w 79"/>
                <a:gd name="T3" fmla="*/ 0 h 60"/>
                <a:gd name="T4" fmla="*/ 0 w 79"/>
                <a:gd name="T5" fmla="*/ 27 h 60"/>
                <a:gd name="T6" fmla="*/ 21 w 79"/>
                <a:gd name="T7" fmla="*/ 27 h 60"/>
                <a:gd name="T8" fmla="*/ 21 w 79"/>
                <a:gd name="T9" fmla="*/ 59 h 60"/>
                <a:gd name="T10" fmla="*/ 78 w 79"/>
                <a:gd name="T11" fmla="*/ 59 h 60"/>
              </a:gdLst>
              <a:ahLst/>
              <a:cxnLst>
                <a:cxn ang="0">
                  <a:pos x="T0" y="T1"/>
                </a:cxn>
                <a:cxn ang="0">
                  <a:pos x="T2" y="T3"/>
                </a:cxn>
                <a:cxn ang="0">
                  <a:pos x="T4" y="T5"/>
                </a:cxn>
                <a:cxn ang="0">
                  <a:pos x="T6" y="T7"/>
                </a:cxn>
                <a:cxn ang="0">
                  <a:pos x="T8" y="T9"/>
                </a:cxn>
                <a:cxn ang="0">
                  <a:pos x="T10" y="T11"/>
                </a:cxn>
              </a:cxnLst>
              <a:rect l="0" t="0" r="r" b="b"/>
              <a:pathLst>
                <a:path w="79" h="60">
                  <a:moveTo>
                    <a:pt x="78" y="59"/>
                  </a:moveTo>
                  <a:lnTo>
                    <a:pt x="12" y="0"/>
                  </a:lnTo>
                  <a:lnTo>
                    <a:pt x="0" y="27"/>
                  </a:lnTo>
                  <a:lnTo>
                    <a:pt x="21" y="27"/>
                  </a:lnTo>
                  <a:lnTo>
                    <a:pt x="21" y="59"/>
                  </a:lnTo>
                  <a:lnTo>
                    <a:pt x="78" y="59"/>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405" name="Freeform 165"/>
            <p:cNvSpPr>
              <a:spLocks/>
            </p:cNvSpPr>
            <p:nvPr/>
          </p:nvSpPr>
          <p:spPr bwMode="auto">
            <a:xfrm>
              <a:off x="3309" y="3402"/>
              <a:ext cx="70" cy="28"/>
            </a:xfrm>
            <a:custGeom>
              <a:avLst/>
              <a:gdLst>
                <a:gd name="T0" fmla="*/ 69 w 70"/>
                <a:gd name="T1" fmla="*/ 27 h 28"/>
                <a:gd name="T2" fmla="*/ 69 w 70"/>
                <a:gd name="T3" fmla="*/ 0 h 28"/>
                <a:gd name="T4" fmla="*/ 0 w 70"/>
                <a:gd name="T5" fmla="*/ 0 h 28"/>
                <a:gd name="T6" fmla="*/ 0 w 70"/>
                <a:gd name="T7" fmla="*/ 27 h 28"/>
                <a:gd name="T8" fmla="*/ 69 w 70"/>
                <a:gd name="T9" fmla="*/ 27 h 28"/>
              </a:gdLst>
              <a:ahLst/>
              <a:cxnLst>
                <a:cxn ang="0">
                  <a:pos x="T0" y="T1"/>
                </a:cxn>
                <a:cxn ang="0">
                  <a:pos x="T2" y="T3"/>
                </a:cxn>
                <a:cxn ang="0">
                  <a:pos x="T4" y="T5"/>
                </a:cxn>
                <a:cxn ang="0">
                  <a:pos x="T6" y="T7"/>
                </a:cxn>
                <a:cxn ang="0">
                  <a:pos x="T8" y="T9"/>
                </a:cxn>
              </a:cxnLst>
              <a:rect l="0" t="0" r="r" b="b"/>
              <a:pathLst>
                <a:path w="70" h="28">
                  <a:moveTo>
                    <a:pt x="69" y="27"/>
                  </a:moveTo>
                  <a:lnTo>
                    <a:pt x="69" y="0"/>
                  </a:lnTo>
                  <a:lnTo>
                    <a:pt x="0" y="0"/>
                  </a:lnTo>
                  <a:lnTo>
                    <a:pt x="0" y="27"/>
                  </a:lnTo>
                  <a:lnTo>
                    <a:pt x="69" y="27"/>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406" name="Freeform 166"/>
            <p:cNvSpPr>
              <a:spLocks/>
            </p:cNvSpPr>
            <p:nvPr/>
          </p:nvSpPr>
          <p:spPr bwMode="auto">
            <a:xfrm>
              <a:off x="3329" y="3232"/>
              <a:ext cx="222" cy="198"/>
            </a:xfrm>
            <a:custGeom>
              <a:avLst/>
              <a:gdLst>
                <a:gd name="T0" fmla="*/ 221 w 222"/>
                <a:gd name="T1" fmla="*/ 169 h 198"/>
                <a:gd name="T2" fmla="*/ 221 w 222"/>
                <a:gd name="T3" fmla="*/ 17 h 198"/>
                <a:gd name="T4" fmla="*/ 221 w 222"/>
                <a:gd name="T5" fmla="*/ 13 h 198"/>
                <a:gd name="T6" fmla="*/ 218 w 222"/>
                <a:gd name="T7" fmla="*/ 8 h 198"/>
                <a:gd name="T8" fmla="*/ 215 w 222"/>
                <a:gd name="T9" fmla="*/ 5 h 198"/>
                <a:gd name="T10" fmla="*/ 211 w 222"/>
                <a:gd name="T11" fmla="*/ 2 h 198"/>
                <a:gd name="T12" fmla="*/ 206 w 222"/>
                <a:gd name="T13" fmla="*/ 0 h 198"/>
                <a:gd name="T14" fmla="*/ 202 w 222"/>
                <a:gd name="T15" fmla="*/ 0 h 198"/>
                <a:gd name="T16" fmla="*/ 101 w 222"/>
                <a:gd name="T17" fmla="*/ 0 h 198"/>
                <a:gd name="T18" fmla="*/ 93 w 222"/>
                <a:gd name="T19" fmla="*/ 1 h 198"/>
                <a:gd name="T20" fmla="*/ 88 w 222"/>
                <a:gd name="T21" fmla="*/ 4 h 198"/>
                <a:gd name="T22" fmla="*/ 83 w 222"/>
                <a:gd name="T23" fmla="*/ 8 h 198"/>
                <a:gd name="T24" fmla="*/ 82 w 222"/>
                <a:gd name="T25" fmla="*/ 11 h 198"/>
                <a:gd name="T26" fmla="*/ 0 w 222"/>
                <a:gd name="T27" fmla="*/ 197 h 198"/>
                <a:gd name="T28" fmla="*/ 16 w 222"/>
                <a:gd name="T29" fmla="*/ 197 h 198"/>
                <a:gd name="T30" fmla="*/ 95 w 222"/>
                <a:gd name="T31" fmla="*/ 17 h 198"/>
                <a:gd name="T32" fmla="*/ 97 w 222"/>
                <a:gd name="T33" fmla="*/ 14 h 198"/>
                <a:gd name="T34" fmla="*/ 98 w 222"/>
                <a:gd name="T35" fmla="*/ 13 h 198"/>
                <a:gd name="T36" fmla="*/ 101 w 222"/>
                <a:gd name="T37" fmla="*/ 13 h 198"/>
                <a:gd name="T38" fmla="*/ 201 w 222"/>
                <a:gd name="T39" fmla="*/ 13 h 198"/>
                <a:gd name="T40" fmla="*/ 205 w 222"/>
                <a:gd name="T41" fmla="*/ 14 h 198"/>
                <a:gd name="T42" fmla="*/ 206 w 222"/>
                <a:gd name="T43" fmla="*/ 16 h 198"/>
                <a:gd name="T44" fmla="*/ 207 w 222"/>
                <a:gd name="T45" fmla="*/ 18 h 198"/>
                <a:gd name="T46" fmla="*/ 207 w 222"/>
                <a:gd name="T47" fmla="*/ 21 h 198"/>
                <a:gd name="T48" fmla="*/ 207 w 222"/>
                <a:gd name="T49" fmla="*/ 169 h 198"/>
                <a:gd name="T50" fmla="*/ 221 w 222"/>
                <a:gd name="T51" fmla="*/ 169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22" h="198">
                  <a:moveTo>
                    <a:pt x="221" y="169"/>
                  </a:moveTo>
                  <a:lnTo>
                    <a:pt x="221" y="17"/>
                  </a:lnTo>
                  <a:lnTo>
                    <a:pt x="221" y="13"/>
                  </a:lnTo>
                  <a:lnTo>
                    <a:pt x="218" y="8"/>
                  </a:lnTo>
                  <a:lnTo>
                    <a:pt x="215" y="5"/>
                  </a:lnTo>
                  <a:lnTo>
                    <a:pt x="211" y="2"/>
                  </a:lnTo>
                  <a:lnTo>
                    <a:pt x="206" y="0"/>
                  </a:lnTo>
                  <a:lnTo>
                    <a:pt x="202" y="0"/>
                  </a:lnTo>
                  <a:lnTo>
                    <a:pt x="101" y="0"/>
                  </a:lnTo>
                  <a:lnTo>
                    <a:pt x="93" y="1"/>
                  </a:lnTo>
                  <a:lnTo>
                    <a:pt x="88" y="4"/>
                  </a:lnTo>
                  <a:lnTo>
                    <a:pt x="83" y="8"/>
                  </a:lnTo>
                  <a:lnTo>
                    <a:pt x="82" y="11"/>
                  </a:lnTo>
                  <a:lnTo>
                    <a:pt x="0" y="197"/>
                  </a:lnTo>
                  <a:lnTo>
                    <a:pt x="16" y="197"/>
                  </a:lnTo>
                  <a:lnTo>
                    <a:pt x="95" y="17"/>
                  </a:lnTo>
                  <a:lnTo>
                    <a:pt x="97" y="14"/>
                  </a:lnTo>
                  <a:lnTo>
                    <a:pt x="98" y="13"/>
                  </a:lnTo>
                  <a:lnTo>
                    <a:pt x="101" y="13"/>
                  </a:lnTo>
                  <a:lnTo>
                    <a:pt x="201" y="13"/>
                  </a:lnTo>
                  <a:lnTo>
                    <a:pt x="205" y="14"/>
                  </a:lnTo>
                  <a:lnTo>
                    <a:pt x="206" y="16"/>
                  </a:lnTo>
                  <a:lnTo>
                    <a:pt x="207" y="18"/>
                  </a:lnTo>
                  <a:lnTo>
                    <a:pt x="207" y="21"/>
                  </a:lnTo>
                  <a:lnTo>
                    <a:pt x="207" y="169"/>
                  </a:lnTo>
                  <a:lnTo>
                    <a:pt x="221" y="169"/>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407" name="Freeform 167"/>
            <p:cNvSpPr>
              <a:spLocks/>
            </p:cNvSpPr>
            <p:nvPr/>
          </p:nvSpPr>
          <p:spPr bwMode="auto">
            <a:xfrm>
              <a:off x="3412" y="3344"/>
              <a:ext cx="24" cy="23"/>
            </a:xfrm>
            <a:custGeom>
              <a:avLst/>
              <a:gdLst>
                <a:gd name="T0" fmla="*/ 20 w 24"/>
                <a:gd name="T1" fmla="*/ 22 h 23"/>
                <a:gd name="T2" fmla="*/ 22 w 24"/>
                <a:gd name="T3" fmla="*/ 22 h 23"/>
                <a:gd name="T4" fmla="*/ 23 w 24"/>
                <a:gd name="T5" fmla="*/ 21 h 23"/>
                <a:gd name="T6" fmla="*/ 23 w 24"/>
                <a:gd name="T7" fmla="*/ 20 h 23"/>
                <a:gd name="T8" fmla="*/ 23 w 24"/>
                <a:gd name="T9" fmla="*/ 19 h 23"/>
                <a:gd name="T10" fmla="*/ 3 w 24"/>
                <a:gd name="T11" fmla="*/ 0 h 23"/>
                <a:gd name="T12" fmla="*/ 2 w 24"/>
                <a:gd name="T13" fmla="*/ 0 h 23"/>
                <a:gd name="T14" fmla="*/ 1 w 24"/>
                <a:gd name="T15" fmla="*/ 0 h 23"/>
                <a:gd name="T16" fmla="*/ 0 w 24"/>
                <a:gd name="T17" fmla="*/ 0 h 23"/>
                <a:gd name="T18" fmla="*/ 0 w 24"/>
                <a:gd name="T19" fmla="*/ 1 h 23"/>
                <a:gd name="T20" fmla="*/ 0 w 24"/>
                <a:gd name="T21" fmla="*/ 2 h 23"/>
                <a:gd name="T22" fmla="*/ 20 w 24"/>
                <a:gd name="T23" fmla="*/ 2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 h="23">
                  <a:moveTo>
                    <a:pt x="20" y="22"/>
                  </a:moveTo>
                  <a:lnTo>
                    <a:pt x="22" y="22"/>
                  </a:lnTo>
                  <a:lnTo>
                    <a:pt x="23" y="21"/>
                  </a:lnTo>
                  <a:lnTo>
                    <a:pt x="23" y="20"/>
                  </a:lnTo>
                  <a:lnTo>
                    <a:pt x="23" y="19"/>
                  </a:lnTo>
                  <a:lnTo>
                    <a:pt x="3" y="0"/>
                  </a:lnTo>
                  <a:lnTo>
                    <a:pt x="2" y="0"/>
                  </a:lnTo>
                  <a:lnTo>
                    <a:pt x="1" y="0"/>
                  </a:lnTo>
                  <a:lnTo>
                    <a:pt x="0" y="0"/>
                  </a:lnTo>
                  <a:lnTo>
                    <a:pt x="0" y="1"/>
                  </a:lnTo>
                  <a:lnTo>
                    <a:pt x="0" y="2"/>
                  </a:lnTo>
                  <a:lnTo>
                    <a:pt x="20" y="22"/>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408" name="Freeform 168"/>
            <p:cNvSpPr>
              <a:spLocks/>
            </p:cNvSpPr>
            <p:nvPr/>
          </p:nvSpPr>
          <p:spPr bwMode="auto">
            <a:xfrm>
              <a:off x="3386" y="3356"/>
              <a:ext cx="37" cy="37"/>
            </a:xfrm>
            <a:custGeom>
              <a:avLst/>
              <a:gdLst>
                <a:gd name="T0" fmla="*/ 0 w 37"/>
                <a:gd name="T1" fmla="*/ 35 h 37"/>
                <a:gd name="T2" fmla="*/ 35 w 37"/>
                <a:gd name="T3" fmla="*/ 0 h 37"/>
                <a:gd name="T4" fmla="*/ 36 w 37"/>
                <a:gd name="T5" fmla="*/ 2 h 37"/>
                <a:gd name="T6" fmla="*/ 2 w 37"/>
                <a:gd name="T7" fmla="*/ 36 h 37"/>
                <a:gd name="T8" fmla="*/ 0 w 37"/>
                <a:gd name="T9" fmla="*/ 35 h 37"/>
              </a:gdLst>
              <a:ahLst/>
              <a:cxnLst>
                <a:cxn ang="0">
                  <a:pos x="T0" y="T1"/>
                </a:cxn>
                <a:cxn ang="0">
                  <a:pos x="T2" y="T3"/>
                </a:cxn>
                <a:cxn ang="0">
                  <a:pos x="T4" y="T5"/>
                </a:cxn>
                <a:cxn ang="0">
                  <a:pos x="T6" y="T7"/>
                </a:cxn>
                <a:cxn ang="0">
                  <a:pos x="T8" y="T9"/>
                </a:cxn>
              </a:cxnLst>
              <a:rect l="0" t="0" r="r" b="b"/>
              <a:pathLst>
                <a:path w="37" h="37">
                  <a:moveTo>
                    <a:pt x="0" y="35"/>
                  </a:moveTo>
                  <a:lnTo>
                    <a:pt x="35" y="0"/>
                  </a:lnTo>
                  <a:lnTo>
                    <a:pt x="36" y="2"/>
                  </a:lnTo>
                  <a:lnTo>
                    <a:pt x="2" y="36"/>
                  </a:lnTo>
                  <a:lnTo>
                    <a:pt x="0" y="35"/>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409" name="Freeform 169"/>
            <p:cNvSpPr>
              <a:spLocks/>
            </p:cNvSpPr>
            <p:nvPr/>
          </p:nvSpPr>
          <p:spPr bwMode="auto">
            <a:xfrm>
              <a:off x="3391" y="3296"/>
              <a:ext cx="111" cy="112"/>
            </a:xfrm>
            <a:custGeom>
              <a:avLst/>
              <a:gdLst>
                <a:gd name="T0" fmla="*/ 73 w 111"/>
                <a:gd name="T1" fmla="*/ 12 h 112"/>
                <a:gd name="T2" fmla="*/ 71 w 111"/>
                <a:gd name="T3" fmla="*/ 18 h 112"/>
                <a:gd name="T4" fmla="*/ 73 w 111"/>
                <a:gd name="T5" fmla="*/ 18 h 112"/>
                <a:gd name="T6" fmla="*/ 74 w 111"/>
                <a:gd name="T7" fmla="*/ 27 h 112"/>
                <a:gd name="T8" fmla="*/ 75 w 111"/>
                <a:gd name="T9" fmla="*/ 27 h 112"/>
                <a:gd name="T10" fmla="*/ 80 w 111"/>
                <a:gd name="T11" fmla="*/ 28 h 112"/>
                <a:gd name="T12" fmla="*/ 81 w 111"/>
                <a:gd name="T13" fmla="*/ 31 h 112"/>
                <a:gd name="T14" fmla="*/ 77 w 111"/>
                <a:gd name="T15" fmla="*/ 33 h 112"/>
                <a:gd name="T16" fmla="*/ 77 w 111"/>
                <a:gd name="T17" fmla="*/ 37 h 112"/>
                <a:gd name="T18" fmla="*/ 63 w 111"/>
                <a:gd name="T19" fmla="*/ 49 h 112"/>
                <a:gd name="T20" fmla="*/ 38 w 111"/>
                <a:gd name="T21" fmla="*/ 55 h 112"/>
                <a:gd name="T22" fmla="*/ 30 w 111"/>
                <a:gd name="T23" fmla="*/ 55 h 112"/>
                <a:gd name="T24" fmla="*/ 27 w 111"/>
                <a:gd name="T25" fmla="*/ 58 h 112"/>
                <a:gd name="T26" fmla="*/ 31 w 111"/>
                <a:gd name="T27" fmla="*/ 63 h 112"/>
                <a:gd name="T28" fmla="*/ 37 w 111"/>
                <a:gd name="T29" fmla="*/ 63 h 112"/>
                <a:gd name="T30" fmla="*/ 41 w 111"/>
                <a:gd name="T31" fmla="*/ 61 h 112"/>
                <a:gd name="T32" fmla="*/ 45 w 111"/>
                <a:gd name="T33" fmla="*/ 63 h 112"/>
                <a:gd name="T34" fmla="*/ 51 w 111"/>
                <a:gd name="T35" fmla="*/ 63 h 112"/>
                <a:gd name="T36" fmla="*/ 72 w 111"/>
                <a:gd name="T37" fmla="*/ 59 h 112"/>
                <a:gd name="T38" fmla="*/ 73 w 111"/>
                <a:gd name="T39" fmla="*/ 72 h 112"/>
                <a:gd name="T40" fmla="*/ 43 w 111"/>
                <a:gd name="T41" fmla="*/ 81 h 112"/>
                <a:gd name="T42" fmla="*/ 15 w 111"/>
                <a:gd name="T43" fmla="*/ 100 h 112"/>
                <a:gd name="T44" fmla="*/ 3 w 111"/>
                <a:gd name="T45" fmla="*/ 97 h 112"/>
                <a:gd name="T46" fmla="*/ 0 w 111"/>
                <a:gd name="T47" fmla="*/ 98 h 112"/>
                <a:gd name="T48" fmla="*/ 13 w 111"/>
                <a:gd name="T49" fmla="*/ 111 h 112"/>
                <a:gd name="T50" fmla="*/ 19 w 111"/>
                <a:gd name="T51" fmla="*/ 107 h 112"/>
                <a:gd name="T52" fmla="*/ 48 w 111"/>
                <a:gd name="T53" fmla="*/ 96 h 112"/>
                <a:gd name="T54" fmla="*/ 45 w 111"/>
                <a:gd name="T55" fmla="*/ 99 h 112"/>
                <a:gd name="T56" fmla="*/ 44 w 111"/>
                <a:gd name="T57" fmla="*/ 102 h 112"/>
                <a:gd name="T58" fmla="*/ 44 w 111"/>
                <a:gd name="T59" fmla="*/ 106 h 112"/>
                <a:gd name="T60" fmla="*/ 110 w 111"/>
                <a:gd name="T61" fmla="*/ 106 h 112"/>
                <a:gd name="T62" fmla="*/ 110 w 111"/>
                <a:gd name="T63" fmla="*/ 49 h 112"/>
                <a:gd name="T64" fmla="*/ 99 w 111"/>
                <a:gd name="T65" fmla="*/ 49 h 112"/>
                <a:gd name="T66" fmla="*/ 98 w 111"/>
                <a:gd name="T67" fmla="*/ 37 h 112"/>
                <a:gd name="T68" fmla="*/ 94 w 111"/>
                <a:gd name="T69" fmla="*/ 31 h 112"/>
                <a:gd name="T70" fmla="*/ 92 w 111"/>
                <a:gd name="T71" fmla="*/ 26 h 112"/>
                <a:gd name="T72" fmla="*/ 91 w 111"/>
                <a:gd name="T73" fmla="*/ 26 h 112"/>
                <a:gd name="T74" fmla="*/ 91 w 111"/>
                <a:gd name="T75" fmla="*/ 23 h 112"/>
                <a:gd name="T76" fmla="*/ 92 w 111"/>
                <a:gd name="T77" fmla="*/ 18 h 112"/>
                <a:gd name="T78" fmla="*/ 92 w 111"/>
                <a:gd name="T79" fmla="*/ 13 h 112"/>
                <a:gd name="T80" fmla="*/ 92 w 111"/>
                <a:gd name="T81" fmla="*/ 7 h 112"/>
                <a:gd name="T82" fmla="*/ 90 w 111"/>
                <a:gd name="T83" fmla="*/ 3 h 112"/>
                <a:gd name="T84" fmla="*/ 87 w 111"/>
                <a:gd name="T85" fmla="*/ 0 h 112"/>
                <a:gd name="T86" fmla="*/ 83 w 111"/>
                <a:gd name="T87" fmla="*/ 0 h 112"/>
                <a:gd name="T88" fmla="*/ 79 w 111"/>
                <a:gd name="T89" fmla="*/ 0 h 112"/>
                <a:gd name="T90" fmla="*/ 75 w 111"/>
                <a:gd name="T91" fmla="*/ 1 h 112"/>
                <a:gd name="T92" fmla="*/ 74 w 111"/>
                <a:gd name="T93" fmla="*/ 4 h 112"/>
                <a:gd name="T94" fmla="*/ 73 w 111"/>
                <a:gd name="T95" fmla="*/ 9 h 112"/>
                <a:gd name="T96" fmla="*/ 66 w 111"/>
                <a:gd name="T97" fmla="*/ 12 h 112"/>
                <a:gd name="T98" fmla="*/ 73 w 111"/>
                <a:gd name="T99" fmla="*/ 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1" h="112">
                  <a:moveTo>
                    <a:pt x="73" y="12"/>
                  </a:moveTo>
                  <a:lnTo>
                    <a:pt x="71" y="18"/>
                  </a:lnTo>
                  <a:lnTo>
                    <a:pt x="73" y="18"/>
                  </a:lnTo>
                  <a:lnTo>
                    <a:pt x="74" y="27"/>
                  </a:lnTo>
                  <a:lnTo>
                    <a:pt x="75" y="27"/>
                  </a:lnTo>
                  <a:lnTo>
                    <a:pt x="80" y="28"/>
                  </a:lnTo>
                  <a:lnTo>
                    <a:pt x="81" y="31"/>
                  </a:lnTo>
                  <a:lnTo>
                    <a:pt x="77" y="33"/>
                  </a:lnTo>
                  <a:lnTo>
                    <a:pt x="77" y="37"/>
                  </a:lnTo>
                  <a:lnTo>
                    <a:pt x="63" y="49"/>
                  </a:lnTo>
                  <a:lnTo>
                    <a:pt x="38" y="55"/>
                  </a:lnTo>
                  <a:lnTo>
                    <a:pt x="30" y="55"/>
                  </a:lnTo>
                  <a:lnTo>
                    <a:pt x="27" y="58"/>
                  </a:lnTo>
                  <a:lnTo>
                    <a:pt x="31" y="63"/>
                  </a:lnTo>
                  <a:lnTo>
                    <a:pt x="37" y="63"/>
                  </a:lnTo>
                  <a:lnTo>
                    <a:pt x="41" y="61"/>
                  </a:lnTo>
                  <a:lnTo>
                    <a:pt x="45" y="63"/>
                  </a:lnTo>
                  <a:lnTo>
                    <a:pt x="51" y="63"/>
                  </a:lnTo>
                  <a:lnTo>
                    <a:pt x="72" y="59"/>
                  </a:lnTo>
                  <a:lnTo>
                    <a:pt x="73" y="72"/>
                  </a:lnTo>
                  <a:lnTo>
                    <a:pt x="43" y="81"/>
                  </a:lnTo>
                  <a:lnTo>
                    <a:pt x="15" y="100"/>
                  </a:lnTo>
                  <a:lnTo>
                    <a:pt x="3" y="97"/>
                  </a:lnTo>
                  <a:lnTo>
                    <a:pt x="0" y="98"/>
                  </a:lnTo>
                  <a:lnTo>
                    <a:pt x="13" y="111"/>
                  </a:lnTo>
                  <a:lnTo>
                    <a:pt x="19" y="107"/>
                  </a:lnTo>
                  <a:lnTo>
                    <a:pt x="48" y="96"/>
                  </a:lnTo>
                  <a:lnTo>
                    <a:pt x="45" y="99"/>
                  </a:lnTo>
                  <a:lnTo>
                    <a:pt x="44" y="102"/>
                  </a:lnTo>
                  <a:lnTo>
                    <a:pt x="44" y="106"/>
                  </a:lnTo>
                  <a:lnTo>
                    <a:pt x="110" y="106"/>
                  </a:lnTo>
                  <a:lnTo>
                    <a:pt x="110" y="49"/>
                  </a:lnTo>
                  <a:lnTo>
                    <a:pt x="99" y="49"/>
                  </a:lnTo>
                  <a:lnTo>
                    <a:pt x="98" y="37"/>
                  </a:lnTo>
                  <a:lnTo>
                    <a:pt x="94" y="31"/>
                  </a:lnTo>
                  <a:lnTo>
                    <a:pt x="92" y="26"/>
                  </a:lnTo>
                  <a:lnTo>
                    <a:pt x="91" y="26"/>
                  </a:lnTo>
                  <a:lnTo>
                    <a:pt x="91" y="23"/>
                  </a:lnTo>
                  <a:lnTo>
                    <a:pt x="92" y="18"/>
                  </a:lnTo>
                  <a:lnTo>
                    <a:pt x="92" y="13"/>
                  </a:lnTo>
                  <a:lnTo>
                    <a:pt x="92" y="7"/>
                  </a:lnTo>
                  <a:lnTo>
                    <a:pt x="90" y="3"/>
                  </a:lnTo>
                  <a:lnTo>
                    <a:pt x="87" y="0"/>
                  </a:lnTo>
                  <a:lnTo>
                    <a:pt x="83" y="0"/>
                  </a:lnTo>
                  <a:lnTo>
                    <a:pt x="79" y="0"/>
                  </a:lnTo>
                  <a:lnTo>
                    <a:pt x="75" y="1"/>
                  </a:lnTo>
                  <a:lnTo>
                    <a:pt x="74" y="4"/>
                  </a:lnTo>
                  <a:lnTo>
                    <a:pt x="73" y="9"/>
                  </a:lnTo>
                  <a:lnTo>
                    <a:pt x="66" y="12"/>
                  </a:lnTo>
                  <a:lnTo>
                    <a:pt x="73" y="12"/>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410" name="Freeform 170"/>
            <p:cNvSpPr>
              <a:spLocks/>
            </p:cNvSpPr>
            <p:nvPr/>
          </p:nvSpPr>
          <p:spPr bwMode="auto">
            <a:xfrm>
              <a:off x="3295" y="3429"/>
              <a:ext cx="141" cy="85"/>
            </a:xfrm>
            <a:custGeom>
              <a:avLst/>
              <a:gdLst>
                <a:gd name="T0" fmla="*/ 140 w 141"/>
                <a:gd name="T1" fmla="*/ 84 h 85"/>
                <a:gd name="T2" fmla="*/ 102 w 141"/>
                <a:gd name="T3" fmla="*/ 0 h 85"/>
                <a:gd name="T4" fmla="*/ 0 w 141"/>
                <a:gd name="T5" fmla="*/ 0 h 85"/>
                <a:gd name="T6" fmla="*/ 0 w 141"/>
                <a:gd name="T7" fmla="*/ 5 h 85"/>
                <a:gd name="T8" fmla="*/ 98 w 141"/>
                <a:gd name="T9" fmla="*/ 5 h 85"/>
                <a:gd name="T10" fmla="*/ 134 w 141"/>
                <a:gd name="T11" fmla="*/ 84 h 85"/>
                <a:gd name="T12" fmla="*/ 140 w 141"/>
                <a:gd name="T13" fmla="*/ 84 h 85"/>
              </a:gdLst>
              <a:ahLst/>
              <a:cxnLst>
                <a:cxn ang="0">
                  <a:pos x="T0" y="T1"/>
                </a:cxn>
                <a:cxn ang="0">
                  <a:pos x="T2" y="T3"/>
                </a:cxn>
                <a:cxn ang="0">
                  <a:pos x="T4" y="T5"/>
                </a:cxn>
                <a:cxn ang="0">
                  <a:pos x="T6" y="T7"/>
                </a:cxn>
                <a:cxn ang="0">
                  <a:pos x="T8" y="T9"/>
                </a:cxn>
                <a:cxn ang="0">
                  <a:pos x="T10" y="T11"/>
                </a:cxn>
                <a:cxn ang="0">
                  <a:pos x="T12" y="T13"/>
                </a:cxn>
              </a:cxnLst>
              <a:rect l="0" t="0" r="r" b="b"/>
              <a:pathLst>
                <a:path w="141" h="85">
                  <a:moveTo>
                    <a:pt x="140" y="84"/>
                  </a:moveTo>
                  <a:lnTo>
                    <a:pt x="102" y="0"/>
                  </a:lnTo>
                  <a:lnTo>
                    <a:pt x="0" y="0"/>
                  </a:lnTo>
                  <a:lnTo>
                    <a:pt x="0" y="5"/>
                  </a:lnTo>
                  <a:lnTo>
                    <a:pt x="98" y="5"/>
                  </a:lnTo>
                  <a:lnTo>
                    <a:pt x="134" y="84"/>
                  </a:lnTo>
                  <a:lnTo>
                    <a:pt x="140" y="84"/>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411" name="Freeform 171"/>
            <p:cNvSpPr>
              <a:spLocks/>
            </p:cNvSpPr>
            <p:nvPr/>
          </p:nvSpPr>
          <p:spPr bwMode="auto">
            <a:xfrm>
              <a:off x="3568" y="3475"/>
              <a:ext cx="39" cy="75"/>
            </a:xfrm>
            <a:custGeom>
              <a:avLst/>
              <a:gdLst>
                <a:gd name="T0" fmla="*/ 0 w 39"/>
                <a:gd name="T1" fmla="*/ 20 h 75"/>
                <a:gd name="T2" fmla="*/ 3 w 39"/>
                <a:gd name="T3" fmla="*/ 20 h 75"/>
                <a:gd name="T4" fmla="*/ 6 w 39"/>
                <a:gd name="T5" fmla="*/ 21 h 75"/>
                <a:gd name="T6" fmla="*/ 9 w 39"/>
                <a:gd name="T7" fmla="*/ 22 h 75"/>
                <a:gd name="T8" fmla="*/ 11 w 39"/>
                <a:gd name="T9" fmla="*/ 24 h 75"/>
                <a:gd name="T10" fmla="*/ 13 w 39"/>
                <a:gd name="T11" fmla="*/ 26 h 75"/>
                <a:gd name="T12" fmla="*/ 15 w 39"/>
                <a:gd name="T13" fmla="*/ 29 h 75"/>
                <a:gd name="T14" fmla="*/ 17 w 39"/>
                <a:gd name="T15" fmla="*/ 32 h 75"/>
                <a:gd name="T16" fmla="*/ 17 w 39"/>
                <a:gd name="T17" fmla="*/ 34 h 75"/>
                <a:gd name="T18" fmla="*/ 18 w 39"/>
                <a:gd name="T19" fmla="*/ 37 h 75"/>
                <a:gd name="T20" fmla="*/ 17 w 39"/>
                <a:gd name="T21" fmla="*/ 41 h 75"/>
                <a:gd name="T22" fmla="*/ 17 w 39"/>
                <a:gd name="T23" fmla="*/ 44 h 75"/>
                <a:gd name="T24" fmla="*/ 15 w 39"/>
                <a:gd name="T25" fmla="*/ 46 h 75"/>
                <a:gd name="T26" fmla="*/ 13 w 39"/>
                <a:gd name="T27" fmla="*/ 49 h 75"/>
                <a:gd name="T28" fmla="*/ 11 w 39"/>
                <a:gd name="T29" fmla="*/ 51 h 75"/>
                <a:gd name="T30" fmla="*/ 8 w 39"/>
                <a:gd name="T31" fmla="*/ 52 h 75"/>
                <a:gd name="T32" fmla="*/ 5 w 39"/>
                <a:gd name="T33" fmla="*/ 54 h 75"/>
                <a:gd name="T34" fmla="*/ 2 w 39"/>
                <a:gd name="T35" fmla="*/ 54 h 75"/>
                <a:gd name="T36" fmla="*/ 0 w 39"/>
                <a:gd name="T37" fmla="*/ 54 h 75"/>
                <a:gd name="T38" fmla="*/ 0 w 39"/>
                <a:gd name="T39" fmla="*/ 74 h 75"/>
                <a:gd name="T40" fmla="*/ 3 w 39"/>
                <a:gd name="T41" fmla="*/ 74 h 75"/>
                <a:gd name="T42" fmla="*/ 7 w 39"/>
                <a:gd name="T43" fmla="*/ 74 h 75"/>
                <a:gd name="T44" fmla="*/ 12 w 39"/>
                <a:gd name="T45" fmla="*/ 72 h 75"/>
                <a:gd name="T46" fmla="*/ 16 w 39"/>
                <a:gd name="T47" fmla="*/ 70 h 75"/>
                <a:gd name="T48" fmla="*/ 20 w 39"/>
                <a:gd name="T49" fmla="*/ 69 h 75"/>
                <a:gd name="T50" fmla="*/ 24 w 39"/>
                <a:gd name="T51" fmla="*/ 66 h 75"/>
                <a:gd name="T52" fmla="*/ 28 w 39"/>
                <a:gd name="T53" fmla="*/ 63 h 75"/>
                <a:gd name="T54" fmla="*/ 31 w 39"/>
                <a:gd name="T55" fmla="*/ 59 h 75"/>
                <a:gd name="T56" fmla="*/ 33 w 39"/>
                <a:gd name="T57" fmla="*/ 55 h 75"/>
                <a:gd name="T58" fmla="*/ 35 w 39"/>
                <a:gd name="T59" fmla="*/ 51 h 75"/>
                <a:gd name="T60" fmla="*/ 37 w 39"/>
                <a:gd name="T61" fmla="*/ 47 h 75"/>
                <a:gd name="T62" fmla="*/ 38 w 39"/>
                <a:gd name="T63" fmla="*/ 42 h 75"/>
                <a:gd name="T64" fmla="*/ 38 w 39"/>
                <a:gd name="T65" fmla="*/ 38 h 75"/>
                <a:gd name="T66" fmla="*/ 38 w 39"/>
                <a:gd name="T67" fmla="*/ 33 h 75"/>
                <a:gd name="T68" fmla="*/ 37 w 39"/>
                <a:gd name="T69" fmla="*/ 29 h 75"/>
                <a:gd name="T70" fmla="*/ 36 w 39"/>
                <a:gd name="T71" fmla="*/ 24 h 75"/>
                <a:gd name="T72" fmla="*/ 34 w 39"/>
                <a:gd name="T73" fmla="*/ 20 h 75"/>
                <a:gd name="T74" fmla="*/ 32 w 39"/>
                <a:gd name="T75" fmla="*/ 17 h 75"/>
                <a:gd name="T76" fmla="*/ 29 w 39"/>
                <a:gd name="T77" fmla="*/ 13 h 75"/>
                <a:gd name="T78" fmla="*/ 25 w 39"/>
                <a:gd name="T79" fmla="*/ 9 h 75"/>
                <a:gd name="T80" fmla="*/ 22 w 39"/>
                <a:gd name="T81" fmla="*/ 7 h 75"/>
                <a:gd name="T82" fmla="*/ 18 w 39"/>
                <a:gd name="T83" fmla="*/ 5 h 75"/>
                <a:gd name="T84" fmla="*/ 13 w 39"/>
                <a:gd name="T85" fmla="*/ 3 h 75"/>
                <a:gd name="T86" fmla="*/ 9 w 39"/>
                <a:gd name="T87" fmla="*/ 1 h 75"/>
                <a:gd name="T88" fmla="*/ 4 w 39"/>
                <a:gd name="T89" fmla="*/ 0 h 75"/>
                <a:gd name="T90" fmla="*/ 0 w 39"/>
                <a:gd name="T91" fmla="*/ 0 h 75"/>
                <a:gd name="T92" fmla="*/ 0 w 39"/>
                <a:gd name="T93" fmla="*/ 2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9" h="75">
                  <a:moveTo>
                    <a:pt x="0" y="20"/>
                  </a:moveTo>
                  <a:lnTo>
                    <a:pt x="3" y="20"/>
                  </a:lnTo>
                  <a:lnTo>
                    <a:pt x="6" y="21"/>
                  </a:lnTo>
                  <a:lnTo>
                    <a:pt x="9" y="22"/>
                  </a:lnTo>
                  <a:lnTo>
                    <a:pt x="11" y="24"/>
                  </a:lnTo>
                  <a:lnTo>
                    <a:pt x="13" y="26"/>
                  </a:lnTo>
                  <a:lnTo>
                    <a:pt x="15" y="29"/>
                  </a:lnTo>
                  <a:lnTo>
                    <a:pt x="17" y="32"/>
                  </a:lnTo>
                  <a:lnTo>
                    <a:pt x="17" y="34"/>
                  </a:lnTo>
                  <a:lnTo>
                    <a:pt x="18" y="37"/>
                  </a:lnTo>
                  <a:lnTo>
                    <a:pt x="17" y="41"/>
                  </a:lnTo>
                  <a:lnTo>
                    <a:pt x="17" y="44"/>
                  </a:lnTo>
                  <a:lnTo>
                    <a:pt x="15" y="46"/>
                  </a:lnTo>
                  <a:lnTo>
                    <a:pt x="13" y="49"/>
                  </a:lnTo>
                  <a:lnTo>
                    <a:pt x="11" y="51"/>
                  </a:lnTo>
                  <a:lnTo>
                    <a:pt x="8" y="52"/>
                  </a:lnTo>
                  <a:lnTo>
                    <a:pt x="5" y="54"/>
                  </a:lnTo>
                  <a:lnTo>
                    <a:pt x="2" y="54"/>
                  </a:lnTo>
                  <a:lnTo>
                    <a:pt x="0" y="54"/>
                  </a:lnTo>
                  <a:lnTo>
                    <a:pt x="0" y="74"/>
                  </a:lnTo>
                  <a:lnTo>
                    <a:pt x="3" y="74"/>
                  </a:lnTo>
                  <a:lnTo>
                    <a:pt x="7" y="74"/>
                  </a:lnTo>
                  <a:lnTo>
                    <a:pt x="12" y="72"/>
                  </a:lnTo>
                  <a:lnTo>
                    <a:pt x="16" y="70"/>
                  </a:lnTo>
                  <a:lnTo>
                    <a:pt x="20" y="69"/>
                  </a:lnTo>
                  <a:lnTo>
                    <a:pt x="24" y="66"/>
                  </a:lnTo>
                  <a:lnTo>
                    <a:pt x="28" y="63"/>
                  </a:lnTo>
                  <a:lnTo>
                    <a:pt x="31" y="59"/>
                  </a:lnTo>
                  <a:lnTo>
                    <a:pt x="33" y="55"/>
                  </a:lnTo>
                  <a:lnTo>
                    <a:pt x="35" y="51"/>
                  </a:lnTo>
                  <a:lnTo>
                    <a:pt x="37" y="47"/>
                  </a:lnTo>
                  <a:lnTo>
                    <a:pt x="38" y="42"/>
                  </a:lnTo>
                  <a:lnTo>
                    <a:pt x="38" y="38"/>
                  </a:lnTo>
                  <a:lnTo>
                    <a:pt x="38" y="33"/>
                  </a:lnTo>
                  <a:lnTo>
                    <a:pt x="37" y="29"/>
                  </a:lnTo>
                  <a:lnTo>
                    <a:pt x="36" y="24"/>
                  </a:lnTo>
                  <a:lnTo>
                    <a:pt x="34" y="20"/>
                  </a:lnTo>
                  <a:lnTo>
                    <a:pt x="32" y="17"/>
                  </a:lnTo>
                  <a:lnTo>
                    <a:pt x="29" y="13"/>
                  </a:lnTo>
                  <a:lnTo>
                    <a:pt x="25" y="9"/>
                  </a:lnTo>
                  <a:lnTo>
                    <a:pt x="22" y="7"/>
                  </a:lnTo>
                  <a:lnTo>
                    <a:pt x="18" y="5"/>
                  </a:lnTo>
                  <a:lnTo>
                    <a:pt x="13" y="3"/>
                  </a:lnTo>
                  <a:lnTo>
                    <a:pt x="9" y="1"/>
                  </a:lnTo>
                  <a:lnTo>
                    <a:pt x="4" y="0"/>
                  </a:lnTo>
                  <a:lnTo>
                    <a:pt x="0" y="0"/>
                  </a:lnTo>
                  <a:lnTo>
                    <a:pt x="0" y="20"/>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412" name="Freeform 172"/>
            <p:cNvSpPr>
              <a:spLocks/>
            </p:cNvSpPr>
            <p:nvPr/>
          </p:nvSpPr>
          <p:spPr bwMode="auto">
            <a:xfrm>
              <a:off x="3530" y="3475"/>
              <a:ext cx="39" cy="75"/>
            </a:xfrm>
            <a:custGeom>
              <a:avLst/>
              <a:gdLst>
                <a:gd name="T0" fmla="*/ 38 w 39"/>
                <a:gd name="T1" fmla="*/ 20 h 75"/>
                <a:gd name="T2" fmla="*/ 35 w 39"/>
                <a:gd name="T3" fmla="*/ 20 h 75"/>
                <a:gd name="T4" fmla="*/ 32 w 39"/>
                <a:gd name="T5" fmla="*/ 21 h 75"/>
                <a:gd name="T6" fmla="*/ 29 w 39"/>
                <a:gd name="T7" fmla="*/ 22 h 75"/>
                <a:gd name="T8" fmla="*/ 26 w 39"/>
                <a:gd name="T9" fmla="*/ 24 h 75"/>
                <a:gd name="T10" fmla="*/ 24 w 39"/>
                <a:gd name="T11" fmla="*/ 26 h 75"/>
                <a:gd name="T12" fmla="*/ 22 w 39"/>
                <a:gd name="T13" fmla="*/ 29 h 75"/>
                <a:gd name="T14" fmla="*/ 21 w 39"/>
                <a:gd name="T15" fmla="*/ 32 h 75"/>
                <a:gd name="T16" fmla="*/ 20 w 39"/>
                <a:gd name="T17" fmla="*/ 34 h 75"/>
                <a:gd name="T18" fmla="*/ 19 w 39"/>
                <a:gd name="T19" fmla="*/ 37 h 75"/>
                <a:gd name="T20" fmla="*/ 20 w 39"/>
                <a:gd name="T21" fmla="*/ 41 h 75"/>
                <a:gd name="T22" fmla="*/ 21 w 39"/>
                <a:gd name="T23" fmla="*/ 44 h 75"/>
                <a:gd name="T24" fmla="*/ 23 w 39"/>
                <a:gd name="T25" fmla="*/ 46 h 75"/>
                <a:gd name="T26" fmla="*/ 25 w 39"/>
                <a:gd name="T27" fmla="*/ 49 h 75"/>
                <a:gd name="T28" fmla="*/ 27 w 39"/>
                <a:gd name="T29" fmla="*/ 51 h 75"/>
                <a:gd name="T30" fmla="*/ 30 w 39"/>
                <a:gd name="T31" fmla="*/ 52 h 75"/>
                <a:gd name="T32" fmla="*/ 32 w 39"/>
                <a:gd name="T33" fmla="*/ 54 h 75"/>
                <a:gd name="T34" fmla="*/ 36 w 39"/>
                <a:gd name="T35" fmla="*/ 54 h 75"/>
                <a:gd name="T36" fmla="*/ 38 w 39"/>
                <a:gd name="T37" fmla="*/ 54 h 75"/>
                <a:gd name="T38" fmla="*/ 38 w 39"/>
                <a:gd name="T39" fmla="*/ 74 h 75"/>
                <a:gd name="T40" fmla="*/ 35 w 39"/>
                <a:gd name="T41" fmla="*/ 74 h 75"/>
                <a:gd name="T42" fmla="*/ 30 w 39"/>
                <a:gd name="T43" fmla="*/ 74 h 75"/>
                <a:gd name="T44" fmla="*/ 26 w 39"/>
                <a:gd name="T45" fmla="*/ 72 h 75"/>
                <a:gd name="T46" fmla="*/ 21 w 39"/>
                <a:gd name="T47" fmla="*/ 70 h 75"/>
                <a:gd name="T48" fmla="*/ 17 w 39"/>
                <a:gd name="T49" fmla="*/ 69 h 75"/>
                <a:gd name="T50" fmla="*/ 13 w 39"/>
                <a:gd name="T51" fmla="*/ 66 h 75"/>
                <a:gd name="T52" fmla="*/ 10 w 39"/>
                <a:gd name="T53" fmla="*/ 63 h 75"/>
                <a:gd name="T54" fmla="*/ 7 w 39"/>
                <a:gd name="T55" fmla="*/ 59 h 75"/>
                <a:gd name="T56" fmla="*/ 5 w 39"/>
                <a:gd name="T57" fmla="*/ 55 h 75"/>
                <a:gd name="T58" fmla="*/ 2 w 39"/>
                <a:gd name="T59" fmla="*/ 51 h 75"/>
                <a:gd name="T60" fmla="*/ 1 w 39"/>
                <a:gd name="T61" fmla="*/ 47 h 75"/>
                <a:gd name="T62" fmla="*/ 0 w 39"/>
                <a:gd name="T63" fmla="*/ 42 h 75"/>
                <a:gd name="T64" fmla="*/ 0 w 39"/>
                <a:gd name="T65" fmla="*/ 38 h 75"/>
                <a:gd name="T66" fmla="*/ 0 w 39"/>
                <a:gd name="T67" fmla="*/ 33 h 75"/>
                <a:gd name="T68" fmla="*/ 1 w 39"/>
                <a:gd name="T69" fmla="*/ 29 h 75"/>
                <a:gd name="T70" fmla="*/ 2 w 39"/>
                <a:gd name="T71" fmla="*/ 24 h 75"/>
                <a:gd name="T72" fmla="*/ 4 w 39"/>
                <a:gd name="T73" fmla="*/ 20 h 75"/>
                <a:gd name="T74" fmla="*/ 6 w 39"/>
                <a:gd name="T75" fmla="*/ 17 h 75"/>
                <a:gd name="T76" fmla="*/ 9 w 39"/>
                <a:gd name="T77" fmla="*/ 13 h 75"/>
                <a:gd name="T78" fmla="*/ 12 w 39"/>
                <a:gd name="T79" fmla="*/ 9 h 75"/>
                <a:gd name="T80" fmla="*/ 16 w 39"/>
                <a:gd name="T81" fmla="*/ 7 h 75"/>
                <a:gd name="T82" fmla="*/ 20 w 39"/>
                <a:gd name="T83" fmla="*/ 5 h 75"/>
                <a:gd name="T84" fmla="*/ 25 w 39"/>
                <a:gd name="T85" fmla="*/ 3 h 75"/>
                <a:gd name="T86" fmla="*/ 29 w 39"/>
                <a:gd name="T87" fmla="*/ 1 h 75"/>
                <a:gd name="T88" fmla="*/ 33 w 39"/>
                <a:gd name="T89" fmla="*/ 0 h 75"/>
                <a:gd name="T90" fmla="*/ 38 w 39"/>
                <a:gd name="T91" fmla="*/ 0 h 75"/>
                <a:gd name="T92" fmla="*/ 38 w 39"/>
                <a:gd name="T93" fmla="*/ 2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9" h="75">
                  <a:moveTo>
                    <a:pt x="38" y="20"/>
                  </a:moveTo>
                  <a:lnTo>
                    <a:pt x="35" y="20"/>
                  </a:lnTo>
                  <a:lnTo>
                    <a:pt x="32" y="21"/>
                  </a:lnTo>
                  <a:lnTo>
                    <a:pt x="29" y="22"/>
                  </a:lnTo>
                  <a:lnTo>
                    <a:pt x="26" y="24"/>
                  </a:lnTo>
                  <a:lnTo>
                    <a:pt x="24" y="26"/>
                  </a:lnTo>
                  <a:lnTo>
                    <a:pt x="22" y="29"/>
                  </a:lnTo>
                  <a:lnTo>
                    <a:pt x="21" y="32"/>
                  </a:lnTo>
                  <a:lnTo>
                    <a:pt x="20" y="34"/>
                  </a:lnTo>
                  <a:lnTo>
                    <a:pt x="19" y="37"/>
                  </a:lnTo>
                  <a:lnTo>
                    <a:pt x="20" y="41"/>
                  </a:lnTo>
                  <a:lnTo>
                    <a:pt x="21" y="44"/>
                  </a:lnTo>
                  <a:lnTo>
                    <a:pt x="23" y="46"/>
                  </a:lnTo>
                  <a:lnTo>
                    <a:pt x="25" y="49"/>
                  </a:lnTo>
                  <a:lnTo>
                    <a:pt x="27" y="51"/>
                  </a:lnTo>
                  <a:lnTo>
                    <a:pt x="30" y="52"/>
                  </a:lnTo>
                  <a:lnTo>
                    <a:pt x="32" y="54"/>
                  </a:lnTo>
                  <a:lnTo>
                    <a:pt x="36" y="54"/>
                  </a:lnTo>
                  <a:lnTo>
                    <a:pt x="38" y="54"/>
                  </a:lnTo>
                  <a:lnTo>
                    <a:pt x="38" y="74"/>
                  </a:lnTo>
                  <a:lnTo>
                    <a:pt x="35" y="74"/>
                  </a:lnTo>
                  <a:lnTo>
                    <a:pt x="30" y="74"/>
                  </a:lnTo>
                  <a:lnTo>
                    <a:pt x="26" y="72"/>
                  </a:lnTo>
                  <a:lnTo>
                    <a:pt x="21" y="70"/>
                  </a:lnTo>
                  <a:lnTo>
                    <a:pt x="17" y="69"/>
                  </a:lnTo>
                  <a:lnTo>
                    <a:pt x="13" y="66"/>
                  </a:lnTo>
                  <a:lnTo>
                    <a:pt x="10" y="63"/>
                  </a:lnTo>
                  <a:lnTo>
                    <a:pt x="7" y="59"/>
                  </a:lnTo>
                  <a:lnTo>
                    <a:pt x="5" y="55"/>
                  </a:lnTo>
                  <a:lnTo>
                    <a:pt x="2" y="51"/>
                  </a:lnTo>
                  <a:lnTo>
                    <a:pt x="1" y="47"/>
                  </a:lnTo>
                  <a:lnTo>
                    <a:pt x="0" y="42"/>
                  </a:lnTo>
                  <a:lnTo>
                    <a:pt x="0" y="38"/>
                  </a:lnTo>
                  <a:lnTo>
                    <a:pt x="0" y="33"/>
                  </a:lnTo>
                  <a:lnTo>
                    <a:pt x="1" y="29"/>
                  </a:lnTo>
                  <a:lnTo>
                    <a:pt x="2" y="24"/>
                  </a:lnTo>
                  <a:lnTo>
                    <a:pt x="4" y="20"/>
                  </a:lnTo>
                  <a:lnTo>
                    <a:pt x="6" y="17"/>
                  </a:lnTo>
                  <a:lnTo>
                    <a:pt x="9" y="13"/>
                  </a:lnTo>
                  <a:lnTo>
                    <a:pt x="12" y="9"/>
                  </a:lnTo>
                  <a:lnTo>
                    <a:pt x="16" y="7"/>
                  </a:lnTo>
                  <a:lnTo>
                    <a:pt x="20" y="5"/>
                  </a:lnTo>
                  <a:lnTo>
                    <a:pt x="25" y="3"/>
                  </a:lnTo>
                  <a:lnTo>
                    <a:pt x="29" y="1"/>
                  </a:lnTo>
                  <a:lnTo>
                    <a:pt x="33" y="0"/>
                  </a:lnTo>
                  <a:lnTo>
                    <a:pt x="38" y="0"/>
                  </a:lnTo>
                  <a:lnTo>
                    <a:pt x="38" y="20"/>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413" name="Freeform 173"/>
            <p:cNvSpPr>
              <a:spLocks/>
            </p:cNvSpPr>
            <p:nvPr/>
          </p:nvSpPr>
          <p:spPr bwMode="auto">
            <a:xfrm>
              <a:off x="3355" y="3447"/>
              <a:ext cx="53" cy="103"/>
            </a:xfrm>
            <a:custGeom>
              <a:avLst/>
              <a:gdLst>
                <a:gd name="T0" fmla="*/ 0 w 53"/>
                <a:gd name="T1" fmla="*/ 22 h 103"/>
                <a:gd name="T2" fmla="*/ 4 w 53"/>
                <a:gd name="T3" fmla="*/ 23 h 103"/>
                <a:gd name="T4" fmla="*/ 8 w 53"/>
                <a:gd name="T5" fmla="*/ 24 h 103"/>
                <a:gd name="T6" fmla="*/ 12 w 53"/>
                <a:gd name="T7" fmla="*/ 25 h 103"/>
                <a:gd name="T8" fmla="*/ 15 w 53"/>
                <a:gd name="T9" fmla="*/ 27 h 103"/>
                <a:gd name="T10" fmla="*/ 18 w 53"/>
                <a:gd name="T11" fmla="*/ 29 h 103"/>
                <a:gd name="T12" fmla="*/ 21 w 53"/>
                <a:gd name="T13" fmla="*/ 32 h 103"/>
                <a:gd name="T14" fmla="*/ 24 w 53"/>
                <a:gd name="T15" fmla="*/ 35 h 103"/>
                <a:gd name="T16" fmla="*/ 26 w 53"/>
                <a:gd name="T17" fmla="*/ 38 h 103"/>
                <a:gd name="T18" fmla="*/ 28 w 53"/>
                <a:gd name="T19" fmla="*/ 42 h 103"/>
                <a:gd name="T20" fmla="*/ 29 w 53"/>
                <a:gd name="T21" fmla="*/ 46 h 103"/>
                <a:gd name="T22" fmla="*/ 29 w 53"/>
                <a:gd name="T23" fmla="*/ 50 h 103"/>
                <a:gd name="T24" fmla="*/ 29 w 53"/>
                <a:gd name="T25" fmla="*/ 54 h 103"/>
                <a:gd name="T26" fmla="*/ 28 w 53"/>
                <a:gd name="T27" fmla="*/ 58 h 103"/>
                <a:gd name="T28" fmla="*/ 27 w 53"/>
                <a:gd name="T29" fmla="*/ 62 h 103"/>
                <a:gd name="T30" fmla="*/ 25 w 53"/>
                <a:gd name="T31" fmla="*/ 65 h 103"/>
                <a:gd name="T32" fmla="*/ 23 w 53"/>
                <a:gd name="T33" fmla="*/ 68 h 103"/>
                <a:gd name="T34" fmla="*/ 21 w 53"/>
                <a:gd name="T35" fmla="*/ 72 h 103"/>
                <a:gd name="T36" fmla="*/ 17 w 53"/>
                <a:gd name="T37" fmla="*/ 74 h 103"/>
                <a:gd name="T38" fmla="*/ 14 w 53"/>
                <a:gd name="T39" fmla="*/ 76 h 103"/>
                <a:gd name="T40" fmla="*/ 11 w 53"/>
                <a:gd name="T41" fmla="*/ 78 h 103"/>
                <a:gd name="T42" fmla="*/ 6 w 53"/>
                <a:gd name="T43" fmla="*/ 79 h 103"/>
                <a:gd name="T44" fmla="*/ 2 w 53"/>
                <a:gd name="T45" fmla="*/ 80 h 103"/>
                <a:gd name="T46" fmla="*/ 0 w 53"/>
                <a:gd name="T47" fmla="*/ 80 h 103"/>
                <a:gd name="T48" fmla="*/ 0 w 53"/>
                <a:gd name="T49" fmla="*/ 102 h 103"/>
                <a:gd name="T50" fmla="*/ 1 w 53"/>
                <a:gd name="T51" fmla="*/ 102 h 103"/>
                <a:gd name="T52" fmla="*/ 6 w 53"/>
                <a:gd name="T53" fmla="*/ 102 h 103"/>
                <a:gd name="T54" fmla="*/ 12 w 53"/>
                <a:gd name="T55" fmla="*/ 101 h 103"/>
                <a:gd name="T56" fmla="*/ 17 w 53"/>
                <a:gd name="T57" fmla="*/ 99 h 103"/>
                <a:gd name="T58" fmla="*/ 22 w 53"/>
                <a:gd name="T59" fmla="*/ 97 h 103"/>
                <a:gd name="T60" fmla="*/ 27 w 53"/>
                <a:gd name="T61" fmla="*/ 95 h 103"/>
                <a:gd name="T62" fmla="*/ 31 w 53"/>
                <a:gd name="T63" fmla="*/ 92 h 103"/>
                <a:gd name="T64" fmla="*/ 35 w 53"/>
                <a:gd name="T65" fmla="*/ 88 h 103"/>
                <a:gd name="T66" fmla="*/ 39 w 53"/>
                <a:gd name="T67" fmla="*/ 85 h 103"/>
                <a:gd name="T68" fmla="*/ 42 w 53"/>
                <a:gd name="T69" fmla="*/ 81 h 103"/>
                <a:gd name="T70" fmla="*/ 45 w 53"/>
                <a:gd name="T71" fmla="*/ 76 h 103"/>
                <a:gd name="T72" fmla="*/ 47 w 53"/>
                <a:gd name="T73" fmla="*/ 72 h 103"/>
                <a:gd name="T74" fmla="*/ 49 w 53"/>
                <a:gd name="T75" fmla="*/ 66 h 103"/>
                <a:gd name="T76" fmla="*/ 51 w 53"/>
                <a:gd name="T77" fmla="*/ 61 h 103"/>
                <a:gd name="T78" fmla="*/ 52 w 53"/>
                <a:gd name="T79" fmla="*/ 56 h 103"/>
                <a:gd name="T80" fmla="*/ 52 w 53"/>
                <a:gd name="T81" fmla="*/ 51 h 103"/>
                <a:gd name="T82" fmla="*/ 52 w 53"/>
                <a:gd name="T83" fmla="*/ 45 h 103"/>
                <a:gd name="T84" fmla="*/ 51 w 53"/>
                <a:gd name="T85" fmla="*/ 40 h 103"/>
                <a:gd name="T86" fmla="*/ 49 w 53"/>
                <a:gd name="T87" fmla="*/ 35 h 103"/>
                <a:gd name="T88" fmla="*/ 47 w 53"/>
                <a:gd name="T89" fmla="*/ 30 h 103"/>
                <a:gd name="T90" fmla="*/ 45 w 53"/>
                <a:gd name="T91" fmla="*/ 25 h 103"/>
                <a:gd name="T92" fmla="*/ 42 w 53"/>
                <a:gd name="T93" fmla="*/ 21 h 103"/>
                <a:gd name="T94" fmla="*/ 38 w 53"/>
                <a:gd name="T95" fmla="*/ 17 h 103"/>
                <a:gd name="T96" fmla="*/ 35 w 53"/>
                <a:gd name="T97" fmla="*/ 13 h 103"/>
                <a:gd name="T98" fmla="*/ 30 w 53"/>
                <a:gd name="T99" fmla="*/ 10 h 103"/>
                <a:gd name="T100" fmla="*/ 26 w 53"/>
                <a:gd name="T101" fmla="*/ 7 h 103"/>
                <a:gd name="T102" fmla="*/ 21 w 53"/>
                <a:gd name="T103" fmla="*/ 5 h 103"/>
                <a:gd name="T104" fmla="*/ 16 w 53"/>
                <a:gd name="T105" fmla="*/ 3 h 103"/>
                <a:gd name="T106" fmla="*/ 11 w 53"/>
                <a:gd name="T107" fmla="*/ 1 h 103"/>
                <a:gd name="T108" fmla="*/ 5 w 53"/>
                <a:gd name="T109" fmla="*/ 0 h 103"/>
                <a:gd name="T110" fmla="*/ 0 w 53"/>
                <a:gd name="T111" fmla="*/ 0 h 103"/>
                <a:gd name="T112" fmla="*/ 0 w 53"/>
                <a:gd name="T113" fmla="*/ 2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3" h="103">
                  <a:moveTo>
                    <a:pt x="0" y="22"/>
                  </a:moveTo>
                  <a:lnTo>
                    <a:pt x="4" y="23"/>
                  </a:lnTo>
                  <a:lnTo>
                    <a:pt x="8" y="24"/>
                  </a:lnTo>
                  <a:lnTo>
                    <a:pt x="12" y="25"/>
                  </a:lnTo>
                  <a:lnTo>
                    <a:pt x="15" y="27"/>
                  </a:lnTo>
                  <a:lnTo>
                    <a:pt x="18" y="29"/>
                  </a:lnTo>
                  <a:lnTo>
                    <a:pt x="21" y="32"/>
                  </a:lnTo>
                  <a:lnTo>
                    <a:pt x="24" y="35"/>
                  </a:lnTo>
                  <a:lnTo>
                    <a:pt x="26" y="38"/>
                  </a:lnTo>
                  <a:lnTo>
                    <a:pt x="28" y="42"/>
                  </a:lnTo>
                  <a:lnTo>
                    <a:pt x="29" y="46"/>
                  </a:lnTo>
                  <a:lnTo>
                    <a:pt x="29" y="50"/>
                  </a:lnTo>
                  <a:lnTo>
                    <a:pt x="29" y="54"/>
                  </a:lnTo>
                  <a:lnTo>
                    <a:pt x="28" y="58"/>
                  </a:lnTo>
                  <a:lnTo>
                    <a:pt x="27" y="62"/>
                  </a:lnTo>
                  <a:lnTo>
                    <a:pt x="25" y="65"/>
                  </a:lnTo>
                  <a:lnTo>
                    <a:pt x="23" y="68"/>
                  </a:lnTo>
                  <a:lnTo>
                    <a:pt x="21" y="72"/>
                  </a:lnTo>
                  <a:lnTo>
                    <a:pt x="17" y="74"/>
                  </a:lnTo>
                  <a:lnTo>
                    <a:pt x="14" y="76"/>
                  </a:lnTo>
                  <a:lnTo>
                    <a:pt x="11" y="78"/>
                  </a:lnTo>
                  <a:lnTo>
                    <a:pt x="6" y="79"/>
                  </a:lnTo>
                  <a:lnTo>
                    <a:pt x="2" y="80"/>
                  </a:lnTo>
                  <a:lnTo>
                    <a:pt x="0" y="80"/>
                  </a:lnTo>
                  <a:lnTo>
                    <a:pt x="0" y="102"/>
                  </a:lnTo>
                  <a:lnTo>
                    <a:pt x="1" y="102"/>
                  </a:lnTo>
                  <a:lnTo>
                    <a:pt x="6" y="102"/>
                  </a:lnTo>
                  <a:lnTo>
                    <a:pt x="12" y="101"/>
                  </a:lnTo>
                  <a:lnTo>
                    <a:pt x="17" y="99"/>
                  </a:lnTo>
                  <a:lnTo>
                    <a:pt x="22" y="97"/>
                  </a:lnTo>
                  <a:lnTo>
                    <a:pt x="27" y="95"/>
                  </a:lnTo>
                  <a:lnTo>
                    <a:pt x="31" y="92"/>
                  </a:lnTo>
                  <a:lnTo>
                    <a:pt x="35" y="88"/>
                  </a:lnTo>
                  <a:lnTo>
                    <a:pt x="39" y="85"/>
                  </a:lnTo>
                  <a:lnTo>
                    <a:pt x="42" y="81"/>
                  </a:lnTo>
                  <a:lnTo>
                    <a:pt x="45" y="76"/>
                  </a:lnTo>
                  <a:lnTo>
                    <a:pt x="47" y="72"/>
                  </a:lnTo>
                  <a:lnTo>
                    <a:pt x="49" y="66"/>
                  </a:lnTo>
                  <a:lnTo>
                    <a:pt x="51" y="61"/>
                  </a:lnTo>
                  <a:lnTo>
                    <a:pt x="52" y="56"/>
                  </a:lnTo>
                  <a:lnTo>
                    <a:pt x="52" y="51"/>
                  </a:lnTo>
                  <a:lnTo>
                    <a:pt x="52" y="45"/>
                  </a:lnTo>
                  <a:lnTo>
                    <a:pt x="51" y="40"/>
                  </a:lnTo>
                  <a:lnTo>
                    <a:pt x="49" y="35"/>
                  </a:lnTo>
                  <a:lnTo>
                    <a:pt x="47" y="30"/>
                  </a:lnTo>
                  <a:lnTo>
                    <a:pt x="45" y="25"/>
                  </a:lnTo>
                  <a:lnTo>
                    <a:pt x="42" y="21"/>
                  </a:lnTo>
                  <a:lnTo>
                    <a:pt x="38" y="17"/>
                  </a:lnTo>
                  <a:lnTo>
                    <a:pt x="35" y="13"/>
                  </a:lnTo>
                  <a:lnTo>
                    <a:pt x="30" y="10"/>
                  </a:lnTo>
                  <a:lnTo>
                    <a:pt x="26" y="7"/>
                  </a:lnTo>
                  <a:lnTo>
                    <a:pt x="21" y="5"/>
                  </a:lnTo>
                  <a:lnTo>
                    <a:pt x="16" y="3"/>
                  </a:lnTo>
                  <a:lnTo>
                    <a:pt x="11" y="1"/>
                  </a:lnTo>
                  <a:lnTo>
                    <a:pt x="5" y="0"/>
                  </a:lnTo>
                  <a:lnTo>
                    <a:pt x="0" y="0"/>
                  </a:lnTo>
                  <a:lnTo>
                    <a:pt x="0" y="22"/>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414" name="Freeform 174"/>
            <p:cNvSpPr>
              <a:spLocks/>
            </p:cNvSpPr>
            <p:nvPr/>
          </p:nvSpPr>
          <p:spPr bwMode="auto">
            <a:xfrm>
              <a:off x="3304" y="3447"/>
              <a:ext cx="53" cy="103"/>
            </a:xfrm>
            <a:custGeom>
              <a:avLst/>
              <a:gdLst>
                <a:gd name="T0" fmla="*/ 52 w 53"/>
                <a:gd name="T1" fmla="*/ 22 h 103"/>
                <a:gd name="T2" fmla="*/ 48 w 53"/>
                <a:gd name="T3" fmla="*/ 22 h 103"/>
                <a:gd name="T4" fmla="*/ 44 w 53"/>
                <a:gd name="T5" fmla="*/ 23 h 103"/>
                <a:gd name="T6" fmla="*/ 40 w 53"/>
                <a:gd name="T7" fmla="*/ 25 h 103"/>
                <a:gd name="T8" fmla="*/ 36 w 53"/>
                <a:gd name="T9" fmla="*/ 26 h 103"/>
                <a:gd name="T10" fmla="*/ 33 w 53"/>
                <a:gd name="T11" fmla="*/ 29 h 103"/>
                <a:gd name="T12" fmla="*/ 30 w 53"/>
                <a:gd name="T13" fmla="*/ 32 h 103"/>
                <a:gd name="T14" fmla="*/ 28 w 53"/>
                <a:gd name="T15" fmla="*/ 34 h 103"/>
                <a:gd name="T16" fmla="*/ 26 w 53"/>
                <a:gd name="T17" fmla="*/ 38 h 103"/>
                <a:gd name="T18" fmla="*/ 24 w 53"/>
                <a:gd name="T19" fmla="*/ 42 h 103"/>
                <a:gd name="T20" fmla="*/ 23 w 53"/>
                <a:gd name="T21" fmla="*/ 46 h 103"/>
                <a:gd name="T22" fmla="*/ 23 w 53"/>
                <a:gd name="T23" fmla="*/ 49 h 103"/>
                <a:gd name="T24" fmla="*/ 23 w 53"/>
                <a:gd name="T25" fmla="*/ 53 h 103"/>
                <a:gd name="T26" fmla="*/ 23 w 53"/>
                <a:gd name="T27" fmla="*/ 58 h 103"/>
                <a:gd name="T28" fmla="*/ 24 w 53"/>
                <a:gd name="T29" fmla="*/ 61 h 103"/>
                <a:gd name="T30" fmla="*/ 26 w 53"/>
                <a:gd name="T31" fmla="*/ 65 h 103"/>
                <a:gd name="T32" fmla="*/ 29 w 53"/>
                <a:gd name="T33" fmla="*/ 68 h 103"/>
                <a:gd name="T34" fmla="*/ 31 w 53"/>
                <a:gd name="T35" fmla="*/ 72 h 103"/>
                <a:gd name="T36" fmla="*/ 34 w 53"/>
                <a:gd name="T37" fmla="*/ 74 h 103"/>
                <a:gd name="T38" fmla="*/ 38 w 53"/>
                <a:gd name="T39" fmla="*/ 76 h 103"/>
                <a:gd name="T40" fmla="*/ 41 w 53"/>
                <a:gd name="T41" fmla="*/ 78 h 103"/>
                <a:gd name="T42" fmla="*/ 45 w 53"/>
                <a:gd name="T43" fmla="*/ 79 h 103"/>
                <a:gd name="T44" fmla="*/ 49 w 53"/>
                <a:gd name="T45" fmla="*/ 80 h 103"/>
                <a:gd name="T46" fmla="*/ 52 w 53"/>
                <a:gd name="T47" fmla="*/ 80 h 103"/>
                <a:gd name="T48" fmla="*/ 52 w 53"/>
                <a:gd name="T49" fmla="*/ 102 h 103"/>
                <a:gd name="T50" fmla="*/ 51 w 53"/>
                <a:gd name="T51" fmla="*/ 102 h 103"/>
                <a:gd name="T52" fmla="*/ 46 w 53"/>
                <a:gd name="T53" fmla="*/ 102 h 103"/>
                <a:gd name="T54" fmla="*/ 40 w 53"/>
                <a:gd name="T55" fmla="*/ 101 h 103"/>
                <a:gd name="T56" fmla="*/ 35 w 53"/>
                <a:gd name="T57" fmla="*/ 99 h 103"/>
                <a:gd name="T58" fmla="*/ 30 w 53"/>
                <a:gd name="T59" fmla="*/ 97 h 103"/>
                <a:gd name="T60" fmla="*/ 25 w 53"/>
                <a:gd name="T61" fmla="*/ 95 h 103"/>
                <a:gd name="T62" fmla="*/ 21 w 53"/>
                <a:gd name="T63" fmla="*/ 92 h 103"/>
                <a:gd name="T64" fmla="*/ 17 w 53"/>
                <a:gd name="T65" fmla="*/ 88 h 103"/>
                <a:gd name="T66" fmla="*/ 13 w 53"/>
                <a:gd name="T67" fmla="*/ 84 h 103"/>
                <a:gd name="T68" fmla="*/ 9 w 53"/>
                <a:gd name="T69" fmla="*/ 80 h 103"/>
                <a:gd name="T70" fmla="*/ 6 w 53"/>
                <a:gd name="T71" fmla="*/ 76 h 103"/>
                <a:gd name="T72" fmla="*/ 4 w 53"/>
                <a:gd name="T73" fmla="*/ 71 h 103"/>
                <a:gd name="T74" fmla="*/ 2 w 53"/>
                <a:gd name="T75" fmla="*/ 66 h 103"/>
                <a:gd name="T76" fmla="*/ 1 w 53"/>
                <a:gd name="T77" fmla="*/ 61 h 103"/>
                <a:gd name="T78" fmla="*/ 0 w 53"/>
                <a:gd name="T79" fmla="*/ 56 h 103"/>
                <a:gd name="T80" fmla="*/ 0 w 53"/>
                <a:gd name="T81" fmla="*/ 50 h 103"/>
                <a:gd name="T82" fmla="*/ 0 w 53"/>
                <a:gd name="T83" fmla="*/ 45 h 103"/>
                <a:gd name="T84" fmla="*/ 1 w 53"/>
                <a:gd name="T85" fmla="*/ 40 h 103"/>
                <a:gd name="T86" fmla="*/ 3 w 53"/>
                <a:gd name="T87" fmla="*/ 35 h 103"/>
                <a:gd name="T88" fmla="*/ 5 w 53"/>
                <a:gd name="T89" fmla="*/ 30 h 103"/>
                <a:gd name="T90" fmla="*/ 7 w 53"/>
                <a:gd name="T91" fmla="*/ 25 h 103"/>
                <a:gd name="T92" fmla="*/ 10 w 53"/>
                <a:gd name="T93" fmla="*/ 21 h 103"/>
                <a:gd name="T94" fmla="*/ 13 w 53"/>
                <a:gd name="T95" fmla="*/ 17 h 103"/>
                <a:gd name="T96" fmla="*/ 17 w 53"/>
                <a:gd name="T97" fmla="*/ 13 h 103"/>
                <a:gd name="T98" fmla="*/ 21 w 53"/>
                <a:gd name="T99" fmla="*/ 10 h 103"/>
                <a:gd name="T100" fmla="*/ 26 w 53"/>
                <a:gd name="T101" fmla="*/ 7 h 103"/>
                <a:gd name="T102" fmla="*/ 31 w 53"/>
                <a:gd name="T103" fmla="*/ 4 h 103"/>
                <a:gd name="T104" fmla="*/ 36 w 53"/>
                <a:gd name="T105" fmla="*/ 3 h 103"/>
                <a:gd name="T106" fmla="*/ 41 w 53"/>
                <a:gd name="T107" fmla="*/ 1 h 103"/>
                <a:gd name="T108" fmla="*/ 46 w 53"/>
                <a:gd name="T109" fmla="*/ 0 h 103"/>
                <a:gd name="T110" fmla="*/ 52 w 53"/>
                <a:gd name="T111" fmla="*/ 0 h 103"/>
                <a:gd name="T112" fmla="*/ 52 w 53"/>
                <a:gd name="T113" fmla="*/ 2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3" h="103">
                  <a:moveTo>
                    <a:pt x="52" y="22"/>
                  </a:moveTo>
                  <a:lnTo>
                    <a:pt x="48" y="22"/>
                  </a:lnTo>
                  <a:lnTo>
                    <a:pt x="44" y="23"/>
                  </a:lnTo>
                  <a:lnTo>
                    <a:pt x="40" y="25"/>
                  </a:lnTo>
                  <a:lnTo>
                    <a:pt x="36" y="26"/>
                  </a:lnTo>
                  <a:lnTo>
                    <a:pt x="33" y="29"/>
                  </a:lnTo>
                  <a:lnTo>
                    <a:pt x="30" y="32"/>
                  </a:lnTo>
                  <a:lnTo>
                    <a:pt x="28" y="34"/>
                  </a:lnTo>
                  <a:lnTo>
                    <a:pt x="26" y="38"/>
                  </a:lnTo>
                  <a:lnTo>
                    <a:pt x="24" y="42"/>
                  </a:lnTo>
                  <a:lnTo>
                    <a:pt x="23" y="46"/>
                  </a:lnTo>
                  <a:lnTo>
                    <a:pt x="23" y="49"/>
                  </a:lnTo>
                  <a:lnTo>
                    <a:pt x="23" y="53"/>
                  </a:lnTo>
                  <a:lnTo>
                    <a:pt x="23" y="58"/>
                  </a:lnTo>
                  <a:lnTo>
                    <a:pt x="24" y="61"/>
                  </a:lnTo>
                  <a:lnTo>
                    <a:pt x="26" y="65"/>
                  </a:lnTo>
                  <a:lnTo>
                    <a:pt x="29" y="68"/>
                  </a:lnTo>
                  <a:lnTo>
                    <a:pt x="31" y="72"/>
                  </a:lnTo>
                  <a:lnTo>
                    <a:pt x="34" y="74"/>
                  </a:lnTo>
                  <a:lnTo>
                    <a:pt x="38" y="76"/>
                  </a:lnTo>
                  <a:lnTo>
                    <a:pt x="41" y="78"/>
                  </a:lnTo>
                  <a:lnTo>
                    <a:pt x="45" y="79"/>
                  </a:lnTo>
                  <a:lnTo>
                    <a:pt x="49" y="80"/>
                  </a:lnTo>
                  <a:lnTo>
                    <a:pt x="52" y="80"/>
                  </a:lnTo>
                  <a:lnTo>
                    <a:pt x="52" y="102"/>
                  </a:lnTo>
                  <a:lnTo>
                    <a:pt x="51" y="102"/>
                  </a:lnTo>
                  <a:lnTo>
                    <a:pt x="46" y="102"/>
                  </a:lnTo>
                  <a:lnTo>
                    <a:pt x="40" y="101"/>
                  </a:lnTo>
                  <a:lnTo>
                    <a:pt x="35" y="99"/>
                  </a:lnTo>
                  <a:lnTo>
                    <a:pt x="30" y="97"/>
                  </a:lnTo>
                  <a:lnTo>
                    <a:pt x="25" y="95"/>
                  </a:lnTo>
                  <a:lnTo>
                    <a:pt x="21" y="92"/>
                  </a:lnTo>
                  <a:lnTo>
                    <a:pt x="17" y="88"/>
                  </a:lnTo>
                  <a:lnTo>
                    <a:pt x="13" y="84"/>
                  </a:lnTo>
                  <a:lnTo>
                    <a:pt x="9" y="80"/>
                  </a:lnTo>
                  <a:lnTo>
                    <a:pt x="6" y="76"/>
                  </a:lnTo>
                  <a:lnTo>
                    <a:pt x="4" y="71"/>
                  </a:lnTo>
                  <a:lnTo>
                    <a:pt x="2" y="66"/>
                  </a:lnTo>
                  <a:lnTo>
                    <a:pt x="1" y="61"/>
                  </a:lnTo>
                  <a:lnTo>
                    <a:pt x="0" y="56"/>
                  </a:lnTo>
                  <a:lnTo>
                    <a:pt x="0" y="50"/>
                  </a:lnTo>
                  <a:lnTo>
                    <a:pt x="0" y="45"/>
                  </a:lnTo>
                  <a:lnTo>
                    <a:pt x="1" y="40"/>
                  </a:lnTo>
                  <a:lnTo>
                    <a:pt x="3" y="35"/>
                  </a:lnTo>
                  <a:lnTo>
                    <a:pt x="5" y="30"/>
                  </a:lnTo>
                  <a:lnTo>
                    <a:pt x="7" y="25"/>
                  </a:lnTo>
                  <a:lnTo>
                    <a:pt x="10" y="21"/>
                  </a:lnTo>
                  <a:lnTo>
                    <a:pt x="13" y="17"/>
                  </a:lnTo>
                  <a:lnTo>
                    <a:pt x="17" y="13"/>
                  </a:lnTo>
                  <a:lnTo>
                    <a:pt x="21" y="10"/>
                  </a:lnTo>
                  <a:lnTo>
                    <a:pt x="26" y="7"/>
                  </a:lnTo>
                  <a:lnTo>
                    <a:pt x="31" y="4"/>
                  </a:lnTo>
                  <a:lnTo>
                    <a:pt x="36" y="3"/>
                  </a:lnTo>
                  <a:lnTo>
                    <a:pt x="41" y="1"/>
                  </a:lnTo>
                  <a:lnTo>
                    <a:pt x="46" y="0"/>
                  </a:lnTo>
                  <a:lnTo>
                    <a:pt x="52" y="0"/>
                  </a:lnTo>
                  <a:lnTo>
                    <a:pt x="52" y="22"/>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415" name="Line 175"/>
            <p:cNvSpPr>
              <a:spLocks noChangeShapeType="1"/>
            </p:cNvSpPr>
            <p:nvPr/>
          </p:nvSpPr>
          <p:spPr bwMode="auto">
            <a:xfrm>
              <a:off x="3581" y="3473"/>
              <a:ext cx="0"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416" name="Line 176"/>
            <p:cNvSpPr>
              <a:spLocks noChangeShapeType="1"/>
            </p:cNvSpPr>
            <p:nvPr/>
          </p:nvSpPr>
          <p:spPr bwMode="auto">
            <a:xfrm flipH="1">
              <a:off x="3393" y="3513"/>
              <a:ext cx="150"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417" name="Line 177"/>
            <p:cNvSpPr>
              <a:spLocks noChangeShapeType="1"/>
            </p:cNvSpPr>
            <p:nvPr/>
          </p:nvSpPr>
          <p:spPr bwMode="auto">
            <a:xfrm flipH="1">
              <a:off x="3283" y="3513"/>
              <a:ext cx="36"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0419" name="Line 179"/>
          <p:cNvSpPr>
            <a:spLocks noChangeShapeType="1"/>
          </p:cNvSpPr>
          <p:nvPr/>
        </p:nvSpPr>
        <p:spPr bwMode="auto">
          <a:xfrm>
            <a:off x="4727575" y="847725"/>
            <a:ext cx="0" cy="5153025"/>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420" name="Line 180"/>
          <p:cNvSpPr>
            <a:spLocks noChangeShapeType="1"/>
          </p:cNvSpPr>
          <p:nvPr/>
        </p:nvSpPr>
        <p:spPr bwMode="auto">
          <a:xfrm flipH="1">
            <a:off x="322263" y="3297238"/>
            <a:ext cx="850265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aphicFrame>
        <p:nvGraphicFramePr>
          <p:cNvPr id="10421" name="Object 181">
            <a:hlinkClick r:id="" action="ppaction://ole?verb=0"/>
          </p:cNvPr>
          <p:cNvGraphicFramePr>
            <a:graphicFrameLocks/>
          </p:cNvGraphicFramePr>
          <p:nvPr/>
        </p:nvGraphicFramePr>
        <p:xfrm>
          <a:off x="936625" y="4097338"/>
          <a:ext cx="3057525" cy="2084387"/>
        </p:xfrm>
        <a:graphic>
          <a:graphicData uri="http://schemas.openxmlformats.org/presentationml/2006/ole">
            <mc:AlternateContent xmlns:mc="http://schemas.openxmlformats.org/markup-compatibility/2006">
              <mc:Choice xmlns:v="urn:schemas-microsoft-com:vml" Requires="v">
                <p:oleObj spid="_x0000_s10569" name="Clip" r:id="rId6" imgW="3055680" imgH="2082600" progId="MS_ClipArt_Gallery.2">
                  <p:embed/>
                </p:oleObj>
              </mc:Choice>
              <mc:Fallback>
                <p:oleObj name="Clip" r:id="rId6" imgW="3055680" imgH="2082600" progId="MS_ClipArt_Gallery.2">
                  <p:embed/>
                  <p:pic>
                    <p:nvPicPr>
                      <p:cNvPr id="0" name="Object 181"/>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36625" y="4097338"/>
                        <a:ext cx="3057525" cy="208438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10431" name="Group 191"/>
          <p:cNvGrpSpPr>
            <a:grpSpLocks/>
          </p:cNvGrpSpPr>
          <p:nvPr/>
        </p:nvGrpSpPr>
        <p:grpSpPr bwMode="auto">
          <a:xfrm>
            <a:off x="631825" y="2513013"/>
            <a:ext cx="573088" cy="341312"/>
            <a:chOff x="398" y="1583"/>
            <a:chExt cx="361" cy="215"/>
          </a:xfrm>
        </p:grpSpPr>
        <p:sp>
          <p:nvSpPr>
            <p:cNvPr id="10422" name="Rectangle 182"/>
            <p:cNvSpPr>
              <a:spLocks noChangeArrowheads="1"/>
            </p:cNvSpPr>
            <p:nvPr/>
          </p:nvSpPr>
          <p:spPr bwMode="auto">
            <a:xfrm>
              <a:off x="420" y="1608"/>
              <a:ext cx="312" cy="167"/>
            </a:xfrm>
            <a:prstGeom prst="rect">
              <a:avLst/>
            </a:prstGeom>
            <a:solidFill>
              <a:srgbClr val="FFAC55"/>
            </a:solidFill>
            <a:ln w="76200">
              <a:solidFill>
                <a:srgbClr val="FFD09E"/>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423" name="Freeform 183"/>
            <p:cNvSpPr>
              <a:spLocks/>
            </p:cNvSpPr>
            <p:nvPr/>
          </p:nvSpPr>
          <p:spPr bwMode="auto">
            <a:xfrm>
              <a:off x="398" y="1583"/>
              <a:ext cx="361" cy="215"/>
            </a:xfrm>
            <a:custGeom>
              <a:avLst/>
              <a:gdLst>
                <a:gd name="T0" fmla="*/ 360 w 361"/>
                <a:gd name="T1" fmla="*/ 214 h 215"/>
                <a:gd name="T2" fmla="*/ 360 w 361"/>
                <a:gd name="T3" fmla="*/ 0 h 215"/>
                <a:gd name="T4" fmla="*/ 0 w 361"/>
                <a:gd name="T5" fmla="*/ 0 h 215"/>
              </a:gdLst>
              <a:ahLst/>
              <a:cxnLst>
                <a:cxn ang="0">
                  <a:pos x="T0" y="T1"/>
                </a:cxn>
                <a:cxn ang="0">
                  <a:pos x="T2" y="T3"/>
                </a:cxn>
                <a:cxn ang="0">
                  <a:pos x="T4" y="T5"/>
                </a:cxn>
              </a:cxnLst>
              <a:rect l="0" t="0" r="r" b="b"/>
              <a:pathLst>
                <a:path w="361" h="215">
                  <a:moveTo>
                    <a:pt x="360" y="214"/>
                  </a:moveTo>
                  <a:lnTo>
                    <a:pt x="360" y="0"/>
                  </a:lnTo>
                  <a:lnTo>
                    <a:pt x="0" y="0"/>
                  </a:lnTo>
                </a:path>
              </a:pathLst>
            </a:custGeom>
            <a:noFill/>
            <a:ln w="127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424" name="Line 184"/>
            <p:cNvSpPr>
              <a:spLocks noChangeShapeType="1"/>
            </p:cNvSpPr>
            <p:nvPr/>
          </p:nvSpPr>
          <p:spPr bwMode="auto">
            <a:xfrm flipH="1">
              <a:off x="425" y="1639"/>
              <a:ext cx="73" cy="44"/>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425" name="Line 185"/>
            <p:cNvSpPr>
              <a:spLocks noChangeShapeType="1"/>
            </p:cNvSpPr>
            <p:nvPr/>
          </p:nvSpPr>
          <p:spPr bwMode="auto">
            <a:xfrm flipH="1">
              <a:off x="447" y="1643"/>
              <a:ext cx="114" cy="102"/>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426" name="Line 186"/>
            <p:cNvSpPr>
              <a:spLocks noChangeShapeType="1"/>
            </p:cNvSpPr>
            <p:nvPr/>
          </p:nvSpPr>
          <p:spPr bwMode="auto">
            <a:xfrm flipH="1">
              <a:off x="513" y="1641"/>
              <a:ext cx="114" cy="104"/>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427" name="Line 187"/>
            <p:cNvSpPr>
              <a:spLocks noChangeShapeType="1"/>
            </p:cNvSpPr>
            <p:nvPr/>
          </p:nvSpPr>
          <p:spPr bwMode="auto">
            <a:xfrm flipH="1">
              <a:off x="575" y="1641"/>
              <a:ext cx="119" cy="105"/>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428" name="Line 188"/>
            <p:cNvSpPr>
              <a:spLocks noChangeShapeType="1"/>
            </p:cNvSpPr>
            <p:nvPr/>
          </p:nvSpPr>
          <p:spPr bwMode="auto">
            <a:xfrm flipH="1">
              <a:off x="640" y="1684"/>
              <a:ext cx="85" cy="61"/>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429" name="Freeform 189"/>
            <p:cNvSpPr>
              <a:spLocks/>
            </p:cNvSpPr>
            <p:nvPr/>
          </p:nvSpPr>
          <p:spPr bwMode="auto">
            <a:xfrm>
              <a:off x="437" y="1629"/>
              <a:ext cx="279" cy="130"/>
            </a:xfrm>
            <a:custGeom>
              <a:avLst/>
              <a:gdLst>
                <a:gd name="T0" fmla="*/ 0 w 279"/>
                <a:gd name="T1" fmla="*/ 0 h 130"/>
                <a:gd name="T2" fmla="*/ 0 w 279"/>
                <a:gd name="T3" fmla="*/ 129 h 130"/>
                <a:gd name="T4" fmla="*/ 278 w 279"/>
                <a:gd name="T5" fmla="*/ 129 h 130"/>
              </a:gdLst>
              <a:ahLst/>
              <a:cxnLst>
                <a:cxn ang="0">
                  <a:pos x="T0" y="T1"/>
                </a:cxn>
                <a:cxn ang="0">
                  <a:pos x="T2" y="T3"/>
                </a:cxn>
                <a:cxn ang="0">
                  <a:pos x="T4" y="T5"/>
                </a:cxn>
              </a:cxnLst>
              <a:rect l="0" t="0" r="r" b="b"/>
              <a:pathLst>
                <a:path w="279" h="130">
                  <a:moveTo>
                    <a:pt x="0" y="0"/>
                  </a:moveTo>
                  <a:lnTo>
                    <a:pt x="0" y="129"/>
                  </a:lnTo>
                  <a:lnTo>
                    <a:pt x="278" y="129"/>
                  </a:lnTo>
                </a:path>
              </a:pathLst>
            </a:custGeom>
            <a:noFill/>
            <a:ln w="127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430" name="Rectangle 190"/>
            <p:cNvSpPr>
              <a:spLocks noChangeArrowheads="1"/>
            </p:cNvSpPr>
            <p:nvPr/>
          </p:nvSpPr>
          <p:spPr bwMode="auto">
            <a:xfrm>
              <a:off x="443" y="1652"/>
              <a:ext cx="236" cy="96"/>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1912" tIns="30162" rIns="61912" bIns="30162">
              <a:spAutoFit/>
            </a:bodyPr>
            <a:lstStyle/>
            <a:p>
              <a:pPr defTabSz="452438"/>
              <a:r>
                <a:rPr lang="en-US" sz="600" b="1">
                  <a:latin typeface="Helvetica" charset="0"/>
                </a:rPr>
                <a:t>PARTS</a:t>
              </a:r>
            </a:p>
          </p:txBody>
        </p:sp>
      </p:grpSp>
      <p:grpSp>
        <p:nvGrpSpPr>
          <p:cNvPr id="10441" name="Group 201"/>
          <p:cNvGrpSpPr>
            <a:grpSpLocks/>
          </p:cNvGrpSpPr>
          <p:nvPr/>
        </p:nvGrpSpPr>
        <p:grpSpPr bwMode="auto">
          <a:xfrm>
            <a:off x="1262063" y="2168525"/>
            <a:ext cx="573087" cy="341313"/>
            <a:chOff x="795" y="1366"/>
            <a:chExt cx="361" cy="215"/>
          </a:xfrm>
        </p:grpSpPr>
        <p:sp>
          <p:nvSpPr>
            <p:cNvPr id="10432" name="Rectangle 192"/>
            <p:cNvSpPr>
              <a:spLocks noChangeArrowheads="1"/>
            </p:cNvSpPr>
            <p:nvPr/>
          </p:nvSpPr>
          <p:spPr bwMode="auto">
            <a:xfrm>
              <a:off x="817" y="1391"/>
              <a:ext cx="312" cy="167"/>
            </a:xfrm>
            <a:prstGeom prst="rect">
              <a:avLst/>
            </a:prstGeom>
            <a:solidFill>
              <a:srgbClr val="FFAC55"/>
            </a:solidFill>
            <a:ln w="76200">
              <a:solidFill>
                <a:srgbClr val="FFD09E"/>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433" name="Freeform 193"/>
            <p:cNvSpPr>
              <a:spLocks/>
            </p:cNvSpPr>
            <p:nvPr/>
          </p:nvSpPr>
          <p:spPr bwMode="auto">
            <a:xfrm>
              <a:off x="795" y="1366"/>
              <a:ext cx="361" cy="215"/>
            </a:xfrm>
            <a:custGeom>
              <a:avLst/>
              <a:gdLst>
                <a:gd name="T0" fmla="*/ 360 w 361"/>
                <a:gd name="T1" fmla="*/ 214 h 215"/>
                <a:gd name="T2" fmla="*/ 360 w 361"/>
                <a:gd name="T3" fmla="*/ 0 h 215"/>
                <a:gd name="T4" fmla="*/ 0 w 361"/>
                <a:gd name="T5" fmla="*/ 0 h 215"/>
              </a:gdLst>
              <a:ahLst/>
              <a:cxnLst>
                <a:cxn ang="0">
                  <a:pos x="T0" y="T1"/>
                </a:cxn>
                <a:cxn ang="0">
                  <a:pos x="T2" y="T3"/>
                </a:cxn>
                <a:cxn ang="0">
                  <a:pos x="T4" y="T5"/>
                </a:cxn>
              </a:cxnLst>
              <a:rect l="0" t="0" r="r" b="b"/>
              <a:pathLst>
                <a:path w="361" h="215">
                  <a:moveTo>
                    <a:pt x="360" y="214"/>
                  </a:moveTo>
                  <a:lnTo>
                    <a:pt x="360" y="0"/>
                  </a:lnTo>
                  <a:lnTo>
                    <a:pt x="0" y="0"/>
                  </a:lnTo>
                </a:path>
              </a:pathLst>
            </a:custGeom>
            <a:noFill/>
            <a:ln w="127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434" name="Line 194"/>
            <p:cNvSpPr>
              <a:spLocks noChangeShapeType="1"/>
            </p:cNvSpPr>
            <p:nvPr/>
          </p:nvSpPr>
          <p:spPr bwMode="auto">
            <a:xfrm flipH="1">
              <a:off x="822" y="1422"/>
              <a:ext cx="73" cy="44"/>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435" name="Line 195"/>
            <p:cNvSpPr>
              <a:spLocks noChangeShapeType="1"/>
            </p:cNvSpPr>
            <p:nvPr/>
          </p:nvSpPr>
          <p:spPr bwMode="auto">
            <a:xfrm flipH="1">
              <a:off x="844" y="1426"/>
              <a:ext cx="113" cy="101"/>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436" name="Line 196"/>
            <p:cNvSpPr>
              <a:spLocks noChangeShapeType="1"/>
            </p:cNvSpPr>
            <p:nvPr/>
          </p:nvSpPr>
          <p:spPr bwMode="auto">
            <a:xfrm flipH="1">
              <a:off x="909" y="1424"/>
              <a:ext cx="115" cy="103"/>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437" name="Line 197"/>
            <p:cNvSpPr>
              <a:spLocks noChangeShapeType="1"/>
            </p:cNvSpPr>
            <p:nvPr/>
          </p:nvSpPr>
          <p:spPr bwMode="auto">
            <a:xfrm flipH="1">
              <a:off x="972" y="1424"/>
              <a:ext cx="118" cy="105"/>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438" name="Line 198"/>
            <p:cNvSpPr>
              <a:spLocks noChangeShapeType="1"/>
            </p:cNvSpPr>
            <p:nvPr/>
          </p:nvSpPr>
          <p:spPr bwMode="auto">
            <a:xfrm flipH="1">
              <a:off x="1036" y="1467"/>
              <a:ext cx="85" cy="61"/>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439" name="Freeform 199"/>
            <p:cNvSpPr>
              <a:spLocks/>
            </p:cNvSpPr>
            <p:nvPr/>
          </p:nvSpPr>
          <p:spPr bwMode="auto">
            <a:xfrm>
              <a:off x="834" y="1412"/>
              <a:ext cx="278" cy="130"/>
            </a:xfrm>
            <a:custGeom>
              <a:avLst/>
              <a:gdLst>
                <a:gd name="T0" fmla="*/ 0 w 278"/>
                <a:gd name="T1" fmla="*/ 0 h 130"/>
                <a:gd name="T2" fmla="*/ 0 w 278"/>
                <a:gd name="T3" fmla="*/ 129 h 130"/>
                <a:gd name="T4" fmla="*/ 277 w 278"/>
                <a:gd name="T5" fmla="*/ 129 h 130"/>
              </a:gdLst>
              <a:ahLst/>
              <a:cxnLst>
                <a:cxn ang="0">
                  <a:pos x="T0" y="T1"/>
                </a:cxn>
                <a:cxn ang="0">
                  <a:pos x="T2" y="T3"/>
                </a:cxn>
                <a:cxn ang="0">
                  <a:pos x="T4" y="T5"/>
                </a:cxn>
              </a:cxnLst>
              <a:rect l="0" t="0" r="r" b="b"/>
              <a:pathLst>
                <a:path w="278" h="130">
                  <a:moveTo>
                    <a:pt x="0" y="0"/>
                  </a:moveTo>
                  <a:lnTo>
                    <a:pt x="0" y="129"/>
                  </a:lnTo>
                  <a:lnTo>
                    <a:pt x="277" y="129"/>
                  </a:lnTo>
                </a:path>
              </a:pathLst>
            </a:custGeom>
            <a:noFill/>
            <a:ln w="127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440" name="Rectangle 200"/>
            <p:cNvSpPr>
              <a:spLocks noChangeArrowheads="1"/>
            </p:cNvSpPr>
            <p:nvPr/>
          </p:nvSpPr>
          <p:spPr bwMode="auto">
            <a:xfrm>
              <a:off x="839" y="1435"/>
              <a:ext cx="236" cy="96"/>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1912" tIns="30162" rIns="61912" bIns="30162">
              <a:spAutoFit/>
            </a:bodyPr>
            <a:lstStyle/>
            <a:p>
              <a:pPr defTabSz="452438"/>
              <a:r>
                <a:rPr lang="en-US" sz="600" b="1">
                  <a:latin typeface="Helvetica" charset="0"/>
                </a:rPr>
                <a:t>PARTS</a:t>
              </a:r>
            </a:p>
          </p:txBody>
        </p:sp>
      </p:grpSp>
      <p:grpSp>
        <p:nvGrpSpPr>
          <p:cNvPr id="10451" name="Group 211"/>
          <p:cNvGrpSpPr>
            <a:grpSpLocks/>
          </p:cNvGrpSpPr>
          <p:nvPr/>
        </p:nvGrpSpPr>
        <p:grpSpPr bwMode="auto">
          <a:xfrm>
            <a:off x="658813" y="2168525"/>
            <a:ext cx="573087" cy="341313"/>
            <a:chOff x="415" y="1366"/>
            <a:chExt cx="361" cy="215"/>
          </a:xfrm>
        </p:grpSpPr>
        <p:sp>
          <p:nvSpPr>
            <p:cNvPr id="10442" name="Rectangle 202"/>
            <p:cNvSpPr>
              <a:spLocks noChangeArrowheads="1"/>
            </p:cNvSpPr>
            <p:nvPr/>
          </p:nvSpPr>
          <p:spPr bwMode="auto">
            <a:xfrm>
              <a:off x="437" y="1391"/>
              <a:ext cx="312" cy="167"/>
            </a:xfrm>
            <a:prstGeom prst="rect">
              <a:avLst/>
            </a:prstGeom>
            <a:solidFill>
              <a:srgbClr val="FFAC55"/>
            </a:solidFill>
            <a:ln w="76200">
              <a:solidFill>
                <a:srgbClr val="FFD09E"/>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443" name="Freeform 203"/>
            <p:cNvSpPr>
              <a:spLocks/>
            </p:cNvSpPr>
            <p:nvPr/>
          </p:nvSpPr>
          <p:spPr bwMode="auto">
            <a:xfrm>
              <a:off x="415" y="1366"/>
              <a:ext cx="361" cy="215"/>
            </a:xfrm>
            <a:custGeom>
              <a:avLst/>
              <a:gdLst>
                <a:gd name="T0" fmla="*/ 360 w 361"/>
                <a:gd name="T1" fmla="*/ 214 h 215"/>
                <a:gd name="T2" fmla="*/ 360 w 361"/>
                <a:gd name="T3" fmla="*/ 0 h 215"/>
                <a:gd name="T4" fmla="*/ 0 w 361"/>
                <a:gd name="T5" fmla="*/ 0 h 215"/>
              </a:gdLst>
              <a:ahLst/>
              <a:cxnLst>
                <a:cxn ang="0">
                  <a:pos x="T0" y="T1"/>
                </a:cxn>
                <a:cxn ang="0">
                  <a:pos x="T2" y="T3"/>
                </a:cxn>
                <a:cxn ang="0">
                  <a:pos x="T4" y="T5"/>
                </a:cxn>
              </a:cxnLst>
              <a:rect l="0" t="0" r="r" b="b"/>
              <a:pathLst>
                <a:path w="361" h="215">
                  <a:moveTo>
                    <a:pt x="360" y="214"/>
                  </a:moveTo>
                  <a:lnTo>
                    <a:pt x="360" y="0"/>
                  </a:lnTo>
                  <a:lnTo>
                    <a:pt x="0" y="0"/>
                  </a:lnTo>
                </a:path>
              </a:pathLst>
            </a:custGeom>
            <a:noFill/>
            <a:ln w="127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444" name="Line 204"/>
            <p:cNvSpPr>
              <a:spLocks noChangeShapeType="1"/>
            </p:cNvSpPr>
            <p:nvPr/>
          </p:nvSpPr>
          <p:spPr bwMode="auto">
            <a:xfrm flipH="1">
              <a:off x="442" y="1422"/>
              <a:ext cx="73" cy="44"/>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445" name="Line 205"/>
            <p:cNvSpPr>
              <a:spLocks noChangeShapeType="1"/>
            </p:cNvSpPr>
            <p:nvPr/>
          </p:nvSpPr>
          <p:spPr bwMode="auto">
            <a:xfrm flipH="1">
              <a:off x="464" y="1426"/>
              <a:ext cx="113" cy="101"/>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446" name="Line 206"/>
            <p:cNvSpPr>
              <a:spLocks noChangeShapeType="1"/>
            </p:cNvSpPr>
            <p:nvPr/>
          </p:nvSpPr>
          <p:spPr bwMode="auto">
            <a:xfrm flipH="1">
              <a:off x="529" y="1424"/>
              <a:ext cx="115" cy="103"/>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447" name="Line 207"/>
            <p:cNvSpPr>
              <a:spLocks noChangeShapeType="1"/>
            </p:cNvSpPr>
            <p:nvPr/>
          </p:nvSpPr>
          <p:spPr bwMode="auto">
            <a:xfrm flipH="1">
              <a:off x="592" y="1424"/>
              <a:ext cx="118" cy="105"/>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448" name="Line 208"/>
            <p:cNvSpPr>
              <a:spLocks noChangeShapeType="1"/>
            </p:cNvSpPr>
            <p:nvPr/>
          </p:nvSpPr>
          <p:spPr bwMode="auto">
            <a:xfrm flipH="1">
              <a:off x="656" y="1467"/>
              <a:ext cx="85" cy="61"/>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449" name="Freeform 209"/>
            <p:cNvSpPr>
              <a:spLocks/>
            </p:cNvSpPr>
            <p:nvPr/>
          </p:nvSpPr>
          <p:spPr bwMode="auto">
            <a:xfrm>
              <a:off x="454" y="1412"/>
              <a:ext cx="278" cy="130"/>
            </a:xfrm>
            <a:custGeom>
              <a:avLst/>
              <a:gdLst>
                <a:gd name="T0" fmla="*/ 0 w 278"/>
                <a:gd name="T1" fmla="*/ 0 h 130"/>
                <a:gd name="T2" fmla="*/ 0 w 278"/>
                <a:gd name="T3" fmla="*/ 129 h 130"/>
                <a:gd name="T4" fmla="*/ 277 w 278"/>
                <a:gd name="T5" fmla="*/ 129 h 130"/>
              </a:gdLst>
              <a:ahLst/>
              <a:cxnLst>
                <a:cxn ang="0">
                  <a:pos x="T0" y="T1"/>
                </a:cxn>
                <a:cxn ang="0">
                  <a:pos x="T2" y="T3"/>
                </a:cxn>
                <a:cxn ang="0">
                  <a:pos x="T4" y="T5"/>
                </a:cxn>
              </a:cxnLst>
              <a:rect l="0" t="0" r="r" b="b"/>
              <a:pathLst>
                <a:path w="278" h="130">
                  <a:moveTo>
                    <a:pt x="0" y="0"/>
                  </a:moveTo>
                  <a:lnTo>
                    <a:pt x="0" y="129"/>
                  </a:lnTo>
                  <a:lnTo>
                    <a:pt x="277" y="129"/>
                  </a:lnTo>
                </a:path>
              </a:pathLst>
            </a:custGeom>
            <a:noFill/>
            <a:ln w="127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450" name="Rectangle 210"/>
            <p:cNvSpPr>
              <a:spLocks noChangeArrowheads="1"/>
            </p:cNvSpPr>
            <p:nvPr/>
          </p:nvSpPr>
          <p:spPr bwMode="auto">
            <a:xfrm>
              <a:off x="459" y="1435"/>
              <a:ext cx="236" cy="96"/>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1912" tIns="30162" rIns="61912" bIns="30162">
              <a:spAutoFit/>
            </a:bodyPr>
            <a:lstStyle/>
            <a:p>
              <a:pPr defTabSz="452438"/>
              <a:r>
                <a:rPr lang="en-US" sz="600" b="1">
                  <a:latin typeface="Helvetica" charset="0"/>
                </a:rPr>
                <a:t>PARTS</a:t>
              </a:r>
            </a:p>
          </p:txBody>
        </p:sp>
      </p:grpSp>
      <p:grpSp>
        <p:nvGrpSpPr>
          <p:cNvPr id="10461" name="Group 221"/>
          <p:cNvGrpSpPr>
            <a:grpSpLocks/>
          </p:cNvGrpSpPr>
          <p:nvPr/>
        </p:nvGrpSpPr>
        <p:grpSpPr bwMode="auto">
          <a:xfrm>
            <a:off x="1235075" y="1824038"/>
            <a:ext cx="573088" cy="341312"/>
            <a:chOff x="778" y="1149"/>
            <a:chExt cx="361" cy="215"/>
          </a:xfrm>
        </p:grpSpPr>
        <p:sp>
          <p:nvSpPr>
            <p:cNvPr id="10452" name="Rectangle 212"/>
            <p:cNvSpPr>
              <a:spLocks noChangeArrowheads="1"/>
            </p:cNvSpPr>
            <p:nvPr/>
          </p:nvSpPr>
          <p:spPr bwMode="auto">
            <a:xfrm>
              <a:off x="800" y="1174"/>
              <a:ext cx="312" cy="167"/>
            </a:xfrm>
            <a:prstGeom prst="rect">
              <a:avLst/>
            </a:prstGeom>
            <a:solidFill>
              <a:srgbClr val="FFAC55"/>
            </a:solidFill>
            <a:ln w="76200">
              <a:solidFill>
                <a:srgbClr val="FFD09E"/>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453" name="Freeform 213"/>
            <p:cNvSpPr>
              <a:spLocks/>
            </p:cNvSpPr>
            <p:nvPr/>
          </p:nvSpPr>
          <p:spPr bwMode="auto">
            <a:xfrm>
              <a:off x="778" y="1149"/>
              <a:ext cx="361" cy="215"/>
            </a:xfrm>
            <a:custGeom>
              <a:avLst/>
              <a:gdLst>
                <a:gd name="T0" fmla="*/ 360 w 361"/>
                <a:gd name="T1" fmla="*/ 214 h 215"/>
                <a:gd name="T2" fmla="*/ 360 w 361"/>
                <a:gd name="T3" fmla="*/ 0 h 215"/>
                <a:gd name="T4" fmla="*/ 0 w 361"/>
                <a:gd name="T5" fmla="*/ 0 h 215"/>
              </a:gdLst>
              <a:ahLst/>
              <a:cxnLst>
                <a:cxn ang="0">
                  <a:pos x="T0" y="T1"/>
                </a:cxn>
                <a:cxn ang="0">
                  <a:pos x="T2" y="T3"/>
                </a:cxn>
                <a:cxn ang="0">
                  <a:pos x="T4" y="T5"/>
                </a:cxn>
              </a:cxnLst>
              <a:rect l="0" t="0" r="r" b="b"/>
              <a:pathLst>
                <a:path w="361" h="215">
                  <a:moveTo>
                    <a:pt x="360" y="214"/>
                  </a:moveTo>
                  <a:lnTo>
                    <a:pt x="360" y="0"/>
                  </a:lnTo>
                  <a:lnTo>
                    <a:pt x="0" y="0"/>
                  </a:lnTo>
                </a:path>
              </a:pathLst>
            </a:custGeom>
            <a:noFill/>
            <a:ln w="127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454" name="Line 214"/>
            <p:cNvSpPr>
              <a:spLocks noChangeShapeType="1"/>
            </p:cNvSpPr>
            <p:nvPr/>
          </p:nvSpPr>
          <p:spPr bwMode="auto">
            <a:xfrm flipH="1">
              <a:off x="805" y="1205"/>
              <a:ext cx="73" cy="44"/>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455" name="Line 215"/>
            <p:cNvSpPr>
              <a:spLocks noChangeShapeType="1"/>
            </p:cNvSpPr>
            <p:nvPr/>
          </p:nvSpPr>
          <p:spPr bwMode="auto">
            <a:xfrm flipH="1">
              <a:off x="827" y="1208"/>
              <a:ext cx="114" cy="102"/>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456" name="Line 216"/>
            <p:cNvSpPr>
              <a:spLocks noChangeShapeType="1"/>
            </p:cNvSpPr>
            <p:nvPr/>
          </p:nvSpPr>
          <p:spPr bwMode="auto">
            <a:xfrm flipH="1">
              <a:off x="893" y="1207"/>
              <a:ext cx="114" cy="103"/>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457" name="Line 217"/>
            <p:cNvSpPr>
              <a:spLocks noChangeShapeType="1"/>
            </p:cNvSpPr>
            <p:nvPr/>
          </p:nvSpPr>
          <p:spPr bwMode="auto">
            <a:xfrm flipH="1">
              <a:off x="955" y="1207"/>
              <a:ext cx="119" cy="105"/>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458" name="Line 218"/>
            <p:cNvSpPr>
              <a:spLocks noChangeShapeType="1"/>
            </p:cNvSpPr>
            <p:nvPr/>
          </p:nvSpPr>
          <p:spPr bwMode="auto">
            <a:xfrm flipH="1">
              <a:off x="1020" y="1250"/>
              <a:ext cx="85" cy="61"/>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459" name="Freeform 219"/>
            <p:cNvSpPr>
              <a:spLocks/>
            </p:cNvSpPr>
            <p:nvPr/>
          </p:nvSpPr>
          <p:spPr bwMode="auto">
            <a:xfrm>
              <a:off x="817" y="1194"/>
              <a:ext cx="279" cy="131"/>
            </a:xfrm>
            <a:custGeom>
              <a:avLst/>
              <a:gdLst>
                <a:gd name="T0" fmla="*/ 0 w 279"/>
                <a:gd name="T1" fmla="*/ 0 h 131"/>
                <a:gd name="T2" fmla="*/ 0 w 279"/>
                <a:gd name="T3" fmla="*/ 130 h 131"/>
                <a:gd name="T4" fmla="*/ 278 w 279"/>
                <a:gd name="T5" fmla="*/ 130 h 131"/>
              </a:gdLst>
              <a:ahLst/>
              <a:cxnLst>
                <a:cxn ang="0">
                  <a:pos x="T0" y="T1"/>
                </a:cxn>
                <a:cxn ang="0">
                  <a:pos x="T2" y="T3"/>
                </a:cxn>
                <a:cxn ang="0">
                  <a:pos x="T4" y="T5"/>
                </a:cxn>
              </a:cxnLst>
              <a:rect l="0" t="0" r="r" b="b"/>
              <a:pathLst>
                <a:path w="279" h="131">
                  <a:moveTo>
                    <a:pt x="0" y="0"/>
                  </a:moveTo>
                  <a:lnTo>
                    <a:pt x="0" y="130"/>
                  </a:lnTo>
                  <a:lnTo>
                    <a:pt x="278" y="130"/>
                  </a:lnTo>
                </a:path>
              </a:pathLst>
            </a:custGeom>
            <a:noFill/>
            <a:ln w="127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460" name="Rectangle 220"/>
            <p:cNvSpPr>
              <a:spLocks noChangeArrowheads="1"/>
            </p:cNvSpPr>
            <p:nvPr/>
          </p:nvSpPr>
          <p:spPr bwMode="auto">
            <a:xfrm>
              <a:off x="823" y="1218"/>
              <a:ext cx="236" cy="96"/>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1912" tIns="30162" rIns="61912" bIns="30162">
              <a:spAutoFit/>
            </a:bodyPr>
            <a:lstStyle/>
            <a:p>
              <a:pPr defTabSz="452438"/>
              <a:r>
                <a:rPr lang="en-US" sz="600" b="1">
                  <a:latin typeface="Helvetica" charset="0"/>
                </a:rPr>
                <a:t>PARTS</a:t>
              </a:r>
            </a:p>
          </p:txBody>
        </p:sp>
      </p:grpSp>
      <p:grpSp>
        <p:nvGrpSpPr>
          <p:cNvPr id="10471" name="Group 231"/>
          <p:cNvGrpSpPr>
            <a:grpSpLocks/>
          </p:cNvGrpSpPr>
          <p:nvPr/>
        </p:nvGrpSpPr>
        <p:grpSpPr bwMode="auto">
          <a:xfrm>
            <a:off x="571500" y="1824038"/>
            <a:ext cx="573088" cy="341312"/>
            <a:chOff x="360" y="1149"/>
            <a:chExt cx="361" cy="215"/>
          </a:xfrm>
        </p:grpSpPr>
        <p:sp>
          <p:nvSpPr>
            <p:cNvPr id="10462" name="Rectangle 222"/>
            <p:cNvSpPr>
              <a:spLocks noChangeArrowheads="1"/>
            </p:cNvSpPr>
            <p:nvPr/>
          </p:nvSpPr>
          <p:spPr bwMode="auto">
            <a:xfrm>
              <a:off x="382" y="1174"/>
              <a:ext cx="312" cy="167"/>
            </a:xfrm>
            <a:prstGeom prst="rect">
              <a:avLst/>
            </a:prstGeom>
            <a:solidFill>
              <a:srgbClr val="FFAC55"/>
            </a:solidFill>
            <a:ln w="76200">
              <a:solidFill>
                <a:srgbClr val="FFD09E"/>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463" name="Freeform 223"/>
            <p:cNvSpPr>
              <a:spLocks/>
            </p:cNvSpPr>
            <p:nvPr/>
          </p:nvSpPr>
          <p:spPr bwMode="auto">
            <a:xfrm>
              <a:off x="360" y="1149"/>
              <a:ext cx="361" cy="215"/>
            </a:xfrm>
            <a:custGeom>
              <a:avLst/>
              <a:gdLst>
                <a:gd name="T0" fmla="*/ 360 w 361"/>
                <a:gd name="T1" fmla="*/ 214 h 215"/>
                <a:gd name="T2" fmla="*/ 360 w 361"/>
                <a:gd name="T3" fmla="*/ 0 h 215"/>
                <a:gd name="T4" fmla="*/ 0 w 361"/>
                <a:gd name="T5" fmla="*/ 0 h 215"/>
              </a:gdLst>
              <a:ahLst/>
              <a:cxnLst>
                <a:cxn ang="0">
                  <a:pos x="T0" y="T1"/>
                </a:cxn>
                <a:cxn ang="0">
                  <a:pos x="T2" y="T3"/>
                </a:cxn>
                <a:cxn ang="0">
                  <a:pos x="T4" y="T5"/>
                </a:cxn>
              </a:cxnLst>
              <a:rect l="0" t="0" r="r" b="b"/>
              <a:pathLst>
                <a:path w="361" h="215">
                  <a:moveTo>
                    <a:pt x="360" y="214"/>
                  </a:moveTo>
                  <a:lnTo>
                    <a:pt x="360" y="0"/>
                  </a:lnTo>
                  <a:lnTo>
                    <a:pt x="0" y="0"/>
                  </a:lnTo>
                </a:path>
              </a:pathLst>
            </a:custGeom>
            <a:noFill/>
            <a:ln w="127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464" name="Line 224"/>
            <p:cNvSpPr>
              <a:spLocks noChangeShapeType="1"/>
            </p:cNvSpPr>
            <p:nvPr/>
          </p:nvSpPr>
          <p:spPr bwMode="auto">
            <a:xfrm flipH="1">
              <a:off x="387" y="1205"/>
              <a:ext cx="73" cy="44"/>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465" name="Line 225"/>
            <p:cNvSpPr>
              <a:spLocks noChangeShapeType="1"/>
            </p:cNvSpPr>
            <p:nvPr/>
          </p:nvSpPr>
          <p:spPr bwMode="auto">
            <a:xfrm flipH="1">
              <a:off x="409" y="1208"/>
              <a:ext cx="114" cy="102"/>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466" name="Line 226"/>
            <p:cNvSpPr>
              <a:spLocks noChangeShapeType="1"/>
            </p:cNvSpPr>
            <p:nvPr/>
          </p:nvSpPr>
          <p:spPr bwMode="auto">
            <a:xfrm flipH="1">
              <a:off x="475" y="1207"/>
              <a:ext cx="114" cy="103"/>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467" name="Line 227"/>
            <p:cNvSpPr>
              <a:spLocks noChangeShapeType="1"/>
            </p:cNvSpPr>
            <p:nvPr/>
          </p:nvSpPr>
          <p:spPr bwMode="auto">
            <a:xfrm flipH="1">
              <a:off x="537" y="1207"/>
              <a:ext cx="119" cy="105"/>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468" name="Line 228"/>
            <p:cNvSpPr>
              <a:spLocks noChangeShapeType="1"/>
            </p:cNvSpPr>
            <p:nvPr/>
          </p:nvSpPr>
          <p:spPr bwMode="auto">
            <a:xfrm flipH="1">
              <a:off x="602" y="1250"/>
              <a:ext cx="85" cy="61"/>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469" name="Freeform 229"/>
            <p:cNvSpPr>
              <a:spLocks/>
            </p:cNvSpPr>
            <p:nvPr/>
          </p:nvSpPr>
          <p:spPr bwMode="auto">
            <a:xfrm>
              <a:off x="399" y="1194"/>
              <a:ext cx="278" cy="131"/>
            </a:xfrm>
            <a:custGeom>
              <a:avLst/>
              <a:gdLst>
                <a:gd name="T0" fmla="*/ 0 w 278"/>
                <a:gd name="T1" fmla="*/ 0 h 131"/>
                <a:gd name="T2" fmla="*/ 0 w 278"/>
                <a:gd name="T3" fmla="*/ 130 h 131"/>
                <a:gd name="T4" fmla="*/ 277 w 278"/>
                <a:gd name="T5" fmla="*/ 130 h 131"/>
              </a:gdLst>
              <a:ahLst/>
              <a:cxnLst>
                <a:cxn ang="0">
                  <a:pos x="T0" y="T1"/>
                </a:cxn>
                <a:cxn ang="0">
                  <a:pos x="T2" y="T3"/>
                </a:cxn>
                <a:cxn ang="0">
                  <a:pos x="T4" y="T5"/>
                </a:cxn>
              </a:cxnLst>
              <a:rect l="0" t="0" r="r" b="b"/>
              <a:pathLst>
                <a:path w="278" h="131">
                  <a:moveTo>
                    <a:pt x="0" y="0"/>
                  </a:moveTo>
                  <a:lnTo>
                    <a:pt x="0" y="130"/>
                  </a:lnTo>
                  <a:lnTo>
                    <a:pt x="277" y="130"/>
                  </a:lnTo>
                </a:path>
              </a:pathLst>
            </a:custGeom>
            <a:noFill/>
            <a:ln w="127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470" name="Rectangle 230"/>
            <p:cNvSpPr>
              <a:spLocks noChangeArrowheads="1"/>
            </p:cNvSpPr>
            <p:nvPr/>
          </p:nvSpPr>
          <p:spPr bwMode="auto">
            <a:xfrm>
              <a:off x="405" y="1218"/>
              <a:ext cx="236" cy="96"/>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1912" tIns="30162" rIns="61912" bIns="30162">
              <a:spAutoFit/>
            </a:bodyPr>
            <a:lstStyle/>
            <a:p>
              <a:pPr defTabSz="452438"/>
              <a:r>
                <a:rPr lang="en-US" sz="600" b="1">
                  <a:latin typeface="Helvetica" charset="0"/>
                </a:rPr>
                <a:t>PARTS</a:t>
              </a:r>
            </a:p>
          </p:txBody>
        </p:sp>
      </p:grpSp>
      <p:grpSp>
        <p:nvGrpSpPr>
          <p:cNvPr id="10481" name="Group 241"/>
          <p:cNvGrpSpPr>
            <a:grpSpLocks/>
          </p:cNvGrpSpPr>
          <p:nvPr/>
        </p:nvGrpSpPr>
        <p:grpSpPr bwMode="auto">
          <a:xfrm>
            <a:off x="1295400" y="1479550"/>
            <a:ext cx="573088" cy="341313"/>
            <a:chOff x="816" y="932"/>
            <a:chExt cx="361" cy="215"/>
          </a:xfrm>
        </p:grpSpPr>
        <p:sp>
          <p:nvSpPr>
            <p:cNvPr id="10472" name="Rectangle 232"/>
            <p:cNvSpPr>
              <a:spLocks noChangeArrowheads="1"/>
            </p:cNvSpPr>
            <p:nvPr/>
          </p:nvSpPr>
          <p:spPr bwMode="auto">
            <a:xfrm>
              <a:off x="839" y="957"/>
              <a:ext cx="312" cy="167"/>
            </a:xfrm>
            <a:prstGeom prst="rect">
              <a:avLst/>
            </a:prstGeom>
            <a:solidFill>
              <a:srgbClr val="FFAC55"/>
            </a:solidFill>
            <a:ln w="76200">
              <a:solidFill>
                <a:srgbClr val="FFD09E"/>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473" name="Freeform 233"/>
            <p:cNvSpPr>
              <a:spLocks/>
            </p:cNvSpPr>
            <p:nvPr/>
          </p:nvSpPr>
          <p:spPr bwMode="auto">
            <a:xfrm>
              <a:off x="816" y="932"/>
              <a:ext cx="361" cy="215"/>
            </a:xfrm>
            <a:custGeom>
              <a:avLst/>
              <a:gdLst>
                <a:gd name="T0" fmla="*/ 360 w 361"/>
                <a:gd name="T1" fmla="*/ 214 h 215"/>
                <a:gd name="T2" fmla="*/ 360 w 361"/>
                <a:gd name="T3" fmla="*/ 0 h 215"/>
                <a:gd name="T4" fmla="*/ 0 w 361"/>
                <a:gd name="T5" fmla="*/ 0 h 215"/>
              </a:gdLst>
              <a:ahLst/>
              <a:cxnLst>
                <a:cxn ang="0">
                  <a:pos x="T0" y="T1"/>
                </a:cxn>
                <a:cxn ang="0">
                  <a:pos x="T2" y="T3"/>
                </a:cxn>
                <a:cxn ang="0">
                  <a:pos x="T4" y="T5"/>
                </a:cxn>
              </a:cxnLst>
              <a:rect l="0" t="0" r="r" b="b"/>
              <a:pathLst>
                <a:path w="361" h="215">
                  <a:moveTo>
                    <a:pt x="360" y="214"/>
                  </a:moveTo>
                  <a:lnTo>
                    <a:pt x="360" y="0"/>
                  </a:lnTo>
                  <a:lnTo>
                    <a:pt x="0" y="0"/>
                  </a:lnTo>
                </a:path>
              </a:pathLst>
            </a:custGeom>
            <a:noFill/>
            <a:ln w="127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474" name="Line 234"/>
            <p:cNvSpPr>
              <a:spLocks noChangeShapeType="1"/>
            </p:cNvSpPr>
            <p:nvPr/>
          </p:nvSpPr>
          <p:spPr bwMode="auto">
            <a:xfrm flipH="1">
              <a:off x="844" y="988"/>
              <a:ext cx="73" cy="44"/>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475" name="Line 235"/>
            <p:cNvSpPr>
              <a:spLocks noChangeShapeType="1"/>
            </p:cNvSpPr>
            <p:nvPr/>
          </p:nvSpPr>
          <p:spPr bwMode="auto">
            <a:xfrm flipH="1">
              <a:off x="865" y="991"/>
              <a:ext cx="114" cy="102"/>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476" name="Line 236"/>
            <p:cNvSpPr>
              <a:spLocks noChangeShapeType="1"/>
            </p:cNvSpPr>
            <p:nvPr/>
          </p:nvSpPr>
          <p:spPr bwMode="auto">
            <a:xfrm flipH="1">
              <a:off x="931" y="990"/>
              <a:ext cx="115" cy="103"/>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477" name="Line 237"/>
            <p:cNvSpPr>
              <a:spLocks noChangeShapeType="1"/>
            </p:cNvSpPr>
            <p:nvPr/>
          </p:nvSpPr>
          <p:spPr bwMode="auto">
            <a:xfrm flipH="1">
              <a:off x="994" y="990"/>
              <a:ext cx="118" cy="105"/>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478" name="Line 238"/>
            <p:cNvSpPr>
              <a:spLocks noChangeShapeType="1"/>
            </p:cNvSpPr>
            <p:nvPr/>
          </p:nvSpPr>
          <p:spPr bwMode="auto">
            <a:xfrm flipH="1">
              <a:off x="1058" y="1033"/>
              <a:ext cx="85" cy="61"/>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479" name="Freeform 239"/>
            <p:cNvSpPr>
              <a:spLocks/>
            </p:cNvSpPr>
            <p:nvPr/>
          </p:nvSpPr>
          <p:spPr bwMode="auto">
            <a:xfrm>
              <a:off x="855" y="977"/>
              <a:ext cx="279" cy="131"/>
            </a:xfrm>
            <a:custGeom>
              <a:avLst/>
              <a:gdLst>
                <a:gd name="T0" fmla="*/ 0 w 279"/>
                <a:gd name="T1" fmla="*/ 0 h 131"/>
                <a:gd name="T2" fmla="*/ 0 w 279"/>
                <a:gd name="T3" fmla="*/ 130 h 131"/>
                <a:gd name="T4" fmla="*/ 278 w 279"/>
                <a:gd name="T5" fmla="*/ 130 h 131"/>
              </a:gdLst>
              <a:ahLst/>
              <a:cxnLst>
                <a:cxn ang="0">
                  <a:pos x="T0" y="T1"/>
                </a:cxn>
                <a:cxn ang="0">
                  <a:pos x="T2" y="T3"/>
                </a:cxn>
                <a:cxn ang="0">
                  <a:pos x="T4" y="T5"/>
                </a:cxn>
              </a:cxnLst>
              <a:rect l="0" t="0" r="r" b="b"/>
              <a:pathLst>
                <a:path w="279" h="131">
                  <a:moveTo>
                    <a:pt x="0" y="0"/>
                  </a:moveTo>
                  <a:lnTo>
                    <a:pt x="0" y="130"/>
                  </a:lnTo>
                  <a:lnTo>
                    <a:pt x="278" y="130"/>
                  </a:lnTo>
                </a:path>
              </a:pathLst>
            </a:custGeom>
            <a:noFill/>
            <a:ln w="127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480" name="Rectangle 240"/>
            <p:cNvSpPr>
              <a:spLocks noChangeArrowheads="1"/>
            </p:cNvSpPr>
            <p:nvPr/>
          </p:nvSpPr>
          <p:spPr bwMode="auto">
            <a:xfrm>
              <a:off x="861" y="1001"/>
              <a:ext cx="236" cy="96"/>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1912" tIns="30162" rIns="61912" bIns="30162">
              <a:spAutoFit/>
            </a:bodyPr>
            <a:lstStyle/>
            <a:p>
              <a:pPr defTabSz="452438"/>
              <a:r>
                <a:rPr lang="en-US" sz="600" b="1">
                  <a:latin typeface="Helvetica" charset="0"/>
                </a:rPr>
                <a:t>PARTS</a:t>
              </a:r>
            </a:p>
          </p:txBody>
        </p:sp>
      </p:grpSp>
      <p:grpSp>
        <p:nvGrpSpPr>
          <p:cNvPr id="10491" name="Group 251"/>
          <p:cNvGrpSpPr>
            <a:grpSpLocks/>
          </p:cNvGrpSpPr>
          <p:nvPr/>
        </p:nvGrpSpPr>
        <p:grpSpPr bwMode="auto">
          <a:xfrm>
            <a:off x="658813" y="1479550"/>
            <a:ext cx="573087" cy="341313"/>
            <a:chOff x="415" y="932"/>
            <a:chExt cx="361" cy="215"/>
          </a:xfrm>
        </p:grpSpPr>
        <p:sp>
          <p:nvSpPr>
            <p:cNvPr id="10482" name="Rectangle 242"/>
            <p:cNvSpPr>
              <a:spLocks noChangeArrowheads="1"/>
            </p:cNvSpPr>
            <p:nvPr/>
          </p:nvSpPr>
          <p:spPr bwMode="auto">
            <a:xfrm>
              <a:off x="437" y="957"/>
              <a:ext cx="312" cy="167"/>
            </a:xfrm>
            <a:prstGeom prst="rect">
              <a:avLst/>
            </a:prstGeom>
            <a:solidFill>
              <a:srgbClr val="FFAC55"/>
            </a:solidFill>
            <a:ln w="76200">
              <a:solidFill>
                <a:srgbClr val="FFD09E"/>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483" name="Freeform 243"/>
            <p:cNvSpPr>
              <a:spLocks/>
            </p:cNvSpPr>
            <p:nvPr/>
          </p:nvSpPr>
          <p:spPr bwMode="auto">
            <a:xfrm>
              <a:off x="415" y="932"/>
              <a:ext cx="361" cy="215"/>
            </a:xfrm>
            <a:custGeom>
              <a:avLst/>
              <a:gdLst>
                <a:gd name="T0" fmla="*/ 360 w 361"/>
                <a:gd name="T1" fmla="*/ 214 h 215"/>
                <a:gd name="T2" fmla="*/ 360 w 361"/>
                <a:gd name="T3" fmla="*/ 0 h 215"/>
                <a:gd name="T4" fmla="*/ 0 w 361"/>
                <a:gd name="T5" fmla="*/ 0 h 215"/>
              </a:gdLst>
              <a:ahLst/>
              <a:cxnLst>
                <a:cxn ang="0">
                  <a:pos x="T0" y="T1"/>
                </a:cxn>
                <a:cxn ang="0">
                  <a:pos x="T2" y="T3"/>
                </a:cxn>
                <a:cxn ang="0">
                  <a:pos x="T4" y="T5"/>
                </a:cxn>
              </a:cxnLst>
              <a:rect l="0" t="0" r="r" b="b"/>
              <a:pathLst>
                <a:path w="361" h="215">
                  <a:moveTo>
                    <a:pt x="360" y="214"/>
                  </a:moveTo>
                  <a:lnTo>
                    <a:pt x="360" y="0"/>
                  </a:lnTo>
                  <a:lnTo>
                    <a:pt x="0" y="0"/>
                  </a:lnTo>
                </a:path>
              </a:pathLst>
            </a:custGeom>
            <a:noFill/>
            <a:ln w="127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484" name="Line 244"/>
            <p:cNvSpPr>
              <a:spLocks noChangeShapeType="1"/>
            </p:cNvSpPr>
            <p:nvPr/>
          </p:nvSpPr>
          <p:spPr bwMode="auto">
            <a:xfrm flipH="1">
              <a:off x="442" y="988"/>
              <a:ext cx="73" cy="44"/>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485" name="Line 245"/>
            <p:cNvSpPr>
              <a:spLocks noChangeShapeType="1"/>
            </p:cNvSpPr>
            <p:nvPr/>
          </p:nvSpPr>
          <p:spPr bwMode="auto">
            <a:xfrm flipH="1">
              <a:off x="464" y="991"/>
              <a:ext cx="113" cy="102"/>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486" name="Line 246"/>
            <p:cNvSpPr>
              <a:spLocks noChangeShapeType="1"/>
            </p:cNvSpPr>
            <p:nvPr/>
          </p:nvSpPr>
          <p:spPr bwMode="auto">
            <a:xfrm flipH="1">
              <a:off x="529" y="990"/>
              <a:ext cx="115" cy="103"/>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487" name="Line 247"/>
            <p:cNvSpPr>
              <a:spLocks noChangeShapeType="1"/>
            </p:cNvSpPr>
            <p:nvPr/>
          </p:nvSpPr>
          <p:spPr bwMode="auto">
            <a:xfrm flipH="1">
              <a:off x="592" y="990"/>
              <a:ext cx="118" cy="105"/>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488" name="Line 248"/>
            <p:cNvSpPr>
              <a:spLocks noChangeShapeType="1"/>
            </p:cNvSpPr>
            <p:nvPr/>
          </p:nvSpPr>
          <p:spPr bwMode="auto">
            <a:xfrm flipH="1">
              <a:off x="656" y="1033"/>
              <a:ext cx="85" cy="61"/>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489" name="Freeform 249"/>
            <p:cNvSpPr>
              <a:spLocks/>
            </p:cNvSpPr>
            <p:nvPr/>
          </p:nvSpPr>
          <p:spPr bwMode="auto">
            <a:xfrm>
              <a:off x="454" y="977"/>
              <a:ext cx="278" cy="131"/>
            </a:xfrm>
            <a:custGeom>
              <a:avLst/>
              <a:gdLst>
                <a:gd name="T0" fmla="*/ 0 w 278"/>
                <a:gd name="T1" fmla="*/ 0 h 131"/>
                <a:gd name="T2" fmla="*/ 0 w 278"/>
                <a:gd name="T3" fmla="*/ 130 h 131"/>
                <a:gd name="T4" fmla="*/ 277 w 278"/>
                <a:gd name="T5" fmla="*/ 130 h 131"/>
              </a:gdLst>
              <a:ahLst/>
              <a:cxnLst>
                <a:cxn ang="0">
                  <a:pos x="T0" y="T1"/>
                </a:cxn>
                <a:cxn ang="0">
                  <a:pos x="T2" y="T3"/>
                </a:cxn>
                <a:cxn ang="0">
                  <a:pos x="T4" y="T5"/>
                </a:cxn>
              </a:cxnLst>
              <a:rect l="0" t="0" r="r" b="b"/>
              <a:pathLst>
                <a:path w="278" h="131">
                  <a:moveTo>
                    <a:pt x="0" y="0"/>
                  </a:moveTo>
                  <a:lnTo>
                    <a:pt x="0" y="130"/>
                  </a:lnTo>
                  <a:lnTo>
                    <a:pt x="277" y="130"/>
                  </a:lnTo>
                </a:path>
              </a:pathLst>
            </a:custGeom>
            <a:noFill/>
            <a:ln w="127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490" name="Rectangle 250"/>
            <p:cNvSpPr>
              <a:spLocks noChangeArrowheads="1"/>
            </p:cNvSpPr>
            <p:nvPr/>
          </p:nvSpPr>
          <p:spPr bwMode="auto">
            <a:xfrm>
              <a:off x="459" y="1001"/>
              <a:ext cx="236" cy="96"/>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1912" tIns="30162" rIns="61912" bIns="30162">
              <a:spAutoFit/>
            </a:bodyPr>
            <a:lstStyle/>
            <a:p>
              <a:pPr defTabSz="452438"/>
              <a:r>
                <a:rPr lang="en-US" sz="600" b="1">
                  <a:latin typeface="Helvetica" charset="0"/>
                </a:rPr>
                <a:t>PARTS</a:t>
              </a:r>
            </a:p>
          </p:txBody>
        </p:sp>
      </p:grpSp>
      <p:grpSp>
        <p:nvGrpSpPr>
          <p:cNvPr id="10501" name="Group 261"/>
          <p:cNvGrpSpPr>
            <a:grpSpLocks/>
          </p:cNvGrpSpPr>
          <p:nvPr/>
        </p:nvGrpSpPr>
        <p:grpSpPr bwMode="auto">
          <a:xfrm>
            <a:off x="2152650" y="2344738"/>
            <a:ext cx="573088" cy="341312"/>
            <a:chOff x="1356" y="1477"/>
            <a:chExt cx="361" cy="215"/>
          </a:xfrm>
        </p:grpSpPr>
        <p:sp>
          <p:nvSpPr>
            <p:cNvPr id="10492" name="Rectangle 252"/>
            <p:cNvSpPr>
              <a:spLocks noChangeArrowheads="1"/>
            </p:cNvSpPr>
            <p:nvPr/>
          </p:nvSpPr>
          <p:spPr bwMode="auto">
            <a:xfrm>
              <a:off x="1379" y="1503"/>
              <a:ext cx="312" cy="166"/>
            </a:xfrm>
            <a:prstGeom prst="rect">
              <a:avLst/>
            </a:prstGeom>
            <a:solidFill>
              <a:srgbClr val="FFAC55"/>
            </a:solidFill>
            <a:ln w="76200">
              <a:solidFill>
                <a:srgbClr val="FFD09E"/>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493" name="Freeform 253"/>
            <p:cNvSpPr>
              <a:spLocks/>
            </p:cNvSpPr>
            <p:nvPr/>
          </p:nvSpPr>
          <p:spPr bwMode="auto">
            <a:xfrm>
              <a:off x="1356" y="1477"/>
              <a:ext cx="361" cy="215"/>
            </a:xfrm>
            <a:custGeom>
              <a:avLst/>
              <a:gdLst>
                <a:gd name="T0" fmla="*/ 360 w 361"/>
                <a:gd name="T1" fmla="*/ 214 h 215"/>
                <a:gd name="T2" fmla="*/ 360 w 361"/>
                <a:gd name="T3" fmla="*/ 0 h 215"/>
                <a:gd name="T4" fmla="*/ 0 w 361"/>
                <a:gd name="T5" fmla="*/ 0 h 215"/>
              </a:gdLst>
              <a:ahLst/>
              <a:cxnLst>
                <a:cxn ang="0">
                  <a:pos x="T0" y="T1"/>
                </a:cxn>
                <a:cxn ang="0">
                  <a:pos x="T2" y="T3"/>
                </a:cxn>
                <a:cxn ang="0">
                  <a:pos x="T4" y="T5"/>
                </a:cxn>
              </a:cxnLst>
              <a:rect l="0" t="0" r="r" b="b"/>
              <a:pathLst>
                <a:path w="361" h="215">
                  <a:moveTo>
                    <a:pt x="360" y="214"/>
                  </a:moveTo>
                  <a:lnTo>
                    <a:pt x="360" y="0"/>
                  </a:lnTo>
                  <a:lnTo>
                    <a:pt x="0" y="0"/>
                  </a:lnTo>
                </a:path>
              </a:pathLst>
            </a:custGeom>
            <a:noFill/>
            <a:ln w="127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494" name="Line 254"/>
            <p:cNvSpPr>
              <a:spLocks noChangeShapeType="1"/>
            </p:cNvSpPr>
            <p:nvPr/>
          </p:nvSpPr>
          <p:spPr bwMode="auto">
            <a:xfrm flipH="1">
              <a:off x="1384" y="1533"/>
              <a:ext cx="73" cy="44"/>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495" name="Line 255"/>
            <p:cNvSpPr>
              <a:spLocks noChangeShapeType="1"/>
            </p:cNvSpPr>
            <p:nvPr/>
          </p:nvSpPr>
          <p:spPr bwMode="auto">
            <a:xfrm flipH="1">
              <a:off x="1405" y="1537"/>
              <a:ext cx="114" cy="102"/>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496" name="Line 256"/>
            <p:cNvSpPr>
              <a:spLocks noChangeShapeType="1"/>
            </p:cNvSpPr>
            <p:nvPr/>
          </p:nvSpPr>
          <p:spPr bwMode="auto">
            <a:xfrm flipH="1">
              <a:off x="1471" y="1535"/>
              <a:ext cx="115" cy="104"/>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497" name="Line 257"/>
            <p:cNvSpPr>
              <a:spLocks noChangeShapeType="1"/>
            </p:cNvSpPr>
            <p:nvPr/>
          </p:nvSpPr>
          <p:spPr bwMode="auto">
            <a:xfrm flipH="1">
              <a:off x="1534" y="1535"/>
              <a:ext cx="118" cy="105"/>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498" name="Line 258"/>
            <p:cNvSpPr>
              <a:spLocks noChangeShapeType="1"/>
            </p:cNvSpPr>
            <p:nvPr/>
          </p:nvSpPr>
          <p:spPr bwMode="auto">
            <a:xfrm flipH="1">
              <a:off x="1598" y="1578"/>
              <a:ext cx="85" cy="62"/>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499" name="Freeform 259"/>
            <p:cNvSpPr>
              <a:spLocks/>
            </p:cNvSpPr>
            <p:nvPr/>
          </p:nvSpPr>
          <p:spPr bwMode="auto">
            <a:xfrm>
              <a:off x="1395" y="1523"/>
              <a:ext cx="279" cy="130"/>
            </a:xfrm>
            <a:custGeom>
              <a:avLst/>
              <a:gdLst>
                <a:gd name="T0" fmla="*/ 0 w 279"/>
                <a:gd name="T1" fmla="*/ 0 h 130"/>
                <a:gd name="T2" fmla="*/ 0 w 279"/>
                <a:gd name="T3" fmla="*/ 129 h 130"/>
                <a:gd name="T4" fmla="*/ 278 w 279"/>
                <a:gd name="T5" fmla="*/ 129 h 130"/>
              </a:gdLst>
              <a:ahLst/>
              <a:cxnLst>
                <a:cxn ang="0">
                  <a:pos x="T0" y="T1"/>
                </a:cxn>
                <a:cxn ang="0">
                  <a:pos x="T2" y="T3"/>
                </a:cxn>
                <a:cxn ang="0">
                  <a:pos x="T4" y="T5"/>
                </a:cxn>
              </a:cxnLst>
              <a:rect l="0" t="0" r="r" b="b"/>
              <a:pathLst>
                <a:path w="279" h="130">
                  <a:moveTo>
                    <a:pt x="0" y="0"/>
                  </a:moveTo>
                  <a:lnTo>
                    <a:pt x="0" y="129"/>
                  </a:lnTo>
                  <a:lnTo>
                    <a:pt x="278" y="129"/>
                  </a:lnTo>
                </a:path>
              </a:pathLst>
            </a:custGeom>
            <a:noFill/>
            <a:ln w="127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500" name="Rectangle 260"/>
            <p:cNvSpPr>
              <a:spLocks noChangeArrowheads="1"/>
            </p:cNvSpPr>
            <p:nvPr/>
          </p:nvSpPr>
          <p:spPr bwMode="auto">
            <a:xfrm>
              <a:off x="1401" y="1546"/>
              <a:ext cx="236" cy="96"/>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1912" tIns="30162" rIns="61912" bIns="30162">
              <a:spAutoFit/>
            </a:bodyPr>
            <a:lstStyle/>
            <a:p>
              <a:pPr defTabSz="452438"/>
              <a:r>
                <a:rPr lang="en-US" sz="600" b="1">
                  <a:latin typeface="Helvetica" charset="0"/>
                </a:rPr>
                <a:t>PARTS</a:t>
              </a:r>
            </a:p>
          </p:txBody>
        </p:sp>
      </p:grpSp>
      <p:grpSp>
        <p:nvGrpSpPr>
          <p:cNvPr id="10513" name="Group 273"/>
          <p:cNvGrpSpPr>
            <a:grpSpLocks/>
          </p:cNvGrpSpPr>
          <p:nvPr/>
        </p:nvGrpSpPr>
        <p:grpSpPr bwMode="auto">
          <a:xfrm>
            <a:off x="7294563" y="2124075"/>
            <a:ext cx="685800" cy="411163"/>
            <a:chOff x="4595" y="1338"/>
            <a:chExt cx="432" cy="259"/>
          </a:xfrm>
        </p:grpSpPr>
        <p:sp>
          <p:nvSpPr>
            <p:cNvPr id="10502" name="Freeform 262"/>
            <p:cNvSpPr>
              <a:spLocks/>
            </p:cNvSpPr>
            <p:nvPr/>
          </p:nvSpPr>
          <p:spPr bwMode="auto">
            <a:xfrm>
              <a:off x="4595" y="1338"/>
              <a:ext cx="432" cy="258"/>
            </a:xfrm>
            <a:custGeom>
              <a:avLst/>
              <a:gdLst>
                <a:gd name="T0" fmla="*/ 0 w 432"/>
                <a:gd name="T1" fmla="*/ 42 h 258"/>
                <a:gd name="T2" fmla="*/ 74 w 432"/>
                <a:gd name="T3" fmla="*/ 0 h 258"/>
                <a:gd name="T4" fmla="*/ 431 w 432"/>
                <a:gd name="T5" fmla="*/ 0 h 258"/>
                <a:gd name="T6" fmla="*/ 431 w 432"/>
                <a:gd name="T7" fmla="*/ 204 h 258"/>
                <a:gd name="T8" fmla="*/ 363 w 432"/>
                <a:gd name="T9" fmla="*/ 257 h 258"/>
                <a:gd name="T10" fmla="*/ 360 w 432"/>
                <a:gd name="T11" fmla="*/ 42 h 258"/>
                <a:gd name="T12" fmla="*/ 0 w 432"/>
                <a:gd name="T13" fmla="*/ 42 h 258"/>
              </a:gdLst>
              <a:ahLst/>
              <a:cxnLst>
                <a:cxn ang="0">
                  <a:pos x="T0" y="T1"/>
                </a:cxn>
                <a:cxn ang="0">
                  <a:pos x="T2" y="T3"/>
                </a:cxn>
                <a:cxn ang="0">
                  <a:pos x="T4" y="T5"/>
                </a:cxn>
                <a:cxn ang="0">
                  <a:pos x="T6" y="T7"/>
                </a:cxn>
                <a:cxn ang="0">
                  <a:pos x="T8" y="T9"/>
                </a:cxn>
                <a:cxn ang="0">
                  <a:pos x="T10" y="T11"/>
                </a:cxn>
                <a:cxn ang="0">
                  <a:pos x="T12" y="T13"/>
                </a:cxn>
              </a:cxnLst>
              <a:rect l="0" t="0" r="r" b="b"/>
              <a:pathLst>
                <a:path w="432" h="258">
                  <a:moveTo>
                    <a:pt x="0" y="42"/>
                  </a:moveTo>
                  <a:lnTo>
                    <a:pt x="74" y="0"/>
                  </a:lnTo>
                  <a:lnTo>
                    <a:pt x="431" y="0"/>
                  </a:lnTo>
                  <a:lnTo>
                    <a:pt x="431" y="204"/>
                  </a:lnTo>
                  <a:lnTo>
                    <a:pt x="363" y="257"/>
                  </a:lnTo>
                  <a:lnTo>
                    <a:pt x="360" y="42"/>
                  </a:lnTo>
                  <a:lnTo>
                    <a:pt x="0" y="42"/>
                  </a:lnTo>
                </a:path>
              </a:pathLst>
            </a:custGeom>
            <a:solidFill>
              <a:schemeClr val="tx1"/>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10512" name="Group 272"/>
            <p:cNvGrpSpPr>
              <a:grpSpLocks/>
            </p:cNvGrpSpPr>
            <p:nvPr/>
          </p:nvGrpSpPr>
          <p:grpSpPr bwMode="auto">
            <a:xfrm>
              <a:off x="4596" y="1382"/>
              <a:ext cx="361" cy="215"/>
              <a:chOff x="4596" y="1382"/>
              <a:chExt cx="361" cy="215"/>
            </a:xfrm>
          </p:grpSpPr>
          <p:sp>
            <p:nvSpPr>
              <p:cNvPr id="10503" name="Rectangle 263"/>
              <p:cNvSpPr>
                <a:spLocks noChangeArrowheads="1"/>
              </p:cNvSpPr>
              <p:nvPr/>
            </p:nvSpPr>
            <p:spPr bwMode="auto">
              <a:xfrm>
                <a:off x="4619" y="1407"/>
                <a:ext cx="312" cy="167"/>
              </a:xfrm>
              <a:prstGeom prst="rect">
                <a:avLst/>
              </a:prstGeom>
              <a:solidFill>
                <a:srgbClr val="FFAC55"/>
              </a:solidFill>
              <a:ln w="76200">
                <a:solidFill>
                  <a:srgbClr val="FFD09E"/>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504" name="Freeform 264"/>
              <p:cNvSpPr>
                <a:spLocks/>
              </p:cNvSpPr>
              <p:nvPr/>
            </p:nvSpPr>
            <p:spPr bwMode="auto">
              <a:xfrm>
                <a:off x="4596" y="1382"/>
                <a:ext cx="361" cy="215"/>
              </a:xfrm>
              <a:custGeom>
                <a:avLst/>
                <a:gdLst>
                  <a:gd name="T0" fmla="*/ 360 w 361"/>
                  <a:gd name="T1" fmla="*/ 214 h 215"/>
                  <a:gd name="T2" fmla="*/ 360 w 361"/>
                  <a:gd name="T3" fmla="*/ 0 h 215"/>
                  <a:gd name="T4" fmla="*/ 0 w 361"/>
                  <a:gd name="T5" fmla="*/ 0 h 215"/>
                </a:gdLst>
                <a:ahLst/>
                <a:cxnLst>
                  <a:cxn ang="0">
                    <a:pos x="T0" y="T1"/>
                  </a:cxn>
                  <a:cxn ang="0">
                    <a:pos x="T2" y="T3"/>
                  </a:cxn>
                  <a:cxn ang="0">
                    <a:pos x="T4" y="T5"/>
                  </a:cxn>
                </a:cxnLst>
                <a:rect l="0" t="0" r="r" b="b"/>
                <a:pathLst>
                  <a:path w="361" h="215">
                    <a:moveTo>
                      <a:pt x="360" y="214"/>
                    </a:moveTo>
                    <a:lnTo>
                      <a:pt x="360" y="0"/>
                    </a:lnTo>
                    <a:lnTo>
                      <a:pt x="0" y="0"/>
                    </a:lnTo>
                  </a:path>
                </a:pathLst>
              </a:custGeom>
              <a:noFill/>
              <a:ln w="127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505" name="Line 265"/>
              <p:cNvSpPr>
                <a:spLocks noChangeShapeType="1"/>
              </p:cNvSpPr>
              <p:nvPr/>
            </p:nvSpPr>
            <p:spPr bwMode="auto">
              <a:xfrm flipH="1">
                <a:off x="4624" y="1438"/>
                <a:ext cx="73" cy="44"/>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506" name="Line 266"/>
              <p:cNvSpPr>
                <a:spLocks noChangeShapeType="1"/>
              </p:cNvSpPr>
              <p:nvPr/>
            </p:nvSpPr>
            <p:spPr bwMode="auto">
              <a:xfrm flipH="1">
                <a:off x="4645" y="1441"/>
                <a:ext cx="114" cy="102"/>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507" name="Line 267"/>
              <p:cNvSpPr>
                <a:spLocks noChangeShapeType="1"/>
              </p:cNvSpPr>
              <p:nvPr/>
            </p:nvSpPr>
            <p:spPr bwMode="auto">
              <a:xfrm flipH="1">
                <a:off x="4711" y="1440"/>
                <a:ext cx="115" cy="103"/>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508" name="Line 268"/>
              <p:cNvSpPr>
                <a:spLocks noChangeShapeType="1"/>
              </p:cNvSpPr>
              <p:nvPr/>
            </p:nvSpPr>
            <p:spPr bwMode="auto">
              <a:xfrm flipH="1">
                <a:off x="4774" y="1440"/>
                <a:ext cx="118" cy="105"/>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509" name="Line 269"/>
              <p:cNvSpPr>
                <a:spLocks noChangeShapeType="1"/>
              </p:cNvSpPr>
              <p:nvPr/>
            </p:nvSpPr>
            <p:spPr bwMode="auto">
              <a:xfrm flipH="1">
                <a:off x="4838" y="1483"/>
                <a:ext cx="85" cy="61"/>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510" name="Freeform 270"/>
              <p:cNvSpPr>
                <a:spLocks/>
              </p:cNvSpPr>
              <p:nvPr/>
            </p:nvSpPr>
            <p:spPr bwMode="auto">
              <a:xfrm>
                <a:off x="4635" y="1427"/>
                <a:ext cx="279" cy="131"/>
              </a:xfrm>
              <a:custGeom>
                <a:avLst/>
                <a:gdLst>
                  <a:gd name="T0" fmla="*/ 0 w 279"/>
                  <a:gd name="T1" fmla="*/ 0 h 131"/>
                  <a:gd name="T2" fmla="*/ 0 w 279"/>
                  <a:gd name="T3" fmla="*/ 130 h 131"/>
                  <a:gd name="T4" fmla="*/ 278 w 279"/>
                  <a:gd name="T5" fmla="*/ 130 h 131"/>
                </a:gdLst>
                <a:ahLst/>
                <a:cxnLst>
                  <a:cxn ang="0">
                    <a:pos x="T0" y="T1"/>
                  </a:cxn>
                  <a:cxn ang="0">
                    <a:pos x="T2" y="T3"/>
                  </a:cxn>
                  <a:cxn ang="0">
                    <a:pos x="T4" y="T5"/>
                  </a:cxn>
                </a:cxnLst>
                <a:rect l="0" t="0" r="r" b="b"/>
                <a:pathLst>
                  <a:path w="279" h="131">
                    <a:moveTo>
                      <a:pt x="0" y="0"/>
                    </a:moveTo>
                    <a:lnTo>
                      <a:pt x="0" y="130"/>
                    </a:lnTo>
                    <a:lnTo>
                      <a:pt x="278" y="130"/>
                    </a:lnTo>
                  </a:path>
                </a:pathLst>
              </a:custGeom>
              <a:noFill/>
              <a:ln w="127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511" name="Rectangle 271"/>
              <p:cNvSpPr>
                <a:spLocks noChangeArrowheads="1"/>
              </p:cNvSpPr>
              <p:nvPr/>
            </p:nvSpPr>
            <p:spPr bwMode="auto">
              <a:xfrm>
                <a:off x="4641" y="1451"/>
                <a:ext cx="236" cy="96"/>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1912" tIns="30162" rIns="61912" bIns="30162">
                <a:spAutoFit/>
              </a:bodyPr>
              <a:lstStyle/>
              <a:p>
                <a:pPr defTabSz="452438"/>
                <a:r>
                  <a:rPr lang="en-US" sz="600" b="1">
                    <a:latin typeface="Helvetica" charset="0"/>
                  </a:rPr>
                  <a:t>PARTS</a:t>
                </a:r>
              </a:p>
            </p:txBody>
          </p:sp>
        </p:grpSp>
      </p:grpSp>
      <p:grpSp>
        <p:nvGrpSpPr>
          <p:cNvPr id="10525" name="Group 285"/>
          <p:cNvGrpSpPr>
            <a:grpSpLocks/>
          </p:cNvGrpSpPr>
          <p:nvPr/>
        </p:nvGrpSpPr>
        <p:grpSpPr bwMode="auto">
          <a:xfrm>
            <a:off x="6775450" y="1765300"/>
            <a:ext cx="685800" cy="411163"/>
            <a:chOff x="4268" y="1112"/>
            <a:chExt cx="432" cy="259"/>
          </a:xfrm>
        </p:grpSpPr>
        <p:sp>
          <p:nvSpPr>
            <p:cNvPr id="10514" name="Freeform 274"/>
            <p:cNvSpPr>
              <a:spLocks/>
            </p:cNvSpPr>
            <p:nvPr/>
          </p:nvSpPr>
          <p:spPr bwMode="auto">
            <a:xfrm>
              <a:off x="4268" y="1112"/>
              <a:ext cx="432" cy="258"/>
            </a:xfrm>
            <a:custGeom>
              <a:avLst/>
              <a:gdLst>
                <a:gd name="T0" fmla="*/ 0 w 432"/>
                <a:gd name="T1" fmla="*/ 42 h 258"/>
                <a:gd name="T2" fmla="*/ 74 w 432"/>
                <a:gd name="T3" fmla="*/ 0 h 258"/>
                <a:gd name="T4" fmla="*/ 431 w 432"/>
                <a:gd name="T5" fmla="*/ 0 h 258"/>
                <a:gd name="T6" fmla="*/ 431 w 432"/>
                <a:gd name="T7" fmla="*/ 204 h 258"/>
                <a:gd name="T8" fmla="*/ 363 w 432"/>
                <a:gd name="T9" fmla="*/ 257 h 258"/>
                <a:gd name="T10" fmla="*/ 360 w 432"/>
                <a:gd name="T11" fmla="*/ 42 h 258"/>
                <a:gd name="T12" fmla="*/ 0 w 432"/>
                <a:gd name="T13" fmla="*/ 42 h 258"/>
              </a:gdLst>
              <a:ahLst/>
              <a:cxnLst>
                <a:cxn ang="0">
                  <a:pos x="T0" y="T1"/>
                </a:cxn>
                <a:cxn ang="0">
                  <a:pos x="T2" y="T3"/>
                </a:cxn>
                <a:cxn ang="0">
                  <a:pos x="T4" y="T5"/>
                </a:cxn>
                <a:cxn ang="0">
                  <a:pos x="T6" y="T7"/>
                </a:cxn>
                <a:cxn ang="0">
                  <a:pos x="T8" y="T9"/>
                </a:cxn>
                <a:cxn ang="0">
                  <a:pos x="T10" y="T11"/>
                </a:cxn>
                <a:cxn ang="0">
                  <a:pos x="T12" y="T13"/>
                </a:cxn>
              </a:cxnLst>
              <a:rect l="0" t="0" r="r" b="b"/>
              <a:pathLst>
                <a:path w="432" h="258">
                  <a:moveTo>
                    <a:pt x="0" y="42"/>
                  </a:moveTo>
                  <a:lnTo>
                    <a:pt x="74" y="0"/>
                  </a:lnTo>
                  <a:lnTo>
                    <a:pt x="431" y="0"/>
                  </a:lnTo>
                  <a:lnTo>
                    <a:pt x="431" y="204"/>
                  </a:lnTo>
                  <a:lnTo>
                    <a:pt x="363" y="257"/>
                  </a:lnTo>
                  <a:lnTo>
                    <a:pt x="360" y="42"/>
                  </a:lnTo>
                  <a:lnTo>
                    <a:pt x="0" y="42"/>
                  </a:lnTo>
                </a:path>
              </a:pathLst>
            </a:custGeom>
            <a:solidFill>
              <a:schemeClr val="tx1"/>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10524" name="Group 284"/>
            <p:cNvGrpSpPr>
              <a:grpSpLocks/>
            </p:cNvGrpSpPr>
            <p:nvPr/>
          </p:nvGrpSpPr>
          <p:grpSpPr bwMode="auto">
            <a:xfrm>
              <a:off x="4269" y="1156"/>
              <a:ext cx="361" cy="215"/>
              <a:chOff x="4269" y="1156"/>
              <a:chExt cx="361" cy="215"/>
            </a:xfrm>
          </p:grpSpPr>
          <p:sp>
            <p:nvSpPr>
              <p:cNvPr id="10515" name="Rectangle 275"/>
              <p:cNvSpPr>
                <a:spLocks noChangeArrowheads="1"/>
              </p:cNvSpPr>
              <p:nvPr/>
            </p:nvSpPr>
            <p:spPr bwMode="auto">
              <a:xfrm>
                <a:off x="4291" y="1181"/>
                <a:ext cx="312" cy="167"/>
              </a:xfrm>
              <a:prstGeom prst="rect">
                <a:avLst/>
              </a:prstGeom>
              <a:solidFill>
                <a:srgbClr val="FFAC55"/>
              </a:solidFill>
              <a:ln w="76200">
                <a:solidFill>
                  <a:srgbClr val="FFD09E"/>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516" name="Freeform 276"/>
              <p:cNvSpPr>
                <a:spLocks/>
              </p:cNvSpPr>
              <p:nvPr/>
            </p:nvSpPr>
            <p:spPr bwMode="auto">
              <a:xfrm>
                <a:off x="4269" y="1156"/>
                <a:ext cx="361" cy="215"/>
              </a:xfrm>
              <a:custGeom>
                <a:avLst/>
                <a:gdLst>
                  <a:gd name="T0" fmla="*/ 360 w 361"/>
                  <a:gd name="T1" fmla="*/ 214 h 215"/>
                  <a:gd name="T2" fmla="*/ 360 w 361"/>
                  <a:gd name="T3" fmla="*/ 0 h 215"/>
                  <a:gd name="T4" fmla="*/ 0 w 361"/>
                  <a:gd name="T5" fmla="*/ 0 h 215"/>
                </a:gdLst>
                <a:ahLst/>
                <a:cxnLst>
                  <a:cxn ang="0">
                    <a:pos x="T0" y="T1"/>
                  </a:cxn>
                  <a:cxn ang="0">
                    <a:pos x="T2" y="T3"/>
                  </a:cxn>
                  <a:cxn ang="0">
                    <a:pos x="T4" y="T5"/>
                  </a:cxn>
                </a:cxnLst>
                <a:rect l="0" t="0" r="r" b="b"/>
                <a:pathLst>
                  <a:path w="361" h="215">
                    <a:moveTo>
                      <a:pt x="360" y="214"/>
                    </a:moveTo>
                    <a:lnTo>
                      <a:pt x="360" y="0"/>
                    </a:lnTo>
                    <a:lnTo>
                      <a:pt x="0" y="0"/>
                    </a:lnTo>
                  </a:path>
                </a:pathLst>
              </a:custGeom>
              <a:noFill/>
              <a:ln w="127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517" name="Line 277"/>
              <p:cNvSpPr>
                <a:spLocks noChangeShapeType="1"/>
              </p:cNvSpPr>
              <p:nvPr/>
            </p:nvSpPr>
            <p:spPr bwMode="auto">
              <a:xfrm flipH="1">
                <a:off x="4296" y="1212"/>
                <a:ext cx="73" cy="44"/>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518" name="Line 278"/>
              <p:cNvSpPr>
                <a:spLocks noChangeShapeType="1"/>
              </p:cNvSpPr>
              <p:nvPr/>
            </p:nvSpPr>
            <p:spPr bwMode="auto">
              <a:xfrm flipH="1">
                <a:off x="4318" y="1216"/>
                <a:ext cx="114" cy="101"/>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519" name="Line 279"/>
              <p:cNvSpPr>
                <a:spLocks noChangeShapeType="1"/>
              </p:cNvSpPr>
              <p:nvPr/>
            </p:nvSpPr>
            <p:spPr bwMode="auto">
              <a:xfrm flipH="1">
                <a:off x="4384" y="1214"/>
                <a:ext cx="114" cy="103"/>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520" name="Line 280"/>
              <p:cNvSpPr>
                <a:spLocks noChangeShapeType="1"/>
              </p:cNvSpPr>
              <p:nvPr/>
            </p:nvSpPr>
            <p:spPr bwMode="auto">
              <a:xfrm flipH="1">
                <a:off x="4446" y="1214"/>
                <a:ext cx="119" cy="105"/>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521" name="Line 281"/>
              <p:cNvSpPr>
                <a:spLocks noChangeShapeType="1"/>
              </p:cNvSpPr>
              <p:nvPr/>
            </p:nvSpPr>
            <p:spPr bwMode="auto">
              <a:xfrm flipH="1">
                <a:off x="4511" y="1257"/>
                <a:ext cx="85" cy="61"/>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522" name="Freeform 282"/>
              <p:cNvSpPr>
                <a:spLocks/>
              </p:cNvSpPr>
              <p:nvPr/>
            </p:nvSpPr>
            <p:spPr bwMode="auto">
              <a:xfrm>
                <a:off x="4308" y="1202"/>
                <a:ext cx="278" cy="130"/>
              </a:xfrm>
              <a:custGeom>
                <a:avLst/>
                <a:gdLst>
                  <a:gd name="T0" fmla="*/ 0 w 278"/>
                  <a:gd name="T1" fmla="*/ 0 h 130"/>
                  <a:gd name="T2" fmla="*/ 0 w 278"/>
                  <a:gd name="T3" fmla="*/ 129 h 130"/>
                  <a:gd name="T4" fmla="*/ 277 w 278"/>
                  <a:gd name="T5" fmla="*/ 129 h 130"/>
                </a:gdLst>
                <a:ahLst/>
                <a:cxnLst>
                  <a:cxn ang="0">
                    <a:pos x="T0" y="T1"/>
                  </a:cxn>
                  <a:cxn ang="0">
                    <a:pos x="T2" y="T3"/>
                  </a:cxn>
                  <a:cxn ang="0">
                    <a:pos x="T4" y="T5"/>
                  </a:cxn>
                </a:cxnLst>
                <a:rect l="0" t="0" r="r" b="b"/>
                <a:pathLst>
                  <a:path w="278" h="130">
                    <a:moveTo>
                      <a:pt x="0" y="0"/>
                    </a:moveTo>
                    <a:lnTo>
                      <a:pt x="0" y="129"/>
                    </a:lnTo>
                    <a:lnTo>
                      <a:pt x="277" y="129"/>
                    </a:lnTo>
                  </a:path>
                </a:pathLst>
              </a:custGeom>
              <a:noFill/>
              <a:ln w="127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523" name="Rectangle 283"/>
              <p:cNvSpPr>
                <a:spLocks noChangeArrowheads="1"/>
              </p:cNvSpPr>
              <p:nvPr/>
            </p:nvSpPr>
            <p:spPr bwMode="auto">
              <a:xfrm>
                <a:off x="4314" y="1225"/>
                <a:ext cx="236" cy="96"/>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1912" tIns="30162" rIns="61912" bIns="30162">
                <a:spAutoFit/>
              </a:bodyPr>
              <a:lstStyle/>
              <a:p>
                <a:pPr defTabSz="452438"/>
                <a:r>
                  <a:rPr lang="en-US" sz="600" b="1">
                    <a:latin typeface="Helvetica" charset="0"/>
                  </a:rPr>
                  <a:t>PARTS</a:t>
                </a:r>
              </a:p>
            </p:txBody>
          </p:sp>
        </p:grpSp>
      </p:grpSp>
      <p:grpSp>
        <p:nvGrpSpPr>
          <p:cNvPr id="10537" name="Group 297"/>
          <p:cNvGrpSpPr>
            <a:grpSpLocks/>
          </p:cNvGrpSpPr>
          <p:nvPr/>
        </p:nvGrpSpPr>
        <p:grpSpPr bwMode="auto">
          <a:xfrm>
            <a:off x="7364413" y="1765300"/>
            <a:ext cx="685800" cy="411163"/>
            <a:chOff x="4639" y="1112"/>
            <a:chExt cx="432" cy="259"/>
          </a:xfrm>
        </p:grpSpPr>
        <p:sp>
          <p:nvSpPr>
            <p:cNvPr id="10526" name="Freeform 286"/>
            <p:cNvSpPr>
              <a:spLocks/>
            </p:cNvSpPr>
            <p:nvPr/>
          </p:nvSpPr>
          <p:spPr bwMode="auto">
            <a:xfrm>
              <a:off x="4639" y="1112"/>
              <a:ext cx="432" cy="258"/>
            </a:xfrm>
            <a:custGeom>
              <a:avLst/>
              <a:gdLst>
                <a:gd name="T0" fmla="*/ 0 w 432"/>
                <a:gd name="T1" fmla="*/ 42 h 258"/>
                <a:gd name="T2" fmla="*/ 74 w 432"/>
                <a:gd name="T3" fmla="*/ 0 h 258"/>
                <a:gd name="T4" fmla="*/ 431 w 432"/>
                <a:gd name="T5" fmla="*/ 0 h 258"/>
                <a:gd name="T6" fmla="*/ 431 w 432"/>
                <a:gd name="T7" fmla="*/ 204 h 258"/>
                <a:gd name="T8" fmla="*/ 363 w 432"/>
                <a:gd name="T9" fmla="*/ 257 h 258"/>
                <a:gd name="T10" fmla="*/ 360 w 432"/>
                <a:gd name="T11" fmla="*/ 42 h 258"/>
                <a:gd name="T12" fmla="*/ 0 w 432"/>
                <a:gd name="T13" fmla="*/ 42 h 258"/>
              </a:gdLst>
              <a:ahLst/>
              <a:cxnLst>
                <a:cxn ang="0">
                  <a:pos x="T0" y="T1"/>
                </a:cxn>
                <a:cxn ang="0">
                  <a:pos x="T2" y="T3"/>
                </a:cxn>
                <a:cxn ang="0">
                  <a:pos x="T4" y="T5"/>
                </a:cxn>
                <a:cxn ang="0">
                  <a:pos x="T6" y="T7"/>
                </a:cxn>
                <a:cxn ang="0">
                  <a:pos x="T8" y="T9"/>
                </a:cxn>
                <a:cxn ang="0">
                  <a:pos x="T10" y="T11"/>
                </a:cxn>
                <a:cxn ang="0">
                  <a:pos x="T12" y="T13"/>
                </a:cxn>
              </a:cxnLst>
              <a:rect l="0" t="0" r="r" b="b"/>
              <a:pathLst>
                <a:path w="432" h="258">
                  <a:moveTo>
                    <a:pt x="0" y="42"/>
                  </a:moveTo>
                  <a:lnTo>
                    <a:pt x="74" y="0"/>
                  </a:lnTo>
                  <a:lnTo>
                    <a:pt x="431" y="0"/>
                  </a:lnTo>
                  <a:lnTo>
                    <a:pt x="431" y="204"/>
                  </a:lnTo>
                  <a:lnTo>
                    <a:pt x="363" y="257"/>
                  </a:lnTo>
                  <a:lnTo>
                    <a:pt x="360" y="42"/>
                  </a:lnTo>
                  <a:lnTo>
                    <a:pt x="0" y="42"/>
                  </a:lnTo>
                </a:path>
              </a:pathLst>
            </a:custGeom>
            <a:solidFill>
              <a:schemeClr val="tx1"/>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10536" name="Group 296"/>
            <p:cNvGrpSpPr>
              <a:grpSpLocks/>
            </p:cNvGrpSpPr>
            <p:nvPr/>
          </p:nvGrpSpPr>
          <p:grpSpPr bwMode="auto">
            <a:xfrm>
              <a:off x="4640" y="1156"/>
              <a:ext cx="361" cy="215"/>
              <a:chOff x="4640" y="1156"/>
              <a:chExt cx="361" cy="215"/>
            </a:xfrm>
          </p:grpSpPr>
          <p:sp>
            <p:nvSpPr>
              <p:cNvPr id="10527" name="Rectangle 287"/>
              <p:cNvSpPr>
                <a:spLocks noChangeArrowheads="1"/>
              </p:cNvSpPr>
              <p:nvPr/>
            </p:nvSpPr>
            <p:spPr bwMode="auto">
              <a:xfrm>
                <a:off x="4662" y="1181"/>
                <a:ext cx="312" cy="167"/>
              </a:xfrm>
              <a:prstGeom prst="rect">
                <a:avLst/>
              </a:prstGeom>
              <a:solidFill>
                <a:srgbClr val="FFAC55"/>
              </a:solidFill>
              <a:ln w="76200">
                <a:solidFill>
                  <a:srgbClr val="FFD09E"/>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528" name="Freeform 288"/>
              <p:cNvSpPr>
                <a:spLocks/>
              </p:cNvSpPr>
              <p:nvPr/>
            </p:nvSpPr>
            <p:spPr bwMode="auto">
              <a:xfrm>
                <a:off x="4640" y="1156"/>
                <a:ext cx="361" cy="215"/>
              </a:xfrm>
              <a:custGeom>
                <a:avLst/>
                <a:gdLst>
                  <a:gd name="T0" fmla="*/ 360 w 361"/>
                  <a:gd name="T1" fmla="*/ 214 h 215"/>
                  <a:gd name="T2" fmla="*/ 360 w 361"/>
                  <a:gd name="T3" fmla="*/ 0 h 215"/>
                  <a:gd name="T4" fmla="*/ 0 w 361"/>
                  <a:gd name="T5" fmla="*/ 0 h 215"/>
                </a:gdLst>
                <a:ahLst/>
                <a:cxnLst>
                  <a:cxn ang="0">
                    <a:pos x="T0" y="T1"/>
                  </a:cxn>
                  <a:cxn ang="0">
                    <a:pos x="T2" y="T3"/>
                  </a:cxn>
                  <a:cxn ang="0">
                    <a:pos x="T4" y="T5"/>
                  </a:cxn>
                </a:cxnLst>
                <a:rect l="0" t="0" r="r" b="b"/>
                <a:pathLst>
                  <a:path w="361" h="215">
                    <a:moveTo>
                      <a:pt x="360" y="214"/>
                    </a:moveTo>
                    <a:lnTo>
                      <a:pt x="360" y="0"/>
                    </a:lnTo>
                    <a:lnTo>
                      <a:pt x="0" y="0"/>
                    </a:lnTo>
                  </a:path>
                </a:pathLst>
              </a:custGeom>
              <a:noFill/>
              <a:ln w="127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529" name="Line 289"/>
              <p:cNvSpPr>
                <a:spLocks noChangeShapeType="1"/>
              </p:cNvSpPr>
              <p:nvPr/>
            </p:nvSpPr>
            <p:spPr bwMode="auto">
              <a:xfrm flipH="1">
                <a:off x="4667" y="1212"/>
                <a:ext cx="73" cy="44"/>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530" name="Line 290"/>
              <p:cNvSpPr>
                <a:spLocks noChangeShapeType="1"/>
              </p:cNvSpPr>
              <p:nvPr/>
            </p:nvSpPr>
            <p:spPr bwMode="auto">
              <a:xfrm flipH="1">
                <a:off x="4689" y="1216"/>
                <a:ext cx="114" cy="101"/>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531" name="Line 291"/>
              <p:cNvSpPr>
                <a:spLocks noChangeShapeType="1"/>
              </p:cNvSpPr>
              <p:nvPr/>
            </p:nvSpPr>
            <p:spPr bwMode="auto">
              <a:xfrm flipH="1">
                <a:off x="4755" y="1214"/>
                <a:ext cx="114" cy="103"/>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532" name="Line 292"/>
              <p:cNvSpPr>
                <a:spLocks noChangeShapeType="1"/>
              </p:cNvSpPr>
              <p:nvPr/>
            </p:nvSpPr>
            <p:spPr bwMode="auto">
              <a:xfrm flipH="1">
                <a:off x="4817" y="1214"/>
                <a:ext cx="119" cy="105"/>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533" name="Line 293"/>
              <p:cNvSpPr>
                <a:spLocks noChangeShapeType="1"/>
              </p:cNvSpPr>
              <p:nvPr/>
            </p:nvSpPr>
            <p:spPr bwMode="auto">
              <a:xfrm flipH="1">
                <a:off x="4882" y="1257"/>
                <a:ext cx="85" cy="61"/>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534" name="Freeform 294"/>
              <p:cNvSpPr>
                <a:spLocks/>
              </p:cNvSpPr>
              <p:nvPr/>
            </p:nvSpPr>
            <p:spPr bwMode="auto">
              <a:xfrm>
                <a:off x="4679" y="1202"/>
                <a:ext cx="278" cy="130"/>
              </a:xfrm>
              <a:custGeom>
                <a:avLst/>
                <a:gdLst>
                  <a:gd name="T0" fmla="*/ 0 w 278"/>
                  <a:gd name="T1" fmla="*/ 0 h 130"/>
                  <a:gd name="T2" fmla="*/ 0 w 278"/>
                  <a:gd name="T3" fmla="*/ 129 h 130"/>
                  <a:gd name="T4" fmla="*/ 277 w 278"/>
                  <a:gd name="T5" fmla="*/ 129 h 130"/>
                </a:gdLst>
                <a:ahLst/>
                <a:cxnLst>
                  <a:cxn ang="0">
                    <a:pos x="T0" y="T1"/>
                  </a:cxn>
                  <a:cxn ang="0">
                    <a:pos x="T2" y="T3"/>
                  </a:cxn>
                  <a:cxn ang="0">
                    <a:pos x="T4" y="T5"/>
                  </a:cxn>
                </a:cxnLst>
                <a:rect l="0" t="0" r="r" b="b"/>
                <a:pathLst>
                  <a:path w="278" h="130">
                    <a:moveTo>
                      <a:pt x="0" y="0"/>
                    </a:moveTo>
                    <a:lnTo>
                      <a:pt x="0" y="129"/>
                    </a:lnTo>
                    <a:lnTo>
                      <a:pt x="277" y="129"/>
                    </a:lnTo>
                  </a:path>
                </a:pathLst>
              </a:custGeom>
              <a:noFill/>
              <a:ln w="127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535" name="Rectangle 295"/>
              <p:cNvSpPr>
                <a:spLocks noChangeArrowheads="1"/>
              </p:cNvSpPr>
              <p:nvPr/>
            </p:nvSpPr>
            <p:spPr bwMode="auto">
              <a:xfrm>
                <a:off x="4685" y="1225"/>
                <a:ext cx="236" cy="96"/>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1912" tIns="30162" rIns="61912" bIns="30162">
                <a:spAutoFit/>
              </a:bodyPr>
              <a:lstStyle/>
              <a:p>
                <a:pPr defTabSz="452438"/>
                <a:r>
                  <a:rPr lang="en-US" sz="600" b="1">
                    <a:latin typeface="Helvetica" charset="0"/>
                  </a:rPr>
                  <a:t>PARTS</a:t>
                </a:r>
              </a:p>
            </p:txBody>
          </p:sp>
        </p:grpSp>
      </p:grpSp>
      <p:grpSp>
        <p:nvGrpSpPr>
          <p:cNvPr id="10549" name="Group 309"/>
          <p:cNvGrpSpPr>
            <a:grpSpLocks/>
          </p:cNvGrpSpPr>
          <p:nvPr/>
        </p:nvGrpSpPr>
        <p:grpSpPr bwMode="auto">
          <a:xfrm>
            <a:off x="6689725" y="1408113"/>
            <a:ext cx="685800" cy="409575"/>
            <a:chOff x="4214" y="887"/>
            <a:chExt cx="432" cy="258"/>
          </a:xfrm>
        </p:grpSpPr>
        <p:sp>
          <p:nvSpPr>
            <p:cNvPr id="10538" name="Freeform 298"/>
            <p:cNvSpPr>
              <a:spLocks/>
            </p:cNvSpPr>
            <p:nvPr/>
          </p:nvSpPr>
          <p:spPr bwMode="auto">
            <a:xfrm>
              <a:off x="4214" y="887"/>
              <a:ext cx="432" cy="257"/>
            </a:xfrm>
            <a:custGeom>
              <a:avLst/>
              <a:gdLst>
                <a:gd name="T0" fmla="*/ 0 w 432"/>
                <a:gd name="T1" fmla="*/ 42 h 257"/>
                <a:gd name="T2" fmla="*/ 74 w 432"/>
                <a:gd name="T3" fmla="*/ 0 h 257"/>
                <a:gd name="T4" fmla="*/ 431 w 432"/>
                <a:gd name="T5" fmla="*/ 0 h 257"/>
                <a:gd name="T6" fmla="*/ 431 w 432"/>
                <a:gd name="T7" fmla="*/ 203 h 257"/>
                <a:gd name="T8" fmla="*/ 363 w 432"/>
                <a:gd name="T9" fmla="*/ 256 h 257"/>
                <a:gd name="T10" fmla="*/ 360 w 432"/>
                <a:gd name="T11" fmla="*/ 42 h 257"/>
                <a:gd name="T12" fmla="*/ 0 w 432"/>
                <a:gd name="T13" fmla="*/ 42 h 257"/>
              </a:gdLst>
              <a:ahLst/>
              <a:cxnLst>
                <a:cxn ang="0">
                  <a:pos x="T0" y="T1"/>
                </a:cxn>
                <a:cxn ang="0">
                  <a:pos x="T2" y="T3"/>
                </a:cxn>
                <a:cxn ang="0">
                  <a:pos x="T4" y="T5"/>
                </a:cxn>
                <a:cxn ang="0">
                  <a:pos x="T6" y="T7"/>
                </a:cxn>
                <a:cxn ang="0">
                  <a:pos x="T8" y="T9"/>
                </a:cxn>
                <a:cxn ang="0">
                  <a:pos x="T10" y="T11"/>
                </a:cxn>
                <a:cxn ang="0">
                  <a:pos x="T12" y="T13"/>
                </a:cxn>
              </a:cxnLst>
              <a:rect l="0" t="0" r="r" b="b"/>
              <a:pathLst>
                <a:path w="432" h="257">
                  <a:moveTo>
                    <a:pt x="0" y="42"/>
                  </a:moveTo>
                  <a:lnTo>
                    <a:pt x="74" y="0"/>
                  </a:lnTo>
                  <a:lnTo>
                    <a:pt x="431" y="0"/>
                  </a:lnTo>
                  <a:lnTo>
                    <a:pt x="431" y="203"/>
                  </a:lnTo>
                  <a:lnTo>
                    <a:pt x="363" y="256"/>
                  </a:lnTo>
                  <a:lnTo>
                    <a:pt x="360" y="42"/>
                  </a:lnTo>
                  <a:lnTo>
                    <a:pt x="0" y="42"/>
                  </a:lnTo>
                </a:path>
              </a:pathLst>
            </a:custGeom>
            <a:solidFill>
              <a:schemeClr val="tx1"/>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10548" name="Group 308"/>
            <p:cNvGrpSpPr>
              <a:grpSpLocks/>
            </p:cNvGrpSpPr>
            <p:nvPr/>
          </p:nvGrpSpPr>
          <p:grpSpPr bwMode="auto">
            <a:xfrm>
              <a:off x="4215" y="930"/>
              <a:ext cx="361" cy="215"/>
              <a:chOff x="4215" y="930"/>
              <a:chExt cx="361" cy="215"/>
            </a:xfrm>
          </p:grpSpPr>
          <p:sp>
            <p:nvSpPr>
              <p:cNvPr id="10539" name="Rectangle 299"/>
              <p:cNvSpPr>
                <a:spLocks noChangeArrowheads="1"/>
              </p:cNvSpPr>
              <p:nvPr/>
            </p:nvSpPr>
            <p:spPr bwMode="auto">
              <a:xfrm>
                <a:off x="4237" y="956"/>
                <a:ext cx="312" cy="166"/>
              </a:xfrm>
              <a:prstGeom prst="rect">
                <a:avLst/>
              </a:prstGeom>
              <a:solidFill>
                <a:srgbClr val="FFAC55"/>
              </a:solidFill>
              <a:ln w="76200">
                <a:solidFill>
                  <a:srgbClr val="FFD09E"/>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540" name="Freeform 300"/>
              <p:cNvSpPr>
                <a:spLocks/>
              </p:cNvSpPr>
              <p:nvPr/>
            </p:nvSpPr>
            <p:spPr bwMode="auto">
              <a:xfrm>
                <a:off x="4215" y="930"/>
                <a:ext cx="361" cy="215"/>
              </a:xfrm>
              <a:custGeom>
                <a:avLst/>
                <a:gdLst>
                  <a:gd name="T0" fmla="*/ 360 w 361"/>
                  <a:gd name="T1" fmla="*/ 214 h 215"/>
                  <a:gd name="T2" fmla="*/ 360 w 361"/>
                  <a:gd name="T3" fmla="*/ 0 h 215"/>
                  <a:gd name="T4" fmla="*/ 0 w 361"/>
                  <a:gd name="T5" fmla="*/ 0 h 215"/>
                </a:gdLst>
                <a:ahLst/>
                <a:cxnLst>
                  <a:cxn ang="0">
                    <a:pos x="T0" y="T1"/>
                  </a:cxn>
                  <a:cxn ang="0">
                    <a:pos x="T2" y="T3"/>
                  </a:cxn>
                  <a:cxn ang="0">
                    <a:pos x="T4" y="T5"/>
                  </a:cxn>
                </a:cxnLst>
                <a:rect l="0" t="0" r="r" b="b"/>
                <a:pathLst>
                  <a:path w="361" h="215">
                    <a:moveTo>
                      <a:pt x="360" y="214"/>
                    </a:moveTo>
                    <a:lnTo>
                      <a:pt x="360" y="0"/>
                    </a:lnTo>
                    <a:lnTo>
                      <a:pt x="0" y="0"/>
                    </a:lnTo>
                  </a:path>
                </a:pathLst>
              </a:custGeom>
              <a:noFill/>
              <a:ln w="127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541" name="Line 301"/>
              <p:cNvSpPr>
                <a:spLocks noChangeShapeType="1"/>
              </p:cNvSpPr>
              <p:nvPr/>
            </p:nvSpPr>
            <p:spPr bwMode="auto">
              <a:xfrm flipH="1">
                <a:off x="4242" y="986"/>
                <a:ext cx="73" cy="44"/>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542" name="Line 302"/>
              <p:cNvSpPr>
                <a:spLocks noChangeShapeType="1"/>
              </p:cNvSpPr>
              <p:nvPr/>
            </p:nvSpPr>
            <p:spPr bwMode="auto">
              <a:xfrm flipH="1">
                <a:off x="4264" y="990"/>
                <a:ext cx="113" cy="102"/>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543" name="Line 303"/>
              <p:cNvSpPr>
                <a:spLocks noChangeShapeType="1"/>
              </p:cNvSpPr>
              <p:nvPr/>
            </p:nvSpPr>
            <p:spPr bwMode="auto">
              <a:xfrm flipH="1">
                <a:off x="4329" y="988"/>
                <a:ext cx="115" cy="104"/>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544" name="Line 304"/>
              <p:cNvSpPr>
                <a:spLocks noChangeShapeType="1"/>
              </p:cNvSpPr>
              <p:nvPr/>
            </p:nvSpPr>
            <p:spPr bwMode="auto">
              <a:xfrm flipH="1">
                <a:off x="4392" y="988"/>
                <a:ext cx="118" cy="105"/>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545" name="Line 305"/>
              <p:cNvSpPr>
                <a:spLocks noChangeShapeType="1"/>
              </p:cNvSpPr>
              <p:nvPr/>
            </p:nvSpPr>
            <p:spPr bwMode="auto">
              <a:xfrm flipH="1">
                <a:off x="4456" y="1031"/>
                <a:ext cx="85" cy="61"/>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546" name="Freeform 306"/>
              <p:cNvSpPr>
                <a:spLocks/>
              </p:cNvSpPr>
              <p:nvPr/>
            </p:nvSpPr>
            <p:spPr bwMode="auto">
              <a:xfrm>
                <a:off x="4254" y="976"/>
                <a:ext cx="278" cy="130"/>
              </a:xfrm>
              <a:custGeom>
                <a:avLst/>
                <a:gdLst>
                  <a:gd name="T0" fmla="*/ 0 w 278"/>
                  <a:gd name="T1" fmla="*/ 0 h 130"/>
                  <a:gd name="T2" fmla="*/ 0 w 278"/>
                  <a:gd name="T3" fmla="*/ 129 h 130"/>
                  <a:gd name="T4" fmla="*/ 277 w 278"/>
                  <a:gd name="T5" fmla="*/ 129 h 130"/>
                </a:gdLst>
                <a:ahLst/>
                <a:cxnLst>
                  <a:cxn ang="0">
                    <a:pos x="T0" y="T1"/>
                  </a:cxn>
                  <a:cxn ang="0">
                    <a:pos x="T2" y="T3"/>
                  </a:cxn>
                  <a:cxn ang="0">
                    <a:pos x="T4" y="T5"/>
                  </a:cxn>
                </a:cxnLst>
                <a:rect l="0" t="0" r="r" b="b"/>
                <a:pathLst>
                  <a:path w="278" h="130">
                    <a:moveTo>
                      <a:pt x="0" y="0"/>
                    </a:moveTo>
                    <a:lnTo>
                      <a:pt x="0" y="129"/>
                    </a:lnTo>
                    <a:lnTo>
                      <a:pt x="277" y="129"/>
                    </a:lnTo>
                  </a:path>
                </a:pathLst>
              </a:custGeom>
              <a:noFill/>
              <a:ln w="127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547" name="Rectangle 307"/>
              <p:cNvSpPr>
                <a:spLocks noChangeArrowheads="1"/>
              </p:cNvSpPr>
              <p:nvPr/>
            </p:nvSpPr>
            <p:spPr bwMode="auto">
              <a:xfrm>
                <a:off x="4259" y="999"/>
                <a:ext cx="236" cy="96"/>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1912" tIns="30162" rIns="61912" bIns="30162">
                <a:spAutoFit/>
              </a:bodyPr>
              <a:lstStyle/>
              <a:p>
                <a:pPr defTabSz="452438"/>
                <a:r>
                  <a:rPr lang="en-US" sz="600" b="1">
                    <a:latin typeface="Helvetica" charset="0"/>
                  </a:rPr>
                  <a:t>PARTS</a:t>
                </a:r>
              </a:p>
            </p:txBody>
          </p:sp>
        </p:grpSp>
      </p:grpSp>
      <p:grpSp>
        <p:nvGrpSpPr>
          <p:cNvPr id="10561" name="Group 321"/>
          <p:cNvGrpSpPr>
            <a:grpSpLocks/>
          </p:cNvGrpSpPr>
          <p:nvPr/>
        </p:nvGrpSpPr>
        <p:grpSpPr bwMode="auto">
          <a:xfrm>
            <a:off x="7342188" y="1408113"/>
            <a:ext cx="684212" cy="409575"/>
            <a:chOff x="4625" y="887"/>
            <a:chExt cx="431" cy="258"/>
          </a:xfrm>
        </p:grpSpPr>
        <p:sp>
          <p:nvSpPr>
            <p:cNvPr id="10550" name="Freeform 310"/>
            <p:cNvSpPr>
              <a:spLocks/>
            </p:cNvSpPr>
            <p:nvPr/>
          </p:nvSpPr>
          <p:spPr bwMode="auto">
            <a:xfrm>
              <a:off x="4625" y="887"/>
              <a:ext cx="431" cy="257"/>
            </a:xfrm>
            <a:custGeom>
              <a:avLst/>
              <a:gdLst>
                <a:gd name="T0" fmla="*/ 0 w 431"/>
                <a:gd name="T1" fmla="*/ 42 h 257"/>
                <a:gd name="T2" fmla="*/ 73 w 431"/>
                <a:gd name="T3" fmla="*/ 0 h 257"/>
                <a:gd name="T4" fmla="*/ 430 w 431"/>
                <a:gd name="T5" fmla="*/ 0 h 257"/>
                <a:gd name="T6" fmla="*/ 430 w 431"/>
                <a:gd name="T7" fmla="*/ 203 h 257"/>
                <a:gd name="T8" fmla="*/ 362 w 431"/>
                <a:gd name="T9" fmla="*/ 256 h 257"/>
                <a:gd name="T10" fmla="*/ 359 w 431"/>
                <a:gd name="T11" fmla="*/ 42 h 257"/>
                <a:gd name="T12" fmla="*/ 0 w 431"/>
                <a:gd name="T13" fmla="*/ 42 h 257"/>
              </a:gdLst>
              <a:ahLst/>
              <a:cxnLst>
                <a:cxn ang="0">
                  <a:pos x="T0" y="T1"/>
                </a:cxn>
                <a:cxn ang="0">
                  <a:pos x="T2" y="T3"/>
                </a:cxn>
                <a:cxn ang="0">
                  <a:pos x="T4" y="T5"/>
                </a:cxn>
                <a:cxn ang="0">
                  <a:pos x="T6" y="T7"/>
                </a:cxn>
                <a:cxn ang="0">
                  <a:pos x="T8" y="T9"/>
                </a:cxn>
                <a:cxn ang="0">
                  <a:pos x="T10" y="T11"/>
                </a:cxn>
                <a:cxn ang="0">
                  <a:pos x="T12" y="T13"/>
                </a:cxn>
              </a:cxnLst>
              <a:rect l="0" t="0" r="r" b="b"/>
              <a:pathLst>
                <a:path w="431" h="257">
                  <a:moveTo>
                    <a:pt x="0" y="42"/>
                  </a:moveTo>
                  <a:lnTo>
                    <a:pt x="73" y="0"/>
                  </a:lnTo>
                  <a:lnTo>
                    <a:pt x="430" y="0"/>
                  </a:lnTo>
                  <a:lnTo>
                    <a:pt x="430" y="203"/>
                  </a:lnTo>
                  <a:lnTo>
                    <a:pt x="362" y="256"/>
                  </a:lnTo>
                  <a:lnTo>
                    <a:pt x="359" y="42"/>
                  </a:lnTo>
                  <a:lnTo>
                    <a:pt x="0" y="42"/>
                  </a:lnTo>
                </a:path>
              </a:pathLst>
            </a:custGeom>
            <a:solidFill>
              <a:schemeClr val="tx1"/>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10560" name="Group 320"/>
            <p:cNvGrpSpPr>
              <a:grpSpLocks/>
            </p:cNvGrpSpPr>
            <p:nvPr/>
          </p:nvGrpSpPr>
          <p:grpSpPr bwMode="auto">
            <a:xfrm>
              <a:off x="4625" y="930"/>
              <a:ext cx="361" cy="215"/>
              <a:chOff x="4625" y="930"/>
              <a:chExt cx="361" cy="215"/>
            </a:xfrm>
          </p:grpSpPr>
          <p:sp>
            <p:nvSpPr>
              <p:cNvPr id="10551" name="Rectangle 311"/>
              <p:cNvSpPr>
                <a:spLocks noChangeArrowheads="1"/>
              </p:cNvSpPr>
              <p:nvPr/>
            </p:nvSpPr>
            <p:spPr bwMode="auto">
              <a:xfrm>
                <a:off x="4648" y="956"/>
                <a:ext cx="312" cy="166"/>
              </a:xfrm>
              <a:prstGeom prst="rect">
                <a:avLst/>
              </a:prstGeom>
              <a:solidFill>
                <a:srgbClr val="FFAC55"/>
              </a:solidFill>
              <a:ln w="76200">
                <a:solidFill>
                  <a:srgbClr val="FFD09E"/>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552" name="Freeform 312"/>
              <p:cNvSpPr>
                <a:spLocks/>
              </p:cNvSpPr>
              <p:nvPr/>
            </p:nvSpPr>
            <p:spPr bwMode="auto">
              <a:xfrm>
                <a:off x="4625" y="930"/>
                <a:ext cx="361" cy="215"/>
              </a:xfrm>
              <a:custGeom>
                <a:avLst/>
                <a:gdLst>
                  <a:gd name="T0" fmla="*/ 360 w 361"/>
                  <a:gd name="T1" fmla="*/ 214 h 215"/>
                  <a:gd name="T2" fmla="*/ 360 w 361"/>
                  <a:gd name="T3" fmla="*/ 0 h 215"/>
                  <a:gd name="T4" fmla="*/ 0 w 361"/>
                  <a:gd name="T5" fmla="*/ 0 h 215"/>
                </a:gdLst>
                <a:ahLst/>
                <a:cxnLst>
                  <a:cxn ang="0">
                    <a:pos x="T0" y="T1"/>
                  </a:cxn>
                  <a:cxn ang="0">
                    <a:pos x="T2" y="T3"/>
                  </a:cxn>
                  <a:cxn ang="0">
                    <a:pos x="T4" y="T5"/>
                  </a:cxn>
                </a:cxnLst>
                <a:rect l="0" t="0" r="r" b="b"/>
                <a:pathLst>
                  <a:path w="361" h="215">
                    <a:moveTo>
                      <a:pt x="360" y="214"/>
                    </a:moveTo>
                    <a:lnTo>
                      <a:pt x="360" y="0"/>
                    </a:lnTo>
                    <a:lnTo>
                      <a:pt x="0" y="0"/>
                    </a:lnTo>
                  </a:path>
                </a:pathLst>
              </a:custGeom>
              <a:noFill/>
              <a:ln w="127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553" name="Line 313"/>
              <p:cNvSpPr>
                <a:spLocks noChangeShapeType="1"/>
              </p:cNvSpPr>
              <p:nvPr/>
            </p:nvSpPr>
            <p:spPr bwMode="auto">
              <a:xfrm flipH="1">
                <a:off x="4653" y="986"/>
                <a:ext cx="73" cy="44"/>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554" name="Line 314"/>
              <p:cNvSpPr>
                <a:spLocks noChangeShapeType="1"/>
              </p:cNvSpPr>
              <p:nvPr/>
            </p:nvSpPr>
            <p:spPr bwMode="auto">
              <a:xfrm flipH="1">
                <a:off x="4675" y="990"/>
                <a:ext cx="113" cy="102"/>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555" name="Line 315"/>
              <p:cNvSpPr>
                <a:spLocks noChangeShapeType="1"/>
              </p:cNvSpPr>
              <p:nvPr/>
            </p:nvSpPr>
            <p:spPr bwMode="auto">
              <a:xfrm flipH="1">
                <a:off x="4740" y="988"/>
                <a:ext cx="115" cy="104"/>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556" name="Line 316"/>
              <p:cNvSpPr>
                <a:spLocks noChangeShapeType="1"/>
              </p:cNvSpPr>
              <p:nvPr/>
            </p:nvSpPr>
            <p:spPr bwMode="auto">
              <a:xfrm flipH="1">
                <a:off x="4803" y="988"/>
                <a:ext cx="118" cy="105"/>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557" name="Line 317"/>
              <p:cNvSpPr>
                <a:spLocks noChangeShapeType="1"/>
              </p:cNvSpPr>
              <p:nvPr/>
            </p:nvSpPr>
            <p:spPr bwMode="auto">
              <a:xfrm flipH="1">
                <a:off x="4867" y="1031"/>
                <a:ext cx="85" cy="61"/>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558" name="Freeform 318"/>
              <p:cNvSpPr>
                <a:spLocks/>
              </p:cNvSpPr>
              <p:nvPr/>
            </p:nvSpPr>
            <p:spPr bwMode="auto">
              <a:xfrm>
                <a:off x="4665" y="976"/>
                <a:ext cx="278" cy="130"/>
              </a:xfrm>
              <a:custGeom>
                <a:avLst/>
                <a:gdLst>
                  <a:gd name="T0" fmla="*/ 0 w 278"/>
                  <a:gd name="T1" fmla="*/ 0 h 130"/>
                  <a:gd name="T2" fmla="*/ 0 w 278"/>
                  <a:gd name="T3" fmla="*/ 129 h 130"/>
                  <a:gd name="T4" fmla="*/ 277 w 278"/>
                  <a:gd name="T5" fmla="*/ 129 h 130"/>
                </a:gdLst>
                <a:ahLst/>
                <a:cxnLst>
                  <a:cxn ang="0">
                    <a:pos x="T0" y="T1"/>
                  </a:cxn>
                  <a:cxn ang="0">
                    <a:pos x="T2" y="T3"/>
                  </a:cxn>
                  <a:cxn ang="0">
                    <a:pos x="T4" y="T5"/>
                  </a:cxn>
                </a:cxnLst>
                <a:rect l="0" t="0" r="r" b="b"/>
                <a:pathLst>
                  <a:path w="278" h="130">
                    <a:moveTo>
                      <a:pt x="0" y="0"/>
                    </a:moveTo>
                    <a:lnTo>
                      <a:pt x="0" y="129"/>
                    </a:lnTo>
                    <a:lnTo>
                      <a:pt x="277" y="129"/>
                    </a:lnTo>
                  </a:path>
                </a:pathLst>
              </a:custGeom>
              <a:noFill/>
              <a:ln w="127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559" name="Rectangle 319"/>
              <p:cNvSpPr>
                <a:spLocks noChangeArrowheads="1"/>
              </p:cNvSpPr>
              <p:nvPr/>
            </p:nvSpPr>
            <p:spPr bwMode="auto">
              <a:xfrm>
                <a:off x="4670" y="999"/>
                <a:ext cx="236" cy="96"/>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1912" tIns="30162" rIns="61912" bIns="30162">
                <a:spAutoFit/>
              </a:bodyPr>
              <a:lstStyle/>
              <a:p>
                <a:pPr defTabSz="452438"/>
                <a:r>
                  <a:rPr lang="en-US" sz="600" b="1">
                    <a:latin typeface="Helvetica" charset="0"/>
                  </a:rPr>
                  <a:t>PARTS</a:t>
                </a:r>
              </a:p>
            </p:txBody>
          </p:sp>
        </p:grpSp>
      </p:grpSp>
      <p:sp>
        <p:nvSpPr>
          <p:cNvPr id="10563" name="Rectangle 323"/>
          <p:cNvSpPr>
            <a:spLocks noChangeArrowheads="1"/>
          </p:cNvSpPr>
          <p:nvPr/>
        </p:nvSpPr>
        <p:spPr bwMode="auto">
          <a:xfrm>
            <a:off x="947738" y="6586538"/>
            <a:ext cx="180975" cy="21113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endParaRPr lang="en-CA" sz="800">
              <a:latin typeface="Arial" pitchFamily="34" charset="0"/>
            </a:endParaRPr>
          </a:p>
        </p:txBody>
      </p:sp>
      <p:sp>
        <p:nvSpPr>
          <p:cNvPr id="10564" name="Text Box 324"/>
          <p:cNvSpPr txBox="1">
            <a:spLocks noChangeArrowheads="1"/>
          </p:cNvSpPr>
          <p:nvPr/>
        </p:nvSpPr>
        <p:spPr bwMode="auto">
          <a:xfrm>
            <a:off x="609600" y="3430588"/>
            <a:ext cx="1066800" cy="654050"/>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sz="1800" b="1">
                <a:latin typeface="Helvetica" charset="0"/>
              </a:rPr>
              <a:t>Looking</a:t>
            </a:r>
          </a:p>
          <a:p>
            <a:pPr algn="ctr"/>
            <a:r>
              <a:rPr lang="en-US" sz="1800" b="1">
                <a:latin typeface="Helvetica" charset="0"/>
              </a:rPr>
              <a:t>for Parts</a:t>
            </a:r>
          </a:p>
        </p:txBody>
      </p:sp>
      <p:sp>
        <p:nvSpPr>
          <p:cNvPr id="10565" name="Text Box 325"/>
          <p:cNvSpPr txBox="1">
            <a:spLocks noChangeArrowheads="1"/>
          </p:cNvSpPr>
          <p:nvPr/>
        </p:nvSpPr>
        <p:spPr bwMode="auto">
          <a:xfrm>
            <a:off x="609600" y="685800"/>
            <a:ext cx="1162050" cy="654050"/>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sz="1800" b="1">
                <a:latin typeface="Helvetica" charset="0"/>
              </a:rPr>
              <a:t>High </a:t>
            </a:r>
          </a:p>
          <a:p>
            <a:pPr algn="ctr"/>
            <a:r>
              <a:rPr lang="en-US" sz="1800" b="1">
                <a:latin typeface="Helvetica" charset="0"/>
              </a:rPr>
              <a:t>Inventory</a:t>
            </a:r>
          </a:p>
        </p:txBody>
      </p:sp>
      <p:sp>
        <p:nvSpPr>
          <p:cNvPr id="10566" name="Text Box 326"/>
          <p:cNvSpPr txBox="1">
            <a:spLocks noChangeArrowheads="1"/>
          </p:cNvSpPr>
          <p:nvPr/>
        </p:nvSpPr>
        <p:spPr bwMode="auto">
          <a:xfrm>
            <a:off x="5181600" y="914400"/>
            <a:ext cx="1111250" cy="654050"/>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sz="1800" b="1">
                <a:latin typeface="Helvetica" charset="0"/>
              </a:rPr>
              <a:t>Counting</a:t>
            </a:r>
          </a:p>
          <a:p>
            <a:pPr algn="ctr"/>
            <a:r>
              <a:rPr lang="en-US" sz="1800" b="1">
                <a:latin typeface="Helvetica" charset="0"/>
              </a:rPr>
              <a:t>Parts</a:t>
            </a:r>
          </a:p>
        </p:txBody>
      </p:sp>
      <p:sp>
        <p:nvSpPr>
          <p:cNvPr id="10567" name="Text Box 327"/>
          <p:cNvSpPr txBox="1">
            <a:spLocks noChangeArrowheads="1"/>
          </p:cNvSpPr>
          <p:nvPr/>
        </p:nvSpPr>
        <p:spPr bwMode="auto">
          <a:xfrm>
            <a:off x="7239000" y="5334000"/>
            <a:ext cx="1282700" cy="928688"/>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sz="1800" b="1">
                <a:latin typeface="Helvetica" charset="0"/>
              </a:rPr>
              <a:t>Moving</a:t>
            </a:r>
          </a:p>
          <a:p>
            <a:pPr algn="ctr"/>
            <a:r>
              <a:rPr lang="en-US" sz="1800" b="1">
                <a:latin typeface="Helvetica" charset="0"/>
              </a:rPr>
              <a:t>Parts Long</a:t>
            </a:r>
          </a:p>
          <a:p>
            <a:pPr algn="ctr"/>
            <a:r>
              <a:rPr lang="en-US" sz="1800" b="1">
                <a:latin typeface="Helvetica" charset="0"/>
              </a:rPr>
              <a:t>Distances</a:t>
            </a: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ChangeArrowheads="1"/>
          </p:cNvSpPr>
          <p:nvPr/>
        </p:nvSpPr>
        <p:spPr bwMode="auto">
          <a:xfrm>
            <a:off x="1557338" y="2762250"/>
            <a:ext cx="3848100" cy="3435350"/>
          </a:xfrm>
          <a:prstGeom prst="rect">
            <a:avLst/>
          </a:prstGeom>
          <a:solidFill>
            <a:schemeClr val="folHlink"/>
          </a:solidFill>
          <a:ln w="1016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291" name="Rectangle 3"/>
          <p:cNvSpPr>
            <a:spLocks noChangeArrowheads="1"/>
          </p:cNvSpPr>
          <p:nvPr/>
        </p:nvSpPr>
        <p:spPr bwMode="auto">
          <a:xfrm>
            <a:off x="1557338" y="4352925"/>
            <a:ext cx="6105525" cy="1839913"/>
          </a:xfrm>
          <a:prstGeom prst="rect">
            <a:avLst/>
          </a:prstGeom>
          <a:solidFill>
            <a:schemeClr val="bg1"/>
          </a:solidFill>
          <a:ln w="1016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292" name="Rectangle 4"/>
          <p:cNvSpPr>
            <a:spLocks noChangeArrowheads="1"/>
          </p:cNvSpPr>
          <p:nvPr/>
        </p:nvSpPr>
        <p:spPr bwMode="auto">
          <a:xfrm>
            <a:off x="3673475" y="2762250"/>
            <a:ext cx="1731963" cy="1562100"/>
          </a:xfrm>
          <a:prstGeom prst="rect">
            <a:avLst/>
          </a:prstGeom>
          <a:solidFill>
            <a:srgbClr val="FCFEB9"/>
          </a:solidFill>
          <a:ln w="1016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293" name="Line 5"/>
          <p:cNvSpPr>
            <a:spLocks noChangeShapeType="1"/>
          </p:cNvSpPr>
          <p:nvPr/>
        </p:nvSpPr>
        <p:spPr bwMode="auto">
          <a:xfrm>
            <a:off x="5668963" y="2735263"/>
            <a:ext cx="2012950" cy="1601787"/>
          </a:xfrm>
          <a:prstGeom prst="line">
            <a:avLst/>
          </a:prstGeom>
          <a:noFill/>
          <a:ln w="1016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294" name="Rectangle 6"/>
          <p:cNvSpPr>
            <a:spLocks noChangeArrowheads="1"/>
          </p:cNvSpPr>
          <p:nvPr/>
        </p:nvSpPr>
        <p:spPr bwMode="auto">
          <a:xfrm>
            <a:off x="1557338" y="4357688"/>
            <a:ext cx="1590675" cy="1839912"/>
          </a:xfrm>
          <a:prstGeom prst="rect">
            <a:avLst/>
          </a:prstGeom>
          <a:solidFill>
            <a:srgbClr val="FFC5CF"/>
          </a:solidFill>
          <a:ln w="1016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295" name="AutoShape 7"/>
          <p:cNvSpPr>
            <a:spLocks noChangeArrowheads="1"/>
          </p:cNvSpPr>
          <p:nvPr/>
        </p:nvSpPr>
        <p:spPr bwMode="auto">
          <a:xfrm>
            <a:off x="1346200" y="889000"/>
            <a:ext cx="4341813" cy="1839913"/>
          </a:xfrm>
          <a:prstGeom prst="triangle">
            <a:avLst>
              <a:gd name="adj" fmla="val 49977"/>
            </a:avLst>
          </a:prstGeom>
          <a:solidFill>
            <a:schemeClr val="folHlink"/>
          </a:solidFill>
          <a:ln w="1016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pic>
        <p:nvPicPr>
          <p:cNvPr id="12296" name="Picture 8"/>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63900" y="1384300"/>
            <a:ext cx="309563" cy="3111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2650" name="Group 362"/>
          <p:cNvGrpSpPr>
            <a:grpSpLocks/>
          </p:cNvGrpSpPr>
          <p:nvPr/>
        </p:nvGrpSpPr>
        <p:grpSpPr bwMode="auto">
          <a:xfrm>
            <a:off x="5567363" y="4505325"/>
            <a:ext cx="2105025" cy="1489075"/>
            <a:chOff x="3507" y="2838"/>
            <a:chExt cx="1326" cy="938"/>
          </a:xfrm>
        </p:grpSpPr>
        <p:grpSp>
          <p:nvGrpSpPr>
            <p:cNvPr id="12357" name="Group 69"/>
            <p:cNvGrpSpPr>
              <a:grpSpLocks/>
            </p:cNvGrpSpPr>
            <p:nvPr/>
          </p:nvGrpSpPr>
          <p:grpSpPr bwMode="auto">
            <a:xfrm>
              <a:off x="3507" y="3624"/>
              <a:ext cx="1193" cy="152"/>
              <a:chOff x="3507" y="3624"/>
              <a:chExt cx="1193" cy="152"/>
            </a:xfrm>
          </p:grpSpPr>
          <p:grpSp>
            <p:nvGrpSpPr>
              <p:cNvPr id="12301" name="Group 13"/>
              <p:cNvGrpSpPr>
                <a:grpSpLocks/>
              </p:cNvGrpSpPr>
              <p:nvPr/>
            </p:nvGrpSpPr>
            <p:grpSpPr bwMode="auto">
              <a:xfrm>
                <a:off x="4129" y="3624"/>
                <a:ext cx="216" cy="152"/>
                <a:chOff x="4129" y="3624"/>
                <a:chExt cx="216" cy="152"/>
              </a:xfrm>
            </p:grpSpPr>
            <p:grpSp>
              <p:nvGrpSpPr>
                <p:cNvPr id="12299" name="Group 11"/>
                <p:cNvGrpSpPr>
                  <a:grpSpLocks/>
                </p:cNvGrpSpPr>
                <p:nvPr/>
              </p:nvGrpSpPr>
              <p:grpSpPr bwMode="auto">
                <a:xfrm>
                  <a:off x="4196" y="3634"/>
                  <a:ext cx="81" cy="123"/>
                  <a:chOff x="4196" y="3634"/>
                  <a:chExt cx="81" cy="123"/>
                </a:xfrm>
              </p:grpSpPr>
              <p:sp>
                <p:nvSpPr>
                  <p:cNvPr id="12297" name="Rectangle 9"/>
                  <p:cNvSpPr>
                    <a:spLocks noChangeArrowheads="1"/>
                  </p:cNvSpPr>
                  <p:nvPr/>
                </p:nvSpPr>
                <p:spPr bwMode="auto">
                  <a:xfrm>
                    <a:off x="4196" y="3634"/>
                    <a:ext cx="81" cy="123"/>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298" name="Line 10"/>
                  <p:cNvSpPr>
                    <a:spLocks noChangeShapeType="1"/>
                  </p:cNvSpPr>
                  <p:nvPr/>
                </p:nvSpPr>
                <p:spPr bwMode="auto">
                  <a:xfrm>
                    <a:off x="4218" y="3676"/>
                    <a:ext cx="39" cy="42"/>
                  </a:xfrm>
                  <a:prstGeom prst="line">
                    <a:avLst/>
                  </a:prstGeom>
                  <a:noFill/>
                  <a:ln w="762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2300" name="Rectangle 12"/>
                <p:cNvSpPr>
                  <a:spLocks noChangeArrowheads="1"/>
                </p:cNvSpPr>
                <p:nvPr/>
              </p:nvSpPr>
              <p:spPr bwMode="auto">
                <a:xfrm>
                  <a:off x="4129" y="3624"/>
                  <a:ext cx="216" cy="15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sz="1000">
                      <a:latin typeface="Arial" pitchFamily="34" charset="0"/>
                    </a:rPr>
                    <a:t>TP</a:t>
                  </a:r>
                </a:p>
              </p:txBody>
            </p:sp>
          </p:grpSp>
          <p:grpSp>
            <p:nvGrpSpPr>
              <p:cNvPr id="12306" name="Group 18"/>
              <p:cNvGrpSpPr>
                <a:grpSpLocks/>
              </p:cNvGrpSpPr>
              <p:nvPr/>
            </p:nvGrpSpPr>
            <p:grpSpPr bwMode="auto">
              <a:xfrm>
                <a:off x="4040" y="3624"/>
                <a:ext cx="216" cy="152"/>
                <a:chOff x="4040" y="3624"/>
                <a:chExt cx="216" cy="152"/>
              </a:xfrm>
            </p:grpSpPr>
            <p:grpSp>
              <p:nvGrpSpPr>
                <p:cNvPr id="12304" name="Group 16"/>
                <p:cNvGrpSpPr>
                  <a:grpSpLocks/>
                </p:cNvGrpSpPr>
                <p:nvPr/>
              </p:nvGrpSpPr>
              <p:grpSpPr bwMode="auto">
                <a:xfrm>
                  <a:off x="4107" y="3634"/>
                  <a:ext cx="81" cy="123"/>
                  <a:chOff x="4107" y="3634"/>
                  <a:chExt cx="81" cy="123"/>
                </a:xfrm>
              </p:grpSpPr>
              <p:sp>
                <p:nvSpPr>
                  <p:cNvPr id="12302" name="Rectangle 14"/>
                  <p:cNvSpPr>
                    <a:spLocks noChangeArrowheads="1"/>
                  </p:cNvSpPr>
                  <p:nvPr/>
                </p:nvSpPr>
                <p:spPr bwMode="auto">
                  <a:xfrm>
                    <a:off x="4107" y="3634"/>
                    <a:ext cx="81" cy="123"/>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03" name="Line 15"/>
                  <p:cNvSpPr>
                    <a:spLocks noChangeShapeType="1"/>
                  </p:cNvSpPr>
                  <p:nvPr/>
                </p:nvSpPr>
                <p:spPr bwMode="auto">
                  <a:xfrm>
                    <a:off x="4129" y="3676"/>
                    <a:ext cx="39" cy="42"/>
                  </a:xfrm>
                  <a:prstGeom prst="line">
                    <a:avLst/>
                  </a:prstGeom>
                  <a:noFill/>
                  <a:ln w="762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2305" name="Rectangle 17"/>
                <p:cNvSpPr>
                  <a:spLocks noChangeArrowheads="1"/>
                </p:cNvSpPr>
                <p:nvPr/>
              </p:nvSpPr>
              <p:spPr bwMode="auto">
                <a:xfrm>
                  <a:off x="4040" y="3624"/>
                  <a:ext cx="216" cy="15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sz="1000">
                      <a:latin typeface="Arial" pitchFamily="34" charset="0"/>
                    </a:rPr>
                    <a:t>TP</a:t>
                  </a:r>
                </a:p>
              </p:txBody>
            </p:sp>
          </p:grpSp>
          <p:grpSp>
            <p:nvGrpSpPr>
              <p:cNvPr id="12311" name="Group 23"/>
              <p:cNvGrpSpPr>
                <a:grpSpLocks/>
              </p:cNvGrpSpPr>
              <p:nvPr/>
            </p:nvGrpSpPr>
            <p:grpSpPr bwMode="auto">
              <a:xfrm>
                <a:off x="3951" y="3624"/>
                <a:ext cx="216" cy="152"/>
                <a:chOff x="3951" y="3624"/>
                <a:chExt cx="216" cy="152"/>
              </a:xfrm>
            </p:grpSpPr>
            <p:grpSp>
              <p:nvGrpSpPr>
                <p:cNvPr id="12309" name="Group 21"/>
                <p:cNvGrpSpPr>
                  <a:grpSpLocks/>
                </p:cNvGrpSpPr>
                <p:nvPr/>
              </p:nvGrpSpPr>
              <p:grpSpPr bwMode="auto">
                <a:xfrm>
                  <a:off x="4019" y="3634"/>
                  <a:ext cx="80" cy="123"/>
                  <a:chOff x="4019" y="3634"/>
                  <a:chExt cx="80" cy="123"/>
                </a:xfrm>
              </p:grpSpPr>
              <p:sp>
                <p:nvSpPr>
                  <p:cNvPr id="12307" name="Rectangle 19"/>
                  <p:cNvSpPr>
                    <a:spLocks noChangeArrowheads="1"/>
                  </p:cNvSpPr>
                  <p:nvPr/>
                </p:nvSpPr>
                <p:spPr bwMode="auto">
                  <a:xfrm>
                    <a:off x="4019" y="3634"/>
                    <a:ext cx="80" cy="123"/>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08" name="Line 20"/>
                  <p:cNvSpPr>
                    <a:spLocks noChangeShapeType="1"/>
                  </p:cNvSpPr>
                  <p:nvPr/>
                </p:nvSpPr>
                <p:spPr bwMode="auto">
                  <a:xfrm>
                    <a:off x="4041" y="3676"/>
                    <a:ext cx="38" cy="42"/>
                  </a:xfrm>
                  <a:prstGeom prst="line">
                    <a:avLst/>
                  </a:prstGeom>
                  <a:noFill/>
                  <a:ln w="762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2310" name="Rectangle 22"/>
                <p:cNvSpPr>
                  <a:spLocks noChangeArrowheads="1"/>
                </p:cNvSpPr>
                <p:nvPr/>
              </p:nvSpPr>
              <p:spPr bwMode="auto">
                <a:xfrm>
                  <a:off x="3951" y="3624"/>
                  <a:ext cx="216" cy="15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sz="1000">
                      <a:latin typeface="Arial" pitchFamily="34" charset="0"/>
                    </a:rPr>
                    <a:t>TP</a:t>
                  </a:r>
                </a:p>
              </p:txBody>
            </p:sp>
          </p:grpSp>
          <p:grpSp>
            <p:nvGrpSpPr>
              <p:cNvPr id="12316" name="Group 28"/>
              <p:cNvGrpSpPr>
                <a:grpSpLocks/>
              </p:cNvGrpSpPr>
              <p:nvPr/>
            </p:nvGrpSpPr>
            <p:grpSpPr bwMode="auto">
              <a:xfrm>
                <a:off x="3862" y="3624"/>
                <a:ext cx="216" cy="152"/>
                <a:chOff x="3862" y="3624"/>
                <a:chExt cx="216" cy="152"/>
              </a:xfrm>
            </p:grpSpPr>
            <p:grpSp>
              <p:nvGrpSpPr>
                <p:cNvPr id="12314" name="Group 26"/>
                <p:cNvGrpSpPr>
                  <a:grpSpLocks/>
                </p:cNvGrpSpPr>
                <p:nvPr/>
              </p:nvGrpSpPr>
              <p:grpSpPr bwMode="auto">
                <a:xfrm>
                  <a:off x="3930" y="3634"/>
                  <a:ext cx="81" cy="123"/>
                  <a:chOff x="3930" y="3634"/>
                  <a:chExt cx="81" cy="123"/>
                </a:xfrm>
              </p:grpSpPr>
              <p:sp>
                <p:nvSpPr>
                  <p:cNvPr id="12312" name="Rectangle 24"/>
                  <p:cNvSpPr>
                    <a:spLocks noChangeArrowheads="1"/>
                  </p:cNvSpPr>
                  <p:nvPr/>
                </p:nvSpPr>
                <p:spPr bwMode="auto">
                  <a:xfrm>
                    <a:off x="3930" y="3634"/>
                    <a:ext cx="81" cy="123"/>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13" name="Line 25"/>
                  <p:cNvSpPr>
                    <a:spLocks noChangeShapeType="1"/>
                  </p:cNvSpPr>
                  <p:nvPr/>
                </p:nvSpPr>
                <p:spPr bwMode="auto">
                  <a:xfrm>
                    <a:off x="3952" y="3676"/>
                    <a:ext cx="39" cy="42"/>
                  </a:xfrm>
                  <a:prstGeom prst="line">
                    <a:avLst/>
                  </a:prstGeom>
                  <a:noFill/>
                  <a:ln w="762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2315" name="Rectangle 27"/>
                <p:cNvSpPr>
                  <a:spLocks noChangeArrowheads="1"/>
                </p:cNvSpPr>
                <p:nvPr/>
              </p:nvSpPr>
              <p:spPr bwMode="auto">
                <a:xfrm>
                  <a:off x="3862" y="3624"/>
                  <a:ext cx="216" cy="15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sz="1000">
                      <a:latin typeface="Arial" pitchFamily="34" charset="0"/>
                    </a:rPr>
                    <a:t>TP</a:t>
                  </a:r>
                </a:p>
              </p:txBody>
            </p:sp>
          </p:grpSp>
          <p:grpSp>
            <p:nvGrpSpPr>
              <p:cNvPr id="12321" name="Group 33"/>
              <p:cNvGrpSpPr>
                <a:grpSpLocks/>
              </p:cNvGrpSpPr>
              <p:nvPr/>
            </p:nvGrpSpPr>
            <p:grpSpPr bwMode="auto">
              <a:xfrm>
                <a:off x="3773" y="3624"/>
                <a:ext cx="216" cy="152"/>
                <a:chOff x="3773" y="3624"/>
                <a:chExt cx="216" cy="152"/>
              </a:xfrm>
            </p:grpSpPr>
            <p:grpSp>
              <p:nvGrpSpPr>
                <p:cNvPr id="12319" name="Group 31"/>
                <p:cNvGrpSpPr>
                  <a:grpSpLocks/>
                </p:cNvGrpSpPr>
                <p:nvPr/>
              </p:nvGrpSpPr>
              <p:grpSpPr bwMode="auto">
                <a:xfrm>
                  <a:off x="3841" y="3634"/>
                  <a:ext cx="81" cy="123"/>
                  <a:chOff x="3841" y="3634"/>
                  <a:chExt cx="81" cy="123"/>
                </a:xfrm>
              </p:grpSpPr>
              <p:sp>
                <p:nvSpPr>
                  <p:cNvPr id="12317" name="Rectangle 29"/>
                  <p:cNvSpPr>
                    <a:spLocks noChangeArrowheads="1"/>
                  </p:cNvSpPr>
                  <p:nvPr/>
                </p:nvSpPr>
                <p:spPr bwMode="auto">
                  <a:xfrm>
                    <a:off x="3841" y="3634"/>
                    <a:ext cx="81" cy="123"/>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18" name="Line 30"/>
                  <p:cNvSpPr>
                    <a:spLocks noChangeShapeType="1"/>
                  </p:cNvSpPr>
                  <p:nvPr/>
                </p:nvSpPr>
                <p:spPr bwMode="auto">
                  <a:xfrm>
                    <a:off x="3863" y="3676"/>
                    <a:ext cx="39" cy="42"/>
                  </a:xfrm>
                  <a:prstGeom prst="line">
                    <a:avLst/>
                  </a:prstGeom>
                  <a:noFill/>
                  <a:ln w="762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2320" name="Rectangle 32"/>
                <p:cNvSpPr>
                  <a:spLocks noChangeArrowheads="1"/>
                </p:cNvSpPr>
                <p:nvPr/>
              </p:nvSpPr>
              <p:spPr bwMode="auto">
                <a:xfrm>
                  <a:off x="3773" y="3624"/>
                  <a:ext cx="216" cy="15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sz="1000">
                      <a:latin typeface="Arial" pitchFamily="34" charset="0"/>
                    </a:rPr>
                    <a:t>TP</a:t>
                  </a:r>
                </a:p>
              </p:txBody>
            </p:sp>
          </p:grpSp>
          <p:grpSp>
            <p:nvGrpSpPr>
              <p:cNvPr id="12326" name="Group 38"/>
              <p:cNvGrpSpPr>
                <a:grpSpLocks/>
              </p:cNvGrpSpPr>
              <p:nvPr/>
            </p:nvGrpSpPr>
            <p:grpSpPr bwMode="auto">
              <a:xfrm>
                <a:off x="3685" y="3624"/>
                <a:ext cx="216" cy="152"/>
                <a:chOff x="3685" y="3624"/>
                <a:chExt cx="216" cy="152"/>
              </a:xfrm>
            </p:grpSpPr>
            <p:grpSp>
              <p:nvGrpSpPr>
                <p:cNvPr id="12324" name="Group 36"/>
                <p:cNvGrpSpPr>
                  <a:grpSpLocks/>
                </p:cNvGrpSpPr>
                <p:nvPr/>
              </p:nvGrpSpPr>
              <p:grpSpPr bwMode="auto">
                <a:xfrm>
                  <a:off x="3752" y="3634"/>
                  <a:ext cx="81" cy="123"/>
                  <a:chOff x="3752" y="3634"/>
                  <a:chExt cx="81" cy="123"/>
                </a:xfrm>
              </p:grpSpPr>
              <p:sp>
                <p:nvSpPr>
                  <p:cNvPr id="12322" name="Rectangle 34"/>
                  <p:cNvSpPr>
                    <a:spLocks noChangeArrowheads="1"/>
                  </p:cNvSpPr>
                  <p:nvPr/>
                </p:nvSpPr>
                <p:spPr bwMode="auto">
                  <a:xfrm>
                    <a:off x="3752" y="3634"/>
                    <a:ext cx="81" cy="123"/>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23" name="Line 35"/>
                  <p:cNvSpPr>
                    <a:spLocks noChangeShapeType="1"/>
                  </p:cNvSpPr>
                  <p:nvPr/>
                </p:nvSpPr>
                <p:spPr bwMode="auto">
                  <a:xfrm>
                    <a:off x="3774" y="3676"/>
                    <a:ext cx="39" cy="42"/>
                  </a:xfrm>
                  <a:prstGeom prst="line">
                    <a:avLst/>
                  </a:prstGeom>
                  <a:noFill/>
                  <a:ln w="762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2325" name="Rectangle 37"/>
                <p:cNvSpPr>
                  <a:spLocks noChangeArrowheads="1"/>
                </p:cNvSpPr>
                <p:nvPr/>
              </p:nvSpPr>
              <p:spPr bwMode="auto">
                <a:xfrm>
                  <a:off x="3685" y="3624"/>
                  <a:ext cx="216" cy="15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sz="1000">
                      <a:latin typeface="Arial" pitchFamily="34" charset="0"/>
                    </a:rPr>
                    <a:t>TP</a:t>
                  </a:r>
                </a:p>
              </p:txBody>
            </p:sp>
          </p:grpSp>
          <p:grpSp>
            <p:nvGrpSpPr>
              <p:cNvPr id="12331" name="Group 43"/>
              <p:cNvGrpSpPr>
                <a:grpSpLocks/>
              </p:cNvGrpSpPr>
              <p:nvPr/>
            </p:nvGrpSpPr>
            <p:grpSpPr bwMode="auto">
              <a:xfrm>
                <a:off x="3596" y="3624"/>
                <a:ext cx="216" cy="152"/>
                <a:chOff x="3596" y="3624"/>
                <a:chExt cx="216" cy="152"/>
              </a:xfrm>
            </p:grpSpPr>
            <p:grpSp>
              <p:nvGrpSpPr>
                <p:cNvPr id="12329" name="Group 41"/>
                <p:cNvGrpSpPr>
                  <a:grpSpLocks/>
                </p:cNvGrpSpPr>
                <p:nvPr/>
              </p:nvGrpSpPr>
              <p:grpSpPr bwMode="auto">
                <a:xfrm>
                  <a:off x="3663" y="3634"/>
                  <a:ext cx="81" cy="123"/>
                  <a:chOff x="3663" y="3634"/>
                  <a:chExt cx="81" cy="123"/>
                </a:xfrm>
              </p:grpSpPr>
              <p:sp>
                <p:nvSpPr>
                  <p:cNvPr id="12327" name="Rectangle 39"/>
                  <p:cNvSpPr>
                    <a:spLocks noChangeArrowheads="1"/>
                  </p:cNvSpPr>
                  <p:nvPr/>
                </p:nvSpPr>
                <p:spPr bwMode="auto">
                  <a:xfrm>
                    <a:off x="3663" y="3634"/>
                    <a:ext cx="81" cy="123"/>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28" name="Line 40"/>
                  <p:cNvSpPr>
                    <a:spLocks noChangeShapeType="1"/>
                  </p:cNvSpPr>
                  <p:nvPr/>
                </p:nvSpPr>
                <p:spPr bwMode="auto">
                  <a:xfrm>
                    <a:off x="3685" y="3676"/>
                    <a:ext cx="39" cy="42"/>
                  </a:xfrm>
                  <a:prstGeom prst="line">
                    <a:avLst/>
                  </a:prstGeom>
                  <a:noFill/>
                  <a:ln w="762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2330" name="Rectangle 42"/>
                <p:cNvSpPr>
                  <a:spLocks noChangeArrowheads="1"/>
                </p:cNvSpPr>
                <p:nvPr/>
              </p:nvSpPr>
              <p:spPr bwMode="auto">
                <a:xfrm>
                  <a:off x="3596" y="3624"/>
                  <a:ext cx="216" cy="15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sz="1000">
                      <a:latin typeface="Arial" pitchFamily="34" charset="0"/>
                    </a:rPr>
                    <a:t>TP</a:t>
                  </a:r>
                </a:p>
              </p:txBody>
            </p:sp>
          </p:grpSp>
          <p:grpSp>
            <p:nvGrpSpPr>
              <p:cNvPr id="12336" name="Group 48"/>
              <p:cNvGrpSpPr>
                <a:grpSpLocks/>
              </p:cNvGrpSpPr>
              <p:nvPr/>
            </p:nvGrpSpPr>
            <p:grpSpPr bwMode="auto">
              <a:xfrm>
                <a:off x="3507" y="3624"/>
                <a:ext cx="216" cy="152"/>
                <a:chOff x="3507" y="3624"/>
                <a:chExt cx="216" cy="152"/>
              </a:xfrm>
            </p:grpSpPr>
            <p:grpSp>
              <p:nvGrpSpPr>
                <p:cNvPr id="12334" name="Group 46"/>
                <p:cNvGrpSpPr>
                  <a:grpSpLocks/>
                </p:cNvGrpSpPr>
                <p:nvPr/>
              </p:nvGrpSpPr>
              <p:grpSpPr bwMode="auto">
                <a:xfrm>
                  <a:off x="3574" y="3634"/>
                  <a:ext cx="81" cy="123"/>
                  <a:chOff x="3574" y="3634"/>
                  <a:chExt cx="81" cy="123"/>
                </a:xfrm>
              </p:grpSpPr>
              <p:sp>
                <p:nvSpPr>
                  <p:cNvPr id="12332" name="Rectangle 44"/>
                  <p:cNvSpPr>
                    <a:spLocks noChangeArrowheads="1"/>
                  </p:cNvSpPr>
                  <p:nvPr/>
                </p:nvSpPr>
                <p:spPr bwMode="auto">
                  <a:xfrm>
                    <a:off x="3574" y="3634"/>
                    <a:ext cx="81" cy="123"/>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33" name="Line 45"/>
                  <p:cNvSpPr>
                    <a:spLocks noChangeShapeType="1"/>
                  </p:cNvSpPr>
                  <p:nvPr/>
                </p:nvSpPr>
                <p:spPr bwMode="auto">
                  <a:xfrm>
                    <a:off x="3596" y="3676"/>
                    <a:ext cx="39" cy="42"/>
                  </a:xfrm>
                  <a:prstGeom prst="line">
                    <a:avLst/>
                  </a:prstGeom>
                  <a:noFill/>
                  <a:ln w="762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2335" name="Rectangle 47"/>
                <p:cNvSpPr>
                  <a:spLocks noChangeArrowheads="1"/>
                </p:cNvSpPr>
                <p:nvPr/>
              </p:nvSpPr>
              <p:spPr bwMode="auto">
                <a:xfrm>
                  <a:off x="3507" y="3624"/>
                  <a:ext cx="216" cy="15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sz="1000">
                      <a:latin typeface="Arial" pitchFamily="34" charset="0"/>
                    </a:rPr>
                    <a:t>TP</a:t>
                  </a:r>
                </a:p>
              </p:txBody>
            </p:sp>
          </p:grpSp>
          <p:grpSp>
            <p:nvGrpSpPr>
              <p:cNvPr id="12341" name="Group 53"/>
              <p:cNvGrpSpPr>
                <a:grpSpLocks/>
              </p:cNvGrpSpPr>
              <p:nvPr/>
            </p:nvGrpSpPr>
            <p:grpSpPr bwMode="auto">
              <a:xfrm>
                <a:off x="4484" y="3624"/>
                <a:ext cx="216" cy="152"/>
                <a:chOff x="4484" y="3624"/>
                <a:chExt cx="216" cy="152"/>
              </a:xfrm>
            </p:grpSpPr>
            <p:grpSp>
              <p:nvGrpSpPr>
                <p:cNvPr id="12339" name="Group 51"/>
                <p:cNvGrpSpPr>
                  <a:grpSpLocks/>
                </p:cNvGrpSpPr>
                <p:nvPr/>
              </p:nvGrpSpPr>
              <p:grpSpPr bwMode="auto">
                <a:xfrm>
                  <a:off x="4552" y="3634"/>
                  <a:ext cx="81" cy="123"/>
                  <a:chOff x="4552" y="3634"/>
                  <a:chExt cx="81" cy="123"/>
                </a:xfrm>
              </p:grpSpPr>
              <p:sp>
                <p:nvSpPr>
                  <p:cNvPr id="12337" name="Rectangle 49"/>
                  <p:cNvSpPr>
                    <a:spLocks noChangeArrowheads="1"/>
                  </p:cNvSpPr>
                  <p:nvPr/>
                </p:nvSpPr>
                <p:spPr bwMode="auto">
                  <a:xfrm>
                    <a:off x="4552" y="3634"/>
                    <a:ext cx="81" cy="123"/>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38" name="Line 50"/>
                  <p:cNvSpPr>
                    <a:spLocks noChangeShapeType="1"/>
                  </p:cNvSpPr>
                  <p:nvPr/>
                </p:nvSpPr>
                <p:spPr bwMode="auto">
                  <a:xfrm>
                    <a:off x="4574" y="3676"/>
                    <a:ext cx="39" cy="42"/>
                  </a:xfrm>
                  <a:prstGeom prst="line">
                    <a:avLst/>
                  </a:prstGeom>
                  <a:noFill/>
                  <a:ln w="762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2340" name="Rectangle 52"/>
                <p:cNvSpPr>
                  <a:spLocks noChangeArrowheads="1"/>
                </p:cNvSpPr>
                <p:nvPr/>
              </p:nvSpPr>
              <p:spPr bwMode="auto">
                <a:xfrm>
                  <a:off x="4484" y="3624"/>
                  <a:ext cx="216" cy="15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sz="1000">
                      <a:latin typeface="Arial" pitchFamily="34" charset="0"/>
                    </a:rPr>
                    <a:t>TP</a:t>
                  </a:r>
                </a:p>
              </p:txBody>
            </p:sp>
          </p:grpSp>
          <p:grpSp>
            <p:nvGrpSpPr>
              <p:cNvPr id="12346" name="Group 58"/>
              <p:cNvGrpSpPr>
                <a:grpSpLocks/>
              </p:cNvGrpSpPr>
              <p:nvPr/>
            </p:nvGrpSpPr>
            <p:grpSpPr bwMode="auto">
              <a:xfrm>
                <a:off x="4395" y="3624"/>
                <a:ext cx="216" cy="152"/>
                <a:chOff x="4395" y="3624"/>
                <a:chExt cx="216" cy="152"/>
              </a:xfrm>
            </p:grpSpPr>
            <p:grpSp>
              <p:nvGrpSpPr>
                <p:cNvPr id="12344" name="Group 56"/>
                <p:cNvGrpSpPr>
                  <a:grpSpLocks/>
                </p:cNvGrpSpPr>
                <p:nvPr/>
              </p:nvGrpSpPr>
              <p:grpSpPr bwMode="auto">
                <a:xfrm>
                  <a:off x="4463" y="3634"/>
                  <a:ext cx="81" cy="123"/>
                  <a:chOff x="4463" y="3634"/>
                  <a:chExt cx="81" cy="123"/>
                </a:xfrm>
              </p:grpSpPr>
              <p:sp>
                <p:nvSpPr>
                  <p:cNvPr id="12342" name="Rectangle 54"/>
                  <p:cNvSpPr>
                    <a:spLocks noChangeArrowheads="1"/>
                  </p:cNvSpPr>
                  <p:nvPr/>
                </p:nvSpPr>
                <p:spPr bwMode="auto">
                  <a:xfrm>
                    <a:off x="4463" y="3634"/>
                    <a:ext cx="81" cy="123"/>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43" name="Line 55"/>
                  <p:cNvSpPr>
                    <a:spLocks noChangeShapeType="1"/>
                  </p:cNvSpPr>
                  <p:nvPr/>
                </p:nvSpPr>
                <p:spPr bwMode="auto">
                  <a:xfrm>
                    <a:off x="4485" y="3676"/>
                    <a:ext cx="39" cy="42"/>
                  </a:xfrm>
                  <a:prstGeom prst="line">
                    <a:avLst/>
                  </a:prstGeom>
                  <a:noFill/>
                  <a:ln w="762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2345" name="Rectangle 57"/>
                <p:cNvSpPr>
                  <a:spLocks noChangeArrowheads="1"/>
                </p:cNvSpPr>
                <p:nvPr/>
              </p:nvSpPr>
              <p:spPr bwMode="auto">
                <a:xfrm>
                  <a:off x="4395" y="3624"/>
                  <a:ext cx="216" cy="15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sz="1000">
                      <a:latin typeface="Arial" pitchFamily="34" charset="0"/>
                    </a:rPr>
                    <a:t>TP</a:t>
                  </a:r>
                </a:p>
              </p:txBody>
            </p:sp>
          </p:grpSp>
          <p:grpSp>
            <p:nvGrpSpPr>
              <p:cNvPr id="12351" name="Group 63"/>
              <p:cNvGrpSpPr>
                <a:grpSpLocks/>
              </p:cNvGrpSpPr>
              <p:nvPr/>
            </p:nvGrpSpPr>
            <p:grpSpPr bwMode="auto">
              <a:xfrm>
                <a:off x="4306" y="3624"/>
                <a:ext cx="216" cy="152"/>
                <a:chOff x="4306" y="3624"/>
                <a:chExt cx="216" cy="152"/>
              </a:xfrm>
            </p:grpSpPr>
            <p:grpSp>
              <p:nvGrpSpPr>
                <p:cNvPr id="12349" name="Group 61"/>
                <p:cNvGrpSpPr>
                  <a:grpSpLocks/>
                </p:cNvGrpSpPr>
                <p:nvPr/>
              </p:nvGrpSpPr>
              <p:grpSpPr bwMode="auto">
                <a:xfrm>
                  <a:off x="4374" y="3634"/>
                  <a:ext cx="81" cy="123"/>
                  <a:chOff x="4374" y="3634"/>
                  <a:chExt cx="81" cy="123"/>
                </a:xfrm>
              </p:grpSpPr>
              <p:sp>
                <p:nvSpPr>
                  <p:cNvPr id="12347" name="Rectangle 59"/>
                  <p:cNvSpPr>
                    <a:spLocks noChangeArrowheads="1"/>
                  </p:cNvSpPr>
                  <p:nvPr/>
                </p:nvSpPr>
                <p:spPr bwMode="auto">
                  <a:xfrm>
                    <a:off x="4374" y="3634"/>
                    <a:ext cx="81" cy="123"/>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48" name="Line 60"/>
                  <p:cNvSpPr>
                    <a:spLocks noChangeShapeType="1"/>
                  </p:cNvSpPr>
                  <p:nvPr/>
                </p:nvSpPr>
                <p:spPr bwMode="auto">
                  <a:xfrm>
                    <a:off x="4396" y="3676"/>
                    <a:ext cx="39" cy="42"/>
                  </a:xfrm>
                  <a:prstGeom prst="line">
                    <a:avLst/>
                  </a:prstGeom>
                  <a:noFill/>
                  <a:ln w="762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2350" name="Rectangle 62"/>
                <p:cNvSpPr>
                  <a:spLocks noChangeArrowheads="1"/>
                </p:cNvSpPr>
                <p:nvPr/>
              </p:nvSpPr>
              <p:spPr bwMode="auto">
                <a:xfrm>
                  <a:off x="4306" y="3624"/>
                  <a:ext cx="216" cy="15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sz="1000">
                      <a:latin typeface="Arial" pitchFamily="34" charset="0"/>
                    </a:rPr>
                    <a:t>TP</a:t>
                  </a:r>
                </a:p>
              </p:txBody>
            </p:sp>
          </p:grpSp>
          <p:grpSp>
            <p:nvGrpSpPr>
              <p:cNvPr id="12356" name="Group 68"/>
              <p:cNvGrpSpPr>
                <a:grpSpLocks/>
              </p:cNvGrpSpPr>
              <p:nvPr/>
            </p:nvGrpSpPr>
            <p:grpSpPr bwMode="auto">
              <a:xfrm>
                <a:off x="4218" y="3624"/>
                <a:ext cx="216" cy="152"/>
                <a:chOff x="4218" y="3624"/>
                <a:chExt cx="216" cy="152"/>
              </a:xfrm>
            </p:grpSpPr>
            <p:grpSp>
              <p:nvGrpSpPr>
                <p:cNvPr id="12354" name="Group 66"/>
                <p:cNvGrpSpPr>
                  <a:grpSpLocks/>
                </p:cNvGrpSpPr>
                <p:nvPr/>
              </p:nvGrpSpPr>
              <p:grpSpPr bwMode="auto">
                <a:xfrm>
                  <a:off x="4285" y="3634"/>
                  <a:ext cx="81" cy="123"/>
                  <a:chOff x="4285" y="3634"/>
                  <a:chExt cx="81" cy="123"/>
                </a:xfrm>
              </p:grpSpPr>
              <p:sp>
                <p:nvSpPr>
                  <p:cNvPr id="12352" name="Rectangle 64"/>
                  <p:cNvSpPr>
                    <a:spLocks noChangeArrowheads="1"/>
                  </p:cNvSpPr>
                  <p:nvPr/>
                </p:nvSpPr>
                <p:spPr bwMode="auto">
                  <a:xfrm>
                    <a:off x="4285" y="3634"/>
                    <a:ext cx="81" cy="123"/>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53" name="Line 65"/>
                  <p:cNvSpPr>
                    <a:spLocks noChangeShapeType="1"/>
                  </p:cNvSpPr>
                  <p:nvPr/>
                </p:nvSpPr>
                <p:spPr bwMode="auto">
                  <a:xfrm>
                    <a:off x="4307" y="3676"/>
                    <a:ext cx="39" cy="42"/>
                  </a:xfrm>
                  <a:prstGeom prst="line">
                    <a:avLst/>
                  </a:prstGeom>
                  <a:noFill/>
                  <a:ln w="762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2355" name="Rectangle 67"/>
                <p:cNvSpPr>
                  <a:spLocks noChangeArrowheads="1"/>
                </p:cNvSpPr>
                <p:nvPr/>
              </p:nvSpPr>
              <p:spPr bwMode="auto">
                <a:xfrm>
                  <a:off x="4218" y="3624"/>
                  <a:ext cx="216" cy="15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sz="1000">
                      <a:latin typeface="Arial" pitchFamily="34" charset="0"/>
                    </a:rPr>
                    <a:t>TP</a:t>
                  </a:r>
                </a:p>
              </p:txBody>
            </p:sp>
          </p:grpSp>
        </p:grpSp>
        <p:grpSp>
          <p:nvGrpSpPr>
            <p:cNvPr id="12413" name="Group 125"/>
            <p:cNvGrpSpPr>
              <a:grpSpLocks/>
            </p:cNvGrpSpPr>
            <p:nvPr/>
          </p:nvGrpSpPr>
          <p:grpSpPr bwMode="auto">
            <a:xfrm>
              <a:off x="3551" y="3493"/>
              <a:ext cx="1105" cy="152"/>
              <a:chOff x="3551" y="3493"/>
              <a:chExt cx="1105" cy="152"/>
            </a:xfrm>
          </p:grpSpPr>
          <p:grpSp>
            <p:nvGrpSpPr>
              <p:cNvPr id="12362" name="Group 74"/>
              <p:cNvGrpSpPr>
                <a:grpSpLocks/>
              </p:cNvGrpSpPr>
              <p:nvPr/>
            </p:nvGrpSpPr>
            <p:grpSpPr bwMode="auto">
              <a:xfrm>
                <a:off x="4173" y="3493"/>
                <a:ext cx="216" cy="152"/>
                <a:chOff x="4173" y="3493"/>
                <a:chExt cx="216" cy="152"/>
              </a:xfrm>
            </p:grpSpPr>
            <p:grpSp>
              <p:nvGrpSpPr>
                <p:cNvPr id="12360" name="Group 72"/>
                <p:cNvGrpSpPr>
                  <a:grpSpLocks/>
                </p:cNvGrpSpPr>
                <p:nvPr/>
              </p:nvGrpSpPr>
              <p:grpSpPr bwMode="auto">
                <a:xfrm>
                  <a:off x="4241" y="3503"/>
                  <a:ext cx="81" cy="123"/>
                  <a:chOff x="4241" y="3503"/>
                  <a:chExt cx="81" cy="123"/>
                </a:xfrm>
              </p:grpSpPr>
              <p:sp>
                <p:nvSpPr>
                  <p:cNvPr id="12358" name="Rectangle 70"/>
                  <p:cNvSpPr>
                    <a:spLocks noChangeArrowheads="1"/>
                  </p:cNvSpPr>
                  <p:nvPr/>
                </p:nvSpPr>
                <p:spPr bwMode="auto">
                  <a:xfrm>
                    <a:off x="4241" y="3503"/>
                    <a:ext cx="81" cy="123"/>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59" name="Line 71"/>
                  <p:cNvSpPr>
                    <a:spLocks noChangeShapeType="1"/>
                  </p:cNvSpPr>
                  <p:nvPr/>
                </p:nvSpPr>
                <p:spPr bwMode="auto">
                  <a:xfrm>
                    <a:off x="4263" y="3545"/>
                    <a:ext cx="39" cy="41"/>
                  </a:xfrm>
                  <a:prstGeom prst="line">
                    <a:avLst/>
                  </a:prstGeom>
                  <a:noFill/>
                  <a:ln w="762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2361" name="Rectangle 73"/>
                <p:cNvSpPr>
                  <a:spLocks noChangeArrowheads="1"/>
                </p:cNvSpPr>
                <p:nvPr/>
              </p:nvSpPr>
              <p:spPr bwMode="auto">
                <a:xfrm>
                  <a:off x="4173" y="3493"/>
                  <a:ext cx="216" cy="15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sz="1000">
                      <a:latin typeface="Arial" pitchFamily="34" charset="0"/>
                    </a:rPr>
                    <a:t>TP</a:t>
                  </a:r>
                </a:p>
              </p:txBody>
            </p:sp>
          </p:grpSp>
          <p:grpSp>
            <p:nvGrpSpPr>
              <p:cNvPr id="12367" name="Group 79"/>
              <p:cNvGrpSpPr>
                <a:grpSpLocks/>
              </p:cNvGrpSpPr>
              <p:nvPr/>
            </p:nvGrpSpPr>
            <p:grpSpPr bwMode="auto">
              <a:xfrm>
                <a:off x="4084" y="3493"/>
                <a:ext cx="216" cy="152"/>
                <a:chOff x="4084" y="3493"/>
                <a:chExt cx="216" cy="152"/>
              </a:xfrm>
            </p:grpSpPr>
            <p:grpSp>
              <p:nvGrpSpPr>
                <p:cNvPr id="12365" name="Group 77"/>
                <p:cNvGrpSpPr>
                  <a:grpSpLocks/>
                </p:cNvGrpSpPr>
                <p:nvPr/>
              </p:nvGrpSpPr>
              <p:grpSpPr bwMode="auto">
                <a:xfrm>
                  <a:off x="4152" y="3503"/>
                  <a:ext cx="81" cy="123"/>
                  <a:chOff x="4152" y="3503"/>
                  <a:chExt cx="81" cy="123"/>
                </a:xfrm>
              </p:grpSpPr>
              <p:sp>
                <p:nvSpPr>
                  <p:cNvPr id="12363" name="Rectangle 75"/>
                  <p:cNvSpPr>
                    <a:spLocks noChangeArrowheads="1"/>
                  </p:cNvSpPr>
                  <p:nvPr/>
                </p:nvSpPr>
                <p:spPr bwMode="auto">
                  <a:xfrm>
                    <a:off x="4152" y="3503"/>
                    <a:ext cx="81" cy="123"/>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64" name="Line 76"/>
                  <p:cNvSpPr>
                    <a:spLocks noChangeShapeType="1"/>
                  </p:cNvSpPr>
                  <p:nvPr/>
                </p:nvSpPr>
                <p:spPr bwMode="auto">
                  <a:xfrm>
                    <a:off x="4174" y="3545"/>
                    <a:ext cx="39" cy="41"/>
                  </a:xfrm>
                  <a:prstGeom prst="line">
                    <a:avLst/>
                  </a:prstGeom>
                  <a:noFill/>
                  <a:ln w="762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2366" name="Rectangle 78"/>
                <p:cNvSpPr>
                  <a:spLocks noChangeArrowheads="1"/>
                </p:cNvSpPr>
                <p:nvPr/>
              </p:nvSpPr>
              <p:spPr bwMode="auto">
                <a:xfrm>
                  <a:off x="4084" y="3493"/>
                  <a:ext cx="216" cy="15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sz="1000">
                      <a:latin typeface="Arial" pitchFamily="34" charset="0"/>
                    </a:rPr>
                    <a:t>TP</a:t>
                  </a:r>
                </a:p>
              </p:txBody>
            </p:sp>
          </p:grpSp>
          <p:grpSp>
            <p:nvGrpSpPr>
              <p:cNvPr id="12372" name="Group 84"/>
              <p:cNvGrpSpPr>
                <a:grpSpLocks/>
              </p:cNvGrpSpPr>
              <p:nvPr/>
            </p:nvGrpSpPr>
            <p:grpSpPr bwMode="auto">
              <a:xfrm>
                <a:off x="3995" y="3493"/>
                <a:ext cx="216" cy="152"/>
                <a:chOff x="3995" y="3493"/>
                <a:chExt cx="216" cy="152"/>
              </a:xfrm>
            </p:grpSpPr>
            <p:grpSp>
              <p:nvGrpSpPr>
                <p:cNvPr id="12370" name="Group 82"/>
                <p:cNvGrpSpPr>
                  <a:grpSpLocks/>
                </p:cNvGrpSpPr>
                <p:nvPr/>
              </p:nvGrpSpPr>
              <p:grpSpPr bwMode="auto">
                <a:xfrm>
                  <a:off x="4063" y="3503"/>
                  <a:ext cx="81" cy="123"/>
                  <a:chOff x="4063" y="3503"/>
                  <a:chExt cx="81" cy="123"/>
                </a:xfrm>
              </p:grpSpPr>
              <p:sp>
                <p:nvSpPr>
                  <p:cNvPr id="12368" name="Rectangle 80"/>
                  <p:cNvSpPr>
                    <a:spLocks noChangeArrowheads="1"/>
                  </p:cNvSpPr>
                  <p:nvPr/>
                </p:nvSpPr>
                <p:spPr bwMode="auto">
                  <a:xfrm>
                    <a:off x="4063" y="3503"/>
                    <a:ext cx="81" cy="123"/>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69" name="Line 81"/>
                  <p:cNvSpPr>
                    <a:spLocks noChangeShapeType="1"/>
                  </p:cNvSpPr>
                  <p:nvPr/>
                </p:nvSpPr>
                <p:spPr bwMode="auto">
                  <a:xfrm>
                    <a:off x="4085" y="3545"/>
                    <a:ext cx="39" cy="41"/>
                  </a:xfrm>
                  <a:prstGeom prst="line">
                    <a:avLst/>
                  </a:prstGeom>
                  <a:noFill/>
                  <a:ln w="762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2371" name="Rectangle 83"/>
                <p:cNvSpPr>
                  <a:spLocks noChangeArrowheads="1"/>
                </p:cNvSpPr>
                <p:nvPr/>
              </p:nvSpPr>
              <p:spPr bwMode="auto">
                <a:xfrm>
                  <a:off x="3995" y="3493"/>
                  <a:ext cx="216" cy="15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sz="1000">
                      <a:latin typeface="Arial" pitchFamily="34" charset="0"/>
                    </a:rPr>
                    <a:t>TP</a:t>
                  </a:r>
                </a:p>
              </p:txBody>
            </p:sp>
          </p:grpSp>
          <p:grpSp>
            <p:nvGrpSpPr>
              <p:cNvPr id="12377" name="Group 89"/>
              <p:cNvGrpSpPr>
                <a:grpSpLocks/>
              </p:cNvGrpSpPr>
              <p:nvPr/>
            </p:nvGrpSpPr>
            <p:grpSpPr bwMode="auto">
              <a:xfrm>
                <a:off x="3907" y="3493"/>
                <a:ext cx="216" cy="152"/>
                <a:chOff x="3907" y="3493"/>
                <a:chExt cx="216" cy="152"/>
              </a:xfrm>
            </p:grpSpPr>
            <p:grpSp>
              <p:nvGrpSpPr>
                <p:cNvPr id="12375" name="Group 87"/>
                <p:cNvGrpSpPr>
                  <a:grpSpLocks/>
                </p:cNvGrpSpPr>
                <p:nvPr/>
              </p:nvGrpSpPr>
              <p:grpSpPr bwMode="auto">
                <a:xfrm>
                  <a:off x="3974" y="3503"/>
                  <a:ext cx="81" cy="123"/>
                  <a:chOff x="3974" y="3503"/>
                  <a:chExt cx="81" cy="123"/>
                </a:xfrm>
              </p:grpSpPr>
              <p:sp>
                <p:nvSpPr>
                  <p:cNvPr id="12373" name="Rectangle 85"/>
                  <p:cNvSpPr>
                    <a:spLocks noChangeArrowheads="1"/>
                  </p:cNvSpPr>
                  <p:nvPr/>
                </p:nvSpPr>
                <p:spPr bwMode="auto">
                  <a:xfrm>
                    <a:off x="3974" y="3503"/>
                    <a:ext cx="81" cy="123"/>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74" name="Line 86"/>
                  <p:cNvSpPr>
                    <a:spLocks noChangeShapeType="1"/>
                  </p:cNvSpPr>
                  <p:nvPr/>
                </p:nvSpPr>
                <p:spPr bwMode="auto">
                  <a:xfrm>
                    <a:off x="3996" y="3545"/>
                    <a:ext cx="39" cy="41"/>
                  </a:xfrm>
                  <a:prstGeom prst="line">
                    <a:avLst/>
                  </a:prstGeom>
                  <a:noFill/>
                  <a:ln w="762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2376" name="Rectangle 88"/>
                <p:cNvSpPr>
                  <a:spLocks noChangeArrowheads="1"/>
                </p:cNvSpPr>
                <p:nvPr/>
              </p:nvSpPr>
              <p:spPr bwMode="auto">
                <a:xfrm>
                  <a:off x="3907" y="3493"/>
                  <a:ext cx="216" cy="15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sz="1000">
                      <a:latin typeface="Arial" pitchFamily="34" charset="0"/>
                    </a:rPr>
                    <a:t>TP</a:t>
                  </a:r>
                </a:p>
              </p:txBody>
            </p:sp>
          </p:grpSp>
          <p:grpSp>
            <p:nvGrpSpPr>
              <p:cNvPr id="12382" name="Group 94"/>
              <p:cNvGrpSpPr>
                <a:grpSpLocks/>
              </p:cNvGrpSpPr>
              <p:nvPr/>
            </p:nvGrpSpPr>
            <p:grpSpPr bwMode="auto">
              <a:xfrm>
                <a:off x="3818" y="3493"/>
                <a:ext cx="216" cy="152"/>
                <a:chOff x="3818" y="3493"/>
                <a:chExt cx="216" cy="152"/>
              </a:xfrm>
            </p:grpSpPr>
            <p:grpSp>
              <p:nvGrpSpPr>
                <p:cNvPr id="12380" name="Group 92"/>
                <p:cNvGrpSpPr>
                  <a:grpSpLocks/>
                </p:cNvGrpSpPr>
                <p:nvPr/>
              </p:nvGrpSpPr>
              <p:grpSpPr bwMode="auto">
                <a:xfrm>
                  <a:off x="3885" y="3503"/>
                  <a:ext cx="81" cy="123"/>
                  <a:chOff x="3885" y="3503"/>
                  <a:chExt cx="81" cy="123"/>
                </a:xfrm>
              </p:grpSpPr>
              <p:sp>
                <p:nvSpPr>
                  <p:cNvPr id="12378" name="Rectangle 90"/>
                  <p:cNvSpPr>
                    <a:spLocks noChangeArrowheads="1"/>
                  </p:cNvSpPr>
                  <p:nvPr/>
                </p:nvSpPr>
                <p:spPr bwMode="auto">
                  <a:xfrm>
                    <a:off x="3885" y="3503"/>
                    <a:ext cx="81" cy="123"/>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79" name="Line 91"/>
                  <p:cNvSpPr>
                    <a:spLocks noChangeShapeType="1"/>
                  </p:cNvSpPr>
                  <p:nvPr/>
                </p:nvSpPr>
                <p:spPr bwMode="auto">
                  <a:xfrm>
                    <a:off x="3907" y="3545"/>
                    <a:ext cx="39" cy="41"/>
                  </a:xfrm>
                  <a:prstGeom prst="line">
                    <a:avLst/>
                  </a:prstGeom>
                  <a:noFill/>
                  <a:ln w="762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2381" name="Rectangle 93"/>
                <p:cNvSpPr>
                  <a:spLocks noChangeArrowheads="1"/>
                </p:cNvSpPr>
                <p:nvPr/>
              </p:nvSpPr>
              <p:spPr bwMode="auto">
                <a:xfrm>
                  <a:off x="3818" y="3493"/>
                  <a:ext cx="216" cy="15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sz="1000">
                      <a:latin typeface="Arial" pitchFamily="34" charset="0"/>
                    </a:rPr>
                    <a:t>TP</a:t>
                  </a:r>
                </a:p>
              </p:txBody>
            </p:sp>
          </p:grpSp>
          <p:grpSp>
            <p:nvGrpSpPr>
              <p:cNvPr id="12387" name="Group 99"/>
              <p:cNvGrpSpPr>
                <a:grpSpLocks/>
              </p:cNvGrpSpPr>
              <p:nvPr/>
            </p:nvGrpSpPr>
            <p:grpSpPr bwMode="auto">
              <a:xfrm>
                <a:off x="3729" y="3493"/>
                <a:ext cx="216" cy="152"/>
                <a:chOff x="3729" y="3493"/>
                <a:chExt cx="216" cy="152"/>
              </a:xfrm>
            </p:grpSpPr>
            <p:grpSp>
              <p:nvGrpSpPr>
                <p:cNvPr id="12385" name="Group 97"/>
                <p:cNvGrpSpPr>
                  <a:grpSpLocks/>
                </p:cNvGrpSpPr>
                <p:nvPr/>
              </p:nvGrpSpPr>
              <p:grpSpPr bwMode="auto">
                <a:xfrm>
                  <a:off x="3797" y="3503"/>
                  <a:ext cx="80" cy="123"/>
                  <a:chOff x="3797" y="3503"/>
                  <a:chExt cx="80" cy="123"/>
                </a:xfrm>
              </p:grpSpPr>
              <p:sp>
                <p:nvSpPr>
                  <p:cNvPr id="12383" name="Rectangle 95"/>
                  <p:cNvSpPr>
                    <a:spLocks noChangeArrowheads="1"/>
                  </p:cNvSpPr>
                  <p:nvPr/>
                </p:nvSpPr>
                <p:spPr bwMode="auto">
                  <a:xfrm>
                    <a:off x="3797" y="3503"/>
                    <a:ext cx="80" cy="123"/>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84" name="Line 96"/>
                  <p:cNvSpPr>
                    <a:spLocks noChangeShapeType="1"/>
                  </p:cNvSpPr>
                  <p:nvPr/>
                </p:nvSpPr>
                <p:spPr bwMode="auto">
                  <a:xfrm>
                    <a:off x="3819" y="3545"/>
                    <a:ext cx="38" cy="41"/>
                  </a:xfrm>
                  <a:prstGeom prst="line">
                    <a:avLst/>
                  </a:prstGeom>
                  <a:noFill/>
                  <a:ln w="762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2386" name="Rectangle 98"/>
                <p:cNvSpPr>
                  <a:spLocks noChangeArrowheads="1"/>
                </p:cNvSpPr>
                <p:nvPr/>
              </p:nvSpPr>
              <p:spPr bwMode="auto">
                <a:xfrm>
                  <a:off x="3729" y="3493"/>
                  <a:ext cx="216" cy="15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sz="1000">
                      <a:latin typeface="Arial" pitchFamily="34" charset="0"/>
                    </a:rPr>
                    <a:t>TP</a:t>
                  </a:r>
                </a:p>
              </p:txBody>
            </p:sp>
          </p:grpSp>
          <p:grpSp>
            <p:nvGrpSpPr>
              <p:cNvPr id="12392" name="Group 104"/>
              <p:cNvGrpSpPr>
                <a:grpSpLocks/>
              </p:cNvGrpSpPr>
              <p:nvPr/>
            </p:nvGrpSpPr>
            <p:grpSpPr bwMode="auto">
              <a:xfrm>
                <a:off x="3640" y="3493"/>
                <a:ext cx="216" cy="152"/>
                <a:chOff x="3640" y="3493"/>
                <a:chExt cx="216" cy="152"/>
              </a:xfrm>
            </p:grpSpPr>
            <p:grpSp>
              <p:nvGrpSpPr>
                <p:cNvPr id="12390" name="Group 102"/>
                <p:cNvGrpSpPr>
                  <a:grpSpLocks/>
                </p:cNvGrpSpPr>
                <p:nvPr/>
              </p:nvGrpSpPr>
              <p:grpSpPr bwMode="auto">
                <a:xfrm>
                  <a:off x="3708" y="3503"/>
                  <a:ext cx="81" cy="123"/>
                  <a:chOff x="3708" y="3503"/>
                  <a:chExt cx="81" cy="123"/>
                </a:xfrm>
              </p:grpSpPr>
              <p:sp>
                <p:nvSpPr>
                  <p:cNvPr id="12388" name="Rectangle 100"/>
                  <p:cNvSpPr>
                    <a:spLocks noChangeArrowheads="1"/>
                  </p:cNvSpPr>
                  <p:nvPr/>
                </p:nvSpPr>
                <p:spPr bwMode="auto">
                  <a:xfrm>
                    <a:off x="3708" y="3503"/>
                    <a:ext cx="81" cy="123"/>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89" name="Line 101"/>
                  <p:cNvSpPr>
                    <a:spLocks noChangeShapeType="1"/>
                  </p:cNvSpPr>
                  <p:nvPr/>
                </p:nvSpPr>
                <p:spPr bwMode="auto">
                  <a:xfrm>
                    <a:off x="3730" y="3545"/>
                    <a:ext cx="39" cy="41"/>
                  </a:xfrm>
                  <a:prstGeom prst="line">
                    <a:avLst/>
                  </a:prstGeom>
                  <a:noFill/>
                  <a:ln w="762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2391" name="Rectangle 103"/>
                <p:cNvSpPr>
                  <a:spLocks noChangeArrowheads="1"/>
                </p:cNvSpPr>
                <p:nvPr/>
              </p:nvSpPr>
              <p:spPr bwMode="auto">
                <a:xfrm>
                  <a:off x="3640" y="3493"/>
                  <a:ext cx="216" cy="15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sz="1000">
                      <a:latin typeface="Arial" pitchFamily="34" charset="0"/>
                    </a:rPr>
                    <a:t>TP</a:t>
                  </a:r>
                </a:p>
              </p:txBody>
            </p:sp>
          </p:grpSp>
          <p:grpSp>
            <p:nvGrpSpPr>
              <p:cNvPr id="12397" name="Group 109"/>
              <p:cNvGrpSpPr>
                <a:grpSpLocks/>
              </p:cNvGrpSpPr>
              <p:nvPr/>
            </p:nvGrpSpPr>
            <p:grpSpPr bwMode="auto">
              <a:xfrm>
                <a:off x="3551" y="3493"/>
                <a:ext cx="216" cy="152"/>
                <a:chOff x="3551" y="3493"/>
                <a:chExt cx="216" cy="152"/>
              </a:xfrm>
            </p:grpSpPr>
            <p:grpSp>
              <p:nvGrpSpPr>
                <p:cNvPr id="12395" name="Group 107"/>
                <p:cNvGrpSpPr>
                  <a:grpSpLocks/>
                </p:cNvGrpSpPr>
                <p:nvPr/>
              </p:nvGrpSpPr>
              <p:grpSpPr bwMode="auto">
                <a:xfrm>
                  <a:off x="3619" y="3503"/>
                  <a:ext cx="81" cy="123"/>
                  <a:chOff x="3619" y="3503"/>
                  <a:chExt cx="81" cy="123"/>
                </a:xfrm>
              </p:grpSpPr>
              <p:sp>
                <p:nvSpPr>
                  <p:cNvPr id="12393" name="Rectangle 105"/>
                  <p:cNvSpPr>
                    <a:spLocks noChangeArrowheads="1"/>
                  </p:cNvSpPr>
                  <p:nvPr/>
                </p:nvSpPr>
                <p:spPr bwMode="auto">
                  <a:xfrm>
                    <a:off x="3619" y="3503"/>
                    <a:ext cx="81" cy="123"/>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94" name="Line 106"/>
                  <p:cNvSpPr>
                    <a:spLocks noChangeShapeType="1"/>
                  </p:cNvSpPr>
                  <p:nvPr/>
                </p:nvSpPr>
                <p:spPr bwMode="auto">
                  <a:xfrm>
                    <a:off x="3641" y="3545"/>
                    <a:ext cx="39" cy="41"/>
                  </a:xfrm>
                  <a:prstGeom prst="line">
                    <a:avLst/>
                  </a:prstGeom>
                  <a:noFill/>
                  <a:ln w="762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2396" name="Rectangle 108"/>
                <p:cNvSpPr>
                  <a:spLocks noChangeArrowheads="1"/>
                </p:cNvSpPr>
                <p:nvPr/>
              </p:nvSpPr>
              <p:spPr bwMode="auto">
                <a:xfrm>
                  <a:off x="3551" y="3493"/>
                  <a:ext cx="216" cy="15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sz="1000">
                      <a:latin typeface="Arial" pitchFamily="34" charset="0"/>
                    </a:rPr>
                    <a:t>TP</a:t>
                  </a:r>
                </a:p>
              </p:txBody>
            </p:sp>
          </p:grpSp>
          <p:grpSp>
            <p:nvGrpSpPr>
              <p:cNvPr id="12402" name="Group 114"/>
              <p:cNvGrpSpPr>
                <a:grpSpLocks/>
              </p:cNvGrpSpPr>
              <p:nvPr/>
            </p:nvGrpSpPr>
            <p:grpSpPr bwMode="auto">
              <a:xfrm>
                <a:off x="4440" y="3493"/>
                <a:ext cx="216" cy="152"/>
                <a:chOff x="4440" y="3493"/>
                <a:chExt cx="216" cy="152"/>
              </a:xfrm>
            </p:grpSpPr>
            <p:grpSp>
              <p:nvGrpSpPr>
                <p:cNvPr id="12400" name="Group 112"/>
                <p:cNvGrpSpPr>
                  <a:grpSpLocks/>
                </p:cNvGrpSpPr>
                <p:nvPr/>
              </p:nvGrpSpPr>
              <p:grpSpPr bwMode="auto">
                <a:xfrm>
                  <a:off x="4507" y="3503"/>
                  <a:ext cx="81" cy="123"/>
                  <a:chOff x="4507" y="3503"/>
                  <a:chExt cx="81" cy="123"/>
                </a:xfrm>
              </p:grpSpPr>
              <p:sp>
                <p:nvSpPr>
                  <p:cNvPr id="12398" name="Rectangle 110"/>
                  <p:cNvSpPr>
                    <a:spLocks noChangeArrowheads="1"/>
                  </p:cNvSpPr>
                  <p:nvPr/>
                </p:nvSpPr>
                <p:spPr bwMode="auto">
                  <a:xfrm>
                    <a:off x="4507" y="3503"/>
                    <a:ext cx="81" cy="123"/>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99" name="Line 111"/>
                  <p:cNvSpPr>
                    <a:spLocks noChangeShapeType="1"/>
                  </p:cNvSpPr>
                  <p:nvPr/>
                </p:nvSpPr>
                <p:spPr bwMode="auto">
                  <a:xfrm>
                    <a:off x="4529" y="3545"/>
                    <a:ext cx="39" cy="41"/>
                  </a:xfrm>
                  <a:prstGeom prst="line">
                    <a:avLst/>
                  </a:prstGeom>
                  <a:noFill/>
                  <a:ln w="762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2401" name="Rectangle 113"/>
                <p:cNvSpPr>
                  <a:spLocks noChangeArrowheads="1"/>
                </p:cNvSpPr>
                <p:nvPr/>
              </p:nvSpPr>
              <p:spPr bwMode="auto">
                <a:xfrm>
                  <a:off x="4440" y="3493"/>
                  <a:ext cx="216" cy="15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sz="1000">
                      <a:latin typeface="Arial" pitchFamily="34" charset="0"/>
                    </a:rPr>
                    <a:t>TP</a:t>
                  </a:r>
                </a:p>
              </p:txBody>
            </p:sp>
          </p:grpSp>
          <p:grpSp>
            <p:nvGrpSpPr>
              <p:cNvPr id="12407" name="Group 119"/>
              <p:cNvGrpSpPr>
                <a:grpSpLocks/>
              </p:cNvGrpSpPr>
              <p:nvPr/>
            </p:nvGrpSpPr>
            <p:grpSpPr bwMode="auto">
              <a:xfrm>
                <a:off x="4351" y="3493"/>
                <a:ext cx="216" cy="152"/>
                <a:chOff x="4351" y="3493"/>
                <a:chExt cx="216" cy="152"/>
              </a:xfrm>
            </p:grpSpPr>
            <p:grpSp>
              <p:nvGrpSpPr>
                <p:cNvPr id="12405" name="Group 117"/>
                <p:cNvGrpSpPr>
                  <a:grpSpLocks/>
                </p:cNvGrpSpPr>
                <p:nvPr/>
              </p:nvGrpSpPr>
              <p:grpSpPr bwMode="auto">
                <a:xfrm>
                  <a:off x="4418" y="3503"/>
                  <a:ext cx="81" cy="123"/>
                  <a:chOff x="4418" y="3503"/>
                  <a:chExt cx="81" cy="123"/>
                </a:xfrm>
              </p:grpSpPr>
              <p:sp>
                <p:nvSpPr>
                  <p:cNvPr id="12403" name="Rectangle 115"/>
                  <p:cNvSpPr>
                    <a:spLocks noChangeArrowheads="1"/>
                  </p:cNvSpPr>
                  <p:nvPr/>
                </p:nvSpPr>
                <p:spPr bwMode="auto">
                  <a:xfrm>
                    <a:off x="4418" y="3503"/>
                    <a:ext cx="81" cy="123"/>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404" name="Line 116"/>
                  <p:cNvSpPr>
                    <a:spLocks noChangeShapeType="1"/>
                  </p:cNvSpPr>
                  <p:nvPr/>
                </p:nvSpPr>
                <p:spPr bwMode="auto">
                  <a:xfrm>
                    <a:off x="4440" y="3545"/>
                    <a:ext cx="39" cy="41"/>
                  </a:xfrm>
                  <a:prstGeom prst="line">
                    <a:avLst/>
                  </a:prstGeom>
                  <a:noFill/>
                  <a:ln w="762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2406" name="Rectangle 118"/>
                <p:cNvSpPr>
                  <a:spLocks noChangeArrowheads="1"/>
                </p:cNvSpPr>
                <p:nvPr/>
              </p:nvSpPr>
              <p:spPr bwMode="auto">
                <a:xfrm>
                  <a:off x="4351" y="3493"/>
                  <a:ext cx="216" cy="15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sz="1000">
                      <a:latin typeface="Arial" pitchFamily="34" charset="0"/>
                    </a:rPr>
                    <a:t>TP</a:t>
                  </a:r>
                </a:p>
              </p:txBody>
            </p:sp>
          </p:grpSp>
          <p:grpSp>
            <p:nvGrpSpPr>
              <p:cNvPr id="12412" name="Group 124"/>
              <p:cNvGrpSpPr>
                <a:grpSpLocks/>
              </p:cNvGrpSpPr>
              <p:nvPr/>
            </p:nvGrpSpPr>
            <p:grpSpPr bwMode="auto">
              <a:xfrm>
                <a:off x="4262" y="3493"/>
                <a:ext cx="216" cy="152"/>
                <a:chOff x="4262" y="3493"/>
                <a:chExt cx="216" cy="152"/>
              </a:xfrm>
            </p:grpSpPr>
            <p:grpSp>
              <p:nvGrpSpPr>
                <p:cNvPr id="12410" name="Group 122"/>
                <p:cNvGrpSpPr>
                  <a:grpSpLocks/>
                </p:cNvGrpSpPr>
                <p:nvPr/>
              </p:nvGrpSpPr>
              <p:grpSpPr bwMode="auto">
                <a:xfrm>
                  <a:off x="4330" y="3503"/>
                  <a:ext cx="80" cy="123"/>
                  <a:chOff x="4330" y="3503"/>
                  <a:chExt cx="80" cy="123"/>
                </a:xfrm>
              </p:grpSpPr>
              <p:sp>
                <p:nvSpPr>
                  <p:cNvPr id="12408" name="Rectangle 120"/>
                  <p:cNvSpPr>
                    <a:spLocks noChangeArrowheads="1"/>
                  </p:cNvSpPr>
                  <p:nvPr/>
                </p:nvSpPr>
                <p:spPr bwMode="auto">
                  <a:xfrm>
                    <a:off x="4330" y="3503"/>
                    <a:ext cx="80" cy="123"/>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409" name="Line 121"/>
                  <p:cNvSpPr>
                    <a:spLocks noChangeShapeType="1"/>
                  </p:cNvSpPr>
                  <p:nvPr/>
                </p:nvSpPr>
                <p:spPr bwMode="auto">
                  <a:xfrm>
                    <a:off x="4352" y="3545"/>
                    <a:ext cx="38" cy="41"/>
                  </a:xfrm>
                  <a:prstGeom prst="line">
                    <a:avLst/>
                  </a:prstGeom>
                  <a:noFill/>
                  <a:ln w="762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2411" name="Rectangle 123"/>
                <p:cNvSpPr>
                  <a:spLocks noChangeArrowheads="1"/>
                </p:cNvSpPr>
                <p:nvPr/>
              </p:nvSpPr>
              <p:spPr bwMode="auto">
                <a:xfrm>
                  <a:off x="4262" y="3493"/>
                  <a:ext cx="216" cy="15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sz="1000">
                      <a:latin typeface="Arial" pitchFamily="34" charset="0"/>
                    </a:rPr>
                    <a:t>TP</a:t>
                  </a:r>
                </a:p>
              </p:txBody>
            </p:sp>
          </p:grpSp>
        </p:grpSp>
        <p:grpSp>
          <p:nvGrpSpPr>
            <p:cNvPr id="12464" name="Group 176"/>
            <p:cNvGrpSpPr>
              <a:grpSpLocks/>
            </p:cNvGrpSpPr>
            <p:nvPr/>
          </p:nvGrpSpPr>
          <p:grpSpPr bwMode="auto">
            <a:xfrm>
              <a:off x="3596" y="3362"/>
              <a:ext cx="1015" cy="152"/>
              <a:chOff x="3596" y="3362"/>
              <a:chExt cx="1015" cy="152"/>
            </a:xfrm>
          </p:grpSpPr>
          <p:grpSp>
            <p:nvGrpSpPr>
              <p:cNvPr id="12418" name="Group 130"/>
              <p:cNvGrpSpPr>
                <a:grpSpLocks/>
              </p:cNvGrpSpPr>
              <p:nvPr/>
            </p:nvGrpSpPr>
            <p:grpSpPr bwMode="auto">
              <a:xfrm>
                <a:off x="4218" y="3362"/>
                <a:ext cx="216" cy="152"/>
                <a:chOff x="4218" y="3362"/>
                <a:chExt cx="216" cy="152"/>
              </a:xfrm>
            </p:grpSpPr>
            <p:grpSp>
              <p:nvGrpSpPr>
                <p:cNvPr id="12416" name="Group 128"/>
                <p:cNvGrpSpPr>
                  <a:grpSpLocks/>
                </p:cNvGrpSpPr>
                <p:nvPr/>
              </p:nvGrpSpPr>
              <p:grpSpPr bwMode="auto">
                <a:xfrm>
                  <a:off x="4285" y="3372"/>
                  <a:ext cx="81" cy="123"/>
                  <a:chOff x="4285" y="3372"/>
                  <a:chExt cx="81" cy="123"/>
                </a:xfrm>
              </p:grpSpPr>
              <p:sp>
                <p:nvSpPr>
                  <p:cNvPr id="12414" name="Rectangle 126"/>
                  <p:cNvSpPr>
                    <a:spLocks noChangeArrowheads="1"/>
                  </p:cNvSpPr>
                  <p:nvPr/>
                </p:nvSpPr>
                <p:spPr bwMode="auto">
                  <a:xfrm>
                    <a:off x="4285" y="3372"/>
                    <a:ext cx="81" cy="123"/>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415" name="Line 127"/>
                  <p:cNvSpPr>
                    <a:spLocks noChangeShapeType="1"/>
                  </p:cNvSpPr>
                  <p:nvPr/>
                </p:nvSpPr>
                <p:spPr bwMode="auto">
                  <a:xfrm>
                    <a:off x="4307" y="3414"/>
                    <a:ext cx="39" cy="41"/>
                  </a:xfrm>
                  <a:prstGeom prst="line">
                    <a:avLst/>
                  </a:prstGeom>
                  <a:noFill/>
                  <a:ln w="762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2417" name="Rectangle 129"/>
                <p:cNvSpPr>
                  <a:spLocks noChangeArrowheads="1"/>
                </p:cNvSpPr>
                <p:nvPr/>
              </p:nvSpPr>
              <p:spPr bwMode="auto">
                <a:xfrm>
                  <a:off x="4218" y="3362"/>
                  <a:ext cx="216" cy="15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sz="1000">
                      <a:latin typeface="Arial" pitchFamily="34" charset="0"/>
                    </a:rPr>
                    <a:t>TP</a:t>
                  </a:r>
                </a:p>
              </p:txBody>
            </p:sp>
          </p:grpSp>
          <p:grpSp>
            <p:nvGrpSpPr>
              <p:cNvPr id="12423" name="Group 135"/>
              <p:cNvGrpSpPr>
                <a:grpSpLocks/>
              </p:cNvGrpSpPr>
              <p:nvPr/>
            </p:nvGrpSpPr>
            <p:grpSpPr bwMode="auto">
              <a:xfrm>
                <a:off x="4129" y="3362"/>
                <a:ext cx="216" cy="152"/>
                <a:chOff x="4129" y="3362"/>
                <a:chExt cx="216" cy="152"/>
              </a:xfrm>
            </p:grpSpPr>
            <p:grpSp>
              <p:nvGrpSpPr>
                <p:cNvPr id="12421" name="Group 133"/>
                <p:cNvGrpSpPr>
                  <a:grpSpLocks/>
                </p:cNvGrpSpPr>
                <p:nvPr/>
              </p:nvGrpSpPr>
              <p:grpSpPr bwMode="auto">
                <a:xfrm>
                  <a:off x="4196" y="3372"/>
                  <a:ext cx="81" cy="123"/>
                  <a:chOff x="4196" y="3372"/>
                  <a:chExt cx="81" cy="123"/>
                </a:xfrm>
              </p:grpSpPr>
              <p:sp>
                <p:nvSpPr>
                  <p:cNvPr id="12419" name="Rectangle 131"/>
                  <p:cNvSpPr>
                    <a:spLocks noChangeArrowheads="1"/>
                  </p:cNvSpPr>
                  <p:nvPr/>
                </p:nvSpPr>
                <p:spPr bwMode="auto">
                  <a:xfrm>
                    <a:off x="4196" y="3372"/>
                    <a:ext cx="81" cy="123"/>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420" name="Line 132"/>
                  <p:cNvSpPr>
                    <a:spLocks noChangeShapeType="1"/>
                  </p:cNvSpPr>
                  <p:nvPr/>
                </p:nvSpPr>
                <p:spPr bwMode="auto">
                  <a:xfrm>
                    <a:off x="4218" y="3414"/>
                    <a:ext cx="39" cy="41"/>
                  </a:xfrm>
                  <a:prstGeom prst="line">
                    <a:avLst/>
                  </a:prstGeom>
                  <a:noFill/>
                  <a:ln w="762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2422" name="Rectangle 134"/>
                <p:cNvSpPr>
                  <a:spLocks noChangeArrowheads="1"/>
                </p:cNvSpPr>
                <p:nvPr/>
              </p:nvSpPr>
              <p:spPr bwMode="auto">
                <a:xfrm>
                  <a:off x="4129" y="3362"/>
                  <a:ext cx="216" cy="15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sz="1000">
                      <a:latin typeface="Arial" pitchFamily="34" charset="0"/>
                    </a:rPr>
                    <a:t>TP</a:t>
                  </a:r>
                </a:p>
              </p:txBody>
            </p:sp>
          </p:grpSp>
          <p:grpSp>
            <p:nvGrpSpPr>
              <p:cNvPr id="12428" name="Group 140"/>
              <p:cNvGrpSpPr>
                <a:grpSpLocks/>
              </p:cNvGrpSpPr>
              <p:nvPr/>
            </p:nvGrpSpPr>
            <p:grpSpPr bwMode="auto">
              <a:xfrm>
                <a:off x="4040" y="3362"/>
                <a:ext cx="216" cy="152"/>
                <a:chOff x="4040" y="3362"/>
                <a:chExt cx="216" cy="152"/>
              </a:xfrm>
            </p:grpSpPr>
            <p:grpSp>
              <p:nvGrpSpPr>
                <p:cNvPr id="12426" name="Group 138"/>
                <p:cNvGrpSpPr>
                  <a:grpSpLocks/>
                </p:cNvGrpSpPr>
                <p:nvPr/>
              </p:nvGrpSpPr>
              <p:grpSpPr bwMode="auto">
                <a:xfrm>
                  <a:off x="4107" y="3372"/>
                  <a:ext cx="81" cy="123"/>
                  <a:chOff x="4107" y="3372"/>
                  <a:chExt cx="81" cy="123"/>
                </a:xfrm>
              </p:grpSpPr>
              <p:sp>
                <p:nvSpPr>
                  <p:cNvPr id="12424" name="Rectangle 136"/>
                  <p:cNvSpPr>
                    <a:spLocks noChangeArrowheads="1"/>
                  </p:cNvSpPr>
                  <p:nvPr/>
                </p:nvSpPr>
                <p:spPr bwMode="auto">
                  <a:xfrm>
                    <a:off x="4107" y="3372"/>
                    <a:ext cx="81" cy="123"/>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425" name="Line 137"/>
                  <p:cNvSpPr>
                    <a:spLocks noChangeShapeType="1"/>
                  </p:cNvSpPr>
                  <p:nvPr/>
                </p:nvSpPr>
                <p:spPr bwMode="auto">
                  <a:xfrm>
                    <a:off x="4129" y="3414"/>
                    <a:ext cx="39" cy="41"/>
                  </a:xfrm>
                  <a:prstGeom prst="line">
                    <a:avLst/>
                  </a:prstGeom>
                  <a:noFill/>
                  <a:ln w="762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2427" name="Rectangle 139"/>
                <p:cNvSpPr>
                  <a:spLocks noChangeArrowheads="1"/>
                </p:cNvSpPr>
                <p:nvPr/>
              </p:nvSpPr>
              <p:spPr bwMode="auto">
                <a:xfrm>
                  <a:off x="4040" y="3362"/>
                  <a:ext cx="216" cy="15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sz="1000">
                      <a:latin typeface="Arial" pitchFamily="34" charset="0"/>
                    </a:rPr>
                    <a:t>TP</a:t>
                  </a:r>
                </a:p>
              </p:txBody>
            </p:sp>
          </p:grpSp>
          <p:grpSp>
            <p:nvGrpSpPr>
              <p:cNvPr id="12433" name="Group 145"/>
              <p:cNvGrpSpPr>
                <a:grpSpLocks/>
              </p:cNvGrpSpPr>
              <p:nvPr/>
            </p:nvGrpSpPr>
            <p:grpSpPr bwMode="auto">
              <a:xfrm>
                <a:off x="3951" y="3362"/>
                <a:ext cx="216" cy="152"/>
                <a:chOff x="3951" y="3362"/>
                <a:chExt cx="216" cy="152"/>
              </a:xfrm>
            </p:grpSpPr>
            <p:grpSp>
              <p:nvGrpSpPr>
                <p:cNvPr id="12431" name="Group 143"/>
                <p:cNvGrpSpPr>
                  <a:grpSpLocks/>
                </p:cNvGrpSpPr>
                <p:nvPr/>
              </p:nvGrpSpPr>
              <p:grpSpPr bwMode="auto">
                <a:xfrm>
                  <a:off x="4019" y="3372"/>
                  <a:ext cx="80" cy="123"/>
                  <a:chOff x="4019" y="3372"/>
                  <a:chExt cx="80" cy="123"/>
                </a:xfrm>
              </p:grpSpPr>
              <p:sp>
                <p:nvSpPr>
                  <p:cNvPr id="12429" name="Rectangle 141"/>
                  <p:cNvSpPr>
                    <a:spLocks noChangeArrowheads="1"/>
                  </p:cNvSpPr>
                  <p:nvPr/>
                </p:nvSpPr>
                <p:spPr bwMode="auto">
                  <a:xfrm>
                    <a:off x="4019" y="3372"/>
                    <a:ext cx="80" cy="123"/>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430" name="Line 142"/>
                  <p:cNvSpPr>
                    <a:spLocks noChangeShapeType="1"/>
                  </p:cNvSpPr>
                  <p:nvPr/>
                </p:nvSpPr>
                <p:spPr bwMode="auto">
                  <a:xfrm>
                    <a:off x="4041" y="3414"/>
                    <a:ext cx="38" cy="41"/>
                  </a:xfrm>
                  <a:prstGeom prst="line">
                    <a:avLst/>
                  </a:prstGeom>
                  <a:noFill/>
                  <a:ln w="762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2432" name="Rectangle 144"/>
                <p:cNvSpPr>
                  <a:spLocks noChangeArrowheads="1"/>
                </p:cNvSpPr>
                <p:nvPr/>
              </p:nvSpPr>
              <p:spPr bwMode="auto">
                <a:xfrm>
                  <a:off x="3951" y="3362"/>
                  <a:ext cx="216" cy="15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sz="1000">
                      <a:latin typeface="Arial" pitchFamily="34" charset="0"/>
                    </a:rPr>
                    <a:t>TP</a:t>
                  </a:r>
                </a:p>
              </p:txBody>
            </p:sp>
          </p:grpSp>
          <p:grpSp>
            <p:nvGrpSpPr>
              <p:cNvPr id="12438" name="Group 150"/>
              <p:cNvGrpSpPr>
                <a:grpSpLocks/>
              </p:cNvGrpSpPr>
              <p:nvPr/>
            </p:nvGrpSpPr>
            <p:grpSpPr bwMode="auto">
              <a:xfrm>
                <a:off x="3862" y="3362"/>
                <a:ext cx="216" cy="152"/>
                <a:chOff x="3862" y="3362"/>
                <a:chExt cx="216" cy="152"/>
              </a:xfrm>
            </p:grpSpPr>
            <p:grpSp>
              <p:nvGrpSpPr>
                <p:cNvPr id="12436" name="Group 148"/>
                <p:cNvGrpSpPr>
                  <a:grpSpLocks/>
                </p:cNvGrpSpPr>
                <p:nvPr/>
              </p:nvGrpSpPr>
              <p:grpSpPr bwMode="auto">
                <a:xfrm>
                  <a:off x="3930" y="3372"/>
                  <a:ext cx="81" cy="123"/>
                  <a:chOff x="3930" y="3372"/>
                  <a:chExt cx="81" cy="123"/>
                </a:xfrm>
              </p:grpSpPr>
              <p:sp>
                <p:nvSpPr>
                  <p:cNvPr id="12434" name="Rectangle 146"/>
                  <p:cNvSpPr>
                    <a:spLocks noChangeArrowheads="1"/>
                  </p:cNvSpPr>
                  <p:nvPr/>
                </p:nvSpPr>
                <p:spPr bwMode="auto">
                  <a:xfrm>
                    <a:off x="3930" y="3372"/>
                    <a:ext cx="81" cy="123"/>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435" name="Line 147"/>
                  <p:cNvSpPr>
                    <a:spLocks noChangeShapeType="1"/>
                  </p:cNvSpPr>
                  <p:nvPr/>
                </p:nvSpPr>
                <p:spPr bwMode="auto">
                  <a:xfrm>
                    <a:off x="3952" y="3414"/>
                    <a:ext cx="39" cy="41"/>
                  </a:xfrm>
                  <a:prstGeom prst="line">
                    <a:avLst/>
                  </a:prstGeom>
                  <a:noFill/>
                  <a:ln w="762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2437" name="Rectangle 149"/>
                <p:cNvSpPr>
                  <a:spLocks noChangeArrowheads="1"/>
                </p:cNvSpPr>
                <p:nvPr/>
              </p:nvSpPr>
              <p:spPr bwMode="auto">
                <a:xfrm>
                  <a:off x="3862" y="3362"/>
                  <a:ext cx="216" cy="15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sz="1000">
                      <a:latin typeface="Arial" pitchFamily="34" charset="0"/>
                    </a:rPr>
                    <a:t>TP</a:t>
                  </a:r>
                </a:p>
              </p:txBody>
            </p:sp>
          </p:grpSp>
          <p:grpSp>
            <p:nvGrpSpPr>
              <p:cNvPr id="12443" name="Group 155"/>
              <p:cNvGrpSpPr>
                <a:grpSpLocks/>
              </p:cNvGrpSpPr>
              <p:nvPr/>
            </p:nvGrpSpPr>
            <p:grpSpPr bwMode="auto">
              <a:xfrm>
                <a:off x="3773" y="3362"/>
                <a:ext cx="216" cy="152"/>
                <a:chOff x="3773" y="3362"/>
                <a:chExt cx="216" cy="152"/>
              </a:xfrm>
            </p:grpSpPr>
            <p:grpSp>
              <p:nvGrpSpPr>
                <p:cNvPr id="12441" name="Group 153"/>
                <p:cNvGrpSpPr>
                  <a:grpSpLocks/>
                </p:cNvGrpSpPr>
                <p:nvPr/>
              </p:nvGrpSpPr>
              <p:grpSpPr bwMode="auto">
                <a:xfrm>
                  <a:off x="3841" y="3372"/>
                  <a:ext cx="81" cy="123"/>
                  <a:chOff x="3841" y="3372"/>
                  <a:chExt cx="81" cy="123"/>
                </a:xfrm>
              </p:grpSpPr>
              <p:sp>
                <p:nvSpPr>
                  <p:cNvPr id="12439" name="Rectangle 151"/>
                  <p:cNvSpPr>
                    <a:spLocks noChangeArrowheads="1"/>
                  </p:cNvSpPr>
                  <p:nvPr/>
                </p:nvSpPr>
                <p:spPr bwMode="auto">
                  <a:xfrm>
                    <a:off x="3841" y="3372"/>
                    <a:ext cx="81" cy="123"/>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440" name="Line 152"/>
                  <p:cNvSpPr>
                    <a:spLocks noChangeShapeType="1"/>
                  </p:cNvSpPr>
                  <p:nvPr/>
                </p:nvSpPr>
                <p:spPr bwMode="auto">
                  <a:xfrm>
                    <a:off x="3863" y="3414"/>
                    <a:ext cx="39" cy="41"/>
                  </a:xfrm>
                  <a:prstGeom prst="line">
                    <a:avLst/>
                  </a:prstGeom>
                  <a:noFill/>
                  <a:ln w="762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2442" name="Rectangle 154"/>
                <p:cNvSpPr>
                  <a:spLocks noChangeArrowheads="1"/>
                </p:cNvSpPr>
                <p:nvPr/>
              </p:nvSpPr>
              <p:spPr bwMode="auto">
                <a:xfrm>
                  <a:off x="3773" y="3362"/>
                  <a:ext cx="216" cy="15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sz="1000">
                      <a:latin typeface="Arial" pitchFamily="34" charset="0"/>
                    </a:rPr>
                    <a:t>TP</a:t>
                  </a:r>
                </a:p>
              </p:txBody>
            </p:sp>
          </p:grpSp>
          <p:grpSp>
            <p:nvGrpSpPr>
              <p:cNvPr id="12448" name="Group 160"/>
              <p:cNvGrpSpPr>
                <a:grpSpLocks/>
              </p:cNvGrpSpPr>
              <p:nvPr/>
            </p:nvGrpSpPr>
            <p:grpSpPr bwMode="auto">
              <a:xfrm>
                <a:off x="3685" y="3362"/>
                <a:ext cx="216" cy="152"/>
                <a:chOff x="3685" y="3362"/>
                <a:chExt cx="216" cy="152"/>
              </a:xfrm>
            </p:grpSpPr>
            <p:grpSp>
              <p:nvGrpSpPr>
                <p:cNvPr id="12446" name="Group 158"/>
                <p:cNvGrpSpPr>
                  <a:grpSpLocks/>
                </p:cNvGrpSpPr>
                <p:nvPr/>
              </p:nvGrpSpPr>
              <p:grpSpPr bwMode="auto">
                <a:xfrm>
                  <a:off x="3752" y="3372"/>
                  <a:ext cx="81" cy="123"/>
                  <a:chOff x="3752" y="3372"/>
                  <a:chExt cx="81" cy="123"/>
                </a:xfrm>
              </p:grpSpPr>
              <p:sp>
                <p:nvSpPr>
                  <p:cNvPr id="12444" name="Rectangle 156"/>
                  <p:cNvSpPr>
                    <a:spLocks noChangeArrowheads="1"/>
                  </p:cNvSpPr>
                  <p:nvPr/>
                </p:nvSpPr>
                <p:spPr bwMode="auto">
                  <a:xfrm>
                    <a:off x="3752" y="3372"/>
                    <a:ext cx="81" cy="123"/>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445" name="Line 157"/>
                  <p:cNvSpPr>
                    <a:spLocks noChangeShapeType="1"/>
                  </p:cNvSpPr>
                  <p:nvPr/>
                </p:nvSpPr>
                <p:spPr bwMode="auto">
                  <a:xfrm>
                    <a:off x="3774" y="3414"/>
                    <a:ext cx="39" cy="41"/>
                  </a:xfrm>
                  <a:prstGeom prst="line">
                    <a:avLst/>
                  </a:prstGeom>
                  <a:noFill/>
                  <a:ln w="762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2447" name="Rectangle 159"/>
                <p:cNvSpPr>
                  <a:spLocks noChangeArrowheads="1"/>
                </p:cNvSpPr>
                <p:nvPr/>
              </p:nvSpPr>
              <p:spPr bwMode="auto">
                <a:xfrm>
                  <a:off x="3685" y="3362"/>
                  <a:ext cx="216" cy="15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sz="1000">
                      <a:latin typeface="Arial" pitchFamily="34" charset="0"/>
                    </a:rPr>
                    <a:t>TP</a:t>
                  </a:r>
                </a:p>
              </p:txBody>
            </p:sp>
          </p:grpSp>
          <p:grpSp>
            <p:nvGrpSpPr>
              <p:cNvPr id="12453" name="Group 165"/>
              <p:cNvGrpSpPr>
                <a:grpSpLocks/>
              </p:cNvGrpSpPr>
              <p:nvPr/>
            </p:nvGrpSpPr>
            <p:grpSpPr bwMode="auto">
              <a:xfrm>
                <a:off x="3596" y="3362"/>
                <a:ext cx="216" cy="152"/>
                <a:chOff x="3596" y="3362"/>
                <a:chExt cx="216" cy="152"/>
              </a:xfrm>
            </p:grpSpPr>
            <p:grpSp>
              <p:nvGrpSpPr>
                <p:cNvPr id="12451" name="Group 163"/>
                <p:cNvGrpSpPr>
                  <a:grpSpLocks/>
                </p:cNvGrpSpPr>
                <p:nvPr/>
              </p:nvGrpSpPr>
              <p:grpSpPr bwMode="auto">
                <a:xfrm>
                  <a:off x="3663" y="3372"/>
                  <a:ext cx="81" cy="123"/>
                  <a:chOff x="3663" y="3372"/>
                  <a:chExt cx="81" cy="123"/>
                </a:xfrm>
              </p:grpSpPr>
              <p:sp>
                <p:nvSpPr>
                  <p:cNvPr id="12449" name="Rectangle 161"/>
                  <p:cNvSpPr>
                    <a:spLocks noChangeArrowheads="1"/>
                  </p:cNvSpPr>
                  <p:nvPr/>
                </p:nvSpPr>
                <p:spPr bwMode="auto">
                  <a:xfrm>
                    <a:off x="3663" y="3372"/>
                    <a:ext cx="81" cy="123"/>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450" name="Line 162"/>
                  <p:cNvSpPr>
                    <a:spLocks noChangeShapeType="1"/>
                  </p:cNvSpPr>
                  <p:nvPr/>
                </p:nvSpPr>
                <p:spPr bwMode="auto">
                  <a:xfrm>
                    <a:off x="3685" y="3414"/>
                    <a:ext cx="39" cy="41"/>
                  </a:xfrm>
                  <a:prstGeom prst="line">
                    <a:avLst/>
                  </a:prstGeom>
                  <a:noFill/>
                  <a:ln w="762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2452" name="Rectangle 164"/>
                <p:cNvSpPr>
                  <a:spLocks noChangeArrowheads="1"/>
                </p:cNvSpPr>
                <p:nvPr/>
              </p:nvSpPr>
              <p:spPr bwMode="auto">
                <a:xfrm>
                  <a:off x="3596" y="3362"/>
                  <a:ext cx="216" cy="15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sz="1000">
                      <a:latin typeface="Arial" pitchFamily="34" charset="0"/>
                    </a:rPr>
                    <a:t>TP</a:t>
                  </a:r>
                </a:p>
              </p:txBody>
            </p:sp>
          </p:grpSp>
          <p:grpSp>
            <p:nvGrpSpPr>
              <p:cNvPr id="12458" name="Group 170"/>
              <p:cNvGrpSpPr>
                <a:grpSpLocks/>
              </p:cNvGrpSpPr>
              <p:nvPr/>
            </p:nvGrpSpPr>
            <p:grpSpPr bwMode="auto">
              <a:xfrm>
                <a:off x="4395" y="3362"/>
                <a:ext cx="216" cy="152"/>
                <a:chOff x="4395" y="3362"/>
                <a:chExt cx="216" cy="152"/>
              </a:xfrm>
            </p:grpSpPr>
            <p:grpSp>
              <p:nvGrpSpPr>
                <p:cNvPr id="12456" name="Group 168"/>
                <p:cNvGrpSpPr>
                  <a:grpSpLocks/>
                </p:cNvGrpSpPr>
                <p:nvPr/>
              </p:nvGrpSpPr>
              <p:grpSpPr bwMode="auto">
                <a:xfrm>
                  <a:off x="4463" y="3372"/>
                  <a:ext cx="81" cy="123"/>
                  <a:chOff x="4463" y="3372"/>
                  <a:chExt cx="81" cy="123"/>
                </a:xfrm>
              </p:grpSpPr>
              <p:sp>
                <p:nvSpPr>
                  <p:cNvPr id="12454" name="Rectangle 166"/>
                  <p:cNvSpPr>
                    <a:spLocks noChangeArrowheads="1"/>
                  </p:cNvSpPr>
                  <p:nvPr/>
                </p:nvSpPr>
                <p:spPr bwMode="auto">
                  <a:xfrm>
                    <a:off x="4463" y="3372"/>
                    <a:ext cx="81" cy="123"/>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455" name="Line 167"/>
                  <p:cNvSpPr>
                    <a:spLocks noChangeShapeType="1"/>
                  </p:cNvSpPr>
                  <p:nvPr/>
                </p:nvSpPr>
                <p:spPr bwMode="auto">
                  <a:xfrm>
                    <a:off x="4485" y="3414"/>
                    <a:ext cx="39" cy="41"/>
                  </a:xfrm>
                  <a:prstGeom prst="line">
                    <a:avLst/>
                  </a:prstGeom>
                  <a:noFill/>
                  <a:ln w="762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2457" name="Rectangle 169"/>
                <p:cNvSpPr>
                  <a:spLocks noChangeArrowheads="1"/>
                </p:cNvSpPr>
                <p:nvPr/>
              </p:nvSpPr>
              <p:spPr bwMode="auto">
                <a:xfrm>
                  <a:off x="4395" y="3362"/>
                  <a:ext cx="216" cy="15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sz="1000">
                      <a:latin typeface="Arial" pitchFamily="34" charset="0"/>
                    </a:rPr>
                    <a:t>TP</a:t>
                  </a:r>
                </a:p>
              </p:txBody>
            </p:sp>
          </p:grpSp>
          <p:grpSp>
            <p:nvGrpSpPr>
              <p:cNvPr id="12463" name="Group 175"/>
              <p:cNvGrpSpPr>
                <a:grpSpLocks/>
              </p:cNvGrpSpPr>
              <p:nvPr/>
            </p:nvGrpSpPr>
            <p:grpSpPr bwMode="auto">
              <a:xfrm>
                <a:off x="4306" y="3362"/>
                <a:ext cx="216" cy="152"/>
                <a:chOff x="4306" y="3362"/>
                <a:chExt cx="216" cy="152"/>
              </a:xfrm>
            </p:grpSpPr>
            <p:grpSp>
              <p:nvGrpSpPr>
                <p:cNvPr id="12461" name="Group 173"/>
                <p:cNvGrpSpPr>
                  <a:grpSpLocks/>
                </p:cNvGrpSpPr>
                <p:nvPr/>
              </p:nvGrpSpPr>
              <p:grpSpPr bwMode="auto">
                <a:xfrm>
                  <a:off x="4374" y="3372"/>
                  <a:ext cx="81" cy="123"/>
                  <a:chOff x="4374" y="3372"/>
                  <a:chExt cx="81" cy="123"/>
                </a:xfrm>
              </p:grpSpPr>
              <p:sp>
                <p:nvSpPr>
                  <p:cNvPr id="12459" name="Rectangle 171"/>
                  <p:cNvSpPr>
                    <a:spLocks noChangeArrowheads="1"/>
                  </p:cNvSpPr>
                  <p:nvPr/>
                </p:nvSpPr>
                <p:spPr bwMode="auto">
                  <a:xfrm>
                    <a:off x="4374" y="3372"/>
                    <a:ext cx="81" cy="123"/>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460" name="Line 172"/>
                  <p:cNvSpPr>
                    <a:spLocks noChangeShapeType="1"/>
                  </p:cNvSpPr>
                  <p:nvPr/>
                </p:nvSpPr>
                <p:spPr bwMode="auto">
                  <a:xfrm>
                    <a:off x="4396" y="3414"/>
                    <a:ext cx="39" cy="41"/>
                  </a:xfrm>
                  <a:prstGeom prst="line">
                    <a:avLst/>
                  </a:prstGeom>
                  <a:noFill/>
                  <a:ln w="762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2462" name="Rectangle 174"/>
                <p:cNvSpPr>
                  <a:spLocks noChangeArrowheads="1"/>
                </p:cNvSpPr>
                <p:nvPr/>
              </p:nvSpPr>
              <p:spPr bwMode="auto">
                <a:xfrm>
                  <a:off x="4306" y="3362"/>
                  <a:ext cx="216" cy="15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sz="1000">
                      <a:latin typeface="Arial" pitchFamily="34" charset="0"/>
                    </a:rPr>
                    <a:t>TP</a:t>
                  </a:r>
                </a:p>
              </p:txBody>
            </p:sp>
          </p:grpSp>
        </p:grpSp>
        <p:grpSp>
          <p:nvGrpSpPr>
            <p:cNvPr id="12510" name="Group 222"/>
            <p:cNvGrpSpPr>
              <a:grpSpLocks/>
            </p:cNvGrpSpPr>
            <p:nvPr/>
          </p:nvGrpSpPr>
          <p:grpSpPr bwMode="auto">
            <a:xfrm>
              <a:off x="3640" y="3231"/>
              <a:ext cx="927" cy="152"/>
              <a:chOff x="3640" y="3231"/>
              <a:chExt cx="927" cy="152"/>
            </a:xfrm>
          </p:grpSpPr>
          <p:grpSp>
            <p:nvGrpSpPr>
              <p:cNvPr id="12469" name="Group 181"/>
              <p:cNvGrpSpPr>
                <a:grpSpLocks/>
              </p:cNvGrpSpPr>
              <p:nvPr/>
            </p:nvGrpSpPr>
            <p:grpSpPr bwMode="auto">
              <a:xfrm>
                <a:off x="4262" y="3231"/>
                <a:ext cx="216" cy="152"/>
                <a:chOff x="4262" y="3231"/>
                <a:chExt cx="216" cy="152"/>
              </a:xfrm>
            </p:grpSpPr>
            <p:grpSp>
              <p:nvGrpSpPr>
                <p:cNvPr id="12467" name="Group 179"/>
                <p:cNvGrpSpPr>
                  <a:grpSpLocks/>
                </p:cNvGrpSpPr>
                <p:nvPr/>
              </p:nvGrpSpPr>
              <p:grpSpPr bwMode="auto">
                <a:xfrm>
                  <a:off x="4330" y="3241"/>
                  <a:ext cx="80" cy="123"/>
                  <a:chOff x="4330" y="3241"/>
                  <a:chExt cx="80" cy="123"/>
                </a:xfrm>
              </p:grpSpPr>
              <p:sp>
                <p:nvSpPr>
                  <p:cNvPr id="12465" name="Rectangle 177"/>
                  <p:cNvSpPr>
                    <a:spLocks noChangeArrowheads="1"/>
                  </p:cNvSpPr>
                  <p:nvPr/>
                </p:nvSpPr>
                <p:spPr bwMode="auto">
                  <a:xfrm>
                    <a:off x="4330" y="3241"/>
                    <a:ext cx="80" cy="123"/>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466" name="Line 178"/>
                  <p:cNvSpPr>
                    <a:spLocks noChangeShapeType="1"/>
                  </p:cNvSpPr>
                  <p:nvPr/>
                </p:nvSpPr>
                <p:spPr bwMode="auto">
                  <a:xfrm>
                    <a:off x="4352" y="3283"/>
                    <a:ext cx="38" cy="41"/>
                  </a:xfrm>
                  <a:prstGeom prst="line">
                    <a:avLst/>
                  </a:prstGeom>
                  <a:noFill/>
                  <a:ln w="762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2468" name="Rectangle 180"/>
                <p:cNvSpPr>
                  <a:spLocks noChangeArrowheads="1"/>
                </p:cNvSpPr>
                <p:nvPr/>
              </p:nvSpPr>
              <p:spPr bwMode="auto">
                <a:xfrm>
                  <a:off x="4262" y="3231"/>
                  <a:ext cx="216" cy="15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sz="1000">
                      <a:latin typeface="Arial" pitchFamily="34" charset="0"/>
                    </a:rPr>
                    <a:t>TP</a:t>
                  </a:r>
                </a:p>
              </p:txBody>
            </p:sp>
          </p:grpSp>
          <p:grpSp>
            <p:nvGrpSpPr>
              <p:cNvPr id="12474" name="Group 186"/>
              <p:cNvGrpSpPr>
                <a:grpSpLocks/>
              </p:cNvGrpSpPr>
              <p:nvPr/>
            </p:nvGrpSpPr>
            <p:grpSpPr bwMode="auto">
              <a:xfrm>
                <a:off x="4173" y="3231"/>
                <a:ext cx="216" cy="152"/>
                <a:chOff x="4173" y="3231"/>
                <a:chExt cx="216" cy="152"/>
              </a:xfrm>
            </p:grpSpPr>
            <p:grpSp>
              <p:nvGrpSpPr>
                <p:cNvPr id="12472" name="Group 184"/>
                <p:cNvGrpSpPr>
                  <a:grpSpLocks/>
                </p:cNvGrpSpPr>
                <p:nvPr/>
              </p:nvGrpSpPr>
              <p:grpSpPr bwMode="auto">
                <a:xfrm>
                  <a:off x="4241" y="3241"/>
                  <a:ext cx="81" cy="123"/>
                  <a:chOff x="4241" y="3241"/>
                  <a:chExt cx="81" cy="123"/>
                </a:xfrm>
              </p:grpSpPr>
              <p:sp>
                <p:nvSpPr>
                  <p:cNvPr id="12470" name="Rectangle 182"/>
                  <p:cNvSpPr>
                    <a:spLocks noChangeArrowheads="1"/>
                  </p:cNvSpPr>
                  <p:nvPr/>
                </p:nvSpPr>
                <p:spPr bwMode="auto">
                  <a:xfrm>
                    <a:off x="4241" y="3241"/>
                    <a:ext cx="81" cy="123"/>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471" name="Line 183"/>
                  <p:cNvSpPr>
                    <a:spLocks noChangeShapeType="1"/>
                  </p:cNvSpPr>
                  <p:nvPr/>
                </p:nvSpPr>
                <p:spPr bwMode="auto">
                  <a:xfrm>
                    <a:off x="4263" y="3283"/>
                    <a:ext cx="39" cy="41"/>
                  </a:xfrm>
                  <a:prstGeom prst="line">
                    <a:avLst/>
                  </a:prstGeom>
                  <a:noFill/>
                  <a:ln w="762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2473" name="Rectangle 185"/>
                <p:cNvSpPr>
                  <a:spLocks noChangeArrowheads="1"/>
                </p:cNvSpPr>
                <p:nvPr/>
              </p:nvSpPr>
              <p:spPr bwMode="auto">
                <a:xfrm>
                  <a:off x="4173" y="3231"/>
                  <a:ext cx="216" cy="15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sz="1000">
                      <a:latin typeface="Arial" pitchFamily="34" charset="0"/>
                    </a:rPr>
                    <a:t>TP</a:t>
                  </a:r>
                </a:p>
              </p:txBody>
            </p:sp>
          </p:grpSp>
          <p:grpSp>
            <p:nvGrpSpPr>
              <p:cNvPr id="12479" name="Group 191"/>
              <p:cNvGrpSpPr>
                <a:grpSpLocks/>
              </p:cNvGrpSpPr>
              <p:nvPr/>
            </p:nvGrpSpPr>
            <p:grpSpPr bwMode="auto">
              <a:xfrm>
                <a:off x="4084" y="3231"/>
                <a:ext cx="216" cy="152"/>
                <a:chOff x="4084" y="3231"/>
                <a:chExt cx="216" cy="152"/>
              </a:xfrm>
            </p:grpSpPr>
            <p:grpSp>
              <p:nvGrpSpPr>
                <p:cNvPr id="12477" name="Group 189"/>
                <p:cNvGrpSpPr>
                  <a:grpSpLocks/>
                </p:cNvGrpSpPr>
                <p:nvPr/>
              </p:nvGrpSpPr>
              <p:grpSpPr bwMode="auto">
                <a:xfrm>
                  <a:off x="4152" y="3241"/>
                  <a:ext cx="81" cy="123"/>
                  <a:chOff x="4152" y="3241"/>
                  <a:chExt cx="81" cy="123"/>
                </a:xfrm>
              </p:grpSpPr>
              <p:sp>
                <p:nvSpPr>
                  <p:cNvPr id="12475" name="Rectangle 187"/>
                  <p:cNvSpPr>
                    <a:spLocks noChangeArrowheads="1"/>
                  </p:cNvSpPr>
                  <p:nvPr/>
                </p:nvSpPr>
                <p:spPr bwMode="auto">
                  <a:xfrm>
                    <a:off x="4152" y="3241"/>
                    <a:ext cx="81" cy="123"/>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476" name="Line 188"/>
                  <p:cNvSpPr>
                    <a:spLocks noChangeShapeType="1"/>
                  </p:cNvSpPr>
                  <p:nvPr/>
                </p:nvSpPr>
                <p:spPr bwMode="auto">
                  <a:xfrm>
                    <a:off x="4174" y="3283"/>
                    <a:ext cx="39" cy="41"/>
                  </a:xfrm>
                  <a:prstGeom prst="line">
                    <a:avLst/>
                  </a:prstGeom>
                  <a:noFill/>
                  <a:ln w="762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2478" name="Rectangle 190"/>
                <p:cNvSpPr>
                  <a:spLocks noChangeArrowheads="1"/>
                </p:cNvSpPr>
                <p:nvPr/>
              </p:nvSpPr>
              <p:spPr bwMode="auto">
                <a:xfrm>
                  <a:off x="4084" y="3231"/>
                  <a:ext cx="216" cy="15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sz="1000">
                      <a:latin typeface="Arial" pitchFamily="34" charset="0"/>
                    </a:rPr>
                    <a:t>TP</a:t>
                  </a:r>
                </a:p>
              </p:txBody>
            </p:sp>
          </p:grpSp>
          <p:grpSp>
            <p:nvGrpSpPr>
              <p:cNvPr id="12484" name="Group 196"/>
              <p:cNvGrpSpPr>
                <a:grpSpLocks/>
              </p:cNvGrpSpPr>
              <p:nvPr/>
            </p:nvGrpSpPr>
            <p:grpSpPr bwMode="auto">
              <a:xfrm>
                <a:off x="3995" y="3231"/>
                <a:ext cx="216" cy="152"/>
                <a:chOff x="3995" y="3231"/>
                <a:chExt cx="216" cy="152"/>
              </a:xfrm>
            </p:grpSpPr>
            <p:grpSp>
              <p:nvGrpSpPr>
                <p:cNvPr id="12482" name="Group 194"/>
                <p:cNvGrpSpPr>
                  <a:grpSpLocks/>
                </p:cNvGrpSpPr>
                <p:nvPr/>
              </p:nvGrpSpPr>
              <p:grpSpPr bwMode="auto">
                <a:xfrm>
                  <a:off x="4063" y="3241"/>
                  <a:ext cx="81" cy="123"/>
                  <a:chOff x="4063" y="3241"/>
                  <a:chExt cx="81" cy="123"/>
                </a:xfrm>
              </p:grpSpPr>
              <p:sp>
                <p:nvSpPr>
                  <p:cNvPr id="12480" name="Rectangle 192"/>
                  <p:cNvSpPr>
                    <a:spLocks noChangeArrowheads="1"/>
                  </p:cNvSpPr>
                  <p:nvPr/>
                </p:nvSpPr>
                <p:spPr bwMode="auto">
                  <a:xfrm>
                    <a:off x="4063" y="3241"/>
                    <a:ext cx="81" cy="123"/>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481" name="Line 193"/>
                  <p:cNvSpPr>
                    <a:spLocks noChangeShapeType="1"/>
                  </p:cNvSpPr>
                  <p:nvPr/>
                </p:nvSpPr>
                <p:spPr bwMode="auto">
                  <a:xfrm>
                    <a:off x="4085" y="3283"/>
                    <a:ext cx="39" cy="41"/>
                  </a:xfrm>
                  <a:prstGeom prst="line">
                    <a:avLst/>
                  </a:prstGeom>
                  <a:noFill/>
                  <a:ln w="762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2483" name="Rectangle 195"/>
                <p:cNvSpPr>
                  <a:spLocks noChangeArrowheads="1"/>
                </p:cNvSpPr>
                <p:nvPr/>
              </p:nvSpPr>
              <p:spPr bwMode="auto">
                <a:xfrm>
                  <a:off x="3995" y="3231"/>
                  <a:ext cx="216" cy="15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sz="1000">
                      <a:latin typeface="Arial" pitchFamily="34" charset="0"/>
                    </a:rPr>
                    <a:t>TP</a:t>
                  </a:r>
                </a:p>
              </p:txBody>
            </p:sp>
          </p:grpSp>
          <p:grpSp>
            <p:nvGrpSpPr>
              <p:cNvPr id="12489" name="Group 201"/>
              <p:cNvGrpSpPr>
                <a:grpSpLocks/>
              </p:cNvGrpSpPr>
              <p:nvPr/>
            </p:nvGrpSpPr>
            <p:grpSpPr bwMode="auto">
              <a:xfrm>
                <a:off x="3907" y="3231"/>
                <a:ext cx="216" cy="152"/>
                <a:chOff x="3907" y="3231"/>
                <a:chExt cx="216" cy="152"/>
              </a:xfrm>
            </p:grpSpPr>
            <p:grpSp>
              <p:nvGrpSpPr>
                <p:cNvPr id="12487" name="Group 199"/>
                <p:cNvGrpSpPr>
                  <a:grpSpLocks/>
                </p:cNvGrpSpPr>
                <p:nvPr/>
              </p:nvGrpSpPr>
              <p:grpSpPr bwMode="auto">
                <a:xfrm>
                  <a:off x="3974" y="3241"/>
                  <a:ext cx="81" cy="123"/>
                  <a:chOff x="3974" y="3241"/>
                  <a:chExt cx="81" cy="123"/>
                </a:xfrm>
              </p:grpSpPr>
              <p:sp>
                <p:nvSpPr>
                  <p:cNvPr id="12485" name="Rectangle 197"/>
                  <p:cNvSpPr>
                    <a:spLocks noChangeArrowheads="1"/>
                  </p:cNvSpPr>
                  <p:nvPr/>
                </p:nvSpPr>
                <p:spPr bwMode="auto">
                  <a:xfrm>
                    <a:off x="3974" y="3241"/>
                    <a:ext cx="81" cy="123"/>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486" name="Line 198"/>
                  <p:cNvSpPr>
                    <a:spLocks noChangeShapeType="1"/>
                  </p:cNvSpPr>
                  <p:nvPr/>
                </p:nvSpPr>
                <p:spPr bwMode="auto">
                  <a:xfrm>
                    <a:off x="3996" y="3283"/>
                    <a:ext cx="39" cy="41"/>
                  </a:xfrm>
                  <a:prstGeom prst="line">
                    <a:avLst/>
                  </a:prstGeom>
                  <a:noFill/>
                  <a:ln w="762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2488" name="Rectangle 200"/>
                <p:cNvSpPr>
                  <a:spLocks noChangeArrowheads="1"/>
                </p:cNvSpPr>
                <p:nvPr/>
              </p:nvSpPr>
              <p:spPr bwMode="auto">
                <a:xfrm>
                  <a:off x="3907" y="3231"/>
                  <a:ext cx="216" cy="15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sz="1000">
                      <a:latin typeface="Arial" pitchFamily="34" charset="0"/>
                    </a:rPr>
                    <a:t>TP</a:t>
                  </a:r>
                </a:p>
              </p:txBody>
            </p:sp>
          </p:grpSp>
          <p:grpSp>
            <p:nvGrpSpPr>
              <p:cNvPr id="12494" name="Group 206"/>
              <p:cNvGrpSpPr>
                <a:grpSpLocks/>
              </p:cNvGrpSpPr>
              <p:nvPr/>
            </p:nvGrpSpPr>
            <p:grpSpPr bwMode="auto">
              <a:xfrm>
                <a:off x="3818" y="3231"/>
                <a:ext cx="216" cy="152"/>
                <a:chOff x="3818" y="3231"/>
                <a:chExt cx="216" cy="152"/>
              </a:xfrm>
            </p:grpSpPr>
            <p:grpSp>
              <p:nvGrpSpPr>
                <p:cNvPr id="12492" name="Group 204"/>
                <p:cNvGrpSpPr>
                  <a:grpSpLocks/>
                </p:cNvGrpSpPr>
                <p:nvPr/>
              </p:nvGrpSpPr>
              <p:grpSpPr bwMode="auto">
                <a:xfrm>
                  <a:off x="3885" y="3241"/>
                  <a:ext cx="81" cy="123"/>
                  <a:chOff x="3885" y="3241"/>
                  <a:chExt cx="81" cy="123"/>
                </a:xfrm>
              </p:grpSpPr>
              <p:sp>
                <p:nvSpPr>
                  <p:cNvPr id="12490" name="Rectangle 202"/>
                  <p:cNvSpPr>
                    <a:spLocks noChangeArrowheads="1"/>
                  </p:cNvSpPr>
                  <p:nvPr/>
                </p:nvSpPr>
                <p:spPr bwMode="auto">
                  <a:xfrm>
                    <a:off x="3885" y="3241"/>
                    <a:ext cx="81" cy="123"/>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491" name="Line 203"/>
                  <p:cNvSpPr>
                    <a:spLocks noChangeShapeType="1"/>
                  </p:cNvSpPr>
                  <p:nvPr/>
                </p:nvSpPr>
                <p:spPr bwMode="auto">
                  <a:xfrm>
                    <a:off x="3907" y="3283"/>
                    <a:ext cx="39" cy="41"/>
                  </a:xfrm>
                  <a:prstGeom prst="line">
                    <a:avLst/>
                  </a:prstGeom>
                  <a:noFill/>
                  <a:ln w="762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2493" name="Rectangle 205"/>
                <p:cNvSpPr>
                  <a:spLocks noChangeArrowheads="1"/>
                </p:cNvSpPr>
                <p:nvPr/>
              </p:nvSpPr>
              <p:spPr bwMode="auto">
                <a:xfrm>
                  <a:off x="3818" y="3231"/>
                  <a:ext cx="216" cy="15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sz="1000">
                      <a:latin typeface="Arial" pitchFamily="34" charset="0"/>
                    </a:rPr>
                    <a:t>TP</a:t>
                  </a:r>
                </a:p>
              </p:txBody>
            </p:sp>
          </p:grpSp>
          <p:grpSp>
            <p:nvGrpSpPr>
              <p:cNvPr id="12499" name="Group 211"/>
              <p:cNvGrpSpPr>
                <a:grpSpLocks/>
              </p:cNvGrpSpPr>
              <p:nvPr/>
            </p:nvGrpSpPr>
            <p:grpSpPr bwMode="auto">
              <a:xfrm>
                <a:off x="3729" y="3231"/>
                <a:ext cx="216" cy="152"/>
                <a:chOff x="3729" y="3231"/>
                <a:chExt cx="216" cy="152"/>
              </a:xfrm>
            </p:grpSpPr>
            <p:grpSp>
              <p:nvGrpSpPr>
                <p:cNvPr id="12497" name="Group 209"/>
                <p:cNvGrpSpPr>
                  <a:grpSpLocks/>
                </p:cNvGrpSpPr>
                <p:nvPr/>
              </p:nvGrpSpPr>
              <p:grpSpPr bwMode="auto">
                <a:xfrm>
                  <a:off x="3797" y="3241"/>
                  <a:ext cx="80" cy="123"/>
                  <a:chOff x="3797" y="3241"/>
                  <a:chExt cx="80" cy="123"/>
                </a:xfrm>
              </p:grpSpPr>
              <p:sp>
                <p:nvSpPr>
                  <p:cNvPr id="12495" name="Rectangle 207"/>
                  <p:cNvSpPr>
                    <a:spLocks noChangeArrowheads="1"/>
                  </p:cNvSpPr>
                  <p:nvPr/>
                </p:nvSpPr>
                <p:spPr bwMode="auto">
                  <a:xfrm>
                    <a:off x="3797" y="3241"/>
                    <a:ext cx="80" cy="123"/>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496" name="Line 208"/>
                  <p:cNvSpPr>
                    <a:spLocks noChangeShapeType="1"/>
                  </p:cNvSpPr>
                  <p:nvPr/>
                </p:nvSpPr>
                <p:spPr bwMode="auto">
                  <a:xfrm>
                    <a:off x="3819" y="3283"/>
                    <a:ext cx="38" cy="41"/>
                  </a:xfrm>
                  <a:prstGeom prst="line">
                    <a:avLst/>
                  </a:prstGeom>
                  <a:noFill/>
                  <a:ln w="762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2498" name="Rectangle 210"/>
                <p:cNvSpPr>
                  <a:spLocks noChangeArrowheads="1"/>
                </p:cNvSpPr>
                <p:nvPr/>
              </p:nvSpPr>
              <p:spPr bwMode="auto">
                <a:xfrm>
                  <a:off x="3729" y="3231"/>
                  <a:ext cx="216" cy="15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sz="1000">
                      <a:latin typeface="Arial" pitchFamily="34" charset="0"/>
                    </a:rPr>
                    <a:t>TP</a:t>
                  </a:r>
                </a:p>
              </p:txBody>
            </p:sp>
          </p:grpSp>
          <p:grpSp>
            <p:nvGrpSpPr>
              <p:cNvPr id="12504" name="Group 216"/>
              <p:cNvGrpSpPr>
                <a:grpSpLocks/>
              </p:cNvGrpSpPr>
              <p:nvPr/>
            </p:nvGrpSpPr>
            <p:grpSpPr bwMode="auto">
              <a:xfrm>
                <a:off x="3640" y="3231"/>
                <a:ext cx="216" cy="152"/>
                <a:chOff x="3640" y="3231"/>
                <a:chExt cx="216" cy="152"/>
              </a:xfrm>
            </p:grpSpPr>
            <p:grpSp>
              <p:nvGrpSpPr>
                <p:cNvPr id="12502" name="Group 214"/>
                <p:cNvGrpSpPr>
                  <a:grpSpLocks/>
                </p:cNvGrpSpPr>
                <p:nvPr/>
              </p:nvGrpSpPr>
              <p:grpSpPr bwMode="auto">
                <a:xfrm>
                  <a:off x="3708" y="3241"/>
                  <a:ext cx="81" cy="123"/>
                  <a:chOff x="3708" y="3241"/>
                  <a:chExt cx="81" cy="123"/>
                </a:xfrm>
              </p:grpSpPr>
              <p:sp>
                <p:nvSpPr>
                  <p:cNvPr id="12500" name="Rectangle 212"/>
                  <p:cNvSpPr>
                    <a:spLocks noChangeArrowheads="1"/>
                  </p:cNvSpPr>
                  <p:nvPr/>
                </p:nvSpPr>
                <p:spPr bwMode="auto">
                  <a:xfrm>
                    <a:off x="3708" y="3241"/>
                    <a:ext cx="81" cy="123"/>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501" name="Line 213"/>
                  <p:cNvSpPr>
                    <a:spLocks noChangeShapeType="1"/>
                  </p:cNvSpPr>
                  <p:nvPr/>
                </p:nvSpPr>
                <p:spPr bwMode="auto">
                  <a:xfrm>
                    <a:off x="3730" y="3283"/>
                    <a:ext cx="39" cy="41"/>
                  </a:xfrm>
                  <a:prstGeom prst="line">
                    <a:avLst/>
                  </a:prstGeom>
                  <a:noFill/>
                  <a:ln w="762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2503" name="Rectangle 215"/>
                <p:cNvSpPr>
                  <a:spLocks noChangeArrowheads="1"/>
                </p:cNvSpPr>
                <p:nvPr/>
              </p:nvSpPr>
              <p:spPr bwMode="auto">
                <a:xfrm>
                  <a:off x="3640" y="3231"/>
                  <a:ext cx="216" cy="15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sz="1000">
                      <a:latin typeface="Arial" pitchFamily="34" charset="0"/>
                    </a:rPr>
                    <a:t>TP</a:t>
                  </a:r>
                </a:p>
              </p:txBody>
            </p:sp>
          </p:grpSp>
          <p:grpSp>
            <p:nvGrpSpPr>
              <p:cNvPr id="12509" name="Group 221"/>
              <p:cNvGrpSpPr>
                <a:grpSpLocks/>
              </p:cNvGrpSpPr>
              <p:nvPr/>
            </p:nvGrpSpPr>
            <p:grpSpPr bwMode="auto">
              <a:xfrm>
                <a:off x="4351" y="3231"/>
                <a:ext cx="216" cy="152"/>
                <a:chOff x="4351" y="3231"/>
                <a:chExt cx="216" cy="152"/>
              </a:xfrm>
            </p:grpSpPr>
            <p:grpSp>
              <p:nvGrpSpPr>
                <p:cNvPr id="12507" name="Group 219"/>
                <p:cNvGrpSpPr>
                  <a:grpSpLocks/>
                </p:cNvGrpSpPr>
                <p:nvPr/>
              </p:nvGrpSpPr>
              <p:grpSpPr bwMode="auto">
                <a:xfrm>
                  <a:off x="4418" y="3241"/>
                  <a:ext cx="81" cy="123"/>
                  <a:chOff x="4418" y="3241"/>
                  <a:chExt cx="81" cy="123"/>
                </a:xfrm>
              </p:grpSpPr>
              <p:sp>
                <p:nvSpPr>
                  <p:cNvPr id="12505" name="Rectangle 217"/>
                  <p:cNvSpPr>
                    <a:spLocks noChangeArrowheads="1"/>
                  </p:cNvSpPr>
                  <p:nvPr/>
                </p:nvSpPr>
                <p:spPr bwMode="auto">
                  <a:xfrm>
                    <a:off x="4418" y="3241"/>
                    <a:ext cx="81" cy="123"/>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506" name="Line 218"/>
                  <p:cNvSpPr>
                    <a:spLocks noChangeShapeType="1"/>
                  </p:cNvSpPr>
                  <p:nvPr/>
                </p:nvSpPr>
                <p:spPr bwMode="auto">
                  <a:xfrm>
                    <a:off x="4440" y="3283"/>
                    <a:ext cx="39" cy="41"/>
                  </a:xfrm>
                  <a:prstGeom prst="line">
                    <a:avLst/>
                  </a:prstGeom>
                  <a:noFill/>
                  <a:ln w="762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2508" name="Rectangle 220"/>
                <p:cNvSpPr>
                  <a:spLocks noChangeArrowheads="1"/>
                </p:cNvSpPr>
                <p:nvPr/>
              </p:nvSpPr>
              <p:spPr bwMode="auto">
                <a:xfrm>
                  <a:off x="4351" y="3231"/>
                  <a:ext cx="216" cy="15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sz="1000">
                      <a:latin typeface="Arial" pitchFamily="34" charset="0"/>
                    </a:rPr>
                    <a:t>TP</a:t>
                  </a:r>
                </a:p>
              </p:txBody>
            </p:sp>
          </p:grpSp>
        </p:grpSp>
        <p:grpSp>
          <p:nvGrpSpPr>
            <p:cNvPr id="12551" name="Group 263"/>
            <p:cNvGrpSpPr>
              <a:grpSpLocks/>
            </p:cNvGrpSpPr>
            <p:nvPr/>
          </p:nvGrpSpPr>
          <p:grpSpPr bwMode="auto">
            <a:xfrm>
              <a:off x="3685" y="3100"/>
              <a:ext cx="837" cy="152"/>
              <a:chOff x="3685" y="3100"/>
              <a:chExt cx="837" cy="152"/>
            </a:xfrm>
          </p:grpSpPr>
          <p:grpSp>
            <p:nvGrpSpPr>
              <p:cNvPr id="12515" name="Group 227"/>
              <p:cNvGrpSpPr>
                <a:grpSpLocks/>
              </p:cNvGrpSpPr>
              <p:nvPr/>
            </p:nvGrpSpPr>
            <p:grpSpPr bwMode="auto">
              <a:xfrm>
                <a:off x="4306" y="3100"/>
                <a:ext cx="216" cy="152"/>
                <a:chOff x="4306" y="3100"/>
                <a:chExt cx="216" cy="152"/>
              </a:xfrm>
            </p:grpSpPr>
            <p:grpSp>
              <p:nvGrpSpPr>
                <p:cNvPr id="12513" name="Group 225"/>
                <p:cNvGrpSpPr>
                  <a:grpSpLocks/>
                </p:cNvGrpSpPr>
                <p:nvPr/>
              </p:nvGrpSpPr>
              <p:grpSpPr bwMode="auto">
                <a:xfrm>
                  <a:off x="4374" y="3110"/>
                  <a:ext cx="81" cy="123"/>
                  <a:chOff x="4374" y="3110"/>
                  <a:chExt cx="81" cy="123"/>
                </a:xfrm>
              </p:grpSpPr>
              <p:sp>
                <p:nvSpPr>
                  <p:cNvPr id="12511" name="Rectangle 223"/>
                  <p:cNvSpPr>
                    <a:spLocks noChangeArrowheads="1"/>
                  </p:cNvSpPr>
                  <p:nvPr/>
                </p:nvSpPr>
                <p:spPr bwMode="auto">
                  <a:xfrm>
                    <a:off x="4374" y="3110"/>
                    <a:ext cx="81" cy="123"/>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512" name="Line 224"/>
                  <p:cNvSpPr>
                    <a:spLocks noChangeShapeType="1"/>
                  </p:cNvSpPr>
                  <p:nvPr/>
                </p:nvSpPr>
                <p:spPr bwMode="auto">
                  <a:xfrm>
                    <a:off x="4396" y="3152"/>
                    <a:ext cx="39" cy="41"/>
                  </a:xfrm>
                  <a:prstGeom prst="line">
                    <a:avLst/>
                  </a:prstGeom>
                  <a:noFill/>
                  <a:ln w="762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2514" name="Rectangle 226"/>
                <p:cNvSpPr>
                  <a:spLocks noChangeArrowheads="1"/>
                </p:cNvSpPr>
                <p:nvPr/>
              </p:nvSpPr>
              <p:spPr bwMode="auto">
                <a:xfrm>
                  <a:off x="4306" y="3100"/>
                  <a:ext cx="216" cy="15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sz="1000">
                      <a:latin typeface="Arial" pitchFamily="34" charset="0"/>
                    </a:rPr>
                    <a:t>TP</a:t>
                  </a:r>
                </a:p>
              </p:txBody>
            </p:sp>
          </p:grpSp>
          <p:grpSp>
            <p:nvGrpSpPr>
              <p:cNvPr id="12520" name="Group 232"/>
              <p:cNvGrpSpPr>
                <a:grpSpLocks/>
              </p:cNvGrpSpPr>
              <p:nvPr/>
            </p:nvGrpSpPr>
            <p:grpSpPr bwMode="auto">
              <a:xfrm>
                <a:off x="4218" y="3100"/>
                <a:ext cx="216" cy="152"/>
                <a:chOff x="4218" y="3100"/>
                <a:chExt cx="216" cy="152"/>
              </a:xfrm>
            </p:grpSpPr>
            <p:grpSp>
              <p:nvGrpSpPr>
                <p:cNvPr id="12518" name="Group 230"/>
                <p:cNvGrpSpPr>
                  <a:grpSpLocks/>
                </p:cNvGrpSpPr>
                <p:nvPr/>
              </p:nvGrpSpPr>
              <p:grpSpPr bwMode="auto">
                <a:xfrm>
                  <a:off x="4285" y="3110"/>
                  <a:ext cx="81" cy="123"/>
                  <a:chOff x="4285" y="3110"/>
                  <a:chExt cx="81" cy="123"/>
                </a:xfrm>
              </p:grpSpPr>
              <p:sp>
                <p:nvSpPr>
                  <p:cNvPr id="12516" name="Rectangle 228"/>
                  <p:cNvSpPr>
                    <a:spLocks noChangeArrowheads="1"/>
                  </p:cNvSpPr>
                  <p:nvPr/>
                </p:nvSpPr>
                <p:spPr bwMode="auto">
                  <a:xfrm>
                    <a:off x="4285" y="3110"/>
                    <a:ext cx="81" cy="123"/>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517" name="Line 229"/>
                  <p:cNvSpPr>
                    <a:spLocks noChangeShapeType="1"/>
                  </p:cNvSpPr>
                  <p:nvPr/>
                </p:nvSpPr>
                <p:spPr bwMode="auto">
                  <a:xfrm>
                    <a:off x="4307" y="3152"/>
                    <a:ext cx="39" cy="41"/>
                  </a:xfrm>
                  <a:prstGeom prst="line">
                    <a:avLst/>
                  </a:prstGeom>
                  <a:noFill/>
                  <a:ln w="762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2519" name="Rectangle 231"/>
                <p:cNvSpPr>
                  <a:spLocks noChangeArrowheads="1"/>
                </p:cNvSpPr>
                <p:nvPr/>
              </p:nvSpPr>
              <p:spPr bwMode="auto">
                <a:xfrm>
                  <a:off x="4218" y="3100"/>
                  <a:ext cx="216" cy="15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sz="1000">
                      <a:latin typeface="Arial" pitchFamily="34" charset="0"/>
                    </a:rPr>
                    <a:t>TP</a:t>
                  </a:r>
                </a:p>
              </p:txBody>
            </p:sp>
          </p:grpSp>
          <p:grpSp>
            <p:nvGrpSpPr>
              <p:cNvPr id="12525" name="Group 237"/>
              <p:cNvGrpSpPr>
                <a:grpSpLocks/>
              </p:cNvGrpSpPr>
              <p:nvPr/>
            </p:nvGrpSpPr>
            <p:grpSpPr bwMode="auto">
              <a:xfrm>
                <a:off x="4129" y="3100"/>
                <a:ext cx="216" cy="152"/>
                <a:chOff x="4129" y="3100"/>
                <a:chExt cx="216" cy="152"/>
              </a:xfrm>
            </p:grpSpPr>
            <p:grpSp>
              <p:nvGrpSpPr>
                <p:cNvPr id="12523" name="Group 235"/>
                <p:cNvGrpSpPr>
                  <a:grpSpLocks/>
                </p:cNvGrpSpPr>
                <p:nvPr/>
              </p:nvGrpSpPr>
              <p:grpSpPr bwMode="auto">
                <a:xfrm>
                  <a:off x="4196" y="3110"/>
                  <a:ext cx="81" cy="123"/>
                  <a:chOff x="4196" y="3110"/>
                  <a:chExt cx="81" cy="123"/>
                </a:xfrm>
              </p:grpSpPr>
              <p:sp>
                <p:nvSpPr>
                  <p:cNvPr id="12521" name="Rectangle 233"/>
                  <p:cNvSpPr>
                    <a:spLocks noChangeArrowheads="1"/>
                  </p:cNvSpPr>
                  <p:nvPr/>
                </p:nvSpPr>
                <p:spPr bwMode="auto">
                  <a:xfrm>
                    <a:off x="4196" y="3110"/>
                    <a:ext cx="81" cy="123"/>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522" name="Line 234"/>
                  <p:cNvSpPr>
                    <a:spLocks noChangeShapeType="1"/>
                  </p:cNvSpPr>
                  <p:nvPr/>
                </p:nvSpPr>
                <p:spPr bwMode="auto">
                  <a:xfrm>
                    <a:off x="4218" y="3152"/>
                    <a:ext cx="39" cy="41"/>
                  </a:xfrm>
                  <a:prstGeom prst="line">
                    <a:avLst/>
                  </a:prstGeom>
                  <a:noFill/>
                  <a:ln w="762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2524" name="Rectangle 236"/>
                <p:cNvSpPr>
                  <a:spLocks noChangeArrowheads="1"/>
                </p:cNvSpPr>
                <p:nvPr/>
              </p:nvSpPr>
              <p:spPr bwMode="auto">
                <a:xfrm>
                  <a:off x="4129" y="3100"/>
                  <a:ext cx="216" cy="15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sz="1000">
                      <a:latin typeface="Arial" pitchFamily="34" charset="0"/>
                    </a:rPr>
                    <a:t>TP</a:t>
                  </a:r>
                </a:p>
              </p:txBody>
            </p:sp>
          </p:grpSp>
          <p:grpSp>
            <p:nvGrpSpPr>
              <p:cNvPr id="12530" name="Group 242"/>
              <p:cNvGrpSpPr>
                <a:grpSpLocks/>
              </p:cNvGrpSpPr>
              <p:nvPr/>
            </p:nvGrpSpPr>
            <p:grpSpPr bwMode="auto">
              <a:xfrm>
                <a:off x="4040" y="3100"/>
                <a:ext cx="216" cy="152"/>
                <a:chOff x="4040" y="3100"/>
                <a:chExt cx="216" cy="152"/>
              </a:xfrm>
            </p:grpSpPr>
            <p:grpSp>
              <p:nvGrpSpPr>
                <p:cNvPr id="12528" name="Group 240"/>
                <p:cNvGrpSpPr>
                  <a:grpSpLocks/>
                </p:cNvGrpSpPr>
                <p:nvPr/>
              </p:nvGrpSpPr>
              <p:grpSpPr bwMode="auto">
                <a:xfrm>
                  <a:off x="4107" y="3110"/>
                  <a:ext cx="81" cy="123"/>
                  <a:chOff x="4107" y="3110"/>
                  <a:chExt cx="81" cy="123"/>
                </a:xfrm>
              </p:grpSpPr>
              <p:sp>
                <p:nvSpPr>
                  <p:cNvPr id="12526" name="Rectangle 238"/>
                  <p:cNvSpPr>
                    <a:spLocks noChangeArrowheads="1"/>
                  </p:cNvSpPr>
                  <p:nvPr/>
                </p:nvSpPr>
                <p:spPr bwMode="auto">
                  <a:xfrm>
                    <a:off x="4107" y="3110"/>
                    <a:ext cx="81" cy="123"/>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527" name="Line 239"/>
                  <p:cNvSpPr>
                    <a:spLocks noChangeShapeType="1"/>
                  </p:cNvSpPr>
                  <p:nvPr/>
                </p:nvSpPr>
                <p:spPr bwMode="auto">
                  <a:xfrm>
                    <a:off x="4129" y="3152"/>
                    <a:ext cx="39" cy="41"/>
                  </a:xfrm>
                  <a:prstGeom prst="line">
                    <a:avLst/>
                  </a:prstGeom>
                  <a:noFill/>
                  <a:ln w="762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2529" name="Rectangle 241"/>
                <p:cNvSpPr>
                  <a:spLocks noChangeArrowheads="1"/>
                </p:cNvSpPr>
                <p:nvPr/>
              </p:nvSpPr>
              <p:spPr bwMode="auto">
                <a:xfrm>
                  <a:off x="4040" y="3100"/>
                  <a:ext cx="216" cy="15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sz="1000">
                      <a:latin typeface="Arial" pitchFamily="34" charset="0"/>
                    </a:rPr>
                    <a:t>TP</a:t>
                  </a:r>
                </a:p>
              </p:txBody>
            </p:sp>
          </p:grpSp>
          <p:grpSp>
            <p:nvGrpSpPr>
              <p:cNvPr id="12535" name="Group 247"/>
              <p:cNvGrpSpPr>
                <a:grpSpLocks/>
              </p:cNvGrpSpPr>
              <p:nvPr/>
            </p:nvGrpSpPr>
            <p:grpSpPr bwMode="auto">
              <a:xfrm>
                <a:off x="3951" y="3100"/>
                <a:ext cx="216" cy="152"/>
                <a:chOff x="3951" y="3100"/>
                <a:chExt cx="216" cy="152"/>
              </a:xfrm>
            </p:grpSpPr>
            <p:grpSp>
              <p:nvGrpSpPr>
                <p:cNvPr id="12533" name="Group 245"/>
                <p:cNvGrpSpPr>
                  <a:grpSpLocks/>
                </p:cNvGrpSpPr>
                <p:nvPr/>
              </p:nvGrpSpPr>
              <p:grpSpPr bwMode="auto">
                <a:xfrm>
                  <a:off x="4019" y="3110"/>
                  <a:ext cx="80" cy="123"/>
                  <a:chOff x="4019" y="3110"/>
                  <a:chExt cx="80" cy="123"/>
                </a:xfrm>
              </p:grpSpPr>
              <p:sp>
                <p:nvSpPr>
                  <p:cNvPr id="12531" name="Rectangle 243"/>
                  <p:cNvSpPr>
                    <a:spLocks noChangeArrowheads="1"/>
                  </p:cNvSpPr>
                  <p:nvPr/>
                </p:nvSpPr>
                <p:spPr bwMode="auto">
                  <a:xfrm>
                    <a:off x="4019" y="3110"/>
                    <a:ext cx="80" cy="123"/>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532" name="Line 244"/>
                  <p:cNvSpPr>
                    <a:spLocks noChangeShapeType="1"/>
                  </p:cNvSpPr>
                  <p:nvPr/>
                </p:nvSpPr>
                <p:spPr bwMode="auto">
                  <a:xfrm>
                    <a:off x="4041" y="3152"/>
                    <a:ext cx="38" cy="41"/>
                  </a:xfrm>
                  <a:prstGeom prst="line">
                    <a:avLst/>
                  </a:prstGeom>
                  <a:noFill/>
                  <a:ln w="762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2534" name="Rectangle 246"/>
                <p:cNvSpPr>
                  <a:spLocks noChangeArrowheads="1"/>
                </p:cNvSpPr>
                <p:nvPr/>
              </p:nvSpPr>
              <p:spPr bwMode="auto">
                <a:xfrm>
                  <a:off x="3951" y="3100"/>
                  <a:ext cx="216" cy="15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sz="1000">
                      <a:latin typeface="Arial" pitchFamily="34" charset="0"/>
                    </a:rPr>
                    <a:t>TP</a:t>
                  </a:r>
                </a:p>
              </p:txBody>
            </p:sp>
          </p:grpSp>
          <p:grpSp>
            <p:nvGrpSpPr>
              <p:cNvPr id="12540" name="Group 252"/>
              <p:cNvGrpSpPr>
                <a:grpSpLocks/>
              </p:cNvGrpSpPr>
              <p:nvPr/>
            </p:nvGrpSpPr>
            <p:grpSpPr bwMode="auto">
              <a:xfrm>
                <a:off x="3862" y="3100"/>
                <a:ext cx="216" cy="152"/>
                <a:chOff x="3862" y="3100"/>
                <a:chExt cx="216" cy="152"/>
              </a:xfrm>
            </p:grpSpPr>
            <p:grpSp>
              <p:nvGrpSpPr>
                <p:cNvPr id="12538" name="Group 250"/>
                <p:cNvGrpSpPr>
                  <a:grpSpLocks/>
                </p:cNvGrpSpPr>
                <p:nvPr/>
              </p:nvGrpSpPr>
              <p:grpSpPr bwMode="auto">
                <a:xfrm>
                  <a:off x="3930" y="3110"/>
                  <a:ext cx="81" cy="123"/>
                  <a:chOff x="3930" y="3110"/>
                  <a:chExt cx="81" cy="123"/>
                </a:xfrm>
              </p:grpSpPr>
              <p:sp>
                <p:nvSpPr>
                  <p:cNvPr id="12536" name="Rectangle 248"/>
                  <p:cNvSpPr>
                    <a:spLocks noChangeArrowheads="1"/>
                  </p:cNvSpPr>
                  <p:nvPr/>
                </p:nvSpPr>
                <p:spPr bwMode="auto">
                  <a:xfrm>
                    <a:off x="3930" y="3110"/>
                    <a:ext cx="81" cy="123"/>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537" name="Line 249"/>
                  <p:cNvSpPr>
                    <a:spLocks noChangeShapeType="1"/>
                  </p:cNvSpPr>
                  <p:nvPr/>
                </p:nvSpPr>
                <p:spPr bwMode="auto">
                  <a:xfrm>
                    <a:off x="3952" y="3152"/>
                    <a:ext cx="39" cy="41"/>
                  </a:xfrm>
                  <a:prstGeom prst="line">
                    <a:avLst/>
                  </a:prstGeom>
                  <a:noFill/>
                  <a:ln w="762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2539" name="Rectangle 251"/>
                <p:cNvSpPr>
                  <a:spLocks noChangeArrowheads="1"/>
                </p:cNvSpPr>
                <p:nvPr/>
              </p:nvSpPr>
              <p:spPr bwMode="auto">
                <a:xfrm>
                  <a:off x="3862" y="3100"/>
                  <a:ext cx="216" cy="15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sz="1000">
                      <a:latin typeface="Arial" pitchFamily="34" charset="0"/>
                    </a:rPr>
                    <a:t>TP</a:t>
                  </a:r>
                </a:p>
              </p:txBody>
            </p:sp>
          </p:grpSp>
          <p:grpSp>
            <p:nvGrpSpPr>
              <p:cNvPr id="12545" name="Group 257"/>
              <p:cNvGrpSpPr>
                <a:grpSpLocks/>
              </p:cNvGrpSpPr>
              <p:nvPr/>
            </p:nvGrpSpPr>
            <p:grpSpPr bwMode="auto">
              <a:xfrm>
                <a:off x="3773" y="3100"/>
                <a:ext cx="216" cy="152"/>
                <a:chOff x="3773" y="3100"/>
                <a:chExt cx="216" cy="152"/>
              </a:xfrm>
            </p:grpSpPr>
            <p:grpSp>
              <p:nvGrpSpPr>
                <p:cNvPr id="12543" name="Group 255"/>
                <p:cNvGrpSpPr>
                  <a:grpSpLocks/>
                </p:cNvGrpSpPr>
                <p:nvPr/>
              </p:nvGrpSpPr>
              <p:grpSpPr bwMode="auto">
                <a:xfrm>
                  <a:off x="3841" y="3110"/>
                  <a:ext cx="81" cy="123"/>
                  <a:chOff x="3841" y="3110"/>
                  <a:chExt cx="81" cy="123"/>
                </a:xfrm>
              </p:grpSpPr>
              <p:sp>
                <p:nvSpPr>
                  <p:cNvPr id="12541" name="Rectangle 253"/>
                  <p:cNvSpPr>
                    <a:spLocks noChangeArrowheads="1"/>
                  </p:cNvSpPr>
                  <p:nvPr/>
                </p:nvSpPr>
                <p:spPr bwMode="auto">
                  <a:xfrm>
                    <a:off x="3841" y="3110"/>
                    <a:ext cx="81" cy="123"/>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542" name="Line 254"/>
                  <p:cNvSpPr>
                    <a:spLocks noChangeShapeType="1"/>
                  </p:cNvSpPr>
                  <p:nvPr/>
                </p:nvSpPr>
                <p:spPr bwMode="auto">
                  <a:xfrm>
                    <a:off x="3863" y="3152"/>
                    <a:ext cx="39" cy="41"/>
                  </a:xfrm>
                  <a:prstGeom prst="line">
                    <a:avLst/>
                  </a:prstGeom>
                  <a:noFill/>
                  <a:ln w="762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2544" name="Rectangle 256"/>
                <p:cNvSpPr>
                  <a:spLocks noChangeArrowheads="1"/>
                </p:cNvSpPr>
                <p:nvPr/>
              </p:nvSpPr>
              <p:spPr bwMode="auto">
                <a:xfrm>
                  <a:off x="3773" y="3100"/>
                  <a:ext cx="216" cy="15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sz="1000">
                      <a:latin typeface="Arial" pitchFamily="34" charset="0"/>
                    </a:rPr>
                    <a:t>TP</a:t>
                  </a:r>
                </a:p>
              </p:txBody>
            </p:sp>
          </p:grpSp>
          <p:grpSp>
            <p:nvGrpSpPr>
              <p:cNvPr id="12550" name="Group 262"/>
              <p:cNvGrpSpPr>
                <a:grpSpLocks/>
              </p:cNvGrpSpPr>
              <p:nvPr/>
            </p:nvGrpSpPr>
            <p:grpSpPr bwMode="auto">
              <a:xfrm>
                <a:off x="3685" y="3100"/>
                <a:ext cx="216" cy="152"/>
                <a:chOff x="3685" y="3100"/>
                <a:chExt cx="216" cy="152"/>
              </a:xfrm>
            </p:grpSpPr>
            <p:grpSp>
              <p:nvGrpSpPr>
                <p:cNvPr id="12548" name="Group 260"/>
                <p:cNvGrpSpPr>
                  <a:grpSpLocks/>
                </p:cNvGrpSpPr>
                <p:nvPr/>
              </p:nvGrpSpPr>
              <p:grpSpPr bwMode="auto">
                <a:xfrm>
                  <a:off x="3752" y="3110"/>
                  <a:ext cx="81" cy="123"/>
                  <a:chOff x="3752" y="3110"/>
                  <a:chExt cx="81" cy="123"/>
                </a:xfrm>
              </p:grpSpPr>
              <p:sp>
                <p:nvSpPr>
                  <p:cNvPr id="12546" name="Rectangle 258"/>
                  <p:cNvSpPr>
                    <a:spLocks noChangeArrowheads="1"/>
                  </p:cNvSpPr>
                  <p:nvPr/>
                </p:nvSpPr>
                <p:spPr bwMode="auto">
                  <a:xfrm>
                    <a:off x="3752" y="3110"/>
                    <a:ext cx="81" cy="123"/>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547" name="Line 259"/>
                  <p:cNvSpPr>
                    <a:spLocks noChangeShapeType="1"/>
                  </p:cNvSpPr>
                  <p:nvPr/>
                </p:nvSpPr>
                <p:spPr bwMode="auto">
                  <a:xfrm>
                    <a:off x="3774" y="3152"/>
                    <a:ext cx="39" cy="41"/>
                  </a:xfrm>
                  <a:prstGeom prst="line">
                    <a:avLst/>
                  </a:prstGeom>
                  <a:noFill/>
                  <a:ln w="762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2549" name="Rectangle 261"/>
                <p:cNvSpPr>
                  <a:spLocks noChangeArrowheads="1"/>
                </p:cNvSpPr>
                <p:nvPr/>
              </p:nvSpPr>
              <p:spPr bwMode="auto">
                <a:xfrm>
                  <a:off x="3685" y="3100"/>
                  <a:ext cx="216" cy="15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sz="1000">
                      <a:latin typeface="Arial" pitchFamily="34" charset="0"/>
                    </a:rPr>
                    <a:t>TP</a:t>
                  </a:r>
                </a:p>
              </p:txBody>
            </p:sp>
          </p:grpSp>
        </p:grpSp>
        <p:grpSp>
          <p:nvGrpSpPr>
            <p:cNvPr id="12587" name="Group 299"/>
            <p:cNvGrpSpPr>
              <a:grpSpLocks/>
            </p:cNvGrpSpPr>
            <p:nvPr/>
          </p:nvGrpSpPr>
          <p:grpSpPr bwMode="auto">
            <a:xfrm>
              <a:off x="3729" y="2969"/>
              <a:ext cx="749" cy="152"/>
              <a:chOff x="3729" y="2969"/>
              <a:chExt cx="749" cy="152"/>
            </a:xfrm>
          </p:grpSpPr>
          <p:grpSp>
            <p:nvGrpSpPr>
              <p:cNvPr id="12556" name="Group 268"/>
              <p:cNvGrpSpPr>
                <a:grpSpLocks/>
              </p:cNvGrpSpPr>
              <p:nvPr/>
            </p:nvGrpSpPr>
            <p:grpSpPr bwMode="auto">
              <a:xfrm>
                <a:off x="4262" y="2969"/>
                <a:ext cx="216" cy="152"/>
                <a:chOff x="4262" y="2969"/>
                <a:chExt cx="216" cy="152"/>
              </a:xfrm>
            </p:grpSpPr>
            <p:grpSp>
              <p:nvGrpSpPr>
                <p:cNvPr id="12554" name="Group 266"/>
                <p:cNvGrpSpPr>
                  <a:grpSpLocks/>
                </p:cNvGrpSpPr>
                <p:nvPr/>
              </p:nvGrpSpPr>
              <p:grpSpPr bwMode="auto">
                <a:xfrm>
                  <a:off x="4330" y="2979"/>
                  <a:ext cx="80" cy="123"/>
                  <a:chOff x="4330" y="2979"/>
                  <a:chExt cx="80" cy="123"/>
                </a:xfrm>
              </p:grpSpPr>
              <p:sp>
                <p:nvSpPr>
                  <p:cNvPr id="12552" name="Rectangle 264"/>
                  <p:cNvSpPr>
                    <a:spLocks noChangeArrowheads="1"/>
                  </p:cNvSpPr>
                  <p:nvPr/>
                </p:nvSpPr>
                <p:spPr bwMode="auto">
                  <a:xfrm>
                    <a:off x="4330" y="2979"/>
                    <a:ext cx="80" cy="123"/>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553" name="Line 265"/>
                  <p:cNvSpPr>
                    <a:spLocks noChangeShapeType="1"/>
                  </p:cNvSpPr>
                  <p:nvPr/>
                </p:nvSpPr>
                <p:spPr bwMode="auto">
                  <a:xfrm>
                    <a:off x="4352" y="3020"/>
                    <a:ext cx="38" cy="42"/>
                  </a:xfrm>
                  <a:prstGeom prst="line">
                    <a:avLst/>
                  </a:prstGeom>
                  <a:noFill/>
                  <a:ln w="762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2555" name="Rectangle 267"/>
                <p:cNvSpPr>
                  <a:spLocks noChangeArrowheads="1"/>
                </p:cNvSpPr>
                <p:nvPr/>
              </p:nvSpPr>
              <p:spPr bwMode="auto">
                <a:xfrm>
                  <a:off x="4262" y="2969"/>
                  <a:ext cx="216" cy="15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sz="1000">
                      <a:latin typeface="Arial" pitchFamily="34" charset="0"/>
                    </a:rPr>
                    <a:t>TP</a:t>
                  </a:r>
                </a:p>
              </p:txBody>
            </p:sp>
          </p:grpSp>
          <p:grpSp>
            <p:nvGrpSpPr>
              <p:cNvPr id="12561" name="Group 273"/>
              <p:cNvGrpSpPr>
                <a:grpSpLocks/>
              </p:cNvGrpSpPr>
              <p:nvPr/>
            </p:nvGrpSpPr>
            <p:grpSpPr bwMode="auto">
              <a:xfrm>
                <a:off x="4173" y="2969"/>
                <a:ext cx="216" cy="152"/>
                <a:chOff x="4173" y="2969"/>
                <a:chExt cx="216" cy="152"/>
              </a:xfrm>
            </p:grpSpPr>
            <p:grpSp>
              <p:nvGrpSpPr>
                <p:cNvPr id="12559" name="Group 271"/>
                <p:cNvGrpSpPr>
                  <a:grpSpLocks/>
                </p:cNvGrpSpPr>
                <p:nvPr/>
              </p:nvGrpSpPr>
              <p:grpSpPr bwMode="auto">
                <a:xfrm>
                  <a:off x="4241" y="2979"/>
                  <a:ext cx="81" cy="123"/>
                  <a:chOff x="4241" y="2979"/>
                  <a:chExt cx="81" cy="123"/>
                </a:xfrm>
              </p:grpSpPr>
              <p:sp>
                <p:nvSpPr>
                  <p:cNvPr id="12557" name="Rectangle 269"/>
                  <p:cNvSpPr>
                    <a:spLocks noChangeArrowheads="1"/>
                  </p:cNvSpPr>
                  <p:nvPr/>
                </p:nvSpPr>
                <p:spPr bwMode="auto">
                  <a:xfrm>
                    <a:off x="4241" y="2979"/>
                    <a:ext cx="81" cy="123"/>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558" name="Line 270"/>
                  <p:cNvSpPr>
                    <a:spLocks noChangeShapeType="1"/>
                  </p:cNvSpPr>
                  <p:nvPr/>
                </p:nvSpPr>
                <p:spPr bwMode="auto">
                  <a:xfrm>
                    <a:off x="4263" y="3020"/>
                    <a:ext cx="39" cy="42"/>
                  </a:xfrm>
                  <a:prstGeom prst="line">
                    <a:avLst/>
                  </a:prstGeom>
                  <a:noFill/>
                  <a:ln w="762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2560" name="Rectangle 272"/>
                <p:cNvSpPr>
                  <a:spLocks noChangeArrowheads="1"/>
                </p:cNvSpPr>
                <p:nvPr/>
              </p:nvSpPr>
              <p:spPr bwMode="auto">
                <a:xfrm>
                  <a:off x="4173" y="2969"/>
                  <a:ext cx="216" cy="15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sz="1000">
                      <a:latin typeface="Arial" pitchFamily="34" charset="0"/>
                    </a:rPr>
                    <a:t>TP</a:t>
                  </a:r>
                </a:p>
              </p:txBody>
            </p:sp>
          </p:grpSp>
          <p:grpSp>
            <p:nvGrpSpPr>
              <p:cNvPr id="12566" name="Group 278"/>
              <p:cNvGrpSpPr>
                <a:grpSpLocks/>
              </p:cNvGrpSpPr>
              <p:nvPr/>
            </p:nvGrpSpPr>
            <p:grpSpPr bwMode="auto">
              <a:xfrm>
                <a:off x="4084" y="2969"/>
                <a:ext cx="216" cy="152"/>
                <a:chOff x="4084" y="2969"/>
                <a:chExt cx="216" cy="152"/>
              </a:xfrm>
            </p:grpSpPr>
            <p:grpSp>
              <p:nvGrpSpPr>
                <p:cNvPr id="12564" name="Group 276"/>
                <p:cNvGrpSpPr>
                  <a:grpSpLocks/>
                </p:cNvGrpSpPr>
                <p:nvPr/>
              </p:nvGrpSpPr>
              <p:grpSpPr bwMode="auto">
                <a:xfrm>
                  <a:off x="4152" y="2979"/>
                  <a:ext cx="81" cy="123"/>
                  <a:chOff x="4152" y="2979"/>
                  <a:chExt cx="81" cy="123"/>
                </a:xfrm>
              </p:grpSpPr>
              <p:sp>
                <p:nvSpPr>
                  <p:cNvPr id="12562" name="Rectangle 274"/>
                  <p:cNvSpPr>
                    <a:spLocks noChangeArrowheads="1"/>
                  </p:cNvSpPr>
                  <p:nvPr/>
                </p:nvSpPr>
                <p:spPr bwMode="auto">
                  <a:xfrm>
                    <a:off x="4152" y="2979"/>
                    <a:ext cx="81" cy="123"/>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563" name="Line 275"/>
                  <p:cNvSpPr>
                    <a:spLocks noChangeShapeType="1"/>
                  </p:cNvSpPr>
                  <p:nvPr/>
                </p:nvSpPr>
                <p:spPr bwMode="auto">
                  <a:xfrm>
                    <a:off x="4174" y="3020"/>
                    <a:ext cx="39" cy="42"/>
                  </a:xfrm>
                  <a:prstGeom prst="line">
                    <a:avLst/>
                  </a:prstGeom>
                  <a:noFill/>
                  <a:ln w="762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2565" name="Rectangle 277"/>
                <p:cNvSpPr>
                  <a:spLocks noChangeArrowheads="1"/>
                </p:cNvSpPr>
                <p:nvPr/>
              </p:nvSpPr>
              <p:spPr bwMode="auto">
                <a:xfrm>
                  <a:off x="4084" y="2969"/>
                  <a:ext cx="216" cy="15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sz="1000">
                      <a:latin typeface="Arial" pitchFamily="34" charset="0"/>
                    </a:rPr>
                    <a:t>TP</a:t>
                  </a:r>
                </a:p>
              </p:txBody>
            </p:sp>
          </p:grpSp>
          <p:grpSp>
            <p:nvGrpSpPr>
              <p:cNvPr id="12571" name="Group 283"/>
              <p:cNvGrpSpPr>
                <a:grpSpLocks/>
              </p:cNvGrpSpPr>
              <p:nvPr/>
            </p:nvGrpSpPr>
            <p:grpSpPr bwMode="auto">
              <a:xfrm>
                <a:off x="3995" y="2969"/>
                <a:ext cx="216" cy="152"/>
                <a:chOff x="3995" y="2969"/>
                <a:chExt cx="216" cy="152"/>
              </a:xfrm>
            </p:grpSpPr>
            <p:grpSp>
              <p:nvGrpSpPr>
                <p:cNvPr id="12569" name="Group 281"/>
                <p:cNvGrpSpPr>
                  <a:grpSpLocks/>
                </p:cNvGrpSpPr>
                <p:nvPr/>
              </p:nvGrpSpPr>
              <p:grpSpPr bwMode="auto">
                <a:xfrm>
                  <a:off x="4063" y="2979"/>
                  <a:ext cx="81" cy="123"/>
                  <a:chOff x="4063" y="2979"/>
                  <a:chExt cx="81" cy="123"/>
                </a:xfrm>
              </p:grpSpPr>
              <p:sp>
                <p:nvSpPr>
                  <p:cNvPr id="12567" name="Rectangle 279"/>
                  <p:cNvSpPr>
                    <a:spLocks noChangeArrowheads="1"/>
                  </p:cNvSpPr>
                  <p:nvPr/>
                </p:nvSpPr>
                <p:spPr bwMode="auto">
                  <a:xfrm>
                    <a:off x="4063" y="2979"/>
                    <a:ext cx="81" cy="123"/>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568" name="Line 280"/>
                  <p:cNvSpPr>
                    <a:spLocks noChangeShapeType="1"/>
                  </p:cNvSpPr>
                  <p:nvPr/>
                </p:nvSpPr>
                <p:spPr bwMode="auto">
                  <a:xfrm>
                    <a:off x="4085" y="3020"/>
                    <a:ext cx="39" cy="42"/>
                  </a:xfrm>
                  <a:prstGeom prst="line">
                    <a:avLst/>
                  </a:prstGeom>
                  <a:noFill/>
                  <a:ln w="762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2570" name="Rectangle 282"/>
                <p:cNvSpPr>
                  <a:spLocks noChangeArrowheads="1"/>
                </p:cNvSpPr>
                <p:nvPr/>
              </p:nvSpPr>
              <p:spPr bwMode="auto">
                <a:xfrm>
                  <a:off x="3995" y="2969"/>
                  <a:ext cx="216" cy="15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sz="1000">
                      <a:latin typeface="Arial" pitchFamily="34" charset="0"/>
                    </a:rPr>
                    <a:t>TP</a:t>
                  </a:r>
                </a:p>
              </p:txBody>
            </p:sp>
          </p:grpSp>
          <p:grpSp>
            <p:nvGrpSpPr>
              <p:cNvPr id="12576" name="Group 288"/>
              <p:cNvGrpSpPr>
                <a:grpSpLocks/>
              </p:cNvGrpSpPr>
              <p:nvPr/>
            </p:nvGrpSpPr>
            <p:grpSpPr bwMode="auto">
              <a:xfrm>
                <a:off x="3907" y="2969"/>
                <a:ext cx="216" cy="152"/>
                <a:chOff x="3907" y="2969"/>
                <a:chExt cx="216" cy="152"/>
              </a:xfrm>
            </p:grpSpPr>
            <p:grpSp>
              <p:nvGrpSpPr>
                <p:cNvPr id="12574" name="Group 286"/>
                <p:cNvGrpSpPr>
                  <a:grpSpLocks/>
                </p:cNvGrpSpPr>
                <p:nvPr/>
              </p:nvGrpSpPr>
              <p:grpSpPr bwMode="auto">
                <a:xfrm>
                  <a:off x="3974" y="2979"/>
                  <a:ext cx="81" cy="123"/>
                  <a:chOff x="3974" y="2979"/>
                  <a:chExt cx="81" cy="123"/>
                </a:xfrm>
              </p:grpSpPr>
              <p:sp>
                <p:nvSpPr>
                  <p:cNvPr id="12572" name="Rectangle 284"/>
                  <p:cNvSpPr>
                    <a:spLocks noChangeArrowheads="1"/>
                  </p:cNvSpPr>
                  <p:nvPr/>
                </p:nvSpPr>
                <p:spPr bwMode="auto">
                  <a:xfrm>
                    <a:off x="3974" y="2979"/>
                    <a:ext cx="81" cy="123"/>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573" name="Line 285"/>
                  <p:cNvSpPr>
                    <a:spLocks noChangeShapeType="1"/>
                  </p:cNvSpPr>
                  <p:nvPr/>
                </p:nvSpPr>
                <p:spPr bwMode="auto">
                  <a:xfrm>
                    <a:off x="3996" y="3020"/>
                    <a:ext cx="39" cy="42"/>
                  </a:xfrm>
                  <a:prstGeom prst="line">
                    <a:avLst/>
                  </a:prstGeom>
                  <a:noFill/>
                  <a:ln w="762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2575" name="Rectangle 287"/>
                <p:cNvSpPr>
                  <a:spLocks noChangeArrowheads="1"/>
                </p:cNvSpPr>
                <p:nvPr/>
              </p:nvSpPr>
              <p:spPr bwMode="auto">
                <a:xfrm>
                  <a:off x="3907" y="2969"/>
                  <a:ext cx="216" cy="15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sz="1000">
                      <a:latin typeface="Arial" pitchFamily="34" charset="0"/>
                    </a:rPr>
                    <a:t>TP</a:t>
                  </a:r>
                </a:p>
              </p:txBody>
            </p:sp>
          </p:grpSp>
          <p:grpSp>
            <p:nvGrpSpPr>
              <p:cNvPr id="12581" name="Group 293"/>
              <p:cNvGrpSpPr>
                <a:grpSpLocks/>
              </p:cNvGrpSpPr>
              <p:nvPr/>
            </p:nvGrpSpPr>
            <p:grpSpPr bwMode="auto">
              <a:xfrm>
                <a:off x="3818" y="2969"/>
                <a:ext cx="216" cy="152"/>
                <a:chOff x="3818" y="2969"/>
                <a:chExt cx="216" cy="152"/>
              </a:xfrm>
            </p:grpSpPr>
            <p:grpSp>
              <p:nvGrpSpPr>
                <p:cNvPr id="12579" name="Group 291"/>
                <p:cNvGrpSpPr>
                  <a:grpSpLocks/>
                </p:cNvGrpSpPr>
                <p:nvPr/>
              </p:nvGrpSpPr>
              <p:grpSpPr bwMode="auto">
                <a:xfrm>
                  <a:off x="3885" y="2979"/>
                  <a:ext cx="81" cy="123"/>
                  <a:chOff x="3885" y="2979"/>
                  <a:chExt cx="81" cy="123"/>
                </a:xfrm>
              </p:grpSpPr>
              <p:sp>
                <p:nvSpPr>
                  <p:cNvPr id="12577" name="Rectangle 289"/>
                  <p:cNvSpPr>
                    <a:spLocks noChangeArrowheads="1"/>
                  </p:cNvSpPr>
                  <p:nvPr/>
                </p:nvSpPr>
                <p:spPr bwMode="auto">
                  <a:xfrm>
                    <a:off x="3885" y="2979"/>
                    <a:ext cx="81" cy="123"/>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578" name="Line 290"/>
                  <p:cNvSpPr>
                    <a:spLocks noChangeShapeType="1"/>
                  </p:cNvSpPr>
                  <p:nvPr/>
                </p:nvSpPr>
                <p:spPr bwMode="auto">
                  <a:xfrm>
                    <a:off x="3907" y="3020"/>
                    <a:ext cx="39" cy="42"/>
                  </a:xfrm>
                  <a:prstGeom prst="line">
                    <a:avLst/>
                  </a:prstGeom>
                  <a:noFill/>
                  <a:ln w="762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2580" name="Rectangle 292"/>
                <p:cNvSpPr>
                  <a:spLocks noChangeArrowheads="1"/>
                </p:cNvSpPr>
                <p:nvPr/>
              </p:nvSpPr>
              <p:spPr bwMode="auto">
                <a:xfrm>
                  <a:off x="3818" y="2969"/>
                  <a:ext cx="216" cy="15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sz="1000">
                      <a:latin typeface="Arial" pitchFamily="34" charset="0"/>
                    </a:rPr>
                    <a:t>TP</a:t>
                  </a:r>
                </a:p>
              </p:txBody>
            </p:sp>
          </p:grpSp>
          <p:grpSp>
            <p:nvGrpSpPr>
              <p:cNvPr id="12586" name="Group 298"/>
              <p:cNvGrpSpPr>
                <a:grpSpLocks/>
              </p:cNvGrpSpPr>
              <p:nvPr/>
            </p:nvGrpSpPr>
            <p:grpSpPr bwMode="auto">
              <a:xfrm>
                <a:off x="3729" y="2969"/>
                <a:ext cx="216" cy="152"/>
                <a:chOff x="3729" y="2969"/>
                <a:chExt cx="216" cy="152"/>
              </a:xfrm>
            </p:grpSpPr>
            <p:grpSp>
              <p:nvGrpSpPr>
                <p:cNvPr id="12584" name="Group 296"/>
                <p:cNvGrpSpPr>
                  <a:grpSpLocks/>
                </p:cNvGrpSpPr>
                <p:nvPr/>
              </p:nvGrpSpPr>
              <p:grpSpPr bwMode="auto">
                <a:xfrm>
                  <a:off x="3797" y="2979"/>
                  <a:ext cx="80" cy="123"/>
                  <a:chOff x="3797" y="2979"/>
                  <a:chExt cx="80" cy="123"/>
                </a:xfrm>
              </p:grpSpPr>
              <p:sp>
                <p:nvSpPr>
                  <p:cNvPr id="12582" name="Rectangle 294"/>
                  <p:cNvSpPr>
                    <a:spLocks noChangeArrowheads="1"/>
                  </p:cNvSpPr>
                  <p:nvPr/>
                </p:nvSpPr>
                <p:spPr bwMode="auto">
                  <a:xfrm>
                    <a:off x="3797" y="2979"/>
                    <a:ext cx="80" cy="123"/>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583" name="Line 295"/>
                  <p:cNvSpPr>
                    <a:spLocks noChangeShapeType="1"/>
                  </p:cNvSpPr>
                  <p:nvPr/>
                </p:nvSpPr>
                <p:spPr bwMode="auto">
                  <a:xfrm>
                    <a:off x="3819" y="3020"/>
                    <a:ext cx="38" cy="42"/>
                  </a:xfrm>
                  <a:prstGeom prst="line">
                    <a:avLst/>
                  </a:prstGeom>
                  <a:noFill/>
                  <a:ln w="762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2585" name="Rectangle 297"/>
                <p:cNvSpPr>
                  <a:spLocks noChangeArrowheads="1"/>
                </p:cNvSpPr>
                <p:nvPr/>
              </p:nvSpPr>
              <p:spPr bwMode="auto">
                <a:xfrm>
                  <a:off x="3729" y="2969"/>
                  <a:ext cx="216" cy="15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sz="1000">
                      <a:latin typeface="Arial" pitchFamily="34" charset="0"/>
                    </a:rPr>
                    <a:t>TP</a:t>
                  </a:r>
                </a:p>
              </p:txBody>
            </p:sp>
          </p:grpSp>
        </p:grpSp>
        <p:grpSp>
          <p:nvGrpSpPr>
            <p:cNvPr id="12618" name="Group 330"/>
            <p:cNvGrpSpPr>
              <a:grpSpLocks/>
            </p:cNvGrpSpPr>
            <p:nvPr/>
          </p:nvGrpSpPr>
          <p:grpSpPr bwMode="auto">
            <a:xfrm>
              <a:off x="3773" y="2838"/>
              <a:ext cx="661" cy="152"/>
              <a:chOff x="3773" y="2838"/>
              <a:chExt cx="661" cy="152"/>
            </a:xfrm>
          </p:grpSpPr>
          <p:grpSp>
            <p:nvGrpSpPr>
              <p:cNvPr id="12592" name="Group 304"/>
              <p:cNvGrpSpPr>
                <a:grpSpLocks/>
              </p:cNvGrpSpPr>
              <p:nvPr/>
            </p:nvGrpSpPr>
            <p:grpSpPr bwMode="auto">
              <a:xfrm>
                <a:off x="4218" y="2838"/>
                <a:ext cx="216" cy="152"/>
                <a:chOff x="4218" y="2838"/>
                <a:chExt cx="216" cy="152"/>
              </a:xfrm>
            </p:grpSpPr>
            <p:grpSp>
              <p:nvGrpSpPr>
                <p:cNvPr id="12590" name="Group 302"/>
                <p:cNvGrpSpPr>
                  <a:grpSpLocks/>
                </p:cNvGrpSpPr>
                <p:nvPr/>
              </p:nvGrpSpPr>
              <p:grpSpPr bwMode="auto">
                <a:xfrm>
                  <a:off x="4285" y="2848"/>
                  <a:ext cx="81" cy="123"/>
                  <a:chOff x="4285" y="2848"/>
                  <a:chExt cx="81" cy="123"/>
                </a:xfrm>
              </p:grpSpPr>
              <p:sp>
                <p:nvSpPr>
                  <p:cNvPr id="12588" name="Rectangle 300"/>
                  <p:cNvSpPr>
                    <a:spLocks noChangeArrowheads="1"/>
                  </p:cNvSpPr>
                  <p:nvPr/>
                </p:nvSpPr>
                <p:spPr bwMode="auto">
                  <a:xfrm>
                    <a:off x="4285" y="2848"/>
                    <a:ext cx="81" cy="123"/>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589" name="Line 301"/>
                  <p:cNvSpPr>
                    <a:spLocks noChangeShapeType="1"/>
                  </p:cNvSpPr>
                  <p:nvPr/>
                </p:nvSpPr>
                <p:spPr bwMode="auto">
                  <a:xfrm>
                    <a:off x="4307" y="2889"/>
                    <a:ext cx="39" cy="42"/>
                  </a:xfrm>
                  <a:prstGeom prst="line">
                    <a:avLst/>
                  </a:prstGeom>
                  <a:noFill/>
                  <a:ln w="762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2591" name="Rectangle 303"/>
                <p:cNvSpPr>
                  <a:spLocks noChangeArrowheads="1"/>
                </p:cNvSpPr>
                <p:nvPr/>
              </p:nvSpPr>
              <p:spPr bwMode="auto">
                <a:xfrm>
                  <a:off x="4218" y="2838"/>
                  <a:ext cx="216" cy="15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sz="1000">
                      <a:latin typeface="Arial" pitchFamily="34" charset="0"/>
                    </a:rPr>
                    <a:t>TP</a:t>
                  </a:r>
                </a:p>
              </p:txBody>
            </p:sp>
          </p:grpSp>
          <p:grpSp>
            <p:nvGrpSpPr>
              <p:cNvPr id="12597" name="Group 309"/>
              <p:cNvGrpSpPr>
                <a:grpSpLocks/>
              </p:cNvGrpSpPr>
              <p:nvPr/>
            </p:nvGrpSpPr>
            <p:grpSpPr bwMode="auto">
              <a:xfrm>
                <a:off x="4129" y="2838"/>
                <a:ext cx="216" cy="152"/>
                <a:chOff x="4129" y="2838"/>
                <a:chExt cx="216" cy="152"/>
              </a:xfrm>
            </p:grpSpPr>
            <p:grpSp>
              <p:nvGrpSpPr>
                <p:cNvPr id="12595" name="Group 307"/>
                <p:cNvGrpSpPr>
                  <a:grpSpLocks/>
                </p:cNvGrpSpPr>
                <p:nvPr/>
              </p:nvGrpSpPr>
              <p:grpSpPr bwMode="auto">
                <a:xfrm>
                  <a:off x="4196" y="2848"/>
                  <a:ext cx="81" cy="123"/>
                  <a:chOff x="4196" y="2848"/>
                  <a:chExt cx="81" cy="123"/>
                </a:xfrm>
              </p:grpSpPr>
              <p:sp>
                <p:nvSpPr>
                  <p:cNvPr id="12593" name="Rectangle 305"/>
                  <p:cNvSpPr>
                    <a:spLocks noChangeArrowheads="1"/>
                  </p:cNvSpPr>
                  <p:nvPr/>
                </p:nvSpPr>
                <p:spPr bwMode="auto">
                  <a:xfrm>
                    <a:off x="4196" y="2848"/>
                    <a:ext cx="81" cy="123"/>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594" name="Line 306"/>
                  <p:cNvSpPr>
                    <a:spLocks noChangeShapeType="1"/>
                  </p:cNvSpPr>
                  <p:nvPr/>
                </p:nvSpPr>
                <p:spPr bwMode="auto">
                  <a:xfrm>
                    <a:off x="4218" y="2889"/>
                    <a:ext cx="39" cy="42"/>
                  </a:xfrm>
                  <a:prstGeom prst="line">
                    <a:avLst/>
                  </a:prstGeom>
                  <a:noFill/>
                  <a:ln w="762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2596" name="Rectangle 308"/>
                <p:cNvSpPr>
                  <a:spLocks noChangeArrowheads="1"/>
                </p:cNvSpPr>
                <p:nvPr/>
              </p:nvSpPr>
              <p:spPr bwMode="auto">
                <a:xfrm>
                  <a:off x="4129" y="2838"/>
                  <a:ext cx="216" cy="15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sz="1000">
                      <a:latin typeface="Arial" pitchFamily="34" charset="0"/>
                    </a:rPr>
                    <a:t>TP</a:t>
                  </a:r>
                </a:p>
              </p:txBody>
            </p:sp>
          </p:grpSp>
          <p:grpSp>
            <p:nvGrpSpPr>
              <p:cNvPr id="12602" name="Group 314"/>
              <p:cNvGrpSpPr>
                <a:grpSpLocks/>
              </p:cNvGrpSpPr>
              <p:nvPr/>
            </p:nvGrpSpPr>
            <p:grpSpPr bwMode="auto">
              <a:xfrm>
                <a:off x="4040" y="2838"/>
                <a:ext cx="216" cy="152"/>
                <a:chOff x="4040" y="2838"/>
                <a:chExt cx="216" cy="152"/>
              </a:xfrm>
            </p:grpSpPr>
            <p:grpSp>
              <p:nvGrpSpPr>
                <p:cNvPr id="12600" name="Group 312"/>
                <p:cNvGrpSpPr>
                  <a:grpSpLocks/>
                </p:cNvGrpSpPr>
                <p:nvPr/>
              </p:nvGrpSpPr>
              <p:grpSpPr bwMode="auto">
                <a:xfrm>
                  <a:off x="4107" y="2848"/>
                  <a:ext cx="81" cy="123"/>
                  <a:chOff x="4107" y="2848"/>
                  <a:chExt cx="81" cy="123"/>
                </a:xfrm>
              </p:grpSpPr>
              <p:sp>
                <p:nvSpPr>
                  <p:cNvPr id="12598" name="Rectangle 310"/>
                  <p:cNvSpPr>
                    <a:spLocks noChangeArrowheads="1"/>
                  </p:cNvSpPr>
                  <p:nvPr/>
                </p:nvSpPr>
                <p:spPr bwMode="auto">
                  <a:xfrm>
                    <a:off x="4107" y="2848"/>
                    <a:ext cx="81" cy="123"/>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599" name="Line 311"/>
                  <p:cNvSpPr>
                    <a:spLocks noChangeShapeType="1"/>
                  </p:cNvSpPr>
                  <p:nvPr/>
                </p:nvSpPr>
                <p:spPr bwMode="auto">
                  <a:xfrm>
                    <a:off x="4129" y="2889"/>
                    <a:ext cx="39" cy="42"/>
                  </a:xfrm>
                  <a:prstGeom prst="line">
                    <a:avLst/>
                  </a:prstGeom>
                  <a:noFill/>
                  <a:ln w="762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2601" name="Rectangle 313"/>
                <p:cNvSpPr>
                  <a:spLocks noChangeArrowheads="1"/>
                </p:cNvSpPr>
                <p:nvPr/>
              </p:nvSpPr>
              <p:spPr bwMode="auto">
                <a:xfrm>
                  <a:off x="4040" y="2838"/>
                  <a:ext cx="216" cy="15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sz="1000">
                      <a:latin typeface="Arial" pitchFamily="34" charset="0"/>
                    </a:rPr>
                    <a:t>TP</a:t>
                  </a:r>
                </a:p>
              </p:txBody>
            </p:sp>
          </p:grpSp>
          <p:grpSp>
            <p:nvGrpSpPr>
              <p:cNvPr id="12607" name="Group 319"/>
              <p:cNvGrpSpPr>
                <a:grpSpLocks/>
              </p:cNvGrpSpPr>
              <p:nvPr/>
            </p:nvGrpSpPr>
            <p:grpSpPr bwMode="auto">
              <a:xfrm>
                <a:off x="3951" y="2838"/>
                <a:ext cx="216" cy="152"/>
                <a:chOff x="3951" y="2838"/>
                <a:chExt cx="216" cy="152"/>
              </a:xfrm>
            </p:grpSpPr>
            <p:grpSp>
              <p:nvGrpSpPr>
                <p:cNvPr id="12605" name="Group 317"/>
                <p:cNvGrpSpPr>
                  <a:grpSpLocks/>
                </p:cNvGrpSpPr>
                <p:nvPr/>
              </p:nvGrpSpPr>
              <p:grpSpPr bwMode="auto">
                <a:xfrm>
                  <a:off x="4019" y="2848"/>
                  <a:ext cx="80" cy="123"/>
                  <a:chOff x="4019" y="2848"/>
                  <a:chExt cx="80" cy="123"/>
                </a:xfrm>
              </p:grpSpPr>
              <p:sp>
                <p:nvSpPr>
                  <p:cNvPr id="12603" name="Rectangle 315"/>
                  <p:cNvSpPr>
                    <a:spLocks noChangeArrowheads="1"/>
                  </p:cNvSpPr>
                  <p:nvPr/>
                </p:nvSpPr>
                <p:spPr bwMode="auto">
                  <a:xfrm>
                    <a:off x="4019" y="2848"/>
                    <a:ext cx="80" cy="123"/>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604" name="Line 316"/>
                  <p:cNvSpPr>
                    <a:spLocks noChangeShapeType="1"/>
                  </p:cNvSpPr>
                  <p:nvPr/>
                </p:nvSpPr>
                <p:spPr bwMode="auto">
                  <a:xfrm>
                    <a:off x="4041" y="2889"/>
                    <a:ext cx="38" cy="42"/>
                  </a:xfrm>
                  <a:prstGeom prst="line">
                    <a:avLst/>
                  </a:prstGeom>
                  <a:noFill/>
                  <a:ln w="762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2606" name="Rectangle 318"/>
                <p:cNvSpPr>
                  <a:spLocks noChangeArrowheads="1"/>
                </p:cNvSpPr>
                <p:nvPr/>
              </p:nvSpPr>
              <p:spPr bwMode="auto">
                <a:xfrm>
                  <a:off x="3951" y="2838"/>
                  <a:ext cx="216" cy="15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sz="1000">
                      <a:latin typeface="Arial" pitchFamily="34" charset="0"/>
                    </a:rPr>
                    <a:t>TP</a:t>
                  </a:r>
                </a:p>
              </p:txBody>
            </p:sp>
          </p:grpSp>
          <p:grpSp>
            <p:nvGrpSpPr>
              <p:cNvPr id="12612" name="Group 324"/>
              <p:cNvGrpSpPr>
                <a:grpSpLocks/>
              </p:cNvGrpSpPr>
              <p:nvPr/>
            </p:nvGrpSpPr>
            <p:grpSpPr bwMode="auto">
              <a:xfrm>
                <a:off x="3862" y="2838"/>
                <a:ext cx="216" cy="152"/>
                <a:chOff x="3862" y="2838"/>
                <a:chExt cx="216" cy="152"/>
              </a:xfrm>
            </p:grpSpPr>
            <p:grpSp>
              <p:nvGrpSpPr>
                <p:cNvPr id="12610" name="Group 322"/>
                <p:cNvGrpSpPr>
                  <a:grpSpLocks/>
                </p:cNvGrpSpPr>
                <p:nvPr/>
              </p:nvGrpSpPr>
              <p:grpSpPr bwMode="auto">
                <a:xfrm>
                  <a:off x="3930" y="2848"/>
                  <a:ext cx="81" cy="123"/>
                  <a:chOff x="3930" y="2848"/>
                  <a:chExt cx="81" cy="123"/>
                </a:xfrm>
              </p:grpSpPr>
              <p:sp>
                <p:nvSpPr>
                  <p:cNvPr id="12608" name="Rectangle 320"/>
                  <p:cNvSpPr>
                    <a:spLocks noChangeArrowheads="1"/>
                  </p:cNvSpPr>
                  <p:nvPr/>
                </p:nvSpPr>
                <p:spPr bwMode="auto">
                  <a:xfrm>
                    <a:off x="3930" y="2848"/>
                    <a:ext cx="81" cy="123"/>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609" name="Line 321"/>
                  <p:cNvSpPr>
                    <a:spLocks noChangeShapeType="1"/>
                  </p:cNvSpPr>
                  <p:nvPr/>
                </p:nvSpPr>
                <p:spPr bwMode="auto">
                  <a:xfrm>
                    <a:off x="3952" y="2889"/>
                    <a:ext cx="39" cy="42"/>
                  </a:xfrm>
                  <a:prstGeom prst="line">
                    <a:avLst/>
                  </a:prstGeom>
                  <a:noFill/>
                  <a:ln w="762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2611" name="Rectangle 323"/>
                <p:cNvSpPr>
                  <a:spLocks noChangeArrowheads="1"/>
                </p:cNvSpPr>
                <p:nvPr/>
              </p:nvSpPr>
              <p:spPr bwMode="auto">
                <a:xfrm>
                  <a:off x="3862" y="2838"/>
                  <a:ext cx="216" cy="15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sz="1000">
                      <a:latin typeface="Arial" pitchFamily="34" charset="0"/>
                    </a:rPr>
                    <a:t>TP</a:t>
                  </a:r>
                </a:p>
              </p:txBody>
            </p:sp>
          </p:grpSp>
          <p:grpSp>
            <p:nvGrpSpPr>
              <p:cNvPr id="12617" name="Group 329"/>
              <p:cNvGrpSpPr>
                <a:grpSpLocks/>
              </p:cNvGrpSpPr>
              <p:nvPr/>
            </p:nvGrpSpPr>
            <p:grpSpPr bwMode="auto">
              <a:xfrm>
                <a:off x="3773" y="2838"/>
                <a:ext cx="216" cy="152"/>
                <a:chOff x="3773" y="2838"/>
                <a:chExt cx="216" cy="152"/>
              </a:xfrm>
            </p:grpSpPr>
            <p:grpSp>
              <p:nvGrpSpPr>
                <p:cNvPr id="12615" name="Group 327"/>
                <p:cNvGrpSpPr>
                  <a:grpSpLocks/>
                </p:cNvGrpSpPr>
                <p:nvPr/>
              </p:nvGrpSpPr>
              <p:grpSpPr bwMode="auto">
                <a:xfrm>
                  <a:off x="3841" y="2848"/>
                  <a:ext cx="81" cy="123"/>
                  <a:chOff x="3841" y="2848"/>
                  <a:chExt cx="81" cy="123"/>
                </a:xfrm>
              </p:grpSpPr>
              <p:sp>
                <p:nvSpPr>
                  <p:cNvPr id="12613" name="Rectangle 325"/>
                  <p:cNvSpPr>
                    <a:spLocks noChangeArrowheads="1"/>
                  </p:cNvSpPr>
                  <p:nvPr/>
                </p:nvSpPr>
                <p:spPr bwMode="auto">
                  <a:xfrm>
                    <a:off x="3841" y="2848"/>
                    <a:ext cx="81" cy="123"/>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614" name="Line 326"/>
                  <p:cNvSpPr>
                    <a:spLocks noChangeShapeType="1"/>
                  </p:cNvSpPr>
                  <p:nvPr/>
                </p:nvSpPr>
                <p:spPr bwMode="auto">
                  <a:xfrm>
                    <a:off x="3863" y="2889"/>
                    <a:ext cx="39" cy="42"/>
                  </a:xfrm>
                  <a:prstGeom prst="line">
                    <a:avLst/>
                  </a:prstGeom>
                  <a:noFill/>
                  <a:ln w="762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2616" name="Rectangle 328"/>
                <p:cNvSpPr>
                  <a:spLocks noChangeArrowheads="1"/>
                </p:cNvSpPr>
                <p:nvPr/>
              </p:nvSpPr>
              <p:spPr bwMode="auto">
                <a:xfrm>
                  <a:off x="3773" y="2838"/>
                  <a:ext cx="216" cy="15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sz="1000">
                      <a:latin typeface="Arial" pitchFamily="34" charset="0"/>
                    </a:rPr>
                    <a:t>TP</a:t>
                  </a:r>
                </a:p>
              </p:txBody>
            </p:sp>
          </p:grpSp>
        </p:grpSp>
        <p:grpSp>
          <p:nvGrpSpPr>
            <p:cNvPr id="12649" name="Group 361"/>
            <p:cNvGrpSpPr>
              <a:grpSpLocks/>
            </p:cNvGrpSpPr>
            <p:nvPr/>
          </p:nvGrpSpPr>
          <p:grpSpPr bwMode="auto">
            <a:xfrm>
              <a:off x="4617" y="2969"/>
              <a:ext cx="216" cy="807"/>
              <a:chOff x="4617" y="2969"/>
              <a:chExt cx="216" cy="807"/>
            </a:xfrm>
          </p:grpSpPr>
          <p:grpSp>
            <p:nvGrpSpPr>
              <p:cNvPr id="12623" name="Group 335"/>
              <p:cNvGrpSpPr>
                <a:grpSpLocks/>
              </p:cNvGrpSpPr>
              <p:nvPr/>
            </p:nvGrpSpPr>
            <p:grpSpPr bwMode="auto">
              <a:xfrm>
                <a:off x="4617" y="2969"/>
                <a:ext cx="216" cy="152"/>
                <a:chOff x="4617" y="2969"/>
                <a:chExt cx="216" cy="152"/>
              </a:xfrm>
            </p:grpSpPr>
            <p:grpSp>
              <p:nvGrpSpPr>
                <p:cNvPr id="12621" name="Group 333"/>
                <p:cNvGrpSpPr>
                  <a:grpSpLocks/>
                </p:cNvGrpSpPr>
                <p:nvPr/>
              </p:nvGrpSpPr>
              <p:grpSpPr bwMode="auto">
                <a:xfrm>
                  <a:off x="4685" y="2979"/>
                  <a:ext cx="81" cy="123"/>
                  <a:chOff x="4685" y="2979"/>
                  <a:chExt cx="81" cy="123"/>
                </a:xfrm>
              </p:grpSpPr>
              <p:sp>
                <p:nvSpPr>
                  <p:cNvPr id="12619" name="Rectangle 331"/>
                  <p:cNvSpPr>
                    <a:spLocks noChangeArrowheads="1"/>
                  </p:cNvSpPr>
                  <p:nvPr/>
                </p:nvSpPr>
                <p:spPr bwMode="auto">
                  <a:xfrm>
                    <a:off x="4685" y="2979"/>
                    <a:ext cx="81" cy="123"/>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620" name="Line 332"/>
                  <p:cNvSpPr>
                    <a:spLocks noChangeShapeType="1"/>
                  </p:cNvSpPr>
                  <p:nvPr/>
                </p:nvSpPr>
                <p:spPr bwMode="auto">
                  <a:xfrm>
                    <a:off x="4707" y="3020"/>
                    <a:ext cx="39" cy="42"/>
                  </a:xfrm>
                  <a:prstGeom prst="line">
                    <a:avLst/>
                  </a:prstGeom>
                  <a:noFill/>
                  <a:ln w="762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2622" name="Rectangle 334"/>
                <p:cNvSpPr>
                  <a:spLocks noChangeArrowheads="1"/>
                </p:cNvSpPr>
                <p:nvPr/>
              </p:nvSpPr>
              <p:spPr bwMode="auto">
                <a:xfrm>
                  <a:off x="4617" y="2969"/>
                  <a:ext cx="216" cy="15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sz="1000">
                      <a:latin typeface="Arial" pitchFamily="34" charset="0"/>
                    </a:rPr>
                    <a:t>TP</a:t>
                  </a:r>
                </a:p>
              </p:txBody>
            </p:sp>
          </p:grpSp>
          <p:grpSp>
            <p:nvGrpSpPr>
              <p:cNvPr id="12628" name="Group 340"/>
              <p:cNvGrpSpPr>
                <a:grpSpLocks/>
              </p:cNvGrpSpPr>
              <p:nvPr/>
            </p:nvGrpSpPr>
            <p:grpSpPr bwMode="auto">
              <a:xfrm>
                <a:off x="4617" y="3100"/>
                <a:ext cx="216" cy="152"/>
                <a:chOff x="4617" y="3100"/>
                <a:chExt cx="216" cy="152"/>
              </a:xfrm>
            </p:grpSpPr>
            <p:grpSp>
              <p:nvGrpSpPr>
                <p:cNvPr id="12626" name="Group 338"/>
                <p:cNvGrpSpPr>
                  <a:grpSpLocks/>
                </p:cNvGrpSpPr>
                <p:nvPr/>
              </p:nvGrpSpPr>
              <p:grpSpPr bwMode="auto">
                <a:xfrm>
                  <a:off x="4685" y="3110"/>
                  <a:ext cx="81" cy="123"/>
                  <a:chOff x="4685" y="3110"/>
                  <a:chExt cx="81" cy="123"/>
                </a:xfrm>
              </p:grpSpPr>
              <p:sp>
                <p:nvSpPr>
                  <p:cNvPr id="12624" name="Rectangle 336"/>
                  <p:cNvSpPr>
                    <a:spLocks noChangeArrowheads="1"/>
                  </p:cNvSpPr>
                  <p:nvPr/>
                </p:nvSpPr>
                <p:spPr bwMode="auto">
                  <a:xfrm>
                    <a:off x="4685" y="3110"/>
                    <a:ext cx="81" cy="123"/>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625" name="Line 337"/>
                  <p:cNvSpPr>
                    <a:spLocks noChangeShapeType="1"/>
                  </p:cNvSpPr>
                  <p:nvPr/>
                </p:nvSpPr>
                <p:spPr bwMode="auto">
                  <a:xfrm>
                    <a:off x="4707" y="3152"/>
                    <a:ext cx="39" cy="41"/>
                  </a:xfrm>
                  <a:prstGeom prst="line">
                    <a:avLst/>
                  </a:prstGeom>
                  <a:noFill/>
                  <a:ln w="762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2627" name="Rectangle 339"/>
                <p:cNvSpPr>
                  <a:spLocks noChangeArrowheads="1"/>
                </p:cNvSpPr>
                <p:nvPr/>
              </p:nvSpPr>
              <p:spPr bwMode="auto">
                <a:xfrm>
                  <a:off x="4617" y="3100"/>
                  <a:ext cx="216" cy="15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sz="1000">
                      <a:latin typeface="Arial" pitchFamily="34" charset="0"/>
                    </a:rPr>
                    <a:t>TP</a:t>
                  </a:r>
                </a:p>
              </p:txBody>
            </p:sp>
          </p:grpSp>
          <p:grpSp>
            <p:nvGrpSpPr>
              <p:cNvPr id="12633" name="Group 345"/>
              <p:cNvGrpSpPr>
                <a:grpSpLocks/>
              </p:cNvGrpSpPr>
              <p:nvPr/>
            </p:nvGrpSpPr>
            <p:grpSpPr bwMode="auto">
              <a:xfrm>
                <a:off x="4617" y="3231"/>
                <a:ext cx="216" cy="152"/>
                <a:chOff x="4617" y="3231"/>
                <a:chExt cx="216" cy="152"/>
              </a:xfrm>
            </p:grpSpPr>
            <p:grpSp>
              <p:nvGrpSpPr>
                <p:cNvPr id="12631" name="Group 343"/>
                <p:cNvGrpSpPr>
                  <a:grpSpLocks/>
                </p:cNvGrpSpPr>
                <p:nvPr/>
              </p:nvGrpSpPr>
              <p:grpSpPr bwMode="auto">
                <a:xfrm>
                  <a:off x="4685" y="3241"/>
                  <a:ext cx="81" cy="123"/>
                  <a:chOff x="4685" y="3241"/>
                  <a:chExt cx="81" cy="123"/>
                </a:xfrm>
              </p:grpSpPr>
              <p:sp>
                <p:nvSpPr>
                  <p:cNvPr id="12629" name="Rectangle 341"/>
                  <p:cNvSpPr>
                    <a:spLocks noChangeArrowheads="1"/>
                  </p:cNvSpPr>
                  <p:nvPr/>
                </p:nvSpPr>
                <p:spPr bwMode="auto">
                  <a:xfrm>
                    <a:off x="4685" y="3241"/>
                    <a:ext cx="81" cy="123"/>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630" name="Line 342"/>
                  <p:cNvSpPr>
                    <a:spLocks noChangeShapeType="1"/>
                  </p:cNvSpPr>
                  <p:nvPr/>
                </p:nvSpPr>
                <p:spPr bwMode="auto">
                  <a:xfrm>
                    <a:off x="4707" y="3283"/>
                    <a:ext cx="39" cy="41"/>
                  </a:xfrm>
                  <a:prstGeom prst="line">
                    <a:avLst/>
                  </a:prstGeom>
                  <a:noFill/>
                  <a:ln w="762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2632" name="Rectangle 344"/>
                <p:cNvSpPr>
                  <a:spLocks noChangeArrowheads="1"/>
                </p:cNvSpPr>
                <p:nvPr/>
              </p:nvSpPr>
              <p:spPr bwMode="auto">
                <a:xfrm>
                  <a:off x="4617" y="3231"/>
                  <a:ext cx="216" cy="15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sz="1000">
                      <a:latin typeface="Arial" pitchFamily="34" charset="0"/>
                    </a:rPr>
                    <a:t>TP</a:t>
                  </a:r>
                </a:p>
              </p:txBody>
            </p:sp>
          </p:grpSp>
          <p:grpSp>
            <p:nvGrpSpPr>
              <p:cNvPr id="12638" name="Group 350"/>
              <p:cNvGrpSpPr>
                <a:grpSpLocks/>
              </p:cNvGrpSpPr>
              <p:nvPr/>
            </p:nvGrpSpPr>
            <p:grpSpPr bwMode="auto">
              <a:xfrm>
                <a:off x="4617" y="3362"/>
                <a:ext cx="216" cy="152"/>
                <a:chOff x="4617" y="3362"/>
                <a:chExt cx="216" cy="152"/>
              </a:xfrm>
            </p:grpSpPr>
            <p:grpSp>
              <p:nvGrpSpPr>
                <p:cNvPr id="12636" name="Group 348"/>
                <p:cNvGrpSpPr>
                  <a:grpSpLocks/>
                </p:cNvGrpSpPr>
                <p:nvPr/>
              </p:nvGrpSpPr>
              <p:grpSpPr bwMode="auto">
                <a:xfrm>
                  <a:off x="4685" y="3372"/>
                  <a:ext cx="81" cy="123"/>
                  <a:chOff x="4685" y="3372"/>
                  <a:chExt cx="81" cy="123"/>
                </a:xfrm>
              </p:grpSpPr>
              <p:sp>
                <p:nvSpPr>
                  <p:cNvPr id="12634" name="Rectangle 346"/>
                  <p:cNvSpPr>
                    <a:spLocks noChangeArrowheads="1"/>
                  </p:cNvSpPr>
                  <p:nvPr/>
                </p:nvSpPr>
                <p:spPr bwMode="auto">
                  <a:xfrm>
                    <a:off x="4685" y="3372"/>
                    <a:ext cx="81" cy="123"/>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635" name="Line 347"/>
                  <p:cNvSpPr>
                    <a:spLocks noChangeShapeType="1"/>
                  </p:cNvSpPr>
                  <p:nvPr/>
                </p:nvSpPr>
                <p:spPr bwMode="auto">
                  <a:xfrm>
                    <a:off x="4707" y="3414"/>
                    <a:ext cx="39" cy="41"/>
                  </a:xfrm>
                  <a:prstGeom prst="line">
                    <a:avLst/>
                  </a:prstGeom>
                  <a:noFill/>
                  <a:ln w="762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2637" name="Rectangle 349"/>
                <p:cNvSpPr>
                  <a:spLocks noChangeArrowheads="1"/>
                </p:cNvSpPr>
                <p:nvPr/>
              </p:nvSpPr>
              <p:spPr bwMode="auto">
                <a:xfrm>
                  <a:off x="4617" y="3362"/>
                  <a:ext cx="216" cy="15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sz="1000">
                      <a:latin typeface="Arial" pitchFamily="34" charset="0"/>
                    </a:rPr>
                    <a:t>TP</a:t>
                  </a:r>
                </a:p>
              </p:txBody>
            </p:sp>
          </p:grpSp>
          <p:grpSp>
            <p:nvGrpSpPr>
              <p:cNvPr id="12643" name="Group 355"/>
              <p:cNvGrpSpPr>
                <a:grpSpLocks/>
              </p:cNvGrpSpPr>
              <p:nvPr/>
            </p:nvGrpSpPr>
            <p:grpSpPr bwMode="auto">
              <a:xfrm>
                <a:off x="4617" y="3493"/>
                <a:ext cx="216" cy="152"/>
                <a:chOff x="4617" y="3493"/>
                <a:chExt cx="216" cy="152"/>
              </a:xfrm>
            </p:grpSpPr>
            <p:grpSp>
              <p:nvGrpSpPr>
                <p:cNvPr id="12641" name="Group 353"/>
                <p:cNvGrpSpPr>
                  <a:grpSpLocks/>
                </p:cNvGrpSpPr>
                <p:nvPr/>
              </p:nvGrpSpPr>
              <p:grpSpPr bwMode="auto">
                <a:xfrm>
                  <a:off x="4685" y="3503"/>
                  <a:ext cx="81" cy="123"/>
                  <a:chOff x="4685" y="3503"/>
                  <a:chExt cx="81" cy="123"/>
                </a:xfrm>
              </p:grpSpPr>
              <p:sp>
                <p:nvSpPr>
                  <p:cNvPr id="12639" name="Rectangle 351"/>
                  <p:cNvSpPr>
                    <a:spLocks noChangeArrowheads="1"/>
                  </p:cNvSpPr>
                  <p:nvPr/>
                </p:nvSpPr>
                <p:spPr bwMode="auto">
                  <a:xfrm>
                    <a:off x="4685" y="3503"/>
                    <a:ext cx="81" cy="123"/>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640" name="Line 352"/>
                  <p:cNvSpPr>
                    <a:spLocks noChangeShapeType="1"/>
                  </p:cNvSpPr>
                  <p:nvPr/>
                </p:nvSpPr>
                <p:spPr bwMode="auto">
                  <a:xfrm>
                    <a:off x="4707" y="3545"/>
                    <a:ext cx="39" cy="41"/>
                  </a:xfrm>
                  <a:prstGeom prst="line">
                    <a:avLst/>
                  </a:prstGeom>
                  <a:noFill/>
                  <a:ln w="762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2642" name="Rectangle 354"/>
                <p:cNvSpPr>
                  <a:spLocks noChangeArrowheads="1"/>
                </p:cNvSpPr>
                <p:nvPr/>
              </p:nvSpPr>
              <p:spPr bwMode="auto">
                <a:xfrm>
                  <a:off x="4617" y="3493"/>
                  <a:ext cx="216" cy="15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sz="1000">
                      <a:latin typeface="Arial" pitchFamily="34" charset="0"/>
                    </a:rPr>
                    <a:t>TP</a:t>
                  </a:r>
                </a:p>
              </p:txBody>
            </p:sp>
          </p:grpSp>
          <p:grpSp>
            <p:nvGrpSpPr>
              <p:cNvPr id="12648" name="Group 360"/>
              <p:cNvGrpSpPr>
                <a:grpSpLocks/>
              </p:cNvGrpSpPr>
              <p:nvPr/>
            </p:nvGrpSpPr>
            <p:grpSpPr bwMode="auto">
              <a:xfrm>
                <a:off x="4617" y="3624"/>
                <a:ext cx="216" cy="152"/>
                <a:chOff x="4617" y="3624"/>
                <a:chExt cx="216" cy="152"/>
              </a:xfrm>
            </p:grpSpPr>
            <p:grpSp>
              <p:nvGrpSpPr>
                <p:cNvPr id="12646" name="Group 358"/>
                <p:cNvGrpSpPr>
                  <a:grpSpLocks/>
                </p:cNvGrpSpPr>
                <p:nvPr/>
              </p:nvGrpSpPr>
              <p:grpSpPr bwMode="auto">
                <a:xfrm>
                  <a:off x="4685" y="3634"/>
                  <a:ext cx="81" cy="123"/>
                  <a:chOff x="4685" y="3634"/>
                  <a:chExt cx="81" cy="123"/>
                </a:xfrm>
              </p:grpSpPr>
              <p:sp>
                <p:nvSpPr>
                  <p:cNvPr id="12644" name="Rectangle 356"/>
                  <p:cNvSpPr>
                    <a:spLocks noChangeArrowheads="1"/>
                  </p:cNvSpPr>
                  <p:nvPr/>
                </p:nvSpPr>
                <p:spPr bwMode="auto">
                  <a:xfrm>
                    <a:off x="4685" y="3634"/>
                    <a:ext cx="81" cy="123"/>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645" name="Line 357"/>
                  <p:cNvSpPr>
                    <a:spLocks noChangeShapeType="1"/>
                  </p:cNvSpPr>
                  <p:nvPr/>
                </p:nvSpPr>
                <p:spPr bwMode="auto">
                  <a:xfrm>
                    <a:off x="4707" y="3676"/>
                    <a:ext cx="39" cy="42"/>
                  </a:xfrm>
                  <a:prstGeom prst="line">
                    <a:avLst/>
                  </a:prstGeom>
                  <a:noFill/>
                  <a:ln w="762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2647" name="Rectangle 359"/>
                <p:cNvSpPr>
                  <a:spLocks noChangeArrowheads="1"/>
                </p:cNvSpPr>
                <p:nvPr/>
              </p:nvSpPr>
              <p:spPr bwMode="auto">
                <a:xfrm>
                  <a:off x="4617" y="3624"/>
                  <a:ext cx="216" cy="15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sz="1000">
                      <a:latin typeface="Arial" pitchFamily="34" charset="0"/>
                    </a:rPr>
                    <a:t>TP</a:t>
                  </a:r>
                </a:p>
              </p:txBody>
            </p:sp>
          </p:grpSp>
        </p:grpSp>
      </p:grpSp>
      <p:sp>
        <p:nvSpPr>
          <p:cNvPr id="12651" name="Line 363"/>
          <p:cNvSpPr>
            <a:spLocks noChangeShapeType="1"/>
          </p:cNvSpPr>
          <p:nvPr/>
        </p:nvSpPr>
        <p:spPr bwMode="auto">
          <a:xfrm>
            <a:off x="5715000" y="5970588"/>
            <a:ext cx="1812925" cy="0"/>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652" name="Line 364"/>
          <p:cNvSpPr>
            <a:spLocks noChangeShapeType="1"/>
          </p:cNvSpPr>
          <p:nvPr/>
        </p:nvSpPr>
        <p:spPr bwMode="auto">
          <a:xfrm flipH="1">
            <a:off x="5775325" y="5965825"/>
            <a:ext cx="0" cy="225425"/>
          </a:xfrm>
          <a:prstGeom prst="line">
            <a:avLst/>
          </a:prstGeom>
          <a:noFill/>
          <a:ln w="1270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653" name="Line 365"/>
          <p:cNvSpPr>
            <a:spLocks noChangeShapeType="1"/>
          </p:cNvSpPr>
          <p:nvPr/>
        </p:nvSpPr>
        <p:spPr bwMode="auto">
          <a:xfrm>
            <a:off x="6302375" y="5970588"/>
            <a:ext cx="0" cy="211137"/>
          </a:xfrm>
          <a:prstGeom prst="line">
            <a:avLst/>
          </a:prstGeom>
          <a:noFill/>
          <a:ln w="1270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654" name="Line 366"/>
          <p:cNvSpPr>
            <a:spLocks noChangeShapeType="1"/>
          </p:cNvSpPr>
          <p:nvPr/>
        </p:nvSpPr>
        <p:spPr bwMode="auto">
          <a:xfrm>
            <a:off x="7462838" y="5991225"/>
            <a:ext cx="0" cy="192088"/>
          </a:xfrm>
          <a:prstGeom prst="line">
            <a:avLst/>
          </a:prstGeom>
          <a:noFill/>
          <a:ln w="1270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655" name="Line 367"/>
          <p:cNvSpPr>
            <a:spLocks noChangeShapeType="1"/>
          </p:cNvSpPr>
          <p:nvPr/>
        </p:nvSpPr>
        <p:spPr bwMode="auto">
          <a:xfrm flipH="1">
            <a:off x="6942138" y="5991225"/>
            <a:ext cx="0" cy="182563"/>
          </a:xfrm>
          <a:prstGeom prst="line">
            <a:avLst/>
          </a:prstGeom>
          <a:noFill/>
          <a:ln w="1270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12661" name="Group 373"/>
          <p:cNvGrpSpPr>
            <a:grpSpLocks/>
          </p:cNvGrpSpPr>
          <p:nvPr/>
        </p:nvGrpSpPr>
        <p:grpSpPr bwMode="auto">
          <a:xfrm>
            <a:off x="1725613" y="3133725"/>
            <a:ext cx="409575" cy="1166813"/>
            <a:chOff x="1087" y="1974"/>
            <a:chExt cx="258" cy="735"/>
          </a:xfrm>
        </p:grpSpPr>
        <p:sp>
          <p:nvSpPr>
            <p:cNvPr id="12657" name="AutoShape 369"/>
            <p:cNvSpPr>
              <a:spLocks noChangeArrowheads="1"/>
            </p:cNvSpPr>
            <p:nvPr/>
          </p:nvSpPr>
          <p:spPr bwMode="auto">
            <a:xfrm>
              <a:off x="1087" y="1974"/>
              <a:ext cx="258" cy="735"/>
            </a:xfrm>
            <a:prstGeom prst="roundRect">
              <a:avLst>
                <a:gd name="adj" fmla="val 12477"/>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658" name="Line 370"/>
            <p:cNvSpPr>
              <a:spLocks noChangeShapeType="1"/>
            </p:cNvSpPr>
            <p:nvPr/>
          </p:nvSpPr>
          <p:spPr bwMode="auto">
            <a:xfrm>
              <a:off x="1097" y="2188"/>
              <a:ext cx="24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659" name="Line 371"/>
            <p:cNvSpPr>
              <a:spLocks noChangeShapeType="1"/>
            </p:cNvSpPr>
            <p:nvPr/>
          </p:nvSpPr>
          <p:spPr bwMode="auto">
            <a:xfrm>
              <a:off x="1305" y="2246"/>
              <a:ext cx="0" cy="61"/>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660" name="Line 372"/>
            <p:cNvSpPr>
              <a:spLocks noChangeShapeType="1"/>
            </p:cNvSpPr>
            <p:nvPr/>
          </p:nvSpPr>
          <p:spPr bwMode="auto">
            <a:xfrm>
              <a:off x="1305" y="2115"/>
              <a:ext cx="0" cy="1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2669" name="Group 381"/>
          <p:cNvGrpSpPr>
            <a:grpSpLocks/>
          </p:cNvGrpSpPr>
          <p:nvPr/>
        </p:nvGrpSpPr>
        <p:grpSpPr bwMode="auto">
          <a:xfrm>
            <a:off x="2500313" y="2790825"/>
            <a:ext cx="552450" cy="334963"/>
            <a:chOff x="1575" y="1758"/>
            <a:chExt cx="348" cy="211"/>
          </a:xfrm>
        </p:grpSpPr>
        <p:sp>
          <p:nvSpPr>
            <p:cNvPr id="12662" name="Line 374"/>
            <p:cNvSpPr>
              <a:spLocks noChangeShapeType="1"/>
            </p:cNvSpPr>
            <p:nvPr/>
          </p:nvSpPr>
          <p:spPr bwMode="auto">
            <a:xfrm>
              <a:off x="1749" y="1758"/>
              <a:ext cx="0" cy="208"/>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12665" name="Group 377"/>
            <p:cNvGrpSpPr>
              <a:grpSpLocks/>
            </p:cNvGrpSpPr>
            <p:nvPr/>
          </p:nvGrpSpPr>
          <p:grpSpPr bwMode="auto">
            <a:xfrm>
              <a:off x="1667" y="1883"/>
              <a:ext cx="167" cy="86"/>
              <a:chOff x="1667" y="1883"/>
              <a:chExt cx="167" cy="86"/>
            </a:xfrm>
          </p:grpSpPr>
          <p:sp>
            <p:nvSpPr>
              <p:cNvPr id="12663" name="Arc 375"/>
              <p:cNvSpPr>
                <a:spLocks/>
              </p:cNvSpPr>
              <p:nvPr/>
            </p:nvSpPr>
            <p:spPr bwMode="auto">
              <a:xfrm>
                <a:off x="1667" y="1885"/>
                <a:ext cx="85" cy="84"/>
              </a:xfrm>
              <a:custGeom>
                <a:avLst/>
                <a:gdLst>
                  <a:gd name="G0" fmla="+- 21600 0 0"/>
                  <a:gd name="G1" fmla="+- 260 0 0"/>
                  <a:gd name="G2" fmla="+- 21600 0 0"/>
                  <a:gd name="T0" fmla="*/ 21343 w 21600"/>
                  <a:gd name="T1" fmla="*/ 21858 h 21858"/>
                  <a:gd name="T2" fmla="*/ 2 w 21600"/>
                  <a:gd name="T3" fmla="*/ 0 h 21858"/>
                  <a:gd name="T4" fmla="*/ 21600 w 21600"/>
                  <a:gd name="T5" fmla="*/ 260 h 21858"/>
                </a:gdLst>
                <a:ahLst/>
                <a:cxnLst>
                  <a:cxn ang="0">
                    <a:pos x="T0" y="T1"/>
                  </a:cxn>
                  <a:cxn ang="0">
                    <a:pos x="T2" y="T3"/>
                  </a:cxn>
                  <a:cxn ang="0">
                    <a:pos x="T4" y="T5"/>
                  </a:cxn>
                </a:cxnLst>
                <a:rect l="0" t="0" r="r" b="b"/>
                <a:pathLst>
                  <a:path w="21600" h="21858" fill="none" extrusionOk="0">
                    <a:moveTo>
                      <a:pt x="21342" y="21858"/>
                    </a:moveTo>
                    <a:cubicBezTo>
                      <a:pt x="9514" y="21717"/>
                      <a:pt x="0" y="12089"/>
                      <a:pt x="0" y="260"/>
                    </a:cubicBezTo>
                    <a:cubicBezTo>
                      <a:pt x="-1" y="173"/>
                      <a:pt x="0" y="86"/>
                      <a:pt x="1" y="-1"/>
                    </a:cubicBezTo>
                  </a:path>
                  <a:path w="21600" h="21858" stroke="0" extrusionOk="0">
                    <a:moveTo>
                      <a:pt x="21342" y="21858"/>
                    </a:moveTo>
                    <a:cubicBezTo>
                      <a:pt x="9514" y="21717"/>
                      <a:pt x="0" y="12089"/>
                      <a:pt x="0" y="260"/>
                    </a:cubicBezTo>
                    <a:cubicBezTo>
                      <a:pt x="-1" y="173"/>
                      <a:pt x="0" y="86"/>
                      <a:pt x="1" y="-1"/>
                    </a:cubicBezTo>
                    <a:lnTo>
                      <a:pt x="21600" y="260"/>
                    </a:lnTo>
                    <a:close/>
                  </a:path>
                </a:pathLst>
              </a:custGeom>
              <a:noFill/>
              <a:ln w="50800" cap="rnd">
                <a:solidFill>
                  <a:schemeClr val="tx1"/>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664" name="Arc 376"/>
              <p:cNvSpPr>
                <a:spLocks/>
              </p:cNvSpPr>
              <p:nvPr/>
            </p:nvSpPr>
            <p:spPr bwMode="auto">
              <a:xfrm>
                <a:off x="1749" y="1883"/>
                <a:ext cx="85" cy="84"/>
              </a:xfrm>
              <a:custGeom>
                <a:avLst/>
                <a:gdLst>
                  <a:gd name="G0" fmla="+- 0 0 0"/>
                  <a:gd name="G1" fmla="+- 263 0 0"/>
                  <a:gd name="G2" fmla="+- 21600 0 0"/>
                  <a:gd name="T0" fmla="*/ 21598 w 21600"/>
                  <a:gd name="T1" fmla="*/ 0 h 21863"/>
                  <a:gd name="T2" fmla="*/ 0 w 21600"/>
                  <a:gd name="T3" fmla="*/ 21863 h 21863"/>
                  <a:gd name="T4" fmla="*/ 0 w 21600"/>
                  <a:gd name="T5" fmla="*/ 263 h 21863"/>
                </a:gdLst>
                <a:ahLst/>
                <a:cxnLst>
                  <a:cxn ang="0">
                    <a:pos x="T0" y="T1"/>
                  </a:cxn>
                  <a:cxn ang="0">
                    <a:pos x="T2" y="T3"/>
                  </a:cxn>
                  <a:cxn ang="0">
                    <a:pos x="T4" y="T5"/>
                  </a:cxn>
                </a:cxnLst>
                <a:rect l="0" t="0" r="r" b="b"/>
                <a:pathLst>
                  <a:path w="21600" h="21863" fill="none" extrusionOk="0">
                    <a:moveTo>
                      <a:pt x="21598" y="-1"/>
                    </a:moveTo>
                    <a:cubicBezTo>
                      <a:pt x="21599" y="87"/>
                      <a:pt x="21600" y="175"/>
                      <a:pt x="21600" y="263"/>
                    </a:cubicBezTo>
                    <a:cubicBezTo>
                      <a:pt x="21600" y="12192"/>
                      <a:pt x="11929" y="21862"/>
                      <a:pt x="0" y="21863"/>
                    </a:cubicBezTo>
                  </a:path>
                  <a:path w="21600" h="21863" stroke="0" extrusionOk="0">
                    <a:moveTo>
                      <a:pt x="21598" y="-1"/>
                    </a:moveTo>
                    <a:cubicBezTo>
                      <a:pt x="21599" y="87"/>
                      <a:pt x="21600" y="175"/>
                      <a:pt x="21600" y="263"/>
                    </a:cubicBezTo>
                    <a:cubicBezTo>
                      <a:pt x="21600" y="12192"/>
                      <a:pt x="11929" y="21862"/>
                      <a:pt x="0" y="21863"/>
                    </a:cubicBezTo>
                    <a:lnTo>
                      <a:pt x="0" y="263"/>
                    </a:lnTo>
                    <a:close/>
                  </a:path>
                </a:pathLst>
              </a:custGeom>
              <a:noFill/>
              <a:ln w="50800" cap="rnd">
                <a:solidFill>
                  <a:schemeClr val="tx1"/>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2666" name="Oval 378"/>
            <p:cNvSpPr>
              <a:spLocks noChangeArrowheads="1"/>
            </p:cNvSpPr>
            <p:nvPr/>
          </p:nvSpPr>
          <p:spPr bwMode="auto">
            <a:xfrm>
              <a:off x="1575" y="1799"/>
              <a:ext cx="81" cy="79"/>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667" name="Oval 379"/>
            <p:cNvSpPr>
              <a:spLocks noChangeArrowheads="1"/>
            </p:cNvSpPr>
            <p:nvPr/>
          </p:nvSpPr>
          <p:spPr bwMode="auto">
            <a:xfrm>
              <a:off x="1842" y="1799"/>
              <a:ext cx="81" cy="79"/>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668" name="Oval 380"/>
            <p:cNvSpPr>
              <a:spLocks noChangeArrowheads="1"/>
            </p:cNvSpPr>
            <p:nvPr/>
          </p:nvSpPr>
          <p:spPr bwMode="auto">
            <a:xfrm>
              <a:off x="1709" y="1799"/>
              <a:ext cx="80" cy="79"/>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2678" name="Group 390"/>
          <p:cNvGrpSpPr>
            <a:grpSpLocks/>
          </p:cNvGrpSpPr>
          <p:nvPr/>
        </p:nvGrpSpPr>
        <p:grpSpPr bwMode="auto">
          <a:xfrm>
            <a:off x="2365375" y="4803775"/>
            <a:ext cx="609600" cy="1362075"/>
            <a:chOff x="1490" y="3026"/>
            <a:chExt cx="384" cy="858"/>
          </a:xfrm>
        </p:grpSpPr>
        <p:grpSp>
          <p:nvGrpSpPr>
            <p:cNvPr id="12676" name="Group 388"/>
            <p:cNvGrpSpPr>
              <a:grpSpLocks/>
            </p:cNvGrpSpPr>
            <p:nvPr/>
          </p:nvGrpSpPr>
          <p:grpSpPr bwMode="auto">
            <a:xfrm>
              <a:off x="1490" y="3026"/>
              <a:ext cx="384" cy="858"/>
              <a:chOff x="1490" y="3026"/>
              <a:chExt cx="384" cy="858"/>
            </a:xfrm>
          </p:grpSpPr>
          <p:sp>
            <p:nvSpPr>
              <p:cNvPr id="12670" name="Rectangle 382"/>
              <p:cNvSpPr>
                <a:spLocks noChangeArrowheads="1"/>
              </p:cNvSpPr>
              <p:nvPr/>
            </p:nvSpPr>
            <p:spPr bwMode="auto">
              <a:xfrm>
                <a:off x="1490" y="3026"/>
                <a:ext cx="384" cy="858"/>
              </a:xfrm>
              <a:prstGeom prst="rect">
                <a:avLst/>
              </a:prstGeom>
              <a:solidFill>
                <a:schemeClr val="bg1"/>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671" name="Line 383"/>
              <p:cNvSpPr>
                <a:spLocks noChangeShapeType="1"/>
              </p:cNvSpPr>
              <p:nvPr/>
            </p:nvSpPr>
            <p:spPr bwMode="auto">
              <a:xfrm>
                <a:off x="1508" y="3101"/>
                <a:ext cx="350"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672" name="Rectangle 384"/>
              <p:cNvSpPr>
                <a:spLocks noChangeArrowheads="1"/>
              </p:cNvSpPr>
              <p:nvPr/>
            </p:nvSpPr>
            <p:spPr bwMode="auto">
              <a:xfrm>
                <a:off x="1571" y="3526"/>
                <a:ext cx="223" cy="234"/>
              </a:xfrm>
              <a:prstGeom prst="rect">
                <a:avLst/>
              </a:prstGeom>
              <a:solidFill>
                <a:schemeClr val="bg1"/>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673" name="Oval 385"/>
              <p:cNvSpPr>
                <a:spLocks noChangeArrowheads="1"/>
              </p:cNvSpPr>
              <p:nvPr/>
            </p:nvSpPr>
            <p:spPr bwMode="auto">
              <a:xfrm>
                <a:off x="1571" y="3151"/>
                <a:ext cx="223" cy="234"/>
              </a:xfrm>
              <a:prstGeom prst="ellipse">
                <a:avLst/>
              </a:prstGeom>
              <a:solidFill>
                <a:schemeClr val="bg1"/>
              </a:solidFill>
              <a:ln w="254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674" name="Rectangle 386"/>
              <p:cNvSpPr>
                <a:spLocks noChangeArrowheads="1"/>
              </p:cNvSpPr>
              <p:nvPr/>
            </p:nvSpPr>
            <p:spPr bwMode="auto">
              <a:xfrm>
                <a:off x="1530" y="3276"/>
                <a:ext cx="64" cy="26"/>
              </a:xfrm>
              <a:prstGeom prst="rect">
                <a:avLst/>
              </a:prstGeom>
              <a:solidFill>
                <a:schemeClr val="bg2"/>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675" name="Rectangle 387"/>
              <p:cNvSpPr>
                <a:spLocks noChangeArrowheads="1"/>
              </p:cNvSpPr>
              <p:nvPr/>
            </p:nvSpPr>
            <p:spPr bwMode="auto">
              <a:xfrm>
                <a:off x="1771" y="3609"/>
                <a:ext cx="63" cy="26"/>
              </a:xfrm>
              <a:prstGeom prst="rect">
                <a:avLst/>
              </a:prstGeom>
              <a:solidFill>
                <a:schemeClr val="bg2"/>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2677" name="Line 389"/>
            <p:cNvSpPr>
              <a:spLocks noChangeShapeType="1"/>
            </p:cNvSpPr>
            <p:nvPr/>
          </p:nvSpPr>
          <p:spPr bwMode="auto">
            <a:xfrm>
              <a:off x="1508" y="3434"/>
              <a:ext cx="350"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2687" name="Group 399"/>
          <p:cNvGrpSpPr>
            <a:grpSpLocks/>
          </p:cNvGrpSpPr>
          <p:nvPr/>
        </p:nvGrpSpPr>
        <p:grpSpPr bwMode="auto">
          <a:xfrm>
            <a:off x="1647825" y="5745163"/>
            <a:ext cx="989013" cy="434975"/>
            <a:chOff x="1038" y="3619"/>
            <a:chExt cx="623" cy="274"/>
          </a:xfrm>
        </p:grpSpPr>
        <p:sp>
          <p:nvSpPr>
            <p:cNvPr id="12679" name="Freeform 391"/>
            <p:cNvSpPr>
              <a:spLocks/>
            </p:cNvSpPr>
            <p:nvPr/>
          </p:nvSpPr>
          <p:spPr bwMode="auto">
            <a:xfrm>
              <a:off x="1038" y="3619"/>
              <a:ext cx="623" cy="274"/>
            </a:xfrm>
            <a:custGeom>
              <a:avLst/>
              <a:gdLst>
                <a:gd name="T0" fmla="*/ 0 w 623"/>
                <a:gd name="T1" fmla="*/ 273 h 274"/>
                <a:gd name="T2" fmla="*/ 0 w 623"/>
                <a:gd name="T3" fmla="*/ 98 h 274"/>
                <a:gd name="T4" fmla="*/ 0 w 623"/>
                <a:gd name="T5" fmla="*/ 55 h 274"/>
                <a:gd name="T6" fmla="*/ 44 w 623"/>
                <a:gd name="T7" fmla="*/ 11 h 274"/>
                <a:gd name="T8" fmla="*/ 78 w 623"/>
                <a:gd name="T9" fmla="*/ 0 h 274"/>
                <a:gd name="T10" fmla="*/ 111 w 623"/>
                <a:gd name="T11" fmla="*/ 0 h 274"/>
                <a:gd name="T12" fmla="*/ 144 w 623"/>
                <a:gd name="T13" fmla="*/ 0 h 274"/>
                <a:gd name="T14" fmla="*/ 178 w 623"/>
                <a:gd name="T15" fmla="*/ 0 h 274"/>
                <a:gd name="T16" fmla="*/ 211 w 623"/>
                <a:gd name="T17" fmla="*/ 22 h 274"/>
                <a:gd name="T18" fmla="*/ 222 w 623"/>
                <a:gd name="T19" fmla="*/ 55 h 274"/>
                <a:gd name="T20" fmla="*/ 622 w 623"/>
                <a:gd name="T21" fmla="*/ 55 h 274"/>
                <a:gd name="T22" fmla="*/ 622 w 623"/>
                <a:gd name="T23" fmla="*/ 87 h 274"/>
                <a:gd name="T24" fmla="*/ 622 w 623"/>
                <a:gd name="T25" fmla="*/ 27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23" h="274">
                  <a:moveTo>
                    <a:pt x="0" y="273"/>
                  </a:moveTo>
                  <a:lnTo>
                    <a:pt x="0" y="98"/>
                  </a:lnTo>
                  <a:lnTo>
                    <a:pt x="0" y="55"/>
                  </a:lnTo>
                  <a:lnTo>
                    <a:pt x="44" y="11"/>
                  </a:lnTo>
                  <a:lnTo>
                    <a:pt x="78" y="0"/>
                  </a:lnTo>
                  <a:lnTo>
                    <a:pt x="111" y="0"/>
                  </a:lnTo>
                  <a:lnTo>
                    <a:pt x="144" y="0"/>
                  </a:lnTo>
                  <a:lnTo>
                    <a:pt x="178" y="0"/>
                  </a:lnTo>
                  <a:lnTo>
                    <a:pt x="211" y="22"/>
                  </a:lnTo>
                  <a:lnTo>
                    <a:pt x="222" y="55"/>
                  </a:lnTo>
                  <a:lnTo>
                    <a:pt x="622" y="55"/>
                  </a:lnTo>
                  <a:lnTo>
                    <a:pt x="622" y="87"/>
                  </a:lnTo>
                  <a:lnTo>
                    <a:pt x="622" y="273"/>
                  </a:lnTo>
                </a:path>
              </a:pathLst>
            </a:custGeom>
            <a:gradFill rotWithShape="0">
              <a:gsLst>
                <a:gs pos="0">
                  <a:srgbClr val="618FFD"/>
                </a:gs>
                <a:gs pos="50000">
                  <a:srgbClr val="618FFD">
                    <a:gamma/>
                    <a:shade val="29804"/>
                    <a:invGamma/>
                  </a:srgbClr>
                </a:gs>
                <a:gs pos="100000">
                  <a:srgbClr val="618FFD"/>
                </a:gs>
              </a:gsLst>
              <a:lin ang="0" scaled="1"/>
            </a:gradFill>
            <a:ln w="254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680" name="Freeform 392"/>
            <p:cNvSpPr>
              <a:spLocks/>
            </p:cNvSpPr>
            <p:nvPr/>
          </p:nvSpPr>
          <p:spPr bwMode="auto">
            <a:xfrm>
              <a:off x="1127" y="3718"/>
              <a:ext cx="12" cy="175"/>
            </a:xfrm>
            <a:custGeom>
              <a:avLst/>
              <a:gdLst>
                <a:gd name="T0" fmla="*/ 0 w 12"/>
                <a:gd name="T1" fmla="*/ 0 h 175"/>
                <a:gd name="T2" fmla="*/ 11 w 12"/>
                <a:gd name="T3" fmla="*/ 33 h 175"/>
                <a:gd name="T4" fmla="*/ 11 w 12"/>
                <a:gd name="T5" fmla="*/ 65 h 175"/>
                <a:gd name="T6" fmla="*/ 11 w 12"/>
                <a:gd name="T7" fmla="*/ 98 h 175"/>
                <a:gd name="T8" fmla="*/ 0 w 12"/>
                <a:gd name="T9" fmla="*/ 141 h 175"/>
                <a:gd name="T10" fmla="*/ 0 w 12"/>
                <a:gd name="T11" fmla="*/ 174 h 175"/>
              </a:gdLst>
              <a:ahLst/>
              <a:cxnLst>
                <a:cxn ang="0">
                  <a:pos x="T0" y="T1"/>
                </a:cxn>
                <a:cxn ang="0">
                  <a:pos x="T2" y="T3"/>
                </a:cxn>
                <a:cxn ang="0">
                  <a:pos x="T4" y="T5"/>
                </a:cxn>
                <a:cxn ang="0">
                  <a:pos x="T6" y="T7"/>
                </a:cxn>
                <a:cxn ang="0">
                  <a:pos x="T8" y="T9"/>
                </a:cxn>
                <a:cxn ang="0">
                  <a:pos x="T10" y="T11"/>
                </a:cxn>
              </a:cxnLst>
              <a:rect l="0" t="0" r="r" b="b"/>
              <a:pathLst>
                <a:path w="12" h="175">
                  <a:moveTo>
                    <a:pt x="0" y="0"/>
                  </a:moveTo>
                  <a:lnTo>
                    <a:pt x="11" y="33"/>
                  </a:lnTo>
                  <a:lnTo>
                    <a:pt x="11" y="65"/>
                  </a:lnTo>
                  <a:lnTo>
                    <a:pt x="11" y="98"/>
                  </a:lnTo>
                  <a:lnTo>
                    <a:pt x="0" y="141"/>
                  </a:lnTo>
                  <a:lnTo>
                    <a:pt x="0" y="174"/>
                  </a:lnTo>
                </a:path>
              </a:pathLst>
            </a:custGeom>
            <a:gradFill rotWithShape="0">
              <a:gsLst>
                <a:gs pos="0">
                  <a:srgbClr val="618FFD"/>
                </a:gs>
                <a:gs pos="50000">
                  <a:srgbClr val="618FFD">
                    <a:gamma/>
                    <a:shade val="29804"/>
                    <a:invGamma/>
                  </a:srgbClr>
                </a:gs>
                <a:gs pos="100000">
                  <a:srgbClr val="618FFD"/>
                </a:gs>
              </a:gsLst>
              <a:lin ang="0" scaled="1"/>
            </a:gradFill>
            <a:ln w="254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681" name="Freeform 393"/>
            <p:cNvSpPr>
              <a:spLocks/>
            </p:cNvSpPr>
            <p:nvPr/>
          </p:nvSpPr>
          <p:spPr bwMode="auto">
            <a:xfrm>
              <a:off x="1216" y="3718"/>
              <a:ext cx="34" cy="153"/>
            </a:xfrm>
            <a:custGeom>
              <a:avLst/>
              <a:gdLst>
                <a:gd name="T0" fmla="*/ 0 w 34"/>
                <a:gd name="T1" fmla="*/ 0 h 153"/>
                <a:gd name="T2" fmla="*/ 22 w 34"/>
                <a:gd name="T3" fmla="*/ 43 h 153"/>
                <a:gd name="T4" fmla="*/ 22 w 34"/>
                <a:gd name="T5" fmla="*/ 98 h 153"/>
                <a:gd name="T6" fmla="*/ 33 w 34"/>
                <a:gd name="T7" fmla="*/ 141 h 153"/>
                <a:gd name="T8" fmla="*/ 0 w 34"/>
                <a:gd name="T9" fmla="*/ 152 h 153"/>
              </a:gdLst>
              <a:ahLst/>
              <a:cxnLst>
                <a:cxn ang="0">
                  <a:pos x="T0" y="T1"/>
                </a:cxn>
                <a:cxn ang="0">
                  <a:pos x="T2" y="T3"/>
                </a:cxn>
                <a:cxn ang="0">
                  <a:pos x="T4" y="T5"/>
                </a:cxn>
                <a:cxn ang="0">
                  <a:pos x="T6" y="T7"/>
                </a:cxn>
                <a:cxn ang="0">
                  <a:pos x="T8" y="T9"/>
                </a:cxn>
              </a:cxnLst>
              <a:rect l="0" t="0" r="r" b="b"/>
              <a:pathLst>
                <a:path w="34" h="153">
                  <a:moveTo>
                    <a:pt x="0" y="0"/>
                  </a:moveTo>
                  <a:lnTo>
                    <a:pt x="22" y="43"/>
                  </a:lnTo>
                  <a:lnTo>
                    <a:pt x="22" y="98"/>
                  </a:lnTo>
                  <a:lnTo>
                    <a:pt x="33" y="141"/>
                  </a:lnTo>
                  <a:lnTo>
                    <a:pt x="0" y="152"/>
                  </a:lnTo>
                </a:path>
              </a:pathLst>
            </a:custGeom>
            <a:gradFill rotWithShape="0">
              <a:gsLst>
                <a:gs pos="0">
                  <a:srgbClr val="618FFD"/>
                </a:gs>
                <a:gs pos="50000">
                  <a:srgbClr val="618FFD">
                    <a:gamma/>
                    <a:shade val="29804"/>
                    <a:invGamma/>
                  </a:srgbClr>
                </a:gs>
                <a:gs pos="100000">
                  <a:srgbClr val="618FFD"/>
                </a:gs>
              </a:gsLst>
              <a:lin ang="0" scaled="1"/>
            </a:gradFill>
            <a:ln w="254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682" name="Freeform 394"/>
            <p:cNvSpPr>
              <a:spLocks/>
            </p:cNvSpPr>
            <p:nvPr/>
          </p:nvSpPr>
          <p:spPr bwMode="auto">
            <a:xfrm>
              <a:off x="1316" y="3718"/>
              <a:ext cx="34" cy="175"/>
            </a:xfrm>
            <a:custGeom>
              <a:avLst/>
              <a:gdLst>
                <a:gd name="T0" fmla="*/ 33 w 34"/>
                <a:gd name="T1" fmla="*/ 0 h 175"/>
                <a:gd name="T2" fmla="*/ 11 w 34"/>
                <a:gd name="T3" fmla="*/ 44 h 175"/>
                <a:gd name="T4" fmla="*/ 0 w 34"/>
                <a:gd name="T5" fmla="*/ 76 h 175"/>
                <a:gd name="T6" fmla="*/ 0 w 34"/>
                <a:gd name="T7" fmla="*/ 109 h 175"/>
                <a:gd name="T8" fmla="*/ 11 w 34"/>
                <a:gd name="T9" fmla="*/ 141 h 175"/>
                <a:gd name="T10" fmla="*/ 22 w 34"/>
                <a:gd name="T11" fmla="*/ 174 h 175"/>
              </a:gdLst>
              <a:ahLst/>
              <a:cxnLst>
                <a:cxn ang="0">
                  <a:pos x="T0" y="T1"/>
                </a:cxn>
                <a:cxn ang="0">
                  <a:pos x="T2" y="T3"/>
                </a:cxn>
                <a:cxn ang="0">
                  <a:pos x="T4" y="T5"/>
                </a:cxn>
                <a:cxn ang="0">
                  <a:pos x="T6" y="T7"/>
                </a:cxn>
                <a:cxn ang="0">
                  <a:pos x="T8" y="T9"/>
                </a:cxn>
                <a:cxn ang="0">
                  <a:pos x="T10" y="T11"/>
                </a:cxn>
              </a:cxnLst>
              <a:rect l="0" t="0" r="r" b="b"/>
              <a:pathLst>
                <a:path w="34" h="175">
                  <a:moveTo>
                    <a:pt x="33" y="0"/>
                  </a:moveTo>
                  <a:lnTo>
                    <a:pt x="11" y="44"/>
                  </a:lnTo>
                  <a:lnTo>
                    <a:pt x="0" y="76"/>
                  </a:lnTo>
                  <a:lnTo>
                    <a:pt x="0" y="109"/>
                  </a:lnTo>
                  <a:lnTo>
                    <a:pt x="11" y="141"/>
                  </a:lnTo>
                  <a:lnTo>
                    <a:pt x="22" y="174"/>
                  </a:lnTo>
                </a:path>
              </a:pathLst>
            </a:custGeom>
            <a:gradFill rotWithShape="0">
              <a:gsLst>
                <a:gs pos="0">
                  <a:srgbClr val="618FFD"/>
                </a:gs>
                <a:gs pos="50000">
                  <a:srgbClr val="618FFD">
                    <a:gamma/>
                    <a:shade val="29804"/>
                    <a:invGamma/>
                  </a:srgbClr>
                </a:gs>
                <a:gs pos="100000">
                  <a:srgbClr val="618FFD"/>
                </a:gs>
              </a:gsLst>
              <a:lin ang="0" scaled="1"/>
            </a:gradFill>
            <a:ln w="254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683" name="Freeform 395"/>
            <p:cNvSpPr>
              <a:spLocks/>
            </p:cNvSpPr>
            <p:nvPr/>
          </p:nvSpPr>
          <p:spPr bwMode="auto">
            <a:xfrm>
              <a:off x="1394" y="3718"/>
              <a:ext cx="12" cy="143"/>
            </a:xfrm>
            <a:custGeom>
              <a:avLst/>
              <a:gdLst>
                <a:gd name="T0" fmla="*/ 0 w 12"/>
                <a:gd name="T1" fmla="*/ 0 h 143"/>
                <a:gd name="T2" fmla="*/ 11 w 12"/>
                <a:gd name="T3" fmla="*/ 44 h 143"/>
                <a:gd name="T4" fmla="*/ 11 w 12"/>
                <a:gd name="T5" fmla="*/ 76 h 143"/>
                <a:gd name="T6" fmla="*/ 11 w 12"/>
                <a:gd name="T7" fmla="*/ 109 h 143"/>
                <a:gd name="T8" fmla="*/ 11 w 12"/>
                <a:gd name="T9" fmla="*/ 142 h 143"/>
              </a:gdLst>
              <a:ahLst/>
              <a:cxnLst>
                <a:cxn ang="0">
                  <a:pos x="T0" y="T1"/>
                </a:cxn>
                <a:cxn ang="0">
                  <a:pos x="T2" y="T3"/>
                </a:cxn>
                <a:cxn ang="0">
                  <a:pos x="T4" y="T5"/>
                </a:cxn>
                <a:cxn ang="0">
                  <a:pos x="T6" y="T7"/>
                </a:cxn>
                <a:cxn ang="0">
                  <a:pos x="T8" y="T9"/>
                </a:cxn>
              </a:cxnLst>
              <a:rect l="0" t="0" r="r" b="b"/>
              <a:pathLst>
                <a:path w="12" h="143">
                  <a:moveTo>
                    <a:pt x="0" y="0"/>
                  </a:moveTo>
                  <a:lnTo>
                    <a:pt x="11" y="44"/>
                  </a:lnTo>
                  <a:lnTo>
                    <a:pt x="11" y="76"/>
                  </a:lnTo>
                  <a:lnTo>
                    <a:pt x="11" y="109"/>
                  </a:lnTo>
                  <a:lnTo>
                    <a:pt x="11" y="142"/>
                  </a:lnTo>
                </a:path>
              </a:pathLst>
            </a:custGeom>
            <a:gradFill rotWithShape="0">
              <a:gsLst>
                <a:gs pos="0">
                  <a:srgbClr val="618FFD"/>
                </a:gs>
                <a:gs pos="50000">
                  <a:srgbClr val="618FFD">
                    <a:gamma/>
                    <a:shade val="29804"/>
                    <a:invGamma/>
                  </a:srgbClr>
                </a:gs>
                <a:gs pos="100000">
                  <a:srgbClr val="618FFD"/>
                </a:gs>
              </a:gsLst>
              <a:lin ang="0" scaled="1"/>
            </a:gradFill>
            <a:ln w="254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684" name="Freeform 396"/>
            <p:cNvSpPr>
              <a:spLocks/>
            </p:cNvSpPr>
            <p:nvPr/>
          </p:nvSpPr>
          <p:spPr bwMode="auto">
            <a:xfrm>
              <a:off x="1482" y="3718"/>
              <a:ext cx="24" cy="143"/>
            </a:xfrm>
            <a:custGeom>
              <a:avLst/>
              <a:gdLst>
                <a:gd name="T0" fmla="*/ 0 w 24"/>
                <a:gd name="T1" fmla="*/ 0 h 143"/>
                <a:gd name="T2" fmla="*/ 23 w 24"/>
                <a:gd name="T3" fmla="*/ 33 h 143"/>
                <a:gd name="T4" fmla="*/ 12 w 24"/>
                <a:gd name="T5" fmla="*/ 66 h 143"/>
                <a:gd name="T6" fmla="*/ 0 w 24"/>
                <a:gd name="T7" fmla="*/ 98 h 143"/>
                <a:gd name="T8" fmla="*/ 0 w 24"/>
                <a:gd name="T9" fmla="*/ 142 h 143"/>
              </a:gdLst>
              <a:ahLst/>
              <a:cxnLst>
                <a:cxn ang="0">
                  <a:pos x="T0" y="T1"/>
                </a:cxn>
                <a:cxn ang="0">
                  <a:pos x="T2" y="T3"/>
                </a:cxn>
                <a:cxn ang="0">
                  <a:pos x="T4" y="T5"/>
                </a:cxn>
                <a:cxn ang="0">
                  <a:pos x="T6" y="T7"/>
                </a:cxn>
                <a:cxn ang="0">
                  <a:pos x="T8" y="T9"/>
                </a:cxn>
              </a:cxnLst>
              <a:rect l="0" t="0" r="r" b="b"/>
              <a:pathLst>
                <a:path w="24" h="143">
                  <a:moveTo>
                    <a:pt x="0" y="0"/>
                  </a:moveTo>
                  <a:lnTo>
                    <a:pt x="23" y="33"/>
                  </a:lnTo>
                  <a:lnTo>
                    <a:pt x="12" y="66"/>
                  </a:lnTo>
                  <a:lnTo>
                    <a:pt x="0" y="98"/>
                  </a:lnTo>
                  <a:lnTo>
                    <a:pt x="0" y="142"/>
                  </a:lnTo>
                </a:path>
              </a:pathLst>
            </a:custGeom>
            <a:gradFill rotWithShape="0">
              <a:gsLst>
                <a:gs pos="0">
                  <a:srgbClr val="618FFD"/>
                </a:gs>
                <a:gs pos="50000">
                  <a:srgbClr val="618FFD">
                    <a:gamma/>
                    <a:shade val="29804"/>
                    <a:invGamma/>
                  </a:srgbClr>
                </a:gs>
                <a:gs pos="100000">
                  <a:srgbClr val="618FFD"/>
                </a:gs>
              </a:gsLst>
              <a:lin ang="0" scaled="1"/>
            </a:gradFill>
            <a:ln w="254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685" name="Freeform 397"/>
            <p:cNvSpPr>
              <a:spLocks/>
            </p:cNvSpPr>
            <p:nvPr/>
          </p:nvSpPr>
          <p:spPr bwMode="auto">
            <a:xfrm>
              <a:off x="1571" y="3718"/>
              <a:ext cx="46" cy="164"/>
            </a:xfrm>
            <a:custGeom>
              <a:avLst/>
              <a:gdLst>
                <a:gd name="T0" fmla="*/ 45 w 46"/>
                <a:gd name="T1" fmla="*/ 0 h 164"/>
                <a:gd name="T2" fmla="*/ 11 w 46"/>
                <a:gd name="T3" fmla="*/ 54 h 164"/>
                <a:gd name="T4" fmla="*/ 0 w 46"/>
                <a:gd name="T5" fmla="*/ 98 h 164"/>
                <a:gd name="T6" fmla="*/ 0 w 46"/>
                <a:gd name="T7" fmla="*/ 130 h 164"/>
                <a:gd name="T8" fmla="*/ 0 w 46"/>
                <a:gd name="T9" fmla="*/ 163 h 164"/>
              </a:gdLst>
              <a:ahLst/>
              <a:cxnLst>
                <a:cxn ang="0">
                  <a:pos x="T0" y="T1"/>
                </a:cxn>
                <a:cxn ang="0">
                  <a:pos x="T2" y="T3"/>
                </a:cxn>
                <a:cxn ang="0">
                  <a:pos x="T4" y="T5"/>
                </a:cxn>
                <a:cxn ang="0">
                  <a:pos x="T6" y="T7"/>
                </a:cxn>
                <a:cxn ang="0">
                  <a:pos x="T8" y="T9"/>
                </a:cxn>
              </a:cxnLst>
              <a:rect l="0" t="0" r="r" b="b"/>
              <a:pathLst>
                <a:path w="46" h="164">
                  <a:moveTo>
                    <a:pt x="45" y="0"/>
                  </a:moveTo>
                  <a:lnTo>
                    <a:pt x="11" y="54"/>
                  </a:lnTo>
                  <a:lnTo>
                    <a:pt x="0" y="98"/>
                  </a:lnTo>
                  <a:lnTo>
                    <a:pt x="0" y="130"/>
                  </a:lnTo>
                  <a:lnTo>
                    <a:pt x="0" y="163"/>
                  </a:lnTo>
                </a:path>
              </a:pathLst>
            </a:custGeom>
            <a:gradFill rotWithShape="0">
              <a:gsLst>
                <a:gs pos="0">
                  <a:srgbClr val="618FFD"/>
                </a:gs>
                <a:gs pos="50000">
                  <a:srgbClr val="618FFD">
                    <a:gamma/>
                    <a:shade val="29804"/>
                    <a:invGamma/>
                  </a:srgbClr>
                </a:gs>
                <a:gs pos="100000">
                  <a:srgbClr val="618FFD"/>
                </a:gs>
              </a:gsLst>
              <a:lin ang="0" scaled="1"/>
            </a:gradFill>
            <a:ln w="254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686" name="Line 398"/>
            <p:cNvSpPr>
              <a:spLocks noChangeShapeType="1"/>
            </p:cNvSpPr>
            <p:nvPr/>
          </p:nvSpPr>
          <p:spPr bwMode="auto">
            <a:xfrm>
              <a:off x="1064" y="3892"/>
              <a:ext cx="572"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2692" name="Group 404"/>
          <p:cNvGrpSpPr>
            <a:grpSpLocks/>
          </p:cNvGrpSpPr>
          <p:nvPr/>
        </p:nvGrpSpPr>
        <p:grpSpPr bwMode="auto">
          <a:xfrm>
            <a:off x="4224338" y="4829175"/>
            <a:ext cx="704850" cy="341313"/>
            <a:chOff x="2661" y="3042"/>
            <a:chExt cx="444" cy="215"/>
          </a:xfrm>
        </p:grpSpPr>
        <p:sp>
          <p:nvSpPr>
            <p:cNvPr id="12688" name="AutoShape 400"/>
            <p:cNvSpPr>
              <a:spLocks noChangeArrowheads="1"/>
            </p:cNvSpPr>
            <p:nvPr/>
          </p:nvSpPr>
          <p:spPr bwMode="auto">
            <a:xfrm>
              <a:off x="2661" y="3042"/>
              <a:ext cx="441" cy="215"/>
            </a:xfrm>
            <a:prstGeom prst="roundRect">
              <a:avLst>
                <a:gd name="adj" fmla="val 12477"/>
              </a:avLst>
            </a:prstGeom>
            <a:solidFill>
              <a:schemeClr val="bg1"/>
            </a:solidFill>
            <a:ln w="76200">
              <a:solidFill>
                <a:schemeClr val="bg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689" name="Freeform 401"/>
            <p:cNvSpPr>
              <a:spLocks/>
            </p:cNvSpPr>
            <p:nvPr/>
          </p:nvSpPr>
          <p:spPr bwMode="auto">
            <a:xfrm>
              <a:off x="2682" y="3139"/>
              <a:ext cx="423" cy="66"/>
            </a:xfrm>
            <a:custGeom>
              <a:avLst/>
              <a:gdLst>
                <a:gd name="T0" fmla="*/ 0 w 423"/>
                <a:gd name="T1" fmla="*/ 54 h 66"/>
                <a:gd name="T2" fmla="*/ 44 w 423"/>
                <a:gd name="T3" fmla="*/ 43 h 66"/>
                <a:gd name="T4" fmla="*/ 78 w 423"/>
                <a:gd name="T5" fmla="*/ 33 h 66"/>
                <a:gd name="T6" fmla="*/ 111 w 423"/>
                <a:gd name="T7" fmla="*/ 22 h 66"/>
                <a:gd name="T8" fmla="*/ 144 w 423"/>
                <a:gd name="T9" fmla="*/ 11 h 66"/>
                <a:gd name="T10" fmla="*/ 178 w 423"/>
                <a:gd name="T11" fmla="*/ 0 h 66"/>
                <a:gd name="T12" fmla="*/ 211 w 423"/>
                <a:gd name="T13" fmla="*/ 0 h 66"/>
                <a:gd name="T14" fmla="*/ 222 w 423"/>
                <a:gd name="T15" fmla="*/ 43 h 66"/>
                <a:gd name="T16" fmla="*/ 255 w 423"/>
                <a:gd name="T17" fmla="*/ 65 h 66"/>
                <a:gd name="T18" fmla="*/ 289 w 423"/>
                <a:gd name="T19" fmla="*/ 65 h 66"/>
                <a:gd name="T20" fmla="*/ 322 w 423"/>
                <a:gd name="T21" fmla="*/ 65 h 66"/>
                <a:gd name="T22" fmla="*/ 355 w 423"/>
                <a:gd name="T23" fmla="*/ 54 h 66"/>
                <a:gd name="T24" fmla="*/ 389 w 423"/>
                <a:gd name="T25" fmla="*/ 43 h 66"/>
                <a:gd name="T26" fmla="*/ 422 w 423"/>
                <a:gd name="T27" fmla="*/ 43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3" h="66">
                  <a:moveTo>
                    <a:pt x="0" y="54"/>
                  </a:moveTo>
                  <a:lnTo>
                    <a:pt x="44" y="43"/>
                  </a:lnTo>
                  <a:lnTo>
                    <a:pt x="78" y="33"/>
                  </a:lnTo>
                  <a:lnTo>
                    <a:pt x="111" y="22"/>
                  </a:lnTo>
                  <a:lnTo>
                    <a:pt x="144" y="11"/>
                  </a:lnTo>
                  <a:lnTo>
                    <a:pt x="178" y="0"/>
                  </a:lnTo>
                  <a:lnTo>
                    <a:pt x="211" y="0"/>
                  </a:lnTo>
                  <a:lnTo>
                    <a:pt x="222" y="43"/>
                  </a:lnTo>
                  <a:lnTo>
                    <a:pt x="255" y="65"/>
                  </a:lnTo>
                  <a:lnTo>
                    <a:pt x="289" y="65"/>
                  </a:lnTo>
                  <a:lnTo>
                    <a:pt x="322" y="65"/>
                  </a:lnTo>
                  <a:lnTo>
                    <a:pt x="355" y="54"/>
                  </a:lnTo>
                  <a:lnTo>
                    <a:pt x="389" y="43"/>
                  </a:lnTo>
                  <a:lnTo>
                    <a:pt x="422" y="43"/>
                  </a:lnTo>
                </a:path>
              </a:pathLst>
            </a:custGeom>
            <a:solidFill>
              <a:srgbClr val="F35B1B"/>
            </a:solidFill>
            <a:ln w="254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690" name="Oval 402"/>
            <p:cNvSpPr>
              <a:spLocks noChangeArrowheads="1"/>
            </p:cNvSpPr>
            <p:nvPr/>
          </p:nvSpPr>
          <p:spPr bwMode="auto">
            <a:xfrm>
              <a:off x="3001" y="3070"/>
              <a:ext cx="73" cy="28"/>
            </a:xfrm>
            <a:prstGeom prst="ellipse">
              <a:avLst/>
            </a:prstGeom>
            <a:solidFill>
              <a:srgbClr val="FAFD00"/>
            </a:solidFill>
            <a:ln w="254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691" name="AutoShape 403"/>
            <p:cNvSpPr>
              <a:spLocks noChangeArrowheads="1"/>
            </p:cNvSpPr>
            <p:nvPr/>
          </p:nvSpPr>
          <p:spPr bwMode="auto">
            <a:xfrm>
              <a:off x="2734" y="3114"/>
              <a:ext cx="73" cy="71"/>
            </a:xfrm>
            <a:prstGeom prst="triangle">
              <a:avLst>
                <a:gd name="adj" fmla="val 49977"/>
              </a:avLst>
            </a:prstGeom>
            <a:solidFill>
              <a:schemeClr val="bg1"/>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2705" name="Group 417"/>
          <p:cNvGrpSpPr>
            <a:grpSpLocks/>
          </p:cNvGrpSpPr>
          <p:nvPr/>
        </p:nvGrpSpPr>
        <p:grpSpPr bwMode="auto">
          <a:xfrm>
            <a:off x="4681538" y="4964113"/>
            <a:ext cx="512762" cy="855662"/>
            <a:chOff x="2949" y="3127"/>
            <a:chExt cx="323" cy="539"/>
          </a:xfrm>
        </p:grpSpPr>
        <p:sp>
          <p:nvSpPr>
            <p:cNvPr id="12693" name="Rectangle 405"/>
            <p:cNvSpPr>
              <a:spLocks noChangeArrowheads="1"/>
            </p:cNvSpPr>
            <p:nvPr/>
          </p:nvSpPr>
          <p:spPr bwMode="auto">
            <a:xfrm>
              <a:off x="2980" y="3415"/>
              <a:ext cx="292" cy="251"/>
            </a:xfrm>
            <a:prstGeom prst="rect">
              <a:avLst/>
            </a:prstGeom>
            <a:solidFill>
              <a:schemeClr val="bg1"/>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694" name="AutoShape 406"/>
            <p:cNvSpPr>
              <a:spLocks noChangeArrowheads="1"/>
            </p:cNvSpPr>
            <p:nvPr/>
          </p:nvSpPr>
          <p:spPr bwMode="auto">
            <a:xfrm>
              <a:off x="3010" y="3450"/>
              <a:ext cx="203" cy="148"/>
            </a:xfrm>
            <a:prstGeom prst="roundRect">
              <a:avLst>
                <a:gd name="adj" fmla="val 12477"/>
              </a:avLst>
            </a:prstGeom>
            <a:solidFill>
              <a:schemeClr val="bg1"/>
            </a:solidFill>
            <a:ln w="254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695" name="Oval 407"/>
            <p:cNvSpPr>
              <a:spLocks noChangeArrowheads="1"/>
            </p:cNvSpPr>
            <p:nvPr/>
          </p:nvSpPr>
          <p:spPr bwMode="auto">
            <a:xfrm>
              <a:off x="3248" y="3458"/>
              <a:ext cx="14" cy="1"/>
            </a:xfrm>
            <a:prstGeom prst="ellipse">
              <a:avLst/>
            </a:prstGeom>
            <a:solidFill>
              <a:schemeClr val="bg1"/>
            </a:solidFill>
            <a:ln w="254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696" name="Oval 408"/>
            <p:cNvSpPr>
              <a:spLocks noChangeArrowheads="1"/>
            </p:cNvSpPr>
            <p:nvPr/>
          </p:nvSpPr>
          <p:spPr bwMode="auto">
            <a:xfrm>
              <a:off x="3250" y="3511"/>
              <a:ext cx="10" cy="8"/>
            </a:xfrm>
            <a:prstGeom prst="ellipse">
              <a:avLst/>
            </a:prstGeom>
            <a:solidFill>
              <a:schemeClr val="bg1"/>
            </a:solidFill>
            <a:ln w="254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697" name="Oval 409"/>
            <p:cNvSpPr>
              <a:spLocks noChangeArrowheads="1"/>
            </p:cNvSpPr>
            <p:nvPr/>
          </p:nvSpPr>
          <p:spPr bwMode="auto">
            <a:xfrm>
              <a:off x="3250" y="3494"/>
              <a:ext cx="10" cy="8"/>
            </a:xfrm>
            <a:prstGeom prst="ellipse">
              <a:avLst/>
            </a:prstGeom>
            <a:solidFill>
              <a:schemeClr val="bg1"/>
            </a:solidFill>
            <a:ln w="254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698" name="Oval 410"/>
            <p:cNvSpPr>
              <a:spLocks noChangeArrowheads="1"/>
            </p:cNvSpPr>
            <p:nvPr/>
          </p:nvSpPr>
          <p:spPr bwMode="auto">
            <a:xfrm>
              <a:off x="3250" y="3476"/>
              <a:ext cx="10" cy="9"/>
            </a:xfrm>
            <a:prstGeom prst="ellipse">
              <a:avLst/>
            </a:prstGeom>
            <a:solidFill>
              <a:schemeClr val="bg1"/>
            </a:solidFill>
            <a:ln w="254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699" name="Line 411"/>
            <p:cNvSpPr>
              <a:spLocks noChangeShapeType="1"/>
            </p:cNvSpPr>
            <p:nvPr/>
          </p:nvSpPr>
          <p:spPr bwMode="auto">
            <a:xfrm>
              <a:off x="3028" y="3622"/>
              <a:ext cx="169"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700" name="Line 412"/>
            <p:cNvSpPr>
              <a:spLocks noChangeShapeType="1"/>
            </p:cNvSpPr>
            <p:nvPr/>
          </p:nvSpPr>
          <p:spPr bwMode="auto">
            <a:xfrm>
              <a:off x="3028" y="3631"/>
              <a:ext cx="169"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701" name="Line 413"/>
            <p:cNvSpPr>
              <a:spLocks noChangeShapeType="1"/>
            </p:cNvSpPr>
            <p:nvPr/>
          </p:nvSpPr>
          <p:spPr bwMode="auto">
            <a:xfrm>
              <a:off x="3028" y="3639"/>
              <a:ext cx="169"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702" name="Line 414"/>
            <p:cNvSpPr>
              <a:spLocks noChangeShapeType="1"/>
            </p:cNvSpPr>
            <p:nvPr/>
          </p:nvSpPr>
          <p:spPr bwMode="auto">
            <a:xfrm>
              <a:off x="3028" y="3647"/>
              <a:ext cx="169"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703" name="Line 415"/>
            <p:cNvSpPr>
              <a:spLocks noChangeShapeType="1"/>
            </p:cNvSpPr>
            <p:nvPr/>
          </p:nvSpPr>
          <p:spPr bwMode="auto">
            <a:xfrm flipH="1" flipV="1">
              <a:off x="2949" y="3127"/>
              <a:ext cx="196" cy="303"/>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704" name="Line 416"/>
            <p:cNvSpPr>
              <a:spLocks noChangeShapeType="1"/>
            </p:cNvSpPr>
            <p:nvPr/>
          </p:nvSpPr>
          <p:spPr bwMode="auto">
            <a:xfrm flipV="1">
              <a:off x="3147" y="3127"/>
              <a:ext cx="98" cy="303"/>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2706" name="Line 418"/>
          <p:cNvSpPr>
            <a:spLocks noChangeShapeType="1"/>
          </p:cNvSpPr>
          <p:nvPr/>
        </p:nvSpPr>
        <p:spPr bwMode="auto">
          <a:xfrm>
            <a:off x="4689475" y="5832475"/>
            <a:ext cx="549275"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707" name="Line 419"/>
          <p:cNvSpPr>
            <a:spLocks noChangeShapeType="1"/>
          </p:cNvSpPr>
          <p:nvPr/>
        </p:nvSpPr>
        <p:spPr bwMode="auto">
          <a:xfrm>
            <a:off x="4718050" y="5840413"/>
            <a:ext cx="0" cy="333375"/>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708" name="Line 420"/>
          <p:cNvSpPr>
            <a:spLocks noChangeShapeType="1"/>
          </p:cNvSpPr>
          <p:nvPr/>
        </p:nvSpPr>
        <p:spPr bwMode="auto">
          <a:xfrm>
            <a:off x="5207000" y="5854700"/>
            <a:ext cx="0" cy="30480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710" name="Line 422"/>
          <p:cNvSpPr>
            <a:spLocks noChangeShapeType="1"/>
          </p:cNvSpPr>
          <p:nvPr/>
        </p:nvSpPr>
        <p:spPr bwMode="auto">
          <a:xfrm>
            <a:off x="2592388" y="2411413"/>
            <a:ext cx="690562"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711" name="Line 423"/>
          <p:cNvSpPr>
            <a:spLocks noChangeShapeType="1"/>
          </p:cNvSpPr>
          <p:nvPr/>
        </p:nvSpPr>
        <p:spPr bwMode="auto">
          <a:xfrm flipH="1">
            <a:off x="2563813" y="2419350"/>
            <a:ext cx="636587" cy="33655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712" name="Line 424"/>
          <p:cNvSpPr>
            <a:spLocks noChangeShapeType="1"/>
          </p:cNvSpPr>
          <p:nvPr/>
        </p:nvSpPr>
        <p:spPr bwMode="auto">
          <a:xfrm>
            <a:off x="2709863" y="2419350"/>
            <a:ext cx="414337" cy="33655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12721" name="Group 433"/>
          <p:cNvGrpSpPr>
            <a:grpSpLocks/>
          </p:cNvGrpSpPr>
          <p:nvPr/>
        </p:nvGrpSpPr>
        <p:grpSpPr bwMode="auto">
          <a:xfrm>
            <a:off x="4059238" y="2098675"/>
            <a:ext cx="327025" cy="614363"/>
            <a:chOff x="2557" y="1322"/>
            <a:chExt cx="206" cy="387"/>
          </a:xfrm>
        </p:grpSpPr>
        <p:grpSp>
          <p:nvGrpSpPr>
            <p:cNvPr id="12719" name="Group 431"/>
            <p:cNvGrpSpPr>
              <a:grpSpLocks/>
            </p:cNvGrpSpPr>
            <p:nvPr/>
          </p:nvGrpSpPr>
          <p:grpSpPr bwMode="auto">
            <a:xfrm>
              <a:off x="2557" y="1322"/>
              <a:ext cx="206" cy="210"/>
              <a:chOff x="2557" y="1322"/>
              <a:chExt cx="206" cy="210"/>
            </a:xfrm>
          </p:grpSpPr>
          <p:sp>
            <p:nvSpPr>
              <p:cNvPr id="12714" name="AutoShape 426"/>
              <p:cNvSpPr>
                <a:spLocks noChangeArrowheads="1"/>
              </p:cNvSpPr>
              <p:nvPr/>
            </p:nvSpPr>
            <p:spPr bwMode="auto">
              <a:xfrm>
                <a:off x="2705" y="1322"/>
                <a:ext cx="58" cy="161"/>
              </a:xfrm>
              <a:prstGeom prst="roundRect">
                <a:avLst>
                  <a:gd name="adj" fmla="val 12477"/>
                </a:avLst>
              </a:prstGeom>
              <a:solidFill>
                <a:schemeClr val="bg1"/>
              </a:solidFill>
              <a:ln w="254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715" name="Line 427"/>
              <p:cNvSpPr>
                <a:spLocks noChangeShapeType="1"/>
              </p:cNvSpPr>
              <p:nvPr/>
            </p:nvSpPr>
            <p:spPr bwMode="auto">
              <a:xfrm>
                <a:off x="2623" y="1491"/>
                <a:ext cx="2" cy="0"/>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716" name="AutoShape 428"/>
              <p:cNvSpPr>
                <a:spLocks noChangeArrowheads="1"/>
              </p:cNvSpPr>
              <p:nvPr/>
            </p:nvSpPr>
            <p:spPr bwMode="auto">
              <a:xfrm>
                <a:off x="2557" y="1499"/>
                <a:ext cx="206" cy="33"/>
              </a:xfrm>
              <a:prstGeom prst="roundRect">
                <a:avLst>
                  <a:gd name="adj" fmla="val 12477"/>
                </a:avLst>
              </a:prstGeom>
              <a:solidFill>
                <a:schemeClr val="bg1"/>
              </a:solidFill>
              <a:ln w="254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717" name="Line 429"/>
              <p:cNvSpPr>
                <a:spLocks noChangeShapeType="1"/>
              </p:cNvSpPr>
              <p:nvPr/>
            </p:nvSpPr>
            <p:spPr bwMode="auto">
              <a:xfrm>
                <a:off x="2599" y="1466"/>
                <a:ext cx="5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718" name="Oval 430"/>
              <p:cNvSpPr>
                <a:spLocks noChangeArrowheads="1"/>
              </p:cNvSpPr>
              <p:nvPr/>
            </p:nvSpPr>
            <p:spPr bwMode="auto">
              <a:xfrm>
                <a:off x="2676" y="1345"/>
                <a:ext cx="17" cy="16"/>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2720" name="Freeform 432"/>
            <p:cNvSpPr>
              <a:spLocks/>
            </p:cNvSpPr>
            <p:nvPr/>
          </p:nvSpPr>
          <p:spPr bwMode="auto">
            <a:xfrm>
              <a:off x="2562" y="1542"/>
              <a:ext cx="199" cy="167"/>
            </a:xfrm>
            <a:custGeom>
              <a:avLst/>
              <a:gdLst>
                <a:gd name="T0" fmla="*/ 0 w 199"/>
                <a:gd name="T1" fmla="*/ 3 h 167"/>
                <a:gd name="T2" fmla="*/ 3 w 199"/>
                <a:gd name="T3" fmla="*/ 14 h 167"/>
                <a:gd name="T4" fmla="*/ 10 w 199"/>
                <a:gd name="T5" fmla="*/ 24 h 167"/>
                <a:gd name="T6" fmla="*/ 17 w 199"/>
                <a:gd name="T7" fmla="*/ 34 h 167"/>
                <a:gd name="T8" fmla="*/ 28 w 199"/>
                <a:gd name="T9" fmla="*/ 44 h 167"/>
                <a:gd name="T10" fmla="*/ 31 w 199"/>
                <a:gd name="T11" fmla="*/ 54 h 167"/>
                <a:gd name="T12" fmla="*/ 38 w 199"/>
                <a:gd name="T13" fmla="*/ 64 h 167"/>
                <a:gd name="T14" fmla="*/ 45 w 199"/>
                <a:gd name="T15" fmla="*/ 75 h 167"/>
                <a:gd name="T16" fmla="*/ 49 w 199"/>
                <a:gd name="T17" fmla="*/ 85 h 167"/>
                <a:gd name="T18" fmla="*/ 49 w 199"/>
                <a:gd name="T19" fmla="*/ 95 h 167"/>
                <a:gd name="T20" fmla="*/ 49 w 199"/>
                <a:gd name="T21" fmla="*/ 105 h 167"/>
                <a:gd name="T22" fmla="*/ 49 w 199"/>
                <a:gd name="T23" fmla="*/ 115 h 167"/>
                <a:gd name="T24" fmla="*/ 49 w 199"/>
                <a:gd name="T25" fmla="*/ 125 h 167"/>
                <a:gd name="T26" fmla="*/ 49 w 199"/>
                <a:gd name="T27" fmla="*/ 136 h 167"/>
                <a:gd name="T28" fmla="*/ 49 w 199"/>
                <a:gd name="T29" fmla="*/ 146 h 167"/>
                <a:gd name="T30" fmla="*/ 49 w 199"/>
                <a:gd name="T31" fmla="*/ 156 h 167"/>
                <a:gd name="T32" fmla="*/ 49 w 199"/>
                <a:gd name="T33" fmla="*/ 166 h 167"/>
                <a:gd name="T34" fmla="*/ 167 w 199"/>
                <a:gd name="T35" fmla="*/ 166 h 167"/>
                <a:gd name="T36" fmla="*/ 181 w 199"/>
                <a:gd name="T37" fmla="*/ 166 h 167"/>
                <a:gd name="T38" fmla="*/ 177 w 199"/>
                <a:gd name="T39" fmla="*/ 156 h 167"/>
                <a:gd name="T40" fmla="*/ 177 w 199"/>
                <a:gd name="T41" fmla="*/ 142 h 167"/>
                <a:gd name="T42" fmla="*/ 177 w 199"/>
                <a:gd name="T43" fmla="*/ 132 h 167"/>
                <a:gd name="T44" fmla="*/ 177 w 199"/>
                <a:gd name="T45" fmla="*/ 122 h 167"/>
                <a:gd name="T46" fmla="*/ 177 w 199"/>
                <a:gd name="T47" fmla="*/ 112 h 167"/>
                <a:gd name="T48" fmla="*/ 177 w 199"/>
                <a:gd name="T49" fmla="*/ 102 h 167"/>
                <a:gd name="T50" fmla="*/ 177 w 199"/>
                <a:gd name="T51" fmla="*/ 91 h 167"/>
                <a:gd name="T52" fmla="*/ 177 w 199"/>
                <a:gd name="T53" fmla="*/ 81 h 167"/>
                <a:gd name="T54" fmla="*/ 177 w 199"/>
                <a:gd name="T55" fmla="*/ 71 h 167"/>
                <a:gd name="T56" fmla="*/ 181 w 199"/>
                <a:gd name="T57" fmla="*/ 61 h 167"/>
                <a:gd name="T58" fmla="*/ 184 w 199"/>
                <a:gd name="T59" fmla="*/ 51 h 167"/>
                <a:gd name="T60" fmla="*/ 188 w 199"/>
                <a:gd name="T61" fmla="*/ 41 h 167"/>
                <a:gd name="T62" fmla="*/ 191 w 199"/>
                <a:gd name="T63" fmla="*/ 30 h 167"/>
                <a:gd name="T64" fmla="*/ 198 w 199"/>
                <a:gd name="T65" fmla="*/ 20 h 167"/>
                <a:gd name="T66" fmla="*/ 198 w 199"/>
                <a:gd name="T67" fmla="*/ 10 h 167"/>
                <a:gd name="T68" fmla="*/ 198 w 199"/>
                <a:gd name="T69"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9" h="167">
                  <a:moveTo>
                    <a:pt x="0" y="3"/>
                  </a:moveTo>
                  <a:lnTo>
                    <a:pt x="3" y="14"/>
                  </a:lnTo>
                  <a:lnTo>
                    <a:pt x="10" y="24"/>
                  </a:lnTo>
                  <a:lnTo>
                    <a:pt x="17" y="34"/>
                  </a:lnTo>
                  <a:lnTo>
                    <a:pt x="28" y="44"/>
                  </a:lnTo>
                  <a:lnTo>
                    <a:pt x="31" y="54"/>
                  </a:lnTo>
                  <a:lnTo>
                    <a:pt x="38" y="64"/>
                  </a:lnTo>
                  <a:lnTo>
                    <a:pt x="45" y="75"/>
                  </a:lnTo>
                  <a:lnTo>
                    <a:pt x="49" y="85"/>
                  </a:lnTo>
                  <a:lnTo>
                    <a:pt x="49" y="95"/>
                  </a:lnTo>
                  <a:lnTo>
                    <a:pt x="49" y="105"/>
                  </a:lnTo>
                  <a:lnTo>
                    <a:pt x="49" y="115"/>
                  </a:lnTo>
                  <a:lnTo>
                    <a:pt x="49" y="125"/>
                  </a:lnTo>
                  <a:lnTo>
                    <a:pt x="49" y="136"/>
                  </a:lnTo>
                  <a:lnTo>
                    <a:pt x="49" y="146"/>
                  </a:lnTo>
                  <a:lnTo>
                    <a:pt x="49" y="156"/>
                  </a:lnTo>
                  <a:lnTo>
                    <a:pt x="49" y="166"/>
                  </a:lnTo>
                  <a:lnTo>
                    <a:pt x="167" y="166"/>
                  </a:lnTo>
                  <a:lnTo>
                    <a:pt x="181" y="166"/>
                  </a:lnTo>
                  <a:lnTo>
                    <a:pt x="177" y="156"/>
                  </a:lnTo>
                  <a:lnTo>
                    <a:pt x="177" y="142"/>
                  </a:lnTo>
                  <a:lnTo>
                    <a:pt x="177" y="132"/>
                  </a:lnTo>
                  <a:lnTo>
                    <a:pt x="177" y="122"/>
                  </a:lnTo>
                  <a:lnTo>
                    <a:pt x="177" y="112"/>
                  </a:lnTo>
                  <a:lnTo>
                    <a:pt x="177" y="102"/>
                  </a:lnTo>
                  <a:lnTo>
                    <a:pt x="177" y="91"/>
                  </a:lnTo>
                  <a:lnTo>
                    <a:pt x="177" y="81"/>
                  </a:lnTo>
                  <a:lnTo>
                    <a:pt x="177" y="71"/>
                  </a:lnTo>
                  <a:lnTo>
                    <a:pt x="181" y="61"/>
                  </a:lnTo>
                  <a:lnTo>
                    <a:pt x="184" y="51"/>
                  </a:lnTo>
                  <a:lnTo>
                    <a:pt x="188" y="41"/>
                  </a:lnTo>
                  <a:lnTo>
                    <a:pt x="191" y="30"/>
                  </a:lnTo>
                  <a:lnTo>
                    <a:pt x="198" y="20"/>
                  </a:lnTo>
                  <a:lnTo>
                    <a:pt x="198" y="10"/>
                  </a:lnTo>
                  <a:lnTo>
                    <a:pt x="198" y="0"/>
                  </a:lnTo>
                </a:path>
              </a:pathLst>
            </a:custGeom>
            <a:solidFill>
              <a:schemeClr val="bg1"/>
            </a:solidFill>
            <a:ln w="254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2729" name="Group 441"/>
          <p:cNvGrpSpPr>
            <a:grpSpLocks/>
          </p:cNvGrpSpPr>
          <p:nvPr/>
        </p:nvGrpSpPr>
        <p:grpSpPr bwMode="auto">
          <a:xfrm>
            <a:off x="5534025" y="3763963"/>
            <a:ext cx="460375" cy="544512"/>
            <a:chOff x="3486" y="2371"/>
            <a:chExt cx="290" cy="343"/>
          </a:xfrm>
        </p:grpSpPr>
        <p:grpSp>
          <p:nvGrpSpPr>
            <p:cNvPr id="12727" name="Group 439"/>
            <p:cNvGrpSpPr>
              <a:grpSpLocks/>
            </p:cNvGrpSpPr>
            <p:nvPr/>
          </p:nvGrpSpPr>
          <p:grpSpPr bwMode="auto">
            <a:xfrm>
              <a:off x="3486" y="2371"/>
              <a:ext cx="290" cy="184"/>
              <a:chOff x="3486" y="2371"/>
              <a:chExt cx="290" cy="184"/>
            </a:xfrm>
          </p:grpSpPr>
          <p:sp>
            <p:nvSpPr>
              <p:cNvPr id="12722" name="AutoShape 434"/>
              <p:cNvSpPr>
                <a:spLocks noChangeArrowheads="1"/>
              </p:cNvSpPr>
              <p:nvPr/>
            </p:nvSpPr>
            <p:spPr bwMode="auto">
              <a:xfrm>
                <a:off x="3490" y="2371"/>
                <a:ext cx="58" cy="141"/>
              </a:xfrm>
              <a:prstGeom prst="roundRect">
                <a:avLst>
                  <a:gd name="adj" fmla="val 12477"/>
                </a:avLst>
              </a:prstGeom>
              <a:solidFill>
                <a:schemeClr val="bg1"/>
              </a:solidFill>
              <a:ln w="254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723" name="Line 435"/>
              <p:cNvSpPr>
                <a:spLocks noChangeShapeType="1"/>
              </p:cNvSpPr>
              <p:nvPr/>
            </p:nvSpPr>
            <p:spPr bwMode="auto">
              <a:xfrm flipH="1">
                <a:off x="3486" y="2520"/>
                <a:ext cx="290" cy="0"/>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724" name="AutoShape 436"/>
              <p:cNvSpPr>
                <a:spLocks noChangeArrowheads="1"/>
              </p:cNvSpPr>
              <p:nvPr/>
            </p:nvSpPr>
            <p:spPr bwMode="auto">
              <a:xfrm>
                <a:off x="3490" y="2528"/>
                <a:ext cx="206" cy="27"/>
              </a:xfrm>
              <a:prstGeom prst="roundRect">
                <a:avLst>
                  <a:gd name="adj" fmla="val 12477"/>
                </a:avLst>
              </a:prstGeom>
              <a:solidFill>
                <a:schemeClr val="bg1"/>
              </a:solidFill>
              <a:ln w="254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725" name="Line 437"/>
              <p:cNvSpPr>
                <a:spLocks noChangeShapeType="1"/>
              </p:cNvSpPr>
              <p:nvPr/>
            </p:nvSpPr>
            <p:spPr bwMode="auto">
              <a:xfrm flipH="1">
                <a:off x="3510" y="2498"/>
                <a:ext cx="242"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726" name="Oval 438"/>
              <p:cNvSpPr>
                <a:spLocks noChangeArrowheads="1"/>
              </p:cNvSpPr>
              <p:nvPr/>
            </p:nvSpPr>
            <p:spPr bwMode="auto">
              <a:xfrm>
                <a:off x="3560" y="2390"/>
                <a:ext cx="17" cy="1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2728" name="Freeform 440"/>
            <p:cNvSpPr>
              <a:spLocks/>
            </p:cNvSpPr>
            <p:nvPr/>
          </p:nvSpPr>
          <p:spPr bwMode="auto">
            <a:xfrm>
              <a:off x="3493" y="2566"/>
              <a:ext cx="198" cy="148"/>
            </a:xfrm>
            <a:custGeom>
              <a:avLst/>
              <a:gdLst>
                <a:gd name="T0" fmla="*/ 197 w 198"/>
                <a:gd name="T1" fmla="*/ 3 h 148"/>
                <a:gd name="T2" fmla="*/ 194 w 198"/>
                <a:gd name="T3" fmla="*/ 12 h 148"/>
                <a:gd name="T4" fmla="*/ 187 w 198"/>
                <a:gd name="T5" fmla="*/ 21 h 148"/>
                <a:gd name="T6" fmla="*/ 180 w 198"/>
                <a:gd name="T7" fmla="*/ 30 h 148"/>
                <a:gd name="T8" fmla="*/ 169 w 198"/>
                <a:gd name="T9" fmla="*/ 39 h 148"/>
                <a:gd name="T10" fmla="*/ 166 w 198"/>
                <a:gd name="T11" fmla="*/ 48 h 148"/>
                <a:gd name="T12" fmla="*/ 159 w 198"/>
                <a:gd name="T13" fmla="*/ 57 h 148"/>
                <a:gd name="T14" fmla="*/ 152 w 198"/>
                <a:gd name="T15" fmla="*/ 66 h 148"/>
                <a:gd name="T16" fmla="*/ 149 w 198"/>
                <a:gd name="T17" fmla="*/ 75 h 148"/>
                <a:gd name="T18" fmla="*/ 149 w 198"/>
                <a:gd name="T19" fmla="*/ 84 h 148"/>
                <a:gd name="T20" fmla="*/ 149 w 198"/>
                <a:gd name="T21" fmla="*/ 93 h 148"/>
                <a:gd name="T22" fmla="*/ 149 w 198"/>
                <a:gd name="T23" fmla="*/ 102 h 148"/>
                <a:gd name="T24" fmla="*/ 149 w 198"/>
                <a:gd name="T25" fmla="*/ 111 h 148"/>
                <a:gd name="T26" fmla="*/ 149 w 198"/>
                <a:gd name="T27" fmla="*/ 120 h 148"/>
                <a:gd name="T28" fmla="*/ 149 w 198"/>
                <a:gd name="T29" fmla="*/ 129 h 148"/>
                <a:gd name="T30" fmla="*/ 149 w 198"/>
                <a:gd name="T31" fmla="*/ 138 h 148"/>
                <a:gd name="T32" fmla="*/ 149 w 198"/>
                <a:gd name="T33" fmla="*/ 147 h 148"/>
                <a:gd name="T34" fmla="*/ 31 w 198"/>
                <a:gd name="T35" fmla="*/ 147 h 148"/>
                <a:gd name="T36" fmla="*/ 17 w 198"/>
                <a:gd name="T37" fmla="*/ 147 h 148"/>
                <a:gd name="T38" fmla="*/ 21 w 198"/>
                <a:gd name="T39" fmla="*/ 138 h 148"/>
                <a:gd name="T40" fmla="*/ 21 w 198"/>
                <a:gd name="T41" fmla="*/ 126 h 148"/>
                <a:gd name="T42" fmla="*/ 21 w 198"/>
                <a:gd name="T43" fmla="*/ 117 h 148"/>
                <a:gd name="T44" fmla="*/ 21 w 198"/>
                <a:gd name="T45" fmla="*/ 108 h 148"/>
                <a:gd name="T46" fmla="*/ 21 w 198"/>
                <a:gd name="T47" fmla="*/ 99 h 148"/>
                <a:gd name="T48" fmla="*/ 21 w 198"/>
                <a:gd name="T49" fmla="*/ 90 h 148"/>
                <a:gd name="T50" fmla="*/ 21 w 198"/>
                <a:gd name="T51" fmla="*/ 81 h 148"/>
                <a:gd name="T52" fmla="*/ 21 w 198"/>
                <a:gd name="T53" fmla="*/ 72 h 148"/>
                <a:gd name="T54" fmla="*/ 21 w 198"/>
                <a:gd name="T55" fmla="*/ 63 h 148"/>
                <a:gd name="T56" fmla="*/ 17 w 198"/>
                <a:gd name="T57" fmla="*/ 54 h 148"/>
                <a:gd name="T58" fmla="*/ 14 w 198"/>
                <a:gd name="T59" fmla="*/ 45 h 148"/>
                <a:gd name="T60" fmla="*/ 10 w 198"/>
                <a:gd name="T61" fmla="*/ 36 h 148"/>
                <a:gd name="T62" fmla="*/ 7 w 198"/>
                <a:gd name="T63" fmla="*/ 27 h 148"/>
                <a:gd name="T64" fmla="*/ 0 w 198"/>
                <a:gd name="T65" fmla="*/ 18 h 148"/>
                <a:gd name="T66" fmla="*/ 0 w 198"/>
                <a:gd name="T67" fmla="*/ 9 h 148"/>
                <a:gd name="T68" fmla="*/ 0 w 198"/>
                <a:gd name="T69" fmla="*/ 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8" h="148">
                  <a:moveTo>
                    <a:pt x="197" y="3"/>
                  </a:moveTo>
                  <a:lnTo>
                    <a:pt x="194" y="12"/>
                  </a:lnTo>
                  <a:lnTo>
                    <a:pt x="187" y="21"/>
                  </a:lnTo>
                  <a:lnTo>
                    <a:pt x="180" y="30"/>
                  </a:lnTo>
                  <a:lnTo>
                    <a:pt x="169" y="39"/>
                  </a:lnTo>
                  <a:lnTo>
                    <a:pt x="166" y="48"/>
                  </a:lnTo>
                  <a:lnTo>
                    <a:pt x="159" y="57"/>
                  </a:lnTo>
                  <a:lnTo>
                    <a:pt x="152" y="66"/>
                  </a:lnTo>
                  <a:lnTo>
                    <a:pt x="149" y="75"/>
                  </a:lnTo>
                  <a:lnTo>
                    <a:pt x="149" y="84"/>
                  </a:lnTo>
                  <a:lnTo>
                    <a:pt x="149" y="93"/>
                  </a:lnTo>
                  <a:lnTo>
                    <a:pt x="149" y="102"/>
                  </a:lnTo>
                  <a:lnTo>
                    <a:pt x="149" y="111"/>
                  </a:lnTo>
                  <a:lnTo>
                    <a:pt x="149" y="120"/>
                  </a:lnTo>
                  <a:lnTo>
                    <a:pt x="149" y="129"/>
                  </a:lnTo>
                  <a:lnTo>
                    <a:pt x="149" y="138"/>
                  </a:lnTo>
                  <a:lnTo>
                    <a:pt x="149" y="147"/>
                  </a:lnTo>
                  <a:lnTo>
                    <a:pt x="31" y="147"/>
                  </a:lnTo>
                  <a:lnTo>
                    <a:pt x="17" y="147"/>
                  </a:lnTo>
                  <a:lnTo>
                    <a:pt x="21" y="138"/>
                  </a:lnTo>
                  <a:lnTo>
                    <a:pt x="21" y="126"/>
                  </a:lnTo>
                  <a:lnTo>
                    <a:pt x="21" y="117"/>
                  </a:lnTo>
                  <a:lnTo>
                    <a:pt x="21" y="108"/>
                  </a:lnTo>
                  <a:lnTo>
                    <a:pt x="21" y="99"/>
                  </a:lnTo>
                  <a:lnTo>
                    <a:pt x="21" y="90"/>
                  </a:lnTo>
                  <a:lnTo>
                    <a:pt x="21" y="81"/>
                  </a:lnTo>
                  <a:lnTo>
                    <a:pt x="21" y="72"/>
                  </a:lnTo>
                  <a:lnTo>
                    <a:pt x="21" y="63"/>
                  </a:lnTo>
                  <a:lnTo>
                    <a:pt x="17" y="54"/>
                  </a:lnTo>
                  <a:lnTo>
                    <a:pt x="14" y="45"/>
                  </a:lnTo>
                  <a:lnTo>
                    <a:pt x="10" y="36"/>
                  </a:lnTo>
                  <a:lnTo>
                    <a:pt x="7" y="27"/>
                  </a:lnTo>
                  <a:lnTo>
                    <a:pt x="0" y="18"/>
                  </a:lnTo>
                  <a:lnTo>
                    <a:pt x="0" y="9"/>
                  </a:lnTo>
                  <a:lnTo>
                    <a:pt x="0" y="0"/>
                  </a:lnTo>
                </a:path>
              </a:pathLst>
            </a:custGeom>
            <a:solidFill>
              <a:schemeClr val="bg1"/>
            </a:solidFill>
            <a:ln w="254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2732" name="Group 444"/>
          <p:cNvGrpSpPr>
            <a:grpSpLocks/>
          </p:cNvGrpSpPr>
          <p:nvPr/>
        </p:nvGrpSpPr>
        <p:grpSpPr bwMode="auto">
          <a:xfrm>
            <a:off x="2857500" y="4237038"/>
            <a:ext cx="477838" cy="19050"/>
            <a:chOff x="1800" y="2669"/>
            <a:chExt cx="301" cy="12"/>
          </a:xfrm>
        </p:grpSpPr>
        <p:sp>
          <p:nvSpPr>
            <p:cNvPr id="12730" name="Arc 442"/>
            <p:cNvSpPr>
              <a:spLocks/>
            </p:cNvSpPr>
            <p:nvPr/>
          </p:nvSpPr>
          <p:spPr bwMode="auto">
            <a:xfrm>
              <a:off x="1927" y="2669"/>
              <a:ext cx="174" cy="12"/>
            </a:xfrm>
            <a:custGeom>
              <a:avLst/>
              <a:gdLst>
                <a:gd name="G0" fmla="+- 0 0 0"/>
                <a:gd name="G1" fmla="+- 0 0 0"/>
                <a:gd name="G2" fmla="+- 21600 0 0"/>
                <a:gd name="T0" fmla="*/ 21600 w 21600"/>
                <a:gd name="T1" fmla="*/ 0 h 21600"/>
                <a:gd name="T2" fmla="*/ 0 w 21600"/>
                <a:gd name="T3" fmla="*/ 21600 h 21600"/>
                <a:gd name="T4" fmla="*/ 0 w 21600"/>
                <a:gd name="T5" fmla="*/ 0 h 21600"/>
              </a:gdLst>
              <a:ahLst/>
              <a:cxnLst>
                <a:cxn ang="0">
                  <a:pos x="T0" y="T1"/>
                </a:cxn>
                <a:cxn ang="0">
                  <a:pos x="T2" y="T3"/>
                </a:cxn>
                <a:cxn ang="0">
                  <a:pos x="T4" y="T5"/>
                </a:cxn>
              </a:cxnLst>
              <a:rect l="0" t="0" r="r" b="b"/>
              <a:pathLst>
                <a:path w="21600" h="21600" fill="none" extrusionOk="0">
                  <a:moveTo>
                    <a:pt x="21600" y="0"/>
                  </a:moveTo>
                  <a:cubicBezTo>
                    <a:pt x="21600" y="11929"/>
                    <a:pt x="11929" y="21599"/>
                    <a:pt x="0" y="21600"/>
                  </a:cubicBezTo>
                </a:path>
                <a:path w="21600" h="21600" stroke="0" extrusionOk="0">
                  <a:moveTo>
                    <a:pt x="21600" y="0"/>
                  </a:moveTo>
                  <a:cubicBezTo>
                    <a:pt x="21600" y="11929"/>
                    <a:pt x="11929" y="21599"/>
                    <a:pt x="0" y="21600"/>
                  </a:cubicBezTo>
                  <a:lnTo>
                    <a:pt x="0" y="0"/>
                  </a:lnTo>
                  <a:close/>
                </a:path>
              </a:pathLst>
            </a:custGeom>
            <a:noFill/>
            <a:ln w="50800" cap="rnd">
              <a:solidFill>
                <a:schemeClr val="tx1"/>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731" name="Arc 443"/>
            <p:cNvSpPr>
              <a:spLocks/>
            </p:cNvSpPr>
            <p:nvPr/>
          </p:nvSpPr>
          <p:spPr bwMode="auto">
            <a:xfrm>
              <a:off x="1800" y="2669"/>
              <a:ext cx="174" cy="12"/>
            </a:xfrm>
            <a:custGeom>
              <a:avLst/>
              <a:gdLst>
                <a:gd name="G0" fmla="+- 21600 0 0"/>
                <a:gd name="G1" fmla="+- 0 0 0"/>
                <a:gd name="G2" fmla="+- 21600 0 0"/>
                <a:gd name="T0" fmla="*/ 21600 w 21600"/>
                <a:gd name="T1" fmla="*/ 21600 h 21600"/>
                <a:gd name="T2" fmla="*/ 0 w 21600"/>
                <a:gd name="T3" fmla="*/ 0 h 21600"/>
                <a:gd name="T4" fmla="*/ 21600 w 21600"/>
                <a:gd name="T5" fmla="*/ 0 h 21600"/>
              </a:gdLst>
              <a:ahLst/>
              <a:cxnLst>
                <a:cxn ang="0">
                  <a:pos x="T0" y="T1"/>
                </a:cxn>
                <a:cxn ang="0">
                  <a:pos x="T2" y="T3"/>
                </a:cxn>
                <a:cxn ang="0">
                  <a:pos x="T4" y="T5"/>
                </a:cxn>
              </a:cxnLst>
              <a:rect l="0" t="0" r="r" b="b"/>
              <a:pathLst>
                <a:path w="21600" h="21600" fill="none" extrusionOk="0">
                  <a:moveTo>
                    <a:pt x="21600" y="21600"/>
                  </a:moveTo>
                  <a:cubicBezTo>
                    <a:pt x="9670" y="21600"/>
                    <a:pt x="0" y="11929"/>
                    <a:pt x="0" y="0"/>
                  </a:cubicBezTo>
                </a:path>
                <a:path w="21600" h="21600" stroke="0" extrusionOk="0">
                  <a:moveTo>
                    <a:pt x="21600" y="21600"/>
                  </a:moveTo>
                  <a:cubicBezTo>
                    <a:pt x="9670" y="21600"/>
                    <a:pt x="0" y="11929"/>
                    <a:pt x="0" y="0"/>
                  </a:cubicBezTo>
                  <a:lnTo>
                    <a:pt x="21600" y="0"/>
                  </a:lnTo>
                  <a:close/>
                </a:path>
              </a:pathLst>
            </a:custGeom>
            <a:noFill/>
            <a:ln w="50800" cap="rnd">
              <a:solidFill>
                <a:schemeClr val="tx1"/>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2733" name="Line 445"/>
          <p:cNvSpPr>
            <a:spLocks noChangeShapeType="1"/>
          </p:cNvSpPr>
          <p:nvPr/>
        </p:nvSpPr>
        <p:spPr bwMode="auto">
          <a:xfrm>
            <a:off x="2997200" y="3959225"/>
            <a:ext cx="19685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734" name="Line 446"/>
          <p:cNvSpPr>
            <a:spLocks noChangeShapeType="1"/>
          </p:cNvSpPr>
          <p:nvPr/>
        </p:nvSpPr>
        <p:spPr bwMode="auto">
          <a:xfrm flipH="1">
            <a:off x="2819400" y="3962400"/>
            <a:ext cx="214313" cy="30480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735" name="Line 447"/>
          <p:cNvSpPr>
            <a:spLocks noChangeShapeType="1"/>
          </p:cNvSpPr>
          <p:nvPr/>
        </p:nvSpPr>
        <p:spPr bwMode="auto">
          <a:xfrm>
            <a:off x="3190875" y="3952875"/>
            <a:ext cx="133350" cy="28575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736" name="Line 448"/>
          <p:cNvSpPr>
            <a:spLocks noChangeShapeType="1"/>
          </p:cNvSpPr>
          <p:nvPr/>
        </p:nvSpPr>
        <p:spPr bwMode="auto">
          <a:xfrm flipV="1">
            <a:off x="3209925" y="3175000"/>
            <a:ext cx="57150" cy="773113"/>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737" name="Line 449"/>
          <p:cNvSpPr>
            <a:spLocks noChangeShapeType="1"/>
          </p:cNvSpPr>
          <p:nvPr/>
        </p:nvSpPr>
        <p:spPr bwMode="auto">
          <a:xfrm flipH="1" flipV="1">
            <a:off x="2881313" y="3714750"/>
            <a:ext cx="142875" cy="280988"/>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738" name="Line 450"/>
          <p:cNvSpPr>
            <a:spLocks noChangeShapeType="1"/>
          </p:cNvSpPr>
          <p:nvPr/>
        </p:nvSpPr>
        <p:spPr bwMode="auto">
          <a:xfrm>
            <a:off x="2817813" y="3751263"/>
            <a:ext cx="414337"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pic>
        <p:nvPicPr>
          <p:cNvPr id="12740" name="Picture 452"/>
          <p:cNvPicPr>
            <a:picLocks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65600" y="3681413"/>
            <a:ext cx="1104900" cy="65722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742" name="Rectangle 454"/>
          <p:cNvSpPr>
            <a:spLocks noGrp="1" noChangeArrowheads="1"/>
          </p:cNvSpPr>
          <p:nvPr>
            <p:ph type="title"/>
          </p:nvPr>
        </p:nvSpPr>
        <p:spPr>
          <a:xfrm>
            <a:off x="914400" y="76200"/>
            <a:ext cx="7162800" cy="1143000"/>
          </a:xfrm>
          <a:noFill/>
          <a:ln/>
        </p:spPr>
        <p:txBody>
          <a:bodyPr/>
          <a:lstStyle/>
          <a:p>
            <a:pPr>
              <a:lnSpc>
                <a:spcPct val="90000"/>
              </a:lnSpc>
            </a:pPr>
            <a:r>
              <a:rPr lang="en-US" sz="3200">
                <a:solidFill>
                  <a:srgbClr val="790015"/>
                </a:solidFill>
              </a:rPr>
              <a:t>The Toilet Paper Analogy</a:t>
            </a:r>
          </a:p>
        </p:txBody>
      </p:sp>
      <p:grpSp>
        <p:nvGrpSpPr>
          <p:cNvPr id="12764" name="Group 476"/>
          <p:cNvGrpSpPr>
            <a:grpSpLocks/>
          </p:cNvGrpSpPr>
          <p:nvPr/>
        </p:nvGrpSpPr>
        <p:grpSpPr bwMode="auto">
          <a:xfrm>
            <a:off x="3168650" y="4978400"/>
            <a:ext cx="1446213" cy="1209675"/>
            <a:chOff x="1996" y="3136"/>
            <a:chExt cx="911" cy="762"/>
          </a:xfrm>
        </p:grpSpPr>
        <p:sp>
          <p:nvSpPr>
            <p:cNvPr id="12743" name="Line 455"/>
            <p:cNvSpPr>
              <a:spLocks noChangeShapeType="1"/>
            </p:cNvSpPr>
            <p:nvPr/>
          </p:nvSpPr>
          <p:spPr bwMode="auto">
            <a:xfrm flipV="1">
              <a:off x="2060" y="3190"/>
              <a:ext cx="0" cy="487"/>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12752" name="Group 464"/>
            <p:cNvGrpSpPr>
              <a:grpSpLocks/>
            </p:cNvGrpSpPr>
            <p:nvPr/>
          </p:nvGrpSpPr>
          <p:grpSpPr bwMode="auto">
            <a:xfrm>
              <a:off x="1996" y="3636"/>
              <a:ext cx="911" cy="262"/>
              <a:chOff x="1996" y="3636"/>
              <a:chExt cx="911" cy="262"/>
            </a:xfrm>
          </p:grpSpPr>
          <p:grpSp>
            <p:nvGrpSpPr>
              <p:cNvPr id="12746" name="Group 458"/>
              <p:cNvGrpSpPr>
                <a:grpSpLocks/>
              </p:cNvGrpSpPr>
              <p:nvPr/>
            </p:nvGrpSpPr>
            <p:grpSpPr bwMode="auto">
              <a:xfrm>
                <a:off x="2120" y="3636"/>
                <a:ext cx="689" cy="20"/>
                <a:chOff x="2120" y="3636"/>
                <a:chExt cx="689" cy="20"/>
              </a:xfrm>
            </p:grpSpPr>
            <p:sp>
              <p:nvSpPr>
                <p:cNvPr id="12744" name="Arc 456"/>
                <p:cNvSpPr>
                  <a:spLocks/>
                </p:cNvSpPr>
                <p:nvPr/>
              </p:nvSpPr>
              <p:spPr bwMode="auto">
                <a:xfrm>
                  <a:off x="2120" y="3636"/>
                  <a:ext cx="380" cy="20"/>
                </a:xfrm>
                <a:custGeom>
                  <a:avLst/>
                  <a:gdLst>
                    <a:gd name="G0" fmla="+- 21600 0 0"/>
                    <a:gd name="G1" fmla="+- 0 0 0"/>
                    <a:gd name="G2" fmla="+- 21600 0 0"/>
                    <a:gd name="T0" fmla="*/ 21600 w 21600"/>
                    <a:gd name="T1" fmla="*/ 21600 h 21600"/>
                    <a:gd name="T2" fmla="*/ 0 w 21600"/>
                    <a:gd name="T3" fmla="*/ 0 h 21600"/>
                    <a:gd name="T4" fmla="*/ 21600 w 21600"/>
                    <a:gd name="T5" fmla="*/ 0 h 21600"/>
                  </a:gdLst>
                  <a:ahLst/>
                  <a:cxnLst>
                    <a:cxn ang="0">
                      <a:pos x="T0" y="T1"/>
                    </a:cxn>
                    <a:cxn ang="0">
                      <a:pos x="T2" y="T3"/>
                    </a:cxn>
                    <a:cxn ang="0">
                      <a:pos x="T4" y="T5"/>
                    </a:cxn>
                  </a:cxnLst>
                  <a:rect l="0" t="0" r="r" b="b"/>
                  <a:pathLst>
                    <a:path w="21600" h="21600" fill="none" extrusionOk="0">
                      <a:moveTo>
                        <a:pt x="21600" y="21600"/>
                      </a:moveTo>
                      <a:cubicBezTo>
                        <a:pt x="9670" y="21600"/>
                        <a:pt x="0" y="11929"/>
                        <a:pt x="0" y="0"/>
                      </a:cubicBezTo>
                    </a:path>
                    <a:path w="21600" h="21600" stroke="0" extrusionOk="0">
                      <a:moveTo>
                        <a:pt x="21600" y="21600"/>
                      </a:moveTo>
                      <a:cubicBezTo>
                        <a:pt x="9670" y="21600"/>
                        <a:pt x="0" y="11929"/>
                        <a:pt x="0" y="0"/>
                      </a:cubicBezTo>
                      <a:lnTo>
                        <a:pt x="21600" y="0"/>
                      </a:lnTo>
                      <a:close/>
                    </a:path>
                  </a:pathLst>
                </a:custGeom>
                <a:solidFill>
                  <a:schemeClr val="bg1"/>
                </a:solidFill>
                <a:ln w="25400" cap="rnd">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745" name="Arc 457"/>
                <p:cNvSpPr>
                  <a:spLocks/>
                </p:cNvSpPr>
                <p:nvPr/>
              </p:nvSpPr>
              <p:spPr bwMode="auto">
                <a:xfrm>
                  <a:off x="2429" y="3636"/>
                  <a:ext cx="380" cy="20"/>
                </a:xfrm>
                <a:custGeom>
                  <a:avLst/>
                  <a:gdLst>
                    <a:gd name="G0" fmla="+- 0 0 0"/>
                    <a:gd name="G1" fmla="+- 0 0 0"/>
                    <a:gd name="G2" fmla="+- 21600 0 0"/>
                    <a:gd name="T0" fmla="*/ 21600 w 21600"/>
                    <a:gd name="T1" fmla="*/ 0 h 21600"/>
                    <a:gd name="T2" fmla="*/ 0 w 21600"/>
                    <a:gd name="T3" fmla="*/ 21600 h 21600"/>
                    <a:gd name="T4" fmla="*/ 0 w 21600"/>
                    <a:gd name="T5" fmla="*/ 0 h 21600"/>
                  </a:gdLst>
                  <a:ahLst/>
                  <a:cxnLst>
                    <a:cxn ang="0">
                      <a:pos x="T0" y="T1"/>
                    </a:cxn>
                    <a:cxn ang="0">
                      <a:pos x="T2" y="T3"/>
                    </a:cxn>
                    <a:cxn ang="0">
                      <a:pos x="T4" y="T5"/>
                    </a:cxn>
                  </a:cxnLst>
                  <a:rect l="0" t="0" r="r" b="b"/>
                  <a:pathLst>
                    <a:path w="21600" h="21600" fill="none" extrusionOk="0">
                      <a:moveTo>
                        <a:pt x="21600" y="0"/>
                      </a:moveTo>
                      <a:cubicBezTo>
                        <a:pt x="21600" y="11929"/>
                        <a:pt x="11929" y="21599"/>
                        <a:pt x="0" y="21600"/>
                      </a:cubicBezTo>
                    </a:path>
                    <a:path w="21600" h="21600" stroke="0" extrusionOk="0">
                      <a:moveTo>
                        <a:pt x="21600" y="0"/>
                      </a:moveTo>
                      <a:cubicBezTo>
                        <a:pt x="21600" y="11929"/>
                        <a:pt x="11929" y="21599"/>
                        <a:pt x="0" y="21600"/>
                      </a:cubicBezTo>
                      <a:lnTo>
                        <a:pt x="0" y="0"/>
                      </a:lnTo>
                      <a:close/>
                    </a:path>
                  </a:pathLst>
                </a:custGeom>
                <a:solidFill>
                  <a:schemeClr val="bg1"/>
                </a:solidFill>
                <a:ln w="25400" cap="rnd">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2747" name="Line 459"/>
              <p:cNvSpPr>
                <a:spLocks noChangeShapeType="1"/>
              </p:cNvSpPr>
              <p:nvPr/>
            </p:nvSpPr>
            <p:spPr bwMode="auto">
              <a:xfrm flipH="1">
                <a:off x="1996" y="3636"/>
                <a:ext cx="121"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748" name="Line 460"/>
              <p:cNvSpPr>
                <a:spLocks noChangeShapeType="1"/>
              </p:cNvSpPr>
              <p:nvPr/>
            </p:nvSpPr>
            <p:spPr bwMode="auto">
              <a:xfrm>
                <a:off x="2018" y="3662"/>
                <a:ext cx="0" cy="212"/>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749" name="Line 461"/>
              <p:cNvSpPr>
                <a:spLocks noChangeShapeType="1"/>
              </p:cNvSpPr>
              <p:nvPr/>
            </p:nvSpPr>
            <p:spPr bwMode="auto">
              <a:xfrm>
                <a:off x="2044" y="3898"/>
                <a:ext cx="839"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750" name="Line 462"/>
              <p:cNvSpPr>
                <a:spLocks noChangeShapeType="1"/>
              </p:cNvSpPr>
              <p:nvPr/>
            </p:nvSpPr>
            <p:spPr bwMode="auto">
              <a:xfrm>
                <a:off x="2859" y="3636"/>
                <a:ext cx="24"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751" name="Line 463"/>
              <p:cNvSpPr>
                <a:spLocks noChangeShapeType="1"/>
              </p:cNvSpPr>
              <p:nvPr/>
            </p:nvSpPr>
            <p:spPr bwMode="auto">
              <a:xfrm>
                <a:off x="2907" y="3662"/>
                <a:ext cx="0" cy="212"/>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2753" name="Freeform 465"/>
            <p:cNvSpPr>
              <a:spLocks/>
            </p:cNvSpPr>
            <p:nvPr/>
          </p:nvSpPr>
          <p:spPr bwMode="auto">
            <a:xfrm>
              <a:off x="2060" y="3136"/>
              <a:ext cx="112" cy="99"/>
            </a:xfrm>
            <a:custGeom>
              <a:avLst/>
              <a:gdLst>
                <a:gd name="T0" fmla="*/ 0 w 112"/>
                <a:gd name="T1" fmla="*/ 98 h 99"/>
                <a:gd name="T2" fmla="*/ 0 w 112"/>
                <a:gd name="T3" fmla="*/ 54 h 99"/>
                <a:gd name="T4" fmla="*/ 0 w 112"/>
                <a:gd name="T5" fmla="*/ 22 h 99"/>
                <a:gd name="T6" fmla="*/ 33 w 112"/>
                <a:gd name="T7" fmla="*/ 0 h 99"/>
                <a:gd name="T8" fmla="*/ 67 w 112"/>
                <a:gd name="T9" fmla="*/ 11 h 99"/>
                <a:gd name="T10" fmla="*/ 100 w 112"/>
                <a:gd name="T11" fmla="*/ 22 h 99"/>
                <a:gd name="T12" fmla="*/ 111 w 112"/>
                <a:gd name="T13" fmla="*/ 54 h 99"/>
              </a:gdLst>
              <a:ahLst/>
              <a:cxnLst>
                <a:cxn ang="0">
                  <a:pos x="T0" y="T1"/>
                </a:cxn>
                <a:cxn ang="0">
                  <a:pos x="T2" y="T3"/>
                </a:cxn>
                <a:cxn ang="0">
                  <a:pos x="T4" y="T5"/>
                </a:cxn>
                <a:cxn ang="0">
                  <a:pos x="T6" y="T7"/>
                </a:cxn>
                <a:cxn ang="0">
                  <a:pos x="T8" y="T9"/>
                </a:cxn>
                <a:cxn ang="0">
                  <a:pos x="T10" y="T11"/>
                </a:cxn>
                <a:cxn ang="0">
                  <a:pos x="T12" y="T13"/>
                </a:cxn>
              </a:cxnLst>
              <a:rect l="0" t="0" r="r" b="b"/>
              <a:pathLst>
                <a:path w="112" h="99">
                  <a:moveTo>
                    <a:pt x="0" y="98"/>
                  </a:moveTo>
                  <a:lnTo>
                    <a:pt x="0" y="54"/>
                  </a:lnTo>
                  <a:lnTo>
                    <a:pt x="0" y="22"/>
                  </a:lnTo>
                  <a:lnTo>
                    <a:pt x="33" y="0"/>
                  </a:lnTo>
                  <a:lnTo>
                    <a:pt x="67" y="11"/>
                  </a:lnTo>
                  <a:lnTo>
                    <a:pt x="100" y="22"/>
                  </a:lnTo>
                  <a:lnTo>
                    <a:pt x="111" y="54"/>
                  </a:lnTo>
                </a:path>
              </a:pathLst>
            </a:custGeom>
            <a:solidFill>
              <a:schemeClr val="folHlink"/>
            </a:solidFill>
            <a:ln w="508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754" name="Oval 466"/>
            <p:cNvSpPr>
              <a:spLocks noChangeArrowheads="1"/>
            </p:cNvSpPr>
            <p:nvPr/>
          </p:nvSpPr>
          <p:spPr bwMode="auto">
            <a:xfrm>
              <a:off x="2153" y="3197"/>
              <a:ext cx="81" cy="80"/>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755" name="Line 467"/>
            <p:cNvSpPr>
              <a:spLocks noChangeShapeType="1"/>
            </p:cNvSpPr>
            <p:nvPr/>
          </p:nvSpPr>
          <p:spPr bwMode="auto">
            <a:xfrm>
              <a:off x="2195" y="3293"/>
              <a:ext cx="37" cy="349"/>
            </a:xfrm>
            <a:prstGeom prst="line">
              <a:avLst/>
            </a:prstGeom>
            <a:noFill/>
            <a:ln w="127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756" name="Line 468"/>
            <p:cNvSpPr>
              <a:spLocks noChangeShapeType="1"/>
            </p:cNvSpPr>
            <p:nvPr/>
          </p:nvSpPr>
          <p:spPr bwMode="auto">
            <a:xfrm>
              <a:off x="2252" y="3254"/>
              <a:ext cx="319" cy="394"/>
            </a:xfrm>
            <a:prstGeom prst="line">
              <a:avLst/>
            </a:prstGeom>
            <a:noFill/>
            <a:ln w="127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757" name="Line 469"/>
            <p:cNvSpPr>
              <a:spLocks noChangeShapeType="1"/>
            </p:cNvSpPr>
            <p:nvPr/>
          </p:nvSpPr>
          <p:spPr bwMode="auto">
            <a:xfrm>
              <a:off x="2231" y="3293"/>
              <a:ext cx="151" cy="355"/>
            </a:xfrm>
            <a:prstGeom prst="line">
              <a:avLst/>
            </a:prstGeom>
            <a:noFill/>
            <a:ln w="127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758" name="Line 470"/>
            <p:cNvSpPr>
              <a:spLocks noChangeShapeType="1"/>
            </p:cNvSpPr>
            <p:nvPr/>
          </p:nvSpPr>
          <p:spPr bwMode="auto">
            <a:xfrm>
              <a:off x="2243" y="3275"/>
              <a:ext cx="226" cy="373"/>
            </a:xfrm>
            <a:prstGeom prst="line">
              <a:avLst/>
            </a:prstGeom>
            <a:noFill/>
            <a:ln w="127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759" name="Line 471"/>
            <p:cNvSpPr>
              <a:spLocks noChangeShapeType="1"/>
            </p:cNvSpPr>
            <p:nvPr/>
          </p:nvSpPr>
          <p:spPr bwMode="auto">
            <a:xfrm>
              <a:off x="2210" y="3296"/>
              <a:ext cx="91" cy="346"/>
            </a:xfrm>
            <a:prstGeom prst="line">
              <a:avLst/>
            </a:prstGeom>
            <a:noFill/>
            <a:ln w="127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760" name="Line 472"/>
            <p:cNvSpPr>
              <a:spLocks noChangeShapeType="1"/>
            </p:cNvSpPr>
            <p:nvPr/>
          </p:nvSpPr>
          <p:spPr bwMode="auto">
            <a:xfrm>
              <a:off x="2249" y="3266"/>
              <a:ext cx="268" cy="385"/>
            </a:xfrm>
            <a:prstGeom prst="line">
              <a:avLst/>
            </a:prstGeom>
            <a:noFill/>
            <a:ln w="127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761" name="Line 473"/>
            <p:cNvSpPr>
              <a:spLocks noChangeShapeType="1"/>
            </p:cNvSpPr>
            <p:nvPr/>
          </p:nvSpPr>
          <p:spPr bwMode="auto">
            <a:xfrm>
              <a:off x="2237" y="3287"/>
              <a:ext cx="184" cy="364"/>
            </a:xfrm>
            <a:prstGeom prst="line">
              <a:avLst/>
            </a:prstGeom>
            <a:noFill/>
            <a:ln w="127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762" name="Line 474"/>
            <p:cNvSpPr>
              <a:spLocks noChangeShapeType="1"/>
            </p:cNvSpPr>
            <p:nvPr/>
          </p:nvSpPr>
          <p:spPr bwMode="auto">
            <a:xfrm>
              <a:off x="2222" y="3296"/>
              <a:ext cx="112" cy="349"/>
            </a:xfrm>
            <a:prstGeom prst="line">
              <a:avLst/>
            </a:prstGeom>
            <a:noFill/>
            <a:ln w="127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763" name="Line 475"/>
            <p:cNvSpPr>
              <a:spLocks noChangeShapeType="1"/>
            </p:cNvSpPr>
            <p:nvPr/>
          </p:nvSpPr>
          <p:spPr bwMode="auto">
            <a:xfrm>
              <a:off x="2204" y="3296"/>
              <a:ext cx="58" cy="346"/>
            </a:xfrm>
            <a:prstGeom prst="line">
              <a:avLst/>
            </a:prstGeom>
            <a:noFill/>
            <a:ln w="127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2765" name="Line 477"/>
          <p:cNvSpPr>
            <a:spLocks noChangeShapeType="1"/>
          </p:cNvSpPr>
          <p:nvPr/>
        </p:nvSpPr>
        <p:spPr bwMode="auto">
          <a:xfrm>
            <a:off x="5410200" y="4370388"/>
            <a:ext cx="0" cy="1811337"/>
          </a:xfrm>
          <a:prstGeom prst="line">
            <a:avLst/>
          </a:prstGeom>
          <a:noFill/>
          <a:ln w="1016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766" name="Rectangle 478"/>
          <p:cNvSpPr>
            <a:spLocks noChangeArrowheads="1"/>
          </p:cNvSpPr>
          <p:nvPr/>
        </p:nvSpPr>
        <p:spPr bwMode="auto">
          <a:xfrm>
            <a:off x="947738" y="6586538"/>
            <a:ext cx="180975" cy="21113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endParaRPr lang="en-CA" sz="800">
              <a:latin typeface="Arial" pitchFamily="34" charset="0"/>
            </a:endParaRP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Freeform 2"/>
          <p:cNvSpPr>
            <a:spLocks/>
          </p:cNvSpPr>
          <p:nvPr/>
        </p:nvSpPr>
        <p:spPr bwMode="auto">
          <a:xfrm>
            <a:off x="627063" y="2790825"/>
            <a:ext cx="8197850" cy="3600450"/>
          </a:xfrm>
          <a:custGeom>
            <a:avLst/>
            <a:gdLst>
              <a:gd name="T0" fmla="*/ 3253 w 5164"/>
              <a:gd name="T1" fmla="*/ 1505 h 2268"/>
              <a:gd name="T2" fmla="*/ 5132 w 5164"/>
              <a:gd name="T3" fmla="*/ 1484 h 2268"/>
              <a:gd name="T4" fmla="*/ 5163 w 5164"/>
              <a:gd name="T5" fmla="*/ 1616 h 2268"/>
              <a:gd name="T6" fmla="*/ 2984 w 5164"/>
              <a:gd name="T7" fmla="*/ 1627 h 2268"/>
              <a:gd name="T8" fmla="*/ 2798 w 5164"/>
              <a:gd name="T9" fmla="*/ 1652 h 2268"/>
              <a:gd name="T10" fmla="*/ 2618 w 5164"/>
              <a:gd name="T11" fmla="*/ 1703 h 2268"/>
              <a:gd name="T12" fmla="*/ 2458 w 5164"/>
              <a:gd name="T13" fmla="*/ 1810 h 2268"/>
              <a:gd name="T14" fmla="*/ 2318 w 5164"/>
              <a:gd name="T15" fmla="*/ 1886 h 2268"/>
              <a:gd name="T16" fmla="*/ 2210 w 5164"/>
              <a:gd name="T17" fmla="*/ 1942 h 2268"/>
              <a:gd name="T18" fmla="*/ 1952 w 5164"/>
              <a:gd name="T19" fmla="*/ 2054 h 2268"/>
              <a:gd name="T20" fmla="*/ 1714 w 5164"/>
              <a:gd name="T21" fmla="*/ 2155 h 2268"/>
              <a:gd name="T22" fmla="*/ 1425 w 5164"/>
              <a:gd name="T23" fmla="*/ 2226 h 2268"/>
              <a:gd name="T24" fmla="*/ 950 w 5164"/>
              <a:gd name="T25" fmla="*/ 2267 h 2268"/>
              <a:gd name="T26" fmla="*/ 0 w 5164"/>
              <a:gd name="T27" fmla="*/ 2267 h 2268"/>
              <a:gd name="T28" fmla="*/ 0 w 5164"/>
              <a:gd name="T29" fmla="*/ 1972 h 2268"/>
              <a:gd name="T30" fmla="*/ 1187 w 5164"/>
              <a:gd name="T31" fmla="*/ 1972 h 2268"/>
              <a:gd name="T32" fmla="*/ 1342 w 5164"/>
              <a:gd name="T33" fmla="*/ 1972 h 2268"/>
              <a:gd name="T34" fmla="*/ 1621 w 5164"/>
              <a:gd name="T35" fmla="*/ 1932 h 2268"/>
              <a:gd name="T36" fmla="*/ 1993 w 5164"/>
              <a:gd name="T37" fmla="*/ 1804 h 2268"/>
              <a:gd name="T38" fmla="*/ 2292 w 5164"/>
              <a:gd name="T39" fmla="*/ 1647 h 2268"/>
              <a:gd name="T40" fmla="*/ 2551 w 5164"/>
              <a:gd name="T41" fmla="*/ 1454 h 2268"/>
              <a:gd name="T42" fmla="*/ 2680 w 5164"/>
              <a:gd name="T43" fmla="*/ 1286 h 2268"/>
              <a:gd name="T44" fmla="*/ 2731 w 5164"/>
              <a:gd name="T45" fmla="*/ 1037 h 2268"/>
              <a:gd name="T46" fmla="*/ 2726 w 5164"/>
              <a:gd name="T47" fmla="*/ 625 h 2268"/>
              <a:gd name="T48" fmla="*/ 2721 w 5164"/>
              <a:gd name="T49" fmla="*/ 274 h 2268"/>
              <a:gd name="T50" fmla="*/ 2716 w 5164"/>
              <a:gd name="T51" fmla="*/ 0 h 2268"/>
              <a:gd name="T52" fmla="*/ 2953 w 5164"/>
              <a:gd name="T53" fmla="*/ 0 h 2268"/>
              <a:gd name="T54" fmla="*/ 2958 w 5164"/>
              <a:gd name="T55" fmla="*/ 274 h 2268"/>
              <a:gd name="T56" fmla="*/ 2964 w 5164"/>
              <a:gd name="T57" fmla="*/ 549 h 2268"/>
              <a:gd name="T58" fmla="*/ 2969 w 5164"/>
              <a:gd name="T59" fmla="*/ 818 h 2268"/>
              <a:gd name="T60" fmla="*/ 2995 w 5164"/>
              <a:gd name="T61" fmla="*/ 1067 h 2268"/>
              <a:gd name="T62" fmla="*/ 3005 w 5164"/>
              <a:gd name="T63" fmla="*/ 1281 h 2268"/>
              <a:gd name="T64" fmla="*/ 3041 w 5164"/>
              <a:gd name="T65" fmla="*/ 1398 h 2268"/>
              <a:gd name="T66" fmla="*/ 3144 w 5164"/>
              <a:gd name="T67" fmla="*/ 1494 h 2268"/>
              <a:gd name="T68" fmla="*/ 3253 w 5164"/>
              <a:gd name="T69" fmla="*/ 1505 h 2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164" h="2268">
                <a:moveTo>
                  <a:pt x="3253" y="1505"/>
                </a:moveTo>
                <a:lnTo>
                  <a:pt x="5132" y="1484"/>
                </a:lnTo>
                <a:lnTo>
                  <a:pt x="5163" y="1616"/>
                </a:lnTo>
                <a:lnTo>
                  <a:pt x="2984" y="1627"/>
                </a:lnTo>
                <a:lnTo>
                  <a:pt x="2798" y="1652"/>
                </a:lnTo>
                <a:lnTo>
                  <a:pt x="2618" y="1703"/>
                </a:lnTo>
                <a:lnTo>
                  <a:pt x="2458" y="1810"/>
                </a:lnTo>
                <a:lnTo>
                  <a:pt x="2318" y="1886"/>
                </a:lnTo>
                <a:lnTo>
                  <a:pt x="2210" y="1942"/>
                </a:lnTo>
                <a:lnTo>
                  <a:pt x="1952" y="2054"/>
                </a:lnTo>
                <a:lnTo>
                  <a:pt x="1714" y="2155"/>
                </a:lnTo>
                <a:lnTo>
                  <a:pt x="1425" y="2226"/>
                </a:lnTo>
                <a:lnTo>
                  <a:pt x="950" y="2267"/>
                </a:lnTo>
                <a:lnTo>
                  <a:pt x="0" y="2267"/>
                </a:lnTo>
                <a:lnTo>
                  <a:pt x="0" y="1972"/>
                </a:lnTo>
                <a:lnTo>
                  <a:pt x="1187" y="1972"/>
                </a:lnTo>
                <a:lnTo>
                  <a:pt x="1342" y="1972"/>
                </a:lnTo>
                <a:lnTo>
                  <a:pt x="1621" y="1932"/>
                </a:lnTo>
                <a:lnTo>
                  <a:pt x="1993" y="1804"/>
                </a:lnTo>
                <a:lnTo>
                  <a:pt x="2292" y="1647"/>
                </a:lnTo>
                <a:lnTo>
                  <a:pt x="2551" y="1454"/>
                </a:lnTo>
                <a:lnTo>
                  <a:pt x="2680" y="1286"/>
                </a:lnTo>
                <a:lnTo>
                  <a:pt x="2731" y="1037"/>
                </a:lnTo>
                <a:lnTo>
                  <a:pt x="2726" y="625"/>
                </a:lnTo>
                <a:lnTo>
                  <a:pt x="2721" y="274"/>
                </a:lnTo>
                <a:lnTo>
                  <a:pt x="2716" y="0"/>
                </a:lnTo>
                <a:lnTo>
                  <a:pt x="2953" y="0"/>
                </a:lnTo>
                <a:lnTo>
                  <a:pt x="2958" y="274"/>
                </a:lnTo>
                <a:lnTo>
                  <a:pt x="2964" y="549"/>
                </a:lnTo>
                <a:lnTo>
                  <a:pt x="2969" y="818"/>
                </a:lnTo>
                <a:lnTo>
                  <a:pt x="2995" y="1067"/>
                </a:lnTo>
                <a:lnTo>
                  <a:pt x="3005" y="1281"/>
                </a:lnTo>
                <a:lnTo>
                  <a:pt x="3041" y="1398"/>
                </a:lnTo>
                <a:lnTo>
                  <a:pt x="3144" y="1494"/>
                </a:lnTo>
                <a:lnTo>
                  <a:pt x="3253" y="1505"/>
                </a:lnTo>
              </a:path>
            </a:pathLst>
          </a:custGeom>
          <a:solidFill>
            <a:srgbClr val="CECECE"/>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aphicFrame>
        <p:nvGraphicFramePr>
          <p:cNvPr id="14339" name="Object 3">
            <a:hlinkClick r:id="" action="ppaction://ole?verb=0"/>
          </p:cNvPr>
          <p:cNvGraphicFramePr>
            <a:graphicFrameLocks/>
          </p:cNvGraphicFramePr>
          <p:nvPr/>
        </p:nvGraphicFramePr>
        <p:xfrm>
          <a:off x="3629025" y="1612900"/>
          <a:ext cx="2989263" cy="1212850"/>
        </p:xfrm>
        <a:graphic>
          <a:graphicData uri="http://schemas.openxmlformats.org/presentationml/2006/ole">
            <mc:AlternateContent xmlns:mc="http://schemas.openxmlformats.org/markup-compatibility/2006">
              <mc:Choice xmlns:v="urn:schemas-microsoft-com:vml" Requires="v">
                <p:oleObj spid="_x0000_s14547" name="Clip" r:id="rId4" imgW="2987640" imgH="1211040" progId="MS_ClipArt_Gallery.2">
                  <p:embed/>
                </p:oleObj>
              </mc:Choice>
              <mc:Fallback>
                <p:oleObj name="Clip" r:id="rId4" imgW="2987640" imgH="1211040" progId="MS_ClipArt_Gallery.2">
                  <p:embed/>
                  <p:pic>
                    <p:nvPicPr>
                      <p:cNvPr id="0" name="Object 3"/>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29025" y="1612900"/>
                        <a:ext cx="2989263" cy="12128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14349" name="Group 13"/>
          <p:cNvGrpSpPr>
            <a:grpSpLocks/>
          </p:cNvGrpSpPr>
          <p:nvPr/>
        </p:nvGrpSpPr>
        <p:grpSpPr bwMode="auto">
          <a:xfrm>
            <a:off x="782638" y="3328988"/>
            <a:ext cx="1535112" cy="2659062"/>
            <a:chOff x="493" y="2097"/>
            <a:chExt cx="967" cy="1675"/>
          </a:xfrm>
        </p:grpSpPr>
        <p:sp>
          <p:nvSpPr>
            <p:cNvPr id="14340" name="Rectangle 4"/>
            <p:cNvSpPr>
              <a:spLocks noChangeArrowheads="1"/>
            </p:cNvSpPr>
            <p:nvPr/>
          </p:nvSpPr>
          <p:spPr bwMode="auto">
            <a:xfrm>
              <a:off x="493" y="2097"/>
              <a:ext cx="967" cy="1594"/>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341" name="Line 5"/>
            <p:cNvSpPr>
              <a:spLocks noChangeShapeType="1"/>
            </p:cNvSpPr>
            <p:nvPr/>
          </p:nvSpPr>
          <p:spPr bwMode="auto">
            <a:xfrm>
              <a:off x="945" y="2123"/>
              <a:ext cx="0" cy="1636"/>
            </a:xfrm>
            <a:prstGeom prst="line">
              <a:avLst/>
            </a:prstGeom>
            <a:noFill/>
            <a:ln w="127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342" name="Line 6"/>
            <p:cNvSpPr>
              <a:spLocks noChangeShapeType="1"/>
            </p:cNvSpPr>
            <p:nvPr/>
          </p:nvSpPr>
          <p:spPr bwMode="auto">
            <a:xfrm>
              <a:off x="971" y="2113"/>
              <a:ext cx="0" cy="1636"/>
            </a:xfrm>
            <a:prstGeom prst="line">
              <a:avLst/>
            </a:prstGeom>
            <a:noFill/>
            <a:ln w="127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343" name="Rectangle 7"/>
            <p:cNvSpPr>
              <a:spLocks noChangeArrowheads="1"/>
            </p:cNvSpPr>
            <p:nvPr/>
          </p:nvSpPr>
          <p:spPr bwMode="auto">
            <a:xfrm>
              <a:off x="567" y="2687"/>
              <a:ext cx="229" cy="128"/>
            </a:xfrm>
            <a:prstGeom prst="rect">
              <a:avLst/>
            </a:prstGeom>
            <a:solidFill>
              <a:schemeClr val="tx1"/>
            </a:solidFill>
            <a:ln w="127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344" name="Rectangle 8"/>
            <p:cNvSpPr>
              <a:spLocks noChangeArrowheads="1"/>
            </p:cNvSpPr>
            <p:nvPr/>
          </p:nvSpPr>
          <p:spPr bwMode="auto">
            <a:xfrm>
              <a:off x="1020" y="2494"/>
              <a:ext cx="28" cy="328"/>
            </a:xfrm>
            <a:prstGeom prst="rect">
              <a:avLst/>
            </a:prstGeom>
            <a:solidFill>
              <a:schemeClr val="bg1"/>
            </a:solidFill>
            <a:ln w="12700">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345" name="Rectangle 9"/>
            <p:cNvSpPr>
              <a:spLocks noChangeArrowheads="1"/>
            </p:cNvSpPr>
            <p:nvPr/>
          </p:nvSpPr>
          <p:spPr bwMode="auto">
            <a:xfrm>
              <a:off x="881" y="2494"/>
              <a:ext cx="26" cy="328"/>
            </a:xfrm>
            <a:prstGeom prst="rect">
              <a:avLst/>
            </a:prstGeom>
            <a:solidFill>
              <a:schemeClr val="bg1"/>
            </a:solidFill>
            <a:ln w="12700">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346" name="Line 10"/>
            <p:cNvSpPr>
              <a:spLocks noChangeShapeType="1"/>
            </p:cNvSpPr>
            <p:nvPr/>
          </p:nvSpPr>
          <p:spPr bwMode="auto">
            <a:xfrm>
              <a:off x="608" y="2744"/>
              <a:ext cx="37" cy="0"/>
            </a:xfrm>
            <a:prstGeom prst="line">
              <a:avLst/>
            </a:prstGeom>
            <a:noFill/>
            <a:ln w="127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347" name="Line 11"/>
            <p:cNvSpPr>
              <a:spLocks noChangeShapeType="1"/>
            </p:cNvSpPr>
            <p:nvPr/>
          </p:nvSpPr>
          <p:spPr bwMode="auto">
            <a:xfrm>
              <a:off x="716" y="2744"/>
              <a:ext cx="37" cy="0"/>
            </a:xfrm>
            <a:prstGeom prst="line">
              <a:avLst/>
            </a:prstGeom>
            <a:noFill/>
            <a:ln w="127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348" name="Rectangle 12"/>
            <p:cNvSpPr>
              <a:spLocks noChangeArrowheads="1"/>
            </p:cNvSpPr>
            <p:nvPr/>
          </p:nvSpPr>
          <p:spPr bwMode="auto">
            <a:xfrm>
              <a:off x="493" y="3710"/>
              <a:ext cx="967" cy="62"/>
            </a:xfrm>
            <a:prstGeom prst="rect">
              <a:avLst/>
            </a:prstGeom>
            <a:solidFill>
              <a:schemeClr val="tx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4375" name="Group 39"/>
          <p:cNvGrpSpPr>
            <a:grpSpLocks/>
          </p:cNvGrpSpPr>
          <p:nvPr/>
        </p:nvGrpSpPr>
        <p:grpSpPr bwMode="auto">
          <a:xfrm>
            <a:off x="2536825" y="4551363"/>
            <a:ext cx="530225" cy="1663700"/>
            <a:chOff x="1598" y="2867"/>
            <a:chExt cx="334" cy="1048"/>
          </a:xfrm>
        </p:grpSpPr>
        <p:grpSp>
          <p:nvGrpSpPr>
            <p:cNvPr id="14364" name="Group 28"/>
            <p:cNvGrpSpPr>
              <a:grpSpLocks/>
            </p:cNvGrpSpPr>
            <p:nvPr/>
          </p:nvGrpSpPr>
          <p:grpSpPr bwMode="auto">
            <a:xfrm>
              <a:off x="1628" y="3706"/>
              <a:ext cx="298" cy="209"/>
              <a:chOff x="1628" y="3706"/>
              <a:chExt cx="298" cy="209"/>
            </a:xfrm>
          </p:grpSpPr>
          <p:grpSp>
            <p:nvGrpSpPr>
              <p:cNvPr id="14357" name="Group 21"/>
              <p:cNvGrpSpPr>
                <a:grpSpLocks/>
              </p:cNvGrpSpPr>
              <p:nvPr/>
            </p:nvGrpSpPr>
            <p:grpSpPr bwMode="auto">
              <a:xfrm>
                <a:off x="1768" y="3706"/>
                <a:ext cx="158" cy="118"/>
                <a:chOff x="1768" y="3706"/>
                <a:chExt cx="158" cy="118"/>
              </a:xfrm>
            </p:grpSpPr>
            <p:grpSp>
              <p:nvGrpSpPr>
                <p:cNvPr id="14353" name="Group 17"/>
                <p:cNvGrpSpPr>
                  <a:grpSpLocks/>
                </p:cNvGrpSpPr>
                <p:nvPr/>
              </p:nvGrpSpPr>
              <p:grpSpPr bwMode="auto">
                <a:xfrm>
                  <a:off x="1775" y="3706"/>
                  <a:ext cx="122" cy="87"/>
                  <a:chOff x="1775" y="3706"/>
                  <a:chExt cx="122" cy="87"/>
                </a:xfrm>
              </p:grpSpPr>
              <p:sp>
                <p:nvSpPr>
                  <p:cNvPr id="14350" name="Freeform 14"/>
                  <p:cNvSpPr>
                    <a:spLocks/>
                  </p:cNvSpPr>
                  <p:nvPr/>
                </p:nvSpPr>
                <p:spPr bwMode="auto">
                  <a:xfrm>
                    <a:off x="1775" y="3706"/>
                    <a:ext cx="122" cy="87"/>
                  </a:xfrm>
                  <a:custGeom>
                    <a:avLst/>
                    <a:gdLst>
                      <a:gd name="T0" fmla="*/ 76 w 122"/>
                      <a:gd name="T1" fmla="*/ 9 h 87"/>
                      <a:gd name="T2" fmla="*/ 77 w 122"/>
                      <a:gd name="T3" fmla="*/ 22 h 87"/>
                      <a:gd name="T4" fmla="*/ 86 w 122"/>
                      <a:gd name="T5" fmla="*/ 32 h 87"/>
                      <a:gd name="T6" fmla="*/ 96 w 122"/>
                      <a:gd name="T7" fmla="*/ 42 h 87"/>
                      <a:gd name="T8" fmla="*/ 113 w 122"/>
                      <a:gd name="T9" fmla="*/ 58 h 87"/>
                      <a:gd name="T10" fmla="*/ 121 w 122"/>
                      <a:gd name="T11" fmla="*/ 66 h 87"/>
                      <a:gd name="T12" fmla="*/ 119 w 122"/>
                      <a:gd name="T13" fmla="*/ 84 h 87"/>
                      <a:gd name="T14" fmla="*/ 74 w 122"/>
                      <a:gd name="T15" fmla="*/ 86 h 87"/>
                      <a:gd name="T16" fmla="*/ 20 w 122"/>
                      <a:gd name="T17" fmla="*/ 58 h 87"/>
                      <a:gd name="T18" fmla="*/ 0 w 122"/>
                      <a:gd name="T19" fmla="*/ 28 h 87"/>
                      <a:gd name="T20" fmla="*/ 14 w 122"/>
                      <a:gd name="T21" fmla="*/ 0 h 87"/>
                      <a:gd name="T22" fmla="*/ 76 w 122"/>
                      <a:gd name="T23" fmla="*/ 9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2" h="87">
                        <a:moveTo>
                          <a:pt x="76" y="9"/>
                        </a:moveTo>
                        <a:lnTo>
                          <a:pt x="77" y="22"/>
                        </a:lnTo>
                        <a:lnTo>
                          <a:pt x="86" y="32"/>
                        </a:lnTo>
                        <a:lnTo>
                          <a:pt x="96" y="42"/>
                        </a:lnTo>
                        <a:lnTo>
                          <a:pt x="113" y="58"/>
                        </a:lnTo>
                        <a:lnTo>
                          <a:pt x="121" y="66"/>
                        </a:lnTo>
                        <a:lnTo>
                          <a:pt x="119" y="84"/>
                        </a:lnTo>
                        <a:lnTo>
                          <a:pt x="74" y="86"/>
                        </a:lnTo>
                        <a:lnTo>
                          <a:pt x="20" y="58"/>
                        </a:lnTo>
                        <a:lnTo>
                          <a:pt x="0" y="28"/>
                        </a:lnTo>
                        <a:lnTo>
                          <a:pt x="14" y="0"/>
                        </a:lnTo>
                        <a:lnTo>
                          <a:pt x="76" y="9"/>
                        </a:lnTo>
                      </a:path>
                    </a:pathLst>
                  </a:custGeom>
                  <a:solidFill>
                    <a:srgbClr val="FFA08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51" name="Freeform 15"/>
                  <p:cNvSpPr>
                    <a:spLocks/>
                  </p:cNvSpPr>
                  <p:nvPr/>
                </p:nvSpPr>
                <p:spPr bwMode="auto">
                  <a:xfrm>
                    <a:off x="1786" y="3719"/>
                    <a:ext cx="67" cy="65"/>
                  </a:xfrm>
                  <a:custGeom>
                    <a:avLst/>
                    <a:gdLst>
                      <a:gd name="T0" fmla="*/ 32 w 67"/>
                      <a:gd name="T1" fmla="*/ 3 h 65"/>
                      <a:gd name="T2" fmla="*/ 41 w 67"/>
                      <a:gd name="T3" fmla="*/ 9 h 65"/>
                      <a:gd name="T4" fmla="*/ 46 w 67"/>
                      <a:gd name="T5" fmla="*/ 17 h 65"/>
                      <a:gd name="T6" fmla="*/ 53 w 67"/>
                      <a:gd name="T7" fmla="*/ 29 h 65"/>
                      <a:gd name="T8" fmla="*/ 58 w 67"/>
                      <a:gd name="T9" fmla="*/ 40 h 65"/>
                      <a:gd name="T10" fmla="*/ 62 w 67"/>
                      <a:gd name="T11" fmla="*/ 50 h 65"/>
                      <a:gd name="T12" fmla="*/ 66 w 67"/>
                      <a:gd name="T13" fmla="*/ 64 h 65"/>
                      <a:gd name="T14" fmla="*/ 17 w 67"/>
                      <a:gd name="T15" fmla="*/ 47 h 65"/>
                      <a:gd name="T16" fmla="*/ 2 w 67"/>
                      <a:gd name="T17" fmla="*/ 24 h 65"/>
                      <a:gd name="T18" fmla="*/ 0 w 67"/>
                      <a:gd name="T19" fmla="*/ 0 h 65"/>
                      <a:gd name="T20" fmla="*/ 32 w 67"/>
                      <a:gd name="T21" fmla="*/ 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65">
                        <a:moveTo>
                          <a:pt x="32" y="3"/>
                        </a:moveTo>
                        <a:lnTo>
                          <a:pt x="41" y="9"/>
                        </a:lnTo>
                        <a:lnTo>
                          <a:pt x="46" y="17"/>
                        </a:lnTo>
                        <a:lnTo>
                          <a:pt x="53" y="29"/>
                        </a:lnTo>
                        <a:lnTo>
                          <a:pt x="58" y="40"/>
                        </a:lnTo>
                        <a:lnTo>
                          <a:pt x="62" y="50"/>
                        </a:lnTo>
                        <a:lnTo>
                          <a:pt x="66" y="64"/>
                        </a:lnTo>
                        <a:lnTo>
                          <a:pt x="17" y="47"/>
                        </a:lnTo>
                        <a:lnTo>
                          <a:pt x="2" y="24"/>
                        </a:lnTo>
                        <a:lnTo>
                          <a:pt x="0" y="0"/>
                        </a:lnTo>
                        <a:lnTo>
                          <a:pt x="32" y="3"/>
                        </a:lnTo>
                      </a:path>
                    </a:pathLst>
                  </a:custGeom>
                  <a:solidFill>
                    <a:srgbClr val="FF804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52" name="Freeform 16"/>
                  <p:cNvSpPr>
                    <a:spLocks/>
                  </p:cNvSpPr>
                  <p:nvPr/>
                </p:nvSpPr>
                <p:spPr bwMode="auto">
                  <a:xfrm>
                    <a:off x="1870" y="3747"/>
                    <a:ext cx="23" cy="36"/>
                  </a:xfrm>
                  <a:custGeom>
                    <a:avLst/>
                    <a:gdLst>
                      <a:gd name="T0" fmla="*/ 0 w 23"/>
                      <a:gd name="T1" fmla="*/ 0 h 36"/>
                      <a:gd name="T2" fmla="*/ 5 w 23"/>
                      <a:gd name="T3" fmla="*/ 4 h 36"/>
                      <a:gd name="T4" fmla="*/ 9 w 23"/>
                      <a:gd name="T5" fmla="*/ 8 h 36"/>
                      <a:gd name="T6" fmla="*/ 13 w 23"/>
                      <a:gd name="T7" fmla="*/ 13 h 36"/>
                      <a:gd name="T8" fmla="*/ 17 w 23"/>
                      <a:gd name="T9" fmla="*/ 18 h 36"/>
                      <a:gd name="T10" fmla="*/ 19 w 23"/>
                      <a:gd name="T11" fmla="*/ 22 h 36"/>
                      <a:gd name="T12" fmla="*/ 22 w 23"/>
                      <a:gd name="T13" fmla="*/ 26 h 36"/>
                      <a:gd name="T14" fmla="*/ 22 w 23"/>
                      <a:gd name="T15" fmla="*/ 30 h 36"/>
                      <a:gd name="T16" fmla="*/ 21 w 23"/>
                      <a:gd name="T17" fmla="*/ 34 h 36"/>
                      <a:gd name="T18" fmla="*/ 18 w 23"/>
                      <a:gd name="T19" fmla="*/ 35 h 36"/>
                      <a:gd name="T20" fmla="*/ 12 w 23"/>
                      <a:gd name="T21" fmla="*/ 34 h 36"/>
                      <a:gd name="T22" fmla="*/ 17 w 23"/>
                      <a:gd name="T23" fmla="*/ 34 h 36"/>
                      <a:gd name="T24" fmla="*/ 19 w 23"/>
                      <a:gd name="T25" fmla="*/ 32 h 36"/>
                      <a:gd name="T26" fmla="*/ 19 w 23"/>
                      <a:gd name="T27" fmla="*/ 30 h 36"/>
                      <a:gd name="T28" fmla="*/ 20 w 23"/>
                      <a:gd name="T29" fmla="*/ 29 h 36"/>
                      <a:gd name="T30" fmla="*/ 19 w 23"/>
                      <a:gd name="T31" fmla="*/ 25 h 36"/>
                      <a:gd name="T32" fmla="*/ 17 w 23"/>
                      <a:gd name="T33" fmla="*/ 20 h 36"/>
                      <a:gd name="T34" fmla="*/ 13 w 23"/>
                      <a:gd name="T35" fmla="*/ 15 h 36"/>
                      <a:gd name="T36" fmla="*/ 6 w 23"/>
                      <a:gd name="T37" fmla="*/ 7 h 36"/>
                      <a:gd name="T38" fmla="*/ 0 w 23"/>
                      <a:gd name="T39"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 h="36">
                        <a:moveTo>
                          <a:pt x="0" y="0"/>
                        </a:moveTo>
                        <a:lnTo>
                          <a:pt x="5" y="4"/>
                        </a:lnTo>
                        <a:lnTo>
                          <a:pt x="9" y="8"/>
                        </a:lnTo>
                        <a:lnTo>
                          <a:pt x="13" y="13"/>
                        </a:lnTo>
                        <a:lnTo>
                          <a:pt x="17" y="18"/>
                        </a:lnTo>
                        <a:lnTo>
                          <a:pt x="19" y="22"/>
                        </a:lnTo>
                        <a:lnTo>
                          <a:pt x="22" y="26"/>
                        </a:lnTo>
                        <a:lnTo>
                          <a:pt x="22" y="30"/>
                        </a:lnTo>
                        <a:lnTo>
                          <a:pt x="21" y="34"/>
                        </a:lnTo>
                        <a:lnTo>
                          <a:pt x="18" y="35"/>
                        </a:lnTo>
                        <a:lnTo>
                          <a:pt x="12" y="34"/>
                        </a:lnTo>
                        <a:lnTo>
                          <a:pt x="17" y="34"/>
                        </a:lnTo>
                        <a:lnTo>
                          <a:pt x="19" y="32"/>
                        </a:lnTo>
                        <a:lnTo>
                          <a:pt x="19" y="30"/>
                        </a:lnTo>
                        <a:lnTo>
                          <a:pt x="20" y="29"/>
                        </a:lnTo>
                        <a:lnTo>
                          <a:pt x="19" y="25"/>
                        </a:lnTo>
                        <a:lnTo>
                          <a:pt x="17" y="20"/>
                        </a:lnTo>
                        <a:lnTo>
                          <a:pt x="13" y="15"/>
                        </a:lnTo>
                        <a:lnTo>
                          <a:pt x="6" y="7"/>
                        </a:lnTo>
                        <a:lnTo>
                          <a:pt x="0" y="0"/>
                        </a:lnTo>
                      </a:path>
                    </a:pathLst>
                  </a:custGeom>
                  <a:solidFill>
                    <a:srgbClr val="C0400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4356" name="Group 20"/>
                <p:cNvGrpSpPr>
                  <a:grpSpLocks/>
                </p:cNvGrpSpPr>
                <p:nvPr/>
              </p:nvGrpSpPr>
              <p:grpSpPr bwMode="auto">
                <a:xfrm>
                  <a:off x="1768" y="3714"/>
                  <a:ext cx="158" cy="110"/>
                  <a:chOff x="1768" y="3714"/>
                  <a:chExt cx="158" cy="110"/>
                </a:xfrm>
              </p:grpSpPr>
              <p:sp>
                <p:nvSpPr>
                  <p:cNvPr id="14354" name="Freeform 18"/>
                  <p:cNvSpPr>
                    <a:spLocks/>
                  </p:cNvSpPr>
                  <p:nvPr/>
                </p:nvSpPr>
                <p:spPr bwMode="auto">
                  <a:xfrm>
                    <a:off x="1768" y="3714"/>
                    <a:ext cx="158" cy="110"/>
                  </a:xfrm>
                  <a:custGeom>
                    <a:avLst/>
                    <a:gdLst>
                      <a:gd name="T0" fmla="*/ 99 w 158"/>
                      <a:gd name="T1" fmla="*/ 31 h 110"/>
                      <a:gd name="T2" fmla="*/ 114 w 158"/>
                      <a:gd name="T3" fmla="*/ 47 h 110"/>
                      <a:gd name="T4" fmla="*/ 120 w 158"/>
                      <a:gd name="T5" fmla="*/ 53 h 110"/>
                      <a:gd name="T6" fmla="*/ 124 w 158"/>
                      <a:gd name="T7" fmla="*/ 57 h 110"/>
                      <a:gd name="T8" fmla="*/ 125 w 158"/>
                      <a:gd name="T9" fmla="*/ 62 h 110"/>
                      <a:gd name="T10" fmla="*/ 124 w 158"/>
                      <a:gd name="T11" fmla="*/ 67 h 110"/>
                      <a:gd name="T12" fmla="*/ 122 w 158"/>
                      <a:gd name="T13" fmla="*/ 68 h 110"/>
                      <a:gd name="T14" fmla="*/ 117 w 158"/>
                      <a:gd name="T15" fmla="*/ 69 h 110"/>
                      <a:gd name="T16" fmla="*/ 106 w 158"/>
                      <a:gd name="T17" fmla="*/ 68 h 110"/>
                      <a:gd name="T18" fmla="*/ 93 w 158"/>
                      <a:gd name="T19" fmla="*/ 66 h 110"/>
                      <a:gd name="T20" fmla="*/ 78 w 158"/>
                      <a:gd name="T21" fmla="*/ 62 h 110"/>
                      <a:gd name="T22" fmla="*/ 57 w 158"/>
                      <a:gd name="T23" fmla="*/ 55 h 110"/>
                      <a:gd name="T24" fmla="*/ 41 w 158"/>
                      <a:gd name="T25" fmla="*/ 46 h 110"/>
                      <a:gd name="T26" fmla="*/ 32 w 158"/>
                      <a:gd name="T27" fmla="*/ 38 h 110"/>
                      <a:gd name="T28" fmla="*/ 26 w 158"/>
                      <a:gd name="T29" fmla="*/ 31 h 110"/>
                      <a:gd name="T30" fmla="*/ 23 w 158"/>
                      <a:gd name="T31" fmla="*/ 19 h 110"/>
                      <a:gd name="T32" fmla="*/ 19 w 158"/>
                      <a:gd name="T33" fmla="*/ 10 h 110"/>
                      <a:gd name="T34" fmla="*/ 14 w 158"/>
                      <a:gd name="T35" fmla="*/ 0 h 110"/>
                      <a:gd name="T36" fmla="*/ 7 w 158"/>
                      <a:gd name="T37" fmla="*/ 10 h 110"/>
                      <a:gd name="T38" fmla="*/ 2 w 158"/>
                      <a:gd name="T39" fmla="*/ 23 h 110"/>
                      <a:gd name="T40" fmla="*/ 0 w 158"/>
                      <a:gd name="T41" fmla="*/ 32 h 110"/>
                      <a:gd name="T42" fmla="*/ 1 w 158"/>
                      <a:gd name="T43" fmla="*/ 44 h 110"/>
                      <a:gd name="T44" fmla="*/ 5 w 158"/>
                      <a:gd name="T45" fmla="*/ 57 h 110"/>
                      <a:gd name="T46" fmla="*/ 12 w 158"/>
                      <a:gd name="T47" fmla="*/ 68 h 110"/>
                      <a:gd name="T48" fmla="*/ 15 w 158"/>
                      <a:gd name="T49" fmla="*/ 76 h 110"/>
                      <a:gd name="T50" fmla="*/ 16 w 158"/>
                      <a:gd name="T51" fmla="*/ 81 h 110"/>
                      <a:gd name="T52" fmla="*/ 23 w 158"/>
                      <a:gd name="T53" fmla="*/ 83 h 110"/>
                      <a:gd name="T54" fmla="*/ 41 w 158"/>
                      <a:gd name="T55" fmla="*/ 80 h 110"/>
                      <a:gd name="T56" fmla="*/ 49 w 158"/>
                      <a:gd name="T57" fmla="*/ 88 h 110"/>
                      <a:gd name="T58" fmla="*/ 60 w 158"/>
                      <a:gd name="T59" fmla="*/ 102 h 110"/>
                      <a:gd name="T60" fmla="*/ 64 w 158"/>
                      <a:gd name="T61" fmla="*/ 107 h 110"/>
                      <a:gd name="T62" fmla="*/ 69 w 158"/>
                      <a:gd name="T63" fmla="*/ 108 h 110"/>
                      <a:gd name="T64" fmla="*/ 78 w 158"/>
                      <a:gd name="T65" fmla="*/ 109 h 110"/>
                      <a:gd name="T66" fmla="*/ 126 w 158"/>
                      <a:gd name="T67" fmla="*/ 107 h 110"/>
                      <a:gd name="T68" fmla="*/ 145 w 158"/>
                      <a:gd name="T69" fmla="*/ 104 h 110"/>
                      <a:gd name="T70" fmla="*/ 153 w 158"/>
                      <a:gd name="T71" fmla="*/ 103 h 110"/>
                      <a:gd name="T72" fmla="*/ 156 w 158"/>
                      <a:gd name="T73" fmla="*/ 101 h 110"/>
                      <a:gd name="T74" fmla="*/ 157 w 158"/>
                      <a:gd name="T75" fmla="*/ 96 h 110"/>
                      <a:gd name="T76" fmla="*/ 155 w 158"/>
                      <a:gd name="T77" fmla="*/ 90 h 110"/>
                      <a:gd name="T78" fmla="*/ 150 w 158"/>
                      <a:gd name="T79" fmla="*/ 82 h 110"/>
                      <a:gd name="T80" fmla="*/ 141 w 158"/>
                      <a:gd name="T81" fmla="*/ 70 h 110"/>
                      <a:gd name="T82" fmla="*/ 132 w 158"/>
                      <a:gd name="T83" fmla="*/ 60 h 110"/>
                      <a:gd name="T84" fmla="*/ 123 w 158"/>
                      <a:gd name="T85" fmla="*/ 51 h 110"/>
                      <a:gd name="T86" fmla="*/ 112 w 158"/>
                      <a:gd name="T87" fmla="*/ 42 h 110"/>
                      <a:gd name="T88" fmla="*/ 99 w 158"/>
                      <a:gd name="T89" fmla="*/ 31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58" h="110">
                        <a:moveTo>
                          <a:pt x="99" y="31"/>
                        </a:moveTo>
                        <a:lnTo>
                          <a:pt x="114" y="47"/>
                        </a:lnTo>
                        <a:lnTo>
                          <a:pt x="120" y="53"/>
                        </a:lnTo>
                        <a:lnTo>
                          <a:pt x="124" y="57"/>
                        </a:lnTo>
                        <a:lnTo>
                          <a:pt x="125" y="62"/>
                        </a:lnTo>
                        <a:lnTo>
                          <a:pt x="124" y="67"/>
                        </a:lnTo>
                        <a:lnTo>
                          <a:pt x="122" y="68"/>
                        </a:lnTo>
                        <a:lnTo>
                          <a:pt x="117" y="69"/>
                        </a:lnTo>
                        <a:lnTo>
                          <a:pt x="106" y="68"/>
                        </a:lnTo>
                        <a:lnTo>
                          <a:pt x="93" y="66"/>
                        </a:lnTo>
                        <a:lnTo>
                          <a:pt x="78" y="62"/>
                        </a:lnTo>
                        <a:lnTo>
                          <a:pt x="57" y="55"/>
                        </a:lnTo>
                        <a:lnTo>
                          <a:pt x="41" y="46"/>
                        </a:lnTo>
                        <a:lnTo>
                          <a:pt x="32" y="38"/>
                        </a:lnTo>
                        <a:lnTo>
                          <a:pt x="26" y="31"/>
                        </a:lnTo>
                        <a:lnTo>
                          <a:pt x="23" y="19"/>
                        </a:lnTo>
                        <a:lnTo>
                          <a:pt x="19" y="10"/>
                        </a:lnTo>
                        <a:lnTo>
                          <a:pt x="14" y="0"/>
                        </a:lnTo>
                        <a:lnTo>
                          <a:pt x="7" y="10"/>
                        </a:lnTo>
                        <a:lnTo>
                          <a:pt x="2" y="23"/>
                        </a:lnTo>
                        <a:lnTo>
                          <a:pt x="0" y="32"/>
                        </a:lnTo>
                        <a:lnTo>
                          <a:pt x="1" y="44"/>
                        </a:lnTo>
                        <a:lnTo>
                          <a:pt x="5" y="57"/>
                        </a:lnTo>
                        <a:lnTo>
                          <a:pt x="12" y="68"/>
                        </a:lnTo>
                        <a:lnTo>
                          <a:pt x="15" y="76"/>
                        </a:lnTo>
                        <a:lnTo>
                          <a:pt x="16" y="81"/>
                        </a:lnTo>
                        <a:lnTo>
                          <a:pt x="23" y="83"/>
                        </a:lnTo>
                        <a:lnTo>
                          <a:pt x="41" y="80"/>
                        </a:lnTo>
                        <a:lnTo>
                          <a:pt x="49" y="88"/>
                        </a:lnTo>
                        <a:lnTo>
                          <a:pt x="60" y="102"/>
                        </a:lnTo>
                        <a:lnTo>
                          <a:pt x="64" y="107"/>
                        </a:lnTo>
                        <a:lnTo>
                          <a:pt x="69" y="108"/>
                        </a:lnTo>
                        <a:lnTo>
                          <a:pt x="78" y="109"/>
                        </a:lnTo>
                        <a:lnTo>
                          <a:pt x="126" y="107"/>
                        </a:lnTo>
                        <a:lnTo>
                          <a:pt x="145" y="104"/>
                        </a:lnTo>
                        <a:lnTo>
                          <a:pt x="153" y="103"/>
                        </a:lnTo>
                        <a:lnTo>
                          <a:pt x="156" y="101"/>
                        </a:lnTo>
                        <a:lnTo>
                          <a:pt x="157" y="96"/>
                        </a:lnTo>
                        <a:lnTo>
                          <a:pt x="155" y="90"/>
                        </a:lnTo>
                        <a:lnTo>
                          <a:pt x="150" y="82"/>
                        </a:lnTo>
                        <a:lnTo>
                          <a:pt x="141" y="70"/>
                        </a:lnTo>
                        <a:lnTo>
                          <a:pt x="132" y="60"/>
                        </a:lnTo>
                        <a:lnTo>
                          <a:pt x="123" y="51"/>
                        </a:lnTo>
                        <a:lnTo>
                          <a:pt x="112" y="42"/>
                        </a:lnTo>
                        <a:lnTo>
                          <a:pt x="99" y="31"/>
                        </a:lnTo>
                      </a:path>
                    </a:pathLst>
                  </a:custGeom>
                  <a:solidFill>
                    <a:srgbClr val="80604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55" name="Freeform 19"/>
                  <p:cNvSpPr>
                    <a:spLocks/>
                  </p:cNvSpPr>
                  <p:nvPr/>
                </p:nvSpPr>
                <p:spPr bwMode="auto">
                  <a:xfrm>
                    <a:off x="1793" y="3785"/>
                    <a:ext cx="13" cy="11"/>
                  </a:xfrm>
                  <a:custGeom>
                    <a:avLst/>
                    <a:gdLst>
                      <a:gd name="T0" fmla="*/ 12 w 13"/>
                      <a:gd name="T1" fmla="*/ 10 h 11"/>
                      <a:gd name="T2" fmla="*/ 9 w 13"/>
                      <a:gd name="T3" fmla="*/ 6 h 11"/>
                      <a:gd name="T4" fmla="*/ 8 w 13"/>
                      <a:gd name="T5" fmla="*/ 4 h 11"/>
                      <a:gd name="T6" fmla="*/ 5 w 13"/>
                      <a:gd name="T7" fmla="*/ 2 h 11"/>
                      <a:gd name="T8" fmla="*/ 0 w 13"/>
                      <a:gd name="T9" fmla="*/ 0 h 11"/>
                      <a:gd name="T10" fmla="*/ 2 w 13"/>
                      <a:gd name="T11" fmla="*/ 3 h 11"/>
                      <a:gd name="T12" fmla="*/ 5 w 13"/>
                      <a:gd name="T13" fmla="*/ 3 h 11"/>
                      <a:gd name="T14" fmla="*/ 8 w 13"/>
                      <a:gd name="T15" fmla="*/ 5 h 11"/>
                      <a:gd name="T16" fmla="*/ 12 w 13"/>
                      <a:gd name="T17" fmla="*/ 1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1">
                        <a:moveTo>
                          <a:pt x="12" y="10"/>
                        </a:moveTo>
                        <a:lnTo>
                          <a:pt x="9" y="6"/>
                        </a:lnTo>
                        <a:lnTo>
                          <a:pt x="8" y="4"/>
                        </a:lnTo>
                        <a:lnTo>
                          <a:pt x="5" y="2"/>
                        </a:lnTo>
                        <a:lnTo>
                          <a:pt x="0" y="0"/>
                        </a:lnTo>
                        <a:lnTo>
                          <a:pt x="2" y="3"/>
                        </a:lnTo>
                        <a:lnTo>
                          <a:pt x="5" y="3"/>
                        </a:lnTo>
                        <a:lnTo>
                          <a:pt x="8" y="5"/>
                        </a:lnTo>
                        <a:lnTo>
                          <a:pt x="12" y="10"/>
                        </a:lnTo>
                      </a:path>
                    </a:pathLst>
                  </a:custGeom>
                  <a:solidFill>
                    <a:srgbClr val="60402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grpSp>
            <p:nvGrpSpPr>
              <p:cNvPr id="14363" name="Group 27"/>
              <p:cNvGrpSpPr>
                <a:grpSpLocks/>
              </p:cNvGrpSpPr>
              <p:nvPr/>
            </p:nvGrpSpPr>
            <p:grpSpPr bwMode="auto">
              <a:xfrm>
                <a:off x="1628" y="3760"/>
                <a:ext cx="101" cy="155"/>
                <a:chOff x="1628" y="3760"/>
                <a:chExt cx="101" cy="155"/>
              </a:xfrm>
            </p:grpSpPr>
            <p:grpSp>
              <p:nvGrpSpPr>
                <p:cNvPr id="14361" name="Group 25"/>
                <p:cNvGrpSpPr>
                  <a:grpSpLocks/>
                </p:cNvGrpSpPr>
                <p:nvPr/>
              </p:nvGrpSpPr>
              <p:grpSpPr bwMode="auto">
                <a:xfrm>
                  <a:off x="1639" y="3760"/>
                  <a:ext cx="90" cy="100"/>
                  <a:chOff x="1639" y="3760"/>
                  <a:chExt cx="90" cy="100"/>
                </a:xfrm>
              </p:grpSpPr>
              <p:sp>
                <p:nvSpPr>
                  <p:cNvPr id="14358" name="Freeform 22"/>
                  <p:cNvSpPr>
                    <a:spLocks/>
                  </p:cNvSpPr>
                  <p:nvPr/>
                </p:nvSpPr>
                <p:spPr bwMode="auto">
                  <a:xfrm>
                    <a:off x="1639" y="3760"/>
                    <a:ext cx="90" cy="93"/>
                  </a:xfrm>
                  <a:custGeom>
                    <a:avLst/>
                    <a:gdLst>
                      <a:gd name="T0" fmla="*/ 89 w 90"/>
                      <a:gd name="T1" fmla="*/ 10 h 93"/>
                      <a:gd name="T2" fmla="*/ 85 w 90"/>
                      <a:gd name="T3" fmla="*/ 29 h 93"/>
                      <a:gd name="T4" fmla="*/ 83 w 90"/>
                      <a:gd name="T5" fmla="*/ 34 h 93"/>
                      <a:gd name="T6" fmla="*/ 85 w 90"/>
                      <a:gd name="T7" fmla="*/ 41 h 93"/>
                      <a:gd name="T8" fmla="*/ 83 w 90"/>
                      <a:gd name="T9" fmla="*/ 49 h 93"/>
                      <a:gd name="T10" fmla="*/ 81 w 90"/>
                      <a:gd name="T11" fmla="*/ 54 h 93"/>
                      <a:gd name="T12" fmla="*/ 80 w 90"/>
                      <a:gd name="T13" fmla="*/ 64 h 93"/>
                      <a:gd name="T14" fmla="*/ 81 w 90"/>
                      <a:gd name="T15" fmla="*/ 72 h 93"/>
                      <a:gd name="T16" fmla="*/ 77 w 90"/>
                      <a:gd name="T17" fmla="*/ 88 h 93"/>
                      <a:gd name="T18" fmla="*/ 8 w 90"/>
                      <a:gd name="T19" fmla="*/ 92 h 93"/>
                      <a:gd name="T20" fmla="*/ 0 w 90"/>
                      <a:gd name="T21" fmla="*/ 70 h 93"/>
                      <a:gd name="T22" fmla="*/ 5 w 90"/>
                      <a:gd name="T23" fmla="*/ 50 h 93"/>
                      <a:gd name="T24" fmla="*/ 12 w 90"/>
                      <a:gd name="T25" fmla="*/ 39 h 93"/>
                      <a:gd name="T26" fmla="*/ 16 w 90"/>
                      <a:gd name="T27" fmla="*/ 25 h 93"/>
                      <a:gd name="T28" fmla="*/ 21 w 90"/>
                      <a:gd name="T29" fmla="*/ 4 h 93"/>
                      <a:gd name="T30" fmla="*/ 33 w 90"/>
                      <a:gd name="T31" fmla="*/ 0 h 93"/>
                      <a:gd name="T32" fmla="*/ 89 w 90"/>
                      <a:gd name="T33" fmla="*/ 1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93">
                        <a:moveTo>
                          <a:pt x="89" y="10"/>
                        </a:moveTo>
                        <a:lnTo>
                          <a:pt x="85" y="29"/>
                        </a:lnTo>
                        <a:lnTo>
                          <a:pt x="83" y="34"/>
                        </a:lnTo>
                        <a:lnTo>
                          <a:pt x="85" y="41"/>
                        </a:lnTo>
                        <a:lnTo>
                          <a:pt x="83" y="49"/>
                        </a:lnTo>
                        <a:lnTo>
                          <a:pt x="81" y="54"/>
                        </a:lnTo>
                        <a:lnTo>
                          <a:pt x="80" y="64"/>
                        </a:lnTo>
                        <a:lnTo>
                          <a:pt x="81" y="72"/>
                        </a:lnTo>
                        <a:lnTo>
                          <a:pt x="77" y="88"/>
                        </a:lnTo>
                        <a:lnTo>
                          <a:pt x="8" y="92"/>
                        </a:lnTo>
                        <a:lnTo>
                          <a:pt x="0" y="70"/>
                        </a:lnTo>
                        <a:lnTo>
                          <a:pt x="5" y="50"/>
                        </a:lnTo>
                        <a:lnTo>
                          <a:pt x="12" y="39"/>
                        </a:lnTo>
                        <a:lnTo>
                          <a:pt x="16" y="25"/>
                        </a:lnTo>
                        <a:lnTo>
                          <a:pt x="21" y="4"/>
                        </a:lnTo>
                        <a:lnTo>
                          <a:pt x="33" y="0"/>
                        </a:lnTo>
                        <a:lnTo>
                          <a:pt x="89" y="10"/>
                        </a:lnTo>
                      </a:path>
                    </a:pathLst>
                  </a:custGeom>
                  <a:solidFill>
                    <a:srgbClr val="FFA08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59" name="Freeform 23"/>
                  <p:cNvSpPr>
                    <a:spLocks/>
                  </p:cNvSpPr>
                  <p:nvPr/>
                </p:nvSpPr>
                <p:spPr bwMode="auto">
                  <a:xfrm>
                    <a:off x="1705" y="3770"/>
                    <a:ext cx="24" cy="79"/>
                  </a:xfrm>
                  <a:custGeom>
                    <a:avLst/>
                    <a:gdLst>
                      <a:gd name="T0" fmla="*/ 23 w 24"/>
                      <a:gd name="T1" fmla="*/ 0 h 79"/>
                      <a:gd name="T2" fmla="*/ 19 w 24"/>
                      <a:gd name="T3" fmla="*/ 19 h 79"/>
                      <a:gd name="T4" fmla="*/ 18 w 24"/>
                      <a:gd name="T5" fmla="*/ 23 h 79"/>
                      <a:gd name="T6" fmla="*/ 19 w 24"/>
                      <a:gd name="T7" fmla="*/ 30 h 79"/>
                      <a:gd name="T8" fmla="*/ 18 w 24"/>
                      <a:gd name="T9" fmla="*/ 38 h 79"/>
                      <a:gd name="T10" fmla="*/ 16 w 24"/>
                      <a:gd name="T11" fmla="*/ 43 h 79"/>
                      <a:gd name="T12" fmla="*/ 16 w 24"/>
                      <a:gd name="T13" fmla="*/ 53 h 79"/>
                      <a:gd name="T14" fmla="*/ 16 w 24"/>
                      <a:gd name="T15" fmla="*/ 62 h 79"/>
                      <a:gd name="T16" fmla="*/ 13 w 24"/>
                      <a:gd name="T17" fmla="*/ 78 h 79"/>
                      <a:gd name="T18" fmla="*/ 0 w 24"/>
                      <a:gd name="T19" fmla="*/ 77 h 79"/>
                      <a:gd name="T20" fmla="*/ 9 w 24"/>
                      <a:gd name="T21" fmla="*/ 64 h 79"/>
                      <a:gd name="T22" fmla="*/ 8 w 24"/>
                      <a:gd name="T23" fmla="*/ 53 h 79"/>
                      <a:gd name="T24" fmla="*/ 9 w 24"/>
                      <a:gd name="T25" fmla="*/ 42 h 79"/>
                      <a:gd name="T26" fmla="*/ 11 w 24"/>
                      <a:gd name="T27" fmla="*/ 34 h 79"/>
                      <a:gd name="T28" fmla="*/ 12 w 24"/>
                      <a:gd name="T29" fmla="*/ 23 h 79"/>
                      <a:gd name="T30" fmla="*/ 17 w 24"/>
                      <a:gd name="T31" fmla="*/ 5 h 79"/>
                      <a:gd name="T32" fmla="*/ 23 w 24"/>
                      <a:gd name="T33"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 h="79">
                        <a:moveTo>
                          <a:pt x="23" y="0"/>
                        </a:moveTo>
                        <a:lnTo>
                          <a:pt x="19" y="19"/>
                        </a:lnTo>
                        <a:lnTo>
                          <a:pt x="18" y="23"/>
                        </a:lnTo>
                        <a:lnTo>
                          <a:pt x="19" y="30"/>
                        </a:lnTo>
                        <a:lnTo>
                          <a:pt x="18" y="38"/>
                        </a:lnTo>
                        <a:lnTo>
                          <a:pt x="16" y="43"/>
                        </a:lnTo>
                        <a:lnTo>
                          <a:pt x="16" y="53"/>
                        </a:lnTo>
                        <a:lnTo>
                          <a:pt x="16" y="62"/>
                        </a:lnTo>
                        <a:lnTo>
                          <a:pt x="13" y="78"/>
                        </a:lnTo>
                        <a:lnTo>
                          <a:pt x="0" y="77"/>
                        </a:lnTo>
                        <a:lnTo>
                          <a:pt x="9" y="64"/>
                        </a:lnTo>
                        <a:lnTo>
                          <a:pt x="8" y="53"/>
                        </a:lnTo>
                        <a:lnTo>
                          <a:pt x="9" y="42"/>
                        </a:lnTo>
                        <a:lnTo>
                          <a:pt x="11" y="34"/>
                        </a:lnTo>
                        <a:lnTo>
                          <a:pt x="12" y="23"/>
                        </a:lnTo>
                        <a:lnTo>
                          <a:pt x="17" y="5"/>
                        </a:lnTo>
                        <a:lnTo>
                          <a:pt x="23" y="0"/>
                        </a:lnTo>
                      </a:path>
                    </a:pathLst>
                  </a:custGeom>
                  <a:solidFill>
                    <a:srgbClr val="FF804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60" name="Freeform 24"/>
                  <p:cNvSpPr>
                    <a:spLocks/>
                  </p:cNvSpPr>
                  <p:nvPr/>
                </p:nvSpPr>
                <p:spPr bwMode="auto">
                  <a:xfrm>
                    <a:off x="1644" y="3762"/>
                    <a:ext cx="26" cy="98"/>
                  </a:xfrm>
                  <a:custGeom>
                    <a:avLst/>
                    <a:gdLst>
                      <a:gd name="T0" fmla="*/ 17 w 26"/>
                      <a:gd name="T1" fmla="*/ 27 h 98"/>
                      <a:gd name="T2" fmla="*/ 12 w 26"/>
                      <a:gd name="T3" fmla="*/ 42 h 98"/>
                      <a:gd name="T4" fmla="*/ 10 w 26"/>
                      <a:gd name="T5" fmla="*/ 53 h 98"/>
                      <a:gd name="T6" fmla="*/ 10 w 26"/>
                      <a:gd name="T7" fmla="*/ 62 h 98"/>
                      <a:gd name="T8" fmla="*/ 11 w 26"/>
                      <a:gd name="T9" fmla="*/ 74 h 98"/>
                      <a:gd name="T10" fmla="*/ 14 w 26"/>
                      <a:gd name="T11" fmla="*/ 86 h 98"/>
                      <a:gd name="T12" fmla="*/ 8 w 26"/>
                      <a:gd name="T13" fmla="*/ 97 h 98"/>
                      <a:gd name="T14" fmla="*/ 0 w 26"/>
                      <a:gd name="T15" fmla="*/ 61 h 98"/>
                      <a:gd name="T16" fmla="*/ 7 w 26"/>
                      <a:gd name="T17" fmla="*/ 35 h 98"/>
                      <a:gd name="T18" fmla="*/ 11 w 26"/>
                      <a:gd name="T19" fmla="*/ 20 h 98"/>
                      <a:gd name="T20" fmla="*/ 14 w 26"/>
                      <a:gd name="T21" fmla="*/ 0 h 98"/>
                      <a:gd name="T22" fmla="*/ 25 w 26"/>
                      <a:gd name="T23" fmla="*/ 5 h 98"/>
                      <a:gd name="T24" fmla="*/ 17 w 26"/>
                      <a:gd name="T25" fmla="*/ 2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 h="98">
                        <a:moveTo>
                          <a:pt x="17" y="27"/>
                        </a:moveTo>
                        <a:lnTo>
                          <a:pt x="12" y="42"/>
                        </a:lnTo>
                        <a:lnTo>
                          <a:pt x="10" y="53"/>
                        </a:lnTo>
                        <a:lnTo>
                          <a:pt x="10" y="62"/>
                        </a:lnTo>
                        <a:lnTo>
                          <a:pt x="11" y="74"/>
                        </a:lnTo>
                        <a:lnTo>
                          <a:pt x="14" y="86"/>
                        </a:lnTo>
                        <a:lnTo>
                          <a:pt x="8" y="97"/>
                        </a:lnTo>
                        <a:lnTo>
                          <a:pt x="0" y="61"/>
                        </a:lnTo>
                        <a:lnTo>
                          <a:pt x="7" y="35"/>
                        </a:lnTo>
                        <a:lnTo>
                          <a:pt x="11" y="20"/>
                        </a:lnTo>
                        <a:lnTo>
                          <a:pt x="14" y="0"/>
                        </a:lnTo>
                        <a:lnTo>
                          <a:pt x="25" y="5"/>
                        </a:lnTo>
                        <a:lnTo>
                          <a:pt x="17" y="27"/>
                        </a:lnTo>
                      </a:path>
                    </a:pathLst>
                  </a:custGeom>
                  <a:solidFill>
                    <a:srgbClr val="FF804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4362" name="Freeform 26"/>
                <p:cNvSpPr>
                  <a:spLocks/>
                </p:cNvSpPr>
                <p:nvPr/>
              </p:nvSpPr>
              <p:spPr bwMode="auto">
                <a:xfrm>
                  <a:off x="1628" y="3801"/>
                  <a:ext cx="92" cy="114"/>
                </a:xfrm>
                <a:custGeom>
                  <a:avLst/>
                  <a:gdLst>
                    <a:gd name="T0" fmla="*/ 91 w 92"/>
                    <a:gd name="T1" fmla="*/ 31 h 114"/>
                    <a:gd name="T2" fmla="*/ 85 w 92"/>
                    <a:gd name="T3" fmla="*/ 40 h 114"/>
                    <a:gd name="T4" fmla="*/ 77 w 92"/>
                    <a:gd name="T5" fmla="*/ 46 h 114"/>
                    <a:gd name="T6" fmla="*/ 63 w 92"/>
                    <a:gd name="T7" fmla="*/ 51 h 114"/>
                    <a:gd name="T8" fmla="*/ 51 w 92"/>
                    <a:gd name="T9" fmla="*/ 52 h 114"/>
                    <a:gd name="T10" fmla="*/ 43 w 92"/>
                    <a:gd name="T11" fmla="*/ 48 h 114"/>
                    <a:gd name="T12" fmla="*/ 29 w 92"/>
                    <a:gd name="T13" fmla="*/ 40 h 114"/>
                    <a:gd name="T14" fmla="*/ 24 w 92"/>
                    <a:gd name="T15" fmla="*/ 29 h 114"/>
                    <a:gd name="T16" fmla="*/ 21 w 92"/>
                    <a:gd name="T17" fmla="*/ 16 h 114"/>
                    <a:gd name="T18" fmla="*/ 23 w 92"/>
                    <a:gd name="T19" fmla="*/ 0 h 114"/>
                    <a:gd name="T20" fmla="*/ 16 w 92"/>
                    <a:gd name="T21" fmla="*/ 9 h 114"/>
                    <a:gd name="T22" fmla="*/ 13 w 92"/>
                    <a:gd name="T23" fmla="*/ 22 h 114"/>
                    <a:gd name="T24" fmla="*/ 7 w 92"/>
                    <a:gd name="T25" fmla="*/ 40 h 114"/>
                    <a:gd name="T26" fmla="*/ 2 w 92"/>
                    <a:gd name="T27" fmla="*/ 53 h 114"/>
                    <a:gd name="T28" fmla="*/ 0 w 92"/>
                    <a:gd name="T29" fmla="*/ 61 h 114"/>
                    <a:gd name="T30" fmla="*/ 2 w 92"/>
                    <a:gd name="T31" fmla="*/ 71 h 114"/>
                    <a:gd name="T32" fmla="*/ 12 w 92"/>
                    <a:gd name="T33" fmla="*/ 84 h 114"/>
                    <a:gd name="T34" fmla="*/ 28 w 92"/>
                    <a:gd name="T35" fmla="*/ 101 h 114"/>
                    <a:gd name="T36" fmla="*/ 39 w 92"/>
                    <a:gd name="T37" fmla="*/ 109 h 114"/>
                    <a:gd name="T38" fmla="*/ 45 w 92"/>
                    <a:gd name="T39" fmla="*/ 113 h 114"/>
                    <a:gd name="T40" fmla="*/ 51 w 92"/>
                    <a:gd name="T41" fmla="*/ 109 h 114"/>
                    <a:gd name="T42" fmla="*/ 60 w 92"/>
                    <a:gd name="T43" fmla="*/ 103 h 114"/>
                    <a:gd name="T44" fmla="*/ 77 w 92"/>
                    <a:gd name="T45" fmla="*/ 94 h 114"/>
                    <a:gd name="T46" fmla="*/ 85 w 92"/>
                    <a:gd name="T47" fmla="*/ 86 h 114"/>
                    <a:gd name="T48" fmla="*/ 88 w 92"/>
                    <a:gd name="T49" fmla="*/ 82 h 114"/>
                    <a:gd name="T50" fmla="*/ 90 w 92"/>
                    <a:gd name="T51" fmla="*/ 68 h 114"/>
                    <a:gd name="T52" fmla="*/ 91 w 92"/>
                    <a:gd name="T53" fmla="*/ 54 h 114"/>
                    <a:gd name="T54" fmla="*/ 91 w 92"/>
                    <a:gd name="T55" fmla="*/ 31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2" h="114">
                      <a:moveTo>
                        <a:pt x="91" y="31"/>
                      </a:moveTo>
                      <a:lnTo>
                        <a:pt x="85" y="40"/>
                      </a:lnTo>
                      <a:lnTo>
                        <a:pt x="77" y="46"/>
                      </a:lnTo>
                      <a:lnTo>
                        <a:pt x="63" y="51"/>
                      </a:lnTo>
                      <a:lnTo>
                        <a:pt x="51" y="52"/>
                      </a:lnTo>
                      <a:lnTo>
                        <a:pt x="43" y="48"/>
                      </a:lnTo>
                      <a:lnTo>
                        <a:pt x="29" y="40"/>
                      </a:lnTo>
                      <a:lnTo>
                        <a:pt x="24" y="29"/>
                      </a:lnTo>
                      <a:lnTo>
                        <a:pt x="21" y="16"/>
                      </a:lnTo>
                      <a:lnTo>
                        <a:pt x="23" y="0"/>
                      </a:lnTo>
                      <a:lnTo>
                        <a:pt x="16" y="9"/>
                      </a:lnTo>
                      <a:lnTo>
                        <a:pt x="13" y="22"/>
                      </a:lnTo>
                      <a:lnTo>
                        <a:pt x="7" y="40"/>
                      </a:lnTo>
                      <a:lnTo>
                        <a:pt x="2" y="53"/>
                      </a:lnTo>
                      <a:lnTo>
                        <a:pt x="0" y="61"/>
                      </a:lnTo>
                      <a:lnTo>
                        <a:pt x="2" y="71"/>
                      </a:lnTo>
                      <a:lnTo>
                        <a:pt x="12" y="84"/>
                      </a:lnTo>
                      <a:lnTo>
                        <a:pt x="28" y="101"/>
                      </a:lnTo>
                      <a:lnTo>
                        <a:pt x="39" y="109"/>
                      </a:lnTo>
                      <a:lnTo>
                        <a:pt x="45" y="113"/>
                      </a:lnTo>
                      <a:lnTo>
                        <a:pt x="51" y="109"/>
                      </a:lnTo>
                      <a:lnTo>
                        <a:pt x="60" y="103"/>
                      </a:lnTo>
                      <a:lnTo>
                        <a:pt x="77" y="94"/>
                      </a:lnTo>
                      <a:lnTo>
                        <a:pt x="85" y="86"/>
                      </a:lnTo>
                      <a:lnTo>
                        <a:pt x="88" y="82"/>
                      </a:lnTo>
                      <a:lnTo>
                        <a:pt x="90" y="68"/>
                      </a:lnTo>
                      <a:lnTo>
                        <a:pt x="91" y="54"/>
                      </a:lnTo>
                      <a:lnTo>
                        <a:pt x="91" y="31"/>
                      </a:lnTo>
                    </a:path>
                  </a:pathLst>
                </a:custGeom>
                <a:solidFill>
                  <a:srgbClr val="80604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grpSp>
          <p:nvGrpSpPr>
            <p:cNvPr id="14374" name="Group 38"/>
            <p:cNvGrpSpPr>
              <a:grpSpLocks/>
            </p:cNvGrpSpPr>
            <p:nvPr/>
          </p:nvGrpSpPr>
          <p:grpSpPr bwMode="auto">
            <a:xfrm>
              <a:off x="1598" y="2867"/>
              <a:ext cx="334" cy="919"/>
              <a:chOff x="1598" y="2867"/>
              <a:chExt cx="334" cy="919"/>
            </a:xfrm>
          </p:grpSpPr>
          <p:sp>
            <p:nvSpPr>
              <p:cNvPr id="14365" name="Freeform 29"/>
              <p:cNvSpPr>
                <a:spLocks/>
              </p:cNvSpPr>
              <p:nvPr/>
            </p:nvSpPr>
            <p:spPr bwMode="auto">
              <a:xfrm>
                <a:off x="1598" y="2867"/>
                <a:ext cx="334" cy="919"/>
              </a:xfrm>
              <a:custGeom>
                <a:avLst/>
                <a:gdLst>
                  <a:gd name="T0" fmla="*/ 156 w 334"/>
                  <a:gd name="T1" fmla="*/ 13 h 919"/>
                  <a:gd name="T2" fmla="*/ 2 w 334"/>
                  <a:gd name="T3" fmla="*/ 66 h 919"/>
                  <a:gd name="T4" fmla="*/ 3 w 334"/>
                  <a:gd name="T5" fmla="*/ 112 h 919"/>
                  <a:gd name="T6" fmla="*/ 5 w 334"/>
                  <a:gd name="T7" fmla="*/ 129 h 919"/>
                  <a:gd name="T8" fmla="*/ 4 w 334"/>
                  <a:gd name="T9" fmla="*/ 139 h 919"/>
                  <a:gd name="T10" fmla="*/ 9 w 334"/>
                  <a:gd name="T11" fmla="*/ 162 h 919"/>
                  <a:gd name="T12" fmla="*/ 9 w 334"/>
                  <a:gd name="T13" fmla="*/ 190 h 919"/>
                  <a:gd name="T14" fmla="*/ 12 w 334"/>
                  <a:gd name="T15" fmla="*/ 214 h 919"/>
                  <a:gd name="T16" fmla="*/ 19 w 334"/>
                  <a:gd name="T17" fmla="*/ 244 h 919"/>
                  <a:gd name="T18" fmla="*/ 27 w 334"/>
                  <a:gd name="T19" fmla="*/ 271 h 919"/>
                  <a:gd name="T20" fmla="*/ 26 w 334"/>
                  <a:gd name="T21" fmla="*/ 282 h 919"/>
                  <a:gd name="T22" fmla="*/ 32 w 334"/>
                  <a:gd name="T23" fmla="*/ 314 h 919"/>
                  <a:gd name="T24" fmla="*/ 46 w 334"/>
                  <a:gd name="T25" fmla="*/ 360 h 919"/>
                  <a:gd name="T26" fmla="*/ 50 w 334"/>
                  <a:gd name="T27" fmla="*/ 375 h 919"/>
                  <a:gd name="T28" fmla="*/ 58 w 334"/>
                  <a:gd name="T29" fmla="*/ 396 h 919"/>
                  <a:gd name="T30" fmla="*/ 61 w 334"/>
                  <a:gd name="T31" fmla="*/ 429 h 919"/>
                  <a:gd name="T32" fmla="*/ 60 w 334"/>
                  <a:gd name="T33" fmla="*/ 514 h 919"/>
                  <a:gd name="T34" fmla="*/ 53 w 334"/>
                  <a:gd name="T35" fmla="*/ 648 h 919"/>
                  <a:gd name="T36" fmla="*/ 52 w 334"/>
                  <a:gd name="T37" fmla="*/ 733 h 919"/>
                  <a:gd name="T38" fmla="*/ 55 w 334"/>
                  <a:gd name="T39" fmla="*/ 836 h 919"/>
                  <a:gd name="T40" fmla="*/ 57 w 334"/>
                  <a:gd name="T41" fmla="*/ 851 h 919"/>
                  <a:gd name="T42" fmla="*/ 60 w 334"/>
                  <a:gd name="T43" fmla="*/ 885 h 919"/>
                  <a:gd name="T44" fmla="*/ 65 w 334"/>
                  <a:gd name="T45" fmla="*/ 904 h 919"/>
                  <a:gd name="T46" fmla="*/ 87 w 334"/>
                  <a:gd name="T47" fmla="*/ 904 h 919"/>
                  <a:gd name="T48" fmla="*/ 120 w 334"/>
                  <a:gd name="T49" fmla="*/ 910 h 919"/>
                  <a:gd name="T50" fmla="*/ 135 w 334"/>
                  <a:gd name="T51" fmla="*/ 917 h 919"/>
                  <a:gd name="T52" fmla="*/ 148 w 334"/>
                  <a:gd name="T53" fmla="*/ 918 h 919"/>
                  <a:gd name="T54" fmla="*/ 156 w 334"/>
                  <a:gd name="T55" fmla="*/ 908 h 919"/>
                  <a:gd name="T56" fmla="*/ 159 w 334"/>
                  <a:gd name="T57" fmla="*/ 884 h 919"/>
                  <a:gd name="T58" fmla="*/ 158 w 334"/>
                  <a:gd name="T59" fmla="*/ 856 h 919"/>
                  <a:gd name="T60" fmla="*/ 158 w 334"/>
                  <a:gd name="T61" fmla="*/ 747 h 919"/>
                  <a:gd name="T62" fmla="*/ 166 w 334"/>
                  <a:gd name="T63" fmla="*/ 641 h 919"/>
                  <a:gd name="T64" fmla="*/ 171 w 334"/>
                  <a:gd name="T65" fmla="*/ 617 h 919"/>
                  <a:gd name="T66" fmla="*/ 171 w 334"/>
                  <a:gd name="T67" fmla="*/ 663 h 919"/>
                  <a:gd name="T68" fmla="*/ 166 w 334"/>
                  <a:gd name="T69" fmla="*/ 724 h 919"/>
                  <a:gd name="T70" fmla="*/ 170 w 334"/>
                  <a:gd name="T71" fmla="*/ 810 h 919"/>
                  <a:gd name="T72" fmla="*/ 177 w 334"/>
                  <a:gd name="T73" fmla="*/ 844 h 919"/>
                  <a:gd name="T74" fmla="*/ 205 w 334"/>
                  <a:gd name="T75" fmla="*/ 854 h 919"/>
                  <a:gd name="T76" fmla="*/ 252 w 334"/>
                  <a:gd name="T77" fmla="*/ 855 h 919"/>
                  <a:gd name="T78" fmla="*/ 281 w 334"/>
                  <a:gd name="T79" fmla="*/ 850 h 919"/>
                  <a:gd name="T80" fmla="*/ 279 w 334"/>
                  <a:gd name="T81" fmla="*/ 820 h 919"/>
                  <a:gd name="T82" fmla="*/ 280 w 334"/>
                  <a:gd name="T83" fmla="*/ 779 h 919"/>
                  <a:gd name="T84" fmla="*/ 286 w 334"/>
                  <a:gd name="T85" fmla="*/ 718 h 919"/>
                  <a:gd name="T86" fmla="*/ 298 w 334"/>
                  <a:gd name="T87" fmla="*/ 591 h 919"/>
                  <a:gd name="T88" fmla="*/ 308 w 334"/>
                  <a:gd name="T89" fmla="*/ 477 h 919"/>
                  <a:gd name="T90" fmla="*/ 319 w 334"/>
                  <a:gd name="T91" fmla="*/ 358 h 919"/>
                  <a:gd name="T92" fmla="*/ 328 w 334"/>
                  <a:gd name="T93" fmla="*/ 251 h 919"/>
                  <a:gd name="T94" fmla="*/ 331 w 334"/>
                  <a:gd name="T95" fmla="*/ 136 h 919"/>
                  <a:gd name="T96" fmla="*/ 324 w 334"/>
                  <a:gd name="T97" fmla="*/ 56 h 919"/>
                  <a:gd name="T98" fmla="*/ 306 w 334"/>
                  <a:gd name="T99" fmla="*/ 0 h 9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34" h="919">
                    <a:moveTo>
                      <a:pt x="306" y="0"/>
                    </a:moveTo>
                    <a:lnTo>
                      <a:pt x="156" y="13"/>
                    </a:lnTo>
                    <a:lnTo>
                      <a:pt x="3" y="42"/>
                    </a:lnTo>
                    <a:lnTo>
                      <a:pt x="2" y="66"/>
                    </a:lnTo>
                    <a:lnTo>
                      <a:pt x="0" y="86"/>
                    </a:lnTo>
                    <a:lnTo>
                      <a:pt x="3" y="112"/>
                    </a:lnTo>
                    <a:lnTo>
                      <a:pt x="9" y="131"/>
                    </a:lnTo>
                    <a:lnTo>
                      <a:pt x="5" y="129"/>
                    </a:lnTo>
                    <a:lnTo>
                      <a:pt x="3" y="123"/>
                    </a:lnTo>
                    <a:lnTo>
                      <a:pt x="4" y="139"/>
                    </a:lnTo>
                    <a:lnTo>
                      <a:pt x="8" y="150"/>
                    </a:lnTo>
                    <a:lnTo>
                      <a:pt x="9" y="162"/>
                    </a:lnTo>
                    <a:lnTo>
                      <a:pt x="10" y="178"/>
                    </a:lnTo>
                    <a:lnTo>
                      <a:pt x="9" y="190"/>
                    </a:lnTo>
                    <a:lnTo>
                      <a:pt x="10" y="204"/>
                    </a:lnTo>
                    <a:lnTo>
                      <a:pt x="12" y="214"/>
                    </a:lnTo>
                    <a:lnTo>
                      <a:pt x="15" y="227"/>
                    </a:lnTo>
                    <a:lnTo>
                      <a:pt x="19" y="244"/>
                    </a:lnTo>
                    <a:lnTo>
                      <a:pt x="23" y="256"/>
                    </a:lnTo>
                    <a:lnTo>
                      <a:pt x="27" y="271"/>
                    </a:lnTo>
                    <a:lnTo>
                      <a:pt x="26" y="277"/>
                    </a:lnTo>
                    <a:lnTo>
                      <a:pt x="26" y="282"/>
                    </a:lnTo>
                    <a:lnTo>
                      <a:pt x="27" y="297"/>
                    </a:lnTo>
                    <a:lnTo>
                      <a:pt x="32" y="314"/>
                    </a:lnTo>
                    <a:lnTo>
                      <a:pt x="38" y="334"/>
                    </a:lnTo>
                    <a:lnTo>
                      <a:pt x="46" y="360"/>
                    </a:lnTo>
                    <a:lnTo>
                      <a:pt x="47" y="367"/>
                    </a:lnTo>
                    <a:lnTo>
                      <a:pt x="50" y="375"/>
                    </a:lnTo>
                    <a:lnTo>
                      <a:pt x="53" y="384"/>
                    </a:lnTo>
                    <a:lnTo>
                      <a:pt x="58" y="396"/>
                    </a:lnTo>
                    <a:lnTo>
                      <a:pt x="64" y="405"/>
                    </a:lnTo>
                    <a:lnTo>
                      <a:pt x="61" y="429"/>
                    </a:lnTo>
                    <a:lnTo>
                      <a:pt x="58" y="476"/>
                    </a:lnTo>
                    <a:lnTo>
                      <a:pt x="60" y="514"/>
                    </a:lnTo>
                    <a:lnTo>
                      <a:pt x="58" y="558"/>
                    </a:lnTo>
                    <a:lnTo>
                      <a:pt x="53" y="648"/>
                    </a:lnTo>
                    <a:lnTo>
                      <a:pt x="53" y="699"/>
                    </a:lnTo>
                    <a:lnTo>
                      <a:pt x="52" y="733"/>
                    </a:lnTo>
                    <a:lnTo>
                      <a:pt x="53" y="771"/>
                    </a:lnTo>
                    <a:lnTo>
                      <a:pt x="55" y="836"/>
                    </a:lnTo>
                    <a:lnTo>
                      <a:pt x="56" y="844"/>
                    </a:lnTo>
                    <a:lnTo>
                      <a:pt x="57" y="851"/>
                    </a:lnTo>
                    <a:lnTo>
                      <a:pt x="60" y="869"/>
                    </a:lnTo>
                    <a:lnTo>
                      <a:pt x="60" y="885"/>
                    </a:lnTo>
                    <a:lnTo>
                      <a:pt x="59" y="905"/>
                    </a:lnTo>
                    <a:lnTo>
                      <a:pt x="65" y="904"/>
                    </a:lnTo>
                    <a:lnTo>
                      <a:pt x="73" y="902"/>
                    </a:lnTo>
                    <a:lnTo>
                      <a:pt x="87" y="904"/>
                    </a:lnTo>
                    <a:lnTo>
                      <a:pt x="102" y="906"/>
                    </a:lnTo>
                    <a:lnTo>
                      <a:pt x="120" y="910"/>
                    </a:lnTo>
                    <a:lnTo>
                      <a:pt x="128" y="914"/>
                    </a:lnTo>
                    <a:lnTo>
                      <a:pt x="135" y="917"/>
                    </a:lnTo>
                    <a:lnTo>
                      <a:pt x="142" y="918"/>
                    </a:lnTo>
                    <a:lnTo>
                      <a:pt x="148" y="918"/>
                    </a:lnTo>
                    <a:lnTo>
                      <a:pt x="155" y="917"/>
                    </a:lnTo>
                    <a:lnTo>
                      <a:pt x="156" y="908"/>
                    </a:lnTo>
                    <a:lnTo>
                      <a:pt x="158" y="897"/>
                    </a:lnTo>
                    <a:lnTo>
                      <a:pt x="159" y="884"/>
                    </a:lnTo>
                    <a:lnTo>
                      <a:pt x="157" y="873"/>
                    </a:lnTo>
                    <a:lnTo>
                      <a:pt x="158" y="856"/>
                    </a:lnTo>
                    <a:lnTo>
                      <a:pt x="156" y="795"/>
                    </a:lnTo>
                    <a:lnTo>
                      <a:pt x="158" y="747"/>
                    </a:lnTo>
                    <a:lnTo>
                      <a:pt x="160" y="690"/>
                    </a:lnTo>
                    <a:lnTo>
                      <a:pt x="166" y="641"/>
                    </a:lnTo>
                    <a:lnTo>
                      <a:pt x="168" y="590"/>
                    </a:lnTo>
                    <a:lnTo>
                      <a:pt x="171" y="617"/>
                    </a:lnTo>
                    <a:lnTo>
                      <a:pt x="177" y="642"/>
                    </a:lnTo>
                    <a:lnTo>
                      <a:pt x="171" y="663"/>
                    </a:lnTo>
                    <a:lnTo>
                      <a:pt x="168" y="686"/>
                    </a:lnTo>
                    <a:lnTo>
                      <a:pt x="166" y="724"/>
                    </a:lnTo>
                    <a:lnTo>
                      <a:pt x="164" y="762"/>
                    </a:lnTo>
                    <a:lnTo>
                      <a:pt x="170" y="810"/>
                    </a:lnTo>
                    <a:lnTo>
                      <a:pt x="177" y="836"/>
                    </a:lnTo>
                    <a:lnTo>
                      <a:pt x="177" y="844"/>
                    </a:lnTo>
                    <a:lnTo>
                      <a:pt x="184" y="851"/>
                    </a:lnTo>
                    <a:lnTo>
                      <a:pt x="205" y="854"/>
                    </a:lnTo>
                    <a:lnTo>
                      <a:pt x="229" y="852"/>
                    </a:lnTo>
                    <a:lnTo>
                      <a:pt x="252" y="855"/>
                    </a:lnTo>
                    <a:lnTo>
                      <a:pt x="278" y="851"/>
                    </a:lnTo>
                    <a:lnTo>
                      <a:pt x="281" y="850"/>
                    </a:lnTo>
                    <a:lnTo>
                      <a:pt x="281" y="845"/>
                    </a:lnTo>
                    <a:lnTo>
                      <a:pt x="279" y="820"/>
                    </a:lnTo>
                    <a:lnTo>
                      <a:pt x="280" y="800"/>
                    </a:lnTo>
                    <a:lnTo>
                      <a:pt x="280" y="779"/>
                    </a:lnTo>
                    <a:lnTo>
                      <a:pt x="283" y="760"/>
                    </a:lnTo>
                    <a:lnTo>
                      <a:pt x="286" y="718"/>
                    </a:lnTo>
                    <a:lnTo>
                      <a:pt x="290" y="665"/>
                    </a:lnTo>
                    <a:lnTo>
                      <a:pt x="298" y="591"/>
                    </a:lnTo>
                    <a:lnTo>
                      <a:pt x="306" y="541"/>
                    </a:lnTo>
                    <a:lnTo>
                      <a:pt x="308" y="477"/>
                    </a:lnTo>
                    <a:lnTo>
                      <a:pt x="310" y="421"/>
                    </a:lnTo>
                    <a:lnTo>
                      <a:pt x="319" y="358"/>
                    </a:lnTo>
                    <a:lnTo>
                      <a:pt x="325" y="296"/>
                    </a:lnTo>
                    <a:lnTo>
                      <a:pt x="328" y="251"/>
                    </a:lnTo>
                    <a:lnTo>
                      <a:pt x="333" y="195"/>
                    </a:lnTo>
                    <a:lnTo>
                      <a:pt x="331" y="136"/>
                    </a:lnTo>
                    <a:lnTo>
                      <a:pt x="329" y="92"/>
                    </a:lnTo>
                    <a:lnTo>
                      <a:pt x="324" y="56"/>
                    </a:lnTo>
                    <a:lnTo>
                      <a:pt x="316" y="25"/>
                    </a:lnTo>
                    <a:lnTo>
                      <a:pt x="306" y="0"/>
                    </a:lnTo>
                  </a:path>
                </a:pathLst>
              </a:custGeom>
              <a:solidFill>
                <a:srgbClr val="0000FF"/>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14373" name="Group 37"/>
              <p:cNvGrpSpPr>
                <a:grpSpLocks/>
              </p:cNvGrpSpPr>
              <p:nvPr/>
            </p:nvGrpSpPr>
            <p:grpSpPr bwMode="auto">
              <a:xfrm>
                <a:off x="1600" y="2882"/>
                <a:ext cx="281" cy="895"/>
                <a:chOff x="1600" y="2882"/>
                <a:chExt cx="281" cy="895"/>
              </a:xfrm>
            </p:grpSpPr>
            <p:sp>
              <p:nvSpPr>
                <p:cNvPr id="14366" name="Freeform 30"/>
                <p:cNvSpPr>
                  <a:spLocks/>
                </p:cNvSpPr>
                <p:nvPr/>
              </p:nvSpPr>
              <p:spPr bwMode="auto">
                <a:xfrm>
                  <a:off x="1709" y="2917"/>
                  <a:ext cx="144" cy="805"/>
                </a:xfrm>
                <a:custGeom>
                  <a:avLst/>
                  <a:gdLst>
                    <a:gd name="T0" fmla="*/ 57 w 144"/>
                    <a:gd name="T1" fmla="*/ 540 h 805"/>
                    <a:gd name="T2" fmla="*/ 72 w 144"/>
                    <a:gd name="T3" fmla="*/ 402 h 805"/>
                    <a:gd name="T4" fmla="*/ 66 w 144"/>
                    <a:gd name="T5" fmla="*/ 298 h 805"/>
                    <a:gd name="T6" fmla="*/ 56 w 144"/>
                    <a:gd name="T7" fmla="*/ 187 h 805"/>
                    <a:gd name="T8" fmla="*/ 19 w 144"/>
                    <a:gd name="T9" fmla="*/ 146 h 805"/>
                    <a:gd name="T10" fmla="*/ 17 w 144"/>
                    <a:gd name="T11" fmla="*/ 133 h 805"/>
                    <a:gd name="T12" fmla="*/ 51 w 144"/>
                    <a:gd name="T13" fmla="*/ 151 h 805"/>
                    <a:gd name="T14" fmla="*/ 67 w 144"/>
                    <a:gd name="T15" fmla="*/ 126 h 805"/>
                    <a:gd name="T16" fmla="*/ 67 w 144"/>
                    <a:gd name="T17" fmla="*/ 81 h 805"/>
                    <a:gd name="T18" fmla="*/ 56 w 144"/>
                    <a:gd name="T19" fmla="*/ 48 h 805"/>
                    <a:gd name="T20" fmla="*/ 51 w 144"/>
                    <a:gd name="T21" fmla="*/ 13 h 805"/>
                    <a:gd name="T22" fmla="*/ 62 w 144"/>
                    <a:gd name="T23" fmla="*/ 16 h 805"/>
                    <a:gd name="T24" fmla="*/ 80 w 144"/>
                    <a:gd name="T25" fmla="*/ 47 h 805"/>
                    <a:gd name="T26" fmla="*/ 94 w 144"/>
                    <a:gd name="T27" fmla="*/ 82 h 805"/>
                    <a:gd name="T28" fmla="*/ 101 w 144"/>
                    <a:gd name="T29" fmla="*/ 111 h 805"/>
                    <a:gd name="T30" fmla="*/ 96 w 144"/>
                    <a:gd name="T31" fmla="*/ 151 h 805"/>
                    <a:gd name="T32" fmla="*/ 87 w 144"/>
                    <a:gd name="T33" fmla="*/ 208 h 805"/>
                    <a:gd name="T34" fmla="*/ 123 w 144"/>
                    <a:gd name="T35" fmla="*/ 125 h 805"/>
                    <a:gd name="T36" fmla="*/ 141 w 144"/>
                    <a:gd name="T37" fmla="*/ 147 h 805"/>
                    <a:gd name="T38" fmla="*/ 136 w 144"/>
                    <a:gd name="T39" fmla="*/ 298 h 805"/>
                    <a:gd name="T40" fmla="*/ 125 w 144"/>
                    <a:gd name="T41" fmla="*/ 550 h 805"/>
                    <a:gd name="T42" fmla="*/ 121 w 144"/>
                    <a:gd name="T43" fmla="*/ 626 h 805"/>
                    <a:gd name="T44" fmla="*/ 125 w 144"/>
                    <a:gd name="T45" fmla="*/ 755 h 805"/>
                    <a:gd name="T46" fmla="*/ 139 w 144"/>
                    <a:gd name="T47" fmla="*/ 804 h 805"/>
                    <a:gd name="T48" fmla="*/ 115 w 144"/>
                    <a:gd name="T49" fmla="*/ 802 h 805"/>
                    <a:gd name="T50" fmla="*/ 92 w 144"/>
                    <a:gd name="T51" fmla="*/ 804 h 805"/>
                    <a:gd name="T52" fmla="*/ 73 w 144"/>
                    <a:gd name="T53" fmla="*/ 801 h 805"/>
                    <a:gd name="T54" fmla="*/ 64 w 144"/>
                    <a:gd name="T55" fmla="*/ 796 h 805"/>
                    <a:gd name="T56" fmla="*/ 63 w 144"/>
                    <a:gd name="T57" fmla="*/ 780 h 805"/>
                    <a:gd name="T58" fmla="*/ 57 w 144"/>
                    <a:gd name="T59" fmla="*/ 744 h 805"/>
                    <a:gd name="T60" fmla="*/ 53 w 144"/>
                    <a:gd name="T61" fmla="*/ 709 h 805"/>
                    <a:gd name="T62" fmla="*/ 55 w 144"/>
                    <a:gd name="T63" fmla="*/ 679 h 805"/>
                    <a:gd name="T64" fmla="*/ 57 w 144"/>
                    <a:gd name="T65" fmla="*/ 637 h 805"/>
                    <a:gd name="T66" fmla="*/ 61 w 144"/>
                    <a:gd name="T67" fmla="*/ 611 h 805"/>
                    <a:gd name="T68" fmla="*/ 66 w 144"/>
                    <a:gd name="T69" fmla="*/ 592 h 805"/>
                    <a:gd name="T70" fmla="*/ 62 w 144"/>
                    <a:gd name="T71" fmla="*/ 576 h 805"/>
                    <a:gd name="T72" fmla="*/ 59 w 144"/>
                    <a:gd name="T73" fmla="*/ 554 h 8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4" h="805">
                      <a:moveTo>
                        <a:pt x="59" y="554"/>
                      </a:moveTo>
                      <a:lnTo>
                        <a:pt x="57" y="540"/>
                      </a:lnTo>
                      <a:lnTo>
                        <a:pt x="69" y="450"/>
                      </a:lnTo>
                      <a:lnTo>
                        <a:pt x="72" y="402"/>
                      </a:lnTo>
                      <a:lnTo>
                        <a:pt x="69" y="351"/>
                      </a:lnTo>
                      <a:lnTo>
                        <a:pt x="66" y="298"/>
                      </a:lnTo>
                      <a:lnTo>
                        <a:pt x="62" y="244"/>
                      </a:lnTo>
                      <a:lnTo>
                        <a:pt x="56" y="187"/>
                      </a:lnTo>
                      <a:lnTo>
                        <a:pt x="34" y="162"/>
                      </a:lnTo>
                      <a:lnTo>
                        <a:pt x="19" y="146"/>
                      </a:lnTo>
                      <a:lnTo>
                        <a:pt x="0" y="130"/>
                      </a:lnTo>
                      <a:lnTo>
                        <a:pt x="17" y="133"/>
                      </a:lnTo>
                      <a:lnTo>
                        <a:pt x="35" y="141"/>
                      </a:lnTo>
                      <a:lnTo>
                        <a:pt x="51" y="151"/>
                      </a:lnTo>
                      <a:lnTo>
                        <a:pt x="66" y="170"/>
                      </a:lnTo>
                      <a:lnTo>
                        <a:pt x="67" y="126"/>
                      </a:lnTo>
                      <a:lnTo>
                        <a:pt x="69" y="99"/>
                      </a:lnTo>
                      <a:lnTo>
                        <a:pt x="67" y="81"/>
                      </a:lnTo>
                      <a:lnTo>
                        <a:pt x="62" y="64"/>
                      </a:lnTo>
                      <a:lnTo>
                        <a:pt x="56" y="48"/>
                      </a:lnTo>
                      <a:lnTo>
                        <a:pt x="52" y="31"/>
                      </a:lnTo>
                      <a:lnTo>
                        <a:pt x="51" y="13"/>
                      </a:lnTo>
                      <a:lnTo>
                        <a:pt x="52" y="0"/>
                      </a:lnTo>
                      <a:lnTo>
                        <a:pt x="62" y="16"/>
                      </a:lnTo>
                      <a:lnTo>
                        <a:pt x="70" y="30"/>
                      </a:lnTo>
                      <a:lnTo>
                        <a:pt x="80" y="47"/>
                      </a:lnTo>
                      <a:lnTo>
                        <a:pt x="86" y="61"/>
                      </a:lnTo>
                      <a:lnTo>
                        <a:pt x="94" y="82"/>
                      </a:lnTo>
                      <a:lnTo>
                        <a:pt x="99" y="97"/>
                      </a:lnTo>
                      <a:lnTo>
                        <a:pt x="101" y="111"/>
                      </a:lnTo>
                      <a:lnTo>
                        <a:pt x="100" y="132"/>
                      </a:lnTo>
                      <a:lnTo>
                        <a:pt x="96" y="151"/>
                      </a:lnTo>
                      <a:lnTo>
                        <a:pt x="93" y="173"/>
                      </a:lnTo>
                      <a:lnTo>
                        <a:pt x="87" y="208"/>
                      </a:lnTo>
                      <a:lnTo>
                        <a:pt x="106" y="169"/>
                      </a:lnTo>
                      <a:lnTo>
                        <a:pt x="123" y="125"/>
                      </a:lnTo>
                      <a:lnTo>
                        <a:pt x="135" y="82"/>
                      </a:lnTo>
                      <a:lnTo>
                        <a:pt x="141" y="147"/>
                      </a:lnTo>
                      <a:lnTo>
                        <a:pt x="143" y="202"/>
                      </a:lnTo>
                      <a:lnTo>
                        <a:pt x="136" y="298"/>
                      </a:lnTo>
                      <a:lnTo>
                        <a:pt x="130" y="423"/>
                      </a:lnTo>
                      <a:lnTo>
                        <a:pt x="125" y="550"/>
                      </a:lnTo>
                      <a:lnTo>
                        <a:pt x="130" y="610"/>
                      </a:lnTo>
                      <a:lnTo>
                        <a:pt x="121" y="626"/>
                      </a:lnTo>
                      <a:lnTo>
                        <a:pt x="111" y="679"/>
                      </a:lnTo>
                      <a:lnTo>
                        <a:pt x="125" y="755"/>
                      </a:lnTo>
                      <a:lnTo>
                        <a:pt x="132" y="784"/>
                      </a:lnTo>
                      <a:lnTo>
                        <a:pt x="139" y="804"/>
                      </a:lnTo>
                      <a:lnTo>
                        <a:pt x="125" y="803"/>
                      </a:lnTo>
                      <a:lnTo>
                        <a:pt x="115" y="802"/>
                      </a:lnTo>
                      <a:lnTo>
                        <a:pt x="106" y="803"/>
                      </a:lnTo>
                      <a:lnTo>
                        <a:pt x="92" y="804"/>
                      </a:lnTo>
                      <a:lnTo>
                        <a:pt x="82" y="803"/>
                      </a:lnTo>
                      <a:lnTo>
                        <a:pt x="73" y="801"/>
                      </a:lnTo>
                      <a:lnTo>
                        <a:pt x="67" y="799"/>
                      </a:lnTo>
                      <a:lnTo>
                        <a:pt x="64" y="796"/>
                      </a:lnTo>
                      <a:lnTo>
                        <a:pt x="66" y="787"/>
                      </a:lnTo>
                      <a:lnTo>
                        <a:pt x="63" y="780"/>
                      </a:lnTo>
                      <a:lnTo>
                        <a:pt x="59" y="761"/>
                      </a:lnTo>
                      <a:lnTo>
                        <a:pt x="57" y="744"/>
                      </a:lnTo>
                      <a:lnTo>
                        <a:pt x="55" y="727"/>
                      </a:lnTo>
                      <a:lnTo>
                        <a:pt x="53" y="709"/>
                      </a:lnTo>
                      <a:lnTo>
                        <a:pt x="54" y="694"/>
                      </a:lnTo>
                      <a:lnTo>
                        <a:pt x="55" y="679"/>
                      </a:lnTo>
                      <a:lnTo>
                        <a:pt x="56" y="661"/>
                      </a:lnTo>
                      <a:lnTo>
                        <a:pt x="57" y="637"/>
                      </a:lnTo>
                      <a:lnTo>
                        <a:pt x="59" y="621"/>
                      </a:lnTo>
                      <a:lnTo>
                        <a:pt x="61" y="611"/>
                      </a:lnTo>
                      <a:lnTo>
                        <a:pt x="62" y="602"/>
                      </a:lnTo>
                      <a:lnTo>
                        <a:pt x="66" y="592"/>
                      </a:lnTo>
                      <a:lnTo>
                        <a:pt x="65" y="587"/>
                      </a:lnTo>
                      <a:lnTo>
                        <a:pt x="62" y="576"/>
                      </a:lnTo>
                      <a:lnTo>
                        <a:pt x="60" y="566"/>
                      </a:lnTo>
                      <a:lnTo>
                        <a:pt x="59" y="554"/>
                      </a:lnTo>
                    </a:path>
                  </a:pathLst>
                </a:custGeom>
                <a:solidFill>
                  <a:srgbClr val="00008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67" name="Freeform 31"/>
                <p:cNvSpPr>
                  <a:spLocks/>
                </p:cNvSpPr>
                <p:nvPr/>
              </p:nvSpPr>
              <p:spPr bwMode="auto">
                <a:xfrm>
                  <a:off x="1705" y="3043"/>
                  <a:ext cx="57" cy="446"/>
                </a:xfrm>
                <a:custGeom>
                  <a:avLst/>
                  <a:gdLst>
                    <a:gd name="T0" fmla="*/ 55 w 57"/>
                    <a:gd name="T1" fmla="*/ 445 h 446"/>
                    <a:gd name="T2" fmla="*/ 53 w 57"/>
                    <a:gd name="T3" fmla="*/ 412 h 446"/>
                    <a:gd name="T4" fmla="*/ 52 w 57"/>
                    <a:gd name="T5" fmla="*/ 382 h 446"/>
                    <a:gd name="T6" fmla="*/ 53 w 57"/>
                    <a:gd name="T7" fmla="*/ 310 h 446"/>
                    <a:gd name="T8" fmla="*/ 56 w 57"/>
                    <a:gd name="T9" fmla="*/ 262 h 446"/>
                    <a:gd name="T10" fmla="*/ 47 w 57"/>
                    <a:gd name="T11" fmla="*/ 198 h 446"/>
                    <a:gd name="T12" fmla="*/ 23 w 57"/>
                    <a:gd name="T13" fmla="*/ 102 h 446"/>
                    <a:gd name="T14" fmla="*/ 0 w 57"/>
                    <a:gd name="T15" fmla="*/ 0 h 4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446">
                      <a:moveTo>
                        <a:pt x="55" y="445"/>
                      </a:moveTo>
                      <a:lnTo>
                        <a:pt x="53" y="412"/>
                      </a:lnTo>
                      <a:lnTo>
                        <a:pt x="52" y="382"/>
                      </a:lnTo>
                      <a:lnTo>
                        <a:pt x="53" y="310"/>
                      </a:lnTo>
                      <a:lnTo>
                        <a:pt x="56" y="262"/>
                      </a:lnTo>
                      <a:lnTo>
                        <a:pt x="47" y="198"/>
                      </a:lnTo>
                      <a:lnTo>
                        <a:pt x="23" y="102"/>
                      </a:lnTo>
                      <a:lnTo>
                        <a:pt x="0" y="0"/>
                      </a:lnTo>
                    </a:path>
                  </a:pathLst>
                </a:custGeom>
                <a:noFill/>
                <a:ln w="12700" cap="rnd" cmpd="sng">
                  <a:solidFill>
                    <a:srgbClr val="000080"/>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68" name="Freeform 32"/>
                <p:cNvSpPr>
                  <a:spLocks/>
                </p:cNvSpPr>
                <p:nvPr/>
              </p:nvSpPr>
              <p:spPr bwMode="auto">
                <a:xfrm>
                  <a:off x="1600" y="2943"/>
                  <a:ext cx="163" cy="834"/>
                </a:xfrm>
                <a:custGeom>
                  <a:avLst/>
                  <a:gdLst>
                    <a:gd name="T0" fmla="*/ 33 w 163"/>
                    <a:gd name="T1" fmla="*/ 10 h 834"/>
                    <a:gd name="T2" fmla="*/ 61 w 163"/>
                    <a:gd name="T3" fmla="*/ 39 h 834"/>
                    <a:gd name="T4" fmla="*/ 75 w 163"/>
                    <a:gd name="T5" fmla="*/ 50 h 834"/>
                    <a:gd name="T6" fmla="*/ 101 w 163"/>
                    <a:gd name="T7" fmla="*/ 55 h 834"/>
                    <a:gd name="T8" fmla="*/ 99 w 163"/>
                    <a:gd name="T9" fmla="*/ 70 h 834"/>
                    <a:gd name="T10" fmla="*/ 68 w 163"/>
                    <a:gd name="T11" fmla="*/ 86 h 834"/>
                    <a:gd name="T12" fmla="*/ 31 w 163"/>
                    <a:gd name="T13" fmla="*/ 86 h 834"/>
                    <a:gd name="T14" fmla="*/ 66 w 163"/>
                    <a:gd name="T15" fmla="*/ 106 h 834"/>
                    <a:gd name="T16" fmla="*/ 95 w 163"/>
                    <a:gd name="T17" fmla="*/ 128 h 834"/>
                    <a:gd name="T18" fmla="*/ 108 w 163"/>
                    <a:gd name="T19" fmla="*/ 144 h 834"/>
                    <a:gd name="T20" fmla="*/ 84 w 163"/>
                    <a:gd name="T21" fmla="*/ 154 h 834"/>
                    <a:gd name="T22" fmla="*/ 43 w 163"/>
                    <a:gd name="T23" fmla="*/ 149 h 834"/>
                    <a:gd name="T24" fmla="*/ 33 w 163"/>
                    <a:gd name="T25" fmla="*/ 150 h 834"/>
                    <a:gd name="T26" fmla="*/ 67 w 163"/>
                    <a:gd name="T27" fmla="*/ 175 h 834"/>
                    <a:gd name="T28" fmla="*/ 100 w 163"/>
                    <a:gd name="T29" fmla="*/ 209 h 834"/>
                    <a:gd name="T30" fmla="*/ 109 w 163"/>
                    <a:gd name="T31" fmla="*/ 233 h 834"/>
                    <a:gd name="T32" fmla="*/ 71 w 163"/>
                    <a:gd name="T33" fmla="*/ 226 h 834"/>
                    <a:gd name="T34" fmla="*/ 56 w 163"/>
                    <a:gd name="T35" fmla="*/ 228 h 834"/>
                    <a:gd name="T36" fmla="*/ 95 w 163"/>
                    <a:gd name="T37" fmla="*/ 282 h 834"/>
                    <a:gd name="T38" fmla="*/ 128 w 163"/>
                    <a:gd name="T39" fmla="*/ 327 h 834"/>
                    <a:gd name="T40" fmla="*/ 118 w 163"/>
                    <a:gd name="T41" fmla="*/ 351 h 834"/>
                    <a:gd name="T42" fmla="*/ 83 w 163"/>
                    <a:gd name="T43" fmla="*/ 343 h 834"/>
                    <a:gd name="T44" fmla="*/ 94 w 163"/>
                    <a:gd name="T45" fmla="*/ 384 h 834"/>
                    <a:gd name="T46" fmla="*/ 123 w 163"/>
                    <a:gd name="T47" fmla="*/ 457 h 834"/>
                    <a:gd name="T48" fmla="*/ 143 w 163"/>
                    <a:gd name="T49" fmla="*/ 510 h 834"/>
                    <a:gd name="T50" fmla="*/ 159 w 163"/>
                    <a:gd name="T51" fmla="*/ 576 h 834"/>
                    <a:gd name="T52" fmla="*/ 150 w 163"/>
                    <a:gd name="T53" fmla="*/ 722 h 834"/>
                    <a:gd name="T54" fmla="*/ 134 w 163"/>
                    <a:gd name="T55" fmla="*/ 778 h 834"/>
                    <a:gd name="T56" fmla="*/ 115 w 163"/>
                    <a:gd name="T57" fmla="*/ 833 h 834"/>
                    <a:gd name="T58" fmla="*/ 79 w 163"/>
                    <a:gd name="T59" fmla="*/ 827 h 834"/>
                    <a:gd name="T60" fmla="*/ 61 w 163"/>
                    <a:gd name="T61" fmla="*/ 827 h 834"/>
                    <a:gd name="T62" fmla="*/ 57 w 163"/>
                    <a:gd name="T63" fmla="*/ 792 h 834"/>
                    <a:gd name="T64" fmla="*/ 51 w 163"/>
                    <a:gd name="T65" fmla="*/ 741 h 834"/>
                    <a:gd name="T66" fmla="*/ 49 w 163"/>
                    <a:gd name="T67" fmla="*/ 574 h 834"/>
                    <a:gd name="T68" fmla="*/ 57 w 163"/>
                    <a:gd name="T69" fmla="*/ 438 h 834"/>
                    <a:gd name="T70" fmla="*/ 57 w 163"/>
                    <a:gd name="T71" fmla="*/ 369 h 834"/>
                    <a:gd name="T72" fmla="*/ 53 w 163"/>
                    <a:gd name="T73" fmla="*/ 317 h 834"/>
                    <a:gd name="T74" fmla="*/ 44 w 163"/>
                    <a:gd name="T75" fmla="*/ 291 h 834"/>
                    <a:gd name="T76" fmla="*/ 36 w 163"/>
                    <a:gd name="T77" fmla="*/ 259 h 834"/>
                    <a:gd name="T78" fmla="*/ 26 w 163"/>
                    <a:gd name="T79" fmla="*/ 223 h 834"/>
                    <a:gd name="T80" fmla="*/ 25 w 163"/>
                    <a:gd name="T81" fmla="*/ 195 h 834"/>
                    <a:gd name="T82" fmla="*/ 13 w 163"/>
                    <a:gd name="T83" fmla="*/ 151 h 834"/>
                    <a:gd name="T84" fmla="*/ 7 w 163"/>
                    <a:gd name="T85" fmla="*/ 113 h 834"/>
                    <a:gd name="T86" fmla="*/ 7 w 163"/>
                    <a:gd name="T87" fmla="*/ 80 h 834"/>
                    <a:gd name="T88" fmla="*/ 2 w 163"/>
                    <a:gd name="T89" fmla="*/ 51 h 834"/>
                    <a:gd name="T90" fmla="*/ 13 w 163"/>
                    <a:gd name="T91" fmla="*/ 6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3" h="834">
                      <a:moveTo>
                        <a:pt x="13" y="0"/>
                      </a:moveTo>
                      <a:lnTo>
                        <a:pt x="22" y="4"/>
                      </a:lnTo>
                      <a:lnTo>
                        <a:pt x="33" y="10"/>
                      </a:lnTo>
                      <a:lnTo>
                        <a:pt x="44" y="18"/>
                      </a:lnTo>
                      <a:lnTo>
                        <a:pt x="55" y="29"/>
                      </a:lnTo>
                      <a:lnTo>
                        <a:pt x="61" y="39"/>
                      </a:lnTo>
                      <a:lnTo>
                        <a:pt x="66" y="44"/>
                      </a:lnTo>
                      <a:lnTo>
                        <a:pt x="69" y="47"/>
                      </a:lnTo>
                      <a:lnTo>
                        <a:pt x="75" y="50"/>
                      </a:lnTo>
                      <a:lnTo>
                        <a:pt x="84" y="51"/>
                      </a:lnTo>
                      <a:lnTo>
                        <a:pt x="94" y="53"/>
                      </a:lnTo>
                      <a:lnTo>
                        <a:pt x="101" y="55"/>
                      </a:lnTo>
                      <a:lnTo>
                        <a:pt x="105" y="57"/>
                      </a:lnTo>
                      <a:lnTo>
                        <a:pt x="104" y="62"/>
                      </a:lnTo>
                      <a:lnTo>
                        <a:pt x="99" y="70"/>
                      </a:lnTo>
                      <a:lnTo>
                        <a:pt x="94" y="76"/>
                      </a:lnTo>
                      <a:lnTo>
                        <a:pt x="84" y="82"/>
                      </a:lnTo>
                      <a:lnTo>
                        <a:pt x="68" y="86"/>
                      </a:lnTo>
                      <a:lnTo>
                        <a:pt x="55" y="88"/>
                      </a:lnTo>
                      <a:lnTo>
                        <a:pt x="43" y="87"/>
                      </a:lnTo>
                      <a:lnTo>
                        <a:pt x="31" y="86"/>
                      </a:lnTo>
                      <a:lnTo>
                        <a:pt x="46" y="91"/>
                      </a:lnTo>
                      <a:lnTo>
                        <a:pt x="56" y="96"/>
                      </a:lnTo>
                      <a:lnTo>
                        <a:pt x="66" y="106"/>
                      </a:lnTo>
                      <a:lnTo>
                        <a:pt x="75" y="113"/>
                      </a:lnTo>
                      <a:lnTo>
                        <a:pt x="87" y="121"/>
                      </a:lnTo>
                      <a:lnTo>
                        <a:pt x="95" y="128"/>
                      </a:lnTo>
                      <a:lnTo>
                        <a:pt x="103" y="134"/>
                      </a:lnTo>
                      <a:lnTo>
                        <a:pt x="107" y="140"/>
                      </a:lnTo>
                      <a:lnTo>
                        <a:pt x="108" y="144"/>
                      </a:lnTo>
                      <a:lnTo>
                        <a:pt x="104" y="148"/>
                      </a:lnTo>
                      <a:lnTo>
                        <a:pt x="95" y="151"/>
                      </a:lnTo>
                      <a:lnTo>
                        <a:pt x="84" y="154"/>
                      </a:lnTo>
                      <a:lnTo>
                        <a:pt x="71" y="155"/>
                      </a:lnTo>
                      <a:lnTo>
                        <a:pt x="57" y="153"/>
                      </a:lnTo>
                      <a:lnTo>
                        <a:pt x="43" y="149"/>
                      </a:lnTo>
                      <a:lnTo>
                        <a:pt x="32" y="145"/>
                      </a:lnTo>
                      <a:lnTo>
                        <a:pt x="15" y="137"/>
                      </a:lnTo>
                      <a:lnTo>
                        <a:pt x="33" y="150"/>
                      </a:lnTo>
                      <a:lnTo>
                        <a:pt x="44" y="159"/>
                      </a:lnTo>
                      <a:lnTo>
                        <a:pt x="57" y="167"/>
                      </a:lnTo>
                      <a:lnTo>
                        <a:pt x="67" y="175"/>
                      </a:lnTo>
                      <a:lnTo>
                        <a:pt x="79" y="185"/>
                      </a:lnTo>
                      <a:lnTo>
                        <a:pt x="89" y="196"/>
                      </a:lnTo>
                      <a:lnTo>
                        <a:pt x="100" y="209"/>
                      </a:lnTo>
                      <a:lnTo>
                        <a:pt x="109" y="219"/>
                      </a:lnTo>
                      <a:lnTo>
                        <a:pt x="119" y="232"/>
                      </a:lnTo>
                      <a:lnTo>
                        <a:pt x="109" y="233"/>
                      </a:lnTo>
                      <a:lnTo>
                        <a:pt x="96" y="232"/>
                      </a:lnTo>
                      <a:lnTo>
                        <a:pt x="83" y="229"/>
                      </a:lnTo>
                      <a:lnTo>
                        <a:pt x="71" y="226"/>
                      </a:lnTo>
                      <a:lnTo>
                        <a:pt x="58" y="222"/>
                      </a:lnTo>
                      <a:lnTo>
                        <a:pt x="44" y="214"/>
                      </a:lnTo>
                      <a:lnTo>
                        <a:pt x="56" y="228"/>
                      </a:lnTo>
                      <a:lnTo>
                        <a:pt x="66" y="244"/>
                      </a:lnTo>
                      <a:lnTo>
                        <a:pt x="79" y="262"/>
                      </a:lnTo>
                      <a:lnTo>
                        <a:pt x="95" y="282"/>
                      </a:lnTo>
                      <a:lnTo>
                        <a:pt x="116" y="308"/>
                      </a:lnTo>
                      <a:lnTo>
                        <a:pt x="123" y="317"/>
                      </a:lnTo>
                      <a:lnTo>
                        <a:pt x="128" y="327"/>
                      </a:lnTo>
                      <a:lnTo>
                        <a:pt x="130" y="341"/>
                      </a:lnTo>
                      <a:lnTo>
                        <a:pt x="129" y="353"/>
                      </a:lnTo>
                      <a:lnTo>
                        <a:pt x="118" y="351"/>
                      </a:lnTo>
                      <a:lnTo>
                        <a:pt x="106" y="349"/>
                      </a:lnTo>
                      <a:lnTo>
                        <a:pt x="92" y="347"/>
                      </a:lnTo>
                      <a:lnTo>
                        <a:pt x="83" y="343"/>
                      </a:lnTo>
                      <a:lnTo>
                        <a:pt x="73" y="339"/>
                      </a:lnTo>
                      <a:lnTo>
                        <a:pt x="87" y="365"/>
                      </a:lnTo>
                      <a:lnTo>
                        <a:pt x="94" y="384"/>
                      </a:lnTo>
                      <a:lnTo>
                        <a:pt x="103" y="409"/>
                      </a:lnTo>
                      <a:lnTo>
                        <a:pt x="113" y="433"/>
                      </a:lnTo>
                      <a:lnTo>
                        <a:pt x="123" y="457"/>
                      </a:lnTo>
                      <a:lnTo>
                        <a:pt x="129" y="476"/>
                      </a:lnTo>
                      <a:lnTo>
                        <a:pt x="135" y="493"/>
                      </a:lnTo>
                      <a:lnTo>
                        <a:pt x="143" y="510"/>
                      </a:lnTo>
                      <a:lnTo>
                        <a:pt x="152" y="523"/>
                      </a:lnTo>
                      <a:lnTo>
                        <a:pt x="162" y="541"/>
                      </a:lnTo>
                      <a:lnTo>
                        <a:pt x="159" y="576"/>
                      </a:lnTo>
                      <a:lnTo>
                        <a:pt x="156" y="606"/>
                      </a:lnTo>
                      <a:lnTo>
                        <a:pt x="153" y="665"/>
                      </a:lnTo>
                      <a:lnTo>
                        <a:pt x="150" y="722"/>
                      </a:lnTo>
                      <a:lnTo>
                        <a:pt x="144" y="741"/>
                      </a:lnTo>
                      <a:lnTo>
                        <a:pt x="139" y="760"/>
                      </a:lnTo>
                      <a:lnTo>
                        <a:pt x="134" y="778"/>
                      </a:lnTo>
                      <a:lnTo>
                        <a:pt x="129" y="798"/>
                      </a:lnTo>
                      <a:lnTo>
                        <a:pt x="121" y="818"/>
                      </a:lnTo>
                      <a:lnTo>
                        <a:pt x="115" y="833"/>
                      </a:lnTo>
                      <a:lnTo>
                        <a:pt x="103" y="831"/>
                      </a:lnTo>
                      <a:lnTo>
                        <a:pt x="91" y="828"/>
                      </a:lnTo>
                      <a:lnTo>
                        <a:pt x="79" y="827"/>
                      </a:lnTo>
                      <a:lnTo>
                        <a:pt x="74" y="826"/>
                      </a:lnTo>
                      <a:lnTo>
                        <a:pt x="69" y="826"/>
                      </a:lnTo>
                      <a:lnTo>
                        <a:pt x="61" y="827"/>
                      </a:lnTo>
                      <a:lnTo>
                        <a:pt x="55" y="830"/>
                      </a:lnTo>
                      <a:lnTo>
                        <a:pt x="57" y="806"/>
                      </a:lnTo>
                      <a:lnTo>
                        <a:pt x="57" y="792"/>
                      </a:lnTo>
                      <a:lnTo>
                        <a:pt x="53" y="773"/>
                      </a:lnTo>
                      <a:lnTo>
                        <a:pt x="52" y="761"/>
                      </a:lnTo>
                      <a:lnTo>
                        <a:pt x="51" y="741"/>
                      </a:lnTo>
                      <a:lnTo>
                        <a:pt x="49" y="656"/>
                      </a:lnTo>
                      <a:lnTo>
                        <a:pt x="50" y="595"/>
                      </a:lnTo>
                      <a:lnTo>
                        <a:pt x="49" y="574"/>
                      </a:lnTo>
                      <a:lnTo>
                        <a:pt x="52" y="542"/>
                      </a:lnTo>
                      <a:lnTo>
                        <a:pt x="53" y="501"/>
                      </a:lnTo>
                      <a:lnTo>
                        <a:pt x="57" y="438"/>
                      </a:lnTo>
                      <a:lnTo>
                        <a:pt x="55" y="411"/>
                      </a:lnTo>
                      <a:lnTo>
                        <a:pt x="55" y="393"/>
                      </a:lnTo>
                      <a:lnTo>
                        <a:pt x="57" y="369"/>
                      </a:lnTo>
                      <a:lnTo>
                        <a:pt x="58" y="348"/>
                      </a:lnTo>
                      <a:lnTo>
                        <a:pt x="61" y="330"/>
                      </a:lnTo>
                      <a:lnTo>
                        <a:pt x="53" y="317"/>
                      </a:lnTo>
                      <a:lnTo>
                        <a:pt x="50" y="310"/>
                      </a:lnTo>
                      <a:lnTo>
                        <a:pt x="47" y="299"/>
                      </a:lnTo>
                      <a:lnTo>
                        <a:pt x="44" y="291"/>
                      </a:lnTo>
                      <a:lnTo>
                        <a:pt x="43" y="284"/>
                      </a:lnTo>
                      <a:lnTo>
                        <a:pt x="39" y="272"/>
                      </a:lnTo>
                      <a:lnTo>
                        <a:pt x="36" y="259"/>
                      </a:lnTo>
                      <a:lnTo>
                        <a:pt x="32" y="249"/>
                      </a:lnTo>
                      <a:lnTo>
                        <a:pt x="28" y="238"/>
                      </a:lnTo>
                      <a:lnTo>
                        <a:pt x="26" y="223"/>
                      </a:lnTo>
                      <a:lnTo>
                        <a:pt x="24" y="210"/>
                      </a:lnTo>
                      <a:lnTo>
                        <a:pt x="23" y="201"/>
                      </a:lnTo>
                      <a:lnTo>
                        <a:pt x="25" y="195"/>
                      </a:lnTo>
                      <a:lnTo>
                        <a:pt x="21" y="181"/>
                      </a:lnTo>
                      <a:lnTo>
                        <a:pt x="16" y="167"/>
                      </a:lnTo>
                      <a:lnTo>
                        <a:pt x="13" y="151"/>
                      </a:lnTo>
                      <a:lnTo>
                        <a:pt x="10" y="140"/>
                      </a:lnTo>
                      <a:lnTo>
                        <a:pt x="8" y="127"/>
                      </a:lnTo>
                      <a:lnTo>
                        <a:pt x="7" y="113"/>
                      </a:lnTo>
                      <a:lnTo>
                        <a:pt x="8" y="102"/>
                      </a:lnTo>
                      <a:lnTo>
                        <a:pt x="8" y="88"/>
                      </a:lnTo>
                      <a:lnTo>
                        <a:pt x="7" y="80"/>
                      </a:lnTo>
                      <a:lnTo>
                        <a:pt x="5" y="71"/>
                      </a:lnTo>
                      <a:lnTo>
                        <a:pt x="2" y="61"/>
                      </a:lnTo>
                      <a:lnTo>
                        <a:pt x="2" y="51"/>
                      </a:lnTo>
                      <a:lnTo>
                        <a:pt x="0" y="46"/>
                      </a:lnTo>
                      <a:lnTo>
                        <a:pt x="5" y="53"/>
                      </a:lnTo>
                      <a:lnTo>
                        <a:pt x="13" y="60"/>
                      </a:lnTo>
                      <a:lnTo>
                        <a:pt x="13" y="0"/>
                      </a:lnTo>
                    </a:path>
                  </a:pathLst>
                </a:custGeom>
                <a:solidFill>
                  <a:srgbClr val="00008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69" name="Freeform 33"/>
                <p:cNvSpPr>
                  <a:spLocks/>
                </p:cNvSpPr>
                <p:nvPr/>
              </p:nvSpPr>
              <p:spPr bwMode="auto">
                <a:xfrm>
                  <a:off x="1856" y="2882"/>
                  <a:ext cx="25" cy="66"/>
                </a:xfrm>
                <a:custGeom>
                  <a:avLst/>
                  <a:gdLst>
                    <a:gd name="T0" fmla="*/ 22 w 25"/>
                    <a:gd name="T1" fmla="*/ 0 h 66"/>
                    <a:gd name="T2" fmla="*/ 15 w 25"/>
                    <a:gd name="T3" fmla="*/ 4 h 66"/>
                    <a:gd name="T4" fmla="*/ 7 w 25"/>
                    <a:gd name="T5" fmla="*/ 9 h 66"/>
                    <a:gd name="T6" fmla="*/ 0 w 25"/>
                    <a:gd name="T7" fmla="*/ 12 h 66"/>
                    <a:gd name="T8" fmla="*/ 3 w 25"/>
                    <a:gd name="T9" fmla="*/ 22 h 66"/>
                    <a:gd name="T10" fmla="*/ 9 w 25"/>
                    <a:gd name="T11" fmla="*/ 38 h 66"/>
                    <a:gd name="T12" fmla="*/ 16 w 25"/>
                    <a:gd name="T13" fmla="*/ 53 h 66"/>
                    <a:gd name="T14" fmla="*/ 23 w 25"/>
                    <a:gd name="T15" fmla="*/ 65 h 66"/>
                    <a:gd name="T16" fmla="*/ 24 w 25"/>
                    <a:gd name="T17" fmla="*/ 59 h 66"/>
                    <a:gd name="T18" fmla="*/ 22 w 25"/>
                    <a:gd name="T19" fmla="*/ 51 h 66"/>
                    <a:gd name="T20" fmla="*/ 21 w 25"/>
                    <a:gd name="T21" fmla="*/ 41 h 66"/>
                    <a:gd name="T22" fmla="*/ 21 w 25"/>
                    <a:gd name="T23" fmla="*/ 27 h 66"/>
                    <a:gd name="T24" fmla="*/ 23 w 25"/>
                    <a:gd name="T25" fmla="*/ 13 h 66"/>
                    <a:gd name="T26" fmla="*/ 22 w 25"/>
                    <a:gd name="T27"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66">
                      <a:moveTo>
                        <a:pt x="22" y="0"/>
                      </a:moveTo>
                      <a:lnTo>
                        <a:pt x="15" y="4"/>
                      </a:lnTo>
                      <a:lnTo>
                        <a:pt x="7" y="9"/>
                      </a:lnTo>
                      <a:lnTo>
                        <a:pt x="0" y="12"/>
                      </a:lnTo>
                      <a:lnTo>
                        <a:pt x="3" y="22"/>
                      </a:lnTo>
                      <a:lnTo>
                        <a:pt x="9" y="38"/>
                      </a:lnTo>
                      <a:lnTo>
                        <a:pt x="16" y="53"/>
                      </a:lnTo>
                      <a:lnTo>
                        <a:pt x="23" y="65"/>
                      </a:lnTo>
                      <a:lnTo>
                        <a:pt x="24" y="59"/>
                      </a:lnTo>
                      <a:lnTo>
                        <a:pt x="22" y="51"/>
                      </a:lnTo>
                      <a:lnTo>
                        <a:pt x="21" y="41"/>
                      </a:lnTo>
                      <a:lnTo>
                        <a:pt x="21" y="27"/>
                      </a:lnTo>
                      <a:lnTo>
                        <a:pt x="23" y="13"/>
                      </a:lnTo>
                      <a:lnTo>
                        <a:pt x="22" y="0"/>
                      </a:lnTo>
                    </a:path>
                  </a:pathLst>
                </a:custGeom>
                <a:solidFill>
                  <a:srgbClr val="00008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70" name="Freeform 34"/>
                <p:cNvSpPr>
                  <a:spLocks/>
                </p:cNvSpPr>
                <p:nvPr/>
              </p:nvSpPr>
              <p:spPr bwMode="auto">
                <a:xfrm>
                  <a:off x="1796" y="2903"/>
                  <a:ext cx="74" cy="102"/>
                </a:xfrm>
                <a:custGeom>
                  <a:avLst/>
                  <a:gdLst>
                    <a:gd name="T0" fmla="*/ 28 w 74"/>
                    <a:gd name="T1" fmla="*/ 0 h 102"/>
                    <a:gd name="T2" fmla="*/ 33 w 74"/>
                    <a:gd name="T3" fmla="*/ 20 h 102"/>
                    <a:gd name="T4" fmla="*/ 41 w 74"/>
                    <a:gd name="T5" fmla="*/ 37 h 102"/>
                    <a:gd name="T6" fmla="*/ 52 w 74"/>
                    <a:gd name="T7" fmla="*/ 55 h 102"/>
                    <a:gd name="T8" fmla="*/ 63 w 74"/>
                    <a:gd name="T9" fmla="*/ 68 h 102"/>
                    <a:gd name="T10" fmla="*/ 73 w 74"/>
                    <a:gd name="T11" fmla="*/ 77 h 102"/>
                    <a:gd name="T12" fmla="*/ 71 w 74"/>
                    <a:gd name="T13" fmla="*/ 79 h 102"/>
                    <a:gd name="T14" fmla="*/ 63 w 74"/>
                    <a:gd name="T15" fmla="*/ 81 h 102"/>
                    <a:gd name="T16" fmla="*/ 50 w 74"/>
                    <a:gd name="T17" fmla="*/ 80 h 102"/>
                    <a:gd name="T18" fmla="*/ 38 w 74"/>
                    <a:gd name="T19" fmla="*/ 78 h 102"/>
                    <a:gd name="T20" fmla="*/ 35 w 74"/>
                    <a:gd name="T21" fmla="*/ 88 h 102"/>
                    <a:gd name="T22" fmla="*/ 32 w 74"/>
                    <a:gd name="T23" fmla="*/ 101 h 102"/>
                    <a:gd name="T24" fmla="*/ 28 w 74"/>
                    <a:gd name="T25" fmla="*/ 77 h 102"/>
                    <a:gd name="T26" fmla="*/ 26 w 74"/>
                    <a:gd name="T27" fmla="*/ 58 h 102"/>
                    <a:gd name="T28" fmla="*/ 19 w 74"/>
                    <a:gd name="T29" fmla="*/ 42 h 102"/>
                    <a:gd name="T30" fmla="*/ 11 w 74"/>
                    <a:gd name="T31" fmla="*/ 24 h 102"/>
                    <a:gd name="T32" fmla="*/ 0 w 74"/>
                    <a:gd name="T33" fmla="*/ 7 h 102"/>
                    <a:gd name="T34" fmla="*/ 10 w 74"/>
                    <a:gd name="T35" fmla="*/ 5 h 102"/>
                    <a:gd name="T36" fmla="*/ 18 w 74"/>
                    <a:gd name="T37" fmla="*/ 3 h 102"/>
                    <a:gd name="T38" fmla="*/ 28 w 74"/>
                    <a:gd name="T39" fmla="*/ 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4" h="102">
                      <a:moveTo>
                        <a:pt x="28" y="0"/>
                      </a:moveTo>
                      <a:lnTo>
                        <a:pt x="33" y="20"/>
                      </a:lnTo>
                      <a:lnTo>
                        <a:pt x="41" y="37"/>
                      </a:lnTo>
                      <a:lnTo>
                        <a:pt x="52" y="55"/>
                      </a:lnTo>
                      <a:lnTo>
                        <a:pt x="63" y="68"/>
                      </a:lnTo>
                      <a:lnTo>
                        <a:pt x="73" y="77"/>
                      </a:lnTo>
                      <a:lnTo>
                        <a:pt x="71" y="79"/>
                      </a:lnTo>
                      <a:lnTo>
                        <a:pt x="63" y="81"/>
                      </a:lnTo>
                      <a:lnTo>
                        <a:pt x="50" y="80"/>
                      </a:lnTo>
                      <a:lnTo>
                        <a:pt x="38" y="78"/>
                      </a:lnTo>
                      <a:lnTo>
                        <a:pt x="35" y="88"/>
                      </a:lnTo>
                      <a:lnTo>
                        <a:pt x="32" y="101"/>
                      </a:lnTo>
                      <a:lnTo>
                        <a:pt x="28" y="77"/>
                      </a:lnTo>
                      <a:lnTo>
                        <a:pt x="26" y="58"/>
                      </a:lnTo>
                      <a:lnTo>
                        <a:pt x="19" y="42"/>
                      </a:lnTo>
                      <a:lnTo>
                        <a:pt x="11" y="24"/>
                      </a:lnTo>
                      <a:lnTo>
                        <a:pt x="0" y="7"/>
                      </a:lnTo>
                      <a:lnTo>
                        <a:pt x="10" y="5"/>
                      </a:lnTo>
                      <a:lnTo>
                        <a:pt x="18" y="3"/>
                      </a:lnTo>
                      <a:lnTo>
                        <a:pt x="28" y="0"/>
                      </a:lnTo>
                    </a:path>
                  </a:pathLst>
                </a:custGeom>
                <a:solidFill>
                  <a:srgbClr val="00008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71" name="Freeform 35"/>
                <p:cNvSpPr>
                  <a:spLocks/>
                </p:cNvSpPr>
                <p:nvPr/>
              </p:nvSpPr>
              <p:spPr bwMode="auto">
                <a:xfrm>
                  <a:off x="1697" y="2918"/>
                  <a:ext cx="33" cy="72"/>
                </a:xfrm>
                <a:custGeom>
                  <a:avLst/>
                  <a:gdLst>
                    <a:gd name="T0" fmla="*/ 11 w 33"/>
                    <a:gd name="T1" fmla="*/ 1 h 72"/>
                    <a:gd name="T2" fmla="*/ 18 w 33"/>
                    <a:gd name="T3" fmla="*/ 11 h 72"/>
                    <a:gd name="T4" fmla="*/ 23 w 33"/>
                    <a:gd name="T5" fmla="*/ 22 h 72"/>
                    <a:gd name="T6" fmla="*/ 28 w 33"/>
                    <a:gd name="T7" fmla="*/ 35 h 72"/>
                    <a:gd name="T8" fmla="*/ 31 w 33"/>
                    <a:gd name="T9" fmla="*/ 51 h 72"/>
                    <a:gd name="T10" fmla="*/ 32 w 33"/>
                    <a:gd name="T11" fmla="*/ 71 h 72"/>
                    <a:gd name="T12" fmla="*/ 29 w 33"/>
                    <a:gd name="T13" fmla="*/ 64 h 72"/>
                    <a:gd name="T14" fmla="*/ 26 w 33"/>
                    <a:gd name="T15" fmla="*/ 59 h 72"/>
                    <a:gd name="T16" fmla="*/ 20 w 33"/>
                    <a:gd name="T17" fmla="*/ 56 h 72"/>
                    <a:gd name="T18" fmla="*/ 18 w 33"/>
                    <a:gd name="T19" fmla="*/ 53 h 72"/>
                    <a:gd name="T20" fmla="*/ 15 w 33"/>
                    <a:gd name="T21" fmla="*/ 47 h 72"/>
                    <a:gd name="T22" fmla="*/ 11 w 33"/>
                    <a:gd name="T23" fmla="*/ 38 h 72"/>
                    <a:gd name="T24" fmla="*/ 6 w 33"/>
                    <a:gd name="T25" fmla="*/ 28 h 72"/>
                    <a:gd name="T26" fmla="*/ 2 w 33"/>
                    <a:gd name="T27" fmla="*/ 14 h 72"/>
                    <a:gd name="T28" fmla="*/ 0 w 33"/>
                    <a:gd name="T29" fmla="*/ 5 h 72"/>
                    <a:gd name="T30" fmla="*/ 0 w 33"/>
                    <a:gd name="T31" fmla="*/ 0 h 72"/>
                    <a:gd name="T32" fmla="*/ 11 w 33"/>
                    <a:gd name="T33" fmla="*/ 1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 h="72">
                      <a:moveTo>
                        <a:pt x="11" y="1"/>
                      </a:moveTo>
                      <a:lnTo>
                        <a:pt x="18" y="11"/>
                      </a:lnTo>
                      <a:lnTo>
                        <a:pt x="23" y="22"/>
                      </a:lnTo>
                      <a:lnTo>
                        <a:pt x="28" y="35"/>
                      </a:lnTo>
                      <a:lnTo>
                        <a:pt x="31" y="51"/>
                      </a:lnTo>
                      <a:lnTo>
                        <a:pt x="32" y="71"/>
                      </a:lnTo>
                      <a:lnTo>
                        <a:pt x="29" y="64"/>
                      </a:lnTo>
                      <a:lnTo>
                        <a:pt x="26" y="59"/>
                      </a:lnTo>
                      <a:lnTo>
                        <a:pt x="20" y="56"/>
                      </a:lnTo>
                      <a:lnTo>
                        <a:pt x="18" y="53"/>
                      </a:lnTo>
                      <a:lnTo>
                        <a:pt x="15" y="47"/>
                      </a:lnTo>
                      <a:lnTo>
                        <a:pt x="11" y="38"/>
                      </a:lnTo>
                      <a:lnTo>
                        <a:pt x="6" y="28"/>
                      </a:lnTo>
                      <a:lnTo>
                        <a:pt x="2" y="14"/>
                      </a:lnTo>
                      <a:lnTo>
                        <a:pt x="0" y="5"/>
                      </a:lnTo>
                      <a:lnTo>
                        <a:pt x="0" y="0"/>
                      </a:lnTo>
                      <a:lnTo>
                        <a:pt x="11" y="1"/>
                      </a:lnTo>
                    </a:path>
                  </a:pathLst>
                </a:custGeom>
                <a:solidFill>
                  <a:srgbClr val="00008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72" name="Freeform 36"/>
                <p:cNvSpPr>
                  <a:spLocks/>
                </p:cNvSpPr>
                <p:nvPr/>
              </p:nvSpPr>
              <p:spPr bwMode="auto">
                <a:xfrm>
                  <a:off x="1604" y="2910"/>
                  <a:ext cx="70" cy="46"/>
                </a:xfrm>
                <a:custGeom>
                  <a:avLst/>
                  <a:gdLst>
                    <a:gd name="T0" fmla="*/ 46 w 70"/>
                    <a:gd name="T1" fmla="*/ 5 h 46"/>
                    <a:gd name="T2" fmla="*/ 50 w 70"/>
                    <a:gd name="T3" fmla="*/ 9 h 46"/>
                    <a:gd name="T4" fmla="*/ 55 w 70"/>
                    <a:gd name="T5" fmla="*/ 13 h 46"/>
                    <a:gd name="T6" fmla="*/ 58 w 70"/>
                    <a:gd name="T7" fmla="*/ 18 h 46"/>
                    <a:gd name="T8" fmla="*/ 61 w 70"/>
                    <a:gd name="T9" fmla="*/ 24 h 46"/>
                    <a:gd name="T10" fmla="*/ 63 w 70"/>
                    <a:gd name="T11" fmla="*/ 29 h 46"/>
                    <a:gd name="T12" fmla="*/ 67 w 70"/>
                    <a:gd name="T13" fmla="*/ 36 h 46"/>
                    <a:gd name="T14" fmla="*/ 69 w 70"/>
                    <a:gd name="T15" fmla="*/ 45 h 46"/>
                    <a:gd name="T16" fmla="*/ 64 w 70"/>
                    <a:gd name="T17" fmla="*/ 44 h 46"/>
                    <a:gd name="T18" fmla="*/ 57 w 70"/>
                    <a:gd name="T19" fmla="*/ 42 h 46"/>
                    <a:gd name="T20" fmla="*/ 50 w 70"/>
                    <a:gd name="T21" fmla="*/ 37 h 46"/>
                    <a:gd name="T22" fmla="*/ 44 w 70"/>
                    <a:gd name="T23" fmla="*/ 32 h 46"/>
                    <a:gd name="T24" fmla="*/ 36 w 70"/>
                    <a:gd name="T25" fmla="*/ 28 h 46"/>
                    <a:gd name="T26" fmla="*/ 29 w 70"/>
                    <a:gd name="T27" fmla="*/ 23 h 46"/>
                    <a:gd name="T28" fmla="*/ 20 w 70"/>
                    <a:gd name="T29" fmla="*/ 20 h 46"/>
                    <a:gd name="T30" fmla="*/ 11 w 70"/>
                    <a:gd name="T31" fmla="*/ 16 h 46"/>
                    <a:gd name="T32" fmla="*/ 8 w 70"/>
                    <a:gd name="T33" fmla="*/ 15 h 46"/>
                    <a:gd name="T34" fmla="*/ 6 w 70"/>
                    <a:gd name="T35" fmla="*/ 10 h 46"/>
                    <a:gd name="T36" fmla="*/ 7 w 70"/>
                    <a:gd name="T37" fmla="*/ 7 h 46"/>
                    <a:gd name="T38" fmla="*/ 4 w 70"/>
                    <a:gd name="T39" fmla="*/ 4 h 46"/>
                    <a:gd name="T40" fmla="*/ 0 w 70"/>
                    <a:gd name="T41" fmla="*/ 0 h 46"/>
                    <a:gd name="T42" fmla="*/ 7 w 70"/>
                    <a:gd name="T43" fmla="*/ 1 h 46"/>
                    <a:gd name="T44" fmla="*/ 16 w 70"/>
                    <a:gd name="T45" fmla="*/ 2 h 46"/>
                    <a:gd name="T46" fmla="*/ 25 w 70"/>
                    <a:gd name="T47" fmla="*/ 4 h 46"/>
                    <a:gd name="T48" fmla="*/ 35 w 70"/>
                    <a:gd name="T49" fmla="*/ 4 h 46"/>
                    <a:gd name="T50" fmla="*/ 46 w 70"/>
                    <a:gd name="T51" fmla="*/ 5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0" h="46">
                      <a:moveTo>
                        <a:pt x="46" y="5"/>
                      </a:moveTo>
                      <a:lnTo>
                        <a:pt x="50" y="9"/>
                      </a:lnTo>
                      <a:lnTo>
                        <a:pt x="55" y="13"/>
                      </a:lnTo>
                      <a:lnTo>
                        <a:pt x="58" y="18"/>
                      </a:lnTo>
                      <a:lnTo>
                        <a:pt x="61" y="24"/>
                      </a:lnTo>
                      <a:lnTo>
                        <a:pt x="63" y="29"/>
                      </a:lnTo>
                      <a:lnTo>
                        <a:pt x="67" y="36"/>
                      </a:lnTo>
                      <a:lnTo>
                        <a:pt x="69" y="45"/>
                      </a:lnTo>
                      <a:lnTo>
                        <a:pt x="64" y="44"/>
                      </a:lnTo>
                      <a:lnTo>
                        <a:pt x="57" y="42"/>
                      </a:lnTo>
                      <a:lnTo>
                        <a:pt x="50" y="37"/>
                      </a:lnTo>
                      <a:lnTo>
                        <a:pt x="44" y="32"/>
                      </a:lnTo>
                      <a:lnTo>
                        <a:pt x="36" y="28"/>
                      </a:lnTo>
                      <a:lnTo>
                        <a:pt x="29" y="23"/>
                      </a:lnTo>
                      <a:lnTo>
                        <a:pt x="20" y="20"/>
                      </a:lnTo>
                      <a:lnTo>
                        <a:pt x="11" y="16"/>
                      </a:lnTo>
                      <a:lnTo>
                        <a:pt x="8" y="15"/>
                      </a:lnTo>
                      <a:lnTo>
                        <a:pt x="6" y="10"/>
                      </a:lnTo>
                      <a:lnTo>
                        <a:pt x="7" y="7"/>
                      </a:lnTo>
                      <a:lnTo>
                        <a:pt x="4" y="4"/>
                      </a:lnTo>
                      <a:lnTo>
                        <a:pt x="0" y="0"/>
                      </a:lnTo>
                      <a:lnTo>
                        <a:pt x="7" y="1"/>
                      </a:lnTo>
                      <a:lnTo>
                        <a:pt x="16" y="2"/>
                      </a:lnTo>
                      <a:lnTo>
                        <a:pt x="25" y="4"/>
                      </a:lnTo>
                      <a:lnTo>
                        <a:pt x="35" y="4"/>
                      </a:lnTo>
                      <a:lnTo>
                        <a:pt x="46" y="5"/>
                      </a:lnTo>
                    </a:path>
                  </a:pathLst>
                </a:custGeom>
                <a:solidFill>
                  <a:srgbClr val="00008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grpSp>
      <p:grpSp>
        <p:nvGrpSpPr>
          <p:cNvPr id="14440" name="Group 104"/>
          <p:cNvGrpSpPr>
            <a:grpSpLocks/>
          </p:cNvGrpSpPr>
          <p:nvPr/>
        </p:nvGrpSpPr>
        <p:grpSpPr bwMode="auto">
          <a:xfrm>
            <a:off x="2459038" y="3432175"/>
            <a:ext cx="493712" cy="495300"/>
            <a:chOff x="1549" y="2162"/>
            <a:chExt cx="311" cy="312"/>
          </a:xfrm>
        </p:grpSpPr>
        <p:sp>
          <p:nvSpPr>
            <p:cNvPr id="14376" name="Oval 40"/>
            <p:cNvSpPr>
              <a:spLocks noChangeArrowheads="1"/>
            </p:cNvSpPr>
            <p:nvPr/>
          </p:nvSpPr>
          <p:spPr bwMode="auto">
            <a:xfrm>
              <a:off x="1859" y="2445"/>
              <a:ext cx="1" cy="5"/>
            </a:xfrm>
            <a:prstGeom prst="ellipse">
              <a:avLst/>
            </a:prstGeom>
            <a:solidFill>
              <a:srgbClr val="FFFFFF"/>
            </a:solidFill>
            <a:ln>
              <a:noFill/>
            </a:ln>
            <a:effectLst/>
            <a:extLst>
              <a:ext uri="{91240B29-F687-4F45-9708-019B960494DF}">
                <a14:hiddenLine xmlns:a14="http://schemas.microsoft.com/office/drawing/2010/main" w="12700">
                  <a:solidFill>
                    <a:srgbClr val="F6BF69"/>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377" name="Freeform 41"/>
            <p:cNvSpPr>
              <a:spLocks/>
            </p:cNvSpPr>
            <p:nvPr/>
          </p:nvSpPr>
          <p:spPr bwMode="auto">
            <a:xfrm>
              <a:off x="1692" y="2364"/>
              <a:ext cx="66" cy="53"/>
            </a:xfrm>
            <a:custGeom>
              <a:avLst/>
              <a:gdLst>
                <a:gd name="T0" fmla="*/ 47 w 66"/>
                <a:gd name="T1" fmla="*/ 4 h 53"/>
                <a:gd name="T2" fmla="*/ 49 w 66"/>
                <a:gd name="T3" fmla="*/ 18 h 53"/>
                <a:gd name="T4" fmla="*/ 49 w 66"/>
                <a:gd name="T5" fmla="*/ 23 h 53"/>
                <a:gd name="T6" fmla="*/ 52 w 66"/>
                <a:gd name="T7" fmla="*/ 30 h 53"/>
                <a:gd name="T8" fmla="*/ 60 w 66"/>
                <a:gd name="T9" fmla="*/ 35 h 53"/>
                <a:gd name="T10" fmla="*/ 65 w 66"/>
                <a:gd name="T11" fmla="*/ 40 h 53"/>
                <a:gd name="T12" fmla="*/ 60 w 66"/>
                <a:gd name="T13" fmla="*/ 39 h 53"/>
                <a:gd name="T14" fmla="*/ 61 w 66"/>
                <a:gd name="T15" fmla="*/ 43 h 53"/>
                <a:gd name="T16" fmla="*/ 56 w 66"/>
                <a:gd name="T17" fmla="*/ 42 h 53"/>
                <a:gd name="T18" fmla="*/ 52 w 66"/>
                <a:gd name="T19" fmla="*/ 41 h 53"/>
                <a:gd name="T20" fmla="*/ 52 w 66"/>
                <a:gd name="T21" fmla="*/ 46 h 53"/>
                <a:gd name="T22" fmla="*/ 48 w 66"/>
                <a:gd name="T23" fmla="*/ 44 h 53"/>
                <a:gd name="T24" fmla="*/ 42 w 66"/>
                <a:gd name="T25" fmla="*/ 42 h 53"/>
                <a:gd name="T26" fmla="*/ 38 w 66"/>
                <a:gd name="T27" fmla="*/ 40 h 53"/>
                <a:gd name="T28" fmla="*/ 39 w 66"/>
                <a:gd name="T29" fmla="*/ 47 h 53"/>
                <a:gd name="T30" fmla="*/ 35 w 66"/>
                <a:gd name="T31" fmla="*/ 45 h 53"/>
                <a:gd name="T32" fmla="*/ 32 w 66"/>
                <a:gd name="T33" fmla="*/ 44 h 53"/>
                <a:gd name="T34" fmla="*/ 30 w 66"/>
                <a:gd name="T35" fmla="*/ 42 h 53"/>
                <a:gd name="T36" fmla="*/ 29 w 66"/>
                <a:gd name="T37" fmla="*/ 45 h 53"/>
                <a:gd name="T38" fmla="*/ 30 w 66"/>
                <a:gd name="T39" fmla="*/ 49 h 53"/>
                <a:gd name="T40" fmla="*/ 24 w 66"/>
                <a:gd name="T41" fmla="*/ 48 h 53"/>
                <a:gd name="T42" fmla="*/ 23 w 66"/>
                <a:gd name="T43" fmla="*/ 52 h 53"/>
                <a:gd name="T44" fmla="*/ 20 w 66"/>
                <a:gd name="T45" fmla="*/ 52 h 53"/>
                <a:gd name="T46" fmla="*/ 16 w 66"/>
                <a:gd name="T47" fmla="*/ 51 h 53"/>
                <a:gd name="T48" fmla="*/ 12 w 66"/>
                <a:gd name="T49" fmla="*/ 49 h 53"/>
                <a:gd name="T50" fmla="*/ 8 w 66"/>
                <a:gd name="T51" fmla="*/ 46 h 53"/>
                <a:gd name="T52" fmla="*/ 5 w 66"/>
                <a:gd name="T53" fmla="*/ 44 h 53"/>
                <a:gd name="T54" fmla="*/ 0 w 66"/>
                <a:gd name="T55" fmla="*/ 0 h 53"/>
                <a:gd name="T56" fmla="*/ 47 w 66"/>
                <a:gd name="T57" fmla="*/ 4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6" h="53">
                  <a:moveTo>
                    <a:pt x="47" y="4"/>
                  </a:moveTo>
                  <a:lnTo>
                    <a:pt x="49" y="18"/>
                  </a:lnTo>
                  <a:lnTo>
                    <a:pt x="49" y="23"/>
                  </a:lnTo>
                  <a:lnTo>
                    <a:pt x="52" y="30"/>
                  </a:lnTo>
                  <a:lnTo>
                    <a:pt x="60" y="35"/>
                  </a:lnTo>
                  <a:lnTo>
                    <a:pt x="65" y="40"/>
                  </a:lnTo>
                  <a:lnTo>
                    <a:pt x="60" y="39"/>
                  </a:lnTo>
                  <a:lnTo>
                    <a:pt x="61" y="43"/>
                  </a:lnTo>
                  <a:lnTo>
                    <a:pt x="56" y="42"/>
                  </a:lnTo>
                  <a:lnTo>
                    <a:pt x="52" y="41"/>
                  </a:lnTo>
                  <a:lnTo>
                    <a:pt x="52" y="46"/>
                  </a:lnTo>
                  <a:lnTo>
                    <a:pt x="48" y="44"/>
                  </a:lnTo>
                  <a:lnTo>
                    <a:pt x="42" y="42"/>
                  </a:lnTo>
                  <a:lnTo>
                    <a:pt x="38" y="40"/>
                  </a:lnTo>
                  <a:lnTo>
                    <a:pt x="39" y="47"/>
                  </a:lnTo>
                  <a:lnTo>
                    <a:pt x="35" y="45"/>
                  </a:lnTo>
                  <a:lnTo>
                    <a:pt x="32" y="44"/>
                  </a:lnTo>
                  <a:lnTo>
                    <a:pt x="30" y="42"/>
                  </a:lnTo>
                  <a:lnTo>
                    <a:pt x="29" y="45"/>
                  </a:lnTo>
                  <a:lnTo>
                    <a:pt x="30" y="49"/>
                  </a:lnTo>
                  <a:lnTo>
                    <a:pt x="24" y="48"/>
                  </a:lnTo>
                  <a:lnTo>
                    <a:pt x="23" y="52"/>
                  </a:lnTo>
                  <a:lnTo>
                    <a:pt x="20" y="52"/>
                  </a:lnTo>
                  <a:lnTo>
                    <a:pt x="16" y="51"/>
                  </a:lnTo>
                  <a:lnTo>
                    <a:pt x="12" y="49"/>
                  </a:lnTo>
                  <a:lnTo>
                    <a:pt x="8" y="46"/>
                  </a:lnTo>
                  <a:lnTo>
                    <a:pt x="5" y="44"/>
                  </a:lnTo>
                  <a:lnTo>
                    <a:pt x="0" y="0"/>
                  </a:lnTo>
                  <a:lnTo>
                    <a:pt x="47" y="4"/>
                  </a:lnTo>
                </a:path>
              </a:pathLst>
            </a:custGeom>
            <a:solidFill>
              <a:srgbClr val="60402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14392" name="Group 56"/>
            <p:cNvGrpSpPr>
              <a:grpSpLocks/>
            </p:cNvGrpSpPr>
            <p:nvPr/>
          </p:nvGrpSpPr>
          <p:grpSpPr bwMode="auto">
            <a:xfrm>
              <a:off x="1560" y="2201"/>
              <a:ext cx="225" cy="273"/>
              <a:chOff x="1560" y="2201"/>
              <a:chExt cx="225" cy="273"/>
            </a:xfrm>
          </p:grpSpPr>
          <p:grpSp>
            <p:nvGrpSpPr>
              <p:cNvPr id="14390" name="Group 54"/>
              <p:cNvGrpSpPr>
                <a:grpSpLocks/>
              </p:cNvGrpSpPr>
              <p:nvPr/>
            </p:nvGrpSpPr>
            <p:grpSpPr bwMode="auto">
              <a:xfrm>
                <a:off x="1560" y="2201"/>
                <a:ext cx="225" cy="273"/>
                <a:chOff x="1560" y="2201"/>
                <a:chExt cx="225" cy="273"/>
              </a:xfrm>
            </p:grpSpPr>
            <p:sp>
              <p:nvSpPr>
                <p:cNvPr id="14378" name="Freeform 42"/>
                <p:cNvSpPr>
                  <a:spLocks/>
                </p:cNvSpPr>
                <p:nvPr/>
              </p:nvSpPr>
              <p:spPr bwMode="auto">
                <a:xfrm>
                  <a:off x="1560" y="2201"/>
                  <a:ext cx="225" cy="273"/>
                </a:xfrm>
                <a:custGeom>
                  <a:avLst/>
                  <a:gdLst>
                    <a:gd name="T0" fmla="*/ 183 w 225"/>
                    <a:gd name="T1" fmla="*/ 0 h 273"/>
                    <a:gd name="T2" fmla="*/ 205 w 225"/>
                    <a:gd name="T3" fmla="*/ 12 h 273"/>
                    <a:gd name="T4" fmla="*/ 219 w 225"/>
                    <a:gd name="T5" fmla="*/ 29 h 273"/>
                    <a:gd name="T6" fmla="*/ 224 w 225"/>
                    <a:gd name="T7" fmla="*/ 50 h 273"/>
                    <a:gd name="T8" fmla="*/ 223 w 225"/>
                    <a:gd name="T9" fmla="*/ 66 h 273"/>
                    <a:gd name="T10" fmla="*/ 221 w 225"/>
                    <a:gd name="T11" fmla="*/ 74 h 273"/>
                    <a:gd name="T12" fmla="*/ 221 w 225"/>
                    <a:gd name="T13" fmla="*/ 76 h 273"/>
                    <a:gd name="T14" fmla="*/ 218 w 225"/>
                    <a:gd name="T15" fmla="*/ 80 h 273"/>
                    <a:gd name="T16" fmla="*/ 215 w 225"/>
                    <a:gd name="T17" fmla="*/ 84 h 273"/>
                    <a:gd name="T18" fmla="*/ 214 w 225"/>
                    <a:gd name="T19" fmla="*/ 88 h 273"/>
                    <a:gd name="T20" fmla="*/ 215 w 225"/>
                    <a:gd name="T21" fmla="*/ 93 h 273"/>
                    <a:gd name="T22" fmla="*/ 219 w 225"/>
                    <a:gd name="T23" fmla="*/ 100 h 273"/>
                    <a:gd name="T24" fmla="*/ 222 w 225"/>
                    <a:gd name="T25" fmla="*/ 104 h 273"/>
                    <a:gd name="T26" fmla="*/ 224 w 225"/>
                    <a:gd name="T27" fmla="*/ 109 h 273"/>
                    <a:gd name="T28" fmla="*/ 222 w 225"/>
                    <a:gd name="T29" fmla="*/ 114 h 273"/>
                    <a:gd name="T30" fmla="*/ 221 w 225"/>
                    <a:gd name="T31" fmla="*/ 114 h 273"/>
                    <a:gd name="T32" fmla="*/ 219 w 225"/>
                    <a:gd name="T33" fmla="*/ 118 h 273"/>
                    <a:gd name="T34" fmla="*/ 221 w 225"/>
                    <a:gd name="T35" fmla="*/ 124 h 273"/>
                    <a:gd name="T36" fmla="*/ 219 w 225"/>
                    <a:gd name="T37" fmla="*/ 129 h 273"/>
                    <a:gd name="T38" fmla="*/ 215 w 225"/>
                    <a:gd name="T39" fmla="*/ 134 h 273"/>
                    <a:gd name="T40" fmla="*/ 211 w 225"/>
                    <a:gd name="T41" fmla="*/ 138 h 273"/>
                    <a:gd name="T42" fmla="*/ 207 w 225"/>
                    <a:gd name="T43" fmla="*/ 142 h 273"/>
                    <a:gd name="T44" fmla="*/ 212 w 225"/>
                    <a:gd name="T45" fmla="*/ 148 h 273"/>
                    <a:gd name="T46" fmla="*/ 210 w 225"/>
                    <a:gd name="T47" fmla="*/ 154 h 273"/>
                    <a:gd name="T48" fmla="*/ 209 w 225"/>
                    <a:gd name="T49" fmla="*/ 157 h 273"/>
                    <a:gd name="T50" fmla="*/ 210 w 225"/>
                    <a:gd name="T51" fmla="*/ 164 h 273"/>
                    <a:gd name="T52" fmla="*/ 211 w 225"/>
                    <a:gd name="T53" fmla="*/ 169 h 273"/>
                    <a:gd name="T54" fmla="*/ 210 w 225"/>
                    <a:gd name="T55" fmla="*/ 173 h 273"/>
                    <a:gd name="T56" fmla="*/ 208 w 225"/>
                    <a:gd name="T57" fmla="*/ 176 h 273"/>
                    <a:gd name="T58" fmla="*/ 203 w 225"/>
                    <a:gd name="T59" fmla="*/ 177 h 273"/>
                    <a:gd name="T60" fmla="*/ 199 w 225"/>
                    <a:gd name="T61" fmla="*/ 177 h 273"/>
                    <a:gd name="T62" fmla="*/ 177 w 225"/>
                    <a:gd name="T63" fmla="*/ 177 h 273"/>
                    <a:gd name="T64" fmla="*/ 158 w 225"/>
                    <a:gd name="T65" fmla="*/ 177 h 273"/>
                    <a:gd name="T66" fmla="*/ 150 w 225"/>
                    <a:gd name="T67" fmla="*/ 177 h 273"/>
                    <a:gd name="T68" fmla="*/ 145 w 225"/>
                    <a:gd name="T69" fmla="*/ 180 h 273"/>
                    <a:gd name="T70" fmla="*/ 141 w 225"/>
                    <a:gd name="T71" fmla="*/ 186 h 273"/>
                    <a:gd name="T72" fmla="*/ 139 w 225"/>
                    <a:gd name="T73" fmla="*/ 193 h 273"/>
                    <a:gd name="T74" fmla="*/ 140 w 225"/>
                    <a:gd name="T75" fmla="*/ 204 h 273"/>
                    <a:gd name="T76" fmla="*/ 143 w 225"/>
                    <a:gd name="T77" fmla="*/ 215 h 273"/>
                    <a:gd name="T78" fmla="*/ 147 w 225"/>
                    <a:gd name="T79" fmla="*/ 222 h 273"/>
                    <a:gd name="T80" fmla="*/ 151 w 225"/>
                    <a:gd name="T81" fmla="*/ 227 h 273"/>
                    <a:gd name="T82" fmla="*/ 162 w 225"/>
                    <a:gd name="T83" fmla="*/ 231 h 273"/>
                    <a:gd name="T84" fmla="*/ 77 w 225"/>
                    <a:gd name="T85" fmla="*/ 272 h 273"/>
                    <a:gd name="T86" fmla="*/ 17 w 225"/>
                    <a:gd name="T87" fmla="*/ 248 h 273"/>
                    <a:gd name="T88" fmla="*/ 0 w 225"/>
                    <a:gd name="T89" fmla="*/ 235 h 273"/>
                    <a:gd name="T90" fmla="*/ 18 w 225"/>
                    <a:gd name="T91" fmla="*/ 225 h 273"/>
                    <a:gd name="T92" fmla="*/ 27 w 225"/>
                    <a:gd name="T93" fmla="*/ 214 h 273"/>
                    <a:gd name="T94" fmla="*/ 36 w 225"/>
                    <a:gd name="T95" fmla="*/ 200 h 273"/>
                    <a:gd name="T96" fmla="*/ 44 w 225"/>
                    <a:gd name="T97" fmla="*/ 187 h 273"/>
                    <a:gd name="T98" fmla="*/ 58 w 225"/>
                    <a:gd name="T99" fmla="*/ 138 h 273"/>
                    <a:gd name="T100" fmla="*/ 45 w 225"/>
                    <a:gd name="T101" fmla="*/ 69 h 273"/>
                    <a:gd name="T102" fmla="*/ 65 w 225"/>
                    <a:gd name="T103" fmla="*/ 44 h 273"/>
                    <a:gd name="T104" fmla="*/ 96 w 225"/>
                    <a:gd name="T105" fmla="*/ 50 h 273"/>
                    <a:gd name="T106" fmla="*/ 111 w 225"/>
                    <a:gd name="T107" fmla="*/ 56 h 273"/>
                    <a:gd name="T108" fmla="*/ 129 w 225"/>
                    <a:gd name="T109" fmla="*/ 22 h 273"/>
                    <a:gd name="T110" fmla="*/ 147 w 225"/>
                    <a:gd name="T111" fmla="*/ 8 h 273"/>
                    <a:gd name="T112" fmla="*/ 183 w 225"/>
                    <a:gd name="T113" fmla="*/ 0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5" h="273">
                      <a:moveTo>
                        <a:pt x="183" y="0"/>
                      </a:moveTo>
                      <a:lnTo>
                        <a:pt x="205" y="12"/>
                      </a:lnTo>
                      <a:lnTo>
                        <a:pt x="219" y="29"/>
                      </a:lnTo>
                      <a:lnTo>
                        <a:pt x="224" y="50"/>
                      </a:lnTo>
                      <a:lnTo>
                        <a:pt x="223" y="66"/>
                      </a:lnTo>
                      <a:lnTo>
                        <a:pt x="221" y="74"/>
                      </a:lnTo>
                      <a:lnTo>
                        <a:pt x="221" y="76"/>
                      </a:lnTo>
                      <a:lnTo>
                        <a:pt x="218" y="80"/>
                      </a:lnTo>
                      <a:lnTo>
                        <a:pt x="215" y="84"/>
                      </a:lnTo>
                      <a:lnTo>
                        <a:pt x="214" y="88"/>
                      </a:lnTo>
                      <a:lnTo>
                        <a:pt x="215" y="93"/>
                      </a:lnTo>
                      <a:lnTo>
                        <a:pt x="219" y="100"/>
                      </a:lnTo>
                      <a:lnTo>
                        <a:pt x="222" y="104"/>
                      </a:lnTo>
                      <a:lnTo>
                        <a:pt x="224" y="109"/>
                      </a:lnTo>
                      <a:lnTo>
                        <a:pt x="222" y="114"/>
                      </a:lnTo>
                      <a:lnTo>
                        <a:pt x="221" y="114"/>
                      </a:lnTo>
                      <a:lnTo>
                        <a:pt x="219" y="118"/>
                      </a:lnTo>
                      <a:lnTo>
                        <a:pt x="221" y="124"/>
                      </a:lnTo>
                      <a:lnTo>
                        <a:pt x="219" y="129"/>
                      </a:lnTo>
                      <a:lnTo>
                        <a:pt x="215" y="134"/>
                      </a:lnTo>
                      <a:lnTo>
                        <a:pt x="211" y="138"/>
                      </a:lnTo>
                      <a:lnTo>
                        <a:pt x="207" y="142"/>
                      </a:lnTo>
                      <a:lnTo>
                        <a:pt x="212" y="148"/>
                      </a:lnTo>
                      <a:lnTo>
                        <a:pt x="210" y="154"/>
                      </a:lnTo>
                      <a:lnTo>
                        <a:pt x="209" y="157"/>
                      </a:lnTo>
                      <a:lnTo>
                        <a:pt x="210" y="164"/>
                      </a:lnTo>
                      <a:lnTo>
                        <a:pt x="211" y="169"/>
                      </a:lnTo>
                      <a:lnTo>
                        <a:pt x="210" y="173"/>
                      </a:lnTo>
                      <a:lnTo>
                        <a:pt x="208" y="176"/>
                      </a:lnTo>
                      <a:lnTo>
                        <a:pt x="203" y="177"/>
                      </a:lnTo>
                      <a:lnTo>
                        <a:pt x="199" y="177"/>
                      </a:lnTo>
                      <a:lnTo>
                        <a:pt x="177" y="177"/>
                      </a:lnTo>
                      <a:lnTo>
                        <a:pt x="158" y="177"/>
                      </a:lnTo>
                      <a:lnTo>
                        <a:pt x="150" y="177"/>
                      </a:lnTo>
                      <a:lnTo>
                        <a:pt x="145" y="180"/>
                      </a:lnTo>
                      <a:lnTo>
                        <a:pt x="141" y="186"/>
                      </a:lnTo>
                      <a:lnTo>
                        <a:pt x="139" y="193"/>
                      </a:lnTo>
                      <a:lnTo>
                        <a:pt x="140" y="204"/>
                      </a:lnTo>
                      <a:lnTo>
                        <a:pt x="143" y="215"/>
                      </a:lnTo>
                      <a:lnTo>
                        <a:pt x="147" y="222"/>
                      </a:lnTo>
                      <a:lnTo>
                        <a:pt x="151" y="227"/>
                      </a:lnTo>
                      <a:lnTo>
                        <a:pt x="162" y="231"/>
                      </a:lnTo>
                      <a:lnTo>
                        <a:pt x="77" y="272"/>
                      </a:lnTo>
                      <a:lnTo>
                        <a:pt x="17" y="248"/>
                      </a:lnTo>
                      <a:lnTo>
                        <a:pt x="0" y="235"/>
                      </a:lnTo>
                      <a:lnTo>
                        <a:pt x="18" y="225"/>
                      </a:lnTo>
                      <a:lnTo>
                        <a:pt x="27" y="214"/>
                      </a:lnTo>
                      <a:lnTo>
                        <a:pt x="36" y="200"/>
                      </a:lnTo>
                      <a:lnTo>
                        <a:pt x="44" y="187"/>
                      </a:lnTo>
                      <a:lnTo>
                        <a:pt x="58" y="138"/>
                      </a:lnTo>
                      <a:lnTo>
                        <a:pt x="45" y="69"/>
                      </a:lnTo>
                      <a:lnTo>
                        <a:pt x="65" y="44"/>
                      </a:lnTo>
                      <a:lnTo>
                        <a:pt x="96" y="50"/>
                      </a:lnTo>
                      <a:lnTo>
                        <a:pt x="111" y="56"/>
                      </a:lnTo>
                      <a:lnTo>
                        <a:pt x="129" y="22"/>
                      </a:lnTo>
                      <a:lnTo>
                        <a:pt x="147" y="8"/>
                      </a:lnTo>
                      <a:lnTo>
                        <a:pt x="183" y="0"/>
                      </a:lnTo>
                    </a:path>
                  </a:pathLst>
                </a:custGeom>
                <a:solidFill>
                  <a:srgbClr val="FFA08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79" name="Freeform 43"/>
                <p:cNvSpPr>
                  <a:spLocks/>
                </p:cNvSpPr>
                <p:nvPr/>
              </p:nvSpPr>
              <p:spPr bwMode="auto">
                <a:xfrm>
                  <a:off x="1634" y="2315"/>
                  <a:ext cx="68" cy="58"/>
                </a:xfrm>
                <a:custGeom>
                  <a:avLst/>
                  <a:gdLst>
                    <a:gd name="T0" fmla="*/ 67 w 68"/>
                    <a:gd name="T1" fmla="*/ 57 h 58"/>
                    <a:gd name="T2" fmla="*/ 59 w 68"/>
                    <a:gd name="T3" fmla="*/ 55 h 58"/>
                    <a:gd name="T4" fmla="*/ 51 w 68"/>
                    <a:gd name="T5" fmla="*/ 52 h 58"/>
                    <a:gd name="T6" fmla="*/ 45 w 68"/>
                    <a:gd name="T7" fmla="*/ 49 h 58"/>
                    <a:gd name="T8" fmla="*/ 40 w 68"/>
                    <a:gd name="T9" fmla="*/ 44 h 58"/>
                    <a:gd name="T10" fmla="*/ 36 w 68"/>
                    <a:gd name="T11" fmla="*/ 36 h 58"/>
                    <a:gd name="T12" fmla="*/ 31 w 68"/>
                    <a:gd name="T13" fmla="*/ 29 h 58"/>
                    <a:gd name="T14" fmla="*/ 27 w 68"/>
                    <a:gd name="T15" fmla="*/ 23 h 58"/>
                    <a:gd name="T16" fmla="*/ 28 w 68"/>
                    <a:gd name="T17" fmla="*/ 18 h 58"/>
                    <a:gd name="T18" fmla="*/ 30 w 68"/>
                    <a:gd name="T19" fmla="*/ 12 h 58"/>
                    <a:gd name="T20" fmla="*/ 30 w 68"/>
                    <a:gd name="T21" fmla="*/ 5 h 58"/>
                    <a:gd name="T22" fmla="*/ 13 w 68"/>
                    <a:gd name="T23" fmla="*/ 13 h 58"/>
                    <a:gd name="T24" fmla="*/ 3 w 68"/>
                    <a:gd name="T25" fmla="*/ 4 h 58"/>
                    <a:gd name="T26" fmla="*/ 0 w 68"/>
                    <a:gd name="T27" fmla="*/ 0 h 58"/>
                    <a:gd name="T28" fmla="*/ 1 w 68"/>
                    <a:gd name="T29" fmla="*/ 10 h 58"/>
                    <a:gd name="T30" fmla="*/ 4 w 68"/>
                    <a:gd name="T31" fmla="*/ 16 h 58"/>
                    <a:gd name="T32" fmla="*/ 10 w 68"/>
                    <a:gd name="T33" fmla="*/ 21 h 58"/>
                    <a:gd name="T34" fmla="*/ 17 w 68"/>
                    <a:gd name="T35" fmla="*/ 23 h 58"/>
                    <a:gd name="T36" fmla="*/ 21 w 68"/>
                    <a:gd name="T37" fmla="*/ 32 h 58"/>
                    <a:gd name="T38" fmla="*/ 24 w 68"/>
                    <a:gd name="T39" fmla="*/ 39 h 58"/>
                    <a:gd name="T40" fmla="*/ 29 w 68"/>
                    <a:gd name="T41" fmla="*/ 45 h 58"/>
                    <a:gd name="T42" fmla="*/ 35 w 68"/>
                    <a:gd name="T43" fmla="*/ 49 h 58"/>
                    <a:gd name="T44" fmla="*/ 44 w 68"/>
                    <a:gd name="T45" fmla="*/ 53 h 58"/>
                    <a:gd name="T46" fmla="*/ 55 w 68"/>
                    <a:gd name="T47" fmla="*/ 56 h 58"/>
                    <a:gd name="T48" fmla="*/ 67 w 68"/>
                    <a:gd name="T49" fmla="*/ 57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8" h="58">
                      <a:moveTo>
                        <a:pt x="67" y="57"/>
                      </a:moveTo>
                      <a:lnTo>
                        <a:pt x="59" y="55"/>
                      </a:lnTo>
                      <a:lnTo>
                        <a:pt x="51" y="52"/>
                      </a:lnTo>
                      <a:lnTo>
                        <a:pt x="45" y="49"/>
                      </a:lnTo>
                      <a:lnTo>
                        <a:pt x="40" y="44"/>
                      </a:lnTo>
                      <a:lnTo>
                        <a:pt x="36" y="36"/>
                      </a:lnTo>
                      <a:lnTo>
                        <a:pt x="31" y="29"/>
                      </a:lnTo>
                      <a:lnTo>
                        <a:pt x="27" y="23"/>
                      </a:lnTo>
                      <a:lnTo>
                        <a:pt x="28" y="18"/>
                      </a:lnTo>
                      <a:lnTo>
                        <a:pt x="30" y="12"/>
                      </a:lnTo>
                      <a:lnTo>
                        <a:pt x="30" y="5"/>
                      </a:lnTo>
                      <a:lnTo>
                        <a:pt x="13" y="13"/>
                      </a:lnTo>
                      <a:lnTo>
                        <a:pt x="3" y="4"/>
                      </a:lnTo>
                      <a:lnTo>
                        <a:pt x="0" y="0"/>
                      </a:lnTo>
                      <a:lnTo>
                        <a:pt x="1" y="10"/>
                      </a:lnTo>
                      <a:lnTo>
                        <a:pt x="4" y="16"/>
                      </a:lnTo>
                      <a:lnTo>
                        <a:pt x="10" y="21"/>
                      </a:lnTo>
                      <a:lnTo>
                        <a:pt x="17" y="23"/>
                      </a:lnTo>
                      <a:lnTo>
                        <a:pt x="21" y="32"/>
                      </a:lnTo>
                      <a:lnTo>
                        <a:pt x="24" y="39"/>
                      </a:lnTo>
                      <a:lnTo>
                        <a:pt x="29" y="45"/>
                      </a:lnTo>
                      <a:lnTo>
                        <a:pt x="35" y="49"/>
                      </a:lnTo>
                      <a:lnTo>
                        <a:pt x="44" y="53"/>
                      </a:lnTo>
                      <a:lnTo>
                        <a:pt x="55" y="56"/>
                      </a:lnTo>
                      <a:lnTo>
                        <a:pt x="67" y="57"/>
                      </a:lnTo>
                    </a:path>
                  </a:pathLst>
                </a:custGeom>
                <a:solidFill>
                  <a:srgbClr val="FF804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80" name="Freeform 44"/>
                <p:cNvSpPr>
                  <a:spLocks/>
                </p:cNvSpPr>
                <p:nvPr/>
              </p:nvSpPr>
              <p:spPr bwMode="auto">
                <a:xfrm>
                  <a:off x="1633" y="2388"/>
                  <a:ext cx="20" cy="67"/>
                </a:xfrm>
                <a:custGeom>
                  <a:avLst/>
                  <a:gdLst>
                    <a:gd name="T0" fmla="*/ 19 w 20"/>
                    <a:gd name="T1" fmla="*/ 63 h 67"/>
                    <a:gd name="T2" fmla="*/ 15 w 20"/>
                    <a:gd name="T3" fmla="*/ 51 h 67"/>
                    <a:gd name="T4" fmla="*/ 12 w 20"/>
                    <a:gd name="T5" fmla="*/ 40 h 67"/>
                    <a:gd name="T6" fmla="*/ 10 w 20"/>
                    <a:gd name="T7" fmla="*/ 31 h 67"/>
                    <a:gd name="T8" fmla="*/ 9 w 20"/>
                    <a:gd name="T9" fmla="*/ 19 h 67"/>
                    <a:gd name="T10" fmla="*/ 7 w 20"/>
                    <a:gd name="T11" fmla="*/ 0 h 67"/>
                    <a:gd name="T12" fmla="*/ 1 w 20"/>
                    <a:gd name="T13" fmla="*/ 14 h 67"/>
                    <a:gd name="T14" fmla="*/ 4 w 20"/>
                    <a:gd name="T15" fmla="*/ 27 h 67"/>
                    <a:gd name="T16" fmla="*/ 5 w 20"/>
                    <a:gd name="T17" fmla="*/ 41 h 67"/>
                    <a:gd name="T18" fmla="*/ 4 w 20"/>
                    <a:gd name="T19" fmla="*/ 54 h 67"/>
                    <a:gd name="T20" fmla="*/ 0 w 20"/>
                    <a:gd name="T21" fmla="*/ 66 h 67"/>
                    <a:gd name="T22" fmla="*/ 19 w 20"/>
                    <a:gd name="T23" fmla="*/ 6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 h="67">
                      <a:moveTo>
                        <a:pt x="19" y="63"/>
                      </a:moveTo>
                      <a:lnTo>
                        <a:pt x="15" y="51"/>
                      </a:lnTo>
                      <a:lnTo>
                        <a:pt x="12" y="40"/>
                      </a:lnTo>
                      <a:lnTo>
                        <a:pt x="10" y="31"/>
                      </a:lnTo>
                      <a:lnTo>
                        <a:pt x="9" y="19"/>
                      </a:lnTo>
                      <a:lnTo>
                        <a:pt x="7" y="0"/>
                      </a:lnTo>
                      <a:lnTo>
                        <a:pt x="1" y="14"/>
                      </a:lnTo>
                      <a:lnTo>
                        <a:pt x="4" y="27"/>
                      </a:lnTo>
                      <a:lnTo>
                        <a:pt x="5" y="41"/>
                      </a:lnTo>
                      <a:lnTo>
                        <a:pt x="4" y="54"/>
                      </a:lnTo>
                      <a:lnTo>
                        <a:pt x="0" y="66"/>
                      </a:lnTo>
                      <a:lnTo>
                        <a:pt x="19" y="63"/>
                      </a:lnTo>
                    </a:path>
                  </a:pathLst>
                </a:custGeom>
                <a:solidFill>
                  <a:srgbClr val="FF804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14389" name="Group 53"/>
                <p:cNvGrpSpPr>
                  <a:grpSpLocks/>
                </p:cNvGrpSpPr>
                <p:nvPr/>
              </p:nvGrpSpPr>
              <p:grpSpPr bwMode="auto">
                <a:xfrm>
                  <a:off x="1632" y="2216"/>
                  <a:ext cx="151" cy="161"/>
                  <a:chOff x="1632" y="2216"/>
                  <a:chExt cx="151" cy="161"/>
                </a:xfrm>
              </p:grpSpPr>
              <p:grpSp>
                <p:nvGrpSpPr>
                  <p:cNvPr id="14384" name="Group 48"/>
                  <p:cNvGrpSpPr>
                    <a:grpSpLocks/>
                  </p:cNvGrpSpPr>
                  <p:nvPr/>
                </p:nvGrpSpPr>
                <p:grpSpPr bwMode="auto">
                  <a:xfrm>
                    <a:off x="1632" y="2216"/>
                    <a:ext cx="151" cy="161"/>
                    <a:chOff x="1632" y="2216"/>
                    <a:chExt cx="151" cy="161"/>
                  </a:xfrm>
                </p:grpSpPr>
                <p:sp>
                  <p:nvSpPr>
                    <p:cNvPr id="14381" name="Freeform 45"/>
                    <p:cNvSpPr>
                      <a:spLocks/>
                    </p:cNvSpPr>
                    <p:nvPr/>
                  </p:nvSpPr>
                  <p:spPr bwMode="auto">
                    <a:xfrm>
                      <a:off x="1632" y="2216"/>
                      <a:ext cx="134" cy="161"/>
                    </a:xfrm>
                    <a:custGeom>
                      <a:avLst/>
                      <a:gdLst>
                        <a:gd name="T0" fmla="*/ 87 w 134"/>
                        <a:gd name="T1" fmla="*/ 0 h 161"/>
                        <a:gd name="T2" fmla="*/ 100 w 134"/>
                        <a:gd name="T3" fmla="*/ 9 h 161"/>
                        <a:gd name="T4" fmla="*/ 105 w 134"/>
                        <a:gd name="T5" fmla="*/ 16 h 161"/>
                        <a:gd name="T6" fmla="*/ 92 w 134"/>
                        <a:gd name="T7" fmla="*/ 16 h 161"/>
                        <a:gd name="T8" fmla="*/ 84 w 134"/>
                        <a:gd name="T9" fmla="*/ 20 h 161"/>
                        <a:gd name="T10" fmla="*/ 80 w 134"/>
                        <a:gd name="T11" fmla="*/ 29 h 161"/>
                        <a:gd name="T12" fmla="*/ 87 w 134"/>
                        <a:gd name="T13" fmla="*/ 36 h 161"/>
                        <a:gd name="T14" fmla="*/ 89 w 134"/>
                        <a:gd name="T15" fmla="*/ 45 h 161"/>
                        <a:gd name="T16" fmla="*/ 83 w 134"/>
                        <a:gd name="T17" fmla="*/ 53 h 161"/>
                        <a:gd name="T18" fmla="*/ 79 w 134"/>
                        <a:gd name="T19" fmla="*/ 62 h 161"/>
                        <a:gd name="T20" fmla="*/ 76 w 134"/>
                        <a:gd name="T21" fmla="*/ 69 h 161"/>
                        <a:gd name="T22" fmla="*/ 81 w 134"/>
                        <a:gd name="T23" fmla="*/ 73 h 161"/>
                        <a:gd name="T24" fmla="*/ 84 w 134"/>
                        <a:gd name="T25" fmla="*/ 78 h 161"/>
                        <a:gd name="T26" fmla="*/ 94 w 134"/>
                        <a:gd name="T27" fmla="*/ 86 h 161"/>
                        <a:gd name="T28" fmla="*/ 101 w 134"/>
                        <a:gd name="T29" fmla="*/ 89 h 161"/>
                        <a:gd name="T30" fmla="*/ 106 w 134"/>
                        <a:gd name="T31" fmla="*/ 95 h 161"/>
                        <a:gd name="T32" fmla="*/ 107 w 134"/>
                        <a:gd name="T33" fmla="*/ 101 h 161"/>
                        <a:gd name="T34" fmla="*/ 107 w 134"/>
                        <a:gd name="T35" fmla="*/ 109 h 161"/>
                        <a:gd name="T36" fmla="*/ 104 w 134"/>
                        <a:gd name="T37" fmla="*/ 116 h 161"/>
                        <a:gd name="T38" fmla="*/ 100 w 134"/>
                        <a:gd name="T39" fmla="*/ 120 h 161"/>
                        <a:gd name="T40" fmla="*/ 95 w 134"/>
                        <a:gd name="T41" fmla="*/ 122 h 161"/>
                        <a:gd name="T42" fmla="*/ 88 w 134"/>
                        <a:gd name="T43" fmla="*/ 125 h 161"/>
                        <a:gd name="T44" fmla="*/ 84 w 134"/>
                        <a:gd name="T45" fmla="*/ 129 h 161"/>
                        <a:gd name="T46" fmla="*/ 82 w 134"/>
                        <a:gd name="T47" fmla="*/ 134 h 161"/>
                        <a:gd name="T48" fmla="*/ 83 w 134"/>
                        <a:gd name="T49" fmla="*/ 140 h 161"/>
                        <a:gd name="T50" fmla="*/ 85 w 134"/>
                        <a:gd name="T51" fmla="*/ 144 h 161"/>
                        <a:gd name="T52" fmla="*/ 91 w 134"/>
                        <a:gd name="T53" fmla="*/ 147 h 161"/>
                        <a:gd name="T54" fmla="*/ 98 w 134"/>
                        <a:gd name="T55" fmla="*/ 149 h 161"/>
                        <a:gd name="T56" fmla="*/ 105 w 134"/>
                        <a:gd name="T57" fmla="*/ 151 h 161"/>
                        <a:gd name="T58" fmla="*/ 112 w 134"/>
                        <a:gd name="T59" fmla="*/ 153 h 161"/>
                        <a:gd name="T60" fmla="*/ 119 w 134"/>
                        <a:gd name="T61" fmla="*/ 156 h 161"/>
                        <a:gd name="T62" fmla="*/ 126 w 134"/>
                        <a:gd name="T63" fmla="*/ 158 h 161"/>
                        <a:gd name="T64" fmla="*/ 133 w 134"/>
                        <a:gd name="T65" fmla="*/ 159 h 161"/>
                        <a:gd name="T66" fmla="*/ 128 w 134"/>
                        <a:gd name="T67" fmla="*/ 160 h 161"/>
                        <a:gd name="T68" fmla="*/ 120 w 134"/>
                        <a:gd name="T69" fmla="*/ 159 h 161"/>
                        <a:gd name="T70" fmla="*/ 107 w 134"/>
                        <a:gd name="T71" fmla="*/ 159 h 161"/>
                        <a:gd name="T72" fmla="*/ 98 w 134"/>
                        <a:gd name="T73" fmla="*/ 159 h 161"/>
                        <a:gd name="T74" fmla="*/ 89 w 134"/>
                        <a:gd name="T75" fmla="*/ 158 h 161"/>
                        <a:gd name="T76" fmla="*/ 78 w 134"/>
                        <a:gd name="T77" fmla="*/ 157 h 161"/>
                        <a:gd name="T78" fmla="*/ 67 w 134"/>
                        <a:gd name="T79" fmla="*/ 155 h 161"/>
                        <a:gd name="T80" fmla="*/ 58 w 134"/>
                        <a:gd name="T81" fmla="*/ 152 h 161"/>
                        <a:gd name="T82" fmla="*/ 50 w 134"/>
                        <a:gd name="T83" fmla="*/ 148 h 161"/>
                        <a:gd name="T84" fmla="*/ 45 w 134"/>
                        <a:gd name="T85" fmla="*/ 144 h 161"/>
                        <a:gd name="T86" fmla="*/ 40 w 134"/>
                        <a:gd name="T87" fmla="*/ 136 h 161"/>
                        <a:gd name="T88" fmla="*/ 29 w 134"/>
                        <a:gd name="T89" fmla="*/ 116 h 161"/>
                        <a:gd name="T90" fmla="*/ 18 w 134"/>
                        <a:gd name="T91" fmla="*/ 96 h 161"/>
                        <a:gd name="T92" fmla="*/ 0 w 134"/>
                        <a:gd name="T93" fmla="*/ 56 h 161"/>
                        <a:gd name="T94" fmla="*/ 11 w 134"/>
                        <a:gd name="T95" fmla="*/ 42 h 161"/>
                        <a:gd name="T96" fmla="*/ 36 w 134"/>
                        <a:gd name="T97" fmla="*/ 53 h 161"/>
                        <a:gd name="T98" fmla="*/ 50 w 134"/>
                        <a:gd name="T99" fmla="*/ 33 h 161"/>
                        <a:gd name="T100" fmla="*/ 58 w 134"/>
                        <a:gd name="T101" fmla="*/ 7 h 161"/>
                        <a:gd name="T102" fmla="*/ 87 w 134"/>
                        <a:gd name="T103"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34" h="161">
                          <a:moveTo>
                            <a:pt x="87" y="0"/>
                          </a:moveTo>
                          <a:lnTo>
                            <a:pt x="100" y="9"/>
                          </a:lnTo>
                          <a:lnTo>
                            <a:pt x="105" y="16"/>
                          </a:lnTo>
                          <a:lnTo>
                            <a:pt x="92" y="16"/>
                          </a:lnTo>
                          <a:lnTo>
                            <a:pt x="84" y="20"/>
                          </a:lnTo>
                          <a:lnTo>
                            <a:pt x="80" y="29"/>
                          </a:lnTo>
                          <a:lnTo>
                            <a:pt x="87" y="36"/>
                          </a:lnTo>
                          <a:lnTo>
                            <a:pt x="89" y="45"/>
                          </a:lnTo>
                          <a:lnTo>
                            <a:pt x="83" y="53"/>
                          </a:lnTo>
                          <a:lnTo>
                            <a:pt x="79" y="62"/>
                          </a:lnTo>
                          <a:lnTo>
                            <a:pt x="76" y="69"/>
                          </a:lnTo>
                          <a:lnTo>
                            <a:pt x="81" y="73"/>
                          </a:lnTo>
                          <a:lnTo>
                            <a:pt x="84" y="78"/>
                          </a:lnTo>
                          <a:lnTo>
                            <a:pt x="94" y="86"/>
                          </a:lnTo>
                          <a:lnTo>
                            <a:pt x="101" y="89"/>
                          </a:lnTo>
                          <a:lnTo>
                            <a:pt x="106" y="95"/>
                          </a:lnTo>
                          <a:lnTo>
                            <a:pt x="107" y="101"/>
                          </a:lnTo>
                          <a:lnTo>
                            <a:pt x="107" y="109"/>
                          </a:lnTo>
                          <a:lnTo>
                            <a:pt x="104" y="116"/>
                          </a:lnTo>
                          <a:lnTo>
                            <a:pt x="100" y="120"/>
                          </a:lnTo>
                          <a:lnTo>
                            <a:pt x="95" y="122"/>
                          </a:lnTo>
                          <a:lnTo>
                            <a:pt x="88" y="125"/>
                          </a:lnTo>
                          <a:lnTo>
                            <a:pt x="84" y="129"/>
                          </a:lnTo>
                          <a:lnTo>
                            <a:pt x="82" y="134"/>
                          </a:lnTo>
                          <a:lnTo>
                            <a:pt x="83" y="140"/>
                          </a:lnTo>
                          <a:lnTo>
                            <a:pt x="85" y="144"/>
                          </a:lnTo>
                          <a:lnTo>
                            <a:pt x="91" y="147"/>
                          </a:lnTo>
                          <a:lnTo>
                            <a:pt x="98" y="149"/>
                          </a:lnTo>
                          <a:lnTo>
                            <a:pt x="105" y="151"/>
                          </a:lnTo>
                          <a:lnTo>
                            <a:pt x="112" y="153"/>
                          </a:lnTo>
                          <a:lnTo>
                            <a:pt x="119" y="156"/>
                          </a:lnTo>
                          <a:lnTo>
                            <a:pt x="126" y="158"/>
                          </a:lnTo>
                          <a:lnTo>
                            <a:pt x="133" y="159"/>
                          </a:lnTo>
                          <a:lnTo>
                            <a:pt x="128" y="160"/>
                          </a:lnTo>
                          <a:lnTo>
                            <a:pt x="120" y="159"/>
                          </a:lnTo>
                          <a:lnTo>
                            <a:pt x="107" y="159"/>
                          </a:lnTo>
                          <a:lnTo>
                            <a:pt x="98" y="159"/>
                          </a:lnTo>
                          <a:lnTo>
                            <a:pt x="89" y="158"/>
                          </a:lnTo>
                          <a:lnTo>
                            <a:pt x="78" y="157"/>
                          </a:lnTo>
                          <a:lnTo>
                            <a:pt x="67" y="155"/>
                          </a:lnTo>
                          <a:lnTo>
                            <a:pt x="58" y="152"/>
                          </a:lnTo>
                          <a:lnTo>
                            <a:pt x="50" y="148"/>
                          </a:lnTo>
                          <a:lnTo>
                            <a:pt x="45" y="144"/>
                          </a:lnTo>
                          <a:lnTo>
                            <a:pt x="40" y="136"/>
                          </a:lnTo>
                          <a:lnTo>
                            <a:pt x="29" y="116"/>
                          </a:lnTo>
                          <a:lnTo>
                            <a:pt x="18" y="96"/>
                          </a:lnTo>
                          <a:lnTo>
                            <a:pt x="0" y="56"/>
                          </a:lnTo>
                          <a:lnTo>
                            <a:pt x="11" y="42"/>
                          </a:lnTo>
                          <a:lnTo>
                            <a:pt x="36" y="53"/>
                          </a:lnTo>
                          <a:lnTo>
                            <a:pt x="50" y="33"/>
                          </a:lnTo>
                          <a:lnTo>
                            <a:pt x="58" y="7"/>
                          </a:lnTo>
                          <a:lnTo>
                            <a:pt x="87" y="0"/>
                          </a:lnTo>
                        </a:path>
                      </a:pathLst>
                    </a:custGeom>
                    <a:solidFill>
                      <a:srgbClr val="FF807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82" name="Freeform 46"/>
                    <p:cNvSpPr>
                      <a:spLocks/>
                    </p:cNvSpPr>
                    <p:nvPr/>
                  </p:nvSpPr>
                  <p:spPr bwMode="auto">
                    <a:xfrm>
                      <a:off x="1709" y="2269"/>
                      <a:ext cx="64" cy="46"/>
                    </a:xfrm>
                    <a:custGeom>
                      <a:avLst/>
                      <a:gdLst>
                        <a:gd name="T0" fmla="*/ 24 w 64"/>
                        <a:gd name="T1" fmla="*/ 0 h 46"/>
                        <a:gd name="T2" fmla="*/ 27 w 64"/>
                        <a:gd name="T3" fmla="*/ 0 h 46"/>
                        <a:gd name="T4" fmla="*/ 32 w 64"/>
                        <a:gd name="T5" fmla="*/ 1 h 46"/>
                        <a:gd name="T6" fmla="*/ 37 w 64"/>
                        <a:gd name="T7" fmla="*/ 2 h 46"/>
                        <a:gd name="T8" fmla="*/ 46 w 64"/>
                        <a:gd name="T9" fmla="*/ 4 h 46"/>
                        <a:gd name="T10" fmla="*/ 53 w 64"/>
                        <a:gd name="T11" fmla="*/ 4 h 46"/>
                        <a:gd name="T12" fmla="*/ 52 w 64"/>
                        <a:gd name="T13" fmla="*/ 9 h 46"/>
                        <a:gd name="T14" fmla="*/ 53 w 64"/>
                        <a:gd name="T15" fmla="*/ 15 h 46"/>
                        <a:gd name="T16" fmla="*/ 56 w 64"/>
                        <a:gd name="T17" fmla="*/ 19 h 46"/>
                        <a:gd name="T18" fmla="*/ 59 w 64"/>
                        <a:gd name="T19" fmla="*/ 24 h 46"/>
                        <a:gd name="T20" fmla="*/ 63 w 64"/>
                        <a:gd name="T21" fmla="*/ 30 h 46"/>
                        <a:gd name="T22" fmla="*/ 63 w 64"/>
                        <a:gd name="T23" fmla="*/ 35 h 46"/>
                        <a:gd name="T24" fmla="*/ 59 w 64"/>
                        <a:gd name="T25" fmla="*/ 34 h 46"/>
                        <a:gd name="T26" fmla="*/ 54 w 64"/>
                        <a:gd name="T27" fmla="*/ 35 h 46"/>
                        <a:gd name="T28" fmla="*/ 52 w 64"/>
                        <a:gd name="T29" fmla="*/ 37 h 46"/>
                        <a:gd name="T30" fmla="*/ 50 w 64"/>
                        <a:gd name="T31" fmla="*/ 40 h 46"/>
                        <a:gd name="T32" fmla="*/ 53 w 64"/>
                        <a:gd name="T33" fmla="*/ 44 h 46"/>
                        <a:gd name="T34" fmla="*/ 57 w 64"/>
                        <a:gd name="T35" fmla="*/ 44 h 46"/>
                        <a:gd name="T36" fmla="*/ 53 w 64"/>
                        <a:gd name="T37" fmla="*/ 45 h 46"/>
                        <a:gd name="T38" fmla="*/ 50 w 64"/>
                        <a:gd name="T39" fmla="*/ 44 h 46"/>
                        <a:gd name="T40" fmla="*/ 47 w 64"/>
                        <a:gd name="T41" fmla="*/ 42 h 46"/>
                        <a:gd name="T42" fmla="*/ 47 w 64"/>
                        <a:gd name="T43" fmla="*/ 38 h 46"/>
                        <a:gd name="T44" fmla="*/ 49 w 64"/>
                        <a:gd name="T45" fmla="*/ 35 h 46"/>
                        <a:gd name="T46" fmla="*/ 53 w 64"/>
                        <a:gd name="T47" fmla="*/ 32 h 46"/>
                        <a:gd name="T48" fmla="*/ 56 w 64"/>
                        <a:gd name="T49" fmla="*/ 32 h 46"/>
                        <a:gd name="T50" fmla="*/ 50 w 64"/>
                        <a:gd name="T51" fmla="*/ 24 h 46"/>
                        <a:gd name="T52" fmla="*/ 47 w 64"/>
                        <a:gd name="T53" fmla="*/ 18 h 46"/>
                        <a:gd name="T54" fmla="*/ 37 w 64"/>
                        <a:gd name="T55" fmla="*/ 20 h 46"/>
                        <a:gd name="T56" fmla="*/ 30 w 64"/>
                        <a:gd name="T57" fmla="*/ 20 h 46"/>
                        <a:gd name="T58" fmla="*/ 21 w 64"/>
                        <a:gd name="T59" fmla="*/ 18 h 46"/>
                        <a:gd name="T60" fmla="*/ 15 w 64"/>
                        <a:gd name="T61" fmla="*/ 16 h 46"/>
                        <a:gd name="T62" fmla="*/ 10 w 64"/>
                        <a:gd name="T63" fmla="*/ 12 h 46"/>
                        <a:gd name="T64" fmla="*/ 6 w 64"/>
                        <a:gd name="T65" fmla="*/ 10 h 46"/>
                        <a:gd name="T66" fmla="*/ 0 w 64"/>
                        <a:gd name="T67" fmla="*/ 8 h 46"/>
                        <a:gd name="T68" fmla="*/ 14 w 64"/>
                        <a:gd name="T69" fmla="*/ 2 h 46"/>
                        <a:gd name="T70" fmla="*/ 24 w 64"/>
                        <a:gd name="T71"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4" h="46">
                          <a:moveTo>
                            <a:pt x="24" y="0"/>
                          </a:moveTo>
                          <a:lnTo>
                            <a:pt x="27" y="0"/>
                          </a:lnTo>
                          <a:lnTo>
                            <a:pt x="32" y="1"/>
                          </a:lnTo>
                          <a:lnTo>
                            <a:pt x="37" y="2"/>
                          </a:lnTo>
                          <a:lnTo>
                            <a:pt x="46" y="4"/>
                          </a:lnTo>
                          <a:lnTo>
                            <a:pt x="53" y="4"/>
                          </a:lnTo>
                          <a:lnTo>
                            <a:pt x="52" y="9"/>
                          </a:lnTo>
                          <a:lnTo>
                            <a:pt x="53" y="15"/>
                          </a:lnTo>
                          <a:lnTo>
                            <a:pt x="56" y="19"/>
                          </a:lnTo>
                          <a:lnTo>
                            <a:pt x="59" y="24"/>
                          </a:lnTo>
                          <a:lnTo>
                            <a:pt x="63" y="30"/>
                          </a:lnTo>
                          <a:lnTo>
                            <a:pt x="63" y="35"/>
                          </a:lnTo>
                          <a:lnTo>
                            <a:pt x="59" y="34"/>
                          </a:lnTo>
                          <a:lnTo>
                            <a:pt x="54" y="35"/>
                          </a:lnTo>
                          <a:lnTo>
                            <a:pt x="52" y="37"/>
                          </a:lnTo>
                          <a:lnTo>
                            <a:pt x="50" y="40"/>
                          </a:lnTo>
                          <a:lnTo>
                            <a:pt x="53" y="44"/>
                          </a:lnTo>
                          <a:lnTo>
                            <a:pt x="57" y="44"/>
                          </a:lnTo>
                          <a:lnTo>
                            <a:pt x="53" y="45"/>
                          </a:lnTo>
                          <a:lnTo>
                            <a:pt x="50" y="44"/>
                          </a:lnTo>
                          <a:lnTo>
                            <a:pt x="47" y="42"/>
                          </a:lnTo>
                          <a:lnTo>
                            <a:pt x="47" y="38"/>
                          </a:lnTo>
                          <a:lnTo>
                            <a:pt x="49" y="35"/>
                          </a:lnTo>
                          <a:lnTo>
                            <a:pt x="53" y="32"/>
                          </a:lnTo>
                          <a:lnTo>
                            <a:pt x="56" y="32"/>
                          </a:lnTo>
                          <a:lnTo>
                            <a:pt x="50" y="24"/>
                          </a:lnTo>
                          <a:lnTo>
                            <a:pt x="47" y="18"/>
                          </a:lnTo>
                          <a:lnTo>
                            <a:pt x="37" y="20"/>
                          </a:lnTo>
                          <a:lnTo>
                            <a:pt x="30" y="20"/>
                          </a:lnTo>
                          <a:lnTo>
                            <a:pt x="21" y="18"/>
                          </a:lnTo>
                          <a:lnTo>
                            <a:pt x="15" y="16"/>
                          </a:lnTo>
                          <a:lnTo>
                            <a:pt x="10" y="12"/>
                          </a:lnTo>
                          <a:lnTo>
                            <a:pt x="6" y="10"/>
                          </a:lnTo>
                          <a:lnTo>
                            <a:pt x="0" y="8"/>
                          </a:lnTo>
                          <a:lnTo>
                            <a:pt x="14" y="2"/>
                          </a:lnTo>
                          <a:lnTo>
                            <a:pt x="24" y="0"/>
                          </a:lnTo>
                        </a:path>
                      </a:pathLst>
                    </a:custGeom>
                    <a:solidFill>
                      <a:srgbClr val="FF807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83" name="Freeform 47"/>
                    <p:cNvSpPr>
                      <a:spLocks/>
                    </p:cNvSpPr>
                    <p:nvPr/>
                  </p:nvSpPr>
                  <p:spPr bwMode="auto">
                    <a:xfrm>
                      <a:off x="1776" y="2272"/>
                      <a:ext cx="7" cy="18"/>
                    </a:xfrm>
                    <a:custGeom>
                      <a:avLst/>
                      <a:gdLst>
                        <a:gd name="T0" fmla="*/ 6 w 7"/>
                        <a:gd name="T1" fmla="*/ 0 h 18"/>
                        <a:gd name="T2" fmla="*/ 4 w 7"/>
                        <a:gd name="T3" fmla="*/ 1 h 18"/>
                        <a:gd name="T4" fmla="*/ 3 w 7"/>
                        <a:gd name="T5" fmla="*/ 1 h 18"/>
                        <a:gd name="T6" fmla="*/ 1 w 7"/>
                        <a:gd name="T7" fmla="*/ 2 h 18"/>
                        <a:gd name="T8" fmla="*/ 0 w 7"/>
                        <a:gd name="T9" fmla="*/ 4 h 18"/>
                        <a:gd name="T10" fmla="*/ 0 w 7"/>
                        <a:gd name="T11" fmla="*/ 6 h 18"/>
                        <a:gd name="T12" fmla="*/ 0 w 7"/>
                        <a:gd name="T13" fmla="*/ 11 h 18"/>
                        <a:gd name="T14" fmla="*/ 1 w 7"/>
                        <a:gd name="T15" fmla="*/ 14 h 18"/>
                        <a:gd name="T16" fmla="*/ 2 w 7"/>
                        <a:gd name="T17" fmla="*/ 17 h 18"/>
                        <a:gd name="T18" fmla="*/ 2 w 7"/>
                        <a:gd name="T19" fmla="*/ 14 h 18"/>
                        <a:gd name="T20" fmla="*/ 2 w 7"/>
                        <a:gd name="T21" fmla="*/ 11 h 18"/>
                        <a:gd name="T22" fmla="*/ 3 w 7"/>
                        <a:gd name="T23" fmla="*/ 10 h 18"/>
                        <a:gd name="T24" fmla="*/ 4 w 7"/>
                        <a:gd name="T25" fmla="*/ 8 h 18"/>
                        <a:gd name="T26" fmla="*/ 5 w 7"/>
                        <a:gd name="T27" fmla="*/ 5 h 18"/>
                        <a:gd name="T28" fmla="*/ 6 w 7"/>
                        <a:gd name="T29" fmla="*/ 3 h 18"/>
                        <a:gd name="T30" fmla="*/ 6 w 7"/>
                        <a:gd name="T31"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 h="18">
                          <a:moveTo>
                            <a:pt x="6" y="0"/>
                          </a:moveTo>
                          <a:lnTo>
                            <a:pt x="4" y="1"/>
                          </a:lnTo>
                          <a:lnTo>
                            <a:pt x="3" y="1"/>
                          </a:lnTo>
                          <a:lnTo>
                            <a:pt x="1" y="2"/>
                          </a:lnTo>
                          <a:lnTo>
                            <a:pt x="0" y="4"/>
                          </a:lnTo>
                          <a:lnTo>
                            <a:pt x="0" y="6"/>
                          </a:lnTo>
                          <a:lnTo>
                            <a:pt x="0" y="11"/>
                          </a:lnTo>
                          <a:lnTo>
                            <a:pt x="1" y="14"/>
                          </a:lnTo>
                          <a:lnTo>
                            <a:pt x="2" y="17"/>
                          </a:lnTo>
                          <a:lnTo>
                            <a:pt x="2" y="14"/>
                          </a:lnTo>
                          <a:lnTo>
                            <a:pt x="2" y="11"/>
                          </a:lnTo>
                          <a:lnTo>
                            <a:pt x="3" y="10"/>
                          </a:lnTo>
                          <a:lnTo>
                            <a:pt x="4" y="8"/>
                          </a:lnTo>
                          <a:lnTo>
                            <a:pt x="5" y="5"/>
                          </a:lnTo>
                          <a:lnTo>
                            <a:pt x="6" y="3"/>
                          </a:lnTo>
                          <a:lnTo>
                            <a:pt x="6" y="0"/>
                          </a:lnTo>
                        </a:path>
                      </a:pathLst>
                    </a:custGeom>
                    <a:solidFill>
                      <a:srgbClr val="FF807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4388" name="Group 52"/>
                  <p:cNvGrpSpPr>
                    <a:grpSpLocks/>
                  </p:cNvGrpSpPr>
                  <p:nvPr/>
                </p:nvGrpSpPr>
                <p:grpSpPr bwMode="auto">
                  <a:xfrm>
                    <a:off x="1774" y="2315"/>
                    <a:ext cx="8" cy="16"/>
                    <a:chOff x="1774" y="2315"/>
                    <a:chExt cx="8" cy="16"/>
                  </a:xfrm>
                </p:grpSpPr>
                <p:sp>
                  <p:nvSpPr>
                    <p:cNvPr id="14385" name="Oval 49"/>
                    <p:cNvSpPr>
                      <a:spLocks noChangeArrowheads="1"/>
                    </p:cNvSpPr>
                    <p:nvPr/>
                  </p:nvSpPr>
                  <p:spPr bwMode="auto">
                    <a:xfrm>
                      <a:off x="1774" y="2315"/>
                      <a:ext cx="3" cy="1"/>
                    </a:xfrm>
                    <a:prstGeom prst="ellipse">
                      <a:avLst/>
                    </a:prstGeom>
                    <a:solidFill>
                      <a:srgbClr val="FF8040"/>
                    </a:solidFill>
                    <a:ln>
                      <a:noFill/>
                    </a:ln>
                    <a:effectLst/>
                    <a:extLst>
                      <a:ext uri="{91240B29-F687-4F45-9708-019B960494DF}">
                        <a14:hiddenLine xmlns:a14="http://schemas.microsoft.com/office/drawing/2010/main" w="12700">
                          <a:solidFill>
                            <a:srgbClr val="F6BF69"/>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386" name="Freeform 50"/>
                    <p:cNvSpPr>
                      <a:spLocks/>
                    </p:cNvSpPr>
                    <p:nvPr/>
                  </p:nvSpPr>
                  <p:spPr bwMode="auto">
                    <a:xfrm>
                      <a:off x="1778" y="2322"/>
                      <a:ext cx="2" cy="4"/>
                    </a:xfrm>
                    <a:custGeom>
                      <a:avLst/>
                      <a:gdLst>
                        <a:gd name="T0" fmla="*/ 1 w 2"/>
                        <a:gd name="T1" fmla="*/ 0 h 4"/>
                        <a:gd name="T2" fmla="*/ 1 w 2"/>
                        <a:gd name="T3" fmla="*/ 1 h 4"/>
                        <a:gd name="T4" fmla="*/ 1 w 2"/>
                        <a:gd name="T5" fmla="*/ 2 h 4"/>
                        <a:gd name="T6" fmla="*/ 0 w 2"/>
                        <a:gd name="T7" fmla="*/ 3 h 4"/>
                        <a:gd name="T8" fmla="*/ 0 w 2"/>
                        <a:gd name="T9" fmla="*/ 2 h 4"/>
                        <a:gd name="T10" fmla="*/ 0 w 2"/>
                        <a:gd name="T11" fmla="*/ 1 h 4"/>
                        <a:gd name="T12" fmla="*/ 1 w 2"/>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2" h="4">
                          <a:moveTo>
                            <a:pt x="1" y="0"/>
                          </a:moveTo>
                          <a:lnTo>
                            <a:pt x="1" y="1"/>
                          </a:lnTo>
                          <a:lnTo>
                            <a:pt x="1" y="2"/>
                          </a:lnTo>
                          <a:lnTo>
                            <a:pt x="0" y="3"/>
                          </a:lnTo>
                          <a:lnTo>
                            <a:pt x="0" y="2"/>
                          </a:lnTo>
                          <a:lnTo>
                            <a:pt x="0" y="1"/>
                          </a:lnTo>
                          <a:lnTo>
                            <a:pt x="1" y="0"/>
                          </a:lnTo>
                        </a:path>
                      </a:pathLst>
                    </a:custGeom>
                    <a:solidFill>
                      <a:srgbClr val="FF804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87" name="Freeform 51"/>
                    <p:cNvSpPr>
                      <a:spLocks/>
                    </p:cNvSpPr>
                    <p:nvPr/>
                  </p:nvSpPr>
                  <p:spPr bwMode="auto">
                    <a:xfrm>
                      <a:off x="1781" y="2325"/>
                      <a:ext cx="1" cy="6"/>
                    </a:xfrm>
                    <a:custGeom>
                      <a:avLst/>
                      <a:gdLst>
                        <a:gd name="T0" fmla="*/ 0 w 1"/>
                        <a:gd name="T1" fmla="*/ 0 h 6"/>
                        <a:gd name="T2" fmla="*/ 0 w 1"/>
                        <a:gd name="T3" fmla="*/ 2 h 6"/>
                        <a:gd name="T4" fmla="*/ 0 w 1"/>
                        <a:gd name="T5" fmla="*/ 3 h 6"/>
                        <a:gd name="T6" fmla="*/ 0 w 1"/>
                        <a:gd name="T7" fmla="*/ 4 h 6"/>
                        <a:gd name="T8" fmla="*/ 0 w 1"/>
                        <a:gd name="T9" fmla="*/ 5 h 6"/>
                        <a:gd name="T10" fmla="*/ 0 w 1"/>
                        <a:gd name="T11" fmla="*/ 4 h 6"/>
                        <a:gd name="T12" fmla="*/ 0 w 1"/>
                        <a:gd name="T13" fmla="*/ 3 h 6"/>
                        <a:gd name="T14" fmla="*/ 0 w 1"/>
                        <a:gd name="T15" fmla="*/ 2 h 6"/>
                        <a:gd name="T16" fmla="*/ 0 w 1"/>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6">
                          <a:moveTo>
                            <a:pt x="0" y="0"/>
                          </a:moveTo>
                          <a:lnTo>
                            <a:pt x="0" y="2"/>
                          </a:lnTo>
                          <a:lnTo>
                            <a:pt x="0" y="3"/>
                          </a:lnTo>
                          <a:lnTo>
                            <a:pt x="0" y="4"/>
                          </a:lnTo>
                          <a:lnTo>
                            <a:pt x="0" y="5"/>
                          </a:lnTo>
                          <a:lnTo>
                            <a:pt x="0" y="4"/>
                          </a:lnTo>
                          <a:lnTo>
                            <a:pt x="0" y="3"/>
                          </a:lnTo>
                          <a:lnTo>
                            <a:pt x="0" y="2"/>
                          </a:lnTo>
                          <a:lnTo>
                            <a:pt x="0" y="0"/>
                          </a:lnTo>
                        </a:path>
                      </a:pathLst>
                    </a:custGeom>
                    <a:solidFill>
                      <a:srgbClr val="FF804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grpSp>
          <p:sp>
            <p:nvSpPr>
              <p:cNvPr id="14391" name="Freeform 55"/>
              <p:cNvSpPr>
                <a:spLocks/>
              </p:cNvSpPr>
              <p:nvPr/>
            </p:nvSpPr>
            <p:spPr bwMode="auto">
              <a:xfrm>
                <a:off x="1728" y="2269"/>
                <a:ext cx="26" cy="4"/>
              </a:xfrm>
              <a:custGeom>
                <a:avLst/>
                <a:gdLst>
                  <a:gd name="T0" fmla="*/ 24 w 26"/>
                  <a:gd name="T1" fmla="*/ 1 h 4"/>
                  <a:gd name="T2" fmla="*/ 25 w 26"/>
                  <a:gd name="T3" fmla="*/ 2 h 4"/>
                  <a:gd name="T4" fmla="*/ 21 w 26"/>
                  <a:gd name="T5" fmla="*/ 1 h 4"/>
                  <a:gd name="T6" fmla="*/ 14 w 26"/>
                  <a:gd name="T7" fmla="*/ 1 h 4"/>
                  <a:gd name="T8" fmla="*/ 9 w 26"/>
                  <a:gd name="T9" fmla="*/ 1 h 4"/>
                  <a:gd name="T10" fmla="*/ 5 w 26"/>
                  <a:gd name="T11" fmla="*/ 2 h 4"/>
                  <a:gd name="T12" fmla="*/ 0 w 26"/>
                  <a:gd name="T13" fmla="*/ 3 h 4"/>
                  <a:gd name="T14" fmla="*/ 5 w 26"/>
                  <a:gd name="T15" fmla="*/ 2 h 4"/>
                  <a:gd name="T16" fmla="*/ 9 w 26"/>
                  <a:gd name="T17" fmla="*/ 1 h 4"/>
                  <a:gd name="T18" fmla="*/ 14 w 26"/>
                  <a:gd name="T19" fmla="*/ 0 h 4"/>
                  <a:gd name="T20" fmla="*/ 16 w 26"/>
                  <a:gd name="T21" fmla="*/ 0 h 4"/>
                  <a:gd name="T22" fmla="*/ 21 w 26"/>
                  <a:gd name="T23" fmla="*/ 1 h 4"/>
                  <a:gd name="T24" fmla="*/ 24 w 26"/>
                  <a:gd name="T25"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 h="4">
                    <a:moveTo>
                      <a:pt x="24" y="1"/>
                    </a:moveTo>
                    <a:lnTo>
                      <a:pt x="25" y="2"/>
                    </a:lnTo>
                    <a:lnTo>
                      <a:pt x="21" y="1"/>
                    </a:lnTo>
                    <a:lnTo>
                      <a:pt x="14" y="1"/>
                    </a:lnTo>
                    <a:lnTo>
                      <a:pt x="9" y="1"/>
                    </a:lnTo>
                    <a:lnTo>
                      <a:pt x="5" y="2"/>
                    </a:lnTo>
                    <a:lnTo>
                      <a:pt x="0" y="3"/>
                    </a:lnTo>
                    <a:lnTo>
                      <a:pt x="5" y="2"/>
                    </a:lnTo>
                    <a:lnTo>
                      <a:pt x="9" y="1"/>
                    </a:lnTo>
                    <a:lnTo>
                      <a:pt x="14" y="0"/>
                    </a:lnTo>
                    <a:lnTo>
                      <a:pt x="16" y="0"/>
                    </a:lnTo>
                    <a:lnTo>
                      <a:pt x="21" y="1"/>
                    </a:lnTo>
                    <a:lnTo>
                      <a:pt x="24" y="1"/>
                    </a:lnTo>
                  </a:path>
                </a:pathLst>
              </a:custGeom>
              <a:solidFill>
                <a:srgbClr val="FFA08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4417" name="Group 81"/>
            <p:cNvGrpSpPr>
              <a:grpSpLocks/>
            </p:cNvGrpSpPr>
            <p:nvPr/>
          </p:nvGrpSpPr>
          <p:grpSpPr bwMode="auto">
            <a:xfrm>
              <a:off x="1728" y="2273"/>
              <a:ext cx="54" cy="78"/>
              <a:chOff x="1728" y="2273"/>
              <a:chExt cx="54" cy="78"/>
            </a:xfrm>
          </p:grpSpPr>
          <p:grpSp>
            <p:nvGrpSpPr>
              <p:cNvPr id="14396" name="Group 60"/>
              <p:cNvGrpSpPr>
                <a:grpSpLocks/>
              </p:cNvGrpSpPr>
              <p:nvPr/>
            </p:nvGrpSpPr>
            <p:grpSpPr bwMode="auto">
              <a:xfrm>
                <a:off x="1744" y="2336"/>
                <a:ext cx="32" cy="15"/>
                <a:chOff x="1744" y="2336"/>
                <a:chExt cx="32" cy="15"/>
              </a:xfrm>
            </p:grpSpPr>
            <p:sp>
              <p:nvSpPr>
                <p:cNvPr id="14393" name="Freeform 57"/>
                <p:cNvSpPr>
                  <a:spLocks/>
                </p:cNvSpPr>
                <p:nvPr/>
              </p:nvSpPr>
              <p:spPr bwMode="auto">
                <a:xfrm>
                  <a:off x="1744" y="2336"/>
                  <a:ext cx="32" cy="15"/>
                </a:xfrm>
                <a:custGeom>
                  <a:avLst/>
                  <a:gdLst>
                    <a:gd name="T0" fmla="*/ 31 w 32"/>
                    <a:gd name="T1" fmla="*/ 1 h 15"/>
                    <a:gd name="T2" fmla="*/ 29 w 32"/>
                    <a:gd name="T3" fmla="*/ 0 h 15"/>
                    <a:gd name="T4" fmla="*/ 25 w 32"/>
                    <a:gd name="T5" fmla="*/ 0 h 15"/>
                    <a:gd name="T6" fmla="*/ 20 w 32"/>
                    <a:gd name="T7" fmla="*/ 1 h 15"/>
                    <a:gd name="T8" fmla="*/ 15 w 32"/>
                    <a:gd name="T9" fmla="*/ 2 h 15"/>
                    <a:gd name="T10" fmla="*/ 0 w 32"/>
                    <a:gd name="T11" fmla="*/ 4 h 15"/>
                    <a:gd name="T12" fmla="*/ 9 w 32"/>
                    <a:gd name="T13" fmla="*/ 7 h 15"/>
                    <a:gd name="T14" fmla="*/ 14 w 32"/>
                    <a:gd name="T15" fmla="*/ 10 h 15"/>
                    <a:gd name="T16" fmla="*/ 20 w 32"/>
                    <a:gd name="T17" fmla="*/ 12 h 15"/>
                    <a:gd name="T18" fmla="*/ 25 w 32"/>
                    <a:gd name="T19" fmla="*/ 14 h 15"/>
                    <a:gd name="T20" fmla="*/ 27 w 32"/>
                    <a:gd name="T21" fmla="*/ 14 h 15"/>
                    <a:gd name="T22" fmla="*/ 29 w 32"/>
                    <a:gd name="T23" fmla="*/ 13 h 15"/>
                    <a:gd name="T24" fmla="*/ 30 w 32"/>
                    <a:gd name="T25" fmla="*/ 10 h 15"/>
                    <a:gd name="T26" fmla="*/ 28 w 32"/>
                    <a:gd name="T27" fmla="*/ 8 h 15"/>
                    <a:gd name="T28" fmla="*/ 27 w 32"/>
                    <a:gd name="T29" fmla="*/ 6 h 15"/>
                    <a:gd name="T30" fmla="*/ 29 w 32"/>
                    <a:gd name="T31" fmla="*/ 5 h 15"/>
                    <a:gd name="T32" fmla="*/ 30 w 32"/>
                    <a:gd name="T33" fmla="*/ 4 h 15"/>
                    <a:gd name="T34" fmla="*/ 31 w 32"/>
                    <a:gd name="T35"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 h="15">
                      <a:moveTo>
                        <a:pt x="31" y="1"/>
                      </a:moveTo>
                      <a:lnTo>
                        <a:pt x="29" y="0"/>
                      </a:lnTo>
                      <a:lnTo>
                        <a:pt x="25" y="0"/>
                      </a:lnTo>
                      <a:lnTo>
                        <a:pt x="20" y="1"/>
                      </a:lnTo>
                      <a:lnTo>
                        <a:pt x="15" y="2"/>
                      </a:lnTo>
                      <a:lnTo>
                        <a:pt x="0" y="4"/>
                      </a:lnTo>
                      <a:lnTo>
                        <a:pt x="9" y="7"/>
                      </a:lnTo>
                      <a:lnTo>
                        <a:pt x="14" y="10"/>
                      </a:lnTo>
                      <a:lnTo>
                        <a:pt x="20" y="12"/>
                      </a:lnTo>
                      <a:lnTo>
                        <a:pt x="25" y="14"/>
                      </a:lnTo>
                      <a:lnTo>
                        <a:pt x="27" y="14"/>
                      </a:lnTo>
                      <a:lnTo>
                        <a:pt x="29" y="13"/>
                      </a:lnTo>
                      <a:lnTo>
                        <a:pt x="30" y="10"/>
                      </a:lnTo>
                      <a:lnTo>
                        <a:pt x="28" y="8"/>
                      </a:lnTo>
                      <a:lnTo>
                        <a:pt x="27" y="6"/>
                      </a:lnTo>
                      <a:lnTo>
                        <a:pt x="29" y="5"/>
                      </a:lnTo>
                      <a:lnTo>
                        <a:pt x="30" y="4"/>
                      </a:lnTo>
                      <a:lnTo>
                        <a:pt x="31" y="1"/>
                      </a:lnTo>
                    </a:path>
                  </a:pathLst>
                </a:custGeom>
                <a:solidFill>
                  <a:srgbClr val="FF000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94" name="Freeform 58"/>
                <p:cNvSpPr>
                  <a:spLocks/>
                </p:cNvSpPr>
                <p:nvPr/>
              </p:nvSpPr>
              <p:spPr bwMode="auto">
                <a:xfrm>
                  <a:off x="1745" y="2340"/>
                  <a:ext cx="29" cy="2"/>
                </a:xfrm>
                <a:custGeom>
                  <a:avLst/>
                  <a:gdLst>
                    <a:gd name="T0" fmla="*/ 27 w 29"/>
                    <a:gd name="T1" fmla="*/ 1 h 2"/>
                    <a:gd name="T2" fmla="*/ 25 w 29"/>
                    <a:gd name="T3" fmla="*/ 1 h 2"/>
                    <a:gd name="T4" fmla="*/ 21 w 29"/>
                    <a:gd name="T5" fmla="*/ 1 h 2"/>
                    <a:gd name="T6" fmla="*/ 16 w 29"/>
                    <a:gd name="T7" fmla="*/ 0 h 2"/>
                    <a:gd name="T8" fmla="*/ 11 w 29"/>
                    <a:gd name="T9" fmla="*/ 1 h 2"/>
                    <a:gd name="T10" fmla="*/ 5 w 29"/>
                    <a:gd name="T11" fmla="*/ 0 h 2"/>
                    <a:gd name="T12" fmla="*/ 0 w 29"/>
                    <a:gd name="T13" fmla="*/ 0 h 2"/>
                    <a:gd name="T14" fmla="*/ 3 w 29"/>
                    <a:gd name="T15" fmla="*/ 0 h 2"/>
                    <a:gd name="T16" fmla="*/ 9 w 29"/>
                    <a:gd name="T17" fmla="*/ 0 h 2"/>
                    <a:gd name="T18" fmla="*/ 13 w 29"/>
                    <a:gd name="T19" fmla="*/ 0 h 2"/>
                    <a:gd name="T20" fmla="*/ 17 w 29"/>
                    <a:gd name="T21" fmla="*/ 0 h 2"/>
                    <a:gd name="T22" fmla="*/ 24 w 29"/>
                    <a:gd name="T23" fmla="*/ 0 h 2"/>
                    <a:gd name="T24" fmla="*/ 28 w 29"/>
                    <a:gd name="T25" fmla="*/ 0 h 2"/>
                    <a:gd name="T26" fmla="*/ 27 w 29"/>
                    <a:gd name="T2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2">
                      <a:moveTo>
                        <a:pt x="27" y="1"/>
                      </a:moveTo>
                      <a:lnTo>
                        <a:pt x="25" y="1"/>
                      </a:lnTo>
                      <a:lnTo>
                        <a:pt x="21" y="1"/>
                      </a:lnTo>
                      <a:lnTo>
                        <a:pt x="16" y="0"/>
                      </a:lnTo>
                      <a:lnTo>
                        <a:pt x="11" y="1"/>
                      </a:lnTo>
                      <a:lnTo>
                        <a:pt x="5" y="0"/>
                      </a:lnTo>
                      <a:lnTo>
                        <a:pt x="0" y="0"/>
                      </a:lnTo>
                      <a:lnTo>
                        <a:pt x="3" y="0"/>
                      </a:lnTo>
                      <a:lnTo>
                        <a:pt x="9" y="0"/>
                      </a:lnTo>
                      <a:lnTo>
                        <a:pt x="13" y="0"/>
                      </a:lnTo>
                      <a:lnTo>
                        <a:pt x="17" y="0"/>
                      </a:lnTo>
                      <a:lnTo>
                        <a:pt x="24" y="0"/>
                      </a:lnTo>
                      <a:lnTo>
                        <a:pt x="28" y="0"/>
                      </a:lnTo>
                      <a:lnTo>
                        <a:pt x="27" y="1"/>
                      </a:lnTo>
                    </a:path>
                  </a:pathLst>
                </a:custGeom>
                <a:solidFill>
                  <a:srgbClr val="80000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95" name="Freeform 59"/>
                <p:cNvSpPr>
                  <a:spLocks/>
                </p:cNvSpPr>
                <p:nvPr/>
              </p:nvSpPr>
              <p:spPr bwMode="auto">
                <a:xfrm>
                  <a:off x="1763" y="2344"/>
                  <a:ext cx="9" cy="1"/>
                </a:xfrm>
                <a:custGeom>
                  <a:avLst/>
                  <a:gdLst>
                    <a:gd name="T0" fmla="*/ 7 w 9"/>
                    <a:gd name="T1" fmla="*/ 0 h 1"/>
                    <a:gd name="T2" fmla="*/ 8 w 9"/>
                    <a:gd name="T3" fmla="*/ 0 h 1"/>
                    <a:gd name="T4" fmla="*/ 6 w 9"/>
                    <a:gd name="T5" fmla="*/ 0 h 1"/>
                    <a:gd name="T6" fmla="*/ 5 w 9"/>
                    <a:gd name="T7" fmla="*/ 0 h 1"/>
                    <a:gd name="T8" fmla="*/ 3 w 9"/>
                    <a:gd name="T9" fmla="*/ 0 h 1"/>
                    <a:gd name="T10" fmla="*/ 0 w 9"/>
                    <a:gd name="T11" fmla="*/ 0 h 1"/>
                    <a:gd name="T12" fmla="*/ 2 w 9"/>
                    <a:gd name="T13" fmla="*/ 0 h 1"/>
                    <a:gd name="T14" fmla="*/ 5 w 9"/>
                    <a:gd name="T15" fmla="*/ 0 h 1"/>
                    <a:gd name="T16" fmla="*/ 7 w 9"/>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
                      <a:moveTo>
                        <a:pt x="7" y="0"/>
                      </a:moveTo>
                      <a:lnTo>
                        <a:pt x="8" y="0"/>
                      </a:lnTo>
                      <a:lnTo>
                        <a:pt x="6" y="0"/>
                      </a:lnTo>
                      <a:lnTo>
                        <a:pt x="5" y="0"/>
                      </a:lnTo>
                      <a:lnTo>
                        <a:pt x="3" y="0"/>
                      </a:lnTo>
                      <a:lnTo>
                        <a:pt x="0" y="0"/>
                      </a:lnTo>
                      <a:lnTo>
                        <a:pt x="2" y="0"/>
                      </a:lnTo>
                      <a:lnTo>
                        <a:pt x="5" y="0"/>
                      </a:lnTo>
                      <a:lnTo>
                        <a:pt x="7" y="0"/>
                      </a:lnTo>
                    </a:path>
                  </a:pathLst>
                </a:custGeom>
                <a:solidFill>
                  <a:srgbClr val="FF204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4416" name="Group 80"/>
              <p:cNvGrpSpPr>
                <a:grpSpLocks/>
              </p:cNvGrpSpPr>
              <p:nvPr/>
            </p:nvGrpSpPr>
            <p:grpSpPr bwMode="auto">
              <a:xfrm>
                <a:off x="1728" y="2273"/>
                <a:ext cx="54" cy="12"/>
                <a:chOff x="1728" y="2273"/>
                <a:chExt cx="54" cy="12"/>
              </a:xfrm>
            </p:grpSpPr>
            <p:grpSp>
              <p:nvGrpSpPr>
                <p:cNvPr id="14406" name="Group 70"/>
                <p:cNvGrpSpPr>
                  <a:grpSpLocks/>
                </p:cNvGrpSpPr>
                <p:nvPr/>
              </p:nvGrpSpPr>
              <p:grpSpPr bwMode="auto">
                <a:xfrm>
                  <a:off x="1728" y="2273"/>
                  <a:ext cx="27" cy="9"/>
                  <a:chOff x="1728" y="2273"/>
                  <a:chExt cx="27" cy="9"/>
                </a:xfrm>
              </p:grpSpPr>
              <p:sp>
                <p:nvSpPr>
                  <p:cNvPr id="14397" name="Freeform 61"/>
                  <p:cNvSpPr>
                    <a:spLocks/>
                  </p:cNvSpPr>
                  <p:nvPr/>
                </p:nvSpPr>
                <p:spPr bwMode="auto">
                  <a:xfrm>
                    <a:off x="1731" y="2278"/>
                    <a:ext cx="20" cy="2"/>
                  </a:xfrm>
                  <a:custGeom>
                    <a:avLst/>
                    <a:gdLst>
                      <a:gd name="T0" fmla="*/ 14 w 20"/>
                      <a:gd name="T1" fmla="*/ 0 h 2"/>
                      <a:gd name="T2" fmla="*/ 10 w 20"/>
                      <a:gd name="T3" fmla="*/ 0 h 2"/>
                      <a:gd name="T4" fmla="*/ 5 w 20"/>
                      <a:gd name="T5" fmla="*/ 0 h 2"/>
                      <a:gd name="T6" fmla="*/ 0 w 20"/>
                      <a:gd name="T7" fmla="*/ 0 h 2"/>
                      <a:gd name="T8" fmla="*/ 3 w 20"/>
                      <a:gd name="T9" fmla="*/ 0 h 2"/>
                      <a:gd name="T10" fmla="*/ 6 w 20"/>
                      <a:gd name="T11" fmla="*/ 1 h 2"/>
                      <a:gd name="T12" fmla="*/ 10 w 20"/>
                      <a:gd name="T13" fmla="*/ 1 h 2"/>
                      <a:gd name="T14" fmla="*/ 18 w 20"/>
                      <a:gd name="T15" fmla="*/ 1 h 2"/>
                      <a:gd name="T16" fmla="*/ 19 w 20"/>
                      <a:gd name="T17" fmla="*/ 1 h 2"/>
                      <a:gd name="T18" fmla="*/ 19 w 20"/>
                      <a:gd name="T19" fmla="*/ 0 h 2"/>
                      <a:gd name="T20" fmla="*/ 14 w 20"/>
                      <a:gd name="T21"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2">
                        <a:moveTo>
                          <a:pt x="14" y="0"/>
                        </a:moveTo>
                        <a:lnTo>
                          <a:pt x="10" y="0"/>
                        </a:lnTo>
                        <a:lnTo>
                          <a:pt x="5" y="0"/>
                        </a:lnTo>
                        <a:lnTo>
                          <a:pt x="0" y="0"/>
                        </a:lnTo>
                        <a:lnTo>
                          <a:pt x="3" y="0"/>
                        </a:lnTo>
                        <a:lnTo>
                          <a:pt x="6" y="1"/>
                        </a:lnTo>
                        <a:lnTo>
                          <a:pt x="10" y="1"/>
                        </a:lnTo>
                        <a:lnTo>
                          <a:pt x="18" y="1"/>
                        </a:lnTo>
                        <a:lnTo>
                          <a:pt x="19" y="1"/>
                        </a:lnTo>
                        <a:lnTo>
                          <a:pt x="19" y="0"/>
                        </a:lnTo>
                        <a:lnTo>
                          <a:pt x="14" y="0"/>
                        </a:lnTo>
                      </a:path>
                    </a:pathLst>
                  </a:custGeom>
                  <a:solidFill>
                    <a:srgbClr val="FFFFFF"/>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98" name="Oval 62"/>
                  <p:cNvSpPr>
                    <a:spLocks noChangeArrowheads="1"/>
                  </p:cNvSpPr>
                  <p:nvPr/>
                </p:nvSpPr>
                <p:spPr bwMode="auto">
                  <a:xfrm>
                    <a:off x="1744" y="2278"/>
                    <a:ext cx="4" cy="1"/>
                  </a:xfrm>
                  <a:prstGeom prst="ellipse">
                    <a:avLst/>
                  </a:prstGeom>
                  <a:solidFill>
                    <a:srgbClr val="000080"/>
                  </a:solidFill>
                  <a:ln>
                    <a:noFill/>
                  </a:ln>
                  <a:effectLst/>
                  <a:extLst>
                    <a:ext uri="{91240B29-F687-4F45-9708-019B960494DF}">
                      <a14:hiddenLine xmlns:a14="http://schemas.microsoft.com/office/drawing/2010/main" w="12700">
                        <a:solidFill>
                          <a:srgbClr val="F6BF69"/>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14401" name="Group 65"/>
                  <p:cNvGrpSpPr>
                    <a:grpSpLocks/>
                  </p:cNvGrpSpPr>
                  <p:nvPr/>
                </p:nvGrpSpPr>
                <p:grpSpPr bwMode="auto">
                  <a:xfrm>
                    <a:off x="1740" y="2277"/>
                    <a:ext cx="10" cy="3"/>
                    <a:chOff x="1740" y="2277"/>
                    <a:chExt cx="10" cy="3"/>
                  </a:xfrm>
                </p:grpSpPr>
                <p:sp>
                  <p:nvSpPr>
                    <p:cNvPr id="14399" name="Oval 63"/>
                    <p:cNvSpPr>
                      <a:spLocks noChangeArrowheads="1"/>
                    </p:cNvSpPr>
                    <p:nvPr/>
                  </p:nvSpPr>
                  <p:spPr bwMode="auto">
                    <a:xfrm>
                      <a:off x="1740" y="2277"/>
                      <a:ext cx="10" cy="3"/>
                    </a:xfrm>
                    <a:prstGeom prst="ellipse">
                      <a:avLst/>
                    </a:prstGeom>
                    <a:solidFill>
                      <a:srgbClr val="0020A0"/>
                    </a:solidFill>
                    <a:ln>
                      <a:noFill/>
                    </a:ln>
                    <a:effectLst/>
                    <a:extLst>
                      <a:ext uri="{91240B29-F687-4F45-9708-019B960494DF}">
                        <a14:hiddenLine xmlns:a14="http://schemas.microsoft.com/office/drawing/2010/main" w="12700">
                          <a:solidFill>
                            <a:srgbClr val="F6BF69"/>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400" name="Oval 64"/>
                    <p:cNvSpPr>
                      <a:spLocks noChangeArrowheads="1"/>
                    </p:cNvSpPr>
                    <p:nvPr/>
                  </p:nvSpPr>
                  <p:spPr bwMode="auto">
                    <a:xfrm>
                      <a:off x="1745" y="2279"/>
                      <a:ext cx="3" cy="1"/>
                    </a:xfrm>
                    <a:prstGeom prst="ellipse">
                      <a:avLst/>
                    </a:prstGeom>
                    <a:solidFill>
                      <a:srgbClr val="000000"/>
                    </a:solidFill>
                    <a:ln>
                      <a:noFill/>
                    </a:ln>
                    <a:effectLst/>
                    <a:extLst>
                      <a:ext uri="{91240B29-F687-4F45-9708-019B960494DF}">
                        <a14:hiddenLine xmlns:a14="http://schemas.microsoft.com/office/drawing/2010/main" w="12700">
                          <a:solidFill>
                            <a:srgbClr val="F6BF69"/>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4402" name="Oval 66"/>
                  <p:cNvSpPr>
                    <a:spLocks noChangeArrowheads="1"/>
                  </p:cNvSpPr>
                  <p:nvPr/>
                </p:nvSpPr>
                <p:spPr bwMode="auto">
                  <a:xfrm>
                    <a:off x="1743" y="2273"/>
                    <a:ext cx="5" cy="6"/>
                  </a:xfrm>
                  <a:prstGeom prst="ellipse">
                    <a:avLst/>
                  </a:prstGeom>
                  <a:solidFill>
                    <a:srgbClr val="FFFFFF"/>
                  </a:solidFill>
                  <a:ln>
                    <a:noFill/>
                  </a:ln>
                  <a:effectLst/>
                  <a:extLst>
                    <a:ext uri="{91240B29-F687-4F45-9708-019B960494DF}">
                      <a14:hiddenLine xmlns:a14="http://schemas.microsoft.com/office/drawing/2010/main" w="12700">
                        <a:solidFill>
                          <a:srgbClr val="F6BF69"/>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14405" name="Group 69"/>
                  <p:cNvGrpSpPr>
                    <a:grpSpLocks/>
                  </p:cNvGrpSpPr>
                  <p:nvPr/>
                </p:nvGrpSpPr>
                <p:grpSpPr bwMode="auto">
                  <a:xfrm>
                    <a:off x="1728" y="2275"/>
                    <a:ext cx="27" cy="7"/>
                    <a:chOff x="1728" y="2275"/>
                    <a:chExt cx="27" cy="7"/>
                  </a:xfrm>
                </p:grpSpPr>
                <p:sp>
                  <p:nvSpPr>
                    <p:cNvPr id="14403" name="Freeform 67"/>
                    <p:cNvSpPr>
                      <a:spLocks/>
                    </p:cNvSpPr>
                    <p:nvPr/>
                  </p:nvSpPr>
                  <p:spPr bwMode="auto">
                    <a:xfrm>
                      <a:off x="1728" y="2275"/>
                      <a:ext cx="27" cy="2"/>
                    </a:xfrm>
                    <a:custGeom>
                      <a:avLst/>
                      <a:gdLst>
                        <a:gd name="T0" fmla="*/ 26 w 27"/>
                        <a:gd name="T1" fmla="*/ 0 h 2"/>
                        <a:gd name="T2" fmla="*/ 23 w 27"/>
                        <a:gd name="T3" fmla="*/ 1 h 2"/>
                        <a:gd name="T4" fmla="*/ 21 w 27"/>
                        <a:gd name="T5" fmla="*/ 1 h 2"/>
                        <a:gd name="T6" fmla="*/ 16 w 27"/>
                        <a:gd name="T7" fmla="*/ 0 h 2"/>
                        <a:gd name="T8" fmla="*/ 14 w 27"/>
                        <a:gd name="T9" fmla="*/ 0 h 2"/>
                        <a:gd name="T10" fmla="*/ 13 w 27"/>
                        <a:gd name="T11" fmla="*/ 0 h 2"/>
                        <a:gd name="T12" fmla="*/ 9 w 27"/>
                        <a:gd name="T13" fmla="*/ 0 h 2"/>
                        <a:gd name="T14" fmla="*/ 7 w 27"/>
                        <a:gd name="T15" fmla="*/ 1 h 2"/>
                        <a:gd name="T16" fmla="*/ 5 w 27"/>
                        <a:gd name="T17" fmla="*/ 1 h 2"/>
                        <a:gd name="T18" fmla="*/ 2 w 27"/>
                        <a:gd name="T19" fmla="*/ 1 h 2"/>
                        <a:gd name="T20" fmla="*/ 0 w 27"/>
                        <a:gd name="T21" fmla="*/ 1 h 2"/>
                        <a:gd name="T22" fmla="*/ 2 w 27"/>
                        <a:gd name="T23" fmla="*/ 1 h 2"/>
                        <a:gd name="T24" fmla="*/ 5 w 27"/>
                        <a:gd name="T25" fmla="*/ 1 h 2"/>
                        <a:gd name="T26" fmla="*/ 9 w 27"/>
                        <a:gd name="T27" fmla="*/ 0 h 2"/>
                        <a:gd name="T28" fmla="*/ 12 w 27"/>
                        <a:gd name="T29" fmla="*/ 0 h 2"/>
                        <a:gd name="T30" fmla="*/ 15 w 27"/>
                        <a:gd name="T31" fmla="*/ 0 h 2"/>
                        <a:gd name="T32" fmla="*/ 17 w 27"/>
                        <a:gd name="T33" fmla="*/ 0 h 2"/>
                        <a:gd name="T34" fmla="*/ 23 w 27"/>
                        <a:gd name="T35" fmla="*/ 0 h 2"/>
                        <a:gd name="T36" fmla="*/ 26 w 27"/>
                        <a:gd name="T3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 h="2">
                          <a:moveTo>
                            <a:pt x="26" y="0"/>
                          </a:moveTo>
                          <a:lnTo>
                            <a:pt x="23" y="1"/>
                          </a:lnTo>
                          <a:lnTo>
                            <a:pt x="21" y="1"/>
                          </a:lnTo>
                          <a:lnTo>
                            <a:pt x="16" y="0"/>
                          </a:lnTo>
                          <a:lnTo>
                            <a:pt x="14" y="0"/>
                          </a:lnTo>
                          <a:lnTo>
                            <a:pt x="13" y="0"/>
                          </a:lnTo>
                          <a:lnTo>
                            <a:pt x="9" y="0"/>
                          </a:lnTo>
                          <a:lnTo>
                            <a:pt x="7" y="1"/>
                          </a:lnTo>
                          <a:lnTo>
                            <a:pt x="5" y="1"/>
                          </a:lnTo>
                          <a:lnTo>
                            <a:pt x="2" y="1"/>
                          </a:lnTo>
                          <a:lnTo>
                            <a:pt x="0" y="1"/>
                          </a:lnTo>
                          <a:lnTo>
                            <a:pt x="2" y="1"/>
                          </a:lnTo>
                          <a:lnTo>
                            <a:pt x="5" y="1"/>
                          </a:lnTo>
                          <a:lnTo>
                            <a:pt x="9" y="0"/>
                          </a:lnTo>
                          <a:lnTo>
                            <a:pt x="12" y="0"/>
                          </a:lnTo>
                          <a:lnTo>
                            <a:pt x="15" y="0"/>
                          </a:lnTo>
                          <a:lnTo>
                            <a:pt x="17" y="0"/>
                          </a:lnTo>
                          <a:lnTo>
                            <a:pt x="23" y="0"/>
                          </a:lnTo>
                          <a:lnTo>
                            <a:pt x="26" y="0"/>
                          </a:lnTo>
                        </a:path>
                      </a:pathLst>
                    </a:custGeom>
                    <a:solidFill>
                      <a:srgbClr val="60402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404" name="Freeform 68"/>
                    <p:cNvSpPr>
                      <a:spLocks/>
                    </p:cNvSpPr>
                    <p:nvPr/>
                  </p:nvSpPr>
                  <p:spPr bwMode="auto">
                    <a:xfrm>
                      <a:off x="1734" y="2281"/>
                      <a:ext cx="18" cy="1"/>
                    </a:xfrm>
                    <a:custGeom>
                      <a:avLst/>
                      <a:gdLst>
                        <a:gd name="T0" fmla="*/ 16 w 18"/>
                        <a:gd name="T1" fmla="*/ 0 h 1"/>
                        <a:gd name="T2" fmla="*/ 13 w 18"/>
                        <a:gd name="T3" fmla="*/ 0 h 1"/>
                        <a:gd name="T4" fmla="*/ 11 w 18"/>
                        <a:gd name="T5" fmla="*/ 0 h 1"/>
                        <a:gd name="T6" fmla="*/ 8 w 18"/>
                        <a:gd name="T7" fmla="*/ 0 h 1"/>
                        <a:gd name="T8" fmla="*/ 5 w 18"/>
                        <a:gd name="T9" fmla="*/ 0 h 1"/>
                        <a:gd name="T10" fmla="*/ 3 w 18"/>
                        <a:gd name="T11" fmla="*/ 0 h 1"/>
                        <a:gd name="T12" fmla="*/ 1 w 18"/>
                        <a:gd name="T13" fmla="*/ 0 h 1"/>
                        <a:gd name="T14" fmla="*/ 0 w 18"/>
                        <a:gd name="T15" fmla="*/ 0 h 1"/>
                        <a:gd name="T16" fmla="*/ 3 w 18"/>
                        <a:gd name="T17" fmla="*/ 0 h 1"/>
                        <a:gd name="T18" fmla="*/ 4 w 18"/>
                        <a:gd name="T19" fmla="*/ 0 h 1"/>
                        <a:gd name="T20" fmla="*/ 7 w 18"/>
                        <a:gd name="T21" fmla="*/ 0 h 1"/>
                        <a:gd name="T22" fmla="*/ 9 w 18"/>
                        <a:gd name="T23" fmla="*/ 0 h 1"/>
                        <a:gd name="T24" fmla="*/ 11 w 18"/>
                        <a:gd name="T25" fmla="*/ 0 h 1"/>
                        <a:gd name="T26" fmla="*/ 12 w 18"/>
                        <a:gd name="T27" fmla="*/ 0 h 1"/>
                        <a:gd name="T28" fmla="*/ 17 w 18"/>
                        <a:gd name="T29" fmla="*/ 0 h 1"/>
                        <a:gd name="T30" fmla="*/ 15 w 18"/>
                        <a:gd name="T31" fmla="*/ 0 h 1"/>
                        <a:gd name="T32" fmla="*/ 16 w 18"/>
                        <a:gd name="T33"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 h="1">
                          <a:moveTo>
                            <a:pt x="16" y="0"/>
                          </a:moveTo>
                          <a:lnTo>
                            <a:pt x="13" y="0"/>
                          </a:lnTo>
                          <a:lnTo>
                            <a:pt x="11" y="0"/>
                          </a:lnTo>
                          <a:lnTo>
                            <a:pt x="8" y="0"/>
                          </a:lnTo>
                          <a:lnTo>
                            <a:pt x="5" y="0"/>
                          </a:lnTo>
                          <a:lnTo>
                            <a:pt x="3" y="0"/>
                          </a:lnTo>
                          <a:lnTo>
                            <a:pt x="1" y="0"/>
                          </a:lnTo>
                          <a:lnTo>
                            <a:pt x="0" y="0"/>
                          </a:lnTo>
                          <a:lnTo>
                            <a:pt x="3" y="0"/>
                          </a:lnTo>
                          <a:lnTo>
                            <a:pt x="4" y="0"/>
                          </a:lnTo>
                          <a:lnTo>
                            <a:pt x="7" y="0"/>
                          </a:lnTo>
                          <a:lnTo>
                            <a:pt x="9" y="0"/>
                          </a:lnTo>
                          <a:lnTo>
                            <a:pt x="11" y="0"/>
                          </a:lnTo>
                          <a:lnTo>
                            <a:pt x="12" y="0"/>
                          </a:lnTo>
                          <a:lnTo>
                            <a:pt x="17" y="0"/>
                          </a:lnTo>
                          <a:lnTo>
                            <a:pt x="15" y="0"/>
                          </a:lnTo>
                          <a:lnTo>
                            <a:pt x="16" y="0"/>
                          </a:lnTo>
                        </a:path>
                      </a:pathLst>
                    </a:custGeom>
                    <a:solidFill>
                      <a:srgbClr val="60402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grpSp>
              <p:nvGrpSpPr>
                <p:cNvPr id="14415" name="Group 79"/>
                <p:cNvGrpSpPr>
                  <a:grpSpLocks/>
                </p:cNvGrpSpPr>
                <p:nvPr/>
              </p:nvGrpSpPr>
              <p:grpSpPr bwMode="auto">
                <a:xfrm>
                  <a:off x="1774" y="2276"/>
                  <a:ext cx="8" cy="9"/>
                  <a:chOff x="1774" y="2276"/>
                  <a:chExt cx="8" cy="9"/>
                </a:xfrm>
              </p:grpSpPr>
              <p:sp>
                <p:nvSpPr>
                  <p:cNvPr id="14407" name="Oval 71"/>
                  <p:cNvSpPr>
                    <a:spLocks noChangeArrowheads="1"/>
                  </p:cNvSpPr>
                  <p:nvPr/>
                </p:nvSpPr>
                <p:spPr bwMode="auto">
                  <a:xfrm>
                    <a:off x="1776" y="2281"/>
                    <a:ext cx="2" cy="1"/>
                  </a:xfrm>
                  <a:prstGeom prst="ellipse">
                    <a:avLst/>
                  </a:prstGeom>
                  <a:solidFill>
                    <a:srgbClr val="000080"/>
                  </a:solidFill>
                  <a:ln>
                    <a:noFill/>
                  </a:ln>
                  <a:effectLst/>
                  <a:extLst>
                    <a:ext uri="{91240B29-F687-4F45-9708-019B960494DF}">
                      <a14:hiddenLine xmlns:a14="http://schemas.microsoft.com/office/drawing/2010/main" w="12700">
                        <a:solidFill>
                          <a:srgbClr val="F6BF69"/>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14410" name="Group 74"/>
                  <p:cNvGrpSpPr>
                    <a:grpSpLocks/>
                  </p:cNvGrpSpPr>
                  <p:nvPr/>
                </p:nvGrpSpPr>
                <p:grpSpPr bwMode="auto">
                  <a:xfrm>
                    <a:off x="1776" y="2280"/>
                    <a:ext cx="3" cy="2"/>
                    <a:chOff x="1776" y="2280"/>
                    <a:chExt cx="3" cy="2"/>
                  </a:xfrm>
                </p:grpSpPr>
                <p:sp>
                  <p:nvSpPr>
                    <p:cNvPr id="14408" name="Freeform 72"/>
                    <p:cNvSpPr>
                      <a:spLocks/>
                    </p:cNvSpPr>
                    <p:nvPr/>
                  </p:nvSpPr>
                  <p:spPr bwMode="auto">
                    <a:xfrm>
                      <a:off x="1776" y="2280"/>
                      <a:ext cx="3" cy="2"/>
                    </a:xfrm>
                    <a:custGeom>
                      <a:avLst/>
                      <a:gdLst>
                        <a:gd name="T0" fmla="*/ 2 w 3"/>
                        <a:gd name="T1" fmla="*/ 0 h 2"/>
                        <a:gd name="T2" fmla="*/ 1 w 3"/>
                        <a:gd name="T3" fmla="*/ 0 h 2"/>
                        <a:gd name="T4" fmla="*/ 0 w 3"/>
                        <a:gd name="T5" fmla="*/ 0 h 2"/>
                        <a:gd name="T6" fmla="*/ 0 w 3"/>
                        <a:gd name="T7" fmla="*/ 1 h 2"/>
                        <a:gd name="T8" fmla="*/ 1 w 3"/>
                        <a:gd name="T9" fmla="*/ 1 h 2"/>
                        <a:gd name="T10" fmla="*/ 2 w 3"/>
                        <a:gd name="T11" fmla="*/ 1 h 2"/>
                        <a:gd name="T12" fmla="*/ 2 w 3"/>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2" y="0"/>
                          </a:moveTo>
                          <a:lnTo>
                            <a:pt x="1" y="0"/>
                          </a:lnTo>
                          <a:lnTo>
                            <a:pt x="0" y="0"/>
                          </a:lnTo>
                          <a:lnTo>
                            <a:pt x="0" y="1"/>
                          </a:lnTo>
                          <a:lnTo>
                            <a:pt x="1" y="1"/>
                          </a:lnTo>
                          <a:lnTo>
                            <a:pt x="2" y="1"/>
                          </a:lnTo>
                          <a:lnTo>
                            <a:pt x="2" y="0"/>
                          </a:lnTo>
                        </a:path>
                      </a:pathLst>
                    </a:custGeom>
                    <a:solidFill>
                      <a:srgbClr val="0020A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409" name="Oval 73"/>
                    <p:cNvSpPr>
                      <a:spLocks noChangeArrowheads="1"/>
                    </p:cNvSpPr>
                    <p:nvPr/>
                  </p:nvSpPr>
                  <p:spPr bwMode="auto">
                    <a:xfrm>
                      <a:off x="1776" y="2281"/>
                      <a:ext cx="2" cy="1"/>
                    </a:xfrm>
                    <a:prstGeom prst="ellipse">
                      <a:avLst/>
                    </a:prstGeom>
                    <a:solidFill>
                      <a:srgbClr val="000000"/>
                    </a:solidFill>
                    <a:ln>
                      <a:noFill/>
                    </a:ln>
                    <a:effectLst/>
                    <a:extLst>
                      <a:ext uri="{91240B29-F687-4F45-9708-019B960494DF}">
                        <a14:hiddenLine xmlns:a14="http://schemas.microsoft.com/office/drawing/2010/main" w="12700">
                          <a:solidFill>
                            <a:srgbClr val="F6BF69"/>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4411" name="Oval 75"/>
                  <p:cNvSpPr>
                    <a:spLocks noChangeArrowheads="1"/>
                  </p:cNvSpPr>
                  <p:nvPr/>
                </p:nvSpPr>
                <p:spPr bwMode="auto">
                  <a:xfrm>
                    <a:off x="1774" y="2276"/>
                    <a:ext cx="5" cy="6"/>
                  </a:xfrm>
                  <a:prstGeom prst="ellipse">
                    <a:avLst/>
                  </a:prstGeom>
                  <a:solidFill>
                    <a:srgbClr val="FFFFFF"/>
                  </a:solidFill>
                  <a:ln>
                    <a:noFill/>
                  </a:ln>
                  <a:effectLst/>
                  <a:extLst>
                    <a:ext uri="{91240B29-F687-4F45-9708-019B960494DF}">
                      <a14:hiddenLine xmlns:a14="http://schemas.microsoft.com/office/drawing/2010/main" w="12700">
                        <a:solidFill>
                          <a:srgbClr val="F6BF69"/>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14414" name="Group 78"/>
                  <p:cNvGrpSpPr>
                    <a:grpSpLocks/>
                  </p:cNvGrpSpPr>
                  <p:nvPr/>
                </p:nvGrpSpPr>
                <p:grpSpPr bwMode="auto">
                  <a:xfrm>
                    <a:off x="1775" y="2277"/>
                    <a:ext cx="7" cy="8"/>
                    <a:chOff x="1775" y="2277"/>
                    <a:chExt cx="7" cy="8"/>
                  </a:xfrm>
                </p:grpSpPr>
                <p:sp>
                  <p:nvSpPr>
                    <p:cNvPr id="14412" name="Freeform 76"/>
                    <p:cNvSpPr>
                      <a:spLocks/>
                    </p:cNvSpPr>
                    <p:nvPr/>
                  </p:nvSpPr>
                  <p:spPr bwMode="auto">
                    <a:xfrm>
                      <a:off x="1776" y="2281"/>
                      <a:ext cx="1" cy="4"/>
                    </a:xfrm>
                    <a:custGeom>
                      <a:avLst/>
                      <a:gdLst>
                        <a:gd name="T0" fmla="*/ 0 w 1"/>
                        <a:gd name="T1" fmla="*/ 3 h 4"/>
                        <a:gd name="T2" fmla="*/ 0 w 1"/>
                        <a:gd name="T3" fmla="*/ 2 h 4"/>
                        <a:gd name="T4" fmla="*/ 0 w 1"/>
                        <a:gd name="T5" fmla="*/ 1 h 4"/>
                        <a:gd name="T6" fmla="*/ 0 w 1"/>
                        <a:gd name="T7" fmla="*/ 0 h 4"/>
                        <a:gd name="T8" fmla="*/ 0 w 1"/>
                        <a:gd name="T9" fmla="*/ 1 h 4"/>
                        <a:gd name="T10" fmla="*/ 0 w 1"/>
                        <a:gd name="T11" fmla="*/ 2 h 4"/>
                        <a:gd name="T12" fmla="*/ 0 w 1"/>
                        <a:gd name="T13" fmla="*/ 3 h 4"/>
                      </a:gdLst>
                      <a:ahLst/>
                      <a:cxnLst>
                        <a:cxn ang="0">
                          <a:pos x="T0" y="T1"/>
                        </a:cxn>
                        <a:cxn ang="0">
                          <a:pos x="T2" y="T3"/>
                        </a:cxn>
                        <a:cxn ang="0">
                          <a:pos x="T4" y="T5"/>
                        </a:cxn>
                        <a:cxn ang="0">
                          <a:pos x="T6" y="T7"/>
                        </a:cxn>
                        <a:cxn ang="0">
                          <a:pos x="T8" y="T9"/>
                        </a:cxn>
                        <a:cxn ang="0">
                          <a:pos x="T10" y="T11"/>
                        </a:cxn>
                        <a:cxn ang="0">
                          <a:pos x="T12" y="T13"/>
                        </a:cxn>
                      </a:cxnLst>
                      <a:rect l="0" t="0" r="r" b="b"/>
                      <a:pathLst>
                        <a:path w="1" h="4">
                          <a:moveTo>
                            <a:pt x="0" y="3"/>
                          </a:moveTo>
                          <a:lnTo>
                            <a:pt x="0" y="2"/>
                          </a:lnTo>
                          <a:lnTo>
                            <a:pt x="0" y="1"/>
                          </a:lnTo>
                          <a:lnTo>
                            <a:pt x="0" y="0"/>
                          </a:lnTo>
                          <a:lnTo>
                            <a:pt x="0" y="1"/>
                          </a:lnTo>
                          <a:lnTo>
                            <a:pt x="0" y="2"/>
                          </a:lnTo>
                          <a:lnTo>
                            <a:pt x="0" y="3"/>
                          </a:lnTo>
                        </a:path>
                      </a:pathLst>
                    </a:custGeom>
                    <a:solidFill>
                      <a:srgbClr val="60402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413" name="Freeform 77"/>
                    <p:cNvSpPr>
                      <a:spLocks/>
                    </p:cNvSpPr>
                    <p:nvPr/>
                  </p:nvSpPr>
                  <p:spPr bwMode="auto">
                    <a:xfrm>
                      <a:off x="1775" y="2277"/>
                      <a:ext cx="7" cy="4"/>
                    </a:xfrm>
                    <a:custGeom>
                      <a:avLst/>
                      <a:gdLst>
                        <a:gd name="T0" fmla="*/ 0 w 7"/>
                        <a:gd name="T1" fmla="*/ 1 h 4"/>
                        <a:gd name="T2" fmla="*/ 2 w 7"/>
                        <a:gd name="T3" fmla="*/ 0 h 4"/>
                        <a:gd name="T4" fmla="*/ 4 w 7"/>
                        <a:gd name="T5" fmla="*/ 0 h 4"/>
                        <a:gd name="T6" fmla="*/ 5 w 7"/>
                        <a:gd name="T7" fmla="*/ 1 h 4"/>
                        <a:gd name="T8" fmla="*/ 6 w 7"/>
                        <a:gd name="T9" fmla="*/ 2 h 4"/>
                        <a:gd name="T10" fmla="*/ 5 w 7"/>
                        <a:gd name="T11" fmla="*/ 3 h 4"/>
                        <a:gd name="T12" fmla="*/ 4 w 7"/>
                        <a:gd name="T13" fmla="*/ 2 h 4"/>
                        <a:gd name="T14" fmla="*/ 2 w 7"/>
                        <a:gd name="T15" fmla="*/ 1 h 4"/>
                        <a:gd name="T16" fmla="*/ 0 w 7"/>
                        <a:gd name="T17"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4">
                          <a:moveTo>
                            <a:pt x="0" y="1"/>
                          </a:moveTo>
                          <a:lnTo>
                            <a:pt x="2" y="0"/>
                          </a:lnTo>
                          <a:lnTo>
                            <a:pt x="4" y="0"/>
                          </a:lnTo>
                          <a:lnTo>
                            <a:pt x="5" y="1"/>
                          </a:lnTo>
                          <a:lnTo>
                            <a:pt x="6" y="2"/>
                          </a:lnTo>
                          <a:lnTo>
                            <a:pt x="5" y="3"/>
                          </a:lnTo>
                          <a:lnTo>
                            <a:pt x="4" y="2"/>
                          </a:lnTo>
                          <a:lnTo>
                            <a:pt x="2" y="1"/>
                          </a:lnTo>
                          <a:lnTo>
                            <a:pt x="0" y="1"/>
                          </a:lnTo>
                        </a:path>
                      </a:pathLst>
                    </a:custGeom>
                    <a:solidFill>
                      <a:srgbClr val="60402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grpSp>
        </p:grpSp>
        <p:grpSp>
          <p:nvGrpSpPr>
            <p:cNvPr id="14426" name="Group 90"/>
            <p:cNvGrpSpPr>
              <a:grpSpLocks/>
            </p:cNvGrpSpPr>
            <p:nvPr/>
          </p:nvGrpSpPr>
          <p:grpSpPr bwMode="auto">
            <a:xfrm>
              <a:off x="1549" y="2162"/>
              <a:ext cx="254" cy="248"/>
              <a:chOff x="1549" y="2162"/>
              <a:chExt cx="254" cy="248"/>
            </a:xfrm>
          </p:grpSpPr>
          <p:sp>
            <p:nvSpPr>
              <p:cNvPr id="14418" name="Freeform 82"/>
              <p:cNvSpPr>
                <a:spLocks/>
              </p:cNvSpPr>
              <p:nvPr/>
            </p:nvSpPr>
            <p:spPr bwMode="auto">
              <a:xfrm>
                <a:off x="1719" y="2260"/>
                <a:ext cx="43" cy="8"/>
              </a:xfrm>
              <a:custGeom>
                <a:avLst/>
                <a:gdLst>
                  <a:gd name="T0" fmla="*/ 42 w 43"/>
                  <a:gd name="T1" fmla="*/ 7 h 8"/>
                  <a:gd name="T2" fmla="*/ 41 w 43"/>
                  <a:gd name="T3" fmla="*/ 4 h 8"/>
                  <a:gd name="T4" fmla="*/ 40 w 43"/>
                  <a:gd name="T5" fmla="*/ 2 h 8"/>
                  <a:gd name="T6" fmla="*/ 38 w 43"/>
                  <a:gd name="T7" fmla="*/ 1 h 8"/>
                  <a:gd name="T8" fmla="*/ 32 w 43"/>
                  <a:gd name="T9" fmla="*/ 0 h 8"/>
                  <a:gd name="T10" fmla="*/ 23 w 43"/>
                  <a:gd name="T11" fmla="*/ 0 h 8"/>
                  <a:gd name="T12" fmla="*/ 15 w 43"/>
                  <a:gd name="T13" fmla="*/ 1 h 8"/>
                  <a:gd name="T14" fmla="*/ 9 w 43"/>
                  <a:gd name="T15" fmla="*/ 3 h 8"/>
                  <a:gd name="T16" fmla="*/ 5 w 43"/>
                  <a:gd name="T17" fmla="*/ 4 h 8"/>
                  <a:gd name="T18" fmla="*/ 0 w 43"/>
                  <a:gd name="T19" fmla="*/ 5 h 8"/>
                  <a:gd name="T20" fmla="*/ 4 w 43"/>
                  <a:gd name="T21" fmla="*/ 5 h 8"/>
                  <a:gd name="T22" fmla="*/ 6 w 43"/>
                  <a:gd name="T23" fmla="*/ 6 h 8"/>
                  <a:gd name="T24" fmla="*/ 11 w 43"/>
                  <a:gd name="T25" fmla="*/ 4 h 8"/>
                  <a:gd name="T26" fmla="*/ 16 w 43"/>
                  <a:gd name="T27" fmla="*/ 4 h 8"/>
                  <a:gd name="T28" fmla="*/ 24 w 43"/>
                  <a:gd name="T29" fmla="*/ 3 h 8"/>
                  <a:gd name="T30" fmla="*/ 34 w 43"/>
                  <a:gd name="T31" fmla="*/ 4 h 8"/>
                  <a:gd name="T32" fmla="*/ 38 w 43"/>
                  <a:gd name="T33" fmla="*/ 5 h 8"/>
                  <a:gd name="T34" fmla="*/ 39 w 43"/>
                  <a:gd name="T35" fmla="*/ 7 h 8"/>
                  <a:gd name="T36" fmla="*/ 42 w 43"/>
                  <a:gd name="T37" fmla="*/ 7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 h="8">
                    <a:moveTo>
                      <a:pt x="42" y="7"/>
                    </a:moveTo>
                    <a:lnTo>
                      <a:pt x="41" y="4"/>
                    </a:lnTo>
                    <a:lnTo>
                      <a:pt x="40" y="2"/>
                    </a:lnTo>
                    <a:lnTo>
                      <a:pt x="38" y="1"/>
                    </a:lnTo>
                    <a:lnTo>
                      <a:pt x="32" y="0"/>
                    </a:lnTo>
                    <a:lnTo>
                      <a:pt x="23" y="0"/>
                    </a:lnTo>
                    <a:lnTo>
                      <a:pt x="15" y="1"/>
                    </a:lnTo>
                    <a:lnTo>
                      <a:pt x="9" y="3"/>
                    </a:lnTo>
                    <a:lnTo>
                      <a:pt x="5" y="4"/>
                    </a:lnTo>
                    <a:lnTo>
                      <a:pt x="0" y="5"/>
                    </a:lnTo>
                    <a:lnTo>
                      <a:pt x="4" y="5"/>
                    </a:lnTo>
                    <a:lnTo>
                      <a:pt x="6" y="6"/>
                    </a:lnTo>
                    <a:lnTo>
                      <a:pt x="11" y="4"/>
                    </a:lnTo>
                    <a:lnTo>
                      <a:pt x="16" y="4"/>
                    </a:lnTo>
                    <a:lnTo>
                      <a:pt x="24" y="3"/>
                    </a:lnTo>
                    <a:lnTo>
                      <a:pt x="34" y="4"/>
                    </a:lnTo>
                    <a:lnTo>
                      <a:pt x="38" y="5"/>
                    </a:lnTo>
                    <a:lnTo>
                      <a:pt x="39" y="7"/>
                    </a:lnTo>
                    <a:lnTo>
                      <a:pt x="42" y="7"/>
                    </a:lnTo>
                  </a:path>
                </a:pathLst>
              </a:custGeom>
              <a:solidFill>
                <a:srgbClr val="60402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419" name="Freeform 83"/>
              <p:cNvSpPr>
                <a:spLocks/>
              </p:cNvSpPr>
              <p:nvPr/>
            </p:nvSpPr>
            <p:spPr bwMode="auto">
              <a:xfrm>
                <a:off x="1776" y="2268"/>
                <a:ext cx="9" cy="5"/>
              </a:xfrm>
              <a:custGeom>
                <a:avLst/>
                <a:gdLst>
                  <a:gd name="T0" fmla="*/ 8 w 9"/>
                  <a:gd name="T1" fmla="*/ 0 h 5"/>
                  <a:gd name="T2" fmla="*/ 6 w 9"/>
                  <a:gd name="T3" fmla="*/ 0 h 5"/>
                  <a:gd name="T4" fmla="*/ 4 w 9"/>
                  <a:gd name="T5" fmla="*/ 1 h 5"/>
                  <a:gd name="T6" fmla="*/ 2 w 9"/>
                  <a:gd name="T7" fmla="*/ 2 h 5"/>
                  <a:gd name="T8" fmla="*/ 0 w 9"/>
                  <a:gd name="T9" fmla="*/ 4 h 5"/>
                  <a:gd name="T10" fmla="*/ 3 w 9"/>
                  <a:gd name="T11" fmla="*/ 2 h 5"/>
                  <a:gd name="T12" fmla="*/ 6 w 9"/>
                  <a:gd name="T13" fmla="*/ 2 h 5"/>
                  <a:gd name="T14" fmla="*/ 8 w 9"/>
                  <a:gd name="T15" fmla="*/ 2 h 5"/>
                  <a:gd name="T16" fmla="*/ 8 w 9"/>
                  <a:gd name="T1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5">
                    <a:moveTo>
                      <a:pt x="8" y="0"/>
                    </a:moveTo>
                    <a:lnTo>
                      <a:pt x="6" y="0"/>
                    </a:lnTo>
                    <a:lnTo>
                      <a:pt x="4" y="1"/>
                    </a:lnTo>
                    <a:lnTo>
                      <a:pt x="2" y="2"/>
                    </a:lnTo>
                    <a:lnTo>
                      <a:pt x="0" y="4"/>
                    </a:lnTo>
                    <a:lnTo>
                      <a:pt x="3" y="2"/>
                    </a:lnTo>
                    <a:lnTo>
                      <a:pt x="6" y="2"/>
                    </a:lnTo>
                    <a:lnTo>
                      <a:pt x="8" y="2"/>
                    </a:lnTo>
                    <a:lnTo>
                      <a:pt x="8" y="0"/>
                    </a:lnTo>
                  </a:path>
                </a:pathLst>
              </a:custGeom>
              <a:solidFill>
                <a:srgbClr val="60402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14425" name="Group 89"/>
              <p:cNvGrpSpPr>
                <a:grpSpLocks/>
              </p:cNvGrpSpPr>
              <p:nvPr/>
            </p:nvGrpSpPr>
            <p:grpSpPr bwMode="auto">
              <a:xfrm>
                <a:off x="1549" y="2162"/>
                <a:ext cx="254" cy="248"/>
                <a:chOff x="1549" y="2162"/>
                <a:chExt cx="254" cy="248"/>
              </a:xfrm>
            </p:grpSpPr>
            <p:sp>
              <p:nvSpPr>
                <p:cNvPr id="14420" name="Freeform 84"/>
                <p:cNvSpPr>
                  <a:spLocks/>
                </p:cNvSpPr>
                <p:nvPr/>
              </p:nvSpPr>
              <p:spPr bwMode="auto">
                <a:xfrm>
                  <a:off x="1549" y="2162"/>
                  <a:ext cx="254" cy="248"/>
                </a:xfrm>
                <a:custGeom>
                  <a:avLst/>
                  <a:gdLst>
                    <a:gd name="T0" fmla="*/ 239 w 254"/>
                    <a:gd name="T1" fmla="*/ 84 h 248"/>
                    <a:gd name="T2" fmla="*/ 239 w 254"/>
                    <a:gd name="T3" fmla="*/ 96 h 248"/>
                    <a:gd name="T4" fmla="*/ 244 w 254"/>
                    <a:gd name="T5" fmla="*/ 96 h 248"/>
                    <a:gd name="T6" fmla="*/ 251 w 254"/>
                    <a:gd name="T7" fmla="*/ 86 h 248"/>
                    <a:gd name="T8" fmla="*/ 250 w 254"/>
                    <a:gd name="T9" fmla="*/ 64 h 248"/>
                    <a:gd name="T10" fmla="*/ 239 w 254"/>
                    <a:gd name="T11" fmla="*/ 46 h 248"/>
                    <a:gd name="T12" fmla="*/ 222 w 254"/>
                    <a:gd name="T13" fmla="*/ 30 h 248"/>
                    <a:gd name="T14" fmla="*/ 204 w 254"/>
                    <a:gd name="T15" fmla="*/ 19 h 248"/>
                    <a:gd name="T16" fmla="*/ 181 w 254"/>
                    <a:gd name="T17" fmla="*/ 10 h 248"/>
                    <a:gd name="T18" fmla="*/ 173 w 254"/>
                    <a:gd name="T19" fmla="*/ 3 h 248"/>
                    <a:gd name="T20" fmla="*/ 162 w 254"/>
                    <a:gd name="T21" fmla="*/ 1 h 248"/>
                    <a:gd name="T22" fmla="*/ 142 w 254"/>
                    <a:gd name="T23" fmla="*/ 1 h 248"/>
                    <a:gd name="T24" fmla="*/ 130 w 254"/>
                    <a:gd name="T25" fmla="*/ 1 h 248"/>
                    <a:gd name="T26" fmla="*/ 117 w 254"/>
                    <a:gd name="T27" fmla="*/ 6 h 248"/>
                    <a:gd name="T28" fmla="*/ 102 w 254"/>
                    <a:gd name="T29" fmla="*/ 3 h 248"/>
                    <a:gd name="T30" fmla="*/ 83 w 254"/>
                    <a:gd name="T31" fmla="*/ 12 h 248"/>
                    <a:gd name="T32" fmla="*/ 67 w 254"/>
                    <a:gd name="T33" fmla="*/ 27 h 248"/>
                    <a:gd name="T34" fmla="*/ 52 w 254"/>
                    <a:gd name="T35" fmla="*/ 43 h 248"/>
                    <a:gd name="T36" fmla="*/ 43 w 254"/>
                    <a:gd name="T37" fmla="*/ 62 h 248"/>
                    <a:gd name="T38" fmla="*/ 30 w 254"/>
                    <a:gd name="T39" fmla="*/ 95 h 248"/>
                    <a:gd name="T40" fmla="*/ 19 w 254"/>
                    <a:gd name="T41" fmla="*/ 136 h 248"/>
                    <a:gd name="T42" fmla="*/ 13 w 254"/>
                    <a:gd name="T43" fmla="*/ 165 h 248"/>
                    <a:gd name="T44" fmla="*/ 3 w 254"/>
                    <a:gd name="T45" fmla="*/ 200 h 248"/>
                    <a:gd name="T46" fmla="*/ 0 w 254"/>
                    <a:gd name="T47" fmla="*/ 218 h 248"/>
                    <a:gd name="T48" fmla="*/ 3 w 254"/>
                    <a:gd name="T49" fmla="*/ 234 h 248"/>
                    <a:gd name="T50" fmla="*/ 8 w 254"/>
                    <a:gd name="T51" fmla="*/ 239 h 248"/>
                    <a:gd name="T52" fmla="*/ 17 w 254"/>
                    <a:gd name="T53" fmla="*/ 245 h 248"/>
                    <a:gd name="T54" fmla="*/ 20 w 254"/>
                    <a:gd name="T55" fmla="*/ 245 h 248"/>
                    <a:gd name="T56" fmla="*/ 28 w 254"/>
                    <a:gd name="T57" fmla="*/ 245 h 248"/>
                    <a:gd name="T58" fmla="*/ 37 w 254"/>
                    <a:gd name="T59" fmla="*/ 240 h 248"/>
                    <a:gd name="T60" fmla="*/ 48 w 254"/>
                    <a:gd name="T61" fmla="*/ 240 h 248"/>
                    <a:gd name="T62" fmla="*/ 62 w 254"/>
                    <a:gd name="T63" fmla="*/ 240 h 248"/>
                    <a:gd name="T64" fmla="*/ 69 w 254"/>
                    <a:gd name="T65" fmla="*/ 241 h 248"/>
                    <a:gd name="T66" fmla="*/ 85 w 254"/>
                    <a:gd name="T67" fmla="*/ 241 h 248"/>
                    <a:gd name="T68" fmla="*/ 99 w 254"/>
                    <a:gd name="T69" fmla="*/ 233 h 248"/>
                    <a:gd name="T70" fmla="*/ 102 w 254"/>
                    <a:gd name="T71" fmla="*/ 221 h 248"/>
                    <a:gd name="T72" fmla="*/ 103 w 254"/>
                    <a:gd name="T73" fmla="*/ 217 h 248"/>
                    <a:gd name="T74" fmla="*/ 94 w 254"/>
                    <a:gd name="T75" fmla="*/ 196 h 248"/>
                    <a:gd name="T76" fmla="*/ 85 w 254"/>
                    <a:gd name="T77" fmla="*/ 165 h 248"/>
                    <a:gd name="T78" fmla="*/ 79 w 254"/>
                    <a:gd name="T79" fmla="*/ 109 h 248"/>
                    <a:gd name="T80" fmla="*/ 101 w 254"/>
                    <a:gd name="T81" fmla="*/ 114 h 248"/>
                    <a:gd name="T82" fmla="*/ 110 w 254"/>
                    <a:gd name="T83" fmla="*/ 123 h 248"/>
                    <a:gd name="T84" fmla="*/ 119 w 254"/>
                    <a:gd name="T85" fmla="*/ 122 h 248"/>
                    <a:gd name="T86" fmla="*/ 129 w 254"/>
                    <a:gd name="T87" fmla="*/ 108 h 248"/>
                    <a:gd name="T88" fmla="*/ 140 w 254"/>
                    <a:gd name="T89" fmla="*/ 91 h 248"/>
                    <a:gd name="T90" fmla="*/ 151 w 254"/>
                    <a:gd name="T91" fmla="*/ 86 h 248"/>
                    <a:gd name="T92" fmla="*/ 149 w 254"/>
                    <a:gd name="T93" fmla="*/ 77 h 248"/>
                    <a:gd name="T94" fmla="*/ 157 w 254"/>
                    <a:gd name="T95" fmla="*/ 63 h 248"/>
                    <a:gd name="T96" fmla="*/ 168 w 254"/>
                    <a:gd name="T97" fmla="*/ 54 h 248"/>
                    <a:gd name="T98" fmla="*/ 187 w 254"/>
                    <a:gd name="T99" fmla="*/ 47 h 248"/>
                    <a:gd name="T100" fmla="*/ 209 w 254"/>
                    <a:gd name="T101" fmla="*/ 51 h 248"/>
                    <a:gd name="T102" fmla="*/ 222 w 254"/>
                    <a:gd name="T103" fmla="*/ 63 h 248"/>
                    <a:gd name="T104" fmla="*/ 228 w 254"/>
                    <a:gd name="T105" fmla="*/ 79 h 248"/>
                    <a:gd name="T106" fmla="*/ 231 w 254"/>
                    <a:gd name="T107" fmla="*/ 98 h 248"/>
                    <a:gd name="T108" fmla="*/ 236 w 254"/>
                    <a:gd name="T109" fmla="*/ 89 h 248"/>
                    <a:gd name="T110" fmla="*/ 237 w 254"/>
                    <a:gd name="T111" fmla="*/ 75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54" h="248">
                      <a:moveTo>
                        <a:pt x="237" y="75"/>
                      </a:moveTo>
                      <a:lnTo>
                        <a:pt x="239" y="84"/>
                      </a:lnTo>
                      <a:lnTo>
                        <a:pt x="239" y="91"/>
                      </a:lnTo>
                      <a:lnTo>
                        <a:pt x="239" y="96"/>
                      </a:lnTo>
                      <a:lnTo>
                        <a:pt x="238" y="100"/>
                      </a:lnTo>
                      <a:lnTo>
                        <a:pt x="244" y="96"/>
                      </a:lnTo>
                      <a:lnTo>
                        <a:pt x="249" y="91"/>
                      </a:lnTo>
                      <a:lnTo>
                        <a:pt x="251" y="86"/>
                      </a:lnTo>
                      <a:lnTo>
                        <a:pt x="253" y="75"/>
                      </a:lnTo>
                      <a:lnTo>
                        <a:pt x="250" y="64"/>
                      </a:lnTo>
                      <a:lnTo>
                        <a:pt x="245" y="55"/>
                      </a:lnTo>
                      <a:lnTo>
                        <a:pt x="239" y="46"/>
                      </a:lnTo>
                      <a:lnTo>
                        <a:pt x="231" y="37"/>
                      </a:lnTo>
                      <a:lnTo>
                        <a:pt x="222" y="30"/>
                      </a:lnTo>
                      <a:lnTo>
                        <a:pt x="212" y="24"/>
                      </a:lnTo>
                      <a:lnTo>
                        <a:pt x="204" y="19"/>
                      </a:lnTo>
                      <a:lnTo>
                        <a:pt x="190" y="13"/>
                      </a:lnTo>
                      <a:lnTo>
                        <a:pt x="181" y="10"/>
                      </a:lnTo>
                      <a:lnTo>
                        <a:pt x="177" y="5"/>
                      </a:lnTo>
                      <a:lnTo>
                        <a:pt x="173" y="3"/>
                      </a:lnTo>
                      <a:lnTo>
                        <a:pt x="168" y="1"/>
                      </a:lnTo>
                      <a:lnTo>
                        <a:pt x="162" y="1"/>
                      </a:lnTo>
                      <a:lnTo>
                        <a:pt x="151" y="3"/>
                      </a:lnTo>
                      <a:lnTo>
                        <a:pt x="142" y="1"/>
                      </a:lnTo>
                      <a:lnTo>
                        <a:pt x="136" y="0"/>
                      </a:lnTo>
                      <a:lnTo>
                        <a:pt x="130" y="1"/>
                      </a:lnTo>
                      <a:lnTo>
                        <a:pt x="124" y="2"/>
                      </a:lnTo>
                      <a:lnTo>
                        <a:pt x="117" y="6"/>
                      </a:lnTo>
                      <a:lnTo>
                        <a:pt x="110" y="3"/>
                      </a:lnTo>
                      <a:lnTo>
                        <a:pt x="102" y="3"/>
                      </a:lnTo>
                      <a:lnTo>
                        <a:pt x="94" y="6"/>
                      </a:lnTo>
                      <a:lnTo>
                        <a:pt x="83" y="12"/>
                      </a:lnTo>
                      <a:lnTo>
                        <a:pt x="74" y="18"/>
                      </a:lnTo>
                      <a:lnTo>
                        <a:pt x="67" y="27"/>
                      </a:lnTo>
                      <a:lnTo>
                        <a:pt x="60" y="35"/>
                      </a:lnTo>
                      <a:lnTo>
                        <a:pt x="52" y="43"/>
                      </a:lnTo>
                      <a:lnTo>
                        <a:pt x="47" y="51"/>
                      </a:lnTo>
                      <a:lnTo>
                        <a:pt x="43" y="62"/>
                      </a:lnTo>
                      <a:lnTo>
                        <a:pt x="37" y="76"/>
                      </a:lnTo>
                      <a:lnTo>
                        <a:pt x="30" y="95"/>
                      </a:lnTo>
                      <a:lnTo>
                        <a:pt x="24" y="114"/>
                      </a:lnTo>
                      <a:lnTo>
                        <a:pt x="19" y="136"/>
                      </a:lnTo>
                      <a:lnTo>
                        <a:pt x="15" y="150"/>
                      </a:lnTo>
                      <a:lnTo>
                        <a:pt x="13" y="165"/>
                      </a:lnTo>
                      <a:lnTo>
                        <a:pt x="8" y="183"/>
                      </a:lnTo>
                      <a:lnTo>
                        <a:pt x="3" y="200"/>
                      </a:lnTo>
                      <a:lnTo>
                        <a:pt x="1" y="209"/>
                      </a:lnTo>
                      <a:lnTo>
                        <a:pt x="0" y="218"/>
                      </a:lnTo>
                      <a:lnTo>
                        <a:pt x="1" y="227"/>
                      </a:lnTo>
                      <a:lnTo>
                        <a:pt x="3" y="234"/>
                      </a:lnTo>
                      <a:lnTo>
                        <a:pt x="4" y="232"/>
                      </a:lnTo>
                      <a:lnTo>
                        <a:pt x="8" y="239"/>
                      </a:lnTo>
                      <a:lnTo>
                        <a:pt x="12" y="243"/>
                      </a:lnTo>
                      <a:lnTo>
                        <a:pt x="17" y="245"/>
                      </a:lnTo>
                      <a:lnTo>
                        <a:pt x="19" y="243"/>
                      </a:lnTo>
                      <a:lnTo>
                        <a:pt x="20" y="245"/>
                      </a:lnTo>
                      <a:lnTo>
                        <a:pt x="23" y="247"/>
                      </a:lnTo>
                      <a:lnTo>
                        <a:pt x="28" y="245"/>
                      </a:lnTo>
                      <a:lnTo>
                        <a:pt x="32" y="243"/>
                      </a:lnTo>
                      <a:lnTo>
                        <a:pt x="37" y="240"/>
                      </a:lnTo>
                      <a:lnTo>
                        <a:pt x="41" y="239"/>
                      </a:lnTo>
                      <a:lnTo>
                        <a:pt x="48" y="240"/>
                      </a:lnTo>
                      <a:lnTo>
                        <a:pt x="56" y="241"/>
                      </a:lnTo>
                      <a:lnTo>
                        <a:pt x="62" y="240"/>
                      </a:lnTo>
                      <a:lnTo>
                        <a:pt x="60" y="238"/>
                      </a:lnTo>
                      <a:lnTo>
                        <a:pt x="69" y="241"/>
                      </a:lnTo>
                      <a:lnTo>
                        <a:pt x="76" y="243"/>
                      </a:lnTo>
                      <a:lnTo>
                        <a:pt x="85" y="241"/>
                      </a:lnTo>
                      <a:lnTo>
                        <a:pt x="92" y="238"/>
                      </a:lnTo>
                      <a:lnTo>
                        <a:pt x="99" y="233"/>
                      </a:lnTo>
                      <a:lnTo>
                        <a:pt x="102" y="227"/>
                      </a:lnTo>
                      <a:lnTo>
                        <a:pt x="102" y="221"/>
                      </a:lnTo>
                      <a:lnTo>
                        <a:pt x="108" y="222"/>
                      </a:lnTo>
                      <a:lnTo>
                        <a:pt x="103" y="217"/>
                      </a:lnTo>
                      <a:lnTo>
                        <a:pt x="100" y="209"/>
                      </a:lnTo>
                      <a:lnTo>
                        <a:pt x="94" y="196"/>
                      </a:lnTo>
                      <a:lnTo>
                        <a:pt x="89" y="182"/>
                      </a:lnTo>
                      <a:lnTo>
                        <a:pt x="85" y="165"/>
                      </a:lnTo>
                      <a:lnTo>
                        <a:pt x="82" y="147"/>
                      </a:lnTo>
                      <a:lnTo>
                        <a:pt x="79" y="109"/>
                      </a:lnTo>
                      <a:lnTo>
                        <a:pt x="96" y="109"/>
                      </a:lnTo>
                      <a:lnTo>
                        <a:pt x="101" y="114"/>
                      </a:lnTo>
                      <a:lnTo>
                        <a:pt x="103" y="120"/>
                      </a:lnTo>
                      <a:lnTo>
                        <a:pt x="110" y="123"/>
                      </a:lnTo>
                      <a:lnTo>
                        <a:pt x="116" y="124"/>
                      </a:lnTo>
                      <a:lnTo>
                        <a:pt x="119" y="122"/>
                      </a:lnTo>
                      <a:lnTo>
                        <a:pt x="125" y="116"/>
                      </a:lnTo>
                      <a:lnTo>
                        <a:pt x="129" y="108"/>
                      </a:lnTo>
                      <a:lnTo>
                        <a:pt x="135" y="100"/>
                      </a:lnTo>
                      <a:lnTo>
                        <a:pt x="140" y="91"/>
                      </a:lnTo>
                      <a:lnTo>
                        <a:pt x="148" y="87"/>
                      </a:lnTo>
                      <a:lnTo>
                        <a:pt x="151" y="86"/>
                      </a:lnTo>
                      <a:lnTo>
                        <a:pt x="150" y="82"/>
                      </a:lnTo>
                      <a:lnTo>
                        <a:pt x="149" y="77"/>
                      </a:lnTo>
                      <a:lnTo>
                        <a:pt x="152" y="70"/>
                      </a:lnTo>
                      <a:lnTo>
                        <a:pt x="157" y="63"/>
                      </a:lnTo>
                      <a:lnTo>
                        <a:pt x="162" y="58"/>
                      </a:lnTo>
                      <a:lnTo>
                        <a:pt x="168" y="54"/>
                      </a:lnTo>
                      <a:lnTo>
                        <a:pt x="178" y="49"/>
                      </a:lnTo>
                      <a:lnTo>
                        <a:pt x="187" y="47"/>
                      </a:lnTo>
                      <a:lnTo>
                        <a:pt x="195" y="49"/>
                      </a:lnTo>
                      <a:lnTo>
                        <a:pt x="209" y="51"/>
                      </a:lnTo>
                      <a:lnTo>
                        <a:pt x="214" y="56"/>
                      </a:lnTo>
                      <a:lnTo>
                        <a:pt x="222" y="63"/>
                      </a:lnTo>
                      <a:lnTo>
                        <a:pt x="226" y="72"/>
                      </a:lnTo>
                      <a:lnTo>
                        <a:pt x="228" y="79"/>
                      </a:lnTo>
                      <a:lnTo>
                        <a:pt x="232" y="87"/>
                      </a:lnTo>
                      <a:lnTo>
                        <a:pt x="231" y="98"/>
                      </a:lnTo>
                      <a:lnTo>
                        <a:pt x="234" y="94"/>
                      </a:lnTo>
                      <a:lnTo>
                        <a:pt x="236" y="89"/>
                      </a:lnTo>
                      <a:lnTo>
                        <a:pt x="237" y="83"/>
                      </a:lnTo>
                      <a:lnTo>
                        <a:pt x="237" y="75"/>
                      </a:lnTo>
                    </a:path>
                  </a:pathLst>
                </a:custGeom>
                <a:solidFill>
                  <a:srgbClr val="60402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14424" name="Group 88"/>
                <p:cNvGrpSpPr>
                  <a:grpSpLocks/>
                </p:cNvGrpSpPr>
                <p:nvPr/>
              </p:nvGrpSpPr>
              <p:grpSpPr bwMode="auto">
                <a:xfrm>
                  <a:off x="1553" y="2177"/>
                  <a:ext cx="201" cy="216"/>
                  <a:chOff x="1553" y="2177"/>
                  <a:chExt cx="201" cy="216"/>
                </a:xfrm>
              </p:grpSpPr>
              <p:sp>
                <p:nvSpPr>
                  <p:cNvPr id="14421" name="Freeform 85"/>
                  <p:cNvSpPr>
                    <a:spLocks/>
                  </p:cNvSpPr>
                  <p:nvPr/>
                </p:nvSpPr>
                <p:spPr bwMode="auto">
                  <a:xfrm>
                    <a:off x="1614" y="2302"/>
                    <a:ext cx="19" cy="83"/>
                  </a:xfrm>
                  <a:custGeom>
                    <a:avLst/>
                    <a:gdLst>
                      <a:gd name="T0" fmla="*/ 11 w 19"/>
                      <a:gd name="T1" fmla="*/ 5 h 83"/>
                      <a:gd name="T2" fmla="*/ 11 w 19"/>
                      <a:gd name="T3" fmla="*/ 17 h 83"/>
                      <a:gd name="T4" fmla="*/ 12 w 19"/>
                      <a:gd name="T5" fmla="*/ 32 h 83"/>
                      <a:gd name="T6" fmla="*/ 14 w 19"/>
                      <a:gd name="T7" fmla="*/ 45 h 83"/>
                      <a:gd name="T8" fmla="*/ 18 w 19"/>
                      <a:gd name="T9" fmla="*/ 66 h 83"/>
                      <a:gd name="T10" fmla="*/ 14 w 19"/>
                      <a:gd name="T11" fmla="*/ 58 h 83"/>
                      <a:gd name="T12" fmla="*/ 11 w 19"/>
                      <a:gd name="T13" fmla="*/ 49 h 83"/>
                      <a:gd name="T14" fmla="*/ 9 w 19"/>
                      <a:gd name="T15" fmla="*/ 42 h 83"/>
                      <a:gd name="T16" fmla="*/ 7 w 19"/>
                      <a:gd name="T17" fmla="*/ 32 h 83"/>
                      <a:gd name="T18" fmla="*/ 5 w 19"/>
                      <a:gd name="T19" fmla="*/ 47 h 83"/>
                      <a:gd name="T20" fmla="*/ 5 w 19"/>
                      <a:gd name="T21" fmla="*/ 60 h 83"/>
                      <a:gd name="T22" fmla="*/ 6 w 19"/>
                      <a:gd name="T23" fmla="*/ 70 h 83"/>
                      <a:gd name="T24" fmla="*/ 2 w 19"/>
                      <a:gd name="T25" fmla="*/ 82 h 83"/>
                      <a:gd name="T26" fmla="*/ 1 w 19"/>
                      <a:gd name="T27" fmla="*/ 48 h 83"/>
                      <a:gd name="T28" fmla="*/ 0 w 19"/>
                      <a:gd name="T29" fmla="*/ 30 h 83"/>
                      <a:gd name="T30" fmla="*/ 1 w 19"/>
                      <a:gd name="T31" fmla="*/ 12 h 83"/>
                      <a:gd name="T32" fmla="*/ 1 w 19"/>
                      <a:gd name="T33" fmla="*/ 0 h 83"/>
                      <a:gd name="T34" fmla="*/ 4 w 19"/>
                      <a:gd name="T35" fmla="*/ 11 h 83"/>
                      <a:gd name="T36" fmla="*/ 7 w 19"/>
                      <a:gd name="T37" fmla="*/ 20 h 83"/>
                      <a:gd name="T38" fmla="*/ 8 w 19"/>
                      <a:gd name="T39" fmla="*/ 12 h 83"/>
                      <a:gd name="T40" fmla="*/ 11 w 19"/>
                      <a:gd name="T41" fmla="*/ 5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 h="83">
                        <a:moveTo>
                          <a:pt x="11" y="5"/>
                        </a:moveTo>
                        <a:lnTo>
                          <a:pt x="11" y="17"/>
                        </a:lnTo>
                        <a:lnTo>
                          <a:pt x="12" y="32"/>
                        </a:lnTo>
                        <a:lnTo>
                          <a:pt x="14" y="45"/>
                        </a:lnTo>
                        <a:lnTo>
                          <a:pt x="18" y="66"/>
                        </a:lnTo>
                        <a:lnTo>
                          <a:pt x="14" y="58"/>
                        </a:lnTo>
                        <a:lnTo>
                          <a:pt x="11" y="49"/>
                        </a:lnTo>
                        <a:lnTo>
                          <a:pt x="9" y="42"/>
                        </a:lnTo>
                        <a:lnTo>
                          <a:pt x="7" y="32"/>
                        </a:lnTo>
                        <a:lnTo>
                          <a:pt x="5" y="47"/>
                        </a:lnTo>
                        <a:lnTo>
                          <a:pt x="5" y="60"/>
                        </a:lnTo>
                        <a:lnTo>
                          <a:pt x="6" y="70"/>
                        </a:lnTo>
                        <a:lnTo>
                          <a:pt x="2" y="82"/>
                        </a:lnTo>
                        <a:lnTo>
                          <a:pt x="1" y="48"/>
                        </a:lnTo>
                        <a:lnTo>
                          <a:pt x="0" y="30"/>
                        </a:lnTo>
                        <a:lnTo>
                          <a:pt x="1" y="12"/>
                        </a:lnTo>
                        <a:lnTo>
                          <a:pt x="1" y="0"/>
                        </a:lnTo>
                        <a:lnTo>
                          <a:pt x="4" y="11"/>
                        </a:lnTo>
                        <a:lnTo>
                          <a:pt x="7" y="20"/>
                        </a:lnTo>
                        <a:lnTo>
                          <a:pt x="8" y="12"/>
                        </a:lnTo>
                        <a:lnTo>
                          <a:pt x="11" y="5"/>
                        </a:lnTo>
                      </a:path>
                    </a:pathLst>
                  </a:custGeom>
                  <a:solidFill>
                    <a:srgbClr val="80604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422" name="Freeform 86"/>
                  <p:cNvSpPr>
                    <a:spLocks/>
                  </p:cNvSpPr>
                  <p:nvPr/>
                </p:nvSpPr>
                <p:spPr bwMode="auto">
                  <a:xfrm>
                    <a:off x="1553" y="2247"/>
                    <a:ext cx="63" cy="146"/>
                  </a:xfrm>
                  <a:custGeom>
                    <a:avLst/>
                    <a:gdLst>
                      <a:gd name="T0" fmla="*/ 33 w 63"/>
                      <a:gd name="T1" fmla="*/ 136 h 146"/>
                      <a:gd name="T2" fmla="*/ 37 w 63"/>
                      <a:gd name="T3" fmla="*/ 113 h 146"/>
                      <a:gd name="T4" fmla="*/ 38 w 63"/>
                      <a:gd name="T5" fmla="*/ 95 h 146"/>
                      <a:gd name="T6" fmla="*/ 42 w 63"/>
                      <a:gd name="T7" fmla="*/ 73 h 146"/>
                      <a:gd name="T8" fmla="*/ 42 w 63"/>
                      <a:gd name="T9" fmla="*/ 85 h 146"/>
                      <a:gd name="T10" fmla="*/ 43 w 63"/>
                      <a:gd name="T11" fmla="*/ 99 h 146"/>
                      <a:gd name="T12" fmla="*/ 48 w 63"/>
                      <a:gd name="T13" fmla="*/ 83 h 146"/>
                      <a:gd name="T14" fmla="*/ 49 w 63"/>
                      <a:gd name="T15" fmla="*/ 70 h 146"/>
                      <a:gd name="T16" fmla="*/ 48 w 63"/>
                      <a:gd name="T17" fmla="*/ 58 h 146"/>
                      <a:gd name="T18" fmla="*/ 51 w 63"/>
                      <a:gd name="T19" fmla="*/ 45 h 146"/>
                      <a:gd name="T20" fmla="*/ 55 w 63"/>
                      <a:gd name="T21" fmla="*/ 30 h 146"/>
                      <a:gd name="T22" fmla="*/ 62 w 63"/>
                      <a:gd name="T23" fmla="*/ 9 h 146"/>
                      <a:gd name="T24" fmla="*/ 53 w 63"/>
                      <a:gd name="T25" fmla="*/ 25 h 146"/>
                      <a:gd name="T26" fmla="*/ 45 w 63"/>
                      <a:gd name="T27" fmla="*/ 39 h 146"/>
                      <a:gd name="T28" fmla="*/ 38 w 63"/>
                      <a:gd name="T29" fmla="*/ 57 h 146"/>
                      <a:gd name="T30" fmla="*/ 39 w 63"/>
                      <a:gd name="T31" fmla="*/ 37 h 146"/>
                      <a:gd name="T32" fmla="*/ 42 w 63"/>
                      <a:gd name="T33" fmla="*/ 20 h 146"/>
                      <a:gd name="T34" fmla="*/ 45 w 63"/>
                      <a:gd name="T35" fmla="*/ 0 h 146"/>
                      <a:gd name="T36" fmla="*/ 39 w 63"/>
                      <a:gd name="T37" fmla="*/ 17 h 146"/>
                      <a:gd name="T38" fmla="*/ 35 w 63"/>
                      <a:gd name="T39" fmla="*/ 32 h 146"/>
                      <a:gd name="T40" fmla="*/ 31 w 63"/>
                      <a:gd name="T41" fmla="*/ 47 h 146"/>
                      <a:gd name="T42" fmla="*/ 27 w 63"/>
                      <a:gd name="T43" fmla="*/ 58 h 146"/>
                      <a:gd name="T44" fmla="*/ 22 w 63"/>
                      <a:gd name="T45" fmla="*/ 66 h 146"/>
                      <a:gd name="T46" fmla="*/ 15 w 63"/>
                      <a:gd name="T47" fmla="*/ 77 h 146"/>
                      <a:gd name="T48" fmla="*/ 10 w 63"/>
                      <a:gd name="T49" fmla="*/ 87 h 146"/>
                      <a:gd name="T50" fmla="*/ 7 w 63"/>
                      <a:gd name="T51" fmla="*/ 100 h 146"/>
                      <a:gd name="T52" fmla="*/ 4 w 63"/>
                      <a:gd name="T53" fmla="*/ 112 h 146"/>
                      <a:gd name="T54" fmla="*/ 2 w 63"/>
                      <a:gd name="T55" fmla="*/ 122 h 146"/>
                      <a:gd name="T56" fmla="*/ 2 w 63"/>
                      <a:gd name="T57" fmla="*/ 129 h 146"/>
                      <a:gd name="T58" fmla="*/ 0 w 63"/>
                      <a:gd name="T59" fmla="*/ 135 h 146"/>
                      <a:gd name="T60" fmla="*/ 2 w 63"/>
                      <a:gd name="T61" fmla="*/ 145 h 146"/>
                      <a:gd name="T62" fmla="*/ 6 w 63"/>
                      <a:gd name="T63" fmla="*/ 135 h 146"/>
                      <a:gd name="T64" fmla="*/ 9 w 63"/>
                      <a:gd name="T65" fmla="*/ 145 h 146"/>
                      <a:gd name="T66" fmla="*/ 12 w 63"/>
                      <a:gd name="T67" fmla="*/ 138 h 146"/>
                      <a:gd name="T68" fmla="*/ 12 w 63"/>
                      <a:gd name="T69" fmla="*/ 131 h 146"/>
                      <a:gd name="T70" fmla="*/ 11 w 63"/>
                      <a:gd name="T71" fmla="*/ 119 h 146"/>
                      <a:gd name="T72" fmla="*/ 12 w 63"/>
                      <a:gd name="T73" fmla="*/ 108 h 146"/>
                      <a:gd name="T74" fmla="*/ 13 w 63"/>
                      <a:gd name="T75" fmla="*/ 96 h 146"/>
                      <a:gd name="T76" fmla="*/ 20 w 63"/>
                      <a:gd name="T77" fmla="*/ 85 h 146"/>
                      <a:gd name="T78" fmla="*/ 25 w 63"/>
                      <a:gd name="T79" fmla="*/ 73 h 146"/>
                      <a:gd name="T80" fmla="*/ 24 w 63"/>
                      <a:gd name="T81" fmla="*/ 98 h 146"/>
                      <a:gd name="T82" fmla="*/ 34 w 63"/>
                      <a:gd name="T83" fmla="*/ 68 h 146"/>
                      <a:gd name="T84" fmla="*/ 31 w 63"/>
                      <a:gd name="T85" fmla="*/ 95 h 146"/>
                      <a:gd name="T86" fmla="*/ 31 w 63"/>
                      <a:gd name="T87" fmla="*/ 112 h 146"/>
                      <a:gd name="T88" fmla="*/ 33 w 63"/>
                      <a:gd name="T89" fmla="*/ 13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3" h="146">
                        <a:moveTo>
                          <a:pt x="33" y="136"/>
                        </a:moveTo>
                        <a:lnTo>
                          <a:pt x="37" y="113"/>
                        </a:lnTo>
                        <a:lnTo>
                          <a:pt x="38" y="95"/>
                        </a:lnTo>
                        <a:lnTo>
                          <a:pt x="42" y="73"/>
                        </a:lnTo>
                        <a:lnTo>
                          <a:pt x="42" y="85"/>
                        </a:lnTo>
                        <a:lnTo>
                          <a:pt x="43" y="99"/>
                        </a:lnTo>
                        <a:lnTo>
                          <a:pt x="48" y="83"/>
                        </a:lnTo>
                        <a:lnTo>
                          <a:pt x="49" y="70"/>
                        </a:lnTo>
                        <a:lnTo>
                          <a:pt x="48" y="58"/>
                        </a:lnTo>
                        <a:lnTo>
                          <a:pt x="51" y="45"/>
                        </a:lnTo>
                        <a:lnTo>
                          <a:pt x="55" y="30"/>
                        </a:lnTo>
                        <a:lnTo>
                          <a:pt x="62" y="9"/>
                        </a:lnTo>
                        <a:lnTo>
                          <a:pt x="53" y="25"/>
                        </a:lnTo>
                        <a:lnTo>
                          <a:pt x="45" y="39"/>
                        </a:lnTo>
                        <a:lnTo>
                          <a:pt x="38" y="57"/>
                        </a:lnTo>
                        <a:lnTo>
                          <a:pt x="39" y="37"/>
                        </a:lnTo>
                        <a:lnTo>
                          <a:pt x="42" y="20"/>
                        </a:lnTo>
                        <a:lnTo>
                          <a:pt x="45" y="0"/>
                        </a:lnTo>
                        <a:lnTo>
                          <a:pt x="39" y="17"/>
                        </a:lnTo>
                        <a:lnTo>
                          <a:pt x="35" y="32"/>
                        </a:lnTo>
                        <a:lnTo>
                          <a:pt x="31" y="47"/>
                        </a:lnTo>
                        <a:lnTo>
                          <a:pt x="27" y="58"/>
                        </a:lnTo>
                        <a:lnTo>
                          <a:pt x="22" y="66"/>
                        </a:lnTo>
                        <a:lnTo>
                          <a:pt x="15" y="77"/>
                        </a:lnTo>
                        <a:lnTo>
                          <a:pt x="10" y="87"/>
                        </a:lnTo>
                        <a:lnTo>
                          <a:pt x="7" y="100"/>
                        </a:lnTo>
                        <a:lnTo>
                          <a:pt x="4" y="112"/>
                        </a:lnTo>
                        <a:lnTo>
                          <a:pt x="2" y="122"/>
                        </a:lnTo>
                        <a:lnTo>
                          <a:pt x="2" y="129"/>
                        </a:lnTo>
                        <a:lnTo>
                          <a:pt x="0" y="135"/>
                        </a:lnTo>
                        <a:lnTo>
                          <a:pt x="2" y="145"/>
                        </a:lnTo>
                        <a:lnTo>
                          <a:pt x="6" y="135"/>
                        </a:lnTo>
                        <a:lnTo>
                          <a:pt x="9" y="145"/>
                        </a:lnTo>
                        <a:lnTo>
                          <a:pt x="12" y="138"/>
                        </a:lnTo>
                        <a:lnTo>
                          <a:pt x="12" y="131"/>
                        </a:lnTo>
                        <a:lnTo>
                          <a:pt x="11" y="119"/>
                        </a:lnTo>
                        <a:lnTo>
                          <a:pt x="12" y="108"/>
                        </a:lnTo>
                        <a:lnTo>
                          <a:pt x="13" y="96"/>
                        </a:lnTo>
                        <a:lnTo>
                          <a:pt x="20" y="85"/>
                        </a:lnTo>
                        <a:lnTo>
                          <a:pt x="25" y="73"/>
                        </a:lnTo>
                        <a:lnTo>
                          <a:pt x="24" y="98"/>
                        </a:lnTo>
                        <a:lnTo>
                          <a:pt x="34" y="68"/>
                        </a:lnTo>
                        <a:lnTo>
                          <a:pt x="31" y="95"/>
                        </a:lnTo>
                        <a:lnTo>
                          <a:pt x="31" y="112"/>
                        </a:lnTo>
                        <a:lnTo>
                          <a:pt x="33" y="136"/>
                        </a:lnTo>
                      </a:path>
                    </a:pathLst>
                  </a:custGeom>
                  <a:solidFill>
                    <a:srgbClr val="80604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423" name="Freeform 87"/>
                  <p:cNvSpPr>
                    <a:spLocks/>
                  </p:cNvSpPr>
                  <p:nvPr/>
                </p:nvSpPr>
                <p:spPr bwMode="auto">
                  <a:xfrm>
                    <a:off x="1649" y="2177"/>
                    <a:ext cx="105" cy="31"/>
                  </a:xfrm>
                  <a:custGeom>
                    <a:avLst/>
                    <a:gdLst>
                      <a:gd name="T0" fmla="*/ 104 w 105"/>
                      <a:gd name="T1" fmla="*/ 30 h 31"/>
                      <a:gd name="T2" fmla="*/ 100 w 105"/>
                      <a:gd name="T3" fmla="*/ 29 h 31"/>
                      <a:gd name="T4" fmla="*/ 93 w 105"/>
                      <a:gd name="T5" fmla="*/ 28 h 31"/>
                      <a:gd name="T6" fmla="*/ 88 w 105"/>
                      <a:gd name="T7" fmla="*/ 27 h 31"/>
                      <a:gd name="T8" fmla="*/ 82 w 105"/>
                      <a:gd name="T9" fmla="*/ 27 h 31"/>
                      <a:gd name="T10" fmla="*/ 80 w 105"/>
                      <a:gd name="T11" fmla="*/ 21 h 31"/>
                      <a:gd name="T12" fmla="*/ 76 w 105"/>
                      <a:gd name="T13" fmla="*/ 16 h 31"/>
                      <a:gd name="T14" fmla="*/ 72 w 105"/>
                      <a:gd name="T15" fmla="*/ 11 h 31"/>
                      <a:gd name="T16" fmla="*/ 65 w 105"/>
                      <a:gd name="T17" fmla="*/ 8 h 31"/>
                      <a:gd name="T18" fmla="*/ 59 w 105"/>
                      <a:gd name="T19" fmla="*/ 7 h 31"/>
                      <a:gd name="T20" fmla="*/ 54 w 105"/>
                      <a:gd name="T21" fmla="*/ 7 h 31"/>
                      <a:gd name="T22" fmla="*/ 40 w 105"/>
                      <a:gd name="T23" fmla="*/ 9 h 31"/>
                      <a:gd name="T24" fmla="*/ 28 w 105"/>
                      <a:gd name="T25" fmla="*/ 9 h 31"/>
                      <a:gd name="T26" fmla="*/ 16 w 105"/>
                      <a:gd name="T27" fmla="*/ 7 h 31"/>
                      <a:gd name="T28" fmla="*/ 0 w 105"/>
                      <a:gd name="T29" fmla="*/ 0 h 31"/>
                      <a:gd name="T30" fmla="*/ 21 w 105"/>
                      <a:gd name="T31" fmla="*/ 4 h 31"/>
                      <a:gd name="T32" fmla="*/ 31 w 105"/>
                      <a:gd name="T33" fmla="*/ 4 h 31"/>
                      <a:gd name="T34" fmla="*/ 40 w 105"/>
                      <a:gd name="T35" fmla="*/ 3 h 31"/>
                      <a:gd name="T36" fmla="*/ 46 w 105"/>
                      <a:gd name="T37" fmla="*/ 4 h 31"/>
                      <a:gd name="T38" fmla="*/ 50 w 105"/>
                      <a:gd name="T39" fmla="*/ 2 h 31"/>
                      <a:gd name="T40" fmla="*/ 54 w 105"/>
                      <a:gd name="T41" fmla="*/ 2 h 31"/>
                      <a:gd name="T42" fmla="*/ 60 w 105"/>
                      <a:gd name="T43" fmla="*/ 2 h 31"/>
                      <a:gd name="T44" fmla="*/ 65 w 105"/>
                      <a:gd name="T45" fmla="*/ 3 h 31"/>
                      <a:gd name="T46" fmla="*/ 71 w 105"/>
                      <a:gd name="T47" fmla="*/ 4 h 31"/>
                      <a:gd name="T48" fmla="*/ 76 w 105"/>
                      <a:gd name="T49" fmla="*/ 7 h 31"/>
                      <a:gd name="T50" fmla="*/ 80 w 105"/>
                      <a:gd name="T51" fmla="*/ 12 h 31"/>
                      <a:gd name="T52" fmla="*/ 84 w 105"/>
                      <a:gd name="T53" fmla="*/ 16 h 31"/>
                      <a:gd name="T54" fmla="*/ 88 w 105"/>
                      <a:gd name="T55" fmla="*/ 16 h 31"/>
                      <a:gd name="T56" fmla="*/ 93 w 105"/>
                      <a:gd name="T57" fmla="*/ 18 h 31"/>
                      <a:gd name="T58" fmla="*/ 100 w 105"/>
                      <a:gd name="T59" fmla="*/ 21 h 31"/>
                      <a:gd name="T60" fmla="*/ 102 w 105"/>
                      <a:gd name="T61" fmla="*/ 26 h 31"/>
                      <a:gd name="T62" fmla="*/ 104 w 105"/>
                      <a:gd name="T63" fmla="*/ 3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5" h="31">
                        <a:moveTo>
                          <a:pt x="104" y="30"/>
                        </a:moveTo>
                        <a:lnTo>
                          <a:pt x="100" y="29"/>
                        </a:lnTo>
                        <a:lnTo>
                          <a:pt x="93" y="28"/>
                        </a:lnTo>
                        <a:lnTo>
                          <a:pt x="88" y="27"/>
                        </a:lnTo>
                        <a:lnTo>
                          <a:pt x="82" y="27"/>
                        </a:lnTo>
                        <a:lnTo>
                          <a:pt x="80" y="21"/>
                        </a:lnTo>
                        <a:lnTo>
                          <a:pt x="76" y="16"/>
                        </a:lnTo>
                        <a:lnTo>
                          <a:pt x="72" y="11"/>
                        </a:lnTo>
                        <a:lnTo>
                          <a:pt x="65" y="8"/>
                        </a:lnTo>
                        <a:lnTo>
                          <a:pt x="59" y="7"/>
                        </a:lnTo>
                        <a:lnTo>
                          <a:pt x="54" y="7"/>
                        </a:lnTo>
                        <a:lnTo>
                          <a:pt x="40" y="9"/>
                        </a:lnTo>
                        <a:lnTo>
                          <a:pt x="28" y="9"/>
                        </a:lnTo>
                        <a:lnTo>
                          <a:pt x="16" y="7"/>
                        </a:lnTo>
                        <a:lnTo>
                          <a:pt x="0" y="0"/>
                        </a:lnTo>
                        <a:lnTo>
                          <a:pt x="21" y="4"/>
                        </a:lnTo>
                        <a:lnTo>
                          <a:pt x="31" y="4"/>
                        </a:lnTo>
                        <a:lnTo>
                          <a:pt x="40" y="3"/>
                        </a:lnTo>
                        <a:lnTo>
                          <a:pt x="46" y="4"/>
                        </a:lnTo>
                        <a:lnTo>
                          <a:pt x="50" y="2"/>
                        </a:lnTo>
                        <a:lnTo>
                          <a:pt x="54" y="2"/>
                        </a:lnTo>
                        <a:lnTo>
                          <a:pt x="60" y="2"/>
                        </a:lnTo>
                        <a:lnTo>
                          <a:pt x="65" y="3"/>
                        </a:lnTo>
                        <a:lnTo>
                          <a:pt x="71" y="4"/>
                        </a:lnTo>
                        <a:lnTo>
                          <a:pt x="76" y="7"/>
                        </a:lnTo>
                        <a:lnTo>
                          <a:pt x="80" y="12"/>
                        </a:lnTo>
                        <a:lnTo>
                          <a:pt x="84" y="16"/>
                        </a:lnTo>
                        <a:lnTo>
                          <a:pt x="88" y="16"/>
                        </a:lnTo>
                        <a:lnTo>
                          <a:pt x="93" y="18"/>
                        </a:lnTo>
                        <a:lnTo>
                          <a:pt x="100" y="21"/>
                        </a:lnTo>
                        <a:lnTo>
                          <a:pt x="102" y="26"/>
                        </a:lnTo>
                        <a:lnTo>
                          <a:pt x="104" y="30"/>
                        </a:lnTo>
                      </a:path>
                    </a:pathLst>
                  </a:custGeom>
                  <a:solidFill>
                    <a:srgbClr val="40200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grpSp>
        <p:grpSp>
          <p:nvGrpSpPr>
            <p:cNvPr id="14439" name="Group 103"/>
            <p:cNvGrpSpPr>
              <a:grpSpLocks/>
            </p:cNvGrpSpPr>
            <p:nvPr/>
          </p:nvGrpSpPr>
          <p:grpSpPr bwMode="auto">
            <a:xfrm>
              <a:off x="1623" y="2268"/>
              <a:ext cx="37" cy="63"/>
              <a:chOff x="1623" y="2268"/>
              <a:chExt cx="37" cy="63"/>
            </a:xfrm>
          </p:grpSpPr>
          <p:grpSp>
            <p:nvGrpSpPr>
              <p:cNvPr id="14429" name="Group 93"/>
              <p:cNvGrpSpPr>
                <a:grpSpLocks/>
              </p:cNvGrpSpPr>
              <p:nvPr/>
            </p:nvGrpSpPr>
            <p:grpSpPr bwMode="auto">
              <a:xfrm>
                <a:off x="1623" y="2268"/>
                <a:ext cx="30" cy="52"/>
                <a:chOff x="1623" y="2268"/>
                <a:chExt cx="30" cy="52"/>
              </a:xfrm>
            </p:grpSpPr>
            <p:sp>
              <p:nvSpPr>
                <p:cNvPr id="14427" name="Freeform 91"/>
                <p:cNvSpPr>
                  <a:spLocks/>
                </p:cNvSpPr>
                <p:nvPr/>
              </p:nvSpPr>
              <p:spPr bwMode="auto">
                <a:xfrm>
                  <a:off x="1623" y="2268"/>
                  <a:ext cx="30" cy="52"/>
                </a:xfrm>
                <a:custGeom>
                  <a:avLst/>
                  <a:gdLst>
                    <a:gd name="T0" fmla="*/ 26 w 30"/>
                    <a:gd name="T1" fmla="*/ 14 h 52"/>
                    <a:gd name="T2" fmla="*/ 22 w 30"/>
                    <a:gd name="T3" fmla="*/ 6 h 52"/>
                    <a:gd name="T4" fmla="*/ 18 w 30"/>
                    <a:gd name="T5" fmla="*/ 3 h 52"/>
                    <a:gd name="T6" fmla="*/ 14 w 30"/>
                    <a:gd name="T7" fmla="*/ 1 h 52"/>
                    <a:gd name="T8" fmla="*/ 11 w 30"/>
                    <a:gd name="T9" fmla="*/ 0 h 52"/>
                    <a:gd name="T10" fmla="*/ 6 w 30"/>
                    <a:gd name="T11" fmla="*/ 2 h 52"/>
                    <a:gd name="T12" fmla="*/ 2 w 30"/>
                    <a:gd name="T13" fmla="*/ 5 h 52"/>
                    <a:gd name="T14" fmla="*/ 0 w 30"/>
                    <a:gd name="T15" fmla="*/ 13 h 52"/>
                    <a:gd name="T16" fmla="*/ 1 w 30"/>
                    <a:gd name="T17" fmla="*/ 20 h 52"/>
                    <a:gd name="T18" fmla="*/ 2 w 30"/>
                    <a:gd name="T19" fmla="*/ 26 h 52"/>
                    <a:gd name="T20" fmla="*/ 5 w 30"/>
                    <a:gd name="T21" fmla="*/ 34 h 52"/>
                    <a:gd name="T22" fmla="*/ 8 w 30"/>
                    <a:gd name="T23" fmla="*/ 41 h 52"/>
                    <a:gd name="T24" fmla="*/ 13 w 30"/>
                    <a:gd name="T25" fmla="*/ 47 h 52"/>
                    <a:gd name="T26" fmla="*/ 16 w 30"/>
                    <a:gd name="T27" fmla="*/ 50 h 52"/>
                    <a:gd name="T28" fmla="*/ 21 w 30"/>
                    <a:gd name="T29" fmla="*/ 51 h 52"/>
                    <a:gd name="T30" fmla="*/ 25 w 30"/>
                    <a:gd name="T31" fmla="*/ 50 h 52"/>
                    <a:gd name="T32" fmla="*/ 28 w 30"/>
                    <a:gd name="T33" fmla="*/ 49 h 52"/>
                    <a:gd name="T34" fmla="*/ 29 w 30"/>
                    <a:gd name="T35" fmla="*/ 44 h 52"/>
                    <a:gd name="T36" fmla="*/ 27 w 30"/>
                    <a:gd name="T37" fmla="*/ 36 h 52"/>
                    <a:gd name="T38" fmla="*/ 26 w 30"/>
                    <a:gd name="T39" fmla="*/ 29 h 52"/>
                    <a:gd name="T40" fmla="*/ 28 w 30"/>
                    <a:gd name="T41" fmla="*/ 22 h 52"/>
                    <a:gd name="T42" fmla="*/ 26 w 30"/>
                    <a:gd name="T43" fmla="*/ 1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 h="52">
                      <a:moveTo>
                        <a:pt x="26" y="14"/>
                      </a:moveTo>
                      <a:lnTo>
                        <a:pt x="22" y="6"/>
                      </a:lnTo>
                      <a:lnTo>
                        <a:pt x="18" y="3"/>
                      </a:lnTo>
                      <a:lnTo>
                        <a:pt x="14" y="1"/>
                      </a:lnTo>
                      <a:lnTo>
                        <a:pt x="11" y="0"/>
                      </a:lnTo>
                      <a:lnTo>
                        <a:pt x="6" y="2"/>
                      </a:lnTo>
                      <a:lnTo>
                        <a:pt x="2" y="5"/>
                      </a:lnTo>
                      <a:lnTo>
                        <a:pt x="0" y="13"/>
                      </a:lnTo>
                      <a:lnTo>
                        <a:pt x="1" y="20"/>
                      </a:lnTo>
                      <a:lnTo>
                        <a:pt x="2" y="26"/>
                      </a:lnTo>
                      <a:lnTo>
                        <a:pt x="5" y="34"/>
                      </a:lnTo>
                      <a:lnTo>
                        <a:pt x="8" y="41"/>
                      </a:lnTo>
                      <a:lnTo>
                        <a:pt x="13" y="47"/>
                      </a:lnTo>
                      <a:lnTo>
                        <a:pt x="16" y="50"/>
                      </a:lnTo>
                      <a:lnTo>
                        <a:pt x="21" y="51"/>
                      </a:lnTo>
                      <a:lnTo>
                        <a:pt x="25" y="50"/>
                      </a:lnTo>
                      <a:lnTo>
                        <a:pt x="28" y="49"/>
                      </a:lnTo>
                      <a:lnTo>
                        <a:pt x="29" y="44"/>
                      </a:lnTo>
                      <a:lnTo>
                        <a:pt x="27" y="36"/>
                      </a:lnTo>
                      <a:lnTo>
                        <a:pt x="26" y="29"/>
                      </a:lnTo>
                      <a:lnTo>
                        <a:pt x="28" y="22"/>
                      </a:lnTo>
                      <a:lnTo>
                        <a:pt x="26" y="14"/>
                      </a:lnTo>
                    </a:path>
                  </a:pathLst>
                </a:custGeom>
                <a:solidFill>
                  <a:srgbClr val="FFA08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428" name="Freeform 92"/>
                <p:cNvSpPr>
                  <a:spLocks/>
                </p:cNvSpPr>
                <p:nvPr/>
              </p:nvSpPr>
              <p:spPr bwMode="auto">
                <a:xfrm>
                  <a:off x="1629" y="2274"/>
                  <a:ext cx="20" cy="34"/>
                </a:xfrm>
                <a:custGeom>
                  <a:avLst/>
                  <a:gdLst>
                    <a:gd name="T0" fmla="*/ 0 w 20"/>
                    <a:gd name="T1" fmla="*/ 3 h 34"/>
                    <a:gd name="T2" fmla="*/ 5 w 20"/>
                    <a:gd name="T3" fmla="*/ 2 h 34"/>
                    <a:gd name="T4" fmla="*/ 8 w 20"/>
                    <a:gd name="T5" fmla="*/ 3 h 34"/>
                    <a:gd name="T6" fmla="*/ 10 w 20"/>
                    <a:gd name="T7" fmla="*/ 3 h 34"/>
                    <a:gd name="T8" fmla="*/ 11 w 20"/>
                    <a:gd name="T9" fmla="*/ 7 h 34"/>
                    <a:gd name="T10" fmla="*/ 11 w 20"/>
                    <a:gd name="T11" fmla="*/ 9 h 34"/>
                    <a:gd name="T12" fmla="*/ 9 w 20"/>
                    <a:gd name="T13" fmla="*/ 12 h 34"/>
                    <a:gd name="T14" fmla="*/ 5 w 20"/>
                    <a:gd name="T15" fmla="*/ 13 h 34"/>
                    <a:gd name="T16" fmla="*/ 3 w 20"/>
                    <a:gd name="T17" fmla="*/ 14 h 34"/>
                    <a:gd name="T18" fmla="*/ 3 w 20"/>
                    <a:gd name="T19" fmla="*/ 18 h 34"/>
                    <a:gd name="T20" fmla="*/ 5 w 20"/>
                    <a:gd name="T21" fmla="*/ 21 h 34"/>
                    <a:gd name="T22" fmla="*/ 7 w 20"/>
                    <a:gd name="T23" fmla="*/ 24 h 34"/>
                    <a:gd name="T24" fmla="*/ 10 w 20"/>
                    <a:gd name="T25" fmla="*/ 25 h 34"/>
                    <a:gd name="T26" fmla="*/ 13 w 20"/>
                    <a:gd name="T27" fmla="*/ 26 h 34"/>
                    <a:gd name="T28" fmla="*/ 15 w 20"/>
                    <a:gd name="T29" fmla="*/ 28 h 34"/>
                    <a:gd name="T30" fmla="*/ 16 w 20"/>
                    <a:gd name="T31" fmla="*/ 30 h 34"/>
                    <a:gd name="T32" fmla="*/ 16 w 20"/>
                    <a:gd name="T33" fmla="*/ 33 h 34"/>
                    <a:gd name="T34" fmla="*/ 18 w 20"/>
                    <a:gd name="T35" fmla="*/ 33 h 34"/>
                    <a:gd name="T36" fmla="*/ 19 w 20"/>
                    <a:gd name="T37" fmla="*/ 30 h 34"/>
                    <a:gd name="T38" fmla="*/ 18 w 20"/>
                    <a:gd name="T39" fmla="*/ 27 h 34"/>
                    <a:gd name="T40" fmla="*/ 17 w 20"/>
                    <a:gd name="T41" fmla="*/ 24 h 34"/>
                    <a:gd name="T42" fmla="*/ 17 w 20"/>
                    <a:gd name="T43" fmla="*/ 21 h 34"/>
                    <a:gd name="T44" fmla="*/ 16 w 20"/>
                    <a:gd name="T45" fmla="*/ 18 h 34"/>
                    <a:gd name="T46" fmla="*/ 15 w 20"/>
                    <a:gd name="T47" fmla="*/ 19 h 34"/>
                    <a:gd name="T48" fmla="*/ 12 w 20"/>
                    <a:gd name="T49" fmla="*/ 19 h 34"/>
                    <a:gd name="T50" fmla="*/ 12 w 20"/>
                    <a:gd name="T51" fmla="*/ 17 h 34"/>
                    <a:gd name="T52" fmla="*/ 14 w 20"/>
                    <a:gd name="T53" fmla="*/ 14 h 34"/>
                    <a:gd name="T54" fmla="*/ 12 w 20"/>
                    <a:gd name="T55" fmla="*/ 11 h 34"/>
                    <a:gd name="T56" fmla="*/ 14 w 20"/>
                    <a:gd name="T57" fmla="*/ 8 h 34"/>
                    <a:gd name="T58" fmla="*/ 12 w 20"/>
                    <a:gd name="T59" fmla="*/ 5 h 34"/>
                    <a:gd name="T60" fmla="*/ 11 w 20"/>
                    <a:gd name="T61" fmla="*/ 1 h 34"/>
                    <a:gd name="T62" fmla="*/ 8 w 20"/>
                    <a:gd name="T63" fmla="*/ 0 h 34"/>
                    <a:gd name="T64" fmla="*/ 5 w 20"/>
                    <a:gd name="T65" fmla="*/ 0 h 34"/>
                    <a:gd name="T66" fmla="*/ 1 w 20"/>
                    <a:gd name="T67" fmla="*/ 1 h 34"/>
                    <a:gd name="T68" fmla="*/ 0 w 20"/>
                    <a:gd name="T69" fmla="*/ 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 h="34">
                      <a:moveTo>
                        <a:pt x="0" y="3"/>
                      </a:moveTo>
                      <a:lnTo>
                        <a:pt x="5" y="2"/>
                      </a:lnTo>
                      <a:lnTo>
                        <a:pt x="8" y="3"/>
                      </a:lnTo>
                      <a:lnTo>
                        <a:pt x="10" y="3"/>
                      </a:lnTo>
                      <a:lnTo>
                        <a:pt x="11" y="7"/>
                      </a:lnTo>
                      <a:lnTo>
                        <a:pt x="11" y="9"/>
                      </a:lnTo>
                      <a:lnTo>
                        <a:pt x="9" y="12"/>
                      </a:lnTo>
                      <a:lnTo>
                        <a:pt x="5" y="13"/>
                      </a:lnTo>
                      <a:lnTo>
                        <a:pt x="3" y="14"/>
                      </a:lnTo>
                      <a:lnTo>
                        <a:pt x="3" y="18"/>
                      </a:lnTo>
                      <a:lnTo>
                        <a:pt x="5" y="21"/>
                      </a:lnTo>
                      <a:lnTo>
                        <a:pt x="7" y="24"/>
                      </a:lnTo>
                      <a:lnTo>
                        <a:pt x="10" y="25"/>
                      </a:lnTo>
                      <a:lnTo>
                        <a:pt x="13" y="26"/>
                      </a:lnTo>
                      <a:lnTo>
                        <a:pt x="15" y="28"/>
                      </a:lnTo>
                      <a:lnTo>
                        <a:pt x="16" y="30"/>
                      </a:lnTo>
                      <a:lnTo>
                        <a:pt x="16" y="33"/>
                      </a:lnTo>
                      <a:lnTo>
                        <a:pt x="18" y="33"/>
                      </a:lnTo>
                      <a:lnTo>
                        <a:pt x="19" y="30"/>
                      </a:lnTo>
                      <a:lnTo>
                        <a:pt x="18" y="27"/>
                      </a:lnTo>
                      <a:lnTo>
                        <a:pt x="17" y="24"/>
                      </a:lnTo>
                      <a:lnTo>
                        <a:pt x="17" y="21"/>
                      </a:lnTo>
                      <a:lnTo>
                        <a:pt x="16" y="18"/>
                      </a:lnTo>
                      <a:lnTo>
                        <a:pt x="15" y="19"/>
                      </a:lnTo>
                      <a:lnTo>
                        <a:pt x="12" y="19"/>
                      </a:lnTo>
                      <a:lnTo>
                        <a:pt x="12" y="17"/>
                      </a:lnTo>
                      <a:lnTo>
                        <a:pt x="14" y="14"/>
                      </a:lnTo>
                      <a:lnTo>
                        <a:pt x="12" y="11"/>
                      </a:lnTo>
                      <a:lnTo>
                        <a:pt x="14" y="8"/>
                      </a:lnTo>
                      <a:lnTo>
                        <a:pt x="12" y="5"/>
                      </a:lnTo>
                      <a:lnTo>
                        <a:pt x="11" y="1"/>
                      </a:lnTo>
                      <a:lnTo>
                        <a:pt x="8" y="0"/>
                      </a:lnTo>
                      <a:lnTo>
                        <a:pt x="5" y="0"/>
                      </a:lnTo>
                      <a:lnTo>
                        <a:pt x="1" y="1"/>
                      </a:lnTo>
                      <a:lnTo>
                        <a:pt x="0" y="3"/>
                      </a:lnTo>
                    </a:path>
                  </a:pathLst>
                </a:custGeom>
                <a:solidFill>
                  <a:srgbClr val="FF804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4438" name="Group 102"/>
              <p:cNvGrpSpPr>
                <a:grpSpLocks/>
              </p:cNvGrpSpPr>
              <p:nvPr/>
            </p:nvGrpSpPr>
            <p:grpSpPr bwMode="auto">
              <a:xfrm>
                <a:off x="1637" y="2309"/>
                <a:ext cx="23" cy="22"/>
                <a:chOff x="1637" y="2309"/>
                <a:chExt cx="23" cy="22"/>
              </a:xfrm>
            </p:grpSpPr>
            <p:grpSp>
              <p:nvGrpSpPr>
                <p:cNvPr id="14432" name="Group 96"/>
                <p:cNvGrpSpPr>
                  <a:grpSpLocks/>
                </p:cNvGrpSpPr>
                <p:nvPr/>
              </p:nvGrpSpPr>
              <p:grpSpPr bwMode="auto">
                <a:xfrm>
                  <a:off x="1637" y="2309"/>
                  <a:ext cx="23" cy="20"/>
                  <a:chOff x="1637" y="2309"/>
                  <a:chExt cx="23" cy="20"/>
                </a:xfrm>
              </p:grpSpPr>
              <p:sp>
                <p:nvSpPr>
                  <p:cNvPr id="14430" name="Oval 94"/>
                  <p:cNvSpPr>
                    <a:spLocks noChangeArrowheads="1"/>
                  </p:cNvSpPr>
                  <p:nvPr/>
                </p:nvSpPr>
                <p:spPr bwMode="auto">
                  <a:xfrm>
                    <a:off x="1637" y="2309"/>
                    <a:ext cx="20" cy="20"/>
                  </a:xfrm>
                  <a:prstGeom prst="ellipse">
                    <a:avLst/>
                  </a:prstGeom>
                  <a:solidFill>
                    <a:srgbClr val="A04000"/>
                  </a:solidFill>
                  <a:ln>
                    <a:noFill/>
                  </a:ln>
                  <a:effectLst/>
                  <a:extLst>
                    <a:ext uri="{91240B29-F687-4F45-9708-019B960494DF}">
                      <a14:hiddenLine xmlns:a14="http://schemas.microsoft.com/office/drawing/2010/main" w="12700">
                        <a:solidFill>
                          <a:srgbClr val="F6BF69"/>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431" name="Oval 95"/>
                  <p:cNvSpPr>
                    <a:spLocks noChangeArrowheads="1"/>
                  </p:cNvSpPr>
                  <p:nvPr/>
                </p:nvSpPr>
                <p:spPr bwMode="auto">
                  <a:xfrm>
                    <a:off x="1638" y="2309"/>
                    <a:ext cx="22" cy="20"/>
                  </a:xfrm>
                  <a:prstGeom prst="ellipse">
                    <a:avLst/>
                  </a:prstGeom>
                  <a:solidFill>
                    <a:srgbClr val="FFFFA0"/>
                  </a:solidFill>
                  <a:ln>
                    <a:noFill/>
                  </a:ln>
                  <a:effectLst/>
                  <a:extLst>
                    <a:ext uri="{91240B29-F687-4F45-9708-019B960494DF}">
                      <a14:hiddenLine xmlns:a14="http://schemas.microsoft.com/office/drawing/2010/main" w="12700">
                        <a:solidFill>
                          <a:srgbClr val="F6BF69"/>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4437" name="Group 101"/>
                <p:cNvGrpSpPr>
                  <a:grpSpLocks/>
                </p:cNvGrpSpPr>
                <p:nvPr/>
              </p:nvGrpSpPr>
              <p:grpSpPr bwMode="auto">
                <a:xfrm>
                  <a:off x="1638" y="2309"/>
                  <a:ext cx="20" cy="22"/>
                  <a:chOff x="1638" y="2309"/>
                  <a:chExt cx="20" cy="22"/>
                </a:xfrm>
              </p:grpSpPr>
              <p:sp>
                <p:nvSpPr>
                  <p:cNvPr id="14433" name="Oval 97"/>
                  <p:cNvSpPr>
                    <a:spLocks noChangeArrowheads="1"/>
                  </p:cNvSpPr>
                  <p:nvPr/>
                </p:nvSpPr>
                <p:spPr bwMode="auto">
                  <a:xfrm>
                    <a:off x="1638" y="2309"/>
                    <a:ext cx="20" cy="20"/>
                  </a:xfrm>
                  <a:prstGeom prst="ellipse">
                    <a:avLst/>
                  </a:prstGeom>
                  <a:solidFill>
                    <a:srgbClr val="FFA000"/>
                  </a:solidFill>
                  <a:ln>
                    <a:noFill/>
                  </a:ln>
                  <a:effectLst/>
                  <a:extLst>
                    <a:ext uri="{91240B29-F687-4F45-9708-019B960494DF}">
                      <a14:hiddenLine xmlns:a14="http://schemas.microsoft.com/office/drawing/2010/main" w="12700">
                        <a:solidFill>
                          <a:srgbClr val="F6BF69"/>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434" name="Arc 98"/>
                  <p:cNvSpPr>
                    <a:spLocks/>
                  </p:cNvSpPr>
                  <p:nvPr/>
                </p:nvSpPr>
                <p:spPr bwMode="auto">
                  <a:xfrm>
                    <a:off x="1644" y="2318"/>
                    <a:ext cx="5" cy="13"/>
                  </a:xfrm>
                  <a:custGeom>
                    <a:avLst/>
                    <a:gdLst>
                      <a:gd name="G0" fmla="+- 21600 0 0"/>
                      <a:gd name="G1" fmla="+- 21237 0 0"/>
                      <a:gd name="G2" fmla="+- 21600 0 0"/>
                      <a:gd name="T0" fmla="*/ 16165 w 21600"/>
                      <a:gd name="T1" fmla="*/ 42142 h 42142"/>
                      <a:gd name="T2" fmla="*/ 17656 w 21600"/>
                      <a:gd name="T3" fmla="*/ 0 h 42142"/>
                      <a:gd name="T4" fmla="*/ 21600 w 21600"/>
                      <a:gd name="T5" fmla="*/ 21237 h 42142"/>
                    </a:gdLst>
                    <a:ahLst/>
                    <a:cxnLst>
                      <a:cxn ang="0">
                        <a:pos x="T0" y="T1"/>
                      </a:cxn>
                      <a:cxn ang="0">
                        <a:pos x="T2" y="T3"/>
                      </a:cxn>
                      <a:cxn ang="0">
                        <a:pos x="T4" y="T5"/>
                      </a:cxn>
                    </a:cxnLst>
                    <a:rect l="0" t="0" r="r" b="b"/>
                    <a:pathLst>
                      <a:path w="21600" h="42142" fill="none" extrusionOk="0">
                        <a:moveTo>
                          <a:pt x="16164" y="42142"/>
                        </a:moveTo>
                        <a:cubicBezTo>
                          <a:pt x="6645" y="39667"/>
                          <a:pt x="0" y="31073"/>
                          <a:pt x="0" y="21237"/>
                        </a:cubicBezTo>
                        <a:cubicBezTo>
                          <a:pt x="-1" y="10828"/>
                          <a:pt x="7422" y="1900"/>
                          <a:pt x="17656" y="0"/>
                        </a:cubicBezTo>
                      </a:path>
                      <a:path w="21600" h="42142" stroke="0" extrusionOk="0">
                        <a:moveTo>
                          <a:pt x="16164" y="42142"/>
                        </a:moveTo>
                        <a:cubicBezTo>
                          <a:pt x="6645" y="39667"/>
                          <a:pt x="0" y="31073"/>
                          <a:pt x="0" y="21237"/>
                        </a:cubicBezTo>
                        <a:cubicBezTo>
                          <a:pt x="-1" y="10828"/>
                          <a:pt x="7422" y="1900"/>
                          <a:pt x="17656" y="0"/>
                        </a:cubicBezTo>
                        <a:lnTo>
                          <a:pt x="21600" y="21237"/>
                        </a:lnTo>
                        <a:close/>
                      </a:path>
                    </a:pathLst>
                  </a:custGeom>
                  <a:solidFill>
                    <a:srgbClr val="FFC020"/>
                  </a:solidFill>
                  <a:ln>
                    <a:noFill/>
                  </a:ln>
                  <a:effectLst/>
                  <a:extLst>
                    <a:ext uri="{91240B29-F687-4F45-9708-019B960494DF}">
                      <a14:hiddenLine xmlns:a14="http://schemas.microsoft.com/office/drawing/2010/main" w="12700" cap="rnd">
                        <a:solidFill>
                          <a:srgbClr val="F6BF69"/>
                        </a:solidFill>
                        <a:round/>
                        <a:headEn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435" name="Arc 99"/>
                  <p:cNvSpPr>
                    <a:spLocks/>
                  </p:cNvSpPr>
                  <p:nvPr/>
                </p:nvSpPr>
                <p:spPr bwMode="auto">
                  <a:xfrm>
                    <a:off x="1654" y="2319"/>
                    <a:ext cx="1" cy="4"/>
                  </a:xfrm>
                  <a:custGeom>
                    <a:avLst/>
                    <a:gdLst>
                      <a:gd name="G0" fmla="+- 21600 0 0"/>
                      <a:gd name="G1" fmla="+- 9052 0 0"/>
                      <a:gd name="G2" fmla="+- 21600 0 0"/>
                      <a:gd name="T0" fmla="*/ 251 w 21600"/>
                      <a:gd name="T1" fmla="*/ 12336 h 12336"/>
                      <a:gd name="T2" fmla="*/ 1988 w 21600"/>
                      <a:gd name="T3" fmla="*/ 0 h 12336"/>
                      <a:gd name="T4" fmla="*/ 21600 w 21600"/>
                      <a:gd name="T5" fmla="*/ 9052 h 12336"/>
                    </a:gdLst>
                    <a:ahLst/>
                    <a:cxnLst>
                      <a:cxn ang="0">
                        <a:pos x="T0" y="T1"/>
                      </a:cxn>
                      <a:cxn ang="0">
                        <a:pos x="T2" y="T3"/>
                      </a:cxn>
                      <a:cxn ang="0">
                        <a:pos x="T4" y="T5"/>
                      </a:cxn>
                    </a:cxnLst>
                    <a:rect l="0" t="0" r="r" b="b"/>
                    <a:pathLst>
                      <a:path w="21600" h="12336" fill="none" extrusionOk="0">
                        <a:moveTo>
                          <a:pt x="251" y="12335"/>
                        </a:moveTo>
                        <a:cubicBezTo>
                          <a:pt x="83" y="11249"/>
                          <a:pt x="0" y="10151"/>
                          <a:pt x="0" y="9052"/>
                        </a:cubicBezTo>
                        <a:cubicBezTo>
                          <a:pt x="-1" y="5926"/>
                          <a:pt x="678" y="2838"/>
                          <a:pt x="1988" y="0"/>
                        </a:cubicBezTo>
                      </a:path>
                      <a:path w="21600" h="12336" stroke="0" extrusionOk="0">
                        <a:moveTo>
                          <a:pt x="251" y="12335"/>
                        </a:moveTo>
                        <a:cubicBezTo>
                          <a:pt x="83" y="11249"/>
                          <a:pt x="0" y="10151"/>
                          <a:pt x="0" y="9052"/>
                        </a:cubicBezTo>
                        <a:cubicBezTo>
                          <a:pt x="-1" y="5926"/>
                          <a:pt x="678" y="2838"/>
                          <a:pt x="1988" y="0"/>
                        </a:cubicBezTo>
                        <a:lnTo>
                          <a:pt x="21600" y="9052"/>
                        </a:lnTo>
                        <a:close/>
                      </a:path>
                    </a:pathLst>
                  </a:custGeom>
                  <a:solidFill>
                    <a:srgbClr val="C08020"/>
                  </a:solidFill>
                  <a:ln>
                    <a:noFill/>
                  </a:ln>
                  <a:effectLst/>
                  <a:extLst>
                    <a:ext uri="{91240B29-F687-4F45-9708-019B960494DF}">
                      <a14:hiddenLine xmlns:a14="http://schemas.microsoft.com/office/drawing/2010/main" w="12700" cap="rnd">
                        <a:solidFill>
                          <a:srgbClr val="F6BF69"/>
                        </a:solidFill>
                        <a:round/>
                        <a:headEn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436" name="Oval 100"/>
                  <p:cNvSpPr>
                    <a:spLocks noChangeArrowheads="1"/>
                  </p:cNvSpPr>
                  <p:nvPr/>
                </p:nvSpPr>
                <p:spPr bwMode="auto">
                  <a:xfrm>
                    <a:off x="1653" y="2313"/>
                    <a:ext cx="2" cy="4"/>
                  </a:xfrm>
                  <a:prstGeom prst="ellipse">
                    <a:avLst/>
                  </a:prstGeom>
                  <a:solidFill>
                    <a:srgbClr val="FFFFA0"/>
                  </a:solidFill>
                  <a:ln>
                    <a:noFill/>
                  </a:ln>
                  <a:effectLst/>
                  <a:extLst>
                    <a:ext uri="{91240B29-F687-4F45-9708-019B960494DF}">
                      <a14:hiddenLine xmlns:a14="http://schemas.microsoft.com/office/drawing/2010/main" w="12700">
                        <a:solidFill>
                          <a:srgbClr val="F6BF69"/>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grpSp>
      </p:grpSp>
      <p:grpSp>
        <p:nvGrpSpPr>
          <p:cNvPr id="14463" name="Group 127"/>
          <p:cNvGrpSpPr>
            <a:grpSpLocks/>
          </p:cNvGrpSpPr>
          <p:nvPr/>
        </p:nvGrpSpPr>
        <p:grpSpPr bwMode="auto">
          <a:xfrm>
            <a:off x="2324100" y="3859213"/>
            <a:ext cx="835025" cy="903287"/>
            <a:chOff x="1464" y="2431"/>
            <a:chExt cx="526" cy="569"/>
          </a:xfrm>
        </p:grpSpPr>
        <p:grpSp>
          <p:nvGrpSpPr>
            <p:cNvPr id="14447" name="Group 111"/>
            <p:cNvGrpSpPr>
              <a:grpSpLocks/>
            </p:cNvGrpSpPr>
            <p:nvPr/>
          </p:nvGrpSpPr>
          <p:grpSpPr bwMode="auto">
            <a:xfrm>
              <a:off x="1471" y="2617"/>
              <a:ext cx="519" cy="383"/>
              <a:chOff x="1471" y="2617"/>
              <a:chExt cx="519" cy="383"/>
            </a:xfrm>
          </p:grpSpPr>
          <p:grpSp>
            <p:nvGrpSpPr>
              <p:cNvPr id="14443" name="Group 107"/>
              <p:cNvGrpSpPr>
                <a:grpSpLocks/>
              </p:cNvGrpSpPr>
              <p:nvPr/>
            </p:nvGrpSpPr>
            <p:grpSpPr bwMode="auto">
              <a:xfrm>
                <a:off x="1810" y="2617"/>
                <a:ext cx="180" cy="168"/>
                <a:chOff x="1810" y="2617"/>
                <a:chExt cx="180" cy="168"/>
              </a:xfrm>
            </p:grpSpPr>
            <p:sp>
              <p:nvSpPr>
                <p:cNvPr id="14441" name="Freeform 105"/>
                <p:cNvSpPr>
                  <a:spLocks/>
                </p:cNvSpPr>
                <p:nvPr/>
              </p:nvSpPr>
              <p:spPr bwMode="auto">
                <a:xfrm>
                  <a:off x="1810" y="2617"/>
                  <a:ext cx="180" cy="168"/>
                </a:xfrm>
                <a:custGeom>
                  <a:avLst/>
                  <a:gdLst>
                    <a:gd name="T0" fmla="*/ 145 w 180"/>
                    <a:gd name="T1" fmla="*/ 10 h 168"/>
                    <a:gd name="T2" fmla="*/ 124 w 180"/>
                    <a:gd name="T3" fmla="*/ 35 h 168"/>
                    <a:gd name="T4" fmla="*/ 116 w 180"/>
                    <a:gd name="T5" fmla="*/ 43 h 168"/>
                    <a:gd name="T6" fmla="*/ 103 w 180"/>
                    <a:gd name="T7" fmla="*/ 53 h 168"/>
                    <a:gd name="T8" fmla="*/ 99 w 180"/>
                    <a:gd name="T9" fmla="*/ 56 h 168"/>
                    <a:gd name="T10" fmla="*/ 91 w 180"/>
                    <a:gd name="T11" fmla="*/ 57 h 168"/>
                    <a:gd name="T12" fmla="*/ 91 w 180"/>
                    <a:gd name="T13" fmla="*/ 7 h 168"/>
                    <a:gd name="T14" fmla="*/ 0 w 180"/>
                    <a:gd name="T15" fmla="*/ 49 h 168"/>
                    <a:gd name="T16" fmla="*/ 39 w 180"/>
                    <a:gd name="T17" fmla="*/ 152 h 168"/>
                    <a:gd name="T18" fmla="*/ 71 w 180"/>
                    <a:gd name="T19" fmla="*/ 167 h 168"/>
                    <a:gd name="T20" fmla="*/ 83 w 180"/>
                    <a:gd name="T21" fmla="*/ 153 h 168"/>
                    <a:gd name="T22" fmla="*/ 99 w 180"/>
                    <a:gd name="T23" fmla="*/ 139 h 168"/>
                    <a:gd name="T24" fmla="*/ 113 w 180"/>
                    <a:gd name="T25" fmla="*/ 127 h 168"/>
                    <a:gd name="T26" fmla="*/ 126 w 180"/>
                    <a:gd name="T27" fmla="*/ 110 h 168"/>
                    <a:gd name="T28" fmla="*/ 137 w 180"/>
                    <a:gd name="T29" fmla="*/ 92 h 168"/>
                    <a:gd name="T30" fmla="*/ 145 w 180"/>
                    <a:gd name="T31" fmla="*/ 71 h 168"/>
                    <a:gd name="T32" fmla="*/ 159 w 180"/>
                    <a:gd name="T33" fmla="*/ 53 h 168"/>
                    <a:gd name="T34" fmla="*/ 166 w 180"/>
                    <a:gd name="T35" fmla="*/ 43 h 168"/>
                    <a:gd name="T36" fmla="*/ 171 w 180"/>
                    <a:gd name="T37" fmla="*/ 36 h 168"/>
                    <a:gd name="T38" fmla="*/ 179 w 180"/>
                    <a:gd name="T39" fmla="*/ 0 h 168"/>
                    <a:gd name="T40" fmla="*/ 145 w 180"/>
                    <a:gd name="T41" fmla="*/ 1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0" h="168">
                      <a:moveTo>
                        <a:pt x="145" y="10"/>
                      </a:moveTo>
                      <a:lnTo>
                        <a:pt x="124" y="35"/>
                      </a:lnTo>
                      <a:lnTo>
                        <a:pt x="116" y="43"/>
                      </a:lnTo>
                      <a:lnTo>
                        <a:pt x="103" y="53"/>
                      </a:lnTo>
                      <a:lnTo>
                        <a:pt x="99" y="56"/>
                      </a:lnTo>
                      <a:lnTo>
                        <a:pt x="91" y="57"/>
                      </a:lnTo>
                      <a:lnTo>
                        <a:pt x="91" y="7"/>
                      </a:lnTo>
                      <a:lnTo>
                        <a:pt x="0" y="49"/>
                      </a:lnTo>
                      <a:lnTo>
                        <a:pt x="39" y="152"/>
                      </a:lnTo>
                      <a:lnTo>
                        <a:pt x="71" y="167"/>
                      </a:lnTo>
                      <a:lnTo>
                        <a:pt x="83" y="153"/>
                      </a:lnTo>
                      <a:lnTo>
                        <a:pt x="99" y="139"/>
                      </a:lnTo>
                      <a:lnTo>
                        <a:pt x="113" y="127"/>
                      </a:lnTo>
                      <a:lnTo>
                        <a:pt x="126" y="110"/>
                      </a:lnTo>
                      <a:lnTo>
                        <a:pt x="137" y="92"/>
                      </a:lnTo>
                      <a:lnTo>
                        <a:pt x="145" y="71"/>
                      </a:lnTo>
                      <a:lnTo>
                        <a:pt x="159" y="53"/>
                      </a:lnTo>
                      <a:lnTo>
                        <a:pt x="166" y="43"/>
                      </a:lnTo>
                      <a:lnTo>
                        <a:pt x="171" y="36"/>
                      </a:lnTo>
                      <a:lnTo>
                        <a:pt x="179" y="0"/>
                      </a:lnTo>
                      <a:lnTo>
                        <a:pt x="145" y="10"/>
                      </a:lnTo>
                    </a:path>
                  </a:pathLst>
                </a:custGeom>
                <a:solidFill>
                  <a:srgbClr val="FFA08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442" name="Freeform 106"/>
                <p:cNvSpPr>
                  <a:spLocks/>
                </p:cNvSpPr>
                <p:nvPr/>
              </p:nvSpPr>
              <p:spPr bwMode="auto">
                <a:xfrm>
                  <a:off x="1869" y="2671"/>
                  <a:ext cx="37" cy="63"/>
                </a:xfrm>
                <a:custGeom>
                  <a:avLst/>
                  <a:gdLst>
                    <a:gd name="T0" fmla="*/ 32 w 37"/>
                    <a:gd name="T1" fmla="*/ 0 h 63"/>
                    <a:gd name="T2" fmla="*/ 36 w 37"/>
                    <a:gd name="T3" fmla="*/ 4 h 63"/>
                    <a:gd name="T4" fmla="*/ 28 w 37"/>
                    <a:gd name="T5" fmla="*/ 16 h 63"/>
                    <a:gd name="T6" fmla="*/ 19 w 37"/>
                    <a:gd name="T7" fmla="*/ 28 h 63"/>
                    <a:gd name="T8" fmla="*/ 12 w 37"/>
                    <a:gd name="T9" fmla="*/ 38 h 63"/>
                    <a:gd name="T10" fmla="*/ 6 w 37"/>
                    <a:gd name="T11" fmla="*/ 49 h 63"/>
                    <a:gd name="T12" fmla="*/ 0 w 37"/>
                    <a:gd name="T13" fmla="*/ 62 h 63"/>
                    <a:gd name="T14" fmla="*/ 1 w 37"/>
                    <a:gd name="T15" fmla="*/ 52 h 63"/>
                    <a:gd name="T16" fmla="*/ 7 w 37"/>
                    <a:gd name="T17" fmla="*/ 39 h 63"/>
                    <a:gd name="T18" fmla="*/ 15 w 37"/>
                    <a:gd name="T19" fmla="*/ 24 h 63"/>
                    <a:gd name="T20" fmla="*/ 25 w 37"/>
                    <a:gd name="T21" fmla="*/ 9 h 63"/>
                    <a:gd name="T22" fmla="*/ 32 w 37"/>
                    <a:gd name="T23"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63">
                      <a:moveTo>
                        <a:pt x="32" y="0"/>
                      </a:moveTo>
                      <a:lnTo>
                        <a:pt x="36" y="4"/>
                      </a:lnTo>
                      <a:lnTo>
                        <a:pt x="28" y="16"/>
                      </a:lnTo>
                      <a:lnTo>
                        <a:pt x="19" y="28"/>
                      </a:lnTo>
                      <a:lnTo>
                        <a:pt x="12" y="38"/>
                      </a:lnTo>
                      <a:lnTo>
                        <a:pt x="6" y="49"/>
                      </a:lnTo>
                      <a:lnTo>
                        <a:pt x="0" y="62"/>
                      </a:lnTo>
                      <a:lnTo>
                        <a:pt x="1" y="52"/>
                      </a:lnTo>
                      <a:lnTo>
                        <a:pt x="7" y="39"/>
                      </a:lnTo>
                      <a:lnTo>
                        <a:pt x="15" y="24"/>
                      </a:lnTo>
                      <a:lnTo>
                        <a:pt x="25" y="9"/>
                      </a:lnTo>
                      <a:lnTo>
                        <a:pt x="32" y="0"/>
                      </a:lnTo>
                    </a:path>
                  </a:pathLst>
                </a:custGeom>
                <a:solidFill>
                  <a:srgbClr val="FF804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4446" name="Group 110"/>
              <p:cNvGrpSpPr>
                <a:grpSpLocks/>
              </p:cNvGrpSpPr>
              <p:nvPr/>
            </p:nvGrpSpPr>
            <p:grpSpPr bwMode="auto">
              <a:xfrm>
                <a:off x="1471" y="2665"/>
                <a:ext cx="136" cy="335"/>
                <a:chOff x="1471" y="2665"/>
                <a:chExt cx="136" cy="335"/>
              </a:xfrm>
            </p:grpSpPr>
            <p:sp>
              <p:nvSpPr>
                <p:cNvPr id="14444" name="Freeform 108"/>
                <p:cNvSpPr>
                  <a:spLocks/>
                </p:cNvSpPr>
                <p:nvPr/>
              </p:nvSpPr>
              <p:spPr bwMode="auto">
                <a:xfrm>
                  <a:off x="1471" y="2665"/>
                  <a:ext cx="136" cy="335"/>
                </a:xfrm>
                <a:custGeom>
                  <a:avLst/>
                  <a:gdLst>
                    <a:gd name="T0" fmla="*/ 60 w 136"/>
                    <a:gd name="T1" fmla="*/ 47 h 335"/>
                    <a:gd name="T2" fmla="*/ 58 w 136"/>
                    <a:gd name="T3" fmla="*/ 55 h 335"/>
                    <a:gd name="T4" fmla="*/ 61 w 136"/>
                    <a:gd name="T5" fmla="*/ 66 h 335"/>
                    <a:gd name="T6" fmla="*/ 64 w 136"/>
                    <a:gd name="T7" fmla="*/ 87 h 335"/>
                    <a:gd name="T8" fmla="*/ 67 w 136"/>
                    <a:gd name="T9" fmla="*/ 101 h 335"/>
                    <a:gd name="T10" fmla="*/ 69 w 136"/>
                    <a:gd name="T11" fmla="*/ 113 h 335"/>
                    <a:gd name="T12" fmla="*/ 73 w 136"/>
                    <a:gd name="T13" fmla="*/ 126 h 335"/>
                    <a:gd name="T14" fmla="*/ 77 w 136"/>
                    <a:gd name="T15" fmla="*/ 140 h 335"/>
                    <a:gd name="T16" fmla="*/ 83 w 136"/>
                    <a:gd name="T17" fmla="*/ 150 h 335"/>
                    <a:gd name="T18" fmla="*/ 88 w 136"/>
                    <a:gd name="T19" fmla="*/ 161 h 335"/>
                    <a:gd name="T20" fmla="*/ 92 w 136"/>
                    <a:gd name="T21" fmla="*/ 170 h 335"/>
                    <a:gd name="T22" fmla="*/ 93 w 136"/>
                    <a:gd name="T23" fmla="*/ 180 h 335"/>
                    <a:gd name="T24" fmla="*/ 97 w 136"/>
                    <a:gd name="T25" fmla="*/ 193 h 335"/>
                    <a:gd name="T26" fmla="*/ 103 w 136"/>
                    <a:gd name="T27" fmla="*/ 206 h 335"/>
                    <a:gd name="T28" fmla="*/ 108 w 136"/>
                    <a:gd name="T29" fmla="*/ 219 h 335"/>
                    <a:gd name="T30" fmla="*/ 111 w 136"/>
                    <a:gd name="T31" fmla="*/ 225 h 335"/>
                    <a:gd name="T32" fmla="*/ 118 w 136"/>
                    <a:gd name="T33" fmla="*/ 233 h 335"/>
                    <a:gd name="T34" fmla="*/ 135 w 136"/>
                    <a:gd name="T35" fmla="*/ 248 h 335"/>
                    <a:gd name="T36" fmla="*/ 135 w 136"/>
                    <a:gd name="T37" fmla="*/ 334 h 335"/>
                    <a:gd name="T38" fmla="*/ 128 w 136"/>
                    <a:gd name="T39" fmla="*/ 327 h 335"/>
                    <a:gd name="T40" fmla="*/ 121 w 136"/>
                    <a:gd name="T41" fmla="*/ 317 h 335"/>
                    <a:gd name="T42" fmla="*/ 115 w 136"/>
                    <a:gd name="T43" fmla="*/ 307 h 335"/>
                    <a:gd name="T44" fmla="*/ 111 w 136"/>
                    <a:gd name="T45" fmla="*/ 299 h 335"/>
                    <a:gd name="T46" fmla="*/ 106 w 136"/>
                    <a:gd name="T47" fmla="*/ 295 h 335"/>
                    <a:gd name="T48" fmla="*/ 103 w 136"/>
                    <a:gd name="T49" fmla="*/ 290 h 335"/>
                    <a:gd name="T50" fmla="*/ 98 w 136"/>
                    <a:gd name="T51" fmla="*/ 286 h 335"/>
                    <a:gd name="T52" fmla="*/ 94 w 136"/>
                    <a:gd name="T53" fmla="*/ 283 h 335"/>
                    <a:gd name="T54" fmla="*/ 93 w 136"/>
                    <a:gd name="T55" fmla="*/ 280 h 335"/>
                    <a:gd name="T56" fmla="*/ 91 w 136"/>
                    <a:gd name="T57" fmla="*/ 275 h 335"/>
                    <a:gd name="T58" fmla="*/ 88 w 136"/>
                    <a:gd name="T59" fmla="*/ 269 h 335"/>
                    <a:gd name="T60" fmla="*/ 83 w 136"/>
                    <a:gd name="T61" fmla="*/ 260 h 335"/>
                    <a:gd name="T62" fmla="*/ 77 w 136"/>
                    <a:gd name="T63" fmla="*/ 247 h 335"/>
                    <a:gd name="T64" fmla="*/ 66 w 136"/>
                    <a:gd name="T65" fmla="*/ 229 h 335"/>
                    <a:gd name="T66" fmla="*/ 55 w 136"/>
                    <a:gd name="T67" fmla="*/ 213 h 335"/>
                    <a:gd name="T68" fmla="*/ 39 w 136"/>
                    <a:gd name="T69" fmla="*/ 193 h 335"/>
                    <a:gd name="T70" fmla="*/ 28 w 136"/>
                    <a:gd name="T71" fmla="*/ 178 h 335"/>
                    <a:gd name="T72" fmla="*/ 15 w 136"/>
                    <a:gd name="T73" fmla="*/ 160 h 335"/>
                    <a:gd name="T74" fmla="*/ 11 w 136"/>
                    <a:gd name="T75" fmla="*/ 154 h 335"/>
                    <a:gd name="T76" fmla="*/ 9 w 136"/>
                    <a:gd name="T77" fmla="*/ 150 h 335"/>
                    <a:gd name="T78" fmla="*/ 8 w 136"/>
                    <a:gd name="T79" fmla="*/ 141 h 335"/>
                    <a:gd name="T80" fmla="*/ 6 w 136"/>
                    <a:gd name="T81" fmla="*/ 119 h 335"/>
                    <a:gd name="T82" fmla="*/ 4 w 136"/>
                    <a:gd name="T83" fmla="*/ 100 h 335"/>
                    <a:gd name="T84" fmla="*/ 1 w 136"/>
                    <a:gd name="T85" fmla="*/ 79 h 335"/>
                    <a:gd name="T86" fmla="*/ 0 w 136"/>
                    <a:gd name="T87" fmla="*/ 52 h 335"/>
                    <a:gd name="T88" fmla="*/ 0 w 136"/>
                    <a:gd name="T89" fmla="*/ 34 h 335"/>
                    <a:gd name="T90" fmla="*/ 2 w 136"/>
                    <a:gd name="T91" fmla="*/ 0 h 335"/>
                    <a:gd name="T92" fmla="*/ 60 w 136"/>
                    <a:gd name="T93" fmla="*/ 47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6" h="335">
                      <a:moveTo>
                        <a:pt x="60" y="47"/>
                      </a:moveTo>
                      <a:lnTo>
                        <a:pt x="58" y="55"/>
                      </a:lnTo>
                      <a:lnTo>
                        <a:pt x="61" y="66"/>
                      </a:lnTo>
                      <a:lnTo>
                        <a:pt x="64" y="87"/>
                      </a:lnTo>
                      <a:lnTo>
                        <a:pt x="67" y="101"/>
                      </a:lnTo>
                      <a:lnTo>
                        <a:pt x="69" y="113"/>
                      </a:lnTo>
                      <a:lnTo>
                        <a:pt x="73" y="126"/>
                      </a:lnTo>
                      <a:lnTo>
                        <a:pt x="77" y="140"/>
                      </a:lnTo>
                      <a:lnTo>
                        <a:pt x="83" y="150"/>
                      </a:lnTo>
                      <a:lnTo>
                        <a:pt x="88" y="161"/>
                      </a:lnTo>
                      <a:lnTo>
                        <a:pt x="92" y="170"/>
                      </a:lnTo>
                      <a:lnTo>
                        <a:pt x="93" y="180"/>
                      </a:lnTo>
                      <a:lnTo>
                        <a:pt x="97" y="193"/>
                      </a:lnTo>
                      <a:lnTo>
                        <a:pt x="103" y="206"/>
                      </a:lnTo>
                      <a:lnTo>
                        <a:pt x="108" y="219"/>
                      </a:lnTo>
                      <a:lnTo>
                        <a:pt x="111" y="225"/>
                      </a:lnTo>
                      <a:lnTo>
                        <a:pt x="118" y="233"/>
                      </a:lnTo>
                      <a:lnTo>
                        <a:pt x="135" y="248"/>
                      </a:lnTo>
                      <a:lnTo>
                        <a:pt x="135" y="334"/>
                      </a:lnTo>
                      <a:lnTo>
                        <a:pt x="128" y="327"/>
                      </a:lnTo>
                      <a:lnTo>
                        <a:pt x="121" y="317"/>
                      </a:lnTo>
                      <a:lnTo>
                        <a:pt x="115" y="307"/>
                      </a:lnTo>
                      <a:lnTo>
                        <a:pt x="111" y="299"/>
                      </a:lnTo>
                      <a:lnTo>
                        <a:pt x="106" y="295"/>
                      </a:lnTo>
                      <a:lnTo>
                        <a:pt x="103" y="290"/>
                      </a:lnTo>
                      <a:lnTo>
                        <a:pt x="98" y="286"/>
                      </a:lnTo>
                      <a:lnTo>
                        <a:pt x="94" y="283"/>
                      </a:lnTo>
                      <a:lnTo>
                        <a:pt x="93" y="280"/>
                      </a:lnTo>
                      <a:lnTo>
                        <a:pt x="91" y="275"/>
                      </a:lnTo>
                      <a:lnTo>
                        <a:pt x="88" y="269"/>
                      </a:lnTo>
                      <a:lnTo>
                        <a:pt x="83" y="260"/>
                      </a:lnTo>
                      <a:lnTo>
                        <a:pt x="77" y="247"/>
                      </a:lnTo>
                      <a:lnTo>
                        <a:pt x="66" y="229"/>
                      </a:lnTo>
                      <a:lnTo>
                        <a:pt x="55" y="213"/>
                      </a:lnTo>
                      <a:lnTo>
                        <a:pt x="39" y="193"/>
                      </a:lnTo>
                      <a:lnTo>
                        <a:pt x="28" y="178"/>
                      </a:lnTo>
                      <a:lnTo>
                        <a:pt x="15" y="160"/>
                      </a:lnTo>
                      <a:lnTo>
                        <a:pt x="11" y="154"/>
                      </a:lnTo>
                      <a:lnTo>
                        <a:pt x="9" y="150"/>
                      </a:lnTo>
                      <a:lnTo>
                        <a:pt x="8" y="141"/>
                      </a:lnTo>
                      <a:lnTo>
                        <a:pt x="6" y="119"/>
                      </a:lnTo>
                      <a:lnTo>
                        <a:pt x="4" y="100"/>
                      </a:lnTo>
                      <a:lnTo>
                        <a:pt x="1" y="79"/>
                      </a:lnTo>
                      <a:lnTo>
                        <a:pt x="0" y="52"/>
                      </a:lnTo>
                      <a:lnTo>
                        <a:pt x="0" y="34"/>
                      </a:lnTo>
                      <a:lnTo>
                        <a:pt x="2" y="0"/>
                      </a:lnTo>
                      <a:lnTo>
                        <a:pt x="60" y="47"/>
                      </a:lnTo>
                    </a:path>
                  </a:pathLst>
                </a:custGeom>
                <a:solidFill>
                  <a:srgbClr val="FFA08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445" name="Freeform 109"/>
                <p:cNvSpPr>
                  <a:spLocks/>
                </p:cNvSpPr>
                <p:nvPr/>
              </p:nvSpPr>
              <p:spPr bwMode="auto">
                <a:xfrm>
                  <a:off x="1513" y="2758"/>
                  <a:ext cx="55" cy="101"/>
                </a:xfrm>
                <a:custGeom>
                  <a:avLst/>
                  <a:gdLst>
                    <a:gd name="T0" fmla="*/ 54 w 55"/>
                    <a:gd name="T1" fmla="*/ 100 h 101"/>
                    <a:gd name="T2" fmla="*/ 46 w 55"/>
                    <a:gd name="T3" fmla="*/ 96 h 101"/>
                    <a:gd name="T4" fmla="*/ 39 w 55"/>
                    <a:gd name="T5" fmla="*/ 90 h 101"/>
                    <a:gd name="T6" fmla="*/ 33 w 55"/>
                    <a:gd name="T7" fmla="*/ 83 h 101"/>
                    <a:gd name="T8" fmla="*/ 29 w 55"/>
                    <a:gd name="T9" fmla="*/ 75 h 101"/>
                    <a:gd name="T10" fmla="*/ 27 w 55"/>
                    <a:gd name="T11" fmla="*/ 66 h 101"/>
                    <a:gd name="T12" fmla="*/ 27 w 55"/>
                    <a:gd name="T13" fmla="*/ 57 h 101"/>
                    <a:gd name="T14" fmla="*/ 26 w 55"/>
                    <a:gd name="T15" fmla="*/ 46 h 101"/>
                    <a:gd name="T16" fmla="*/ 25 w 55"/>
                    <a:gd name="T17" fmla="*/ 39 h 101"/>
                    <a:gd name="T18" fmla="*/ 22 w 55"/>
                    <a:gd name="T19" fmla="*/ 35 h 101"/>
                    <a:gd name="T20" fmla="*/ 19 w 55"/>
                    <a:gd name="T21" fmla="*/ 31 h 101"/>
                    <a:gd name="T22" fmla="*/ 18 w 55"/>
                    <a:gd name="T23" fmla="*/ 24 h 101"/>
                    <a:gd name="T24" fmla="*/ 15 w 55"/>
                    <a:gd name="T25" fmla="*/ 20 h 101"/>
                    <a:gd name="T26" fmla="*/ 11 w 55"/>
                    <a:gd name="T27" fmla="*/ 15 h 101"/>
                    <a:gd name="T28" fmla="*/ 6 w 55"/>
                    <a:gd name="T29" fmla="*/ 12 h 101"/>
                    <a:gd name="T30" fmla="*/ 2 w 55"/>
                    <a:gd name="T31" fmla="*/ 10 h 101"/>
                    <a:gd name="T32" fmla="*/ 2 w 55"/>
                    <a:gd name="T33" fmla="*/ 6 h 101"/>
                    <a:gd name="T34" fmla="*/ 0 w 55"/>
                    <a:gd name="T35" fmla="*/ 0 h 101"/>
                    <a:gd name="T36" fmla="*/ 4 w 55"/>
                    <a:gd name="T37" fmla="*/ 3 h 101"/>
                    <a:gd name="T38" fmla="*/ 8 w 55"/>
                    <a:gd name="T39" fmla="*/ 5 h 101"/>
                    <a:gd name="T40" fmla="*/ 15 w 55"/>
                    <a:gd name="T41" fmla="*/ 6 h 101"/>
                    <a:gd name="T42" fmla="*/ 19 w 55"/>
                    <a:gd name="T43" fmla="*/ 3 h 101"/>
                    <a:gd name="T44" fmla="*/ 23 w 55"/>
                    <a:gd name="T45" fmla="*/ 0 h 101"/>
                    <a:gd name="T46" fmla="*/ 26 w 55"/>
                    <a:gd name="T47" fmla="*/ 15 h 101"/>
                    <a:gd name="T48" fmla="*/ 29 w 55"/>
                    <a:gd name="T49" fmla="*/ 26 h 101"/>
                    <a:gd name="T50" fmla="*/ 32 w 55"/>
                    <a:gd name="T51" fmla="*/ 38 h 101"/>
                    <a:gd name="T52" fmla="*/ 34 w 55"/>
                    <a:gd name="T53" fmla="*/ 46 h 101"/>
                    <a:gd name="T54" fmla="*/ 39 w 55"/>
                    <a:gd name="T55" fmla="*/ 54 h 101"/>
                    <a:gd name="T56" fmla="*/ 42 w 55"/>
                    <a:gd name="T57" fmla="*/ 61 h 101"/>
                    <a:gd name="T58" fmla="*/ 46 w 55"/>
                    <a:gd name="T59" fmla="*/ 69 h 101"/>
                    <a:gd name="T60" fmla="*/ 49 w 55"/>
                    <a:gd name="T61" fmla="*/ 80 h 101"/>
                    <a:gd name="T62" fmla="*/ 52 w 55"/>
                    <a:gd name="T63" fmla="*/ 91 h 101"/>
                    <a:gd name="T64" fmla="*/ 54 w 55"/>
                    <a:gd name="T65" fmla="*/ 10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5" h="101">
                      <a:moveTo>
                        <a:pt x="54" y="100"/>
                      </a:moveTo>
                      <a:lnTo>
                        <a:pt x="46" y="96"/>
                      </a:lnTo>
                      <a:lnTo>
                        <a:pt x="39" y="90"/>
                      </a:lnTo>
                      <a:lnTo>
                        <a:pt x="33" y="83"/>
                      </a:lnTo>
                      <a:lnTo>
                        <a:pt x="29" y="75"/>
                      </a:lnTo>
                      <a:lnTo>
                        <a:pt x="27" y="66"/>
                      </a:lnTo>
                      <a:lnTo>
                        <a:pt x="27" y="57"/>
                      </a:lnTo>
                      <a:lnTo>
                        <a:pt x="26" y="46"/>
                      </a:lnTo>
                      <a:lnTo>
                        <a:pt x="25" y="39"/>
                      </a:lnTo>
                      <a:lnTo>
                        <a:pt x="22" y="35"/>
                      </a:lnTo>
                      <a:lnTo>
                        <a:pt x="19" y="31"/>
                      </a:lnTo>
                      <a:lnTo>
                        <a:pt x="18" y="24"/>
                      </a:lnTo>
                      <a:lnTo>
                        <a:pt x="15" y="20"/>
                      </a:lnTo>
                      <a:lnTo>
                        <a:pt x="11" y="15"/>
                      </a:lnTo>
                      <a:lnTo>
                        <a:pt x="6" y="12"/>
                      </a:lnTo>
                      <a:lnTo>
                        <a:pt x="2" y="10"/>
                      </a:lnTo>
                      <a:lnTo>
                        <a:pt x="2" y="6"/>
                      </a:lnTo>
                      <a:lnTo>
                        <a:pt x="0" y="0"/>
                      </a:lnTo>
                      <a:lnTo>
                        <a:pt x="4" y="3"/>
                      </a:lnTo>
                      <a:lnTo>
                        <a:pt x="8" y="5"/>
                      </a:lnTo>
                      <a:lnTo>
                        <a:pt x="15" y="6"/>
                      </a:lnTo>
                      <a:lnTo>
                        <a:pt x="19" y="3"/>
                      </a:lnTo>
                      <a:lnTo>
                        <a:pt x="23" y="0"/>
                      </a:lnTo>
                      <a:lnTo>
                        <a:pt x="26" y="15"/>
                      </a:lnTo>
                      <a:lnTo>
                        <a:pt x="29" y="26"/>
                      </a:lnTo>
                      <a:lnTo>
                        <a:pt x="32" y="38"/>
                      </a:lnTo>
                      <a:lnTo>
                        <a:pt x="34" y="46"/>
                      </a:lnTo>
                      <a:lnTo>
                        <a:pt x="39" y="54"/>
                      </a:lnTo>
                      <a:lnTo>
                        <a:pt x="42" y="61"/>
                      </a:lnTo>
                      <a:lnTo>
                        <a:pt x="46" y="69"/>
                      </a:lnTo>
                      <a:lnTo>
                        <a:pt x="49" y="80"/>
                      </a:lnTo>
                      <a:lnTo>
                        <a:pt x="52" y="91"/>
                      </a:lnTo>
                      <a:lnTo>
                        <a:pt x="54" y="100"/>
                      </a:lnTo>
                    </a:path>
                  </a:pathLst>
                </a:custGeom>
                <a:solidFill>
                  <a:srgbClr val="FF807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grpSp>
          <p:nvGrpSpPr>
            <p:cNvPr id="14462" name="Group 126"/>
            <p:cNvGrpSpPr>
              <a:grpSpLocks/>
            </p:cNvGrpSpPr>
            <p:nvPr/>
          </p:nvGrpSpPr>
          <p:grpSpPr bwMode="auto">
            <a:xfrm>
              <a:off x="1464" y="2431"/>
              <a:ext cx="442" cy="482"/>
              <a:chOff x="1464" y="2431"/>
              <a:chExt cx="442" cy="482"/>
            </a:xfrm>
          </p:grpSpPr>
          <p:sp>
            <p:nvSpPr>
              <p:cNvPr id="14448" name="Freeform 112"/>
              <p:cNvSpPr>
                <a:spLocks/>
              </p:cNvSpPr>
              <p:nvPr/>
            </p:nvSpPr>
            <p:spPr bwMode="auto">
              <a:xfrm>
                <a:off x="1464" y="2431"/>
                <a:ext cx="442" cy="482"/>
              </a:xfrm>
              <a:custGeom>
                <a:avLst/>
                <a:gdLst>
                  <a:gd name="T0" fmla="*/ 428 w 442"/>
                  <a:gd name="T1" fmla="*/ 216 h 482"/>
                  <a:gd name="T2" fmla="*/ 329 w 442"/>
                  <a:gd name="T3" fmla="*/ 22 h 482"/>
                  <a:gd name="T4" fmla="*/ 300 w 442"/>
                  <a:gd name="T5" fmla="*/ 16 h 482"/>
                  <a:gd name="T6" fmla="*/ 279 w 442"/>
                  <a:gd name="T7" fmla="*/ 9 h 482"/>
                  <a:gd name="T8" fmla="*/ 261 w 442"/>
                  <a:gd name="T9" fmla="*/ 3 h 482"/>
                  <a:gd name="T10" fmla="*/ 248 w 442"/>
                  <a:gd name="T11" fmla="*/ 0 h 482"/>
                  <a:gd name="T12" fmla="*/ 249 w 442"/>
                  <a:gd name="T13" fmla="*/ 8 h 482"/>
                  <a:gd name="T14" fmla="*/ 235 w 442"/>
                  <a:gd name="T15" fmla="*/ 13 h 482"/>
                  <a:gd name="T16" fmla="*/ 208 w 442"/>
                  <a:gd name="T17" fmla="*/ 20 h 482"/>
                  <a:gd name="T18" fmla="*/ 179 w 442"/>
                  <a:gd name="T19" fmla="*/ 23 h 482"/>
                  <a:gd name="T20" fmla="*/ 154 w 442"/>
                  <a:gd name="T21" fmla="*/ 23 h 482"/>
                  <a:gd name="T22" fmla="*/ 131 w 442"/>
                  <a:gd name="T23" fmla="*/ 18 h 482"/>
                  <a:gd name="T24" fmla="*/ 118 w 442"/>
                  <a:gd name="T25" fmla="*/ 13 h 482"/>
                  <a:gd name="T26" fmla="*/ 111 w 442"/>
                  <a:gd name="T27" fmla="*/ 6 h 482"/>
                  <a:gd name="T28" fmla="*/ 113 w 442"/>
                  <a:gd name="T29" fmla="*/ 0 h 482"/>
                  <a:gd name="T30" fmla="*/ 100 w 442"/>
                  <a:gd name="T31" fmla="*/ 3 h 482"/>
                  <a:gd name="T32" fmla="*/ 84 w 442"/>
                  <a:gd name="T33" fmla="*/ 10 h 482"/>
                  <a:gd name="T34" fmla="*/ 70 w 442"/>
                  <a:gd name="T35" fmla="*/ 21 h 482"/>
                  <a:gd name="T36" fmla="*/ 57 w 442"/>
                  <a:gd name="T37" fmla="*/ 28 h 482"/>
                  <a:gd name="T38" fmla="*/ 42 w 442"/>
                  <a:gd name="T39" fmla="*/ 33 h 482"/>
                  <a:gd name="T40" fmla="*/ 26 w 442"/>
                  <a:gd name="T41" fmla="*/ 38 h 482"/>
                  <a:gd name="T42" fmla="*/ 11 w 442"/>
                  <a:gd name="T43" fmla="*/ 48 h 482"/>
                  <a:gd name="T44" fmla="*/ 6 w 442"/>
                  <a:gd name="T45" fmla="*/ 59 h 482"/>
                  <a:gd name="T46" fmla="*/ 4 w 442"/>
                  <a:gd name="T47" fmla="*/ 83 h 482"/>
                  <a:gd name="T48" fmla="*/ 4 w 442"/>
                  <a:gd name="T49" fmla="*/ 159 h 482"/>
                  <a:gd name="T50" fmla="*/ 5 w 442"/>
                  <a:gd name="T51" fmla="*/ 237 h 482"/>
                  <a:gd name="T52" fmla="*/ 6 w 442"/>
                  <a:gd name="T53" fmla="*/ 279 h 482"/>
                  <a:gd name="T54" fmla="*/ 9 w 442"/>
                  <a:gd name="T55" fmla="*/ 290 h 482"/>
                  <a:gd name="T56" fmla="*/ 19 w 442"/>
                  <a:gd name="T57" fmla="*/ 293 h 482"/>
                  <a:gd name="T58" fmla="*/ 39 w 442"/>
                  <a:gd name="T59" fmla="*/ 293 h 482"/>
                  <a:gd name="T60" fmla="*/ 60 w 442"/>
                  <a:gd name="T61" fmla="*/ 297 h 482"/>
                  <a:gd name="T62" fmla="*/ 79 w 442"/>
                  <a:gd name="T63" fmla="*/ 320 h 482"/>
                  <a:gd name="T64" fmla="*/ 86 w 442"/>
                  <a:gd name="T65" fmla="*/ 348 h 482"/>
                  <a:gd name="T66" fmla="*/ 101 w 442"/>
                  <a:gd name="T67" fmla="*/ 375 h 482"/>
                  <a:gd name="T68" fmla="*/ 107 w 442"/>
                  <a:gd name="T69" fmla="*/ 386 h 482"/>
                  <a:gd name="T70" fmla="*/ 107 w 442"/>
                  <a:gd name="T71" fmla="*/ 398 h 482"/>
                  <a:gd name="T72" fmla="*/ 118 w 442"/>
                  <a:gd name="T73" fmla="*/ 408 h 482"/>
                  <a:gd name="T74" fmla="*/ 128 w 442"/>
                  <a:gd name="T75" fmla="*/ 426 h 482"/>
                  <a:gd name="T76" fmla="*/ 154 w 442"/>
                  <a:gd name="T77" fmla="*/ 476 h 482"/>
                  <a:gd name="T78" fmla="*/ 215 w 442"/>
                  <a:gd name="T79" fmla="*/ 480 h 482"/>
                  <a:gd name="T80" fmla="*/ 291 w 442"/>
                  <a:gd name="T81" fmla="*/ 478 h 482"/>
                  <a:gd name="T82" fmla="*/ 355 w 442"/>
                  <a:gd name="T83" fmla="*/ 467 h 482"/>
                  <a:gd name="T84" fmla="*/ 417 w 442"/>
                  <a:gd name="T85" fmla="*/ 444 h 482"/>
                  <a:gd name="T86" fmla="*/ 439 w 442"/>
                  <a:gd name="T87" fmla="*/ 422 h 482"/>
                  <a:gd name="T88" fmla="*/ 432 w 442"/>
                  <a:gd name="T89" fmla="*/ 402 h 482"/>
                  <a:gd name="T90" fmla="*/ 417 w 442"/>
                  <a:gd name="T91" fmla="*/ 380 h 482"/>
                  <a:gd name="T92" fmla="*/ 403 w 442"/>
                  <a:gd name="T93" fmla="*/ 366 h 482"/>
                  <a:gd name="T94" fmla="*/ 413 w 442"/>
                  <a:gd name="T95" fmla="*/ 361 h 482"/>
                  <a:gd name="T96" fmla="*/ 411 w 442"/>
                  <a:gd name="T97" fmla="*/ 345 h 482"/>
                  <a:gd name="T98" fmla="*/ 384 w 442"/>
                  <a:gd name="T99" fmla="*/ 312 h 482"/>
                  <a:gd name="T100" fmla="*/ 377 w 442"/>
                  <a:gd name="T101" fmla="*/ 290 h 482"/>
                  <a:gd name="T102" fmla="*/ 379 w 442"/>
                  <a:gd name="T103" fmla="*/ 274 h 482"/>
                  <a:gd name="T104" fmla="*/ 394 w 442"/>
                  <a:gd name="T105" fmla="*/ 264 h 482"/>
                  <a:gd name="T106" fmla="*/ 425 w 442"/>
                  <a:gd name="T107" fmla="*/ 250 h 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42" h="482">
                    <a:moveTo>
                      <a:pt x="438" y="240"/>
                    </a:moveTo>
                    <a:lnTo>
                      <a:pt x="428" y="216"/>
                    </a:lnTo>
                    <a:lnTo>
                      <a:pt x="376" y="54"/>
                    </a:lnTo>
                    <a:lnTo>
                      <a:pt x="329" y="22"/>
                    </a:lnTo>
                    <a:lnTo>
                      <a:pt x="313" y="18"/>
                    </a:lnTo>
                    <a:lnTo>
                      <a:pt x="300" y="16"/>
                    </a:lnTo>
                    <a:lnTo>
                      <a:pt x="291" y="13"/>
                    </a:lnTo>
                    <a:lnTo>
                      <a:pt x="279" y="9"/>
                    </a:lnTo>
                    <a:lnTo>
                      <a:pt x="269" y="5"/>
                    </a:lnTo>
                    <a:lnTo>
                      <a:pt x="261" y="3"/>
                    </a:lnTo>
                    <a:lnTo>
                      <a:pt x="252" y="0"/>
                    </a:lnTo>
                    <a:lnTo>
                      <a:pt x="248" y="0"/>
                    </a:lnTo>
                    <a:lnTo>
                      <a:pt x="250" y="4"/>
                    </a:lnTo>
                    <a:lnTo>
                      <a:pt x="249" y="8"/>
                    </a:lnTo>
                    <a:lnTo>
                      <a:pt x="244" y="9"/>
                    </a:lnTo>
                    <a:lnTo>
                      <a:pt x="235" y="13"/>
                    </a:lnTo>
                    <a:lnTo>
                      <a:pt x="221" y="18"/>
                    </a:lnTo>
                    <a:lnTo>
                      <a:pt x="208" y="20"/>
                    </a:lnTo>
                    <a:lnTo>
                      <a:pt x="196" y="23"/>
                    </a:lnTo>
                    <a:lnTo>
                      <a:pt x="179" y="23"/>
                    </a:lnTo>
                    <a:lnTo>
                      <a:pt x="165" y="23"/>
                    </a:lnTo>
                    <a:lnTo>
                      <a:pt x="154" y="23"/>
                    </a:lnTo>
                    <a:lnTo>
                      <a:pt x="141" y="21"/>
                    </a:lnTo>
                    <a:lnTo>
                      <a:pt x="131" y="18"/>
                    </a:lnTo>
                    <a:lnTo>
                      <a:pt x="124" y="16"/>
                    </a:lnTo>
                    <a:lnTo>
                      <a:pt x="118" y="13"/>
                    </a:lnTo>
                    <a:lnTo>
                      <a:pt x="113" y="9"/>
                    </a:lnTo>
                    <a:lnTo>
                      <a:pt x="111" y="6"/>
                    </a:lnTo>
                    <a:lnTo>
                      <a:pt x="110" y="3"/>
                    </a:lnTo>
                    <a:lnTo>
                      <a:pt x="113" y="0"/>
                    </a:lnTo>
                    <a:lnTo>
                      <a:pt x="107" y="0"/>
                    </a:lnTo>
                    <a:lnTo>
                      <a:pt x="100" y="3"/>
                    </a:lnTo>
                    <a:lnTo>
                      <a:pt x="92" y="6"/>
                    </a:lnTo>
                    <a:lnTo>
                      <a:pt x="84" y="10"/>
                    </a:lnTo>
                    <a:lnTo>
                      <a:pt x="77" y="16"/>
                    </a:lnTo>
                    <a:lnTo>
                      <a:pt x="70" y="21"/>
                    </a:lnTo>
                    <a:lnTo>
                      <a:pt x="65" y="25"/>
                    </a:lnTo>
                    <a:lnTo>
                      <a:pt x="57" y="28"/>
                    </a:lnTo>
                    <a:lnTo>
                      <a:pt x="50" y="31"/>
                    </a:lnTo>
                    <a:lnTo>
                      <a:pt x="42" y="33"/>
                    </a:lnTo>
                    <a:lnTo>
                      <a:pt x="34" y="35"/>
                    </a:lnTo>
                    <a:lnTo>
                      <a:pt x="26" y="38"/>
                    </a:lnTo>
                    <a:lnTo>
                      <a:pt x="18" y="42"/>
                    </a:lnTo>
                    <a:lnTo>
                      <a:pt x="11" y="48"/>
                    </a:lnTo>
                    <a:lnTo>
                      <a:pt x="9" y="53"/>
                    </a:lnTo>
                    <a:lnTo>
                      <a:pt x="6" y="59"/>
                    </a:lnTo>
                    <a:lnTo>
                      <a:pt x="5" y="70"/>
                    </a:lnTo>
                    <a:lnTo>
                      <a:pt x="4" y="83"/>
                    </a:lnTo>
                    <a:lnTo>
                      <a:pt x="4" y="108"/>
                    </a:lnTo>
                    <a:lnTo>
                      <a:pt x="4" y="159"/>
                    </a:lnTo>
                    <a:lnTo>
                      <a:pt x="0" y="216"/>
                    </a:lnTo>
                    <a:lnTo>
                      <a:pt x="5" y="237"/>
                    </a:lnTo>
                    <a:lnTo>
                      <a:pt x="7" y="263"/>
                    </a:lnTo>
                    <a:lnTo>
                      <a:pt x="6" y="279"/>
                    </a:lnTo>
                    <a:lnTo>
                      <a:pt x="4" y="289"/>
                    </a:lnTo>
                    <a:lnTo>
                      <a:pt x="9" y="290"/>
                    </a:lnTo>
                    <a:lnTo>
                      <a:pt x="14" y="291"/>
                    </a:lnTo>
                    <a:lnTo>
                      <a:pt x="19" y="293"/>
                    </a:lnTo>
                    <a:lnTo>
                      <a:pt x="28" y="292"/>
                    </a:lnTo>
                    <a:lnTo>
                      <a:pt x="39" y="293"/>
                    </a:lnTo>
                    <a:lnTo>
                      <a:pt x="47" y="294"/>
                    </a:lnTo>
                    <a:lnTo>
                      <a:pt x="60" y="297"/>
                    </a:lnTo>
                    <a:lnTo>
                      <a:pt x="76" y="301"/>
                    </a:lnTo>
                    <a:lnTo>
                      <a:pt x="79" y="320"/>
                    </a:lnTo>
                    <a:lnTo>
                      <a:pt x="83" y="336"/>
                    </a:lnTo>
                    <a:lnTo>
                      <a:pt x="86" y="348"/>
                    </a:lnTo>
                    <a:lnTo>
                      <a:pt x="91" y="363"/>
                    </a:lnTo>
                    <a:lnTo>
                      <a:pt x="101" y="375"/>
                    </a:lnTo>
                    <a:lnTo>
                      <a:pt x="105" y="380"/>
                    </a:lnTo>
                    <a:lnTo>
                      <a:pt x="107" y="386"/>
                    </a:lnTo>
                    <a:lnTo>
                      <a:pt x="107" y="393"/>
                    </a:lnTo>
                    <a:lnTo>
                      <a:pt x="107" y="398"/>
                    </a:lnTo>
                    <a:lnTo>
                      <a:pt x="112" y="402"/>
                    </a:lnTo>
                    <a:lnTo>
                      <a:pt x="118" y="408"/>
                    </a:lnTo>
                    <a:lnTo>
                      <a:pt x="124" y="416"/>
                    </a:lnTo>
                    <a:lnTo>
                      <a:pt x="128" y="426"/>
                    </a:lnTo>
                    <a:lnTo>
                      <a:pt x="131" y="472"/>
                    </a:lnTo>
                    <a:lnTo>
                      <a:pt x="154" y="476"/>
                    </a:lnTo>
                    <a:lnTo>
                      <a:pt x="184" y="478"/>
                    </a:lnTo>
                    <a:lnTo>
                      <a:pt x="215" y="480"/>
                    </a:lnTo>
                    <a:lnTo>
                      <a:pt x="253" y="481"/>
                    </a:lnTo>
                    <a:lnTo>
                      <a:pt x="291" y="478"/>
                    </a:lnTo>
                    <a:lnTo>
                      <a:pt x="327" y="473"/>
                    </a:lnTo>
                    <a:lnTo>
                      <a:pt x="355" y="467"/>
                    </a:lnTo>
                    <a:lnTo>
                      <a:pt x="390" y="458"/>
                    </a:lnTo>
                    <a:lnTo>
                      <a:pt x="417" y="444"/>
                    </a:lnTo>
                    <a:lnTo>
                      <a:pt x="441" y="431"/>
                    </a:lnTo>
                    <a:lnTo>
                      <a:pt x="439" y="422"/>
                    </a:lnTo>
                    <a:lnTo>
                      <a:pt x="437" y="412"/>
                    </a:lnTo>
                    <a:lnTo>
                      <a:pt x="432" y="402"/>
                    </a:lnTo>
                    <a:lnTo>
                      <a:pt x="424" y="391"/>
                    </a:lnTo>
                    <a:lnTo>
                      <a:pt x="417" y="380"/>
                    </a:lnTo>
                    <a:lnTo>
                      <a:pt x="406" y="369"/>
                    </a:lnTo>
                    <a:lnTo>
                      <a:pt x="403" y="366"/>
                    </a:lnTo>
                    <a:lnTo>
                      <a:pt x="408" y="365"/>
                    </a:lnTo>
                    <a:lnTo>
                      <a:pt x="413" y="361"/>
                    </a:lnTo>
                    <a:lnTo>
                      <a:pt x="414" y="356"/>
                    </a:lnTo>
                    <a:lnTo>
                      <a:pt x="411" y="345"/>
                    </a:lnTo>
                    <a:lnTo>
                      <a:pt x="403" y="333"/>
                    </a:lnTo>
                    <a:lnTo>
                      <a:pt x="384" y="312"/>
                    </a:lnTo>
                    <a:lnTo>
                      <a:pt x="380" y="299"/>
                    </a:lnTo>
                    <a:lnTo>
                      <a:pt x="377" y="290"/>
                    </a:lnTo>
                    <a:lnTo>
                      <a:pt x="376" y="283"/>
                    </a:lnTo>
                    <a:lnTo>
                      <a:pt x="379" y="274"/>
                    </a:lnTo>
                    <a:lnTo>
                      <a:pt x="383" y="268"/>
                    </a:lnTo>
                    <a:lnTo>
                      <a:pt x="394" y="264"/>
                    </a:lnTo>
                    <a:lnTo>
                      <a:pt x="408" y="256"/>
                    </a:lnTo>
                    <a:lnTo>
                      <a:pt x="425" y="250"/>
                    </a:lnTo>
                    <a:lnTo>
                      <a:pt x="438" y="240"/>
                    </a:lnTo>
                  </a:path>
                </a:pathLst>
              </a:custGeom>
              <a:solidFill>
                <a:srgbClr val="FF80A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14461" name="Group 125"/>
              <p:cNvGrpSpPr>
                <a:grpSpLocks/>
              </p:cNvGrpSpPr>
              <p:nvPr/>
            </p:nvGrpSpPr>
            <p:grpSpPr bwMode="auto">
              <a:xfrm>
                <a:off x="1464" y="2441"/>
                <a:ext cx="414" cy="464"/>
                <a:chOff x="1464" y="2441"/>
                <a:chExt cx="414" cy="464"/>
              </a:xfrm>
            </p:grpSpPr>
            <p:sp>
              <p:nvSpPr>
                <p:cNvPr id="14449" name="Freeform 113"/>
                <p:cNvSpPr>
                  <a:spLocks/>
                </p:cNvSpPr>
                <p:nvPr/>
              </p:nvSpPr>
              <p:spPr bwMode="auto">
                <a:xfrm>
                  <a:off x="1464" y="2497"/>
                  <a:ext cx="144" cy="315"/>
                </a:xfrm>
                <a:custGeom>
                  <a:avLst/>
                  <a:gdLst>
                    <a:gd name="T0" fmla="*/ 5 w 144"/>
                    <a:gd name="T1" fmla="*/ 3 h 315"/>
                    <a:gd name="T2" fmla="*/ 13 w 144"/>
                    <a:gd name="T3" fmla="*/ 2 h 315"/>
                    <a:gd name="T4" fmla="*/ 22 w 144"/>
                    <a:gd name="T5" fmla="*/ 0 h 315"/>
                    <a:gd name="T6" fmla="*/ 31 w 144"/>
                    <a:gd name="T7" fmla="*/ 0 h 315"/>
                    <a:gd name="T8" fmla="*/ 39 w 144"/>
                    <a:gd name="T9" fmla="*/ 2 h 315"/>
                    <a:gd name="T10" fmla="*/ 48 w 144"/>
                    <a:gd name="T11" fmla="*/ 10 h 315"/>
                    <a:gd name="T12" fmla="*/ 56 w 144"/>
                    <a:gd name="T13" fmla="*/ 19 h 315"/>
                    <a:gd name="T14" fmla="*/ 63 w 144"/>
                    <a:gd name="T15" fmla="*/ 29 h 315"/>
                    <a:gd name="T16" fmla="*/ 71 w 144"/>
                    <a:gd name="T17" fmla="*/ 42 h 315"/>
                    <a:gd name="T18" fmla="*/ 76 w 144"/>
                    <a:gd name="T19" fmla="*/ 55 h 315"/>
                    <a:gd name="T20" fmla="*/ 85 w 144"/>
                    <a:gd name="T21" fmla="*/ 69 h 315"/>
                    <a:gd name="T22" fmla="*/ 93 w 144"/>
                    <a:gd name="T23" fmla="*/ 83 h 315"/>
                    <a:gd name="T24" fmla="*/ 105 w 144"/>
                    <a:gd name="T25" fmla="*/ 99 h 315"/>
                    <a:gd name="T26" fmla="*/ 118 w 144"/>
                    <a:gd name="T27" fmla="*/ 111 h 315"/>
                    <a:gd name="T28" fmla="*/ 128 w 144"/>
                    <a:gd name="T29" fmla="*/ 121 h 315"/>
                    <a:gd name="T30" fmla="*/ 136 w 144"/>
                    <a:gd name="T31" fmla="*/ 129 h 315"/>
                    <a:gd name="T32" fmla="*/ 141 w 144"/>
                    <a:gd name="T33" fmla="*/ 137 h 315"/>
                    <a:gd name="T34" fmla="*/ 143 w 144"/>
                    <a:gd name="T35" fmla="*/ 144 h 315"/>
                    <a:gd name="T36" fmla="*/ 141 w 144"/>
                    <a:gd name="T37" fmla="*/ 152 h 315"/>
                    <a:gd name="T38" fmla="*/ 137 w 144"/>
                    <a:gd name="T39" fmla="*/ 160 h 315"/>
                    <a:gd name="T40" fmla="*/ 133 w 144"/>
                    <a:gd name="T41" fmla="*/ 169 h 315"/>
                    <a:gd name="T42" fmla="*/ 131 w 144"/>
                    <a:gd name="T43" fmla="*/ 188 h 315"/>
                    <a:gd name="T44" fmla="*/ 131 w 144"/>
                    <a:gd name="T45" fmla="*/ 196 h 315"/>
                    <a:gd name="T46" fmla="*/ 129 w 144"/>
                    <a:gd name="T47" fmla="*/ 209 h 315"/>
                    <a:gd name="T48" fmla="*/ 126 w 144"/>
                    <a:gd name="T49" fmla="*/ 221 h 315"/>
                    <a:gd name="T50" fmla="*/ 121 w 144"/>
                    <a:gd name="T51" fmla="*/ 234 h 315"/>
                    <a:gd name="T52" fmla="*/ 114 w 144"/>
                    <a:gd name="T53" fmla="*/ 244 h 315"/>
                    <a:gd name="T54" fmla="*/ 109 w 144"/>
                    <a:gd name="T55" fmla="*/ 256 h 315"/>
                    <a:gd name="T56" fmla="*/ 104 w 144"/>
                    <a:gd name="T57" fmla="*/ 268 h 315"/>
                    <a:gd name="T58" fmla="*/ 101 w 144"/>
                    <a:gd name="T59" fmla="*/ 281 h 315"/>
                    <a:gd name="T60" fmla="*/ 100 w 144"/>
                    <a:gd name="T61" fmla="*/ 290 h 315"/>
                    <a:gd name="T62" fmla="*/ 100 w 144"/>
                    <a:gd name="T63" fmla="*/ 300 h 315"/>
                    <a:gd name="T64" fmla="*/ 101 w 144"/>
                    <a:gd name="T65" fmla="*/ 307 h 315"/>
                    <a:gd name="T66" fmla="*/ 103 w 144"/>
                    <a:gd name="T67" fmla="*/ 314 h 315"/>
                    <a:gd name="T68" fmla="*/ 99 w 144"/>
                    <a:gd name="T69" fmla="*/ 309 h 315"/>
                    <a:gd name="T70" fmla="*/ 93 w 144"/>
                    <a:gd name="T71" fmla="*/ 302 h 315"/>
                    <a:gd name="T72" fmla="*/ 88 w 144"/>
                    <a:gd name="T73" fmla="*/ 295 h 315"/>
                    <a:gd name="T74" fmla="*/ 85 w 144"/>
                    <a:gd name="T75" fmla="*/ 287 h 315"/>
                    <a:gd name="T76" fmla="*/ 81 w 144"/>
                    <a:gd name="T77" fmla="*/ 273 h 315"/>
                    <a:gd name="T78" fmla="*/ 78 w 144"/>
                    <a:gd name="T79" fmla="*/ 263 h 315"/>
                    <a:gd name="T80" fmla="*/ 76 w 144"/>
                    <a:gd name="T81" fmla="*/ 254 h 315"/>
                    <a:gd name="T82" fmla="*/ 75 w 144"/>
                    <a:gd name="T83" fmla="*/ 243 h 315"/>
                    <a:gd name="T84" fmla="*/ 74 w 144"/>
                    <a:gd name="T85" fmla="*/ 234 h 315"/>
                    <a:gd name="T86" fmla="*/ 68 w 144"/>
                    <a:gd name="T87" fmla="*/ 232 h 315"/>
                    <a:gd name="T88" fmla="*/ 59 w 144"/>
                    <a:gd name="T89" fmla="*/ 231 h 315"/>
                    <a:gd name="T90" fmla="*/ 49 w 144"/>
                    <a:gd name="T91" fmla="*/ 228 h 315"/>
                    <a:gd name="T92" fmla="*/ 41 w 144"/>
                    <a:gd name="T93" fmla="*/ 227 h 315"/>
                    <a:gd name="T94" fmla="*/ 32 w 144"/>
                    <a:gd name="T95" fmla="*/ 225 h 315"/>
                    <a:gd name="T96" fmla="*/ 26 w 144"/>
                    <a:gd name="T97" fmla="*/ 225 h 315"/>
                    <a:gd name="T98" fmla="*/ 22 w 144"/>
                    <a:gd name="T99" fmla="*/ 218 h 315"/>
                    <a:gd name="T100" fmla="*/ 18 w 144"/>
                    <a:gd name="T101" fmla="*/ 210 h 315"/>
                    <a:gd name="T102" fmla="*/ 17 w 144"/>
                    <a:gd name="T103" fmla="*/ 198 h 315"/>
                    <a:gd name="T104" fmla="*/ 16 w 144"/>
                    <a:gd name="T105" fmla="*/ 184 h 315"/>
                    <a:gd name="T106" fmla="*/ 14 w 144"/>
                    <a:gd name="T107" fmla="*/ 170 h 315"/>
                    <a:gd name="T108" fmla="*/ 11 w 144"/>
                    <a:gd name="T109" fmla="*/ 159 h 315"/>
                    <a:gd name="T110" fmla="*/ 8 w 144"/>
                    <a:gd name="T111" fmla="*/ 150 h 315"/>
                    <a:gd name="T112" fmla="*/ 0 w 144"/>
                    <a:gd name="T113" fmla="*/ 140 h 315"/>
                    <a:gd name="T114" fmla="*/ 4 w 144"/>
                    <a:gd name="T115" fmla="*/ 118 h 315"/>
                    <a:gd name="T116" fmla="*/ 4 w 144"/>
                    <a:gd name="T117" fmla="*/ 93 h 315"/>
                    <a:gd name="T118" fmla="*/ 4 w 144"/>
                    <a:gd name="T119" fmla="*/ 67 h 315"/>
                    <a:gd name="T120" fmla="*/ 4 w 144"/>
                    <a:gd name="T121" fmla="*/ 44 h 315"/>
                    <a:gd name="T122" fmla="*/ 4 w 144"/>
                    <a:gd name="T123" fmla="*/ 22 h 315"/>
                    <a:gd name="T124" fmla="*/ 5 w 144"/>
                    <a:gd name="T125" fmla="*/ 3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4" h="315">
                      <a:moveTo>
                        <a:pt x="5" y="3"/>
                      </a:moveTo>
                      <a:lnTo>
                        <a:pt x="13" y="2"/>
                      </a:lnTo>
                      <a:lnTo>
                        <a:pt x="22" y="0"/>
                      </a:lnTo>
                      <a:lnTo>
                        <a:pt x="31" y="0"/>
                      </a:lnTo>
                      <a:lnTo>
                        <a:pt x="39" y="2"/>
                      </a:lnTo>
                      <a:lnTo>
                        <a:pt x="48" y="10"/>
                      </a:lnTo>
                      <a:lnTo>
                        <a:pt x="56" y="19"/>
                      </a:lnTo>
                      <a:lnTo>
                        <a:pt x="63" y="29"/>
                      </a:lnTo>
                      <a:lnTo>
                        <a:pt x="71" y="42"/>
                      </a:lnTo>
                      <a:lnTo>
                        <a:pt x="76" y="55"/>
                      </a:lnTo>
                      <a:lnTo>
                        <a:pt x="85" y="69"/>
                      </a:lnTo>
                      <a:lnTo>
                        <a:pt x="93" y="83"/>
                      </a:lnTo>
                      <a:lnTo>
                        <a:pt x="105" y="99"/>
                      </a:lnTo>
                      <a:lnTo>
                        <a:pt x="118" y="111"/>
                      </a:lnTo>
                      <a:lnTo>
                        <a:pt x="128" y="121"/>
                      </a:lnTo>
                      <a:lnTo>
                        <a:pt x="136" y="129"/>
                      </a:lnTo>
                      <a:lnTo>
                        <a:pt x="141" y="137"/>
                      </a:lnTo>
                      <a:lnTo>
                        <a:pt x="143" y="144"/>
                      </a:lnTo>
                      <a:lnTo>
                        <a:pt x="141" y="152"/>
                      </a:lnTo>
                      <a:lnTo>
                        <a:pt x="137" y="160"/>
                      </a:lnTo>
                      <a:lnTo>
                        <a:pt x="133" y="169"/>
                      </a:lnTo>
                      <a:lnTo>
                        <a:pt x="131" y="188"/>
                      </a:lnTo>
                      <a:lnTo>
                        <a:pt x="131" y="196"/>
                      </a:lnTo>
                      <a:lnTo>
                        <a:pt x="129" y="209"/>
                      </a:lnTo>
                      <a:lnTo>
                        <a:pt x="126" y="221"/>
                      </a:lnTo>
                      <a:lnTo>
                        <a:pt x="121" y="234"/>
                      </a:lnTo>
                      <a:lnTo>
                        <a:pt x="114" y="244"/>
                      </a:lnTo>
                      <a:lnTo>
                        <a:pt x="109" y="256"/>
                      </a:lnTo>
                      <a:lnTo>
                        <a:pt x="104" y="268"/>
                      </a:lnTo>
                      <a:lnTo>
                        <a:pt x="101" y="281"/>
                      </a:lnTo>
                      <a:lnTo>
                        <a:pt x="100" y="290"/>
                      </a:lnTo>
                      <a:lnTo>
                        <a:pt x="100" y="300"/>
                      </a:lnTo>
                      <a:lnTo>
                        <a:pt x="101" y="307"/>
                      </a:lnTo>
                      <a:lnTo>
                        <a:pt x="103" y="314"/>
                      </a:lnTo>
                      <a:lnTo>
                        <a:pt x="99" y="309"/>
                      </a:lnTo>
                      <a:lnTo>
                        <a:pt x="93" y="302"/>
                      </a:lnTo>
                      <a:lnTo>
                        <a:pt x="88" y="295"/>
                      </a:lnTo>
                      <a:lnTo>
                        <a:pt x="85" y="287"/>
                      </a:lnTo>
                      <a:lnTo>
                        <a:pt x="81" y="273"/>
                      </a:lnTo>
                      <a:lnTo>
                        <a:pt x="78" y="263"/>
                      </a:lnTo>
                      <a:lnTo>
                        <a:pt x="76" y="254"/>
                      </a:lnTo>
                      <a:lnTo>
                        <a:pt x="75" y="243"/>
                      </a:lnTo>
                      <a:lnTo>
                        <a:pt x="74" y="234"/>
                      </a:lnTo>
                      <a:lnTo>
                        <a:pt x="68" y="232"/>
                      </a:lnTo>
                      <a:lnTo>
                        <a:pt x="59" y="231"/>
                      </a:lnTo>
                      <a:lnTo>
                        <a:pt x="49" y="228"/>
                      </a:lnTo>
                      <a:lnTo>
                        <a:pt x="41" y="227"/>
                      </a:lnTo>
                      <a:lnTo>
                        <a:pt x="32" y="225"/>
                      </a:lnTo>
                      <a:lnTo>
                        <a:pt x="26" y="225"/>
                      </a:lnTo>
                      <a:lnTo>
                        <a:pt x="22" y="218"/>
                      </a:lnTo>
                      <a:lnTo>
                        <a:pt x="18" y="210"/>
                      </a:lnTo>
                      <a:lnTo>
                        <a:pt x="17" y="198"/>
                      </a:lnTo>
                      <a:lnTo>
                        <a:pt x="16" y="184"/>
                      </a:lnTo>
                      <a:lnTo>
                        <a:pt x="14" y="170"/>
                      </a:lnTo>
                      <a:lnTo>
                        <a:pt x="11" y="159"/>
                      </a:lnTo>
                      <a:lnTo>
                        <a:pt x="8" y="150"/>
                      </a:lnTo>
                      <a:lnTo>
                        <a:pt x="0" y="140"/>
                      </a:lnTo>
                      <a:lnTo>
                        <a:pt x="4" y="118"/>
                      </a:lnTo>
                      <a:lnTo>
                        <a:pt x="4" y="93"/>
                      </a:lnTo>
                      <a:lnTo>
                        <a:pt x="4" y="67"/>
                      </a:lnTo>
                      <a:lnTo>
                        <a:pt x="4" y="44"/>
                      </a:lnTo>
                      <a:lnTo>
                        <a:pt x="4" y="22"/>
                      </a:lnTo>
                      <a:lnTo>
                        <a:pt x="5" y="3"/>
                      </a:lnTo>
                    </a:path>
                  </a:pathLst>
                </a:custGeom>
                <a:solidFill>
                  <a:srgbClr val="FF608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450" name="Freeform 114"/>
                <p:cNvSpPr>
                  <a:spLocks/>
                </p:cNvSpPr>
                <p:nvPr/>
              </p:nvSpPr>
              <p:spPr bwMode="auto">
                <a:xfrm>
                  <a:off x="1745" y="2454"/>
                  <a:ext cx="97" cy="121"/>
                </a:xfrm>
                <a:custGeom>
                  <a:avLst/>
                  <a:gdLst>
                    <a:gd name="T0" fmla="*/ 71 w 97"/>
                    <a:gd name="T1" fmla="*/ 30 h 121"/>
                    <a:gd name="T2" fmla="*/ 52 w 97"/>
                    <a:gd name="T3" fmla="*/ 17 h 121"/>
                    <a:gd name="T4" fmla="*/ 41 w 97"/>
                    <a:gd name="T5" fmla="*/ 13 h 121"/>
                    <a:gd name="T6" fmla="*/ 33 w 97"/>
                    <a:gd name="T7" fmla="*/ 9 h 121"/>
                    <a:gd name="T8" fmla="*/ 24 w 97"/>
                    <a:gd name="T9" fmla="*/ 6 h 121"/>
                    <a:gd name="T10" fmla="*/ 16 w 97"/>
                    <a:gd name="T11" fmla="*/ 3 h 121"/>
                    <a:gd name="T12" fmla="*/ 0 w 97"/>
                    <a:gd name="T13" fmla="*/ 0 h 121"/>
                    <a:gd name="T14" fmla="*/ 5 w 97"/>
                    <a:gd name="T15" fmla="*/ 7 h 121"/>
                    <a:gd name="T16" fmla="*/ 13 w 97"/>
                    <a:gd name="T17" fmla="*/ 15 h 121"/>
                    <a:gd name="T18" fmla="*/ 15 w 97"/>
                    <a:gd name="T19" fmla="*/ 24 h 121"/>
                    <a:gd name="T20" fmla="*/ 17 w 97"/>
                    <a:gd name="T21" fmla="*/ 34 h 121"/>
                    <a:gd name="T22" fmla="*/ 16 w 97"/>
                    <a:gd name="T23" fmla="*/ 47 h 121"/>
                    <a:gd name="T24" fmla="*/ 19 w 97"/>
                    <a:gd name="T25" fmla="*/ 57 h 121"/>
                    <a:gd name="T26" fmla="*/ 23 w 97"/>
                    <a:gd name="T27" fmla="*/ 66 h 121"/>
                    <a:gd name="T28" fmla="*/ 28 w 97"/>
                    <a:gd name="T29" fmla="*/ 73 h 121"/>
                    <a:gd name="T30" fmla="*/ 33 w 97"/>
                    <a:gd name="T31" fmla="*/ 78 h 121"/>
                    <a:gd name="T32" fmla="*/ 37 w 97"/>
                    <a:gd name="T33" fmla="*/ 81 h 121"/>
                    <a:gd name="T34" fmla="*/ 45 w 97"/>
                    <a:gd name="T35" fmla="*/ 86 h 121"/>
                    <a:gd name="T36" fmla="*/ 96 w 97"/>
                    <a:gd name="T37" fmla="*/ 120 h 121"/>
                    <a:gd name="T38" fmla="*/ 71 w 97"/>
                    <a:gd name="T39" fmla="*/ 3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7" h="121">
                      <a:moveTo>
                        <a:pt x="71" y="30"/>
                      </a:moveTo>
                      <a:lnTo>
                        <a:pt x="52" y="17"/>
                      </a:lnTo>
                      <a:lnTo>
                        <a:pt x="41" y="13"/>
                      </a:lnTo>
                      <a:lnTo>
                        <a:pt x="33" y="9"/>
                      </a:lnTo>
                      <a:lnTo>
                        <a:pt x="24" y="6"/>
                      </a:lnTo>
                      <a:lnTo>
                        <a:pt x="16" y="3"/>
                      </a:lnTo>
                      <a:lnTo>
                        <a:pt x="0" y="0"/>
                      </a:lnTo>
                      <a:lnTo>
                        <a:pt x="5" y="7"/>
                      </a:lnTo>
                      <a:lnTo>
                        <a:pt x="13" y="15"/>
                      </a:lnTo>
                      <a:lnTo>
                        <a:pt x="15" y="24"/>
                      </a:lnTo>
                      <a:lnTo>
                        <a:pt x="17" y="34"/>
                      </a:lnTo>
                      <a:lnTo>
                        <a:pt x="16" y="47"/>
                      </a:lnTo>
                      <a:lnTo>
                        <a:pt x="19" y="57"/>
                      </a:lnTo>
                      <a:lnTo>
                        <a:pt x="23" y="66"/>
                      </a:lnTo>
                      <a:lnTo>
                        <a:pt x="28" y="73"/>
                      </a:lnTo>
                      <a:lnTo>
                        <a:pt x="33" y="78"/>
                      </a:lnTo>
                      <a:lnTo>
                        <a:pt x="37" y="81"/>
                      </a:lnTo>
                      <a:lnTo>
                        <a:pt x="45" y="86"/>
                      </a:lnTo>
                      <a:lnTo>
                        <a:pt x="96" y="120"/>
                      </a:lnTo>
                      <a:lnTo>
                        <a:pt x="71" y="30"/>
                      </a:lnTo>
                    </a:path>
                  </a:pathLst>
                </a:custGeom>
                <a:solidFill>
                  <a:srgbClr val="FF608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451" name="Freeform 115"/>
                <p:cNvSpPr>
                  <a:spLocks/>
                </p:cNvSpPr>
                <p:nvPr/>
              </p:nvSpPr>
              <p:spPr bwMode="auto">
                <a:xfrm>
                  <a:off x="1658" y="2791"/>
                  <a:ext cx="128" cy="36"/>
                </a:xfrm>
                <a:custGeom>
                  <a:avLst/>
                  <a:gdLst>
                    <a:gd name="T0" fmla="*/ 127 w 128"/>
                    <a:gd name="T1" fmla="*/ 26 h 36"/>
                    <a:gd name="T2" fmla="*/ 123 w 128"/>
                    <a:gd name="T3" fmla="*/ 29 h 36"/>
                    <a:gd name="T4" fmla="*/ 118 w 128"/>
                    <a:gd name="T5" fmla="*/ 32 h 36"/>
                    <a:gd name="T6" fmla="*/ 110 w 128"/>
                    <a:gd name="T7" fmla="*/ 34 h 36"/>
                    <a:gd name="T8" fmla="*/ 104 w 128"/>
                    <a:gd name="T9" fmla="*/ 35 h 36"/>
                    <a:gd name="T10" fmla="*/ 97 w 128"/>
                    <a:gd name="T11" fmla="*/ 34 h 36"/>
                    <a:gd name="T12" fmla="*/ 93 w 128"/>
                    <a:gd name="T13" fmla="*/ 31 h 36"/>
                    <a:gd name="T14" fmla="*/ 83 w 128"/>
                    <a:gd name="T15" fmla="*/ 29 h 36"/>
                    <a:gd name="T16" fmla="*/ 70 w 128"/>
                    <a:gd name="T17" fmla="*/ 27 h 36"/>
                    <a:gd name="T18" fmla="*/ 50 w 128"/>
                    <a:gd name="T19" fmla="*/ 25 h 36"/>
                    <a:gd name="T20" fmla="*/ 37 w 128"/>
                    <a:gd name="T21" fmla="*/ 22 h 36"/>
                    <a:gd name="T22" fmla="*/ 26 w 128"/>
                    <a:gd name="T23" fmla="*/ 20 h 36"/>
                    <a:gd name="T24" fmla="*/ 17 w 128"/>
                    <a:gd name="T25" fmla="*/ 18 h 36"/>
                    <a:gd name="T26" fmla="*/ 10 w 128"/>
                    <a:gd name="T27" fmla="*/ 14 h 36"/>
                    <a:gd name="T28" fmla="*/ 5 w 128"/>
                    <a:gd name="T29" fmla="*/ 10 h 36"/>
                    <a:gd name="T30" fmla="*/ 0 w 128"/>
                    <a:gd name="T31" fmla="*/ 4 h 36"/>
                    <a:gd name="T32" fmla="*/ 0 w 128"/>
                    <a:gd name="T33" fmla="*/ 1 h 36"/>
                    <a:gd name="T34" fmla="*/ 4 w 128"/>
                    <a:gd name="T35" fmla="*/ 0 h 36"/>
                    <a:gd name="T36" fmla="*/ 7 w 128"/>
                    <a:gd name="T37" fmla="*/ 1 h 36"/>
                    <a:gd name="T38" fmla="*/ 12 w 128"/>
                    <a:gd name="T39" fmla="*/ 4 h 36"/>
                    <a:gd name="T40" fmla="*/ 18 w 128"/>
                    <a:gd name="T41" fmla="*/ 8 h 36"/>
                    <a:gd name="T42" fmla="*/ 24 w 128"/>
                    <a:gd name="T43" fmla="*/ 9 h 36"/>
                    <a:gd name="T44" fmla="*/ 32 w 128"/>
                    <a:gd name="T45" fmla="*/ 9 h 36"/>
                    <a:gd name="T46" fmla="*/ 40 w 128"/>
                    <a:gd name="T47" fmla="*/ 7 h 36"/>
                    <a:gd name="T48" fmla="*/ 46 w 128"/>
                    <a:gd name="T49" fmla="*/ 7 h 36"/>
                    <a:gd name="T50" fmla="*/ 55 w 128"/>
                    <a:gd name="T51" fmla="*/ 9 h 36"/>
                    <a:gd name="T52" fmla="*/ 60 w 128"/>
                    <a:gd name="T53" fmla="*/ 12 h 36"/>
                    <a:gd name="T54" fmla="*/ 67 w 128"/>
                    <a:gd name="T55" fmla="*/ 15 h 36"/>
                    <a:gd name="T56" fmla="*/ 76 w 128"/>
                    <a:gd name="T57" fmla="*/ 18 h 36"/>
                    <a:gd name="T58" fmla="*/ 85 w 128"/>
                    <a:gd name="T59" fmla="*/ 20 h 36"/>
                    <a:gd name="T60" fmla="*/ 100 w 128"/>
                    <a:gd name="T61" fmla="*/ 20 h 36"/>
                    <a:gd name="T62" fmla="*/ 110 w 128"/>
                    <a:gd name="T63" fmla="*/ 20 h 36"/>
                    <a:gd name="T64" fmla="*/ 115 w 128"/>
                    <a:gd name="T65" fmla="*/ 23 h 36"/>
                    <a:gd name="T66" fmla="*/ 121 w 128"/>
                    <a:gd name="T67" fmla="*/ 25 h 36"/>
                    <a:gd name="T68" fmla="*/ 127 w 128"/>
                    <a:gd name="T69" fmla="*/ 2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8" h="36">
                      <a:moveTo>
                        <a:pt x="127" y="26"/>
                      </a:moveTo>
                      <a:lnTo>
                        <a:pt x="123" y="29"/>
                      </a:lnTo>
                      <a:lnTo>
                        <a:pt x="118" y="32"/>
                      </a:lnTo>
                      <a:lnTo>
                        <a:pt x="110" y="34"/>
                      </a:lnTo>
                      <a:lnTo>
                        <a:pt x="104" y="35"/>
                      </a:lnTo>
                      <a:lnTo>
                        <a:pt x="97" y="34"/>
                      </a:lnTo>
                      <a:lnTo>
                        <a:pt x="93" y="31"/>
                      </a:lnTo>
                      <a:lnTo>
                        <a:pt x="83" y="29"/>
                      </a:lnTo>
                      <a:lnTo>
                        <a:pt x="70" y="27"/>
                      </a:lnTo>
                      <a:lnTo>
                        <a:pt x="50" y="25"/>
                      </a:lnTo>
                      <a:lnTo>
                        <a:pt x="37" y="22"/>
                      </a:lnTo>
                      <a:lnTo>
                        <a:pt x="26" y="20"/>
                      </a:lnTo>
                      <a:lnTo>
                        <a:pt x="17" y="18"/>
                      </a:lnTo>
                      <a:lnTo>
                        <a:pt x="10" y="14"/>
                      </a:lnTo>
                      <a:lnTo>
                        <a:pt x="5" y="10"/>
                      </a:lnTo>
                      <a:lnTo>
                        <a:pt x="0" y="4"/>
                      </a:lnTo>
                      <a:lnTo>
                        <a:pt x="0" y="1"/>
                      </a:lnTo>
                      <a:lnTo>
                        <a:pt x="4" y="0"/>
                      </a:lnTo>
                      <a:lnTo>
                        <a:pt x="7" y="1"/>
                      </a:lnTo>
                      <a:lnTo>
                        <a:pt x="12" y="4"/>
                      </a:lnTo>
                      <a:lnTo>
                        <a:pt x="18" y="8"/>
                      </a:lnTo>
                      <a:lnTo>
                        <a:pt x="24" y="9"/>
                      </a:lnTo>
                      <a:lnTo>
                        <a:pt x="32" y="9"/>
                      </a:lnTo>
                      <a:lnTo>
                        <a:pt x="40" y="7"/>
                      </a:lnTo>
                      <a:lnTo>
                        <a:pt x="46" y="7"/>
                      </a:lnTo>
                      <a:lnTo>
                        <a:pt x="55" y="9"/>
                      </a:lnTo>
                      <a:lnTo>
                        <a:pt x="60" y="12"/>
                      </a:lnTo>
                      <a:lnTo>
                        <a:pt x="67" y="15"/>
                      </a:lnTo>
                      <a:lnTo>
                        <a:pt x="76" y="18"/>
                      </a:lnTo>
                      <a:lnTo>
                        <a:pt x="85" y="20"/>
                      </a:lnTo>
                      <a:lnTo>
                        <a:pt x="100" y="20"/>
                      </a:lnTo>
                      <a:lnTo>
                        <a:pt x="110" y="20"/>
                      </a:lnTo>
                      <a:lnTo>
                        <a:pt x="115" y="23"/>
                      </a:lnTo>
                      <a:lnTo>
                        <a:pt x="121" y="25"/>
                      </a:lnTo>
                      <a:lnTo>
                        <a:pt x="127" y="26"/>
                      </a:lnTo>
                    </a:path>
                  </a:pathLst>
                </a:custGeom>
                <a:solidFill>
                  <a:srgbClr val="FFA0C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452" name="Freeform 116"/>
                <p:cNvSpPr>
                  <a:spLocks/>
                </p:cNvSpPr>
                <p:nvPr/>
              </p:nvSpPr>
              <p:spPr bwMode="auto">
                <a:xfrm>
                  <a:off x="1644" y="2622"/>
                  <a:ext cx="234" cy="179"/>
                </a:xfrm>
                <a:custGeom>
                  <a:avLst/>
                  <a:gdLst>
                    <a:gd name="T0" fmla="*/ 156 w 234"/>
                    <a:gd name="T1" fmla="*/ 8 h 179"/>
                    <a:gd name="T2" fmla="*/ 154 w 234"/>
                    <a:gd name="T3" fmla="*/ 29 h 179"/>
                    <a:gd name="T4" fmla="*/ 158 w 234"/>
                    <a:gd name="T5" fmla="*/ 51 h 179"/>
                    <a:gd name="T6" fmla="*/ 170 w 234"/>
                    <a:gd name="T7" fmla="*/ 82 h 179"/>
                    <a:gd name="T8" fmla="*/ 177 w 234"/>
                    <a:gd name="T9" fmla="*/ 104 h 179"/>
                    <a:gd name="T10" fmla="*/ 180 w 234"/>
                    <a:gd name="T11" fmla="*/ 121 h 179"/>
                    <a:gd name="T12" fmla="*/ 175 w 234"/>
                    <a:gd name="T13" fmla="*/ 132 h 179"/>
                    <a:gd name="T14" fmla="*/ 168 w 234"/>
                    <a:gd name="T15" fmla="*/ 128 h 179"/>
                    <a:gd name="T16" fmla="*/ 162 w 234"/>
                    <a:gd name="T17" fmla="*/ 116 h 179"/>
                    <a:gd name="T18" fmla="*/ 152 w 234"/>
                    <a:gd name="T19" fmla="*/ 104 h 179"/>
                    <a:gd name="T20" fmla="*/ 145 w 234"/>
                    <a:gd name="T21" fmla="*/ 91 h 179"/>
                    <a:gd name="T22" fmla="*/ 145 w 234"/>
                    <a:gd name="T23" fmla="*/ 77 h 179"/>
                    <a:gd name="T24" fmla="*/ 140 w 234"/>
                    <a:gd name="T25" fmla="*/ 77 h 179"/>
                    <a:gd name="T26" fmla="*/ 133 w 234"/>
                    <a:gd name="T27" fmla="*/ 91 h 179"/>
                    <a:gd name="T28" fmla="*/ 133 w 234"/>
                    <a:gd name="T29" fmla="*/ 108 h 179"/>
                    <a:gd name="T30" fmla="*/ 138 w 234"/>
                    <a:gd name="T31" fmla="*/ 127 h 179"/>
                    <a:gd name="T32" fmla="*/ 136 w 234"/>
                    <a:gd name="T33" fmla="*/ 137 h 179"/>
                    <a:gd name="T34" fmla="*/ 124 w 234"/>
                    <a:gd name="T35" fmla="*/ 140 h 179"/>
                    <a:gd name="T36" fmla="*/ 114 w 234"/>
                    <a:gd name="T37" fmla="*/ 135 h 179"/>
                    <a:gd name="T38" fmla="*/ 97 w 234"/>
                    <a:gd name="T39" fmla="*/ 117 h 179"/>
                    <a:gd name="T40" fmla="*/ 84 w 234"/>
                    <a:gd name="T41" fmla="*/ 100 h 179"/>
                    <a:gd name="T42" fmla="*/ 63 w 234"/>
                    <a:gd name="T43" fmla="*/ 76 h 179"/>
                    <a:gd name="T44" fmla="*/ 42 w 234"/>
                    <a:gd name="T45" fmla="*/ 56 h 179"/>
                    <a:gd name="T46" fmla="*/ 31 w 234"/>
                    <a:gd name="T47" fmla="*/ 51 h 179"/>
                    <a:gd name="T48" fmla="*/ 13 w 234"/>
                    <a:gd name="T49" fmla="*/ 51 h 179"/>
                    <a:gd name="T50" fmla="*/ 0 w 234"/>
                    <a:gd name="T51" fmla="*/ 53 h 179"/>
                    <a:gd name="T52" fmla="*/ 129 w 234"/>
                    <a:gd name="T53" fmla="*/ 178 h 179"/>
                    <a:gd name="T54" fmla="*/ 158 w 234"/>
                    <a:gd name="T55" fmla="*/ 170 h 179"/>
                    <a:gd name="T56" fmla="*/ 182 w 234"/>
                    <a:gd name="T57" fmla="*/ 163 h 179"/>
                    <a:gd name="T58" fmla="*/ 207 w 234"/>
                    <a:gd name="T59" fmla="*/ 159 h 179"/>
                    <a:gd name="T60" fmla="*/ 224 w 234"/>
                    <a:gd name="T61" fmla="*/ 163 h 179"/>
                    <a:gd name="T62" fmla="*/ 232 w 234"/>
                    <a:gd name="T63" fmla="*/ 170 h 179"/>
                    <a:gd name="T64" fmla="*/ 233 w 234"/>
                    <a:gd name="T65" fmla="*/ 162 h 179"/>
                    <a:gd name="T66" fmla="*/ 230 w 234"/>
                    <a:gd name="T67" fmla="*/ 152 h 179"/>
                    <a:gd name="T68" fmla="*/ 220 w 234"/>
                    <a:gd name="T69" fmla="*/ 139 h 179"/>
                    <a:gd name="T70" fmla="*/ 209 w 234"/>
                    <a:gd name="T71" fmla="*/ 126 h 179"/>
                    <a:gd name="T72" fmla="*/ 200 w 234"/>
                    <a:gd name="T73" fmla="*/ 113 h 179"/>
                    <a:gd name="T74" fmla="*/ 191 w 234"/>
                    <a:gd name="T75" fmla="*/ 99 h 179"/>
                    <a:gd name="T76" fmla="*/ 179 w 234"/>
                    <a:gd name="T77" fmla="*/ 84 h 179"/>
                    <a:gd name="T78" fmla="*/ 170 w 234"/>
                    <a:gd name="T79" fmla="*/ 65 h 179"/>
                    <a:gd name="T80" fmla="*/ 164 w 234"/>
                    <a:gd name="T81" fmla="*/ 47 h 179"/>
                    <a:gd name="T82" fmla="*/ 161 w 234"/>
                    <a:gd name="T83" fmla="*/ 28 h 179"/>
                    <a:gd name="T84" fmla="*/ 158 w 234"/>
                    <a:gd name="T85"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34" h="179">
                      <a:moveTo>
                        <a:pt x="158" y="0"/>
                      </a:moveTo>
                      <a:lnTo>
                        <a:pt x="156" y="8"/>
                      </a:lnTo>
                      <a:lnTo>
                        <a:pt x="154" y="17"/>
                      </a:lnTo>
                      <a:lnTo>
                        <a:pt x="154" y="29"/>
                      </a:lnTo>
                      <a:lnTo>
                        <a:pt x="155" y="40"/>
                      </a:lnTo>
                      <a:lnTo>
                        <a:pt x="158" y="51"/>
                      </a:lnTo>
                      <a:lnTo>
                        <a:pt x="164" y="69"/>
                      </a:lnTo>
                      <a:lnTo>
                        <a:pt x="170" y="82"/>
                      </a:lnTo>
                      <a:lnTo>
                        <a:pt x="175" y="93"/>
                      </a:lnTo>
                      <a:lnTo>
                        <a:pt x="177" y="104"/>
                      </a:lnTo>
                      <a:lnTo>
                        <a:pt x="180" y="113"/>
                      </a:lnTo>
                      <a:lnTo>
                        <a:pt x="180" y="121"/>
                      </a:lnTo>
                      <a:lnTo>
                        <a:pt x="178" y="127"/>
                      </a:lnTo>
                      <a:lnTo>
                        <a:pt x="175" y="132"/>
                      </a:lnTo>
                      <a:lnTo>
                        <a:pt x="171" y="130"/>
                      </a:lnTo>
                      <a:lnTo>
                        <a:pt x="168" y="128"/>
                      </a:lnTo>
                      <a:lnTo>
                        <a:pt x="165" y="122"/>
                      </a:lnTo>
                      <a:lnTo>
                        <a:pt x="162" y="116"/>
                      </a:lnTo>
                      <a:lnTo>
                        <a:pt x="158" y="110"/>
                      </a:lnTo>
                      <a:lnTo>
                        <a:pt x="152" y="104"/>
                      </a:lnTo>
                      <a:lnTo>
                        <a:pt x="147" y="99"/>
                      </a:lnTo>
                      <a:lnTo>
                        <a:pt x="145" y="91"/>
                      </a:lnTo>
                      <a:lnTo>
                        <a:pt x="145" y="85"/>
                      </a:lnTo>
                      <a:lnTo>
                        <a:pt x="145" y="77"/>
                      </a:lnTo>
                      <a:lnTo>
                        <a:pt x="143" y="73"/>
                      </a:lnTo>
                      <a:lnTo>
                        <a:pt x="140" y="77"/>
                      </a:lnTo>
                      <a:lnTo>
                        <a:pt x="136" y="82"/>
                      </a:lnTo>
                      <a:lnTo>
                        <a:pt x="133" y="91"/>
                      </a:lnTo>
                      <a:lnTo>
                        <a:pt x="132" y="99"/>
                      </a:lnTo>
                      <a:lnTo>
                        <a:pt x="133" y="108"/>
                      </a:lnTo>
                      <a:lnTo>
                        <a:pt x="136" y="120"/>
                      </a:lnTo>
                      <a:lnTo>
                        <a:pt x="138" y="127"/>
                      </a:lnTo>
                      <a:lnTo>
                        <a:pt x="138" y="132"/>
                      </a:lnTo>
                      <a:lnTo>
                        <a:pt x="136" y="137"/>
                      </a:lnTo>
                      <a:lnTo>
                        <a:pt x="130" y="139"/>
                      </a:lnTo>
                      <a:lnTo>
                        <a:pt x="124" y="140"/>
                      </a:lnTo>
                      <a:lnTo>
                        <a:pt x="117" y="139"/>
                      </a:lnTo>
                      <a:lnTo>
                        <a:pt x="114" y="135"/>
                      </a:lnTo>
                      <a:lnTo>
                        <a:pt x="103" y="125"/>
                      </a:lnTo>
                      <a:lnTo>
                        <a:pt x="97" y="117"/>
                      </a:lnTo>
                      <a:lnTo>
                        <a:pt x="91" y="109"/>
                      </a:lnTo>
                      <a:lnTo>
                        <a:pt x="84" y="100"/>
                      </a:lnTo>
                      <a:lnTo>
                        <a:pt x="74" y="88"/>
                      </a:lnTo>
                      <a:lnTo>
                        <a:pt x="63" y="76"/>
                      </a:lnTo>
                      <a:lnTo>
                        <a:pt x="53" y="65"/>
                      </a:lnTo>
                      <a:lnTo>
                        <a:pt x="42" y="56"/>
                      </a:lnTo>
                      <a:lnTo>
                        <a:pt x="37" y="53"/>
                      </a:lnTo>
                      <a:lnTo>
                        <a:pt x="31" y="51"/>
                      </a:lnTo>
                      <a:lnTo>
                        <a:pt x="24" y="50"/>
                      </a:lnTo>
                      <a:lnTo>
                        <a:pt x="13" y="51"/>
                      </a:lnTo>
                      <a:lnTo>
                        <a:pt x="5" y="51"/>
                      </a:lnTo>
                      <a:lnTo>
                        <a:pt x="0" y="53"/>
                      </a:lnTo>
                      <a:lnTo>
                        <a:pt x="54" y="141"/>
                      </a:lnTo>
                      <a:lnTo>
                        <a:pt x="129" y="178"/>
                      </a:lnTo>
                      <a:lnTo>
                        <a:pt x="145" y="173"/>
                      </a:lnTo>
                      <a:lnTo>
                        <a:pt x="158" y="170"/>
                      </a:lnTo>
                      <a:lnTo>
                        <a:pt x="170" y="166"/>
                      </a:lnTo>
                      <a:lnTo>
                        <a:pt x="182" y="163"/>
                      </a:lnTo>
                      <a:lnTo>
                        <a:pt x="197" y="160"/>
                      </a:lnTo>
                      <a:lnTo>
                        <a:pt x="207" y="159"/>
                      </a:lnTo>
                      <a:lnTo>
                        <a:pt x="217" y="161"/>
                      </a:lnTo>
                      <a:lnTo>
                        <a:pt x="224" y="163"/>
                      </a:lnTo>
                      <a:lnTo>
                        <a:pt x="229" y="168"/>
                      </a:lnTo>
                      <a:lnTo>
                        <a:pt x="232" y="170"/>
                      </a:lnTo>
                      <a:lnTo>
                        <a:pt x="233" y="167"/>
                      </a:lnTo>
                      <a:lnTo>
                        <a:pt x="233" y="162"/>
                      </a:lnTo>
                      <a:lnTo>
                        <a:pt x="233" y="158"/>
                      </a:lnTo>
                      <a:lnTo>
                        <a:pt x="230" y="152"/>
                      </a:lnTo>
                      <a:lnTo>
                        <a:pt x="226" y="145"/>
                      </a:lnTo>
                      <a:lnTo>
                        <a:pt x="220" y="139"/>
                      </a:lnTo>
                      <a:lnTo>
                        <a:pt x="215" y="132"/>
                      </a:lnTo>
                      <a:lnTo>
                        <a:pt x="209" y="126"/>
                      </a:lnTo>
                      <a:lnTo>
                        <a:pt x="204" y="120"/>
                      </a:lnTo>
                      <a:lnTo>
                        <a:pt x="200" y="113"/>
                      </a:lnTo>
                      <a:lnTo>
                        <a:pt x="196" y="107"/>
                      </a:lnTo>
                      <a:lnTo>
                        <a:pt x="191" y="99"/>
                      </a:lnTo>
                      <a:lnTo>
                        <a:pt x="185" y="91"/>
                      </a:lnTo>
                      <a:lnTo>
                        <a:pt x="179" y="84"/>
                      </a:lnTo>
                      <a:lnTo>
                        <a:pt x="174" y="75"/>
                      </a:lnTo>
                      <a:lnTo>
                        <a:pt x="170" y="65"/>
                      </a:lnTo>
                      <a:lnTo>
                        <a:pt x="167" y="56"/>
                      </a:lnTo>
                      <a:lnTo>
                        <a:pt x="164" y="47"/>
                      </a:lnTo>
                      <a:lnTo>
                        <a:pt x="162" y="38"/>
                      </a:lnTo>
                      <a:lnTo>
                        <a:pt x="161" y="28"/>
                      </a:lnTo>
                      <a:lnTo>
                        <a:pt x="161" y="19"/>
                      </a:lnTo>
                      <a:lnTo>
                        <a:pt x="158" y="0"/>
                      </a:lnTo>
                    </a:path>
                  </a:pathLst>
                </a:custGeom>
                <a:solidFill>
                  <a:srgbClr val="FFA0C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453" name="Freeform 117"/>
                <p:cNvSpPr>
                  <a:spLocks/>
                </p:cNvSpPr>
                <p:nvPr/>
              </p:nvSpPr>
              <p:spPr bwMode="auto">
                <a:xfrm>
                  <a:off x="1629" y="2673"/>
                  <a:ext cx="175" cy="142"/>
                </a:xfrm>
                <a:custGeom>
                  <a:avLst/>
                  <a:gdLst>
                    <a:gd name="T0" fmla="*/ 156 w 175"/>
                    <a:gd name="T1" fmla="*/ 141 h 142"/>
                    <a:gd name="T2" fmla="*/ 168 w 175"/>
                    <a:gd name="T3" fmla="*/ 139 h 142"/>
                    <a:gd name="T4" fmla="*/ 174 w 175"/>
                    <a:gd name="T5" fmla="*/ 131 h 142"/>
                    <a:gd name="T6" fmla="*/ 171 w 175"/>
                    <a:gd name="T7" fmla="*/ 119 h 142"/>
                    <a:gd name="T8" fmla="*/ 157 w 175"/>
                    <a:gd name="T9" fmla="*/ 114 h 142"/>
                    <a:gd name="T10" fmla="*/ 140 w 175"/>
                    <a:gd name="T11" fmla="*/ 113 h 142"/>
                    <a:gd name="T12" fmla="*/ 127 w 175"/>
                    <a:gd name="T13" fmla="*/ 102 h 142"/>
                    <a:gd name="T14" fmla="*/ 110 w 175"/>
                    <a:gd name="T15" fmla="*/ 92 h 142"/>
                    <a:gd name="T16" fmla="*/ 92 w 175"/>
                    <a:gd name="T17" fmla="*/ 85 h 142"/>
                    <a:gd name="T18" fmla="*/ 74 w 175"/>
                    <a:gd name="T19" fmla="*/ 76 h 142"/>
                    <a:gd name="T20" fmla="*/ 62 w 175"/>
                    <a:gd name="T21" fmla="*/ 58 h 142"/>
                    <a:gd name="T22" fmla="*/ 45 w 175"/>
                    <a:gd name="T23" fmla="*/ 33 h 142"/>
                    <a:gd name="T24" fmla="*/ 28 w 175"/>
                    <a:gd name="T25" fmla="*/ 15 h 142"/>
                    <a:gd name="T26" fmla="*/ 14 w 175"/>
                    <a:gd name="T27" fmla="*/ 3 h 142"/>
                    <a:gd name="T28" fmla="*/ 0 w 175"/>
                    <a:gd name="T29" fmla="*/ 0 h 142"/>
                    <a:gd name="T30" fmla="*/ 8 w 175"/>
                    <a:gd name="T31" fmla="*/ 10 h 142"/>
                    <a:gd name="T32" fmla="*/ 12 w 175"/>
                    <a:gd name="T33" fmla="*/ 29 h 142"/>
                    <a:gd name="T34" fmla="*/ 10 w 175"/>
                    <a:gd name="T35" fmla="*/ 47 h 142"/>
                    <a:gd name="T36" fmla="*/ 4 w 175"/>
                    <a:gd name="T37" fmla="*/ 65 h 142"/>
                    <a:gd name="T38" fmla="*/ 10 w 175"/>
                    <a:gd name="T39" fmla="*/ 74 h 142"/>
                    <a:gd name="T40" fmla="*/ 24 w 175"/>
                    <a:gd name="T41" fmla="*/ 82 h 142"/>
                    <a:gd name="T42" fmla="*/ 41 w 175"/>
                    <a:gd name="T43" fmla="*/ 84 h 142"/>
                    <a:gd name="T44" fmla="*/ 50 w 175"/>
                    <a:gd name="T45" fmla="*/ 87 h 142"/>
                    <a:gd name="T46" fmla="*/ 48 w 175"/>
                    <a:gd name="T47" fmla="*/ 96 h 142"/>
                    <a:gd name="T48" fmla="*/ 46 w 175"/>
                    <a:gd name="T49" fmla="*/ 107 h 142"/>
                    <a:gd name="T50" fmla="*/ 54 w 175"/>
                    <a:gd name="T51" fmla="*/ 115 h 142"/>
                    <a:gd name="T52" fmla="*/ 65 w 175"/>
                    <a:gd name="T53" fmla="*/ 115 h 142"/>
                    <a:gd name="T54" fmla="*/ 79 w 175"/>
                    <a:gd name="T55" fmla="*/ 122 h 142"/>
                    <a:gd name="T56" fmla="*/ 99 w 175"/>
                    <a:gd name="T57" fmla="*/ 126 h 142"/>
                    <a:gd name="T58" fmla="*/ 115 w 175"/>
                    <a:gd name="T59" fmla="*/ 126 h 142"/>
                    <a:gd name="T60" fmla="*/ 131 w 175"/>
                    <a:gd name="T61" fmla="*/ 131 h 142"/>
                    <a:gd name="T62" fmla="*/ 148 w 175"/>
                    <a:gd name="T63" fmla="*/ 14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5" h="142">
                      <a:moveTo>
                        <a:pt x="148" y="140"/>
                      </a:moveTo>
                      <a:lnTo>
                        <a:pt x="156" y="141"/>
                      </a:lnTo>
                      <a:lnTo>
                        <a:pt x="162" y="140"/>
                      </a:lnTo>
                      <a:lnTo>
                        <a:pt x="168" y="139"/>
                      </a:lnTo>
                      <a:lnTo>
                        <a:pt x="172" y="135"/>
                      </a:lnTo>
                      <a:lnTo>
                        <a:pt x="174" y="131"/>
                      </a:lnTo>
                      <a:lnTo>
                        <a:pt x="173" y="126"/>
                      </a:lnTo>
                      <a:lnTo>
                        <a:pt x="171" y="119"/>
                      </a:lnTo>
                      <a:lnTo>
                        <a:pt x="166" y="116"/>
                      </a:lnTo>
                      <a:lnTo>
                        <a:pt x="157" y="114"/>
                      </a:lnTo>
                      <a:lnTo>
                        <a:pt x="149" y="114"/>
                      </a:lnTo>
                      <a:lnTo>
                        <a:pt x="140" y="113"/>
                      </a:lnTo>
                      <a:lnTo>
                        <a:pt x="133" y="109"/>
                      </a:lnTo>
                      <a:lnTo>
                        <a:pt x="127" y="102"/>
                      </a:lnTo>
                      <a:lnTo>
                        <a:pt x="117" y="97"/>
                      </a:lnTo>
                      <a:lnTo>
                        <a:pt x="110" y="92"/>
                      </a:lnTo>
                      <a:lnTo>
                        <a:pt x="100" y="89"/>
                      </a:lnTo>
                      <a:lnTo>
                        <a:pt x="92" y="85"/>
                      </a:lnTo>
                      <a:lnTo>
                        <a:pt x="82" y="81"/>
                      </a:lnTo>
                      <a:lnTo>
                        <a:pt x="74" y="76"/>
                      </a:lnTo>
                      <a:lnTo>
                        <a:pt x="69" y="67"/>
                      </a:lnTo>
                      <a:lnTo>
                        <a:pt x="62" y="58"/>
                      </a:lnTo>
                      <a:lnTo>
                        <a:pt x="54" y="45"/>
                      </a:lnTo>
                      <a:lnTo>
                        <a:pt x="45" y="33"/>
                      </a:lnTo>
                      <a:lnTo>
                        <a:pt x="37" y="23"/>
                      </a:lnTo>
                      <a:lnTo>
                        <a:pt x="28" y="15"/>
                      </a:lnTo>
                      <a:lnTo>
                        <a:pt x="22" y="10"/>
                      </a:lnTo>
                      <a:lnTo>
                        <a:pt x="14" y="3"/>
                      </a:lnTo>
                      <a:lnTo>
                        <a:pt x="7" y="1"/>
                      </a:lnTo>
                      <a:lnTo>
                        <a:pt x="0" y="0"/>
                      </a:lnTo>
                      <a:lnTo>
                        <a:pt x="5" y="5"/>
                      </a:lnTo>
                      <a:lnTo>
                        <a:pt x="8" y="10"/>
                      </a:lnTo>
                      <a:lnTo>
                        <a:pt x="10" y="20"/>
                      </a:lnTo>
                      <a:lnTo>
                        <a:pt x="12" y="29"/>
                      </a:lnTo>
                      <a:lnTo>
                        <a:pt x="13" y="38"/>
                      </a:lnTo>
                      <a:lnTo>
                        <a:pt x="10" y="47"/>
                      </a:lnTo>
                      <a:lnTo>
                        <a:pt x="8" y="56"/>
                      </a:lnTo>
                      <a:lnTo>
                        <a:pt x="4" y="65"/>
                      </a:lnTo>
                      <a:lnTo>
                        <a:pt x="7" y="70"/>
                      </a:lnTo>
                      <a:lnTo>
                        <a:pt x="10" y="74"/>
                      </a:lnTo>
                      <a:lnTo>
                        <a:pt x="16" y="79"/>
                      </a:lnTo>
                      <a:lnTo>
                        <a:pt x="24" y="82"/>
                      </a:lnTo>
                      <a:lnTo>
                        <a:pt x="33" y="84"/>
                      </a:lnTo>
                      <a:lnTo>
                        <a:pt x="41" y="84"/>
                      </a:lnTo>
                      <a:lnTo>
                        <a:pt x="48" y="84"/>
                      </a:lnTo>
                      <a:lnTo>
                        <a:pt x="50" y="87"/>
                      </a:lnTo>
                      <a:lnTo>
                        <a:pt x="51" y="91"/>
                      </a:lnTo>
                      <a:lnTo>
                        <a:pt x="48" y="96"/>
                      </a:lnTo>
                      <a:lnTo>
                        <a:pt x="46" y="102"/>
                      </a:lnTo>
                      <a:lnTo>
                        <a:pt x="46" y="107"/>
                      </a:lnTo>
                      <a:lnTo>
                        <a:pt x="49" y="113"/>
                      </a:lnTo>
                      <a:lnTo>
                        <a:pt x="54" y="115"/>
                      </a:lnTo>
                      <a:lnTo>
                        <a:pt x="59" y="114"/>
                      </a:lnTo>
                      <a:lnTo>
                        <a:pt x="65" y="115"/>
                      </a:lnTo>
                      <a:lnTo>
                        <a:pt x="70" y="118"/>
                      </a:lnTo>
                      <a:lnTo>
                        <a:pt x="79" y="122"/>
                      </a:lnTo>
                      <a:lnTo>
                        <a:pt x="88" y="124"/>
                      </a:lnTo>
                      <a:lnTo>
                        <a:pt x="99" y="126"/>
                      </a:lnTo>
                      <a:lnTo>
                        <a:pt x="107" y="127"/>
                      </a:lnTo>
                      <a:lnTo>
                        <a:pt x="115" y="126"/>
                      </a:lnTo>
                      <a:lnTo>
                        <a:pt x="126" y="127"/>
                      </a:lnTo>
                      <a:lnTo>
                        <a:pt x="131" y="131"/>
                      </a:lnTo>
                      <a:lnTo>
                        <a:pt x="141" y="136"/>
                      </a:lnTo>
                      <a:lnTo>
                        <a:pt x="148" y="140"/>
                      </a:lnTo>
                    </a:path>
                  </a:pathLst>
                </a:custGeom>
                <a:solidFill>
                  <a:srgbClr val="E0406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454" name="Freeform 118"/>
                <p:cNvSpPr>
                  <a:spLocks/>
                </p:cNvSpPr>
                <p:nvPr/>
              </p:nvSpPr>
              <p:spPr bwMode="auto">
                <a:xfrm>
                  <a:off x="1825" y="2783"/>
                  <a:ext cx="48" cy="13"/>
                </a:xfrm>
                <a:custGeom>
                  <a:avLst/>
                  <a:gdLst>
                    <a:gd name="T0" fmla="*/ 47 w 48"/>
                    <a:gd name="T1" fmla="*/ 8 h 13"/>
                    <a:gd name="T2" fmla="*/ 46 w 48"/>
                    <a:gd name="T3" fmla="*/ 4 h 13"/>
                    <a:gd name="T4" fmla="*/ 42 w 48"/>
                    <a:gd name="T5" fmla="*/ 2 h 13"/>
                    <a:gd name="T6" fmla="*/ 38 w 48"/>
                    <a:gd name="T7" fmla="*/ 1 h 13"/>
                    <a:gd name="T8" fmla="*/ 33 w 48"/>
                    <a:gd name="T9" fmla="*/ 0 h 13"/>
                    <a:gd name="T10" fmla="*/ 26 w 48"/>
                    <a:gd name="T11" fmla="*/ 1 h 13"/>
                    <a:gd name="T12" fmla="*/ 17 w 48"/>
                    <a:gd name="T13" fmla="*/ 3 h 13"/>
                    <a:gd name="T14" fmla="*/ 10 w 48"/>
                    <a:gd name="T15" fmla="*/ 4 h 13"/>
                    <a:gd name="T16" fmla="*/ 0 w 48"/>
                    <a:gd name="T17" fmla="*/ 6 h 13"/>
                    <a:gd name="T18" fmla="*/ 12 w 48"/>
                    <a:gd name="T19" fmla="*/ 7 h 13"/>
                    <a:gd name="T20" fmla="*/ 19 w 48"/>
                    <a:gd name="T21" fmla="*/ 9 h 13"/>
                    <a:gd name="T22" fmla="*/ 26 w 48"/>
                    <a:gd name="T23" fmla="*/ 11 h 13"/>
                    <a:gd name="T24" fmla="*/ 31 w 48"/>
                    <a:gd name="T25" fmla="*/ 12 h 13"/>
                    <a:gd name="T26" fmla="*/ 38 w 48"/>
                    <a:gd name="T27" fmla="*/ 12 h 13"/>
                    <a:gd name="T28" fmla="*/ 42 w 48"/>
                    <a:gd name="T29" fmla="*/ 12 h 13"/>
                    <a:gd name="T30" fmla="*/ 46 w 48"/>
                    <a:gd name="T31" fmla="*/ 10 h 13"/>
                    <a:gd name="T32" fmla="*/ 47 w 48"/>
                    <a:gd name="T33" fmla="*/ 8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8" h="13">
                      <a:moveTo>
                        <a:pt x="47" y="8"/>
                      </a:moveTo>
                      <a:lnTo>
                        <a:pt x="46" y="4"/>
                      </a:lnTo>
                      <a:lnTo>
                        <a:pt x="42" y="2"/>
                      </a:lnTo>
                      <a:lnTo>
                        <a:pt x="38" y="1"/>
                      </a:lnTo>
                      <a:lnTo>
                        <a:pt x="33" y="0"/>
                      </a:lnTo>
                      <a:lnTo>
                        <a:pt x="26" y="1"/>
                      </a:lnTo>
                      <a:lnTo>
                        <a:pt x="17" y="3"/>
                      </a:lnTo>
                      <a:lnTo>
                        <a:pt x="10" y="4"/>
                      </a:lnTo>
                      <a:lnTo>
                        <a:pt x="0" y="6"/>
                      </a:lnTo>
                      <a:lnTo>
                        <a:pt x="12" y="7"/>
                      </a:lnTo>
                      <a:lnTo>
                        <a:pt x="19" y="9"/>
                      </a:lnTo>
                      <a:lnTo>
                        <a:pt x="26" y="11"/>
                      </a:lnTo>
                      <a:lnTo>
                        <a:pt x="31" y="12"/>
                      </a:lnTo>
                      <a:lnTo>
                        <a:pt x="38" y="12"/>
                      </a:lnTo>
                      <a:lnTo>
                        <a:pt x="42" y="12"/>
                      </a:lnTo>
                      <a:lnTo>
                        <a:pt x="46" y="10"/>
                      </a:lnTo>
                      <a:lnTo>
                        <a:pt x="47" y="8"/>
                      </a:lnTo>
                    </a:path>
                  </a:pathLst>
                </a:custGeom>
                <a:solidFill>
                  <a:srgbClr val="E0406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455" name="Freeform 119"/>
                <p:cNvSpPr>
                  <a:spLocks/>
                </p:cNvSpPr>
                <p:nvPr/>
              </p:nvSpPr>
              <p:spPr bwMode="auto">
                <a:xfrm>
                  <a:off x="1758" y="2624"/>
                  <a:ext cx="63" cy="130"/>
                </a:xfrm>
                <a:custGeom>
                  <a:avLst/>
                  <a:gdLst>
                    <a:gd name="T0" fmla="*/ 36 w 63"/>
                    <a:gd name="T1" fmla="*/ 0 h 130"/>
                    <a:gd name="T2" fmla="*/ 37 w 63"/>
                    <a:gd name="T3" fmla="*/ 18 h 130"/>
                    <a:gd name="T4" fmla="*/ 39 w 63"/>
                    <a:gd name="T5" fmla="*/ 36 h 130"/>
                    <a:gd name="T6" fmla="*/ 43 w 63"/>
                    <a:gd name="T7" fmla="*/ 53 h 130"/>
                    <a:gd name="T8" fmla="*/ 47 w 63"/>
                    <a:gd name="T9" fmla="*/ 63 h 130"/>
                    <a:gd name="T10" fmla="*/ 50 w 63"/>
                    <a:gd name="T11" fmla="*/ 73 h 130"/>
                    <a:gd name="T12" fmla="*/ 54 w 63"/>
                    <a:gd name="T13" fmla="*/ 81 h 130"/>
                    <a:gd name="T14" fmla="*/ 57 w 63"/>
                    <a:gd name="T15" fmla="*/ 88 h 130"/>
                    <a:gd name="T16" fmla="*/ 61 w 63"/>
                    <a:gd name="T17" fmla="*/ 101 h 130"/>
                    <a:gd name="T18" fmla="*/ 62 w 63"/>
                    <a:gd name="T19" fmla="*/ 109 h 130"/>
                    <a:gd name="T20" fmla="*/ 62 w 63"/>
                    <a:gd name="T21" fmla="*/ 119 h 130"/>
                    <a:gd name="T22" fmla="*/ 62 w 63"/>
                    <a:gd name="T23" fmla="*/ 124 h 130"/>
                    <a:gd name="T24" fmla="*/ 60 w 63"/>
                    <a:gd name="T25" fmla="*/ 129 h 130"/>
                    <a:gd name="T26" fmla="*/ 57 w 63"/>
                    <a:gd name="T27" fmla="*/ 127 h 130"/>
                    <a:gd name="T28" fmla="*/ 54 w 63"/>
                    <a:gd name="T29" fmla="*/ 125 h 130"/>
                    <a:gd name="T30" fmla="*/ 50 w 63"/>
                    <a:gd name="T31" fmla="*/ 129 h 130"/>
                    <a:gd name="T32" fmla="*/ 52 w 63"/>
                    <a:gd name="T33" fmla="*/ 124 h 130"/>
                    <a:gd name="T34" fmla="*/ 52 w 63"/>
                    <a:gd name="T35" fmla="*/ 119 h 130"/>
                    <a:gd name="T36" fmla="*/ 49 w 63"/>
                    <a:gd name="T37" fmla="*/ 114 h 130"/>
                    <a:gd name="T38" fmla="*/ 45 w 63"/>
                    <a:gd name="T39" fmla="*/ 109 h 130"/>
                    <a:gd name="T40" fmla="*/ 41 w 63"/>
                    <a:gd name="T41" fmla="*/ 103 h 130"/>
                    <a:gd name="T42" fmla="*/ 37 w 63"/>
                    <a:gd name="T43" fmla="*/ 100 h 130"/>
                    <a:gd name="T44" fmla="*/ 34 w 63"/>
                    <a:gd name="T45" fmla="*/ 96 h 130"/>
                    <a:gd name="T46" fmla="*/ 32 w 63"/>
                    <a:gd name="T47" fmla="*/ 89 h 130"/>
                    <a:gd name="T48" fmla="*/ 31 w 63"/>
                    <a:gd name="T49" fmla="*/ 80 h 130"/>
                    <a:gd name="T50" fmla="*/ 32 w 63"/>
                    <a:gd name="T51" fmla="*/ 74 h 130"/>
                    <a:gd name="T52" fmla="*/ 29 w 63"/>
                    <a:gd name="T53" fmla="*/ 69 h 130"/>
                    <a:gd name="T54" fmla="*/ 23 w 63"/>
                    <a:gd name="T55" fmla="*/ 65 h 130"/>
                    <a:gd name="T56" fmla="*/ 17 w 63"/>
                    <a:gd name="T57" fmla="*/ 62 h 130"/>
                    <a:gd name="T58" fmla="*/ 13 w 63"/>
                    <a:gd name="T59" fmla="*/ 61 h 130"/>
                    <a:gd name="T60" fmla="*/ 7 w 63"/>
                    <a:gd name="T61" fmla="*/ 60 h 130"/>
                    <a:gd name="T62" fmla="*/ 2 w 63"/>
                    <a:gd name="T63" fmla="*/ 57 h 130"/>
                    <a:gd name="T64" fmla="*/ 0 w 63"/>
                    <a:gd name="T65" fmla="*/ 55 h 130"/>
                    <a:gd name="T66" fmla="*/ 5 w 63"/>
                    <a:gd name="T67" fmla="*/ 54 h 130"/>
                    <a:gd name="T68" fmla="*/ 10 w 63"/>
                    <a:gd name="T69" fmla="*/ 53 h 130"/>
                    <a:gd name="T70" fmla="*/ 14 w 63"/>
                    <a:gd name="T71" fmla="*/ 52 h 130"/>
                    <a:gd name="T72" fmla="*/ 18 w 63"/>
                    <a:gd name="T73" fmla="*/ 49 h 130"/>
                    <a:gd name="T74" fmla="*/ 23 w 63"/>
                    <a:gd name="T75" fmla="*/ 47 h 130"/>
                    <a:gd name="T76" fmla="*/ 25 w 63"/>
                    <a:gd name="T77" fmla="*/ 40 h 130"/>
                    <a:gd name="T78" fmla="*/ 27 w 63"/>
                    <a:gd name="T79" fmla="*/ 27 h 130"/>
                    <a:gd name="T80" fmla="*/ 29 w 63"/>
                    <a:gd name="T81" fmla="*/ 15 h 130"/>
                    <a:gd name="T82" fmla="*/ 36 w 63"/>
                    <a:gd name="T83" fmla="*/ 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3" h="130">
                      <a:moveTo>
                        <a:pt x="36" y="0"/>
                      </a:moveTo>
                      <a:lnTo>
                        <a:pt x="37" y="18"/>
                      </a:lnTo>
                      <a:lnTo>
                        <a:pt x="39" y="36"/>
                      </a:lnTo>
                      <a:lnTo>
                        <a:pt x="43" y="53"/>
                      </a:lnTo>
                      <a:lnTo>
                        <a:pt x="47" y="63"/>
                      </a:lnTo>
                      <a:lnTo>
                        <a:pt x="50" y="73"/>
                      </a:lnTo>
                      <a:lnTo>
                        <a:pt x="54" y="81"/>
                      </a:lnTo>
                      <a:lnTo>
                        <a:pt x="57" y="88"/>
                      </a:lnTo>
                      <a:lnTo>
                        <a:pt x="61" y="101"/>
                      </a:lnTo>
                      <a:lnTo>
                        <a:pt x="62" y="109"/>
                      </a:lnTo>
                      <a:lnTo>
                        <a:pt x="62" y="119"/>
                      </a:lnTo>
                      <a:lnTo>
                        <a:pt x="62" y="124"/>
                      </a:lnTo>
                      <a:lnTo>
                        <a:pt x="60" y="129"/>
                      </a:lnTo>
                      <a:lnTo>
                        <a:pt x="57" y="127"/>
                      </a:lnTo>
                      <a:lnTo>
                        <a:pt x="54" y="125"/>
                      </a:lnTo>
                      <a:lnTo>
                        <a:pt x="50" y="129"/>
                      </a:lnTo>
                      <a:lnTo>
                        <a:pt x="52" y="124"/>
                      </a:lnTo>
                      <a:lnTo>
                        <a:pt x="52" y="119"/>
                      </a:lnTo>
                      <a:lnTo>
                        <a:pt x="49" y="114"/>
                      </a:lnTo>
                      <a:lnTo>
                        <a:pt x="45" y="109"/>
                      </a:lnTo>
                      <a:lnTo>
                        <a:pt x="41" y="103"/>
                      </a:lnTo>
                      <a:lnTo>
                        <a:pt x="37" y="100"/>
                      </a:lnTo>
                      <a:lnTo>
                        <a:pt x="34" y="96"/>
                      </a:lnTo>
                      <a:lnTo>
                        <a:pt x="32" y="89"/>
                      </a:lnTo>
                      <a:lnTo>
                        <a:pt x="31" y="80"/>
                      </a:lnTo>
                      <a:lnTo>
                        <a:pt x="32" y="74"/>
                      </a:lnTo>
                      <a:lnTo>
                        <a:pt x="29" y="69"/>
                      </a:lnTo>
                      <a:lnTo>
                        <a:pt x="23" y="65"/>
                      </a:lnTo>
                      <a:lnTo>
                        <a:pt x="17" y="62"/>
                      </a:lnTo>
                      <a:lnTo>
                        <a:pt x="13" y="61"/>
                      </a:lnTo>
                      <a:lnTo>
                        <a:pt x="7" y="60"/>
                      </a:lnTo>
                      <a:lnTo>
                        <a:pt x="2" y="57"/>
                      </a:lnTo>
                      <a:lnTo>
                        <a:pt x="0" y="55"/>
                      </a:lnTo>
                      <a:lnTo>
                        <a:pt x="5" y="54"/>
                      </a:lnTo>
                      <a:lnTo>
                        <a:pt x="10" y="53"/>
                      </a:lnTo>
                      <a:lnTo>
                        <a:pt x="14" y="52"/>
                      </a:lnTo>
                      <a:lnTo>
                        <a:pt x="18" y="49"/>
                      </a:lnTo>
                      <a:lnTo>
                        <a:pt x="23" y="47"/>
                      </a:lnTo>
                      <a:lnTo>
                        <a:pt x="25" y="40"/>
                      </a:lnTo>
                      <a:lnTo>
                        <a:pt x="27" y="27"/>
                      </a:lnTo>
                      <a:lnTo>
                        <a:pt x="29" y="15"/>
                      </a:lnTo>
                      <a:lnTo>
                        <a:pt x="36" y="0"/>
                      </a:lnTo>
                    </a:path>
                  </a:pathLst>
                </a:custGeom>
                <a:solidFill>
                  <a:srgbClr val="E0406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456" name="Freeform 120"/>
                <p:cNvSpPr>
                  <a:spLocks/>
                </p:cNvSpPr>
                <p:nvPr/>
              </p:nvSpPr>
              <p:spPr bwMode="auto">
                <a:xfrm>
                  <a:off x="1843" y="2671"/>
                  <a:ext cx="8" cy="69"/>
                </a:xfrm>
                <a:custGeom>
                  <a:avLst/>
                  <a:gdLst>
                    <a:gd name="T0" fmla="*/ 3 w 8"/>
                    <a:gd name="T1" fmla="*/ 43 h 69"/>
                    <a:gd name="T2" fmla="*/ 2 w 8"/>
                    <a:gd name="T3" fmla="*/ 50 h 69"/>
                    <a:gd name="T4" fmla="*/ 3 w 8"/>
                    <a:gd name="T5" fmla="*/ 56 h 69"/>
                    <a:gd name="T6" fmla="*/ 4 w 8"/>
                    <a:gd name="T7" fmla="*/ 61 h 69"/>
                    <a:gd name="T8" fmla="*/ 5 w 8"/>
                    <a:gd name="T9" fmla="*/ 68 h 69"/>
                    <a:gd name="T10" fmla="*/ 3 w 8"/>
                    <a:gd name="T11" fmla="*/ 63 h 69"/>
                    <a:gd name="T12" fmla="*/ 2 w 8"/>
                    <a:gd name="T13" fmla="*/ 57 h 69"/>
                    <a:gd name="T14" fmla="*/ 0 w 8"/>
                    <a:gd name="T15" fmla="*/ 51 h 69"/>
                    <a:gd name="T16" fmla="*/ 0 w 8"/>
                    <a:gd name="T17" fmla="*/ 44 h 69"/>
                    <a:gd name="T18" fmla="*/ 2 w 8"/>
                    <a:gd name="T19" fmla="*/ 37 h 69"/>
                    <a:gd name="T20" fmla="*/ 5 w 8"/>
                    <a:gd name="T21" fmla="*/ 27 h 69"/>
                    <a:gd name="T22" fmla="*/ 5 w 8"/>
                    <a:gd name="T23" fmla="*/ 20 h 69"/>
                    <a:gd name="T24" fmla="*/ 4 w 8"/>
                    <a:gd name="T25" fmla="*/ 11 h 69"/>
                    <a:gd name="T26" fmla="*/ 2 w 8"/>
                    <a:gd name="T27" fmla="*/ 0 h 69"/>
                    <a:gd name="T28" fmla="*/ 5 w 8"/>
                    <a:gd name="T29" fmla="*/ 7 h 69"/>
                    <a:gd name="T30" fmla="*/ 7 w 8"/>
                    <a:gd name="T31" fmla="*/ 14 h 69"/>
                    <a:gd name="T32" fmla="*/ 7 w 8"/>
                    <a:gd name="T33" fmla="*/ 24 h 69"/>
                    <a:gd name="T34" fmla="*/ 6 w 8"/>
                    <a:gd name="T35" fmla="*/ 33 h 69"/>
                    <a:gd name="T36" fmla="*/ 3 w 8"/>
                    <a:gd name="T37" fmla="*/ 4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 h="69">
                      <a:moveTo>
                        <a:pt x="3" y="43"/>
                      </a:moveTo>
                      <a:lnTo>
                        <a:pt x="2" y="50"/>
                      </a:lnTo>
                      <a:lnTo>
                        <a:pt x="3" y="56"/>
                      </a:lnTo>
                      <a:lnTo>
                        <a:pt x="4" y="61"/>
                      </a:lnTo>
                      <a:lnTo>
                        <a:pt x="5" y="68"/>
                      </a:lnTo>
                      <a:lnTo>
                        <a:pt x="3" y="63"/>
                      </a:lnTo>
                      <a:lnTo>
                        <a:pt x="2" y="57"/>
                      </a:lnTo>
                      <a:lnTo>
                        <a:pt x="0" y="51"/>
                      </a:lnTo>
                      <a:lnTo>
                        <a:pt x="0" y="44"/>
                      </a:lnTo>
                      <a:lnTo>
                        <a:pt x="2" y="37"/>
                      </a:lnTo>
                      <a:lnTo>
                        <a:pt x="5" y="27"/>
                      </a:lnTo>
                      <a:lnTo>
                        <a:pt x="5" y="20"/>
                      </a:lnTo>
                      <a:lnTo>
                        <a:pt x="4" y="11"/>
                      </a:lnTo>
                      <a:lnTo>
                        <a:pt x="2" y="0"/>
                      </a:lnTo>
                      <a:lnTo>
                        <a:pt x="5" y="7"/>
                      </a:lnTo>
                      <a:lnTo>
                        <a:pt x="7" y="14"/>
                      </a:lnTo>
                      <a:lnTo>
                        <a:pt x="7" y="24"/>
                      </a:lnTo>
                      <a:lnTo>
                        <a:pt x="6" y="33"/>
                      </a:lnTo>
                      <a:lnTo>
                        <a:pt x="3" y="43"/>
                      </a:lnTo>
                    </a:path>
                  </a:pathLst>
                </a:custGeom>
                <a:solidFill>
                  <a:srgbClr val="E0406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457" name="Freeform 121"/>
                <p:cNvSpPr>
                  <a:spLocks/>
                </p:cNvSpPr>
                <p:nvPr/>
              </p:nvSpPr>
              <p:spPr bwMode="auto">
                <a:xfrm>
                  <a:off x="1784" y="2540"/>
                  <a:ext cx="59" cy="191"/>
                </a:xfrm>
                <a:custGeom>
                  <a:avLst/>
                  <a:gdLst>
                    <a:gd name="T0" fmla="*/ 58 w 59"/>
                    <a:gd name="T1" fmla="*/ 190 h 191"/>
                    <a:gd name="T2" fmla="*/ 55 w 59"/>
                    <a:gd name="T3" fmla="*/ 187 h 191"/>
                    <a:gd name="T4" fmla="*/ 45 w 59"/>
                    <a:gd name="T5" fmla="*/ 173 h 191"/>
                    <a:gd name="T6" fmla="*/ 38 w 59"/>
                    <a:gd name="T7" fmla="*/ 160 h 191"/>
                    <a:gd name="T8" fmla="*/ 30 w 59"/>
                    <a:gd name="T9" fmla="*/ 143 h 191"/>
                    <a:gd name="T10" fmla="*/ 25 w 59"/>
                    <a:gd name="T11" fmla="*/ 127 h 191"/>
                    <a:gd name="T12" fmla="*/ 23 w 59"/>
                    <a:gd name="T13" fmla="*/ 114 h 191"/>
                    <a:gd name="T14" fmla="*/ 21 w 59"/>
                    <a:gd name="T15" fmla="*/ 95 h 191"/>
                    <a:gd name="T16" fmla="*/ 20 w 59"/>
                    <a:gd name="T17" fmla="*/ 79 h 191"/>
                    <a:gd name="T18" fmla="*/ 27 w 59"/>
                    <a:gd name="T19" fmla="*/ 83 h 191"/>
                    <a:gd name="T20" fmla="*/ 34 w 59"/>
                    <a:gd name="T21" fmla="*/ 88 h 191"/>
                    <a:gd name="T22" fmla="*/ 42 w 59"/>
                    <a:gd name="T23" fmla="*/ 95 h 191"/>
                    <a:gd name="T24" fmla="*/ 42 w 59"/>
                    <a:gd name="T25" fmla="*/ 88 h 191"/>
                    <a:gd name="T26" fmla="*/ 41 w 59"/>
                    <a:gd name="T27" fmla="*/ 79 h 191"/>
                    <a:gd name="T28" fmla="*/ 38 w 59"/>
                    <a:gd name="T29" fmla="*/ 70 h 191"/>
                    <a:gd name="T30" fmla="*/ 34 w 59"/>
                    <a:gd name="T31" fmla="*/ 61 h 191"/>
                    <a:gd name="T32" fmla="*/ 28 w 59"/>
                    <a:gd name="T33" fmla="*/ 52 h 191"/>
                    <a:gd name="T34" fmla="*/ 23 w 59"/>
                    <a:gd name="T35" fmla="*/ 44 h 191"/>
                    <a:gd name="T36" fmla="*/ 18 w 59"/>
                    <a:gd name="T37" fmla="*/ 36 h 191"/>
                    <a:gd name="T38" fmla="*/ 13 w 59"/>
                    <a:gd name="T39" fmla="*/ 26 h 191"/>
                    <a:gd name="T40" fmla="*/ 11 w 59"/>
                    <a:gd name="T41" fmla="*/ 19 h 191"/>
                    <a:gd name="T42" fmla="*/ 7 w 59"/>
                    <a:gd name="T43" fmla="*/ 10 h 191"/>
                    <a:gd name="T44" fmla="*/ 4 w 59"/>
                    <a:gd name="T45" fmla="*/ 5 h 191"/>
                    <a:gd name="T46" fmla="*/ 0 w 59"/>
                    <a:gd name="T47" fmla="*/ 0 h 191"/>
                    <a:gd name="T48" fmla="*/ 7 w 59"/>
                    <a:gd name="T49" fmla="*/ 3 h 191"/>
                    <a:gd name="T50" fmla="*/ 13 w 59"/>
                    <a:gd name="T51" fmla="*/ 7 h 191"/>
                    <a:gd name="T52" fmla="*/ 21 w 59"/>
                    <a:gd name="T53" fmla="*/ 13 h 191"/>
                    <a:gd name="T54" fmla="*/ 27 w 59"/>
                    <a:gd name="T55" fmla="*/ 18 h 191"/>
                    <a:gd name="T56" fmla="*/ 31 w 59"/>
                    <a:gd name="T57" fmla="*/ 23 h 191"/>
                    <a:gd name="T58" fmla="*/ 38 w 59"/>
                    <a:gd name="T59" fmla="*/ 41 h 191"/>
                    <a:gd name="T60" fmla="*/ 54 w 59"/>
                    <a:gd name="T61" fmla="*/ 70 h 191"/>
                    <a:gd name="T62" fmla="*/ 51 w 59"/>
                    <a:gd name="T63" fmla="*/ 108 h 191"/>
                    <a:gd name="T64" fmla="*/ 56 w 59"/>
                    <a:gd name="T65" fmla="*/ 129 h 191"/>
                    <a:gd name="T66" fmla="*/ 53 w 59"/>
                    <a:gd name="T67" fmla="*/ 146 h 191"/>
                    <a:gd name="T68" fmla="*/ 50 w 59"/>
                    <a:gd name="T69" fmla="*/ 161 h 191"/>
                    <a:gd name="T70" fmla="*/ 53 w 59"/>
                    <a:gd name="T71" fmla="*/ 174 h 191"/>
                    <a:gd name="T72" fmla="*/ 58 w 59"/>
                    <a:gd name="T73" fmla="*/ 19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9" h="191">
                      <a:moveTo>
                        <a:pt x="58" y="190"/>
                      </a:moveTo>
                      <a:lnTo>
                        <a:pt x="55" y="187"/>
                      </a:lnTo>
                      <a:lnTo>
                        <a:pt x="45" y="173"/>
                      </a:lnTo>
                      <a:lnTo>
                        <a:pt x="38" y="160"/>
                      </a:lnTo>
                      <a:lnTo>
                        <a:pt x="30" y="143"/>
                      </a:lnTo>
                      <a:lnTo>
                        <a:pt x="25" y="127"/>
                      </a:lnTo>
                      <a:lnTo>
                        <a:pt x="23" y="114"/>
                      </a:lnTo>
                      <a:lnTo>
                        <a:pt x="21" y="95"/>
                      </a:lnTo>
                      <a:lnTo>
                        <a:pt x="20" y="79"/>
                      </a:lnTo>
                      <a:lnTo>
                        <a:pt x="27" y="83"/>
                      </a:lnTo>
                      <a:lnTo>
                        <a:pt x="34" y="88"/>
                      </a:lnTo>
                      <a:lnTo>
                        <a:pt x="42" y="95"/>
                      </a:lnTo>
                      <a:lnTo>
                        <a:pt x="42" y="88"/>
                      </a:lnTo>
                      <a:lnTo>
                        <a:pt x="41" y="79"/>
                      </a:lnTo>
                      <a:lnTo>
                        <a:pt x="38" y="70"/>
                      </a:lnTo>
                      <a:lnTo>
                        <a:pt x="34" y="61"/>
                      </a:lnTo>
                      <a:lnTo>
                        <a:pt x="28" y="52"/>
                      </a:lnTo>
                      <a:lnTo>
                        <a:pt x="23" y="44"/>
                      </a:lnTo>
                      <a:lnTo>
                        <a:pt x="18" y="36"/>
                      </a:lnTo>
                      <a:lnTo>
                        <a:pt x="13" y="26"/>
                      </a:lnTo>
                      <a:lnTo>
                        <a:pt x="11" y="19"/>
                      </a:lnTo>
                      <a:lnTo>
                        <a:pt x="7" y="10"/>
                      </a:lnTo>
                      <a:lnTo>
                        <a:pt x="4" y="5"/>
                      </a:lnTo>
                      <a:lnTo>
                        <a:pt x="0" y="0"/>
                      </a:lnTo>
                      <a:lnTo>
                        <a:pt x="7" y="3"/>
                      </a:lnTo>
                      <a:lnTo>
                        <a:pt x="13" y="7"/>
                      </a:lnTo>
                      <a:lnTo>
                        <a:pt x="21" y="13"/>
                      </a:lnTo>
                      <a:lnTo>
                        <a:pt x="27" y="18"/>
                      </a:lnTo>
                      <a:lnTo>
                        <a:pt x="31" y="23"/>
                      </a:lnTo>
                      <a:lnTo>
                        <a:pt x="38" y="41"/>
                      </a:lnTo>
                      <a:lnTo>
                        <a:pt x="54" y="70"/>
                      </a:lnTo>
                      <a:lnTo>
                        <a:pt x="51" y="108"/>
                      </a:lnTo>
                      <a:lnTo>
                        <a:pt x="56" y="129"/>
                      </a:lnTo>
                      <a:lnTo>
                        <a:pt x="53" y="146"/>
                      </a:lnTo>
                      <a:lnTo>
                        <a:pt x="50" y="161"/>
                      </a:lnTo>
                      <a:lnTo>
                        <a:pt x="53" y="174"/>
                      </a:lnTo>
                      <a:lnTo>
                        <a:pt x="58" y="190"/>
                      </a:lnTo>
                    </a:path>
                  </a:pathLst>
                </a:custGeom>
                <a:solidFill>
                  <a:srgbClr val="E0406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458" name="Freeform 122"/>
                <p:cNvSpPr>
                  <a:spLocks/>
                </p:cNvSpPr>
                <p:nvPr/>
              </p:nvSpPr>
              <p:spPr bwMode="auto">
                <a:xfrm>
                  <a:off x="1472" y="2521"/>
                  <a:ext cx="66" cy="219"/>
                </a:xfrm>
                <a:custGeom>
                  <a:avLst/>
                  <a:gdLst>
                    <a:gd name="T0" fmla="*/ 62 w 66"/>
                    <a:gd name="T1" fmla="*/ 208 h 219"/>
                    <a:gd name="T2" fmla="*/ 63 w 66"/>
                    <a:gd name="T3" fmla="*/ 218 h 219"/>
                    <a:gd name="T4" fmla="*/ 65 w 66"/>
                    <a:gd name="T5" fmla="*/ 207 h 219"/>
                    <a:gd name="T6" fmla="*/ 65 w 66"/>
                    <a:gd name="T7" fmla="*/ 198 h 219"/>
                    <a:gd name="T8" fmla="*/ 64 w 66"/>
                    <a:gd name="T9" fmla="*/ 188 h 219"/>
                    <a:gd name="T10" fmla="*/ 63 w 66"/>
                    <a:gd name="T11" fmla="*/ 175 h 219"/>
                    <a:gd name="T12" fmla="*/ 62 w 66"/>
                    <a:gd name="T13" fmla="*/ 166 h 219"/>
                    <a:gd name="T14" fmla="*/ 56 w 66"/>
                    <a:gd name="T15" fmla="*/ 148 h 219"/>
                    <a:gd name="T16" fmla="*/ 56 w 66"/>
                    <a:gd name="T17" fmla="*/ 136 h 219"/>
                    <a:gd name="T18" fmla="*/ 56 w 66"/>
                    <a:gd name="T19" fmla="*/ 123 h 219"/>
                    <a:gd name="T20" fmla="*/ 56 w 66"/>
                    <a:gd name="T21" fmla="*/ 110 h 219"/>
                    <a:gd name="T22" fmla="*/ 52 w 66"/>
                    <a:gd name="T23" fmla="*/ 99 h 219"/>
                    <a:gd name="T24" fmla="*/ 49 w 66"/>
                    <a:gd name="T25" fmla="*/ 89 h 219"/>
                    <a:gd name="T26" fmla="*/ 47 w 66"/>
                    <a:gd name="T27" fmla="*/ 79 h 219"/>
                    <a:gd name="T28" fmla="*/ 45 w 66"/>
                    <a:gd name="T29" fmla="*/ 66 h 219"/>
                    <a:gd name="T30" fmla="*/ 43 w 66"/>
                    <a:gd name="T31" fmla="*/ 53 h 219"/>
                    <a:gd name="T32" fmla="*/ 41 w 66"/>
                    <a:gd name="T33" fmla="*/ 43 h 219"/>
                    <a:gd name="T34" fmla="*/ 37 w 66"/>
                    <a:gd name="T35" fmla="*/ 27 h 219"/>
                    <a:gd name="T36" fmla="*/ 34 w 66"/>
                    <a:gd name="T37" fmla="*/ 14 h 219"/>
                    <a:gd name="T38" fmla="*/ 27 w 66"/>
                    <a:gd name="T39" fmla="*/ 0 h 219"/>
                    <a:gd name="T40" fmla="*/ 27 w 66"/>
                    <a:gd name="T41" fmla="*/ 6 h 219"/>
                    <a:gd name="T42" fmla="*/ 27 w 66"/>
                    <a:gd name="T43" fmla="*/ 16 h 219"/>
                    <a:gd name="T44" fmla="*/ 27 w 66"/>
                    <a:gd name="T45" fmla="*/ 26 h 219"/>
                    <a:gd name="T46" fmla="*/ 27 w 66"/>
                    <a:gd name="T47" fmla="*/ 40 h 219"/>
                    <a:gd name="T48" fmla="*/ 31 w 66"/>
                    <a:gd name="T49" fmla="*/ 57 h 219"/>
                    <a:gd name="T50" fmla="*/ 24 w 66"/>
                    <a:gd name="T51" fmla="*/ 46 h 219"/>
                    <a:gd name="T52" fmla="*/ 19 w 66"/>
                    <a:gd name="T53" fmla="*/ 39 h 219"/>
                    <a:gd name="T54" fmla="*/ 13 w 66"/>
                    <a:gd name="T55" fmla="*/ 30 h 219"/>
                    <a:gd name="T56" fmla="*/ 6 w 66"/>
                    <a:gd name="T57" fmla="*/ 21 h 219"/>
                    <a:gd name="T58" fmla="*/ 0 w 66"/>
                    <a:gd name="T59" fmla="*/ 16 h 219"/>
                    <a:gd name="T60" fmla="*/ 9 w 66"/>
                    <a:gd name="T61" fmla="*/ 30 h 219"/>
                    <a:gd name="T62" fmla="*/ 14 w 66"/>
                    <a:gd name="T63" fmla="*/ 40 h 219"/>
                    <a:gd name="T64" fmla="*/ 23 w 66"/>
                    <a:gd name="T65" fmla="*/ 53 h 219"/>
                    <a:gd name="T66" fmla="*/ 30 w 66"/>
                    <a:gd name="T67" fmla="*/ 66 h 219"/>
                    <a:gd name="T68" fmla="*/ 29 w 66"/>
                    <a:gd name="T69" fmla="*/ 73 h 219"/>
                    <a:gd name="T70" fmla="*/ 30 w 66"/>
                    <a:gd name="T71" fmla="*/ 84 h 219"/>
                    <a:gd name="T72" fmla="*/ 34 w 66"/>
                    <a:gd name="T73" fmla="*/ 97 h 219"/>
                    <a:gd name="T74" fmla="*/ 37 w 66"/>
                    <a:gd name="T75" fmla="*/ 106 h 219"/>
                    <a:gd name="T76" fmla="*/ 42 w 66"/>
                    <a:gd name="T77" fmla="*/ 114 h 219"/>
                    <a:gd name="T78" fmla="*/ 39 w 66"/>
                    <a:gd name="T79" fmla="*/ 128 h 219"/>
                    <a:gd name="T80" fmla="*/ 41 w 66"/>
                    <a:gd name="T81" fmla="*/ 140 h 219"/>
                    <a:gd name="T82" fmla="*/ 45 w 66"/>
                    <a:gd name="T83" fmla="*/ 157 h 219"/>
                    <a:gd name="T84" fmla="*/ 51 w 66"/>
                    <a:gd name="T85" fmla="*/ 173 h 219"/>
                    <a:gd name="T86" fmla="*/ 55 w 66"/>
                    <a:gd name="T87" fmla="*/ 186 h 219"/>
                    <a:gd name="T88" fmla="*/ 49 w 66"/>
                    <a:gd name="T89" fmla="*/ 181 h 219"/>
                    <a:gd name="T90" fmla="*/ 45 w 66"/>
                    <a:gd name="T91" fmla="*/ 175 h 219"/>
                    <a:gd name="T92" fmla="*/ 45 w 66"/>
                    <a:gd name="T93" fmla="*/ 181 h 219"/>
                    <a:gd name="T94" fmla="*/ 49 w 66"/>
                    <a:gd name="T95" fmla="*/ 191 h 219"/>
                    <a:gd name="T96" fmla="*/ 53 w 66"/>
                    <a:gd name="T97" fmla="*/ 197 h 219"/>
                    <a:gd name="T98" fmla="*/ 56 w 66"/>
                    <a:gd name="T99" fmla="*/ 202 h 219"/>
                    <a:gd name="T100" fmla="*/ 51 w 66"/>
                    <a:gd name="T101" fmla="*/ 202 h 219"/>
                    <a:gd name="T102" fmla="*/ 42 w 66"/>
                    <a:gd name="T103" fmla="*/ 202 h 219"/>
                    <a:gd name="T104" fmla="*/ 50 w 66"/>
                    <a:gd name="T105" fmla="*/ 205 h 219"/>
                    <a:gd name="T106" fmla="*/ 58 w 66"/>
                    <a:gd name="T107" fmla="*/ 207 h 219"/>
                    <a:gd name="T108" fmla="*/ 62 w 66"/>
                    <a:gd name="T109" fmla="*/ 208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6" h="219">
                      <a:moveTo>
                        <a:pt x="62" y="208"/>
                      </a:moveTo>
                      <a:lnTo>
                        <a:pt x="63" y="218"/>
                      </a:lnTo>
                      <a:lnTo>
                        <a:pt x="65" y="207"/>
                      </a:lnTo>
                      <a:lnTo>
                        <a:pt x="65" y="198"/>
                      </a:lnTo>
                      <a:lnTo>
                        <a:pt x="64" y="188"/>
                      </a:lnTo>
                      <a:lnTo>
                        <a:pt x="63" y="175"/>
                      </a:lnTo>
                      <a:lnTo>
                        <a:pt x="62" y="166"/>
                      </a:lnTo>
                      <a:lnTo>
                        <a:pt x="56" y="148"/>
                      </a:lnTo>
                      <a:lnTo>
                        <a:pt x="56" y="136"/>
                      </a:lnTo>
                      <a:lnTo>
                        <a:pt x="56" y="123"/>
                      </a:lnTo>
                      <a:lnTo>
                        <a:pt x="56" y="110"/>
                      </a:lnTo>
                      <a:lnTo>
                        <a:pt x="52" y="99"/>
                      </a:lnTo>
                      <a:lnTo>
                        <a:pt x="49" y="89"/>
                      </a:lnTo>
                      <a:lnTo>
                        <a:pt x="47" y="79"/>
                      </a:lnTo>
                      <a:lnTo>
                        <a:pt x="45" y="66"/>
                      </a:lnTo>
                      <a:lnTo>
                        <a:pt x="43" y="53"/>
                      </a:lnTo>
                      <a:lnTo>
                        <a:pt x="41" y="43"/>
                      </a:lnTo>
                      <a:lnTo>
                        <a:pt x="37" y="27"/>
                      </a:lnTo>
                      <a:lnTo>
                        <a:pt x="34" y="14"/>
                      </a:lnTo>
                      <a:lnTo>
                        <a:pt x="27" y="0"/>
                      </a:lnTo>
                      <a:lnTo>
                        <a:pt x="27" y="6"/>
                      </a:lnTo>
                      <a:lnTo>
                        <a:pt x="27" y="16"/>
                      </a:lnTo>
                      <a:lnTo>
                        <a:pt x="27" y="26"/>
                      </a:lnTo>
                      <a:lnTo>
                        <a:pt x="27" y="40"/>
                      </a:lnTo>
                      <a:lnTo>
                        <a:pt x="31" y="57"/>
                      </a:lnTo>
                      <a:lnTo>
                        <a:pt x="24" y="46"/>
                      </a:lnTo>
                      <a:lnTo>
                        <a:pt x="19" y="39"/>
                      </a:lnTo>
                      <a:lnTo>
                        <a:pt x="13" y="30"/>
                      </a:lnTo>
                      <a:lnTo>
                        <a:pt x="6" y="21"/>
                      </a:lnTo>
                      <a:lnTo>
                        <a:pt x="0" y="16"/>
                      </a:lnTo>
                      <a:lnTo>
                        <a:pt x="9" y="30"/>
                      </a:lnTo>
                      <a:lnTo>
                        <a:pt x="14" y="40"/>
                      </a:lnTo>
                      <a:lnTo>
                        <a:pt x="23" y="53"/>
                      </a:lnTo>
                      <a:lnTo>
                        <a:pt x="30" y="66"/>
                      </a:lnTo>
                      <a:lnTo>
                        <a:pt x="29" y="73"/>
                      </a:lnTo>
                      <a:lnTo>
                        <a:pt x="30" y="84"/>
                      </a:lnTo>
                      <a:lnTo>
                        <a:pt x="34" y="97"/>
                      </a:lnTo>
                      <a:lnTo>
                        <a:pt x="37" y="106"/>
                      </a:lnTo>
                      <a:lnTo>
                        <a:pt x="42" y="114"/>
                      </a:lnTo>
                      <a:lnTo>
                        <a:pt x="39" y="128"/>
                      </a:lnTo>
                      <a:lnTo>
                        <a:pt x="41" y="140"/>
                      </a:lnTo>
                      <a:lnTo>
                        <a:pt x="45" y="157"/>
                      </a:lnTo>
                      <a:lnTo>
                        <a:pt x="51" y="173"/>
                      </a:lnTo>
                      <a:lnTo>
                        <a:pt x="55" y="186"/>
                      </a:lnTo>
                      <a:lnTo>
                        <a:pt x="49" y="181"/>
                      </a:lnTo>
                      <a:lnTo>
                        <a:pt x="45" y="175"/>
                      </a:lnTo>
                      <a:lnTo>
                        <a:pt x="45" y="181"/>
                      </a:lnTo>
                      <a:lnTo>
                        <a:pt x="49" y="191"/>
                      </a:lnTo>
                      <a:lnTo>
                        <a:pt x="53" y="197"/>
                      </a:lnTo>
                      <a:lnTo>
                        <a:pt x="56" y="202"/>
                      </a:lnTo>
                      <a:lnTo>
                        <a:pt x="51" y="202"/>
                      </a:lnTo>
                      <a:lnTo>
                        <a:pt x="42" y="202"/>
                      </a:lnTo>
                      <a:lnTo>
                        <a:pt x="50" y="205"/>
                      </a:lnTo>
                      <a:lnTo>
                        <a:pt x="58" y="207"/>
                      </a:lnTo>
                      <a:lnTo>
                        <a:pt x="62" y="208"/>
                      </a:lnTo>
                    </a:path>
                  </a:pathLst>
                </a:custGeom>
                <a:solidFill>
                  <a:srgbClr val="E0406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459" name="Freeform 123"/>
                <p:cNvSpPr>
                  <a:spLocks/>
                </p:cNvSpPr>
                <p:nvPr/>
              </p:nvSpPr>
              <p:spPr bwMode="auto">
                <a:xfrm>
                  <a:off x="1544" y="2441"/>
                  <a:ext cx="192" cy="33"/>
                </a:xfrm>
                <a:custGeom>
                  <a:avLst/>
                  <a:gdLst>
                    <a:gd name="T0" fmla="*/ 191 w 192"/>
                    <a:gd name="T1" fmla="*/ 0 h 33"/>
                    <a:gd name="T2" fmla="*/ 186 w 192"/>
                    <a:gd name="T3" fmla="*/ 5 h 33"/>
                    <a:gd name="T4" fmla="*/ 179 w 192"/>
                    <a:gd name="T5" fmla="*/ 11 h 33"/>
                    <a:gd name="T6" fmla="*/ 168 w 192"/>
                    <a:gd name="T7" fmla="*/ 16 h 33"/>
                    <a:gd name="T8" fmla="*/ 159 w 192"/>
                    <a:gd name="T9" fmla="*/ 22 h 33"/>
                    <a:gd name="T10" fmla="*/ 147 w 192"/>
                    <a:gd name="T11" fmla="*/ 25 h 33"/>
                    <a:gd name="T12" fmla="*/ 136 w 192"/>
                    <a:gd name="T13" fmla="*/ 29 h 33"/>
                    <a:gd name="T14" fmla="*/ 120 w 192"/>
                    <a:gd name="T15" fmla="*/ 31 h 33"/>
                    <a:gd name="T16" fmla="*/ 107 w 192"/>
                    <a:gd name="T17" fmla="*/ 32 h 33"/>
                    <a:gd name="T18" fmla="*/ 87 w 192"/>
                    <a:gd name="T19" fmla="*/ 32 h 33"/>
                    <a:gd name="T20" fmla="*/ 73 w 192"/>
                    <a:gd name="T21" fmla="*/ 32 h 33"/>
                    <a:gd name="T22" fmla="*/ 58 w 192"/>
                    <a:gd name="T23" fmla="*/ 29 h 33"/>
                    <a:gd name="T24" fmla="*/ 44 w 192"/>
                    <a:gd name="T25" fmla="*/ 26 h 33"/>
                    <a:gd name="T26" fmla="*/ 31 w 192"/>
                    <a:gd name="T27" fmla="*/ 22 h 33"/>
                    <a:gd name="T28" fmla="*/ 20 w 192"/>
                    <a:gd name="T29" fmla="*/ 15 h 33"/>
                    <a:gd name="T30" fmla="*/ 8 w 192"/>
                    <a:gd name="T31" fmla="*/ 8 h 33"/>
                    <a:gd name="T32" fmla="*/ 0 w 192"/>
                    <a:gd name="T33" fmla="*/ 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33">
                      <a:moveTo>
                        <a:pt x="191" y="0"/>
                      </a:moveTo>
                      <a:lnTo>
                        <a:pt x="186" y="5"/>
                      </a:lnTo>
                      <a:lnTo>
                        <a:pt x="179" y="11"/>
                      </a:lnTo>
                      <a:lnTo>
                        <a:pt x="168" y="16"/>
                      </a:lnTo>
                      <a:lnTo>
                        <a:pt x="159" y="22"/>
                      </a:lnTo>
                      <a:lnTo>
                        <a:pt x="147" y="25"/>
                      </a:lnTo>
                      <a:lnTo>
                        <a:pt x="136" y="29"/>
                      </a:lnTo>
                      <a:lnTo>
                        <a:pt x="120" y="31"/>
                      </a:lnTo>
                      <a:lnTo>
                        <a:pt x="107" y="32"/>
                      </a:lnTo>
                      <a:lnTo>
                        <a:pt x="87" y="32"/>
                      </a:lnTo>
                      <a:lnTo>
                        <a:pt x="73" y="32"/>
                      </a:lnTo>
                      <a:lnTo>
                        <a:pt x="58" y="29"/>
                      </a:lnTo>
                      <a:lnTo>
                        <a:pt x="44" y="26"/>
                      </a:lnTo>
                      <a:lnTo>
                        <a:pt x="31" y="22"/>
                      </a:lnTo>
                      <a:lnTo>
                        <a:pt x="20" y="15"/>
                      </a:lnTo>
                      <a:lnTo>
                        <a:pt x="8" y="8"/>
                      </a:lnTo>
                      <a:lnTo>
                        <a:pt x="0" y="2"/>
                      </a:lnTo>
                    </a:path>
                  </a:pathLst>
                </a:custGeom>
                <a:noFill/>
                <a:ln w="12700" cap="rnd" cmpd="sng">
                  <a:solidFill>
                    <a:srgbClr val="E04060"/>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460" name="Freeform 124"/>
                <p:cNvSpPr>
                  <a:spLocks/>
                </p:cNvSpPr>
                <p:nvPr/>
              </p:nvSpPr>
              <p:spPr bwMode="auto">
                <a:xfrm>
                  <a:off x="1571" y="2815"/>
                  <a:ext cx="189" cy="90"/>
                </a:xfrm>
                <a:custGeom>
                  <a:avLst/>
                  <a:gdLst>
                    <a:gd name="T0" fmla="*/ 188 w 189"/>
                    <a:gd name="T1" fmla="*/ 22 h 90"/>
                    <a:gd name="T2" fmla="*/ 186 w 189"/>
                    <a:gd name="T3" fmla="*/ 18 h 90"/>
                    <a:gd name="T4" fmla="*/ 183 w 189"/>
                    <a:gd name="T5" fmla="*/ 15 h 90"/>
                    <a:gd name="T6" fmla="*/ 179 w 189"/>
                    <a:gd name="T7" fmla="*/ 13 h 90"/>
                    <a:gd name="T8" fmla="*/ 169 w 189"/>
                    <a:gd name="T9" fmla="*/ 10 h 90"/>
                    <a:gd name="T10" fmla="*/ 163 w 189"/>
                    <a:gd name="T11" fmla="*/ 9 h 90"/>
                    <a:gd name="T12" fmla="*/ 144 w 189"/>
                    <a:gd name="T13" fmla="*/ 6 h 90"/>
                    <a:gd name="T14" fmla="*/ 126 w 189"/>
                    <a:gd name="T15" fmla="*/ 2 h 90"/>
                    <a:gd name="T16" fmla="*/ 110 w 189"/>
                    <a:gd name="T17" fmla="*/ 2 h 90"/>
                    <a:gd name="T18" fmla="*/ 97 w 189"/>
                    <a:gd name="T19" fmla="*/ 0 h 90"/>
                    <a:gd name="T20" fmla="*/ 83 w 189"/>
                    <a:gd name="T21" fmla="*/ 0 h 90"/>
                    <a:gd name="T22" fmla="*/ 73 w 189"/>
                    <a:gd name="T23" fmla="*/ 2 h 90"/>
                    <a:gd name="T24" fmla="*/ 60 w 189"/>
                    <a:gd name="T25" fmla="*/ 5 h 90"/>
                    <a:gd name="T26" fmla="*/ 51 w 189"/>
                    <a:gd name="T27" fmla="*/ 8 h 90"/>
                    <a:gd name="T28" fmla="*/ 40 w 189"/>
                    <a:gd name="T29" fmla="*/ 12 h 90"/>
                    <a:gd name="T30" fmla="*/ 31 w 189"/>
                    <a:gd name="T31" fmla="*/ 16 h 90"/>
                    <a:gd name="T32" fmla="*/ 23 w 189"/>
                    <a:gd name="T33" fmla="*/ 20 h 90"/>
                    <a:gd name="T34" fmla="*/ 14 w 189"/>
                    <a:gd name="T35" fmla="*/ 21 h 90"/>
                    <a:gd name="T36" fmla="*/ 7 w 189"/>
                    <a:gd name="T37" fmla="*/ 20 h 90"/>
                    <a:gd name="T38" fmla="*/ 0 w 189"/>
                    <a:gd name="T39" fmla="*/ 18 h 90"/>
                    <a:gd name="T40" fmla="*/ 6 w 189"/>
                    <a:gd name="T41" fmla="*/ 22 h 90"/>
                    <a:gd name="T42" fmla="*/ 11 w 189"/>
                    <a:gd name="T43" fmla="*/ 29 h 90"/>
                    <a:gd name="T44" fmla="*/ 17 w 189"/>
                    <a:gd name="T45" fmla="*/ 35 h 90"/>
                    <a:gd name="T46" fmla="*/ 19 w 189"/>
                    <a:gd name="T47" fmla="*/ 42 h 90"/>
                    <a:gd name="T48" fmla="*/ 21 w 189"/>
                    <a:gd name="T49" fmla="*/ 48 h 90"/>
                    <a:gd name="T50" fmla="*/ 22 w 189"/>
                    <a:gd name="T51" fmla="*/ 56 h 90"/>
                    <a:gd name="T52" fmla="*/ 22 w 189"/>
                    <a:gd name="T53" fmla="*/ 67 h 90"/>
                    <a:gd name="T54" fmla="*/ 24 w 189"/>
                    <a:gd name="T55" fmla="*/ 89 h 90"/>
                    <a:gd name="T56" fmla="*/ 24 w 189"/>
                    <a:gd name="T57" fmla="*/ 80 h 90"/>
                    <a:gd name="T58" fmla="*/ 25 w 189"/>
                    <a:gd name="T59" fmla="*/ 69 h 90"/>
                    <a:gd name="T60" fmla="*/ 27 w 189"/>
                    <a:gd name="T61" fmla="*/ 58 h 90"/>
                    <a:gd name="T62" fmla="*/ 29 w 189"/>
                    <a:gd name="T63" fmla="*/ 48 h 90"/>
                    <a:gd name="T64" fmla="*/ 33 w 189"/>
                    <a:gd name="T65" fmla="*/ 41 h 90"/>
                    <a:gd name="T66" fmla="*/ 40 w 189"/>
                    <a:gd name="T67" fmla="*/ 33 h 90"/>
                    <a:gd name="T68" fmla="*/ 50 w 189"/>
                    <a:gd name="T69" fmla="*/ 25 h 90"/>
                    <a:gd name="T70" fmla="*/ 63 w 189"/>
                    <a:gd name="T71" fmla="*/ 21 h 90"/>
                    <a:gd name="T72" fmla="*/ 78 w 189"/>
                    <a:gd name="T73" fmla="*/ 19 h 90"/>
                    <a:gd name="T74" fmla="*/ 91 w 189"/>
                    <a:gd name="T75" fmla="*/ 21 h 90"/>
                    <a:gd name="T76" fmla="*/ 102 w 189"/>
                    <a:gd name="T77" fmla="*/ 22 h 90"/>
                    <a:gd name="T78" fmla="*/ 110 w 189"/>
                    <a:gd name="T79" fmla="*/ 25 h 90"/>
                    <a:gd name="T80" fmla="*/ 118 w 189"/>
                    <a:gd name="T81" fmla="*/ 25 h 90"/>
                    <a:gd name="T82" fmla="*/ 129 w 189"/>
                    <a:gd name="T83" fmla="*/ 25 h 90"/>
                    <a:gd name="T84" fmla="*/ 142 w 189"/>
                    <a:gd name="T85" fmla="*/ 25 h 90"/>
                    <a:gd name="T86" fmla="*/ 151 w 189"/>
                    <a:gd name="T87" fmla="*/ 25 h 90"/>
                    <a:gd name="T88" fmla="*/ 161 w 189"/>
                    <a:gd name="T89" fmla="*/ 26 h 90"/>
                    <a:gd name="T90" fmla="*/ 171 w 189"/>
                    <a:gd name="T91" fmla="*/ 29 h 90"/>
                    <a:gd name="T92" fmla="*/ 181 w 189"/>
                    <a:gd name="T93" fmla="*/ 29 h 90"/>
                    <a:gd name="T94" fmla="*/ 186 w 189"/>
                    <a:gd name="T95" fmla="*/ 26 h 90"/>
                    <a:gd name="T96" fmla="*/ 188 w 189"/>
                    <a:gd name="T97" fmla="*/ 22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89" h="90">
                      <a:moveTo>
                        <a:pt x="188" y="22"/>
                      </a:moveTo>
                      <a:lnTo>
                        <a:pt x="186" y="18"/>
                      </a:lnTo>
                      <a:lnTo>
                        <a:pt x="183" y="15"/>
                      </a:lnTo>
                      <a:lnTo>
                        <a:pt x="179" y="13"/>
                      </a:lnTo>
                      <a:lnTo>
                        <a:pt x="169" y="10"/>
                      </a:lnTo>
                      <a:lnTo>
                        <a:pt x="163" y="9"/>
                      </a:lnTo>
                      <a:lnTo>
                        <a:pt x="144" y="6"/>
                      </a:lnTo>
                      <a:lnTo>
                        <a:pt x="126" y="2"/>
                      </a:lnTo>
                      <a:lnTo>
                        <a:pt x="110" y="2"/>
                      </a:lnTo>
                      <a:lnTo>
                        <a:pt x="97" y="0"/>
                      </a:lnTo>
                      <a:lnTo>
                        <a:pt x="83" y="0"/>
                      </a:lnTo>
                      <a:lnTo>
                        <a:pt x="73" y="2"/>
                      </a:lnTo>
                      <a:lnTo>
                        <a:pt x="60" y="5"/>
                      </a:lnTo>
                      <a:lnTo>
                        <a:pt x="51" y="8"/>
                      </a:lnTo>
                      <a:lnTo>
                        <a:pt x="40" y="12"/>
                      </a:lnTo>
                      <a:lnTo>
                        <a:pt x="31" y="16"/>
                      </a:lnTo>
                      <a:lnTo>
                        <a:pt x="23" y="20"/>
                      </a:lnTo>
                      <a:lnTo>
                        <a:pt x="14" y="21"/>
                      </a:lnTo>
                      <a:lnTo>
                        <a:pt x="7" y="20"/>
                      </a:lnTo>
                      <a:lnTo>
                        <a:pt x="0" y="18"/>
                      </a:lnTo>
                      <a:lnTo>
                        <a:pt x="6" y="22"/>
                      </a:lnTo>
                      <a:lnTo>
                        <a:pt x="11" y="29"/>
                      </a:lnTo>
                      <a:lnTo>
                        <a:pt x="17" y="35"/>
                      </a:lnTo>
                      <a:lnTo>
                        <a:pt x="19" y="42"/>
                      </a:lnTo>
                      <a:lnTo>
                        <a:pt x="21" y="48"/>
                      </a:lnTo>
                      <a:lnTo>
                        <a:pt x="22" y="56"/>
                      </a:lnTo>
                      <a:lnTo>
                        <a:pt x="22" y="67"/>
                      </a:lnTo>
                      <a:lnTo>
                        <a:pt x="24" y="89"/>
                      </a:lnTo>
                      <a:lnTo>
                        <a:pt x="24" y="80"/>
                      </a:lnTo>
                      <a:lnTo>
                        <a:pt x="25" y="69"/>
                      </a:lnTo>
                      <a:lnTo>
                        <a:pt x="27" y="58"/>
                      </a:lnTo>
                      <a:lnTo>
                        <a:pt x="29" y="48"/>
                      </a:lnTo>
                      <a:lnTo>
                        <a:pt x="33" y="41"/>
                      </a:lnTo>
                      <a:lnTo>
                        <a:pt x="40" y="33"/>
                      </a:lnTo>
                      <a:lnTo>
                        <a:pt x="50" y="25"/>
                      </a:lnTo>
                      <a:lnTo>
                        <a:pt x="63" y="21"/>
                      </a:lnTo>
                      <a:lnTo>
                        <a:pt x="78" y="19"/>
                      </a:lnTo>
                      <a:lnTo>
                        <a:pt x="91" y="21"/>
                      </a:lnTo>
                      <a:lnTo>
                        <a:pt x="102" y="22"/>
                      </a:lnTo>
                      <a:lnTo>
                        <a:pt x="110" y="25"/>
                      </a:lnTo>
                      <a:lnTo>
                        <a:pt x="118" y="25"/>
                      </a:lnTo>
                      <a:lnTo>
                        <a:pt x="129" y="25"/>
                      </a:lnTo>
                      <a:lnTo>
                        <a:pt x="142" y="25"/>
                      </a:lnTo>
                      <a:lnTo>
                        <a:pt x="151" y="25"/>
                      </a:lnTo>
                      <a:lnTo>
                        <a:pt x="161" y="26"/>
                      </a:lnTo>
                      <a:lnTo>
                        <a:pt x="171" y="29"/>
                      </a:lnTo>
                      <a:lnTo>
                        <a:pt x="181" y="29"/>
                      </a:lnTo>
                      <a:lnTo>
                        <a:pt x="186" y="26"/>
                      </a:lnTo>
                      <a:lnTo>
                        <a:pt x="188" y="22"/>
                      </a:lnTo>
                    </a:path>
                  </a:pathLst>
                </a:custGeom>
                <a:solidFill>
                  <a:srgbClr val="E0406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grpSp>
      <p:sp>
        <p:nvSpPr>
          <p:cNvPr id="14495" name="Freeform 159"/>
          <p:cNvSpPr>
            <a:spLocks/>
          </p:cNvSpPr>
          <p:nvPr/>
        </p:nvSpPr>
        <p:spPr bwMode="auto">
          <a:xfrm>
            <a:off x="693738" y="1581150"/>
            <a:ext cx="1963737" cy="1517650"/>
          </a:xfrm>
          <a:custGeom>
            <a:avLst/>
            <a:gdLst>
              <a:gd name="T0" fmla="*/ 1029 w 1237"/>
              <a:gd name="T1" fmla="*/ 200 h 956"/>
              <a:gd name="T2" fmla="*/ 989 w 1237"/>
              <a:gd name="T3" fmla="*/ 152 h 956"/>
              <a:gd name="T4" fmla="*/ 933 w 1237"/>
              <a:gd name="T5" fmla="*/ 125 h 956"/>
              <a:gd name="T6" fmla="*/ 853 w 1237"/>
              <a:gd name="T7" fmla="*/ 111 h 956"/>
              <a:gd name="T8" fmla="*/ 765 w 1237"/>
              <a:gd name="T9" fmla="*/ 126 h 956"/>
              <a:gd name="T10" fmla="*/ 715 w 1237"/>
              <a:gd name="T11" fmla="*/ 96 h 956"/>
              <a:gd name="T12" fmla="*/ 658 w 1237"/>
              <a:gd name="T13" fmla="*/ 35 h 956"/>
              <a:gd name="T14" fmla="*/ 562 w 1237"/>
              <a:gd name="T15" fmla="*/ 1 h 956"/>
              <a:gd name="T16" fmla="*/ 465 w 1237"/>
              <a:gd name="T17" fmla="*/ 8 h 956"/>
              <a:gd name="T18" fmla="*/ 373 w 1237"/>
              <a:gd name="T19" fmla="*/ 54 h 956"/>
              <a:gd name="T20" fmla="*/ 326 w 1237"/>
              <a:gd name="T21" fmla="*/ 112 h 956"/>
              <a:gd name="T22" fmla="*/ 286 w 1237"/>
              <a:gd name="T23" fmla="*/ 137 h 956"/>
              <a:gd name="T24" fmla="*/ 208 w 1237"/>
              <a:gd name="T25" fmla="*/ 152 h 956"/>
              <a:gd name="T26" fmla="*/ 155 w 1237"/>
              <a:gd name="T27" fmla="*/ 210 h 956"/>
              <a:gd name="T28" fmla="*/ 148 w 1237"/>
              <a:gd name="T29" fmla="*/ 275 h 956"/>
              <a:gd name="T30" fmla="*/ 101 w 1237"/>
              <a:gd name="T31" fmla="*/ 279 h 956"/>
              <a:gd name="T32" fmla="*/ 55 w 1237"/>
              <a:gd name="T33" fmla="*/ 306 h 956"/>
              <a:gd name="T34" fmla="*/ 29 w 1237"/>
              <a:gd name="T35" fmla="*/ 336 h 956"/>
              <a:gd name="T36" fmla="*/ 9 w 1237"/>
              <a:gd name="T37" fmla="*/ 382 h 956"/>
              <a:gd name="T38" fmla="*/ 11 w 1237"/>
              <a:gd name="T39" fmla="*/ 422 h 956"/>
              <a:gd name="T40" fmla="*/ 9 w 1237"/>
              <a:gd name="T41" fmla="*/ 475 h 956"/>
              <a:gd name="T42" fmla="*/ 1 w 1237"/>
              <a:gd name="T43" fmla="*/ 525 h 956"/>
              <a:gd name="T44" fmla="*/ 12 w 1237"/>
              <a:gd name="T45" fmla="*/ 577 h 956"/>
              <a:gd name="T46" fmla="*/ 7 w 1237"/>
              <a:gd name="T47" fmla="*/ 632 h 956"/>
              <a:gd name="T48" fmla="*/ 0 w 1237"/>
              <a:gd name="T49" fmla="*/ 681 h 956"/>
              <a:gd name="T50" fmla="*/ 15 w 1237"/>
              <a:gd name="T51" fmla="*/ 745 h 956"/>
              <a:gd name="T52" fmla="*/ 51 w 1237"/>
              <a:gd name="T53" fmla="*/ 790 h 956"/>
              <a:gd name="T54" fmla="*/ 127 w 1237"/>
              <a:gd name="T55" fmla="*/ 819 h 956"/>
              <a:gd name="T56" fmla="*/ 186 w 1237"/>
              <a:gd name="T57" fmla="*/ 801 h 956"/>
              <a:gd name="T58" fmla="*/ 219 w 1237"/>
              <a:gd name="T59" fmla="*/ 843 h 956"/>
              <a:gd name="T60" fmla="*/ 262 w 1237"/>
              <a:gd name="T61" fmla="*/ 870 h 956"/>
              <a:gd name="T62" fmla="*/ 323 w 1237"/>
              <a:gd name="T63" fmla="*/ 888 h 956"/>
              <a:gd name="T64" fmla="*/ 394 w 1237"/>
              <a:gd name="T65" fmla="*/ 876 h 956"/>
              <a:gd name="T66" fmla="*/ 444 w 1237"/>
              <a:gd name="T67" fmla="*/ 889 h 956"/>
              <a:gd name="T68" fmla="*/ 483 w 1237"/>
              <a:gd name="T69" fmla="*/ 923 h 956"/>
              <a:gd name="T70" fmla="*/ 538 w 1237"/>
              <a:gd name="T71" fmla="*/ 941 h 956"/>
              <a:gd name="T72" fmla="*/ 590 w 1237"/>
              <a:gd name="T73" fmla="*/ 936 h 956"/>
              <a:gd name="T74" fmla="*/ 641 w 1237"/>
              <a:gd name="T75" fmla="*/ 903 h 956"/>
              <a:gd name="T76" fmla="*/ 676 w 1237"/>
              <a:gd name="T77" fmla="*/ 936 h 956"/>
              <a:gd name="T78" fmla="*/ 730 w 1237"/>
              <a:gd name="T79" fmla="*/ 955 h 956"/>
              <a:gd name="T80" fmla="*/ 797 w 1237"/>
              <a:gd name="T81" fmla="*/ 943 h 956"/>
              <a:gd name="T82" fmla="*/ 846 w 1237"/>
              <a:gd name="T83" fmla="*/ 902 h 956"/>
              <a:gd name="T84" fmla="*/ 886 w 1237"/>
              <a:gd name="T85" fmla="*/ 885 h 956"/>
              <a:gd name="T86" fmla="*/ 951 w 1237"/>
              <a:gd name="T87" fmla="*/ 889 h 956"/>
              <a:gd name="T88" fmla="*/ 1005 w 1237"/>
              <a:gd name="T89" fmla="*/ 861 h 956"/>
              <a:gd name="T90" fmla="*/ 1040 w 1237"/>
              <a:gd name="T91" fmla="*/ 817 h 956"/>
              <a:gd name="T92" fmla="*/ 1061 w 1237"/>
              <a:gd name="T93" fmla="*/ 796 h 956"/>
              <a:gd name="T94" fmla="*/ 1121 w 1237"/>
              <a:gd name="T95" fmla="*/ 790 h 956"/>
              <a:gd name="T96" fmla="*/ 1175 w 1237"/>
              <a:gd name="T97" fmla="*/ 747 h 956"/>
              <a:gd name="T98" fmla="*/ 1204 w 1237"/>
              <a:gd name="T99" fmla="*/ 681 h 956"/>
              <a:gd name="T100" fmla="*/ 1207 w 1237"/>
              <a:gd name="T101" fmla="*/ 607 h 956"/>
              <a:gd name="T102" fmla="*/ 1219 w 1237"/>
              <a:gd name="T103" fmla="*/ 536 h 956"/>
              <a:gd name="T104" fmla="*/ 1236 w 1237"/>
              <a:gd name="T105" fmla="*/ 466 h 956"/>
              <a:gd name="T106" fmla="*/ 1229 w 1237"/>
              <a:gd name="T107" fmla="*/ 388 h 956"/>
              <a:gd name="T108" fmla="*/ 1190 w 1237"/>
              <a:gd name="T109" fmla="*/ 327 h 956"/>
              <a:gd name="T110" fmla="*/ 1133 w 1237"/>
              <a:gd name="T111" fmla="*/ 279 h 956"/>
              <a:gd name="T112" fmla="*/ 1058 w 1237"/>
              <a:gd name="T113" fmla="*/ 254 h 956"/>
              <a:gd name="T114" fmla="*/ 1039 w 1237"/>
              <a:gd name="T115" fmla="*/ 226 h 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37" h="956">
                <a:moveTo>
                  <a:pt x="1039" y="226"/>
                </a:moveTo>
                <a:lnTo>
                  <a:pt x="1029" y="200"/>
                </a:lnTo>
                <a:lnTo>
                  <a:pt x="1013" y="173"/>
                </a:lnTo>
                <a:lnTo>
                  <a:pt x="989" y="152"/>
                </a:lnTo>
                <a:lnTo>
                  <a:pt x="958" y="134"/>
                </a:lnTo>
                <a:lnTo>
                  <a:pt x="933" y="125"/>
                </a:lnTo>
                <a:lnTo>
                  <a:pt x="901" y="115"/>
                </a:lnTo>
                <a:lnTo>
                  <a:pt x="853" y="111"/>
                </a:lnTo>
                <a:lnTo>
                  <a:pt x="808" y="115"/>
                </a:lnTo>
                <a:lnTo>
                  <a:pt x="765" y="126"/>
                </a:lnTo>
                <a:lnTo>
                  <a:pt x="734" y="139"/>
                </a:lnTo>
                <a:lnTo>
                  <a:pt x="715" y="96"/>
                </a:lnTo>
                <a:lnTo>
                  <a:pt x="691" y="62"/>
                </a:lnTo>
                <a:lnTo>
                  <a:pt x="658" y="35"/>
                </a:lnTo>
                <a:lnTo>
                  <a:pt x="615" y="15"/>
                </a:lnTo>
                <a:lnTo>
                  <a:pt x="562" y="1"/>
                </a:lnTo>
                <a:lnTo>
                  <a:pt x="511" y="0"/>
                </a:lnTo>
                <a:lnTo>
                  <a:pt x="465" y="8"/>
                </a:lnTo>
                <a:lnTo>
                  <a:pt x="412" y="25"/>
                </a:lnTo>
                <a:lnTo>
                  <a:pt x="373" y="54"/>
                </a:lnTo>
                <a:lnTo>
                  <a:pt x="345" y="84"/>
                </a:lnTo>
                <a:lnTo>
                  <a:pt x="326" y="112"/>
                </a:lnTo>
                <a:lnTo>
                  <a:pt x="323" y="148"/>
                </a:lnTo>
                <a:lnTo>
                  <a:pt x="286" y="137"/>
                </a:lnTo>
                <a:lnTo>
                  <a:pt x="243" y="141"/>
                </a:lnTo>
                <a:lnTo>
                  <a:pt x="208" y="152"/>
                </a:lnTo>
                <a:lnTo>
                  <a:pt x="177" y="177"/>
                </a:lnTo>
                <a:lnTo>
                  <a:pt x="155" y="210"/>
                </a:lnTo>
                <a:lnTo>
                  <a:pt x="147" y="248"/>
                </a:lnTo>
                <a:lnTo>
                  <a:pt x="148" y="275"/>
                </a:lnTo>
                <a:lnTo>
                  <a:pt x="127" y="272"/>
                </a:lnTo>
                <a:lnTo>
                  <a:pt x="101" y="279"/>
                </a:lnTo>
                <a:lnTo>
                  <a:pt x="76" y="292"/>
                </a:lnTo>
                <a:lnTo>
                  <a:pt x="55" y="306"/>
                </a:lnTo>
                <a:lnTo>
                  <a:pt x="42" y="319"/>
                </a:lnTo>
                <a:lnTo>
                  <a:pt x="29" y="336"/>
                </a:lnTo>
                <a:lnTo>
                  <a:pt x="16" y="356"/>
                </a:lnTo>
                <a:lnTo>
                  <a:pt x="9" y="382"/>
                </a:lnTo>
                <a:lnTo>
                  <a:pt x="7" y="401"/>
                </a:lnTo>
                <a:lnTo>
                  <a:pt x="11" y="422"/>
                </a:lnTo>
                <a:lnTo>
                  <a:pt x="20" y="448"/>
                </a:lnTo>
                <a:lnTo>
                  <a:pt x="9" y="475"/>
                </a:lnTo>
                <a:lnTo>
                  <a:pt x="4" y="498"/>
                </a:lnTo>
                <a:lnTo>
                  <a:pt x="1" y="525"/>
                </a:lnTo>
                <a:lnTo>
                  <a:pt x="7" y="558"/>
                </a:lnTo>
                <a:lnTo>
                  <a:pt x="12" y="577"/>
                </a:lnTo>
                <a:lnTo>
                  <a:pt x="26" y="600"/>
                </a:lnTo>
                <a:lnTo>
                  <a:pt x="7" y="632"/>
                </a:lnTo>
                <a:lnTo>
                  <a:pt x="1" y="653"/>
                </a:lnTo>
                <a:lnTo>
                  <a:pt x="0" y="681"/>
                </a:lnTo>
                <a:lnTo>
                  <a:pt x="4" y="711"/>
                </a:lnTo>
                <a:lnTo>
                  <a:pt x="15" y="745"/>
                </a:lnTo>
                <a:lnTo>
                  <a:pt x="29" y="768"/>
                </a:lnTo>
                <a:lnTo>
                  <a:pt x="51" y="790"/>
                </a:lnTo>
                <a:lnTo>
                  <a:pt x="88" y="812"/>
                </a:lnTo>
                <a:lnTo>
                  <a:pt x="127" y="819"/>
                </a:lnTo>
                <a:lnTo>
                  <a:pt x="163" y="813"/>
                </a:lnTo>
                <a:lnTo>
                  <a:pt x="186" y="801"/>
                </a:lnTo>
                <a:lnTo>
                  <a:pt x="202" y="825"/>
                </a:lnTo>
                <a:lnTo>
                  <a:pt x="219" y="843"/>
                </a:lnTo>
                <a:lnTo>
                  <a:pt x="234" y="854"/>
                </a:lnTo>
                <a:lnTo>
                  <a:pt x="262" y="870"/>
                </a:lnTo>
                <a:lnTo>
                  <a:pt x="286" y="880"/>
                </a:lnTo>
                <a:lnTo>
                  <a:pt x="323" y="888"/>
                </a:lnTo>
                <a:lnTo>
                  <a:pt x="358" y="887"/>
                </a:lnTo>
                <a:lnTo>
                  <a:pt x="394" y="876"/>
                </a:lnTo>
                <a:lnTo>
                  <a:pt x="425" y="858"/>
                </a:lnTo>
                <a:lnTo>
                  <a:pt x="444" y="889"/>
                </a:lnTo>
                <a:lnTo>
                  <a:pt x="461" y="907"/>
                </a:lnTo>
                <a:lnTo>
                  <a:pt x="483" y="923"/>
                </a:lnTo>
                <a:lnTo>
                  <a:pt x="509" y="936"/>
                </a:lnTo>
                <a:lnTo>
                  <a:pt x="538" y="941"/>
                </a:lnTo>
                <a:lnTo>
                  <a:pt x="565" y="941"/>
                </a:lnTo>
                <a:lnTo>
                  <a:pt x="590" y="936"/>
                </a:lnTo>
                <a:lnTo>
                  <a:pt x="622" y="919"/>
                </a:lnTo>
                <a:lnTo>
                  <a:pt x="641" y="903"/>
                </a:lnTo>
                <a:lnTo>
                  <a:pt x="658" y="923"/>
                </a:lnTo>
                <a:lnTo>
                  <a:pt x="676" y="936"/>
                </a:lnTo>
                <a:lnTo>
                  <a:pt x="698" y="946"/>
                </a:lnTo>
                <a:lnTo>
                  <a:pt x="730" y="955"/>
                </a:lnTo>
                <a:lnTo>
                  <a:pt x="763" y="952"/>
                </a:lnTo>
                <a:lnTo>
                  <a:pt x="797" y="943"/>
                </a:lnTo>
                <a:lnTo>
                  <a:pt x="822" y="928"/>
                </a:lnTo>
                <a:lnTo>
                  <a:pt x="846" y="902"/>
                </a:lnTo>
                <a:lnTo>
                  <a:pt x="861" y="876"/>
                </a:lnTo>
                <a:lnTo>
                  <a:pt x="886" y="885"/>
                </a:lnTo>
                <a:lnTo>
                  <a:pt x="916" y="892"/>
                </a:lnTo>
                <a:lnTo>
                  <a:pt x="951" y="889"/>
                </a:lnTo>
                <a:lnTo>
                  <a:pt x="982" y="878"/>
                </a:lnTo>
                <a:lnTo>
                  <a:pt x="1005" y="861"/>
                </a:lnTo>
                <a:lnTo>
                  <a:pt x="1024" y="843"/>
                </a:lnTo>
                <a:lnTo>
                  <a:pt x="1040" y="817"/>
                </a:lnTo>
                <a:lnTo>
                  <a:pt x="1044" y="790"/>
                </a:lnTo>
                <a:lnTo>
                  <a:pt x="1061" y="796"/>
                </a:lnTo>
                <a:lnTo>
                  <a:pt x="1089" y="798"/>
                </a:lnTo>
                <a:lnTo>
                  <a:pt x="1121" y="790"/>
                </a:lnTo>
                <a:lnTo>
                  <a:pt x="1153" y="772"/>
                </a:lnTo>
                <a:lnTo>
                  <a:pt x="1175" y="747"/>
                </a:lnTo>
                <a:lnTo>
                  <a:pt x="1193" y="715"/>
                </a:lnTo>
                <a:lnTo>
                  <a:pt x="1204" y="681"/>
                </a:lnTo>
                <a:lnTo>
                  <a:pt x="1208" y="638"/>
                </a:lnTo>
                <a:lnTo>
                  <a:pt x="1207" y="607"/>
                </a:lnTo>
                <a:lnTo>
                  <a:pt x="1197" y="561"/>
                </a:lnTo>
                <a:lnTo>
                  <a:pt x="1219" y="536"/>
                </a:lnTo>
                <a:lnTo>
                  <a:pt x="1230" y="502"/>
                </a:lnTo>
                <a:lnTo>
                  <a:pt x="1236" y="466"/>
                </a:lnTo>
                <a:lnTo>
                  <a:pt x="1236" y="428"/>
                </a:lnTo>
                <a:lnTo>
                  <a:pt x="1229" y="388"/>
                </a:lnTo>
                <a:lnTo>
                  <a:pt x="1214" y="359"/>
                </a:lnTo>
                <a:lnTo>
                  <a:pt x="1190" y="327"/>
                </a:lnTo>
                <a:lnTo>
                  <a:pt x="1164" y="302"/>
                </a:lnTo>
                <a:lnTo>
                  <a:pt x="1133" y="279"/>
                </a:lnTo>
                <a:lnTo>
                  <a:pt x="1094" y="263"/>
                </a:lnTo>
                <a:lnTo>
                  <a:pt x="1058" y="254"/>
                </a:lnTo>
                <a:lnTo>
                  <a:pt x="1040" y="250"/>
                </a:lnTo>
                <a:lnTo>
                  <a:pt x="1039" y="226"/>
                </a:lnTo>
              </a:path>
            </a:pathLst>
          </a:custGeom>
          <a:solidFill>
            <a:srgbClr val="FFFFFF"/>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14499" name="Group 163"/>
          <p:cNvGrpSpPr>
            <a:grpSpLocks/>
          </p:cNvGrpSpPr>
          <p:nvPr/>
        </p:nvGrpSpPr>
        <p:grpSpPr bwMode="auto">
          <a:xfrm>
            <a:off x="2273300" y="2970213"/>
            <a:ext cx="312738" cy="366712"/>
            <a:chOff x="1432" y="1871"/>
            <a:chExt cx="197" cy="231"/>
          </a:xfrm>
        </p:grpSpPr>
        <p:sp>
          <p:nvSpPr>
            <p:cNvPr id="14496" name="Oval 160"/>
            <p:cNvSpPr>
              <a:spLocks noChangeArrowheads="1"/>
            </p:cNvSpPr>
            <p:nvPr/>
          </p:nvSpPr>
          <p:spPr bwMode="auto">
            <a:xfrm>
              <a:off x="1432" y="1871"/>
              <a:ext cx="124" cy="87"/>
            </a:xfrm>
            <a:prstGeom prst="ellipse">
              <a:avLst/>
            </a:prstGeom>
            <a:solidFill>
              <a:srgbClr val="FFFFFF"/>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497" name="Oval 161"/>
            <p:cNvSpPr>
              <a:spLocks noChangeArrowheads="1"/>
            </p:cNvSpPr>
            <p:nvPr/>
          </p:nvSpPr>
          <p:spPr bwMode="auto">
            <a:xfrm>
              <a:off x="1520" y="1986"/>
              <a:ext cx="94" cy="53"/>
            </a:xfrm>
            <a:prstGeom prst="ellipse">
              <a:avLst/>
            </a:prstGeom>
            <a:solidFill>
              <a:srgbClr val="FFFFFF"/>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498" name="Oval 162"/>
            <p:cNvSpPr>
              <a:spLocks noChangeArrowheads="1"/>
            </p:cNvSpPr>
            <p:nvPr/>
          </p:nvSpPr>
          <p:spPr bwMode="auto">
            <a:xfrm>
              <a:off x="1579" y="2060"/>
              <a:ext cx="50" cy="42"/>
            </a:xfrm>
            <a:prstGeom prst="ellipse">
              <a:avLst/>
            </a:prstGeom>
            <a:solidFill>
              <a:srgbClr val="FFFFFF"/>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4500" name="Rectangle 164"/>
          <p:cNvSpPr>
            <a:spLocks noChangeArrowheads="1"/>
          </p:cNvSpPr>
          <p:nvPr/>
        </p:nvSpPr>
        <p:spPr bwMode="auto">
          <a:xfrm>
            <a:off x="1098550" y="1839913"/>
            <a:ext cx="1162050" cy="11747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7788" tIns="39688" rIns="77788" bIns="39688">
            <a:spAutoFit/>
          </a:bodyPr>
          <a:lstStyle/>
          <a:p>
            <a:pPr defTabSz="742950"/>
            <a:r>
              <a:rPr lang="en-US" sz="1200" b="1">
                <a:latin typeface="Helvetica" charset="0"/>
              </a:rPr>
              <a:t>• Requirements</a:t>
            </a:r>
          </a:p>
          <a:p>
            <a:pPr defTabSz="742950"/>
            <a:r>
              <a:rPr lang="en-US" sz="1200" b="1">
                <a:latin typeface="Helvetica" charset="0"/>
              </a:rPr>
              <a:t>  - Fresh</a:t>
            </a:r>
          </a:p>
          <a:p>
            <a:pPr defTabSz="742950"/>
            <a:r>
              <a:rPr lang="en-US" sz="1200" b="1">
                <a:latin typeface="Helvetica" charset="0"/>
              </a:rPr>
              <a:t>  - Available</a:t>
            </a:r>
          </a:p>
          <a:p>
            <a:pPr defTabSz="742950"/>
            <a:r>
              <a:rPr lang="en-US" sz="1200" b="1">
                <a:latin typeface="Helvetica" charset="0"/>
              </a:rPr>
              <a:t>  - Brand</a:t>
            </a:r>
          </a:p>
          <a:p>
            <a:pPr defTabSz="742950"/>
            <a:r>
              <a:rPr lang="en-US" sz="1200" b="1">
                <a:latin typeface="Helvetica" charset="0"/>
              </a:rPr>
              <a:t>  - Price</a:t>
            </a:r>
          </a:p>
          <a:p>
            <a:pPr defTabSz="742950"/>
            <a:r>
              <a:rPr lang="en-US" sz="1200" b="1">
                <a:latin typeface="Helvetica" charset="0"/>
              </a:rPr>
              <a:t>  - Size</a:t>
            </a:r>
          </a:p>
        </p:txBody>
      </p:sp>
      <p:sp>
        <p:nvSpPr>
          <p:cNvPr id="14501" name="Rectangle 165"/>
          <p:cNvSpPr>
            <a:spLocks noChangeArrowheads="1"/>
          </p:cNvSpPr>
          <p:nvPr/>
        </p:nvSpPr>
        <p:spPr bwMode="auto">
          <a:xfrm>
            <a:off x="949325" y="6065838"/>
            <a:ext cx="885825" cy="3079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7788" tIns="39688" rIns="77788" bIns="39688">
            <a:spAutoFit/>
          </a:bodyPr>
          <a:lstStyle/>
          <a:p>
            <a:pPr defTabSz="742950"/>
            <a:r>
              <a:rPr lang="en-US" sz="1500" b="1">
                <a:latin typeface="Helvetica" charset="0"/>
              </a:rPr>
              <a:t>Capacity</a:t>
            </a:r>
          </a:p>
        </p:txBody>
      </p:sp>
      <p:sp>
        <p:nvSpPr>
          <p:cNvPr id="14502" name="Rectangle 166"/>
          <p:cNvSpPr>
            <a:spLocks noChangeArrowheads="1"/>
          </p:cNvSpPr>
          <p:nvPr/>
        </p:nvSpPr>
        <p:spPr bwMode="auto">
          <a:xfrm>
            <a:off x="3095625" y="3952875"/>
            <a:ext cx="844550" cy="3079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7788" tIns="39688" rIns="77788" bIns="39688">
            <a:spAutoFit/>
          </a:bodyPr>
          <a:lstStyle/>
          <a:p>
            <a:pPr defTabSz="742950"/>
            <a:r>
              <a:rPr lang="en-US" sz="1500" b="1">
                <a:latin typeface="Helvetica" charset="0"/>
              </a:rPr>
              <a:t>Demand</a:t>
            </a:r>
          </a:p>
        </p:txBody>
      </p:sp>
      <p:grpSp>
        <p:nvGrpSpPr>
          <p:cNvPr id="14509" name="Group 173"/>
          <p:cNvGrpSpPr>
            <a:grpSpLocks/>
          </p:cNvGrpSpPr>
          <p:nvPr/>
        </p:nvGrpSpPr>
        <p:grpSpPr bwMode="auto">
          <a:xfrm>
            <a:off x="6000750" y="660400"/>
            <a:ext cx="2143125" cy="1555750"/>
            <a:chOff x="3780" y="416"/>
            <a:chExt cx="1350" cy="980"/>
          </a:xfrm>
        </p:grpSpPr>
        <p:sp>
          <p:nvSpPr>
            <p:cNvPr id="14503" name="Freeform 167"/>
            <p:cNvSpPr>
              <a:spLocks/>
            </p:cNvSpPr>
            <p:nvPr/>
          </p:nvSpPr>
          <p:spPr bwMode="auto">
            <a:xfrm>
              <a:off x="3780" y="416"/>
              <a:ext cx="1350" cy="785"/>
            </a:xfrm>
            <a:custGeom>
              <a:avLst/>
              <a:gdLst>
                <a:gd name="T0" fmla="*/ 226 w 1350"/>
                <a:gd name="T1" fmla="*/ 164 h 785"/>
                <a:gd name="T2" fmla="*/ 270 w 1350"/>
                <a:gd name="T3" fmla="*/ 125 h 785"/>
                <a:gd name="T4" fmla="*/ 331 w 1350"/>
                <a:gd name="T5" fmla="*/ 103 h 785"/>
                <a:gd name="T6" fmla="*/ 418 w 1350"/>
                <a:gd name="T7" fmla="*/ 91 h 785"/>
                <a:gd name="T8" fmla="*/ 515 w 1350"/>
                <a:gd name="T9" fmla="*/ 104 h 785"/>
                <a:gd name="T10" fmla="*/ 570 w 1350"/>
                <a:gd name="T11" fmla="*/ 78 h 785"/>
                <a:gd name="T12" fmla="*/ 632 w 1350"/>
                <a:gd name="T13" fmla="*/ 29 h 785"/>
                <a:gd name="T14" fmla="*/ 737 w 1350"/>
                <a:gd name="T15" fmla="*/ 1 h 785"/>
                <a:gd name="T16" fmla="*/ 843 w 1350"/>
                <a:gd name="T17" fmla="*/ 6 h 785"/>
                <a:gd name="T18" fmla="*/ 942 w 1350"/>
                <a:gd name="T19" fmla="*/ 44 h 785"/>
                <a:gd name="T20" fmla="*/ 993 w 1350"/>
                <a:gd name="T21" fmla="*/ 92 h 785"/>
                <a:gd name="T22" fmla="*/ 1037 w 1350"/>
                <a:gd name="T23" fmla="*/ 112 h 785"/>
                <a:gd name="T24" fmla="*/ 1122 w 1350"/>
                <a:gd name="T25" fmla="*/ 125 h 785"/>
                <a:gd name="T26" fmla="*/ 1180 w 1350"/>
                <a:gd name="T27" fmla="*/ 173 h 785"/>
                <a:gd name="T28" fmla="*/ 1188 w 1350"/>
                <a:gd name="T29" fmla="*/ 226 h 785"/>
                <a:gd name="T30" fmla="*/ 1238 w 1350"/>
                <a:gd name="T31" fmla="*/ 229 h 785"/>
                <a:gd name="T32" fmla="*/ 1289 w 1350"/>
                <a:gd name="T33" fmla="*/ 251 h 785"/>
                <a:gd name="T34" fmla="*/ 1317 w 1350"/>
                <a:gd name="T35" fmla="*/ 275 h 785"/>
                <a:gd name="T36" fmla="*/ 1340 w 1350"/>
                <a:gd name="T37" fmla="*/ 314 h 785"/>
                <a:gd name="T38" fmla="*/ 1337 w 1350"/>
                <a:gd name="T39" fmla="*/ 346 h 785"/>
                <a:gd name="T40" fmla="*/ 1340 w 1350"/>
                <a:gd name="T41" fmla="*/ 390 h 785"/>
                <a:gd name="T42" fmla="*/ 1348 w 1350"/>
                <a:gd name="T43" fmla="*/ 431 h 785"/>
                <a:gd name="T44" fmla="*/ 1336 w 1350"/>
                <a:gd name="T45" fmla="*/ 474 h 785"/>
                <a:gd name="T46" fmla="*/ 1341 w 1350"/>
                <a:gd name="T47" fmla="*/ 519 h 785"/>
                <a:gd name="T48" fmla="*/ 1349 w 1350"/>
                <a:gd name="T49" fmla="*/ 560 h 785"/>
                <a:gd name="T50" fmla="*/ 1333 w 1350"/>
                <a:gd name="T51" fmla="*/ 611 h 785"/>
                <a:gd name="T52" fmla="*/ 1293 w 1350"/>
                <a:gd name="T53" fmla="*/ 648 h 785"/>
                <a:gd name="T54" fmla="*/ 1210 w 1350"/>
                <a:gd name="T55" fmla="*/ 673 h 785"/>
                <a:gd name="T56" fmla="*/ 1146 w 1350"/>
                <a:gd name="T57" fmla="*/ 658 h 785"/>
                <a:gd name="T58" fmla="*/ 1110 w 1350"/>
                <a:gd name="T59" fmla="*/ 692 h 785"/>
                <a:gd name="T60" fmla="*/ 1063 w 1350"/>
                <a:gd name="T61" fmla="*/ 714 h 785"/>
                <a:gd name="T62" fmla="*/ 997 w 1350"/>
                <a:gd name="T63" fmla="*/ 729 h 785"/>
                <a:gd name="T64" fmla="*/ 919 w 1350"/>
                <a:gd name="T65" fmla="*/ 719 h 785"/>
                <a:gd name="T66" fmla="*/ 866 w 1350"/>
                <a:gd name="T67" fmla="*/ 730 h 785"/>
                <a:gd name="T68" fmla="*/ 823 w 1350"/>
                <a:gd name="T69" fmla="*/ 758 h 785"/>
                <a:gd name="T70" fmla="*/ 763 w 1350"/>
                <a:gd name="T71" fmla="*/ 772 h 785"/>
                <a:gd name="T72" fmla="*/ 706 w 1350"/>
                <a:gd name="T73" fmla="*/ 768 h 785"/>
                <a:gd name="T74" fmla="*/ 651 w 1350"/>
                <a:gd name="T75" fmla="*/ 742 h 785"/>
                <a:gd name="T76" fmla="*/ 612 w 1350"/>
                <a:gd name="T77" fmla="*/ 768 h 785"/>
                <a:gd name="T78" fmla="*/ 554 w 1350"/>
                <a:gd name="T79" fmla="*/ 784 h 785"/>
                <a:gd name="T80" fmla="*/ 480 w 1350"/>
                <a:gd name="T81" fmla="*/ 774 h 785"/>
                <a:gd name="T82" fmla="*/ 426 w 1350"/>
                <a:gd name="T83" fmla="*/ 741 h 785"/>
                <a:gd name="T84" fmla="*/ 382 w 1350"/>
                <a:gd name="T85" fmla="*/ 727 h 785"/>
                <a:gd name="T86" fmla="*/ 311 w 1350"/>
                <a:gd name="T87" fmla="*/ 730 h 785"/>
                <a:gd name="T88" fmla="*/ 252 w 1350"/>
                <a:gd name="T89" fmla="*/ 707 h 785"/>
                <a:gd name="T90" fmla="*/ 213 w 1350"/>
                <a:gd name="T91" fmla="*/ 671 h 785"/>
                <a:gd name="T92" fmla="*/ 191 w 1350"/>
                <a:gd name="T93" fmla="*/ 654 h 785"/>
                <a:gd name="T94" fmla="*/ 125 w 1350"/>
                <a:gd name="T95" fmla="*/ 648 h 785"/>
                <a:gd name="T96" fmla="*/ 67 w 1350"/>
                <a:gd name="T97" fmla="*/ 613 h 785"/>
                <a:gd name="T98" fmla="*/ 35 w 1350"/>
                <a:gd name="T99" fmla="*/ 560 h 785"/>
                <a:gd name="T100" fmla="*/ 32 w 1350"/>
                <a:gd name="T101" fmla="*/ 498 h 785"/>
                <a:gd name="T102" fmla="*/ 19 w 1350"/>
                <a:gd name="T103" fmla="*/ 440 h 785"/>
                <a:gd name="T104" fmla="*/ 0 w 1350"/>
                <a:gd name="T105" fmla="*/ 382 h 785"/>
                <a:gd name="T106" fmla="*/ 8 w 1350"/>
                <a:gd name="T107" fmla="*/ 319 h 785"/>
                <a:gd name="T108" fmla="*/ 51 w 1350"/>
                <a:gd name="T109" fmla="*/ 268 h 785"/>
                <a:gd name="T110" fmla="*/ 112 w 1350"/>
                <a:gd name="T111" fmla="*/ 229 h 785"/>
                <a:gd name="T112" fmla="*/ 195 w 1350"/>
                <a:gd name="T113" fmla="*/ 209 h 785"/>
                <a:gd name="T114" fmla="*/ 215 w 1350"/>
                <a:gd name="T115" fmla="*/ 185 h 7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50" h="785">
                  <a:moveTo>
                    <a:pt x="215" y="185"/>
                  </a:moveTo>
                  <a:lnTo>
                    <a:pt x="226" y="164"/>
                  </a:lnTo>
                  <a:lnTo>
                    <a:pt x="243" y="142"/>
                  </a:lnTo>
                  <a:lnTo>
                    <a:pt x="270" y="125"/>
                  </a:lnTo>
                  <a:lnTo>
                    <a:pt x="303" y="110"/>
                  </a:lnTo>
                  <a:lnTo>
                    <a:pt x="331" y="103"/>
                  </a:lnTo>
                  <a:lnTo>
                    <a:pt x="366" y="94"/>
                  </a:lnTo>
                  <a:lnTo>
                    <a:pt x="418" y="91"/>
                  </a:lnTo>
                  <a:lnTo>
                    <a:pt x="468" y="94"/>
                  </a:lnTo>
                  <a:lnTo>
                    <a:pt x="515" y="104"/>
                  </a:lnTo>
                  <a:lnTo>
                    <a:pt x="550" y="114"/>
                  </a:lnTo>
                  <a:lnTo>
                    <a:pt x="570" y="78"/>
                  </a:lnTo>
                  <a:lnTo>
                    <a:pt x="596" y="51"/>
                  </a:lnTo>
                  <a:lnTo>
                    <a:pt x="632" y="29"/>
                  </a:lnTo>
                  <a:lnTo>
                    <a:pt x="679" y="13"/>
                  </a:lnTo>
                  <a:lnTo>
                    <a:pt x="737" y="1"/>
                  </a:lnTo>
                  <a:lnTo>
                    <a:pt x="793" y="0"/>
                  </a:lnTo>
                  <a:lnTo>
                    <a:pt x="843" y="6"/>
                  </a:lnTo>
                  <a:lnTo>
                    <a:pt x="899" y="20"/>
                  </a:lnTo>
                  <a:lnTo>
                    <a:pt x="942" y="44"/>
                  </a:lnTo>
                  <a:lnTo>
                    <a:pt x="973" y="69"/>
                  </a:lnTo>
                  <a:lnTo>
                    <a:pt x="993" y="92"/>
                  </a:lnTo>
                  <a:lnTo>
                    <a:pt x="997" y="122"/>
                  </a:lnTo>
                  <a:lnTo>
                    <a:pt x="1037" y="112"/>
                  </a:lnTo>
                  <a:lnTo>
                    <a:pt x="1083" y="115"/>
                  </a:lnTo>
                  <a:lnTo>
                    <a:pt x="1122" y="125"/>
                  </a:lnTo>
                  <a:lnTo>
                    <a:pt x="1156" y="146"/>
                  </a:lnTo>
                  <a:lnTo>
                    <a:pt x="1180" y="173"/>
                  </a:lnTo>
                  <a:lnTo>
                    <a:pt x="1189" y="203"/>
                  </a:lnTo>
                  <a:lnTo>
                    <a:pt x="1188" y="226"/>
                  </a:lnTo>
                  <a:lnTo>
                    <a:pt x="1210" y="224"/>
                  </a:lnTo>
                  <a:lnTo>
                    <a:pt x="1238" y="229"/>
                  </a:lnTo>
                  <a:lnTo>
                    <a:pt x="1266" y="239"/>
                  </a:lnTo>
                  <a:lnTo>
                    <a:pt x="1289" y="251"/>
                  </a:lnTo>
                  <a:lnTo>
                    <a:pt x="1304" y="262"/>
                  </a:lnTo>
                  <a:lnTo>
                    <a:pt x="1317" y="275"/>
                  </a:lnTo>
                  <a:lnTo>
                    <a:pt x="1332" y="292"/>
                  </a:lnTo>
                  <a:lnTo>
                    <a:pt x="1340" y="314"/>
                  </a:lnTo>
                  <a:lnTo>
                    <a:pt x="1341" y="329"/>
                  </a:lnTo>
                  <a:lnTo>
                    <a:pt x="1337" y="346"/>
                  </a:lnTo>
                  <a:lnTo>
                    <a:pt x="1328" y="368"/>
                  </a:lnTo>
                  <a:lnTo>
                    <a:pt x="1340" y="390"/>
                  </a:lnTo>
                  <a:lnTo>
                    <a:pt x="1345" y="409"/>
                  </a:lnTo>
                  <a:lnTo>
                    <a:pt x="1348" y="431"/>
                  </a:lnTo>
                  <a:lnTo>
                    <a:pt x="1341" y="458"/>
                  </a:lnTo>
                  <a:lnTo>
                    <a:pt x="1336" y="474"/>
                  </a:lnTo>
                  <a:lnTo>
                    <a:pt x="1321" y="493"/>
                  </a:lnTo>
                  <a:lnTo>
                    <a:pt x="1341" y="519"/>
                  </a:lnTo>
                  <a:lnTo>
                    <a:pt x="1348" y="536"/>
                  </a:lnTo>
                  <a:lnTo>
                    <a:pt x="1349" y="560"/>
                  </a:lnTo>
                  <a:lnTo>
                    <a:pt x="1345" y="584"/>
                  </a:lnTo>
                  <a:lnTo>
                    <a:pt x="1333" y="611"/>
                  </a:lnTo>
                  <a:lnTo>
                    <a:pt x="1317" y="630"/>
                  </a:lnTo>
                  <a:lnTo>
                    <a:pt x="1293" y="648"/>
                  </a:lnTo>
                  <a:lnTo>
                    <a:pt x="1253" y="666"/>
                  </a:lnTo>
                  <a:lnTo>
                    <a:pt x="1210" y="673"/>
                  </a:lnTo>
                  <a:lnTo>
                    <a:pt x="1172" y="667"/>
                  </a:lnTo>
                  <a:lnTo>
                    <a:pt x="1146" y="658"/>
                  </a:lnTo>
                  <a:lnTo>
                    <a:pt x="1129" y="677"/>
                  </a:lnTo>
                  <a:lnTo>
                    <a:pt x="1110" y="692"/>
                  </a:lnTo>
                  <a:lnTo>
                    <a:pt x="1094" y="701"/>
                  </a:lnTo>
                  <a:lnTo>
                    <a:pt x="1063" y="714"/>
                  </a:lnTo>
                  <a:lnTo>
                    <a:pt x="1037" y="723"/>
                  </a:lnTo>
                  <a:lnTo>
                    <a:pt x="997" y="729"/>
                  </a:lnTo>
                  <a:lnTo>
                    <a:pt x="958" y="728"/>
                  </a:lnTo>
                  <a:lnTo>
                    <a:pt x="919" y="719"/>
                  </a:lnTo>
                  <a:lnTo>
                    <a:pt x="886" y="705"/>
                  </a:lnTo>
                  <a:lnTo>
                    <a:pt x="866" y="730"/>
                  </a:lnTo>
                  <a:lnTo>
                    <a:pt x="847" y="745"/>
                  </a:lnTo>
                  <a:lnTo>
                    <a:pt x="823" y="758"/>
                  </a:lnTo>
                  <a:lnTo>
                    <a:pt x="795" y="768"/>
                  </a:lnTo>
                  <a:lnTo>
                    <a:pt x="763" y="772"/>
                  </a:lnTo>
                  <a:lnTo>
                    <a:pt x="734" y="772"/>
                  </a:lnTo>
                  <a:lnTo>
                    <a:pt x="706" y="768"/>
                  </a:lnTo>
                  <a:lnTo>
                    <a:pt x="671" y="754"/>
                  </a:lnTo>
                  <a:lnTo>
                    <a:pt x="651" y="742"/>
                  </a:lnTo>
                  <a:lnTo>
                    <a:pt x="632" y="758"/>
                  </a:lnTo>
                  <a:lnTo>
                    <a:pt x="612" y="768"/>
                  </a:lnTo>
                  <a:lnTo>
                    <a:pt x="588" y="777"/>
                  </a:lnTo>
                  <a:lnTo>
                    <a:pt x="554" y="784"/>
                  </a:lnTo>
                  <a:lnTo>
                    <a:pt x="518" y="782"/>
                  </a:lnTo>
                  <a:lnTo>
                    <a:pt x="480" y="774"/>
                  </a:lnTo>
                  <a:lnTo>
                    <a:pt x="452" y="762"/>
                  </a:lnTo>
                  <a:lnTo>
                    <a:pt x="426" y="741"/>
                  </a:lnTo>
                  <a:lnTo>
                    <a:pt x="410" y="719"/>
                  </a:lnTo>
                  <a:lnTo>
                    <a:pt x="382" y="727"/>
                  </a:lnTo>
                  <a:lnTo>
                    <a:pt x="350" y="732"/>
                  </a:lnTo>
                  <a:lnTo>
                    <a:pt x="311" y="730"/>
                  </a:lnTo>
                  <a:lnTo>
                    <a:pt x="278" y="720"/>
                  </a:lnTo>
                  <a:lnTo>
                    <a:pt x="252" y="707"/>
                  </a:lnTo>
                  <a:lnTo>
                    <a:pt x="231" y="692"/>
                  </a:lnTo>
                  <a:lnTo>
                    <a:pt x="213" y="671"/>
                  </a:lnTo>
                  <a:lnTo>
                    <a:pt x="209" y="648"/>
                  </a:lnTo>
                  <a:lnTo>
                    <a:pt x="191" y="654"/>
                  </a:lnTo>
                  <a:lnTo>
                    <a:pt x="160" y="655"/>
                  </a:lnTo>
                  <a:lnTo>
                    <a:pt x="125" y="648"/>
                  </a:lnTo>
                  <a:lnTo>
                    <a:pt x="91" y="634"/>
                  </a:lnTo>
                  <a:lnTo>
                    <a:pt x="67" y="613"/>
                  </a:lnTo>
                  <a:lnTo>
                    <a:pt x="47" y="587"/>
                  </a:lnTo>
                  <a:lnTo>
                    <a:pt x="35" y="560"/>
                  </a:lnTo>
                  <a:lnTo>
                    <a:pt x="31" y="523"/>
                  </a:lnTo>
                  <a:lnTo>
                    <a:pt x="32" y="498"/>
                  </a:lnTo>
                  <a:lnTo>
                    <a:pt x="43" y="461"/>
                  </a:lnTo>
                  <a:lnTo>
                    <a:pt x="19" y="440"/>
                  </a:lnTo>
                  <a:lnTo>
                    <a:pt x="7" y="412"/>
                  </a:lnTo>
                  <a:lnTo>
                    <a:pt x="0" y="382"/>
                  </a:lnTo>
                  <a:lnTo>
                    <a:pt x="0" y="352"/>
                  </a:lnTo>
                  <a:lnTo>
                    <a:pt x="8" y="319"/>
                  </a:lnTo>
                  <a:lnTo>
                    <a:pt x="24" y="295"/>
                  </a:lnTo>
                  <a:lnTo>
                    <a:pt x="51" y="268"/>
                  </a:lnTo>
                  <a:lnTo>
                    <a:pt x="79" y="248"/>
                  </a:lnTo>
                  <a:lnTo>
                    <a:pt x="112" y="229"/>
                  </a:lnTo>
                  <a:lnTo>
                    <a:pt x="155" y="216"/>
                  </a:lnTo>
                  <a:lnTo>
                    <a:pt x="195" y="209"/>
                  </a:lnTo>
                  <a:lnTo>
                    <a:pt x="213" y="206"/>
                  </a:lnTo>
                  <a:lnTo>
                    <a:pt x="215" y="185"/>
                  </a:lnTo>
                </a:path>
              </a:pathLst>
            </a:custGeom>
            <a:solidFill>
              <a:srgbClr val="FFFFFF"/>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14507" name="Group 171"/>
            <p:cNvGrpSpPr>
              <a:grpSpLocks/>
            </p:cNvGrpSpPr>
            <p:nvPr/>
          </p:nvGrpSpPr>
          <p:grpSpPr bwMode="auto">
            <a:xfrm>
              <a:off x="4000" y="1174"/>
              <a:ext cx="197" cy="222"/>
              <a:chOff x="4000" y="1174"/>
              <a:chExt cx="197" cy="222"/>
            </a:xfrm>
          </p:grpSpPr>
          <p:sp>
            <p:nvSpPr>
              <p:cNvPr id="14504" name="Oval 168"/>
              <p:cNvSpPr>
                <a:spLocks noChangeArrowheads="1"/>
              </p:cNvSpPr>
              <p:nvPr/>
            </p:nvSpPr>
            <p:spPr bwMode="auto">
              <a:xfrm>
                <a:off x="4074" y="1174"/>
                <a:ext cx="123" cy="83"/>
              </a:xfrm>
              <a:prstGeom prst="ellipse">
                <a:avLst/>
              </a:prstGeom>
              <a:solidFill>
                <a:srgbClr val="FFFFFF"/>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505" name="Oval 169"/>
              <p:cNvSpPr>
                <a:spLocks noChangeArrowheads="1"/>
              </p:cNvSpPr>
              <p:nvPr/>
            </p:nvSpPr>
            <p:spPr bwMode="auto">
              <a:xfrm>
                <a:off x="4015" y="1285"/>
                <a:ext cx="94" cy="53"/>
              </a:xfrm>
              <a:prstGeom prst="ellipse">
                <a:avLst/>
              </a:prstGeom>
              <a:solidFill>
                <a:srgbClr val="FFFFFF"/>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506" name="Oval 170"/>
              <p:cNvSpPr>
                <a:spLocks noChangeArrowheads="1"/>
              </p:cNvSpPr>
              <p:nvPr/>
            </p:nvSpPr>
            <p:spPr bwMode="auto">
              <a:xfrm>
                <a:off x="4000" y="1357"/>
                <a:ext cx="51" cy="39"/>
              </a:xfrm>
              <a:prstGeom prst="ellipse">
                <a:avLst/>
              </a:prstGeom>
              <a:solidFill>
                <a:srgbClr val="FFFFFF"/>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4508" name="Rectangle 172"/>
            <p:cNvSpPr>
              <a:spLocks noChangeArrowheads="1"/>
            </p:cNvSpPr>
            <p:nvPr/>
          </p:nvSpPr>
          <p:spPr bwMode="auto">
            <a:xfrm>
              <a:off x="4075" y="549"/>
              <a:ext cx="836" cy="62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7788" tIns="39688" rIns="77788" bIns="39688">
              <a:spAutoFit/>
            </a:bodyPr>
            <a:lstStyle/>
            <a:p>
              <a:pPr defTabSz="742950"/>
              <a:r>
                <a:rPr lang="en-US" sz="1200" b="1">
                  <a:latin typeface="Helvetica" charset="0"/>
                </a:rPr>
                <a:t>On Time Delivery</a:t>
              </a:r>
            </a:p>
            <a:p>
              <a:pPr defTabSz="742950"/>
              <a:r>
                <a:rPr lang="en-US" sz="1200" b="1">
                  <a:latin typeface="Helvetica" charset="0"/>
                </a:rPr>
                <a:t>FIFO</a:t>
              </a:r>
            </a:p>
            <a:p>
              <a:pPr defTabSz="742950"/>
              <a:r>
                <a:rPr lang="en-US" sz="1200" b="1">
                  <a:latin typeface="Helvetica" charset="0"/>
                </a:rPr>
                <a:t>Rotate Stock</a:t>
              </a:r>
            </a:p>
            <a:p>
              <a:pPr defTabSz="742950"/>
              <a:r>
                <a:rPr lang="en-US" sz="1200" b="1">
                  <a:latin typeface="Helvetica" charset="0"/>
                </a:rPr>
                <a:t>Quality</a:t>
              </a:r>
            </a:p>
            <a:p>
              <a:pPr defTabSz="742950"/>
              <a:r>
                <a:rPr lang="en-US" sz="1200" b="1">
                  <a:latin typeface="Helvetica" charset="0"/>
                </a:rPr>
                <a:t>Cost</a:t>
              </a:r>
            </a:p>
          </p:txBody>
        </p:sp>
      </p:grpSp>
      <p:sp>
        <p:nvSpPr>
          <p:cNvPr id="14510" name="Rectangle 174"/>
          <p:cNvSpPr>
            <a:spLocks noChangeArrowheads="1"/>
          </p:cNvSpPr>
          <p:nvPr/>
        </p:nvSpPr>
        <p:spPr bwMode="auto">
          <a:xfrm>
            <a:off x="7296150" y="3736975"/>
            <a:ext cx="960438" cy="3079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7788" tIns="39688" rIns="77788" bIns="39688">
            <a:spAutoFit/>
          </a:bodyPr>
          <a:lstStyle/>
          <a:p>
            <a:pPr defTabSz="742950"/>
            <a:r>
              <a:rPr lang="en-US" sz="1500" b="1">
                <a:latin typeface="Helvetica" charset="0"/>
              </a:rPr>
              <a:t>Supply</a:t>
            </a:r>
          </a:p>
        </p:txBody>
      </p:sp>
      <p:sp>
        <p:nvSpPr>
          <p:cNvPr id="14511" name="Rectangle 175"/>
          <p:cNvSpPr>
            <a:spLocks noChangeArrowheads="1"/>
          </p:cNvSpPr>
          <p:nvPr/>
        </p:nvSpPr>
        <p:spPr bwMode="auto">
          <a:xfrm>
            <a:off x="6716713" y="5357813"/>
            <a:ext cx="1428750" cy="99218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7788" tIns="39688" rIns="77788" bIns="39688">
            <a:spAutoFit/>
          </a:bodyPr>
          <a:lstStyle/>
          <a:p>
            <a:pPr defTabSz="742950"/>
            <a:r>
              <a:rPr lang="en-US" sz="1200" b="1">
                <a:latin typeface="Helvetica" charset="0"/>
              </a:rPr>
              <a:t>• Requirements</a:t>
            </a:r>
          </a:p>
          <a:p>
            <a:pPr defTabSz="742950"/>
            <a:r>
              <a:rPr lang="en-US" sz="1200" b="1">
                <a:latin typeface="Helvetica" charset="0"/>
              </a:rPr>
              <a:t>  - Communications</a:t>
            </a:r>
          </a:p>
          <a:p>
            <a:pPr defTabSz="742950"/>
            <a:r>
              <a:rPr lang="en-US" sz="1200" b="1">
                <a:latin typeface="Helvetica" charset="0"/>
              </a:rPr>
              <a:t>  - Specifications</a:t>
            </a:r>
          </a:p>
          <a:p>
            <a:pPr defTabSz="742950"/>
            <a:r>
              <a:rPr lang="en-US" sz="1200" b="1">
                <a:latin typeface="Helvetica" charset="0"/>
              </a:rPr>
              <a:t>  - Expectations</a:t>
            </a:r>
          </a:p>
          <a:p>
            <a:pPr defTabSz="742950"/>
            <a:r>
              <a:rPr lang="en-US" sz="1200" b="1">
                <a:latin typeface="Helvetica" charset="0"/>
              </a:rPr>
              <a:t>  - Timing</a:t>
            </a:r>
          </a:p>
        </p:txBody>
      </p:sp>
      <p:sp>
        <p:nvSpPr>
          <p:cNvPr id="14512" name="Rectangle 176"/>
          <p:cNvSpPr>
            <a:spLocks noChangeArrowheads="1"/>
          </p:cNvSpPr>
          <p:nvPr/>
        </p:nvSpPr>
        <p:spPr bwMode="auto">
          <a:xfrm>
            <a:off x="4257675" y="1633538"/>
            <a:ext cx="1681163" cy="3841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7788" tIns="39688" rIns="77788" bIns="39688">
            <a:spAutoFit/>
          </a:bodyPr>
          <a:lstStyle/>
          <a:p>
            <a:pPr defTabSz="742950"/>
            <a:r>
              <a:rPr lang="en-US" sz="2000" b="1">
                <a:solidFill>
                  <a:schemeClr val="bg1"/>
                </a:solidFill>
                <a:effectLst>
                  <a:outerShdw blurRad="38100" dist="38100" dir="2700000" algn="tl">
                    <a:srgbClr val="C0C0C0"/>
                  </a:outerShdw>
                </a:effectLst>
                <a:latin typeface="Helvetica" charset="0"/>
              </a:rPr>
              <a:t>GROCERIES</a:t>
            </a:r>
          </a:p>
        </p:txBody>
      </p:sp>
      <p:grpSp>
        <p:nvGrpSpPr>
          <p:cNvPr id="14542" name="Group 206"/>
          <p:cNvGrpSpPr>
            <a:grpSpLocks/>
          </p:cNvGrpSpPr>
          <p:nvPr/>
        </p:nvGrpSpPr>
        <p:grpSpPr bwMode="auto">
          <a:xfrm>
            <a:off x="5949950" y="4059238"/>
            <a:ext cx="2827338" cy="1236662"/>
            <a:chOff x="3748" y="2557"/>
            <a:chExt cx="1781" cy="779"/>
          </a:xfrm>
        </p:grpSpPr>
        <p:sp>
          <p:nvSpPr>
            <p:cNvPr id="14513" name="Freeform 177"/>
            <p:cNvSpPr>
              <a:spLocks/>
            </p:cNvSpPr>
            <p:nvPr/>
          </p:nvSpPr>
          <p:spPr bwMode="auto">
            <a:xfrm>
              <a:off x="4410" y="2564"/>
              <a:ext cx="1070" cy="659"/>
            </a:xfrm>
            <a:custGeom>
              <a:avLst/>
              <a:gdLst>
                <a:gd name="T0" fmla="*/ 0 w 1070"/>
                <a:gd name="T1" fmla="*/ 65 h 659"/>
                <a:gd name="T2" fmla="*/ 3 w 1070"/>
                <a:gd name="T3" fmla="*/ 51 h 659"/>
                <a:gd name="T4" fmla="*/ 10 w 1070"/>
                <a:gd name="T5" fmla="*/ 39 h 659"/>
                <a:gd name="T6" fmla="*/ 17 w 1070"/>
                <a:gd name="T7" fmla="*/ 27 h 659"/>
                <a:gd name="T8" fmla="*/ 28 w 1070"/>
                <a:gd name="T9" fmla="*/ 17 h 659"/>
                <a:gd name="T10" fmla="*/ 40 w 1070"/>
                <a:gd name="T11" fmla="*/ 9 h 659"/>
                <a:gd name="T12" fmla="*/ 53 w 1070"/>
                <a:gd name="T13" fmla="*/ 3 h 659"/>
                <a:gd name="T14" fmla="*/ 67 w 1070"/>
                <a:gd name="T15" fmla="*/ 0 h 659"/>
                <a:gd name="T16" fmla="*/ 79 w 1070"/>
                <a:gd name="T17" fmla="*/ 0 h 659"/>
                <a:gd name="T18" fmla="*/ 1069 w 1070"/>
                <a:gd name="T19" fmla="*/ 658 h 659"/>
                <a:gd name="T20" fmla="*/ 792 w 1070"/>
                <a:gd name="T21" fmla="*/ 655 h 659"/>
                <a:gd name="T22" fmla="*/ 790 w 1070"/>
                <a:gd name="T23" fmla="*/ 637 h 659"/>
                <a:gd name="T24" fmla="*/ 784 w 1070"/>
                <a:gd name="T25" fmla="*/ 619 h 659"/>
                <a:gd name="T26" fmla="*/ 777 w 1070"/>
                <a:gd name="T27" fmla="*/ 602 h 659"/>
                <a:gd name="T28" fmla="*/ 766 w 1070"/>
                <a:gd name="T29" fmla="*/ 586 h 659"/>
                <a:gd name="T30" fmla="*/ 754 w 1070"/>
                <a:gd name="T31" fmla="*/ 571 h 659"/>
                <a:gd name="T32" fmla="*/ 740 w 1070"/>
                <a:gd name="T33" fmla="*/ 559 h 659"/>
                <a:gd name="T34" fmla="*/ 724 w 1070"/>
                <a:gd name="T35" fmla="*/ 549 h 659"/>
                <a:gd name="T36" fmla="*/ 706 w 1070"/>
                <a:gd name="T37" fmla="*/ 541 h 659"/>
                <a:gd name="T38" fmla="*/ 688 w 1070"/>
                <a:gd name="T39" fmla="*/ 534 h 659"/>
                <a:gd name="T40" fmla="*/ 669 w 1070"/>
                <a:gd name="T41" fmla="*/ 532 h 659"/>
                <a:gd name="T42" fmla="*/ 650 w 1070"/>
                <a:gd name="T43" fmla="*/ 531 h 659"/>
                <a:gd name="T44" fmla="*/ 631 w 1070"/>
                <a:gd name="T45" fmla="*/ 534 h 659"/>
                <a:gd name="T46" fmla="*/ 613 w 1070"/>
                <a:gd name="T47" fmla="*/ 538 h 659"/>
                <a:gd name="T48" fmla="*/ 594 w 1070"/>
                <a:gd name="T49" fmla="*/ 545 h 659"/>
                <a:gd name="T50" fmla="*/ 578 w 1070"/>
                <a:gd name="T51" fmla="*/ 555 h 659"/>
                <a:gd name="T52" fmla="*/ 563 w 1070"/>
                <a:gd name="T53" fmla="*/ 566 h 659"/>
                <a:gd name="T54" fmla="*/ 550 w 1070"/>
                <a:gd name="T55" fmla="*/ 581 h 659"/>
                <a:gd name="T56" fmla="*/ 539 w 1070"/>
                <a:gd name="T57" fmla="*/ 596 h 659"/>
                <a:gd name="T58" fmla="*/ 530 w 1070"/>
                <a:gd name="T59" fmla="*/ 613 h 659"/>
                <a:gd name="T60" fmla="*/ 524 w 1070"/>
                <a:gd name="T61" fmla="*/ 630 h 659"/>
                <a:gd name="T62" fmla="*/ 521 w 1070"/>
                <a:gd name="T63" fmla="*/ 649 h 659"/>
                <a:gd name="T64" fmla="*/ 0 w 1070"/>
                <a:gd name="T65" fmla="*/ 658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0" h="659">
                  <a:moveTo>
                    <a:pt x="0" y="658"/>
                  </a:moveTo>
                  <a:lnTo>
                    <a:pt x="0" y="65"/>
                  </a:lnTo>
                  <a:lnTo>
                    <a:pt x="2" y="58"/>
                  </a:lnTo>
                  <a:lnTo>
                    <a:pt x="3" y="51"/>
                  </a:lnTo>
                  <a:lnTo>
                    <a:pt x="6" y="45"/>
                  </a:lnTo>
                  <a:lnTo>
                    <a:pt x="10" y="39"/>
                  </a:lnTo>
                  <a:lnTo>
                    <a:pt x="13" y="33"/>
                  </a:lnTo>
                  <a:lnTo>
                    <a:pt x="17" y="27"/>
                  </a:lnTo>
                  <a:lnTo>
                    <a:pt x="23" y="22"/>
                  </a:lnTo>
                  <a:lnTo>
                    <a:pt x="28" y="17"/>
                  </a:lnTo>
                  <a:lnTo>
                    <a:pt x="34" y="13"/>
                  </a:lnTo>
                  <a:lnTo>
                    <a:pt x="40" y="9"/>
                  </a:lnTo>
                  <a:lnTo>
                    <a:pt x="46" y="6"/>
                  </a:lnTo>
                  <a:lnTo>
                    <a:pt x="53" y="3"/>
                  </a:lnTo>
                  <a:lnTo>
                    <a:pt x="60" y="2"/>
                  </a:lnTo>
                  <a:lnTo>
                    <a:pt x="67" y="0"/>
                  </a:lnTo>
                  <a:lnTo>
                    <a:pt x="75" y="0"/>
                  </a:lnTo>
                  <a:lnTo>
                    <a:pt x="79" y="0"/>
                  </a:lnTo>
                  <a:lnTo>
                    <a:pt x="1069" y="0"/>
                  </a:lnTo>
                  <a:lnTo>
                    <a:pt x="1069" y="658"/>
                  </a:lnTo>
                  <a:lnTo>
                    <a:pt x="792" y="658"/>
                  </a:lnTo>
                  <a:lnTo>
                    <a:pt x="792" y="655"/>
                  </a:lnTo>
                  <a:lnTo>
                    <a:pt x="791" y="646"/>
                  </a:lnTo>
                  <a:lnTo>
                    <a:pt x="790" y="637"/>
                  </a:lnTo>
                  <a:lnTo>
                    <a:pt x="788" y="628"/>
                  </a:lnTo>
                  <a:lnTo>
                    <a:pt x="784" y="619"/>
                  </a:lnTo>
                  <a:lnTo>
                    <a:pt x="781" y="610"/>
                  </a:lnTo>
                  <a:lnTo>
                    <a:pt x="777" y="602"/>
                  </a:lnTo>
                  <a:lnTo>
                    <a:pt x="771" y="593"/>
                  </a:lnTo>
                  <a:lnTo>
                    <a:pt x="766" y="586"/>
                  </a:lnTo>
                  <a:lnTo>
                    <a:pt x="761" y="578"/>
                  </a:lnTo>
                  <a:lnTo>
                    <a:pt x="754" y="571"/>
                  </a:lnTo>
                  <a:lnTo>
                    <a:pt x="747" y="566"/>
                  </a:lnTo>
                  <a:lnTo>
                    <a:pt x="740" y="559"/>
                  </a:lnTo>
                  <a:lnTo>
                    <a:pt x="732" y="554"/>
                  </a:lnTo>
                  <a:lnTo>
                    <a:pt x="724" y="549"/>
                  </a:lnTo>
                  <a:lnTo>
                    <a:pt x="715" y="545"/>
                  </a:lnTo>
                  <a:lnTo>
                    <a:pt x="706" y="541"/>
                  </a:lnTo>
                  <a:lnTo>
                    <a:pt x="698" y="538"/>
                  </a:lnTo>
                  <a:lnTo>
                    <a:pt x="688" y="534"/>
                  </a:lnTo>
                  <a:lnTo>
                    <a:pt x="679" y="533"/>
                  </a:lnTo>
                  <a:lnTo>
                    <a:pt x="669" y="532"/>
                  </a:lnTo>
                  <a:lnTo>
                    <a:pt x="659" y="531"/>
                  </a:lnTo>
                  <a:lnTo>
                    <a:pt x="650" y="531"/>
                  </a:lnTo>
                  <a:lnTo>
                    <a:pt x="640" y="532"/>
                  </a:lnTo>
                  <a:lnTo>
                    <a:pt x="631" y="534"/>
                  </a:lnTo>
                  <a:lnTo>
                    <a:pt x="621" y="535"/>
                  </a:lnTo>
                  <a:lnTo>
                    <a:pt x="613" y="538"/>
                  </a:lnTo>
                  <a:lnTo>
                    <a:pt x="603" y="541"/>
                  </a:lnTo>
                  <a:lnTo>
                    <a:pt x="594" y="545"/>
                  </a:lnTo>
                  <a:lnTo>
                    <a:pt x="587" y="550"/>
                  </a:lnTo>
                  <a:lnTo>
                    <a:pt x="578" y="555"/>
                  </a:lnTo>
                  <a:lnTo>
                    <a:pt x="570" y="561"/>
                  </a:lnTo>
                  <a:lnTo>
                    <a:pt x="563" y="566"/>
                  </a:lnTo>
                  <a:lnTo>
                    <a:pt x="556" y="573"/>
                  </a:lnTo>
                  <a:lnTo>
                    <a:pt x="550" y="581"/>
                  </a:lnTo>
                  <a:lnTo>
                    <a:pt x="544" y="588"/>
                  </a:lnTo>
                  <a:lnTo>
                    <a:pt x="539" y="596"/>
                  </a:lnTo>
                  <a:lnTo>
                    <a:pt x="535" y="604"/>
                  </a:lnTo>
                  <a:lnTo>
                    <a:pt x="530" y="613"/>
                  </a:lnTo>
                  <a:lnTo>
                    <a:pt x="527" y="621"/>
                  </a:lnTo>
                  <a:lnTo>
                    <a:pt x="524" y="630"/>
                  </a:lnTo>
                  <a:lnTo>
                    <a:pt x="522" y="640"/>
                  </a:lnTo>
                  <a:lnTo>
                    <a:pt x="521" y="649"/>
                  </a:lnTo>
                  <a:lnTo>
                    <a:pt x="520" y="658"/>
                  </a:lnTo>
                  <a:lnTo>
                    <a:pt x="0" y="658"/>
                  </a:lnTo>
                </a:path>
              </a:pathLst>
            </a:custGeom>
            <a:solidFill>
              <a:srgbClr val="FFFFFF"/>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514" name="Freeform 178"/>
            <p:cNvSpPr>
              <a:spLocks/>
            </p:cNvSpPr>
            <p:nvPr/>
          </p:nvSpPr>
          <p:spPr bwMode="auto">
            <a:xfrm>
              <a:off x="3787" y="2793"/>
              <a:ext cx="569" cy="430"/>
            </a:xfrm>
            <a:custGeom>
              <a:avLst/>
              <a:gdLst>
                <a:gd name="T0" fmla="*/ 338 w 569"/>
                <a:gd name="T1" fmla="*/ 429 h 430"/>
                <a:gd name="T2" fmla="*/ 338 w 569"/>
                <a:gd name="T3" fmla="*/ 426 h 430"/>
                <a:gd name="T4" fmla="*/ 337 w 569"/>
                <a:gd name="T5" fmla="*/ 417 h 430"/>
                <a:gd name="T6" fmla="*/ 335 w 569"/>
                <a:gd name="T7" fmla="*/ 408 h 430"/>
                <a:gd name="T8" fmla="*/ 333 w 569"/>
                <a:gd name="T9" fmla="*/ 399 h 430"/>
                <a:gd name="T10" fmla="*/ 330 w 569"/>
                <a:gd name="T11" fmla="*/ 390 h 430"/>
                <a:gd name="T12" fmla="*/ 326 w 569"/>
                <a:gd name="T13" fmla="*/ 381 h 430"/>
                <a:gd name="T14" fmla="*/ 322 w 569"/>
                <a:gd name="T15" fmla="*/ 373 h 430"/>
                <a:gd name="T16" fmla="*/ 318 w 569"/>
                <a:gd name="T17" fmla="*/ 364 h 430"/>
                <a:gd name="T18" fmla="*/ 312 w 569"/>
                <a:gd name="T19" fmla="*/ 357 h 430"/>
                <a:gd name="T20" fmla="*/ 306 w 569"/>
                <a:gd name="T21" fmla="*/ 349 h 430"/>
                <a:gd name="T22" fmla="*/ 300 w 569"/>
                <a:gd name="T23" fmla="*/ 343 h 430"/>
                <a:gd name="T24" fmla="*/ 293 w 569"/>
                <a:gd name="T25" fmla="*/ 337 h 430"/>
                <a:gd name="T26" fmla="*/ 286 w 569"/>
                <a:gd name="T27" fmla="*/ 330 h 430"/>
                <a:gd name="T28" fmla="*/ 278 w 569"/>
                <a:gd name="T29" fmla="*/ 325 h 430"/>
                <a:gd name="T30" fmla="*/ 269 w 569"/>
                <a:gd name="T31" fmla="*/ 320 h 430"/>
                <a:gd name="T32" fmla="*/ 261 w 569"/>
                <a:gd name="T33" fmla="*/ 316 h 430"/>
                <a:gd name="T34" fmla="*/ 252 w 569"/>
                <a:gd name="T35" fmla="*/ 313 h 430"/>
                <a:gd name="T36" fmla="*/ 243 w 569"/>
                <a:gd name="T37" fmla="*/ 309 h 430"/>
                <a:gd name="T38" fmla="*/ 234 w 569"/>
                <a:gd name="T39" fmla="*/ 306 h 430"/>
                <a:gd name="T40" fmla="*/ 224 w 569"/>
                <a:gd name="T41" fmla="*/ 304 h 430"/>
                <a:gd name="T42" fmla="*/ 215 w 569"/>
                <a:gd name="T43" fmla="*/ 303 h 430"/>
                <a:gd name="T44" fmla="*/ 205 w 569"/>
                <a:gd name="T45" fmla="*/ 302 h 430"/>
                <a:gd name="T46" fmla="*/ 196 w 569"/>
                <a:gd name="T47" fmla="*/ 302 h 430"/>
                <a:gd name="T48" fmla="*/ 186 w 569"/>
                <a:gd name="T49" fmla="*/ 303 h 430"/>
                <a:gd name="T50" fmla="*/ 177 w 569"/>
                <a:gd name="T51" fmla="*/ 305 h 430"/>
                <a:gd name="T52" fmla="*/ 167 w 569"/>
                <a:gd name="T53" fmla="*/ 307 h 430"/>
                <a:gd name="T54" fmla="*/ 159 w 569"/>
                <a:gd name="T55" fmla="*/ 309 h 430"/>
                <a:gd name="T56" fmla="*/ 149 w 569"/>
                <a:gd name="T57" fmla="*/ 313 h 430"/>
                <a:gd name="T58" fmla="*/ 141 w 569"/>
                <a:gd name="T59" fmla="*/ 317 h 430"/>
                <a:gd name="T60" fmla="*/ 133 w 569"/>
                <a:gd name="T61" fmla="*/ 321 h 430"/>
                <a:gd name="T62" fmla="*/ 124 w 569"/>
                <a:gd name="T63" fmla="*/ 326 h 430"/>
                <a:gd name="T64" fmla="*/ 117 w 569"/>
                <a:gd name="T65" fmla="*/ 332 h 430"/>
                <a:gd name="T66" fmla="*/ 110 w 569"/>
                <a:gd name="T67" fmla="*/ 338 h 430"/>
                <a:gd name="T68" fmla="*/ 103 w 569"/>
                <a:gd name="T69" fmla="*/ 344 h 430"/>
                <a:gd name="T70" fmla="*/ 97 w 569"/>
                <a:gd name="T71" fmla="*/ 352 h 430"/>
                <a:gd name="T72" fmla="*/ 91 w 569"/>
                <a:gd name="T73" fmla="*/ 359 h 430"/>
                <a:gd name="T74" fmla="*/ 85 w 569"/>
                <a:gd name="T75" fmla="*/ 367 h 430"/>
                <a:gd name="T76" fmla="*/ 81 w 569"/>
                <a:gd name="T77" fmla="*/ 375 h 430"/>
                <a:gd name="T78" fmla="*/ 77 w 569"/>
                <a:gd name="T79" fmla="*/ 384 h 430"/>
                <a:gd name="T80" fmla="*/ 73 w 569"/>
                <a:gd name="T81" fmla="*/ 392 h 430"/>
                <a:gd name="T82" fmla="*/ 71 w 569"/>
                <a:gd name="T83" fmla="*/ 401 h 430"/>
                <a:gd name="T84" fmla="*/ 68 w 569"/>
                <a:gd name="T85" fmla="*/ 411 h 430"/>
                <a:gd name="T86" fmla="*/ 67 w 569"/>
                <a:gd name="T87" fmla="*/ 420 h 430"/>
                <a:gd name="T88" fmla="*/ 66 w 569"/>
                <a:gd name="T89" fmla="*/ 429 h 430"/>
                <a:gd name="T90" fmla="*/ 0 w 569"/>
                <a:gd name="T91" fmla="*/ 429 h 430"/>
                <a:gd name="T92" fmla="*/ 0 w 569"/>
                <a:gd name="T93" fmla="*/ 238 h 430"/>
                <a:gd name="T94" fmla="*/ 189 w 569"/>
                <a:gd name="T95" fmla="*/ 163 h 430"/>
                <a:gd name="T96" fmla="*/ 304 w 569"/>
                <a:gd name="T97" fmla="*/ 0 h 430"/>
                <a:gd name="T98" fmla="*/ 568 w 569"/>
                <a:gd name="T99" fmla="*/ 0 h 430"/>
                <a:gd name="T100" fmla="*/ 568 w 569"/>
                <a:gd name="T101" fmla="*/ 429 h 430"/>
                <a:gd name="T102" fmla="*/ 338 w 569"/>
                <a:gd name="T103" fmla="*/ 429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69" h="430">
                  <a:moveTo>
                    <a:pt x="338" y="429"/>
                  </a:moveTo>
                  <a:lnTo>
                    <a:pt x="338" y="426"/>
                  </a:lnTo>
                  <a:lnTo>
                    <a:pt x="337" y="417"/>
                  </a:lnTo>
                  <a:lnTo>
                    <a:pt x="335" y="408"/>
                  </a:lnTo>
                  <a:lnTo>
                    <a:pt x="333" y="399"/>
                  </a:lnTo>
                  <a:lnTo>
                    <a:pt x="330" y="390"/>
                  </a:lnTo>
                  <a:lnTo>
                    <a:pt x="326" y="381"/>
                  </a:lnTo>
                  <a:lnTo>
                    <a:pt x="322" y="373"/>
                  </a:lnTo>
                  <a:lnTo>
                    <a:pt x="318" y="364"/>
                  </a:lnTo>
                  <a:lnTo>
                    <a:pt x="312" y="357"/>
                  </a:lnTo>
                  <a:lnTo>
                    <a:pt x="306" y="349"/>
                  </a:lnTo>
                  <a:lnTo>
                    <a:pt x="300" y="343"/>
                  </a:lnTo>
                  <a:lnTo>
                    <a:pt x="293" y="337"/>
                  </a:lnTo>
                  <a:lnTo>
                    <a:pt x="286" y="330"/>
                  </a:lnTo>
                  <a:lnTo>
                    <a:pt x="278" y="325"/>
                  </a:lnTo>
                  <a:lnTo>
                    <a:pt x="269" y="320"/>
                  </a:lnTo>
                  <a:lnTo>
                    <a:pt x="261" y="316"/>
                  </a:lnTo>
                  <a:lnTo>
                    <a:pt x="252" y="313"/>
                  </a:lnTo>
                  <a:lnTo>
                    <a:pt x="243" y="309"/>
                  </a:lnTo>
                  <a:lnTo>
                    <a:pt x="234" y="306"/>
                  </a:lnTo>
                  <a:lnTo>
                    <a:pt x="224" y="304"/>
                  </a:lnTo>
                  <a:lnTo>
                    <a:pt x="215" y="303"/>
                  </a:lnTo>
                  <a:lnTo>
                    <a:pt x="205" y="302"/>
                  </a:lnTo>
                  <a:lnTo>
                    <a:pt x="196" y="302"/>
                  </a:lnTo>
                  <a:lnTo>
                    <a:pt x="186" y="303"/>
                  </a:lnTo>
                  <a:lnTo>
                    <a:pt x="177" y="305"/>
                  </a:lnTo>
                  <a:lnTo>
                    <a:pt x="167" y="307"/>
                  </a:lnTo>
                  <a:lnTo>
                    <a:pt x="159" y="309"/>
                  </a:lnTo>
                  <a:lnTo>
                    <a:pt x="149" y="313"/>
                  </a:lnTo>
                  <a:lnTo>
                    <a:pt x="141" y="317"/>
                  </a:lnTo>
                  <a:lnTo>
                    <a:pt x="133" y="321"/>
                  </a:lnTo>
                  <a:lnTo>
                    <a:pt x="124" y="326"/>
                  </a:lnTo>
                  <a:lnTo>
                    <a:pt x="117" y="332"/>
                  </a:lnTo>
                  <a:lnTo>
                    <a:pt x="110" y="338"/>
                  </a:lnTo>
                  <a:lnTo>
                    <a:pt x="103" y="344"/>
                  </a:lnTo>
                  <a:lnTo>
                    <a:pt x="97" y="352"/>
                  </a:lnTo>
                  <a:lnTo>
                    <a:pt x="91" y="359"/>
                  </a:lnTo>
                  <a:lnTo>
                    <a:pt x="85" y="367"/>
                  </a:lnTo>
                  <a:lnTo>
                    <a:pt x="81" y="375"/>
                  </a:lnTo>
                  <a:lnTo>
                    <a:pt x="77" y="384"/>
                  </a:lnTo>
                  <a:lnTo>
                    <a:pt x="73" y="392"/>
                  </a:lnTo>
                  <a:lnTo>
                    <a:pt x="71" y="401"/>
                  </a:lnTo>
                  <a:lnTo>
                    <a:pt x="68" y="411"/>
                  </a:lnTo>
                  <a:lnTo>
                    <a:pt x="67" y="420"/>
                  </a:lnTo>
                  <a:lnTo>
                    <a:pt x="66" y="429"/>
                  </a:lnTo>
                  <a:lnTo>
                    <a:pt x="0" y="429"/>
                  </a:lnTo>
                  <a:lnTo>
                    <a:pt x="0" y="238"/>
                  </a:lnTo>
                  <a:lnTo>
                    <a:pt x="189" y="163"/>
                  </a:lnTo>
                  <a:lnTo>
                    <a:pt x="304" y="0"/>
                  </a:lnTo>
                  <a:lnTo>
                    <a:pt x="568" y="0"/>
                  </a:lnTo>
                  <a:lnTo>
                    <a:pt x="568" y="429"/>
                  </a:lnTo>
                  <a:lnTo>
                    <a:pt x="338" y="429"/>
                  </a:lnTo>
                </a:path>
              </a:pathLst>
            </a:custGeom>
            <a:solidFill>
              <a:srgbClr val="FF000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515" name="Freeform 179"/>
            <p:cNvSpPr>
              <a:spLocks/>
            </p:cNvSpPr>
            <p:nvPr/>
          </p:nvSpPr>
          <p:spPr bwMode="auto">
            <a:xfrm>
              <a:off x="3922" y="3165"/>
              <a:ext cx="130" cy="127"/>
            </a:xfrm>
            <a:custGeom>
              <a:avLst/>
              <a:gdLst>
                <a:gd name="T0" fmla="*/ 0 w 130"/>
                <a:gd name="T1" fmla="*/ 56 h 127"/>
                <a:gd name="T2" fmla="*/ 3 w 130"/>
                <a:gd name="T3" fmla="*/ 44 h 127"/>
                <a:gd name="T4" fmla="*/ 8 w 130"/>
                <a:gd name="T5" fmla="*/ 33 h 127"/>
                <a:gd name="T6" fmla="*/ 15 w 130"/>
                <a:gd name="T7" fmla="*/ 22 h 127"/>
                <a:gd name="T8" fmla="*/ 24 w 130"/>
                <a:gd name="T9" fmla="*/ 13 h 127"/>
                <a:gd name="T10" fmla="*/ 35 w 130"/>
                <a:gd name="T11" fmla="*/ 7 h 127"/>
                <a:gd name="T12" fmla="*/ 48 w 130"/>
                <a:gd name="T13" fmla="*/ 2 h 127"/>
                <a:gd name="T14" fmla="*/ 60 w 130"/>
                <a:gd name="T15" fmla="*/ 0 h 127"/>
                <a:gd name="T16" fmla="*/ 74 w 130"/>
                <a:gd name="T17" fmla="*/ 0 h 127"/>
                <a:gd name="T18" fmla="*/ 86 w 130"/>
                <a:gd name="T19" fmla="*/ 3 h 127"/>
                <a:gd name="T20" fmla="*/ 98 w 130"/>
                <a:gd name="T21" fmla="*/ 9 h 127"/>
                <a:gd name="T22" fmla="*/ 108 w 130"/>
                <a:gd name="T23" fmla="*/ 16 h 127"/>
                <a:gd name="T24" fmla="*/ 117 w 130"/>
                <a:gd name="T25" fmla="*/ 26 h 127"/>
                <a:gd name="T26" fmla="*/ 123 w 130"/>
                <a:gd name="T27" fmla="*/ 37 h 127"/>
                <a:gd name="T28" fmla="*/ 127 w 130"/>
                <a:gd name="T29" fmla="*/ 49 h 127"/>
                <a:gd name="T30" fmla="*/ 129 w 130"/>
                <a:gd name="T31" fmla="*/ 61 h 127"/>
                <a:gd name="T32" fmla="*/ 128 w 130"/>
                <a:gd name="T33" fmla="*/ 74 h 127"/>
                <a:gd name="T34" fmla="*/ 125 w 130"/>
                <a:gd name="T35" fmla="*/ 87 h 127"/>
                <a:gd name="T36" fmla="*/ 118 w 130"/>
                <a:gd name="T37" fmla="*/ 98 h 127"/>
                <a:gd name="T38" fmla="*/ 111 w 130"/>
                <a:gd name="T39" fmla="*/ 107 h 127"/>
                <a:gd name="T40" fmla="*/ 101 w 130"/>
                <a:gd name="T41" fmla="*/ 115 h 127"/>
                <a:gd name="T42" fmla="*/ 89 w 130"/>
                <a:gd name="T43" fmla="*/ 122 h 127"/>
                <a:gd name="T44" fmla="*/ 76 w 130"/>
                <a:gd name="T45" fmla="*/ 125 h 127"/>
                <a:gd name="T46" fmla="*/ 63 w 130"/>
                <a:gd name="T47" fmla="*/ 126 h 127"/>
                <a:gd name="T48" fmla="*/ 50 w 130"/>
                <a:gd name="T49" fmla="*/ 124 h 127"/>
                <a:gd name="T50" fmla="*/ 39 w 130"/>
                <a:gd name="T51" fmla="*/ 121 h 127"/>
                <a:gd name="T52" fmla="*/ 27 w 130"/>
                <a:gd name="T53" fmla="*/ 115 h 127"/>
                <a:gd name="T54" fmla="*/ 17 w 130"/>
                <a:gd name="T55" fmla="*/ 106 h 127"/>
                <a:gd name="T56" fmla="*/ 9 w 130"/>
                <a:gd name="T57" fmla="*/ 96 h 127"/>
                <a:gd name="T58" fmla="*/ 3 w 130"/>
                <a:gd name="T59" fmla="*/ 84 h 127"/>
                <a:gd name="T60" fmla="*/ 0 w 130"/>
                <a:gd name="T61" fmla="*/ 72 h 127"/>
                <a:gd name="T62" fmla="*/ 0 w 130"/>
                <a:gd name="T63" fmla="*/ 6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0" h="127">
                  <a:moveTo>
                    <a:pt x="0" y="63"/>
                  </a:moveTo>
                  <a:lnTo>
                    <a:pt x="0" y="56"/>
                  </a:lnTo>
                  <a:lnTo>
                    <a:pt x="1" y="50"/>
                  </a:lnTo>
                  <a:lnTo>
                    <a:pt x="3" y="44"/>
                  </a:lnTo>
                  <a:lnTo>
                    <a:pt x="5" y="38"/>
                  </a:lnTo>
                  <a:lnTo>
                    <a:pt x="8" y="33"/>
                  </a:lnTo>
                  <a:lnTo>
                    <a:pt x="11" y="27"/>
                  </a:lnTo>
                  <a:lnTo>
                    <a:pt x="15" y="22"/>
                  </a:lnTo>
                  <a:lnTo>
                    <a:pt x="19" y="17"/>
                  </a:lnTo>
                  <a:lnTo>
                    <a:pt x="24" y="13"/>
                  </a:lnTo>
                  <a:lnTo>
                    <a:pt x="29" y="9"/>
                  </a:lnTo>
                  <a:lnTo>
                    <a:pt x="35" y="7"/>
                  </a:lnTo>
                  <a:lnTo>
                    <a:pt x="41" y="4"/>
                  </a:lnTo>
                  <a:lnTo>
                    <a:pt x="48" y="2"/>
                  </a:lnTo>
                  <a:lnTo>
                    <a:pt x="54" y="1"/>
                  </a:lnTo>
                  <a:lnTo>
                    <a:pt x="60" y="0"/>
                  </a:lnTo>
                  <a:lnTo>
                    <a:pt x="67" y="0"/>
                  </a:lnTo>
                  <a:lnTo>
                    <a:pt x="74" y="0"/>
                  </a:lnTo>
                  <a:lnTo>
                    <a:pt x="80" y="2"/>
                  </a:lnTo>
                  <a:lnTo>
                    <a:pt x="86" y="3"/>
                  </a:lnTo>
                  <a:lnTo>
                    <a:pt x="92" y="6"/>
                  </a:lnTo>
                  <a:lnTo>
                    <a:pt x="98" y="9"/>
                  </a:lnTo>
                  <a:lnTo>
                    <a:pt x="103" y="12"/>
                  </a:lnTo>
                  <a:lnTo>
                    <a:pt x="108" y="16"/>
                  </a:lnTo>
                  <a:lnTo>
                    <a:pt x="113" y="21"/>
                  </a:lnTo>
                  <a:lnTo>
                    <a:pt x="117" y="26"/>
                  </a:lnTo>
                  <a:lnTo>
                    <a:pt x="121" y="31"/>
                  </a:lnTo>
                  <a:lnTo>
                    <a:pt x="123" y="37"/>
                  </a:lnTo>
                  <a:lnTo>
                    <a:pt x="126" y="43"/>
                  </a:lnTo>
                  <a:lnTo>
                    <a:pt x="127" y="49"/>
                  </a:lnTo>
                  <a:lnTo>
                    <a:pt x="128" y="56"/>
                  </a:lnTo>
                  <a:lnTo>
                    <a:pt x="129" y="61"/>
                  </a:lnTo>
                  <a:lnTo>
                    <a:pt x="129" y="68"/>
                  </a:lnTo>
                  <a:lnTo>
                    <a:pt x="128" y="74"/>
                  </a:lnTo>
                  <a:lnTo>
                    <a:pt x="126" y="81"/>
                  </a:lnTo>
                  <a:lnTo>
                    <a:pt x="125" y="87"/>
                  </a:lnTo>
                  <a:lnTo>
                    <a:pt x="121" y="92"/>
                  </a:lnTo>
                  <a:lnTo>
                    <a:pt x="118" y="98"/>
                  </a:lnTo>
                  <a:lnTo>
                    <a:pt x="115" y="103"/>
                  </a:lnTo>
                  <a:lnTo>
                    <a:pt x="111" y="107"/>
                  </a:lnTo>
                  <a:lnTo>
                    <a:pt x="106" y="112"/>
                  </a:lnTo>
                  <a:lnTo>
                    <a:pt x="101" y="115"/>
                  </a:lnTo>
                  <a:lnTo>
                    <a:pt x="95" y="119"/>
                  </a:lnTo>
                  <a:lnTo>
                    <a:pt x="89" y="122"/>
                  </a:lnTo>
                  <a:lnTo>
                    <a:pt x="83" y="124"/>
                  </a:lnTo>
                  <a:lnTo>
                    <a:pt x="76" y="125"/>
                  </a:lnTo>
                  <a:lnTo>
                    <a:pt x="70" y="126"/>
                  </a:lnTo>
                  <a:lnTo>
                    <a:pt x="63" y="126"/>
                  </a:lnTo>
                  <a:lnTo>
                    <a:pt x="57" y="126"/>
                  </a:lnTo>
                  <a:lnTo>
                    <a:pt x="50" y="124"/>
                  </a:lnTo>
                  <a:lnTo>
                    <a:pt x="44" y="123"/>
                  </a:lnTo>
                  <a:lnTo>
                    <a:pt x="39" y="121"/>
                  </a:lnTo>
                  <a:lnTo>
                    <a:pt x="32" y="118"/>
                  </a:lnTo>
                  <a:lnTo>
                    <a:pt x="27" y="115"/>
                  </a:lnTo>
                  <a:lnTo>
                    <a:pt x="22" y="110"/>
                  </a:lnTo>
                  <a:lnTo>
                    <a:pt x="17" y="106"/>
                  </a:lnTo>
                  <a:lnTo>
                    <a:pt x="13" y="101"/>
                  </a:lnTo>
                  <a:lnTo>
                    <a:pt x="9" y="96"/>
                  </a:lnTo>
                  <a:lnTo>
                    <a:pt x="6" y="90"/>
                  </a:lnTo>
                  <a:lnTo>
                    <a:pt x="3" y="84"/>
                  </a:lnTo>
                  <a:lnTo>
                    <a:pt x="2" y="79"/>
                  </a:lnTo>
                  <a:lnTo>
                    <a:pt x="0" y="72"/>
                  </a:lnTo>
                  <a:lnTo>
                    <a:pt x="0" y="65"/>
                  </a:lnTo>
                  <a:lnTo>
                    <a:pt x="0" y="63"/>
                  </a:lnTo>
                </a:path>
              </a:pathLst>
            </a:custGeom>
            <a:solidFill>
              <a:srgbClr val="FF000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516" name="Freeform 180"/>
            <p:cNvSpPr>
              <a:spLocks/>
            </p:cNvSpPr>
            <p:nvPr/>
          </p:nvSpPr>
          <p:spPr bwMode="auto">
            <a:xfrm>
              <a:off x="3952" y="3194"/>
              <a:ext cx="70" cy="69"/>
            </a:xfrm>
            <a:custGeom>
              <a:avLst/>
              <a:gdLst>
                <a:gd name="T0" fmla="*/ 0 w 70"/>
                <a:gd name="T1" fmla="*/ 34 h 69"/>
                <a:gd name="T2" fmla="*/ 0 w 70"/>
                <a:gd name="T3" fmla="*/ 29 h 69"/>
                <a:gd name="T4" fmla="*/ 1 w 70"/>
                <a:gd name="T5" fmla="*/ 25 h 69"/>
                <a:gd name="T6" fmla="*/ 2 w 70"/>
                <a:gd name="T7" fmla="*/ 21 h 69"/>
                <a:gd name="T8" fmla="*/ 5 w 70"/>
                <a:gd name="T9" fmla="*/ 17 h 69"/>
                <a:gd name="T10" fmla="*/ 7 w 70"/>
                <a:gd name="T11" fmla="*/ 13 h 69"/>
                <a:gd name="T12" fmla="*/ 10 w 70"/>
                <a:gd name="T13" fmla="*/ 9 h 69"/>
                <a:gd name="T14" fmla="*/ 14 w 70"/>
                <a:gd name="T15" fmla="*/ 6 h 69"/>
                <a:gd name="T16" fmla="*/ 18 w 70"/>
                <a:gd name="T17" fmla="*/ 4 h 69"/>
                <a:gd name="T18" fmla="*/ 22 w 70"/>
                <a:gd name="T19" fmla="*/ 2 h 69"/>
                <a:gd name="T20" fmla="*/ 26 w 70"/>
                <a:gd name="T21" fmla="*/ 1 h 69"/>
                <a:gd name="T22" fmla="*/ 31 w 70"/>
                <a:gd name="T23" fmla="*/ 0 h 69"/>
                <a:gd name="T24" fmla="*/ 36 w 70"/>
                <a:gd name="T25" fmla="*/ 0 h 69"/>
                <a:gd name="T26" fmla="*/ 41 w 70"/>
                <a:gd name="T27" fmla="*/ 1 h 69"/>
                <a:gd name="T28" fmla="*/ 46 w 70"/>
                <a:gd name="T29" fmla="*/ 2 h 69"/>
                <a:gd name="T30" fmla="*/ 50 w 70"/>
                <a:gd name="T31" fmla="*/ 4 h 69"/>
                <a:gd name="T32" fmla="*/ 54 w 70"/>
                <a:gd name="T33" fmla="*/ 6 h 69"/>
                <a:gd name="T34" fmla="*/ 57 w 70"/>
                <a:gd name="T35" fmla="*/ 9 h 69"/>
                <a:gd name="T36" fmla="*/ 60 w 70"/>
                <a:gd name="T37" fmla="*/ 12 h 69"/>
                <a:gd name="T38" fmla="*/ 63 w 70"/>
                <a:gd name="T39" fmla="*/ 16 h 69"/>
                <a:gd name="T40" fmla="*/ 66 w 70"/>
                <a:gd name="T41" fmla="*/ 19 h 69"/>
                <a:gd name="T42" fmla="*/ 67 w 70"/>
                <a:gd name="T43" fmla="*/ 24 h 69"/>
                <a:gd name="T44" fmla="*/ 68 w 70"/>
                <a:gd name="T45" fmla="*/ 28 h 69"/>
                <a:gd name="T46" fmla="*/ 69 w 70"/>
                <a:gd name="T47" fmla="*/ 32 h 69"/>
                <a:gd name="T48" fmla="*/ 69 w 70"/>
                <a:gd name="T49" fmla="*/ 37 h 69"/>
                <a:gd name="T50" fmla="*/ 68 w 70"/>
                <a:gd name="T51" fmla="*/ 42 h 69"/>
                <a:gd name="T52" fmla="*/ 67 w 70"/>
                <a:gd name="T53" fmla="*/ 47 h 69"/>
                <a:gd name="T54" fmla="*/ 64 w 70"/>
                <a:gd name="T55" fmla="*/ 51 h 69"/>
                <a:gd name="T56" fmla="*/ 62 w 70"/>
                <a:gd name="T57" fmla="*/ 55 h 69"/>
                <a:gd name="T58" fmla="*/ 59 w 70"/>
                <a:gd name="T59" fmla="*/ 58 h 69"/>
                <a:gd name="T60" fmla="*/ 55 w 70"/>
                <a:gd name="T61" fmla="*/ 61 h 69"/>
                <a:gd name="T62" fmla="*/ 52 w 70"/>
                <a:gd name="T63" fmla="*/ 63 h 69"/>
                <a:gd name="T64" fmla="*/ 47 w 70"/>
                <a:gd name="T65" fmla="*/ 66 h 69"/>
                <a:gd name="T66" fmla="*/ 43 w 70"/>
                <a:gd name="T67" fmla="*/ 66 h 69"/>
                <a:gd name="T68" fmla="*/ 39 w 70"/>
                <a:gd name="T69" fmla="*/ 68 h 69"/>
                <a:gd name="T70" fmla="*/ 34 w 70"/>
                <a:gd name="T71" fmla="*/ 68 h 69"/>
                <a:gd name="T72" fmla="*/ 29 w 70"/>
                <a:gd name="T73" fmla="*/ 68 h 69"/>
                <a:gd name="T74" fmla="*/ 25 w 70"/>
                <a:gd name="T75" fmla="*/ 66 h 69"/>
                <a:gd name="T76" fmla="*/ 20 w 70"/>
                <a:gd name="T77" fmla="*/ 65 h 69"/>
                <a:gd name="T78" fmla="*/ 16 w 70"/>
                <a:gd name="T79" fmla="*/ 63 h 69"/>
                <a:gd name="T80" fmla="*/ 13 w 70"/>
                <a:gd name="T81" fmla="*/ 60 h 69"/>
                <a:gd name="T82" fmla="*/ 10 w 70"/>
                <a:gd name="T83" fmla="*/ 57 h 69"/>
                <a:gd name="T84" fmla="*/ 6 w 70"/>
                <a:gd name="T85" fmla="*/ 54 h 69"/>
                <a:gd name="T86" fmla="*/ 4 w 70"/>
                <a:gd name="T87" fmla="*/ 50 h 69"/>
                <a:gd name="T88" fmla="*/ 2 w 70"/>
                <a:gd name="T89" fmla="*/ 45 h 69"/>
                <a:gd name="T90" fmla="*/ 1 w 70"/>
                <a:gd name="T91" fmla="*/ 41 h 69"/>
                <a:gd name="T92" fmla="*/ 0 w 70"/>
                <a:gd name="T93" fmla="*/ 36 h 69"/>
                <a:gd name="T94" fmla="*/ 0 w 70"/>
                <a:gd name="T95" fmla="*/ 34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0" h="69">
                  <a:moveTo>
                    <a:pt x="0" y="34"/>
                  </a:moveTo>
                  <a:lnTo>
                    <a:pt x="0" y="29"/>
                  </a:lnTo>
                  <a:lnTo>
                    <a:pt x="1" y="25"/>
                  </a:lnTo>
                  <a:lnTo>
                    <a:pt x="2" y="21"/>
                  </a:lnTo>
                  <a:lnTo>
                    <a:pt x="5" y="17"/>
                  </a:lnTo>
                  <a:lnTo>
                    <a:pt x="7" y="13"/>
                  </a:lnTo>
                  <a:lnTo>
                    <a:pt x="10" y="9"/>
                  </a:lnTo>
                  <a:lnTo>
                    <a:pt x="14" y="6"/>
                  </a:lnTo>
                  <a:lnTo>
                    <a:pt x="18" y="4"/>
                  </a:lnTo>
                  <a:lnTo>
                    <a:pt x="22" y="2"/>
                  </a:lnTo>
                  <a:lnTo>
                    <a:pt x="26" y="1"/>
                  </a:lnTo>
                  <a:lnTo>
                    <a:pt x="31" y="0"/>
                  </a:lnTo>
                  <a:lnTo>
                    <a:pt x="36" y="0"/>
                  </a:lnTo>
                  <a:lnTo>
                    <a:pt x="41" y="1"/>
                  </a:lnTo>
                  <a:lnTo>
                    <a:pt x="46" y="2"/>
                  </a:lnTo>
                  <a:lnTo>
                    <a:pt x="50" y="4"/>
                  </a:lnTo>
                  <a:lnTo>
                    <a:pt x="54" y="6"/>
                  </a:lnTo>
                  <a:lnTo>
                    <a:pt x="57" y="9"/>
                  </a:lnTo>
                  <a:lnTo>
                    <a:pt x="60" y="12"/>
                  </a:lnTo>
                  <a:lnTo>
                    <a:pt x="63" y="16"/>
                  </a:lnTo>
                  <a:lnTo>
                    <a:pt x="66" y="19"/>
                  </a:lnTo>
                  <a:lnTo>
                    <a:pt x="67" y="24"/>
                  </a:lnTo>
                  <a:lnTo>
                    <a:pt x="68" y="28"/>
                  </a:lnTo>
                  <a:lnTo>
                    <a:pt x="69" y="32"/>
                  </a:lnTo>
                  <a:lnTo>
                    <a:pt x="69" y="37"/>
                  </a:lnTo>
                  <a:lnTo>
                    <a:pt x="68" y="42"/>
                  </a:lnTo>
                  <a:lnTo>
                    <a:pt x="67" y="47"/>
                  </a:lnTo>
                  <a:lnTo>
                    <a:pt x="64" y="51"/>
                  </a:lnTo>
                  <a:lnTo>
                    <a:pt x="62" y="55"/>
                  </a:lnTo>
                  <a:lnTo>
                    <a:pt x="59" y="58"/>
                  </a:lnTo>
                  <a:lnTo>
                    <a:pt x="55" y="61"/>
                  </a:lnTo>
                  <a:lnTo>
                    <a:pt x="52" y="63"/>
                  </a:lnTo>
                  <a:lnTo>
                    <a:pt x="47" y="66"/>
                  </a:lnTo>
                  <a:lnTo>
                    <a:pt x="43" y="66"/>
                  </a:lnTo>
                  <a:lnTo>
                    <a:pt x="39" y="68"/>
                  </a:lnTo>
                  <a:lnTo>
                    <a:pt x="34" y="68"/>
                  </a:lnTo>
                  <a:lnTo>
                    <a:pt x="29" y="68"/>
                  </a:lnTo>
                  <a:lnTo>
                    <a:pt x="25" y="66"/>
                  </a:lnTo>
                  <a:lnTo>
                    <a:pt x="20" y="65"/>
                  </a:lnTo>
                  <a:lnTo>
                    <a:pt x="16" y="63"/>
                  </a:lnTo>
                  <a:lnTo>
                    <a:pt x="13" y="60"/>
                  </a:lnTo>
                  <a:lnTo>
                    <a:pt x="10" y="57"/>
                  </a:lnTo>
                  <a:lnTo>
                    <a:pt x="6" y="54"/>
                  </a:lnTo>
                  <a:lnTo>
                    <a:pt x="4" y="50"/>
                  </a:lnTo>
                  <a:lnTo>
                    <a:pt x="2" y="45"/>
                  </a:lnTo>
                  <a:lnTo>
                    <a:pt x="1" y="41"/>
                  </a:lnTo>
                  <a:lnTo>
                    <a:pt x="0" y="36"/>
                  </a:lnTo>
                  <a:lnTo>
                    <a:pt x="0" y="34"/>
                  </a:lnTo>
                </a:path>
              </a:pathLst>
            </a:custGeom>
            <a:solidFill>
              <a:srgbClr val="C0C0C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517" name="Freeform 181"/>
            <p:cNvSpPr>
              <a:spLocks/>
            </p:cNvSpPr>
            <p:nvPr/>
          </p:nvSpPr>
          <p:spPr bwMode="auto">
            <a:xfrm>
              <a:off x="5000" y="3165"/>
              <a:ext cx="131" cy="127"/>
            </a:xfrm>
            <a:custGeom>
              <a:avLst/>
              <a:gdLst>
                <a:gd name="T0" fmla="*/ 0 w 131"/>
                <a:gd name="T1" fmla="*/ 56 h 127"/>
                <a:gd name="T2" fmla="*/ 3 w 131"/>
                <a:gd name="T3" fmla="*/ 44 h 127"/>
                <a:gd name="T4" fmla="*/ 8 w 131"/>
                <a:gd name="T5" fmla="*/ 33 h 127"/>
                <a:gd name="T6" fmla="*/ 15 w 131"/>
                <a:gd name="T7" fmla="*/ 22 h 127"/>
                <a:gd name="T8" fmla="*/ 24 w 131"/>
                <a:gd name="T9" fmla="*/ 13 h 127"/>
                <a:gd name="T10" fmla="*/ 35 w 131"/>
                <a:gd name="T11" fmla="*/ 7 h 127"/>
                <a:gd name="T12" fmla="*/ 48 w 131"/>
                <a:gd name="T13" fmla="*/ 2 h 127"/>
                <a:gd name="T14" fmla="*/ 61 w 131"/>
                <a:gd name="T15" fmla="*/ 0 h 127"/>
                <a:gd name="T16" fmla="*/ 74 w 131"/>
                <a:gd name="T17" fmla="*/ 0 h 127"/>
                <a:gd name="T18" fmla="*/ 87 w 131"/>
                <a:gd name="T19" fmla="*/ 3 h 127"/>
                <a:gd name="T20" fmla="*/ 99 w 131"/>
                <a:gd name="T21" fmla="*/ 9 h 127"/>
                <a:gd name="T22" fmla="*/ 109 w 131"/>
                <a:gd name="T23" fmla="*/ 16 h 127"/>
                <a:gd name="T24" fmla="*/ 118 w 131"/>
                <a:gd name="T25" fmla="*/ 26 h 127"/>
                <a:gd name="T26" fmla="*/ 124 w 131"/>
                <a:gd name="T27" fmla="*/ 37 h 127"/>
                <a:gd name="T28" fmla="*/ 128 w 131"/>
                <a:gd name="T29" fmla="*/ 49 h 127"/>
                <a:gd name="T30" fmla="*/ 130 w 131"/>
                <a:gd name="T31" fmla="*/ 61 h 127"/>
                <a:gd name="T32" fmla="*/ 129 w 131"/>
                <a:gd name="T33" fmla="*/ 74 h 127"/>
                <a:gd name="T34" fmla="*/ 126 w 131"/>
                <a:gd name="T35" fmla="*/ 87 h 127"/>
                <a:gd name="T36" fmla="*/ 119 w 131"/>
                <a:gd name="T37" fmla="*/ 98 h 127"/>
                <a:gd name="T38" fmla="*/ 111 w 131"/>
                <a:gd name="T39" fmla="*/ 107 h 127"/>
                <a:gd name="T40" fmla="*/ 101 w 131"/>
                <a:gd name="T41" fmla="*/ 115 h 127"/>
                <a:gd name="T42" fmla="*/ 89 w 131"/>
                <a:gd name="T43" fmla="*/ 122 h 127"/>
                <a:gd name="T44" fmla="*/ 77 w 131"/>
                <a:gd name="T45" fmla="*/ 125 h 127"/>
                <a:gd name="T46" fmla="*/ 64 w 131"/>
                <a:gd name="T47" fmla="*/ 126 h 127"/>
                <a:gd name="T48" fmla="*/ 51 w 131"/>
                <a:gd name="T49" fmla="*/ 124 h 127"/>
                <a:gd name="T50" fmla="*/ 38 w 131"/>
                <a:gd name="T51" fmla="*/ 121 h 127"/>
                <a:gd name="T52" fmla="*/ 27 w 131"/>
                <a:gd name="T53" fmla="*/ 115 h 127"/>
                <a:gd name="T54" fmla="*/ 17 w 131"/>
                <a:gd name="T55" fmla="*/ 106 h 127"/>
                <a:gd name="T56" fmla="*/ 9 w 131"/>
                <a:gd name="T57" fmla="*/ 96 h 127"/>
                <a:gd name="T58" fmla="*/ 3 w 131"/>
                <a:gd name="T59" fmla="*/ 84 h 127"/>
                <a:gd name="T60" fmla="*/ 1 w 131"/>
                <a:gd name="T61" fmla="*/ 72 h 127"/>
                <a:gd name="T62" fmla="*/ 0 w 131"/>
                <a:gd name="T63" fmla="*/ 6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1" h="127">
                  <a:moveTo>
                    <a:pt x="0" y="63"/>
                  </a:moveTo>
                  <a:lnTo>
                    <a:pt x="0" y="56"/>
                  </a:lnTo>
                  <a:lnTo>
                    <a:pt x="1" y="50"/>
                  </a:lnTo>
                  <a:lnTo>
                    <a:pt x="3" y="44"/>
                  </a:lnTo>
                  <a:lnTo>
                    <a:pt x="5" y="38"/>
                  </a:lnTo>
                  <a:lnTo>
                    <a:pt x="8" y="33"/>
                  </a:lnTo>
                  <a:lnTo>
                    <a:pt x="11" y="27"/>
                  </a:lnTo>
                  <a:lnTo>
                    <a:pt x="15" y="22"/>
                  </a:lnTo>
                  <a:lnTo>
                    <a:pt x="19" y="17"/>
                  </a:lnTo>
                  <a:lnTo>
                    <a:pt x="24" y="13"/>
                  </a:lnTo>
                  <a:lnTo>
                    <a:pt x="30" y="9"/>
                  </a:lnTo>
                  <a:lnTo>
                    <a:pt x="35" y="7"/>
                  </a:lnTo>
                  <a:lnTo>
                    <a:pt x="42" y="4"/>
                  </a:lnTo>
                  <a:lnTo>
                    <a:pt x="48" y="2"/>
                  </a:lnTo>
                  <a:lnTo>
                    <a:pt x="55" y="1"/>
                  </a:lnTo>
                  <a:lnTo>
                    <a:pt x="61" y="0"/>
                  </a:lnTo>
                  <a:lnTo>
                    <a:pt x="68" y="0"/>
                  </a:lnTo>
                  <a:lnTo>
                    <a:pt x="74" y="0"/>
                  </a:lnTo>
                  <a:lnTo>
                    <a:pt x="80" y="2"/>
                  </a:lnTo>
                  <a:lnTo>
                    <a:pt x="87" y="3"/>
                  </a:lnTo>
                  <a:lnTo>
                    <a:pt x="93" y="6"/>
                  </a:lnTo>
                  <a:lnTo>
                    <a:pt x="99" y="9"/>
                  </a:lnTo>
                  <a:lnTo>
                    <a:pt x="104" y="12"/>
                  </a:lnTo>
                  <a:lnTo>
                    <a:pt x="109" y="16"/>
                  </a:lnTo>
                  <a:lnTo>
                    <a:pt x="114" y="21"/>
                  </a:lnTo>
                  <a:lnTo>
                    <a:pt x="118" y="26"/>
                  </a:lnTo>
                  <a:lnTo>
                    <a:pt x="122" y="31"/>
                  </a:lnTo>
                  <a:lnTo>
                    <a:pt x="124" y="37"/>
                  </a:lnTo>
                  <a:lnTo>
                    <a:pt x="127" y="43"/>
                  </a:lnTo>
                  <a:lnTo>
                    <a:pt x="128" y="49"/>
                  </a:lnTo>
                  <a:lnTo>
                    <a:pt x="130" y="56"/>
                  </a:lnTo>
                  <a:lnTo>
                    <a:pt x="130" y="61"/>
                  </a:lnTo>
                  <a:lnTo>
                    <a:pt x="130" y="68"/>
                  </a:lnTo>
                  <a:lnTo>
                    <a:pt x="129" y="74"/>
                  </a:lnTo>
                  <a:lnTo>
                    <a:pt x="127" y="81"/>
                  </a:lnTo>
                  <a:lnTo>
                    <a:pt x="126" y="87"/>
                  </a:lnTo>
                  <a:lnTo>
                    <a:pt x="123" y="92"/>
                  </a:lnTo>
                  <a:lnTo>
                    <a:pt x="119" y="98"/>
                  </a:lnTo>
                  <a:lnTo>
                    <a:pt x="116" y="103"/>
                  </a:lnTo>
                  <a:lnTo>
                    <a:pt x="111" y="107"/>
                  </a:lnTo>
                  <a:lnTo>
                    <a:pt x="106" y="112"/>
                  </a:lnTo>
                  <a:lnTo>
                    <a:pt x="101" y="115"/>
                  </a:lnTo>
                  <a:lnTo>
                    <a:pt x="95" y="119"/>
                  </a:lnTo>
                  <a:lnTo>
                    <a:pt x="89" y="122"/>
                  </a:lnTo>
                  <a:lnTo>
                    <a:pt x="84" y="124"/>
                  </a:lnTo>
                  <a:lnTo>
                    <a:pt x="77" y="125"/>
                  </a:lnTo>
                  <a:lnTo>
                    <a:pt x="70" y="126"/>
                  </a:lnTo>
                  <a:lnTo>
                    <a:pt x="64" y="126"/>
                  </a:lnTo>
                  <a:lnTo>
                    <a:pt x="57" y="126"/>
                  </a:lnTo>
                  <a:lnTo>
                    <a:pt x="51" y="124"/>
                  </a:lnTo>
                  <a:lnTo>
                    <a:pt x="45" y="123"/>
                  </a:lnTo>
                  <a:lnTo>
                    <a:pt x="38" y="121"/>
                  </a:lnTo>
                  <a:lnTo>
                    <a:pt x="32" y="118"/>
                  </a:lnTo>
                  <a:lnTo>
                    <a:pt x="27" y="115"/>
                  </a:lnTo>
                  <a:lnTo>
                    <a:pt x="22" y="110"/>
                  </a:lnTo>
                  <a:lnTo>
                    <a:pt x="17" y="106"/>
                  </a:lnTo>
                  <a:lnTo>
                    <a:pt x="13" y="101"/>
                  </a:lnTo>
                  <a:lnTo>
                    <a:pt x="9" y="96"/>
                  </a:lnTo>
                  <a:lnTo>
                    <a:pt x="6" y="90"/>
                  </a:lnTo>
                  <a:lnTo>
                    <a:pt x="3" y="84"/>
                  </a:lnTo>
                  <a:lnTo>
                    <a:pt x="2" y="79"/>
                  </a:lnTo>
                  <a:lnTo>
                    <a:pt x="1" y="72"/>
                  </a:lnTo>
                  <a:lnTo>
                    <a:pt x="0" y="65"/>
                  </a:lnTo>
                  <a:lnTo>
                    <a:pt x="0" y="63"/>
                  </a:lnTo>
                </a:path>
              </a:pathLst>
            </a:custGeom>
            <a:solidFill>
              <a:srgbClr val="FF000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518" name="Freeform 182"/>
            <p:cNvSpPr>
              <a:spLocks/>
            </p:cNvSpPr>
            <p:nvPr/>
          </p:nvSpPr>
          <p:spPr bwMode="auto">
            <a:xfrm>
              <a:off x="5030" y="3194"/>
              <a:ext cx="71" cy="69"/>
            </a:xfrm>
            <a:custGeom>
              <a:avLst/>
              <a:gdLst>
                <a:gd name="T0" fmla="*/ 0 w 71"/>
                <a:gd name="T1" fmla="*/ 34 h 69"/>
                <a:gd name="T2" fmla="*/ 0 w 71"/>
                <a:gd name="T3" fmla="*/ 29 h 69"/>
                <a:gd name="T4" fmla="*/ 1 w 71"/>
                <a:gd name="T5" fmla="*/ 25 h 69"/>
                <a:gd name="T6" fmla="*/ 3 w 71"/>
                <a:gd name="T7" fmla="*/ 21 h 69"/>
                <a:gd name="T8" fmla="*/ 5 w 71"/>
                <a:gd name="T9" fmla="*/ 17 h 69"/>
                <a:gd name="T10" fmla="*/ 7 w 71"/>
                <a:gd name="T11" fmla="*/ 13 h 69"/>
                <a:gd name="T12" fmla="*/ 11 w 71"/>
                <a:gd name="T13" fmla="*/ 9 h 69"/>
                <a:gd name="T14" fmla="*/ 15 w 71"/>
                <a:gd name="T15" fmla="*/ 6 h 69"/>
                <a:gd name="T16" fmla="*/ 19 w 71"/>
                <a:gd name="T17" fmla="*/ 4 h 69"/>
                <a:gd name="T18" fmla="*/ 23 w 71"/>
                <a:gd name="T19" fmla="*/ 2 h 69"/>
                <a:gd name="T20" fmla="*/ 28 w 71"/>
                <a:gd name="T21" fmla="*/ 1 h 69"/>
                <a:gd name="T22" fmla="*/ 32 w 71"/>
                <a:gd name="T23" fmla="*/ 0 h 69"/>
                <a:gd name="T24" fmla="*/ 37 w 71"/>
                <a:gd name="T25" fmla="*/ 0 h 69"/>
                <a:gd name="T26" fmla="*/ 42 w 71"/>
                <a:gd name="T27" fmla="*/ 1 h 69"/>
                <a:gd name="T28" fmla="*/ 46 w 71"/>
                <a:gd name="T29" fmla="*/ 2 h 69"/>
                <a:gd name="T30" fmla="*/ 50 w 71"/>
                <a:gd name="T31" fmla="*/ 4 h 69"/>
                <a:gd name="T32" fmla="*/ 55 w 71"/>
                <a:gd name="T33" fmla="*/ 6 h 69"/>
                <a:gd name="T34" fmla="*/ 58 w 71"/>
                <a:gd name="T35" fmla="*/ 9 h 69"/>
                <a:gd name="T36" fmla="*/ 61 w 71"/>
                <a:gd name="T37" fmla="*/ 12 h 69"/>
                <a:gd name="T38" fmla="*/ 64 w 71"/>
                <a:gd name="T39" fmla="*/ 16 h 69"/>
                <a:gd name="T40" fmla="*/ 67 w 71"/>
                <a:gd name="T41" fmla="*/ 19 h 69"/>
                <a:gd name="T42" fmla="*/ 68 w 71"/>
                <a:gd name="T43" fmla="*/ 24 h 69"/>
                <a:gd name="T44" fmla="*/ 69 w 71"/>
                <a:gd name="T45" fmla="*/ 28 h 69"/>
                <a:gd name="T46" fmla="*/ 70 w 71"/>
                <a:gd name="T47" fmla="*/ 32 h 69"/>
                <a:gd name="T48" fmla="*/ 70 w 71"/>
                <a:gd name="T49" fmla="*/ 37 h 69"/>
                <a:gd name="T50" fmla="*/ 69 w 71"/>
                <a:gd name="T51" fmla="*/ 42 h 69"/>
                <a:gd name="T52" fmla="*/ 68 w 71"/>
                <a:gd name="T53" fmla="*/ 47 h 69"/>
                <a:gd name="T54" fmla="*/ 66 w 71"/>
                <a:gd name="T55" fmla="*/ 51 h 69"/>
                <a:gd name="T56" fmla="*/ 63 w 71"/>
                <a:gd name="T57" fmla="*/ 55 h 69"/>
                <a:gd name="T58" fmla="*/ 60 w 71"/>
                <a:gd name="T59" fmla="*/ 58 h 69"/>
                <a:gd name="T60" fmla="*/ 56 w 71"/>
                <a:gd name="T61" fmla="*/ 61 h 69"/>
                <a:gd name="T62" fmla="*/ 53 w 71"/>
                <a:gd name="T63" fmla="*/ 63 h 69"/>
                <a:gd name="T64" fmla="*/ 48 w 71"/>
                <a:gd name="T65" fmla="*/ 66 h 69"/>
                <a:gd name="T66" fmla="*/ 44 w 71"/>
                <a:gd name="T67" fmla="*/ 66 h 69"/>
                <a:gd name="T68" fmla="*/ 39 w 71"/>
                <a:gd name="T69" fmla="*/ 68 h 69"/>
                <a:gd name="T70" fmla="*/ 34 w 71"/>
                <a:gd name="T71" fmla="*/ 68 h 69"/>
                <a:gd name="T72" fmla="*/ 30 w 71"/>
                <a:gd name="T73" fmla="*/ 68 h 69"/>
                <a:gd name="T74" fmla="*/ 25 w 71"/>
                <a:gd name="T75" fmla="*/ 66 h 69"/>
                <a:gd name="T76" fmla="*/ 20 w 71"/>
                <a:gd name="T77" fmla="*/ 65 h 69"/>
                <a:gd name="T78" fmla="*/ 16 w 71"/>
                <a:gd name="T79" fmla="*/ 63 h 69"/>
                <a:gd name="T80" fmla="*/ 13 w 71"/>
                <a:gd name="T81" fmla="*/ 60 h 69"/>
                <a:gd name="T82" fmla="*/ 9 w 71"/>
                <a:gd name="T83" fmla="*/ 57 h 69"/>
                <a:gd name="T84" fmla="*/ 7 w 71"/>
                <a:gd name="T85" fmla="*/ 54 h 69"/>
                <a:gd name="T86" fmla="*/ 4 w 71"/>
                <a:gd name="T87" fmla="*/ 50 h 69"/>
                <a:gd name="T88" fmla="*/ 2 w 71"/>
                <a:gd name="T89" fmla="*/ 45 h 69"/>
                <a:gd name="T90" fmla="*/ 1 w 71"/>
                <a:gd name="T91" fmla="*/ 41 h 69"/>
                <a:gd name="T92" fmla="*/ 0 w 71"/>
                <a:gd name="T93" fmla="*/ 36 h 69"/>
                <a:gd name="T94" fmla="*/ 0 w 71"/>
                <a:gd name="T95" fmla="*/ 34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1" h="69">
                  <a:moveTo>
                    <a:pt x="0" y="34"/>
                  </a:moveTo>
                  <a:lnTo>
                    <a:pt x="0" y="29"/>
                  </a:lnTo>
                  <a:lnTo>
                    <a:pt x="1" y="25"/>
                  </a:lnTo>
                  <a:lnTo>
                    <a:pt x="3" y="21"/>
                  </a:lnTo>
                  <a:lnTo>
                    <a:pt x="5" y="17"/>
                  </a:lnTo>
                  <a:lnTo>
                    <a:pt x="7" y="13"/>
                  </a:lnTo>
                  <a:lnTo>
                    <a:pt x="11" y="9"/>
                  </a:lnTo>
                  <a:lnTo>
                    <a:pt x="15" y="6"/>
                  </a:lnTo>
                  <a:lnTo>
                    <a:pt x="19" y="4"/>
                  </a:lnTo>
                  <a:lnTo>
                    <a:pt x="23" y="2"/>
                  </a:lnTo>
                  <a:lnTo>
                    <a:pt x="28" y="1"/>
                  </a:lnTo>
                  <a:lnTo>
                    <a:pt x="32" y="0"/>
                  </a:lnTo>
                  <a:lnTo>
                    <a:pt x="37" y="0"/>
                  </a:lnTo>
                  <a:lnTo>
                    <a:pt x="42" y="1"/>
                  </a:lnTo>
                  <a:lnTo>
                    <a:pt x="46" y="2"/>
                  </a:lnTo>
                  <a:lnTo>
                    <a:pt x="50" y="4"/>
                  </a:lnTo>
                  <a:lnTo>
                    <a:pt x="55" y="6"/>
                  </a:lnTo>
                  <a:lnTo>
                    <a:pt x="58" y="9"/>
                  </a:lnTo>
                  <a:lnTo>
                    <a:pt x="61" y="12"/>
                  </a:lnTo>
                  <a:lnTo>
                    <a:pt x="64" y="16"/>
                  </a:lnTo>
                  <a:lnTo>
                    <a:pt x="67" y="19"/>
                  </a:lnTo>
                  <a:lnTo>
                    <a:pt x="68" y="24"/>
                  </a:lnTo>
                  <a:lnTo>
                    <a:pt x="69" y="28"/>
                  </a:lnTo>
                  <a:lnTo>
                    <a:pt x="70" y="32"/>
                  </a:lnTo>
                  <a:lnTo>
                    <a:pt x="70" y="37"/>
                  </a:lnTo>
                  <a:lnTo>
                    <a:pt x="69" y="42"/>
                  </a:lnTo>
                  <a:lnTo>
                    <a:pt x="68" y="47"/>
                  </a:lnTo>
                  <a:lnTo>
                    <a:pt x="66" y="51"/>
                  </a:lnTo>
                  <a:lnTo>
                    <a:pt x="63" y="55"/>
                  </a:lnTo>
                  <a:lnTo>
                    <a:pt x="60" y="58"/>
                  </a:lnTo>
                  <a:lnTo>
                    <a:pt x="56" y="61"/>
                  </a:lnTo>
                  <a:lnTo>
                    <a:pt x="53" y="63"/>
                  </a:lnTo>
                  <a:lnTo>
                    <a:pt x="48" y="66"/>
                  </a:lnTo>
                  <a:lnTo>
                    <a:pt x="44" y="66"/>
                  </a:lnTo>
                  <a:lnTo>
                    <a:pt x="39" y="68"/>
                  </a:lnTo>
                  <a:lnTo>
                    <a:pt x="34" y="68"/>
                  </a:lnTo>
                  <a:lnTo>
                    <a:pt x="30" y="68"/>
                  </a:lnTo>
                  <a:lnTo>
                    <a:pt x="25" y="66"/>
                  </a:lnTo>
                  <a:lnTo>
                    <a:pt x="20" y="65"/>
                  </a:lnTo>
                  <a:lnTo>
                    <a:pt x="16" y="63"/>
                  </a:lnTo>
                  <a:lnTo>
                    <a:pt x="13" y="60"/>
                  </a:lnTo>
                  <a:lnTo>
                    <a:pt x="9" y="57"/>
                  </a:lnTo>
                  <a:lnTo>
                    <a:pt x="7" y="54"/>
                  </a:lnTo>
                  <a:lnTo>
                    <a:pt x="4" y="50"/>
                  </a:lnTo>
                  <a:lnTo>
                    <a:pt x="2" y="45"/>
                  </a:lnTo>
                  <a:lnTo>
                    <a:pt x="1" y="41"/>
                  </a:lnTo>
                  <a:lnTo>
                    <a:pt x="0" y="36"/>
                  </a:lnTo>
                  <a:lnTo>
                    <a:pt x="0" y="34"/>
                  </a:lnTo>
                </a:path>
              </a:pathLst>
            </a:custGeom>
            <a:solidFill>
              <a:srgbClr val="C0C0C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519" name="Freeform 183"/>
            <p:cNvSpPr>
              <a:spLocks/>
            </p:cNvSpPr>
            <p:nvPr/>
          </p:nvSpPr>
          <p:spPr bwMode="auto">
            <a:xfrm>
              <a:off x="3823" y="3077"/>
              <a:ext cx="44" cy="18"/>
            </a:xfrm>
            <a:custGeom>
              <a:avLst/>
              <a:gdLst>
                <a:gd name="T0" fmla="*/ 43 w 44"/>
                <a:gd name="T1" fmla="*/ 0 h 18"/>
                <a:gd name="T2" fmla="*/ 43 w 44"/>
                <a:gd name="T3" fmla="*/ 17 h 18"/>
                <a:gd name="T4" fmla="*/ 0 w 44"/>
                <a:gd name="T5" fmla="*/ 17 h 18"/>
                <a:gd name="T6" fmla="*/ 0 w 44"/>
                <a:gd name="T7" fmla="*/ 0 h 18"/>
                <a:gd name="T8" fmla="*/ 43 w 44"/>
                <a:gd name="T9" fmla="*/ 0 h 18"/>
              </a:gdLst>
              <a:ahLst/>
              <a:cxnLst>
                <a:cxn ang="0">
                  <a:pos x="T0" y="T1"/>
                </a:cxn>
                <a:cxn ang="0">
                  <a:pos x="T2" y="T3"/>
                </a:cxn>
                <a:cxn ang="0">
                  <a:pos x="T4" y="T5"/>
                </a:cxn>
                <a:cxn ang="0">
                  <a:pos x="T6" y="T7"/>
                </a:cxn>
                <a:cxn ang="0">
                  <a:pos x="T8" y="T9"/>
                </a:cxn>
              </a:cxnLst>
              <a:rect l="0" t="0" r="r" b="b"/>
              <a:pathLst>
                <a:path w="44" h="18">
                  <a:moveTo>
                    <a:pt x="43" y="0"/>
                  </a:moveTo>
                  <a:lnTo>
                    <a:pt x="43" y="17"/>
                  </a:lnTo>
                  <a:lnTo>
                    <a:pt x="0" y="17"/>
                  </a:lnTo>
                  <a:lnTo>
                    <a:pt x="0" y="0"/>
                  </a:lnTo>
                  <a:lnTo>
                    <a:pt x="43" y="0"/>
                  </a:lnTo>
                </a:path>
              </a:pathLst>
            </a:custGeom>
            <a:solidFill>
              <a:srgbClr val="FFFFFF"/>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520" name="Freeform 184"/>
            <p:cNvSpPr>
              <a:spLocks/>
            </p:cNvSpPr>
            <p:nvPr/>
          </p:nvSpPr>
          <p:spPr bwMode="auto">
            <a:xfrm>
              <a:off x="4019" y="2826"/>
              <a:ext cx="225" cy="120"/>
            </a:xfrm>
            <a:custGeom>
              <a:avLst/>
              <a:gdLst>
                <a:gd name="T0" fmla="*/ 224 w 225"/>
                <a:gd name="T1" fmla="*/ 0 h 120"/>
                <a:gd name="T2" fmla="*/ 224 w 225"/>
                <a:gd name="T3" fmla="*/ 119 h 120"/>
                <a:gd name="T4" fmla="*/ 0 w 225"/>
                <a:gd name="T5" fmla="*/ 119 h 120"/>
                <a:gd name="T6" fmla="*/ 92 w 225"/>
                <a:gd name="T7" fmla="*/ 0 h 120"/>
                <a:gd name="T8" fmla="*/ 224 w 225"/>
                <a:gd name="T9" fmla="*/ 0 h 120"/>
              </a:gdLst>
              <a:ahLst/>
              <a:cxnLst>
                <a:cxn ang="0">
                  <a:pos x="T0" y="T1"/>
                </a:cxn>
                <a:cxn ang="0">
                  <a:pos x="T2" y="T3"/>
                </a:cxn>
                <a:cxn ang="0">
                  <a:pos x="T4" y="T5"/>
                </a:cxn>
                <a:cxn ang="0">
                  <a:pos x="T6" y="T7"/>
                </a:cxn>
                <a:cxn ang="0">
                  <a:pos x="T8" y="T9"/>
                </a:cxn>
              </a:cxnLst>
              <a:rect l="0" t="0" r="r" b="b"/>
              <a:pathLst>
                <a:path w="225" h="120">
                  <a:moveTo>
                    <a:pt x="224" y="0"/>
                  </a:moveTo>
                  <a:lnTo>
                    <a:pt x="224" y="119"/>
                  </a:lnTo>
                  <a:lnTo>
                    <a:pt x="0" y="119"/>
                  </a:lnTo>
                  <a:lnTo>
                    <a:pt x="92" y="0"/>
                  </a:lnTo>
                  <a:lnTo>
                    <a:pt x="224" y="0"/>
                  </a:lnTo>
                </a:path>
              </a:pathLst>
            </a:custGeom>
            <a:solidFill>
              <a:srgbClr val="00F0FF"/>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521" name="Freeform 185"/>
            <p:cNvSpPr>
              <a:spLocks/>
            </p:cNvSpPr>
            <p:nvPr/>
          </p:nvSpPr>
          <p:spPr bwMode="auto">
            <a:xfrm>
              <a:off x="4064" y="2869"/>
              <a:ext cx="93" cy="77"/>
            </a:xfrm>
            <a:custGeom>
              <a:avLst/>
              <a:gdLst>
                <a:gd name="T0" fmla="*/ 14 w 93"/>
                <a:gd name="T1" fmla="*/ 0 h 77"/>
                <a:gd name="T2" fmla="*/ 92 w 93"/>
                <a:gd name="T3" fmla="*/ 76 h 77"/>
                <a:gd name="T4" fmla="*/ 53 w 93"/>
                <a:gd name="T5" fmla="*/ 76 h 77"/>
                <a:gd name="T6" fmla="*/ 0 w 93"/>
                <a:gd name="T7" fmla="*/ 24 h 77"/>
                <a:gd name="T8" fmla="*/ 14 w 93"/>
                <a:gd name="T9" fmla="*/ 0 h 77"/>
              </a:gdLst>
              <a:ahLst/>
              <a:cxnLst>
                <a:cxn ang="0">
                  <a:pos x="T0" y="T1"/>
                </a:cxn>
                <a:cxn ang="0">
                  <a:pos x="T2" y="T3"/>
                </a:cxn>
                <a:cxn ang="0">
                  <a:pos x="T4" y="T5"/>
                </a:cxn>
                <a:cxn ang="0">
                  <a:pos x="T6" y="T7"/>
                </a:cxn>
                <a:cxn ang="0">
                  <a:pos x="T8" y="T9"/>
                </a:cxn>
              </a:cxnLst>
              <a:rect l="0" t="0" r="r" b="b"/>
              <a:pathLst>
                <a:path w="93" h="77">
                  <a:moveTo>
                    <a:pt x="14" y="0"/>
                  </a:moveTo>
                  <a:lnTo>
                    <a:pt x="92" y="76"/>
                  </a:lnTo>
                  <a:lnTo>
                    <a:pt x="53" y="76"/>
                  </a:lnTo>
                  <a:lnTo>
                    <a:pt x="0" y="24"/>
                  </a:lnTo>
                  <a:lnTo>
                    <a:pt x="14" y="0"/>
                  </a:lnTo>
                </a:path>
              </a:pathLst>
            </a:custGeom>
            <a:solidFill>
              <a:srgbClr val="FFFFFF"/>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522" name="Freeform 186"/>
            <p:cNvSpPr>
              <a:spLocks/>
            </p:cNvSpPr>
            <p:nvPr/>
          </p:nvSpPr>
          <p:spPr bwMode="auto">
            <a:xfrm>
              <a:off x="4049" y="2906"/>
              <a:ext cx="48" cy="40"/>
            </a:xfrm>
            <a:custGeom>
              <a:avLst/>
              <a:gdLst>
                <a:gd name="T0" fmla="*/ 47 w 48"/>
                <a:gd name="T1" fmla="*/ 39 h 40"/>
                <a:gd name="T2" fmla="*/ 6 w 48"/>
                <a:gd name="T3" fmla="*/ 0 h 40"/>
                <a:gd name="T4" fmla="*/ 0 w 48"/>
                <a:gd name="T5" fmla="*/ 7 h 40"/>
                <a:gd name="T6" fmla="*/ 34 w 48"/>
                <a:gd name="T7" fmla="*/ 39 h 40"/>
                <a:gd name="T8" fmla="*/ 47 w 48"/>
                <a:gd name="T9" fmla="*/ 39 h 40"/>
              </a:gdLst>
              <a:ahLst/>
              <a:cxnLst>
                <a:cxn ang="0">
                  <a:pos x="T0" y="T1"/>
                </a:cxn>
                <a:cxn ang="0">
                  <a:pos x="T2" y="T3"/>
                </a:cxn>
                <a:cxn ang="0">
                  <a:pos x="T4" y="T5"/>
                </a:cxn>
                <a:cxn ang="0">
                  <a:pos x="T6" y="T7"/>
                </a:cxn>
                <a:cxn ang="0">
                  <a:pos x="T8" y="T9"/>
                </a:cxn>
              </a:cxnLst>
              <a:rect l="0" t="0" r="r" b="b"/>
              <a:pathLst>
                <a:path w="48" h="40">
                  <a:moveTo>
                    <a:pt x="47" y="39"/>
                  </a:moveTo>
                  <a:lnTo>
                    <a:pt x="6" y="0"/>
                  </a:lnTo>
                  <a:lnTo>
                    <a:pt x="0" y="7"/>
                  </a:lnTo>
                  <a:lnTo>
                    <a:pt x="34" y="39"/>
                  </a:lnTo>
                  <a:lnTo>
                    <a:pt x="47" y="39"/>
                  </a:lnTo>
                </a:path>
              </a:pathLst>
            </a:custGeom>
            <a:solidFill>
              <a:srgbClr val="FFFFFF"/>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523" name="Freeform 187"/>
            <p:cNvSpPr>
              <a:spLocks/>
            </p:cNvSpPr>
            <p:nvPr/>
          </p:nvSpPr>
          <p:spPr bwMode="auto">
            <a:xfrm>
              <a:off x="5022" y="3187"/>
              <a:ext cx="87" cy="39"/>
            </a:xfrm>
            <a:custGeom>
              <a:avLst/>
              <a:gdLst>
                <a:gd name="T0" fmla="*/ 0 w 87"/>
                <a:gd name="T1" fmla="*/ 38 h 39"/>
                <a:gd name="T2" fmla="*/ 1 w 87"/>
                <a:gd name="T3" fmla="*/ 34 h 39"/>
                <a:gd name="T4" fmla="*/ 2 w 87"/>
                <a:gd name="T5" fmla="*/ 28 h 39"/>
                <a:gd name="T6" fmla="*/ 3 w 87"/>
                <a:gd name="T7" fmla="*/ 24 h 39"/>
                <a:gd name="T8" fmla="*/ 5 w 87"/>
                <a:gd name="T9" fmla="*/ 20 h 39"/>
                <a:gd name="T10" fmla="*/ 8 w 87"/>
                <a:gd name="T11" fmla="*/ 16 h 39"/>
                <a:gd name="T12" fmla="*/ 12 w 87"/>
                <a:gd name="T13" fmla="*/ 12 h 39"/>
                <a:gd name="T14" fmla="*/ 15 w 87"/>
                <a:gd name="T15" fmla="*/ 9 h 39"/>
                <a:gd name="T16" fmla="*/ 20 w 87"/>
                <a:gd name="T17" fmla="*/ 6 h 39"/>
                <a:gd name="T18" fmla="*/ 24 w 87"/>
                <a:gd name="T19" fmla="*/ 4 h 39"/>
                <a:gd name="T20" fmla="*/ 29 w 87"/>
                <a:gd name="T21" fmla="*/ 1 h 39"/>
                <a:gd name="T22" fmla="*/ 34 w 87"/>
                <a:gd name="T23" fmla="*/ 0 h 39"/>
                <a:gd name="T24" fmla="*/ 39 w 87"/>
                <a:gd name="T25" fmla="*/ 0 h 39"/>
                <a:gd name="T26" fmla="*/ 45 w 87"/>
                <a:gd name="T27" fmla="*/ 0 h 39"/>
                <a:gd name="T28" fmla="*/ 50 w 87"/>
                <a:gd name="T29" fmla="*/ 0 h 39"/>
                <a:gd name="T30" fmla="*/ 55 w 87"/>
                <a:gd name="T31" fmla="*/ 1 h 39"/>
                <a:gd name="T32" fmla="*/ 60 w 87"/>
                <a:gd name="T33" fmla="*/ 2 h 39"/>
                <a:gd name="T34" fmla="*/ 65 w 87"/>
                <a:gd name="T35" fmla="*/ 4 h 39"/>
                <a:gd name="T36" fmla="*/ 69 w 87"/>
                <a:gd name="T37" fmla="*/ 7 h 39"/>
                <a:gd name="T38" fmla="*/ 73 w 87"/>
                <a:gd name="T39" fmla="*/ 10 h 39"/>
                <a:gd name="T40" fmla="*/ 76 w 87"/>
                <a:gd name="T41" fmla="*/ 14 h 39"/>
                <a:gd name="T42" fmla="*/ 79 w 87"/>
                <a:gd name="T43" fmla="*/ 18 h 39"/>
                <a:gd name="T44" fmla="*/ 82 w 87"/>
                <a:gd name="T45" fmla="*/ 22 h 39"/>
                <a:gd name="T46" fmla="*/ 84 w 87"/>
                <a:gd name="T47" fmla="*/ 26 h 39"/>
                <a:gd name="T48" fmla="*/ 85 w 87"/>
                <a:gd name="T49" fmla="*/ 31 h 39"/>
                <a:gd name="T50" fmla="*/ 86 w 87"/>
                <a:gd name="T51" fmla="*/ 36 h 39"/>
                <a:gd name="T52" fmla="*/ 86 w 87"/>
                <a:gd name="T53" fmla="*/ 38 h 39"/>
                <a:gd name="T54" fmla="*/ 0 w 87"/>
                <a:gd name="T55" fmla="*/ 3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7" h="39">
                  <a:moveTo>
                    <a:pt x="0" y="38"/>
                  </a:moveTo>
                  <a:lnTo>
                    <a:pt x="1" y="34"/>
                  </a:lnTo>
                  <a:lnTo>
                    <a:pt x="2" y="28"/>
                  </a:lnTo>
                  <a:lnTo>
                    <a:pt x="3" y="24"/>
                  </a:lnTo>
                  <a:lnTo>
                    <a:pt x="5" y="20"/>
                  </a:lnTo>
                  <a:lnTo>
                    <a:pt x="8" y="16"/>
                  </a:lnTo>
                  <a:lnTo>
                    <a:pt x="12" y="12"/>
                  </a:lnTo>
                  <a:lnTo>
                    <a:pt x="15" y="9"/>
                  </a:lnTo>
                  <a:lnTo>
                    <a:pt x="20" y="6"/>
                  </a:lnTo>
                  <a:lnTo>
                    <a:pt x="24" y="4"/>
                  </a:lnTo>
                  <a:lnTo>
                    <a:pt x="29" y="1"/>
                  </a:lnTo>
                  <a:lnTo>
                    <a:pt x="34" y="0"/>
                  </a:lnTo>
                  <a:lnTo>
                    <a:pt x="39" y="0"/>
                  </a:lnTo>
                  <a:lnTo>
                    <a:pt x="45" y="0"/>
                  </a:lnTo>
                  <a:lnTo>
                    <a:pt x="50" y="0"/>
                  </a:lnTo>
                  <a:lnTo>
                    <a:pt x="55" y="1"/>
                  </a:lnTo>
                  <a:lnTo>
                    <a:pt x="60" y="2"/>
                  </a:lnTo>
                  <a:lnTo>
                    <a:pt x="65" y="4"/>
                  </a:lnTo>
                  <a:lnTo>
                    <a:pt x="69" y="7"/>
                  </a:lnTo>
                  <a:lnTo>
                    <a:pt x="73" y="10"/>
                  </a:lnTo>
                  <a:lnTo>
                    <a:pt x="76" y="14"/>
                  </a:lnTo>
                  <a:lnTo>
                    <a:pt x="79" y="18"/>
                  </a:lnTo>
                  <a:lnTo>
                    <a:pt x="82" y="22"/>
                  </a:lnTo>
                  <a:lnTo>
                    <a:pt x="84" y="26"/>
                  </a:lnTo>
                  <a:lnTo>
                    <a:pt x="85" y="31"/>
                  </a:lnTo>
                  <a:lnTo>
                    <a:pt x="86" y="36"/>
                  </a:lnTo>
                  <a:lnTo>
                    <a:pt x="86" y="38"/>
                  </a:lnTo>
                  <a:lnTo>
                    <a:pt x="0" y="38"/>
                  </a:lnTo>
                </a:path>
              </a:pathLst>
            </a:custGeom>
            <a:solidFill>
              <a:srgbClr val="00000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524" name="Freeform 188"/>
            <p:cNvSpPr>
              <a:spLocks/>
            </p:cNvSpPr>
            <p:nvPr/>
          </p:nvSpPr>
          <p:spPr bwMode="auto">
            <a:xfrm>
              <a:off x="5022" y="3227"/>
              <a:ext cx="87" cy="43"/>
            </a:xfrm>
            <a:custGeom>
              <a:avLst/>
              <a:gdLst>
                <a:gd name="T0" fmla="*/ 15 w 87"/>
                <a:gd name="T1" fmla="*/ 0 h 43"/>
                <a:gd name="T2" fmla="*/ 14 w 87"/>
                <a:gd name="T3" fmla="*/ 2 h 43"/>
                <a:gd name="T4" fmla="*/ 14 w 87"/>
                <a:gd name="T5" fmla="*/ 5 h 43"/>
                <a:gd name="T6" fmla="*/ 15 w 87"/>
                <a:gd name="T7" fmla="*/ 9 h 43"/>
                <a:gd name="T8" fmla="*/ 17 w 87"/>
                <a:gd name="T9" fmla="*/ 13 h 43"/>
                <a:gd name="T10" fmla="*/ 19 w 87"/>
                <a:gd name="T11" fmla="*/ 17 h 43"/>
                <a:gd name="T12" fmla="*/ 22 w 87"/>
                <a:gd name="T13" fmla="*/ 20 h 43"/>
                <a:gd name="T14" fmla="*/ 24 w 87"/>
                <a:gd name="T15" fmla="*/ 23 h 43"/>
                <a:gd name="T16" fmla="*/ 27 w 87"/>
                <a:gd name="T17" fmla="*/ 25 h 43"/>
                <a:gd name="T18" fmla="*/ 31 w 87"/>
                <a:gd name="T19" fmla="*/ 27 h 43"/>
                <a:gd name="T20" fmla="*/ 36 w 87"/>
                <a:gd name="T21" fmla="*/ 28 h 43"/>
                <a:gd name="T22" fmla="*/ 40 w 87"/>
                <a:gd name="T23" fmla="*/ 29 h 43"/>
                <a:gd name="T24" fmla="*/ 44 w 87"/>
                <a:gd name="T25" fmla="*/ 29 h 43"/>
                <a:gd name="T26" fmla="*/ 48 w 87"/>
                <a:gd name="T27" fmla="*/ 29 h 43"/>
                <a:gd name="T28" fmla="*/ 52 w 87"/>
                <a:gd name="T29" fmla="*/ 28 h 43"/>
                <a:gd name="T30" fmla="*/ 56 w 87"/>
                <a:gd name="T31" fmla="*/ 26 h 43"/>
                <a:gd name="T32" fmla="*/ 60 w 87"/>
                <a:gd name="T33" fmla="*/ 23 h 43"/>
                <a:gd name="T34" fmla="*/ 64 w 87"/>
                <a:gd name="T35" fmla="*/ 21 h 43"/>
                <a:gd name="T36" fmla="*/ 66 w 87"/>
                <a:gd name="T37" fmla="*/ 18 h 43"/>
                <a:gd name="T38" fmla="*/ 69 w 87"/>
                <a:gd name="T39" fmla="*/ 15 h 43"/>
                <a:gd name="T40" fmla="*/ 70 w 87"/>
                <a:gd name="T41" fmla="*/ 11 h 43"/>
                <a:gd name="T42" fmla="*/ 71 w 87"/>
                <a:gd name="T43" fmla="*/ 8 h 43"/>
                <a:gd name="T44" fmla="*/ 72 w 87"/>
                <a:gd name="T45" fmla="*/ 4 h 43"/>
                <a:gd name="T46" fmla="*/ 71 w 87"/>
                <a:gd name="T47" fmla="*/ 0 h 43"/>
                <a:gd name="T48" fmla="*/ 86 w 87"/>
                <a:gd name="T49" fmla="*/ 0 h 43"/>
                <a:gd name="T50" fmla="*/ 86 w 87"/>
                <a:gd name="T51" fmla="*/ 5 h 43"/>
                <a:gd name="T52" fmla="*/ 85 w 87"/>
                <a:gd name="T53" fmla="*/ 9 h 43"/>
                <a:gd name="T54" fmla="*/ 84 w 87"/>
                <a:gd name="T55" fmla="*/ 14 h 43"/>
                <a:gd name="T56" fmla="*/ 82 w 87"/>
                <a:gd name="T57" fmla="*/ 18 h 43"/>
                <a:gd name="T58" fmla="*/ 80 w 87"/>
                <a:gd name="T59" fmla="*/ 23 h 43"/>
                <a:gd name="T60" fmla="*/ 77 w 87"/>
                <a:gd name="T61" fmla="*/ 27 h 43"/>
                <a:gd name="T62" fmla="*/ 74 w 87"/>
                <a:gd name="T63" fmla="*/ 30 h 43"/>
                <a:gd name="T64" fmla="*/ 69 w 87"/>
                <a:gd name="T65" fmla="*/ 34 h 43"/>
                <a:gd name="T66" fmla="*/ 65 w 87"/>
                <a:gd name="T67" fmla="*/ 36 h 43"/>
                <a:gd name="T68" fmla="*/ 60 w 87"/>
                <a:gd name="T69" fmla="*/ 38 h 43"/>
                <a:gd name="T70" fmla="*/ 55 w 87"/>
                <a:gd name="T71" fmla="*/ 40 h 43"/>
                <a:gd name="T72" fmla="*/ 50 w 87"/>
                <a:gd name="T73" fmla="*/ 41 h 43"/>
                <a:gd name="T74" fmla="*/ 45 w 87"/>
                <a:gd name="T75" fmla="*/ 42 h 43"/>
                <a:gd name="T76" fmla="*/ 40 w 87"/>
                <a:gd name="T77" fmla="*/ 41 h 43"/>
                <a:gd name="T78" fmla="*/ 35 w 87"/>
                <a:gd name="T79" fmla="*/ 41 h 43"/>
                <a:gd name="T80" fmla="*/ 30 w 87"/>
                <a:gd name="T81" fmla="*/ 40 h 43"/>
                <a:gd name="T82" fmla="*/ 25 w 87"/>
                <a:gd name="T83" fmla="*/ 38 h 43"/>
                <a:gd name="T84" fmla="*/ 20 w 87"/>
                <a:gd name="T85" fmla="*/ 35 h 43"/>
                <a:gd name="T86" fmla="*/ 16 w 87"/>
                <a:gd name="T87" fmla="*/ 33 h 43"/>
                <a:gd name="T88" fmla="*/ 12 w 87"/>
                <a:gd name="T89" fmla="*/ 29 h 43"/>
                <a:gd name="T90" fmla="*/ 8 w 87"/>
                <a:gd name="T91" fmla="*/ 26 h 43"/>
                <a:gd name="T92" fmla="*/ 6 w 87"/>
                <a:gd name="T93" fmla="*/ 22 h 43"/>
                <a:gd name="T94" fmla="*/ 3 w 87"/>
                <a:gd name="T95" fmla="*/ 17 h 43"/>
                <a:gd name="T96" fmla="*/ 2 w 87"/>
                <a:gd name="T97" fmla="*/ 13 h 43"/>
                <a:gd name="T98" fmla="*/ 1 w 87"/>
                <a:gd name="T99" fmla="*/ 8 h 43"/>
                <a:gd name="T100" fmla="*/ 0 w 87"/>
                <a:gd name="T101" fmla="*/ 4 h 43"/>
                <a:gd name="T102" fmla="*/ 0 w 87"/>
                <a:gd name="T103" fmla="*/ 0 h 43"/>
                <a:gd name="T104" fmla="*/ 15 w 87"/>
                <a:gd name="T105"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7" h="43">
                  <a:moveTo>
                    <a:pt x="15" y="0"/>
                  </a:moveTo>
                  <a:lnTo>
                    <a:pt x="14" y="2"/>
                  </a:lnTo>
                  <a:lnTo>
                    <a:pt x="14" y="5"/>
                  </a:lnTo>
                  <a:lnTo>
                    <a:pt x="15" y="9"/>
                  </a:lnTo>
                  <a:lnTo>
                    <a:pt x="17" y="13"/>
                  </a:lnTo>
                  <a:lnTo>
                    <a:pt x="19" y="17"/>
                  </a:lnTo>
                  <a:lnTo>
                    <a:pt x="22" y="20"/>
                  </a:lnTo>
                  <a:lnTo>
                    <a:pt x="24" y="23"/>
                  </a:lnTo>
                  <a:lnTo>
                    <a:pt x="27" y="25"/>
                  </a:lnTo>
                  <a:lnTo>
                    <a:pt x="31" y="27"/>
                  </a:lnTo>
                  <a:lnTo>
                    <a:pt x="36" y="28"/>
                  </a:lnTo>
                  <a:lnTo>
                    <a:pt x="40" y="29"/>
                  </a:lnTo>
                  <a:lnTo>
                    <a:pt x="44" y="29"/>
                  </a:lnTo>
                  <a:lnTo>
                    <a:pt x="48" y="29"/>
                  </a:lnTo>
                  <a:lnTo>
                    <a:pt x="52" y="28"/>
                  </a:lnTo>
                  <a:lnTo>
                    <a:pt x="56" y="26"/>
                  </a:lnTo>
                  <a:lnTo>
                    <a:pt x="60" y="23"/>
                  </a:lnTo>
                  <a:lnTo>
                    <a:pt x="64" y="21"/>
                  </a:lnTo>
                  <a:lnTo>
                    <a:pt x="66" y="18"/>
                  </a:lnTo>
                  <a:lnTo>
                    <a:pt x="69" y="15"/>
                  </a:lnTo>
                  <a:lnTo>
                    <a:pt x="70" y="11"/>
                  </a:lnTo>
                  <a:lnTo>
                    <a:pt x="71" y="8"/>
                  </a:lnTo>
                  <a:lnTo>
                    <a:pt x="72" y="4"/>
                  </a:lnTo>
                  <a:lnTo>
                    <a:pt x="71" y="0"/>
                  </a:lnTo>
                  <a:lnTo>
                    <a:pt x="86" y="0"/>
                  </a:lnTo>
                  <a:lnTo>
                    <a:pt x="86" y="5"/>
                  </a:lnTo>
                  <a:lnTo>
                    <a:pt x="85" y="9"/>
                  </a:lnTo>
                  <a:lnTo>
                    <a:pt x="84" y="14"/>
                  </a:lnTo>
                  <a:lnTo>
                    <a:pt x="82" y="18"/>
                  </a:lnTo>
                  <a:lnTo>
                    <a:pt x="80" y="23"/>
                  </a:lnTo>
                  <a:lnTo>
                    <a:pt x="77" y="27"/>
                  </a:lnTo>
                  <a:lnTo>
                    <a:pt x="74" y="30"/>
                  </a:lnTo>
                  <a:lnTo>
                    <a:pt x="69" y="34"/>
                  </a:lnTo>
                  <a:lnTo>
                    <a:pt x="65" y="36"/>
                  </a:lnTo>
                  <a:lnTo>
                    <a:pt x="60" y="38"/>
                  </a:lnTo>
                  <a:lnTo>
                    <a:pt x="55" y="40"/>
                  </a:lnTo>
                  <a:lnTo>
                    <a:pt x="50" y="41"/>
                  </a:lnTo>
                  <a:lnTo>
                    <a:pt x="45" y="42"/>
                  </a:lnTo>
                  <a:lnTo>
                    <a:pt x="40" y="41"/>
                  </a:lnTo>
                  <a:lnTo>
                    <a:pt x="35" y="41"/>
                  </a:lnTo>
                  <a:lnTo>
                    <a:pt x="30" y="40"/>
                  </a:lnTo>
                  <a:lnTo>
                    <a:pt x="25" y="38"/>
                  </a:lnTo>
                  <a:lnTo>
                    <a:pt x="20" y="35"/>
                  </a:lnTo>
                  <a:lnTo>
                    <a:pt x="16" y="33"/>
                  </a:lnTo>
                  <a:lnTo>
                    <a:pt x="12" y="29"/>
                  </a:lnTo>
                  <a:lnTo>
                    <a:pt x="8" y="26"/>
                  </a:lnTo>
                  <a:lnTo>
                    <a:pt x="6" y="22"/>
                  </a:lnTo>
                  <a:lnTo>
                    <a:pt x="3" y="17"/>
                  </a:lnTo>
                  <a:lnTo>
                    <a:pt x="2" y="13"/>
                  </a:lnTo>
                  <a:lnTo>
                    <a:pt x="1" y="8"/>
                  </a:lnTo>
                  <a:lnTo>
                    <a:pt x="0" y="4"/>
                  </a:lnTo>
                  <a:lnTo>
                    <a:pt x="0" y="0"/>
                  </a:lnTo>
                  <a:lnTo>
                    <a:pt x="15" y="0"/>
                  </a:lnTo>
                </a:path>
              </a:pathLst>
            </a:custGeom>
            <a:solidFill>
              <a:srgbClr val="00000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525" name="Freeform 189"/>
            <p:cNvSpPr>
              <a:spLocks/>
            </p:cNvSpPr>
            <p:nvPr/>
          </p:nvSpPr>
          <p:spPr bwMode="auto">
            <a:xfrm>
              <a:off x="4955" y="3227"/>
              <a:ext cx="221" cy="109"/>
            </a:xfrm>
            <a:custGeom>
              <a:avLst/>
              <a:gdLst>
                <a:gd name="T0" fmla="*/ 0 w 221"/>
                <a:gd name="T1" fmla="*/ 1 h 109"/>
                <a:gd name="T2" fmla="*/ 1 w 221"/>
                <a:gd name="T3" fmla="*/ 17 h 109"/>
                <a:gd name="T4" fmla="*/ 4 w 221"/>
                <a:gd name="T5" fmla="*/ 33 h 109"/>
                <a:gd name="T6" fmla="*/ 11 w 221"/>
                <a:gd name="T7" fmla="*/ 48 h 109"/>
                <a:gd name="T8" fmla="*/ 20 w 221"/>
                <a:gd name="T9" fmla="*/ 63 h 109"/>
                <a:gd name="T10" fmla="*/ 30 w 221"/>
                <a:gd name="T11" fmla="*/ 76 h 109"/>
                <a:gd name="T12" fmla="*/ 43 w 221"/>
                <a:gd name="T13" fmla="*/ 86 h 109"/>
                <a:gd name="T14" fmla="*/ 57 w 221"/>
                <a:gd name="T15" fmla="*/ 95 h 109"/>
                <a:gd name="T16" fmla="*/ 72 w 221"/>
                <a:gd name="T17" fmla="*/ 102 h 109"/>
                <a:gd name="T18" fmla="*/ 90 w 221"/>
                <a:gd name="T19" fmla="*/ 106 h 109"/>
                <a:gd name="T20" fmla="*/ 107 w 221"/>
                <a:gd name="T21" fmla="*/ 108 h 109"/>
                <a:gd name="T22" fmla="*/ 124 w 221"/>
                <a:gd name="T23" fmla="*/ 107 h 109"/>
                <a:gd name="T24" fmla="*/ 140 w 221"/>
                <a:gd name="T25" fmla="*/ 104 h 109"/>
                <a:gd name="T26" fmla="*/ 156 w 221"/>
                <a:gd name="T27" fmla="*/ 98 h 109"/>
                <a:gd name="T28" fmla="*/ 171 w 221"/>
                <a:gd name="T29" fmla="*/ 90 h 109"/>
                <a:gd name="T30" fmla="*/ 185 w 221"/>
                <a:gd name="T31" fmla="*/ 80 h 109"/>
                <a:gd name="T32" fmla="*/ 196 w 221"/>
                <a:gd name="T33" fmla="*/ 68 h 109"/>
                <a:gd name="T34" fmla="*/ 206 w 221"/>
                <a:gd name="T35" fmla="*/ 54 h 109"/>
                <a:gd name="T36" fmla="*/ 213 w 221"/>
                <a:gd name="T37" fmla="*/ 40 h 109"/>
                <a:gd name="T38" fmla="*/ 218 w 221"/>
                <a:gd name="T39" fmla="*/ 24 h 109"/>
                <a:gd name="T40" fmla="*/ 220 w 221"/>
                <a:gd name="T41" fmla="*/ 8 h 109"/>
                <a:gd name="T42" fmla="*/ 169 w 221"/>
                <a:gd name="T43" fmla="*/ 0 h 109"/>
                <a:gd name="T44" fmla="*/ 168 w 221"/>
                <a:gd name="T45" fmla="*/ 11 h 109"/>
                <a:gd name="T46" fmla="*/ 165 w 221"/>
                <a:gd name="T47" fmla="*/ 24 h 109"/>
                <a:gd name="T48" fmla="*/ 159 w 221"/>
                <a:gd name="T49" fmla="*/ 33 h 109"/>
                <a:gd name="T50" fmla="*/ 151 w 221"/>
                <a:gd name="T51" fmla="*/ 43 h 109"/>
                <a:gd name="T52" fmla="*/ 142 w 221"/>
                <a:gd name="T53" fmla="*/ 50 h 109"/>
                <a:gd name="T54" fmla="*/ 130 w 221"/>
                <a:gd name="T55" fmla="*/ 55 h 109"/>
                <a:gd name="T56" fmla="*/ 118 w 221"/>
                <a:gd name="T57" fmla="*/ 58 h 109"/>
                <a:gd name="T58" fmla="*/ 106 w 221"/>
                <a:gd name="T59" fmla="*/ 58 h 109"/>
                <a:gd name="T60" fmla="*/ 93 w 221"/>
                <a:gd name="T61" fmla="*/ 57 h 109"/>
                <a:gd name="T62" fmla="*/ 82 w 221"/>
                <a:gd name="T63" fmla="*/ 52 h 109"/>
                <a:gd name="T64" fmla="*/ 72 w 221"/>
                <a:gd name="T65" fmla="*/ 45 h 109"/>
                <a:gd name="T66" fmla="*/ 63 w 221"/>
                <a:gd name="T67" fmla="*/ 37 h 109"/>
                <a:gd name="T68" fmla="*/ 56 w 221"/>
                <a:gd name="T69" fmla="*/ 27 h 109"/>
                <a:gd name="T70" fmla="*/ 53 w 221"/>
                <a:gd name="T71" fmla="*/ 15 h 109"/>
                <a:gd name="T72" fmla="*/ 51 w 221"/>
                <a:gd name="T73" fmla="*/ 3 h 109"/>
                <a:gd name="T74" fmla="*/ 0 w 221"/>
                <a:gd name="T75"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21" h="109">
                  <a:moveTo>
                    <a:pt x="0" y="0"/>
                  </a:moveTo>
                  <a:lnTo>
                    <a:pt x="0" y="1"/>
                  </a:lnTo>
                  <a:lnTo>
                    <a:pt x="0" y="9"/>
                  </a:lnTo>
                  <a:lnTo>
                    <a:pt x="1" y="17"/>
                  </a:lnTo>
                  <a:lnTo>
                    <a:pt x="3" y="25"/>
                  </a:lnTo>
                  <a:lnTo>
                    <a:pt x="4" y="33"/>
                  </a:lnTo>
                  <a:lnTo>
                    <a:pt x="7" y="41"/>
                  </a:lnTo>
                  <a:lnTo>
                    <a:pt x="11" y="48"/>
                  </a:lnTo>
                  <a:lnTo>
                    <a:pt x="14" y="55"/>
                  </a:lnTo>
                  <a:lnTo>
                    <a:pt x="20" y="63"/>
                  </a:lnTo>
                  <a:lnTo>
                    <a:pt x="25" y="69"/>
                  </a:lnTo>
                  <a:lnTo>
                    <a:pt x="30" y="76"/>
                  </a:lnTo>
                  <a:lnTo>
                    <a:pt x="36" y="81"/>
                  </a:lnTo>
                  <a:lnTo>
                    <a:pt x="43" y="86"/>
                  </a:lnTo>
                  <a:lnTo>
                    <a:pt x="49" y="91"/>
                  </a:lnTo>
                  <a:lnTo>
                    <a:pt x="57" y="95"/>
                  </a:lnTo>
                  <a:lnTo>
                    <a:pt x="65" y="99"/>
                  </a:lnTo>
                  <a:lnTo>
                    <a:pt x="72" y="102"/>
                  </a:lnTo>
                  <a:lnTo>
                    <a:pt x="81" y="104"/>
                  </a:lnTo>
                  <a:lnTo>
                    <a:pt x="90" y="106"/>
                  </a:lnTo>
                  <a:lnTo>
                    <a:pt x="98" y="107"/>
                  </a:lnTo>
                  <a:lnTo>
                    <a:pt x="107" y="108"/>
                  </a:lnTo>
                  <a:lnTo>
                    <a:pt x="115" y="108"/>
                  </a:lnTo>
                  <a:lnTo>
                    <a:pt x="124" y="107"/>
                  </a:lnTo>
                  <a:lnTo>
                    <a:pt x="132" y="106"/>
                  </a:lnTo>
                  <a:lnTo>
                    <a:pt x="140" y="104"/>
                  </a:lnTo>
                  <a:lnTo>
                    <a:pt x="148" y="102"/>
                  </a:lnTo>
                  <a:lnTo>
                    <a:pt x="156" y="98"/>
                  </a:lnTo>
                  <a:lnTo>
                    <a:pt x="164" y="95"/>
                  </a:lnTo>
                  <a:lnTo>
                    <a:pt x="171" y="90"/>
                  </a:lnTo>
                  <a:lnTo>
                    <a:pt x="178" y="85"/>
                  </a:lnTo>
                  <a:lnTo>
                    <a:pt x="185" y="80"/>
                  </a:lnTo>
                  <a:lnTo>
                    <a:pt x="191" y="75"/>
                  </a:lnTo>
                  <a:lnTo>
                    <a:pt x="196" y="68"/>
                  </a:lnTo>
                  <a:lnTo>
                    <a:pt x="201" y="62"/>
                  </a:lnTo>
                  <a:lnTo>
                    <a:pt x="206" y="54"/>
                  </a:lnTo>
                  <a:lnTo>
                    <a:pt x="210" y="47"/>
                  </a:lnTo>
                  <a:lnTo>
                    <a:pt x="213" y="40"/>
                  </a:lnTo>
                  <a:lnTo>
                    <a:pt x="216" y="32"/>
                  </a:lnTo>
                  <a:lnTo>
                    <a:pt x="218" y="24"/>
                  </a:lnTo>
                  <a:lnTo>
                    <a:pt x="219" y="16"/>
                  </a:lnTo>
                  <a:lnTo>
                    <a:pt x="220" y="8"/>
                  </a:lnTo>
                  <a:lnTo>
                    <a:pt x="220" y="0"/>
                  </a:lnTo>
                  <a:lnTo>
                    <a:pt x="169" y="0"/>
                  </a:lnTo>
                  <a:lnTo>
                    <a:pt x="169" y="6"/>
                  </a:lnTo>
                  <a:lnTo>
                    <a:pt x="168" y="11"/>
                  </a:lnTo>
                  <a:lnTo>
                    <a:pt x="167" y="18"/>
                  </a:lnTo>
                  <a:lnTo>
                    <a:pt x="165" y="24"/>
                  </a:lnTo>
                  <a:lnTo>
                    <a:pt x="163" y="28"/>
                  </a:lnTo>
                  <a:lnTo>
                    <a:pt x="159" y="33"/>
                  </a:lnTo>
                  <a:lnTo>
                    <a:pt x="155" y="38"/>
                  </a:lnTo>
                  <a:lnTo>
                    <a:pt x="151" y="43"/>
                  </a:lnTo>
                  <a:lnTo>
                    <a:pt x="147" y="47"/>
                  </a:lnTo>
                  <a:lnTo>
                    <a:pt x="142" y="50"/>
                  </a:lnTo>
                  <a:lnTo>
                    <a:pt x="136" y="54"/>
                  </a:lnTo>
                  <a:lnTo>
                    <a:pt x="130" y="55"/>
                  </a:lnTo>
                  <a:lnTo>
                    <a:pt x="124" y="58"/>
                  </a:lnTo>
                  <a:lnTo>
                    <a:pt x="118" y="58"/>
                  </a:lnTo>
                  <a:lnTo>
                    <a:pt x="112" y="59"/>
                  </a:lnTo>
                  <a:lnTo>
                    <a:pt x="106" y="58"/>
                  </a:lnTo>
                  <a:lnTo>
                    <a:pt x="99" y="58"/>
                  </a:lnTo>
                  <a:lnTo>
                    <a:pt x="93" y="57"/>
                  </a:lnTo>
                  <a:lnTo>
                    <a:pt x="88" y="54"/>
                  </a:lnTo>
                  <a:lnTo>
                    <a:pt x="82" y="52"/>
                  </a:lnTo>
                  <a:lnTo>
                    <a:pt x="77" y="49"/>
                  </a:lnTo>
                  <a:lnTo>
                    <a:pt x="72" y="45"/>
                  </a:lnTo>
                  <a:lnTo>
                    <a:pt x="67" y="41"/>
                  </a:lnTo>
                  <a:lnTo>
                    <a:pt x="63" y="37"/>
                  </a:lnTo>
                  <a:lnTo>
                    <a:pt x="60" y="32"/>
                  </a:lnTo>
                  <a:lnTo>
                    <a:pt x="56" y="27"/>
                  </a:lnTo>
                  <a:lnTo>
                    <a:pt x="55" y="21"/>
                  </a:lnTo>
                  <a:lnTo>
                    <a:pt x="53" y="15"/>
                  </a:lnTo>
                  <a:lnTo>
                    <a:pt x="52" y="9"/>
                  </a:lnTo>
                  <a:lnTo>
                    <a:pt x="51" y="3"/>
                  </a:lnTo>
                  <a:lnTo>
                    <a:pt x="51" y="0"/>
                  </a:lnTo>
                  <a:lnTo>
                    <a:pt x="0" y="0"/>
                  </a:lnTo>
                </a:path>
              </a:pathLst>
            </a:custGeom>
            <a:solidFill>
              <a:srgbClr val="00000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526" name="Freeform 190"/>
            <p:cNvSpPr>
              <a:spLocks/>
            </p:cNvSpPr>
            <p:nvPr/>
          </p:nvSpPr>
          <p:spPr bwMode="auto">
            <a:xfrm>
              <a:off x="4955" y="3122"/>
              <a:ext cx="221" cy="108"/>
            </a:xfrm>
            <a:custGeom>
              <a:avLst/>
              <a:gdLst>
                <a:gd name="T0" fmla="*/ 0 w 221"/>
                <a:gd name="T1" fmla="*/ 106 h 108"/>
                <a:gd name="T2" fmla="*/ 1 w 221"/>
                <a:gd name="T3" fmla="*/ 90 h 108"/>
                <a:gd name="T4" fmla="*/ 4 w 221"/>
                <a:gd name="T5" fmla="*/ 74 h 108"/>
                <a:gd name="T6" fmla="*/ 11 w 221"/>
                <a:gd name="T7" fmla="*/ 60 h 108"/>
                <a:gd name="T8" fmla="*/ 20 w 221"/>
                <a:gd name="T9" fmla="*/ 45 h 108"/>
                <a:gd name="T10" fmla="*/ 30 w 221"/>
                <a:gd name="T11" fmla="*/ 32 h 108"/>
                <a:gd name="T12" fmla="*/ 43 w 221"/>
                <a:gd name="T13" fmla="*/ 22 h 108"/>
                <a:gd name="T14" fmla="*/ 57 w 221"/>
                <a:gd name="T15" fmla="*/ 13 h 108"/>
                <a:gd name="T16" fmla="*/ 72 w 221"/>
                <a:gd name="T17" fmla="*/ 6 h 108"/>
                <a:gd name="T18" fmla="*/ 90 w 221"/>
                <a:gd name="T19" fmla="*/ 2 h 108"/>
                <a:gd name="T20" fmla="*/ 107 w 221"/>
                <a:gd name="T21" fmla="*/ 0 h 108"/>
                <a:gd name="T22" fmla="*/ 124 w 221"/>
                <a:gd name="T23" fmla="*/ 1 h 108"/>
                <a:gd name="T24" fmla="*/ 140 w 221"/>
                <a:gd name="T25" fmla="*/ 4 h 108"/>
                <a:gd name="T26" fmla="*/ 156 w 221"/>
                <a:gd name="T27" fmla="*/ 10 h 108"/>
                <a:gd name="T28" fmla="*/ 171 w 221"/>
                <a:gd name="T29" fmla="*/ 18 h 108"/>
                <a:gd name="T30" fmla="*/ 185 w 221"/>
                <a:gd name="T31" fmla="*/ 27 h 108"/>
                <a:gd name="T32" fmla="*/ 196 w 221"/>
                <a:gd name="T33" fmla="*/ 39 h 108"/>
                <a:gd name="T34" fmla="*/ 206 w 221"/>
                <a:gd name="T35" fmla="*/ 53 h 108"/>
                <a:gd name="T36" fmla="*/ 213 w 221"/>
                <a:gd name="T37" fmla="*/ 68 h 108"/>
                <a:gd name="T38" fmla="*/ 218 w 221"/>
                <a:gd name="T39" fmla="*/ 83 h 108"/>
                <a:gd name="T40" fmla="*/ 220 w 221"/>
                <a:gd name="T41" fmla="*/ 99 h 108"/>
                <a:gd name="T42" fmla="*/ 169 w 221"/>
                <a:gd name="T43" fmla="*/ 107 h 108"/>
                <a:gd name="T44" fmla="*/ 168 w 221"/>
                <a:gd name="T45" fmla="*/ 96 h 108"/>
                <a:gd name="T46" fmla="*/ 165 w 221"/>
                <a:gd name="T47" fmla="*/ 84 h 108"/>
                <a:gd name="T48" fmla="*/ 159 w 221"/>
                <a:gd name="T49" fmla="*/ 73 h 108"/>
                <a:gd name="T50" fmla="*/ 151 w 221"/>
                <a:gd name="T51" fmla="*/ 64 h 108"/>
                <a:gd name="T52" fmla="*/ 142 w 221"/>
                <a:gd name="T53" fmla="*/ 57 h 108"/>
                <a:gd name="T54" fmla="*/ 130 w 221"/>
                <a:gd name="T55" fmla="*/ 51 h 108"/>
                <a:gd name="T56" fmla="*/ 118 w 221"/>
                <a:gd name="T57" fmla="*/ 49 h 108"/>
                <a:gd name="T58" fmla="*/ 106 w 221"/>
                <a:gd name="T59" fmla="*/ 49 h 108"/>
                <a:gd name="T60" fmla="*/ 93 w 221"/>
                <a:gd name="T61" fmla="*/ 51 h 108"/>
                <a:gd name="T62" fmla="*/ 82 w 221"/>
                <a:gd name="T63" fmla="*/ 56 h 108"/>
                <a:gd name="T64" fmla="*/ 72 w 221"/>
                <a:gd name="T65" fmla="*/ 62 h 108"/>
                <a:gd name="T66" fmla="*/ 63 w 221"/>
                <a:gd name="T67" fmla="*/ 71 h 108"/>
                <a:gd name="T68" fmla="*/ 56 w 221"/>
                <a:gd name="T69" fmla="*/ 80 h 108"/>
                <a:gd name="T70" fmla="*/ 53 w 221"/>
                <a:gd name="T71" fmla="*/ 92 h 108"/>
                <a:gd name="T72" fmla="*/ 51 w 221"/>
                <a:gd name="T73" fmla="*/ 104 h 108"/>
                <a:gd name="T74" fmla="*/ 0 w 221"/>
                <a:gd name="T75" fmla="*/ 107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21" h="108">
                  <a:moveTo>
                    <a:pt x="0" y="107"/>
                  </a:moveTo>
                  <a:lnTo>
                    <a:pt x="0" y="106"/>
                  </a:lnTo>
                  <a:lnTo>
                    <a:pt x="0" y="98"/>
                  </a:lnTo>
                  <a:lnTo>
                    <a:pt x="1" y="90"/>
                  </a:lnTo>
                  <a:lnTo>
                    <a:pt x="3" y="82"/>
                  </a:lnTo>
                  <a:lnTo>
                    <a:pt x="4" y="74"/>
                  </a:lnTo>
                  <a:lnTo>
                    <a:pt x="7" y="66"/>
                  </a:lnTo>
                  <a:lnTo>
                    <a:pt x="11" y="60"/>
                  </a:lnTo>
                  <a:lnTo>
                    <a:pt x="14" y="51"/>
                  </a:lnTo>
                  <a:lnTo>
                    <a:pt x="20" y="45"/>
                  </a:lnTo>
                  <a:lnTo>
                    <a:pt x="25" y="39"/>
                  </a:lnTo>
                  <a:lnTo>
                    <a:pt x="30" y="32"/>
                  </a:lnTo>
                  <a:lnTo>
                    <a:pt x="36" y="27"/>
                  </a:lnTo>
                  <a:lnTo>
                    <a:pt x="43" y="22"/>
                  </a:lnTo>
                  <a:lnTo>
                    <a:pt x="49" y="17"/>
                  </a:lnTo>
                  <a:lnTo>
                    <a:pt x="57" y="13"/>
                  </a:lnTo>
                  <a:lnTo>
                    <a:pt x="65" y="10"/>
                  </a:lnTo>
                  <a:lnTo>
                    <a:pt x="72" y="6"/>
                  </a:lnTo>
                  <a:lnTo>
                    <a:pt x="81" y="4"/>
                  </a:lnTo>
                  <a:lnTo>
                    <a:pt x="90" y="2"/>
                  </a:lnTo>
                  <a:lnTo>
                    <a:pt x="98" y="1"/>
                  </a:lnTo>
                  <a:lnTo>
                    <a:pt x="107" y="0"/>
                  </a:lnTo>
                  <a:lnTo>
                    <a:pt x="115" y="0"/>
                  </a:lnTo>
                  <a:lnTo>
                    <a:pt x="124" y="1"/>
                  </a:lnTo>
                  <a:lnTo>
                    <a:pt x="132" y="2"/>
                  </a:lnTo>
                  <a:lnTo>
                    <a:pt x="140" y="4"/>
                  </a:lnTo>
                  <a:lnTo>
                    <a:pt x="148" y="6"/>
                  </a:lnTo>
                  <a:lnTo>
                    <a:pt x="156" y="10"/>
                  </a:lnTo>
                  <a:lnTo>
                    <a:pt x="164" y="13"/>
                  </a:lnTo>
                  <a:lnTo>
                    <a:pt x="171" y="18"/>
                  </a:lnTo>
                  <a:lnTo>
                    <a:pt x="178" y="23"/>
                  </a:lnTo>
                  <a:lnTo>
                    <a:pt x="185" y="27"/>
                  </a:lnTo>
                  <a:lnTo>
                    <a:pt x="191" y="34"/>
                  </a:lnTo>
                  <a:lnTo>
                    <a:pt x="196" y="39"/>
                  </a:lnTo>
                  <a:lnTo>
                    <a:pt x="201" y="46"/>
                  </a:lnTo>
                  <a:lnTo>
                    <a:pt x="206" y="53"/>
                  </a:lnTo>
                  <a:lnTo>
                    <a:pt x="210" y="60"/>
                  </a:lnTo>
                  <a:lnTo>
                    <a:pt x="213" y="68"/>
                  </a:lnTo>
                  <a:lnTo>
                    <a:pt x="216" y="75"/>
                  </a:lnTo>
                  <a:lnTo>
                    <a:pt x="218" y="83"/>
                  </a:lnTo>
                  <a:lnTo>
                    <a:pt x="219" y="91"/>
                  </a:lnTo>
                  <a:lnTo>
                    <a:pt x="220" y="99"/>
                  </a:lnTo>
                  <a:lnTo>
                    <a:pt x="220" y="107"/>
                  </a:lnTo>
                  <a:lnTo>
                    <a:pt x="169" y="107"/>
                  </a:lnTo>
                  <a:lnTo>
                    <a:pt x="169" y="101"/>
                  </a:lnTo>
                  <a:lnTo>
                    <a:pt x="168" y="96"/>
                  </a:lnTo>
                  <a:lnTo>
                    <a:pt x="167" y="90"/>
                  </a:lnTo>
                  <a:lnTo>
                    <a:pt x="165" y="84"/>
                  </a:lnTo>
                  <a:lnTo>
                    <a:pt x="163" y="79"/>
                  </a:lnTo>
                  <a:lnTo>
                    <a:pt x="159" y="73"/>
                  </a:lnTo>
                  <a:lnTo>
                    <a:pt x="155" y="69"/>
                  </a:lnTo>
                  <a:lnTo>
                    <a:pt x="151" y="64"/>
                  </a:lnTo>
                  <a:lnTo>
                    <a:pt x="147" y="60"/>
                  </a:lnTo>
                  <a:lnTo>
                    <a:pt x="142" y="57"/>
                  </a:lnTo>
                  <a:lnTo>
                    <a:pt x="136" y="54"/>
                  </a:lnTo>
                  <a:lnTo>
                    <a:pt x="130" y="51"/>
                  </a:lnTo>
                  <a:lnTo>
                    <a:pt x="124" y="50"/>
                  </a:lnTo>
                  <a:lnTo>
                    <a:pt x="118" y="49"/>
                  </a:lnTo>
                  <a:lnTo>
                    <a:pt x="112" y="48"/>
                  </a:lnTo>
                  <a:lnTo>
                    <a:pt x="106" y="49"/>
                  </a:lnTo>
                  <a:lnTo>
                    <a:pt x="99" y="49"/>
                  </a:lnTo>
                  <a:lnTo>
                    <a:pt x="93" y="51"/>
                  </a:lnTo>
                  <a:lnTo>
                    <a:pt x="88" y="53"/>
                  </a:lnTo>
                  <a:lnTo>
                    <a:pt x="82" y="56"/>
                  </a:lnTo>
                  <a:lnTo>
                    <a:pt x="77" y="58"/>
                  </a:lnTo>
                  <a:lnTo>
                    <a:pt x="72" y="62"/>
                  </a:lnTo>
                  <a:lnTo>
                    <a:pt x="67" y="66"/>
                  </a:lnTo>
                  <a:lnTo>
                    <a:pt x="63" y="71"/>
                  </a:lnTo>
                  <a:lnTo>
                    <a:pt x="60" y="76"/>
                  </a:lnTo>
                  <a:lnTo>
                    <a:pt x="56" y="80"/>
                  </a:lnTo>
                  <a:lnTo>
                    <a:pt x="55" y="86"/>
                  </a:lnTo>
                  <a:lnTo>
                    <a:pt x="53" y="92"/>
                  </a:lnTo>
                  <a:lnTo>
                    <a:pt x="52" y="98"/>
                  </a:lnTo>
                  <a:lnTo>
                    <a:pt x="51" y="104"/>
                  </a:lnTo>
                  <a:lnTo>
                    <a:pt x="51" y="107"/>
                  </a:lnTo>
                  <a:lnTo>
                    <a:pt x="0" y="107"/>
                  </a:lnTo>
                </a:path>
              </a:pathLst>
            </a:custGeom>
            <a:solidFill>
              <a:srgbClr val="00000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527" name="Freeform 191"/>
            <p:cNvSpPr>
              <a:spLocks/>
            </p:cNvSpPr>
            <p:nvPr/>
          </p:nvSpPr>
          <p:spPr bwMode="auto">
            <a:xfrm>
              <a:off x="3943" y="3187"/>
              <a:ext cx="87" cy="39"/>
            </a:xfrm>
            <a:custGeom>
              <a:avLst/>
              <a:gdLst>
                <a:gd name="T0" fmla="*/ 0 w 87"/>
                <a:gd name="T1" fmla="*/ 38 h 39"/>
                <a:gd name="T2" fmla="*/ 0 w 87"/>
                <a:gd name="T3" fmla="*/ 34 h 39"/>
                <a:gd name="T4" fmla="*/ 1 w 87"/>
                <a:gd name="T5" fmla="*/ 28 h 39"/>
                <a:gd name="T6" fmla="*/ 3 w 87"/>
                <a:gd name="T7" fmla="*/ 24 h 39"/>
                <a:gd name="T8" fmla="*/ 5 w 87"/>
                <a:gd name="T9" fmla="*/ 20 h 39"/>
                <a:gd name="T10" fmla="*/ 8 w 87"/>
                <a:gd name="T11" fmla="*/ 16 h 39"/>
                <a:gd name="T12" fmla="*/ 11 w 87"/>
                <a:gd name="T13" fmla="*/ 12 h 39"/>
                <a:gd name="T14" fmla="*/ 15 w 87"/>
                <a:gd name="T15" fmla="*/ 9 h 39"/>
                <a:gd name="T16" fmla="*/ 19 w 87"/>
                <a:gd name="T17" fmla="*/ 6 h 39"/>
                <a:gd name="T18" fmla="*/ 23 w 87"/>
                <a:gd name="T19" fmla="*/ 4 h 39"/>
                <a:gd name="T20" fmla="*/ 28 w 87"/>
                <a:gd name="T21" fmla="*/ 1 h 39"/>
                <a:gd name="T22" fmla="*/ 33 w 87"/>
                <a:gd name="T23" fmla="*/ 0 h 39"/>
                <a:gd name="T24" fmla="*/ 38 w 87"/>
                <a:gd name="T25" fmla="*/ 0 h 39"/>
                <a:gd name="T26" fmla="*/ 44 w 87"/>
                <a:gd name="T27" fmla="*/ 0 h 39"/>
                <a:gd name="T28" fmla="*/ 49 w 87"/>
                <a:gd name="T29" fmla="*/ 0 h 39"/>
                <a:gd name="T30" fmla="*/ 55 w 87"/>
                <a:gd name="T31" fmla="*/ 1 h 39"/>
                <a:gd name="T32" fmla="*/ 60 w 87"/>
                <a:gd name="T33" fmla="*/ 2 h 39"/>
                <a:gd name="T34" fmla="*/ 64 w 87"/>
                <a:gd name="T35" fmla="*/ 4 h 39"/>
                <a:gd name="T36" fmla="*/ 69 w 87"/>
                <a:gd name="T37" fmla="*/ 7 h 39"/>
                <a:gd name="T38" fmla="*/ 73 w 87"/>
                <a:gd name="T39" fmla="*/ 10 h 39"/>
                <a:gd name="T40" fmla="*/ 76 w 87"/>
                <a:gd name="T41" fmla="*/ 14 h 39"/>
                <a:gd name="T42" fmla="*/ 79 w 87"/>
                <a:gd name="T43" fmla="*/ 18 h 39"/>
                <a:gd name="T44" fmla="*/ 82 w 87"/>
                <a:gd name="T45" fmla="*/ 22 h 39"/>
                <a:gd name="T46" fmla="*/ 84 w 87"/>
                <a:gd name="T47" fmla="*/ 26 h 39"/>
                <a:gd name="T48" fmla="*/ 85 w 87"/>
                <a:gd name="T49" fmla="*/ 31 h 39"/>
                <a:gd name="T50" fmla="*/ 86 w 87"/>
                <a:gd name="T51" fmla="*/ 36 h 39"/>
                <a:gd name="T52" fmla="*/ 86 w 87"/>
                <a:gd name="T53" fmla="*/ 38 h 39"/>
                <a:gd name="T54" fmla="*/ 0 w 87"/>
                <a:gd name="T55" fmla="*/ 3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7" h="39">
                  <a:moveTo>
                    <a:pt x="0" y="38"/>
                  </a:moveTo>
                  <a:lnTo>
                    <a:pt x="0" y="34"/>
                  </a:lnTo>
                  <a:lnTo>
                    <a:pt x="1" y="28"/>
                  </a:lnTo>
                  <a:lnTo>
                    <a:pt x="3" y="24"/>
                  </a:lnTo>
                  <a:lnTo>
                    <a:pt x="5" y="20"/>
                  </a:lnTo>
                  <a:lnTo>
                    <a:pt x="8" y="16"/>
                  </a:lnTo>
                  <a:lnTo>
                    <a:pt x="11" y="12"/>
                  </a:lnTo>
                  <a:lnTo>
                    <a:pt x="15" y="9"/>
                  </a:lnTo>
                  <a:lnTo>
                    <a:pt x="19" y="6"/>
                  </a:lnTo>
                  <a:lnTo>
                    <a:pt x="23" y="4"/>
                  </a:lnTo>
                  <a:lnTo>
                    <a:pt x="28" y="1"/>
                  </a:lnTo>
                  <a:lnTo>
                    <a:pt x="33" y="0"/>
                  </a:lnTo>
                  <a:lnTo>
                    <a:pt x="38" y="0"/>
                  </a:lnTo>
                  <a:lnTo>
                    <a:pt x="44" y="0"/>
                  </a:lnTo>
                  <a:lnTo>
                    <a:pt x="49" y="0"/>
                  </a:lnTo>
                  <a:lnTo>
                    <a:pt x="55" y="1"/>
                  </a:lnTo>
                  <a:lnTo>
                    <a:pt x="60" y="2"/>
                  </a:lnTo>
                  <a:lnTo>
                    <a:pt x="64" y="4"/>
                  </a:lnTo>
                  <a:lnTo>
                    <a:pt x="69" y="7"/>
                  </a:lnTo>
                  <a:lnTo>
                    <a:pt x="73" y="10"/>
                  </a:lnTo>
                  <a:lnTo>
                    <a:pt x="76" y="14"/>
                  </a:lnTo>
                  <a:lnTo>
                    <a:pt x="79" y="18"/>
                  </a:lnTo>
                  <a:lnTo>
                    <a:pt x="82" y="22"/>
                  </a:lnTo>
                  <a:lnTo>
                    <a:pt x="84" y="26"/>
                  </a:lnTo>
                  <a:lnTo>
                    <a:pt x="85" y="31"/>
                  </a:lnTo>
                  <a:lnTo>
                    <a:pt x="86" y="36"/>
                  </a:lnTo>
                  <a:lnTo>
                    <a:pt x="86" y="38"/>
                  </a:lnTo>
                  <a:lnTo>
                    <a:pt x="0" y="38"/>
                  </a:lnTo>
                </a:path>
              </a:pathLst>
            </a:custGeom>
            <a:solidFill>
              <a:srgbClr val="00000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528" name="Freeform 192"/>
            <p:cNvSpPr>
              <a:spLocks/>
            </p:cNvSpPr>
            <p:nvPr/>
          </p:nvSpPr>
          <p:spPr bwMode="auto">
            <a:xfrm>
              <a:off x="3942" y="3227"/>
              <a:ext cx="88" cy="43"/>
            </a:xfrm>
            <a:custGeom>
              <a:avLst/>
              <a:gdLst>
                <a:gd name="T0" fmla="*/ 15 w 88"/>
                <a:gd name="T1" fmla="*/ 0 h 43"/>
                <a:gd name="T2" fmla="*/ 15 w 88"/>
                <a:gd name="T3" fmla="*/ 2 h 43"/>
                <a:gd name="T4" fmla="*/ 15 w 88"/>
                <a:gd name="T5" fmla="*/ 5 h 43"/>
                <a:gd name="T6" fmla="*/ 16 w 88"/>
                <a:gd name="T7" fmla="*/ 9 h 43"/>
                <a:gd name="T8" fmla="*/ 17 w 88"/>
                <a:gd name="T9" fmla="*/ 13 h 43"/>
                <a:gd name="T10" fmla="*/ 19 w 88"/>
                <a:gd name="T11" fmla="*/ 17 h 43"/>
                <a:gd name="T12" fmla="*/ 22 w 88"/>
                <a:gd name="T13" fmla="*/ 20 h 43"/>
                <a:gd name="T14" fmla="*/ 24 w 88"/>
                <a:gd name="T15" fmla="*/ 23 h 43"/>
                <a:gd name="T16" fmla="*/ 28 w 88"/>
                <a:gd name="T17" fmla="*/ 25 h 43"/>
                <a:gd name="T18" fmla="*/ 32 w 88"/>
                <a:gd name="T19" fmla="*/ 27 h 43"/>
                <a:gd name="T20" fmla="*/ 36 w 88"/>
                <a:gd name="T21" fmla="*/ 28 h 43"/>
                <a:gd name="T22" fmla="*/ 40 w 88"/>
                <a:gd name="T23" fmla="*/ 29 h 43"/>
                <a:gd name="T24" fmla="*/ 44 w 88"/>
                <a:gd name="T25" fmla="*/ 29 h 43"/>
                <a:gd name="T26" fmla="*/ 49 w 88"/>
                <a:gd name="T27" fmla="*/ 29 h 43"/>
                <a:gd name="T28" fmla="*/ 54 w 88"/>
                <a:gd name="T29" fmla="*/ 28 h 43"/>
                <a:gd name="T30" fmla="*/ 57 w 88"/>
                <a:gd name="T31" fmla="*/ 26 h 43"/>
                <a:gd name="T32" fmla="*/ 61 w 88"/>
                <a:gd name="T33" fmla="*/ 23 h 43"/>
                <a:gd name="T34" fmla="*/ 64 w 88"/>
                <a:gd name="T35" fmla="*/ 21 h 43"/>
                <a:gd name="T36" fmla="*/ 67 w 88"/>
                <a:gd name="T37" fmla="*/ 18 h 43"/>
                <a:gd name="T38" fmla="*/ 69 w 88"/>
                <a:gd name="T39" fmla="*/ 15 h 43"/>
                <a:gd name="T40" fmla="*/ 71 w 88"/>
                <a:gd name="T41" fmla="*/ 11 h 43"/>
                <a:gd name="T42" fmla="*/ 73 w 88"/>
                <a:gd name="T43" fmla="*/ 8 h 43"/>
                <a:gd name="T44" fmla="*/ 73 w 88"/>
                <a:gd name="T45" fmla="*/ 4 h 43"/>
                <a:gd name="T46" fmla="*/ 73 w 88"/>
                <a:gd name="T47" fmla="*/ 0 h 43"/>
                <a:gd name="T48" fmla="*/ 87 w 88"/>
                <a:gd name="T49" fmla="*/ 0 h 43"/>
                <a:gd name="T50" fmla="*/ 87 w 88"/>
                <a:gd name="T51" fmla="*/ 5 h 43"/>
                <a:gd name="T52" fmla="*/ 86 w 88"/>
                <a:gd name="T53" fmla="*/ 9 h 43"/>
                <a:gd name="T54" fmla="*/ 85 w 88"/>
                <a:gd name="T55" fmla="*/ 14 h 43"/>
                <a:gd name="T56" fmla="*/ 83 w 88"/>
                <a:gd name="T57" fmla="*/ 18 h 43"/>
                <a:gd name="T58" fmla="*/ 81 w 88"/>
                <a:gd name="T59" fmla="*/ 23 h 43"/>
                <a:gd name="T60" fmla="*/ 78 w 88"/>
                <a:gd name="T61" fmla="*/ 27 h 43"/>
                <a:gd name="T62" fmla="*/ 74 w 88"/>
                <a:gd name="T63" fmla="*/ 30 h 43"/>
                <a:gd name="T64" fmla="*/ 70 w 88"/>
                <a:gd name="T65" fmla="*/ 34 h 43"/>
                <a:gd name="T66" fmla="*/ 66 w 88"/>
                <a:gd name="T67" fmla="*/ 36 h 43"/>
                <a:gd name="T68" fmla="*/ 62 w 88"/>
                <a:gd name="T69" fmla="*/ 38 h 43"/>
                <a:gd name="T70" fmla="*/ 56 w 88"/>
                <a:gd name="T71" fmla="*/ 40 h 43"/>
                <a:gd name="T72" fmla="*/ 51 w 88"/>
                <a:gd name="T73" fmla="*/ 41 h 43"/>
                <a:gd name="T74" fmla="*/ 46 w 88"/>
                <a:gd name="T75" fmla="*/ 42 h 43"/>
                <a:gd name="T76" fmla="*/ 41 w 88"/>
                <a:gd name="T77" fmla="*/ 41 h 43"/>
                <a:gd name="T78" fmla="*/ 35 w 88"/>
                <a:gd name="T79" fmla="*/ 41 h 43"/>
                <a:gd name="T80" fmla="*/ 30 w 88"/>
                <a:gd name="T81" fmla="*/ 40 h 43"/>
                <a:gd name="T82" fmla="*/ 25 w 88"/>
                <a:gd name="T83" fmla="*/ 38 h 43"/>
                <a:gd name="T84" fmla="*/ 21 w 88"/>
                <a:gd name="T85" fmla="*/ 35 h 43"/>
                <a:gd name="T86" fmla="*/ 16 w 88"/>
                <a:gd name="T87" fmla="*/ 33 h 43"/>
                <a:gd name="T88" fmla="*/ 13 w 88"/>
                <a:gd name="T89" fmla="*/ 29 h 43"/>
                <a:gd name="T90" fmla="*/ 9 w 88"/>
                <a:gd name="T91" fmla="*/ 26 h 43"/>
                <a:gd name="T92" fmla="*/ 6 w 88"/>
                <a:gd name="T93" fmla="*/ 22 h 43"/>
                <a:gd name="T94" fmla="*/ 4 w 88"/>
                <a:gd name="T95" fmla="*/ 17 h 43"/>
                <a:gd name="T96" fmla="*/ 2 w 88"/>
                <a:gd name="T97" fmla="*/ 13 h 43"/>
                <a:gd name="T98" fmla="*/ 1 w 88"/>
                <a:gd name="T99" fmla="*/ 8 h 43"/>
                <a:gd name="T100" fmla="*/ 0 w 88"/>
                <a:gd name="T101" fmla="*/ 4 h 43"/>
                <a:gd name="T102" fmla="*/ 1 w 88"/>
                <a:gd name="T103" fmla="*/ 0 h 43"/>
                <a:gd name="T104" fmla="*/ 15 w 88"/>
                <a:gd name="T105"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8" h="43">
                  <a:moveTo>
                    <a:pt x="15" y="0"/>
                  </a:moveTo>
                  <a:lnTo>
                    <a:pt x="15" y="2"/>
                  </a:lnTo>
                  <a:lnTo>
                    <a:pt x="15" y="5"/>
                  </a:lnTo>
                  <a:lnTo>
                    <a:pt x="16" y="9"/>
                  </a:lnTo>
                  <a:lnTo>
                    <a:pt x="17" y="13"/>
                  </a:lnTo>
                  <a:lnTo>
                    <a:pt x="19" y="17"/>
                  </a:lnTo>
                  <a:lnTo>
                    <a:pt x="22" y="20"/>
                  </a:lnTo>
                  <a:lnTo>
                    <a:pt x="24" y="23"/>
                  </a:lnTo>
                  <a:lnTo>
                    <a:pt x="28" y="25"/>
                  </a:lnTo>
                  <a:lnTo>
                    <a:pt x="32" y="27"/>
                  </a:lnTo>
                  <a:lnTo>
                    <a:pt x="36" y="28"/>
                  </a:lnTo>
                  <a:lnTo>
                    <a:pt x="40" y="29"/>
                  </a:lnTo>
                  <a:lnTo>
                    <a:pt x="44" y="29"/>
                  </a:lnTo>
                  <a:lnTo>
                    <a:pt x="49" y="29"/>
                  </a:lnTo>
                  <a:lnTo>
                    <a:pt x="54" y="28"/>
                  </a:lnTo>
                  <a:lnTo>
                    <a:pt x="57" y="26"/>
                  </a:lnTo>
                  <a:lnTo>
                    <a:pt x="61" y="23"/>
                  </a:lnTo>
                  <a:lnTo>
                    <a:pt x="64" y="21"/>
                  </a:lnTo>
                  <a:lnTo>
                    <a:pt x="67" y="18"/>
                  </a:lnTo>
                  <a:lnTo>
                    <a:pt x="69" y="15"/>
                  </a:lnTo>
                  <a:lnTo>
                    <a:pt x="71" y="11"/>
                  </a:lnTo>
                  <a:lnTo>
                    <a:pt x="73" y="8"/>
                  </a:lnTo>
                  <a:lnTo>
                    <a:pt x="73" y="4"/>
                  </a:lnTo>
                  <a:lnTo>
                    <a:pt x="73" y="0"/>
                  </a:lnTo>
                  <a:lnTo>
                    <a:pt x="87" y="0"/>
                  </a:lnTo>
                  <a:lnTo>
                    <a:pt x="87" y="5"/>
                  </a:lnTo>
                  <a:lnTo>
                    <a:pt x="86" y="9"/>
                  </a:lnTo>
                  <a:lnTo>
                    <a:pt x="85" y="14"/>
                  </a:lnTo>
                  <a:lnTo>
                    <a:pt x="83" y="18"/>
                  </a:lnTo>
                  <a:lnTo>
                    <a:pt x="81" y="23"/>
                  </a:lnTo>
                  <a:lnTo>
                    <a:pt x="78" y="27"/>
                  </a:lnTo>
                  <a:lnTo>
                    <a:pt x="74" y="30"/>
                  </a:lnTo>
                  <a:lnTo>
                    <a:pt x="70" y="34"/>
                  </a:lnTo>
                  <a:lnTo>
                    <a:pt x="66" y="36"/>
                  </a:lnTo>
                  <a:lnTo>
                    <a:pt x="62" y="38"/>
                  </a:lnTo>
                  <a:lnTo>
                    <a:pt x="56" y="40"/>
                  </a:lnTo>
                  <a:lnTo>
                    <a:pt x="51" y="41"/>
                  </a:lnTo>
                  <a:lnTo>
                    <a:pt x="46" y="42"/>
                  </a:lnTo>
                  <a:lnTo>
                    <a:pt x="41" y="41"/>
                  </a:lnTo>
                  <a:lnTo>
                    <a:pt x="35" y="41"/>
                  </a:lnTo>
                  <a:lnTo>
                    <a:pt x="30" y="40"/>
                  </a:lnTo>
                  <a:lnTo>
                    <a:pt x="25" y="38"/>
                  </a:lnTo>
                  <a:lnTo>
                    <a:pt x="21" y="35"/>
                  </a:lnTo>
                  <a:lnTo>
                    <a:pt x="16" y="33"/>
                  </a:lnTo>
                  <a:lnTo>
                    <a:pt x="13" y="29"/>
                  </a:lnTo>
                  <a:lnTo>
                    <a:pt x="9" y="26"/>
                  </a:lnTo>
                  <a:lnTo>
                    <a:pt x="6" y="22"/>
                  </a:lnTo>
                  <a:lnTo>
                    <a:pt x="4" y="17"/>
                  </a:lnTo>
                  <a:lnTo>
                    <a:pt x="2" y="13"/>
                  </a:lnTo>
                  <a:lnTo>
                    <a:pt x="1" y="8"/>
                  </a:lnTo>
                  <a:lnTo>
                    <a:pt x="0" y="4"/>
                  </a:lnTo>
                  <a:lnTo>
                    <a:pt x="1" y="0"/>
                  </a:lnTo>
                  <a:lnTo>
                    <a:pt x="15" y="0"/>
                  </a:lnTo>
                </a:path>
              </a:pathLst>
            </a:custGeom>
            <a:solidFill>
              <a:srgbClr val="00000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529" name="Freeform 193"/>
            <p:cNvSpPr>
              <a:spLocks/>
            </p:cNvSpPr>
            <p:nvPr/>
          </p:nvSpPr>
          <p:spPr bwMode="auto">
            <a:xfrm>
              <a:off x="3875" y="3227"/>
              <a:ext cx="222" cy="109"/>
            </a:xfrm>
            <a:custGeom>
              <a:avLst/>
              <a:gdLst>
                <a:gd name="T0" fmla="*/ 0 w 222"/>
                <a:gd name="T1" fmla="*/ 1 h 109"/>
                <a:gd name="T2" fmla="*/ 1 w 222"/>
                <a:gd name="T3" fmla="*/ 17 h 109"/>
                <a:gd name="T4" fmla="*/ 4 w 222"/>
                <a:gd name="T5" fmla="*/ 33 h 109"/>
                <a:gd name="T6" fmla="*/ 11 w 222"/>
                <a:gd name="T7" fmla="*/ 48 h 109"/>
                <a:gd name="T8" fmla="*/ 20 w 222"/>
                <a:gd name="T9" fmla="*/ 63 h 109"/>
                <a:gd name="T10" fmla="*/ 31 w 222"/>
                <a:gd name="T11" fmla="*/ 76 h 109"/>
                <a:gd name="T12" fmla="*/ 44 w 222"/>
                <a:gd name="T13" fmla="*/ 86 h 109"/>
                <a:gd name="T14" fmla="*/ 57 w 222"/>
                <a:gd name="T15" fmla="*/ 95 h 109"/>
                <a:gd name="T16" fmla="*/ 74 w 222"/>
                <a:gd name="T17" fmla="*/ 102 h 109"/>
                <a:gd name="T18" fmla="*/ 90 w 222"/>
                <a:gd name="T19" fmla="*/ 106 h 109"/>
                <a:gd name="T20" fmla="*/ 107 w 222"/>
                <a:gd name="T21" fmla="*/ 108 h 109"/>
                <a:gd name="T22" fmla="*/ 124 w 222"/>
                <a:gd name="T23" fmla="*/ 107 h 109"/>
                <a:gd name="T24" fmla="*/ 141 w 222"/>
                <a:gd name="T25" fmla="*/ 104 h 109"/>
                <a:gd name="T26" fmla="*/ 157 w 222"/>
                <a:gd name="T27" fmla="*/ 98 h 109"/>
                <a:gd name="T28" fmla="*/ 172 w 222"/>
                <a:gd name="T29" fmla="*/ 90 h 109"/>
                <a:gd name="T30" fmla="*/ 186 w 222"/>
                <a:gd name="T31" fmla="*/ 80 h 109"/>
                <a:gd name="T32" fmla="*/ 198 w 222"/>
                <a:gd name="T33" fmla="*/ 68 h 109"/>
                <a:gd name="T34" fmla="*/ 207 w 222"/>
                <a:gd name="T35" fmla="*/ 54 h 109"/>
                <a:gd name="T36" fmla="*/ 214 w 222"/>
                <a:gd name="T37" fmla="*/ 40 h 109"/>
                <a:gd name="T38" fmla="*/ 219 w 222"/>
                <a:gd name="T39" fmla="*/ 24 h 109"/>
                <a:gd name="T40" fmla="*/ 221 w 222"/>
                <a:gd name="T41" fmla="*/ 8 h 109"/>
                <a:gd name="T42" fmla="*/ 170 w 222"/>
                <a:gd name="T43" fmla="*/ 0 h 109"/>
                <a:gd name="T44" fmla="*/ 170 w 222"/>
                <a:gd name="T45" fmla="*/ 11 h 109"/>
                <a:gd name="T46" fmla="*/ 166 w 222"/>
                <a:gd name="T47" fmla="*/ 24 h 109"/>
                <a:gd name="T48" fmla="*/ 160 w 222"/>
                <a:gd name="T49" fmla="*/ 33 h 109"/>
                <a:gd name="T50" fmla="*/ 152 w 222"/>
                <a:gd name="T51" fmla="*/ 43 h 109"/>
                <a:gd name="T52" fmla="*/ 142 w 222"/>
                <a:gd name="T53" fmla="*/ 50 h 109"/>
                <a:gd name="T54" fmla="*/ 131 w 222"/>
                <a:gd name="T55" fmla="*/ 55 h 109"/>
                <a:gd name="T56" fmla="*/ 119 w 222"/>
                <a:gd name="T57" fmla="*/ 58 h 109"/>
                <a:gd name="T58" fmla="*/ 106 w 222"/>
                <a:gd name="T59" fmla="*/ 58 h 109"/>
                <a:gd name="T60" fmla="*/ 94 w 222"/>
                <a:gd name="T61" fmla="*/ 57 h 109"/>
                <a:gd name="T62" fmla="*/ 82 w 222"/>
                <a:gd name="T63" fmla="*/ 52 h 109"/>
                <a:gd name="T64" fmla="*/ 72 w 222"/>
                <a:gd name="T65" fmla="*/ 45 h 109"/>
                <a:gd name="T66" fmla="*/ 63 w 222"/>
                <a:gd name="T67" fmla="*/ 37 h 109"/>
                <a:gd name="T68" fmla="*/ 57 w 222"/>
                <a:gd name="T69" fmla="*/ 27 h 109"/>
                <a:gd name="T70" fmla="*/ 53 w 222"/>
                <a:gd name="T71" fmla="*/ 15 h 109"/>
                <a:gd name="T72" fmla="*/ 51 w 222"/>
                <a:gd name="T73" fmla="*/ 3 h 109"/>
                <a:gd name="T74" fmla="*/ 0 w 222"/>
                <a:gd name="T75"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22" h="109">
                  <a:moveTo>
                    <a:pt x="0" y="0"/>
                  </a:moveTo>
                  <a:lnTo>
                    <a:pt x="0" y="1"/>
                  </a:lnTo>
                  <a:lnTo>
                    <a:pt x="0" y="9"/>
                  </a:lnTo>
                  <a:lnTo>
                    <a:pt x="1" y="17"/>
                  </a:lnTo>
                  <a:lnTo>
                    <a:pt x="3" y="25"/>
                  </a:lnTo>
                  <a:lnTo>
                    <a:pt x="4" y="33"/>
                  </a:lnTo>
                  <a:lnTo>
                    <a:pt x="8" y="41"/>
                  </a:lnTo>
                  <a:lnTo>
                    <a:pt x="11" y="48"/>
                  </a:lnTo>
                  <a:lnTo>
                    <a:pt x="15" y="55"/>
                  </a:lnTo>
                  <a:lnTo>
                    <a:pt x="20" y="63"/>
                  </a:lnTo>
                  <a:lnTo>
                    <a:pt x="25" y="69"/>
                  </a:lnTo>
                  <a:lnTo>
                    <a:pt x="31" y="76"/>
                  </a:lnTo>
                  <a:lnTo>
                    <a:pt x="37" y="81"/>
                  </a:lnTo>
                  <a:lnTo>
                    <a:pt x="44" y="86"/>
                  </a:lnTo>
                  <a:lnTo>
                    <a:pt x="51" y="91"/>
                  </a:lnTo>
                  <a:lnTo>
                    <a:pt x="57" y="95"/>
                  </a:lnTo>
                  <a:lnTo>
                    <a:pt x="65" y="99"/>
                  </a:lnTo>
                  <a:lnTo>
                    <a:pt x="74" y="102"/>
                  </a:lnTo>
                  <a:lnTo>
                    <a:pt x="81" y="104"/>
                  </a:lnTo>
                  <a:lnTo>
                    <a:pt x="90" y="106"/>
                  </a:lnTo>
                  <a:lnTo>
                    <a:pt x="99" y="107"/>
                  </a:lnTo>
                  <a:lnTo>
                    <a:pt x="107" y="108"/>
                  </a:lnTo>
                  <a:lnTo>
                    <a:pt x="116" y="108"/>
                  </a:lnTo>
                  <a:lnTo>
                    <a:pt x="124" y="107"/>
                  </a:lnTo>
                  <a:lnTo>
                    <a:pt x="133" y="106"/>
                  </a:lnTo>
                  <a:lnTo>
                    <a:pt x="141" y="104"/>
                  </a:lnTo>
                  <a:lnTo>
                    <a:pt x="149" y="102"/>
                  </a:lnTo>
                  <a:lnTo>
                    <a:pt x="157" y="98"/>
                  </a:lnTo>
                  <a:lnTo>
                    <a:pt x="165" y="95"/>
                  </a:lnTo>
                  <a:lnTo>
                    <a:pt x="172" y="90"/>
                  </a:lnTo>
                  <a:lnTo>
                    <a:pt x="179" y="85"/>
                  </a:lnTo>
                  <a:lnTo>
                    <a:pt x="186" y="80"/>
                  </a:lnTo>
                  <a:lnTo>
                    <a:pt x="192" y="75"/>
                  </a:lnTo>
                  <a:lnTo>
                    <a:pt x="198" y="68"/>
                  </a:lnTo>
                  <a:lnTo>
                    <a:pt x="202" y="62"/>
                  </a:lnTo>
                  <a:lnTo>
                    <a:pt x="207" y="54"/>
                  </a:lnTo>
                  <a:lnTo>
                    <a:pt x="211" y="47"/>
                  </a:lnTo>
                  <a:lnTo>
                    <a:pt x="214" y="40"/>
                  </a:lnTo>
                  <a:lnTo>
                    <a:pt x="217" y="32"/>
                  </a:lnTo>
                  <a:lnTo>
                    <a:pt x="219" y="24"/>
                  </a:lnTo>
                  <a:lnTo>
                    <a:pt x="221" y="16"/>
                  </a:lnTo>
                  <a:lnTo>
                    <a:pt x="221" y="8"/>
                  </a:lnTo>
                  <a:lnTo>
                    <a:pt x="221" y="0"/>
                  </a:lnTo>
                  <a:lnTo>
                    <a:pt x="170" y="0"/>
                  </a:lnTo>
                  <a:lnTo>
                    <a:pt x="170" y="6"/>
                  </a:lnTo>
                  <a:lnTo>
                    <a:pt x="170" y="11"/>
                  </a:lnTo>
                  <a:lnTo>
                    <a:pt x="168" y="18"/>
                  </a:lnTo>
                  <a:lnTo>
                    <a:pt x="166" y="24"/>
                  </a:lnTo>
                  <a:lnTo>
                    <a:pt x="164" y="28"/>
                  </a:lnTo>
                  <a:lnTo>
                    <a:pt x="160" y="33"/>
                  </a:lnTo>
                  <a:lnTo>
                    <a:pt x="157" y="38"/>
                  </a:lnTo>
                  <a:lnTo>
                    <a:pt x="152" y="43"/>
                  </a:lnTo>
                  <a:lnTo>
                    <a:pt x="147" y="47"/>
                  </a:lnTo>
                  <a:lnTo>
                    <a:pt x="142" y="50"/>
                  </a:lnTo>
                  <a:lnTo>
                    <a:pt x="137" y="54"/>
                  </a:lnTo>
                  <a:lnTo>
                    <a:pt x="131" y="55"/>
                  </a:lnTo>
                  <a:lnTo>
                    <a:pt x="125" y="58"/>
                  </a:lnTo>
                  <a:lnTo>
                    <a:pt x="119" y="58"/>
                  </a:lnTo>
                  <a:lnTo>
                    <a:pt x="112" y="59"/>
                  </a:lnTo>
                  <a:lnTo>
                    <a:pt x="106" y="58"/>
                  </a:lnTo>
                  <a:lnTo>
                    <a:pt x="100" y="58"/>
                  </a:lnTo>
                  <a:lnTo>
                    <a:pt x="94" y="57"/>
                  </a:lnTo>
                  <a:lnTo>
                    <a:pt x="88" y="54"/>
                  </a:lnTo>
                  <a:lnTo>
                    <a:pt x="82" y="52"/>
                  </a:lnTo>
                  <a:lnTo>
                    <a:pt x="77" y="49"/>
                  </a:lnTo>
                  <a:lnTo>
                    <a:pt x="72" y="45"/>
                  </a:lnTo>
                  <a:lnTo>
                    <a:pt x="68" y="41"/>
                  </a:lnTo>
                  <a:lnTo>
                    <a:pt x="63" y="37"/>
                  </a:lnTo>
                  <a:lnTo>
                    <a:pt x="60" y="32"/>
                  </a:lnTo>
                  <a:lnTo>
                    <a:pt x="57" y="27"/>
                  </a:lnTo>
                  <a:lnTo>
                    <a:pt x="55" y="21"/>
                  </a:lnTo>
                  <a:lnTo>
                    <a:pt x="53" y="15"/>
                  </a:lnTo>
                  <a:lnTo>
                    <a:pt x="52" y="9"/>
                  </a:lnTo>
                  <a:lnTo>
                    <a:pt x="51" y="3"/>
                  </a:lnTo>
                  <a:lnTo>
                    <a:pt x="51" y="0"/>
                  </a:lnTo>
                  <a:lnTo>
                    <a:pt x="0" y="0"/>
                  </a:lnTo>
                </a:path>
              </a:pathLst>
            </a:custGeom>
            <a:solidFill>
              <a:srgbClr val="00000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530" name="Freeform 194"/>
            <p:cNvSpPr>
              <a:spLocks/>
            </p:cNvSpPr>
            <p:nvPr/>
          </p:nvSpPr>
          <p:spPr bwMode="auto">
            <a:xfrm>
              <a:off x="3875" y="3122"/>
              <a:ext cx="222" cy="108"/>
            </a:xfrm>
            <a:custGeom>
              <a:avLst/>
              <a:gdLst>
                <a:gd name="T0" fmla="*/ 0 w 222"/>
                <a:gd name="T1" fmla="*/ 106 h 108"/>
                <a:gd name="T2" fmla="*/ 1 w 222"/>
                <a:gd name="T3" fmla="*/ 90 h 108"/>
                <a:gd name="T4" fmla="*/ 4 w 222"/>
                <a:gd name="T5" fmla="*/ 74 h 108"/>
                <a:gd name="T6" fmla="*/ 11 w 222"/>
                <a:gd name="T7" fmla="*/ 60 h 108"/>
                <a:gd name="T8" fmla="*/ 20 w 222"/>
                <a:gd name="T9" fmla="*/ 45 h 108"/>
                <a:gd name="T10" fmla="*/ 31 w 222"/>
                <a:gd name="T11" fmla="*/ 32 h 108"/>
                <a:gd name="T12" fmla="*/ 44 w 222"/>
                <a:gd name="T13" fmla="*/ 22 h 108"/>
                <a:gd name="T14" fmla="*/ 57 w 222"/>
                <a:gd name="T15" fmla="*/ 13 h 108"/>
                <a:gd name="T16" fmla="*/ 74 w 222"/>
                <a:gd name="T17" fmla="*/ 6 h 108"/>
                <a:gd name="T18" fmla="*/ 90 w 222"/>
                <a:gd name="T19" fmla="*/ 2 h 108"/>
                <a:gd name="T20" fmla="*/ 107 w 222"/>
                <a:gd name="T21" fmla="*/ 0 h 108"/>
                <a:gd name="T22" fmla="*/ 124 w 222"/>
                <a:gd name="T23" fmla="*/ 1 h 108"/>
                <a:gd name="T24" fmla="*/ 141 w 222"/>
                <a:gd name="T25" fmla="*/ 4 h 108"/>
                <a:gd name="T26" fmla="*/ 157 w 222"/>
                <a:gd name="T27" fmla="*/ 10 h 108"/>
                <a:gd name="T28" fmla="*/ 172 w 222"/>
                <a:gd name="T29" fmla="*/ 18 h 108"/>
                <a:gd name="T30" fmla="*/ 186 w 222"/>
                <a:gd name="T31" fmla="*/ 27 h 108"/>
                <a:gd name="T32" fmla="*/ 198 w 222"/>
                <a:gd name="T33" fmla="*/ 39 h 108"/>
                <a:gd name="T34" fmla="*/ 207 w 222"/>
                <a:gd name="T35" fmla="*/ 53 h 108"/>
                <a:gd name="T36" fmla="*/ 214 w 222"/>
                <a:gd name="T37" fmla="*/ 68 h 108"/>
                <a:gd name="T38" fmla="*/ 219 w 222"/>
                <a:gd name="T39" fmla="*/ 83 h 108"/>
                <a:gd name="T40" fmla="*/ 221 w 222"/>
                <a:gd name="T41" fmla="*/ 99 h 108"/>
                <a:gd name="T42" fmla="*/ 170 w 222"/>
                <a:gd name="T43" fmla="*/ 107 h 108"/>
                <a:gd name="T44" fmla="*/ 170 w 222"/>
                <a:gd name="T45" fmla="*/ 96 h 108"/>
                <a:gd name="T46" fmla="*/ 166 w 222"/>
                <a:gd name="T47" fmla="*/ 84 h 108"/>
                <a:gd name="T48" fmla="*/ 160 w 222"/>
                <a:gd name="T49" fmla="*/ 73 h 108"/>
                <a:gd name="T50" fmla="*/ 152 w 222"/>
                <a:gd name="T51" fmla="*/ 64 h 108"/>
                <a:gd name="T52" fmla="*/ 142 w 222"/>
                <a:gd name="T53" fmla="*/ 57 h 108"/>
                <a:gd name="T54" fmla="*/ 131 w 222"/>
                <a:gd name="T55" fmla="*/ 51 h 108"/>
                <a:gd name="T56" fmla="*/ 119 w 222"/>
                <a:gd name="T57" fmla="*/ 49 h 108"/>
                <a:gd name="T58" fmla="*/ 106 w 222"/>
                <a:gd name="T59" fmla="*/ 49 h 108"/>
                <a:gd name="T60" fmla="*/ 94 w 222"/>
                <a:gd name="T61" fmla="*/ 51 h 108"/>
                <a:gd name="T62" fmla="*/ 82 w 222"/>
                <a:gd name="T63" fmla="*/ 56 h 108"/>
                <a:gd name="T64" fmla="*/ 72 w 222"/>
                <a:gd name="T65" fmla="*/ 62 h 108"/>
                <a:gd name="T66" fmla="*/ 63 w 222"/>
                <a:gd name="T67" fmla="*/ 71 h 108"/>
                <a:gd name="T68" fmla="*/ 57 w 222"/>
                <a:gd name="T69" fmla="*/ 80 h 108"/>
                <a:gd name="T70" fmla="*/ 53 w 222"/>
                <a:gd name="T71" fmla="*/ 92 h 108"/>
                <a:gd name="T72" fmla="*/ 51 w 222"/>
                <a:gd name="T73" fmla="*/ 104 h 108"/>
                <a:gd name="T74" fmla="*/ 0 w 222"/>
                <a:gd name="T75" fmla="*/ 107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22" h="108">
                  <a:moveTo>
                    <a:pt x="0" y="107"/>
                  </a:moveTo>
                  <a:lnTo>
                    <a:pt x="0" y="106"/>
                  </a:lnTo>
                  <a:lnTo>
                    <a:pt x="0" y="98"/>
                  </a:lnTo>
                  <a:lnTo>
                    <a:pt x="1" y="90"/>
                  </a:lnTo>
                  <a:lnTo>
                    <a:pt x="3" y="82"/>
                  </a:lnTo>
                  <a:lnTo>
                    <a:pt x="4" y="74"/>
                  </a:lnTo>
                  <a:lnTo>
                    <a:pt x="8" y="66"/>
                  </a:lnTo>
                  <a:lnTo>
                    <a:pt x="11" y="60"/>
                  </a:lnTo>
                  <a:lnTo>
                    <a:pt x="15" y="51"/>
                  </a:lnTo>
                  <a:lnTo>
                    <a:pt x="20" y="45"/>
                  </a:lnTo>
                  <a:lnTo>
                    <a:pt x="25" y="39"/>
                  </a:lnTo>
                  <a:lnTo>
                    <a:pt x="31" y="32"/>
                  </a:lnTo>
                  <a:lnTo>
                    <a:pt x="37" y="27"/>
                  </a:lnTo>
                  <a:lnTo>
                    <a:pt x="44" y="22"/>
                  </a:lnTo>
                  <a:lnTo>
                    <a:pt x="51" y="17"/>
                  </a:lnTo>
                  <a:lnTo>
                    <a:pt x="57" y="13"/>
                  </a:lnTo>
                  <a:lnTo>
                    <a:pt x="65" y="10"/>
                  </a:lnTo>
                  <a:lnTo>
                    <a:pt x="74" y="6"/>
                  </a:lnTo>
                  <a:lnTo>
                    <a:pt x="81" y="4"/>
                  </a:lnTo>
                  <a:lnTo>
                    <a:pt x="90" y="2"/>
                  </a:lnTo>
                  <a:lnTo>
                    <a:pt x="99" y="1"/>
                  </a:lnTo>
                  <a:lnTo>
                    <a:pt x="107" y="0"/>
                  </a:lnTo>
                  <a:lnTo>
                    <a:pt x="116" y="0"/>
                  </a:lnTo>
                  <a:lnTo>
                    <a:pt x="124" y="1"/>
                  </a:lnTo>
                  <a:lnTo>
                    <a:pt x="133" y="2"/>
                  </a:lnTo>
                  <a:lnTo>
                    <a:pt x="141" y="4"/>
                  </a:lnTo>
                  <a:lnTo>
                    <a:pt x="149" y="6"/>
                  </a:lnTo>
                  <a:lnTo>
                    <a:pt x="157" y="10"/>
                  </a:lnTo>
                  <a:lnTo>
                    <a:pt x="165" y="13"/>
                  </a:lnTo>
                  <a:lnTo>
                    <a:pt x="172" y="18"/>
                  </a:lnTo>
                  <a:lnTo>
                    <a:pt x="179" y="23"/>
                  </a:lnTo>
                  <a:lnTo>
                    <a:pt x="186" y="27"/>
                  </a:lnTo>
                  <a:lnTo>
                    <a:pt x="192" y="34"/>
                  </a:lnTo>
                  <a:lnTo>
                    <a:pt x="198" y="39"/>
                  </a:lnTo>
                  <a:lnTo>
                    <a:pt x="202" y="46"/>
                  </a:lnTo>
                  <a:lnTo>
                    <a:pt x="207" y="53"/>
                  </a:lnTo>
                  <a:lnTo>
                    <a:pt x="211" y="60"/>
                  </a:lnTo>
                  <a:lnTo>
                    <a:pt x="214" y="68"/>
                  </a:lnTo>
                  <a:lnTo>
                    <a:pt x="217" y="75"/>
                  </a:lnTo>
                  <a:lnTo>
                    <a:pt x="219" y="83"/>
                  </a:lnTo>
                  <a:lnTo>
                    <a:pt x="221" y="91"/>
                  </a:lnTo>
                  <a:lnTo>
                    <a:pt x="221" y="99"/>
                  </a:lnTo>
                  <a:lnTo>
                    <a:pt x="221" y="107"/>
                  </a:lnTo>
                  <a:lnTo>
                    <a:pt x="170" y="107"/>
                  </a:lnTo>
                  <a:lnTo>
                    <a:pt x="170" y="101"/>
                  </a:lnTo>
                  <a:lnTo>
                    <a:pt x="170" y="96"/>
                  </a:lnTo>
                  <a:lnTo>
                    <a:pt x="168" y="90"/>
                  </a:lnTo>
                  <a:lnTo>
                    <a:pt x="166" y="84"/>
                  </a:lnTo>
                  <a:lnTo>
                    <a:pt x="164" y="79"/>
                  </a:lnTo>
                  <a:lnTo>
                    <a:pt x="160" y="73"/>
                  </a:lnTo>
                  <a:lnTo>
                    <a:pt x="157" y="69"/>
                  </a:lnTo>
                  <a:lnTo>
                    <a:pt x="152" y="64"/>
                  </a:lnTo>
                  <a:lnTo>
                    <a:pt x="147" y="60"/>
                  </a:lnTo>
                  <a:lnTo>
                    <a:pt x="142" y="57"/>
                  </a:lnTo>
                  <a:lnTo>
                    <a:pt x="137" y="54"/>
                  </a:lnTo>
                  <a:lnTo>
                    <a:pt x="131" y="51"/>
                  </a:lnTo>
                  <a:lnTo>
                    <a:pt x="125" y="50"/>
                  </a:lnTo>
                  <a:lnTo>
                    <a:pt x="119" y="49"/>
                  </a:lnTo>
                  <a:lnTo>
                    <a:pt x="112" y="48"/>
                  </a:lnTo>
                  <a:lnTo>
                    <a:pt x="106" y="49"/>
                  </a:lnTo>
                  <a:lnTo>
                    <a:pt x="100" y="49"/>
                  </a:lnTo>
                  <a:lnTo>
                    <a:pt x="94" y="51"/>
                  </a:lnTo>
                  <a:lnTo>
                    <a:pt x="88" y="53"/>
                  </a:lnTo>
                  <a:lnTo>
                    <a:pt x="82" y="56"/>
                  </a:lnTo>
                  <a:lnTo>
                    <a:pt x="77" y="58"/>
                  </a:lnTo>
                  <a:lnTo>
                    <a:pt x="72" y="62"/>
                  </a:lnTo>
                  <a:lnTo>
                    <a:pt x="68" y="66"/>
                  </a:lnTo>
                  <a:lnTo>
                    <a:pt x="63" y="71"/>
                  </a:lnTo>
                  <a:lnTo>
                    <a:pt x="60" y="76"/>
                  </a:lnTo>
                  <a:lnTo>
                    <a:pt x="57" y="80"/>
                  </a:lnTo>
                  <a:lnTo>
                    <a:pt x="55" y="86"/>
                  </a:lnTo>
                  <a:lnTo>
                    <a:pt x="53" y="92"/>
                  </a:lnTo>
                  <a:lnTo>
                    <a:pt x="52" y="98"/>
                  </a:lnTo>
                  <a:lnTo>
                    <a:pt x="51" y="104"/>
                  </a:lnTo>
                  <a:lnTo>
                    <a:pt x="51" y="107"/>
                  </a:lnTo>
                  <a:lnTo>
                    <a:pt x="0" y="107"/>
                  </a:lnTo>
                </a:path>
              </a:pathLst>
            </a:custGeom>
            <a:solidFill>
              <a:srgbClr val="00000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531" name="Freeform 195"/>
            <p:cNvSpPr>
              <a:spLocks/>
            </p:cNvSpPr>
            <p:nvPr/>
          </p:nvSpPr>
          <p:spPr bwMode="auto">
            <a:xfrm>
              <a:off x="3748" y="2557"/>
              <a:ext cx="1781" cy="728"/>
            </a:xfrm>
            <a:custGeom>
              <a:avLst/>
              <a:gdLst>
                <a:gd name="T0" fmla="*/ 377 w 1781"/>
                <a:gd name="T1" fmla="*/ 629 h 728"/>
                <a:gd name="T2" fmla="*/ 360 w 1781"/>
                <a:gd name="T3" fmla="*/ 595 h 728"/>
                <a:gd name="T4" fmla="*/ 335 w 1781"/>
                <a:gd name="T5" fmla="*/ 566 h 728"/>
                <a:gd name="T6" fmla="*/ 302 w 1781"/>
                <a:gd name="T7" fmla="*/ 545 h 728"/>
                <a:gd name="T8" fmla="*/ 264 w 1781"/>
                <a:gd name="T9" fmla="*/ 533 h 728"/>
                <a:gd name="T10" fmla="*/ 225 w 1781"/>
                <a:gd name="T11" fmla="*/ 532 h 728"/>
                <a:gd name="T12" fmla="*/ 187 w 1781"/>
                <a:gd name="T13" fmla="*/ 541 h 728"/>
                <a:gd name="T14" fmla="*/ 152 w 1781"/>
                <a:gd name="T15" fmla="*/ 560 h 728"/>
                <a:gd name="T16" fmla="*/ 125 w 1781"/>
                <a:gd name="T17" fmla="*/ 587 h 728"/>
                <a:gd name="T18" fmla="*/ 106 w 1781"/>
                <a:gd name="T19" fmla="*/ 621 h 728"/>
                <a:gd name="T20" fmla="*/ 97 w 1781"/>
                <a:gd name="T21" fmla="*/ 658 h 728"/>
                <a:gd name="T22" fmla="*/ 349 w 1781"/>
                <a:gd name="T23" fmla="*/ 242 h 728"/>
                <a:gd name="T24" fmla="*/ 30 w 1781"/>
                <a:gd name="T25" fmla="*/ 658 h 728"/>
                <a:gd name="T26" fmla="*/ 0 w 1781"/>
                <a:gd name="T27" fmla="*/ 694 h 728"/>
                <a:gd name="T28" fmla="*/ 113 w 1781"/>
                <a:gd name="T29" fmla="*/ 664 h 728"/>
                <a:gd name="T30" fmla="*/ 120 w 1781"/>
                <a:gd name="T31" fmla="*/ 629 h 728"/>
                <a:gd name="T32" fmla="*/ 137 w 1781"/>
                <a:gd name="T33" fmla="*/ 597 h 728"/>
                <a:gd name="T34" fmla="*/ 164 w 1781"/>
                <a:gd name="T35" fmla="*/ 570 h 728"/>
                <a:gd name="T36" fmla="*/ 196 w 1781"/>
                <a:gd name="T37" fmla="*/ 554 h 728"/>
                <a:gd name="T38" fmla="*/ 232 w 1781"/>
                <a:gd name="T39" fmla="*/ 546 h 728"/>
                <a:gd name="T40" fmla="*/ 270 w 1781"/>
                <a:gd name="T41" fmla="*/ 549 h 728"/>
                <a:gd name="T42" fmla="*/ 304 w 1781"/>
                <a:gd name="T43" fmla="*/ 562 h 728"/>
                <a:gd name="T44" fmla="*/ 332 w 1781"/>
                <a:gd name="T45" fmla="*/ 585 h 728"/>
                <a:gd name="T46" fmla="*/ 354 w 1781"/>
                <a:gd name="T47" fmla="*/ 614 h 728"/>
                <a:gd name="T48" fmla="*/ 365 w 1781"/>
                <a:gd name="T49" fmla="*/ 649 h 728"/>
                <a:gd name="T50" fmla="*/ 989 w 1781"/>
                <a:gd name="T51" fmla="*/ 672 h 728"/>
                <a:gd name="T52" fmla="*/ 1189 w 1781"/>
                <a:gd name="T53" fmla="*/ 655 h 728"/>
                <a:gd name="T54" fmla="*/ 1199 w 1781"/>
                <a:gd name="T55" fmla="*/ 620 h 728"/>
                <a:gd name="T56" fmla="*/ 1218 w 1781"/>
                <a:gd name="T57" fmla="*/ 589 h 728"/>
                <a:gd name="T58" fmla="*/ 1247 w 1781"/>
                <a:gd name="T59" fmla="*/ 565 h 728"/>
                <a:gd name="T60" fmla="*/ 1280 w 1781"/>
                <a:gd name="T61" fmla="*/ 550 h 728"/>
                <a:gd name="T62" fmla="*/ 1317 w 1781"/>
                <a:gd name="T63" fmla="*/ 546 h 728"/>
                <a:gd name="T64" fmla="*/ 1354 w 1781"/>
                <a:gd name="T65" fmla="*/ 552 h 728"/>
                <a:gd name="T66" fmla="*/ 1387 w 1781"/>
                <a:gd name="T67" fmla="*/ 567 h 728"/>
                <a:gd name="T68" fmla="*/ 1415 w 1781"/>
                <a:gd name="T69" fmla="*/ 592 h 728"/>
                <a:gd name="T70" fmla="*/ 1433 w 1781"/>
                <a:gd name="T71" fmla="*/ 623 h 728"/>
                <a:gd name="T72" fmla="*/ 1442 w 1781"/>
                <a:gd name="T73" fmla="*/ 657 h 728"/>
                <a:gd name="T74" fmla="*/ 1488 w 1781"/>
                <a:gd name="T75" fmla="*/ 727 h 728"/>
                <a:gd name="T76" fmla="*/ 1709 w 1781"/>
                <a:gd name="T77" fmla="*/ 691 h 728"/>
                <a:gd name="T78" fmla="*/ 1739 w 1781"/>
                <a:gd name="T79" fmla="*/ 0 h 728"/>
                <a:gd name="T80" fmla="*/ 707 w 1781"/>
                <a:gd name="T81" fmla="*/ 3 h 728"/>
                <a:gd name="T82" fmla="*/ 681 w 1781"/>
                <a:gd name="T83" fmla="*/ 19 h 728"/>
                <a:gd name="T84" fmla="*/ 662 w 1781"/>
                <a:gd name="T85" fmla="*/ 40 h 728"/>
                <a:gd name="T86" fmla="*/ 652 w 1781"/>
                <a:gd name="T87" fmla="*/ 68 h 728"/>
                <a:gd name="T88" fmla="*/ 667 w 1781"/>
                <a:gd name="T89" fmla="*/ 83 h 728"/>
                <a:gd name="T90" fmla="*/ 676 w 1781"/>
                <a:gd name="T91" fmla="*/ 53 h 728"/>
                <a:gd name="T92" fmla="*/ 693 w 1781"/>
                <a:gd name="T93" fmla="*/ 29 h 728"/>
                <a:gd name="T94" fmla="*/ 718 w 1781"/>
                <a:gd name="T95" fmla="*/ 16 h 728"/>
                <a:gd name="T96" fmla="*/ 1723 w 1781"/>
                <a:gd name="T97" fmla="*/ 658 h 728"/>
                <a:gd name="T98" fmla="*/ 1452 w 1781"/>
                <a:gd name="T99" fmla="*/ 629 h 728"/>
                <a:gd name="T100" fmla="*/ 1435 w 1781"/>
                <a:gd name="T101" fmla="*/ 595 h 728"/>
                <a:gd name="T102" fmla="*/ 1410 w 1781"/>
                <a:gd name="T103" fmla="*/ 566 h 728"/>
                <a:gd name="T104" fmla="*/ 1377 w 1781"/>
                <a:gd name="T105" fmla="*/ 545 h 728"/>
                <a:gd name="T106" fmla="*/ 1340 w 1781"/>
                <a:gd name="T107" fmla="*/ 533 h 728"/>
                <a:gd name="T108" fmla="*/ 1301 w 1781"/>
                <a:gd name="T109" fmla="*/ 532 h 728"/>
                <a:gd name="T110" fmla="*/ 1262 w 1781"/>
                <a:gd name="T111" fmla="*/ 541 h 728"/>
                <a:gd name="T112" fmla="*/ 1228 w 1781"/>
                <a:gd name="T113" fmla="*/ 560 h 728"/>
                <a:gd name="T114" fmla="*/ 1201 w 1781"/>
                <a:gd name="T115" fmla="*/ 587 h 728"/>
                <a:gd name="T116" fmla="*/ 1181 w 1781"/>
                <a:gd name="T117" fmla="*/ 621 h 728"/>
                <a:gd name="T118" fmla="*/ 1173 w 1781"/>
                <a:gd name="T119" fmla="*/ 658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81" h="728">
                  <a:moveTo>
                    <a:pt x="383" y="658"/>
                  </a:moveTo>
                  <a:lnTo>
                    <a:pt x="381" y="649"/>
                  </a:lnTo>
                  <a:lnTo>
                    <a:pt x="379" y="639"/>
                  </a:lnTo>
                  <a:lnTo>
                    <a:pt x="377" y="629"/>
                  </a:lnTo>
                  <a:lnTo>
                    <a:pt x="373" y="620"/>
                  </a:lnTo>
                  <a:lnTo>
                    <a:pt x="370" y="612"/>
                  </a:lnTo>
                  <a:lnTo>
                    <a:pt x="365" y="603"/>
                  </a:lnTo>
                  <a:lnTo>
                    <a:pt x="360" y="595"/>
                  </a:lnTo>
                  <a:lnTo>
                    <a:pt x="354" y="587"/>
                  </a:lnTo>
                  <a:lnTo>
                    <a:pt x="348" y="580"/>
                  </a:lnTo>
                  <a:lnTo>
                    <a:pt x="342" y="573"/>
                  </a:lnTo>
                  <a:lnTo>
                    <a:pt x="335" y="566"/>
                  </a:lnTo>
                  <a:lnTo>
                    <a:pt x="327" y="560"/>
                  </a:lnTo>
                  <a:lnTo>
                    <a:pt x="319" y="555"/>
                  </a:lnTo>
                  <a:lnTo>
                    <a:pt x="311" y="549"/>
                  </a:lnTo>
                  <a:lnTo>
                    <a:pt x="302" y="545"/>
                  </a:lnTo>
                  <a:lnTo>
                    <a:pt x="293" y="541"/>
                  </a:lnTo>
                  <a:lnTo>
                    <a:pt x="284" y="538"/>
                  </a:lnTo>
                  <a:lnTo>
                    <a:pt x="274" y="535"/>
                  </a:lnTo>
                  <a:lnTo>
                    <a:pt x="264" y="533"/>
                  </a:lnTo>
                  <a:lnTo>
                    <a:pt x="255" y="532"/>
                  </a:lnTo>
                  <a:lnTo>
                    <a:pt x="244" y="532"/>
                  </a:lnTo>
                  <a:lnTo>
                    <a:pt x="235" y="532"/>
                  </a:lnTo>
                  <a:lnTo>
                    <a:pt x="225" y="532"/>
                  </a:lnTo>
                  <a:lnTo>
                    <a:pt x="215" y="533"/>
                  </a:lnTo>
                  <a:lnTo>
                    <a:pt x="205" y="535"/>
                  </a:lnTo>
                  <a:lnTo>
                    <a:pt x="196" y="539"/>
                  </a:lnTo>
                  <a:lnTo>
                    <a:pt x="187" y="541"/>
                  </a:lnTo>
                  <a:lnTo>
                    <a:pt x="177" y="545"/>
                  </a:lnTo>
                  <a:lnTo>
                    <a:pt x="169" y="549"/>
                  </a:lnTo>
                  <a:lnTo>
                    <a:pt x="161" y="555"/>
                  </a:lnTo>
                  <a:lnTo>
                    <a:pt x="152" y="560"/>
                  </a:lnTo>
                  <a:lnTo>
                    <a:pt x="145" y="566"/>
                  </a:lnTo>
                  <a:lnTo>
                    <a:pt x="138" y="573"/>
                  </a:lnTo>
                  <a:lnTo>
                    <a:pt x="131" y="580"/>
                  </a:lnTo>
                  <a:lnTo>
                    <a:pt x="125" y="587"/>
                  </a:lnTo>
                  <a:lnTo>
                    <a:pt x="119" y="596"/>
                  </a:lnTo>
                  <a:lnTo>
                    <a:pt x="115" y="603"/>
                  </a:lnTo>
                  <a:lnTo>
                    <a:pt x="110" y="612"/>
                  </a:lnTo>
                  <a:lnTo>
                    <a:pt x="106" y="621"/>
                  </a:lnTo>
                  <a:lnTo>
                    <a:pt x="104" y="629"/>
                  </a:lnTo>
                  <a:lnTo>
                    <a:pt x="101" y="639"/>
                  </a:lnTo>
                  <a:lnTo>
                    <a:pt x="99" y="649"/>
                  </a:lnTo>
                  <a:lnTo>
                    <a:pt x="97" y="658"/>
                  </a:lnTo>
                  <a:lnTo>
                    <a:pt x="45" y="658"/>
                  </a:lnTo>
                  <a:lnTo>
                    <a:pt x="45" y="477"/>
                  </a:lnTo>
                  <a:lnTo>
                    <a:pt x="232" y="401"/>
                  </a:lnTo>
                  <a:lnTo>
                    <a:pt x="349" y="242"/>
                  </a:lnTo>
                  <a:lnTo>
                    <a:pt x="338" y="227"/>
                  </a:lnTo>
                  <a:lnTo>
                    <a:pt x="222" y="390"/>
                  </a:lnTo>
                  <a:lnTo>
                    <a:pt x="30" y="466"/>
                  </a:lnTo>
                  <a:lnTo>
                    <a:pt x="30" y="658"/>
                  </a:lnTo>
                  <a:lnTo>
                    <a:pt x="16" y="658"/>
                  </a:lnTo>
                  <a:lnTo>
                    <a:pt x="16" y="539"/>
                  </a:lnTo>
                  <a:lnTo>
                    <a:pt x="0" y="539"/>
                  </a:lnTo>
                  <a:lnTo>
                    <a:pt x="0" y="694"/>
                  </a:lnTo>
                  <a:lnTo>
                    <a:pt x="16" y="694"/>
                  </a:lnTo>
                  <a:lnTo>
                    <a:pt x="16" y="672"/>
                  </a:lnTo>
                  <a:lnTo>
                    <a:pt x="112" y="672"/>
                  </a:lnTo>
                  <a:lnTo>
                    <a:pt x="113" y="664"/>
                  </a:lnTo>
                  <a:lnTo>
                    <a:pt x="113" y="655"/>
                  </a:lnTo>
                  <a:lnTo>
                    <a:pt x="115" y="645"/>
                  </a:lnTo>
                  <a:lnTo>
                    <a:pt x="117" y="637"/>
                  </a:lnTo>
                  <a:lnTo>
                    <a:pt x="120" y="629"/>
                  </a:lnTo>
                  <a:lnTo>
                    <a:pt x="124" y="620"/>
                  </a:lnTo>
                  <a:lnTo>
                    <a:pt x="127" y="612"/>
                  </a:lnTo>
                  <a:lnTo>
                    <a:pt x="132" y="604"/>
                  </a:lnTo>
                  <a:lnTo>
                    <a:pt x="137" y="597"/>
                  </a:lnTo>
                  <a:lnTo>
                    <a:pt x="143" y="589"/>
                  </a:lnTo>
                  <a:lnTo>
                    <a:pt x="149" y="582"/>
                  </a:lnTo>
                  <a:lnTo>
                    <a:pt x="156" y="576"/>
                  </a:lnTo>
                  <a:lnTo>
                    <a:pt x="164" y="570"/>
                  </a:lnTo>
                  <a:lnTo>
                    <a:pt x="171" y="565"/>
                  </a:lnTo>
                  <a:lnTo>
                    <a:pt x="179" y="561"/>
                  </a:lnTo>
                  <a:lnTo>
                    <a:pt x="187" y="557"/>
                  </a:lnTo>
                  <a:lnTo>
                    <a:pt x="196" y="554"/>
                  </a:lnTo>
                  <a:lnTo>
                    <a:pt x="204" y="550"/>
                  </a:lnTo>
                  <a:lnTo>
                    <a:pt x="214" y="549"/>
                  </a:lnTo>
                  <a:lnTo>
                    <a:pt x="223" y="547"/>
                  </a:lnTo>
                  <a:lnTo>
                    <a:pt x="232" y="546"/>
                  </a:lnTo>
                  <a:lnTo>
                    <a:pt x="241" y="546"/>
                  </a:lnTo>
                  <a:lnTo>
                    <a:pt x="251" y="546"/>
                  </a:lnTo>
                  <a:lnTo>
                    <a:pt x="260" y="548"/>
                  </a:lnTo>
                  <a:lnTo>
                    <a:pt x="270" y="549"/>
                  </a:lnTo>
                  <a:lnTo>
                    <a:pt x="278" y="552"/>
                  </a:lnTo>
                  <a:lnTo>
                    <a:pt x="287" y="555"/>
                  </a:lnTo>
                  <a:lnTo>
                    <a:pt x="295" y="558"/>
                  </a:lnTo>
                  <a:lnTo>
                    <a:pt x="304" y="562"/>
                  </a:lnTo>
                  <a:lnTo>
                    <a:pt x="311" y="567"/>
                  </a:lnTo>
                  <a:lnTo>
                    <a:pt x="319" y="573"/>
                  </a:lnTo>
                  <a:lnTo>
                    <a:pt x="326" y="578"/>
                  </a:lnTo>
                  <a:lnTo>
                    <a:pt x="332" y="585"/>
                  </a:lnTo>
                  <a:lnTo>
                    <a:pt x="339" y="592"/>
                  </a:lnTo>
                  <a:lnTo>
                    <a:pt x="345" y="599"/>
                  </a:lnTo>
                  <a:lnTo>
                    <a:pt x="350" y="607"/>
                  </a:lnTo>
                  <a:lnTo>
                    <a:pt x="354" y="614"/>
                  </a:lnTo>
                  <a:lnTo>
                    <a:pt x="358" y="623"/>
                  </a:lnTo>
                  <a:lnTo>
                    <a:pt x="361" y="631"/>
                  </a:lnTo>
                  <a:lnTo>
                    <a:pt x="364" y="639"/>
                  </a:lnTo>
                  <a:lnTo>
                    <a:pt x="365" y="649"/>
                  </a:lnTo>
                  <a:lnTo>
                    <a:pt x="366" y="657"/>
                  </a:lnTo>
                  <a:lnTo>
                    <a:pt x="367" y="666"/>
                  </a:lnTo>
                  <a:lnTo>
                    <a:pt x="367" y="672"/>
                  </a:lnTo>
                  <a:lnTo>
                    <a:pt x="989" y="672"/>
                  </a:lnTo>
                  <a:lnTo>
                    <a:pt x="989" y="694"/>
                  </a:lnTo>
                  <a:lnTo>
                    <a:pt x="1188" y="694"/>
                  </a:lnTo>
                  <a:lnTo>
                    <a:pt x="1188" y="664"/>
                  </a:lnTo>
                  <a:lnTo>
                    <a:pt x="1189" y="655"/>
                  </a:lnTo>
                  <a:lnTo>
                    <a:pt x="1190" y="645"/>
                  </a:lnTo>
                  <a:lnTo>
                    <a:pt x="1193" y="637"/>
                  </a:lnTo>
                  <a:lnTo>
                    <a:pt x="1195" y="629"/>
                  </a:lnTo>
                  <a:lnTo>
                    <a:pt x="1199" y="620"/>
                  </a:lnTo>
                  <a:lnTo>
                    <a:pt x="1203" y="612"/>
                  </a:lnTo>
                  <a:lnTo>
                    <a:pt x="1208" y="604"/>
                  </a:lnTo>
                  <a:lnTo>
                    <a:pt x="1213" y="597"/>
                  </a:lnTo>
                  <a:lnTo>
                    <a:pt x="1218" y="589"/>
                  </a:lnTo>
                  <a:lnTo>
                    <a:pt x="1225" y="582"/>
                  </a:lnTo>
                  <a:lnTo>
                    <a:pt x="1232" y="576"/>
                  </a:lnTo>
                  <a:lnTo>
                    <a:pt x="1239" y="570"/>
                  </a:lnTo>
                  <a:lnTo>
                    <a:pt x="1247" y="565"/>
                  </a:lnTo>
                  <a:lnTo>
                    <a:pt x="1255" y="561"/>
                  </a:lnTo>
                  <a:lnTo>
                    <a:pt x="1262" y="557"/>
                  </a:lnTo>
                  <a:lnTo>
                    <a:pt x="1271" y="554"/>
                  </a:lnTo>
                  <a:lnTo>
                    <a:pt x="1280" y="550"/>
                  </a:lnTo>
                  <a:lnTo>
                    <a:pt x="1289" y="549"/>
                  </a:lnTo>
                  <a:lnTo>
                    <a:pt x="1298" y="547"/>
                  </a:lnTo>
                  <a:lnTo>
                    <a:pt x="1308" y="546"/>
                  </a:lnTo>
                  <a:lnTo>
                    <a:pt x="1317" y="546"/>
                  </a:lnTo>
                  <a:lnTo>
                    <a:pt x="1326" y="546"/>
                  </a:lnTo>
                  <a:lnTo>
                    <a:pt x="1335" y="548"/>
                  </a:lnTo>
                  <a:lnTo>
                    <a:pt x="1345" y="549"/>
                  </a:lnTo>
                  <a:lnTo>
                    <a:pt x="1354" y="552"/>
                  </a:lnTo>
                  <a:lnTo>
                    <a:pt x="1362" y="555"/>
                  </a:lnTo>
                  <a:lnTo>
                    <a:pt x="1371" y="558"/>
                  </a:lnTo>
                  <a:lnTo>
                    <a:pt x="1379" y="562"/>
                  </a:lnTo>
                  <a:lnTo>
                    <a:pt x="1387" y="567"/>
                  </a:lnTo>
                  <a:lnTo>
                    <a:pt x="1395" y="573"/>
                  </a:lnTo>
                  <a:lnTo>
                    <a:pt x="1402" y="578"/>
                  </a:lnTo>
                  <a:lnTo>
                    <a:pt x="1409" y="585"/>
                  </a:lnTo>
                  <a:lnTo>
                    <a:pt x="1415" y="592"/>
                  </a:lnTo>
                  <a:lnTo>
                    <a:pt x="1420" y="599"/>
                  </a:lnTo>
                  <a:lnTo>
                    <a:pt x="1425" y="607"/>
                  </a:lnTo>
                  <a:lnTo>
                    <a:pt x="1429" y="614"/>
                  </a:lnTo>
                  <a:lnTo>
                    <a:pt x="1433" y="623"/>
                  </a:lnTo>
                  <a:lnTo>
                    <a:pt x="1436" y="631"/>
                  </a:lnTo>
                  <a:lnTo>
                    <a:pt x="1439" y="639"/>
                  </a:lnTo>
                  <a:lnTo>
                    <a:pt x="1441" y="649"/>
                  </a:lnTo>
                  <a:lnTo>
                    <a:pt x="1442" y="657"/>
                  </a:lnTo>
                  <a:lnTo>
                    <a:pt x="1442" y="666"/>
                  </a:lnTo>
                  <a:lnTo>
                    <a:pt x="1442" y="672"/>
                  </a:lnTo>
                  <a:lnTo>
                    <a:pt x="1488" y="672"/>
                  </a:lnTo>
                  <a:lnTo>
                    <a:pt x="1488" y="727"/>
                  </a:lnTo>
                  <a:lnTo>
                    <a:pt x="1536" y="727"/>
                  </a:lnTo>
                  <a:lnTo>
                    <a:pt x="1536" y="672"/>
                  </a:lnTo>
                  <a:lnTo>
                    <a:pt x="1709" y="672"/>
                  </a:lnTo>
                  <a:lnTo>
                    <a:pt x="1709" y="691"/>
                  </a:lnTo>
                  <a:lnTo>
                    <a:pt x="1780" y="691"/>
                  </a:lnTo>
                  <a:lnTo>
                    <a:pt x="1780" y="672"/>
                  </a:lnTo>
                  <a:lnTo>
                    <a:pt x="1739" y="672"/>
                  </a:lnTo>
                  <a:lnTo>
                    <a:pt x="1739" y="0"/>
                  </a:lnTo>
                  <a:lnTo>
                    <a:pt x="723" y="0"/>
                  </a:lnTo>
                  <a:lnTo>
                    <a:pt x="722" y="0"/>
                  </a:lnTo>
                  <a:lnTo>
                    <a:pt x="714" y="1"/>
                  </a:lnTo>
                  <a:lnTo>
                    <a:pt x="707" y="3"/>
                  </a:lnTo>
                  <a:lnTo>
                    <a:pt x="700" y="7"/>
                  </a:lnTo>
                  <a:lnTo>
                    <a:pt x="693" y="10"/>
                  </a:lnTo>
                  <a:lnTo>
                    <a:pt x="687" y="13"/>
                  </a:lnTo>
                  <a:lnTo>
                    <a:pt x="681" y="19"/>
                  </a:lnTo>
                  <a:lnTo>
                    <a:pt x="676" y="23"/>
                  </a:lnTo>
                  <a:lnTo>
                    <a:pt x="671" y="29"/>
                  </a:lnTo>
                  <a:lnTo>
                    <a:pt x="666" y="34"/>
                  </a:lnTo>
                  <a:lnTo>
                    <a:pt x="662" y="40"/>
                  </a:lnTo>
                  <a:lnTo>
                    <a:pt x="659" y="47"/>
                  </a:lnTo>
                  <a:lnTo>
                    <a:pt x="657" y="54"/>
                  </a:lnTo>
                  <a:lnTo>
                    <a:pt x="654" y="61"/>
                  </a:lnTo>
                  <a:lnTo>
                    <a:pt x="652" y="68"/>
                  </a:lnTo>
                  <a:lnTo>
                    <a:pt x="652" y="76"/>
                  </a:lnTo>
                  <a:lnTo>
                    <a:pt x="652" y="90"/>
                  </a:lnTo>
                  <a:lnTo>
                    <a:pt x="667" y="90"/>
                  </a:lnTo>
                  <a:lnTo>
                    <a:pt x="667" y="83"/>
                  </a:lnTo>
                  <a:lnTo>
                    <a:pt x="668" y="75"/>
                  </a:lnTo>
                  <a:lnTo>
                    <a:pt x="670" y="67"/>
                  </a:lnTo>
                  <a:lnTo>
                    <a:pt x="673" y="61"/>
                  </a:lnTo>
                  <a:lnTo>
                    <a:pt x="676" y="53"/>
                  </a:lnTo>
                  <a:lnTo>
                    <a:pt x="679" y="46"/>
                  </a:lnTo>
                  <a:lnTo>
                    <a:pt x="684" y="40"/>
                  </a:lnTo>
                  <a:lnTo>
                    <a:pt x="688" y="34"/>
                  </a:lnTo>
                  <a:lnTo>
                    <a:pt x="693" y="29"/>
                  </a:lnTo>
                  <a:lnTo>
                    <a:pt x="699" y="25"/>
                  </a:lnTo>
                  <a:lnTo>
                    <a:pt x="705" y="22"/>
                  </a:lnTo>
                  <a:lnTo>
                    <a:pt x="712" y="19"/>
                  </a:lnTo>
                  <a:lnTo>
                    <a:pt x="718" y="16"/>
                  </a:lnTo>
                  <a:lnTo>
                    <a:pt x="725" y="15"/>
                  </a:lnTo>
                  <a:lnTo>
                    <a:pt x="731" y="14"/>
                  </a:lnTo>
                  <a:lnTo>
                    <a:pt x="1723" y="14"/>
                  </a:lnTo>
                  <a:lnTo>
                    <a:pt x="1723" y="658"/>
                  </a:lnTo>
                  <a:lnTo>
                    <a:pt x="1458" y="658"/>
                  </a:lnTo>
                  <a:lnTo>
                    <a:pt x="1456" y="649"/>
                  </a:lnTo>
                  <a:lnTo>
                    <a:pt x="1455" y="639"/>
                  </a:lnTo>
                  <a:lnTo>
                    <a:pt x="1452" y="629"/>
                  </a:lnTo>
                  <a:lnTo>
                    <a:pt x="1449" y="620"/>
                  </a:lnTo>
                  <a:lnTo>
                    <a:pt x="1445" y="612"/>
                  </a:lnTo>
                  <a:lnTo>
                    <a:pt x="1441" y="603"/>
                  </a:lnTo>
                  <a:lnTo>
                    <a:pt x="1435" y="595"/>
                  </a:lnTo>
                  <a:lnTo>
                    <a:pt x="1430" y="587"/>
                  </a:lnTo>
                  <a:lnTo>
                    <a:pt x="1424" y="580"/>
                  </a:lnTo>
                  <a:lnTo>
                    <a:pt x="1417" y="573"/>
                  </a:lnTo>
                  <a:lnTo>
                    <a:pt x="1410" y="566"/>
                  </a:lnTo>
                  <a:lnTo>
                    <a:pt x="1402" y="560"/>
                  </a:lnTo>
                  <a:lnTo>
                    <a:pt x="1395" y="555"/>
                  </a:lnTo>
                  <a:lnTo>
                    <a:pt x="1386" y="549"/>
                  </a:lnTo>
                  <a:lnTo>
                    <a:pt x="1377" y="545"/>
                  </a:lnTo>
                  <a:lnTo>
                    <a:pt x="1368" y="541"/>
                  </a:lnTo>
                  <a:lnTo>
                    <a:pt x="1359" y="538"/>
                  </a:lnTo>
                  <a:lnTo>
                    <a:pt x="1349" y="535"/>
                  </a:lnTo>
                  <a:lnTo>
                    <a:pt x="1340" y="533"/>
                  </a:lnTo>
                  <a:lnTo>
                    <a:pt x="1330" y="532"/>
                  </a:lnTo>
                  <a:lnTo>
                    <a:pt x="1320" y="532"/>
                  </a:lnTo>
                  <a:lnTo>
                    <a:pt x="1310" y="532"/>
                  </a:lnTo>
                  <a:lnTo>
                    <a:pt x="1301" y="532"/>
                  </a:lnTo>
                  <a:lnTo>
                    <a:pt x="1291" y="533"/>
                  </a:lnTo>
                  <a:lnTo>
                    <a:pt x="1281" y="535"/>
                  </a:lnTo>
                  <a:lnTo>
                    <a:pt x="1272" y="539"/>
                  </a:lnTo>
                  <a:lnTo>
                    <a:pt x="1262" y="541"/>
                  </a:lnTo>
                  <a:lnTo>
                    <a:pt x="1254" y="545"/>
                  </a:lnTo>
                  <a:lnTo>
                    <a:pt x="1245" y="549"/>
                  </a:lnTo>
                  <a:lnTo>
                    <a:pt x="1236" y="555"/>
                  </a:lnTo>
                  <a:lnTo>
                    <a:pt x="1228" y="560"/>
                  </a:lnTo>
                  <a:lnTo>
                    <a:pt x="1221" y="566"/>
                  </a:lnTo>
                  <a:lnTo>
                    <a:pt x="1214" y="573"/>
                  </a:lnTo>
                  <a:lnTo>
                    <a:pt x="1207" y="580"/>
                  </a:lnTo>
                  <a:lnTo>
                    <a:pt x="1201" y="587"/>
                  </a:lnTo>
                  <a:lnTo>
                    <a:pt x="1195" y="596"/>
                  </a:lnTo>
                  <a:lnTo>
                    <a:pt x="1190" y="603"/>
                  </a:lnTo>
                  <a:lnTo>
                    <a:pt x="1186" y="612"/>
                  </a:lnTo>
                  <a:lnTo>
                    <a:pt x="1181" y="621"/>
                  </a:lnTo>
                  <a:lnTo>
                    <a:pt x="1179" y="629"/>
                  </a:lnTo>
                  <a:lnTo>
                    <a:pt x="1176" y="639"/>
                  </a:lnTo>
                  <a:lnTo>
                    <a:pt x="1174" y="649"/>
                  </a:lnTo>
                  <a:lnTo>
                    <a:pt x="1173" y="658"/>
                  </a:lnTo>
                  <a:lnTo>
                    <a:pt x="383" y="658"/>
                  </a:lnTo>
                </a:path>
              </a:pathLst>
            </a:custGeom>
            <a:solidFill>
              <a:srgbClr val="00000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532" name="Freeform 196"/>
            <p:cNvSpPr>
              <a:spLocks/>
            </p:cNvSpPr>
            <p:nvPr/>
          </p:nvSpPr>
          <p:spPr bwMode="auto">
            <a:xfrm>
              <a:off x="4086" y="2637"/>
              <a:ext cx="865" cy="586"/>
            </a:xfrm>
            <a:custGeom>
              <a:avLst/>
              <a:gdLst>
                <a:gd name="T0" fmla="*/ 329 w 865"/>
                <a:gd name="T1" fmla="*/ 0 h 586"/>
                <a:gd name="T2" fmla="*/ 329 w 865"/>
                <a:gd name="T3" fmla="*/ 520 h 586"/>
                <a:gd name="T4" fmla="*/ 864 w 865"/>
                <a:gd name="T5" fmla="*/ 520 h 586"/>
                <a:gd name="T6" fmla="*/ 853 w 865"/>
                <a:gd name="T7" fmla="*/ 534 h 586"/>
                <a:gd name="T8" fmla="*/ 329 w 865"/>
                <a:gd name="T9" fmla="*/ 534 h 586"/>
                <a:gd name="T10" fmla="*/ 329 w 865"/>
                <a:gd name="T11" fmla="*/ 585 h 586"/>
                <a:gd name="T12" fmla="*/ 266 w 865"/>
                <a:gd name="T13" fmla="*/ 585 h 586"/>
                <a:gd name="T14" fmla="*/ 266 w 865"/>
                <a:gd name="T15" fmla="*/ 534 h 586"/>
                <a:gd name="T16" fmla="*/ 195 w 865"/>
                <a:gd name="T17" fmla="*/ 534 h 586"/>
                <a:gd name="T18" fmla="*/ 195 w 865"/>
                <a:gd name="T19" fmla="*/ 520 h 586"/>
                <a:gd name="T20" fmla="*/ 266 w 865"/>
                <a:gd name="T21" fmla="*/ 520 h 586"/>
                <a:gd name="T22" fmla="*/ 266 w 865"/>
                <a:gd name="T23" fmla="*/ 163 h 586"/>
                <a:gd name="T24" fmla="*/ 0 w 865"/>
                <a:gd name="T25" fmla="*/ 163 h 586"/>
                <a:gd name="T26" fmla="*/ 0 w 865"/>
                <a:gd name="T27" fmla="*/ 148 h 586"/>
                <a:gd name="T28" fmla="*/ 280 w 865"/>
                <a:gd name="T29" fmla="*/ 148 h 586"/>
                <a:gd name="T30" fmla="*/ 280 w 865"/>
                <a:gd name="T31" fmla="*/ 397 h 586"/>
                <a:gd name="T32" fmla="*/ 313 w 865"/>
                <a:gd name="T33" fmla="*/ 397 h 586"/>
                <a:gd name="T34" fmla="*/ 313 w 865"/>
                <a:gd name="T35" fmla="*/ 0 h 586"/>
                <a:gd name="T36" fmla="*/ 329 w 865"/>
                <a:gd name="T37" fmla="*/ 0 h 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65" h="586">
                  <a:moveTo>
                    <a:pt x="329" y="0"/>
                  </a:moveTo>
                  <a:lnTo>
                    <a:pt x="329" y="520"/>
                  </a:lnTo>
                  <a:lnTo>
                    <a:pt x="864" y="520"/>
                  </a:lnTo>
                  <a:lnTo>
                    <a:pt x="853" y="534"/>
                  </a:lnTo>
                  <a:lnTo>
                    <a:pt x="329" y="534"/>
                  </a:lnTo>
                  <a:lnTo>
                    <a:pt x="329" y="585"/>
                  </a:lnTo>
                  <a:lnTo>
                    <a:pt x="266" y="585"/>
                  </a:lnTo>
                  <a:lnTo>
                    <a:pt x="266" y="534"/>
                  </a:lnTo>
                  <a:lnTo>
                    <a:pt x="195" y="534"/>
                  </a:lnTo>
                  <a:lnTo>
                    <a:pt x="195" y="520"/>
                  </a:lnTo>
                  <a:lnTo>
                    <a:pt x="266" y="520"/>
                  </a:lnTo>
                  <a:lnTo>
                    <a:pt x="266" y="163"/>
                  </a:lnTo>
                  <a:lnTo>
                    <a:pt x="0" y="163"/>
                  </a:lnTo>
                  <a:lnTo>
                    <a:pt x="0" y="148"/>
                  </a:lnTo>
                  <a:lnTo>
                    <a:pt x="280" y="148"/>
                  </a:lnTo>
                  <a:lnTo>
                    <a:pt x="280" y="397"/>
                  </a:lnTo>
                  <a:lnTo>
                    <a:pt x="313" y="397"/>
                  </a:lnTo>
                  <a:lnTo>
                    <a:pt x="313" y="0"/>
                  </a:lnTo>
                  <a:lnTo>
                    <a:pt x="329" y="0"/>
                  </a:lnTo>
                </a:path>
              </a:pathLst>
            </a:custGeom>
            <a:solidFill>
              <a:srgbClr val="00000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533" name="Freeform 197"/>
            <p:cNvSpPr>
              <a:spLocks/>
            </p:cNvSpPr>
            <p:nvPr/>
          </p:nvSpPr>
          <p:spPr bwMode="auto">
            <a:xfrm>
              <a:off x="5185" y="3161"/>
              <a:ext cx="295" cy="11"/>
            </a:xfrm>
            <a:custGeom>
              <a:avLst/>
              <a:gdLst>
                <a:gd name="T0" fmla="*/ 7 w 295"/>
                <a:gd name="T1" fmla="*/ 10 h 11"/>
                <a:gd name="T2" fmla="*/ 294 w 295"/>
                <a:gd name="T3" fmla="*/ 10 h 11"/>
                <a:gd name="T4" fmla="*/ 294 w 295"/>
                <a:gd name="T5" fmla="*/ 0 h 11"/>
                <a:gd name="T6" fmla="*/ 0 w 295"/>
                <a:gd name="T7" fmla="*/ 0 h 11"/>
                <a:gd name="T8" fmla="*/ 7 w 295"/>
                <a:gd name="T9" fmla="*/ 10 h 11"/>
              </a:gdLst>
              <a:ahLst/>
              <a:cxnLst>
                <a:cxn ang="0">
                  <a:pos x="T0" y="T1"/>
                </a:cxn>
                <a:cxn ang="0">
                  <a:pos x="T2" y="T3"/>
                </a:cxn>
                <a:cxn ang="0">
                  <a:pos x="T4" y="T5"/>
                </a:cxn>
                <a:cxn ang="0">
                  <a:pos x="T6" y="T7"/>
                </a:cxn>
                <a:cxn ang="0">
                  <a:pos x="T8" y="T9"/>
                </a:cxn>
              </a:cxnLst>
              <a:rect l="0" t="0" r="r" b="b"/>
              <a:pathLst>
                <a:path w="295" h="11">
                  <a:moveTo>
                    <a:pt x="7" y="10"/>
                  </a:moveTo>
                  <a:lnTo>
                    <a:pt x="294" y="10"/>
                  </a:lnTo>
                  <a:lnTo>
                    <a:pt x="294" y="0"/>
                  </a:lnTo>
                  <a:lnTo>
                    <a:pt x="0" y="0"/>
                  </a:lnTo>
                  <a:lnTo>
                    <a:pt x="7" y="10"/>
                  </a:lnTo>
                </a:path>
              </a:pathLst>
            </a:custGeom>
            <a:solidFill>
              <a:srgbClr val="00000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534" name="Freeform 198"/>
            <p:cNvSpPr>
              <a:spLocks/>
            </p:cNvSpPr>
            <p:nvPr/>
          </p:nvSpPr>
          <p:spPr bwMode="auto">
            <a:xfrm>
              <a:off x="4274" y="2793"/>
              <a:ext cx="11" cy="430"/>
            </a:xfrm>
            <a:custGeom>
              <a:avLst/>
              <a:gdLst>
                <a:gd name="T0" fmla="*/ 10 w 11"/>
                <a:gd name="T1" fmla="*/ 0 h 430"/>
                <a:gd name="T2" fmla="*/ 10 w 11"/>
                <a:gd name="T3" fmla="*/ 429 h 430"/>
                <a:gd name="T4" fmla="*/ 0 w 11"/>
                <a:gd name="T5" fmla="*/ 429 h 430"/>
                <a:gd name="T6" fmla="*/ 0 w 11"/>
                <a:gd name="T7" fmla="*/ 0 h 430"/>
                <a:gd name="T8" fmla="*/ 10 w 11"/>
                <a:gd name="T9" fmla="*/ 0 h 430"/>
              </a:gdLst>
              <a:ahLst/>
              <a:cxnLst>
                <a:cxn ang="0">
                  <a:pos x="T0" y="T1"/>
                </a:cxn>
                <a:cxn ang="0">
                  <a:pos x="T2" y="T3"/>
                </a:cxn>
                <a:cxn ang="0">
                  <a:pos x="T4" y="T5"/>
                </a:cxn>
                <a:cxn ang="0">
                  <a:pos x="T6" y="T7"/>
                </a:cxn>
                <a:cxn ang="0">
                  <a:pos x="T8" y="T9"/>
                </a:cxn>
              </a:cxnLst>
              <a:rect l="0" t="0" r="r" b="b"/>
              <a:pathLst>
                <a:path w="11" h="430">
                  <a:moveTo>
                    <a:pt x="10" y="0"/>
                  </a:moveTo>
                  <a:lnTo>
                    <a:pt x="10" y="429"/>
                  </a:lnTo>
                  <a:lnTo>
                    <a:pt x="0" y="429"/>
                  </a:lnTo>
                  <a:lnTo>
                    <a:pt x="0" y="0"/>
                  </a:lnTo>
                  <a:lnTo>
                    <a:pt x="10" y="0"/>
                  </a:lnTo>
                </a:path>
              </a:pathLst>
            </a:custGeom>
            <a:solidFill>
              <a:srgbClr val="00000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535" name="Freeform 199"/>
            <p:cNvSpPr>
              <a:spLocks/>
            </p:cNvSpPr>
            <p:nvPr/>
          </p:nvSpPr>
          <p:spPr bwMode="auto">
            <a:xfrm>
              <a:off x="3782" y="3037"/>
              <a:ext cx="574" cy="11"/>
            </a:xfrm>
            <a:custGeom>
              <a:avLst/>
              <a:gdLst>
                <a:gd name="T0" fmla="*/ 573 w 574"/>
                <a:gd name="T1" fmla="*/ 0 h 11"/>
                <a:gd name="T2" fmla="*/ 0 w 574"/>
                <a:gd name="T3" fmla="*/ 0 h 11"/>
                <a:gd name="T4" fmla="*/ 0 w 574"/>
                <a:gd name="T5" fmla="*/ 10 h 11"/>
                <a:gd name="T6" fmla="*/ 573 w 574"/>
                <a:gd name="T7" fmla="*/ 10 h 11"/>
                <a:gd name="T8" fmla="*/ 573 w 574"/>
                <a:gd name="T9" fmla="*/ 0 h 11"/>
              </a:gdLst>
              <a:ahLst/>
              <a:cxnLst>
                <a:cxn ang="0">
                  <a:pos x="T0" y="T1"/>
                </a:cxn>
                <a:cxn ang="0">
                  <a:pos x="T2" y="T3"/>
                </a:cxn>
                <a:cxn ang="0">
                  <a:pos x="T4" y="T5"/>
                </a:cxn>
                <a:cxn ang="0">
                  <a:pos x="T6" y="T7"/>
                </a:cxn>
                <a:cxn ang="0">
                  <a:pos x="T8" y="T9"/>
                </a:cxn>
              </a:cxnLst>
              <a:rect l="0" t="0" r="r" b="b"/>
              <a:pathLst>
                <a:path w="574" h="11">
                  <a:moveTo>
                    <a:pt x="573" y="0"/>
                  </a:moveTo>
                  <a:lnTo>
                    <a:pt x="0" y="0"/>
                  </a:lnTo>
                  <a:lnTo>
                    <a:pt x="0" y="10"/>
                  </a:lnTo>
                  <a:lnTo>
                    <a:pt x="573" y="10"/>
                  </a:lnTo>
                  <a:lnTo>
                    <a:pt x="573" y="0"/>
                  </a:lnTo>
                </a:path>
              </a:pathLst>
            </a:custGeom>
            <a:solidFill>
              <a:srgbClr val="00000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536" name="Freeform 200"/>
            <p:cNvSpPr>
              <a:spLocks/>
            </p:cNvSpPr>
            <p:nvPr/>
          </p:nvSpPr>
          <p:spPr bwMode="auto">
            <a:xfrm>
              <a:off x="4009" y="2819"/>
              <a:ext cx="242" cy="135"/>
            </a:xfrm>
            <a:custGeom>
              <a:avLst/>
              <a:gdLst>
                <a:gd name="T0" fmla="*/ 95 w 242"/>
                <a:gd name="T1" fmla="*/ 0 h 135"/>
                <a:gd name="T2" fmla="*/ 0 w 242"/>
                <a:gd name="T3" fmla="*/ 134 h 135"/>
                <a:gd name="T4" fmla="*/ 241 w 242"/>
                <a:gd name="T5" fmla="*/ 134 h 135"/>
                <a:gd name="T6" fmla="*/ 241 w 242"/>
                <a:gd name="T7" fmla="*/ 0 h 135"/>
                <a:gd name="T8" fmla="*/ 226 w 242"/>
                <a:gd name="T9" fmla="*/ 0 h 135"/>
                <a:gd name="T10" fmla="*/ 226 w 242"/>
                <a:gd name="T11" fmla="*/ 119 h 135"/>
                <a:gd name="T12" fmla="*/ 25 w 242"/>
                <a:gd name="T13" fmla="*/ 119 h 135"/>
                <a:gd name="T14" fmla="*/ 109 w 242"/>
                <a:gd name="T15" fmla="*/ 0 h 135"/>
                <a:gd name="T16" fmla="*/ 95 w 242"/>
                <a:gd name="T17"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2" h="135">
                  <a:moveTo>
                    <a:pt x="95" y="0"/>
                  </a:moveTo>
                  <a:lnTo>
                    <a:pt x="0" y="134"/>
                  </a:lnTo>
                  <a:lnTo>
                    <a:pt x="241" y="134"/>
                  </a:lnTo>
                  <a:lnTo>
                    <a:pt x="241" y="0"/>
                  </a:lnTo>
                  <a:lnTo>
                    <a:pt x="226" y="0"/>
                  </a:lnTo>
                  <a:lnTo>
                    <a:pt x="226" y="119"/>
                  </a:lnTo>
                  <a:lnTo>
                    <a:pt x="25" y="119"/>
                  </a:lnTo>
                  <a:lnTo>
                    <a:pt x="109" y="0"/>
                  </a:lnTo>
                  <a:lnTo>
                    <a:pt x="95" y="0"/>
                  </a:lnTo>
                </a:path>
              </a:pathLst>
            </a:custGeom>
            <a:solidFill>
              <a:srgbClr val="00000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537" name="Freeform 201"/>
            <p:cNvSpPr>
              <a:spLocks/>
            </p:cNvSpPr>
            <p:nvPr/>
          </p:nvSpPr>
          <p:spPr bwMode="auto">
            <a:xfrm>
              <a:off x="4105" y="2819"/>
              <a:ext cx="146" cy="10"/>
            </a:xfrm>
            <a:custGeom>
              <a:avLst/>
              <a:gdLst>
                <a:gd name="T0" fmla="*/ 0 w 146"/>
                <a:gd name="T1" fmla="*/ 0 h 10"/>
                <a:gd name="T2" fmla="*/ 0 w 146"/>
                <a:gd name="T3" fmla="*/ 9 h 10"/>
                <a:gd name="T4" fmla="*/ 137 w 146"/>
                <a:gd name="T5" fmla="*/ 9 h 10"/>
                <a:gd name="T6" fmla="*/ 145 w 146"/>
                <a:gd name="T7" fmla="*/ 0 h 10"/>
                <a:gd name="T8" fmla="*/ 0 w 146"/>
                <a:gd name="T9" fmla="*/ 0 h 10"/>
              </a:gdLst>
              <a:ahLst/>
              <a:cxnLst>
                <a:cxn ang="0">
                  <a:pos x="T0" y="T1"/>
                </a:cxn>
                <a:cxn ang="0">
                  <a:pos x="T2" y="T3"/>
                </a:cxn>
                <a:cxn ang="0">
                  <a:pos x="T4" y="T5"/>
                </a:cxn>
                <a:cxn ang="0">
                  <a:pos x="T6" y="T7"/>
                </a:cxn>
                <a:cxn ang="0">
                  <a:pos x="T8" y="T9"/>
                </a:cxn>
              </a:cxnLst>
              <a:rect l="0" t="0" r="r" b="b"/>
              <a:pathLst>
                <a:path w="146" h="10">
                  <a:moveTo>
                    <a:pt x="0" y="0"/>
                  </a:moveTo>
                  <a:lnTo>
                    <a:pt x="0" y="9"/>
                  </a:lnTo>
                  <a:lnTo>
                    <a:pt x="137" y="9"/>
                  </a:lnTo>
                  <a:lnTo>
                    <a:pt x="145" y="0"/>
                  </a:lnTo>
                  <a:lnTo>
                    <a:pt x="0" y="0"/>
                  </a:lnTo>
                </a:path>
              </a:pathLst>
            </a:custGeom>
            <a:solidFill>
              <a:srgbClr val="00000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538" name="Freeform 202"/>
            <p:cNvSpPr>
              <a:spLocks/>
            </p:cNvSpPr>
            <p:nvPr/>
          </p:nvSpPr>
          <p:spPr bwMode="auto">
            <a:xfrm>
              <a:off x="4211" y="2972"/>
              <a:ext cx="40" cy="10"/>
            </a:xfrm>
            <a:custGeom>
              <a:avLst/>
              <a:gdLst>
                <a:gd name="T0" fmla="*/ 39 w 40"/>
                <a:gd name="T1" fmla="*/ 0 h 10"/>
                <a:gd name="T2" fmla="*/ 0 w 40"/>
                <a:gd name="T3" fmla="*/ 0 h 10"/>
                <a:gd name="T4" fmla="*/ 0 w 40"/>
                <a:gd name="T5" fmla="*/ 9 h 10"/>
                <a:gd name="T6" fmla="*/ 39 w 40"/>
                <a:gd name="T7" fmla="*/ 9 h 10"/>
                <a:gd name="T8" fmla="*/ 39 w 40"/>
                <a:gd name="T9" fmla="*/ 0 h 10"/>
              </a:gdLst>
              <a:ahLst/>
              <a:cxnLst>
                <a:cxn ang="0">
                  <a:pos x="T0" y="T1"/>
                </a:cxn>
                <a:cxn ang="0">
                  <a:pos x="T2" y="T3"/>
                </a:cxn>
                <a:cxn ang="0">
                  <a:pos x="T4" y="T5"/>
                </a:cxn>
                <a:cxn ang="0">
                  <a:pos x="T6" y="T7"/>
                </a:cxn>
                <a:cxn ang="0">
                  <a:pos x="T8" y="T9"/>
                </a:cxn>
              </a:cxnLst>
              <a:rect l="0" t="0" r="r" b="b"/>
              <a:pathLst>
                <a:path w="40" h="10">
                  <a:moveTo>
                    <a:pt x="39" y="0"/>
                  </a:moveTo>
                  <a:lnTo>
                    <a:pt x="0" y="0"/>
                  </a:lnTo>
                  <a:lnTo>
                    <a:pt x="0" y="9"/>
                  </a:lnTo>
                  <a:lnTo>
                    <a:pt x="39" y="9"/>
                  </a:lnTo>
                  <a:lnTo>
                    <a:pt x="39" y="0"/>
                  </a:lnTo>
                </a:path>
              </a:pathLst>
            </a:custGeom>
            <a:solidFill>
              <a:srgbClr val="00000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539" name="Freeform 203"/>
            <p:cNvSpPr>
              <a:spLocks/>
            </p:cNvSpPr>
            <p:nvPr/>
          </p:nvSpPr>
          <p:spPr bwMode="auto">
            <a:xfrm>
              <a:off x="3971" y="2954"/>
              <a:ext cx="11" cy="141"/>
            </a:xfrm>
            <a:custGeom>
              <a:avLst/>
              <a:gdLst>
                <a:gd name="T0" fmla="*/ 10 w 11"/>
                <a:gd name="T1" fmla="*/ 0 h 141"/>
                <a:gd name="T2" fmla="*/ 10 w 11"/>
                <a:gd name="T3" fmla="*/ 140 h 141"/>
                <a:gd name="T4" fmla="*/ 0 w 11"/>
                <a:gd name="T5" fmla="*/ 140 h 141"/>
                <a:gd name="T6" fmla="*/ 0 w 11"/>
                <a:gd name="T7" fmla="*/ 7 h 141"/>
                <a:gd name="T8" fmla="*/ 10 w 11"/>
                <a:gd name="T9" fmla="*/ 0 h 141"/>
              </a:gdLst>
              <a:ahLst/>
              <a:cxnLst>
                <a:cxn ang="0">
                  <a:pos x="T0" y="T1"/>
                </a:cxn>
                <a:cxn ang="0">
                  <a:pos x="T2" y="T3"/>
                </a:cxn>
                <a:cxn ang="0">
                  <a:pos x="T4" y="T5"/>
                </a:cxn>
                <a:cxn ang="0">
                  <a:pos x="T6" y="T7"/>
                </a:cxn>
                <a:cxn ang="0">
                  <a:pos x="T8" y="T9"/>
                </a:cxn>
              </a:cxnLst>
              <a:rect l="0" t="0" r="r" b="b"/>
              <a:pathLst>
                <a:path w="11" h="141">
                  <a:moveTo>
                    <a:pt x="10" y="0"/>
                  </a:moveTo>
                  <a:lnTo>
                    <a:pt x="10" y="140"/>
                  </a:lnTo>
                  <a:lnTo>
                    <a:pt x="0" y="140"/>
                  </a:lnTo>
                  <a:lnTo>
                    <a:pt x="0" y="7"/>
                  </a:lnTo>
                  <a:lnTo>
                    <a:pt x="10" y="0"/>
                  </a:lnTo>
                </a:path>
              </a:pathLst>
            </a:custGeom>
            <a:solidFill>
              <a:srgbClr val="00000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540" name="Freeform 204"/>
            <p:cNvSpPr>
              <a:spLocks/>
            </p:cNvSpPr>
            <p:nvPr/>
          </p:nvSpPr>
          <p:spPr bwMode="auto">
            <a:xfrm>
              <a:off x="3817" y="3071"/>
              <a:ext cx="59" cy="31"/>
            </a:xfrm>
            <a:custGeom>
              <a:avLst/>
              <a:gdLst>
                <a:gd name="T0" fmla="*/ 58 w 59"/>
                <a:gd name="T1" fmla="*/ 0 h 31"/>
                <a:gd name="T2" fmla="*/ 58 w 59"/>
                <a:gd name="T3" fmla="*/ 30 h 31"/>
                <a:gd name="T4" fmla="*/ 0 w 59"/>
                <a:gd name="T5" fmla="*/ 30 h 31"/>
                <a:gd name="T6" fmla="*/ 6 w 59"/>
                <a:gd name="T7" fmla="*/ 18 h 31"/>
                <a:gd name="T8" fmla="*/ 44 w 59"/>
                <a:gd name="T9" fmla="*/ 18 h 31"/>
                <a:gd name="T10" fmla="*/ 44 w 59"/>
                <a:gd name="T11" fmla="*/ 6 h 31"/>
                <a:gd name="T12" fmla="*/ 58 w 59"/>
                <a:gd name="T13" fmla="*/ 0 h 31"/>
              </a:gdLst>
              <a:ahLst/>
              <a:cxnLst>
                <a:cxn ang="0">
                  <a:pos x="T0" y="T1"/>
                </a:cxn>
                <a:cxn ang="0">
                  <a:pos x="T2" y="T3"/>
                </a:cxn>
                <a:cxn ang="0">
                  <a:pos x="T4" y="T5"/>
                </a:cxn>
                <a:cxn ang="0">
                  <a:pos x="T6" y="T7"/>
                </a:cxn>
                <a:cxn ang="0">
                  <a:pos x="T8" y="T9"/>
                </a:cxn>
                <a:cxn ang="0">
                  <a:pos x="T10" y="T11"/>
                </a:cxn>
                <a:cxn ang="0">
                  <a:pos x="T12" y="T13"/>
                </a:cxn>
              </a:cxnLst>
              <a:rect l="0" t="0" r="r" b="b"/>
              <a:pathLst>
                <a:path w="59" h="31">
                  <a:moveTo>
                    <a:pt x="58" y="0"/>
                  </a:moveTo>
                  <a:lnTo>
                    <a:pt x="58" y="30"/>
                  </a:lnTo>
                  <a:lnTo>
                    <a:pt x="0" y="30"/>
                  </a:lnTo>
                  <a:lnTo>
                    <a:pt x="6" y="18"/>
                  </a:lnTo>
                  <a:lnTo>
                    <a:pt x="44" y="18"/>
                  </a:lnTo>
                  <a:lnTo>
                    <a:pt x="44" y="6"/>
                  </a:lnTo>
                  <a:lnTo>
                    <a:pt x="58" y="0"/>
                  </a:lnTo>
                </a:path>
              </a:pathLst>
            </a:custGeom>
            <a:solidFill>
              <a:srgbClr val="00000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541" name="Freeform 205"/>
            <p:cNvSpPr>
              <a:spLocks/>
            </p:cNvSpPr>
            <p:nvPr/>
          </p:nvSpPr>
          <p:spPr bwMode="auto">
            <a:xfrm>
              <a:off x="3817" y="3071"/>
              <a:ext cx="59" cy="31"/>
            </a:xfrm>
            <a:custGeom>
              <a:avLst/>
              <a:gdLst>
                <a:gd name="T0" fmla="*/ 0 w 59"/>
                <a:gd name="T1" fmla="*/ 30 h 31"/>
                <a:gd name="T2" fmla="*/ 0 w 59"/>
                <a:gd name="T3" fmla="*/ 0 h 31"/>
                <a:gd name="T4" fmla="*/ 58 w 59"/>
                <a:gd name="T5" fmla="*/ 0 h 31"/>
                <a:gd name="T6" fmla="*/ 51 w 59"/>
                <a:gd name="T7" fmla="*/ 12 h 31"/>
                <a:gd name="T8" fmla="*/ 14 w 59"/>
                <a:gd name="T9" fmla="*/ 12 h 31"/>
                <a:gd name="T10" fmla="*/ 14 w 59"/>
                <a:gd name="T11" fmla="*/ 24 h 31"/>
                <a:gd name="T12" fmla="*/ 0 w 59"/>
                <a:gd name="T13" fmla="*/ 30 h 31"/>
              </a:gdLst>
              <a:ahLst/>
              <a:cxnLst>
                <a:cxn ang="0">
                  <a:pos x="T0" y="T1"/>
                </a:cxn>
                <a:cxn ang="0">
                  <a:pos x="T2" y="T3"/>
                </a:cxn>
                <a:cxn ang="0">
                  <a:pos x="T4" y="T5"/>
                </a:cxn>
                <a:cxn ang="0">
                  <a:pos x="T6" y="T7"/>
                </a:cxn>
                <a:cxn ang="0">
                  <a:pos x="T8" y="T9"/>
                </a:cxn>
                <a:cxn ang="0">
                  <a:pos x="T10" y="T11"/>
                </a:cxn>
                <a:cxn ang="0">
                  <a:pos x="T12" y="T13"/>
                </a:cxn>
              </a:cxnLst>
              <a:rect l="0" t="0" r="r" b="b"/>
              <a:pathLst>
                <a:path w="59" h="31">
                  <a:moveTo>
                    <a:pt x="0" y="30"/>
                  </a:moveTo>
                  <a:lnTo>
                    <a:pt x="0" y="0"/>
                  </a:lnTo>
                  <a:lnTo>
                    <a:pt x="58" y="0"/>
                  </a:lnTo>
                  <a:lnTo>
                    <a:pt x="51" y="12"/>
                  </a:lnTo>
                  <a:lnTo>
                    <a:pt x="14" y="12"/>
                  </a:lnTo>
                  <a:lnTo>
                    <a:pt x="14" y="24"/>
                  </a:lnTo>
                  <a:lnTo>
                    <a:pt x="0" y="30"/>
                  </a:lnTo>
                </a:path>
              </a:pathLst>
            </a:custGeom>
            <a:solidFill>
              <a:srgbClr val="00000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4543" name="Rectangle 207"/>
          <p:cNvSpPr>
            <a:spLocks noChangeArrowheads="1"/>
          </p:cNvSpPr>
          <p:nvPr/>
        </p:nvSpPr>
        <p:spPr bwMode="auto">
          <a:xfrm>
            <a:off x="7197725" y="4254500"/>
            <a:ext cx="1341438" cy="5969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7788" tIns="39688" rIns="77788" bIns="39688">
            <a:spAutoFit/>
          </a:bodyPr>
          <a:lstStyle/>
          <a:p>
            <a:pPr algn="ctr" defTabSz="742950"/>
            <a:r>
              <a:rPr lang="en-US" sz="3400" b="1">
                <a:latin typeface="Helvetica" charset="0"/>
              </a:rPr>
              <a:t>J.I.T</a:t>
            </a:r>
          </a:p>
        </p:txBody>
      </p:sp>
      <p:sp>
        <p:nvSpPr>
          <p:cNvPr id="14545" name="Rectangle 209"/>
          <p:cNvSpPr>
            <a:spLocks noGrp="1" noChangeArrowheads="1"/>
          </p:cNvSpPr>
          <p:nvPr>
            <p:ph type="title"/>
          </p:nvPr>
        </p:nvSpPr>
        <p:spPr>
          <a:xfrm>
            <a:off x="2076450" y="336550"/>
            <a:ext cx="4991100" cy="665163"/>
          </a:xfrm>
          <a:noFill/>
          <a:ln/>
        </p:spPr>
        <p:txBody>
          <a:bodyPr lIns="88900" rIns="88900"/>
          <a:lstStyle/>
          <a:p>
            <a:pPr defTabSz="885825">
              <a:lnSpc>
                <a:spcPct val="100000"/>
              </a:lnSpc>
            </a:pPr>
            <a:r>
              <a:rPr lang="en-US" sz="3200">
                <a:solidFill>
                  <a:srgbClr val="790015"/>
                </a:solidFill>
                <a:latin typeface="Helvetica" charset="0"/>
              </a:rPr>
              <a:t>Customer Pull</a:t>
            </a: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685800" y="257175"/>
            <a:ext cx="7772400" cy="1143000"/>
          </a:xfrm>
          <a:noFill/>
          <a:ln/>
        </p:spPr>
        <p:txBody>
          <a:bodyPr lIns="88900" rIns="88900"/>
          <a:lstStyle/>
          <a:p>
            <a:pPr defTabSz="885825">
              <a:lnSpc>
                <a:spcPct val="100000"/>
              </a:lnSpc>
            </a:pPr>
            <a:r>
              <a:rPr lang="en-US" sz="3200">
                <a:solidFill>
                  <a:srgbClr val="790015"/>
                </a:solidFill>
                <a:latin typeface="Helvetica" charset="0"/>
              </a:rPr>
              <a:t>Synchronous / Lean Manufacturing</a:t>
            </a:r>
            <a:br>
              <a:rPr lang="en-US" sz="3200">
                <a:solidFill>
                  <a:srgbClr val="790015"/>
                </a:solidFill>
                <a:latin typeface="Helvetica" charset="0"/>
              </a:rPr>
            </a:br>
            <a:r>
              <a:rPr lang="en-US" sz="3200">
                <a:solidFill>
                  <a:srgbClr val="790015"/>
                </a:solidFill>
                <a:latin typeface="Helvetica" charset="0"/>
              </a:rPr>
              <a:t>Pull System</a:t>
            </a:r>
          </a:p>
        </p:txBody>
      </p:sp>
      <p:grpSp>
        <p:nvGrpSpPr>
          <p:cNvPr id="16548" name="Group 164"/>
          <p:cNvGrpSpPr>
            <a:grpSpLocks/>
          </p:cNvGrpSpPr>
          <p:nvPr/>
        </p:nvGrpSpPr>
        <p:grpSpPr bwMode="auto">
          <a:xfrm>
            <a:off x="846138" y="1638300"/>
            <a:ext cx="7397750" cy="4791075"/>
            <a:chOff x="533" y="1032"/>
            <a:chExt cx="4660" cy="3018"/>
          </a:xfrm>
        </p:grpSpPr>
        <p:grpSp>
          <p:nvGrpSpPr>
            <p:cNvPr id="16390" name="Group 6"/>
            <p:cNvGrpSpPr>
              <a:grpSpLocks/>
            </p:cNvGrpSpPr>
            <p:nvPr/>
          </p:nvGrpSpPr>
          <p:grpSpPr bwMode="auto">
            <a:xfrm>
              <a:off x="1368" y="2901"/>
              <a:ext cx="706" cy="571"/>
              <a:chOff x="1368" y="2901"/>
              <a:chExt cx="706" cy="571"/>
            </a:xfrm>
          </p:grpSpPr>
          <p:sp>
            <p:nvSpPr>
              <p:cNvPr id="16387" name="Freeform 3"/>
              <p:cNvSpPr>
                <a:spLocks/>
              </p:cNvSpPr>
              <p:nvPr/>
            </p:nvSpPr>
            <p:spPr bwMode="auto">
              <a:xfrm>
                <a:off x="1368" y="2932"/>
                <a:ext cx="706" cy="531"/>
              </a:xfrm>
              <a:custGeom>
                <a:avLst/>
                <a:gdLst>
                  <a:gd name="T0" fmla="*/ 705 w 706"/>
                  <a:gd name="T1" fmla="*/ 41 h 531"/>
                  <a:gd name="T2" fmla="*/ 705 w 706"/>
                  <a:gd name="T3" fmla="*/ 428 h 531"/>
                  <a:gd name="T4" fmla="*/ 354 w 706"/>
                  <a:gd name="T5" fmla="*/ 530 h 531"/>
                  <a:gd name="T6" fmla="*/ 0 w 706"/>
                  <a:gd name="T7" fmla="*/ 413 h 531"/>
                  <a:gd name="T8" fmla="*/ 0 w 706"/>
                  <a:gd name="T9" fmla="*/ 94 h 531"/>
                  <a:gd name="T10" fmla="*/ 0 w 706"/>
                  <a:gd name="T11" fmla="*/ 0 h 531"/>
                  <a:gd name="T12" fmla="*/ 705 w 706"/>
                  <a:gd name="T13" fmla="*/ 41 h 531"/>
                </a:gdLst>
                <a:ahLst/>
                <a:cxnLst>
                  <a:cxn ang="0">
                    <a:pos x="T0" y="T1"/>
                  </a:cxn>
                  <a:cxn ang="0">
                    <a:pos x="T2" y="T3"/>
                  </a:cxn>
                  <a:cxn ang="0">
                    <a:pos x="T4" y="T5"/>
                  </a:cxn>
                  <a:cxn ang="0">
                    <a:pos x="T6" y="T7"/>
                  </a:cxn>
                  <a:cxn ang="0">
                    <a:pos x="T8" y="T9"/>
                  </a:cxn>
                  <a:cxn ang="0">
                    <a:pos x="T10" y="T11"/>
                  </a:cxn>
                  <a:cxn ang="0">
                    <a:pos x="T12" y="T13"/>
                  </a:cxn>
                </a:cxnLst>
                <a:rect l="0" t="0" r="r" b="b"/>
                <a:pathLst>
                  <a:path w="706" h="531">
                    <a:moveTo>
                      <a:pt x="705" y="41"/>
                    </a:moveTo>
                    <a:lnTo>
                      <a:pt x="705" y="428"/>
                    </a:lnTo>
                    <a:lnTo>
                      <a:pt x="354" y="530"/>
                    </a:lnTo>
                    <a:lnTo>
                      <a:pt x="0" y="413"/>
                    </a:lnTo>
                    <a:lnTo>
                      <a:pt x="0" y="94"/>
                    </a:lnTo>
                    <a:lnTo>
                      <a:pt x="0" y="0"/>
                    </a:lnTo>
                    <a:lnTo>
                      <a:pt x="705" y="41"/>
                    </a:lnTo>
                  </a:path>
                </a:pathLst>
              </a:custGeom>
              <a:solidFill>
                <a:srgbClr val="804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6388" name="Freeform 4"/>
              <p:cNvSpPr>
                <a:spLocks/>
              </p:cNvSpPr>
              <p:nvPr/>
            </p:nvSpPr>
            <p:spPr bwMode="auto">
              <a:xfrm>
                <a:off x="1368" y="2901"/>
                <a:ext cx="706" cy="138"/>
              </a:xfrm>
              <a:custGeom>
                <a:avLst/>
                <a:gdLst>
                  <a:gd name="T0" fmla="*/ 705 w 706"/>
                  <a:gd name="T1" fmla="*/ 72 h 138"/>
                  <a:gd name="T2" fmla="*/ 396 w 706"/>
                  <a:gd name="T3" fmla="*/ 0 h 138"/>
                  <a:gd name="T4" fmla="*/ 0 w 706"/>
                  <a:gd name="T5" fmla="*/ 31 h 138"/>
                  <a:gd name="T6" fmla="*/ 354 w 706"/>
                  <a:gd name="T7" fmla="*/ 137 h 138"/>
                  <a:gd name="T8" fmla="*/ 705 w 706"/>
                  <a:gd name="T9" fmla="*/ 72 h 138"/>
                </a:gdLst>
                <a:ahLst/>
                <a:cxnLst>
                  <a:cxn ang="0">
                    <a:pos x="T0" y="T1"/>
                  </a:cxn>
                  <a:cxn ang="0">
                    <a:pos x="T2" y="T3"/>
                  </a:cxn>
                  <a:cxn ang="0">
                    <a:pos x="T4" y="T5"/>
                  </a:cxn>
                  <a:cxn ang="0">
                    <a:pos x="T6" y="T7"/>
                  </a:cxn>
                  <a:cxn ang="0">
                    <a:pos x="T8" y="T9"/>
                  </a:cxn>
                </a:cxnLst>
                <a:rect l="0" t="0" r="r" b="b"/>
                <a:pathLst>
                  <a:path w="706" h="138">
                    <a:moveTo>
                      <a:pt x="705" y="72"/>
                    </a:moveTo>
                    <a:lnTo>
                      <a:pt x="396" y="0"/>
                    </a:lnTo>
                    <a:lnTo>
                      <a:pt x="0" y="31"/>
                    </a:lnTo>
                    <a:lnTo>
                      <a:pt x="354" y="137"/>
                    </a:lnTo>
                    <a:lnTo>
                      <a:pt x="705" y="72"/>
                    </a:lnTo>
                  </a:path>
                </a:pathLst>
              </a:custGeom>
              <a:solidFill>
                <a:srgbClr val="B07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6389" name="Line 5"/>
              <p:cNvSpPr>
                <a:spLocks noChangeShapeType="1"/>
              </p:cNvSpPr>
              <p:nvPr/>
            </p:nvSpPr>
            <p:spPr bwMode="auto">
              <a:xfrm flipV="1">
                <a:off x="1721" y="3024"/>
                <a:ext cx="0" cy="448"/>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6491" name="Group 107"/>
            <p:cNvGrpSpPr>
              <a:grpSpLocks/>
            </p:cNvGrpSpPr>
            <p:nvPr/>
          </p:nvGrpSpPr>
          <p:grpSpPr bwMode="auto">
            <a:xfrm>
              <a:off x="2109" y="1154"/>
              <a:ext cx="1623" cy="2315"/>
              <a:chOff x="2109" y="1154"/>
              <a:chExt cx="1623" cy="2315"/>
            </a:xfrm>
          </p:grpSpPr>
          <p:sp>
            <p:nvSpPr>
              <p:cNvPr id="16391" name="Rectangle 7"/>
              <p:cNvSpPr>
                <a:spLocks noChangeArrowheads="1"/>
              </p:cNvSpPr>
              <p:nvPr/>
            </p:nvSpPr>
            <p:spPr bwMode="auto">
              <a:xfrm>
                <a:off x="2115" y="1365"/>
                <a:ext cx="1612" cy="2009"/>
              </a:xfrm>
              <a:prstGeom prst="rect">
                <a:avLst/>
              </a:prstGeom>
              <a:solidFill>
                <a:schemeClr val="bg2"/>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392" name="Freeform 8"/>
              <p:cNvSpPr>
                <a:spLocks/>
              </p:cNvSpPr>
              <p:nvPr/>
            </p:nvSpPr>
            <p:spPr bwMode="auto">
              <a:xfrm>
                <a:off x="2111" y="1154"/>
                <a:ext cx="1621" cy="208"/>
              </a:xfrm>
              <a:custGeom>
                <a:avLst/>
                <a:gdLst>
                  <a:gd name="T0" fmla="*/ 0 w 1621"/>
                  <a:gd name="T1" fmla="*/ 207 h 208"/>
                  <a:gd name="T2" fmla="*/ 213 w 1621"/>
                  <a:gd name="T3" fmla="*/ 0 h 208"/>
                  <a:gd name="T4" fmla="*/ 1407 w 1621"/>
                  <a:gd name="T5" fmla="*/ 0 h 208"/>
                  <a:gd name="T6" fmla="*/ 1620 w 1621"/>
                  <a:gd name="T7" fmla="*/ 207 h 208"/>
                  <a:gd name="T8" fmla="*/ 0 w 1621"/>
                  <a:gd name="T9" fmla="*/ 207 h 208"/>
                </a:gdLst>
                <a:ahLst/>
                <a:cxnLst>
                  <a:cxn ang="0">
                    <a:pos x="T0" y="T1"/>
                  </a:cxn>
                  <a:cxn ang="0">
                    <a:pos x="T2" y="T3"/>
                  </a:cxn>
                  <a:cxn ang="0">
                    <a:pos x="T4" y="T5"/>
                  </a:cxn>
                  <a:cxn ang="0">
                    <a:pos x="T6" y="T7"/>
                  </a:cxn>
                  <a:cxn ang="0">
                    <a:pos x="T8" y="T9"/>
                  </a:cxn>
                </a:cxnLst>
                <a:rect l="0" t="0" r="r" b="b"/>
                <a:pathLst>
                  <a:path w="1621" h="208">
                    <a:moveTo>
                      <a:pt x="0" y="207"/>
                    </a:moveTo>
                    <a:lnTo>
                      <a:pt x="213" y="0"/>
                    </a:lnTo>
                    <a:lnTo>
                      <a:pt x="1407" y="0"/>
                    </a:lnTo>
                    <a:lnTo>
                      <a:pt x="1620" y="207"/>
                    </a:lnTo>
                    <a:lnTo>
                      <a:pt x="0" y="207"/>
                    </a:lnTo>
                  </a:path>
                </a:pathLst>
              </a:custGeom>
              <a:solidFill>
                <a:schemeClr val="tx2"/>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6393" name="Rectangle 9"/>
              <p:cNvSpPr>
                <a:spLocks noChangeArrowheads="1"/>
              </p:cNvSpPr>
              <p:nvPr/>
            </p:nvSpPr>
            <p:spPr bwMode="auto">
              <a:xfrm>
                <a:off x="2262" y="1539"/>
                <a:ext cx="1089" cy="1120"/>
              </a:xfrm>
              <a:prstGeom prst="rect">
                <a:avLst/>
              </a:prstGeom>
              <a:solidFill>
                <a:schemeClr val="accent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394" name="Rectangle 10"/>
              <p:cNvSpPr>
                <a:spLocks noChangeArrowheads="1"/>
              </p:cNvSpPr>
              <p:nvPr/>
            </p:nvSpPr>
            <p:spPr bwMode="auto">
              <a:xfrm>
                <a:off x="2262" y="2715"/>
                <a:ext cx="1089" cy="174"/>
              </a:xfrm>
              <a:prstGeom prst="rect">
                <a:avLst/>
              </a:prstGeom>
              <a:solidFill>
                <a:schemeClr val="accent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395" name="Line 11"/>
              <p:cNvSpPr>
                <a:spLocks noChangeShapeType="1"/>
              </p:cNvSpPr>
              <p:nvPr/>
            </p:nvSpPr>
            <p:spPr bwMode="auto">
              <a:xfrm>
                <a:off x="2308" y="2957"/>
                <a:ext cx="999"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396" name="Line 12"/>
              <p:cNvSpPr>
                <a:spLocks noChangeShapeType="1"/>
              </p:cNvSpPr>
              <p:nvPr/>
            </p:nvSpPr>
            <p:spPr bwMode="auto">
              <a:xfrm>
                <a:off x="2308" y="3044"/>
                <a:ext cx="999"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397" name="Line 13"/>
              <p:cNvSpPr>
                <a:spLocks noChangeShapeType="1"/>
              </p:cNvSpPr>
              <p:nvPr/>
            </p:nvSpPr>
            <p:spPr bwMode="auto">
              <a:xfrm>
                <a:off x="2308" y="3131"/>
                <a:ext cx="999"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398" name="Line 14"/>
              <p:cNvSpPr>
                <a:spLocks noChangeShapeType="1"/>
              </p:cNvSpPr>
              <p:nvPr/>
            </p:nvSpPr>
            <p:spPr bwMode="auto">
              <a:xfrm>
                <a:off x="2308" y="3219"/>
                <a:ext cx="999"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399" name="Line 15"/>
              <p:cNvSpPr>
                <a:spLocks noChangeShapeType="1"/>
              </p:cNvSpPr>
              <p:nvPr/>
            </p:nvSpPr>
            <p:spPr bwMode="auto">
              <a:xfrm>
                <a:off x="2308" y="3306"/>
                <a:ext cx="999"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400" name="Rectangle 16"/>
              <p:cNvSpPr>
                <a:spLocks noChangeArrowheads="1"/>
              </p:cNvSpPr>
              <p:nvPr/>
            </p:nvSpPr>
            <p:spPr bwMode="auto">
              <a:xfrm>
                <a:off x="3449" y="2715"/>
                <a:ext cx="106" cy="174"/>
              </a:xfrm>
              <a:prstGeom prst="rect">
                <a:avLst/>
              </a:prstGeom>
              <a:solidFill>
                <a:schemeClr val="tx2"/>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401" name="Rectangle 17"/>
              <p:cNvSpPr>
                <a:spLocks noChangeArrowheads="1"/>
              </p:cNvSpPr>
              <p:nvPr/>
            </p:nvSpPr>
            <p:spPr bwMode="auto">
              <a:xfrm>
                <a:off x="3412" y="1749"/>
                <a:ext cx="180" cy="103"/>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402" name="Line 18"/>
              <p:cNvSpPr>
                <a:spLocks noChangeShapeType="1"/>
              </p:cNvSpPr>
              <p:nvPr/>
            </p:nvSpPr>
            <p:spPr bwMode="auto">
              <a:xfrm>
                <a:off x="3450" y="1797"/>
                <a:ext cx="73"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403" name="Line 19"/>
              <p:cNvSpPr>
                <a:spLocks noChangeShapeType="1"/>
              </p:cNvSpPr>
              <p:nvPr/>
            </p:nvSpPr>
            <p:spPr bwMode="auto">
              <a:xfrm>
                <a:off x="3567" y="1788"/>
                <a:ext cx="0" cy="21"/>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404" name="Rectangle 20"/>
              <p:cNvSpPr>
                <a:spLocks noChangeArrowheads="1"/>
              </p:cNvSpPr>
              <p:nvPr/>
            </p:nvSpPr>
            <p:spPr bwMode="auto">
              <a:xfrm>
                <a:off x="3369" y="1559"/>
                <a:ext cx="270" cy="186"/>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962" tIns="41275" rIns="80962" bIns="41275">
                <a:spAutoFit/>
              </a:bodyPr>
              <a:lstStyle/>
              <a:p>
                <a:pPr defTabSz="804863"/>
                <a:r>
                  <a:rPr lang="en-US" sz="1400" b="1">
                    <a:solidFill>
                      <a:schemeClr val="bg1"/>
                    </a:solidFill>
                    <a:latin typeface="Helvetica" charset="0"/>
                  </a:rPr>
                  <a:t>75¢</a:t>
                </a:r>
              </a:p>
            </p:txBody>
          </p:sp>
          <p:grpSp>
            <p:nvGrpSpPr>
              <p:cNvPr id="16409" name="Group 25"/>
              <p:cNvGrpSpPr>
                <a:grpSpLocks/>
              </p:cNvGrpSpPr>
              <p:nvPr/>
            </p:nvGrpSpPr>
            <p:grpSpPr bwMode="auto">
              <a:xfrm>
                <a:off x="2302" y="1570"/>
                <a:ext cx="202" cy="206"/>
                <a:chOff x="2302" y="1570"/>
                <a:chExt cx="202" cy="206"/>
              </a:xfrm>
            </p:grpSpPr>
            <p:sp>
              <p:nvSpPr>
                <p:cNvPr id="16405" name="Rectangle 21"/>
                <p:cNvSpPr>
                  <a:spLocks noChangeArrowheads="1"/>
                </p:cNvSpPr>
                <p:nvPr/>
              </p:nvSpPr>
              <p:spPr bwMode="auto">
                <a:xfrm>
                  <a:off x="2328" y="1621"/>
                  <a:ext cx="123" cy="135"/>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406" name="Rectangle 22"/>
                <p:cNvSpPr>
                  <a:spLocks noChangeArrowheads="1"/>
                </p:cNvSpPr>
                <p:nvPr/>
              </p:nvSpPr>
              <p:spPr bwMode="auto">
                <a:xfrm>
                  <a:off x="2328" y="1731"/>
                  <a:ext cx="123" cy="26"/>
                </a:xfrm>
                <a:prstGeom prst="rect">
                  <a:avLst/>
                </a:prstGeom>
                <a:solidFill>
                  <a:srgbClr val="FAFD00"/>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407" name="Rectangle 23"/>
                <p:cNvSpPr>
                  <a:spLocks noChangeArrowheads="1"/>
                </p:cNvSpPr>
                <p:nvPr/>
              </p:nvSpPr>
              <p:spPr bwMode="auto">
                <a:xfrm>
                  <a:off x="2328" y="1621"/>
                  <a:ext cx="123" cy="27"/>
                </a:xfrm>
                <a:prstGeom prst="rect">
                  <a:avLst/>
                </a:prstGeom>
                <a:solidFill>
                  <a:srgbClr val="FAFD00"/>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408" name="Rectangle 24"/>
                <p:cNvSpPr>
                  <a:spLocks noChangeArrowheads="1"/>
                </p:cNvSpPr>
                <p:nvPr/>
              </p:nvSpPr>
              <p:spPr bwMode="auto">
                <a:xfrm>
                  <a:off x="2302" y="1570"/>
                  <a:ext cx="202" cy="206"/>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962" tIns="41275" rIns="80962" bIns="41275">
                  <a:spAutoFit/>
                </a:bodyPr>
                <a:lstStyle/>
                <a:p>
                  <a:pPr defTabSz="804863"/>
                  <a:r>
                    <a:rPr lang="en-US" sz="1600">
                      <a:solidFill>
                        <a:schemeClr val="hlink"/>
                      </a:solidFill>
                      <a:latin typeface="Brush Script MT" pitchFamily="66" charset="0"/>
                    </a:rPr>
                    <a:t>m</a:t>
                  </a:r>
                </a:p>
              </p:txBody>
            </p:sp>
          </p:grpSp>
          <p:grpSp>
            <p:nvGrpSpPr>
              <p:cNvPr id="16414" name="Group 30"/>
              <p:cNvGrpSpPr>
                <a:grpSpLocks/>
              </p:cNvGrpSpPr>
              <p:nvPr/>
            </p:nvGrpSpPr>
            <p:grpSpPr bwMode="auto">
              <a:xfrm>
                <a:off x="2302" y="1735"/>
                <a:ext cx="202" cy="206"/>
                <a:chOff x="2302" y="1735"/>
                <a:chExt cx="202" cy="206"/>
              </a:xfrm>
            </p:grpSpPr>
            <p:sp>
              <p:nvSpPr>
                <p:cNvPr id="16410" name="Rectangle 26"/>
                <p:cNvSpPr>
                  <a:spLocks noChangeArrowheads="1"/>
                </p:cNvSpPr>
                <p:nvPr/>
              </p:nvSpPr>
              <p:spPr bwMode="auto">
                <a:xfrm>
                  <a:off x="2328" y="1786"/>
                  <a:ext cx="123" cy="135"/>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411" name="Rectangle 27"/>
                <p:cNvSpPr>
                  <a:spLocks noChangeArrowheads="1"/>
                </p:cNvSpPr>
                <p:nvPr/>
              </p:nvSpPr>
              <p:spPr bwMode="auto">
                <a:xfrm>
                  <a:off x="2328" y="1896"/>
                  <a:ext cx="123" cy="26"/>
                </a:xfrm>
                <a:prstGeom prst="rect">
                  <a:avLst/>
                </a:prstGeom>
                <a:solidFill>
                  <a:srgbClr val="FAFD00"/>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412" name="Rectangle 28"/>
                <p:cNvSpPr>
                  <a:spLocks noChangeArrowheads="1"/>
                </p:cNvSpPr>
                <p:nvPr/>
              </p:nvSpPr>
              <p:spPr bwMode="auto">
                <a:xfrm>
                  <a:off x="2328" y="1786"/>
                  <a:ext cx="123" cy="27"/>
                </a:xfrm>
                <a:prstGeom prst="rect">
                  <a:avLst/>
                </a:prstGeom>
                <a:solidFill>
                  <a:srgbClr val="FAFD00"/>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413" name="Rectangle 29"/>
                <p:cNvSpPr>
                  <a:spLocks noChangeArrowheads="1"/>
                </p:cNvSpPr>
                <p:nvPr/>
              </p:nvSpPr>
              <p:spPr bwMode="auto">
                <a:xfrm>
                  <a:off x="2302" y="1735"/>
                  <a:ext cx="202" cy="206"/>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962" tIns="41275" rIns="80962" bIns="41275">
                  <a:spAutoFit/>
                </a:bodyPr>
                <a:lstStyle/>
                <a:p>
                  <a:pPr defTabSz="804863"/>
                  <a:r>
                    <a:rPr lang="en-US" sz="1600">
                      <a:solidFill>
                        <a:schemeClr val="hlink"/>
                      </a:solidFill>
                      <a:latin typeface="Brush Script MT" pitchFamily="66" charset="0"/>
                    </a:rPr>
                    <a:t>m</a:t>
                  </a:r>
                </a:p>
              </p:txBody>
            </p:sp>
          </p:grpSp>
          <p:grpSp>
            <p:nvGrpSpPr>
              <p:cNvPr id="16419" name="Group 35"/>
              <p:cNvGrpSpPr>
                <a:grpSpLocks/>
              </p:cNvGrpSpPr>
              <p:nvPr/>
            </p:nvGrpSpPr>
            <p:grpSpPr bwMode="auto">
              <a:xfrm>
                <a:off x="2302" y="1906"/>
                <a:ext cx="202" cy="206"/>
                <a:chOff x="2302" y="1906"/>
                <a:chExt cx="202" cy="206"/>
              </a:xfrm>
            </p:grpSpPr>
            <p:sp>
              <p:nvSpPr>
                <p:cNvPr id="16415" name="Rectangle 31"/>
                <p:cNvSpPr>
                  <a:spLocks noChangeArrowheads="1"/>
                </p:cNvSpPr>
                <p:nvPr/>
              </p:nvSpPr>
              <p:spPr bwMode="auto">
                <a:xfrm>
                  <a:off x="2328" y="1958"/>
                  <a:ext cx="123" cy="134"/>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416" name="Rectangle 32"/>
                <p:cNvSpPr>
                  <a:spLocks noChangeArrowheads="1"/>
                </p:cNvSpPr>
                <p:nvPr/>
              </p:nvSpPr>
              <p:spPr bwMode="auto">
                <a:xfrm>
                  <a:off x="2328" y="2067"/>
                  <a:ext cx="123" cy="26"/>
                </a:xfrm>
                <a:prstGeom prst="rect">
                  <a:avLst/>
                </a:prstGeom>
                <a:solidFill>
                  <a:srgbClr val="FAFD00"/>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417" name="Rectangle 33"/>
                <p:cNvSpPr>
                  <a:spLocks noChangeArrowheads="1"/>
                </p:cNvSpPr>
                <p:nvPr/>
              </p:nvSpPr>
              <p:spPr bwMode="auto">
                <a:xfrm>
                  <a:off x="2328" y="1958"/>
                  <a:ext cx="123" cy="26"/>
                </a:xfrm>
                <a:prstGeom prst="rect">
                  <a:avLst/>
                </a:prstGeom>
                <a:solidFill>
                  <a:srgbClr val="FAFD00"/>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418" name="Rectangle 34"/>
                <p:cNvSpPr>
                  <a:spLocks noChangeArrowheads="1"/>
                </p:cNvSpPr>
                <p:nvPr/>
              </p:nvSpPr>
              <p:spPr bwMode="auto">
                <a:xfrm>
                  <a:off x="2302" y="1906"/>
                  <a:ext cx="202" cy="206"/>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962" tIns="41275" rIns="80962" bIns="41275">
                  <a:spAutoFit/>
                </a:bodyPr>
                <a:lstStyle/>
                <a:p>
                  <a:pPr defTabSz="804863"/>
                  <a:r>
                    <a:rPr lang="en-US" sz="1600">
                      <a:solidFill>
                        <a:schemeClr val="hlink"/>
                      </a:solidFill>
                      <a:latin typeface="Brush Script MT" pitchFamily="66" charset="0"/>
                    </a:rPr>
                    <a:t>m</a:t>
                  </a:r>
                </a:p>
              </p:txBody>
            </p:sp>
          </p:grpSp>
          <p:grpSp>
            <p:nvGrpSpPr>
              <p:cNvPr id="16424" name="Group 40"/>
              <p:cNvGrpSpPr>
                <a:grpSpLocks/>
              </p:cNvGrpSpPr>
              <p:nvPr/>
            </p:nvGrpSpPr>
            <p:grpSpPr bwMode="auto">
              <a:xfrm>
                <a:off x="2302" y="2069"/>
                <a:ext cx="202" cy="206"/>
                <a:chOff x="2302" y="2069"/>
                <a:chExt cx="202" cy="206"/>
              </a:xfrm>
            </p:grpSpPr>
            <p:sp>
              <p:nvSpPr>
                <p:cNvPr id="16420" name="Rectangle 36"/>
                <p:cNvSpPr>
                  <a:spLocks noChangeArrowheads="1"/>
                </p:cNvSpPr>
                <p:nvPr/>
              </p:nvSpPr>
              <p:spPr bwMode="auto">
                <a:xfrm>
                  <a:off x="2328" y="2121"/>
                  <a:ext cx="123" cy="135"/>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421" name="Rectangle 37"/>
                <p:cNvSpPr>
                  <a:spLocks noChangeArrowheads="1"/>
                </p:cNvSpPr>
                <p:nvPr/>
              </p:nvSpPr>
              <p:spPr bwMode="auto">
                <a:xfrm>
                  <a:off x="2328" y="2230"/>
                  <a:ext cx="123" cy="27"/>
                </a:xfrm>
                <a:prstGeom prst="rect">
                  <a:avLst/>
                </a:prstGeom>
                <a:solidFill>
                  <a:srgbClr val="FAFD00"/>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422" name="Rectangle 38"/>
                <p:cNvSpPr>
                  <a:spLocks noChangeArrowheads="1"/>
                </p:cNvSpPr>
                <p:nvPr/>
              </p:nvSpPr>
              <p:spPr bwMode="auto">
                <a:xfrm>
                  <a:off x="2328" y="2121"/>
                  <a:ext cx="123" cy="26"/>
                </a:xfrm>
                <a:prstGeom prst="rect">
                  <a:avLst/>
                </a:prstGeom>
                <a:solidFill>
                  <a:srgbClr val="FAFD00"/>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423" name="Rectangle 39"/>
                <p:cNvSpPr>
                  <a:spLocks noChangeArrowheads="1"/>
                </p:cNvSpPr>
                <p:nvPr/>
              </p:nvSpPr>
              <p:spPr bwMode="auto">
                <a:xfrm>
                  <a:off x="2302" y="2069"/>
                  <a:ext cx="202" cy="206"/>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962" tIns="41275" rIns="80962" bIns="41275">
                  <a:spAutoFit/>
                </a:bodyPr>
                <a:lstStyle/>
                <a:p>
                  <a:pPr defTabSz="804863"/>
                  <a:r>
                    <a:rPr lang="en-US" sz="1600">
                      <a:solidFill>
                        <a:schemeClr val="hlink"/>
                      </a:solidFill>
                      <a:latin typeface="Brush Script MT" pitchFamily="66" charset="0"/>
                    </a:rPr>
                    <a:t>m</a:t>
                  </a:r>
                </a:p>
              </p:txBody>
            </p:sp>
          </p:grpSp>
          <p:grpSp>
            <p:nvGrpSpPr>
              <p:cNvPr id="16429" name="Group 45"/>
              <p:cNvGrpSpPr>
                <a:grpSpLocks/>
              </p:cNvGrpSpPr>
              <p:nvPr/>
            </p:nvGrpSpPr>
            <p:grpSpPr bwMode="auto">
              <a:xfrm>
                <a:off x="2302" y="2237"/>
                <a:ext cx="202" cy="206"/>
                <a:chOff x="2302" y="2237"/>
                <a:chExt cx="202" cy="206"/>
              </a:xfrm>
            </p:grpSpPr>
            <p:sp>
              <p:nvSpPr>
                <p:cNvPr id="16425" name="Rectangle 41"/>
                <p:cNvSpPr>
                  <a:spLocks noChangeArrowheads="1"/>
                </p:cNvSpPr>
                <p:nvPr/>
              </p:nvSpPr>
              <p:spPr bwMode="auto">
                <a:xfrm>
                  <a:off x="2328" y="2288"/>
                  <a:ext cx="123" cy="135"/>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426" name="Rectangle 42"/>
                <p:cNvSpPr>
                  <a:spLocks noChangeArrowheads="1"/>
                </p:cNvSpPr>
                <p:nvPr/>
              </p:nvSpPr>
              <p:spPr bwMode="auto">
                <a:xfrm>
                  <a:off x="2328" y="2398"/>
                  <a:ext cx="123" cy="26"/>
                </a:xfrm>
                <a:prstGeom prst="rect">
                  <a:avLst/>
                </a:prstGeom>
                <a:solidFill>
                  <a:srgbClr val="FAFD00"/>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427" name="Rectangle 43"/>
                <p:cNvSpPr>
                  <a:spLocks noChangeArrowheads="1"/>
                </p:cNvSpPr>
                <p:nvPr/>
              </p:nvSpPr>
              <p:spPr bwMode="auto">
                <a:xfrm>
                  <a:off x="2328" y="2288"/>
                  <a:ext cx="123" cy="27"/>
                </a:xfrm>
                <a:prstGeom prst="rect">
                  <a:avLst/>
                </a:prstGeom>
                <a:solidFill>
                  <a:srgbClr val="FAFD00"/>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428" name="Rectangle 44"/>
                <p:cNvSpPr>
                  <a:spLocks noChangeArrowheads="1"/>
                </p:cNvSpPr>
                <p:nvPr/>
              </p:nvSpPr>
              <p:spPr bwMode="auto">
                <a:xfrm>
                  <a:off x="2302" y="2237"/>
                  <a:ext cx="202" cy="206"/>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962" tIns="41275" rIns="80962" bIns="41275">
                  <a:spAutoFit/>
                </a:bodyPr>
                <a:lstStyle/>
                <a:p>
                  <a:pPr defTabSz="804863"/>
                  <a:r>
                    <a:rPr lang="en-US" sz="1600">
                      <a:solidFill>
                        <a:schemeClr val="hlink"/>
                      </a:solidFill>
                      <a:latin typeface="Brush Script MT" pitchFamily="66" charset="0"/>
                    </a:rPr>
                    <a:t>m</a:t>
                  </a:r>
                </a:p>
              </p:txBody>
            </p:sp>
          </p:grpSp>
          <p:sp>
            <p:nvSpPr>
              <p:cNvPr id="16430" name="Rectangle 46"/>
              <p:cNvSpPr>
                <a:spLocks noChangeArrowheads="1"/>
              </p:cNvSpPr>
              <p:nvPr/>
            </p:nvSpPr>
            <p:spPr bwMode="auto">
              <a:xfrm>
                <a:off x="2549" y="1622"/>
                <a:ext cx="245" cy="80"/>
              </a:xfrm>
              <a:prstGeom prst="rect">
                <a:avLst/>
              </a:prstGeom>
              <a:solidFill>
                <a:srgbClr val="714400"/>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962" tIns="41275" rIns="80962" bIns="41275" anchor="ctr"/>
              <a:lstStyle/>
              <a:p>
                <a:pPr algn="ctr" defTabSz="804863"/>
                <a:r>
                  <a:rPr lang="en-US" sz="1100">
                    <a:solidFill>
                      <a:schemeClr val="bg1"/>
                    </a:solidFill>
                  </a:rPr>
                  <a:t>m&amp;m</a:t>
                </a:r>
              </a:p>
            </p:txBody>
          </p:sp>
          <p:sp>
            <p:nvSpPr>
              <p:cNvPr id="16431" name="Rectangle 47"/>
              <p:cNvSpPr>
                <a:spLocks noChangeArrowheads="1"/>
              </p:cNvSpPr>
              <p:nvPr/>
            </p:nvSpPr>
            <p:spPr bwMode="auto">
              <a:xfrm>
                <a:off x="2549" y="1768"/>
                <a:ext cx="245" cy="79"/>
              </a:xfrm>
              <a:prstGeom prst="rect">
                <a:avLst/>
              </a:prstGeom>
              <a:solidFill>
                <a:srgbClr val="FAFD00"/>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962" tIns="41275" rIns="80962" bIns="41275" anchor="ctr"/>
              <a:lstStyle/>
              <a:p>
                <a:pPr algn="ctr" defTabSz="804863"/>
                <a:r>
                  <a:rPr lang="en-US" sz="1100"/>
                  <a:t>m&amp;m</a:t>
                </a:r>
              </a:p>
            </p:txBody>
          </p:sp>
          <p:sp>
            <p:nvSpPr>
              <p:cNvPr id="16432" name="Rectangle 48"/>
              <p:cNvSpPr>
                <a:spLocks noChangeArrowheads="1"/>
              </p:cNvSpPr>
              <p:nvPr/>
            </p:nvSpPr>
            <p:spPr bwMode="auto">
              <a:xfrm>
                <a:off x="2549" y="1919"/>
                <a:ext cx="245" cy="79"/>
              </a:xfrm>
              <a:prstGeom prst="rect">
                <a:avLst/>
              </a:prstGeom>
              <a:solidFill>
                <a:srgbClr val="714400"/>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962" tIns="41275" rIns="80962" bIns="41275" anchor="ctr"/>
              <a:lstStyle/>
              <a:p>
                <a:pPr algn="ctr" defTabSz="804863"/>
                <a:r>
                  <a:rPr lang="en-US" sz="1100">
                    <a:solidFill>
                      <a:schemeClr val="bg1"/>
                    </a:solidFill>
                  </a:rPr>
                  <a:t>m&amp;m</a:t>
                </a:r>
              </a:p>
            </p:txBody>
          </p:sp>
          <p:sp>
            <p:nvSpPr>
              <p:cNvPr id="16433" name="Rectangle 49"/>
              <p:cNvSpPr>
                <a:spLocks noChangeArrowheads="1"/>
              </p:cNvSpPr>
              <p:nvPr/>
            </p:nvSpPr>
            <p:spPr bwMode="auto">
              <a:xfrm>
                <a:off x="2549" y="2071"/>
                <a:ext cx="245" cy="80"/>
              </a:xfrm>
              <a:prstGeom prst="rect">
                <a:avLst/>
              </a:prstGeom>
              <a:solidFill>
                <a:srgbClr val="FAFD00"/>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962" tIns="41275" rIns="80962" bIns="41275" anchor="ctr"/>
              <a:lstStyle/>
              <a:p>
                <a:pPr algn="ctr" defTabSz="804863"/>
                <a:r>
                  <a:rPr lang="en-US" sz="1100"/>
                  <a:t>m&amp;m</a:t>
                </a:r>
              </a:p>
            </p:txBody>
          </p:sp>
          <p:sp>
            <p:nvSpPr>
              <p:cNvPr id="16434" name="Rectangle 50"/>
              <p:cNvSpPr>
                <a:spLocks noChangeArrowheads="1"/>
              </p:cNvSpPr>
              <p:nvPr/>
            </p:nvSpPr>
            <p:spPr bwMode="auto">
              <a:xfrm>
                <a:off x="2549" y="2229"/>
                <a:ext cx="245" cy="80"/>
              </a:xfrm>
              <a:prstGeom prst="rect">
                <a:avLst/>
              </a:prstGeom>
              <a:solidFill>
                <a:srgbClr val="714400"/>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962" tIns="41275" rIns="80962" bIns="41275" anchor="ctr"/>
              <a:lstStyle/>
              <a:p>
                <a:pPr algn="ctr" defTabSz="804863"/>
                <a:r>
                  <a:rPr lang="en-US" sz="1100">
                    <a:solidFill>
                      <a:schemeClr val="bg1"/>
                    </a:solidFill>
                  </a:rPr>
                  <a:t>m&amp;m</a:t>
                </a:r>
              </a:p>
            </p:txBody>
          </p:sp>
          <p:sp>
            <p:nvSpPr>
              <p:cNvPr id="16435" name="Rectangle 51"/>
              <p:cNvSpPr>
                <a:spLocks noChangeArrowheads="1"/>
              </p:cNvSpPr>
              <p:nvPr/>
            </p:nvSpPr>
            <p:spPr bwMode="auto">
              <a:xfrm>
                <a:off x="2549" y="2378"/>
                <a:ext cx="245" cy="80"/>
              </a:xfrm>
              <a:prstGeom prst="rect">
                <a:avLst/>
              </a:prstGeom>
              <a:solidFill>
                <a:srgbClr val="FAFD00"/>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962" tIns="41275" rIns="80962" bIns="41275" anchor="ctr"/>
              <a:lstStyle/>
              <a:p>
                <a:pPr algn="ctr" defTabSz="804863"/>
                <a:r>
                  <a:rPr lang="en-US" sz="1100"/>
                  <a:t>m&amp;m</a:t>
                </a:r>
              </a:p>
            </p:txBody>
          </p:sp>
          <p:grpSp>
            <p:nvGrpSpPr>
              <p:cNvPr id="16440" name="Group 56"/>
              <p:cNvGrpSpPr>
                <a:grpSpLocks/>
              </p:cNvGrpSpPr>
              <p:nvPr/>
            </p:nvGrpSpPr>
            <p:grpSpPr bwMode="auto">
              <a:xfrm>
                <a:off x="2880" y="1589"/>
                <a:ext cx="116" cy="122"/>
                <a:chOff x="2880" y="1589"/>
                <a:chExt cx="116" cy="122"/>
              </a:xfrm>
            </p:grpSpPr>
            <p:sp>
              <p:nvSpPr>
                <p:cNvPr id="16436" name="Oval 52"/>
                <p:cNvSpPr>
                  <a:spLocks noChangeArrowheads="1"/>
                </p:cNvSpPr>
                <p:nvPr/>
              </p:nvSpPr>
              <p:spPr bwMode="auto">
                <a:xfrm>
                  <a:off x="2880" y="1642"/>
                  <a:ext cx="72" cy="69"/>
                </a:xfrm>
                <a:prstGeom prst="ellipse">
                  <a:avLst/>
                </a:prstGeom>
                <a:noFill/>
                <a:ln w="12700">
                  <a:solidFill>
                    <a:schemeClr val="bg1"/>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437" name="Oval 53"/>
                <p:cNvSpPr>
                  <a:spLocks noChangeArrowheads="1"/>
                </p:cNvSpPr>
                <p:nvPr/>
              </p:nvSpPr>
              <p:spPr bwMode="auto">
                <a:xfrm>
                  <a:off x="2895" y="1624"/>
                  <a:ext cx="72" cy="70"/>
                </a:xfrm>
                <a:prstGeom prst="ellipse">
                  <a:avLst/>
                </a:prstGeom>
                <a:noFill/>
                <a:ln w="12700">
                  <a:solidFill>
                    <a:schemeClr val="bg1"/>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438" name="Oval 54"/>
                <p:cNvSpPr>
                  <a:spLocks noChangeArrowheads="1"/>
                </p:cNvSpPr>
                <p:nvPr/>
              </p:nvSpPr>
              <p:spPr bwMode="auto">
                <a:xfrm>
                  <a:off x="2909" y="1606"/>
                  <a:ext cx="72" cy="70"/>
                </a:xfrm>
                <a:prstGeom prst="ellipse">
                  <a:avLst/>
                </a:prstGeom>
                <a:noFill/>
                <a:ln w="12700">
                  <a:solidFill>
                    <a:schemeClr val="bg1"/>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439" name="Oval 55"/>
                <p:cNvSpPr>
                  <a:spLocks noChangeArrowheads="1"/>
                </p:cNvSpPr>
                <p:nvPr/>
              </p:nvSpPr>
              <p:spPr bwMode="auto">
                <a:xfrm>
                  <a:off x="2924" y="1589"/>
                  <a:ext cx="72" cy="69"/>
                </a:xfrm>
                <a:prstGeom prst="ellipse">
                  <a:avLst/>
                </a:prstGeom>
                <a:noFill/>
                <a:ln w="12700">
                  <a:solidFill>
                    <a:schemeClr val="bg1"/>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6445" name="Group 61"/>
              <p:cNvGrpSpPr>
                <a:grpSpLocks/>
              </p:cNvGrpSpPr>
              <p:nvPr/>
            </p:nvGrpSpPr>
            <p:grpSpPr bwMode="auto">
              <a:xfrm>
                <a:off x="2880" y="1744"/>
                <a:ext cx="116" cy="123"/>
                <a:chOff x="2880" y="1744"/>
                <a:chExt cx="116" cy="123"/>
              </a:xfrm>
            </p:grpSpPr>
            <p:sp>
              <p:nvSpPr>
                <p:cNvPr id="16441" name="Oval 57"/>
                <p:cNvSpPr>
                  <a:spLocks noChangeArrowheads="1"/>
                </p:cNvSpPr>
                <p:nvPr/>
              </p:nvSpPr>
              <p:spPr bwMode="auto">
                <a:xfrm>
                  <a:off x="2880" y="1797"/>
                  <a:ext cx="72" cy="70"/>
                </a:xfrm>
                <a:prstGeom prst="ellipse">
                  <a:avLst/>
                </a:prstGeom>
                <a:noFill/>
                <a:ln w="12700">
                  <a:solidFill>
                    <a:schemeClr val="bg1"/>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442" name="Oval 58"/>
                <p:cNvSpPr>
                  <a:spLocks noChangeArrowheads="1"/>
                </p:cNvSpPr>
                <p:nvPr/>
              </p:nvSpPr>
              <p:spPr bwMode="auto">
                <a:xfrm>
                  <a:off x="2895" y="1779"/>
                  <a:ext cx="72" cy="70"/>
                </a:xfrm>
                <a:prstGeom prst="ellipse">
                  <a:avLst/>
                </a:prstGeom>
                <a:noFill/>
                <a:ln w="12700">
                  <a:solidFill>
                    <a:schemeClr val="bg1"/>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443" name="Oval 59"/>
                <p:cNvSpPr>
                  <a:spLocks noChangeArrowheads="1"/>
                </p:cNvSpPr>
                <p:nvPr/>
              </p:nvSpPr>
              <p:spPr bwMode="auto">
                <a:xfrm>
                  <a:off x="2909" y="1762"/>
                  <a:ext cx="72" cy="69"/>
                </a:xfrm>
                <a:prstGeom prst="ellipse">
                  <a:avLst/>
                </a:prstGeom>
                <a:noFill/>
                <a:ln w="12700">
                  <a:solidFill>
                    <a:schemeClr val="bg1"/>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444" name="Oval 60"/>
                <p:cNvSpPr>
                  <a:spLocks noChangeArrowheads="1"/>
                </p:cNvSpPr>
                <p:nvPr/>
              </p:nvSpPr>
              <p:spPr bwMode="auto">
                <a:xfrm>
                  <a:off x="2924" y="1744"/>
                  <a:ext cx="72" cy="70"/>
                </a:xfrm>
                <a:prstGeom prst="ellipse">
                  <a:avLst/>
                </a:prstGeom>
                <a:noFill/>
                <a:ln w="12700">
                  <a:solidFill>
                    <a:schemeClr val="bg1"/>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6450" name="Group 66"/>
              <p:cNvGrpSpPr>
                <a:grpSpLocks/>
              </p:cNvGrpSpPr>
              <p:nvPr/>
            </p:nvGrpSpPr>
            <p:grpSpPr bwMode="auto">
              <a:xfrm>
                <a:off x="2880" y="1896"/>
                <a:ext cx="116" cy="122"/>
                <a:chOff x="2880" y="1896"/>
                <a:chExt cx="116" cy="122"/>
              </a:xfrm>
            </p:grpSpPr>
            <p:sp>
              <p:nvSpPr>
                <p:cNvPr id="16446" name="Oval 62"/>
                <p:cNvSpPr>
                  <a:spLocks noChangeArrowheads="1"/>
                </p:cNvSpPr>
                <p:nvPr/>
              </p:nvSpPr>
              <p:spPr bwMode="auto">
                <a:xfrm>
                  <a:off x="2880" y="1949"/>
                  <a:ext cx="72" cy="69"/>
                </a:xfrm>
                <a:prstGeom prst="ellipse">
                  <a:avLst/>
                </a:prstGeom>
                <a:noFill/>
                <a:ln w="12700">
                  <a:solidFill>
                    <a:schemeClr val="bg1"/>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447" name="Oval 63"/>
                <p:cNvSpPr>
                  <a:spLocks noChangeArrowheads="1"/>
                </p:cNvSpPr>
                <p:nvPr/>
              </p:nvSpPr>
              <p:spPr bwMode="auto">
                <a:xfrm>
                  <a:off x="2895" y="1931"/>
                  <a:ext cx="72" cy="70"/>
                </a:xfrm>
                <a:prstGeom prst="ellipse">
                  <a:avLst/>
                </a:prstGeom>
                <a:noFill/>
                <a:ln w="12700">
                  <a:solidFill>
                    <a:schemeClr val="bg1"/>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448" name="Oval 64"/>
                <p:cNvSpPr>
                  <a:spLocks noChangeArrowheads="1"/>
                </p:cNvSpPr>
                <p:nvPr/>
              </p:nvSpPr>
              <p:spPr bwMode="auto">
                <a:xfrm>
                  <a:off x="2909" y="1913"/>
                  <a:ext cx="72" cy="70"/>
                </a:xfrm>
                <a:prstGeom prst="ellipse">
                  <a:avLst/>
                </a:prstGeom>
                <a:noFill/>
                <a:ln w="12700">
                  <a:solidFill>
                    <a:schemeClr val="bg1"/>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449" name="Oval 65"/>
                <p:cNvSpPr>
                  <a:spLocks noChangeArrowheads="1"/>
                </p:cNvSpPr>
                <p:nvPr/>
              </p:nvSpPr>
              <p:spPr bwMode="auto">
                <a:xfrm>
                  <a:off x="2924" y="1896"/>
                  <a:ext cx="72" cy="69"/>
                </a:xfrm>
                <a:prstGeom prst="ellipse">
                  <a:avLst/>
                </a:prstGeom>
                <a:noFill/>
                <a:ln w="12700">
                  <a:solidFill>
                    <a:schemeClr val="bg1"/>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6455" name="Group 71"/>
              <p:cNvGrpSpPr>
                <a:grpSpLocks/>
              </p:cNvGrpSpPr>
              <p:nvPr/>
            </p:nvGrpSpPr>
            <p:grpSpPr bwMode="auto">
              <a:xfrm>
                <a:off x="2880" y="2044"/>
                <a:ext cx="116" cy="123"/>
                <a:chOff x="2880" y="2044"/>
                <a:chExt cx="116" cy="123"/>
              </a:xfrm>
            </p:grpSpPr>
            <p:sp>
              <p:nvSpPr>
                <p:cNvPr id="16451" name="Oval 67"/>
                <p:cNvSpPr>
                  <a:spLocks noChangeArrowheads="1"/>
                </p:cNvSpPr>
                <p:nvPr/>
              </p:nvSpPr>
              <p:spPr bwMode="auto">
                <a:xfrm>
                  <a:off x="2880" y="2097"/>
                  <a:ext cx="72" cy="70"/>
                </a:xfrm>
                <a:prstGeom prst="ellipse">
                  <a:avLst/>
                </a:prstGeom>
                <a:noFill/>
                <a:ln w="12700">
                  <a:solidFill>
                    <a:schemeClr val="bg1"/>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452" name="Oval 68"/>
                <p:cNvSpPr>
                  <a:spLocks noChangeArrowheads="1"/>
                </p:cNvSpPr>
                <p:nvPr/>
              </p:nvSpPr>
              <p:spPr bwMode="auto">
                <a:xfrm>
                  <a:off x="2895" y="2079"/>
                  <a:ext cx="72" cy="70"/>
                </a:xfrm>
                <a:prstGeom prst="ellipse">
                  <a:avLst/>
                </a:prstGeom>
                <a:noFill/>
                <a:ln w="12700">
                  <a:solidFill>
                    <a:schemeClr val="bg1"/>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453" name="Oval 69"/>
                <p:cNvSpPr>
                  <a:spLocks noChangeArrowheads="1"/>
                </p:cNvSpPr>
                <p:nvPr/>
              </p:nvSpPr>
              <p:spPr bwMode="auto">
                <a:xfrm>
                  <a:off x="2909" y="2062"/>
                  <a:ext cx="72" cy="69"/>
                </a:xfrm>
                <a:prstGeom prst="ellipse">
                  <a:avLst/>
                </a:prstGeom>
                <a:noFill/>
                <a:ln w="12700">
                  <a:solidFill>
                    <a:schemeClr val="bg1"/>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454" name="Oval 70"/>
                <p:cNvSpPr>
                  <a:spLocks noChangeArrowheads="1"/>
                </p:cNvSpPr>
                <p:nvPr/>
              </p:nvSpPr>
              <p:spPr bwMode="auto">
                <a:xfrm>
                  <a:off x="2924" y="2044"/>
                  <a:ext cx="72" cy="70"/>
                </a:xfrm>
                <a:prstGeom prst="ellipse">
                  <a:avLst/>
                </a:prstGeom>
                <a:noFill/>
                <a:ln w="12700">
                  <a:solidFill>
                    <a:schemeClr val="bg1"/>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6460" name="Group 76"/>
              <p:cNvGrpSpPr>
                <a:grpSpLocks/>
              </p:cNvGrpSpPr>
              <p:nvPr/>
            </p:nvGrpSpPr>
            <p:grpSpPr bwMode="auto">
              <a:xfrm>
                <a:off x="2880" y="2206"/>
                <a:ext cx="116" cy="123"/>
                <a:chOff x="2880" y="2206"/>
                <a:chExt cx="116" cy="123"/>
              </a:xfrm>
            </p:grpSpPr>
            <p:sp>
              <p:nvSpPr>
                <p:cNvPr id="16456" name="Oval 72"/>
                <p:cNvSpPr>
                  <a:spLocks noChangeArrowheads="1"/>
                </p:cNvSpPr>
                <p:nvPr/>
              </p:nvSpPr>
              <p:spPr bwMode="auto">
                <a:xfrm>
                  <a:off x="2880" y="2259"/>
                  <a:ext cx="72" cy="70"/>
                </a:xfrm>
                <a:prstGeom prst="ellipse">
                  <a:avLst/>
                </a:prstGeom>
                <a:noFill/>
                <a:ln w="12700">
                  <a:solidFill>
                    <a:schemeClr val="bg1"/>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457" name="Oval 73"/>
                <p:cNvSpPr>
                  <a:spLocks noChangeArrowheads="1"/>
                </p:cNvSpPr>
                <p:nvPr/>
              </p:nvSpPr>
              <p:spPr bwMode="auto">
                <a:xfrm>
                  <a:off x="2895" y="2242"/>
                  <a:ext cx="72" cy="69"/>
                </a:xfrm>
                <a:prstGeom prst="ellipse">
                  <a:avLst/>
                </a:prstGeom>
                <a:noFill/>
                <a:ln w="12700">
                  <a:solidFill>
                    <a:schemeClr val="bg1"/>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458" name="Oval 74"/>
                <p:cNvSpPr>
                  <a:spLocks noChangeArrowheads="1"/>
                </p:cNvSpPr>
                <p:nvPr/>
              </p:nvSpPr>
              <p:spPr bwMode="auto">
                <a:xfrm>
                  <a:off x="2909" y="2224"/>
                  <a:ext cx="72" cy="70"/>
                </a:xfrm>
                <a:prstGeom prst="ellipse">
                  <a:avLst/>
                </a:prstGeom>
                <a:noFill/>
                <a:ln w="12700">
                  <a:solidFill>
                    <a:schemeClr val="bg1"/>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459" name="Oval 75"/>
                <p:cNvSpPr>
                  <a:spLocks noChangeArrowheads="1"/>
                </p:cNvSpPr>
                <p:nvPr/>
              </p:nvSpPr>
              <p:spPr bwMode="auto">
                <a:xfrm>
                  <a:off x="2924" y="2206"/>
                  <a:ext cx="72" cy="70"/>
                </a:xfrm>
                <a:prstGeom prst="ellipse">
                  <a:avLst/>
                </a:prstGeom>
                <a:noFill/>
                <a:ln w="12700">
                  <a:solidFill>
                    <a:schemeClr val="bg1"/>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6465" name="Group 81"/>
              <p:cNvGrpSpPr>
                <a:grpSpLocks/>
              </p:cNvGrpSpPr>
              <p:nvPr/>
            </p:nvGrpSpPr>
            <p:grpSpPr bwMode="auto">
              <a:xfrm>
                <a:off x="2880" y="2418"/>
                <a:ext cx="116" cy="123"/>
                <a:chOff x="2880" y="2418"/>
                <a:chExt cx="116" cy="123"/>
              </a:xfrm>
            </p:grpSpPr>
            <p:sp>
              <p:nvSpPr>
                <p:cNvPr id="16461" name="Oval 77"/>
                <p:cNvSpPr>
                  <a:spLocks noChangeArrowheads="1"/>
                </p:cNvSpPr>
                <p:nvPr/>
              </p:nvSpPr>
              <p:spPr bwMode="auto">
                <a:xfrm>
                  <a:off x="2880" y="2471"/>
                  <a:ext cx="72" cy="70"/>
                </a:xfrm>
                <a:prstGeom prst="ellipse">
                  <a:avLst/>
                </a:prstGeom>
                <a:noFill/>
                <a:ln w="12700">
                  <a:solidFill>
                    <a:schemeClr val="bg1"/>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462" name="Oval 78"/>
                <p:cNvSpPr>
                  <a:spLocks noChangeArrowheads="1"/>
                </p:cNvSpPr>
                <p:nvPr/>
              </p:nvSpPr>
              <p:spPr bwMode="auto">
                <a:xfrm>
                  <a:off x="2895" y="2453"/>
                  <a:ext cx="72" cy="70"/>
                </a:xfrm>
                <a:prstGeom prst="ellipse">
                  <a:avLst/>
                </a:prstGeom>
                <a:noFill/>
                <a:ln w="12700">
                  <a:solidFill>
                    <a:schemeClr val="bg1"/>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463" name="Oval 79"/>
                <p:cNvSpPr>
                  <a:spLocks noChangeArrowheads="1"/>
                </p:cNvSpPr>
                <p:nvPr/>
              </p:nvSpPr>
              <p:spPr bwMode="auto">
                <a:xfrm>
                  <a:off x="2909" y="2436"/>
                  <a:ext cx="72" cy="69"/>
                </a:xfrm>
                <a:prstGeom prst="ellipse">
                  <a:avLst/>
                </a:prstGeom>
                <a:noFill/>
                <a:ln w="12700">
                  <a:solidFill>
                    <a:schemeClr val="bg1"/>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464" name="Oval 80"/>
                <p:cNvSpPr>
                  <a:spLocks noChangeArrowheads="1"/>
                </p:cNvSpPr>
                <p:nvPr/>
              </p:nvSpPr>
              <p:spPr bwMode="auto">
                <a:xfrm>
                  <a:off x="2924" y="2418"/>
                  <a:ext cx="72" cy="70"/>
                </a:xfrm>
                <a:prstGeom prst="ellipse">
                  <a:avLst/>
                </a:prstGeom>
                <a:noFill/>
                <a:ln w="12700">
                  <a:solidFill>
                    <a:schemeClr val="bg1"/>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6466" name="Rectangle 82"/>
              <p:cNvSpPr>
                <a:spLocks noChangeArrowheads="1"/>
              </p:cNvSpPr>
              <p:nvPr/>
            </p:nvSpPr>
            <p:spPr bwMode="auto">
              <a:xfrm>
                <a:off x="2549" y="2519"/>
                <a:ext cx="245" cy="79"/>
              </a:xfrm>
              <a:prstGeom prst="rect">
                <a:avLst/>
              </a:prstGeom>
              <a:solidFill>
                <a:srgbClr val="714400"/>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962" tIns="41275" rIns="80962" bIns="41275" anchor="ctr"/>
              <a:lstStyle/>
              <a:p>
                <a:pPr algn="ctr" defTabSz="804863"/>
                <a:r>
                  <a:rPr lang="en-US" sz="1100">
                    <a:solidFill>
                      <a:schemeClr val="bg1"/>
                    </a:solidFill>
                  </a:rPr>
                  <a:t>m&amp;m</a:t>
                </a:r>
              </a:p>
            </p:txBody>
          </p:sp>
          <p:grpSp>
            <p:nvGrpSpPr>
              <p:cNvPr id="16471" name="Group 87"/>
              <p:cNvGrpSpPr>
                <a:grpSpLocks/>
              </p:cNvGrpSpPr>
              <p:nvPr/>
            </p:nvGrpSpPr>
            <p:grpSpPr bwMode="auto">
              <a:xfrm>
                <a:off x="2302" y="2406"/>
                <a:ext cx="202" cy="206"/>
                <a:chOff x="2302" y="2406"/>
                <a:chExt cx="202" cy="206"/>
              </a:xfrm>
            </p:grpSpPr>
            <p:sp>
              <p:nvSpPr>
                <p:cNvPr id="16467" name="Rectangle 83"/>
                <p:cNvSpPr>
                  <a:spLocks noChangeArrowheads="1"/>
                </p:cNvSpPr>
                <p:nvPr/>
              </p:nvSpPr>
              <p:spPr bwMode="auto">
                <a:xfrm>
                  <a:off x="2328" y="2458"/>
                  <a:ext cx="123" cy="135"/>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468" name="Rectangle 84"/>
                <p:cNvSpPr>
                  <a:spLocks noChangeArrowheads="1"/>
                </p:cNvSpPr>
                <p:nvPr/>
              </p:nvSpPr>
              <p:spPr bwMode="auto">
                <a:xfrm>
                  <a:off x="2328" y="2567"/>
                  <a:ext cx="123" cy="27"/>
                </a:xfrm>
                <a:prstGeom prst="rect">
                  <a:avLst/>
                </a:prstGeom>
                <a:solidFill>
                  <a:srgbClr val="FAFD00"/>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469" name="Rectangle 85"/>
                <p:cNvSpPr>
                  <a:spLocks noChangeArrowheads="1"/>
                </p:cNvSpPr>
                <p:nvPr/>
              </p:nvSpPr>
              <p:spPr bwMode="auto">
                <a:xfrm>
                  <a:off x="2328" y="2458"/>
                  <a:ext cx="123" cy="26"/>
                </a:xfrm>
                <a:prstGeom prst="rect">
                  <a:avLst/>
                </a:prstGeom>
                <a:solidFill>
                  <a:srgbClr val="FAFD00"/>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470" name="Rectangle 86"/>
                <p:cNvSpPr>
                  <a:spLocks noChangeArrowheads="1"/>
                </p:cNvSpPr>
                <p:nvPr/>
              </p:nvSpPr>
              <p:spPr bwMode="auto">
                <a:xfrm>
                  <a:off x="2302" y="2406"/>
                  <a:ext cx="202" cy="206"/>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962" tIns="41275" rIns="80962" bIns="41275">
                  <a:spAutoFit/>
                </a:bodyPr>
                <a:lstStyle/>
                <a:p>
                  <a:pPr defTabSz="804863"/>
                  <a:r>
                    <a:rPr lang="en-US" sz="1600">
                      <a:solidFill>
                        <a:schemeClr val="hlink"/>
                      </a:solidFill>
                      <a:latin typeface="Brush Script MT" pitchFamily="66" charset="0"/>
                    </a:rPr>
                    <a:t>m</a:t>
                  </a:r>
                </a:p>
              </p:txBody>
            </p:sp>
          </p:grpSp>
          <p:sp>
            <p:nvSpPr>
              <p:cNvPr id="16472" name="Rectangle 88"/>
              <p:cNvSpPr>
                <a:spLocks noChangeArrowheads="1"/>
              </p:cNvSpPr>
              <p:nvPr/>
            </p:nvSpPr>
            <p:spPr bwMode="auto">
              <a:xfrm>
                <a:off x="2853" y="1646"/>
                <a:ext cx="117" cy="82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962" tIns="41275" rIns="80962" bIns="41275">
                <a:spAutoFit/>
              </a:bodyPr>
              <a:lstStyle/>
              <a:p>
                <a:pPr defTabSz="804863"/>
                <a:r>
                  <a:rPr lang="en-US" sz="1600" b="1">
                    <a:latin typeface="Helvetica" charset="0"/>
                  </a:rPr>
                  <a:t>E M P T Y</a:t>
                </a:r>
              </a:p>
            </p:txBody>
          </p:sp>
          <p:sp>
            <p:nvSpPr>
              <p:cNvPr id="16473" name="Rectangle 89"/>
              <p:cNvSpPr>
                <a:spLocks noChangeArrowheads="1"/>
              </p:cNvSpPr>
              <p:nvPr/>
            </p:nvSpPr>
            <p:spPr bwMode="auto">
              <a:xfrm>
                <a:off x="3080" y="1620"/>
                <a:ext cx="200" cy="5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474" name="Rectangle 90"/>
              <p:cNvSpPr>
                <a:spLocks noChangeArrowheads="1"/>
              </p:cNvSpPr>
              <p:nvPr/>
            </p:nvSpPr>
            <p:spPr bwMode="auto">
              <a:xfrm>
                <a:off x="3080" y="1748"/>
                <a:ext cx="200" cy="55"/>
              </a:xfrm>
              <a:prstGeom prst="rect">
                <a:avLst/>
              </a:prstGeom>
              <a:solidFill>
                <a:srgbClr val="790015"/>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475" name="Rectangle 91"/>
              <p:cNvSpPr>
                <a:spLocks noChangeArrowheads="1"/>
              </p:cNvSpPr>
              <p:nvPr/>
            </p:nvSpPr>
            <p:spPr bwMode="auto">
              <a:xfrm>
                <a:off x="3080" y="1875"/>
                <a:ext cx="200" cy="55"/>
              </a:xfrm>
              <a:prstGeom prst="rect">
                <a:avLst/>
              </a:prstGeom>
              <a:solidFill>
                <a:srgbClr val="714400"/>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476" name="Rectangle 92"/>
              <p:cNvSpPr>
                <a:spLocks noChangeArrowheads="1"/>
              </p:cNvSpPr>
              <p:nvPr/>
            </p:nvSpPr>
            <p:spPr bwMode="auto">
              <a:xfrm>
                <a:off x="3080" y="2002"/>
                <a:ext cx="200" cy="55"/>
              </a:xfrm>
              <a:prstGeom prst="rect">
                <a:avLst/>
              </a:prstGeom>
              <a:solidFill>
                <a:schemeClr val="hlink"/>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477" name="Rectangle 93"/>
              <p:cNvSpPr>
                <a:spLocks noChangeArrowheads="1"/>
              </p:cNvSpPr>
              <p:nvPr/>
            </p:nvSpPr>
            <p:spPr bwMode="auto">
              <a:xfrm>
                <a:off x="3080" y="2129"/>
                <a:ext cx="200" cy="55"/>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478" name="Rectangle 94"/>
              <p:cNvSpPr>
                <a:spLocks noChangeArrowheads="1"/>
              </p:cNvSpPr>
              <p:nvPr/>
            </p:nvSpPr>
            <p:spPr bwMode="auto">
              <a:xfrm>
                <a:off x="3080" y="2256"/>
                <a:ext cx="200" cy="55"/>
              </a:xfrm>
              <a:prstGeom prst="rect">
                <a:avLst/>
              </a:prstGeom>
              <a:solidFill>
                <a:srgbClr val="714400"/>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479" name="Rectangle 95"/>
              <p:cNvSpPr>
                <a:spLocks noChangeArrowheads="1"/>
              </p:cNvSpPr>
              <p:nvPr/>
            </p:nvSpPr>
            <p:spPr bwMode="auto">
              <a:xfrm>
                <a:off x="3080" y="2383"/>
                <a:ext cx="200" cy="55"/>
              </a:xfrm>
              <a:prstGeom prst="rect">
                <a:avLst/>
              </a:prstGeom>
              <a:solidFill>
                <a:srgbClr val="FAFD00"/>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480" name="Rectangle 96"/>
              <p:cNvSpPr>
                <a:spLocks noChangeArrowheads="1"/>
              </p:cNvSpPr>
              <p:nvPr/>
            </p:nvSpPr>
            <p:spPr bwMode="auto">
              <a:xfrm>
                <a:off x="3080" y="2510"/>
                <a:ext cx="200" cy="55"/>
              </a:xfrm>
              <a:prstGeom prst="rect">
                <a:avLst/>
              </a:prstGeom>
              <a:solidFill>
                <a:schemeClr val="hlink"/>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481" name="Rectangle 97"/>
              <p:cNvSpPr>
                <a:spLocks noChangeArrowheads="1"/>
              </p:cNvSpPr>
              <p:nvPr/>
            </p:nvSpPr>
            <p:spPr bwMode="auto">
              <a:xfrm>
                <a:off x="3040" y="1556"/>
                <a:ext cx="350" cy="15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962" tIns="41275" rIns="80962" bIns="41275">
                <a:spAutoFit/>
              </a:bodyPr>
              <a:lstStyle/>
              <a:p>
                <a:pPr defTabSz="804863"/>
                <a:r>
                  <a:rPr lang="en-US" sz="1100">
                    <a:latin typeface="Brush Script MT" pitchFamily="66" charset="0"/>
                  </a:rPr>
                  <a:t>mmmn</a:t>
                </a:r>
              </a:p>
            </p:txBody>
          </p:sp>
          <p:sp>
            <p:nvSpPr>
              <p:cNvPr id="16482" name="Rectangle 98"/>
              <p:cNvSpPr>
                <a:spLocks noChangeArrowheads="1"/>
              </p:cNvSpPr>
              <p:nvPr/>
            </p:nvSpPr>
            <p:spPr bwMode="auto">
              <a:xfrm>
                <a:off x="3040" y="1683"/>
                <a:ext cx="350" cy="15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962" tIns="41275" rIns="80962" bIns="41275">
                <a:spAutoFit/>
              </a:bodyPr>
              <a:lstStyle/>
              <a:p>
                <a:pPr defTabSz="804863"/>
                <a:r>
                  <a:rPr lang="en-US" sz="1100">
                    <a:solidFill>
                      <a:schemeClr val="bg1"/>
                    </a:solidFill>
                    <a:latin typeface="Brush Script MT" pitchFamily="66" charset="0"/>
                  </a:rPr>
                  <a:t>mmmn</a:t>
                </a:r>
              </a:p>
            </p:txBody>
          </p:sp>
          <p:sp>
            <p:nvSpPr>
              <p:cNvPr id="16483" name="Rectangle 99"/>
              <p:cNvSpPr>
                <a:spLocks noChangeArrowheads="1"/>
              </p:cNvSpPr>
              <p:nvPr/>
            </p:nvSpPr>
            <p:spPr bwMode="auto">
              <a:xfrm>
                <a:off x="3040" y="1807"/>
                <a:ext cx="350" cy="15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962" tIns="41275" rIns="80962" bIns="41275">
                <a:spAutoFit/>
              </a:bodyPr>
              <a:lstStyle/>
              <a:p>
                <a:pPr defTabSz="804863"/>
                <a:r>
                  <a:rPr lang="en-US" sz="1100">
                    <a:solidFill>
                      <a:schemeClr val="bg1"/>
                    </a:solidFill>
                    <a:latin typeface="Brush Script MT" pitchFamily="66" charset="0"/>
                  </a:rPr>
                  <a:t>mmmn</a:t>
                </a:r>
              </a:p>
            </p:txBody>
          </p:sp>
          <p:sp>
            <p:nvSpPr>
              <p:cNvPr id="16484" name="Rectangle 100"/>
              <p:cNvSpPr>
                <a:spLocks noChangeArrowheads="1"/>
              </p:cNvSpPr>
              <p:nvPr/>
            </p:nvSpPr>
            <p:spPr bwMode="auto">
              <a:xfrm>
                <a:off x="3040" y="1941"/>
                <a:ext cx="350" cy="15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962" tIns="41275" rIns="80962" bIns="41275">
                <a:spAutoFit/>
              </a:bodyPr>
              <a:lstStyle/>
              <a:p>
                <a:pPr defTabSz="804863"/>
                <a:r>
                  <a:rPr lang="en-US" sz="1100">
                    <a:solidFill>
                      <a:schemeClr val="bg1"/>
                    </a:solidFill>
                    <a:latin typeface="Brush Script MT" pitchFamily="66" charset="0"/>
                  </a:rPr>
                  <a:t>mmmn</a:t>
                </a:r>
              </a:p>
            </p:txBody>
          </p:sp>
          <p:sp>
            <p:nvSpPr>
              <p:cNvPr id="16485" name="Rectangle 101"/>
              <p:cNvSpPr>
                <a:spLocks noChangeArrowheads="1"/>
              </p:cNvSpPr>
              <p:nvPr/>
            </p:nvSpPr>
            <p:spPr bwMode="auto">
              <a:xfrm>
                <a:off x="3040" y="2061"/>
                <a:ext cx="350" cy="15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962" tIns="41275" rIns="80962" bIns="41275">
                <a:spAutoFit/>
              </a:bodyPr>
              <a:lstStyle/>
              <a:p>
                <a:pPr defTabSz="804863"/>
                <a:r>
                  <a:rPr lang="en-US" sz="1100">
                    <a:latin typeface="Brush Script MT" pitchFamily="66" charset="0"/>
                  </a:rPr>
                  <a:t>mmmn</a:t>
                </a:r>
              </a:p>
            </p:txBody>
          </p:sp>
          <p:sp>
            <p:nvSpPr>
              <p:cNvPr id="16486" name="Rectangle 102"/>
              <p:cNvSpPr>
                <a:spLocks noChangeArrowheads="1"/>
              </p:cNvSpPr>
              <p:nvPr/>
            </p:nvSpPr>
            <p:spPr bwMode="auto">
              <a:xfrm>
                <a:off x="3040" y="2319"/>
                <a:ext cx="350" cy="15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962" tIns="41275" rIns="80962" bIns="41275">
                <a:spAutoFit/>
              </a:bodyPr>
              <a:lstStyle/>
              <a:p>
                <a:pPr defTabSz="804863"/>
                <a:r>
                  <a:rPr lang="en-US" sz="1100">
                    <a:latin typeface="Brush Script MT" pitchFamily="66" charset="0"/>
                  </a:rPr>
                  <a:t>mmmn</a:t>
                </a:r>
              </a:p>
            </p:txBody>
          </p:sp>
          <p:sp>
            <p:nvSpPr>
              <p:cNvPr id="16487" name="Rectangle 103"/>
              <p:cNvSpPr>
                <a:spLocks noChangeArrowheads="1"/>
              </p:cNvSpPr>
              <p:nvPr/>
            </p:nvSpPr>
            <p:spPr bwMode="auto">
              <a:xfrm>
                <a:off x="3044" y="2195"/>
                <a:ext cx="350" cy="15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962" tIns="41275" rIns="80962" bIns="41275">
                <a:spAutoFit/>
              </a:bodyPr>
              <a:lstStyle/>
              <a:p>
                <a:pPr defTabSz="804863"/>
                <a:r>
                  <a:rPr lang="en-US" sz="1100">
                    <a:solidFill>
                      <a:schemeClr val="bg1"/>
                    </a:solidFill>
                    <a:latin typeface="Brush Script MT" pitchFamily="66" charset="0"/>
                  </a:rPr>
                  <a:t>mmmn</a:t>
                </a:r>
              </a:p>
            </p:txBody>
          </p:sp>
          <p:sp>
            <p:nvSpPr>
              <p:cNvPr id="16488" name="Rectangle 104"/>
              <p:cNvSpPr>
                <a:spLocks noChangeArrowheads="1"/>
              </p:cNvSpPr>
              <p:nvPr/>
            </p:nvSpPr>
            <p:spPr bwMode="auto">
              <a:xfrm>
                <a:off x="3044" y="2446"/>
                <a:ext cx="350" cy="15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962" tIns="41275" rIns="80962" bIns="41275">
                <a:spAutoFit/>
              </a:bodyPr>
              <a:lstStyle/>
              <a:p>
                <a:pPr defTabSz="804863"/>
                <a:r>
                  <a:rPr lang="en-US" sz="1100">
                    <a:solidFill>
                      <a:schemeClr val="bg1"/>
                    </a:solidFill>
                    <a:latin typeface="Brush Script MT" pitchFamily="66" charset="0"/>
                  </a:rPr>
                  <a:t>mmmn</a:t>
                </a:r>
              </a:p>
            </p:txBody>
          </p:sp>
          <p:sp>
            <p:nvSpPr>
              <p:cNvPr id="16489" name="Rectangle 105"/>
              <p:cNvSpPr>
                <a:spLocks noChangeArrowheads="1"/>
              </p:cNvSpPr>
              <p:nvPr/>
            </p:nvSpPr>
            <p:spPr bwMode="auto">
              <a:xfrm>
                <a:off x="2109" y="3382"/>
                <a:ext cx="123" cy="87"/>
              </a:xfrm>
              <a:prstGeom prst="rect">
                <a:avLst/>
              </a:prstGeom>
              <a:solidFill>
                <a:schemeClr val="bg2"/>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490" name="Rectangle 106"/>
              <p:cNvSpPr>
                <a:spLocks noChangeArrowheads="1"/>
              </p:cNvSpPr>
              <p:nvPr/>
            </p:nvSpPr>
            <p:spPr bwMode="auto">
              <a:xfrm>
                <a:off x="3604" y="3382"/>
                <a:ext cx="123" cy="87"/>
              </a:xfrm>
              <a:prstGeom prst="rect">
                <a:avLst/>
              </a:prstGeom>
              <a:solidFill>
                <a:schemeClr val="bg2"/>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6492" name="Rectangle 108"/>
            <p:cNvSpPr>
              <a:spLocks noChangeArrowheads="1"/>
            </p:cNvSpPr>
            <p:nvPr/>
          </p:nvSpPr>
          <p:spPr bwMode="auto">
            <a:xfrm>
              <a:off x="576" y="1032"/>
              <a:ext cx="1148" cy="27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8900" tIns="44450" rIns="88900" bIns="44450" anchor="ctr"/>
            <a:lstStyle/>
            <a:p>
              <a:pPr algn="ctr" defTabSz="885825"/>
              <a:r>
                <a:rPr lang="en-US" sz="2100" b="1">
                  <a:solidFill>
                    <a:schemeClr val="tx2"/>
                  </a:solidFill>
                  <a:latin typeface="Helvetica" charset="0"/>
                </a:rPr>
                <a:t>Provider</a:t>
              </a:r>
            </a:p>
          </p:txBody>
        </p:sp>
        <p:sp>
          <p:nvSpPr>
            <p:cNvPr id="16493" name="Rectangle 109"/>
            <p:cNvSpPr>
              <a:spLocks noChangeArrowheads="1"/>
            </p:cNvSpPr>
            <p:nvPr/>
          </p:nvSpPr>
          <p:spPr bwMode="auto">
            <a:xfrm>
              <a:off x="3947" y="1032"/>
              <a:ext cx="1148" cy="27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8900" tIns="44450" rIns="88900" bIns="44450" anchor="ctr"/>
            <a:lstStyle/>
            <a:p>
              <a:pPr algn="ctr" defTabSz="885825"/>
              <a:r>
                <a:rPr lang="en-US" sz="2100" b="1">
                  <a:solidFill>
                    <a:schemeClr val="tx2"/>
                  </a:solidFill>
                  <a:latin typeface="Helvetica" charset="0"/>
                </a:rPr>
                <a:t>Consumer</a:t>
              </a:r>
            </a:p>
          </p:txBody>
        </p:sp>
        <p:sp>
          <p:nvSpPr>
            <p:cNvPr id="16494" name="Rectangle 110"/>
            <p:cNvSpPr>
              <a:spLocks noChangeArrowheads="1"/>
            </p:cNvSpPr>
            <p:nvPr/>
          </p:nvSpPr>
          <p:spPr bwMode="auto">
            <a:xfrm>
              <a:off x="533" y="3473"/>
              <a:ext cx="1147" cy="513"/>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8900" tIns="44450" rIns="88900" bIns="44450" anchor="ctr"/>
            <a:lstStyle/>
            <a:p>
              <a:pPr algn="ctr" defTabSz="885825"/>
              <a:r>
                <a:rPr lang="en-US" sz="1600" b="1">
                  <a:solidFill>
                    <a:schemeClr val="tx2"/>
                  </a:solidFill>
                  <a:latin typeface="Helvetica" charset="0"/>
                </a:rPr>
                <a:t>Replaces</a:t>
              </a:r>
            </a:p>
            <a:p>
              <a:pPr algn="ctr" defTabSz="885825"/>
              <a:r>
                <a:rPr lang="en-US" sz="1600" b="1">
                  <a:solidFill>
                    <a:schemeClr val="tx2"/>
                  </a:solidFill>
                  <a:latin typeface="Helvetica" charset="0"/>
                </a:rPr>
                <a:t>Used</a:t>
              </a:r>
            </a:p>
            <a:p>
              <a:pPr algn="ctr" defTabSz="885825"/>
              <a:r>
                <a:rPr lang="en-US" sz="1600" b="1">
                  <a:solidFill>
                    <a:schemeClr val="tx2"/>
                  </a:solidFill>
                  <a:latin typeface="Helvetica" charset="0"/>
                </a:rPr>
                <a:t>Products</a:t>
              </a:r>
            </a:p>
          </p:txBody>
        </p:sp>
        <p:sp>
          <p:nvSpPr>
            <p:cNvPr id="16495" name="Rectangle 111"/>
            <p:cNvSpPr>
              <a:spLocks noChangeArrowheads="1"/>
            </p:cNvSpPr>
            <p:nvPr/>
          </p:nvSpPr>
          <p:spPr bwMode="auto">
            <a:xfrm>
              <a:off x="4045" y="3536"/>
              <a:ext cx="1148" cy="51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8900" tIns="44450" rIns="88900" bIns="44450" anchor="ctr"/>
            <a:lstStyle/>
            <a:p>
              <a:pPr algn="ctr" defTabSz="885825"/>
              <a:r>
                <a:rPr lang="en-US" sz="1600" b="1">
                  <a:solidFill>
                    <a:schemeClr val="tx2"/>
                  </a:solidFill>
                  <a:latin typeface="Helvetica" charset="0"/>
                </a:rPr>
                <a:t>Uses</a:t>
              </a:r>
            </a:p>
            <a:p>
              <a:pPr algn="ctr" defTabSz="885825"/>
              <a:r>
                <a:rPr lang="en-US" sz="1600" b="1">
                  <a:solidFill>
                    <a:schemeClr val="tx2"/>
                  </a:solidFill>
                  <a:latin typeface="Helvetica" charset="0"/>
                </a:rPr>
                <a:t>Products</a:t>
              </a:r>
            </a:p>
          </p:txBody>
        </p:sp>
        <p:sp>
          <p:nvSpPr>
            <p:cNvPr id="16496" name="Line 112"/>
            <p:cNvSpPr>
              <a:spLocks noChangeShapeType="1"/>
            </p:cNvSpPr>
            <p:nvPr/>
          </p:nvSpPr>
          <p:spPr bwMode="auto">
            <a:xfrm flipV="1">
              <a:off x="1482" y="2911"/>
              <a:ext cx="327" cy="51"/>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497" name="Line 113"/>
            <p:cNvSpPr>
              <a:spLocks noChangeShapeType="1"/>
            </p:cNvSpPr>
            <p:nvPr/>
          </p:nvSpPr>
          <p:spPr bwMode="auto">
            <a:xfrm flipV="1">
              <a:off x="1540" y="2933"/>
              <a:ext cx="327" cy="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498" name="Line 114"/>
            <p:cNvSpPr>
              <a:spLocks noChangeShapeType="1"/>
            </p:cNvSpPr>
            <p:nvPr/>
          </p:nvSpPr>
          <p:spPr bwMode="auto">
            <a:xfrm flipV="1">
              <a:off x="1620" y="2971"/>
              <a:ext cx="87" cy="36"/>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499" name="Line 115"/>
            <p:cNvSpPr>
              <a:spLocks noChangeShapeType="1"/>
            </p:cNvSpPr>
            <p:nvPr/>
          </p:nvSpPr>
          <p:spPr bwMode="auto">
            <a:xfrm flipV="1">
              <a:off x="1704" y="2989"/>
              <a:ext cx="61" cy="43"/>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500" name="Line 116"/>
            <p:cNvSpPr>
              <a:spLocks noChangeShapeType="1"/>
            </p:cNvSpPr>
            <p:nvPr/>
          </p:nvSpPr>
          <p:spPr bwMode="auto">
            <a:xfrm flipV="1">
              <a:off x="1809" y="2954"/>
              <a:ext cx="87" cy="36"/>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501" name="Line 117"/>
            <p:cNvSpPr>
              <a:spLocks noChangeShapeType="1"/>
            </p:cNvSpPr>
            <p:nvPr/>
          </p:nvSpPr>
          <p:spPr bwMode="auto">
            <a:xfrm flipV="1">
              <a:off x="1831" y="2971"/>
              <a:ext cx="87" cy="36"/>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502" name="Line 118"/>
            <p:cNvSpPr>
              <a:spLocks noChangeShapeType="1"/>
            </p:cNvSpPr>
            <p:nvPr/>
          </p:nvSpPr>
          <p:spPr bwMode="auto">
            <a:xfrm flipV="1">
              <a:off x="1686" y="2975"/>
              <a:ext cx="86" cy="36"/>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503" name="Line 119"/>
            <p:cNvSpPr>
              <a:spLocks noChangeShapeType="1"/>
            </p:cNvSpPr>
            <p:nvPr/>
          </p:nvSpPr>
          <p:spPr bwMode="auto">
            <a:xfrm>
              <a:off x="1348" y="1575"/>
              <a:ext cx="1506" cy="421"/>
            </a:xfrm>
            <a:prstGeom prst="line">
              <a:avLst/>
            </a:prstGeom>
            <a:noFill/>
            <a:ln w="50800">
              <a:solidFill>
                <a:schemeClr val="hlink"/>
              </a:solidFill>
              <a:round/>
              <a:headEnd/>
              <a:tailEnd type="triangle" w="med" len="med"/>
            </a:ln>
            <a:effectLst>
              <a:outerShdw dist="35921" dir="2700000" algn="ctr" rotWithShape="0">
                <a:schemeClr val="tx2"/>
              </a:outerShdw>
            </a:effectLst>
            <a:extLst>
              <a:ext uri="{909E8E84-426E-40DD-AFC4-6F175D3DCCD1}">
                <a14:hiddenFill xmlns:a14="http://schemas.microsoft.com/office/drawing/2010/main">
                  <a:noFill/>
                </a14:hiddenFill>
              </a:ext>
            </a:extLst>
          </p:spPr>
          <p:txBody>
            <a:bodyPr wrap="none" anchor="ctr"/>
            <a:lstStyle/>
            <a:p>
              <a:endParaRPr lang="en-US"/>
            </a:p>
          </p:txBody>
        </p:sp>
        <p:grpSp>
          <p:nvGrpSpPr>
            <p:cNvPr id="16529" name="Group 145"/>
            <p:cNvGrpSpPr>
              <a:grpSpLocks/>
            </p:cNvGrpSpPr>
            <p:nvPr/>
          </p:nvGrpSpPr>
          <p:grpSpPr bwMode="auto">
            <a:xfrm>
              <a:off x="3469" y="1361"/>
              <a:ext cx="1354" cy="2158"/>
              <a:chOff x="3469" y="1361"/>
              <a:chExt cx="1354" cy="2158"/>
            </a:xfrm>
          </p:grpSpPr>
          <p:sp>
            <p:nvSpPr>
              <p:cNvPr id="16504" name="Freeform 120"/>
              <p:cNvSpPr>
                <a:spLocks/>
              </p:cNvSpPr>
              <p:nvPr/>
            </p:nvSpPr>
            <p:spPr bwMode="auto">
              <a:xfrm>
                <a:off x="3707" y="2022"/>
                <a:ext cx="478" cy="192"/>
              </a:xfrm>
              <a:custGeom>
                <a:avLst/>
                <a:gdLst>
                  <a:gd name="T0" fmla="*/ 398 w 478"/>
                  <a:gd name="T1" fmla="*/ 6 h 192"/>
                  <a:gd name="T2" fmla="*/ 381 w 478"/>
                  <a:gd name="T3" fmla="*/ 14 h 192"/>
                  <a:gd name="T4" fmla="*/ 366 w 478"/>
                  <a:gd name="T5" fmla="*/ 21 h 192"/>
                  <a:gd name="T6" fmla="*/ 353 w 478"/>
                  <a:gd name="T7" fmla="*/ 25 h 192"/>
                  <a:gd name="T8" fmla="*/ 340 w 478"/>
                  <a:gd name="T9" fmla="*/ 27 h 192"/>
                  <a:gd name="T10" fmla="*/ 320 w 478"/>
                  <a:gd name="T11" fmla="*/ 29 h 192"/>
                  <a:gd name="T12" fmla="*/ 296 w 478"/>
                  <a:gd name="T13" fmla="*/ 34 h 192"/>
                  <a:gd name="T14" fmla="*/ 271 w 478"/>
                  <a:gd name="T15" fmla="*/ 44 h 192"/>
                  <a:gd name="T16" fmla="*/ 245 w 478"/>
                  <a:gd name="T17" fmla="*/ 57 h 192"/>
                  <a:gd name="T18" fmla="*/ 214 w 478"/>
                  <a:gd name="T19" fmla="*/ 71 h 192"/>
                  <a:gd name="T20" fmla="*/ 185 w 478"/>
                  <a:gd name="T21" fmla="*/ 84 h 192"/>
                  <a:gd name="T22" fmla="*/ 164 w 478"/>
                  <a:gd name="T23" fmla="*/ 91 h 192"/>
                  <a:gd name="T24" fmla="*/ 153 w 478"/>
                  <a:gd name="T25" fmla="*/ 93 h 192"/>
                  <a:gd name="T26" fmla="*/ 142 w 478"/>
                  <a:gd name="T27" fmla="*/ 96 h 192"/>
                  <a:gd name="T28" fmla="*/ 131 w 478"/>
                  <a:gd name="T29" fmla="*/ 98 h 192"/>
                  <a:gd name="T30" fmla="*/ 120 w 478"/>
                  <a:gd name="T31" fmla="*/ 100 h 192"/>
                  <a:gd name="T32" fmla="*/ 104 w 478"/>
                  <a:gd name="T33" fmla="*/ 101 h 192"/>
                  <a:gd name="T34" fmla="*/ 84 w 478"/>
                  <a:gd name="T35" fmla="*/ 101 h 192"/>
                  <a:gd name="T36" fmla="*/ 65 w 478"/>
                  <a:gd name="T37" fmla="*/ 101 h 192"/>
                  <a:gd name="T38" fmla="*/ 55 w 478"/>
                  <a:gd name="T39" fmla="*/ 102 h 192"/>
                  <a:gd name="T40" fmla="*/ 45 w 478"/>
                  <a:gd name="T41" fmla="*/ 106 h 192"/>
                  <a:gd name="T42" fmla="*/ 29 w 478"/>
                  <a:gd name="T43" fmla="*/ 116 h 192"/>
                  <a:gd name="T44" fmla="*/ 13 w 478"/>
                  <a:gd name="T45" fmla="*/ 126 h 192"/>
                  <a:gd name="T46" fmla="*/ 1 w 478"/>
                  <a:gd name="T47" fmla="*/ 133 h 192"/>
                  <a:gd name="T48" fmla="*/ 0 w 478"/>
                  <a:gd name="T49" fmla="*/ 140 h 192"/>
                  <a:gd name="T50" fmla="*/ 1 w 478"/>
                  <a:gd name="T51" fmla="*/ 147 h 192"/>
                  <a:gd name="T52" fmla="*/ 5 w 478"/>
                  <a:gd name="T53" fmla="*/ 154 h 192"/>
                  <a:gd name="T54" fmla="*/ 7 w 478"/>
                  <a:gd name="T55" fmla="*/ 159 h 192"/>
                  <a:gd name="T56" fmla="*/ 13 w 478"/>
                  <a:gd name="T57" fmla="*/ 161 h 192"/>
                  <a:gd name="T58" fmla="*/ 17 w 478"/>
                  <a:gd name="T59" fmla="*/ 162 h 192"/>
                  <a:gd name="T60" fmla="*/ 19 w 478"/>
                  <a:gd name="T61" fmla="*/ 164 h 192"/>
                  <a:gd name="T62" fmla="*/ 19 w 478"/>
                  <a:gd name="T63" fmla="*/ 169 h 192"/>
                  <a:gd name="T64" fmla="*/ 20 w 478"/>
                  <a:gd name="T65" fmla="*/ 172 h 192"/>
                  <a:gd name="T66" fmla="*/ 22 w 478"/>
                  <a:gd name="T67" fmla="*/ 177 h 192"/>
                  <a:gd name="T68" fmla="*/ 26 w 478"/>
                  <a:gd name="T69" fmla="*/ 180 h 192"/>
                  <a:gd name="T70" fmla="*/ 32 w 478"/>
                  <a:gd name="T71" fmla="*/ 181 h 192"/>
                  <a:gd name="T72" fmla="*/ 37 w 478"/>
                  <a:gd name="T73" fmla="*/ 182 h 192"/>
                  <a:gd name="T74" fmla="*/ 40 w 478"/>
                  <a:gd name="T75" fmla="*/ 184 h 192"/>
                  <a:gd name="T76" fmla="*/ 45 w 478"/>
                  <a:gd name="T77" fmla="*/ 187 h 192"/>
                  <a:gd name="T78" fmla="*/ 51 w 478"/>
                  <a:gd name="T79" fmla="*/ 187 h 192"/>
                  <a:gd name="T80" fmla="*/ 57 w 478"/>
                  <a:gd name="T81" fmla="*/ 189 h 192"/>
                  <a:gd name="T82" fmla="*/ 65 w 478"/>
                  <a:gd name="T83" fmla="*/ 191 h 192"/>
                  <a:gd name="T84" fmla="*/ 74 w 478"/>
                  <a:gd name="T85" fmla="*/ 189 h 192"/>
                  <a:gd name="T86" fmla="*/ 78 w 478"/>
                  <a:gd name="T87" fmla="*/ 187 h 192"/>
                  <a:gd name="T88" fmla="*/ 83 w 478"/>
                  <a:gd name="T89" fmla="*/ 183 h 192"/>
                  <a:gd name="T90" fmla="*/ 87 w 478"/>
                  <a:gd name="T91" fmla="*/ 179 h 192"/>
                  <a:gd name="T92" fmla="*/ 91 w 478"/>
                  <a:gd name="T93" fmla="*/ 174 h 192"/>
                  <a:gd name="T94" fmla="*/ 98 w 478"/>
                  <a:gd name="T95" fmla="*/ 172 h 192"/>
                  <a:gd name="T96" fmla="*/ 110 w 478"/>
                  <a:gd name="T97" fmla="*/ 171 h 192"/>
                  <a:gd name="T98" fmla="*/ 121 w 478"/>
                  <a:gd name="T99" fmla="*/ 170 h 192"/>
                  <a:gd name="T100" fmla="*/ 130 w 478"/>
                  <a:gd name="T101" fmla="*/ 165 h 192"/>
                  <a:gd name="T102" fmla="*/ 139 w 478"/>
                  <a:gd name="T103" fmla="*/ 156 h 192"/>
                  <a:gd name="T104" fmla="*/ 150 w 478"/>
                  <a:gd name="T105" fmla="*/ 145 h 192"/>
                  <a:gd name="T106" fmla="*/ 160 w 478"/>
                  <a:gd name="T107" fmla="*/ 137 h 192"/>
                  <a:gd name="T108" fmla="*/ 168 w 478"/>
                  <a:gd name="T109" fmla="*/ 133 h 192"/>
                  <a:gd name="T110" fmla="*/ 217 w 478"/>
                  <a:gd name="T111" fmla="*/ 134 h 192"/>
                  <a:gd name="T112" fmla="*/ 301 w 478"/>
                  <a:gd name="T113" fmla="*/ 128 h 192"/>
                  <a:gd name="T114" fmla="*/ 403 w 478"/>
                  <a:gd name="T115" fmla="*/ 104 h 192"/>
                  <a:gd name="T116" fmla="*/ 477 w 478"/>
                  <a:gd name="T117" fmla="*/ 67 h 192"/>
                  <a:gd name="T118" fmla="*/ 462 w 478"/>
                  <a:gd name="T119" fmla="*/ 52 h 192"/>
                  <a:gd name="T120" fmla="*/ 437 w 478"/>
                  <a:gd name="T121" fmla="*/ 28 h 192"/>
                  <a:gd name="T122" fmla="*/ 415 w 478"/>
                  <a:gd name="T123" fmla="*/ 5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78" h="192">
                    <a:moveTo>
                      <a:pt x="410" y="0"/>
                    </a:moveTo>
                    <a:lnTo>
                      <a:pt x="405" y="2"/>
                    </a:lnTo>
                    <a:lnTo>
                      <a:pt x="401" y="4"/>
                    </a:lnTo>
                    <a:lnTo>
                      <a:pt x="398" y="6"/>
                    </a:lnTo>
                    <a:lnTo>
                      <a:pt x="394" y="8"/>
                    </a:lnTo>
                    <a:lnTo>
                      <a:pt x="391" y="11"/>
                    </a:lnTo>
                    <a:lnTo>
                      <a:pt x="385" y="12"/>
                    </a:lnTo>
                    <a:lnTo>
                      <a:pt x="381" y="14"/>
                    </a:lnTo>
                    <a:lnTo>
                      <a:pt x="378" y="17"/>
                    </a:lnTo>
                    <a:lnTo>
                      <a:pt x="374" y="18"/>
                    </a:lnTo>
                    <a:lnTo>
                      <a:pt x="370" y="20"/>
                    </a:lnTo>
                    <a:lnTo>
                      <a:pt x="366" y="21"/>
                    </a:lnTo>
                    <a:lnTo>
                      <a:pt x="362" y="23"/>
                    </a:lnTo>
                    <a:lnTo>
                      <a:pt x="359" y="24"/>
                    </a:lnTo>
                    <a:lnTo>
                      <a:pt x="356" y="25"/>
                    </a:lnTo>
                    <a:lnTo>
                      <a:pt x="353" y="25"/>
                    </a:lnTo>
                    <a:lnTo>
                      <a:pt x="350" y="27"/>
                    </a:lnTo>
                    <a:lnTo>
                      <a:pt x="347" y="27"/>
                    </a:lnTo>
                    <a:lnTo>
                      <a:pt x="343" y="27"/>
                    </a:lnTo>
                    <a:lnTo>
                      <a:pt x="340" y="27"/>
                    </a:lnTo>
                    <a:lnTo>
                      <a:pt x="336" y="28"/>
                    </a:lnTo>
                    <a:lnTo>
                      <a:pt x="331" y="28"/>
                    </a:lnTo>
                    <a:lnTo>
                      <a:pt x="324" y="29"/>
                    </a:lnTo>
                    <a:lnTo>
                      <a:pt x="320" y="29"/>
                    </a:lnTo>
                    <a:lnTo>
                      <a:pt x="314" y="29"/>
                    </a:lnTo>
                    <a:lnTo>
                      <a:pt x="309" y="30"/>
                    </a:lnTo>
                    <a:lnTo>
                      <a:pt x="302" y="33"/>
                    </a:lnTo>
                    <a:lnTo>
                      <a:pt x="296" y="34"/>
                    </a:lnTo>
                    <a:lnTo>
                      <a:pt x="290" y="36"/>
                    </a:lnTo>
                    <a:lnTo>
                      <a:pt x="283" y="38"/>
                    </a:lnTo>
                    <a:lnTo>
                      <a:pt x="277" y="40"/>
                    </a:lnTo>
                    <a:lnTo>
                      <a:pt x="271" y="44"/>
                    </a:lnTo>
                    <a:lnTo>
                      <a:pt x="264" y="46"/>
                    </a:lnTo>
                    <a:lnTo>
                      <a:pt x="259" y="50"/>
                    </a:lnTo>
                    <a:lnTo>
                      <a:pt x="252" y="53"/>
                    </a:lnTo>
                    <a:lnTo>
                      <a:pt x="245" y="57"/>
                    </a:lnTo>
                    <a:lnTo>
                      <a:pt x="238" y="61"/>
                    </a:lnTo>
                    <a:lnTo>
                      <a:pt x="231" y="65"/>
                    </a:lnTo>
                    <a:lnTo>
                      <a:pt x="223" y="68"/>
                    </a:lnTo>
                    <a:lnTo>
                      <a:pt x="214" y="71"/>
                    </a:lnTo>
                    <a:lnTo>
                      <a:pt x="206" y="76"/>
                    </a:lnTo>
                    <a:lnTo>
                      <a:pt x="199" y="79"/>
                    </a:lnTo>
                    <a:lnTo>
                      <a:pt x="192" y="81"/>
                    </a:lnTo>
                    <a:lnTo>
                      <a:pt x="185" y="84"/>
                    </a:lnTo>
                    <a:lnTo>
                      <a:pt x="179" y="87"/>
                    </a:lnTo>
                    <a:lnTo>
                      <a:pt x="173" y="88"/>
                    </a:lnTo>
                    <a:lnTo>
                      <a:pt x="167" y="90"/>
                    </a:lnTo>
                    <a:lnTo>
                      <a:pt x="164" y="91"/>
                    </a:lnTo>
                    <a:lnTo>
                      <a:pt x="160" y="93"/>
                    </a:lnTo>
                    <a:lnTo>
                      <a:pt x="158" y="93"/>
                    </a:lnTo>
                    <a:lnTo>
                      <a:pt x="155" y="93"/>
                    </a:lnTo>
                    <a:lnTo>
                      <a:pt x="153" y="93"/>
                    </a:lnTo>
                    <a:lnTo>
                      <a:pt x="150" y="94"/>
                    </a:lnTo>
                    <a:lnTo>
                      <a:pt x="147" y="94"/>
                    </a:lnTo>
                    <a:lnTo>
                      <a:pt x="145" y="95"/>
                    </a:lnTo>
                    <a:lnTo>
                      <a:pt x="142" y="96"/>
                    </a:lnTo>
                    <a:lnTo>
                      <a:pt x="140" y="96"/>
                    </a:lnTo>
                    <a:lnTo>
                      <a:pt x="137" y="96"/>
                    </a:lnTo>
                    <a:lnTo>
                      <a:pt x="135" y="96"/>
                    </a:lnTo>
                    <a:lnTo>
                      <a:pt x="131" y="98"/>
                    </a:lnTo>
                    <a:lnTo>
                      <a:pt x="128" y="99"/>
                    </a:lnTo>
                    <a:lnTo>
                      <a:pt x="126" y="99"/>
                    </a:lnTo>
                    <a:lnTo>
                      <a:pt x="123" y="100"/>
                    </a:lnTo>
                    <a:lnTo>
                      <a:pt x="120" y="100"/>
                    </a:lnTo>
                    <a:lnTo>
                      <a:pt x="116" y="101"/>
                    </a:lnTo>
                    <a:lnTo>
                      <a:pt x="114" y="101"/>
                    </a:lnTo>
                    <a:lnTo>
                      <a:pt x="108" y="101"/>
                    </a:lnTo>
                    <a:lnTo>
                      <a:pt x="104" y="101"/>
                    </a:lnTo>
                    <a:lnTo>
                      <a:pt x="100" y="101"/>
                    </a:lnTo>
                    <a:lnTo>
                      <a:pt x="95" y="101"/>
                    </a:lnTo>
                    <a:lnTo>
                      <a:pt x="90" y="101"/>
                    </a:lnTo>
                    <a:lnTo>
                      <a:pt x="84" y="101"/>
                    </a:lnTo>
                    <a:lnTo>
                      <a:pt x="80" y="101"/>
                    </a:lnTo>
                    <a:lnTo>
                      <a:pt x="75" y="101"/>
                    </a:lnTo>
                    <a:lnTo>
                      <a:pt x="71" y="101"/>
                    </a:lnTo>
                    <a:lnTo>
                      <a:pt x="65" y="101"/>
                    </a:lnTo>
                    <a:lnTo>
                      <a:pt x="62" y="101"/>
                    </a:lnTo>
                    <a:lnTo>
                      <a:pt x="58" y="101"/>
                    </a:lnTo>
                    <a:lnTo>
                      <a:pt x="56" y="101"/>
                    </a:lnTo>
                    <a:lnTo>
                      <a:pt x="55" y="102"/>
                    </a:lnTo>
                    <a:lnTo>
                      <a:pt x="52" y="104"/>
                    </a:lnTo>
                    <a:lnTo>
                      <a:pt x="51" y="104"/>
                    </a:lnTo>
                    <a:lnTo>
                      <a:pt x="48" y="105"/>
                    </a:lnTo>
                    <a:lnTo>
                      <a:pt x="45" y="106"/>
                    </a:lnTo>
                    <a:lnTo>
                      <a:pt x="42" y="109"/>
                    </a:lnTo>
                    <a:lnTo>
                      <a:pt x="38" y="111"/>
                    </a:lnTo>
                    <a:lnTo>
                      <a:pt x="34" y="112"/>
                    </a:lnTo>
                    <a:lnTo>
                      <a:pt x="29" y="116"/>
                    </a:lnTo>
                    <a:lnTo>
                      <a:pt x="25" y="118"/>
                    </a:lnTo>
                    <a:lnTo>
                      <a:pt x="20" y="121"/>
                    </a:lnTo>
                    <a:lnTo>
                      <a:pt x="17" y="123"/>
                    </a:lnTo>
                    <a:lnTo>
                      <a:pt x="13" y="126"/>
                    </a:lnTo>
                    <a:lnTo>
                      <a:pt x="9" y="128"/>
                    </a:lnTo>
                    <a:lnTo>
                      <a:pt x="6" y="130"/>
                    </a:lnTo>
                    <a:lnTo>
                      <a:pt x="4" y="132"/>
                    </a:lnTo>
                    <a:lnTo>
                      <a:pt x="1" y="133"/>
                    </a:lnTo>
                    <a:lnTo>
                      <a:pt x="0" y="135"/>
                    </a:lnTo>
                    <a:lnTo>
                      <a:pt x="0" y="137"/>
                    </a:lnTo>
                    <a:lnTo>
                      <a:pt x="0" y="138"/>
                    </a:lnTo>
                    <a:lnTo>
                      <a:pt x="0" y="140"/>
                    </a:lnTo>
                    <a:lnTo>
                      <a:pt x="0" y="142"/>
                    </a:lnTo>
                    <a:lnTo>
                      <a:pt x="0" y="144"/>
                    </a:lnTo>
                    <a:lnTo>
                      <a:pt x="1" y="145"/>
                    </a:lnTo>
                    <a:lnTo>
                      <a:pt x="1" y="147"/>
                    </a:lnTo>
                    <a:lnTo>
                      <a:pt x="3" y="149"/>
                    </a:lnTo>
                    <a:lnTo>
                      <a:pt x="3" y="151"/>
                    </a:lnTo>
                    <a:lnTo>
                      <a:pt x="4" y="153"/>
                    </a:lnTo>
                    <a:lnTo>
                      <a:pt x="5" y="154"/>
                    </a:lnTo>
                    <a:lnTo>
                      <a:pt x="5" y="155"/>
                    </a:lnTo>
                    <a:lnTo>
                      <a:pt x="6" y="156"/>
                    </a:lnTo>
                    <a:lnTo>
                      <a:pt x="7" y="158"/>
                    </a:lnTo>
                    <a:lnTo>
                      <a:pt x="7" y="159"/>
                    </a:lnTo>
                    <a:lnTo>
                      <a:pt x="9" y="159"/>
                    </a:lnTo>
                    <a:lnTo>
                      <a:pt x="11" y="160"/>
                    </a:lnTo>
                    <a:lnTo>
                      <a:pt x="12" y="161"/>
                    </a:lnTo>
                    <a:lnTo>
                      <a:pt x="13" y="161"/>
                    </a:lnTo>
                    <a:lnTo>
                      <a:pt x="14" y="161"/>
                    </a:lnTo>
                    <a:lnTo>
                      <a:pt x="14" y="162"/>
                    </a:lnTo>
                    <a:lnTo>
                      <a:pt x="16" y="162"/>
                    </a:lnTo>
                    <a:lnTo>
                      <a:pt x="17" y="162"/>
                    </a:lnTo>
                    <a:lnTo>
                      <a:pt x="17" y="163"/>
                    </a:lnTo>
                    <a:lnTo>
                      <a:pt x="18" y="163"/>
                    </a:lnTo>
                    <a:lnTo>
                      <a:pt x="19" y="163"/>
                    </a:lnTo>
                    <a:lnTo>
                      <a:pt x="19" y="164"/>
                    </a:lnTo>
                    <a:lnTo>
                      <a:pt x="19" y="165"/>
                    </a:lnTo>
                    <a:lnTo>
                      <a:pt x="19" y="166"/>
                    </a:lnTo>
                    <a:lnTo>
                      <a:pt x="19" y="167"/>
                    </a:lnTo>
                    <a:lnTo>
                      <a:pt x="19" y="169"/>
                    </a:lnTo>
                    <a:lnTo>
                      <a:pt x="19" y="170"/>
                    </a:lnTo>
                    <a:lnTo>
                      <a:pt x="20" y="170"/>
                    </a:lnTo>
                    <a:lnTo>
                      <a:pt x="20" y="171"/>
                    </a:lnTo>
                    <a:lnTo>
                      <a:pt x="20" y="172"/>
                    </a:lnTo>
                    <a:lnTo>
                      <a:pt x="20" y="174"/>
                    </a:lnTo>
                    <a:lnTo>
                      <a:pt x="22" y="175"/>
                    </a:lnTo>
                    <a:lnTo>
                      <a:pt x="22" y="176"/>
                    </a:lnTo>
                    <a:lnTo>
                      <a:pt x="22" y="177"/>
                    </a:lnTo>
                    <a:lnTo>
                      <a:pt x="23" y="177"/>
                    </a:lnTo>
                    <a:lnTo>
                      <a:pt x="24" y="178"/>
                    </a:lnTo>
                    <a:lnTo>
                      <a:pt x="25" y="179"/>
                    </a:lnTo>
                    <a:lnTo>
                      <a:pt x="26" y="180"/>
                    </a:lnTo>
                    <a:lnTo>
                      <a:pt x="28" y="180"/>
                    </a:lnTo>
                    <a:lnTo>
                      <a:pt x="29" y="181"/>
                    </a:lnTo>
                    <a:lnTo>
                      <a:pt x="31" y="181"/>
                    </a:lnTo>
                    <a:lnTo>
                      <a:pt x="32" y="181"/>
                    </a:lnTo>
                    <a:lnTo>
                      <a:pt x="33" y="182"/>
                    </a:lnTo>
                    <a:lnTo>
                      <a:pt x="34" y="182"/>
                    </a:lnTo>
                    <a:lnTo>
                      <a:pt x="36" y="182"/>
                    </a:lnTo>
                    <a:lnTo>
                      <a:pt x="37" y="182"/>
                    </a:lnTo>
                    <a:lnTo>
                      <a:pt x="37" y="183"/>
                    </a:lnTo>
                    <a:lnTo>
                      <a:pt x="38" y="183"/>
                    </a:lnTo>
                    <a:lnTo>
                      <a:pt x="39" y="183"/>
                    </a:lnTo>
                    <a:lnTo>
                      <a:pt x="40" y="184"/>
                    </a:lnTo>
                    <a:lnTo>
                      <a:pt x="42" y="186"/>
                    </a:lnTo>
                    <a:lnTo>
                      <a:pt x="43" y="186"/>
                    </a:lnTo>
                    <a:lnTo>
                      <a:pt x="44" y="186"/>
                    </a:lnTo>
                    <a:lnTo>
                      <a:pt x="45" y="187"/>
                    </a:lnTo>
                    <a:lnTo>
                      <a:pt x="46" y="187"/>
                    </a:lnTo>
                    <a:lnTo>
                      <a:pt x="48" y="187"/>
                    </a:lnTo>
                    <a:lnTo>
                      <a:pt x="49" y="187"/>
                    </a:lnTo>
                    <a:lnTo>
                      <a:pt x="51" y="187"/>
                    </a:lnTo>
                    <a:lnTo>
                      <a:pt x="52" y="187"/>
                    </a:lnTo>
                    <a:lnTo>
                      <a:pt x="55" y="187"/>
                    </a:lnTo>
                    <a:lnTo>
                      <a:pt x="56" y="188"/>
                    </a:lnTo>
                    <a:lnTo>
                      <a:pt x="57" y="189"/>
                    </a:lnTo>
                    <a:lnTo>
                      <a:pt x="59" y="189"/>
                    </a:lnTo>
                    <a:lnTo>
                      <a:pt x="61" y="191"/>
                    </a:lnTo>
                    <a:lnTo>
                      <a:pt x="63" y="191"/>
                    </a:lnTo>
                    <a:lnTo>
                      <a:pt x="65" y="191"/>
                    </a:lnTo>
                    <a:lnTo>
                      <a:pt x="67" y="191"/>
                    </a:lnTo>
                    <a:lnTo>
                      <a:pt x="69" y="191"/>
                    </a:lnTo>
                    <a:lnTo>
                      <a:pt x="71" y="191"/>
                    </a:lnTo>
                    <a:lnTo>
                      <a:pt x="74" y="189"/>
                    </a:lnTo>
                    <a:lnTo>
                      <a:pt x="75" y="189"/>
                    </a:lnTo>
                    <a:lnTo>
                      <a:pt x="76" y="188"/>
                    </a:lnTo>
                    <a:lnTo>
                      <a:pt x="77" y="188"/>
                    </a:lnTo>
                    <a:lnTo>
                      <a:pt x="78" y="187"/>
                    </a:lnTo>
                    <a:lnTo>
                      <a:pt x="80" y="187"/>
                    </a:lnTo>
                    <a:lnTo>
                      <a:pt x="81" y="186"/>
                    </a:lnTo>
                    <a:lnTo>
                      <a:pt x="82" y="184"/>
                    </a:lnTo>
                    <a:lnTo>
                      <a:pt x="83" y="183"/>
                    </a:lnTo>
                    <a:lnTo>
                      <a:pt x="84" y="182"/>
                    </a:lnTo>
                    <a:lnTo>
                      <a:pt x="84" y="181"/>
                    </a:lnTo>
                    <a:lnTo>
                      <a:pt x="85" y="180"/>
                    </a:lnTo>
                    <a:lnTo>
                      <a:pt x="87" y="179"/>
                    </a:lnTo>
                    <a:lnTo>
                      <a:pt x="88" y="177"/>
                    </a:lnTo>
                    <a:lnTo>
                      <a:pt x="90" y="176"/>
                    </a:lnTo>
                    <a:lnTo>
                      <a:pt x="90" y="175"/>
                    </a:lnTo>
                    <a:lnTo>
                      <a:pt x="91" y="174"/>
                    </a:lnTo>
                    <a:lnTo>
                      <a:pt x="92" y="172"/>
                    </a:lnTo>
                    <a:lnTo>
                      <a:pt x="95" y="172"/>
                    </a:lnTo>
                    <a:lnTo>
                      <a:pt x="96" y="172"/>
                    </a:lnTo>
                    <a:lnTo>
                      <a:pt x="98" y="172"/>
                    </a:lnTo>
                    <a:lnTo>
                      <a:pt x="101" y="172"/>
                    </a:lnTo>
                    <a:lnTo>
                      <a:pt x="103" y="172"/>
                    </a:lnTo>
                    <a:lnTo>
                      <a:pt x="106" y="171"/>
                    </a:lnTo>
                    <a:lnTo>
                      <a:pt x="110" y="171"/>
                    </a:lnTo>
                    <a:lnTo>
                      <a:pt x="113" y="171"/>
                    </a:lnTo>
                    <a:lnTo>
                      <a:pt x="116" y="170"/>
                    </a:lnTo>
                    <a:lnTo>
                      <a:pt x="119" y="170"/>
                    </a:lnTo>
                    <a:lnTo>
                      <a:pt x="121" y="170"/>
                    </a:lnTo>
                    <a:lnTo>
                      <a:pt x="123" y="169"/>
                    </a:lnTo>
                    <a:lnTo>
                      <a:pt x="126" y="167"/>
                    </a:lnTo>
                    <a:lnTo>
                      <a:pt x="127" y="167"/>
                    </a:lnTo>
                    <a:lnTo>
                      <a:pt x="130" y="165"/>
                    </a:lnTo>
                    <a:lnTo>
                      <a:pt x="131" y="164"/>
                    </a:lnTo>
                    <a:lnTo>
                      <a:pt x="134" y="162"/>
                    </a:lnTo>
                    <a:lnTo>
                      <a:pt x="136" y="160"/>
                    </a:lnTo>
                    <a:lnTo>
                      <a:pt x="139" y="156"/>
                    </a:lnTo>
                    <a:lnTo>
                      <a:pt x="141" y="154"/>
                    </a:lnTo>
                    <a:lnTo>
                      <a:pt x="145" y="151"/>
                    </a:lnTo>
                    <a:lnTo>
                      <a:pt x="147" y="149"/>
                    </a:lnTo>
                    <a:lnTo>
                      <a:pt x="150" y="145"/>
                    </a:lnTo>
                    <a:lnTo>
                      <a:pt x="153" y="143"/>
                    </a:lnTo>
                    <a:lnTo>
                      <a:pt x="156" y="140"/>
                    </a:lnTo>
                    <a:lnTo>
                      <a:pt x="159" y="138"/>
                    </a:lnTo>
                    <a:lnTo>
                      <a:pt x="160" y="137"/>
                    </a:lnTo>
                    <a:lnTo>
                      <a:pt x="162" y="135"/>
                    </a:lnTo>
                    <a:lnTo>
                      <a:pt x="164" y="134"/>
                    </a:lnTo>
                    <a:lnTo>
                      <a:pt x="165" y="134"/>
                    </a:lnTo>
                    <a:lnTo>
                      <a:pt x="168" y="133"/>
                    </a:lnTo>
                    <a:lnTo>
                      <a:pt x="176" y="133"/>
                    </a:lnTo>
                    <a:lnTo>
                      <a:pt x="186" y="134"/>
                    </a:lnTo>
                    <a:lnTo>
                      <a:pt x="200" y="134"/>
                    </a:lnTo>
                    <a:lnTo>
                      <a:pt x="217" y="134"/>
                    </a:lnTo>
                    <a:lnTo>
                      <a:pt x="236" y="133"/>
                    </a:lnTo>
                    <a:lnTo>
                      <a:pt x="256" y="132"/>
                    </a:lnTo>
                    <a:lnTo>
                      <a:pt x="278" y="130"/>
                    </a:lnTo>
                    <a:lnTo>
                      <a:pt x="301" y="128"/>
                    </a:lnTo>
                    <a:lnTo>
                      <a:pt x="326" y="123"/>
                    </a:lnTo>
                    <a:lnTo>
                      <a:pt x="352" y="118"/>
                    </a:lnTo>
                    <a:lnTo>
                      <a:pt x="378" y="112"/>
                    </a:lnTo>
                    <a:lnTo>
                      <a:pt x="403" y="104"/>
                    </a:lnTo>
                    <a:lnTo>
                      <a:pt x="430" y="94"/>
                    </a:lnTo>
                    <a:lnTo>
                      <a:pt x="453" y="82"/>
                    </a:lnTo>
                    <a:lnTo>
                      <a:pt x="477" y="68"/>
                    </a:lnTo>
                    <a:lnTo>
                      <a:pt x="477" y="67"/>
                    </a:lnTo>
                    <a:lnTo>
                      <a:pt x="475" y="65"/>
                    </a:lnTo>
                    <a:lnTo>
                      <a:pt x="472" y="62"/>
                    </a:lnTo>
                    <a:lnTo>
                      <a:pt x="466" y="57"/>
                    </a:lnTo>
                    <a:lnTo>
                      <a:pt x="462" y="52"/>
                    </a:lnTo>
                    <a:lnTo>
                      <a:pt x="456" y="46"/>
                    </a:lnTo>
                    <a:lnTo>
                      <a:pt x="451" y="39"/>
                    </a:lnTo>
                    <a:lnTo>
                      <a:pt x="443" y="34"/>
                    </a:lnTo>
                    <a:lnTo>
                      <a:pt x="437" y="28"/>
                    </a:lnTo>
                    <a:lnTo>
                      <a:pt x="432" y="21"/>
                    </a:lnTo>
                    <a:lnTo>
                      <a:pt x="425" y="14"/>
                    </a:lnTo>
                    <a:lnTo>
                      <a:pt x="420" y="11"/>
                    </a:lnTo>
                    <a:lnTo>
                      <a:pt x="415" y="5"/>
                    </a:lnTo>
                    <a:lnTo>
                      <a:pt x="413" y="2"/>
                    </a:lnTo>
                    <a:lnTo>
                      <a:pt x="411" y="0"/>
                    </a:lnTo>
                    <a:lnTo>
                      <a:pt x="410" y="0"/>
                    </a:lnTo>
                  </a:path>
                </a:pathLst>
              </a:custGeom>
              <a:solidFill>
                <a:srgbClr val="FFC0A6"/>
              </a:solidFill>
              <a:ln w="12700" cap="rnd" cmpd="sng">
                <a:solidFill>
                  <a:srgbClr val="F57B49"/>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6505" name="Freeform 121"/>
              <p:cNvSpPr>
                <a:spLocks/>
              </p:cNvSpPr>
              <p:nvPr/>
            </p:nvSpPr>
            <p:spPr bwMode="auto">
              <a:xfrm>
                <a:off x="3469" y="2113"/>
                <a:ext cx="273" cy="154"/>
              </a:xfrm>
              <a:custGeom>
                <a:avLst/>
                <a:gdLst>
                  <a:gd name="T0" fmla="*/ 272 w 273"/>
                  <a:gd name="T1" fmla="*/ 55 h 154"/>
                  <a:gd name="T2" fmla="*/ 249 w 273"/>
                  <a:gd name="T3" fmla="*/ 153 h 154"/>
                  <a:gd name="T4" fmla="*/ 0 w 273"/>
                  <a:gd name="T5" fmla="*/ 100 h 154"/>
                  <a:gd name="T6" fmla="*/ 25 w 273"/>
                  <a:gd name="T7" fmla="*/ 0 h 154"/>
                  <a:gd name="T8" fmla="*/ 272 w 273"/>
                  <a:gd name="T9" fmla="*/ 55 h 154"/>
                </a:gdLst>
                <a:ahLst/>
                <a:cxnLst>
                  <a:cxn ang="0">
                    <a:pos x="T0" y="T1"/>
                  </a:cxn>
                  <a:cxn ang="0">
                    <a:pos x="T2" y="T3"/>
                  </a:cxn>
                  <a:cxn ang="0">
                    <a:pos x="T4" y="T5"/>
                  </a:cxn>
                  <a:cxn ang="0">
                    <a:pos x="T6" y="T7"/>
                  </a:cxn>
                  <a:cxn ang="0">
                    <a:pos x="T8" y="T9"/>
                  </a:cxn>
                </a:cxnLst>
                <a:rect l="0" t="0" r="r" b="b"/>
                <a:pathLst>
                  <a:path w="273" h="154">
                    <a:moveTo>
                      <a:pt x="272" y="55"/>
                    </a:moveTo>
                    <a:lnTo>
                      <a:pt x="249" y="153"/>
                    </a:lnTo>
                    <a:lnTo>
                      <a:pt x="0" y="100"/>
                    </a:lnTo>
                    <a:lnTo>
                      <a:pt x="25" y="0"/>
                    </a:lnTo>
                    <a:lnTo>
                      <a:pt x="272" y="55"/>
                    </a:lnTo>
                  </a:path>
                </a:pathLst>
              </a:custGeom>
              <a:solidFill>
                <a:schemeClr val="accent2"/>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6506" name="Freeform 122"/>
              <p:cNvSpPr>
                <a:spLocks/>
              </p:cNvSpPr>
              <p:nvPr/>
            </p:nvSpPr>
            <p:spPr bwMode="auto">
              <a:xfrm>
                <a:off x="3669" y="2164"/>
                <a:ext cx="129" cy="67"/>
              </a:xfrm>
              <a:custGeom>
                <a:avLst/>
                <a:gdLst>
                  <a:gd name="T0" fmla="*/ 89 w 129"/>
                  <a:gd name="T1" fmla="*/ 66 h 67"/>
                  <a:gd name="T2" fmla="*/ 80 w 129"/>
                  <a:gd name="T3" fmla="*/ 65 h 67"/>
                  <a:gd name="T4" fmla="*/ 73 w 129"/>
                  <a:gd name="T5" fmla="*/ 64 h 67"/>
                  <a:gd name="T6" fmla="*/ 67 w 129"/>
                  <a:gd name="T7" fmla="*/ 63 h 67"/>
                  <a:gd name="T8" fmla="*/ 64 w 129"/>
                  <a:gd name="T9" fmla="*/ 60 h 67"/>
                  <a:gd name="T10" fmla="*/ 60 w 129"/>
                  <a:gd name="T11" fmla="*/ 59 h 67"/>
                  <a:gd name="T12" fmla="*/ 57 w 129"/>
                  <a:gd name="T13" fmla="*/ 57 h 67"/>
                  <a:gd name="T14" fmla="*/ 54 w 129"/>
                  <a:gd name="T15" fmla="*/ 54 h 67"/>
                  <a:gd name="T16" fmla="*/ 51 w 129"/>
                  <a:gd name="T17" fmla="*/ 53 h 67"/>
                  <a:gd name="T18" fmla="*/ 47 w 129"/>
                  <a:gd name="T19" fmla="*/ 52 h 67"/>
                  <a:gd name="T20" fmla="*/ 44 w 129"/>
                  <a:gd name="T21" fmla="*/ 52 h 67"/>
                  <a:gd name="T22" fmla="*/ 39 w 129"/>
                  <a:gd name="T23" fmla="*/ 51 h 67"/>
                  <a:gd name="T24" fmla="*/ 35 w 129"/>
                  <a:gd name="T25" fmla="*/ 51 h 67"/>
                  <a:gd name="T26" fmla="*/ 31 w 129"/>
                  <a:gd name="T27" fmla="*/ 51 h 67"/>
                  <a:gd name="T28" fmla="*/ 28 w 129"/>
                  <a:gd name="T29" fmla="*/ 51 h 67"/>
                  <a:gd name="T30" fmla="*/ 26 w 129"/>
                  <a:gd name="T31" fmla="*/ 51 h 67"/>
                  <a:gd name="T32" fmla="*/ 24 w 129"/>
                  <a:gd name="T33" fmla="*/ 50 h 67"/>
                  <a:gd name="T34" fmla="*/ 19 w 129"/>
                  <a:gd name="T35" fmla="*/ 48 h 67"/>
                  <a:gd name="T36" fmla="*/ 13 w 129"/>
                  <a:gd name="T37" fmla="*/ 47 h 67"/>
                  <a:gd name="T38" fmla="*/ 10 w 129"/>
                  <a:gd name="T39" fmla="*/ 46 h 67"/>
                  <a:gd name="T40" fmla="*/ 6 w 129"/>
                  <a:gd name="T41" fmla="*/ 44 h 67"/>
                  <a:gd name="T42" fmla="*/ 2 w 129"/>
                  <a:gd name="T43" fmla="*/ 41 h 67"/>
                  <a:gd name="T44" fmla="*/ 0 w 129"/>
                  <a:gd name="T45" fmla="*/ 38 h 67"/>
                  <a:gd name="T46" fmla="*/ 0 w 129"/>
                  <a:gd name="T47" fmla="*/ 35 h 67"/>
                  <a:gd name="T48" fmla="*/ 2 w 129"/>
                  <a:gd name="T49" fmla="*/ 32 h 67"/>
                  <a:gd name="T50" fmla="*/ 4 w 129"/>
                  <a:gd name="T51" fmla="*/ 29 h 67"/>
                  <a:gd name="T52" fmla="*/ 7 w 129"/>
                  <a:gd name="T53" fmla="*/ 29 h 67"/>
                  <a:gd name="T54" fmla="*/ 10 w 129"/>
                  <a:gd name="T55" fmla="*/ 29 h 67"/>
                  <a:gd name="T56" fmla="*/ 12 w 129"/>
                  <a:gd name="T57" fmla="*/ 29 h 67"/>
                  <a:gd name="T58" fmla="*/ 15 w 129"/>
                  <a:gd name="T59" fmla="*/ 28 h 67"/>
                  <a:gd name="T60" fmla="*/ 18 w 129"/>
                  <a:gd name="T61" fmla="*/ 28 h 67"/>
                  <a:gd name="T62" fmla="*/ 21 w 129"/>
                  <a:gd name="T63" fmla="*/ 27 h 67"/>
                  <a:gd name="T64" fmla="*/ 26 w 129"/>
                  <a:gd name="T65" fmla="*/ 27 h 67"/>
                  <a:gd name="T66" fmla="*/ 31 w 129"/>
                  <a:gd name="T67" fmla="*/ 26 h 67"/>
                  <a:gd name="T68" fmla="*/ 35 w 129"/>
                  <a:gd name="T69" fmla="*/ 26 h 67"/>
                  <a:gd name="T70" fmla="*/ 40 w 129"/>
                  <a:gd name="T71" fmla="*/ 26 h 67"/>
                  <a:gd name="T72" fmla="*/ 45 w 129"/>
                  <a:gd name="T73" fmla="*/ 26 h 67"/>
                  <a:gd name="T74" fmla="*/ 48 w 129"/>
                  <a:gd name="T75" fmla="*/ 26 h 67"/>
                  <a:gd name="T76" fmla="*/ 52 w 129"/>
                  <a:gd name="T77" fmla="*/ 26 h 67"/>
                  <a:gd name="T78" fmla="*/ 55 w 129"/>
                  <a:gd name="T79" fmla="*/ 25 h 67"/>
                  <a:gd name="T80" fmla="*/ 60 w 129"/>
                  <a:gd name="T81" fmla="*/ 25 h 67"/>
                  <a:gd name="T82" fmla="*/ 62 w 129"/>
                  <a:gd name="T83" fmla="*/ 22 h 67"/>
                  <a:gd name="T84" fmla="*/ 65 w 129"/>
                  <a:gd name="T85" fmla="*/ 21 h 67"/>
                  <a:gd name="T86" fmla="*/ 66 w 129"/>
                  <a:gd name="T87" fmla="*/ 19 h 67"/>
                  <a:gd name="T88" fmla="*/ 68 w 129"/>
                  <a:gd name="T89" fmla="*/ 15 h 67"/>
                  <a:gd name="T90" fmla="*/ 70 w 129"/>
                  <a:gd name="T91" fmla="*/ 12 h 67"/>
                  <a:gd name="T92" fmla="*/ 73 w 129"/>
                  <a:gd name="T93" fmla="*/ 8 h 67"/>
                  <a:gd name="T94" fmla="*/ 74 w 129"/>
                  <a:gd name="T95" fmla="*/ 6 h 67"/>
                  <a:gd name="T96" fmla="*/ 79 w 129"/>
                  <a:gd name="T97" fmla="*/ 6 h 67"/>
                  <a:gd name="T98" fmla="*/ 86 w 129"/>
                  <a:gd name="T99" fmla="*/ 5 h 67"/>
                  <a:gd name="T100" fmla="*/ 95 w 129"/>
                  <a:gd name="T101" fmla="*/ 3 h 67"/>
                  <a:gd name="T102" fmla="*/ 107 w 129"/>
                  <a:gd name="T103" fmla="*/ 2 h 67"/>
                  <a:gd name="T104" fmla="*/ 116 w 129"/>
                  <a:gd name="T105" fmla="*/ 1 h 67"/>
                  <a:gd name="T106" fmla="*/ 124 w 129"/>
                  <a:gd name="T107" fmla="*/ 0 h 67"/>
                  <a:gd name="T108" fmla="*/ 128 w 129"/>
                  <a:gd name="T109" fmla="*/ 0 h 67"/>
                  <a:gd name="T110" fmla="*/ 125 w 129"/>
                  <a:gd name="T111" fmla="*/ 5 h 67"/>
                  <a:gd name="T112" fmla="*/ 120 w 129"/>
                  <a:gd name="T113" fmla="*/ 15 h 67"/>
                  <a:gd name="T114" fmla="*/ 115 w 129"/>
                  <a:gd name="T115" fmla="*/ 26 h 67"/>
                  <a:gd name="T116" fmla="*/ 108 w 129"/>
                  <a:gd name="T117" fmla="*/ 39 h 67"/>
                  <a:gd name="T118" fmla="*/ 102 w 129"/>
                  <a:gd name="T119" fmla="*/ 50 h 67"/>
                  <a:gd name="T120" fmla="*/ 97 w 129"/>
                  <a:gd name="T121" fmla="*/ 60 h 67"/>
                  <a:gd name="T122" fmla="*/ 94 w 129"/>
                  <a:gd name="T123" fmla="*/ 6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9" h="67">
                    <a:moveTo>
                      <a:pt x="93" y="66"/>
                    </a:moveTo>
                    <a:lnTo>
                      <a:pt x="89" y="66"/>
                    </a:lnTo>
                    <a:lnTo>
                      <a:pt x="83" y="65"/>
                    </a:lnTo>
                    <a:lnTo>
                      <a:pt x="80" y="65"/>
                    </a:lnTo>
                    <a:lnTo>
                      <a:pt x="76" y="65"/>
                    </a:lnTo>
                    <a:lnTo>
                      <a:pt x="73" y="64"/>
                    </a:lnTo>
                    <a:lnTo>
                      <a:pt x="70" y="64"/>
                    </a:lnTo>
                    <a:lnTo>
                      <a:pt x="67" y="63"/>
                    </a:lnTo>
                    <a:lnTo>
                      <a:pt x="65" y="61"/>
                    </a:lnTo>
                    <a:lnTo>
                      <a:pt x="64" y="60"/>
                    </a:lnTo>
                    <a:lnTo>
                      <a:pt x="61" y="59"/>
                    </a:lnTo>
                    <a:lnTo>
                      <a:pt x="60" y="59"/>
                    </a:lnTo>
                    <a:lnTo>
                      <a:pt x="58" y="58"/>
                    </a:lnTo>
                    <a:lnTo>
                      <a:pt x="57" y="57"/>
                    </a:lnTo>
                    <a:lnTo>
                      <a:pt x="55" y="57"/>
                    </a:lnTo>
                    <a:lnTo>
                      <a:pt x="54" y="54"/>
                    </a:lnTo>
                    <a:lnTo>
                      <a:pt x="52" y="54"/>
                    </a:lnTo>
                    <a:lnTo>
                      <a:pt x="51" y="53"/>
                    </a:lnTo>
                    <a:lnTo>
                      <a:pt x="48" y="53"/>
                    </a:lnTo>
                    <a:lnTo>
                      <a:pt x="47" y="52"/>
                    </a:lnTo>
                    <a:lnTo>
                      <a:pt x="45" y="52"/>
                    </a:lnTo>
                    <a:lnTo>
                      <a:pt x="44" y="52"/>
                    </a:lnTo>
                    <a:lnTo>
                      <a:pt x="40" y="51"/>
                    </a:lnTo>
                    <a:lnTo>
                      <a:pt x="39" y="51"/>
                    </a:lnTo>
                    <a:lnTo>
                      <a:pt x="37" y="51"/>
                    </a:lnTo>
                    <a:lnTo>
                      <a:pt x="35" y="51"/>
                    </a:lnTo>
                    <a:lnTo>
                      <a:pt x="34" y="51"/>
                    </a:lnTo>
                    <a:lnTo>
                      <a:pt x="31" y="51"/>
                    </a:lnTo>
                    <a:lnTo>
                      <a:pt x="30" y="51"/>
                    </a:lnTo>
                    <a:lnTo>
                      <a:pt x="28" y="51"/>
                    </a:lnTo>
                    <a:lnTo>
                      <a:pt x="27" y="51"/>
                    </a:lnTo>
                    <a:lnTo>
                      <a:pt x="26" y="51"/>
                    </a:lnTo>
                    <a:lnTo>
                      <a:pt x="25" y="51"/>
                    </a:lnTo>
                    <a:lnTo>
                      <a:pt x="24" y="50"/>
                    </a:lnTo>
                    <a:lnTo>
                      <a:pt x="20" y="50"/>
                    </a:lnTo>
                    <a:lnTo>
                      <a:pt x="19" y="48"/>
                    </a:lnTo>
                    <a:lnTo>
                      <a:pt x="17" y="48"/>
                    </a:lnTo>
                    <a:lnTo>
                      <a:pt x="13" y="47"/>
                    </a:lnTo>
                    <a:lnTo>
                      <a:pt x="11" y="46"/>
                    </a:lnTo>
                    <a:lnTo>
                      <a:pt x="10" y="46"/>
                    </a:lnTo>
                    <a:lnTo>
                      <a:pt x="7" y="45"/>
                    </a:lnTo>
                    <a:lnTo>
                      <a:pt x="6" y="44"/>
                    </a:lnTo>
                    <a:lnTo>
                      <a:pt x="3" y="42"/>
                    </a:lnTo>
                    <a:lnTo>
                      <a:pt x="2" y="41"/>
                    </a:lnTo>
                    <a:lnTo>
                      <a:pt x="0" y="40"/>
                    </a:lnTo>
                    <a:lnTo>
                      <a:pt x="0" y="38"/>
                    </a:lnTo>
                    <a:lnTo>
                      <a:pt x="0" y="36"/>
                    </a:lnTo>
                    <a:lnTo>
                      <a:pt x="0" y="35"/>
                    </a:lnTo>
                    <a:lnTo>
                      <a:pt x="0" y="34"/>
                    </a:lnTo>
                    <a:lnTo>
                      <a:pt x="2" y="32"/>
                    </a:lnTo>
                    <a:lnTo>
                      <a:pt x="3" y="31"/>
                    </a:lnTo>
                    <a:lnTo>
                      <a:pt x="4" y="29"/>
                    </a:lnTo>
                    <a:lnTo>
                      <a:pt x="6" y="29"/>
                    </a:lnTo>
                    <a:lnTo>
                      <a:pt x="7" y="29"/>
                    </a:lnTo>
                    <a:lnTo>
                      <a:pt x="9" y="29"/>
                    </a:lnTo>
                    <a:lnTo>
                      <a:pt x="10" y="29"/>
                    </a:lnTo>
                    <a:lnTo>
                      <a:pt x="11" y="29"/>
                    </a:lnTo>
                    <a:lnTo>
                      <a:pt x="12" y="29"/>
                    </a:lnTo>
                    <a:lnTo>
                      <a:pt x="13" y="28"/>
                    </a:lnTo>
                    <a:lnTo>
                      <a:pt x="15" y="28"/>
                    </a:lnTo>
                    <a:lnTo>
                      <a:pt x="17" y="28"/>
                    </a:lnTo>
                    <a:lnTo>
                      <a:pt x="18" y="28"/>
                    </a:lnTo>
                    <a:lnTo>
                      <a:pt x="19" y="28"/>
                    </a:lnTo>
                    <a:lnTo>
                      <a:pt x="21" y="27"/>
                    </a:lnTo>
                    <a:lnTo>
                      <a:pt x="25" y="27"/>
                    </a:lnTo>
                    <a:lnTo>
                      <a:pt x="26" y="27"/>
                    </a:lnTo>
                    <a:lnTo>
                      <a:pt x="28" y="26"/>
                    </a:lnTo>
                    <a:lnTo>
                      <a:pt x="31" y="26"/>
                    </a:lnTo>
                    <a:lnTo>
                      <a:pt x="34" y="26"/>
                    </a:lnTo>
                    <a:lnTo>
                      <a:pt x="35" y="26"/>
                    </a:lnTo>
                    <a:lnTo>
                      <a:pt x="38" y="26"/>
                    </a:lnTo>
                    <a:lnTo>
                      <a:pt x="40" y="26"/>
                    </a:lnTo>
                    <a:lnTo>
                      <a:pt x="44" y="26"/>
                    </a:lnTo>
                    <a:lnTo>
                      <a:pt x="45" y="26"/>
                    </a:lnTo>
                    <a:lnTo>
                      <a:pt x="47" y="26"/>
                    </a:lnTo>
                    <a:lnTo>
                      <a:pt x="48" y="26"/>
                    </a:lnTo>
                    <a:lnTo>
                      <a:pt x="51" y="26"/>
                    </a:lnTo>
                    <a:lnTo>
                      <a:pt x="52" y="26"/>
                    </a:lnTo>
                    <a:lnTo>
                      <a:pt x="53" y="26"/>
                    </a:lnTo>
                    <a:lnTo>
                      <a:pt x="55" y="25"/>
                    </a:lnTo>
                    <a:lnTo>
                      <a:pt x="57" y="25"/>
                    </a:lnTo>
                    <a:lnTo>
                      <a:pt x="60" y="25"/>
                    </a:lnTo>
                    <a:lnTo>
                      <a:pt x="61" y="23"/>
                    </a:lnTo>
                    <a:lnTo>
                      <a:pt x="62" y="22"/>
                    </a:lnTo>
                    <a:lnTo>
                      <a:pt x="64" y="22"/>
                    </a:lnTo>
                    <a:lnTo>
                      <a:pt x="65" y="21"/>
                    </a:lnTo>
                    <a:lnTo>
                      <a:pt x="65" y="20"/>
                    </a:lnTo>
                    <a:lnTo>
                      <a:pt x="66" y="19"/>
                    </a:lnTo>
                    <a:lnTo>
                      <a:pt x="67" y="16"/>
                    </a:lnTo>
                    <a:lnTo>
                      <a:pt x="68" y="15"/>
                    </a:lnTo>
                    <a:lnTo>
                      <a:pt x="70" y="14"/>
                    </a:lnTo>
                    <a:lnTo>
                      <a:pt x="70" y="12"/>
                    </a:lnTo>
                    <a:lnTo>
                      <a:pt x="72" y="9"/>
                    </a:lnTo>
                    <a:lnTo>
                      <a:pt x="73" y="8"/>
                    </a:lnTo>
                    <a:lnTo>
                      <a:pt x="73" y="7"/>
                    </a:lnTo>
                    <a:lnTo>
                      <a:pt x="74" y="6"/>
                    </a:lnTo>
                    <a:lnTo>
                      <a:pt x="75" y="6"/>
                    </a:lnTo>
                    <a:lnTo>
                      <a:pt x="79" y="6"/>
                    </a:lnTo>
                    <a:lnTo>
                      <a:pt x="82" y="6"/>
                    </a:lnTo>
                    <a:lnTo>
                      <a:pt x="86" y="5"/>
                    </a:lnTo>
                    <a:lnTo>
                      <a:pt x="90" y="5"/>
                    </a:lnTo>
                    <a:lnTo>
                      <a:pt x="95" y="3"/>
                    </a:lnTo>
                    <a:lnTo>
                      <a:pt x="101" y="3"/>
                    </a:lnTo>
                    <a:lnTo>
                      <a:pt x="107" y="2"/>
                    </a:lnTo>
                    <a:lnTo>
                      <a:pt x="112" y="1"/>
                    </a:lnTo>
                    <a:lnTo>
                      <a:pt x="116" y="1"/>
                    </a:lnTo>
                    <a:lnTo>
                      <a:pt x="120" y="0"/>
                    </a:lnTo>
                    <a:lnTo>
                      <a:pt x="124" y="0"/>
                    </a:lnTo>
                    <a:lnTo>
                      <a:pt x="127" y="0"/>
                    </a:lnTo>
                    <a:lnTo>
                      <a:pt x="128" y="0"/>
                    </a:lnTo>
                    <a:lnTo>
                      <a:pt x="127" y="2"/>
                    </a:lnTo>
                    <a:lnTo>
                      <a:pt x="125" y="5"/>
                    </a:lnTo>
                    <a:lnTo>
                      <a:pt x="122" y="9"/>
                    </a:lnTo>
                    <a:lnTo>
                      <a:pt x="120" y="15"/>
                    </a:lnTo>
                    <a:lnTo>
                      <a:pt x="117" y="20"/>
                    </a:lnTo>
                    <a:lnTo>
                      <a:pt x="115" y="26"/>
                    </a:lnTo>
                    <a:lnTo>
                      <a:pt x="110" y="32"/>
                    </a:lnTo>
                    <a:lnTo>
                      <a:pt x="108" y="39"/>
                    </a:lnTo>
                    <a:lnTo>
                      <a:pt x="106" y="45"/>
                    </a:lnTo>
                    <a:lnTo>
                      <a:pt x="102" y="50"/>
                    </a:lnTo>
                    <a:lnTo>
                      <a:pt x="100" y="54"/>
                    </a:lnTo>
                    <a:lnTo>
                      <a:pt x="97" y="60"/>
                    </a:lnTo>
                    <a:lnTo>
                      <a:pt x="95" y="63"/>
                    </a:lnTo>
                    <a:lnTo>
                      <a:pt x="94" y="65"/>
                    </a:lnTo>
                    <a:lnTo>
                      <a:pt x="93" y="66"/>
                    </a:lnTo>
                  </a:path>
                </a:pathLst>
              </a:custGeom>
              <a:solidFill>
                <a:srgbClr val="FFC0A6"/>
              </a:solidFill>
              <a:ln w="12700" cap="rnd" cmpd="sng">
                <a:solidFill>
                  <a:srgbClr val="F57B49"/>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16509" name="Group 125"/>
              <p:cNvGrpSpPr>
                <a:grpSpLocks/>
              </p:cNvGrpSpPr>
              <p:nvPr/>
            </p:nvGrpSpPr>
            <p:grpSpPr bwMode="auto">
              <a:xfrm>
                <a:off x="4168" y="3314"/>
                <a:ext cx="643" cy="205"/>
                <a:chOff x="4168" y="3314"/>
                <a:chExt cx="643" cy="205"/>
              </a:xfrm>
            </p:grpSpPr>
            <p:sp>
              <p:nvSpPr>
                <p:cNvPr id="16507" name="Freeform 123"/>
                <p:cNvSpPr>
                  <a:spLocks/>
                </p:cNvSpPr>
                <p:nvPr/>
              </p:nvSpPr>
              <p:spPr bwMode="auto">
                <a:xfrm>
                  <a:off x="4168" y="3314"/>
                  <a:ext cx="261" cy="125"/>
                </a:xfrm>
                <a:custGeom>
                  <a:avLst/>
                  <a:gdLst>
                    <a:gd name="T0" fmla="*/ 131 w 261"/>
                    <a:gd name="T1" fmla="*/ 0 h 125"/>
                    <a:gd name="T2" fmla="*/ 89 w 261"/>
                    <a:gd name="T3" fmla="*/ 31 h 125"/>
                    <a:gd name="T4" fmla="*/ 53 w 261"/>
                    <a:gd name="T5" fmla="*/ 68 h 125"/>
                    <a:gd name="T6" fmla="*/ 5 w 261"/>
                    <a:gd name="T7" fmla="*/ 98 h 125"/>
                    <a:gd name="T8" fmla="*/ 0 w 261"/>
                    <a:gd name="T9" fmla="*/ 114 h 125"/>
                    <a:gd name="T10" fmla="*/ 47 w 261"/>
                    <a:gd name="T11" fmla="*/ 124 h 125"/>
                    <a:gd name="T12" fmla="*/ 95 w 261"/>
                    <a:gd name="T13" fmla="*/ 120 h 125"/>
                    <a:gd name="T14" fmla="*/ 155 w 261"/>
                    <a:gd name="T15" fmla="*/ 98 h 125"/>
                    <a:gd name="T16" fmla="*/ 199 w 261"/>
                    <a:gd name="T17" fmla="*/ 78 h 125"/>
                    <a:gd name="T18" fmla="*/ 244 w 261"/>
                    <a:gd name="T19" fmla="*/ 75 h 125"/>
                    <a:gd name="T20" fmla="*/ 260 w 261"/>
                    <a:gd name="T21" fmla="*/ 64 h 125"/>
                    <a:gd name="T22" fmla="*/ 255 w 261"/>
                    <a:gd name="T23" fmla="*/ 6 h 125"/>
                    <a:gd name="T24" fmla="*/ 131 w 261"/>
                    <a:gd name="T25" fmla="*/ 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1" h="125">
                      <a:moveTo>
                        <a:pt x="131" y="0"/>
                      </a:moveTo>
                      <a:lnTo>
                        <a:pt x="89" y="31"/>
                      </a:lnTo>
                      <a:lnTo>
                        <a:pt x="53" y="68"/>
                      </a:lnTo>
                      <a:lnTo>
                        <a:pt x="5" y="98"/>
                      </a:lnTo>
                      <a:lnTo>
                        <a:pt x="0" y="114"/>
                      </a:lnTo>
                      <a:lnTo>
                        <a:pt x="47" y="124"/>
                      </a:lnTo>
                      <a:lnTo>
                        <a:pt x="95" y="120"/>
                      </a:lnTo>
                      <a:lnTo>
                        <a:pt x="155" y="98"/>
                      </a:lnTo>
                      <a:lnTo>
                        <a:pt x="199" y="78"/>
                      </a:lnTo>
                      <a:lnTo>
                        <a:pt x="244" y="75"/>
                      </a:lnTo>
                      <a:lnTo>
                        <a:pt x="260" y="64"/>
                      </a:lnTo>
                      <a:lnTo>
                        <a:pt x="255" y="6"/>
                      </a:lnTo>
                      <a:lnTo>
                        <a:pt x="131" y="0"/>
                      </a:lnTo>
                    </a:path>
                  </a:pathLst>
                </a:custGeom>
                <a:solidFill>
                  <a:srgbClr val="00000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6508" name="Freeform 124"/>
                <p:cNvSpPr>
                  <a:spLocks/>
                </p:cNvSpPr>
                <p:nvPr/>
              </p:nvSpPr>
              <p:spPr bwMode="auto">
                <a:xfrm>
                  <a:off x="4651" y="3380"/>
                  <a:ext cx="160" cy="139"/>
                </a:xfrm>
                <a:custGeom>
                  <a:avLst/>
                  <a:gdLst>
                    <a:gd name="T0" fmla="*/ 1 w 160"/>
                    <a:gd name="T1" fmla="*/ 2 h 139"/>
                    <a:gd name="T2" fmla="*/ 0 w 160"/>
                    <a:gd name="T3" fmla="*/ 39 h 139"/>
                    <a:gd name="T4" fmla="*/ 21 w 160"/>
                    <a:gd name="T5" fmla="*/ 58 h 139"/>
                    <a:gd name="T6" fmla="*/ 27 w 160"/>
                    <a:gd name="T7" fmla="*/ 88 h 139"/>
                    <a:gd name="T8" fmla="*/ 62 w 160"/>
                    <a:gd name="T9" fmla="*/ 118 h 139"/>
                    <a:gd name="T10" fmla="*/ 93 w 160"/>
                    <a:gd name="T11" fmla="*/ 134 h 139"/>
                    <a:gd name="T12" fmla="*/ 119 w 160"/>
                    <a:gd name="T13" fmla="*/ 138 h 139"/>
                    <a:gd name="T14" fmla="*/ 145 w 160"/>
                    <a:gd name="T15" fmla="*/ 137 h 139"/>
                    <a:gd name="T16" fmla="*/ 159 w 160"/>
                    <a:gd name="T17" fmla="*/ 115 h 139"/>
                    <a:gd name="T18" fmla="*/ 155 w 160"/>
                    <a:gd name="T19" fmla="*/ 84 h 139"/>
                    <a:gd name="T20" fmla="*/ 128 w 160"/>
                    <a:gd name="T21" fmla="*/ 50 h 139"/>
                    <a:gd name="T22" fmla="*/ 90 w 160"/>
                    <a:gd name="T23" fmla="*/ 12 h 139"/>
                    <a:gd name="T24" fmla="*/ 88 w 160"/>
                    <a:gd name="T25" fmla="*/ 0 h 139"/>
                    <a:gd name="T26" fmla="*/ 1 w 160"/>
                    <a:gd name="T27" fmla="*/ 2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0" h="139">
                      <a:moveTo>
                        <a:pt x="1" y="2"/>
                      </a:moveTo>
                      <a:lnTo>
                        <a:pt x="0" y="39"/>
                      </a:lnTo>
                      <a:lnTo>
                        <a:pt x="21" y="58"/>
                      </a:lnTo>
                      <a:lnTo>
                        <a:pt x="27" y="88"/>
                      </a:lnTo>
                      <a:lnTo>
                        <a:pt x="62" y="118"/>
                      </a:lnTo>
                      <a:lnTo>
                        <a:pt x="93" y="134"/>
                      </a:lnTo>
                      <a:lnTo>
                        <a:pt x="119" y="138"/>
                      </a:lnTo>
                      <a:lnTo>
                        <a:pt x="145" y="137"/>
                      </a:lnTo>
                      <a:lnTo>
                        <a:pt x="159" y="115"/>
                      </a:lnTo>
                      <a:lnTo>
                        <a:pt x="155" y="84"/>
                      </a:lnTo>
                      <a:lnTo>
                        <a:pt x="128" y="50"/>
                      </a:lnTo>
                      <a:lnTo>
                        <a:pt x="90" y="12"/>
                      </a:lnTo>
                      <a:lnTo>
                        <a:pt x="88" y="0"/>
                      </a:lnTo>
                      <a:lnTo>
                        <a:pt x="1" y="2"/>
                      </a:lnTo>
                    </a:path>
                  </a:pathLst>
                </a:custGeom>
                <a:solidFill>
                  <a:srgbClr val="00000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6510" name="Freeform 126"/>
              <p:cNvSpPr>
                <a:spLocks/>
              </p:cNvSpPr>
              <p:nvPr/>
            </p:nvSpPr>
            <p:spPr bwMode="auto">
              <a:xfrm>
                <a:off x="4288" y="2185"/>
                <a:ext cx="460" cy="1192"/>
              </a:xfrm>
              <a:custGeom>
                <a:avLst/>
                <a:gdLst>
                  <a:gd name="T0" fmla="*/ 5 w 460"/>
                  <a:gd name="T1" fmla="*/ 0 h 1192"/>
                  <a:gd name="T2" fmla="*/ 0 w 460"/>
                  <a:gd name="T3" fmla="*/ 647 h 1192"/>
                  <a:gd name="T4" fmla="*/ 5 w 460"/>
                  <a:gd name="T5" fmla="*/ 1128 h 1192"/>
                  <a:gd name="T6" fmla="*/ 141 w 460"/>
                  <a:gd name="T7" fmla="*/ 1149 h 1192"/>
                  <a:gd name="T8" fmla="*/ 162 w 460"/>
                  <a:gd name="T9" fmla="*/ 757 h 1192"/>
                  <a:gd name="T10" fmla="*/ 147 w 460"/>
                  <a:gd name="T11" fmla="*/ 718 h 1192"/>
                  <a:gd name="T12" fmla="*/ 162 w 460"/>
                  <a:gd name="T13" fmla="*/ 698 h 1192"/>
                  <a:gd name="T14" fmla="*/ 162 w 460"/>
                  <a:gd name="T15" fmla="*/ 458 h 1192"/>
                  <a:gd name="T16" fmla="*/ 196 w 460"/>
                  <a:gd name="T17" fmla="*/ 534 h 1192"/>
                  <a:gd name="T18" fmla="*/ 274 w 460"/>
                  <a:gd name="T19" fmla="*/ 859 h 1192"/>
                  <a:gd name="T20" fmla="*/ 343 w 460"/>
                  <a:gd name="T21" fmla="*/ 1191 h 1192"/>
                  <a:gd name="T22" fmla="*/ 459 w 460"/>
                  <a:gd name="T23" fmla="*/ 1191 h 1192"/>
                  <a:gd name="T24" fmla="*/ 406 w 460"/>
                  <a:gd name="T25" fmla="*/ 744 h 1192"/>
                  <a:gd name="T26" fmla="*/ 385 w 460"/>
                  <a:gd name="T27" fmla="*/ 366 h 1192"/>
                  <a:gd name="T28" fmla="*/ 396 w 460"/>
                  <a:gd name="T29" fmla="*/ 8 h 1192"/>
                  <a:gd name="T30" fmla="*/ 5 w 460"/>
                  <a:gd name="T31" fmla="*/ 0 h 1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60" h="1192">
                    <a:moveTo>
                      <a:pt x="5" y="0"/>
                    </a:moveTo>
                    <a:lnTo>
                      <a:pt x="0" y="647"/>
                    </a:lnTo>
                    <a:lnTo>
                      <a:pt x="5" y="1128"/>
                    </a:lnTo>
                    <a:lnTo>
                      <a:pt x="141" y="1149"/>
                    </a:lnTo>
                    <a:lnTo>
                      <a:pt x="162" y="757"/>
                    </a:lnTo>
                    <a:lnTo>
                      <a:pt x="147" y="718"/>
                    </a:lnTo>
                    <a:lnTo>
                      <a:pt x="162" y="698"/>
                    </a:lnTo>
                    <a:lnTo>
                      <a:pt x="162" y="458"/>
                    </a:lnTo>
                    <a:lnTo>
                      <a:pt x="196" y="534"/>
                    </a:lnTo>
                    <a:lnTo>
                      <a:pt x="274" y="859"/>
                    </a:lnTo>
                    <a:lnTo>
                      <a:pt x="343" y="1191"/>
                    </a:lnTo>
                    <a:lnTo>
                      <a:pt x="459" y="1191"/>
                    </a:lnTo>
                    <a:lnTo>
                      <a:pt x="406" y="744"/>
                    </a:lnTo>
                    <a:lnTo>
                      <a:pt x="385" y="366"/>
                    </a:lnTo>
                    <a:lnTo>
                      <a:pt x="396" y="8"/>
                    </a:lnTo>
                    <a:lnTo>
                      <a:pt x="5" y="0"/>
                    </a:lnTo>
                  </a:path>
                </a:pathLst>
              </a:custGeom>
              <a:solidFill>
                <a:srgbClr val="00008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6511" name="Freeform 127"/>
              <p:cNvSpPr>
                <a:spLocks/>
              </p:cNvSpPr>
              <p:nvPr/>
            </p:nvSpPr>
            <p:spPr bwMode="auto">
              <a:xfrm>
                <a:off x="3851" y="1633"/>
                <a:ext cx="972" cy="877"/>
              </a:xfrm>
              <a:custGeom>
                <a:avLst/>
                <a:gdLst>
                  <a:gd name="T0" fmla="*/ 420 w 972"/>
                  <a:gd name="T1" fmla="*/ 130 h 877"/>
                  <a:gd name="T2" fmla="*/ 300 w 972"/>
                  <a:gd name="T3" fmla="*/ 363 h 877"/>
                  <a:gd name="T4" fmla="*/ 5 w 972"/>
                  <a:gd name="T5" fmla="*/ 469 h 877"/>
                  <a:gd name="T6" fmla="*/ 0 w 972"/>
                  <a:gd name="T7" fmla="*/ 564 h 877"/>
                  <a:gd name="T8" fmla="*/ 327 w 972"/>
                  <a:gd name="T9" fmla="*/ 501 h 877"/>
                  <a:gd name="T10" fmla="*/ 453 w 972"/>
                  <a:gd name="T11" fmla="*/ 432 h 877"/>
                  <a:gd name="T12" fmla="*/ 442 w 972"/>
                  <a:gd name="T13" fmla="*/ 564 h 877"/>
                  <a:gd name="T14" fmla="*/ 831 w 972"/>
                  <a:gd name="T15" fmla="*/ 552 h 877"/>
                  <a:gd name="T16" fmla="*/ 840 w 972"/>
                  <a:gd name="T17" fmla="*/ 463 h 877"/>
                  <a:gd name="T18" fmla="*/ 853 w 972"/>
                  <a:gd name="T19" fmla="*/ 526 h 877"/>
                  <a:gd name="T20" fmla="*/ 827 w 972"/>
                  <a:gd name="T21" fmla="*/ 661 h 877"/>
                  <a:gd name="T22" fmla="*/ 802 w 972"/>
                  <a:gd name="T23" fmla="*/ 863 h 877"/>
                  <a:gd name="T24" fmla="*/ 866 w 972"/>
                  <a:gd name="T25" fmla="*/ 876 h 877"/>
                  <a:gd name="T26" fmla="*/ 971 w 972"/>
                  <a:gd name="T27" fmla="*/ 520 h 877"/>
                  <a:gd name="T28" fmla="*/ 904 w 972"/>
                  <a:gd name="T29" fmla="*/ 102 h 877"/>
                  <a:gd name="T30" fmla="*/ 703 w 972"/>
                  <a:gd name="T31" fmla="*/ 0 h 877"/>
                  <a:gd name="T32" fmla="*/ 567 w 972"/>
                  <a:gd name="T33" fmla="*/ 14 h 877"/>
                  <a:gd name="T34" fmla="*/ 420 w 972"/>
                  <a:gd name="T35" fmla="*/ 130 h 8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72" h="877">
                    <a:moveTo>
                      <a:pt x="420" y="130"/>
                    </a:moveTo>
                    <a:lnTo>
                      <a:pt x="300" y="363"/>
                    </a:lnTo>
                    <a:lnTo>
                      <a:pt x="5" y="469"/>
                    </a:lnTo>
                    <a:lnTo>
                      <a:pt x="0" y="564"/>
                    </a:lnTo>
                    <a:lnTo>
                      <a:pt x="327" y="501"/>
                    </a:lnTo>
                    <a:lnTo>
                      <a:pt x="453" y="432"/>
                    </a:lnTo>
                    <a:lnTo>
                      <a:pt x="442" y="564"/>
                    </a:lnTo>
                    <a:lnTo>
                      <a:pt x="831" y="552"/>
                    </a:lnTo>
                    <a:lnTo>
                      <a:pt x="840" y="463"/>
                    </a:lnTo>
                    <a:lnTo>
                      <a:pt x="853" y="526"/>
                    </a:lnTo>
                    <a:lnTo>
                      <a:pt x="827" y="661"/>
                    </a:lnTo>
                    <a:lnTo>
                      <a:pt x="802" y="863"/>
                    </a:lnTo>
                    <a:lnTo>
                      <a:pt x="866" y="876"/>
                    </a:lnTo>
                    <a:lnTo>
                      <a:pt x="971" y="520"/>
                    </a:lnTo>
                    <a:lnTo>
                      <a:pt x="904" y="102"/>
                    </a:lnTo>
                    <a:lnTo>
                      <a:pt x="703" y="0"/>
                    </a:lnTo>
                    <a:lnTo>
                      <a:pt x="567" y="14"/>
                    </a:lnTo>
                    <a:lnTo>
                      <a:pt x="420" y="130"/>
                    </a:lnTo>
                  </a:path>
                </a:pathLst>
              </a:custGeom>
              <a:solidFill>
                <a:srgbClr val="4080FF"/>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6512" name="Freeform 128"/>
              <p:cNvSpPr>
                <a:spLocks/>
              </p:cNvSpPr>
              <p:nvPr/>
            </p:nvSpPr>
            <p:spPr bwMode="auto">
              <a:xfrm>
                <a:off x="4641" y="2496"/>
                <a:ext cx="82" cy="148"/>
              </a:xfrm>
              <a:custGeom>
                <a:avLst/>
                <a:gdLst>
                  <a:gd name="T0" fmla="*/ 24 w 82"/>
                  <a:gd name="T1" fmla="*/ 0 h 148"/>
                  <a:gd name="T2" fmla="*/ 0 w 82"/>
                  <a:gd name="T3" fmla="*/ 77 h 148"/>
                  <a:gd name="T4" fmla="*/ 43 w 82"/>
                  <a:gd name="T5" fmla="*/ 147 h 148"/>
                  <a:gd name="T6" fmla="*/ 57 w 82"/>
                  <a:gd name="T7" fmla="*/ 139 h 148"/>
                  <a:gd name="T8" fmla="*/ 81 w 82"/>
                  <a:gd name="T9" fmla="*/ 132 h 148"/>
                  <a:gd name="T10" fmla="*/ 71 w 82"/>
                  <a:gd name="T11" fmla="*/ 110 h 148"/>
                  <a:gd name="T12" fmla="*/ 68 w 82"/>
                  <a:gd name="T13" fmla="*/ 83 h 148"/>
                  <a:gd name="T14" fmla="*/ 81 w 82"/>
                  <a:gd name="T15" fmla="*/ 54 h 148"/>
                  <a:gd name="T16" fmla="*/ 71 w 82"/>
                  <a:gd name="T17" fmla="*/ 6 h 148"/>
                  <a:gd name="T18" fmla="*/ 24 w 82"/>
                  <a:gd name="T19" fmla="*/ 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2" h="148">
                    <a:moveTo>
                      <a:pt x="24" y="0"/>
                    </a:moveTo>
                    <a:lnTo>
                      <a:pt x="0" y="77"/>
                    </a:lnTo>
                    <a:lnTo>
                      <a:pt x="43" y="147"/>
                    </a:lnTo>
                    <a:lnTo>
                      <a:pt x="57" y="139"/>
                    </a:lnTo>
                    <a:lnTo>
                      <a:pt x="81" y="132"/>
                    </a:lnTo>
                    <a:lnTo>
                      <a:pt x="71" y="110"/>
                    </a:lnTo>
                    <a:lnTo>
                      <a:pt x="68" y="83"/>
                    </a:lnTo>
                    <a:lnTo>
                      <a:pt x="81" y="54"/>
                    </a:lnTo>
                    <a:lnTo>
                      <a:pt x="71" y="6"/>
                    </a:lnTo>
                    <a:lnTo>
                      <a:pt x="24" y="0"/>
                    </a:lnTo>
                  </a:path>
                </a:pathLst>
              </a:custGeom>
              <a:solidFill>
                <a:srgbClr val="FF804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16519" name="Group 135"/>
              <p:cNvGrpSpPr>
                <a:grpSpLocks/>
              </p:cNvGrpSpPr>
              <p:nvPr/>
            </p:nvGrpSpPr>
            <p:grpSpPr bwMode="auto">
              <a:xfrm>
                <a:off x="4316" y="1653"/>
                <a:ext cx="332" cy="565"/>
                <a:chOff x="4316" y="1653"/>
                <a:chExt cx="332" cy="565"/>
              </a:xfrm>
            </p:grpSpPr>
            <p:grpSp>
              <p:nvGrpSpPr>
                <p:cNvPr id="16517" name="Group 133"/>
                <p:cNvGrpSpPr>
                  <a:grpSpLocks/>
                </p:cNvGrpSpPr>
                <p:nvPr/>
              </p:nvGrpSpPr>
              <p:grpSpPr bwMode="auto">
                <a:xfrm>
                  <a:off x="4316" y="1653"/>
                  <a:ext cx="332" cy="565"/>
                  <a:chOff x="4316" y="1653"/>
                  <a:chExt cx="332" cy="565"/>
                </a:xfrm>
              </p:grpSpPr>
              <p:grpSp>
                <p:nvGrpSpPr>
                  <p:cNvPr id="16515" name="Group 131"/>
                  <p:cNvGrpSpPr>
                    <a:grpSpLocks/>
                  </p:cNvGrpSpPr>
                  <p:nvPr/>
                </p:nvGrpSpPr>
                <p:grpSpPr bwMode="auto">
                  <a:xfrm>
                    <a:off x="4316" y="2193"/>
                    <a:ext cx="332" cy="25"/>
                    <a:chOff x="4316" y="2193"/>
                    <a:chExt cx="332" cy="25"/>
                  </a:xfrm>
                </p:grpSpPr>
                <p:sp>
                  <p:nvSpPr>
                    <p:cNvPr id="16513" name="Line 129"/>
                    <p:cNvSpPr>
                      <a:spLocks noChangeShapeType="1"/>
                    </p:cNvSpPr>
                    <p:nvPr/>
                  </p:nvSpPr>
                  <p:spPr bwMode="auto">
                    <a:xfrm>
                      <a:off x="4316" y="2218"/>
                      <a:ext cx="332" cy="0"/>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514" name="Line 130"/>
                    <p:cNvSpPr>
                      <a:spLocks noChangeShapeType="1"/>
                    </p:cNvSpPr>
                    <p:nvPr/>
                  </p:nvSpPr>
                  <p:spPr bwMode="auto">
                    <a:xfrm>
                      <a:off x="4316" y="2193"/>
                      <a:ext cx="332" cy="0"/>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6516" name="Freeform 132"/>
                  <p:cNvSpPr>
                    <a:spLocks/>
                  </p:cNvSpPr>
                  <p:nvPr/>
                </p:nvSpPr>
                <p:spPr bwMode="auto">
                  <a:xfrm>
                    <a:off x="4394" y="1653"/>
                    <a:ext cx="179" cy="82"/>
                  </a:xfrm>
                  <a:custGeom>
                    <a:avLst/>
                    <a:gdLst>
                      <a:gd name="T0" fmla="*/ 0 w 179"/>
                      <a:gd name="T1" fmla="*/ 9 h 82"/>
                      <a:gd name="T2" fmla="*/ 8 w 179"/>
                      <a:gd name="T3" fmla="*/ 81 h 82"/>
                      <a:gd name="T4" fmla="*/ 58 w 179"/>
                      <a:gd name="T5" fmla="*/ 30 h 82"/>
                      <a:gd name="T6" fmla="*/ 92 w 179"/>
                      <a:gd name="T7" fmla="*/ 79 h 82"/>
                      <a:gd name="T8" fmla="*/ 178 w 179"/>
                      <a:gd name="T9" fmla="*/ 0 h 82"/>
                    </a:gdLst>
                    <a:ahLst/>
                    <a:cxnLst>
                      <a:cxn ang="0">
                        <a:pos x="T0" y="T1"/>
                      </a:cxn>
                      <a:cxn ang="0">
                        <a:pos x="T2" y="T3"/>
                      </a:cxn>
                      <a:cxn ang="0">
                        <a:pos x="T4" y="T5"/>
                      </a:cxn>
                      <a:cxn ang="0">
                        <a:pos x="T6" y="T7"/>
                      </a:cxn>
                      <a:cxn ang="0">
                        <a:pos x="T8" y="T9"/>
                      </a:cxn>
                    </a:cxnLst>
                    <a:rect l="0" t="0" r="r" b="b"/>
                    <a:pathLst>
                      <a:path w="179" h="82">
                        <a:moveTo>
                          <a:pt x="0" y="9"/>
                        </a:moveTo>
                        <a:lnTo>
                          <a:pt x="8" y="81"/>
                        </a:lnTo>
                        <a:lnTo>
                          <a:pt x="58" y="30"/>
                        </a:lnTo>
                        <a:lnTo>
                          <a:pt x="92" y="79"/>
                        </a:lnTo>
                        <a:lnTo>
                          <a:pt x="178" y="0"/>
                        </a:lnTo>
                      </a:path>
                    </a:pathLst>
                  </a:custGeom>
                  <a:noFill/>
                  <a:ln w="254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6518" name="Line 134"/>
                <p:cNvSpPr>
                  <a:spLocks noChangeShapeType="1"/>
                </p:cNvSpPr>
                <p:nvPr/>
              </p:nvSpPr>
              <p:spPr bwMode="auto">
                <a:xfrm>
                  <a:off x="4450" y="1717"/>
                  <a:ext cx="0" cy="475"/>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6526" name="Group 142"/>
              <p:cNvGrpSpPr>
                <a:grpSpLocks/>
              </p:cNvGrpSpPr>
              <p:nvPr/>
            </p:nvGrpSpPr>
            <p:grpSpPr bwMode="auto">
              <a:xfrm>
                <a:off x="4355" y="1361"/>
                <a:ext cx="243" cy="316"/>
                <a:chOff x="4355" y="1361"/>
                <a:chExt cx="243" cy="316"/>
              </a:xfrm>
            </p:grpSpPr>
            <p:grpSp>
              <p:nvGrpSpPr>
                <p:cNvPr id="16524" name="Group 140"/>
                <p:cNvGrpSpPr>
                  <a:grpSpLocks/>
                </p:cNvGrpSpPr>
                <p:nvPr/>
              </p:nvGrpSpPr>
              <p:grpSpPr bwMode="auto">
                <a:xfrm>
                  <a:off x="4364" y="1376"/>
                  <a:ext cx="223" cy="301"/>
                  <a:chOff x="4364" y="1376"/>
                  <a:chExt cx="223" cy="301"/>
                </a:xfrm>
              </p:grpSpPr>
              <p:sp>
                <p:nvSpPr>
                  <p:cNvPr id="16520" name="Freeform 136"/>
                  <p:cNvSpPr>
                    <a:spLocks/>
                  </p:cNvSpPr>
                  <p:nvPr/>
                </p:nvSpPr>
                <p:spPr bwMode="auto">
                  <a:xfrm>
                    <a:off x="4364" y="1376"/>
                    <a:ext cx="223" cy="301"/>
                  </a:xfrm>
                  <a:custGeom>
                    <a:avLst/>
                    <a:gdLst>
                      <a:gd name="T0" fmla="*/ 8 w 223"/>
                      <a:gd name="T1" fmla="*/ 54 h 301"/>
                      <a:gd name="T2" fmla="*/ 3 w 223"/>
                      <a:gd name="T3" fmla="*/ 84 h 301"/>
                      <a:gd name="T4" fmla="*/ 1 w 223"/>
                      <a:gd name="T5" fmla="*/ 95 h 301"/>
                      <a:gd name="T6" fmla="*/ 8 w 223"/>
                      <a:gd name="T7" fmla="*/ 107 h 301"/>
                      <a:gd name="T8" fmla="*/ 0 w 223"/>
                      <a:gd name="T9" fmla="*/ 130 h 301"/>
                      <a:gd name="T10" fmla="*/ 5 w 223"/>
                      <a:gd name="T11" fmla="*/ 164 h 301"/>
                      <a:gd name="T12" fmla="*/ 10 w 223"/>
                      <a:gd name="T13" fmla="*/ 183 h 301"/>
                      <a:gd name="T14" fmla="*/ 15 w 223"/>
                      <a:gd name="T15" fmla="*/ 199 h 301"/>
                      <a:gd name="T16" fmla="*/ 22 w 223"/>
                      <a:gd name="T17" fmla="*/ 215 h 301"/>
                      <a:gd name="T18" fmla="*/ 31 w 223"/>
                      <a:gd name="T19" fmla="*/ 233 h 301"/>
                      <a:gd name="T20" fmla="*/ 47 w 223"/>
                      <a:gd name="T21" fmla="*/ 238 h 301"/>
                      <a:gd name="T22" fmla="*/ 65 w 223"/>
                      <a:gd name="T23" fmla="*/ 242 h 301"/>
                      <a:gd name="T24" fmla="*/ 65 w 223"/>
                      <a:gd name="T25" fmla="*/ 256 h 301"/>
                      <a:gd name="T26" fmla="*/ 63 w 223"/>
                      <a:gd name="T27" fmla="*/ 265 h 301"/>
                      <a:gd name="T28" fmla="*/ 99 w 223"/>
                      <a:gd name="T29" fmla="*/ 300 h 301"/>
                      <a:gd name="T30" fmla="*/ 190 w 223"/>
                      <a:gd name="T31" fmla="*/ 256 h 301"/>
                      <a:gd name="T32" fmla="*/ 193 w 223"/>
                      <a:gd name="T33" fmla="*/ 173 h 301"/>
                      <a:gd name="T34" fmla="*/ 205 w 223"/>
                      <a:gd name="T35" fmla="*/ 149 h 301"/>
                      <a:gd name="T36" fmla="*/ 212 w 223"/>
                      <a:gd name="T37" fmla="*/ 131 h 301"/>
                      <a:gd name="T38" fmla="*/ 219 w 223"/>
                      <a:gd name="T39" fmla="*/ 108 h 301"/>
                      <a:gd name="T40" fmla="*/ 222 w 223"/>
                      <a:gd name="T41" fmla="*/ 88 h 301"/>
                      <a:gd name="T42" fmla="*/ 221 w 223"/>
                      <a:gd name="T43" fmla="*/ 70 h 301"/>
                      <a:gd name="T44" fmla="*/ 217 w 223"/>
                      <a:gd name="T45" fmla="*/ 51 h 301"/>
                      <a:gd name="T46" fmla="*/ 212 w 223"/>
                      <a:gd name="T47" fmla="*/ 36 h 301"/>
                      <a:gd name="T48" fmla="*/ 203 w 223"/>
                      <a:gd name="T49" fmla="*/ 23 h 301"/>
                      <a:gd name="T50" fmla="*/ 190 w 223"/>
                      <a:gd name="T51" fmla="*/ 14 h 301"/>
                      <a:gd name="T52" fmla="*/ 175 w 223"/>
                      <a:gd name="T53" fmla="*/ 8 h 301"/>
                      <a:gd name="T54" fmla="*/ 156 w 223"/>
                      <a:gd name="T55" fmla="*/ 4 h 301"/>
                      <a:gd name="T56" fmla="*/ 135 w 223"/>
                      <a:gd name="T57" fmla="*/ 2 h 301"/>
                      <a:gd name="T58" fmla="*/ 109 w 223"/>
                      <a:gd name="T59" fmla="*/ 0 h 301"/>
                      <a:gd name="T60" fmla="*/ 84 w 223"/>
                      <a:gd name="T61" fmla="*/ 2 h 301"/>
                      <a:gd name="T62" fmla="*/ 56 w 223"/>
                      <a:gd name="T63" fmla="*/ 7 h 301"/>
                      <a:gd name="T64" fmla="*/ 41 w 223"/>
                      <a:gd name="T65" fmla="*/ 15 h 301"/>
                      <a:gd name="T66" fmla="*/ 26 w 223"/>
                      <a:gd name="T67" fmla="*/ 23 h 301"/>
                      <a:gd name="T68" fmla="*/ 15 w 223"/>
                      <a:gd name="T69" fmla="*/ 38 h 301"/>
                      <a:gd name="T70" fmla="*/ 8 w 223"/>
                      <a:gd name="T71" fmla="*/ 54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23" h="301">
                        <a:moveTo>
                          <a:pt x="8" y="54"/>
                        </a:moveTo>
                        <a:lnTo>
                          <a:pt x="3" y="84"/>
                        </a:lnTo>
                        <a:lnTo>
                          <a:pt x="1" y="95"/>
                        </a:lnTo>
                        <a:lnTo>
                          <a:pt x="8" y="107"/>
                        </a:lnTo>
                        <a:lnTo>
                          <a:pt x="0" y="130"/>
                        </a:lnTo>
                        <a:lnTo>
                          <a:pt x="5" y="164"/>
                        </a:lnTo>
                        <a:lnTo>
                          <a:pt x="10" y="183"/>
                        </a:lnTo>
                        <a:lnTo>
                          <a:pt x="15" y="199"/>
                        </a:lnTo>
                        <a:lnTo>
                          <a:pt x="22" y="215"/>
                        </a:lnTo>
                        <a:lnTo>
                          <a:pt x="31" y="233"/>
                        </a:lnTo>
                        <a:lnTo>
                          <a:pt x="47" y="238"/>
                        </a:lnTo>
                        <a:lnTo>
                          <a:pt x="65" y="242"/>
                        </a:lnTo>
                        <a:lnTo>
                          <a:pt x="65" y="256"/>
                        </a:lnTo>
                        <a:lnTo>
                          <a:pt x="63" y="265"/>
                        </a:lnTo>
                        <a:lnTo>
                          <a:pt x="99" y="300"/>
                        </a:lnTo>
                        <a:lnTo>
                          <a:pt x="190" y="256"/>
                        </a:lnTo>
                        <a:lnTo>
                          <a:pt x="193" y="173"/>
                        </a:lnTo>
                        <a:lnTo>
                          <a:pt x="205" y="149"/>
                        </a:lnTo>
                        <a:lnTo>
                          <a:pt x="212" y="131"/>
                        </a:lnTo>
                        <a:lnTo>
                          <a:pt x="219" y="108"/>
                        </a:lnTo>
                        <a:lnTo>
                          <a:pt x="222" y="88"/>
                        </a:lnTo>
                        <a:lnTo>
                          <a:pt x="221" y="70"/>
                        </a:lnTo>
                        <a:lnTo>
                          <a:pt x="217" y="51"/>
                        </a:lnTo>
                        <a:lnTo>
                          <a:pt x="212" y="36"/>
                        </a:lnTo>
                        <a:lnTo>
                          <a:pt x="203" y="23"/>
                        </a:lnTo>
                        <a:lnTo>
                          <a:pt x="190" y="14"/>
                        </a:lnTo>
                        <a:lnTo>
                          <a:pt x="175" y="8"/>
                        </a:lnTo>
                        <a:lnTo>
                          <a:pt x="156" y="4"/>
                        </a:lnTo>
                        <a:lnTo>
                          <a:pt x="135" y="2"/>
                        </a:lnTo>
                        <a:lnTo>
                          <a:pt x="109" y="0"/>
                        </a:lnTo>
                        <a:lnTo>
                          <a:pt x="84" y="2"/>
                        </a:lnTo>
                        <a:lnTo>
                          <a:pt x="56" y="7"/>
                        </a:lnTo>
                        <a:lnTo>
                          <a:pt x="41" y="15"/>
                        </a:lnTo>
                        <a:lnTo>
                          <a:pt x="26" y="23"/>
                        </a:lnTo>
                        <a:lnTo>
                          <a:pt x="15" y="38"/>
                        </a:lnTo>
                        <a:lnTo>
                          <a:pt x="8" y="54"/>
                        </a:lnTo>
                      </a:path>
                    </a:pathLst>
                  </a:custGeom>
                  <a:solidFill>
                    <a:srgbClr val="FF804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6521" name="Freeform 137"/>
                  <p:cNvSpPr>
                    <a:spLocks/>
                  </p:cNvSpPr>
                  <p:nvPr/>
                </p:nvSpPr>
                <p:spPr bwMode="auto">
                  <a:xfrm>
                    <a:off x="4425" y="1479"/>
                    <a:ext cx="78" cy="67"/>
                  </a:xfrm>
                  <a:custGeom>
                    <a:avLst/>
                    <a:gdLst>
                      <a:gd name="T0" fmla="*/ 10 w 78"/>
                      <a:gd name="T1" fmla="*/ 4 h 67"/>
                      <a:gd name="T2" fmla="*/ 25 w 78"/>
                      <a:gd name="T3" fmla="*/ 2 h 67"/>
                      <a:gd name="T4" fmla="*/ 50 w 78"/>
                      <a:gd name="T5" fmla="*/ 0 h 67"/>
                      <a:gd name="T6" fmla="*/ 66 w 78"/>
                      <a:gd name="T7" fmla="*/ 4 h 67"/>
                      <a:gd name="T8" fmla="*/ 71 w 78"/>
                      <a:gd name="T9" fmla="*/ 6 h 67"/>
                      <a:gd name="T10" fmla="*/ 72 w 78"/>
                      <a:gd name="T11" fmla="*/ 12 h 67"/>
                      <a:gd name="T12" fmla="*/ 77 w 78"/>
                      <a:gd name="T13" fmla="*/ 14 h 67"/>
                      <a:gd name="T14" fmla="*/ 44 w 78"/>
                      <a:gd name="T15" fmla="*/ 15 h 67"/>
                      <a:gd name="T16" fmla="*/ 49 w 78"/>
                      <a:gd name="T17" fmla="*/ 18 h 67"/>
                      <a:gd name="T18" fmla="*/ 66 w 78"/>
                      <a:gd name="T19" fmla="*/ 19 h 67"/>
                      <a:gd name="T20" fmla="*/ 25 w 78"/>
                      <a:gd name="T21" fmla="*/ 19 h 67"/>
                      <a:gd name="T22" fmla="*/ 13 w 78"/>
                      <a:gd name="T23" fmla="*/ 19 h 67"/>
                      <a:gd name="T24" fmla="*/ 6 w 78"/>
                      <a:gd name="T25" fmla="*/ 54 h 67"/>
                      <a:gd name="T26" fmla="*/ 11 w 78"/>
                      <a:gd name="T27" fmla="*/ 61 h 67"/>
                      <a:gd name="T28" fmla="*/ 13 w 78"/>
                      <a:gd name="T29" fmla="*/ 66 h 67"/>
                      <a:gd name="T30" fmla="*/ 0 w 78"/>
                      <a:gd name="T31" fmla="*/ 58 h 67"/>
                      <a:gd name="T32" fmla="*/ 8 w 78"/>
                      <a:gd name="T33" fmla="*/ 15 h 67"/>
                      <a:gd name="T34" fmla="*/ 10 w 78"/>
                      <a:gd name="T35" fmla="*/ 4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8" h="67">
                        <a:moveTo>
                          <a:pt x="10" y="4"/>
                        </a:moveTo>
                        <a:lnTo>
                          <a:pt x="25" y="2"/>
                        </a:lnTo>
                        <a:lnTo>
                          <a:pt x="50" y="0"/>
                        </a:lnTo>
                        <a:lnTo>
                          <a:pt x="66" y="4"/>
                        </a:lnTo>
                        <a:lnTo>
                          <a:pt x="71" y="6"/>
                        </a:lnTo>
                        <a:lnTo>
                          <a:pt x="72" y="12"/>
                        </a:lnTo>
                        <a:lnTo>
                          <a:pt x="77" y="14"/>
                        </a:lnTo>
                        <a:lnTo>
                          <a:pt x="44" y="15"/>
                        </a:lnTo>
                        <a:lnTo>
                          <a:pt x="49" y="18"/>
                        </a:lnTo>
                        <a:lnTo>
                          <a:pt x="66" y="19"/>
                        </a:lnTo>
                        <a:lnTo>
                          <a:pt x="25" y="19"/>
                        </a:lnTo>
                        <a:lnTo>
                          <a:pt x="13" y="19"/>
                        </a:lnTo>
                        <a:lnTo>
                          <a:pt x="6" y="54"/>
                        </a:lnTo>
                        <a:lnTo>
                          <a:pt x="11" y="61"/>
                        </a:lnTo>
                        <a:lnTo>
                          <a:pt x="13" y="66"/>
                        </a:lnTo>
                        <a:lnTo>
                          <a:pt x="0" y="58"/>
                        </a:lnTo>
                        <a:lnTo>
                          <a:pt x="8" y="15"/>
                        </a:lnTo>
                        <a:lnTo>
                          <a:pt x="10" y="4"/>
                        </a:lnTo>
                      </a:path>
                    </a:pathLst>
                  </a:custGeom>
                  <a:solidFill>
                    <a:srgbClr val="80400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6522" name="Freeform 138"/>
                  <p:cNvSpPr>
                    <a:spLocks/>
                  </p:cNvSpPr>
                  <p:nvPr/>
                </p:nvSpPr>
                <p:spPr bwMode="auto">
                  <a:xfrm>
                    <a:off x="4366" y="1481"/>
                    <a:ext cx="39" cy="17"/>
                  </a:xfrm>
                  <a:custGeom>
                    <a:avLst/>
                    <a:gdLst>
                      <a:gd name="T0" fmla="*/ 34 w 39"/>
                      <a:gd name="T1" fmla="*/ 3 h 17"/>
                      <a:gd name="T2" fmla="*/ 15 w 39"/>
                      <a:gd name="T3" fmla="*/ 0 h 17"/>
                      <a:gd name="T4" fmla="*/ 2 w 39"/>
                      <a:gd name="T5" fmla="*/ 0 h 17"/>
                      <a:gd name="T6" fmla="*/ 3 w 39"/>
                      <a:gd name="T7" fmla="*/ 6 h 17"/>
                      <a:gd name="T8" fmla="*/ 0 w 39"/>
                      <a:gd name="T9" fmla="*/ 11 h 17"/>
                      <a:gd name="T10" fmla="*/ 16 w 39"/>
                      <a:gd name="T11" fmla="*/ 11 h 17"/>
                      <a:gd name="T12" fmla="*/ 27 w 39"/>
                      <a:gd name="T13" fmla="*/ 11 h 17"/>
                      <a:gd name="T14" fmla="*/ 11 w 39"/>
                      <a:gd name="T15" fmla="*/ 14 h 17"/>
                      <a:gd name="T16" fmla="*/ 3 w 39"/>
                      <a:gd name="T17" fmla="*/ 16 h 17"/>
                      <a:gd name="T18" fmla="*/ 31 w 39"/>
                      <a:gd name="T19" fmla="*/ 14 h 17"/>
                      <a:gd name="T20" fmla="*/ 38 w 39"/>
                      <a:gd name="T21" fmla="*/ 13 h 17"/>
                      <a:gd name="T22" fmla="*/ 34 w 39"/>
                      <a:gd name="T23" fmla="*/ 3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 h="17">
                        <a:moveTo>
                          <a:pt x="34" y="3"/>
                        </a:moveTo>
                        <a:lnTo>
                          <a:pt x="15" y="0"/>
                        </a:lnTo>
                        <a:lnTo>
                          <a:pt x="2" y="0"/>
                        </a:lnTo>
                        <a:lnTo>
                          <a:pt x="3" y="6"/>
                        </a:lnTo>
                        <a:lnTo>
                          <a:pt x="0" y="11"/>
                        </a:lnTo>
                        <a:lnTo>
                          <a:pt x="16" y="11"/>
                        </a:lnTo>
                        <a:lnTo>
                          <a:pt x="27" y="11"/>
                        </a:lnTo>
                        <a:lnTo>
                          <a:pt x="11" y="14"/>
                        </a:lnTo>
                        <a:lnTo>
                          <a:pt x="3" y="16"/>
                        </a:lnTo>
                        <a:lnTo>
                          <a:pt x="31" y="14"/>
                        </a:lnTo>
                        <a:lnTo>
                          <a:pt x="38" y="13"/>
                        </a:lnTo>
                        <a:lnTo>
                          <a:pt x="34" y="3"/>
                        </a:lnTo>
                      </a:path>
                    </a:pathLst>
                  </a:custGeom>
                  <a:solidFill>
                    <a:srgbClr val="80400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6523" name="Freeform 139"/>
                  <p:cNvSpPr>
                    <a:spLocks/>
                  </p:cNvSpPr>
                  <p:nvPr/>
                </p:nvSpPr>
                <p:spPr bwMode="auto">
                  <a:xfrm>
                    <a:off x="4445" y="1542"/>
                    <a:ext cx="111" cy="90"/>
                  </a:xfrm>
                  <a:custGeom>
                    <a:avLst/>
                    <a:gdLst>
                      <a:gd name="T0" fmla="*/ 92 w 111"/>
                      <a:gd name="T1" fmla="*/ 23 h 90"/>
                      <a:gd name="T2" fmla="*/ 82 w 111"/>
                      <a:gd name="T3" fmla="*/ 45 h 90"/>
                      <a:gd name="T4" fmla="*/ 0 w 111"/>
                      <a:gd name="T5" fmla="*/ 77 h 90"/>
                      <a:gd name="T6" fmla="*/ 43 w 111"/>
                      <a:gd name="T7" fmla="*/ 69 h 90"/>
                      <a:gd name="T8" fmla="*/ 62 w 111"/>
                      <a:gd name="T9" fmla="*/ 65 h 90"/>
                      <a:gd name="T10" fmla="*/ 84 w 111"/>
                      <a:gd name="T11" fmla="*/ 67 h 90"/>
                      <a:gd name="T12" fmla="*/ 100 w 111"/>
                      <a:gd name="T13" fmla="*/ 73 h 90"/>
                      <a:gd name="T14" fmla="*/ 109 w 111"/>
                      <a:gd name="T15" fmla="*/ 89 h 90"/>
                      <a:gd name="T16" fmla="*/ 110 w 111"/>
                      <a:gd name="T17" fmla="*/ 26 h 90"/>
                      <a:gd name="T18" fmla="*/ 107 w 111"/>
                      <a:gd name="T19" fmla="*/ 13 h 90"/>
                      <a:gd name="T20" fmla="*/ 96 w 111"/>
                      <a:gd name="T21" fmla="*/ 0 h 90"/>
                      <a:gd name="T22" fmla="*/ 92 w 111"/>
                      <a:gd name="T23" fmla="*/ 23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1" h="90">
                        <a:moveTo>
                          <a:pt x="92" y="23"/>
                        </a:moveTo>
                        <a:lnTo>
                          <a:pt x="82" y="45"/>
                        </a:lnTo>
                        <a:lnTo>
                          <a:pt x="0" y="77"/>
                        </a:lnTo>
                        <a:lnTo>
                          <a:pt x="43" y="69"/>
                        </a:lnTo>
                        <a:lnTo>
                          <a:pt x="62" y="65"/>
                        </a:lnTo>
                        <a:lnTo>
                          <a:pt x="84" y="67"/>
                        </a:lnTo>
                        <a:lnTo>
                          <a:pt x="100" y="73"/>
                        </a:lnTo>
                        <a:lnTo>
                          <a:pt x="109" y="89"/>
                        </a:lnTo>
                        <a:lnTo>
                          <a:pt x="110" y="26"/>
                        </a:lnTo>
                        <a:lnTo>
                          <a:pt x="107" y="13"/>
                        </a:lnTo>
                        <a:lnTo>
                          <a:pt x="96" y="0"/>
                        </a:lnTo>
                        <a:lnTo>
                          <a:pt x="92" y="23"/>
                        </a:lnTo>
                      </a:path>
                    </a:pathLst>
                  </a:custGeom>
                  <a:solidFill>
                    <a:srgbClr val="80400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6525" name="Freeform 141"/>
                <p:cNvSpPr>
                  <a:spLocks/>
                </p:cNvSpPr>
                <p:nvPr/>
              </p:nvSpPr>
              <p:spPr bwMode="auto">
                <a:xfrm>
                  <a:off x="4355" y="1361"/>
                  <a:ext cx="243" cy="215"/>
                </a:xfrm>
                <a:custGeom>
                  <a:avLst/>
                  <a:gdLst>
                    <a:gd name="T0" fmla="*/ 44 w 243"/>
                    <a:gd name="T1" fmla="*/ 17 h 215"/>
                    <a:gd name="T2" fmla="*/ 64 w 243"/>
                    <a:gd name="T3" fmla="*/ 9 h 215"/>
                    <a:gd name="T4" fmla="*/ 81 w 243"/>
                    <a:gd name="T5" fmla="*/ 5 h 215"/>
                    <a:gd name="T6" fmla="*/ 113 w 243"/>
                    <a:gd name="T7" fmla="*/ 0 h 215"/>
                    <a:gd name="T8" fmla="*/ 134 w 243"/>
                    <a:gd name="T9" fmla="*/ 0 h 215"/>
                    <a:gd name="T10" fmla="*/ 155 w 243"/>
                    <a:gd name="T11" fmla="*/ 0 h 215"/>
                    <a:gd name="T12" fmla="*/ 178 w 243"/>
                    <a:gd name="T13" fmla="*/ 4 h 215"/>
                    <a:gd name="T14" fmla="*/ 194 w 243"/>
                    <a:gd name="T15" fmla="*/ 4 h 215"/>
                    <a:gd name="T16" fmla="*/ 210 w 243"/>
                    <a:gd name="T17" fmla="*/ 8 h 215"/>
                    <a:gd name="T18" fmla="*/ 223 w 243"/>
                    <a:gd name="T19" fmla="*/ 17 h 215"/>
                    <a:gd name="T20" fmla="*/ 234 w 243"/>
                    <a:gd name="T21" fmla="*/ 29 h 215"/>
                    <a:gd name="T22" fmla="*/ 236 w 243"/>
                    <a:gd name="T23" fmla="*/ 44 h 215"/>
                    <a:gd name="T24" fmla="*/ 239 w 243"/>
                    <a:gd name="T25" fmla="*/ 65 h 215"/>
                    <a:gd name="T26" fmla="*/ 242 w 243"/>
                    <a:gd name="T27" fmla="*/ 94 h 215"/>
                    <a:gd name="T28" fmla="*/ 241 w 243"/>
                    <a:gd name="T29" fmla="*/ 119 h 215"/>
                    <a:gd name="T30" fmla="*/ 234 w 243"/>
                    <a:gd name="T31" fmla="*/ 140 h 215"/>
                    <a:gd name="T32" fmla="*/ 228 w 243"/>
                    <a:gd name="T33" fmla="*/ 161 h 215"/>
                    <a:gd name="T34" fmla="*/ 221 w 243"/>
                    <a:gd name="T35" fmla="*/ 174 h 215"/>
                    <a:gd name="T36" fmla="*/ 215 w 243"/>
                    <a:gd name="T37" fmla="*/ 188 h 215"/>
                    <a:gd name="T38" fmla="*/ 208 w 243"/>
                    <a:gd name="T39" fmla="*/ 200 h 215"/>
                    <a:gd name="T40" fmla="*/ 199 w 243"/>
                    <a:gd name="T41" fmla="*/ 214 h 215"/>
                    <a:gd name="T42" fmla="*/ 190 w 243"/>
                    <a:gd name="T43" fmla="*/ 214 h 215"/>
                    <a:gd name="T44" fmla="*/ 194 w 243"/>
                    <a:gd name="T45" fmla="*/ 195 h 215"/>
                    <a:gd name="T46" fmla="*/ 189 w 243"/>
                    <a:gd name="T47" fmla="*/ 183 h 215"/>
                    <a:gd name="T48" fmla="*/ 186 w 243"/>
                    <a:gd name="T49" fmla="*/ 174 h 215"/>
                    <a:gd name="T50" fmla="*/ 190 w 243"/>
                    <a:gd name="T51" fmla="*/ 162 h 215"/>
                    <a:gd name="T52" fmla="*/ 194 w 243"/>
                    <a:gd name="T53" fmla="*/ 140 h 215"/>
                    <a:gd name="T54" fmla="*/ 187 w 243"/>
                    <a:gd name="T55" fmla="*/ 135 h 215"/>
                    <a:gd name="T56" fmla="*/ 176 w 243"/>
                    <a:gd name="T57" fmla="*/ 146 h 215"/>
                    <a:gd name="T58" fmla="*/ 168 w 243"/>
                    <a:gd name="T59" fmla="*/ 156 h 215"/>
                    <a:gd name="T60" fmla="*/ 170 w 243"/>
                    <a:gd name="T61" fmla="*/ 135 h 215"/>
                    <a:gd name="T62" fmla="*/ 165 w 243"/>
                    <a:gd name="T63" fmla="*/ 109 h 215"/>
                    <a:gd name="T64" fmla="*/ 165 w 243"/>
                    <a:gd name="T65" fmla="*/ 81 h 215"/>
                    <a:gd name="T66" fmla="*/ 163 w 243"/>
                    <a:gd name="T67" fmla="*/ 67 h 215"/>
                    <a:gd name="T68" fmla="*/ 171 w 243"/>
                    <a:gd name="T69" fmla="*/ 60 h 215"/>
                    <a:gd name="T70" fmla="*/ 154 w 243"/>
                    <a:gd name="T71" fmla="*/ 64 h 215"/>
                    <a:gd name="T72" fmla="*/ 140 w 243"/>
                    <a:gd name="T73" fmla="*/ 68 h 215"/>
                    <a:gd name="T74" fmla="*/ 128 w 243"/>
                    <a:gd name="T75" fmla="*/ 69 h 215"/>
                    <a:gd name="T76" fmla="*/ 104 w 243"/>
                    <a:gd name="T77" fmla="*/ 72 h 215"/>
                    <a:gd name="T78" fmla="*/ 89 w 243"/>
                    <a:gd name="T79" fmla="*/ 77 h 215"/>
                    <a:gd name="T80" fmla="*/ 111 w 243"/>
                    <a:gd name="T81" fmla="*/ 68 h 215"/>
                    <a:gd name="T82" fmla="*/ 97 w 243"/>
                    <a:gd name="T83" fmla="*/ 68 h 215"/>
                    <a:gd name="T84" fmla="*/ 69 w 243"/>
                    <a:gd name="T85" fmla="*/ 68 h 215"/>
                    <a:gd name="T86" fmla="*/ 49 w 243"/>
                    <a:gd name="T87" fmla="*/ 65 h 215"/>
                    <a:gd name="T88" fmla="*/ 23 w 243"/>
                    <a:gd name="T89" fmla="*/ 67 h 215"/>
                    <a:gd name="T90" fmla="*/ 16 w 243"/>
                    <a:gd name="T91" fmla="*/ 80 h 215"/>
                    <a:gd name="T92" fmla="*/ 13 w 243"/>
                    <a:gd name="T93" fmla="*/ 96 h 215"/>
                    <a:gd name="T94" fmla="*/ 7 w 243"/>
                    <a:gd name="T95" fmla="*/ 77 h 215"/>
                    <a:gd name="T96" fmla="*/ 0 w 243"/>
                    <a:gd name="T97" fmla="*/ 53 h 215"/>
                    <a:gd name="T98" fmla="*/ 13 w 243"/>
                    <a:gd name="T99" fmla="*/ 36 h 215"/>
                    <a:gd name="T100" fmla="*/ 26 w 243"/>
                    <a:gd name="T101" fmla="*/ 26 h 215"/>
                    <a:gd name="T102" fmla="*/ 44 w 243"/>
                    <a:gd name="T103" fmla="*/ 17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43" h="215">
                      <a:moveTo>
                        <a:pt x="44" y="17"/>
                      </a:moveTo>
                      <a:lnTo>
                        <a:pt x="64" y="9"/>
                      </a:lnTo>
                      <a:lnTo>
                        <a:pt x="81" y="5"/>
                      </a:lnTo>
                      <a:lnTo>
                        <a:pt x="113" y="0"/>
                      </a:lnTo>
                      <a:lnTo>
                        <a:pt x="134" y="0"/>
                      </a:lnTo>
                      <a:lnTo>
                        <a:pt x="155" y="0"/>
                      </a:lnTo>
                      <a:lnTo>
                        <a:pt x="178" y="4"/>
                      </a:lnTo>
                      <a:lnTo>
                        <a:pt x="194" y="4"/>
                      </a:lnTo>
                      <a:lnTo>
                        <a:pt x="210" y="8"/>
                      </a:lnTo>
                      <a:lnTo>
                        <a:pt x="223" y="17"/>
                      </a:lnTo>
                      <a:lnTo>
                        <a:pt x="234" y="29"/>
                      </a:lnTo>
                      <a:lnTo>
                        <a:pt x="236" y="44"/>
                      </a:lnTo>
                      <a:lnTo>
                        <a:pt x="239" y="65"/>
                      </a:lnTo>
                      <a:lnTo>
                        <a:pt x="242" y="94"/>
                      </a:lnTo>
                      <a:lnTo>
                        <a:pt x="241" y="119"/>
                      </a:lnTo>
                      <a:lnTo>
                        <a:pt x="234" y="140"/>
                      </a:lnTo>
                      <a:lnTo>
                        <a:pt x="228" y="161"/>
                      </a:lnTo>
                      <a:lnTo>
                        <a:pt x="221" y="174"/>
                      </a:lnTo>
                      <a:lnTo>
                        <a:pt x="215" y="188"/>
                      </a:lnTo>
                      <a:lnTo>
                        <a:pt x="208" y="200"/>
                      </a:lnTo>
                      <a:lnTo>
                        <a:pt x="199" y="214"/>
                      </a:lnTo>
                      <a:lnTo>
                        <a:pt x="190" y="214"/>
                      </a:lnTo>
                      <a:lnTo>
                        <a:pt x="194" y="195"/>
                      </a:lnTo>
                      <a:lnTo>
                        <a:pt x="189" y="183"/>
                      </a:lnTo>
                      <a:lnTo>
                        <a:pt x="186" y="174"/>
                      </a:lnTo>
                      <a:lnTo>
                        <a:pt x="190" y="162"/>
                      </a:lnTo>
                      <a:lnTo>
                        <a:pt x="194" y="140"/>
                      </a:lnTo>
                      <a:lnTo>
                        <a:pt x="187" y="135"/>
                      </a:lnTo>
                      <a:lnTo>
                        <a:pt x="176" y="146"/>
                      </a:lnTo>
                      <a:lnTo>
                        <a:pt x="168" y="156"/>
                      </a:lnTo>
                      <a:lnTo>
                        <a:pt x="170" y="135"/>
                      </a:lnTo>
                      <a:lnTo>
                        <a:pt x="165" y="109"/>
                      </a:lnTo>
                      <a:lnTo>
                        <a:pt x="165" y="81"/>
                      </a:lnTo>
                      <a:lnTo>
                        <a:pt x="163" y="67"/>
                      </a:lnTo>
                      <a:lnTo>
                        <a:pt x="171" y="60"/>
                      </a:lnTo>
                      <a:lnTo>
                        <a:pt x="154" y="64"/>
                      </a:lnTo>
                      <a:lnTo>
                        <a:pt x="140" y="68"/>
                      </a:lnTo>
                      <a:lnTo>
                        <a:pt x="128" y="69"/>
                      </a:lnTo>
                      <a:lnTo>
                        <a:pt x="104" y="72"/>
                      </a:lnTo>
                      <a:lnTo>
                        <a:pt x="89" y="77"/>
                      </a:lnTo>
                      <a:lnTo>
                        <a:pt x="111" y="68"/>
                      </a:lnTo>
                      <a:lnTo>
                        <a:pt x="97" y="68"/>
                      </a:lnTo>
                      <a:lnTo>
                        <a:pt x="69" y="68"/>
                      </a:lnTo>
                      <a:lnTo>
                        <a:pt x="49" y="65"/>
                      </a:lnTo>
                      <a:lnTo>
                        <a:pt x="23" y="67"/>
                      </a:lnTo>
                      <a:lnTo>
                        <a:pt x="16" y="80"/>
                      </a:lnTo>
                      <a:lnTo>
                        <a:pt x="13" y="96"/>
                      </a:lnTo>
                      <a:lnTo>
                        <a:pt x="7" y="77"/>
                      </a:lnTo>
                      <a:lnTo>
                        <a:pt x="0" y="53"/>
                      </a:lnTo>
                      <a:lnTo>
                        <a:pt x="13" y="36"/>
                      </a:lnTo>
                      <a:lnTo>
                        <a:pt x="26" y="26"/>
                      </a:lnTo>
                      <a:lnTo>
                        <a:pt x="44" y="17"/>
                      </a:lnTo>
                    </a:path>
                  </a:pathLst>
                </a:custGeom>
                <a:solidFill>
                  <a:srgbClr val="00000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6527" name="Freeform 143"/>
              <p:cNvSpPr>
                <a:spLocks/>
              </p:cNvSpPr>
              <p:nvPr/>
            </p:nvSpPr>
            <p:spPr bwMode="auto">
              <a:xfrm>
                <a:off x="4304" y="1927"/>
                <a:ext cx="55" cy="133"/>
              </a:xfrm>
              <a:custGeom>
                <a:avLst/>
                <a:gdLst>
                  <a:gd name="T0" fmla="*/ 0 w 55"/>
                  <a:gd name="T1" fmla="*/ 132 h 133"/>
                  <a:gd name="T2" fmla="*/ 54 w 55"/>
                  <a:gd name="T3" fmla="*/ 0 h 133"/>
                  <a:gd name="T4" fmla="*/ 43 w 55"/>
                  <a:gd name="T5" fmla="*/ 84 h 133"/>
                </a:gdLst>
                <a:ahLst/>
                <a:cxnLst>
                  <a:cxn ang="0">
                    <a:pos x="T0" y="T1"/>
                  </a:cxn>
                  <a:cxn ang="0">
                    <a:pos x="T2" y="T3"/>
                  </a:cxn>
                  <a:cxn ang="0">
                    <a:pos x="T4" y="T5"/>
                  </a:cxn>
                </a:cxnLst>
                <a:rect l="0" t="0" r="r" b="b"/>
                <a:pathLst>
                  <a:path w="55" h="133">
                    <a:moveTo>
                      <a:pt x="0" y="132"/>
                    </a:moveTo>
                    <a:lnTo>
                      <a:pt x="54" y="0"/>
                    </a:lnTo>
                    <a:lnTo>
                      <a:pt x="43" y="84"/>
                    </a:lnTo>
                  </a:path>
                </a:pathLst>
              </a:custGeom>
              <a:noFill/>
              <a:ln w="127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6528" name="Freeform 144"/>
              <p:cNvSpPr>
                <a:spLocks/>
              </p:cNvSpPr>
              <p:nvPr/>
            </p:nvSpPr>
            <p:spPr bwMode="auto">
              <a:xfrm>
                <a:off x="4675" y="1969"/>
                <a:ext cx="39" cy="139"/>
              </a:xfrm>
              <a:custGeom>
                <a:avLst/>
                <a:gdLst>
                  <a:gd name="T0" fmla="*/ 22 w 39"/>
                  <a:gd name="T1" fmla="*/ 138 h 139"/>
                  <a:gd name="T2" fmla="*/ 0 w 39"/>
                  <a:gd name="T3" fmla="*/ 0 h 139"/>
                  <a:gd name="T4" fmla="*/ 38 w 39"/>
                  <a:gd name="T5" fmla="*/ 90 h 139"/>
                </a:gdLst>
                <a:ahLst/>
                <a:cxnLst>
                  <a:cxn ang="0">
                    <a:pos x="T0" y="T1"/>
                  </a:cxn>
                  <a:cxn ang="0">
                    <a:pos x="T2" y="T3"/>
                  </a:cxn>
                  <a:cxn ang="0">
                    <a:pos x="T4" y="T5"/>
                  </a:cxn>
                </a:cxnLst>
                <a:rect l="0" t="0" r="r" b="b"/>
                <a:pathLst>
                  <a:path w="39" h="139">
                    <a:moveTo>
                      <a:pt x="22" y="138"/>
                    </a:moveTo>
                    <a:lnTo>
                      <a:pt x="0" y="0"/>
                    </a:lnTo>
                    <a:lnTo>
                      <a:pt x="38" y="90"/>
                    </a:lnTo>
                  </a:path>
                </a:pathLst>
              </a:custGeom>
              <a:noFill/>
              <a:ln w="127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6547" name="Group 163"/>
            <p:cNvGrpSpPr>
              <a:grpSpLocks/>
            </p:cNvGrpSpPr>
            <p:nvPr/>
          </p:nvGrpSpPr>
          <p:grpSpPr bwMode="auto">
            <a:xfrm>
              <a:off x="693" y="1324"/>
              <a:ext cx="1212" cy="2091"/>
              <a:chOff x="693" y="1324"/>
              <a:chExt cx="1212" cy="2091"/>
            </a:xfrm>
          </p:grpSpPr>
          <p:sp>
            <p:nvSpPr>
              <p:cNvPr id="16530" name="Freeform 146"/>
              <p:cNvSpPr>
                <a:spLocks/>
              </p:cNvSpPr>
              <p:nvPr/>
            </p:nvSpPr>
            <p:spPr bwMode="auto">
              <a:xfrm>
                <a:off x="693" y="2031"/>
                <a:ext cx="637" cy="1384"/>
              </a:xfrm>
              <a:custGeom>
                <a:avLst/>
                <a:gdLst>
                  <a:gd name="T0" fmla="*/ 178 w 637"/>
                  <a:gd name="T1" fmla="*/ 117 h 1384"/>
                  <a:gd name="T2" fmla="*/ 172 w 637"/>
                  <a:gd name="T3" fmla="*/ 158 h 1384"/>
                  <a:gd name="T4" fmla="*/ 160 w 637"/>
                  <a:gd name="T5" fmla="*/ 204 h 1384"/>
                  <a:gd name="T6" fmla="*/ 149 w 637"/>
                  <a:gd name="T7" fmla="*/ 294 h 1384"/>
                  <a:gd name="T8" fmla="*/ 141 w 637"/>
                  <a:gd name="T9" fmla="*/ 407 h 1384"/>
                  <a:gd name="T10" fmla="*/ 157 w 637"/>
                  <a:gd name="T11" fmla="*/ 695 h 1384"/>
                  <a:gd name="T12" fmla="*/ 142 w 637"/>
                  <a:gd name="T13" fmla="*/ 864 h 1384"/>
                  <a:gd name="T14" fmla="*/ 89 w 637"/>
                  <a:gd name="T15" fmla="*/ 1012 h 1384"/>
                  <a:gd name="T16" fmla="*/ 57 w 637"/>
                  <a:gd name="T17" fmla="*/ 1084 h 1384"/>
                  <a:gd name="T18" fmla="*/ 27 w 637"/>
                  <a:gd name="T19" fmla="*/ 1131 h 1384"/>
                  <a:gd name="T20" fmla="*/ 1 w 637"/>
                  <a:gd name="T21" fmla="*/ 1199 h 1384"/>
                  <a:gd name="T22" fmla="*/ 13 w 637"/>
                  <a:gd name="T23" fmla="*/ 1231 h 1384"/>
                  <a:gd name="T24" fmla="*/ 30 w 637"/>
                  <a:gd name="T25" fmla="*/ 1254 h 1384"/>
                  <a:gd name="T26" fmla="*/ 37 w 637"/>
                  <a:gd name="T27" fmla="*/ 1244 h 1384"/>
                  <a:gd name="T28" fmla="*/ 50 w 637"/>
                  <a:gd name="T29" fmla="*/ 1259 h 1384"/>
                  <a:gd name="T30" fmla="*/ 61 w 637"/>
                  <a:gd name="T31" fmla="*/ 1308 h 1384"/>
                  <a:gd name="T32" fmla="*/ 119 w 637"/>
                  <a:gd name="T33" fmla="*/ 1371 h 1384"/>
                  <a:gd name="T34" fmla="*/ 188 w 637"/>
                  <a:gd name="T35" fmla="*/ 1376 h 1384"/>
                  <a:gd name="T36" fmla="*/ 178 w 637"/>
                  <a:gd name="T37" fmla="*/ 1331 h 1384"/>
                  <a:gd name="T38" fmla="*/ 162 w 637"/>
                  <a:gd name="T39" fmla="*/ 1297 h 1384"/>
                  <a:gd name="T40" fmla="*/ 163 w 637"/>
                  <a:gd name="T41" fmla="*/ 1257 h 1384"/>
                  <a:gd name="T42" fmla="*/ 170 w 637"/>
                  <a:gd name="T43" fmla="*/ 1241 h 1384"/>
                  <a:gd name="T44" fmla="*/ 214 w 637"/>
                  <a:gd name="T45" fmla="*/ 1153 h 1384"/>
                  <a:gd name="T46" fmla="*/ 255 w 637"/>
                  <a:gd name="T47" fmla="*/ 1063 h 1384"/>
                  <a:gd name="T48" fmla="*/ 305 w 637"/>
                  <a:gd name="T49" fmla="*/ 984 h 1384"/>
                  <a:gd name="T50" fmla="*/ 315 w 637"/>
                  <a:gd name="T51" fmla="*/ 961 h 1384"/>
                  <a:gd name="T52" fmla="*/ 320 w 637"/>
                  <a:gd name="T53" fmla="*/ 975 h 1384"/>
                  <a:gd name="T54" fmla="*/ 317 w 637"/>
                  <a:gd name="T55" fmla="*/ 1093 h 1384"/>
                  <a:gd name="T56" fmla="*/ 306 w 637"/>
                  <a:gd name="T57" fmla="*/ 1209 h 1384"/>
                  <a:gd name="T58" fmla="*/ 310 w 637"/>
                  <a:gd name="T59" fmla="*/ 1259 h 1384"/>
                  <a:gd name="T60" fmla="*/ 331 w 637"/>
                  <a:gd name="T61" fmla="*/ 1264 h 1384"/>
                  <a:gd name="T62" fmla="*/ 326 w 637"/>
                  <a:gd name="T63" fmla="*/ 1293 h 1384"/>
                  <a:gd name="T64" fmla="*/ 326 w 637"/>
                  <a:gd name="T65" fmla="*/ 1342 h 1384"/>
                  <a:gd name="T66" fmla="*/ 337 w 637"/>
                  <a:gd name="T67" fmla="*/ 1363 h 1384"/>
                  <a:gd name="T68" fmla="*/ 389 w 637"/>
                  <a:gd name="T69" fmla="*/ 1366 h 1384"/>
                  <a:gd name="T70" fmla="*/ 414 w 637"/>
                  <a:gd name="T71" fmla="*/ 1362 h 1384"/>
                  <a:gd name="T72" fmla="*/ 418 w 637"/>
                  <a:gd name="T73" fmla="*/ 1342 h 1384"/>
                  <a:gd name="T74" fmla="*/ 443 w 637"/>
                  <a:gd name="T75" fmla="*/ 1355 h 1384"/>
                  <a:gd name="T76" fmla="*/ 489 w 637"/>
                  <a:gd name="T77" fmla="*/ 1382 h 1384"/>
                  <a:gd name="T78" fmla="*/ 596 w 637"/>
                  <a:gd name="T79" fmla="*/ 1379 h 1384"/>
                  <a:gd name="T80" fmla="*/ 636 w 637"/>
                  <a:gd name="T81" fmla="*/ 1362 h 1384"/>
                  <a:gd name="T82" fmla="*/ 614 w 637"/>
                  <a:gd name="T83" fmla="*/ 1337 h 1384"/>
                  <a:gd name="T84" fmla="*/ 568 w 637"/>
                  <a:gd name="T85" fmla="*/ 1325 h 1384"/>
                  <a:gd name="T86" fmla="*/ 524 w 637"/>
                  <a:gd name="T87" fmla="*/ 1289 h 1384"/>
                  <a:gd name="T88" fmla="*/ 487 w 637"/>
                  <a:gd name="T89" fmla="*/ 1254 h 1384"/>
                  <a:gd name="T90" fmla="*/ 480 w 637"/>
                  <a:gd name="T91" fmla="*/ 1172 h 1384"/>
                  <a:gd name="T92" fmla="*/ 486 w 637"/>
                  <a:gd name="T93" fmla="*/ 1113 h 1384"/>
                  <a:gd name="T94" fmla="*/ 489 w 637"/>
                  <a:gd name="T95" fmla="*/ 1063 h 1384"/>
                  <a:gd name="T96" fmla="*/ 515 w 637"/>
                  <a:gd name="T97" fmla="*/ 886 h 1384"/>
                  <a:gd name="T98" fmla="*/ 547 w 637"/>
                  <a:gd name="T99" fmla="*/ 758 h 1384"/>
                  <a:gd name="T100" fmla="*/ 554 w 637"/>
                  <a:gd name="T101" fmla="*/ 662 h 1384"/>
                  <a:gd name="T102" fmla="*/ 563 w 637"/>
                  <a:gd name="T103" fmla="*/ 499 h 1384"/>
                  <a:gd name="T104" fmla="*/ 574 w 637"/>
                  <a:gd name="T105" fmla="*/ 368 h 1384"/>
                  <a:gd name="T106" fmla="*/ 566 w 637"/>
                  <a:gd name="T107" fmla="*/ 245 h 1384"/>
                  <a:gd name="T108" fmla="*/ 554 w 637"/>
                  <a:gd name="T109" fmla="*/ 185 h 1384"/>
                  <a:gd name="T110" fmla="*/ 544 w 637"/>
                  <a:gd name="T111" fmla="*/ 124 h 1384"/>
                  <a:gd name="T112" fmla="*/ 546 w 637"/>
                  <a:gd name="T113" fmla="*/ 60 h 1384"/>
                  <a:gd name="T114" fmla="*/ 496 w 637"/>
                  <a:gd name="T115" fmla="*/ 0 h 1384"/>
                  <a:gd name="T116" fmla="*/ 214 w 637"/>
                  <a:gd name="T117" fmla="*/ 57 h 1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37" h="1384">
                    <a:moveTo>
                      <a:pt x="188" y="68"/>
                    </a:moveTo>
                    <a:lnTo>
                      <a:pt x="184" y="69"/>
                    </a:lnTo>
                    <a:lnTo>
                      <a:pt x="182" y="74"/>
                    </a:lnTo>
                    <a:lnTo>
                      <a:pt x="181" y="77"/>
                    </a:lnTo>
                    <a:lnTo>
                      <a:pt x="179" y="82"/>
                    </a:lnTo>
                    <a:lnTo>
                      <a:pt x="178" y="89"/>
                    </a:lnTo>
                    <a:lnTo>
                      <a:pt x="178" y="96"/>
                    </a:lnTo>
                    <a:lnTo>
                      <a:pt x="178" y="103"/>
                    </a:lnTo>
                    <a:lnTo>
                      <a:pt x="178" y="109"/>
                    </a:lnTo>
                    <a:lnTo>
                      <a:pt x="178" y="117"/>
                    </a:lnTo>
                    <a:lnTo>
                      <a:pt x="178" y="124"/>
                    </a:lnTo>
                    <a:lnTo>
                      <a:pt x="178" y="130"/>
                    </a:lnTo>
                    <a:lnTo>
                      <a:pt x="178" y="136"/>
                    </a:lnTo>
                    <a:lnTo>
                      <a:pt x="178" y="142"/>
                    </a:lnTo>
                    <a:lnTo>
                      <a:pt x="178" y="146"/>
                    </a:lnTo>
                    <a:lnTo>
                      <a:pt x="177" y="149"/>
                    </a:lnTo>
                    <a:lnTo>
                      <a:pt x="177" y="152"/>
                    </a:lnTo>
                    <a:lnTo>
                      <a:pt x="175" y="153"/>
                    </a:lnTo>
                    <a:lnTo>
                      <a:pt x="174" y="156"/>
                    </a:lnTo>
                    <a:lnTo>
                      <a:pt x="172" y="158"/>
                    </a:lnTo>
                    <a:lnTo>
                      <a:pt x="171" y="162"/>
                    </a:lnTo>
                    <a:lnTo>
                      <a:pt x="171" y="165"/>
                    </a:lnTo>
                    <a:lnTo>
                      <a:pt x="170" y="169"/>
                    </a:lnTo>
                    <a:lnTo>
                      <a:pt x="169" y="175"/>
                    </a:lnTo>
                    <a:lnTo>
                      <a:pt x="167" y="178"/>
                    </a:lnTo>
                    <a:lnTo>
                      <a:pt x="165" y="184"/>
                    </a:lnTo>
                    <a:lnTo>
                      <a:pt x="164" y="189"/>
                    </a:lnTo>
                    <a:lnTo>
                      <a:pt x="163" y="193"/>
                    </a:lnTo>
                    <a:lnTo>
                      <a:pt x="162" y="198"/>
                    </a:lnTo>
                    <a:lnTo>
                      <a:pt x="160" y="204"/>
                    </a:lnTo>
                    <a:lnTo>
                      <a:pt x="160" y="210"/>
                    </a:lnTo>
                    <a:lnTo>
                      <a:pt x="159" y="214"/>
                    </a:lnTo>
                    <a:lnTo>
                      <a:pt x="159" y="220"/>
                    </a:lnTo>
                    <a:lnTo>
                      <a:pt x="157" y="225"/>
                    </a:lnTo>
                    <a:lnTo>
                      <a:pt x="156" y="233"/>
                    </a:lnTo>
                    <a:lnTo>
                      <a:pt x="156" y="243"/>
                    </a:lnTo>
                    <a:lnTo>
                      <a:pt x="155" y="254"/>
                    </a:lnTo>
                    <a:lnTo>
                      <a:pt x="154" y="266"/>
                    </a:lnTo>
                    <a:lnTo>
                      <a:pt x="152" y="281"/>
                    </a:lnTo>
                    <a:lnTo>
                      <a:pt x="149" y="294"/>
                    </a:lnTo>
                    <a:lnTo>
                      <a:pt x="148" y="309"/>
                    </a:lnTo>
                    <a:lnTo>
                      <a:pt x="147" y="323"/>
                    </a:lnTo>
                    <a:lnTo>
                      <a:pt x="145" y="337"/>
                    </a:lnTo>
                    <a:lnTo>
                      <a:pt x="143" y="352"/>
                    </a:lnTo>
                    <a:lnTo>
                      <a:pt x="142" y="363"/>
                    </a:lnTo>
                    <a:lnTo>
                      <a:pt x="142" y="376"/>
                    </a:lnTo>
                    <a:lnTo>
                      <a:pt x="141" y="384"/>
                    </a:lnTo>
                    <a:lnTo>
                      <a:pt x="141" y="393"/>
                    </a:lnTo>
                    <a:lnTo>
                      <a:pt x="141" y="400"/>
                    </a:lnTo>
                    <a:lnTo>
                      <a:pt x="141" y="407"/>
                    </a:lnTo>
                    <a:lnTo>
                      <a:pt x="141" y="421"/>
                    </a:lnTo>
                    <a:lnTo>
                      <a:pt x="142" y="441"/>
                    </a:lnTo>
                    <a:lnTo>
                      <a:pt x="143" y="466"/>
                    </a:lnTo>
                    <a:lnTo>
                      <a:pt x="145" y="494"/>
                    </a:lnTo>
                    <a:lnTo>
                      <a:pt x="148" y="525"/>
                    </a:lnTo>
                    <a:lnTo>
                      <a:pt x="149" y="558"/>
                    </a:lnTo>
                    <a:lnTo>
                      <a:pt x="152" y="593"/>
                    </a:lnTo>
                    <a:lnTo>
                      <a:pt x="154" y="627"/>
                    </a:lnTo>
                    <a:lnTo>
                      <a:pt x="155" y="662"/>
                    </a:lnTo>
                    <a:lnTo>
                      <a:pt x="157" y="695"/>
                    </a:lnTo>
                    <a:lnTo>
                      <a:pt x="159" y="725"/>
                    </a:lnTo>
                    <a:lnTo>
                      <a:pt x="160" y="752"/>
                    </a:lnTo>
                    <a:lnTo>
                      <a:pt x="162" y="776"/>
                    </a:lnTo>
                    <a:lnTo>
                      <a:pt x="162" y="793"/>
                    </a:lnTo>
                    <a:lnTo>
                      <a:pt x="163" y="807"/>
                    </a:lnTo>
                    <a:lnTo>
                      <a:pt x="160" y="812"/>
                    </a:lnTo>
                    <a:lnTo>
                      <a:pt x="157" y="822"/>
                    </a:lnTo>
                    <a:lnTo>
                      <a:pt x="154" y="834"/>
                    </a:lnTo>
                    <a:lnTo>
                      <a:pt x="148" y="847"/>
                    </a:lnTo>
                    <a:lnTo>
                      <a:pt x="142" y="864"/>
                    </a:lnTo>
                    <a:lnTo>
                      <a:pt x="136" y="879"/>
                    </a:lnTo>
                    <a:lnTo>
                      <a:pt x="132" y="896"/>
                    </a:lnTo>
                    <a:lnTo>
                      <a:pt x="125" y="914"/>
                    </a:lnTo>
                    <a:lnTo>
                      <a:pt x="119" y="932"/>
                    </a:lnTo>
                    <a:lnTo>
                      <a:pt x="112" y="948"/>
                    </a:lnTo>
                    <a:lnTo>
                      <a:pt x="106" y="964"/>
                    </a:lnTo>
                    <a:lnTo>
                      <a:pt x="100" y="980"/>
                    </a:lnTo>
                    <a:lnTo>
                      <a:pt x="97" y="993"/>
                    </a:lnTo>
                    <a:lnTo>
                      <a:pt x="92" y="1003"/>
                    </a:lnTo>
                    <a:lnTo>
                      <a:pt x="89" y="1012"/>
                    </a:lnTo>
                    <a:lnTo>
                      <a:pt x="87" y="1019"/>
                    </a:lnTo>
                    <a:lnTo>
                      <a:pt x="84" y="1023"/>
                    </a:lnTo>
                    <a:lnTo>
                      <a:pt x="82" y="1030"/>
                    </a:lnTo>
                    <a:lnTo>
                      <a:pt x="78" y="1036"/>
                    </a:lnTo>
                    <a:lnTo>
                      <a:pt x="76" y="1043"/>
                    </a:lnTo>
                    <a:lnTo>
                      <a:pt x="72" y="1051"/>
                    </a:lnTo>
                    <a:lnTo>
                      <a:pt x="69" y="1059"/>
                    </a:lnTo>
                    <a:lnTo>
                      <a:pt x="65" y="1067"/>
                    </a:lnTo>
                    <a:lnTo>
                      <a:pt x="61" y="1077"/>
                    </a:lnTo>
                    <a:lnTo>
                      <a:pt x="57" y="1084"/>
                    </a:lnTo>
                    <a:lnTo>
                      <a:pt x="53" y="1091"/>
                    </a:lnTo>
                    <a:lnTo>
                      <a:pt x="48" y="1099"/>
                    </a:lnTo>
                    <a:lnTo>
                      <a:pt x="46" y="1104"/>
                    </a:lnTo>
                    <a:lnTo>
                      <a:pt x="42" y="1111"/>
                    </a:lnTo>
                    <a:lnTo>
                      <a:pt x="39" y="1116"/>
                    </a:lnTo>
                    <a:lnTo>
                      <a:pt x="36" y="1119"/>
                    </a:lnTo>
                    <a:lnTo>
                      <a:pt x="35" y="1122"/>
                    </a:lnTo>
                    <a:lnTo>
                      <a:pt x="32" y="1123"/>
                    </a:lnTo>
                    <a:lnTo>
                      <a:pt x="29" y="1127"/>
                    </a:lnTo>
                    <a:lnTo>
                      <a:pt x="27" y="1131"/>
                    </a:lnTo>
                    <a:lnTo>
                      <a:pt x="23" y="1137"/>
                    </a:lnTo>
                    <a:lnTo>
                      <a:pt x="21" y="1143"/>
                    </a:lnTo>
                    <a:lnTo>
                      <a:pt x="16" y="1150"/>
                    </a:lnTo>
                    <a:lnTo>
                      <a:pt x="14" y="1157"/>
                    </a:lnTo>
                    <a:lnTo>
                      <a:pt x="12" y="1165"/>
                    </a:lnTo>
                    <a:lnTo>
                      <a:pt x="8" y="1171"/>
                    </a:lnTo>
                    <a:lnTo>
                      <a:pt x="7" y="1179"/>
                    </a:lnTo>
                    <a:lnTo>
                      <a:pt x="5" y="1186"/>
                    </a:lnTo>
                    <a:lnTo>
                      <a:pt x="3" y="1192"/>
                    </a:lnTo>
                    <a:lnTo>
                      <a:pt x="1" y="1199"/>
                    </a:lnTo>
                    <a:lnTo>
                      <a:pt x="0" y="1205"/>
                    </a:lnTo>
                    <a:lnTo>
                      <a:pt x="0" y="1208"/>
                    </a:lnTo>
                    <a:lnTo>
                      <a:pt x="0" y="1212"/>
                    </a:lnTo>
                    <a:lnTo>
                      <a:pt x="0" y="1214"/>
                    </a:lnTo>
                    <a:lnTo>
                      <a:pt x="1" y="1215"/>
                    </a:lnTo>
                    <a:lnTo>
                      <a:pt x="3" y="1218"/>
                    </a:lnTo>
                    <a:lnTo>
                      <a:pt x="5" y="1220"/>
                    </a:lnTo>
                    <a:lnTo>
                      <a:pt x="7" y="1225"/>
                    </a:lnTo>
                    <a:lnTo>
                      <a:pt x="9" y="1227"/>
                    </a:lnTo>
                    <a:lnTo>
                      <a:pt x="13" y="1231"/>
                    </a:lnTo>
                    <a:lnTo>
                      <a:pt x="15" y="1235"/>
                    </a:lnTo>
                    <a:lnTo>
                      <a:pt x="18" y="1239"/>
                    </a:lnTo>
                    <a:lnTo>
                      <a:pt x="21" y="1241"/>
                    </a:lnTo>
                    <a:lnTo>
                      <a:pt x="23" y="1246"/>
                    </a:lnTo>
                    <a:lnTo>
                      <a:pt x="25" y="1248"/>
                    </a:lnTo>
                    <a:lnTo>
                      <a:pt x="28" y="1250"/>
                    </a:lnTo>
                    <a:lnTo>
                      <a:pt x="29" y="1253"/>
                    </a:lnTo>
                    <a:lnTo>
                      <a:pt x="29" y="1254"/>
                    </a:lnTo>
                    <a:lnTo>
                      <a:pt x="30" y="1255"/>
                    </a:lnTo>
                    <a:lnTo>
                      <a:pt x="30" y="1254"/>
                    </a:lnTo>
                    <a:lnTo>
                      <a:pt x="30" y="1253"/>
                    </a:lnTo>
                    <a:lnTo>
                      <a:pt x="32" y="1253"/>
                    </a:lnTo>
                    <a:lnTo>
                      <a:pt x="32" y="1250"/>
                    </a:lnTo>
                    <a:lnTo>
                      <a:pt x="33" y="1249"/>
                    </a:lnTo>
                    <a:lnTo>
                      <a:pt x="35" y="1249"/>
                    </a:lnTo>
                    <a:lnTo>
                      <a:pt x="35" y="1248"/>
                    </a:lnTo>
                    <a:lnTo>
                      <a:pt x="36" y="1247"/>
                    </a:lnTo>
                    <a:lnTo>
                      <a:pt x="36" y="1246"/>
                    </a:lnTo>
                    <a:lnTo>
                      <a:pt x="37" y="1246"/>
                    </a:lnTo>
                    <a:lnTo>
                      <a:pt x="37" y="1244"/>
                    </a:lnTo>
                    <a:lnTo>
                      <a:pt x="39" y="1244"/>
                    </a:lnTo>
                    <a:lnTo>
                      <a:pt x="40" y="1244"/>
                    </a:lnTo>
                    <a:lnTo>
                      <a:pt x="40" y="1246"/>
                    </a:lnTo>
                    <a:lnTo>
                      <a:pt x="42" y="1247"/>
                    </a:lnTo>
                    <a:lnTo>
                      <a:pt x="43" y="1248"/>
                    </a:lnTo>
                    <a:lnTo>
                      <a:pt x="44" y="1249"/>
                    </a:lnTo>
                    <a:lnTo>
                      <a:pt x="46" y="1250"/>
                    </a:lnTo>
                    <a:lnTo>
                      <a:pt x="47" y="1254"/>
                    </a:lnTo>
                    <a:lnTo>
                      <a:pt x="48" y="1256"/>
                    </a:lnTo>
                    <a:lnTo>
                      <a:pt x="50" y="1259"/>
                    </a:lnTo>
                    <a:lnTo>
                      <a:pt x="51" y="1262"/>
                    </a:lnTo>
                    <a:lnTo>
                      <a:pt x="51" y="1266"/>
                    </a:lnTo>
                    <a:lnTo>
                      <a:pt x="53" y="1268"/>
                    </a:lnTo>
                    <a:lnTo>
                      <a:pt x="53" y="1273"/>
                    </a:lnTo>
                    <a:lnTo>
                      <a:pt x="54" y="1277"/>
                    </a:lnTo>
                    <a:lnTo>
                      <a:pt x="54" y="1282"/>
                    </a:lnTo>
                    <a:lnTo>
                      <a:pt x="54" y="1288"/>
                    </a:lnTo>
                    <a:lnTo>
                      <a:pt x="57" y="1294"/>
                    </a:lnTo>
                    <a:lnTo>
                      <a:pt x="58" y="1302"/>
                    </a:lnTo>
                    <a:lnTo>
                      <a:pt x="61" y="1308"/>
                    </a:lnTo>
                    <a:lnTo>
                      <a:pt x="65" y="1315"/>
                    </a:lnTo>
                    <a:lnTo>
                      <a:pt x="69" y="1323"/>
                    </a:lnTo>
                    <a:lnTo>
                      <a:pt x="73" y="1330"/>
                    </a:lnTo>
                    <a:lnTo>
                      <a:pt x="78" y="1337"/>
                    </a:lnTo>
                    <a:lnTo>
                      <a:pt x="84" y="1344"/>
                    </a:lnTo>
                    <a:lnTo>
                      <a:pt x="90" y="1351"/>
                    </a:lnTo>
                    <a:lnTo>
                      <a:pt x="97" y="1357"/>
                    </a:lnTo>
                    <a:lnTo>
                      <a:pt x="104" y="1363"/>
                    </a:lnTo>
                    <a:lnTo>
                      <a:pt x="111" y="1366"/>
                    </a:lnTo>
                    <a:lnTo>
                      <a:pt x="119" y="1371"/>
                    </a:lnTo>
                    <a:lnTo>
                      <a:pt x="127" y="1375"/>
                    </a:lnTo>
                    <a:lnTo>
                      <a:pt x="140" y="1377"/>
                    </a:lnTo>
                    <a:lnTo>
                      <a:pt x="149" y="1380"/>
                    </a:lnTo>
                    <a:lnTo>
                      <a:pt x="159" y="1382"/>
                    </a:lnTo>
                    <a:lnTo>
                      <a:pt x="167" y="1383"/>
                    </a:lnTo>
                    <a:lnTo>
                      <a:pt x="172" y="1383"/>
                    </a:lnTo>
                    <a:lnTo>
                      <a:pt x="178" y="1382"/>
                    </a:lnTo>
                    <a:lnTo>
                      <a:pt x="182" y="1380"/>
                    </a:lnTo>
                    <a:lnTo>
                      <a:pt x="185" y="1379"/>
                    </a:lnTo>
                    <a:lnTo>
                      <a:pt x="188" y="1376"/>
                    </a:lnTo>
                    <a:lnTo>
                      <a:pt x="189" y="1372"/>
                    </a:lnTo>
                    <a:lnTo>
                      <a:pt x="189" y="1370"/>
                    </a:lnTo>
                    <a:lnTo>
                      <a:pt x="189" y="1364"/>
                    </a:lnTo>
                    <a:lnTo>
                      <a:pt x="188" y="1360"/>
                    </a:lnTo>
                    <a:lnTo>
                      <a:pt x="188" y="1355"/>
                    </a:lnTo>
                    <a:lnTo>
                      <a:pt x="186" y="1351"/>
                    </a:lnTo>
                    <a:lnTo>
                      <a:pt x="185" y="1345"/>
                    </a:lnTo>
                    <a:lnTo>
                      <a:pt x="182" y="1341"/>
                    </a:lnTo>
                    <a:lnTo>
                      <a:pt x="181" y="1335"/>
                    </a:lnTo>
                    <a:lnTo>
                      <a:pt x="178" y="1331"/>
                    </a:lnTo>
                    <a:lnTo>
                      <a:pt x="177" y="1327"/>
                    </a:lnTo>
                    <a:lnTo>
                      <a:pt x="175" y="1323"/>
                    </a:lnTo>
                    <a:lnTo>
                      <a:pt x="172" y="1321"/>
                    </a:lnTo>
                    <a:lnTo>
                      <a:pt x="171" y="1316"/>
                    </a:lnTo>
                    <a:lnTo>
                      <a:pt x="170" y="1314"/>
                    </a:lnTo>
                    <a:lnTo>
                      <a:pt x="167" y="1311"/>
                    </a:lnTo>
                    <a:lnTo>
                      <a:pt x="165" y="1307"/>
                    </a:lnTo>
                    <a:lnTo>
                      <a:pt x="164" y="1304"/>
                    </a:lnTo>
                    <a:lnTo>
                      <a:pt x="163" y="1301"/>
                    </a:lnTo>
                    <a:lnTo>
                      <a:pt x="162" y="1297"/>
                    </a:lnTo>
                    <a:lnTo>
                      <a:pt x="162" y="1294"/>
                    </a:lnTo>
                    <a:lnTo>
                      <a:pt x="160" y="1289"/>
                    </a:lnTo>
                    <a:lnTo>
                      <a:pt x="160" y="1286"/>
                    </a:lnTo>
                    <a:lnTo>
                      <a:pt x="159" y="1280"/>
                    </a:lnTo>
                    <a:lnTo>
                      <a:pt x="159" y="1276"/>
                    </a:lnTo>
                    <a:lnTo>
                      <a:pt x="160" y="1273"/>
                    </a:lnTo>
                    <a:lnTo>
                      <a:pt x="160" y="1268"/>
                    </a:lnTo>
                    <a:lnTo>
                      <a:pt x="160" y="1264"/>
                    </a:lnTo>
                    <a:lnTo>
                      <a:pt x="162" y="1262"/>
                    </a:lnTo>
                    <a:lnTo>
                      <a:pt x="163" y="1257"/>
                    </a:lnTo>
                    <a:lnTo>
                      <a:pt x="163" y="1255"/>
                    </a:lnTo>
                    <a:lnTo>
                      <a:pt x="164" y="1254"/>
                    </a:lnTo>
                    <a:lnTo>
                      <a:pt x="164" y="1250"/>
                    </a:lnTo>
                    <a:lnTo>
                      <a:pt x="165" y="1249"/>
                    </a:lnTo>
                    <a:lnTo>
                      <a:pt x="165" y="1248"/>
                    </a:lnTo>
                    <a:lnTo>
                      <a:pt x="167" y="1247"/>
                    </a:lnTo>
                    <a:lnTo>
                      <a:pt x="167" y="1246"/>
                    </a:lnTo>
                    <a:lnTo>
                      <a:pt x="169" y="1246"/>
                    </a:lnTo>
                    <a:lnTo>
                      <a:pt x="169" y="1244"/>
                    </a:lnTo>
                    <a:lnTo>
                      <a:pt x="170" y="1241"/>
                    </a:lnTo>
                    <a:lnTo>
                      <a:pt x="172" y="1236"/>
                    </a:lnTo>
                    <a:lnTo>
                      <a:pt x="175" y="1231"/>
                    </a:lnTo>
                    <a:lnTo>
                      <a:pt x="179" y="1225"/>
                    </a:lnTo>
                    <a:lnTo>
                      <a:pt x="184" y="1215"/>
                    </a:lnTo>
                    <a:lnTo>
                      <a:pt x="189" y="1207"/>
                    </a:lnTo>
                    <a:lnTo>
                      <a:pt x="193" y="1196"/>
                    </a:lnTo>
                    <a:lnTo>
                      <a:pt x="199" y="1186"/>
                    </a:lnTo>
                    <a:lnTo>
                      <a:pt x="204" y="1175"/>
                    </a:lnTo>
                    <a:lnTo>
                      <a:pt x="210" y="1165"/>
                    </a:lnTo>
                    <a:lnTo>
                      <a:pt x="214" y="1153"/>
                    </a:lnTo>
                    <a:lnTo>
                      <a:pt x="219" y="1143"/>
                    </a:lnTo>
                    <a:lnTo>
                      <a:pt x="224" y="1132"/>
                    </a:lnTo>
                    <a:lnTo>
                      <a:pt x="226" y="1122"/>
                    </a:lnTo>
                    <a:lnTo>
                      <a:pt x="231" y="1113"/>
                    </a:lnTo>
                    <a:lnTo>
                      <a:pt x="232" y="1109"/>
                    </a:lnTo>
                    <a:lnTo>
                      <a:pt x="234" y="1102"/>
                    </a:lnTo>
                    <a:lnTo>
                      <a:pt x="239" y="1093"/>
                    </a:lnTo>
                    <a:lnTo>
                      <a:pt x="245" y="1084"/>
                    </a:lnTo>
                    <a:lnTo>
                      <a:pt x="249" y="1073"/>
                    </a:lnTo>
                    <a:lnTo>
                      <a:pt x="255" y="1063"/>
                    </a:lnTo>
                    <a:lnTo>
                      <a:pt x="262" y="1051"/>
                    </a:lnTo>
                    <a:lnTo>
                      <a:pt x="269" y="1041"/>
                    </a:lnTo>
                    <a:lnTo>
                      <a:pt x="276" y="1030"/>
                    </a:lnTo>
                    <a:lnTo>
                      <a:pt x="282" y="1019"/>
                    </a:lnTo>
                    <a:lnTo>
                      <a:pt x="289" y="1010"/>
                    </a:lnTo>
                    <a:lnTo>
                      <a:pt x="294" y="1001"/>
                    </a:lnTo>
                    <a:lnTo>
                      <a:pt x="298" y="994"/>
                    </a:lnTo>
                    <a:lnTo>
                      <a:pt x="301" y="988"/>
                    </a:lnTo>
                    <a:lnTo>
                      <a:pt x="304" y="984"/>
                    </a:lnTo>
                    <a:lnTo>
                      <a:pt x="305" y="984"/>
                    </a:lnTo>
                    <a:lnTo>
                      <a:pt x="305" y="983"/>
                    </a:lnTo>
                    <a:lnTo>
                      <a:pt x="305" y="982"/>
                    </a:lnTo>
                    <a:lnTo>
                      <a:pt x="306" y="981"/>
                    </a:lnTo>
                    <a:lnTo>
                      <a:pt x="306" y="977"/>
                    </a:lnTo>
                    <a:lnTo>
                      <a:pt x="308" y="975"/>
                    </a:lnTo>
                    <a:lnTo>
                      <a:pt x="309" y="973"/>
                    </a:lnTo>
                    <a:lnTo>
                      <a:pt x="310" y="970"/>
                    </a:lnTo>
                    <a:lnTo>
                      <a:pt x="312" y="967"/>
                    </a:lnTo>
                    <a:lnTo>
                      <a:pt x="313" y="963"/>
                    </a:lnTo>
                    <a:lnTo>
                      <a:pt x="315" y="961"/>
                    </a:lnTo>
                    <a:lnTo>
                      <a:pt x="316" y="957"/>
                    </a:lnTo>
                    <a:lnTo>
                      <a:pt x="317" y="955"/>
                    </a:lnTo>
                    <a:lnTo>
                      <a:pt x="317" y="953"/>
                    </a:lnTo>
                    <a:lnTo>
                      <a:pt x="319" y="951"/>
                    </a:lnTo>
                    <a:lnTo>
                      <a:pt x="319" y="949"/>
                    </a:lnTo>
                    <a:lnTo>
                      <a:pt x="320" y="949"/>
                    </a:lnTo>
                    <a:lnTo>
                      <a:pt x="320" y="954"/>
                    </a:lnTo>
                    <a:lnTo>
                      <a:pt x="320" y="960"/>
                    </a:lnTo>
                    <a:lnTo>
                      <a:pt x="320" y="967"/>
                    </a:lnTo>
                    <a:lnTo>
                      <a:pt x="320" y="975"/>
                    </a:lnTo>
                    <a:lnTo>
                      <a:pt x="320" y="986"/>
                    </a:lnTo>
                    <a:lnTo>
                      <a:pt x="320" y="996"/>
                    </a:lnTo>
                    <a:lnTo>
                      <a:pt x="320" y="1009"/>
                    </a:lnTo>
                    <a:lnTo>
                      <a:pt x="320" y="1022"/>
                    </a:lnTo>
                    <a:lnTo>
                      <a:pt x="320" y="1034"/>
                    </a:lnTo>
                    <a:lnTo>
                      <a:pt x="320" y="1048"/>
                    </a:lnTo>
                    <a:lnTo>
                      <a:pt x="320" y="1061"/>
                    </a:lnTo>
                    <a:lnTo>
                      <a:pt x="319" y="1072"/>
                    </a:lnTo>
                    <a:lnTo>
                      <a:pt x="317" y="1083"/>
                    </a:lnTo>
                    <a:lnTo>
                      <a:pt x="317" y="1093"/>
                    </a:lnTo>
                    <a:lnTo>
                      <a:pt x="316" y="1104"/>
                    </a:lnTo>
                    <a:lnTo>
                      <a:pt x="315" y="1112"/>
                    </a:lnTo>
                    <a:lnTo>
                      <a:pt x="313" y="1123"/>
                    </a:lnTo>
                    <a:lnTo>
                      <a:pt x="312" y="1134"/>
                    </a:lnTo>
                    <a:lnTo>
                      <a:pt x="310" y="1147"/>
                    </a:lnTo>
                    <a:lnTo>
                      <a:pt x="309" y="1159"/>
                    </a:lnTo>
                    <a:lnTo>
                      <a:pt x="309" y="1172"/>
                    </a:lnTo>
                    <a:lnTo>
                      <a:pt x="308" y="1186"/>
                    </a:lnTo>
                    <a:lnTo>
                      <a:pt x="308" y="1198"/>
                    </a:lnTo>
                    <a:lnTo>
                      <a:pt x="306" y="1209"/>
                    </a:lnTo>
                    <a:lnTo>
                      <a:pt x="306" y="1221"/>
                    </a:lnTo>
                    <a:lnTo>
                      <a:pt x="305" y="1231"/>
                    </a:lnTo>
                    <a:lnTo>
                      <a:pt x="305" y="1240"/>
                    </a:lnTo>
                    <a:lnTo>
                      <a:pt x="305" y="1248"/>
                    </a:lnTo>
                    <a:lnTo>
                      <a:pt x="305" y="1254"/>
                    </a:lnTo>
                    <a:lnTo>
                      <a:pt x="305" y="1257"/>
                    </a:lnTo>
                    <a:lnTo>
                      <a:pt x="305" y="1259"/>
                    </a:lnTo>
                    <a:lnTo>
                      <a:pt x="306" y="1259"/>
                    </a:lnTo>
                    <a:lnTo>
                      <a:pt x="308" y="1259"/>
                    </a:lnTo>
                    <a:lnTo>
                      <a:pt x="310" y="1259"/>
                    </a:lnTo>
                    <a:lnTo>
                      <a:pt x="313" y="1260"/>
                    </a:lnTo>
                    <a:lnTo>
                      <a:pt x="315" y="1260"/>
                    </a:lnTo>
                    <a:lnTo>
                      <a:pt x="317" y="1262"/>
                    </a:lnTo>
                    <a:lnTo>
                      <a:pt x="320" y="1262"/>
                    </a:lnTo>
                    <a:lnTo>
                      <a:pt x="321" y="1262"/>
                    </a:lnTo>
                    <a:lnTo>
                      <a:pt x="324" y="1263"/>
                    </a:lnTo>
                    <a:lnTo>
                      <a:pt x="327" y="1263"/>
                    </a:lnTo>
                    <a:lnTo>
                      <a:pt x="328" y="1263"/>
                    </a:lnTo>
                    <a:lnTo>
                      <a:pt x="330" y="1263"/>
                    </a:lnTo>
                    <a:lnTo>
                      <a:pt x="331" y="1264"/>
                    </a:lnTo>
                    <a:lnTo>
                      <a:pt x="330" y="1264"/>
                    </a:lnTo>
                    <a:lnTo>
                      <a:pt x="330" y="1266"/>
                    </a:lnTo>
                    <a:lnTo>
                      <a:pt x="330" y="1267"/>
                    </a:lnTo>
                    <a:lnTo>
                      <a:pt x="330" y="1269"/>
                    </a:lnTo>
                    <a:lnTo>
                      <a:pt x="328" y="1273"/>
                    </a:lnTo>
                    <a:lnTo>
                      <a:pt x="328" y="1275"/>
                    </a:lnTo>
                    <a:lnTo>
                      <a:pt x="327" y="1279"/>
                    </a:lnTo>
                    <a:lnTo>
                      <a:pt x="327" y="1284"/>
                    </a:lnTo>
                    <a:lnTo>
                      <a:pt x="327" y="1288"/>
                    </a:lnTo>
                    <a:lnTo>
                      <a:pt x="326" y="1293"/>
                    </a:lnTo>
                    <a:lnTo>
                      <a:pt x="326" y="1297"/>
                    </a:lnTo>
                    <a:lnTo>
                      <a:pt x="324" y="1303"/>
                    </a:lnTo>
                    <a:lnTo>
                      <a:pt x="324" y="1308"/>
                    </a:lnTo>
                    <a:lnTo>
                      <a:pt x="324" y="1314"/>
                    </a:lnTo>
                    <a:lnTo>
                      <a:pt x="324" y="1318"/>
                    </a:lnTo>
                    <a:lnTo>
                      <a:pt x="324" y="1324"/>
                    </a:lnTo>
                    <a:lnTo>
                      <a:pt x="324" y="1328"/>
                    </a:lnTo>
                    <a:lnTo>
                      <a:pt x="324" y="1334"/>
                    </a:lnTo>
                    <a:lnTo>
                      <a:pt x="324" y="1337"/>
                    </a:lnTo>
                    <a:lnTo>
                      <a:pt x="326" y="1342"/>
                    </a:lnTo>
                    <a:lnTo>
                      <a:pt x="327" y="1344"/>
                    </a:lnTo>
                    <a:lnTo>
                      <a:pt x="328" y="1348"/>
                    </a:lnTo>
                    <a:lnTo>
                      <a:pt x="328" y="1351"/>
                    </a:lnTo>
                    <a:lnTo>
                      <a:pt x="330" y="1354"/>
                    </a:lnTo>
                    <a:lnTo>
                      <a:pt x="331" y="1356"/>
                    </a:lnTo>
                    <a:lnTo>
                      <a:pt x="332" y="1357"/>
                    </a:lnTo>
                    <a:lnTo>
                      <a:pt x="334" y="1360"/>
                    </a:lnTo>
                    <a:lnTo>
                      <a:pt x="335" y="1362"/>
                    </a:lnTo>
                    <a:lnTo>
                      <a:pt x="335" y="1363"/>
                    </a:lnTo>
                    <a:lnTo>
                      <a:pt x="337" y="1363"/>
                    </a:lnTo>
                    <a:lnTo>
                      <a:pt x="337" y="1364"/>
                    </a:lnTo>
                    <a:lnTo>
                      <a:pt x="339" y="1364"/>
                    </a:lnTo>
                    <a:lnTo>
                      <a:pt x="344" y="1364"/>
                    </a:lnTo>
                    <a:lnTo>
                      <a:pt x="347" y="1364"/>
                    </a:lnTo>
                    <a:lnTo>
                      <a:pt x="353" y="1364"/>
                    </a:lnTo>
                    <a:lnTo>
                      <a:pt x="360" y="1364"/>
                    </a:lnTo>
                    <a:lnTo>
                      <a:pt x="367" y="1365"/>
                    </a:lnTo>
                    <a:lnTo>
                      <a:pt x="375" y="1365"/>
                    </a:lnTo>
                    <a:lnTo>
                      <a:pt x="382" y="1365"/>
                    </a:lnTo>
                    <a:lnTo>
                      <a:pt x="389" y="1366"/>
                    </a:lnTo>
                    <a:lnTo>
                      <a:pt x="396" y="1366"/>
                    </a:lnTo>
                    <a:lnTo>
                      <a:pt x="402" y="1366"/>
                    </a:lnTo>
                    <a:lnTo>
                      <a:pt x="405" y="1366"/>
                    </a:lnTo>
                    <a:lnTo>
                      <a:pt x="410" y="1366"/>
                    </a:lnTo>
                    <a:lnTo>
                      <a:pt x="412" y="1366"/>
                    </a:lnTo>
                    <a:lnTo>
                      <a:pt x="414" y="1369"/>
                    </a:lnTo>
                    <a:lnTo>
                      <a:pt x="414" y="1366"/>
                    </a:lnTo>
                    <a:lnTo>
                      <a:pt x="414" y="1365"/>
                    </a:lnTo>
                    <a:lnTo>
                      <a:pt x="414" y="1363"/>
                    </a:lnTo>
                    <a:lnTo>
                      <a:pt x="414" y="1362"/>
                    </a:lnTo>
                    <a:lnTo>
                      <a:pt x="414" y="1358"/>
                    </a:lnTo>
                    <a:lnTo>
                      <a:pt x="416" y="1356"/>
                    </a:lnTo>
                    <a:lnTo>
                      <a:pt x="416" y="1355"/>
                    </a:lnTo>
                    <a:lnTo>
                      <a:pt x="416" y="1352"/>
                    </a:lnTo>
                    <a:lnTo>
                      <a:pt x="417" y="1350"/>
                    </a:lnTo>
                    <a:lnTo>
                      <a:pt x="417" y="1347"/>
                    </a:lnTo>
                    <a:lnTo>
                      <a:pt x="417" y="1345"/>
                    </a:lnTo>
                    <a:lnTo>
                      <a:pt x="417" y="1343"/>
                    </a:lnTo>
                    <a:lnTo>
                      <a:pt x="417" y="1342"/>
                    </a:lnTo>
                    <a:lnTo>
                      <a:pt x="418" y="1342"/>
                    </a:lnTo>
                    <a:lnTo>
                      <a:pt x="419" y="1342"/>
                    </a:lnTo>
                    <a:lnTo>
                      <a:pt x="421" y="1343"/>
                    </a:lnTo>
                    <a:lnTo>
                      <a:pt x="424" y="1343"/>
                    </a:lnTo>
                    <a:lnTo>
                      <a:pt x="426" y="1344"/>
                    </a:lnTo>
                    <a:lnTo>
                      <a:pt x="429" y="1345"/>
                    </a:lnTo>
                    <a:lnTo>
                      <a:pt x="432" y="1347"/>
                    </a:lnTo>
                    <a:lnTo>
                      <a:pt x="434" y="1348"/>
                    </a:lnTo>
                    <a:lnTo>
                      <a:pt x="437" y="1351"/>
                    </a:lnTo>
                    <a:lnTo>
                      <a:pt x="440" y="1354"/>
                    </a:lnTo>
                    <a:lnTo>
                      <a:pt x="443" y="1355"/>
                    </a:lnTo>
                    <a:lnTo>
                      <a:pt x="447" y="1358"/>
                    </a:lnTo>
                    <a:lnTo>
                      <a:pt x="450" y="1362"/>
                    </a:lnTo>
                    <a:lnTo>
                      <a:pt x="452" y="1365"/>
                    </a:lnTo>
                    <a:lnTo>
                      <a:pt x="455" y="1370"/>
                    </a:lnTo>
                    <a:lnTo>
                      <a:pt x="458" y="1372"/>
                    </a:lnTo>
                    <a:lnTo>
                      <a:pt x="462" y="1375"/>
                    </a:lnTo>
                    <a:lnTo>
                      <a:pt x="467" y="1377"/>
                    </a:lnTo>
                    <a:lnTo>
                      <a:pt x="473" y="1380"/>
                    </a:lnTo>
                    <a:lnTo>
                      <a:pt x="481" y="1382"/>
                    </a:lnTo>
                    <a:lnTo>
                      <a:pt x="489" y="1382"/>
                    </a:lnTo>
                    <a:lnTo>
                      <a:pt x="497" y="1383"/>
                    </a:lnTo>
                    <a:lnTo>
                      <a:pt x="508" y="1383"/>
                    </a:lnTo>
                    <a:lnTo>
                      <a:pt x="517" y="1383"/>
                    </a:lnTo>
                    <a:lnTo>
                      <a:pt x="529" y="1382"/>
                    </a:lnTo>
                    <a:lnTo>
                      <a:pt x="538" y="1382"/>
                    </a:lnTo>
                    <a:lnTo>
                      <a:pt x="549" y="1382"/>
                    </a:lnTo>
                    <a:lnTo>
                      <a:pt x="561" y="1380"/>
                    </a:lnTo>
                    <a:lnTo>
                      <a:pt x="573" y="1379"/>
                    </a:lnTo>
                    <a:lnTo>
                      <a:pt x="583" y="1379"/>
                    </a:lnTo>
                    <a:lnTo>
                      <a:pt x="596" y="1379"/>
                    </a:lnTo>
                    <a:lnTo>
                      <a:pt x="606" y="1377"/>
                    </a:lnTo>
                    <a:lnTo>
                      <a:pt x="615" y="1376"/>
                    </a:lnTo>
                    <a:lnTo>
                      <a:pt x="622" y="1375"/>
                    </a:lnTo>
                    <a:lnTo>
                      <a:pt x="628" y="1373"/>
                    </a:lnTo>
                    <a:lnTo>
                      <a:pt x="631" y="1372"/>
                    </a:lnTo>
                    <a:lnTo>
                      <a:pt x="635" y="1370"/>
                    </a:lnTo>
                    <a:lnTo>
                      <a:pt x="636" y="1369"/>
                    </a:lnTo>
                    <a:lnTo>
                      <a:pt x="636" y="1365"/>
                    </a:lnTo>
                    <a:lnTo>
                      <a:pt x="636" y="1363"/>
                    </a:lnTo>
                    <a:lnTo>
                      <a:pt x="636" y="1362"/>
                    </a:lnTo>
                    <a:lnTo>
                      <a:pt x="635" y="1358"/>
                    </a:lnTo>
                    <a:lnTo>
                      <a:pt x="633" y="1356"/>
                    </a:lnTo>
                    <a:lnTo>
                      <a:pt x="630" y="1354"/>
                    </a:lnTo>
                    <a:lnTo>
                      <a:pt x="629" y="1351"/>
                    </a:lnTo>
                    <a:lnTo>
                      <a:pt x="628" y="1348"/>
                    </a:lnTo>
                    <a:lnTo>
                      <a:pt x="627" y="1347"/>
                    </a:lnTo>
                    <a:lnTo>
                      <a:pt x="623" y="1344"/>
                    </a:lnTo>
                    <a:lnTo>
                      <a:pt x="621" y="1342"/>
                    </a:lnTo>
                    <a:lnTo>
                      <a:pt x="618" y="1341"/>
                    </a:lnTo>
                    <a:lnTo>
                      <a:pt x="614" y="1337"/>
                    </a:lnTo>
                    <a:lnTo>
                      <a:pt x="609" y="1336"/>
                    </a:lnTo>
                    <a:lnTo>
                      <a:pt x="606" y="1335"/>
                    </a:lnTo>
                    <a:lnTo>
                      <a:pt x="600" y="1334"/>
                    </a:lnTo>
                    <a:lnTo>
                      <a:pt x="596" y="1332"/>
                    </a:lnTo>
                    <a:lnTo>
                      <a:pt x="590" y="1331"/>
                    </a:lnTo>
                    <a:lnTo>
                      <a:pt x="585" y="1331"/>
                    </a:lnTo>
                    <a:lnTo>
                      <a:pt x="581" y="1330"/>
                    </a:lnTo>
                    <a:lnTo>
                      <a:pt x="577" y="1328"/>
                    </a:lnTo>
                    <a:lnTo>
                      <a:pt x="573" y="1327"/>
                    </a:lnTo>
                    <a:lnTo>
                      <a:pt x="568" y="1325"/>
                    </a:lnTo>
                    <a:lnTo>
                      <a:pt x="566" y="1324"/>
                    </a:lnTo>
                    <a:lnTo>
                      <a:pt x="564" y="1323"/>
                    </a:lnTo>
                    <a:lnTo>
                      <a:pt x="561" y="1321"/>
                    </a:lnTo>
                    <a:lnTo>
                      <a:pt x="558" y="1317"/>
                    </a:lnTo>
                    <a:lnTo>
                      <a:pt x="553" y="1314"/>
                    </a:lnTo>
                    <a:lnTo>
                      <a:pt x="547" y="1309"/>
                    </a:lnTo>
                    <a:lnTo>
                      <a:pt x="543" y="1305"/>
                    </a:lnTo>
                    <a:lnTo>
                      <a:pt x="537" y="1301"/>
                    </a:lnTo>
                    <a:lnTo>
                      <a:pt x="530" y="1295"/>
                    </a:lnTo>
                    <a:lnTo>
                      <a:pt x="524" y="1289"/>
                    </a:lnTo>
                    <a:lnTo>
                      <a:pt x="517" y="1284"/>
                    </a:lnTo>
                    <a:lnTo>
                      <a:pt x="511" y="1280"/>
                    </a:lnTo>
                    <a:lnTo>
                      <a:pt x="507" y="1275"/>
                    </a:lnTo>
                    <a:lnTo>
                      <a:pt x="501" y="1270"/>
                    </a:lnTo>
                    <a:lnTo>
                      <a:pt x="496" y="1267"/>
                    </a:lnTo>
                    <a:lnTo>
                      <a:pt x="493" y="1264"/>
                    </a:lnTo>
                    <a:lnTo>
                      <a:pt x="491" y="1262"/>
                    </a:lnTo>
                    <a:lnTo>
                      <a:pt x="489" y="1260"/>
                    </a:lnTo>
                    <a:lnTo>
                      <a:pt x="488" y="1257"/>
                    </a:lnTo>
                    <a:lnTo>
                      <a:pt x="487" y="1254"/>
                    </a:lnTo>
                    <a:lnTo>
                      <a:pt x="487" y="1248"/>
                    </a:lnTo>
                    <a:lnTo>
                      <a:pt x="486" y="1243"/>
                    </a:lnTo>
                    <a:lnTo>
                      <a:pt x="484" y="1235"/>
                    </a:lnTo>
                    <a:lnTo>
                      <a:pt x="484" y="1227"/>
                    </a:lnTo>
                    <a:lnTo>
                      <a:pt x="482" y="1219"/>
                    </a:lnTo>
                    <a:lnTo>
                      <a:pt x="482" y="1209"/>
                    </a:lnTo>
                    <a:lnTo>
                      <a:pt x="481" y="1200"/>
                    </a:lnTo>
                    <a:lnTo>
                      <a:pt x="481" y="1191"/>
                    </a:lnTo>
                    <a:lnTo>
                      <a:pt x="480" y="1181"/>
                    </a:lnTo>
                    <a:lnTo>
                      <a:pt x="480" y="1172"/>
                    </a:lnTo>
                    <a:lnTo>
                      <a:pt x="480" y="1163"/>
                    </a:lnTo>
                    <a:lnTo>
                      <a:pt x="480" y="1155"/>
                    </a:lnTo>
                    <a:lnTo>
                      <a:pt x="480" y="1147"/>
                    </a:lnTo>
                    <a:lnTo>
                      <a:pt x="481" y="1141"/>
                    </a:lnTo>
                    <a:lnTo>
                      <a:pt x="481" y="1134"/>
                    </a:lnTo>
                    <a:lnTo>
                      <a:pt x="481" y="1131"/>
                    </a:lnTo>
                    <a:lnTo>
                      <a:pt x="482" y="1126"/>
                    </a:lnTo>
                    <a:lnTo>
                      <a:pt x="482" y="1122"/>
                    </a:lnTo>
                    <a:lnTo>
                      <a:pt x="484" y="1118"/>
                    </a:lnTo>
                    <a:lnTo>
                      <a:pt x="486" y="1113"/>
                    </a:lnTo>
                    <a:lnTo>
                      <a:pt x="486" y="1110"/>
                    </a:lnTo>
                    <a:lnTo>
                      <a:pt x="487" y="1106"/>
                    </a:lnTo>
                    <a:lnTo>
                      <a:pt x="488" y="1102"/>
                    </a:lnTo>
                    <a:lnTo>
                      <a:pt x="488" y="1098"/>
                    </a:lnTo>
                    <a:lnTo>
                      <a:pt x="489" y="1093"/>
                    </a:lnTo>
                    <a:lnTo>
                      <a:pt x="489" y="1089"/>
                    </a:lnTo>
                    <a:lnTo>
                      <a:pt x="489" y="1083"/>
                    </a:lnTo>
                    <a:lnTo>
                      <a:pt x="489" y="1077"/>
                    </a:lnTo>
                    <a:lnTo>
                      <a:pt x="489" y="1070"/>
                    </a:lnTo>
                    <a:lnTo>
                      <a:pt x="489" y="1063"/>
                    </a:lnTo>
                    <a:lnTo>
                      <a:pt x="488" y="1052"/>
                    </a:lnTo>
                    <a:lnTo>
                      <a:pt x="489" y="1041"/>
                    </a:lnTo>
                    <a:lnTo>
                      <a:pt x="491" y="1025"/>
                    </a:lnTo>
                    <a:lnTo>
                      <a:pt x="493" y="1009"/>
                    </a:lnTo>
                    <a:lnTo>
                      <a:pt x="495" y="990"/>
                    </a:lnTo>
                    <a:lnTo>
                      <a:pt x="500" y="970"/>
                    </a:lnTo>
                    <a:lnTo>
                      <a:pt x="502" y="948"/>
                    </a:lnTo>
                    <a:lnTo>
                      <a:pt x="507" y="927"/>
                    </a:lnTo>
                    <a:lnTo>
                      <a:pt x="510" y="906"/>
                    </a:lnTo>
                    <a:lnTo>
                      <a:pt x="515" y="886"/>
                    </a:lnTo>
                    <a:lnTo>
                      <a:pt x="518" y="866"/>
                    </a:lnTo>
                    <a:lnTo>
                      <a:pt x="523" y="846"/>
                    </a:lnTo>
                    <a:lnTo>
                      <a:pt x="526" y="829"/>
                    </a:lnTo>
                    <a:lnTo>
                      <a:pt x="530" y="814"/>
                    </a:lnTo>
                    <a:lnTo>
                      <a:pt x="533" y="802"/>
                    </a:lnTo>
                    <a:lnTo>
                      <a:pt x="538" y="792"/>
                    </a:lnTo>
                    <a:lnTo>
                      <a:pt x="540" y="783"/>
                    </a:lnTo>
                    <a:lnTo>
                      <a:pt x="544" y="776"/>
                    </a:lnTo>
                    <a:lnTo>
                      <a:pt x="545" y="768"/>
                    </a:lnTo>
                    <a:lnTo>
                      <a:pt x="547" y="758"/>
                    </a:lnTo>
                    <a:lnTo>
                      <a:pt x="549" y="749"/>
                    </a:lnTo>
                    <a:lnTo>
                      <a:pt x="551" y="741"/>
                    </a:lnTo>
                    <a:lnTo>
                      <a:pt x="552" y="731"/>
                    </a:lnTo>
                    <a:lnTo>
                      <a:pt x="552" y="722"/>
                    </a:lnTo>
                    <a:lnTo>
                      <a:pt x="553" y="713"/>
                    </a:lnTo>
                    <a:lnTo>
                      <a:pt x="553" y="702"/>
                    </a:lnTo>
                    <a:lnTo>
                      <a:pt x="554" y="693"/>
                    </a:lnTo>
                    <a:lnTo>
                      <a:pt x="554" y="683"/>
                    </a:lnTo>
                    <a:lnTo>
                      <a:pt x="554" y="673"/>
                    </a:lnTo>
                    <a:lnTo>
                      <a:pt x="554" y="662"/>
                    </a:lnTo>
                    <a:lnTo>
                      <a:pt x="554" y="652"/>
                    </a:lnTo>
                    <a:lnTo>
                      <a:pt x="554" y="642"/>
                    </a:lnTo>
                    <a:lnTo>
                      <a:pt x="553" y="630"/>
                    </a:lnTo>
                    <a:lnTo>
                      <a:pt x="554" y="615"/>
                    </a:lnTo>
                    <a:lnTo>
                      <a:pt x="554" y="598"/>
                    </a:lnTo>
                    <a:lnTo>
                      <a:pt x="556" y="581"/>
                    </a:lnTo>
                    <a:lnTo>
                      <a:pt x="558" y="561"/>
                    </a:lnTo>
                    <a:lnTo>
                      <a:pt x="560" y="540"/>
                    </a:lnTo>
                    <a:lnTo>
                      <a:pt x="561" y="519"/>
                    </a:lnTo>
                    <a:lnTo>
                      <a:pt x="563" y="499"/>
                    </a:lnTo>
                    <a:lnTo>
                      <a:pt x="566" y="479"/>
                    </a:lnTo>
                    <a:lnTo>
                      <a:pt x="567" y="459"/>
                    </a:lnTo>
                    <a:lnTo>
                      <a:pt x="568" y="441"/>
                    </a:lnTo>
                    <a:lnTo>
                      <a:pt x="571" y="423"/>
                    </a:lnTo>
                    <a:lnTo>
                      <a:pt x="573" y="409"/>
                    </a:lnTo>
                    <a:lnTo>
                      <a:pt x="574" y="397"/>
                    </a:lnTo>
                    <a:lnTo>
                      <a:pt x="574" y="387"/>
                    </a:lnTo>
                    <a:lnTo>
                      <a:pt x="575" y="381"/>
                    </a:lnTo>
                    <a:lnTo>
                      <a:pt x="575" y="374"/>
                    </a:lnTo>
                    <a:lnTo>
                      <a:pt x="574" y="368"/>
                    </a:lnTo>
                    <a:lnTo>
                      <a:pt x="574" y="357"/>
                    </a:lnTo>
                    <a:lnTo>
                      <a:pt x="574" y="347"/>
                    </a:lnTo>
                    <a:lnTo>
                      <a:pt x="573" y="334"/>
                    </a:lnTo>
                    <a:lnTo>
                      <a:pt x="573" y="322"/>
                    </a:lnTo>
                    <a:lnTo>
                      <a:pt x="571" y="309"/>
                    </a:lnTo>
                    <a:lnTo>
                      <a:pt x="570" y="295"/>
                    </a:lnTo>
                    <a:lnTo>
                      <a:pt x="568" y="281"/>
                    </a:lnTo>
                    <a:lnTo>
                      <a:pt x="567" y="269"/>
                    </a:lnTo>
                    <a:lnTo>
                      <a:pt x="567" y="257"/>
                    </a:lnTo>
                    <a:lnTo>
                      <a:pt x="566" y="245"/>
                    </a:lnTo>
                    <a:lnTo>
                      <a:pt x="564" y="236"/>
                    </a:lnTo>
                    <a:lnTo>
                      <a:pt x="564" y="227"/>
                    </a:lnTo>
                    <a:lnTo>
                      <a:pt x="563" y="221"/>
                    </a:lnTo>
                    <a:lnTo>
                      <a:pt x="563" y="218"/>
                    </a:lnTo>
                    <a:lnTo>
                      <a:pt x="561" y="214"/>
                    </a:lnTo>
                    <a:lnTo>
                      <a:pt x="560" y="211"/>
                    </a:lnTo>
                    <a:lnTo>
                      <a:pt x="559" y="205"/>
                    </a:lnTo>
                    <a:lnTo>
                      <a:pt x="558" y="198"/>
                    </a:lnTo>
                    <a:lnTo>
                      <a:pt x="556" y="192"/>
                    </a:lnTo>
                    <a:lnTo>
                      <a:pt x="554" y="185"/>
                    </a:lnTo>
                    <a:lnTo>
                      <a:pt x="553" y="177"/>
                    </a:lnTo>
                    <a:lnTo>
                      <a:pt x="551" y="169"/>
                    </a:lnTo>
                    <a:lnTo>
                      <a:pt x="549" y="162"/>
                    </a:lnTo>
                    <a:lnTo>
                      <a:pt x="547" y="153"/>
                    </a:lnTo>
                    <a:lnTo>
                      <a:pt x="546" y="146"/>
                    </a:lnTo>
                    <a:lnTo>
                      <a:pt x="545" y="140"/>
                    </a:lnTo>
                    <a:lnTo>
                      <a:pt x="544" y="135"/>
                    </a:lnTo>
                    <a:lnTo>
                      <a:pt x="544" y="129"/>
                    </a:lnTo>
                    <a:lnTo>
                      <a:pt x="543" y="125"/>
                    </a:lnTo>
                    <a:lnTo>
                      <a:pt x="544" y="124"/>
                    </a:lnTo>
                    <a:lnTo>
                      <a:pt x="544" y="121"/>
                    </a:lnTo>
                    <a:lnTo>
                      <a:pt x="544" y="117"/>
                    </a:lnTo>
                    <a:lnTo>
                      <a:pt x="544" y="114"/>
                    </a:lnTo>
                    <a:lnTo>
                      <a:pt x="544" y="108"/>
                    </a:lnTo>
                    <a:lnTo>
                      <a:pt x="545" y="101"/>
                    </a:lnTo>
                    <a:lnTo>
                      <a:pt x="545" y="94"/>
                    </a:lnTo>
                    <a:lnTo>
                      <a:pt x="545" y="85"/>
                    </a:lnTo>
                    <a:lnTo>
                      <a:pt x="545" y="77"/>
                    </a:lnTo>
                    <a:lnTo>
                      <a:pt x="546" y="69"/>
                    </a:lnTo>
                    <a:lnTo>
                      <a:pt x="546" y="60"/>
                    </a:lnTo>
                    <a:lnTo>
                      <a:pt x="546" y="50"/>
                    </a:lnTo>
                    <a:lnTo>
                      <a:pt x="546" y="42"/>
                    </a:lnTo>
                    <a:lnTo>
                      <a:pt x="546" y="33"/>
                    </a:lnTo>
                    <a:lnTo>
                      <a:pt x="546" y="26"/>
                    </a:lnTo>
                    <a:lnTo>
                      <a:pt x="546" y="18"/>
                    </a:lnTo>
                    <a:lnTo>
                      <a:pt x="547" y="11"/>
                    </a:lnTo>
                    <a:lnTo>
                      <a:pt x="544" y="4"/>
                    </a:lnTo>
                    <a:lnTo>
                      <a:pt x="532" y="1"/>
                    </a:lnTo>
                    <a:lnTo>
                      <a:pt x="517" y="0"/>
                    </a:lnTo>
                    <a:lnTo>
                      <a:pt x="496" y="0"/>
                    </a:lnTo>
                    <a:lnTo>
                      <a:pt x="472" y="2"/>
                    </a:lnTo>
                    <a:lnTo>
                      <a:pt x="444" y="7"/>
                    </a:lnTo>
                    <a:lnTo>
                      <a:pt x="414" y="12"/>
                    </a:lnTo>
                    <a:lnTo>
                      <a:pt x="382" y="18"/>
                    </a:lnTo>
                    <a:lnTo>
                      <a:pt x="351" y="25"/>
                    </a:lnTo>
                    <a:lnTo>
                      <a:pt x="319" y="30"/>
                    </a:lnTo>
                    <a:lnTo>
                      <a:pt x="289" y="37"/>
                    </a:lnTo>
                    <a:lnTo>
                      <a:pt x="261" y="46"/>
                    </a:lnTo>
                    <a:lnTo>
                      <a:pt x="234" y="52"/>
                    </a:lnTo>
                    <a:lnTo>
                      <a:pt x="214" y="57"/>
                    </a:lnTo>
                    <a:lnTo>
                      <a:pt x="197" y="62"/>
                    </a:lnTo>
                    <a:lnTo>
                      <a:pt x="188" y="68"/>
                    </a:lnTo>
                  </a:path>
                </a:pathLst>
              </a:custGeom>
              <a:solidFill>
                <a:srgbClr val="00208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6531" name="Freeform 147"/>
              <p:cNvSpPr>
                <a:spLocks/>
              </p:cNvSpPr>
              <p:nvPr/>
            </p:nvSpPr>
            <p:spPr bwMode="auto">
              <a:xfrm>
                <a:off x="1207" y="1946"/>
                <a:ext cx="525" cy="234"/>
              </a:xfrm>
              <a:custGeom>
                <a:avLst/>
                <a:gdLst>
                  <a:gd name="T0" fmla="*/ 87 w 525"/>
                  <a:gd name="T1" fmla="*/ 8 h 234"/>
                  <a:gd name="T2" fmla="*/ 105 w 525"/>
                  <a:gd name="T3" fmla="*/ 17 h 234"/>
                  <a:gd name="T4" fmla="*/ 121 w 525"/>
                  <a:gd name="T5" fmla="*/ 26 h 234"/>
                  <a:gd name="T6" fmla="*/ 136 w 525"/>
                  <a:gd name="T7" fmla="*/ 30 h 234"/>
                  <a:gd name="T8" fmla="*/ 150 w 525"/>
                  <a:gd name="T9" fmla="*/ 33 h 234"/>
                  <a:gd name="T10" fmla="*/ 172 w 525"/>
                  <a:gd name="T11" fmla="*/ 35 h 234"/>
                  <a:gd name="T12" fmla="*/ 199 w 525"/>
                  <a:gd name="T13" fmla="*/ 41 h 234"/>
                  <a:gd name="T14" fmla="*/ 227 w 525"/>
                  <a:gd name="T15" fmla="*/ 53 h 234"/>
                  <a:gd name="T16" fmla="*/ 254 w 525"/>
                  <a:gd name="T17" fmla="*/ 70 h 234"/>
                  <a:gd name="T18" fmla="*/ 289 w 525"/>
                  <a:gd name="T19" fmla="*/ 87 h 234"/>
                  <a:gd name="T20" fmla="*/ 320 w 525"/>
                  <a:gd name="T21" fmla="*/ 102 h 234"/>
                  <a:gd name="T22" fmla="*/ 344 w 525"/>
                  <a:gd name="T23" fmla="*/ 111 h 234"/>
                  <a:gd name="T24" fmla="*/ 356 w 525"/>
                  <a:gd name="T25" fmla="*/ 113 h 234"/>
                  <a:gd name="T26" fmla="*/ 368 w 525"/>
                  <a:gd name="T27" fmla="*/ 117 h 234"/>
                  <a:gd name="T28" fmla="*/ 381 w 525"/>
                  <a:gd name="T29" fmla="*/ 120 h 234"/>
                  <a:gd name="T30" fmla="*/ 392 w 525"/>
                  <a:gd name="T31" fmla="*/ 122 h 234"/>
                  <a:gd name="T32" fmla="*/ 409 w 525"/>
                  <a:gd name="T33" fmla="*/ 123 h 234"/>
                  <a:gd name="T34" fmla="*/ 431 w 525"/>
                  <a:gd name="T35" fmla="*/ 123 h 234"/>
                  <a:gd name="T36" fmla="*/ 452 w 525"/>
                  <a:gd name="T37" fmla="*/ 123 h 234"/>
                  <a:gd name="T38" fmla="*/ 464 w 525"/>
                  <a:gd name="T39" fmla="*/ 124 h 234"/>
                  <a:gd name="T40" fmla="*/ 474 w 525"/>
                  <a:gd name="T41" fmla="*/ 130 h 234"/>
                  <a:gd name="T42" fmla="*/ 492 w 525"/>
                  <a:gd name="T43" fmla="*/ 142 h 234"/>
                  <a:gd name="T44" fmla="*/ 510 w 525"/>
                  <a:gd name="T45" fmla="*/ 154 h 234"/>
                  <a:gd name="T46" fmla="*/ 523 w 525"/>
                  <a:gd name="T47" fmla="*/ 162 h 234"/>
                  <a:gd name="T48" fmla="*/ 524 w 525"/>
                  <a:gd name="T49" fmla="*/ 169 h 234"/>
                  <a:gd name="T50" fmla="*/ 523 w 525"/>
                  <a:gd name="T51" fmla="*/ 177 h 234"/>
                  <a:gd name="T52" fmla="*/ 519 w 525"/>
                  <a:gd name="T53" fmla="*/ 186 h 234"/>
                  <a:gd name="T54" fmla="*/ 516 w 525"/>
                  <a:gd name="T55" fmla="*/ 193 h 234"/>
                  <a:gd name="T56" fmla="*/ 511 w 525"/>
                  <a:gd name="T57" fmla="*/ 196 h 234"/>
                  <a:gd name="T58" fmla="*/ 507 w 525"/>
                  <a:gd name="T59" fmla="*/ 197 h 234"/>
                  <a:gd name="T60" fmla="*/ 503 w 525"/>
                  <a:gd name="T61" fmla="*/ 199 h 234"/>
                  <a:gd name="T62" fmla="*/ 503 w 525"/>
                  <a:gd name="T63" fmla="*/ 204 h 234"/>
                  <a:gd name="T64" fmla="*/ 502 w 525"/>
                  <a:gd name="T65" fmla="*/ 209 h 234"/>
                  <a:gd name="T66" fmla="*/ 500 w 525"/>
                  <a:gd name="T67" fmla="*/ 214 h 234"/>
                  <a:gd name="T68" fmla="*/ 496 w 525"/>
                  <a:gd name="T69" fmla="*/ 219 h 234"/>
                  <a:gd name="T70" fmla="*/ 490 w 525"/>
                  <a:gd name="T71" fmla="*/ 221 h 234"/>
                  <a:gd name="T72" fmla="*/ 485 w 525"/>
                  <a:gd name="T73" fmla="*/ 222 h 234"/>
                  <a:gd name="T74" fmla="*/ 481 w 525"/>
                  <a:gd name="T75" fmla="*/ 223 h 234"/>
                  <a:gd name="T76" fmla="*/ 475 w 525"/>
                  <a:gd name="T77" fmla="*/ 226 h 234"/>
                  <a:gd name="T78" fmla="*/ 470 w 525"/>
                  <a:gd name="T79" fmla="*/ 228 h 234"/>
                  <a:gd name="T80" fmla="*/ 463 w 525"/>
                  <a:gd name="T81" fmla="*/ 230 h 234"/>
                  <a:gd name="T82" fmla="*/ 455 w 525"/>
                  <a:gd name="T83" fmla="*/ 233 h 234"/>
                  <a:gd name="T84" fmla="*/ 446 w 525"/>
                  <a:gd name="T85" fmla="*/ 233 h 234"/>
                  <a:gd name="T86" fmla="*/ 440 w 525"/>
                  <a:gd name="T87" fmla="*/ 230 h 234"/>
                  <a:gd name="T88" fmla="*/ 434 w 525"/>
                  <a:gd name="T89" fmla="*/ 224 h 234"/>
                  <a:gd name="T90" fmla="*/ 430 w 525"/>
                  <a:gd name="T91" fmla="*/ 220 h 234"/>
                  <a:gd name="T92" fmla="*/ 426 w 525"/>
                  <a:gd name="T93" fmla="*/ 213 h 234"/>
                  <a:gd name="T94" fmla="*/ 419 w 525"/>
                  <a:gd name="T95" fmla="*/ 210 h 234"/>
                  <a:gd name="T96" fmla="*/ 407 w 525"/>
                  <a:gd name="T97" fmla="*/ 209 h 234"/>
                  <a:gd name="T98" fmla="*/ 393 w 525"/>
                  <a:gd name="T99" fmla="*/ 208 h 234"/>
                  <a:gd name="T100" fmla="*/ 384 w 525"/>
                  <a:gd name="T101" fmla="*/ 204 h 234"/>
                  <a:gd name="T102" fmla="*/ 375 w 525"/>
                  <a:gd name="T103" fmla="*/ 195 h 234"/>
                  <a:gd name="T104" fmla="*/ 362 w 525"/>
                  <a:gd name="T105" fmla="*/ 182 h 234"/>
                  <a:gd name="T106" fmla="*/ 349 w 525"/>
                  <a:gd name="T107" fmla="*/ 169 h 234"/>
                  <a:gd name="T108" fmla="*/ 342 w 525"/>
                  <a:gd name="T109" fmla="*/ 163 h 234"/>
                  <a:gd name="T110" fmla="*/ 304 w 525"/>
                  <a:gd name="T111" fmla="*/ 163 h 234"/>
                  <a:gd name="T112" fmla="*/ 219 w 525"/>
                  <a:gd name="T113" fmla="*/ 159 h 234"/>
                  <a:gd name="T114" fmla="*/ 109 w 525"/>
                  <a:gd name="T115" fmla="*/ 136 h 234"/>
                  <a:gd name="T116" fmla="*/ 0 w 525"/>
                  <a:gd name="T117" fmla="*/ 83 h 234"/>
                  <a:gd name="T118" fmla="*/ 12 w 525"/>
                  <a:gd name="T119" fmla="*/ 70 h 234"/>
                  <a:gd name="T120" fmla="*/ 37 w 525"/>
                  <a:gd name="T121" fmla="*/ 41 h 234"/>
                  <a:gd name="T122" fmla="*/ 62 w 525"/>
                  <a:gd name="T123" fmla="*/ 13 h 234"/>
                  <a:gd name="T124" fmla="*/ 74 w 525"/>
                  <a:gd name="T125" fmla="*/ 0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25" h="234">
                    <a:moveTo>
                      <a:pt x="74" y="0"/>
                    </a:moveTo>
                    <a:lnTo>
                      <a:pt x="79" y="2"/>
                    </a:lnTo>
                    <a:lnTo>
                      <a:pt x="83" y="4"/>
                    </a:lnTo>
                    <a:lnTo>
                      <a:pt x="87" y="8"/>
                    </a:lnTo>
                    <a:lnTo>
                      <a:pt x="91" y="10"/>
                    </a:lnTo>
                    <a:lnTo>
                      <a:pt x="95" y="13"/>
                    </a:lnTo>
                    <a:lnTo>
                      <a:pt x="101" y="15"/>
                    </a:lnTo>
                    <a:lnTo>
                      <a:pt x="105" y="17"/>
                    </a:lnTo>
                    <a:lnTo>
                      <a:pt x="109" y="21"/>
                    </a:lnTo>
                    <a:lnTo>
                      <a:pt x="113" y="22"/>
                    </a:lnTo>
                    <a:lnTo>
                      <a:pt x="118" y="24"/>
                    </a:lnTo>
                    <a:lnTo>
                      <a:pt x="121" y="26"/>
                    </a:lnTo>
                    <a:lnTo>
                      <a:pt x="126" y="28"/>
                    </a:lnTo>
                    <a:lnTo>
                      <a:pt x="130" y="29"/>
                    </a:lnTo>
                    <a:lnTo>
                      <a:pt x="133" y="30"/>
                    </a:lnTo>
                    <a:lnTo>
                      <a:pt x="136" y="30"/>
                    </a:lnTo>
                    <a:lnTo>
                      <a:pt x="140" y="33"/>
                    </a:lnTo>
                    <a:lnTo>
                      <a:pt x="142" y="33"/>
                    </a:lnTo>
                    <a:lnTo>
                      <a:pt x="147" y="33"/>
                    </a:lnTo>
                    <a:lnTo>
                      <a:pt x="150" y="33"/>
                    </a:lnTo>
                    <a:lnTo>
                      <a:pt x="155" y="34"/>
                    </a:lnTo>
                    <a:lnTo>
                      <a:pt x="161" y="34"/>
                    </a:lnTo>
                    <a:lnTo>
                      <a:pt x="168" y="35"/>
                    </a:lnTo>
                    <a:lnTo>
                      <a:pt x="172" y="35"/>
                    </a:lnTo>
                    <a:lnTo>
                      <a:pt x="179" y="36"/>
                    </a:lnTo>
                    <a:lnTo>
                      <a:pt x="185" y="37"/>
                    </a:lnTo>
                    <a:lnTo>
                      <a:pt x="192" y="40"/>
                    </a:lnTo>
                    <a:lnTo>
                      <a:pt x="199" y="41"/>
                    </a:lnTo>
                    <a:lnTo>
                      <a:pt x="206" y="44"/>
                    </a:lnTo>
                    <a:lnTo>
                      <a:pt x="213" y="47"/>
                    </a:lnTo>
                    <a:lnTo>
                      <a:pt x="220" y="49"/>
                    </a:lnTo>
                    <a:lnTo>
                      <a:pt x="227" y="53"/>
                    </a:lnTo>
                    <a:lnTo>
                      <a:pt x="234" y="57"/>
                    </a:lnTo>
                    <a:lnTo>
                      <a:pt x="239" y="61"/>
                    </a:lnTo>
                    <a:lnTo>
                      <a:pt x="248" y="64"/>
                    </a:lnTo>
                    <a:lnTo>
                      <a:pt x="254" y="70"/>
                    </a:lnTo>
                    <a:lnTo>
                      <a:pt x="263" y="74"/>
                    </a:lnTo>
                    <a:lnTo>
                      <a:pt x="271" y="79"/>
                    </a:lnTo>
                    <a:lnTo>
                      <a:pt x="279" y="83"/>
                    </a:lnTo>
                    <a:lnTo>
                      <a:pt x="289" y="87"/>
                    </a:lnTo>
                    <a:lnTo>
                      <a:pt x="297" y="93"/>
                    </a:lnTo>
                    <a:lnTo>
                      <a:pt x="305" y="96"/>
                    </a:lnTo>
                    <a:lnTo>
                      <a:pt x="313" y="99"/>
                    </a:lnTo>
                    <a:lnTo>
                      <a:pt x="320" y="102"/>
                    </a:lnTo>
                    <a:lnTo>
                      <a:pt x="327" y="106"/>
                    </a:lnTo>
                    <a:lnTo>
                      <a:pt x="334" y="108"/>
                    </a:lnTo>
                    <a:lnTo>
                      <a:pt x="340" y="110"/>
                    </a:lnTo>
                    <a:lnTo>
                      <a:pt x="344" y="111"/>
                    </a:lnTo>
                    <a:lnTo>
                      <a:pt x="348" y="113"/>
                    </a:lnTo>
                    <a:lnTo>
                      <a:pt x="350" y="113"/>
                    </a:lnTo>
                    <a:lnTo>
                      <a:pt x="354" y="113"/>
                    </a:lnTo>
                    <a:lnTo>
                      <a:pt x="356" y="113"/>
                    </a:lnTo>
                    <a:lnTo>
                      <a:pt x="360" y="114"/>
                    </a:lnTo>
                    <a:lnTo>
                      <a:pt x="362" y="114"/>
                    </a:lnTo>
                    <a:lnTo>
                      <a:pt x="364" y="115"/>
                    </a:lnTo>
                    <a:lnTo>
                      <a:pt x="368" y="117"/>
                    </a:lnTo>
                    <a:lnTo>
                      <a:pt x="370" y="117"/>
                    </a:lnTo>
                    <a:lnTo>
                      <a:pt x="374" y="118"/>
                    </a:lnTo>
                    <a:lnTo>
                      <a:pt x="376" y="118"/>
                    </a:lnTo>
                    <a:lnTo>
                      <a:pt x="381" y="120"/>
                    </a:lnTo>
                    <a:lnTo>
                      <a:pt x="383" y="121"/>
                    </a:lnTo>
                    <a:lnTo>
                      <a:pt x="385" y="121"/>
                    </a:lnTo>
                    <a:lnTo>
                      <a:pt x="389" y="122"/>
                    </a:lnTo>
                    <a:lnTo>
                      <a:pt x="392" y="122"/>
                    </a:lnTo>
                    <a:lnTo>
                      <a:pt x="397" y="123"/>
                    </a:lnTo>
                    <a:lnTo>
                      <a:pt x="399" y="123"/>
                    </a:lnTo>
                    <a:lnTo>
                      <a:pt x="405" y="123"/>
                    </a:lnTo>
                    <a:lnTo>
                      <a:pt x="409" y="123"/>
                    </a:lnTo>
                    <a:lnTo>
                      <a:pt x="414" y="123"/>
                    </a:lnTo>
                    <a:lnTo>
                      <a:pt x="420" y="123"/>
                    </a:lnTo>
                    <a:lnTo>
                      <a:pt x="426" y="123"/>
                    </a:lnTo>
                    <a:lnTo>
                      <a:pt x="431" y="123"/>
                    </a:lnTo>
                    <a:lnTo>
                      <a:pt x="436" y="123"/>
                    </a:lnTo>
                    <a:lnTo>
                      <a:pt x="442" y="123"/>
                    </a:lnTo>
                    <a:lnTo>
                      <a:pt x="446" y="123"/>
                    </a:lnTo>
                    <a:lnTo>
                      <a:pt x="452" y="123"/>
                    </a:lnTo>
                    <a:lnTo>
                      <a:pt x="456" y="123"/>
                    </a:lnTo>
                    <a:lnTo>
                      <a:pt x="460" y="123"/>
                    </a:lnTo>
                    <a:lnTo>
                      <a:pt x="463" y="123"/>
                    </a:lnTo>
                    <a:lnTo>
                      <a:pt x="464" y="124"/>
                    </a:lnTo>
                    <a:lnTo>
                      <a:pt x="467" y="126"/>
                    </a:lnTo>
                    <a:lnTo>
                      <a:pt x="468" y="126"/>
                    </a:lnTo>
                    <a:lnTo>
                      <a:pt x="471" y="128"/>
                    </a:lnTo>
                    <a:lnTo>
                      <a:pt x="474" y="130"/>
                    </a:lnTo>
                    <a:lnTo>
                      <a:pt x="478" y="133"/>
                    </a:lnTo>
                    <a:lnTo>
                      <a:pt x="482" y="135"/>
                    </a:lnTo>
                    <a:lnTo>
                      <a:pt x="487" y="137"/>
                    </a:lnTo>
                    <a:lnTo>
                      <a:pt x="492" y="142"/>
                    </a:lnTo>
                    <a:lnTo>
                      <a:pt x="496" y="144"/>
                    </a:lnTo>
                    <a:lnTo>
                      <a:pt x="502" y="148"/>
                    </a:lnTo>
                    <a:lnTo>
                      <a:pt x="505" y="150"/>
                    </a:lnTo>
                    <a:lnTo>
                      <a:pt x="510" y="154"/>
                    </a:lnTo>
                    <a:lnTo>
                      <a:pt x="514" y="156"/>
                    </a:lnTo>
                    <a:lnTo>
                      <a:pt x="517" y="159"/>
                    </a:lnTo>
                    <a:lnTo>
                      <a:pt x="519" y="161"/>
                    </a:lnTo>
                    <a:lnTo>
                      <a:pt x="523" y="162"/>
                    </a:lnTo>
                    <a:lnTo>
                      <a:pt x="524" y="164"/>
                    </a:lnTo>
                    <a:lnTo>
                      <a:pt x="524" y="167"/>
                    </a:lnTo>
                    <a:lnTo>
                      <a:pt x="524" y="168"/>
                    </a:lnTo>
                    <a:lnTo>
                      <a:pt x="524" y="169"/>
                    </a:lnTo>
                    <a:lnTo>
                      <a:pt x="524" y="171"/>
                    </a:lnTo>
                    <a:lnTo>
                      <a:pt x="524" y="173"/>
                    </a:lnTo>
                    <a:lnTo>
                      <a:pt x="524" y="175"/>
                    </a:lnTo>
                    <a:lnTo>
                      <a:pt x="523" y="177"/>
                    </a:lnTo>
                    <a:lnTo>
                      <a:pt x="523" y="180"/>
                    </a:lnTo>
                    <a:lnTo>
                      <a:pt x="521" y="182"/>
                    </a:lnTo>
                    <a:lnTo>
                      <a:pt x="521" y="184"/>
                    </a:lnTo>
                    <a:lnTo>
                      <a:pt x="519" y="186"/>
                    </a:lnTo>
                    <a:lnTo>
                      <a:pt x="518" y="188"/>
                    </a:lnTo>
                    <a:lnTo>
                      <a:pt x="518" y="189"/>
                    </a:lnTo>
                    <a:lnTo>
                      <a:pt x="517" y="191"/>
                    </a:lnTo>
                    <a:lnTo>
                      <a:pt x="516" y="193"/>
                    </a:lnTo>
                    <a:lnTo>
                      <a:pt x="516" y="194"/>
                    </a:lnTo>
                    <a:lnTo>
                      <a:pt x="514" y="194"/>
                    </a:lnTo>
                    <a:lnTo>
                      <a:pt x="512" y="195"/>
                    </a:lnTo>
                    <a:lnTo>
                      <a:pt x="511" y="196"/>
                    </a:lnTo>
                    <a:lnTo>
                      <a:pt x="510" y="196"/>
                    </a:lnTo>
                    <a:lnTo>
                      <a:pt x="509" y="196"/>
                    </a:lnTo>
                    <a:lnTo>
                      <a:pt x="509" y="197"/>
                    </a:lnTo>
                    <a:lnTo>
                      <a:pt x="507" y="197"/>
                    </a:lnTo>
                    <a:lnTo>
                      <a:pt x="505" y="197"/>
                    </a:lnTo>
                    <a:lnTo>
                      <a:pt x="505" y="199"/>
                    </a:lnTo>
                    <a:lnTo>
                      <a:pt x="504" y="199"/>
                    </a:lnTo>
                    <a:lnTo>
                      <a:pt x="503" y="199"/>
                    </a:lnTo>
                    <a:lnTo>
                      <a:pt x="503" y="200"/>
                    </a:lnTo>
                    <a:lnTo>
                      <a:pt x="503" y="201"/>
                    </a:lnTo>
                    <a:lnTo>
                      <a:pt x="503" y="203"/>
                    </a:lnTo>
                    <a:lnTo>
                      <a:pt x="503" y="204"/>
                    </a:lnTo>
                    <a:lnTo>
                      <a:pt x="503" y="206"/>
                    </a:lnTo>
                    <a:lnTo>
                      <a:pt x="503" y="207"/>
                    </a:lnTo>
                    <a:lnTo>
                      <a:pt x="502" y="208"/>
                    </a:lnTo>
                    <a:lnTo>
                      <a:pt x="502" y="209"/>
                    </a:lnTo>
                    <a:lnTo>
                      <a:pt x="502" y="210"/>
                    </a:lnTo>
                    <a:lnTo>
                      <a:pt x="502" y="212"/>
                    </a:lnTo>
                    <a:lnTo>
                      <a:pt x="500" y="213"/>
                    </a:lnTo>
                    <a:lnTo>
                      <a:pt x="500" y="214"/>
                    </a:lnTo>
                    <a:lnTo>
                      <a:pt x="500" y="216"/>
                    </a:lnTo>
                    <a:lnTo>
                      <a:pt x="499" y="216"/>
                    </a:lnTo>
                    <a:lnTo>
                      <a:pt x="497" y="217"/>
                    </a:lnTo>
                    <a:lnTo>
                      <a:pt x="496" y="219"/>
                    </a:lnTo>
                    <a:lnTo>
                      <a:pt x="495" y="220"/>
                    </a:lnTo>
                    <a:lnTo>
                      <a:pt x="493" y="220"/>
                    </a:lnTo>
                    <a:lnTo>
                      <a:pt x="492" y="221"/>
                    </a:lnTo>
                    <a:lnTo>
                      <a:pt x="490" y="221"/>
                    </a:lnTo>
                    <a:lnTo>
                      <a:pt x="489" y="221"/>
                    </a:lnTo>
                    <a:lnTo>
                      <a:pt x="488" y="222"/>
                    </a:lnTo>
                    <a:lnTo>
                      <a:pt x="487" y="222"/>
                    </a:lnTo>
                    <a:lnTo>
                      <a:pt x="485" y="222"/>
                    </a:lnTo>
                    <a:lnTo>
                      <a:pt x="484" y="222"/>
                    </a:lnTo>
                    <a:lnTo>
                      <a:pt x="484" y="223"/>
                    </a:lnTo>
                    <a:lnTo>
                      <a:pt x="482" y="223"/>
                    </a:lnTo>
                    <a:lnTo>
                      <a:pt x="481" y="223"/>
                    </a:lnTo>
                    <a:lnTo>
                      <a:pt x="480" y="224"/>
                    </a:lnTo>
                    <a:lnTo>
                      <a:pt x="478" y="226"/>
                    </a:lnTo>
                    <a:lnTo>
                      <a:pt x="477" y="226"/>
                    </a:lnTo>
                    <a:lnTo>
                      <a:pt x="475" y="226"/>
                    </a:lnTo>
                    <a:lnTo>
                      <a:pt x="474" y="228"/>
                    </a:lnTo>
                    <a:lnTo>
                      <a:pt x="473" y="228"/>
                    </a:lnTo>
                    <a:lnTo>
                      <a:pt x="471" y="228"/>
                    </a:lnTo>
                    <a:lnTo>
                      <a:pt x="470" y="228"/>
                    </a:lnTo>
                    <a:lnTo>
                      <a:pt x="468" y="228"/>
                    </a:lnTo>
                    <a:lnTo>
                      <a:pt x="467" y="229"/>
                    </a:lnTo>
                    <a:lnTo>
                      <a:pt x="464" y="229"/>
                    </a:lnTo>
                    <a:lnTo>
                      <a:pt x="463" y="230"/>
                    </a:lnTo>
                    <a:lnTo>
                      <a:pt x="462" y="231"/>
                    </a:lnTo>
                    <a:lnTo>
                      <a:pt x="459" y="231"/>
                    </a:lnTo>
                    <a:lnTo>
                      <a:pt x="457" y="233"/>
                    </a:lnTo>
                    <a:lnTo>
                      <a:pt x="455" y="233"/>
                    </a:lnTo>
                    <a:lnTo>
                      <a:pt x="452" y="233"/>
                    </a:lnTo>
                    <a:lnTo>
                      <a:pt x="450" y="233"/>
                    </a:lnTo>
                    <a:lnTo>
                      <a:pt x="448" y="233"/>
                    </a:lnTo>
                    <a:lnTo>
                      <a:pt x="446" y="233"/>
                    </a:lnTo>
                    <a:lnTo>
                      <a:pt x="443" y="231"/>
                    </a:lnTo>
                    <a:lnTo>
                      <a:pt x="442" y="231"/>
                    </a:lnTo>
                    <a:lnTo>
                      <a:pt x="441" y="230"/>
                    </a:lnTo>
                    <a:lnTo>
                      <a:pt x="440" y="230"/>
                    </a:lnTo>
                    <a:lnTo>
                      <a:pt x="438" y="229"/>
                    </a:lnTo>
                    <a:lnTo>
                      <a:pt x="436" y="228"/>
                    </a:lnTo>
                    <a:lnTo>
                      <a:pt x="435" y="226"/>
                    </a:lnTo>
                    <a:lnTo>
                      <a:pt x="434" y="224"/>
                    </a:lnTo>
                    <a:lnTo>
                      <a:pt x="433" y="223"/>
                    </a:lnTo>
                    <a:lnTo>
                      <a:pt x="431" y="222"/>
                    </a:lnTo>
                    <a:lnTo>
                      <a:pt x="431" y="221"/>
                    </a:lnTo>
                    <a:lnTo>
                      <a:pt x="430" y="220"/>
                    </a:lnTo>
                    <a:lnTo>
                      <a:pt x="428" y="219"/>
                    </a:lnTo>
                    <a:lnTo>
                      <a:pt x="427" y="216"/>
                    </a:lnTo>
                    <a:lnTo>
                      <a:pt x="426" y="214"/>
                    </a:lnTo>
                    <a:lnTo>
                      <a:pt x="426" y="213"/>
                    </a:lnTo>
                    <a:lnTo>
                      <a:pt x="425" y="212"/>
                    </a:lnTo>
                    <a:lnTo>
                      <a:pt x="423" y="210"/>
                    </a:lnTo>
                    <a:lnTo>
                      <a:pt x="420" y="210"/>
                    </a:lnTo>
                    <a:lnTo>
                      <a:pt x="419" y="210"/>
                    </a:lnTo>
                    <a:lnTo>
                      <a:pt x="416" y="210"/>
                    </a:lnTo>
                    <a:lnTo>
                      <a:pt x="413" y="210"/>
                    </a:lnTo>
                    <a:lnTo>
                      <a:pt x="411" y="210"/>
                    </a:lnTo>
                    <a:lnTo>
                      <a:pt x="407" y="209"/>
                    </a:lnTo>
                    <a:lnTo>
                      <a:pt x="404" y="209"/>
                    </a:lnTo>
                    <a:lnTo>
                      <a:pt x="400" y="209"/>
                    </a:lnTo>
                    <a:lnTo>
                      <a:pt x="397" y="208"/>
                    </a:lnTo>
                    <a:lnTo>
                      <a:pt x="393" y="208"/>
                    </a:lnTo>
                    <a:lnTo>
                      <a:pt x="391" y="207"/>
                    </a:lnTo>
                    <a:lnTo>
                      <a:pt x="389" y="206"/>
                    </a:lnTo>
                    <a:lnTo>
                      <a:pt x="385" y="204"/>
                    </a:lnTo>
                    <a:lnTo>
                      <a:pt x="384" y="204"/>
                    </a:lnTo>
                    <a:lnTo>
                      <a:pt x="382" y="201"/>
                    </a:lnTo>
                    <a:lnTo>
                      <a:pt x="381" y="200"/>
                    </a:lnTo>
                    <a:lnTo>
                      <a:pt x="377" y="197"/>
                    </a:lnTo>
                    <a:lnTo>
                      <a:pt x="375" y="195"/>
                    </a:lnTo>
                    <a:lnTo>
                      <a:pt x="371" y="191"/>
                    </a:lnTo>
                    <a:lnTo>
                      <a:pt x="369" y="188"/>
                    </a:lnTo>
                    <a:lnTo>
                      <a:pt x="364" y="184"/>
                    </a:lnTo>
                    <a:lnTo>
                      <a:pt x="362" y="182"/>
                    </a:lnTo>
                    <a:lnTo>
                      <a:pt x="360" y="177"/>
                    </a:lnTo>
                    <a:lnTo>
                      <a:pt x="356" y="174"/>
                    </a:lnTo>
                    <a:lnTo>
                      <a:pt x="353" y="171"/>
                    </a:lnTo>
                    <a:lnTo>
                      <a:pt x="349" y="169"/>
                    </a:lnTo>
                    <a:lnTo>
                      <a:pt x="348" y="167"/>
                    </a:lnTo>
                    <a:lnTo>
                      <a:pt x="346" y="164"/>
                    </a:lnTo>
                    <a:lnTo>
                      <a:pt x="344" y="163"/>
                    </a:lnTo>
                    <a:lnTo>
                      <a:pt x="342" y="163"/>
                    </a:lnTo>
                    <a:lnTo>
                      <a:pt x="339" y="162"/>
                    </a:lnTo>
                    <a:lnTo>
                      <a:pt x="331" y="162"/>
                    </a:lnTo>
                    <a:lnTo>
                      <a:pt x="319" y="163"/>
                    </a:lnTo>
                    <a:lnTo>
                      <a:pt x="304" y="163"/>
                    </a:lnTo>
                    <a:lnTo>
                      <a:pt x="286" y="163"/>
                    </a:lnTo>
                    <a:lnTo>
                      <a:pt x="265" y="162"/>
                    </a:lnTo>
                    <a:lnTo>
                      <a:pt x="243" y="161"/>
                    </a:lnTo>
                    <a:lnTo>
                      <a:pt x="219" y="159"/>
                    </a:lnTo>
                    <a:lnTo>
                      <a:pt x="193" y="156"/>
                    </a:lnTo>
                    <a:lnTo>
                      <a:pt x="165" y="150"/>
                    </a:lnTo>
                    <a:lnTo>
                      <a:pt x="138" y="144"/>
                    </a:lnTo>
                    <a:lnTo>
                      <a:pt x="109" y="136"/>
                    </a:lnTo>
                    <a:lnTo>
                      <a:pt x="81" y="126"/>
                    </a:lnTo>
                    <a:lnTo>
                      <a:pt x="52" y="114"/>
                    </a:lnTo>
                    <a:lnTo>
                      <a:pt x="27" y="100"/>
                    </a:lnTo>
                    <a:lnTo>
                      <a:pt x="0" y="83"/>
                    </a:lnTo>
                    <a:lnTo>
                      <a:pt x="0" y="82"/>
                    </a:lnTo>
                    <a:lnTo>
                      <a:pt x="2" y="79"/>
                    </a:lnTo>
                    <a:lnTo>
                      <a:pt x="6" y="75"/>
                    </a:lnTo>
                    <a:lnTo>
                      <a:pt x="12" y="70"/>
                    </a:lnTo>
                    <a:lnTo>
                      <a:pt x="16" y="63"/>
                    </a:lnTo>
                    <a:lnTo>
                      <a:pt x="23" y="56"/>
                    </a:lnTo>
                    <a:lnTo>
                      <a:pt x="29" y="48"/>
                    </a:lnTo>
                    <a:lnTo>
                      <a:pt x="37" y="41"/>
                    </a:lnTo>
                    <a:lnTo>
                      <a:pt x="44" y="34"/>
                    </a:lnTo>
                    <a:lnTo>
                      <a:pt x="50" y="26"/>
                    </a:lnTo>
                    <a:lnTo>
                      <a:pt x="57" y="17"/>
                    </a:lnTo>
                    <a:lnTo>
                      <a:pt x="62" y="13"/>
                    </a:lnTo>
                    <a:lnTo>
                      <a:pt x="68" y="7"/>
                    </a:lnTo>
                    <a:lnTo>
                      <a:pt x="71" y="2"/>
                    </a:lnTo>
                    <a:lnTo>
                      <a:pt x="73" y="0"/>
                    </a:lnTo>
                    <a:lnTo>
                      <a:pt x="74" y="0"/>
                    </a:lnTo>
                  </a:path>
                </a:pathLst>
              </a:custGeom>
              <a:solidFill>
                <a:srgbClr val="FFC0A6"/>
              </a:solidFill>
              <a:ln w="12700" cap="rnd" cmpd="sng">
                <a:solidFill>
                  <a:srgbClr val="F57B49"/>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6532" name="Freeform 148"/>
              <p:cNvSpPr>
                <a:spLocks/>
              </p:cNvSpPr>
              <p:nvPr/>
            </p:nvSpPr>
            <p:spPr bwMode="auto">
              <a:xfrm>
                <a:off x="712" y="1581"/>
                <a:ext cx="632" cy="544"/>
              </a:xfrm>
              <a:custGeom>
                <a:avLst/>
                <a:gdLst>
                  <a:gd name="T0" fmla="*/ 318 w 632"/>
                  <a:gd name="T1" fmla="*/ 0 h 544"/>
                  <a:gd name="T2" fmla="*/ 308 w 632"/>
                  <a:gd name="T3" fmla="*/ 3 h 544"/>
                  <a:gd name="T4" fmla="*/ 301 w 632"/>
                  <a:gd name="T5" fmla="*/ 10 h 544"/>
                  <a:gd name="T6" fmla="*/ 283 w 632"/>
                  <a:gd name="T7" fmla="*/ 40 h 544"/>
                  <a:gd name="T8" fmla="*/ 266 w 632"/>
                  <a:gd name="T9" fmla="*/ 64 h 544"/>
                  <a:gd name="T10" fmla="*/ 250 w 632"/>
                  <a:gd name="T11" fmla="*/ 66 h 544"/>
                  <a:gd name="T12" fmla="*/ 210 w 632"/>
                  <a:gd name="T13" fmla="*/ 72 h 544"/>
                  <a:gd name="T14" fmla="*/ 173 w 632"/>
                  <a:gd name="T15" fmla="*/ 75 h 544"/>
                  <a:gd name="T16" fmla="*/ 150 w 632"/>
                  <a:gd name="T17" fmla="*/ 84 h 544"/>
                  <a:gd name="T18" fmla="*/ 132 w 632"/>
                  <a:gd name="T19" fmla="*/ 98 h 544"/>
                  <a:gd name="T20" fmla="*/ 117 w 632"/>
                  <a:gd name="T21" fmla="*/ 121 h 544"/>
                  <a:gd name="T22" fmla="*/ 89 w 632"/>
                  <a:gd name="T23" fmla="*/ 158 h 544"/>
                  <a:gd name="T24" fmla="*/ 67 w 632"/>
                  <a:gd name="T25" fmla="*/ 195 h 544"/>
                  <a:gd name="T26" fmla="*/ 51 w 632"/>
                  <a:gd name="T27" fmla="*/ 239 h 544"/>
                  <a:gd name="T28" fmla="*/ 25 w 632"/>
                  <a:gd name="T29" fmla="*/ 308 h 544"/>
                  <a:gd name="T30" fmla="*/ 14 w 632"/>
                  <a:gd name="T31" fmla="*/ 359 h 544"/>
                  <a:gd name="T32" fmla="*/ 8 w 632"/>
                  <a:gd name="T33" fmla="*/ 397 h 544"/>
                  <a:gd name="T34" fmla="*/ 0 w 632"/>
                  <a:gd name="T35" fmla="*/ 423 h 544"/>
                  <a:gd name="T36" fmla="*/ 9 w 632"/>
                  <a:gd name="T37" fmla="*/ 432 h 544"/>
                  <a:gd name="T38" fmla="*/ 47 w 632"/>
                  <a:gd name="T39" fmla="*/ 454 h 544"/>
                  <a:gd name="T40" fmla="*/ 97 w 632"/>
                  <a:gd name="T41" fmla="*/ 474 h 544"/>
                  <a:gd name="T42" fmla="*/ 130 w 632"/>
                  <a:gd name="T43" fmla="*/ 475 h 544"/>
                  <a:gd name="T44" fmla="*/ 145 w 632"/>
                  <a:gd name="T45" fmla="*/ 470 h 544"/>
                  <a:gd name="T46" fmla="*/ 147 w 632"/>
                  <a:gd name="T47" fmla="*/ 472 h 544"/>
                  <a:gd name="T48" fmla="*/ 145 w 632"/>
                  <a:gd name="T49" fmla="*/ 499 h 544"/>
                  <a:gd name="T50" fmla="*/ 147 w 632"/>
                  <a:gd name="T51" fmla="*/ 521 h 544"/>
                  <a:gd name="T52" fmla="*/ 157 w 632"/>
                  <a:gd name="T53" fmla="*/ 527 h 544"/>
                  <a:gd name="T54" fmla="*/ 167 w 632"/>
                  <a:gd name="T55" fmla="*/ 534 h 544"/>
                  <a:gd name="T56" fmla="*/ 187 w 632"/>
                  <a:gd name="T57" fmla="*/ 543 h 544"/>
                  <a:gd name="T58" fmla="*/ 348 w 632"/>
                  <a:gd name="T59" fmla="*/ 522 h 544"/>
                  <a:gd name="T60" fmla="*/ 510 w 632"/>
                  <a:gd name="T61" fmla="*/ 495 h 544"/>
                  <a:gd name="T62" fmla="*/ 524 w 632"/>
                  <a:gd name="T63" fmla="*/ 491 h 544"/>
                  <a:gd name="T64" fmla="*/ 531 w 632"/>
                  <a:gd name="T65" fmla="*/ 484 h 544"/>
                  <a:gd name="T66" fmla="*/ 546 w 632"/>
                  <a:gd name="T67" fmla="*/ 482 h 544"/>
                  <a:gd name="T68" fmla="*/ 558 w 632"/>
                  <a:gd name="T69" fmla="*/ 473 h 544"/>
                  <a:gd name="T70" fmla="*/ 578 w 632"/>
                  <a:gd name="T71" fmla="*/ 452 h 544"/>
                  <a:gd name="T72" fmla="*/ 603 w 632"/>
                  <a:gd name="T73" fmla="*/ 420 h 544"/>
                  <a:gd name="T74" fmla="*/ 621 w 632"/>
                  <a:gd name="T75" fmla="*/ 398 h 544"/>
                  <a:gd name="T76" fmla="*/ 621 w 632"/>
                  <a:gd name="T77" fmla="*/ 371 h 544"/>
                  <a:gd name="T78" fmla="*/ 589 w 632"/>
                  <a:gd name="T79" fmla="*/ 308 h 544"/>
                  <a:gd name="T80" fmla="*/ 559 w 632"/>
                  <a:gd name="T81" fmla="*/ 239 h 544"/>
                  <a:gd name="T82" fmla="*/ 541 w 632"/>
                  <a:gd name="T83" fmla="*/ 189 h 544"/>
                  <a:gd name="T84" fmla="*/ 534 w 632"/>
                  <a:gd name="T85" fmla="*/ 160 h 544"/>
                  <a:gd name="T86" fmla="*/ 525 w 632"/>
                  <a:gd name="T87" fmla="*/ 142 h 544"/>
                  <a:gd name="T88" fmla="*/ 504 w 632"/>
                  <a:gd name="T89" fmla="*/ 126 h 544"/>
                  <a:gd name="T90" fmla="*/ 486 w 632"/>
                  <a:gd name="T91" fmla="*/ 115 h 544"/>
                  <a:gd name="T92" fmla="*/ 481 w 632"/>
                  <a:gd name="T93" fmla="*/ 107 h 544"/>
                  <a:gd name="T94" fmla="*/ 478 w 632"/>
                  <a:gd name="T95" fmla="*/ 99 h 544"/>
                  <a:gd name="T96" fmla="*/ 476 w 632"/>
                  <a:gd name="T97" fmla="*/ 88 h 544"/>
                  <a:gd name="T98" fmla="*/ 460 w 632"/>
                  <a:gd name="T99" fmla="*/ 68 h 544"/>
                  <a:gd name="T100" fmla="*/ 443 w 632"/>
                  <a:gd name="T101" fmla="*/ 52 h 544"/>
                  <a:gd name="T102" fmla="*/ 414 w 632"/>
                  <a:gd name="T103" fmla="*/ 39 h 544"/>
                  <a:gd name="T104" fmla="*/ 352 w 632"/>
                  <a:gd name="T105" fmla="*/ 11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2" h="544">
                    <a:moveTo>
                      <a:pt x="326" y="0"/>
                    </a:moveTo>
                    <a:lnTo>
                      <a:pt x="325" y="0"/>
                    </a:lnTo>
                    <a:lnTo>
                      <a:pt x="323" y="0"/>
                    </a:lnTo>
                    <a:lnTo>
                      <a:pt x="322" y="0"/>
                    </a:lnTo>
                    <a:lnTo>
                      <a:pt x="320" y="0"/>
                    </a:lnTo>
                    <a:lnTo>
                      <a:pt x="318" y="0"/>
                    </a:lnTo>
                    <a:lnTo>
                      <a:pt x="316" y="0"/>
                    </a:lnTo>
                    <a:lnTo>
                      <a:pt x="315" y="2"/>
                    </a:lnTo>
                    <a:lnTo>
                      <a:pt x="314" y="2"/>
                    </a:lnTo>
                    <a:lnTo>
                      <a:pt x="311" y="2"/>
                    </a:lnTo>
                    <a:lnTo>
                      <a:pt x="309" y="3"/>
                    </a:lnTo>
                    <a:lnTo>
                      <a:pt x="308" y="3"/>
                    </a:lnTo>
                    <a:lnTo>
                      <a:pt x="307" y="3"/>
                    </a:lnTo>
                    <a:lnTo>
                      <a:pt x="306" y="3"/>
                    </a:lnTo>
                    <a:lnTo>
                      <a:pt x="306" y="4"/>
                    </a:lnTo>
                    <a:lnTo>
                      <a:pt x="305" y="4"/>
                    </a:lnTo>
                    <a:lnTo>
                      <a:pt x="302" y="6"/>
                    </a:lnTo>
                    <a:lnTo>
                      <a:pt x="301" y="10"/>
                    </a:lnTo>
                    <a:lnTo>
                      <a:pt x="299" y="13"/>
                    </a:lnTo>
                    <a:lnTo>
                      <a:pt x="296" y="18"/>
                    </a:lnTo>
                    <a:lnTo>
                      <a:pt x="293" y="23"/>
                    </a:lnTo>
                    <a:lnTo>
                      <a:pt x="290" y="28"/>
                    </a:lnTo>
                    <a:lnTo>
                      <a:pt x="286" y="34"/>
                    </a:lnTo>
                    <a:lnTo>
                      <a:pt x="283" y="40"/>
                    </a:lnTo>
                    <a:lnTo>
                      <a:pt x="278" y="45"/>
                    </a:lnTo>
                    <a:lnTo>
                      <a:pt x="276" y="51"/>
                    </a:lnTo>
                    <a:lnTo>
                      <a:pt x="272" y="54"/>
                    </a:lnTo>
                    <a:lnTo>
                      <a:pt x="270" y="59"/>
                    </a:lnTo>
                    <a:lnTo>
                      <a:pt x="269" y="63"/>
                    </a:lnTo>
                    <a:lnTo>
                      <a:pt x="266" y="64"/>
                    </a:lnTo>
                    <a:lnTo>
                      <a:pt x="266" y="65"/>
                    </a:lnTo>
                    <a:lnTo>
                      <a:pt x="265" y="65"/>
                    </a:lnTo>
                    <a:lnTo>
                      <a:pt x="264" y="65"/>
                    </a:lnTo>
                    <a:lnTo>
                      <a:pt x="260" y="65"/>
                    </a:lnTo>
                    <a:lnTo>
                      <a:pt x="256" y="66"/>
                    </a:lnTo>
                    <a:lnTo>
                      <a:pt x="250" y="66"/>
                    </a:lnTo>
                    <a:lnTo>
                      <a:pt x="245" y="68"/>
                    </a:lnTo>
                    <a:lnTo>
                      <a:pt x="240" y="68"/>
                    </a:lnTo>
                    <a:lnTo>
                      <a:pt x="233" y="69"/>
                    </a:lnTo>
                    <a:lnTo>
                      <a:pt x="224" y="71"/>
                    </a:lnTo>
                    <a:lnTo>
                      <a:pt x="217" y="72"/>
                    </a:lnTo>
                    <a:lnTo>
                      <a:pt x="210" y="72"/>
                    </a:lnTo>
                    <a:lnTo>
                      <a:pt x="203" y="73"/>
                    </a:lnTo>
                    <a:lnTo>
                      <a:pt x="195" y="73"/>
                    </a:lnTo>
                    <a:lnTo>
                      <a:pt x="190" y="74"/>
                    </a:lnTo>
                    <a:lnTo>
                      <a:pt x="183" y="74"/>
                    </a:lnTo>
                    <a:lnTo>
                      <a:pt x="179" y="75"/>
                    </a:lnTo>
                    <a:lnTo>
                      <a:pt x="173" y="75"/>
                    </a:lnTo>
                    <a:lnTo>
                      <a:pt x="170" y="78"/>
                    </a:lnTo>
                    <a:lnTo>
                      <a:pt x="165" y="78"/>
                    </a:lnTo>
                    <a:lnTo>
                      <a:pt x="160" y="79"/>
                    </a:lnTo>
                    <a:lnTo>
                      <a:pt x="157" y="80"/>
                    </a:lnTo>
                    <a:lnTo>
                      <a:pt x="152" y="81"/>
                    </a:lnTo>
                    <a:lnTo>
                      <a:pt x="150" y="84"/>
                    </a:lnTo>
                    <a:lnTo>
                      <a:pt x="145" y="85"/>
                    </a:lnTo>
                    <a:lnTo>
                      <a:pt x="143" y="88"/>
                    </a:lnTo>
                    <a:lnTo>
                      <a:pt x="141" y="89"/>
                    </a:lnTo>
                    <a:lnTo>
                      <a:pt x="137" y="92"/>
                    </a:lnTo>
                    <a:lnTo>
                      <a:pt x="135" y="94"/>
                    </a:lnTo>
                    <a:lnTo>
                      <a:pt x="132" y="98"/>
                    </a:lnTo>
                    <a:lnTo>
                      <a:pt x="129" y="101"/>
                    </a:lnTo>
                    <a:lnTo>
                      <a:pt x="128" y="104"/>
                    </a:lnTo>
                    <a:lnTo>
                      <a:pt x="127" y="107"/>
                    </a:lnTo>
                    <a:lnTo>
                      <a:pt x="123" y="111"/>
                    </a:lnTo>
                    <a:lnTo>
                      <a:pt x="121" y="115"/>
                    </a:lnTo>
                    <a:lnTo>
                      <a:pt x="117" y="121"/>
                    </a:lnTo>
                    <a:lnTo>
                      <a:pt x="113" y="126"/>
                    </a:lnTo>
                    <a:lnTo>
                      <a:pt x="108" y="132"/>
                    </a:lnTo>
                    <a:lnTo>
                      <a:pt x="104" y="139"/>
                    </a:lnTo>
                    <a:lnTo>
                      <a:pt x="99" y="145"/>
                    </a:lnTo>
                    <a:lnTo>
                      <a:pt x="93" y="152"/>
                    </a:lnTo>
                    <a:lnTo>
                      <a:pt x="89" y="158"/>
                    </a:lnTo>
                    <a:lnTo>
                      <a:pt x="84" y="165"/>
                    </a:lnTo>
                    <a:lnTo>
                      <a:pt x="80" y="172"/>
                    </a:lnTo>
                    <a:lnTo>
                      <a:pt x="75" y="178"/>
                    </a:lnTo>
                    <a:lnTo>
                      <a:pt x="72" y="183"/>
                    </a:lnTo>
                    <a:lnTo>
                      <a:pt x="68" y="189"/>
                    </a:lnTo>
                    <a:lnTo>
                      <a:pt x="67" y="195"/>
                    </a:lnTo>
                    <a:lnTo>
                      <a:pt x="66" y="201"/>
                    </a:lnTo>
                    <a:lnTo>
                      <a:pt x="63" y="204"/>
                    </a:lnTo>
                    <a:lnTo>
                      <a:pt x="61" y="213"/>
                    </a:lnTo>
                    <a:lnTo>
                      <a:pt x="59" y="221"/>
                    </a:lnTo>
                    <a:lnTo>
                      <a:pt x="54" y="229"/>
                    </a:lnTo>
                    <a:lnTo>
                      <a:pt x="51" y="239"/>
                    </a:lnTo>
                    <a:lnTo>
                      <a:pt x="46" y="250"/>
                    </a:lnTo>
                    <a:lnTo>
                      <a:pt x="43" y="262"/>
                    </a:lnTo>
                    <a:lnTo>
                      <a:pt x="38" y="274"/>
                    </a:lnTo>
                    <a:lnTo>
                      <a:pt x="35" y="285"/>
                    </a:lnTo>
                    <a:lnTo>
                      <a:pt x="30" y="297"/>
                    </a:lnTo>
                    <a:lnTo>
                      <a:pt x="25" y="308"/>
                    </a:lnTo>
                    <a:lnTo>
                      <a:pt x="22" y="318"/>
                    </a:lnTo>
                    <a:lnTo>
                      <a:pt x="18" y="329"/>
                    </a:lnTo>
                    <a:lnTo>
                      <a:pt x="16" y="338"/>
                    </a:lnTo>
                    <a:lnTo>
                      <a:pt x="15" y="346"/>
                    </a:lnTo>
                    <a:lnTo>
                      <a:pt x="15" y="355"/>
                    </a:lnTo>
                    <a:lnTo>
                      <a:pt x="14" y="359"/>
                    </a:lnTo>
                    <a:lnTo>
                      <a:pt x="14" y="366"/>
                    </a:lnTo>
                    <a:lnTo>
                      <a:pt x="12" y="372"/>
                    </a:lnTo>
                    <a:lnTo>
                      <a:pt x="10" y="379"/>
                    </a:lnTo>
                    <a:lnTo>
                      <a:pt x="10" y="385"/>
                    </a:lnTo>
                    <a:lnTo>
                      <a:pt x="9" y="391"/>
                    </a:lnTo>
                    <a:lnTo>
                      <a:pt x="8" y="397"/>
                    </a:lnTo>
                    <a:lnTo>
                      <a:pt x="7" y="402"/>
                    </a:lnTo>
                    <a:lnTo>
                      <a:pt x="5" y="407"/>
                    </a:lnTo>
                    <a:lnTo>
                      <a:pt x="3" y="412"/>
                    </a:lnTo>
                    <a:lnTo>
                      <a:pt x="2" y="417"/>
                    </a:lnTo>
                    <a:lnTo>
                      <a:pt x="1" y="419"/>
                    </a:lnTo>
                    <a:lnTo>
                      <a:pt x="0" y="423"/>
                    </a:lnTo>
                    <a:lnTo>
                      <a:pt x="0" y="424"/>
                    </a:lnTo>
                    <a:lnTo>
                      <a:pt x="0" y="426"/>
                    </a:lnTo>
                    <a:lnTo>
                      <a:pt x="0" y="427"/>
                    </a:lnTo>
                    <a:lnTo>
                      <a:pt x="1" y="428"/>
                    </a:lnTo>
                    <a:lnTo>
                      <a:pt x="5" y="430"/>
                    </a:lnTo>
                    <a:lnTo>
                      <a:pt x="9" y="432"/>
                    </a:lnTo>
                    <a:lnTo>
                      <a:pt x="14" y="434"/>
                    </a:lnTo>
                    <a:lnTo>
                      <a:pt x="18" y="439"/>
                    </a:lnTo>
                    <a:lnTo>
                      <a:pt x="25" y="443"/>
                    </a:lnTo>
                    <a:lnTo>
                      <a:pt x="32" y="447"/>
                    </a:lnTo>
                    <a:lnTo>
                      <a:pt x="40" y="451"/>
                    </a:lnTo>
                    <a:lnTo>
                      <a:pt x="47" y="454"/>
                    </a:lnTo>
                    <a:lnTo>
                      <a:pt x="57" y="459"/>
                    </a:lnTo>
                    <a:lnTo>
                      <a:pt x="65" y="463"/>
                    </a:lnTo>
                    <a:lnTo>
                      <a:pt x="73" y="467"/>
                    </a:lnTo>
                    <a:lnTo>
                      <a:pt x="81" y="470"/>
                    </a:lnTo>
                    <a:lnTo>
                      <a:pt x="89" y="472"/>
                    </a:lnTo>
                    <a:lnTo>
                      <a:pt x="97" y="474"/>
                    </a:lnTo>
                    <a:lnTo>
                      <a:pt x="104" y="475"/>
                    </a:lnTo>
                    <a:lnTo>
                      <a:pt x="111" y="475"/>
                    </a:lnTo>
                    <a:lnTo>
                      <a:pt x="117" y="478"/>
                    </a:lnTo>
                    <a:lnTo>
                      <a:pt x="122" y="478"/>
                    </a:lnTo>
                    <a:lnTo>
                      <a:pt x="127" y="475"/>
                    </a:lnTo>
                    <a:lnTo>
                      <a:pt x="130" y="475"/>
                    </a:lnTo>
                    <a:lnTo>
                      <a:pt x="135" y="474"/>
                    </a:lnTo>
                    <a:lnTo>
                      <a:pt x="137" y="474"/>
                    </a:lnTo>
                    <a:lnTo>
                      <a:pt x="141" y="473"/>
                    </a:lnTo>
                    <a:lnTo>
                      <a:pt x="143" y="472"/>
                    </a:lnTo>
                    <a:lnTo>
                      <a:pt x="144" y="471"/>
                    </a:lnTo>
                    <a:lnTo>
                      <a:pt x="145" y="470"/>
                    </a:lnTo>
                    <a:lnTo>
                      <a:pt x="147" y="470"/>
                    </a:lnTo>
                    <a:lnTo>
                      <a:pt x="147" y="468"/>
                    </a:lnTo>
                    <a:lnTo>
                      <a:pt x="149" y="468"/>
                    </a:lnTo>
                    <a:lnTo>
                      <a:pt x="147" y="468"/>
                    </a:lnTo>
                    <a:lnTo>
                      <a:pt x="147" y="470"/>
                    </a:lnTo>
                    <a:lnTo>
                      <a:pt x="147" y="472"/>
                    </a:lnTo>
                    <a:lnTo>
                      <a:pt x="147" y="474"/>
                    </a:lnTo>
                    <a:lnTo>
                      <a:pt x="147" y="479"/>
                    </a:lnTo>
                    <a:lnTo>
                      <a:pt x="145" y="484"/>
                    </a:lnTo>
                    <a:lnTo>
                      <a:pt x="145" y="488"/>
                    </a:lnTo>
                    <a:lnTo>
                      <a:pt x="145" y="493"/>
                    </a:lnTo>
                    <a:lnTo>
                      <a:pt x="145" y="499"/>
                    </a:lnTo>
                    <a:lnTo>
                      <a:pt x="145" y="502"/>
                    </a:lnTo>
                    <a:lnTo>
                      <a:pt x="145" y="508"/>
                    </a:lnTo>
                    <a:lnTo>
                      <a:pt x="145" y="512"/>
                    </a:lnTo>
                    <a:lnTo>
                      <a:pt x="145" y="515"/>
                    </a:lnTo>
                    <a:lnTo>
                      <a:pt x="145" y="519"/>
                    </a:lnTo>
                    <a:lnTo>
                      <a:pt x="147" y="521"/>
                    </a:lnTo>
                    <a:lnTo>
                      <a:pt x="149" y="522"/>
                    </a:lnTo>
                    <a:lnTo>
                      <a:pt x="150" y="524"/>
                    </a:lnTo>
                    <a:lnTo>
                      <a:pt x="151" y="525"/>
                    </a:lnTo>
                    <a:lnTo>
                      <a:pt x="152" y="525"/>
                    </a:lnTo>
                    <a:lnTo>
                      <a:pt x="156" y="526"/>
                    </a:lnTo>
                    <a:lnTo>
                      <a:pt x="157" y="527"/>
                    </a:lnTo>
                    <a:lnTo>
                      <a:pt x="159" y="529"/>
                    </a:lnTo>
                    <a:lnTo>
                      <a:pt x="160" y="530"/>
                    </a:lnTo>
                    <a:lnTo>
                      <a:pt x="164" y="530"/>
                    </a:lnTo>
                    <a:lnTo>
                      <a:pt x="165" y="532"/>
                    </a:lnTo>
                    <a:lnTo>
                      <a:pt x="166" y="533"/>
                    </a:lnTo>
                    <a:lnTo>
                      <a:pt x="167" y="534"/>
                    </a:lnTo>
                    <a:lnTo>
                      <a:pt x="170" y="535"/>
                    </a:lnTo>
                    <a:lnTo>
                      <a:pt x="171" y="539"/>
                    </a:lnTo>
                    <a:lnTo>
                      <a:pt x="171" y="540"/>
                    </a:lnTo>
                    <a:lnTo>
                      <a:pt x="172" y="542"/>
                    </a:lnTo>
                    <a:lnTo>
                      <a:pt x="174" y="543"/>
                    </a:lnTo>
                    <a:lnTo>
                      <a:pt x="187" y="543"/>
                    </a:lnTo>
                    <a:lnTo>
                      <a:pt x="203" y="542"/>
                    </a:lnTo>
                    <a:lnTo>
                      <a:pt x="227" y="540"/>
                    </a:lnTo>
                    <a:lnTo>
                      <a:pt x="253" y="535"/>
                    </a:lnTo>
                    <a:lnTo>
                      <a:pt x="284" y="532"/>
                    </a:lnTo>
                    <a:lnTo>
                      <a:pt x="315" y="527"/>
                    </a:lnTo>
                    <a:lnTo>
                      <a:pt x="348" y="522"/>
                    </a:lnTo>
                    <a:lnTo>
                      <a:pt x="382" y="518"/>
                    </a:lnTo>
                    <a:lnTo>
                      <a:pt x="413" y="512"/>
                    </a:lnTo>
                    <a:lnTo>
                      <a:pt x="443" y="508"/>
                    </a:lnTo>
                    <a:lnTo>
                      <a:pt x="470" y="502"/>
                    </a:lnTo>
                    <a:lnTo>
                      <a:pt x="493" y="500"/>
                    </a:lnTo>
                    <a:lnTo>
                      <a:pt x="510" y="495"/>
                    </a:lnTo>
                    <a:lnTo>
                      <a:pt x="521" y="494"/>
                    </a:lnTo>
                    <a:lnTo>
                      <a:pt x="526" y="494"/>
                    </a:lnTo>
                    <a:lnTo>
                      <a:pt x="525" y="493"/>
                    </a:lnTo>
                    <a:lnTo>
                      <a:pt x="525" y="492"/>
                    </a:lnTo>
                    <a:lnTo>
                      <a:pt x="525" y="491"/>
                    </a:lnTo>
                    <a:lnTo>
                      <a:pt x="524" y="491"/>
                    </a:lnTo>
                    <a:lnTo>
                      <a:pt x="524" y="489"/>
                    </a:lnTo>
                    <a:lnTo>
                      <a:pt x="525" y="488"/>
                    </a:lnTo>
                    <a:lnTo>
                      <a:pt x="525" y="486"/>
                    </a:lnTo>
                    <a:lnTo>
                      <a:pt x="526" y="485"/>
                    </a:lnTo>
                    <a:lnTo>
                      <a:pt x="527" y="484"/>
                    </a:lnTo>
                    <a:lnTo>
                      <a:pt x="531" y="484"/>
                    </a:lnTo>
                    <a:lnTo>
                      <a:pt x="532" y="484"/>
                    </a:lnTo>
                    <a:lnTo>
                      <a:pt x="535" y="482"/>
                    </a:lnTo>
                    <a:lnTo>
                      <a:pt x="540" y="484"/>
                    </a:lnTo>
                    <a:lnTo>
                      <a:pt x="542" y="484"/>
                    </a:lnTo>
                    <a:lnTo>
                      <a:pt x="544" y="482"/>
                    </a:lnTo>
                    <a:lnTo>
                      <a:pt x="546" y="482"/>
                    </a:lnTo>
                    <a:lnTo>
                      <a:pt x="547" y="481"/>
                    </a:lnTo>
                    <a:lnTo>
                      <a:pt x="549" y="481"/>
                    </a:lnTo>
                    <a:lnTo>
                      <a:pt x="551" y="480"/>
                    </a:lnTo>
                    <a:lnTo>
                      <a:pt x="554" y="478"/>
                    </a:lnTo>
                    <a:lnTo>
                      <a:pt x="555" y="475"/>
                    </a:lnTo>
                    <a:lnTo>
                      <a:pt x="558" y="473"/>
                    </a:lnTo>
                    <a:lnTo>
                      <a:pt x="561" y="471"/>
                    </a:lnTo>
                    <a:lnTo>
                      <a:pt x="564" y="468"/>
                    </a:lnTo>
                    <a:lnTo>
                      <a:pt x="568" y="464"/>
                    </a:lnTo>
                    <a:lnTo>
                      <a:pt x="570" y="460"/>
                    </a:lnTo>
                    <a:lnTo>
                      <a:pt x="574" y="457"/>
                    </a:lnTo>
                    <a:lnTo>
                      <a:pt x="578" y="452"/>
                    </a:lnTo>
                    <a:lnTo>
                      <a:pt x="583" y="445"/>
                    </a:lnTo>
                    <a:lnTo>
                      <a:pt x="587" y="440"/>
                    </a:lnTo>
                    <a:lnTo>
                      <a:pt x="591" y="434"/>
                    </a:lnTo>
                    <a:lnTo>
                      <a:pt x="595" y="430"/>
                    </a:lnTo>
                    <a:lnTo>
                      <a:pt x="599" y="424"/>
                    </a:lnTo>
                    <a:lnTo>
                      <a:pt x="603" y="420"/>
                    </a:lnTo>
                    <a:lnTo>
                      <a:pt x="608" y="417"/>
                    </a:lnTo>
                    <a:lnTo>
                      <a:pt x="610" y="412"/>
                    </a:lnTo>
                    <a:lnTo>
                      <a:pt x="613" y="409"/>
                    </a:lnTo>
                    <a:lnTo>
                      <a:pt x="616" y="404"/>
                    </a:lnTo>
                    <a:lnTo>
                      <a:pt x="618" y="402"/>
                    </a:lnTo>
                    <a:lnTo>
                      <a:pt x="621" y="398"/>
                    </a:lnTo>
                    <a:lnTo>
                      <a:pt x="624" y="396"/>
                    </a:lnTo>
                    <a:lnTo>
                      <a:pt x="626" y="391"/>
                    </a:lnTo>
                    <a:lnTo>
                      <a:pt x="628" y="389"/>
                    </a:lnTo>
                    <a:lnTo>
                      <a:pt x="631" y="386"/>
                    </a:lnTo>
                    <a:lnTo>
                      <a:pt x="625" y="379"/>
                    </a:lnTo>
                    <a:lnTo>
                      <a:pt x="621" y="371"/>
                    </a:lnTo>
                    <a:lnTo>
                      <a:pt x="616" y="362"/>
                    </a:lnTo>
                    <a:lnTo>
                      <a:pt x="611" y="352"/>
                    </a:lnTo>
                    <a:lnTo>
                      <a:pt x="606" y="342"/>
                    </a:lnTo>
                    <a:lnTo>
                      <a:pt x="601" y="331"/>
                    </a:lnTo>
                    <a:lnTo>
                      <a:pt x="595" y="319"/>
                    </a:lnTo>
                    <a:lnTo>
                      <a:pt x="589" y="308"/>
                    </a:lnTo>
                    <a:lnTo>
                      <a:pt x="583" y="296"/>
                    </a:lnTo>
                    <a:lnTo>
                      <a:pt x="578" y="284"/>
                    </a:lnTo>
                    <a:lnTo>
                      <a:pt x="573" y="272"/>
                    </a:lnTo>
                    <a:lnTo>
                      <a:pt x="568" y="260"/>
                    </a:lnTo>
                    <a:lnTo>
                      <a:pt x="563" y="249"/>
                    </a:lnTo>
                    <a:lnTo>
                      <a:pt x="559" y="239"/>
                    </a:lnTo>
                    <a:lnTo>
                      <a:pt x="555" y="228"/>
                    </a:lnTo>
                    <a:lnTo>
                      <a:pt x="553" y="221"/>
                    </a:lnTo>
                    <a:lnTo>
                      <a:pt x="548" y="211"/>
                    </a:lnTo>
                    <a:lnTo>
                      <a:pt x="546" y="203"/>
                    </a:lnTo>
                    <a:lnTo>
                      <a:pt x="544" y="196"/>
                    </a:lnTo>
                    <a:lnTo>
                      <a:pt x="541" y="189"/>
                    </a:lnTo>
                    <a:lnTo>
                      <a:pt x="540" y="183"/>
                    </a:lnTo>
                    <a:lnTo>
                      <a:pt x="539" y="178"/>
                    </a:lnTo>
                    <a:lnTo>
                      <a:pt x="538" y="173"/>
                    </a:lnTo>
                    <a:lnTo>
                      <a:pt x="535" y="167"/>
                    </a:lnTo>
                    <a:lnTo>
                      <a:pt x="535" y="163"/>
                    </a:lnTo>
                    <a:lnTo>
                      <a:pt x="534" y="160"/>
                    </a:lnTo>
                    <a:lnTo>
                      <a:pt x="533" y="155"/>
                    </a:lnTo>
                    <a:lnTo>
                      <a:pt x="532" y="153"/>
                    </a:lnTo>
                    <a:lnTo>
                      <a:pt x="531" y="148"/>
                    </a:lnTo>
                    <a:lnTo>
                      <a:pt x="528" y="146"/>
                    </a:lnTo>
                    <a:lnTo>
                      <a:pt x="526" y="143"/>
                    </a:lnTo>
                    <a:lnTo>
                      <a:pt x="525" y="142"/>
                    </a:lnTo>
                    <a:lnTo>
                      <a:pt x="521" y="140"/>
                    </a:lnTo>
                    <a:lnTo>
                      <a:pt x="518" y="136"/>
                    </a:lnTo>
                    <a:lnTo>
                      <a:pt x="514" y="134"/>
                    </a:lnTo>
                    <a:lnTo>
                      <a:pt x="511" y="132"/>
                    </a:lnTo>
                    <a:lnTo>
                      <a:pt x="508" y="129"/>
                    </a:lnTo>
                    <a:lnTo>
                      <a:pt x="504" y="126"/>
                    </a:lnTo>
                    <a:lnTo>
                      <a:pt x="502" y="124"/>
                    </a:lnTo>
                    <a:lnTo>
                      <a:pt x="497" y="122"/>
                    </a:lnTo>
                    <a:lnTo>
                      <a:pt x="495" y="120"/>
                    </a:lnTo>
                    <a:lnTo>
                      <a:pt x="491" y="119"/>
                    </a:lnTo>
                    <a:lnTo>
                      <a:pt x="489" y="117"/>
                    </a:lnTo>
                    <a:lnTo>
                      <a:pt x="486" y="115"/>
                    </a:lnTo>
                    <a:lnTo>
                      <a:pt x="484" y="114"/>
                    </a:lnTo>
                    <a:lnTo>
                      <a:pt x="482" y="113"/>
                    </a:lnTo>
                    <a:lnTo>
                      <a:pt x="481" y="112"/>
                    </a:lnTo>
                    <a:lnTo>
                      <a:pt x="481" y="111"/>
                    </a:lnTo>
                    <a:lnTo>
                      <a:pt x="481" y="109"/>
                    </a:lnTo>
                    <a:lnTo>
                      <a:pt x="481" y="107"/>
                    </a:lnTo>
                    <a:lnTo>
                      <a:pt x="479" y="106"/>
                    </a:lnTo>
                    <a:lnTo>
                      <a:pt x="479" y="105"/>
                    </a:lnTo>
                    <a:lnTo>
                      <a:pt x="479" y="104"/>
                    </a:lnTo>
                    <a:lnTo>
                      <a:pt x="479" y="101"/>
                    </a:lnTo>
                    <a:lnTo>
                      <a:pt x="479" y="100"/>
                    </a:lnTo>
                    <a:lnTo>
                      <a:pt x="478" y="99"/>
                    </a:lnTo>
                    <a:lnTo>
                      <a:pt x="478" y="98"/>
                    </a:lnTo>
                    <a:lnTo>
                      <a:pt x="478" y="95"/>
                    </a:lnTo>
                    <a:lnTo>
                      <a:pt x="478" y="93"/>
                    </a:lnTo>
                    <a:lnTo>
                      <a:pt x="479" y="93"/>
                    </a:lnTo>
                    <a:lnTo>
                      <a:pt x="478" y="91"/>
                    </a:lnTo>
                    <a:lnTo>
                      <a:pt x="476" y="88"/>
                    </a:lnTo>
                    <a:lnTo>
                      <a:pt x="475" y="85"/>
                    </a:lnTo>
                    <a:lnTo>
                      <a:pt x="472" y="82"/>
                    </a:lnTo>
                    <a:lnTo>
                      <a:pt x="470" y="79"/>
                    </a:lnTo>
                    <a:lnTo>
                      <a:pt x="467" y="75"/>
                    </a:lnTo>
                    <a:lnTo>
                      <a:pt x="464" y="72"/>
                    </a:lnTo>
                    <a:lnTo>
                      <a:pt x="460" y="68"/>
                    </a:lnTo>
                    <a:lnTo>
                      <a:pt x="456" y="65"/>
                    </a:lnTo>
                    <a:lnTo>
                      <a:pt x="453" y="61"/>
                    </a:lnTo>
                    <a:lnTo>
                      <a:pt x="450" y="59"/>
                    </a:lnTo>
                    <a:lnTo>
                      <a:pt x="448" y="57"/>
                    </a:lnTo>
                    <a:lnTo>
                      <a:pt x="445" y="53"/>
                    </a:lnTo>
                    <a:lnTo>
                      <a:pt x="443" y="52"/>
                    </a:lnTo>
                    <a:lnTo>
                      <a:pt x="442" y="51"/>
                    </a:lnTo>
                    <a:lnTo>
                      <a:pt x="441" y="50"/>
                    </a:lnTo>
                    <a:lnTo>
                      <a:pt x="436" y="48"/>
                    </a:lnTo>
                    <a:lnTo>
                      <a:pt x="431" y="45"/>
                    </a:lnTo>
                    <a:lnTo>
                      <a:pt x="422" y="43"/>
                    </a:lnTo>
                    <a:lnTo>
                      <a:pt x="414" y="39"/>
                    </a:lnTo>
                    <a:lnTo>
                      <a:pt x="405" y="33"/>
                    </a:lnTo>
                    <a:lnTo>
                      <a:pt x="393" y="30"/>
                    </a:lnTo>
                    <a:lnTo>
                      <a:pt x="384" y="25"/>
                    </a:lnTo>
                    <a:lnTo>
                      <a:pt x="373" y="20"/>
                    </a:lnTo>
                    <a:lnTo>
                      <a:pt x="362" y="17"/>
                    </a:lnTo>
                    <a:lnTo>
                      <a:pt x="352" y="11"/>
                    </a:lnTo>
                    <a:lnTo>
                      <a:pt x="344" y="7"/>
                    </a:lnTo>
                    <a:lnTo>
                      <a:pt x="336" y="4"/>
                    </a:lnTo>
                    <a:lnTo>
                      <a:pt x="330" y="2"/>
                    </a:lnTo>
                    <a:lnTo>
                      <a:pt x="326" y="0"/>
                    </a:lnTo>
                  </a:path>
                </a:pathLst>
              </a:custGeom>
              <a:solidFill>
                <a:srgbClr val="00208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6533" name="Freeform 149"/>
              <p:cNvSpPr>
                <a:spLocks/>
              </p:cNvSpPr>
              <p:nvPr/>
            </p:nvSpPr>
            <p:spPr bwMode="auto">
              <a:xfrm>
                <a:off x="1227" y="1429"/>
                <a:ext cx="74" cy="33"/>
              </a:xfrm>
              <a:custGeom>
                <a:avLst/>
                <a:gdLst>
                  <a:gd name="T0" fmla="*/ 73 w 74"/>
                  <a:gd name="T1" fmla="*/ 24 h 33"/>
                  <a:gd name="T2" fmla="*/ 70 w 74"/>
                  <a:gd name="T3" fmla="*/ 26 h 33"/>
                  <a:gd name="T4" fmla="*/ 68 w 74"/>
                  <a:gd name="T5" fmla="*/ 27 h 33"/>
                  <a:gd name="T6" fmla="*/ 63 w 74"/>
                  <a:gd name="T7" fmla="*/ 28 h 33"/>
                  <a:gd name="T8" fmla="*/ 60 w 74"/>
                  <a:gd name="T9" fmla="*/ 29 h 33"/>
                  <a:gd name="T10" fmla="*/ 54 w 74"/>
                  <a:gd name="T11" fmla="*/ 31 h 33"/>
                  <a:gd name="T12" fmla="*/ 48 w 74"/>
                  <a:gd name="T13" fmla="*/ 32 h 33"/>
                  <a:gd name="T14" fmla="*/ 42 w 74"/>
                  <a:gd name="T15" fmla="*/ 32 h 33"/>
                  <a:gd name="T16" fmla="*/ 37 w 74"/>
                  <a:gd name="T17" fmla="*/ 32 h 33"/>
                  <a:gd name="T18" fmla="*/ 31 w 74"/>
                  <a:gd name="T19" fmla="*/ 32 h 33"/>
                  <a:gd name="T20" fmla="*/ 26 w 74"/>
                  <a:gd name="T21" fmla="*/ 32 h 33"/>
                  <a:gd name="T22" fmla="*/ 21 w 74"/>
                  <a:gd name="T23" fmla="*/ 32 h 33"/>
                  <a:gd name="T24" fmla="*/ 16 w 74"/>
                  <a:gd name="T25" fmla="*/ 32 h 33"/>
                  <a:gd name="T26" fmla="*/ 13 w 74"/>
                  <a:gd name="T27" fmla="*/ 32 h 33"/>
                  <a:gd name="T28" fmla="*/ 9 w 74"/>
                  <a:gd name="T29" fmla="*/ 32 h 33"/>
                  <a:gd name="T30" fmla="*/ 8 w 74"/>
                  <a:gd name="T31" fmla="*/ 32 h 33"/>
                  <a:gd name="T32" fmla="*/ 7 w 74"/>
                  <a:gd name="T33" fmla="*/ 31 h 33"/>
                  <a:gd name="T34" fmla="*/ 7 w 74"/>
                  <a:gd name="T35" fmla="*/ 29 h 33"/>
                  <a:gd name="T36" fmla="*/ 7 w 74"/>
                  <a:gd name="T37" fmla="*/ 28 h 33"/>
                  <a:gd name="T38" fmla="*/ 7 w 74"/>
                  <a:gd name="T39" fmla="*/ 27 h 33"/>
                  <a:gd name="T40" fmla="*/ 4 w 74"/>
                  <a:gd name="T41" fmla="*/ 24 h 33"/>
                  <a:gd name="T42" fmla="*/ 4 w 74"/>
                  <a:gd name="T43" fmla="*/ 21 h 33"/>
                  <a:gd name="T44" fmla="*/ 3 w 74"/>
                  <a:gd name="T45" fmla="*/ 18 h 33"/>
                  <a:gd name="T46" fmla="*/ 3 w 74"/>
                  <a:gd name="T47" fmla="*/ 16 h 33"/>
                  <a:gd name="T48" fmla="*/ 2 w 74"/>
                  <a:gd name="T49" fmla="*/ 12 h 33"/>
                  <a:gd name="T50" fmla="*/ 1 w 74"/>
                  <a:gd name="T51" fmla="*/ 10 h 33"/>
                  <a:gd name="T52" fmla="*/ 1 w 74"/>
                  <a:gd name="T53" fmla="*/ 6 h 33"/>
                  <a:gd name="T54" fmla="*/ 0 w 74"/>
                  <a:gd name="T55" fmla="*/ 5 h 33"/>
                  <a:gd name="T56" fmla="*/ 0 w 74"/>
                  <a:gd name="T57" fmla="*/ 2 h 33"/>
                  <a:gd name="T58" fmla="*/ 0 w 74"/>
                  <a:gd name="T59" fmla="*/ 1 h 33"/>
                  <a:gd name="T60" fmla="*/ 0 w 74"/>
                  <a:gd name="T61" fmla="*/ 0 h 33"/>
                  <a:gd name="T62" fmla="*/ 73 w 74"/>
                  <a:gd name="T63" fmla="*/ 24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4" h="33">
                    <a:moveTo>
                      <a:pt x="73" y="24"/>
                    </a:moveTo>
                    <a:lnTo>
                      <a:pt x="70" y="26"/>
                    </a:lnTo>
                    <a:lnTo>
                      <a:pt x="68" y="27"/>
                    </a:lnTo>
                    <a:lnTo>
                      <a:pt x="63" y="28"/>
                    </a:lnTo>
                    <a:lnTo>
                      <a:pt x="60" y="29"/>
                    </a:lnTo>
                    <a:lnTo>
                      <a:pt x="54" y="31"/>
                    </a:lnTo>
                    <a:lnTo>
                      <a:pt x="48" y="32"/>
                    </a:lnTo>
                    <a:lnTo>
                      <a:pt x="42" y="32"/>
                    </a:lnTo>
                    <a:lnTo>
                      <a:pt x="37" y="32"/>
                    </a:lnTo>
                    <a:lnTo>
                      <a:pt x="31" y="32"/>
                    </a:lnTo>
                    <a:lnTo>
                      <a:pt x="26" y="32"/>
                    </a:lnTo>
                    <a:lnTo>
                      <a:pt x="21" y="32"/>
                    </a:lnTo>
                    <a:lnTo>
                      <a:pt x="16" y="32"/>
                    </a:lnTo>
                    <a:lnTo>
                      <a:pt x="13" y="32"/>
                    </a:lnTo>
                    <a:lnTo>
                      <a:pt x="9" y="32"/>
                    </a:lnTo>
                    <a:lnTo>
                      <a:pt x="8" y="32"/>
                    </a:lnTo>
                    <a:lnTo>
                      <a:pt x="7" y="31"/>
                    </a:lnTo>
                    <a:lnTo>
                      <a:pt x="7" y="29"/>
                    </a:lnTo>
                    <a:lnTo>
                      <a:pt x="7" y="28"/>
                    </a:lnTo>
                    <a:lnTo>
                      <a:pt x="7" y="27"/>
                    </a:lnTo>
                    <a:lnTo>
                      <a:pt x="4" y="24"/>
                    </a:lnTo>
                    <a:lnTo>
                      <a:pt x="4" y="21"/>
                    </a:lnTo>
                    <a:lnTo>
                      <a:pt x="3" y="18"/>
                    </a:lnTo>
                    <a:lnTo>
                      <a:pt x="3" y="16"/>
                    </a:lnTo>
                    <a:lnTo>
                      <a:pt x="2" y="12"/>
                    </a:lnTo>
                    <a:lnTo>
                      <a:pt x="1" y="10"/>
                    </a:lnTo>
                    <a:lnTo>
                      <a:pt x="1" y="6"/>
                    </a:lnTo>
                    <a:lnTo>
                      <a:pt x="0" y="5"/>
                    </a:lnTo>
                    <a:lnTo>
                      <a:pt x="0" y="2"/>
                    </a:lnTo>
                    <a:lnTo>
                      <a:pt x="0" y="1"/>
                    </a:lnTo>
                    <a:lnTo>
                      <a:pt x="0" y="0"/>
                    </a:lnTo>
                    <a:lnTo>
                      <a:pt x="73" y="24"/>
                    </a:lnTo>
                  </a:path>
                </a:pathLst>
              </a:custGeom>
              <a:solidFill>
                <a:srgbClr val="00208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6534" name="Freeform 150"/>
              <p:cNvSpPr>
                <a:spLocks/>
              </p:cNvSpPr>
              <p:nvPr/>
            </p:nvSpPr>
            <p:spPr bwMode="auto">
              <a:xfrm>
                <a:off x="1015" y="1354"/>
                <a:ext cx="228" cy="370"/>
              </a:xfrm>
              <a:custGeom>
                <a:avLst/>
                <a:gdLst>
                  <a:gd name="T0" fmla="*/ 224 w 228"/>
                  <a:gd name="T1" fmla="*/ 98 h 370"/>
                  <a:gd name="T2" fmla="*/ 227 w 228"/>
                  <a:gd name="T3" fmla="*/ 108 h 370"/>
                  <a:gd name="T4" fmla="*/ 227 w 228"/>
                  <a:gd name="T5" fmla="*/ 119 h 370"/>
                  <a:gd name="T6" fmla="*/ 226 w 228"/>
                  <a:gd name="T7" fmla="*/ 126 h 370"/>
                  <a:gd name="T8" fmla="*/ 223 w 228"/>
                  <a:gd name="T9" fmla="*/ 132 h 370"/>
                  <a:gd name="T10" fmla="*/ 220 w 228"/>
                  <a:gd name="T11" fmla="*/ 138 h 370"/>
                  <a:gd name="T12" fmla="*/ 219 w 228"/>
                  <a:gd name="T13" fmla="*/ 145 h 370"/>
                  <a:gd name="T14" fmla="*/ 219 w 228"/>
                  <a:gd name="T15" fmla="*/ 152 h 370"/>
                  <a:gd name="T16" fmla="*/ 219 w 228"/>
                  <a:gd name="T17" fmla="*/ 159 h 370"/>
                  <a:gd name="T18" fmla="*/ 220 w 228"/>
                  <a:gd name="T19" fmla="*/ 168 h 370"/>
                  <a:gd name="T20" fmla="*/ 220 w 228"/>
                  <a:gd name="T21" fmla="*/ 181 h 370"/>
                  <a:gd name="T22" fmla="*/ 217 w 228"/>
                  <a:gd name="T23" fmla="*/ 197 h 370"/>
                  <a:gd name="T24" fmla="*/ 212 w 228"/>
                  <a:gd name="T25" fmla="*/ 209 h 370"/>
                  <a:gd name="T26" fmla="*/ 209 w 228"/>
                  <a:gd name="T27" fmla="*/ 220 h 370"/>
                  <a:gd name="T28" fmla="*/ 207 w 228"/>
                  <a:gd name="T29" fmla="*/ 228 h 370"/>
                  <a:gd name="T30" fmla="*/ 203 w 228"/>
                  <a:gd name="T31" fmla="*/ 236 h 370"/>
                  <a:gd name="T32" fmla="*/ 202 w 228"/>
                  <a:gd name="T33" fmla="*/ 244 h 370"/>
                  <a:gd name="T34" fmla="*/ 201 w 228"/>
                  <a:gd name="T35" fmla="*/ 253 h 370"/>
                  <a:gd name="T36" fmla="*/ 200 w 228"/>
                  <a:gd name="T37" fmla="*/ 262 h 370"/>
                  <a:gd name="T38" fmla="*/ 192 w 228"/>
                  <a:gd name="T39" fmla="*/ 272 h 370"/>
                  <a:gd name="T40" fmla="*/ 179 w 228"/>
                  <a:gd name="T41" fmla="*/ 277 h 370"/>
                  <a:gd name="T42" fmla="*/ 166 w 228"/>
                  <a:gd name="T43" fmla="*/ 279 h 370"/>
                  <a:gd name="T44" fmla="*/ 155 w 228"/>
                  <a:gd name="T45" fmla="*/ 277 h 370"/>
                  <a:gd name="T46" fmla="*/ 147 w 228"/>
                  <a:gd name="T47" fmla="*/ 276 h 370"/>
                  <a:gd name="T48" fmla="*/ 145 w 228"/>
                  <a:gd name="T49" fmla="*/ 281 h 370"/>
                  <a:gd name="T50" fmla="*/ 139 w 228"/>
                  <a:gd name="T51" fmla="*/ 295 h 370"/>
                  <a:gd name="T52" fmla="*/ 134 w 228"/>
                  <a:gd name="T53" fmla="*/ 315 h 370"/>
                  <a:gd name="T54" fmla="*/ 129 w 228"/>
                  <a:gd name="T55" fmla="*/ 333 h 370"/>
                  <a:gd name="T56" fmla="*/ 122 w 228"/>
                  <a:gd name="T57" fmla="*/ 346 h 370"/>
                  <a:gd name="T58" fmla="*/ 119 w 228"/>
                  <a:gd name="T59" fmla="*/ 356 h 370"/>
                  <a:gd name="T60" fmla="*/ 118 w 228"/>
                  <a:gd name="T61" fmla="*/ 364 h 370"/>
                  <a:gd name="T62" fmla="*/ 119 w 228"/>
                  <a:gd name="T63" fmla="*/ 369 h 370"/>
                  <a:gd name="T64" fmla="*/ 117 w 228"/>
                  <a:gd name="T65" fmla="*/ 362 h 370"/>
                  <a:gd name="T66" fmla="*/ 112 w 228"/>
                  <a:gd name="T67" fmla="*/ 348 h 370"/>
                  <a:gd name="T68" fmla="*/ 107 w 228"/>
                  <a:gd name="T69" fmla="*/ 328 h 370"/>
                  <a:gd name="T70" fmla="*/ 103 w 228"/>
                  <a:gd name="T71" fmla="*/ 310 h 370"/>
                  <a:gd name="T72" fmla="*/ 89 w 228"/>
                  <a:gd name="T73" fmla="*/ 290 h 370"/>
                  <a:gd name="T74" fmla="*/ 61 w 228"/>
                  <a:gd name="T75" fmla="*/ 266 h 370"/>
                  <a:gd name="T76" fmla="*/ 34 w 228"/>
                  <a:gd name="T77" fmla="*/ 243 h 370"/>
                  <a:gd name="T78" fmla="*/ 21 w 228"/>
                  <a:gd name="T79" fmla="*/ 233 h 370"/>
                  <a:gd name="T80" fmla="*/ 21 w 228"/>
                  <a:gd name="T81" fmla="*/ 226 h 370"/>
                  <a:gd name="T82" fmla="*/ 22 w 228"/>
                  <a:gd name="T83" fmla="*/ 213 h 370"/>
                  <a:gd name="T84" fmla="*/ 24 w 228"/>
                  <a:gd name="T85" fmla="*/ 200 h 370"/>
                  <a:gd name="T86" fmla="*/ 24 w 228"/>
                  <a:gd name="T87" fmla="*/ 192 h 370"/>
                  <a:gd name="T88" fmla="*/ 21 w 228"/>
                  <a:gd name="T89" fmla="*/ 186 h 370"/>
                  <a:gd name="T90" fmla="*/ 15 w 228"/>
                  <a:gd name="T91" fmla="*/ 176 h 370"/>
                  <a:gd name="T92" fmla="*/ 9 w 228"/>
                  <a:gd name="T93" fmla="*/ 167 h 370"/>
                  <a:gd name="T94" fmla="*/ 7 w 228"/>
                  <a:gd name="T95" fmla="*/ 158 h 370"/>
                  <a:gd name="T96" fmla="*/ 3 w 228"/>
                  <a:gd name="T97" fmla="*/ 149 h 370"/>
                  <a:gd name="T98" fmla="*/ 1 w 228"/>
                  <a:gd name="T99" fmla="*/ 141 h 370"/>
                  <a:gd name="T100" fmla="*/ 0 w 228"/>
                  <a:gd name="T101" fmla="*/ 126 h 370"/>
                  <a:gd name="T102" fmla="*/ 1 w 228"/>
                  <a:gd name="T103" fmla="*/ 105 h 370"/>
                  <a:gd name="T104" fmla="*/ 3 w 228"/>
                  <a:gd name="T105" fmla="*/ 78 h 370"/>
                  <a:gd name="T106" fmla="*/ 15 w 228"/>
                  <a:gd name="T107" fmla="*/ 48 h 370"/>
                  <a:gd name="T108" fmla="*/ 39 w 228"/>
                  <a:gd name="T109" fmla="*/ 24 h 370"/>
                  <a:gd name="T110" fmla="*/ 83 w 228"/>
                  <a:gd name="T111" fmla="*/ 5 h 370"/>
                  <a:gd name="T112" fmla="*/ 130 w 228"/>
                  <a:gd name="T113" fmla="*/ 0 h 370"/>
                  <a:gd name="T114" fmla="*/ 172 w 228"/>
                  <a:gd name="T115" fmla="*/ 12 h 370"/>
                  <a:gd name="T116" fmla="*/ 203 w 228"/>
                  <a:gd name="T117" fmla="*/ 42 h 370"/>
                  <a:gd name="T118" fmla="*/ 221 w 228"/>
                  <a:gd name="T119" fmla="*/ 80 h 370"/>
                  <a:gd name="T120" fmla="*/ 223 w 228"/>
                  <a:gd name="T121" fmla="*/ 86 h 370"/>
                  <a:gd name="T122" fmla="*/ 223 w 228"/>
                  <a:gd name="T123" fmla="*/ 91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370">
                    <a:moveTo>
                      <a:pt x="224" y="92"/>
                    </a:moveTo>
                    <a:lnTo>
                      <a:pt x="224" y="93"/>
                    </a:lnTo>
                    <a:lnTo>
                      <a:pt x="224" y="96"/>
                    </a:lnTo>
                    <a:lnTo>
                      <a:pt x="224" y="98"/>
                    </a:lnTo>
                    <a:lnTo>
                      <a:pt x="226" y="100"/>
                    </a:lnTo>
                    <a:lnTo>
                      <a:pt x="226" y="102"/>
                    </a:lnTo>
                    <a:lnTo>
                      <a:pt x="226" y="105"/>
                    </a:lnTo>
                    <a:lnTo>
                      <a:pt x="227" y="108"/>
                    </a:lnTo>
                    <a:lnTo>
                      <a:pt x="227" y="111"/>
                    </a:lnTo>
                    <a:lnTo>
                      <a:pt x="227" y="113"/>
                    </a:lnTo>
                    <a:lnTo>
                      <a:pt x="227" y="115"/>
                    </a:lnTo>
                    <a:lnTo>
                      <a:pt x="227" y="119"/>
                    </a:lnTo>
                    <a:lnTo>
                      <a:pt x="227" y="121"/>
                    </a:lnTo>
                    <a:lnTo>
                      <a:pt x="227" y="122"/>
                    </a:lnTo>
                    <a:lnTo>
                      <a:pt x="227" y="123"/>
                    </a:lnTo>
                    <a:lnTo>
                      <a:pt x="226" y="126"/>
                    </a:lnTo>
                    <a:lnTo>
                      <a:pt x="226" y="127"/>
                    </a:lnTo>
                    <a:lnTo>
                      <a:pt x="224" y="127"/>
                    </a:lnTo>
                    <a:lnTo>
                      <a:pt x="223" y="130"/>
                    </a:lnTo>
                    <a:lnTo>
                      <a:pt x="223" y="132"/>
                    </a:lnTo>
                    <a:lnTo>
                      <a:pt x="221" y="133"/>
                    </a:lnTo>
                    <a:lnTo>
                      <a:pt x="221" y="134"/>
                    </a:lnTo>
                    <a:lnTo>
                      <a:pt x="221" y="135"/>
                    </a:lnTo>
                    <a:lnTo>
                      <a:pt x="220" y="138"/>
                    </a:lnTo>
                    <a:lnTo>
                      <a:pt x="220" y="139"/>
                    </a:lnTo>
                    <a:lnTo>
                      <a:pt x="220" y="141"/>
                    </a:lnTo>
                    <a:lnTo>
                      <a:pt x="219" y="143"/>
                    </a:lnTo>
                    <a:lnTo>
                      <a:pt x="219" y="145"/>
                    </a:lnTo>
                    <a:lnTo>
                      <a:pt x="219" y="147"/>
                    </a:lnTo>
                    <a:lnTo>
                      <a:pt x="219" y="148"/>
                    </a:lnTo>
                    <a:lnTo>
                      <a:pt x="219" y="149"/>
                    </a:lnTo>
                    <a:lnTo>
                      <a:pt x="219" y="152"/>
                    </a:lnTo>
                    <a:lnTo>
                      <a:pt x="219" y="154"/>
                    </a:lnTo>
                    <a:lnTo>
                      <a:pt x="219" y="155"/>
                    </a:lnTo>
                    <a:lnTo>
                      <a:pt x="219" y="156"/>
                    </a:lnTo>
                    <a:lnTo>
                      <a:pt x="219" y="159"/>
                    </a:lnTo>
                    <a:lnTo>
                      <a:pt x="219" y="160"/>
                    </a:lnTo>
                    <a:lnTo>
                      <a:pt x="219" y="163"/>
                    </a:lnTo>
                    <a:lnTo>
                      <a:pt x="219" y="166"/>
                    </a:lnTo>
                    <a:lnTo>
                      <a:pt x="220" y="168"/>
                    </a:lnTo>
                    <a:lnTo>
                      <a:pt x="220" y="172"/>
                    </a:lnTo>
                    <a:lnTo>
                      <a:pt x="220" y="175"/>
                    </a:lnTo>
                    <a:lnTo>
                      <a:pt x="220" y="179"/>
                    </a:lnTo>
                    <a:lnTo>
                      <a:pt x="220" y="181"/>
                    </a:lnTo>
                    <a:lnTo>
                      <a:pt x="219" y="186"/>
                    </a:lnTo>
                    <a:lnTo>
                      <a:pt x="219" y="189"/>
                    </a:lnTo>
                    <a:lnTo>
                      <a:pt x="217" y="193"/>
                    </a:lnTo>
                    <a:lnTo>
                      <a:pt x="217" y="197"/>
                    </a:lnTo>
                    <a:lnTo>
                      <a:pt x="216" y="201"/>
                    </a:lnTo>
                    <a:lnTo>
                      <a:pt x="215" y="203"/>
                    </a:lnTo>
                    <a:lnTo>
                      <a:pt x="214" y="206"/>
                    </a:lnTo>
                    <a:lnTo>
                      <a:pt x="212" y="209"/>
                    </a:lnTo>
                    <a:lnTo>
                      <a:pt x="210" y="212"/>
                    </a:lnTo>
                    <a:lnTo>
                      <a:pt x="210" y="214"/>
                    </a:lnTo>
                    <a:lnTo>
                      <a:pt x="209" y="216"/>
                    </a:lnTo>
                    <a:lnTo>
                      <a:pt x="209" y="220"/>
                    </a:lnTo>
                    <a:lnTo>
                      <a:pt x="208" y="222"/>
                    </a:lnTo>
                    <a:lnTo>
                      <a:pt x="208" y="223"/>
                    </a:lnTo>
                    <a:lnTo>
                      <a:pt x="207" y="226"/>
                    </a:lnTo>
                    <a:lnTo>
                      <a:pt x="207" y="228"/>
                    </a:lnTo>
                    <a:lnTo>
                      <a:pt x="206" y="232"/>
                    </a:lnTo>
                    <a:lnTo>
                      <a:pt x="206" y="233"/>
                    </a:lnTo>
                    <a:lnTo>
                      <a:pt x="206" y="235"/>
                    </a:lnTo>
                    <a:lnTo>
                      <a:pt x="203" y="236"/>
                    </a:lnTo>
                    <a:lnTo>
                      <a:pt x="203" y="239"/>
                    </a:lnTo>
                    <a:lnTo>
                      <a:pt x="202" y="241"/>
                    </a:lnTo>
                    <a:lnTo>
                      <a:pt x="202" y="242"/>
                    </a:lnTo>
                    <a:lnTo>
                      <a:pt x="202" y="244"/>
                    </a:lnTo>
                    <a:lnTo>
                      <a:pt x="201" y="246"/>
                    </a:lnTo>
                    <a:lnTo>
                      <a:pt x="201" y="248"/>
                    </a:lnTo>
                    <a:lnTo>
                      <a:pt x="201" y="250"/>
                    </a:lnTo>
                    <a:lnTo>
                      <a:pt x="201" y="253"/>
                    </a:lnTo>
                    <a:lnTo>
                      <a:pt x="201" y="255"/>
                    </a:lnTo>
                    <a:lnTo>
                      <a:pt x="201" y="257"/>
                    </a:lnTo>
                    <a:lnTo>
                      <a:pt x="200" y="260"/>
                    </a:lnTo>
                    <a:lnTo>
                      <a:pt x="200" y="262"/>
                    </a:lnTo>
                    <a:lnTo>
                      <a:pt x="199" y="264"/>
                    </a:lnTo>
                    <a:lnTo>
                      <a:pt x="196" y="267"/>
                    </a:lnTo>
                    <a:lnTo>
                      <a:pt x="194" y="269"/>
                    </a:lnTo>
                    <a:lnTo>
                      <a:pt x="192" y="272"/>
                    </a:lnTo>
                    <a:lnTo>
                      <a:pt x="189" y="275"/>
                    </a:lnTo>
                    <a:lnTo>
                      <a:pt x="185" y="276"/>
                    </a:lnTo>
                    <a:lnTo>
                      <a:pt x="182" y="277"/>
                    </a:lnTo>
                    <a:lnTo>
                      <a:pt x="179" y="277"/>
                    </a:lnTo>
                    <a:lnTo>
                      <a:pt x="175" y="279"/>
                    </a:lnTo>
                    <a:lnTo>
                      <a:pt x="172" y="279"/>
                    </a:lnTo>
                    <a:lnTo>
                      <a:pt x="169" y="279"/>
                    </a:lnTo>
                    <a:lnTo>
                      <a:pt x="166" y="279"/>
                    </a:lnTo>
                    <a:lnTo>
                      <a:pt x="164" y="279"/>
                    </a:lnTo>
                    <a:lnTo>
                      <a:pt x="161" y="277"/>
                    </a:lnTo>
                    <a:lnTo>
                      <a:pt x="158" y="277"/>
                    </a:lnTo>
                    <a:lnTo>
                      <a:pt x="155" y="277"/>
                    </a:lnTo>
                    <a:lnTo>
                      <a:pt x="153" y="276"/>
                    </a:lnTo>
                    <a:lnTo>
                      <a:pt x="152" y="276"/>
                    </a:lnTo>
                    <a:lnTo>
                      <a:pt x="149" y="276"/>
                    </a:lnTo>
                    <a:lnTo>
                      <a:pt x="147" y="276"/>
                    </a:lnTo>
                    <a:lnTo>
                      <a:pt x="147" y="277"/>
                    </a:lnTo>
                    <a:lnTo>
                      <a:pt x="146" y="277"/>
                    </a:lnTo>
                    <a:lnTo>
                      <a:pt x="145" y="279"/>
                    </a:lnTo>
                    <a:lnTo>
                      <a:pt x="145" y="281"/>
                    </a:lnTo>
                    <a:lnTo>
                      <a:pt x="144" y="283"/>
                    </a:lnTo>
                    <a:lnTo>
                      <a:pt x="143" y="288"/>
                    </a:lnTo>
                    <a:lnTo>
                      <a:pt x="140" y="291"/>
                    </a:lnTo>
                    <a:lnTo>
                      <a:pt x="139" y="295"/>
                    </a:lnTo>
                    <a:lnTo>
                      <a:pt x="138" y="301"/>
                    </a:lnTo>
                    <a:lnTo>
                      <a:pt x="137" y="304"/>
                    </a:lnTo>
                    <a:lnTo>
                      <a:pt x="136" y="310"/>
                    </a:lnTo>
                    <a:lnTo>
                      <a:pt x="134" y="315"/>
                    </a:lnTo>
                    <a:lnTo>
                      <a:pt x="133" y="320"/>
                    </a:lnTo>
                    <a:lnTo>
                      <a:pt x="131" y="324"/>
                    </a:lnTo>
                    <a:lnTo>
                      <a:pt x="130" y="328"/>
                    </a:lnTo>
                    <a:lnTo>
                      <a:pt x="129" y="333"/>
                    </a:lnTo>
                    <a:lnTo>
                      <a:pt x="127" y="336"/>
                    </a:lnTo>
                    <a:lnTo>
                      <a:pt x="125" y="339"/>
                    </a:lnTo>
                    <a:lnTo>
                      <a:pt x="124" y="342"/>
                    </a:lnTo>
                    <a:lnTo>
                      <a:pt x="122" y="346"/>
                    </a:lnTo>
                    <a:lnTo>
                      <a:pt x="122" y="348"/>
                    </a:lnTo>
                    <a:lnTo>
                      <a:pt x="120" y="350"/>
                    </a:lnTo>
                    <a:lnTo>
                      <a:pt x="120" y="354"/>
                    </a:lnTo>
                    <a:lnTo>
                      <a:pt x="119" y="356"/>
                    </a:lnTo>
                    <a:lnTo>
                      <a:pt x="119" y="358"/>
                    </a:lnTo>
                    <a:lnTo>
                      <a:pt x="119" y="361"/>
                    </a:lnTo>
                    <a:lnTo>
                      <a:pt x="119" y="362"/>
                    </a:lnTo>
                    <a:lnTo>
                      <a:pt x="118" y="364"/>
                    </a:lnTo>
                    <a:lnTo>
                      <a:pt x="118" y="365"/>
                    </a:lnTo>
                    <a:lnTo>
                      <a:pt x="118" y="367"/>
                    </a:lnTo>
                    <a:lnTo>
                      <a:pt x="118" y="368"/>
                    </a:lnTo>
                    <a:lnTo>
                      <a:pt x="119" y="369"/>
                    </a:lnTo>
                    <a:lnTo>
                      <a:pt x="118" y="368"/>
                    </a:lnTo>
                    <a:lnTo>
                      <a:pt x="118" y="367"/>
                    </a:lnTo>
                    <a:lnTo>
                      <a:pt x="118" y="365"/>
                    </a:lnTo>
                    <a:lnTo>
                      <a:pt x="117" y="362"/>
                    </a:lnTo>
                    <a:lnTo>
                      <a:pt x="117" y="360"/>
                    </a:lnTo>
                    <a:lnTo>
                      <a:pt x="116" y="356"/>
                    </a:lnTo>
                    <a:lnTo>
                      <a:pt x="114" y="351"/>
                    </a:lnTo>
                    <a:lnTo>
                      <a:pt x="112" y="348"/>
                    </a:lnTo>
                    <a:lnTo>
                      <a:pt x="111" y="343"/>
                    </a:lnTo>
                    <a:lnTo>
                      <a:pt x="110" y="339"/>
                    </a:lnTo>
                    <a:lnTo>
                      <a:pt x="109" y="334"/>
                    </a:lnTo>
                    <a:lnTo>
                      <a:pt x="107" y="328"/>
                    </a:lnTo>
                    <a:lnTo>
                      <a:pt x="106" y="323"/>
                    </a:lnTo>
                    <a:lnTo>
                      <a:pt x="105" y="320"/>
                    </a:lnTo>
                    <a:lnTo>
                      <a:pt x="103" y="314"/>
                    </a:lnTo>
                    <a:lnTo>
                      <a:pt x="103" y="310"/>
                    </a:lnTo>
                    <a:lnTo>
                      <a:pt x="101" y="306"/>
                    </a:lnTo>
                    <a:lnTo>
                      <a:pt x="98" y="302"/>
                    </a:lnTo>
                    <a:lnTo>
                      <a:pt x="94" y="297"/>
                    </a:lnTo>
                    <a:lnTo>
                      <a:pt x="89" y="290"/>
                    </a:lnTo>
                    <a:lnTo>
                      <a:pt x="82" y="286"/>
                    </a:lnTo>
                    <a:lnTo>
                      <a:pt x="75" y="279"/>
                    </a:lnTo>
                    <a:lnTo>
                      <a:pt x="67" y="272"/>
                    </a:lnTo>
                    <a:lnTo>
                      <a:pt x="61" y="266"/>
                    </a:lnTo>
                    <a:lnTo>
                      <a:pt x="52" y="259"/>
                    </a:lnTo>
                    <a:lnTo>
                      <a:pt x="46" y="254"/>
                    </a:lnTo>
                    <a:lnTo>
                      <a:pt x="39" y="248"/>
                    </a:lnTo>
                    <a:lnTo>
                      <a:pt x="34" y="243"/>
                    </a:lnTo>
                    <a:lnTo>
                      <a:pt x="28" y="239"/>
                    </a:lnTo>
                    <a:lnTo>
                      <a:pt x="24" y="236"/>
                    </a:lnTo>
                    <a:lnTo>
                      <a:pt x="21" y="234"/>
                    </a:lnTo>
                    <a:lnTo>
                      <a:pt x="21" y="233"/>
                    </a:lnTo>
                    <a:lnTo>
                      <a:pt x="21" y="232"/>
                    </a:lnTo>
                    <a:lnTo>
                      <a:pt x="21" y="230"/>
                    </a:lnTo>
                    <a:lnTo>
                      <a:pt x="21" y="228"/>
                    </a:lnTo>
                    <a:lnTo>
                      <a:pt x="21" y="226"/>
                    </a:lnTo>
                    <a:lnTo>
                      <a:pt x="21" y="222"/>
                    </a:lnTo>
                    <a:lnTo>
                      <a:pt x="22" y="220"/>
                    </a:lnTo>
                    <a:lnTo>
                      <a:pt x="22" y="215"/>
                    </a:lnTo>
                    <a:lnTo>
                      <a:pt x="22" y="213"/>
                    </a:lnTo>
                    <a:lnTo>
                      <a:pt x="24" y="209"/>
                    </a:lnTo>
                    <a:lnTo>
                      <a:pt x="24" y="206"/>
                    </a:lnTo>
                    <a:lnTo>
                      <a:pt x="24" y="202"/>
                    </a:lnTo>
                    <a:lnTo>
                      <a:pt x="24" y="200"/>
                    </a:lnTo>
                    <a:lnTo>
                      <a:pt x="24" y="197"/>
                    </a:lnTo>
                    <a:lnTo>
                      <a:pt x="24" y="195"/>
                    </a:lnTo>
                    <a:lnTo>
                      <a:pt x="26" y="194"/>
                    </a:lnTo>
                    <a:lnTo>
                      <a:pt x="24" y="192"/>
                    </a:lnTo>
                    <a:lnTo>
                      <a:pt x="24" y="190"/>
                    </a:lnTo>
                    <a:lnTo>
                      <a:pt x="22" y="189"/>
                    </a:lnTo>
                    <a:lnTo>
                      <a:pt x="22" y="188"/>
                    </a:lnTo>
                    <a:lnTo>
                      <a:pt x="21" y="186"/>
                    </a:lnTo>
                    <a:lnTo>
                      <a:pt x="20" y="182"/>
                    </a:lnTo>
                    <a:lnTo>
                      <a:pt x="19" y="181"/>
                    </a:lnTo>
                    <a:lnTo>
                      <a:pt x="16" y="179"/>
                    </a:lnTo>
                    <a:lnTo>
                      <a:pt x="15" y="176"/>
                    </a:lnTo>
                    <a:lnTo>
                      <a:pt x="13" y="174"/>
                    </a:lnTo>
                    <a:lnTo>
                      <a:pt x="12" y="172"/>
                    </a:lnTo>
                    <a:lnTo>
                      <a:pt x="10" y="169"/>
                    </a:lnTo>
                    <a:lnTo>
                      <a:pt x="9" y="167"/>
                    </a:lnTo>
                    <a:lnTo>
                      <a:pt x="8" y="165"/>
                    </a:lnTo>
                    <a:lnTo>
                      <a:pt x="8" y="161"/>
                    </a:lnTo>
                    <a:lnTo>
                      <a:pt x="8" y="160"/>
                    </a:lnTo>
                    <a:lnTo>
                      <a:pt x="7" y="158"/>
                    </a:lnTo>
                    <a:lnTo>
                      <a:pt x="7" y="156"/>
                    </a:lnTo>
                    <a:lnTo>
                      <a:pt x="6" y="154"/>
                    </a:lnTo>
                    <a:lnTo>
                      <a:pt x="6" y="153"/>
                    </a:lnTo>
                    <a:lnTo>
                      <a:pt x="3" y="149"/>
                    </a:lnTo>
                    <a:lnTo>
                      <a:pt x="3" y="148"/>
                    </a:lnTo>
                    <a:lnTo>
                      <a:pt x="2" y="146"/>
                    </a:lnTo>
                    <a:lnTo>
                      <a:pt x="2" y="143"/>
                    </a:lnTo>
                    <a:lnTo>
                      <a:pt x="1" y="141"/>
                    </a:lnTo>
                    <a:lnTo>
                      <a:pt x="1" y="138"/>
                    </a:lnTo>
                    <a:lnTo>
                      <a:pt x="0" y="134"/>
                    </a:lnTo>
                    <a:lnTo>
                      <a:pt x="0" y="130"/>
                    </a:lnTo>
                    <a:lnTo>
                      <a:pt x="0" y="126"/>
                    </a:lnTo>
                    <a:lnTo>
                      <a:pt x="0" y="122"/>
                    </a:lnTo>
                    <a:lnTo>
                      <a:pt x="0" y="118"/>
                    </a:lnTo>
                    <a:lnTo>
                      <a:pt x="1" y="112"/>
                    </a:lnTo>
                    <a:lnTo>
                      <a:pt x="1" y="105"/>
                    </a:lnTo>
                    <a:lnTo>
                      <a:pt x="1" y="99"/>
                    </a:lnTo>
                    <a:lnTo>
                      <a:pt x="2" y="92"/>
                    </a:lnTo>
                    <a:lnTo>
                      <a:pt x="2" y="85"/>
                    </a:lnTo>
                    <a:lnTo>
                      <a:pt x="3" y="78"/>
                    </a:lnTo>
                    <a:lnTo>
                      <a:pt x="6" y="69"/>
                    </a:lnTo>
                    <a:lnTo>
                      <a:pt x="8" y="63"/>
                    </a:lnTo>
                    <a:lnTo>
                      <a:pt x="10" y="57"/>
                    </a:lnTo>
                    <a:lnTo>
                      <a:pt x="15" y="48"/>
                    </a:lnTo>
                    <a:lnTo>
                      <a:pt x="19" y="42"/>
                    </a:lnTo>
                    <a:lnTo>
                      <a:pt x="24" y="35"/>
                    </a:lnTo>
                    <a:lnTo>
                      <a:pt x="30" y="29"/>
                    </a:lnTo>
                    <a:lnTo>
                      <a:pt x="39" y="24"/>
                    </a:lnTo>
                    <a:lnTo>
                      <a:pt x="48" y="18"/>
                    </a:lnTo>
                    <a:lnTo>
                      <a:pt x="58" y="13"/>
                    </a:lnTo>
                    <a:lnTo>
                      <a:pt x="71" y="9"/>
                    </a:lnTo>
                    <a:lnTo>
                      <a:pt x="83" y="5"/>
                    </a:lnTo>
                    <a:lnTo>
                      <a:pt x="96" y="3"/>
                    </a:lnTo>
                    <a:lnTo>
                      <a:pt x="107" y="0"/>
                    </a:lnTo>
                    <a:lnTo>
                      <a:pt x="119" y="0"/>
                    </a:lnTo>
                    <a:lnTo>
                      <a:pt x="130" y="0"/>
                    </a:lnTo>
                    <a:lnTo>
                      <a:pt x="140" y="1"/>
                    </a:lnTo>
                    <a:lnTo>
                      <a:pt x="152" y="4"/>
                    </a:lnTo>
                    <a:lnTo>
                      <a:pt x="162" y="8"/>
                    </a:lnTo>
                    <a:lnTo>
                      <a:pt x="172" y="12"/>
                    </a:lnTo>
                    <a:lnTo>
                      <a:pt x="180" y="19"/>
                    </a:lnTo>
                    <a:lnTo>
                      <a:pt x="189" y="25"/>
                    </a:lnTo>
                    <a:lnTo>
                      <a:pt x="196" y="33"/>
                    </a:lnTo>
                    <a:lnTo>
                      <a:pt x="203" y="42"/>
                    </a:lnTo>
                    <a:lnTo>
                      <a:pt x="210" y="53"/>
                    </a:lnTo>
                    <a:lnTo>
                      <a:pt x="216" y="65"/>
                    </a:lnTo>
                    <a:lnTo>
                      <a:pt x="221" y="79"/>
                    </a:lnTo>
                    <a:lnTo>
                      <a:pt x="221" y="80"/>
                    </a:lnTo>
                    <a:lnTo>
                      <a:pt x="221" y="81"/>
                    </a:lnTo>
                    <a:lnTo>
                      <a:pt x="221" y="82"/>
                    </a:lnTo>
                    <a:lnTo>
                      <a:pt x="221" y="85"/>
                    </a:lnTo>
                    <a:lnTo>
                      <a:pt x="223" y="86"/>
                    </a:lnTo>
                    <a:lnTo>
                      <a:pt x="223" y="87"/>
                    </a:lnTo>
                    <a:lnTo>
                      <a:pt x="223" y="88"/>
                    </a:lnTo>
                    <a:lnTo>
                      <a:pt x="223" y="89"/>
                    </a:lnTo>
                    <a:lnTo>
                      <a:pt x="223" y="91"/>
                    </a:lnTo>
                    <a:lnTo>
                      <a:pt x="224" y="92"/>
                    </a:lnTo>
                  </a:path>
                </a:pathLst>
              </a:custGeom>
              <a:solidFill>
                <a:srgbClr val="FFC0A6"/>
              </a:solidFill>
              <a:ln w="12700" cap="rnd" cmpd="sng">
                <a:solidFill>
                  <a:srgbClr val="F57B49"/>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6535" name="Freeform 151"/>
              <p:cNvSpPr>
                <a:spLocks/>
              </p:cNvSpPr>
              <p:nvPr/>
            </p:nvSpPr>
            <p:spPr bwMode="auto">
              <a:xfrm>
                <a:off x="969" y="1324"/>
                <a:ext cx="332" cy="130"/>
              </a:xfrm>
              <a:custGeom>
                <a:avLst/>
                <a:gdLst>
                  <a:gd name="T0" fmla="*/ 36 w 332"/>
                  <a:gd name="T1" fmla="*/ 124 h 130"/>
                  <a:gd name="T2" fmla="*/ 24 w 332"/>
                  <a:gd name="T3" fmla="*/ 116 h 130"/>
                  <a:gd name="T4" fmla="*/ 14 w 332"/>
                  <a:gd name="T5" fmla="*/ 106 h 130"/>
                  <a:gd name="T6" fmla="*/ 5 w 332"/>
                  <a:gd name="T7" fmla="*/ 98 h 130"/>
                  <a:gd name="T8" fmla="*/ 0 w 332"/>
                  <a:gd name="T9" fmla="*/ 90 h 130"/>
                  <a:gd name="T10" fmla="*/ 0 w 332"/>
                  <a:gd name="T11" fmla="*/ 85 h 130"/>
                  <a:gd name="T12" fmla="*/ 0 w 332"/>
                  <a:gd name="T13" fmla="*/ 80 h 130"/>
                  <a:gd name="T14" fmla="*/ 1 w 332"/>
                  <a:gd name="T15" fmla="*/ 73 h 130"/>
                  <a:gd name="T16" fmla="*/ 3 w 332"/>
                  <a:gd name="T17" fmla="*/ 68 h 130"/>
                  <a:gd name="T18" fmla="*/ 8 w 332"/>
                  <a:gd name="T19" fmla="*/ 64 h 130"/>
                  <a:gd name="T20" fmla="*/ 14 w 332"/>
                  <a:gd name="T21" fmla="*/ 60 h 130"/>
                  <a:gd name="T22" fmla="*/ 24 w 332"/>
                  <a:gd name="T23" fmla="*/ 53 h 130"/>
                  <a:gd name="T24" fmla="*/ 46 w 332"/>
                  <a:gd name="T25" fmla="*/ 43 h 130"/>
                  <a:gd name="T26" fmla="*/ 74 w 332"/>
                  <a:gd name="T27" fmla="*/ 31 h 130"/>
                  <a:gd name="T28" fmla="*/ 101 w 332"/>
                  <a:gd name="T29" fmla="*/ 19 h 130"/>
                  <a:gd name="T30" fmla="*/ 122 w 332"/>
                  <a:gd name="T31" fmla="*/ 8 h 130"/>
                  <a:gd name="T32" fmla="*/ 136 w 332"/>
                  <a:gd name="T33" fmla="*/ 1 h 130"/>
                  <a:gd name="T34" fmla="*/ 152 w 332"/>
                  <a:gd name="T35" fmla="*/ 0 h 130"/>
                  <a:gd name="T36" fmla="*/ 170 w 332"/>
                  <a:gd name="T37" fmla="*/ 1 h 130"/>
                  <a:gd name="T38" fmla="*/ 191 w 332"/>
                  <a:gd name="T39" fmla="*/ 4 h 130"/>
                  <a:gd name="T40" fmla="*/ 213 w 332"/>
                  <a:gd name="T41" fmla="*/ 7 h 130"/>
                  <a:gd name="T42" fmla="*/ 232 w 332"/>
                  <a:gd name="T43" fmla="*/ 9 h 130"/>
                  <a:gd name="T44" fmla="*/ 249 w 332"/>
                  <a:gd name="T45" fmla="*/ 10 h 130"/>
                  <a:gd name="T46" fmla="*/ 263 w 332"/>
                  <a:gd name="T47" fmla="*/ 13 h 130"/>
                  <a:gd name="T48" fmla="*/ 275 w 332"/>
                  <a:gd name="T49" fmla="*/ 15 h 130"/>
                  <a:gd name="T50" fmla="*/ 279 w 332"/>
                  <a:gd name="T51" fmla="*/ 21 h 130"/>
                  <a:gd name="T52" fmla="*/ 282 w 332"/>
                  <a:gd name="T53" fmla="*/ 31 h 130"/>
                  <a:gd name="T54" fmla="*/ 278 w 332"/>
                  <a:gd name="T55" fmla="*/ 43 h 130"/>
                  <a:gd name="T56" fmla="*/ 275 w 332"/>
                  <a:gd name="T57" fmla="*/ 58 h 130"/>
                  <a:gd name="T58" fmla="*/ 270 w 332"/>
                  <a:gd name="T59" fmla="*/ 70 h 130"/>
                  <a:gd name="T60" fmla="*/ 268 w 332"/>
                  <a:gd name="T61" fmla="*/ 80 h 130"/>
                  <a:gd name="T62" fmla="*/ 265 w 332"/>
                  <a:gd name="T63" fmla="*/ 85 h 130"/>
                  <a:gd name="T64" fmla="*/ 271 w 332"/>
                  <a:gd name="T65" fmla="*/ 88 h 130"/>
                  <a:gd name="T66" fmla="*/ 285 w 332"/>
                  <a:gd name="T67" fmla="*/ 96 h 130"/>
                  <a:gd name="T68" fmla="*/ 303 w 332"/>
                  <a:gd name="T69" fmla="*/ 106 h 130"/>
                  <a:gd name="T70" fmla="*/ 320 w 332"/>
                  <a:gd name="T71" fmla="*/ 116 h 130"/>
                  <a:gd name="T72" fmla="*/ 329 w 332"/>
                  <a:gd name="T73" fmla="*/ 124 h 130"/>
                  <a:gd name="T74" fmla="*/ 328 w 332"/>
                  <a:gd name="T75" fmla="*/ 128 h 130"/>
                  <a:gd name="T76" fmla="*/ 320 w 332"/>
                  <a:gd name="T77" fmla="*/ 128 h 130"/>
                  <a:gd name="T78" fmla="*/ 306 w 332"/>
                  <a:gd name="T79" fmla="*/ 125 h 130"/>
                  <a:gd name="T80" fmla="*/ 286 w 332"/>
                  <a:gd name="T81" fmla="*/ 122 h 130"/>
                  <a:gd name="T82" fmla="*/ 265 w 332"/>
                  <a:gd name="T83" fmla="*/ 116 h 130"/>
                  <a:gd name="T84" fmla="*/ 240 w 332"/>
                  <a:gd name="T85" fmla="*/ 112 h 130"/>
                  <a:gd name="T86" fmla="*/ 208 w 332"/>
                  <a:gd name="T87" fmla="*/ 110 h 130"/>
                  <a:gd name="T88" fmla="*/ 184 w 332"/>
                  <a:gd name="T89" fmla="*/ 109 h 130"/>
                  <a:gd name="T90" fmla="*/ 163 w 332"/>
                  <a:gd name="T91" fmla="*/ 107 h 130"/>
                  <a:gd name="T92" fmla="*/ 147 w 332"/>
                  <a:gd name="T93" fmla="*/ 106 h 130"/>
                  <a:gd name="T94" fmla="*/ 134 w 332"/>
                  <a:gd name="T95" fmla="*/ 103 h 130"/>
                  <a:gd name="T96" fmla="*/ 103 w 332"/>
                  <a:gd name="T97" fmla="*/ 106 h 130"/>
                  <a:gd name="T98" fmla="*/ 79 w 332"/>
                  <a:gd name="T99" fmla="*/ 112 h 130"/>
                  <a:gd name="T100" fmla="*/ 61 w 332"/>
                  <a:gd name="T101" fmla="*/ 119 h 130"/>
                  <a:gd name="T102" fmla="*/ 49 w 332"/>
                  <a:gd name="T103" fmla="*/ 125 h 130"/>
                  <a:gd name="T104" fmla="*/ 44 w 332"/>
                  <a:gd name="T105" fmla="*/ 128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32" h="130">
                    <a:moveTo>
                      <a:pt x="44" y="129"/>
                    </a:moveTo>
                    <a:lnTo>
                      <a:pt x="39" y="126"/>
                    </a:lnTo>
                    <a:lnTo>
                      <a:pt x="36" y="124"/>
                    </a:lnTo>
                    <a:lnTo>
                      <a:pt x="31" y="122"/>
                    </a:lnTo>
                    <a:lnTo>
                      <a:pt x="29" y="119"/>
                    </a:lnTo>
                    <a:lnTo>
                      <a:pt x="24" y="116"/>
                    </a:lnTo>
                    <a:lnTo>
                      <a:pt x="21" y="112"/>
                    </a:lnTo>
                    <a:lnTo>
                      <a:pt x="17" y="110"/>
                    </a:lnTo>
                    <a:lnTo>
                      <a:pt x="14" y="106"/>
                    </a:lnTo>
                    <a:lnTo>
                      <a:pt x="10" y="104"/>
                    </a:lnTo>
                    <a:lnTo>
                      <a:pt x="8" y="100"/>
                    </a:lnTo>
                    <a:lnTo>
                      <a:pt x="5" y="98"/>
                    </a:lnTo>
                    <a:lnTo>
                      <a:pt x="3" y="94"/>
                    </a:lnTo>
                    <a:lnTo>
                      <a:pt x="1" y="92"/>
                    </a:lnTo>
                    <a:lnTo>
                      <a:pt x="0" y="90"/>
                    </a:lnTo>
                    <a:lnTo>
                      <a:pt x="0" y="88"/>
                    </a:lnTo>
                    <a:lnTo>
                      <a:pt x="0" y="87"/>
                    </a:lnTo>
                    <a:lnTo>
                      <a:pt x="0" y="85"/>
                    </a:lnTo>
                    <a:lnTo>
                      <a:pt x="0" y="84"/>
                    </a:lnTo>
                    <a:lnTo>
                      <a:pt x="0" y="83"/>
                    </a:lnTo>
                    <a:lnTo>
                      <a:pt x="0" y="80"/>
                    </a:lnTo>
                    <a:lnTo>
                      <a:pt x="0" y="79"/>
                    </a:lnTo>
                    <a:lnTo>
                      <a:pt x="1" y="77"/>
                    </a:lnTo>
                    <a:lnTo>
                      <a:pt x="1" y="73"/>
                    </a:lnTo>
                    <a:lnTo>
                      <a:pt x="2" y="72"/>
                    </a:lnTo>
                    <a:lnTo>
                      <a:pt x="3" y="70"/>
                    </a:lnTo>
                    <a:lnTo>
                      <a:pt x="3" y="68"/>
                    </a:lnTo>
                    <a:lnTo>
                      <a:pt x="5" y="66"/>
                    </a:lnTo>
                    <a:lnTo>
                      <a:pt x="7" y="65"/>
                    </a:lnTo>
                    <a:lnTo>
                      <a:pt x="8" y="64"/>
                    </a:lnTo>
                    <a:lnTo>
                      <a:pt x="9" y="61"/>
                    </a:lnTo>
                    <a:lnTo>
                      <a:pt x="10" y="60"/>
                    </a:lnTo>
                    <a:lnTo>
                      <a:pt x="14" y="60"/>
                    </a:lnTo>
                    <a:lnTo>
                      <a:pt x="15" y="58"/>
                    </a:lnTo>
                    <a:lnTo>
                      <a:pt x="18" y="56"/>
                    </a:lnTo>
                    <a:lnTo>
                      <a:pt x="24" y="53"/>
                    </a:lnTo>
                    <a:lnTo>
                      <a:pt x="31" y="51"/>
                    </a:lnTo>
                    <a:lnTo>
                      <a:pt x="38" y="47"/>
                    </a:lnTo>
                    <a:lnTo>
                      <a:pt x="46" y="43"/>
                    </a:lnTo>
                    <a:lnTo>
                      <a:pt x="56" y="40"/>
                    </a:lnTo>
                    <a:lnTo>
                      <a:pt x="66" y="36"/>
                    </a:lnTo>
                    <a:lnTo>
                      <a:pt x="74" y="31"/>
                    </a:lnTo>
                    <a:lnTo>
                      <a:pt x="84" y="27"/>
                    </a:lnTo>
                    <a:lnTo>
                      <a:pt x="93" y="23"/>
                    </a:lnTo>
                    <a:lnTo>
                      <a:pt x="101" y="19"/>
                    </a:lnTo>
                    <a:lnTo>
                      <a:pt x="109" y="15"/>
                    </a:lnTo>
                    <a:lnTo>
                      <a:pt x="116" y="10"/>
                    </a:lnTo>
                    <a:lnTo>
                      <a:pt x="122" y="8"/>
                    </a:lnTo>
                    <a:lnTo>
                      <a:pt x="128" y="6"/>
                    </a:lnTo>
                    <a:lnTo>
                      <a:pt x="130" y="3"/>
                    </a:lnTo>
                    <a:lnTo>
                      <a:pt x="136" y="1"/>
                    </a:lnTo>
                    <a:lnTo>
                      <a:pt x="140" y="1"/>
                    </a:lnTo>
                    <a:lnTo>
                      <a:pt x="145" y="0"/>
                    </a:lnTo>
                    <a:lnTo>
                      <a:pt x="152" y="0"/>
                    </a:lnTo>
                    <a:lnTo>
                      <a:pt x="157" y="0"/>
                    </a:lnTo>
                    <a:lnTo>
                      <a:pt x="164" y="1"/>
                    </a:lnTo>
                    <a:lnTo>
                      <a:pt x="170" y="1"/>
                    </a:lnTo>
                    <a:lnTo>
                      <a:pt x="177" y="2"/>
                    </a:lnTo>
                    <a:lnTo>
                      <a:pt x="184" y="3"/>
                    </a:lnTo>
                    <a:lnTo>
                      <a:pt x="191" y="4"/>
                    </a:lnTo>
                    <a:lnTo>
                      <a:pt x="198" y="6"/>
                    </a:lnTo>
                    <a:lnTo>
                      <a:pt x="205" y="7"/>
                    </a:lnTo>
                    <a:lnTo>
                      <a:pt x="213" y="7"/>
                    </a:lnTo>
                    <a:lnTo>
                      <a:pt x="220" y="8"/>
                    </a:lnTo>
                    <a:lnTo>
                      <a:pt x="226" y="9"/>
                    </a:lnTo>
                    <a:lnTo>
                      <a:pt x="232" y="9"/>
                    </a:lnTo>
                    <a:lnTo>
                      <a:pt x="239" y="9"/>
                    </a:lnTo>
                    <a:lnTo>
                      <a:pt x="244" y="9"/>
                    </a:lnTo>
                    <a:lnTo>
                      <a:pt x="249" y="10"/>
                    </a:lnTo>
                    <a:lnTo>
                      <a:pt x="255" y="10"/>
                    </a:lnTo>
                    <a:lnTo>
                      <a:pt x="259" y="10"/>
                    </a:lnTo>
                    <a:lnTo>
                      <a:pt x="263" y="13"/>
                    </a:lnTo>
                    <a:lnTo>
                      <a:pt x="268" y="13"/>
                    </a:lnTo>
                    <a:lnTo>
                      <a:pt x="270" y="14"/>
                    </a:lnTo>
                    <a:lnTo>
                      <a:pt x="275" y="15"/>
                    </a:lnTo>
                    <a:lnTo>
                      <a:pt x="276" y="16"/>
                    </a:lnTo>
                    <a:lnTo>
                      <a:pt x="278" y="19"/>
                    </a:lnTo>
                    <a:lnTo>
                      <a:pt x="279" y="21"/>
                    </a:lnTo>
                    <a:lnTo>
                      <a:pt x="279" y="23"/>
                    </a:lnTo>
                    <a:lnTo>
                      <a:pt x="282" y="27"/>
                    </a:lnTo>
                    <a:lnTo>
                      <a:pt x="282" y="31"/>
                    </a:lnTo>
                    <a:lnTo>
                      <a:pt x="279" y="35"/>
                    </a:lnTo>
                    <a:lnTo>
                      <a:pt x="278" y="39"/>
                    </a:lnTo>
                    <a:lnTo>
                      <a:pt x="278" y="43"/>
                    </a:lnTo>
                    <a:lnTo>
                      <a:pt x="277" y="48"/>
                    </a:lnTo>
                    <a:lnTo>
                      <a:pt x="276" y="52"/>
                    </a:lnTo>
                    <a:lnTo>
                      <a:pt x="275" y="58"/>
                    </a:lnTo>
                    <a:lnTo>
                      <a:pt x="272" y="61"/>
                    </a:lnTo>
                    <a:lnTo>
                      <a:pt x="271" y="66"/>
                    </a:lnTo>
                    <a:lnTo>
                      <a:pt x="270" y="70"/>
                    </a:lnTo>
                    <a:lnTo>
                      <a:pt x="269" y="73"/>
                    </a:lnTo>
                    <a:lnTo>
                      <a:pt x="269" y="78"/>
                    </a:lnTo>
                    <a:lnTo>
                      <a:pt x="268" y="80"/>
                    </a:lnTo>
                    <a:lnTo>
                      <a:pt x="265" y="83"/>
                    </a:lnTo>
                    <a:lnTo>
                      <a:pt x="265" y="84"/>
                    </a:lnTo>
                    <a:lnTo>
                      <a:pt x="265" y="85"/>
                    </a:lnTo>
                    <a:lnTo>
                      <a:pt x="265" y="86"/>
                    </a:lnTo>
                    <a:lnTo>
                      <a:pt x="268" y="87"/>
                    </a:lnTo>
                    <a:lnTo>
                      <a:pt x="271" y="88"/>
                    </a:lnTo>
                    <a:lnTo>
                      <a:pt x="276" y="91"/>
                    </a:lnTo>
                    <a:lnTo>
                      <a:pt x="279" y="93"/>
                    </a:lnTo>
                    <a:lnTo>
                      <a:pt x="285" y="96"/>
                    </a:lnTo>
                    <a:lnTo>
                      <a:pt x="291" y="99"/>
                    </a:lnTo>
                    <a:lnTo>
                      <a:pt x="298" y="103"/>
                    </a:lnTo>
                    <a:lnTo>
                      <a:pt x="303" y="106"/>
                    </a:lnTo>
                    <a:lnTo>
                      <a:pt x="308" y="109"/>
                    </a:lnTo>
                    <a:lnTo>
                      <a:pt x="314" y="112"/>
                    </a:lnTo>
                    <a:lnTo>
                      <a:pt x="320" y="116"/>
                    </a:lnTo>
                    <a:lnTo>
                      <a:pt x="324" y="119"/>
                    </a:lnTo>
                    <a:lnTo>
                      <a:pt x="326" y="122"/>
                    </a:lnTo>
                    <a:lnTo>
                      <a:pt x="329" y="124"/>
                    </a:lnTo>
                    <a:lnTo>
                      <a:pt x="331" y="126"/>
                    </a:lnTo>
                    <a:lnTo>
                      <a:pt x="329" y="128"/>
                    </a:lnTo>
                    <a:lnTo>
                      <a:pt x="328" y="128"/>
                    </a:lnTo>
                    <a:lnTo>
                      <a:pt x="326" y="129"/>
                    </a:lnTo>
                    <a:lnTo>
                      <a:pt x="324" y="129"/>
                    </a:lnTo>
                    <a:lnTo>
                      <a:pt x="320" y="128"/>
                    </a:lnTo>
                    <a:lnTo>
                      <a:pt x="315" y="128"/>
                    </a:lnTo>
                    <a:lnTo>
                      <a:pt x="310" y="126"/>
                    </a:lnTo>
                    <a:lnTo>
                      <a:pt x="306" y="125"/>
                    </a:lnTo>
                    <a:lnTo>
                      <a:pt x="299" y="124"/>
                    </a:lnTo>
                    <a:lnTo>
                      <a:pt x="293" y="123"/>
                    </a:lnTo>
                    <a:lnTo>
                      <a:pt x="286" y="122"/>
                    </a:lnTo>
                    <a:lnTo>
                      <a:pt x="279" y="120"/>
                    </a:lnTo>
                    <a:lnTo>
                      <a:pt x="272" y="117"/>
                    </a:lnTo>
                    <a:lnTo>
                      <a:pt x="265" y="116"/>
                    </a:lnTo>
                    <a:lnTo>
                      <a:pt x="259" y="115"/>
                    </a:lnTo>
                    <a:lnTo>
                      <a:pt x="252" y="115"/>
                    </a:lnTo>
                    <a:lnTo>
                      <a:pt x="240" y="112"/>
                    </a:lnTo>
                    <a:lnTo>
                      <a:pt x="229" y="112"/>
                    </a:lnTo>
                    <a:lnTo>
                      <a:pt x="218" y="111"/>
                    </a:lnTo>
                    <a:lnTo>
                      <a:pt x="208" y="110"/>
                    </a:lnTo>
                    <a:lnTo>
                      <a:pt x="200" y="110"/>
                    </a:lnTo>
                    <a:lnTo>
                      <a:pt x="192" y="110"/>
                    </a:lnTo>
                    <a:lnTo>
                      <a:pt x="184" y="109"/>
                    </a:lnTo>
                    <a:lnTo>
                      <a:pt x="177" y="109"/>
                    </a:lnTo>
                    <a:lnTo>
                      <a:pt x="170" y="109"/>
                    </a:lnTo>
                    <a:lnTo>
                      <a:pt x="163" y="107"/>
                    </a:lnTo>
                    <a:lnTo>
                      <a:pt x="157" y="107"/>
                    </a:lnTo>
                    <a:lnTo>
                      <a:pt x="152" y="106"/>
                    </a:lnTo>
                    <a:lnTo>
                      <a:pt x="147" y="106"/>
                    </a:lnTo>
                    <a:lnTo>
                      <a:pt x="143" y="105"/>
                    </a:lnTo>
                    <a:lnTo>
                      <a:pt x="138" y="104"/>
                    </a:lnTo>
                    <a:lnTo>
                      <a:pt x="134" y="103"/>
                    </a:lnTo>
                    <a:lnTo>
                      <a:pt x="123" y="103"/>
                    </a:lnTo>
                    <a:lnTo>
                      <a:pt x="114" y="105"/>
                    </a:lnTo>
                    <a:lnTo>
                      <a:pt x="103" y="106"/>
                    </a:lnTo>
                    <a:lnTo>
                      <a:pt x="94" y="107"/>
                    </a:lnTo>
                    <a:lnTo>
                      <a:pt x="87" y="110"/>
                    </a:lnTo>
                    <a:lnTo>
                      <a:pt x="79" y="112"/>
                    </a:lnTo>
                    <a:lnTo>
                      <a:pt x="72" y="115"/>
                    </a:lnTo>
                    <a:lnTo>
                      <a:pt x="67" y="117"/>
                    </a:lnTo>
                    <a:lnTo>
                      <a:pt x="61" y="119"/>
                    </a:lnTo>
                    <a:lnTo>
                      <a:pt x="56" y="122"/>
                    </a:lnTo>
                    <a:lnTo>
                      <a:pt x="52" y="123"/>
                    </a:lnTo>
                    <a:lnTo>
                      <a:pt x="49" y="125"/>
                    </a:lnTo>
                    <a:lnTo>
                      <a:pt x="46" y="126"/>
                    </a:lnTo>
                    <a:lnTo>
                      <a:pt x="45" y="128"/>
                    </a:lnTo>
                    <a:lnTo>
                      <a:pt x="44" y="128"/>
                    </a:lnTo>
                    <a:lnTo>
                      <a:pt x="44" y="129"/>
                    </a:lnTo>
                  </a:path>
                </a:pathLst>
              </a:custGeom>
              <a:solidFill>
                <a:srgbClr val="00208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6536" name="Freeform 152"/>
              <p:cNvSpPr>
                <a:spLocks/>
              </p:cNvSpPr>
              <p:nvPr/>
            </p:nvSpPr>
            <p:spPr bwMode="auto">
              <a:xfrm>
                <a:off x="706" y="2011"/>
                <a:ext cx="152" cy="517"/>
              </a:xfrm>
              <a:custGeom>
                <a:avLst/>
                <a:gdLst>
                  <a:gd name="T0" fmla="*/ 0 w 152"/>
                  <a:gd name="T1" fmla="*/ 80 h 517"/>
                  <a:gd name="T2" fmla="*/ 8 w 152"/>
                  <a:gd name="T3" fmla="*/ 191 h 517"/>
                  <a:gd name="T4" fmla="*/ 23 w 152"/>
                  <a:gd name="T5" fmla="*/ 275 h 517"/>
                  <a:gd name="T6" fmla="*/ 27 w 152"/>
                  <a:gd name="T7" fmla="*/ 305 h 517"/>
                  <a:gd name="T8" fmla="*/ 26 w 152"/>
                  <a:gd name="T9" fmla="*/ 330 h 517"/>
                  <a:gd name="T10" fmla="*/ 21 w 152"/>
                  <a:gd name="T11" fmla="*/ 354 h 517"/>
                  <a:gd name="T12" fmla="*/ 20 w 152"/>
                  <a:gd name="T13" fmla="*/ 372 h 517"/>
                  <a:gd name="T14" fmla="*/ 12 w 152"/>
                  <a:gd name="T15" fmla="*/ 391 h 517"/>
                  <a:gd name="T16" fmla="*/ 5 w 152"/>
                  <a:gd name="T17" fmla="*/ 408 h 517"/>
                  <a:gd name="T18" fmla="*/ 0 w 152"/>
                  <a:gd name="T19" fmla="*/ 419 h 517"/>
                  <a:gd name="T20" fmla="*/ 1 w 152"/>
                  <a:gd name="T21" fmla="*/ 440 h 517"/>
                  <a:gd name="T22" fmla="*/ 5 w 152"/>
                  <a:gd name="T23" fmla="*/ 466 h 517"/>
                  <a:gd name="T24" fmla="*/ 14 w 152"/>
                  <a:gd name="T25" fmla="*/ 484 h 517"/>
                  <a:gd name="T26" fmla="*/ 25 w 152"/>
                  <a:gd name="T27" fmla="*/ 491 h 517"/>
                  <a:gd name="T28" fmla="*/ 33 w 152"/>
                  <a:gd name="T29" fmla="*/ 494 h 517"/>
                  <a:gd name="T30" fmla="*/ 39 w 152"/>
                  <a:gd name="T31" fmla="*/ 498 h 517"/>
                  <a:gd name="T32" fmla="*/ 46 w 152"/>
                  <a:gd name="T33" fmla="*/ 503 h 517"/>
                  <a:gd name="T34" fmla="*/ 54 w 152"/>
                  <a:gd name="T35" fmla="*/ 508 h 517"/>
                  <a:gd name="T36" fmla="*/ 62 w 152"/>
                  <a:gd name="T37" fmla="*/ 512 h 517"/>
                  <a:gd name="T38" fmla="*/ 69 w 152"/>
                  <a:gd name="T39" fmla="*/ 509 h 517"/>
                  <a:gd name="T40" fmla="*/ 74 w 152"/>
                  <a:gd name="T41" fmla="*/ 508 h 517"/>
                  <a:gd name="T42" fmla="*/ 80 w 152"/>
                  <a:gd name="T43" fmla="*/ 513 h 517"/>
                  <a:gd name="T44" fmla="*/ 87 w 152"/>
                  <a:gd name="T45" fmla="*/ 515 h 517"/>
                  <a:gd name="T46" fmla="*/ 95 w 152"/>
                  <a:gd name="T47" fmla="*/ 515 h 517"/>
                  <a:gd name="T48" fmla="*/ 109 w 152"/>
                  <a:gd name="T49" fmla="*/ 508 h 517"/>
                  <a:gd name="T50" fmla="*/ 122 w 152"/>
                  <a:gd name="T51" fmla="*/ 501 h 517"/>
                  <a:gd name="T52" fmla="*/ 124 w 152"/>
                  <a:gd name="T53" fmla="*/ 495 h 517"/>
                  <a:gd name="T54" fmla="*/ 124 w 152"/>
                  <a:gd name="T55" fmla="*/ 488 h 517"/>
                  <a:gd name="T56" fmla="*/ 125 w 152"/>
                  <a:gd name="T57" fmla="*/ 488 h 517"/>
                  <a:gd name="T58" fmla="*/ 125 w 152"/>
                  <a:gd name="T59" fmla="*/ 498 h 517"/>
                  <a:gd name="T60" fmla="*/ 130 w 152"/>
                  <a:gd name="T61" fmla="*/ 507 h 517"/>
                  <a:gd name="T62" fmla="*/ 139 w 152"/>
                  <a:gd name="T63" fmla="*/ 509 h 517"/>
                  <a:gd name="T64" fmla="*/ 146 w 152"/>
                  <a:gd name="T65" fmla="*/ 495 h 517"/>
                  <a:gd name="T66" fmla="*/ 150 w 152"/>
                  <a:gd name="T67" fmla="*/ 480 h 517"/>
                  <a:gd name="T68" fmla="*/ 150 w 152"/>
                  <a:gd name="T69" fmla="*/ 466 h 517"/>
                  <a:gd name="T70" fmla="*/ 148 w 152"/>
                  <a:gd name="T71" fmla="*/ 454 h 517"/>
                  <a:gd name="T72" fmla="*/ 142 w 152"/>
                  <a:gd name="T73" fmla="*/ 433 h 517"/>
                  <a:gd name="T74" fmla="*/ 131 w 152"/>
                  <a:gd name="T75" fmla="*/ 410 h 517"/>
                  <a:gd name="T76" fmla="*/ 118 w 152"/>
                  <a:gd name="T77" fmla="*/ 391 h 517"/>
                  <a:gd name="T78" fmla="*/ 108 w 152"/>
                  <a:gd name="T79" fmla="*/ 376 h 517"/>
                  <a:gd name="T80" fmla="*/ 101 w 152"/>
                  <a:gd name="T81" fmla="*/ 360 h 517"/>
                  <a:gd name="T82" fmla="*/ 98 w 152"/>
                  <a:gd name="T83" fmla="*/ 347 h 517"/>
                  <a:gd name="T84" fmla="*/ 99 w 152"/>
                  <a:gd name="T85" fmla="*/ 310 h 517"/>
                  <a:gd name="T86" fmla="*/ 104 w 152"/>
                  <a:gd name="T87" fmla="*/ 256 h 517"/>
                  <a:gd name="T88" fmla="*/ 108 w 152"/>
                  <a:gd name="T89" fmla="*/ 211 h 517"/>
                  <a:gd name="T90" fmla="*/ 112 w 152"/>
                  <a:gd name="T91" fmla="*/ 162 h 517"/>
                  <a:gd name="T92" fmla="*/ 118 w 152"/>
                  <a:gd name="T93" fmla="*/ 99 h 517"/>
                  <a:gd name="T94" fmla="*/ 119 w 152"/>
                  <a:gd name="T95" fmla="*/ 49 h 517"/>
                  <a:gd name="T96" fmla="*/ 110 w 152"/>
                  <a:gd name="T97" fmla="*/ 42 h 517"/>
                  <a:gd name="T98" fmla="*/ 95 w 152"/>
                  <a:gd name="T99" fmla="*/ 40 h 517"/>
                  <a:gd name="T100" fmla="*/ 70 w 152"/>
                  <a:gd name="T101" fmla="*/ 32 h 517"/>
                  <a:gd name="T102" fmla="*/ 47 w 152"/>
                  <a:gd name="T103" fmla="*/ 21 h 517"/>
                  <a:gd name="T104" fmla="*/ 27 w 152"/>
                  <a:gd name="T105" fmla="*/ 8 h 517"/>
                  <a:gd name="T106" fmla="*/ 15 w 152"/>
                  <a:gd name="T107" fmla="*/ 0 h 5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2" h="517">
                    <a:moveTo>
                      <a:pt x="15" y="0"/>
                    </a:moveTo>
                    <a:lnTo>
                      <a:pt x="8" y="18"/>
                    </a:lnTo>
                    <a:lnTo>
                      <a:pt x="5" y="38"/>
                    </a:lnTo>
                    <a:lnTo>
                      <a:pt x="1" y="59"/>
                    </a:lnTo>
                    <a:lnTo>
                      <a:pt x="0" y="80"/>
                    </a:lnTo>
                    <a:lnTo>
                      <a:pt x="0" y="102"/>
                    </a:lnTo>
                    <a:lnTo>
                      <a:pt x="1" y="124"/>
                    </a:lnTo>
                    <a:lnTo>
                      <a:pt x="2" y="147"/>
                    </a:lnTo>
                    <a:lnTo>
                      <a:pt x="6" y="169"/>
                    </a:lnTo>
                    <a:lnTo>
                      <a:pt x="8" y="191"/>
                    </a:lnTo>
                    <a:lnTo>
                      <a:pt x="11" y="211"/>
                    </a:lnTo>
                    <a:lnTo>
                      <a:pt x="14" y="230"/>
                    </a:lnTo>
                    <a:lnTo>
                      <a:pt x="18" y="248"/>
                    </a:lnTo>
                    <a:lnTo>
                      <a:pt x="20" y="262"/>
                    </a:lnTo>
                    <a:lnTo>
                      <a:pt x="23" y="275"/>
                    </a:lnTo>
                    <a:lnTo>
                      <a:pt x="25" y="284"/>
                    </a:lnTo>
                    <a:lnTo>
                      <a:pt x="27" y="291"/>
                    </a:lnTo>
                    <a:lnTo>
                      <a:pt x="27" y="295"/>
                    </a:lnTo>
                    <a:lnTo>
                      <a:pt x="27" y="299"/>
                    </a:lnTo>
                    <a:lnTo>
                      <a:pt x="27" y="305"/>
                    </a:lnTo>
                    <a:lnTo>
                      <a:pt x="27" y="310"/>
                    </a:lnTo>
                    <a:lnTo>
                      <a:pt x="27" y="316"/>
                    </a:lnTo>
                    <a:lnTo>
                      <a:pt x="27" y="319"/>
                    </a:lnTo>
                    <a:lnTo>
                      <a:pt x="26" y="325"/>
                    </a:lnTo>
                    <a:lnTo>
                      <a:pt x="26" y="330"/>
                    </a:lnTo>
                    <a:lnTo>
                      <a:pt x="25" y="336"/>
                    </a:lnTo>
                    <a:lnTo>
                      <a:pt x="25" y="340"/>
                    </a:lnTo>
                    <a:lnTo>
                      <a:pt x="23" y="345"/>
                    </a:lnTo>
                    <a:lnTo>
                      <a:pt x="23" y="350"/>
                    </a:lnTo>
                    <a:lnTo>
                      <a:pt x="21" y="354"/>
                    </a:lnTo>
                    <a:lnTo>
                      <a:pt x="21" y="358"/>
                    </a:lnTo>
                    <a:lnTo>
                      <a:pt x="21" y="362"/>
                    </a:lnTo>
                    <a:lnTo>
                      <a:pt x="21" y="366"/>
                    </a:lnTo>
                    <a:lnTo>
                      <a:pt x="20" y="369"/>
                    </a:lnTo>
                    <a:lnTo>
                      <a:pt x="20" y="372"/>
                    </a:lnTo>
                    <a:lnTo>
                      <a:pt x="19" y="377"/>
                    </a:lnTo>
                    <a:lnTo>
                      <a:pt x="18" y="380"/>
                    </a:lnTo>
                    <a:lnTo>
                      <a:pt x="16" y="385"/>
                    </a:lnTo>
                    <a:lnTo>
                      <a:pt x="15" y="387"/>
                    </a:lnTo>
                    <a:lnTo>
                      <a:pt x="12" y="391"/>
                    </a:lnTo>
                    <a:lnTo>
                      <a:pt x="11" y="394"/>
                    </a:lnTo>
                    <a:lnTo>
                      <a:pt x="9" y="399"/>
                    </a:lnTo>
                    <a:lnTo>
                      <a:pt x="7" y="401"/>
                    </a:lnTo>
                    <a:lnTo>
                      <a:pt x="6" y="406"/>
                    </a:lnTo>
                    <a:lnTo>
                      <a:pt x="5" y="408"/>
                    </a:lnTo>
                    <a:lnTo>
                      <a:pt x="2" y="411"/>
                    </a:lnTo>
                    <a:lnTo>
                      <a:pt x="1" y="413"/>
                    </a:lnTo>
                    <a:lnTo>
                      <a:pt x="1" y="414"/>
                    </a:lnTo>
                    <a:lnTo>
                      <a:pt x="1" y="418"/>
                    </a:lnTo>
                    <a:lnTo>
                      <a:pt x="0" y="419"/>
                    </a:lnTo>
                    <a:lnTo>
                      <a:pt x="0" y="421"/>
                    </a:lnTo>
                    <a:lnTo>
                      <a:pt x="0" y="425"/>
                    </a:lnTo>
                    <a:lnTo>
                      <a:pt x="1" y="430"/>
                    </a:lnTo>
                    <a:lnTo>
                      <a:pt x="1" y="434"/>
                    </a:lnTo>
                    <a:lnTo>
                      <a:pt x="1" y="440"/>
                    </a:lnTo>
                    <a:lnTo>
                      <a:pt x="1" y="445"/>
                    </a:lnTo>
                    <a:lnTo>
                      <a:pt x="1" y="451"/>
                    </a:lnTo>
                    <a:lnTo>
                      <a:pt x="2" y="455"/>
                    </a:lnTo>
                    <a:lnTo>
                      <a:pt x="2" y="461"/>
                    </a:lnTo>
                    <a:lnTo>
                      <a:pt x="5" y="466"/>
                    </a:lnTo>
                    <a:lnTo>
                      <a:pt x="6" y="471"/>
                    </a:lnTo>
                    <a:lnTo>
                      <a:pt x="7" y="474"/>
                    </a:lnTo>
                    <a:lnTo>
                      <a:pt x="8" y="478"/>
                    </a:lnTo>
                    <a:lnTo>
                      <a:pt x="11" y="481"/>
                    </a:lnTo>
                    <a:lnTo>
                      <a:pt x="14" y="484"/>
                    </a:lnTo>
                    <a:lnTo>
                      <a:pt x="15" y="485"/>
                    </a:lnTo>
                    <a:lnTo>
                      <a:pt x="18" y="486"/>
                    </a:lnTo>
                    <a:lnTo>
                      <a:pt x="20" y="487"/>
                    </a:lnTo>
                    <a:lnTo>
                      <a:pt x="21" y="488"/>
                    </a:lnTo>
                    <a:lnTo>
                      <a:pt x="25" y="491"/>
                    </a:lnTo>
                    <a:lnTo>
                      <a:pt x="26" y="492"/>
                    </a:lnTo>
                    <a:lnTo>
                      <a:pt x="28" y="492"/>
                    </a:lnTo>
                    <a:lnTo>
                      <a:pt x="29" y="493"/>
                    </a:lnTo>
                    <a:lnTo>
                      <a:pt x="32" y="494"/>
                    </a:lnTo>
                    <a:lnTo>
                      <a:pt x="33" y="494"/>
                    </a:lnTo>
                    <a:lnTo>
                      <a:pt x="34" y="495"/>
                    </a:lnTo>
                    <a:lnTo>
                      <a:pt x="35" y="495"/>
                    </a:lnTo>
                    <a:lnTo>
                      <a:pt x="36" y="495"/>
                    </a:lnTo>
                    <a:lnTo>
                      <a:pt x="38" y="497"/>
                    </a:lnTo>
                    <a:lnTo>
                      <a:pt x="39" y="498"/>
                    </a:lnTo>
                    <a:lnTo>
                      <a:pt x="41" y="499"/>
                    </a:lnTo>
                    <a:lnTo>
                      <a:pt x="42" y="499"/>
                    </a:lnTo>
                    <a:lnTo>
                      <a:pt x="43" y="501"/>
                    </a:lnTo>
                    <a:lnTo>
                      <a:pt x="43" y="502"/>
                    </a:lnTo>
                    <a:lnTo>
                      <a:pt x="46" y="503"/>
                    </a:lnTo>
                    <a:lnTo>
                      <a:pt x="47" y="503"/>
                    </a:lnTo>
                    <a:lnTo>
                      <a:pt x="48" y="505"/>
                    </a:lnTo>
                    <a:lnTo>
                      <a:pt x="50" y="506"/>
                    </a:lnTo>
                    <a:lnTo>
                      <a:pt x="53" y="507"/>
                    </a:lnTo>
                    <a:lnTo>
                      <a:pt x="54" y="508"/>
                    </a:lnTo>
                    <a:lnTo>
                      <a:pt x="56" y="509"/>
                    </a:lnTo>
                    <a:lnTo>
                      <a:pt x="57" y="509"/>
                    </a:lnTo>
                    <a:lnTo>
                      <a:pt x="60" y="512"/>
                    </a:lnTo>
                    <a:lnTo>
                      <a:pt x="61" y="512"/>
                    </a:lnTo>
                    <a:lnTo>
                      <a:pt x="62" y="512"/>
                    </a:lnTo>
                    <a:lnTo>
                      <a:pt x="64" y="512"/>
                    </a:lnTo>
                    <a:lnTo>
                      <a:pt x="66" y="512"/>
                    </a:lnTo>
                    <a:lnTo>
                      <a:pt x="68" y="512"/>
                    </a:lnTo>
                    <a:lnTo>
                      <a:pt x="69" y="512"/>
                    </a:lnTo>
                    <a:lnTo>
                      <a:pt x="69" y="509"/>
                    </a:lnTo>
                    <a:lnTo>
                      <a:pt x="70" y="509"/>
                    </a:lnTo>
                    <a:lnTo>
                      <a:pt x="71" y="509"/>
                    </a:lnTo>
                    <a:lnTo>
                      <a:pt x="71" y="508"/>
                    </a:lnTo>
                    <a:lnTo>
                      <a:pt x="73" y="508"/>
                    </a:lnTo>
                    <a:lnTo>
                      <a:pt x="74" y="508"/>
                    </a:lnTo>
                    <a:lnTo>
                      <a:pt x="76" y="508"/>
                    </a:lnTo>
                    <a:lnTo>
                      <a:pt x="76" y="509"/>
                    </a:lnTo>
                    <a:lnTo>
                      <a:pt x="77" y="509"/>
                    </a:lnTo>
                    <a:lnTo>
                      <a:pt x="78" y="512"/>
                    </a:lnTo>
                    <a:lnTo>
                      <a:pt x="80" y="513"/>
                    </a:lnTo>
                    <a:lnTo>
                      <a:pt x="81" y="514"/>
                    </a:lnTo>
                    <a:lnTo>
                      <a:pt x="82" y="514"/>
                    </a:lnTo>
                    <a:lnTo>
                      <a:pt x="83" y="515"/>
                    </a:lnTo>
                    <a:lnTo>
                      <a:pt x="85" y="515"/>
                    </a:lnTo>
                    <a:lnTo>
                      <a:pt x="87" y="515"/>
                    </a:lnTo>
                    <a:lnTo>
                      <a:pt x="88" y="515"/>
                    </a:lnTo>
                    <a:lnTo>
                      <a:pt x="89" y="516"/>
                    </a:lnTo>
                    <a:lnTo>
                      <a:pt x="90" y="515"/>
                    </a:lnTo>
                    <a:lnTo>
                      <a:pt x="91" y="515"/>
                    </a:lnTo>
                    <a:lnTo>
                      <a:pt x="95" y="515"/>
                    </a:lnTo>
                    <a:lnTo>
                      <a:pt x="97" y="514"/>
                    </a:lnTo>
                    <a:lnTo>
                      <a:pt x="99" y="513"/>
                    </a:lnTo>
                    <a:lnTo>
                      <a:pt x="103" y="512"/>
                    </a:lnTo>
                    <a:lnTo>
                      <a:pt x="106" y="509"/>
                    </a:lnTo>
                    <a:lnTo>
                      <a:pt x="109" y="508"/>
                    </a:lnTo>
                    <a:lnTo>
                      <a:pt x="112" y="507"/>
                    </a:lnTo>
                    <a:lnTo>
                      <a:pt x="115" y="506"/>
                    </a:lnTo>
                    <a:lnTo>
                      <a:pt x="117" y="505"/>
                    </a:lnTo>
                    <a:lnTo>
                      <a:pt x="119" y="502"/>
                    </a:lnTo>
                    <a:lnTo>
                      <a:pt x="122" y="501"/>
                    </a:lnTo>
                    <a:lnTo>
                      <a:pt x="124" y="499"/>
                    </a:lnTo>
                    <a:lnTo>
                      <a:pt x="124" y="498"/>
                    </a:lnTo>
                    <a:lnTo>
                      <a:pt x="125" y="498"/>
                    </a:lnTo>
                    <a:lnTo>
                      <a:pt x="124" y="497"/>
                    </a:lnTo>
                    <a:lnTo>
                      <a:pt x="124" y="495"/>
                    </a:lnTo>
                    <a:lnTo>
                      <a:pt x="124" y="494"/>
                    </a:lnTo>
                    <a:lnTo>
                      <a:pt x="124" y="493"/>
                    </a:lnTo>
                    <a:lnTo>
                      <a:pt x="124" y="492"/>
                    </a:lnTo>
                    <a:lnTo>
                      <a:pt x="124" y="491"/>
                    </a:lnTo>
                    <a:lnTo>
                      <a:pt x="124" y="488"/>
                    </a:lnTo>
                    <a:lnTo>
                      <a:pt x="124" y="487"/>
                    </a:lnTo>
                    <a:lnTo>
                      <a:pt x="124" y="486"/>
                    </a:lnTo>
                    <a:lnTo>
                      <a:pt x="124" y="485"/>
                    </a:lnTo>
                    <a:lnTo>
                      <a:pt x="124" y="486"/>
                    </a:lnTo>
                    <a:lnTo>
                      <a:pt x="125" y="488"/>
                    </a:lnTo>
                    <a:lnTo>
                      <a:pt x="125" y="491"/>
                    </a:lnTo>
                    <a:lnTo>
                      <a:pt x="125" y="492"/>
                    </a:lnTo>
                    <a:lnTo>
                      <a:pt x="125" y="494"/>
                    </a:lnTo>
                    <a:lnTo>
                      <a:pt x="125" y="495"/>
                    </a:lnTo>
                    <a:lnTo>
                      <a:pt x="125" y="498"/>
                    </a:lnTo>
                    <a:lnTo>
                      <a:pt x="125" y="499"/>
                    </a:lnTo>
                    <a:lnTo>
                      <a:pt x="126" y="502"/>
                    </a:lnTo>
                    <a:lnTo>
                      <a:pt x="126" y="503"/>
                    </a:lnTo>
                    <a:lnTo>
                      <a:pt x="128" y="505"/>
                    </a:lnTo>
                    <a:lnTo>
                      <a:pt x="130" y="507"/>
                    </a:lnTo>
                    <a:lnTo>
                      <a:pt x="131" y="508"/>
                    </a:lnTo>
                    <a:lnTo>
                      <a:pt x="132" y="508"/>
                    </a:lnTo>
                    <a:lnTo>
                      <a:pt x="133" y="509"/>
                    </a:lnTo>
                    <a:lnTo>
                      <a:pt x="136" y="509"/>
                    </a:lnTo>
                    <a:lnTo>
                      <a:pt x="139" y="509"/>
                    </a:lnTo>
                    <a:lnTo>
                      <a:pt x="143" y="509"/>
                    </a:lnTo>
                    <a:lnTo>
                      <a:pt x="144" y="506"/>
                    </a:lnTo>
                    <a:lnTo>
                      <a:pt x="144" y="502"/>
                    </a:lnTo>
                    <a:lnTo>
                      <a:pt x="145" y="499"/>
                    </a:lnTo>
                    <a:lnTo>
                      <a:pt x="146" y="495"/>
                    </a:lnTo>
                    <a:lnTo>
                      <a:pt x="148" y="493"/>
                    </a:lnTo>
                    <a:lnTo>
                      <a:pt x="148" y="488"/>
                    </a:lnTo>
                    <a:lnTo>
                      <a:pt x="148" y="486"/>
                    </a:lnTo>
                    <a:lnTo>
                      <a:pt x="150" y="482"/>
                    </a:lnTo>
                    <a:lnTo>
                      <a:pt x="150" y="480"/>
                    </a:lnTo>
                    <a:lnTo>
                      <a:pt x="150" y="477"/>
                    </a:lnTo>
                    <a:lnTo>
                      <a:pt x="150" y="474"/>
                    </a:lnTo>
                    <a:lnTo>
                      <a:pt x="150" y="472"/>
                    </a:lnTo>
                    <a:lnTo>
                      <a:pt x="150" y="468"/>
                    </a:lnTo>
                    <a:lnTo>
                      <a:pt x="150" y="466"/>
                    </a:lnTo>
                    <a:lnTo>
                      <a:pt x="150" y="465"/>
                    </a:lnTo>
                    <a:lnTo>
                      <a:pt x="151" y="464"/>
                    </a:lnTo>
                    <a:lnTo>
                      <a:pt x="150" y="461"/>
                    </a:lnTo>
                    <a:lnTo>
                      <a:pt x="150" y="459"/>
                    </a:lnTo>
                    <a:lnTo>
                      <a:pt x="148" y="454"/>
                    </a:lnTo>
                    <a:lnTo>
                      <a:pt x="148" y="452"/>
                    </a:lnTo>
                    <a:lnTo>
                      <a:pt x="146" y="447"/>
                    </a:lnTo>
                    <a:lnTo>
                      <a:pt x="145" y="443"/>
                    </a:lnTo>
                    <a:lnTo>
                      <a:pt x="143" y="439"/>
                    </a:lnTo>
                    <a:lnTo>
                      <a:pt x="142" y="433"/>
                    </a:lnTo>
                    <a:lnTo>
                      <a:pt x="139" y="430"/>
                    </a:lnTo>
                    <a:lnTo>
                      <a:pt x="137" y="424"/>
                    </a:lnTo>
                    <a:lnTo>
                      <a:pt x="135" y="419"/>
                    </a:lnTo>
                    <a:lnTo>
                      <a:pt x="132" y="414"/>
                    </a:lnTo>
                    <a:lnTo>
                      <a:pt x="131" y="410"/>
                    </a:lnTo>
                    <a:lnTo>
                      <a:pt x="128" y="406"/>
                    </a:lnTo>
                    <a:lnTo>
                      <a:pt x="125" y="401"/>
                    </a:lnTo>
                    <a:lnTo>
                      <a:pt x="124" y="399"/>
                    </a:lnTo>
                    <a:lnTo>
                      <a:pt x="122" y="394"/>
                    </a:lnTo>
                    <a:lnTo>
                      <a:pt x="118" y="391"/>
                    </a:lnTo>
                    <a:lnTo>
                      <a:pt x="116" y="388"/>
                    </a:lnTo>
                    <a:lnTo>
                      <a:pt x="115" y="385"/>
                    </a:lnTo>
                    <a:lnTo>
                      <a:pt x="112" y="382"/>
                    </a:lnTo>
                    <a:lnTo>
                      <a:pt x="110" y="378"/>
                    </a:lnTo>
                    <a:lnTo>
                      <a:pt x="108" y="376"/>
                    </a:lnTo>
                    <a:lnTo>
                      <a:pt x="106" y="371"/>
                    </a:lnTo>
                    <a:lnTo>
                      <a:pt x="105" y="369"/>
                    </a:lnTo>
                    <a:lnTo>
                      <a:pt x="104" y="366"/>
                    </a:lnTo>
                    <a:lnTo>
                      <a:pt x="103" y="364"/>
                    </a:lnTo>
                    <a:lnTo>
                      <a:pt x="101" y="360"/>
                    </a:lnTo>
                    <a:lnTo>
                      <a:pt x="101" y="358"/>
                    </a:lnTo>
                    <a:lnTo>
                      <a:pt x="99" y="356"/>
                    </a:lnTo>
                    <a:lnTo>
                      <a:pt x="99" y="352"/>
                    </a:lnTo>
                    <a:lnTo>
                      <a:pt x="99" y="351"/>
                    </a:lnTo>
                    <a:lnTo>
                      <a:pt x="98" y="347"/>
                    </a:lnTo>
                    <a:lnTo>
                      <a:pt x="98" y="344"/>
                    </a:lnTo>
                    <a:lnTo>
                      <a:pt x="99" y="337"/>
                    </a:lnTo>
                    <a:lnTo>
                      <a:pt x="99" y="330"/>
                    </a:lnTo>
                    <a:lnTo>
                      <a:pt x="99" y="322"/>
                    </a:lnTo>
                    <a:lnTo>
                      <a:pt x="99" y="310"/>
                    </a:lnTo>
                    <a:lnTo>
                      <a:pt x="101" y="302"/>
                    </a:lnTo>
                    <a:lnTo>
                      <a:pt x="101" y="289"/>
                    </a:lnTo>
                    <a:lnTo>
                      <a:pt x="103" y="278"/>
                    </a:lnTo>
                    <a:lnTo>
                      <a:pt x="103" y="267"/>
                    </a:lnTo>
                    <a:lnTo>
                      <a:pt x="104" y="256"/>
                    </a:lnTo>
                    <a:lnTo>
                      <a:pt x="105" y="245"/>
                    </a:lnTo>
                    <a:lnTo>
                      <a:pt x="105" y="235"/>
                    </a:lnTo>
                    <a:lnTo>
                      <a:pt x="106" y="225"/>
                    </a:lnTo>
                    <a:lnTo>
                      <a:pt x="106" y="218"/>
                    </a:lnTo>
                    <a:lnTo>
                      <a:pt x="108" y="211"/>
                    </a:lnTo>
                    <a:lnTo>
                      <a:pt x="108" y="203"/>
                    </a:lnTo>
                    <a:lnTo>
                      <a:pt x="108" y="196"/>
                    </a:lnTo>
                    <a:lnTo>
                      <a:pt x="109" y="185"/>
                    </a:lnTo>
                    <a:lnTo>
                      <a:pt x="110" y="175"/>
                    </a:lnTo>
                    <a:lnTo>
                      <a:pt x="112" y="162"/>
                    </a:lnTo>
                    <a:lnTo>
                      <a:pt x="113" y="150"/>
                    </a:lnTo>
                    <a:lnTo>
                      <a:pt x="115" y="137"/>
                    </a:lnTo>
                    <a:lnTo>
                      <a:pt x="117" y="124"/>
                    </a:lnTo>
                    <a:lnTo>
                      <a:pt x="117" y="110"/>
                    </a:lnTo>
                    <a:lnTo>
                      <a:pt x="118" y="99"/>
                    </a:lnTo>
                    <a:lnTo>
                      <a:pt x="119" y="87"/>
                    </a:lnTo>
                    <a:lnTo>
                      <a:pt x="119" y="75"/>
                    </a:lnTo>
                    <a:lnTo>
                      <a:pt x="119" y="65"/>
                    </a:lnTo>
                    <a:lnTo>
                      <a:pt x="119" y="55"/>
                    </a:lnTo>
                    <a:lnTo>
                      <a:pt x="119" y="49"/>
                    </a:lnTo>
                    <a:lnTo>
                      <a:pt x="118" y="44"/>
                    </a:lnTo>
                    <a:lnTo>
                      <a:pt x="117" y="42"/>
                    </a:lnTo>
                    <a:lnTo>
                      <a:pt x="116" y="42"/>
                    </a:lnTo>
                    <a:lnTo>
                      <a:pt x="113" y="42"/>
                    </a:lnTo>
                    <a:lnTo>
                      <a:pt x="110" y="42"/>
                    </a:lnTo>
                    <a:lnTo>
                      <a:pt x="108" y="42"/>
                    </a:lnTo>
                    <a:lnTo>
                      <a:pt x="105" y="41"/>
                    </a:lnTo>
                    <a:lnTo>
                      <a:pt x="103" y="41"/>
                    </a:lnTo>
                    <a:lnTo>
                      <a:pt x="98" y="40"/>
                    </a:lnTo>
                    <a:lnTo>
                      <a:pt x="95" y="40"/>
                    </a:lnTo>
                    <a:lnTo>
                      <a:pt x="89" y="39"/>
                    </a:lnTo>
                    <a:lnTo>
                      <a:pt x="85" y="38"/>
                    </a:lnTo>
                    <a:lnTo>
                      <a:pt x="81" y="35"/>
                    </a:lnTo>
                    <a:lnTo>
                      <a:pt x="76" y="34"/>
                    </a:lnTo>
                    <a:lnTo>
                      <a:pt x="70" y="32"/>
                    </a:lnTo>
                    <a:lnTo>
                      <a:pt x="66" y="31"/>
                    </a:lnTo>
                    <a:lnTo>
                      <a:pt x="61" y="28"/>
                    </a:lnTo>
                    <a:lnTo>
                      <a:pt x="55" y="25"/>
                    </a:lnTo>
                    <a:lnTo>
                      <a:pt x="51" y="22"/>
                    </a:lnTo>
                    <a:lnTo>
                      <a:pt x="47" y="21"/>
                    </a:lnTo>
                    <a:lnTo>
                      <a:pt x="42" y="19"/>
                    </a:lnTo>
                    <a:lnTo>
                      <a:pt x="38" y="15"/>
                    </a:lnTo>
                    <a:lnTo>
                      <a:pt x="34" y="13"/>
                    </a:lnTo>
                    <a:lnTo>
                      <a:pt x="29" y="11"/>
                    </a:lnTo>
                    <a:lnTo>
                      <a:pt x="27" y="8"/>
                    </a:lnTo>
                    <a:lnTo>
                      <a:pt x="25" y="7"/>
                    </a:lnTo>
                    <a:lnTo>
                      <a:pt x="20" y="4"/>
                    </a:lnTo>
                    <a:lnTo>
                      <a:pt x="19" y="2"/>
                    </a:lnTo>
                    <a:lnTo>
                      <a:pt x="16" y="1"/>
                    </a:lnTo>
                    <a:lnTo>
                      <a:pt x="15" y="0"/>
                    </a:lnTo>
                  </a:path>
                </a:pathLst>
              </a:custGeom>
              <a:solidFill>
                <a:srgbClr val="FFC0A6"/>
              </a:solidFill>
              <a:ln w="12700" cap="rnd" cmpd="sng">
                <a:solidFill>
                  <a:srgbClr val="F57B49"/>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6537" name="Freeform 153"/>
              <p:cNvSpPr>
                <a:spLocks/>
              </p:cNvSpPr>
              <p:nvPr/>
            </p:nvSpPr>
            <p:spPr bwMode="auto">
              <a:xfrm>
                <a:off x="1007" y="1707"/>
                <a:ext cx="26" cy="22"/>
              </a:xfrm>
              <a:custGeom>
                <a:avLst/>
                <a:gdLst>
                  <a:gd name="T0" fmla="*/ 25 w 26"/>
                  <a:gd name="T1" fmla="*/ 11 h 22"/>
                  <a:gd name="T2" fmla="*/ 23 w 26"/>
                  <a:gd name="T3" fmla="*/ 16 h 22"/>
                  <a:gd name="T4" fmla="*/ 20 w 26"/>
                  <a:gd name="T5" fmla="*/ 18 h 22"/>
                  <a:gd name="T6" fmla="*/ 16 w 26"/>
                  <a:gd name="T7" fmla="*/ 21 h 22"/>
                  <a:gd name="T8" fmla="*/ 11 w 26"/>
                  <a:gd name="T9" fmla="*/ 21 h 22"/>
                  <a:gd name="T10" fmla="*/ 6 w 26"/>
                  <a:gd name="T11" fmla="*/ 20 h 22"/>
                  <a:gd name="T12" fmla="*/ 3 w 26"/>
                  <a:gd name="T13" fmla="*/ 16 h 22"/>
                  <a:gd name="T14" fmla="*/ 0 w 26"/>
                  <a:gd name="T15" fmla="*/ 13 h 22"/>
                  <a:gd name="T16" fmla="*/ 0 w 26"/>
                  <a:gd name="T17" fmla="*/ 7 h 22"/>
                  <a:gd name="T18" fmla="*/ 3 w 26"/>
                  <a:gd name="T19" fmla="*/ 5 h 22"/>
                  <a:gd name="T20" fmla="*/ 6 w 26"/>
                  <a:gd name="T21" fmla="*/ 1 h 22"/>
                  <a:gd name="T22" fmla="*/ 11 w 26"/>
                  <a:gd name="T23" fmla="*/ 0 h 22"/>
                  <a:gd name="T24" fmla="*/ 16 w 26"/>
                  <a:gd name="T25" fmla="*/ 0 h 22"/>
                  <a:gd name="T26" fmla="*/ 20 w 26"/>
                  <a:gd name="T27" fmla="*/ 3 h 22"/>
                  <a:gd name="T28" fmla="*/ 23 w 26"/>
                  <a:gd name="T29" fmla="*/ 5 h 22"/>
                  <a:gd name="T30" fmla="*/ 25 w 26"/>
                  <a:gd name="T31" fmla="*/ 1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 h="22">
                    <a:moveTo>
                      <a:pt x="25" y="11"/>
                    </a:moveTo>
                    <a:lnTo>
                      <a:pt x="23" y="16"/>
                    </a:lnTo>
                    <a:lnTo>
                      <a:pt x="20" y="18"/>
                    </a:lnTo>
                    <a:lnTo>
                      <a:pt x="16" y="21"/>
                    </a:lnTo>
                    <a:lnTo>
                      <a:pt x="11" y="21"/>
                    </a:lnTo>
                    <a:lnTo>
                      <a:pt x="6" y="20"/>
                    </a:lnTo>
                    <a:lnTo>
                      <a:pt x="3" y="16"/>
                    </a:lnTo>
                    <a:lnTo>
                      <a:pt x="0" y="13"/>
                    </a:lnTo>
                    <a:lnTo>
                      <a:pt x="0" y="7"/>
                    </a:lnTo>
                    <a:lnTo>
                      <a:pt x="3" y="5"/>
                    </a:lnTo>
                    <a:lnTo>
                      <a:pt x="6" y="1"/>
                    </a:lnTo>
                    <a:lnTo>
                      <a:pt x="11" y="0"/>
                    </a:lnTo>
                    <a:lnTo>
                      <a:pt x="16" y="0"/>
                    </a:lnTo>
                    <a:lnTo>
                      <a:pt x="20" y="3"/>
                    </a:lnTo>
                    <a:lnTo>
                      <a:pt x="23" y="5"/>
                    </a:lnTo>
                    <a:lnTo>
                      <a:pt x="25" y="11"/>
                    </a:lnTo>
                  </a:path>
                </a:pathLst>
              </a:custGeom>
              <a:solidFill>
                <a:srgbClr val="00208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6538" name="Freeform 154"/>
              <p:cNvSpPr>
                <a:spLocks/>
              </p:cNvSpPr>
              <p:nvPr/>
            </p:nvSpPr>
            <p:spPr bwMode="auto">
              <a:xfrm>
                <a:off x="1177" y="1751"/>
                <a:ext cx="26" cy="20"/>
              </a:xfrm>
              <a:custGeom>
                <a:avLst/>
                <a:gdLst>
                  <a:gd name="T0" fmla="*/ 25 w 26"/>
                  <a:gd name="T1" fmla="*/ 10 h 20"/>
                  <a:gd name="T2" fmla="*/ 24 w 26"/>
                  <a:gd name="T3" fmla="*/ 13 h 20"/>
                  <a:gd name="T4" fmla="*/ 21 w 26"/>
                  <a:gd name="T5" fmla="*/ 17 h 20"/>
                  <a:gd name="T6" fmla="*/ 16 w 26"/>
                  <a:gd name="T7" fmla="*/ 18 h 20"/>
                  <a:gd name="T8" fmla="*/ 12 w 26"/>
                  <a:gd name="T9" fmla="*/ 19 h 20"/>
                  <a:gd name="T10" fmla="*/ 6 w 26"/>
                  <a:gd name="T11" fmla="*/ 17 h 20"/>
                  <a:gd name="T12" fmla="*/ 2 w 26"/>
                  <a:gd name="T13" fmla="*/ 14 h 20"/>
                  <a:gd name="T14" fmla="*/ 0 w 26"/>
                  <a:gd name="T15" fmla="*/ 12 h 20"/>
                  <a:gd name="T16" fmla="*/ 0 w 26"/>
                  <a:gd name="T17" fmla="*/ 8 h 20"/>
                  <a:gd name="T18" fmla="*/ 2 w 26"/>
                  <a:gd name="T19" fmla="*/ 4 h 20"/>
                  <a:gd name="T20" fmla="*/ 6 w 26"/>
                  <a:gd name="T21" fmla="*/ 1 h 20"/>
                  <a:gd name="T22" fmla="*/ 12 w 26"/>
                  <a:gd name="T23" fmla="*/ 0 h 20"/>
                  <a:gd name="T24" fmla="*/ 16 w 26"/>
                  <a:gd name="T25" fmla="*/ 0 h 20"/>
                  <a:gd name="T26" fmla="*/ 21 w 26"/>
                  <a:gd name="T27" fmla="*/ 2 h 20"/>
                  <a:gd name="T28" fmla="*/ 24 w 26"/>
                  <a:gd name="T29" fmla="*/ 6 h 20"/>
                  <a:gd name="T30" fmla="*/ 25 w 26"/>
                  <a:gd name="T31" fmla="*/ 1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 h="20">
                    <a:moveTo>
                      <a:pt x="25" y="10"/>
                    </a:moveTo>
                    <a:lnTo>
                      <a:pt x="24" y="13"/>
                    </a:lnTo>
                    <a:lnTo>
                      <a:pt x="21" y="17"/>
                    </a:lnTo>
                    <a:lnTo>
                      <a:pt x="16" y="18"/>
                    </a:lnTo>
                    <a:lnTo>
                      <a:pt x="12" y="19"/>
                    </a:lnTo>
                    <a:lnTo>
                      <a:pt x="6" y="17"/>
                    </a:lnTo>
                    <a:lnTo>
                      <a:pt x="2" y="14"/>
                    </a:lnTo>
                    <a:lnTo>
                      <a:pt x="0" y="12"/>
                    </a:lnTo>
                    <a:lnTo>
                      <a:pt x="0" y="8"/>
                    </a:lnTo>
                    <a:lnTo>
                      <a:pt x="2" y="4"/>
                    </a:lnTo>
                    <a:lnTo>
                      <a:pt x="6" y="1"/>
                    </a:lnTo>
                    <a:lnTo>
                      <a:pt x="12" y="0"/>
                    </a:lnTo>
                    <a:lnTo>
                      <a:pt x="16" y="0"/>
                    </a:lnTo>
                    <a:lnTo>
                      <a:pt x="21" y="2"/>
                    </a:lnTo>
                    <a:lnTo>
                      <a:pt x="24" y="6"/>
                    </a:lnTo>
                    <a:lnTo>
                      <a:pt x="25" y="10"/>
                    </a:lnTo>
                  </a:path>
                </a:pathLst>
              </a:custGeom>
              <a:solidFill>
                <a:srgbClr val="00208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6539" name="Freeform 155"/>
              <p:cNvSpPr>
                <a:spLocks/>
              </p:cNvSpPr>
              <p:nvPr/>
            </p:nvSpPr>
            <p:spPr bwMode="auto">
              <a:xfrm>
                <a:off x="1022" y="1801"/>
                <a:ext cx="173" cy="215"/>
              </a:xfrm>
              <a:custGeom>
                <a:avLst/>
                <a:gdLst>
                  <a:gd name="T0" fmla="*/ 21 w 173"/>
                  <a:gd name="T1" fmla="*/ 21 h 215"/>
                  <a:gd name="T2" fmla="*/ 20 w 173"/>
                  <a:gd name="T3" fmla="*/ 55 h 215"/>
                  <a:gd name="T4" fmla="*/ 18 w 173"/>
                  <a:gd name="T5" fmla="*/ 88 h 215"/>
                  <a:gd name="T6" fmla="*/ 14 w 173"/>
                  <a:gd name="T7" fmla="*/ 121 h 215"/>
                  <a:gd name="T8" fmla="*/ 11 w 173"/>
                  <a:gd name="T9" fmla="*/ 150 h 215"/>
                  <a:gd name="T10" fmla="*/ 6 w 173"/>
                  <a:gd name="T11" fmla="*/ 176 h 215"/>
                  <a:gd name="T12" fmla="*/ 2 w 173"/>
                  <a:gd name="T13" fmla="*/ 194 h 215"/>
                  <a:gd name="T14" fmla="*/ 0 w 173"/>
                  <a:gd name="T15" fmla="*/ 204 h 215"/>
                  <a:gd name="T16" fmla="*/ 2 w 173"/>
                  <a:gd name="T17" fmla="*/ 205 h 215"/>
                  <a:gd name="T18" fmla="*/ 12 w 173"/>
                  <a:gd name="T19" fmla="*/ 205 h 215"/>
                  <a:gd name="T20" fmla="*/ 32 w 173"/>
                  <a:gd name="T21" fmla="*/ 208 h 215"/>
                  <a:gd name="T22" fmla="*/ 55 w 173"/>
                  <a:gd name="T23" fmla="*/ 209 h 215"/>
                  <a:gd name="T24" fmla="*/ 81 w 173"/>
                  <a:gd name="T25" fmla="*/ 212 h 215"/>
                  <a:gd name="T26" fmla="*/ 105 w 173"/>
                  <a:gd name="T27" fmla="*/ 214 h 215"/>
                  <a:gd name="T28" fmla="*/ 126 w 173"/>
                  <a:gd name="T29" fmla="*/ 214 h 215"/>
                  <a:gd name="T30" fmla="*/ 142 w 173"/>
                  <a:gd name="T31" fmla="*/ 212 h 215"/>
                  <a:gd name="T32" fmla="*/ 147 w 173"/>
                  <a:gd name="T33" fmla="*/ 209 h 215"/>
                  <a:gd name="T34" fmla="*/ 151 w 173"/>
                  <a:gd name="T35" fmla="*/ 204 h 215"/>
                  <a:gd name="T36" fmla="*/ 156 w 173"/>
                  <a:gd name="T37" fmla="*/ 196 h 215"/>
                  <a:gd name="T38" fmla="*/ 160 w 173"/>
                  <a:gd name="T39" fmla="*/ 188 h 215"/>
                  <a:gd name="T40" fmla="*/ 163 w 173"/>
                  <a:gd name="T41" fmla="*/ 179 h 215"/>
                  <a:gd name="T42" fmla="*/ 165 w 173"/>
                  <a:gd name="T43" fmla="*/ 170 h 215"/>
                  <a:gd name="T44" fmla="*/ 167 w 173"/>
                  <a:gd name="T45" fmla="*/ 163 h 215"/>
                  <a:gd name="T46" fmla="*/ 167 w 173"/>
                  <a:gd name="T47" fmla="*/ 160 h 215"/>
                  <a:gd name="T48" fmla="*/ 168 w 173"/>
                  <a:gd name="T49" fmla="*/ 155 h 215"/>
                  <a:gd name="T50" fmla="*/ 168 w 173"/>
                  <a:gd name="T51" fmla="*/ 144 h 215"/>
                  <a:gd name="T52" fmla="*/ 168 w 173"/>
                  <a:gd name="T53" fmla="*/ 125 h 215"/>
                  <a:gd name="T54" fmla="*/ 170 w 173"/>
                  <a:gd name="T55" fmla="*/ 101 h 215"/>
                  <a:gd name="T56" fmla="*/ 170 w 173"/>
                  <a:gd name="T57" fmla="*/ 78 h 215"/>
                  <a:gd name="T58" fmla="*/ 171 w 173"/>
                  <a:gd name="T59" fmla="*/ 55 h 215"/>
                  <a:gd name="T60" fmla="*/ 171 w 173"/>
                  <a:gd name="T61" fmla="*/ 37 h 215"/>
                  <a:gd name="T62" fmla="*/ 171 w 173"/>
                  <a:gd name="T63" fmla="*/ 28 h 215"/>
                  <a:gd name="T64" fmla="*/ 171 w 173"/>
                  <a:gd name="T65" fmla="*/ 25 h 215"/>
                  <a:gd name="T66" fmla="*/ 167 w 173"/>
                  <a:gd name="T67" fmla="*/ 25 h 215"/>
                  <a:gd name="T68" fmla="*/ 158 w 173"/>
                  <a:gd name="T69" fmla="*/ 25 h 215"/>
                  <a:gd name="T70" fmla="*/ 149 w 173"/>
                  <a:gd name="T71" fmla="*/ 25 h 215"/>
                  <a:gd name="T72" fmla="*/ 139 w 173"/>
                  <a:gd name="T73" fmla="*/ 25 h 215"/>
                  <a:gd name="T74" fmla="*/ 129 w 173"/>
                  <a:gd name="T75" fmla="*/ 25 h 215"/>
                  <a:gd name="T76" fmla="*/ 121 w 173"/>
                  <a:gd name="T77" fmla="*/ 25 h 215"/>
                  <a:gd name="T78" fmla="*/ 117 w 173"/>
                  <a:gd name="T79" fmla="*/ 25 h 215"/>
                  <a:gd name="T80" fmla="*/ 113 w 173"/>
                  <a:gd name="T81" fmla="*/ 23 h 215"/>
                  <a:gd name="T82" fmla="*/ 111 w 173"/>
                  <a:gd name="T83" fmla="*/ 18 h 215"/>
                  <a:gd name="T84" fmla="*/ 106 w 173"/>
                  <a:gd name="T85" fmla="*/ 15 h 215"/>
                  <a:gd name="T86" fmla="*/ 101 w 173"/>
                  <a:gd name="T87" fmla="*/ 9 h 215"/>
                  <a:gd name="T88" fmla="*/ 97 w 173"/>
                  <a:gd name="T89" fmla="*/ 5 h 215"/>
                  <a:gd name="T90" fmla="*/ 95 w 173"/>
                  <a:gd name="T91" fmla="*/ 1 h 215"/>
                  <a:gd name="T92" fmla="*/ 21 w 173"/>
                  <a:gd name="T93" fmla="*/ 7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73" h="215">
                    <a:moveTo>
                      <a:pt x="21" y="7"/>
                    </a:moveTo>
                    <a:lnTo>
                      <a:pt x="21" y="21"/>
                    </a:lnTo>
                    <a:lnTo>
                      <a:pt x="21" y="38"/>
                    </a:lnTo>
                    <a:lnTo>
                      <a:pt x="20" y="55"/>
                    </a:lnTo>
                    <a:lnTo>
                      <a:pt x="19" y="72"/>
                    </a:lnTo>
                    <a:lnTo>
                      <a:pt x="18" y="88"/>
                    </a:lnTo>
                    <a:lnTo>
                      <a:pt x="16" y="106"/>
                    </a:lnTo>
                    <a:lnTo>
                      <a:pt x="14" y="121"/>
                    </a:lnTo>
                    <a:lnTo>
                      <a:pt x="12" y="137"/>
                    </a:lnTo>
                    <a:lnTo>
                      <a:pt x="11" y="150"/>
                    </a:lnTo>
                    <a:lnTo>
                      <a:pt x="7" y="163"/>
                    </a:lnTo>
                    <a:lnTo>
                      <a:pt x="6" y="176"/>
                    </a:lnTo>
                    <a:lnTo>
                      <a:pt x="4" y="186"/>
                    </a:lnTo>
                    <a:lnTo>
                      <a:pt x="2" y="194"/>
                    </a:lnTo>
                    <a:lnTo>
                      <a:pt x="0" y="200"/>
                    </a:lnTo>
                    <a:lnTo>
                      <a:pt x="0" y="204"/>
                    </a:lnTo>
                    <a:lnTo>
                      <a:pt x="0" y="205"/>
                    </a:lnTo>
                    <a:lnTo>
                      <a:pt x="2" y="205"/>
                    </a:lnTo>
                    <a:lnTo>
                      <a:pt x="6" y="205"/>
                    </a:lnTo>
                    <a:lnTo>
                      <a:pt x="12" y="205"/>
                    </a:lnTo>
                    <a:lnTo>
                      <a:pt x="20" y="207"/>
                    </a:lnTo>
                    <a:lnTo>
                      <a:pt x="32" y="208"/>
                    </a:lnTo>
                    <a:lnTo>
                      <a:pt x="42" y="209"/>
                    </a:lnTo>
                    <a:lnTo>
                      <a:pt x="55" y="209"/>
                    </a:lnTo>
                    <a:lnTo>
                      <a:pt x="68" y="211"/>
                    </a:lnTo>
                    <a:lnTo>
                      <a:pt x="81" y="212"/>
                    </a:lnTo>
                    <a:lnTo>
                      <a:pt x="92" y="214"/>
                    </a:lnTo>
                    <a:lnTo>
                      <a:pt x="105" y="214"/>
                    </a:lnTo>
                    <a:lnTo>
                      <a:pt x="117" y="214"/>
                    </a:lnTo>
                    <a:lnTo>
                      <a:pt x="126" y="214"/>
                    </a:lnTo>
                    <a:lnTo>
                      <a:pt x="135" y="214"/>
                    </a:lnTo>
                    <a:lnTo>
                      <a:pt x="142" y="212"/>
                    </a:lnTo>
                    <a:lnTo>
                      <a:pt x="146" y="212"/>
                    </a:lnTo>
                    <a:lnTo>
                      <a:pt x="147" y="209"/>
                    </a:lnTo>
                    <a:lnTo>
                      <a:pt x="150" y="207"/>
                    </a:lnTo>
                    <a:lnTo>
                      <a:pt x="151" y="204"/>
                    </a:lnTo>
                    <a:lnTo>
                      <a:pt x="154" y="200"/>
                    </a:lnTo>
                    <a:lnTo>
                      <a:pt x="156" y="196"/>
                    </a:lnTo>
                    <a:lnTo>
                      <a:pt x="158" y="193"/>
                    </a:lnTo>
                    <a:lnTo>
                      <a:pt x="160" y="188"/>
                    </a:lnTo>
                    <a:lnTo>
                      <a:pt x="161" y="184"/>
                    </a:lnTo>
                    <a:lnTo>
                      <a:pt x="163" y="179"/>
                    </a:lnTo>
                    <a:lnTo>
                      <a:pt x="164" y="175"/>
                    </a:lnTo>
                    <a:lnTo>
                      <a:pt x="165" y="170"/>
                    </a:lnTo>
                    <a:lnTo>
                      <a:pt x="165" y="168"/>
                    </a:lnTo>
                    <a:lnTo>
                      <a:pt x="167" y="163"/>
                    </a:lnTo>
                    <a:lnTo>
                      <a:pt x="167" y="161"/>
                    </a:lnTo>
                    <a:lnTo>
                      <a:pt x="167" y="160"/>
                    </a:lnTo>
                    <a:lnTo>
                      <a:pt x="168" y="159"/>
                    </a:lnTo>
                    <a:lnTo>
                      <a:pt x="168" y="155"/>
                    </a:lnTo>
                    <a:lnTo>
                      <a:pt x="168" y="150"/>
                    </a:lnTo>
                    <a:lnTo>
                      <a:pt x="168" y="144"/>
                    </a:lnTo>
                    <a:lnTo>
                      <a:pt x="168" y="135"/>
                    </a:lnTo>
                    <a:lnTo>
                      <a:pt x="168" y="125"/>
                    </a:lnTo>
                    <a:lnTo>
                      <a:pt x="168" y="114"/>
                    </a:lnTo>
                    <a:lnTo>
                      <a:pt x="170" y="101"/>
                    </a:lnTo>
                    <a:lnTo>
                      <a:pt x="170" y="90"/>
                    </a:lnTo>
                    <a:lnTo>
                      <a:pt x="170" y="78"/>
                    </a:lnTo>
                    <a:lnTo>
                      <a:pt x="171" y="65"/>
                    </a:lnTo>
                    <a:lnTo>
                      <a:pt x="171" y="55"/>
                    </a:lnTo>
                    <a:lnTo>
                      <a:pt x="171" y="45"/>
                    </a:lnTo>
                    <a:lnTo>
                      <a:pt x="171" y="37"/>
                    </a:lnTo>
                    <a:lnTo>
                      <a:pt x="171" y="32"/>
                    </a:lnTo>
                    <a:lnTo>
                      <a:pt x="171" y="28"/>
                    </a:lnTo>
                    <a:lnTo>
                      <a:pt x="172" y="27"/>
                    </a:lnTo>
                    <a:lnTo>
                      <a:pt x="171" y="25"/>
                    </a:lnTo>
                    <a:lnTo>
                      <a:pt x="170" y="25"/>
                    </a:lnTo>
                    <a:lnTo>
                      <a:pt x="167" y="25"/>
                    </a:lnTo>
                    <a:lnTo>
                      <a:pt x="163" y="25"/>
                    </a:lnTo>
                    <a:lnTo>
                      <a:pt x="158" y="25"/>
                    </a:lnTo>
                    <a:lnTo>
                      <a:pt x="154" y="25"/>
                    </a:lnTo>
                    <a:lnTo>
                      <a:pt x="149" y="25"/>
                    </a:lnTo>
                    <a:lnTo>
                      <a:pt x="145" y="25"/>
                    </a:lnTo>
                    <a:lnTo>
                      <a:pt x="139" y="25"/>
                    </a:lnTo>
                    <a:lnTo>
                      <a:pt x="133" y="25"/>
                    </a:lnTo>
                    <a:lnTo>
                      <a:pt x="129" y="25"/>
                    </a:lnTo>
                    <a:lnTo>
                      <a:pt x="125" y="25"/>
                    </a:lnTo>
                    <a:lnTo>
                      <a:pt x="121" y="25"/>
                    </a:lnTo>
                    <a:lnTo>
                      <a:pt x="118" y="25"/>
                    </a:lnTo>
                    <a:lnTo>
                      <a:pt x="117" y="25"/>
                    </a:lnTo>
                    <a:lnTo>
                      <a:pt x="115" y="24"/>
                    </a:lnTo>
                    <a:lnTo>
                      <a:pt x="113" y="23"/>
                    </a:lnTo>
                    <a:lnTo>
                      <a:pt x="112" y="21"/>
                    </a:lnTo>
                    <a:lnTo>
                      <a:pt x="111" y="18"/>
                    </a:lnTo>
                    <a:lnTo>
                      <a:pt x="108" y="16"/>
                    </a:lnTo>
                    <a:lnTo>
                      <a:pt x="106" y="15"/>
                    </a:lnTo>
                    <a:lnTo>
                      <a:pt x="104" y="11"/>
                    </a:lnTo>
                    <a:lnTo>
                      <a:pt x="101" y="9"/>
                    </a:lnTo>
                    <a:lnTo>
                      <a:pt x="99" y="8"/>
                    </a:lnTo>
                    <a:lnTo>
                      <a:pt x="97" y="5"/>
                    </a:lnTo>
                    <a:lnTo>
                      <a:pt x="96" y="2"/>
                    </a:lnTo>
                    <a:lnTo>
                      <a:pt x="95" y="1"/>
                    </a:lnTo>
                    <a:lnTo>
                      <a:pt x="92" y="0"/>
                    </a:lnTo>
                    <a:lnTo>
                      <a:pt x="21" y="7"/>
                    </a:lnTo>
                  </a:path>
                </a:pathLst>
              </a:custGeom>
              <a:noFill/>
              <a:ln w="12700" cap="rnd" cmpd="sng">
                <a:solidFill>
                  <a:srgbClr val="FFFFFF"/>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6540" name="Freeform 156"/>
              <p:cNvSpPr>
                <a:spLocks/>
              </p:cNvSpPr>
              <p:nvPr/>
            </p:nvSpPr>
            <p:spPr bwMode="auto">
              <a:xfrm>
                <a:off x="1123" y="1826"/>
                <a:ext cx="17" cy="186"/>
              </a:xfrm>
              <a:custGeom>
                <a:avLst/>
                <a:gdLst>
                  <a:gd name="T0" fmla="*/ 16 w 17"/>
                  <a:gd name="T1" fmla="*/ 0 h 186"/>
                  <a:gd name="T2" fmla="*/ 16 w 17"/>
                  <a:gd name="T3" fmla="*/ 12 h 186"/>
                  <a:gd name="T4" fmla="*/ 16 w 17"/>
                  <a:gd name="T5" fmla="*/ 26 h 186"/>
                  <a:gd name="T6" fmla="*/ 14 w 17"/>
                  <a:gd name="T7" fmla="*/ 39 h 186"/>
                  <a:gd name="T8" fmla="*/ 14 w 17"/>
                  <a:gd name="T9" fmla="*/ 54 h 186"/>
                  <a:gd name="T10" fmla="*/ 13 w 17"/>
                  <a:gd name="T11" fmla="*/ 70 h 186"/>
                  <a:gd name="T12" fmla="*/ 11 w 17"/>
                  <a:gd name="T13" fmla="*/ 85 h 186"/>
                  <a:gd name="T14" fmla="*/ 10 w 17"/>
                  <a:gd name="T15" fmla="*/ 101 h 186"/>
                  <a:gd name="T16" fmla="*/ 9 w 17"/>
                  <a:gd name="T17" fmla="*/ 115 h 186"/>
                  <a:gd name="T18" fmla="*/ 7 w 17"/>
                  <a:gd name="T19" fmla="*/ 129 h 186"/>
                  <a:gd name="T20" fmla="*/ 6 w 17"/>
                  <a:gd name="T21" fmla="*/ 142 h 186"/>
                  <a:gd name="T22" fmla="*/ 3 w 17"/>
                  <a:gd name="T23" fmla="*/ 155 h 186"/>
                  <a:gd name="T24" fmla="*/ 3 w 17"/>
                  <a:gd name="T25" fmla="*/ 164 h 186"/>
                  <a:gd name="T26" fmla="*/ 2 w 17"/>
                  <a:gd name="T27" fmla="*/ 174 h 186"/>
                  <a:gd name="T28" fmla="*/ 0 w 17"/>
                  <a:gd name="T29" fmla="*/ 178 h 186"/>
                  <a:gd name="T30" fmla="*/ 0 w 17"/>
                  <a:gd name="T31" fmla="*/ 183 h 186"/>
                  <a:gd name="T32" fmla="*/ 0 w 17"/>
                  <a:gd name="T33" fmla="*/ 185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 h="186">
                    <a:moveTo>
                      <a:pt x="16" y="0"/>
                    </a:moveTo>
                    <a:lnTo>
                      <a:pt x="16" y="12"/>
                    </a:lnTo>
                    <a:lnTo>
                      <a:pt x="16" y="26"/>
                    </a:lnTo>
                    <a:lnTo>
                      <a:pt x="14" y="39"/>
                    </a:lnTo>
                    <a:lnTo>
                      <a:pt x="14" y="54"/>
                    </a:lnTo>
                    <a:lnTo>
                      <a:pt x="13" y="70"/>
                    </a:lnTo>
                    <a:lnTo>
                      <a:pt x="11" y="85"/>
                    </a:lnTo>
                    <a:lnTo>
                      <a:pt x="10" y="101"/>
                    </a:lnTo>
                    <a:lnTo>
                      <a:pt x="9" y="115"/>
                    </a:lnTo>
                    <a:lnTo>
                      <a:pt x="7" y="129"/>
                    </a:lnTo>
                    <a:lnTo>
                      <a:pt x="6" y="142"/>
                    </a:lnTo>
                    <a:lnTo>
                      <a:pt x="3" y="155"/>
                    </a:lnTo>
                    <a:lnTo>
                      <a:pt x="3" y="164"/>
                    </a:lnTo>
                    <a:lnTo>
                      <a:pt x="2" y="174"/>
                    </a:lnTo>
                    <a:lnTo>
                      <a:pt x="0" y="178"/>
                    </a:lnTo>
                    <a:lnTo>
                      <a:pt x="0" y="183"/>
                    </a:lnTo>
                    <a:lnTo>
                      <a:pt x="0" y="185"/>
                    </a:lnTo>
                  </a:path>
                </a:pathLst>
              </a:custGeom>
              <a:noFill/>
              <a:ln w="12700" cap="rnd" cmpd="sng">
                <a:solidFill>
                  <a:srgbClr val="FFFFFF"/>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6541" name="Freeform 157"/>
              <p:cNvSpPr>
                <a:spLocks/>
              </p:cNvSpPr>
              <p:nvPr/>
            </p:nvSpPr>
            <p:spPr bwMode="auto">
              <a:xfrm>
                <a:off x="1105" y="1801"/>
                <a:ext cx="12" cy="209"/>
              </a:xfrm>
              <a:custGeom>
                <a:avLst/>
                <a:gdLst>
                  <a:gd name="T0" fmla="*/ 9 w 12"/>
                  <a:gd name="T1" fmla="*/ 0 h 209"/>
                  <a:gd name="T2" fmla="*/ 9 w 12"/>
                  <a:gd name="T3" fmla="*/ 13 h 209"/>
                  <a:gd name="T4" fmla="*/ 11 w 12"/>
                  <a:gd name="T5" fmla="*/ 28 h 209"/>
                  <a:gd name="T6" fmla="*/ 11 w 12"/>
                  <a:gd name="T7" fmla="*/ 45 h 209"/>
                  <a:gd name="T8" fmla="*/ 11 w 12"/>
                  <a:gd name="T9" fmla="*/ 62 h 209"/>
                  <a:gd name="T10" fmla="*/ 11 w 12"/>
                  <a:gd name="T11" fmla="*/ 78 h 209"/>
                  <a:gd name="T12" fmla="*/ 9 w 12"/>
                  <a:gd name="T13" fmla="*/ 96 h 209"/>
                  <a:gd name="T14" fmla="*/ 9 w 12"/>
                  <a:gd name="T15" fmla="*/ 113 h 209"/>
                  <a:gd name="T16" fmla="*/ 7 w 12"/>
                  <a:gd name="T17" fmla="*/ 130 h 209"/>
                  <a:gd name="T18" fmla="*/ 6 w 12"/>
                  <a:gd name="T19" fmla="*/ 145 h 209"/>
                  <a:gd name="T20" fmla="*/ 5 w 12"/>
                  <a:gd name="T21" fmla="*/ 160 h 209"/>
                  <a:gd name="T22" fmla="*/ 4 w 12"/>
                  <a:gd name="T23" fmla="*/ 173 h 209"/>
                  <a:gd name="T24" fmla="*/ 1 w 12"/>
                  <a:gd name="T25" fmla="*/ 186 h 209"/>
                  <a:gd name="T26" fmla="*/ 1 w 12"/>
                  <a:gd name="T27" fmla="*/ 195 h 209"/>
                  <a:gd name="T28" fmla="*/ 0 w 12"/>
                  <a:gd name="T29" fmla="*/ 201 h 209"/>
                  <a:gd name="T30" fmla="*/ 0 w 12"/>
                  <a:gd name="T31" fmla="*/ 206 h 209"/>
                  <a:gd name="T32" fmla="*/ 0 w 12"/>
                  <a:gd name="T33" fmla="*/ 208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 h="209">
                    <a:moveTo>
                      <a:pt x="9" y="0"/>
                    </a:moveTo>
                    <a:lnTo>
                      <a:pt x="9" y="13"/>
                    </a:lnTo>
                    <a:lnTo>
                      <a:pt x="11" y="28"/>
                    </a:lnTo>
                    <a:lnTo>
                      <a:pt x="11" y="45"/>
                    </a:lnTo>
                    <a:lnTo>
                      <a:pt x="11" y="62"/>
                    </a:lnTo>
                    <a:lnTo>
                      <a:pt x="11" y="78"/>
                    </a:lnTo>
                    <a:lnTo>
                      <a:pt x="9" y="96"/>
                    </a:lnTo>
                    <a:lnTo>
                      <a:pt x="9" y="113"/>
                    </a:lnTo>
                    <a:lnTo>
                      <a:pt x="7" y="130"/>
                    </a:lnTo>
                    <a:lnTo>
                      <a:pt x="6" y="145"/>
                    </a:lnTo>
                    <a:lnTo>
                      <a:pt x="5" y="160"/>
                    </a:lnTo>
                    <a:lnTo>
                      <a:pt x="4" y="173"/>
                    </a:lnTo>
                    <a:lnTo>
                      <a:pt x="1" y="186"/>
                    </a:lnTo>
                    <a:lnTo>
                      <a:pt x="1" y="195"/>
                    </a:lnTo>
                    <a:lnTo>
                      <a:pt x="0" y="201"/>
                    </a:lnTo>
                    <a:lnTo>
                      <a:pt x="0" y="206"/>
                    </a:lnTo>
                    <a:lnTo>
                      <a:pt x="0" y="208"/>
                    </a:lnTo>
                  </a:path>
                </a:pathLst>
              </a:custGeom>
              <a:noFill/>
              <a:ln w="12700" cap="rnd" cmpd="sng">
                <a:solidFill>
                  <a:srgbClr val="FFFFFF"/>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6542" name="Freeform 158"/>
              <p:cNvSpPr>
                <a:spLocks/>
              </p:cNvSpPr>
              <p:nvPr/>
            </p:nvSpPr>
            <p:spPr bwMode="auto">
              <a:xfrm>
                <a:off x="833" y="2104"/>
                <a:ext cx="137" cy="90"/>
              </a:xfrm>
              <a:custGeom>
                <a:avLst/>
                <a:gdLst>
                  <a:gd name="T0" fmla="*/ 136 w 137"/>
                  <a:gd name="T1" fmla="*/ 0 h 90"/>
                  <a:gd name="T2" fmla="*/ 129 w 137"/>
                  <a:gd name="T3" fmla="*/ 12 h 90"/>
                  <a:gd name="T4" fmla="*/ 122 w 137"/>
                  <a:gd name="T5" fmla="*/ 23 h 90"/>
                  <a:gd name="T6" fmla="*/ 113 w 137"/>
                  <a:gd name="T7" fmla="*/ 34 h 90"/>
                  <a:gd name="T8" fmla="*/ 102 w 137"/>
                  <a:gd name="T9" fmla="*/ 43 h 90"/>
                  <a:gd name="T10" fmla="*/ 91 w 137"/>
                  <a:gd name="T11" fmla="*/ 51 h 90"/>
                  <a:gd name="T12" fmla="*/ 80 w 137"/>
                  <a:gd name="T13" fmla="*/ 57 h 90"/>
                  <a:gd name="T14" fmla="*/ 69 w 137"/>
                  <a:gd name="T15" fmla="*/ 64 h 90"/>
                  <a:gd name="T16" fmla="*/ 57 w 137"/>
                  <a:gd name="T17" fmla="*/ 70 h 90"/>
                  <a:gd name="T18" fmla="*/ 45 w 137"/>
                  <a:gd name="T19" fmla="*/ 74 h 90"/>
                  <a:gd name="T20" fmla="*/ 35 w 137"/>
                  <a:gd name="T21" fmla="*/ 78 h 90"/>
                  <a:gd name="T22" fmla="*/ 25 w 137"/>
                  <a:gd name="T23" fmla="*/ 82 h 90"/>
                  <a:gd name="T24" fmla="*/ 16 w 137"/>
                  <a:gd name="T25" fmla="*/ 84 h 90"/>
                  <a:gd name="T26" fmla="*/ 9 w 137"/>
                  <a:gd name="T27" fmla="*/ 86 h 90"/>
                  <a:gd name="T28" fmla="*/ 5 w 137"/>
                  <a:gd name="T29" fmla="*/ 87 h 90"/>
                  <a:gd name="T30" fmla="*/ 0 w 137"/>
                  <a:gd name="T31" fmla="*/ 87 h 90"/>
                  <a:gd name="T32" fmla="*/ 0 w 137"/>
                  <a:gd name="T33" fmla="*/ 89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7" h="90">
                    <a:moveTo>
                      <a:pt x="136" y="0"/>
                    </a:moveTo>
                    <a:lnTo>
                      <a:pt x="129" y="12"/>
                    </a:lnTo>
                    <a:lnTo>
                      <a:pt x="122" y="23"/>
                    </a:lnTo>
                    <a:lnTo>
                      <a:pt x="113" y="34"/>
                    </a:lnTo>
                    <a:lnTo>
                      <a:pt x="102" y="43"/>
                    </a:lnTo>
                    <a:lnTo>
                      <a:pt x="91" y="51"/>
                    </a:lnTo>
                    <a:lnTo>
                      <a:pt x="80" y="57"/>
                    </a:lnTo>
                    <a:lnTo>
                      <a:pt x="69" y="64"/>
                    </a:lnTo>
                    <a:lnTo>
                      <a:pt x="57" y="70"/>
                    </a:lnTo>
                    <a:lnTo>
                      <a:pt x="45" y="74"/>
                    </a:lnTo>
                    <a:lnTo>
                      <a:pt x="35" y="78"/>
                    </a:lnTo>
                    <a:lnTo>
                      <a:pt x="25" y="82"/>
                    </a:lnTo>
                    <a:lnTo>
                      <a:pt x="16" y="84"/>
                    </a:lnTo>
                    <a:lnTo>
                      <a:pt x="9" y="86"/>
                    </a:lnTo>
                    <a:lnTo>
                      <a:pt x="5" y="87"/>
                    </a:lnTo>
                    <a:lnTo>
                      <a:pt x="0" y="87"/>
                    </a:lnTo>
                    <a:lnTo>
                      <a:pt x="0" y="89"/>
                    </a:lnTo>
                  </a:path>
                </a:pathLst>
              </a:custGeom>
              <a:noFill/>
              <a:ln w="12700" cap="rnd" cmpd="sng">
                <a:solidFill>
                  <a:srgbClr val="FFFFFF"/>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6543" name="Freeform 159"/>
              <p:cNvSpPr>
                <a:spLocks/>
              </p:cNvSpPr>
              <p:nvPr/>
            </p:nvSpPr>
            <p:spPr bwMode="auto">
              <a:xfrm>
                <a:off x="833" y="2126"/>
                <a:ext cx="133" cy="76"/>
              </a:xfrm>
              <a:custGeom>
                <a:avLst/>
                <a:gdLst>
                  <a:gd name="T0" fmla="*/ 132 w 133"/>
                  <a:gd name="T1" fmla="*/ 0 h 76"/>
                  <a:gd name="T2" fmla="*/ 124 w 133"/>
                  <a:gd name="T3" fmla="*/ 11 h 76"/>
                  <a:gd name="T4" fmla="*/ 114 w 133"/>
                  <a:gd name="T5" fmla="*/ 20 h 76"/>
                  <a:gd name="T6" fmla="*/ 104 w 133"/>
                  <a:gd name="T7" fmla="*/ 30 h 76"/>
                  <a:gd name="T8" fmla="*/ 95 w 133"/>
                  <a:gd name="T9" fmla="*/ 39 h 76"/>
                  <a:gd name="T10" fmla="*/ 83 w 133"/>
                  <a:gd name="T11" fmla="*/ 45 h 76"/>
                  <a:gd name="T12" fmla="*/ 72 w 133"/>
                  <a:gd name="T13" fmla="*/ 52 h 76"/>
                  <a:gd name="T14" fmla="*/ 61 w 133"/>
                  <a:gd name="T15" fmla="*/ 56 h 76"/>
                  <a:gd name="T16" fmla="*/ 51 w 133"/>
                  <a:gd name="T17" fmla="*/ 61 h 76"/>
                  <a:gd name="T18" fmla="*/ 40 w 133"/>
                  <a:gd name="T19" fmla="*/ 64 h 76"/>
                  <a:gd name="T20" fmla="*/ 30 w 133"/>
                  <a:gd name="T21" fmla="*/ 67 h 76"/>
                  <a:gd name="T22" fmla="*/ 22 w 133"/>
                  <a:gd name="T23" fmla="*/ 69 h 76"/>
                  <a:gd name="T24" fmla="*/ 14 w 133"/>
                  <a:gd name="T25" fmla="*/ 72 h 76"/>
                  <a:gd name="T26" fmla="*/ 8 w 133"/>
                  <a:gd name="T27" fmla="*/ 72 h 76"/>
                  <a:gd name="T28" fmla="*/ 2 w 133"/>
                  <a:gd name="T29" fmla="*/ 74 h 76"/>
                  <a:gd name="T30" fmla="*/ 0 w 133"/>
                  <a:gd name="T31" fmla="*/ 74 h 76"/>
                  <a:gd name="T32" fmla="*/ 0 w 133"/>
                  <a:gd name="T33" fmla="*/ 75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3" h="76">
                    <a:moveTo>
                      <a:pt x="132" y="0"/>
                    </a:moveTo>
                    <a:lnTo>
                      <a:pt x="124" y="11"/>
                    </a:lnTo>
                    <a:lnTo>
                      <a:pt x="114" y="20"/>
                    </a:lnTo>
                    <a:lnTo>
                      <a:pt x="104" y="30"/>
                    </a:lnTo>
                    <a:lnTo>
                      <a:pt x="95" y="39"/>
                    </a:lnTo>
                    <a:lnTo>
                      <a:pt x="83" y="45"/>
                    </a:lnTo>
                    <a:lnTo>
                      <a:pt x="72" y="52"/>
                    </a:lnTo>
                    <a:lnTo>
                      <a:pt x="61" y="56"/>
                    </a:lnTo>
                    <a:lnTo>
                      <a:pt x="51" y="61"/>
                    </a:lnTo>
                    <a:lnTo>
                      <a:pt x="40" y="64"/>
                    </a:lnTo>
                    <a:lnTo>
                      <a:pt x="30" y="67"/>
                    </a:lnTo>
                    <a:lnTo>
                      <a:pt x="22" y="69"/>
                    </a:lnTo>
                    <a:lnTo>
                      <a:pt x="14" y="72"/>
                    </a:lnTo>
                    <a:lnTo>
                      <a:pt x="8" y="72"/>
                    </a:lnTo>
                    <a:lnTo>
                      <a:pt x="2" y="74"/>
                    </a:lnTo>
                    <a:lnTo>
                      <a:pt x="0" y="74"/>
                    </a:lnTo>
                    <a:lnTo>
                      <a:pt x="0" y="75"/>
                    </a:lnTo>
                  </a:path>
                </a:pathLst>
              </a:custGeom>
              <a:noFill/>
              <a:ln w="12700" cap="rnd" cmpd="sng">
                <a:solidFill>
                  <a:srgbClr val="FFFFFF"/>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6544" name="Freeform 160"/>
              <p:cNvSpPr>
                <a:spLocks/>
              </p:cNvSpPr>
              <p:nvPr/>
            </p:nvSpPr>
            <p:spPr bwMode="auto">
              <a:xfrm>
                <a:off x="1091" y="2118"/>
                <a:ext cx="30" cy="240"/>
              </a:xfrm>
              <a:custGeom>
                <a:avLst/>
                <a:gdLst>
                  <a:gd name="T0" fmla="*/ 29 w 30"/>
                  <a:gd name="T1" fmla="*/ 0 h 240"/>
                  <a:gd name="T2" fmla="*/ 27 w 30"/>
                  <a:gd name="T3" fmla="*/ 9 h 240"/>
                  <a:gd name="T4" fmla="*/ 27 w 30"/>
                  <a:gd name="T5" fmla="*/ 20 h 240"/>
                  <a:gd name="T6" fmla="*/ 24 w 30"/>
                  <a:gd name="T7" fmla="*/ 34 h 240"/>
                  <a:gd name="T8" fmla="*/ 27 w 30"/>
                  <a:gd name="T9" fmla="*/ 48 h 240"/>
                  <a:gd name="T10" fmla="*/ 27 w 30"/>
                  <a:gd name="T11" fmla="*/ 64 h 240"/>
                  <a:gd name="T12" fmla="*/ 27 w 30"/>
                  <a:gd name="T13" fmla="*/ 81 h 240"/>
                  <a:gd name="T14" fmla="*/ 27 w 30"/>
                  <a:gd name="T15" fmla="*/ 98 h 240"/>
                  <a:gd name="T16" fmla="*/ 28 w 30"/>
                  <a:gd name="T17" fmla="*/ 116 h 240"/>
                  <a:gd name="T18" fmla="*/ 27 w 30"/>
                  <a:gd name="T19" fmla="*/ 132 h 240"/>
                  <a:gd name="T20" fmla="*/ 27 w 30"/>
                  <a:gd name="T21" fmla="*/ 150 h 240"/>
                  <a:gd name="T22" fmla="*/ 24 w 30"/>
                  <a:gd name="T23" fmla="*/ 166 h 240"/>
                  <a:gd name="T24" fmla="*/ 22 w 30"/>
                  <a:gd name="T25" fmla="*/ 182 h 240"/>
                  <a:gd name="T26" fmla="*/ 19 w 30"/>
                  <a:gd name="T27" fmla="*/ 199 h 240"/>
                  <a:gd name="T28" fmla="*/ 13 w 30"/>
                  <a:gd name="T29" fmla="*/ 213 h 240"/>
                  <a:gd name="T30" fmla="*/ 7 w 30"/>
                  <a:gd name="T31" fmla="*/ 227 h 240"/>
                  <a:gd name="T32" fmla="*/ 0 w 30"/>
                  <a:gd name="T33" fmla="*/ 239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0" h="240">
                    <a:moveTo>
                      <a:pt x="29" y="0"/>
                    </a:moveTo>
                    <a:lnTo>
                      <a:pt x="27" y="9"/>
                    </a:lnTo>
                    <a:lnTo>
                      <a:pt x="27" y="20"/>
                    </a:lnTo>
                    <a:lnTo>
                      <a:pt x="24" y="34"/>
                    </a:lnTo>
                    <a:lnTo>
                      <a:pt x="27" y="48"/>
                    </a:lnTo>
                    <a:lnTo>
                      <a:pt x="27" y="64"/>
                    </a:lnTo>
                    <a:lnTo>
                      <a:pt x="27" y="81"/>
                    </a:lnTo>
                    <a:lnTo>
                      <a:pt x="27" y="98"/>
                    </a:lnTo>
                    <a:lnTo>
                      <a:pt x="28" y="116"/>
                    </a:lnTo>
                    <a:lnTo>
                      <a:pt x="27" y="132"/>
                    </a:lnTo>
                    <a:lnTo>
                      <a:pt x="27" y="150"/>
                    </a:lnTo>
                    <a:lnTo>
                      <a:pt x="24" y="166"/>
                    </a:lnTo>
                    <a:lnTo>
                      <a:pt x="22" y="182"/>
                    </a:lnTo>
                    <a:lnTo>
                      <a:pt x="19" y="199"/>
                    </a:lnTo>
                    <a:lnTo>
                      <a:pt x="13" y="213"/>
                    </a:lnTo>
                    <a:lnTo>
                      <a:pt x="7" y="227"/>
                    </a:lnTo>
                    <a:lnTo>
                      <a:pt x="0" y="239"/>
                    </a:lnTo>
                  </a:path>
                </a:pathLst>
              </a:custGeom>
              <a:noFill/>
              <a:ln w="12700" cap="rnd" cmpd="sng">
                <a:solidFill>
                  <a:srgbClr val="FFFFFF"/>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6545" name="Rectangle 161"/>
              <p:cNvSpPr>
                <a:spLocks noChangeArrowheads="1"/>
              </p:cNvSpPr>
              <p:nvPr/>
            </p:nvSpPr>
            <p:spPr bwMode="auto">
              <a:xfrm>
                <a:off x="1646" y="2063"/>
                <a:ext cx="259" cy="93"/>
              </a:xfrm>
              <a:prstGeom prst="rect">
                <a:avLst/>
              </a:prstGeom>
              <a:solidFill>
                <a:srgbClr val="FAFD00"/>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962" tIns="41275" rIns="80962" bIns="41275" anchor="ctr"/>
              <a:lstStyle/>
              <a:p>
                <a:pPr algn="ctr" defTabSz="804863"/>
                <a:r>
                  <a:rPr lang="en-US" sz="1100"/>
                  <a:t>m&amp;m</a:t>
                </a:r>
              </a:p>
            </p:txBody>
          </p:sp>
          <p:sp>
            <p:nvSpPr>
              <p:cNvPr id="16546" name="Freeform 162"/>
              <p:cNvSpPr>
                <a:spLocks/>
              </p:cNvSpPr>
              <p:nvPr/>
            </p:nvSpPr>
            <p:spPr bwMode="auto">
              <a:xfrm>
                <a:off x="1581" y="2090"/>
                <a:ext cx="129" cy="67"/>
              </a:xfrm>
              <a:custGeom>
                <a:avLst/>
                <a:gdLst>
                  <a:gd name="T0" fmla="*/ 39 w 129"/>
                  <a:gd name="T1" fmla="*/ 66 h 67"/>
                  <a:gd name="T2" fmla="*/ 48 w 129"/>
                  <a:gd name="T3" fmla="*/ 65 h 67"/>
                  <a:gd name="T4" fmla="*/ 55 w 129"/>
                  <a:gd name="T5" fmla="*/ 64 h 67"/>
                  <a:gd name="T6" fmla="*/ 61 w 129"/>
                  <a:gd name="T7" fmla="*/ 63 h 67"/>
                  <a:gd name="T8" fmla="*/ 64 w 129"/>
                  <a:gd name="T9" fmla="*/ 60 h 67"/>
                  <a:gd name="T10" fmla="*/ 68 w 129"/>
                  <a:gd name="T11" fmla="*/ 59 h 67"/>
                  <a:gd name="T12" fmla="*/ 71 w 129"/>
                  <a:gd name="T13" fmla="*/ 57 h 67"/>
                  <a:gd name="T14" fmla="*/ 74 w 129"/>
                  <a:gd name="T15" fmla="*/ 54 h 67"/>
                  <a:gd name="T16" fmla="*/ 77 w 129"/>
                  <a:gd name="T17" fmla="*/ 53 h 67"/>
                  <a:gd name="T18" fmla="*/ 81 w 129"/>
                  <a:gd name="T19" fmla="*/ 52 h 67"/>
                  <a:gd name="T20" fmla="*/ 84 w 129"/>
                  <a:gd name="T21" fmla="*/ 52 h 67"/>
                  <a:gd name="T22" fmla="*/ 89 w 129"/>
                  <a:gd name="T23" fmla="*/ 51 h 67"/>
                  <a:gd name="T24" fmla="*/ 93 w 129"/>
                  <a:gd name="T25" fmla="*/ 51 h 67"/>
                  <a:gd name="T26" fmla="*/ 97 w 129"/>
                  <a:gd name="T27" fmla="*/ 51 h 67"/>
                  <a:gd name="T28" fmla="*/ 100 w 129"/>
                  <a:gd name="T29" fmla="*/ 51 h 67"/>
                  <a:gd name="T30" fmla="*/ 102 w 129"/>
                  <a:gd name="T31" fmla="*/ 51 h 67"/>
                  <a:gd name="T32" fmla="*/ 104 w 129"/>
                  <a:gd name="T33" fmla="*/ 50 h 67"/>
                  <a:gd name="T34" fmla="*/ 109 w 129"/>
                  <a:gd name="T35" fmla="*/ 48 h 67"/>
                  <a:gd name="T36" fmla="*/ 115 w 129"/>
                  <a:gd name="T37" fmla="*/ 47 h 67"/>
                  <a:gd name="T38" fmla="*/ 118 w 129"/>
                  <a:gd name="T39" fmla="*/ 46 h 67"/>
                  <a:gd name="T40" fmla="*/ 122 w 129"/>
                  <a:gd name="T41" fmla="*/ 44 h 67"/>
                  <a:gd name="T42" fmla="*/ 126 w 129"/>
                  <a:gd name="T43" fmla="*/ 41 h 67"/>
                  <a:gd name="T44" fmla="*/ 128 w 129"/>
                  <a:gd name="T45" fmla="*/ 38 h 67"/>
                  <a:gd name="T46" fmla="*/ 128 w 129"/>
                  <a:gd name="T47" fmla="*/ 35 h 67"/>
                  <a:gd name="T48" fmla="*/ 126 w 129"/>
                  <a:gd name="T49" fmla="*/ 32 h 67"/>
                  <a:gd name="T50" fmla="*/ 124 w 129"/>
                  <a:gd name="T51" fmla="*/ 29 h 67"/>
                  <a:gd name="T52" fmla="*/ 121 w 129"/>
                  <a:gd name="T53" fmla="*/ 29 h 67"/>
                  <a:gd name="T54" fmla="*/ 118 w 129"/>
                  <a:gd name="T55" fmla="*/ 29 h 67"/>
                  <a:gd name="T56" fmla="*/ 116 w 129"/>
                  <a:gd name="T57" fmla="*/ 29 h 67"/>
                  <a:gd name="T58" fmla="*/ 113 w 129"/>
                  <a:gd name="T59" fmla="*/ 28 h 67"/>
                  <a:gd name="T60" fmla="*/ 110 w 129"/>
                  <a:gd name="T61" fmla="*/ 28 h 67"/>
                  <a:gd name="T62" fmla="*/ 107 w 129"/>
                  <a:gd name="T63" fmla="*/ 27 h 67"/>
                  <a:gd name="T64" fmla="*/ 102 w 129"/>
                  <a:gd name="T65" fmla="*/ 27 h 67"/>
                  <a:gd name="T66" fmla="*/ 97 w 129"/>
                  <a:gd name="T67" fmla="*/ 26 h 67"/>
                  <a:gd name="T68" fmla="*/ 93 w 129"/>
                  <a:gd name="T69" fmla="*/ 26 h 67"/>
                  <a:gd name="T70" fmla="*/ 88 w 129"/>
                  <a:gd name="T71" fmla="*/ 26 h 67"/>
                  <a:gd name="T72" fmla="*/ 83 w 129"/>
                  <a:gd name="T73" fmla="*/ 26 h 67"/>
                  <a:gd name="T74" fmla="*/ 80 w 129"/>
                  <a:gd name="T75" fmla="*/ 26 h 67"/>
                  <a:gd name="T76" fmla="*/ 76 w 129"/>
                  <a:gd name="T77" fmla="*/ 26 h 67"/>
                  <a:gd name="T78" fmla="*/ 73 w 129"/>
                  <a:gd name="T79" fmla="*/ 25 h 67"/>
                  <a:gd name="T80" fmla="*/ 68 w 129"/>
                  <a:gd name="T81" fmla="*/ 25 h 67"/>
                  <a:gd name="T82" fmla="*/ 66 w 129"/>
                  <a:gd name="T83" fmla="*/ 22 h 67"/>
                  <a:gd name="T84" fmla="*/ 63 w 129"/>
                  <a:gd name="T85" fmla="*/ 21 h 67"/>
                  <a:gd name="T86" fmla="*/ 62 w 129"/>
                  <a:gd name="T87" fmla="*/ 19 h 67"/>
                  <a:gd name="T88" fmla="*/ 60 w 129"/>
                  <a:gd name="T89" fmla="*/ 15 h 67"/>
                  <a:gd name="T90" fmla="*/ 58 w 129"/>
                  <a:gd name="T91" fmla="*/ 12 h 67"/>
                  <a:gd name="T92" fmla="*/ 55 w 129"/>
                  <a:gd name="T93" fmla="*/ 8 h 67"/>
                  <a:gd name="T94" fmla="*/ 54 w 129"/>
                  <a:gd name="T95" fmla="*/ 6 h 67"/>
                  <a:gd name="T96" fmla="*/ 49 w 129"/>
                  <a:gd name="T97" fmla="*/ 6 h 67"/>
                  <a:gd name="T98" fmla="*/ 42 w 129"/>
                  <a:gd name="T99" fmla="*/ 5 h 67"/>
                  <a:gd name="T100" fmla="*/ 33 w 129"/>
                  <a:gd name="T101" fmla="*/ 3 h 67"/>
                  <a:gd name="T102" fmla="*/ 21 w 129"/>
                  <a:gd name="T103" fmla="*/ 2 h 67"/>
                  <a:gd name="T104" fmla="*/ 12 w 129"/>
                  <a:gd name="T105" fmla="*/ 1 h 67"/>
                  <a:gd name="T106" fmla="*/ 4 w 129"/>
                  <a:gd name="T107" fmla="*/ 0 h 67"/>
                  <a:gd name="T108" fmla="*/ 0 w 129"/>
                  <a:gd name="T109" fmla="*/ 0 h 67"/>
                  <a:gd name="T110" fmla="*/ 3 w 129"/>
                  <a:gd name="T111" fmla="*/ 5 h 67"/>
                  <a:gd name="T112" fmla="*/ 8 w 129"/>
                  <a:gd name="T113" fmla="*/ 15 h 67"/>
                  <a:gd name="T114" fmla="*/ 13 w 129"/>
                  <a:gd name="T115" fmla="*/ 26 h 67"/>
                  <a:gd name="T116" fmla="*/ 20 w 129"/>
                  <a:gd name="T117" fmla="*/ 39 h 67"/>
                  <a:gd name="T118" fmla="*/ 26 w 129"/>
                  <a:gd name="T119" fmla="*/ 50 h 67"/>
                  <a:gd name="T120" fmla="*/ 31 w 129"/>
                  <a:gd name="T121" fmla="*/ 60 h 67"/>
                  <a:gd name="T122" fmla="*/ 34 w 129"/>
                  <a:gd name="T123" fmla="*/ 6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9" h="67">
                    <a:moveTo>
                      <a:pt x="35" y="66"/>
                    </a:moveTo>
                    <a:lnTo>
                      <a:pt x="39" y="66"/>
                    </a:lnTo>
                    <a:lnTo>
                      <a:pt x="45" y="65"/>
                    </a:lnTo>
                    <a:lnTo>
                      <a:pt x="48" y="65"/>
                    </a:lnTo>
                    <a:lnTo>
                      <a:pt x="52" y="65"/>
                    </a:lnTo>
                    <a:lnTo>
                      <a:pt x="55" y="64"/>
                    </a:lnTo>
                    <a:lnTo>
                      <a:pt x="58" y="64"/>
                    </a:lnTo>
                    <a:lnTo>
                      <a:pt x="61" y="63"/>
                    </a:lnTo>
                    <a:lnTo>
                      <a:pt x="63" y="61"/>
                    </a:lnTo>
                    <a:lnTo>
                      <a:pt x="64" y="60"/>
                    </a:lnTo>
                    <a:lnTo>
                      <a:pt x="67" y="59"/>
                    </a:lnTo>
                    <a:lnTo>
                      <a:pt x="68" y="59"/>
                    </a:lnTo>
                    <a:lnTo>
                      <a:pt x="70" y="58"/>
                    </a:lnTo>
                    <a:lnTo>
                      <a:pt x="71" y="57"/>
                    </a:lnTo>
                    <a:lnTo>
                      <a:pt x="73" y="57"/>
                    </a:lnTo>
                    <a:lnTo>
                      <a:pt x="74" y="54"/>
                    </a:lnTo>
                    <a:lnTo>
                      <a:pt x="76" y="54"/>
                    </a:lnTo>
                    <a:lnTo>
                      <a:pt x="77" y="53"/>
                    </a:lnTo>
                    <a:lnTo>
                      <a:pt x="80" y="53"/>
                    </a:lnTo>
                    <a:lnTo>
                      <a:pt x="81" y="52"/>
                    </a:lnTo>
                    <a:lnTo>
                      <a:pt x="83" y="52"/>
                    </a:lnTo>
                    <a:lnTo>
                      <a:pt x="84" y="52"/>
                    </a:lnTo>
                    <a:lnTo>
                      <a:pt x="88" y="51"/>
                    </a:lnTo>
                    <a:lnTo>
                      <a:pt x="89" y="51"/>
                    </a:lnTo>
                    <a:lnTo>
                      <a:pt x="91" y="51"/>
                    </a:lnTo>
                    <a:lnTo>
                      <a:pt x="93" y="51"/>
                    </a:lnTo>
                    <a:lnTo>
                      <a:pt x="94" y="51"/>
                    </a:lnTo>
                    <a:lnTo>
                      <a:pt x="97" y="51"/>
                    </a:lnTo>
                    <a:lnTo>
                      <a:pt x="98" y="51"/>
                    </a:lnTo>
                    <a:lnTo>
                      <a:pt x="100" y="51"/>
                    </a:lnTo>
                    <a:lnTo>
                      <a:pt x="101" y="51"/>
                    </a:lnTo>
                    <a:lnTo>
                      <a:pt x="102" y="51"/>
                    </a:lnTo>
                    <a:lnTo>
                      <a:pt x="103" y="51"/>
                    </a:lnTo>
                    <a:lnTo>
                      <a:pt x="104" y="50"/>
                    </a:lnTo>
                    <a:lnTo>
                      <a:pt x="108" y="50"/>
                    </a:lnTo>
                    <a:lnTo>
                      <a:pt x="109" y="48"/>
                    </a:lnTo>
                    <a:lnTo>
                      <a:pt x="111" y="48"/>
                    </a:lnTo>
                    <a:lnTo>
                      <a:pt x="115" y="47"/>
                    </a:lnTo>
                    <a:lnTo>
                      <a:pt x="117" y="46"/>
                    </a:lnTo>
                    <a:lnTo>
                      <a:pt x="118" y="46"/>
                    </a:lnTo>
                    <a:lnTo>
                      <a:pt x="121" y="45"/>
                    </a:lnTo>
                    <a:lnTo>
                      <a:pt x="122" y="44"/>
                    </a:lnTo>
                    <a:lnTo>
                      <a:pt x="125" y="42"/>
                    </a:lnTo>
                    <a:lnTo>
                      <a:pt x="126" y="41"/>
                    </a:lnTo>
                    <a:lnTo>
                      <a:pt x="128" y="40"/>
                    </a:lnTo>
                    <a:lnTo>
                      <a:pt x="128" y="38"/>
                    </a:lnTo>
                    <a:lnTo>
                      <a:pt x="128" y="36"/>
                    </a:lnTo>
                    <a:lnTo>
                      <a:pt x="128" y="35"/>
                    </a:lnTo>
                    <a:lnTo>
                      <a:pt x="128" y="34"/>
                    </a:lnTo>
                    <a:lnTo>
                      <a:pt x="126" y="32"/>
                    </a:lnTo>
                    <a:lnTo>
                      <a:pt x="125" y="31"/>
                    </a:lnTo>
                    <a:lnTo>
                      <a:pt x="124" y="29"/>
                    </a:lnTo>
                    <a:lnTo>
                      <a:pt x="122" y="29"/>
                    </a:lnTo>
                    <a:lnTo>
                      <a:pt x="121" y="29"/>
                    </a:lnTo>
                    <a:lnTo>
                      <a:pt x="119" y="29"/>
                    </a:lnTo>
                    <a:lnTo>
                      <a:pt x="118" y="29"/>
                    </a:lnTo>
                    <a:lnTo>
                      <a:pt x="117" y="29"/>
                    </a:lnTo>
                    <a:lnTo>
                      <a:pt x="116" y="29"/>
                    </a:lnTo>
                    <a:lnTo>
                      <a:pt x="115" y="28"/>
                    </a:lnTo>
                    <a:lnTo>
                      <a:pt x="113" y="28"/>
                    </a:lnTo>
                    <a:lnTo>
                      <a:pt x="111" y="28"/>
                    </a:lnTo>
                    <a:lnTo>
                      <a:pt x="110" y="28"/>
                    </a:lnTo>
                    <a:lnTo>
                      <a:pt x="109" y="28"/>
                    </a:lnTo>
                    <a:lnTo>
                      <a:pt x="107" y="27"/>
                    </a:lnTo>
                    <a:lnTo>
                      <a:pt x="103" y="27"/>
                    </a:lnTo>
                    <a:lnTo>
                      <a:pt x="102" y="27"/>
                    </a:lnTo>
                    <a:lnTo>
                      <a:pt x="100" y="26"/>
                    </a:lnTo>
                    <a:lnTo>
                      <a:pt x="97" y="26"/>
                    </a:lnTo>
                    <a:lnTo>
                      <a:pt x="94" y="26"/>
                    </a:lnTo>
                    <a:lnTo>
                      <a:pt x="93" y="26"/>
                    </a:lnTo>
                    <a:lnTo>
                      <a:pt x="90" y="26"/>
                    </a:lnTo>
                    <a:lnTo>
                      <a:pt x="88" y="26"/>
                    </a:lnTo>
                    <a:lnTo>
                      <a:pt x="84" y="26"/>
                    </a:lnTo>
                    <a:lnTo>
                      <a:pt x="83" y="26"/>
                    </a:lnTo>
                    <a:lnTo>
                      <a:pt x="81" y="26"/>
                    </a:lnTo>
                    <a:lnTo>
                      <a:pt x="80" y="26"/>
                    </a:lnTo>
                    <a:lnTo>
                      <a:pt x="77" y="26"/>
                    </a:lnTo>
                    <a:lnTo>
                      <a:pt x="76" y="26"/>
                    </a:lnTo>
                    <a:lnTo>
                      <a:pt x="75" y="26"/>
                    </a:lnTo>
                    <a:lnTo>
                      <a:pt x="73" y="25"/>
                    </a:lnTo>
                    <a:lnTo>
                      <a:pt x="71" y="25"/>
                    </a:lnTo>
                    <a:lnTo>
                      <a:pt x="68" y="25"/>
                    </a:lnTo>
                    <a:lnTo>
                      <a:pt x="67" y="23"/>
                    </a:lnTo>
                    <a:lnTo>
                      <a:pt x="66" y="22"/>
                    </a:lnTo>
                    <a:lnTo>
                      <a:pt x="64" y="22"/>
                    </a:lnTo>
                    <a:lnTo>
                      <a:pt x="63" y="21"/>
                    </a:lnTo>
                    <a:lnTo>
                      <a:pt x="63" y="20"/>
                    </a:lnTo>
                    <a:lnTo>
                      <a:pt x="62" y="19"/>
                    </a:lnTo>
                    <a:lnTo>
                      <a:pt x="61" y="16"/>
                    </a:lnTo>
                    <a:lnTo>
                      <a:pt x="60" y="15"/>
                    </a:lnTo>
                    <a:lnTo>
                      <a:pt x="58" y="14"/>
                    </a:lnTo>
                    <a:lnTo>
                      <a:pt x="58" y="12"/>
                    </a:lnTo>
                    <a:lnTo>
                      <a:pt x="56" y="9"/>
                    </a:lnTo>
                    <a:lnTo>
                      <a:pt x="55" y="8"/>
                    </a:lnTo>
                    <a:lnTo>
                      <a:pt x="55" y="7"/>
                    </a:lnTo>
                    <a:lnTo>
                      <a:pt x="54" y="6"/>
                    </a:lnTo>
                    <a:lnTo>
                      <a:pt x="53" y="6"/>
                    </a:lnTo>
                    <a:lnTo>
                      <a:pt x="49" y="6"/>
                    </a:lnTo>
                    <a:lnTo>
                      <a:pt x="46" y="6"/>
                    </a:lnTo>
                    <a:lnTo>
                      <a:pt x="42" y="5"/>
                    </a:lnTo>
                    <a:lnTo>
                      <a:pt x="38" y="5"/>
                    </a:lnTo>
                    <a:lnTo>
                      <a:pt x="33" y="3"/>
                    </a:lnTo>
                    <a:lnTo>
                      <a:pt x="27" y="3"/>
                    </a:lnTo>
                    <a:lnTo>
                      <a:pt x="21" y="2"/>
                    </a:lnTo>
                    <a:lnTo>
                      <a:pt x="16" y="1"/>
                    </a:lnTo>
                    <a:lnTo>
                      <a:pt x="12" y="1"/>
                    </a:lnTo>
                    <a:lnTo>
                      <a:pt x="8" y="0"/>
                    </a:lnTo>
                    <a:lnTo>
                      <a:pt x="4" y="0"/>
                    </a:lnTo>
                    <a:lnTo>
                      <a:pt x="1" y="0"/>
                    </a:lnTo>
                    <a:lnTo>
                      <a:pt x="0" y="0"/>
                    </a:lnTo>
                    <a:lnTo>
                      <a:pt x="1" y="2"/>
                    </a:lnTo>
                    <a:lnTo>
                      <a:pt x="3" y="5"/>
                    </a:lnTo>
                    <a:lnTo>
                      <a:pt x="6" y="9"/>
                    </a:lnTo>
                    <a:lnTo>
                      <a:pt x="8" y="15"/>
                    </a:lnTo>
                    <a:lnTo>
                      <a:pt x="11" y="20"/>
                    </a:lnTo>
                    <a:lnTo>
                      <a:pt x="13" y="26"/>
                    </a:lnTo>
                    <a:lnTo>
                      <a:pt x="18" y="32"/>
                    </a:lnTo>
                    <a:lnTo>
                      <a:pt x="20" y="39"/>
                    </a:lnTo>
                    <a:lnTo>
                      <a:pt x="22" y="45"/>
                    </a:lnTo>
                    <a:lnTo>
                      <a:pt x="26" y="50"/>
                    </a:lnTo>
                    <a:lnTo>
                      <a:pt x="28" y="54"/>
                    </a:lnTo>
                    <a:lnTo>
                      <a:pt x="31" y="60"/>
                    </a:lnTo>
                    <a:lnTo>
                      <a:pt x="33" y="63"/>
                    </a:lnTo>
                    <a:lnTo>
                      <a:pt x="34" y="65"/>
                    </a:lnTo>
                    <a:lnTo>
                      <a:pt x="35" y="66"/>
                    </a:lnTo>
                  </a:path>
                </a:pathLst>
              </a:custGeom>
              <a:solidFill>
                <a:srgbClr val="FFC0A6"/>
              </a:solidFill>
              <a:ln w="12700" cap="rnd" cmpd="sng">
                <a:solidFill>
                  <a:srgbClr val="F57B49"/>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685800" y="168275"/>
            <a:ext cx="7772400" cy="1143000"/>
          </a:xfrm>
          <a:noFill/>
          <a:ln/>
        </p:spPr>
        <p:txBody>
          <a:bodyPr lIns="88900" rIns="88900"/>
          <a:lstStyle/>
          <a:p>
            <a:pPr defTabSz="885825">
              <a:lnSpc>
                <a:spcPct val="100000"/>
              </a:lnSpc>
            </a:pPr>
            <a:r>
              <a:rPr lang="en-US" sz="3200">
                <a:solidFill>
                  <a:srgbClr val="790015"/>
                </a:solidFill>
                <a:latin typeface="Helvetica" charset="0"/>
              </a:rPr>
              <a:t>Replace Consumption</a:t>
            </a:r>
          </a:p>
        </p:txBody>
      </p:sp>
      <p:grpSp>
        <p:nvGrpSpPr>
          <p:cNvPr id="18452" name="Group 20"/>
          <p:cNvGrpSpPr>
            <a:grpSpLocks/>
          </p:cNvGrpSpPr>
          <p:nvPr/>
        </p:nvGrpSpPr>
        <p:grpSpPr bwMode="auto">
          <a:xfrm>
            <a:off x="1262063" y="1271588"/>
            <a:ext cx="5915025" cy="4991100"/>
            <a:chOff x="795" y="801"/>
            <a:chExt cx="3726" cy="3144"/>
          </a:xfrm>
        </p:grpSpPr>
        <p:sp>
          <p:nvSpPr>
            <p:cNvPr id="18435" name="Oval 3"/>
            <p:cNvSpPr>
              <a:spLocks noChangeArrowheads="1"/>
            </p:cNvSpPr>
            <p:nvPr/>
          </p:nvSpPr>
          <p:spPr bwMode="auto">
            <a:xfrm>
              <a:off x="1562" y="1211"/>
              <a:ext cx="2959" cy="2734"/>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436" name="Oval 4"/>
            <p:cNvSpPr>
              <a:spLocks noChangeArrowheads="1"/>
            </p:cNvSpPr>
            <p:nvPr/>
          </p:nvSpPr>
          <p:spPr bwMode="auto">
            <a:xfrm>
              <a:off x="1496" y="1148"/>
              <a:ext cx="2960" cy="2734"/>
            </a:xfrm>
            <a:prstGeom prst="ellipse">
              <a:avLst/>
            </a:prstGeom>
            <a:solidFill>
              <a:srgbClr val="CECECE"/>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437" name="Oval 5"/>
            <p:cNvSpPr>
              <a:spLocks noChangeArrowheads="1"/>
            </p:cNvSpPr>
            <p:nvPr/>
          </p:nvSpPr>
          <p:spPr bwMode="auto">
            <a:xfrm>
              <a:off x="2923" y="2463"/>
              <a:ext cx="106" cy="103"/>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438" name="Line 6"/>
            <p:cNvSpPr>
              <a:spLocks noChangeShapeType="1"/>
            </p:cNvSpPr>
            <p:nvPr/>
          </p:nvSpPr>
          <p:spPr bwMode="auto">
            <a:xfrm flipH="1" flipV="1">
              <a:off x="2465" y="2113"/>
              <a:ext cx="553" cy="443"/>
            </a:xfrm>
            <a:prstGeom prst="line">
              <a:avLst/>
            </a:prstGeom>
            <a:noFill/>
            <a:ln w="508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439" name="Line 7"/>
            <p:cNvSpPr>
              <a:spLocks noChangeShapeType="1"/>
            </p:cNvSpPr>
            <p:nvPr/>
          </p:nvSpPr>
          <p:spPr bwMode="auto">
            <a:xfrm>
              <a:off x="2954" y="1170"/>
              <a:ext cx="0" cy="378"/>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440" name="Line 8"/>
            <p:cNvSpPr>
              <a:spLocks noChangeShapeType="1"/>
            </p:cNvSpPr>
            <p:nvPr/>
          </p:nvSpPr>
          <p:spPr bwMode="auto">
            <a:xfrm>
              <a:off x="1524" y="2509"/>
              <a:ext cx="441"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441" name="Line 9"/>
            <p:cNvSpPr>
              <a:spLocks noChangeShapeType="1"/>
            </p:cNvSpPr>
            <p:nvPr/>
          </p:nvSpPr>
          <p:spPr bwMode="auto">
            <a:xfrm flipH="1">
              <a:off x="3712" y="1614"/>
              <a:ext cx="379" cy="278"/>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442" name="Line 10"/>
            <p:cNvSpPr>
              <a:spLocks noChangeShapeType="1"/>
            </p:cNvSpPr>
            <p:nvPr/>
          </p:nvSpPr>
          <p:spPr bwMode="auto">
            <a:xfrm>
              <a:off x="1906" y="1635"/>
              <a:ext cx="282" cy="279"/>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443" name="Line 11"/>
            <p:cNvSpPr>
              <a:spLocks noChangeShapeType="1"/>
            </p:cNvSpPr>
            <p:nvPr/>
          </p:nvSpPr>
          <p:spPr bwMode="auto">
            <a:xfrm>
              <a:off x="4000" y="2509"/>
              <a:ext cx="441"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444" name="Rectangle 12"/>
            <p:cNvSpPr>
              <a:spLocks noChangeArrowheads="1"/>
            </p:cNvSpPr>
            <p:nvPr/>
          </p:nvSpPr>
          <p:spPr bwMode="auto">
            <a:xfrm>
              <a:off x="2112" y="1929"/>
              <a:ext cx="317" cy="25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962" tIns="41275" rIns="80962" bIns="41275">
              <a:spAutoFit/>
            </a:bodyPr>
            <a:lstStyle/>
            <a:p>
              <a:pPr defTabSz="804863"/>
              <a:r>
                <a:rPr lang="en-US" sz="2100" b="1">
                  <a:latin typeface="Helvetica" charset="0"/>
                </a:rPr>
                <a:t>1/4</a:t>
              </a:r>
            </a:p>
          </p:txBody>
        </p:sp>
        <p:sp>
          <p:nvSpPr>
            <p:cNvPr id="18445" name="Rectangle 13"/>
            <p:cNvSpPr>
              <a:spLocks noChangeArrowheads="1"/>
            </p:cNvSpPr>
            <p:nvPr/>
          </p:nvSpPr>
          <p:spPr bwMode="auto">
            <a:xfrm>
              <a:off x="2789" y="1601"/>
              <a:ext cx="317" cy="25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962" tIns="41275" rIns="80962" bIns="41275">
              <a:spAutoFit/>
            </a:bodyPr>
            <a:lstStyle/>
            <a:p>
              <a:pPr defTabSz="804863"/>
              <a:r>
                <a:rPr lang="en-US" sz="2100" b="1">
                  <a:latin typeface="Helvetica" charset="0"/>
                </a:rPr>
                <a:t>1/2</a:t>
              </a:r>
            </a:p>
          </p:txBody>
        </p:sp>
        <p:sp>
          <p:nvSpPr>
            <p:cNvPr id="18446" name="Rectangle 14"/>
            <p:cNvSpPr>
              <a:spLocks noChangeArrowheads="1"/>
            </p:cNvSpPr>
            <p:nvPr/>
          </p:nvSpPr>
          <p:spPr bwMode="auto">
            <a:xfrm>
              <a:off x="3454" y="1929"/>
              <a:ext cx="317" cy="25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962" tIns="41275" rIns="80962" bIns="41275">
              <a:spAutoFit/>
            </a:bodyPr>
            <a:lstStyle/>
            <a:p>
              <a:pPr defTabSz="804863"/>
              <a:r>
                <a:rPr lang="en-US" sz="2100" b="1">
                  <a:latin typeface="Helvetica" charset="0"/>
                </a:rPr>
                <a:t>3/4</a:t>
              </a:r>
            </a:p>
          </p:txBody>
        </p:sp>
        <p:sp>
          <p:nvSpPr>
            <p:cNvPr id="18447" name="Rectangle 15"/>
            <p:cNvSpPr>
              <a:spLocks noChangeArrowheads="1"/>
            </p:cNvSpPr>
            <p:nvPr/>
          </p:nvSpPr>
          <p:spPr bwMode="auto">
            <a:xfrm>
              <a:off x="3749" y="2384"/>
              <a:ext cx="205" cy="25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962" tIns="41275" rIns="80962" bIns="41275">
              <a:spAutoFit/>
            </a:bodyPr>
            <a:lstStyle/>
            <a:p>
              <a:pPr defTabSz="804863"/>
              <a:r>
                <a:rPr lang="en-US" sz="2100" b="1">
                  <a:latin typeface="Helvetica" charset="0"/>
                </a:rPr>
                <a:t>F</a:t>
              </a:r>
            </a:p>
          </p:txBody>
        </p:sp>
        <p:sp>
          <p:nvSpPr>
            <p:cNvPr id="18448" name="Rectangle 16"/>
            <p:cNvSpPr>
              <a:spLocks noChangeArrowheads="1"/>
            </p:cNvSpPr>
            <p:nvPr/>
          </p:nvSpPr>
          <p:spPr bwMode="auto">
            <a:xfrm>
              <a:off x="2014" y="2384"/>
              <a:ext cx="214" cy="25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962" tIns="41275" rIns="80962" bIns="41275">
              <a:spAutoFit/>
            </a:bodyPr>
            <a:lstStyle/>
            <a:p>
              <a:pPr defTabSz="804863"/>
              <a:r>
                <a:rPr lang="en-US" sz="2100" b="1">
                  <a:latin typeface="Helvetica" charset="0"/>
                </a:rPr>
                <a:t>E</a:t>
              </a:r>
            </a:p>
          </p:txBody>
        </p:sp>
        <p:sp>
          <p:nvSpPr>
            <p:cNvPr id="18449" name="Rectangle 17"/>
            <p:cNvSpPr>
              <a:spLocks noChangeArrowheads="1"/>
            </p:cNvSpPr>
            <p:nvPr/>
          </p:nvSpPr>
          <p:spPr bwMode="auto">
            <a:xfrm>
              <a:off x="2409" y="3095"/>
              <a:ext cx="1232" cy="359"/>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962" tIns="41275" rIns="80962" bIns="41275">
              <a:spAutoFit/>
            </a:bodyPr>
            <a:lstStyle/>
            <a:p>
              <a:pPr algn="ctr" defTabSz="804863"/>
              <a:r>
                <a:rPr lang="en-US" sz="3200" b="1">
                  <a:latin typeface="Helvetica" charset="0"/>
                </a:rPr>
                <a:t>Fuel Tank</a:t>
              </a:r>
            </a:p>
          </p:txBody>
        </p:sp>
        <p:sp>
          <p:nvSpPr>
            <p:cNvPr id="18450" name="Rectangle 18"/>
            <p:cNvSpPr>
              <a:spLocks noChangeArrowheads="1"/>
            </p:cNvSpPr>
            <p:nvPr/>
          </p:nvSpPr>
          <p:spPr bwMode="auto">
            <a:xfrm>
              <a:off x="795" y="801"/>
              <a:ext cx="1175" cy="456"/>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962" tIns="41275" rIns="80962" bIns="41275">
              <a:spAutoFit/>
            </a:bodyPr>
            <a:lstStyle/>
            <a:p>
              <a:pPr algn="ctr" defTabSz="804863"/>
              <a:r>
                <a:rPr lang="en-US" sz="2100" b="1">
                  <a:latin typeface="Helvetica" charset="0"/>
                </a:rPr>
                <a:t>Point of</a:t>
              </a:r>
            </a:p>
            <a:p>
              <a:pPr algn="ctr" defTabSz="804863"/>
              <a:r>
                <a:rPr lang="en-US" sz="2100" b="1">
                  <a:latin typeface="Helvetica" charset="0"/>
                </a:rPr>
                <a:t>Replenishment</a:t>
              </a:r>
            </a:p>
          </p:txBody>
        </p:sp>
        <p:sp>
          <p:nvSpPr>
            <p:cNvPr id="18451" name="Freeform 19"/>
            <p:cNvSpPr>
              <a:spLocks/>
            </p:cNvSpPr>
            <p:nvPr/>
          </p:nvSpPr>
          <p:spPr bwMode="auto">
            <a:xfrm>
              <a:off x="1321" y="1271"/>
              <a:ext cx="423" cy="454"/>
            </a:xfrm>
            <a:custGeom>
              <a:avLst/>
              <a:gdLst>
                <a:gd name="T0" fmla="*/ 422 w 423"/>
                <a:gd name="T1" fmla="*/ 316 h 454"/>
                <a:gd name="T2" fmla="*/ 279 w 423"/>
                <a:gd name="T3" fmla="*/ 188 h 454"/>
                <a:gd name="T4" fmla="*/ 279 w 423"/>
                <a:gd name="T5" fmla="*/ 273 h 454"/>
                <a:gd name="T6" fmla="*/ 95 w 423"/>
                <a:gd name="T7" fmla="*/ 273 h 454"/>
                <a:gd name="T8" fmla="*/ 95 w 423"/>
                <a:gd name="T9" fmla="*/ 0 h 454"/>
                <a:gd name="T10" fmla="*/ 0 w 423"/>
                <a:gd name="T11" fmla="*/ 0 h 454"/>
                <a:gd name="T12" fmla="*/ 0 w 423"/>
                <a:gd name="T13" fmla="*/ 359 h 454"/>
                <a:gd name="T14" fmla="*/ 279 w 423"/>
                <a:gd name="T15" fmla="*/ 359 h 454"/>
                <a:gd name="T16" fmla="*/ 279 w 423"/>
                <a:gd name="T17" fmla="*/ 453 h 454"/>
                <a:gd name="T18" fmla="*/ 422 w 423"/>
                <a:gd name="T19" fmla="*/ 316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54">
                  <a:moveTo>
                    <a:pt x="422" y="316"/>
                  </a:moveTo>
                  <a:lnTo>
                    <a:pt x="279" y="188"/>
                  </a:lnTo>
                  <a:lnTo>
                    <a:pt x="279" y="273"/>
                  </a:lnTo>
                  <a:lnTo>
                    <a:pt x="95" y="273"/>
                  </a:lnTo>
                  <a:lnTo>
                    <a:pt x="95" y="0"/>
                  </a:lnTo>
                  <a:lnTo>
                    <a:pt x="0" y="0"/>
                  </a:lnTo>
                  <a:lnTo>
                    <a:pt x="0" y="359"/>
                  </a:lnTo>
                  <a:lnTo>
                    <a:pt x="279" y="359"/>
                  </a:lnTo>
                  <a:lnTo>
                    <a:pt x="279" y="453"/>
                  </a:lnTo>
                  <a:lnTo>
                    <a:pt x="422" y="316"/>
                  </a:lnTo>
                </a:path>
              </a:pathLst>
            </a:custGeom>
            <a:solidFill>
              <a:srgbClr val="FF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1847850" y="192088"/>
            <a:ext cx="5448300" cy="663575"/>
          </a:xfrm>
          <a:noFill/>
          <a:ln/>
        </p:spPr>
        <p:txBody>
          <a:bodyPr lIns="88900" rIns="88900"/>
          <a:lstStyle/>
          <a:p>
            <a:pPr defTabSz="885825">
              <a:lnSpc>
                <a:spcPct val="100000"/>
              </a:lnSpc>
            </a:pPr>
            <a:r>
              <a:rPr lang="en-US" sz="3200">
                <a:solidFill>
                  <a:srgbClr val="790015"/>
                </a:solidFill>
                <a:latin typeface="Helvetica" charset="0"/>
              </a:rPr>
              <a:t>Push vs. Pull</a:t>
            </a:r>
          </a:p>
        </p:txBody>
      </p:sp>
      <p:grpSp>
        <p:nvGrpSpPr>
          <p:cNvPr id="22886" name="Group 358"/>
          <p:cNvGrpSpPr>
            <a:grpSpLocks/>
          </p:cNvGrpSpPr>
          <p:nvPr/>
        </p:nvGrpSpPr>
        <p:grpSpPr bwMode="auto">
          <a:xfrm>
            <a:off x="677863" y="836613"/>
            <a:ext cx="7999412" cy="5799137"/>
            <a:chOff x="427" y="527"/>
            <a:chExt cx="5039" cy="3653"/>
          </a:xfrm>
        </p:grpSpPr>
        <p:sp>
          <p:nvSpPr>
            <p:cNvPr id="22531" name="Rectangle 3"/>
            <p:cNvSpPr>
              <a:spLocks noChangeArrowheads="1"/>
            </p:cNvSpPr>
            <p:nvPr/>
          </p:nvSpPr>
          <p:spPr bwMode="auto">
            <a:xfrm>
              <a:off x="729" y="527"/>
              <a:ext cx="1604" cy="419"/>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8900" tIns="44450" rIns="88900" bIns="44450" anchor="ctr"/>
            <a:lstStyle/>
            <a:p>
              <a:pPr algn="ctr" defTabSz="885825"/>
              <a:r>
                <a:rPr lang="en-US" sz="2100" b="1">
                  <a:solidFill>
                    <a:schemeClr val="tx2"/>
                  </a:solidFill>
                  <a:latin typeface="Helvetica" charset="0"/>
                </a:rPr>
                <a:t>Make all we can</a:t>
              </a:r>
            </a:p>
            <a:p>
              <a:pPr algn="ctr" defTabSz="885825"/>
              <a:r>
                <a:rPr lang="en-US" sz="2100" b="1">
                  <a:solidFill>
                    <a:schemeClr val="tx2"/>
                  </a:solidFill>
                  <a:latin typeface="Helvetica" charset="0"/>
                </a:rPr>
                <a:t>just in case.</a:t>
              </a:r>
            </a:p>
          </p:txBody>
        </p:sp>
        <p:sp>
          <p:nvSpPr>
            <p:cNvPr id="22532" name="Rectangle 4"/>
            <p:cNvSpPr>
              <a:spLocks noChangeArrowheads="1"/>
            </p:cNvSpPr>
            <p:nvPr/>
          </p:nvSpPr>
          <p:spPr bwMode="auto">
            <a:xfrm>
              <a:off x="3273" y="527"/>
              <a:ext cx="2128" cy="419"/>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8900" tIns="44450" rIns="88900" bIns="44450" anchor="ctr"/>
            <a:lstStyle/>
            <a:p>
              <a:pPr algn="ctr" defTabSz="885825"/>
              <a:r>
                <a:rPr lang="en-US" sz="2100" b="1">
                  <a:solidFill>
                    <a:schemeClr val="tx2"/>
                  </a:solidFill>
                  <a:latin typeface="Helvetica" charset="0"/>
                </a:rPr>
                <a:t>Make what’s needed</a:t>
              </a:r>
            </a:p>
            <a:p>
              <a:pPr algn="ctr" defTabSz="885825"/>
              <a:r>
                <a:rPr lang="en-US" sz="2100" b="1">
                  <a:solidFill>
                    <a:schemeClr val="tx2"/>
                  </a:solidFill>
                  <a:latin typeface="Helvetica" charset="0"/>
                </a:rPr>
                <a:t>when we need it</a:t>
              </a:r>
            </a:p>
          </p:txBody>
        </p:sp>
        <p:sp>
          <p:nvSpPr>
            <p:cNvPr id="22533" name="Rectangle 5"/>
            <p:cNvSpPr>
              <a:spLocks noChangeArrowheads="1"/>
            </p:cNvSpPr>
            <p:nvPr/>
          </p:nvSpPr>
          <p:spPr bwMode="auto">
            <a:xfrm>
              <a:off x="427" y="2597"/>
              <a:ext cx="2177" cy="155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8900" tIns="44450" rIns="88900" bIns="44450"/>
            <a:lstStyle/>
            <a:p>
              <a:pPr defTabSz="885825">
                <a:buFontTx/>
                <a:buChar char="•"/>
              </a:pPr>
              <a:r>
                <a:rPr lang="en-US" sz="1800">
                  <a:solidFill>
                    <a:schemeClr val="tx2"/>
                  </a:solidFill>
                  <a:latin typeface="Helvetica" charset="0"/>
                </a:rPr>
                <a:t>  Production Approximation</a:t>
              </a:r>
            </a:p>
            <a:p>
              <a:pPr defTabSz="885825">
                <a:buFontTx/>
                <a:buChar char="•"/>
              </a:pPr>
              <a:r>
                <a:rPr lang="en-US" sz="1800">
                  <a:solidFill>
                    <a:schemeClr val="tx2"/>
                  </a:solidFill>
                  <a:latin typeface="Helvetica" charset="0"/>
                </a:rPr>
                <a:t>  Anticipated Usage's</a:t>
              </a:r>
            </a:p>
            <a:p>
              <a:pPr defTabSz="885825">
                <a:buFontTx/>
                <a:buChar char="•"/>
              </a:pPr>
              <a:r>
                <a:rPr lang="en-US" sz="1800">
                  <a:solidFill>
                    <a:schemeClr val="tx2"/>
                  </a:solidFill>
                  <a:latin typeface="Helvetica" charset="0"/>
                </a:rPr>
                <a:t>  Large Lots</a:t>
              </a:r>
            </a:p>
            <a:p>
              <a:pPr defTabSz="885825">
                <a:buFontTx/>
                <a:buChar char="•"/>
              </a:pPr>
              <a:r>
                <a:rPr lang="en-US" sz="1800">
                  <a:solidFill>
                    <a:schemeClr val="tx2"/>
                  </a:solidFill>
                  <a:latin typeface="Helvetica" charset="0"/>
                </a:rPr>
                <a:t>  High Inventories</a:t>
              </a:r>
            </a:p>
            <a:p>
              <a:pPr defTabSz="885825">
                <a:buFontTx/>
                <a:buChar char="•"/>
              </a:pPr>
              <a:r>
                <a:rPr lang="en-US" sz="1800">
                  <a:solidFill>
                    <a:schemeClr val="tx2"/>
                  </a:solidFill>
                  <a:latin typeface="Helvetica" charset="0"/>
                </a:rPr>
                <a:t>  Waste</a:t>
              </a:r>
            </a:p>
            <a:p>
              <a:pPr defTabSz="885825">
                <a:buFontTx/>
                <a:buChar char="•"/>
              </a:pPr>
              <a:r>
                <a:rPr lang="en-US" sz="1800">
                  <a:solidFill>
                    <a:schemeClr val="tx2"/>
                  </a:solidFill>
                  <a:latin typeface="Helvetica" charset="0"/>
                </a:rPr>
                <a:t>  Management by Firefighting</a:t>
              </a:r>
            </a:p>
            <a:p>
              <a:pPr defTabSz="885825">
                <a:buFontTx/>
                <a:buChar char="•"/>
              </a:pPr>
              <a:r>
                <a:rPr lang="en-US" sz="1800">
                  <a:solidFill>
                    <a:schemeClr val="tx2"/>
                  </a:solidFill>
                  <a:latin typeface="Helvetica" charset="0"/>
                </a:rPr>
                <a:t>  Poor Communication</a:t>
              </a:r>
            </a:p>
          </p:txBody>
        </p:sp>
        <p:sp>
          <p:nvSpPr>
            <p:cNvPr id="22534" name="Rectangle 6"/>
            <p:cNvSpPr>
              <a:spLocks noChangeArrowheads="1"/>
            </p:cNvSpPr>
            <p:nvPr/>
          </p:nvSpPr>
          <p:spPr bwMode="auto">
            <a:xfrm>
              <a:off x="3355" y="2597"/>
              <a:ext cx="2111" cy="1583"/>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8900" tIns="44450" rIns="88900" bIns="44450"/>
            <a:lstStyle/>
            <a:p>
              <a:pPr defTabSz="885825">
                <a:buFontTx/>
                <a:buChar char="•"/>
              </a:pPr>
              <a:r>
                <a:rPr lang="en-US" sz="1800">
                  <a:solidFill>
                    <a:schemeClr val="tx2"/>
                  </a:solidFill>
                  <a:latin typeface="Helvetica" charset="0"/>
                </a:rPr>
                <a:t>  Production Precision</a:t>
              </a:r>
            </a:p>
            <a:p>
              <a:pPr defTabSz="885825">
                <a:buFontTx/>
                <a:buChar char="•"/>
              </a:pPr>
              <a:r>
                <a:rPr lang="en-US" sz="1800">
                  <a:solidFill>
                    <a:schemeClr val="tx2"/>
                  </a:solidFill>
                  <a:latin typeface="Helvetica" charset="0"/>
                </a:rPr>
                <a:t>  Actual Consumption</a:t>
              </a:r>
            </a:p>
            <a:p>
              <a:pPr defTabSz="885825">
                <a:buFontTx/>
                <a:buChar char="•"/>
              </a:pPr>
              <a:r>
                <a:rPr lang="en-US" sz="1800">
                  <a:solidFill>
                    <a:schemeClr val="tx2"/>
                  </a:solidFill>
                  <a:latin typeface="Helvetica" charset="0"/>
                </a:rPr>
                <a:t>  Small Lots</a:t>
              </a:r>
            </a:p>
            <a:p>
              <a:pPr defTabSz="885825">
                <a:buFontTx/>
                <a:buChar char="•"/>
              </a:pPr>
              <a:r>
                <a:rPr lang="en-US" sz="1800">
                  <a:solidFill>
                    <a:schemeClr val="tx2"/>
                  </a:solidFill>
                  <a:latin typeface="Helvetica" charset="0"/>
                </a:rPr>
                <a:t>  Low Inventories</a:t>
              </a:r>
            </a:p>
            <a:p>
              <a:pPr defTabSz="885825">
                <a:buFontTx/>
                <a:buChar char="•"/>
              </a:pPr>
              <a:r>
                <a:rPr lang="en-US" sz="1800">
                  <a:solidFill>
                    <a:schemeClr val="tx2"/>
                  </a:solidFill>
                  <a:latin typeface="Helvetica" charset="0"/>
                </a:rPr>
                <a:t>  Waste Reduction</a:t>
              </a:r>
            </a:p>
            <a:p>
              <a:pPr defTabSz="885825">
                <a:buFontTx/>
                <a:buChar char="•"/>
              </a:pPr>
              <a:r>
                <a:rPr lang="en-US" sz="1800">
                  <a:solidFill>
                    <a:schemeClr val="tx2"/>
                  </a:solidFill>
                  <a:latin typeface="Helvetica" charset="0"/>
                </a:rPr>
                <a:t>  Management by Sight</a:t>
              </a:r>
            </a:p>
            <a:p>
              <a:pPr defTabSz="885825">
                <a:buFontTx/>
                <a:buChar char="•"/>
              </a:pPr>
              <a:r>
                <a:rPr lang="en-US" sz="1800">
                  <a:solidFill>
                    <a:schemeClr val="tx2"/>
                  </a:solidFill>
                  <a:latin typeface="Helvetica" charset="0"/>
                </a:rPr>
                <a:t>  Better Communication</a:t>
              </a:r>
            </a:p>
          </p:txBody>
        </p:sp>
        <p:sp>
          <p:nvSpPr>
            <p:cNvPr id="22535" name="Freeform 7"/>
            <p:cNvSpPr>
              <a:spLocks/>
            </p:cNvSpPr>
            <p:nvPr/>
          </p:nvSpPr>
          <p:spPr bwMode="auto">
            <a:xfrm>
              <a:off x="3340" y="1793"/>
              <a:ext cx="387" cy="627"/>
            </a:xfrm>
            <a:custGeom>
              <a:avLst/>
              <a:gdLst>
                <a:gd name="T0" fmla="*/ 256 w 387"/>
                <a:gd name="T1" fmla="*/ 44 h 627"/>
                <a:gd name="T2" fmla="*/ 261 w 387"/>
                <a:gd name="T3" fmla="*/ 133 h 627"/>
                <a:gd name="T4" fmla="*/ 261 w 387"/>
                <a:gd name="T5" fmla="*/ 170 h 627"/>
                <a:gd name="T6" fmla="*/ 260 w 387"/>
                <a:gd name="T7" fmla="*/ 202 h 627"/>
                <a:gd name="T8" fmla="*/ 257 w 387"/>
                <a:gd name="T9" fmla="*/ 221 h 627"/>
                <a:gd name="T10" fmla="*/ 269 w 387"/>
                <a:gd name="T11" fmla="*/ 235 h 627"/>
                <a:gd name="T12" fmla="*/ 290 w 387"/>
                <a:gd name="T13" fmla="*/ 267 h 627"/>
                <a:gd name="T14" fmla="*/ 299 w 387"/>
                <a:gd name="T15" fmla="*/ 296 h 627"/>
                <a:gd name="T16" fmla="*/ 311 w 387"/>
                <a:gd name="T17" fmla="*/ 332 h 627"/>
                <a:gd name="T18" fmla="*/ 334 w 387"/>
                <a:gd name="T19" fmla="*/ 381 h 627"/>
                <a:gd name="T20" fmla="*/ 347 w 387"/>
                <a:gd name="T21" fmla="*/ 422 h 627"/>
                <a:gd name="T22" fmla="*/ 357 w 387"/>
                <a:gd name="T23" fmla="*/ 439 h 627"/>
                <a:gd name="T24" fmla="*/ 363 w 387"/>
                <a:gd name="T25" fmla="*/ 452 h 627"/>
                <a:gd name="T26" fmla="*/ 360 w 387"/>
                <a:gd name="T27" fmla="*/ 470 h 627"/>
                <a:gd name="T28" fmla="*/ 366 w 387"/>
                <a:gd name="T29" fmla="*/ 489 h 627"/>
                <a:gd name="T30" fmla="*/ 381 w 387"/>
                <a:gd name="T31" fmla="*/ 511 h 627"/>
                <a:gd name="T32" fmla="*/ 384 w 387"/>
                <a:gd name="T33" fmla="*/ 538 h 627"/>
                <a:gd name="T34" fmla="*/ 373 w 387"/>
                <a:gd name="T35" fmla="*/ 566 h 627"/>
                <a:gd name="T36" fmla="*/ 364 w 387"/>
                <a:gd name="T37" fmla="*/ 592 h 627"/>
                <a:gd name="T38" fmla="*/ 353 w 387"/>
                <a:gd name="T39" fmla="*/ 608 h 627"/>
                <a:gd name="T40" fmla="*/ 326 w 387"/>
                <a:gd name="T41" fmla="*/ 618 h 627"/>
                <a:gd name="T42" fmla="*/ 285 w 387"/>
                <a:gd name="T43" fmla="*/ 626 h 627"/>
                <a:gd name="T44" fmla="*/ 263 w 387"/>
                <a:gd name="T45" fmla="*/ 612 h 627"/>
                <a:gd name="T46" fmla="*/ 273 w 387"/>
                <a:gd name="T47" fmla="*/ 591 h 627"/>
                <a:gd name="T48" fmla="*/ 285 w 387"/>
                <a:gd name="T49" fmla="*/ 578 h 627"/>
                <a:gd name="T50" fmla="*/ 290 w 387"/>
                <a:gd name="T51" fmla="*/ 560 h 627"/>
                <a:gd name="T52" fmla="*/ 297 w 387"/>
                <a:gd name="T53" fmla="*/ 539 h 627"/>
                <a:gd name="T54" fmla="*/ 297 w 387"/>
                <a:gd name="T55" fmla="*/ 524 h 627"/>
                <a:gd name="T56" fmla="*/ 286 w 387"/>
                <a:gd name="T57" fmla="*/ 510 h 627"/>
                <a:gd name="T58" fmla="*/ 282 w 387"/>
                <a:gd name="T59" fmla="*/ 492 h 627"/>
                <a:gd name="T60" fmla="*/ 281 w 387"/>
                <a:gd name="T61" fmla="*/ 471 h 627"/>
                <a:gd name="T62" fmla="*/ 276 w 387"/>
                <a:gd name="T63" fmla="*/ 455 h 627"/>
                <a:gd name="T64" fmla="*/ 253 w 387"/>
                <a:gd name="T65" fmla="*/ 423 h 627"/>
                <a:gd name="T66" fmla="*/ 226 w 387"/>
                <a:gd name="T67" fmla="*/ 380 h 627"/>
                <a:gd name="T68" fmla="*/ 214 w 387"/>
                <a:gd name="T69" fmla="*/ 350 h 627"/>
                <a:gd name="T70" fmla="*/ 187 w 387"/>
                <a:gd name="T71" fmla="*/ 302 h 627"/>
                <a:gd name="T72" fmla="*/ 164 w 387"/>
                <a:gd name="T73" fmla="*/ 265 h 627"/>
                <a:gd name="T74" fmla="*/ 155 w 387"/>
                <a:gd name="T75" fmla="*/ 223 h 627"/>
                <a:gd name="T76" fmla="*/ 153 w 387"/>
                <a:gd name="T77" fmla="*/ 208 h 627"/>
                <a:gd name="T78" fmla="*/ 152 w 387"/>
                <a:gd name="T79" fmla="*/ 246 h 627"/>
                <a:gd name="T80" fmla="*/ 151 w 387"/>
                <a:gd name="T81" fmla="*/ 275 h 627"/>
                <a:gd name="T82" fmla="*/ 158 w 387"/>
                <a:gd name="T83" fmla="*/ 289 h 627"/>
                <a:gd name="T84" fmla="*/ 167 w 387"/>
                <a:gd name="T85" fmla="*/ 318 h 627"/>
                <a:gd name="T86" fmla="*/ 169 w 387"/>
                <a:gd name="T87" fmla="*/ 370 h 627"/>
                <a:gd name="T88" fmla="*/ 170 w 387"/>
                <a:gd name="T89" fmla="*/ 455 h 627"/>
                <a:gd name="T90" fmla="*/ 170 w 387"/>
                <a:gd name="T91" fmla="*/ 490 h 627"/>
                <a:gd name="T92" fmla="*/ 178 w 387"/>
                <a:gd name="T93" fmla="*/ 506 h 627"/>
                <a:gd name="T94" fmla="*/ 183 w 387"/>
                <a:gd name="T95" fmla="*/ 523 h 627"/>
                <a:gd name="T96" fmla="*/ 180 w 387"/>
                <a:gd name="T97" fmla="*/ 535 h 627"/>
                <a:gd name="T98" fmla="*/ 181 w 387"/>
                <a:gd name="T99" fmla="*/ 547 h 627"/>
                <a:gd name="T100" fmla="*/ 183 w 387"/>
                <a:gd name="T101" fmla="*/ 594 h 627"/>
                <a:gd name="T102" fmla="*/ 148 w 387"/>
                <a:gd name="T103" fmla="*/ 609 h 627"/>
                <a:gd name="T104" fmla="*/ 85 w 387"/>
                <a:gd name="T105" fmla="*/ 613 h 627"/>
                <a:gd name="T106" fmla="*/ 1 w 387"/>
                <a:gd name="T107" fmla="*/ 603 h 627"/>
                <a:gd name="T108" fmla="*/ 53 w 387"/>
                <a:gd name="T109" fmla="*/ 573 h 627"/>
                <a:gd name="T110" fmla="*/ 95 w 387"/>
                <a:gd name="T111" fmla="*/ 532 h 627"/>
                <a:gd name="T112" fmla="*/ 75 w 387"/>
                <a:gd name="T113" fmla="*/ 478 h 627"/>
                <a:gd name="T114" fmla="*/ 59 w 387"/>
                <a:gd name="T115" fmla="*/ 374 h 627"/>
                <a:gd name="T116" fmla="*/ 58 w 387"/>
                <a:gd name="T117" fmla="*/ 317 h 627"/>
                <a:gd name="T118" fmla="*/ 23 w 387"/>
                <a:gd name="T119" fmla="*/ 164 h 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87" h="627">
                  <a:moveTo>
                    <a:pt x="253" y="0"/>
                  </a:moveTo>
                  <a:lnTo>
                    <a:pt x="253" y="1"/>
                  </a:lnTo>
                  <a:lnTo>
                    <a:pt x="253" y="5"/>
                  </a:lnTo>
                  <a:lnTo>
                    <a:pt x="254" y="12"/>
                  </a:lnTo>
                  <a:lnTo>
                    <a:pt x="254" y="21"/>
                  </a:lnTo>
                  <a:lnTo>
                    <a:pt x="255" y="32"/>
                  </a:lnTo>
                  <a:lnTo>
                    <a:pt x="256" y="44"/>
                  </a:lnTo>
                  <a:lnTo>
                    <a:pt x="257" y="56"/>
                  </a:lnTo>
                  <a:lnTo>
                    <a:pt x="257" y="70"/>
                  </a:lnTo>
                  <a:lnTo>
                    <a:pt x="258" y="83"/>
                  </a:lnTo>
                  <a:lnTo>
                    <a:pt x="259" y="97"/>
                  </a:lnTo>
                  <a:lnTo>
                    <a:pt x="260" y="110"/>
                  </a:lnTo>
                  <a:lnTo>
                    <a:pt x="261" y="122"/>
                  </a:lnTo>
                  <a:lnTo>
                    <a:pt x="261" y="133"/>
                  </a:lnTo>
                  <a:lnTo>
                    <a:pt x="261" y="142"/>
                  </a:lnTo>
                  <a:lnTo>
                    <a:pt x="261" y="149"/>
                  </a:lnTo>
                  <a:lnTo>
                    <a:pt x="261" y="154"/>
                  </a:lnTo>
                  <a:lnTo>
                    <a:pt x="261" y="158"/>
                  </a:lnTo>
                  <a:lnTo>
                    <a:pt x="261" y="162"/>
                  </a:lnTo>
                  <a:lnTo>
                    <a:pt x="261" y="166"/>
                  </a:lnTo>
                  <a:lnTo>
                    <a:pt x="261" y="170"/>
                  </a:lnTo>
                  <a:lnTo>
                    <a:pt x="261" y="175"/>
                  </a:lnTo>
                  <a:lnTo>
                    <a:pt x="261" y="180"/>
                  </a:lnTo>
                  <a:lnTo>
                    <a:pt x="261" y="185"/>
                  </a:lnTo>
                  <a:lnTo>
                    <a:pt x="261" y="189"/>
                  </a:lnTo>
                  <a:lnTo>
                    <a:pt x="261" y="193"/>
                  </a:lnTo>
                  <a:lnTo>
                    <a:pt x="260" y="198"/>
                  </a:lnTo>
                  <a:lnTo>
                    <a:pt x="260" y="202"/>
                  </a:lnTo>
                  <a:lnTo>
                    <a:pt x="259" y="206"/>
                  </a:lnTo>
                  <a:lnTo>
                    <a:pt x="259" y="209"/>
                  </a:lnTo>
                  <a:lnTo>
                    <a:pt x="258" y="212"/>
                  </a:lnTo>
                  <a:lnTo>
                    <a:pt x="257" y="215"/>
                  </a:lnTo>
                  <a:lnTo>
                    <a:pt x="257" y="217"/>
                  </a:lnTo>
                  <a:lnTo>
                    <a:pt x="257" y="219"/>
                  </a:lnTo>
                  <a:lnTo>
                    <a:pt x="257" y="221"/>
                  </a:lnTo>
                  <a:lnTo>
                    <a:pt x="257" y="222"/>
                  </a:lnTo>
                  <a:lnTo>
                    <a:pt x="258" y="225"/>
                  </a:lnTo>
                  <a:lnTo>
                    <a:pt x="260" y="226"/>
                  </a:lnTo>
                  <a:lnTo>
                    <a:pt x="261" y="229"/>
                  </a:lnTo>
                  <a:lnTo>
                    <a:pt x="264" y="231"/>
                  </a:lnTo>
                  <a:lnTo>
                    <a:pt x="266" y="233"/>
                  </a:lnTo>
                  <a:lnTo>
                    <a:pt x="269" y="235"/>
                  </a:lnTo>
                  <a:lnTo>
                    <a:pt x="272" y="238"/>
                  </a:lnTo>
                  <a:lnTo>
                    <a:pt x="275" y="242"/>
                  </a:lnTo>
                  <a:lnTo>
                    <a:pt x="278" y="246"/>
                  </a:lnTo>
                  <a:lnTo>
                    <a:pt x="281" y="250"/>
                  </a:lnTo>
                  <a:lnTo>
                    <a:pt x="284" y="255"/>
                  </a:lnTo>
                  <a:lnTo>
                    <a:pt x="287" y="261"/>
                  </a:lnTo>
                  <a:lnTo>
                    <a:pt x="290" y="267"/>
                  </a:lnTo>
                  <a:lnTo>
                    <a:pt x="292" y="271"/>
                  </a:lnTo>
                  <a:lnTo>
                    <a:pt x="294" y="275"/>
                  </a:lnTo>
                  <a:lnTo>
                    <a:pt x="294" y="279"/>
                  </a:lnTo>
                  <a:lnTo>
                    <a:pt x="296" y="282"/>
                  </a:lnTo>
                  <a:lnTo>
                    <a:pt x="297" y="287"/>
                  </a:lnTo>
                  <a:lnTo>
                    <a:pt x="298" y="291"/>
                  </a:lnTo>
                  <a:lnTo>
                    <a:pt x="299" y="296"/>
                  </a:lnTo>
                  <a:lnTo>
                    <a:pt x="300" y="300"/>
                  </a:lnTo>
                  <a:lnTo>
                    <a:pt x="302" y="305"/>
                  </a:lnTo>
                  <a:lnTo>
                    <a:pt x="302" y="310"/>
                  </a:lnTo>
                  <a:lnTo>
                    <a:pt x="304" y="315"/>
                  </a:lnTo>
                  <a:lnTo>
                    <a:pt x="307" y="320"/>
                  </a:lnTo>
                  <a:lnTo>
                    <a:pt x="309" y="326"/>
                  </a:lnTo>
                  <a:lnTo>
                    <a:pt x="311" y="332"/>
                  </a:lnTo>
                  <a:lnTo>
                    <a:pt x="315" y="338"/>
                  </a:lnTo>
                  <a:lnTo>
                    <a:pt x="318" y="346"/>
                  </a:lnTo>
                  <a:lnTo>
                    <a:pt x="322" y="353"/>
                  </a:lnTo>
                  <a:lnTo>
                    <a:pt x="325" y="359"/>
                  </a:lnTo>
                  <a:lnTo>
                    <a:pt x="328" y="367"/>
                  </a:lnTo>
                  <a:lnTo>
                    <a:pt x="331" y="374"/>
                  </a:lnTo>
                  <a:lnTo>
                    <a:pt x="334" y="381"/>
                  </a:lnTo>
                  <a:lnTo>
                    <a:pt x="336" y="388"/>
                  </a:lnTo>
                  <a:lnTo>
                    <a:pt x="339" y="394"/>
                  </a:lnTo>
                  <a:lnTo>
                    <a:pt x="340" y="400"/>
                  </a:lnTo>
                  <a:lnTo>
                    <a:pt x="342" y="407"/>
                  </a:lnTo>
                  <a:lnTo>
                    <a:pt x="344" y="412"/>
                  </a:lnTo>
                  <a:lnTo>
                    <a:pt x="345" y="418"/>
                  </a:lnTo>
                  <a:lnTo>
                    <a:pt x="347" y="422"/>
                  </a:lnTo>
                  <a:lnTo>
                    <a:pt x="348" y="426"/>
                  </a:lnTo>
                  <a:lnTo>
                    <a:pt x="350" y="430"/>
                  </a:lnTo>
                  <a:lnTo>
                    <a:pt x="352" y="432"/>
                  </a:lnTo>
                  <a:lnTo>
                    <a:pt x="352" y="435"/>
                  </a:lnTo>
                  <a:lnTo>
                    <a:pt x="354" y="436"/>
                  </a:lnTo>
                  <a:lnTo>
                    <a:pt x="356" y="438"/>
                  </a:lnTo>
                  <a:lnTo>
                    <a:pt x="357" y="439"/>
                  </a:lnTo>
                  <a:lnTo>
                    <a:pt x="359" y="441"/>
                  </a:lnTo>
                  <a:lnTo>
                    <a:pt x="360" y="443"/>
                  </a:lnTo>
                  <a:lnTo>
                    <a:pt x="360" y="444"/>
                  </a:lnTo>
                  <a:lnTo>
                    <a:pt x="361" y="446"/>
                  </a:lnTo>
                  <a:lnTo>
                    <a:pt x="362" y="448"/>
                  </a:lnTo>
                  <a:lnTo>
                    <a:pt x="362" y="450"/>
                  </a:lnTo>
                  <a:lnTo>
                    <a:pt x="363" y="452"/>
                  </a:lnTo>
                  <a:lnTo>
                    <a:pt x="363" y="454"/>
                  </a:lnTo>
                  <a:lnTo>
                    <a:pt x="363" y="456"/>
                  </a:lnTo>
                  <a:lnTo>
                    <a:pt x="362" y="458"/>
                  </a:lnTo>
                  <a:lnTo>
                    <a:pt x="362" y="460"/>
                  </a:lnTo>
                  <a:lnTo>
                    <a:pt x="361" y="464"/>
                  </a:lnTo>
                  <a:lnTo>
                    <a:pt x="360" y="467"/>
                  </a:lnTo>
                  <a:lnTo>
                    <a:pt x="360" y="470"/>
                  </a:lnTo>
                  <a:lnTo>
                    <a:pt x="359" y="472"/>
                  </a:lnTo>
                  <a:lnTo>
                    <a:pt x="360" y="475"/>
                  </a:lnTo>
                  <a:lnTo>
                    <a:pt x="360" y="478"/>
                  </a:lnTo>
                  <a:lnTo>
                    <a:pt x="361" y="480"/>
                  </a:lnTo>
                  <a:lnTo>
                    <a:pt x="363" y="483"/>
                  </a:lnTo>
                  <a:lnTo>
                    <a:pt x="364" y="486"/>
                  </a:lnTo>
                  <a:lnTo>
                    <a:pt x="366" y="489"/>
                  </a:lnTo>
                  <a:lnTo>
                    <a:pt x="368" y="491"/>
                  </a:lnTo>
                  <a:lnTo>
                    <a:pt x="371" y="495"/>
                  </a:lnTo>
                  <a:lnTo>
                    <a:pt x="373" y="498"/>
                  </a:lnTo>
                  <a:lnTo>
                    <a:pt x="375" y="501"/>
                  </a:lnTo>
                  <a:lnTo>
                    <a:pt x="377" y="504"/>
                  </a:lnTo>
                  <a:lnTo>
                    <a:pt x="380" y="507"/>
                  </a:lnTo>
                  <a:lnTo>
                    <a:pt x="381" y="511"/>
                  </a:lnTo>
                  <a:lnTo>
                    <a:pt x="383" y="515"/>
                  </a:lnTo>
                  <a:lnTo>
                    <a:pt x="385" y="518"/>
                  </a:lnTo>
                  <a:lnTo>
                    <a:pt x="385" y="522"/>
                  </a:lnTo>
                  <a:lnTo>
                    <a:pt x="386" y="526"/>
                  </a:lnTo>
                  <a:lnTo>
                    <a:pt x="385" y="530"/>
                  </a:lnTo>
                  <a:lnTo>
                    <a:pt x="385" y="534"/>
                  </a:lnTo>
                  <a:lnTo>
                    <a:pt x="384" y="538"/>
                  </a:lnTo>
                  <a:lnTo>
                    <a:pt x="383" y="542"/>
                  </a:lnTo>
                  <a:lnTo>
                    <a:pt x="381" y="546"/>
                  </a:lnTo>
                  <a:lnTo>
                    <a:pt x="380" y="550"/>
                  </a:lnTo>
                  <a:lnTo>
                    <a:pt x="378" y="554"/>
                  </a:lnTo>
                  <a:lnTo>
                    <a:pt x="377" y="558"/>
                  </a:lnTo>
                  <a:lnTo>
                    <a:pt x="375" y="562"/>
                  </a:lnTo>
                  <a:lnTo>
                    <a:pt x="373" y="566"/>
                  </a:lnTo>
                  <a:lnTo>
                    <a:pt x="372" y="570"/>
                  </a:lnTo>
                  <a:lnTo>
                    <a:pt x="370" y="574"/>
                  </a:lnTo>
                  <a:lnTo>
                    <a:pt x="368" y="579"/>
                  </a:lnTo>
                  <a:lnTo>
                    <a:pt x="368" y="583"/>
                  </a:lnTo>
                  <a:lnTo>
                    <a:pt x="367" y="586"/>
                  </a:lnTo>
                  <a:lnTo>
                    <a:pt x="366" y="590"/>
                  </a:lnTo>
                  <a:lnTo>
                    <a:pt x="364" y="592"/>
                  </a:lnTo>
                  <a:lnTo>
                    <a:pt x="364" y="595"/>
                  </a:lnTo>
                  <a:lnTo>
                    <a:pt x="362" y="598"/>
                  </a:lnTo>
                  <a:lnTo>
                    <a:pt x="361" y="600"/>
                  </a:lnTo>
                  <a:lnTo>
                    <a:pt x="360" y="603"/>
                  </a:lnTo>
                  <a:lnTo>
                    <a:pt x="357" y="604"/>
                  </a:lnTo>
                  <a:lnTo>
                    <a:pt x="356" y="606"/>
                  </a:lnTo>
                  <a:lnTo>
                    <a:pt x="353" y="608"/>
                  </a:lnTo>
                  <a:lnTo>
                    <a:pt x="351" y="610"/>
                  </a:lnTo>
                  <a:lnTo>
                    <a:pt x="348" y="612"/>
                  </a:lnTo>
                  <a:lnTo>
                    <a:pt x="344" y="612"/>
                  </a:lnTo>
                  <a:lnTo>
                    <a:pt x="340" y="614"/>
                  </a:lnTo>
                  <a:lnTo>
                    <a:pt x="335" y="615"/>
                  </a:lnTo>
                  <a:lnTo>
                    <a:pt x="331" y="616"/>
                  </a:lnTo>
                  <a:lnTo>
                    <a:pt x="326" y="618"/>
                  </a:lnTo>
                  <a:lnTo>
                    <a:pt x="320" y="619"/>
                  </a:lnTo>
                  <a:lnTo>
                    <a:pt x="314" y="621"/>
                  </a:lnTo>
                  <a:lnTo>
                    <a:pt x="308" y="623"/>
                  </a:lnTo>
                  <a:lnTo>
                    <a:pt x="302" y="623"/>
                  </a:lnTo>
                  <a:lnTo>
                    <a:pt x="296" y="625"/>
                  </a:lnTo>
                  <a:lnTo>
                    <a:pt x="290" y="626"/>
                  </a:lnTo>
                  <a:lnTo>
                    <a:pt x="285" y="626"/>
                  </a:lnTo>
                  <a:lnTo>
                    <a:pt x="279" y="626"/>
                  </a:lnTo>
                  <a:lnTo>
                    <a:pt x="274" y="625"/>
                  </a:lnTo>
                  <a:lnTo>
                    <a:pt x="270" y="623"/>
                  </a:lnTo>
                  <a:lnTo>
                    <a:pt x="267" y="622"/>
                  </a:lnTo>
                  <a:lnTo>
                    <a:pt x="265" y="619"/>
                  </a:lnTo>
                  <a:lnTo>
                    <a:pt x="264" y="616"/>
                  </a:lnTo>
                  <a:lnTo>
                    <a:pt x="263" y="612"/>
                  </a:lnTo>
                  <a:lnTo>
                    <a:pt x="264" y="608"/>
                  </a:lnTo>
                  <a:lnTo>
                    <a:pt x="265" y="604"/>
                  </a:lnTo>
                  <a:lnTo>
                    <a:pt x="265" y="600"/>
                  </a:lnTo>
                  <a:lnTo>
                    <a:pt x="267" y="597"/>
                  </a:lnTo>
                  <a:lnTo>
                    <a:pt x="269" y="595"/>
                  </a:lnTo>
                  <a:lnTo>
                    <a:pt x="270" y="592"/>
                  </a:lnTo>
                  <a:lnTo>
                    <a:pt x="273" y="591"/>
                  </a:lnTo>
                  <a:lnTo>
                    <a:pt x="274" y="588"/>
                  </a:lnTo>
                  <a:lnTo>
                    <a:pt x="276" y="587"/>
                  </a:lnTo>
                  <a:lnTo>
                    <a:pt x="278" y="584"/>
                  </a:lnTo>
                  <a:lnTo>
                    <a:pt x="280" y="583"/>
                  </a:lnTo>
                  <a:lnTo>
                    <a:pt x="282" y="581"/>
                  </a:lnTo>
                  <a:lnTo>
                    <a:pt x="283" y="579"/>
                  </a:lnTo>
                  <a:lnTo>
                    <a:pt x="285" y="578"/>
                  </a:lnTo>
                  <a:lnTo>
                    <a:pt x="286" y="576"/>
                  </a:lnTo>
                  <a:lnTo>
                    <a:pt x="286" y="575"/>
                  </a:lnTo>
                  <a:lnTo>
                    <a:pt x="287" y="572"/>
                  </a:lnTo>
                  <a:lnTo>
                    <a:pt x="288" y="570"/>
                  </a:lnTo>
                  <a:lnTo>
                    <a:pt x="289" y="567"/>
                  </a:lnTo>
                  <a:lnTo>
                    <a:pt x="290" y="564"/>
                  </a:lnTo>
                  <a:lnTo>
                    <a:pt x="290" y="560"/>
                  </a:lnTo>
                  <a:lnTo>
                    <a:pt x="291" y="558"/>
                  </a:lnTo>
                  <a:lnTo>
                    <a:pt x="293" y="554"/>
                  </a:lnTo>
                  <a:lnTo>
                    <a:pt x="294" y="551"/>
                  </a:lnTo>
                  <a:lnTo>
                    <a:pt x="294" y="547"/>
                  </a:lnTo>
                  <a:lnTo>
                    <a:pt x="295" y="544"/>
                  </a:lnTo>
                  <a:lnTo>
                    <a:pt x="296" y="541"/>
                  </a:lnTo>
                  <a:lnTo>
                    <a:pt x="297" y="539"/>
                  </a:lnTo>
                  <a:lnTo>
                    <a:pt x="298" y="536"/>
                  </a:lnTo>
                  <a:lnTo>
                    <a:pt x="298" y="534"/>
                  </a:lnTo>
                  <a:lnTo>
                    <a:pt x="298" y="531"/>
                  </a:lnTo>
                  <a:lnTo>
                    <a:pt x="299" y="529"/>
                  </a:lnTo>
                  <a:lnTo>
                    <a:pt x="298" y="527"/>
                  </a:lnTo>
                  <a:lnTo>
                    <a:pt x="298" y="526"/>
                  </a:lnTo>
                  <a:lnTo>
                    <a:pt x="297" y="524"/>
                  </a:lnTo>
                  <a:lnTo>
                    <a:pt x="295" y="522"/>
                  </a:lnTo>
                  <a:lnTo>
                    <a:pt x="294" y="520"/>
                  </a:lnTo>
                  <a:lnTo>
                    <a:pt x="292" y="518"/>
                  </a:lnTo>
                  <a:lnTo>
                    <a:pt x="290" y="516"/>
                  </a:lnTo>
                  <a:lnTo>
                    <a:pt x="289" y="514"/>
                  </a:lnTo>
                  <a:lnTo>
                    <a:pt x="287" y="511"/>
                  </a:lnTo>
                  <a:lnTo>
                    <a:pt x="286" y="510"/>
                  </a:lnTo>
                  <a:lnTo>
                    <a:pt x="284" y="507"/>
                  </a:lnTo>
                  <a:lnTo>
                    <a:pt x="283" y="504"/>
                  </a:lnTo>
                  <a:lnTo>
                    <a:pt x="282" y="503"/>
                  </a:lnTo>
                  <a:lnTo>
                    <a:pt x="282" y="500"/>
                  </a:lnTo>
                  <a:lnTo>
                    <a:pt x="281" y="498"/>
                  </a:lnTo>
                  <a:lnTo>
                    <a:pt x="282" y="495"/>
                  </a:lnTo>
                  <a:lnTo>
                    <a:pt x="282" y="492"/>
                  </a:lnTo>
                  <a:lnTo>
                    <a:pt x="282" y="490"/>
                  </a:lnTo>
                  <a:lnTo>
                    <a:pt x="282" y="487"/>
                  </a:lnTo>
                  <a:lnTo>
                    <a:pt x="282" y="483"/>
                  </a:lnTo>
                  <a:lnTo>
                    <a:pt x="282" y="480"/>
                  </a:lnTo>
                  <a:lnTo>
                    <a:pt x="282" y="478"/>
                  </a:lnTo>
                  <a:lnTo>
                    <a:pt x="281" y="474"/>
                  </a:lnTo>
                  <a:lnTo>
                    <a:pt x="281" y="471"/>
                  </a:lnTo>
                  <a:lnTo>
                    <a:pt x="281" y="468"/>
                  </a:lnTo>
                  <a:lnTo>
                    <a:pt x="280" y="466"/>
                  </a:lnTo>
                  <a:lnTo>
                    <a:pt x="280" y="463"/>
                  </a:lnTo>
                  <a:lnTo>
                    <a:pt x="279" y="460"/>
                  </a:lnTo>
                  <a:lnTo>
                    <a:pt x="278" y="458"/>
                  </a:lnTo>
                  <a:lnTo>
                    <a:pt x="278" y="456"/>
                  </a:lnTo>
                  <a:lnTo>
                    <a:pt x="276" y="455"/>
                  </a:lnTo>
                  <a:lnTo>
                    <a:pt x="274" y="453"/>
                  </a:lnTo>
                  <a:lnTo>
                    <a:pt x="272" y="450"/>
                  </a:lnTo>
                  <a:lnTo>
                    <a:pt x="269" y="446"/>
                  </a:lnTo>
                  <a:lnTo>
                    <a:pt x="265" y="441"/>
                  </a:lnTo>
                  <a:lnTo>
                    <a:pt x="261" y="436"/>
                  </a:lnTo>
                  <a:lnTo>
                    <a:pt x="257" y="430"/>
                  </a:lnTo>
                  <a:lnTo>
                    <a:pt x="253" y="423"/>
                  </a:lnTo>
                  <a:lnTo>
                    <a:pt x="249" y="416"/>
                  </a:lnTo>
                  <a:lnTo>
                    <a:pt x="245" y="410"/>
                  </a:lnTo>
                  <a:lnTo>
                    <a:pt x="240" y="403"/>
                  </a:lnTo>
                  <a:lnTo>
                    <a:pt x="236" y="396"/>
                  </a:lnTo>
                  <a:lnTo>
                    <a:pt x="232" y="390"/>
                  </a:lnTo>
                  <a:lnTo>
                    <a:pt x="229" y="385"/>
                  </a:lnTo>
                  <a:lnTo>
                    <a:pt x="226" y="380"/>
                  </a:lnTo>
                  <a:lnTo>
                    <a:pt x="224" y="376"/>
                  </a:lnTo>
                  <a:lnTo>
                    <a:pt x="223" y="373"/>
                  </a:lnTo>
                  <a:lnTo>
                    <a:pt x="222" y="370"/>
                  </a:lnTo>
                  <a:lnTo>
                    <a:pt x="221" y="366"/>
                  </a:lnTo>
                  <a:lnTo>
                    <a:pt x="219" y="361"/>
                  </a:lnTo>
                  <a:lnTo>
                    <a:pt x="216" y="355"/>
                  </a:lnTo>
                  <a:lnTo>
                    <a:pt x="214" y="350"/>
                  </a:lnTo>
                  <a:lnTo>
                    <a:pt x="211" y="343"/>
                  </a:lnTo>
                  <a:lnTo>
                    <a:pt x="207" y="337"/>
                  </a:lnTo>
                  <a:lnTo>
                    <a:pt x="203" y="330"/>
                  </a:lnTo>
                  <a:lnTo>
                    <a:pt x="199" y="323"/>
                  </a:lnTo>
                  <a:lnTo>
                    <a:pt x="195" y="315"/>
                  </a:lnTo>
                  <a:lnTo>
                    <a:pt x="191" y="309"/>
                  </a:lnTo>
                  <a:lnTo>
                    <a:pt x="187" y="302"/>
                  </a:lnTo>
                  <a:lnTo>
                    <a:pt x="183" y="295"/>
                  </a:lnTo>
                  <a:lnTo>
                    <a:pt x="179" y="289"/>
                  </a:lnTo>
                  <a:lnTo>
                    <a:pt x="174" y="283"/>
                  </a:lnTo>
                  <a:lnTo>
                    <a:pt x="170" y="279"/>
                  </a:lnTo>
                  <a:lnTo>
                    <a:pt x="168" y="275"/>
                  </a:lnTo>
                  <a:lnTo>
                    <a:pt x="166" y="270"/>
                  </a:lnTo>
                  <a:lnTo>
                    <a:pt x="164" y="265"/>
                  </a:lnTo>
                  <a:lnTo>
                    <a:pt x="162" y="259"/>
                  </a:lnTo>
                  <a:lnTo>
                    <a:pt x="161" y="254"/>
                  </a:lnTo>
                  <a:lnTo>
                    <a:pt x="159" y="248"/>
                  </a:lnTo>
                  <a:lnTo>
                    <a:pt x="158" y="242"/>
                  </a:lnTo>
                  <a:lnTo>
                    <a:pt x="157" y="235"/>
                  </a:lnTo>
                  <a:lnTo>
                    <a:pt x="156" y="230"/>
                  </a:lnTo>
                  <a:lnTo>
                    <a:pt x="155" y="223"/>
                  </a:lnTo>
                  <a:lnTo>
                    <a:pt x="154" y="219"/>
                  </a:lnTo>
                  <a:lnTo>
                    <a:pt x="154" y="214"/>
                  </a:lnTo>
                  <a:lnTo>
                    <a:pt x="154" y="210"/>
                  </a:lnTo>
                  <a:lnTo>
                    <a:pt x="154" y="208"/>
                  </a:lnTo>
                  <a:lnTo>
                    <a:pt x="154" y="206"/>
                  </a:lnTo>
                  <a:lnTo>
                    <a:pt x="153" y="206"/>
                  </a:lnTo>
                  <a:lnTo>
                    <a:pt x="153" y="208"/>
                  </a:lnTo>
                  <a:lnTo>
                    <a:pt x="153" y="212"/>
                  </a:lnTo>
                  <a:lnTo>
                    <a:pt x="153" y="216"/>
                  </a:lnTo>
                  <a:lnTo>
                    <a:pt x="153" y="221"/>
                  </a:lnTo>
                  <a:lnTo>
                    <a:pt x="153" y="227"/>
                  </a:lnTo>
                  <a:lnTo>
                    <a:pt x="153" y="234"/>
                  </a:lnTo>
                  <a:lnTo>
                    <a:pt x="152" y="240"/>
                  </a:lnTo>
                  <a:lnTo>
                    <a:pt x="152" y="246"/>
                  </a:lnTo>
                  <a:lnTo>
                    <a:pt x="152" y="253"/>
                  </a:lnTo>
                  <a:lnTo>
                    <a:pt x="152" y="259"/>
                  </a:lnTo>
                  <a:lnTo>
                    <a:pt x="152" y="265"/>
                  </a:lnTo>
                  <a:lnTo>
                    <a:pt x="152" y="269"/>
                  </a:lnTo>
                  <a:lnTo>
                    <a:pt x="152" y="273"/>
                  </a:lnTo>
                  <a:lnTo>
                    <a:pt x="152" y="275"/>
                  </a:lnTo>
                  <a:lnTo>
                    <a:pt x="151" y="275"/>
                  </a:lnTo>
                  <a:lnTo>
                    <a:pt x="152" y="275"/>
                  </a:lnTo>
                  <a:lnTo>
                    <a:pt x="152" y="277"/>
                  </a:lnTo>
                  <a:lnTo>
                    <a:pt x="153" y="278"/>
                  </a:lnTo>
                  <a:lnTo>
                    <a:pt x="154" y="280"/>
                  </a:lnTo>
                  <a:lnTo>
                    <a:pt x="155" y="282"/>
                  </a:lnTo>
                  <a:lnTo>
                    <a:pt x="157" y="286"/>
                  </a:lnTo>
                  <a:lnTo>
                    <a:pt x="158" y="289"/>
                  </a:lnTo>
                  <a:lnTo>
                    <a:pt x="159" y="293"/>
                  </a:lnTo>
                  <a:lnTo>
                    <a:pt x="161" y="297"/>
                  </a:lnTo>
                  <a:lnTo>
                    <a:pt x="162" y="301"/>
                  </a:lnTo>
                  <a:lnTo>
                    <a:pt x="164" y="305"/>
                  </a:lnTo>
                  <a:lnTo>
                    <a:pt x="165" y="309"/>
                  </a:lnTo>
                  <a:lnTo>
                    <a:pt x="166" y="314"/>
                  </a:lnTo>
                  <a:lnTo>
                    <a:pt x="167" y="318"/>
                  </a:lnTo>
                  <a:lnTo>
                    <a:pt x="167" y="323"/>
                  </a:lnTo>
                  <a:lnTo>
                    <a:pt x="167" y="327"/>
                  </a:lnTo>
                  <a:lnTo>
                    <a:pt x="168" y="332"/>
                  </a:lnTo>
                  <a:lnTo>
                    <a:pt x="168" y="339"/>
                  </a:lnTo>
                  <a:lnTo>
                    <a:pt x="168" y="349"/>
                  </a:lnTo>
                  <a:lnTo>
                    <a:pt x="168" y="359"/>
                  </a:lnTo>
                  <a:lnTo>
                    <a:pt x="169" y="370"/>
                  </a:lnTo>
                  <a:lnTo>
                    <a:pt x="169" y="382"/>
                  </a:lnTo>
                  <a:lnTo>
                    <a:pt x="170" y="395"/>
                  </a:lnTo>
                  <a:lnTo>
                    <a:pt x="170" y="407"/>
                  </a:lnTo>
                  <a:lnTo>
                    <a:pt x="170" y="421"/>
                  </a:lnTo>
                  <a:lnTo>
                    <a:pt x="170" y="432"/>
                  </a:lnTo>
                  <a:lnTo>
                    <a:pt x="170" y="444"/>
                  </a:lnTo>
                  <a:lnTo>
                    <a:pt x="170" y="455"/>
                  </a:lnTo>
                  <a:lnTo>
                    <a:pt x="170" y="464"/>
                  </a:lnTo>
                  <a:lnTo>
                    <a:pt x="170" y="472"/>
                  </a:lnTo>
                  <a:lnTo>
                    <a:pt x="170" y="479"/>
                  </a:lnTo>
                  <a:lnTo>
                    <a:pt x="169" y="483"/>
                  </a:lnTo>
                  <a:lnTo>
                    <a:pt x="169" y="485"/>
                  </a:lnTo>
                  <a:lnTo>
                    <a:pt x="169" y="487"/>
                  </a:lnTo>
                  <a:lnTo>
                    <a:pt x="170" y="490"/>
                  </a:lnTo>
                  <a:lnTo>
                    <a:pt x="170" y="492"/>
                  </a:lnTo>
                  <a:lnTo>
                    <a:pt x="171" y="495"/>
                  </a:lnTo>
                  <a:lnTo>
                    <a:pt x="172" y="496"/>
                  </a:lnTo>
                  <a:lnTo>
                    <a:pt x="174" y="499"/>
                  </a:lnTo>
                  <a:lnTo>
                    <a:pt x="174" y="501"/>
                  </a:lnTo>
                  <a:lnTo>
                    <a:pt x="176" y="503"/>
                  </a:lnTo>
                  <a:lnTo>
                    <a:pt x="178" y="506"/>
                  </a:lnTo>
                  <a:lnTo>
                    <a:pt x="179" y="508"/>
                  </a:lnTo>
                  <a:lnTo>
                    <a:pt x="180" y="510"/>
                  </a:lnTo>
                  <a:lnTo>
                    <a:pt x="182" y="512"/>
                  </a:lnTo>
                  <a:lnTo>
                    <a:pt x="183" y="515"/>
                  </a:lnTo>
                  <a:lnTo>
                    <a:pt x="183" y="518"/>
                  </a:lnTo>
                  <a:lnTo>
                    <a:pt x="183" y="520"/>
                  </a:lnTo>
                  <a:lnTo>
                    <a:pt x="183" y="523"/>
                  </a:lnTo>
                  <a:lnTo>
                    <a:pt x="183" y="524"/>
                  </a:lnTo>
                  <a:lnTo>
                    <a:pt x="183" y="527"/>
                  </a:lnTo>
                  <a:lnTo>
                    <a:pt x="182" y="528"/>
                  </a:lnTo>
                  <a:lnTo>
                    <a:pt x="182" y="530"/>
                  </a:lnTo>
                  <a:lnTo>
                    <a:pt x="181" y="531"/>
                  </a:lnTo>
                  <a:lnTo>
                    <a:pt x="181" y="533"/>
                  </a:lnTo>
                  <a:lnTo>
                    <a:pt x="180" y="535"/>
                  </a:lnTo>
                  <a:lnTo>
                    <a:pt x="180" y="536"/>
                  </a:lnTo>
                  <a:lnTo>
                    <a:pt x="179" y="538"/>
                  </a:lnTo>
                  <a:lnTo>
                    <a:pt x="179" y="539"/>
                  </a:lnTo>
                  <a:lnTo>
                    <a:pt x="179" y="541"/>
                  </a:lnTo>
                  <a:lnTo>
                    <a:pt x="179" y="543"/>
                  </a:lnTo>
                  <a:lnTo>
                    <a:pt x="180" y="545"/>
                  </a:lnTo>
                  <a:lnTo>
                    <a:pt x="181" y="547"/>
                  </a:lnTo>
                  <a:lnTo>
                    <a:pt x="181" y="550"/>
                  </a:lnTo>
                  <a:lnTo>
                    <a:pt x="181" y="558"/>
                  </a:lnTo>
                  <a:lnTo>
                    <a:pt x="182" y="560"/>
                  </a:lnTo>
                  <a:lnTo>
                    <a:pt x="183" y="567"/>
                  </a:lnTo>
                  <a:lnTo>
                    <a:pt x="183" y="576"/>
                  </a:lnTo>
                  <a:lnTo>
                    <a:pt x="184" y="586"/>
                  </a:lnTo>
                  <a:lnTo>
                    <a:pt x="183" y="594"/>
                  </a:lnTo>
                  <a:lnTo>
                    <a:pt x="183" y="597"/>
                  </a:lnTo>
                  <a:lnTo>
                    <a:pt x="180" y="602"/>
                  </a:lnTo>
                  <a:lnTo>
                    <a:pt x="176" y="605"/>
                  </a:lnTo>
                  <a:lnTo>
                    <a:pt x="170" y="607"/>
                  </a:lnTo>
                  <a:lnTo>
                    <a:pt x="162" y="608"/>
                  </a:lnTo>
                  <a:lnTo>
                    <a:pt x="152" y="608"/>
                  </a:lnTo>
                  <a:lnTo>
                    <a:pt x="148" y="609"/>
                  </a:lnTo>
                  <a:lnTo>
                    <a:pt x="138" y="609"/>
                  </a:lnTo>
                  <a:lnTo>
                    <a:pt x="130" y="608"/>
                  </a:lnTo>
                  <a:lnTo>
                    <a:pt x="123" y="608"/>
                  </a:lnTo>
                  <a:lnTo>
                    <a:pt x="115" y="608"/>
                  </a:lnTo>
                  <a:lnTo>
                    <a:pt x="104" y="609"/>
                  </a:lnTo>
                  <a:lnTo>
                    <a:pt x="99" y="611"/>
                  </a:lnTo>
                  <a:lnTo>
                    <a:pt x="85" y="613"/>
                  </a:lnTo>
                  <a:lnTo>
                    <a:pt x="65" y="615"/>
                  </a:lnTo>
                  <a:lnTo>
                    <a:pt x="42" y="616"/>
                  </a:lnTo>
                  <a:lnTo>
                    <a:pt x="22" y="616"/>
                  </a:lnTo>
                  <a:lnTo>
                    <a:pt x="7" y="613"/>
                  </a:lnTo>
                  <a:lnTo>
                    <a:pt x="4" y="612"/>
                  </a:lnTo>
                  <a:lnTo>
                    <a:pt x="0" y="608"/>
                  </a:lnTo>
                  <a:lnTo>
                    <a:pt x="1" y="603"/>
                  </a:lnTo>
                  <a:lnTo>
                    <a:pt x="5" y="599"/>
                  </a:lnTo>
                  <a:lnTo>
                    <a:pt x="11" y="595"/>
                  </a:lnTo>
                  <a:lnTo>
                    <a:pt x="19" y="591"/>
                  </a:lnTo>
                  <a:lnTo>
                    <a:pt x="22" y="589"/>
                  </a:lnTo>
                  <a:lnTo>
                    <a:pt x="36" y="581"/>
                  </a:lnTo>
                  <a:lnTo>
                    <a:pt x="46" y="576"/>
                  </a:lnTo>
                  <a:lnTo>
                    <a:pt x="53" y="573"/>
                  </a:lnTo>
                  <a:lnTo>
                    <a:pt x="59" y="570"/>
                  </a:lnTo>
                  <a:lnTo>
                    <a:pt x="63" y="565"/>
                  </a:lnTo>
                  <a:lnTo>
                    <a:pt x="63" y="563"/>
                  </a:lnTo>
                  <a:lnTo>
                    <a:pt x="70" y="555"/>
                  </a:lnTo>
                  <a:lnTo>
                    <a:pt x="78" y="547"/>
                  </a:lnTo>
                  <a:lnTo>
                    <a:pt x="88" y="539"/>
                  </a:lnTo>
                  <a:lnTo>
                    <a:pt x="95" y="532"/>
                  </a:lnTo>
                  <a:lnTo>
                    <a:pt x="99" y="527"/>
                  </a:lnTo>
                  <a:lnTo>
                    <a:pt x="99" y="525"/>
                  </a:lnTo>
                  <a:lnTo>
                    <a:pt x="97" y="518"/>
                  </a:lnTo>
                  <a:lnTo>
                    <a:pt x="93" y="508"/>
                  </a:lnTo>
                  <a:lnTo>
                    <a:pt x="87" y="498"/>
                  </a:lnTo>
                  <a:lnTo>
                    <a:pt x="80" y="487"/>
                  </a:lnTo>
                  <a:lnTo>
                    <a:pt x="75" y="478"/>
                  </a:lnTo>
                  <a:lnTo>
                    <a:pt x="72" y="476"/>
                  </a:lnTo>
                  <a:lnTo>
                    <a:pt x="69" y="464"/>
                  </a:lnTo>
                  <a:lnTo>
                    <a:pt x="67" y="446"/>
                  </a:lnTo>
                  <a:lnTo>
                    <a:pt x="67" y="424"/>
                  </a:lnTo>
                  <a:lnTo>
                    <a:pt x="65" y="401"/>
                  </a:lnTo>
                  <a:lnTo>
                    <a:pt x="61" y="380"/>
                  </a:lnTo>
                  <a:lnTo>
                    <a:pt x="59" y="374"/>
                  </a:lnTo>
                  <a:lnTo>
                    <a:pt x="55" y="359"/>
                  </a:lnTo>
                  <a:lnTo>
                    <a:pt x="54" y="349"/>
                  </a:lnTo>
                  <a:lnTo>
                    <a:pt x="56" y="340"/>
                  </a:lnTo>
                  <a:lnTo>
                    <a:pt x="59" y="333"/>
                  </a:lnTo>
                  <a:lnTo>
                    <a:pt x="60" y="326"/>
                  </a:lnTo>
                  <a:lnTo>
                    <a:pt x="60" y="325"/>
                  </a:lnTo>
                  <a:lnTo>
                    <a:pt x="58" y="317"/>
                  </a:lnTo>
                  <a:lnTo>
                    <a:pt x="52" y="305"/>
                  </a:lnTo>
                  <a:lnTo>
                    <a:pt x="44" y="291"/>
                  </a:lnTo>
                  <a:lnTo>
                    <a:pt x="36" y="274"/>
                  </a:lnTo>
                  <a:lnTo>
                    <a:pt x="30" y="253"/>
                  </a:lnTo>
                  <a:lnTo>
                    <a:pt x="29" y="245"/>
                  </a:lnTo>
                  <a:lnTo>
                    <a:pt x="26" y="211"/>
                  </a:lnTo>
                  <a:lnTo>
                    <a:pt x="23" y="164"/>
                  </a:lnTo>
                  <a:lnTo>
                    <a:pt x="22" y="113"/>
                  </a:lnTo>
                  <a:lnTo>
                    <a:pt x="20" y="66"/>
                  </a:lnTo>
                  <a:lnTo>
                    <a:pt x="19" y="32"/>
                  </a:lnTo>
                  <a:lnTo>
                    <a:pt x="18" y="25"/>
                  </a:lnTo>
                  <a:lnTo>
                    <a:pt x="253" y="0"/>
                  </a:lnTo>
                </a:path>
              </a:pathLst>
            </a:custGeom>
            <a:solidFill>
              <a:srgbClr val="00279F"/>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536" name="Freeform 8"/>
            <p:cNvSpPr>
              <a:spLocks/>
            </p:cNvSpPr>
            <p:nvPr/>
          </p:nvSpPr>
          <p:spPr bwMode="auto">
            <a:xfrm>
              <a:off x="3248" y="1300"/>
              <a:ext cx="426" cy="532"/>
            </a:xfrm>
            <a:custGeom>
              <a:avLst/>
              <a:gdLst>
                <a:gd name="T0" fmla="*/ 130 w 426"/>
                <a:gd name="T1" fmla="*/ 32 h 532"/>
                <a:gd name="T2" fmla="*/ 126 w 426"/>
                <a:gd name="T3" fmla="*/ 37 h 532"/>
                <a:gd name="T4" fmla="*/ 124 w 426"/>
                <a:gd name="T5" fmla="*/ 43 h 532"/>
                <a:gd name="T6" fmla="*/ 121 w 426"/>
                <a:gd name="T7" fmla="*/ 47 h 532"/>
                <a:gd name="T8" fmla="*/ 116 w 426"/>
                <a:gd name="T9" fmla="*/ 51 h 532"/>
                <a:gd name="T10" fmla="*/ 101 w 426"/>
                <a:gd name="T11" fmla="*/ 56 h 532"/>
                <a:gd name="T12" fmla="*/ 84 w 426"/>
                <a:gd name="T13" fmla="*/ 61 h 532"/>
                <a:gd name="T14" fmla="*/ 72 w 426"/>
                <a:gd name="T15" fmla="*/ 65 h 532"/>
                <a:gd name="T16" fmla="*/ 61 w 426"/>
                <a:gd name="T17" fmla="*/ 73 h 532"/>
                <a:gd name="T18" fmla="*/ 51 w 426"/>
                <a:gd name="T19" fmla="*/ 86 h 532"/>
                <a:gd name="T20" fmla="*/ 45 w 426"/>
                <a:gd name="T21" fmla="*/ 99 h 532"/>
                <a:gd name="T22" fmla="*/ 39 w 426"/>
                <a:gd name="T23" fmla="*/ 110 h 532"/>
                <a:gd name="T24" fmla="*/ 33 w 426"/>
                <a:gd name="T25" fmla="*/ 118 h 532"/>
                <a:gd name="T26" fmla="*/ 29 w 426"/>
                <a:gd name="T27" fmla="*/ 129 h 532"/>
                <a:gd name="T28" fmla="*/ 24 w 426"/>
                <a:gd name="T29" fmla="*/ 141 h 532"/>
                <a:gd name="T30" fmla="*/ 20 w 426"/>
                <a:gd name="T31" fmla="*/ 153 h 532"/>
                <a:gd name="T32" fmla="*/ 13 w 426"/>
                <a:gd name="T33" fmla="*/ 173 h 532"/>
                <a:gd name="T34" fmla="*/ 5 w 426"/>
                <a:gd name="T35" fmla="*/ 212 h 532"/>
                <a:gd name="T36" fmla="*/ 1 w 426"/>
                <a:gd name="T37" fmla="*/ 255 h 532"/>
                <a:gd name="T38" fmla="*/ 1 w 426"/>
                <a:gd name="T39" fmla="*/ 284 h 532"/>
                <a:gd name="T40" fmla="*/ 5 w 426"/>
                <a:gd name="T41" fmla="*/ 293 h 532"/>
                <a:gd name="T42" fmla="*/ 6 w 426"/>
                <a:gd name="T43" fmla="*/ 302 h 532"/>
                <a:gd name="T44" fmla="*/ 9 w 426"/>
                <a:gd name="T45" fmla="*/ 313 h 532"/>
                <a:gd name="T46" fmla="*/ 18 w 426"/>
                <a:gd name="T47" fmla="*/ 320 h 532"/>
                <a:gd name="T48" fmla="*/ 28 w 426"/>
                <a:gd name="T49" fmla="*/ 324 h 532"/>
                <a:gd name="T50" fmla="*/ 37 w 426"/>
                <a:gd name="T51" fmla="*/ 329 h 532"/>
                <a:gd name="T52" fmla="*/ 50 w 426"/>
                <a:gd name="T53" fmla="*/ 334 h 532"/>
                <a:gd name="T54" fmla="*/ 70 w 426"/>
                <a:gd name="T55" fmla="*/ 335 h 532"/>
                <a:gd name="T56" fmla="*/ 79 w 426"/>
                <a:gd name="T57" fmla="*/ 362 h 532"/>
                <a:gd name="T58" fmla="*/ 82 w 426"/>
                <a:gd name="T59" fmla="*/ 423 h 532"/>
                <a:gd name="T60" fmla="*/ 85 w 426"/>
                <a:gd name="T61" fmla="*/ 484 h 532"/>
                <a:gd name="T62" fmla="*/ 87 w 426"/>
                <a:gd name="T63" fmla="*/ 519 h 532"/>
                <a:gd name="T64" fmla="*/ 97 w 426"/>
                <a:gd name="T65" fmla="*/ 524 h 532"/>
                <a:gd name="T66" fmla="*/ 124 w 426"/>
                <a:gd name="T67" fmla="*/ 529 h 532"/>
                <a:gd name="T68" fmla="*/ 162 w 426"/>
                <a:gd name="T69" fmla="*/ 531 h 532"/>
                <a:gd name="T70" fmla="*/ 205 w 426"/>
                <a:gd name="T71" fmla="*/ 528 h 532"/>
                <a:gd name="T72" fmla="*/ 253 w 426"/>
                <a:gd name="T73" fmla="*/ 520 h 532"/>
                <a:gd name="T74" fmla="*/ 298 w 426"/>
                <a:gd name="T75" fmla="*/ 514 h 532"/>
                <a:gd name="T76" fmla="*/ 333 w 426"/>
                <a:gd name="T77" fmla="*/ 509 h 532"/>
                <a:gd name="T78" fmla="*/ 349 w 426"/>
                <a:gd name="T79" fmla="*/ 507 h 532"/>
                <a:gd name="T80" fmla="*/ 365 w 426"/>
                <a:gd name="T81" fmla="*/ 500 h 532"/>
                <a:gd name="T82" fmla="*/ 393 w 426"/>
                <a:gd name="T83" fmla="*/ 486 h 532"/>
                <a:gd name="T84" fmla="*/ 417 w 426"/>
                <a:gd name="T85" fmla="*/ 474 h 532"/>
                <a:gd name="T86" fmla="*/ 424 w 426"/>
                <a:gd name="T87" fmla="*/ 470 h 532"/>
                <a:gd name="T88" fmla="*/ 423 w 426"/>
                <a:gd name="T89" fmla="*/ 446 h 532"/>
                <a:gd name="T90" fmla="*/ 422 w 426"/>
                <a:gd name="T91" fmla="*/ 402 h 532"/>
                <a:gd name="T92" fmla="*/ 423 w 426"/>
                <a:gd name="T93" fmla="*/ 354 h 532"/>
                <a:gd name="T94" fmla="*/ 424 w 426"/>
                <a:gd name="T95" fmla="*/ 316 h 532"/>
                <a:gd name="T96" fmla="*/ 424 w 426"/>
                <a:gd name="T97" fmla="*/ 283 h 532"/>
                <a:gd name="T98" fmla="*/ 420 w 426"/>
                <a:gd name="T99" fmla="*/ 251 h 532"/>
                <a:gd name="T100" fmla="*/ 413 w 426"/>
                <a:gd name="T101" fmla="*/ 219 h 532"/>
                <a:gd name="T102" fmla="*/ 402 w 426"/>
                <a:gd name="T103" fmla="*/ 187 h 532"/>
                <a:gd name="T104" fmla="*/ 378 w 426"/>
                <a:gd name="T105" fmla="*/ 141 h 532"/>
                <a:gd name="T106" fmla="*/ 344 w 426"/>
                <a:gd name="T107" fmla="*/ 87 h 532"/>
                <a:gd name="T108" fmla="*/ 309 w 426"/>
                <a:gd name="T109" fmla="*/ 44 h 532"/>
                <a:gd name="T110" fmla="*/ 284 w 426"/>
                <a:gd name="T111" fmla="*/ 28 h 532"/>
                <a:gd name="T112" fmla="*/ 266 w 426"/>
                <a:gd name="T113" fmla="*/ 25 h 532"/>
                <a:gd name="T114" fmla="*/ 255 w 426"/>
                <a:gd name="T115" fmla="*/ 23 h 532"/>
                <a:gd name="T116" fmla="*/ 246 w 426"/>
                <a:gd name="T117" fmla="*/ 20 h 532"/>
                <a:gd name="T118" fmla="*/ 236 w 426"/>
                <a:gd name="T119" fmla="*/ 12 h 532"/>
                <a:gd name="T120" fmla="*/ 221 w 426"/>
                <a:gd name="T121" fmla="*/ 7 h 532"/>
                <a:gd name="T122" fmla="*/ 206 w 426"/>
                <a:gd name="T123" fmla="*/ 3 h 532"/>
                <a:gd name="T124" fmla="*/ 195 w 426"/>
                <a:gd name="T125" fmla="*/ 0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26" h="532">
                  <a:moveTo>
                    <a:pt x="135" y="30"/>
                  </a:moveTo>
                  <a:lnTo>
                    <a:pt x="133" y="30"/>
                  </a:lnTo>
                  <a:lnTo>
                    <a:pt x="132" y="31"/>
                  </a:lnTo>
                  <a:lnTo>
                    <a:pt x="130" y="32"/>
                  </a:lnTo>
                  <a:lnTo>
                    <a:pt x="129" y="33"/>
                  </a:lnTo>
                  <a:lnTo>
                    <a:pt x="128" y="35"/>
                  </a:lnTo>
                  <a:lnTo>
                    <a:pt x="127" y="36"/>
                  </a:lnTo>
                  <a:lnTo>
                    <a:pt x="126" y="37"/>
                  </a:lnTo>
                  <a:lnTo>
                    <a:pt x="125" y="39"/>
                  </a:lnTo>
                  <a:lnTo>
                    <a:pt x="125" y="40"/>
                  </a:lnTo>
                  <a:lnTo>
                    <a:pt x="124" y="42"/>
                  </a:lnTo>
                  <a:lnTo>
                    <a:pt x="124" y="43"/>
                  </a:lnTo>
                  <a:lnTo>
                    <a:pt x="123" y="44"/>
                  </a:lnTo>
                  <a:lnTo>
                    <a:pt x="122" y="46"/>
                  </a:lnTo>
                  <a:lnTo>
                    <a:pt x="122" y="47"/>
                  </a:lnTo>
                  <a:lnTo>
                    <a:pt x="121" y="47"/>
                  </a:lnTo>
                  <a:lnTo>
                    <a:pt x="120" y="49"/>
                  </a:lnTo>
                  <a:lnTo>
                    <a:pt x="120" y="50"/>
                  </a:lnTo>
                  <a:lnTo>
                    <a:pt x="118" y="51"/>
                  </a:lnTo>
                  <a:lnTo>
                    <a:pt x="116" y="51"/>
                  </a:lnTo>
                  <a:lnTo>
                    <a:pt x="112" y="53"/>
                  </a:lnTo>
                  <a:lnTo>
                    <a:pt x="108" y="54"/>
                  </a:lnTo>
                  <a:lnTo>
                    <a:pt x="105" y="55"/>
                  </a:lnTo>
                  <a:lnTo>
                    <a:pt x="101" y="56"/>
                  </a:lnTo>
                  <a:lnTo>
                    <a:pt x="96" y="58"/>
                  </a:lnTo>
                  <a:lnTo>
                    <a:pt x="92" y="59"/>
                  </a:lnTo>
                  <a:lnTo>
                    <a:pt x="88" y="60"/>
                  </a:lnTo>
                  <a:lnTo>
                    <a:pt x="84" y="61"/>
                  </a:lnTo>
                  <a:lnTo>
                    <a:pt x="80" y="62"/>
                  </a:lnTo>
                  <a:lnTo>
                    <a:pt x="76" y="64"/>
                  </a:lnTo>
                  <a:lnTo>
                    <a:pt x="74" y="64"/>
                  </a:lnTo>
                  <a:lnTo>
                    <a:pt x="72" y="65"/>
                  </a:lnTo>
                  <a:lnTo>
                    <a:pt x="70" y="67"/>
                  </a:lnTo>
                  <a:lnTo>
                    <a:pt x="67" y="68"/>
                  </a:lnTo>
                  <a:lnTo>
                    <a:pt x="64" y="71"/>
                  </a:lnTo>
                  <a:lnTo>
                    <a:pt x="61" y="73"/>
                  </a:lnTo>
                  <a:lnTo>
                    <a:pt x="58" y="76"/>
                  </a:lnTo>
                  <a:lnTo>
                    <a:pt x="55" y="80"/>
                  </a:lnTo>
                  <a:lnTo>
                    <a:pt x="54" y="83"/>
                  </a:lnTo>
                  <a:lnTo>
                    <a:pt x="51" y="86"/>
                  </a:lnTo>
                  <a:lnTo>
                    <a:pt x="50" y="89"/>
                  </a:lnTo>
                  <a:lnTo>
                    <a:pt x="47" y="92"/>
                  </a:lnTo>
                  <a:lnTo>
                    <a:pt x="46" y="96"/>
                  </a:lnTo>
                  <a:lnTo>
                    <a:pt x="45" y="99"/>
                  </a:lnTo>
                  <a:lnTo>
                    <a:pt x="43" y="103"/>
                  </a:lnTo>
                  <a:lnTo>
                    <a:pt x="42" y="104"/>
                  </a:lnTo>
                  <a:lnTo>
                    <a:pt x="41" y="108"/>
                  </a:lnTo>
                  <a:lnTo>
                    <a:pt x="39" y="110"/>
                  </a:lnTo>
                  <a:lnTo>
                    <a:pt x="37" y="112"/>
                  </a:lnTo>
                  <a:lnTo>
                    <a:pt x="37" y="114"/>
                  </a:lnTo>
                  <a:lnTo>
                    <a:pt x="35" y="116"/>
                  </a:lnTo>
                  <a:lnTo>
                    <a:pt x="33" y="118"/>
                  </a:lnTo>
                  <a:lnTo>
                    <a:pt x="32" y="121"/>
                  </a:lnTo>
                  <a:lnTo>
                    <a:pt x="32" y="124"/>
                  </a:lnTo>
                  <a:lnTo>
                    <a:pt x="30" y="126"/>
                  </a:lnTo>
                  <a:lnTo>
                    <a:pt x="29" y="129"/>
                  </a:lnTo>
                  <a:lnTo>
                    <a:pt x="28" y="132"/>
                  </a:lnTo>
                  <a:lnTo>
                    <a:pt x="26" y="135"/>
                  </a:lnTo>
                  <a:lnTo>
                    <a:pt x="26" y="139"/>
                  </a:lnTo>
                  <a:lnTo>
                    <a:pt x="24" y="141"/>
                  </a:lnTo>
                  <a:lnTo>
                    <a:pt x="24" y="144"/>
                  </a:lnTo>
                  <a:lnTo>
                    <a:pt x="22" y="147"/>
                  </a:lnTo>
                  <a:lnTo>
                    <a:pt x="21" y="150"/>
                  </a:lnTo>
                  <a:lnTo>
                    <a:pt x="20" y="153"/>
                  </a:lnTo>
                  <a:lnTo>
                    <a:pt x="18" y="156"/>
                  </a:lnTo>
                  <a:lnTo>
                    <a:pt x="17" y="160"/>
                  </a:lnTo>
                  <a:lnTo>
                    <a:pt x="14" y="166"/>
                  </a:lnTo>
                  <a:lnTo>
                    <a:pt x="13" y="173"/>
                  </a:lnTo>
                  <a:lnTo>
                    <a:pt x="12" y="181"/>
                  </a:lnTo>
                  <a:lnTo>
                    <a:pt x="9" y="191"/>
                  </a:lnTo>
                  <a:lnTo>
                    <a:pt x="7" y="201"/>
                  </a:lnTo>
                  <a:lnTo>
                    <a:pt x="5" y="212"/>
                  </a:lnTo>
                  <a:lnTo>
                    <a:pt x="4" y="223"/>
                  </a:lnTo>
                  <a:lnTo>
                    <a:pt x="3" y="234"/>
                  </a:lnTo>
                  <a:lnTo>
                    <a:pt x="1" y="244"/>
                  </a:lnTo>
                  <a:lnTo>
                    <a:pt x="1" y="255"/>
                  </a:lnTo>
                  <a:lnTo>
                    <a:pt x="0" y="264"/>
                  </a:lnTo>
                  <a:lnTo>
                    <a:pt x="0" y="272"/>
                  </a:lnTo>
                  <a:lnTo>
                    <a:pt x="0" y="278"/>
                  </a:lnTo>
                  <a:lnTo>
                    <a:pt x="1" y="284"/>
                  </a:lnTo>
                  <a:lnTo>
                    <a:pt x="1" y="287"/>
                  </a:lnTo>
                  <a:lnTo>
                    <a:pt x="3" y="289"/>
                  </a:lnTo>
                  <a:lnTo>
                    <a:pt x="4" y="291"/>
                  </a:lnTo>
                  <a:lnTo>
                    <a:pt x="5" y="293"/>
                  </a:lnTo>
                  <a:lnTo>
                    <a:pt x="5" y="296"/>
                  </a:lnTo>
                  <a:lnTo>
                    <a:pt x="5" y="298"/>
                  </a:lnTo>
                  <a:lnTo>
                    <a:pt x="6" y="300"/>
                  </a:lnTo>
                  <a:lnTo>
                    <a:pt x="6" y="302"/>
                  </a:lnTo>
                  <a:lnTo>
                    <a:pt x="7" y="306"/>
                  </a:lnTo>
                  <a:lnTo>
                    <a:pt x="8" y="308"/>
                  </a:lnTo>
                  <a:lnTo>
                    <a:pt x="9" y="310"/>
                  </a:lnTo>
                  <a:lnTo>
                    <a:pt x="9" y="313"/>
                  </a:lnTo>
                  <a:lnTo>
                    <a:pt x="12" y="315"/>
                  </a:lnTo>
                  <a:lnTo>
                    <a:pt x="14" y="317"/>
                  </a:lnTo>
                  <a:lnTo>
                    <a:pt x="16" y="318"/>
                  </a:lnTo>
                  <a:lnTo>
                    <a:pt x="18" y="320"/>
                  </a:lnTo>
                  <a:lnTo>
                    <a:pt x="22" y="321"/>
                  </a:lnTo>
                  <a:lnTo>
                    <a:pt x="24" y="321"/>
                  </a:lnTo>
                  <a:lnTo>
                    <a:pt x="26" y="322"/>
                  </a:lnTo>
                  <a:lnTo>
                    <a:pt x="28" y="324"/>
                  </a:lnTo>
                  <a:lnTo>
                    <a:pt x="30" y="325"/>
                  </a:lnTo>
                  <a:lnTo>
                    <a:pt x="32" y="326"/>
                  </a:lnTo>
                  <a:lnTo>
                    <a:pt x="35" y="328"/>
                  </a:lnTo>
                  <a:lnTo>
                    <a:pt x="37" y="329"/>
                  </a:lnTo>
                  <a:lnTo>
                    <a:pt x="39" y="331"/>
                  </a:lnTo>
                  <a:lnTo>
                    <a:pt x="43" y="333"/>
                  </a:lnTo>
                  <a:lnTo>
                    <a:pt x="47" y="333"/>
                  </a:lnTo>
                  <a:lnTo>
                    <a:pt x="50" y="334"/>
                  </a:lnTo>
                  <a:lnTo>
                    <a:pt x="55" y="335"/>
                  </a:lnTo>
                  <a:lnTo>
                    <a:pt x="60" y="336"/>
                  </a:lnTo>
                  <a:lnTo>
                    <a:pt x="64" y="336"/>
                  </a:lnTo>
                  <a:lnTo>
                    <a:pt x="70" y="335"/>
                  </a:lnTo>
                  <a:lnTo>
                    <a:pt x="76" y="334"/>
                  </a:lnTo>
                  <a:lnTo>
                    <a:pt x="78" y="341"/>
                  </a:lnTo>
                  <a:lnTo>
                    <a:pt x="78" y="350"/>
                  </a:lnTo>
                  <a:lnTo>
                    <a:pt x="79" y="362"/>
                  </a:lnTo>
                  <a:lnTo>
                    <a:pt x="79" y="376"/>
                  </a:lnTo>
                  <a:lnTo>
                    <a:pt x="80" y="390"/>
                  </a:lnTo>
                  <a:lnTo>
                    <a:pt x="81" y="406"/>
                  </a:lnTo>
                  <a:lnTo>
                    <a:pt x="82" y="423"/>
                  </a:lnTo>
                  <a:lnTo>
                    <a:pt x="83" y="439"/>
                  </a:lnTo>
                  <a:lnTo>
                    <a:pt x="83" y="455"/>
                  </a:lnTo>
                  <a:lnTo>
                    <a:pt x="84" y="470"/>
                  </a:lnTo>
                  <a:lnTo>
                    <a:pt x="85" y="484"/>
                  </a:lnTo>
                  <a:lnTo>
                    <a:pt x="86" y="497"/>
                  </a:lnTo>
                  <a:lnTo>
                    <a:pt x="86" y="507"/>
                  </a:lnTo>
                  <a:lnTo>
                    <a:pt x="87" y="515"/>
                  </a:lnTo>
                  <a:lnTo>
                    <a:pt x="87" y="519"/>
                  </a:lnTo>
                  <a:lnTo>
                    <a:pt x="87" y="522"/>
                  </a:lnTo>
                  <a:lnTo>
                    <a:pt x="90" y="522"/>
                  </a:lnTo>
                  <a:lnTo>
                    <a:pt x="93" y="522"/>
                  </a:lnTo>
                  <a:lnTo>
                    <a:pt x="97" y="524"/>
                  </a:lnTo>
                  <a:lnTo>
                    <a:pt x="103" y="525"/>
                  </a:lnTo>
                  <a:lnTo>
                    <a:pt x="108" y="526"/>
                  </a:lnTo>
                  <a:lnTo>
                    <a:pt x="116" y="527"/>
                  </a:lnTo>
                  <a:lnTo>
                    <a:pt x="124" y="529"/>
                  </a:lnTo>
                  <a:lnTo>
                    <a:pt x="133" y="530"/>
                  </a:lnTo>
                  <a:lnTo>
                    <a:pt x="141" y="530"/>
                  </a:lnTo>
                  <a:lnTo>
                    <a:pt x="152" y="531"/>
                  </a:lnTo>
                  <a:lnTo>
                    <a:pt x="162" y="531"/>
                  </a:lnTo>
                  <a:lnTo>
                    <a:pt x="172" y="531"/>
                  </a:lnTo>
                  <a:lnTo>
                    <a:pt x="183" y="530"/>
                  </a:lnTo>
                  <a:lnTo>
                    <a:pt x="195" y="530"/>
                  </a:lnTo>
                  <a:lnTo>
                    <a:pt x="205" y="528"/>
                  </a:lnTo>
                  <a:lnTo>
                    <a:pt x="217" y="526"/>
                  </a:lnTo>
                  <a:lnTo>
                    <a:pt x="229" y="523"/>
                  </a:lnTo>
                  <a:lnTo>
                    <a:pt x="241" y="522"/>
                  </a:lnTo>
                  <a:lnTo>
                    <a:pt x="253" y="520"/>
                  </a:lnTo>
                  <a:lnTo>
                    <a:pt x="265" y="518"/>
                  </a:lnTo>
                  <a:lnTo>
                    <a:pt x="277" y="517"/>
                  </a:lnTo>
                  <a:lnTo>
                    <a:pt x="288" y="515"/>
                  </a:lnTo>
                  <a:lnTo>
                    <a:pt x="298" y="514"/>
                  </a:lnTo>
                  <a:lnTo>
                    <a:pt x="309" y="513"/>
                  </a:lnTo>
                  <a:lnTo>
                    <a:pt x="317" y="511"/>
                  </a:lnTo>
                  <a:lnTo>
                    <a:pt x="327" y="510"/>
                  </a:lnTo>
                  <a:lnTo>
                    <a:pt x="333" y="509"/>
                  </a:lnTo>
                  <a:lnTo>
                    <a:pt x="340" y="509"/>
                  </a:lnTo>
                  <a:lnTo>
                    <a:pt x="344" y="509"/>
                  </a:lnTo>
                  <a:lnTo>
                    <a:pt x="346" y="509"/>
                  </a:lnTo>
                  <a:lnTo>
                    <a:pt x="349" y="507"/>
                  </a:lnTo>
                  <a:lnTo>
                    <a:pt x="351" y="506"/>
                  </a:lnTo>
                  <a:lnTo>
                    <a:pt x="354" y="505"/>
                  </a:lnTo>
                  <a:lnTo>
                    <a:pt x="359" y="502"/>
                  </a:lnTo>
                  <a:lnTo>
                    <a:pt x="365" y="500"/>
                  </a:lnTo>
                  <a:lnTo>
                    <a:pt x="372" y="497"/>
                  </a:lnTo>
                  <a:lnTo>
                    <a:pt x="378" y="493"/>
                  </a:lnTo>
                  <a:lnTo>
                    <a:pt x="386" y="490"/>
                  </a:lnTo>
                  <a:lnTo>
                    <a:pt x="393" y="486"/>
                  </a:lnTo>
                  <a:lnTo>
                    <a:pt x="399" y="482"/>
                  </a:lnTo>
                  <a:lnTo>
                    <a:pt x="406" y="479"/>
                  </a:lnTo>
                  <a:lnTo>
                    <a:pt x="412" y="477"/>
                  </a:lnTo>
                  <a:lnTo>
                    <a:pt x="417" y="474"/>
                  </a:lnTo>
                  <a:lnTo>
                    <a:pt x="420" y="473"/>
                  </a:lnTo>
                  <a:lnTo>
                    <a:pt x="423" y="471"/>
                  </a:lnTo>
                  <a:lnTo>
                    <a:pt x="424" y="471"/>
                  </a:lnTo>
                  <a:lnTo>
                    <a:pt x="424" y="470"/>
                  </a:lnTo>
                  <a:lnTo>
                    <a:pt x="424" y="467"/>
                  </a:lnTo>
                  <a:lnTo>
                    <a:pt x="424" y="461"/>
                  </a:lnTo>
                  <a:lnTo>
                    <a:pt x="424" y="454"/>
                  </a:lnTo>
                  <a:lnTo>
                    <a:pt x="423" y="446"/>
                  </a:lnTo>
                  <a:lnTo>
                    <a:pt x="423" y="436"/>
                  </a:lnTo>
                  <a:lnTo>
                    <a:pt x="423" y="426"/>
                  </a:lnTo>
                  <a:lnTo>
                    <a:pt x="423" y="414"/>
                  </a:lnTo>
                  <a:lnTo>
                    <a:pt x="422" y="402"/>
                  </a:lnTo>
                  <a:lnTo>
                    <a:pt x="422" y="390"/>
                  </a:lnTo>
                  <a:lnTo>
                    <a:pt x="422" y="378"/>
                  </a:lnTo>
                  <a:lnTo>
                    <a:pt x="422" y="366"/>
                  </a:lnTo>
                  <a:lnTo>
                    <a:pt x="423" y="354"/>
                  </a:lnTo>
                  <a:lnTo>
                    <a:pt x="423" y="344"/>
                  </a:lnTo>
                  <a:lnTo>
                    <a:pt x="424" y="333"/>
                  </a:lnTo>
                  <a:lnTo>
                    <a:pt x="424" y="325"/>
                  </a:lnTo>
                  <a:lnTo>
                    <a:pt x="424" y="316"/>
                  </a:lnTo>
                  <a:lnTo>
                    <a:pt x="425" y="308"/>
                  </a:lnTo>
                  <a:lnTo>
                    <a:pt x="425" y="298"/>
                  </a:lnTo>
                  <a:lnTo>
                    <a:pt x="425" y="291"/>
                  </a:lnTo>
                  <a:lnTo>
                    <a:pt x="424" y="283"/>
                  </a:lnTo>
                  <a:lnTo>
                    <a:pt x="424" y="274"/>
                  </a:lnTo>
                  <a:lnTo>
                    <a:pt x="423" y="266"/>
                  </a:lnTo>
                  <a:lnTo>
                    <a:pt x="422" y="259"/>
                  </a:lnTo>
                  <a:lnTo>
                    <a:pt x="420" y="251"/>
                  </a:lnTo>
                  <a:lnTo>
                    <a:pt x="419" y="243"/>
                  </a:lnTo>
                  <a:lnTo>
                    <a:pt x="417" y="235"/>
                  </a:lnTo>
                  <a:lnTo>
                    <a:pt x="415" y="227"/>
                  </a:lnTo>
                  <a:lnTo>
                    <a:pt x="413" y="219"/>
                  </a:lnTo>
                  <a:lnTo>
                    <a:pt x="411" y="212"/>
                  </a:lnTo>
                  <a:lnTo>
                    <a:pt x="408" y="204"/>
                  </a:lnTo>
                  <a:lnTo>
                    <a:pt x="405" y="196"/>
                  </a:lnTo>
                  <a:lnTo>
                    <a:pt x="402" y="187"/>
                  </a:lnTo>
                  <a:lnTo>
                    <a:pt x="397" y="177"/>
                  </a:lnTo>
                  <a:lnTo>
                    <a:pt x="391" y="166"/>
                  </a:lnTo>
                  <a:lnTo>
                    <a:pt x="385" y="153"/>
                  </a:lnTo>
                  <a:lnTo>
                    <a:pt x="378" y="141"/>
                  </a:lnTo>
                  <a:lnTo>
                    <a:pt x="370" y="127"/>
                  </a:lnTo>
                  <a:lnTo>
                    <a:pt x="361" y="113"/>
                  </a:lnTo>
                  <a:lnTo>
                    <a:pt x="353" y="100"/>
                  </a:lnTo>
                  <a:lnTo>
                    <a:pt x="344" y="87"/>
                  </a:lnTo>
                  <a:lnTo>
                    <a:pt x="336" y="75"/>
                  </a:lnTo>
                  <a:lnTo>
                    <a:pt x="327" y="63"/>
                  </a:lnTo>
                  <a:lnTo>
                    <a:pt x="317" y="53"/>
                  </a:lnTo>
                  <a:lnTo>
                    <a:pt x="309" y="44"/>
                  </a:lnTo>
                  <a:lnTo>
                    <a:pt x="303" y="37"/>
                  </a:lnTo>
                  <a:lnTo>
                    <a:pt x="295" y="32"/>
                  </a:lnTo>
                  <a:lnTo>
                    <a:pt x="288" y="30"/>
                  </a:lnTo>
                  <a:lnTo>
                    <a:pt x="284" y="28"/>
                  </a:lnTo>
                  <a:lnTo>
                    <a:pt x="278" y="28"/>
                  </a:lnTo>
                  <a:lnTo>
                    <a:pt x="274" y="27"/>
                  </a:lnTo>
                  <a:lnTo>
                    <a:pt x="270" y="26"/>
                  </a:lnTo>
                  <a:lnTo>
                    <a:pt x="266" y="25"/>
                  </a:lnTo>
                  <a:lnTo>
                    <a:pt x="263" y="24"/>
                  </a:lnTo>
                  <a:lnTo>
                    <a:pt x="261" y="24"/>
                  </a:lnTo>
                  <a:lnTo>
                    <a:pt x="258" y="24"/>
                  </a:lnTo>
                  <a:lnTo>
                    <a:pt x="255" y="23"/>
                  </a:lnTo>
                  <a:lnTo>
                    <a:pt x="253" y="22"/>
                  </a:lnTo>
                  <a:lnTo>
                    <a:pt x="250" y="22"/>
                  </a:lnTo>
                  <a:lnTo>
                    <a:pt x="248" y="20"/>
                  </a:lnTo>
                  <a:lnTo>
                    <a:pt x="246" y="20"/>
                  </a:lnTo>
                  <a:lnTo>
                    <a:pt x="244" y="18"/>
                  </a:lnTo>
                  <a:lnTo>
                    <a:pt x="242" y="16"/>
                  </a:lnTo>
                  <a:lnTo>
                    <a:pt x="238" y="15"/>
                  </a:lnTo>
                  <a:lnTo>
                    <a:pt x="236" y="12"/>
                  </a:lnTo>
                  <a:lnTo>
                    <a:pt x="233" y="11"/>
                  </a:lnTo>
                  <a:lnTo>
                    <a:pt x="229" y="10"/>
                  </a:lnTo>
                  <a:lnTo>
                    <a:pt x="225" y="8"/>
                  </a:lnTo>
                  <a:lnTo>
                    <a:pt x="221" y="7"/>
                  </a:lnTo>
                  <a:lnTo>
                    <a:pt x="217" y="5"/>
                  </a:lnTo>
                  <a:lnTo>
                    <a:pt x="213" y="4"/>
                  </a:lnTo>
                  <a:lnTo>
                    <a:pt x="209" y="3"/>
                  </a:lnTo>
                  <a:lnTo>
                    <a:pt x="206" y="3"/>
                  </a:lnTo>
                  <a:lnTo>
                    <a:pt x="203" y="2"/>
                  </a:lnTo>
                  <a:lnTo>
                    <a:pt x="200" y="1"/>
                  </a:lnTo>
                  <a:lnTo>
                    <a:pt x="197" y="1"/>
                  </a:lnTo>
                  <a:lnTo>
                    <a:pt x="195" y="0"/>
                  </a:lnTo>
                  <a:lnTo>
                    <a:pt x="193" y="0"/>
                  </a:lnTo>
                  <a:lnTo>
                    <a:pt x="192" y="0"/>
                  </a:lnTo>
                  <a:lnTo>
                    <a:pt x="135" y="30"/>
                  </a:lnTo>
                </a:path>
              </a:pathLst>
            </a:custGeom>
            <a:solidFill>
              <a:srgbClr val="CECECE"/>
            </a:solidFill>
            <a:ln w="12700" cap="rnd"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537" name="Freeform 9"/>
            <p:cNvSpPr>
              <a:spLocks/>
            </p:cNvSpPr>
            <p:nvPr/>
          </p:nvSpPr>
          <p:spPr bwMode="auto">
            <a:xfrm>
              <a:off x="3325" y="1142"/>
              <a:ext cx="151" cy="217"/>
            </a:xfrm>
            <a:custGeom>
              <a:avLst/>
              <a:gdLst>
                <a:gd name="T0" fmla="*/ 8 w 151"/>
                <a:gd name="T1" fmla="*/ 57 h 217"/>
                <a:gd name="T2" fmla="*/ 7 w 151"/>
                <a:gd name="T3" fmla="*/ 67 h 217"/>
                <a:gd name="T4" fmla="*/ 6 w 151"/>
                <a:gd name="T5" fmla="*/ 75 h 217"/>
                <a:gd name="T6" fmla="*/ 4 w 151"/>
                <a:gd name="T7" fmla="*/ 83 h 217"/>
                <a:gd name="T8" fmla="*/ 7 w 151"/>
                <a:gd name="T9" fmla="*/ 89 h 217"/>
                <a:gd name="T10" fmla="*/ 9 w 151"/>
                <a:gd name="T11" fmla="*/ 94 h 217"/>
                <a:gd name="T12" fmla="*/ 8 w 151"/>
                <a:gd name="T13" fmla="*/ 99 h 217"/>
                <a:gd name="T14" fmla="*/ 5 w 151"/>
                <a:gd name="T15" fmla="*/ 107 h 217"/>
                <a:gd name="T16" fmla="*/ 1 w 151"/>
                <a:gd name="T17" fmla="*/ 116 h 217"/>
                <a:gd name="T18" fmla="*/ 2 w 151"/>
                <a:gd name="T19" fmla="*/ 122 h 217"/>
                <a:gd name="T20" fmla="*/ 8 w 151"/>
                <a:gd name="T21" fmla="*/ 124 h 217"/>
                <a:gd name="T22" fmla="*/ 13 w 151"/>
                <a:gd name="T23" fmla="*/ 127 h 217"/>
                <a:gd name="T24" fmla="*/ 14 w 151"/>
                <a:gd name="T25" fmla="*/ 132 h 217"/>
                <a:gd name="T26" fmla="*/ 13 w 151"/>
                <a:gd name="T27" fmla="*/ 138 h 217"/>
                <a:gd name="T28" fmla="*/ 16 w 151"/>
                <a:gd name="T29" fmla="*/ 142 h 217"/>
                <a:gd name="T30" fmla="*/ 16 w 151"/>
                <a:gd name="T31" fmla="*/ 148 h 217"/>
                <a:gd name="T32" fmla="*/ 19 w 151"/>
                <a:gd name="T33" fmla="*/ 152 h 217"/>
                <a:gd name="T34" fmla="*/ 22 w 151"/>
                <a:gd name="T35" fmla="*/ 156 h 217"/>
                <a:gd name="T36" fmla="*/ 21 w 151"/>
                <a:gd name="T37" fmla="*/ 164 h 217"/>
                <a:gd name="T38" fmla="*/ 25 w 151"/>
                <a:gd name="T39" fmla="*/ 171 h 217"/>
                <a:gd name="T40" fmla="*/ 33 w 151"/>
                <a:gd name="T41" fmla="*/ 174 h 217"/>
                <a:gd name="T42" fmla="*/ 42 w 151"/>
                <a:gd name="T43" fmla="*/ 173 h 217"/>
                <a:gd name="T44" fmla="*/ 49 w 151"/>
                <a:gd name="T45" fmla="*/ 172 h 217"/>
                <a:gd name="T46" fmla="*/ 54 w 151"/>
                <a:gd name="T47" fmla="*/ 174 h 217"/>
                <a:gd name="T48" fmla="*/ 56 w 151"/>
                <a:gd name="T49" fmla="*/ 181 h 217"/>
                <a:gd name="T50" fmla="*/ 57 w 151"/>
                <a:gd name="T51" fmla="*/ 193 h 217"/>
                <a:gd name="T52" fmla="*/ 61 w 151"/>
                <a:gd name="T53" fmla="*/ 206 h 217"/>
                <a:gd name="T54" fmla="*/ 66 w 151"/>
                <a:gd name="T55" fmla="*/ 215 h 217"/>
                <a:gd name="T56" fmla="*/ 76 w 151"/>
                <a:gd name="T57" fmla="*/ 215 h 217"/>
                <a:gd name="T58" fmla="*/ 90 w 151"/>
                <a:gd name="T59" fmla="*/ 205 h 217"/>
                <a:gd name="T60" fmla="*/ 104 w 151"/>
                <a:gd name="T61" fmla="*/ 188 h 217"/>
                <a:gd name="T62" fmla="*/ 115 w 151"/>
                <a:gd name="T63" fmla="*/ 170 h 217"/>
                <a:gd name="T64" fmla="*/ 127 w 151"/>
                <a:gd name="T65" fmla="*/ 158 h 217"/>
                <a:gd name="T66" fmla="*/ 127 w 151"/>
                <a:gd name="T67" fmla="*/ 147 h 217"/>
                <a:gd name="T68" fmla="*/ 127 w 151"/>
                <a:gd name="T69" fmla="*/ 139 h 217"/>
                <a:gd name="T70" fmla="*/ 129 w 151"/>
                <a:gd name="T71" fmla="*/ 133 h 217"/>
                <a:gd name="T72" fmla="*/ 136 w 151"/>
                <a:gd name="T73" fmla="*/ 123 h 217"/>
                <a:gd name="T74" fmla="*/ 144 w 151"/>
                <a:gd name="T75" fmla="*/ 106 h 217"/>
                <a:gd name="T76" fmla="*/ 149 w 151"/>
                <a:gd name="T77" fmla="*/ 89 h 217"/>
                <a:gd name="T78" fmla="*/ 150 w 151"/>
                <a:gd name="T79" fmla="*/ 72 h 217"/>
                <a:gd name="T80" fmla="*/ 148 w 151"/>
                <a:gd name="T81" fmla="*/ 50 h 217"/>
                <a:gd name="T82" fmla="*/ 140 w 151"/>
                <a:gd name="T83" fmla="*/ 29 h 217"/>
                <a:gd name="T84" fmla="*/ 126 w 151"/>
                <a:gd name="T85" fmla="*/ 16 h 217"/>
                <a:gd name="T86" fmla="*/ 108 w 151"/>
                <a:gd name="T87" fmla="*/ 7 h 217"/>
                <a:gd name="T88" fmla="*/ 88 w 151"/>
                <a:gd name="T89" fmla="*/ 1 h 217"/>
                <a:gd name="T90" fmla="*/ 70 w 151"/>
                <a:gd name="T91" fmla="*/ 2 h 217"/>
                <a:gd name="T92" fmla="*/ 52 w 151"/>
                <a:gd name="T93" fmla="*/ 5 h 217"/>
                <a:gd name="T94" fmla="*/ 36 w 151"/>
                <a:gd name="T95" fmla="*/ 10 h 217"/>
                <a:gd name="T96" fmla="*/ 25 w 151"/>
                <a:gd name="T97" fmla="*/ 14 h 217"/>
                <a:gd name="T98" fmla="*/ 19 w 151"/>
                <a:gd name="T99" fmla="*/ 18 h 217"/>
                <a:gd name="T100" fmla="*/ 15 w 151"/>
                <a:gd name="T101" fmla="*/ 23 h 217"/>
                <a:gd name="T102" fmla="*/ 11 w 151"/>
                <a:gd name="T103" fmla="*/ 31 h 217"/>
                <a:gd name="T104" fmla="*/ 8 w 151"/>
                <a:gd name="T105" fmla="*/ 38 h 217"/>
                <a:gd name="T106" fmla="*/ 11 w 151"/>
                <a:gd name="T107" fmla="*/ 4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217">
                  <a:moveTo>
                    <a:pt x="12" y="50"/>
                  </a:moveTo>
                  <a:lnTo>
                    <a:pt x="11" y="51"/>
                  </a:lnTo>
                  <a:lnTo>
                    <a:pt x="10" y="54"/>
                  </a:lnTo>
                  <a:lnTo>
                    <a:pt x="9" y="55"/>
                  </a:lnTo>
                  <a:lnTo>
                    <a:pt x="8" y="57"/>
                  </a:lnTo>
                  <a:lnTo>
                    <a:pt x="8" y="59"/>
                  </a:lnTo>
                  <a:lnTo>
                    <a:pt x="7" y="61"/>
                  </a:lnTo>
                  <a:lnTo>
                    <a:pt x="7" y="63"/>
                  </a:lnTo>
                  <a:lnTo>
                    <a:pt x="7" y="65"/>
                  </a:lnTo>
                  <a:lnTo>
                    <a:pt x="7" y="67"/>
                  </a:lnTo>
                  <a:lnTo>
                    <a:pt x="7" y="69"/>
                  </a:lnTo>
                  <a:lnTo>
                    <a:pt x="7" y="70"/>
                  </a:lnTo>
                  <a:lnTo>
                    <a:pt x="6" y="72"/>
                  </a:lnTo>
                  <a:lnTo>
                    <a:pt x="6" y="74"/>
                  </a:lnTo>
                  <a:lnTo>
                    <a:pt x="6" y="75"/>
                  </a:lnTo>
                  <a:lnTo>
                    <a:pt x="5" y="77"/>
                  </a:lnTo>
                  <a:lnTo>
                    <a:pt x="4" y="79"/>
                  </a:lnTo>
                  <a:lnTo>
                    <a:pt x="4" y="80"/>
                  </a:lnTo>
                  <a:lnTo>
                    <a:pt x="4" y="82"/>
                  </a:lnTo>
                  <a:lnTo>
                    <a:pt x="4" y="83"/>
                  </a:lnTo>
                  <a:lnTo>
                    <a:pt x="4" y="84"/>
                  </a:lnTo>
                  <a:lnTo>
                    <a:pt x="5" y="85"/>
                  </a:lnTo>
                  <a:lnTo>
                    <a:pt x="5" y="87"/>
                  </a:lnTo>
                  <a:lnTo>
                    <a:pt x="6" y="87"/>
                  </a:lnTo>
                  <a:lnTo>
                    <a:pt x="7" y="89"/>
                  </a:lnTo>
                  <a:lnTo>
                    <a:pt x="7" y="90"/>
                  </a:lnTo>
                  <a:lnTo>
                    <a:pt x="7" y="91"/>
                  </a:lnTo>
                  <a:lnTo>
                    <a:pt x="8" y="91"/>
                  </a:lnTo>
                  <a:lnTo>
                    <a:pt x="9" y="93"/>
                  </a:lnTo>
                  <a:lnTo>
                    <a:pt x="9" y="94"/>
                  </a:lnTo>
                  <a:lnTo>
                    <a:pt x="9" y="95"/>
                  </a:lnTo>
                  <a:lnTo>
                    <a:pt x="10" y="95"/>
                  </a:lnTo>
                  <a:lnTo>
                    <a:pt x="9" y="96"/>
                  </a:lnTo>
                  <a:lnTo>
                    <a:pt x="9" y="98"/>
                  </a:lnTo>
                  <a:lnTo>
                    <a:pt x="8" y="99"/>
                  </a:lnTo>
                  <a:lnTo>
                    <a:pt x="7" y="100"/>
                  </a:lnTo>
                  <a:lnTo>
                    <a:pt x="7" y="102"/>
                  </a:lnTo>
                  <a:lnTo>
                    <a:pt x="7" y="103"/>
                  </a:lnTo>
                  <a:lnTo>
                    <a:pt x="6" y="105"/>
                  </a:lnTo>
                  <a:lnTo>
                    <a:pt x="5" y="107"/>
                  </a:lnTo>
                  <a:lnTo>
                    <a:pt x="4" y="109"/>
                  </a:lnTo>
                  <a:lnTo>
                    <a:pt x="3" y="110"/>
                  </a:lnTo>
                  <a:lnTo>
                    <a:pt x="3" y="113"/>
                  </a:lnTo>
                  <a:lnTo>
                    <a:pt x="2" y="114"/>
                  </a:lnTo>
                  <a:lnTo>
                    <a:pt x="1" y="116"/>
                  </a:lnTo>
                  <a:lnTo>
                    <a:pt x="1" y="117"/>
                  </a:lnTo>
                  <a:lnTo>
                    <a:pt x="1" y="119"/>
                  </a:lnTo>
                  <a:lnTo>
                    <a:pt x="0" y="120"/>
                  </a:lnTo>
                  <a:lnTo>
                    <a:pt x="1" y="121"/>
                  </a:lnTo>
                  <a:lnTo>
                    <a:pt x="2" y="122"/>
                  </a:lnTo>
                  <a:lnTo>
                    <a:pt x="3" y="123"/>
                  </a:lnTo>
                  <a:lnTo>
                    <a:pt x="4" y="123"/>
                  </a:lnTo>
                  <a:lnTo>
                    <a:pt x="5" y="123"/>
                  </a:lnTo>
                  <a:lnTo>
                    <a:pt x="7" y="124"/>
                  </a:lnTo>
                  <a:lnTo>
                    <a:pt x="8" y="124"/>
                  </a:lnTo>
                  <a:lnTo>
                    <a:pt x="10" y="125"/>
                  </a:lnTo>
                  <a:lnTo>
                    <a:pt x="11" y="125"/>
                  </a:lnTo>
                  <a:lnTo>
                    <a:pt x="12" y="126"/>
                  </a:lnTo>
                  <a:lnTo>
                    <a:pt x="12" y="127"/>
                  </a:lnTo>
                  <a:lnTo>
                    <a:pt x="13" y="127"/>
                  </a:lnTo>
                  <a:lnTo>
                    <a:pt x="14" y="128"/>
                  </a:lnTo>
                  <a:lnTo>
                    <a:pt x="14" y="129"/>
                  </a:lnTo>
                  <a:lnTo>
                    <a:pt x="14" y="130"/>
                  </a:lnTo>
                  <a:lnTo>
                    <a:pt x="14" y="131"/>
                  </a:lnTo>
                  <a:lnTo>
                    <a:pt x="14" y="132"/>
                  </a:lnTo>
                  <a:lnTo>
                    <a:pt x="14" y="134"/>
                  </a:lnTo>
                  <a:lnTo>
                    <a:pt x="13" y="134"/>
                  </a:lnTo>
                  <a:lnTo>
                    <a:pt x="13" y="135"/>
                  </a:lnTo>
                  <a:lnTo>
                    <a:pt x="13" y="137"/>
                  </a:lnTo>
                  <a:lnTo>
                    <a:pt x="13" y="138"/>
                  </a:lnTo>
                  <a:lnTo>
                    <a:pt x="14" y="138"/>
                  </a:lnTo>
                  <a:lnTo>
                    <a:pt x="14" y="139"/>
                  </a:lnTo>
                  <a:lnTo>
                    <a:pt x="15" y="140"/>
                  </a:lnTo>
                  <a:lnTo>
                    <a:pt x="15" y="142"/>
                  </a:lnTo>
                  <a:lnTo>
                    <a:pt x="16" y="142"/>
                  </a:lnTo>
                  <a:lnTo>
                    <a:pt x="16" y="143"/>
                  </a:lnTo>
                  <a:lnTo>
                    <a:pt x="16" y="145"/>
                  </a:lnTo>
                  <a:lnTo>
                    <a:pt x="16" y="146"/>
                  </a:lnTo>
                  <a:lnTo>
                    <a:pt x="16" y="147"/>
                  </a:lnTo>
                  <a:lnTo>
                    <a:pt x="16" y="148"/>
                  </a:lnTo>
                  <a:lnTo>
                    <a:pt x="17" y="149"/>
                  </a:lnTo>
                  <a:lnTo>
                    <a:pt x="17" y="150"/>
                  </a:lnTo>
                  <a:lnTo>
                    <a:pt x="18" y="150"/>
                  </a:lnTo>
                  <a:lnTo>
                    <a:pt x="19" y="151"/>
                  </a:lnTo>
                  <a:lnTo>
                    <a:pt x="19" y="152"/>
                  </a:lnTo>
                  <a:lnTo>
                    <a:pt x="20" y="153"/>
                  </a:lnTo>
                  <a:lnTo>
                    <a:pt x="21" y="153"/>
                  </a:lnTo>
                  <a:lnTo>
                    <a:pt x="21" y="155"/>
                  </a:lnTo>
                  <a:lnTo>
                    <a:pt x="22" y="155"/>
                  </a:lnTo>
                  <a:lnTo>
                    <a:pt x="22" y="156"/>
                  </a:lnTo>
                  <a:lnTo>
                    <a:pt x="21" y="158"/>
                  </a:lnTo>
                  <a:lnTo>
                    <a:pt x="21" y="159"/>
                  </a:lnTo>
                  <a:lnTo>
                    <a:pt x="21" y="160"/>
                  </a:lnTo>
                  <a:lnTo>
                    <a:pt x="21" y="162"/>
                  </a:lnTo>
                  <a:lnTo>
                    <a:pt x="21" y="164"/>
                  </a:lnTo>
                  <a:lnTo>
                    <a:pt x="21" y="166"/>
                  </a:lnTo>
                  <a:lnTo>
                    <a:pt x="22" y="167"/>
                  </a:lnTo>
                  <a:lnTo>
                    <a:pt x="23" y="169"/>
                  </a:lnTo>
                  <a:lnTo>
                    <a:pt x="23" y="170"/>
                  </a:lnTo>
                  <a:lnTo>
                    <a:pt x="25" y="171"/>
                  </a:lnTo>
                  <a:lnTo>
                    <a:pt x="27" y="172"/>
                  </a:lnTo>
                  <a:lnTo>
                    <a:pt x="28" y="174"/>
                  </a:lnTo>
                  <a:lnTo>
                    <a:pt x="30" y="174"/>
                  </a:lnTo>
                  <a:lnTo>
                    <a:pt x="31" y="174"/>
                  </a:lnTo>
                  <a:lnTo>
                    <a:pt x="33" y="174"/>
                  </a:lnTo>
                  <a:lnTo>
                    <a:pt x="35" y="174"/>
                  </a:lnTo>
                  <a:lnTo>
                    <a:pt x="36" y="174"/>
                  </a:lnTo>
                  <a:lnTo>
                    <a:pt x="38" y="174"/>
                  </a:lnTo>
                  <a:lnTo>
                    <a:pt x="40" y="174"/>
                  </a:lnTo>
                  <a:lnTo>
                    <a:pt x="42" y="173"/>
                  </a:lnTo>
                  <a:lnTo>
                    <a:pt x="43" y="173"/>
                  </a:lnTo>
                  <a:lnTo>
                    <a:pt x="44" y="173"/>
                  </a:lnTo>
                  <a:lnTo>
                    <a:pt x="46" y="172"/>
                  </a:lnTo>
                  <a:lnTo>
                    <a:pt x="48" y="172"/>
                  </a:lnTo>
                  <a:lnTo>
                    <a:pt x="49" y="172"/>
                  </a:lnTo>
                  <a:lnTo>
                    <a:pt x="51" y="172"/>
                  </a:lnTo>
                  <a:lnTo>
                    <a:pt x="52" y="172"/>
                  </a:lnTo>
                  <a:lnTo>
                    <a:pt x="52" y="173"/>
                  </a:lnTo>
                  <a:lnTo>
                    <a:pt x="54" y="173"/>
                  </a:lnTo>
                  <a:lnTo>
                    <a:pt x="54" y="174"/>
                  </a:lnTo>
                  <a:lnTo>
                    <a:pt x="55" y="175"/>
                  </a:lnTo>
                  <a:lnTo>
                    <a:pt x="55" y="176"/>
                  </a:lnTo>
                  <a:lnTo>
                    <a:pt x="56" y="177"/>
                  </a:lnTo>
                  <a:lnTo>
                    <a:pt x="56" y="179"/>
                  </a:lnTo>
                  <a:lnTo>
                    <a:pt x="56" y="181"/>
                  </a:lnTo>
                  <a:lnTo>
                    <a:pt x="56" y="183"/>
                  </a:lnTo>
                  <a:lnTo>
                    <a:pt x="56" y="185"/>
                  </a:lnTo>
                  <a:lnTo>
                    <a:pt x="56" y="187"/>
                  </a:lnTo>
                  <a:lnTo>
                    <a:pt x="56" y="190"/>
                  </a:lnTo>
                  <a:lnTo>
                    <a:pt x="57" y="193"/>
                  </a:lnTo>
                  <a:lnTo>
                    <a:pt x="57" y="195"/>
                  </a:lnTo>
                  <a:lnTo>
                    <a:pt x="58" y="198"/>
                  </a:lnTo>
                  <a:lnTo>
                    <a:pt x="59" y="201"/>
                  </a:lnTo>
                  <a:lnTo>
                    <a:pt x="60" y="204"/>
                  </a:lnTo>
                  <a:lnTo>
                    <a:pt x="61" y="206"/>
                  </a:lnTo>
                  <a:lnTo>
                    <a:pt x="62" y="209"/>
                  </a:lnTo>
                  <a:lnTo>
                    <a:pt x="64" y="211"/>
                  </a:lnTo>
                  <a:lnTo>
                    <a:pt x="64" y="213"/>
                  </a:lnTo>
                  <a:lnTo>
                    <a:pt x="65" y="214"/>
                  </a:lnTo>
                  <a:lnTo>
                    <a:pt x="66" y="215"/>
                  </a:lnTo>
                  <a:lnTo>
                    <a:pt x="68" y="216"/>
                  </a:lnTo>
                  <a:lnTo>
                    <a:pt x="70" y="216"/>
                  </a:lnTo>
                  <a:lnTo>
                    <a:pt x="72" y="216"/>
                  </a:lnTo>
                  <a:lnTo>
                    <a:pt x="73" y="215"/>
                  </a:lnTo>
                  <a:lnTo>
                    <a:pt x="76" y="215"/>
                  </a:lnTo>
                  <a:lnTo>
                    <a:pt x="78" y="213"/>
                  </a:lnTo>
                  <a:lnTo>
                    <a:pt x="80" y="211"/>
                  </a:lnTo>
                  <a:lnTo>
                    <a:pt x="83" y="210"/>
                  </a:lnTo>
                  <a:lnTo>
                    <a:pt x="86" y="208"/>
                  </a:lnTo>
                  <a:lnTo>
                    <a:pt x="90" y="205"/>
                  </a:lnTo>
                  <a:lnTo>
                    <a:pt x="93" y="202"/>
                  </a:lnTo>
                  <a:lnTo>
                    <a:pt x="96" y="198"/>
                  </a:lnTo>
                  <a:lnTo>
                    <a:pt x="99" y="195"/>
                  </a:lnTo>
                  <a:lnTo>
                    <a:pt x="101" y="191"/>
                  </a:lnTo>
                  <a:lnTo>
                    <a:pt x="104" y="188"/>
                  </a:lnTo>
                  <a:lnTo>
                    <a:pt x="106" y="184"/>
                  </a:lnTo>
                  <a:lnTo>
                    <a:pt x="108" y="180"/>
                  </a:lnTo>
                  <a:lnTo>
                    <a:pt x="110" y="177"/>
                  </a:lnTo>
                  <a:lnTo>
                    <a:pt x="113" y="174"/>
                  </a:lnTo>
                  <a:lnTo>
                    <a:pt x="115" y="170"/>
                  </a:lnTo>
                  <a:lnTo>
                    <a:pt x="117" y="167"/>
                  </a:lnTo>
                  <a:lnTo>
                    <a:pt x="120" y="164"/>
                  </a:lnTo>
                  <a:lnTo>
                    <a:pt x="122" y="162"/>
                  </a:lnTo>
                  <a:lnTo>
                    <a:pt x="125" y="159"/>
                  </a:lnTo>
                  <a:lnTo>
                    <a:pt x="127" y="158"/>
                  </a:lnTo>
                  <a:lnTo>
                    <a:pt x="127" y="155"/>
                  </a:lnTo>
                  <a:lnTo>
                    <a:pt x="127" y="153"/>
                  </a:lnTo>
                  <a:lnTo>
                    <a:pt x="127" y="151"/>
                  </a:lnTo>
                  <a:lnTo>
                    <a:pt x="127" y="149"/>
                  </a:lnTo>
                  <a:lnTo>
                    <a:pt x="127" y="147"/>
                  </a:lnTo>
                  <a:lnTo>
                    <a:pt x="127" y="146"/>
                  </a:lnTo>
                  <a:lnTo>
                    <a:pt x="127" y="144"/>
                  </a:lnTo>
                  <a:lnTo>
                    <a:pt x="127" y="142"/>
                  </a:lnTo>
                  <a:lnTo>
                    <a:pt x="127" y="141"/>
                  </a:lnTo>
                  <a:lnTo>
                    <a:pt x="127" y="139"/>
                  </a:lnTo>
                  <a:lnTo>
                    <a:pt x="128" y="138"/>
                  </a:lnTo>
                  <a:lnTo>
                    <a:pt x="128" y="137"/>
                  </a:lnTo>
                  <a:lnTo>
                    <a:pt x="128" y="135"/>
                  </a:lnTo>
                  <a:lnTo>
                    <a:pt x="129" y="134"/>
                  </a:lnTo>
                  <a:lnTo>
                    <a:pt x="129" y="133"/>
                  </a:lnTo>
                  <a:lnTo>
                    <a:pt x="130" y="131"/>
                  </a:lnTo>
                  <a:lnTo>
                    <a:pt x="132" y="130"/>
                  </a:lnTo>
                  <a:lnTo>
                    <a:pt x="133" y="128"/>
                  </a:lnTo>
                  <a:lnTo>
                    <a:pt x="134" y="126"/>
                  </a:lnTo>
                  <a:lnTo>
                    <a:pt x="136" y="123"/>
                  </a:lnTo>
                  <a:lnTo>
                    <a:pt x="137" y="120"/>
                  </a:lnTo>
                  <a:lnTo>
                    <a:pt x="139" y="117"/>
                  </a:lnTo>
                  <a:lnTo>
                    <a:pt x="141" y="114"/>
                  </a:lnTo>
                  <a:lnTo>
                    <a:pt x="142" y="110"/>
                  </a:lnTo>
                  <a:lnTo>
                    <a:pt x="144" y="106"/>
                  </a:lnTo>
                  <a:lnTo>
                    <a:pt x="145" y="103"/>
                  </a:lnTo>
                  <a:lnTo>
                    <a:pt x="146" y="99"/>
                  </a:lnTo>
                  <a:lnTo>
                    <a:pt x="148" y="96"/>
                  </a:lnTo>
                  <a:lnTo>
                    <a:pt x="149" y="92"/>
                  </a:lnTo>
                  <a:lnTo>
                    <a:pt x="149" y="89"/>
                  </a:lnTo>
                  <a:lnTo>
                    <a:pt x="149" y="87"/>
                  </a:lnTo>
                  <a:lnTo>
                    <a:pt x="150" y="84"/>
                  </a:lnTo>
                  <a:lnTo>
                    <a:pt x="150" y="80"/>
                  </a:lnTo>
                  <a:lnTo>
                    <a:pt x="150" y="77"/>
                  </a:lnTo>
                  <a:lnTo>
                    <a:pt x="150" y="72"/>
                  </a:lnTo>
                  <a:lnTo>
                    <a:pt x="150" y="68"/>
                  </a:lnTo>
                  <a:lnTo>
                    <a:pt x="149" y="63"/>
                  </a:lnTo>
                  <a:lnTo>
                    <a:pt x="149" y="59"/>
                  </a:lnTo>
                  <a:lnTo>
                    <a:pt x="149" y="54"/>
                  </a:lnTo>
                  <a:lnTo>
                    <a:pt x="148" y="50"/>
                  </a:lnTo>
                  <a:lnTo>
                    <a:pt x="146" y="45"/>
                  </a:lnTo>
                  <a:lnTo>
                    <a:pt x="145" y="40"/>
                  </a:lnTo>
                  <a:lnTo>
                    <a:pt x="144" y="36"/>
                  </a:lnTo>
                  <a:lnTo>
                    <a:pt x="142" y="32"/>
                  </a:lnTo>
                  <a:lnTo>
                    <a:pt x="140" y="29"/>
                  </a:lnTo>
                  <a:lnTo>
                    <a:pt x="138" y="26"/>
                  </a:lnTo>
                  <a:lnTo>
                    <a:pt x="135" y="23"/>
                  </a:lnTo>
                  <a:lnTo>
                    <a:pt x="133" y="22"/>
                  </a:lnTo>
                  <a:lnTo>
                    <a:pt x="129" y="19"/>
                  </a:lnTo>
                  <a:lnTo>
                    <a:pt x="126" y="16"/>
                  </a:lnTo>
                  <a:lnTo>
                    <a:pt x="123" y="14"/>
                  </a:lnTo>
                  <a:lnTo>
                    <a:pt x="119" y="12"/>
                  </a:lnTo>
                  <a:lnTo>
                    <a:pt x="115" y="10"/>
                  </a:lnTo>
                  <a:lnTo>
                    <a:pt x="112" y="9"/>
                  </a:lnTo>
                  <a:lnTo>
                    <a:pt x="108" y="7"/>
                  </a:lnTo>
                  <a:lnTo>
                    <a:pt x="104" y="6"/>
                  </a:lnTo>
                  <a:lnTo>
                    <a:pt x="100" y="4"/>
                  </a:lnTo>
                  <a:lnTo>
                    <a:pt x="96" y="3"/>
                  </a:lnTo>
                  <a:lnTo>
                    <a:pt x="92" y="2"/>
                  </a:lnTo>
                  <a:lnTo>
                    <a:pt x="88" y="1"/>
                  </a:lnTo>
                  <a:lnTo>
                    <a:pt x="84" y="1"/>
                  </a:lnTo>
                  <a:lnTo>
                    <a:pt x="80" y="0"/>
                  </a:lnTo>
                  <a:lnTo>
                    <a:pt x="76" y="1"/>
                  </a:lnTo>
                  <a:lnTo>
                    <a:pt x="73" y="1"/>
                  </a:lnTo>
                  <a:lnTo>
                    <a:pt x="70" y="2"/>
                  </a:lnTo>
                  <a:lnTo>
                    <a:pt x="67" y="2"/>
                  </a:lnTo>
                  <a:lnTo>
                    <a:pt x="63" y="3"/>
                  </a:lnTo>
                  <a:lnTo>
                    <a:pt x="60" y="3"/>
                  </a:lnTo>
                  <a:lnTo>
                    <a:pt x="56" y="4"/>
                  </a:lnTo>
                  <a:lnTo>
                    <a:pt x="52" y="5"/>
                  </a:lnTo>
                  <a:lnTo>
                    <a:pt x="49" y="6"/>
                  </a:lnTo>
                  <a:lnTo>
                    <a:pt x="46" y="7"/>
                  </a:lnTo>
                  <a:lnTo>
                    <a:pt x="42" y="8"/>
                  </a:lnTo>
                  <a:lnTo>
                    <a:pt x="39" y="9"/>
                  </a:lnTo>
                  <a:lnTo>
                    <a:pt x="36" y="10"/>
                  </a:lnTo>
                  <a:lnTo>
                    <a:pt x="34" y="10"/>
                  </a:lnTo>
                  <a:lnTo>
                    <a:pt x="31" y="11"/>
                  </a:lnTo>
                  <a:lnTo>
                    <a:pt x="29" y="12"/>
                  </a:lnTo>
                  <a:lnTo>
                    <a:pt x="27" y="14"/>
                  </a:lnTo>
                  <a:lnTo>
                    <a:pt x="25" y="14"/>
                  </a:lnTo>
                  <a:lnTo>
                    <a:pt x="23" y="14"/>
                  </a:lnTo>
                  <a:lnTo>
                    <a:pt x="22" y="15"/>
                  </a:lnTo>
                  <a:lnTo>
                    <a:pt x="21" y="16"/>
                  </a:lnTo>
                  <a:lnTo>
                    <a:pt x="19" y="16"/>
                  </a:lnTo>
                  <a:lnTo>
                    <a:pt x="19" y="18"/>
                  </a:lnTo>
                  <a:lnTo>
                    <a:pt x="18" y="19"/>
                  </a:lnTo>
                  <a:lnTo>
                    <a:pt x="17" y="20"/>
                  </a:lnTo>
                  <a:lnTo>
                    <a:pt x="16" y="22"/>
                  </a:lnTo>
                  <a:lnTo>
                    <a:pt x="15" y="22"/>
                  </a:lnTo>
                  <a:lnTo>
                    <a:pt x="15" y="23"/>
                  </a:lnTo>
                  <a:lnTo>
                    <a:pt x="14" y="25"/>
                  </a:lnTo>
                  <a:lnTo>
                    <a:pt x="13" y="27"/>
                  </a:lnTo>
                  <a:lnTo>
                    <a:pt x="13" y="28"/>
                  </a:lnTo>
                  <a:lnTo>
                    <a:pt x="12" y="29"/>
                  </a:lnTo>
                  <a:lnTo>
                    <a:pt x="11" y="31"/>
                  </a:lnTo>
                  <a:lnTo>
                    <a:pt x="10" y="32"/>
                  </a:lnTo>
                  <a:lnTo>
                    <a:pt x="9" y="34"/>
                  </a:lnTo>
                  <a:lnTo>
                    <a:pt x="9" y="35"/>
                  </a:lnTo>
                  <a:lnTo>
                    <a:pt x="9" y="36"/>
                  </a:lnTo>
                  <a:lnTo>
                    <a:pt x="8" y="38"/>
                  </a:lnTo>
                  <a:lnTo>
                    <a:pt x="9" y="39"/>
                  </a:lnTo>
                  <a:lnTo>
                    <a:pt x="9" y="40"/>
                  </a:lnTo>
                  <a:lnTo>
                    <a:pt x="10" y="42"/>
                  </a:lnTo>
                  <a:lnTo>
                    <a:pt x="11" y="43"/>
                  </a:lnTo>
                  <a:lnTo>
                    <a:pt x="11" y="44"/>
                  </a:lnTo>
                  <a:lnTo>
                    <a:pt x="11" y="46"/>
                  </a:lnTo>
                  <a:lnTo>
                    <a:pt x="12" y="46"/>
                  </a:lnTo>
                  <a:lnTo>
                    <a:pt x="12" y="48"/>
                  </a:lnTo>
                  <a:lnTo>
                    <a:pt x="12" y="50"/>
                  </a:lnTo>
                </a:path>
              </a:pathLst>
            </a:custGeom>
            <a:solidFill>
              <a:srgbClr val="FFA27C"/>
            </a:solidFill>
            <a:ln w="12700" cap="rnd" cmpd="sng">
              <a:solidFill>
                <a:srgbClr val="F57B49"/>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538" name="Freeform 10"/>
            <p:cNvSpPr>
              <a:spLocks/>
            </p:cNvSpPr>
            <p:nvPr/>
          </p:nvSpPr>
          <p:spPr bwMode="auto">
            <a:xfrm>
              <a:off x="3321" y="1590"/>
              <a:ext cx="70" cy="44"/>
            </a:xfrm>
            <a:custGeom>
              <a:avLst/>
              <a:gdLst>
                <a:gd name="T0" fmla="*/ 69 w 70"/>
                <a:gd name="T1" fmla="*/ 0 h 44"/>
                <a:gd name="T2" fmla="*/ 61 w 70"/>
                <a:gd name="T3" fmla="*/ 12 h 44"/>
                <a:gd name="T4" fmla="*/ 49 w 70"/>
                <a:gd name="T5" fmla="*/ 20 h 44"/>
                <a:gd name="T6" fmla="*/ 37 w 70"/>
                <a:gd name="T7" fmla="*/ 23 h 44"/>
                <a:gd name="T8" fmla="*/ 24 w 70"/>
                <a:gd name="T9" fmla="*/ 27 h 44"/>
                <a:gd name="T10" fmla="*/ 12 w 70"/>
                <a:gd name="T11" fmla="*/ 35 h 44"/>
                <a:gd name="T12" fmla="*/ 0 w 70"/>
                <a:gd name="T13" fmla="*/ 43 h 44"/>
              </a:gdLst>
              <a:ahLst/>
              <a:cxnLst>
                <a:cxn ang="0">
                  <a:pos x="T0" y="T1"/>
                </a:cxn>
                <a:cxn ang="0">
                  <a:pos x="T2" y="T3"/>
                </a:cxn>
                <a:cxn ang="0">
                  <a:pos x="T4" y="T5"/>
                </a:cxn>
                <a:cxn ang="0">
                  <a:pos x="T6" y="T7"/>
                </a:cxn>
                <a:cxn ang="0">
                  <a:pos x="T8" y="T9"/>
                </a:cxn>
                <a:cxn ang="0">
                  <a:pos x="T10" y="T11"/>
                </a:cxn>
                <a:cxn ang="0">
                  <a:pos x="T12" y="T13"/>
                </a:cxn>
              </a:cxnLst>
              <a:rect l="0" t="0" r="r" b="b"/>
              <a:pathLst>
                <a:path w="70" h="44">
                  <a:moveTo>
                    <a:pt x="69" y="0"/>
                  </a:moveTo>
                  <a:lnTo>
                    <a:pt x="61" y="12"/>
                  </a:lnTo>
                  <a:lnTo>
                    <a:pt x="49" y="20"/>
                  </a:lnTo>
                  <a:lnTo>
                    <a:pt x="37" y="23"/>
                  </a:lnTo>
                  <a:lnTo>
                    <a:pt x="24" y="27"/>
                  </a:lnTo>
                  <a:lnTo>
                    <a:pt x="12" y="35"/>
                  </a:lnTo>
                  <a:lnTo>
                    <a:pt x="0" y="43"/>
                  </a:lnTo>
                </a:path>
              </a:pathLst>
            </a:custGeom>
            <a:noFill/>
            <a:ln w="12700" cap="rnd" cmpd="sng">
              <a:solidFill>
                <a:schemeClr val="bg2"/>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539" name="Freeform 11"/>
            <p:cNvSpPr>
              <a:spLocks/>
            </p:cNvSpPr>
            <p:nvPr/>
          </p:nvSpPr>
          <p:spPr bwMode="auto">
            <a:xfrm>
              <a:off x="3324" y="1490"/>
              <a:ext cx="67" cy="93"/>
            </a:xfrm>
            <a:custGeom>
              <a:avLst/>
              <a:gdLst>
                <a:gd name="T0" fmla="*/ 17 w 67"/>
                <a:gd name="T1" fmla="*/ 0 h 93"/>
                <a:gd name="T2" fmla="*/ 17 w 67"/>
                <a:gd name="T3" fmla="*/ 12 h 93"/>
                <a:gd name="T4" fmla="*/ 8 w 67"/>
                <a:gd name="T5" fmla="*/ 24 h 93"/>
                <a:gd name="T6" fmla="*/ 0 w 67"/>
                <a:gd name="T7" fmla="*/ 36 h 93"/>
                <a:gd name="T8" fmla="*/ 0 w 67"/>
                <a:gd name="T9" fmla="*/ 48 h 93"/>
                <a:gd name="T10" fmla="*/ 12 w 67"/>
                <a:gd name="T11" fmla="*/ 52 h 93"/>
                <a:gd name="T12" fmla="*/ 25 w 67"/>
                <a:gd name="T13" fmla="*/ 52 h 93"/>
                <a:gd name="T14" fmla="*/ 37 w 67"/>
                <a:gd name="T15" fmla="*/ 52 h 93"/>
                <a:gd name="T16" fmla="*/ 50 w 67"/>
                <a:gd name="T17" fmla="*/ 48 h 93"/>
                <a:gd name="T18" fmla="*/ 62 w 67"/>
                <a:gd name="T19" fmla="*/ 56 h 93"/>
                <a:gd name="T20" fmla="*/ 66 w 67"/>
                <a:gd name="T21" fmla="*/ 68 h 93"/>
                <a:gd name="T22" fmla="*/ 66 w 67"/>
                <a:gd name="T23" fmla="*/ 80 h 93"/>
                <a:gd name="T24" fmla="*/ 66 w 67"/>
                <a:gd name="T25" fmla="*/ 9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7" h="93">
                  <a:moveTo>
                    <a:pt x="17" y="0"/>
                  </a:moveTo>
                  <a:lnTo>
                    <a:pt x="17" y="12"/>
                  </a:lnTo>
                  <a:lnTo>
                    <a:pt x="8" y="24"/>
                  </a:lnTo>
                  <a:lnTo>
                    <a:pt x="0" y="36"/>
                  </a:lnTo>
                  <a:lnTo>
                    <a:pt x="0" y="48"/>
                  </a:lnTo>
                  <a:lnTo>
                    <a:pt x="12" y="52"/>
                  </a:lnTo>
                  <a:lnTo>
                    <a:pt x="25" y="52"/>
                  </a:lnTo>
                  <a:lnTo>
                    <a:pt x="37" y="52"/>
                  </a:lnTo>
                  <a:lnTo>
                    <a:pt x="50" y="48"/>
                  </a:lnTo>
                  <a:lnTo>
                    <a:pt x="62" y="56"/>
                  </a:lnTo>
                  <a:lnTo>
                    <a:pt x="66" y="68"/>
                  </a:lnTo>
                  <a:lnTo>
                    <a:pt x="66" y="80"/>
                  </a:lnTo>
                  <a:lnTo>
                    <a:pt x="66" y="92"/>
                  </a:lnTo>
                </a:path>
              </a:pathLst>
            </a:custGeom>
            <a:noFill/>
            <a:ln w="12700" cap="rnd" cmpd="sng">
              <a:solidFill>
                <a:schemeClr val="bg2"/>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540" name="Freeform 12"/>
            <p:cNvSpPr>
              <a:spLocks/>
            </p:cNvSpPr>
            <p:nvPr/>
          </p:nvSpPr>
          <p:spPr bwMode="auto">
            <a:xfrm>
              <a:off x="3513" y="1450"/>
              <a:ext cx="164" cy="327"/>
            </a:xfrm>
            <a:custGeom>
              <a:avLst/>
              <a:gdLst>
                <a:gd name="T0" fmla="*/ 0 w 164"/>
                <a:gd name="T1" fmla="*/ 24 h 327"/>
                <a:gd name="T2" fmla="*/ 4 w 164"/>
                <a:gd name="T3" fmla="*/ 36 h 327"/>
                <a:gd name="T4" fmla="*/ 12 w 164"/>
                <a:gd name="T5" fmla="*/ 48 h 327"/>
                <a:gd name="T6" fmla="*/ 20 w 164"/>
                <a:gd name="T7" fmla="*/ 36 h 327"/>
                <a:gd name="T8" fmla="*/ 20 w 164"/>
                <a:gd name="T9" fmla="*/ 24 h 327"/>
                <a:gd name="T10" fmla="*/ 20 w 164"/>
                <a:gd name="T11" fmla="*/ 12 h 327"/>
                <a:gd name="T12" fmla="*/ 16 w 164"/>
                <a:gd name="T13" fmla="*/ 0 h 327"/>
                <a:gd name="T14" fmla="*/ 16 w 164"/>
                <a:gd name="T15" fmla="*/ 12 h 327"/>
                <a:gd name="T16" fmla="*/ 16 w 164"/>
                <a:gd name="T17" fmla="*/ 24 h 327"/>
                <a:gd name="T18" fmla="*/ 16 w 164"/>
                <a:gd name="T19" fmla="*/ 36 h 327"/>
                <a:gd name="T20" fmla="*/ 16 w 164"/>
                <a:gd name="T21" fmla="*/ 48 h 327"/>
                <a:gd name="T22" fmla="*/ 20 w 164"/>
                <a:gd name="T23" fmla="*/ 60 h 327"/>
                <a:gd name="T24" fmla="*/ 24 w 164"/>
                <a:gd name="T25" fmla="*/ 72 h 327"/>
                <a:gd name="T26" fmla="*/ 29 w 164"/>
                <a:gd name="T27" fmla="*/ 83 h 327"/>
                <a:gd name="T28" fmla="*/ 33 w 164"/>
                <a:gd name="T29" fmla="*/ 95 h 327"/>
                <a:gd name="T30" fmla="*/ 41 w 164"/>
                <a:gd name="T31" fmla="*/ 107 h 327"/>
                <a:gd name="T32" fmla="*/ 49 w 164"/>
                <a:gd name="T33" fmla="*/ 119 h 327"/>
                <a:gd name="T34" fmla="*/ 57 w 164"/>
                <a:gd name="T35" fmla="*/ 131 h 327"/>
                <a:gd name="T36" fmla="*/ 65 w 164"/>
                <a:gd name="T37" fmla="*/ 143 h 327"/>
                <a:gd name="T38" fmla="*/ 77 w 164"/>
                <a:gd name="T39" fmla="*/ 143 h 327"/>
                <a:gd name="T40" fmla="*/ 90 w 164"/>
                <a:gd name="T41" fmla="*/ 135 h 327"/>
                <a:gd name="T42" fmla="*/ 102 w 164"/>
                <a:gd name="T43" fmla="*/ 131 h 327"/>
                <a:gd name="T44" fmla="*/ 86 w 164"/>
                <a:gd name="T45" fmla="*/ 135 h 327"/>
                <a:gd name="T46" fmla="*/ 73 w 164"/>
                <a:gd name="T47" fmla="*/ 143 h 327"/>
                <a:gd name="T48" fmla="*/ 73 w 164"/>
                <a:gd name="T49" fmla="*/ 155 h 327"/>
                <a:gd name="T50" fmla="*/ 77 w 164"/>
                <a:gd name="T51" fmla="*/ 167 h 327"/>
                <a:gd name="T52" fmla="*/ 77 w 164"/>
                <a:gd name="T53" fmla="*/ 179 h 327"/>
                <a:gd name="T54" fmla="*/ 77 w 164"/>
                <a:gd name="T55" fmla="*/ 191 h 327"/>
                <a:gd name="T56" fmla="*/ 77 w 164"/>
                <a:gd name="T57" fmla="*/ 203 h 327"/>
                <a:gd name="T58" fmla="*/ 77 w 164"/>
                <a:gd name="T59" fmla="*/ 215 h 327"/>
                <a:gd name="T60" fmla="*/ 77 w 164"/>
                <a:gd name="T61" fmla="*/ 227 h 327"/>
                <a:gd name="T62" fmla="*/ 82 w 164"/>
                <a:gd name="T63" fmla="*/ 239 h 327"/>
                <a:gd name="T64" fmla="*/ 82 w 164"/>
                <a:gd name="T65" fmla="*/ 250 h 327"/>
                <a:gd name="T66" fmla="*/ 82 w 164"/>
                <a:gd name="T67" fmla="*/ 262 h 327"/>
                <a:gd name="T68" fmla="*/ 82 w 164"/>
                <a:gd name="T69" fmla="*/ 274 h 327"/>
                <a:gd name="T70" fmla="*/ 82 w 164"/>
                <a:gd name="T71" fmla="*/ 286 h 327"/>
                <a:gd name="T72" fmla="*/ 82 w 164"/>
                <a:gd name="T73" fmla="*/ 298 h 327"/>
                <a:gd name="T74" fmla="*/ 82 w 164"/>
                <a:gd name="T75" fmla="*/ 310 h 327"/>
                <a:gd name="T76" fmla="*/ 86 w 164"/>
                <a:gd name="T77" fmla="*/ 322 h 327"/>
                <a:gd name="T78" fmla="*/ 98 w 164"/>
                <a:gd name="T79" fmla="*/ 326 h 327"/>
                <a:gd name="T80" fmla="*/ 110 w 164"/>
                <a:gd name="T81" fmla="*/ 322 h 327"/>
                <a:gd name="T82" fmla="*/ 122 w 164"/>
                <a:gd name="T83" fmla="*/ 318 h 327"/>
                <a:gd name="T84" fmla="*/ 134 w 164"/>
                <a:gd name="T85" fmla="*/ 318 h 327"/>
                <a:gd name="T86" fmla="*/ 147 w 164"/>
                <a:gd name="T87" fmla="*/ 318 h 327"/>
                <a:gd name="T88" fmla="*/ 163 w 164"/>
                <a:gd name="T89" fmla="*/ 326 h 327"/>
                <a:gd name="T90" fmla="*/ 155 w 164"/>
                <a:gd name="T91" fmla="*/ 322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4" h="327">
                  <a:moveTo>
                    <a:pt x="0" y="24"/>
                  </a:moveTo>
                  <a:lnTo>
                    <a:pt x="4" y="36"/>
                  </a:lnTo>
                  <a:lnTo>
                    <a:pt x="12" y="48"/>
                  </a:lnTo>
                  <a:lnTo>
                    <a:pt x="20" y="36"/>
                  </a:lnTo>
                  <a:lnTo>
                    <a:pt x="20" y="24"/>
                  </a:lnTo>
                  <a:lnTo>
                    <a:pt x="20" y="12"/>
                  </a:lnTo>
                  <a:lnTo>
                    <a:pt x="16" y="0"/>
                  </a:lnTo>
                  <a:lnTo>
                    <a:pt x="16" y="12"/>
                  </a:lnTo>
                  <a:lnTo>
                    <a:pt x="16" y="24"/>
                  </a:lnTo>
                  <a:lnTo>
                    <a:pt x="16" y="36"/>
                  </a:lnTo>
                  <a:lnTo>
                    <a:pt x="16" y="48"/>
                  </a:lnTo>
                  <a:lnTo>
                    <a:pt x="20" y="60"/>
                  </a:lnTo>
                  <a:lnTo>
                    <a:pt x="24" y="72"/>
                  </a:lnTo>
                  <a:lnTo>
                    <a:pt x="29" y="83"/>
                  </a:lnTo>
                  <a:lnTo>
                    <a:pt x="33" y="95"/>
                  </a:lnTo>
                  <a:lnTo>
                    <a:pt x="41" y="107"/>
                  </a:lnTo>
                  <a:lnTo>
                    <a:pt x="49" y="119"/>
                  </a:lnTo>
                  <a:lnTo>
                    <a:pt x="57" y="131"/>
                  </a:lnTo>
                  <a:lnTo>
                    <a:pt x="65" y="143"/>
                  </a:lnTo>
                  <a:lnTo>
                    <a:pt x="77" y="143"/>
                  </a:lnTo>
                  <a:lnTo>
                    <a:pt x="90" y="135"/>
                  </a:lnTo>
                  <a:lnTo>
                    <a:pt x="102" y="131"/>
                  </a:lnTo>
                  <a:lnTo>
                    <a:pt x="86" y="135"/>
                  </a:lnTo>
                  <a:lnTo>
                    <a:pt x="73" y="143"/>
                  </a:lnTo>
                  <a:lnTo>
                    <a:pt x="73" y="155"/>
                  </a:lnTo>
                  <a:lnTo>
                    <a:pt x="77" y="167"/>
                  </a:lnTo>
                  <a:lnTo>
                    <a:pt x="77" y="179"/>
                  </a:lnTo>
                  <a:lnTo>
                    <a:pt x="77" y="191"/>
                  </a:lnTo>
                  <a:lnTo>
                    <a:pt x="77" y="203"/>
                  </a:lnTo>
                  <a:lnTo>
                    <a:pt x="77" y="215"/>
                  </a:lnTo>
                  <a:lnTo>
                    <a:pt x="77" y="227"/>
                  </a:lnTo>
                  <a:lnTo>
                    <a:pt x="82" y="239"/>
                  </a:lnTo>
                  <a:lnTo>
                    <a:pt x="82" y="250"/>
                  </a:lnTo>
                  <a:lnTo>
                    <a:pt x="82" y="262"/>
                  </a:lnTo>
                  <a:lnTo>
                    <a:pt x="82" y="274"/>
                  </a:lnTo>
                  <a:lnTo>
                    <a:pt x="82" y="286"/>
                  </a:lnTo>
                  <a:lnTo>
                    <a:pt x="82" y="298"/>
                  </a:lnTo>
                  <a:lnTo>
                    <a:pt x="82" y="310"/>
                  </a:lnTo>
                  <a:lnTo>
                    <a:pt x="86" y="322"/>
                  </a:lnTo>
                  <a:lnTo>
                    <a:pt x="98" y="326"/>
                  </a:lnTo>
                  <a:lnTo>
                    <a:pt x="110" y="322"/>
                  </a:lnTo>
                  <a:lnTo>
                    <a:pt x="122" y="318"/>
                  </a:lnTo>
                  <a:lnTo>
                    <a:pt x="134" y="318"/>
                  </a:lnTo>
                  <a:lnTo>
                    <a:pt x="147" y="318"/>
                  </a:lnTo>
                  <a:lnTo>
                    <a:pt x="163" y="326"/>
                  </a:lnTo>
                  <a:lnTo>
                    <a:pt x="155" y="322"/>
                  </a:lnTo>
                </a:path>
              </a:pathLst>
            </a:custGeom>
            <a:noFill/>
            <a:ln w="12700" cap="rnd" cmpd="sng">
              <a:solidFill>
                <a:schemeClr val="bg2"/>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541" name="Freeform 13"/>
            <p:cNvSpPr>
              <a:spLocks/>
            </p:cNvSpPr>
            <p:nvPr/>
          </p:nvSpPr>
          <p:spPr bwMode="auto">
            <a:xfrm>
              <a:off x="3353" y="1320"/>
              <a:ext cx="132" cy="99"/>
            </a:xfrm>
            <a:custGeom>
              <a:avLst/>
              <a:gdLst>
                <a:gd name="T0" fmla="*/ 0 w 132"/>
                <a:gd name="T1" fmla="*/ 39 h 99"/>
                <a:gd name="T2" fmla="*/ 0 w 132"/>
                <a:gd name="T3" fmla="*/ 51 h 99"/>
                <a:gd name="T4" fmla="*/ 8 w 132"/>
                <a:gd name="T5" fmla="*/ 63 h 99"/>
                <a:gd name="T6" fmla="*/ 12 w 132"/>
                <a:gd name="T7" fmla="*/ 74 h 99"/>
                <a:gd name="T8" fmla="*/ 12 w 132"/>
                <a:gd name="T9" fmla="*/ 86 h 99"/>
                <a:gd name="T10" fmla="*/ 12 w 132"/>
                <a:gd name="T11" fmla="*/ 98 h 99"/>
                <a:gd name="T12" fmla="*/ 25 w 132"/>
                <a:gd name="T13" fmla="*/ 98 h 99"/>
                <a:gd name="T14" fmla="*/ 33 w 132"/>
                <a:gd name="T15" fmla="*/ 86 h 99"/>
                <a:gd name="T16" fmla="*/ 41 w 132"/>
                <a:gd name="T17" fmla="*/ 74 h 99"/>
                <a:gd name="T18" fmla="*/ 49 w 132"/>
                <a:gd name="T19" fmla="*/ 63 h 99"/>
                <a:gd name="T20" fmla="*/ 61 w 132"/>
                <a:gd name="T21" fmla="*/ 59 h 99"/>
                <a:gd name="T22" fmla="*/ 70 w 132"/>
                <a:gd name="T23" fmla="*/ 71 h 99"/>
                <a:gd name="T24" fmla="*/ 82 w 132"/>
                <a:gd name="T25" fmla="*/ 82 h 99"/>
                <a:gd name="T26" fmla="*/ 94 w 132"/>
                <a:gd name="T27" fmla="*/ 82 h 99"/>
                <a:gd name="T28" fmla="*/ 98 w 132"/>
                <a:gd name="T29" fmla="*/ 71 h 99"/>
                <a:gd name="T30" fmla="*/ 106 w 132"/>
                <a:gd name="T31" fmla="*/ 59 h 99"/>
                <a:gd name="T32" fmla="*/ 115 w 132"/>
                <a:gd name="T33" fmla="*/ 47 h 99"/>
                <a:gd name="T34" fmla="*/ 119 w 132"/>
                <a:gd name="T35" fmla="*/ 35 h 99"/>
                <a:gd name="T36" fmla="*/ 123 w 132"/>
                <a:gd name="T37" fmla="*/ 24 h 99"/>
                <a:gd name="T38" fmla="*/ 127 w 132"/>
                <a:gd name="T39" fmla="*/ 12 h 99"/>
                <a:gd name="T40" fmla="*/ 131 w 132"/>
                <a:gd name="T41"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2" h="99">
                  <a:moveTo>
                    <a:pt x="0" y="39"/>
                  </a:moveTo>
                  <a:lnTo>
                    <a:pt x="0" y="51"/>
                  </a:lnTo>
                  <a:lnTo>
                    <a:pt x="8" y="63"/>
                  </a:lnTo>
                  <a:lnTo>
                    <a:pt x="12" y="74"/>
                  </a:lnTo>
                  <a:lnTo>
                    <a:pt x="12" y="86"/>
                  </a:lnTo>
                  <a:lnTo>
                    <a:pt x="12" y="98"/>
                  </a:lnTo>
                  <a:lnTo>
                    <a:pt x="25" y="98"/>
                  </a:lnTo>
                  <a:lnTo>
                    <a:pt x="33" y="86"/>
                  </a:lnTo>
                  <a:lnTo>
                    <a:pt x="41" y="74"/>
                  </a:lnTo>
                  <a:lnTo>
                    <a:pt x="49" y="63"/>
                  </a:lnTo>
                  <a:lnTo>
                    <a:pt x="61" y="59"/>
                  </a:lnTo>
                  <a:lnTo>
                    <a:pt x="70" y="71"/>
                  </a:lnTo>
                  <a:lnTo>
                    <a:pt x="82" y="82"/>
                  </a:lnTo>
                  <a:lnTo>
                    <a:pt x="94" y="82"/>
                  </a:lnTo>
                  <a:lnTo>
                    <a:pt x="98" y="71"/>
                  </a:lnTo>
                  <a:lnTo>
                    <a:pt x="106" y="59"/>
                  </a:lnTo>
                  <a:lnTo>
                    <a:pt x="115" y="47"/>
                  </a:lnTo>
                  <a:lnTo>
                    <a:pt x="119" y="35"/>
                  </a:lnTo>
                  <a:lnTo>
                    <a:pt x="123" y="24"/>
                  </a:lnTo>
                  <a:lnTo>
                    <a:pt x="127" y="12"/>
                  </a:lnTo>
                  <a:lnTo>
                    <a:pt x="131" y="0"/>
                  </a:lnTo>
                </a:path>
              </a:pathLst>
            </a:custGeom>
            <a:noFill/>
            <a:ln w="12700" cap="rnd" cmpd="sng">
              <a:solidFill>
                <a:schemeClr val="bg2"/>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542" name="Freeform 14"/>
            <p:cNvSpPr>
              <a:spLocks/>
            </p:cNvSpPr>
            <p:nvPr/>
          </p:nvSpPr>
          <p:spPr bwMode="auto">
            <a:xfrm>
              <a:off x="3408" y="1357"/>
              <a:ext cx="24" cy="203"/>
            </a:xfrm>
            <a:custGeom>
              <a:avLst/>
              <a:gdLst>
                <a:gd name="T0" fmla="*/ 0 w 24"/>
                <a:gd name="T1" fmla="*/ 0 h 203"/>
                <a:gd name="T2" fmla="*/ 0 w 24"/>
                <a:gd name="T3" fmla="*/ 18 h 203"/>
                <a:gd name="T4" fmla="*/ 0 w 24"/>
                <a:gd name="T5" fmla="*/ 51 h 203"/>
                <a:gd name="T6" fmla="*/ 0 w 24"/>
                <a:gd name="T7" fmla="*/ 64 h 203"/>
                <a:gd name="T8" fmla="*/ 0 w 24"/>
                <a:gd name="T9" fmla="*/ 78 h 203"/>
                <a:gd name="T10" fmla="*/ 0 w 24"/>
                <a:gd name="T11" fmla="*/ 92 h 203"/>
                <a:gd name="T12" fmla="*/ 0 w 24"/>
                <a:gd name="T13" fmla="*/ 106 h 203"/>
                <a:gd name="T14" fmla="*/ 0 w 24"/>
                <a:gd name="T15" fmla="*/ 119 h 203"/>
                <a:gd name="T16" fmla="*/ 0 w 24"/>
                <a:gd name="T17" fmla="*/ 133 h 203"/>
                <a:gd name="T18" fmla="*/ 8 w 24"/>
                <a:gd name="T19" fmla="*/ 147 h 203"/>
                <a:gd name="T20" fmla="*/ 15 w 24"/>
                <a:gd name="T21" fmla="*/ 161 h 203"/>
                <a:gd name="T22" fmla="*/ 23 w 24"/>
                <a:gd name="T23" fmla="*/ 174 h 203"/>
                <a:gd name="T24" fmla="*/ 23 w 24"/>
                <a:gd name="T25" fmla="*/ 188 h 203"/>
                <a:gd name="T26" fmla="*/ 23 w 24"/>
                <a:gd name="T27" fmla="*/ 202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203">
                  <a:moveTo>
                    <a:pt x="0" y="0"/>
                  </a:moveTo>
                  <a:lnTo>
                    <a:pt x="0" y="18"/>
                  </a:lnTo>
                  <a:lnTo>
                    <a:pt x="0" y="51"/>
                  </a:lnTo>
                  <a:lnTo>
                    <a:pt x="0" y="64"/>
                  </a:lnTo>
                  <a:lnTo>
                    <a:pt x="0" y="78"/>
                  </a:lnTo>
                  <a:lnTo>
                    <a:pt x="0" y="92"/>
                  </a:lnTo>
                  <a:lnTo>
                    <a:pt x="0" y="106"/>
                  </a:lnTo>
                  <a:lnTo>
                    <a:pt x="0" y="119"/>
                  </a:lnTo>
                  <a:lnTo>
                    <a:pt x="0" y="133"/>
                  </a:lnTo>
                  <a:lnTo>
                    <a:pt x="8" y="147"/>
                  </a:lnTo>
                  <a:lnTo>
                    <a:pt x="15" y="161"/>
                  </a:lnTo>
                  <a:lnTo>
                    <a:pt x="23" y="174"/>
                  </a:lnTo>
                  <a:lnTo>
                    <a:pt x="23" y="188"/>
                  </a:lnTo>
                  <a:lnTo>
                    <a:pt x="23" y="202"/>
                  </a:lnTo>
                </a:path>
              </a:pathLst>
            </a:custGeom>
            <a:noFill/>
            <a:ln w="12700" cap="rnd" cmpd="sng">
              <a:solidFill>
                <a:schemeClr val="bg2"/>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543" name="Freeform 15"/>
            <p:cNvSpPr>
              <a:spLocks/>
            </p:cNvSpPr>
            <p:nvPr/>
          </p:nvSpPr>
          <p:spPr bwMode="auto">
            <a:xfrm>
              <a:off x="3427" y="1606"/>
              <a:ext cx="5" cy="223"/>
            </a:xfrm>
            <a:custGeom>
              <a:avLst/>
              <a:gdLst>
                <a:gd name="T0" fmla="*/ 0 w 5"/>
                <a:gd name="T1" fmla="*/ 0 h 223"/>
                <a:gd name="T2" fmla="*/ 0 w 5"/>
                <a:gd name="T3" fmla="*/ 12 h 223"/>
                <a:gd name="T4" fmla="*/ 0 w 5"/>
                <a:gd name="T5" fmla="*/ 24 h 223"/>
                <a:gd name="T6" fmla="*/ 0 w 5"/>
                <a:gd name="T7" fmla="*/ 36 h 223"/>
                <a:gd name="T8" fmla="*/ 0 w 5"/>
                <a:gd name="T9" fmla="*/ 52 h 223"/>
                <a:gd name="T10" fmla="*/ 0 w 5"/>
                <a:gd name="T11" fmla="*/ 63 h 223"/>
                <a:gd name="T12" fmla="*/ 0 w 5"/>
                <a:gd name="T13" fmla="*/ 75 h 223"/>
                <a:gd name="T14" fmla="*/ 0 w 5"/>
                <a:gd name="T15" fmla="*/ 87 h 223"/>
                <a:gd name="T16" fmla="*/ 0 w 5"/>
                <a:gd name="T17" fmla="*/ 99 h 223"/>
                <a:gd name="T18" fmla="*/ 0 w 5"/>
                <a:gd name="T19" fmla="*/ 111 h 223"/>
                <a:gd name="T20" fmla="*/ 0 w 5"/>
                <a:gd name="T21" fmla="*/ 127 h 223"/>
                <a:gd name="T22" fmla="*/ 0 w 5"/>
                <a:gd name="T23" fmla="*/ 139 h 223"/>
                <a:gd name="T24" fmla="*/ 0 w 5"/>
                <a:gd name="T25" fmla="*/ 151 h 223"/>
                <a:gd name="T26" fmla="*/ 0 w 5"/>
                <a:gd name="T27" fmla="*/ 163 h 223"/>
                <a:gd name="T28" fmla="*/ 0 w 5"/>
                <a:gd name="T29" fmla="*/ 174 h 223"/>
                <a:gd name="T30" fmla="*/ 4 w 5"/>
                <a:gd name="T31" fmla="*/ 186 h 223"/>
                <a:gd name="T32" fmla="*/ 4 w 5"/>
                <a:gd name="T33" fmla="*/ 198 h 223"/>
                <a:gd name="T34" fmla="*/ 4 w 5"/>
                <a:gd name="T35" fmla="*/ 210 h 223"/>
                <a:gd name="T36" fmla="*/ 4 w 5"/>
                <a:gd name="T37" fmla="*/ 222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 h="223">
                  <a:moveTo>
                    <a:pt x="0" y="0"/>
                  </a:moveTo>
                  <a:lnTo>
                    <a:pt x="0" y="12"/>
                  </a:lnTo>
                  <a:lnTo>
                    <a:pt x="0" y="24"/>
                  </a:lnTo>
                  <a:lnTo>
                    <a:pt x="0" y="36"/>
                  </a:lnTo>
                  <a:lnTo>
                    <a:pt x="0" y="52"/>
                  </a:lnTo>
                  <a:lnTo>
                    <a:pt x="0" y="63"/>
                  </a:lnTo>
                  <a:lnTo>
                    <a:pt x="0" y="75"/>
                  </a:lnTo>
                  <a:lnTo>
                    <a:pt x="0" y="87"/>
                  </a:lnTo>
                  <a:lnTo>
                    <a:pt x="0" y="99"/>
                  </a:lnTo>
                  <a:lnTo>
                    <a:pt x="0" y="111"/>
                  </a:lnTo>
                  <a:lnTo>
                    <a:pt x="0" y="127"/>
                  </a:lnTo>
                  <a:lnTo>
                    <a:pt x="0" y="139"/>
                  </a:lnTo>
                  <a:lnTo>
                    <a:pt x="0" y="151"/>
                  </a:lnTo>
                  <a:lnTo>
                    <a:pt x="0" y="163"/>
                  </a:lnTo>
                  <a:lnTo>
                    <a:pt x="0" y="174"/>
                  </a:lnTo>
                  <a:lnTo>
                    <a:pt x="4" y="186"/>
                  </a:lnTo>
                  <a:lnTo>
                    <a:pt x="4" y="198"/>
                  </a:lnTo>
                  <a:lnTo>
                    <a:pt x="4" y="210"/>
                  </a:lnTo>
                  <a:lnTo>
                    <a:pt x="4" y="222"/>
                  </a:lnTo>
                </a:path>
              </a:pathLst>
            </a:custGeom>
            <a:noFill/>
            <a:ln w="12700" cap="rnd" cmpd="sng">
              <a:solidFill>
                <a:schemeClr val="bg2"/>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544" name="Freeform 16"/>
            <p:cNvSpPr>
              <a:spLocks/>
            </p:cNvSpPr>
            <p:nvPr/>
          </p:nvSpPr>
          <p:spPr bwMode="auto">
            <a:xfrm>
              <a:off x="3275" y="1127"/>
              <a:ext cx="209" cy="78"/>
            </a:xfrm>
            <a:custGeom>
              <a:avLst/>
              <a:gdLst>
                <a:gd name="T0" fmla="*/ 55 w 209"/>
                <a:gd name="T1" fmla="*/ 50 h 78"/>
                <a:gd name="T2" fmla="*/ 47 w 209"/>
                <a:gd name="T3" fmla="*/ 53 h 78"/>
                <a:gd name="T4" fmla="*/ 38 w 209"/>
                <a:gd name="T5" fmla="*/ 56 h 78"/>
                <a:gd name="T6" fmla="*/ 30 w 209"/>
                <a:gd name="T7" fmla="*/ 56 h 78"/>
                <a:gd name="T8" fmla="*/ 22 w 209"/>
                <a:gd name="T9" fmla="*/ 58 h 78"/>
                <a:gd name="T10" fmla="*/ 14 w 209"/>
                <a:gd name="T11" fmla="*/ 58 h 78"/>
                <a:gd name="T12" fmla="*/ 5 w 209"/>
                <a:gd name="T13" fmla="*/ 58 h 78"/>
                <a:gd name="T14" fmla="*/ 0 w 209"/>
                <a:gd name="T15" fmla="*/ 50 h 78"/>
                <a:gd name="T16" fmla="*/ 8 w 209"/>
                <a:gd name="T17" fmla="*/ 45 h 78"/>
                <a:gd name="T18" fmla="*/ 16 w 209"/>
                <a:gd name="T19" fmla="*/ 45 h 78"/>
                <a:gd name="T20" fmla="*/ 27 w 209"/>
                <a:gd name="T21" fmla="*/ 42 h 78"/>
                <a:gd name="T22" fmla="*/ 36 w 209"/>
                <a:gd name="T23" fmla="*/ 40 h 78"/>
                <a:gd name="T24" fmla="*/ 47 w 209"/>
                <a:gd name="T25" fmla="*/ 40 h 78"/>
                <a:gd name="T26" fmla="*/ 55 w 209"/>
                <a:gd name="T27" fmla="*/ 40 h 78"/>
                <a:gd name="T28" fmla="*/ 63 w 209"/>
                <a:gd name="T29" fmla="*/ 37 h 78"/>
                <a:gd name="T30" fmla="*/ 68 w 209"/>
                <a:gd name="T31" fmla="*/ 29 h 78"/>
                <a:gd name="T32" fmla="*/ 77 w 209"/>
                <a:gd name="T33" fmla="*/ 21 h 78"/>
                <a:gd name="T34" fmla="*/ 85 w 209"/>
                <a:gd name="T35" fmla="*/ 16 h 78"/>
                <a:gd name="T36" fmla="*/ 93 w 209"/>
                <a:gd name="T37" fmla="*/ 11 h 78"/>
                <a:gd name="T38" fmla="*/ 101 w 209"/>
                <a:gd name="T39" fmla="*/ 5 h 78"/>
                <a:gd name="T40" fmla="*/ 109 w 209"/>
                <a:gd name="T41" fmla="*/ 3 h 78"/>
                <a:gd name="T42" fmla="*/ 118 w 209"/>
                <a:gd name="T43" fmla="*/ 0 h 78"/>
                <a:gd name="T44" fmla="*/ 126 w 209"/>
                <a:gd name="T45" fmla="*/ 0 h 78"/>
                <a:gd name="T46" fmla="*/ 134 w 209"/>
                <a:gd name="T47" fmla="*/ 0 h 78"/>
                <a:gd name="T48" fmla="*/ 142 w 209"/>
                <a:gd name="T49" fmla="*/ 0 h 78"/>
                <a:gd name="T50" fmla="*/ 151 w 209"/>
                <a:gd name="T51" fmla="*/ 3 h 78"/>
                <a:gd name="T52" fmla="*/ 161 w 209"/>
                <a:gd name="T53" fmla="*/ 5 h 78"/>
                <a:gd name="T54" fmla="*/ 170 w 209"/>
                <a:gd name="T55" fmla="*/ 8 h 78"/>
                <a:gd name="T56" fmla="*/ 178 w 209"/>
                <a:gd name="T57" fmla="*/ 11 h 78"/>
                <a:gd name="T58" fmla="*/ 183 w 209"/>
                <a:gd name="T59" fmla="*/ 19 h 78"/>
                <a:gd name="T60" fmla="*/ 186 w 209"/>
                <a:gd name="T61" fmla="*/ 27 h 78"/>
                <a:gd name="T62" fmla="*/ 192 w 209"/>
                <a:gd name="T63" fmla="*/ 35 h 78"/>
                <a:gd name="T64" fmla="*/ 200 w 209"/>
                <a:gd name="T65" fmla="*/ 42 h 78"/>
                <a:gd name="T66" fmla="*/ 203 w 209"/>
                <a:gd name="T67" fmla="*/ 50 h 78"/>
                <a:gd name="T68" fmla="*/ 205 w 209"/>
                <a:gd name="T69" fmla="*/ 58 h 78"/>
                <a:gd name="T70" fmla="*/ 208 w 209"/>
                <a:gd name="T71" fmla="*/ 66 h 78"/>
                <a:gd name="T72" fmla="*/ 208 w 209"/>
                <a:gd name="T73" fmla="*/ 74 h 78"/>
                <a:gd name="T74" fmla="*/ 200 w 209"/>
                <a:gd name="T75" fmla="*/ 77 h 78"/>
                <a:gd name="T76" fmla="*/ 189 w 209"/>
                <a:gd name="T77" fmla="*/ 74 h 78"/>
                <a:gd name="T78" fmla="*/ 178 w 209"/>
                <a:gd name="T79" fmla="*/ 74 h 78"/>
                <a:gd name="T80" fmla="*/ 170 w 209"/>
                <a:gd name="T81" fmla="*/ 72 h 78"/>
                <a:gd name="T82" fmla="*/ 161 w 209"/>
                <a:gd name="T83" fmla="*/ 69 h 78"/>
                <a:gd name="T84" fmla="*/ 153 w 209"/>
                <a:gd name="T85" fmla="*/ 66 h 78"/>
                <a:gd name="T86" fmla="*/ 142 w 209"/>
                <a:gd name="T87" fmla="*/ 64 h 78"/>
                <a:gd name="T88" fmla="*/ 134 w 209"/>
                <a:gd name="T89" fmla="*/ 58 h 78"/>
                <a:gd name="T90" fmla="*/ 126 w 209"/>
                <a:gd name="T91" fmla="*/ 58 h 78"/>
                <a:gd name="T92" fmla="*/ 118 w 209"/>
                <a:gd name="T93" fmla="*/ 58 h 78"/>
                <a:gd name="T94" fmla="*/ 109 w 209"/>
                <a:gd name="T95" fmla="*/ 58 h 78"/>
                <a:gd name="T96" fmla="*/ 101 w 209"/>
                <a:gd name="T97" fmla="*/ 58 h 78"/>
                <a:gd name="T98" fmla="*/ 93 w 209"/>
                <a:gd name="T99" fmla="*/ 56 h 78"/>
                <a:gd name="T100" fmla="*/ 85 w 209"/>
                <a:gd name="T101" fmla="*/ 53 h 78"/>
                <a:gd name="T102" fmla="*/ 77 w 209"/>
                <a:gd name="T103" fmla="*/ 50 h 78"/>
                <a:gd name="T104" fmla="*/ 68 w 209"/>
                <a:gd name="T105" fmla="*/ 50 h 78"/>
                <a:gd name="T106" fmla="*/ 60 w 209"/>
                <a:gd name="T107" fmla="*/ 50 h 78"/>
                <a:gd name="T108" fmla="*/ 55 w 209"/>
                <a:gd name="T109" fmla="*/ 5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09" h="78">
                  <a:moveTo>
                    <a:pt x="55" y="50"/>
                  </a:moveTo>
                  <a:lnTo>
                    <a:pt x="47" y="53"/>
                  </a:lnTo>
                  <a:lnTo>
                    <a:pt x="38" y="56"/>
                  </a:lnTo>
                  <a:lnTo>
                    <a:pt x="30" y="56"/>
                  </a:lnTo>
                  <a:lnTo>
                    <a:pt x="22" y="58"/>
                  </a:lnTo>
                  <a:lnTo>
                    <a:pt x="14" y="58"/>
                  </a:lnTo>
                  <a:lnTo>
                    <a:pt x="5" y="58"/>
                  </a:lnTo>
                  <a:lnTo>
                    <a:pt x="0" y="50"/>
                  </a:lnTo>
                  <a:lnTo>
                    <a:pt x="8" y="45"/>
                  </a:lnTo>
                  <a:lnTo>
                    <a:pt x="16" y="45"/>
                  </a:lnTo>
                  <a:lnTo>
                    <a:pt x="27" y="42"/>
                  </a:lnTo>
                  <a:lnTo>
                    <a:pt x="36" y="40"/>
                  </a:lnTo>
                  <a:lnTo>
                    <a:pt x="47" y="40"/>
                  </a:lnTo>
                  <a:lnTo>
                    <a:pt x="55" y="40"/>
                  </a:lnTo>
                  <a:lnTo>
                    <a:pt x="63" y="37"/>
                  </a:lnTo>
                  <a:lnTo>
                    <a:pt x="68" y="29"/>
                  </a:lnTo>
                  <a:lnTo>
                    <a:pt x="77" y="21"/>
                  </a:lnTo>
                  <a:lnTo>
                    <a:pt x="85" y="16"/>
                  </a:lnTo>
                  <a:lnTo>
                    <a:pt x="93" y="11"/>
                  </a:lnTo>
                  <a:lnTo>
                    <a:pt x="101" y="5"/>
                  </a:lnTo>
                  <a:lnTo>
                    <a:pt x="109" y="3"/>
                  </a:lnTo>
                  <a:lnTo>
                    <a:pt x="118" y="0"/>
                  </a:lnTo>
                  <a:lnTo>
                    <a:pt x="126" y="0"/>
                  </a:lnTo>
                  <a:lnTo>
                    <a:pt x="134" y="0"/>
                  </a:lnTo>
                  <a:lnTo>
                    <a:pt x="142" y="0"/>
                  </a:lnTo>
                  <a:lnTo>
                    <a:pt x="151" y="3"/>
                  </a:lnTo>
                  <a:lnTo>
                    <a:pt x="161" y="5"/>
                  </a:lnTo>
                  <a:lnTo>
                    <a:pt x="170" y="8"/>
                  </a:lnTo>
                  <a:lnTo>
                    <a:pt x="178" y="11"/>
                  </a:lnTo>
                  <a:lnTo>
                    <a:pt x="183" y="19"/>
                  </a:lnTo>
                  <a:lnTo>
                    <a:pt x="186" y="27"/>
                  </a:lnTo>
                  <a:lnTo>
                    <a:pt x="192" y="35"/>
                  </a:lnTo>
                  <a:lnTo>
                    <a:pt x="200" y="42"/>
                  </a:lnTo>
                  <a:lnTo>
                    <a:pt x="203" y="50"/>
                  </a:lnTo>
                  <a:lnTo>
                    <a:pt x="205" y="58"/>
                  </a:lnTo>
                  <a:lnTo>
                    <a:pt x="208" y="66"/>
                  </a:lnTo>
                  <a:lnTo>
                    <a:pt x="208" y="74"/>
                  </a:lnTo>
                  <a:lnTo>
                    <a:pt x="200" y="77"/>
                  </a:lnTo>
                  <a:lnTo>
                    <a:pt x="189" y="74"/>
                  </a:lnTo>
                  <a:lnTo>
                    <a:pt x="178" y="74"/>
                  </a:lnTo>
                  <a:lnTo>
                    <a:pt x="170" y="72"/>
                  </a:lnTo>
                  <a:lnTo>
                    <a:pt x="161" y="69"/>
                  </a:lnTo>
                  <a:lnTo>
                    <a:pt x="153" y="66"/>
                  </a:lnTo>
                  <a:lnTo>
                    <a:pt x="142" y="64"/>
                  </a:lnTo>
                  <a:lnTo>
                    <a:pt x="134" y="58"/>
                  </a:lnTo>
                  <a:lnTo>
                    <a:pt x="126" y="58"/>
                  </a:lnTo>
                  <a:lnTo>
                    <a:pt x="118" y="58"/>
                  </a:lnTo>
                  <a:lnTo>
                    <a:pt x="109" y="58"/>
                  </a:lnTo>
                  <a:lnTo>
                    <a:pt x="101" y="58"/>
                  </a:lnTo>
                  <a:lnTo>
                    <a:pt x="93" y="56"/>
                  </a:lnTo>
                  <a:lnTo>
                    <a:pt x="85" y="53"/>
                  </a:lnTo>
                  <a:lnTo>
                    <a:pt x="77" y="50"/>
                  </a:lnTo>
                  <a:lnTo>
                    <a:pt x="68" y="50"/>
                  </a:lnTo>
                  <a:lnTo>
                    <a:pt x="60" y="50"/>
                  </a:lnTo>
                  <a:lnTo>
                    <a:pt x="55" y="50"/>
                  </a:lnTo>
                </a:path>
              </a:pathLst>
            </a:custGeom>
            <a:solidFill>
              <a:schemeClr val="accent1"/>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545" name="Line 17"/>
            <p:cNvSpPr>
              <a:spLocks noChangeShapeType="1"/>
            </p:cNvSpPr>
            <p:nvPr/>
          </p:nvSpPr>
          <p:spPr bwMode="auto">
            <a:xfrm>
              <a:off x="3489" y="1562"/>
              <a:ext cx="546" cy="582"/>
            </a:xfrm>
            <a:prstGeom prst="line">
              <a:avLst/>
            </a:prstGeom>
            <a:noFill/>
            <a:ln w="254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546" name="Line 18"/>
            <p:cNvSpPr>
              <a:spLocks noChangeShapeType="1"/>
            </p:cNvSpPr>
            <p:nvPr/>
          </p:nvSpPr>
          <p:spPr bwMode="auto">
            <a:xfrm>
              <a:off x="3576" y="1798"/>
              <a:ext cx="448" cy="399"/>
            </a:xfrm>
            <a:prstGeom prst="line">
              <a:avLst/>
            </a:prstGeom>
            <a:noFill/>
            <a:ln w="254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547" name="Line 19"/>
            <p:cNvSpPr>
              <a:spLocks noChangeShapeType="1"/>
            </p:cNvSpPr>
            <p:nvPr/>
          </p:nvSpPr>
          <p:spPr bwMode="auto">
            <a:xfrm>
              <a:off x="3498" y="1570"/>
              <a:ext cx="41" cy="190"/>
            </a:xfrm>
            <a:prstGeom prst="line">
              <a:avLst/>
            </a:prstGeom>
            <a:noFill/>
            <a:ln w="254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548" name="Freeform 20"/>
            <p:cNvSpPr>
              <a:spLocks/>
            </p:cNvSpPr>
            <p:nvPr/>
          </p:nvSpPr>
          <p:spPr bwMode="auto">
            <a:xfrm>
              <a:off x="3391" y="1557"/>
              <a:ext cx="126" cy="67"/>
            </a:xfrm>
            <a:custGeom>
              <a:avLst/>
              <a:gdLst>
                <a:gd name="T0" fmla="*/ 11 w 126"/>
                <a:gd name="T1" fmla="*/ 0 h 67"/>
                <a:gd name="T2" fmla="*/ 20 w 126"/>
                <a:gd name="T3" fmla="*/ 1 h 67"/>
                <a:gd name="T4" fmla="*/ 28 w 126"/>
                <a:gd name="T5" fmla="*/ 2 h 67"/>
                <a:gd name="T6" fmla="*/ 36 w 126"/>
                <a:gd name="T7" fmla="*/ 4 h 67"/>
                <a:gd name="T8" fmla="*/ 45 w 126"/>
                <a:gd name="T9" fmla="*/ 5 h 67"/>
                <a:gd name="T10" fmla="*/ 57 w 126"/>
                <a:gd name="T11" fmla="*/ 4 h 67"/>
                <a:gd name="T12" fmla="*/ 70 w 126"/>
                <a:gd name="T13" fmla="*/ 2 h 67"/>
                <a:gd name="T14" fmla="*/ 80 w 126"/>
                <a:gd name="T15" fmla="*/ 2 h 67"/>
                <a:gd name="T16" fmla="*/ 86 w 126"/>
                <a:gd name="T17" fmla="*/ 4 h 67"/>
                <a:gd name="T18" fmla="*/ 93 w 126"/>
                <a:gd name="T19" fmla="*/ 6 h 67"/>
                <a:gd name="T20" fmla="*/ 101 w 126"/>
                <a:gd name="T21" fmla="*/ 8 h 67"/>
                <a:gd name="T22" fmla="*/ 105 w 126"/>
                <a:gd name="T23" fmla="*/ 10 h 67"/>
                <a:gd name="T24" fmla="*/ 108 w 126"/>
                <a:gd name="T25" fmla="*/ 12 h 67"/>
                <a:gd name="T26" fmla="*/ 113 w 126"/>
                <a:gd name="T27" fmla="*/ 14 h 67"/>
                <a:gd name="T28" fmla="*/ 117 w 126"/>
                <a:gd name="T29" fmla="*/ 18 h 67"/>
                <a:gd name="T30" fmla="*/ 122 w 126"/>
                <a:gd name="T31" fmla="*/ 21 h 67"/>
                <a:gd name="T32" fmla="*/ 125 w 126"/>
                <a:gd name="T33" fmla="*/ 24 h 67"/>
                <a:gd name="T34" fmla="*/ 124 w 126"/>
                <a:gd name="T35" fmla="*/ 27 h 67"/>
                <a:gd name="T36" fmla="*/ 121 w 126"/>
                <a:gd name="T37" fmla="*/ 29 h 67"/>
                <a:gd name="T38" fmla="*/ 117 w 126"/>
                <a:gd name="T39" fmla="*/ 29 h 67"/>
                <a:gd name="T40" fmla="*/ 111 w 126"/>
                <a:gd name="T41" fmla="*/ 27 h 67"/>
                <a:gd name="T42" fmla="*/ 105 w 126"/>
                <a:gd name="T43" fmla="*/ 23 h 67"/>
                <a:gd name="T44" fmla="*/ 101 w 126"/>
                <a:gd name="T45" fmla="*/ 20 h 67"/>
                <a:gd name="T46" fmla="*/ 98 w 126"/>
                <a:gd name="T47" fmla="*/ 19 h 67"/>
                <a:gd name="T48" fmla="*/ 94 w 126"/>
                <a:gd name="T49" fmla="*/ 21 h 67"/>
                <a:gd name="T50" fmla="*/ 97 w 126"/>
                <a:gd name="T51" fmla="*/ 23 h 67"/>
                <a:gd name="T52" fmla="*/ 102 w 126"/>
                <a:gd name="T53" fmla="*/ 27 h 67"/>
                <a:gd name="T54" fmla="*/ 107 w 126"/>
                <a:gd name="T55" fmla="*/ 31 h 67"/>
                <a:gd name="T56" fmla="*/ 109 w 126"/>
                <a:gd name="T57" fmla="*/ 34 h 67"/>
                <a:gd name="T58" fmla="*/ 109 w 126"/>
                <a:gd name="T59" fmla="*/ 39 h 67"/>
                <a:gd name="T60" fmla="*/ 108 w 126"/>
                <a:gd name="T61" fmla="*/ 44 h 67"/>
                <a:gd name="T62" fmla="*/ 106 w 126"/>
                <a:gd name="T63" fmla="*/ 48 h 67"/>
                <a:gd name="T64" fmla="*/ 102 w 126"/>
                <a:gd name="T65" fmla="*/ 50 h 67"/>
                <a:gd name="T66" fmla="*/ 98 w 126"/>
                <a:gd name="T67" fmla="*/ 50 h 67"/>
                <a:gd name="T68" fmla="*/ 97 w 126"/>
                <a:gd name="T69" fmla="*/ 54 h 67"/>
                <a:gd name="T70" fmla="*/ 96 w 126"/>
                <a:gd name="T71" fmla="*/ 57 h 67"/>
                <a:gd name="T72" fmla="*/ 92 w 126"/>
                <a:gd name="T73" fmla="*/ 59 h 67"/>
                <a:gd name="T74" fmla="*/ 88 w 126"/>
                <a:gd name="T75" fmla="*/ 59 h 67"/>
                <a:gd name="T76" fmla="*/ 86 w 126"/>
                <a:gd name="T77" fmla="*/ 54 h 67"/>
                <a:gd name="T78" fmla="*/ 85 w 126"/>
                <a:gd name="T79" fmla="*/ 50 h 67"/>
                <a:gd name="T80" fmla="*/ 82 w 126"/>
                <a:gd name="T81" fmla="*/ 47 h 67"/>
                <a:gd name="T82" fmla="*/ 78 w 126"/>
                <a:gd name="T83" fmla="*/ 45 h 67"/>
                <a:gd name="T84" fmla="*/ 76 w 126"/>
                <a:gd name="T85" fmla="*/ 45 h 67"/>
                <a:gd name="T86" fmla="*/ 80 w 126"/>
                <a:gd name="T87" fmla="*/ 49 h 67"/>
                <a:gd name="T88" fmla="*/ 84 w 126"/>
                <a:gd name="T89" fmla="*/ 55 h 67"/>
                <a:gd name="T90" fmla="*/ 86 w 126"/>
                <a:gd name="T91" fmla="*/ 61 h 67"/>
                <a:gd name="T92" fmla="*/ 85 w 126"/>
                <a:gd name="T93" fmla="*/ 66 h 67"/>
                <a:gd name="T94" fmla="*/ 80 w 126"/>
                <a:gd name="T95" fmla="*/ 64 h 67"/>
                <a:gd name="T96" fmla="*/ 71 w 126"/>
                <a:gd name="T97" fmla="*/ 55 h 67"/>
                <a:gd name="T98" fmla="*/ 65 w 126"/>
                <a:gd name="T99" fmla="*/ 54 h 67"/>
                <a:gd name="T100" fmla="*/ 58 w 126"/>
                <a:gd name="T101" fmla="*/ 50 h 67"/>
                <a:gd name="T102" fmla="*/ 51 w 126"/>
                <a:gd name="T103" fmla="*/ 47 h 67"/>
                <a:gd name="T104" fmla="*/ 45 w 126"/>
                <a:gd name="T105" fmla="*/ 47 h 67"/>
                <a:gd name="T106" fmla="*/ 38 w 126"/>
                <a:gd name="T107" fmla="*/ 47 h 67"/>
                <a:gd name="T108" fmla="*/ 28 w 126"/>
                <a:gd name="T109" fmla="*/ 46 h 67"/>
                <a:gd name="T110" fmla="*/ 19 w 126"/>
                <a:gd name="T111" fmla="*/ 43 h 67"/>
                <a:gd name="T112" fmla="*/ 11 w 126"/>
                <a:gd name="T113" fmla="*/ 39 h 67"/>
                <a:gd name="T114" fmla="*/ 7 w 126"/>
                <a:gd name="T115" fmla="*/ 34 h 67"/>
                <a:gd name="T116" fmla="*/ 3 w 126"/>
                <a:gd name="T117" fmla="*/ 31 h 67"/>
                <a:gd name="T118" fmla="*/ 1 w 126"/>
                <a:gd name="T119" fmla="*/ 25 h 67"/>
                <a:gd name="T120" fmla="*/ 0 w 126"/>
                <a:gd name="T121" fmla="*/ 17 h 67"/>
                <a:gd name="T122" fmla="*/ 1 w 126"/>
                <a:gd name="T123" fmla="*/ 6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6" h="67">
                  <a:moveTo>
                    <a:pt x="3" y="0"/>
                  </a:moveTo>
                  <a:lnTo>
                    <a:pt x="7" y="0"/>
                  </a:lnTo>
                  <a:lnTo>
                    <a:pt x="9" y="0"/>
                  </a:lnTo>
                  <a:lnTo>
                    <a:pt x="11" y="0"/>
                  </a:lnTo>
                  <a:lnTo>
                    <a:pt x="13" y="0"/>
                  </a:lnTo>
                  <a:lnTo>
                    <a:pt x="16" y="1"/>
                  </a:lnTo>
                  <a:lnTo>
                    <a:pt x="18" y="1"/>
                  </a:lnTo>
                  <a:lnTo>
                    <a:pt x="20" y="1"/>
                  </a:lnTo>
                  <a:lnTo>
                    <a:pt x="22" y="1"/>
                  </a:lnTo>
                  <a:lnTo>
                    <a:pt x="24" y="2"/>
                  </a:lnTo>
                  <a:lnTo>
                    <a:pt x="27" y="2"/>
                  </a:lnTo>
                  <a:lnTo>
                    <a:pt x="28" y="2"/>
                  </a:lnTo>
                  <a:lnTo>
                    <a:pt x="31" y="4"/>
                  </a:lnTo>
                  <a:lnTo>
                    <a:pt x="32" y="4"/>
                  </a:lnTo>
                  <a:lnTo>
                    <a:pt x="35" y="4"/>
                  </a:lnTo>
                  <a:lnTo>
                    <a:pt x="36" y="4"/>
                  </a:lnTo>
                  <a:lnTo>
                    <a:pt x="38" y="5"/>
                  </a:lnTo>
                  <a:lnTo>
                    <a:pt x="40" y="5"/>
                  </a:lnTo>
                  <a:lnTo>
                    <a:pt x="42" y="5"/>
                  </a:lnTo>
                  <a:lnTo>
                    <a:pt x="45" y="5"/>
                  </a:lnTo>
                  <a:lnTo>
                    <a:pt x="48" y="4"/>
                  </a:lnTo>
                  <a:lnTo>
                    <a:pt x="51" y="4"/>
                  </a:lnTo>
                  <a:lnTo>
                    <a:pt x="54" y="4"/>
                  </a:lnTo>
                  <a:lnTo>
                    <a:pt x="57" y="4"/>
                  </a:lnTo>
                  <a:lnTo>
                    <a:pt x="61" y="4"/>
                  </a:lnTo>
                  <a:lnTo>
                    <a:pt x="64" y="4"/>
                  </a:lnTo>
                  <a:lnTo>
                    <a:pt x="68" y="4"/>
                  </a:lnTo>
                  <a:lnTo>
                    <a:pt x="70" y="2"/>
                  </a:lnTo>
                  <a:lnTo>
                    <a:pt x="73" y="2"/>
                  </a:lnTo>
                  <a:lnTo>
                    <a:pt x="76" y="2"/>
                  </a:lnTo>
                  <a:lnTo>
                    <a:pt x="78" y="2"/>
                  </a:lnTo>
                  <a:lnTo>
                    <a:pt x="80" y="2"/>
                  </a:lnTo>
                  <a:lnTo>
                    <a:pt x="81" y="2"/>
                  </a:lnTo>
                  <a:lnTo>
                    <a:pt x="82" y="2"/>
                  </a:lnTo>
                  <a:lnTo>
                    <a:pt x="84" y="2"/>
                  </a:lnTo>
                  <a:lnTo>
                    <a:pt x="86" y="4"/>
                  </a:lnTo>
                  <a:lnTo>
                    <a:pt x="88" y="4"/>
                  </a:lnTo>
                  <a:lnTo>
                    <a:pt x="89" y="4"/>
                  </a:lnTo>
                  <a:lnTo>
                    <a:pt x="91" y="5"/>
                  </a:lnTo>
                  <a:lnTo>
                    <a:pt x="93" y="6"/>
                  </a:lnTo>
                  <a:lnTo>
                    <a:pt x="95" y="6"/>
                  </a:lnTo>
                  <a:lnTo>
                    <a:pt x="97" y="7"/>
                  </a:lnTo>
                  <a:lnTo>
                    <a:pt x="98" y="7"/>
                  </a:lnTo>
                  <a:lnTo>
                    <a:pt x="101" y="8"/>
                  </a:lnTo>
                  <a:lnTo>
                    <a:pt x="102" y="9"/>
                  </a:lnTo>
                  <a:lnTo>
                    <a:pt x="103" y="9"/>
                  </a:lnTo>
                  <a:lnTo>
                    <a:pt x="105" y="9"/>
                  </a:lnTo>
                  <a:lnTo>
                    <a:pt x="105" y="10"/>
                  </a:lnTo>
                  <a:lnTo>
                    <a:pt x="105" y="11"/>
                  </a:lnTo>
                  <a:lnTo>
                    <a:pt x="106" y="11"/>
                  </a:lnTo>
                  <a:lnTo>
                    <a:pt x="107" y="12"/>
                  </a:lnTo>
                  <a:lnTo>
                    <a:pt x="108" y="12"/>
                  </a:lnTo>
                  <a:lnTo>
                    <a:pt x="109" y="12"/>
                  </a:lnTo>
                  <a:lnTo>
                    <a:pt x="110" y="13"/>
                  </a:lnTo>
                  <a:lnTo>
                    <a:pt x="111" y="14"/>
                  </a:lnTo>
                  <a:lnTo>
                    <a:pt x="113" y="14"/>
                  </a:lnTo>
                  <a:lnTo>
                    <a:pt x="113" y="16"/>
                  </a:lnTo>
                  <a:lnTo>
                    <a:pt x="114" y="16"/>
                  </a:lnTo>
                  <a:lnTo>
                    <a:pt x="116" y="17"/>
                  </a:lnTo>
                  <a:lnTo>
                    <a:pt x="117" y="18"/>
                  </a:lnTo>
                  <a:lnTo>
                    <a:pt x="118" y="19"/>
                  </a:lnTo>
                  <a:lnTo>
                    <a:pt x="120" y="20"/>
                  </a:lnTo>
                  <a:lnTo>
                    <a:pt x="120" y="21"/>
                  </a:lnTo>
                  <a:lnTo>
                    <a:pt x="122" y="21"/>
                  </a:lnTo>
                  <a:lnTo>
                    <a:pt x="122" y="22"/>
                  </a:lnTo>
                  <a:lnTo>
                    <a:pt x="124" y="22"/>
                  </a:lnTo>
                  <a:lnTo>
                    <a:pt x="124" y="23"/>
                  </a:lnTo>
                  <a:lnTo>
                    <a:pt x="125" y="24"/>
                  </a:lnTo>
                  <a:lnTo>
                    <a:pt x="125" y="25"/>
                  </a:lnTo>
                  <a:lnTo>
                    <a:pt x="125" y="26"/>
                  </a:lnTo>
                  <a:lnTo>
                    <a:pt x="125" y="27"/>
                  </a:lnTo>
                  <a:lnTo>
                    <a:pt x="124" y="27"/>
                  </a:lnTo>
                  <a:lnTo>
                    <a:pt x="124" y="28"/>
                  </a:lnTo>
                  <a:lnTo>
                    <a:pt x="122" y="28"/>
                  </a:lnTo>
                  <a:lnTo>
                    <a:pt x="122" y="29"/>
                  </a:lnTo>
                  <a:lnTo>
                    <a:pt x="121" y="29"/>
                  </a:lnTo>
                  <a:lnTo>
                    <a:pt x="120" y="29"/>
                  </a:lnTo>
                  <a:lnTo>
                    <a:pt x="118" y="29"/>
                  </a:lnTo>
                  <a:lnTo>
                    <a:pt x="118" y="31"/>
                  </a:lnTo>
                  <a:lnTo>
                    <a:pt x="117" y="29"/>
                  </a:lnTo>
                  <a:lnTo>
                    <a:pt x="116" y="29"/>
                  </a:lnTo>
                  <a:lnTo>
                    <a:pt x="114" y="28"/>
                  </a:lnTo>
                  <a:lnTo>
                    <a:pt x="113" y="27"/>
                  </a:lnTo>
                  <a:lnTo>
                    <a:pt x="111" y="27"/>
                  </a:lnTo>
                  <a:lnTo>
                    <a:pt x="109" y="26"/>
                  </a:lnTo>
                  <a:lnTo>
                    <a:pt x="108" y="25"/>
                  </a:lnTo>
                  <a:lnTo>
                    <a:pt x="107" y="24"/>
                  </a:lnTo>
                  <a:lnTo>
                    <a:pt x="105" y="23"/>
                  </a:lnTo>
                  <a:lnTo>
                    <a:pt x="104" y="22"/>
                  </a:lnTo>
                  <a:lnTo>
                    <a:pt x="103" y="21"/>
                  </a:lnTo>
                  <a:lnTo>
                    <a:pt x="102" y="21"/>
                  </a:lnTo>
                  <a:lnTo>
                    <a:pt x="101" y="20"/>
                  </a:lnTo>
                  <a:lnTo>
                    <a:pt x="101" y="19"/>
                  </a:lnTo>
                  <a:lnTo>
                    <a:pt x="100" y="19"/>
                  </a:lnTo>
                  <a:lnTo>
                    <a:pt x="99" y="19"/>
                  </a:lnTo>
                  <a:lnTo>
                    <a:pt x="98" y="19"/>
                  </a:lnTo>
                  <a:lnTo>
                    <a:pt x="97" y="20"/>
                  </a:lnTo>
                  <a:lnTo>
                    <a:pt x="96" y="20"/>
                  </a:lnTo>
                  <a:lnTo>
                    <a:pt x="95" y="21"/>
                  </a:lnTo>
                  <a:lnTo>
                    <a:pt x="94" y="21"/>
                  </a:lnTo>
                  <a:lnTo>
                    <a:pt x="93" y="21"/>
                  </a:lnTo>
                  <a:lnTo>
                    <a:pt x="94" y="22"/>
                  </a:lnTo>
                  <a:lnTo>
                    <a:pt x="95" y="22"/>
                  </a:lnTo>
                  <a:lnTo>
                    <a:pt x="97" y="23"/>
                  </a:lnTo>
                  <a:lnTo>
                    <a:pt x="97" y="24"/>
                  </a:lnTo>
                  <a:lnTo>
                    <a:pt x="99" y="25"/>
                  </a:lnTo>
                  <a:lnTo>
                    <a:pt x="101" y="26"/>
                  </a:lnTo>
                  <a:lnTo>
                    <a:pt x="102" y="27"/>
                  </a:lnTo>
                  <a:lnTo>
                    <a:pt x="103" y="28"/>
                  </a:lnTo>
                  <a:lnTo>
                    <a:pt x="105" y="29"/>
                  </a:lnTo>
                  <a:lnTo>
                    <a:pt x="106" y="29"/>
                  </a:lnTo>
                  <a:lnTo>
                    <a:pt x="107" y="31"/>
                  </a:lnTo>
                  <a:lnTo>
                    <a:pt x="108" y="32"/>
                  </a:lnTo>
                  <a:lnTo>
                    <a:pt x="109" y="32"/>
                  </a:lnTo>
                  <a:lnTo>
                    <a:pt x="109" y="33"/>
                  </a:lnTo>
                  <a:lnTo>
                    <a:pt x="109" y="34"/>
                  </a:lnTo>
                  <a:lnTo>
                    <a:pt x="109" y="35"/>
                  </a:lnTo>
                  <a:lnTo>
                    <a:pt x="109" y="36"/>
                  </a:lnTo>
                  <a:lnTo>
                    <a:pt x="109" y="38"/>
                  </a:lnTo>
                  <a:lnTo>
                    <a:pt x="109" y="39"/>
                  </a:lnTo>
                  <a:lnTo>
                    <a:pt x="109" y="40"/>
                  </a:lnTo>
                  <a:lnTo>
                    <a:pt x="109" y="41"/>
                  </a:lnTo>
                  <a:lnTo>
                    <a:pt x="109" y="42"/>
                  </a:lnTo>
                  <a:lnTo>
                    <a:pt x="108" y="44"/>
                  </a:lnTo>
                  <a:lnTo>
                    <a:pt x="108" y="45"/>
                  </a:lnTo>
                  <a:lnTo>
                    <a:pt x="107" y="46"/>
                  </a:lnTo>
                  <a:lnTo>
                    <a:pt x="107" y="47"/>
                  </a:lnTo>
                  <a:lnTo>
                    <a:pt x="106" y="48"/>
                  </a:lnTo>
                  <a:lnTo>
                    <a:pt x="105" y="49"/>
                  </a:lnTo>
                  <a:lnTo>
                    <a:pt x="104" y="49"/>
                  </a:lnTo>
                  <a:lnTo>
                    <a:pt x="103" y="50"/>
                  </a:lnTo>
                  <a:lnTo>
                    <a:pt x="102" y="50"/>
                  </a:lnTo>
                  <a:lnTo>
                    <a:pt x="101" y="50"/>
                  </a:lnTo>
                  <a:lnTo>
                    <a:pt x="100" y="50"/>
                  </a:lnTo>
                  <a:lnTo>
                    <a:pt x="99" y="50"/>
                  </a:lnTo>
                  <a:lnTo>
                    <a:pt x="98" y="50"/>
                  </a:lnTo>
                  <a:lnTo>
                    <a:pt x="98" y="51"/>
                  </a:lnTo>
                  <a:lnTo>
                    <a:pt x="98" y="52"/>
                  </a:lnTo>
                  <a:lnTo>
                    <a:pt x="97" y="52"/>
                  </a:lnTo>
                  <a:lnTo>
                    <a:pt x="97" y="54"/>
                  </a:lnTo>
                  <a:lnTo>
                    <a:pt x="97" y="55"/>
                  </a:lnTo>
                  <a:lnTo>
                    <a:pt x="97" y="56"/>
                  </a:lnTo>
                  <a:lnTo>
                    <a:pt x="96" y="56"/>
                  </a:lnTo>
                  <a:lnTo>
                    <a:pt x="96" y="57"/>
                  </a:lnTo>
                  <a:lnTo>
                    <a:pt x="95" y="58"/>
                  </a:lnTo>
                  <a:lnTo>
                    <a:pt x="94" y="59"/>
                  </a:lnTo>
                  <a:lnTo>
                    <a:pt x="93" y="59"/>
                  </a:lnTo>
                  <a:lnTo>
                    <a:pt x="92" y="59"/>
                  </a:lnTo>
                  <a:lnTo>
                    <a:pt x="91" y="59"/>
                  </a:lnTo>
                  <a:lnTo>
                    <a:pt x="90" y="59"/>
                  </a:lnTo>
                  <a:lnTo>
                    <a:pt x="89" y="59"/>
                  </a:lnTo>
                  <a:lnTo>
                    <a:pt x="88" y="59"/>
                  </a:lnTo>
                  <a:lnTo>
                    <a:pt x="88" y="58"/>
                  </a:lnTo>
                  <a:lnTo>
                    <a:pt x="88" y="57"/>
                  </a:lnTo>
                  <a:lnTo>
                    <a:pt x="86" y="55"/>
                  </a:lnTo>
                  <a:lnTo>
                    <a:pt x="86" y="54"/>
                  </a:lnTo>
                  <a:lnTo>
                    <a:pt x="86" y="52"/>
                  </a:lnTo>
                  <a:lnTo>
                    <a:pt x="86" y="51"/>
                  </a:lnTo>
                  <a:lnTo>
                    <a:pt x="86" y="50"/>
                  </a:lnTo>
                  <a:lnTo>
                    <a:pt x="85" y="50"/>
                  </a:lnTo>
                  <a:lnTo>
                    <a:pt x="84" y="49"/>
                  </a:lnTo>
                  <a:lnTo>
                    <a:pt x="84" y="48"/>
                  </a:lnTo>
                  <a:lnTo>
                    <a:pt x="84" y="47"/>
                  </a:lnTo>
                  <a:lnTo>
                    <a:pt x="82" y="47"/>
                  </a:lnTo>
                  <a:lnTo>
                    <a:pt x="82" y="46"/>
                  </a:lnTo>
                  <a:lnTo>
                    <a:pt x="81" y="46"/>
                  </a:lnTo>
                  <a:lnTo>
                    <a:pt x="80" y="45"/>
                  </a:lnTo>
                  <a:lnTo>
                    <a:pt x="78" y="45"/>
                  </a:lnTo>
                  <a:lnTo>
                    <a:pt x="78" y="44"/>
                  </a:lnTo>
                  <a:lnTo>
                    <a:pt x="77" y="44"/>
                  </a:lnTo>
                  <a:lnTo>
                    <a:pt x="76" y="44"/>
                  </a:lnTo>
                  <a:lnTo>
                    <a:pt x="76" y="45"/>
                  </a:lnTo>
                  <a:lnTo>
                    <a:pt x="76" y="46"/>
                  </a:lnTo>
                  <a:lnTo>
                    <a:pt x="77" y="47"/>
                  </a:lnTo>
                  <a:lnTo>
                    <a:pt x="78" y="48"/>
                  </a:lnTo>
                  <a:lnTo>
                    <a:pt x="80" y="49"/>
                  </a:lnTo>
                  <a:lnTo>
                    <a:pt x="80" y="50"/>
                  </a:lnTo>
                  <a:lnTo>
                    <a:pt x="82" y="51"/>
                  </a:lnTo>
                  <a:lnTo>
                    <a:pt x="82" y="52"/>
                  </a:lnTo>
                  <a:lnTo>
                    <a:pt x="84" y="55"/>
                  </a:lnTo>
                  <a:lnTo>
                    <a:pt x="85" y="56"/>
                  </a:lnTo>
                  <a:lnTo>
                    <a:pt x="86" y="58"/>
                  </a:lnTo>
                  <a:lnTo>
                    <a:pt x="86" y="59"/>
                  </a:lnTo>
                  <a:lnTo>
                    <a:pt x="86" y="61"/>
                  </a:lnTo>
                  <a:lnTo>
                    <a:pt x="86" y="62"/>
                  </a:lnTo>
                  <a:lnTo>
                    <a:pt x="86" y="64"/>
                  </a:lnTo>
                  <a:lnTo>
                    <a:pt x="86" y="65"/>
                  </a:lnTo>
                  <a:lnTo>
                    <a:pt x="85" y="66"/>
                  </a:lnTo>
                  <a:lnTo>
                    <a:pt x="84" y="66"/>
                  </a:lnTo>
                  <a:lnTo>
                    <a:pt x="82" y="66"/>
                  </a:lnTo>
                  <a:lnTo>
                    <a:pt x="81" y="65"/>
                  </a:lnTo>
                  <a:lnTo>
                    <a:pt x="80" y="64"/>
                  </a:lnTo>
                  <a:lnTo>
                    <a:pt x="77" y="62"/>
                  </a:lnTo>
                  <a:lnTo>
                    <a:pt x="74" y="59"/>
                  </a:lnTo>
                  <a:lnTo>
                    <a:pt x="72" y="56"/>
                  </a:lnTo>
                  <a:lnTo>
                    <a:pt x="71" y="55"/>
                  </a:lnTo>
                  <a:lnTo>
                    <a:pt x="70" y="55"/>
                  </a:lnTo>
                  <a:lnTo>
                    <a:pt x="68" y="55"/>
                  </a:lnTo>
                  <a:lnTo>
                    <a:pt x="67" y="54"/>
                  </a:lnTo>
                  <a:lnTo>
                    <a:pt x="65" y="54"/>
                  </a:lnTo>
                  <a:lnTo>
                    <a:pt x="64" y="52"/>
                  </a:lnTo>
                  <a:lnTo>
                    <a:pt x="62" y="51"/>
                  </a:lnTo>
                  <a:lnTo>
                    <a:pt x="60" y="50"/>
                  </a:lnTo>
                  <a:lnTo>
                    <a:pt x="58" y="50"/>
                  </a:lnTo>
                  <a:lnTo>
                    <a:pt x="57" y="49"/>
                  </a:lnTo>
                  <a:lnTo>
                    <a:pt x="54" y="48"/>
                  </a:lnTo>
                  <a:lnTo>
                    <a:pt x="53" y="47"/>
                  </a:lnTo>
                  <a:lnTo>
                    <a:pt x="51" y="47"/>
                  </a:lnTo>
                  <a:lnTo>
                    <a:pt x="49" y="47"/>
                  </a:lnTo>
                  <a:lnTo>
                    <a:pt x="48" y="47"/>
                  </a:lnTo>
                  <a:lnTo>
                    <a:pt x="46" y="47"/>
                  </a:lnTo>
                  <a:lnTo>
                    <a:pt x="45" y="47"/>
                  </a:lnTo>
                  <a:lnTo>
                    <a:pt x="44" y="47"/>
                  </a:lnTo>
                  <a:lnTo>
                    <a:pt x="42" y="47"/>
                  </a:lnTo>
                  <a:lnTo>
                    <a:pt x="40" y="47"/>
                  </a:lnTo>
                  <a:lnTo>
                    <a:pt x="38" y="47"/>
                  </a:lnTo>
                  <a:lnTo>
                    <a:pt x="36" y="47"/>
                  </a:lnTo>
                  <a:lnTo>
                    <a:pt x="33" y="46"/>
                  </a:lnTo>
                  <a:lnTo>
                    <a:pt x="31" y="46"/>
                  </a:lnTo>
                  <a:lnTo>
                    <a:pt x="28" y="46"/>
                  </a:lnTo>
                  <a:lnTo>
                    <a:pt x="26" y="45"/>
                  </a:lnTo>
                  <a:lnTo>
                    <a:pt x="24" y="44"/>
                  </a:lnTo>
                  <a:lnTo>
                    <a:pt x="21" y="44"/>
                  </a:lnTo>
                  <a:lnTo>
                    <a:pt x="19" y="43"/>
                  </a:lnTo>
                  <a:lnTo>
                    <a:pt x="16" y="42"/>
                  </a:lnTo>
                  <a:lnTo>
                    <a:pt x="15" y="40"/>
                  </a:lnTo>
                  <a:lnTo>
                    <a:pt x="13" y="40"/>
                  </a:lnTo>
                  <a:lnTo>
                    <a:pt x="11" y="39"/>
                  </a:lnTo>
                  <a:lnTo>
                    <a:pt x="9" y="37"/>
                  </a:lnTo>
                  <a:lnTo>
                    <a:pt x="9" y="35"/>
                  </a:lnTo>
                  <a:lnTo>
                    <a:pt x="7" y="35"/>
                  </a:lnTo>
                  <a:lnTo>
                    <a:pt x="7" y="34"/>
                  </a:lnTo>
                  <a:lnTo>
                    <a:pt x="5" y="33"/>
                  </a:lnTo>
                  <a:lnTo>
                    <a:pt x="5" y="32"/>
                  </a:lnTo>
                  <a:lnTo>
                    <a:pt x="4" y="32"/>
                  </a:lnTo>
                  <a:lnTo>
                    <a:pt x="3" y="31"/>
                  </a:lnTo>
                  <a:lnTo>
                    <a:pt x="1" y="31"/>
                  </a:lnTo>
                  <a:lnTo>
                    <a:pt x="1" y="29"/>
                  </a:lnTo>
                  <a:lnTo>
                    <a:pt x="1" y="27"/>
                  </a:lnTo>
                  <a:lnTo>
                    <a:pt x="1" y="25"/>
                  </a:lnTo>
                  <a:lnTo>
                    <a:pt x="1" y="23"/>
                  </a:lnTo>
                  <a:lnTo>
                    <a:pt x="1" y="21"/>
                  </a:lnTo>
                  <a:lnTo>
                    <a:pt x="1" y="19"/>
                  </a:lnTo>
                  <a:lnTo>
                    <a:pt x="0" y="17"/>
                  </a:lnTo>
                  <a:lnTo>
                    <a:pt x="0" y="14"/>
                  </a:lnTo>
                  <a:lnTo>
                    <a:pt x="0" y="12"/>
                  </a:lnTo>
                  <a:lnTo>
                    <a:pt x="0" y="9"/>
                  </a:lnTo>
                  <a:lnTo>
                    <a:pt x="1" y="6"/>
                  </a:lnTo>
                  <a:lnTo>
                    <a:pt x="1" y="4"/>
                  </a:lnTo>
                  <a:lnTo>
                    <a:pt x="1" y="1"/>
                  </a:lnTo>
                  <a:lnTo>
                    <a:pt x="3" y="0"/>
                  </a:lnTo>
                </a:path>
              </a:pathLst>
            </a:custGeom>
            <a:solidFill>
              <a:srgbClr val="FFA27C"/>
            </a:solidFill>
            <a:ln w="12700" cap="rnd" cmpd="sng">
              <a:solidFill>
                <a:srgbClr val="F57B49"/>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549" name="Freeform 21"/>
            <p:cNvSpPr>
              <a:spLocks/>
            </p:cNvSpPr>
            <p:nvPr/>
          </p:nvSpPr>
          <p:spPr bwMode="auto">
            <a:xfrm>
              <a:off x="3593" y="1773"/>
              <a:ext cx="73" cy="77"/>
            </a:xfrm>
            <a:custGeom>
              <a:avLst/>
              <a:gdLst>
                <a:gd name="T0" fmla="*/ 67 w 73"/>
                <a:gd name="T1" fmla="*/ 6 h 77"/>
                <a:gd name="T2" fmla="*/ 69 w 73"/>
                <a:gd name="T3" fmla="*/ 14 h 77"/>
                <a:gd name="T4" fmla="*/ 71 w 73"/>
                <a:gd name="T5" fmla="*/ 23 h 77"/>
                <a:gd name="T6" fmla="*/ 71 w 73"/>
                <a:gd name="T7" fmla="*/ 31 h 77"/>
                <a:gd name="T8" fmla="*/ 72 w 73"/>
                <a:gd name="T9" fmla="*/ 36 h 77"/>
                <a:gd name="T10" fmla="*/ 71 w 73"/>
                <a:gd name="T11" fmla="*/ 42 h 77"/>
                <a:gd name="T12" fmla="*/ 71 w 73"/>
                <a:gd name="T13" fmla="*/ 48 h 77"/>
                <a:gd name="T14" fmla="*/ 69 w 73"/>
                <a:gd name="T15" fmla="*/ 51 h 77"/>
                <a:gd name="T16" fmla="*/ 66 w 73"/>
                <a:gd name="T17" fmla="*/ 51 h 77"/>
                <a:gd name="T18" fmla="*/ 64 w 73"/>
                <a:gd name="T19" fmla="*/ 53 h 77"/>
                <a:gd name="T20" fmla="*/ 63 w 73"/>
                <a:gd name="T21" fmla="*/ 57 h 77"/>
                <a:gd name="T22" fmla="*/ 61 w 73"/>
                <a:gd name="T23" fmla="*/ 60 h 77"/>
                <a:gd name="T24" fmla="*/ 55 w 73"/>
                <a:gd name="T25" fmla="*/ 62 h 77"/>
                <a:gd name="T26" fmla="*/ 53 w 73"/>
                <a:gd name="T27" fmla="*/ 64 h 77"/>
                <a:gd name="T28" fmla="*/ 51 w 73"/>
                <a:gd name="T29" fmla="*/ 68 h 77"/>
                <a:gd name="T30" fmla="*/ 47 w 73"/>
                <a:gd name="T31" fmla="*/ 68 h 77"/>
                <a:gd name="T32" fmla="*/ 42 w 73"/>
                <a:gd name="T33" fmla="*/ 68 h 77"/>
                <a:gd name="T34" fmla="*/ 42 w 73"/>
                <a:gd name="T35" fmla="*/ 70 h 77"/>
                <a:gd name="T36" fmla="*/ 40 w 73"/>
                <a:gd name="T37" fmla="*/ 73 h 77"/>
                <a:gd name="T38" fmla="*/ 34 w 73"/>
                <a:gd name="T39" fmla="*/ 76 h 77"/>
                <a:gd name="T40" fmla="*/ 31 w 73"/>
                <a:gd name="T41" fmla="*/ 74 h 77"/>
                <a:gd name="T42" fmla="*/ 28 w 73"/>
                <a:gd name="T43" fmla="*/ 72 h 77"/>
                <a:gd name="T44" fmla="*/ 26 w 73"/>
                <a:gd name="T45" fmla="*/ 67 h 77"/>
                <a:gd name="T46" fmla="*/ 24 w 73"/>
                <a:gd name="T47" fmla="*/ 60 h 77"/>
                <a:gd name="T48" fmla="*/ 22 w 73"/>
                <a:gd name="T49" fmla="*/ 52 h 77"/>
                <a:gd name="T50" fmla="*/ 20 w 73"/>
                <a:gd name="T51" fmla="*/ 45 h 77"/>
                <a:gd name="T52" fmla="*/ 17 w 73"/>
                <a:gd name="T53" fmla="*/ 41 h 77"/>
                <a:gd name="T54" fmla="*/ 16 w 73"/>
                <a:gd name="T55" fmla="*/ 42 h 77"/>
                <a:gd name="T56" fmla="*/ 18 w 73"/>
                <a:gd name="T57" fmla="*/ 48 h 77"/>
                <a:gd name="T58" fmla="*/ 18 w 73"/>
                <a:gd name="T59" fmla="*/ 57 h 77"/>
                <a:gd name="T60" fmla="*/ 18 w 73"/>
                <a:gd name="T61" fmla="*/ 67 h 77"/>
                <a:gd name="T62" fmla="*/ 15 w 73"/>
                <a:gd name="T63" fmla="*/ 72 h 77"/>
                <a:gd name="T64" fmla="*/ 10 w 73"/>
                <a:gd name="T65" fmla="*/ 73 h 77"/>
                <a:gd name="T66" fmla="*/ 6 w 73"/>
                <a:gd name="T67" fmla="*/ 70 h 77"/>
                <a:gd name="T68" fmla="*/ 6 w 73"/>
                <a:gd name="T69" fmla="*/ 66 h 77"/>
                <a:gd name="T70" fmla="*/ 6 w 73"/>
                <a:gd name="T71" fmla="*/ 61 h 77"/>
                <a:gd name="T72" fmla="*/ 4 w 73"/>
                <a:gd name="T73" fmla="*/ 56 h 77"/>
                <a:gd name="T74" fmla="*/ 2 w 73"/>
                <a:gd name="T75" fmla="*/ 49 h 77"/>
                <a:gd name="T76" fmla="*/ 0 w 73"/>
                <a:gd name="T77" fmla="*/ 41 h 77"/>
                <a:gd name="T78" fmla="*/ 0 w 73"/>
                <a:gd name="T79" fmla="*/ 33 h 77"/>
                <a:gd name="T80" fmla="*/ 1 w 73"/>
                <a:gd name="T81" fmla="*/ 26 h 77"/>
                <a:gd name="T82" fmla="*/ 3 w 73"/>
                <a:gd name="T83" fmla="*/ 18 h 77"/>
                <a:gd name="T84" fmla="*/ 4 w 73"/>
                <a:gd name="T85" fmla="*/ 11 h 77"/>
                <a:gd name="T86" fmla="*/ 6 w 73"/>
                <a:gd name="T87" fmla="*/ 7 h 77"/>
                <a:gd name="T88" fmla="*/ 11 w 73"/>
                <a:gd name="T89" fmla="*/ 5 h 77"/>
                <a:gd name="T90" fmla="*/ 23 w 73"/>
                <a:gd name="T91" fmla="*/ 3 h 77"/>
                <a:gd name="T92" fmla="*/ 42 w 73"/>
                <a:gd name="T93" fmla="*/ 0 h 77"/>
                <a:gd name="T94" fmla="*/ 64 w 73"/>
                <a:gd name="T95" fmla="*/ 1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3" h="77">
                  <a:moveTo>
                    <a:pt x="66" y="3"/>
                  </a:moveTo>
                  <a:lnTo>
                    <a:pt x="67" y="3"/>
                  </a:lnTo>
                  <a:lnTo>
                    <a:pt x="67" y="4"/>
                  </a:lnTo>
                  <a:lnTo>
                    <a:pt x="67" y="6"/>
                  </a:lnTo>
                  <a:lnTo>
                    <a:pt x="68" y="8"/>
                  </a:lnTo>
                  <a:lnTo>
                    <a:pt x="68" y="10"/>
                  </a:lnTo>
                  <a:lnTo>
                    <a:pt x="69" y="12"/>
                  </a:lnTo>
                  <a:lnTo>
                    <a:pt x="69" y="14"/>
                  </a:lnTo>
                  <a:lnTo>
                    <a:pt x="69" y="16"/>
                  </a:lnTo>
                  <a:lnTo>
                    <a:pt x="70" y="19"/>
                  </a:lnTo>
                  <a:lnTo>
                    <a:pt x="70" y="21"/>
                  </a:lnTo>
                  <a:lnTo>
                    <a:pt x="71" y="23"/>
                  </a:lnTo>
                  <a:lnTo>
                    <a:pt x="71" y="26"/>
                  </a:lnTo>
                  <a:lnTo>
                    <a:pt x="71" y="28"/>
                  </a:lnTo>
                  <a:lnTo>
                    <a:pt x="71" y="30"/>
                  </a:lnTo>
                  <a:lnTo>
                    <a:pt x="71" y="31"/>
                  </a:lnTo>
                  <a:lnTo>
                    <a:pt x="72" y="31"/>
                  </a:lnTo>
                  <a:lnTo>
                    <a:pt x="72" y="33"/>
                  </a:lnTo>
                  <a:lnTo>
                    <a:pt x="72" y="35"/>
                  </a:lnTo>
                  <a:lnTo>
                    <a:pt x="72" y="36"/>
                  </a:lnTo>
                  <a:lnTo>
                    <a:pt x="72" y="38"/>
                  </a:lnTo>
                  <a:lnTo>
                    <a:pt x="72" y="39"/>
                  </a:lnTo>
                  <a:lnTo>
                    <a:pt x="72" y="41"/>
                  </a:lnTo>
                  <a:lnTo>
                    <a:pt x="71" y="42"/>
                  </a:lnTo>
                  <a:lnTo>
                    <a:pt x="71" y="43"/>
                  </a:lnTo>
                  <a:lnTo>
                    <a:pt x="71" y="45"/>
                  </a:lnTo>
                  <a:lnTo>
                    <a:pt x="71" y="46"/>
                  </a:lnTo>
                  <a:lnTo>
                    <a:pt x="71" y="48"/>
                  </a:lnTo>
                  <a:lnTo>
                    <a:pt x="70" y="49"/>
                  </a:lnTo>
                  <a:lnTo>
                    <a:pt x="70" y="50"/>
                  </a:lnTo>
                  <a:lnTo>
                    <a:pt x="69" y="50"/>
                  </a:lnTo>
                  <a:lnTo>
                    <a:pt x="69" y="51"/>
                  </a:lnTo>
                  <a:lnTo>
                    <a:pt x="68" y="51"/>
                  </a:lnTo>
                  <a:lnTo>
                    <a:pt x="67" y="52"/>
                  </a:lnTo>
                  <a:lnTo>
                    <a:pt x="66" y="52"/>
                  </a:lnTo>
                  <a:lnTo>
                    <a:pt x="66" y="51"/>
                  </a:lnTo>
                  <a:lnTo>
                    <a:pt x="65" y="51"/>
                  </a:lnTo>
                  <a:lnTo>
                    <a:pt x="64" y="51"/>
                  </a:lnTo>
                  <a:lnTo>
                    <a:pt x="64" y="52"/>
                  </a:lnTo>
                  <a:lnTo>
                    <a:pt x="64" y="53"/>
                  </a:lnTo>
                  <a:lnTo>
                    <a:pt x="64" y="54"/>
                  </a:lnTo>
                  <a:lnTo>
                    <a:pt x="64" y="55"/>
                  </a:lnTo>
                  <a:lnTo>
                    <a:pt x="63" y="56"/>
                  </a:lnTo>
                  <a:lnTo>
                    <a:pt x="63" y="57"/>
                  </a:lnTo>
                  <a:lnTo>
                    <a:pt x="63" y="58"/>
                  </a:lnTo>
                  <a:lnTo>
                    <a:pt x="62" y="58"/>
                  </a:lnTo>
                  <a:lnTo>
                    <a:pt x="62" y="60"/>
                  </a:lnTo>
                  <a:lnTo>
                    <a:pt x="61" y="60"/>
                  </a:lnTo>
                  <a:lnTo>
                    <a:pt x="59" y="61"/>
                  </a:lnTo>
                  <a:lnTo>
                    <a:pt x="58" y="62"/>
                  </a:lnTo>
                  <a:lnTo>
                    <a:pt x="57" y="62"/>
                  </a:lnTo>
                  <a:lnTo>
                    <a:pt x="55" y="62"/>
                  </a:lnTo>
                  <a:lnTo>
                    <a:pt x="54" y="62"/>
                  </a:lnTo>
                  <a:lnTo>
                    <a:pt x="53" y="62"/>
                  </a:lnTo>
                  <a:lnTo>
                    <a:pt x="53" y="63"/>
                  </a:lnTo>
                  <a:lnTo>
                    <a:pt x="53" y="64"/>
                  </a:lnTo>
                  <a:lnTo>
                    <a:pt x="52" y="65"/>
                  </a:lnTo>
                  <a:lnTo>
                    <a:pt x="52" y="66"/>
                  </a:lnTo>
                  <a:lnTo>
                    <a:pt x="51" y="67"/>
                  </a:lnTo>
                  <a:lnTo>
                    <a:pt x="51" y="68"/>
                  </a:lnTo>
                  <a:lnTo>
                    <a:pt x="50" y="68"/>
                  </a:lnTo>
                  <a:lnTo>
                    <a:pt x="49" y="68"/>
                  </a:lnTo>
                  <a:lnTo>
                    <a:pt x="48" y="68"/>
                  </a:lnTo>
                  <a:lnTo>
                    <a:pt x="47" y="68"/>
                  </a:lnTo>
                  <a:lnTo>
                    <a:pt x="46" y="68"/>
                  </a:lnTo>
                  <a:lnTo>
                    <a:pt x="45" y="68"/>
                  </a:lnTo>
                  <a:lnTo>
                    <a:pt x="43" y="68"/>
                  </a:lnTo>
                  <a:lnTo>
                    <a:pt x="42" y="68"/>
                  </a:lnTo>
                  <a:lnTo>
                    <a:pt x="43" y="68"/>
                  </a:lnTo>
                  <a:lnTo>
                    <a:pt x="42" y="68"/>
                  </a:lnTo>
                  <a:lnTo>
                    <a:pt x="42" y="69"/>
                  </a:lnTo>
                  <a:lnTo>
                    <a:pt x="42" y="70"/>
                  </a:lnTo>
                  <a:lnTo>
                    <a:pt x="42" y="72"/>
                  </a:lnTo>
                  <a:lnTo>
                    <a:pt x="41" y="72"/>
                  </a:lnTo>
                  <a:lnTo>
                    <a:pt x="41" y="73"/>
                  </a:lnTo>
                  <a:lnTo>
                    <a:pt x="40" y="73"/>
                  </a:lnTo>
                  <a:lnTo>
                    <a:pt x="39" y="74"/>
                  </a:lnTo>
                  <a:lnTo>
                    <a:pt x="38" y="75"/>
                  </a:lnTo>
                  <a:lnTo>
                    <a:pt x="36" y="75"/>
                  </a:lnTo>
                  <a:lnTo>
                    <a:pt x="34" y="76"/>
                  </a:lnTo>
                  <a:lnTo>
                    <a:pt x="33" y="76"/>
                  </a:lnTo>
                  <a:lnTo>
                    <a:pt x="32" y="75"/>
                  </a:lnTo>
                  <a:lnTo>
                    <a:pt x="31" y="75"/>
                  </a:lnTo>
                  <a:lnTo>
                    <a:pt x="31" y="74"/>
                  </a:lnTo>
                  <a:lnTo>
                    <a:pt x="30" y="73"/>
                  </a:lnTo>
                  <a:lnTo>
                    <a:pt x="29" y="73"/>
                  </a:lnTo>
                  <a:lnTo>
                    <a:pt x="29" y="72"/>
                  </a:lnTo>
                  <a:lnTo>
                    <a:pt x="28" y="72"/>
                  </a:lnTo>
                  <a:lnTo>
                    <a:pt x="27" y="70"/>
                  </a:lnTo>
                  <a:lnTo>
                    <a:pt x="27" y="69"/>
                  </a:lnTo>
                  <a:lnTo>
                    <a:pt x="27" y="68"/>
                  </a:lnTo>
                  <a:lnTo>
                    <a:pt x="26" y="67"/>
                  </a:lnTo>
                  <a:lnTo>
                    <a:pt x="25" y="65"/>
                  </a:lnTo>
                  <a:lnTo>
                    <a:pt x="25" y="63"/>
                  </a:lnTo>
                  <a:lnTo>
                    <a:pt x="24" y="61"/>
                  </a:lnTo>
                  <a:lnTo>
                    <a:pt x="24" y="60"/>
                  </a:lnTo>
                  <a:lnTo>
                    <a:pt x="23" y="58"/>
                  </a:lnTo>
                  <a:lnTo>
                    <a:pt x="22" y="56"/>
                  </a:lnTo>
                  <a:lnTo>
                    <a:pt x="22" y="54"/>
                  </a:lnTo>
                  <a:lnTo>
                    <a:pt x="22" y="52"/>
                  </a:lnTo>
                  <a:lnTo>
                    <a:pt x="22" y="50"/>
                  </a:lnTo>
                  <a:lnTo>
                    <a:pt x="21" y="48"/>
                  </a:lnTo>
                  <a:lnTo>
                    <a:pt x="21" y="46"/>
                  </a:lnTo>
                  <a:lnTo>
                    <a:pt x="20" y="45"/>
                  </a:lnTo>
                  <a:lnTo>
                    <a:pt x="20" y="43"/>
                  </a:lnTo>
                  <a:lnTo>
                    <a:pt x="19" y="42"/>
                  </a:lnTo>
                  <a:lnTo>
                    <a:pt x="18" y="41"/>
                  </a:lnTo>
                  <a:lnTo>
                    <a:pt x="17" y="41"/>
                  </a:lnTo>
                  <a:lnTo>
                    <a:pt x="17" y="40"/>
                  </a:lnTo>
                  <a:lnTo>
                    <a:pt x="16" y="40"/>
                  </a:lnTo>
                  <a:lnTo>
                    <a:pt x="16" y="41"/>
                  </a:lnTo>
                  <a:lnTo>
                    <a:pt x="16" y="42"/>
                  </a:lnTo>
                  <a:lnTo>
                    <a:pt x="17" y="43"/>
                  </a:lnTo>
                  <a:lnTo>
                    <a:pt x="17" y="45"/>
                  </a:lnTo>
                  <a:lnTo>
                    <a:pt x="18" y="46"/>
                  </a:lnTo>
                  <a:lnTo>
                    <a:pt x="18" y="48"/>
                  </a:lnTo>
                  <a:lnTo>
                    <a:pt x="18" y="50"/>
                  </a:lnTo>
                  <a:lnTo>
                    <a:pt x="18" y="53"/>
                  </a:lnTo>
                  <a:lnTo>
                    <a:pt x="18" y="55"/>
                  </a:lnTo>
                  <a:lnTo>
                    <a:pt x="18" y="57"/>
                  </a:lnTo>
                  <a:lnTo>
                    <a:pt x="18" y="60"/>
                  </a:lnTo>
                  <a:lnTo>
                    <a:pt x="18" y="62"/>
                  </a:lnTo>
                  <a:lnTo>
                    <a:pt x="18" y="65"/>
                  </a:lnTo>
                  <a:lnTo>
                    <a:pt x="18" y="67"/>
                  </a:lnTo>
                  <a:lnTo>
                    <a:pt x="17" y="68"/>
                  </a:lnTo>
                  <a:lnTo>
                    <a:pt x="16" y="69"/>
                  </a:lnTo>
                  <a:lnTo>
                    <a:pt x="16" y="70"/>
                  </a:lnTo>
                  <a:lnTo>
                    <a:pt x="15" y="72"/>
                  </a:lnTo>
                  <a:lnTo>
                    <a:pt x="13" y="73"/>
                  </a:lnTo>
                  <a:lnTo>
                    <a:pt x="12" y="73"/>
                  </a:lnTo>
                  <a:lnTo>
                    <a:pt x="11" y="73"/>
                  </a:lnTo>
                  <a:lnTo>
                    <a:pt x="10" y="73"/>
                  </a:lnTo>
                  <a:lnTo>
                    <a:pt x="8" y="73"/>
                  </a:lnTo>
                  <a:lnTo>
                    <a:pt x="7" y="72"/>
                  </a:lnTo>
                  <a:lnTo>
                    <a:pt x="6" y="72"/>
                  </a:lnTo>
                  <a:lnTo>
                    <a:pt x="6" y="70"/>
                  </a:lnTo>
                  <a:lnTo>
                    <a:pt x="6" y="69"/>
                  </a:lnTo>
                  <a:lnTo>
                    <a:pt x="6" y="68"/>
                  </a:lnTo>
                  <a:lnTo>
                    <a:pt x="6" y="67"/>
                  </a:lnTo>
                  <a:lnTo>
                    <a:pt x="6" y="66"/>
                  </a:lnTo>
                  <a:lnTo>
                    <a:pt x="6" y="65"/>
                  </a:lnTo>
                  <a:lnTo>
                    <a:pt x="6" y="63"/>
                  </a:lnTo>
                  <a:lnTo>
                    <a:pt x="6" y="62"/>
                  </a:lnTo>
                  <a:lnTo>
                    <a:pt x="6" y="61"/>
                  </a:lnTo>
                  <a:lnTo>
                    <a:pt x="6" y="60"/>
                  </a:lnTo>
                  <a:lnTo>
                    <a:pt x="4" y="58"/>
                  </a:lnTo>
                  <a:lnTo>
                    <a:pt x="4" y="57"/>
                  </a:lnTo>
                  <a:lnTo>
                    <a:pt x="4" y="56"/>
                  </a:lnTo>
                  <a:lnTo>
                    <a:pt x="3" y="54"/>
                  </a:lnTo>
                  <a:lnTo>
                    <a:pt x="3" y="53"/>
                  </a:lnTo>
                  <a:lnTo>
                    <a:pt x="3" y="50"/>
                  </a:lnTo>
                  <a:lnTo>
                    <a:pt x="2" y="49"/>
                  </a:lnTo>
                  <a:lnTo>
                    <a:pt x="2" y="47"/>
                  </a:lnTo>
                  <a:lnTo>
                    <a:pt x="1" y="45"/>
                  </a:lnTo>
                  <a:lnTo>
                    <a:pt x="1" y="43"/>
                  </a:lnTo>
                  <a:lnTo>
                    <a:pt x="0" y="41"/>
                  </a:lnTo>
                  <a:lnTo>
                    <a:pt x="0" y="39"/>
                  </a:lnTo>
                  <a:lnTo>
                    <a:pt x="0" y="38"/>
                  </a:lnTo>
                  <a:lnTo>
                    <a:pt x="0" y="35"/>
                  </a:lnTo>
                  <a:lnTo>
                    <a:pt x="0" y="33"/>
                  </a:lnTo>
                  <a:lnTo>
                    <a:pt x="0" y="31"/>
                  </a:lnTo>
                  <a:lnTo>
                    <a:pt x="0" y="30"/>
                  </a:lnTo>
                  <a:lnTo>
                    <a:pt x="1" y="28"/>
                  </a:lnTo>
                  <a:lnTo>
                    <a:pt x="1" y="26"/>
                  </a:lnTo>
                  <a:lnTo>
                    <a:pt x="2" y="24"/>
                  </a:lnTo>
                  <a:lnTo>
                    <a:pt x="2" y="23"/>
                  </a:lnTo>
                  <a:lnTo>
                    <a:pt x="3" y="20"/>
                  </a:lnTo>
                  <a:lnTo>
                    <a:pt x="3" y="18"/>
                  </a:lnTo>
                  <a:lnTo>
                    <a:pt x="3" y="16"/>
                  </a:lnTo>
                  <a:lnTo>
                    <a:pt x="3" y="15"/>
                  </a:lnTo>
                  <a:lnTo>
                    <a:pt x="4" y="13"/>
                  </a:lnTo>
                  <a:lnTo>
                    <a:pt x="4" y="11"/>
                  </a:lnTo>
                  <a:lnTo>
                    <a:pt x="4" y="10"/>
                  </a:lnTo>
                  <a:lnTo>
                    <a:pt x="6" y="9"/>
                  </a:lnTo>
                  <a:lnTo>
                    <a:pt x="6" y="8"/>
                  </a:lnTo>
                  <a:lnTo>
                    <a:pt x="6" y="7"/>
                  </a:lnTo>
                  <a:lnTo>
                    <a:pt x="6" y="6"/>
                  </a:lnTo>
                  <a:lnTo>
                    <a:pt x="7" y="6"/>
                  </a:lnTo>
                  <a:lnTo>
                    <a:pt x="8" y="5"/>
                  </a:lnTo>
                  <a:lnTo>
                    <a:pt x="11" y="5"/>
                  </a:lnTo>
                  <a:lnTo>
                    <a:pt x="13" y="4"/>
                  </a:lnTo>
                  <a:lnTo>
                    <a:pt x="16" y="4"/>
                  </a:lnTo>
                  <a:lnTo>
                    <a:pt x="19" y="3"/>
                  </a:lnTo>
                  <a:lnTo>
                    <a:pt x="23" y="3"/>
                  </a:lnTo>
                  <a:lnTo>
                    <a:pt x="27" y="1"/>
                  </a:lnTo>
                  <a:lnTo>
                    <a:pt x="32" y="1"/>
                  </a:lnTo>
                  <a:lnTo>
                    <a:pt x="37" y="0"/>
                  </a:lnTo>
                  <a:lnTo>
                    <a:pt x="42" y="0"/>
                  </a:lnTo>
                  <a:lnTo>
                    <a:pt x="47" y="0"/>
                  </a:lnTo>
                  <a:lnTo>
                    <a:pt x="53" y="0"/>
                  </a:lnTo>
                  <a:lnTo>
                    <a:pt x="59" y="1"/>
                  </a:lnTo>
                  <a:lnTo>
                    <a:pt x="64" y="1"/>
                  </a:lnTo>
                  <a:lnTo>
                    <a:pt x="66" y="3"/>
                  </a:lnTo>
                </a:path>
              </a:pathLst>
            </a:custGeom>
            <a:solidFill>
              <a:srgbClr val="FFA27C"/>
            </a:solidFill>
            <a:ln w="12700" cap="rnd" cmpd="sng">
              <a:solidFill>
                <a:srgbClr val="F57B49"/>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22559" name="Group 31"/>
            <p:cNvGrpSpPr>
              <a:grpSpLocks/>
            </p:cNvGrpSpPr>
            <p:nvPr/>
          </p:nvGrpSpPr>
          <p:grpSpPr bwMode="auto">
            <a:xfrm>
              <a:off x="481" y="2066"/>
              <a:ext cx="361" cy="216"/>
              <a:chOff x="481" y="2066"/>
              <a:chExt cx="361" cy="216"/>
            </a:xfrm>
          </p:grpSpPr>
          <p:sp>
            <p:nvSpPr>
              <p:cNvPr id="22550" name="Rectangle 22"/>
              <p:cNvSpPr>
                <a:spLocks noChangeArrowheads="1"/>
              </p:cNvSpPr>
              <p:nvPr/>
            </p:nvSpPr>
            <p:spPr bwMode="auto">
              <a:xfrm>
                <a:off x="503" y="2092"/>
                <a:ext cx="312" cy="166"/>
              </a:xfrm>
              <a:prstGeom prst="rect">
                <a:avLst/>
              </a:prstGeom>
              <a:solidFill>
                <a:srgbClr val="FFAC55"/>
              </a:solidFill>
              <a:ln w="76200">
                <a:solidFill>
                  <a:srgbClr val="FFD09E"/>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551" name="Freeform 23"/>
              <p:cNvSpPr>
                <a:spLocks/>
              </p:cNvSpPr>
              <p:nvPr/>
            </p:nvSpPr>
            <p:spPr bwMode="auto">
              <a:xfrm>
                <a:off x="481" y="2066"/>
                <a:ext cx="361" cy="216"/>
              </a:xfrm>
              <a:custGeom>
                <a:avLst/>
                <a:gdLst>
                  <a:gd name="T0" fmla="*/ 360 w 361"/>
                  <a:gd name="T1" fmla="*/ 215 h 216"/>
                  <a:gd name="T2" fmla="*/ 360 w 361"/>
                  <a:gd name="T3" fmla="*/ 0 h 216"/>
                  <a:gd name="T4" fmla="*/ 0 w 361"/>
                  <a:gd name="T5" fmla="*/ 0 h 216"/>
                </a:gdLst>
                <a:ahLst/>
                <a:cxnLst>
                  <a:cxn ang="0">
                    <a:pos x="T0" y="T1"/>
                  </a:cxn>
                  <a:cxn ang="0">
                    <a:pos x="T2" y="T3"/>
                  </a:cxn>
                  <a:cxn ang="0">
                    <a:pos x="T4" y="T5"/>
                  </a:cxn>
                </a:cxnLst>
                <a:rect l="0" t="0" r="r" b="b"/>
                <a:pathLst>
                  <a:path w="361" h="216">
                    <a:moveTo>
                      <a:pt x="360" y="215"/>
                    </a:moveTo>
                    <a:lnTo>
                      <a:pt x="360" y="0"/>
                    </a:lnTo>
                    <a:lnTo>
                      <a:pt x="0" y="0"/>
                    </a:lnTo>
                  </a:path>
                </a:pathLst>
              </a:custGeom>
              <a:noFill/>
              <a:ln w="127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552" name="Line 24"/>
              <p:cNvSpPr>
                <a:spLocks noChangeShapeType="1"/>
              </p:cNvSpPr>
              <p:nvPr/>
            </p:nvSpPr>
            <p:spPr bwMode="auto">
              <a:xfrm flipH="1">
                <a:off x="508" y="2122"/>
                <a:ext cx="73" cy="44"/>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553" name="Line 25"/>
              <p:cNvSpPr>
                <a:spLocks noChangeShapeType="1"/>
              </p:cNvSpPr>
              <p:nvPr/>
            </p:nvSpPr>
            <p:spPr bwMode="auto">
              <a:xfrm flipH="1">
                <a:off x="530" y="2126"/>
                <a:ext cx="114" cy="102"/>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554" name="Line 26"/>
              <p:cNvSpPr>
                <a:spLocks noChangeShapeType="1"/>
              </p:cNvSpPr>
              <p:nvPr/>
            </p:nvSpPr>
            <p:spPr bwMode="auto">
              <a:xfrm flipH="1">
                <a:off x="595" y="2124"/>
                <a:ext cx="115" cy="104"/>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555" name="Line 27"/>
              <p:cNvSpPr>
                <a:spLocks noChangeShapeType="1"/>
              </p:cNvSpPr>
              <p:nvPr/>
            </p:nvSpPr>
            <p:spPr bwMode="auto">
              <a:xfrm flipH="1">
                <a:off x="658" y="2124"/>
                <a:ext cx="118" cy="106"/>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556" name="Line 28"/>
              <p:cNvSpPr>
                <a:spLocks noChangeShapeType="1"/>
              </p:cNvSpPr>
              <p:nvPr/>
            </p:nvSpPr>
            <p:spPr bwMode="auto">
              <a:xfrm flipH="1">
                <a:off x="723" y="2167"/>
                <a:ext cx="84" cy="62"/>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557" name="Freeform 29"/>
              <p:cNvSpPr>
                <a:spLocks/>
              </p:cNvSpPr>
              <p:nvPr/>
            </p:nvSpPr>
            <p:spPr bwMode="auto">
              <a:xfrm>
                <a:off x="520" y="2112"/>
                <a:ext cx="278" cy="131"/>
              </a:xfrm>
              <a:custGeom>
                <a:avLst/>
                <a:gdLst>
                  <a:gd name="T0" fmla="*/ 0 w 278"/>
                  <a:gd name="T1" fmla="*/ 0 h 131"/>
                  <a:gd name="T2" fmla="*/ 0 w 278"/>
                  <a:gd name="T3" fmla="*/ 130 h 131"/>
                  <a:gd name="T4" fmla="*/ 277 w 278"/>
                  <a:gd name="T5" fmla="*/ 130 h 131"/>
                </a:gdLst>
                <a:ahLst/>
                <a:cxnLst>
                  <a:cxn ang="0">
                    <a:pos x="T0" y="T1"/>
                  </a:cxn>
                  <a:cxn ang="0">
                    <a:pos x="T2" y="T3"/>
                  </a:cxn>
                  <a:cxn ang="0">
                    <a:pos x="T4" y="T5"/>
                  </a:cxn>
                </a:cxnLst>
                <a:rect l="0" t="0" r="r" b="b"/>
                <a:pathLst>
                  <a:path w="278" h="131">
                    <a:moveTo>
                      <a:pt x="0" y="0"/>
                    </a:moveTo>
                    <a:lnTo>
                      <a:pt x="0" y="130"/>
                    </a:lnTo>
                    <a:lnTo>
                      <a:pt x="277" y="130"/>
                    </a:lnTo>
                  </a:path>
                </a:pathLst>
              </a:custGeom>
              <a:noFill/>
              <a:ln w="127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558" name="Rectangle 30"/>
              <p:cNvSpPr>
                <a:spLocks noChangeArrowheads="1"/>
              </p:cNvSpPr>
              <p:nvPr/>
            </p:nvSpPr>
            <p:spPr bwMode="auto">
              <a:xfrm>
                <a:off x="525" y="2135"/>
                <a:ext cx="236" cy="96"/>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1912" tIns="30162" rIns="61912" bIns="30162">
                <a:spAutoFit/>
              </a:bodyPr>
              <a:lstStyle/>
              <a:p>
                <a:pPr defTabSz="452438"/>
                <a:r>
                  <a:rPr lang="en-US" sz="600" b="1">
                    <a:latin typeface="Helvetica" charset="0"/>
                  </a:rPr>
                  <a:t>PARTS</a:t>
                </a:r>
              </a:p>
            </p:txBody>
          </p:sp>
        </p:grpSp>
        <p:grpSp>
          <p:nvGrpSpPr>
            <p:cNvPr id="22564" name="Group 36"/>
            <p:cNvGrpSpPr>
              <a:grpSpLocks/>
            </p:cNvGrpSpPr>
            <p:nvPr/>
          </p:nvGrpSpPr>
          <p:grpSpPr bwMode="auto">
            <a:xfrm>
              <a:off x="1598" y="1147"/>
              <a:ext cx="1030" cy="1306"/>
              <a:chOff x="1598" y="1147"/>
              <a:chExt cx="1030" cy="1306"/>
            </a:xfrm>
          </p:grpSpPr>
          <p:sp>
            <p:nvSpPr>
              <p:cNvPr id="22560" name="Freeform 32"/>
              <p:cNvSpPr>
                <a:spLocks/>
              </p:cNvSpPr>
              <p:nvPr/>
            </p:nvSpPr>
            <p:spPr bwMode="auto">
              <a:xfrm>
                <a:off x="1960" y="1339"/>
                <a:ext cx="397" cy="429"/>
              </a:xfrm>
              <a:custGeom>
                <a:avLst/>
                <a:gdLst>
                  <a:gd name="T0" fmla="*/ 240 w 397"/>
                  <a:gd name="T1" fmla="*/ 1 h 429"/>
                  <a:gd name="T2" fmla="*/ 255 w 397"/>
                  <a:gd name="T3" fmla="*/ 4 h 429"/>
                  <a:gd name="T4" fmla="*/ 270 w 397"/>
                  <a:gd name="T5" fmla="*/ 12 h 429"/>
                  <a:gd name="T6" fmla="*/ 287 w 397"/>
                  <a:gd name="T7" fmla="*/ 23 h 429"/>
                  <a:gd name="T8" fmla="*/ 306 w 397"/>
                  <a:gd name="T9" fmla="*/ 35 h 429"/>
                  <a:gd name="T10" fmla="*/ 318 w 397"/>
                  <a:gd name="T11" fmla="*/ 46 h 429"/>
                  <a:gd name="T12" fmla="*/ 327 w 397"/>
                  <a:gd name="T13" fmla="*/ 55 h 429"/>
                  <a:gd name="T14" fmla="*/ 334 w 397"/>
                  <a:gd name="T15" fmla="*/ 62 h 429"/>
                  <a:gd name="T16" fmla="*/ 341 w 397"/>
                  <a:gd name="T17" fmla="*/ 67 h 429"/>
                  <a:gd name="T18" fmla="*/ 347 w 397"/>
                  <a:gd name="T19" fmla="*/ 74 h 429"/>
                  <a:gd name="T20" fmla="*/ 353 w 397"/>
                  <a:gd name="T21" fmla="*/ 83 h 429"/>
                  <a:gd name="T22" fmla="*/ 359 w 397"/>
                  <a:gd name="T23" fmla="*/ 97 h 429"/>
                  <a:gd name="T24" fmla="*/ 362 w 397"/>
                  <a:gd name="T25" fmla="*/ 124 h 429"/>
                  <a:gd name="T26" fmla="*/ 360 w 397"/>
                  <a:gd name="T27" fmla="*/ 169 h 429"/>
                  <a:gd name="T28" fmla="*/ 358 w 397"/>
                  <a:gd name="T29" fmla="*/ 216 h 429"/>
                  <a:gd name="T30" fmla="*/ 358 w 397"/>
                  <a:gd name="T31" fmla="*/ 245 h 429"/>
                  <a:gd name="T32" fmla="*/ 363 w 397"/>
                  <a:gd name="T33" fmla="*/ 254 h 429"/>
                  <a:gd name="T34" fmla="*/ 367 w 397"/>
                  <a:gd name="T35" fmla="*/ 264 h 429"/>
                  <a:gd name="T36" fmla="*/ 371 w 397"/>
                  <a:gd name="T37" fmla="*/ 276 h 429"/>
                  <a:gd name="T38" fmla="*/ 371 w 397"/>
                  <a:gd name="T39" fmla="*/ 288 h 429"/>
                  <a:gd name="T40" fmla="*/ 372 w 397"/>
                  <a:gd name="T41" fmla="*/ 300 h 429"/>
                  <a:gd name="T42" fmla="*/ 379 w 397"/>
                  <a:gd name="T43" fmla="*/ 315 h 429"/>
                  <a:gd name="T44" fmla="*/ 389 w 397"/>
                  <a:gd name="T45" fmla="*/ 329 h 429"/>
                  <a:gd name="T46" fmla="*/ 396 w 397"/>
                  <a:gd name="T47" fmla="*/ 336 h 429"/>
                  <a:gd name="T48" fmla="*/ 389 w 397"/>
                  <a:gd name="T49" fmla="*/ 351 h 429"/>
                  <a:gd name="T50" fmla="*/ 357 w 397"/>
                  <a:gd name="T51" fmla="*/ 394 h 429"/>
                  <a:gd name="T52" fmla="*/ 304 w 397"/>
                  <a:gd name="T53" fmla="*/ 426 h 429"/>
                  <a:gd name="T54" fmla="*/ 233 w 397"/>
                  <a:gd name="T55" fmla="*/ 409 h 429"/>
                  <a:gd name="T56" fmla="*/ 159 w 397"/>
                  <a:gd name="T57" fmla="*/ 332 h 429"/>
                  <a:gd name="T58" fmla="*/ 107 w 397"/>
                  <a:gd name="T59" fmla="*/ 253 h 429"/>
                  <a:gd name="T60" fmla="*/ 75 w 397"/>
                  <a:gd name="T61" fmla="*/ 190 h 429"/>
                  <a:gd name="T62" fmla="*/ 62 w 397"/>
                  <a:gd name="T63" fmla="*/ 157 h 429"/>
                  <a:gd name="T64" fmla="*/ 52 w 397"/>
                  <a:gd name="T65" fmla="*/ 148 h 429"/>
                  <a:gd name="T66" fmla="*/ 33 w 397"/>
                  <a:gd name="T67" fmla="*/ 132 h 429"/>
                  <a:gd name="T68" fmla="*/ 13 w 397"/>
                  <a:gd name="T69" fmla="*/ 114 h 429"/>
                  <a:gd name="T70" fmla="*/ 3 w 397"/>
                  <a:gd name="T71" fmla="*/ 106 h 429"/>
                  <a:gd name="T72" fmla="*/ 1 w 397"/>
                  <a:gd name="T73" fmla="*/ 92 h 429"/>
                  <a:gd name="T74" fmla="*/ 0 w 397"/>
                  <a:gd name="T75" fmla="*/ 69 h 429"/>
                  <a:gd name="T76" fmla="*/ 1 w 397"/>
                  <a:gd name="T77" fmla="*/ 48 h 429"/>
                  <a:gd name="T78" fmla="*/ 7 w 397"/>
                  <a:gd name="T79" fmla="*/ 39 h 429"/>
                  <a:gd name="T80" fmla="*/ 18 w 397"/>
                  <a:gd name="T81" fmla="*/ 34 h 429"/>
                  <a:gd name="T82" fmla="*/ 34 w 397"/>
                  <a:gd name="T83" fmla="*/ 28 h 429"/>
                  <a:gd name="T84" fmla="*/ 50 w 397"/>
                  <a:gd name="T85" fmla="*/ 24 h 429"/>
                  <a:gd name="T86" fmla="*/ 65 w 397"/>
                  <a:gd name="T87" fmla="*/ 22 h 429"/>
                  <a:gd name="T88" fmla="*/ 84 w 397"/>
                  <a:gd name="T89" fmla="*/ 21 h 429"/>
                  <a:gd name="T90" fmla="*/ 105 w 397"/>
                  <a:gd name="T91" fmla="*/ 19 h 429"/>
                  <a:gd name="T92" fmla="*/ 125 w 397"/>
                  <a:gd name="T93" fmla="*/ 15 h 429"/>
                  <a:gd name="T94" fmla="*/ 141 w 397"/>
                  <a:gd name="T95" fmla="*/ 11 h 429"/>
                  <a:gd name="T96" fmla="*/ 166 w 397"/>
                  <a:gd name="T97" fmla="*/ 6 h 429"/>
                  <a:gd name="T98" fmla="*/ 196 w 397"/>
                  <a:gd name="T99" fmla="*/ 2 h 429"/>
                  <a:gd name="T100" fmla="*/ 221 w 397"/>
                  <a:gd name="T101" fmla="*/ 1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97" h="429">
                    <a:moveTo>
                      <a:pt x="228" y="1"/>
                    </a:moveTo>
                    <a:lnTo>
                      <a:pt x="233" y="0"/>
                    </a:lnTo>
                    <a:lnTo>
                      <a:pt x="237" y="0"/>
                    </a:lnTo>
                    <a:lnTo>
                      <a:pt x="240" y="1"/>
                    </a:lnTo>
                    <a:lnTo>
                      <a:pt x="245" y="1"/>
                    </a:lnTo>
                    <a:lnTo>
                      <a:pt x="247" y="2"/>
                    </a:lnTo>
                    <a:lnTo>
                      <a:pt x="251" y="4"/>
                    </a:lnTo>
                    <a:lnTo>
                      <a:pt x="255" y="4"/>
                    </a:lnTo>
                    <a:lnTo>
                      <a:pt x="259" y="7"/>
                    </a:lnTo>
                    <a:lnTo>
                      <a:pt x="262" y="8"/>
                    </a:lnTo>
                    <a:lnTo>
                      <a:pt x="266" y="11"/>
                    </a:lnTo>
                    <a:lnTo>
                      <a:pt x="270" y="12"/>
                    </a:lnTo>
                    <a:lnTo>
                      <a:pt x="274" y="15"/>
                    </a:lnTo>
                    <a:lnTo>
                      <a:pt x="278" y="17"/>
                    </a:lnTo>
                    <a:lnTo>
                      <a:pt x="283" y="20"/>
                    </a:lnTo>
                    <a:lnTo>
                      <a:pt x="287" y="23"/>
                    </a:lnTo>
                    <a:lnTo>
                      <a:pt x="292" y="27"/>
                    </a:lnTo>
                    <a:lnTo>
                      <a:pt x="298" y="29"/>
                    </a:lnTo>
                    <a:lnTo>
                      <a:pt x="302" y="32"/>
                    </a:lnTo>
                    <a:lnTo>
                      <a:pt x="306" y="35"/>
                    </a:lnTo>
                    <a:lnTo>
                      <a:pt x="309" y="38"/>
                    </a:lnTo>
                    <a:lnTo>
                      <a:pt x="312" y="40"/>
                    </a:lnTo>
                    <a:lnTo>
                      <a:pt x="316" y="43"/>
                    </a:lnTo>
                    <a:lnTo>
                      <a:pt x="318" y="46"/>
                    </a:lnTo>
                    <a:lnTo>
                      <a:pt x="321" y="48"/>
                    </a:lnTo>
                    <a:lnTo>
                      <a:pt x="323" y="50"/>
                    </a:lnTo>
                    <a:lnTo>
                      <a:pt x="325" y="52"/>
                    </a:lnTo>
                    <a:lnTo>
                      <a:pt x="327" y="55"/>
                    </a:lnTo>
                    <a:lnTo>
                      <a:pt x="329" y="56"/>
                    </a:lnTo>
                    <a:lnTo>
                      <a:pt x="330" y="59"/>
                    </a:lnTo>
                    <a:lnTo>
                      <a:pt x="332" y="60"/>
                    </a:lnTo>
                    <a:lnTo>
                      <a:pt x="334" y="62"/>
                    </a:lnTo>
                    <a:lnTo>
                      <a:pt x="335" y="64"/>
                    </a:lnTo>
                    <a:lnTo>
                      <a:pt x="338" y="66"/>
                    </a:lnTo>
                    <a:lnTo>
                      <a:pt x="339" y="66"/>
                    </a:lnTo>
                    <a:lnTo>
                      <a:pt x="341" y="67"/>
                    </a:lnTo>
                    <a:lnTo>
                      <a:pt x="342" y="69"/>
                    </a:lnTo>
                    <a:lnTo>
                      <a:pt x="344" y="71"/>
                    </a:lnTo>
                    <a:lnTo>
                      <a:pt x="346" y="72"/>
                    </a:lnTo>
                    <a:lnTo>
                      <a:pt x="347" y="74"/>
                    </a:lnTo>
                    <a:lnTo>
                      <a:pt x="349" y="76"/>
                    </a:lnTo>
                    <a:lnTo>
                      <a:pt x="350" y="78"/>
                    </a:lnTo>
                    <a:lnTo>
                      <a:pt x="351" y="80"/>
                    </a:lnTo>
                    <a:lnTo>
                      <a:pt x="353" y="83"/>
                    </a:lnTo>
                    <a:lnTo>
                      <a:pt x="355" y="86"/>
                    </a:lnTo>
                    <a:lnTo>
                      <a:pt x="357" y="90"/>
                    </a:lnTo>
                    <a:lnTo>
                      <a:pt x="357" y="93"/>
                    </a:lnTo>
                    <a:lnTo>
                      <a:pt x="359" y="97"/>
                    </a:lnTo>
                    <a:lnTo>
                      <a:pt x="359" y="102"/>
                    </a:lnTo>
                    <a:lnTo>
                      <a:pt x="361" y="107"/>
                    </a:lnTo>
                    <a:lnTo>
                      <a:pt x="361" y="114"/>
                    </a:lnTo>
                    <a:lnTo>
                      <a:pt x="362" y="124"/>
                    </a:lnTo>
                    <a:lnTo>
                      <a:pt x="362" y="134"/>
                    </a:lnTo>
                    <a:lnTo>
                      <a:pt x="361" y="145"/>
                    </a:lnTo>
                    <a:lnTo>
                      <a:pt x="361" y="157"/>
                    </a:lnTo>
                    <a:lnTo>
                      <a:pt x="360" y="169"/>
                    </a:lnTo>
                    <a:lnTo>
                      <a:pt x="359" y="181"/>
                    </a:lnTo>
                    <a:lnTo>
                      <a:pt x="359" y="194"/>
                    </a:lnTo>
                    <a:lnTo>
                      <a:pt x="358" y="205"/>
                    </a:lnTo>
                    <a:lnTo>
                      <a:pt x="358" y="216"/>
                    </a:lnTo>
                    <a:lnTo>
                      <a:pt x="357" y="226"/>
                    </a:lnTo>
                    <a:lnTo>
                      <a:pt x="357" y="234"/>
                    </a:lnTo>
                    <a:lnTo>
                      <a:pt x="358" y="241"/>
                    </a:lnTo>
                    <a:lnTo>
                      <a:pt x="358" y="245"/>
                    </a:lnTo>
                    <a:lnTo>
                      <a:pt x="359" y="249"/>
                    </a:lnTo>
                    <a:lnTo>
                      <a:pt x="360" y="250"/>
                    </a:lnTo>
                    <a:lnTo>
                      <a:pt x="361" y="251"/>
                    </a:lnTo>
                    <a:lnTo>
                      <a:pt x="363" y="254"/>
                    </a:lnTo>
                    <a:lnTo>
                      <a:pt x="363" y="256"/>
                    </a:lnTo>
                    <a:lnTo>
                      <a:pt x="365" y="258"/>
                    </a:lnTo>
                    <a:lnTo>
                      <a:pt x="366" y="261"/>
                    </a:lnTo>
                    <a:lnTo>
                      <a:pt x="367" y="264"/>
                    </a:lnTo>
                    <a:lnTo>
                      <a:pt x="368" y="266"/>
                    </a:lnTo>
                    <a:lnTo>
                      <a:pt x="370" y="270"/>
                    </a:lnTo>
                    <a:lnTo>
                      <a:pt x="370" y="273"/>
                    </a:lnTo>
                    <a:lnTo>
                      <a:pt x="371" y="276"/>
                    </a:lnTo>
                    <a:lnTo>
                      <a:pt x="371" y="279"/>
                    </a:lnTo>
                    <a:lnTo>
                      <a:pt x="372" y="282"/>
                    </a:lnTo>
                    <a:lnTo>
                      <a:pt x="372" y="285"/>
                    </a:lnTo>
                    <a:lnTo>
                      <a:pt x="371" y="288"/>
                    </a:lnTo>
                    <a:lnTo>
                      <a:pt x="370" y="291"/>
                    </a:lnTo>
                    <a:lnTo>
                      <a:pt x="370" y="293"/>
                    </a:lnTo>
                    <a:lnTo>
                      <a:pt x="370" y="296"/>
                    </a:lnTo>
                    <a:lnTo>
                      <a:pt x="372" y="300"/>
                    </a:lnTo>
                    <a:lnTo>
                      <a:pt x="372" y="304"/>
                    </a:lnTo>
                    <a:lnTo>
                      <a:pt x="375" y="308"/>
                    </a:lnTo>
                    <a:lnTo>
                      <a:pt x="376" y="312"/>
                    </a:lnTo>
                    <a:lnTo>
                      <a:pt x="379" y="315"/>
                    </a:lnTo>
                    <a:lnTo>
                      <a:pt x="382" y="319"/>
                    </a:lnTo>
                    <a:lnTo>
                      <a:pt x="384" y="323"/>
                    </a:lnTo>
                    <a:lnTo>
                      <a:pt x="387" y="326"/>
                    </a:lnTo>
                    <a:lnTo>
                      <a:pt x="389" y="329"/>
                    </a:lnTo>
                    <a:lnTo>
                      <a:pt x="392" y="332"/>
                    </a:lnTo>
                    <a:lnTo>
                      <a:pt x="393" y="334"/>
                    </a:lnTo>
                    <a:lnTo>
                      <a:pt x="395" y="336"/>
                    </a:lnTo>
                    <a:lnTo>
                      <a:pt x="396" y="336"/>
                    </a:lnTo>
                    <a:lnTo>
                      <a:pt x="396" y="338"/>
                    </a:lnTo>
                    <a:lnTo>
                      <a:pt x="395" y="339"/>
                    </a:lnTo>
                    <a:lnTo>
                      <a:pt x="393" y="343"/>
                    </a:lnTo>
                    <a:lnTo>
                      <a:pt x="389" y="351"/>
                    </a:lnTo>
                    <a:lnTo>
                      <a:pt x="383" y="360"/>
                    </a:lnTo>
                    <a:lnTo>
                      <a:pt x="376" y="371"/>
                    </a:lnTo>
                    <a:lnTo>
                      <a:pt x="367" y="382"/>
                    </a:lnTo>
                    <a:lnTo>
                      <a:pt x="357" y="394"/>
                    </a:lnTo>
                    <a:lnTo>
                      <a:pt x="345" y="404"/>
                    </a:lnTo>
                    <a:lnTo>
                      <a:pt x="333" y="413"/>
                    </a:lnTo>
                    <a:lnTo>
                      <a:pt x="318" y="421"/>
                    </a:lnTo>
                    <a:lnTo>
                      <a:pt x="304" y="426"/>
                    </a:lnTo>
                    <a:lnTo>
                      <a:pt x="287" y="428"/>
                    </a:lnTo>
                    <a:lnTo>
                      <a:pt x="270" y="426"/>
                    </a:lnTo>
                    <a:lnTo>
                      <a:pt x="251" y="420"/>
                    </a:lnTo>
                    <a:lnTo>
                      <a:pt x="233" y="409"/>
                    </a:lnTo>
                    <a:lnTo>
                      <a:pt x="213" y="393"/>
                    </a:lnTo>
                    <a:lnTo>
                      <a:pt x="194" y="373"/>
                    </a:lnTo>
                    <a:lnTo>
                      <a:pt x="176" y="352"/>
                    </a:lnTo>
                    <a:lnTo>
                      <a:pt x="159" y="332"/>
                    </a:lnTo>
                    <a:lnTo>
                      <a:pt x="145" y="312"/>
                    </a:lnTo>
                    <a:lnTo>
                      <a:pt x="130" y="291"/>
                    </a:lnTo>
                    <a:lnTo>
                      <a:pt x="118" y="272"/>
                    </a:lnTo>
                    <a:lnTo>
                      <a:pt x="107" y="253"/>
                    </a:lnTo>
                    <a:lnTo>
                      <a:pt x="96" y="235"/>
                    </a:lnTo>
                    <a:lnTo>
                      <a:pt x="88" y="218"/>
                    </a:lnTo>
                    <a:lnTo>
                      <a:pt x="81" y="204"/>
                    </a:lnTo>
                    <a:lnTo>
                      <a:pt x="75" y="190"/>
                    </a:lnTo>
                    <a:lnTo>
                      <a:pt x="70" y="179"/>
                    </a:lnTo>
                    <a:lnTo>
                      <a:pt x="66" y="169"/>
                    </a:lnTo>
                    <a:lnTo>
                      <a:pt x="63" y="162"/>
                    </a:lnTo>
                    <a:lnTo>
                      <a:pt x="62" y="157"/>
                    </a:lnTo>
                    <a:lnTo>
                      <a:pt x="61" y="156"/>
                    </a:lnTo>
                    <a:lnTo>
                      <a:pt x="58" y="154"/>
                    </a:lnTo>
                    <a:lnTo>
                      <a:pt x="56" y="151"/>
                    </a:lnTo>
                    <a:lnTo>
                      <a:pt x="52" y="148"/>
                    </a:lnTo>
                    <a:lnTo>
                      <a:pt x="48" y="144"/>
                    </a:lnTo>
                    <a:lnTo>
                      <a:pt x="43" y="141"/>
                    </a:lnTo>
                    <a:lnTo>
                      <a:pt x="38" y="136"/>
                    </a:lnTo>
                    <a:lnTo>
                      <a:pt x="33" y="132"/>
                    </a:lnTo>
                    <a:lnTo>
                      <a:pt x="26" y="126"/>
                    </a:lnTo>
                    <a:lnTo>
                      <a:pt x="22" y="121"/>
                    </a:lnTo>
                    <a:lnTo>
                      <a:pt x="17" y="118"/>
                    </a:lnTo>
                    <a:lnTo>
                      <a:pt x="13" y="114"/>
                    </a:lnTo>
                    <a:lnTo>
                      <a:pt x="9" y="111"/>
                    </a:lnTo>
                    <a:lnTo>
                      <a:pt x="7" y="108"/>
                    </a:lnTo>
                    <a:lnTo>
                      <a:pt x="4" y="106"/>
                    </a:lnTo>
                    <a:lnTo>
                      <a:pt x="3" y="106"/>
                    </a:lnTo>
                    <a:lnTo>
                      <a:pt x="3" y="103"/>
                    </a:lnTo>
                    <a:lnTo>
                      <a:pt x="3" y="100"/>
                    </a:lnTo>
                    <a:lnTo>
                      <a:pt x="3" y="97"/>
                    </a:lnTo>
                    <a:lnTo>
                      <a:pt x="1" y="92"/>
                    </a:lnTo>
                    <a:lnTo>
                      <a:pt x="1" y="86"/>
                    </a:lnTo>
                    <a:lnTo>
                      <a:pt x="1" y="81"/>
                    </a:lnTo>
                    <a:lnTo>
                      <a:pt x="1" y="75"/>
                    </a:lnTo>
                    <a:lnTo>
                      <a:pt x="0" y="69"/>
                    </a:lnTo>
                    <a:lnTo>
                      <a:pt x="0" y="64"/>
                    </a:lnTo>
                    <a:lnTo>
                      <a:pt x="0" y="59"/>
                    </a:lnTo>
                    <a:lnTo>
                      <a:pt x="1" y="53"/>
                    </a:lnTo>
                    <a:lnTo>
                      <a:pt x="1" y="48"/>
                    </a:lnTo>
                    <a:lnTo>
                      <a:pt x="3" y="45"/>
                    </a:lnTo>
                    <a:lnTo>
                      <a:pt x="3" y="43"/>
                    </a:lnTo>
                    <a:lnTo>
                      <a:pt x="5" y="41"/>
                    </a:lnTo>
                    <a:lnTo>
                      <a:pt x="7" y="39"/>
                    </a:lnTo>
                    <a:lnTo>
                      <a:pt x="10" y="39"/>
                    </a:lnTo>
                    <a:lnTo>
                      <a:pt x="12" y="37"/>
                    </a:lnTo>
                    <a:lnTo>
                      <a:pt x="16" y="36"/>
                    </a:lnTo>
                    <a:lnTo>
                      <a:pt x="18" y="34"/>
                    </a:lnTo>
                    <a:lnTo>
                      <a:pt x="22" y="32"/>
                    </a:lnTo>
                    <a:lnTo>
                      <a:pt x="26" y="31"/>
                    </a:lnTo>
                    <a:lnTo>
                      <a:pt x="30" y="29"/>
                    </a:lnTo>
                    <a:lnTo>
                      <a:pt x="34" y="28"/>
                    </a:lnTo>
                    <a:lnTo>
                      <a:pt x="38" y="27"/>
                    </a:lnTo>
                    <a:lnTo>
                      <a:pt x="42" y="25"/>
                    </a:lnTo>
                    <a:lnTo>
                      <a:pt x="46" y="24"/>
                    </a:lnTo>
                    <a:lnTo>
                      <a:pt x="50" y="24"/>
                    </a:lnTo>
                    <a:lnTo>
                      <a:pt x="54" y="23"/>
                    </a:lnTo>
                    <a:lnTo>
                      <a:pt x="58" y="23"/>
                    </a:lnTo>
                    <a:lnTo>
                      <a:pt x="61" y="23"/>
                    </a:lnTo>
                    <a:lnTo>
                      <a:pt x="65" y="22"/>
                    </a:lnTo>
                    <a:lnTo>
                      <a:pt x="69" y="22"/>
                    </a:lnTo>
                    <a:lnTo>
                      <a:pt x="74" y="22"/>
                    </a:lnTo>
                    <a:lnTo>
                      <a:pt x="78" y="22"/>
                    </a:lnTo>
                    <a:lnTo>
                      <a:pt x="84" y="21"/>
                    </a:lnTo>
                    <a:lnTo>
                      <a:pt x="88" y="20"/>
                    </a:lnTo>
                    <a:lnTo>
                      <a:pt x="94" y="20"/>
                    </a:lnTo>
                    <a:lnTo>
                      <a:pt x="100" y="20"/>
                    </a:lnTo>
                    <a:lnTo>
                      <a:pt x="105" y="19"/>
                    </a:lnTo>
                    <a:lnTo>
                      <a:pt x="111" y="18"/>
                    </a:lnTo>
                    <a:lnTo>
                      <a:pt x="115" y="17"/>
                    </a:lnTo>
                    <a:lnTo>
                      <a:pt x="121" y="16"/>
                    </a:lnTo>
                    <a:lnTo>
                      <a:pt x="125" y="15"/>
                    </a:lnTo>
                    <a:lnTo>
                      <a:pt x="130" y="15"/>
                    </a:lnTo>
                    <a:lnTo>
                      <a:pt x="133" y="13"/>
                    </a:lnTo>
                    <a:lnTo>
                      <a:pt x="137" y="12"/>
                    </a:lnTo>
                    <a:lnTo>
                      <a:pt x="141" y="11"/>
                    </a:lnTo>
                    <a:lnTo>
                      <a:pt x="145" y="9"/>
                    </a:lnTo>
                    <a:lnTo>
                      <a:pt x="151" y="8"/>
                    </a:lnTo>
                    <a:lnTo>
                      <a:pt x="158" y="7"/>
                    </a:lnTo>
                    <a:lnTo>
                      <a:pt x="166" y="6"/>
                    </a:lnTo>
                    <a:lnTo>
                      <a:pt x="173" y="4"/>
                    </a:lnTo>
                    <a:lnTo>
                      <a:pt x="181" y="4"/>
                    </a:lnTo>
                    <a:lnTo>
                      <a:pt x="188" y="3"/>
                    </a:lnTo>
                    <a:lnTo>
                      <a:pt x="196" y="2"/>
                    </a:lnTo>
                    <a:lnTo>
                      <a:pt x="204" y="2"/>
                    </a:lnTo>
                    <a:lnTo>
                      <a:pt x="210" y="1"/>
                    </a:lnTo>
                    <a:lnTo>
                      <a:pt x="217" y="1"/>
                    </a:lnTo>
                    <a:lnTo>
                      <a:pt x="221" y="1"/>
                    </a:lnTo>
                    <a:lnTo>
                      <a:pt x="225" y="1"/>
                    </a:lnTo>
                    <a:lnTo>
                      <a:pt x="228" y="1"/>
                    </a:lnTo>
                  </a:path>
                </a:pathLst>
              </a:custGeom>
              <a:solidFill>
                <a:schemeClr val="bg1"/>
              </a:solidFill>
              <a:ln w="12700" cap="rnd"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561" name="Freeform 33"/>
              <p:cNvSpPr>
                <a:spLocks/>
              </p:cNvSpPr>
              <p:nvPr/>
            </p:nvSpPr>
            <p:spPr bwMode="auto">
              <a:xfrm>
                <a:off x="2011" y="1147"/>
                <a:ext cx="180" cy="265"/>
              </a:xfrm>
              <a:custGeom>
                <a:avLst/>
                <a:gdLst>
                  <a:gd name="T0" fmla="*/ 13 w 180"/>
                  <a:gd name="T1" fmla="*/ 79 h 265"/>
                  <a:gd name="T2" fmla="*/ 11 w 180"/>
                  <a:gd name="T3" fmla="*/ 93 h 265"/>
                  <a:gd name="T4" fmla="*/ 10 w 180"/>
                  <a:gd name="T5" fmla="*/ 105 h 265"/>
                  <a:gd name="T6" fmla="*/ 16 w 180"/>
                  <a:gd name="T7" fmla="*/ 114 h 265"/>
                  <a:gd name="T8" fmla="*/ 14 w 180"/>
                  <a:gd name="T9" fmla="*/ 122 h 265"/>
                  <a:gd name="T10" fmla="*/ 6 w 180"/>
                  <a:gd name="T11" fmla="*/ 136 h 265"/>
                  <a:gd name="T12" fmla="*/ 8 w 180"/>
                  <a:gd name="T13" fmla="*/ 146 h 265"/>
                  <a:gd name="T14" fmla="*/ 17 w 180"/>
                  <a:gd name="T15" fmla="*/ 149 h 265"/>
                  <a:gd name="T16" fmla="*/ 22 w 180"/>
                  <a:gd name="T17" fmla="*/ 152 h 265"/>
                  <a:gd name="T18" fmla="*/ 22 w 180"/>
                  <a:gd name="T19" fmla="*/ 159 h 265"/>
                  <a:gd name="T20" fmla="*/ 26 w 180"/>
                  <a:gd name="T21" fmla="*/ 164 h 265"/>
                  <a:gd name="T22" fmla="*/ 27 w 180"/>
                  <a:gd name="T23" fmla="*/ 171 h 265"/>
                  <a:gd name="T24" fmla="*/ 32 w 180"/>
                  <a:gd name="T25" fmla="*/ 176 h 265"/>
                  <a:gd name="T26" fmla="*/ 31 w 180"/>
                  <a:gd name="T27" fmla="*/ 182 h 265"/>
                  <a:gd name="T28" fmla="*/ 34 w 180"/>
                  <a:gd name="T29" fmla="*/ 189 h 265"/>
                  <a:gd name="T30" fmla="*/ 43 w 180"/>
                  <a:gd name="T31" fmla="*/ 195 h 265"/>
                  <a:gd name="T32" fmla="*/ 55 w 180"/>
                  <a:gd name="T33" fmla="*/ 195 h 265"/>
                  <a:gd name="T34" fmla="*/ 64 w 180"/>
                  <a:gd name="T35" fmla="*/ 195 h 265"/>
                  <a:gd name="T36" fmla="*/ 73 w 180"/>
                  <a:gd name="T37" fmla="*/ 199 h 265"/>
                  <a:gd name="T38" fmla="*/ 73 w 180"/>
                  <a:gd name="T39" fmla="*/ 210 h 265"/>
                  <a:gd name="T40" fmla="*/ 74 w 180"/>
                  <a:gd name="T41" fmla="*/ 226 h 265"/>
                  <a:gd name="T42" fmla="*/ 83 w 180"/>
                  <a:gd name="T43" fmla="*/ 249 h 265"/>
                  <a:gd name="T44" fmla="*/ 102 w 180"/>
                  <a:gd name="T45" fmla="*/ 263 h 265"/>
                  <a:gd name="T46" fmla="*/ 124 w 180"/>
                  <a:gd name="T47" fmla="*/ 256 h 265"/>
                  <a:gd name="T48" fmla="*/ 143 w 180"/>
                  <a:gd name="T49" fmla="*/ 234 h 265"/>
                  <a:gd name="T50" fmla="*/ 161 w 180"/>
                  <a:gd name="T51" fmla="*/ 213 h 265"/>
                  <a:gd name="T52" fmla="*/ 169 w 180"/>
                  <a:gd name="T53" fmla="*/ 198 h 265"/>
                  <a:gd name="T54" fmla="*/ 176 w 180"/>
                  <a:gd name="T55" fmla="*/ 189 h 265"/>
                  <a:gd name="T56" fmla="*/ 169 w 180"/>
                  <a:gd name="T57" fmla="*/ 183 h 265"/>
                  <a:gd name="T58" fmla="*/ 161 w 180"/>
                  <a:gd name="T59" fmla="*/ 177 h 265"/>
                  <a:gd name="T60" fmla="*/ 164 w 180"/>
                  <a:gd name="T61" fmla="*/ 159 h 265"/>
                  <a:gd name="T62" fmla="*/ 168 w 180"/>
                  <a:gd name="T63" fmla="*/ 133 h 265"/>
                  <a:gd name="T64" fmla="*/ 171 w 180"/>
                  <a:gd name="T65" fmla="*/ 120 h 265"/>
                  <a:gd name="T66" fmla="*/ 173 w 180"/>
                  <a:gd name="T67" fmla="*/ 103 h 265"/>
                  <a:gd name="T68" fmla="*/ 176 w 180"/>
                  <a:gd name="T69" fmla="*/ 87 h 265"/>
                  <a:gd name="T70" fmla="*/ 179 w 180"/>
                  <a:gd name="T71" fmla="*/ 68 h 265"/>
                  <a:gd name="T72" fmla="*/ 173 w 180"/>
                  <a:gd name="T73" fmla="*/ 53 h 265"/>
                  <a:gd name="T74" fmla="*/ 168 w 180"/>
                  <a:gd name="T75" fmla="*/ 42 h 265"/>
                  <a:gd name="T76" fmla="*/ 164 w 180"/>
                  <a:gd name="T77" fmla="*/ 32 h 265"/>
                  <a:gd name="T78" fmla="*/ 152 w 180"/>
                  <a:gd name="T79" fmla="*/ 21 h 265"/>
                  <a:gd name="T80" fmla="*/ 139 w 180"/>
                  <a:gd name="T81" fmla="*/ 13 h 265"/>
                  <a:gd name="T82" fmla="*/ 131 w 180"/>
                  <a:gd name="T83" fmla="*/ 8 h 265"/>
                  <a:gd name="T84" fmla="*/ 120 w 180"/>
                  <a:gd name="T85" fmla="*/ 4 h 265"/>
                  <a:gd name="T86" fmla="*/ 108 w 180"/>
                  <a:gd name="T87" fmla="*/ 4 h 265"/>
                  <a:gd name="T88" fmla="*/ 94 w 180"/>
                  <a:gd name="T89" fmla="*/ 3 h 265"/>
                  <a:gd name="T90" fmla="*/ 81 w 180"/>
                  <a:gd name="T91" fmla="*/ 0 h 265"/>
                  <a:gd name="T92" fmla="*/ 68 w 180"/>
                  <a:gd name="T93" fmla="*/ 4 h 265"/>
                  <a:gd name="T94" fmla="*/ 57 w 180"/>
                  <a:gd name="T95" fmla="*/ 8 h 265"/>
                  <a:gd name="T96" fmla="*/ 48 w 180"/>
                  <a:gd name="T97" fmla="*/ 12 h 265"/>
                  <a:gd name="T98" fmla="*/ 37 w 180"/>
                  <a:gd name="T99" fmla="*/ 20 h 265"/>
                  <a:gd name="T100" fmla="*/ 28 w 180"/>
                  <a:gd name="T101" fmla="*/ 24 h 265"/>
                  <a:gd name="T102" fmla="*/ 19 w 180"/>
                  <a:gd name="T103" fmla="*/ 26 h 265"/>
                  <a:gd name="T104" fmla="*/ 13 w 180"/>
                  <a:gd name="T105" fmla="*/ 33 h 265"/>
                  <a:gd name="T106" fmla="*/ 3 w 180"/>
                  <a:gd name="T107" fmla="*/ 39 h 265"/>
                  <a:gd name="T108" fmla="*/ 0 w 180"/>
                  <a:gd name="T109" fmla="*/ 47 h 265"/>
                  <a:gd name="T110" fmla="*/ 5 w 180"/>
                  <a:gd name="T111" fmla="*/ 55 h 265"/>
                  <a:gd name="T112" fmla="*/ 12 w 180"/>
                  <a:gd name="T113" fmla="*/ 61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80" h="265">
                    <a:moveTo>
                      <a:pt x="17" y="66"/>
                    </a:moveTo>
                    <a:lnTo>
                      <a:pt x="16" y="68"/>
                    </a:lnTo>
                    <a:lnTo>
                      <a:pt x="15" y="70"/>
                    </a:lnTo>
                    <a:lnTo>
                      <a:pt x="15" y="72"/>
                    </a:lnTo>
                    <a:lnTo>
                      <a:pt x="14" y="75"/>
                    </a:lnTo>
                    <a:lnTo>
                      <a:pt x="13" y="76"/>
                    </a:lnTo>
                    <a:lnTo>
                      <a:pt x="13" y="79"/>
                    </a:lnTo>
                    <a:lnTo>
                      <a:pt x="12" y="81"/>
                    </a:lnTo>
                    <a:lnTo>
                      <a:pt x="12" y="83"/>
                    </a:lnTo>
                    <a:lnTo>
                      <a:pt x="12" y="86"/>
                    </a:lnTo>
                    <a:lnTo>
                      <a:pt x="11" y="87"/>
                    </a:lnTo>
                    <a:lnTo>
                      <a:pt x="11" y="90"/>
                    </a:lnTo>
                    <a:lnTo>
                      <a:pt x="11" y="91"/>
                    </a:lnTo>
                    <a:lnTo>
                      <a:pt x="11" y="93"/>
                    </a:lnTo>
                    <a:lnTo>
                      <a:pt x="11" y="95"/>
                    </a:lnTo>
                    <a:lnTo>
                      <a:pt x="10" y="97"/>
                    </a:lnTo>
                    <a:lnTo>
                      <a:pt x="9" y="99"/>
                    </a:lnTo>
                    <a:lnTo>
                      <a:pt x="9" y="101"/>
                    </a:lnTo>
                    <a:lnTo>
                      <a:pt x="9" y="102"/>
                    </a:lnTo>
                    <a:lnTo>
                      <a:pt x="10" y="104"/>
                    </a:lnTo>
                    <a:lnTo>
                      <a:pt x="10" y="105"/>
                    </a:lnTo>
                    <a:lnTo>
                      <a:pt x="11" y="106"/>
                    </a:lnTo>
                    <a:lnTo>
                      <a:pt x="11" y="107"/>
                    </a:lnTo>
                    <a:lnTo>
                      <a:pt x="12" y="109"/>
                    </a:lnTo>
                    <a:lnTo>
                      <a:pt x="13" y="110"/>
                    </a:lnTo>
                    <a:lnTo>
                      <a:pt x="15" y="111"/>
                    </a:lnTo>
                    <a:lnTo>
                      <a:pt x="16" y="113"/>
                    </a:lnTo>
                    <a:lnTo>
                      <a:pt x="16" y="114"/>
                    </a:lnTo>
                    <a:lnTo>
                      <a:pt x="17" y="114"/>
                    </a:lnTo>
                    <a:lnTo>
                      <a:pt x="17" y="115"/>
                    </a:lnTo>
                    <a:lnTo>
                      <a:pt x="17" y="116"/>
                    </a:lnTo>
                    <a:lnTo>
                      <a:pt x="17" y="117"/>
                    </a:lnTo>
                    <a:lnTo>
                      <a:pt x="16" y="119"/>
                    </a:lnTo>
                    <a:lnTo>
                      <a:pt x="15" y="121"/>
                    </a:lnTo>
                    <a:lnTo>
                      <a:pt x="14" y="122"/>
                    </a:lnTo>
                    <a:lnTo>
                      <a:pt x="13" y="124"/>
                    </a:lnTo>
                    <a:lnTo>
                      <a:pt x="11" y="126"/>
                    </a:lnTo>
                    <a:lnTo>
                      <a:pt x="10" y="128"/>
                    </a:lnTo>
                    <a:lnTo>
                      <a:pt x="9" y="130"/>
                    </a:lnTo>
                    <a:lnTo>
                      <a:pt x="7" y="133"/>
                    </a:lnTo>
                    <a:lnTo>
                      <a:pt x="7" y="134"/>
                    </a:lnTo>
                    <a:lnTo>
                      <a:pt x="6" y="136"/>
                    </a:lnTo>
                    <a:lnTo>
                      <a:pt x="5" y="138"/>
                    </a:lnTo>
                    <a:lnTo>
                      <a:pt x="4" y="140"/>
                    </a:lnTo>
                    <a:lnTo>
                      <a:pt x="4" y="141"/>
                    </a:lnTo>
                    <a:lnTo>
                      <a:pt x="5" y="142"/>
                    </a:lnTo>
                    <a:lnTo>
                      <a:pt x="6" y="143"/>
                    </a:lnTo>
                    <a:lnTo>
                      <a:pt x="7" y="145"/>
                    </a:lnTo>
                    <a:lnTo>
                      <a:pt x="8" y="146"/>
                    </a:lnTo>
                    <a:lnTo>
                      <a:pt x="9" y="146"/>
                    </a:lnTo>
                    <a:lnTo>
                      <a:pt x="11" y="147"/>
                    </a:lnTo>
                    <a:lnTo>
                      <a:pt x="11" y="148"/>
                    </a:lnTo>
                    <a:lnTo>
                      <a:pt x="12" y="148"/>
                    </a:lnTo>
                    <a:lnTo>
                      <a:pt x="14" y="148"/>
                    </a:lnTo>
                    <a:lnTo>
                      <a:pt x="15" y="148"/>
                    </a:lnTo>
                    <a:lnTo>
                      <a:pt x="17" y="149"/>
                    </a:lnTo>
                    <a:lnTo>
                      <a:pt x="18" y="149"/>
                    </a:lnTo>
                    <a:lnTo>
                      <a:pt x="19" y="149"/>
                    </a:lnTo>
                    <a:lnTo>
                      <a:pt x="19" y="150"/>
                    </a:lnTo>
                    <a:lnTo>
                      <a:pt x="20" y="150"/>
                    </a:lnTo>
                    <a:lnTo>
                      <a:pt x="21" y="151"/>
                    </a:lnTo>
                    <a:lnTo>
                      <a:pt x="21" y="152"/>
                    </a:lnTo>
                    <a:lnTo>
                      <a:pt x="22" y="152"/>
                    </a:lnTo>
                    <a:lnTo>
                      <a:pt x="22" y="153"/>
                    </a:lnTo>
                    <a:lnTo>
                      <a:pt x="23" y="153"/>
                    </a:lnTo>
                    <a:lnTo>
                      <a:pt x="23" y="155"/>
                    </a:lnTo>
                    <a:lnTo>
                      <a:pt x="23" y="156"/>
                    </a:lnTo>
                    <a:lnTo>
                      <a:pt x="23" y="157"/>
                    </a:lnTo>
                    <a:lnTo>
                      <a:pt x="23" y="159"/>
                    </a:lnTo>
                    <a:lnTo>
                      <a:pt x="22" y="159"/>
                    </a:lnTo>
                    <a:lnTo>
                      <a:pt x="22" y="160"/>
                    </a:lnTo>
                    <a:lnTo>
                      <a:pt x="23" y="160"/>
                    </a:lnTo>
                    <a:lnTo>
                      <a:pt x="24" y="161"/>
                    </a:lnTo>
                    <a:lnTo>
                      <a:pt x="24" y="162"/>
                    </a:lnTo>
                    <a:lnTo>
                      <a:pt x="24" y="163"/>
                    </a:lnTo>
                    <a:lnTo>
                      <a:pt x="25" y="163"/>
                    </a:lnTo>
                    <a:lnTo>
                      <a:pt x="26" y="164"/>
                    </a:lnTo>
                    <a:lnTo>
                      <a:pt x="26" y="165"/>
                    </a:lnTo>
                    <a:lnTo>
                      <a:pt x="26" y="166"/>
                    </a:lnTo>
                    <a:lnTo>
                      <a:pt x="26" y="167"/>
                    </a:lnTo>
                    <a:lnTo>
                      <a:pt x="26" y="168"/>
                    </a:lnTo>
                    <a:lnTo>
                      <a:pt x="26" y="169"/>
                    </a:lnTo>
                    <a:lnTo>
                      <a:pt x="26" y="170"/>
                    </a:lnTo>
                    <a:lnTo>
                      <a:pt x="27" y="171"/>
                    </a:lnTo>
                    <a:lnTo>
                      <a:pt x="28" y="171"/>
                    </a:lnTo>
                    <a:lnTo>
                      <a:pt x="28" y="172"/>
                    </a:lnTo>
                    <a:lnTo>
                      <a:pt x="28" y="173"/>
                    </a:lnTo>
                    <a:lnTo>
                      <a:pt x="30" y="173"/>
                    </a:lnTo>
                    <a:lnTo>
                      <a:pt x="31" y="174"/>
                    </a:lnTo>
                    <a:lnTo>
                      <a:pt x="32" y="175"/>
                    </a:lnTo>
                    <a:lnTo>
                      <a:pt x="32" y="176"/>
                    </a:lnTo>
                    <a:lnTo>
                      <a:pt x="32" y="177"/>
                    </a:lnTo>
                    <a:lnTo>
                      <a:pt x="32" y="178"/>
                    </a:lnTo>
                    <a:lnTo>
                      <a:pt x="32" y="179"/>
                    </a:lnTo>
                    <a:lnTo>
                      <a:pt x="32" y="180"/>
                    </a:lnTo>
                    <a:lnTo>
                      <a:pt x="31" y="180"/>
                    </a:lnTo>
                    <a:lnTo>
                      <a:pt x="31" y="181"/>
                    </a:lnTo>
                    <a:lnTo>
                      <a:pt x="31" y="182"/>
                    </a:lnTo>
                    <a:lnTo>
                      <a:pt x="31" y="183"/>
                    </a:lnTo>
                    <a:lnTo>
                      <a:pt x="30" y="183"/>
                    </a:lnTo>
                    <a:lnTo>
                      <a:pt x="31" y="184"/>
                    </a:lnTo>
                    <a:lnTo>
                      <a:pt x="32" y="186"/>
                    </a:lnTo>
                    <a:lnTo>
                      <a:pt x="32" y="188"/>
                    </a:lnTo>
                    <a:lnTo>
                      <a:pt x="33" y="188"/>
                    </a:lnTo>
                    <a:lnTo>
                      <a:pt x="34" y="189"/>
                    </a:lnTo>
                    <a:lnTo>
                      <a:pt x="35" y="191"/>
                    </a:lnTo>
                    <a:lnTo>
                      <a:pt x="36" y="191"/>
                    </a:lnTo>
                    <a:lnTo>
                      <a:pt x="36" y="192"/>
                    </a:lnTo>
                    <a:lnTo>
                      <a:pt x="38" y="194"/>
                    </a:lnTo>
                    <a:lnTo>
                      <a:pt x="40" y="195"/>
                    </a:lnTo>
                    <a:lnTo>
                      <a:pt x="41" y="195"/>
                    </a:lnTo>
                    <a:lnTo>
                      <a:pt x="43" y="195"/>
                    </a:lnTo>
                    <a:lnTo>
                      <a:pt x="44" y="195"/>
                    </a:lnTo>
                    <a:lnTo>
                      <a:pt x="46" y="196"/>
                    </a:lnTo>
                    <a:lnTo>
                      <a:pt x="48" y="196"/>
                    </a:lnTo>
                    <a:lnTo>
                      <a:pt x="50" y="196"/>
                    </a:lnTo>
                    <a:lnTo>
                      <a:pt x="52" y="196"/>
                    </a:lnTo>
                    <a:lnTo>
                      <a:pt x="53" y="196"/>
                    </a:lnTo>
                    <a:lnTo>
                      <a:pt x="55" y="195"/>
                    </a:lnTo>
                    <a:lnTo>
                      <a:pt x="56" y="195"/>
                    </a:lnTo>
                    <a:lnTo>
                      <a:pt x="57" y="195"/>
                    </a:lnTo>
                    <a:lnTo>
                      <a:pt x="59" y="195"/>
                    </a:lnTo>
                    <a:lnTo>
                      <a:pt x="60" y="195"/>
                    </a:lnTo>
                    <a:lnTo>
                      <a:pt x="61" y="195"/>
                    </a:lnTo>
                    <a:lnTo>
                      <a:pt x="62" y="195"/>
                    </a:lnTo>
                    <a:lnTo>
                      <a:pt x="64" y="195"/>
                    </a:lnTo>
                    <a:lnTo>
                      <a:pt x="65" y="195"/>
                    </a:lnTo>
                    <a:lnTo>
                      <a:pt x="66" y="195"/>
                    </a:lnTo>
                    <a:lnTo>
                      <a:pt x="68" y="196"/>
                    </a:lnTo>
                    <a:lnTo>
                      <a:pt x="69" y="197"/>
                    </a:lnTo>
                    <a:lnTo>
                      <a:pt x="70" y="197"/>
                    </a:lnTo>
                    <a:lnTo>
                      <a:pt x="72" y="198"/>
                    </a:lnTo>
                    <a:lnTo>
                      <a:pt x="73" y="199"/>
                    </a:lnTo>
                    <a:lnTo>
                      <a:pt x="73" y="200"/>
                    </a:lnTo>
                    <a:lnTo>
                      <a:pt x="73" y="201"/>
                    </a:lnTo>
                    <a:lnTo>
                      <a:pt x="73" y="203"/>
                    </a:lnTo>
                    <a:lnTo>
                      <a:pt x="73" y="205"/>
                    </a:lnTo>
                    <a:lnTo>
                      <a:pt x="73" y="207"/>
                    </a:lnTo>
                    <a:lnTo>
                      <a:pt x="73" y="208"/>
                    </a:lnTo>
                    <a:lnTo>
                      <a:pt x="73" y="210"/>
                    </a:lnTo>
                    <a:lnTo>
                      <a:pt x="73" y="212"/>
                    </a:lnTo>
                    <a:lnTo>
                      <a:pt x="73" y="214"/>
                    </a:lnTo>
                    <a:lnTo>
                      <a:pt x="73" y="217"/>
                    </a:lnTo>
                    <a:lnTo>
                      <a:pt x="73" y="219"/>
                    </a:lnTo>
                    <a:lnTo>
                      <a:pt x="73" y="221"/>
                    </a:lnTo>
                    <a:lnTo>
                      <a:pt x="73" y="224"/>
                    </a:lnTo>
                    <a:lnTo>
                      <a:pt x="74" y="226"/>
                    </a:lnTo>
                    <a:lnTo>
                      <a:pt x="75" y="229"/>
                    </a:lnTo>
                    <a:lnTo>
                      <a:pt x="76" y="232"/>
                    </a:lnTo>
                    <a:lnTo>
                      <a:pt x="77" y="236"/>
                    </a:lnTo>
                    <a:lnTo>
                      <a:pt x="78" y="239"/>
                    </a:lnTo>
                    <a:lnTo>
                      <a:pt x="80" y="242"/>
                    </a:lnTo>
                    <a:lnTo>
                      <a:pt x="81" y="246"/>
                    </a:lnTo>
                    <a:lnTo>
                      <a:pt x="83" y="249"/>
                    </a:lnTo>
                    <a:lnTo>
                      <a:pt x="85" y="252"/>
                    </a:lnTo>
                    <a:lnTo>
                      <a:pt x="87" y="254"/>
                    </a:lnTo>
                    <a:lnTo>
                      <a:pt x="90" y="257"/>
                    </a:lnTo>
                    <a:lnTo>
                      <a:pt x="92" y="260"/>
                    </a:lnTo>
                    <a:lnTo>
                      <a:pt x="95" y="261"/>
                    </a:lnTo>
                    <a:lnTo>
                      <a:pt x="98" y="263"/>
                    </a:lnTo>
                    <a:lnTo>
                      <a:pt x="102" y="263"/>
                    </a:lnTo>
                    <a:lnTo>
                      <a:pt x="106" y="264"/>
                    </a:lnTo>
                    <a:lnTo>
                      <a:pt x="110" y="263"/>
                    </a:lnTo>
                    <a:lnTo>
                      <a:pt x="114" y="263"/>
                    </a:lnTo>
                    <a:lnTo>
                      <a:pt x="117" y="261"/>
                    </a:lnTo>
                    <a:lnTo>
                      <a:pt x="120" y="260"/>
                    </a:lnTo>
                    <a:lnTo>
                      <a:pt x="122" y="258"/>
                    </a:lnTo>
                    <a:lnTo>
                      <a:pt x="124" y="256"/>
                    </a:lnTo>
                    <a:lnTo>
                      <a:pt x="127" y="253"/>
                    </a:lnTo>
                    <a:lnTo>
                      <a:pt x="130" y="250"/>
                    </a:lnTo>
                    <a:lnTo>
                      <a:pt x="132" y="248"/>
                    </a:lnTo>
                    <a:lnTo>
                      <a:pt x="135" y="244"/>
                    </a:lnTo>
                    <a:lnTo>
                      <a:pt x="138" y="241"/>
                    </a:lnTo>
                    <a:lnTo>
                      <a:pt x="140" y="238"/>
                    </a:lnTo>
                    <a:lnTo>
                      <a:pt x="143" y="234"/>
                    </a:lnTo>
                    <a:lnTo>
                      <a:pt x="146" y="232"/>
                    </a:lnTo>
                    <a:lnTo>
                      <a:pt x="148" y="228"/>
                    </a:lnTo>
                    <a:lnTo>
                      <a:pt x="151" y="225"/>
                    </a:lnTo>
                    <a:lnTo>
                      <a:pt x="155" y="221"/>
                    </a:lnTo>
                    <a:lnTo>
                      <a:pt x="157" y="219"/>
                    </a:lnTo>
                    <a:lnTo>
                      <a:pt x="159" y="215"/>
                    </a:lnTo>
                    <a:lnTo>
                      <a:pt x="161" y="213"/>
                    </a:lnTo>
                    <a:lnTo>
                      <a:pt x="163" y="210"/>
                    </a:lnTo>
                    <a:lnTo>
                      <a:pt x="164" y="207"/>
                    </a:lnTo>
                    <a:lnTo>
                      <a:pt x="166" y="205"/>
                    </a:lnTo>
                    <a:lnTo>
                      <a:pt x="167" y="203"/>
                    </a:lnTo>
                    <a:lnTo>
                      <a:pt x="168" y="201"/>
                    </a:lnTo>
                    <a:lnTo>
                      <a:pt x="168" y="199"/>
                    </a:lnTo>
                    <a:lnTo>
                      <a:pt x="169" y="198"/>
                    </a:lnTo>
                    <a:lnTo>
                      <a:pt x="171" y="195"/>
                    </a:lnTo>
                    <a:lnTo>
                      <a:pt x="172" y="194"/>
                    </a:lnTo>
                    <a:lnTo>
                      <a:pt x="173" y="193"/>
                    </a:lnTo>
                    <a:lnTo>
                      <a:pt x="174" y="191"/>
                    </a:lnTo>
                    <a:lnTo>
                      <a:pt x="176" y="191"/>
                    </a:lnTo>
                    <a:lnTo>
                      <a:pt x="176" y="190"/>
                    </a:lnTo>
                    <a:lnTo>
                      <a:pt x="176" y="189"/>
                    </a:lnTo>
                    <a:lnTo>
                      <a:pt x="176" y="188"/>
                    </a:lnTo>
                    <a:lnTo>
                      <a:pt x="175" y="188"/>
                    </a:lnTo>
                    <a:lnTo>
                      <a:pt x="174" y="187"/>
                    </a:lnTo>
                    <a:lnTo>
                      <a:pt x="173" y="186"/>
                    </a:lnTo>
                    <a:lnTo>
                      <a:pt x="172" y="184"/>
                    </a:lnTo>
                    <a:lnTo>
                      <a:pt x="170" y="184"/>
                    </a:lnTo>
                    <a:lnTo>
                      <a:pt x="169" y="183"/>
                    </a:lnTo>
                    <a:lnTo>
                      <a:pt x="168" y="182"/>
                    </a:lnTo>
                    <a:lnTo>
                      <a:pt x="166" y="181"/>
                    </a:lnTo>
                    <a:lnTo>
                      <a:pt x="165" y="179"/>
                    </a:lnTo>
                    <a:lnTo>
                      <a:pt x="164" y="179"/>
                    </a:lnTo>
                    <a:lnTo>
                      <a:pt x="163" y="178"/>
                    </a:lnTo>
                    <a:lnTo>
                      <a:pt x="162" y="177"/>
                    </a:lnTo>
                    <a:lnTo>
                      <a:pt x="161" y="177"/>
                    </a:lnTo>
                    <a:lnTo>
                      <a:pt x="161" y="176"/>
                    </a:lnTo>
                    <a:lnTo>
                      <a:pt x="162" y="174"/>
                    </a:lnTo>
                    <a:lnTo>
                      <a:pt x="162" y="172"/>
                    </a:lnTo>
                    <a:lnTo>
                      <a:pt x="162" y="170"/>
                    </a:lnTo>
                    <a:lnTo>
                      <a:pt x="163" y="167"/>
                    </a:lnTo>
                    <a:lnTo>
                      <a:pt x="163" y="163"/>
                    </a:lnTo>
                    <a:lnTo>
                      <a:pt x="164" y="159"/>
                    </a:lnTo>
                    <a:lnTo>
                      <a:pt x="164" y="155"/>
                    </a:lnTo>
                    <a:lnTo>
                      <a:pt x="165" y="152"/>
                    </a:lnTo>
                    <a:lnTo>
                      <a:pt x="166" y="147"/>
                    </a:lnTo>
                    <a:lnTo>
                      <a:pt x="167" y="143"/>
                    </a:lnTo>
                    <a:lnTo>
                      <a:pt x="168" y="140"/>
                    </a:lnTo>
                    <a:lnTo>
                      <a:pt x="168" y="136"/>
                    </a:lnTo>
                    <a:lnTo>
                      <a:pt x="168" y="133"/>
                    </a:lnTo>
                    <a:lnTo>
                      <a:pt x="169" y="131"/>
                    </a:lnTo>
                    <a:lnTo>
                      <a:pt x="169" y="129"/>
                    </a:lnTo>
                    <a:lnTo>
                      <a:pt x="170" y="128"/>
                    </a:lnTo>
                    <a:lnTo>
                      <a:pt x="170" y="126"/>
                    </a:lnTo>
                    <a:lnTo>
                      <a:pt x="171" y="124"/>
                    </a:lnTo>
                    <a:lnTo>
                      <a:pt x="171" y="121"/>
                    </a:lnTo>
                    <a:lnTo>
                      <a:pt x="171" y="120"/>
                    </a:lnTo>
                    <a:lnTo>
                      <a:pt x="171" y="117"/>
                    </a:lnTo>
                    <a:lnTo>
                      <a:pt x="172" y="115"/>
                    </a:lnTo>
                    <a:lnTo>
                      <a:pt x="172" y="113"/>
                    </a:lnTo>
                    <a:lnTo>
                      <a:pt x="172" y="110"/>
                    </a:lnTo>
                    <a:lnTo>
                      <a:pt x="172" y="107"/>
                    </a:lnTo>
                    <a:lnTo>
                      <a:pt x="172" y="105"/>
                    </a:lnTo>
                    <a:lnTo>
                      <a:pt x="173" y="103"/>
                    </a:lnTo>
                    <a:lnTo>
                      <a:pt x="173" y="101"/>
                    </a:lnTo>
                    <a:lnTo>
                      <a:pt x="173" y="99"/>
                    </a:lnTo>
                    <a:lnTo>
                      <a:pt x="174" y="97"/>
                    </a:lnTo>
                    <a:lnTo>
                      <a:pt x="174" y="94"/>
                    </a:lnTo>
                    <a:lnTo>
                      <a:pt x="175" y="91"/>
                    </a:lnTo>
                    <a:lnTo>
                      <a:pt x="176" y="89"/>
                    </a:lnTo>
                    <a:lnTo>
                      <a:pt x="176" y="87"/>
                    </a:lnTo>
                    <a:lnTo>
                      <a:pt x="176" y="84"/>
                    </a:lnTo>
                    <a:lnTo>
                      <a:pt x="177" y="81"/>
                    </a:lnTo>
                    <a:lnTo>
                      <a:pt x="177" y="79"/>
                    </a:lnTo>
                    <a:lnTo>
                      <a:pt x="178" y="76"/>
                    </a:lnTo>
                    <a:lnTo>
                      <a:pt x="178" y="74"/>
                    </a:lnTo>
                    <a:lnTo>
                      <a:pt x="179" y="71"/>
                    </a:lnTo>
                    <a:lnTo>
                      <a:pt x="179" y="68"/>
                    </a:lnTo>
                    <a:lnTo>
                      <a:pt x="179" y="66"/>
                    </a:lnTo>
                    <a:lnTo>
                      <a:pt x="178" y="64"/>
                    </a:lnTo>
                    <a:lnTo>
                      <a:pt x="177" y="62"/>
                    </a:lnTo>
                    <a:lnTo>
                      <a:pt x="176" y="59"/>
                    </a:lnTo>
                    <a:lnTo>
                      <a:pt x="176" y="57"/>
                    </a:lnTo>
                    <a:lnTo>
                      <a:pt x="174" y="56"/>
                    </a:lnTo>
                    <a:lnTo>
                      <a:pt x="173" y="53"/>
                    </a:lnTo>
                    <a:lnTo>
                      <a:pt x="172" y="52"/>
                    </a:lnTo>
                    <a:lnTo>
                      <a:pt x="171" y="51"/>
                    </a:lnTo>
                    <a:lnTo>
                      <a:pt x="171" y="49"/>
                    </a:lnTo>
                    <a:lnTo>
                      <a:pt x="170" y="47"/>
                    </a:lnTo>
                    <a:lnTo>
                      <a:pt x="169" y="45"/>
                    </a:lnTo>
                    <a:lnTo>
                      <a:pt x="168" y="44"/>
                    </a:lnTo>
                    <a:lnTo>
                      <a:pt x="168" y="42"/>
                    </a:lnTo>
                    <a:lnTo>
                      <a:pt x="168" y="40"/>
                    </a:lnTo>
                    <a:lnTo>
                      <a:pt x="167" y="39"/>
                    </a:lnTo>
                    <a:lnTo>
                      <a:pt x="167" y="37"/>
                    </a:lnTo>
                    <a:lnTo>
                      <a:pt x="166" y="36"/>
                    </a:lnTo>
                    <a:lnTo>
                      <a:pt x="165" y="35"/>
                    </a:lnTo>
                    <a:lnTo>
                      <a:pt x="164" y="33"/>
                    </a:lnTo>
                    <a:lnTo>
                      <a:pt x="164" y="32"/>
                    </a:lnTo>
                    <a:lnTo>
                      <a:pt x="163" y="31"/>
                    </a:lnTo>
                    <a:lnTo>
                      <a:pt x="161" y="29"/>
                    </a:lnTo>
                    <a:lnTo>
                      <a:pt x="159" y="28"/>
                    </a:lnTo>
                    <a:lnTo>
                      <a:pt x="157" y="26"/>
                    </a:lnTo>
                    <a:lnTo>
                      <a:pt x="156" y="25"/>
                    </a:lnTo>
                    <a:lnTo>
                      <a:pt x="155" y="23"/>
                    </a:lnTo>
                    <a:lnTo>
                      <a:pt x="152" y="21"/>
                    </a:lnTo>
                    <a:lnTo>
                      <a:pt x="151" y="20"/>
                    </a:lnTo>
                    <a:lnTo>
                      <a:pt x="149" y="18"/>
                    </a:lnTo>
                    <a:lnTo>
                      <a:pt x="147" y="18"/>
                    </a:lnTo>
                    <a:lnTo>
                      <a:pt x="145" y="16"/>
                    </a:lnTo>
                    <a:lnTo>
                      <a:pt x="143" y="16"/>
                    </a:lnTo>
                    <a:lnTo>
                      <a:pt x="141" y="14"/>
                    </a:lnTo>
                    <a:lnTo>
                      <a:pt x="139" y="13"/>
                    </a:lnTo>
                    <a:lnTo>
                      <a:pt x="138" y="13"/>
                    </a:lnTo>
                    <a:lnTo>
                      <a:pt x="137" y="13"/>
                    </a:lnTo>
                    <a:lnTo>
                      <a:pt x="135" y="11"/>
                    </a:lnTo>
                    <a:lnTo>
                      <a:pt x="135" y="10"/>
                    </a:lnTo>
                    <a:lnTo>
                      <a:pt x="133" y="9"/>
                    </a:lnTo>
                    <a:lnTo>
                      <a:pt x="132" y="9"/>
                    </a:lnTo>
                    <a:lnTo>
                      <a:pt x="131" y="8"/>
                    </a:lnTo>
                    <a:lnTo>
                      <a:pt x="130" y="8"/>
                    </a:lnTo>
                    <a:lnTo>
                      <a:pt x="128" y="6"/>
                    </a:lnTo>
                    <a:lnTo>
                      <a:pt x="127" y="6"/>
                    </a:lnTo>
                    <a:lnTo>
                      <a:pt x="126" y="5"/>
                    </a:lnTo>
                    <a:lnTo>
                      <a:pt x="124" y="4"/>
                    </a:lnTo>
                    <a:lnTo>
                      <a:pt x="122" y="4"/>
                    </a:lnTo>
                    <a:lnTo>
                      <a:pt x="120" y="4"/>
                    </a:lnTo>
                    <a:lnTo>
                      <a:pt x="119" y="4"/>
                    </a:lnTo>
                    <a:lnTo>
                      <a:pt x="118" y="3"/>
                    </a:lnTo>
                    <a:lnTo>
                      <a:pt x="115" y="4"/>
                    </a:lnTo>
                    <a:lnTo>
                      <a:pt x="114" y="4"/>
                    </a:lnTo>
                    <a:lnTo>
                      <a:pt x="112" y="4"/>
                    </a:lnTo>
                    <a:lnTo>
                      <a:pt x="110" y="4"/>
                    </a:lnTo>
                    <a:lnTo>
                      <a:pt x="108" y="4"/>
                    </a:lnTo>
                    <a:lnTo>
                      <a:pt x="106" y="4"/>
                    </a:lnTo>
                    <a:lnTo>
                      <a:pt x="104" y="4"/>
                    </a:lnTo>
                    <a:lnTo>
                      <a:pt x="102" y="4"/>
                    </a:lnTo>
                    <a:lnTo>
                      <a:pt x="100" y="4"/>
                    </a:lnTo>
                    <a:lnTo>
                      <a:pt x="98" y="4"/>
                    </a:lnTo>
                    <a:lnTo>
                      <a:pt x="96" y="3"/>
                    </a:lnTo>
                    <a:lnTo>
                      <a:pt x="94" y="3"/>
                    </a:lnTo>
                    <a:lnTo>
                      <a:pt x="92" y="3"/>
                    </a:lnTo>
                    <a:lnTo>
                      <a:pt x="90" y="2"/>
                    </a:lnTo>
                    <a:lnTo>
                      <a:pt x="88" y="2"/>
                    </a:lnTo>
                    <a:lnTo>
                      <a:pt x="86" y="1"/>
                    </a:lnTo>
                    <a:lnTo>
                      <a:pt x="84" y="1"/>
                    </a:lnTo>
                    <a:lnTo>
                      <a:pt x="83" y="1"/>
                    </a:lnTo>
                    <a:lnTo>
                      <a:pt x="81" y="0"/>
                    </a:lnTo>
                    <a:lnTo>
                      <a:pt x="80" y="1"/>
                    </a:lnTo>
                    <a:lnTo>
                      <a:pt x="77" y="1"/>
                    </a:lnTo>
                    <a:lnTo>
                      <a:pt x="76" y="1"/>
                    </a:lnTo>
                    <a:lnTo>
                      <a:pt x="73" y="1"/>
                    </a:lnTo>
                    <a:lnTo>
                      <a:pt x="72" y="2"/>
                    </a:lnTo>
                    <a:lnTo>
                      <a:pt x="69" y="4"/>
                    </a:lnTo>
                    <a:lnTo>
                      <a:pt x="68" y="4"/>
                    </a:lnTo>
                    <a:lnTo>
                      <a:pt x="66" y="5"/>
                    </a:lnTo>
                    <a:lnTo>
                      <a:pt x="64" y="6"/>
                    </a:lnTo>
                    <a:lnTo>
                      <a:pt x="62" y="6"/>
                    </a:lnTo>
                    <a:lnTo>
                      <a:pt x="61" y="8"/>
                    </a:lnTo>
                    <a:lnTo>
                      <a:pt x="59" y="8"/>
                    </a:lnTo>
                    <a:lnTo>
                      <a:pt x="58" y="8"/>
                    </a:lnTo>
                    <a:lnTo>
                      <a:pt x="57" y="8"/>
                    </a:lnTo>
                    <a:lnTo>
                      <a:pt x="56" y="8"/>
                    </a:lnTo>
                    <a:lnTo>
                      <a:pt x="55" y="8"/>
                    </a:lnTo>
                    <a:lnTo>
                      <a:pt x="54" y="8"/>
                    </a:lnTo>
                    <a:lnTo>
                      <a:pt x="52" y="9"/>
                    </a:lnTo>
                    <a:lnTo>
                      <a:pt x="50" y="9"/>
                    </a:lnTo>
                    <a:lnTo>
                      <a:pt x="48" y="10"/>
                    </a:lnTo>
                    <a:lnTo>
                      <a:pt x="48" y="12"/>
                    </a:lnTo>
                    <a:lnTo>
                      <a:pt x="46" y="13"/>
                    </a:lnTo>
                    <a:lnTo>
                      <a:pt x="44" y="13"/>
                    </a:lnTo>
                    <a:lnTo>
                      <a:pt x="43" y="15"/>
                    </a:lnTo>
                    <a:lnTo>
                      <a:pt x="41" y="16"/>
                    </a:lnTo>
                    <a:lnTo>
                      <a:pt x="40" y="17"/>
                    </a:lnTo>
                    <a:lnTo>
                      <a:pt x="39" y="18"/>
                    </a:lnTo>
                    <a:lnTo>
                      <a:pt x="37" y="20"/>
                    </a:lnTo>
                    <a:lnTo>
                      <a:pt x="36" y="21"/>
                    </a:lnTo>
                    <a:lnTo>
                      <a:pt x="35" y="21"/>
                    </a:lnTo>
                    <a:lnTo>
                      <a:pt x="34" y="21"/>
                    </a:lnTo>
                    <a:lnTo>
                      <a:pt x="32" y="22"/>
                    </a:lnTo>
                    <a:lnTo>
                      <a:pt x="31" y="23"/>
                    </a:lnTo>
                    <a:lnTo>
                      <a:pt x="30" y="24"/>
                    </a:lnTo>
                    <a:lnTo>
                      <a:pt x="28" y="24"/>
                    </a:lnTo>
                    <a:lnTo>
                      <a:pt x="27" y="25"/>
                    </a:lnTo>
                    <a:lnTo>
                      <a:pt x="25" y="25"/>
                    </a:lnTo>
                    <a:lnTo>
                      <a:pt x="24" y="25"/>
                    </a:lnTo>
                    <a:lnTo>
                      <a:pt x="23" y="25"/>
                    </a:lnTo>
                    <a:lnTo>
                      <a:pt x="22" y="25"/>
                    </a:lnTo>
                    <a:lnTo>
                      <a:pt x="20" y="26"/>
                    </a:lnTo>
                    <a:lnTo>
                      <a:pt x="19" y="26"/>
                    </a:lnTo>
                    <a:lnTo>
                      <a:pt x="18" y="27"/>
                    </a:lnTo>
                    <a:lnTo>
                      <a:pt x="17" y="28"/>
                    </a:lnTo>
                    <a:lnTo>
                      <a:pt x="16" y="30"/>
                    </a:lnTo>
                    <a:lnTo>
                      <a:pt x="15" y="31"/>
                    </a:lnTo>
                    <a:lnTo>
                      <a:pt x="15" y="32"/>
                    </a:lnTo>
                    <a:lnTo>
                      <a:pt x="14" y="33"/>
                    </a:lnTo>
                    <a:lnTo>
                      <a:pt x="13" y="33"/>
                    </a:lnTo>
                    <a:lnTo>
                      <a:pt x="12" y="35"/>
                    </a:lnTo>
                    <a:lnTo>
                      <a:pt x="11" y="35"/>
                    </a:lnTo>
                    <a:lnTo>
                      <a:pt x="10" y="36"/>
                    </a:lnTo>
                    <a:lnTo>
                      <a:pt x="9" y="37"/>
                    </a:lnTo>
                    <a:lnTo>
                      <a:pt x="7" y="37"/>
                    </a:lnTo>
                    <a:lnTo>
                      <a:pt x="5" y="39"/>
                    </a:lnTo>
                    <a:lnTo>
                      <a:pt x="3" y="39"/>
                    </a:lnTo>
                    <a:lnTo>
                      <a:pt x="2" y="40"/>
                    </a:lnTo>
                    <a:lnTo>
                      <a:pt x="1" y="40"/>
                    </a:lnTo>
                    <a:lnTo>
                      <a:pt x="0" y="41"/>
                    </a:lnTo>
                    <a:lnTo>
                      <a:pt x="0" y="43"/>
                    </a:lnTo>
                    <a:lnTo>
                      <a:pt x="0" y="44"/>
                    </a:lnTo>
                    <a:lnTo>
                      <a:pt x="0" y="45"/>
                    </a:lnTo>
                    <a:lnTo>
                      <a:pt x="0" y="47"/>
                    </a:lnTo>
                    <a:lnTo>
                      <a:pt x="1" y="49"/>
                    </a:lnTo>
                    <a:lnTo>
                      <a:pt x="2" y="49"/>
                    </a:lnTo>
                    <a:lnTo>
                      <a:pt x="2" y="51"/>
                    </a:lnTo>
                    <a:lnTo>
                      <a:pt x="3" y="52"/>
                    </a:lnTo>
                    <a:lnTo>
                      <a:pt x="3" y="53"/>
                    </a:lnTo>
                    <a:lnTo>
                      <a:pt x="4" y="54"/>
                    </a:lnTo>
                    <a:lnTo>
                      <a:pt x="5" y="55"/>
                    </a:lnTo>
                    <a:lnTo>
                      <a:pt x="6" y="55"/>
                    </a:lnTo>
                    <a:lnTo>
                      <a:pt x="7" y="56"/>
                    </a:lnTo>
                    <a:lnTo>
                      <a:pt x="8" y="57"/>
                    </a:lnTo>
                    <a:lnTo>
                      <a:pt x="9" y="58"/>
                    </a:lnTo>
                    <a:lnTo>
                      <a:pt x="11" y="59"/>
                    </a:lnTo>
                    <a:lnTo>
                      <a:pt x="11" y="60"/>
                    </a:lnTo>
                    <a:lnTo>
                      <a:pt x="12" y="61"/>
                    </a:lnTo>
                    <a:lnTo>
                      <a:pt x="14" y="63"/>
                    </a:lnTo>
                    <a:lnTo>
                      <a:pt x="15" y="63"/>
                    </a:lnTo>
                    <a:lnTo>
                      <a:pt x="15" y="64"/>
                    </a:lnTo>
                    <a:lnTo>
                      <a:pt x="16" y="64"/>
                    </a:lnTo>
                    <a:lnTo>
                      <a:pt x="17" y="66"/>
                    </a:lnTo>
                  </a:path>
                </a:pathLst>
              </a:custGeom>
              <a:solidFill>
                <a:srgbClr val="FFA27C"/>
              </a:solidFill>
              <a:ln w="12700" cap="rnd" cmpd="sng">
                <a:solidFill>
                  <a:srgbClr val="F57B49"/>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562" name="Freeform 34"/>
              <p:cNvSpPr>
                <a:spLocks/>
              </p:cNvSpPr>
              <p:nvPr/>
            </p:nvSpPr>
            <p:spPr bwMode="auto">
              <a:xfrm>
                <a:off x="1893" y="1340"/>
                <a:ext cx="735" cy="1113"/>
              </a:xfrm>
              <a:custGeom>
                <a:avLst/>
                <a:gdLst>
                  <a:gd name="T0" fmla="*/ 288 w 735"/>
                  <a:gd name="T1" fmla="*/ 114 h 1113"/>
                  <a:gd name="T2" fmla="*/ 292 w 735"/>
                  <a:gd name="T3" fmla="*/ 161 h 1113"/>
                  <a:gd name="T4" fmla="*/ 310 w 735"/>
                  <a:gd name="T5" fmla="*/ 181 h 1113"/>
                  <a:gd name="T6" fmla="*/ 359 w 735"/>
                  <a:gd name="T7" fmla="*/ 299 h 1113"/>
                  <a:gd name="T8" fmla="*/ 396 w 735"/>
                  <a:gd name="T9" fmla="*/ 346 h 1113"/>
                  <a:gd name="T10" fmla="*/ 439 w 735"/>
                  <a:gd name="T11" fmla="*/ 358 h 1113"/>
                  <a:gd name="T12" fmla="*/ 462 w 735"/>
                  <a:gd name="T13" fmla="*/ 337 h 1113"/>
                  <a:gd name="T14" fmla="*/ 465 w 735"/>
                  <a:gd name="T15" fmla="*/ 392 h 1113"/>
                  <a:gd name="T16" fmla="*/ 487 w 735"/>
                  <a:gd name="T17" fmla="*/ 457 h 1113"/>
                  <a:gd name="T18" fmla="*/ 482 w 735"/>
                  <a:gd name="T19" fmla="*/ 536 h 1113"/>
                  <a:gd name="T20" fmla="*/ 499 w 735"/>
                  <a:gd name="T21" fmla="*/ 655 h 1113"/>
                  <a:gd name="T22" fmla="*/ 520 w 735"/>
                  <a:gd name="T23" fmla="*/ 705 h 1113"/>
                  <a:gd name="T24" fmla="*/ 528 w 735"/>
                  <a:gd name="T25" fmla="*/ 733 h 1113"/>
                  <a:gd name="T26" fmla="*/ 586 w 735"/>
                  <a:gd name="T27" fmla="*/ 797 h 1113"/>
                  <a:gd name="T28" fmla="*/ 691 w 735"/>
                  <a:gd name="T29" fmla="*/ 928 h 1113"/>
                  <a:gd name="T30" fmla="*/ 716 w 735"/>
                  <a:gd name="T31" fmla="*/ 993 h 1113"/>
                  <a:gd name="T32" fmla="*/ 733 w 735"/>
                  <a:gd name="T33" fmla="*/ 1039 h 1113"/>
                  <a:gd name="T34" fmla="*/ 709 w 735"/>
                  <a:gd name="T35" fmla="*/ 1080 h 1113"/>
                  <a:gd name="T36" fmla="*/ 631 w 735"/>
                  <a:gd name="T37" fmla="*/ 1097 h 1113"/>
                  <a:gd name="T38" fmla="*/ 587 w 735"/>
                  <a:gd name="T39" fmla="*/ 1072 h 1113"/>
                  <a:gd name="T40" fmla="*/ 612 w 735"/>
                  <a:gd name="T41" fmla="*/ 1045 h 1113"/>
                  <a:gd name="T42" fmla="*/ 578 w 735"/>
                  <a:gd name="T43" fmla="*/ 1037 h 1113"/>
                  <a:gd name="T44" fmla="*/ 522 w 735"/>
                  <a:gd name="T45" fmla="*/ 960 h 1113"/>
                  <a:gd name="T46" fmla="*/ 443 w 735"/>
                  <a:gd name="T47" fmla="*/ 870 h 1113"/>
                  <a:gd name="T48" fmla="*/ 377 w 735"/>
                  <a:gd name="T49" fmla="*/ 782 h 1113"/>
                  <a:gd name="T50" fmla="*/ 354 w 735"/>
                  <a:gd name="T51" fmla="*/ 730 h 1113"/>
                  <a:gd name="T52" fmla="*/ 327 w 735"/>
                  <a:gd name="T53" fmla="*/ 633 h 1113"/>
                  <a:gd name="T54" fmla="*/ 275 w 735"/>
                  <a:gd name="T55" fmla="*/ 641 h 1113"/>
                  <a:gd name="T56" fmla="*/ 203 w 735"/>
                  <a:gd name="T57" fmla="*/ 690 h 1113"/>
                  <a:gd name="T58" fmla="*/ 204 w 735"/>
                  <a:gd name="T59" fmla="*/ 715 h 1113"/>
                  <a:gd name="T60" fmla="*/ 180 w 735"/>
                  <a:gd name="T61" fmla="*/ 743 h 1113"/>
                  <a:gd name="T62" fmla="*/ 192 w 735"/>
                  <a:gd name="T63" fmla="*/ 836 h 1113"/>
                  <a:gd name="T64" fmla="*/ 215 w 735"/>
                  <a:gd name="T65" fmla="*/ 981 h 1113"/>
                  <a:gd name="T66" fmla="*/ 228 w 735"/>
                  <a:gd name="T67" fmla="*/ 1062 h 1113"/>
                  <a:gd name="T68" fmla="*/ 203 w 735"/>
                  <a:gd name="T69" fmla="*/ 1077 h 1113"/>
                  <a:gd name="T70" fmla="*/ 125 w 735"/>
                  <a:gd name="T71" fmla="*/ 1090 h 1113"/>
                  <a:gd name="T72" fmla="*/ 44 w 735"/>
                  <a:gd name="T73" fmla="*/ 1111 h 1113"/>
                  <a:gd name="T74" fmla="*/ 3 w 735"/>
                  <a:gd name="T75" fmla="*/ 1086 h 1113"/>
                  <a:gd name="T76" fmla="*/ 51 w 735"/>
                  <a:gd name="T77" fmla="*/ 1065 h 1113"/>
                  <a:gd name="T78" fmla="*/ 79 w 735"/>
                  <a:gd name="T79" fmla="*/ 1037 h 1113"/>
                  <a:gd name="T80" fmla="*/ 84 w 735"/>
                  <a:gd name="T81" fmla="*/ 1023 h 1113"/>
                  <a:gd name="T82" fmla="*/ 68 w 735"/>
                  <a:gd name="T83" fmla="*/ 1014 h 1113"/>
                  <a:gd name="T84" fmla="*/ 53 w 735"/>
                  <a:gd name="T85" fmla="*/ 967 h 1113"/>
                  <a:gd name="T86" fmla="*/ 34 w 735"/>
                  <a:gd name="T87" fmla="*/ 852 h 1113"/>
                  <a:gd name="T88" fmla="*/ 8 w 735"/>
                  <a:gd name="T89" fmla="*/ 714 h 1113"/>
                  <a:gd name="T90" fmla="*/ 21 w 735"/>
                  <a:gd name="T91" fmla="*/ 663 h 1113"/>
                  <a:gd name="T92" fmla="*/ 83 w 735"/>
                  <a:gd name="T93" fmla="*/ 585 h 1113"/>
                  <a:gd name="T94" fmla="*/ 133 w 735"/>
                  <a:gd name="T95" fmla="*/ 514 h 1113"/>
                  <a:gd name="T96" fmla="*/ 159 w 735"/>
                  <a:gd name="T97" fmla="*/ 477 h 1113"/>
                  <a:gd name="T98" fmla="*/ 159 w 735"/>
                  <a:gd name="T99" fmla="*/ 441 h 1113"/>
                  <a:gd name="T100" fmla="*/ 176 w 735"/>
                  <a:gd name="T101" fmla="*/ 408 h 1113"/>
                  <a:gd name="T102" fmla="*/ 180 w 735"/>
                  <a:gd name="T103" fmla="*/ 368 h 1113"/>
                  <a:gd name="T104" fmla="*/ 185 w 735"/>
                  <a:gd name="T105" fmla="*/ 336 h 1113"/>
                  <a:gd name="T106" fmla="*/ 152 w 735"/>
                  <a:gd name="T107" fmla="*/ 276 h 1113"/>
                  <a:gd name="T108" fmla="*/ 138 w 735"/>
                  <a:gd name="T109" fmla="*/ 223 h 1113"/>
                  <a:gd name="T110" fmla="*/ 143 w 735"/>
                  <a:gd name="T111" fmla="*/ 153 h 1113"/>
                  <a:gd name="T112" fmla="*/ 237 w 735"/>
                  <a:gd name="T113" fmla="*/ 161 h 1113"/>
                  <a:gd name="T114" fmla="*/ 262 w 735"/>
                  <a:gd name="T115" fmla="*/ 117 h 1113"/>
                  <a:gd name="T116" fmla="*/ 289 w 735"/>
                  <a:gd name="T117" fmla="*/ 40 h 1113"/>
                  <a:gd name="T118" fmla="*/ 317 w 735"/>
                  <a:gd name="T119" fmla="*/ 0 h 1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35" h="1113">
                    <a:moveTo>
                      <a:pt x="338" y="11"/>
                    </a:moveTo>
                    <a:lnTo>
                      <a:pt x="332" y="13"/>
                    </a:lnTo>
                    <a:lnTo>
                      <a:pt x="327" y="17"/>
                    </a:lnTo>
                    <a:lnTo>
                      <a:pt x="322" y="22"/>
                    </a:lnTo>
                    <a:lnTo>
                      <a:pt x="317" y="29"/>
                    </a:lnTo>
                    <a:lnTo>
                      <a:pt x="313" y="36"/>
                    </a:lnTo>
                    <a:lnTo>
                      <a:pt x="309" y="45"/>
                    </a:lnTo>
                    <a:lnTo>
                      <a:pt x="305" y="54"/>
                    </a:lnTo>
                    <a:lnTo>
                      <a:pt x="302" y="63"/>
                    </a:lnTo>
                    <a:lnTo>
                      <a:pt x="299" y="73"/>
                    </a:lnTo>
                    <a:lnTo>
                      <a:pt x="297" y="82"/>
                    </a:lnTo>
                    <a:lnTo>
                      <a:pt x="294" y="91"/>
                    </a:lnTo>
                    <a:lnTo>
                      <a:pt x="292" y="99"/>
                    </a:lnTo>
                    <a:lnTo>
                      <a:pt x="290" y="107"/>
                    </a:lnTo>
                    <a:lnTo>
                      <a:pt x="288" y="114"/>
                    </a:lnTo>
                    <a:lnTo>
                      <a:pt x="287" y="121"/>
                    </a:lnTo>
                    <a:lnTo>
                      <a:pt x="285" y="126"/>
                    </a:lnTo>
                    <a:lnTo>
                      <a:pt x="285" y="128"/>
                    </a:lnTo>
                    <a:lnTo>
                      <a:pt x="285" y="130"/>
                    </a:lnTo>
                    <a:lnTo>
                      <a:pt x="285" y="133"/>
                    </a:lnTo>
                    <a:lnTo>
                      <a:pt x="285" y="136"/>
                    </a:lnTo>
                    <a:lnTo>
                      <a:pt x="286" y="139"/>
                    </a:lnTo>
                    <a:lnTo>
                      <a:pt x="287" y="142"/>
                    </a:lnTo>
                    <a:lnTo>
                      <a:pt x="288" y="145"/>
                    </a:lnTo>
                    <a:lnTo>
                      <a:pt x="288" y="149"/>
                    </a:lnTo>
                    <a:lnTo>
                      <a:pt x="288" y="152"/>
                    </a:lnTo>
                    <a:lnTo>
                      <a:pt x="289" y="154"/>
                    </a:lnTo>
                    <a:lnTo>
                      <a:pt x="290" y="157"/>
                    </a:lnTo>
                    <a:lnTo>
                      <a:pt x="291" y="159"/>
                    </a:lnTo>
                    <a:lnTo>
                      <a:pt x="292" y="161"/>
                    </a:lnTo>
                    <a:lnTo>
                      <a:pt x="292" y="163"/>
                    </a:lnTo>
                    <a:lnTo>
                      <a:pt x="292" y="164"/>
                    </a:lnTo>
                    <a:lnTo>
                      <a:pt x="293" y="164"/>
                    </a:lnTo>
                    <a:lnTo>
                      <a:pt x="294" y="165"/>
                    </a:lnTo>
                    <a:lnTo>
                      <a:pt x="295" y="167"/>
                    </a:lnTo>
                    <a:lnTo>
                      <a:pt x="297" y="168"/>
                    </a:lnTo>
                    <a:lnTo>
                      <a:pt x="299" y="170"/>
                    </a:lnTo>
                    <a:lnTo>
                      <a:pt x="301" y="172"/>
                    </a:lnTo>
                    <a:lnTo>
                      <a:pt x="303" y="174"/>
                    </a:lnTo>
                    <a:lnTo>
                      <a:pt x="305" y="175"/>
                    </a:lnTo>
                    <a:lnTo>
                      <a:pt x="305" y="176"/>
                    </a:lnTo>
                    <a:lnTo>
                      <a:pt x="307" y="178"/>
                    </a:lnTo>
                    <a:lnTo>
                      <a:pt x="308" y="179"/>
                    </a:lnTo>
                    <a:lnTo>
                      <a:pt x="310" y="180"/>
                    </a:lnTo>
                    <a:lnTo>
                      <a:pt x="310" y="181"/>
                    </a:lnTo>
                    <a:lnTo>
                      <a:pt x="310" y="184"/>
                    </a:lnTo>
                    <a:lnTo>
                      <a:pt x="312" y="190"/>
                    </a:lnTo>
                    <a:lnTo>
                      <a:pt x="313" y="196"/>
                    </a:lnTo>
                    <a:lnTo>
                      <a:pt x="314" y="204"/>
                    </a:lnTo>
                    <a:lnTo>
                      <a:pt x="317" y="214"/>
                    </a:lnTo>
                    <a:lnTo>
                      <a:pt x="319" y="223"/>
                    </a:lnTo>
                    <a:lnTo>
                      <a:pt x="322" y="234"/>
                    </a:lnTo>
                    <a:lnTo>
                      <a:pt x="325" y="243"/>
                    </a:lnTo>
                    <a:lnTo>
                      <a:pt x="329" y="254"/>
                    </a:lnTo>
                    <a:lnTo>
                      <a:pt x="334" y="264"/>
                    </a:lnTo>
                    <a:lnTo>
                      <a:pt x="338" y="273"/>
                    </a:lnTo>
                    <a:lnTo>
                      <a:pt x="342" y="281"/>
                    </a:lnTo>
                    <a:lnTo>
                      <a:pt x="347" y="289"/>
                    </a:lnTo>
                    <a:lnTo>
                      <a:pt x="353" y="294"/>
                    </a:lnTo>
                    <a:lnTo>
                      <a:pt x="359" y="299"/>
                    </a:lnTo>
                    <a:lnTo>
                      <a:pt x="365" y="302"/>
                    </a:lnTo>
                    <a:lnTo>
                      <a:pt x="370" y="306"/>
                    </a:lnTo>
                    <a:lnTo>
                      <a:pt x="374" y="309"/>
                    </a:lnTo>
                    <a:lnTo>
                      <a:pt x="377" y="313"/>
                    </a:lnTo>
                    <a:lnTo>
                      <a:pt x="381" y="317"/>
                    </a:lnTo>
                    <a:lnTo>
                      <a:pt x="383" y="321"/>
                    </a:lnTo>
                    <a:lnTo>
                      <a:pt x="385" y="324"/>
                    </a:lnTo>
                    <a:lnTo>
                      <a:pt x="388" y="328"/>
                    </a:lnTo>
                    <a:lnTo>
                      <a:pt x="389" y="332"/>
                    </a:lnTo>
                    <a:lnTo>
                      <a:pt x="390" y="335"/>
                    </a:lnTo>
                    <a:lnTo>
                      <a:pt x="392" y="338"/>
                    </a:lnTo>
                    <a:lnTo>
                      <a:pt x="393" y="341"/>
                    </a:lnTo>
                    <a:lnTo>
                      <a:pt x="394" y="343"/>
                    </a:lnTo>
                    <a:lnTo>
                      <a:pt x="394" y="345"/>
                    </a:lnTo>
                    <a:lnTo>
                      <a:pt x="396" y="346"/>
                    </a:lnTo>
                    <a:lnTo>
                      <a:pt x="397" y="348"/>
                    </a:lnTo>
                    <a:lnTo>
                      <a:pt x="399" y="348"/>
                    </a:lnTo>
                    <a:lnTo>
                      <a:pt x="401" y="349"/>
                    </a:lnTo>
                    <a:lnTo>
                      <a:pt x="403" y="350"/>
                    </a:lnTo>
                    <a:lnTo>
                      <a:pt x="407" y="352"/>
                    </a:lnTo>
                    <a:lnTo>
                      <a:pt x="409" y="353"/>
                    </a:lnTo>
                    <a:lnTo>
                      <a:pt x="413" y="354"/>
                    </a:lnTo>
                    <a:lnTo>
                      <a:pt x="417" y="355"/>
                    </a:lnTo>
                    <a:lnTo>
                      <a:pt x="420" y="357"/>
                    </a:lnTo>
                    <a:lnTo>
                      <a:pt x="423" y="358"/>
                    </a:lnTo>
                    <a:lnTo>
                      <a:pt x="427" y="359"/>
                    </a:lnTo>
                    <a:lnTo>
                      <a:pt x="431" y="359"/>
                    </a:lnTo>
                    <a:lnTo>
                      <a:pt x="434" y="359"/>
                    </a:lnTo>
                    <a:lnTo>
                      <a:pt x="436" y="359"/>
                    </a:lnTo>
                    <a:lnTo>
                      <a:pt x="439" y="358"/>
                    </a:lnTo>
                    <a:lnTo>
                      <a:pt x="441" y="356"/>
                    </a:lnTo>
                    <a:lnTo>
                      <a:pt x="443" y="355"/>
                    </a:lnTo>
                    <a:lnTo>
                      <a:pt x="444" y="352"/>
                    </a:lnTo>
                    <a:lnTo>
                      <a:pt x="446" y="350"/>
                    </a:lnTo>
                    <a:lnTo>
                      <a:pt x="448" y="348"/>
                    </a:lnTo>
                    <a:lnTo>
                      <a:pt x="449" y="347"/>
                    </a:lnTo>
                    <a:lnTo>
                      <a:pt x="451" y="345"/>
                    </a:lnTo>
                    <a:lnTo>
                      <a:pt x="452" y="344"/>
                    </a:lnTo>
                    <a:lnTo>
                      <a:pt x="453" y="343"/>
                    </a:lnTo>
                    <a:lnTo>
                      <a:pt x="455" y="341"/>
                    </a:lnTo>
                    <a:lnTo>
                      <a:pt x="457" y="340"/>
                    </a:lnTo>
                    <a:lnTo>
                      <a:pt x="458" y="339"/>
                    </a:lnTo>
                    <a:lnTo>
                      <a:pt x="459" y="338"/>
                    </a:lnTo>
                    <a:lnTo>
                      <a:pt x="461" y="338"/>
                    </a:lnTo>
                    <a:lnTo>
                      <a:pt x="462" y="337"/>
                    </a:lnTo>
                    <a:lnTo>
                      <a:pt x="463" y="336"/>
                    </a:lnTo>
                    <a:lnTo>
                      <a:pt x="464" y="336"/>
                    </a:lnTo>
                    <a:lnTo>
                      <a:pt x="465" y="336"/>
                    </a:lnTo>
                    <a:lnTo>
                      <a:pt x="466" y="338"/>
                    </a:lnTo>
                    <a:lnTo>
                      <a:pt x="466" y="341"/>
                    </a:lnTo>
                    <a:lnTo>
                      <a:pt x="466" y="345"/>
                    </a:lnTo>
                    <a:lnTo>
                      <a:pt x="466" y="348"/>
                    </a:lnTo>
                    <a:lnTo>
                      <a:pt x="466" y="354"/>
                    </a:lnTo>
                    <a:lnTo>
                      <a:pt x="466" y="359"/>
                    </a:lnTo>
                    <a:lnTo>
                      <a:pt x="465" y="366"/>
                    </a:lnTo>
                    <a:lnTo>
                      <a:pt x="465" y="371"/>
                    </a:lnTo>
                    <a:lnTo>
                      <a:pt x="465" y="377"/>
                    </a:lnTo>
                    <a:lnTo>
                      <a:pt x="465" y="382"/>
                    </a:lnTo>
                    <a:lnTo>
                      <a:pt x="465" y="387"/>
                    </a:lnTo>
                    <a:lnTo>
                      <a:pt x="465" y="392"/>
                    </a:lnTo>
                    <a:lnTo>
                      <a:pt x="465" y="397"/>
                    </a:lnTo>
                    <a:lnTo>
                      <a:pt x="465" y="399"/>
                    </a:lnTo>
                    <a:lnTo>
                      <a:pt x="466" y="402"/>
                    </a:lnTo>
                    <a:lnTo>
                      <a:pt x="468" y="403"/>
                    </a:lnTo>
                    <a:lnTo>
                      <a:pt x="469" y="406"/>
                    </a:lnTo>
                    <a:lnTo>
                      <a:pt x="470" y="410"/>
                    </a:lnTo>
                    <a:lnTo>
                      <a:pt x="472" y="415"/>
                    </a:lnTo>
                    <a:lnTo>
                      <a:pt x="474" y="420"/>
                    </a:lnTo>
                    <a:lnTo>
                      <a:pt x="476" y="425"/>
                    </a:lnTo>
                    <a:lnTo>
                      <a:pt x="478" y="431"/>
                    </a:lnTo>
                    <a:lnTo>
                      <a:pt x="480" y="436"/>
                    </a:lnTo>
                    <a:lnTo>
                      <a:pt x="482" y="441"/>
                    </a:lnTo>
                    <a:lnTo>
                      <a:pt x="484" y="448"/>
                    </a:lnTo>
                    <a:lnTo>
                      <a:pt x="485" y="452"/>
                    </a:lnTo>
                    <a:lnTo>
                      <a:pt x="487" y="457"/>
                    </a:lnTo>
                    <a:lnTo>
                      <a:pt x="487" y="462"/>
                    </a:lnTo>
                    <a:lnTo>
                      <a:pt x="489" y="466"/>
                    </a:lnTo>
                    <a:lnTo>
                      <a:pt x="489" y="469"/>
                    </a:lnTo>
                    <a:lnTo>
                      <a:pt x="489" y="471"/>
                    </a:lnTo>
                    <a:lnTo>
                      <a:pt x="489" y="473"/>
                    </a:lnTo>
                    <a:lnTo>
                      <a:pt x="489" y="477"/>
                    </a:lnTo>
                    <a:lnTo>
                      <a:pt x="489" y="481"/>
                    </a:lnTo>
                    <a:lnTo>
                      <a:pt x="489" y="487"/>
                    </a:lnTo>
                    <a:lnTo>
                      <a:pt x="487" y="493"/>
                    </a:lnTo>
                    <a:lnTo>
                      <a:pt x="487" y="500"/>
                    </a:lnTo>
                    <a:lnTo>
                      <a:pt x="486" y="507"/>
                    </a:lnTo>
                    <a:lnTo>
                      <a:pt x="485" y="514"/>
                    </a:lnTo>
                    <a:lnTo>
                      <a:pt x="484" y="522"/>
                    </a:lnTo>
                    <a:lnTo>
                      <a:pt x="484" y="530"/>
                    </a:lnTo>
                    <a:lnTo>
                      <a:pt x="482" y="536"/>
                    </a:lnTo>
                    <a:lnTo>
                      <a:pt x="482" y="543"/>
                    </a:lnTo>
                    <a:lnTo>
                      <a:pt x="482" y="550"/>
                    </a:lnTo>
                    <a:lnTo>
                      <a:pt x="482" y="556"/>
                    </a:lnTo>
                    <a:lnTo>
                      <a:pt x="482" y="561"/>
                    </a:lnTo>
                    <a:lnTo>
                      <a:pt x="482" y="566"/>
                    </a:lnTo>
                    <a:lnTo>
                      <a:pt x="484" y="570"/>
                    </a:lnTo>
                    <a:lnTo>
                      <a:pt x="485" y="577"/>
                    </a:lnTo>
                    <a:lnTo>
                      <a:pt x="486" y="584"/>
                    </a:lnTo>
                    <a:lnTo>
                      <a:pt x="487" y="593"/>
                    </a:lnTo>
                    <a:lnTo>
                      <a:pt x="489" y="602"/>
                    </a:lnTo>
                    <a:lnTo>
                      <a:pt x="491" y="612"/>
                    </a:lnTo>
                    <a:lnTo>
                      <a:pt x="493" y="623"/>
                    </a:lnTo>
                    <a:lnTo>
                      <a:pt x="495" y="634"/>
                    </a:lnTo>
                    <a:lnTo>
                      <a:pt x="497" y="644"/>
                    </a:lnTo>
                    <a:lnTo>
                      <a:pt x="499" y="655"/>
                    </a:lnTo>
                    <a:lnTo>
                      <a:pt x="501" y="664"/>
                    </a:lnTo>
                    <a:lnTo>
                      <a:pt x="502" y="672"/>
                    </a:lnTo>
                    <a:lnTo>
                      <a:pt x="504" y="680"/>
                    </a:lnTo>
                    <a:lnTo>
                      <a:pt x="506" y="686"/>
                    </a:lnTo>
                    <a:lnTo>
                      <a:pt x="506" y="690"/>
                    </a:lnTo>
                    <a:lnTo>
                      <a:pt x="507" y="693"/>
                    </a:lnTo>
                    <a:lnTo>
                      <a:pt x="509" y="694"/>
                    </a:lnTo>
                    <a:lnTo>
                      <a:pt x="510" y="695"/>
                    </a:lnTo>
                    <a:lnTo>
                      <a:pt x="511" y="696"/>
                    </a:lnTo>
                    <a:lnTo>
                      <a:pt x="513" y="698"/>
                    </a:lnTo>
                    <a:lnTo>
                      <a:pt x="514" y="699"/>
                    </a:lnTo>
                    <a:lnTo>
                      <a:pt x="515" y="700"/>
                    </a:lnTo>
                    <a:lnTo>
                      <a:pt x="517" y="702"/>
                    </a:lnTo>
                    <a:lnTo>
                      <a:pt x="519" y="703"/>
                    </a:lnTo>
                    <a:lnTo>
                      <a:pt x="520" y="705"/>
                    </a:lnTo>
                    <a:lnTo>
                      <a:pt x="522" y="706"/>
                    </a:lnTo>
                    <a:lnTo>
                      <a:pt x="524" y="707"/>
                    </a:lnTo>
                    <a:lnTo>
                      <a:pt x="524" y="709"/>
                    </a:lnTo>
                    <a:lnTo>
                      <a:pt x="526" y="711"/>
                    </a:lnTo>
                    <a:lnTo>
                      <a:pt x="527" y="712"/>
                    </a:lnTo>
                    <a:lnTo>
                      <a:pt x="528" y="715"/>
                    </a:lnTo>
                    <a:lnTo>
                      <a:pt x="528" y="717"/>
                    </a:lnTo>
                    <a:lnTo>
                      <a:pt x="528" y="718"/>
                    </a:lnTo>
                    <a:lnTo>
                      <a:pt x="528" y="721"/>
                    </a:lnTo>
                    <a:lnTo>
                      <a:pt x="528" y="723"/>
                    </a:lnTo>
                    <a:lnTo>
                      <a:pt x="528" y="725"/>
                    </a:lnTo>
                    <a:lnTo>
                      <a:pt x="528" y="727"/>
                    </a:lnTo>
                    <a:lnTo>
                      <a:pt x="528" y="729"/>
                    </a:lnTo>
                    <a:lnTo>
                      <a:pt x="528" y="730"/>
                    </a:lnTo>
                    <a:lnTo>
                      <a:pt x="528" y="733"/>
                    </a:lnTo>
                    <a:lnTo>
                      <a:pt x="528" y="734"/>
                    </a:lnTo>
                    <a:lnTo>
                      <a:pt x="528" y="737"/>
                    </a:lnTo>
                    <a:lnTo>
                      <a:pt x="529" y="738"/>
                    </a:lnTo>
                    <a:lnTo>
                      <a:pt x="529" y="740"/>
                    </a:lnTo>
                    <a:lnTo>
                      <a:pt x="531" y="742"/>
                    </a:lnTo>
                    <a:lnTo>
                      <a:pt x="532" y="743"/>
                    </a:lnTo>
                    <a:lnTo>
                      <a:pt x="533" y="745"/>
                    </a:lnTo>
                    <a:lnTo>
                      <a:pt x="535" y="747"/>
                    </a:lnTo>
                    <a:lnTo>
                      <a:pt x="539" y="750"/>
                    </a:lnTo>
                    <a:lnTo>
                      <a:pt x="543" y="754"/>
                    </a:lnTo>
                    <a:lnTo>
                      <a:pt x="549" y="760"/>
                    </a:lnTo>
                    <a:lnTo>
                      <a:pt x="558" y="768"/>
                    </a:lnTo>
                    <a:lnTo>
                      <a:pt x="566" y="777"/>
                    </a:lnTo>
                    <a:lnTo>
                      <a:pt x="576" y="786"/>
                    </a:lnTo>
                    <a:lnTo>
                      <a:pt x="586" y="797"/>
                    </a:lnTo>
                    <a:lnTo>
                      <a:pt x="597" y="808"/>
                    </a:lnTo>
                    <a:lnTo>
                      <a:pt x="608" y="819"/>
                    </a:lnTo>
                    <a:lnTo>
                      <a:pt x="619" y="830"/>
                    </a:lnTo>
                    <a:lnTo>
                      <a:pt x="628" y="841"/>
                    </a:lnTo>
                    <a:lnTo>
                      <a:pt x="638" y="852"/>
                    </a:lnTo>
                    <a:lnTo>
                      <a:pt x="647" y="862"/>
                    </a:lnTo>
                    <a:lnTo>
                      <a:pt x="654" y="870"/>
                    </a:lnTo>
                    <a:lnTo>
                      <a:pt x="661" y="878"/>
                    </a:lnTo>
                    <a:lnTo>
                      <a:pt x="666" y="886"/>
                    </a:lnTo>
                    <a:lnTo>
                      <a:pt x="670" y="891"/>
                    </a:lnTo>
                    <a:lnTo>
                      <a:pt x="675" y="898"/>
                    </a:lnTo>
                    <a:lnTo>
                      <a:pt x="679" y="905"/>
                    </a:lnTo>
                    <a:lnTo>
                      <a:pt x="683" y="913"/>
                    </a:lnTo>
                    <a:lnTo>
                      <a:pt x="687" y="921"/>
                    </a:lnTo>
                    <a:lnTo>
                      <a:pt x="691" y="928"/>
                    </a:lnTo>
                    <a:lnTo>
                      <a:pt x="695" y="936"/>
                    </a:lnTo>
                    <a:lnTo>
                      <a:pt x="698" y="944"/>
                    </a:lnTo>
                    <a:lnTo>
                      <a:pt x="702" y="951"/>
                    </a:lnTo>
                    <a:lnTo>
                      <a:pt x="705" y="959"/>
                    </a:lnTo>
                    <a:lnTo>
                      <a:pt x="707" y="965"/>
                    </a:lnTo>
                    <a:lnTo>
                      <a:pt x="709" y="971"/>
                    </a:lnTo>
                    <a:lnTo>
                      <a:pt x="711" y="975"/>
                    </a:lnTo>
                    <a:lnTo>
                      <a:pt x="712" y="980"/>
                    </a:lnTo>
                    <a:lnTo>
                      <a:pt x="713" y="983"/>
                    </a:lnTo>
                    <a:lnTo>
                      <a:pt x="713" y="985"/>
                    </a:lnTo>
                    <a:lnTo>
                      <a:pt x="713" y="986"/>
                    </a:lnTo>
                    <a:lnTo>
                      <a:pt x="713" y="988"/>
                    </a:lnTo>
                    <a:lnTo>
                      <a:pt x="715" y="989"/>
                    </a:lnTo>
                    <a:lnTo>
                      <a:pt x="716" y="991"/>
                    </a:lnTo>
                    <a:lnTo>
                      <a:pt x="716" y="993"/>
                    </a:lnTo>
                    <a:lnTo>
                      <a:pt x="718" y="995"/>
                    </a:lnTo>
                    <a:lnTo>
                      <a:pt x="719" y="997"/>
                    </a:lnTo>
                    <a:lnTo>
                      <a:pt x="720" y="1000"/>
                    </a:lnTo>
                    <a:lnTo>
                      <a:pt x="721" y="1002"/>
                    </a:lnTo>
                    <a:lnTo>
                      <a:pt x="723" y="1004"/>
                    </a:lnTo>
                    <a:lnTo>
                      <a:pt x="724" y="1007"/>
                    </a:lnTo>
                    <a:lnTo>
                      <a:pt x="726" y="1011"/>
                    </a:lnTo>
                    <a:lnTo>
                      <a:pt x="727" y="1014"/>
                    </a:lnTo>
                    <a:lnTo>
                      <a:pt x="729" y="1018"/>
                    </a:lnTo>
                    <a:lnTo>
                      <a:pt x="729" y="1021"/>
                    </a:lnTo>
                    <a:lnTo>
                      <a:pt x="730" y="1026"/>
                    </a:lnTo>
                    <a:lnTo>
                      <a:pt x="732" y="1030"/>
                    </a:lnTo>
                    <a:lnTo>
                      <a:pt x="733" y="1033"/>
                    </a:lnTo>
                    <a:lnTo>
                      <a:pt x="733" y="1037"/>
                    </a:lnTo>
                    <a:lnTo>
                      <a:pt x="733" y="1039"/>
                    </a:lnTo>
                    <a:lnTo>
                      <a:pt x="734" y="1042"/>
                    </a:lnTo>
                    <a:lnTo>
                      <a:pt x="734" y="1044"/>
                    </a:lnTo>
                    <a:lnTo>
                      <a:pt x="734" y="1046"/>
                    </a:lnTo>
                    <a:lnTo>
                      <a:pt x="734" y="1049"/>
                    </a:lnTo>
                    <a:lnTo>
                      <a:pt x="733" y="1051"/>
                    </a:lnTo>
                    <a:lnTo>
                      <a:pt x="733" y="1053"/>
                    </a:lnTo>
                    <a:lnTo>
                      <a:pt x="732" y="1056"/>
                    </a:lnTo>
                    <a:lnTo>
                      <a:pt x="730" y="1058"/>
                    </a:lnTo>
                    <a:lnTo>
                      <a:pt x="729" y="1061"/>
                    </a:lnTo>
                    <a:lnTo>
                      <a:pt x="726" y="1064"/>
                    </a:lnTo>
                    <a:lnTo>
                      <a:pt x="724" y="1067"/>
                    </a:lnTo>
                    <a:lnTo>
                      <a:pt x="720" y="1071"/>
                    </a:lnTo>
                    <a:lnTo>
                      <a:pt x="716" y="1074"/>
                    </a:lnTo>
                    <a:lnTo>
                      <a:pt x="713" y="1077"/>
                    </a:lnTo>
                    <a:lnTo>
                      <a:pt x="709" y="1080"/>
                    </a:lnTo>
                    <a:lnTo>
                      <a:pt x="707" y="1082"/>
                    </a:lnTo>
                    <a:lnTo>
                      <a:pt x="703" y="1085"/>
                    </a:lnTo>
                    <a:lnTo>
                      <a:pt x="700" y="1086"/>
                    </a:lnTo>
                    <a:lnTo>
                      <a:pt x="696" y="1089"/>
                    </a:lnTo>
                    <a:lnTo>
                      <a:pt x="692" y="1090"/>
                    </a:lnTo>
                    <a:lnTo>
                      <a:pt x="688" y="1092"/>
                    </a:lnTo>
                    <a:lnTo>
                      <a:pt x="683" y="1093"/>
                    </a:lnTo>
                    <a:lnTo>
                      <a:pt x="678" y="1094"/>
                    </a:lnTo>
                    <a:lnTo>
                      <a:pt x="673" y="1095"/>
                    </a:lnTo>
                    <a:lnTo>
                      <a:pt x="667" y="1096"/>
                    </a:lnTo>
                    <a:lnTo>
                      <a:pt x="661" y="1097"/>
                    </a:lnTo>
                    <a:lnTo>
                      <a:pt x="653" y="1097"/>
                    </a:lnTo>
                    <a:lnTo>
                      <a:pt x="645" y="1097"/>
                    </a:lnTo>
                    <a:lnTo>
                      <a:pt x="638" y="1097"/>
                    </a:lnTo>
                    <a:lnTo>
                      <a:pt x="631" y="1097"/>
                    </a:lnTo>
                    <a:lnTo>
                      <a:pt x="625" y="1097"/>
                    </a:lnTo>
                    <a:lnTo>
                      <a:pt x="619" y="1097"/>
                    </a:lnTo>
                    <a:lnTo>
                      <a:pt x="613" y="1096"/>
                    </a:lnTo>
                    <a:lnTo>
                      <a:pt x="608" y="1095"/>
                    </a:lnTo>
                    <a:lnTo>
                      <a:pt x="604" y="1094"/>
                    </a:lnTo>
                    <a:lnTo>
                      <a:pt x="600" y="1093"/>
                    </a:lnTo>
                    <a:lnTo>
                      <a:pt x="597" y="1092"/>
                    </a:lnTo>
                    <a:lnTo>
                      <a:pt x="595" y="1090"/>
                    </a:lnTo>
                    <a:lnTo>
                      <a:pt x="592" y="1089"/>
                    </a:lnTo>
                    <a:lnTo>
                      <a:pt x="590" y="1086"/>
                    </a:lnTo>
                    <a:lnTo>
                      <a:pt x="589" y="1085"/>
                    </a:lnTo>
                    <a:lnTo>
                      <a:pt x="587" y="1082"/>
                    </a:lnTo>
                    <a:lnTo>
                      <a:pt x="587" y="1079"/>
                    </a:lnTo>
                    <a:lnTo>
                      <a:pt x="586" y="1076"/>
                    </a:lnTo>
                    <a:lnTo>
                      <a:pt x="587" y="1072"/>
                    </a:lnTo>
                    <a:lnTo>
                      <a:pt x="588" y="1070"/>
                    </a:lnTo>
                    <a:lnTo>
                      <a:pt x="589" y="1067"/>
                    </a:lnTo>
                    <a:lnTo>
                      <a:pt x="590" y="1065"/>
                    </a:lnTo>
                    <a:lnTo>
                      <a:pt x="593" y="1062"/>
                    </a:lnTo>
                    <a:lnTo>
                      <a:pt x="595" y="1060"/>
                    </a:lnTo>
                    <a:lnTo>
                      <a:pt x="597" y="1058"/>
                    </a:lnTo>
                    <a:lnTo>
                      <a:pt x="599" y="1057"/>
                    </a:lnTo>
                    <a:lnTo>
                      <a:pt x="602" y="1055"/>
                    </a:lnTo>
                    <a:lnTo>
                      <a:pt x="604" y="1053"/>
                    </a:lnTo>
                    <a:lnTo>
                      <a:pt x="607" y="1051"/>
                    </a:lnTo>
                    <a:lnTo>
                      <a:pt x="608" y="1050"/>
                    </a:lnTo>
                    <a:lnTo>
                      <a:pt x="610" y="1049"/>
                    </a:lnTo>
                    <a:lnTo>
                      <a:pt x="612" y="1047"/>
                    </a:lnTo>
                    <a:lnTo>
                      <a:pt x="612" y="1046"/>
                    </a:lnTo>
                    <a:lnTo>
                      <a:pt x="612" y="1045"/>
                    </a:lnTo>
                    <a:lnTo>
                      <a:pt x="612" y="1043"/>
                    </a:lnTo>
                    <a:lnTo>
                      <a:pt x="612" y="1042"/>
                    </a:lnTo>
                    <a:lnTo>
                      <a:pt x="610" y="1040"/>
                    </a:lnTo>
                    <a:lnTo>
                      <a:pt x="608" y="1039"/>
                    </a:lnTo>
                    <a:lnTo>
                      <a:pt x="606" y="1039"/>
                    </a:lnTo>
                    <a:lnTo>
                      <a:pt x="602" y="1038"/>
                    </a:lnTo>
                    <a:lnTo>
                      <a:pt x="599" y="1037"/>
                    </a:lnTo>
                    <a:lnTo>
                      <a:pt x="595" y="1037"/>
                    </a:lnTo>
                    <a:lnTo>
                      <a:pt x="592" y="1037"/>
                    </a:lnTo>
                    <a:lnTo>
                      <a:pt x="589" y="1037"/>
                    </a:lnTo>
                    <a:lnTo>
                      <a:pt x="586" y="1037"/>
                    </a:lnTo>
                    <a:lnTo>
                      <a:pt x="583" y="1037"/>
                    </a:lnTo>
                    <a:lnTo>
                      <a:pt x="582" y="1037"/>
                    </a:lnTo>
                    <a:lnTo>
                      <a:pt x="579" y="1037"/>
                    </a:lnTo>
                    <a:lnTo>
                      <a:pt x="578" y="1037"/>
                    </a:lnTo>
                    <a:lnTo>
                      <a:pt x="577" y="1037"/>
                    </a:lnTo>
                    <a:lnTo>
                      <a:pt x="577" y="1035"/>
                    </a:lnTo>
                    <a:lnTo>
                      <a:pt x="576" y="1034"/>
                    </a:lnTo>
                    <a:lnTo>
                      <a:pt x="574" y="1031"/>
                    </a:lnTo>
                    <a:lnTo>
                      <a:pt x="572" y="1027"/>
                    </a:lnTo>
                    <a:lnTo>
                      <a:pt x="569" y="1023"/>
                    </a:lnTo>
                    <a:lnTo>
                      <a:pt x="565" y="1018"/>
                    </a:lnTo>
                    <a:lnTo>
                      <a:pt x="560" y="1011"/>
                    </a:lnTo>
                    <a:lnTo>
                      <a:pt x="556" y="1004"/>
                    </a:lnTo>
                    <a:lnTo>
                      <a:pt x="550" y="998"/>
                    </a:lnTo>
                    <a:lnTo>
                      <a:pt x="545" y="991"/>
                    </a:lnTo>
                    <a:lnTo>
                      <a:pt x="539" y="983"/>
                    </a:lnTo>
                    <a:lnTo>
                      <a:pt x="533" y="975"/>
                    </a:lnTo>
                    <a:lnTo>
                      <a:pt x="528" y="968"/>
                    </a:lnTo>
                    <a:lnTo>
                      <a:pt x="522" y="960"/>
                    </a:lnTo>
                    <a:lnTo>
                      <a:pt x="516" y="953"/>
                    </a:lnTo>
                    <a:lnTo>
                      <a:pt x="511" y="945"/>
                    </a:lnTo>
                    <a:lnTo>
                      <a:pt x="506" y="938"/>
                    </a:lnTo>
                    <a:lnTo>
                      <a:pt x="500" y="931"/>
                    </a:lnTo>
                    <a:lnTo>
                      <a:pt x="495" y="925"/>
                    </a:lnTo>
                    <a:lnTo>
                      <a:pt x="489" y="919"/>
                    </a:lnTo>
                    <a:lnTo>
                      <a:pt x="485" y="913"/>
                    </a:lnTo>
                    <a:lnTo>
                      <a:pt x="480" y="907"/>
                    </a:lnTo>
                    <a:lnTo>
                      <a:pt x="474" y="901"/>
                    </a:lnTo>
                    <a:lnTo>
                      <a:pt x="470" y="895"/>
                    </a:lnTo>
                    <a:lnTo>
                      <a:pt x="465" y="890"/>
                    </a:lnTo>
                    <a:lnTo>
                      <a:pt x="459" y="885"/>
                    </a:lnTo>
                    <a:lnTo>
                      <a:pt x="454" y="879"/>
                    </a:lnTo>
                    <a:lnTo>
                      <a:pt x="448" y="874"/>
                    </a:lnTo>
                    <a:lnTo>
                      <a:pt x="443" y="870"/>
                    </a:lnTo>
                    <a:lnTo>
                      <a:pt x="437" y="864"/>
                    </a:lnTo>
                    <a:lnTo>
                      <a:pt x="431" y="859"/>
                    </a:lnTo>
                    <a:lnTo>
                      <a:pt x="424" y="854"/>
                    </a:lnTo>
                    <a:lnTo>
                      <a:pt x="418" y="849"/>
                    </a:lnTo>
                    <a:lnTo>
                      <a:pt x="411" y="843"/>
                    </a:lnTo>
                    <a:lnTo>
                      <a:pt x="407" y="836"/>
                    </a:lnTo>
                    <a:lnTo>
                      <a:pt x="402" y="831"/>
                    </a:lnTo>
                    <a:lnTo>
                      <a:pt x="398" y="824"/>
                    </a:lnTo>
                    <a:lnTo>
                      <a:pt x="394" y="819"/>
                    </a:lnTo>
                    <a:lnTo>
                      <a:pt x="390" y="812"/>
                    </a:lnTo>
                    <a:lnTo>
                      <a:pt x="388" y="805"/>
                    </a:lnTo>
                    <a:lnTo>
                      <a:pt x="384" y="799"/>
                    </a:lnTo>
                    <a:lnTo>
                      <a:pt x="381" y="793"/>
                    </a:lnTo>
                    <a:lnTo>
                      <a:pt x="380" y="788"/>
                    </a:lnTo>
                    <a:lnTo>
                      <a:pt x="377" y="782"/>
                    </a:lnTo>
                    <a:lnTo>
                      <a:pt x="376" y="778"/>
                    </a:lnTo>
                    <a:lnTo>
                      <a:pt x="374" y="774"/>
                    </a:lnTo>
                    <a:lnTo>
                      <a:pt x="372" y="771"/>
                    </a:lnTo>
                    <a:lnTo>
                      <a:pt x="371" y="769"/>
                    </a:lnTo>
                    <a:lnTo>
                      <a:pt x="370" y="766"/>
                    </a:lnTo>
                    <a:lnTo>
                      <a:pt x="368" y="764"/>
                    </a:lnTo>
                    <a:lnTo>
                      <a:pt x="366" y="760"/>
                    </a:lnTo>
                    <a:lnTo>
                      <a:pt x="364" y="757"/>
                    </a:lnTo>
                    <a:lnTo>
                      <a:pt x="363" y="753"/>
                    </a:lnTo>
                    <a:lnTo>
                      <a:pt x="361" y="750"/>
                    </a:lnTo>
                    <a:lnTo>
                      <a:pt x="359" y="746"/>
                    </a:lnTo>
                    <a:lnTo>
                      <a:pt x="357" y="742"/>
                    </a:lnTo>
                    <a:lnTo>
                      <a:pt x="356" y="738"/>
                    </a:lnTo>
                    <a:lnTo>
                      <a:pt x="355" y="734"/>
                    </a:lnTo>
                    <a:lnTo>
                      <a:pt x="354" y="730"/>
                    </a:lnTo>
                    <a:lnTo>
                      <a:pt x="353" y="727"/>
                    </a:lnTo>
                    <a:lnTo>
                      <a:pt x="352" y="723"/>
                    </a:lnTo>
                    <a:lnTo>
                      <a:pt x="352" y="719"/>
                    </a:lnTo>
                    <a:lnTo>
                      <a:pt x="352" y="716"/>
                    </a:lnTo>
                    <a:lnTo>
                      <a:pt x="352" y="714"/>
                    </a:lnTo>
                    <a:lnTo>
                      <a:pt x="353" y="710"/>
                    </a:lnTo>
                    <a:lnTo>
                      <a:pt x="352" y="705"/>
                    </a:lnTo>
                    <a:lnTo>
                      <a:pt x="351" y="698"/>
                    </a:lnTo>
                    <a:lnTo>
                      <a:pt x="348" y="690"/>
                    </a:lnTo>
                    <a:lnTo>
                      <a:pt x="346" y="681"/>
                    </a:lnTo>
                    <a:lnTo>
                      <a:pt x="342" y="672"/>
                    </a:lnTo>
                    <a:lnTo>
                      <a:pt x="338" y="662"/>
                    </a:lnTo>
                    <a:lnTo>
                      <a:pt x="335" y="652"/>
                    </a:lnTo>
                    <a:lnTo>
                      <a:pt x="331" y="642"/>
                    </a:lnTo>
                    <a:lnTo>
                      <a:pt x="327" y="633"/>
                    </a:lnTo>
                    <a:lnTo>
                      <a:pt x="323" y="625"/>
                    </a:lnTo>
                    <a:lnTo>
                      <a:pt x="321" y="617"/>
                    </a:lnTo>
                    <a:lnTo>
                      <a:pt x="318" y="610"/>
                    </a:lnTo>
                    <a:lnTo>
                      <a:pt x="316" y="605"/>
                    </a:lnTo>
                    <a:lnTo>
                      <a:pt x="314" y="602"/>
                    </a:lnTo>
                    <a:lnTo>
                      <a:pt x="312" y="604"/>
                    </a:lnTo>
                    <a:lnTo>
                      <a:pt x="310" y="605"/>
                    </a:lnTo>
                    <a:lnTo>
                      <a:pt x="308" y="609"/>
                    </a:lnTo>
                    <a:lnTo>
                      <a:pt x="305" y="612"/>
                    </a:lnTo>
                    <a:lnTo>
                      <a:pt x="301" y="616"/>
                    </a:lnTo>
                    <a:lnTo>
                      <a:pt x="297" y="621"/>
                    </a:lnTo>
                    <a:lnTo>
                      <a:pt x="292" y="626"/>
                    </a:lnTo>
                    <a:lnTo>
                      <a:pt x="287" y="631"/>
                    </a:lnTo>
                    <a:lnTo>
                      <a:pt x="281" y="636"/>
                    </a:lnTo>
                    <a:lnTo>
                      <a:pt x="275" y="641"/>
                    </a:lnTo>
                    <a:lnTo>
                      <a:pt x="270" y="645"/>
                    </a:lnTo>
                    <a:lnTo>
                      <a:pt x="263" y="649"/>
                    </a:lnTo>
                    <a:lnTo>
                      <a:pt x="258" y="653"/>
                    </a:lnTo>
                    <a:lnTo>
                      <a:pt x="251" y="657"/>
                    </a:lnTo>
                    <a:lnTo>
                      <a:pt x="244" y="660"/>
                    </a:lnTo>
                    <a:lnTo>
                      <a:pt x="239" y="663"/>
                    </a:lnTo>
                    <a:lnTo>
                      <a:pt x="233" y="665"/>
                    </a:lnTo>
                    <a:lnTo>
                      <a:pt x="228" y="668"/>
                    </a:lnTo>
                    <a:lnTo>
                      <a:pt x="223" y="671"/>
                    </a:lnTo>
                    <a:lnTo>
                      <a:pt x="219" y="674"/>
                    </a:lnTo>
                    <a:lnTo>
                      <a:pt x="215" y="677"/>
                    </a:lnTo>
                    <a:lnTo>
                      <a:pt x="210" y="681"/>
                    </a:lnTo>
                    <a:lnTo>
                      <a:pt x="208" y="684"/>
                    </a:lnTo>
                    <a:lnTo>
                      <a:pt x="205" y="687"/>
                    </a:lnTo>
                    <a:lnTo>
                      <a:pt x="203" y="690"/>
                    </a:lnTo>
                    <a:lnTo>
                      <a:pt x="200" y="692"/>
                    </a:lnTo>
                    <a:lnTo>
                      <a:pt x="200" y="695"/>
                    </a:lnTo>
                    <a:lnTo>
                      <a:pt x="198" y="697"/>
                    </a:lnTo>
                    <a:lnTo>
                      <a:pt x="198" y="699"/>
                    </a:lnTo>
                    <a:lnTo>
                      <a:pt x="198" y="700"/>
                    </a:lnTo>
                    <a:lnTo>
                      <a:pt x="198" y="702"/>
                    </a:lnTo>
                    <a:lnTo>
                      <a:pt x="199" y="702"/>
                    </a:lnTo>
                    <a:lnTo>
                      <a:pt x="200" y="703"/>
                    </a:lnTo>
                    <a:lnTo>
                      <a:pt x="200" y="705"/>
                    </a:lnTo>
                    <a:lnTo>
                      <a:pt x="201" y="706"/>
                    </a:lnTo>
                    <a:lnTo>
                      <a:pt x="202" y="708"/>
                    </a:lnTo>
                    <a:lnTo>
                      <a:pt x="203" y="710"/>
                    </a:lnTo>
                    <a:lnTo>
                      <a:pt x="203" y="711"/>
                    </a:lnTo>
                    <a:lnTo>
                      <a:pt x="204" y="714"/>
                    </a:lnTo>
                    <a:lnTo>
                      <a:pt x="204" y="715"/>
                    </a:lnTo>
                    <a:lnTo>
                      <a:pt x="204" y="718"/>
                    </a:lnTo>
                    <a:lnTo>
                      <a:pt x="204" y="719"/>
                    </a:lnTo>
                    <a:lnTo>
                      <a:pt x="204" y="721"/>
                    </a:lnTo>
                    <a:lnTo>
                      <a:pt x="203" y="722"/>
                    </a:lnTo>
                    <a:lnTo>
                      <a:pt x="201" y="723"/>
                    </a:lnTo>
                    <a:lnTo>
                      <a:pt x="200" y="725"/>
                    </a:lnTo>
                    <a:lnTo>
                      <a:pt x="198" y="727"/>
                    </a:lnTo>
                    <a:lnTo>
                      <a:pt x="196" y="727"/>
                    </a:lnTo>
                    <a:lnTo>
                      <a:pt x="193" y="729"/>
                    </a:lnTo>
                    <a:lnTo>
                      <a:pt x="191" y="730"/>
                    </a:lnTo>
                    <a:lnTo>
                      <a:pt x="189" y="733"/>
                    </a:lnTo>
                    <a:lnTo>
                      <a:pt x="187" y="735"/>
                    </a:lnTo>
                    <a:lnTo>
                      <a:pt x="185" y="738"/>
                    </a:lnTo>
                    <a:lnTo>
                      <a:pt x="183" y="741"/>
                    </a:lnTo>
                    <a:lnTo>
                      <a:pt x="180" y="743"/>
                    </a:lnTo>
                    <a:lnTo>
                      <a:pt x="179" y="747"/>
                    </a:lnTo>
                    <a:lnTo>
                      <a:pt x="178" y="751"/>
                    </a:lnTo>
                    <a:lnTo>
                      <a:pt x="176" y="755"/>
                    </a:lnTo>
                    <a:lnTo>
                      <a:pt x="176" y="760"/>
                    </a:lnTo>
                    <a:lnTo>
                      <a:pt x="176" y="764"/>
                    </a:lnTo>
                    <a:lnTo>
                      <a:pt x="176" y="769"/>
                    </a:lnTo>
                    <a:lnTo>
                      <a:pt x="176" y="774"/>
                    </a:lnTo>
                    <a:lnTo>
                      <a:pt x="178" y="780"/>
                    </a:lnTo>
                    <a:lnTo>
                      <a:pt x="179" y="785"/>
                    </a:lnTo>
                    <a:lnTo>
                      <a:pt x="181" y="792"/>
                    </a:lnTo>
                    <a:lnTo>
                      <a:pt x="183" y="799"/>
                    </a:lnTo>
                    <a:lnTo>
                      <a:pt x="185" y="808"/>
                    </a:lnTo>
                    <a:lnTo>
                      <a:pt x="187" y="817"/>
                    </a:lnTo>
                    <a:lnTo>
                      <a:pt x="189" y="826"/>
                    </a:lnTo>
                    <a:lnTo>
                      <a:pt x="192" y="836"/>
                    </a:lnTo>
                    <a:lnTo>
                      <a:pt x="195" y="847"/>
                    </a:lnTo>
                    <a:lnTo>
                      <a:pt x="197" y="857"/>
                    </a:lnTo>
                    <a:lnTo>
                      <a:pt x="199" y="868"/>
                    </a:lnTo>
                    <a:lnTo>
                      <a:pt x="201" y="878"/>
                    </a:lnTo>
                    <a:lnTo>
                      <a:pt x="203" y="889"/>
                    </a:lnTo>
                    <a:lnTo>
                      <a:pt x="204" y="899"/>
                    </a:lnTo>
                    <a:lnTo>
                      <a:pt x="206" y="910"/>
                    </a:lnTo>
                    <a:lnTo>
                      <a:pt x="208" y="919"/>
                    </a:lnTo>
                    <a:lnTo>
                      <a:pt x="208" y="929"/>
                    </a:lnTo>
                    <a:lnTo>
                      <a:pt x="209" y="937"/>
                    </a:lnTo>
                    <a:lnTo>
                      <a:pt x="210" y="946"/>
                    </a:lnTo>
                    <a:lnTo>
                      <a:pt x="210" y="956"/>
                    </a:lnTo>
                    <a:lnTo>
                      <a:pt x="212" y="964"/>
                    </a:lnTo>
                    <a:lnTo>
                      <a:pt x="213" y="973"/>
                    </a:lnTo>
                    <a:lnTo>
                      <a:pt x="215" y="981"/>
                    </a:lnTo>
                    <a:lnTo>
                      <a:pt x="216" y="989"/>
                    </a:lnTo>
                    <a:lnTo>
                      <a:pt x="217" y="997"/>
                    </a:lnTo>
                    <a:lnTo>
                      <a:pt x="219" y="1004"/>
                    </a:lnTo>
                    <a:lnTo>
                      <a:pt x="220" y="1011"/>
                    </a:lnTo>
                    <a:lnTo>
                      <a:pt x="221" y="1018"/>
                    </a:lnTo>
                    <a:lnTo>
                      <a:pt x="222" y="1024"/>
                    </a:lnTo>
                    <a:lnTo>
                      <a:pt x="223" y="1030"/>
                    </a:lnTo>
                    <a:lnTo>
                      <a:pt x="225" y="1035"/>
                    </a:lnTo>
                    <a:lnTo>
                      <a:pt x="226" y="1041"/>
                    </a:lnTo>
                    <a:lnTo>
                      <a:pt x="226" y="1046"/>
                    </a:lnTo>
                    <a:lnTo>
                      <a:pt x="226" y="1049"/>
                    </a:lnTo>
                    <a:lnTo>
                      <a:pt x="227" y="1053"/>
                    </a:lnTo>
                    <a:lnTo>
                      <a:pt x="227" y="1056"/>
                    </a:lnTo>
                    <a:lnTo>
                      <a:pt x="228" y="1059"/>
                    </a:lnTo>
                    <a:lnTo>
                      <a:pt x="228" y="1062"/>
                    </a:lnTo>
                    <a:lnTo>
                      <a:pt x="228" y="1065"/>
                    </a:lnTo>
                    <a:lnTo>
                      <a:pt x="227" y="1067"/>
                    </a:lnTo>
                    <a:lnTo>
                      <a:pt x="227" y="1069"/>
                    </a:lnTo>
                    <a:lnTo>
                      <a:pt x="226" y="1071"/>
                    </a:lnTo>
                    <a:lnTo>
                      <a:pt x="226" y="1072"/>
                    </a:lnTo>
                    <a:lnTo>
                      <a:pt x="225" y="1073"/>
                    </a:lnTo>
                    <a:lnTo>
                      <a:pt x="224" y="1074"/>
                    </a:lnTo>
                    <a:lnTo>
                      <a:pt x="222" y="1074"/>
                    </a:lnTo>
                    <a:lnTo>
                      <a:pt x="221" y="1075"/>
                    </a:lnTo>
                    <a:lnTo>
                      <a:pt x="220" y="1075"/>
                    </a:lnTo>
                    <a:lnTo>
                      <a:pt x="217" y="1076"/>
                    </a:lnTo>
                    <a:lnTo>
                      <a:pt x="215" y="1076"/>
                    </a:lnTo>
                    <a:lnTo>
                      <a:pt x="212" y="1076"/>
                    </a:lnTo>
                    <a:lnTo>
                      <a:pt x="208" y="1076"/>
                    </a:lnTo>
                    <a:lnTo>
                      <a:pt x="203" y="1077"/>
                    </a:lnTo>
                    <a:lnTo>
                      <a:pt x="197" y="1078"/>
                    </a:lnTo>
                    <a:lnTo>
                      <a:pt x="191" y="1078"/>
                    </a:lnTo>
                    <a:lnTo>
                      <a:pt x="185" y="1078"/>
                    </a:lnTo>
                    <a:lnTo>
                      <a:pt x="179" y="1079"/>
                    </a:lnTo>
                    <a:lnTo>
                      <a:pt x="172" y="1080"/>
                    </a:lnTo>
                    <a:lnTo>
                      <a:pt x="166" y="1081"/>
                    </a:lnTo>
                    <a:lnTo>
                      <a:pt x="159" y="1082"/>
                    </a:lnTo>
                    <a:lnTo>
                      <a:pt x="154" y="1083"/>
                    </a:lnTo>
                    <a:lnTo>
                      <a:pt x="148" y="1084"/>
                    </a:lnTo>
                    <a:lnTo>
                      <a:pt x="143" y="1085"/>
                    </a:lnTo>
                    <a:lnTo>
                      <a:pt x="139" y="1085"/>
                    </a:lnTo>
                    <a:lnTo>
                      <a:pt x="135" y="1086"/>
                    </a:lnTo>
                    <a:lnTo>
                      <a:pt x="133" y="1088"/>
                    </a:lnTo>
                    <a:lnTo>
                      <a:pt x="128" y="1089"/>
                    </a:lnTo>
                    <a:lnTo>
                      <a:pt x="125" y="1090"/>
                    </a:lnTo>
                    <a:lnTo>
                      <a:pt x="121" y="1093"/>
                    </a:lnTo>
                    <a:lnTo>
                      <a:pt x="116" y="1094"/>
                    </a:lnTo>
                    <a:lnTo>
                      <a:pt x="112" y="1097"/>
                    </a:lnTo>
                    <a:lnTo>
                      <a:pt x="107" y="1099"/>
                    </a:lnTo>
                    <a:lnTo>
                      <a:pt x="103" y="1101"/>
                    </a:lnTo>
                    <a:lnTo>
                      <a:pt x="97" y="1103"/>
                    </a:lnTo>
                    <a:lnTo>
                      <a:pt x="92" y="1105"/>
                    </a:lnTo>
                    <a:lnTo>
                      <a:pt x="86" y="1106"/>
                    </a:lnTo>
                    <a:lnTo>
                      <a:pt x="81" y="1108"/>
                    </a:lnTo>
                    <a:lnTo>
                      <a:pt x="74" y="1109"/>
                    </a:lnTo>
                    <a:lnTo>
                      <a:pt x="69" y="1110"/>
                    </a:lnTo>
                    <a:lnTo>
                      <a:pt x="63" y="1111"/>
                    </a:lnTo>
                    <a:lnTo>
                      <a:pt x="57" y="1112"/>
                    </a:lnTo>
                    <a:lnTo>
                      <a:pt x="51" y="1111"/>
                    </a:lnTo>
                    <a:lnTo>
                      <a:pt x="44" y="1111"/>
                    </a:lnTo>
                    <a:lnTo>
                      <a:pt x="38" y="1110"/>
                    </a:lnTo>
                    <a:lnTo>
                      <a:pt x="33" y="1109"/>
                    </a:lnTo>
                    <a:lnTo>
                      <a:pt x="28" y="1109"/>
                    </a:lnTo>
                    <a:lnTo>
                      <a:pt x="23" y="1108"/>
                    </a:lnTo>
                    <a:lnTo>
                      <a:pt x="18" y="1106"/>
                    </a:lnTo>
                    <a:lnTo>
                      <a:pt x="13" y="1105"/>
                    </a:lnTo>
                    <a:lnTo>
                      <a:pt x="10" y="1104"/>
                    </a:lnTo>
                    <a:lnTo>
                      <a:pt x="7" y="1102"/>
                    </a:lnTo>
                    <a:lnTo>
                      <a:pt x="4" y="1101"/>
                    </a:lnTo>
                    <a:lnTo>
                      <a:pt x="2" y="1098"/>
                    </a:lnTo>
                    <a:lnTo>
                      <a:pt x="1" y="1096"/>
                    </a:lnTo>
                    <a:lnTo>
                      <a:pt x="0" y="1094"/>
                    </a:lnTo>
                    <a:lnTo>
                      <a:pt x="0" y="1092"/>
                    </a:lnTo>
                    <a:lnTo>
                      <a:pt x="1" y="1090"/>
                    </a:lnTo>
                    <a:lnTo>
                      <a:pt x="3" y="1086"/>
                    </a:lnTo>
                    <a:lnTo>
                      <a:pt x="5" y="1085"/>
                    </a:lnTo>
                    <a:lnTo>
                      <a:pt x="8" y="1083"/>
                    </a:lnTo>
                    <a:lnTo>
                      <a:pt x="11" y="1081"/>
                    </a:lnTo>
                    <a:lnTo>
                      <a:pt x="14" y="1079"/>
                    </a:lnTo>
                    <a:lnTo>
                      <a:pt x="17" y="1078"/>
                    </a:lnTo>
                    <a:lnTo>
                      <a:pt x="21" y="1076"/>
                    </a:lnTo>
                    <a:lnTo>
                      <a:pt x="25" y="1074"/>
                    </a:lnTo>
                    <a:lnTo>
                      <a:pt x="28" y="1073"/>
                    </a:lnTo>
                    <a:lnTo>
                      <a:pt x="32" y="1072"/>
                    </a:lnTo>
                    <a:lnTo>
                      <a:pt x="36" y="1071"/>
                    </a:lnTo>
                    <a:lnTo>
                      <a:pt x="40" y="1069"/>
                    </a:lnTo>
                    <a:lnTo>
                      <a:pt x="42" y="1069"/>
                    </a:lnTo>
                    <a:lnTo>
                      <a:pt x="46" y="1067"/>
                    </a:lnTo>
                    <a:lnTo>
                      <a:pt x="49" y="1066"/>
                    </a:lnTo>
                    <a:lnTo>
                      <a:pt x="51" y="1065"/>
                    </a:lnTo>
                    <a:lnTo>
                      <a:pt x="53" y="1064"/>
                    </a:lnTo>
                    <a:lnTo>
                      <a:pt x="55" y="1063"/>
                    </a:lnTo>
                    <a:lnTo>
                      <a:pt x="57" y="1062"/>
                    </a:lnTo>
                    <a:lnTo>
                      <a:pt x="59" y="1060"/>
                    </a:lnTo>
                    <a:lnTo>
                      <a:pt x="61" y="1058"/>
                    </a:lnTo>
                    <a:lnTo>
                      <a:pt x="62" y="1056"/>
                    </a:lnTo>
                    <a:lnTo>
                      <a:pt x="64" y="1054"/>
                    </a:lnTo>
                    <a:lnTo>
                      <a:pt x="66" y="1051"/>
                    </a:lnTo>
                    <a:lnTo>
                      <a:pt x="67" y="1049"/>
                    </a:lnTo>
                    <a:lnTo>
                      <a:pt x="69" y="1047"/>
                    </a:lnTo>
                    <a:lnTo>
                      <a:pt x="70" y="1045"/>
                    </a:lnTo>
                    <a:lnTo>
                      <a:pt x="72" y="1042"/>
                    </a:lnTo>
                    <a:lnTo>
                      <a:pt x="74" y="1041"/>
                    </a:lnTo>
                    <a:lnTo>
                      <a:pt x="77" y="1039"/>
                    </a:lnTo>
                    <a:lnTo>
                      <a:pt x="79" y="1037"/>
                    </a:lnTo>
                    <a:lnTo>
                      <a:pt x="82" y="1035"/>
                    </a:lnTo>
                    <a:lnTo>
                      <a:pt x="85" y="1033"/>
                    </a:lnTo>
                    <a:lnTo>
                      <a:pt x="87" y="1031"/>
                    </a:lnTo>
                    <a:lnTo>
                      <a:pt x="89" y="1030"/>
                    </a:lnTo>
                    <a:lnTo>
                      <a:pt x="91" y="1029"/>
                    </a:lnTo>
                    <a:lnTo>
                      <a:pt x="92" y="1027"/>
                    </a:lnTo>
                    <a:lnTo>
                      <a:pt x="92" y="1026"/>
                    </a:lnTo>
                    <a:lnTo>
                      <a:pt x="92" y="1025"/>
                    </a:lnTo>
                    <a:lnTo>
                      <a:pt x="92" y="1024"/>
                    </a:lnTo>
                    <a:lnTo>
                      <a:pt x="91" y="1023"/>
                    </a:lnTo>
                    <a:lnTo>
                      <a:pt x="90" y="1023"/>
                    </a:lnTo>
                    <a:lnTo>
                      <a:pt x="88" y="1023"/>
                    </a:lnTo>
                    <a:lnTo>
                      <a:pt x="87" y="1023"/>
                    </a:lnTo>
                    <a:lnTo>
                      <a:pt x="85" y="1023"/>
                    </a:lnTo>
                    <a:lnTo>
                      <a:pt x="84" y="1023"/>
                    </a:lnTo>
                    <a:lnTo>
                      <a:pt x="83" y="1023"/>
                    </a:lnTo>
                    <a:lnTo>
                      <a:pt x="82" y="1023"/>
                    </a:lnTo>
                    <a:lnTo>
                      <a:pt x="81" y="1022"/>
                    </a:lnTo>
                    <a:lnTo>
                      <a:pt x="79" y="1021"/>
                    </a:lnTo>
                    <a:lnTo>
                      <a:pt x="78" y="1021"/>
                    </a:lnTo>
                    <a:lnTo>
                      <a:pt x="76" y="1020"/>
                    </a:lnTo>
                    <a:lnTo>
                      <a:pt x="75" y="1019"/>
                    </a:lnTo>
                    <a:lnTo>
                      <a:pt x="74" y="1019"/>
                    </a:lnTo>
                    <a:lnTo>
                      <a:pt x="73" y="1018"/>
                    </a:lnTo>
                    <a:lnTo>
                      <a:pt x="71" y="1018"/>
                    </a:lnTo>
                    <a:lnTo>
                      <a:pt x="70" y="1016"/>
                    </a:lnTo>
                    <a:lnTo>
                      <a:pt x="69" y="1016"/>
                    </a:lnTo>
                    <a:lnTo>
                      <a:pt x="69" y="1015"/>
                    </a:lnTo>
                    <a:lnTo>
                      <a:pt x="68" y="1015"/>
                    </a:lnTo>
                    <a:lnTo>
                      <a:pt x="68" y="1014"/>
                    </a:lnTo>
                    <a:lnTo>
                      <a:pt x="67" y="1012"/>
                    </a:lnTo>
                    <a:lnTo>
                      <a:pt x="67" y="1011"/>
                    </a:lnTo>
                    <a:lnTo>
                      <a:pt x="66" y="1009"/>
                    </a:lnTo>
                    <a:lnTo>
                      <a:pt x="66" y="1007"/>
                    </a:lnTo>
                    <a:lnTo>
                      <a:pt x="65" y="1005"/>
                    </a:lnTo>
                    <a:lnTo>
                      <a:pt x="63" y="1002"/>
                    </a:lnTo>
                    <a:lnTo>
                      <a:pt x="62" y="999"/>
                    </a:lnTo>
                    <a:lnTo>
                      <a:pt x="62" y="996"/>
                    </a:lnTo>
                    <a:lnTo>
                      <a:pt x="59" y="993"/>
                    </a:lnTo>
                    <a:lnTo>
                      <a:pt x="59" y="989"/>
                    </a:lnTo>
                    <a:lnTo>
                      <a:pt x="57" y="985"/>
                    </a:lnTo>
                    <a:lnTo>
                      <a:pt x="57" y="981"/>
                    </a:lnTo>
                    <a:lnTo>
                      <a:pt x="55" y="977"/>
                    </a:lnTo>
                    <a:lnTo>
                      <a:pt x="54" y="972"/>
                    </a:lnTo>
                    <a:lnTo>
                      <a:pt x="53" y="967"/>
                    </a:lnTo>
                    <a:lnTo>
                      <a:pt x="53" y="961"/>
                    </a:lnTo>
                    <a:lnTo>
                      <a:pt x="52" y="956"/>
                    </a:lnTo>
                    <a:lnTo>
                      <a:pt x="51" y="949"/>
                    </a:lnTo>
                    <a:lnTo>
                      <a:pt x="50" y="942"/>
                    </a:lnTo>
                    <a:lnTo>
                      <a:pt x="49" y="936"/>
                    </a:lnTo>
                    <a:lnTo>
                      <a:pt x="49" y="928"/>
                    </a:lnTo>
                    <a:lnTo>
                      <a:pt x="48" y="921"/>
                    </a:lnTo>
                    <a:lnTo>
                      <a:pt x="46" y="912"/>
                    </a:lnTo>
                    <a:lnTo>
                      <a:pt x="46" y="905"/>
                    </a:lnTo>
                    <a:lnTo>
                      <a:pt x="44" y="895"/>
                    </a:lnTo>
                    <a:lnTo>
                      <a:pt x="42" y="887"/>
                    </a:lnTo>
                    <a:lnTo>
                      <a:pt x="41" y="878"/>
                    </a:lnTo>
                    <a:lnTo>
                      <a:pt x="40" y="870"/>
                    </a:lnTo>
                    <a:lnTo>
                      <a:pt x="37" y="861"/>
                    </a:lnTo>
                    <a:lnTo>
                      <a:pt x="34" y="852"/>
                    </a:lnTo>
                    <a:lnTo>
                      <a:pt x="33" y="843"/>
                    </a:lnTo>
                    <a:lnTo>
                      <a:pt x="30" y="834"/>
                    </a:lnTo>
                    <a:lnTo>
                      <a:pt x="27" y="824"/>
                    </a:lnTo>
                    <a:lnTo>
                      <a:pt x="25" y="813"/>
                    </a:lnTo>
                    <a:lnTo>
                      <a:pt x="23" y="803"/>
                    </a:lnTo>
                    <a:lnTo>
                      <a:pt x="20" y="792"/>
                    </a:lnTo>
                    <a:lnTo>
                      <a:pt x="17" y="782"/>
                    </a:lnTo>
                    <a:lnTo>
                      <a:pt x="15" y="772"/>
                    </a:lnTo>
                    <a:lnTo>
                      <a:pt x="13" y="761"/>
                    </a:lnTo>
                    <a:lnTo>
                      <a:pt x="12" y="752"/>
                    </a:lnTo>
                    <a:lnTo>
                      <a:pt x="10" y="743"/>
                    </a:lnTo>
                    <a:lnTo>
                      <a:pt x="8" y="734"/>
                    </a:lnTo>
                    <a:lnTo>
                      <a:pt x="8" y="727"/>
                    </a:lnTo>
                    <a:lnTo>
                      <a:pt x="8" y="720"/>
                    </a:lnTo>
                    <a:lnTo>
                      <a:pt x="8" y="714"/>
                    </a:lnTo>
                    <a:lnTo>
                      <a:pt x="8" y="709"/>
                    </a:lnTo>
                    <a:lnTo>
                      <a:pt x="8" y="705"/>
                    </a:lnTo>
                    <a:lnTo>
                      <a:pt x="9" y="701"/>
                    </a:lnTo>
                    <a:lnTo>
                      <a:pt x="10" y="697"/>
                    </a:lnTo>
                    <a:lnTo>
                      <a:pt x="10" y="693"/>
                    </a:lnTo>
                    <a:lnTo>
                      <a:pt x="10" y="690"/>
                    </a:lnTo>
                    <a:lnTo>
                      <a:pt x="11" y="686"/>
                    </a:lnTo>
                    <a:lnTo>
                      <a:pt x="12" y="683"/>
                    </a:lnTo>
                    <a:lnTo>
                      <a:pt x="12" y="680"/>
                    </a:lnTo>
                    <a:lnTo>
                      <a:pt x="12" y="677"/>
                    </a:lnTo>
                    <a:lnTo>
                      <a:pt x="13" y="674"/>
                    </a:lnTo>
                    <a:lnTo>
                      <a:pt x="15" y="672"/>
                    </a:lnTo>
                    <a:lnTo>
                      <a:pt x="16" y="669"/>
                    </a:lnTo>
                    <a:lnTo>
                      <a:pt x="18" y="666"/>
                    </a:lnTo>
                    <a:lnTo>
                      <a:pt x="21" y="663"/>
                    </a:lnTo>
                    <a:lnTo>
                      <a:pt x="24" y="660"/>
                    </a:lnTo>
                    <a:lnTo>
                      <a:pt x="26" y="658"/>
                    </a:lnTo>
                    <a:lnTo>
                      <a:pt x="30" y="655"/>
                    </a:lnTo>
                    <a:lnTo>
                      <a:pt x="34" y="651"/>
                    </a:lnTo>
                    <a:lnTo>
                      <a:pt x="38" y="646"/>
                    </a:lnTo>
                    <a:lnTo>
                      <a:pt x="44" y="641"/>
                    </a:lnTo>
                    <a:lnTo>
                      <a:pt x="48" y="635"/>
                    </a:lnTo>
                    <a:lnTo>
                      <a:pt x="53" y="629"/>
                    </a:lnTo>
                    <a:lnTo>
                      <a:pt x="57" y="623"/>
                    </a:lnTo>
                    <a:lnTo>
                      <a:pt x="62" y="616"/>
                    </a:lnTo>
                    <a:lnTo>
                      <a:pt x="67" y="610"/>
                    </a:lnTo>
                    <a:lnTo>
                      <a:pt x="71" y="604"/>
                    </a:lnTo>
                    <a:lnTo>
                      <a:pt x="75" y="597"/>
                    </a:lnTo>
                    <a:lnTo>
                      <a:pt x="79" y="591"/>
                    </a:lnTo>
                    <a:lnTo>
                      <a:pt x="83" y="585"/>
                    </a:lnTo>
                    <a:lnTo>
                      <a:pt x="87" y="579"/>
                    </a:lnTo>
                    <a:lnTo>
                      <a:pt x="90" y="574"/>
                    </a:lnTo>
                    <a:lnTo>
                      <a:pt x="92" y="570"/>
                    </a:lnTo>
                    <a:lnTo>
                      <a:pt x="94" y="566"/>
                    </a:lnTo>
                    <a:lnTo>
                      <a:pt x="97" y="561"/>
                    </a:lnTo>
                    <a:lnTo>
                      <a:pt x="100" y="557"/>
                    </a:lnTo>
                    <a:lnTo>
                      <a:pt x="103" y="551"/>
                    </a:lnTo>
                    <a:lnTo>
                      <a:pt x="107" y="547"/>
                    </a:lnTo>
                    <a:lnTo>
                      <a:pt x="111" y="542"/>
                    </a:lnTo>
                    <a:lnTo>
                      <a:pt x="113" y="536"/>
                    </a:lnTo>
                    <a:lnTo>
                      <a:pt x="118" y="531"/>
                    </a:lnTo>
                    <a:lnTo>
                      <a:pt x="122" y="527"/>
                    </a:lnTo>
                    <a:lnTo>
                      <a:pt x="125" y="523"/>
                    </a:lnTo>
                    <a:lnTo>
                      <a:pt x="129" y="518"/>
                    </a:lnTo>
                    <a:lnTo>
                      <a:pt x="133" y="514"/>
                    </a:lnTo>
                    <a:lnTo>
                      <a:pt x="136" y="510"/>
                    </a:lnTo>
                    <a:lnTo>
                      <a:pt x="138" y="507"/>
                    </a:lnTo>
                    <a:lnTo>
                      <a:pt x="141" y="504"/>
                    </a:lnTo>
                    <a:lnTo>
                      <a:pt x="143" y="503"/>
                    </a:lnTo>
                    <a:lnTo>
                      <a:pt x="146" y="500"/>
                    </a:lnTo>
                    <a:lnTo>
                      <a:pt x="147" y="499"/>
                    </a:lnTo>
                    <a:lnTo>
                      <a:pt x="150" y="496"/>
                    </a:lnTo>
                    <a:lnTo>
                      <a:pt x="151" y="494"/>
                    </a:lnTo>
                    <a:lnTo>
                      <a:pt x="153" y="492"/>
                    </a:lnTo>
                    <a:lnTo>
                      <a:pt x="154" y="489"/>
                    </a:lnTo>
                    <a:lnTo>
                      <a:pt x="155" y="487"/>
                    </a:lnTo>
                    <a:lnTo>
                      <a:pt x="156" y="484"/>
                    </a:lnTo>
                    <a:lnTo>
                      <a:pt x="158" y="482"/>
                    </a:lnTo>
                    <a:lnTo>
                      <a:pt x="158" y="479"/>
                    </a:lnTo>
                    <a:lnTo>
                      <a:pt x="159" y="477"/>
                    </a:lnTo>
                    <a:lnTo>
                      <a:pt x="159" y="475"/>
                    </a:lnTo>
                    <a:lnTo>
                      <a:pt x="159" y="472"/>
                    </a:lnTo>
                    <a:lnTo>
                      <a:pt x="159" y="469"/>
                    </a:lnTo>
                    <a:lnTo>
                      <a:pt x="159" y="467"/>
                    </a:lnTo>
                    <a:lnTo>
                      <a:pt x="159" y="465"/>
                    </a:lnTo>
                    <a:lnTo>
                      <a:pt x="159" y="462"/>
                    </a:lnTo>
                    <a:lnTo>
                      <a:pt x="159" y="460"/>
                    </a:lnTo>
                    <a:lnTo>
                      <a:pt x="158" y="457"/>
                    </a:lnTo>
                    <a:lnTo>
                      <a:pt x="158" y="456"/>
                    </a:lnTo>
                    <a:lnTo>
                      <a:pt x="158" y="453"/>
                    </a:lnTo>
                    <a:lnTo>
                      <a:pt x="158" y="450"/>
                    </a:lnTo>
                    <a:lnTo>
                      <a:pt x="159" y="448"/>
                    </a:lnTo>
                    <a:lnTo>
                      <a:pt x="159" y="445"/>
                    </a:lnTo>
                    <a:lnTo>
                      <a:pt x="159" y="443"/>
                    </a:lnTo>
                    <a:lnTo>
                      <a:pt x="159" y="441"/>
                    </a:lnTo>
                    <a:lnTo>
                      <a:pt x="160" y="438"/>
                    </a:lnTo>
                    <a:lnTo>
                      <a:pt x="161" y="436"/>
                    </a:lnTo>
                    <a:lnTo>
                      <a:pt x="162" y="434"/>
                    </a:lnTo>
                    <a:lnTo>
                      <a:pt x="163" y="433"/>
                    </a:lnTo>
                    <a:lnTo>
                      <a:pt x="164" y="431"/>
                    </a:lnTo>
                    <a:lnTo>
                      <a:pt x="165" y="429"/>
                    </a:lnTo>
                    <a:lnTo>
                      <a:pt x="167" y="427"/>
                    </a:lnTo>
                    <a:lnTo>
                      <a:pt x="168" y="426"/>
                    </a:lnTo>
                    <a:lnTo>
                      <a:pt x="169" y="423"/>
                    </a:lnTo>
                    <a:lnTo>
                      <a:pt x="171" y="421"/>
                    </a:lnTo>
                    <a:lnTo>
                      <a:pt x="172" y="419"/>
                    </a:lnTo>
                    <a:lnTo>
                      <a:pt x="174" y="417"/>
                    </a:lnTo>
                    <a:lnTo>
                      <a:pt x="174" y="413"/>
                    </a:lnTo>
                    <a:lnTo>
                      <a:pt x="175" y="411"/>
                    </a:lnTo>
                    <a:lnTo>
                      <a:pt x="176" y="408"/>
                    </a:lnTo>
                    <a:lnTo>
                      <a:pt x="176" y="405"/>
                    </a:lnTo>
                    <a:lnTo>
                      <a:pt x="178" y="402"/>
                    </a:lnTo>
                    <a:lnTo>
                      <a:pt x="178" y="399"/>
                    </a:lnTo>
                    <a:lnTo>
                      <a:pt x="179" y="397"/>
                    </a:lnTo>
                    <a:lnTo>
                      <a:pt x="179" y="394"/>
                    </a:lnTo>
                    <a:lnTo>
                      <a:pt x="179" y="390"/>
                    </a:lnTo>
                    <a:lnTo>
                      <a:pt x="179" y="388"/>
                    </a:lnTo>
                    <a:lnTo>
                      <a:pt x="180" y="385"/>
                    </a:lnTo>
                    <a:lnTo>
                      <a:pt x="180" y="383"/>
                    </a:lnTo>
                    <a:lnTo>
                      <a:pt x="180" y="380"/>
                    </a:lnTo>
                    <a:lnTo>
                      <a:pt x="180" y="378"/>
                    </a:lnTo>
                    <a:lnTo>
                      <a:pt x="180" y="375"/>
                    </a:lnTo>
                    <a:lnTo>
                      <a:pt x="180" y="373"/>
                    </a:lnTo>
                    <a:lnTo>
                      <a:pt x="180" y="371"/>
                    </a:lnTo>
                    <a:lnTo>
                      <a:pt x="180" y="368"/>
                    </a:lnTo>
                    <a:lnTo>
                      <a:pt x="180" y="366"/>
                    </a:lnTo>
                    <a:lnTo>
                      <a:pt x="181" y="364"/>
                    </a:lnTo>
                    <a:lnTo>
                      <a:pt x="182" y="362"/>
                    </a:lnTo>
                    <a:lnTo>
                      <a:pt x="182" y="360"/>
                    </a:lnTo>
                    <a:lnTo>
                      <a:pt x="183" y="359"/>
                    </a:lnTo>
                    <a:lnTo>
                      <a:pt x="184" y="356"/>
                    </a:lnTo>
                    <a:lnTo>
                      <a:pt x="185" y="355"/>
                    </a:lnTo>
                    <a:lnTo>
                      <a:pt x="185" y="353"/>
                    </a:lnTo>
                    <a:lnTo>
                      <a:pt x="187" y="351"/>
                    </a:lnTo>
                    <a:lnTo>
                      <a:pt x="187" y="348"/>
                    </a:lnTo>
                    <a:lnTo>
                      <a:pt x="187" y="346"/>
                    </a:lnTo>
                    <a:lnTo>
                      <a:pt x="187" y="344"/>
                    </a:lnTo>
                    <a:lnTo>
                      <a:pt x="187" y="342"/>
                    </a:lnTo>
                    <a:lnTo>
                      <a:pt x="185" y="339"/>
                    </a:lnTo>
                    <a:lnTo>
                      <a:pt x="185" y="336"/>
                    </a:lnTo>
                    <a:lnTo>
                      <a:pt x="183" y="332"/>
                    </a:lnTo>
                    <a:lnTo>
                      <a:pt x="182" y="329"/>
                    </a:lnTo>
                    <a:lnTo>
                      <a:pt x="180" y="325"/>
                    </a:lnTo>
                    <a:lnTo>
                      <a:pt x="178" y="321"/>
                    </a:lnTo>
                    <a:lnTo>
                      <a:pt x="176" y="317"/>
                    </a:lnTo>
                    <a:lnTo>
                      <a:pt x="174" y="313"/>
                    </a:lnTo>
                    <a:lnTo>
                      <a:pt x="172" y="308"/>
                    </a:lnTo>
                    <a:lnTo>
                      <a:pt x="169" y="304"/>
                    </a:lnTo>
                    <a:lnTo>
                      <a:pt x="166" y="299"/>
                    </a:lnTo>
                    <a:lnTo>
                      <a:pt x="163" y="293"/>
                    </a:lnTo>
                    <a:lnTo>
                      <a:pt x="161" y="290"/>
                    </a:lnTo>
                    <a:lnTo>
                      <a:pt x="159" y="286"/>
                    </a:lnTo>
                    <a:lnTo>
                      <a:pt x="156" y="282"/>
                    </a:lnTo>
                    <a:lnTo>
                      <a:pt x="154" y="279"/>
                    </a:lnTo>
                    <a:lnTo>
                      <a:pt x="152" y="276"/>
                    </a:lnTo>
                    <a:lnTo>
                      <a:pt x="150" y="274"/>
                    </a:lnTo>
                    <a:lnTo>
                      <a:pt x="148" y="272"/>
                    </a:lnTo>
                    <a:lnTo>
                      <a:pt x="146" y="269"/>
                    </a:lnTo>
                    <a:lnTo>
                      <a:pt x="145" y="266"/>
                    </a:lnTo>
                    <a:lnTo>
                      <a:pt x="143" y="264"/>
                    </a:lnTo>
                    <a:lnTo>
                      <a:pt x="141" y="262"/>
                    </a:lnTo>
                    <a:lnTo>
                      <a:pt x="141" y="259"/>
                    </a:lnTo>
                    <a:lnTo>
                      <a:pt x="141" y="256"/>
                    </a:lnTo>
                    <a:lnTo>
                      <a:pt x="140" y="253"/>
                    </a:lnTo>
                    <a:lnTo>
                      <a:pt x="140" y="251"/>
                    </a:lnTo>
                    <a:lnTo>
                      <a:pt x="141" y="247"/>
                    </a:lnTo>
                    <a:lnTo>
                      <a:pt x="140" y="242"/>
                    </a:lnTo>
                    <a:lnTo>
                      <a:pt x="140" y="237"/>
                    </a:lnTo>
                    <a:lnTo>
                      <a:pt x="139" y="230"/>
                    </a:lnTo>
                    <a:lnTo>
                      <a:pt x="138" y="223"/>
                    </a:lnTo>
                    <a:lnTo>
                      <a:pt x="137" y="216"/>
                    </a:lnTo>
                    <a:lnTo>
                      <a:pt x="137" y="208"/>
                    </a:lnTo>
                    <a:lnTo>
                      <a:pt x="135" y="200"/>
                    </a:lnTo>
                    <a:lnTo>
                      <a:pt x="134" y="193"/>
                    </a:lnTo>
                    <a:lnTo>
                      <a:pt x="133" y="186"/>
                    </a:lnTo>
                    <a:lnTo>
                      <a:pt x="133" y="179"/>
                    </a:lnTo>
                    <a:lnTo>
                      <a:pt x="132" y="173"/>
                    </a:lnTo>
                    <a:lnTo>
                      <a:pt x="131" y="167"/>
                    </a:lnTo>
                    <a:lnTo>
                      <a:pt x="131" y="163"/>
                    </a:lnTo>
                    <a:lnTo>
                      <a:pt x="130" y="159"/>
                    </a:lnTo>
                    <a:lnTo>
                      <a:pt x="130" y="157"/>
                    </a:lnTo>
                    <a:lnTo>
                      <a:pt x="132" y="155"/>
                    </a:lnTo>
                    <a:lnTo>
                      <a:pt x="134" y="154"/>
                    </a:lnTo>
                    <a:lnTo>
                      <a:pt x="138" y="153"/>
                    </a:lnTo>
                    <a:lnTo>
                      <a:pt x="143" y="153"/>
                    </a:lnTo>
                    <a:lnTo>
                      <a:pt x="150" y="153"/>
                    </a:lnTo>
                    <a:lnTo>
                      <a:pt x="156" y="154"/>
                    </a:lnTo>
                    <a:lnTo>
                      <a:pt x="164" y="155"/>
                    </a:lnTo>
                    <a:lnTo>
                      <a:pt x="172" y="156"/>
                    </a:lnTo>
                    <a:lnTo>
                      <a:pt x="180" y="156"/>
                    </a:lnTo>
                    <a:lnTo>
                      <a:pt x="189" y="158"/>
                    </a:lnTo>
                    <a:lnTo>
                      <a:pt x="196" y="159"/>
                    </a:lnTo>
                    <a:lnTo>
                      <a:pt x="204" y="159"/>
                    </a:lnTo>
                    <a:lnTo>
                      <a:pt x="212" y="160"/>
                    </a:lnTo>
                    <a:lnTo>
                      <a:pt x="218" y="161"/>
                    </a:lnTo>
                    <a:lnTo>
                      <a:pt x="223" y="161"/>
                    </a:lnTo>
                    <a:lnTo>
                      <a:pt x="227" y="161"/>
                    </a:lnTo>
                    <a:lnTo>
                      <a:pt x="231" y="161"/>
                    </a:lnTo>
                    <a:lnTo>
                      <a:pt x="234" y="161"/>
                    </a:lnTo>
                    <a:lnTo>
                      <a:pt x="237" y="161"/>
                    </a:lnTo>
                    <a:lnTo>
                      <a:pt x="240" y="161"/>
                    </a:lnTo>
                    <a:lnTo>
                      <a:pt x="243" y="161"/>
                    </a:lnTo>
                    <a:lnTo>
                      <a:pt x="245" y="163"/>
                    </a:lnTo>
                    <a:lnTo>
                      <a:pt x="247" y="161"/>
                    </a:lnTo>
                    <a:lnTo>
                      <a:pt x="249" y="161"/>
                    </a:lnTo>
                    <a:lnTo>
                      <a:pt x="251" y="160"/>
                    </a:lnTo>
                    <a:lnTo>
                      <a:pt x="252" y="159"/>
                    </a:lnTo>
                    <a:lnTo>
                      <a:pt x="254" y="156"/>
                    </a:lnTo>
                    <a:lnTo>
                      <a:pt x="256" y="154"/>
                    </a:lnTo>
                    <a:lnTo>
                      <a:pt x="256" y="150"/>
                    </a:lnTo>
                    <a:lnTo>
                      <a:pt x="258" y="145"/>
                    </a:lnTo>
                    <a:lnTo>
                      <a:pt x="258" y="140"/>
                    </a:lnTo>
                    <a:lnTo>
                      <a:pt x="259" y="133"/>
                    </a:lnTo>
                    <a:lnTo>
                      <a:pt x="260" y="125"/>
                    </a:lnTo>
                    <a:lnTo>
                      <a:pt x="262" y="117"/>
                    </a:lnTo>
                    <a:lnTo>
                      <a:pt x="263" y="110"/>
                    </a:lnTo>
                    <a:lnTo>
                      <a:pt x="264" y="104"/>
                    </a:lnTo>
                    <a:lnTo>
                      <a:pt x="267" y="98"/>
                    </a:lnTo>
                    <a:lnTo>
                      <a:pt x="269" y="91"/>
                    </a:lnTo>
                    <a:lnTo>
                      <a:pt x="271" y="85"/>
                    </a:lnTo>
                    <a:lnTo>
                      <a:pt x="273" y="80"/>
                    </a:lnTo>
                    <a:lnTo>
                      <a:pt x="275" y="74"/>
                    </a:lnTo>
                    <a:lnTo>
                      <a:pt x="277" y="70"/>
                    </a:lnTo>
                    <a:lnTo>
                      <a:pt x="280" y="64"/>
                    </a:lnTo>
                    <a:lnTo>
                      <a:pt x="282" y="59"/>
                    </a:lnTo>
                    <a:lnTo>
                      <a:pt x="284" y="55"/>
                    </a:lnTo>
                    <a:lnTo>
                      <a:pt x="285" y="51"/>
                    </a:lnTo>
                    <a:lnTo>
                      <a:pt x="287" y="47"/>
                    </a:lnTo>
                    <a:lnTo>
                      <a:pt x="288" y="43"/>
                    </a:lnTo>
                    <a:lnTo>
                      <a:pt x="289" y="40"/>
                    </a:lnTo>
                    <a:lnTo>
                      <a:pt x="290" y="36"/>
                    </a:lnTo>
                    <a:lnTo>
                      <a:pt x="292" y="32"/>
                    </a:lnTo>
                    <a:lnTo>
                      <a:pt x="294" y="29"/>
                    </a:lnTo>
                    <a:lnTo>
                      <a:pt x="296" y="25"/>
                    </a:lnTo>
                    <a:lnTo>
                      <a:pt x="297" y="21"/>
                    </a:lnTo>
                    <a:lnTo>
                      <a:pt x="300" y="19"/>
                    </a:lnTo>
                    <a:lnTo>
                      <a:pt x="302" y="15"/>
                    </a:lnTo>
                    <a:lnTo>
                      <a:pt x="304" y="12"/>
                    </a:lnTo>
                    <a:lnTo>
                      <a:pt x="306" y="9"/>
                    </a:lnTo>
                    <a:lnTo>
                      <a:pt x="309" y="7"/>
                    </a:lnTo>
                    <a:lnTo>
                      <a:pt x="310" y="4"/>
                    </a:lnTo>
                    <a:lnTo>
                      <a:pt x="313" y="3"/>
                    </a:lnTo>
                    <a:lnTo>
                      <a:pt x="314" y="1"/>
                    </a:lnTo>
                    <a:lnTo>
                      <a:pt x="316" y="0"/>
                    </a:lnTo>
                    <a:lnTo>
                      <a:pt x="317" y="0"/>
                    </a:lnTo>
                    <a:lnTo>
                      <a:pt x="338" y="11"/>
                    </a:lnTo>
                  </a:path>
                </a:pathLst>
              </a:custGeom>
              <a:solidFill>
                <a:srgbClr val="00279F"/>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563" name="Freeform 35"/>
              <p:cNvSpPr>
                <a:spLocks/>
              </p:cNvSpPr>
              <p:nvPr/>
            </p:nvSpPr>
            <p:spPr bwMode="auto">
              <a:xfrm>
                <a:off x="1598" y="1271"/>
                <a:ext cx="709" cy="386"/>
              </a:xfrm>
              <a:custGeom>
                <a:avLst/>
                <a:gdLst>
                  <a:gd name="T0" fmla="*/ 312 w 709"/>
                  <a:gd name="T1" fmla="*/ 120 h 386"/>
                  <a:gd name="T2" fmla="*/ 262 w 709"/>
                  <a:gd name="T3" fmla="*/ 125 h 386"/>
                  <a:gd name="T4" fmla="*/ 231 w 709"/>
                  <a:gd name="T5" fmla="*/ 115 h 386"/>
                  <a:gd name="T6" fmla="*/ 184 w 709"/>
                  <a:gd name="T7" fmla="*/ 104 h 386"/>
                  <a:gd name="T8" fmla="*/ 125 w 709"/>
                  <a:gd name="T9" fmla="*/ 92 h 386"/>
                  <a:gd name="T10" fmla="*/ 83 w 709"/>
                  <a:gd name="T11" fmla="*/ 77 h 386"/>
                  <a:gd name="T12" fmla="*/ 76 w 709"/>
                  <a:gd name="T13" fmla="*/ 52 h 386"/>
                  <a:gd name="T14" fmla="*/ 69 w 709"/>
                  <a:gd name="T15" fmla="*/ 19 h 386"/>
                  <a:gd name="T16" fmla="*/ 55 w 709"/>
                  <a:gd name="T17" fmla="*/ 9 h 386"/>
                  <a:gd name="T18" fmla="*/ 41 w 709"/>
                  <a:gd name="T19" fmla="*/ 0 h 386"/>
                  <a:gd name="T20" fmla="*/ 27 w 709"/>
                  <a:gd name="T21" fmla="*/ 5 h 386"/>
                  <a:gd name="T22" fmla="*/ 12 w 709"/>
                  <a:gd name="T23" fmla="*/ 13 h 386"/>
                  <a:gd name="T24" fmla="*/ 5 w 709"/>
                  <a:gd name="T25" fmla="*/ 21 h 386"/>
                  <a:gd name="T26" fmla="*/ 1 w 709"/>
                  <a:gd name="T27" fmla="*/ 30 h 386"/>
                  <a:gd name="T28" fmla="*/ 3 w 709"/>
                  <a:gd name="T29" fmla="*/ 35 h 386"/>
                  <a:gd name="T30" fmla="*/ 12 w 709"/>
                  <a:gd name="T31" fmla="*/ 36 h 386"/>
                  <a:gd name="T32" fmla="*/ 16 w 709"/>
                  <a:gd name="T33" fmla="*/ 44 h 386"/>
                  <a:gd name="T34" fmla="*/ 16 w 709"/>
                  <a:gd name="T35" fmla="*/ 57 h 386"/>
                  <a:gd name="T36" fmla="*/ 21 w 709"/>
                  <a:gd name="T37" fmla="*/ 75 h 386"/>
                  <a:gd name="T38" fmla="*/ 36 w 709"/>
                  <a:gd name="T39" fmla="*/ 91 h 386"/>
                  <a:gd name="T40" fmla="*/ 53 w 709"/>
                  <a:gd name="T41" fmla="*/ 104 h 386"/>
                  <a:gd name="T42" fmla="*/ 103 w 709"/>
                  <a:gd name="T43" fmla="*/ 127 h 386"/>
                  <a:gd name="T44" fmla="*/ 188 w 709"/>
                  <a:gd name="T45" fmla="*/ 169 h 386"/>
                  <a:gd name="T46" fmla="*/ 233 w 709"/>
                  <a:gd name="T47" fmla="*/ 179 h 386"/>
                  <a:gd name="T48" fmla="*/ 269 w 709"/>
                  <a:gd name="T49" fmla="*/ 184 h 386"/>
                  <a:gd name="T50" fmla="*/ 314 w 709"/>
                  <a:gd name="T51" fmla="*/ 185 h 386"/>
                  <a:gd name="T52" fmla="*/ 368 w 709"/>
                  <a:gd name="T53" fmla="*/ 186 h 386"/>
                  <a:gd name="T54" fmla="*/ 368 w 709"/>
                  <a:gd name="T55" fmla="*/ 194 h 386"/>
                  <a:gd name="T56" fmla="*/ 378 w 709"/>
                  <a:gd name="T57" fmla="*/ 203 h 386"/>
                  <a:gd name="T58" fmla="*/ 388 w 709"/>
                  <a:gd name="T59" fmla="*/ 208 h 386"/>
                  <a:gd name="T60" fmla="*/ 394 w 709"/>
                  <a:gd name="T61" fmla="*/ 217 h 386"/>
                  <a:gd name="T62" fmla="*/ 398 w 709"/>
                  <a:gd name="T63" fmla="*/ 227 h 386"/>
                  <a:gd name="T64" fmla="*/ 412 w 709"/>
                  <a:gd name="T65" fmla="*/ 236 h 386"/>
                  <a:gd name="T66" fmla="*/ 435 w 709"/>
                  <a:gd name="T67" fmla="*/ 248 h 386"/>
                  <a:gd name="T68" fmla="*/ 475 w 709"/>
                  <a:gd name="T69" fmla="*/ 284 h 386"/>
                  <a:gd name="T70" fmla="*/ 560 w 709"/>
                  <a:gd name="T71" fmla="*/ 355 h 386"/>
                  <a:gd name="T72" fmla="*/ 608 w 709"/>
                  <a:gd name="T73" fmla="*/ 382 h 386"/>
                  <a:gd name="T74" fmla="*/ 629 w 709"/>
                  <a:gd name="T75" fmla="*/ 380 h 386"/>
                  <a:gd name="T76" fmla="*/ 651 w 709"/>
                  <a:gd name="T77" fmla="*/ 344 h 386"/>
                  <a:gd name="T78" fmla="*/ 679 w 709"/>
                  <a:gd name="T79" fmla="*/ 277 h 386"/>
                  <a:gd name="T80" fmla="*/ 692 w 709"/>
                  <a:gd name="T81" fmla="*/ 229 h 386"/>
                  <a:gd name="T82" fmla="*/ 708 w 709"/>
                  <a:gd name="T83" fmla="*/ 176 h 386"/>
                  <a:gd name="T84" fmla="*/ 690 w 709"/>
                  <a:gd name="T85" fmla="*/ 156 h 386"/>
                  <a:gd name="T86" fmla="*/ 639 w 709"/>
                  <a:gd name="T87" fmla="*/ 168 h 386"/>
                  <a:gd name="T88" fmla="*/ 604 w 709"/>
                  <a:gd name="T89" fmla="*/ 199 h 386"/>
                  <a:gd name="T90" fmla="*/ 596 w 709"/>
                  <a:gd name="T91" fmla="*/ 220 h 386"/>
                  <a:gd name="T92" fmla="*/ 595 w 709"/>
                  <a:gd name="T93" fmla="*/ 236 h 386"/>
                  <a:gd name="T94" fmla="*/ 591 w 709"/>
                  <a:gd name="T95" fmla="*/ 267 h 386"/>
                  <a:gd name="T96" fmla="*/ 585 w 709"/>
                  <a:gd name="T97" fmla="*/ 279 h 386"/>
                  <a:gd name="T98" fmla="*/ 560 w 709"/>
                  <a:gd name="T99" fmla="*/ 271 h 386"/>
                  <a:gd name="T100" fmla="*/ 513 w 709"/>
                  <a:gd name="T101" fmla="*/ 250 h 386"/>
                  <a:gd name="T102" fmla="*/ 467 w 709"/>
                  <a:gd name="T103" fmla="*/ 217 h 386"/>
                  <a:gd name="T104" fmla="*/ 453 w 709"/>
                  <a:gd name="T105" fmla="*/ 187 h 386"/>
                  <a:gd name="T106" fmla="*/ 451 w 709"/>
                  <a:gd name="T107" fmla="*/ 156 h 386"/>
                  <a:gd name="T108" fmla="*/ 432 w 709"/>
                  <a:gd name="T109" fmla="*/ 146 h 386"/>
                  <a:gd name="T110" fmla="*/ 411 w 709"/>
                  <a:gd name="T111" fmla="*/ 141 h 386"/>
                  <a:gd name="T112" fmla="*/ 403 w 709"/>
                  <a:gd name="T113" fmla="*/ 144 h 386"/>
                  <a:gd name="T114" fmla="*/ 400 w 709"/>
                  <a:gd name="T115" fmla="*/ 153 h 386"/>
                  <a:gd name="T116" fmla="*/ 390 w 709"/>
                  <a:gd name="T117" fmla="*/ 153 h 386"/>
                  <a:gd name="T118" fmla="*/ 382 w 709"/>
                  <a:gd name="T119" fmla="*/ 159 h 386"/>
                  <a:gd name="T120" fmla="*/ 378 w 709"/>
                  <a:gd name="T121" fmla="*/ 169 h 386"/>
                  <a:gd name="T122" fmla="*/ 373 w 709"/>
                  <a:gd name="T123" fmla="*/ 159 h 386"/>
                  <a:gd name="T124" fmla="*/ 371 w 709"/>
                  <a:gd name="T125" fmla="*/ 122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09" h="386">
                    <a:moveTo>
                      <a:pt x="371" y="114"/>
                    </a:moveTo>
                    <a:lnTo>
                      <a:pt x="363" y="114"/>
                    </a:lnTo>
                    <a:lnTo>
                      <a:pt x="355" y="115"/>
                    </a:lnTo>
                    <a:lnTo>
                      <a:pt x="346" y="115"/>
                    </a:lnTo>
                    <a:lnTo>
                      <a:pt x="338" y="117"/>
                    </a:lnTo>
                    <a:lnTo>
                      <a:pt x="329" y="118"/>
                    </a:lnTo>
                    <a:lnTo>
                      <a:pt x="320" y="119"/>
                    </a:lnTo>
                    <a:lnTo>
                      <a:pt x="312" y="120"/>
                    </a:lnTo>
                    <a:lnTo>
                      <a:pt x="304" y="122"/>
                    </a:lnTo>
                    <a:lnTo>
                      <a:pt x="296" y="122"/>
                    </a:lnTo>
                    <a:lnTo>
                      <a:pt x="288" y="123"/>
                    </a:lnTo>
                    <a:lnTo>
                      <a:pt x="281" y="124"/>
                    </a:lnTo>
                    <a:lnTo>
                      <a:pt x="276" y="125"/>
                    </a:lnTo>
                    <a:lnTo>
                      <a:pt x="270" y="125"/>
                    </a:lnTo>
                    <a:lnTo>
                      <a:pt x="265" y="125"/>
                    </a:lnTo>
                    <a:lnTo>
                      <a:pt x="262" y="125"/>
                    </a:lnTo>
                    <a:lnTo>
                      <a:pt x="259" y="124"/>
                    </a:lnTo>
                    <a:lnTo>
                      <a:pt x="257" y="123"/>
                    </a:lnTo>
                    <a:lnTo>
                      <a:pt x="254" y="122"/>
                    </a:lnTo>
                    <a:lnTo>
                      <a:pt x="251" y="120"/>
                    </a:lnTo>
                    <a:lnTo>
                      <a:pt x="246" y="119"/>
                    </a:lnTo>
                    <a:lnTo>
                      <a:pt x="242" y="118"/>
                    </a:lnTo>
                    <a:lnTo>
                      <a:pt x="238" y="116"/>
                    </a:lnTo>
                    <a:lnTo>
                      <a:pt x="231" y="115"/>
                    </a:lnTo>
                    <a:lnTo>
                      <a:pt x="227" y="113"/>
                    </a:lnTo>
                    <a:lnTo>
                      <a:pt x="221" y="111"/>
                    </a:lnTo>
                    <a:lnTo>
                      <a:pt x="214" y="110"/>
                    </a:lnTo>
                    <a:lnTo>
                      <a:pt x="209" y="108"/>
                    </a:lnTo>
                    <a:lnTo>
                      <a:pt x="202" y="107"/>
                    </a:lnTo>
                    <a:lnTo>
                      <a:pt x="197" y="106"/>
                    </a:lnTo>
                    <a:lnTo>
                      <a:pt x="190" y="104"/>
                    </a:lnTo>
                    <a:lnTo>
                      <a:pt x="184" y="104"/>
                    </a:lnTo>
                    <a:lnTo>
                      <a:pt x="177" y="103"/>
                    </a:lnTo>
                    <a:lnTo>
                      <a:pt x="171" y="102"/>
                    </a:lnTo>
                    <a:lnTo>
                      <a:pt x="164" y="101"/>
                    </a:lnTo>
                    <a:lnTo>
                      <a:pt x="157" y="99"/>
                    </a:lnTo>
                    <a:lnTo>
                      <a:pt x="149" y="98"/>
                    </a:lnTo>
                    <a:lnTo>
                      <a:pt x="141" y="96"/>
                    </a:lnTo>
                    <a:lnTo>
                      <a:pt x="133" y="93"/>
                    </a:lnTo>
                    <a:lnTo>
                      <a:pt x="125" y="92"/>
                    </a:lnTo>
                    <a:lnTo>
                      <a:pt x="117" y="89"/>
                    </a:lnTo>
                    <a:lnTo>
                      <a:pt x="110" y="87"/>
                    </a:lnTo>
                    <a:lnTo>
                      <a:pt x="104" y="85"/>
                    </a:lnTo>
                    <a:lnTo>
                      <a:pt x="98" y="84"/>
                    </a:lnTo>
                    <a:lnTo>
                      <a:pt x="92" y="81"/>
                    </a:lnTo>
                    <a:lnTo>
                      <a:pt x="88" y="80"/>
                    </a:lnTo>
                    <a:lnTo>
                      <a:pt x="85" y="79"/>
                    </a:lnTo>
                    <a:lnTo>
                      <a:pt x="83" y="77"/>
                    </a:lnTo>
                    <a:lnTo>
                      <a:pt x="81" y="76"/>
                    </a:lnTo>
                    <a:lnTo>
                      <a:pt x="81" y="75"/>
                    </a:lnTo>
                    <a:lnTo>
                      <a:pt x="80" y="72"/>
                    </a:lnTo>
                    <a:lnTo>
                      <a:pt x="80" y="68"/>
                    </a:lnTo>
                    <a:lnTo>
                      <a:pt x="79" y="65"/>
                    </a:lnTo>
                    <a:lnTo>
                      <a:pt x="79" y="61"/>
                    </a:lnTo>
                    <a:lnTo>
                      <a:pt x="78" y="56"/>
                    </a:lnTo>
                    <a:lnTo>
                      <a:pt x="76" y="52"/>
                    </a:lnTo>
                    <a:lnTo>
                      <a:pt x="75" y="46"/>
                    </a:lnTo>
                    <a:lnTo>
                      <a:pt x="74" y="42"/>
                    </a:lnTo>
                    <a:lnTo>
                      <a:pt x="74" y="37"/>
                    </a:lnTo>
                    <a:lnTo>
                      <a:pt x="72" y="32"/>
                    </a:lnTo>
                    <a:lnTo>
                      <a:pt x="71" y="28"/>
                    </a:lnTo>
                    <a:lnTo>
                      <a:pt x="70" y="25"/>
                    </a:lnTo>
                    <a:lnTo>
                      <a:pt x="70" y="22"/>
                    </a:lnTo>
                    <a:lnTo>
                      <a:pt x="69" y="19"/>
                    </a:lnTo>
                    <a:lnTo>
                      <a:pt x="67" y="18"/>
                    </a:lnTo>
                    <a:lnTo>
                      <a:pt x="66" y="17"/>
                    </a:lnTo>
                    <a:lnTo>
                      <a:pt x="66" y="16"/>
                    </a:lnTo>
                    <a:lnTo>
                      <a:pt x="63" y="15"/>
                    </a:lnTo>
                    <a:lnTo>
                      <a:pt x="61" y="13"/>
                    </a:lnTo>
                    <a:lnTo>
                      <a:pt x="59" y="11"/>
                    </a:lnTo>
                    <a:lnTo>
                      <a:pt x="58" y="10"/>
                    </a:lnTo>
                    <a:lnTo>
                      <a:pt x="55" y="9"/>
                    </a:lnTo>
                    <a:lnTo>
                      <a:pt x="53" y="7"/>
                    </a:lnTo>
                    <a:lnTo>
                      <a:pt x="51" y="6"/>
                    </a:lnTo>
                    <a:lnTo>
                      <a:pt x="49" y="4"/>
                    </a:lnTo>
                    <a:lnTo>
                      <a:pt x="47" y="3"/>
                    </a:lnTo>
                    <a:lnTo>
                      <a:pt x="45" y="2"/>
                    </a:lnTo>
                    <a:lnTo>
                      <a:pt x="43" y="1"/>
                    </a:lnTo>
                    <a:lnTo>
                      <a:pt x="42" y="1"/>
                    </a:lnTo>
                    <a:lnTo>
                      <a:pt x="41" y="0"/>
                    </a:lnTo>
                    <a:lnTo>
                      <a:pt x="39" y="1"/>
                    </a:lnTo>
                    <a:lnTo>
                      <a:pt x="38" y="1"/>
                    </a:lnTo>
                    <a:lnTo>
                      <a:pt x="37" y="1"/>
                    </a:lnTo>
                    <a:lnTo>
                      <a:pt x="36" y="2"/>
                    </a:lnTo>
                    <a:lnTo>
                      <a:pt x="33" y="3"/>
                    </a:lnTo>
                    <a:lnTo>
                      <a:pt x="32" y="3"/>
                    </a:lnTo>
                    <a:lnTo>
                      <a:pt x="29" y="4"/>
                    </a:lnTo>
                    <a:lnTo>
                      <a:pt x="27" y="5"/>
                    </a:lnTo>
                    <a:lnTo>
                      <a:pt x="25" y="6"/>
                    </a:lnTo>
                    <a:lnTo>
                      <a:pt x="22" y="7"/>
                    </a:lnTo>
                    <a:lnTo>
                      <a:pt x="20" y="8"/>
                    </a:lnTo>
                    <a:lnTo>
                      <a:pt x="18" y="9"/>
                    </a:lnTo>
                    <a:lnTo>
                      <a:pt x="16" y="10"/>
                    </a:lnTo>
                    <a:lnTo>
                      <a:pt x="15" y="11"/>
                    </a:lnTo>
                    <a:lnTo>
                      <a:pt x="13" y="11"/>
                    </a:lnTo>
                    <a:lnTo>
                      <a:pt x="12" y="13"/>
                    </a:lnTo>
                    <a:lnTo>
                      <a:pt x="11" y="14"/>
                    </a:lnTo>
                    <a:lnTo>
                      <a:pt x="11" y="15"/>
                    </a:lnTo>
                    <a:lnTo>
                      <a:pt x="10" y="15"/>
                    </a:lnTo>
                    <a:lnTo>
                      <a:pt x="8" y="16"/>
                    </a:lnTo>
                    <a:lnTo>
                      <a:pt x="8" y="18"/>
                    </a:lnTo>
                    <a:lnTo>
                      <a:pt x="7" y="18"/>
                    </a:lnTo>
                    <a:lnTo>
                      <a:pt x="6" y="20"/>
                    </a:lnTo>
                    <a:lnTo>
                      <a:pt x="5" y="21"/>
                    </a:lnTo>
                    <a:lnTo>
                      <a:pt x="4" y="22"/>
                    </a:lnTo>
                    <a:lnTo>
                      <a:pt x="3" y="23"/>
                    </a:lnTo>
                    <a:lnTo>
                      <a:pt x="3" y="25"/>
                    </a:lnTo>
                    <a:lnTo>
                      <a:pt x="3" y="26"/>
                    </a:lnTo>
                    <a:lnTo>
                      <a:pt x="2" y="27"/>
                    </a:lnTo>
                    <a:lnTo>
                      <a:pt x="1" y="28"/>
                    </a:lnTo>
                    <a:lnTo>
                      <a:pt x="1" y="29"/>
                    </a:lnTo>
                    <a:lnTo>
                      <a:pt x="1" y="30"/>
                    </a:lnTo>
                    <a:lnTo>
                      <a:pt x="0" y="31"/>
                    </a:lnTo>
                    <a:lnTo>
                      <a:pt x="1" y="31"/>
                    </a:lnTo>
                    <a:lnTo>
                      <a:pt x="1" y="32"/>
                    </a:lnTo>
                    <a:lnTo>
                      <a:pt x="1" y="33"/>
                    </a:lnTo>
                    <a:lnTo>
                      <a:pt x="1" y="34"/>
                    </a:lnTo>
                    <a:lnTo>
                      <a:pt x="2" y="34"/>
                    </a:lnTo>
                    <a:lnTo>
                      <a:pt x="3" y="34"/>
                    </a:lnTo>
                    <a:lnTo>
                      <a:pt x="3" y="35"/>
                    </a:lnTo>
                    <a:lnTo>
                      <a:pt x="4" y="35"/>
                    </a:lnTo>
                    <a:lnTo>
                      <a:pt x="5" y="35"/>
                    </a:lnTo>
                    <a:lnTo>
                      <a:pt x="6" y="35"/>
                    </a:lnTo>
                    <a:lnTo>
                      <a:pt x="7" y="35"/>
                    </a:lnTo>
                    <a:lnTo>
                      <a:pt x="8" y="35"/>
                    </a:lnTo>
                    <a:lnTo>
                      <a:pt x="9" y="36"/>
                    </a:lnTo>
                    <a:lnTo>
                      <a:pt x="11" y="36"/>
                    </a:lnTo>
                    <a:lnTo>
                      <a:pt x="12" y="36"/>
                    </a:lnTo>
                    <a:lnTo>
                      <a:pt x="13" y="37"/>
                    </a:lnTo>
                    <a:lnTo>
                      <a:pt x="14" y="37"/>
                    </a:lnTo>
                    <a:lnTo>
                      <a:pt x="15" y="37"/>
                    </a:lnTo>
                    <a:lnTo>
                      <a:pt x="15" y="38"/>
                    </a:lnTo>
                    <a:lnTo>
                      <a:pt x="16" y="39"/>
                    </a:lnTo>
                    <a:lnTo>
                      <a:pt x="16" y="41"/>
                    </a:lnTo>
                    <a:lnTo>
                      <a:pt x="16" y="42"/>
                    </a:lnTo>
                    <a:lnTo>
                      <a:pt x="16" y="44"/>
                    </a:lnTo>
                    <a:lnTo>
                      <a:pt x="16" y="45"/>
                    </a:lnTo>
                    <a:lnTo>
                      <a:pt x="16" y="46"/>
                    </a:lnTo>
                    <a:lnTo>
                      <a:pt x="16" y="48"/>
                    </a:lnTo>
                    <a:lnTo>
                      <a:pt x="16" y="49"/>
                    </a:lnTo>
                    <a:lnTo>
                      <a:pt x="16" y="51"/>
                    </a:lnTo>
                    <a:lnTo>
                      <a:pt x="16" y="53"/>
                    </a:lnTo>
                    <a:lnTo>
                      <a:pt x="16" y="54"/>
                    </a:lnTo>
                    <a:lnTo>
                      <a:pt x="16" y="57"/>
                    </a:lnTo>
                    <a:lnTo>
                      <a:pt x="16" y="58"/>
                    </a:lnTo>
                    <a:lnTo>
                      <a:pt x="17" y="61"/>
                    </a:lnTo>
                    <a:lnTo>
                      <a:pt x="17" y="63"/>
                    </a:lnTo>
                    <a:lnTo>
                      <a:pt x="18" y="66"/>
                    </a:lnTo>
                    <a:lnTo>
                      <a:pt x="19" y="68"/>
                    </a:lnTo>
                    <a:lnTo>
                      <a:pt x="20" y="71"/>
                    </a:lnTo>
                    <a:lnTo>
                      <a:pt x="20" y="73"/>
                    </a:lnTo>
                    <a:lnTo>
                      <a:pt x="21" y="75"/>
                    </a:lnTo>
                    <a:lnTo>
                      <a:pt x="23" y="77"/>
                    </a:lnTo>
                    <a:lnTo>
                      <a:pt x="24" y="79"/>
                    </a:lnTo>
                    <a:lnTo>
                      <a:pt x="26" y="80"/>
                    </a:lnTo>
                    <a:lnTo>
                      <a:pt x="28" y="82"/>
                    </a:lnTo>
                    <a:lnTo>
                      <a:pt x="29" y="84"/>
                    </a:lnTo>
                    <a:lnTo>
                      <a:pt x="31" y="87"/>
                    </a:lnTo>
                    <a:lnTo>
                      <a:pt x="33" y="88"/>
                    </a:lnTo>
                    <a:lnTo>
                      <a:pt x="36" y="91"/>
                    </a:lnTo>
                    <a:lnTo>
                      <a:pt x="37" y="92"/>
                    </a:lnTo>
                    <a:lnTo>
                      <a:pt x="39" y="95"/>
                    </a:lnTo>
                    <a:lnTo>
                      <a:pt x="41" y="96"/>
                    </a:lnTo>
                    <a:lnTo>
                      <a:pt x="43" y="99"/>
                    </a:lnTo>
                    <a:lnTo>
                      <a:pt x="46" y="100"/>
                    </a:lnTo>
                    <a:lnTo>
                      <a:pt x="48" y="102"/>
                    </a:lnTo>
                    <a:lnTo>
                      <a:pt x="51" y="103"/>
                    </a:lnTo>
                    <a:lnTo>
                      <a:pt x="53" y="104"/>
                    </a:lnTo>
                    <a:lnTo>
                      <a:pt x="55" y="106"/>
                    </a:lnTo>
                    <a:lnTo>
                      <a:pt x="58" y="106"/>
                    </a:lnTo>
                    <a:lnTo>
                      <a:pt x="62" y="107"/>
                    </a:lnTo>
                    <a:lnTo>
                      <a:pt x="68" y="110"/>
                    </a:lnTo>
                    <a:lnTo>
                      <a:pt x="75" y="112"/>
                    </a:lnTo>
                    <a:lnTo>
                      <a:pt x="83" y="117"/>
                    </a:lnTo>
                    <a:lnTo>
                      <a:pt x="92" y="122"/>
                    </a:lnTo>
                    <a:lnTo>
                      <a:pt x="103" y="127"/>
                    </a:lnTo>
                    <a:lnTo>
                      <a:pt x="113" y="133"/>
                    </a:lnTo>
                    <a:lnTo>
                      <a:pt x="125" y="139"/>
                    </a:lnTo>
                    <a:lnTo>
                      <a:pt x="137" y="144"/>
                    </a:lnTo>
                    <a:lnTo>
                      <a:pt x="147" y="150"/>
                    </a:lnTo>
                    <a:lnTo>
                      <a:pt x="158" y="155"/>
                    </a:lnTo>
                    <a:lnTo>
                      <a:pt x="169" y="161"/>
                    </a:lnTo>
                    <a:lnTo>
                      <a:pt x="179" y="165"/>
                    </a:lnTo>
                    <a:lnTo>
                      <a:pt x="188" y="169"/>
                    </a:lnTo>
                    <a:lnTo>
                      <a:pt x="195" y="172"/>
                    </a:lnTo>
                    <a:lnTo>
                      <a:pt x="201" y="174"/>
                    </a:lnTo>
                    <a:lnTo>
                      <a:pt x="206" y="174"/>
                    </a:lnTo>
                    <a:lnTo>
                      <a:pt x="212" y="176"/>
                    </a:lnTo>
                    <a:lnTo>
                      <a:pt x="217" y="177"/>
                    </a:lnTo>
                    <a:lnTo>
                      <a:pt x="223" y="177"/>
                    </a:lnTo>
                    <a:lnTo>
                      <a:pt x="227" y="178"/>
                    </a:lnTo>
                    <a:lnTo>
                      <a:pt x="233" y="179"/>
                    </a:lnTo>
                    <a:lnTo>
                      <a:pt x="238" y="180"/>
                    </a:lnTo>
                    <a:lnTo>
                      <a:pt x="243" y="180"/>
                    </a:lnTo>
                    <a:lnTo>
                      <a:pt x="248" y="181"/>
                    </a:lnTo>
                    <a:lnTo>
                      <a:pt x="252" y="182"/>
                    </a:lnTo>
                    <a:lnTo>
                      <a:pt x="257" y="182"/>
                    </a:lnTo>
                    <a:lnTo>
                      <a:pt x="261" y="182"/>
                    </a:lnTo>
                    <a:lnTo>
                      <a:pt x="265" y="182"/>
                    </a:lnTo>
                    <a:lnTo>
                      <a:pt x="269" y="184"/>
                    </a:lnTo>
                    <a:lnTo>
                      <a:pt x="272" y="184"/>
                    </a:lnTo>
                    <a:lnTo>
                      <a:pt x="276" y="184"/>
                    </a:lnTo>
                    <a:lnTo>
                      <a:pt x="280" y="184"/>
                    </a:lnTo>
                    <a:lnTo>
                      <a:pt x="285" y="184"/>
                    </a:lnTo>
                    <a:lnTo>
                      <a:pt x="292" y="184"/>
                    </a:lnTo>
                    <a:lnTo>
                      <a:pt x="298" y="184"/>
                    </a:lnTo>
                    <a:lnTo>
                      <a:pt x="306" y="185"/>
                    </a:lnTo>
                    <a:lnTo>
                      <a:pt x="314" y="185"/>
                    </a:lnTo>
                    <a:lnTo>
                      <a:pt x="322" y="185"/>
                    </a:lnTo>
                    <a:lnTo>
                      <a:pt x="330" y="185"/>
                    </a:lnTo>
                    <a:lnTo>
                      <a:pt x="339" y="186"/>
                    </a:lnTo>
                    <a:lnTo>
                      <a:pt x="346" y="186"/>
                    </a:lnTo>
                    <a:lnTo>
                      <a:pt x="353" y="186"/>
                    </a:lnTo>
                    <a:lnTo>
                      <a:pt x="359" y="186"/>
                    </a:lnTo>
                    <a:lnTo>
                      <a:pt x="365" y="186"/>
                    </a:lnTo>
                    <a:lnTo>
                      <a:pt x="368" y="186"/>
                    </a:lnTo>
                    <a:lnTo>
                      <a:pt x="371" y="186"/>
                    </a:lnTo>
                    <a:lnTo>
                      <a:pt x="371" y="187"/>
                    </a:lnTo>
                    <a:lnTo>
                      <a:pt x="371" y="188"/>
                    </a:lnTo>
                    <a:lnTo>
                      <a:pt x="369" y="189"/>
                    </a:lnTo>
                    <a:lnTo>
                      <a:pt x="369" y="191"/>
                    </a:lnTo>
                    <a:lnTo>
                      <a:pt x="368" y="192"/>
                    </a:lnTo>
                    <a:lnTo>
                      <a:pt x="368" y="193"/>
                    </a:lnTo>
                    <a:lnTo>
                      <a:pt x="368" y="194"/>
                    </a:lnTo>
                    <a:lnTo>
                      <a:pt x="368" y="196"/>
                    </a:lnTo>
                    <a:lnTo>
                      <a:pt x="368" y="197"/>
                    </a:lnTo>
                    <a:lnTo>
                      <a:pt x="369" y="199"/>
                    </a:lnTo>
                    <a:lnTo>
                      <a:pt x="371" y="199"/>
                    </a:lnTo>
                    <a:lnTo>
                      <a:pt x="371" y="200"/>
                    </a:lnTo>
                    <a:lnTo>
                      <a:pt x="373" y="200"/>
                    </a:lnTo>
                    <a:lnTo>
                      <a:pt x="376" y="201"/>
                    </a:lnTo>
                    <a:lnTo>
                      <a:pt x="378" y="203"/>
                    </a:lnTo>
                    <a:lnTo>
                      <a:pt x="380" y="203"/>
                    </a:lnTo>
                    <a:lnTo>
                      <a:pt x="381" y="204"/>
                    </a:lnTo>
                    <a:lnTo>
                      <a:pt x="382" y="205"/>
                    </a:lnTo>
                    <a:lnTo>
                      <a:pt x="384" y="205"/>
                    </a:lnTo>
                    <a:lnTo>
                      <a:pt x="385" y="205"/>
                    </a:lnTo>
                    <a:lnTo>
                      <a:pt x="386" y="206"/>
                    </a:lnTo>
                    <a:lnTo>
                      <a:pt x="386" y="207"/>
                    </a:lnTo>
                    <a:lnTo>
                      <a:pt x="388" y="208"/>
                    </a:lnTo>
                    <a:lnTo>
                      <a:pt x="389" y="208"/>
                    </a:lnTo>
                    <a:lnTo>
                      <a:pt x="390" y="210"/>
                    </a:lnTo>
                    <a:lnTo>
                      <a:pt x="391" y="211"/>
                    </a:lnTo>
                    <a:lnTo>
                      <a:pt x="391" y="212"/>
                    </a:lnTo>
                    <a:lnTo>
                      <a:pt x="392" y="213"/>
                    </a:lnTo>
                    <a:lnTo>
                      <a:pt x="393" y="215"/>
                    </a:lnTo>
                    <a:lnTo>
                      <a:pt x="393" y="217"/>
                    </a:lnTo>
                    <a:lnTo>
                      <a:pt x="394" y="217"/>
                    </a:lnTo>
                    <a:lnTo>
                      <a:pt x="394" y="219"/>
                    </a:lnTo>
                    <a:lnTo>
                      <a:pt x="394" y="220"/>
                    </a:lnTo>
                    <a:lnTo>
                      <a:pt x="395" y="221"/>
                    </a:lnTo>
                    <a:lnTo>
                      <a:pt x="395" y="223"/>
                    </a:lnTo>
                    <a:lnTo>
                      <a:pt x="396" y="224"/>
                    </a:lnTo>
                    <a:lnTo>
                      <a:pt x="397" y="225"/>
                    </a:lnTo>
                    <a:lnTo>
                      <a:pt x="397" y="227"/>
                    </a:lnTo>
                    <a:lnTo>
                      <a:pt x="398" y="227"/>
                    </a:lnTo>
                    <a:lnTo>
                      <a:pt x="399" y="229"/>
                    </a:lnTo>
                    <a:lnTo>
                      <a:pt x="401" y="230"/>
                    </a:lnTo>
                    <a:lnTo>
                      <a:pt x="401" y="231"/>
                    </a:lnTo>
                    <a:lnTo>
                      <a:pt x="404" y="232"/>
                    </a:lnTo>
                    <a:lnTo>
                      <a:pt x="406" y="232"/>
                    </a:lnTo>
                    <a:lnTo>
                      <a:pt x="407" y="234"/>
                    </a:lnTo>
                    <a:lnTo>
                      <a:pt x="410" y="234"/>
                    </a:lnTo>
                    <a:lnTo>
                      <a:pt x="412" y="236"/>
                    </a:lnTo>
                    <a:lnTo>
                      <a:pt x="415" y="236"/>
                    </a:lnTo>
                    <a:lnTo>
                      <a:pt x="418" y="238"/>
                    </a:lnTo>
                    <a:lnTo>
                      <a:pt x="420" y="239"/>
                    </a:lnTo>
                    <a:lnTo>
                      <a:pt x="423" y="241"/>
                    </a:lnTo>
                    <a:lnTo>
                      <a:pt x="427" y="243"/>
                    </a:lnTo>
                    <a:lnTo>
                      <a:pt x="429" y="244"/>
                    </a:lnTo>
                    <a:lnTo>
                      <a:pt x="432" y="246"/>
                    </a:lnTo>
                    <a:lnTo>
                      <a:pt x="435" y="248"/>
                    </a:lnTo>
                    <a:lnTo>
                      <a:pt x="438" y="250"/>
                    </a:lnTo>
                    <a:lnTo>
                      <a:pt x="440" y="252"/>
                    </a:lnTo>
                    <a:lnTo>
                      <a:pt x="443" y="255"/>
                    </a:lnTo>
                    <a:lnTo>
                      <a:pt x="447" y="258"/>
                    </a:lnTo>
                    <a:lnTo>
                      <a:pt x="452" y="263"/>
                    </a:lnTo>
                    <a:lnTo>
                      <a:pt x="459" y="270"/>
                    </a:lnTo>
                    <a:lnTo>
                      <a:pt x="466" y="277"/>
                    </a:lnTo>
                    <a:lnTo>
                      <a:pt x="475" y="284"/>
                    </a:lnTo>
                    <a:lnTo>
                      <a:pt x="485" y="293"/>
                    </a:lnTo>
                    <a:lnTo>
                      <a:pt x="495" y="302"/>
                    </a:lnTo>
                    <a:lnTo>
                      <a:pt x="506" y="312"/>
                    </a:lnTo>
                    <a:lnTo>
                      <a:pt x="518" y="320"/>
                    </a:lnTo>
                    <a:lnTo>
                      <a:pt x="528" y="329"/>
                    </a:lnTo>
                    <a:lnTo>
                      <a:pt x="539" y="339"/>
                    </a:lnTo>
                    <a:lnTo>
                      <a:pt x="550" y="347"/>
                    </a:lnTo>
                    <a:lnTo>
                      <a:pt x="560" y="355"/>
                    </a:lnTo>
                    <a:lnTo>
                      <a:pt x="569" y="362"/>
                    </a:lnTo>
                    <a:lnTo>
                      <a:pt x="578" y="367"/>
                    </a:lnTo>
                    <a:lnTo>
                      <a:pt x="584" y="371"/>
                    </a:lnTo>
                    <a:lnTo>
                      <a:pt x="591" y="374"/>
                    </a:lnTo>
                    <a:lnTo>
                      <a:pt x="596" y="377"/>
                    </a:lnTo>
                    <a:lnTo>
                      <a:pt x="601" y="379"/>
                    </a:lnTo>
                    <a:lnTo>
                      <a:pt x="606" y="381"/>
                    </a:lnTo>
                    <a:lnTo>
                      <a:pt x="608" y="382"/>
                    </a:lnTo>
                    <a:lnTo>
                      <a:pt x="612" y="384"/>
                    </a:lnTo>
                    <a:lnTo>
                      <a:pt x="615" y="385"/>
                    </a:lnTo>
                    <a:lnTo>
                      <a:pt x="619" y="385"/>
                    </a:lnTo>
                    <a:lnTo>
                      <a:pt x="621" y="385"/>
                    </a:lnTo>
                    <a:lnTo>
                      <a:pt x="623" y="385"/>
                    </a:lnTo>
                    <a:lnTo>
                      <a:pt x="625" y="383"/>
                    </a:lnTo>
                    <a:lnTo>
                      <a:pt x="627" y="382"/>
                    </a:lnTo>
                    <a:lnTo>
                      <a:pt x="629" y="380"/>
                    </a:lnTo>
                    <a:lnTo>
                      <a:pt x="631" y="379"/>
                    </a:lnTo>
                    <a:lnTo>
                      <a:pt x="633" y="376"/>
                    </a:lnTo>
                    <a:lnTo>
                      <a:pt x="635" y="374"/>
                    </a:lnTo>
                    <a:lnTo>
                      <a:pt x="638" y="370"/>
                    </a:lnTo>
                    <a:lnTo>
                      <a:pt x="640" y="364"/>
                    </a:lnTo>
                    <a:lnTo>
                      <a:pt x="644" y="358"/>
                    </a:lnTo>
                    <a:lnTo>
                      <a:pt x="648" y="351"/>
                    </a:lnTo>
                    <a:lnTo>
                      <a:pt x="651" y="344"/>
                    </a:lnTo>
                    <a:lnTo>
                      <a:pt x="655" y="336"/>
                    </a:lnTo>
                    <a:lnTo>
                      <a:pt x="659" y="327"/>
                    </a:lnTo>
                    <a:lnTo>
                      <a:pt x="663" y="319"/>
                    </a:lnTo>
                    <a:lnTo>
                      <a:pt x="667" y="310"/>
                    </a:lnTo>
                    <a:lnTo>
                      <a:pt x="670" y="301"/>
                    </a:lnTo>
                    <a:lnTo>
                      <a:pt x="674" y="293"/>
                    </a:lnTo>
                    <a:lnTo>
                      <a:pt x="677" y="285"/>
                    </a:lnTo>
                    <a:lnTo>
                      <a:pt x="679" y="277"/>
                    </a:lnTo>
                    <a:lnTo>
                      <a:pt x="682" y="270"/>
                    </a:lnTo>
                    <a:lnTo>
                      <a:pt x="683" y="263"/>
                    </a:lnTo>
                    <a:lnTo>
                      <a:pt x="683" y="259"/>
                    </a:lnTo>
                    <a:lnTo>
                      <a:pt x="685" y="254"/>
                    </a:lnTo>
                    <a:lnTo>
                      <a:pt x="686" y="248"/>
                    </a:lnTo>
                    <a:lnTo>
                      <a:pt x="688" y="242"/>
                    </a:lnTo>
                    <a:lnTo>
                      <a:pt x="690" y="236"/>
                    </a:lnTo>
                    <a:lnTo>
                      <a:pt x="692" y="229"/>
                    </a:lnTo>
                    <a:lnTo>
                      <a:pt x="694" y="221"/>
                    </a:lnTo>
                    <a:lnTo>
                      <a:pt x="696" y="215"/>
                    </a:lnTo>
                    <a:lnTo>
                      <a:pt x="699" y="207"/>
                    </a:lnTo>
                    <a:lnTo>
                      <a:pt x="702" y="200"/>
                    </a:lnTo>
                    <a:lnTo>
                      <a:pt x="704" y="193"/>
                    </a:lnTo>
                    <a:lnTo>
                      <a:pt x="706" y="187"/>
                    </a:lnTo>
                    <a:lnTo>
                      <a:pt x="707" y="181"/>
                    </a:lnTo>
                    <a:lnTo>
                      <a:pt x="708" y="176"/>
                    </a:lnTo>
                    <a:lnTo>
                      <a:pt x="708" y="172"/>
                    </a:lnTo>
                    <a:lnTo>
                      <a:pt x="708" y="168"/>
                    </a:lnTo>
                    <a:lnTo>
                      <a:pt x="707" y="165"/>
                    </a:lnTo>
                    <a:lnTo>
                      <a:pt x="705" y="161"/>
                    </a:lnTo>
                    <a:lnTo>
                      <a:pt x="703" y="160"/>
                    </a:lnTo>
                    <a:lnTo>
                      <a:pt x="699" y="158"/>
                    </a:lnTo>
                    <a:lnTo>
                      <a:pt x="694" y="157"/>
                    </a:lnTo>
                    <a:lnTo>
                      <a:pt x="690" y="156"/>
                    </a:lnTo>
                    <a:lnTo>
                      <a:pt x="685" y="156"/>
                    </a:lnTo>
                    <a:lnTo>
                      <a:pt x="679" y="156"/>
                    </a:lnTo>
                    <a:lnTo>
                      <a:pt x="672" y="157"/>
                    </a:lnTo>
                    <a:lnTo>
                      <a:pt x="666" y="158"/>
                    </a:lnTo>
                    <a:lnTo>
                      <a:pt x="659" y="160"/>
                    </a:lnTo>
                    <a:lnTo>
                      <a:pt x="652" y="161"/>
                    </a:lnTo>
                    <a:lnTo>
                      <a:pt x="645" y="165"/>
                    </a:lnTo>
                    <a:lnTo>
                      <a:pt x="639" y="168"/>
                    </a:lnTo>
                    <a:lnTo>
                      <a:pt x="632" y="172"/>
                    </a:lnTo>
                    <a:lnTo>
                      <a:pt x="625" y="176"/>
                    </a:lnTo>
                    <a:lnTo>
                      <a:pt x="619" y="181"/>
                    </a:lnTo>
                    <a:lnTo>
                      <a:pt x="615" y="184"/>
                    </a:lnTo>
                    <a:lnTo>
                      <a:pt x="611" y="188"/>
                    </a:lnTo>
                    <a:lnTo>
                      <a:pt x="608" y="192"/>
                    </a:lnTo>
                    <a:lnTo>
                      <a:pt x="606" y="196"/>
                    </a:lnTo>
                    <a:lnTo>
                      <a:pt x="604" y="199"/>
                    </a:lnTo>
                    <a:lnTo>
                      <a:pt x="601" y="203"/>
                    </a:lnTo>
                    <a:lnTo>
                      <a:pt x="599" y="206"/>
                    </a:lnTo>
                    <a:lnTo>
                      <a:pt x="599" y="209"/>
                    </a:lnTo>
                    <a:lnTo>
                      <a:pt x="598" y="212"/>
                    </a:lnTo>
                    <a:lnTo>
                      <a:pt x="597" y="215"/>
                    </a:lnTo>
                    <a:lnTo>
                      <a:pt x="596" y="217"/>
                    </a:lnTo>
                    <a:lnTo>
                      <a:pt x="596" y="219"/>
                    </a:lnTo>
                    <a:lnTo>
                      <a:pt x="596" y="220"/>
                    </a:lnTo>
                    <a:lnTo>
                      <a:pt x="596" y="222"/>
                    </a:lnTo>
                    <a:lnTo>
                      <a:pt x="596" y="223"/>
                    </a:lnTo>
                    <a:lnTo>
                      <a:pt x="595" y="224"/>
                    </a:lnTo>
                    <a:lnTo>
                      <a:pt x="595" y="225"/>
                    </a:lnTo>
                    <a:lnTo>
                      <a:pt x="595" y="227"/>
                    </a:lnTo>
                    <a:lnTo>
                      <a:pt x="595" y="229"/>
                    </a:lnTo>
                    <a:lnTo>
                      <a:pt x="595" y="232"/>
                    </a:lnTo>
                    <a:lnTo>
                      <a:pt x="595" y="236"/>
                    </a:lnTo>
                    <a:lnTo>
                      <a:pt x="594" y="239"/>
                    </a:lnTo>
                    <a:lnTo>
                      <a:pt x="593" y="243"/>
                    </a:lnTo>
                    <a:lnTo>
                      <a:pt x="593" y="248"/>
                    </a:lnTo>
                    <a:lnTo>
                      <a:pt x="593" y="251"/>
                    </a:lnTo>
                    <a:lnTo>
                      <a:pt x="593" y="256"/>
                    </a:lnTo>
                    <a:lnTo>
                      <a:pt x="591" y="260"/>
                    </a:lnTo>
                    <a:lnTo>
                      <a:pt x="591" y="265"/>
                    </a:lnTo>
                    <a:lnTo>
                      <a:pt x="591" y="267"/>
                    </a:lnTo>
                    <a:lnTo>
                      <a:pt x="591" y="271"/>
                    </a:lnTo>
                    <a:lnTo>
                      <a:pt x="591" y="274"/>
                    </a:lnTo>
                    <a:lnTo>
                      <a:pt x="591" y="276"/>
                    </a:lnTo>
                    <a:lnTo>
                      <a:pt x="591" y="277"/>
                    </a:lnTo>
                    <a:lnTo>
                      <a:pt x="590" y="279"/>
                    </a:lnTo>
                    <a:lnTo>
                      <a:pt x="589" y="279"/>
                    </a:lnTo>
                    <a:lnTo>
                      <a:pt x="586" y="279"/>
                    </a:lnTo>
                    <a:lnTo>
                      <a:pt x="585" y="279"/>
                    </a:lnTo>
                    <a:lnTo>
                      <a:pt x="582" y="278"/>
                    </a:lnTo>
                    <a:lnTo>
                      <a:pt x="580" y="277"/>
                    </a:lnTo>
                    <a:lnTo>
                      <a:pt x="578" y="277"/>
                    </a:lnTo>
                    <a:lnTo>
                      <a:pt x="574" y="276"/>
                    </a:lnTo>
                    <a:lnTo>
                      <a:pt x="571" y="274"/>
                    </a:lnTo>
                    <a:lnTo>
                      <a:pt x="568" y="274"/>
                    </a:lnTo>
                    <a:lnTo>
                      <a:pt x="564" y="273"/>
                    </a:lnTo>
                    <a:lnTo>
                      <a:pt x="560" y="271"/>
                    </a:lnTo>
                    <a:lnTo>
                      <a:pt x="555" y="271"/>
                    </a:lnTo>
                    <a:lnTo>
                      <a:pt x="551" y="270"/>
                    </a:lnTo>
                    <a:lnTo>
                      <a:pt x="545" y="268"/>
                    </a:lnTo>
                    <a:lnTo>
                      <a:pt x="539" y="266"/>
                    </a:lnTo>
                    <a:lnTo>
                      <a:pt x="533" y="262"/>
                    </a:lnTo>
                    <a:lnTo>
                      <a:pt x="526" y="259"/>
                    </a:lnTo>
                    <a:lnTo>
                      <a:pt x="520" y="255"/>
                    </a:lnTo>
                    <a:lnTo>
                      <a:pt x="513" y="250"/>
                    </a:lnTo>
                    <a:lnTo>
                      <a:pt x="506" y="246"/>
                    </a:lnTo>
                    <a:lnTo>
                      <a:pt x="499" y="241"/>
                    </a:lnTo>
                    <a:lnTo>
                      <a:pt x="493" y="236"/>
                    </a:lnTo>
                    <a:lnTo>
                      <a:pt x="487" y="231"/>
                    </a:lnTo>
                    <a:lnTo>
                      <a:pt x="481" y="227"/>
                    </a:lnTo>
                    <a:lnTo>
                      <a:pt x="476" y="223"/>
                    </a:lnTo>
                    <a:lnTo>
                      <a:pt x="471" y="220"/>
                    </a:lnTo>
                    <a:lnTo>
                      <a:pt x="467" y="217"/>
                    </a:lnTo>
                    <a:lnTo>
                      <a:pt x="463" y="215"/>
                    </a:lnTo>
                    <a:lnTo>
                      <a:pt x="460" y="211"/>
                    </a:lnTo>
                    <a:lnTo>
                      <a:pt x="457" y="208"/>
                    </a:lnTo>
                    <a:lnTo>
                      <a:pt x="456" y="205"/>
                    </a:lnTo>
                    <a:lnTo>
                      <a:pt x="455" y="201"/>
                    </a:lnTo>
                    <a:lnTo>
                      <a:pt x="453" y="197"/>
                    </a:lnTo>
                    <a:lnTo>
                      <a:pt x="453" y="193"/>
                    </a:lnTo>
                    <a:lnTo>
                      <a:pt x="453" y="187"/>
                    </a:lnTo>
                    <a:lnTo>
                      <a:pt x="452" y="182"/>
                    </a:lnTo>
                    <a:lnTo>
                      <a:pt x="452" y="178"/>
                    </a:lnTo>
                    <a:lnTo>
                      <a:pt x="452" y="174"/>
                    </a:lnTo>
                    <a:lnTo>
                      <a:pt x="452" y="169"/>
                    </a:lnTo>
                    <a:lnTo>
                      <a:pt x="451" y="165"/>
                    </a:lnTo>
                    <a:lnTo>
                      <a:pt x="451" y="161"/>
                    </a:lnTo>
                    <a:lnTo>
                      <a:pt x="451" y="158"/>
                    </a:lnTo>
                    <a:lnTo>
                      <a:pt x="451" y="156"/>
                    </a:lnTo>
                    <a:lnTo>
                      <a:pt x="449" y="155"/>
                    </a:lnTo>
                    <a:lnTo>
                      <a:pt x="448" y="154"/>
                    </a:lnTo>
                    <a:lnTo>
                      <a:pt x="447" y="153"/>
                    </a:lnTo>
                    <a:lnTo>
                      <a:pt x="444" y="151"/>
                    </a:lnTo>
                    <a:lnTo>
                      <a:pt x="441" y="150"/>
                    </a:lnTo>
                    <a:lnTo>
                      <a:pt x="439" y="149"/>
                    </a:lnTo>
                    <a:lnTo>
                      <a:pt x="436" y="148"/>
                    </a:lnTo>
                    <a:lnTo>
                      <a:pt x="432" y="146"/>
                    </a:lnTo>
                    <a:lnTo>
                      <a:pt x="429" y="146"/>
                    </a:lnTo>
                    <a:lnTo>
                      <a:pt x="427" y="145"/>
                    </a:lnTo>
                    <a:lnTo>
                      <a:pt x="423" y="143"/>
                    </a:lnTo>
                    <a:lnTo>
                      <a:pt x="420" y="142"/>
                    </a:lnTo>
                    <a:lnTo>
                      <a:pt x="418" y="142"/>
                    </a:lnTo>
                    <a:lnTo>
                      <a:pt x="415" y="142"/>
                    </a:lnTo>
                    <a:lnTo>
                      <a:pt x="413" y="141"/>
                    </a:lnTo>
                    <a:lnTo>
                      <a:pt x="411" y="141"/>
                    </a:lnTo>
                    <a:lnTo>
                      <a:pt x="410" y="141"/>
                    </a:lnTo>
                    <a:lnTo>
                      <a:pt x="409" y="141"/>
                    </a:lnTo>
                    <a:lnTo>
                      <a:pt x="408" y="141"/>
                    </a:lnTo>
                    <a:lnTo>
                      <a:pt x="407" y="141"/>
                    </a:lnTo>
                    <a:lnTo>
                      <a:pt x="406" y="142"/>
                    </a:lnTo>
                    <a:lnTo>
                      <a:pt x="405" y="142"/>
                    </a:lnTo>
                    <a:lnTo>
                      <a:pt x="404" y="143"/>
                    </a:lnTo>
                    <a:lnTo>
                      <a:pt x="403" y="144"/>
                    </a:lnTo>
                    <a:lnTo>
                      <a:pt x="402" y="145"/>
                    </a:lnTo>
                    <a:lnTo>
                      <a:pt x="402" y="146"/>
                    </a:lnTo>
                    <a:lnTo>
                      <a:pt x="401" y="146"/>
                    </a:lnTo>
                    <a:lnTo>
                      <a:pt x="401" y="147"/>
                    </a:lnTo>
                    <a:lnTo>
                      <a:pt x="401" y="149"/>
                    </a:lnTo>
                    <a:lnTo>
                      <a:pt x="401" y="150"/>
                    </a:lnTo>
                    <a:lnTo>
                      <a:pt x="400" y="151"/>
                    </a:lnTo>
                    <a:lnTo>
                      <a:pt x="400" y="153"/>
                    </a:lnTo>
                    <a:lnTo>
                      <a:pt x="399" y="153"/>
                    </a:lnTo>
                    <a:lnTo>
                      <a:pt x="398" y="153"/>
                    </a:lnTo>
                    <a:lnTo>
                      <a:pt x="397" y="153"/>
                    </a:lnTo>
                    <a:lnTo>
                      <a:pt x="396" y="153"/>
                    </a:lnTo>
                    <a:lnTo>
                      <a:pt x="395" y="153"/>
                    </a:lnTo>
                    <a:lnTo>
                      <a:pt x="393" y="153"/>
                    </a:lnTo>
                    <a:lnTo>
                      <a:pt x="391" y="153"/>
                    </a:lnTo>
                    <a:lnTo>
                      <a:pt x="390" y="153"/>
                    </a:lnTo>
                    <a:lnTo>
                      <a:pt x="388" y="153"/>
                    </a:lnTo>
                    <a:lnTo>
                      <a:pt x="388" y="154"/>
                    </a:lnTo>
                    <a:lnTo>
                      <a:pt x="386" y="155"/>
                    </a:lnTo>
                    <a:lnTo>
                      <a:pt x="385" y="155"/>
                    </a:lnTo>
                    <a:lnTo>
                      <a:pt x="384" y="156"/>
                    </a:lnTo>
                    <a:lnTo>
                      <a:pt x="384" y="157"/>
                    </a:lnTo>
                    <a:lnTo>
                      <a:pt x="382" y="158"/>
                    </a:lnTo>
                    <a:lnTo>
                      <a:pt x="382" y="159"/>
                    </a:lnTo>
                    <a:lnTo>
                      <a:pt x="382" y="160"/>
                    </a:lnTo>
                    <a:lnTo>
                      <a:pt x="381" y="161"/>
                    </a:lnTo>
                    <a:lnTo>
                      <a:pt x="380" y="163"/>
                    </a:lnTo>
                    <a:lnTo>
                      <a:pt x="380" y="164"/>
                    </a:lnTo>
                    <a:lnTo>
                      <a:pt x="380" y="165"/>
                    </a:lnTo>
                    <a:lnTo>
                      <a:pt x="380" y="167"/>
                    </a:lnTo>
                    <a:lnTo>
                      <a:pt x="378" y="168"/>
                    </a:lnTo>
                    <a:lnTo>
                      <a:pt x="378" y="169"/>
                    </a:lnTo>
                    <a:lnTo>
                      <a:pt x="378" y="170"/>
                    </a:lnTo>
                    <a:lnTo>
                      <a:pt x="377" y="172"/>
                    </a:lnTo>
                    <a:lnTo>
                      <a:pt x="376" y="173"/>
                    </a:lnTo>
                    <a:lnTo>
                      <a:pt x="376" y="172"/>
                    </a:lnTo>
                    <a:lnTo>
                      <a:pt x="375" y="170"/>
                    </a:lnTo>
                    <a:lnTo>
                      <a:pt x="373" y="167"/>
                    </a:lnTo>
                    <a:lnTo>
                      <a:pt x="373" y="164"/>
                    </a:lnTo>
                    <a:lnTo>
                      <a:pt x="373" y="159"/>
                    </a:lnTo>
                    <a:lnTo>
                      <a:pt x="372" y="155"/>
                    </a:lnTo>
                    <a:lnTo>
                      <a:pt x="372" y="150"/>
                    </a:lnTo>
                    <a:lnTo>
                      <a:pt x="371" y="146"/>
                    </a:lnTo>
                    <a:lnTo>
                      <a:pt x="371" y="141"/>
                    </a:lnTo>
                    <a:lnTo>
                      <a:pt x="371" y="136"/>
                    </a:lnTo>
                    <a:lnTo>
                      <a:pt x="371" y="130"/>
                    </a:lnTo>
                    <a:lnTo>
                      <a:pt x="371" y="126"/>
                    </a:lnTo>
                    <a:lnTo>
                      <a:pt x="371" y="122"/>
                    </a:lnTo>
                    <a:lnTo>
                      <a:pt x="371" y="118"/>
                    </a:lnTo>
                    <a:lnTo>
                      <a:pt x="371" y="116"/>
                    </a:lnTo>
                    <a:lnTo>
                      <a:pt x="371" y="114"/>
                    </a:lnTo>
                  </a:path>
                </a:pathLst>
              </a:custGeom>
              <a:solidFill>
                <a:srgbClr val="FFA27C"/>
              </a:solidFill>
              <a:ln w="12700" cap="rnd" cmpd="sng">
                <a:solidFill>
                  <a:srgbClr val="F57B49"/>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22565" name="Freeform 37"/>
            <p:cNvSpPr>
              <a:spLocks/>
            </p:cNvSpPr>
            <p:nvPr/>
          </p:nvSpPr>
          <p:spPr bwMode="auto">
            <a:xfrm>
              <a:off x="1928" y="1120"/>
              <a:ext cx="269" cy="104"/>
            </a:xfrm>
            <a:custGeom>
              <a:avLst/>
              <a:gdLst>
                <a:gd name="T0" fmla="*/ 71 w 269"/>
                <a:gd name="T1" fmla="*/ 67 h 104"/>
                <a:gd name="T2" fmla="*/ 60 w 269"/>
                <a:gd name="T3" fmla="*/ 71 h 104"/>
                <a:gd name="T4" fmla="*/ 49 w 269"/>
                <a:gd name="T5" fmla="*/ 75 h 104"/>
                <a:gd name="T6" fmla="*/ 39 w 269"/>
                <a:gd name="T7" fmla="*/ 75 h 104"/>
                <a:gd name="T8" fmla="*/ 28 w 269"/>
                <a:gd name="T9" fmla="*/ 78 h 104"/>
                <a:gd name="T10" fmla="*/ 18 w 269"/>
                <a:gd name="T11" fmla="*/ 78 h 104"/>
                <a:gd name="T12" fmla="*/ 7 w 269"/>
                <a:gd name="T13" fmla="*/ 78 h 104"/>
                <a:gd name="T14" fmla="*/ 0 w 269"/>
                <a:gd name="T15" fmla="*/ 67 h 104"/>
                <a:gd name="T16" fmla="*/ 11 w 269"/>
                <a:gd name="T17" fmla="*/ 60 h 104"/>
                <a:gd name="T18" fmla="*/ 21 w 269"/>
                <a:gd name="T19" fmla="*/ 60 h 104"/>
                <a:gd name="T20" fmla="*/ 35 w 269"/>
                <a:gd name="T21" fmla="*/ 57 h 104"/>
                <a:gd name="T22" fmla="*/ 46 w 269"/>
                <a:gd name="T23" fmla="*/ 53 h 104"/>
                <a:gd name="T24" fmla="*/ 60 w 269"/>
                <a:gd name="T25" fmla="*/ 53 h 104"/>
                <a:gd name="T26" fmla="*/ 71 w 269"/>
                <a:gd name="T27" fmla="*/ 53 h 104"/>
                <a:gd name="T28" fmla="*/ 81 w 269"/>
                <a:gd name="T29" fmla="*/ 50 h 104"/>
                <a:gd name="T30" fmla="*/ 88 w 269"/>
                <a:gd name="T31" fmla="*/ 39 h 104"/>
                <a:gd name="T32" fmla="*/ 99 w 269"/>
                <a:gd name="T33" fmla="*/ 28 h 104"/>
                <a:gd name="T34" fmla="*/ 109 w 269"/>
                <a:gd name="T35" fmla="*/ 21 h 104"/>
                <a:gd name="T36" fmla="*/ 120 w 269"/>
                <a:gd name="T37" fmla="*/ 14 h 104"/>
                <a:gd name="T38" fmla="*/ 130 w 269"/>
                <a:gd name="T39" fmla="*/ 7 h 104"/>
                <a:gd name="T40" fmla="*/ 141 w 269"/>
                <a:gd name="T41" fmla="*/ 4 h 104"/>
                <a:gd name="T42" fmla="*/ 152 w 269"/>
                <a:gd name="T43" fmla="*/ 0 h 104"/>
                <a:gd name="T44" fmla="*/ 162 w 269"/>
                <a:gd name="T45" fmla="*/ 0 h 104"/>
                <a:gd name="T46" fmla="*/ 173 w 269"/>
                <a:gd name="T47" fmla="*/ 0 h 104"/>
                <a:gd name="T48" fmla="*/ 183 w 269"/>
                <a:gd name="T49" fmla="*/ 0 h 104"/>
                <a:gd name="T50" fmla="*/ 194 w 269"/>
                <a:gd name="T51" fmla="*/ 4 h 104"/>
                <a:gd name="T52" fmla="*/ 208 w 269"/>
                <a:gd name="T53" fmla="*/ 7 h 104"/>
                <a:gd name="T54" fmla="*/ 219 w 269"/>
                <a:gd name="T55" fmla="*/ 11 h 104"/>
                <a:gd name="T56" fmla="*/ 229 w 269"/>
                <a:gd name="T57" fmla="*/ 14 h 104"/>
                <a:gd name="T58" fmla="*/ 236 w 269"/>
                <a:gd name="T59" fmla="*/ 25 h 104"/>
                <a:gd name="T60" fmla="*/ 240 w 269"/>
                <a:gd name="T61" fmla="*/ 36 h 104"/>
                <a:gd name="T62" fmla="*/ 247 w 269"/>
                <a:gd name="T63" fmla="*/ 46 h 104"/>
                <a:gd name="T64" fmla="*/ 257 w 269"/>
                <a:gd name="T65" fmla="*/ 57 h 104"/>
                <a:gd name="T66" fmla="*/ 261 w 269"/>
                <a:gd name="T67" fmla="*/ 67 h 104"/>
                <a:gd name="T68" fmla="*/ 264 w 269"/>
                <a:gd name="T69" fmla="*/ 78 h 104"/>
                <a:gd name="T70" fmla="*/ 268 w 269"/>
                <a:gd name="T71" fmla="*/ 89 h 104"/>
                <a:gd name="T72" fmla="*/ 268 w 269"/>
                <a:gd name="T73" fmla="*/ 99 h 104"/>
                <a:gd name="T74" fmla="*/ 257 w 269"/>
                <a:gd name="T75" fmla="*/ 103 h 104"/>
                <a:gd name="T76" fmla="*/ 243 w 269"/>
                <a:gd name="T77" fmla="*/ 99 h 104"/>
                <a:gd name="T78" fmla="*/ 229 w 269"/>
                <a:gd name="T79" fmla="*/ 99 h 104"/>
                <a:gd name="T80" fmla="*/ 219 w 269"/>
                <a:gd name="T81" fmla="*/ 96 h 104"/>
                <a:gd name="T82" fmla="*/ 208 w 269"/>
                <a:gd name="T83" fmla="*/ 92 h 104"/>
                <a:gd name="T84" fmla="*/ 197 w 269"/>
                <a:gd name="T85" fmla="*/ 89 h 104"/>
                <a:gd name="T86" fmla="*/ 183 w 269"/>
                <a:gd name="T87" fmla="*/ 85 h 104"/>
                <a:gd name="T88" fmla="*/ 173 w 269"/>
                <a:gd name="T89" fmla="*/ 78 h 104"/>
                <a:gd name="T90" fmla="*/ 162 w 269"/>
                <a:gd name="T91" fmla="*/ 78 h 104"/>
                <a:gd name="T92" fmla="*/ 152 w 269"/>
                <a:gd name="T93" fmla="*/ 78 h 104"/>
                <a:gd name="T94" fmla="*/ 141 w 269"/>
                <a:gd name="T95" fmla="*/ 78 h 104"/>
                <a:gd name="T96" fmla="*/ 130 w 269"/>
                <a:gd name="T97" fmla="*/ 78 h 104"/>
                <a:gd name="T98" fmla="*/ 120 w 269"/>
                <a:gd name="T99" fmla="*/ 75 h 104"/>
                <a:gd name="T100" fmla="*/ 109 w 269"/>
                <a:gd name="T101" fmla="*/ 71 h 104"/>
                <a:gd name="T102" fmla="*/ 99 w 269"/>
                <a:gd name="T103" fmla="*/ 67 h 104"/>
                <a:gd name="T104" fmla="*/ 88 w 269"/>
                <a:gd name="T105" fmla="*/ 67 h 104"/>
                <a:gd name="T106" fmla="*/ 78 w 269"/>
                <a:gd name="T107" fmla="*/ 67 h 104"/>
                <a:gd name="T108" fmla="*/ 71 w 269"/>
                <a:gd name="T109" fmla="*/ 67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9" h="104">
                  <a:moveTo>
                    <a:pt x="71" y="67"/>
                  </a:moveTo>
                  <a:lnTo>
                    <a:pt x="60" y="71"/>
                  </a:lnTo>
                  <a:lnTo>
                    <a:pt x="49" y="75"/>
                  </a:lnTo>
                  <a:lnTo>
                    <a:pt x="39" y="75"/>
                  </a:lnTo>
                  <a:lnTo>
                    <a:pt x="28" y="78"/>
                  </a:lnTo>
                  <a:lnTo>
                    <a:pt x="18" y="78"/>
                  </a:lnTo>
                  <a:lnTo>
                    <a:pt x="7" y="78"/>
                  </a:lnTo>
                  <a:lnTo>
                    <a:pt x="0" y="67"/>
                  </a:lnTo>
                  <a:lnTo>
                    <a:pt x="11" y="60"/>
                  </a:lnTo>
                  <a:lnTo>
                    <a:pt x="21" y="60"/>
                  </a:lnTo>
                  <a:lnTo>
                    <a:pt x="35" y="57"/>
                  </a:lnTo>
                  <a:lnTo>
                    <a:pt x="46" y="53"/>
                  </a:lnTo>
                  <a:lnTo>
                    <a:pt x="60" y="53"/>
                  </a:lnTo>
                  <a:lnTo>
                    <a:pt x="71" y="53"/>
                  </a:lnTo>
                  <a:lnTo>
                    <a:pt x="81" y="50"/>
                  </a:lnTo>
                  <a:lnTo>
                    <a:pt x="88" y="39"/>
                  </a:lnTo>
                  <a:lnTo>
                    <a:pt x="99" y="28"/>
                  </a:lnTo>
                  <a:lnTo>
                    <a:pt x="109" y="21"/>
                  </a:lnTo>
                  <a:lnTo>
                    <a:pt x="120" y="14"/>
                  </a:lnTo>
                  <a:lnTo>
                    <a:pt x="130" y="7"/>
                  </a:lnTo>
                  <a:lnTo>
                    <a:pt x="141" y="4"/>
                  </a:lnTo>
                  <a:lnTo>
                    <a:pt x="152" y="0"/>
                  </a:lnTo>
                  <a:lnTo>
                    <a:pt x="162" y="0"/>
                  </a:lnTo>
                  <a:lnTo>
                    <a:pt x="173" y="0"/>
                  </a:lnTo>
                  <a:lnTo>
                    <a:pt x="183" y="0"/>
                  </a:lnTo>
                  <a:lnTo>
                    <a:pt x="194" y="4"/>
                  </a:lnTo>
                  <a:lnTo>
                    <a:pt x="208" y="7"/>
                  </a:lnTo>
                  <a:lnTo>
                    <a:pt x="219" y="11"/>
                  </a:lnTo>
                  <a:lnTo>
                    <a:pt x="229" y="14"/>
                  </a:lnTo>
                  <a:lnTo>
                    <a:pt x="236" y="25"/>
                  </a:lnTo>
                  <a:lnTo>
                    <a:pt x="240" y="36"/>
                  </a:lnTo>
                  <a:lnTo>
                    <a:pt x="247" y="46"/>
                  </a:lnTo>
                  <a:lnTo>
                    <a:pt x="257" y="57"/>
                  </a:lnTo>
                  <a:lnTo>
                    <a:pt x="261" y="67"/>
                  </a:lnTo>
                  <a:lnTo>
                    <a:pt x="264" y="78"/>
                  </a:lnTo>
                  <a:lnTo>
                    <a:pt x="268" y="89"/>
                  </a:lnTo>
                  <a:lnTo>
                    <a:pt x="268" y="99"/>
                  </a:lnTo>
                  <a:lnTo>
                    <a:pt x="257" y="103"/>
                  </a:lnTo>
                  <a:lnTo>
                    <a:pt x="243" y="99"/>
                  </a:lnTo>
                  <a:lnTo>
                    <a:pt x="229" y="99"/>
                  </a:lnTo>
                  <a:lnTo>
                    <a:pt x="219" y="96"/>
                  </a:lnTo>
                  <a:lnTo>
                    <a:pt x="208" y="92"/>
                  </a:lnTo>
                  <a:lnTo>
                    <a:pt x="197" y="89"/>
                  </a:lnTo>
                  <a:lnTo>
                    <a:pt x="183" y="85"/>
                  </a:lnTo>
                  <a:lnTo>
                    <a:pt x="173" y="78"/>
                  </a:lnTo>
                  <a:lnTo>
                    <a:pt x="162" y="78"/>
                  </a:lnTo>
                  <a:lnTo>
                    <a:pt x="152" y="78"/>
                  </a:lnTo>
                  <a:lnTo>
                    <a:pt x="141" y="78"/>
                  </a:lnTo>
                  <a:lnTo>
                    <a:pt x="130" y="78"/>
                  </a:lnTo>
                  <a:lnTo>
                    <a:pt x="120" y="75"/>
                  </a:lnTo>
                  <a:lnTo>
                    <a:pt x="109" y="71"/>
                  </a:lnTo>
                  <a:lnTo>
                    <a:pt x="99" y="67"/>
                  </a:lnTo>
                  <a:lnTo>
                    <a:pt x="88" y="67"/>
                  </a:lnTo>
                  <a:lnTo>
                    <a:pt x="78" y="67"/>
                  </a:lnTo>
                  <a:lnTo>
                    <a:pt x="71" y="67"/>
                  </a:lnTo>
                </a:path>
              </a:pathLst>
            </a:custGeom>
            <a:solidFill>
              <a:schemeClr val="accent1"/>
            </a:solidFill>
            <a:ln w="12700" cap="rnd" cmpd="sng">
              <a:solidFill>
                <a:srgbClr val="00279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22575" name="Group 47"/>
            <p:cNvGrpSpPr>
              <a:grpSpLocks/>
            </p:cNvGrpSpPr>
            <p:nvPr/>
          </p:nvGrpSpPr>
          <p:grpSpPr bwMode="auto">
            <a:xfrm>
              <a:off x="1144" y="2066"/>
              <a:ext cx="361" cy="216"/>
              <a:chOff x="1144" y="2066"/>
              <a:chExt cx="361" cy="216"/>
            </a:xfrm>
          </p:grpSpPr>
          <p:sp>
            <p:nvSpPr>
              <p:cNvPr id="22566" name="Rectangle 38"/>
              <p:cNvSpPr>
                <a:spLocks noChangeArrowheads="1"/>
              </p:cNvSpPr>
              <p:nvPr/>
            </p:nvSpPr>
            <p:spPr bwMode="auto">
              <a:xfrm>
                <a:off x="1167" y="2092"/>
                <a:ext cx="312" cy="166"/>
              </a:xfrm>
              <a:prstGeom prst="rect">
                <a:avLst/>
              </a:prstGeom>
              <a:solidFill>
                <a:srgbClr val="FFAC55"/>
              </a:solidFill>
              <a:ln w="76200">
                <a:solidFill>
                  <a:srgbClr val="FFD09E"/>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567" name="Freeform 39"/>
              <p:cNvSpPr>
                <a:spLocks/>
              </p:cNvSpPr>
              <p:nvPr/>
            </p:nvSpPr>
            <p:spPr bwMode="auto">
              <a:xfrm>
                <a:off x="1144" y="2066"/>
                <a:ext cx="361" cy="216"/>
              </a:xfrm>
              <a:custGeom>
                <a:avLst/>
                <a:gdLst>
                  <a:gd name="T0" fmla="*/ 360 w 361"/>
                  <a:gd name="T1" fmla="*/ 215 h 216"/>
                  <a:gd name="T2" fmla="*/ 360 w 361"/>
                  <a:gd name="T3" fmla="*/ 0 h 216"/>
                  <a:gd name="T4" fmla="*/ 0 w 361"/>
                  <a:gd name="T5" fmla="*/ 0 h 216"/>
                </a:gdLst>
                <a:ahLst/>
                <a:cxnLst>
                  <a:cxn ang="0">
                    <a:pos x="T0" y="T1"/>
                  </a:cxn>
                  <a:cxn ang="0">
                    <a:pos x="T2" y="T3"/>
                  </a:cxn>
                  <a:cxn ang="0">
                    <a:pos x="T4" y="T5"/>
                  </a:cxn>
                </a:cxnLst>
                <a:rect l="0" t="0" r="r" b="b"/>
                <a:pathLst>
                  <a:path w="361" h="216">
                    <a:moveTo>
                      <a:pt x="360" y="215"/>
                    </a:moveTo>
                    <a:lnTo>
                      <a:pt x="360" y="0"/>
                    </a:lnTo>
                    <a:lnTo>
                      <a:pt x="0" y="0"/>
                    </a:lnTo>
                  </a:path>
                </a:pathLst>
              </a:custGeom>
              <a:noFill/>
              <a:ln w="127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568" name="Line 40"/>
              <p:cNvSpPr>
                <a:spLocks noChangeShapeType="1"/>
              </p:cNvSpPr>
              <p:nvPr/>
            </p:nvSpPr>
            <p:spPr bwMode="auto">
              <a:xfrm flipH="1">
                <a:off x="1172" y="2122"/>
                <a:ext cx="73" cy="44"/>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569" name="Line 41"/>
              <p:cNvSpPr>
                <a:spLocks noChangeShapeType="1"/>
              </p:cNvSpPr>
              <p:nvPr/>
            </p:nvSpPr>
            <p:spPr bwMode="auto">
              <a:xfrm flipH="1">
                <a:off x="1193" y="2126"/>
                <a:ext cx="114" cy="102"/>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570" name="Line 42"/>
              <p:cNvSpPr>
                <a:spLocks noChangeShapeType="1"/>
              </p:cNvSpPr>
              <p:nvPr/>
            </p:nvSpPr>
            <p:spPr bwMode="auto">
              <a:xfrm flipH="1">
                <a:off x="1259" y="2124"/>
                <a:ext cx="115" cy="104"/>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571" name="Line 43"/>
              <p:cNvSpPr>
                <a:spLocks noChangeShapeType="1"/>
              </p:cNvSpPr>
              <p:nvPr/>
            </p:nvSpPr>
            <p:spPr bwMode="auto">
              <a:xfrm flipH="1">
                <a:off x="1322" y="2124"/>
                <a:ext cx="118" cy="106"/>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572" name="Line 44"/>
              <p:cNvSpPr>
                <a:spLocks noChangeShapeType="1"/>
              </p:cNvSpPr>
              <p:nvPr/>
            </p:nvSpPr>
            <p:spPr bwMode="auto">
              <a:xfrm flipH="1">
                <a:off x="1386" y="2167"/>
                <a:ext cx="85" cy="62"/>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573" name="Freeform 45"/>
              <p:cNvSpPr>
                <a:spLocks/>
              </p:cNvSpPr>
              <p:nvPr/>
            </p:nvSpPr>
            <p:spPr bwMode="auto">
              <a:xfrm>
                <a:off x="1183" y="2112"/>
                <a:ext cx="279" cy="131"/>
              </a:xfrm>
              <a:custGeom>
                <a:avLst/>
                <a:gdLst>
                  <a:gd name="T0" fmla="*/ 0 w 279"/>
                  <a:gd name="T1" fmla="*/ 0 h 131"/>
                  <a:gd name="T2" fmla="*/ 0 w 279"/>
                  <a:gd name="T3" fmla="*/ 130 h 131"/>
                  <a:gd name="T4" fmla="*/ 278 w 279"/>
                  <a:gd name="T5" fmla="*/ 130 h 131"/>
                </a:gdLst>
                <a:ahLst/>
                <a:cxnLst>
                  <a:cxn ang="0">
                    <a:pos x="T0" y="T1"/>
                  </a:cxn>
                  <a:cxn ang="0">
                    <a:pos x="T2" y="T3"/>
                  </a:cxn>
                  <a:cxn ang="0">
                    <a:pos x="T4" y="T5"/>
                  </a:cxn>
                </a:cxnLst>
                <a:rect l="0" t="0" r="r" b="b"/>
                <a:pathLst>
                  <a:path w="279" h="131">
                    <a:moveTo>
                      <a:pt x="0" y="0"/>
                    </a:moveTo>
                    <a:lnTo>
                      <a:pt x="0" y="130"/>
                    </a:lnTo>
                    <a:lnTo>
                      <a:pt x="278" y="130"/>
                    </a:lnTo>
                  </a:path>
                </a:pathLst>
              </a:custGeom>
              <a:noFill/>
              <a:ln w="127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574" name="Rectangle 46"/>
              <p:cNvSpPr>
                <a:spLocks noChangeArrowheads="1"/>
              </p:cNvSpPr>
              <p:nvPr/>
            </p:nvSpPr>
            <p:spPr bwMode="auto">
              <a:xfrm>
                <a:off x="1189" y="2135"/>
                <a:ext cx="236" cy="96"/>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1912" tIns="30162" rIns="61912" bIns="30162">
                <a:spAutoFit/>
              </a:bodyPr>
              <a:lstStyle/>
              <a:p>
                <a:pPr defTabSz="452438"/>
                <a:r>
                  <a:rPr lang="en-US" sz="600" b="1">
                    <a:latin typeface="Helvetica" charset="0"/>
                  </a:rPr>
                  <a:t>PARTS</a:t>
                </a:r>
              </a:p>
            </p:txBody>
          </p:sp>
        </p:grpSp>
        <p:grpSp>
          <p:nvGrpSpPr>
            <p:cNvPr id="22585" name="Group 57"/>
            <p:cNvGrpSpPr>
              <a:grpSpLocks/>
            </p:cNvGrpSpPr>
            <p:nvPr/>
          </p:nvGrpSpPr>
          <p:grpSpPr bwMode="auto">
            <a:xfrm>
              <a:off x="753" y="2066"/>
              <a:ext cx="361" cy="216"/>
              <a:chOff x="753" y="2066"/>
              <a:chExt cx="361" cy="216"/>
            </a:xfrm>
          </p:grpSpPr>
          <p:sp>
            <p:nvSpPr>
              <p:cNvPr id="22576" name="Rectangle 48"/>
              <p:cNvSpPr>
                <a:spLocks noChangeArrowheads="1"/>
              </p:cNvSpPr>
              <p:nvPr/>
            </p:nvSpPr>
            <p:spPr bwMode="auto">
              <a:xfrm>
                <a:off x="776" y="2092"/>
                <a:ext cx="312" cy="166"/>
              </a:xfrm>
              <a:prstGeom prst="rect">
                <a:avLst/>
              </a:prstGeom>
              <a:solidFill>
                <a:srgbClr val="FFAC55"/>
              </a:solidFill>
              <a:ln w="76200">
                <a:solidFill>
                  <a:srgbClr val="FFD09E"/>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577" name="Freeform 49"/>
              <p:cNvSpPr>
                <a:spLocks/>
              </p:cNvSpPr>
              <p:nvPr/>
            </p:nvSpPr>
            <p:spPr bwMode="auto">
              <a:xfrm>
                <a:off x="753" y="2066"/>
                <a:ext cx="361" cy="216"/>
              </a:xfrm>
              <a:custGeom>
                <a:avLst/>
                <a:gdLst>
                  <a:gd name="T0" fmla="*/ 360 w 361"/>
                  <a:gd name="T1" fmla="*/ 215 h 216"/>
                  <a:gd name="T2" fmla="*/ 360 w 361"/>
                  <a:gd name="T3" fmla="*/ 0 h 216"/>
                  <a:gd name="T4" fmla="*/ 0 w 361"/>
                  <a:gd name="T5" fmla="*/ 0 h 216"/>
                </a:gdLst>
                <a:ahLst/>
                <a:cxnLst>
                  <a:cxn ang="0">
                    <a:pos x="T0" y="T1"/>
                  </a:cxn>
                  <a:cxn ang="0">
                    <a:pos x="T2" y="T3"/>
                  </a:cxn>
                  <a:cxn ang="0">
                    <a:pos x="T4" y="T5"/>
                  </a:cxn>
                </a:cxnLst>
                <a:rect l="0" t="0" r="r" b="b"/>
                <a:pathLst>
                  <a:path w="361" h="216">
                    <a:moveTo>
                      <a:pt x="360" y="215"/>
                    </a:moveTo>
                    <a:lnTo>
                      <a:pt x="360" y="0"/>
                    </a:lnTo>
                    <a:lnTo>
                      <a:pt x="0" y="0"/>
                    </a:lnTo>
                  </a:path>
                </a:pathLst>
              </a:custGeom>
              <a:noFill/>
              <a:ln w="127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578" name="Line 50"/>
              <p:cNvSpPr>
                <a:spLocks noChangeShapeType="1"/>
              </p:cNvSpPr>
              <p:nvPr/>
            </p:nvSpPr>
            <p:spPr bwMode="auto">
              <a:xfrm flipH="1">
                <a:off x="781" y="2122"/>
                <a:ext cx="73" cy="44"/>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579" name="Line 51"/>
              <p:cNvSpPr>
                <a:spLocks noChangeShapeType="1"/>
              </p:cNvSpPr>
              <p:nvPr/>
            </p:nvSpPr>
            <p:spPr bwMode="auto">
              <a:xfrm flipH="1">
                <a:off x="803" y="2126"/>
                <a:ext cx="113" cy="102"/>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580" name="Line 52"/>
              <p:cNvSpPr>
                <a:spLocks noChangeShapeType="1"/>
              </p:cNvSpPr>
              <p:nvPr/>
            </p:nvSpPr>
            <p:spPr bwMode="auto">
              <a:xfrm flipH="1">
                <a:off x="868" y="2124"/>
                <a:ext cx="115" cy="104"/>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581" name="Line 53"/>
              <p:cNvSpPr>
                <a:spLocks noChangeShapeType="1"/>
              </p:cNvSpPr>
              <p:nvPr/>
            </p:nvSpPr>
            <p:spPr bwMode="auto">
              <a:xfrm flipH="1">
                <a:off x="931" y="2124"/>
                <a:ext cx="118" cy="106"/>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582" name="Line 54"/>
              <p:cNvSpPr>
                <a:spLocks noChangeShapeType="1"/>
              </p:cNvSpPr>
              <p:nvPr/>
            </p:nvSpPr>
            <p:spPr bwMode="auto">
              <a:xfrm flipH="1">
                <a:off x="995" y="2167"/>
                <a:ext cx="85" cy="62"/>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583" name="Freeform 55"/>
              <p:cNvSpPr>
                <a:spLocks/>
              </p:cNvSpPr>
              <p:nvPr/>
            </p:nvSpPr>
            <p:spPr bwMode="auto">
              <a:xfrm>
                <a:off x="793" y="2112"/>
                <a:ext cx="278" cy="131"/>
              </a:xfrm>
              <a:custGeom>
                <a:avLst/>
                <a:gdLst>
                  <a:gd name="T0" fmla="*/ 0 w 278"/>
                  <a:gd name="T1" fmla="*/ 0 h 131"/>
                  <a:gd name="T2" fmla="*/ 0 w 278"/>
                  <a:gd name="T3" fmla="*/ 130 h 131"/>
                  <a:gd name="T4" fmla="*/ 277 w 278"/>
                  <a:gd name="T5" fmla="*/ 130 h 131"/>
                </a:gdLst>
                <a:ahLst/>
                <a:cxnLst>
                  <a:cxn ang="0">
                    <a:pos x="T0" y="T1"/>
                  </a:cxn>
                  <a:cxn ang="0">
                    <a:pos x="T2" y="T3"/>
                  </a:cxn>
                  <a:cxn ang="0">
                    <a:pos x="T4" y="T5"/>
                  </a:cxn>
                </a:cxnLst>
                <a:rect l="0" t="0" r="r" b="b"/>
                <a:pathLst>
                  <a:path w="278" h="131">
                    <a:moveTo>
                      <a:pt x="0" y="0"/>
                    </a:moveTo>
                    <a:lnTo>
                      <a:pt x="0" y="130"/>
                    </a:lnTo>
                    <a:lnTo>
                      <a:pt x="277" y="130"/>
                    </a:lnTo>
                  </a:path>
                </a:pathLst>
              </a:custGeom>
              <a:noFill/>
              <a:ln w="127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584" name="Rectangle 56"/>
              <p:cNvSpPr>
                <a:spLocks noChangeArrowheads="1"/>
              </p:cNvSpPr>
              <p:nvPr/>
            </p:nvSpPr>
            <p:spPr bwMode="auto">
              <a:xfrm>
                <a:off x="798" y="2135"/>
                <a:ext cx="236" cy="96"/>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1912" tIns="30162" rIns="61912" bIns="30162">
                <a:spAutoFit/>
              </a:bodyPr>
              <a:lstStyle/>
              <a:p>
                <a:pPr defTabSz="452438"/>
                <a:r>
                  <a:rPr lang="en-US" sz="600" b="1">
                    <a:latin typeface="Helvetica" charset="0"/>
                  </a:rPr>
                  <a:t>PARTS</a:t>
                </a:r>
              </a:p>
            </p:txBody>
          </p:sp>
        </p:grpSp>
        <p:grpSp>
          <p:nvGrpSpPr>
            <p:cNvPr id="22595" name="Group 67"/>
            <p:cNvGrpSpPr>
              <a:grpSpLocks/>
            </p:cNvGrpSpPr>
            <p:nvPr/>
          </p:nvGrpSpPr>
          <p:grpSpPr bwMode="auto">
            <a:xfrm>
              <a:off x="910" y="1849"/>
              <a:ext cx="361" cy="215"/>
              <a:chOff x="910" y="1849"/>
              <a:chExt cx="361" cy="215"/>
            </a:xfrm>
          </p:grpSpPr>
          <p:sp>
            <p:nvSpPr>
              <p:cNvPr id="22586" name="Rectangle 58"/>
              <p:cNvSpPr>
                <a:spLocks noChangeArrowheads="1"/>
              </p:cNvSpPr>
              <p:nvPr/>
            </p:nvSpPr>
            <p:spPr bwMode="auto">
              <a:xfrm>
                <a:off x="932" y="1875"/>
                <a:ext cx="312" cy="166"/>
              </a:xfrm>
              <a:prstGeom prst="rect">
                <a:avLst/>
              </a:prstGeom>
              <a:solidFill>
                <a:srgbClr val="FFAC55"/>
              </a:solidFill>
              <a:ln w="76200">
                <a:solidFill>
                  <a:srgbClr val="FFD09E"/>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587" name="Freeform 59"/>
              <p:cNvSpPr>
                <a:spLocks/>
              </p:cNvSpPr>
              <p:nvPr/>
            </p:nvSpPr>
            <p:spPr bwMode="auto">
              <a:xfrm>
                <a:off x="910" y="1849"/>
                <a:ext cx="361" cy="215"/>
              </a:xfrm>
              <a:custGeom>
                <a:avLst/>
                <a:gdLst>
                  <a:gd name="T0" fmla="*/ 360 w 361"/>
                  <a:gd name="T1" fmla="*/ 214 h 215"/>
                  <a:gd name="T2" fmla="*/ 360 w 361"/>
                  <a:gd name="T3" fmla="*/ 0 h 215"/>
                  <a:gd name="T4" fmla="*/ 0 w 361"/>
                  <a:gd name="T5" fmla="*/ 0 h 215"/>
                </a:gdLst>
                <a:ahLst/>
                <a:cxnLst>
                  <a:cxn ang="0">
                    <a:pos x="T0" y="T1"/>
                  </a:cxn>
                  <a:cxn ang="0">
                    <a:pos x="T2" y="T3"/>
                  </a:cxn>
                  <a:cxn ang="0">
                    <a:pos x="T4" y="T5"/>
                  </a:cxn>
                </a:cxnLst>
                <a:rect l="0" t="0" r="r" b="b"/>
                <a:pathLst>
                  <a:path w="361" h="215">
                    <a:moveTo>
                      <a:pt x="360" y="214"/>
                    </a:moveTo>
                    <a:lnTo>
                      <a:pt x="360" y="0"/>
                    </a:lnTo>
                    <a:lnTo>
                      <a:pt x="0" y="0"/>
                    </a:lnTo>
                  </a:path>
                </a:pathLst>
              </a:custGeom>
              <a:noFill/>
              <a:ln w="127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588" name="Line 60"/>
              <p:cNvSpPr>
                <a:spLocks noChangeShapeType="1"/>
              </p:cNvSpPr>
              <p:nvPr/>
            </p:nvSpPr>
            <p:spPr bwMode="auto">
              <a:xfrm flipH="1">
                <a:off x="937" y="1905"/>
                <a:ext cx="73" cy="44"/>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589" name="Line 61"/>
              <p:cNvSpPr>
                <a:spLocks noChangeShapeType="1"/>
              </p:cNvSpPr>
              <p:nvPr/>
            </p:nvSpPr>
            <p:spPr bwMode="auto">
              <a:xfrm flipH="1">
                <a:off x="959" y="1909"/>
                <a:ext cx="114" cy="102"/>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590" name="Line 62"/>
              <p:cNvSpPr>
                <a:spLocks noChangeShapeType="1"/>
              </p:cNvSpPr>
              <p:nvPr/>
            </p:nvSpPr>
            <p:spPr bwMode="auto">
              <a:xfrm flipH="1">
                <a:off x="1024" y="1907"/>
                <a:ext cx="115" cy="104"/>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591" name="Line 63"/>
              <p:cNvSpPr>
                <a:spLocks noChangeShapeType="1"/>
              </p:cNvSpPr>
              <p:nvPr/>
            </p:nvSpPr>
            <p:spPr bwMode="auto">
              <a:xfrm flipH="1">
                <a:off x="1087" y="1907"/>
                <a:ext cx="118" cy="106"/>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592" name="Line 64"/>
              <p:cNvSpPr>
                <a:spLocks noChangeShapeType="1"/>
              </p:cNvSpPr>
              <p:nvPr/>
            </p:nvSpPr>
            <p:spPr bwMode="auto">
              <a:xfrm flipH="1">
                <a:off x="1152" y="1950"/>
                <a:ext cx="84" cy="62"/>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593" name="Freeform 65"/>
              <p:cNvSpPr>
                <a:spLocks/>
              </p:cNvSpPr>
              <p:nvPr/>
            </p:nvSpPr>
            <p:spPr bwMode="auto">
              <a:xfrm>
                <a:off x="949" y="1895"/>
                <a:ext cx="278" cy="131"/>
              </a:xfrm>
              <a:custGeom>
                <a:avLst/>
                <a:gdLst>
                  <a:gd name="T0" fmla="*/ 0 w 278"/>
                  <a:gd name="T1" fmla="*/ 0 h 131"/>
                  <a:gd name="T2" fmla="*/ 0 w 278"/>
                  <a:gd name="T3" fmla="*/ 130 h 131"/>
                  <a:gd name="T4" fmla="*/ 277 w 278"/>
                  <a:gd name="T5" fmla="*/ 130 h 131"/>
                </a:gdLst>
                <a:ahLst/>
                <a:cxnLst>
                  <a:cxn ang="0">
                    <a:pos x="T0" y="T1"/>
                  </a:cxn>
                  <a:cxn ang="0">
                    <a:pos x="T2" y="T3"/>
                  </a:cxn>
                  <a:cxn ang="0">
                    <a:pos x="T4" y="T5"/>
                  </a:cxn>
                </a:cxnLst>
                <a:rect l="0" t="0" r="r" b="b"/>
                <a:pathLst>
                  <a:path w="278" h="131">
                    <a:moveTo>
                      <a:pt x="0" y="0"/>
                    </a:moveTo>
                    <a:lnTo>
                      <a:pt x="0" y="130"/>
                    </a:lnTo>
                    <a:lnTo>
                      <a:pt x="277" y="130"/>
                    </a:lnTo>
                  </a:path>
                </a:pathLst>
              </a:custGeom>
              <a:noFill/>
              <a:ln w="127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594" name="Rectangle 66"/>
              <p:cNvSpPr>
                <a:spLocks noChangeArrowheads="1"/>
              </p:cNvSpPr>
              <p:nvPr/>
            </p:nvSpPr>
            <p:spPr bwMode="auto">
              <a:xfrm>
                <a:off x="954" y="1918"/>
                <a:ext cx="236" cy="96"/>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1912" tIns="30162" rIns="61912" bIns="30162">
                <a:spAutoFit/>
              </a:bodyPr>
              <a:lstStyle/>
              <a:p>
                <a:pPr defTabSz="452438"/>
                <a:r>
                  <a:rPr lang="en-US" sz="600" b="1">
                    <a:latin typeface="Helvetica" charset="0"/>
                  </a:rPr>
                  <a:t>PARTS</a:t>
                </a:r>
              </a:p>
            </p:txBody>
          </p:sp>
        </p:grpSp>
        <p:grpSp>
          <p:nvGrpSpPr>
            <p:cNvPr id="22605" name="Group 77"/>
            <p:cNvGrpSpPr>
              <a:grpSpLocks/>
            </p:cNvGrpSpPr>
            <p:nvPr/>
          </p:nvGrpSpPr>
          <p:grpSpPr bwMode="auto">
            <a:xfrm>
              <a:off x="530" y="1849"/>
              <a:ext cx="361" cy="215"/>
              <a:chOff x="530" y="1849"/>
              <a:chExt cx="361" cy="215"/>
            </a:xfrm>
          </p:grpSpPr>
          <p:sp>
            <p:nvSpPr>
              <p:cNvPr id="22596" name="Rectangle 68"/>
              <p:cNvSpPr>
                <a:spLocks noChangeArrowheads="1"/>
              </p:cNvSpPr>
              <p:nvPr/>
            </p:nvSpPr>
            <p:spPr bwMode="auto">
              <a:xfrm>
                <a:off x="552" y="1875"/>
                <a:ext cx="312" cy="166"/>
              </a:xfrm>
              <a:prstGeom prst="rect">
                <a:avLst/>
              </a:prstGeom>
              <a:solidFill>
                <a:srgbClr val="FFAC55"/>
              </a:solidFill>
              <a:ln w="76200">
                <a:solidFill>
                  <a:srgbClr val="FFD09E"/>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597" name="Freeform 69"/>
              <p:cNvSpPr>
                <a:spLocks/>
              </p:cNvSpPr>
              <p:nvPr/>
            </p:nvSpPr>
            <p:spPr bwMode="auto">
              <a:xfrm>
                <a:off x="530" y="1849"/>
                <a:ext cx="361" cy="215"/>
              </a:xfrm>
              <a:custGeom>
                <a:avLst/>
                <a:gdLst>
                  <a:gd name="T0" fmla="*/ 360 w 361"/>
                  <a:gd name="T1" fmla="*/ 214 h 215"/>
                  <a:gd name="T2" fmla="*/ 360 w 361"/>
                  <a:gd name="T3" fmla="*/ 0 h 215"/>
                  <a:gd name="T4" fmla="*/ 0 w 361"/>
                  <a:gd name="T5" fmla="*/ 0 h 215"/>
                </a:gdLst>
                <a:ahLst/>
                <a:cxnLst>
                  <a:cxn ang="0">
                    <a:pos x="T0" y="T1"/>
                  </a:cxn>
                  <a:cxn ang="0">
                    <a:pos x="T2" y="T3"/>
                  </a:cxn>
                  <a:cxn ang="0">
                    <a:pos x="T4" y="T5"/>
                  </a:cxn>
                </a:cxnLst>
                <a:rect l="0" t="0" r="r" b="b"/>
                <a:pathLst>
                  <a:path w="361" h="215">
                    <a:moveTo>
                      <a:pt x="360" y="214"/>
                    </a:moveTo>
                    <a:lnTo>
                      <a:pt x="360" y="0"/>
                    </a:lnTo>
                    <a:lnTo>
                      <a:pt x="0" y="0"/>
                    </a:lnTo>
                  </a:path>
                </a:pathLst>
              </a:custGeom>
              <a:noFill/>
              <a:ln w="127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598" name="Line 70"/>
              <p:cNvSpPr>
                <a:spLocks noChangeShapeType="1"/>
              </p:cNvSpPr>
              <p:nvPr/>
            </p:nvSpPr>
            <p:spPr bwMode="auto">
              <a:xfrm flipH="1">
                <a:off x="557" y="1905"/>
                <a:ext cx="73" cy="44"/>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599" name="Line 71"/>
              <p:cNvSpPr>
                <a:spLocks noChangeShapeType="1"/>
              </p:cNvSpPr>
              <p:nvPr/>
            </p:nvSpPr>
            <p:spPr bwMode="auto">
              <a:xfrm flipH="1">
                <a:off x="579" y="1909"/>
                <a:ext cx="114" cy="102"/>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600" name="Line 72"/>
              <p:cNvSpPr>
                <a:spLocks noChangeShapeType="1"/>
              </p:cNvSpPr>
              <p:nvPr/>
            </p:nvSpPr>
            <p:spPr bwMode="auto">
              <a:xfrm flipH="1">
                <a:off x="644" y="1907"/>
                <a:ext cx="115" cy="104"/>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601" name="Line 73"/>
              <p:cNvSpPr>
                <a:spLocks noChangeShapeType="1"/>
              </p:cNvSpPr>
              <p:nvPr/>
            </p:nvSpPr>
            <p:spPr bwMode="auto">
              <a:xfrm flipH="1">
                <a:off x="707" y="1907"/>
                <a:ext cx="118" cy="106"/>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602" name="Line 74"/>
              <p:cNvSpPr>
                <a:spLocks noChangeShapeType="1"/>
              </p:cNvSpPr>
              <p:nvPr/>
            </p:nvSpPr>
            <p:spPr bwMode="auto">
              <a:xfrm flipH="1">
                <a:off x="772" y="1950"/>
                <a:ext cx="84" cy="62"/>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603" name="Freeform 75"/>
              <p:cNvSpPr>
                <a:spLocks/>
              </p:cNvSpPr>
              <p:nvPr/>
            </p:nvSpPr>
            <p:spPr bwMode="auto">
              <a:xfrm>
                <a:off x="569" y="1895"/>
                <a:ext cx="278" cy="131"/>
              </a:xfrm>
              <a:custGeom>
                <a:avLst/>
                <a:gdLst>
                  <a:gd name="T0" fmla="*/ 0 w 278"/>
                  <a:gd name="T1" fmla="*/ 0 h 131"/>
                  <a:gd name="T2" fmla="*/ 0 w 278"/>
                  <a:gd name="T3" fmla="*/ 130 h 131"/>
                  <a:gd name="T4" fmla="*/ 277 w 278"/>
                  <a:gd name="T5" fmla="*/ 130 h 131"/>
                </a:gdLst>
                <a:ahLst/>
                <a:cxnLst>
                  <a:cxn ang="0">
                    <a:pos x="T0" y="T1"/>
                  </a:cxn>
                  <a:cxn ang="0">
                    <a:pos x="T2" y="T3"/>
                  </a:cxn>
                  <a:cxn ang="0">
                    <a:pos x="T4" y="T5"/>
                  </a:cxn>
                </a:cxnLst>
                <a:rect l="0" t="0" r="r" b="b"/>
                <a:pathLst>
                  <a:path w="278" h="131">
                    <a:moveTo>
                      <a:pt x="0" y="0"/>
                    </a:moveTo>
                    <a:lnTo>
                      <a:pt x="0" y="130"/>
                    </a:lnTo>
                    <a:lnTo>
                      <a:pt x="277" y="130"/>
                    </a:lnTo>
                  </a:path>
                </a:pathLst>
              </a:custGeom>
              <a:noFill/>
              <a:ln w="127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604" name="Rectangle 76"/>
              <p:cNvSpPr>
                <a:spLocks noChangeArrowheads="1"/>
              </p:cNvSpPr>
              <p:nvPr/>
            </p:nvSpPr>
            <p:spPr bwMode="auto">
              <a:xfrm>
                <a:off x="574" y="1918"/>
                <a:ext cx="236" cy="96"/>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1912" tIns="30162" rIns="61912" bIns="30162">
                <a:spAutoFit/>
              </a:bodyPr>
              <a:lstStyle/>
              <a:p>
                <a:pPr defTabSz="452438"/>
                <a:r>
                  <a:rPr lang="en-US" sz="600" b="1">
                    <a:latin typeface="Helvetica" charset="0"/>
                  </a:rPr>
                  <a:t>PARTS</a:t>
                </a:r>
              </a:p>
            </p:txBody>
          </p:sp>
        </p:grpSp>
        <p:grpSp>
          <p:nvGrpSpPr>
            <p:cNvPr id="22615" name="Group 87"/>
            <p:cNvGrpSpPr>
              <a:grpSpLocks/>
            </p:cNvGrpSpPr>
            <p:nvPr/>
          </p:nvGrpSpPr>
          <p:grpSpPr bwMode="auto">
            <a:xfrm>
              <a:off x="893" y="1632"/>
              <a:ext cx="361" cy="215"/>
              <a:chOff x="893" y="1632"/>
              <a:chExt cx="361" cy="215"/>
            </a:xfrm>
          </p:grpSpPr>
          <p:sp>
            <p:nvSpPr>
              <p:cNvPr id="22606" name="Rectangle 78"/>
              <p:cNvSpPr>
                <a:spLocks noChangeArrowheads="1"/>
              </p:cNvSpPr>
              <p:nvPr/>
            </p:nvSpPr>
            <p:spPr bwMode="auto">
              <a:xfrm>
                <a:off x="916" y="1658"/>
                <a:ext cx="312" cy="166"/>
              </a:xfrm>
              <a:prstGeom prst="rect">
                <a:avLst/>
              </a:prstGeom>
              <a:solidFill>
                <a:srgbClr val="FFAC55"/>
              </a:solidFill>
              <a:ln w="76200">
                <a:solidFill>
                  <a:srgbClr val="FFD09E"/>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607" name="Freeform 79"/>
              <p:cNvSpPr>
                <a:spLocks/>
              </p:cNvSpPr>
              <p:nvPr/>
            </p:nvSpPr>
            <p:spPr bwMode="auto">
              <a:xfrm>
                <a:off x="893" y="1632"/>
                <a:ext cx="361" cy="215"/>
              </a:xfrm>
              <a:custGeom>
                <a:avLst/>
                <a:gdLst>
                  <a:gd name="T0" fmla="*/ 360 w 361"/>
                  <a:gd name="T1" fmla="*/ 214 h 215"/>
                  <a:gd name="T2" fmla="*/ 360 w 361"/>
                  <a:gd name="T3" fmla="*/ 0 h 215"/>
                  <a:gd name="T4" fmla="*/ 0 w 361"/>
                  <a:gd name="T5" fmla="*/ 0 h 215"/>
                </a:gdLst>
                <a:ahLst/>
                <a:cxnLst>
                  <a:cxn ang="0">
                    <a:pos x="T0" y="T1"/>
                  </a:cxn>
                  <a:cxn ang="0">
                    <a:pos x="T2" y="T3"/>
                  </a:cxn>
                  <a:cxn ang="0">
                    <a:pos x="T4" y="T5"/>
                  </a:cxn>
                </a:cxnLst>
                <a:rect l="0" t="0" r="r" b="b"/>
                <a:pathLst>
                  <a:path w="361" h="215">
                    <a:moveTo>
                      <a:pt x="360" y="214"/>
                    </a:moveTo>
                    <a:lnTo>
                      <a:pt x="360" y="0"/>
                    </a:lnTo>
                    <a:lnTo>
                      <a:pt x="0" y="0"/>
                    </a:lnTo>
                  </a:path>
                </a:pathLst>
              </a:custGeom>
              <a:noFill/>
              <a:ln w="127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608" name="Line 80"/>
              <p:cNvSpPr>
                <a:spLocks noChangeShapeType="1"/>
              </p:cNvSpPr>
              <p:nvPr/>
            </p:nvSpPr>
            <p:spPr bwMode="auto">
              <a:xfrm flipH="1">
                <a:off x="921" y="1688"/>
                <a:ext cx="73" cy="44"/>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609" name="Line 81"/>
              <p:cNvSpPr>
                <a:spLocks noChangeShapeType="1"/>
              </p:cNvSpPr>
              <p:nvPr/>
            </p:nvSpPr>
            <p:spPr bwMode="auto">
              <a:xfrm flipH="1">
                <a:off x="943" y="1692"/>
                <a:ext cx="113" cy="102"/>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610" name="Line 82"/>
              <p:cNvSpPr>
                <a:spLocks noChangeShapeType="1"/>
              </p:cNvSpPr>
              <p:nvPr/>
            </p:nvSpPr>
            <p:spPr bwMode="auto">
              <a:xfrm flipH="1">
                <a:off x="1008" y="1690"/>
                <a:ext cx="115" cy="104"/>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611" name="Line 83"/>
              <p:cNvSpPr>
                <a:spLocks noChangeShapeType="1"/>
              </p:cNvSpPr>
              <p:nvPr/>
            </p:nvSpPr>
            <p:spPr bwMode="auto">
              <a:xfrm flipH="1">
                <a:off x="1071" y="1690"/>
                <a:ext cx="118" cy="106"/>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612" name="Line 84"/>
              <p:cNvSpPr>
                <a:spLocks noChangeShapeType="1"/>
              </p:cNvSpPr>
              <p:nvPr/>
            </p:nvSpPr>
            <p:spPr bwMode="auto">
              <a:xfrm flipH="1">
                <a:off x="1135" y="1733"/>
                <a:ext cx="85" cy="62"/>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613" name="Freeform 85"/>
              <p:cNvSpPr>
                <a:spLocks/>
              </p:cNvSpPr>
              <p:nvPr/>
            </p:nvSpPr>
            <p:spPr bwMode="auto">
              <a:xfrm>
                <a:off x="933" y="1678"/>
                <a:ext cx="278" cy="131"/>
              </a:xfrm>
              <a:custGeom>
                <a:avLst/>
                <a:gdLst>
                  <a:gd name="T0" fmla="*/ 0 w 278"/>
                  <a:gd name="T1" fmla="*/ 0 h 131"/>
                  <a:gd name="T2" fmla="*/ 0 w 278"/>
                  <a:gd name="T3" fmla="*/ 130 h 131"/>
                  <a:gd name="T4" fmla="*/ 277 w 278"/>
                  <a:gd name="T5" fmla="*/ 130 h 131"/>
                </a:gdLst>
                <a:ahLst/>
                <a:cxnLst>
                  <a:cxn ang="0">
                    <a:pos x="T0" y="T1"/>
                  </a:cxn>
                  <a:cxn ang="0">
                    <a:pos x="T2" y="T3"/>
                  </a:cxn>
                  <a:cxn ang="0">
                    <a:pos x="T4" y="T5"/>
                  </a:cxn>
                </a:cxnLst>
                <a:rect l="0" t="0" r="r" b="b"/>
                <a:pathLst>
                  <a:path w="278" h="131">
                    <a:moveTo>
                      <a:pt x="0" y="0"/>
                    </a:moveTo>
                    <a:lnTo>
                      <a:pt x="0" y="130"/>
                    </a:lnTo>
                    <a:lnTo>
                      <a:pt x="277" y="130"/>
                    </a:lnTo>
                  </a:path>
                </a:pathLst>
              </a:custGeom>
              <a:noFill/>
              <a:ln w="127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614" name="Rectangle 86"/>
              <p:cNvSpPr>
                <a:spLocks noChangeArrowheads="1"/>
              </p:cNvSpPr>
              <p:nvPr/>
            </p:nvSpPr>
            <p:spPr bwMode="auto">
              <a:xfrm>
                <a:off x="938" y="1701"/>
                <a:ext cx="236" cy="96"/>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1912" tIns="30162" rIns="61912" bIns="30162">
                <a:spAutoFit/>
              </a:bodyPr>
              <a:lstStyle/>
              <a:p>
                <a:pPr defTabSz="452438"/>
                <a:r>
                  <a:rPr lang="en-US" sz="600" b="1">
                    <a:latin typeface="Helvetica" charset="0"/>
                  </a:rPr>
                  <a:t>PARTS</a:t>
                </a:r>
              </a:p>
            </p:txBody>
          </p:sp>
        </p:grpSp>
        <p:grpSp>
          <p:nvGrpSpPr>
            <p:cNvPr id="22625" name="Group 97"/>
            <p:cNvGrpSpPr>
              <a:grpSpLocks/>
            </p:cNvGrpSpPr>
            <p:nvPr/>
          </p:nvGrpSpPr>
          <p:grpSpPr bwMode="auto">
            <a:xfrm>
              <a:off x="475" y="1632"/>
              <a:ext cx="361" cy="215"/>
              <a:chOff x="475" y="1632"/>
              <a:chExt cx="361" cy="215"/>
            </a:xfrm>
          </p:grpSpPr>
          <p:sp>
            <p:nvSpPr>
              <p:cNvPr id="22616" name="Rectangle 88"/>
              <p:cNvSpPr>
                <a:spLocks noChangeArrowheads="1"/>
              </p:cNvSpPr>
              <p:nvPr/>
            </p:nvSpPr>
            <p:spPr bwMode="auto">
              <a:xfrm>
                <a:off x="497" y="1658"/>
                <a:ext cx="312" cy="166"/>
              </a:xfrm>
              <a:prstGeom prst="rect">
                <a:avLst/>
              </a:prstGeom>
              <a:solidFill>
                <a:srgbClr val="FFAC55"/>
              </a:solidFill>
              <a:ln w="76200">
                <a:solidFill>
                  <a:srgbClr val="FFD09E"/>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617" name="Freeform 89"/>
              <p:cNvSpPr>
                <a:spLocks/>
              </p:cNvSpPr>
              <p:nvPr/>
            </p:nvSpPr>
            <p:spPr bwMode="auto">
              <a:xfrm>
                <a:off x="475" y="1632"/>
                <a:ext cx="361" cy="215"/>
              </a:xfrm>
              <a:custGeom>
                <a:avLst/>
                <a:gdLst>
                  <a:gd name="T0" fmla="*/ 360 w 361"/>
                  <a:gd name="T1" fmla="*/ 214 h 215"/>
                  <a:gd name="T2" fmla="*/ 360 w 361"/>
                  <a:gd name="T3" fmla="*/ 0 h 215"/>
                  <a:gd name="T4" fmla="*/ 0 w 361"/>
                  <a:gd name="T5" fmla="*/ 0 h 215"/>
                </a:gdLst>
                <a:ahLst/>
                <a:cxnLst>
                  <a:cxn ang="0">
                    <a:pos x="T0" y="T1"/>
                  </a:cxn>
                  <a:cxn ang="0">
                    <a:pos x="T2" y="T3"/>
                  </a:cxn>
                  <a:cxn ang="0">
                    <a:pos x="T4" y="T5"/>
                  </a:cxn>
                </a:cxnLst>
                <a:rect l="0" t="0" r="r" b="b"/>
                <a:pathLst>
                  <a:path w="361" h="215">
                    <a:moveTo>
                      <a:pt x="360" y="214"/>
                    </a:moveTo>
                    <a:lnTo>
                      <a:pt x="360" y="0"/>
                    </a:lnTo>
                    <a:lnTo>
                      <a:pt x="0" y="0"/>
                    </a:lnTo>
                  </a:path>
                </a:pathLst>
              </a:custGeom>
              <a:noFill/>
              <a:ln w="127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618" name="Line 90"/>
              <p:cNvSpPr>
                <a:spLocks noChangeShapeType="1"/>
              </p:cNvSpPr>
              <p:nvPr/>
            </p:nvSpPr>
            <p:spPr bwMode="auto">
              <a:xfrm flipH="1">
                <a:off x="503" y="1688"/>
                <a:ext cx="72" cy="44"/>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619" name="Line 91"/>
              <p:cNvSpPr>
                <a:spLocks noChangeShapeType="1"/>
              </p:cNvSpPr>
              <p:nvPr/>
            </p:nvSpPr>
            <p:spPr bwMode="auto">
              <a:xfrm flipH="1">
                <a:off x="524" y="1692"/>
                <a:ext cx="114" cy="102"/>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620" name="Line 92"/>
              <p:cNvSpPr>
                <a:spLocks noChangeShapeType="1"/>
              </p:cNvSpPr>
              <p:nvPr/>
            </p:nvSpPr>
            <p:spPr bwMode="auto">
              <a:xfrm flipH="1">
                <a:off x="590" y="1690"/>
                <a:ext cx="115" cy="104"/>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621" name="Line 93"/>
              <p:cNvSpPr>
                <a:spLocks noChangeShapeType="1"/>
              </p:cNvSpPr>
              <p:nvPr/>
            </p:nvSpPr>
            <p:spPr bwMode="auto">
              <a:xfrm flipH="1">
                <a:off x="653" y="1690"/>
                <a:ext cx="118" cy="106"/>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622" name="Line 94"/>
              <p:cNvSpPr>
                <a:spLocks noChangeShapeType="1"/>
              </p:cNvSpPr>
              <p:nvPr/>
            </p:nvSpPr>
            <p:spPr bwMode="auto">
              <a:xfrm flipH="1">
                <a:off x="717" y="1733"/>
                <a:ext cx="85" cy="62"/>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623" name="Freeform 95"/>
              <p:cNvSpPr>
                <a:spLocks/>
              </p:cNvSpPr>
              <p:nvPr/>
            </p:nvSpPr>
            <p:spPr bwMode="auto">
              <a:xfrm>
                <a:off x="514" y="1678"/>
                <a:ext cx="279" cy="131"/>
              </a:xfrm>
              <a:custGeom>
                <a:avLst/>
                <a:gdLst>
                  <a:gd name="T0" fmla="*/ 0 w 279"/>
                  <a:gd name="T1" fmla="*/ 0 h 131"/>
                  <a:gd name="T2" fmla="*/ 0 w 279"/>
                  <a:gd name="T3" fmla="*/ 130 h 131"/>
                  <a:gd name="T4" fmla="*/ 278 w 279"/>
                  <a:gd name="T5" fmla="*/ 130 h 131"/>
                </a:gdLst>
                <a:ahLst/>
                <a:cxnLst>
                  <a:cxn ang="0">
                    <a:pos x="T0" y="T1"/>
                  </a:cxn>
                  <a:cxn ang="0">
                    <a:pos x="T2" y="T3"/>
                  </a:cxn>
                  <a:cxn ang="0">
                    <a:pos x="T4" y="T5"/>
                  </a:cxn>
                </a:cxnLst>
                <a:rect l="0" t="0" r="r" b="b"/>
                <a:pathLst>
                  <a:path w="279" h="131">
                    <a:moveTo>
                      <a:pt x="0" y="0"/>
                    </a:moveTo>
                    <a:lnTo>
                      <a:pt x="0" y="130"/>
                    </a:lnTo>
                    <a:lnTo>
                      <a:pt x="278" y="130"/>
                    </a:lnTo>
                  </a:path>
                </a:pathLst>
              </a:custGeom>
              <a:noFill/>
              <a:ln w="127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624" name="Rectangle 96"/>
              <p:cNvSpPr>
                <a:spLocks noChangeArrowheads="1"/>
              </p:cNvSpPr>
              <p:nvPr/>
            </p:nvSpPr>
            <p:spPr bwMode="auto">
              <a:xfrm>
                <a:off x="520" y="1701"/>
                <a:ext cx="236" cy="96"/>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1912" tIns="30162" rIns="61912" bIns="30162">
                <a:spAutoFit/>
              </a:bodyPr>
              <a:lstStyle/>
              <a:p>
                <a:pPr defTabSz="452438"/>
                <a:r>
                  <a:rPr lang="en-US" sz="600" b="1">
                    <a:latin typeface="Helvetica" charset="0"/>
                  </a:rPr>
                  <a:t>PARTS</a:t>
                </a:r>
              </a:p>
            </p:txBody>
          </p:sp>
        </p:grpSp>
        <p:grpSp>
          <p:nvGrpSpPr>
            <p:cNvPr id="22635" name="Group 107"/>
            <p:cNvGrpSpPr>
              <a:grpSpLocks/>
            </p:cNvGrpSpPr>
            <p:nvPr/>
          </p:nvGrpSpPr>
          <p:grpSpPr bwMode="auto">
            <a:xfrm>
              <a:off x="932" y="1415"/>
              <a:ext cx="361" cy="215"/>
              <a:chOff x="932" y="1415"/>
              <a:chExt cx="361" cy="215"/>
            </a:xfrm>
          </p:grpSpPr>
          <p:sp>
            <p:nvSpPr>
              <p:cNvPr id="22626" name="Rectangle 98"/>
              <p:cNvSpPr>
                <a:spLocks noChangeArrowheads="1"/>
              </p:cNvSpPr>
              <p:nvPr/>
            </p:nvSpPr>
            <p:spPr bwMode="auto">
              <a:xfrm>
                <a:off x="954" y="1441"/>
                <a:ext cx="312" cy="166"/>
              </a:xfrm>
              <a:prstGeom prst="rect">
                <a:avLst/>
              </a:prstGeom>
              <a:solidFill>
                <a:srgbClr val="FFAC55"/>
              </a:solidFill>
              <a:ln w="76200">
                <a:solidFill>
                  <a:srgbClr val="FFD09E"/>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627" name="Freeform 99"/>
              <p:cNvSpPr>
                <a:spLocks/>
              </p:cNvSpPr>
              <p:nvPr/>
            </p:nvSpPr>
            <p:spPr bwMode="auto">
              <a:xfrm>
                <a:off x="932" y="1415"/>
                <a:ext cx="361" cy="215"/>
              </a:xfrm>
              <a:custGeom>
                <a:avLst/>
                <a:gdLst>
                  <a:gd name="T0" fmla="*/ 360 w 361"/>
                  <a:gd name="T1" fmla="*/ 214 h 215"/>
                  <a:gd name="T2" fmla="*/ 360 w 361"/>
                  <a:gd name="T3" fmla="*/ 0 h 215"/>
                  <a:gd name="T4" fmla="*/ 0 w 361"/>
                  <a:gd name="T5" fmla="*/ 0 h 215"/>
                </a:gdLst>
                <a:ahLst/>
                <a:cxnLst>
                  <a:cxn ang="0">
                    <a:pos x="T0" y="T1"/>
                  </a:cxn>
                  <a:cxn ang="0">
                    <a:pos x="T2" y="T3"/>
                  </a:cxn>
                  <a:cxn ang="0">
                    <a:pos x="T4" y="T5"/>
                  </a:cxn>
                </a:cxnLst>
                <a:rect l="0" t="0" r="r" b="b"/>
                <a:pathLst>
                  <a:path w="361" h="215">
                    <a:moveTo>
                      <a:pt x="360" y="214"/>
                    </a:moveTo>
                    <a:lnTo>
                      <a:pt x="360" y="0"/>
                    </a:lnTo>
                    <a:lnTo>
                      <a:pt x="0" y="0"/>
                    </a:lnTo>
                  </a:path>
                </a:pathLst>
              </a:custGeom>
              <a:noFill/>
              <a:ln w="127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628" name="Line 100"/>
              <p:cNvSpPr>
                <a:spLocks noChangeShapeType="1"/>
              </p:cNvSpPr>
              <p:nvPr/>
            </p:nvSpPr>
            <p:spPr bwMode="auto">
              <a:xfrm flipH="1">
                <a:off x="959" y="1471"/>
                <a:ext cx="73" cy="44"/>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629" name="Line 101"/>
              <p:cNvSpPr>
                <a:spLocks noChangeShapeType="1"/>
              </p:cNvSpPr>
              <p:nvPr/>
            </p:nvSpPr>
            <p:spPr bwMode="auto">
              <a:xfrm flipH="1">
                <a:off x="981" y="1475"/>
                <a:ext cx="114" cy="102"/>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630" name="Line 102"/>
              <p:cNvSpPr>
                <a:spLocks noChangeShapeType="1"/>
              </p:cNvSpPr>
              <p:nvPr/>
            </p:nvSpPr>
            <p:spPr bwMode="auto">
              <a:xfrm flipH="1">
                <a:off x="1046" y="1473"/>
                <a:ext cx="115" cy="104"/>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631" name="Line 103"/>
              <p:cNvSpPr>
                <a:spLocks noChangeShapeType="1"/>
              </p:cNvSpPr>
              <p:nvPr/>
            </p:nvSpPr>
            <p:spPr bwMode="auto">
              <a:xfrm flipH="1">
                <a:off x="1109" y="1473"/>
                <a:ext cx="118" cy="106"/>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632" name="Line 104"/>
              <p:cNvSpPr>
                <a:spLocks noChangeShapeType="1"/>
              </p:cNvSpPr>
              <p:nvPr/>
            </p:nvSpPr>
            <p:spPr bwMode="auto">
              <a:xfrm flipH="1">
                <a:off x="1173" y="1516"/>
                <a:ext cx="85" cy="62"/>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633" name="Freeform 105"/>
              <p:cNvSpPr>
                <a:spLocks/>
              </p:cNvSpPr>
              <p:nvPr/>
            </p:nvSpPr>
            <p:spPr bwMode="auto">
              <a:xfrm>
                <a:off x="971" y="1461"/>
                <a:ext cx="278" cy="131"/>
              </a:xfrm>
              <a:custGeom>
                <a:avLst/>
                <a:gdLst>
                  <a:gd name="T0" fmla="*/ 0 w 278"/>
                  <a:gd name="T1" fmla="*/ 0 h 131"/>
                  <a:gd name="T2" fmla="*/ 0 w 278"/>
                  <a:gd name="T3" fmla="*/ 130 h 131"/>
                  <a:gd name="T4" fmla="*/ 277 w 278"/>
                  <a:gd name="T5" fmla="*/ 130 h 131"/>
                </a:gdLst>
                <a:ahLst/>
                <a:cxnLst>
                  <a:cxn ang="0">
                    <a:pos x="T0" y="T1"/>
                  </a:cxn>
                  <a:cxn ang="0">
                    <a:pos x="T2" y="T3"/>
                  </a:cxn>
                  <a:cxn ang="0">
                    <a:pos x="T4" y="T5"/>
                  </a:cxn>
                </a:cxnLst>
                <a:rect l="0" t="0" r="r" b="b"/>
                <a:pathLst>
                  <a:path w="278" h="131">
                    <a:moveTo>
                      <a:pt x="0" y="0"/>
                    </a:moveTo>
                    <a:lnTo>
                      <a:pt x="0" y="130"/>
                    </a:lnTo>
                    <a:lnTo>
                      <a:pt x="277" y="130"/>
                    </a:lnTo>
                  </a:path>
                </a:pathLst>
              </a:custGeom>
              <a:noFill/>
              <a:ln w="127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634" name="Rectangle 106"/>
              <p:cNvSpPr>
                <a:spLocks noChangeArrowheads="1"/>
              </p:cNvSpPr>
              <p:nvPr/>
            </p:nvSpPr>
            <p:spPr bwMode="auto">
              <a:xfrm>
                <a:off x="976" y="1484"/>
                <a:ext cx="236" cy="96"/>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1912" tIns="30162" rIns="61912" bIns="30162">
                <a:spAutoFit/>
              </a:bodyPr>
              <a:lstStyle/>
              <a:p>
                <a:pPr defTabSz="452438"/>
                <a:r>
                  <a:rPr lang="en-US" sz="600" b="1">
                    <a:latin typeface="Helvetica" charset="0"/>
                  </a:rPr>
                  <a:t>PARTS</a:t>
                </a:r>
              </a:p>
            </p:txBody>
          </p:sp>
        </p:grpSp>
        <p:grpSp>
          <p:nvGrpSpPr>
            <p:cNvPr id="22645" name="Group 117"/>
            <p:cNvGrpSpPr>
              <a:grpSpLocks/>
            </p:cNvGrpSpPr>
            <p:nvPr/>
          </p:nvGrpSpPr>
          <p:grpSpPr bwMode="auto">
            <a:xfrm>
              <a:off x="530" y="1415"/>
              <a:ext cx="361" cy="215"/>
              <a:chOff x="530" y="1415"/>
              <a:chExt cx="361" cy="215"/>
            </a:xfrm>
          </p:grpSpPr>
          <p:sp>
            <p:nvSpPr>
              <p:cNvPr id="22636" name="Rectangle 108"/>
              <p:cNvSpPr>
                <a:spLocks noChangeArrowheads="1"/>
              </p:cNvSpPr>
              <p:nvPr/>
            </p:nvSpPr>
            <p:spPr bwMode="auto">
              <a:xfrm>
                <a:off x="552" y="1441"/>
                <a:ext cx="312" cy="166"/>
              </a:xfrm>
              <a:prstGeom prst="rect">
                <a:avLst/>
              </a:prstGeom>
              <a:solidFill>
                <a:srgbClr val="FFAC55"/>
              </a:solidFill>
              <a:ln w="76200">
                <a:solidFill>
                  <a:srgbClr val="FFD09E"/>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637" name="Freeform 109"/>
              <p:cNvSpPr>
                <a:spLocks/>
              </p:cNvSpPr>
              <p:nvPr/>
            </p:nvSpPr>
            <p:spPr bwMode="auto">
              <a:xfrm>
                <a:off x="530" y="1415"/>
                <a:ext cx="361" cy="215"/>
              </a:xfrm>
              <a:custGeom>
                <a:avLst/>
                <a:gdLst>
                  <a:gd name="T0" fmla="*/ 360 w 361"/>
                  <a:gd name="T1" fmla="*/ 214 h 215"/>
                  <a:gd name="T2" fmla="*/ 360 w 361"/>
                  <a:gd name="T3" fmla="*/ 0 h 215"/>
                  <a:gd name="T4" fmla="*/ 0 w 361"/>
                  <a:gd name="T5" fmla="*/ 0 h 215"/>
                </a:gdLst>
                <a:ahLst/>
                <a:cxnLst>
                  <a:cxn ang="0">
                    <a:pos x="T0" y="T1"/>
                  </a:cxn>
                  <a:cxn ang="0">
                    <a:pos x="T2" y="T3"/>
                  </a:cxn>
                  <a:cxn ang="0">
                    <a:pos x="T4" y="T5"/>
                  </a:cxn>
                </a:cxnLst>
                <a:rect l="0" t="0" r="r" b="b"/>
                <a:pathLst>
                  <a:path w="361" h="215">
                    <a:moveTo>
                      <a:pt x="360" y="214"/>
                    </a:moveTo>
                    <a:lnTo>
                      <a:pt x="360" y="0"/>
                    </a:lnTo>
                    <a:lnTo>
                      <a:pt x="0" y="0"/>
                    </a:lnTo>
                  </a:path>
                </a:pathLst>
              </a:custGeom>
              <a:noFill/>
              <a:ln w="127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638" name="Line 110"/>
              <p:cNvSpPr>
                <a:spLocks noChangeShapeType="1"/>
              </p:cNvSpPr>
              <p:nvPr/>
            </p:nvSpPr>
            <p:spPr bwMode="auto">
              <a:xfrm flipH="1">
                <a:off x="557" y="1471"/>
                <a:ext cx="73" cy="44"/>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639" name="Line 111"/>
              <p:cNvSpPr>
                <a:spLocks noChangeShapeType="1"/>
              </p:cNvSpPr>
              <p:nvPr/>
            </p:nvSpPr>
            <p:spPr bwMode="auto">
              <a:xfrm flipH="1">
                <a:off x="579" y="1475"/>
                <a:ext cx="114" cy="102"/>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640" name="Line 112"/>
              <p:cNvSpPr>
                <a:spLocks noChangeShapeType="1"/>
              </p:cNvSpPr>
              <p:nvPr/>
            </p:nvSpPr>
            <p:spPr bwMode="auto">
              <a:xfrm flipH="1">
                <a:off x="644" y="1473"/>
                <a:ext cx="115" cy="104"/>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641" name="Line 113"/>
              <p:cNvSpPr>
                <a:spLocks noChangeShapeType="1"/>
              </p:cNvSpPr>
              <p:nvPr/>
            </p:nvSpPr>
            <p:spPr bwMode="auto">
              <a:xfrm flipH="1">
                <a:off x="707" y="1473"/>
                <a:ext cx="118" cy="106"/>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642" name="Line 114"/>
              <p:cNvSpPr>
                <a:spLocks noChangeShapeType="1"/>
              </p:cNvSpPr>
              <p:nvPr/>
            </p:nvSpPr>
            <p:spPr bwMode="auto">
              <a:xfrm flipH="1">
                <a:off x="772" y="1516"/>
                <a:ext cx="84" cy="62"/>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643" name="Freeform 115"/>
              <p:cNvSpPr>
                <a:spLocks/>
              </p:cNvSpPr>
              <p:nvPr/>
            </p:nvSpPr>
            <p:spPr bwMode="auto">
              <a:xfrm>
                <a:off x="569" y="1461"/>
                <a:ext cx="278" cy="131"/>
              </a:xfrm>
              <a:custGeom>
                <a:avLst/>
                <a:gdLst>
                  <a:gd name="T0" fmla="*/ 0 w 278"/>
                  <a:gd name="T1" fmla="*/ 0 h 131"/>
                  <a:gd name="T2" fmla="*/ 0 w 278"/>
                  <a:gd name="T3" fmla="*/ 130 h 131"/>
                  <a:gd name="T4" fmla="*/ 277 w 278"/>
                  <a:gd name="T5" fmla="*/ 130 h 131"/>
                </a:gdLst>
                <a:ahLst/>
                <a:cxnLst>
                  <a:cxn ang="0">
                    <a:pos x="T0" y="T1"/>
                  </a:cxn>
                  <a:cxn ang="0">
                    <a:pos x="T2" y="T3"/>
                  </a:cxn>
                  <a:cxn ang="0">
                    <a:pos x="T4" y="T5"/>
                  </a:cxn>
                </a:cxnLst>
                <a:rect l="0" t="0" r="r" b="b"/>
                <a:pathLst>
                  <a:path w="278" h="131">
                    <a:moveTo>
                      <a:pt x="0" y="0"/>
                    </a:moveTo>
                    <a:lnTo>
                      <a:pt x="0" y="130"/>
                    </a:lnTo>
                    <a:lnTo>
                      <a:pt x="277" y="130"/>
                    </a:lnTo>
                  </a:path>
                </a:pathLst>
              </a:custGeom>
              <a:noFill/>
              <a:ln w="127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644" name="Rectangle 116"/>
              <p:cNvSpPr>
                <a:spLocks noChangeArrowheads="1"/>
              </p:cNvSpPr>
              <p:nvPr/>
            </p:nvSpPr>
            <p:spPr bwMode="auto">
              <a:xfrm>
                <a:off x="574" y="1484"/>
                <a:ext cx="236" cy="96"/>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1912" tIns="30162" rIns="61912" bIns="30162">
                <a:spAutoFit/>
              </a:bodyPr>
              <a:lstStyle/>
              <a:p>
                <a:pPr defTabSz="452438"/>
                <a:r>
                  <a:rPr lang="en-US" sz="600" b="1">
                    <a:latin typeface="Helvetica" charset="0"/>
                  </a:rPr>
                  <a:t>PARTS</a:t>
                </a:r>
              </a:p>
            </p:txBody>
          </p:sp>
        </p:grpSp>
        <p:grpSp>
          <p:nvGrpSpPr>
            <p:cNvPr id="22675" name="Group 147"/>
            <p:cNvGrpSpPr>
              <a:grpSpLocks/>
            </p:cNvGrpSpPr>
            <p:nvPr/>
          </p:nvGrpSpPr>
          <p:grpSpPr bwMode="auto">
            <a:xfrm>
              <a:off x="435" y="2158"/>
              <a:ext cx="1263" cy="312"/>
              <a:chOff x="435" y="2158"/>
              <a:chExt cx="1263" cy="312"/>
            </a:xfrm>
          </p:grpSpPr>
          <p:sp>
            <p:nvSpPr>
              <p:cNvPr id="22646" name="Freeform 118"/>
              <p:cNvSpPr>
                <a:spLocks/>
              </p:cNvSpPr>
              <p:nvPr/>
            </p:nvSpPr>
            <p:spPr bwMode="auto">
              <a:xfrm>
                <a:off x="439" y="2161"/>
                <a:ext cx="1255" cy="149"/>
              </a:xfrm>
              <a:custGeom>
                <a:avLst/>
                <a:gdLst>
                  <a:gd name="T0" fmla="*/ 19 w 1255"/>
                  <a:gd name="T1" fmla="*/ 0 h 149"/>
                  <a:gd name="T2" fmla="*/ 19 w 1255"/>
                  <a:gd name="T3" fmla="*/ 131 h 149"/>
                  <a:gd name="T4" fmla="*/ 1254 w 1255"/>
                  <a:gd name="T5" fmla="*/ 131 h 149"/>
                  <a:gd name="T6" fmla="*/ 1254 w 1255"/>
                  <a:gd name="T7" fmla="*/ 148 h 149"/>
                  <a:gd name="T8" fmla="*/ 0 w 1255"/>
                  <a:gd name="T9" fmla="*/ 148 h 149"/>
                  <a:gd name="T10" fmla="*/ 0 w 1255"/>
                  <a:gd name="T11" fmla="*/ 0 h 149"/>
                  <a:gd name="T12" fmla="*/ 19 w 1255"/>
                  <a:gd name="T13" fmla="*/ 0 h 149"/>
                </a:gdLst>
                <a:ahLst/>
                <a:cxnLst>
                  <a:cxn ang="0">
                    <a:pos x="T0" y="T1"/>
                  </a:cxn>
                  <a:cxn ang="0">
                    <a:pos x="T2" y="T3"/>
                  </a:cxn>
                  <a:cxn ang="0">
                    <a:pos x="T4" y="T5"/>
                  </a:cxn>
                  <a:cxn ang="0">
                    <a:pos x="T6" y="T7"/>
                  </a:cxn>
                  <a:cxn ang="0">
                    <a:pos x="T8" y="T9"/>
                  </a:cxn>
                  <a:cxn ang="0">
                    <a:pos x="T10" y="T11"/>
                  </a:cxn>
                  <a:cxn ang="0">
                    <a:pos x="T12" y="T13"/>
                  </a:cxn>
                </a:cxnLst>
                <a:rect l="0" t="0" r="r" b="b"/>
                <a:pathLst>
                  <a:path w="1255" h="149">
                    <a:moveTo>
                      <a:pt x="19" y="0"/>
                    </a:moveTo>
                    <a:lnTo>
                      <a:pt x="19" y="131"/>
                    </a:lnTo>
                    <a:lnTo>
                      <a:pt x="1254" y="131"/>
                    </a:lnTo>
                    <a:lnTo>
                      <a:pt x="1254" y="148"/>
                    </a:lnTo>
                    <a:lnTo>
                      <a:pt x="0" y="148"/>
                    </a:lnTo>
                    <a:lnTo>
                      <a:pt x="0" y="0"/>
                    </a:lnTo>
                    <a:lnTo>
                      <a:pt x="19" y="0"/>
                    </a:lnTo>
                  </a:path>
                </a:pathLst>
              </a:custGeom>
              <a:solidFill>
                <a:srgbClr val="C0C0C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647" name="Freeform 119"/>
              <p:cNvSpPr>
                <a:spLocks/>
              </p:cNvSpPr>
              <p:nvPr/>
            </p:nvSpPr>
            <p:spPr bwMode="auto">
              <a:xfrm>
                <a:off x="1305" y="2350"/>
                <a:ext cx="97" cy="106"/>
              </a:xfrm>
              <a:custGeom>
                <a:avLst/>
                <a:gdLst>
                  <a:gd name="T0" fmla="*/ 0 w 97"/>
                  <a:gd name="T1" fmla="*/ 52 h 106"/>
                  <a:gd name="T2" fmla="*/ 0 w 97"/>
                  <a:gd name="T3" fmla="*/ 47 h 106"/>
                  <a:gd name="T4" fmla="*/ 1 w 97"/>
                  <a:gd name="T5" fmla="*/ 41 h 106"/>
                  <a:gd name="T6" fmla="*/ 3 w 97"/>
                  <a:gd name="T7" fmla="*/ 35 h 106"/>
                  <a:gd name="T8" fmla="*/ 4 w 97"/>
                  <a:gd name="T9" fmla="*/ 30 h 106"/>
                  <a:gd name="T10" fmla="*/ 7 w 97"/>
                  <a:gd name="T11" fmla="*/ 25 h 106"/>
                  <a:gd name="T12" fmla="*/ 10 w 97"/>
                  <a:gd name="T13" fmla="*/ 20 h 106"/>
                  <a:gd name="T14" fmla="*/ 14 w 97"/>
                  <a:gd name="T15" fmla="*/ 16 h 106"/>
                  <a:gd name="T16" fmla="*/ 17 w 97"/>
                  <a:gd name="T17" fmla="*/ 12 h 106"/>
                  <a:gd name="T18" fmla="*/ 22 w 97"/>
                  <a:gd name="T19" fmla="*/ 8 h 106"/>
                  <a:gd name="T20" fmla="*/ 26 w 97"/>
                  <a:gd name="T21" fmla="*/ 6 h 106"/>
                  <a:gd name="T22" fmla="*/ 31 w 97"/>
                  <a:gd name="T23" fmla="*/ 3 h 106"/>
                  <a:gd name="T24" fmla="*/ 36 w 97"/>
                  <a:gd name="T25" fmla="*/ 1 h 106"/>
                  <a:gd name="T26" fmla="*/ 41 w 97"/>
                  <a:gd name="T27" fmla="*/ 0 h 106"/>
                  <a:gd name="T28" fmla="*/ 46 w 97"/>
                  <a:gd name="T29" fmla="*/ 0 h 106"/>
                  <a:gd name="T30" fmla="*/ 52 w 97"/>
                  <a:gd name="T31" fmla="*/ 0 h 106"/>
                  <a:gd name="T32" fmla="*/ 57 w 97"/>
                  <a:gd name="T33" fmla="*/ 1 h 106"/>
                  <a:gd name="T34" fmla="*/ 62 w 97"/>
                  <a:gd name="T35" fmla="*/ 2 h 106"/>
                  <a:gd name="T36" fmla="*/ 67 w 97"/>
                  <a:gd name="T37" fmla="*/ 4 h 106"/>
                  <a:gd name="T38" fmla="*/ 72 w 97"/>
                  <a:gd name="T39" fmla="*/ 7 h 106"/>
                  <a:gd name="T40" fmla="*/ 76 w 97"/>
                  <a:gd name="T41" fmla="*/ 10 h 106"/>
                  <a:gd name="T42" fmla="*/ 80 w 97"/>
                  <a:gd name="T43" fmla="*/ 14 h 106"/>
                  <a:gd name="T44" fmla="*/ 84 w 97"/>
                  <a:gd name="T45" fmla="*/ 18 h 106"/>
                  <a:gd name="T46" fmla="*/ 87 w 97"/>
                  <a:gd name="T47" fmla="*/ 22 h 106"/>
                  <a:gd name="T48" fmla="*/ 90 w 97"/>
                  <a:gd name="T49" fmla="*/ 27 h 106"/>
                  <a:gd name="T50" fmla="*/ 92 w 97"/>
                  <a:gd name="T51" fmla="*/ 32 h 106"/>
                  <a:gd name="T52" fmla="*/ 94 w 97"/>
                  <a:gd name="T53" fmla="*/ 38 h 106"/>
                  <a:gd name="T54" fmla="*/ 95 w 97"/>
                  <a:gd name="T55" fmla="*/ 43 h 106"/>
                  <a:gd name="T56" fmla="*/ 96 w 97"/>
                  <a:gd name="T57" fmla="*/ 49 h 106"/>
                  <a:gd name="T58" fmla="*/ 96 w 97"/>
                  <a:gd name="T59" fmla="*/ 55 h 106"/>
                  <a:gd name="T60" fmla="*/ 95 w 97"/>
                  <a:gd name="T61" fmla="*/ 61 h 106"/>
                  <a:gd name="T62" fmla="*/ 94 w 97"/>
                  <a:gd name="T63" fmla="*/ 66 h 106"/>
                  <a:gd name="T64" fmla="*/ 93 w 97"/>
                  <a:gd name="T65" fmla="*/ 72 h 106"/>
                  <a:gd name="T66" fmla="*/ 90 w 97"/>
                  <a:gd name="T67" fmla="*/ 77 h 106"/>
                  <a:gd name="T68" fmla="*/ 88 w 97"/>
                  <a:gd name="T69" fmla="*/ 82 h 106"/>
                  <a:gd name="T70" fmla="*/ 85 w 97"/>
                  <a:gd name="T71" fmla="*/ 87 h 106"/>
                  <a:gd name="T72" fmla="*/ 81 w 97"/>
                  <a:gd name="T73" fmla="*/ 91 h 106"/>
                  <a:gd name="T74" fmla="*/ 77 w 97"/>
                  <a:gd name="T75" fmla="*/ 95 h 106"/>
                  <a:gd name="T76" fmla="*/ 73 w 97"/>
                  <a:gd name="T77" fmla="*/ 98 h 106"/>
                  <a:gd name="T78" fmla="*/ 68 w 97"/>
                  <a:gd name="T79" fmla="*/ 100 h 106"/>
                  <a:gd name="T80" fmla="*/ 63 w 97"/>
                  <a:gd name="T81" fmla="*/ 102 h 106"/>
                  <a:gd name="T82" fmla="*/ 58 w 97"/>
                  <a:gd name="T83" fmla="*/ 104 h 106"/>
                  <a:gd name="T84" fmla="*/ 52 w 97"/>
                  <a:gd name="T85" fmla="*/ 105 h 106"/>
                  <a:gd name="T86" fmla="*/ 47 w 97"/>
                  <a:gd name="T87" fmla="*/ 105 h 106"/>
                  <a:gd name="T88" fmla="*/ 42 w 97"/>
                  <a:gd name="T89" fmla="*/ 105 h 106"/>
                  <a:gd name="T90" fmla="*/ 37 w 97"/>
                  <a:gd name="T91" fmla="*/ 104 h 106"/>
                  <a:gd name="T92" fmla="*/ 32 w 97"/>
                  <a:gd name="T93" fmla="*/ 102 h 106"/>
                  <a:gd name="T94" fmla="*/ 27 w 97"/>
                  <a:gd name="T95" fmla="*/ 100 h 106"/>
                  <a:gd name="T96" fmla="*/ 22 w 97"/>
                  <a:gd name="T97" fmla="*/ 97 h 106"/>
                  <a:gd name="T98" fmla="*/ 18 w 97"/>
                  <a:gd name="T99" fmla="*/ 94 h 106"/>
                  <a:gd name="T100" fmla="*/ 14 w 97"/>
                  <a:gd name="T101" fmla="*/ 90 h 106"/>
                  <a:gd name="T102" fmla="*/ 11 w 97"/>
                  <a:gd name="T103" fmla="*/ 85 h 106"/>
                  <a:gd name="T104" fmla="*/ 8 w 97"/>
                  <a:gd name="T105" fmla="*/ 81 h 106"/>
                  <a:gd name="T106" fmla="*/ 5 w 97"/>
                  <a:gd name="T107" fmla="*/ 76 h 106"/>
                  <a:gd name="T108" fmla="*/ 3 w 97"/>
                  <a:gd name="T109" fmla="*/ 70 h 106"/>
                  <a:gd name="T110" fmla="*/ 2 w 97"/>
                  <a:gd name="T111" fmla="*/ 65 h 106"/>
                  <a:gd name="T112" fmla="*/ 0 w 97"/>
                  <a:gd name="T113" fmla="*/ 59 h 106"/>
                  <a:gd name="T114" fmla="*/ 0 w 97"/>
                  <a:gd name="T115" fmla="*/ 53 h 106"/>
                  <a:gd name="T116" fmla="*/ 0 w 97"/>
                  <a:gd name="T117" fmla="*/ 52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97" h="106">
                    <a:moveTo>
                      <a:pt x="0" y="52"/>
                    </a:moveTo>
                    <a:lnTo>
                      <a:pt x="0" y="47"/>
                    </a:lnTo>
                    <a:lnTo>
                      <a:pt x="1" y="41"/>
                    </a:lnTo>
                    <a:lnTo>
                      <a:pt x="3" y="35"/>
                    </a:lnTo>
                    <a:lnTo>
                      <a:pt x="4" y="30"/>
                    </a:lnTo>
                    <a:lnTo>
                      <a:pt x="7" y="25"/>
                    </a:lnTo>
                    <a:lnTo>
                      <a:pt x="10" y="20"/>
                    </a:lnTo>
                    <a:lnTo>
                      <a:pt x="14" y="16"/>
                    </a:lnTo>
                    <a:lnTo>
                      <a:pt x="17" y="12"/>
                    </a:lnTo>
                    <a:lnTo>
                      <a:pt x="22" y="8"/>
                    </a:lnTo>
                    <a:lnTo>
                      <a:pt x="26" y="6"/>
                    </a:lnTo>
                    <a:lnTo>
                      <a:pt x="31" y="3"/>
                    </a:lnTo>
                    <a:lnTo>
                      <a:pt x="36" y="1"/>
                    </a:lnTo>
                    <a:lnTo>
                      <a:pt x="41" y="0"/>
                    </a:lnTo>
                    <a:lnTo>
                      <a:pt x="46" y="0"/>
                    </a:lnTo>
                    <a:lnTo>
                      <a:pt x="52" y="0"/>
                    </a:lnTo>
                    <a:lnTo>
                      <a:pt x="57" y="1"/>
                    </a:lnTo>
                    <a:lnTo>
                      <a:pt x="62" y="2"/>
                    </a:lnTo>
                    <a:lnTo>
                      <a:pt x="67" y="4"/>
                    </a:lnTo>
                    <a:lnTo>
                      <a:pt x="72" y="7"/>
                    </a:lnTo>
                    <a:lnTo>
                      <a:pt x="76" y="10"/>
                    </a:lnTo>
                    <a:lnTo>
                      <a:pt x="80" y="14"/>
                    </a:lnTo>
                    <a:lnTo>
                      <a:pt x="84" y="18"/>
                    </a:lnTo>
                    <a:lnTo>
                      <a:pt x="87" y="22"/>
                    </a:lnTo>
                    <a:lnTo>
                      <a:pt x="90" y="27"/>
                    </a:lnTo>
                    <a:lnTo>
                      <a:pt x="92" y="32"/>
                    </a:lnTo>
                    <a:lnTo>
                      <a:pt x="94" y="38"/>
                    </a:lnTo>
                    <a:lnTo>
                      <a:pt x="95" y="43"/>
                    </a:lnTo>
                    <a:lnTo>
                      <a:pt x="96" y="49"/>
                    </a:lnTo>
                    <a:lnTo>
                      <a:pt x="96" y="55"/>
                    </a:lnTo>
                    <a:lnTo>
                      <a:pt x="95" y="61"/>
                    </a:lnTo>
                    <a:lnTo>
                      <a:pt x="94" y="66"/>
                    </a:lnTo>
                    <a:lnTo>
                      <a:pt x="93" y="72"/>
                    </a:lnTo>
                    <a:lnTo>
                      <a:pt x="90" y="77"/>
                    </a:lnTo>
                    <a:lnTo>
                      <a:pt x="88" y="82"/>
                    </a:lnTo>
                    <a:lnTo>
                      <a:pt x="85" y="87"/>
                    </a:lnTo>
                    <a:lnTo>
                      <a:pt x="81" y="91"/>
                    </a:lnTo>
                    <a:lnTo>
                      <a:pt x="77" y="95"/>
                    </a:lnTo>
                    <a:lnTo>
                      <a:pt x="73" y="98"/>
                    </a:lnTo>
                    <a:lnTo>
                      <a:pt x="68" y="100"/>
                    </a:lnTo>
                    <a:lnTo>
                      <a:pt x="63" y="102"/>
                    </a:lnTo>
                    <a:lnTo>
                      <a:pt x="58" y="104"/>
                    </a:lnTo>
                    <a:lnTo>
                      <a:pt x="52" y="105"/>
                    </a:lnTo>
                    <a:lnTo>
                      <a:pt x="47" y="105"/>
                    </a:lnTo>
                    <a:lnTo>
                      <a:pt x="42" y="105"/>
                    </a:lnTo>
                    <a:lnTo>
                      <a:pt x="37" y="104"/>
                    </a:lnTo>
                    <a:lnTo>
                      <a:pt x="32" y="102"/>
                    </a:lnTo>
                    <a:lnTo>
                      <a:pt x="27" y="100"/>
                    </a:lnTo>
                    <a:lnTo>
                      <a:pt x="22" y="97"/>
                    </a:lnTo>
                    <a:lnTo>
                      <a:pt x="18" y="94"/>
                    </a:lnTo>
                    <a:lnTo>
                      <a:pt x="14" y="90"/>
                    </a:lnTo>
                    <a:lnTo>
                      <a:pt x="11" y="85"/>
                    </a:lnTo>
                    <a:lnTo>
                      <a:pt x="8" y="81"/>
                    </a:lnTo>
                    <a:lnTo>
                      <a:pt x="5" y="76"/>
                    </a:lnTo>
                    <a:lnTo>
                      <a:pt x="3" y="70"/>
                    </a:lnTo>
                    <a:lnTo>
                      <a:pt x="2" y="65"/>
                    </a:lnTo>
                    <a:lnTo>
                      <a:pt x="0" y="59"/>
                    </a:lnTo>
                    <a:lnTo>
                      <a:pt x="0" y="53"/>
                    </a:lnTo>
                    <a:lnTo>
                      <a:pt x="0" y="52"/>
                    </a:lnTo>
                  </a:path>
                </a:pathLst>
              </a:custGeom>
              <a:solidFill>
                <a:srgbClr val="FF000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648" name="Freeform 120"/>
              <p:cNvSpPr>
                <a:spLocks/>
              </p:cNvSpPr>
              <p:nvPr/>
            </p:nvSpPr>
            <p:spPr bwMode="auto">
              <a:xfrm>
                <a:off x="1331" y="2379"/>
                <a:ext cx="43" cy="47"/>
              </a:xfrm>
              <a:custGeom>
                <a:avLst/>
                <a:gdLst>
                  <a:gd name="T0" fmla="*/ 0 w 43"/>
                  <a:gd name="T1" fmla="*/ 23 h 47"/>
                  <a:gd name="T2" fmla="*/ 0 w 43"/>
                  <a:gd name="T3" fmla="*/ 19 h 47"/>
                  <a:gd name="T4" fmla="*/ 1 w 43"/>
                  <a:gd name="T5" fmla="*/ 15 h 47"/>
                  <a:gd name="T6" fmla="*/ 2 w 43"/>
                  <a:gd name="T7" fmla="*/ 12 h 47"/>
                  <a:gd name="T8" fmla="*/ 4 w 43"/>
                  <a:gd name="T9" fmla="*/ 9 h 47"/>
                  <a:gd name="T10" fmla="*/ 7 w 43"/>
                  <a:gd name="T11" fmla="*/ 6 h 47"/>
                  <a:gd name="T12" fmla="*/ 9 w 43"/>
                  <a:gd name="T13" fmla="*/ 4 h 47"/>
                  <a:gd name="T14" fmla="*/ 12 w 43"/>
                  <a:gd name="T15" fmla="*/ 2 h 47"/>
                  <a:gd name="T16" fmla="*/ 16 w 43"/>
                  <a:gd name="T17" fmla="*/ 1 h 47"/>
                  <a:gd name="T18" fmla="*/ 19 w 43"/>
                  <a:gd name="T19" fmla="*/ 0 h 47"/>
                  <a:gd name="T20" fmla="*/ 22 w 43"/>
                  <a:gd name="T21" fmla="*/ 0 h 47"/>
                  <a:gd name="T22" fmla="*/ 26 w 43"/>
                  <a:gd name="T23" fmla="*/ 1 h 47"/>
                  <a:gd name="T24" fmla="*/ 29 w 43"/>
                  <a:gd name="T25" fmla="*/ 2 h 47"/>
                  <a:gd name="T26" fmla="*/ 32 w 43"/>
                  <a:gd name="T27" fmla="*/ 3 h 47"/>
                  <a:gd name="T28" fmla="*/ 35 w 43"/>
                  <a:gd name="T29" fmla="*/ 6 h 47"/>
                  <a:gd name="T30" fmla="*/ 37 w 43"/>
                  <a:gd name="T31" fmla="*/ 9 h 47"/>
                  <a:gd name="T32" fmla="*/ 39 w 43"/>
                  <a:gd name="T33" fmla="*/ 12 h 47"/>
                  <a:gd name="T34" fmla="*/ 41 w 43"/>
                  <a:gd name="T35" fmla="*/ 15 h 47"/>
                  <a:gd name="T36" fmla="*/ 41 w 43"/>
                  <a:gd name="T37" fmla="*/ 19 h 47"/>
                  <a:gd name="T38" fmla="*/ 42 w 43"/>
                  <a:gd name="T39" fmla="*/ 23 h 47"/>
                  <a:gd name="T40" fmla="*/ 42 w 43"/>
                  <a:gd name="T41" fmla="*/ 26 h 47"/>
                  <a:gd name="T42" fmla="*/ 41 w 43"/>
                  <a:gd name="T43" fmla="*/ 30 h 47"/>
                  <a:gd name="T44" fmla="*/ 40 w 43"/>
                  <a:gd name="T45" fmla="*/ 34 h 47"/>
                  <a:gd name="T46" fmla="*/ 38 w 43"/>
                  <a:gd name="T47" fmla="*/ 37 h 47"/>
                  <a:gd name="T48" fmla="*/ 36 w 43"/>
                  <a:gd name="T49" fmla="*/ 40 h 47"/>
                  <a:gd name="T50" fmla="*/ 33 w 43"/>
                  <a:gd name="T51" fmla="*/ 42 h 47"/>
                  <a:gd name="T52" fmla="*/ 30 w 43"/>
                  <a:gd name="T53" fmla="*/ 44 h 47"/>
                  <a:gd name="T54" fmla="*/ 27 w 43"/>
                  <a:gd name="T55" fmla="*/ 45 h 47"/>
                  <a:gd name="T56" fmla="*/ 23 w 43"/>
                  <a:gd name="T57" fmla="*/ 46 h 47"/>
                  <a:gd name="T58" fmla="*/ 20 w 43"/>
                  <a:gd name="T59" fmla="*/ 46 h 47"/>
                  <a:gd name="T60" fmla="*/ 16 w 43"/>
                  <a:gd name="T61" fmla="*/ 45 h 47"/>
                  <a:gd name="T62" fmla="*/ 13 w 43"/>
                  <a:gd name="T63" fmla="*/ 44 h 47"/>
                  <a:gd name="T64" fmla="*/ 10 w 43"/>
                  <a:gd name="T65" fmla="*/ 43 h 47"/>
                  <a:gd name="T66" fmla="*/ 7 w 43"/>
                  <a:gd name="T67" fmla="*/ 41 h 47"/>
                  <a:gd name="T68" fmla="*/ 5 w 43"/>
                  <a:gd name="T69" fmla="*/ 38 h 47"/>
                  <a:gd name="T70" fmla="*/ 3 w 43"/>
                  <a:gd name="T71" fmla="*/ 34 h 47"/>
                  <a:gd name="T72" fmla="*/ 1 w 43"/>
                  <a:gd name="T73" fmla="*/ 31 h 47"/>
                  <a:gd name="T74" fmla="*/ 1 w 43"/>
                  <a:gd name="T75" fmla="*/ 28 h 47"/>
                  <a:gd name="T76" fmla="*/ 0 w 43"/>
                  <a:gd name="T77" fmla="*/ 24 h 47"/>
                  <a:gd name="T78" fmla="*/ 0 w 43"/>
                  <a:gd name="T79" fmla="*/ 2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3" h="47">
                    <a:moveTo>
                      <a:pt x="0" y="23"/>
                    </a:moveTo>
                    <a:lnTo>
                      <a:pt x="0" y="19"/>
                    </a:lnTo>
                    <a:lnTo>
                      <a:pt x="1" y="15"/>
                    </a:lnTo>
                    <a:lnTo>
                      <a:pt x="2" y="12"/>
                    </a:lnTo>
                    <a:lnTo>
                      <a:pt x="4" y="9"/>
                    </a:lnTo>
                    <a:lnTo>
                      <a:pt x="7" y="6"/>
                    </a:lnTo>
                    <a:lnTo>
                      <a:pt x="9" y="4"/>
                    </a:lnTo>
                    <a:lnTo>
                      <a:pt x="12" y="2"/>
                    </a:lnTo>
                    <a:lnTo>
                      <a:pt x="16" y="1"/>
                    </a:lnTo>
                    <a:lnTo>
                      <a:pt x="19" y="0"/>
                    </a:lnTo>
                    <a:lnTo>
                      <a:pt x="22" y="0"/>
                    </a:lnTo>
                    <a:lnTo>
                      <a:pt x="26" y="1"/>
                    </a:lnTo>
                    <a:lnTo>
                      <a:pt x="29" y="2"/>
                    </a:lnTo>
                    <a:lnTo>
                      <a:pt x="32" y="3"/>
                    </a:lnTo>
                    <a:lnTo>
                      <a:pt x="35" y="6"/>
                    </a:lnTo>
                    <a:lnTo>
                      <a:pt x="37" y="9"/>
                    </a:lnTo>
                    <a:lnTo>
                      <a:pt x="39" y="12"/>
                    </a:lnTo>
                    <a:lnTo>
                      <a:pt x="41" y="15"/>
                    </a:lnTo>
                    <a:lnTo>
                      <a:pt x="41" y="19"/>
                    </a:lnTo>
                    <a:lnTo>
                      <a:pt x="42" y="23"/>
                    </a:lnTo>
                    <a:lnTo>
                      <a:pt x="42" y="26"/>
                    </a:lnTo>
                    <a:lnTo>
                      <a:pt x="41" y="30"/>
                    </a:lnTo>
                    <a:lnTo>
                      <a:pt x="40" y="34"/>
                    </a:lnTo>
                    <a:lnTo>
                      <a:pt x="38" y="37"/>
                    </a:lnTo>
                    <a:lnTo>
                      <a:pt x="36" y="40"/>
                    </a:lnTo>
                    <a:lnTo>
                      <a:pt x="33" y="42"/>
                    </a:lnTo>
                    <a:lnTo>
                      <a:pt x="30" y="44"/>
                    </a:lnTo>
                    <a:lnTo>
                      <a:pt x="27" y="45"/>
                    </a:lnTo>
                    <a:lnTo>
                      <a:pt x="23" y="46"/>
                    </a:lnTo>
                    <a:lnTo>
                      <a:pt x="20" y="46"/>
                    </a:lnTo>
                    <a:lnTo>
                      <a:pt x="16" y="45"/>
                    </a:lnTo>
                    <a:lnTo>
                      <a:pt x="13" y="44"/>
                    </a:lnTo>
                    <a:lnTo>
                      <a:pt x="10" y="43"/>
                    </a:lnTo>
                    <a:lnTo>
                      <a:pt x="7" y="41"/>
                    </a:lnTo>
                    <a:lnTo>
                      <a:pt x="5" y="38"/>
                    </a:lnTo>
                    <a:lnTo>
                      <a:pt x="3" y="34"/>
                    </a:lnTo>
                    <a:lnTo>
                      <a:pt x="1" y="31"/>
                    </a:lnTo>
                    <a:lnTo>
                      <a:pt x="1" y="28"/>
                    </a:lnTo>
                    <a:lnTo>
                      <a:pt x="0" y="24"/>
                    </a:lnTo>
                    <a:lnTo>
                      <a:pt x="0" y="23"/>
                    </a:lnTo>
                  </a:path>
                </a:pathLst>
              </a:custGeom>
              <a:solidFill>
                <a:srgbClr val="C0C0C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649" name="Freeform 121"/>
              <p:cNvSpPr>
                <a:spLocks/>
              </p:cNvSpPr>
              <p:nvPr/>
            </p:nvSpPr>
            <p:spPr bwMode="auto">
              <a:xfrm>
                <a:off x="1435" y="2350"/>
                <a:ext cx="96" cy="106"/>
              </a:xfrm>
              <a:custGeom>
                <a:avLst/>
                <a:gdLst>
                  <a:gd name="T0" fmla="*/ 0 w 96"/>
                  <a:gd name="T1" fmla="*/ 52 h 106"/>
                  <a:gd name="T2" fmla="*/ 0 w 96"/>
                  <a:gd name="T3" fmla="*/ 47 h 106"/>
                  <a:gd name="T4" fmla="*/ 1 w 96"/>
                  <a:gd name="T5" fmla="*/ 41 h 106"/>
                  <a:gd name="T6" fmla="*/ 3 w 96"/>
                  <a:gd name="T7" fmla="*/ 35 h 106"/>
                  <a:gd name="T8" fmla="*/ 4 w 96"/>
                  <a:gd name="T9" fmla="*/ 30 h 106"/>
                  <a:gd name="T10" fmla="*/ 7 w 96"/>
                  <a:gd name="T11" fmla="*/ 25 h 106"/>
                  <a:gd name="T12" fmla="*/ 10 w 96"/>
                  <a:gd name="T13" fmla="*/ 20 h 106"/>
                  <a:gd name="T14" fmla="*/ 13 w 96"/>
                  <a:gd name="T15" fmla="*/ 16 h 106"/>
                  <a:gd name="T16" fmla="*/ 17 w 96"/>
                  <a:gd name="T17" fmla="*/ 12 h 106"/>
                  <a:gd name="T18" fmla="*/ 21 w 96"/>
                  <a:gd name="T19" fmla="*/ 8 h 106"/>
                  <a:gd name="T20" fmla="*/ 26 w 96"/>
                  <a:gd name="T21" fmla="*/ 6 h 106"/>
                  <a:gd name="T22" fmla="*/ 30 w 96"/>
                  <a:gd name="T23" fmla="*/ 3 h 106"/>
                  <a:gd name="T24" fmla="*/ 36 w 96"/>
                  <a:gd name="T25" fmla="*/ 1 h 106"/>
                  <a:gd name="T26" fmla="*/ 41 w 96"/>
                  <a:gd name="T27" fmla="*/ 0 h 106"/>
                  <a:gd name="T28" fmla="*/ 46 w 96"/>
                  <a:gd name="T29" fmla="*/ 0 h 106"/>
                  <a:gd name="T30" fmla="*/ 51 w 96"/>
                  <a:gd name="T31" fmla="*/ 0 h 106"/>
                  <a:gd name="T32" fmla="*/ 56 w 96"/>
                  <a:gd name="T33" fmla="*/ 1 h 106"/>
                  <a:gd name="T34" fmla="*/ 61 w 96"/>
                  <a:gd name="T35" fmla="*/ 2 h 106"/>
                  <a:gd name="T36" fmla="*/ 66 w 96"/>
                  <a:gd name="T37" fmla="*/ 4 h 106"/>
                  <a:gd name="T38" fmla="*/ 71 w 96"/>
                  <a:gd name="T39" fmla="*/ 7 h 106"/>
                  <a:gd name="T40" fmla="*/ 76 w 96"/>
                  <a:gd name="T41" fmla="*/ 10 h 106"/>
                  <a:gd name="T42" fmla="*/ 79 w 96"/>
                  <a:gd name="T43" fmla="*/ 14 h 106"/>
                  <a:gd name="T44" fmla="*/ 83 w 96"/>
                  <a:gd name="T45" fmla="*/ 18 h 106"/>
                  <a:gd name="T46" fmla="*/ 87 w 96"/>
                  <a:gd name="T47" fmla="*/ 22 h 106"/>
                  <a:gd name="T48" fmla="*/ 89 w 96"/>
                  <a:gd name="T49" fmla="*/ 27 h 106"/>
                  <a:gd name="T50" fmla="*/ 92 w 96"/>
                  <a:gd name="T51" fmla="*/ 32 h 106"/>
                  <a:gd name="T52" fmla="*/ 93 w 96"/>
                  <a:gd name="T53" fmla="*/ 38 h 106"/>
                  <a:gd name="T54" fmla="*/ 94 w 96"/>
                  <a:gd name="T55" fmla="*/ 43 h 106"/>
                  <a:gd name="T56" fmla="*/ 95 w 96"/>
                  <a:gd name="T57" fmla="*/ 49 h 106"/>
                  <a:gd name="T58" fmla="*/ 95 w 96"/>
                  <a:gd name="T59" fmla="*/ 55 h 106"/>
                  <a:gd name="T60" fmla="*/ 95 w 96"/>
                  <a:gd name="T61" fmla="*/ 61 h 106"/>
                  <a:gd name="T62" fmla="*/ 93 w 96"/>
                  <a:gd name="T63" fmla="*/ 66 h 106"/>
                  <a:gd name="T64" fmla="*/ 92 w 96"/>
                  <a:gd name="T65" fmla="*/ 72 h 106"/>
                  <a:gd name="T66" fmla="*/ 90 w 96"/>
                  <a:gd name="T67" fmla="*/ 77 h 106"/>
                  <a:gd name="T68" fmla="*/ 87 w 96"/>
                  <a:gd name="T69" fmla="*/ 82 h 106"/>
                  <a:gd name="T70" fmla="*/ 84 w 96"/>
                  <a:gd name="T71" fmla="*/ 87 h 106"/>
                  <a:gd name="T72" fmla="*/ 80 w 96"/>
                  <a:gd name="T73" fmla="*/ 91 h 106"/>
                  <a:gd name="T74" fmla="*/ 76 w 96"/>
                  <a:gd name="T75" fmla="*/ 95 h 106"/>
                  <a:gd name="T76" fmla="*/ 72 w 96"/>
                  <a:gd name="T77" fmla="*/ 98 h 106"/>
                  <a:gd name="T78" fmla="*/ 67 w 96"/>
                  <a:gd name="T79" fmla="*/ 100 h 106"/>
                  <a:gd name="T80" fmla="*/ 62 w 96"/>
                  <a:gd name="T81" fmla="*/ 102 h 106"/>
                  <a:gd name="T82" fmla="*/ 57 w 96"/>
                  <a:gd name="T83" fmla="*/ 104 h 106"/>
                  <a:gd name="T84" fmla="*/ 52 w 96"/>
                  <a:gd name="T85" fmla="*/ 105 h 106"/>
                  <a:gd name="T86" fmla="*/ 47 w 96"/>
                  <a:gd name="T87" fmla="*/ 105 h 106"/>
                  <a:gd name="T88" fmla="*/ 41 w 96"/>
                  <a:gd name="T89" fmla="*/ 105 h 106"/>
                  <a:gd name="T90" fmla="*/ 36 w 96"/>
                  <a:gd name="T91" fmla="*/ 104 h 106"/>
                  <a:gd name="T92" fmla="*/ 31 w 96"/>
                  <a:gd name="T93" fmla="*/ 102 h 106"/>
                  <a:gd name="T94" fmla="*/ 27 w 96"/>
                  <a:gd name="T95" fmla="*/ 100 h 106"/>
                  <a:gd name="T96" fmla="*/ 22 w 96"/>
                  <a:gd name="T97" fmla="*/ 97 h 106"/>
                  <a:gd name="T98" fmla="*/ 18 w 96"/>
                  <a:gd name="T99" fmla="*/ 94 h 106"/>
                  <a:gd name="T100" fmla="*/ 14 w 96"/>
                  <a:gd name="T101" fmla="*/ 90 h 106"/>
                  <a:gd name="T102" fmla="*/ 10 w 96"/>
                  <a:gd name="T103" fmla="*/ 85 h 106"/>
                  <a:gd name="T104" fmla="*/ 8 w 96"/>
                  <a:gd name="T105" fmla="*/ 81 h 106"/>
                  <a:gd name="T106" fmla="*/ 5 w 96"/>
                  <a:gd name="T107" fmla="*/ 76 h 106"/>
                  <a:gd name="T108" fmla="*/ 3 w 96"/>
                  <a:gd name="T109" fmla="*/ 70 h 106"/>
                  <a:gd name="T110" fmla="*/ 1 w 96"/>
                  <a:gd name="T111" fmla="*/ 65 h 106"/>
                  <a:gd name="T112" fmla="*/ 0 w 96"/>
                  <a:gd name="T113" fmla="*/ 59 h 106"/>
                  <a:gd name="T114" fmla="*/ 0 w 96"/>
                  <a:gd name="T115" fmla="*/ 53 h 106"/>
                  <a:gd name="T116" fmla="*/ 0 w 96"/>
                  <a:gd name="T117" fmla="*/ 52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96" h="106">
                    <a:moveTo>
                      <a:pt x="0" y="52"/>
                    </a:moveTo>
                    <a:lnTo>
                      <a:pt x="0" y="47"/>
                    </a:lnTo>
                    <a:lnTo>
                      <a:pt x="1" y="41"/>
                    </a:lnTo>
                    <a:lnTo>
                      <a:pt x="3" y="35"/>
                    </a:lnTo>
                    <a:lnTo>
                      <a:pt x="4" y="30"/>
                    </a:lnTo>
                    <a:lnTo>
                      <a:pt x="7" y="25"/>
                    </a:lnTo>
                    <a:lnTo>
                      <a:pt x="10" y="20"/>
                    </a:lnTo>
                    <a:lnTo>
                      <a:pt x="13" y="16"/>
                    </a:lnTo>
                    <a:lnTo>
                      <a:pt x="17" y="12"/>
                    </a:lnTo>
                    <a:lnTo>
                      <a:pt x="21" y="8"/>
                    </a:lnTo>
                    <a:lnTo>
                      <a:pt x="26" y="6"/>
                    </a:lnTo>
                    <a:lnTo>
                      <a:pt x="30" y="3"/>
                    </a:lnTo>
                    <a:lnTo>
                      <a:pt x="36" y="1"/>
                    </a:lnTo>
                    <a:lnTo>
                      <a:pt x="41" y="0"/>
                    </a:lnTo>
                    <a:lnTo>
                      <a:pt x="46" y="0"/>
                    </a:lnTo>
                    <a:lnTo>
                      <a:pt x="51" y="0"/>
                    </a:lnTo>
                    <a:lnTo>
                      <a:pt x="56" y="1"/>
                    </a:lnTo>
                    <a:lnTo>
                      <a:pt x="61" y="2"/>
                    </a:lnTo>
                    <a:lnTo>
                      <a:pt x="66" y="4"/>
                    </a:lnTo>
                    <a:lnTo>
                      <a:pt x="71" y="7"/>
                    </a:lnTo>
                    <a:lnTo>
                      <a:pt x="76" y="10"/>
                    </a:lnTo>
                    <a:lnTo>
                      <a:pt x="79" y="14"/>
                    </a:lnTo>
                    <a:lnTo>
                      <a:pt x="83" y="18"/>
                    </a:lnTo>
                    <a:lnTo>
                      <a:pt x="87" y="22"/>
                    </a:lnTo>
                    <a:lnTo>
                      <a:pt x="89" y="27"/>
                    </a:lnTo>
                    <a:lnTo>
                      <a:pt x="92" y="32"/>
                    </a:lnTo>
                    <a:lnTo>
                      <a:pt x="93" y="38"/>
                    </a:lnTo>
                    <a:lnTo>
                      <a:pt x="94" y="43"/>
                    </a:lnTo>
                    <a:lnTo>
                      <a:pt x="95" y="49"/>
                    </a:lnTo>
                    <a:lnTo>
                      <a:pt x="95" y="55"/>
                    </a:lnTo>
                    <a:lnTo>
                      <a:pt x="95" y="61"/>
                    </a:lnTo>
                    <a:lnTo>
                      <a:pt x="93" y="66"/>
                    </a:lnTo>
                    <a:lnTo>
                      <a:pt x="92" y="72"/>
                    </a:lnTo>
                    <a:lnTo>
                      <a:pt x="90" y="77"/>
                    </a:lnTo>
                    <a:lnTo>
                      <a:pt x="87" y="82"/>
                    </a:lnTo>
                    <a:lnTo>
                      <a:pt x="84" y="87"/>
                    </a:lnTo>
                    <a:lnTo>
                      <a:pt x="80" y="91"/>
                    </a:lnTo>
                    <a:lnTo>
                      <a:pt x="76" y="95"/>
                    </a:lnTo>
                    <a:lnTo>
                      <a:pt x="72" y="98"/>
                    </a:lnTo>
                    <a:lnTo>
                      <a:pt x="67" y="100"/>
                    </a:lnTo>
                    <a:lnTo>
                      <a:pt x="62" y="102"/>
                    </a:lnTo>
                    <a:lnTo>
                      <a:pt x="57" y="104"/>
                    </a:lnTo>
                    <a:lnTo>
                      <a:pt x="52" y="105"/>
                    </a:lnTo>
                    <a:lnTo>
                      <a:pt x="47" y="105"/>
                    </a:lnTo>
                    <a:lnTo>
                      <a:pt x="41" y="105"/>
                    </a:lnTo>
                    <a:lnTo>
                      <a:pt x="36" y="104"/>
                    </a:lnTo>
                    <a:lnTo>
                      <a:pt x="31" y="102"/>
                    </a:lnTo>
                    <a:lnTo>
                      <a:pt x="27" y="100"/>
                    </a:lnTo>
                    <a:lnTo>
                      <a:pt x="22" y="97"/>
                    </a:lnTo>
                    <a:lnTo>
                      <a:pt x="18" y="94"/>
                    </a:lnTo>
                    <a:lnTo>
                      <a:pt x="14" y="90"/>
                    </a:lnTo>
                    <a:lnTo>
                      <a:pt x="10" y="85"/>
                    </a:lnTo>
                    <a:lnTo>
                      <a:pt x="8" y="81"/>
                    </a:lnTo>
                    <a:lnTo>
                      <a:pt x="5" y="76"/>
                    </a:lnTo>
                    <a:lnTo>
                      <a:pt x="3" y="70"/>
                    </a:lnTo>
                    <a:lnTo>
                      <a:pt x="1" y="65"/>
                    </a:lnTo>
                    <a:lnTo>
                      <a:pt x="0" y="59"/>
                    </a:lnTo>
                    <a:lnTo>
                      <a:pt x="0" y="53"/>
                    </a:lnTo>
                    <a:lnTo>
                      <a:pt x="0" y="52"/>
                    </a:lnTo>
                  </a:path>
                </a:pathLst>
              </a:custGeom>
              <a:solidFill>
                <a:srgbClr val="FF000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650" name="Freeform 122"/>
              <p:cNvSpPr>
                <a:spLocks/>
              </p:cNvSpPr>
              <p:nvPr/>
            </p:nvSpPr>
            <p:spPr bwMode="auto">
              <a:xfrm>
                <a:off x="1461" y="2379"/>
                <a:ext cx="42" cy="47"/>
              </a:xfrm>
              <a:custGeom>
                <a:avLst/>
                <a:gdLst>
                  <a:gd name="T0" fmla="*/ 0 w 42"/>
                  <a:gd name="T1" fmla="*/ 23 h 47"/>
                  <a:gd name="T2" fmla="*/ 0 w 42"/>
                  <a:gd name="T3" fmla="*/ 19 h 47"/>
                  <a:gd name="T4" fmla="*/ 1 w 42"/>
                  <a:gd name="T5" fmla="*/ 15 h 47"/>
                  <a:gd name="T6" fmla="*/ 2 w 42"/>
                  <a:gd name="T7" fmla="*/ 12 h 47"/>
                  <a:gd name="T8" fmla="*/ 4 w 42"/>
                  <a:gd name="T9" fmla="*/ 9 h 47"/>
                  <a:gd name="T10" fmla="*/ 7 w 42"/>
                  <a:gd name="T11" fmla="*/ 6 h 47"/>
                  <a:gd name="T12" fmla="*/ 9 w 42"/>
                  <a:gd name="T13" fmla="*/ 4 h 47"/>
                  <a:gd name="T14" fmla="*/ 12 w 42"/>
                  <a:gd name="T15" fmla="*/ 2 h 47"/>
                  <a:gd name="T16" fmla="*/ 15 w 42"/>
                  <a:gd name="T17" fmla="*/ 1 h 47"/>
                  <a:gd name="T18" fmla="*/ 19 w 42"/>
                  <a:gd name="T19" fmla="*/ 0 h 47"/>
                  <a:gd name="T20" fmla="*/ 22 w 42"/>
                  <a:gd name="T21" fmla="*/ 0 h 47"/>
                  <a:gd name="T22" fmla="*/ 26 w 42"/>
                  <a:gd name="T23" fmla="*/ 1 h 47"/>
                  <a:gd name="T24" fmla="*/ 29 w 42"/>
                  <a:gd name="T25" fmla="*/ 2 h 47"/>
                  <a:gd name="T26" fmla="*/ 32 w 42"/>
                  <a:gd name="T27" fmla="*/ 3 h 47"/>
                  <a:gd name="T28" fmla="*/ 34 w 42"/>
                  <a:gd name="T29" fmla="*/ 6 h 47"/>
                  <a:gd name="T30" fmla="*/ 36 w 42"/>
                  <a:gd name="T31" fmla="*/ 9 h 47"/>
                  <a:gd name="T32" fmla="*/ 38 w 42"/>
                  <a:gd name="T33" fmla="*/ 12 h 47"/>
                  <a:gd name="T34" fmla="*/ 40 w 42"/>
                  <a:gd name="T35" fmla="*/ 15 h 47"/>
                  <a:gd name="T36" fmla="*/ 41 w 42"/>
                  <a:gd name="T37" fmla="*/ 19 h 47"/>
                  <a:gd name="T38" fmla="*/ 41 w 42"/>
                  <a:gd name="T39" fmla="*/ 23 h 47"/>
                  <a:gd name="T40" fmla="*/ 41 w 42"/>
                  <a:gd name="T41" fmla="*/ 26 h 47"/>
                  <a:gd name="T42" fmla="*/ 40 w 42"/>
                  <a:gd name="T43" fmla="*/ 30 h 47"/>
                  <a:gd name="T44" fmla="*/ 39 w 42"/>
                  <a:gd name="T45" fmla="*/ 34 h 47"/>
                  <a:gd name="T46" fmla="*/ 37 w 42"/>
                  <a:gd name="T47" fmla="*/ 37 h 47"/>
                  <a:gd name="T48" fmla="*/ 35 w 42"/>
                  <a:gd name="T49" fmla="*/ 40 h 47"/>
                  <a:gd name="T50" fmla="*/ 32 w 42"/>
                  <a:gd name="T51" fmla="*/ 42 h 47"/>
                  <a:gd name="T52" fmla="*/ 29 w 42"/>
                  <a:gd name="T53" fmla="*/ 44 h 47"/>
                  <a:gd name="T54" fmla="*/ 26 w 42"/>
                  <a:gd name="T55" fmla="*/ 45 h 47"/>
                  <a:gd name="T56" fmla="*/ 23 w 42"/>
                  <a:gd name="T57" fmla="*/ 46 h 47"/>
                  <a:gd name="T58" fmla="*/ 19 w 42"/>
                  <a:gd name="T59" fmla="*/ 46 h 47"/>
                  <a:gd name="T60" fmla="*/ 16 w 42"/>
                  <a:gd name="T61" fmla="*/ 45 h 47"/>
                  <a:gd name="T62" fmla="*/ 13 w 42"/>
                  <a:gd name="T63" fmla="*/ 44 h 47"/>
                  <a:gd name="T64" fmla="*/ 10 w 42"/>
                  <a:gd name="T65" fmla="*/ 43 h 47"/>
                  <a:gd name="T66" fmla="*/ 7 w 42"/>
                  <a:gd name="T67" fmla="*/ 41 h 47"/>
                  <a:gd name="T68" fmla="*/ 5 w 42"/>
                  <a:gd name="T69" fmla="*/ 38 h 47"/>
                  <a:gd name="T70" fmla="*/ 3 w 42"/>
                  <a:gd name="T71" fmla="*/ 34 h 47"/>
                  <a:gd name="T72" fmla="*/ 2 w 42"/>
                  <a:gd name="T73" fmla="*/ 31 h 47"/>
                  <a:gd name="T74" fmla="*/ 1 w 42"/>
                  <a:gd name="T75" fmla="*/ 28 h 47"/>
                  <a:gd name="T76" fmla="*/ 0 w 42"/>
                  <a:gd name="T77" fmla="*/ 24 h 47"/>
                  <a:gd name="T78" fmla="*/ 0 w 42"/>
                  <a:gd name="T79" fmla="*/ 2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2" h="47">
                    <a:moveTo>
                      <a:pt x="0" y="23"/>
                    </a:moveTo>
                    <a:lnTo>
                      <a:pt x="0" y="19"/>
                    </a:lnTo>
                    <a:lnTo>
                      <a:pt x="1" y="15"/>
                    </a:lnTo>
                    <a:lnTo>
                      <a:pt x="2" y="12"/>
                    </a:lnTo>
                    <a:lnTo>
                      <a:pt x="4" y="9"/>
                    </a:lnTo>
                    <a:lnTo>
                      <a:pt x="7" y="6"/>
                    </a:lnTo>
                    <a:lnTo>
                      <a:pt x="9" y="4"/>
                    </a:lnTo>
                    <a:lnTo>
                      <a:pt x="12" y="2"/>
                    </a:lnTo>
                    <a:lnTo>
                      <a:pt x="15" y="1"/>
                    </a:lnTo>
                    <a:lnTo>
                      <a:pt x="19" y="0"/>
                    </a:lnTo>
                    <a:lnTo>
                      <a:pt x="22" y="0"/>
                    </a:lnTo>
                    <a:lnTo>
                      <a:pt x="26" y="1"/>
                    </a:lnTo>
                    <a:lnTo>
                      <a:pt x="29" y="2"/>
                    </a:lnTo>
                    <a:lnTo>
                      <a:pt x="32" y="3"/>
                    </a:lnTo>
                    <a:lnTo>
                      <a:pt x="34" y="6"/>
                    </a:lnTo>
                    <a:lnTo>
                      <a:pt x="36" y="9"/>
                    </a:lnTo>
                    <a:lnTo>
                      <a:pt x="38" y="12"/>
                    </a:lnTo>
                    <a:lnTo>
                      <a:pt x="40" y="15"/>
                    </a:lnTo>
                    <a:lnTo>
                      <a:pt x="41" y="19"/>
                    </a:lnTo>
                    <a:lnTo>
                      <a:pt x="41" y="23"/>
                    </a:lnTo>
                    <a:lnTo>
                      <a:pt x="41" y="26"/>
                    </a:lnTo>
                    <a:lnTo>
                      <a:pt x="40" y="30"/>
                    </a:lnTo>
                    <a:lnTo>
                      <a:pt x="39" y="34"/>
                    </a:lnTo>
                    <a:lnTo>
                      <a:pt x="37" y="37"/>
                    </a:lnTo>
                    <a:lnTo>
                      <a:pt x="35" y="40"/>
                    </a:lnTo>
                    <a:lnTo>
                      <a:pt x="32" y="42"/>
                    </a:lnTo>
                    <a:lnTo>
                      <a:pt x="29" y="44"/>
                    </a:lnTo>
                    <a:lnTo>
                      <a:pt x="26" y="45"/>
                    </a:lnTo>
                    <a:lnTo>
                      <a:pt x="23" y="46"/>
                    </a:lnTo>
                    <a:lnTo>
                      <a:pt x="19" y="46"/>
                    </a:lnTo>
                    <a:lnTo>
                      <a:pt x="16" y="45"/>
                    </a:lnTo>
                    <a:lnTo>
                      <a:pt x="13" y="44"/>
                    </a:lnTo>
                    <a:lnTo>
                      <a:pt x="10" y="43"/>
                    </a:lnTo>
                    <a:lnTo>
                      <a:pt x="7" y="41"/>
                    </a:lnTo>
                    <a:lnTo>
                      <a:pt x="5" y="38"/>
                    </a:lnTo>
                    <a:lnTo>
                      <a:pt x="3" y="34"/>
                    </a:lnTo>
                    <a:lnTo>
                      <a:pt x="2" y="31"/>
                    </a:lnTo>
                    <a:lnTo>
                      <a:pt x="1" y="28"/>
                    </a:lnTo>
                    <a:lnTo>
                      <a:pt x="0" y="24"/>
                    </a:lnTo>
                    <a:lnTo>
                      <a:pt x="0" y="23"/>
                    </a:lnTo>
                  </a:path>
                </a:pathLst>
              </a:custGeom>
              <a:solidFill>
                <a:srgbClr val="C0C0C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651" name="Freeform 123"/>
              <p:cNvSpPr>
                <a:spLocks/>
              </p:cNvSpPr>
              <p:nvPr/>
            </p:nvSpPr>
            <p:spPr bwMode="auto">
              <a:xfrm>
                <a:off x="476" y="2350"/>
                <a:ext cx="97" cy="106"/>
              </a:xfrm>
              <a:custGeom>
                <a:avLst/>
                <a:gdLst>
                  <a:gd name="T0" fmla="*/ 0 w 97"/>
                  <a:gd name="T1" fmla="*/ 53 h 106"/>
                  <a:gd name="T2" fmla="*/ 0 w 97"/>
                  <a:gd name="T3" fmla="*/ 47 h 106"/>
                  <a:gd name="T4" fmla="*/ 1 w 97"/>
                  <a:gd name="T5" fmla="*/ 41 h 106"/>
                  <a:gd name="T6" fmla="*/ 3 w 97"/>
                  <a:gd name="T7" fmla="*/ 35 h 106"/>
                  <a:gd name="T8" fmla="*/ 4 w 97"/>
                  <a:gd name="T9" fmla="*/ 30 h 106"/>
                  <a:gd name="T10" fmla="*/ 7 w 97"/>
                  <a:gd name="T11" fmla="*/ 25 h 106"/>
                  <a:gd name="T12" fmla="*/ 10 w 97"/>
                  <a:gd name="T13" fmla="*/ 20 h 106"/>
                  <a:gd name="T14" fmla="*/ 14 w 97"/>
                  <a:gd name="T15" fmla="*/ 16 h 106"/>
                  <a:gd name="T16" fmla="*/ 17 w 97"/>
                  <a:gd name="T17" fmla="*/ 12 h 106"/>
                  <a:gd name="T18" fmla="*/ 21 w 97"/>
                  <a:gd name="T19" fmla="*/ 8 h 106"/>
                  <a:gd name="T20" fmla="*/ 26 w 97"/>
                  <a:gd name="T21" fmla="*/ 6 h 106"/>
                  <a:gd name="T22" fmla="*/ 31 w 97"/>
                  <a:gd name="T23" fmla="*/ 3 h 106"/>
                  <a:gd name="T24" fmla="*/ 36 w 97"/>
                  <a:gd name="T25" fmla="*/ 1 h 106"/>
                  <a:gd name="T26" fmla="*/ 41 w 97"/>
                  <a:gd name="T27" fmla="*/ 0 h 106"/>
                  <a:gd name="T28" fmla="*/ 46 w 97"/>
                  <a:gd name="T29" fmla="*/ 0 h 106"/>
                  <a:gd name="T30" fmla="*/ 52 w 97"/>
                  <a:gd name="T31" fmla="*/ 0 h 106"/>
                  <a:gd name="T32" fmla="*/ 57 w 97"/>
                  <a:gd name="T33" fmla="*/ 1 h 106"/>
                  <a:gd name="T34" fmla="*/ 62 w 97"/>
                  <a:gd name="T35" fmla="*/ 2 h 106"/>
                  <a:gd name="T36" fmla="*/ 67 w 97"/>
                  <a:gd name="T37" fmla="*/ 4 h 106"/>
                  <a:gd name="T38" fmla="*/ 72 w 97"/>
                  <a:gd name="T39" fmla="*/ 7 h 106"/>
                  <a:gd name="T40" fmla="*/ 76 w 97"/>
                  <a:gd name="T41" fmla="*/ 10 h 106"/>
                  <a:gd name="T42" fmla="*/ 80 w 97"/>
                  <a:gd name="T43" fmla="*/ 14 h 106"/>
                  <a:gd name="T44" fmla="*/ 84 w 97"/>
                  <a:gd name="T45" fmla="*/ 18 h 106"/>
                  <a:gd name="T46" fmla="*/ 87 w 97"/>
                  <a:gd name="T47" fmla="*/ 22 h 106"/>
                  <a:gd name="T48" fmla="*/ 90 w 97"/>
                  <a:gd name="T49" fmla="*/ 27 h 106"/>
                  <a:gd name="T50" fmla="*/ 92 w 97"/>
                  <a:gd name="T51" fmla="*/ 32 h 106"/>
                  <a:gd name="T52" fmla="*/ 94 w 97"/>
                  <a:gd name="T53" fmla="*/ 38 h 106"/>
                  <a:gd name="T54" fmla="*/ 95 w 97"/>
                  <a:gd name="T55" fmla="*/ 44 h 106"/>
                  <a:gd name="T56" fmla="*/ 96 w 97"/>
                  <a:gd name="T57" fmla="*/ 49 h 106"/>
                  <a:gd name="T58" fmla="*/ 96 w 97"/>
                  <a:gd name="T59" fmla="*/ 55 h 106"/>
                  <a:gd name="T60" fmla="*/ 95 w 97"/>
                  <a:gd name="T61" fmla="*/ 61 h 106"/>
                  <a:gd name="T62" fmla="*/ 94 w 97"/>
                  <a:gd name="T63" fmla="*/ 66 h 106"/>
                  <a:gd name="T64" fmla="*/ 93 w 97"/>
                  <a:gd name="T65" fmla="*/ 72 h 106"/>
                  <a:gd name="T66" fmla="*/ 90 w 97"/>
                  <a:gd name="T67" fmla="*/ 77 h 106"/>
                  <a:gd name="T68" fmla="*/ 87 w 97"/>
                  <a:gd name="T69" fmla="*/ 82 h 106"/>
                  <a:gd name="T70" fmla="*/ 85 w 97"/>
                  <a:gd name="T71" fmla="*/ 87 h 106"/>
                  <a:gd name="T72" fmla="*/ 81 w 97"/>
                  <a:gd name="T73" fmla="*/ 91 h 106"/>
                  <a:gd name="T74" fmla="*/ 77 w 97"/>
                  <a:gd name="T75" fmla="*/ 95 h 106"/>
                  <a:gd name="T76" fmla="*/ 72 w 97"/>
                  <a:gd name="T77" fmla="*/ 98 h 106"/>
                  <a:gd name="T78" fmla="*/ 68 w 97"/>
                  <a:gd name="T79" fmla="*/ 100 h 106"/>
                  <a:gd name="T80" fmla="*/ 63 w 97"/>
                  <a:gd name="T81" fmla="*/ 103 h 106"/>
                  <a:gd name="T82" fmla="*/ 58 w 97"/>
                  <a:gd name="T83" fmla="*/ 104 h 106"/>
                  <a:gd name="T84" fmla="*/ 52 w 97"/>
                  <a:gd name="T85" fmla="*/ 105 h 106"/>
                  <a:gd name="T86" fmla="*/ 47 w 97"/>
                  <a:gd name="T87" fmla="*/ 105 h 106"/>
                  <a:gd name="T88" fmla="*/ 42 w 97"/>
                  <a:gd name="T89" fmla="*/ 105 h 106"/>
                  <a:gd name="T90" fmla="*/ 37 w 97"/>
                  <a:gd name="T91" fmla="*/ 104 h 106"/>
                  <a:gd name="T92" fmla="*/ 32 w 97"/>
                  <a:gd name="T93" fmla="*/ 102 h 106"/>
                  <a:gd name="T94" fmla="*/ 27 w 97"/>
                  <a:gd name="T95" fmla="*/ 100 h 106"/>
                  <a:gd name="T96" fmla="*/ 22 w 97"/>
                  <a:gd name="T97" fmla="*/ 97 h 106"/>
                  <a:gd name="T98" fmla="*/ 18 w 97"/>
                  <a:gd name="T99" fmla="*/ 94 h 106"/>
                  <a:gd name="T100" fmla="*/ 14 w 97"/>
                  <a:gd name="T101" fmla="*/ 90 h 106"/>
                  <a:gd name="T102" fmla="*/ 11 w 97"/>
                  <a:gd name="T103" fmla="*/ 85 h 106"/>
                  <a:gd name="T104" fmla="*/ 8 w 97"/>
                  <a:gd name="T105" fmla="*/ 81 h 106"/>
                  <a:gd name="T106" fmla="*/ 5 w 97"/>
                  <a:gd name="T107" fmla="*/ 76 h 106"/>
                  <a:gd name="T108" fmla="*/ 3 w 97"/>
                  <a:gd name="T109" fmla="*/ 70 h 106"/>
                  <a:gd name="T110" fmla="*/ 1 w 97"/>
                  <a:gd name="T111" fmla="*/ 65 h 106"/>
                  <a:gd name="T112" fmla="*/ 0 w 97"/>
                  <a:gd name="T113" fmla="*/ 59 h 106"/>
                  <a:gd name="T114" fmla="*/ 0 w 97"/>
                  <a:gd name="T11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7" h="106">
                    <a:moveTo>
                      <a:pt x="0" y="53"/>
                    </a:moveTo>
                    <a:lnTo>
                      <a:pt x="0" y="47"/>
                    </a:lnTo>
                    <a:lnTo>
                      <a:pt x="1" y="41"/>
                    </a:lnTo>
                    <a:lnTo>
                      <a:pt x="3" y="35"/>
                    </a:lnTo>
                    <a:lnTo>
                      <a:pt x="4" y="30"/>
                    </a:lnTo>
                    <a:lnTo>
                      <a:pt x="7" y="25"/>
                    </a:lnTo>
                    <a:lnTo>
                      <a:pt x="10" y="20"/>
                    </a:lnTo>
                    <a:lnTo>
                      <a:pt x="14" y="16"/>
                    </a:lnTo>
                    <a:lnTo>
                      <a:pt x="17" y="12"/>
                    </a:lnTo>
                    <a:lnTo>
                      <a:pt x="21" y="8"/>
                    </a:lnTo>
                    <a:lnTo>
                      <a:pt x="26" y="6"/>
                    </a:lnTo>
                    <a:lnTo>
                      <a:pt x="31" y="3"/>
                    </a:lnTo>
                    <a:lnTo>
                      <a:pt x="36" y="1"/>
                    </a:lnTo>
                    <a:lnTo>
                      <a:pt x="41" y="0"/>
                    </a:lnTo>
                    <a:lnTo>
                      <a:pt x="46" y="0"/>
                    </a:lnTo>
                    <a:lnTo>
                      <a:pt x="52" y="0"/>
                    </a:lnTo>
                    <a:lnTo>
                      <a:pt x="57" y="1"/>
                    </a:lnTo>
                    <a:lnTo>
                      <a:pt x="62" y="2"/>
                    </a:lnTo>
                    <a:lnTo>
                      <a:pt x="67" y="4"/>
                    </a:lnTo>
                    <a:lnTo>
                      <a:pt x="72" y="7"/>
                    </a:lnTo>
                    <a:lnTo>
                      <a:pt x="76" y="10"/>
                    </a:lnTo>
                    <a:lnTo>
                      <a:pt x="80" y="14"/>
                    </a:lnTo>
                    <a:lnTo>
                      <a:pt x="84" y="18"/>
                    </a:lnTo>
                    <a:lnTo>
                      <a:pt x="87" y="22"/>
                    </a:lnTo>
                    <a:lnTo>
                      <a:pt x="90" y="27"/>
                    </a:lnTo>
                    <a:lnTo>
                      <a:pt x="92" y="32"/>
                    </a:lnTo>
                    <a:lnTo>
                      <a:pt x="94" y="38"/>
                    </a:lnTo>
                    <a:lnTo>
                      <a:pt x="95" y="44"/>
                    </a:lnTo>
                    <a:lnTo>
                      <a:pt x="96" y="49"/>
                    </a:lnTo>
                    <a:lnTo>
                      <a:pt x="96" y="55"/>
                    </a:lnTo>
                    <a:lnTo>
                      <a:pt x="95" y="61"/>
                    </a:lnTo>
                    <a:lnTo>
                      <a:pt x="94" y="66"/>
                    </a:lnTo>
                    <a:lnTo>
                      <a:pt x="93" y="72"/>
                    </a:lnTo>
                    <a:lnTo>
                      <a:pt x="90" y="77"/>
                    </a:lnTo>
                    <a:lnTo>
                      <a:pt x="87" y="82"/>
                    </a:lnTo>
                    <a:lnTo>
                      <a:pt x="85" y="87"/>
                    </a:lnTo>
                    <a:lnTo>
                      <a:pt x="81" y="91"/>
                    </a:lnTo>
                    <a:lnTo>
                      <a:pt x="77" y="95"/>
                    </a:lnTo>
                    <a:lnTo>
                      <a:pt x="72" y="98"/>
                    </a:lnTo>
                    <a:lnTo>
                      <a:pt x="68" y="100"/>
                    </a:lnTo>
                    <a:lnTo>
                      <a:pt x="63" y="103"/>
                    </a:lnTo>
                    <a:lnTo>
                      <a:pt x="58" y="104"/>
                    </a:lnTo>
                    <a:lnTo>
                      <a:pt x="52" y="105"/>
                    </a:lnTo>
                    <a:lnTo>
                      <a:pt x="47" y="105"/>
                    </a:lnTo>
                    <a:lnTo>
                      <a:pt x="42" y="105"/>
                    </a:lnTo>
                    <a:lnTo>
                      <a:pt x="37" y="104"/>
                    </a:lnTo>
                    <a:lnTo>
                      <a:pt x="32" y="102"/>
                    </a:lnTo>
                    <a:lnTo>
                      <a:pt x="27" y="100"/>
                    </a:lnTo>
                    <a:lnTo>
                      <a:pt x="22" y="97"/>
                    </a:lnTo>
                    <a:lnTo>
                      <a:pt x="18" y="94"/>
                    </a:lnTo>
                    <a:lnTo>
                      <a:pt x="14" y="90"/>
                    </a:lnTo>
                    <a:lnTo>
                      <a:pt x="11" y="85"/>
                    </a:lnTo>
                    <a:lnTo>
                      <a:pt x="8" y="81"/>
                    </a:lnTo>
                    <a:lnTo>
                      <a:pt x="5" y="76"/>
                    </a:lnTo>
                    <a:lnTo>
                      <a:pt x="3" y="70"/>
                    </a:lnTo>
                    <a:lnTo>
                      <a:pt x="1" y="65"/>
                    </a:lnTo>
                    <a:lnTo>
                      <a:pt x="0" y="59"/>
                    </a:lnTo>
                    <a:lnTo>
                      <a:pt x="0" y="53"/>
                    </a:lnTo>
                  </a:path>
                </a:pathLst>
              </a:custGeom>
              <a:solidFill>
                <a:srgbClr val="FF000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652" name="Freeform 124"/>
              <p:cNvSpPr>
                <a:spLocks/>
              </p:cNvSpPr>
              <p:nvPr/>
            </p:nvSpPr>
            <p:spPr bwMode="auto">
              <a:xfrm>
                <a:off x="502" y="2380"/>
                <a:ext cx="42" cy="47"/>
              </a:xfrm>
              <a:custGeom>
                <a:avLst/>
                <a:gdLst>
                  <a:gd name="T0" fmla="*/ 0 w 42"/>
                  <a:gd name="T1" fmla="*/ 23 h 47"/>
                  <a:gd name="T2" fmla="*/ 0 w 42"/>
                  <a:gd name="T3" fmla="*/ 19 h 47"/>
                  <a:gd name="T4" fmla="*/ 1 w 42"/>
                  <a:gd name="T5" fmla="*/ 16 h 47"/>
                  <a:gd name="T6" fmla="*/ 2 w 42"/>
                  <a:gd name="T7" fmla="*/ 12 h 47"/>
                  <a:gd name="T8" fmla="*/ 4 w 42"/>
                  <a:gd name="T9" fmla="*/ 9 h 47"/>
                  <a:gd name="T10" fmla="*/ 6 w 42"/>
                  <a:gd name="T11" fmla="*/ 6 h 47"/>
                  <a:gd name="T12" fmla="*/ 9 w 42"/>
                  <a:gd name="T13" fmla="*/ 4 h 47"/>
                  <a:gd name="T14" fmla="*/ 12 w 42"/>
                  <a:gd name="T15" fmla="*/ 2 h 47"/>
                  <a:gd name="T16" fmla="*/ 15 w 42"/>
                  <a:gd name="T17" fmla="*/ 1 h 47"/>
                  <a:gd name="T18" fmla="*/ 19 w 42"/>
                  <a:gd name="T19" fmla="*/ 0 h 47"/>
                  <a:gd name="T20" fmla="*/ 22 w 42"/>
                  <a:gd name="T21" fmla="*/ 0 h 47"/>
                  <a:gd name="T22" fmla="*/ 25 w 42"/>
                  <a:gd name="T23" fmla="*/ 1 h 47"/>
                  <a:gd name="T24" fmla="*/ 28 w 42"/>
                  <a:gd name="T25" fmla="*/ 2 h 47"/>
                  <a:gd name="T26" fmla="*/ 31 w 42"/>
                  <a:gd name="T27" fmla="*/ 3 h 47"/>
                  <a:gd name="T28" fmla="*/ 34 w 42"/>
                  <a:gd name="T29" fmla="*/ 6 h 47"/>
                  <a:gd name="T30" fmla="*/ 36 w 42"/>
                  <a:gd name="T31" fmla="*/ 9 h 47"/>
                  <a:gd name="T32" fmla="*/ 38 w 42"/>
                  <a:gd name="T33" fmla="*/ 12 h 47"/>
                  <a:gd name="T34" fmla="*/ 40 w 42"/>
                  <a:gd name="T35" fmla="*/ 15 h 47"/>
                  <a:gd name="T36" fmla="*/ 40 w 42"/>
                  <a:gd name="T37" fmla="*/ 19 h 47"/>
                  <a:gd name="T38" fmla="*/ 41 w 42"/>
                  <a:gd name="T39" fmla="*/ 22 h 47"/>
                  <a:gd name="T40" fmla="*/ 41 w 42"/>
                  <a:gd name="T41" fmla="*/ 27 h 47"/>
                  <a:gd name="T42" fmla="*/ 40 w 42"/>
                  <a:gd name="T43" fmla="*/ 30 h 47"/>
                  <a:gd name="T44" fmla="*/ 39 w 42"/>
                  <a:gd name="T45" fmla="*/ 34 h 47"/>
                  <a:gd name="T46" fmla="*/ 37 w 42"/>
                  <a:gd name="T47" fmla="*/ 37 h 47"/>
                  <a:gd name="T48" fmla="*/ 35 w 42"/>
                  <a:gd name="T49" fmla="*/ 40 h 47"/>
                  <a:gd name="T50" fmla="*/ 32 w 42"/>
                  <a:gd name="T51" fmla="*/ 42 h 47"/>
                  <a:gd name="T52" fmla="*/ 29 w 42"/>
                  <a:gd name="T53" fmla="*/ 44 h 47"/>
                  <a:gd name="T54" fmla="*/ 26 w 42"/>
                  <a:gd name="T55" fmla="*/ 45 h 47"/>
                  <a:gd name="T56" fmla="*/ 23 w 42"/>
                  <a:gd name="T57" fmla="*/ 46 h 47"/>
                  <a:gd name="T58" fmla="*/ 19 w 42"/>
                  <a:gd name="T59" fmla="*/ 46 h 47"/>
                  <a:gd name="T60" fmla="*/ 16 w 42"/>
                  <a:gd name="T61" fmla="*/ 46 h 47"/>
                  <a:gd name="T62" fmla="*/ 13 w 42"/>
                  <a:gd name="T63" fmla="*/ 44 h 47"/>
                  <a:gd name="T64" fmla="*/ 10 w 42"/>
                  <a:gd name="T65" fmla="*/ 43 h 47"/>
                  <a:gd name="T66" fmla="*/ 7 w 42"/>
                  <a:gd name="T67" fmla="*/ 41 h 47"/>
                  <a:gd name="T68" fmla="*/ 5 w 42"/>
                  <a:gd name="T69" fmla="*/ 38 h 47"/>
                  <a:gd name="T70" fmla="*/ 3 w 42"/>
                  <a:gd name="T71" fmla="*/ 35 h 47"/>
                  <a:gd name="T72" fmla="*/ 1 w 42"/>
                  <a:gd name="T73" fmla="*/ 31 h 47"/>
                  <a:gd name="T74" fmla="*/ 0 w 42"/>
                  <a:gd name="T75" fmla="*/ 28 h 47"/>
                  <a:gd name="T76" fmla="*/ 0 w 42"/>
                  <a:gd name="T77" fmla="*/ 24 h 47"/>
                  <a:gd name="T78" fmla="*/ 0 w 42"/>
                  <a:gd name="T79" fmla="*/ 2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2" h="47">
                    <a:moveTo>
                      <a:pt x="0" y="23"/>
                    </a:moveTo>
                    <a:lnTo>
                      <a:pt x="0" y="19"/>
                    </a:lnTo>
                    <a:lnTo>
                      <a:pt x="1" y="16"/>
                    </a:lnTo>
                    <a:lnTo>
                      <a:pt x="2" y="12"/>
                    </a:lnTo>
                    <a:lnTo>
                      <a:pt x="4" y="9"/>
                    </a:lnTo>
                    <a:lnTo>
                      <a:pt x="6" y="6"/>
                    </a:lnTo>
                    <a:lnTo>
                      <a:pt x="9" y="4"/>
                    </a:lnTo>
                    <a:lnTo>
                      <a:pt x="12" y="2"/>
                    </a:lnTo>
                    <a:lnTo>
                      <a:pt x="15" y="1"/>
                    </a:lnTo>
                    <a:lnTo>
                      <a:pt x="19" y="0"/>
                    </a:lnTo>
                    <a:lnTo>
                      <a:pt x="22" y="0"/>
                    </a:lnTo>
                    <a:lnTo>
                      <a:pt x="25" y="1"/>
                    </a:lnTo>
                    <a:lnTo>
                      <a:pt x="28" y="2"/>
                    </a:lnTo>
                    <a:lnTo>
                      <a:pt x="31" y="3"/>
                    </a:lnTo>
                    <a:lnTo>
                      <a:pt x="34" y="6"/>
                    </a:lnTo>
                    <a:lnTo>
                      <a:pt x="36" y="9"/>
                    </a:lnTo>
                    <a:lnTo>
                      <a:pt x="38" y="12"/>
                    </a:lnTo>
                    <a:lnTo>
                      <a:pt x="40" y="15"/>
                    </a:lnTo>
                    <a:lnTo>
                      <a:pt x="40" y="19"/>
                    </a:lnTo>
                    <a:lnTo>
                      <a:pt x="41" y="22"/>
                    </a:lnTo>
                    <a:lnTo>
                      <a:pt x="41" y="27"/>
                    </a:lnTo>
                    <a:lnTo>
                      <a:pt x="40" y="30"/>
                    </a:lnTo>
                    <a:lnTo>
                      <a:pt x="39" y="34"/>
                    </a:lnTo>
                    <a:lnTo>
                      <a:pt x="37" y="37"/>
                    </a:lnTo>
                    <a:lnTo>
                      <a:pt x="35" y="40"/>
                    </a:lnTo>
                    <a:lnTo>
                      <a:pt x="32" y="42"/>
                    </a:lnTo>
                    <a:lnTo>
                      <a:pt x="29" y="44"/>
                    </a:lnTo>
                    <a:lnTo>
                      <a:pt x="26" y="45"/>
                    </a:lnTo>
                    <a:lnTo>
                      <a:pt x="23" y="46"/>
                    </a:lnTo>
                    <a:lnTo>
                      <a:pt x="19" y="46"/>
                    </a:lnTo>
                    <a:lnTo>
                      <a:pt x="16" y="46"/>
                    </a:lnTo>
                    <a:lnTo>
                      <a:pt x="13" y="44"/>
                    </a:lnTo>
                    <a:lnTo>
                      <a:pt x="10" y="43"/>
                    </a:lnTo>
                    <a:lnTo>
                      <a:pt x="7" y="41"/>
                    </a:lnTo>
                    <a:lnTo>
                      <a:pt x="5" y="38"/>
                    </a:lnTo>
                    <a:lnTo>
                      <a:pt x="3" y="35"/>
                    </a:lnTo>
                    <a:lnTo>
                      <a:pt x="1" y="31"/>
                    </a:lnTo>
                    <a:lnTo>
                      <a:pt x="0" y="28"/>
                    </a:lnTo>
                    <a:lnTo>
                      <a:pt x="0" y="24"/>
                    </a:lnTo>
                    <a:lnTo>
                      <a:pt x="0" y="23"/>
                    </a:lnTo>
                  </a:path>
                </a:pathLst>
              </a:custGeom>
              <a:solidFill>
                <a:srgbClr val="C0C0C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653" name="Freeform 125"/>
              <p:cNvSpPr>
                <a:spLocks/>
              </p:cNvSpPr>
              <p:nvPr/>
            </p:nvSpPr>
            <p:spPr bwMode="auto">
              <a:xfrm>
                <a:off x="605" y="2350"/>
                <a:ext cx="97" cy="106"/>
              </a:xfrm>
              <a:custGeom>
                <a:avLst/>
                <a:gdLst>
                  <a:gd name="T0" fmla="*/ 0 w 97"/>
                  <a:gd name="T1" fmla="*/ 53 h 106"/>
                  <a:gd name="T2" fmla="*/ 0 w 97"/>
                  <a:gd name="T3" fmla="*/ 47 h 106"/>
                  <a:gd name="T4" fmla="*/ 1 w 97"/>
                  <a:gd name="T5" fmla="*/ 41 h 106"/>
                  <a:gd name="T6" fmla="*/ 3 w 97"/>
                  <a:gd name="T7" fmla="*/ 35 h 106"/>
                  <a:gd name="T8" fmla="*/ 5 w 97"/>
                  <a:gd name="T9" fmla="*/ 30 h 106"/>
                  <a:gd name="T10" fmla="*/ 7 w 97"/>
                  <a:gd name="T11" fmla="*/ 25 h 106"/>
                  <a:gd name="T12" fmla="*/ 10 w 97"/>
                  <a:gd name="T13" fmla="*/ 20 h 106"/>
                  <a:gd name="T14" fmla="*/ 14 w 97"/>
                  <a:gd name="T15" fmla="*/ 16 h 106"/>
                  <a:gd name="T16" fmla="*/ 17 w 97"/>
                  <a:gd name="T17" fmla="*/ 12 h 106"/>
                  <a:gd name="T18" fmla="*/ 22 w 97"/>
                  <a:gd name="T19" fmla="*/ 8 h 106"/>
                  <a:gd name="T20" fmla="*/ 26 w 97"/>
                  <a:gd name="T21" fmla="*/ 6 h 106"/>
                  <a:gd name="T22" fmla="*/ 31 w 97"/>
                  <a:gd name="T23" fmla="*/ 3 h 106"/>
                  <a:gd name="T24" fmla="*/ 36 w 97"/>
                  <a:gd name="T25" fmla="*/ 1 h 106"/>
                  <a:gd name="T26" fmla="*/ 41 w 97"/>
                  <a:gd name="T27" fmla="*/ 0 h 106"/>
                  <a:gd name="T28" fmla="*/ 46 w 97"/>
                  <a:gd name="T29" fmla="*/ 0 h 106"/>
                  <a:gd name="T30" fmla="*/ 52 w 97"/>
                  <a:gd name="T31" fmla="*/ 0 h 106"/>
                  <a:gd name="T32" fmla="*/ 57 w 97"/>
                  <a:gd name="T33" fmla="*/ 1 h 106"/>
                  <a:gd name="T34" fmla="*/ 62 w 97"/>
                  <a:gd name="T35" fmla="*/ 2 h 106"/>
                  <a:gd name="T36" fmla="*/ 67 w 97"/>
                  <a:gd name="T37" fmla="*/ 4 h 106"/>
                  <a:gd name="T38" fmla="*/ 72 w 97"/>
                  <a:gd name="T39" fmla="*/ 7 h 106"/>
                  <a:gd name="T40" fmla="*/ 76 w 97"/>
                  <a:gd name="T41" fmla="*/ 10 h 106"/>
                  <a:gd name="T42" fmla="*/ 80 w 97"/>
                  <a:gd name="T43" fmla="*/ 14 h 106"/>
                  <a:gd name="T44" fmla="*/ 84 w 97"/>
                  <a:gd name="T45" fmla="*/ 18 h 106"/>
                  <a:gd name="T46" fmla="*/ 87 w 97"/>
                  <a:gd name="T47" fmla="*/ 22 h 106"/>
                  <a:gd name="T48" fmla="*/ 90 w 97"/>
                  <a:gd name="T49" fmla="*/ 27 h 106"/>
                  <a:gd name="T50" fmla="*/ 93 w 97"/>
                  <a:gd name="T51" fmla="*/ 32 h 106"/>
                  <a:gd name="T52" fmla="*/ 94 w 97"/>
                  <a:gd name="T53" fmla="*/ 38 h 106"/>
                  <a:gd name="T54" fmla="*/ 95 w 97"/>
                  <a:gd name="T55" fmla="*/ 44 h 106"/>
                  <a:gd name="T56" fmla="*/ 96 w 97"/>
                  <a:gd name="T57" fmla="*/ 49 h 106"/>
                  <a:gd name="T58" fmla="*/ 96 w 97"/>
                  <a:gd name="T59" fmla="*/ 55 h 106"/>
                  <a:gd name="T60" fmla="*/ 95 w 97"/>
                  <a:gd name="T61" fmla="*/ 61 h 106"/>
                  <a:gd name="T62" fmla="*/ 94 w 97"/>
                  <a:gd name="T63" fmla="*/ 66 h 106"/>
                  <a:gd name="T64" fmla="*/ 93 w 97"/>
                  <a:gd name="T65" fmla="*/ 72 h 106"/>
                  <a:gd name="T66" fmla="*/ 90 w 97"/>
                  <a:gd name="T67" fmla="*/ 77 h 106"/>
                  <a:gd name="T68" fmla="*/ 88 w 97"/>
                  <a:gd name="T69" fmla="*/ 82 h 106"/>
                  <a:gd name="T70" fmla="*/ 85 w 97"/>
                  <a:gd name="T71" fmla="*/ 87 h 106"/>
                  <a:gd name="T72" fmla="*/ 81 w 97"/>
                  <a:gd name="T73" fmla="*/ 91 h 106"/>
                  <a:gd name="T74" fmla="*/ 77 w 97"/>
                  <a:gd name="T75" fmla="*/ 95 h 106"/>
                  <a:gd name="T76" fmla="*/ 72 w 97"/>
                  <a:gd name="T77" fmla="*/ 98 h 106"/>
                  <a:gd name="T78" fmla="*/ 68 w 97"/>
                  <a:gd name="T79" fmla="*/ 100 h 106"/>
                  <a:gd name="T80" fmla="*/ 63 w 97"/>
                  <a:gd name="T81" fmla="*/ 103 h 106"/>
                  <a:gd name="T82" fmla="*/ 58 w 97"/>
                  <a:gd name="T83" fmla="*/ 104 h 106"/>
                  <a:gd name="T84" fmla="*/ 53 w 97"/>
                  <a:gd name="T85" fmla="*/ 105 h 106"/>
                  <a:gd name="T86" fmla="*/ 47 w 97"/>
                  <a:gd name="T87" fmla="*/ 105 h 106"/>
                  <a:gd name="T88" fmla="*/ 42 w 97"/>
                  <a:gd name="T89" fmla="*/ 105 h 106"/>
                  <a:gd name="T90" fmla="*/ 37 w 97"/>
                  <a:gd name="T91" fmla="*/ 104 h 106"/>
                  <a:gd name="T92" fmla="*/ 32 w 97"/>
                  <a:gd name="T93" fmla="*/ 102 h 106"/>
                  <a:gd name="T94" fmla="*/ 27 w 97"/>
                  <a:gd name="T95" fmla="*/ 100 h 106"/>
                  <a:gd name="T96" fmla="*/ 22 w 97"/>
                  <a:gd name="T97" fmla="*/ 97 h 106"/>
                  <a:gd name="T98" fmla="*/ 18 w 97"/>
                  <a:gd name="T99" fmla="*/ 94 h 106"/>
                  <a:gd name="T100" fmla="*/ 14 w 97"/>
                  <a:gd name="T101" fmla="*/ 90 h 106"/>
                  <a:gd name="T102" fmla="*/ 11 w 97"/>
                  <a:gd name="T103" fmla="*/ 85 h 106"/>
                  <a:gd name="T104" fmla="*/ 8 w 97"/>
                  <a:gd name="T105" fmla="*/ 81 h 106"/>
                  <a:gd name="T106" fmla="*/ 5 w 97"/>
                  <a:gd name="T107" fmla="*/ 76 h 106"/>
                  <a:gd name="T108" fmla="*/ 3 w 97"/>
                  <a:gd name="T109" fmla="*/ 70 h 106"/>
                  <a:gd name="T110" fmla="*/ 2 w 97"/>
                  <a:gd name="T111" fmla="*/ 65 h 106"/>
                  <a:gd name="T112" fmla="*/ 0 w 97"/>
                  <a:gd name="T113" fmla="*/ 59 h 106"/>
                  <a:gd name="T114" fmla="*/ 0 w 97"/>
                  <a:gd name="T11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7" h="106">
                    <a:moveTo>
                      <a:pt x="0" y="53"/>
                    </a:moveTo>
                    <a:lnTo>
                      <a:pt x="0" y="47"/>
                    </a:lnTo>
                    <a:lnTo>
                      <a:pt x="1" y="41"/>
                    </a:lnTo>
                    <a:lnTo>
                      <a:pt x="3" y="35"/>
                    </a:lnTo>
                    <a:lnTo>
                      <a:pt x="5" y="30"/>
                    </a:lnTo>
                    <a:lnTo>
                      <a:pt x="7" y="25"/>
                    </a:lnTo>
                    <a:lnTo>
                      <a:pt x="10" y="20"/>
                    </a:lnTo>
                    <a:lnTo>
                      <a:pt x="14" y="16"/>
                    </a:lnTo>
                    <a:lnTo>
                      <a:pt x="17" y="12"/>
                    </a:lnTo>
                    <a:lnTo>
                      <a:pt x="22" y="8"/>
                    </a:lnTo>
                    <a:lnTo>
                      <a:pt x="26" y="6"/>
                    </a:lnTo>
                    <a:lnTo>
                      <a:pt x="31" y="3"/>
                    </a:lnTo>
                    <a:lnTo>
                      <a:pt x="36" y="1"/>
                    </a:lnTo>
                    <a:lnTo>
                      <a:pt x="41" y="0"/>
                    </a:lnTo>
                    <a:lnTo>
                      <a:pt x="46" y="0"/>
                    </a:lnTo>
                    <a:lnTo>
                      <a:pt x="52" y="0"/>
                    </a:lnTo>
                    <a:lnTo>
                      <a:pt x="57" y="1"/>
                    </a:lnTo>
                    <a:lnTo>
                      <a:pt x="62" y="2"/>
                    </a:lnTo>
                    <a:lnTo>
                      <a:pt x="67" y="4"/>
                    </a:lnTo>
                    <a:lnTo>
                      <a:pt x="72" y="7"/>
                    </a:lnTo>
                    <a:lnTo>
                      <a:pt x="76" y="10"/>
                    </a:lnTo>
                    <a:lnTo>
                      <a:pt x="80" y="14"/>
                    </a:lnTo>
                    <a:lnTo>
                      <a:pt x="84" y="18"/>
                    </a:lnTo>
                    <a:lnTo>
                      <a:pt x="87" y="22"/>
                    </a:lnTo>
                    <a:lnTo>
                      <a:pt x="90" y="27"/>
                    </a:lnTo>
                    <a:lnTo>
                      <a:pt x="93" y="32"/>
                    </a:lnTo>
                    <a:lnTo>
                      <a:pt x="94" y="38"/>
                    </a:lnTo>
                    <a:lnTo>
                      <a:pt x="95" y="44"/>
                    </a:lnTo>
                    <a:lnTo>
                      <a:pt x="96" y="49"/>
                    </a:lnTo>
                    <a:lnTo>
                      <a:pt x="96" y="55"/>
                    </a:lnTo>
                    <a:lnTo>
                      <a:pt x="95" y="61"/>
                    </a:lnTo>
                    <a:lnTo>
                      <a:pt x="94" y="66"/>
                    </a:lnTo>
                    <a:lnTo>
                      <a:pt x="93" y="72"/>
                    </a:lnTo>
                    <a:lnTo>
                      <a:pt x="90" y="77"/>
                    </a:lnTo>
                    <a:lnTo>
                      <a:pt x="88" y="82"/>
                    </a:lnTo>
                    <a:lnTo>
                      <a:pt x="85" y="87"/>
                    </a:lnTo>
                    <a:lnTo>
                      <a:pt x="81" y="91"/>
                    </a:lnTo>
                    <a:lnTo>
                      <a:pt x="77" y="95"/>
                    </a:lnTo>
                    <a:lnTo>
                      <a:pt x="72" y="98"/>
                    </a:lnTo>
                    <a:lnTo>
                      <a:pt x="68" y="100"/>
                    </a:lnTo>
                    <a:lnTo>
                      <a:pt x="63" y="103"/>
                    </a:lnTo>
                    <a:lnTo>
                      <a:pt x="58" y="104"/>
                    </a:lnTo>
                    <a:lnTo>
                      <a:pt x="53" y="105"/>
                    </a:lnTo>
                    <a:lnTo>
                      <a:pt x="47" y="105"/>
                    </a:lnTo>
                    <a:lnTo>
                      <a:pt x="42" y="105"/>
                    </a:lnTo>
                    <a:lnTo>
                      <a:pt x="37" y="104"/>
                    </a:lnTo>
                    <a:lnTo>
                      <a:pt x="32" y="102"/>
                    </a:lnTo>
                    <a:lnTo>
                      <a:pt x="27" y="100"/>
                    </a:lnTo>
                    <a:lnTo>
                      <a:pt x="22" y="97"/>
                    </a:lnTo>
                    <a:lnTo>
                      <a:pt x="18" y="94"/>
                    </a:lnTo>
                    <a:lnTo>
                      <a:pt x="14" y="90"/>
                    </a:lnTo>
                    <a:lnTo>
                      <a:pt x="11" y="85"/>
                    </a:lnTo>
                    <a:lnTo>
                      <a:pt x="8" y="81"/>
                    </a:lnTo>
                    <a:lnTo>
                      <a:pt x="5" y="76"/>
                    </a:lnTo>
                    <a:lnTo>
                      <a:pt x="3" y="70"/>
                    </a:lnTo>
                    <a:lnTo>
                      <a:pt x="2" y="65"/>
                    </a:lnTo>
                    <a:lnTo>
                      <a:pt x="0" y="59"/>
                    </a:lnTo>
                    <a:lnTo>
                      <a:pt x="0" y="53"/>
                    </a:lnTo>
                  </a:path>
                </a:pathLst>
              </a:custGeom>
              <a:solidFill>
                <a:srgbClr val="FF000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654" name="Freeform 126"/>
              <p:cNvSpPr>
                <a:spLocks/>
              </p:cNvSpPr>
              <p:nvPr/>
            </p:nvSpPr>
            <p:spPr bwMode="auto">
              <a:xfrm>
                <a:off x="631" y="2380"/>
                <a:ext cx="43" cy="47"/>
              </a:xfrm>
              <a:custGeom>
                <a:avLst/>
                <a:gdLst>
                  <a:gd name="T0" fmla="*/ 0 w 43"/>
                  <a:gd name="T1" fmla="*/ 23 h 47"/>
                  <a:gd name="T2" fmla="*/ 0 w 43"/>
                  <a:gd name="T3" fmla="*/ 19 h 47"/>
                  <a:gd name="T4" fmla="*/ 1 w 43"/>
                  <a:gd name="T5" fmla="*/ 16 h 47"/>
                  <a:gd name="T6" fmla="*/ 2 w 43"/>
                  <a:gd name="T7" fmla="*/ 12 h 47"/>
                  <a:gd name="T8" fmla="*/ 4 w 43"/>
                  <a:gd name="T9" fmla="*/ 9 h 47"/>
                  <a:gd name="T10" fmla="*/ 7 w 43"/>
                  <a:gd name="T11" fmla="*/ 6 h 47"/>
                  <a:gd name="T12" fmla="*/ 9 w 43"/>
                  <a:gd name="T13" fmla="*/ 4 h 47"/>
                  <a:gd name="T14" fmla="*/ 12 w 43"/>
                  <a:gd name="T15" fmla="*/ 2 h 47"/>
                  <a:gd name="T16" fmla="*/ 16 w 43"/>
                  <a:gd name="T17" fmla="*/ 1 h 47"/>
                  <a:gd name="T18" fmla="*/ 19 w 43"/>
                  <a:gd name="T19" fmla="*/ 0 h 47"/>
                  <a:gd name="T20" fmla="*/ 23 w 43"/>
                  <a:gd name="T21" fmla="*/ 0 h 47"/>
                  <a:gd name="T22" fmla="*/ 26 w 43"/>
                  <a:gd name="T23" fmla="*/ 1 h 47"/>
                  <a:gd name="T24" fmla="*/ 29 w 43"/>
                  <a:gd name="T25" fmla="*/ 2 h 47"/>
                  <a:gd name="T26" fmla="*/ 32 w 43"/>
                  <a:gd name="T27" fmla="*/ 3 h 47"/>
                  <a:gd name="T28" fmla="*/ 35 w 43"/>
                  <a:gd name="T29" fmla="*/ 6 h 47"/>
                  <a:gd name="T30" fmla="*/ 37 w 43"/>
                  <a:gd name="T31" fmla="*/ 9 h 47"/>
                  <a:gd name="T32" fmla="*/ 39 w 43"/>
                  <a:gd name="T33" fmla="*/ 12 h 47"/>
                  <a:gd name="T34" fmla="*/ 41 w 43"/>
                  <a:gd name="T35" fmla="*/ 15 h 47"/>
                  <a:gd name="T36" fmla="*/ 42 w 43"/>
                  <a:gd name="T37" fmla="*/ 19 h 47"/>
                  <a:gd name="T38" fmla="*/ 42 w 43"/>
                  <a:gd name="T39" fmla="*/ 22 h 47"/>
                  <a:gd name="T40" fmla="*/ 42 w 43"/>
                  <a:gd name="T41" fmla="*/ 27 h 47"/>
                  <a:gd name="T42" fmla="*/ 41 w 43"/>
                  <a:gd name="T43" fmla="*/ 30 h 47"/>
                  <a:gd name="T44" fmla="*/ 40 w 43"/>
                  <a:gd name="T45" fmla="*/ 34 h 47"/>
                  <a:gd name="T46" fmla="*/ 38 w 43"/>
                  <a:gd name="T47" fmla="*/ 37 h 47"/>
                  <a:gd name="T48" fmla="*/ 36 w 43"/>
                  <a:gd name="T49" fmla="*/ 40 h 47"/>
                  <a:gd name="T50" fmla="*/ 33 w 43"/>
                  <a:gd name="T51" fmla="*/ 42 h 47"/>
                  <a:gd name="T52" fmla="*/ 30 w 43"/>
                  <a:gd name="T53" fmla="*/ 44 h 47"/>
                  <a:gd name="T54" fmla="*/ 27 w 43"/>
                  <a:gd name="T55" fmla="*/ 45 h 47"/>
                  <a:gd name="T56" fmla="*/ 23 w 43"/>
                  <a:gd name="T57" fmla="*/ 46 h 47"/>
                  <a:gd name="T58" fmla="*/ 20 w 43"/>
                  <a:gd name="T59" fmla="*/ 46 h 47"/>
                  <a:gd name="T60" fmla="*/ 16 w 43"/>
                  <a:gd name="T61" fmla="*/ 46 h 47"/>
                  <a:gd name="T62" fmla="*/ 13 w 43"/>
                  <a:gd name="T63" fmla="*/ 44 h 47"/>
                  <a:gd name="T64" fmla="*/ 10 w 43"/>
                  <a:gd name="T65" fmla="*/ 43 h 47"/>
                  <a:gd name="T66" fmla="*/ 7 w 43"/>
                  <a:gd name="T67" fmla="*/ 41 h 47"/>
                  <a:gd name="T68" fmla="*/ 5 w 43"/>
                  <a:gd name="T69" fmla="*/ 38 h 47"/>
                  <a:gd name="T70" fmla="*/ 3 w 43"/>
                  <a:gd name="T71" fmla="*/ 35 h 47"/>
                  <a:gd name="T72" fmla="*/ 2 w 43"/>
                  <a:gd name="T73" fmla="*/ 31 h 47"/>
                  <a:gd name="T74" fmla="*/ 1 w 43"/>
                  <a:gd name="T75" fmla="*/ 28 h 47"/>
                  <a:gd name="T76" fmla="*/ 0 w 43"/>
                  <a:gd name="T77" fmla="*/ 24 h 47"/>
                  <a:gd name="T78" fmla="*/ 0 w 43"/>
                  <a:gd name="T79" fmla="*/ 2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3" h="47">
                    <a:moveTo>
                      <a:pt x="0" y="23"/>
                    </a:moveTo>
                    <a:lnTo>
                      <a:pt x="0" y="19"/>
                    </a:lnTo>
                    <a:lnTo>
                      <a:pt x="1" y="16"/>
                    </a:lnTo>
                    <a:lnTo>
                      <a:pt x="2" y="12"/>
                    </a:lnTo>
                    <a:lnTo>
                      <a:pt x="4" y="9"/>
                    </a:lnTo>
                    <a:lnTo>
                      <a:pt x="7" y="6"/>
                    </a:lnTo>
                    <a:lnTo>
                      <a:pt x="9" y="4"/>
                    </a:lnTo>
                    <a:lnTo>
                      <a:pt x="12" y="2"/>
                    </a:lnTo>
                    <a:lnTo>
                      <a:pt x="16" y="1"/>
                    </a:lnTo>
                    <a:lnTo>
                      <a:pt x="19" y="0"/>
                    </a:lnTo>
                    <a:lnTo>
                      <a:pt x="23" y="0"/>
                    </a:lnTo>
                    <a:lnTo>
                      <a:pt x="26" y="1"/>
                    </a:lnTo>
                    <a:lnTo>
                      <a:pt x="29" y="2"/>
                    </a:lnTo>
                    <a:lnTo>
                      <a:pt x="32" y="3"/>
                    </a:lnTo>
                    <a:lnTo>
                      <a:pt x="35" y="6"/>
                    </a:lnTo>
                    <a:lnTo>
                      <a:pt x="37" y="9"/>
                    </a:lnTo>
                    <a:lnTo>
                      <a:pt x="39" y="12"/>
                    </a:lnTo>
                    <a:lnTo>
                      <a:pt x="41" y="15"/>
                    </a:lnTo>
                    <a:lnTo>
                      <a:pt x="42" y="19"/>
                    </a:lnTo>
                    <a:lnTo>
                      <a:pt x="42" y="22"/>
                    </a:lnTo>
                    <a:lnTo>
                      <a:pt x="42" y="27"/>
                    </a:lnTo>
                    <a:lnTo>
                      <a:pt x="41" y="30"/>
                    </a:lnTo>
                    <a:lnTo>
                      <a:pt x="40" y="34"/>
                    </a:lnTo>
                    <a:lnTo>
                      <a:pt x="38" y="37"/>
                    </a:lnTo>
                    <a:lnTo>
                      <a:pt x="36" y="40"/>
                    </a:lnTo>
                    <a:lnTo>
                      <a:pt x="33" y="42"/>
                    </a:lnTo>
                    <a:lnTo>
                      <a:pt x="30" y="44"/>
                    </a:lnTo>
                    <a:lnTo>
                      <a:pt x="27" y="45"/>
                    </a:lnTo>
                    <a:lnTo>
                      <a:pt x="23" y="46"/>
                    </a:lnTo>
                    <a:lnTo>
                      <a:pt x="20" y="46"/>
                    </a:lnTo>
                    <a:lnTo>
                      <a:pt x="16" y="46"/>
                    </a:lnTo>
                    <a:lnTo>
                      <a:pt x="13" y="44"/>
                    </a:lnTo>
                    <a:lnTo>
                      <a:pt x="10" y="43"/>
                    </a:lnTo>
                    <a:lnTo>
                      <a:pt x="7" y="41"/>
                    </a:lnTo>
                    <a:lnTo>
                      <a:pt x="5" y="38"/>
                    </a:lnTo>
                    <a:lnTo>
                      <a:pt x="3" y="35"/>
                    </a:lnTo>
                    <a:lnTo>
                      <a:pt x="2" y="31"/>
                    </a:lnTo>
                    <a:lnTo>
                      <a:pt x="1" y="28"/>
                    </a:lnTo>
                    <a:lnTo>
                      <a:pt x="0" y="24"/>
                    </a:lnTo>
                    <a:lnTo>
                      <a:pt x="0" y="23"/>
                    </a:lnTo>
                  </a:path>
                </a:pathLst>
              </a:custGeom>
              <a:solidFill>
                <a:srgbClr val="C0C0C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655" name="Freeform 127"/>
              <p:cNvSpPr>
                <a:spLocks/>
              </p:cNvSpPr>
              <p:nvPr/>
            </p:nvSpPr>
            <p:spPr bwMode="auto">
              <a:xfrm>
                <a:off x="1457" y="2376"/>
                <a:ext cx="51" cy="26"/>
              </a:xfrm>
              <a:custGeom>
                <a:avLst/>
                <a:gdLst>
                  <a:gd name="T0" fmla="*/ 0 w 51"/>
                  <a:gd name="T1" fmla="*/ 25 h 26"/>
                  <a:gd name="T2" fmla="*/ 0 w 51"/>
                  <a:gd name="T3" fmla="*/ 21 h 26"/>
                  <a:gd name="T4" fmla="*/ 1 w 51"/>
                  <a:gd name="T5" fmla="*/ 18 h 26"/>
                  <a:gd name="T6" fmla="*/ 2 w 51"/>
                  <a:gd name="T7" fmla="*/ 14 h 26"/>
                  <a:gd name="T8" fmla="*/ 5 w 51"/>
                  <a:gd name="T9" fmla="*/ 11 h 26"/>
                  <a:gd name="T10" fmla="*/ 7 w 51"/>
                  <a:gd name="T11" fmla="*/ 8 h 26"/>
                  <a:gd name="T12" fmla="*/ 10 w 51"/>
                  <a:gd name="T13" fmla="*/ 5 h 26"/>
                  <a:gd name="T14" fmla="*/ 13 w 51"/>
                  <a:gd name="T15" fmla="*/ 3 h 26"/>
                  <a:gd name="T16" fmla="*/ 16 w 51"/>
                  <a:gd name="T17" fmla="*/ 2 h 26"/>
                  <a:gd name="T18" fmla="*/ 20 w 51"/>
                  <a:gd name="T19" fmla="*/ 1 h 26"/>
                  <a:gd name="T20" fmla="*/ 23 w 51"/>
                  <a:gd name="T21" fmla="*/ 0 h 26"/>
                  <a:gd name="T22" fmla="*/ 27 w 51"/>
                  <a:gd name="T23" fmla="*/ 0 h 26"/>
                  <a:gd name="T24" fmla="*/ 31 w 51"/>
                  <a:gd name="T25" fmla="*/ 1 h 26"/>
                  <a:gd name="T26" fmla="*/ 35 w 51"/>
                  <a:gd name="T27" fmla="*/ 2 h 26"/>
                  <a:gd name="T28" fmla="*/ 38 w 51"/>
                  <a:gd name="T29" fmla="*/ 3 h 26"/>
                  <a:gd name="T30" fmla="*/ 41 w 51"/>
                  <a:gd name="T31" fmla="*/ 6 h 26"/>
                  <a:gd name="T32" fmla="*/ 44 w 51"/>
                  <a:gd name="T33" fmla="*/ 8 h 26"/>
                  <a:gd name="T34" fmla="*/ 46 w 51"/>
                  <a:gd name="T35" fmla="*/ 12 h 26"/>
                  <a:gd name="T36" fmla="*/ 48 w 51"/>
                  <a:gd name="T37" fmla="*/ 15 h 26"/>
                  <a:gd name="T38" fmla="*/ 49 w 51"/>
                  <a:gd name="T39" fmla="*/ 18 h 26"/>
                  <a:gd name="T40" fmla="*/ 50 w 51"/>
                  <a:gd name="T41" fmla="*/ 22 h 26"/>
                  <a:gd name="T42" fmla="*/ 50 w 51"/>
                  <a:gd name="T43" fmla="*/ 25 h 26"/>
                  <a:gd name="T44" fmla="*/ 0 w 51"/>
                  <a:gd name="T45" fmla="*/ 2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1" h="26">
                    <a:moveTo>
                      <a:pt x="0" y="25"/>
                    </a:moveTo>
                    <a:lnTo>
                      <a:pt x="0" y="21"/>
                    </a:lnTo>
                    <a:lnTo>
                      <a:pt x="1" y="18"/>
                    </a:lnTo>
                    <a:lnTo>
                      <a:pt x="2" y="14"/>
                    </a:lnTo>
                    <a:lnTo>
                      <a:pt x="5" y="11"/>
                    </a:lnTo>
                    <a:lnTo>
                      <a:pt x="7" y="8"/>
                    </a:lnTo>
                    <a:lnTo>
                      <a:pt x="10" y="5"/>
                    </a:lnTo>
                    <a:lnTo>
                      <a:pt x="13" y="3"/>
                    </a:lnTo>
                    <a:lnTo>
                      <a:pt x="16" y="2"/>
                    </a:lnTo>
                    <a:lnTo>
                      <a:pt x="20" y="1"/>
                    </a:lnTo>
                    <a:lnTo>
                      <a:pt x="23" y="0"/>
                    </a:lnTo>
                    <a:lnTo>
                      <a:pt x="27" y="0"/>
                    </a:lnTo>
                    <a:lnTo>
                      <a:pt x="31" y="1"/>
                    </a:lnTo>
                    <a:lnTo>
                      <a:pt x="35" y="2"/>
                    </a:lnTo>
                    <a:lnTo>
                      <a:pt x="38" y="3"/>
                    </a:lnTo>
                    <a:lnTo>
                      <a:pt x="41" y="6"/>
                    </a:lnTo>
                    <a:lnTo>
                      <a:pt x="44" y="8"/>
                    </a:lnTo>
                    <a:lnTo>
                      <a:pt x="46" y="12"/>
                    </a:lnTo>
                    <a:lnTo>
                      <a:pt x="48" y="15"/>
                    </a:lnTo>
                    <a:lnTo>
                      <a:pt x="49" y="18"/>
                    </a:lnTo>
                    <a:lnTo>
                      <a:pt x="50" y="22"/>
                    </a:lnTo>
                    <a:lnTo>
                      <a:pt x="50" y="25"/>
                    </a:lnTo>
                    <a:lnTo>
                      <a:pt x="0" y="25"/>
                    </a:lnTo>
                  </a:path>
                </a:pathLst>
              </a:custGeom>
              <a:solidFill>
                <a:srgbClr val="00000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656" name="Freeform 128"/>
              <p:cNvSpPr>
                <a:spLocks/>
              </p:cNvSpPr>
              <p:nvPr/>
            </p:nvSpPr>
            <p:spPr bwMode="auto">
              <a:xfrm>
                <a:off x="1457" y="2401"/>
                <a:ext cx="51" cy="30"/>
              </a:xfrm>
              <a:custGeom>
                <a:avLst/>
                <a:gdLst>
                  <a:gd name="T0" fmla="*/ 10 w 51"/>
                  <a:gd name="T1" fmla="*/ 0 h 30"/>
                  <a:gd name="T2" fmla="*/ 9 w 51"/>
                  <a:gd name="T3" fmla="*/ 2 h 30"/>
                  <a:gd name="T4" fmla="*/ 9 w 51"/>
                  <a:gd name="T5" fmla="*/ 5 h 30"/>
                  <a:gd name="T6" fmla="*/ 10 w 51"/>
                  <a:gd name="T7" fmla="*/ 8 h 30"/>
                  <a:gd name="T8" fmla="*/ 11 w 51"/>
                  <a:gd name="T9" fmla="*/ 11 h 30"/>
                  <a:gd name="T10" fmla="*/ 13 w 51"/>
                  <a:gd name="T11" fmla="*/ 13 h 30"/>
                  <a:gd name="T12" fmla="*/ 15 w 51"/>
                  <a:gd name="T13" fmla="*/ 15 h 30"/>
                  <a:gd name="T14" fmla="*/ 17 w 51"/>
                  <a:gd name="T15" fmla="*/ 17 h 30"/>
                  <a:gd name="T16" fmla="*/ 20 w 51"/>
                  <a:gd name="T17" fmla="*/ 19 h 30"/>
                  <a:gd name="T18" fmla="*/ 23 w 51"/>
                  <a:gd name="T19" fmla="*/ 19 h 30"/>
                  <a:gd name="T20" fmla="*/ 26 w 51"/>
                  <a:gd name="T21" fmla="*/ 20 h 30"/>
                  <a:gd name="T22" fmla="*/ 29 w 51"/>
                  <a:gd name="T23" fmla="*/ 19 h 30"/>
                  <a:gd name="T24" fmla="*/ 32 w 51"/>
                  <a:gd name="T25" fmla="*/ 18 h 30"/>
                  <a:gd name="T26" fmla="*/ 34 w 51"/>
                  <a:gd name="T27" fmla="*/ 16 h 30"/>
                  <a:gd name="T28" fmla="*/ 36 w 51"/>
                  <a:gd name="T29" fmla="*/ 15 h 30"/>
                  <a:gd name="T30" fmla="*/ 38 w 51"/>
                  <a:gd name="T31" fmla="*/ 12 h 30"/>
                  <a:gd name="T32" fmla="*/ 40 w 51"/>
                  <a:gd name="T33" fmla="*/ 9 h 30"/>
                  <a:gd name="T34" fmla="*/ 40 w 51"/>
                  <a:gd name="T35" fmla="*/ 6 h 30"/>
                  <a:gd name="T36" fmla="*/ 41 w 51"/>
                  <a:gd name="T37" fmla="*/ 3 h 30"/>
                  <a:gd name="T38" fmla="*/ 40 w 51"/>
                  <a:gd name="T39" fmla="*/ 0 h 30"/>
                  <a:gd name="T40" fmla="*/ 50 w 51"/>
                  <a:gd name="T41" fmla="*/ 0 h 30"/>
                  <a:gd name="T42" fmla="*/ 50 w 51"/>
                  <a:gd name="T43" fmla="*/ 4 h 30"/>
                  <a:gd name="T44" fmla="*/ 50 w 51"/>
                  <a:gd name="T45" fmla="*/ 8 h 30"/>
                  <a:gd name="T46" fmla="*/ 49 w 51"/>
                  <a:gd name="T47" fmla="*/ 12 h 30"/>
                  <a:gd name="T48" fmla="*/ 47 w 51"/>
                  <a:gd name="T49" fmla="*/ 15 h 30"/>
                  <a:gd name="T50" fmla="*/ 45 w 51"/>
                  <a:gd name="T51" fmla="*/ 19 h 30"/>
                  <a:gd name="T52" fmla="*/ 43 w 51"/>
                  <a:gd name="T53" fmla="*/ 22 h 30"/>
                  <a:gd name="T54" fmla="*/ 40 w 51"/>
                  <a:gd name="T55" fmla="*/ 24 h 30"/>
                  <a:gd name="T56" fmla="*/ 37 w 51"/>
                  <a:gd name="T57" fmla="*/ 26 h 30"/>
                  <a:gd name="T58" fmla="*/ 33 w 51"/>
                  <a:gd name="T59" fmla="*/ 28 h 30"/>
                  <a:gd name="T60" fmla="*/ 29 w 51"/>
                  <a:gd name="T61" fmla="*/ 29 h 30"/>
                  <a:gd name="T62" fmla="*/ 26 w 51"/>
                  <a:gd name="T63" fmla="*/ 29 h 30"/>
                  <a:gd name="T64" fmla="*/ 22 w 51"/>
                  <a:gd name="T65" fmla="*/ 29 h 30"/>
                  <a:gd name="T66" fmla="*/ 18 w 51"/>
                  <a:gd name="T67" fmla="*/ 28 h 30"/>
                  <a:gd name="T68" fmla="*/ 15 w 51"/>
                  <a:gd name="T69" fmla="*/ 27 h 30"/>
                  <a:gd name="T70" fmla="*/ 11 w 51"/>
                  <a:gd name="T71" fmla="*/ 25 h 30"/>
                  <a:gd name="T72" fmla="*/ 8 w 51"/>
                  <a:gd name="T73" fmla="*/ 23 h 30"/>
                  <a:gd name="T74" fmla="*/ 6 w 51"/>
                  <a:gd name="T75" fmla="*/ 20 h 30"/>
                  <a:gd name="T76" fmla="*/ 4 w 51"/>
                  <a:gd name="T77" fmla="*/ 17 h 30"/>
                  <a:gd name="T78" fmla="*/ 2 w 51"/>
                  <a:gd name="T79" fmla="*/ 13 h 30"/>
                  <a:gd name="T80" fmla="*/ 1 w 51"/>
                  <a:gd name="T81" fmla="*/ 10 h 30"/>
                  <a:gd name="T82" fmla="*/ 0 w 51"/>
                  <a:gd name="T83" fmla="*/ 5 h 30"/>
                  <a:gd name="T84" fmla="*/ 0 w 51"/>
                  <a:gd name="T85" fmla="*/ 2 h 30"/>
                  <a:gd name="T86" fmla="*/ 0 w 51"/>
                  <a:gd name="T87" fmla="*/ 0 h 30"/>
                  <a:gd name="T88" fmla="*/ 10 w 51"/>
                  <a:gd name="T89"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1" h="30">
                    <a:moveTo>
                      <a:pt x="10" y="0"/>
                    </a:moveTo>
                    <a:lnTo>
                      <a:pt x="9" y="2"/>
                    </a:lnTo>
                    <a:lnTo>
                      <a:pt x="9" y="5"/>
                    </a:lnTo>
                    <a:lnTo>
                      <a:pt x="10" y="8"/>
                    </a:lnTo>
                    <a:lnTo>
                      <a:pt x="11" y="11"/>
                    </a:lnTo>
                    <a:lnTo>
                      <a:pt x="13" y="13"/>
                    </a:lnTo>
                    <a:lnTo>
                      <a:pt x="15" y="15"/>
                    </a:lnTo>
                    <a:lnTo>
                      <a:pt x="17" y="17"/>
                    </a:lnTo>
                    <a:lnTo>
                      <a:pt x="20" y="19"/>
                    </a:lnTo>
                    <a:lnTo>
                      <a:pt x="23" y="19"/>
                    </a:lnTo>
                    <a:lnTo>
                      <a:pt x="26" y="20"/>
                    </a:lnTo>
                    <a:lnTo>
                      <a:pt x="29" y="19"/>
                    </a:lnTo>
                    <a:lnTo>
                      <a:pt x="32" y="18"/>
                    </a:lnTo>
                    <a:lnTo>
                      <a:pt x="34" y="16"/>
                    </a:lnTo>
                    <a:lnTo>
                      <a:pt x="36" y="15"/>
                    </a:lnTo>
                    <a:lnTo>
                      <a:pt x="38" y="12"/>
                    </a:lnTo>
                    <a:lnTo>
                      <a:pt x="40" y="9"/>
                    </a:lnTo>
                    <a:lnTo>
                      <a:pt x="40" y="6"/>
                    </a:lnTo>
                    <a:lnTo>
                      <a:pt x="41" y="3"/>
                    </a:lnTo>
                    <a:lnTo>
                      <a:pt x="40" y="0"/>
                    </a:lnTo>
                    <a:lnTo>
                      <a:pt x="50" y="0"/>
                    </a:lnTo>
                    <a:lnTo>
                      <a:pt x="50" y="4"/>
                    </a:lnTo>
                    <a:lnTo>
                      <a:pt x="50" y="8"/>
                    </a:lnTo>
                    <a:lnTo>
                      <a:pt x="49" y="12"/>
                    </a:lnTo>
                    <a:lnTo>
                      <a:pt x="47" y="15"/>
                    </a:lnTo>
                    <a:lnTo>
                      <a:pt x="45" y="19"/>
                    </a:lnTo>
                    <a:lnTo>
                      <a:pt x="43" y="22"/>
                    </a:lnTo>
                    <a:lnTo>
                      <a:pt x="40" y="24"/>
                    </a:lnTo>
                    <a:lnTo>
                      <a:pt x="37" y="26"/>
                    </a:lnTo>
                    <a:lnTo>
                      <a:pt x="33" y="28"/>
                    </a:lnTo>
                    <a:lnTo>
                      <a:pt x="29" y="29"/>
                    </a:lnTo>
                    <a:lnTo>
                      <a:pt x="26" y="29"/>
                    </a:lnTo>
                    <a:lnTo>
                      <a:pt x="22" y="29"/>
                    </a:lnTo>
                    <a:lnTo>
                      <a:pt x="18" y="28"/>
                    </a:lnTo>
                    <a:lnTo>
                      <a:pt x="15" y="27"/>
                    </a:lnTo>
                    <a:lnTo>
                      <a:pt x="11" y="25"/>
                    </a:lnTo>
                    <a:lnTo>
                      <a:pt x="8" y="23"/>
                    </a:lnTo>
                    <a:lnTo>
                      <a:pt x="6" y="20"/>
                    </a:lnTo>
                    <a:lnTo>
                      <a:pt x="4" y="17"/>
                    </a:lnTo>
                    <a:lnTo>
                      <a:pt x="2" y="13"/>
                    </a:lnTo>
                    <a:lnTo>
                      <a:pt x="1" y="10"/>
                    </a:lnTo>
                    <a:lnTo>
                      <a:pt x="0" y="5"/>
                    </a:lnTo>
                    <a:lnTo>
                      <a:pt x="0" y="2"/>
                    </a:lnTo>
                    <a:lnTo>
                      <a:pt x="0" y="0"/>
                    </a:lnTo>
                    <a:lnTo>
                      <a:pt x="10" y="0"/>
                    </a:lnTo>
                  </a:path>
                </a:pathLst>
              </a:custGeom>
              <a:solidFill>
                <a:srgbClr val="00000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657" name="Freeform 129"/>
              <p:cNvSpPr>
                <a:spLocks/>
              </p:cNvSpPr>
              <p:nvPr/>
            </p:nvSpPr>
            <p:spPr bwMode="auto">
              <a:xfrm>
                <a:off x="1422" y="2401"/>
                <a:ext cx="122" cy="69"/>
              </a:xfrm>
              <a:custGeom>
                <a:avLst/>
                <a:gdLst>
                  <a:gd name="T0" fmla="*/ 26 w 122"/>
                  <a:gd name="T1" fmla="*/ 0 h 69"/>
                  <a:gd name="T2" fmla="*/ 25 w 122"/>
                  <a:gd name="T3" fmla="*/ 4 h 69"/>
                  <a:gd name="T4" fmla="*/ 26 w 122"/>
                  <a:gd name="T5" fmla="*/ 9 h 69"/>
                  <a:gd name="T6" fmla="*/ 27 w 122"/>
                  <a:gd name="T7" fmla="*/ 14 h 69"/>
                  <a:gd name="T8" fmla="*/ 28 w 122"/>
                  <a:gd name="T9" fmla="*/ 18 h 69"/>
                  <a:gd name="T10" fmla="*/ 30 w 122"/>
                  <a:gd name="T11" fmla="*/ 22 h 69"/>
                  <a:gd name="T12" fmla="*/ 33 w 122"/>
                  <a:gd name="T13" fmla="*/ 26 h 69"/>
                  <a:gd name="T14" fmla="*/ 36 w 122"/>
                  <a:gd name="T15" fmla="*/ 30 h 69"/>
                  <a:gd name="T16" fmla="*/ 39 w 122"/>
                  <a:gd name="T17" fmla="*/ 33 h 69"/>
                  <a:gd name="T18" fmla="*/ 43 w 122"/>
                  <a:gd name="T19" fmla="*/ 36 h 69"/>
                  <a:gd name="T20" fmla="*/ 47 w 122"/>
                  <a:gd name="T21" fmla="*/ 38 h 69"/>
                  <a:gd name="T22" fmla="*/ 51 w 122"/>
                  <a:gd name="T23" fmla="*/ 40 h 69"/>
                  <a:gd name="T24" fmla="*/ 56 w 122"/>
                  <a:gd name="T25" fmla="*/ 41 h 69"/>
                  <a:gd name="T26" fmla="*/ 60 w 122"/>
                  <a:gd name="T27" fmla="*/ 41 h 69"/>
                  <a:gd name="T28" fmla="*/ 65 w 122"/>
                  <a:gd name="T29" fmla="*/ 41 h 69"/>
                  <a:gd name="T30" fmla="*/ 69 w 122"/>
                  <a:gd name="T31" fmla="*/ 40 h 69"/>
                  <a:gd name="T32" fmla="*/ 73 w 122"/>
                  <a:gd name="T33" fmla="*/ 38 h 69"/>
                  <a:gd name="T34" fmla="*/ 78 w 122"/>
                  <a:gd name="T35" fmla="*/ 37 h 69"/>
                  <a:gd name="T36" fmla="*/ 81 w 122"/>
                  <a:gd name="T37" fmla="*/ 34 h 69"/>
                  <a:gd name="T38" fmla="*/ 85 w 122"/>
                  <a:gd name="T39" fmla="*/ 30 h 69"/>
                  <a:gd name="T40" fmla="*/ 88 w 122"/>
                  <a:gd name="T41" fmla="*/ 27 h 69"/>
                  <a:gd name="T42" fmla="*/ 90 w 122"/>
                  <a:gd name="T43" fmla="*/ 23 h 69"/>
                  <a:gd name="T44" fmla="*/ 93 w 122"/>
                  <a:gd name="T45" fmla="*/ 19 h 69"/>
                  <a:gd name="T46" fmla="*/ 94 w 122"/>
                  <a:gd name="T47" fmla="*/ 14 h 69"/>
                  <a:gd name="T48" fmla="*/ 95 w 122"/>
                  <a:gd name="T49" fmla="*/ 10 h 69"/>
                  <a:gd name="T50" fmla="*/ 95 w 122"/>
                  <a:gd name="T51" fmla="*/ 5 h 69"/>
                  <a:gd name="T52" fmla="*/ 95 w 122"/>
                  <a:gd name="T53" fmla="*/ 0 h 69"/>
                  <a:gd name="T54" fmla="*/ 121 w 122"/>
                  <a:gd name="T55" fmla="*/ 0 h 69"/>
                  <a:gd name="T56" fmla="*/ 121 w 122"/>
                  <a:gd name="T57" fmla="*/ 6 h 69"/>
                  <a:gd name="T58" fmla="*/ 120 w 122"/>
                  <a:gd name="T59" fmla="*/ 13 h 69"/>
                  <a:gd name="T60" fmla="*/ 119 w 122"/>
                  <a:gd name="T61" fmla="*/ 19 h 69"/>
                  <a:gd name="T62" fmla="*/ 118 w 122"/>
                  <a:gd name="T63" fmla="*/ 25 h 69"/>
                  <a:gd name="T64" fmla="*/ 115 w 122"/>
                  <a:gd name="T65" fmla="*/ 31 h 69"/>
                  <a:gd name="T66" fmla="*/ 112 w 122"/>
                  <a:gd name="T67" fmla="*/ 37 h 69"/>
                  <a:gd name="T68" fmla="*/ 109 w 122"/>
                  <a:gd name="T69" fmla="*/ 42 h 69"/>
                  <a:gd name="T70" fmla="*/ 106 w 122"/>
                  <a:gd name="T71" fmla="*/ 47 h 69"/>
                  <a:gd name="T72" fmla="*/ 101 w 122"/>
                  <a:gd name="T73" fmla="*/ 51 h 69"/>
                  <a:gd name="T74" fmla="*/ 97 w 122"/>
                  <a:gd name="T75" fmla="*/ 55 h 69"/>
                  <a:gd name="T76" fmla="*/ 92 w 122"/>
                  <a:gd name="T77" fmla="*/ 59 h 69"/>
                  <a:gd name="T78" fmla="*/ 87 w 122"/>
                  <a:gd name="T79" fmla="*/ 62 h 69"/>
                  <a:gd name="T80" fmla="*/ 81 w 122"/>
                  <a:gd name="T81" fmla="*/ 64 h 69"/>
                  <a:gd name="T82" fmla="*/ 76 w 122"/>
                  <a:gd name="T83" fmla="*/ 66 h 69"/>
                  <a:gd name="T84" fmla="*/ 70 w 122"/>
                  <a:gd name="T85" fmla="*/ 67 h 69"/>
                  <a:gd name="T86" fmla="*/ 64 w 122"/>
                  <a:gd name="T87" fmla="*/ 68 h 69"/>
                  <a:gd name="T88" fmla="*/ 58 w 122"/>
                  <a:gd name="T89" fmla="*/ 68 h 69"/>
                  <a:gd name="T90" fmla="*/ 52 w 122"/>
                  <a:gd name="T91" fmla="*/ 67 h 69"/>
                  <a:gd name="T92" fmla="*/ 46 w 122"/>
                  <a:gd name="T93" fmla="*/ 66 h 69"/>
                  <a:gd name="T94" fmla="*/ 40 w 122"/>
                  <a:gd name="T95" fmla="*/ 65 h 69"/>
                  <a:gd name="T96" fmla="*/ 35 w 122"/>
                  <a:gd name="T97" fmla="*/ 62 h 69"/>
                  <a:gd name="T98" fmla="*/ 30 w 122"/>
                  <a:gd name="T99" fmla="*/ 59 h 69"/>
                  <a:gd name="T100" fmla="*/ 25 w 122"/>
                  <a:gd name="T101" fmla="*/ 56 h 69"/>
                  <a:gd name="T102" fmla="*/ 20 w 122"/>
                  <a:gd name="T103" fmla="*/ 52 h 69"/>
                  <a:gd name="T104" fmla="*/ 16 w 122"/>
                  <a:gd name="T105" fmla="*/ 47 h 69"/>
                  <a:gd name="T106" fmla="*/ 12 w 122"/>
                  <a:gd name="T107" fmla="*/ 42 h 69"/>
                  <a:gd name="T108" fmla="*/ 9 w 122"/>
                  <a:gd name="T109" fmla="*/ 37 h 69"/>
                  <a:gd name="T110" fmla="*/ 6 w 122"/>
                  <a:gd name="T111" fmla="*/ 31 h 69"/>
                  <a:gd name="T112" fmla="*/ 4 w 122"/>
                  <a:gd name="T113" fmla="*/ 26 h 69"/>
                  <a:gd name="T114" fmla="*/ 2 w 122"/>
                  <a:gd name="T115" fmla="*/ 20 h 69"/>
                  <a:gd name="T116" fmla="*/ 1 w 122"/>
                  <a:gd name="T117" fmla="*/ 14 h 69"/>
                  <a:gd name="T118" fmla="*/ 0 w 122"/>
                  <a:gd name="T119" fmla="*/ 7 h 69"/>
                  <a:gd name="T120" fmla="*/ 0 w 122"/>
                  <a:gd name="T121" fmla="*/ 1 h 69"/>
                  <a:gd name="T122" fmla="*/ 0 w 122"/>
                  <a:gd name="T123" fmla="*/ 0 h 69"/>
                  <a:gd name="T124" fmla="*/ 26 w 122"/>
                  <a:gd name="T125"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2" h="69">
                    <a:moveTo>
                      <a:pt x="26" y="0"/>
                    </a:moveTo>
                    <a:lnTo>
                      <a:pt x="25" y="4"/>
                    </a:lnTo>
                    <a:lnTo>
                      <a:pt x="26" y="9"/>
                    </a:lnTo>
                    <a:lnTo>
                      <a:pt x="27" y="14"/>
                    </a:lnTo>
                    <a:lnTo>
                      <a:pt x="28" y="18"/>
                    </a:lnTo>
                    <a:lnTo>
                      <a:pt x="30" y="22"/>
                    </a:lnTo>
                    <a:lnTo>
                      <a:pt x="33" y="26"/>
                    </a:lnTo>
                    <a:lnTo>
                      <a:pt x="36" y="30"/>
                    </a:lnTo>
                    <a:lnTo>
                      <a:pt x="39" y="33"/>
                    </a:lnTo>
                    <a:lnTo>
                      <a:pt x="43" y="36"/>
                    </a:lnTo>
                    <a:lnTo>
                      <a:pt x="47" y="38"/>
                    </a:lnTo>
                    <a:lnTo>
                      <a:pt x="51" y="40"/>
                    </a:lnTo>
                    <a:lnTo>
                      <a:pt x="56" y="41"/>
                    </a:lnTo>
                    <a:lnTo>
                      <a:pt x="60" y="41"/>
                    </a:lnTo>
                    <a:lnTo>
                      <a:pt x="65" y="41"/>
                    </a:lnTo>
                    <a:lnTo>
                      <a:pt x="69" y="40"/>
                    </a:lnTo>
                    <a:lnTo>
                      <a:pt x="73" y="38"/>
                    </a:lnTo>
                    <a:lnTo>
                      <a:pt x="78" y="37"/>
                    </a:lnTo>
                    <a:lnTo>
                      <a:pt x="81" y="34"/>
                    </a:lnTo>
                    <a:lnTo>
                      <a:pt x="85" y="30"/>
                    </a:lnTo>
                    <a:lnTo>
                      <a:pt x="88" y="27"/>
                    </a:lnTo>
                    <a:lnTo>
                      <a:pt x="90" y="23"/>
                    </a:lnTo>
                    <a:lnTo>
                      <a:pt x="93" y="19"/>
                    </a:lnTo>
                    <a:lnTo>
                      <a:pt x="94" y="14"/>
                    </a:lnTo>
                    <a:lnTo>
                      <a:pt x="95" y="10"/>
                    </a:lnTo>
                    <a:lnTo>
                      <a:pt x="95" y="5"/>
                    </a:lnTo>
                    <a:lnTo>
                      <a:pt x="95" y="0"/>
                    </a:lnTo>
                    <a:lnTo>
                      <a:pt x="121" y="0"/>
                    </a:lnTo>
                    <a:lnTo>
                      <a:pt x="121" y="6"/>
                    </a:lnTo>
                    <a:lnTo>
                      <a:pt x="120" y="13"/>
                    </a:lnTo>
                    <a:lnTo>
                      <a:pt x="119" y="19"/>
                    </a:lnTo>
                    <a:lnTo>
                      <a:pt x="118" y="25"/>
                    </a:lnTo>
                    <a:lnTo>
                      <a:pt x="115" y="31"/>
                    </a:lnTo>
                    <a:lnTo>
                      <a:pt x="112" y="37"/>
                    </a:lnTo>
                    <a:lnTo>
                      <a:pt x="109" y="42"/>
                    </a:lnTo>
                    <a:lnTo>
                      <a:pt x="106" y="47"/>
                    </a:lnTo>
                    <a:lnTo>
                      <a:pt x="101" y="51"/>
                    </a:lnTo>
                    <a:lnTo>
                      <a:pt x="97" y="55"/>
                    </a:lnTo>
                    <a:lnTo>
                      <a:pt x="92" y="59"/>
                    </a:lnTo>
                    <a:lnTo>
                      <a:pt x="87" y="62"/>
                    </a:lnTo>
                    <a:lnTo>
                      <a:pt x="81" y="64"/>
                    </a:lnTo>
                    <a:lnTo>
                      <a:pt x="76" y="66"/>
                    </a:lnTo>
                    <a:lnTo>
                      <a:pt x="70" y="67"/>
                    </a:lnTo>
                    <a:lnTo>
                      <a:pt x="64" y="68"/>
                    </a:lnTo>
                    <a:lnTo>
                      <a:pt x="58" y="68"/>
                    </a:lnTo>
                    <a:lnTo>
                      <a:pt x="52" y="67"/>
                    </a:lnTo>
                    <a:lnTo>
                      <a:pt x="46" y="66"/>
                    </a:lnTo>
                    <a:lnTo>
                      <a:pt x="40" y="65"/>
                    </a:lnTo>
                    <a:lnTo>
                      <a:pt x="35" y="62"/>
                    </a:lnTo>
                    <a:lnTo>
                      <a:pt x="30" y="59"/>
                    </a:lnTo>
                    <a:lnTo>
                      <a:pt x="25" y="56"/>
                    </a:lnTo>
                    <a:lnTo>
                      <a:pt x="20" y="52"/>
                    </a:lnTo>
                    <a:lnTo>
                      <a:pt x="16" y="47"/>
                    </a:lnTo>
                    <a:lnTo>
                      <a:pt x="12" y="42"/>
                    </a:lnTo>
                    <a:lnTo>
                      <a:pt x="9" y="37"/>
                    </a:lnTo>
                    <a:lnTo>
                      <a:pt x="6" y="31"/>
                    </a:lnTo>
                    <a:lnTo>
                      <a:pt x="4" y="26"/>
                    </a:lnTo>
                    <a:lnTo>
                      <a:pt x="2" y="20"/>
                    </a:lnTo>
                    <a:lnTo>
                      <a:pt x="1" y="14"/>
                    </a:lnTo>
                    <a:lnTo>
                      <a:pt x="0" y="7"/>
                    </a:lnTo>
                    <a:lnTo>
                      <a:pt x="0" y="1"/>
                    </a:lnTo>
                    <a:lnTo>
                      <a:pt x="0" y="0"/>
                    </a:lnTo>
                    <a:lnTo>
                      <a:pt x="26" y="0"/>
                    </a:lnTo>
                  </a:path>
                </a:pathLst>
              </a:custGeom>
              <a:solidFill>
                <a:srgbClr val="00000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658" name="Freeform 130"/>
              <p:cNvSpPr>
                <a:spLocks/>
              </p:cNvSpPr>
              <p:nvPr/>
            </p:nvSpPr>
            <p:spPr bwMode="auto">
              <a:xfrm>
                <a:off x="1422" y="2336"/>
                <a:ext cx="122" cy="71"/>
              </a:xfrm>
              <a:custGeom>
                <a:avLst/>
                <a:gdLst>
                  <a:gd name="T0" fmla="*/ 26 w 122"/>
                  <a:gd name="T1" fmla="*/ 70 h 71"/>
                  <a:gd name="T2" fmla="*/ 25 w 122"/>
                  <a:gd name="T3" fmla="*/ 66 h 71"/>
                  <a:gd name="T4" fmla="*/ 26 w 122"/>
                  <a:gd name="T5" fmla="*/ 61 h 71"/>
                  <a:gd name="T6" fmla="*/ 27 w 122"/>
                  <a:gd name="T7" fmla="*/ 56 h 71"/>
                  <a:gd name="T8" fmla="*/ 28 w 122"/>
                  <a:gd name="T9" fmla="*/ 51 h 71"/>
                  <a:gd name="T10" fmla="*/ 30 w 122"/>
                  <a:gd name="T11" fmla="*/ 47 h 71"/>
                  <a:gd name="T12" fmla="*/ 33 w 122"/>
                  <a:gd name="T13" fmla="*/ 43 h 71"/>
                  <a:gd name="T14" fmla="*/ 36 w 122"/>
                  <a:gd name="T15" fmla="*/ 39 h 71"/>
                  <a:gd name="T16" fmla="*/ 39 w 122"/>
                  <a:gd name="T17" fmla="*/ 36 h 71"/>
                  <a:gd name="T18" fmla="*/ 43 w 122"/>
                  <a:gd name="T19" fmla="*/ 33 h 71"/>
                  <a:gd name="T20" fmla="*/ 47 w 122"/>
                  <a:gd name="T21" fmla="*/ 30 h 71"/>
                  <a:gd name="T22" fmla="*/ 51 w 122"/>
                  <a:gd name="T23" fmla="*/ 29 h 71"/>
                  <a:gd name="T24" fmla="*/ 56 w 122"/>
                  <a:gd name="T25" fmla="*/ 28 h 71"/>
                  <a:gd name="T26" fmla="*/ 60 w 122"/>
                  <a:gd name="T27" fmla="*/ 28 h 71"/>
                  <a:gd name="T28" fmla="*/ 65 w 122"/>
                  <a:gd name="T29" fmla="*/ 28 h 71"/>
                  <a:gd name="T30" fmla="*/ 69 w 122"/>
                  <a:gd name="T31" fmla="*/ 29 h 71"/>
                  <a:gd name="T32" fmla="*/ 73 w 122"/>
                  <a:gd name="T33" fmla="*/ 30 h 71"/>
                  <a:gd name="T34" fmla="*/ 78 w 122"/>
                  <a:gd name="T35" fmla="*/ 32 h 71"/>
                  <a:gd name="T36" fmla="*/ 81 w 122"/>
                  <a:gd name="T37" fmla="*/ 35 h 71"/>
                  <a:gd name="T38" fmla="*/ 85 w 122"/>
                  <a:gd name="T39" fmla="*/ 38 h 71"/>
                  <a:gd name="T40" fmla="*/ 88 w 122"/>
                  <a:gd name="T41" fmla="*/ 42 h 71"/>
                  <a:gd name="T42" fmla="*/ 90 w 122"/>
                  <a:gd name="T43" fmla="*/ 46 h 71"/>
                  <a:gd name="T44" fmla="*/ 93 w 122"/>
                  <a:gd name="T45" fmla="*/ 50 h 71"/>
                  <a:gd name="T46" fmla="*/ 94 w 122"/>
                  <a:gd name="T47" fmla="*/ 55 h 71"/>
                  <a:gd name="T48" fmla="*/ 95 w 122"/>
                  <a:gd name="T49" fmla="*/ 60 h 71"/>
                  <a:gd name="T50" fmla="*/ 95 w 122"/>
                  <a:gd name="T51" fmla="*/ 65 h 71"/>
                  <a:gd name="T52" fmla="*/ 95 w 122"/>
                  <a:gd name="T53" fmla="*/ 70 h 71"/>
                  <a:gd name="T54" fmla="*/ 121 w 122"/>
                  <a:gd name="T55" fmla="*/ 70 h 71"/>
                  <a:gd name="T56" fmla="*/ 121 w 122"/>
                  <a:gd name="T57" fmla="*/ 63 h 71"/>
                  <a:gd name="T58" fmla="*/ 120 w 122"/>
                  <a:gd name="T59" fmla="*/ 57 h 71"/>
                  <a:gd name="T60" fmla="*/ 119 w 122"/>
                  <a:gd name="T61" fmla="*/ 50 h 71"/>
                  <a:gd name="T62" fmla="*/ 118 w 122"/>
                  <a:gd name="T63" fmla="*/ 44 h 71"/>
                  <a:gd name="T64" fmla="*/ 115 w 122"/>
                  <a:gd name="T65" fmla="*/ 38 h 71"/>
                  <a:gd name="T66" fmla="*/ 112 w 122"/>
                  <a:gd name="T67" fmla="*/ 32 h 71"/>
                  <a:gd name="T68" fmla="*/ 109 w 122"/>
                  <a:gd name="T69" fmla="*/ 27 h 71"/>
                  <a:gd name="T70" fmla="*/ 106 w 122"/>
                  <a:gd name="T71" fmla="*/ 22 h 71"/>
                  <a:gd name="T72" fmla="*/ 101 w 122"/>
                  <a:gd name="T73" fmla="*/ 17 h 71"/>
                  <a:gd name="T74" fmla="*/ 97 w 122"/>
                  <a:gd name="T75" fmla="*/ 13 h 71"/>
                  <a:gd name="T76" fmla="*/ 92 w 122"/>
                  <a:gd name="T77" fmla="*/ 10 h 71"/>
                  <a:gd name="T78" fmla="*/ 87 w 122"/>
                  <a:gd name="T79" fmla="*/ 6 h 71"/>
                  <a:gd name="T80" fmla="*/ 81 w 122"/>
                  <a:gd name="T81" fmla="*/ 4 h 71"/>
                  <a:gd name="T82" fmla="*/ 76 w 122"/>
                  <a:gd name="T83" fmla="*/ 2 h 71"/>
                  <a:gd name="T84" fmla="*/ 70 w 122"/>
                  <a:gd name="T85" fmla="*/ 1 h 71"/>
                  <a:gd name="T86" fmla="*/ 64 w 122"/>
                  <a:gd name="T87" fmla="*/ 0 h 71"/>
                  <a:gd name="T88" fmla="*/ 58 w 122"/>
                  <a:gd name="T89" fmla="*/ 0 h 71"/>
                  <a:gd name="T90" fmla="*/ 52 w 122"/>
                  <a:gd name="T91" fmla="*/ 1 h 71"/>
                  <a:gd name="T92" fmla="*/ 46 w 122"/>
                  <a:gd name="T93" fmla="*/ 2 h 71"/>
                  <a:gd name="T94" fmla="*/ 40 w 122"/>
                  <a:gd name="T95" fmla="*/ 3 h 71"/>
                  <a:gd name="T96" fmla="*/ 35 w 122"/>
                  <a:gd name="T97" fmla="*/ 6 h 71"/>
                  <a:gd name="T98" fmla="*/ 30 w 122"/>
                  <a:gd name="T99" fmla="*/ 9 h 71"/>
                  <a:gd name="T100" fmla="*/ 25 w 122"/>
                  <a:gd name="T101" fmla="*/ 13 h 71"/>
                  <a:gd name="T102" fmla="*/ 20 w 122"/>
                  <a:gd name="T103" fmla="*/ 17 h 71"/>
                  <a:gd name="T104" fmla="*/ 16 w 122"/>
                  <a:gd name="T105" fmla="*/ 21 h 71"/>
                  <a:gd name="T106" fmla="*/ 12 w 122"/>
                  <a:gd name="T107" fmla="*/ 26 h 71"/>
                  <a:gd name="T108" fmla="*/ 9 w 122"/>
                  <a:gd name="T109" fmla="*/ 32 h 71"/>
                  <a:gd name="T110" fmla="*/ 6 w 122"/>
                  <a:gd name="T111" fmla="*/ 37 h 71"/>
                  <a:gd name="T112" fmla="*/ 4 w 122"/>
                  <a:gd name="T113" fmla="*/ 43 h 71"/>
                  <a:gd name="T114" fmla="*/ 2 w 122"/>
                  <a:gd name="T115" fmla="*/ 50 h 71"/>
                  <a:gd name="T116" fmla="*/ 1 w 122"/>
                  <a:gd name="T117" fmla="*/ 56 h 71"/>
                  <a:gd name="T118" fmla="*/ 0 w 122"/>
                  <a:gd name="T119" fmla="*/ 62 h 71"/>
                  <a:gd name="T120" fmla="*/ 0 w 122"/>
                  <a:gd name="T121" fmla="*/ 69 h 71"/>
                  <a:gd name="T122" fmla="*/ 0 w 122"/>
                  <a:gd name="T123" fmla="*/ 70 h 71"/>
                  <a:gd name="T124" fmla="*/ 26 w 122"/>
                  <a:gd name="T125" fmla="*/ 7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2" h="71">
                    <a:moveTo>
                      <a:pt x="26" y="70"/>
                    </a:moveTo>
                    <a:lnTo>
                      <a:pt x="25" y="66"/>
                    </a:lnTo>
                    <a:lnTo>
                      <a:pt x="26" y="61"/>
                    </a:lnTo>
                    <a:lnTo>
                      <a:pt x="27" y="56"/>
                    </a:lnTo>
                    <a:lnTo>
                      <a:pt x="28" y="51"/>
                    </a:lnTo>
                    <a:lnTo>
                      <a:pt x="30" y="47"/>
                    </a:lnTo>
                    <a:lnTo>
                      <a:pt x="33" y="43"/>
                    </a:lnTo>
                    <a:lnTo>
                      <a:pt x="36" y="39"/>
                    </a:lnTo>
                    <a:lnTo>
                      <a:pt x="39" y="36"/>
                    </a:lnTo>
                    <a:lnTo>
                      <a:pt x="43" y="33"/>
                    </a:lnTo>
                    <a:lnTo>
                      <a:pt x="47" y="30"/>
                    </a:lnTo>
                    <a:lnTo>
                      <a:pt x="51" y="29"/>
                    </a:lnTo>
                    <a:lnTo>
                      <a:pt x="56" y="28"/>
                    </a:lnTo>
                    <a:lnTo>
                      <a:pt x="60" y="28"/>
                    </a:lnTo>
                    <a:lnTo>
                      <a:pt x="65" y="28"/>
                    </a:lnTo>
                    <a:lnTo>
                      <a:pt x="69" y="29"/>
                    </a:lnTo>
                    <a:lnTo>
                      <a:pt x="73" y="30"/>
                    </a:lnTo>
                    <a:lnTo>
                      <a:pt x="78" y="32"/>
                    </a:lnTo>
                    <a:lnTo>
                      <a:pt x="81" y="35"/>
                    </a:lnTo>
                    <a:lnTo>
                      <a:pt x="85" y="38"/>
                    </a:lnTo>
                    <a:lnTo>
                      <a:pt x="88" y="42"/>
                    </a:lnTo>
                    <a:lnTo>
                      <a:pt x="90" y="46"/>
                    </a:lnTo>
                    <a:lnTo>
                      <a:pt x="93" y="50"/>
                    </a:lnTo>
                    <a:lnTo>
                      <a:pt x="94" y="55"/>
                    </a:lnTo>
                    <a:lnTo>
                      <a:pt x="95" y="60"/>
                    </a:lnTo>
                    <a:lnTo>
                      <a:pt x="95" y="65"/>
                    </a:lnTo>
                    <a:lnTo>
                      <a:pt x="95" y="70"/>
                    </a:lnTo>
                    <a:lnTo>
                      <a:pt x="121" y="70"/>
                    </a:lnTo>
                    <a:lnTo>
                      <a:pt x="121" y="63"/>
                    </a:lnTo>
                    <a:lnTo>
                      <a:pt x="120" y="57"/>
                    </a:lnTo>
                    <a:lnTo>
                      <a:pt x="119" y="50"/>
                    </a:lnTo>
                    <a:lnTo>
                      <a:pt x="118" y="44"/>
                    </a:lnTo>
                    <a:lnTo>
                      <a:pt x="115" y="38"/>
                    </a:lnTo>
                    <a:lnTo>
                      <a:pt x="112" y="32"/>
                    </a:lnTo>
                    <a:lnTo>
                      <a:pt x="109" y="27"/>
                    </a:lnTo>
                    <a:lnTo>
                      <a:pt x="106" y="22"/>
                    </a:lnTo>
                    <a:lnTo>
                      <a:pt x="101" y="17"/>
                    </a:lnTo>
                    <a:lnTo>
                      <a:pt x="97" y="13"/>
                    </a:lnTo>
                    <a:lnTo>
                      <a:pt x="92" y="10"/>
                    </a:lnTo>
                    <a:lnTo>
                      <a:pt x="87" y="6"/>
                    </a:lnTo>
                    <a:lnTo>
                      <a:pt x="81" y="4"/>
                    </a:lnTo>
                    <a:lnTo>
                      <a:pt x="76" y="2"/>
                    </a:lnTo>
                    <a:lnTo>
                      <a:pt x="70" y="1"/>
                    </a:lnTo>
                    <a:lnTo>
                      <a:pt x="64" y="0"/>
                    </a:lnTo>
                    <a:lnTo>
                      <a:pt x="58" y="0"/>
                    </a:lnTo>
                    <a:lnTo>
                      <a:pt x="52" y="1"/>
                    </a:lnTo>
                    <a:lnTo>
                      <a:pt x="46" y="2"/>
                    </a:lnTo>
                    <a:lnTo>
                      <a:pt x="40" y="3"/>
                    </a:lnTo>
                    <a:lnTo>
                      <a:pt x="35" y="6"/>
                    </a:lnTo>
                    <a:lnTo>
                      <a:pt x="30" y="9"/>
                    </a:lnTo>
                    <a:lnTo>
                      <a:pt x="25" y="13"/>
                    </a:lnTo>
                    <a:lnTo>
                      <a:pt x="20" y="17"/>
                    </a:lnTo>
                    <a:lnTo>
                      <a:pt x="16" y="21"/>
                    </a:lnTo>
                    <a:lnTo>
                      <a:pt x="12" y="26"/>
                    </a:lnTo>
                    <a:lnTo>
                      <a:pt x="9" y="32"/>
                    </a:lnTo>
                    <a:lnTo>
                      <a:pt x="6" y="37"/>
                    </a:lnTo>
                    <a:lnTo>
                      <a:pt x="4" y="43"/>
                    </a:lnTo>
                    <a:lnTo>
                      <a:pt x="2" y="50"/>
                    </a:lnTo>
                    <a:lnTo>
                      <a:pt x="1" y="56"/>
                    </a:lnTo>
                    <a:lnTo>
                      <a:pt x="0" y="62"/>
                    </a:lnTo>
                    <a:lnTo>
                      <a:pt x="0" y="69"/>
                    </a:lnTo>
                    <a:lnTo>
                      <a:pt x="0" y="70"/>
                    </a:lnTo>
                    <a:lnTo>
                      <a:pt x="26" y="70"/>
                    </a:lnTo>
                  </a:path>
                </a:pathLst>
              </a:custGeom>
              <a:solidFill>
                <a:srgbClr val="00000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659" name="Freeform 131"/>
              <p:cNvSpPr>
                <a:spLocks/>
              </p:cNvSpPr>
              <p:nvPr/>
            </p:nvSpPr>
            <p:spPr bwMode="auto">
              <a:xfrm>
                <a:off x="1328" y="2376"/>
                <a:ext cx="51" cy="26"/>
              </a:xfrm>
              <a:custGeom>
                <a:avLst/>
                <a:gdLst>
                  <a:gd name="T0" fmla="*/ 0 w 51"/>
                  <a:gd name="T1" fmla="*/ 25 h 26"/>
                  <a:gd name="T2" fmla="*/ 0 w 51"/>
                  <a:gd name="T3" fmla="*/ 21 h 26"/>
                  <a:gd name="T4" fmla="*/ 1 w 51"/>
                  <a:gd name="T5" fmla="*/ 18 h 26"/>
                  <a:gd name="T6" fmla="*/ 2 w 51"/>
                  <a:gd name="T7" fmla="*/ 14 h 26"/>
                  <a:gd name="T8" fmla="*/ 5 w 51"/>
                  <a:gd name="T9" fmla="*/ 11 h 26"/>
                  <a:gd name="T10" fmla="*/ 7 w 51"/>
                  <a:gd name="T11" fmla="*/ 8 h 26"/>
                  <a:gd name="T12" fmla="*/ 10 w 51"/>
                  <a:gd name="T13" fmla="*/ 5 h 26"/>
                  <a:gd name="T14" fmla="*/ 13 w 51"/>
                  <a:gd name="T15" fmla="*/ 3 h 26"/>
                  <a:gd name="T16" fmla="*/ 16 w 51"/>
                  <a:gd name="T17" fmla="*/ 2 h 26"/>
                  <a:gd name="T18" fmla="*/ 20 w 51"/>
                  <a:gd name="T19" fmla="*/ 1 h 26"/>
                  <a:gd name="T20" fmla="*/ 23 w 51"/>
                  <a:gd name="T21" fmla="*/ 0 h 26"/>
                  <a:gd name="T22" fmla="*/ 27 w 51"/>
                  <a:gd name="T23" fmla="*/ 0 h 26"/>
                  <a:gd name="T24" fmla="*/ 31 w 51"/>
                  <a:gd name="T25" fmla="*/ 1 h 26"/>
                  <a:gd name="T26" fmla="*/ 35 w 51"/>
                  <a:gd name="T27" fmla="*/ 2 h 26"/>
                  <a:gd name="T28" fmla="*/ 38 w 51"/>
                  <a:gd name="T29" fmla="*/ 3 h 26"/>
                  <a:gd name="T30" fmla="*/ 41 w 51"/>
                  <a:gd name="T31" fmla="*/ 6 h 26"/>
                  <a:gd name="T32" fmla="*/ 44 w 51"/>
                  <a:gd name="T33" fmla="*/ 8 h 26"/>
                  <a:gd name="T34" fmla="*/ 46 w 51"/>
                  <a:gd name="T35" fmla="*/ 12 h 26"/>
                  <a:gd name="T36" fmla="*/ 48 w 51"/>
                  <a:gd name="T37" fmla="*/ 15 h 26"/>
                  <a:gd name="T38" fmla="*/ 49 w 51"/>
                  <a:gd name="T39" fmla="*/ 18 h 26"/>
                  <a:gd name="T40" fmla="*/ 50 w 51"/>
                  <a:gd name="T41" fmla="*/ 22 h 26"/>
                  <a:gd name="T42" fmla="*/ 50 w 51"/>
                  <a:gd name="T43" fmla="*/ 25 h 26"/>
                  <a:gd name="T44" fmla="*/ 0 w 51"/>
                  <a:gd name="T45" fmla="*/ 2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1" h="26">
                    <a:moveTo>
                      <a:pt x="0" y="25"/>
                    </a:moveTo>
                    <a:lnTo>
                      <a:pt x="0" y="21"/>
                    </a:lnTo>
                    <a:lnTo>
                      <a:pt x="1" y="18"/>
                    </a:lnTo>
                    <a:lnTo>
                      <a:pt x="2" y="14"/>
                    </a:lnTo>
                    <a:lnTo>
                      <a:pt x="5" y="11"/>
                    </a:lnTo>
                    <a:lnTo>
                      <a:pt x="7" y="8"/>
                    </a:lnTo>
                    <a:lnTo>
                      <a:pt x="10" y="5"/>
                    </a:lnTo>
                    <a:lnTo>
                      <a:pt x="13" y="3"/>
                    </a:lnTo>
                    <a:lnTo>
                      <a:pt x="16" y="2"/>
                    </a:lnTo>
                    <a:lnTo>
                      <a:pt x="20" y="1"/>
                    </a:lnTo>
                    <a:lnTo>
                      <a:pt x="23" y="0"/>
                    </a:lnTo>
                    <a:lnTo>
                      <a:pt x="27" y="0"/>
                    </a:lnTo>
                    <a:lnTo>
                      <a:pt x="31" y="1"/>
                    </a:lnTo>
                    <a:lnTo>
                      <a:pt x="35" y="2"/>
                    </a:lnTo>
                    <a:lnTo>
                      <a:pt x="38" y="3"/>
                    </a:lnTo>
                    <a:lnTo>
                      <a:pt x="41" y="6"/>
                    </a:lnTo>
                    <a:lnTo>
                      <a:pt x="44" y="8"/>
                    </a:lnTo>
                    <a:lnTo>
                      <a:pt x="46" y="12"/>
                    </a:lnTo>
                    <a:lnTo>
                      <a:pt x="48" y="15"/>
                    </a:lnTo>
                    <a:lnTo>
                      <a:pt x="49" y="18"/>
                    </a:lnTo>
                    <a:lnTo>
                      <a:pt x="50" y="22"/>
                    </a:lnTo>
                    <a:lnTo>
                      <a:pt x="50" y="25"/>
                    </a:lnTo>
                    <a:lnTo>
                      <a:pt x="0" y="25"/>
                    </a:lnTo>
                  </a:path>
                </a:pathLst>
              </a:custGeom>
              <a:solidFill>
                <a:srgbClr val="00000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660" name="Freeform 132"/>
              <p:cNvSpPr>
                <a:spLocks/>
              </p:cNvSpPr>
              <p:nvPr/>
            </p:nvSpPr>
            <p:spPr bwMode="auto">
              <a:xfrm>
                <a:off x="1328" y="2401"/>
                <a:ext cx="51" cy="30"/>
              </a:xfrm>
              <a:custGeom>
                <a:avLst/>
                <a:gdLst>
                  <a:gd name="T0" fmla="*/ 10 w 51"/>
                  <a:gd name="T1" fmla="*/ 0 h 30"/>
                  <a:gd name="T2" fmla="*/ 10 w 51"/>
                  <a:gd name="T3" fmla="*/ 2 h 30"/>
                  <a:gd name="T4" fmla="*/ 10 w 51"/>
                  <a:gd name="T5" fmla="*/ 5 h 30"/>
                  <a:gd name="T6" fmla="*/ 10 w 51"/>
                  <a:gd name="T7" fmla="*/ 8 h 30"/>
                  <a:gd name="T8" fmla="*/ 11 w 51"/>
                  <a:gd name="T9" fmla="*/ 11 h 30"/>
                  <a:gd name="T10" fmla="*/ 13 w 51"/>
                  <a:gd name="T11" fmla="*/ 13 h 30"/>
                  <a:gd name="T12" fmla="*/ 15 w 51"/>
                  <a:gd name="T13" fmla="*/ 15 h 30"/>
                  <a:gd name="T14" fmla="*/ 17 w 51"/>
                  <a:gd name="T15" fmla="*/ 17 h 30"/>
                  <a:gd name="T16" fmla="*/ 20 w 51"/>
                  <a:gd name="T17" fmla="*/ 19 h 30"/>
                  <a:gd name="T18" fmla="*/ 23 w 51"/>
                  <a:gd name="T19" fmla="*/ 19 h 30"/>
                  <a:gd name="T20" fmla="*/ 26 w 51"/>
                  <a:gd name="T21" fmla="*/ 20 h 30"/>
                  <a:gd name="T22" fmla="*/ 29 w 51"/>
                  <a:gd name="T23" fmla="*/ 19 h 30"/>
                  <a:gd name="T24" fmla="*/ 32 w 51"/>
                  <a:gd name="T25" fmla="*/ 18 h 30"/>
                  <a:gd name="T26" fmla="*/ 34 w 51"/>
                  <a:gd name="T27" fmla="*/ 16 h 30"/>
                  <a:gd name="T28" fmla="*/ 37 w 51"/>
                  <a:gd name="T29" fmla="*/ 15 h 30"/>
                  <a:gd name="T30" fmla="*/ 38 w 51"/>
                  <a:gd name="T31" fmla="*/ 12 h 30"/>
                  <a:gd name="T32" fmla="*/ 40 w 51"/>
                  <a:gd name="T33" fmla="*/ 9 h 30"/>
                  <a:gd name="T34" fmla="*/ 40 w 51"/>
                  <a:gd name="T35" fmla="*/ 6 h 30"/>
                  <a:gd name="T36" fmla="*/ 41 w 51"/>
                  <a:gd name="T37" fmla="*/ 3 h 30"/>
                  <a:gd name="T38" fmla="*/ 40 w 51"/>
                  <a:gd name="T39" fmla="*/ 0 h 30"/>
                  <a:gd name="T40" fmla="*/ 50 w 51"/>
                  <a:gd name="T41" fmla="*/ 0 h 30"/>
                  <a:gd name="T42" fmla="*/ 50 w 51"/>
                  <a:gd name="T43" fmla="*/ 4 h 30"/>
                  <a:gd name="T44" fmla="*/ 50 w 51"/>
                  <a:gd name="T45" fmla="*/ 8 h 30"/>
                  <a:gd name="T46" fmla="*/ 49 w 51"/>
                  <a:gd name="T47" fmla="*/ 12 h 30"/>
                  <a:gd name="T48" fmla="*/ 47 w 51"/>
                  <a:gd name="T49" fmla="*/ 15 h 30"/>
                  <a:gd name="T50" fmla="*/ 45 w 51"/>
                  <a:gd name="T51" fmla="*/ 19 h 30"/>
                  <a:gd name="T52" fmla="*/ 43 w 51"/>
                  <a:gd name="T53" fmla="*/ 22 h 30"/>
                  <a:gd name="T54" fmla="*/ 40 w 51"/>
                  <a:gd name="T55" fmla="*/ 24 h 30"/>
                  <a:gd name="T56" fmla="*/ 37 w 51"/>
                  <a:gd name="T57" fmla="*/ 26 h 30"/>
                  <a:gd name="T58" fmla="*/ 33 w 51"/>
                  <a:gd name="T59" fmla="*/ 28 h 30"/>
                  <a:gd name="T60" fmla="*/ 29 w 51"/>
                  <a:gd name="T61" fmla="*/ 29 h 30"/>
                  <a:gd name="T62" fmla="*/ 26 w 51"/>
                  <a:gd name="T63" fmla="*/ 29 h 30"/>
                  <a:gd name="T64" fmla="*/ 22 w 51"/>
                  <a:gd name="T65" fmla="*/ 29 h 30"/>
                  <a:gd name="T66" fmla="*/ 18 w 51"/>
                  <a:gd name="T67" fmla="*/ 28 h 30"/>
                  <a:gd name="T68" fmla="*/ 15 w 51"/>
                  <a:gd name="T69" fmla="*/ 27 h 30"/>
                  <a:gd name="T70" fmla="*/ 12 w 51"/>
                  <a:gd name="T71" fmla="*/ 25 h 30"/>
                  <a:gd name="T72" fmla="*/ 9 w 51"/>
                  <a:gd name="T73" fmla="*/ 23 h 30"/>
                  <a:gd name="T74" fmla="*/ 6 w 51"/>
                  <a:gd name="T75" fmla="*/ 20 h 30"/>
                  <a:gd name="T76" fmla="*/ 4 w 51"/>
                  <a:gd name="T77" fmla="*/ 17 h 30"/>
                  <a:gd name="T78" fmla="*/ 2 w 51"/>
                  <a:gd name="T79" fmla="*/ 13 h 30"/>
                  <a:gd name="T80" fmla="*/ 1 w 51"/>
                  <a:gd name="T81" fmla="*/ 10 h 30"/>
                  <a:gd name="T82" fmla="*/ 0 w 51"/>
                  <a:gd name="T83" fmla="*/ 5 h 30"/>
                  <a:gd name="T84" fmla="*/ 0 w 51"/>
                  <a:gd name="T85" fmla="*/ 2 h 30"/>
                  <a:gd name="T86" fmla="*/ 0 w 51"/>
                  <a:gd name="T87" fmla="*/ 0 h 30"/>
                  <a:gd name="T88" fmla="*/ 10 w 51"/>
                  <a:gd name="T89"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1" h="30">
                    <a:moveTo>
                      <a:pt x="10" y="0"/>
                    </a:moveTo>
                    <a:lnTo>
                      <a:pt x="10" y="2"/>
                    </a:lnTo>
                    <a:lnTo>
                      <a:pt x="10" y="5"/>
                    </a:lnTo>
                    <a:lnTo>
                      <a:pt x="10" y="8"/>
                    </a:lnTo>
                    <a:lnTo>
                      <a:pt x="11" y="11"/>
                    </a:lnTo>
                    <a:lnTo>
                      <a:pt x="13" y="13"/>
                    </a:lnTo>
                    <a:lnTo>
                      <a:pt x="15" y="15"/>
                    </a:lnTo>
                    <a:lnTo>
                      <a:pt x="17" y="17"/>
                    </a:lnTo>
                    <a:lnTo>
                      <a:pt x="20" y="19"/>
                    </a:lnTo>
                    <a:lnTo>
                      <a:pt x="23" y="19"/>
                    </a:lnTo>
                    <a:lnTo>
                      <a:pt x="26" y="20"/>
                    </a:lnTo>
                    <a:lnTo>
                      <a:pt x="29" y="19"/>
                    </a:lnTo>
                    <a:lnTo>
                      <a:pt x="32" y="18"/>
                    </a:lnTo>
                    <a:lnTo>
                      <a:pt x="34" y="16"/>
                    </a:lnTo>
                    <a:lnTo>
                      <a:pt x="37" y="15"/>
                    </a:lnTo>
                    <a:lnTo>
                      <a:pt x="38" y="12"/>
                    </a:lnTo>
                    <a:lnTo>
                      <a:pt x="40" y="9"/>
                    </a:lnTo>
                    <a:lnTo>
                      <a:pt x="40" y="6"/>
                    </a:lnTo>
                    <a:lnTo>
                      <a:pt x="41" y="3"/>
                    </a:lnTo>
                    <a:lnTo>
                      <a:pt x="40" y="0"/>
                    </a:lnTo>
                    <a:lnTo>
                      <a:pt x="50" y="0"/>
                    </a:lnTo>
                    <a:lnTo>
                      <a:pt x="50" y="4"/>
                    </a:lnTo>
                    <a:lnTo>
                      <a:pt x="50" y="8"/>
                    </a:lnTo>
                    <a:lnTo>
                      <a:pt x="49" y="12"/>
                    </a:lnTo>
                    <a:lnTo>
                      <a:pt x="47" y="15"/>
                    </a:lnTo>
                    <a:lnTo>
                      <a:pt x="45" y="19"/>
                    </a:lnTo>
                    <a:lnTo>
                      <a:pt x="43" y="22"/>
                    </a:lnTo>
                    <a:lnTo>
                      <a:pt x="40" y="24"/>
                    </a:lnTo>
                    <a:lnTo>
                      <a:pt x="37" y="26"/>
                    </a:lnTo>
                    <a:lnTo>
                      <a:pt x="33" y="28"/>
                    </a:lnTo>
                    <a:lnTo>
                      <a:pt x="29" y="29"/>
                    </a:lnTo>
                    <a:lnTo>
                      <a:pt x="26" y="29"/>
                    </a:lnTo>
                    <a:lnTo>
                      <a:pt x="22" y="29"/>
                    </a:lnTo>
                    <a:lnTo>
                      <a:pt x="18" y="28"/>
                    </a:lnTo>
                    <a:lnTo>
                      <a:pt x="15" y="27"/>
                    </a:lnTo>
                    <a:lnTo>
                      <a:pt x="12" y="25"/>
                    </a:lnTo>
                    <a:lnTo>
                      <a:pt x="9" y="23"/>
                    </a:lnTo>
                    <a:lnTo>
                      <a:pt x="6" y="20"/>
                    </a:lnTo>
                    <a:lnTo>
                      <a:pt x="4" y="17"/>
                    </a:lnTo>
                    <a:lnTo>
                      <a:pt x="2" y="13"/>
                    </a:lnTo>
                    <a:lnTo>
                      <a:pt x="1" y="10"/>
                    </a:lnTo>
                    <a:lnTo>
                      <a:pt x="0" y="5"/>
                    </a:lnTo>
                    <a:lnTo>
                      <a:pt x="0" y="2"/>
                    </a:lnTo>
                    <a:lnTo>
                      <a:pt x="0" y="0"/>
                    </a:lnTo>
                    <a:lnTo>
                      <a:pt x="10" y="0"/>
                    </a:lnTo>
                  </a:path>
                </a:pathLst>
              </a:custGeom>
              <a:solidFill>
                <a:srgbClr val="00000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661" name="Freeform 133"/>
              <p:cNvSpPr>
                <a:spLocks/>
              </p:cNvSpPr>
              <p:nvPr/>
            </p:nvSpPr>
            <p:spPr bwMode="auto">
              <a:xfrm>
                <a:off x="1293" y="2401"/>
                <a:ext cx="121" cy="69"/>
              </a:xfrm>
              <a:custGeom>
                <a:avLst/>
                <a:gdLst>
                  <a:gd name="T0" fmla="*/ 25 w 121"/>
                  <a:gd name="T1" fmla="*/ 0 h 69"/>
                  <a:gd name="T2" fmla="*/ 25 w 121"/>
                  <a:gd name="T3" fmla="*/ 4 h 69"/>
                  <a:gd name="T4" fmla="*/ 25 w 121"/>
                  <a:gd name="T5" fmla="*/ 9 h 69"/>
                  <a:gd name="T6" fmla="*/ 27 w 121"/>
                  <a:gd name="T7" fmla="*/ 14 h 69"/>
                  <a:gd name="T8" fmla="*/ 28 w 121"/>
                  <a:gd name="T9" fmla="*/ 18 h 69"/>
                  <a:gd name="T10" fmla="*/ 30 w 121"/>
                  <a:gd name="T11" fmla="*/ 22 h 69"/>
                  <a:gd name="T12" fmla="*/ 33 w 121"/>
                  <a:gd name="T13" fmla="*/ 26 h 69"/>
                  <a:gd name="T14" fmla="*/ 36 w 121"/>
                  <a:gd name="T15" fmla="*/ 30 h 69"/>
                  <a:gd name="T16" fmla="*/ 39 w 121"/>
                  <a:gd name="T17" fmla="*/ 33 h 69"/>
                  <a:gd name="T18" fmla="*/ 43 w 121"/>
                  <a:gd name="T19" fmla="*/ 36 h 69"/>
                  <a:gd name="T20" fmla="*/ 47 w 121"/>
                  <a:gd name="T21" fmla="*/ 38 h 69"/>
                  <a:gd name="T22" fmla="*/ 51 w 121"/>
                  <a:gd name="T23" fmla="*/ 40 h 69"/>
                  <a:gd name="T24" fmla="*/ 55 w 121"/>
                  <a:gd name="T25" fmla="*/ 41 h 69"/>
                  <a:gd name="T26" fmla="*/ 60 w 121"/>
                  <a:gd name="T27" fmla="*/ 41 h 69"/>
                  <a:gd name="T28" fmla="*/ 64 w 121"/>
                  <a:gd name="T29" fmla="*/ 41 h 69"/>
                  <a:gd name="T30" fmla="*/ 68 w 121"/>
                  <a:gd name="T31" fmla="*/ 40 h 69"/>
                  <a:gd name="T32" fmla="*/ 73 w 121"/>
                  <a:gd name="T33" fmla="*/ 38 h 69"/>
                  <a:gd name="T34" fmla="*/ 77 w 121"/>
                  <a:gd name="T35" fmla="*/ 37 h 69"/>
                  <a:gd name="T36" fmla="*/ 81 w 121"/>
                  <a:gd name="T37" fmla="*/ 34 h 69"/>
                  <a:gd name="T38" fmla="*/ 84 w 121"/>
                  <a:gd name="T39" fmla="*/ 30 h 69"/>
                  <a:gd name="T40" fmla="*/ 87 w 121"/>
                  <a:gd name="T41" fmla="*/ 27 h 69"/>
                  <a:gd name="T42" fmla="*/ 89 w 121"/>
                  <a:gd name="T43" fmla="*/ 23 h 69"/>
                  <a:gd name="T44" fmla="*/ 92 w 121"/>
                  <a:gd name="T45" fmla="*/ 19 h 69"/>
                  <a:gd name="T46" fmla="*/ 93 w 121"/>
                  <a:gd name="T47" fmla="*/ 14 h 69"/>
                  <a:gd name="T48" fmla="*/ 94 w 121"/>
                  <a:gd name="T49" fmla="*/ 10 h 69"/>
                  <a:gd name="T50" fmla="*/ 95 w 121"/>
                  <a:gd name="T51" fmla="*/ 5 h 69"/>
                  <a:gd name="T52" fmla="*/ 95 w 121"/>
                  <a:gd name="T53" fmla="*/ 0 h 69"/>
                  <a:gd name="T54" fmla="*/ 120 w 121"/>
                  <a:gd name="T55" fmla="*/ 0 h 69"/>
                  <a:gd name="T56" fmla="*/ 120 w 121"/>
                  <a:gd name="T57" fmla="*/ 6 h 69"/>
                  <a:gd name="T58" fmla="*/ 119 w 121"/>
                  <a:gd name="T59" fmla="*/ 13 h 69"/>
                  <a:gd name="T60" fmla="*/ 118 w 121"/>
                  <a:gd name="T61" fmla="*/ 19 h 69"/>
                  <a:gd name="T62" fmla="*/ 117 w 121"/>
                  <a:gd name="T63" fmla="*/ 25 h 69"/>
                  <a:gd name="T64" fmla="*/ 114 w 121"/>
                  <a:gd name="T65" fmla="*/ 31 h 69"/>
                  <a:gd name="T66" fmla="*/ 111 w 121"/>
                  <a:gd name="T67" fmla="*/ 37 h 69"/>
                  <a:gd name="T68" fmla="*/ 108 w 121"/>
                  <a:gd name="T69" fmla="*/ 42 h 69"/>
                  <a:gd name="T70" fmla="*/ 105 w 121"/>
                  <a:gd name="T71" fmla="*/ 47 h 69"/>
                  <a:gd name="T72" fmla="*/ 100 w 121"/>
                  <a:gd name="T73" fmla="*/ 51 h 69"/>
                  <a:gd name="T74" fmla="*/ 96 w 121"/>
                  <a:gd name="T75" fmla="*/ 55 h 69"/>
                  <a:gd name="T76" fmla="*/ 91 w 121"/>
                  <a:gd name="T77" fmla="*/ 59 h 69"/>
                  <a:gd name="T78" fmla="*/ 86 w 121"/>
                  <a:gd name="T79" fmla="*/ 62 h 69"/>
                  <a:gd name="T80" fmla="*/ 80 w 121"/>
                  <a:gd name="T81" fmla="*/ 64 h 69"/>
                  <a:gd name="T82" fmla="*/ 75 w 121"/>
                  <a:gd name="T83" fmla="*/ 66 h 69"/>
                  <a:gd name="T84" fmla="*/ 69 w 121"/>
                  <a:gd name="T85" fmla="*/ 67 h 69"/>
                  <a:gd name="T86" fmla="*/ 63 w 121"/>
                  <a:gd name="T87" fmla="*/ 68 h 69"/>
                  <a:gd name="T88" fmla="*/ 57 w 121"/>
                  <a:gd name="T89" fmla="*/ 68 h 69"/>
                  <a:gd name="T90" fmla="*/ 52 w 121"/>
                  <a:gd name="T91" fmla="*/ 67 h 69"/>
                  <a:gd name="T92" fmla="*/ 46 w 121"/>
                  <a:gd name="T93" fmla="*/ 66 h 69"/>
                  <a:gd name="T94" fmla="*/ 40 w 121"/>
                  <a:gd name="T95" fmla="*/ 65 h 69"/>
                  <a:gd name="T96" fmla="*/ 35 w 121"/>
                  <a:gd name="T97" fmla="*/ 62 h 69"/>
                  <a:gd name="T98" fmla="*/ 29 w 121"/>
                  <a:gd name="T99" fmla="*/ 59 h 69"/>
                  <a:gd name="T100" fmla="*/ 24 w 121"/>
                  <a:gd name="T101" fmla="*/ 56 h 69"/>
                  <a:gd name="T102" fmla="*/ 20 w 121"/>
                  <a:gd name="T103" fmla="*/ 52 h 69"/>
                  <a:gd name="T104" fmla="*/ 16 w 121"/>
                  <a:gd name="T105" fmla="*/ 47 h 69"/>
                  <a:gd name="T106" fmla="*/ 12 w 121"/>
                  <a:gd name="T107" fmla="*/ 42 h 69"/>
                  <a:gd name="T108" fmla="*/ 9 w 121"/>
                  <a:gd name="T109" fmla="*/ 37 h 69"/>
                  <a:gd name="T110" fmla="*/ 6 w 121"/>
                  <a:gd name="T111" fmla="*/ 31 h 69"/>
                  <a:gd name="T112" fmla="*/ 3 w 121"/>
                  <a:gd name="T113" fmla="*/ 26 h 69"/>
                  <a:gd name="T114" fmla="*/ 2 w 121"/>
                  <a:gd name="T115" fmla="*/ 20 h 69"/>
                  <a:gd name="T116" fmla="*/ 1 w 121"/>
                  <a:gd name="T117" fmla="*/ 14 h 69"/>
                  <a:gd name="T118" fmla="*/ 0 w 121"/>
                  <a:gd name="T119" fmla="*/ 7 h 69"/>
                  <a:gd name="T120" fmla="*/ 0 w 121"/>
                  <a:gd name="T121" fmla="*/ 1 h 69"/>
                  <a:gd name="T122" fmla="*/ 0 w 121"/>
                  <a:gd name="T123" fmla="*/ 0 h 69"/>
                  <a:gd name="T124" fmla="*/ 25 w 121"/>
                  <a:gd name="T125"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1" h="69">
                    <a:moveTo>
                      <a:pt x="25" y="0"/>
                    </a:moveTo>
                    <a:lnTo>
                      <a:pt x="25" y="4"/>
                    </a:lnTo>
                    <a:lnTo>
                      <a:pt x="25" y="9"/>
                    </a:lnTo>
                    <a:lnTo>
                      <a:pt x="27" y="14"/>
                    </a:lnTo>
                    <a:lnTo>
                      <a:pt x="28" y="18"/>
                    </a:lnTo>
                    <a:lnTo>
                      <a:pt x="30" y="22"/>
                    </a:lnTo>
                    <a:lnTo>
                      <a:pt x="33" y="26"/>
                    </a:lnTo>
                    <a:lnTo>
                      <a:pt x="36" y="30"/>
                    </a:lnTo>
                    <a:lnTo>
                      <a:pt x="39" y="33"/>
                    </a:lnTo>
                    <a:lnTo>
                      <a:pt x="43" y="36"/>
                    </a:lnTo>
                    <a:lnTo>
                      <a:pt x="47" y="38"/>
                    </a:lnTo>
                    <a:lnTo>
                      <a:pt x="51" y="40"/>
                    </a:lnTo>
                    <a:lnTo>
                      <a:pt x="55" y="41"/>
                    </a:lnTo>
                    <a:lnTo>
                      <a:pt x="60" y="41"/>
                    </a:lnTo>
                    <a:lnTo>
                      <a:pt x="64" y="41"/>
                    </a:lnTo>
                    <a:lnTo>
                      <a:pt x="68" y="40"/>
                    </a:lnTo>
                    <a:lnTo>
                      <a:pt x="73" y="38"/>
                    </a:lnTo>
                    <a:lnTo>
                      <a:pt x="77" y="37"/>
                    </a:lnTo>
                    <a:lnTo>
                      <a:pt x="81" y="34"/>
                    </a:lnTo>
                    <a:lnTo>
                      <a:pt x="84" y="30"/>
                    </a:lnTo>
                    <a:lnTo>
                      <a:pt x="87" y="27"/>
                    </a:lnTo>
                    <a:lnTo>
                      <a:pt x="89" y="23"/>
                    </a:lnTo>
                    <a:lnTo>
                      <a:pt x="92" y="19"/>
                    </a:lnTo>
                    <a:lnTo>
                      <a:pt x="93" y="14"/>
                    </a:lnTo>
                    <a:lnTo>
                      <a:pt x="94" y="10"/>
                    </a:lnTo>
                    <a:lnTo>
                      <a:pt x="95" y="5"/>
                    </a:lnTo>
                    <a:lnTo>
                      <a:pt x="95" y="0"/>
                    </a:lnTo>
                    <a:lnTo>
                      <a:pt x="120" y="0"/>
                    </a:lnTo>
                    <a:lnTo>
                      <a:pt x="120" y="6"/>
                    </a:lnTo>
                    <a:lnTo>
                      <a:pt x="119" y="13"/>
                    </a:lnTo>
                    <a:lnTo>
                      <a:pt x="118" y="19"/>
                    </a:lnTo>
                    <a:lnTo>
                      <a:pt x="117" y="25"/>
                    </a:lnTo>
                    <a:lnTo>
                      <a:pt x="114" y="31"/>
                    </a:lnTo>
                    <a:lnTo>
                      <a:pt x="111" y="37"/>
                    </a:lnTo>
                    <a:lnTo>
                      <a:pt x="108" y="42"/>
                    </a:lnTo>
                    <a:lnTo>
                      <a:pt x="105" y="47"/>
                    </a:lnTo>
                    <a:lnTo>
                      <a:pt x="100" y="51"/>
                    </a:lnTo>
                    <a:lnTo>
                      <a:pt x="96" y="55"/>
                    </a:lnTo>
                    <a:lnTo>
                      <a:pt x="91" y="59"/>
                    </a:lnTo>
                    <a:lnTo>
                      <a:pt x="86" y="62"/>
                    </a:lnTo>
                    <a:lnTo>
                      <a:pt x="80" y="64"/>
                    </a:lnTo>
                    <a:lnTo>
                      <a:pt x="75" y="66"/>
                    </a:lnTo>
                    <a:lnTo>
                      <a:pt x="69" y="67"/>
                    </a:lnTo>
                    <a:lnTo>
                      <a:pt x="63" y="68"/>
                    </a:lnTo>
                    <a:lnTo>
                      <a:pt x="57" y="68"/>
                    </a:lnTo>
                    <a:lnTo>
                      <a:pt x="52" y="67"/>
                    </a:lnTo>
                    <a:lnTo>
                      <a:pt x="46" y="66"/>
                    </a:lnTo>
                    <a:lnTo>
                      <a:pt x="40" y="65"/>
                    </a:lnTo>
                    <a:lnTo>
                      <a:pt x="35" y="62"/>
                    </a:lnTo>
                    <a:lnTo>
                      <a:pt x="29" y="59"/>
                    </a:lnTo>
                    <a:lnTo>
                      <a:pt x="24" y="56"/>
                    </a:lnTo>
                    <a:lnTo>
                      <a:pt x="20" y="52"/>
                    </a:lnTo>
                    <a:lnTo>
                      <a:pt x="16" y="47"/>
                    </a:lnTo>
                    <a:lnTo>
                      <a:pt x="12" y="42"/>
                    </a:lnTo>
                    <a:lnTo>
                      <a:pt x="9" y="37"/>
                    </a:lnTo>
                    <a:lnTo>
                      <a:pt x="6" y="31"/>
                    </a:lnTo>
                    <a:lnTo>
                      <a:pt x="3" y="26"/>
                    </a:lnTo>
                    <a:lnTo>
                      <a:pt x="2" y="20"/>
                    </a:lnTo>
                    <a:lnTo>
                      <a:pt x="1" y="14"/>
                    </a:lnTo>
                    <a:lnTo>
                      <a:pt x="0" y="7"/>
                    </a:lnTo>
                    <a:lnTo>
                      <a:pt x="0" y="1"/>
                    </a:lnTo>
                    <a:lnTo>
                      <a:pt x="0" y="0"/>
                    </a:lnTo>
                    <a:lnTo>
                      <a:pt x="25" y="0"/>
                    </a:lnTo>
                  </a:path>
                </a:pathLst>
              </a:custGeom>
              <a:solidFill>
                <a:srgbClr val="00000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662" name="Freeform 134"/>
              <p:cNvSpPr>
                <a:spLocks/>
              </p:cNvSpPr>
              <p:nvPr/>
            </p:nvSpPr>
            <p:spPr bwMode="auto">
              <a:xfrm>
                <a:off x="1293" y="2336"/>
                <a:ext cx="121" cy="71"/>
              </a:xfrm>
              <a:custGeom>
                <a:avLst/>
                <a:gdLst>
                  <a:gd name="T0" fmla="*/ 25 w 121"/>
                  <a:gd name="T1" fmla="*/ 70 h 71"/>
                  <a:gd name="T2" fmla="*/ 25 w 121"/>
                  <a:gd name="T3" fmla="*/ 66 h 71"/>
                  <a:gd name="T4" fmla="*/ 25 w 121"/>
                  <a:gd name="T5" fmla="*/ 61 h 71"/>
                  <a:gd name="T6" fmla="*/ 27 w 121"/>
                  <a:gd name="T7" fmla="*/ 56 h 71"/>
                  <a:gd name="T8" fmla="*/ 28 w 121"/>
                  <a:gd name="T9" fmla="*/ 51 h 71"/>
                  <a:gd name="T10" fmla="*/ 30 w 121"/>
                  <a:gd name="T11" fmla="*/ 47 h 71"/>
                  <a:gd name="T12" fmla="*/ 33 w 121"/>
                  <a:gd name="T13" fmla="*/ 43 h 71"/>
                  <a:gd name="T14" fmla="*/ 36 w 121"/>
                  <a:gd name="T15" fmla="*/ 39 h 71"/>
                  <a:gd name="T16" fmla="*/ 39 w 121"/>
                  <a:gd name="T17" fmla="*/ 36 h 71"/>
                  <a:gd name="T18" fmla="*/ 43 w 121"/>
                  <a:gd name="T19" fmla="*/ 33 h 71"/>
                  <a:gd name="T20" fmla="*/ 47 w 121"/>
                  <a:gd name="T21" fmla="*/ 30 h 71"/>
                  <a:gd name="T22" fmla="*/ 51 w 121"/>
                  <a:gd name="T23" fmla="*/ 29 h 71"/>
                  <a:gd name="T24" fmla="*/ 55 w 121"/>
                  <a:gd name="T25" fmla="*/ 28 h 71"/>
                  <a:gd name="T26" fmla="*/ 60 w 121"/>
                  <a:gd name="T27" fmla="*/ 28 h 71"/>
                  <a:gd name="T28" fmla="*/ 64 w 121"/>
                  <a:gd name="T29" fmla="*/ 28 h 71"/>
                  <a:gd name="T30" fmla="*/ 68 w 121"/>
                  <a:gd name="T31" fmla="*/ 29 h 71"/>
                  <a:gd name="T32" fmla="*/ 73 w 121"/>
                  <a:gd name="T33" fmla="*/ 30 h 71"/>
                  <a:gd name="T34" fmla="*/ 77 w 121"/>
                  <a:gd name="T35" fmla="*/ 32 h 71"/>
                  <a:gd name="T36" fmla="*/ 81 w 121"/>
                  <a:gd name="T37" fmla="*/ 35 h 71"/>
                  <a:gd name="T38" fmla="*/ 84 w 121"/>
                  <a:gd name="T39" fmla="*/ 38 h 71"/>
                  <a:gd name="T40" fmla="*/ 87 w 121"/>
                  <a:gd name="T41" fmla="*/ 42 h 71"/>
                  <a:gd name="T42" fmla="*/ 89 w 121"/>
                  <a:gd name="T43" fmla="*/ 46 h 71"/>
                  <a:gd name="T44" fmla="*/ 92 w 121"/>
                  <a:gd name="T45" fmla="*/ 50 h 71"/>
                  <a:gd name="T46" fmla="*/ 93 w 121"/>
                  <a:gd name="T47" fmla="*/ 55 h 71"/>
                  <a:gd name="T48" fmla="*/ 94 w 121"/>
                  <a:gd name="T49" fmla="*/ 60 h 71"/>
                  <a:gd name="T50" fmla="*/ 95 w 121"/>
                  <a:gd name="T51" fmla="*/ 65 h 71"/>
                  <a:gd name="T52" fmla="*/ 95 w 121"/>
                  <a:gd name="T53" fmla="*/ 70 h 71"/>
                  <a:gd name="T54" fmla="*/ 120 w 121"/>
                  <a:gd name="T55" fmla="*/ 70 h 71"/>
                  <a:gd name="T56" fmla="*/ 120 w 121"/>
                  <a:gd name="T57" fmla="*/ 63 h 71"/>
                  <a:gd name="T58" fmla="*/ 119 w 121"/>
                  <a:gd name="T59" fmla="*/ 57 h 71"/>
                  <a:gd name="T60" fmla="*/ 118 w 121"/>
                  <a:gd name="T61" fmla="*/ 50 h 71"/>
                  <a:gd name="T62" fmla="*/ 117 w 121"/>
                  <a:gd name="T63" fmla="*/ 44 h 71"/>
                  <a:gd name="T64" fmla="*/ 114 w 121"/>
                  <a:gd name="T65" fmla="*/ 38 h 71"/>
                  <a:gd name="T66" fmla="*/ 111 w 121"/>
                  <a:gd name="T67" fmla="*/ 32 h 71"/>
                  <a:gd name="T68" fmla="*/ 108 w 121"/>
                  <a:gd name="T69" fmla="*/ 27 h 71"/>
                  <a:gd name="T70" fmla="*/ 105 w 121"/>
                  <a:gd name="T71" fmla="*/ 22 h 71"/>
                  <a:gd name="T72" fmla="*/ 100 w 121"/>
                  <a:gd name="T73" fmla="*/ 17 h 71"/>
                  <a:gd name="T74" fmla="*/ 96 w 121"/>
                  <a:gd name="T75" fmla="*/ 13 h 71"/>
                  <a:gd name="T76" fmla="*/ 91 w 121"/>
                  <a:gd name="T77" fmla="*/ 10 h 71"/>
                  <a:gd name="T78" fmla="*/ 86 w 121"/>
                  <a:gd name="T79" fmla="*/ 6 h 71"/>
                  <a:gd name="T80" fmla="*/ 80 w 121"/>
                  <a:gd name="T81" fmla="*/ 4 h 71"/>
                  <a:gd name="T82" fmla="*/ 75 w 121"/>
                  <a:gd name="T83" fmla="*/ 2 h 71"/>
                  <a:gd name="T84" fmla="*/ 69 w 121"/>
                  <a:gd name="T85" fmla="*/ 1 h 71"/>
                  <a:gd name="T86" fmla="*/ 63 w 121"/>
                  <a:gd name="T87" fmla="*/ 0 h 71"/>
                  <a:gd name="T88" fmla="*/ 57 w 121"/>
                  <a:gd name="T89" fmla="*/ 0 h 71"/>
                  <a:gd name="T90" fmla="*/ 52 w 121"/>
                  <a:gd name="T91" fmla="*/ 1 h 71"/>
                  <a:gd name="T92" fmla="*/ 46 w 121"/>
                  <a:gd name="T93" fmla="*/ 2 h 71"/>
                  <a:gd name="T94" fmla="*/ 40 w 121"/>
                  <a:gd name="T95" fmla="*/ 3 h 71"/>
                  <a:gd name="T96" fmla="*/ 35 w 121"/>
                  <a:gd name="T97" fmla="*/ 6 h 71"/>
                  <a:gd name="T98" fmla="*/ 29 w 121"/>
                  <a:gd name="T99" fmla="*/ 9 h 71"/>
                  <a:gd name="T100" fmla="*/ 24 w 121"/>
                  <a:gd name="T101" fmla="*/ 13 h 71"/>
                  <a:gd name="T102" fmla="*/ 20 w 121"/>
                  <a:gd name="T103" fmla="*/ 17 h 71"/>
                  <a:gd name="T104" fmla="*/ 16 w 121"/>
                  <a:gd name="T105" fmla="*/ 21 h 71"/>
                  <a:gd name="T106" fmla="*/ 12 w 121"/>
                  <a:gd name="T107" fmla="*/ 26 h 71"/>
                  <a:gd name="T108" fmla="*/ 9 w 121"/>
                  <a:gd name="T109" fmla="*/ 32 h 71"/>
                  <a:gd name="T110" fmla="*/ 6 w 121"/>
                  <a:gd name="T111" fmla="*/ 37 h 71"/>
                  <a:gd name="T112" fmla="*/ 3 w 121"/>
                  <a:gd name="T113" fmla="*/ 43 h 71"/>
                  <a:gd name="T114" fmla="*/ 2 w 121"/>
                  <a:gd name="T115" fmla="*/ 50 h 71"/>
                  <a:gd name="T116" fmla="*/ 1 w 121"/>
                  <a:gd name="T117" fmla="*/ 56 h 71"/>
                  <a:gd name="T118" fmla="*/ 0 w 121"/>
                  <a:gd name="T119" fmla="*/ 62 h 71"/>
                  <a:gd name="T120" fmla="*/ 0 w 121"/>
                  <a:gd name="T121" fmla="*/ 69 h 71"/>
                  <a:gd name="T122" fmla="*/ 0 w 121"/>
                  <a:gd name="T123" fmla="*/ 70 h 71"/>
                  <a:gd name="T124" fmla="*/ 25 w 121"/>
                  <a:gd name="T125" fmla="*/ 7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1" h="71">
                    <a:moveTo>
                      <a:pt x="25" y="70"/>
                    </a:moveTo>
                    <a:lnTo>
                      <a:pt x="25" y="66"/>
                    </a:lnTo>
                    <a:lnTo>
                      <a:pt x="25" y="61"/>
                    </a:lnTo>
                    <a:lnTo>
                      <a:pt x="27" y="56"/>
                    </a:lnTo>
                    <a:lnTo>
                      <a:pt x="28" y="51"/>
                    </a:lnTo>
                    <a:lnTo>
                      <a:pt x="30" y="47"/>
                    </a:lnTo>
                    <a:lnTo>
                      <a:pt x="33" y="43"/>
                    </a:lnTo>
                    <a:lnTo>
                      <a:pt x="36" y="39"/>
                    </a:lnTo>
                    <a:lnTo>
                      <a:pt x="39" y="36"/>
                    </a:lnTo>
                    <a:lnTo>
                      <a:pt x="43" y="33"/>
                    </a:lnTo>
                    <a:lnTo>
                      <a:pt x="47" y="30"/>
                    </a:lnTo>
                    <a:lnTo>
                      <a:pt x="51" y="29"/>
                    </a:lnTo>
                    <a:lnTo>
                      <a:pt x="55" y="28"/>
                    </a:lnTo>
                    <a:lnTo>
                      <a:pt x="60" y="28"/>
                    </a:lnTo>
                    <a:lnTo>
                      <a:pt x="64" y="28"/>
                    </a:lnTo>
                    <a:lnTo>
                      <a:pt x="68" y="29"/>
                    </a:lnTo>
                    <a:lnTo>
                      <a:pt x="73" y="30"/>
                    </a:lnTo>
                    <a:lnTo>
                      <a:pt x="77" y="32"/>
                    </a:lnTo>
                    <a:lnTo>
                      <a:pt x="81" y="35"/>
                    </a:lnTo>
                    <a:lnTo>
                      <a:pt x="84" y="38"/>
                    </a:lnTo>
                    <a:lnTo>
                      <a:pt x="87" y="42"/>
                    </a:lnTo>
                    <a:lnTo>
                      <a:pt x="89" y="46"/>
                    </a:lnTo>
                    <a:lnTo>
                      <a:pt x="92" y="50"/>
                    </a:lnTo>
                    <a:lnTo>
                      <a:pt x="93" y="55"/>
                    </a:lnTo>
                    <a:lnTo>
                      <a:pt x="94" y="60"/>
                    </a:lnTo>
                    <a:lnTo>
                      <a:pt x="95" y="65"/>
                    </a:lnTo>
                    <a:lnTo>
                      <a:pt x="95" y="70"/>
                    </a:lnTo>
                    <a:lnTo>
                      <a:pt x="120" y="70"/>
                    </a:lnTo>
                    <a:lnTo>
                      <a:pt x="120" y="63"/>
                    </a:lnTo>
                    <a:lnTo>
                      <a:pt x="119" y="57"/>
                    </a:lnTo>
                    <a:lnTo>
                      <a:pt x="118" y="50"/>
                    </a:lnTo>
                    <a:lnTo>
                      <a:pt x="117" y="44"/>
                    </a:lnTo>
                    <a:lnTo>
                      <a:pt x="114" y="38"/>
                    </a:lnTo>
                    <a:lnTo>
                      <a:pt x="111" y="32"/>
                    </a:lnTo>
                    <a:lnTo>
                      <a:pt x="108" y="27"/>
                    </a:lnTo>
                    <a:lnTo>
                      <a:pt x="105" y="22"/>
                    </a:lnTo>
                    <a:lnTo>
                      <a:pt x="100" y="17"/>
                    </a:lnTo>
                    <a:lnTo>
                      <a:pt x="96" y="13"/>
                    </a:lnTo>
                    <a:lnTo>
                      <a:pt x="91" y="10"/>
                    </a:lnTo>
                    <a:lnTo>
                      <a:pt x="86" y="6"/>
                    </a:lnTo>
                    <a:lnTo>
                      <a:pt x="80" y="4"/>
                    </a:lnTo>
                    <a:lnTo>
                      <a:pt x="75" y="2"/>
                    </a:lnTo>
                    <a:lnTo>
                      <a:pt x="69" y="1"/>
                    </a:lnTo>
                    <a:lnTo>
                      <a:pt x="63" y="0"/>
                    </a:lnTo>
                    <a:lnTo>
                      <a:pt x="57" y="0"/>
                    </a:lnTo>
                    <a:lnTo>
                      <a:pt x="52" y="1"/>
                    </a:lnTo>
                    <a:lnTo>
                      <a:pt x="46" y="2"/>
                    </a:lnTo>
                    <a:lnTo>
                      <a:pt x="40" y="3"/>
                    </a:lnTo>
                    <a:lnTo>
                      <a:pt x="35" y="6"/>
                    </a:lnTo>
                    <a:lnTo>
                      <a:pt x="29" y="9"/>
                    </a:lnTo>
                    <a:lnTo>
                      <a:pt x="24" y="13"/>
                    </a:lnTo>
                    <a:lnTo>
                      <a:pt x="20" y="17"/>
                    </a:lnTo>
                    <a:lnTo>
                      <a:pt x="16" y="21"/>
                    </a:lnTo>
                    <a:lnTo>
                      <a:pt x="12" y="26"/>
                    </a:lnTo>
                    <a:lnTo>
                      <a:pt x="9" y="32"/>
                    </a:lnTo>
                    <a:lnTo>
                      <a:pt x="6" y="37"/>
                    </a:lnTo>
                    <a:lnTo>
                      <a:pt x="3" y="43"/>
                    </a:lnTo>
                    <a:lnTo>
                      <a:pt x="2" y="50"/>
                    </a:lnTo>
                    <a:lnTo>
                      <a:pt x="1" y="56"/>
                    </a:lnTo>
                    <a:lnTo>
                      <a:pt x="0" y="62"/>
                    </a:lnTo>
                    <a:lnTo>
                      <a:pt x="0" y="69"/>
                    </a:lnTo>
                    <a:lnTo>
                      <a:pt x="0" y="70"/>
                    </a:lnTo>
                    <a:lnTo>
                      <a:pt x="25" y="70"/>
                    </a:lnTo>
                  </a:path>
                </a:pathLst>
              </a:custGeom>
              <a:solidFill>
                <a:srgbClr val="00000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663" name="Freeform 135"/>
              <p:cNvSpPr>
                <a:spLocks/>
              </p:cNvSpPr>
              <p:nvPr/>
            </p:nvSpPr>
            <p:spPr bwMode="auto">
              <a:xfrm>
                <a:off x="629" y="2376"/>
                <a:ext cx="50" cy="26"/>
              </a:xfrm>
              <a:custGeom>
                <a:avLst/>
                <a:gdLst>
                  <a:gd name="T0" fmla="*/ 0 w 50"/>
                  <a:gd name="T1" fmla="*/ 25 h 26"/>
                  <a:gd name="T2" fmla="*/ 0 w 50"/>
                  <a:gd name="T3" fmla="*/ 21 h 26"/>
                  <a:gd name="T4" fmla="*/ 1 w 50"/>
                  <a:gd name="T5" fmla="*/ 18 h 26"/>
                  <a:gd name="T6" fmla="*/ 2 w 50"/>
                  <a:gd name="T7" fmla="*/ 14 h 26"/>
                  <a:gd name="T8" fmla="*/ 4 w 50"/>
                  <a:gd name="T9" fmla="*/ 11 h 26"/>
                  <a:gd name="T10" fmla="*/ 7 w 50"/>
                  <a:gd name="T11" fmla="*/ 8 h 26"/>
                  <a:gd name="T12" fmla="*/ 9 w 50"/>
                  <a:gd name="T13" fmla="*/ 5 h 26"/>
                  <a:gd name="T14" fmla="*/ 12 w 50"/>
                  <a:gd name="T15" fmla="*/ 3 h 26"/>
                  <a:gd name="T16" fmla="*/ 16 w 50"/>
                  <a:gd name="T17" fmla="*/ 2 h 26"/>
                  <a:gd name="T18" fmla="*/ 19 w 50"/>
                  <a:gd name="T19" fmla="*/ 1 h 26"/>
                  <a:gd name="T20" fmla="*/ 23 w 50"/>
                  <a:gd name="T21" fmla="*/ 0 h 26"/>
                  <a:gd name="T22" fmla="*/ 27 w 50"/>
                  <a:gd name="T23" fmla="*/ 0 h 26"/>
                  <a:gd name="T24" fmla="*/ 30 w 50"/>
                  <a:gd name="T25" fmla="*/ 1 h 26"/>
                  <a:gd name="T26" fmla="*/ 34 w 50"/>
                  <a:gd name="T27" fmla="*/ 2 h 26"/>
                  <a:gd name="T28" fmla="*/ 37 w 50"/>
                  <a:gd name="T29" fmla="*/ 3 h 26"/>
                  <a:gd name="T30" fmla="*/ 40 w 50"/>
                  <a:gd name="T31" fmla="*/ 6 h 26"/>
                  <a:gd name="T32" fmla="*/ 43 w 50"/>
                  <a:gd name="T33" fmla="*/ 8 h 26"/>
                  <a:gd name="T34" fmla="*/ 45 w 50"/>
                  <a:gd name="T35" fmla="*/ 12 h 26"/>
                  <a:gd name="T36" fmla="*/ 47 w 50"/>
                  <a:gd name="T37" fmla="*/ 15 h 26"/>
                  <a:gd name="T38" fmla="*/ 48 w 50"/>
                  <a:gd name="T39" fmla="*/ 18 h 26"/>
                  <a:gd name="T40" fmla="*/ 49 w 50"/>
                  <a:gd name="T41" fmla="*/ 22 h 26"/>
                  <a:gd name="T42" fmla="*/ 49 w 50"/>
                  <a:gd name="T43" fmla="*/ 25 h 26"/>
                  <a:gd name="T44" fmla="*/ 0 w 50"/>
                  <a:gd name="T45" fmla="*/ 2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0" h="26">
                    <a:moveTo>
                      <a:pt x="0" y="25"/>
                    </a:moveTo>
                    <a:lnTo>
                      <a:pt x="0" y="21"/>
                    </a:lnTo>
                    <a:lnTo>
                      <a:pt x="1" y="18"/>
                    </a:lnTo>
                    <a:lnTo>
                      <a:pt x="2" y="14"/>
                    </a:lnTo>
                    <a:lnTo>
                      <a:pt x="4" y="11"/>
                    </a:lnTo>
                    <a:lnTo>
                      <a:pt x="7" y="8"/>
                    </a:lnTo>
                    <a:lnTo>
                      <a:pt x="9" y="5"/>
                    </a:lnTo>
                    <a:lnTo>
                      <a:pt x="12" y="3"/>
                    </a:lnTo>
                    <a:lnTo>
                      <a:pt x="16" y="2"/>
                    </a:lnTo>
                    <a:lnTo>
                      <a:pt x="19" y="1"/>
                    </a:lnTo>
                    <a:lnTo>
                      <a:pt x="23" y="0"/>
                    </a:lnTo>
                    <a:lnTo>
                      <a:pt x="27" y="0"/>
                    </a:lnTo>
                    <a:lnTo>
                      <a:pt x="30" y="1"/>
                    </a:lnTo>
                    <a:lnTo>
                      <a:pt x="34" y="2"/>
                    </a:lnTo>
                    <a:lnTo>
                      <a:pt x="37" y="3"/>
                    </a:lnTo>
                    <a:lnTo>
                      <a:pt x="40" y="6"/>
                    </a:lnTo>
                    <a:lnTo>
                      <a:pt x="43" y="8"/>
                    </a:lnTo>
                    <a:lnTo>
                      <a:pt x="45" y="12"/>
                    </a:lnTo>
                    <a:lnTo>
                      <a:pt x="47" y="15"/>
                    </a:lnTo>
                    <a:lnTo>
                      <a:pt x="48" y="18"/>
                    </a:lnTo>
                    <a:lnTo>
                      <a:pt x="49" y="22"/>
                    </a:lnTo>
                    <a:lnTo>
                      <a:pt x="49" y="25"/>
                    </a:lnTo>
                    <a:lnTo>
                      <a:pt x="0" y="25"/>
                    </a:lnTo>
                  </a:path>
                </a:pathLst>
              </a:custGeom>
              <a:solidFill>
                <a:srgbClr val="00000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664" name="Freeform 136"/>
              <p:cNvSpPr>
                <a:spLocks/>
              </p:cNvSpPr>
              <p:nvPr/>
            </p:nvSpPr>
            <p:spPr bwMode="auto">
              <a:xfrm>
                <a:off x="628" y="2401"/>
                <a:ext cx="51" cy="30"/>
              </a:xfrm>
              <a:custGeom>
                <a:avLst/>
                <a:gdLst>
                  <a:gd name="T0" fmla="*/ 10 w 51"/>
                  <a:gd name="T1" fmla="*/ 0 h 30"/>
                  <a:gd name="T2" fmla="*/ 10 w 51"/>
                  <a:gd name="T3" fmla="*/ 2 h 30"/>
                  <a:gd name="T4" fmla="*/ 10 w 51"/>
                  <a:gd name="T5" fmla="*/ 5 h 30"/>
                  <a:gd name="T6" fmla="*/ 10 w 51"/>
                  <a:gd name="T7" fmla="*/ 8 h 30"/>
                  <a:gd name="T8" fmla="*/ 11 w 51"/>
                  <a:gd name="T9" fmla="*/ 11 h 30"/>
                  <a:gd name="T10" fmla="*/ 13 w 51"/>
                  <a:gd name="T11" fmla="*/ 13 h 30"/>
                  <a:gd name="T12" fmla="*/ 15 w 51"/>
                  <a:gd name="T13" fmla="*/ 15 h 30"/>
                  <a:gd name="T14" fmla="*/ 17 w 51"/>
                  <a:gd name="T15" fmla="*/ 17 h 30"/>
                  <a:gd name="T16" fmla="*/ 20 w 51"/>
                  <a:gd name="T17" fmla="*/ 19 h 30"/>
                  <a:gd name="T18" fmla="*/ 23 w 51"/>
                  <a:gd name="T19" fmla="*/ 19 h 30"/>
                  <a:gd name="T20" fmla="*/ 26 w 51"/>
                  <a:gd name="T21" fmla="*/ 20 h 30"/>
                  <a:gd name="T22" fmla="*/ 29 w 51"/>
                  <a:gd name="T23" fmla="*/ 19 h 30"/>
                  <a:gd name="T24" fmla="*/ 32 w 51"/>
                  <a:gd name="T25" fmla="*/ 18 h 30"/>
                  <a:gd name="T26" fmla="*/ 34 w 51"/>
                  <a:gd name="T27" fmla="*/ 16 h 30"/>
                  <a:gd name="T28" fmla="*/ 37 w 51"/>
                  <a:gd name="T29" fmla="*/ 15 h 30"/>
                  <a:gd name="T30" fmla="*/ 38 w 51"/>
                  <a:gd name="T31" fmla="*/ 12 h 30"/>
                  <a:gd name="T32" fmla="*/ 40 w 51"/>
                  <a:gd name="T33" fmla="*/ 9 h 30"/>
                  <a:gd name="T34" fmla="*/ 40 w 51"/>
                  <a:gd name="T35" fmla="*/ 6 h 30"/>
                  <a:gd name="T36" fmla="*/ 41 w 51"/>
                  <a:gd name="T37" fmla="*/ 3 h 30"/>
                  <a:gd name="T38" fmla="*/ 40 w 51"/>
                  <a:gd name="T39" fmla="*/ 0 h 30"/>
                  <a:gd name="T40" fmla="*/ 50 w 51"/>
                  <a:gd name="T41" fmla="*/ 0 h 30"/>
                  <a:gd name="T42" fmla="*/ 50 w 51"/>
                  <a:gd name="T43" fmla="*/ 4 h 30"/>
                  <a:gd name="T44" fmla="*/ 49 w 51"/>
                  <a:gd name="T45" fmla="*/ 8 h 30"/>
                  <a:gd name="T46" fmla="*/ 49 w 51"/>
                  <a:gd name="T47" fmla="*/ 12 h 30"/>
                  <a:gd name="T48" fmla="*/ 47 w 51"/>
                  <a:gd name="T49" fmla="*/ 15 h 30"/>
                  <a:gd name="T50" fmla="*/ 45 w 51"/>
                  <a:gd name="T51" fmla="*/ 19 h 30"/>
                  <a:gd name="T52" fmla="*/ 43 w 51"/>
                  <a:gd name="T53" fmla="*/ 22 h 30"/>
                  <a:gd name="T54" fmla="*/ 40 w 51"/>
                  <a:gd name="T55" fmla="*/ 24 h 30"/>
                  <a:gd name="T56" fmla="*/ 37 w 51"/>
                  <a:gd name="T57" fmla="*/ 26 h 30"/>
                  <a:gd name="T58" fmla="*/ 33 w 51"/>
                  <a:gd name="T59" fmla="*/ 28 h 30"/>
                  <a:gd name="T60" fmla="*/ 29 w 51"/>
                  <a:gd name="T61" fmla="*/ 29 h 30"/>
                  <a:gd name="T62" fmla="*/ 26 w 51"/>
                  <a:gd name="T63" fmla="*/ 29 h 30"/>
                  <a:gd name="T64" fmla="*/ 22 w 51"/>
                  <a:gd name="T65" fmla="*/ 29 h 30"/>
                  <a:gd name="T66" fmla="*/ 18 w 51"/>
                  <a:gd name="T67" fmla="*/ 28 h 30"/>
                  <a:gd name="T68" fmla="*/ 15 w 51"/>
                  <a:gd name="T69" fmla="*/ 27 h 30"/>
                  <a:gd name="T70" fmla="*/ 12 w 51"/>
                  <a:gd name="T71" fmla="*/ 25 h 30"/>
                  <a:gd name="T72" fmla="*/ 9 w 51"/>
                  <a:gd name="T73" fmla="*/ 23 h 30"/>
                  <a:gd name="T74" fmla="*/ 6 w 51"/>
                  <a:gd name="T75" fmla="*/ 20 h 30"/>
                  <a:gd name="T76" fmla="*/ 4 w 51"/>
                  <a:gd name="T77" fmla="*/ 17 h 30"/>
                  <a:gd name="T78" fmla="*/ 2 w 51"/>
                  <a:gd name="T79" fmla="*/ 13 h 30"/>
                  <a:gd name="T80" fmla="*/ 1 w 51"/>
                  <a:gd name="T81" fmla="*/ 10 h 30"/>
                  <a:gd name="T82" fmla="*/ 0 w 51"/>
                  <a:gd name="T83" fmla="*/ 5 h 30"/>
                  <a:gd name="T84" fmla="*/ 0 w 51"/>
                  <a:gd name="T85" fmla="*/ 2 h 30"/>
                  <a:gd name="T86" fmla="*/ 0 w 51"/>
                  <a:gd name="T87" fmla="*/ 0 h 30"/>
                  <a:gd name="T88" fmla="*/ 10 w 51"/>
                  <a:gd name="T89"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1" h="30">
                    <a:moveTo>
                      <a:pt x="10" y="0"/>
                    </a:moveTo>
                    <a:lnTo>
                      <a:pt x="10" y="2"/>
                    </a:lnTo>
                    <a:lnTo>
                      <a:pt x="10" y="5"/>
                    </a:lnTo>
                    <a:lnTo>
                      <a:pt x="10" y="8"/>
                    </a:lnTo>
                    <a:lnTo>
                      <a:pt x="11" y="11"/>
                    </a:lnTo>
                    <a:lnTo>
                      <a:pt x="13" y="13"/>
                    </a:lnTo>
                    <a:lnTo>
                      <a:pt x="15" y="15"/>
                    </a:lnTo>
                    <a:lnTo>
                      <a:pt x="17" y="17"/>
                    </a:lnTo>
                    <a:lnTo>
                      <a:pt x="20" y="19"/>
                    </a:lnTo>
                    <a:lnTo>
                      <a:pt x="23" y="19"/>
                    </a:lnTo>
                    <a:lnTo>
                      <a:pt x="26" y="20"/>
                    </a:lnTo>
                    <a:lnTo>
                      <a:pt x="29" y="19"/>
                    </a:lnTo>
                    <a:lnTo>
                      <a:pt x="32" y="18"/>
                    </a:lnTo>
                    <a:lnTo>
                      <a:pt x="34" y="16"/>
                    </a:lnTo>
                    <a:lnTo>
                      <a:pt x="37" y="15"/>
                    </a:lnTo>
                    <a:lnTo>
                      <a:pt x="38" y="12"/>
                    </a:lnTo>
                    <a:lnTo>
                      <a:pt x="40" y="9"/>
                    </a:lnTo>
                    <a:lnTo>
                      <a:pt x="40" y="6"/>
                    </a:lnTo>
                    <a:lnTo>
                      <a:pt x="41" y="3"/>
                    </a:lnTo>
                    <a:lnTo>
                      <a:pt x="40" y="0"/>
                    </a:lnTo>
                    <a:lnTo>
                      <a:pt x="50" y="0"/>
                    </a:lnTo>
                    <a:lnTo>
                      <a:pt x="50" y="4"/>
                    </a:lnTo>
                    <a:lnTo>
                      <a:pt x="49" y="8"/>
                    </a:lnTo>
                    <a:lnTo>
                      <a:pt x="49" y="12"/>
                    </a:lnTo>
                    <a:lnTo>
                      <a:pt x="47" y="15"/>
                    </a:lnTo>
                    <a:lnTo>
                      <a:pt x="45" y="19"/>
                    </a:lnTo>
                    <a:lnTo>
                      <a:pt x="43" y="22"/>
                    </a:lnTo>
                    <a:lnTo>
                      <a:pt x="40" y="24"/>
                    </a:lnTo>
                    <a:lnTo>
                      <a:pt x="37" y="26"/>
                    </a:lnTo>
                    <a:lnTo>
                      <a:pt x="33" y="28"/>
                    </a:lnTo>
                    <a:lnTo>
                      <a:pt x="29" y="29"/>
                    </a:lnTo>
                    <a:lnTo>
                      <a:pt x="26" y="29"/>
                    </a:lnTo>
                    <a:lnTo>
                      <a:pt x="22" y="29"/>
                    </a:lnTo>
                    <a:lnTo>
                      <a:pt x="18" y="28"/>
                    </a:lnTo>
                    <a:lnTo>
                      <a:pt x="15" y="27"/>
                    </a:lnTo>
                    <a:lnTo>
                      <a:pt x="12" y="25"/>
                    </a:lnTo>
                    <a:lnTo>
                      <a:pt x="9" y="23"/>
                    </a:lnTo>
                    <a:lnTo>
                      <a:pt x="6" y="20"/>
                    </a:lnTo>
                    <a:lnTo>
                      <a:pt x="4" y="17"/>
                    </a:lnTo>
                    <a:lnTo>
                      <a:pt x="2" y="13"/>
                    </a:lnTo>
                    <a:lnTo>
                      <a:pt x="1" y="10"/>
                    </a:lnTo>
                    <a:lnTo>
                      <a:pt x="0" y="5"/>
                    </a:lnTo>
                    <a:lnTo>
                      <a:pt x="0" y="2"/>
                    </a:lnTo>
                    <a:lnTo>
                      <a:pt x="0" y="0"/>
                    </a:lnTo>
                    <a:lnTo>
                      <a:pt x="10" y="0"/>
                    </a:lnTo>
                  </a:path>
                </a:pathLst>
              </a:custGeom>
              <a:solidFill>
                <a:srgbClr val="00000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665" name="Freeform 137"/>
              <p:cNvSpPr>
                <a:spLocks/>
              </p:cNvSpPr>
              <p:nvPr/>
            </p:nvSpPr>
            <p:spPr bwMode="auto">
              <a:xfrm>
                <a:off x="593" y="2401"/>
                <a:ext cx="121" cy="69"/>
              </a:xfrm>
              <a:custGeom>
                <a:avLst/>
                <a:gdLst>
                  <a:gd name="T0" fmla="*/ 25 w 121"/>
                  <a:gd name="T1" fmla="*/ 0 h 69"/>
                  <a:gd name="T2" fmla="*/ 25 w 121"/>
                  <a:gd name="T3" fmla="*/ 4 h 69"/>
                  <a:gd name="T4" fmla="*/ 25 w 121"/>
                  <a:gd name="T5" fmla="*/ 9 h 69"/>
                  <a:gd name="T6" fmla="*/ 27 w 121"/>
                  <a:gd name="T7" fmla="*/ 14 h 69"/>
                  <a:gd name="T8" fmla="*/ 28 w 121"/>
                  <a:gd name="T9" fmla="*/ 18 h 69"/>
                  <a:gd name="T10" fmla="*/ 30 w 121"/>
                  <a:gd name="T11" fmla="*/ 22 h 69"/>
                  <a:gd name="T12" fmla="*/ 32 w 121"/>
                  <a:gd name="T13" fmla="*/ 26 h 69"/>
                  <a:gd name="T14" fmla="*/ 35 w 121"/>
                  <a:gd name="T15" fmla="*/ 30 h 69"/>
                  <a:gd name="T16" fmla="*/ 39 w 121"/>
                  <a:gd name="T17" fmla="*/ 33 h 69"/>
                  <a:gd name="T18" fmla="*/ 43 w 121"/>
                  <a:gd name="T19" fmla="*/ 36 h 69"/>
                  <a:gd name="T20" fmla="*/ 47 w 121"/>
                  <a:gd name="T21" fmla="*/ 38 h 69"/>
                  <a:gd name="T22" fmla="*/ 51 w 121"/>
                  <a:gd name="T23" fmla="*/ 40 h 69"/>
                  <a:gd name="T24" fmla="*/ 55 w 121"/>
                  <a:gd name="T25" fmla="*/ 41 h 69"/>
                  <a:gd name="T26" fmla="*/ 60 w 121"/>
                  <a:gd name="T27" fmla="*/ 41 h 69"/>
                  <a:gd name="T28" fmla="*/ 64 w 121"/>
                  <a:gd name="T29" fmla="*/ 41 h 69"/>
                  <a:gd name="T30" fmla="*/ 69 w 121"/>
                  <a:gd name="T31" fmla="*/ 40 h 69"/>
                  <a:gd name="T32" fmla="*/ 73 w 121"/>
                  <a:gd name="T33" fmla="*/ 38 h 69"/>
                  <a:gd name="T34" fmla="*/ 77 w 121"/>
                  <a:gd name="T35" fmla="*/ 37 h 69"/>
                  <a:gd name="T36" fmla="*/ 81 w 121"/>
                  <a:gd name="T37" fmla="*/ 34 h 69"/>
                  <a:gd name="T38" fmla="*/ 84 w 121"/>
                  <a:gd name="T39" fmla="*/ 30 h 69"/>
                  <a:gd name="T40" fmla="*/ 87 w 121"/>
                  <a:gd name="T41" fmla="*/ 27 h 69"/>
                  <a:gd name="T42" fmla="*/ 90 w 121"/>
                  <a:gd name="T43" fmla="*/ 23 h 69"/>
                  <a:gd name="T44" fmla="*/ 92 w 121"/>
                  <a:gd name="T45" fmla="*/ 19 h 69"/>
                  <a:gd name="T46" fmla="*/ 94 w 121"/>
                  <a:gd name="T47" fmla="*/ 14 h 69"/>
                  <a:gd name="T48" fmla="*/ 94 w 121"/>
                  <a:gd name="T49" fmla="*/ 10 h 69"/>
                  <a:gd name="T50" fmla="*/ 95 w 121"/>
                  <a:gd name="T51" fmla="*/ 5 h 69"/>
                  <a:gd name="T52" fmla="*/ 95 w 121"/>
                  <a:gd name="T53" fmla="*/ 0 h 69"/>
                  <a:gd name="T54" fmla="*/ 120 w 121"/>
                  <a:gd name="T55" fmla="*/ 0 h 69"/>
                  <a:gd name="T56" fmla="*/ 120 w 121"/>
                  <a:gd name="T57" fmla="*/ 6 h 69"/>
                  <a:gd name="T58" fmla="*/ 119 w 121"/>
                  <a:gd name="T59" fmla="*/ 13 h 69"/>
                  <a:gd name="T60" fmla="*/ 118 w 121"/>
                  <a:gd name="T61" fmla="*/ 19 h 69"/>
                  <a:gd name="T62" fmla="*/ 117 w 121"/>
                  <a:gd name="T63" fmla="*/ 25 h 69"/>
                  <a:gd name="T64" fmla="*/ 114 w 121"/>
                  <a:gd name="T65" fmla="*/ 31 h 69"/>
                  <a:gd name="T66" fmla="*/ 112 w 121"/>
                  <a:gd name="T67" fmla="*/ 37 h 69"/>
                  <a:gd name="T68" fmla="*/ 108 w 121"/>
                  <a:gd name="T69" fmla="*/ 42 h 69"/>
                  <a:gd name="T70" fmla="*/ 105 w 121"/>
                  <a:gd name="T71" fmla="*/ 47 h 69"/>
                  <a:gd name="T72" fmla="*/ 101 w 121"/>
                  <a:gd name="T73" fmla="*/ 51 h 69"/>
                  <a:gd name="T74" fmla="*/ 96 w 121"/>
                  <a:gd name="T75" fmla="*/ 55 h 69"/>
                  <a:gd name="T76" fmla="*/ 91 w 121"/>
                  <a:gd name="T77" fmla="*/ 59 h 69"/>
                  <a:gd name="T78" fmla="*/ 86 w 121"/>
                  <a:gd name="T79" fmla="*/ 62 h 69"/>
                  <a:gd name="T80" fmla="*/ 81 w 121"/>
                  <a:gd name="T81" fmla="*/ 64 h 69"/>
                  <a:gd name="T82" fmla="*/ 75 w 121"/>
                  <a:gd name="T83" fmla="*/ 66 h 69"/>
                  <a:gd name="T84" fmla="*/ 69 w 121"/>
                  <a:gd name="T85" fmla="*/ 67 h 69"/>
                  <a:gd name="T86" fmla="*/ 63 w 121"/>
                  <a:gd name="T87" fmla="*/ 68 h 69"/>
                  <a:gd name="T88" fmla="*/ 57 w 121"/>
                  <a:gd name="T89" fmla="*/ 68 h 69"/>
                  <a:gd name="T90" fmla="*/ 52 w 121"/>
                  <a:gd name="T91" fmla="*/ 67 h 69"/>
                  <a:gd name="T92" fmla="*/ 46 w 121"/>
                  <a:gd name="T93" fmla="*/ 66 h 69"/>
                  <a:gd name="T94" fmla="*/ 40 w 121"/>
                  <a:gd name="T95" fmla="*/ 65 h 69"/>
                  <a:gd name="T96" fmla="*/ 35 w 121"/>
                  <a:gd name="T97" fmla="*/ 62 h 69"/>
                  <a:gd name="T98" fmla="*/ 29 w 121"/>
                  <a:gd name="T99" fmla="*/ 59 h 69"/>
                  <a:gd name="T100" fmla="*/ 24 w 121"/>
                  <a:gd name="T101" fmla="*/ 56 h 69"/>
                  <a:gd name="T102" fmla="*/ 20 w 121"/>
                  <a:gd name="T103" fmla="*/ 52 h 69"/>
                  <a:gd name="T104" fmla="*/ 16 w 121"/>
                  <a:gd name="T105" fmla="*/ 47 h 69"/>
                  <a:gd name="T106" fmla="*/ 12 w 121"/>
                  <a:gd name="T107" fmla="*/ 42 h 69"/>
                  <a:gd name="T108" fmla="*/ 9 w 121"/>
                  <a:gd name="T109" fmla="*/ 37 h 69"/>
                  <a:gd name="T110" fmla="*/ 6 w 121"/>
                  <a:gd name="T111" fmla="*/ 31 h 69"/>
                  <a:gd name="T112" fmla="*/ 3 w 121"/>
                  <a:gd name="T113" fmla="*/ 26 h 69"/>
                  <a:gd name="T114" fmla="*/ 2 w 121"/>
                  <a:gd name="T115" fmla="*/ 20 h 69"/>
                  <a:gd name="T116" fmla="*/ 1 w 121"/>
                  <a:gd name="T117" fmla="*/ 14 h 69"/>
                  <a:gd name="T118" fmla="*/ 0 w 121"/>
                  <a:gd name="T119" fmla="*/ 7 h 69"/>
                  <a:gd name="T120" fmla="*/ 0 w 121"/>
                  <a:gd name="T121" fmla="*/ 1 h 69"/>
                  <a:gd name="T122" fmla="*/ 0 w 121"/>
                  <a:gd name="T123" fmla="*/ 0 h 69"/>
                  <a:gd name="T124" fmla="*/ 25 w 121"/>
                  <a:gd name="T125"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1" h="69">
                    <a:moveTo>
                      <a:pt x="25" y="0"/>
                    </a:moveTo>
                    <a:lnTo>
                      <a:pt x="25" y="4"/>
                    </a:lnTo>
                    <a:lnTo>
                      <a:pt x="25" y="9"/>
                    </a:lnTo>
                    <a:lnTo>
                      <a:pt x="27" y="14"/>
                    </a:lnTo>
                    <a:lnTo>
                      <a:pt x="28" y="18"/>
                    </a:lnTo>
                    <a:lnTo>
                      <a:pt x="30" y="22"/>
                    </a:lnTo>
                    <a:lnTo>
                      <a:pt x="32" y="26"/>
                    </a:lnTo>
                    <a:lnTo>
                      <a:pt x="35" y="30"/>
                    </a:lnTo>
                    <a:lnTo>
                      <a:pt x="39" y="33"/>
                    </a:lnTo>
                    <a:lnTo>
                      <a:pt x="43" y="36"/>
                    </a:lnTo>
                    <a:lnTo>
                      <a:pt x="47" y="38"/>
                    </a:lnTo>
                    <a:lnTo>
                      <a:pt x="51" y="40"/>
                    </a:lnTo>
                    <a:lnTo>
                      <a:pt x="55" y="41"/>
                    </a:lnTo>
                    <a:lnTo>
                      <a:pt x="60" y="41"/>
                    </a:lnTo>
                    <a:lnTo>
                      <a:pt x="64" y="41"/>
                    </a:lnTo>
                    <a:lnTo>
                      <a:pt x="69" y="40"/>
                    </a:lnTo>
                    <a:lnTo>
                      <a:pt x="73" y="38"/>
                    </a:lnTo>
                    <a:lnTo>
                      <a:pt x="77" y="37"/>
                    </a:lnTo>
                    <a:lnTo>
                      <a:pt x="81" y="34"/>
                    </a:lnTo>
                    <a:lnTo>
                      <a:pt x="84" y="30"/>
                    </a:lnTo>
                    <a:lnTo>
                      <a:pt x="87" y="27"/>
                    </a:lnTo>
                    <a:lnTo>
                      <a:pt x="90" y="23"/>
                    </a:lnTo>
                    <a:lnTo>
                      <a:pt x="92" y="19"/>
                    </a:lnTo>
                    <a:lnTo>
                      <a:pt x="94" y="14"/>
                    </a:lnTo>
                    <a:lnTo>
                      <a:pt x="94" y="10"/>
                    </a:lnTo>
                    <a:lnTo>
                      <a:pt x="95" y="5"/>
                    </a:lnTo>
                    <a:lnTo>
                      <a:pt x="95" y="0"/>
                    </a:lnTo>
                    <a:lnTo>
                      <a:pt x="120" y="0"/>
                    </a:lnTo>
                    <a:lnTo>
                      <a:pt x="120" y="6"/>
                    </a:lnTo>
                    <a:lnTo>
                      <a:pt x="119" y="13"/>
                    </a:lnTo>
                    <a:lnTo>
                      <a:pt x="118" y="19"/>
                    </a:lnTo>
                    <a:lnTo>
                      <a:pt x="117" y="25"/>
                    </a:lnTo>
                    <a:lnTo>
                      <a:pt x="114" y="31"/>
                    </a:lnTo>
                    <a:lnTo>
                      <a:pt x="112" y="37"/>
                    </a:lnTo>
                    <a:lnTo>
                      <a:pt x="108" y="42"/>
                    </a:lnTo>
                    <a:lnTo>
                      <a:pt x="105" y="47"/>
                    </a:lnTo>
                    <a:lnTo>
                      <a:pt x="101" y="51"/>
                    </a:lnTo>
                    <a:lnTo>
                      <a:pt x="96" y="55"/>
                    </a:lnTo>
                    <a:lnTo>
                      <a:pt x="91" y="59"/>
                    </a:lnTo>
                    <a:lnTo>
                      <a:pt x="86" y="62"/>
                    </a:lnTo>
                    <a:lnTo>
                      <a:pt x="81" y="64"/>
                    </a:lnTo>
                    <a:lnTo>
                      <a:pt x="75" y="66"/>
                    </a:lnTo>
                    <a:lnTo>
                      <a:pt x="69" y="67"/>
                    </a:lnTo>
                    <a:lnTo>
                      <a:pt x="63" y="68"/>
                    </a:lnTo>
                    <a:lnTo>
                      <a:pt x="57" y="68"/>
                    </a:lnTo>
                    <a:lnTo>
                      <a:pt x="52" y="67"/>
                    </a:lnTo>
                    <a:lnTo>
                      <a:pt x="46" y="66"/>
                    </a:lnTo>
                    <a:lnTo>
                      <a:pt x="40" y="65"/>
                    </a:lnTo>
                    <a:lnTo>
                      <a:pt x="35" y="62"/>
                    </a:lnTo>
                    <a:lnTo>
                      <a:pt x="29" y="59"/>
                    </a:lnTo>
                    <a:lnTo>
                      <a:pt x="24" y="56"/>
                    </a:lnTo>
                    <a:lnTo>
                      <a:pt x="20" y="52"/>
                    </a:lnTo>
                    <a:lnTo>
                      <a:pt x="16" y="47"/>
                    </a:lnTo>
                    <a:lnTo>
                      <a:pt x="12" y="42"/>
                    </a:lnTo>
                    <a:lnTo>
                      <a:pt x="9" y="37"/>
                    </a:lnTo>
                    <a:lnTo>
                      <a:pt x="6" y="31"/>
                    </a:lnTo>
                    <a:lnTo>
                      <a:pt x="3" y="26"/>
                    </a:lnTo>
                    <a:lnTo>
                      <a:pt x="2" y="20"/>
                    </a:lnTo>
                    <a:lnTo>
                      <a:pt x="1" y="14"/>
                    </a:lnTo>
                    <a:lnTo>
                      <a:pt x="0" y="7"/>
                    </a:lnTo>
                    <a:lnTo>
                      <a:pt x="0" y="1"/>
                    </a:lnTo>
                    <a:lnTo>
                      <a:pt x="0" y="0"/>
                    </a:lnTo>
                    <a:lnTo>
                      <a:pt x="25" y="0"/>
                    </a:lnTo>
                  </a:path>
                </a:pathLst>
              </a:custGeom>
              <a:solidFill>
                <a:srgbClr val="00000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666" name="Freeform 138"/>
              <p:cNvSpPr>
                <a:spLocks/>
              </p:cNvSpPr>
              <p:nvPr/>
            </p:nvSpPr>
            <p:spPr bwMode="auto">
              <a:xfrm>
                <a:off x="593" y="2336"/>
                <a:ext cx="121" cy="71"/>
              </a:xfrm>
              <a:custGeom>
                <a:avLst/>
                <a:gdLst>
                  <a:gd name="T0" fmla="*/ 25 w 121"/>
                  <a:gd name="T1" fmla="*/ 70 h 71"/>
                  <a:gd name="T2" fmla="*/ 25 w 121"/>
                  <a:gd name="T3" fmla="*/ 66 h 71"/>
                  <a:gd name="T4" fmla="*/ 25 w 121"/>
                  <a:gd name="T5" fmla="*/ 61 h 71"/>
                  <a:gd name="T6" fmla="*/ 27 w 121"/>
                  <a:gd name="T7" fmla="*/ 56 h 71"/>
                  <a:gd name="T8" fmla="*/ 28 w 121"/>
                  <a:gd name="T9" fmla="*/ 51 h 71"/>
                  <a:gd name="T10" fmla="*/ 30 w 121"/>
                  <a:gd name="T11" fmla="*/ 47 h 71"/>
                  <a:gd name="T12" fmla="*/ 32 w 121"/>
                  <a:gd name="T13" fmla="*/ 43 h 71"/>
                  <a:gd name="T14" fmla="*/ 35 w 121"/>
                  <a:gd name="T15" fmla="*/ 39 h 71"/>
                  <a:gd name="T16" fmla="*/ 39 w 121"/>
                  <a:gd name="T17" fmla="*/ 36 h 71"/>
                  <a:gd name="T18" fmla="*/ 43 w 121"/>
                  <a:gd name="T19" fmla="*/ 33 h 71"/>
                  <a:gd name="T20" fmla="*/ 47 w 121"/>
                  <a:gd name="T21" fmla="*/ 30 h 71"/>
                  <a:gd name="T22" fmla="*/ 51 w 121"/>
                  <a:gd name="T23" fmla="*/ 29 h 71"/>
                  <a:gd name="T24" fmla="*/ 55 w 121"/>
                  <a:gd name="T25" fmla="*/ 28 h 71"/>
                  <a:gd name="T26" fmla="*/ 60 w 121"/>
                  <a:gd name="T27" fmla="*/ 28 h 71"/>
                  <a:gd name="T28" fmla="*/ 64 w 121"/>
                  <a:gd name="T29" fmla="*/ 28 h 71"/>
                  <a:gd name="T30" fmla="*/ 69 w 121"/>
                  <a:gd name="T31" fmla="*/ 29 h 71"/>
                  <a:gd name="T32" fmla="*/ 73 w 121"/>
                  <a:gd name="T33" fmla="*/ 30 h 71"/>
                  <a:gd name="T34" fmla="*/ 77 w 121"/>
                  <a:gd name="T35" fmla="*/ 32 h 71"/>
                  <a:gd name="T36" fmla="*/ 81 w 121"/>
                  <a:gd name="T37" fmla="*/ 35 h 71"/>
                  <a:gd name="T38" fmla="*/ 84 w 121"/>
                  <a:gd name="T39" fmla="*/ 38 h 71"/>
                  <a:gd name="T40" fmla="*/ 87 w 121"/>
                  <a:gd name="T41" fmla="*/ 42 h 71"/>
                  <a:gd name="T42" fmla="*/ 90 w 121"/>
                  <a:gd name="T43" fmla="*/ 46 h 71"/>
                  <a:gd name="T44" fmla="*/ 92 w 121"/>
                  <a:gd name="T45" fmla="*/ 50 h 71"/>
                  <a:gd name="T46" fmla="*/ 94 w 121"/>
                  <a:gd name="T47" fmla="*/ 55 h 71"/>
                  <a:gd name="T48" fmla="*/ 94 w 121"/>
                  <a:gd name="T49" fmla="*/ 60 h 71"/>
                  <a:gd name="T50" fmla="*/ 95 w 121"/>
                  <a:gd name="T51" fmla="*/ 65 h 71"/>
                  <a:gd name="T52" fmla="*/ 95 w 121"/>
                  <a:gd name="T53" fmla="*/ 70 h 71"/>
                  <a:gd name="T54" fmla="*/ 120 w 121"/>
                  <a:gd name="T55" fmla="*/ 70 h 71"/>
                  <a:gd name="T56" fmla="*/ 120 w 121"/>
                  <a:gd name="T57" fmla="*/ 63 h 71"/>
                  <a:gd name="T58" fmla="*/ 119 w 121"/>
                  <a:gd name="T59" fmla="*/ 57 h 71"/>
                  <a:gd name="T60" fmla="*/ 118 w 121"/>
                  <a:gd name="T61" fmla="*/ 50 h 71"/>
                  <a:gd name="T62" fmla="*/ 117 w 121"/>
                  <a:gd name="T63" fmla="*/ 44 h 71"/>
                  <a:gd name="T64" fmla="*/ 114 w 121"/>
                  <a:gd name="T65" fmla="*/ 38 h 71"/>
                  <a:gd name="T66" fmla="*/ 112 w 121"/>
                  <a:gd name="T67" fmla="*/ 32 h 71"/>
                  <a:gd name="T68" fmla="*/ 108 w 121"/>
                  <a:gd name="T69" fmla="*/ 27 h 71"/>
                  <a:gd name="T70" fmla="*/ 105 w 121"/>
                  <a:gd name="T71" fmla="*/ 22 h 71"/>
                  <a:gd name="T72" fmla="*/ 101 w 121"/>
                  <a:gd name="T73" fmla="*/ 17 h 71"/>
                  <a:gd name="T74" fmla="*/ 96 w 121"/>
                  <a:gd name="T75" fmla="*/ 13 h 71"/>
                  <a:gd name="T76" fmla="*/ 91 w 121"/>
                  <a:gd name="T77" fmla="*/ 10 h 71"/>
                  <a:gd name="T78" fmla="*/ 86 w 121"/>
                  <a:gd name="T79" fmla="*/ 6 h 71"/>
                  <a:gd name="T80" fmla="*/ 81 w 121"/>
                  <a:gd name="T81" fmla="*/ 4 h 71"/>
                  <a:gd name="T82" fmla="*/ 75 w 121"/>
                  <a:gd name="T83" fmla="*/ 2 h 71"/>
                  <a:gd name="T84" fmla="*/ 69 w 121"/>
                  <a:gd name="T85" fmla="*/ 1 h 71"/>
                  <a:gd name="T86" fmla="*/ 63 w 121"/>
                  <a:gd name="T87" fmla="*/ 0 h 71"/>
                  <a:gd name="T88" fmla="*/ 57 w 121"/>
                  <a:gd name="T89" fmla="*/ 0 h 71"/>
                  <a:gd name="T90" fmla="*/ 52 w 121"/>
                  <a:gd name="T91" fmla="*/ 1 h 71"/>
                  <a:gd name="T92" fmla="*/ 46 w 121"/>
                  <a:gd name="T93" fmla="*/ 2 h 71"/>
                  <a:gd name="T94" fmla="*/ 40 w 121"/>
                  <a:gd name="T95" fmla="*/ 3 h 71"/>
                  <a:gd name="T96" fmla="*/ 35 w 121"/>
                  <a:gd name="T97" fmla="*/ 6 h 71"/>
                  <a:gd name="T98" fmla="*/ 29 w 121"/>
                  <a:gd name="T99" fmla="*/ 9 h 71"/>
                  <a:gd name="T100" fmla="*/ 24 w 121"/>
                  <a:gd name="T101" fmla="*/ 13 h 71"/>
                  <a:gd name="T102" fmla="*/ 20 w 121"/>
                  <a:gd name="T103" fmla="*/ 17 h 71"/>
                  <a:gd name="T104" fmla="*/ 16 w 121"/>
                  <a:gd name="T105" fmla="*/ 21 h 71"/>
                  <a:gd name="T106" fmla="*/ 12 w 121"/>
                  <a:gd name="T107" fmla="*/ 26 h 71"/>
                  <a:gd name="T108" fmla="*/ 9 w 121"/>
                  <a:gd name="T109" fmla="*/ 32 h 71"/>
                  <a:gd name="T110" fmla="*/ 6 w 121"/>
                  <a:gd name="T111" fmla="*/ 37 h 71"/>
                  <a:gd name="T112" fmla="*/ 3 w 121"/>
                  <a:gd name="T113" fmla="*/ 43 h 71"/>
                  <a:gd name="T114" fmla="*/ 2 w 121"/>
                  <a:gd name="T115" fmla="*/ 50 h 71"/>
                  <a:gd name="T116" fmla="*/ 1 w 121"/>
                  <a:gd name="T117" fmla="*/ 56 h 71"/>
                  <a:gd name="T118" fmla="*/ 0 w 121"/>
                  <a:gd name="T119" fmla="*/ 62 h 71"/>
                  <a:gd name="T120" fmla="*/ 0 w 121"/>
                  <a:gd name="T121" fmla="*/ 69 h 71"/>
                  <a:gd name="T122" fmla="*/ 0 w 121"/>
                  <a:gd name="T123" fmla="*/ 70 h 71"/>
                  <a:gd name="T124" fmla="*/ 25 w 121"/>
                  <a:gd name="T125" fmla="*/ 7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1" h="71">
                    <a:moveTo>
                      <a:pt x="25" y="70"/>
                    </a:moveTo>
                    <a:lnTo>
                      <a:pt x="25" y="66"/>
                    </a:lnTo>
                    <a:lnTo>
                      <a:pt x="25" y="61"/>
                    </a:lnTo>
                    <a:lnTo>
                      <a:pt x="27" y="56"/>
                    </a:lnTo>
                    <a:lnTo>
                      <a:pt x="28" y="51"/>
                    </a:lnTo>
                    <a:lnTo>
                      <a:pt x="30" y="47"/>
                    </a:lnTo>
                    <a:lnTo>
                      <a:pt x="32" y="43"/>
                    </a:lnTo>
                    <a:lnTo>
                      <a:pt x="35" y="39"/>
                    </a:lnTo>
                    <a:lnTo>
                      <a:pt x="39" y="36"/>
                    </a:lnTo>
                    <a:lnTo>
                      <a:pt x="43" y="33"/>
                    </a:lnTo>
                    <a:lnTo>
                      <a:pt x="47" y="30"/>
                    </a:lnTo>
                    <a:lnTo>
                      <a:pt x="51" y="29"/>
                    </a:lnTo>
                    <a:lnTo>
                      <a:pt x="55" y="28"/>
                    </a:lnTo>
                    <a:lnTo>
                      <a:pt x="60" y="28"/>
                    </a:lnTo>
                    <a:lnTo>
                      <a:pt x="64" y="28"/>
                    </a:lnTo>
                    <a:lnTo>
                      <a:pt x="69" y="29"/>
                    </a:lnTo>
                    <a:lnTo>
                      <a:pt x="73" y="30"/>
                    </a:lnTo>
                    <a:lnTo>
                      <a:pt x="77" y="32"/>
                    </a:lnTo>
                    <a:lnTo>
                      <a:pt x="81" y="35"/>
                    </a:lnTo>
                    <a:lnTo>
                      <a:pt x="84" y="38"/>
                    </a:lnTo>
                    <a:lnTo>
                      <a:pt x="87" y="42"/>
                    </a:lnTo>
                    <a:lnTo>
                      <a:pt x="90" y="46"/>
                    </a:lnTo>
                    <a:lnTo>
                      <a:pt x="92" y="50"/>
                    </a:lnTo>
                    <a:lnTo>
                      <a:pt x="94" y="55"/>
                    </a:lnTo>
                    <a:lnTo>
                      <a:pt x="94" y="60"/>
                    </a:lnTo>
                    <a:lnTo>
                      <a:pt x="95" y="65"/>
                    </a:lnTo>
                    <a:lnTo>
                      <a:pt x="95" y="70"/>
                    </a:lnTo>
                    <a:lnTo>
                      <a:pt x="120" y="70"/>
                    </a:lnTo>
                    <a:lnTo>
                      <a:pt x="120" y="63"/>
                    </a:lnTo>
                    <a:lnTo>
                      <a:pt x="119" y="57"/>
                    </a:lnTo>
                    <a:lnTo>
                      <a:pt x="118" y="50"/>
                    </a:lnTo>
                    <a:lnTo>
                      <a:pt x="117" y="44"/>
                    </a:lnTo>
                    <a:lnTo>
                      <a:pt x="114" y="38"/>
                    </a:lnTo>
                    <a:lnTo>
                      <a:pt x="112" y="32"/>
                    </a:lnTo>
                    <a:lnTo>
                      <a:pt x="108" y="27"/>
                    </a:lnTo>
                    <a:lnTo>
                      <a:pt x="105" y="22"/>
                    </a:lnTo>
                    <a:lnTo>
                      <a:pt x="101" y="17"/>
                    </a:lnTo>
                    <a:lnTo>
                      <a:pt x="96" y="13"/>
                    </a:lnTo>
                    <a:lnTo>
                      <a:pt x="91" y="10"/>
                    </a:lnTo>
                    <a:lnTo>
                      <a:pt x="86" y="6"/>
                    </a:lnTo>
                    <a:lnTo>
                      <a:pt x="81" y="4"/>
                    </a:lnTo>
                    <a:lnTo>
                      <a:pt x="75" y="2"/>
                    </a:lnTo>
                    <a:lnTo>
                      <a:pt x="69" y="1"/>
                    </a:lnTo>
                    <a:lnTo>
                      <a:pt x="63" y="0"/>
                    </a:lnTo>
                    <a:lnTo>
                      <a:pt x="57" y="0"/>
                    </a:lnTo>
                    <a:lnTo>
                      <a:pt x="52" y="1"/>
                    </a:lnTo>
                    <a:lnTo>
                      <a:pt x="46" y="2"/>
                    </a:lnTo>
                    <a:lnTo>
                      <a:pt x="40" y="3"/>
                    </a:lnTo>
                    <a:lnTo>
                      <a:pt x="35" y="6"/>
                    </a:lnTo>
                    <a:lnTo>
                      <a:pt x="29" y="9"/>
                    </a:lnTo>
                    <a:lnTo>
                      <a:pt x="24" y="13"/>
                    </a:lnTo>
                    <a:lnTo>
                      <a:pt x="20" y="17"/>
                    </a:lnTo>
                    <a:lnTo>
                      <a:pt x="16" y="21"/>
                    </a:lnTo>
                    <a:lnTo>
                      <a:pt x="12" y="26"/>
                    </a:lnTo>
                    <a:lnTo>
                      <a:pt x="9" y="32"/>
                    </a:lnTo>
                    <a:lnTo>
                      <a:pt x="6" y="37"/>
                    </a:lnTo>
                    <a:lnTo>
                      <a:pt x="3" y="43"/>
                    </a:lnTo>
                    <a:lnTo>
                      <a:pt x="2" y="50"/>
                    </a:lnTo>
                    <a:lnTo>
                      <a:pt x="1" y="56"/>
                    </a:lnTo>
                    <a:lnTo>
                      <a:pt x="0" y="62"/>
                    </a:lnTo>
                    <a:lnTo>
                      <a:pt x="0" y="69"/>
                    </a:lnTo>
                    <a:lnTo>
                      <a:pt x="0" y="70"/>
                    </a:lnTo>
                    <a:lnTo>
                      <a:pt x="25" y="70"/>
                    </a:lnTo>
                  </a:path>
                </a:pathLst>
              </a:custGeom>
              <a:solidFill>
                <a:srgbClr val="00000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667" name="Freeform 139"/>
              <p:cNvSpPr>
                <a:spLocks/>
              </p:cNvSpPr>
              <p:nvPr/>
            </p:nvSpPr>
            <p:spPr bwMode="auto">
              <a:xfrm>
                <a:off x="500" y="2376"/>
                <a:ext cx="51" cy="26"/>
              </a:xfrm>
              <a:custGeom>
                <a:avLst/>
                <a:gdLst>
                  <a:gd name="T0" fmla="*/ 0 w 51"/>
                  <a:gd name="T1" fmla="*/ 25 h 26"/>
                  <a:gd name="T2" fmla="*/ 0 w 51"/>
                  <a:gd name="T3" fmla="*/ 21 h 26"/>
                  <a:gd name="T4" fmla="*/ 1 w 51"/>
                  <a:gd name="T5" fmla="*/ 18 h 26"/>
                  <a:gd name="T6" fmla="*/ 2 w 51"/>
                  <a:gd name="T7" fmla="*/ 14 h 26"/>
                  <a:gd name="T8" fmla="*/ 4 w 51"/>
                  <a:gd name="T9" fmla="*/ 11 h 26"/>
                  <a:gd name="T10" fmla="*/ 7 w 51"/>
                  <a:gd name="T11" fmla="*/ 8 h 26"/>
                  <a:gd name="T12" fmla="*/ 10 w 51"/>
                  <a:gd name="T13" fmla="*/ 5 h 26"/>
                  <a:gd name="T14" fmla="*/ 13 w 51"/>
                  <a:gd name="T15" fmla="*/ 3 h 26"/>
                  <a:gd name="T16" fmla="*/ 16 w 51"/>
                  <a:gd name="T17" fmla="*/ 2 h 26"/>
                  <a:gd name="T18" fmla="*/ 19 w 51"/>
                  <a:gd name="T19" fmla="*/ 1 h 26"/>
                  <a:gd name="T20" fmla="*/ 23 w 51"/>
                  <a:gd name="T21" fmla="*/ 0 h 26"/>
                  <a:gd name="T22" fmla="*/ 27 w 51"/>
                  <a:gd name="T23" fmla="*/ 0 h 26"/>
                  <a:gd name="T24" fmla="*/ 31 w 51"/>
                  <a:gd name="T25" fmla="*/ 1 h 26"/>
                  <a:gd name="T26" fmla="*/ 35 w 51"/>
                  <a:gd name="T27" fmla="*/ 2 h 26"/>
                  <a:gd name="T28" fmla="*/ 38 w 51"/>
                  <a:gd name="T29" fmla="*/ 3 h 26"/>
                  <a:gd name="T30" fmla="*/ 41 w 51"/>
                  <a:gd name="T31" fmla="*/ 6 h 26"/>
                  <a:gd name="T32" fmla="*/ 44 w 51"/>
                  <a:gd name="T33" fmla="*/ 8 h 26"/>
                  <a:gd name="T34" fmla="*/ 46 w 51"/>
                  <a:gd name="T35" fmla="*/ 12 h 26"/>
                  <a:gd name="T36" fmla="*/ 48 w 51"/>
                  <a:gd name="T37" fmla="*/ 15 h 26"/>
                  <a:gd name="T38" fmla="*/ 49 w 51"/>
                  <a:gd name="T39" fmla="*/ 18 h 26"/>
                  <a:gd name="T40" fmla="*/ 50 w 51"/>
                  <a:gd name="T41" fmla="*/ 22 h 26"/>
                  <a:gd name="T42" fmla="*/ 50 w 51"/>
                  <a:gd name="T43" fmla="*/ 25 h 26"/>
                  <a:gd name="T44" fmla="*/ 0 w 51"/>
                  <a:gd name="T45" fmla="*/ 2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1" h="26">
                    <a:moveTo>
                      <a:pt x="0" y="25"/>
                    </a:moveTo>
                    <a:lnTo>
                      <a:pt x="0" y="21"/>
                    </a:lnTo>
                    <a:lnTo>
                      <a:pt x="1" y="18"/>
                    </a:lnTo>
                    <a:lnTo>
                      <a:pt x="2" y="14"/>
                    </a:lnTo>
                    <a:lnTo>
                      <a:pt x="4" y="11"/>
                    </a:lnTo>
                    <a:lnTo>
                      <a:pt x="7" y="8"/>
                    </a:lnTo>
                    <a:lnTo>
                      <a:pt x="10" y="5"/>
                    </a:lnTo>
                    <a:lnTo>
                      <a:pt x="13" y="3"/>
                    </a:lnTo>
                    <a:lnTo>
                      <a:pt x="16" y="2"/>
                    </a:lnTo>
                    <a:lnTo>
                      <a:pt x="19" y="1"/>
                    </a:lnTo>
                    <a:lnTo>
                      <a:pt x="23" y="0"/>
                    </a:lnTo>
                    <a:lnTo>
                      <a:pt x="27" y="0"/>
                    </a:lnTo>
                    <a:lnTo>
                      <a:pt x="31" y="1"/>
                    </a:lnTo>
                    <a:lnTo>
                      <a:pt x="35" y="2"/>
                    </a:lnTo>
                    <a:lnTo>
                      <a:pt x="38" y="3"/>
                    </a:lnTo>
                    <a:lnTo>
                      <a:pt x="41" y="6"/>
                    </a:lnTo>
                    <a:lnTo>
                      <a:pt x="44" y="8"/>
                    </a:lnTo>
                    <a:lnTo>
                      <a:pt x="46" y="12"/>
                    </a:lnTo>
                    <a:lnTo>
                      <a:pt x="48" y="15"/>
                    </a:lnTo>
                    <a:lnTo>
                      <a:pt x="49" y="18"/>
                    </a:lnTo>
                    <a:lnTo>
                      <a:pt x="50" y="22"/>
                    </a:lnTo>
                    <a:lnTo>
                      <a:pt x="50" y="25"/>
                    </a:lnTo>
                    <a:lnTo>
                      <a:pt x="0" y="25"/>
                    </a:lnTo>
                  </a:path>
                </a:pathLst>
              </a:custGeom>
              <a:solidFill>
                <a:srgbClr val="00000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668" name="Freeform 140"/>
              <p:cNvSpPr>
                <a:spLocks/>
              </p:cNvSpPr>
              <p:nvPr/>
            </p:nvSpPr>
            <p:spPr bwMode="auto">
              <a:xfrm>
                <a:off x="500" y="2401"/>
                <a:ext cx="51" cy="30"/>
              </a:xfrm>
              <a:custGeom>
                <a:avLst/>
                <a:gdLst>
                  <a:gd name="T0" fmla="*/ 10 w 51"/>
                  <a:gd name="T1" fmla="*/ 0 h 30"/>
                  <a:gd name="T2" fmla="*/ 10 w 51"/>
                  <a:gd name="T3" fmla="*/ 2 h 30"/>
                  <a:gd name="T4" fmla="*/ 10 w 51"/>
                  <a:gd name="T5" fmla="*/ 5 h 30"/>
                  <a:gd name="T6" fmla="*/ 10 w 51"/>
                  <a:gd name="T7" fmla="*/ 8 h 30"/>
                  <a:gd name="T8" fmla="*/ 11 w 51"/>
                  <a:gd name="T9" fmla="*/ 11 h 30"/>
                  <a:gd name="T10" fmla="*/ 13 w 51"/>
                  <a:gd name="T11" fmla="*/ 13 h 30"/>
                  <a:gd name="T12" fmla="*/ 15 w 51"/>
                  <a:gd name="T13" fmla="*/ 15 h 30"/>
                  <a:gd name="T14" fmla="*/ 17 w 51"/>
                  <a:gd name="T15" fmla="*/ 17 h 30"/>
                  <a:gd name="T16" fmla="*/ 20 w 51"/>
                  <a:gd name="T17" fmla="*/ 19 h 30"/>
                  <a:gd name="T18" fmla="*/ 23 w 51"/>
                  <a:gd name="T19" fmla="*/ 19 h 30"/>
                  <a:gd name="T20" fmla="*/ 26 w 51"/>
                  <a:gd name="T21" fmla="*/ 20 h 30"/>
                  <a:gd name="T22" fmla="*/ 29 w 51"/>
                  <a:gd name="T23" fmla="*/ 19 h 30"/>
                  <a:gd name="T24" fmla="*/ 32 w 51"/>
                  <a:gd name="T25" fmla="*/ 18 h 30"/>
                  <a:gd name="T26" fmla="*/ 34 w 51"/>
                  <a:gd name="T27" fmla="*/ 16 h 30"/>
                  <a:gd name="T28" fmla="*/ 36 w 51"/>
                  <a:gd name="T29" fmla="*/ 15 h 30"/>
                  <a:gd name="T30" fmla="*/ 38 w 51"/>
                  <a:gd name="T31" fmla="*/ 12 h 30"/>
                  <a:gd name="T32" fmla="*/ 40 w 51"/>
                  <a:gd name="T33" fmla="*/ 9 h 30"/>
                  <a:gd name="T34" fmla="*/ 40 w 51"/>
                  <a:gd name="T35" fmla="*/ 6 h 30"/>
                  <a:gd name="T36" fmla="*/ 41 w 51"/>
                  <a:gd name="T37" fmla="*/ 3 h 30"/>
                  <a:gd name="T38" fmla="*/ 40 w 51"/>
                  <a:gd name="T39" fmla="*/ 0 h 30"/>
                  <a:gd name="T40" fmla="*/ 50 w 51"/>
                  <a:gd name="T41" fmla="*/ 0 h 30"/>
                  <a:gd name="T42" fmla="*/ 50 w 51"/>
                  <a:gd name="T43" fmla="*/ 4 h 30"/>
                  <a:gd name="T44" fmla="*/ 49 w 51"/>
                  <a:gd name="T45" fmla="*/ 8 h 30"/>
                  <a:gd name="T46" fmla="*/ 49 w 51"/>
                  <a:gd name="T47" fmla="*/ 12 h 30"/>
                  <a:gd name="T48" fmla="*/ 47 w 51"/>
                  <a:gd name="T49" fmla="*/ 15 h 30"/>
                  <a:gd name="T50" fmla="*/ 45 w 51"/>
                  <a:gd name="T51" fmla="*/ 19 h 30"/>
                  <a:gd name="T52" fmla="*/ 43 w 51"/>
                  <a:gd name="T53" fmla="*/ 22 h 30"/>
                  <a:gd name="T54" fmla="*/ 40 w 51"/>
                  <a:gd name="T55" fmla="*/ 24 h 30"/>
                  <a:gd name="T56" fmla="*/ 37 w 51"/>
                  <a:gd name="T57" fmla="*/ 26 h 30"/>
                  <a:gd name="T58" fmla="*/ 33 w 51"/>
                  <a:gd name="T59" fmla="*/ 28 h 30"/>
                  <a:gd name="T60" fmla="*/ 29 w 51"/>
                  <a:gd name="T61" fmla="*/ 29 h 30"/>
                  <a:gd name="T62" fmla="*/ 26 w 51"/>
                  <a:gd name="T63" fmla="*/ 29 h 30"/>
                  <a:gd name="T64" fmla="*/ 22 w 51"/>
                  <a:gd name="T65" fmla="*/ 29 h 30"/>
                  <a:gd name="T66" fmla="*/ 18 w 51"/>
                  <a:gd name="T67" fmla="*/ 28 h 30"/>
                  <a:gd name="T68" fmla="*/ 15 w 51"/>
                  <a:gd name="T69" fmla="*/ 27 h 30"/>
                  <a:gd name="T70" fmla="*/ 11 w 51"/>
                  <a:gd name="T71" fmla="*/ 25 h 30"/>
                  <a:gd name="T72" fmla="*/ 9 w 51"/>
                  <a:gd name="T73" fmla="*/ 23 h 30"/>
                  <a:gd name="T74" fmla="*/ 6 w 51"/>
                  <a:gd name="T75" fmla="*/ 20 h 30"/>
                  <a:gd name="T76" fmla="*/ 4 w 51"/>
                  <a:gd name="T77" fmla="*/ 17 h 30"/>
                  <a:gd name="T78" fmla="*/ 2 w 51"/>
                  <a:gd name="T79" fmla="*/ 13 h 30"/>
                  <a:gd name="T80" fmla="*/ 1 w 51"/>
                  <a:gd name="T81" fmla="*/ 10 h 30"/>
                  <a:gd name="T82" fmla="*/ 0 w 51"/>
                  <a:gd name="T83" fmla="*/ 5 h 30"/>
                  <a:gd name="T84" fmla="*/ 0 w 51"/>
                  <a:gd name="T85" fmla="*/ 2 h 30"/>
                  <a:gd name="T86" fmla="*/ 0 w 51"/>
                  <a:gd name="T87" fmla="*/ 0 h 30"/>
                  <a:gd name="T88" fmla="*/ 10 w 51"/>
                  <a:gd name="T89"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1" h="30">
                    <a:moveTo>
                      <a:pt x="10" y="0"/>
                    </a:moveTo>
                    <a:lnTo>
                      <a:pt x="10" y="2"/>
                    </a:lnTo>
                    <a:lnTo>
                      <a:pt x="10" y="5"/>
                    </a:lnTo>
                    <a:lnTo>
                      <a:pt x="10" y="8"/>
                    </a:lnTo>
                    <a:lnTo>
                      <a:pt x="11" y="11"/>
                    </a:lnTo>
                    <a:lnTo>
                      <a:pt x="13" y="13"/>
                    </a:lnTo>
                    <a:lnTo>
                      <a:pt x="15" y="15"/>
                    </a:lnTo>
                    <a:lnTo>
                      <a:pt x="17" y="17"/>
                    </a:lnTo>
                    <a:lnTo>
                      <a:pt x="20" y="19"/>
                    </a:lnTo>
                    <a:lnTo>
                      <a:pt x="23" y="19"/>
                    </a:lnTo>
                    <a:lnTo>
                      <a:pt x="26" y="20"/>
                    </a:lnTo>
                    <a:lnTo>
                      <a:pt x="29" y="19"/>
                    </a:lnTo>
                    <a:lnTo>
                      <a:pt x="32" y="18"/>
                    </a:lnTo>
                    <a:lnTo>
                      <a:pt x="34" y="16"/>
                    </a:lnTo>
                    <a:lnTo>
                      <a:pt x="36" y="15"/>
                    </a:lnTo>
                    <a:lnTo>
                      <a:pt x="38" y="12"/>
                    </a:lnTo>
                    <a:lnTo>
                      <a:pt x="40" y="9"/>
                    </a:lnTo>
                    <a:lnTo>
                      <a:pt x="40" y="6"/>
                    </a:lnTo>
                    <a:lnTo>
                      <a:pt x="41" y="3"/>
                    </a:lnTo>
                    <a:lnTo>
                      <a:pt x="40" y="0"/>
                    </a:lnTo>
                    <a:lnTo>
                      <a:pt x="50" y="0"/>
                    </a:lnTo>
                    <a:lnTo>
                      <a:pt x="50" y="4"/>
                    </a:lnTo>
                    <a:lnTo>
                      <a:pt x="49" y="8"/>
                    </a:lnTo>
                    <a:lnTo>
                      <a:pt x="49" y="12"/>
                    </a:lnTo>
                    <a:lnTo>
                      <a:pt x="47" y="15"/>
                    </a:lnTo>
                    <a:lnTo>
                      <a:pt x="45" y="19"/>
                    </a:lnTo>
                    <a:lnTo>
                      <a:pt x="43" y="22"/>
                    </a:lnTo>
                    <a:lnTo>
                      <a:pt x="40" y="24"/>
                    </a:lnTo>
                    <a:lnTo>
                      <a:pt x="37" y="26"/>
                    </a:lnTo>
                    <a:lnTo>
                      <a:pt x="33" y="28"/>
                    </a:lnTo>
                    <a:lnTo>
                      <a:pt x="29" y="29"/>
                    </a:lnTo>
                    <a:lnTo>
                      <a:pt x="26" y="29"/>
                    </a:lnTo>
                    <a:lnTo>
                      <a:pt x="22" y="29"/>
                    </a:lnTo>
                    <a:lnTo>
                      <a:pt x="18" y="28"/>
                    </a:lnTo>
                    <a:lnTo>
                      <a:pt x="15" y="27"/>
                    </a:lnTo>
                    <a:lnTo>
                      <a:pt x="11" y="25"/>
                    </a:lnTo>
                    <a:lnTo>
                      <a:pt x="9" y="23"/>
                    </a:lnTo>
                    <a:lnTo>
                      <a:pt x="6" y="20"/>
                    </a:lnTo>
                    <a:lnTo>
                      <a:pt x="4" y="17"/>
                    </a:lnTo>
                    <a:lnTo>
                      <a:pt x="2" y="13"/>
                    </a:lnTo>
                    <a:lnTo>
                      <a:pt x="1" y="10"/>
                    </a:lnTo>
                    <a:lnTo>
                      <a:pt x="0" y="5"/>
                    </a:lnTo>
                    <a:lnTo>
                      <a:pt x="0" y="2"/>
                    </a:lnTo>
                    <a:lnTo>
                      <a:pt x="0" y="0"/>
                    </a:lnTo>
                    <a:lnTo>
                      <a:pt x="10" y="0"/>
                    </a:lnTo>
                  </a:path>
                </a:pathLst>
              </a:custGeom>
              <a:solidFill>
                <a:srgbClr val="00000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669" name="Freeform 141"/>
              <p:cNvSpPr>
                <a:spLocks/>
              </p:cNvSpPr>
              <p:nvPr/>
            </p:nvSpPr>
            <p:spPr bwMode="auto">
              <a:xfrm>
                <a:off x="464" y="2401"/>
                <a:ext cx="121" cy="69"/>
              </a:xfrm>
              <a:custGeom>
                <a:avLst/>
                <a:gdLst>
                  <a:gd name="T0" fmla="*/ 25 w 121"/>
                  <a:gd name="T1" fmla="*/ 0 h 69"/>
                  <a:gd name="T2" fmla="*/ 25 w 121"/>
                  <a:gd name="T3" fmla="*/ 4 h 69"/>
                  <a:gd name="T4" fmla="*/ 25 w 121"/>
                  <a:gd name="T5" fmla="*/ 9 h 69"/>
                  <a:gd name="T6" fmla="*/ 27 w 121"/>
                  <a:gd name="T7" fmla="*/ 14 h 69"/>
                  <a:gd name="T8" fmla="*/ 28 w 121"/>
                  <a:gd name="T9" fmla="*/ 18 h 69"/>
                  <a:gd name="T10" fmla="*/ 30 w 121"/>
                  <a:gd name="T11" fmla="*/ 22 h 69"/>
                  <a:gd name="T12" fmla="*/ 32 w 121"/>
                  <a:gd name="T13" fmla="*/ 26 h 69"/>
                  <a:gd name="T14" fmla="*/ 35 w 121"/>
                  <a:gd name="T15" fmla="*/ 30 h 69"/>
                  <a:gd name="T16" fmla="*/ 39 w 121"/>
                  <a:gd name="T17" fmla="*/ 33 h 69"/>
                  <a:gd name="T18" fmla="*/ 43 w 121"/>
                  <a:gd name="T19" fmla="*/ 36 h 69"/>
                  <a:gd name="T20" fmla="*/ 47 w 121"/>
                  <a:gd name="T21" fmla="*/ 38 h 69"/>
                  <a:gd name="T22" fmla="*/ 51 w 121"/>
                  <a:gd name="T23" fmla="*/ 40 h 69"/>
                  <a:gd name="T24" fmla="*/ 55 w 121"/>
                  <a:gd name="T25" fmla="*/ 41 h 69"/>
                  <a:gd name="T26" fmla="*/ 60 w 121"/>
                  <a:gd name="T27" fmla="*/ 41 h 69"/>
                  <a:gd name="T28" fmla="*/ 64 w 121"/>
                  <a:gd name="T29" fmla="*/ 41 h 69"/>
                  <a:gd name="T30" fmla="*/ 69 w 121"/>
                  <a:gd name="T31" fmla="*/ 40 h 69"/>
                  <a:gd name="T32" fmla="*/ 73 w 121"/>
                  <a:gd name="T33" fmla="*/ 38 h 69"/>
                  <a:gd name="T34" fmla="*/ 77 w 121"/>
                  <a:gd name="T35" fmla="*/ 37 h 69"/>
                  <a:gd name="T36" fmla="*/ 81 w 121"/>
                  <a:gd name="T37" fmla="*/ 34 h 69"/>
                  <a:gd name="T38" fmla="*/ 84 w 121"/>
                  <a:gd name="T39" fmla="*/ 30 h 69"/>
                  <a:gd name="T40" fmla="*/ 87 w 121"/>
                  <a:gd name="T41" fmla="*/ 27 h 69"/>
                  <a:gd name="T42" fmla="*/ 90 w 121"/>
                  <a:gd name="T43" fmla="*/ 23 h 69"/>
                  <a:gd name="T44" fmla="*/ 92 w 121"/>
                  <a:gd name="T45" fmla="*/ 19 h 69"/>
                  <a:gd name="T46" fmla="*/ 93 w 121"/>
                  <a:gd name="T47" fmla="*/ 14 h 69"/>
                  <a:gd name="T48" fmla="*/ 94 w 121"/>
                  <a:gd name="T49" fmla="*/ 10 h 69"/>
                  <a:gd name="T50" fmla="*/ 95 w 121"/>
                  <a:gd name="T51" fmla="*/ 5 h 69"/>
                  <a:gd name="T52" fmla="*/ 95 w 121"/>
                  <a:gd name="T53" fmla="*/ 0 h 69"/>
                  <a:gd name="T54" fmla="*/ 120 w 121"/>
                  <a:gd name="T55" fmla="*/ 0 h 69"/>
                  <a:gd name="T56" fmla="*/ 120 w 121"/>
                  <a:gd name="T57" fmla="*/ 6 h 69"/>
                  <a:gd name="T58" fmla="*/ 119 w 121"/>
                  <a:gd name="T59" fmla="*/ 13 h 69"/>
                  <a:gd name="T60" fmla="*/ 118 w 121"/>
                  <a:gd name="T61" fmla="*/ 19 h 69"/>
                  <a:gd name="T62" fmla="*/ 117 w 121"/>
                  <a:gd name="T63" fmla="*/ 25 h 69"/>
                  <a:gd name="T64" fmla="*/ 114 w 121"/>
                  <a:gd name="T65" fmla="*/ 31 h 69"/>
                  <a:gd name="T66" fmla="*/ 112 w 121"/>
                  <a:gd name="T67" fmla="*/ 37 h 69"/>
                  <a:gd name="T68" fmla="*/ 108 w 121"/>
                  <a:gd name="T69" fmla="*/ 42 h 69"/>
                  <a:gd name="T70" fmla="*/ 105 w 121"/>
                  <a:gd name="T71" fmla="*/ 47 h 69"/>
                  <a:gd name="T72" fmla="*/ 101 w 121"/>
                  <a:gd name="T73" fmla="*/ 51 h 69"/>
                  <a:gd name="T74" fmla="*/ 96 w 121"/>
                  <a:gd name="T75" fmla="*/ 55 h 69"/>
                  <a:gd name="T76" fmla="*/ 91 w 121"/>
                  <a:gd name="T77" fmla="*/ 59 h 69"/>
                  <a:gd name="T78" fmla="*/ 86 w 121"/>
                  <a:gd name="T79" fmla="*/ 62 h 69"/>
                  <a:gd name="T80" fmla="*/ 81 w 121"/>
                  <a:gd name="T81" fmla="*/ 64 h 69"/>
                  <a:gd name="T82" fmla="*/ 75 w 121"/>
                  <a:gd name="T83" fmla="*/ 66 h 69"/>
                  <a:gd name="T84" fmla="*/ 69 w 121"/>
                  <a:gd name="T85" fmla="*/ 67 h 69"/>
                  <a:gd name="T86" fmla="*/ 63 w 121"/>
                  <a:gd name="T87" fmla="*/ 68 h 69"/>
                  <a:gd name="T88" fmla="*/ 57 w 121"/>
                  <a:gd name="T89" fmla="*/ 68 h 69"/>
                  <a:gd name="T90" fmla="*/ 52 w 121"/>
                  <a:gd name="T91" fmla="*/ 67 h 69"/>
                  <a:gd name="T92" fmla="*/ 46 w 121"/>
                  <a:gd name="T93" fmla="*/ 66 h 69"/>
                  <a:gd name="T94" fmla="*/ 40 w 121"/>
                  <a:gd name="T95" fmla="*/ 65 h 69"/>
                  <a:gd name="T96" fmla="*/ 35 w 121"/>
                  <a:gd name="T97" fmla="*/ 62 h 69"/>
                  <a:gd name="T98" fmla="*/ 29 w 121"/>
                  <a:gd name="T99" fmla="*/ 59 h 69"/>
                  <a:gd name="T100" fmla="*/ 24 w 121"/>
                  <a:gd name="T101" fmla="*/ 56 h 69"/>
                  <a:gd name="T102" fmla="*/ 20 w 121"/>
                  <a:gd name="T103" fmla="*/ 52 h 69"/>
                  <a:gd name="T104" fmla="*/ 16 w 121"/>
                  <a:gd name="T105" fmla="*/ 47 h 69"/>
                  <a:gd name="T106" fmla="*/ 12 w 121"/>
                  <a:gd name="T107" fmla="*/ 42 h 69"/>
                  <a:gd name="T108" fmla="*/ 9 w 121"/>
                  <a:gd name="T109" fmla="*/ 37 h 69"/>
                  <a:gd name="T110" fmla="*/ 6 w 121"/>
                  <a:gd name="T111" fmla="*/ 31 h 69"/>
                  <a:gd name="T112" fmla="*/ 3 w 121"/>
                  <a:gd name="T113" fmla="*/ 26 h 69"/>
                  <a:gd name="T114" fmla="*/ 2 w 121"/>
                  <a:gd name="T115" fmla="*/ 20 h 69"/>
                  <a:gd name="T116" fmla="*/ 1 w 121"/>
                  <a:gd name="T117" fmla="*/ 14 h 69"/>
                  <a:gd name="T118" fmla="*/ 0 w 121"/>
                  <a:gd name="T119" fmla="*/ 7 h 69"/>
                  <a:gd name="T120" fmla="*/ 0 w 121"/>
                  <a:gd name="T121" fmla="*/ 1 h 69"/>
                  <a:gd name="T122" fmla="*/ 0 w 121"/>
                  <a:gd name="T123" fmla="*/ 0 h 69"/>
                  <a:gd name="T124" fmla="*/ 25 w 121"/>
                  <a:gd name="T125"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1" h="69">
                    <a:moveTo>
                      <a:pt x="25" y="0"/>
                    </a:moveTo>
                    <a:lnTo>
                      <a:pt x="25" y="4"/>
                    </a:lnTo>
                    <a:lnTo>
                      <a:pt x="25" y="9"/>
                    </a:lnTo>
                    <a:lnTo>
                      <a:pt x="27" y="14"/>
                    </a:lnTo>
                    <a:lnTo>
                      <a:pt x="28" y="18"/>
                    </a:lnTo>
                    <a:lnTo>
                      <a:pt x="30" y="22"/>
                    </a:lnTo>
                    <a:lnTo>
                      <a:pt x="32" y="26"/>
                    </a:lnTo>
                    <a:lnTo>
                      <a:pt x="35" y="30"/>
                    </a:lnTo>
                    <a:lnTo>
                      <a:pt x="39" y="33"/>
                    </a:lnTo>
                    <a:lnTo>
                      <a:pt x="43" y="36"/>
                    </a:lnTo>
                    <a:lnTo>
                      <a:pt x="47" y="38"/>
                    </a:lnTo>
                    <a:lnTo>
                      <a:pt x="51" y="40"/>
                    </a:lnTo>
                    <a:lnTo>
                      <a:pt x="55" y="41"/>
                    </a:lnTo>
                    <a:lnTo>
                      <a:pt x="60" y="41"/>
                    </a:lnTo>
                    <a:lnTo>
                      <a:pt x="64" y="41"/>
                    </a:lnTo>
                    <a:lnTo>
                      <a:pt x="69" y="40"/>
                    </a:lnTo>
                    <a:lnTo>
                      <a:pt x="73" y="38"/>
                    </a:lnTo>
                    <a:lnTo>
                      <a:pt x="77" y="37"/>
                    </a:lnTo>
                    <a:lnTo>
                      <a:pt x="81" y="34"/>
                    </a:lnTo>
                    <a:lnTo>
                      <a:pt x="84" y="30"/>
                    </a:lnTo>
                    <a:lnTo>
                      <a:pt x="87" y="27"/>
                    </a:lnTo>
                    <a:lnTo>
                      <a:pt x="90" y="23"/>
                    </a:lnTo>
                    <a:lnTo>
                      <a:pt x="92" y="19"/>
                    </a:lnTo>
                    <a:lnTo>
                      <a:pt x="93" y="14"/>
                    </a:lnTo>
                    <a:lnTo>
                      <a:pt x="94" y="10"/>
                    </a:lnTo>
                    <a:lnTo>
                      <a:pt x="95" y="5"/>
                    </a:lnTo>
                    <a:lnTo>
                      <a:pt x="95" y="0"/>
                    </a:lnTo>
                    <a:lnTo>
                      <a:pt x="120" y="0"/>
                    </a:lnTo>
                    <a:lnTo>
                      <a:pt x="120" y="6"/>
                    </a:lnTo>
                    <a:lnTo>
                      <a:pt x="119" y="13"/>
                    </a:lnTo>
                    <a:lnTo>
                      <a:pt x="118" y="19"/>
                    </a:lnTo>
                    <a:lnTo>
                      <a:pt x="117" y="25"/>
                    </a:lnTo>
                    <a:lnTo>
                      <a:pt x="114" y="31"/>
                    </a:lnTo>
                    <a:lnTo>
                      <a:pt x="112" y="37"/>
                    </a:lnTo>
                    <a:lnTo>
                      <a:pt x="108" y="42"/>
                    </a:lnTo>
                    <a:lnTo>
                      <a:pt x="105" y="47"/>
                    </a:lnTo>
                    <a:lnTo>
                      <a:pt x="101" y="51"/>
                    </a:lnTo>
                    <a:lnTo>
                      <a:pt x="96" y="55"/>
                    </a:lnTo>
                    <a:lnTo>
                      <a:pt x="91" y="59"/>
                    </a:lnTo>
                    <a:lnTo>
                      <a:pt x="86" y="62"/>
                    </a:lnTo>
                    <a:lnTo>
                      <a:pt x="81" y="64"/>
                    </a:lnTo>
                    <a:lnTo>
                      <a:pt x="75" y="66"/>
                    </a:lnTo>
                    <a:lnTo>
                      <a:pt x="69" y="67"/>
                    </a:lnTo>
                    <a:lnTo>
                      <a:pt x="63" y="68"/>
                    </a:lnTo>
                    <a:lnTo>
                      <a:pt x="57" y="68"/>
                    </a:lnTo>
                    <a:lnTo>
                      <a:pt x="52" y="67"/>
                    </a:lnTo>
                    <a:lnTo>
                      <a:pt x="46" y="66"/>
                    </a:lnTo>
                    <a:lnTo>
                      <a:pt x="40" y="65"/>
                    </a:lnTo>
                    <a:lnTo>
                      <a:pt x="35" y="62"/>
                    </a:lnTo>
                    <a:lnTo>
                      <a:pt x="29" y="59"/>
                    </a:lnTo>
                    <a:lnTo>
                      <a:pt x="24" y="56"/>
                    </a:lnTo>
                    <a:lnTo>
                      <a:pt x="20" y="52"/>
                    </a:lnTo>
                    <a:lnTo>
                      <a:pt x="16" y="47"/>
                    </a:lnTo>
                    <a:lnTo>
                      <a:pt x="12" y="42"/>
                    </a:lnTo>
                    <a:lnTo>
                      <a:pt x="9" y="37"/>
                    </a:lnTo>
                    <a:lnTo>
                      <a:pt x="6" y="31"/>
                    </a:lnTo>
                    <a:lnTo>
                      <a:pt x="3" y="26"/>
                    </a:lnTo>
                    <a:lnTo>
                      <a:pt x="2" y="20"/>
                    </a:lnTo>
                    <a:lnTo>
                      <a:pt x="1" y="14"/>
                    </a:lnTo>
                    <a:lnTo>
                      <a:pt x="0" y="7"/>
                    </a:lnTo>
                    <a:lnTo>
                      <a:pt x="0" y="1"/>
                    </a:lnTo>
                    <a:lnTo>
                      <a:pt x="0" y="0"/>
                    </a:lnTo>
                    <a:lnTo>
                      <a:pt x="25" y="0"/>
                    </a:lnTo>
                  </a:path>
                </a:pathLst>
              </a:custGeom>
              <a:solidFill>
                <a:srgbClr val="00000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670" name="Freeform 142"/>
              <p:cNvSpPr>
                <a:spLocks/>
              </p:cNvSpPr>
              <p:nvPr/>
            </p:nvSpPr>
            <p:spPr bwMode="auto">
              <a:xfrm>
                <a:off x="464" y="2336"/>
                <a:ext cx="121" cy="71"/>
              </a:xfrm>
              <a:custGeom>
                <a:avLst/>
                <a:gdLst>
                  <a:gd name="T0" fmla="*/ 25 w 121"/>
                  <a:gd name="T1" fmla="*/ 70 h 71"/>
                  <a:gd name="T2" fmla="*/ 25 w 121"/>
                  <a:gd name="T3" fmla="*/ 66 h 71"/>
                  <a:gd name="T4" fmla="*/ 25 w 121"/>
                  <a:gd name="T5" fmla="*/ 61 h 71"/>
                  <a:gd name="T6" fmla="*/ 27 w 121"/>
                  <a:gd name="T7" fmla="*/ 56 h 71"/>
                  <a:gd name="T8" fmla="*/ 28 w 121"/>
                  <a:gd name="T9" fmla="*/ 51 h 71"/>
                  <a:gd name="T10" fmla="*/ 30 w 121"/>
                  <a:gd name="T11" fmla="*/ 47 h 71"/>
                  <a:gd name="T12" fmla="*/ 32 w 121"/>
                  <a:gd name="T13" fmla="*/ 43 h 71"/>
                  <a:gd name="T14" fmla="*/ 35 w 121"/>
                  <a:gd name="T15" fmla="*/ 39 h 71"/>
                  <a:gd name="T16" fmla="*/ 39 w 121"/>
                  <a:gd name="T17" fmla="*/ 36 h 71"/>
                  <a:gd name="T18" fmla="*/ 43 w 121"/>
                  <a:gd name="T19" fmla="*/ 33 h 71"/>
                  <a:gd name="T20" fmla="*/ 47 w 121"/>
                  <a:gd name="T21" fmla="*/ 30 h 71"/>
                  <a:gd name="T22" fmla="*/ 51 w 121"/>
                  <a:gd name="T23" fmla="*/ 29 h 71"/>
                  <a:gd name="T24" fmla="*/ 55 w 121"/>
                  <a:gd name="T25" fmla="*/ 28 h 71"/>
                  <a:gd name="T26" fmla="*/ 60 w 121"/>
                  <a:gd name="T27" fmla="*/ 28 h 71"/>
                  <a:gd name="T28" fmla="*/ 64 w 121"/>
                  <a:gd name="T29" fmla="*/ 28 h 71"/>
                  <a:gd name="T30" fmla="*/ 69 w 121"/>
                  <a:gd name="T31" fmla="*/ 29 h 71"/>
                  <a:gd name="T32" fmla="*/ 73 w 121"/>
                  <a:gd name="T33" fmla="*/ 30 h 71"/>
                  <a:gd name="T34" fmla="*/ 77 w 121"/>
                  <a:gd name="T35" fmla="*/ 32 h 71"/>
                  <a:gd name="T36" fmla="*/ 81 w 121"/>
                  <a:gd name="T37" fmla="*/ 35 h 71"/>
                  <a:gd name="T38" fmla="*/ 84 w 121"/>
                  <a:gd name="T39" fmla="*/ 38 h 71"/>
                  <a:gd name="T40" fmla="*/ 87 w 121"/>
                  <a:gd name="T41" fmla="*/ 42 h 71"/>
                  <a:gd name="T42" fmla="*/ 90 w 121"/>
                  <a:gd name="T43" fmla="*/ 46 h 71"/>
                  <a:gd name="T44" fmla="*/ 92 w 121"/>
                  <a:gd name="T45" fmla="*/ 50 h 71"/>
                  <a:gd name="T46" fmla="*/ 93 w 121"/>
                  <a:gd name="T47" fmla="*/ 55 h 71"/>
                  <a:gd name="T48" fmla="*/ 94 w 121"/>
                  <a:gd name="T49" fmla="*/ 60 h 71"/>
                  <a:gd name="T50" fmla="*/ 95 w 121"/>
                  <a:gd name="T51" fmla="*/ 65 h 71"/>
                  <a:gd name="T52" fmla="*/ 95 w 121"/>
                  <a:gd name="T53" fmla="*/ 70 h 71"/>
                  <a:gd name="T54" fmla="*/ 120 w 121"/>
                  <a:gd name="T55" fmla="*/ 70 h 71"/>
                  <a:gd name="T56" fmla="*/ 120 w 121"/>
                  <a:gd name="T57" fmla="*/ 63 h 71"/>
                  <a:gd name="T58" fmla="*/ 119 w 121"/>
                  <a:gd name="T59" fmla="*/ 57 h 71"/>
                  <a:gd name="T60" fmla="*/ 118 w 121"/>
                  <a:gd name="T61" fmla="*/ 50 h 71"/>
                  <a:gd name="T62" fmla="*/ 117 w 121"/>
                  <a:gd name="T63" fmla="*/ 44 h 71"/>
                  <a:gd name="T64" fmla="*/ 114 w 121"/>
                  <a:gd name="T65" fmla="*/ 38 h 71"/>
                  <a:gd name="T66" fmla="*/ 112 w 121"/>
                  <a:gd name="T67" fmla="*/ 32 h 71"/>
                  <a:gd name="T68" fmla="*/ 108 w 121"/>
                  <a:gd name="T69" fmla="*/ 27 h 71"/>
                  <a:gd name="T70" fmla="*/ 105 w 121"/>
                  <a:gd name="T71" fmla="*/ 22 h 71"/>
                  <a:gd name="T72" fmla="*/ 101 w 121"/>
                  <a:gd name="T73" fmla="*/ 17 h 71"/>
                  <a:gd name="T74" fmla="*/ 96 w 121"/>
                  <a:gd name="T75" fmla="*/ 13 h 71"/>
                  <a:gd name="T76" fmla="*/ 91 w 121"/>
                  <a:gd name="T77" fmla="*/ 10 h 71"/>
                  <a:gd name="T78" fmla="*/ 86 w 121"/>
                  <a:gd name="T79" fmla="*/ 6 h 71"/>
                  <a:gd name="T80" fmla="*/ 81 w 121"/>
                  <a:gd name="T81" fmla="*/ 4 h 71"/>
                  <a:gd name="T82" fmla="*/ 75 w 121"/>
                  <a:gd name="T83" fmla="*/ 2 h 71"/>
                  <a:gd name="T84" fmla="*/ 69 w 121"/>
                  <a:gd name="T85" fmla="*/ 1 h 71"/>
                  <a:gd name="T86" fmla="*/ 63 w 121"/>
                  <a:gd name="T87" fmla="*/ 0 h 71"/>
                  <a:gd name="T88" fmla="*/ 57 w 121"/>
                  <a:gd name="T89" fmla="*/ 0 h 71"/>
                  <a:gd name="T90" fmla="*/ 52 w 121"/>
                  <a:gd name="T91" fmla="*/ 1 h 71"/>
                  <a:gd name="T92" fmla="*/ 46 w 121"/>
                  <a:gd name="T93" fmla="*/ 2 h 71"/>
                  <a:gd name="T94" fmla="*/ 40 w 121"/>
                  <a:gd name="T95" fmla="*/ 3 h 71"/>
                  <a:gd name="T96" fmla="*/ 35 w 121"/>
                  <a:gd name="T97" fmla="*/ 6 h 71"/>
                  <a:gd name="T98" fmla="*/ 29 w 121"/>
                  <a:gd name="T99" fmla="*/ 9 h 71"/>
                  <a:gd name="T100" fmla="*/ 24 w 121"/>
                  <a:gd name="T101" fmla="*/ 13 h 71"/>
                  <a:gd name="T102" fmla="*/ 20 w 121"/>
                  <a:gd name="T103" fmla="*/ 17 h 71"/>
                  <a:gd name="T104" fmla="*/ 16 w 121"/>
                  <a:gd name="T105" fmla="*/ 21 h 71"/>
                  <a:gd name="T106" fmla="*/ 12 w 121"/>
                  <a:gd name="T107" fmla="*/ 26 h 71"/>
                  <a:gd name="T108" fmla="*/ 9 w 121"/>
                  <a:gd name="T109" fmla="*/ 32 h 71"/>
                  <a:gd name="T110" fmla="*/ 6 w 121"/>
                  <a:gd name="T111" fmla="*/ 37 h 71"/>
                  <a:gd name="T112" fmla="*/ 3 w 121"/>
                  <a:gd name="T113" fmla="*/ 43 h 71"/>
                  <a:gd name="T114" fmla="*/ 2 w 121"/>
                  <a:gd name="T115" fmla="*/ 50 h 71"/>
                  <a:gd name="T116" fmla="*/ 1 w 121"/>
                  <a:gd name="T117" fmla="*/ 56 h 71"/>
                  <a:gd name="T118" fmla="*/ 0 w 121"/>
                  <a:gd name="T119" fmla="*/ 62 h 71"/>
                  <a:gd name="T120" fmla="*/ 0 w 121"/>
                  <a:gd name="T121" fmla="*/ 69 h 71"/>
                  <a:gd name="T122" fmla="*/ 0 w 121"/>
                  <a:gd name="T123" fmla="*/ 70 h 71"/>
                  <a:gd name="T124" fmla="*/ 25 w 121"/>
                  <a:gd name="T125" fmla="*/ 7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1" h="71">
                    <a:moveTo>
                      <a:pt x="25" y="70"/>
                    </a:moveTo>
                    <a:lnTo>
                      <a:pt x="25" y="66"/>
                    </a:lnTo>
                    <a:lnTo>
                      <a:pt x="25" y="61"/>
                    </a:lnTo>
                    <a:lnTo>
                      <a:pt x="27" y="56"/>
                    </a:lnTo>
                    <a:lnTo>
                      <a:pt x="28" y="51"/>
                    </a:lnTo>
                    <a:lnTo>
                      <a:pt x="30" y="47"/>
                    </a:lnTo>
                    <a:lnTo>
                      <a:pt x="32" y="43"/>
                    </a:lnTo>
                    <a:lnTo>
                      <a:pt x="35" y="39"/>
                    </a:lnTo>
                    <a:lnTo>
                      <a:pt x="39" y="36"/>
                    </a:lnTo>
                    <a:lnTo>
                      <a:pt x="43" y="33"/>
                    </a:lnTo>
                    <a:lnTo>
                      <a:pt x="47" y="30"/>
                    </a:lnTo>
                    <a:lnTo>
                      <a:pt x="51" y="29"/>
                    </a:lnTo>
                    <a:lnTo>
                      <a:pt x="55" y="28"/>
                    </a:lnTo>
                    <a:lnTo>
                      <a:pt x="60" y="28"/>
                    </a:lnTo>
                    <a:lnTo>
                      <a:pt x="64" y="28"/>
                    </a:lnTo>
                    <a:lnTo>
                      <a:pt x="69" y="29"/>
                    </a:lnTo>
                    <a:lnTo>
                      <a:pt x="73" y="30"/>
                    </a:lnTo>
                    <a:lnTo>
                      <a:pt x="77" y="32"/>
                    </a:lnTo>
                    <a:lnTo>
                      <a:pt x="81" y="35"/>
                    </a:lnTo>
                    <a:lnTo>
                      <a:pt x="84" y="38"/>
                    </a:lnTo>
                    <a:lnTo>
                      <a:pt x="87" y="42"/>
                    </a:lnTo>
                    <a:lnTo>
                      <a:pt x="90" y="46"/>
                    </a:lnTo>
                    <a:lnTo>
                      <a:pt x="92" y="50"/>
                    </a:lnTo>
                    <a:lnTo>
                      <a:pt x="93" y="55"/>
                    </a:lnTo>
                    <a:lnTo>
                      <a:pt x="94" y="60"/>
                    </a:lnTo>
                    <a:lnTo>
                      <a:pt x="95" y="65"/>
                    </a:lnTo>
                    <a:lnTo>
                      <a:pt x="95" y="70"/>
                    </a:lnTo>
                    <a:lnTo>
                      <a:pt x="120" y="70"/>
                    </a:lnTo>
                    <a:lnTo>
                      <a:pt x="120" y="63"/>
                    </a:lnTo>
                    <a:lnTo>
                      <a:pt x="119" y="57"/>
                    </a:lnTo>
                    <a:lnTo>
                      <a:pt x="118" y="50"/>
                    </a:lnTo>
                    <a:lnTo>
                      <a:pt x="117" y="44"/>
                    </a:lnTo>
                    <a:lnTo>
                      <a:pt x="114" y="38"/>
                    </a:lnTo>
                    <a:lnTo>
                      <a:pt x="112" y="32"/>
                    </a:lnTo>
                    <a:lnTo>
                      <a:pt x="108" y="27"/>
                    </a:lnTo>
                    <a:lnTo>
                      <a:pt x="105" y="22"/>
                    </a:lnTo>
                    <a:lnTo>
                      <a:pt x="101" y="17"/>
                    </a:lnTo>
                    <a:lnTo>
                      <a:pt x="96" y="13"/>
                    </a:lnTo>
                    <a:lnTo>
                      <a:pt x="91" y="10"/>
                    </a:lnTo>
                    <a:lnTo>
                      <a:pt x="86" y="6"/>
                    </a:lnTo>
                    <a:lnTo>
                      <a:pt x="81" y="4"/>
                    </a:lnTo>
                    <a:lnTo>
                      <a:pt x="75" y="2"/>
                    </a:lnTo>
                    <a:lnTo>
                      <a:pt x="69" y="1"/>
                    </a:lnTo>
                    <a:lnTo>
                      <a:pt x="63" y="0"/>
                    </a:lnTo>
                    <a:lnTo>
                      <a:pt x="57" y="0"/>
                    </a:lnTo>
                    <a:lnTo>
                      <a:pt x="52" y="1"/>
                    </a:lnTo>
                    <a:lnTo>
                      <a:pt x="46" y="2"/>
                    </a:lnTo>
                    <a:lnTo>
                      <a:pt x="40" y="3"/>
                    </a:lnTo>
                    <a:lnTo>
                      <a:pt x="35" y="6"/>
                    </a:lnTo>
                    <a:lnTo>
                      <a:pt x="29" y="9"/>
                    </a:lnTo>
                    <a:lnTo>
                      <a:pt x="24" y="13"/>
                    </a:lnTo>
                    <a:lnTo>
                      <a:pt x="20" y="17"/>
                    </a:lnTo>
                    <a:lnTo>
                      <a:pt x="16" y="21"/>
                    </a:lnTo>
                    <a:lnTo>
                      <a:pt x="12" y="26"/>
                    </a:lnTo>
                    <a:lnTo>
                      <a:pt x="9" y="32"/>
                    </a:lnTo>
                    <a:lnTo>
                      <a:pt x="6" y="37"/>
                    </a:lnTo>
                    <a:lnTo>
                      <a:pt x="3" y="43"/>
                    </a:lnTo>
                    <a:lnTo>
                      <a:pt x="2" y="50"/>
                    </a:lnTo>
                    <a:lnTo>
                      <a:pt x="1" y="56"/>
                    </a:lnTo>
                    <a:lnTo>
                      <a:pt x="0" y="62"/>
                    </a:lnTo>
                    <a:lnTo>
                      <a:pt x="0" y="69"/>
                    </a:lnTo>
                    <a:lnTo>
                      <a:pt x="0" y="70"/>
                    </a:lnTo>
                    <a:lnTo>
                      <a:pt x="25" y="70"/>
                    </a:lnTo>
                  </a:path>
                </a:pathLst>
              </a:custGeom>
              <a:solidFill>
                <a:srgbClr val="00000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671" name="Freeform 143"/>
              <p:cNvSpPr>
                <a:spLocks/>
              </p:cNvSpPr>
              <p:nvPr/>
            </p:nvSpPr>
            <p:spPr bwMode="auto">
              <a:xfrm>
                <a:off x="742" y="2311"/>
                <a:ext cx="850" cy="91"/>
              </a:xfrm>
              <a:custGeom>
                <a:avLst/>
                <a:gdLst>
                  <a:gd name="T0" fmla="*/ 849 w 850"/>
                  <a:gd name="T1" fmla="*/ 0 h 91"/>
                  <a:gd name="T2" fmla="*/ 849 w 850"/>
                  <a:gd name="T3" fmla="*/ 14 h 91"/>
                  <a:gd name="T4" fmla="*/ 688 w 850"/>
                  <a:gd name="T5" fmla="*/ 14 h 91"/>
                  <a:gd name="T6" fmla="*/ 688 w 850"/>
                  <a:gd name="T7" fmla="*/ 90 h 91"/>
                  <a:gd name="T8" fmla="*/ 663 w 850"/>
                  <a:gd name="T9" fmla="*/ 90 h 91"/>
                  <a:gd name="T10" fmla="*/ 663 w 850"/>
                  <a:gd name="T11" fmla="*/ 14 h 91"/>
                  <a:gd name="T12" fmla="*/ 0 w 850"/>
                  <a:gd name="T13" fmla="*/ 14 h 91"/>
                  <a:gd name="T14" fmla="*/ 0 w 850"/>
                  <a:gd name="T15" fmla="*/ 0 h 91"/>
                  <a:gd name="T16" fmla="*/ 849 w 850"/>
                  <a:gd name="T17"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0" h="91">
                    <a:moveTo>
                      <a:pt x="849" y="0"/>
                    </a:moveTo>
                    <a:lnTo>
                      <a:pt x="849" y="14"/>
                    </a:lnTo>
                    <a:lnTo>
                      <a:pt x="688" y="14"/>
                    </a:lnTo>
                    <a:lnTo>
                      <a:pt x="688" y="90"/>
                    </a:lnTo>
                    <a:lnTo>
                      <a:pt x="663" y="90"/>
                    </a:lnTo>
                    <a:lnTo>
                      <a:pt x="663" y="14"/>
                    </a:lnTo>
                    <a:lnTo>
                      <a:pt x="0" y="14"/>
                    </a:lnTo>
                    <a:lnTo>
                      <a:pt x="0" y="0"/>
                    </a:lnTo>
                    <a:lnTo>
                      <a:pt x="849" y="0"/>
                    </a:lnTo>
                  </a:path>
                </a:pathLst>
              </a:custGeom>
              <a:solidFill>
                <a:srgbClr val="00000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672" name="Freeform 144"/>
              <p:cNvSpPr>
                <a:spLocks/>
              </p:cNvSpPr>
              <p:nvPr/>
            </p:nvSpPr>
            <p:spPr bwMode="auto">
              <a:xfrm>
                <a:off x="577" y="2311"/>
                <a:ext cx="25" cy="91"/>
              </a:xfrm>
              <a:custGeom>
                <a:avLst/>
                <a:gdLst>
                  <a:gd name="T0" fmla="*/ 24 w 25"/>
                  <a:gd name="T1" fmla="*/ 0 h 91"/>
                  <a:gd name="T2" fmla="*/ 24 w 25"/>
                  <a:gd name="T3" fmla="*/ 90 h 91"/>
                  <a:gd name="T4" fmla="*/ 0 w 25"/>
                  <a:gd name="T5" fmla="*/ 90 h 91"/>
                  <a:gd name="T6" fmla="*/ 0 w 25"/>
                  <a:gd name="T7" fmla="*/ 0 h 91"/>
                  <a:gd name="T8" fmla="*/ 24 w 25"/>
                  <a:gd name="T9" fmla="*/ 0 h 91"/>
                </a:gdLst>
                <a:ahLst/>
                <a:cxnLst>
                  <a:cxn ang="0">
                    <a:pos x="T0" y="T1"/>
                  </a:cxn>
                  <a:cxn ang="0">
                    <a:pos x="T2" y="T3"/>
                  </a:cxn>
                  <a:cxn ang="0">
                    <a:pos x="T4" y="T5"/>
                  </a:cxn>
                  <a:cxn ang="0">
                    <a:pos x="T6" y="T7"/>
                  </a:cxn>
                  <a:cxn ang="0">
                    <a:pos x="T8" y="T9"/>
                  </a:cxn>
                </a:cxnLst>
                <a:rect l="0" t="0" r="r" b="b"/>
                <a:pathLst>
                  <a:path w="25" h="91">
                    <a:moveTo>
                      <a:pt x="24" y="0"/>
                    </a:moveTo>
                    <a:lnTo>
                      <a:pt x="24" y="90"/>
                    </a:lnTo>
                    <a:lnTo>
                      <a:pt x="0" y="90"/>
                    </a:lnTo>
                    <a:lnTo>
                      <a:pt x="0" y="0"/>
                    </a:lnTo>
                    <a:lnTo>
                      <a:pt x="24" y="0"/>
                    </a:lnTo>
                  </a:path>
                </a:pathLst>
              </a:custGeom>
              <a:solidFill>
                <a:srgbClr val="00000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673" name="Freeform 145"/>
              <p:cNvSpPr>
                <a:spLocks/>
              </p:cNvSpPr>
              <p:nvPr/>
            </p:nvSpPr>
            <p:spPr bwMode="auto">
              <a:xfrm>
                <a:off x="435" y="2158"/>
                <a:ext cx="1263" cy="155"/>
              </a:xfrm>
              <a:custGeom>
                <a:avLst/>
                <a:gdLst>
                  <a:gd name="T0" fmla="*/ 1262 w 1263"/>
                  <a:gd name="T1" fmla="*/ 154 h 155"/>
                  <a:gd name="T2" fmla="*/ 0 w 1263"/>
                  <a:gd name="T3" fmla="*/ 154 h 155"/>
                  <a:gd name="T4" fmla="*/ 0 w 1263"/>
                  <a:gd name="T5" fmla="*/ 0 h 155"/>
                  <a:gd name="T6" fmla="*/ 26 w 1263"/>
                  <a:gd name="T7" fmla="*/ 0 h 155"/>
                  <a:gd name="T8" fmla="*/ 26 w 1263"/>
                  <a:gd name="T9" fmla="*/ 7 h 155"/>
                  <a:gd name="T10" fmla="*/ 6 w 1263"/>
                  <a:gd name="T11" fmla="*/ 7 h 155"/>
                  <a:gd name="T12" fmla="*/ 6 w 1263"/>
                  <a:gd name="T13" fmla="*/ 147 h 155"/>
                  <a:gd name="T14" fmla="*/ 1262 w 1263"/>
                  <a:gd name="T15" fmla="*/ 147 h 155"/>
                  <a:gd name="T16" fmla="*/ 1262 w 1263"/>
                  <a:gd name="T17" fmla="*/ 154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 h="155">
                    <a:moveTo>
                      <a:pt x="1262" y="154"/>
                    </a:moveTo>
                    <a:lnTo>
                      <a:pt x="0" y="154"/>
                    </a:lnTo>
                    <a:lnTo>
                      <a:pt x="0" y="0"/>
                    </a:lnTo>
                    <a:lnTo>
                      <a:pt x="26" y="0"/>
                    </a:lnTo>
                    <a:lnTo>
                      <a:pt x="26" y="7"/>
                    </a:lnTo>
                    <a:lnTo>
                      <a:pt x="6" y="7"/>
                    </a:lnTo>
                    <a:lnTo>
                      <a:pt x="6" y="147"/>
                    </a:lnTo>
                    <a:lnTo>
                      <a:pt x="1262" y="147"/>
                    </a:lnTo>
                    <a:lnTo>
                      <a:pt x="1262" y="154"/>
                    </a:lnTo>
                  </a:path>
                </a:pathLst>
              </a:custGeom>
              <a:solidFill>
                <a:srgbClr val="00000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674" name="Freeform 146"/>
              <p:cNvSpPr>
                <a:spLocks/>
              </p:cNvSpPr>
              <p:nvPr/>
            </p:nvSpPr>
            <p:spPr bwMode="auto">
              <a:xfrm>
                <a:off x="454" y="2158"/>
                <a:ext cx="1244" cy="152"/>
              </a:xfrm>
              <a:custGeom>
                <a:avLst/>
                <a:gdLst>
                  <a:gd name="T0" fmla="*/ 1243 w 1244"/>
                  <a:gd name="T1" fmla="*/ 148 h 152"/>
                  <a:gd name="T2" fmla="*/ 1243 w 1244"/>
                  <a:gd name="T3" fmla="*/ 130 h 152"/>
                  <a:gd name="T4" fmla="*/ 7 w 1244"/>
                  <a:gd name="T5" fmla="*/ 130 h 152"/>
                  <a:gd name="T6" fmla="*/ 7 w 1244"/>
                  <a:gd name="T7" fmla="*/ 0 h 152"/>
                  <a:gd name="T8" fmla="*/ 0 w 1244"/>
                  <a:gd name="T9" fmla="*/ 3 h 152"/>
                  <a:gd name="T10" fmla="*/ 0 w 1244"/>
                  <a:gd name="T11" fmla="*/ 137 h 152"/>
                  <a:gd name="T12" fmla="*/ 1237 w 1244"/>
                  <a:gd name="T13" fmla="*/ 137 h 152"/>
                  <a:gd name="T14" fmla="*/ 1237 w 1244"/>
                  <a:gd name="T15" fmla="*/ 151 h 152"/>
                  <a:gd name="T16" fmla="*/ 1243 w 1244"/>
                  <a:gd name="T17" fmla="*/ 148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44" h="152">
                    <a:moveTo>
                      <a:pt x="1243" y="148"/>
                    </a:moveTo>
                    <a:lnTo>
                      <a:pt x="1243" y="130"/>
                    </a:lnTo>
                    <a:lnTo>
                      <a:pt x="7" y="130"/>
                    </a:lnTo>
                    <a:lnTo>
                      <a:pt x="7" y="0"/>
                    </a:lnTo>
                    <a:lnTo>
                      <a:pt x="0" y="3"/>
                    </a:lnTo>
                    <a:lnTo>
                      <a:pt x="0" y="137"/>
                    </a:lnTo>
                    <a:lnTo>
                      <a:pt x="1237" y="137"/>
                    </a:lnTo>
                    <a:lnTo>
                      <a:pt x="1237" y="151"/>
                    </a:lnTo>
                    <a:lnTo>
                      <a:pt x="1243" y="148"/>
                    </a:lnTo>
                  </a:path>
                </a:pathLst>
              </a:custGeom>
              <a:solidFill>
                <a:srgbClr val="00000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22685" name="Group 157"/>
            <p:cNvGrpSpPr>
              <a:grpSpLocks/>
            </p:cNvGrpSpPr>
            <p:nvPr/>
          </p:nvGrpSpPr>
          <p:grpSpPr bwMode="auto">
            <a:xfrm>
              <a:off x="1537" y="2077"/>
              <a:ext cx="361" cy="215"/>
              <a:chOff x="1537" y="2077"/>
              <a:chExt cx="361" cy="215"/>
            </a:xfrm>
          </p:grpSpPr>
          <p:sp>
            <p:nvSpPr>
              <p:cNvPr id="22676" name="Rectangle 148"/>
              <p:cNvSpPr>
                <a:spLocks noChangeArrowheads="1"/>
              </p:cNvSpPr>
              <p:nvPr/>
            </p:nvSpPr>
            <p:spPr bwMode="auto">
              <a:xfrm>
                <a:off x="1559" y="2102"/>
                <a:ext cx="312" cy="167"/>
              </a:xfrm>
              <a:prstGeom prst="rect">
                <a:avLst/>
              </a:prstGeom>
              <a:solidFill>
                <a:srgbClr val="FFAC55"/>
              </a:solidFill>
              <a:ln w="76200">
                <a:solidFill>
                  <a:srgbClr val="FFD09E"/>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677" name="Freeform 149"/>
              <p:cNvSpPr>
                <a:spLocks/>
              </p:cNvSpPr>
              <p:nvPr/>
            </p:nvSpPr>
            <p:spPr bwMode="auto">
              <a:xfrm>
                <a:off x="1537" y="2077"/>
                <a:ext cx="361" cy="215"/>
              </a:xfrm>
              <a:custGeom>
                <a:avLst/>
                <a:gdLst>
                  <a:gd name="T0" fmla="*/ 360 w 361"/>
                  <a:gd name="T1" fmla="*/ 214 h 215"/>
                  <a:gd name="T2" fmla="*/ 360 w 361"/>
                  <a:gd name="T3" fmla="*/ 0 h 215"/>
                  <a:gd name="T4" fmla="*/ 0 w 361"/>
                  <a:gd name="T5" fmla="*/ 0 h 215"/>
                </a:gdLst>
                <a:ahLst/>
                <a:cxnLst>
                  <a:cxn ang="0">
                    <a:pos x="T0" y="T1"/>
                  </a:cxn>
                  <a:cxn ang="0">
                    <a:pos x="T2" y="T3"/>
                  </a:cxn>
                  <a:cxn ang="0">
                    <a:pos x="T4" y="T5"/>
                  </a:cxn>
                </a:cxnLst>
                <a:rect l="0" t="0" r="r" b="b"/>
                <a:pathLst>
                  <a:path w="361" h="215">
                    <a:moveTo>
                      <a:pt x="360" y="214"/>
                    </a:moveTo>
                    <a:lnTo>
                      <a:pt x="360" y="0"/>
                    </a:lnTo>
                    <a:lnTo>
                      <a:pt x="0" y="0"/>
                    </a:lnTo>
                  </a:path>
                </a:pathLst>
              </a:custGeom>
              <a:noFill/>
              <a:ln w="127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678" name="Line 150"/>
              <p:cNvSpPr>
                <a:spLocks noChangeShapeType="1"/>
              </p:cNvSpPr>
              <p:nvPr/>
            </p:nvSpPr>
            <p:spPr bwMode="auto">
              <a:xfrm flipH="1">
                <a:off x="1564" y="2133"/>
                <a:ext cx="73" cy="44"/>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679" name="Line 151"/>
              <p:cNvSpPr>
                <a:spLocks noChangeShapeType="1"/>
              </p:cNvSpPr>
              <p:nvPr/>
            </p:nvSpPr>
            <p:spPr bwMode="auto">
              <a:xfrm flipH="1">
                <a:off x="1586" y="2137"/>
                <a:ext cx="114" cy="102"/>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680" name="Line 152"/>
              <p:cNvSpPr>
                <a:spLocks noChangeShapeType="1"/>
              </p:cNvSpPr>
              <p:nvPr/>
            </p:nvSpPr>
            <p:spPr bwMode="auto">
              <a:xfrm flipH="1">
                <a:off x="1652" y="2135"/>
                <a:ext cx="114" cy="104"/>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681" name="Line 153"/>
              <p:cNvSpPr>
                <a:spLocks noChangeShapeType="1"/>
              </p:cNvSpPr>
              <p:nvPr/>
            </p:nvSpPr>
            <p:spPr bwMode="auto">
              <a:xfrm flipH="1">
                <a:off x="1714" y="2135"/>
                <a:ext cx="119" cy="105"/>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682" name="Line 154"/>
              <p:cNvSpPr>
                <a:spLocks noChangeShapeType="1"/>
              </p:cNvSpPr>
              <p:nvPr/>
            </p:nvSpPr>
            <p:spPr bwMode="auto">
              <a:xfrm flipH="1">
                <a:off x="1779" y="2178"/>
                <a:ext cx="85" cy="61"/>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683" name="Freeform 155"/>
              <p:cNvSpPr>
                <a:spLocks/>
              </p:cNvSpPr>
              <p:nvPr/>
            </p:nvSpPr>
            <p:spPr bwMode="auto">
              <a:xfrm>
                <a:off x="1576" y="2123"/>
                <a:ext cx="278" cy="130"/>
              </a:xfrm>
              <a:custGeom>
                <a:avLst/>
                <a:gdLst>
                  <a:gd name="T0" fmla="*/ 0 w 278"/>
                  <a:gd name="T1" fmla="*/ 0 h 130"/>
                  <a:gd name="T2" fmla="*/ 0 w 278"/>
                  <a:gd name="T3" fmla="*/ 129 h 130"/>
                  <a:gd name="T4" fmla="*/ 277 w 278"/>
                  <a:gd name="T5" fmla="*/ 129 h 130"/>
                </a:gdLst>
                <a:ahLst/>
                <a:cxnLst>
                  <a:cxn ang="0">
                    <a:pos x="T0" y="T1"/>
                  </a:cxn>
                  <a:cxn ang="0">
                    <a:pos x="T2" y="T3"/>
                  </a:cxn>
                  <a:cxn ang="0">
                    <a:pos x="T4" y="T5"/>
                  </a:cxn>
                </a:cxnLst>
                <a:rect l="0" t="0" r="r" b="b"/>
                <a:pathLst>
                  <a:path w="278" h="130">
                    <a:moveTo>
                      <a:pt x="0" y="0"/>
                    </a:moveTo>
                    <a:lnTo>
                      <a:pt x="0" y="129"/>
                    </a:lnTo>
                    <a:lnTo>
                      <a:pt x="277" y="129"/>
                    </a:lnTo>
                  </a:path>
                </a:pathLst>
              </a:custGeom>
              <a:noFill/>
              <a:ln w="127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684" name="Rectangle 156"/>
              <p:cNvSpPr>
                <a:spLocks noChangeArrowheads="1"/>
              </p:cNvSpPr>
              <p:nvPr/>
            </p:nvSpPr>
            <p:spPr bwMode="auto">
              <a:xfrm>
                <a:off x="1582" y="2146"/>
                <a:ext cx="236" cy="96"/>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1912" tIns="30162" rIns="61912" bIns="30162">
                <a:spAutoFit/>
              </a:bodyPr>
              <a:lstStyle/>
              <a:p>
                <a:pPr defTabSz="452438"/>
                <a:r>
                  <a:rPr lang="en-US" sz="600" b="1">
                    <a:latin typeface="Helvetica" charset="0"/>
                  </a:rPr>
                  <a:t>PARTS</a:t>
                </a:r>
              </a:p>
            </p:txBody>
          </p:sp>
        </p:grpSp>
        <p:grpSp>
          <p:nvGrpSpPr>
            <p:cNvPr id="22695" name="Group 167"/>
            <p:cNvGrpSpPr>
              <a:grpSpLocks/>
            </p:cNvGrpSpPr>
            <p:nvPr/>
          </p:nvGrpSpPr>
          <p:grpSpPr bwMode="auto">
            <a:xfrm>
              <a:off x="1303" y="1838"/>
              <a:ext cx="361" cy="216"/>
              <a:chOff x="1303" y="1838"/>
              <a:chExt cx="361" cy="216"/>
            </a:xfrm>
          </p:grpSpPr>
          <p:sp>
            <p:nvSpPr>
              <p:cNvPr id="22686" name="Rectangle 158"/>
              <p:cNvSpPr>
                <a:spLocks noChangeArrowheads="1"/>
              </p:cNvSpPr>
              <p:nvPr/>
            </p:nvSpPr>
            <p:spPr bwMode="auto">
              <a:xfrm>
                <a:off x="1325" y="1864"/>
                <a:ext cx="312" cy="167"/>
              </a:xfrm>
              <a:prstGeom prst="rect">
                <a:avLst/>
              </a:prstGeom>
              <a:solidFill>
                <a:srgbClr val="FFAC55"/>
              </a:solidFill>
              <a:ln w="76200">
                <a:solidFill>
                  <a:srgbClr val="FFD09E"/>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687" name="Freeform 159"/>
              <p:cNvSpPr>
                <a:spLocks/>
              </p:cNvSpPr>
              <p:nvPr/>
            </p:nvSpPr>
            <p:spPr bwMode="auto">
              <a:xfrm>
                <a:off x="1303" y="1838"/>
                <a:ext cx="361" cy="216"/>
              </a:xfrm>
              <a:custGeom>
                <a:avLst/>
                <a:gdLst>
                  <a:gd name="T0" fmla="*/ 360 w 361"/>
                  <a:gd name="T1" fmla="*/ 215 h 216"/>
                  <a:gd name="T2" fmla="*/ 360 w 361"/>
                  <a:gd name="T3" fmla="*/ 0 h 216"/>
                  <a:gd name="T4" fmla="*/ 0 w 361"/>
                  <a:gd name="T5" fmla="*/ 0 h 216"/>
                </a:gdLst>
                <a:ahLst/>
                <a:cxnLst>
                  <a:cxn ang="0">
                    <a:pos x="T0" y="T1"/>
                  </a:cxn>
                  <a:cxn ang="0">
                    <a:pos x="T2" y="T3"/>
                  </a:cxn>
                  <a:cxn ang="0">
                    <a:pos x="T4" y="T5"/>
                  </a:cxn>
                </a:cxnLst>
                <a:rect l="0" t="0" r="r" b="b"/>
                <a:pathLst>
                  <a:path w="361" h="216">
                    <a:moveTo>
                      <a:pt x="360" y="215"/>
                    </a:moveTo>
                    <a:lnTo>
                      <a:pt x="360" y="0"/>
                    </a:lnTo>
                    <a:lnTo>
                      <a:pt x="0" y="0"/>
                    </a:lnTo>
                  </a:path>
                </a:pathLst>
              </a:custGeom>
              <a:noFill/>
              <a:ln w="127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688" name="Line 160"/>
              <p:cNvSpPr>
                <a:spLocks noChangeShapeType="1"/>
              </p:cNvSpPr>
              <p:nvPr/>
            </p:nvSpPr>
            <p:spPr bwMode="auto">
              <a:xfrm flipH="1">
                <a:off x="1330" y="1895"/>
                <a:ext cx="73" cy="44"/>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689" name="Line 161"/>
              <p:cNvSpPr>
                <a:spLocks noChangeShapeType="1"/>
              </p:cNvSpPr>
              <p:nvPr/>
            </p:nvSpPr>
            <p:spPr bwMode="auto">
              <a:xfrm flipH="1">
                <a:off x="1352" y="1898"/>
                <a:ext cx="113" cy="102"/>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690" name="Line 162"/>
              <p:cNvSpPr>
                <a:spLocks noChangeShapeType="1"/>
              </p:cNvSpPr>
              <p:nvPr/>
            </p:nvSpPr>
            <p:spPr bwMode="auto">
              <a:xfrm flipH="1">
                <a:off x="1417" y="1897"/>
                <a:ext cx="115" cy="103"/>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691" name="Line 163"/>
              <p:cNvSpPr>
                <a:spLocks noChangeShapeType="1"/>
              </p:cNvSpPr>
              <p:nvPr/>
            </p:nvSpPr>
            <p:spPr bwMode="auto">
              <a:xfrm flipH="1">
                <a:off x="1480" y="1897"/>
                <a:ext cx="118" cy="105"/>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692" name="Line 164"/>
              <p:cNvSpPr>
                <a:spLocks noChangeShapeType="1"/>
              </p:cNvSpPr>
              <p:nvPr/>
            </p:nvSpPr>
            <p:spPr bwMode="auto">
              <a:xfrm flipH="1">
                <a:off x="1544" y="1940"/>
                <a:ext cx="85" cy="61"/>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693" name="Freeform 165"/>
              <p:cNvSpPr>
                <a:spLocks/>
              </p:cNvSpPr>
              <p:nvPr/>
            </p:nvSpPr>
            <p:spPr bwMode="auto">
              <a:xfrm>
                <a:off x="1342" y="1884"/>
                <a:ext cx="278" cy="131"/>
              </a:xfrm>
              <a:custGeom>
                <a:avLst/>
                <a:gdLst>
                  <a:gd name="T0" fmla="*/ 0 w 278"/>
                  <a:gd name="T1" fmla="*/ 0 h 131"/>
                  <a:gd name="T2" fmla="*/ 0 w 278"/>
                  <a:gd name="T3" fmla="*/ 130 h 131"/>
                  <a:gd name="T4" fmla="*/ 277 w 278"/>
                  <a:gd name="T5" fmla="*/ 130 h 131"/>
                </a:gdLst>
                <a:ahLst/>
                <a:cxnLst>
                  <a:cxn ang="0">
                    <a:pos x="T0" y="T1"/>
                  </a:cxn>
                  <a:cxn ang="0">
                    <a:pos x="T2" y="T3"/>
                  </a:cxn>
                  <a:cxn ang="0">
                    <a:pos x="T4" y="T5"/>
                  </a:cxn>
                </a:cxnLst>
                <a:rect l="0" t="0" r="r" b="b"/>
                <a:pathLst>
                  <a:path w="278" h="131">
                    <a:moveTo>
                      <a:pt x="0" y="0"/>
                    </a:moveTo>
                    <a:lnTo>
                      <a:pt x="0" y="130"/>
                    </a:lnTo>
                    <a:lnTo>
                      <a:pt x="277" y="130"/>
                    </a:lnTo>
                  </a:path>
                </a:pathLst>
              </a:custGeom>
              <a:noFill/>
              <a:ln w="127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694" name="Rectangle 166"/>
              <p:cNvSpPr>
                <a:spLocks noChangeArrowheads="1"/>
              </p:cNvSpPr>
              <p:nvPr/>
            </p:nvSpPr>
            <p:spPr bwMode="auto">
              <a:xfrm>
                <a:off x="1347" y="1908"/>
                <a:ext cx="236" cy="96"/>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1912" tIns="30162" rIns="61912" bIns="30162">
                <a:spAutoFit/>
              </a:bodyPr>
              <a:lstStyle/>
              <a:p>
                <a:pPr defTabSz="452438"/>
                <a:r>
                  <a:rPr lang="en-US" sz="600" b="1">
                    <a:latin typeface="Helvetica" charset="0"/>
                  </a:rPr>
                  <a:t>PARTS</a:t>
                </a:r>
              </a:p>
            </p:txBody>
          </p:sp>
        </p:grpSp>
        <p:grpSp>
          <p:nvGrpSpPr>
            <p:cNvPr id="22705" name="Group 177"/>
            <p:cNvGrpSpPr>
              <a:grpSpLocks/>
            </p:cNvGrpSpPr>
            <p:nvPr/>
          </p:nvGrpSpPr>
          <p:grpSpPr bwMode="auto">
            <a:xfrm>
              <a:off x="1330" y="1621"/>
              <a:ext cx="361" cy="216"/>
              <a:chOff x="1330" y="1621"/>
              <a:chExt cx="361" cy="216"/>
            </a:xfrm>
          </p:grpSpPr>
          <p:sp>
            <p:nvSpPr>
              <p:cNvPr id="22696" name="Rectangle 168"/>
              <p:cNvSpPr>
                <a:spLocks noChangeArrowheads="1"/>
              </p:cNvSpPr>
              <p:nvPr/>
            </p:nvSpPr>
            <p:spPr bwMode="auto">
              <a:xfrm>
                <a:off x="1352" y="1647"/>
                <a:ext cx="312" cy="167"/>
              </a:xfrm>
              <a:prstGeom prst="rect">
                <a:avLst/>
              </a:prstGeom>
              <a:solidFill>
                <a:srgbClr val="FFAC55"/>
              </a:solidFill>
              <a:ln w="76200">
                <a:solidFill>
                  <a:srgbClr val="FFD09E"/>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697" name="Freeform 169"/>
              <p:cNvSpPr>
                <a:spLocks/>
              </p:cNvSpPr>
              <p:nvPr/>
            </p:nvSpPr>
            <p:spPr bwMode="auto">
              <a:xfrm>
                <a:off x="1330" y="1621"/>
                <a:ext cx="361" cy="216"/>
              </a:xfrm>
              <a:custGeom>
                <a:avLst/>
                <a:gdLst>
                  <a:gd name="T0" fmla="*/ 360 w 361"/>
                  <a:gd name="T1" fmla="*/ 215 h 216"/>
                  <a:gd name="T2" fmla="*/ 360 w 361"/>
                  <a:gd name="T3" fmla="*/ 0 h 216"/>
                  <a:gd name="T4" fmla="*/ 0 w 361"/>
                  <a:gd name="T5" fmla="*/ 0 h 216"/>
                </a:gdLst>
                <a:ahLst/>
                <a:cxnLst>
                  <a:cxn ang="0">
                    <a:pos x="T0" y="T1"/>
                  </a:cxn>
                  <a:cxn ang="0">
                    <a:pos x="T2" y="T3"/>
                  </a:cxn>
                  <a:cxn ang="0">
                    <a:pos x="T4" y="T5"/>
                  </a:cxn>
                </a:cxnLst>
                <a:rect l="0" t="0" r="r" b="b"/>
                <a:pathLst>
                  <a:path w="361" h="216">
                    <a:moveTo>
                      <a:pt x="360" y="215"/>
                    </a:moveTo>
                    <a:lnTo>
                      <a:pt x="360" y="0"/>
                    </a:lnTo>
                    <a:lnTo>
                      <a:pt x="0" y="0"/>
                    </a:lnTo>
                  </a:path>
                </a:pathLst>
              </a:custGeom>
              <a:noFill/>
              <a:ln w="127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698" name="Line 170"/>
              <p:cNvSpPr>
                <a:spLocks noChangeShapeType="1"/>
              </p:cNvSpPr>
              <p:nvPr/>
            </p:nvSpPr>
            <p:spPr bwMode="auto">
              <a:xfrm flipH="1">
                <a:off x="1357" y="1678"/>
                <a:ext cx="73" cy="43"/>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699" name="Line 171"/>
              <p:cNvSpPr>
                <a:spLocks noChangeShapeType="1"/>
              </p:cNvSpPr>
              <p:nvPr/>
            </p:nvSpPr>
            <p:spPr bwMode="auto">
              <a:xfrm flipH="1">
                <a:off x="1379" y="1681"/>
                <a:ext cx="114" cy="102"/>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700" name="Line 172"/>
              <p:cNvSpPr>
                <a:spLocks noChangeShapeType="1"/>
              </p:cNvSpPr>
              <p:nvPr/>
            </p:nvSpPr>
            <p:spPr bwMode="auto">
              <a:xfrm flipH="1">
                <a:off x="1444" y="1680"/>
                <a:ext cx="115" cy="103"/>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701" name="Line 173"/>
              <p:cNvSpPr>
                <a:spLocks noChangeShapeType="1"/>
              </p:cNvSpPr>
              <p:nvPr/>
            </p:nvSpPr>
            <p:spPr bwMode="auto">
              <a:xfrm flipH="1">
                <a:off x="1507" y="1680"/>
                <a:ext cx="118" cy="105"/>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702" name="Line 174"/>
              <p:cNvSpPr>
                <a:spLocks noChangeShapeType="1"/>
              </p:cNvSpPr>
              <p:nvPr/>
            </p:nvSpPr>
            <p:spPr bwMode="auto">
              <a:xfrm flipH="1">
                <a:off x="1572" y="1723"/>
                <a:ext cx="84" cy="61"/>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703" name="Freeform 175"/>
              <p:cNvSpPr>
                <a:spLocks/>
              </p:cNvSpPr>
              <p:nvPr/>
            </p:nvSpPr>
            <p:spPr bwMode="auto">
              <a:xfrm>
                <a:off x="1369" y="1667"/>
                <a:ext cx="278" cy="131"/>
              </a:xfrm>
              <a:custGeom>
                <a:avLst/>
                <a:gdLst>
                  <a:gd name="T0" fmla="*/ 0 w 278"/>
                  <a:gd name="T1" fmla="*/ 0 h 131"/>
                  <a:gd name="T2" fmla="*/ 0 w 278"/>
                  <a:gd name="T3" fmla="*/ 130 h 131"/>
                  <a:gd name="T4" fmla="*/ 277 w 278"/>
                  <a:gd name="T5" fmla="*/ 130 h 131"/>
                </a:gdLst>
                <a:ahLst/>
                <a:cxnLst>
                  <a:cxn ang="0">
                    <a:pos x="T0" y="T1"/>
                  </a:cxn>
                  <a:cxn ang="0">
                    <a:pos x="T2" y="T3"/>
                  </a:cxn>
                  <a:cxn ang="0">
                    <a:pos x="T4" y="T5"/>
                  </a:cxn>
                </a:cxnLst>
                <a:rect l="0" t="0" r="r" b="b"/>
                <a:pathLst>
                  <a:path w="278" h="131">
                    <a:moveTo>
                      <a:pt x="0" y="0"/>
                    </a:moveTo>
                    <a:lnTo>
                      <a:pt x="0" y="130"/>
                    </a:lnTo>
                    <a:lnTo>
                      <a:pt x="277" y="130"/>
                    </a:lnTo>
                  </a:path>
                </a:pathLst>
              </a:custGeom>
              <a:noFill/>
              <a:ln w="127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704" name="Rectangle 176"/>
              <p:cNvSpPr>
                <a:spLocks noChangeArrowheads="1"/>
              </p:cNvSpPr>
              <p:nvPr/>
            </p:nvSpPr>
            <p:spPr bwMode="auto">
              <a:xfrm>
                <a:off x="1374" y="1691"/>
                <a:ext cx="236" cy="96"/>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1912" tIns="30162" rIns="61912" bIns="30162">
                <a:spAutoFit/>
              </a:bodyPr>
              <a:lstStyle/>
              <a:p>
                <a:pPr defTabSz="452438"/>
                <a:r>
                  <a:rPr lang="en-US" sz="600" b="1">
                    <a:latin typeface="Helvetica" charset="0"/>
                  </a:rPr>
                  <a:t>PARTS</a:t>
                </a:r>
              </a:p>
            </p:txBody>
          </p:sp>
        </p:grpSp>
        <p:grpSp>
          <p:nvGrpSpPr>
            <p:cNvPr id="22715" name="Group 187"/>
            <p:cNvGrpSpPr>
              <a:grpSpLocks/>
            </p:cNvGrpSpPr>
            <p:nvPr/>
          </p:nvGrpSpPr>
          <p:grpSpPr bwMode="auto">
            <a:xfrm>
              <a:off x="1368" y="1404"/>
              <a:ext cx="361" cy="216"/>
              <a:chOff x="1368" y="1404"/>
              <a:chExt cx="361" cy="216"/>
            </a:xfrm>
          </p:grpSpPr>
          <p:sp>
            <p:nvSpPr>
              <p:cNvPr id="22706" name="Rectangle 178"/>
              <p:cNvSpPr>
                <a:spLocks noChangeArrowheads="1"/>
              </p:cNvSpPr>
              <p:nvPr/>
            </p:nvSpPr>
            <p:spPr bwMode="auto">
              <a:xfrm>
                <a:off x="1390" y="1430"/>
                <a:ext cx="312" cy="167"/>
              </a:xfrm>
              <a:prstGeom prst="rect">
                <a:avLst/>
              </a:prstGeom>
              <a:solidFill>
                <a:srgbClr val="FFAC55"/>
              </a:solidFill>
              <a:ln w="76200">
                <a:solidFill>
                  <a:srgbClr val="FFD09E"/>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707" name="Freeform 179"/>
              <p:cNvSpPr>
                <a:spLocks/>
              </p:cNvSpPr>
              <p:nvPr/>
            </p:nvSpPr>
            <p:spPr bwMode="auto">
              <a:xfrm>
                <a:off x="1368" y="1404"/>
                <a:ext cx="361" cy="216"/>
              </a:xfrm>
              <a:custGeom>
                <a:avLst/>
                <a:gdLst>
                  <a:gd name="T0" fmla="*/ 360 w 361"/>
                  <a:gd name="T1" fmla="*/ 215 h 216"/>
                  <a:gd name="T2" fmla="*/ 360 w 361"/>
                  <a:gd name="T3" fmla="*/ 0 h 216"/>
                  <a:gd name="T4" fmla="*/ 0 w 361"/>
                  <a:gd name="T5" fmla="*/ 0 h 216"/>
                </a:gdLst>
                <a:ahLst/>
                <a:cxnLst>
                  <a:cxn ang="0">
                    <a:pos x="T0" y="T1"/>
                  </a:cxn>
                  <a:cxn ang="0">
                    <a:pos x="T2" y="T3"/>
                  </a:cxn>
                  <a:cxn ang="0">
                    <a:pos x="T4" y="T5"/>
                  </a:cxn>
                </a:cxnLst>
                <a:rect l="0" t="0" r="r" b="b"/>
                <a:pathLst>
                  <a:path w="361" h="216">
                    <a:moveTo>
                      <a:pt x="360" y="215"/>
                    </a:moveTo>
                    <a:lnTo>
                      <a:pt x="360" y="0"/>
                    </a:lnTo>
                    <a:lnTo>
                      <a:pt x="0" y="0"/>
                    </a:lnTo>
                  </a:path>
                </a:pathLst>
              </a:custGeom>
              <a:noFill/>
              <a:ln w="127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708" name="Line 180"/>
              <p:cNvSpPr>
                <a:spLocks noChangeShapeType="1"/>
              </p:cNvSpPr>
              <p:nvPr/>
            </p:nvSpPr>
            <p:spPr bwMode="auto">
              <a:xfrm flipH="1">
                <a:off x="1395" y="1461"/>
                <a:ext cx="73" cy="43"/>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709" name="Line 181"/>
              <p:cNvSpPr>
                <a:spLocks noChangeShapeType="1"/>
              </p:cNvSpPr>
              <p:nvPr/>
            </p:nvSpPr>
            <p:spPr bwMode="auto">
              <a:xfrm flipH="1">
                <a:off x="1417" y="1464"/>
                <a:ext cx="114" cy="102"/>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710" name="Line 182"/>
              <p:cNvSpPr>
                <a:spLocks noChangeShapeType="1"/>
              </p:cNvSpPr>
              <p:nvPr/>
            </p:nvSpPr>
            <p:spPr bwMode="auto">
              <a:xfrm flipH="1">
                <a:off x="1483" y="1462"/>
                <a:ext cx="114" cy="104"/>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711" name="Line 183"/>
              <p:cNvSpPr>
                <a:spLocks noChangeShapeType="1"/>
              </p:cNvSpPr>
              <p:nvPr/>
            </p:nvSpPr>
            <p:spPr bwMode="auto">
              <a:xfrm flipH="1">
                <a:off x="1545" y="1462"/>
                <a:ext cx="119" cy="106"/>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712" name="Line 184"/>
              <p:cNvSpPr>
                <a:spLocks noChangeShapeType="1"/>
              </p:cNvSpPr>
              <p:nvPr/>
            </p:nvSpPr>
            <p:spPr bwMode="auto">
              <a:xfrm flipH="1">
                <a:off x="1610" y="1506"/>
                <a:ext cx="85" cy="61"/>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713" name="Freeform 185"/>
              <p:cNvSpPr>
                <a:spLocks/>
              </p:cNvSpPr>
              <p:nvPr/>
            </p:nvSpPr>
            <p:spPr bwMode="auto">
              <a:xfrm>
                <a:off x="1407" y="1450"/>
                <a:ext cx="278" cy="131"/>
              </a:xfrm>
              <a:custGeom>
                <a:avLst/>
                <a:gdLst>
                  <a:gd name="T0" fmla="*/ 0 w 278"/>
                  <a:gd name="T1" fmla="*/ 0 h 131"/>
                  <a:gd name="T2" fmla="*/ 0 w 278"/>
                  <a:gd name="T3" fmla="*/ 130 h 131"/>
                  <a:gd name="T4" fmla="*/ 277 w 278"/>
                  <a:gd name="T5" fmla="*/ 130 h 131"/>
                </a:gdLst>
                <a:ahLst/>
                <a:cxnLst>
                  <a:cxn ang="0">
                    <a:pos x="T0" y="T1"/>
                  </a:cxn>
                  <a:cxn ang="0">
                    <a:pos x="T2" y="T3"/>
                  </a:cxn>
                  <a:cxn ang="0">
                    <a:pos x="T4" y="T5"/>
                  </a:cxn>
                </a:cxnLst>
                <a:rect l="0" t="0" r="r" b="b"/>
                <a:pathLst>
                  <a:path w="278" h="131">
                    <a:moveTo>
                      <a:pt x="0" y="0"/>
                    </a:moveTo>
                    <a:lnTo>
                      <a:pt x="0" y="130"/>
                    </a:lnTo>
                    <a:lnTo>
                      <a:pt x="277" y="130"/>
                    </a:lnTo>
                  </a:path>
                </a:pathLst>
              </a:custGeom>
              <a:noFill/>
              <a:ln w="127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714" name="Rectangle 186"/>
              <p:cNvSpPr>
                <a:spLocks noChangeArrowheads="1"/>
              </p:cNvSpPr>
              <p:nvPr/>
            </p:nvSpPr>
            <p:spPr bwMode="auto">
              <a:xfrm>
                <a:off x="1413" y="1474"/>
                <a:ext cx="236" cy="96"/>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1912" tIns="30162" rIns="61912" bIns="30162">
                <a:spAutoFit/>
              </a:bodyPr>
              <a:lstStyle/>
              <a:p>
                <a:pPr defTabSz="452438"/>
                <a:r>
                  <a:rPr lang="en-US" sz="600" b="1">
                    <a:latin typeface="Helvetica" charset="0"/>
                  </a:rPr>
                  <a:t>PARTS</a:t>
                </a:r>
              </a:p>
            </p:txBody>
          </p:sp>
        </p:grpSp>
        <p:grpSp>
          <p:nvGrpSpPr>
            <p:cNvPr id="22725" name="Group 197"/>
            <p:cNvGrpSpPr>
              <a:grpSpLocks/>
            </p:cNvGrpSpPr>
            <p:nvPr/>
          </p:nvGrpSpPr>
          <p:grpSpPr bwMode="auto">
            <a:xfrm>
              <a:off x="1248" y="1214"/>
              <a:ext cx="361" cy="215"/>
              <a:chOff x="1248" y="1214"/>
              <a:chExt cx="361" cy="215"/>
            </a:xfrm>
          </p:grpSpPr>
          <p:sp>
            <p:nvSpPr>
              <p:cNvPr id="22716" name="Rectangle 188"/>
              <p:cNvSpPr>
                <a:spLocks noChangeArrowheads="1"/>
              </p:cNvSpPr>
              <p:nvPr/>
            </p:nvSpPr>
            <p:spPr bwMode="auto">
              <a:xfrm>
                <a:off x="1270" y="1240"/>
                <a:ext cx="312" cy="166"/>
              </a:xfrm>
              <a:prstGeom prst="rect">
                <a:avLst/>
              </a:prstGeom>
              <a:solidFill>
                <a:srgbClr val="FFAC55"/>
              </a:solidFill>
              <a:ln w="76200">
                <a:solidFill>
                  <a:srgbClr val="FFD09E"/>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717" name="Freeform 189"/>
              <p:cNvSpPr>
                <a:spLocks/>
              </p:cNvSpPr>
              <p:nvPr/>
            </p:nvSpPr>
            <p:spPr bwMode="auto">
              <a:xfrm>
                <a:off x="1248" y="1214"/>
                <a:ext cx="361" cy="215"/>
              </a:xfrm>
              <a:custGeom>
                <a:avLst/>
                <a:gdLst>
                  <a:gd name="T0" fmla="*/ 360 w 361"/>
                  <a:gd name="T1" fmla="*/ 214 h 215"/>
                  <a:gd name="T2" fmla="*/ 360 w 361"/>
                  <a:gd name="T3" fmla="*/ 0 h 215"/>
                  <a:gd name="T4" fmla="*/ 0 w 361"/>
                  <a:gd name="T5" fmla="*/ 0 h 215"/>
                </a:gdLst>
                <a:ahLst/>
                <a:cxnLst>
                  <a:cxn ang="0">
                    <a:pos x="T0" y="T1"/>
                  </a:cxn>
                  <a:cxn ang="0">
                    <a:pos x="T2" y="T3"/>
                  </a:cxn>
                  <a:cxn ang="0">
                    <a:pos x="T4" y="T5"/>
                  </a:cxn>
                </a:cxnLst>
                <a:rect l="0" t="0" r="r" b="b"/>
                <a:pathLst>
                  <a:path w="361" h="215">
                    <a:moveTo>
                      <a:pt x="360" y="214"/>
                    </a:moveTo>
                    <a:lnTo>
                      <a:pt x="360" y="0"/>
                    </a:lnTo>
                    <a:lnTo>
                      <a:pt x="0" y="0"/>
                    </a:lnTo>
                  </a:path>
                </a:pathLst>
              </a:custGeom>
              <a:noFill/>
              <a:ln w="127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718" name="Line 190"/>
              <p:cNvSpPr>
                <a:spLocks noChangeShapeType="1"/>
              </p:cNvSpPr>
              <p:nvPr/>
            </p:nvSpPr>
            <p:spPr bwMode="auto">
              <a:xfrm flipH="1">
                <a:off x="1275" y="1270"/>
                <a:ext cx="73" cy="44"/>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719" name="Line 191"/>
              <p:cNvSpPr>
                <a:spLocks noChangeShapeType="1"/>
              </p:cNvSpPr>
              <p:nvPr/>
            </p:nvSpPr>
            <p:spPr bwMode="auto">
              <a:xfrm flipH="1">
                <a:off x="1297" y="1274"/>
                <a:ext cx="114" cy="102"/>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720" name="Line 192"/>
              <p:cNvSpPr>
                <a:spLocks noChangeShapeType="1"/>
              </p:cNvSpPr>
              <p:nvPr/>
            </p:nvSpPr>
            <p:spPr bwMode="auto">
              <a:xfrm flipH="1">
                <a:off x="1363" y="1272"/>
                <a:ext cx="114" cy="104"/>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721" name="Line 193"/>
              <p:cNvSpPr>
                <a:spLocks noChangeShapeType="1"/>
              </p:cNvSpPr>
              <p:nvPr/>
            </p:nvSpPr>
            <p:spPr bwMode="auto">
              <a:xfrm flipH="1">
                <a:off x="1425" y="1272"/>
                <a:ext cx="119" cy="105"/>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722" name="Line 194"/>
              <p:cNvSpPr>
                <a:spLocks noChangeShapeType="1"/>
              </p:cNvSpPr>
              <p:nvPr/>
            </p:nvSpPr>
            <p:spPr bwMode="auto">
              <a:xfrm flipH="1">
                <a:off x="1490" y="1315"/>
                <a:ext cx="85" cy="61"/>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723" name="Freeform 195"/>
              <p:cNvSpPr>
                <a:spLocks/>
              </p:cNvSpPr>
              <p:nvPr/>
            </p:nvSpPr>
            <p:spPr bwMode="auto">
              <a:xfrm>
                <a:off x="1287" y="1260"/>
                <a:ext cx="278" cy="130"/>
              </a:xfrm>
              <a:custGeom>
                <a:avLst/>
                <a:gdLst>
                  <a:gd name="T0" fmla="*/ 0 w 278"/>
                  <a:gd name="T1" fmla="*/ 0 h 130"/>
                  <a:gd name="T2" fmla="*/ 0 w 278"/>
                  <a:gd name="T3" fmla="*/ 129 h 130"/>
                  <a:gd name="T4" fmla="*/ 277 w 278"/>
                  <a:gd name="T5" fmla="*/ 129 h 130"/>
                </a:gdLst>
                <a:ahLst/>
                <a:cxnLst>
                  <a:cxn ang="0">
                    <a:pos x="T0" y="T1"/>
                  </a:cxn>
                  <a:cxn ang="0">
                    <a:pos x="T2" y="T3"/>
                  </a:cxn>
                  <a:cxn ang="0">
                    <a:pos x="T4" y="T5"/>
                  </a:cxn>
                </a:cxnLst>
                <a:rect l="0" t="0" r="r" b="b"/>
                <a:pathLst>
                  <a:path w="278" h="130">
                    <a:moveTo>
                      <a:pt x="0" y="0"/>
                    </a:moveTo>
                    <a:lnTo>
                      <a:pt x="0" y="129"/>
                    </a:lnTo>
                    <a:lnTo>
                      <a:pt x="277" y="129"/>
                    </a:lnTo>
                  </a:path>
                </a:pathLst>
              </a:custGeom>
              <a:noFill/>
              <a:ln w="127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724" name="Rectangle 196"/>
              <p:cNvSpPr>
                <a:spLocks noChangeArrowheads="1"/>
              </p:cNvSpPr>
              <p:nvPr/>
            </p:nvSpPr>
            <p:spPr bwMode="auto">
              <a:xfrm>
                <a:off x="1293" y="1283"/>
                <a:ext cx="236" cy="96"/>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1912" tIns="30162" rIns="61912" bIns="30162">
                <a:spAutoFit/>
              </a:bodyPr>
              <a:lstStyle/>
              <a:p>
                <a:pPr defTabSz="452438"/>
                <a:r>
                  <a:rPr lang="en-US" sz="600" b="1">
                    <a:latin typeface="Helvetica" charset="0"/>
                  </a:rPr>
                  <a:t>PARTS</a:t>
                </a:r>
              </a:p>
            </p:txBody>
          </p:sp>
        </p:grpSp>
        <p:grpSp>
          <p:nvGrpSpPr>
            <p:cNvPr id="22735" name="Group 207"/>
            <p:cNvGrpSpPr>
              <a:grpSpLocks/>
            </p:cNvGrpSpPr>
            <p:nvPr/>
          </p:nvGrpSpPr>
          <p:grpSpPr bwMode="auto">
            <a:xfrm>
              <a:off x="975" y="991"/>
              <a:ext cx="361" cy="216"/>
              <a:chOff x="975" y="991"/>
              <a:chExt cx="361" cy="216"/>
            </a:xfrm>
          </p:grpSpPr>
          <p:sp>
            <p:nvSpPr>
              <p:cNvPr id="22726" name="Rectangle 198"/>
              <p:cNvSpPr>
                <a:spLocks noChangeArrowheads="1"/>
              </p:cNvSpPr>
              <p:nvPr/>
            </p:nvSpPr>
            <p:spPr bwMode="auto">
              <a:xfrm>
                <a:off x="997" y="1017"/>
                <a:ext cx="312" cy="167"/>
              </a:xfrm>
              <a:prstGeom prst="rect">
                <a:avLst/>
              </a:prstGeom>
              <a:solidFill>
                <a:srgbClr val="FFAC55"/>
              </a:solidFill>
              <a:ln w="76200">
                <a:solidFill>
                  <a:srgbClr val="FFD09E"/>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727" name="Freeform 199"/>
              <p:cNvSpPr>
                <a:spLocks/>
              </p:cNvSpPr>
              <p:nvPr/>
            </p:nvSpPr>
            <p:spPr bwMode="auto">
              <a:xfrm>
                <a:off x="975" y="991"/>
                <a:ext cx="361" cy="216"/>
              </a:xfrm>
              <a:custGeom>
                <a:avLst/>
                <a:gdLst>
                  <a:gd name="T0" fmla="*/ 360 w 361"/>
                  <a:gd name="T1" fmla="*/ 215 h 216"/>
                  <a:gd name="T2" fmla="*/ 360 w 361"/>
                  <a:gd name="T3" fmla="*/ 0 h 216"/>
                  <a:gd name="T4" fmla="*/ 0 w 361"/>
                  <a:gd name="T5" fmla="*/ 0 h 216"/>
                </a:gdLst>
                <a:ahLst/>
                <a:cxnLst>
                  <a:cxn ang="0">
                    <a:pos x="T0" y="T1"/>
                  </a:cxn>
                  <a:cxn ang="0">
                    <a:pos x="T2" y="T3"/>
                  </a:cxn>
                  <a:cxn ang="0">
                    <a:pos x="T4" y="T5"/>
                  </a:cxn>
                </a:cxnLst>
                <a:rect l="0" t="0" r="r" b="b"/>
                <a:pathLst>
                  <a:path w="361" h="216">
                    <a:moveTo>
                      <a:pt x="360" y="215"/>
                    </a:moveTo>
                    <a:lnTo>
                      <a:pt x="360" y="0"/>
                    </a:lnTo>
                    <a:lnTo>
                      <a:pt x="0" y="0"/>
                    </a:lnTo>
                  </a:path>
                </a:pathLst>
              </a:custGeom>
              <a:noFill/>
              <a:ln w="127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728" name="Line 200"/>
              <p:cNvSpPr>
                <a:spLocks noChangeShapeType="1"/>
              </p:cNvSpPr>
              <p:nvPr/>
            </p:nvSpPr>
            <p:spPr bwMode="auto">
              <a:xfrm flipH="1">
                <a:off x="1003" y="1048"/>
                <a:ext cx="72" cy="43"/>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729" name="Line 201"/>
              <p:cNvSpPr>
                <a:spLocks noChangeShapeType="1"/>
              </p:cNvSpPr>
              <p:nvPr/>
            </p:nvSpPr>
            <p:spPr bwMode="auto">
              <a:xfrm flipH="1">
                <a:off x="1024" y="1051"/>
                <a:ext cx="114" cy="102"/>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730" name="Line 202"/>
              <p:cNvSpPr>
                <a:spLocks noChangeShapeType="1"/>
              </p:cNvSpPr>
              <p:nvPr/>
            </p:nvSpPr>
            <p:spPr bwMode="auto">
              <a:xfrm flipH="1">
                <a:off x="1090" y="1050"/>
                <a:ext cx="115" cy="103"/>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731" name="Line 203"/>
              <p:cNvSpPr>
                <a:spLocks noChangeShapeType="1"/>
              </p:cNvSpPr>
              <p:nvPr/>
            </p:nvSpPr>
            <p:spPr bwMode="auto">
              <a:xfrm flipH="1">
                <a:off x="1153" y="1050"/>
                <a:ext cx="118" cy="105"/>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732" name="Line 204"/>
              <p:cNvSpPr>
                <a:spLocks noChangeShapeType="1"/>
              </p:cNvSpPr>
              <p:nvPr/>
            </p:nvSpPr>
            <p:spPr bwMode="auto">
              <a:xfrm flipH="1">
                <a:off x="1217" y="1093"/>
                <a:ext cx="85" cy="61"/>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733" name="Freeform 205"/>
              <p:cNvSpPr>
                <a:spLocks/>
              </p:cNvSpPr>
              <p:nvPr/>
            </p:nvSpPr>
            <p:spPr bwMode="auto">
              <a:xfrm>
                <a:off x="1014" y="1037"/>
                <a:ext cx="279" cy="131"/>
              </a:xfrm>
              <a:custGeom>
                <a:avLst/>
                <a:gdLst>
                  <a:gd name="T0" fmla="*/ 0 w 279"/>
                  <a:gd name="T1" fmla="*/ 0 h 131"/>
                  <a:gd name="T2" fmla="*/ 0 w 279"/>
                  <a:gd name="T3" fmla="*/ 130 h 131"/>
                  <a:gd name="T4" fmla="*/ 278 w 279"/>
                  <a:gd name="T5" fmla="*/ 130 h 131"/>
                </a:gdLst>
                <a:ahLst/>
                <a:cxnLst>
                  <a:cxn ang="0">
                    <a:pos x="T0" y="T1"/>
                  </a:cxn>
                  <a:cxn ang="0">
                    <a:pos x="T2" y="T3"/>
                  </a:cxn>
                  <a:cxn ang="0">
                    <a:pos x="T4" y="T5"/>
                  </a:cxn>
                </a:cxnLst>
                <a:rect l="0" t="0" r="r" b="b"/>
                <a:pathLst>
                  <a:path w="279" h="131">
                    <a:moveTo>
                      <a:pt x="0" y="0"/>
                    </a:moveTo>
                    <a:lnTo>
                      <a:pt x="0" y="130"/>
                    </a:lnTo>
                    <a:lnTo>
                      <a:pt x="278" y="130"/>
                    </a:lnTo>
                  </a:path>
                </a:pathLst>
              </a:custGeom>
              <a:noFill/>
              <a:ln w="127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734" name="Rectangle 206"/>
              <p:cNvSpPr>
                <a:spLocks noChangeArrowheads="1"/>
              </p:cNvSpPr>
              <p:nvPr/>
            </p:nvSpPr>
            <p:spPr bwMode="auto">
              <a:xfrm>
                <a:off x="1020" y="1061"/>
                <a:ext cx="236" cy="96"/>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1912" tIns="30162" rIns="61912" bIns="30162">
                <a:spAutoFit/>
              </a:bodyPr>
              <a:lstStyle/>
              <a:p>
                <a:pPr defTabSz="452438"/>
                <a:r>
                  <a:rPr lang="en-US" sz="600" b="1">
                    <a:latin typeface="Helvetica" charset="0"/>
                  </a:rPr>
                  <a:t>PARTS</a:t>
                </a:r>
              </a:p>
            </p:txBody>
          </p:sp>
        </p:grpSp>
        <p:grpSp>
          <p:nvGrpSpPr>
            <p:cNvPr id="22745" name="Group 217"/>
            <p:cNvGrpSpPr>
              <a:grpSpLocks/>
            </p:cNvGrpSpPr>
            <p:nvPr/>
          </p:nvGrpSpPr>
          <p:grpSpPr bwMode="auto">
            <a:xfrm>
              <a:off x="1586" y="1838"/>
              <a:ext cx="361" cy="216"/>
              <a:chOff x="1586" y="1838"/>
              <a:chExt cx="361" cy="216"/>
            </a:xfrm>
          </p:grpSpPr>
          <p:sp>
            <p:nvSpPr>
              <p:cNvPr id="22736" name="Rectangle 208"/>
              <p:cNvSpPr>
                <a:spLocks noChangeArrowheads="1"/>
              </p:cNvSpPr>
              <p:nvPr/>
            </p:nvSpPr>
            <p:spPr bwMode="auto">
              <a:xfrm>
                <a:off x="1608" y="1864"/>
                <a:ext cx="312" cy="167"/>
              </a:xfrm>
              <a:prstGeom prst="rect">
                <a:avLst/>
              </a:prstGeom>
              <a:solidFill>
                <a:srgbClr val="FFAC55"/>
              </a:solidFill>
              <a:ln w="76200">
                <a:solidFill>
                  <a:srgbClr val="FFD09E"/>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737" name="Freeform 209"/>
              <p:cNvSpPr>
                <a:spLocks/>
              </p:cNvSpPr>
              <p:nvPr/>
            </p:nvSpPr>
            <p:spPr bwMode="auto">
              <a:xfrm>
                <a:off x="1586" y="1838"/>
                <a:ext cx="361" cy="216"/>
              </a:xfrm>
              <a:custGeom>
                <a:avLst/>
                <a:gdLst>
                  <a:gd name="T0" fmla="*/ 360 w 361"/>
                  <a:gd name="T1" fmla="*/ 215 h 216"/>
                  <a:gd name="T2" fmla="*/ 360 w 361"/>
                  <a:gd name="T3" fmla="*/ 0 h 216"/>
                  <a:gd name="T4" fmla="*/ 0 w 361"/>
                  <a:gd name="T5" fmla="*/ 0 h 216"/>
                </a:gdLst>
                <a:ahLst/>
                <a:cxnLst>
                  <a:cxn ang="0">
                    <a:pos x="T0" y="T1"/>
                  </a:cxn>
                  <a:cxn ang="0">
                    <a:pos x="T2" y="T3"/>
                  </a:cxn>
                  <a:cxn ang="0">
                    <a:pos x="T4" y="T5"/>
                  </a:cxn>
                </a:cxnLst>
                <a:rect l="0" t="0" r="r" b="b"/>
                <a:pathLst>
                  <a:path w="361" h="216">
                    <a:moveTo>
                      <a:pt x="360" y="215"/>
                    </a:moveTo>
                    <a:lnTo>
                      <a:pt x="360" y="0"/>
                    </a:lnTo>
                    <a:lnTo>
                      <a:pt x="0" y="0"/>
                    </a:lnTo>
                  </a:path>
                </a:pathLst>
              </a:custGeom>
              <a:noFill/>
              <a:ln w="127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738" name="Line 210"/>
              <p:cNvSpPr>
                <a:spLocks noChangeShapeType="1"/>
              </p:cNvSpPr>
              <p:nvPr/>
            </p:nvSpPr>
            <p:spPr bwMode="auto">
              <a:xfrm flipH="1">
                <a:off x="1613" y="1895"/>
                <a:ext cx="73" cy="44"/>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739" name="Line 211"/>
              <p:cNvSpPr>
                <a:spLocks noChangeShapeType="1"/>
              </p:cNvSpPr>
              <p:nvPr/>
            </p:nvSpPr>
            <p:spPr bwMode="auto">
              <a:xfrm flipH="1">
                <a:off x="1635" y="1898"/>
                <a:ext cx="114" cy="102"/>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740" name="Line 212"/>
              <p:cNvSpPr>
                <a:spLocks noChangeShapeType="1"/>
              </p:cNvSpPr>
              <p:nvPr/>
            </p:nvSpPr>
            <p:spPr bwMode="auto">
              <a:xfrm flipH="1">
                <a:off x="1701" y="1897"/>
                <a:ext cx="114" cy="103"/>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741" name="Line 213"/>
              <p:cNvSpPr>
                <a:spLocks noChangeShapeType="1"/>
              </p:cNvSpPr>
              <p:nvPr/>
            </p:nvSpPr>
            <p:spPr bwMode="auto">
              <a:xfrm flipH="1">
                <a:off x="1763" y="1897"/>
                <a:ext cx="119" cy="105"/>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742" name="Line 214"/>
              <p:cNvSpPr>
                <a:spLocks noChangeShapeType="1"/>
              </p:cNvSpPr>
              <p:nvPr/>
            </p:nvSpPr>
            <p:spPr bwMode="auto">
              <a:xfrm flipH="1">
                <a:off x="1828" y="1940"/>
                <a:ext cx="85" cy="61"/>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743" name="Freeform 215"/>
              <p:cNvSpPr>
                <a:spLocks/>
              </p:cNvSpPr>
              <p:nvPr/>
            </p:nvSpPr>
            <p:spPr bwMode="auto">
              <a:xfrm>
                <a:off x="1625" y="1884"/>
                <a:ext cx="279" cy="131"/>
              </a:xfrm>
              <a:custGeom>
                <a:avLst/>
                <a:gdLst>
                  <a:gd name="T0" fmla="*/ 0 w 279"/>
                  <a:gd name="T1" fmla="*/ 0 h 131"/>
                  <a:gd name="T2" fmla="*/ 0 w 279"/>
                  <a:gd name="T3" fmla="*/ 130 h 131"/>
                  <a:gd name="T4" fmla="*/ 278 w 279"/>
                  <a:gd name="T5" fmla="*/ 130 h 131"/>
                </a:gdLst>
                <a:ahLst/>
                <a:cxnLst>
                  <a:cxn ang="0">
                    <a:pos x="T0" y="T1"/>
                  </a:cxn>
                  <a:cxn ang="0">
                    <a:pos x="T2" y="T3"/>
                  </a:cxn>
                  <a:cxn ang="0">
                    <a:pos x="T4" y="T5"/>
                  </a:cxn>
                </a:cxnLst>
                <a:rect l="0" t="0" r="r" b="b"/>
                <a:pathLst>
                  <a:path w="279" h="131">
                    <a:moveTo>
                      <a:pt x="0" y="0"/>
                    </a:moveTo>
                    <a:lnTo>
                      <a:pt x="0" y="130"/>
                    </a:lnTo>
                    <a:lnTo>
                      <a:pt x="278" y="130"/>
                    </a:lnTo>
                  </a:path>
                </a:pathLst>
              </a:custGeom>
              <a:noFill/>
              <a:ln w="127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744" name="Rectangle 216"/>
              <p:cNvSpPr>
                <a:spLocks noChangeArrowheads="1"/>
              </p:cNvSpPr>
              <p:nvPr/>
            </p:nvSpPr>
            <p:spPr bwMode="auto">
              <a:xfrm>
                <a:off x="1631" y="1908"/>
                <a:ext cx="236" cy="96"/>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1912" tIns="30162" rIns="61912" bIns="30162">
                <a:spAutoFit/>
              </a:bodyPr>
              <a:lstStyle/>
              <a:p>
                <a:pPr defTabSz="452438"/>
                <a:r>
                  <a:rPr lang="en-US" sz="600" b="1">
                    <a:latin typeface="Helvetica" charset="0"/>
                  </a:rPr>
                  <a:t>PARTS</a:t>
                </a:r>
              </a:p>
            </p:txBody>
          </p:sp>
        </p:grpSp>
        <p:grpSp>
          <p:nvGrpSpPr>
            <p:cNvPr id="22755" name="Group 227"/>
            <p:cNvGrpSpPr>
              <a:grpSpLocks/>
            </p:cNvGrpSpPr>
            <p:nvPr/>
          </p:nvGrpSpPr>
          <p:grpSpPr bwMode="auto">
            <a:xfrm>
              <a:off x="683" y="1182"/>
              <a:ext cx="361" cy="215"/>
              <a:chOff x="683" y="1182"/>
              <a:chExt cx="361" cy="215"/>
            </a:xfrm>
          </p:grpSpPr>
          <p:sp>
            <p:nvSpPr>
              <p:cNvPr id="22746" name="Rectangle 218"/>
              <p:cNvSpPr>
                <a:spLocks noChangeArrowheads="1"/>
              </p:cNvSpPr>
              <p:nvPr/>
            </p:nvSpPr>
            <p:spPr bwMode="auto">
              <a:xfrm>
                <a:off x="705" y="1208"/>
                <a:ext cx="312" cy="166"/>
              </a:xfrm>
              <a:prstGeom prst="rect">
                <a:avLst/>
              </a:prstGeom>
              <a:solidFill>
                <a:srgbClr val="FFAC55"/>
              </a:solidFill>
              <a:ln w="76200">
                <a:solidFill>
                  <a:srgbClr val="FFD09E"/>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747" name="Freeform 219"/>
              <p:cNvSpPr>
                <a:spLocks/>
              </p:cNvSpPr>
              <p:nvPr/>
            </p:nvSpPr>
            <p:spPr bwMode="auto">
              <a:xfrm>
                <a:off x="683" y="1182"/>
                <a:ext cx="361" cy="215"/>
              </a:xfrm>
              <a:custGeom>
                <a:avLst/>
                <a:gdLst>
                  <a:gd name="T0" fmla="*/ 360 w 361"/>
                  <a:gd name="T1" fmla="*/ 214 h 215"/>
                  <a:gd name="T2" fmla="*/ 360 w 361"/>
                  <a:gd name="T3" fmla="*/ 0 h 215"/>
                  <a:gd name="T4" fmla="*/ 0 w 361"/>
                  <a:gd name="T5" fmla="*/ 0 h 215"/>
                </a:gdLst>
                <a:ahLst/>
                <a:cxnLst>
                  <a:cxn ang="0">
                    <a:pos x="T0" y="T1"/>
                  </a:cxn>
                  <a:cxn ang="0">
                    <a:pos x="T2" y="T3"/>
                  </a:cxn>
                  <a:cxn ang="0">
                    <a:pos x="T4" y="T5"/>
                  </a:cxn>
                </a:cxnLst>
                <a:rect l="0" t="0" r="r" b="b"/>
                <a:pathLst>
                  <a:path w="361" h="215">
                    <a:moveTo>
                      <a:pt x="360" y="214"/>
                    </a:moveTo>
                    <a:lnTo>
                      <a:pt x="360" y="0"/>
                    </a:lnTo>
                    <a:lnTo>
                      <a:pt x="0" y="0"/>
                    </a:lnTo>
                  </a:path>
                </a:pathLst>
              </a:custGeom>
              <a:noFill/>
              <a:ln w="127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748" name="Line 220"/>
              <p:cNvSpPr>
                <a:spLocks noChangeShapeType="1"/>
              </p:cNvSpPr>
              <p:nvPr/>
            </p:nvSpPr>
            <p:spPr bwMode="auto">
              <a:xfrm flipH="1">
                <a:off x="710" y="1238"/>
                <a:ext cx="73" cy="44"/>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749" name="Line 221"/>
              <p:cNvSpPr>
                <a:spLocks noChangeShapeType="1"/>
              </p:cNvSpPr>
              <p:nvPr/>
            </p:nvSpPr>
            <p:spPr bwMode="auto">
              <a:xfrm flipH="1">
                <a:off x="732" y="1242"/>
                <a:ext cx="113" cy="102"/>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750" name="Line 222"/>
              <p:cNvSpPr>
                <a:spLocks noChangeShapeType="1"/>
              </p:cNvSpPr>
              <p:nvPr/>
            </p:nvSpPr>
            <p:spPr bwMode="auto">
              <a:xfrm flipH="1">
                <a:off x="797" y="1240"/>
                <a:ext cx="115" cy="104"/>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751" name="Line 223"/>
              <p:cNvSpPr>
                <a:spLocks noChangeShapeType="1"/>
              </p:cNvSpPr>
              <p:nvPr/>
            </p:nvSpPr>
            <p:spPr bwMode="auto">
              <a:xfrm flipH="1">
                <a:off x="860" y="1240"/>
                <a:ext cx="118" cy="106"/>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752" name="Line 224"/>
              <p:cNvSpPr>
                <a:spLocks noChangeShapeType="1"/>
              </p:cNvSpPr>
              <p:nvPr/>
            </p:nvSpPr>
            <p:spPr bwMode="auto">
              <a:xfrm flipH="1">
                <a:off x="924" y="1283"/>
                <a:ext cx="85" cy="62"/>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753" name="Freeform 225"/>
              <p:cNvSpPr>
                <a:spLocks/>
              </p:cNvSpPr>
              <p:nvPr/>
            </p:nvSpPr>
            <p:spPr bwMode="auto">
              <a:xfrm>
                <a:off x="722" y="1228"/>
                <a:ext cx="278" cy="131"/>
              </a:xfrm>
              <a:custGeom>
                <a:avLst/>
                <a:gdLst>
                  <a:gd name="T0" fmla="*/ 0 w 278"/>
                  <a:gd name="T1" fmla="*/ 0 h 131"/>
                  <a:gd name="T2" fmla="*/ 0 w 278"/>
                  <a:gd name="T3" fmla="*/ 130 h 131"/>
                  <a:gd name="T4" fmla="*/ 277 w 278"/>
                  <a:gd name="T5" fmla="*/ 130 h 131"/>
                </a:gdLst>
                <a:ahLst/>
                <a:cxnLst>
                  <a:cxn ang="0">
                    <a:pos x="T0" y="T1"/>
                  </a:cxn>
                  <a:cxn ang="0">
                    <a:pos x="T2" y="T3"/>
                  </a:cxn>
                  <a:cxn ang="0">
                    <a:pos x="T4" y="T5"/>
                  </a:cxn>
                </a:cxnLst>
                <a:rect l="0" t="0" r="r" b="b"/>
                <a:pathLst>
                  <a:path w="278" h="131">
                    <a:moveTo>
                      <a:pt x="0" y="0"/>
                    </a:moveTo>
                    <a:lnTo>
                      <a:pt x="0" y="130"/>
                    </a:lnTo>
                    <a:lnTo>
                      <a:pt x="277" y="130"/>
                    </a:lnTo>
                  </a:path>
                </a:pathLst>
              </a:custGeom>
              <a:noFill/>
              <a:ln w="127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754" name="Rectangle 226"/>
              <p:cNvSpPr>
                <a:spLocks noChangeArrowheads="1"/>
              </p:cNvSpPr>
              <p:nvPr/>
            </p:nvSpPr>
            <p:spPr bwMode="auto">
              <a:xfrm>
                <a:off x="727" y="1251"/>
                <a:ext cx="236" cy="96"/>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1912" tIns="30162" rIns="61912" bIns="30162">
                <a:spAutoFit/>
              </a:bodyPr>
              <a:lstStyle/>
              <a:p>
                <a:pPr defTabSz="452438"/>
                <a:r>
                  <a:rPr lang="en-US" sz="600" b="1">
                    <a:latin typeface="Helvetica" charset="0"/>
                  </a:rPr>
                  <a:t>PARTS</a:t>
                </a:r>
              </a:p>
            </p:txBody>
          </p:sp>
        </p:grpSp>
        <p:grpSp>
          <p:nvGrpSpPr>
            <p:cNvPr id="22765" name="Group 237"/>
            <p:cNvGrpSpPr>
              <a:grpSpLocks/>
            </p:cNvGrpSpPr>
            <p:nvPr/>
          </p:nvGrpSpPr>
          <p:grpSpPr bwMode="auto">
            <a:xfrm>
              <a:off x="1773" y="1485"/>
              <a:ext cx="236" cy="350"/>
              <a:chOff x="1773" y="1485"/>
              <a:chExt cx="236" cy="350"/>
            </a:xfrm>
          </p:grpSpPr>
          <p:sp>
            <p:nvSpPr>
              <p:cNvPr id="22756" name="Rectangle 228"/>
              <p:cNvSpPr>
                <a:spLocks noChangeArrowheads="1"/>
              </p:cNvSpPr>
              <p:nvPr/>
            </p:nvSpPr>
            <p:spPr bwMode="auto">
              <a:xfrm>
                <a:off x="1802" y="1510"/>
                <a:ext cx="173" cy="302"/>
              </a:xfrm>
              <a:prstGeom prst="rect">
                <a:avLst/>
              </a:prstGeom>
              <a:solidFill>
                <a:srgbClr val="FFAC55"/>
              </a:solidFill>
              <a:ln w="76200">
                <a:solidFill>
                  <a:srgbClr val="FFD09E"/>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757" name="Freeform 229"/>
              <p:cNvSpPr>
                <a:spLocks/>
              </p:cNvSpPr>
              <p:nvPr/>
            </p:nvSpPr>
            <p:spPr bwMode="auto">
              <a:xfrm>
                <a:off x="1776" y="1485"/>
                <a:ext cx="222" cy="350"/>
              </a:xfrm>
              <a:custGeom>
                <a:avLst/>
                <a:gdLst>
                  <a:gd name="T0" fmla="*/ 221 w 222"/>
                  <a:gd name="T1" fmla="*/ 0 h 350"/>
                  <a:gd name="T2" fmla="*/ 0 w 222"/>
                  <a:gd name="T3" fmla="*/ 0 h 350"/>
                  <a:gd name="T4" fmla="*/ 0 w 222"/>
                  <a:gd name="T5" fmla="*/ 349 h 350"/>
                </a:gdLst>
                <a:ahLst/>
                <a:cxnLst>
                  <a:cxn ang="0">
                    <a:pos x="T0" y="T1"/>
                  </a:cxn>
                  <a:cxn ang="0">
                    <a:pos x="T2" y="T3"/>
                  </a:cxn>
                  <a:cxn ang="0">
                    <a:pos x="T4" y="T5"/>
                  </a:cxn>
                </a:cxnLst>
                <a:rect l="0" t="0" r="r" b="b"/>
                <a:pathLst>
                  <a:path w="222" h="350">
                    <a:moveTo>
                      <a:pt x="221" y="0"/>
                    </a:moveTo>
                    <a:lnTo>
                      <a:pt x="0" y="0"/>
                    </a:lnTo>
                    <a:lnTo>
                      <a:pt x="0" y="349"/>
                    </a:lnTo>
                  </a:path>
                </a:pathLst>
              </a:custGeom>
              <a:noFill/>
              <a:ln w="127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758" name="Line 230"/>
              <p:cNvSpPr>
                <a:spLocks noChangeShapeType="1"/>
              </p:cNvSpPr>
              <p:nvPr/>
            </p:nvSpPr>
            <p:spPr bwMode="auto">
              <a:xfrm>
                <a:off x="1834" y="1762"/>
                <a:ext cx="46" cy="24"/>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759" name="Line 231"/>
              <p:cNvSpPr>
                <a:spLocks noChangeShapeType="1"/>
              </p:cNvSpPr>
              <p:nvPr/>
            </p:nvSpPr>
            <p:spPr bwMode="auto">
              <a:xfrm>
                <a:off x="1837" y="1702"/>
                <a:ext cx="106" cy="63"/>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760" name="Line 232"/>
              <p:cNvSpPr>
                <a:spLocks noChangeShapeType="1"/>
              </p:cNvSpPr>
              <p:nvPr/>
            </p:nvSpPr>
            <p:spPr bwMode="auto">
              <a:xfrm>
                <a:off x="1836" y="1637"/>
                <a:ext cx="107" cy="64"/>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761" name="Line 233"/>
              <p:cNvSpPr>
                <a:spLocks noChangeShapeType="1"/>
              </p:cNvSpPr>
              <p:nvPr/>
            </p:nvSpPr>
            <p:spPr bwMode="auto">
              <a:xfrm>
                <a:off x="1836" y="1573"/>
                <a:ext cx="109" cy="67"/>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762" name="Line 234"/>
              <p:cNvSpPr>
                <a:spLocks noChangeShapeType="1"/>
              </p:cNvSpPr>
              <p:nvPr/>
            </p:nvSpPr>
            <p:spPr bwMode="auto">
              <a:xfrm>
                <a:off x="1880" y="1543"/>
                <a:ext cx="64" cy="35"/>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763" name="Freeform 235"/>
              <p:cNvSpPr>
                <a:spLocks/>
              </p:cNvSpPr>
              <p:nvPr/>
            </p:nvSpPr>
            <p:spPr bwMode="auto">
              <a:xfrm>
                <a:off x="1823" y="1527"/>
                <a:ext cx="135" cy="270"/>
              </a:xfrm>
              <a:custGeom>
                <a:avLst/>
                <a:gdLst>
                  <a:gd name="T0" fmla="*/ 0 w 135"/>
                  <a:gd name="T1" fmla="*/ 269 h 270"/>
                  <a:gd name="T2" fmla="*/ 134 w 135"/>
                  <a:gd name="T3" fmla="*/ 269 h 270"/>
                  <a:gd name="T4" fmla="*/ 134 w 135"/>
                  <a:gd name="T5" fmla="*/ 0 h 270"/>
                </a:gdLst>
                <a:ahLst/>
                <a:cxnLst>
                  <a:cxn ang="0">
                    <a:pos x="T0" y="T1"/>
                  </a:cxn>
                  <a:cxn ang="0">
                    <a:pos x="T2" y="T3"/>
                  </a:cxn>
                  <a:cxn ang="0">
                    <a:pos x="T4" y="T5"/>
                  </a:cxn>
                </a:cxnLst>
                <a:rect l="0" t="0" r="r" b="b"/>
                <a:pathLst>
                  <a:path w="135" h="270">
                    <a:moveTo>
                      <a:pt x="0" y="269"/>
                    </a:moveTo>
                    <a:lnTo>
                      <a:pt x="134" y="269"/>
                    </a:lnTo>
                    <a:lnTo>
                      <a:pt x="134" y="0"/>
                    </a:lnTo>
                  </a:path>
                </a:pathLst>
              </a:custGeom>
              <a:noFill/>
              <a:ln w="127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764" name="Rectangle 236"/>
              <p:cNvSpPr>
                <a:spLocks noChangeArrowheads="1"/>
              </p:cNvSpPr>
              <p:nvPr/>
            </p:nvSpPr>
            <p:spPr bwMode="auto">
              <a:xfrm>
                <a:off x="1773" y="1622"/>
                <a:ext cx="236" cy="96"/>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1912" tIns="30162" rIns="61912" bIns="30162">
                <a:spAutoFit/>
              </a:bodyPr>
              <a:lstStyle/>
              <a:p>
                <a:pPr defTabSz="452438"/>
                <a:r>
                  <a:rPr lang="en-US" sz="600" b="1">
                    <a:latin typeface="Helvetica" charset="0"/>
                  </a:rPr>
                  <a:t>PARTS</a:t>
                </a:r>
              </a:p>
            </p:txBody>
          </p:sp>
        </p:grpSp>
        <p:grpSp>
          <p:nvGrpSpPr>
            <p:cNvPr id="22795" name="Group 267"/>
            <p:cNvGrpSpPr>
              <a:grpSpLocks/>
            </p:cNvGrpSpPr>
            <p:nvPr/>
          </p:nvGrpSpPr>
          <p:grpSpPr bwMode="auto">
            <a:xfrm>
              <a:off x="4046" y="2158"/>
              <a:ext cx="1263" cy="312"/>
              <a:chOff x="4046" y="2158"/>
              <a:chExt cx="1263" cy="312"/>
            </a:xfrm>
          </p:grpSpPr>
          <p:sp>
            <p:nvSpPr>
              <p:cNvPr id="22766" name="Freeform 238"/>
              <p:cNvSpPr>
                <a:spLocks/>
              </p:cNvSpPr>
              <p:nvPr/>
            </p:nvSpPr>
            <p:spPr bwMode="auto">
              <a:xfrm>
                <a:off x="4050" y="2161"/>
                <a:ext cx="1255" cy="149"/>
              </a:xfrm>
              <a:custGeom>
                <a:avLst/>
                <a:gdLst>
                  <a:gd name="T0" fmla="*/ 19 w 1255"/>
                  <a:gd name="T1" fmla="*/ 0 h 149"/>
                  <a:gd name="T2" fmla="*/ 19 w 1255"/>
                  <a:gd name="T3" fmla="*/ 131 h 149"/>
                  <a:gd name="T4" fmla="*/ 1254 w 1255"/>
                  <a:gd name="T5" fmla="*/ 131 h 149"/>
                  <a:gd name="T6" fmla="*/ 1254 w 1255"/>
                  <a:gd name="T7" fmla="*/ 148 h 149"/>
                  <a:gd name="T8" fmla="*/ 0 w 1255"/>
                  <a:gd name="T9" fmla="*/ 148 h 149"/>
                  <a:gd name="T10" fmla="*/ 0 w 1255"/>
                  <a:gd name="T11" fmla="*/ 0 h 149"/>
                  <a:gd name="T12" fmla="*/ 19 w 1255"/>
                  <a:gd name="T13" fmla="*/ 0 h 149"/>
                </a:gdLst>
                <a:ahLst/>
                <a:cxnLst>
                  <a:cxn ang="0">
                    <a:pos x="T0" y="T1"/>
                  </a:cxn>
                  <a:cxn ang="0">
                    <a:pos x="T2" y="T3"/>
                  </a:cxn>
                  <a:cxn ang="0">
                    <a:pos x="T4" y="T5"/>
                  </a:cxn>
                  <a:cxn ang="0">
                    <a:pos x="T6" y="T7"/>
                  </a:cxn>
                  <a:cxn ang="0">
                    <a:pos x="T8" y="T9"/>
                  </a:cxn>
                  <a:cxn ang="0">
                    <a:pos x="T10" y="T11"/>
                  </a:cxn>
                  <a:cxn ang="0">
                    <a:pos x="T12" y="T13"/>
                  </a:cxn>
                </a:cxnLst>
                <a:rect l="0" t="0" r="r" b="b"/>
                <a:pathLst>
                  <a:path w="1255" h="149">
                    <a:moveTo>
                      <a:pt x="19" y="0"/>
                    </a:moveTo>
                    <a:lnTo>
                      <a:pt x="19" y="131"/>
                    </a:lnTo>
                    <a:lnTo>
                      <a:pt x="1254" y="131"/>
                    </a:lnTo>
                    <a:lnTo>
                      <a:pt x="1254" y="148"/>
                    </a:lnTo>
                    <a:lnTo>
                      <a:pt x="0" y="148"/>
                    </a:lnTo>
                    <a:lnTo>
                      <a:pt x="0" y="0"/>
                    </a:lnTo>
                    <a:lnTo>
                      <a:pt x="19" y="0"/>
                    </a:lnTo>
                  </a:path>
                </a:pathLst>
              </a:custGeom>
              <a:solidFill>
                <a:srgbClr val="C0C0C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767" name="Freeform 239"/>
              <p:cNvSpPr>
                <a:spLocks/>
              </p:cNvSpPr>
              <p:nvPr/>
            </p:nvSpPr>
            <p:spPr bwMode="auto">
              <a:xfrm>
                <a:off x="4916" y="2350"/>
                <a:ext cx="97" cy="106"/>
              </a:xfrm>
              <a:custGeom>
                <a:avLst/>
                <a:gdLst>
                  <a:gd name="T0" fmla="*/ 0 w 97"/>
                  <a:gd name="T1" fmla="*/ 52 h 106"/>
                  <a:gd name="T2" fmla="*/ 0 w 97"/>
                  <a:gd name="T3" fmla="*/ 47 h 106"/>
                  <a:gd name="T4" fmla="*/ 1 w 97"/>
                  <a:gd name="T5" fmla="*/ 41 h 106"/>
                  <a:gd name="T6" fmla="*/ 3 w 97"/>
                  <a:gd name="T7" fmla="*/ 35 h 106"/>
                  <a:gd name="T8" fmla="*/ 4 w 97"/>
                  <a:gd name="T9" fmla="*/ 30 h 106"/>
                  <a:gd name="T10" fmla="*/ 7 w 97"/>
                  <a:gd name="T11" fmla="*/ 25 h 106"/>
                  <a:gd name="T12" fmla="*/ 10 w 97"/>
                  <a:gd name="T13" fmla="*/ 20 h 106"/>
                  <a:gd name="T14" fmla="*/ 14 w 97"/>
                  <a:gd name="T15" fmla="*/ 16 h 106"/>
                  <a:gd name="T16" fmla="*/ 17 w 97"/>
                  <a:gd name="T17" fmla="*/ 12 h 106"/>
                  <a:gd name="T18" fmla="*/ 22 w 97"/>
                  <a:gd name="T19" fmla="*/ 8 h 106"/>
                  <a:gd name="T20" fmla="*/ 26 w 97"/>
                  <a:gd name="T21" fmla="*/ 6 h 106"/>
                  <a:gd name="T22" fmla="*/ 31 w 97"/>
                  <a:gd name="T23" fmla="*/ 3 h 106"/>
                  <a:gd name="T24" fmla="*/ 36 w 97"/>
                  <a:gd name="T25" fmla="*/ 1 h 106"/>
                  <a:gd name="T26" fmla="*/ 41 w 97"/>
                  <a:gd name="T27" fmla="*/ 0 h 106"/>
                  <a:gd name="T28" fmla="*/ 46 w 97"/>
                  <a:gd name="T29" fmla="*/ 0 h 106"/>
                  <a:gd name="T30" fmla="*/ 52 w 97"/>
                  <a:gd name="T31" fmla="*/ 0 h 106"/>
                  <a:gd name="T32" fmla="*/ 57 w 97"/>
                  <a:gd name="T33" fmla="*/ 1 h 106"/>
                  <a:gd name="T34" fmla="*/ 62 w 97"/>
                  <a:gd name="T35" fmla="*/ 2 h 106"/>
                  <a:gd name="T36" fmla="*/ 67 w 97"/>
                  <a:gd name="T37" fmla="*/ 4 h 106"/>
                  <a:gd name="T38" fmla="*/ 72 w 97"/>
                  <a:gd name="T39" fmla="*/ 7 h 106"/>
                  <a:gd name="T40" fmla="*/ 76 w 97"/>
                  <a:gd name="T41" fmla="*/ 10 h 106"/>
                  <a:gd name="T42" fmla="*/ 80 w 97"/>
                  <a:gd name="T43" fmla="*/ 14 h 106"/>
                  <a:gd name="T44" fmla="*/ 84 w 97"/>
                  <a:gd name="T45" fmla="*/ 18 h 106"/>
                  <a:gd name="T46" fmla="*/ 87 w 97"/>
                  <a:gd name="T47" fmla="*/ 22 h 106"/>
                  <a:gd name="T48" fmla="*/ 90 w 97"/>
                  <a:gd name="T49" fmla="*/ 27 h 106"/>
                  <a:gd name="T50" fmla="*/ 92 w 97"/>
                  <a:gd name="T51" fmla="*/ 32 h 106"/>
                  <a:gd name="T52" fmla="*/ 94 w 97"/>
                  <a:gd name="T53" fmla="*/ 38 h 106"/>
                  <a:gd name="T54" fmla="*/ 95 w 97"/>
                  <a:gd name="T55" fmla="*/ 43 h 106"/>
                  <a:gd name="T56" fmla="*/ 96 w 97"/>
                  <a:gd name="T57" fmla="*/ 49 h 106"/>
                  <a:gd name="T58" fmla="*/ 96 w 97"/>
                  <a:gd name="T59" fmla="*/ 55 h 106"/>
                  <a:gd name="T60" fmla="*/ 95 w 97"/>
                  <a:gd name="T61" fmla="*/ 61 h 106"/>
                  <a:gd name="T62" fmla="*/ 94 w 97"/>
                  <a:gd name="T63" fmla="*/ 66 h 106"/>
                  <a:gd name="T64" fmla="*/ 93 w 97"/>
                  <a:gd name="T65" fmla="*/ 72 h 106"/>
                  <a:gd name="T66" fmla="*/ 90 w 97"/>
                  <a:gd name="T67" fmla="*/ 77 h 106"/>
                  <a:gd name="T68" fmla="*/ 88 w 97"/>
                  <a:gd name="T69" fmla="*/ 82 h 106"/>
                  <a:gd name="T70" fmla="*/ 85 w 97"/>
                  <a:gd name="T71" fmla="*/ 87 h 106"/>
                  <a:gd name="T72" fmla="*/ 81 w 97"/>
                  <a:gd name="T73" fmla="*/ 91 h 106"/>
                  <a:gd name="T74" fmla="*/ 77 w 97"/>
                  <a:gd name="T75" fmla="*/ 95 h 106"/>
                  <a:gd name="T76" fmla="*/ 73 w 97"/>
                  <a:gd name="T77" fmla="*/ 98 h 106"/>
                  <a:gd name="T78" fmla="*/ 68 w 97"/>
                  <a:gd name="T79" fmla="*/ 100 h 106"/>
                  <a:gd name="T80" fmla="*/ 63 w 97"/>
                  <a:gd name="T81" fmla="*/ 102 h 106"/>
                  <a:gd name="T82" fmla="*/ 58 w 97"/>
                  <a:gd name="T83" fmla="*/ 104 h 106"/>
                  <a:gd name="T84" fmla="*/ 52 w 97"/>
                  <a:gd name="T85" fmla="*/ 105 h 106"/>
                  <a:gd name="T86" fmla="*/ 47 w 97"/>
                  <a:gd name="T87" fmla="*/ 105 h 106"/>
                  <a:gd name="T88" fmla="*/ 42 w 97"/>
                  <a:gd name="T89" fmla="*/ 105 h 106"/>
                  <a:gd name="T90" fmla="*/ 37 w 97"/>
                  <a:gd name="T91" fmla="*/ 104 h 106"/>
                  <a:gd name="T92" fmla="*/ 32 w 97"/>
                  <a:gd name="T93" fmla="*/ 102 h 106"/>
                  <a:gd name="T94" fmla="*/ 27 w 97"/>
                  <a:gd name="T95" fmla="*/ 100 h 106"/>
                  <a:gd name="T96" fmla="*/ 22 w 97"/>
                  <a:gd name="T97" fmla="*/ 97 h 106"/>
                  <a:gd name="T98" fmla="*/ 18 w 97"/>
                  <a:gd name="T99" fmla="*/ 94 h 106"/>
                  <a:gd name="T100" fmla="*/ 14 w 97"/>
                  <a:gd name="T101" fmla="*/ 90 h 106"/>
                  <a:gd name="T102" fmla="*/ 11 w 97"/>
                  <a:gd name="T103" fmla="*/ 85 h 106"/>
                  <a:gd name="T104" fmla="*/ 8 w 97"/>
                  <a:gd name="T105" fmla="*/ 81 h 106"/>
                  <a:gd name="T106" fmla="*/ 5 w 97"/>
                  <a:gd name="T107" fmla="*/ 76 h 106"/>
                  <a:gd name="T108" fmla="*/ 3 w 97"/>
                  <a:gd name="T109" fmla="*/ 70 h 106"/>
                  <a:gd name="T110" fmla="*/ 2 w 97"/>
                  <a:gd name="T111" fmla="*/ 65 h 106"/>
                  <a:gd name="T112" fmla="*/ 0 w 97"/>
                  <a:gd name="T113" fmla="*/ 59 h 106"/>
                  <a:gd name="T114" fmla="*/ 0 w 97"/>
                  <a:gd name="T115" fmla="*/ 53 h 106"/>
                  <a:gd name="T116" fmla="*/ 0 w 97"/>
                  <a:gd name="T117" fmla="*/ 52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97" h="106">
                    <a:moveTo>
                      <a:pt x="0" y="52"/>
                    </a:moveTo>
                    <a:lnTo>
                      <a:pt x="0" y="47"/>
                    </a:lnTo>
                    <a:lnTo>
                      <a:pt x="1" y="41"/>
                    </a:lnTo>
                    <a:lnTo>
                      <a:pt x="3" y="35"/>
                    </a:lnTo>
                    <a:lnTo>
                      <a:pt x="4" y="30"/>
                    </a:lnTo>
                    <a:lnTo>
                      <a:pt x="7" y="25"/>
                    </a:lnTo>
                    <a:lnTo>
                      <a:pt x="10" y="20"/>
                    </a:lnTo>
                    <a:lnTo>
                      <a:pt x="14" y="16"/>
                    </a:lnTo>
                    <a:lnTo>
                      <a:pt x="17" y="12"/>
                    </a:lnTo>
                    <a:lnTo>
                      <a:pt x="22" y="8"/>
                    </a:lnTo>
                    <a:lnTo>
                      <a:pt x="26" y="6"/>
                    </a:lnTo>
                    <a:lnTo>
                      <a:pt x="31" y="3"/>
                    </a:lnTo>
                    <a:lnTo>
                      <a:pt x="36" y="1"/>
                    </a:lnTo>
                    <a:lnTo>
                      <a:pt x="41" y="0"/>
                    </a:lnTo>
                    <a:lnTo>
                      <a:pt x="46" y="0"/>
                    </a:lnTo>
                    <a:lnTo>
                      <a:pt x="52" y="0"/>
                    </a:lnTo>
                    <a:lnTo>
                      <a:pt x="57" y="1"/>
                    </a:lnTo>
                    <a:lnTo>
                      <a:pt x="62" y="2"/>
                    </a:lnTo>
                    <a:lnTo>
                      <a:pt x="67" y="4"/>
                    </a:lnTo>
                    <a:lnTo>
                      <a:pt x="72" y="7"/>
                    </a:lnTo>
                    <a:lnTo>
                      <a:pt x="76" y="10"/>
                    </a:lnTo>
                    <a:lnTo>
                      <a:pt x="80" y="14"/>
                    </a:lnTo>
                    <a:lnTo>
                      <a:pt x="84" y="18"/>
                    </a:lnTo>
                    <a:lnTo>
                      <a:pt x="87" y="22"/>
                    </a:lnTo>
                    <a:lnTo>
                      <a:pt x="90" y="27"/>
                    </a:lnTo>
                    <a:lnTo>
                      <a:pt x="92" y="32"/>
                    </a:lnTo>
                    <a:lnTo>
                      <a:pt x="94" y="38"/>
                    </a:lnTo>
                    <a:lnTo>
                      <a:pt x="95" y="43"/>
                    </a:lnTo>
                    <a:lnTo>
                      <a:pt x="96" y="49"/>
                    </a:lnTo>
                    <a:lnTo>
                      <a:pt x="96" y="55"/>
                    </a:lnTo>
                    <a:lnTo>
                      <a:pt x="95" y="61"/>
                    </a:lnTo>
                    <a:lnTo>
                      <a:pt x="94" y="66"/>
                    </a:lnTo>
                    <a:lnTo>
                      <a:pt x="93" y="72"/>
                    </a:lnTo>
                    <a:lnTo>
                      <a:pt x="90" y="77"/>
                    </a:lnTo>
                    <a:lnTo>
                      <a:pt x="88" y="82"/>
                    </a:lnTo>
                    <a:lnTo>
                      <a:pt x="85" y="87"/>
                    </a:lnTo>
                    <a:lnTo>
                      <a:pt x="81" y="91"/>
                    </a:lnTo>
                    <a:lnTo>
                      <a:pt x="77" y="95"/>
                    </a:lnTo>
                    <a:lnTo>
                      <a:pt x="73" y="98"/>
                    </a:lnTo>
                    <a:lnTo>
                      <a:pt x="68" y="100"/>
                    </a:lnTo>
                    <a:lnTo>
                      <a:pt x="63" y="102"/>
                    </a:lnTo>
                    <a:lnTo>
                      <a:pt x="58" y="104"/>
                    </a:lnTo>
                    <a:lnTo>
                      <a:pt x="52" y="105"/>
                    </a:lnTo>
                    <a:lnTo>
                      <a:pt x="47" y="105"/>
                    </a:lnTo>
                    <a:lnTo>
                      <a:pt x="42" y="105"/>
                    </a:lnTo>
                    <a:lnTo>
                      <a:pt x="37" y="104"/>
                    </a:lnTo>
                    <a:lnTo>
                      <a:pt x="32" y="102"/>
                    </a:lnTo>
                    <a:lnTo>
                      <a:pt x="27" y="100"/>
                    </a:lnTo>
                    <a:lnTo>
                      <a:pt x="22" y="97"/>
                    </a:lnTo>
                    <a:lnTo>
                      <a:pt x="18" y="94"/>
                    </a:lnTo>
                    <a:lnTo>
                      <a:pt x="14" y="90"/>
                    </a:lnTo>
                    <a:lnTo>
                      <a:pt x="11" y="85"/>
                    </a:lnTo>
                    <a:lnTo>
                      <a:pt x="8" y="81"/>
                    </a:lnTo>
                    <a:lnTo>
                      <a:pt x="5" y="76"/>
                    </a:lnTo>
                    <a:lnTo>
                      <a:pt x="3" y="70"/>
                    </a:lnTo>
                    <a:lnTo>
                      <a:pt x="2" y="65"/>
                    </a:lnTo>
                    <a:lnTo>
                      <a:pt x="0" y="59"/>
                    </a:lnTo>
                    <a:lnTo>
                      <a:pt x="0" y="53"/>
                    </a:lnTo>
                    <a:lnTo>
                      <a:pt x="0" y="52"/>
                    </a:lnTo>
                  </a:path>
                </a:pathLst>
              </a:custGeom>
              <a:solidFill>
                <a:srgbClr val="FF000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768" name="Freeform 240"/>
              <p:cNvSpPr>
                <a:spLocks/>
              </p:cNvSpPr>
              <p:nvPr/>
            </p:nvSpPr>
            <p:spPr bwMode="auto">
              <a:xfrm>
                <a:off x="4942" y="2379"/>
                <a:ext cx="42" cy="47"/>
              </a:xfrm>
              <a:custGeom>
                <a:avLst/>
                <a:gdLst>
                  <a:gd name="T0" fmla="*/ 0 w 42"/>
                  <a:gd name="T1" fmla="*/ 23 h 47"/>
                  <a:gd name="T2" fmla="*/ 0 w 42"/>
                  <a:gd name="T3" fmla="*/ 19 h 47"/>
                  <a:gd name="T4" fmla="*/ 1 w 42"/>
                  <a:gd name="T5" fmla="*/ 15 h 47"/>
                  <a:gd name="T6" fmla="*/ 2 w 42"/>
                  <a:gd name="T7" fmla="*/ 12 h 47"/>
                  <a:gd name="T8" fmla="*/ 4 w 42"/>
                  <a:gd name="T9" fmla="*/ 9 h 47"/>
                  <a:gd name="T10" fmla="*/ 7 w 42"/>
                  <a:gd name="T11" fmla="*/ 6 h 47"/>
                  <a:gd name="T12" fmla="*/ 9 w 42"/>
                  <a:gd name="T13" fmla="*/ 4 h 47"/>
                  <a:gd name="T14" fmla="*/ 12 w 42"/>
                  <a:gd name="T15" fmla="*/ 2 h 47"/>
                  <a:gd name="T16" fmla="*/ 15 w 42"/>
                  <a:gd name="T17" fmla="*/ 1 h 47"/>
                  <a:gd name="T18" fmla="*/ 19 w 42"/>
                  <a:gd name="T19" fmla="*/ 0 h 47"/>
                  <a:gd name="T20" fmla="*/ 22 w 42"/>
                  <a:gd name="T21" fmla="*/ 0 h 47"/>
                  <a:gd name="T22" fmla="*/ 25 w 42"/>
                  <a:gd name="T23" fmla="*/ 1 h 47"/>
                  <a:gd name="T24" fmla="*/ 28 w 42"/>
                  <a:gd name="T25" fmla="*/ 2 h 47"/>
                  <a:gd name="T26" fmla="*/ 31 w 42"/>
                  <a:gd name="T27" fmla="*/ 3 h 47"/>
                  <a:gd name="T28" fmla="*/ 34 w 42"/>
                  <a:gd name="T29" fmla="*/ 6 h 47"/>
                  <a:gd name="T30" fmla="*/ 36 w 42"/>
                  <a:gd name="T31" fmla="*/ 9 h 47"/>
                  <a:gd name="T32" fmla="*/ 38 w 42"/>
                  <a:gd name="T33" fmla="*/ 12 h 47"/>
                  <a:gd name="T34" fmla="*/ 40 w 42"/>
                  <a:gd name="T35" fmla="*/ 15 h 47"/>
                  <a:gd name="T36" fmla="*/ 40 w 42"/>
                  <a:gd name="T37" fmla="*/ 19 h 47"/>
                  <a:gd name="T38" fmla="*/ 41 w 42"/>
                  <a:gd name="T39" fmla="*/ 23 h 47"/>
                  <a:gd name="T40" fmla="*/ 41 w 42"/>
                  <a:gd name="T41" fmla="*/ 26 h 47"/>
                  <a:gd name="T42" fmla="*/ 40 w 42"/>
                  <a:gd name="T43" fmla="*/ 30 h 47"/>
                  <a:gd name="T44" fmla="*/ 39 w 42"/>
                  <a:gd name="T45" fmla="*/ 34 h 47"/>
                  <a:gd name="T46" fmla="*/ 37 w 42"/>
                  <a:gd name="T47" fmla="*/ 37 h 47"/>
                  <a:gd name="T48" fmla="*/ 35 w 42"/>
                  <a:gd name="T49" fmla="*/ 40 h 47"/>
                  <a:gd name="T50" fmla="*/ 32 w 42"/>
                  <a:gd name="T51" fmla="*/ 42 h 47"/>
                  <a:gd name="T52" fmla="*/ 29 w 42"/>
                  <a:gd name="T53" fmla="*/ 44 h 47"/>
                  <a:gd name="T54" fmla="*/ 26 w 42"/>
                  <a:gd name="T55" fmla="*/ 45 h 47"/>
                  <a:gd name="T56" fmla="*/ 23 w 42"/>
                  <a:gd name="T57" fmla="*/ 46 h 47"/>
                  <a:gd name="T58" fmla="*/ 19 w 42"/>
                  <a:gd name="T59" fmla="*/ 46 h 47"/>
                  <a:gd name="T60" fmla="*/ 16 w 42"/>
                  <a:gd name="T61" fmla="*/ 45 h 47"/>
                  <a:gd name="T62" fmla="*/ 13 w 42"/>
                  <a:gd name="T63" fmla="*/ 44 h 47"/>
                  <a:gd name="T64" fmla="*/ 10 w 42"/>
                  <a:gd name="T65" fmla="*/ 43 h 47"/>
                  <a:gd name="T66" fmla="*/ 7 w 42"/>
                  <a:gd name="T67" fmla="*/ 41 h 47"/>
                  <a:gd name="T68" fmla="*/ 5 w 42"/>
                  <a:gd name="T69" fmla="*/ 38 h 47"/>
                  <a:gd name="T70" fmla="*/ 3 w 42"/>
                  <a:gd name="T71" fmla="*/ 34 h 47"/>
                  <a:gd name="T72" fmla="*/ 1 w 42"/>
                  <a:gd name="T73" fmla="*/ 31 h 47"/>
                  <a:gd name="T74" fmla="*/ 1 w 42"/>
                  <a:gd name="T75" fmla="*/ 28 h 47"/>
                  <a:gd name="T76" fmla="*/ 0 w 42"/>
                  <a:gd name="T77" fmla="*/ 24 h 47"/>
                  <a:gd name="T78" fmla="*/ 0 w 42"/>
                  <a:gd name="T79" fmla="*/ 2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2" h="47">
                    <a:moveTo>
                      <a:pt x="0" y="23"/>
                    </a:moveTo>
                    <a:lnTo>
                      <a:pt x="0" y="19"/>
                    </a:lnTo>
                    <a:lnTo>
                      <a:pt x="1" y="15"/>
                    </a:lnTo>
                    <a:lnTo>
                      <a:pt x="2" y="12"/>
                    </a:lnTo>
                    <a:lnTo>
                      <a:pt x="4" y="9"/>
                    </a:lnTo>
                    <a:lnTo>
                      <a:pt x="7" y="6"/>
                    </a:lnTo>
                    <a:lnTo>
                      <a:pt x="9" y="4"/>
                    </a:lnTo>
                    <a:lnTo>
                      <a:pt x="12" y="2"/>
                    </a:lnTo>
                    <a:lnTo>
                      <a:pt x="15" y="1"/>
                    </a:lnTo>
                    <a:lnTo>
                      <a:pt x="19" y="0"/>
                    </a:lnTo>
                    <a:lnTo>
                      <a:pt x="22" y="0"/>
                    </a:lnTo>
                    <a:lnTo>
                      <a:pt x="25" y="1"/>
                    </a:lnTo>
                    <a:lnTo>
                      <a:pt x="28" y="2"/>
                    </a:lnTo>
                    <a:lnTo>
                      <a:pt x="31" y="3"/>
                    </a:lnTo>
                    <a:lnTo>
                      <a:pt x="34" y="6"/>
                    </a:lnTo>
                    <a:lnTo>
                      <a:pt x="36" y="9"/>
                    </a:lnTo>
                    <a:lnTo>
                      <a:pt x="38" y="12"/>
                    </a:lnTo>
                    <a:lnTo>
                      <a:pt x="40" y="15"/>
                    </a:lnTo>
                    <a:lnTo>
                      <a:pt x="40" y="19"/>
                    </a:lnTo>
                    <a:lnTo>
                      <a:pt x="41" y="23"/>
                    </a:lnTo>
                    <a:lnTo>
                      <a:pt x="41" y="26"/>
                    </a:lnTo>
                    <a:lnTo>
                      <a:pt x="40" y="30"/>
                    </a:lnTo>
                    <a:lnTo>
                      <a:pt x="39" y="34"/>
                    </a:lnTo>
                    <a:lnTo>
                      <a:pt x="37" y="37"/>
                    </a:lnTo>
                    <a:lnTo>
                      <a:pt x="35" y="40"/>
                    </a:lnTo>
                    <a:lnTo>
                      <a:pt x="32" y="42"/>
                    </a:lnTo>
                    <a:lnTo>
                      <a:pt x="29" y="44"/>
                    </a:lnTo>
                    <a:lnTo>
                      <a:pt x="26" y="45"/>
                    </a:lnTo>
                    <a:lnTo>
                      <a:pt x="23" y="46"/>
                    </a:lnTo>
                    <a:lnTo>
                      <a:pt x="19" y="46"/>
                    </a:lnTo>
                    <a:lnTo>
                      <a:pt x="16" y="45"/>
                    </a:lnTo>
                    <a:lnTo>
                      <a:pt x="13" y="44"/>
                    </a:lnTo>
                    <a:lnTo>
                      <a:pt x="10" y="43"/>
                    </a:lnTo>
                    <a:lnTo>
                      <a:pt x="7" y="41"/>
                    </a:lnTo>
                    <a:lnTo>
                      <a:pt x="5" y="38"/>
                    </a:lnTo>
                    <a:lnTo>
                      <a:pt x="3" y="34"/>
                    </a:lnTo>
                    <a:lnTo>
                      <a:pt x="1" y="31"/>
                    </a:lnTo>
                    <a:lnTo>
                      <a:pt x="1" y="28"/>
                    </a:lnTo>
                    <a:lnTo>
                      <a:pt x="0" y="24"/>
                    </a:lnTo>
                    <a:lnTo>
                      <a:pt x="0" y="23"/>
                    </a:lnTo>
                  </a:path>
                </a:pathLst>
              </a:custGeom>
              <a:solidFill>
                <a:srgbClr val="C0C0C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769" name="Freeform 241"/>
              <p:cNvSpPr>
                <a:spLocks/>
              </p:cNvSpPr>
              <p:nvPr/>
            </p:nvSpPr>
            <p:spPr bwMode="auto">
              <a:xfrm>
                <a:off x="5046" y="2350"/>
                <a:ext cx="96" cy="106"/>
              </a:xfrm>
              <a:custGeom>
                <a:avLst/>
                <a:gdLst>
                  <a:gd name="T0" fmla="*/ 0 w 96"/>
                  <a:gd name="T1" fmla="*/ 52 h 106"/>
                  <a:gd name="T2" fmla="*/ 0 w 96"/>
                  <a:gd name="T3" fmla="*/ 47 h 106"/>
                  <a:gd name="T4" fmla="*/ 1 w 96"/>
                  <a:gd name="T5" fmla="*/ 41 h 106"/>
                  <a:gd name="T6" fmla="*/ 3 w 96"/>
                  <a:gd name="T7" fmla="*/ 35 h 106"/>
                  <a:gd name="T8" fmla="*/ 4 w 96"/>
                  <a:gd name="T9" fmla="*/ 30 h 106"/>
                  <a:gd name="T10" fmla="*/ 7 w 96"/>
                  <a:gd name="T11" fmla="*/ 25 h 106"/>
                  <a:gd name="T12" fmla="*/ 10 w 96"/>
                  <a:gd name="T13" fmla="*/ 20 h 106"/>
                  <a:gd name="T14" fmla="*/ 13 w 96"/>
                  <a:gd name="T15" fmla="*/ 16 h 106"/>
                  <a:gd name="T16" fmla="*/ 17 w 96"/>
                  <a:gd name="T17" fmla="*/ 12 h 106"/>
                  <a:gd name="T18" fmla="*/ 21 w 96"/>
                  <a:gd name="T19" fmla="*/ 8 h 106"/>
                  <a:gd name="T20" fmla="*/ 26 w 96"/>
                  <a:gd name="T21" fmla="*/ 6 h 106"/>
                  <a:gd name="T22" fmla="*/ 30 w 96"/>
                  <a:gd name="T23" fmla="*/ 3 h 106"/>
                  <a:gd name="T24" fmla="*/ 36 w 96"/>
                  <a:gd name="T25" fmla="*/ 1 h 106"/>
                  <a:gd name="T26" fmla="*/ 41 w 96"/>
                  <a:gd name="T27" fmla="*/ 0 h 106"/>
                  <a:gd name="T28" fmla="*/ 46 w 96"/>
                  <a:gd name="T29" fmla="*/ 0 h 106"/>
                  <a:gd name="T30" fmla="*/ 51 w 96"/>
                  <a:gd name="T31" fmla="*/ 0 h 106"/>
                  <a:gd name="T32" fmla="*/ 56 w 96"/>
                  <a:gd name="T33" fmla="*/ 1 h 106"/>
                  <a:gd name="T34" fmla="*/ 61 w 96"/>
                  <a:gd name="T35" fmla="*/ 2 h 106"/>
                  <a:gd name="T36" fmla="*/ 66 w 96"/>
                  <a:gd name="T37" fmla="*/ 4 h 106"/>
                  <a:gd name="T38" fmla="*/ 71 w 96"/>
                  <a:gd name="T39" fmla="*/ 7 h 106"/>
                  <a:gd name="T40" fmla="*/ 76 w 96"/>
                  <a:gd name="T41" fmla="*/ 10 h 106"/>
                  <a:gd name="T42" fmla="*/ 79 w 96"/>
                  <a:gd name="T43" fmla="*/ 14 h 106"/>
                  <a:gd name="T44" fmla="*/ 83 w 96"/>
                  <a:gd name="T45" fmla="*/ 18 h 106"/>
                  <a:gd name="T46" fmla="*/ 87 w 96"/>
                  <a:gd name="T47" fmla="*/ 22 h 106"/>
                  <a:gd name="T48" fmla="*/ 89 w 96"/>
                  <a:gd name="T49" fmla="*/ 27 h 106"/>
                  <a:gd name="T50" fmla="*/ 92 w 96"/>
                  <a:gd name="T51" fmla="*/ 32 h 106"/>
                  <a:gd name="T52" fmla="*/ 93 w 96"/>
                  <a:gd name="T53" fmla="*/ 38 h 106"/>
                  <a:gd name="T54" fmla="*/ 94 w 96"/>
                  <a:gd name="T55" fmla="*/ 43 h 106"/>
                  <a:gd name="T56" fmla="*/ 95 w 96"/>
                  <a:gd name="T57" fmla="*/ 49 h 106"/>
                  <a:gd name="T58" fmla="*/ 95 w 96"/>
                  <a:gd name="T59" fmla="*/ 55 h 106"/>
                  <a:gd name="T60" fmla="*/ 95 w 96"/>
                  <a:gd name="T61" fmla="*/ 61 h 106"/>
                  <a:gd name="T62" fmla="*/ 93 w 96"/>
                  <a:gd name="T63" fmla="*/ 66 h 106"/>
                  <a:gd name="T64" fmla="*/ 92 w 96"/>
                  <a:gd name="T65" fmla="*/ 72 h 106"/>
                  <a:gd name="T66" fmla="*/ 90 w 96"/>
                  <a:gd name="T67" fmla="*/ 77 h 106"/>
                  <a:gd name="T68" fmla="*/ 87 w 96"/>
                  <a:gd name="T69" fmla="*/ 82 h 106"/>
                  <a:gd name="T70" fmla="*/ 84 w 96"/>
                  <a:gd name="T71" fmla="*/ 87 h 106"/>
                  <a:gd name="T72" fmla="*/ 80 w 96"/>
                  <a:gd name="T73" fmla="*/ 91 h 106"/>
                  <a:gd name="T74" fmla="*/ 76 w 96"/>
                  <a:gd name="T75" fmla="*/ 95 h 106"/>
                  <a:gd name="T76" fmla="*/ 72 w 96"/>
                  <a:gd name="T77" fmla="*/ 98 h 106"/>
                  <a:gd name="T78" fmla="*/ 67 w 96"/>
                  <a:gd name="T79" fmla="*/ 100 h 106"/>
                  <a:gd name="T80" fmla="*/ 62 w 96"/>
                  <a:gd name="T81" fmla="*/ 102 h 106"/>
                  <a:gd name="T82" fmla="*/ 57 w 96"/>
                  <a:gd name="T83" fmla="*/ 104 h 106"/>
                  <a:gd name="T84" fmla="*/ 52 w 96"/>
                  <a:gd name="T85" fmla="*/ 105 h 106"/>
                  <a:gd name="T86" fmla="*/ 47 w 96"/>
                  <a:gd name="T87" fmla="*/ 105 h 106"/>
                  <a:gd name="T88" fmla="*/ 41 w 96"/>
                  <a:gd name="T89" fmla="*/ 105 h 106"/>
                  <a:gd name="T90" fmla="*/ 36 w 96"/>
                  <a:gd name="T91" fmla="*/ 104 h 106"/>
                  <a:gd name="T92" fmla="*/ 31 w 96"/>
                  <a:gd name="T93" fmla="*/ 102 h 106"/>
                  <a:gd name="T94" fmla="*/ 27 w 96"/>
                  <a:gd name="T95" fmla="*/ 100 h 106"/>
                  <a:gd name="T96" fmla="*/ 22 w 96"/>
                  <a:gd name="T97" fmla="*/ 97 h 106"/>
                  <a:gd name="T98" fmla="*/ 18 w 96"/>
                  <a:gd name="T99" fmla="*/ 94 h 106"/>
                  <a:gd name="T100" fmla="*/ 14 w 96"/>
                  <a:gd name="T101" fmla="*/ 90 h 106"/>
                  <a:gd name="T102" fmla="*/ 10 w 96"/>
                  <a:gd name="T103" fmla="*/ 85 h 106"/>
                  <a:gd name="T104" fmla="*/ 8 w 96"/>
                  <a:gd name="T105" fmla="*/ 81 h 106"/>
                  <a:gd name="T106" fmla="*/ 5 w 96"/>
                  <a:gd name="T107" fmla="*/ 76 h 106"/>
                  <a:gd name="T108" fmla="*/ 3 w 96"/>
                  <a:gd name="T109" fmla="*/ 70 h 106"/>
                  <a:gd name="T110" fmla="*/ 1 w 96"/>
                  <a:gd name="T111" fmla="*/ 65 h 106"/>
                  <a:gd name="T112" fmla="*/ 0 w 96"/>
                  <a:gd name="T113" fmla="*/ 59 h 106"/>
                  <a:gd name="T114" fmla="*/ 0 w 96"/>
                  <a:gd name="T115" fmla="*/ 53 h 106"/>
                  <a:gd name="T116" fmla="*/ 0 w 96"/>
                  <a:gd name="T117" fmla="*/ 52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96" h="106">
                    <a:moveTo>
                      <a:pt x="0" y="52"/>
                    </a:moveTo>
                    <a:lnTo>
                      <a:pt x="0" y="47"/>
                    </a:lnTo>
                    <a:lnTo>
                      <a:pt x="1" y="41"/>
                    </a:lnTo>
                    <a:lnTo>
                      <a:pt x="3" y="35"/>
                    </a:lnTo>
                    <a:lnTo>
                      <a:pt x="4" y="30"/>
                    </a:lnTo>
                    <a:lnTo>
                      <a:pt x="7" y="25"/>
                    </a:lnTo>
                    <a:lnTo>
                      <a:pt x="10" y="20"/>
                    </a:lnTo>
                    <a:lnTo>
                      <a:pt x="13" y="16"/>
                    </a:lnTo>
                    <a:lnTo>
                      <a:pt x="17" y="12"/>
                    </a:lnTo>
                    <a:lnTo>
                      <a:pt x="21" y="8"/>
                    </a:lnTo>
                    <a:lnTo>
                      <a:pt x="26" y="6"/>
                    </a:lnTo>
                    <a:lnTo>
                      <a:pt x="30" y="3"/>
                    </a:lnTo>
                    <a:lnTo>
                      <a:pt x="36" y="1"/>
                    </a:lnTo>
                    <a:lnTo>
                      <a:pt x="41" y="0"/>
                    </a:lnTo>
                    <a:lnTo>
                      <a:pt x="46" y="0"/>
                    </a:lnTo>
                    <a:lnTo>
                      <a:pt x="51" y="0"/>
                    </a:lnTo>
                    <a:lnTo>
                      <a:pt x="56" y="1"/>
                    </a:lnTo>
                    <a:lnTo>
                      <a:pt x="61" y="2"/>
                    </a:lnTo>
                    <a:lnTo>
                      <a:pt x="66" y="4"/>
                    </a:lnTo>
                    <a:lnTo>
                      <a:pt x="71" y="7"/>
                    </a:lnTo>
                    <a:lnTo>
                      <a:pt x="76" y="10"/>
                    </a:lnTo>
                    <a:lnTo>
                      <a:pt x="79" y="14"/>
                    </a:lnTo>
                    <a:lnTo>
                      <a:pt x="83" y="18"/>
                    </a:lnTo>
                    <a:lnTo>
                      <a:pt x="87" y="22"/>
                    </a:lnTo>
                    <a:lnTo>
                      <a:pt x="89" y="27"/>
                    </a:lnTo>
                    <a:lnTo>
                      <a:pt x="92" y="32"/>
                    </a:lnTo>
                    <a:lnTo>
                      <a:pt x="93" y="38"/>
                    </a:lnTo>
                    <a:lnTo>
                      <a:pt x="94" y="43"/>
                    </a:lnTo>
                    <a:lnTo>
                      <a:pt x="95" y="49"/>
                    </a:lnTo>
                    <a:lnTo>
                      <a:pt x="95" y="55"/>
                    </a:lnTo>
                    <a:lnTo>
                      <a:pt x="95" y="61"/>
                    </a:lnTo>
                    <a:lnTo>
                      <a:pt x="93" y="66"/>
                    </a:lnTo>
                    <a:lnTo>
                      <a:pt x="92" y="72"/>
                    </a:lnTo>
                    <a:lnTo>
                      <a:pt x="90" y="77"/>
                    </a:lnTo>
                    <a:lnTo>
                      <a:pt x="87" y="82"/>
                    </a:lnTo>
                    <a:lnTo>
                      <a:pt x="84" y="87"/>
                    </a:lnTo>
                    <a:lnTo>
                      <a:pt x="80" y="91"/>
                    </a:lnTo>
                    <a:lnTo>
                      <a:pt x="76" y="95"/>
                    </a:lnTo>
                    <a:lnTo>
                      <a:pt x="72" y="98"/>
                    </a:lnTo>
                    <a:lnTo>
                      <a:pt x="67" y="100"/>
                    </a:lnTo>
                    <a:lnTo>
                      <a:pt x="62" y="102"/>
                    </a:lnTo>
                    <a:lnTo>
                      <a:pt x="57" y="104"/>
                    </a:lnTo>
                    <a:lnTo>
                      <a:pt x="52" y="105"/>
                    </a:lnTo>
                    <a:lnTo>
                      <a:pt x="47" y="105"/>
                    </a:lnTo>
                    <a:lnTo>
                      <a:pt x="41" y="105"/>
                    </a:lnTo>
                    <a:lnTo>
                      <a:pt x="36" y="104"/>
                    </a:lnTo>
                    <a:lnTo>
                      <a:pt x="31" y="102"/>
                    </a:lnTo>
                    <a:lnTo>
                      <a:pt x="27" y="100"/>
                    </a:lnTo>
                    <a:lnTo>
                      <a:pt x="22" y="97"/>
                    </a:lnTo>
                    <a:lnTo>
                      <a:pt x="18" y="94"/>
                    </a:lnTo>
                    <a:lnTo>
                      <a:pt x="14" y="90"/>
                    </a:lnTo>
                    <a:lnTo>
                      <a:pt x="10" y="85"/>
                    </a:lnTo>
                    <a:lnTo>
                      <a:pt x="8" y="81"/>
                    </a:lnTo>
                    <a:lnTo>
                      <a:pt x="5" y="76"/>
                    </a:lnTo>
                    <a:lnTo>
                      <a:pt x="3" y="70"/>
                    </a:lnTo>
                    <a:lnTo>
                      <a:pt x="1" y="65"/>
                    </a:lnTo>
                    <a:lnTo>
                      <a:pt x="0" y="59"/>
                    </a:lnTo>
                    <a:lnTo>
                      <a:pt x="0" y="53"/>
                    </a:lnTo>
                    <a:lnTo>
                      <a:pt x="0" y="52"/>
                    </a:lnTo>
                  </a:path>
                </a:pathLst>
              </a:custGeom>
              <a:solidFill>
                <a:srgbClr val="FF000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770" name="Freeform 242"/>
              <p:cNvSpPr>
                <a:spLocks/>
              </p:cNvSpPr>
              <p:nvPr/>
            </p:nvSpPr>
            <p:spPr bwMode="auto">
              <a:xfrm>
                <a:off x="5072" y="2379"/>
                <a:ext cx="42" cy="47"/>
              </a:xfrm>
              <a:custGeom>
                <a:avLst/>
                <a:gdLst>
                  <a:gd name="T0" fmla="*/ 0 w 42"/>
                  <a:gd name="T1" fmla="*/ 23 h 47"/>
                  <a:gd name="T2" fmla="*/ 0 w 42"/>
                  <a:gd name="T3" fmla="*/ 19 h 47"/>
                  <a:gd name="T4" fmla="*/ 1 w 42"/>
                  <a:gd name="T5" fmla="*/ 15 h 47"/>
                  <a:gd name="T6" fmla="*/ 2 w 42"/>
                  <a:gd name="T7" fmla="*/ 12 h 47"/>
                  <a:gd name="T8" fmla="*/ 4 w 42"/>
                  <a:gd name="T9" fmla="*/ 9 h 47"/>
                  <a:gd name="T10" fmla="*/ 7 w 42"/>
                  <a:gd name="T11" fmla="*/ 6 h 47"/>
                  <a:gd name="T12" fmla="*/ 9 w 42"/>
                  <a:gd name="T13" fmla="*/ 4 h 47"/>
                  <a:gd name="T14" fmla="*/ 12 w 42"/>
                  <a:gd name="T15" fmla="*/ 2 h 47"/>
                  <a:gd name="T16" fmla="*/ 15 w 42"/>
                  <a:gd name="T17" fmla="*/ 1 h 47"/>
                  <a:gd name="T18" fmla="*/ 19 w 42"/>
                  <a:gd name="T19" fmla="*/ 0 h 47"/>
                  <a:gd name="T20" fmla="*/ 22 w 42"/>
                  <a:gd name="T21" fmla="*/ 0 h 47"/>
                  <a:gd name="T22" fmla="*/ 26 w 42"/>
                  <a:gd name="T23" fmla="*/ 1 h 47"/>
                  <a:gd name="T24" fmla="*/ 29 w 42"/>
                  <a:gd name="T25" fmla="*/ 2 h 47"/>
                  <a:gd name="T26" fmla="*/ 32 w 42"/>
                  <a:gd name="T27" fmla="*/ 3 h 47"/>
                  <a:gd name="T28" fmla="*/ 34 w 42"/>
                  <a:gd name="T29" fmla="*/ 6 h 47"/>
                  <a:gd name="T30" fmla="*/ 36 w 42"/>
                  <a:gd name="T31" fmla="*/ 9 h 47"/>
                  <a:gd name="T32" fmla="*/ 38 w 42"/>
                  <a:gd name="T33" fmla="*/ 12 h 47"/>
                  <a:gd name="T34" fmla="*/ 40 w 42"/>
                  <a:gd name="T35" fmla="*/ 15 h 47"/>
                  <a:gd name="T36" fmla="*/ 41 w 42"/>
                  <a:gd name="T37" fmla="*/ 19 h 47"/>
                  <a:gd name="T38" fmla="*/ 41 w 42"/>
                  <a:gd name="T39" fmla="*/ 23 h 47"/>
                  <a:gd name="T40" fmla="*/ 41 w 42"/>
                  <a:gd name="T41" fmla="*/ 26 h 47"/>
                  <a:gd name="T42" fmla="*/ 40 w 42"/>
                  <a:gd name="T43" fmla="*/ 30 h 47"/>
                  <a:gd name="T44" fmla="*/ 39 w 42"/>
                  <a:gd name="T45" fmla="*/ 34 h 47"/>
                  <a:gd name="T46" fmla="*/ 37 w 42"/>
                  <a:gd name="T47" fmla="*/ 37 h 47"/>
                  <a:gd name="T48" fmla="*/ 35 w 42"/>
                  <a:gd name="T49" fmla="*/ 40 h 47"/>
                  <a:gd name="T50" fmla="*/ 32 w 42"/>
                  <a:gd name="T51" fmla="*/ 42 h 47"/>
                  <a:gd name="T52" fmla="*/ 29 w 42"/>
                  <a:gd name="T53" fmla="*/ 44 h 47"/>
                  <a:gd name="T54" fmla="*/ 26 w 42"/>
                  <a:gd name="T55" fmla="*/ 45 h 47"/>
                  <a:gd name="T56" fmla="*/ 23 w 42"/>
                  <a:gd name="T57" fmla="*/ 46 h 47"/>
                  <a:gd name="T58" fmla="*/ 19 w 42"/>
                  <a:gd name="T59" fmla="*/ 46 h 47"/>
                  <a:gd name="T60" fmla="*/ 16 w 42"/>
                  <a:gd name="T61" fmla="*/ 45 h 47"/>
                  <a:gd name="T62" fmla="*/ 13 w 42"/>
                  <a:gd name="T63" fmla="*/ 44 h 47"/>
                  <a:gd name="T64" fmla="*/ 10 w 42"/>
                  <a:gd name="T65" fmla="*/ 43 h 47"/>
                  <a:gd name="T66" fmla="*/ 7 w 42"/>
                  <a:gd name="T67" fmla="*/ 41 h 47"/>
                  <a:gd name="T68" fmla="*/ 5 w 42"/>
                  <a:gd name="T69" fmla="*/ 38 h 47"/>
                  <a:gd name="T70" fmla="*/ 3 w 42"/>
                  <a:gd name="T71" fmla="*/ 34 h 47"/>
                  <a:gd name="T72" fmla="*/ 2 w 42"/>
                  <a:gd name="T73" fmla="*/ 31 h 47"/>
                  <a:gd name="T74" fmla="*/ 1 w 42"/>
                  <a:gd name="T75" fmla="*/ 28 h 47"/>
                  <a:gd name="T76" fmla="*/ 0 w 42"/>
                  <a:gd name="T77" fmla="*/ 24 h 47"/>
                  <a:gd name="T78" fmla="*/ 0 w 42"/>
                  <a:gd name="T79" fmla="*/ 2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2" h="47">
                    <a:moveTo>
                      <a:pt x="0" y="23"/>
                    </a:moveTo>
                    <a:lnTo>
                      <a:pt x="0" y="19"/>
                    </a:lnTo>
                    <a:lnTo>
                      <a:pt x="1" y="15"/>
                    </a:lnTo>
                    <a:lnTo>
                      <a:pt x="2" y="12"/>
                    </a:lnTo>
                    <a:lnTo>
                      <a:pt x="4" y="9"/>
                    </a:lnTo>
                    <a:lnTo>
                      <a:pt x="7" y="6"/>
                    </a:lnTo>
                    <a:lnTo>
                      <a:pt x="9" y="4"/>
                    </a:lnTo>
                    <a:lnTo>
                      <a:pt x="12" y="2"/>
                    </a:lnTo>
                    <a:lnTo>
                      <a:pt x="15" y="1"/>
                    </a:lnTo>
                    <a:lnTo>
                      <a:pt x="19" y="0"/>
                    </a:lnTo>
                    <a:lnTo>
                      <a:pt x="22" y="0"/>
                    </a:lnTo>
                    <a:lnTo>
                      <a:pt x="26" y="1"/>
                    </a:lnTo>
                    <a:lnTo>
                      <a:pt x="29" y="2"/>
                    </a:lnTo>
                    <a:lnTo>
                      <a:pt x="32" y="3"/>
                    </a:lnTo>
                    <a:lnTo>
                      <a:pt x="34" y="6"/>
                    </a:lnTo>
                    <a:lnTo>
                      <a:pt x="36" y="9"/>
                    </a:lnTo>
                    <a:lnTo>
                      <a:pt x="38" y="12"/>
                    </a:lnTo>
                    <a:lnTo>
                      <a:pt x="40" y="15"/>
                    </a:lnTo>
                    <a:lnTo>
                      <a:pt x="41" y="19"/>
                    </a:lnTo>
                    <a:lnTo>
                      <a:pt x="41" y="23"/>
                    </a:lnTo>
                    <a:lnTo>
                      <a:pt x="41" y="26"/>
                    </a:lnTo>
                    <a:lnTo>
                      <a:pt x="40" y="30"/>
                    </a:lnTo>
                    <a:lnTo>
                      <a:pt x="39" y="34"/>
                    </a:lnTo>
                    <a:lnTo>
                      <a:pt x="37" y="37"/>
                    </a:lnTo>
                    <a:lnTo>
                      <a:pt x="35" y="40"/>
                    </a:lnTo>
                    <a:lnTo>
                      <a:pt x="32" y="42"/>
                    </a:lnTo>
                    <a:lnTo>
                      <a:pt x="29" y="44"/>
                    </a:lnTo>
                    <a:lnTo>
                      <a:pt x="26" y="45"/>
                    </a:lnTo>
                    <a:lnTo>
                      <a:pt x="23" y="46"/>
                    </a:lnTo>
                    <a:lnTo>
                      <a:pt x="19" y="46"/>
                    </a:lnTo>
                    <a:lnTo>
                      <a:pt x="16" y="45"/>
                    </a:lnTo>
                    <a:lnTo>
                      <a:pt x="13" y="44"/>
                    </a:lnTo>
                    <a:lnTo>
                      <a:pt x="10" y="43"/>
                    </a:lnTo>
                    <a:lnTo>
                      <a:pt x="7" y="41"/>
                    </a:lnTo>
                    <a:lnTo>
                      <a:pt x="5" y="38"/>
                    </a:lnTo>
                    <a:lnTo>
                      <a:pt x="3" y="34"/>
                    </a:lnTo>
                    <a:lnTo>
                      <a:pt x="2" y="31"/>
                    </a:lnTo>
                    <a:lnTo>
                      <a:pt x="1" y="28"/>
                    </a:lnTo>
                    <a:lnTo>
                      <a:pt x="0" y="24"/>
                    </a:lnTo>
                    <a:lnTo>
                      <a:pt x="0" y="23"/>
                    </a:lnTo>
                  </a:path>
                </a:pathLst>
              </a:custGeom>
              <a:solidFill>
                <a:srgbClr val="C0C0C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771" name="Freeform 243"/>
              <p:cNvSpPr>
                <a:spLocks/>
              </p:cNvSpPr>
              <p:nvPr/>
            </p:nvSpPr>
            <p:spPr bwMode="auto">
              <a:xfrm>
                <a:off x="4087" y="2350"/>
                <a:ext cx="97" cy="106"/>
              </a:xfrm>
              <a:custGeom>
                <a:avLst/>
                <a:gdLst>
                  <a:gd name="T0" fmla="*/ 0 w 97"/>
                  <a:gd name="T1" fmla="*/ 53 h 106"/>
                  <a:gd name="T2" fmla="*/ 0 w 97"/>
                  <a:gd name="T3" fmla="*/ 47 h 106"/>
                  <a:gd name="T4" fmla="*/ 1 w 97"/>
                  <a:gd name="T5" fmla="*/ 41 h 106"/>
                  <a:gd name="T6" fmla="*/ 3 w 97"/>
                  <a:gd name="T7" fmla="*/ 35 h 106"/>
                  <a:gd name="T8" fmla="*/ 4 w 97"/>
                  <a:gd name="T9" fmla="*/ 30 h 106"/>
                  <a:gd name="T10" fmla="*/ 7 w 97"/>
                  <a:gd name="T11" fmla="*/ 25 h 106"/>
                  <a:gd name="T12" fmla="*/ 10 w 97"/>
                  <a:gd name="T13" fmla="*/ 20 h 106"/>
                  <a:gd name="T14" fmla="*/ 14 w 97"/>
                  <a:gd name="T15" fmla="*/ 16 h 106"/>
                  <a:gd name="T16" fmla="*/ 17 w 97"/>
                  <a:gd name="T17" fmla="*/ 12 h 106"/>
                  <a:gd name="T18" fmla="*/ 21 w 97"/>
                  <a:gd name="T19" fmla="*/ 8 h 106"/>
                  <a:gd name="T20" fmla="*/ 26 w 97"/>
                  <a:gd name="T21" fmla="*/ 6 h 106"/>
                  <a:gd name="T22" fmla="*/ 31 w 97"/>
                  <a:gd name="T23" fmla="*/ 3 h 106"/>
                  <a:gd name="T24" fmla="*/ 36 w 97"/>
                  <a:gd name="T25" fmla="*/ 1 h 106"/>
                  <a:gd name="T26" fmla="*/ 41 w 97"/>
                  <a:gd name="T27" fmla="*/ 0 h 106"/>
                  <a:gd name="T28" fmla="*/ 46 w 97"/>
                  <a:gd name="T29" fmla="*/ 0 h 106"/>
                  <a:gd name="T30" fmla="*/ 52 w 97"/>
                  <a:gd name="T31" fmla="*/ 0 h 106"/>
                  <a:gd name="T32" fmla="*/ 57 w 97"/>
                  <a:gd name="T33" fmla="*/ 1 h 106"/>
                  <a:gd name="T34" fmla="*/ 62 w 97"/>
                  <a:gd name="T35" fmla="*/ 2 h 106"/>
                  <a:gd name="T36" fmla="*/ 67 w 97"/>
                  <a:gd name="T37" fmla="*/ 4 h 106"/>
                  <a:gd name="T38" fmla="*/ 72 w 97"/>
                  <a:gd name="T39" fmla="*/ 7 h 106"/>
                  <a:gd name="T40" fmla="*/ 76 w 97"/>
                  <a:gd name="T41" fmla="*/ 10 h 106"/>
                  <a:gd name="T42" fmla="*/ 80 w 97"/>
                  <a:gd name="T43" fmla="*/ 14 h 106"/>
                  <a:gd name="T44" fmla="*/ 84 w 97"/>
                  <a:gd name="T45" fmla="*/ 18 h 106"/>
                  <a:gd name="T46" fmla="*/ 87 w 97"/>
                  <a:gd name="T47" fmla="*/ 22 h 106"/>
                  <a:gd name="T48" fmla="*/ 90 w 97"/>
                  <a:gd name="T49" fmla="*/ 27 h 106"/>
                  <a:gd name="T50" fmla="*/ 92 w 97"/>
                  <a:gd name="T51" fmla="*/ 32 h 106"/>
                  <a:gd name="T52" fmla="*/ 94 w 97"/>
                  <a:gd name="T53" fmla="*/ 38 h 106"/>
                  <a:gd name="T54" fmla="*/ 95 w 97"/>
                  <a:gd name="T55" fmla="*/ 44 h 106"/>
                  <a:gd name="T56" fmla="*/ 96 w 97"/>
                  <a:gd name="T57" fmla="*/ 49 h 106"/>
                  <a:gd name="T58" fmla="*/ 96 w 97"/>
                  <a:gd name="T59" fmla="*/ 55 h 106"/>
                  <a:gd name="T60" fmla="*/ 95 w 97"/>
                  <a:gd name="T61" fmla="*/ 61 h 106"/>
                  <a:gd name="T62" fmla="*/ 94 w 97"/>
                  <a:gd name="T63" fmla="*/ 66 h 106"/>
                  <a:gd name="T64" fmla="*/ 93 w 97"/>
                  <a:gd name="T65" fmla="*/ 72 h 106"/>
                  <a:gd name="T66" fmla="*/ 90 w 97"/>
                  <a:gd name="T67" fmla="*/ 77 h 106"/>
                  <a:gd name="T68" fmla="*/ 87 w 97"/>
                  <a:gd name="T69" fmla="*/ 82 h 106"/>
                  <a:gd name="T70" fmla="*/ 85 w 97"/>
                  <a:gd name="T71" fmla="*/ 87 h 106"/>
                  <a:gd name="T72" fmla="*/ 81 w 97"/>
                  <a:gd name="T73" fmla="*/ 91 h 106"/>
                  <a:gd name="T74" fmla="*/ 77 w 97"/>
                  <a:gd name="T75" fmla="*/ 95 h 106"/>
                  <a:gd name="T76" fmla="*/ 72 w 97"/>
                  <a:gd name="T77" fmla="*/ 98 h 106"/>
                  <a:gd name="T78" fmla="*/ 68 w 97"/>
                  <a:gd name="T79" fmla="*/ 100 h 106"/>
                  <a:gd name="T80" fmla="*/ 63 w 97"/>
                  <a:gd name="T81" fmla="*/ 103 h 106"/>
                  <a:gd name="T82" fmla="*/ 58 w 97"/>
                  <a:gd name="T83" fmla="*/ 104 h 106"/>
                  <a:gd name="T84" fmla="*/ 52 w 97"/>
                  <a:gd name="T85" fmla="*/ 105 h 106"/>
                  <a:gd name="T86" fmla="*/ 47 w 97"/>
                  <a:gd name="T87" fmla="*/ 105 h 106"/>
                  <a:gd name="T88" fmla="*/ 42 w 97"/>
                  <a:gd name="T89" fmla="*/ 105 h 106"/>
                  <a:gd name="T90" fmla="*/ 37 w 97"/>
                  <a:gd name="T91" fmla="*/ 104 h 106"/>
                  <a:gd name="T92" fmla="*/ 32 w 97"/>
                  <a:gd name="T93" fmla="*/ 102 h 106"/>
                  <a:gd name="T94" fmla="*/ 27 w 97"/>
                  <a:gd name="T95" fmla="*/ 100 h 106"/>
                  <a:gd name="T96" fmla="*/ 22 w 97"/>
                  <a:gd name="T97" fmla="*/ 97 h 106"/>
                  <a:gd name="T98" fmla="*/ 18 w 97"/>
                  <a:gd name="T99" fmla="*/ 94 h 106"/>
                  <a:gd name="T100" fmla="*/ 14 w 97"/>
                  <a:gd name="T101" fmla="*/ 90 h 106"/>
                  <a:gd name="T102" fmla="*/ 11 w 97"/>
                  <a:gd name="T103" fmla="*/ 85 h 106"/>
                  <a:gd name="T104" fmla="*/ 8 w 97"/>
                  <a:gd name="T105" fmla="*/ 81 h 106"/>
                  <a:gd name="T106" fmla="*/ 5 w 97"/>
                  <a:gd name="T107" fmla="*/ 76 h 106"/>
                  <a:gd name="T108" fmla="*/ 3 w 97"/>
                  <a:gd name="T109" fmla="*/ 70 h 106"/>
                  <a:gd name="T110" fmla="*/ 1 w 97"/>
                  <a:gd name="T111" fmla="*/ 65 h 106"/>
                  <a:gd name="T112" fmla="*/ 0 w 97"/>
                  <a:gd name="T113" fmla="*/ 59 h 106"/>
                  <a:gd name="T114" fmla="*/ 0 w 97"/>
                  <a:gd name="T11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7" h="106">
                    <a:moveTo>
                      <a:pt x="0" y="53"/>
                    </a:moveTo>
                    <a:lnTo>
                      <a:pt x="0" y="47"/>
                    </a:lnTo>
                    <a:lnTo>
                      <a:pt x="1" y="41"/>
                    </a:lnTo>
                    <a:lnTo>
                      <a:pt x="3" y="35"/>
                    </a:lnTo>
                    <a:lnTo>
                      <a:pt x="4" y="30"/>
                    </a:lnTo>
                    <a:lnTo>
                      <a:pt x="7" y="25"/>
                    </a:lnTo>
                    <a:lnTo>
                      <a:pt x="10" y="20"/>
                    </a:lnTo>
                    <a:lnTo>
                      <a:pt x="14" y="16"/>
                    </a:lnTo>
                    <a:lnTo>
                      <a:pt x="17" y="12"/>
                    </a:lnTo>
                    <a:lnTo>
                      <a:pt x="21" y="8"/>
                    </a:lnTo>
                    <a:lnTo>
                      <a:pt x="26" y="6"/>
                    </a:lnTo>
                    <a:lnTo>
                      <a:pt x="31" y="3"/>
                    </a:lnTo>
                    <a:lnTo>
                      <a:pt x="36" y="1"/>
                    </a:lnTo>
                    <a:lnTo>
                      <a:pt x="41" y="0"/>
                    </a:lnTo>
                    <a:lnTo>
                      <a:pt x="46" y="0"/>
                    </a:lnTo>
                    <a:lnTo>
                      <a:pt x="52" y="0"/>
                    </a:lnTo>
                    <a:lnTo>
                      <a:pt x="57" y="1"/>
                    </a:lnTo>
                    <a:lnTo>
                      <a:pt x="62" y="2"/>
                    </a:lnTo>
                    <a:lnTo>
                      <a:pt x="67" y="4"/>
                    </a:lnTo>
                    <a:lnTo>
                      <a:pt x="72" y="7"/>
                    </a:lnTo>
                    <a:lnTo>
                      <a:pt x="76" y="10"/>
                    </a:lnTo>
                    <a:lnTo>
                      <a:pt x="80" y="14"/>
                    </a:lnTo>
                    <a:lnTo>
                      <a:pt x="84" y="18"/>
                    </a:lnTo>
                    <a:lnTo>
                      <a:pt x="87" y="22"/>
                    </a:lnTo>
                    <a:lnTo>
                      <a:pt x="90" y="27"/>
                    </a:lnTo>
                    <a:lnTo>
                      <a:pt x="92" y="32"/>
                    </a:lnTo>
                    <a:lnTo>
                      <a:pt x="94" y="38"/>
                    </a:lnTo>
                    <a:lnTo>
                      <a:pt x="95" y="44"/>
                    </a:lnTo>
                    <a:lnTo>
                      <a:pt x="96" y="49"/>
                    </a:lnTo>
                    <a:lnTo>
                      <a:pt x="96" y="55"/>
                    </a:lnTo>
                    <a:lnTo>
                      <a:pt x="95" y="61"/>
                    </a:lnTo>
                    <a:lnTo>
                      <a:pt x="94" y="66"/>
                    </a:lnTo>
                    <a:lnTo>
                      <a:pt x="93" y="72"/>
                    </a:lnTo>
                    <a:lnTo>
                      <a:pt x="90" y="77"/>
                    </a:lnTo>
                    <a:lnTo>
                      <a:pt x="87" y="82"/>
                    </a:lnTo>
                    <a:lnTo>
                      <a:pt x="85" y="87"/>
                    </a:lnTo>
                    <a:lnTo>
                      <a:pt x="81" y="91"/>
                    </a:lnTo>
                    <a:lnTo>
                      <a:pt x="77" y="95"/>
                    </a:lnTo>
                    <a:lnTo>
                      <a:pt x="72" y="98"/>
                    </a:lnTo>
                    <a:lnTo>
                      <a:pt x="68" y="100"/>
                    </a:lnTo>
                    <a:lnTo>
                      <a:pt x="63" y="103"/>
                    </a:lnTo>
                    <a:lnTo>
                      <a:pt x="58" y="104"/>
                    </a:lnTo>
                    <a:lnTo>
                      <a:pt x="52" y="105"/>
                    </a:lnTo>
                    <a:lnTo>
                      <a:pt x="47" y="105"/>
                    </a:lnTo>
                    <a:lnTo>
                      <a:pt x="42" y="105"/>
                    </a:lnTo>
                    <a:lnTo>
                      <a:pt x="37" y="104"/>
                    </a:lnTo>
                    <a:lnTo>
                      <a:pt x="32" y="102"/>
                    </a:lnTo>
                    <a:lnTo>
                      <a:pt x="27" y="100"/>
                    </a:lnTo>
                    <a:lnTo>
                      <a:pt x="22" y="97"/>
                    </a:lnTo>
                    <a:lnTo>
                      <a:pt x="18" y="94"/>
                    </a:lnTo>
                    <a:lnTo>
                      <a:pt x="14" y="90"/>
                    </a:lnTo>
                    <a:lnTo>
                      <a:pt x="11" y="85"/>
                    </a:lnTo>
                    <a:lnTo>
                      <a:pt x="8" y="81"/>
                    </a:lnTo>
                    <a:lnTo>
                      <a:pt x="5" y="76"/>
                    </a:lnTo>
                    <a:lnTo>
                      <a:pt x="3" y="70"/>
                    </a:lnTo>
                    <a:lnTo>
                      <a:pt x="1" y="65"/>
                    </a:lnTo>
                    <a:lnTo>
                      <a:pt x="0" y="59"/>
                    </a:lnTo>
                    <a:lnTo>
                      <a:pt x="0" y="53"/>
                    </a:lnTo>
                  </a:path>
                </a:pathLst>
              </a:custGeom>
              <a:solidFill>
                <a:srgbClr val="FF000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772" name="Freeform 244"/>
              <p:cNvSpPr>
                <a:spLocks/>
              </p:cNvSpPr>
              <p:nvPr/>
            </p:nvSpPr>
            <p:spPr bwMode="auto">
              <a:xfrm>
                <a:off x="4113" y="2380"/>
                <a:ext cx="42" cy="47"/>
              </a:xfrm>
              <a:custGeom>
                <a:avLst/>
                <a:gdLst>
                  <a:gd name="T0" fmla="*/ 0 w 42"/>
                  <a:gd name="T1" fmla="*/ 23 h 47"/>
                  <a:gd name="T2" fmla="*/ 0 w 42"/>
                  <a:gd name="T3" fmla="*/ 19 h 47"/>
                  <a:gd name="T4" fmla="*/ 1 w 42"/>
                  <a:gd name="T5" fmla="*/ 16 h 47"/>
                  <a:gd name="T6" fmla="*/ 2 w 42"/>
                  <a:gd name="T7" fmla="*/ 12 h 47"/>
                  <a:gd name="T8" fmla="*/ 4 w 42"/>
                  <a:gd name="T9" fmla="*/ 9 h 47"/>
                  <a:gd name="T10" fmla="*/ 6 w 42"/>
                  <a:gd name="T11" fmla="*/ 6 h 47"/>
                  <a:gd name="T12" fmla="*/ 9 w 42"/>
                  <a:gd name="T13" fmla="*/ 4 h 47"/>
                  <a:gd name="T14" fmla="*/ 12 w 42"/>
                  <a:gd name="T15" fmla="*/ 2 h 47"/>
                  <a:gd name="T16" fmla="*/ 15 w 42"/>
                  <a:gd name="T17" fmla="*/ 1 h 47"/>
                  <a:gd name="T18" fmla="*/ 19 w 42"/>
                  <a:gd name="T19" fmla="*/ 0 h 47"/>
                  <a:gd name="T20" fmla="*/ 22 w 42"/>
                  <a:gd name="T21" fmla="*/ 0 h 47"/>
                  <a:gd name="T22" fmla="*/ 25 w 42"/>
                  <a:gd name="T23" fmla="*/ 1 h 47"/>
                  <a:gd name="T24" fmla="*/ 28 w 42"/>
                  <a:gd name="T25" fmla="*/ 2 h 47"/>
                  <a:gd name="T26" fmla="*/ 31 w 42"/>
                  <a:gd name="T27" fmla="*/ 3 h 47"/>
                  <a:gd name="T28" fmla="*/ 34 w 42"/>
                  <a:gd name="T29" fmla="*/ 6 h 47"/>
                  <a:gd name="T30" fmla="*/ 36 w 42"/>
                  <a:gd name="T31" fmla="*/ 9 h 47"/>
                  <a:gd name="T32" fmla="*/ 38 w 42"/>
                  <a:gd name="T33" fmla="*/ 12 h 47"/>
                  <a:gd name="T34" fmla="*/ 40 w 42"/>
                  <a:gd name="T35" fmla="*/ 15 h 47"/>
                  <a:gd name="T36" fmla="*/ 40 w 42"/>
                  <a:gd name="T37" fmla="*/ 19 h 47"/>
                  <a:gd name="T38" fmla="*/ 41 w 42"/>
                  <a:gd name="T39" fmla="*/ 22 h 47"/>
                  <a:gd name="T40" fmla="*/ 41 w 42"/>
                  <a:gd name="T41" fmla="*/ 27 h 47"/>
                  <a:gd name="T42" fmla="*/ 40 w 42"/>
                  <a:gd name="T43" fmla="*/ 30 h 47"/>
                  <a:gd name="T44" fmla="*/ 39 w 42"/>
                  <a:gd name="T45" fmla="*/ 34 h 47"/>
                  <a:gd name="T46" fmla="*/ 37 w 42"/>
                  <a:gd name="T47" fmla="*/ 37 h 47"/>
                  <a:gd name="T48" fmla="*/ 35 w 42"/>
                  <a:gd name="T49" fmla="*/ 40 h 47"/>
                  <a:gd name="T50" fmla="*/ 32 w 42"/>
                  <a:gd name="T51" fmla="*/ 42 h 47"/>
                  <a:gd name="T52" fmla="*/ 29 w 42"/>
                  <a:gd name="T53" fmla="*/ 44 h 47"/>
                  <a:gd name="T54" fmla="*/ 26 w 42"/>
                  <a:gd name="T55" fmla="*/ 45 h 47"/>
                  <a:gd name="T56" fmla="*/ 23 w 42"/>
                  <a:gd name="T57" fmla="*/ 46 h 47"/>
                  <a:gd name="T58" fmla="*/ 19 w 42"/>
                  <a:gd name="T59" fmla="*/ 46 h 47"/>
                  <a:gd name="T60" fmla="*/ 16 w 42"/>
                  <a:gd name="T61" fmla="*/ 46 h 47"/>
                  <a:gd name="T62" fmla="*/ 13 w 42"/>
                  <a:gd name="T63" fmla="*/ 44 h 47"/>
                  <a:gd name="T64" fmla="*/ 10 w 42"/>
                  <a:gd name="T65" fmla="*/ 43 h 47"/>
                  <a:gd name="T66" fmla="*/ 7 w 42"/>
                  <a:gd name="T67" fmla="*/ 41 h 47"/>
                  <a:gd name="T68" fmla="*/ 5 w 42"/>
                  <a:gd name="T69" fmla="*/ 38 h 47"/>
                  <a:gd name="T70" fmla="*/ 3 w 42"/>
                  <a:gd name="T71" fmla="*/ 35 h 47"/>
                  <a:gd name="T72" fmla="*/ 1 w 42"/>
                  <a:gd name="T73" fmla="*/ 31 h 47"/>
                  <a:gd name="T74" fmla="*/ 0 w 42"/>
                  <a:gd name="T75" fmla="*/ 28 h 47"/>
                  <a:gd name="T76" fmla="*/ 0 w 42"/>
                  <a:gd name="T77" fmla="*/ 24 h 47"/>
                  <a:gd name="T78" fmla="*/ 0 w 42"/>
                  <a:gd name="T79" fmla="*/ 2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2" h="47">
                    <a:moveTo>
                      <a:pt x="0" y="23"/>
                    </a:moveTo>
                    <a:lnTo>
                      <a:pt x="0" y="19"/>
                    </a:lnTo>
                    <a:lnTo>
                      <a:pt x="1" y="16"/>
                    </a:lnTo>
                    <a:lnTo>
                      <a:pt x="2" y="12"/>
                    </a:lnTo>
                    <a:lnTo>
                      <a:pt x="4" y="9"/>
                    </a:lnTo>
                    <a:lnTo>
                      <a:pt x="6" y="6"/>
                    </a:lnTo>
                    <a:lnTo>
                      <a:pt x="9" y="4"/>
                    </a:lnTo>
                    <a:lnTo>
                      <a:pt x="12" y="2"/>
                    </a:lnTo>
                    <a:lnTo>
                      <a:pt x="15" y="1"/>
                    </a:lnTo>
                    <a:lnTo>
                      <a:pt x="19" y="0"/>
                    </a:lnTo>
                    <a:lnTo>
                      <a:pt x="22" y="0"/>
                    </a:lnTo>
                    <a:lnTo>
                      <a:pt x="25" y="1"/>
                    </a:lnTo>
                    <a:lnTo>
                      <a:pt x="28" y="2"/>
                    </a:lnTo>
                    <a:lnTo>
                      <a:pt x="31" y="3"/>
                    </a:lnTo>
                    <a:lnTo>
                      <a:pt x="34" y="6"/>
                    </a:lnTo>
                    <a:lnTo>
                      <a:pt x="36" y="9"/>
                    </a:lnTo>
                    <a:lnTo>
                      <a:pt x="38" y="12"/>
                    </a:lnTo>
                    <a:lnTo>
                      <a:pt x="40" y="15"/>
                    </a:lnTo>
                    <a:lnTo>
                      <a:pt x="40" y="19"/>
                    </a:lnTo>
                    <a:lnTo>
                      <a:pt x="41" y="22"/>
                    </a:lnTo>
                    <a:lnTo>
                      <a:pt x="41" y="27"/>
                    </a:lnTo>
                    <a:lnTo>
                      <a:pt x="40" y="30"/>
                    </a:lnTo>
                    <a:lnTo>
                      <a:pt x="39" y="34"/>
                    </a:lnTo>
                    <a:lnTo>
                      <a:pt x="37" y="37"/>
                    </a:lnTo>
                    <a:lnTo>
                      <a:pt x="35" y="40"/>
                    </a:lnTo>
                    <a:lnTo>
                      <a:pt x="32" y="42"/>
                    </a:lnTo>
                    <a:lnTo>
                      <a:pt x="29" y="44"/>
                    </a:lnTo>
                    <a:lnTo>
                      <a:pt x="26" y="45"/>
                    </a:lnTo>
                    <a:lnTo>
                      <a:pt x="23" y="46"/>
                    </a:lnTo>
                    <a:lnTo>
                      <a:pt x="19" y="46"/>
                    </a:lnTo>
                    <a:lnTo>
                      <a:pt x="16" y="46"/>
                    </a:lnTo>
                    <a:lnTo>
                      <a:pt x="13" y="44"/>
                    </a:lnTo>
                    <a:lnTo>
                      <a:pt x="10" y="43"/>
                    </a:lnTo>
                    <a:lnTo>
                      <a:pt x="7" y="41"/>
                    </a:lnTo>
                    <a:lnTo>
                      <a:pt x="5" y="38"/>
                    </a:lnTo>
                    <a:lnTo>
                      <a:pt x="3" y="35"/>
                    </a:lnTo>
                    <a:lnTo>
                      <a:pt x="1" y="31"/>
                    </a:lnTo>
                    <a:lnTo>
                      <a:pt x="0" y="28"/>
                    </a:lnTo>
                    <a:lnTo>
                      <a:pt x="0" y="24"/>
                    </a:lnTo>
                    <a:lnTo>
                      <a:pt x="0" y="23"/>
                    </a:lnTo>
                  </a:path>
                </a:pathLst>
              </a:custGeom>
              <a:solidFill>
                <a:srgbClr val="C0C0C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773" name="Freeform 245"/>
              <p:cNvSpPr>
                <a:spLocks/>
              </p:cNvSpPr>
              <p:nvPr/>
            </p:nvSpPr>
            <p:spPr bwMode="auto">
              <a:xfrm>
                <a:off x="4216" y="2350"/>
                <a:ext cx="97" cy="106"/>
              </a:xfrm>
              <a:custGeom>
                <a:avLst/>
                <a:gdLst>
                  <a:gd name="T0" fmla="*/ 0 w 97"/>
                  <a:gd name="T1" fmla="*/ 53 h 106"/>
                  <a:gd name="T2" fmla="*/ 0 w 97"/>
                  <a:gd name="T3" fmla="*/ 47 h 106"/>
                  <a:gd name="T4" fmla="*/ 1 w 97"/>
                  <a:gd name="T5" fmla="*/ 41 h 106"/>
                  <a:gd name="T6" fmla="*/ 3 w 97"/>
                  <a:gd name="T7" fmla="*/ 35 h 106"/>
                  <a:gd name="T8" fmla="*/ 5 w 97"/>
                  <a:gd name="T9" fmla="*/ 30 h 106"/>
                  <a:gd name="T10" fmla="*/ 7 w 97"/>
                  <a:gd name="T11" fmla="*/ 25 h 106"/>
                  <a:gd name="T12" fmla="*/ 10 w 97"/>
                  <a:gd name="T13" fmla="*/ 20 h 106"/>
                  <a:gd name="T14" fmla="*/ 14 w 97"/>
                  <a:gd name="T15" fmla="*/ 16 h 106"/>
                  <a:gd name="T16" fmla="*/ 17 w 97"/>
                  <a:gd name="T17" fmla="*/ 12 h 106"/>
                  <a:gd name="T18" fmla="*/ 22 w 97"/>
                  <a:gd name="T19" fmla="*/ 8 h 106"/>
                  <a:gd name="T20" fmla="*/ 26 w 97"/>
                  <a:gd name="T21" fmla="*/ 6 h 106"/>
                  <a:gd name="T22" fmla="*/ 31 w 97"/>
                  <a:gd name="T23" fmla="*/ 3 h 106"/>
                  <a:gd name="T24" fmla="*/ 36 w 97"/>
                  <a:gd name="T25" fmla="*/ 1 h 106"/>
                  <a:gd name="T26" fmla="*/ 41 w 97"/>
                  <a:gd name="T27" fmla="*/ 0 h 106"/>
                  <a:gd name="T28" fmla="*/ 46 w 97"/>
                  <a:gd name="T29" fmla="*/ 0 h 106"/>
                  <a:gd name="T30" fmla="*/ 52 w 97"/>
                  <a:gd name="T31" fmla="*/ 0 h 106"/>
                  <a:gd name="T32" fmla="*/ 57 w 97"/>
                  <a:gd name="T33" fmla="*/ 1 h 106"/>
                  <a:gd name="T34" fmla="*/ 62 w 97"/>
                  <a:gd name="T35" fmla="*/ 2 h 106"/>
                  <a:gd name="T36" fmla="*/ 67 w 97"/>
                  <a:gd name="T37" fmla="*/ 4 h 106"/>
                  <a:gd name="T38" fmla="*/ 72 w 97"/>
                  <a:gd name="T39" fmla="*/ 7 h 106"/>
                  <a:gd name="T40" fmla="*/ 76 w 97"/>
                  <a:gd name="T41" fmla="*/ 10 h 106"/>
                  <a:gd name="T42" fmla="*/ 80 w 97"/>
                  <a:gd name="T43" fmla="*/ 14 h 106"/>
                  <a:gd name="T44" fmla="*/ 84 w 97"/>
                  <a:gd name="T45" fmla="*/ 18 h 106"/>
                  <a:gd name="T46" fmla="*/ 87 w 97"/>
                  <a:gd name="T47" fmla="*/ 22 h 106"/>
                  <a:gd name="T48" fmla="*/ 90 w 97"/>
                  <a:gd name="T49" fmla="*/ 27 h 106"/>
                  <a:gd name="T50" fmla="*/ 93 w 97"/>
                  <a:gd name="T51" fmla="*/ 32 h 106"/>
                  <a:gd name="T52" fmla="*/ 94 w 97"/>
                  <a:gd name="T53" fmla="*/ 38 h 106"/>
                  <a:gd name="T54" fmla="*/ 95 w 97"/>
                  <a:gd name="T55" fmla="*/ 44 h 106"/>
                  <a:gd name="T56" fmla="*/ 96 w 97"/>
                  <a:gd name="T57" fmla="*/ 49 h 106"/>
                  <a:gd name="T58" fmla="*/ 96 w 97"/>
                  <a:gd name="T59" fmla="*/ 55 h 106"/>
                  <a:gd name="T60" fmla="*/ 95 w 97"/>
                  <a:gd name="T61" fmla="*/ 61 h 106"/>
                  <a:gd name="T62" fmla="*/ 94 w 97"/>
                  <a:gd name="T63" fmla="*/ 66 h 106"/>
                  <a:gd name="T64" fmla="*/ 93 w 97"/>
                  <a:gd name="T65" fmla="*/ 72 h 106"/>
                  <a:gd name="T66" fmla="*/ 90 w 97"/>
                  <a:gd name="T67" fmla="*/ 77 h 106"/>
                  <a:gd name="T68" fmla="*/ 88 w 97"/>
                  <a:gd name="T69" fmla="*/ 82 h 106"/>
                  <a:gd name="T70" fmla="*/ 85 w 97"/>
                  <a:gd name="T71" fmla="*/ 87 h 106"/>
                  <a:gd name="T72" fmla="*/ 81 w 97"/>
                  <a:gd name="T73" fmla="*/ 91 h 106"/>
                  <a:gd name="T74" fmla="*/ 77 w 97"/>
                  <a:gd name="T75" fmla="*/ 95 h 106"/>
                  <a:gd name="T76" fmla="*/ 72 w 97"/>
                  <a:gd name="T77" fmla="*/ 98 h 106"/>
                  <a:gd name="T78" fmla="*/ 68 w 97"/>
                  <a:gd name="T79" fmla="*/ 100 h 106"/>
                  <a:gd name="T80" fmla="*/ 63 w 97"/>
                  <a:gd name="T81" fmla="*/ 103 h 106"/>
                  <a:gd name="T82" fmla="*/ 58 w 97"/>
                  <a:gd name="T83" fmla="*/ 104 h 106"/>
                  <a:gd name="T84" fmla="*/ 53 w 97"/>
                  <a:gd name="T85" fmla="*/ 105 h 106"/>
                  <a:gd name="T86" fmla="*/ 47 w 97"/>
                  <a:gd name="T87" fmla="*/ 105 h 106"/>
                  <a:gd name="T88" fmla="*/ 42 w 97"/>
                  <a:gd name="T89" fmla="*/ 105 h 106"/>
                  <a:gd name="T90" fmla="*/ 37 w 97"/>
                  <a:gd name="T91" fmla="*/ 104 h 106"/>
                  <a:gd name="T92" fmla="*/ 32 w 97"/>
                  <a:gd name="T93" fmla="*/ 102 h 106"/>
                  <a:gd name="T94" fmla="*/ 27 w 97"/>
                  <a:gd name="T95" fmla="*/ 100 h 106"/>
                  <a:gd name="T96" fmla="*/ 22 w 97"/>
                  <a:gd name="T97" fmla="*/ 97 h 106"/>
                  <a:gd name="T98" fmla="*/ 18 w 97"/>
                  <a:gd name="T99" fmla="*/ 94 h 106"/>
                  <a:gd name="T100" fmla="*/ 14 w 97"/>
                  <a:gd name="T101" fmla="*/ 90 h 106"/>
                  <a:gd name="T102" fmla="*/ 11 w 97"/>
                  <a:gd name="T103" fmla="*/ 85 h 106"/>
                  <a:gd name="T104" fmla="*/ 8 w 97"/>
                  <a:gd name="T105" fmla="*/ 81 h 106"/>
                  <a:gd name="T106" fmla="*/ 5 w 97"/>
                  <a:gd name="T107" fmla="*/ 76 h 106"/>
                  <a:gd name="T108" fmla="*/ 3 w 97"/>
                  <a:gd name="T109" fmla="*/ 70 h 106"/>
                  <a:gd name="T110" fmla="*/ 2 w 97"/>
                  <a:gd name="T111" fmla="*/ 65 h 106"/>
                  <a:gd name="T112" fmla="*/ 0 w 97"/>
                  <a:gd name="T113" fmla="*/ 59 h 106"/>
                  <a:gd name="T114" fmla="*/ 0 w 97"/>
                  <a:gd name="T11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7" h="106">
                    <a:moveTo>
                      <a:pt x="0" y="53"/>
                    </a:moveTo>
                    <a:lnTo>
                      <a:pt x="0" y="47"/>
                    </a:lnTo>
                    <a:lnTo>
                      <a:pt x="1" y="41"/>
                    </a:lnTo>
                    <a:lnTo>
                      <a:pt x="3" y="35"/>
                    </a:lnTo>
                    <a:lnTo>
                      <a:pt x="5" y="30"/>
                    </a:lnTo>
                    <a:lnTo>
                      <a:pt x="7" y="25"/>
                    </a:lnTo>
                    <a:lnTo>
                      <a:pt x="10" y="20"/>
                    </a:lnTo>
                    <a:lnTo>
                      <a:pt x="14" y="16"/>
                    </a:lnTo>
                    <a:lnTo>
                      <a:pt x="17" y="12"/>
                    </a:lnTo>
                    <a:lnTo>
                      <a:pt x="22" y="8"/>
                    </a:lnTo>
                    <a:lnTo>
                      <a:pt x="26" y="6"/>
                    </a:lnTo>
                    <a:lnTo>
                      <a:pt x="31" y="3"/>
                    </a:lnTo>
                    <a:lnTo>
                      <a:pt x="36" y="1"/>
                    </a:lnTo>
                    <a:lnTo>
                      <a:pt x="41" y="0"/>
                    </a:lnTo>
                    <a:lnTo>
                      <a:pt x="46" y="0"/>
                    </a:lnTo>
                    <a:lnTo>
                      <a:pt x="52" y="0"/>
                    </a:lnTo>
                    <a:lnTo>
                      <a:pt x="57" y="1"/>
                    </a:lnTo>
                    <a:lnTo>
                      <a:pt x="62" y="2"/>
                    </a:lnTo>
                    <a:lnTo>
                      <a:pt x="67" y="4"/>
                    </a:lnTo>
                    <a:lnTo>
                      <a:pt x="72" y="7"/>
                    </a:lnTo>
                    <a:lnTo>
                      <a:pt x="76" y="10"/>
                    </a:lnTo>
                    <a:lnTo>
                      <a:pt x="80" y="14"/>
                    </a:lnTo>
                    <a:lnTo>
                      <a:pt x="84" y="18"/>
                    </a:lnTo>
                    <a:lnTo>
                      <a:pt x="87" y="22"/>
                    </a:lnTo>
                    <a:lnTo>
                      <a:pt x="90" y="27"/>
                    </a:lnTo>
                    <a:lnTo>
                      <a:pt x="93" y="32"/>
                    </a:lnTo>
                    <a:lnTo>
                      <a:pt x="94" y="38"/>
                    </a:lnTo>
                    <a:lnTo>
                      <a:pt x="95" y="44"/>
                    </a:lnTo>
                    <a:lnTo>
                      <a:pt x="96" y="49"/>
                    </a:lnTo>
                    <a:lnTo>
                      <a:pt x="96" y="55"/>
                    </a:lnTo>
                    <a:lnTo>
                      <a:pt x="95" y="61"/>
                    </a:lnTo>
                    <a:lnTo>
                      <a:pt x="94" y="66"/>
                    </a:lnTo>
                    <a:lnTo>
                      <a:pt x="93" y="72"/>
                    </a:lnTo>
                    <a:lnTo>
                      <a:pt x="90" y="77"/>
                    </a:lnTo>
                    <a:lnTo>
                      <a:pt x="88" y="82"/>
                    </a:lnTo>
                    <a:lnTo>
                      <a:pt x="85" y="87"/>
                    </a:lnTo>
                    <a:lnTo>
                      <a:pt x="81" y="91"/>
                    </a:lnTo>
                    <a:lnTo>
                      <a:pt x="77" y="95"/>
                    </a:lnTo>
                    <a:lnTo>
                      <a:pt x="72" y="98"/>
                    </a:lnTo>
                    <a:lnTo>
                      <a:pt x="68" y="100"/>
                    </a:lnTo>
                    <a:lnTo>
                      <a:pt x="63" y="103"/>
                    </a:lnTo>
                    <a:lnTo>
                      <a:pt x="58" y="104"/>
                    </a:lnTo>
                    <a:lnTo>
                      <a:pt x="53" y="105"/>
                    </a:lnTo>
                    <a:lnTo>
                      <a:pt x="47" y="105"/>
                    </a:lnTo>
                    <a:lnTo>
                      <a:pt x="42" y="105"/>
                    </a:lnTo>
                    <a:lnTo>
                      <a:pt x="37" y="104"/>
                    </a:lnTo>
                    <a:lnTo>
                      <a:pt x="32" y="102"/>
                    </a:lnTo>
                    <a:lnTo>
                      <a:pt x="27" y="100"/>
                    </a:lnTo>
                    <a:lnTo>
                      <a:pt x="22" y="97"/>
                    </a:lnTo>
                    <a:lnTo>
                      <a:pt x="18" y="94"/>
                    </a:lnTo>
                    <a:lnTo>
                      <a:pt x="14" y="90"/>
                    </a:lnTo>
                    <a:lnTo>
                      <a:pt x="11" y="85"/>
                    </a:lnTo>
                    <a:lnTo>
                      <a:pt x="8" y="81"/>
                    </a:lnTo>
                    <a:lnTo>
                      <a:pt x="5" y="76"/>
                    </a:lnTo>
                    <a:lnTo>
                      <a:pt x="3" y="70"/>
                    </a:lnTo>
                    <a:lnTo>
                      <a:pt x="2" y="65"/>
                    </a:lnTo>
                    <a:lnTo>
                      <a:pt x="0" y="59"/>
                    </a:lnTo>
                    <a:lnTo>
                      <a:pt x="0" y="53"/>
                    </a:lnTo>
                  </a:path>
                </a:pathLst>
              </a:custGeom>
              <a:solidFill>
                <a:srgbClr val="FF000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774" name="Freeform 246"/>
              <p:cNvSpPr>
                <a:spLocks/>
              </p:cNvSpPr>
              <p:nvPr/>
            </p:nvSpPr>
            <p:spPr bwMode="auto">
              <a:xfrm>
                <a:off x="4242" y="2380"/>
                <a:ext cx="42" cy="47"/>
              </a:xfrm>
              <a:custGeom>
                <a:avLst/>
                <a:gdLst>
                  <a:gd name="T0" fmla="*/ 0 w 42"/>
                  <a:gd name="T1" fmla="*/ 23 h 47"/>
                  <a:gd name="T2" fmla="*/ 0 w 42"/>
                  <a:gd name="T3" fmla="*/ 19 h 47"/>
                  <a:gd name="T4" fmla="*/ 1 w 42"/>
                  <a:gd name="T5" fmla="*/ 16 h 47"/>
                  <a:gd name="T6" fmla="*/ 2 w 42"/>
                  <a:gd name="T7" fmla="*/ 12 h 47"/>
                  <a:gd name="T8" fmla="*/ 4 w 42"/>
                  <a:gd name="T9" fmla="*/ 9 h 47"/>
                  <a:gd name="T10" fmla="*/ 7 w 42"/>
                  <a:gd name="T11" fmla="*/ 6 h 47"/>
                  <a:gd name="T12" fmla="*/ 9 w 42"/>
                  <a:gd name="T13" fmla="*/ 4 h 47"/>
                  <a:gd name="T14" fmla="*/ 12 w 42"/>
                  <a:gd name="T15" fmla="*/ 2 h 47"/>
                  <a:gd name="T16" fmla="*/ 15 w 42"/>
                  <a:gd name="T17" fmla="*/ 1 h 47"/>
                  <a:gd name="T18" fmla="*/ 19 w 42"/>
                  <a:gd name="T19" fmla="*/ 0 h 47"/>
                  <a:gd name="T20" fmla="*/ 22 w 42"/>
                  <a:gd name="T21" fmla="*/ 0 h 47"/>
                  <a:gd name="T22" fmla="*/ 25 w 42"/>
                  <a:gd name="T23" fmla="*/ 1 h 47"/>
                  <a:gd name="T24" fmla="*/ 29 w 42"/>
                  <a:gd name="T25" fmla="*/ 2 h 47"/>
                  <a:gd name="T26" fmla="*/ 31 w 42"/>
                  <a:gd name="T27" fmla="*/ 3 h 47"/>
                  <a:gd name="T28" fmla="*/ 34 w 42"/>
                  <a:gd name="T29" fmla="*/ 6 h 47"/>
                  <a:gd name="T30" fmla="*/ 36 w 42"/>
                  <a:gd name="T31" fmla="*/ 9 h 47"/>
                  <a:gd name="T32" fmla="*/ 38 w 42"/>
                  <a:gd name="T33" fmla="*/ 12 h 47"/>
                  <a:gd name="T34" fmla="*/ 40 w 42"/>
                  <a:gd name="T35" fmla="*/ 15 h 47"/>
                  <a:gd name="T36" fmla="*/ 41 w 42"/>
                  <a:gd name="T37" fmla="*/ 19 h 47"/>
                  <a:gd name="T38" fmla="*/ 41 w 42"/>
                  <a:gd name="T39" fmla="*/ 22 h 47"/>
                  <a:gd name="T40" fmla="*/ 41 w 42"/>
                  <a:gd name="T41" fmla="*/ 27 h 47"/>
                  <a:gd name="T42" fmla="*/ 40 w 42"/>
                  <a:gd name="T43" fmla="*/ 30 h 47"/>
                  <a:gd name="T44" fmla="*/ 39 w 42"/>
                  <a:gd name="T45" fmla="*/ 34 h 47"/>
                  <a:gd name="T46" fmla="*/ 37 w 42"/>
                  <a:gd name="T47" fmla="*/ 37 h 47"/>
                  <a:gd name="T48" fmla="*/ 35 w 42"/>
                  <a:gd name="T49" fmla="*/ 40 h 47"/>
                  <a:gd name="T50" fmla="*/ 32 w 42"/>
                  <a:gd name="T51" fmla="*/ 42 h 47"/>
                  <a:gd name="T52" fmla="*/ 29 w 42"/>
                  <a:gd name="T53" fmla="*/ 44 h 47"/>
                  <a:gd name="T54" fmla="*/ 26 w 42"/>
                  <a:gd name="T55" fmla="*/ 45 h 47"/>
                  <a:gd name="T56" fmla="*/ 23 w 42"/>
                  <a:gd name="T57" fmla="*/ 46 h 47"/>
                  <a:gd name="T58" fmla="*/ 19 w 42"/>
                  <a:gd name="T59" fmla="*/ 46 h 47"/>
                  <a:gd name="T60" fmla="*/ 16 w 42"/>
                  <a:gd name="T61" fmla="*/ 46 h 47"/>
                  <a:gd name="T62" fmla="*/ 13 w 42"/>
                  <a:gd name="T63" fmla="*/ 44 h 47"/>
                  <a:gd name="T64" fmla="*/ 10 w 42"/>
                  <a:gd name="T65" fmla="*/ 43 h 47"/>
                  <a:gd name="T66" fmla="*/ 7 w 42"/>
                  <a:gd name="T67" fmla="*/ 41 h 47"/>
                  <a:gd name="T68" fmla="*/ 5 w 42"/>
                  <a:gd name="T69" fmla="*/ 38 h 47"/>
                  <a:gd name="T70" fmla="*/ 3 w 42"/>
                  <a:gd name="T71" fmla="*/ 35 h 47"/>
                  <a:gd name="T72" fmla="*/ 2 w 42"/>
                  <a:gd name="T73" fmla="*/ 31 h 47"/>
                  <a:gd name="T74" fmla="*/ 1 w 42"/>
                  <a:gd name="T75" fmla="*/ 28 h 47"/>
                  <a:gd name="T76" fmla="*/ 0 w 42"/>
                  <a:gd name="T77" fmla="*/ 24 h 47"/>
                  <a:gd name="T78" fmla="*/ 0 w 42"/>
                  <a:gd name="T79" fmla="*/ 2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2" h="47">
                    <a:moveTo>
                      <a:pt x="0" y="23"/>
                    </a:moveTo>
                    <a:lnTo>
                      <a:pt x="0" y="19"/>
                    </a:lnTo>
                    <a:lnTo>
                      <a:pt x="1" y="16"/>
                    </a:lnTo>
                    <a:lnTo>
                      <a:pt x="2" y="12"/>
                    </a:lnTo>
                    <a:lnTo>
                      <a:pt x="4" y="9"/>
                    </a:lnTo>
                    <a:lnTo>
                      <a:pt x="7" y="6"/>
                    </a:lnTo>
                    <a:lnTo>
                      <a:pt x="9" y="4"/>
                    </a:lnTo>
                    <a:lnTo>
                      <a:pt x="12" y="2"/>
                    </a:lnTo>
                    <a:lnTo>
                      <a:pt x="15" y="1"/>
                    </a:lnTo>
                    <a:lnTo>
                      <a:pt x="19" y="0"/>
                    </a:lnTo>
                    <a:lnTo>
                      <a:pt x="22" y="0"/>
                    </a:lnTo>
                    <a:lnTo>
                      <a:pt x="25" y="1"/>
                    </a:lnTo>
                    <a:lnTo>
                      <a:pt x="29" y="2"/>
                    </a:lnTo>
                    <a:lnTo>
                      <a:pt x="31" y="3"/>
                    </a:lnTo>
                    <a:lnTo>
                      <a:pt x="34" y="6"/>
                    </a:lnTo>
                    <a:lnTo>
                      <a:pt x="36" y="9"/>
                    </a:lnTo>
                    <a:lnTo>
                      <a:pt x="38" y="12"/>
                    </a:lnTo>
                    <a:lnTo>
                      <a:pt x="40" y="15"/>
                    </a:lnTo>
                    <a:lnTo>
                      <a:pt x="41" y="19"/>
                    </a:lnTo>
                    <a:lnTo>
                      <a:pt x="41" y="22"/>
                    </a:lnTo>
                    <a:lnTo>
                      <a:pt x="41" y="27"/>
                    </a:lnTo>
                    <a:lnTo>
                      <a:pt x="40" y="30"/>
                    </a:lnTo>
                    <a:lnTo>
                      <a:pt x="39" y="34"/>
                    </a:lnTo>
                    <a:lnTo>
                      <a:pt x="37" y="37"/>
                    </a:lnTo>
                    <a:lnTo>
                      <a:pt x="35" y="40"/>
                    </a:lnTo>
                    <a:lnTo>
                      <a:pt x="32" y="42"/>
                    </a:lnTo>
                    <a:lnTo>
                      <a:pt x="29" y="44"/>
                    </a:lnTo>
                    <a:lnTo>
                      <a:pt x="26" y="45"/>
                    </a:lnTo>
                    <a:lnTo>
                      <a:pt x="23" y="46"/>
                    </a:lnTo>
                    <a:lnTo>
                      <a:pt x="19" y="46"/>
                    </a:lnTo>
                    <a:lnTo>
                      <a:pt x="16" y="46"/>
                    </a:lnTo>
                    <a:lnTo>
                      <a:pt x="13" y="44"/>
                    </a:lnTo>
                    <a:lnTo>
                      <a:pt x="10" y="43"/>
                    </a:lnTo>
                    <a:lnTo>
                      <a:pt x="7" y="41"/>
                    </a:lnTo>
                    <a:lnTo>
                      <a:pt x="5" y="38"/>
                    </a:lnTo>
                    <a:lnTo>
                      <a:pt x="3" y="35"/>
                    </a:lnTo>
                    <a:lnTo>
                      <a:pt x="2" y="31"/>
                    </a:lnTo>
                    <a:lnTo>
                      <a:pt x="1" y="28"/>
                    </a:lnTo>
                    <a:lnTo>
                      <a:pt x="0" y="24"/>
                    </a:lnTo>
                    <a:lnTo>
                      <a:pt x="0" y="23"/>
                    </a:lnTo>
                  </a:path>
                </a:pathLst>
              </a:custGeom>
              <a:solidFill>
                <a:srgbClr val="C0C0C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775" name="Freeform 247"/>
              <p:cNvSpPr>
                <a:spLocks/>
              </p:cNvSpPr>
              <p:nvPr/>
            </p:nvSpPr>
            <p:spPr bwMode="auto">
              <a:xfrm>
                <a:off x="5068" y="2376"/>
                <a:ext cx="51" cy="26"/>
              </a:xfrm>
              <a:custGeom>
                <a:avLst/>
                <a:gdLst>
                  <a:gd name="T0" fmla="*/ 0 w 51"/>
                  <a:gd name="T1" fmla="*/ 25 h 26"/>
                  <a:gd name="T2" fmla="*/ 0 w 51"/>
                  <a:gd name="T3" fmla="*/ 21 h 26"/>
                  <a:gd name="T4" fmla="*/ 1 w 51"/>
                  <a:gd name="T5" fmla="*/ 18 h 26"/>
                  <a:gd name="T6" fmla="*/ 2 w 51"/>
                  <a:gd name="T7" fmla="*/ 14 h 26"/>
                  <a:gd name="T8" fmla="*/ 5 w 51"/>
                  <a:gd name="T9" fmla="*/ 11 h 26"/>
                  <a:gd name="T10" fmla="*/ 7 w 51"/>
                  <a:gd name="T11" fmla="*/ 8 h 26"/>
                  <a:gd name="T12" fmla="*/ 10 w 51"/>
                  <a:gd name="T13" fmla="*/ 5 h 26"/>
                  <a:gd name="T14" fmla="*/ 13 w 51"/>
                  <a:gd name="T15" fmla="*/ 3 h 26"/>
                  <a:gd name="T16" fmla="*/ 16 w 51"/>
                  <a:gd name="T17" fmla="*/ 2 h 26"/>
                  <a:gd name="T18" fmla="*/ 20 w 51"/>
                  <a:gd name="T19" fmla="*/ 1 h 26"/>
                  <a:gd name="T20" fmla="*/ 23 w 51"/>
                  <a:gd name="T21" fmla="*/ 0 h 26"/>
                  <a:gd name="T22" fmla="*/ 27 w 51"/>
                  <a:gd name="T23" fmla="*/ 0 h 26"/>
                  <a:gd name="T24" fmla="*/ 31 w 51"/>
                  <a:gd name="T25" fmla="*/ 1 h 26"/>
                  <a:gd name="T26" fmla="*/ 35 w 51"/>
                  <a:gd name="T27" fmla="*/ 2 h 26"/>
                  <a:gd name="T28" fmla="*/ 38 w 51"/>
                  <a:gd name="T29" fmla="*/ 3 h 26"/>
                  <a:gd name="T30" fmla="*/ 41 w 51"/>
                  <a:gd name="T31" fmla="*/ 6 h 26"/>
                  <a:gd name="T32" fmla="*/ 44 w 51"/>
                  <a:gd name="T33" fmla="*/ 8 h 26"/>
                  <a:gd name="T34" fmla="*/ 46 w 51"/>
                  <a:gd name="T35" fmla="*/ 12 h 26"/>
                  <a:gd name="T36" fmla="*/ 48 w 51"/>
                  <a:gd name="T37" fmla="*/ 15 h 26"/>
                  <a:gd name="T38" fmla="*/ 49 w 51"/>
                  <a:gd name="T39" fmla="*/ 18 h 26"/>
                  <a:gd name="T40" fmla="*/ 50 w 51"/>
                  <a:gd name="T41" fmla="*/ 22 h 26"/>
                  <a:gd name="T42" fmla="*/ 50 w 51"/>
                  <a:gd name="T43" fmla="*/ 25 h 26"/>
                  <a:gd name="T44" fmla="*/ 0 w 51"/>
                  <a:gd name="T45" fmla="*/ 2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1" h="26">
                    <a:moveTo>
                      <a:pt x="0" y="25"/>
                    </a:moveTo>
                    <a:lnTo>
                      <a:pt x="0" y="21"/>
                    </a:lnTo>
                    <a:lnTo>
                      <a:pt x="1" y="18"/>
                    </a:lnTo>
                    <a:lnTo>
                      <a:pt x="2" y="14"/>
                    </a:lnTo>
                    <a:lnTo>
                      <a:pt x="5" y="11"/>
                    </a:lnTo>
                    <a:lnTo>
                      <a:pt x="7" y="8"/>
                    </a:lnTo>
                    <a:lnTo>
                      <a:pt x="10" y="5"/>
                    </a:lnTo>
                    <a:lnTo>
                      <a:pt x="13" y="3"/>
                    </a:lnTo>
                    <a:lnTo>
                      <a:pt x="16" y="2"/>
                    </a:lnTo>
                    <a:lnTo>
                      <a:pt x="20" y="1"/>
                    </a:lnTo>
                    <a:lnTo>
                      <a:pt x="23" y="0"/>
                    </a:lnTo>
                    <a:lnTo>
                      <a:pt x="27" y="0"/>
                    </a:lnTo>
                    <a:lnTo>
                      <a:pt x="31" y="1"/>
                    </a:lnTo>
                    <a:lnTo>
                      <a:pt x="35" y="2"/>
                    </a:lnTo>
                    <a:lnTo>
                      <a:pt x="38" y="3"/>
                    </a:lnTo>
                    <a:lnTo>
                      <a:pt x="41" y="6"/>
                    </a:lnTo>
                    <a:lnTo>
                      <a:pt x="44" y="8"/>
                    </a:lnTo>
                    <a:lnTo>
                      <a:pt x="46" y="12"/>
                    </a:lnTo>
                    <a:lnTo>
                      <a:pt x="48" y="15"/>
                    </a:lnTo>
                    <a:lnTo>
                      <a:pt x="49" y="18"/>
                    </a:lnTo>
                    <a:lnTo>
                      <a:pt x="50" y="22"/>
                    </a:lnTo>
                    <a:lnTo>
                      <a:pt x="50" y="25"/>
                    </a:lnTo>
                    <a:lnTo>
                      <a:pt x="0" y="25"/>
                    </a:lnTo>
                  </a:path>
                </a:pathLst>
              </a:custGeom>
              <a:solidFill>
                <a:srgbClr val="00000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776" name="Freeform 248"/>
              <p:cNvSpPr>
                <a:spLocks/>
              </p:cNvSpPr>
              <p:nvPr/>
            </p:nvSpPr>
            <p:spPr bwMode="auto">
              <a:xfrm>
                <a:off x="5068" y="2401"/>
                <a:ext cx="51" cy="30"/>
              </a:xfrm>
              <a:custGeom>
                <a:avLst/>
                <a:gdLst>
                  <a:gd name="T0" fmla="*/ 10 w 51"/>
                  <a:gd name="T1" fmla="*/ 0 h 30"/>
                  <a:gd name="T2" fmla="*/ 9 w 51"/>
                  <a:gd name="T3" fmla="*/ 2 h 30"/>
                  <a:gd name="T4" fmla="*/ 9 w 51"/>
                  <a:gd name="T5" fmla="*/ 5 h 30"/>
                  <a:gd name="T6" fmla="*/ 10 w 51"/>
                  <a:gd name="T7" fmla="*/ 8 h 30"/>
                  <a:gd name="T8" fmla="*/ 11 w 51"/>
                  <a:gd name="T9" fmla="*/ 11 h 30"/>
                  <a:gd name="T10" fmla="*/ 13 w 51"/>
                  <a:gd name="T11" fmla="*/ 13 h 30"/>
                  <a:gd name="T12" fmla="*/ 15 w 51"/>
                  <a:gd name="T13" fmla="*/ 15 h 30"/>
                  <a:gd name="T14" fmla="*/ 17 w 51"/>
                  <a:gd name="T15" fmla="*/ 17 h 30"/>
                  <a:gd name="T16" fmla="*/ 20 w 51"/>
                  <a:gd name="T17" fmla="*/ 19 h 30"/>
                  <a:gd name="T18" fmla="*/ 23 w 51"/>
                  <a:gd name="T19" fmla="*/ 19 h 30"/>
                  <a:gd name="T20" fmla="*/ 26 w 51"/>
                  <a:gd name="T21" fmla="*/ 20 h 30"/>
                  <a:gd name="T22" fmla="*/ 29 w 51"/>
                  <a:gd name="T23" fmla="*/ 19 h 30"/>
                  <a:gd name="T24" fmla="*/ 32 w 51"/>
                  <a:gd name="T25" fmla="*/ 18 h 30"/>
                  <a:gd name="T26" fmla="*/ 34 w 51"/>
                  <a:gd name="T27" fmla="*/ 16 h 30"/>
                  <a:gd name="T28" fmla="*/ 36 w 51"/>
                  <a:gd name="T29" fmla="*/ 15 h 30"/>
                  <a:gd name="T30" fmla="*/ 38 w 51"/>
                  <a:gd name="T31" fmla="*/ 12 h 30"/>
                  <a:gd name="T32" fmla="*/ 40 w 51"/>
                  <a:gd name="T33" fmla="*/ 9 h 30"/>
                  <a:gd name="T34" fmla="*/ 40 w 51"/>
                  <a:gd name="T35" fmla="*/ 6 h 30"/>
                  <a:gd name="T36" fmla="*/ 41 w 51"/>
                  <a:gd name="T37" fmla="*/ 3 h 30"/>
                  <a:gd name="T38" fmla="*/ 40 w 51"/>
                  <a:gd name="T39" fmla="*/ 0 h 30"/>
                  <a:gd name="T40" fmla="*/ 50 w 51"/>
                  <a:gd name="T41" fmla="*/ 0 h 30"/>
                  <a:gd name="T42" fmla="*/ 50 w 51"/>
                  <a:gd name="T43" fmla="*/ 4 h 30"/>
                  <a:gd name="T44" fmla="*/ 50 w 51"/>
                  <a:gd name="T45" fmla="*/ 8 h 30"/>
                  <a:gd name="T46" fmla="*/ 49 w 51"/>
                  <a:gd name="T47" fmla="*/ 12 h 30"/>
                  <a:gd name="T48" fmla="*/ 47 w 51"/>
                  <a:gd name="T49" fmla="*/ 15 h 30"/>
                  <a:gd name="T50" fmla="*/ 45 w 51"/>
                  <a:gd name="T51" fmla="*/ 19 h 30"/>
                  <a:gd name="T52" fmla="*/ 43 w 51"/>
                  <a:gd name="T53" fmla="*/ 22 h 30"/>
                  <a:gd name="T54" fmla="*/ 40 w 51"/>
                  <a:gd name="T55" fmla="*/ 24 h 30"/>
                  <a:gd name="T56" fmla="*/ 37 w 51"/>
                  <a:gd name="T57" fmla="*/ 26 h 30"/>
                  <a:gd name="T58" fmla="*/ 33 w 51"/>
                  <a:gd name="T59" fmla="*/ 28 h 30"/>
                  <a:gd name="T60" fmla="*/ 29 w 51"/>
                  <a:gd name="T61" fmla="*/ 29 h 30"/>
                  <a:gd name="T62" fmla="*/ 26 w 51"/>
                  <a:gd name="T63" fmla="*/ 29 h 30"/>
                  <a:gd name="T64" fmla="*/ 22 w 51"/>
                  <a:gd name="T65" fmla="*/ 29 h 30"/>
                  <a:gd name="T66" fmla="*/ 18 w 51"/>
                  <a:gd name="T67" fmla="*/ 28 h 30"/>
                  <a:gd name="T68" fmla="*/ 15 w 51"/>
                  <a:gd name="T69" fmla="*/ 27 h 30"/>
                  <a:gd name="T70" fmla="*/ 11 w 51"/>
                  <a:gd name="T71" fmla="*/ 25 h 30"/>
                  <a:gd name="T72" fmla="*/ 8 w 51"/>
                  <a:gd name="T73" fmla="*/ 23 h 30"/>
                  <a:gd name="T74" fmla="*/ 6 w 51"/>
                  <a:gd name="T75" fmla="*/ 20 h 30"/>
                  <a:gd name="T76" fmla="*/ 4 w 51"/>
                  <a:gd name="T77" fmla="*/ 17 h 30"/>
                  <a:gd name="T78" fmla="*/ 2 w 51"/>
                  <a:gd name="T79" fmla="*/ 13 h 30"/>
                  <a:gd name="T80" fmla="*/ 1 w 51"/>
                  <a:gd name="T81" fmla="*/ 10 h 30"/>
                  <a:gd name="T82" fmla="*/ 0 w 51"/>
                  <a:gd name="T83" fmla="*/ 5 h 30"/>
                  <a:gd name="T84" fmla="*/ 0 w 51"/>
                  <a:gd name="T85" fmla="*/ 2 h 30"/>
                  <a:gd name="T86" fmla="*/ 0 w 51"/>
                  <a:gd name="T87" fmla="*/ 0 h 30"/>
                  <a:gd name="T88" fmla="*/ 10 w 51"/>
                  <a:gd name="T89"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1" h="30">
                    <a:moveTo>
                      <a:pt x="10" y="0"/>
                    </a:moveTo>
                    <a:lnTo>
                      <a:pt x="9" y="2"/>
                    </a:lnTo>
                    <a:lnTo>
                      <a:pt x="9" y="5"/>
                    </a:lnTo>
                    <a:lnTo>
                      <a:pt x="10" y="8"/>
                    </a:lnTo>
                    <a:lnTo>
                      <a:pt x="11" y="11"/>
                    </a:lnTo>
                    <a:lnTo>
                      <a:pt x="13" y="13"/>
                    </a:lnTo>
                    <a:lnTo>
                      <a:pt x="15" y="15"/>
                    </a:lnTo>
                    <a:lnTo>
                      <a:pt x="17" y="17"/>
                    </a:lnTo>
                    <a:lnTo>
                      <a:pt x="20" y="19"/>
                    </a:lnTo>
                    <a:lnTo>
                      <a:pt x="23" y="19"/>
                    </a:lnTo>
                    <a:lnTo>
                      <a:pt x="26" y="20"/>
                    </a:lnTo>
                    <a:lnTo>
                      <a:pt x="29" y="19"/>
                    </a:lnTo>
                    <a:lnTo>
                      <a:pt x="32" y="18"/>
                    </a:lnTo>
                    <a:lnTo>
                      <a:pt x="34" y="16"/>
                    </a:lnTo>
                    <a:lnTo>
                      <a:pt x="36" y="15"/>
                    </a:lnTo>
                    <a:lnTo>
                      <a:pt x="38" y="12"/>
                    </a:lnTo>
                    <a:lnTo>
                      <a:pt x="40" y="9"/>
                    </a:lnTo>
                    <a:lnTo>
                      <a:pt x="40" y="6"/>
                    </a:lnTo>
                    <a:lnTo>
                      <a:pt x="41" y="3"/>
                    </a:lnTo>
                    <a:lnTo>
                      <a:pt x="40" y="0"/>
                    </a:lnTo>
                    <a:lnTo>
                      <a:pt x="50" y="0"/>
                    </a:lnTo>
                    <a:lnTo>
                      <a:pt x="50" y="4"/>
                    </a:lnTo>
                    <a:lnTo>
                      <a:pt x="50" y="8"/>
                    </a:lnTo>
                    <a:lnTo>
                      <a:pt x="49" y="12"/>
                    </a:lnTo>
                    <a:lnTo>
                      <a:pt x="47" y="15"/>
                    </a:lnTo>
                    <a:lnTo>
                      <a:pt x="45" y="19"/>
                    </a:lnTo>
                    <a:lnTo>
                      <a:pt x="43" y="22"/>
                    </a:lnTo>
                    <a:lnTo>
                      <a:pt x="40" y="24"/>
                    </a:lnTo>
                    <a:lnTo>
                      <a:pt x="37" y="26"/>
                    </a:lnTo>
                    <a:lnTo>
                      <a:pt x="33" y="28"/>
                    </a:lnTo>
                    <a:lnTo>
                      <a:pt x="29" y="29"/>
                    </a:lnTo>
                    <a:lnTo>
                      <a:pt x="26" y="29"/>
                    </a:lnTo>
                    <a:lnTo>
                      <a:pt x="22" y="29"/>
                    </a:lnTo>
                    <a:lnTo>
                      <a:pt x="18" y="28"/>
                    </a:lnTo>
                    <a:lnTo>
                      <a:pt x="15" y="27"/>
                    </a:lnTo>
                    <a:lnTo>
                      <a:pt x="11" y="25"/>
                    </a:lnTo>
                    <a:lnTo>
                      <a:pt x="8" y="23"/>
                    </a:lnTo>
                    <a:lnTo>
                      <a:pt x="6" y="20"/>
                    </a:lnTo>
                    <a:lnTo>
                      <a:pt x="4" y="17"/>
                    </a:lnTo>
                    <a:lnTo>
                      <a:pt x="2" y="13"/>
                    </a:lnTo>
                    <a:lnTo>
                      <a:pt x="1" y="10"/>
                    </a:lnTo>
                    <a:lnTo>
                      <a:pt x="0" y="5"/>
                    </a:lnTo>
                    <a:lnTo>
                      <a:pt x="0" y="2"/>
                    </a:lnTo>
                    <a:lnTo>
                      <a:pt x="0" y="0"/>
                    </a:lnTo>
                    <a:lnTo>
                      <a:pt x="10" y="0"/>
                    </a:lnTo>
                  </a:path>
                </a:pathLst>
              </a:custGeom>
              <a:solidFill>
                <a:srgbClr val="00000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777" name="Freeform 249"/>
              <p:cNvSpPr>
                <a:spLocks/>
              </p:cNvSpPr>
              <p:nvPr/>
            </p:nvSpPr>
            <p:spPr bwMode="auto">
              <a:xfrm>
                <a:off x="5033" y="2401"/>
                <a:ext cx="121" cy="69"/>
              </a:xfrm>
              <a:custGeom>
                <a:avLst/>
                <a:gdLst>
                  <a:gd name="T0" fmla="*/ 25 w 121"/>
                  <a:gd name="T1" fmla="*/ 0 h 69"/>
                  <a:gd name="T2" fmla="*/ 25 w 121"/>
                  <a:gd name="T3" fmla="*/ 4 h 69"/>
                  <a:gd name="T4" fmla="*/ 26 w 121"/>
                  <a:gd name="T5" fmla="*/ 9 h 69"/>
                  <a:gd name="T6" fmla="*/ 27 w 121"/>
                  <a:gd name="T7" fmla="*/ 14 h 69"/>
                  <a:gd name="T8" fmla="*/ 28 w 121"/>
                  <a:gd name="T9" fmla="*/ 18 h 69"/>
                  <a:gd name="T10" fmla="*/ 30 w 121"/>
                  <a:gd name="T11" fmla="*/ 22 h 69"/>
                  <a:gd name="T12" fmla="*/ 33 w 121"/>
                  <a:gd name="T13" fmla="*/ 26 h 69"/>
                  <a:gd name="T14" fmla="*/ 36 w 121"/>
                  <a:gd name="T15" fmla="*/ 30 h 69"/>
                  <a:gd name="T16" fmla="*/ 39 w 121"/>
                  <a:gd name="T17" fmla="*/ 33 h 69"/>
                  <a:gd name="T18" fmla="*/ 43 w 121"/>
                  <a:gd name="T19" fmla="*/ 36 h 69"/>
                  <a:gd name="T20" fmla="*/ 47 w 121"/>
                  <a:gd name="T21" fmla="*/ 38 h 69"/>
                  <a:gd name="T22" fmla="*/ 51 w 121"/>
                  <a:gd name="T23" fmla="*/ 40 h 69"/>
                  <a:gd name="T24" fmla="*/ 55 w 121"/>
                  <a:gd name="T25" fmla="*/ 41 h 69"/>
                  <a:gd name="T26" fmla="*/ 60 w 121"/>
                  <a:gd name="T27" fmla="*/ 41 h 69"/>
                  <a:gd name="T28" fmla="*/ 64 w 121"/>
                  <a:gd name="T29" fmla="*/ 41 h 69"/>
                  <a:gd name="T30" fmla="*/ 68 w 121"/>
                  <a:gd name="T31" fmla="*/ 40 h 69"/>
                  <a:gd name="T32" fmla="*/ 73 w 121"/>
                  <a:gd name="T33" fmla="*/ 38 h 69"/>
                  <a:gd name="T34" fmla="*/ 77 w 121"/>
                  <a:gd name="T35" fmla="*/ 37 h 69"/>
                  <a:gd name="T36" fmla="*/ 81 w 121"/>
                  <a:gd name="T37" fmla="*/ 34 h 69"/>
                  <a:gd name="T38" fmla="*/ 84 w 121"/>
                  <a:gd name="T39" fmla="*/ 30 h 69"/>
                  <a:gd name="T40" fmla="*/ 87 w 121"/>
                  <a:gd name="T41" fmla="*/ 27 h 69"/>
                  <a:gd name="T42" fmla="*/ 90 w 121"/>
                  <a:gd name="T43" fmla="*/ 23 h 69"/>
                  <a:gd name="T44" fmla="*/ 92 w 121"/>
                  <a:gd name="T45" fmla="*/ 19 h 69"/>
                  <a:gd name="T46" fmla="*/ 93 w 121"/>
                  <a:gd name="T47" fmla="*/ 14 h 69"/>
                  <a:gd name="T48" fmla="*/ 94 w 121"/>
                  <a:gd name="T49" fmla="*/ 10 h 69"/>
                  <a:gd name="T50" fmla="*/ 95 w 121"/>
                  <a:gd name="T51" fmla="*/ 5 h 69"/>
                  <a:gd name="T52" fmla="*/ 95 w 121"/>
                  <a:gd name="T53" fmla="*/ 0 h 69"/>
                  <a:gd name="T54" fmla="*/ 120 w 121"/>
                  <a:gd name="T55" fmla="*/ 0 h 69"/>
                  <a:gd name="T56" fmla="*/ 120 w 121"/>
                  <a:gd name="T57" fmla="*/ 6 h 69"/>
                  <a:gd name="T58" fmla="*/ 119 w 121"/>
                  <a:gd name="T59" fmla="*/ 13 h 69"/>
                  <a:gd name="T60" fmla="*/ 118 w 121"/>
                  <a:gd name="T61" fmla="*/ 19 h 69"/>
                  <a:gd name="T62" fmla="*/ 117 w 121"/>
                  <a:gd name="T63" fmla="*/ 25 h 69"/>
                  <a:gd name="T64" fmla="*/ 114 w 121"/>
                  <a:gd name="T65" fmla="*/ 31 h 69"/>
                  <a:gd name="T66" fmla="*/ 112 w 121"/>
                  <a:gd name="T67" fmla="*/ 37 h 69"/>
                  <a:gd name="T68" fmla="*/ 108 w 121"/>
                  <a:gd name="T69" fmla="*/ 42 h 69"/>
                  <a:gd name="T70" fmla="*/ 105 w 121"/>
                  <a:gd name="T71" fmla="*/ 47 h 69"/>
                  <a:gd name="T72" fmla="*/ 100 w 121"/>
                  <a:gd name="T73" fmla="*/ 51 h 69"/>
                  <a:gd name="T74" fmla="*/ 96 w 121"/>
                  <a:gd name="T75" fmla="*/ 55 h 69"/>
                  <a:gd name="T76" fmla="*/ 91 w 121"/>
                  <a:gd name="T77" fmla="*/ 59 h 69"/>
                  <a:gd name="T78" fmla="*/ 86 w 121"/>
                  <a:gd name="T79" fmla="*/ 62 h 69"/>
                  <a:gd name="T80" fmla="*/ 81 w 121"/>
                  <a:gd name="T81" fmla="*/ 64 h 69"/>
                  <a:gd name="T82" fmla="*/ 75 w 121"/>
                  <a:gd name="T83" fmla="*/ 66 h 69"/>
                  <a:gd name="T84" fmla="*/ 69 w 121"/>
                  <a:gd name="T85" fmla="*/ 67 h 69"/>
                  <a:gd name="T86" fmla="*/ 63 w 121"/>
                  <a:gd name="T87" fmla="*/ 68 h 69"/>
                  <a:gd name="T88" fmla="*/ 58 w 121"/>
                  <a:gd name="T89" fmla="*/ 68 h 69"/>
                  <a:gd name="T90" fmla="*/ 52 w 121"/>
                  <a:gd name="T91" fmla="*/ 67 h 69"/>
                  <a:gd name="T92" fmla="*/ 46 w 121"/>
                  <a:gd name="T93" fmla="*/ 66 h 69"/>
                  <a:gd name="T94" fmla="*/ 40 w 121"/>
                  <a:gd name="T95" fmla="*/ 65 h 69"/>
                  <a:gd name="T96" fmla="*/ 35 w 121"/>
                  <a:gd name="T97" fmla="*/ 62 h 69"/>
                  <a:gd name="T98" fmla="*/ 30 w 121"/>
                  <a:gd name="T99" fmla="*/ 59 h 69"/>
                  <a:gd name="T100" fmla="*/ 25 w 121"/>
                  <a:gd name="T101" fmla="*/ 56 h 69"/>
                  <a:gd name="T102" fmla="*/ 20 w 121"/>
                  <a:gd name="T103" fmla="*/ 52 h 69"/>
                  <a:gd name="T104" fmla="*/ 16 w 121"/>
                  <a:gd name="T105" fmla="*/ 47 h 69"/>
                  <a:gd name="T106" fmla="*/ 12 w 121"/>
                  <a:gd name="T107" fmla="*/ 42 h 69"/>
                  <a:gd name="T108" fmla="*/ 9 w 121"/>
                  <a:gd name="T109" fmla="*/ 37 h 69"/>
                  <a:gd name="T110" fmla="*/ 6 w 121"/>
                  <a:gd name="T111" fmla="*/ 31 h 69"/>
                  <a:gd name="T112" fmla="*/ 4 w 121"/>
                  <a:gd name="T113" fmla="*/ 26 h 69"/>
                  <a:gd name="T114" fmla="*/ 2 w 121"/>
                  <a:gd name="T115" fmla="*/ 20 h 69"/>
                  <a:gd name="T116" fmla="*/ 1 w 121"/>
                  <a:gd name="T117" fmla="*/ 14 h 69"/>
                  <a:gd name="T118" fmla="*/ 0 w 121"/>
                  <a:gd name="T119" fmla="*/ 7 h 69"/>
                  <a:gd name="T120" fmla="*/ 0 w 121"/>
                  <a:gd name="T121" fmla="*/ 1 h 69"/>
                  <a:gd name="T122" fmla="*/ 0 w 121"/>
                  <a:gd name="T123" fmla="*/ 0 h 69"/>
                  <a:gd name="T124" fmla="*/ 25 w 121"/>
                  <a:gd name="T125"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1" h="69">
                    <a:moveTo>
                      <a:pt x="25" y="0"/>
                    </a:moveTo>
                    <a:lnTo>
                      <a:pt x="25" y="4"/>
                    </a:lnTo>
                    <a:lnTo>
                      <a:pt x="26" y="9"/>
                    </a:lnTo>
                    <a:lnTo>
                      <a:pt x="27" y="14"/>
                    </a:lnTo>
                    <a:lnTo>
                      <a:pt x="28" y="18"/>
                    </a:lnTo>
                    <a:lnTo>
                      <a:pt x="30" y="22"/>
                    </a:lnTo>
                    <a:lnTo>
                      <a:pt x="33" y="26"/>
                    </a:lnTo>
                    <a:lnTo>
                      <a:pt x="36" y="30"/>
                    </a:lnTo>
                    <a:lnTo>
                      <a:pt x="39" y="33"/>
                    </a:lnTo>
                    <a:lnTo>
                      <a:pt x="43" y="36"/>
                    </a:lnTo>
                    <a:lnTo>
                      <a:pt x="47" y="38"/>
                    </a:lnTo>
                    <a:lnTo>
                      <a:pt x="51" y="40"/>
                    </a:lnTo>
                    <a:lnTo>
                      <a:pt x="55" y="41"/>
                    </a:lnTo>
                    <a:lnTo>
                      <a:pt x="60" y="41"/>
                    </a:lnTo>
                    <a:lnTo>
                      <a:pt x="64" y="41"/>
                    </a:lnTo>
                    <a:lnTo>
                      <a:pt x="68" y="40"/>
                    </a:lnTo>
                    <a:lnTo>
                      <a:pt x="73" y="38"/>
                    </a:lnTo>
                    <a:lnTo>
                      <a:pt x="77" y="37"/>
                    </a:lnTo>
                    <a:lnTo>
                      <a:pt x="81" y="34"/>
                    </a:lnTo>
                    <a:lnTo>
                      <a:pt x="84" y="30"/>
                    </a:lnTo>
                    <a:lnTo>
                      <a:pt x="87" y="27"/>
                    </a:lnTo>
                    <a:lnTo>
                      <a:pt x="90" y="23"/>
                    </a:lnTo>
                    <a:lnTo>
                      <a:pt x="92" y="19"/>
                    </a:lnTo>
                    <a:lnTo>
                      <a:pt x="93" y="14"/>
                    </a:lnTo>
                    <a:lnTo>
                      <a:pt x="94" y="10"/>
                    </a:lnTo>
                    <a:lnTo>
                      <a:pt x="95" y="5"/>
                    </a:lnTo>
                    <a:lnTo>
                      <a:pt x="95" y="0"/>
                    </a:lnTo>
                    <a:lnTo>
                      <a:pt x="120" y="0"/>
                    </a:lnTo>
                    <a:lnTo>
                      <a:pt x="120" y="6"/>
                    </a:lnTo>
                    <a:lnTo>
                      <a:pt x="119" y="13"/>
                    </a:lnTo>
                    <a:lnTo>
                      <a:pt x="118" y="19"/>
                    </a:lnTo>
                    <a:lnTo>
                      <a:pt x="117" y="25"/>
                    </a:lnTo>
                    <a:lnTo>
                      <a:pt x="114" y="31"/>
                    </a:lnTo>
                    <a:lnTo>
                      <a:pt x="112" y="37"/>
                    </a:lnTo>
                    <a:lnTo>
                      <a:pt x="108" y="42"/>
                    </a:lnTo>
                    <a:lnTo>
                      <a:pt x="105" y="47"/>
                    </a:lnTo>
                    <a:lnTo>
                      <a:pt x="100" y="51"/>
                    </a:lnTo>
                    <a:lnTo>
                      <a:pt x="96" y="55"/>
                    </a:lnTo>
                    <a:lnTo>
                      <a:pt x="91" y="59"/>
                    </a:lnTo>
                    <a:lnTo>
                      <a:pt x="86" y="62"/>
                    </a:lnTo>
                    <a:lnTo>
                      <a:pt x="81" y="64"/>
                    </a:lnTo>
                    <a:lnTo>
                      <a:pt x="75" y="66"/>
                    </a:lnTo>
                    <a:lnTo>
                      <a:pt x="69" y="67"/>
                    </a:lnTo>
                    <a:lnTo>
                      <a:pt x="63" y="68"/>
                    </a:lnTo>
                    <a:lnTo>
                      <a:pt x="58" y="68"/>
                    </a:lnTo>
                    <a:lnTo>
                      <a:pt x="52" y="67"/>
                    </a:lnTo>
                    <a:lnTo>
                      <a:pt x="46" y="66"/>
                    </a:lnTo>
                    <a:lnTo>
                      <a:pt x="40" y="65"/>
                    </a:lnTo>
                    <a:lnTo>
                      <a:pt x="35" y="62"/>
                    </a:lnTo>
                    <a:lnTo>
                      <a:pt x="30" y="59"/>
                    </a:lnTo>
                    <a:lnTo>
                      <a:pt x="25" y="56"/>
                    </a:lnTo>
                    <a:lnTo>
                      <a:pt x="20" y="52"/>
                    </a:lnTo>
                    <a:lnTo>
                      <a:pt x="16" y="47"/>
                    </a:lnTo>
                    <a:lnTo>
                      <a:pt x="12" y="42"/>
                    </a:lnTo>
                    <a:lnTo>
                      <a:pt x="9" y="37"/>
                    </a:lnTo>
                    <a:lnTo>
                      <a:pt x="6" y="31"/>
                    </a:lnTo>
                    <a:lnTo>
                      <a:pt x="4" y="26"/>
                    </a:lnTo>
                    <a:lnTo>
                      <a:pt x="2" y="20"/>
                    </a:lnTo>
                    <a:lnTo>
                      <a:pt x="1" y="14"/>
                    </a:lnTo>
                    <a:lnTo>
                      <a:pt x="0" y="7"/>
                    </a:lnTo>
                    <a:lnTo>
                      <a:pt x="0" y="1"/>
                    </a:lnTo>
                    <a:lnTo>
                      <a:pt x="0" y="0"/>
                    </a:lnTo>
                    <a:lnTo>
                      <a:pt x="25" y="0"/>
                    </a:lnTo>
                  </a:path>
                </a:pathLst>
              </a:custGeom>
              <a:solidFill>
                <a:srgbClr val="00000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778" name="Freeform 250"/>
              <p:cNvSpPr>
                <a:spLocks/>
              </p:cNvSpPr>
              <p:nvPr/>
            </p:nvSpPr>
            <p:spPr bwMode="auto">
              <a:xfrm>
                <a:off x="5033" y="2336"/>
                <a:ext cx="121" cy="71"/>
              </a:xfrm>
              <a:custGeom>
                <a:avLst/>
                <a:gdLst>
                  <a:gd name="T0" fmla="*/ 25 w 121"/>
                  <a:gd name="T1" fmla="*/ 70 h 71"/>
                  <a:gd name="T2" fmla="*/ 25 w 121"/>
                  <a:gd name="T3" fmla="*/ 66 h 71"/>
                  <a:gd name="T4" fmla="*/ 26 w 121"/>
                  <a:gd name="T5" fmla="*/ 61 h 71"/>
                  <a:gd name="T6" fmla="*/ 27 w 121"/>
                  <a:gd name="T7" fmla="*/ 56 h 71"/>
                  <a:gd name="T8" fmla="*/ 28 w 121"/>
                  <a:gd name="T9" fmla="*/ 51 h 71"/>
                  <a:gd name="T10" fmla="*/ 30 w 121"/>
                  <a:gd name="T11" fmla="*/ 47 h 71"/>
                  <a:gd name="T12" fmla="*/ 33 w 121"/>
                  <a:gd name="T13" fmla="*/ 43 h 71"/>
                  <a:gd name="T14" fmla="*/ 36 w 121"/>
                  <a:gd name="T15" fmla="*/ 39 h 71"/>
                  <a:gd name="T16" fmla="*/ 39 w 121"/>
                  <a:gd name="T17" fmla="*/ 36 h 71"/>
                  <a:gd name="T18" fmla="*/ 43 w 121"/>
                  <a:gd name="T19" fmla="*/ 33 h 71"/>
                  <a:gd name="T20" fmla="*/ 47 w 121"/>
                  <a:gd name="T21" fmla="*/ 30 h 71"/>
                  <a:gd name="T22" fmla="*/ 51 w 121"/>
                  <a:gd name="T23" fmla="*/ 29 h 71"/>
                  <a:gd name="T24" fmla="*/ 55 w 121"/>
                  <a:gd name="T25" fmla="*/ 28 h 71"/>
                  <a:gd name="T26" fmla="*/ 60 w 121"/>
                  <a:gd name="T27" fmla="*/ 28 h 71"/>
                  <a:gd name="T28" fmla="*/ 64 w 121"/>
                  <a:gd name="T29" fmla="*/ 28 h 71"/>
                  <a:gd name="T30" fmla="*/ 68 w 121"/>
                  <a:gd name="T31" fmla="*/ 29 h 71"/>
                  <a:gd name="T32" fmla="*/ 73 w 121"/>
                  <a:gd name="T33" fmla="*/ 30 h 71"/>
                  <a:gd name="T34" fmla="*/ 77 w 121"/>
                  <a:gd name="T35" fmla="*/ 32 h 71"/>
                  <a:gd name="T36" fmla="*/ 81 w 121"/>
                  <a:gd name="T37" fmla="*/ 35 h 71"/>
                  <a:gd name="T38" fmla="*/ 84 w 121"/>
                  <a:gd name="T39" fmla="*/ 38 h 71"/>
                  <a:gd name="T40" fmla="*/ 87 w 121"/>
                  <a:gd name="T41" fmla="*/ 42 h 71"/>
                  <a:gd name="T42" fmla="*/ 90 w 121"/>
                  <a:gd name="T43" fmla="*/ 46 h 71"/>
                  <a:gd name="T44" fmla="*/ 92 w 121"/>
                  <a:gd name="T45" fmla="*/ 50 h 71"/>
                  <a:gd name="T46" fmla="*/ 93 w 121"/>
                  <a:gd name="T47" fmla="*/ 55 h 71"/>
                  <a:gd name="T48" fmla="*/ 94 w 121"/>
                  <a:gd name="T49" fmla="*/ 60 h 71"/>
                  <a:gd name="T50" fmla="*/ 95 w 121"/>
                  <a:gd name="T51" fmla="*/ 65 h 71"/>
                  <a:gd name="T52" fmla="*/ 95 w 121"/>
                  <a:gd name="T53" fmla="*/ 70 h 71"/>
                  <a:gd name="T54" fmla="*/ 120 w 121"/>
                  <a:gd name="T55" fmla="*/ 70 h 71"/>
                  <a:gd name="T56" fmla="*/ 120 w 121"/>
                  <a:gd name="T57" fmla="*/ 63 h 71"/>
                  <a:gd name="T58" fmla="*/ 119 w 121"/>
                  <a:gd name="T59" fmla="*/ 57 h 71"/>
                  <a:gd name="T60" fmla="*/ 118 w 121"/>
                  <a:gd name="T61" fmla="*/ 50 h 71"/>
                  <a:gd name="T62" fmla="*/ 117 w 121"/>
                  <a:gd name="T63" fmla="*/ 44 h 71"/>
                  <a:gd name="T64" fmla="*/ 114 w 121"/>
                  <a:gd name="T65" fmla="*/ 38 h 71"/>
                  <a:gd name="T66" fmla="*/ 112 w 121"/>
                  <a:gd name="T67" fmla="*/ 32 h 71"/>
                  <a:gd name="T68" fmla="*/ 108 w 121"/>
                  <a:gd name="T69" fmla="*/ 27 h 71"/>
                  <a:gd name="T70" fmla="*/ 105 w 121"/>
                  <a:gd name="T71" fmla="*/ 22 h 71"/>
                  <a:gd name="T72" fmla="*/ 100 w 121"/>
                  <a:gd name="T73" fmla="*/ 17 h 71"/>
                  <a:gd name="T74" fmla="*/ 96 w 121"/>
                  <a:gd name="T75" fmla="*/ 13 h 71"/>
                  <a:gd name="T76" fmla="*/ 91 w 121"/>
                  <a:gd name="T77" fmla="*/ 10 h 71"/>
                  <a:gd name="T78" fmla="*/ 86 w 121"/>
                  <a:gd name="T79" fmla="*/ 6 h 71"/>
                  <a:gd name="T80" fmla="*/ 81 w 121"/>
                  <a:gd name="T81" fmla="*/ 4 h 71"/>
                  <a:gd name="T82" fmla="*/ 75 w 121"/>
                  <a:gd name="T83" fmla="*/ 2 h 71"/>
                  <a:gd name="T84" fmla="*/ 69 w 121"/>
                  <a:gd name="T85" fmla="*/ 1 h 71"/>
                  <a:gd name="T86" fmla="*/ 63 w 121"/>
                  <a:gd name="T87" fmla="*/ 0 h 71"/>
                  <a:gd name="T88" fmla="*/ 58 w 121"/>
                  <a:gd name="T89" fmla="*/ 0 h 71"/>
                  <a:gd name="T90" fmla="*/ 52 w 121"/>
                  <a:gd name="T91" fmla="*/ 1 h 71"/>
                  <a:gd name="T92" fmla="*/ 46 w 121"/>
                  <a:gd name="T93" fmla="*/ 2 h 71"/>
                  <a:gd name="T94" fmla="*/ 40 w 121"/>
                  <a:gd name="T95" fmla="*/ 3 h 71"/>
                  <a:gd name="T96" fmla="*/ 35 w 121"/>
                  <a:gd name="T97" fmla="*/ 6 h 71"/>
                  <a:gd name="T98" fmla="*/ 30 w 121"/>
                  <a:gd name="T99" fmla="*/ 9 h 71"/>
                  <a:gd name="T100" fmla="*/ 25 w 121"/>
                  <a:gd name="T101" fmla="*/ 13 h 71"/>
                  <a:gd name="T102" fmla="*/ 20 w 121"/>
                  <a:gd name="T103" fmla="*/ 17 h 71"/>
                  <a:gd name="T104" fmla="*/ 16 w 121"/>
                  <a:gd name="T105" fmla="*/ 21 h 71"/>
                  <a:gd name="T106" fmla="*/ 12 w 121"/>
                  <a:gd name="T107" fmla="*/ 26 h 71"/>
                  <a:gd name="T108" fmla="*/ 9 w 121"/>
                  <a:gd name="T109" fmla="*/ 32 h 71"/>
                  <a:gd name="T110" fmla="*/ 6 w 121"/>
                  <a:gd name="T111" fmla="*/ 37 h 71"/>
                  <a:gd name="T112" fmla="*/ 4 w 121"/>
                  <a:gd name="T113" fmla="*/ 43 h 71"/>
                  <a:gd name="T114" fmla="*/ 2 w 121"/>
                  <a:gd name="T115" fmla="*/ 50 h 71"/>
                  <a:gd name="T116" fmla="*/ 1 w 121"/>
                  <a:gd name="T117" fmla="*/ 56 h 71"/>
                  <a:gd name="T118" fmla="*/ 0 w 121"/>
                  <a:gd name="T119" fmla="*/ 62 h 71"/>
                  <a:gd name="T120" fmla="*/ 0 w 121"/>
                  <a:gd name="T121" fmla="*/ 69 h 71"/>
                  <a:gd name="T122" fmla="*/ 0 w 121"/>
                  <a:gd name="T123" fmla="*/ 70 h 71"/>
                  <a:gd name="T124" fmla="*/ 25 w 121"/>
                  <a:gd name="T125" fmla="*/ 7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1" h="71">
                    <a:moveTo>
                      <a:pt x="25" y="70"/>
                    </a:moveTo>
                    <a:lnTo>
                      <a:pt x="25" y="66"/>
                    </a:lnTo>
                    <a:lnTo>
                      <a:pt x="26" y="61"/>
                    </a:lnTo>
                    <a:lnTo>
                      <a:pt x="27" y="56"/>
                    </a:lnTo>
                    <a:lnTo>
                      <a:pt x="28" y="51"/>
                    </a:lnTo>
                    <a:lnTo>
                      <a:pt x="30" y="47"/>
                    </a:lnTo>
                    <a:lnTo>
                      <a:pt x="33" y="43"/>
                    </a:lnTo>
                    <a:lnTo>
                      <a:pt x="36" y="39"/>
                    </a:lnTo>
                    <a:lnTo>
                      <a:pt x="39" y="36"/>
                    </a:lnTo>
                    <a:lnTo>
                      <a:pt x="43" y="33"/>
                    </a:lnTo>
                    <a:lnTo>
                      <a:pt x="47" y="30"/>
                    </a:lnTo>
                    <a:lnTo>
                      <a:pt x="51" y="29"/>
                    </a:lnTo>
                    <a:lnTo>
                      <a:pt x="55" y="28"/>
                    </a:lnTo>
                    <a:lnTo>
                      <a:pt x="60" y="28"/>
                    </a:lnTo>
                    <a:lnTo>
                      <a:pt x="64" y="28"/>
                    </a:lnTo>
                    <a:lnTo>
                      <a:pt x="68" y="29"/>
                    </a:lnTo>
                    <a:lnTo>
                      <a:pt x="73" y="30"/>
                    </a:lnTo>
                    <a:lnTo>
                      <a:pt x="77" y="32"/>
                    </a:lnTo>
                    <a:lnTo>
                      <a:pt x="81" y="35"/>
                    </a:lnTo>
                    <a:lnTo>
                      <a:pt x="84" y="38"/>
                    </a:lnTo>
                    <a:lnTo>
                      <a:pt x="87" y="42"/>
                    </a:lnTo>
                    <a:lnTo>
                      <a:pt x="90" y="46"/>
                    </a:lnTo>
                    <a:lnTo>
                      <a:pt x="92" y="50"/>
                    </a:lnTo>
                    <a:lnTo>
                      <a:pt x="93" y="55"/>
                    </a:lnTo>
                    <a:lnTo>
                      <a:pt x="94" y="60"/>
                    </a:lnTo>
                    <a:lnTo>
                      <a:pt x="95" y="65"/>
                    </a:lnTo>
                    <a:lnTo>
                      <a:pt x="95" y="70"/>
                    </a:lnTo>
                    <a:lnTo>
                      <a:pt x="120" y="70"/>
                    </a:lnTo>
                    <a:lnTo>
                      <a:pt x="120" y="63"/>
                    </a:lnTo>
                    <a:lnTo>
                      <a:pt x="119" y="57"/>
                    </a:lnTo>
                    <a:lnTo>
                      <a:pt x="118" y="50"/>
                    </a:lnTo>
                    <a:lnTo>
                      <a:pt x="117" y="44"/>
                    </a:lnTo>
                    <a:lnTo>
                      <a:pt x="114" y="38"/>
                    </a:lnTo>
                    <a:lnTo>
                      <a:pt x="112" y="32"/>
                    </a:lnTo>
                    <a:lnTo>
                      <a:pt x="108" y="27"/>
                    </a:lnTo>
                    <a:lnTo>
                      <a:pt x="105" y="22"/>
                    </a:lnTo>
                    <a:lnTo>
                      <a:pt x="100" y="17"/>
                    </a:lnTo>
                    <a:lnTo>
                      <a:pt x="96" y="13"/>
                    </a:lnTo>
                    <a:lnTo>
                      <a:pt x="91" y="10"/>
                    </a:lnTo>
                    <a:lnTo>
                      <a:pt x="86" y="6"/>
                    </a:lnTo>
                    <a:lnTo>
                      <a:pt x="81" y="4"/>
                    </a:lnTo>
                    <a:lnTo>
                      <a:pt x="75" y="2"/>
                    </a:lnTo>
                    <a:lnTo>
                      <a:pt x="69" y="1"/>
                    </a:lnTo>
                    <a:lnTo>
                      <a:pt x="63" y="0"/>
                    </a:lnTo>
                    <a:lnTo>
                      <a:pt x="58" y="0"/>
                    </a:lnTo>
                    <a:lnTo>
                      <a:pt x="52" y="1"/>
                    </a:lnTo>
                    <a:lnTo>
                      <a:pt x="46" y="2"/>
                    </a:lnTo>
                    <a:lnTo>
                      <a:pt x="40" y="3"/>
                    </a:lnTo>
                    <a:lnTo>
                      <a:pt x="35" y="6"/>
                    </a:lnTo>
                    <a:lnTo>
                      <a:pt x="30" y="9"/>
                    </a:lnTo>
                    <a:lnTo>
                      <a:pt x="25" y="13"/>
                    </a:lnTo>
                    <a:lnTo>
                      <a:pt x="20" y="17"/>
                    </a:lnTo>
                    <a:lnTo>
                      <a:pt x="16" y="21"/>
                    </a:lnTo>
                    <a:lnTo>
                      <a:pt x="12" y="26"/>
                    </a:lnTo>
                    <a:lnTo>
                      <a:pt x="9" y="32"/>
                    </a:lnTo>
                    <a:lnTo>
                      <a:pt x="6" y="37"/>
                    </a:lnTo>
                    <a:lnTo>
                      <a:pt x="4" y="43"/>
                    </a:lnTo>
                    <a:lnTo>
                      <a:pt x="2" y="50"/>
                    </a:lnTo>
                    <a:lnTo>
                      <a:pt x="1" y="56"/>
                    </a:lnTo>
                    <a:lnTo>
                      <a:pt x="0" y="62"/>
                    </a:lnTo>
                    <a:lnTo>
                      <a:pt x="0" y="69"/>
                    </a:lnTo>
                    <a:lnTo>
                      <a:pt x="0" y="70"/>
                    </a:lnTo>
                    <a:lnTo>
                      <a:pt x="25" y="70"/>
                    </a:lnTo>
                  </a:path>
                </a:pathLst>
              </a:custGeom>
              <a:solidFill>
                <a:srgbClr val="00000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779" name="Freeform 251"/>
              <p:cNvSpPr>
                <a:spLocks/>
              </p:cNvSpPr>
              <p:nvPr/>
            </p:nvSpPr>
            <p:spPr bwMode="auto">
              <a:xfrm>
                <a:off x="4939" y="2376"/>
                <a:ext cx="51" cy="26"/>
              </a:xfrm>
              <a:custGeom>
                <a:avLst/>
                <a:gdLst>
                  <a:gd name="T0" fmla="*/ 0 w 51"/>
                  <a:gd name="T1" fmla="*/ 25 h 26"/>
                  <a:gd name="T2" fmla="*/ 0 w 51"/>
                  <a:gd name="T3" fmla="*/ 21 h 26"/>
                  <a:gd name="T4" fmla="*/ 1 w 51"/>
                  <a:gd name="T5" fmla="*/ 18 h 26"/>
                  <a:gd name="T6" fmla="*/ 2 w 51"/>
                  <a:gd name="T7" fmla="*/ 14 h 26"/>
                  <a:gd name="T8" fmla="*/ 5 w 51"/>
                  <a:gd name="T9" fmla="*/ 11 h 26"/>
                  <a:gd name="T10" fmla="*/ 7 w 51"/>
                  <a:gd name="T11" fmla="*/ 8 h 26"/>
                  <a:gd name="T12" fmla="*/ 10 w 51"/>
                  <a:gd name="T13" fmla="*/ 5 h 26"/>
                  <a:gd name="T14" fmla="*/ 13 w 51"/>
                  <a:gd name="T15" fmla="*/ 3 h 26"/>
                  <a:gd name="T16" fmla="*/ 16 w 51"/>
                  <a:gd name="T17" fmla="*/ 2 h 26"/>
                  <a:gd name="T18" fmla="*/ 20 w 51"/>
                  <a:gd name="T19" fmla="*/ 1 h 26"/>
                  <a:gd name="T20" fmla="*/ 23 w 51"/>
                  <a:gd name="T21" fmla="*/ 0 h 26"/>
                  <a:gd name="T22" fmla="*/ 27 w 51"/>
                  <a:gd name="T23" fmla="*/ 0 h 26"/>
                  <a:gd name="T24" fmla="*/ 31 w 51"/>
                  <a:gd name="T25" fmla="*/ 1 h 26"/>
                  <a:gd name="T26" fmla="*/ 35 w 51"/>
                  <a:gd name="T27" fmla="*/ 2 h 26"/>
                  <a:gd name="T28" fmla="*/ 38 w 51"/>
                  <a:gd name="T29" fmla="*/ 3 h 26"/>
                  <a:gd name="T30" fmla="*/ 41 w 51"/>
                  <a:gd name="T31" fmla="*/ 6 h 26"/>
                  <a:gd name="T32" fmla="*/ 44 w 51"/>
                  <a:gd name="T33" fmla="*/ 8 h 26"/>
                  <a:gd name="T34" fmla="*/ 46 w 51"/>
                  <a:gd name="T35" fmla="*/ 12 h 26"/>
                  <a:gd name="T36" fmla="*/ 48 w 51"/>
                  <a:gd name="T37" fmla="*/ 15 h 26"/>
                  <a:gd name="T38" fmla="*/ 49 w 51"/>
                  <a:gd name="T39" fmla="*/ 18 h 26"/>
                  <a:gd name="T40" fmla="*/ 50 w 51"/>
                  <a:gd name="T41" fmla="*/ 22 h 26"/>
                  <a:gd name="T42" fmla="*/ 50 w 51"/>
                  <a:gd name="T43" fmla="*/ 25 h 26"/>
                  <a:gd name="T44" fmla="*/ 0 w 51"/>
                  <a:gd name="T45" fmla="*/ 2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1" h="26">
                    <a:moveTo>
                      <a:pt x="0" y="25"/>
                    </a:moveTo>
                    <a:lnTo>
                      <a:pt x="0" y="21"/>
                    </a:lnTo>
                    <a:lnTo>
                      <a:pt x="1" y="18"/>
                    </a:lnTo>
                    <a:lnTo>
                      <a:pt x="2" y="14"/>
                    </a:lnTo>
                    <a:lnTo>
                      <a:pt x="5" y="11"/>
                    </a:lnTo>
                    <a:lnTo>
                      <a:pt x="7" y="8"/>
                    </a:lnTo>
                    <a:lnTo>
                      <a:pt x="10" y="5"/>
                    </a:lnTo>
                    <a:lnTo>
                      <a:pt x="13" y="3"/>
                    </a:lnTo>
                    <a:lnTo>
                      <a:pt x="16" y="2"/>
                    </a:lnTo>
                    <a:lnTo>
                      <a:pt x="20" y="1"/>
                    </a:lnTo>
                    <a:lnTo>
                      <a:pt x="23" y="0"/>
                    </a:lnTo>
                    <a:lnTo>
                      <a:pt x="27" y="0"/>
                    </a:lnTo>
                    <a:lnTo>
                      <a:pt x="31" y="1"/>
                    </a:lnTo>
                    <a:lnTo>
                      <a:pt x="35" y="2"/>
                    </a:lnTo>
                    <a:lnTo>
                      <a:pt x="38" y="3"/>
                    </a:lnTo>
                    <a:lnTo>
                      <a:pt x="41" y="6"/>
                    </a:lnTo>
                    <a:lnTo>
                      <a:pt x="44" y="8"/>
                    </a:lnTo>
                    <a:lnTo>
                      <a:pt x="46" y="12"/>
                    </a:lnTo>
                    <a:lnTo>
                      <a:pt x="48" y="15"/>
                    </a:lnTo>
                    <a:lnTo>
                      <a:pt x="49" y="18"/>
                    </a:lnTo>
                    <a:lnTo>
                      <a:pt x="50" y="22"/>
                    </a:lnTo>
                    <a:lnTo>
                      <a:pt x="50" y="25"/>
                    </a:lnTo>
                    <a:lnTo>
                      <a:pt x="0" y="25"/>
                    </a:lnTo>
                  </a:path>
                </a:pathLst>
              </a:custGeom>
              <a:solidFill>
                <a:srgbClr val="00000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780" name="Freeform 252"/>
              <p:cNvSpPr>
                <a:spLocks/>
              </p:cNvSpPr>
              <p:nvPr/>
            </p:nvSpPr>
            <p:spPr bwMode="auto">
              <a:xfrm>
                <a:off x="4939" y="2401"/>
                <a:ext cx="51" cy="30"/>
              </a:xfrm>
              <a:custGeom>
                <a:avLst/>
                <a:gdLst>
                  <a:gd name="T0" fmla="*/ 10 w 51"/>
                  <a:gd name="T1" fmla="*/ 0 h 30"/>
                  <a:gd name="T2" fmla="*/ 10 w 51"/>
                  <a:gd name="T3" fmla="*/ 2 h 30"/>
                  <a:gd name="T4" fmla="*/ 10 w 51"/>
                  <a:gd name="T5" fmla="*/ 5 h 30"/>
                  <a:gd name="T6" fmla="*/ 10 w 51"/>
                  <a:gd name="T7" fmla="*/ 8 h 30"/>
                  <a:gd name="T8" fmla="*/ 11 w 51"/>
                  <a:gd name="T9" fmla="*/ 11 h 30"/>
                  <a:gd name="T10" fmla="*/ 13 w 51"/>
                  <a:gd name="T11" fmla="*/ 13 h 30"/>
                  <a:gd name="T12" fmla="*/ 15 w 51"/>
                  <a:gd name="T13" fmla="*/ 15 h 30"/>
                  <a:gd name="T14" fmla="*/ 17 w 51"/>
                  <a:gd name="T15" fmla="*/ 17 h 30"/>
                  <a:gd name="T16" fmla="*/ 20 w 51"/>
                  <a:gd name="T17" fmla="*/ 19 h 30"/>
                  <a:gd name="T18" fmla="*/ 23 w 51"/>
                  <a:gd name="T19" fmla="*/ 19 h 30"/>
                  <a:gd name="T20" fmla="*/ 26 w 51"/>
                  <a:gd name="T21" fmla="*/ 20 h 30"/>
                  <a:gd name="T22" fmla="*/ 29 w 51"/>
                  <a:gd name="T23" fmla="*/ 19 h 30"/>
                  <a:gd name="T24" fmla="*/ 32 w 51"/>
                  <a:gd name="T25" fmla="*/ 18 h 30"/>
                  <a:gd name="T26" fmla="*/ 34 w 51"/>
                  <a:gd name="T27" fmla="*/ 16 h 30"/>
                  <a:gd name="T28" fmla="*/ 37 w 51"/>
                  <a:gd name="T29" fmla="*/ 15 h 30"/>
                  <a:gd name="T30" fmla="*/ 38 w 51"/>
                  <a:gd name="T31" fmla="*/ 12 h 30"/>
                  <a:gd name="T32" fmla="*/ 40 w 51"/>
                  <a:gd name="T33" fmla="*/ 9 h 30"/>
                  <a:gd name="T34" fmla="*/ 40 w 51"/>
                  <a:gd name="T35" fmla="*/ 6 h 30"/>
                  <a:gd name="T36" fmla="*/ 41 w 51"/>
                  <a:gd name="T37" fmla="*/ 3 h 30"/>
                  <a:gd name="T38" fmla="*/ 40 w 51"/>
                  <a:gd name="T39" fmla="*/ 0 h 30"/>
                  <a:gd name="T40" fmla="*/ 50 w 51"/>
                  <a:gd name="T41" fmla="*/ 0 h 30"/>
                  <a:gd name="T42" fmla="*/ 50 w 51"/>
                  <a:gd name="T43" fmla="*/ 4 h 30"/>
                  <a:gd name="T44" fmla="*/ 50 w 51"/>
                  <a:gd name="T45" fmla="*/ 8 h 30"/>
                  <a:gd name="T46" fmla="*/ 49 w 51"/>
                  <a:gd name="T47" fmla="*/ 12 h 30"/>
                  <a:gd name="T48" fmla="*/ 47 w 51"/>
                  <a:gd name="T49" fmla="*/ 15 h 30"/>
                  <a:gd name="T50" fmla="*/ 45 w 51"/>
                  <a:gd name="T51" fmla="*/ 19 h 30"/>
                  <a:gd name="T52" fmla="*/ 43 w 51"/>
                  <a:gd name="T53" fmla="*/ 22 h 30"/>
                  <a:gd name="T54" fmla="*/ 40 w 51"/>
                  <a:gd name="T55" fmla="*/ 24 h 30"/>
                  <a:gd name="T56" fmla="*/ 37 w 51"/>
                  <a:gd name="T57" fmla="*/ 26 h 30"/>
                  <a:gd name="T58" fmla="*/ 33 w 51"/>
                  <a:gd name="T59" fmla="*/ 28 h 30"/>
                  <a:gd name="T60" fmla="*/ 29 w 51"/>
                  <a:gd name="T61" fmla="*/ 29 h 30"/>
                  <a:gd name="T62" fmla="*/ 26 w 51"/>
                  <a:gd name="T63" fmla="*/ 29 h 30"/>
                  <a:gd name="T64" fmla="*/ 22 w 51"/>
                  <a:gd name="T65" fmla="*/ 29 h 30"/>
                  <a:gd name="T66" fmla="*/ 18 w 51"/>
                  <a:gd name="T67" fmla="*/ 28 h 30"/>
                  <a:gd name="T68" fmla="*/ 15 w 51"/>
                  <a:gd name="T69" fmla="*/ 27 h 30"/>
                  <a:gd name="T70" fmla="*/ 12 w 51"/>
                  <a:gd name="T71" fmla="*/ 25 h 30"/>
                  <a:gd name="T72" fmla="*/ 9 w 51"/>
                  <a:gd name="T73" fmla="*/ 23 h 30"/>
                  <a:gd name="T74" fmla="*/ 6 w 51"/>
                  <a:gd name="T75" fmla="*/ 20 h 30"/>
                  <a:gd name="T76" fmla="*/ 4 w 51"/>
                  <a:gd name="T77" fmla="*/ 17 h 30"/>
                  <a:gd name="T78" fmla="*/ 2 w 51"/>
                  <a:gd name="T79" fmla="*/ 13 h 30"/>
                  <a:gd name="T80" fmla="*/ 1 w 51"/>
                  <a:gd name="T81" fmla="*/ 10 h 30"/>
                  <a:gd name="T82" fmla="*/ 0 w 51"/>
                  <a:gd name="T83" fmla="*/ 5 h 30"/>
                  <a:gd name="T84" fmla="*/ 0 w 51"/>
                  <a:gd name="T85" fmla="*/ 2 h 30"/>
                  <a:gd name="T86" fmla="*/ 0 w 51"/>
                  <a:gd name="T87" fmla="*/ 0 h 30"/>
                  <a:gd name="T88" fmla="*/ 10 w 51"/>
                  <a:gd name="T89"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1" h="30">
                    <a:moveTo>
                      <a:pt x="10" y="0"/>
                    </a:moveTo>
                    <a:lnTo>
                      <a:pt x="10" y="2"/>
                    </a:lnTo>
                    <a:lnTo>
                      <a:pt x="10" y="5"/>
                    </a:lnTo>
                    <a:lnTo>
                      <a:pt x="10" y="8"/>
                    </a:lnTo>
                    <a:lnTo>
                      <a:pt x="11" y="11"/>
                    </a:lnTo>
                    <a:lnTo>
                      <a:pt x="13" y="13"/>
                    </a:lnTo>
                    <a:lnTo>
                      <a:pt x="15" y="15"/>
                    </a:lnTo>
                    <a:lnTo>
                      <a:pt x="17" y="17"/>
                    </a:lnTo>
                    <a:lnTo>
                      <a:pt x="20" y="19"/>
                    </a:lnTo>
                    <a:lnTo>
                      <a:pt x="23" y="19"/>
                    </a:lnTo>
                    <a:lnTo>
                      <a:pt x="26" y="20"/>
                    </a:lnTo>
                    <a:lnTo>
                      <a:pt x="29" y="19"/>
                    </a:lnTo>
                    <a:lnTo>
                      <a:pt x="32" y="18"/>
                    </a:lnTo>
                    <a:lnTo>
                      <a:pt x="34" y="16"/>
                    </a:lnTo>
                    <a:lnTo>
                      <a:pt x="37" y="15"/>
                    </a:lnTo>
                    <a:lnTo>
                      <a:pt x="38" y="12"/>
                    </a:lnTo>
                    <a:lnTo>
                      <a:pt x="40" y="9"/>
                    </a:lnTo>
                    <a:lnTo>
                      <a:pt x="40" y="6"/>
                    </a:lnTo>
                    <a:lnTo>
                      <a:pt x="41" y="3"/>
                    </a:lnTo>
                    <a:lnTo>
                      <a:pt x="40" y="0"/>
                    </a:lnTo>
                    <a:lnTo>
                      <a:pt x="50" y="0"/>
                    </a:lnTo>
                    <a:lnTo>
                      <a:pt x="50" y="4"/>
                    </a:lnTo>
                    <a:lnTo>
                      <a:pt x="50" y="8"/>
                    </a:lnTo>
                    <a:lnTo>
                      <a:pt x="49" y="12"/>
                    </a:lnTo>
                    <a:lnTo>
                      <a:pt x="47" y="15"/>
                    </a:lnTo>
                    <a:lnTo>
                      <a:pt x="45" y="19"/>
                    </a:lnTo>
                    <a:lnTo>
                      <a:pt x="43" y="22"/>
                    </a:lnTo>
                    <a:lnTo>
                      <a:pt x="40" y="24"/>
                    </a:lnTo>
                    <a:lnTo>
                      <a:pt x="37" y="26"/>
                    </a:lnTo>
                    <a:lnTo>
                      <a:pt x="33" y="28"/>
                    </a:lnTo>
                    <a:lnTo>
                      <a:pt x="29" y="29"/>
                    </a:lnTo>
                    <a:lnTo>
                      <a:pt x="26" y="29"/>
                    </a:lnTo>
                    <a:lnTo>
                      <a:pt x="22" y="29"/>
                    </a:lnTo>
                    <a:lnTo>
                      <a:pt x="18" y="28"/>
                    </a:lnTo>
                    <a:lnTo>
                      <a:pt x="15" y="27"/>
                    </a:lnTo>
                    <a:lnTo>
                      <a:pt x="12" y="25"/>
                    </a:lnTo>
                    <a:lnTo>
                      <a:pt x="9" y="23"/>
                    </a:lnTo>
                    <a:lnTo>
                      <a:pt x="6" y="20"/>
                    </a:lnTo>
                    <a:lnTo>
                      <a:pt x="4" y="17"/>
                    </a:lnTo>
                    <a:lnTo>
                      <a:pt x="2" y="13"/>
                    </a:lnTo>
                    <a:lnTo>
                      <a:pt x="1" y="10"/>
                    </a:lnTo>
                    <a:lnTo>
                      <a:pt x="0" y="5"/>
                    </a:lnTo>
                    <a:lnTo>
                      <a:pt x="0" y="2"/>
                    </a:lnTo>
                    <a:lnTo>
                      <a:pt x="0" y="0"/>
                    </a:lnTo>
                    <a:lnTo>
                      <a:pt x="10" y="0"/>
                    </a:lnTo>
                  </a:path>
                </a:pathLst>
              </a:custGeom>
              <a:solidFill>
                <a:srgbClr val="00000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781" name="Freeform 253"/>
              <p:cNvSpPr>
                <a:spLocks/>
              </p:cNvSpPr>
              <p:nvPr/>
            </p:nvSpPr>
            <p:spPr bwMode="auto">
              <a:xfrm>
                <a:off x="4903" y="2401"/>
                <a:ext cx="122" cy="69"/>
              </a:xfrm>
              <a:custGeom>
                <a:avLst/>
                <a:gdLst>
                  <a:gd name="T0" fmla="*/ 26 w 122"/>
                  <a:gd name="T1" fmla="*/ 0 h 69"/>
                  <a:gd name="T2" fmla="*/ 25 w 122"/>
                  <a:gd name="T3" fmla="*/ 4 h 69"/>
                  <a:gd name="T4" fmla="*/ 26 w 122"/>
                  <a:gd name="T5" fmla="*/ 9 h 69"/>
                  <a:gd name="T6" fmla="*/ 27 w 122"/>
                  <a:gd name="T7" fmla="*/ 14 h 69"/>
                  <a:gd name="T8" fmla="*/ 28 w 122"/>
                  <a:gd name="T9" fmla="*/ 18 h 69"/>
                  <a:gd name="T10" fmla="*/ 30 w 122"/>
                  <a:gd name="T11" fmla="*/ 22 h 69"/>
                  <a:gd name="T12" fmla="*/ 33 w 122"/>
                  <a:gd name="T13" fmla="*/ 26 h 69"/>
                  <a:gd name="T14" fmla="*/ 36 w 122"/>
                  <a:gd name="T15" fmla="*/ 30 h 69"/>
                  <a:gd name="T16" fmla="*/ 39 w 122"/>
                  <a:gd name="T17" fmla="*/ 33 h 69"/>
                  <a:gd name="T18" fmla="*/ 43 w 122"/>
                  <a:gd name="T19" fmla="*/ 36 h 69"/>
                  <a:gd name="T20" fmla="*/ 47 w 122"/>
                  <a:gd name="T21" fmla="*/ 38 h 69"/>
                  <a:gd name="T22" fmla="*/ 51 w 122"/>
                  <a:gd name="T23" fmla="*/ 40 h 69"/>
                  <a:gd name="T24" fmla="*/ 55 w 122"/>
                  <a:gd name="T25" fmla="*/ 41 h 69"/>
                  <a:gd name="T26" fmla="*/ 60 w 122"/>
                  <a:gd name="T27" fmla="*/ 41 h 69"/>
                  <a:gd name="T28" fmla="*/ 65 w 122"/>
                  <a:gd name="T29" fmla="*/ 41 h 69"/>
                  <a:gd name="T30" fmla="*/ 69 w 122"/>
                  <a:gd name="T31" fmla="*/ 40 h 69"/>
                  <a:gd name="T32" fmla="*/ 73 w 122"/>
                  <a:gd name="T33" fmla="*/ 38 h 69"/>
                  <a:gd name="T34" fmla="*/ 78 w 122"/>
                  <a:gd name="T35" fmla="*/ 37 h 69"/>
                  <a:gd name="T36" fmla="*/ 81 w 122"/>
                  <a:gd name="T37" fmla="*/ 34 h 69"/>
                  <a:gd name="T38" fmla="*/ 85 w 122"/>
                  <a:gd name="T39" fmla="*/ 30 h 69"/>
                  <a:gd name="T40" fmla="*/ 88 w 122"/>
                  <a:gd name="T41" fmla="*/ 27 h 69"/>
                  <a:gd name="T42" fmla="*/ 90 w 122"/>
                  <a:gd name="T43" fmla="*/ 23 h 69"/>
                  <a:gd name="T44" fmla="*/ 93 w 122"/>
                  <a:gd name="T45" fmla="*/ 19 h 69"/>
                  <a:gd name="T46" fmla="*/ 94 w 122"/>
                  <a:gd name="T47" fmla="*/ 14 h 69"/>
                  <a:gd name="T48" fmla="*/ 95 w 122"/>
                  <a:gd name="T49" fmla="*/ 10 h 69"/>
                  <a:gd name="T50" fmla="*/ 95 w 122"/>
                  <a:gd name="T51" fmla="*/ 5 h 69"/>
                  <a:gd name="T52" fmla="*/ 95 w 122"/>
                  <a:gd name="T53" fmla="*/ 0 h 69"/>
                  <a:gd name="T54" fmla="*/ 121 w 122"/>
                  <a:gd name="T55" fmla="*/ 0 h 69"/>
                  <a:gd name="T56" fmla="*/ 121 w 122"/>
                  <a:gd name="T57" fmla="*/ 6 h 69"/>
                  <a:gd name="T58" fmla="*/ 120 w 122"/>
                  <a:gd name="T59" fmla="*/ 13 h 69"/>
                  <a:gd name="T60" fmla="*/ 119 w 122"/>
                  <a:gd name="T61" fmla="*/ 19 h 69"/>
                  <a:gd name="T62" fmla="*/ 118 w 122"/>
                  <a:gd name="T63" fmla="*/ 25 h 69"/>
                  <a:gd name="T64" fmla="*/ 115 w 122"/>
                  <a:gd name="T65" fmla="*/ 31 h 69"/>
                  <a:gd name="T66" fmla="*/ 112 w 122"/>
                  <a:gd name="T67" fmla="*/ 37 h 69"/>
                  <a:gd name="T68" fmla="*/ 109 w 122"/>
                  <a:gd name="T69" fmla="*/ 42 h 69"/>
                  <a:gd name="T70" fmla="*/ 106 w 122"/>
                  <a:gd name="T71" fmla="*/ 47 h 69"/>
                  <a:gd name="T72" fmla="*/ 101 w 122"/>
                  <a:gd name="T73" fmla="*/ 51 h 69"/>
                  <a:gd name="T74" fmla="*/ 96 w 122"/>
                  <a:gd name="T75" fmla="*/ 55 h 69"/>
                  <a:gd name="T76" fmla="*/ 92 w 122"/>
                  <a:gd name="T77" fmla="*/ 59 h 69"/>
                  <a:gd name="T78" fmla="*/ 86 w 122"/>
                  <a:gd name="T79" fmla="*/ 62 h 69"/>
                  <a:gd name="T80" fmla="*/ 81 w 122"/>
                  <a:gd name="T81" fmla="*/ 64 h 69"/>
                  <a:gd name="T82" fmla="*/ 76 w 122"/>
                  <a:gd name="T83" fmla="*/ 66 h 69"/>
                  <a:gd name="T84" fmla="*/ 70 w 122"/>
                  <a:gd name="T85" fmla="*/ 67 h 69"/>
                  <a:gd name="T86" fmla="*/ 64 w 122"/>
                  <a:gd name="T87" fmla="*/ 68 h 69"/>
                  <a:gd name="T88" fmla="*/ 58 w 122"/>
                  <a:gd name="T89" fmla="*/ 68 h 69"/>
                  <a:gd name="T90" fmla="*/ 52 w 122"/>
                  <a:gd name="T91" fmla="*/ 67 h 69"/>
                  <a:gd name="T92" fmla="*/ 46 w 122"/>
                  <a:gd name="T93" fmla="*/ 66 h 69"/>
                  <a:gd name="T94" fmla="*/ 40 w 122"/>
                  <a:gd name="T95" fmla="*/ 65 h 69"/>
                  <a:gd name="T96" fmla="*/ 35 w 122"/>
                  <a:gd name="T97" fmla="*/ 62 h 69"/>
                  <a:gd name="T98" fmla="*/ 30 w 122"/>
                  <a:gd name="T99" fmla="*/ 59 h 69"/>
                  <a:gd name="T100" fmla="*/ 25 w 122"/>
                  <a:gd name="T101" fmla="*/ 56 h 69"/>
                  <a:gd name="T102" fmla="*/ 20 w 122"/>
                  <a:gd name="T103" fmla="*/ 52 h 69"/>
                  <a:gd name="T104" fmla="*/ 16 w 122"/>
                  <a:gd name="T105" fmla="*/ 47 h 69"/>
                  <a:gd name="T106" fmla="*/ 12 w 122"/>
                  <a:gd name="T107" fmla="*/ 42 h 69"/>
                  <a:gd name="T108" fmla="*/ 9 w 122"/>
                  <a:gd name="T109" fmla="*/ 37 h 69"/>
                  <a:gd name="T110" fmla="*/ 6 w 122"/>
                  <a:gd name="T111" fmla="*/ 31 h 69"/>
                  <a:gd name="T112" fmla="*/ 3 w 122"/>
                  <a:gd name="T113" fmla="*/ 26 h 69"/>
                  <a:gd name="T114" fmla="*/ 2 w 122"/>
                  <a:gd name="T115" fmla="*/ 20 h 69"/>
                  <a:gd name="T116" fmla="*/ 1 w 122"/>
                  <a:gd name="T117" fmla="*/ 14 h 69"/>
                  <a:gd name="T118" fmla="*/ 0 w 122"/>
                  <a:gd name="T119" fmla="*/ 7 h 69"/>
                  <a:gd name="T120" fmla="*/ 0 w 122"/>
                  <a:gd name="T121" fmla="*/ 1 h 69"/>
                  <a:gd name="T122" fmla="*/ 0 w 122"/>
                  <a:gd name="T123" fmla="*/ 0 h 69"/>
                  <a:gd name="T124" fmla="*/ 26 w 122"/>
                  <a:gd name="T125"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2" h="69">
                    <a:moveTo>
                      <a:pt x="26" y="0"/>
                    </a:moveTo>
                    <a:lnTo>
                      <a:pt x="25" y="4"/>
                    </a:lnTo>
                    <a:lnTo>
                      <a:pt x="26" y="9"/>
                    </a:lnTo>
                    <a:lnTo>
                      <a:pt x="27" y="14"/>
                    </a:lnTo>
                    <a:lnTo>
                      <a:pt x="28" y="18"/>
                    </a:lnTo>
                    <a:lnTo>
                      <a:pt x="30" y="22"/>
                    </a:lnTo>
                    <a:lnTo>
                      <a:pt x="33" y="26"/>
                    </a:lnTo>
                    <a:lnTo>
                      <a:pt x="36" y="30"/>
                    </a:lnTo>
                    <a:lnTo>
                      <a:pt x="39" y="33"/>
                    </a:lnTo>
                    <a:lnTo>
                      <a:pt x="43" y="36"/>
                    </a:lnTo>
                    <a:lnTo>
                      <a:pt x="47" y="38"/>
                    </a:lnTo>
                    <a:lnTo>
                      <a:pt x="51" y="40"/>
                    </a:lnTo>
                    <a:lnTo>
                      <a:pt x="55" y="41"/>
                    </a:lnTo>
                    <a:lnTo>
                      <a:pt x="60" y="41"/>
                    </a:lnTo>
                    <a:lnTo>
                      <a:pt x="65" y="41"/>
                    </a:lnTo>
                    <a:lnTo>
                      <a:pt x="69" y="40"/>
                    </a:lnTo>
                    <a:lnTo>
                      <a:pt x="73" y="38"/>
                    </a:lnTo>
                    <a:lnTo>
                      <a:pt x="78" y="37"/>
                    </a:lnTo>
                    <a:lnTo>
                      <a:pt x="81" y="34"/>
                    </a:lnTo>
                    <a:lnTo>
                      <a:pt x="85" y="30"/>
                    </a:lnTo>
                    <a:lnTo>
                      <a:pt x="88" y="27"/>
                    </a:lnTo>
                    <a:lnTo>
                      <a:pt x="90" y="23"/>
                    </a:lnTo>
                    <a:lnTo>
                      <a:pt x="93" y="19"/>
                    </a:lnTo>
                    <a:lnTo>
                      <a:pt x="94" y="14"/>
                    </a:lnTo>
                    <a:lnTo>
                      <a:pt x="95" y="10"/>
                    </a:lnTo>
                    <a:lnTo>
                      <a:pt x="95" y="5"/>
                    </a:lnTo>
                    <a:lnTo>
                      <a:pt x="95" y="0"/>
                    </a:lnTo>
                    <a:lnTo>
                      <a:pt x="121" y="0"/>
                    </a:lnTo>
                    <a:lnTo>
                      <a:pt x="121" y="6"/>
                    </a:lnTo>
                    <a:lnTo>
                      <a:pt x="120" y="13"/>
                    </a:lnTo>
                    <a:lnTo>
                      <a:pt x="119" y="19"/>
                    </a:lnTo>
                    <a:lnTo>
                      <a:pt x="118" y="25"/>
                    </a:lnTo>
                    <a:lnTo>
                      <a:pt x="115" y="31"/>
                    </a:lnTo>
                    <a:lnTo>
                      <a:pt x="112" y="37"/>
                    </a:lnTo>
                    <a:lnTo>
                      <a:pt x="109" y="42"/>
                    </a:lnTo>
                    <a:lnTo>
                      <a:pt x="106" y="47"/>
                    </a:lnTo>
                    <a:lnTo>
                      <a:pt x="101" y="51"/>
                    </a:lnTo>
                    <a:lnTo>
                      <a:pt x="96" y="55"/>
                    </a:lnTo>
                    <a:lnTo>
                      <a:pt x="92" y="59"/>
                    </a:lnTo>
                    <a:lnTo>
                      <a:pt x="86" y="62"/>
                    </a:lnTo>
                    <a:lnTo>
                      <a:pt x="81" y="64"/>
                    </a:lnTo>
                    <a:lnTo>
                      <a:pt x="76" y="66"/>
                    </a:lnTo>
                    <a:lnTo>
                      <a:pt x="70" y="67"/>
                    </a:lnTo>
                    <a:lnTo>
                      <a:pt x="64" y="68"/>
                    </a:lnTo>
                    <a:lnTo>
                      <a:pt x="58" y="68"/>
                    </a:lnTo>
                    <a:lnTo>
                      <a:pt x="52" y="67"/>
                    </a:lnTo>
                    <a:lnTo>
                      <a:pt x="46" y="66"/>
                    </a:lnTo>
                    <a:lnTo>
                      <a:pt x="40" y="65"/>
                    </a:lnTo>
                    <a:lnTo>
                      <a:pt x="35" y="62"/>
                    </a:lnTo>
                    <a:lnTo>
                      <a:pt x="30" y="59"/>
                    </a:lnTo>
                    <a:lnTo>
                      <a:pt x="25" y="56"/>
                    </a:lnTo>
                    <a:lnTo>
                      <a:pt x="20" y="52"/>
                    </a:lnTo>
                    <a:lnTo>
                      <a:pt x="16" y="47"/>
                    </a:lnTo>
                    <a:lnTo>
                      <a:pt x="12" y="42"/>
                    </a:lnTo>
                    <a:lnTo>
                      <a:pt x="9" y="37"/>
                    </a:lnTo>
                    <a:lnTo>
                      <a:pt x="6" y="31"/>
                    </a:lnTo>
                    <a:lnTo>
                      <a:pt x="3" y="26"/>
                    </a:lnTo>
                    <a:lnTo>
                      <a:pt x="2" y="20"/>
                    </a:lnTo>
                    <a:lnTo>
                      <a:pt x="1" y="14"/>
                    </a:lnTo>
                    <a:lnTo>
                      <a:pt x="0" y="7"/>
                    </a:lnTo>
                    <a:lnTo>
                      <a:pt x="0" y="1"/>
                    </a:lnTo>
                    <a:lnTo>
                      <a:pt x="0" y="0"/>
                    </a:lnTo>
                    <a:lnTo>
                      <a:pt x="26" y="0"/>
                    </a:lnTo>
                  </a:path>
                </a:pathLst>
              </a:custGeom>
              <a:solidFill>
                <a:srgbClr val="00000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782" name="Freeform 254"/>
              <p:cNvSpPr>
                <a:spLocks/>
              </p:cNvSpPr>
              <p:nvPr/>
            </p:nvSpPr>
            <p:spPr bwMode="auto">
              <a:xfrm>
                <a:off x="4903" y="2336"/>
                <a:ext cx="122" cy="71"/>
              </a:xfrm>
              <a:custGeom>
                <a:avLst/>
                <a:gdLst>
                  <a:gd name="T0" fmla="*/ 26 w 122"/>
                  <a:gd name="T1" fmla="*/ 70 h 71"/>
                  <a:gd name="T2" fmla="*/ 25 w 122"/>
                  <a:gd name="T3" fmla="*/ 66 h 71"/>
                  <a:gd name="T4" fmla="*/ 26 w 122"/>
                  <a:gd name="T5" fmla="*/ 61 h 71"/>
                  <a:gd name="T6" fmla="*/ 27 w 122"/>
                  <a:gd name="T7" fmla="*/ 56 h 71"/>
                  <a:gd name="T8" fmla="*/ 28 w 122"/>
                  <a:gd name="T9" fmla="*/ 51 h 71"/>
                  <a:gd name="T10" fmla="*/ 30 w 122"/>
                  <a:gd name="T11" fmla="*/ 47 h 71"/>
                  <a:gd name="T12" fmla="*/ 33 w 122"/>
                  <a:gd name="T13" fmla="*/ 43 h 71"/>
                  <a:gd name="T14" fmla="*/ 36 w 122"/>
                  <a:gd name="T15" fmla="*/ 39 h 71"/>
                  <a:gd name="T16" fmla="*/ 39 w 122"/>
                  <a:gd name="T17" fmla="*/ 36 h 71"/>
                  <a:gd name="T18" fmla="*/ 43 w 122"/>
                  <a:gd name="T19" fmla="*/ 33 h 71"/>
                  <a:gd name="T20" fmla="*/ 47 w 122"/>
                  <a:gd name="T21" fmla="*/ 30 h 71"/>
                  <a:gd name="T22" fmla="*/ 51 w 122"/>
                  <a:gd name="T23" fmla="*/ 29 h 71"/>
                  <a:gd name="T24" fmla="*/ 55 w 122"/>
                  <a:gd name="T25" fmla="*/ 28 h 71"/>
                  <a:gd name="T26" fmla="*/ 60 w 122"/>
                  <a:gd name="T27" fmla="*/ 28 h 71"/>
                  <a:gd name="T28" fmla="*/ 65 w 122"/>
                  <a:gd name="T29" fmla="*/ 28 h 71"/>
                  <a:gd name="T30" fmla="*/ 69 w 122"/>
                  <a:gd name="T31" fmla="*/ 29 h 71"/>
                  <a:gd name="T32" fmla="*/ 73 w 122"/>
                  <a:gd name="T33" fmla="*/ 30 h 71"/>
                  <a:gd name="T34" fmla="*/ 78 w 122"/>
                  <a:gd name="T35" fmla="*/ 32 h 71"/>
                  <a:gd name="T36" fmla="*/ 81 w 122"/>
                  <a:gd name="T37" fmla="*/ 35 h 71"/>
                  <a:gd name="T38" fmla="*/ 85 w 122"/>
                  <a:gd name="T39" fmla="*/ 38 h 71"/>
                  <a:gd name="T40" fmla="*/ 88 w 122"/>
                  <a:gd name="T41" fmla="*/ 42 h 71"/>
                  <a:gd name="T42" fmla="*/ 90 w 122"/>
                  <a:gd name="T43" fmla="*/ 46 h 71"/>
                  <a:gd name="T44" fmla="*/ 93 w 122"/>
                  <a:gd name="T45" fmla="*/ 50 h 71"/>
                  <a:gd name="T46" fmla="*/ 94 w 122"/>
                  <a:gd name="T47" fmla="*/ 55 h 71"/>
                  <a:gd name="T48" fmla="*/ 95 w 122"/>
                  <a:gd name="T49" fmla="*/ 60 h 71"/>
                  <a:gd name="T50" fmla="*/ 95 w 122"/>
                  <a:gd name="T51" fmla="*/ 65 h 71"/>
                  <a:gd name="T52" fmla="*/ 95 w 122"/>
                  <a:gd name="T53" fmla="*/ 70 h 71"/>
                  <a:gd name="T54" fmla="*/ 121 w 122"/>
                  <a:gd name="T55" fmla="*/ 70 h 71"/>
                  <a:gd name="T56" fmla="*/ 121 w 122"/>
                  <a:gd name="T57" fmla="*/ 63 h 71"/>
                  <a:gd name="T58" fmla="*/ 120 w 122"/>
                  <a:gd name="T59" fmla="*/ 57 h 71"/>
                  <a:gd name="T60" fmla="*/ 119 w 122"/>
                  <a:gd name="T61" fmla="*/ 50 h 71"/>
                  <a:gd name="T62" fmla="*/ 118 w 122"/>
                  <a:gd name="T63" fmla="*/ 44 h 71"/>
                  <a:gd name="T64" fmla="*/ 115 w 122"/>
                  <a:gd name="T65" fmla="*/ 38 h 71"/>
                  <a:gd name="T66" fmla="*/ 112 w 122"/>
                  <a:gd name="T67" fmla="*/ 32 h 71"/>
                  <a:gd name="T68" fmla="*/ 109 w 122"/>
                  <a:gd name="T69" fmla="*/ 27 h 71"/>
                  <a:gd name="T70" fmla="*/ 106 w 122"/>
                  <a:gd name="T71" fmla="*/ 22 h 71"/>
                  <a:gd name="T72" fmla="*/ 101 w 122"/>
                  <a:gd name="T73" fmla="*/ 17 h 71"/>
                  <a:gd name="T74" fmla="*/ 96 w 122"/>
                  <a:gd name="T75" fmla="*/ 13 h 71"/>
                  <a:gd name="T76" fmla="*/ 92 w 122"/>
                  <a:gd name="T77" fmla="*/ 10 h 71"/>
                  <a:gd name="T78" fmla="*/ 86 w 122"/>
                  <a:gd name="T79" fmla="*/ 6 h 71"/>
                  <a:gd name="T80" fmla="*/ 81 w 122"/>
                  <a:gd name="T81" fmla="*/ 4 h 71"/>
                  <a:gd name="T82" fmla="*/ 76 w 122"/>
                  <a:gd name="T83" fmla="*/ 2 h 71"/>
                  <a:gd name="T84" fmla="*/ 70 w 122"/>
                  <a:gd name="T85" fmla="*/ 1 h 71"/>
                  <a:gd name="T86" fmla="*/ 64 w 122"/>
                  <a:gd name="T87" fmla="*/ 0 h 71"/>
                  <a:gd name="T88" fmla="*/ 58 w 122"/>
                  <a:gd name="T89" fmla="*/ 0 h 71"/>
                  <a:gd name="T90" fmla="*/ 52 w 122"/>
                  <a:gd name="T91" fmla="*/ 1 h 71"/>
                  <a:gd name="T92" fmla="*/ 46 w 122"/>
                  <a:gd name="T93" fmla="*/ 2 h 71"/>
                  <a:gd name="T94" fmla="*/ 40 w 122"/>
                  <a:gd name="T95" fmla="*/ 3 h 71"/>
                  <a:gd name="T96" fmla="*/ 35 w 122"/>
                  <a:gd name="T97" fmla="*/ 6 h 71"/>
                  <a:gd name="T98" fmla="*/ 30 w 122"/>
                  <a:gd name="T99" fmla="*/ 9 h 71"/>
                  <a:gd name="T100" fmla="*/ 25 w 122"/>
                  <a:gd name="T101" fmla="*/ 13 h 71"/>
                  <a:gd name="T102" fmla="*/ 20 w 122"/>
                  <a:gd name="T103" fmla="*/ 17 h 71"/>
                  <a:gd name="T104" fmla="*/ 16 w 122"/>
                  <a:gd name="T105" fmla="*/ 21 h 71"/>
                  <a:gd name="T106" fmla="*/ 12 w 122"/>
                  <a:gd name="T107" fmla="*/ 26 h 71"/>
                  <a:gd name="T108" fmla="*/ 9 w 122"/>
                  <a:gd name="T109" fmla="*/ 32 h 71"/>
                  <a:gd name="T110" fmla="*/ 6 w 122"/>
                  <a:gd name="T111" fmla="*/ 37 h 71"/>
                  <a:gd name="T112" fmla="*/ 3 w 122"/>
                  <a:gd name="T113" fmla="*/ 43 h 71"/>
                  <a:gd name="T114" fmla="*/ 2 w 122"/>
                  <a:gd name="T115" fmla="*/ 50 h 71"/>
                  <a:gd name="T116" fmla="*/ 1 w 122"/>
                  <a:gd name="T117" fmla="*/ 56 h 71"/>
                  <a:gd name="T118" fmla="*/ 0 w 122"/>
                  <a:gd name="T119" fmla="*/ 62 h 71"/>
                  <a:gd name="T120" fmla="*/ 0 w 122"/>
                  <a:gd name="T121" fmla="*/ 69 h 71"/>
                  <a:gd name="T122" fmla="*/ 0 w 122"/>
                  <a:gd name="T123" fmla="*/ 70 h 71"/>
                  <a:gd name="T124" fmla="*/ 26 w 122"/>
                  <a:gd name="T125" fmla="*/ 7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2" h="71">
                    <a:moveTo>
                      <a:pt x="26" y="70"/>
                    </a:moveTo>
                    <a:lnTo>
                      <a:pt x="25" y="66"/>
                    </a:lnTo>
                    <a:lnTo>
                      <a:pt x="26" y="61"/>
                    </a:lnTo>
                    <a:lnTo>
                      <a:pt x="27" y="56"/>
                    </a:lnTo>
                    <a:lnTo>
                      <a:pt x="28" y="51"/>
                    </a:lnTo>
                    <a:lnTo>
                      <a:pt x="30" y="47"/>
                    </a:lnTo>
                    <a:lnTo>
                      <a:pt x="33" y="43"/>
                    </a:lnTo>
                    <a:lnTo>
                      <a:pt x="36" y="39"/>
                    </a:lnTo>
                    <a:lnTo>
                      <a:pt x="39" y="36"/>
                    </a:lnTo>
                    <a:lnTo>
                      <a:pt x="43" y="33"/>
                    </a:lnTo>
                    <a:lnTo>
                      <a:pt x="47" y="30"/>
                    </a:lnTo>
                    <a:lnTo>
                      <a:pt x="51" y="29"/>
                    </a:lnTo>
                    <a:lnTo>
                      <a:pt x="55" y="28"/>
                    </a:lnTo>
                    <a:lnTo>
                      <a:pt x="60" y="28"/>
                    </a:lnTo>
                    <a:lnTo>
                      <a:pt x="65" y="28"/>
                    </a:lnTo>
                    <a:lnTo>
                      <a:pt x="69" y="29"/>
                    </a:lnTo>
                    <a:lnTo>
                      <a:pt x="73" y="30"/>
                    </a:lnTo>
                    <a:lnTo>
                      <a:pt x="78" y="32"/>
                    </a:lnTo>
                    <a:lnTo>
                      <a:pt x="81" y="35"/>
                    </a:lnTo>
                    <a:lnTo>
                      <a:pt x="85" y="38"/>
                    </a:lnTo>
                    <a:lnTo>
                      <a:pt x="88" y="42"/>
                    </a:lnTo>
                    <a:lnTo>
                      <a:pt x="90" y="46"/>
                    </a:lnTo>
                    <a:lnTo>
                      <a:pt x="93" y="50"/>
                    </a:lnTo>
                    <a:lnTo>
                      <a:pt x="94" y="55"/>
                    </a:lnTo>
                    <a:lnTo>
                      <a:pt x="95" y="60"/>
                    </a:lnTo>
                    <a:lnTo>
                      <a:pt x="95" y="65"/>
                    </a:lnTo>
                    <a:lnTo>
                      <a:pt x="95" y="70"/>
                    </a:lnTo>
                    <a:lnTo>
                      <a:pt x="121" y="70"/>
                    </a:lnTo>
                    <a:lnTo>
                      <a:pt x="121" y="63"/>
                    </a:lnTo>
                    <a:lnTo>
                      <a:pt x="120" y="57"/>
                    </a:lnTo>
                    <a:lnTo>
                      <a:pt x="119" y="50"/>
                    </a:lnTo>
                    <a:lnTo>
                      <a:pt x="118" y="44"/>
                    </a:lnTo>
                    <a:lnTo>
                      <a:pt x="115" y="38"/>
                    </a:lnTo>
                    <a:lnTo>
                      <a:pt x="112" y="32"/>
                    </a:lnTo>
                    <a:lnTo>
                      <a:pt x="109" y="27"/>
                    </a:lnTo>
                    <a:lnTo>
                      <a:pt x="106" y="22"/>
                    </a:lnTo>
                    <a:lnTo>
                      <a:pt x="101" y="17"/>
                    </a:lnTo>
                    <a:lnTo>
                      <a:pt x="96" y="13"/>
                    </a:lnTo>
                    <a:lnTo>
                      <a:pt x="92" y="10"/>
                    </a:lnTo>
                    <a:lnTo>
                      <a:pt x="86" y="6"/>
                    </a:lnTo>
                    <a:lnTo>
                      <a:pt x="81" y="4"/>
                    </a:lnTo>
                    <a:lnTo>
                      <a:pt x="76" y="2"/>
                    </a:lnTo>
                    <a:lnTo>
                      <a:pt x="70" y="1"/>
                    </a:lnTo>
                    <a:lnTo>
                      <a:pt x="64" y="0"/>
                    </a:lnTo>
                    <a:lnTo>
                      <a:pt x="58" y="0"/>
                    </a:lnTo>
                    <a:lnTo>
                      <a:pt x="52" y="1"/>
                    </a:lnTo>
                    <a:lnTo>
                      <a:pt x="46" y="2"/>
                    </a:lnTo>
                    <a:lnTo>
                      <a:pt x="40" y="3"/>
                    </a:lnTo>
                    <a:lnTo>
                      <a:pt x="35" y="6"/>
                    </a:lnTo>
                    <a:lnTo>
                      <a:pt x="30" y="9"/>
                    </a:lnTo>
                    <a:lnTo>
                      <a:pt x="25" y="13"/>
                    </a:lnTo>
                    <a:lnTo>
                      <a:pt x="20" y="17"/>
                    </a:lnTo>
                    <a:lnTo>
                      <a:pt x="16" y="21"/>
                    </a:lnTo>
                    <a:lnTo>
                      <a:pt x="12" y="26"/>
                    </a:lnTo>
                    <a:lnTo>
                      <a:pt x="9" y="32"/>
                    </a:lnTo>
                    <a:lnTo>
                      <a:pt x="6" y="37"/>
                    </a:lnTo>
                    <a:lnTo>
                      <a:pt x="3" y="43"/>
                    </a:lnTo>
                    <a:lnTo>
                      <a:pt x="2" y="50"/>
                    </a:lnTo>
                    <a:lnTo>
                      <a:pt x="1" y="56"/>
                    </a:lnTo>
                    <a:lnTo>
                      <a:pt x="0" y="62"/>
                    </a:lnTo>
                    <a:lnTo>
                      <a:pt x="0" y="69"/>
                    </a:lnTo>
                    <a:lnTo>
                      <a:pt x="0" y="70"/>
                    </a:lnTo>
                    <a:lnTo>
                      <a:pt x="26" y="70"/>
                    </a:lnTo>
                  </a:path>
                </a:pathLst>
              </a:custGeom>
              <a:solidFill>
                <a:srgbClr val="00000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783" name="Freeform 255"/>
              <p:cNvSpPr>
                <a:spLocks/>
              </p:cNvSpPr>
              <p:nvPr/>
            </p:nvSpPr>
            <p:spPr bwMode="auto">
              <a:xfrm>
                <a:off x="4240" y="2376"/>
                <a:ext cx="50" cy="26"/>
              </a:xfrm>
              <a:custGeom>
                <a:avLst/>
                <a:gdLst>
                  <a:gd name="T0" fmla="*/ 0 w 50"/>
                  <a:gd name="T1" fmla="*/ 25 h 26"/>
                  <a:gd name="T2" fmla="*/ 0 w 50"/>
                  <a:gd name="T3" fmla="*/ 21 h 26"/>
                  <a:gd name="T4" fmla="*/ 1 w 50"/>
                  <a:gd name="T5" fmla="*/ 18 h 26"/>
                  <a:gd name="T6" fmla="*/ 2 w 50"/>
                  <a:gd name="T7" fmla="*/ 14 h 26"/>
                  <a:gd name="T8" fmla="*/ 4 w 50"/>
                  <a:gd name="T9" fmla="*/ 11 h 26"/>
                  <a:gd name="T10" fmla="*/ 7 w 50"/>
                  <a:gd name="T11" fmla="*/ 8 h 26"/>
                  <a:gd name="T12" fmla="*/ 9 w 50"/>
                  <a:gd name="T13" fmla="*/ 5 h 26"/>
                  <a:gd name="T14" fmla="*/ 12 w 50"/>
                  <a:gd name="T15" fmla="*/ 3 h 26"/>
                  <a:gd name="T16" fmla="*/ 16 w 50"/>
                  <a:gd name="T17" fmla="*/ 2 h 26"/>
                  <a:gd name="T18" fmla="*/ 19 w 50"/>
                  <a:gd name="T19" fmla="*/ 1 h 26"/>
                  <a:gd name="T20" fmla="*/ 23 w 50"/>
                  <a:gd name="T21" fmla="*/ 0 h 26"/>
                  <a:gd name="T22" fmla="*/ 27 w 50"/>
                  <a:gd name="T23" fmla="*/ 0 h 26"/>
                  <a:gd name="T24" fmla="*/ 30 w 50"/>
                  <a:gd name="T25" fmla="*/ 1 h 26"/>
                  <a:gd name="T26" fmla="*/ 34 w 50"/>
                  <a:gd name="T27" fmla="*/ 2 h 26"/>
                  <a:gd name="T28" fmla="*/ 37 w 50"/>
                  <a:gd name="T29" fmla="*/ 3 h 26"/>
                  <a:gd name="T30" fmla="*/ 40 w 50"/>
                  <a:gd name="T31" fmla="*/ 6 h 26"/>
                  <a:gd name="T32" fmla="*/ 43 w 50"/>
                  <a:gd name="T33" fmla="*/ 8 h 26"/>
                  <a:gd name="T34" fmla="*/ 45 w 50"/>
                  <a:gd name="T35" fmla="*/ 12 h 26"/>
                  <a:gd name="T36" fmla="*/ 47 w 50"/>
                  <a:gd name="T37" fmla="*/ 15 h 26"/>
                  <a:gd name="T38" fmla="*/ 48 w 50"/>
                  <a:gd name="T39" fmla="*/ 18 h 26"/>
                  <a:gd name="T40" fmla="*/ 49 w 50"/>
                  <a:gd name="T41" fmla="*/ 22 h 26"/>
                  <a:gd name="T42" fmla="*/ 49 w 50"/>
                  <a:gd name="T43" fmla="*/ 25 h 26"/>
                  <a:gd name="T44" fmla="*/ 0 w 50"/>
                  <a:gd name="T45" fmla="*/ 2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0" h="26">
                    <a:moveTo>
                      <a:pt x="0" y="25"/>
                    </a:moveTo>
                    <a:lnTo>
                      <a:pt x="0" y="21"/>
                    </a:lnTo>
                    <a:lnTo>
                      <a:pt x="1" y="18"/>
                    </a:lnTo>
                    <a:lnTo>
                      <a:pt x="2" y="14"/>
                    </a:lnTo>
                    <a:lnTo>
                      <a:pt x="4" y="11"/>
                    </a:lnTo>
                    <a:lnTo>
                      <a:pt x="7" y="8"/>
                    </a:lnTo>
                    <a:lnTo>
                      <a:pt x="9" y="5"/>
                    </a:lnTo>
                    <a:lnTo>
                      <a:pt x="12" y="3"/>
                    </a:lnTo>
                    <a:lnTo>
                      <a:pt x="16" y="2"/>
                    </a:lnTo>
                    <a:lnTo>
                      <a:pt x="19" y="1"/>
                    </a:lnTo>
                    <a:lnTo>
                      <a:pt x="23" y="0"/>
                    </a:lnTo>
                    <a:lnTo>
                      <a:pt x="27" y="0"/>
                    </a:lnTo>
                    <a:lnTo>
                      <a:pt x="30" y="1"/>
                    </a:lnTo>
                    <a:lnTo>
                      <a:pt x="34" y="2"/>
                    </a:lnTo>
                    <a:lnTo>
                      <a:pt x="37" y="3"/>
                    </a:lnTo>
                    <a:lnTo>
                      <a:pt x="40" y="6"/>
                    </a:lnTo>
                    <a:lnTo>
                      <a:pt x="43" y="8"/>
                    </a:lnTo>
                    <a:lnTo>
                      <a:pt x="45" y="12"/>
                    </a:lnTo>
                    <a:lnTo>
                      <a:pt x="47" y="15"/>
                    </a:lnTo>
                    <a:lnTo>
                      <a:pt x="48" y="18"/>
                    </a:lnTo>
                    <a:lnTo>
                      <a:pt x="49" y="22"/>
                    </a:lnTo>
                    <a:lnTo>
                      <a:pt x="49" y="25"/>
                    </a:lnTo>
                    <a:lnTo>
                      <a:pt x="0" y="25"/>
                    </a:lnTo>
                  </a:path>
                </a:pathLst>
              </a:custGeom>
              <a:solidFill>
                <a:srgbClr val="00000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784" name="Freeform 256"/>
              <p:cNvSpPr>
                <a:spLocks/>
              </p:cNvSpPr>
              <p:nvPr/>
            </p:nvSpPr>
            <p:spPr bwMode="auto">
              <a:xfrm>
                <a:off x="4239" y="2401"/>
                <a:ext cx="51" cy="30"/>
              </a:xfrm>
              <a:custGeom>
                <a:avLst/>
                <a:gdLst>
                  <a:gd name="T0" fmla="*/ 10 w 51"/>
                  <a:gd name="T1" fmla="*/ 0 h 30"/>
                  <a:gd name="T2" fmla="*/ 10 w 51"/>
                  <a:gd name="T3" fmla="*/ 2 h 30"/>
                  <a:gd name="T4" fmla="*/ 10 w 51"/>
                  <a:gd name="T5" fmla="*/ 5 h 30"/>
                  <a:gd name="T6" fmla="*/ 10 w 51"/>
                  <a:gd name="T7" fmla="*/ 8 h 30"/>
                  <a:gd name="T8" fmla="*/ 11 w 51"/>
                  <a:gd name="T9" fmla="*/ 11 h 30"/>
                  <a:gd name="T10" fmla="*/ 13 w 51"/>
                  <a:gd name="T11" fmla="*/ 13 h 30"/>
                  <a:gd name="T12" fmla="*/ 15 w 51"/>
                  <a:gd name="T13" fmla="*/ 15 h 30"/>
                  <a:gd name="T14" fmla="*/ 17 w 51"/>
                  <a:gd name="T15" fmla="*/ 17 h 30"/>
                  <a:gd name="T16" fmla="*/ 20 w 51"/>
                  <a:gd name="T17" fmla="*/ 19 h 30"/>
                  <a:gd name="T18" fmla="*/ 23 w 51"/>
                  <a:gd name="T19" fmla="*/ 19 h 30"/>
                  <a:gd name="T20" fmla="*/ 26 w 51"/>
                  <a:gd name="T21" fmla="*/ 20 h 30"/>
                  <a:gd name="T22" fmla="*/ 29 w 51"/>
                  <a:gd name="T23" fmla="*/ 19 h 30"/>
                  <a:gd name="T24" fmla="*/ 32 w 51"/>
                  <a:gd name="T25" fmla="*/ 18 h 30"/>
                  <a:gd name="T26" fmla="*/ 34 w 51"/>
                  <a:gd name="T27" fmla="*/ 16 h 30"/>
                  <a:gd name="T28" fmla="*/ 37 w 51"/>
                  <a:gd name="T29" fmla="*/ 15 h 30"/>
                  <a:gd name="T30" fmla="*/ 38 w 51"/>
                  <a:gd name="T31" fmla="*/ 12 h 30"/>
                  <a:gd name="T32" fmla="*/ 40 w 51"/>
                  <a:gd name="T33" fmla="*/ 9 h 30"/>
                  <a:gd name="T34" fmla="*/ 40 w 51"/>
                  <a:gd name="T35" fmla="*/ 6 h 30"/>
                  <a:gd name="T36" fmla="*/ 41 w 51"/>
                  <a:gd name="T37" fmla="*/ 3 h 30"/>
                  <a:gd name="T38" fmla="*/ 40 w 51"/>
                  <a:gd name="T39" fmla="*/ 0 h 30"/>
                  <a:gd name="T40" fmla="*/ 50 w 51"/>
                  <a:gd name="T41" fmla="*/ 0 h 30"/>
                  <a:gd name="T42" fmla="*/ 50 w 51"/>
                  <a:gd name="T43" fmla="*/ 4 h 30"/>
                  <a:gd name="T44" fmla="*/ 49 w 51"/>
                  <a:gd name="T45" fmla="*/ 8 h 30"/>
                  <a:gd name="T46" fmla="*/ 49 w 51"/>
                  <a:gd name="T47" fmla="*/ 12 h 30"/>
                  <a:gd name="T48" fmla="*/ 47 w 51"/>
                  <a:gd name="T49" fmla="*/ 15 h 30"/>
                  <a:gd name="T50" fmla="*/ 45 w 51"/>
                  <a:gd name="T51" fmla="*/ 19 h 30"/>
                  <a:gd name="T52" fmla="*/ 43 w 51"/>
                  <a:gd name="T53" fmla="*/ 22 h 30"/>
                  <a:gd name="T54" fmla="*/ 40 w 51"/>
                  <a:gd name="T55" fmla="*/ 24 h 30"/>
                  <a:gd name="T56" fmla="*/ 37 w 51"/>
                  <a:gd name="T57" fmla="*/ 26 h 30"/>
                  <a:gd name="T58" fmla="*/ 33 w 51"/>
                  <a:gd name="T59" fmla="*/ 28 h 30"/>
                  <a:gd name="T60" fmla="*/ 29 w 51"/>
                  <a:gd name="T61" fmla="*/ 29 h 30"/>
                  <a:gd name="T62" fmla="*/ 26 w 51"/>
                  <a:gd name="T63" fmla="*/ 29 h 30"/>
                  <a:gd name="T64" fmla="*/ 22 w 51"/>
                  <a:gd name="T65" fmla="*/ 29 h 30"/>
                  <a:gd name="T66" fmla="*/ 18 w 51"/>
                  <a:gd name="T67" fmla="*/ 28 h 30"/>
                  <a:gd name="T68" fmla="*/ 15 w 51"/>
                  <a:gd name="T69" fmla="*/ 27 h 30"/>
                  <a:gd name="T70" fmla="*/ 12 w 51"/>
                  <a:gd name="T71" fmla="*/ 25 h 30"/>
                  <a:gd name="T72" fmla="*/ 9 w 51"/>
                  <a:gd name="T73" fmla="*/ 23 h 30"/>
                  <a:gd name="T74" fmla="*/ 6 w 51"/>
                  <a:gd name="T75" fmla="*/ 20 h 30"/>
                  <a:gd name="T76" fmla="*/ 4 w 51"/>
                  <a:gd name="T77" fmla="*/ 17 h 30"/>
                  <a:gd name="T78" fmla="*/ 2 w 51"/>
                  <a:gd name="T79" fmla="*/ 13 h 30"/>
                  <a:gd name="T80" fmla="*/ 1 w 51"/>
                  <a:gd name="T81" fmla="*/ 10 h 30"/>
                  <a:gd name="T82" fmla="*/ 0 w 51"/>
                  <a:gd name="T83" fmla="*/ 5 h 30"/>
                  <a:gd name="T84" fmla="*/ 0 w 51"/>
                  <a:gd name="T85" fmla="*/ 2 h 30"/>
                  <a:gd name="T86" fmla="*/ 0 w 51"/>
                  <a:gd name="T87" fmla="*/ 0 h 30"/>
                  <a:gd name="T88" fmla="*/ 10 w 51"/>
                  <a:gd name="T89"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1" h="30">
                    <a:moveTo>
                      <a:pt x="10" y="0"/>
                    </a:moveTo>
                    <a:lnTo>
                      <a:pt x="10" y="2"/>
                    </a:lnTo>
                    <a:lnTo>
                      <a:pt x="10" y="5"/>
                    </a:lnTo>
                    <a:lnTo>
                      <a:pt x="10" y="8"/>
                    </a:lnTo>
                    <a:lnTo>
                      <a:pt x="11" y="11"/>
                    </a:lnTo>
                    <a:lnTo>
                      <a:pt x="13" y="13"/>
                    </a:lnTo>
                    <a:lnTo>
                      <a:pt x="15" y="15"/>
                    </a:lnTo>
                    <a:lnTo>
                      <a:pt x="17" y="17"/>
                    </a:lnTo>
                    <a:lnTo>
                      <a:pt x="20" y="19"/>
                    </a:lnTo>
                    <a:lnTo>
                      <a:pt x="23" y="19"/>
                    </a:lnTo>
                    <a:lnTo>
                      <a:pt x="26" y="20"/>
                    </a:lnTo>
                    <a:lnTo>
                      <a:pt x="29" y="19"/>
                    </a:lnTo>
                    <a:lnTo>
                      <a:pt x="32" y="18"/>
                    </a:lnTo>
                    <a:lnTo>
                      <a:pt x="34" y="16"/>
                    </a:lnTo>
                    <a:lnTo>
                      <a:pt x="37" y="15"/>
                    </a:lnTo>
                    <a:lnTo>
                      <a:pt x="38" y="12"/>
                    </a:lnTo>
                    <a:lnTo>
                      <a:pt x="40" y="9"/>
                    </a:lnTo>
                    <a:lnTo>
                      <a:pt x="40" y="6"/>
                    </a:lnTo>
                    <a:lnTo>
                      <a:pt x="41" y="3"/>
                    </a:lnTo>
                    <a:lnTo>
                      <a:pt x="40" y="0"/>
                    </a:lnTo>
                    <a:lnTo>
                      <a:pt x="50" y="0"/>
                    </a:lnTo>
                    <a:lnTo>
                      <a:pt x="50" y="4"/>
                    </a:lnTo>
                    <a:lnTo>
                      <a:pt x="49" y="8"/>
                    </a:lnTo>
                    <a:lnTo>
                      <a:pt x="49" y="12"/>
                    </a:lnTo>
                    <a:lnTo>
                      <a:pt x="47" y="15"/>
                    </a:lnTo>
                    <a:lnTo>
                      <a:pt x="45" y="19"/>
                    </a:lnTo>
                    <a:lnTo>
                      <a:pt x="43" y="22"/>
                    </a:lnTo>
                    <a:lnTo>
                      <a:pt x="40" y="24"/>
                    </a:lnTo>
                    <a:lnTo>
                      <a:pt x="37" y="26"/>
                    </a:lnTo>
                    <a:lnTo>
                      <a:pt x="33" y="28"/>
                    </a:lnTo>
                    <a:lnTo>
                      <a:pt x="29" y="29"/>
                    </a:lnTo>
                    <a:lnTo>
                      <a:pt x="26" y="29"/>
                    </a:lnTo>
                    <a:lnTo>
                      <a:pt x="22" y="29"/>
                    </a:lnTo>
                    <a:lnTo>
                      <a:pt x="18" y="28"/>
                    </a:lnTo>
                    <a:lnTo>
                      <a:pt x="15" y="27"/>
                    </a:lnTo>
                    <a:lnTo>
                      <a:pt x="12" y="25"/>
                    </a:lnTo>
                    <a:lnTo>
                      <a:pt x="9" y="23"/>
                    </a:lnTo>
                    <a:lnTo>
                      <a:pt x="6" y="20"/>
                    </a:lnTo>
                    <a:lnTo>
                      <a:pt x="4" y="17"/>
                    </a:lnTo>
                    <a:lnTo>
                      <a:pt x="2" y="13"/>
                    </a:lnTo>
                    <a:lnTo>
                      <a:pt x="1" y="10"/>
                    </a:lnTo>
                    <a:lnTo>
                      <a:pt x="0" y="5"/>
                    </a:lnTo>
                    <a:lnTo>
                      <a:pt x="0" y="2"/>
                    </a:lnTo>
                    <a:lnTo>
                      <a:pt x="0" y="0"/>
                    </a:lnTo>
                    <a:lnTo>
                      <a:pt x="10" y="0"/>
                    </a:lnTo>
                  </a:path>
                </a:pathLst>
              </a:custGeom>
              <a:solidFill>
                <a:srgbClr val="00000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785" name="Freeform 257"/>
              <p:cNvSpPr>
                <a:spLocks/>
              </p:cNvSpPr>
              <p:nvPr/>
            </p:nvSpPr>
            <p:spPr bwMode="auto">
              <a:xfrm>
                <a:off x="4204" y="2401"/>
                <a:ext cx="121" cy="69"/>
              </a:xfrm>
              <a:custGeom>
                <a:avLst/>
                <a:gdLst>
                  <a:gd name="T0" fmla="*/ 25 w 121"/>
                  <a:gd name="T1" fmla="*/ 0 h 69"/>
                  <a:gd name="T2" fmla="*/ 25 w 121"/>
                  <a:gd name="T3" fmla="*/ 4 h 69"/>
                  <a:gd name="T4" fmla="*/ 25 w 121"/>
                  <a:gd name="T5" fmla="*/ 9 h 69"/>
                  <a:gd name="T6" fmla="*/ 27 w 121"/>
                  <a:gd name="T7" fmla="*/ 14 h 69"/>
                  <a:gd name="T8" fmla="*/ 28 w 121"/>
                  <a:gd name="T9" fmla="*/ 18 h 69"/>
                  <a:gd name="T10" fmla="*/ 30 w 121"/>
                  <a:gd name="T11" fmla="*/ 22 h 69"/>
                  <a:gd name="T12" fmla="*/ 32 w 121"/>
                  <a:gd name="T13" fmla="*/ 26 h 69"/>
                  <a:gd name="T14" fmla="*/ 35 w 121"/>
                  <a:gd name="T15" fmla="*/ 30 h 69"/>
                  <a:gd name="T16" fmla="*/ 39 w 121"/>
                  <a:gd name="T17" fmla="*/ 33 h 69"/>
                  <a:gd name="T18" fmla="*/ 43 w 121"/>
                  <a:gd name="T19" fmla="*/ 36 h 69"/>
                  <a:gd name="T20" fmla="*/ 47 w 121"/>
                  <a:gd name="T21" fmla="*/ 38 h 69"/>
                  <a:gd name="T22" fmla="*/ 51 w 121"/>
                  <a:gd name="T23" fmla="*/ 40 h 69"/>
                  <a:gd name="T24" fmla="*/ 55 w 121"/>
                  <a:gd name="T25" fmla="*/ 41 h 69"/>
                  <a:gd name="T26" fmla="*/ 60 w 121"/>
                  <a:gd name="T27" fmla="*/ 41 h 69"/>
                  <a:gd name="T28" fmla="*/ 64 w 121"/>
                  <a:gd name="T29" fmla="*/ 41 h 69"/>
                  <a:gd name="T30" fmla="*/ 69 w 121"/>
                  <a:gd name="T31" fmla="*/ 40 h 69"/>
                  <a:gd name="T32" fmla="*/ 73 w 121"/>
                  <a:gd name="T33" fmla="*/ 38 h 69"/>
                  <a:gd name="T34" fmla="*/ 77 w 121"/>
                  <a:gd name="T35" fmla="*/ 37 h 69"/>
                  <a:gd name="T36" fmla="*/ 81 w 121"/>
                  <a:gd name="T37" fmla="*/ 34 h 69"/>
                  <a:gd name="T38" fmla="*/ 84 w 121"/>
                  <a:gd name="T39" fmla="*/ 30 h 69"/>
                  <a:gd name="T40" fmla="*/ 87 w 121"/>
                  <a:gd name="T41" fmla="*/ 27 h 69"/>
                  <a:gd name="T42" fmla="*/ 90 w 121"/>
                  <a:gd name="T43" fmla="*/ 23 h 69"/>
                  <a:gd name="T44" fmla="*/ 92 w 121"/>
                  <a:gd name="T45" fmla="*/ 19 h 69"/>
                  <a:gd name="T46" fmla="*/ 94 w 121"/>
                  <a:gd name="T47" fmla="*/ 14 h 69"/>
                  <a:gd name="T48" fmla="*/ 94 w 121"/>
                  <a:gd name="T49" fmla="*/ 10 h 69"/>
                  <a:gd name="T50" fmla="*/ 95 w 121"/>
                  <a:gd name="T51" fmla="*/ 5 h 69"/>
                  <a:gd name="T52" fmla="*/ 95 w 121"/>
                  <a:gd name="T53" fmla="*/ 0 h 69"/>
                  <a:gd name="T54" fmla="*/ 120 w 121"/>
                  <a:gd name="T55" fmla="*/ 0 h 69"/>
                  <a:gd name="T56" fmla="*/ 120 w 121"/>
                  <a:gd name="T57" fmla="*/ 6 h 69"/>
                  <a:gd name="T58" fmla="*/ 119 w 121"/>
                  <a:gd name="T59" fmla="*/ 13 h 69"/>
                  <a:gd name="T60" fmla="*/ 118 w 121"/>
                  <a:gd name="T61" fmla="*/ 19 h 69"/>
                  <a:gd name="T62" fmla="*/ 117 w 121"/>
                  <a:gd name="T63" fmla="*/ 25 h 69"/>
                  <a:gd name="T64" fmla="*/ 114 w 121"/>
                  <a:gd name="T65" fmla="*/ 31 h 69"/>
                  <a:gd name="T66" fmla="*/ 112 w 121"/>
                  <a:gd name="T67" fmla="*/ 37 h 69"/>
                  <a:gd name="T68" fmla="*/ 108 w 121"/>
                  <a:gd name="T69" fmla="*/ 42 h 69"/>
                  <a:gd name="T70" fmla="*/ 105 w 121"/>
                  <a:gd name="T71" fmla="*/ 47 h 69"/>
                  <a:gd name="T72" fmla="*/ 101 w 121"/>
                  <a:gd name="T73" fmla="*/ 51 h 69"/>
                  <a:gd name="T74" fmla="*/ 96 w 121"/>
                  <a:gd name="T75" fmla="*/ 55 h 69"/>
                  <a:gd name="T76" fmla="*/ 91 w 121"/>
                  <a:gd name="T77" fmla="*/ 59 h 69"/>
                  <a:gd name="T78" fmla="*/ 86 w 121"/>
                  <a:gd name="T79" fmla="*/ 62 h 69"/>
                  <a:gd name="T80" fmla="*/ 81 w 121"/>
                  <a:gd name="T81" fmla="*/ 64 h 69"/>
                  <a:gd name="T82" fmla="*/ 75 w 121"/>
                  <a:gd name="T83" fmla="*/ 66 h 69"/>
                  <a:gd name="T84" fmla="*/ 69 w 121"/>
                  <a:gd name="T85" fmla="*/ 67 h 69"/>
                  <a:gd name="T86" fmla="*/ 63 w 121"/>
                  <a:gd name="T87" fmla="*/ 68 h 69"/>
                  <a:gd name="T88" fmla="*/ 57 w 121"/>
                  <a:gd name="T89" fmla="*/ 68 h 69"/>
                  <a:gd name="T90" fmla="*/ 52 w 121"/>
                  <a:gd name="T91" fmla="*/ 67 h 69"/>
                  <a:gd name="T92" fmla="*/ 46 w 121"/>
                  <a:gd name="T93" fmla="*/ 66 h 69"/>
                  <a:gd name="T94" fmla="*/ 40 w 121"/>
                  <a:gd name="T95" fmla="*/ 65 h 69"/>
                  <a:gd name="T96" fmla="*/ 35 w 121"/>
                  <a:gd name="T97" fmla="*/ 62 h 69"/>
                  <a:gd name="T98" fmla="*/ 29 w 121"/>
                  <a:gd name="T99" fmla="*/ 59 h 69"/>
                  <a:gd name="T100" fmla="*/ 24 w 121"/>
                  <a:gd name="T101" fmla="*/ 56 h 69"/>
                  <a:gd name="T102" fmla="*/ 20 w 121"/>
                  <a:gd name="T103" fmla="*/ 52 h 69"/>
                  <a:gd name="T104" fmla="*/ 16 w 121"/>
                  <a:gd name="T105" fmla="*/ 47 h 69"/>
                  <a:gd name="T106" fmla="*/ 12 w 121"/>
                  <a:gd name="T107" fmla="*/ 42 h 69"/>
                  <a:gd name="T108" fmla="*/ 9 w 121"/>
                  <a:gd name="T109" fmla="*/ 37 h 69"/>
                  <a:gd name="T110" fmla="*/ 6 w 121"/>
                  <a:gd name="T111" fmla="*/ 31 h 69"/>
                  <a:gd name="T112" fmla="*/ 3 w 121"/>
                  <a:gd name="T113" fmla="*/ 26 h 69"/>
                  <a:gd name="T114" fmla="*/ 2 w 121"/>
                  <a:gd name="T115" fmla="*/ 20 h 69"/>
                  <a:gd name="T116" fmla="*/ 1 w 121"/>
                  <a:gd name="T117" fmla="*/ 14 h 69"/>
                  <a:gd name="T118" fmla="*/ 0 w 121"/>
                  <a:gd name="T119" fmla="*/ 7 h 69"/>
                  <a:gd name="T120" fmla="*/ 0 w 121"/>
                  <a:gd name="T121" fmla="*/ 1 h 69"/>
                  <a:gd name="T122" fmla="*/ 0 w 121"/>
                  <a:gd name="T123" fmla="*/ 0 h 69"/>
                  <a:gd name="T124" fmla="*/ 25 w 121"/>
                  <a:gd name="T125"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1" h="69">
                    <a:moveTo>
                      <a:pt x="25" y="0"/>
                    </a:moveTo>
                    <a:lnTo>
                      <a:pt x="25" y="4"/>
                    </a:lnTo>
                    <a:lnTo>
                      <a:pt x="25" y="9"/>
                    </a:lnTo>
                    <a:lnTo>
                      <a:pt x="27" y="14"/>
                    </a:lnTo>
                    <a:lnTo>
                      <a:pt x="28" y="18"/>
                    </a:lnTo>
                    <a:lnTo>
                      <a:pt x="30" y="22"/>
                    </a:lnTo>
                    <a:lnTo>
                      <a:pt x="32" y="26"/>
                    </a:lnTo>
                    <a:lnTo>
                      <a:pt x="35" y="30"/>
                    </a:lnTo>
                    <a:lnTo>
                      <a:pt x="39" y="33"/>
                    </a:lnTo>
                    <a:lnTo>
                      <a:pt x="43" y="36"/>
                    </a:lnTo>
                    <a:lnTo>
                      <a:pt x="47" y="38"/>
                    </a:lnTo>
                    <a:lnTo>
                      <a:pt x="51" y="40"/>
                    </a:lnTo>
                    <a:lnTo>
                      <a:pt x="55" y="41"/>
                    </a:lnTo>
                    <a:lnTo>
                      <a:pt x="60" y="41"/>
                    </a:lnTo>
                    <a:lnTo>
                      <a:pt x="64" y="41"/>
                    </a:lnTo>
                    <a:lnTo>
                      <a:pt x="69" y="40"/>
                    </a:lnTo>
                    <a:lnTo>
                      <a:pt x="73" y="38"/>
                    </a:lnTo>
                    <a:lnTo>
                      <a:pt x="77" y="37"/>
                    </a:lnTo>
                    <a:lnTo>
                      <a:pt x="81" y="34"/>
                    </a:lnTo>
                    <a:lnTo>
                      <a:pt x="84" y="30"/>
                    </a:lnTo>
                    <a:lnTo>
                      <a:pt x="87" y="27"/>
                    </a:lnTo>
                    <a:lnTo>
                      <a:pt x="90" y="23"/>
                    </a:lnTo>
                    <a:lnTo>
                      <a:pt x="92" y="19"/>
                    </a:lnTo>
                    <a:lnTo>
                      <a:pt x="94" y="14"/>
                    </a:lnTo>
                    <a:lnTo>
                      <a:pt x="94" y="10"/>
                    </a:lnTo>
                    <a:lnTo>
                      <a:pt x="95" y="5"/>
                    </a:lnTo>
                    <a:lnTo>
                      <a:pt x="95" y="0"/>
                    </a:lnTo>
                    <a:lnTo>
                      <a:pt x="120" y="0"/>
                    </a:lnTo>
                    <a:lnTo>
                      <a:pt x="120" y="6"/>
                    </a:lnTo>
                    <a:lnTo>
                      <a:pt x="119" y="13"/>
                    </a:lnTo>
                    <a:lnTo>
                      <a:pt x="118" y="19"/>
                    </a:lnTo>
                    <a:lnTo>
                      <a:pt x="117" y="25"/>
                    </a:lnTo>
                    <a:lnTo>
                      <a:pt x="114" y="31"/>
                    </a:lnTo>
                    <a:lnTo>
                      <a:pt x="112" y="37"/>
                    </a:lnTo>
                    <a:lnTo>
                      <a:pt x="108" y="42"/>
                    </a:lnTo>
                    <a:lnTo>
                      <a:pt x="105" y="47"/>
                    </a:lnTo>
                    <a:lnTo>
                      <a:pt x="101" y="51"/>
                    </a:lnTo>
                    <a:lnTo>
                      <a:pt x="96" y="55"/>
                    </a:lnTo>
                    <a:lnTo>
                      <a:pt x="91" y="59"/>
                    </a:lnTo>
                    <a:lnTo>
                      <a:pt x="86" y="62"/>
                    </a:lnTo>
                    <a:lnTo>
                      <a:pt x="81" y="64"/>
                    </a:lnTo>
                    <a:lnTo>
                      <a:pt x="75" y="66"/>
                    </a:lnTo>
                    <a:lnTo>
                      <a:pt x="69" y="67"/>
                    </a:lnTo>
                    <a:lnTo>
                      <a:pt x="63" y="68"/>
                    </a:lnTo>
                    <a:lnTo>
                      <a:pt x="57" y="68"/>
                    </a:lnTo>
                    <a:lnTo>
                      <a:pt x="52" y="67"/>
                    </a:lnTo>
                    <a:lnTo>
                      <a:pt x="46" y="66"/>
                    </a:lnTo>
                    <a:lnTo>
                      <a:pt x="40" y="65"/>
                    </a:lnTo>
                    <a:lnTo>
                      <a:pt x="35" y="62"/>
                    </a:lnTo>
                    <a:lnTo>
                      <a:pt x="29" y="59"/>
                    </a:lnTo>
                    <a:lnTo>
                      <a:pt x="24" y="56"/>
                    </a:lnTo>
                    <a:lnTo>
                      <a:pt x="20" y="52"/>
                    </a:lnTo>
                    <a:lnTo>
                      <a:pt x="16" y="47"/>
                    </a:lnTo>
                    <a:lnTo>
                      <a:pt x="12" y="42"/>
                    </a:lnTo>
                    <a:lnTo>
                      <a:pt x="9" y="37"/>
                    </a:lnTo>
                    <a:lnTo>
                      <a:pt x="6" y="31"/>
                    </a:lnTo>
                    <a:lnTo>
                      <a:pt x="3" y="26"/>
                    </a:lnTo>
                    <a:lnTo>
                      <a:pt x="2" y="20"/>
                    </a:lnTo>
                    <a:lnTo>
                      <a:pt x="1" y="14"/>
                    </a:lnTo>
                    <a:lnTo>
                      <a:pt x="0" y="7"/>
                    </a:lnTo>
                    <a:lnTo>
                      <a:pt x="0" y="1"/>
                    </a:lnTo>
                    <a:lnTo>
                      <a:pt x="0" y="0"/>
                    </a:lnTo>
                    <a:lnTo>
                      <a:pt x="25" y="0"/>
                    </a:lnTo>
                  </a:path>
                </a:pathLst>
              </a:custGeom>
              <a:solidFill>
                <a:srgbClr val="00000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786" name="Freeform 258"/>
              <p:cNvSpPr>
                <a:spLocks/>
              </p:cNvSpPr>
              <p:nvPr/>
            </p:nvSpPr>
            <p:spPr bwMode="auto">
              <a:xfrm>
                <a:off x="4204" y="2336"/>
                <a:ext cx="121" cy="71"/>
              </a:xfrm>
              <a:custGeom>
                <a:avLst/>
                <a:gdLst>
                  <a:gd name="T0" fmla="*/ 25 w 121"/>
                  <a:gd name="T1" fmla="*/ 70 h 71"/>
                  <a:gd name="T2" fmla="*/ 25 w 121"/>
                  <a:gd name="T3" fmla="*/ 66 h 71"/>
                  <a:gd name="T4" fmla="*/ 25 w 121"/>
                  <a:gd name="T5" fmla="*/ 61 h 71"/>
                  <a:gd name="T6" fmla="*/ 27 w 121"/>
                  <a:gd name="T7" fmla="*/ 56 h 71"/>
                  <a:gd name="T8" fmla="*/ 28 w 121"/>
                  <a:gd name="T9" fmla="*/ 51 h 71"/>
                  <a:gd name="T10" fmla="*/ 30 w 121"/>
                  <a:gd name="T11" fmla="*/ 47 h 71"/>
                  <a:gd name="T12" fmla="*/ 32 w 121"/>
                  <a:gd name="T13" fmla="*/ 43 h 71"/>
                  <a:gd name="T14" fmla="*/ 35 w 121"/>
                  <a:gd name="T15" fmla="*/ 39 h 71"/>
                  <a:gd name="T16" fmla="*/ 39 w 121"/>
                  <a:gd name="T17" fmla="*/ 36 h 71"/>
                  <a:gd name="T18" fmla="*/ 43 w 121"/>
                  <a:gd name="T19" fmla="*/ 33 h 71"/>
                  <a:gd name="T20" fmla="*/ 47 w 121"/>
                  <a:gd name="T21" fmla="*/ 30 h 71"/>
                  <a:gd name="T22" fmla="*/ 51 w 121"/>
                  <a:gd name="T23" fmla="*/ 29 h 71"/>
                  <a:gd name="T24" fmla="*/ 55 w 121"/>
                  <a:gd name="T25" fmla="*/ 28 h 71"/>
                  <a:gd name="T26" fmla="*/ 60 w 121"/>
                  <a:gd name="T27" fmla="*/ 28 h 71"/>
                  <a:gd name="T28" fmla="*/ 64 w 121"/>
                  <a:gd name="T29" fmla="*/ 28 h 71"/>
                  <a:gd name="T30" fmla="*/ 69 w 121"/>
                  <a:gd name="T31" fmla="*/ 29 h 71"/>
                  <a:gd name="T32" fmla="*/ 73 w 121"/>
                  <a:gd name="T33" fmla="*/ 30 h 71"/>
                  <a:gd name="T34" fmla="*/ 77 w 121"/>
                  <a:gd name="T35" fmla="*/ 32 h 71"/>
                  <a:gd name="T36" fmla="*/ 81 w 121"/>
                  <a:gd name="T37" fmla="*/ 35 h 71"/>
                  <a:gd name="T38" fmla="*/ 84 w 121"/>
                  <a:gd name="T39" fmla="*/ 38 h 71"/>
                  <a:gd name="T40" fmla="*/ 87 w 121"/>
                  <a:gd name="T41" fmla="*/ 42 h 71"/>
                  <a:gd name="T42" fmla="*/ 90 w 121"/>
                  <a:gd name="T43" fmla="*/ 46 h 71"/>
                  <a:gd name="T44" fmla="*/ 92 w 121"/>
                  <a:gd name="T45" fmla="*/ 50 h 71"/>
                  <a:gd name="T46" fmla="*/ 94 w 121"/>
                  <a:gd name="T47" fmla="*/ 55 h 71"/>
                  <a:gd name="T48" fmla="*/ 94 w 121"/>
                  <a:gd name="T49" fmla="*/ 60 h 71"/>
                  <a:gd name="T50" fmla="*/ 95 w 121"/>
                  <a:gd name="T51" fmla="*/ 65 h 71"/>
                  <a:gd name="T52" fmla="*/ 95 w 121"/>
                  <a:gd name="T53" fmla="*/ 70 h 71"/>
                  <a:gd name="T54" fmla="*/ 120 w 121"/>
                  <a:gd name="T55" fmla="*/ 70 h 71"/>
                  <a:gd name="T56" fmla="*/ 120 w 121"/>
                  <a:gd name="T57" fmla="*/ 63 h 71"/>
                  <a:gd name="T58" fmla="*/ 119 w 121"/>
                  <a:gd name="T59" fmla="*/ 57 h 71"/>
                  <a:gd name="T60" fmla="*/ 118 w 121"/>
                  <a:gd name="T61" fmla="*/ 50 h 71"/>
                  <a:gd name="T62" fmla="*/ 117 w 121"/>
                  <a:gd name="T63" fmla="*/ 44 h 71"/>
                  <a:gd name="T64" fmla="*/ 114 w 121"/>
                  <a:gd name="T65" fmla="*/ 38 h 71"/>
                  <a:gd name="T66" fmla="*/ 112 w 121"/>
                  <a:gd name="T67" fmla="*/ 32 h 71"/>
                  <a:gd name="T68" fmla="*/ 108 w 121"/>
                  <a:gd name="T69" fmla="*/ 27 h 71"/>
                  <a:gd name="T70" fmla="*/ 105 w 121"/>
                  <a:gd name="T71" fmla="*/ 22 h 71"/>
                  <a:gd name="T72" fmla="*/ 101 w 121"/>
                  <a:gd name="T73" fmla="*/ 17 h 71"/>
                  <a:gd name="T74" fmla="*/ 96 w 121"/>
                  <a:gd name="T75" fmla="*/ 13 h 71"/>
                  <a:gd name="T76" fmla="*/ 91 w 121"/>
                  <a:gd name="T77" fmla="*/ 10 h 71"/>
                  <a:gd name="T78" fmla="*/ 86 w 121"/>
                  <a:gd name="T79" fmla="*/ 6 h 71"/>
                  <a:gd name="T80" fmla="*/ 81 w 121"/>
                  <a:gd name="T81" fmla="*/ 4 h 71"/>
                  <a:gd name="T82" fmla="*/ 75 w 121"/>
                  <a:gd name="T83" fmla="*/ 2 h 71"/>
                  <a:gd name="T84" fmla="*/ 69 w 121"/>
                  <a:gd name="T85" fmla="*/ 1 h 71"/>
                  <a:gd name="T86" fmla="*/ 63 w 121"/>
                  <a:gd name="T87" fmla="*/ 0 h 71"/>
                  <a:gd name="T88" fmla="*/ 57 w 121"/>
                  <a:gd name="T89" fmla="*/ 0 h 71"/>
                  <a:gd name="T90" fmla="*/ 52 w 121"/>
                  <a:gd name="T91" fmla="*/ 1 h 71"/>
                  <a:gd name="T92" fmla="*/ 46 w 121"/>
                  <a:gd name="T93" fmla="*/ 2 h 71"/>
                  <a:gd name="T94" fmla="*/ 40 w 121"/>
                  <a:gd name="T95" fmla="*/ 3 h 71"/>
                  <a:gd name="T96" fmla="*/ 35 w 121"/>
                  <a:gd name="T97" fmla="*/ 6 h 71"/>
                  <a:gd name="T98" fmla="*/ 29 w 121"/>
                  <a:gd name="T99" fmla="*/ 9 h 71"/>
                  <a:gd name="T100" fmla="*/ 24 w 121"/>
                  <a:gd name="T101" fmla="*/ 13 h 71"/>
                  <a:gd name="T102" fmla="*/ 20 w 121"/>
                  <a:gd name="T103" fmla="*/ 17 h 71"/>
                  <a:gd name="T104" fmla="*/ 16 w 121"/>
                  <a:gd name="T105" fmla="*/ 21 h 71"/>
                  <a:gd name="T106" fmla="*/ 12 w 121"/>
                  <a:gd name="T107" fmla="*/ 26 h 71"/>
                  <a:gd name="T108" fmla="*/ 9 w 121"/>
                  <a:gd name="T109" fmla="*/ 32 h 71"/>
                  <a:gd name="T110" fmla="*/ 6 w 121"/>
                  <a:gd name="T111" fmla="*/ 37 h 71"/>
                  <a:gd name="T112" fmla="*/ 3 w 121"/>
                  <a:gd name="T113" fmla="*/ 43 h 71"/>
                  <a:gd name="T114" fmla="*/ 2 w 121"/>
                  <a:gd name="T115" fmla="*/ 50 h 71"/>
                  <a:gd name="T116" fmla="*/ 1 w 121"/>
                  <a:gd name="T117" fmla="*/ 56 h 71"/>
                  <a:gd name="T118" fmla="*/ 0 w 121"/>
                  <a:gd name="T119" fmla="*/ 62 h 71"/>
                  <a:gd name="T120" fmla="*/ 0 w 121"/>
                  <a:gd name="T121" fmla="*/ 69 h 71"/>
                  <a:gd name="T122" fmla="*/ 0 w 121"/>
                  <a:gd name="T123" fmla="*/ 70 h 71"/>
                  <a:gd name="T124" fmla="*/ 25 w 121"/>
                  <a:gd name="T125" fmla="*/ 7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1" h="71">
                    <a:moveTo>
                      <a:pt x="25" y="70"/>
                    </a:moveTo>
                    <a:lnTo>
                      <a:pt x="25" y="66"/>
                    </a:lnTo>
                    <a:lnTo>
                      <a:pt x="25" y="61"/>
                    </a:lnTo>
                    <a:lnTo>
                      <a:pt x="27" y="56"/>
                    </a:lnTo>
                    <a:lnTo>
                      <a:pt x="28" y="51"/>
                    </a:lnTo>
                    <a:lnTo>
                      <a:pt x="30" y="47"/>
                    </a:lnTo>
                    <a:lnTo>
                      <a:pt x="32" y="43"/>
                    </a:lnTo>
                    <a:lnTo>
                      <a:pt x="35" y="39"/>
                    </a:lnTo>
                    <a:lnTo>
                      <a:pt x="39" y="36"/>
                    </a:lnTo>
                    <a:lnTo>
                      <a:pt x="43" y="33"/>
                    </a:lnTo>
                    <a:lnTo>
                      <a:pt x="47" y="30"/>
                    </a:lnTo>
                    <a:lnTo>
                      <a:pt x="51" y="29"/>
                    </a:lnTo>
                    <a:lnTo>
                      <a:pt x="55" y="28"/>
                    </a:lnTo>
                    <a:lnTo>
                      <a:pt x="60" y="28"/>
                    </a:lnTo>
                    <a:lnTo>
                      <a:pt x="64" y="28"/>
                    </a:lnTo>
                    <a:lnTo>
                      <a:pt x="69" y="29"/>
                    </a:lnTo>
                    <a:lnTo>
                      <a:pt x="73" y="30"/>
                    </a:lnTo>
                    <a:lnTo>
                      <a:pt x="77" y="32"/>
                    </a:lnTo>
                    <a:lnTo>
                      <a:pt x="81" y="35"/>
                    </a:lnTo>
                    <a:lnTo>
                      <a:pt x="84" y="38"/>
                    </a:lnTo>
                    <a:lnTo>
                      <a:pt x="87" y="42"/>
                    </a:lnTo>
                    <a:lnTo>
                      <a:pt x="90" y="46"/>
                    </a:lnTo>
                    <a:lnTo>
                      <a:pt x="92" y="50"/>
                    </a:lnTo>
                    <a:lnTo>
                      <a:pt x="94" y="55"/>
                    </a:lnTo>
                    <a:lnTo>
                      <a:pt x="94" y="60"/>
                    </a:lnTo>
                    <a:lnTo>
                      <a:pt x="95" y="65"/>
                    </a:lnTo>
                    <a:lnTo>
                      <a:pt x="95" y="70"/>
                    </a:lnTo>
                    <a:lnTo>
                      <a:pt x="120" y="70"/>
                    </a:lnTo>
                    <a:lnTo>
                      <a:pt x="120" y="63"/>
                    </a:lnTo>
                    <a:lnTo>
                      <a:pt x="119" y="57"/>
                    </a:lnTo>
                    <a:lnTo>
                      <a:pt x="118" y="50"/>
                    </a:lnTo>
                    <a:lnTo>
                      <a:pt x="117" y="44"/>
                    </a:lnTo>
                    <a:lnTo>
                      <a:pt x="114" y="38"/>
                    </a:lnTo>
                    <a:lnTo>
                      <a:pt x="112" y="32"/>
                    </a:lnTo>
                    <a:lnTo>
                      <a:pt x="108" y="27"/>
                    </a:lnTo>
                    <a:lnTo>
                      <a:pt x="105" y="22"/>
                    </a:lnTo>
                    <a:lnTo>
                      <a:pt x="101" y="17"/>
                    </a:lnTo>
                    <a:lnTo>
                      <a:pt x="96" y="13"/>
                    </a:lnTo>
                    <a:lnTo>
                      <a:pt x="91" y="10"/>
                    </a:lnTo>
                    <a:lnTo>
                      <a:pt x="86" y="6"/>
                    </a:lnTo>
                    <a:lnTo>
                      <a:pt x="81" y="4"/>
                    </a:lnTo>
                    <a:lnTo>
                      <a:pt x="75" y="2"/>
                    </a:lnTo>
                    <a:lnTo>
                      <a:pt x="69" y="1"/>
                    </a:lnTo>
                    <a:lnTo>
                      <a:pt x="63" y="0"/>
                    </a:lnTo>
                    <a:lnTo>
                      <a:pt x="57" y="0"/>
                    </a:lnTo>
                    <a:lnTo>
                      <a:pt x="52" y="1"/>
                    </a:lnTo>
                    <a:lnTo>
                      <a:pt x="46" y="2"/>
                    </a:lnTo>
                    <a:lnTo>
                      <a:pt x="40" y="3"/>
                    </a:lnTo>
                    <a:lnTo>
                      <a:pt x="35" y="6"/>
                    </a:lnTo>
                    <a:lnTo>
                      <a:pt x="29" y="9"/>
                    </a:lnTo>
                    <a:lnTo>
                      <a:pt x="24" y="13"/>
                    </a:lnTo>
                    <a:lnTo>
                      <a:pt x="20" y="17"/>
                    </a:lnTo>
                    <a:lnTo>
                      <a:pt x="16" y="21"/>
                    </a:lnTo>
                    <a:lnTo>
                      <a:pt x="12" y="26"/>
                    </a:lnTo>
                    <a:lnTo>
                      <a:pt x="9" y="32"/>
                    </a:lnTo>
                    <a:lnTo>
                      <a:pt x="6" y="37"/>
                    </a:lnTo>
                    <a:lnTo>
                      <a:pt x="3" y="43"/>
                    </a:lnTo>
                    <a:lnTo>
                      <a:pt x="2" y="50"/>
                    </a:lnTo>
                    <a:lnTo>
                      <a:pt x="1" y="56"/>
                    </a:lnTo>
                    <a:lnTo>
                      <a:pt x="0" y="62"/>
                    </a:lnTo>
                    <a:lnTo>
                      <a:pt x="0" y="69"/>
                    </a:lnTo>
                    <a:lnTo>
                      <a:pt x="0" y="70"/>
                    </a:lnTo>
                    <a:lnTo>
                      <a:pt x="25" y="70"/>
                    </a:lnTo>
                  </a:path>
                </a:pathLst>
              </a:custGeom>
              <a:solidFill>
                <a:srgbClr val="00000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787" name="Freeform 259"/>
              <p:cNvSpPr>
                <a:spLocks/>
              </p:cNvSpPr>
              <p:nvPr/>
            </p:nvSpPr>
            <p:spPr bwMode="auto">
              <a:xfrm>
                <a:off x="4111" y="2376"/>
                <a:ext cx="51" cy="26"/>
              </a:xfrm>
              <a:custGeom>
                <a:avLst/>
                <a:gdLst>
                  <a:gd name="T0" fmla="*/ 0 w 51"/>
                  <a:gd name="T1" fmla="*/ 25 h 26"/>
                  <a:gd name="T2" fmla="*/ 0 w 51"/>
                  <a:gd name="T3" fmla="*/ 21 h 26"/>
                  <a:gd name="T4" fmla="*/ 1 w 51"/>
                  <a:gd name="T5" fmla="*/ 18 h 26"/>
                  <a:gd name="T6" fmla="*/ 2 w 51"/>
                  <a:gd name="T7" fmla="*/ 14 h 26"/>
                  <a:gd name="T8" fmla="*/ 4 w 51"/>
                  <a:gd name="T9" fmla="*/ 11 h 26"/>
                  <a:gd name="T10" fmla="*/ 7 w 51"/>
                  <a:gd name="T11" fmla="*/ 8 h 26"/>
                  <a:gd name="T12" fmla="*/ 10 w 51"/>
                  <a:gd name="T13" fmla="*/ 5 h 26"/>
                  <a:gd name="T14" fmla="*/ 13 w 51"/>
                  <a:gd name="T15" fmla="*/ 3 h 26"/>
                  <a:gd name="T16" fmla="*/ 16 w 51"/>
                  <a:gd name="T17" fmla="*/ 2 h 26"/>
                  <a:gd name="T18" fmla="*/ 19 w 51"/>
                  <a:gd name="T19" fmla="*/ 1 h 26"/>
                  <a:gd name="T20" fmla="*/ 23 w 51"/>
                  <a:gd name="T21" fmla="*/ 0 h 26"/>
                  <a:gd name="T22" fmla="*/ 27 w 51"/>
                  <a:gd name="T23" fmla="*/ 0 h 26"/>
                  <a:gd name="T24" fmla="*/ 31 w 51"/>
                  <a:gd name="T25" fmla="*/ 1 h 26"/>
                  <a:gd name="T26" fmla="*/ 35 w 51"/>
                  <a:gd name="T27" fmla="*/ 2 h 26"/>
                  <a:gd name="T28" fmla="*/ 38 w 51"/>
                  <a:gd name="T29" fmla="*/ 3 h 26"/>
                  <a:gd name="T30" fmla="*/ 41 w 51"/>
                  <a:gd name="T31" fmla="*/ 6 h 26"/>
                  <a:gd name="T32" fmla="*/ 44 w 51"/>
                  <a:gd name="T33" fmla="*/ 8 h 26"/>
                  <a:gd name="T34" fmla="*/ 46 w 51"/>
                  <a:gd name="T35" fmla="*/ 12 h 26"/>
                  <a:gd name="T36" fmla="*/ 48 w 51"/>
                  <a:gd name="T37" fmla="*/ 15 h 26"/>
                  <a:gd name="T38" fmla="*/ 49 w 51"/>
                  <a:gd name="T39" fmla="*/ 18 h 26"/>
                  <a:gd name="T40" fmla="*/ 50 w 51"/>
                  <a:gd name="T41" fmla="*/ 22 h 26"/>
                  <a:gd name="T42" fmla="*/ 50 w 51"/>
                  <a:gd name="T43" fmla="*/ 25 h 26"/>
                  <a:gd name="T44" fmla="*/ 0 w 51"/>
                  <a:gd name="T45" fmla="*/ 2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1" h="26">
                    <a:moveTo>
                      <a:pt x="0" y="25"/>
                    </a:moveTo>
                    <a:lnTo>
                      <a:pt x="0" y="21"/>
                    </a:lnTo>
                    <a:lnTo>
                      <a:pt x="1" y="18"/>
                    </a:lnTo>
                    <a:lnTo>
                      <a:pt x="2" y="14"/>
                    </a:lnTo>
                    <a:lnTo>
                      <a:pt x="4" y="11"/>
                    </a:lnTo>
                    <a:lnTo>
                      <a:pt x="7" y="8"/>
                    </a:lnTo>
                    <a:lnTo>
                      <a:pt x="10" y="5"/>
                    </a:lnTo>
                    <a:lnTo>
                      <a:pt x="13" y="3"/>
                    </a:lnTo>
                    <a:lnTo>
                      <a:pt x="16" y="2"/>
                    </a:lnTo>
                    <a:lnTo>
                      <a:pt x="19" y="1"/>
                    </a:lnTo>
                    <a:lnTo>
                      <a:pt x="23" y="0"/>
                    </a:lnTo>
                    <a:lnTo>
                      <a:pt x="27" y="0"/>
                    </a:lnTo>
                    <a:lnTo>
                      <a:pt x="31" y="1"/>
                    </a:lnTo>
                    <a:lnTo>
                      <a:pt x="35" y="2"/>
                    </a:lnTo>
                    <a:lnTo>
                      <a:pt x="38" y="3"/>
                    </a:lnTo>
                    <a:lnTo>
                      <a:pt x="41" y="6"/>
                    </a:lnTo>
                    <a:lnTo>
                      <a:pt x="44" y="8"/>
                    </a:lnTo>
                    <a:lnTo>
                      <a:pt x="46" y="12"/>
                    </a:lnTo>
                    <a:lnTo>
                      <a:pt x="48" y="15"/>
                    </a:lnTo>
                    <a:lnTo>
                      <a:pt x="49" y="18"/>
                    </a:lnTo>
                    <a:lnTo>
                      <a:pt x="50" y="22"/>
                    </a:lnTo>
                    <a:lnTo>
                      <a:pt x="50" y="25"/>
                    </a:lnTo>
                    <a:lnTo>
                      <a:pt x="0" y="25"/>
                    </a:lnTo>
                  </a:path>
                </a:pathLst>
              </a:custGeom>
              <a:solidFill>
                <a:srgbClr val="00000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788" name="Freeform 260"/>
              <p:cNvSpPr>
                <a:spLocks/>
              </p:cNvSpPr>
              <p:nvPr/>
            </p:nvSpPr>
            <p:spPr bwMode="auto">
              <a:xfrm>
                <a:off x="4111" y="2401"/>
                <a:ext cx="51" cy="30"/>
              </a:xfrm>
              <a:custGeom>
                <a:avLst/>
                <a:gdLst>
                  <a:gd name="T0" fmla="*/ 10 w 51"/>
                  <a:gd name="T1" fmla="*/ 0 h 30"/>
                  <a:gd name="T2" fmla="*/ 10 w 51"/>
                  <a:gd name="T3" fmla="*/ 2 h 30"/>
                  <a:gd name="T4" fmla="*/ 10 w 51"/>
                  <a:gd name="T5" fmla="*/ 5 h 30"/>
                  <a:gd name="T6" fmla="*/ 10 w 51"/>
                  <a:gd name="T7" fmla="*/ 8 h 30"/>
                  <a:gd name="T8" fmla="*/ 11 w 51"/>
                  <a:gd name="T9" fmla="*/ 11 h 30"/>
                  <a:gd name="T10" fmla="*/ 13 w 51"/>
                  <a:gd name="T11" fmla="*/ 13 h 30"/>
                  <a:gd name="T12" fmla="*/ 15 w 51"/>
                  <a:gd name="T13" fmla="*/ 15 h 30"/>
                  <a:gd name="T14" fmla="*/ 17 w 51"/>
                  <a:gd name="T15" fmla="*/ 17 h 30"/>
                  <a:gd name="T16" fmla="*/ 20 w 51"/>
                  <a:gd name="T17" fmla="*/ 19 h 30"/>
                  <a:gd name="T18" fmla="*/ 23 w 51"/>
                  <a:gd name="T19" fmla="*/ 19 h 30"/>
                  <a:gd name="T20" fmla="*/ 26 w 51"/>
                  <a:gd name="T21" fmla="*/ 20 h 30"/>
                  <a:gd name="T22" fmla="*/ 29 w 51"/>
                  <a:gd name="T23" fmla="*/ 19 h 30"/>
                  <a:gd name="T24" fmla="*/ 32 w 51"/>
                  <a:gd name="T25" fmla="*/ 18 h 30"/>
                  <a:gd name="T26" fmla="*/ 34 w 51"/>
                  <a:gd name="T27" fmla="*/ 16 h 30"/>
                  <a:gd name="T28" fmla="*/ 36 w 51"/>
                  <a:gd name="T29" fmla="*/ 15 h 30"/>
                  <a:gd name="T30" fmla="*/ 38 w 51"/>
                  <a:gd name="T31" fmla="*/ 12 h 30"/>
                  <a:gd name="T32" fmla="*/ 40 w 51"/>
                  <a:gd name="T33" fmla="*/ 9 h 30"/>
                  <a:gd name="T34" fmla="*/ 40 w 51"/>
                  <a:gd name="T35" fmla="*/ 6 h 30"/>
                  <a:gd name="T36" fmla="*/ 41 w 51"/>
                  <a:gd name="T37" fmla="*/ 3 h 30"/>
                  <a:gd name="T38" fmla="*/ 40 w 51"/>
                  <a:gd name="T39" fmla="*/ 0 h 30"/>
                  <a:gd name="T40" fmla="*/ 50 w 51"/>
                  <a:gd name="T41" fmla="*/ 0 h 30"/>
                  <a:gd name="T42" fmla="*/ 50 w 51"/>
                  <a:gd name="T43" fmla="*/ 4 h 30"/>
                  <a:gd name="T44" fmla="*/ 49 w 51"/>
                  <a:gd name="T45" fmla="*/ 8 h 30"/>
                  <a:gd name="T46" fmla="*/ 49 w 51"/>
                  <a:gd name="T47" fmla="*/ 12 h 30"/>
                  <a:gd name="T48" fmla="*/ 47 w 51"/>
                  <a:gd name="T49" fmla="*/ 15 h 30"/>
                  <a:gd name="T50" fmla="*/ 45 w 51"/>
                  <a:gd name="T51" fmla="*/ 19 h 30"/>
                  <a:gd name="T52" fmla="*/ 43 w 51"/>
                  <a:gd name="T53" fmla="*/ 22 h 30"/>
                  <a:gd name="T54" fmla="*/ 40 w 51"/>
                  <a:gd name="T55" fmla="*/ 24 h 30"/>
                  <a:gd name="T56" fmla="*/ 37 w 51"/>
                  <a:gd name="T57" fmla="*/ 26 h 30"/>
                  <a:gd name="T58" fmla="*/ 33 w 51"/>
                  <a:gd name="T59" fmla="*/ 28 h 30"/>
                  <a:gd name="T60" fmla="*/ 29 w 51"/>
                  <a:gd name="T61" fmla="*/ 29 h 30"/>
                  <a:gd name="T62" fmla="*/ 26 w 51"/>
                  <a:gd name="T63" fmla="*/ 29 h 30"/>
                  <a:gd name="T64" fmla="*/ 22 w 51"/>
                  <a:gd name="T65" fmla="*/ 29 h 30"/>
                  <a:gd name="T66" fmla="*/ 18 w 51"/>
                  <a:gd name="T67" fmla="*/ 28 h 30"/>
                  <a:gd name="T68" fmla="*/ 15 w 51"/>
                  <a:gd name="T69" fmla="*/ 27 h 30"/>
                  <a:gd name="T70" fmla="*/ 11 w 51"/>
                  <a:gd name="T71" fmla="*/ 25 h 30"/>
                  <a:gd name="T72" fmla="*/ 9 w 51"/>
                  <a:gd name="T73" fmla="*/ 23 h 30"/>
                  <a:gd name="T74" fmla="*/ 6 w 51"/>
                  <a:gd name="T75" fmla="*/ 20 h 30"/>
                  <a:gd name="T76" fmla="*/ 4 w 51"/>
                  <a:gd name="T77" fmla="*/ 17 h 30"/>
                  <a:gd name="T78" fmla="*/ 2 w 51"/>
                  <a:gd name="T79" fmla="*/ 13 h 30"/>
                  <a:gd name="T80" fmla="*/ 1 w 51"/>
                  <a:gd name="T81" fmla="*/ 10 h 30"/>
                  <a:gd name="T82" fmla="*/ 0 w 51"/>
                  <a:gd name="T83" fmla="*/ 5 h 30"/>
                  <a:gd name="T84" fmla="*/ 0 w 51"/>
                  <a:gd name="T85" fmla="*/ 2 h 30"/>
                  <a:gd name="T86" fmla="*/ 0 w 51"/>
                  <a:gd name="T87" fmla="*/ 0 h 30"/>
                  <a:gd name="T88" fmla="*/ 10 w 51"/>
                  <a:gd name="T89"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1" h="30">
                    <a:moveTo>
                      <a:pt x="10" y="0"/>
                    </a:moveTo>
                    <a:lnTo>
                      <a:pt x="10" y="2"/>
                    </a:lnTo>
                    <a:lnTo>
                      <a:pt x="10" y="5"/>
                    </a:lnTo>
                    <a:lnTo>
                      <a:pt x="10" y="8"/>
                    </a:lnTo>
                    <a:lnTo>
                      <a:pt x="11" y="11"/>
                    </a:lnTo>
                    <a:lnTo>
                      <a:pt x="13" y="13"/>
                    </a:lnTo>
                    <a:lnTo>
                      <a:pt x="15" y="15"/>
                    </a:lnTo>
                    <a:lnTo>
                      <a:pt x="17" y="17"/>
                    </a:lnTo>
                    <a:lnTo>
                      <a:pt x="20" y="19"/>
                    </a:lnTo>
                    <a:lnTo>
                      <a:pt x="23" y="19"/>
                    </a:lnTo>
                    <a:lnTo>
                      <a:pt x="26" y="20"/>
                    </a:lnTo>
                    <a:lnTo>
                      <a:pt x="29" y="19"/>
                    </a:lnTo>
                    <a:lnTo>
                      <a:pt x="32" y="18"/>
                    </a:lnTo>
                    <a:lnTo>
                      <a:pt x="34" y="16"/>
                    </a:lnTo>
                    <a:lnTo>
                      <a:pt x="36" y="15"/>
                    </a:lnTo>
                    <a:lnTo>
                      <a:pt x="38" y="12"/>
                    </a:lnTo>
                    <a:lnTo>
                      <a:pt x="40" y="9"/>
                    </a:lnTo>
                    <a:lnTo>
                      <a:pt x="40" y="6"/>
                    </a:lnTo>
                    <a:lnTo>
                      <a:pt x="41" y="3"/>
                    </a:lnTo>
                    <a:lnTo>
                      <a:pt x="40" y="0"/>
                    </a:lnTo>
                    <a:lnTo>
                      <a:pt x="50" y="0"/>
                    </a:lnTo>
                    <a:lnTo>
                      <a:pt x="50" y="4"/>
                    </a:lnTo>
                    <a:lnTo>
                      <a:pt x="49" y="8"/>
                    </a:lnTo>
                    <a:lnTo>
                      <a:pt x="49" y="12"/>
                    </a:lnTo>
                    <a:lnTo>
                      <a:pt x="47" y="15"/>
                    </a:lnTo>
                    <a:lnTo>
                      <a:pt x="45" y="19"/>
                    </a:lnTo>
                    <a:lnTo>
                      <a:pt x="43" y="22"/>
                    </a:lnTo>
                    <a:lnTo>
                      <a:pt x="40" y="24"/>
                    </a:lnTo>
                    <a:lnTo>
                      <a:pt x="37" y="26"/>
                    </a:lnTo>
                    <a:lnTo>
                      <a:pt x="33" y="28"/>
                    </a:lnTo>
                    <a:lnTo>
                      <a:pt x="29" y="29"/>
                    </a:lnTo>
                    <a:lnTo>
                      <a:pt x="26" y="29"/>
                    </a:lnTo>
                    <a:lnTo>
                      <a:pt x="22" y="29"/>
                    </a:lnTo>
                    <a:lnTo>
                      <a:pt x="18" y="28"/>
                    </a:lnTo>
                    <a:lnTo>
                      <a:pt x="15" y="27"/>
                    </a:lnTo>
                    <a:lnTo>
                      <a:pt x="11" y="25"/>
                    </a:lnTo>
                    <a:lnTo>
                      <a:pt x="9" y="23"/>
                    </a:lnTo>
                    <a:lnTo>
                      <a:pt x="6" y="20"/>
                    </a:lnTo>
                    <a:lnTo>
                      <a:pt x="4" y="17"/>
                    </a:lnTo>
                    <a:lnTo>
                      <a:pt x="2" y="13"/>
                    </a:lnTo>
                    <a:lnTo>
                      <a:pt x="1" y="10"/>
                    </a:lnTo>
                    <a:lnTo>
                      <a:pt x="0" y="5"/>
                    </a:lnTo>
                    <a:lnTo>
                      <a:pt x="0" y="2"/>
                    </a:lnTo>
                    <a:lnTo>
                      <a:pt x="0" y="0"/>
                    </a:lnTo>
                    <a:lnTo>
                      <a:pt x="10" y="0"/>
                    </a:lnTo>
                  </a:path>
                </a:pathLst>
              </a:custGeom>
              <a:solidFill>
                <a:srgbClr val="00000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789" name="Freeform 261"/>
              <p:cNvSpPr>
                <a:spLocks/>
              </p:cNvSpPr>
              <p:nvPr/>
            </p:nvSpPr>
            <p:spPr bwMode="auto">
              <a:xfrm>
                <a:off x="4075" y="2401"/>
                <a:ext cx="121" cy="69"/>
              </a:xfrm>
              <a:custGeom>
                <a:avLst/>
                <a:gdLst>
                  <a:gd name="T0" fmla="*/ 25 w 121"/>
                  <a:gd name="T1" fmla="*/ 0 h 69"/>
                  <a:gd name="T2" fmla="*/ 25 w 121"/>
                  <a:gd name="T3" fmla="*/ 4 h 69"/>
                  <a:gd name="T4" fmla="*/ 25 w 121"/>
                  <a:gd name="T5" fmla="*/ 9 h 69"/>
                  <a:gd name="T6" fmla="*/ 27 w 121"/>
                  <a:gd name="T7" fmla="*/ 14 h 69"/>
                  <a:gd name="T8" fmla="*/ 28 w 121"/>
                  <a:gd name="T9" fmla="*/ 18 h 69"/>
                  <a:gd name="T10" fmla="*/ 30 w 121"/>
                  <a:gd name="T11" fmla="*/ 22 h 69"/>
                  <a:gd name="T12" fmla="*/ 32 w 121"/>
                  <a:gd name="T13" fmla="*/ 26 h 69"/>
                  <a:gd name="T14" fmla="*/ 35 w 121"/>
                  <a:gd name="T15" fmla="*/ 30 h 69"/>
                  <a:gd name="T16" fmla="*/ 39 w 121"/>
                  <a:gd name="T17" fmla="*/ 33 h 69"/>
                  <a:gd name="T18" fmla="*/ 43 w 121"/>
                  <a:gd name="T19" fmla="*/ 36 h 69"/>
                  <a:gd name="T20" fmla="*/ 47 w 121"/>
                  <a:gd name="T21" fmla="*/ 38 h 69"/>
                  <a:gd name="T22" fmla="*/ 51 w 121"/>
                  <a:gd name="T23" fmla="*/ 40 h 69"/>
                  <a:gd name="T24" fmla="*/ 55 w 121"/>
                  <a:gd name="T25" fmla="*/ 41 h 69"/>
                  <a:gd name="T26" fmla="*/ 60 w 121"/>
                  <a:gd name="T27" fmla="*/ 41 h 69"/>
                  <a:gd name="T28" fmla="*/ 64 w 121"/>
                  <a:gd name="T29" fmla="*/ 41 h 69"/>
                  <a:gd name="T30" fmla="*/ 69 w 121"/>
                  <a:gd name="T31" fmla="*/ 40 h 69"/>
                  <a:gd name="T32" fmla="*/ 73 w 121"/>
                  <a:gd name="T33" fmla="*/ 38 h 69"/>
                  <a:gd name="T34" fmla="*/ 77 w 121"/>
                  <a:gd name="T35" fmla="*/ 37 h 69"/>
                  <a:gd name="T36" fmla="*/ 81 w 121"/>
                  <a:gd name="T37" fmla="*/ 34 h 69"/>
                  <a:gd name="T38" fmla="*/ 84 w 121"/>
                  <a:gd name="T39" fmla="*/ 30 h 69"/>
                  <a:gd name="T40" fmla="*/ 87 w 121"/>
                  <a:gd name="T41" fmla="*/ 27 h 69"/>
                  <a:gd name="T42" fmla="*/ 90 w 121"/>
                  <a:gd name="T43" fmla="*/ 23 h 69"/>
                  <a:gd name="T44" fmla="*/ 92 w 121"/>
                  <a:gd name="T45" fmla="*/ 19 h 69"/>
                  <a:gd name="T46" fmla="*/ 93 w 121"/>
                  <a:gd name="T47" fmla="*/ 14 h 69"/>
                  <a:gd name="T48" fmla="*/ 94 w 121"/>
                  <a:gd name="T49" fmla="*/ 10 h 69"/>
                  <a:gd name="T50" fmla="*/ 95 w 121"/>
                  <a:gd name="T51" fmla="*/ 5 h 69"/>
                  <a:gd name="T52" fmla="*/ 95 w 121"/>
                  <a:gd name="T53" fmla="*/ 0 h 69"/>
                  <a:gd name="T54" fmla="*/ 120 w 121"/>
                  <a:gd name="T55" fmla="*/ 0 h 69"/>
                  <a:gd name="T56" fmla="*/ 120 w 121"/>
                  <a:gd name="T57" fmla="*/ 6 h 69"/>
                  <a:gd name="T58" fmla="*/ 119 w 121"/>
                  <a:gd name="T59" fmla="*/ 13 h 69"/>
                  <a:gd name="T60" fmla="*/ 118 w 121"/>
                  <a:gd name="T61" fmla="*/ 19 h 69"/>
                  <a:gd name="T62" fmla="*/ 117 w 121"/>
                  <a:gd name="T63" fmla="*/ 25 h 69"/>
                  <a:gd name="T64" fmla="*/ 114 w 121"/>
                  <a:gd name="T65" fmla="*/ 31 h 69"/>
                  <a:gd name="T66" fmla="*/ 112 w 121"/>
                  <a:gd name="T67" fmla="*/ 37 h 69"/>
                  <a:gd name="T68" fmla="*/ 108 w 121"/>
                  <a:gd name="T69" fmla="*/ 42 h 69"/>
                  <a:gd name="T70" fmla="*/ 105 w 121"/>
                  <a:gd name="T71" fmla="*/ 47 h 69"/>
                  <a:gd name="T72" fmla="*/ 101 w 121"/>
                  <a:gd name="T73" fmla="*/ 51 h 69"/>
                  <a:gd name="T74" fmla="*/ 96 w 121"/>
                  <a:gd name="T75" fmla="*/ 55 h 69"/>
                  <a:gd name="T76" fmla="*/ 91 w 121"/>
                  <a:gd name="T77" fmla="*/ 59 h 69"/>
                  <a:gd name="T78" fmla="*/ 86 w 121"/>
                  <a:gd name="T79" fmla="*/ 62 h 69"/>
                  <a:gd name="T80" fmla="*/ 81 w 121"/>
                  <a:gd name="T81" fmla="*/ 64 h 69"/>
                  <a:gd name="T82" fmla="*/ 75 w 121"/>
                  <a:gd name="T83" fmla="*/ 66 h 69"/>
                  <a:gd name="T84" fmla="*/ 69 w 121"/>
                  <a:gd name="T85" fmla="*/ 67 h 69"/>
                  <a:gd name="T86" fmla="*/ 63 w 121"/>
                  <a:gd name="T87" fmla="*/ 68 h 69"/>
                  <a:gd name="T88" fmla="*/ 57 w 121"/>
                  <a:gd name="T89" fmla="*/ 68 h 69"/>
                  <a:gd name="T90" fmla="*/ 52 w 121"/>
                  <a:gd name="T91" fmla="*/ 67 h 69"/>
                  <a:gd name="T92" fmla="*/ 46 w 121"/>
                  <a:gd name="T93" fmla="*/ 66 h 69"/>
                  <a:gd name="T94" fmla="*/ 40 w 121"/>
                  <a:gd name="T95" fmla="*/ 65 h 69"/>
                  <a:gd name="T96" fmla="*/ 35 w 121"/>
                  <a:gd name="T97" fmla="*/ 62 h 69"/>
                  <a:gd name="T98" fmla="*/ 29 w 121"/>
                  <a:gd name="T99" fmla="*/ 59 h 69"/>
                  <a:gd name="T100" fmla="*/ 24 w 121"/>
                  <a:gd name="T101" fmla="*/ 56 h 69"/>
                  <a:gd name="T102" fmla="*/ 20 w 121"/>
                  <a:gd name="T103" fmla="*/ 52 h 69"/>
                  <a:gd name="T104" fmla="*/ 16 w 121"/>
                  <a:gd name="T105" fmla="*/ 47 h 69"/>
                  <a:gd name="T106" fmla="*/ 12 w 121"/>
                  <a:gd name="T107" fmla="*/ 42 h 69"/>
                  <a:gd name="T108" fmla="*/ 9 w 121"/>
                  <a:gd name="T109" fmla="*/ 37 h 69"/>
                  <a:gd name="T110" fmla="*/ 6 w 121"/>
                  <a:gd name="T111" fmla="*/ 31 h 69"/>
                  <a:gd name="T112" fmla="*/ 3 w 121"/>
                  <a:gd name="T113" fmla="*/ 26 h 69"/>
                  <a:gd name="T114" fmla="*/ 2 w 121"/>
                  <a:gd name="T115" fmla="*/ 20 h 69"/>
                  <a:gd name="T116" fmla="*/ 1 w 121"/>
                  <a:gd name="T117" fmla="*/ 14 h 69"/>
                  <a:gd name="T118" fmla="*/ 0 w 121"/>
                  <a:gd name="T119" fmla="*/ 7 h 69"/>
                  <a:gd name="T120" fmla="*/ 0 w 121"/>
                  <a:gd name="T121" fmla="*/ 1 h 69"/>
                  <a:gd name="T122" fmla="*/ 0 w 121"/>
                  <a:gd name="T123" fmla="*/ 0 h 69"/>
                  <a:gd name="T124" fmla="*/ 25 w 121"/>
                  <a:gd name="T125"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1" h="69">
                    <a:moveTo>
                      <a:pt x="25" y="0"/>
                    </a:moveTo>
                    <a:lnTo>
                      <a:pt x="25" y="4"/>
                    </a:lnTo>
                    <a:lnTo>
                      <a:pt x="25" y="9"/>
                    </a:lnTo>
                    <a:lnTo>
                      <a:pt x="27" y="14"/>
                    </a:lnTo>
                    <a:lnTo>
                      <a:pt x="28" y="18"/>
                    </a:lnTo>
                    <a:lnTo>
                      <a:pt x="30" y="22"/>
                    </a:lnTo>
                    <a:lnTo>
                      <a:pt x="32" y="26"/>
                    </a:lnTo>
                    <a:lnTo>
                      <a:pt x="35" y="30"/>
                    </a:lnTo>
                    <a:lnTo>
                      <a:pt x="39" y="33"/>
                    </a:lnTo>
                    <a:lnTo>
                      <a:pt x="43" y="36"/>
                    </a:lnTo>
                    <a:lnTo>
                      <a:pt x="47" y="38"/>
                    </a:lnTo>
                    <a:lnTo>
                      <a:pt x="51" y="40"/>
                    </a:lnTo>
                    <a:lnTo>
                      <a:pt x="55" y="41"/>
                    </a:lnTo>
                    <a:lnTo>
                      <a:pt x="60" y="41"/>
                    </a:lnTo>
                    <a:lnTo>
                      <a:pt x="64" y="41"/>
                    </a:lnTo>
                    <a:lnTo>
                      <a:pt x="69" y="40"/>
                    </a:lnTo>
                    <a:lnTo>
                      <a:pt x="73" y="38"/>
                    </a:lnTo>
                    <a:lnTo>
                      <a:pt x="77" y="37"/>
                    </a:lnTo>
                    <a:lnTo>
                      <a:pt x="81" y="34"/>
                    </a:lnTo>
                    <a:lnTo>
                      <a:pt x="84" y="30"/>
                    </a:lnTo>
                    <a:lnTo>
                      <a:pt x="87" y="27"/>
                    </a:lnTo>
                    <a:lnTo>
                      <a:pt x="90" y="23"/>
                    </a:lnTo>
                    <a:lnTo>
                      <a:pt x="92" y="19"/>
                    </a:lnTo>
                    <a:lnTo>
                      <a:pt x="93" y="14"/>
                    </a:lnTo>
                    <a:lnTo>
                      <a:pt x="94" y="10"/>
                    </a:lnTo>
                    <a:lnTo>
                      <a:pt x="95" y="5"/>
                    </a:lnTo>
                    <a:lnTo>
                      <a:pt x="95" y="0"/>
                    </a:lnTo>
                    <a:lnTo>
                      <a:pt x="120" y="0"/>
                    </a:lnTo>
                    <a:lnTo>
                      <a:pt x="120" y="6"/>
                    </a:lnTo>
                    <a:lnTo>
                      <a:pt x="119" y="13"/>
                    </a:lnTo>
                    <a:lnTo>
                      <a:pt x="118" y="19"/>
                    </a:lnTo>
                    <a:lnTo>
                      <a:pt x="117" y="25"/>
                    </a:lnTo>
                    <a:lnTo>
                      <a:pt x="114" y="31"/>
                    </a:lnTo>
                    <a:lnTo>
                      <a:pt x="112" y="37"/>
                    </a:lnTo>
                    <a:lnTo>
                      <a:pt x="108" y="42"/>
                    </a:lnTo>
                    <a:lnTo>
                      <a:pt x="105" y="47"/>
                    </a:lnTo>
                    <a:lnTo>
                      <a:pt x="101" y="51"/>
                    </a:lnTo>
                    <a:lnTo>
                      <a:pt x="96" y="55"/>
                    </a:lnTo>
                    <a:lnTo>
                      <a:pt x="91" y="59"/>
                    </a:lnTo>
                    <a:lnTo>
                      <a:pt x="86" y="62"/>
                    </a:lnTo>
                    <a:lnTo>
                      <a:pt x="81" y="64"/>
                    </a:lnTo>
                    <a:lnTo>
                      <a:pt x="75" y="66"/>
                    </a:lnTo>
                    <a:lnTo>
                      <a:pt x="69" y="67"/>
                    </a:lnTo>
                    <a:lnTo>
                      <a:pt x="63" y="68"/>
                    </a:lnTo>
                    <a:lnTo>
                      <a:pt x="57" y="68"/>
                    </a:lnTo>
                    <a:lnTo>
                      <a:pt x="52" y="67"/>
                    </a:lnTo>
                    <a:lnTo>
                      <a:pt x="46" y="66"/>
                    </a:lnTo>
                    <a:lnTo>
                      <a:pt x="40" y="65"/>
                    </a:lnTo>
                    <a:lnTo>
                      <a:pt x="35" y="62"/>
                    </a:lnTo>
                    <a:lnTo>
                      <a:pt x="29" y="59"/>
                    </a:lnTo>
                    <a:lnTo>
                      <a:pt x="24" y="56"/>
                    </a:lnTo>
                    <a:lnTo>
                      <a:pt x="20" y="52"/>
                    </a:lnTo>
                    <a:lnTo>
                      <a:pt x="16" y="47"/>
                    </a:lnTo>
                    <a:lnTo>
                      <a:pt x="12" y="42"/>
                    </a:lnTo>
                    <a:lnTo>
                      <a:pt x="9" y="37"/>
                    </a:lnTo>
                    <a:lnTo>
                      <a:pt x="6" y="31"/>
                    </a:lnTo>
                    <a:lnTo>
                      <a:pt x="3" y="26"/>
                    </a:lnTo>
                    <a:lnTo>
                      <a:pt x="2" y="20"/>
                    </a:lnTo>
                    <a:lnTo>
                      <a:pt x="1" y="14"/>
                    </a:lnTo>
                    <a:lnTo>
                      <a:pt x="0" y="7"/>
                    </a:lnTo>
                    <a:lnTo>
                      <a:pt x="0" y="1"/>
                    </a:lnTo>
                    <a:lnTo>
                      <a:pt x="0" y="0"/>
                    </a:lnTo>
                    <a:lnTo>
                      <a:pt x="25" y="0"/>
                    </a:lnTo>
                  </a:path>
                </a:pathLst>
              </a:custGeom>
              <a:solidFill>
                <a:srgbClr val="00000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790" name="Freeform 262"/>
              <p:cNvSpPr>
                <a:spLocks/>
              </p:cNvSpPr>
              <p:nvPr/>
            </p:nvSpPr>
            <p:spPr bwMode="auto">
              <a:xfrm>
                <a:off x="4075" y="2336"/>
                <a:ext cx="121" cy="71"/>
              </a:xfrm>
              <a:custGeom>
                <a:avLst/>
                <a:gdLst>
                  <a:gd name="T0" fmla="*/ 25 w 121"/>
                  <a:gd name="T1" fmla="*/ 70 h 71"/>
                  <a:gd name="T2" fmla="*/ 25 w 121"/>
                  <a:gd name="T3" fmla="*/ 66 h 71"/>
                  <a:gd name="T4" fmla="*/ 25 w 121"/>
                  <a:gd name="T5" fmla="*/ 61 h 71"/>
                  <a:gd name="T6" fmla="*/ 27 w 121"/>
                  <a:gd name="T7" fmla="*/ 56 h 71"/>
                  <a:gd name="T8" fmla="*/ 28 w 121"/>
                  <a:gd name="T9" fmla="*/ 51 h 71"/>
                  <a:gd name="T10" fmla="*/ 30 w 121"/>
                  <a:gd name="T11" fmla="*/ 47 h 71"/>
                  <a:gd name="T12" fmla="*/ 32 w 121"/>
                  <a:gd name="T13" fmla="*/ 43 h 71"/>
                  <a:gd name="T14" fmla="*/ 35 w 121"/>
                  <a:gd name="T15" fmla="*/ 39 h 71"/>
                  <a:gd name="T16" fmla="*/ 39 w 121"/>
                  <a:gd name="T17" fmla="*/ 36 h 71"/>
                  <a:gd name="T18" fmla="*/ 43 w 121"/>
                  <a:gd name="T19" fmla="*/ 33 h 71"/>
                  <a:gd name="T20" fmla="*/ 47 w 121"/>
                  <a:gd name="T21" fmla="*/ 30 h 71"/>
                  <a:gd name="T22" fmla="*/ 51 w 121"/>
                  <a:gd name="T23" fmla="*/ 29 h 71"/>
                  <a:gd name="T24" fmla="*/ 55 w 121"/>
                  <a:gd name="T25" fmla="*/ 28 h 71"/>
                  <a:gd name="T26" fmla="*/ 60 w 121"/>
                  <a:gd name="T27" fmla="*/ 28 h 71"/>
                  <a:gd name="T28" fmla="*/ 64 w 121"/>
                  <a:gd name="T29" fmla="*/ 28 h 71"/>
                  <a:gd name="T30" fmla="*/ 69 w 121"/>
                  <a:gd name="T31" fmla="*/ 29 h 71"/>
                  <a:gd name="T32" fmla="*/ 73 w 121"/>
                  <a:gd name="T33" fmla="*/ 30 h 71"/>
                  <a:gd name="T34" fmla="*/ 77 w 121"/>
                  <a:gd name="T35" fmla="*/ 32 h 71"/>
                  <a:gd name="T36" fmla="*/ 81 w 121"/>
                  <a:gd name="T37" fmla="*/ 35 h 71"/>
                  <a:gd name="T38" fmla="*/ 84 w 121"/>
                  <a:gd name="T39" fmla="*/ 38 h 71"/>
                  <a:gd name="T40" fmla="*/ 87 w 121"/>
                  <a:gd name="T41" fmla="*/ 42 h 71"/>
                  <a:gd name="T42" fmla="*/ 90 w 121"/>
                  <a:gd name="T43" fmla="*/ 46 h 71"/>
                  <a:gd name="T44" fmla="*/ 92 w 121"/>
                  <a:gd name="T45" fmla="*/ 50 h 71"/>
                  <a:gd name="T46" fmla="*/ 93 w 121"/>
                  <a:gd name="T47" fmla="*/ 55 h 71"/>
                  <a:gd name="T48" fmla="*/ 94 w 121"/>
                  <a:gd name="T49" fmla="*/ 60 h 71"/>
                  <a:gd name="T50" fmla="*/ 95 w 121"/>
                  <a:gd name="T51" fmla="*/ 65 h 71"/>
                  <a:gd name="T52" fmla="*/ 95 w 121"/>
                  <a:gd name="T53" fmla="*/ 70 h 71"/>
                  <a:gd name="T54" fmla="*/ 120 w 121"/>
                  <a:gd name="T55" fmla="*/ 70 h 71"/>
                  <a:gd name="T56" fmla="*/ 120 w 121"/>
                  <a:gd name="T57" fmla="*/ 63 h 71"/>
                  <a:gd name="T58" fmla="*/ 119 w 121"/>
                  <a:gd name="T59" fmla="*/ 57 h 71"/>
                  <a:gd name="T60" fmla="*/ 118 w 121"/>
                  <a:gd name="T61" fmla="*/ 50 h 71"/>
                  <a:gd name="T62" fmla="*/ 117 w 121"/>
                  <a:gd name="T63" fmla="*/ 44 h 71"/>
                  <a:gd name="T64" fmla="*/ 114 w 121"/>
                  <a:gd name="T65" fmla="*/ 38 h 71"/>
                  <a:gd name="T66" fmla="*/ 112 w 121"/>
                  <a:gd name="T67" fmla="*/ 32 h 71"/>
                  <a:gd name="T68" fmla="*/ 108 w 121"/>
                  <a:gd name="T69" fmla="*/ 27 h 71"/>
                  <a:gd name="T70" fmla="*/ 105 w 121"/>
                  <a:gd name="T71" fmla="*/ 22 h 71"/>
                  <a:gd name="T72" fmla="*/ 101 w 121"/>
                  <a:gd name="T73" fmla="*/ 17 h 71"/>
                  <a:gd name="T74" fmla="*/ 96 w 121"/>
                  <a:gd name="T75" fmla="*/ 13 h 71"/>
                  <a:gd name="T76" fmla="*/ 91 w 121"/>
                  <a:gd name="T77" fmla="*/ 10 h 71"/>
                  <a:gd name="T78" fmla="*/ 86 w 121"/>
                  <a:gd name="T79" fmla="*/ 6 h 71"/>
                  <a:gd name="T80" fmla="*/ 81 w 121"/>
                  <a:gd name="T81" fmla="*/ 4 h 71"/>
                  <a:gd name="T82" fmla="*/ 75 w 121"/>
                  <a:gd name="T83" fmla="*/ 2 h 71"/>
                  <a:gd name="T84" fmla="*/ 69 w 121"/>
                  <a:gd name="T85" fmla="*/ 1 h 71"/>
                  <a:gd name="T86" fmla="*/ 63 w 121"/>
                  <a:gd name="T87" fmla="*/ 0 h 71"/>
                  <a:gd name="T88" fmla="*/ 57 w 121"/>
                  <a:gd name="T89" fmla="*/ 0 h 71"/>
                  <a:gd name="T90" fmla="*/ 52 w 121"/>
                  <a:gd name="T91" fmla="*/ 1 h 71"/>
                  <a:gd name="T92" fmla="*/ 46 w 121"/>
                  <a:gd name="T93" fmla="*/ 2 h 71"/>
                  <a:gd name="T94" fmla="*/ 40 w 121"/>
                  <a:gd name="T95" fmla="*/ 3 h 71"/>
                  <a:gd name="T96" fmla="*/ 35 w 121"/>
                  <a:gd name="T97" fmla="*/ 6 h 71"/>
                  <a:gd name="T98" fmla="*/ 29 w 121"/>
                  <a:gd name="T99" fmla="*/ 9 h 71"/>
                  <a:gd name="T100" fmla="*/ 24 w 121"/>
                  <a:gd name="T101" fmla="*/ 13 h 71"/>
                  <a:gd name="T102" fmla="*/ 20 w 121"/>
                  <a:gd name="T103" fmla="*/ 17 h 71"/>
                  <a:gd name="T104" fmla="*/ 16 w 121"/>
                  <a:gd name="T105" fmla="*/ 21 h 71"/>
                  <a:gd name="T106" fmla="*/ 12 w 121"/>
                  <a:gd name="T107" fmla="*/ 26 h 71"/>
                  <a:gd name="T108" fmla="*/ 9 w 121"/>
                  <a:gd name="T109" fmla="*/ 32 h 71"/>
                  <a:gd name="T110" fmla="*/ 6 w 121"/>
                  <a:gd name="T111" fmla="*/ 37 h 71"/>
                  <a:gd name="T112" fmla="*/ 3 w 121"/>
                  <a:gd name="T113" fmla="*/ 43 h 71"/>
                  <a:gd name="T114" fmla="*/ 2 w 121"/>
                  <a:gd name="T115" fmla="*/ 50 h 71"/>
                  <a:gd name="T116" fmla="*/ 1 w 121"/>
                  <a:gd name="T117" fmla="*/ 56 h 71"/>
                  <a:gd name="T118" fmla="*/ 0 w 121"/>
                  <a:gd name="T119" fmla="*/ 62 h 71"/>
                  <a:gd name="T120" fmla="*/ 0 w 121"/>
                  <a:gd name="T121" fmla="*/ 69 h 71"/>
                  <a:gd name="T122" fmla="*/ 0 w 121"/>
                  <a:gd name="T123" fmla="*/ 70 h 71"/>
                  <a:gd name="T124" fmla="*/ 25 w 121"/>
                  <a:gd name="T125" fmla="*/ 7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1" h="71">
                    <a:moveTo>
                      <a:pt x="25" y="70"/>
                    </a:moveTo>
                    <a:lnTo>
                      <a:pt x="25" y="66"/>
                    </a:lnTo>
                    <a:lnTo>
                      <a:pt x="25" y="61"/>
                    </a:lnTo>
                    <a:lnTo>
                      <a:pt x="27" y="56"/>
                    </a:lnTo>
                    <a:lnTo>
                      <a:pt x="28" y="51"/>
                    </a:lnTo>
                    <a:lnTo>
                      <a:pt x="30" y="47"/>
                    </a:lnTo>
                    <a:lnTo>
                      <a:pt x="32" y="43"/>
                    </a:lnTo>
                    <a:lnTo>
                      <a:pt x="35" y="39"/>
                    </a:lnTo>
                    <a:lnTo>
                      <a:pt x="39" y="36"/>
                    </a:lnTo>
                    <a:lnTo>
                      <a:pt x="43" y="33"/>
                    </a:lnTo>
                    <a:lnTo>
                      <a:pt x="47" y="30"/>
                    </a:lnTo>
                    <a:lnTo>
                      <a:pt x="51" y="29"/>
                    </a:lnTo>
                    <a:lnTo>
                      <a:pt x="55" y="28"/>
                    </a:lnTo>
                    <a:lnTo>
                      <a:pt x="60" y="28"/>
                    </a:lnTo>
                    <a:lnTo>
                      <a:pt x="64" y="28"/>
                    </a:lnTo>
                    <a:lnTo>
                      <a:pt x="69" y="29"/>
                    </a:lnTo>
                    <a:lnTo>
                      <a:pt x="73" y="30"/>
                    </a:lnTo>
                    <a:lnTo>
                      <a:pt x="77" y="32"/>
                    </a:lnTo>
                    <a:lnTo>
                      <a:pt x="81" y="35"/>
                    </a:lnTo>
                    <a:lnTo>
                      <a:pt x="84" y="38"/>
                    </a:lnTo>
                    <a:lnTo>
                      <a:pt x="87" y="42"/>
                    </a:lnTo>
                    <a:lnTo>
                      <a:pt x="90" y="46"/>
                    </a:lnTo>
                    <a:lnTo>
                      <a:pt x="92" y="50"/>
                    </a:lnTo>
                    <a:lnTo>
                      <a:pt x="93" y="55"/>
                    </a:lnTo>
                    <a:lnTo>
                      <a:pt x="94" y="60"/>
                    </a:lnTo>
                    <a:lnTo>
                      <a:pt x="95" y="65"/>
                    </a:lnTo>
                    <a:lnTo>
                      <a:pt x="95" y="70"/>
                    </a:lnTo>
                    <a:lnTo>
                      <a:pt x="120" y="70"/>
                    </a:lnTo>
                    <a:lnTo>
                      <a:pt x="120" y="63"/>
                    </a:lnTo>
                    <a:lnTo>
                      <a:pt x="119" y="57"/>
                    </a:lnTo>
                    <a:lnTo>
                      <a:pt x="118" y="50"/>
                    </a:lnTo>
                    <a:lnTo>
                      <a:pt x="117" y="44"/>
                    </a:lnTo>
                    <a:lnTo>
                      <a:pt x="114" y="38"/>
                    </a:lnTo>
                    <a:lnTo>
                      <a:pt x="112" y="32"/>
                    </a:lnTo>
                    <a:lnTo>
                      <a:pt x="108" y="27"/>
                    </a:lnTo>
                    <a:lnTo>
                      <a:pt x="105" y="22"/>
                    </a:lnTo>
                    <a:lnTo>
                      <a:pt x="101" y="17"/>
                    </a:lnTo>
                    <a:lnTo>
                      <a:pt x="96" y="13"/>
                    </a:lnTo>
                    <a:lnTo>
                      <a:pt x="91" y="10"/>
                    </a:lnTo>
                    <a:lnTo>
                      <a:pt x="86" y="6"/>
                    </a:lnTo>
                    <a:lnTo>
                      <a:pt x="81" y="4"/>
                    </a:lnTo>
                    <a:lnTo>
                      <a:pt x="75" y="2"/>
                    </a:lnTo>
                    <a:lnTo>
                      <a:pt x="69" y="1"/>
                    </a:lnTo>
                    <a:lnTo>
                      <a:pt x="63" y="0"/>
                    </a:lnTo>
                    <a:lnTo>
                      <a:pt x="57" y="0"/>
                    </a:lnTo>
                    <a:lnTo>
                      <a:pt x="52" y="1"/>
                    </a:lnTo>
                    <a:lnTo>
                      <a:pt x="46" y="2"/>
                    </a:lnTo>
                    <a:lnTo>
                      <a:pt x="40" y="3"/>
                    </a:lnTo>
                    <a:lnTo>
                      <a:pt x="35" y="6"/>
                    </a:lnTo>
                    <a:lnTo>
                      <a:pt x="29" y="9"/>
                    </a:lnTo>
                    <a:lnTo>
                      <a:pt x="24" y="13"/>
                    </a:lnTo>
                    <a:lnTo>
                      <a:pt x="20" y="17"/>
                    </a:lnTo>
                    <a:lnTo>
                      <a:pt x="16" y="21"/>
                    </a:lnTo>
                    <a:lnTo>
                      <a:pt x="12" y="26"/>
                    </a:lnTo>
                    <a:lnTo>
                      <a:pt x="9" y="32"/>
                    </a:lnTo>
                    <a:lnTo>
                      <a:pt x="6" y="37"/>
                    </a:lnTo>
                    <a:lnTo>
                      <a:pt x="3" y="43"/>
                    </a:lnTo>
                    <a:lnTo>
                      <a:pt x="2" y="50"/>
                    </a:lnTo>
                    <a:lnTo>
                      <a:pt x="1" y="56"/>
                    </a:lnTo>
                    <a:lnTo>
                      <a:pt x="0" y="62"/>
                    </a:lnTo>
                    <a:lnTo>
                      <a:pt x="0" y="69"/>
                    </a:lnTo>
                    <a:lnTo>
                      <a:pt x="0" y="70"/>
                    </a:lnTo>
                    <a:lnTo>
                      <a:pt x="25" y="70"/>
                    </a:lnTo>
                  </a:path>
                </a:pathLst>
              </a:custGeom>
              <a:solidFill>
                <a:srgbClr val="00000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791" name="Freeform 263"/>
              <p:cNvSpPr>
                <a:spLocks/>
              </p:cNvSpPr>
              <p:nvPr/>
            </p:nvSpPr>
            <p:spPr bwMode="auto">
              <a:xfrm>
                <a:off x="4353" y="2311"/>
                <a:ext cx="850" cy="91"/>
              </a:xfrm>
              <a:custGeom>
                <a:avLst/>
                <a:gdLst>
                  <a:gd name="T0" fmla="*/ 849 w 850"/>
                  <a:gd name="T1" fmla="*/ 0 h 91"/>
                  <a:gd name="T2" fmla="*/ 849 w 850"/>
                  <a:gd name="T3" fmla="*/ 14 h 91"/>
                  <a:gd name="T4" fmla="*/ 688 w 850"/>
                  <a:gd name="T5" fmla="*/ 14 h 91"/>
                  <a:gd name="T6" fmla="*/ 688 w 850"/>
                  <a:gd name="T7" fmla="*/ 90 h 91"/>
                  <a:gd name="T8" fmla="*/ 663 w 850"/>
                  <a:gd name="T9" fmla="*/ 90 h 91"/>
                  <a:gd name="T10" fmla="*/ 663 w 850"/>
                  <a:gd name="T11" fmla="*/ 14 h 91"/>
                  <a:gd name="T12" fmla="*/ 0 w 850"/>
                  <a:gd name="T13" fmla="*/ 14 h 91"/>
                  <a:gd name="T14" fmla="*/ 0 w 850"/>
                  <a:gd name="T15" fmla="*/ 0 h 91"/>
                  <a:gd name="T16" fmla="*/ 849 w 850"/>
                  <a:gd name="T17"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0" h="91">
                    <a:moveTo>
                      <a:pt x="849" y="0"/>
                    </a:moveTo>
                    <a:lnTo>
                      <a:pt x="849" y="14"/>
                    </a:lnTo>
                    <a:lnTo>
                      <a:pt x="688" y="14"/>
                    </a:lnTo>
                    <a:lnTo>
                      <a:pt x="688" y="90"/>
                    </a:lnTo>
                    <a:lnTo>
                      <a:pt x="663" y="90"/>
                    </a:lnTo>
                    <a:lnTo>
                      <a:pt x="663" y="14"/>
                    </a:lnTo>
                    <a:lnTo>
                      <a:pt x="0" y="14"/>
                    </a:lnTo>
                    <a:lnTo>
                      <a:pt x="0" y="0"/>
                    </a:lnTo>
                    <a:lnTo>
                      <a:pt x="849" y="0"/>
                    </a:lnTo>
                  </a:path>
                </a:pathLst>
              </a:custGeom>
              <a:solidFill>
                <a:srgbClr val="00000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792" name="Freeform 264"/>
              <p:cNvSpPr>
                <a:spLocks/>
              </p:cNvSpPr>
              <p:nvPr/>
            </p:nvSpPr>
            <p:spPr bwMode="auto">
              <a:xfrm>
                <a:off x="4188" y="2311"/>
                <a:ext cx="25" cy="91"/>
              </a:xfrm>
              <a:custGeom>
                <a:avLst/>
                <a:gdLst>
                  <a:gd name="T0" fmla="*/ 24 w 25"/>
                  <a:gd name="T1" fmla="*/ 0 h 91"/>
                  <a:gd name="T2" fmla="*/ 24 w 25"/>
                  <a:gd name="T3" fmla="*/ 90 h 91"/>
                  <a:gd name="T4" fmla="*/ 0 w 25"/>
                  <a:gd name="T5" fmla="*/ 90 h 91"/>
                  <a:gd name="T6" fmla="*/ 0 w 25"/>
                  <a:gd name="T7" fmla="*/ 0 h 91"/>
                  <a:gd name="T8" fmla="*/ 24 w 25"/>
                  <a:gd name="T9" fmla="*/ 0 h 91"/>
                </a:gdLst>
                <a:ahLst/>
                <a:cxnLst>
                  <a:cxn ang="0">
                    <a:pos x="T0" y="T1"/>
                  </a:cxn>
                  <a:cxn ang="0">
                    <a:pos x="T2" y="T3"/>
                  </a:cxn>
                  <a:cxn ang="0">
                    <a:pos x="T4" y="T5"/>
                  </a:cxn>
                  <a:cxn ang="0">
                    <a:pos x="T6" y="T7"/>
                  </a:cxn>
                  <a:cxn ang="0">
                    <a:pos x="T8" y="T9"/>
                  </a:cxn>
                </a:cxnLst>
                <a:rect l="0" t="0" r="r" b="b"/>
                <a:pathLst>
                  <a:path w="25" h="91">
                    <a:moveTo>
                      <a:pt x="24" y="0"/>
                    </a:moveTo>
                    <a:lnTo>
                      <a:pt x="24" y="90"/>
                    </a:lnTo>
                    <a:lnTo>
                      <a:pt x="0" y="90"/>
                    </a:lnTo>
                    <a:lnTo>
                      <a:pt x="0" y="0"/>
                    </a:lnTo>
                    <a:lnTo>
                      <a:pt x="24" y="0"/>
                    </a:lnTo>
                  </a:path>
                </a:pathLst>
              </a:custGeom>
              <a:solidFill>
                <a:srgbClr val="00000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793" name="Freeform 265"/>
              <p:cNvSpPr>
                <a:spLocks/>
              </p:cNvSpPr>
              <p:nvPr/>
            </p:nvSpPr>
            <p:spPr bwMode="auto">
              <a:xfrm>
                <a:off x="4046" y="2158"/>
                <a:ext cx="1263" cy="155"/>
              </a:xfrm>
              <a:custGeom>
                <a:avLst/>
                <a:gdLst>
                  <a:gd name="T0" fmla="*/ 1262 w 1263"/>
                  <a:gd name="T1" fmla="*/ 154 h 155"/>
                  <a:gd name="T2" fmla="*/ 0 w 1263"/>
                  <a:gd name="T3" fmla="*/ 154 h 155"/>
                  <a:gd name="T4" fmla="*/ 0 w 1263"/>
                  <a:gd name="T5" fmla="*/ 0 h 155"/>
                  <a:gd name="T6" fmla="*/ 26 w 1263"/>
                  <a:gd name="T7" fmla="*/ 0 h 155"/>
                  <a:gd name="T8" fmla="*/ 26 w 1263"/>
                  <a:gd name="T9" fmla="*/ 7 h 155"/>
                  <a:gd name="T10" fmla="*/ 6 w 1263"/>
                  <a:gd name="T11" fmla="*/ 7 h 155"/>
                  <a:gd name="T12" fmla="*/ 6 w 1263"/>
                  <a:gd name="T13" fmla="*/ 147 h 155"/>
                  <a:gd name="T14" fmla="*/ 1262 w 1263"/>
                  <a:gd name="T15" fmla="*/ 147 h 155"/>
                  <a:gd name="T16" fmla="*/ 1262 w 1263"/>
                  <a:gd name="T17" fmla="*/ 154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 h="155">
                    <a:moveTo>
                      <a:pt x="1262" y="154"/>
                    </a:moveTo>
                    <a:lnTo>
                      <a:pt x="0" y="154"/>
                    </a:lnTo>
                    <a:lnTo>
                      <a:pt x="0" y="0"/>
                    </a:lnTo>
                    <a:lnTo>
                      <a:pt x="26" y="0"/>
                    </a:lnTo>
                    <a:lnTo>
                      <a:pt x="26" y="7"/>
                    </a:lnTo>
                    <a:lnTo>
                      <a:pt x="6" y="7"/>
                    </a:lnTo>
                    <a:lnTo>
                      <a:pt x="6" y="147"/>
                    </a:lnTo>
                    <a:lnTo>
                      <a:pt x="1262" y="147"/>
                    </a:lnTo>
                    <a:lnTo>
                      <a:pt x="1262" y="154"/>
                    </a:lnTo>
                  </a:path>
                </a:pathLst>
              </a:custGeom>
              <a:solidFill>
                <a:srgbClr val="00000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794" name="Freeform 266"/>
              <p:cNvSpPr>
                <a:spLocks/>
              </p:cNvSpPr>
              <p:nvPr/>
            </p:nvSpPr>
            <p:spPr bwMode="auto">
              <a:xfrm>
                <a:off x="4065" y="2158"/>
                <a:ext cx="1244" cy="152"/>
              </a:xfrm>
              <a:custGeom>
                <a:avLst/>
                <a:gdLst>
                  <a:gd name="T0" fmla="*/ 1243 w 1244"/>
                  <a:gd name="T1" fmla="*/ 148 h 152"/>
                  <a:gd name="T2" fmla="*/ 1243 w 1244"/>
                  <a:gd name="T3" fmla="*/ 130 h 152"/>
                  <a:gd name="T4" fmla="*/ 7 w 1244"/>
                  <a:gd name="T5" fmla="*/ 130 h 152"/>
                  <a:gd name="T6" fmla="*/ 7 w 1244"/>
                  <a:gd name="T7" fmla="*/ 0 h 152"/>
                  <a:gd name="T8" fmla="*/ 0 w 1244"/>
                  <a:gd name="T9" fmla="*/ 3 h 152"/>
                  <a:gd name="T10" fmla="*/ 0 w 1244"/>
                  <a:gd name="T11" fmla="*/ 137 h 152"/>
                  <a:gd name="T12" fmla="*/ 1237 w 1244"/>
                  <a:gd name="T13" fmla="*/ 137 h 152"/>
                  <a:gd name="T14" fmla="*/ 1237 w 1244"/>
                  <a:gd name="T15" fmla="*/ 151 h 152"/>
                  <a:gd name="T16" fmla="*/ 1243 w 1244"/>
                  <a:gd name="T17" fmla="*/ 148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44" h="152">
                    <a:moveTo>
                      <a:pt x="1243" y="148"/>
                    </a:moveTo>
                    <a:lnTo>
                      <a:pt x="1243" y="130"/>
                    </a:lnTo>
                    <a:lnTo>
                      <a:pt x="7" y="130"/>
                    </a:lnTo>
                    <a:lnTo>
                      <a:pt x="7" y="0"/>
                    </a:lnTo>
                    <a:lnTo>
                      <a:pt x="0" y="3"/>
                    </a:lnTo>
                    <a:lnTo>
                      <a:pt x="0" y="137"/>
                    </a:lnTo>
                    <a:lnTo>
                      <a:pt x="1237" y="137"/>
                    </a:lnTo>
                    <a:lnTo>
                      <a:pt x="1237" y="151"/>
                    </a:lnTo>
                    <a:lnTo>
                      <a:pt x="1243" y="148"/>
                    </a:lnTo>
                  </a:path>
                </a:pathLst>
              </a:custGeom>
              <a:solidFill>
                <a:srgbClr val="000000"/>
              </a:solidFill>
              <a:ln>
                <a:noFill/>
              </a:ln>
              <a:effectLst/>
              <a:extLst>
                <a:ext uri="{91240B29-F687-4F45-9708-019B960494DF}">
                  <a14:hiddenLine xmlns:a14="http://schemas.microsoft.com/office/drawing/2010/main" w="12700" cap="rnd" cmpd="sng">
                    <a:solidFill>
                      <a:srgbClr val="F6BF69"/>
                    </a:solidFill>
                    <a:prstDash val="solid"/>
                    <a:round/>
                    <a:headEnd type="non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22805" name="Group 277"/>
            <p:cNvGrpSpPr>
              <a:grpSpLocks/>
            </p:cNvGrpSpPr>
            <p:nvPr/>
          </p:nvGrpSpPr>
          <p:grpSpPr bwMode="auto">
            <a:xfrm>
              <a:off x="4117" y="2071"/>
              <a:ext cx="361" cy="216"/>
              <a:chOff x="4117" y="2071"/>
              <a:chExt cx="361" cy="216"/>
            </a:xfrm>
          </p:grpSpPr>
          <p:sp>
            <p:nvSpPr>
              <p:cNvPr id="22796" name="Rectangle 268"/>
              <p:cNvSpPr>
                <a:spLocks noChangeArrowheads="1"/>
              </p:cNvSpPr>
              <p:nvPr/>
            </p:nvSpPr>
            <p:spPr bwMode="auto">
              <a:xfrm>
                <a:off x="4139" y="2097"/>
                <a:ext cx="312" cy="167"/>
              </a:xfrm>
              <a:prstGeom prst="rect">
                <a:avLst/>
              </a:prstGeom>
              <a:solidFill>
                <a:srgbClr val="FFAC55"/>
              </a:solidFill>
              <a:ln w="76200">
                <a:solidFill>
                  <a:srgbClr val="FFD09E"/>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797" name="Freeform 269"/>
              <p:cNvSpPr>
                <a:spLocks/>
              </p:cNvSpPr>
              <p:nvPr/>
            </p:nvSpPr>
            <p:spPr bwMode="auto">
              <a:xfrm>
                <a:off x="4117" y="2071"/>
                <a:ext cx="361" cy="216"/>
              </a:xfrm>
              <a:custGeom>
                <a:avLst/>
                <a:gdLst>
                  <a:gd name="T0" fmla="*/ 360 w 361"/>
                  <a:gd name="T1" fmla="*/ 215 h 216"/>
                  <a:gd name="T2" fmla="*/ 360 w 361"/>
                  <a:gd name="T3" fmla="*/ 0 h 216"/>
                  <a:gd name="T4" fmla="*/ 0 w 361"/>
                  <a:gd name="T5" fmla="*/ 0 h 216"/>
                </a:gdLst>
                <a:ahLst/>
                <a:cxnLst>
                  <a:cxn ang="0">
                    <a:pos x="T0" y="T1"/>
                  </a:cxn>
                  <a:cxn ang="0">
                    <a:pos x="T2" y="T3"/>
                  </a:cxn>
                  <a:cxn ang="0">
                    <a:pos x="T4" y="T5"/>
                  </a:cxn>
                </a:cxnLst>
                <a:rect l="0" t="0" r="r" b="b"/>
                <a:pathLst>
                  <a:path w="361" h="216">
                    <a:moveTo>
                      <a:pt x="360" y="215"/>
                    </a:moveTo>
                    <a:lnTo>
                      <a:pt x="360" y="0"/>
                    </a:lnTo>
                    <a:lnTo>
                      <a:pt x="0" y="0"/>
                    </a:lnTo>
                  </a:path>
                </a:pathLst>
              </a:custGeom>
              <a:noFill/>
              <a:ln w="127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798" name="Line 270"/>
              <p:cNvSpPr>
                <a:spLocks noChangeShapeType="1"/>
              </p:cNvSpPr>
              <p:nvPr/>
            </p:nvSpPr>
            <p:spPr bwMode="auto">
              <a:xfrm flipH="1">
                <a:off x="4144" y="2128"/>
                <a:ext cx="73" cy="43"/>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799" name="Line 271"/>
              <p:cNvSpPr>
                <a:spLocks noChangeShapeType="1"/>
              </p:cNvSpPr>
              <p:nvPr/>
            </p:nvSpPr>
            <p:spPr bwMode="auto">
              <a:xfrm flipH="1">
                <a:off x="4166" y="2131"/>
                <a:ext cx="114" cy="102"/>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800" name="Line 272"/>
              <p:cNvSpPr>
                <a:spLocks noChangeShapeType="1"/>
              </p:cNvSpPr>
              <p:nvPr/>
            </p:nvSpPr>
            <p:spPr bwMode="auto">
              <a:xfrm flipH="1">
                <a:off x="4232" y="2130"/>
                <a:ext cx="114" cy="103"/>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801" name="Line 273"/>
              <p:cNvSpPr>
                <a:spLocks noChangeShapeType="1"/>
              </p:cNvSpPr>
              <p:nvPr/>
            </p:nvSpPr>
            <p:spPr bwMode="auto">
              <a:xfrm flipH="1">
                <a:off x="4294" y="2130"/>
                <a:ext cx="119" cy="105"/>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802" name="Line 274"/>
              <p:cNvSpPr>
                <a:spLocks noChangeShapeType="1"/>
              </p:cNvSpPr>
              <p:nvPr/>
            </p:nvSpPr>
            <p:spPr bwMode="auto">
              <a:xfrm flipH="1">
                <a:off x="4359" y="2173"/>
                <a:ext cx="85" cy="61"/>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803" name="Freeform 275"/>
              <p:cNvSpPr>
                <a:spLocks/>
              </p:cNvSpPr>
              <p:nvPr/>
            </p:nvSpPr>
            <p:spPr bwMode="auto">
              <a:xfrm>
                <a:off x="4156" y="2117"/>
                <a:ext cx="278" cy="131"/>
              </a:xfrm>
              <a:custGeom>
                <a:avLst/>
                <a:gdLst>
                  <a:gd name="T0" fmla="*/ 0 w 278"/>
                  <a:gd name="T1" fmla="*/ 0 h 131"/>
                  <a:gd name="T2" fmla="*/ 0 w 278"/>
                  <a:gd name="T3" fmla="*/ 130 h 131"/>
                  <a:gd name="T4" fmla="*/ 277 w 278"/>
                  <a:gd name="T5" fmla="*/ 130 h 131"/>
                </a:gdLst>
                <a:ahLst/>
                <a:cxnLst>
                  <a:cxn ang="0">
                    <a:pos x="T0" y="T1"/>
                  </a:cxn>
                  <a:cxn ang="0">
                    <a:pos x="T2" y="T3"/>
                  </a:cxn>
                  <a:cxn ang="0">
                    <a:pos x="T4" y="T5"/>
                  </a:cxn>
                </a:cxnLst>
                <a:rect l="0" t="0" r="r" b="b"/>
                <a:pathLst>
                  <a:path w="278" h="131">
                    <a:moveTo>
                      <a:pt x="0" y="0"/>
                    </a:moveTo>
                    <a:lnTo>
                      <a:pt x="0" y="130"/>
                    </a:lnTo>
                    <a:lnTo>
                      <a:pt x="277" y="130"/>
                    </a:lnTo>
                  </a:path>
                </a:pathLst>
              </a:custGeom>
              <a:noFill/>
              <a:ln w="127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804" name="Rectangle 276"/>
              <p:cNvSpPr>
                <a:spLocks noChangeArrowheads="1"/>
              </p:cNvSpPr>
              <p:nvPr/>
            </p:nvSpPr>
            <p:spPr bwMode="auto">
              <a:xfrm>
                <a:off x="4162" y="2141"/>
                <a:ext cx="236" cy="96"/>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1912" tIns="30162" rIns="61912" bIns="30162">
                <a:spAutoFit/>
              </a:bodyPr>
              <a:lstStyle/>
              <a:p>
                <a:pPr defTabSz="452438"/>
                <a:r>
                  <a:rPr lang="en-US" sz="600" b="1">
                    <a:latin typeface="Helvetica" charset="0"/>
                  </a:rPr>
                  <a:t>PARTS</a:t>
                </a:r>
              </a:p>
            </p:txBody>
          </p:sp>
        </p:grpSp>
        <p:grpSp>
          <p:nvGrpSpPr>
            <p:cNvPr id="22815" name="Group 287"/>
            <p:cNvGrpSpPr>
              <a:grpSpLocks/>
            </p:cNvGrpSpPr>
            <p:nvPr/>
          </p:nvGrpSpPr>
          <p:grpSpPr bwMode="auto">
            <a:xfrm>
              <a:off x="4521" y="2071"/>
              <a:ext cx="361" cy="216"/>
              <a:chOff x="4521" y="2071"/>
              <a:chExt cx="361" cy="216"/>
            </a:xfrm>
          </p:grpSpPr>
          <p:sp>
            <p:nvSpPr>
              <p:cNvPr id="22806" name="Rectangle 278"/>
              <p:cNvSpPr>
                <a:spLocks noChangeArrowheads="1"/>
              </p:cNvSpPr>
              <p:nvPr/>
            </p:nvSpPr>
            <p:spPr bwMode="auto">
              <a:xfrm>
                <a:off x="4543" y="2097"/>
                <a:ext cx="312" cy="167"/>
              </a:xfrm>
              <a:prstGeom prst="rect">
                <a:avLst/>
              </a:prstGeom>
              <a:solidFill>
                <a:srgbClr val="FFAC55"/>
              </a:solidFill>
              <a:ln w="76200">
                <a:solidFill>
                  <a:srgbClr val="FFD09E"/>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807" name="Freeform 279"/>
              <p:cNvSpPr>
                <a:spLocks/>
              </p:cNvSpPr>
              <p:nvPr/>
            </p:nvSpPr>
            <p:spPr bwMode="auto">
              <a:xfrm>
                <a:off x="4521" y="2071"/>
                <a:ext cx="361" cy="216"/>
              </a:xfrm>
              <a:custGeom>
                <a:avLst/>
                <a:gdLst>
                  <a:gd name="T0" fmla="*/ 360 w 361"/>
                  <a:gd name="T1" fmla="*/ 215 h 216"/>
                  <a:gd name="T2" fmla="*/ 360 w 361"/>
                  <a:gd name="T3" fmla="*/ 0 h 216"/>
                  <a:gd name="T4" fmla="*/ 0 w 361"/>
                  <a:gd name="T5" fmla="*/ 0 h 216"/>
                </a:gdLst>
                <a:ahLst/>
                <a:cxnLst>
                  <a:cxn ang="0">
                    <a:pos x="T0" y="T1"/>
                  </a:cxn>
                  <a:cxn ang="0">
                    <a:pos x="T2" y="T3"/>
                  </a:cxn>
                  <a:cxn ang="0">
                    <a:pos x="T4" y="T5"/>
                  </a:cxn>
                </a:cxnLst>
                <a:rect l="0" t="0" r="r" b="b"/>
                <a:pathLst>
                  <a:path w="361" h="216">
                    <a:moveTo>
                      <a:pt x="360" y="215"/>
                    </a:moveTo>
                    <a:lnTo>
                      <a:pt x="360" y="0"/>
                    </a:lnTo>
                    <a:lnTo>
                      <a:pt x="0" y="0"/>
                    </a:lnTo>
                  </a:path>
                </a:pathLst>
              </a:custGeom>
              <a:noFill/>
              <a:ln w="127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808" name="Line 280"/>
              <p:cNvSpPr>
                <a:spLocks noChangeShapeType="1"/>
              </p:cNvSpPr>
              <p:nvPr/>
            </p:nvSpPr>
            <p:spPr bwMode="auto">
              <a:xfrm flipH="1">
                <a:off x="4548" y="2128"/>
                <a:ext cx="73" cy="43"/>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809" name="Line 281"/>
              <p:cNvSpPr>
                <a:spLocks noChangeShapeType="1"/>
              </p:cNvSpPr>
              <p:nvPr/>
            </p:nvSpPr>
            <p:spPr bwMode="auto">
              <a:xfrm flipH="1">
                <a:off x="4570" y="2131"/>
                <a:ext cx="114" cy="102"/>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810" name="Line 282"/>
              <p:cNvSpPr>
                <a:spLocks noChangeShapeType="1"/>
              </p:cNvSpPr>
              <p:nvPr/>
            </p:nvSpPr>
            <p:spPr bwMode="auto">
              <a:xfrm flipH="1">
                <a:off x="4635" y="2130"/>
                <a:ext cx="115" cy="103"/>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811" name="Line 283"/>
              <p:cNvSpPr>
                <a:spLocks noChangeShapeType="1"/>
              </p:cNvSpPr>
              <p:nvPr/>
            </p:nvSpPr>
            <p:spPr bwMode="auto">
              <a:xfrm flipH="1">
                <a:off x="4698" y="2130"/>
                <a:ext cx="118" cy="105"/>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812" name="Line 284"/>
              <p:cNvSpPr>
                <a:spLocks noChangeShapeType="1"/>
              </p:cNvSpPr>
              <p:nvPr/>
            </p:nvSpPr>
            <p:spPr bwMode="auto">
              <a:xfrm flipH="1">
                <a:off x="4763" y="2173"/>
                <a:ext cx="84" cy="61"/>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813" name="Freeform 285"/>
              <p:cNvSpPr>
                <a:spLocks/>
              </p:cNvSpPr>
              <p:nvPr/>
            </p:nvSpPr>
            <p:spPr bwMode="auto">
              <a:xfrm>
                <a:off x="4560" y="2117"/>
                <a:ext cx="278" cy="131"/>
              </a:xfrm>
              <a:custGeom>
                <a:avLst/>
                <a:gdLst>
                  <a:gd name="T0" fmla="*/ 0 w 278"/>
                  <a:gd name="T1" fmla="*/ 0 h 131"/>
                  <a:gd name="T2" fmla="*/ 0 w 278"/>
                  <a:gd name="T3" fmla="*/ 130 h 131"/>
                  <a:gd name="T4" fmla="*/ 277 w 278"/>
                  <a:gd name="T5" fmla="*/ 130 h 131"/>
                </a:gdLst>
                <a:ahLst/>
                <a:cxnLst>
                  <a:cxn ang="0">
                    <a:pos x="T0" y="T1"/>
                  </a:cxn>
                  <a:cxn ang="0">
                    <a:pos x="T2" y="T3"/>
                  </a:cxn>
                  <a:cxn ang="0">
                    <a:pos x="T4" y="T5"/>
                  </a:cxn>
                </a:cxnLst>
                <a:rect l="0" t="0" r="r" b="b"/>
                <a:pathLst>
                  <a:path w="278" h="131">
                    <a:moveTo>
                      <a:pt x="0" y="0"/>
                    </a:moveTo>
                    <a:lnTo>
                      <a:pt x="0" y="130"/>
                    </a:lnTo>
                    <a:lnTo>
                      <a:pt x="277" y="130"/>
                    </a:lnTo>
                  </a:path>
                </a:pathLst>
              </a:custGeom>
              <a:noFill/>
              <a:ln w="127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814" name="Rectangle 286"/>
              <p:cNvSpPr>
                <a:spLocks noChangeArrowheads="1"/>
              </p:cNvSpPr>
              <p:nvPr/>
            </p:nvSpPr>
            <p:spPr bwMode="auto">
              <a:xfrm>
                <a:off x="4565" y="2141"/>
                <a:ext cx="236" cy="96"/>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1912" tIns="30162" rIns="61912" bIns="30162">
                <a:spAutoFit/>
              </a:bodyPr>
              <a:lstStyle/>
              <a:p>
                <a:pPr defTabSz="452438"/>
                <a:r>
                  <a:rPr lang="en-US" sz="600" b="1">
                    <a:latin typeface="Helvetica" charset="0"/>
                  </a:rPr>
                  <a:t>PARTS</a:t>
                </a:r>
              </a:p>
            </p:txBody>
          </p:sp>
        </p:grpSp>
        <p:grpSp>
          <p:nvGrpSpPr>
            <p:cNvPr id="22825" name="Group 297"/>
            <p:cNvGrpSpPr>
              <a:grpSpLocks/>
            </p:cNvGrpSpPr>
            <p:nvPr/>
          </p:nvGrpSpPr>
          <p:grpSpPr bwMode="auto">
            <a:xfrm>
              <a:off x="4924" y="2071"/>
              <a:ext cx="361" cy="216"/>
              <a:chOff x="4924" y="2071"/>
              <a:chExt cx="361" cy="216"/>
            </a:xfrm>
          </p:grpSpPr>
          <p:sp>
            <p:nvSpPr>
              <p:cNvPr id="22816" name="Rectangle 288"/>
              <p:cNvSpPr>
                <a:spLocks noChangeArrowheads="1"/>
              </p:cNvSpPr>
              <p:nvPr/>
            </p:nvSpPr>
            <p:spPr bwMode="auto">
              <a:xfrm>
                <a:off x="4947" y="2097"/>
                <a:ext cx="312" cy="167"/>
              </a:xfrm>
              <a:prstGeom prst="rect">
                <a:avLst/>
              </a:prstGeom>
              <a:solidFill>
                <a:srgbClr val="FFAC55"/>
              </a:solidFill>
              <a:ln w="76200">
                <a:solidFill>
                  <a:srgbClr val="FFD09E"/>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817" name="Freeform 289"/>
              <p:cNvSpPr>
                <a:spLocks/>
              </p:cNvSpPr>
              <p:nvPr/>
            </p:nvSpPr>
            <p:spPr bwMode="auto">
              <a:xfrm>
                <a:off x="4924" y="2071"/>
                <a:ext cx="361" cy="216"/>
              </a:xfrm>
              <a:custGeom>
                <a:avLst/>
                <a:gdLst>
                  <a:gd name="T0" fmla="*/ 360 w 361"/>
                  <a:gd name="T1" fmla="*/ 215 h 216"/>
                  <a:gd name="T2" fmla="*/ 360 w 361"/>
                  <a:gd name="T3" fmla="*/ 0 h 216"/>
                  <a:gd name="T4" fmla="*/ 0 w 361"/>
                  <a:gd name="T5" fmla="*/ 0 h 216"/>
                </a:gdLst>
                <a:ahLst/>
                <a:cxnLst>
                  <a:cxn ang="0">
                    <a:pos x="T0" y="T1"/>
                  </a:cxn>
                  <a:cxn ang="0">
                    <a:pos x="T2" y="T3"/>
                  </a:cxn>
                  <a:cxn ang="0">
                    <a:pos x="T4" y="T5"/>
                  </a:cxn>
                </a:cxnLst>
                <a:rect l="0" t="0" r="r" b="b"/>
                <a:pathLst>
                  <a:path w="361" h="216">
                    <a:moveTo>
                      <a:pt x="360" y="215"/>
                    </a:moveTo>
                    <a:lnTo>
                      <a:pt x="360" y="0"/>
                    </a:lnTo>
                    <a:lnTo>
                      <a:pt x="0" y="0"/>
                    </a:lnTo>
                  </a:path>
                </a:pathLst>
              </a:custGeom>
              <a:noFill/>
              <a:ln w="127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818" name="Line 290"/>
              <p:cNvSpPr>
                <a:spLocks noChangeShapeType="1"/>
              </p:cNvSpPr>
              <p:nvPr/>
            </p:nvSpPr>
            <p:spPr bwMode="auto">
              <a:xfrm flipH="1">
                <a:off x="4952" y="2128"/>
                <a:ext cx="73" cy="43"/>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819" name="Line 291"/>
              <p:cNvSpPr>
                <a:spLocks noChangeShapeType="1"/>
              </p:cNvSpPr>
              <p:nvPr/>
            </p:nvSpPr>
            <p:spPr bwMode="auto">
              <a:xfrm flipH="1">
                <a:off x="4973" y="2131"/>
                <a:ext cx="114" cy="102"/>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820" name="Line 292"/>
              <p:cNvSpPr>
                <a:spLocks noChangeShapeType="1"/>
              </p:cNvSpPr>
              <p:nvPr/>
            </p:nvSpPr>
            <p:spPr bwMode="auto">
              <a:xfrm flipH="1">
                <a:off x="5039" y="2130"/>
                <a:ext cx="115" cy="103"/>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821" name="Line 293"/>
              <p:cNvSpPr>
                <a:spLocks noChangeShapeType="1"/>
              </p:cNvSpPr>
              <p:nvPr/>
            </p:nvSpPr>
            <p:spPr bwMode="auto">
              <a:xfrm flipH="1">
                <a:off x="5102" y="2130"/>
                <a:ext cx="118" cy="105"/>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822" name="Line 294"/>
              <p:cNvSpPr>
                <a:spLocks noChangeShapeType="1"/>
              </p:cNvSpPr>
              <p:nvPr/>
            </p:nvSpPr>
            <p:spPr bwMode="auto">
              <a:xfrm flipH="1">
                <a:off x="5166" y="2173"/>
                <a:ext cx="85" cy="61"/>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823" name="Freeform 295"/>
              <p:cNvSpPr>
                <a:spLocks/>
              </p:cNvSpPr>
              <p:nvPr/>
            </p:nvSpPr>
            <p:spPr bwMode="auto">
              <a:xfrm>
                <a:off x="4963" y="2117"/>
                <a:ext cx="279" cy="131"/>
              </a:xfrm>
              <a:custGeom>
                <a:avLst/>
                <a:gdLst>
                  <a:gd name="T0" fmla="*/ 0 w 279"/>
                  <a:gd name="T1" fmla="*/ 0 h 131"/>
                  <a:gd name="T2" fmla="*/ 0 w 279"/>
                  <a:gd name="T3" fmla="*/ 130 h 131"/>
                  <a:gd name="T4" fmla="*/ 278 w 279"/>
                  <a:gd name="T5" fmla="*/ 130 h 131"/>
                </a:gdLst>
                <a:ahLst/>
                <a:cxnLst>
                  <a:cxn ang="0">
                    <a:pos x="T0" y="T1"/>
                  </a:cxn>
                  <a:cxn ang="0">
                    <a:pos x="T2" y="T3"/>
                  </a:cxn>
                  <a:cxn ang="0">
                    <a:pos x="T4" y="T5"/>
                  </a:cxn>
                </a:cxnLst>
                <a:rect l="0" t="0" r="r" b="b"/>
                <a:pathLst>
                  <a:path w="279" h="131">
                    <a:moveTo>
                      <a:pt x="0" y="0"/>
                    </a:moveTo>
                    <a:lnTo>
                      <a:pt x="0" y="130"/>
                    </a:lnTo>
                    <a:lnTo>
                      <a:pt x="278" y="130"/>
                    </a:lnTo>
                  </a:path>
                </a:pathLst>
              </a:custGeom>
              <a:noFill/>
              <a:ln w="127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824" name="Rectangle 296"/>
              <p:cNvSpPr>
                <a:spLocks noChangeArrowheads="1"/>
              </p:cNvSpPr>
              <p:nvPr/>
            </p:nvSpPr>
            <p:spPr bwMode="auto">
              <a:xfrm>
                <a:off x="4969" y="2141"/>
                <a:ext cx="236" cy="96"/>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1912" tIns="30162" rIns="61912" bIns="30162">
                <a:spAutoFit/>
              </a:bodyPr>
              <a:lstStyle/>
              <a:p>
                <a:pPr defTabSz="452438"/>
                <a:r>
                  <a:rPr lang="en-US" sz="600" b="1">
                    <a:latin typeface="Helvetica" charset="0"/>
                  </a:rPr>
                  <a:t>PARTS</a:t>
                </a:r>
              </a:p>
            </p:txBody>
          </p:sp>
        </p:grpSp>
        <p:grpSp>
          <p:nvGrpSpPr>
            <p:cNvPr id="22835" name="Group 307"/>
            <p:cNvGrpSpPr>
              <a:grpSpLocks/>
            </p:cNvGrpSpPr>
            <p:nvPr/>
          </p:nvGrpSpPr>
          <p:grpSpPr bwMode="auto">
            <a:xfrm>
              <a:off x="4117" y="1849"/>
              <a:ext cx="361" cy="215"/>
              <a:chOff x="4117" y="1849"/>
              <a:chExt cx="361" cy="215"/>
            </a:xfrm>
          </p:grpSpPr>
          <p:sp>
            <p:nvSpPr>
              <p:cNvPr id="22826" name="Rectangle 298"/>
              <p:cNvSpPr>
                <a:spLocks noChangeArrowheads="1"/>
              </p:cNvSpPr>
              <p:nvPr/>
            </p:nvSpPr>
            <p:spPr bwMode="auto">
              <a:xfrm>
                <a:off x="4139" y="1875"/>
                <a:ext cx="312" cy="166"/>
              </a:xfrm>
              <a:prstGeom prst="rect">
                <a:avLst/>
              </a:prstGeom>
              <a:solidFill>
                <a:srgbClr val="FFAC55"/>
              </a:solidFill>
              <a:ln w="76200">
                <a:solidFill>
                  <a:srgbClr val="FFD09E"/>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827" name="Freeform 299"/>
              <p:cNvSpPr>
                <a:spLocks/>
              </p:cNvSpPr>
              <p:nvPr/>
            </p:nvSpPr>
            <p:spPr bwMode="auto">
              <a:xfrm>
                <a:off x="4117" y="1849"/>
                <a:ext cx="361" cy="215"/>
              </a:xfrm>
              <a:custGeom>
                <a:avLst/>
                <a:gdLst>
                  <a:gd name="T0" fmla="*/ 360 w 361"/>
                  <a:gd name="T1" fmla="*/ 214 h 215"/>
                  <a:gd name="T2" fmla="*/ 360 w 361"/>
                  <a:gd name="T3" fmla="*/ 0 h 215"/>
                  <a:gd name="T4" fmla="*/ 0 w 361"/>
                  <a:gd name="T5" fmla="*/ 0 h 215"/>
                </a:gdLst>
                <a:ahLst/>
                <a:cxnLst>
                  <a:cxn ang="0">
                    <a:pos x="T0" y="T1"/>
                  </a:cxn>
                  <a:cxn ang="0">
                    <a:pos x="T2" y="T3"/>
                  </a:cxn>
                  <a:cxn ang="0">
                    <a:pos x="T4" y="T5"/>
                  </a:cxn>
                </a:cxnLst>
                <a:rect l="0" t="0" r="r" b="b"/>
                <a:pathLst>
                  <a:path w="361" h="215">
                    <a:moveTo>
                      <a:pt x="360" y="214"/>
                    </a:moveTo>
                    <a:lnTo>
                      <a:pt x="360" y="0"/>
                    </a:lnTo>
                    <a:lnTo>
                      <a:pt x="0" y="0"/>
                    </a:lnTo>
                  </a:path>
                </a:pathLst>
              </a:custGeom>
              <a:noFill/>
              <a:ln w="127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828" name="Line 300"/>
              <p:cNvSpPr>
                <a:spLocks noChangeShapeType="1"/>
              </p:cNvSpPr>
              <p:nvPr/>
            </p:nvSpPr>
            <p:spPr bwMode="auto">
              <a:xfrm flipH="1">
                <a:off x="4144" y="1905"/>
                <a:ext cx="73" cy="44"/>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829" name="Line 301"/>
              <p:cNvSpPr>
                <a:spLocks noChangeShapeType="1"/>
              </p:cNvSpPr>
              <p:nvPr/>
            </p:nvSpPr>
            <p:spPr bwMode="auto">
              <a:xfrm flipH="1">
                <a:off x="4166" y="1909"/>
                <a:ext cx="114" cy="102"/>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830" name="Line 302"/>
              <p:cNvSpPr>
                <a:spLocks noChangeShapeType="1"/>
              </p:cNvSpPr>
              <p:nvPr/>
            </p:nvSpPr>
            <p:spPr bwMode="auto">
              <a:xfrm flipH="1">
                <a:off x="4232" y="1907"/>
                <a:ext cx="114" cy="104"/>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831" name="Line 303"/>
              <p:cNvSpPr>
                <a:spLocks noChangeShapeType="1"/>
              </p:cNvSpPr>
              <p:nvPr/>
            </p:nvSpPr>
            <p:spPr bwMode="auto">
              <a:xfrm flipH="1">
                <a:off x="4294" y="1907"/>
                <a:ext cx="119" cy="106"/>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832" name="Line 304"/>
              <p:cNvSpPr>
                <a:spLocks noChangeShapeType="1"/>
              </p:cNvSpPr>
              <p:nvPr/>
            </p:nvSpPr>
            <p:spPr bwMode="auto">
              <a:xfrm flipH="1">
                <a:off x="4359" y="1950"/>
                <a:ext cx="85" cy="62"/>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833" name="Freeform 305"/>
              <p:cNvSpPr>
                <a:spLocks/>
              </p:cNvSpPr>
              <p:nvPr/>
            </p:nvSpPr>
            <p:spPr bwMode="auto">
              <a:xfrm>
                <a:off x="4156" y="1895"/>
                <a:ext cx="278" cy="131"/>
              </a:xfrm>
              <a:custGeom>
                <a:avLst/>
                <a:gdLst>
                  <a:gd name="T0" fmla="*/ 0 w 278"/>
                  <a:gd name="T1" fmla="*/ 0 h 131"/>
                  <a:gd name="T2" fmla="*/ 0 w 278"/>
                  <a:gd name="T3" fmla="*/ 130 h 131"/>
                  <a:gd name="T4" fmla="*/ 277 w 278"/>
                  <a:gd name="T5" fmla="*/ 130 h 131"/>
                </a:gdLst>
                <a:ahLst/>
                <a:cxnLst>
                  <a:cxn ang="0">
                    <a:pos x="T0" y="T1"/>
                  </a:cxn>
                  <a:cxn ang="0">
                    <a:pos x="T2" y="T3"/>
                  </a:cxn>
                  <a:cxn ang="0">
                    <a:pos x="T4" y="T5"/>
                  </a:cxn>
                </a:cxnLst>
                <a:rect l="0" t="0" r="r" b="b"/>
                <a:pathLst>
                  <a:path w="278" h="131">
                    <a:moveTo>
                      <a:pt x="0" y="0"/>
                    </a:moveTo>
                    <a:lnTo>
                      <a:pt x="0" y="130"/>
                    </a:lnTo>
                    <a:lnTo>
                      <a:pt x="277" y="130"/>
                    </a:lnTo>
                  </a:path>
                </a:pathLst>
              </a:custGeom>
              <a:noFill/>
              <a:ln w="127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834" name="Rectangle 306"/>
              <p:cNvSpPr>
                <a:spLocks noChangeArrowheads="1"/>
              </p:cNvSpPr>
              <p:nvPr/>
            </p:nvSpPr>
            <p:spPr bwMode="auto">
              <a:xfrm>
                <a:off x="4162" y="1918"/>
                <a:ext cx="236" cy="96"/>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1912" tIns="30162" rIns="61912" bIns="30162">
                <a:spAutoFit/>
              </a:bodyPr>
              <a:lstStyle/>
              <a:p>
                <a:pPr defTabSz="452438"/>
                <a:r>
                  <a:rPr lang="en-US" sz="600" b="1">
                    <a:latin typeface="Helvetica" charset="0"/>
                  </a:rPr>
                  <a:t>PARTS</a:t>
                </a:r>
              </a:p>
            </p:txBody>
          </p:sp>
        </p:grpSp>
        <p:grpSp>
          <p:nvGrpSpPr>
            <p:cNvPr id="22845" name="Group 317"/>
            <p:cNvGrpSpPr>
              <a:grpSpLocks/>
            </p:cNvGrpSpPr>
            <p:nvPr/>
          </p:nvGrpSpPr>
          <p:grpSpPr bwMode="auto">
            <a:xfrm>
              <a:off x="4521" y="1849"/>
              <a:ext cx="361" cy="215"/>
              <a:chOff x="4521" y="1849"/>
              <a:chExt cx="361" cy="215"/>
            </a:xfrm>
          </p:grpSpPr>
          <p:sp>
            <p:nvSpPr>
              <p:cNvPr id="22836" name="Rectangle 308"/>
              <p:cNvSpPr>
                <a:spLocks noChangeArrowheads="1"/>
              </p:cNvSpPr>
              <p:nvPr/>
            </p:nvSpPr>
            <p:spPr bwMode="auto">
              <a:xfrm>
                <a:off x="4543" y="1875"/>
                <a:ext cx="312" cy="166"/>
              </a:xfrm>
              <a:prstGeom prst="rect">
                <a:avLst/>
              </a:prstGeom>
              <a:solidFill>
                <a:srgbClr val="FFAC55"/>
              </a:solidFill>
              <a:ln w="76200">
                <a:solidFill>
                  <a:srgbClr val="FFD09E"/>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837" name="Freeform 309"/>
              <p:cNvSpPr>
                <a:spLocks/>
              </p:cNvSpPr>
              <p:nvPr/>
            </p:nvSpPr>
            <p:spPr bwMode="auto">
              <a:xfrm>
                <a:off x="4521" y="1849"/>
                <a:ext cx="361" cy="215"/>
              </a:xfrm>
              <a:custGeom>
                <a:avLst/>
                <a:gdLst>
                  <a:gd name="T0" fmla="*/ 360 w 361"/>
                  <a:gd name="T1" fmla="*/ 214 h 215"/>
                  <a:gd name="T2" fmla="*/ 360 w 361"/>
                  <a:gd name="T3" fmla="*/ 0 h 215"/>
                  <a:gd name="T4" fmla="*/ 0 w 361"/>
                  <a:gd name="T5" fmla="*/ 0 h 215"/>
                </a:gdLst>
                <a:ahLst/>
                <a:cxnLst>
                  <a:cxn ang="0">
                    <a:pos x="T0" y="T1"/>
                  </a:cxn>
                  <a:cxn ang="0">
                    <a:pos x="T2" y="T3"/>
                  </a:cxn>
                  <a:cxn ang="0">
                    <a:pos x="T4" y="T5"/>
                  </a:cxn>
                </a:cxnLst>
                <a:rect l="0" t="0" r="r" b="b"/>
                <a:pathLst>
                  <a:path w="361" h="215">
                    <a:moveTo>
                      <a:pt x="360" y="214"/>
                    </a:moveTo>
                    <a:lnTo>
                      <a:pt x="360" y="0"/>
                    </a:lnTo>
                    <a:lnTo>
                      <a:pt x="0" y="0"/>
                    </a:lnTo>
                  </a:path>
                </a:pathLst>
              </a:custGeom>
              <a:noFill/>
              <a:ln w="127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838" name="Line 310"/>
              <p:cNvSpPr>
                <a:spLocks noChangeShapeType="1"/>
              </p:cNvSpPr>
              <p:nvPr/>
            </p:nvSpPr>
            <p:spPr bwMode="auto">
              <a:xfrm flipH="1">
                <a:off x="4548" y="1905"/>
                <a:ext cx="73" cy="44"/>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839" name="Line 311"/>
              <p:cNvSpPr>
                <a:spLocks noChangeShapeType="1"/>
              </p:cNvSpPr>
              <p:nvPr/>
            </p:nvSpPr>
            <p:spPr bwMode="auto">
              <a:xfrm flipH="1">
                <a:off x="4570" y="1909"/>
                <a:ext cx="114" cy="102"/>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840" name="Line 312"/>
              <p:cNvSpPr>
                <a:spLocks noChangeShapeType="1"/>
              </p:cNvSpPr>
              <p:nvPr/>
            </p:nvSpPr>
            <p:spPr bwMode="auto">
              <a:xfrm flipH="1">
                <a:off x="4635" y="1907"/>
                <a:ext cx="115" cy="104"/>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841" name="Line 313"/>
              <p:cNvSpPr>
                <a:spLocks noChangeShapeType="1"/>
              </p:cNvSpPr>
              <p:nvPr/>
            </p:nvSpPr>
            <p:spPr bwMode="auto">
              <a:xfrm flipH="1">
                <a:off x="4698" y="1907"/>
                <a:ext cx="118" cy="106"/>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842" name="Line 314"/>
              <p:cNvSpPr>
                <a:spLocks noChangeShapeType="1"/>
              </p:cNvSpPr>
              <p:nvPr/>
            </p:nvSpPr>
            <p:spPr bwMode="auto">
              <a:xfrm flipH="1">
                <a:off x="4763" y="1950"/>
                <a:ext cx="84" cy="62"/>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843" name="Freeform 315"/>
              <p:cNvSpPr>
                <a:spLocks/>
              </p:cNvSpPr>
              <p:nvPr/>
            </p:nvSpPr>
            <p:spPr bwMode="auto">
              <a:xfrm>
                <a:off x="4560" y="1895"/>
                <a:ext cx="278" cy="131"/>
              </a:xfrm>
              <a:custGeom>
                <a:avLst/>
                <a:gdLst>
                  <a:gd name="T0" fmla="*/ 0 w 278"/>
                  <a:gd name="T1" fmla="*/ 0 h 131"/>
                  <a:gd name="T2" fmla="*/ 0 w 278"/>
                  <a:gd name="T3" fmla="*/ 130 h 131"/>
                  <a:gd name="T4" fmla="*/ 277 w 278"/>
                  <a:gd name="T5" fmla="*/ 130 h 131"/>
                </a:gdLst>
                <a:ahLst/>
                <a:cxnLst>
                  <a:cxn ang="0">
                    <a:pos x="T0" y="T1"/>
                  </a:cxn>
                  <a:cxn ang="0">
                    <a:pos x="T2" y="T3"/>
                  </a:cxn>
                  <a:cxn ang="0">
                    <a:pos x="T4" y="T5"/>
                  </a:cxn>
                </a:cxnLst>
                <a:rect l="0" t="0" r="r" b="b"/>
                <a:pathLst>
                  <a:path w="278" h="131">
                    <a:moveTo>
                      <a:pt x="0" y="0"/>
                    </a:moveTo>
                    <a:lnTo>
                      <a:pt x="0" y="130"/>
                    </a:lnTo>
                    <a:lnTo>
                      <a:pt x="277" y="130"/>
                    </a:lnTo>
                  </a:path>
                </a:pathLst>
              </a:custGeom>
              <a:noFill/>
              <a:ln w="127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844" name="Rectangle 316"/>
              <p:cNvSpPr>
                <a:spLocks noChangeArrowheads="1"/>
              </p:cNvSpPr>
              <p:nvPr/>
            </p:nvSpPr>
            <p:spPr bwMode="auto">
              <a:xfrm>
                <a:off x="4565" y="1918"/>
                <a:ext cx="236" cy="96"/>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1912" tIns="30162" rIns="61912" bIns="30162">
                <a:spAutoFit/>
              </a:bodyPr>
              <a:lstStyle/>
              <a:p>
                <a:pPr defTabSz="452438"/>
                <a:r>
                  <a:rPr lang="en-US" sz="600" b="1">
                    <a:latin typeface="Helvetica" charset="0"/>
                  </a:rPr>
                  <a:t>PARTS</a:t>
                </a:r>
              </a:p>
            </p:txBody>
          </p:sp>
        </p:grpSp>
        <p:grpSp>
          <p:nvGrpSpPr>
            <p:cNvPr id="22855" name="Group 327"/>
            <p:cNvGrpSpPr>
              <a:grpSpLocks/>
            </p:cNvGrpSpPr>
            <p:nvPr/>
          </p:nvGrpSpPr>
          <p:grpSpPr bwMode="auto">
            <a:xfrm>
              <a:off x="4924" y="1849"/>
              <a:ext cx="361" cy="215"/>
              <a:chOff x="4924" y="1849"/>
              <a:chExt cx="361" cy="215"/>
            </a:xfrm>
          </p:grpSpPr>
          <p:sp>
            <p:nvSpPr>
              <p:cNvPr id="22846" name="Rectangle 318"/>
              <p:cNvSpPr>
                <a:spLocks noChangeArrowheads="1"/>
              </p:cNvSpPr>
              <p:nvPr/>
            </p:nvSpPr>
            <p:spPr bwMode="auto">
              <a:xfrm>
                <a:off x="4947" y="1875"/>
                <a:ext cx="312" cy="166"/>
              </a:xfrm>
              <a:prstGeom prst="rect">
                <a:avLst/>
              </a:prstGeom>
              <a:solidFill>
                <a:srgbClr val="FFAC55"/>
              </a:solidFill>
              <a:ln w="76200">
                <a:solidFill>
                  <a:srgbClr val="FFD09E"/>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847" name="Freeform 319"/>
              <p:cNvSpPr>
                <a:spLocks/>
              </p:cNvSpPr>
              <p:nvPr/>
            </p:nvSpPr>
            <p:spPr bwMode="auto">
              <a:xfrm>
                <a:off x="4924" y="1849"/>
                <a:ext cx="361" cy="215"/>
              </a:xfrm>
              <a:custGeom>
                <a:avLst/>
                <a:gdLst>
                  <a:gd name="T0" fmla="*/ 360 w 361"/>
                  <a:gd name="T1" fmla="*/ 214 h 215"/>
                  <a:gd name="T2" fmla="*/ 360 w 361"/>
                  <a:gd name="T3" fmla="*/ 0 h 215"/>
                  <a:gd name="T4" fmla="*/ 0 w 361"/>
                  <a:gd name="T5" fmla="*/ 0 h 215"/>
                </a:gdLst>
                <a:ahLst/>
                <a:cxnLst>
                  <a:cxn ang="0">
                    <a:pos x="T0" y="T1"/>
                  </a:cxn>
                  <a:cxn ang="0">
                    <a:pos x="T2" y="T3"/>
                  </a:cxn>
                  <a:cxn ang="0">
                    <a:pos x="T4" y="T5"/>
                  </a:cxn>
                </a:cxnLst>
                <a:rect l="0" t="0" r="r" b="b"/>
                <a:pathLst>
                  <a:path w="361" h="215">
                    <a:moveTo>
                      <a:pt x="360" y="214"/>
                    </a:moveTo>
                    <a:lnTo>
                      <a:pt x="360" y="0"/>
                    </a:lnTo>
                    <a:lnTo>
                      <a:pt x="0" y="0"/>
                    </a:lnTo>
                  </a:path>
                </a:pathLst>
              </a:custGeom>
              <a:noFill/>
              <a:ln w="127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848" name="Line 320"/>
              <p:cNvSpPr>
                <a:spLocks noChangeShapeType="1"/>
              </p:cNvSpPr>
              <p:nvPr/>
            </p:nvSpPr>
            <p:spPr bwMode="auto">
              <a:xfrm flipH="1">
                <a:off x="4952" y="1905"/>
                <a:ext cx="73" cy="44"/>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849" name="Line 321"/>
              <p:cNvSpPr>
                <a:spLocks noChangeShapeType="1"/>
              </p:cNvSpPr>
              <p:nvPr/>
            </p:nvSpPr>
            <p:spPr bwMode="auto">
              <a:xfrm flipH="1">
                <a:off x="4973" y="1909"/>
                <a:ext cx="114" cy="102"/>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850" name="Line 322"/>
              <p:cNvSpPr>
                <a:spLocks noChangeShapeType="1"/>
              </p:cNvSpPr>
              <p:nvPr/>
            </p:nvSpPr>
            <p:spPr bwMode="auto">
              <a:xfrm flipH="1">
                <a:off x="5039" y="1907"/>
                <a:ext cx="115" cy="104"/>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851" name="Line 323"/>
              <p:cNvSpPr>
                <a:spLocks noChangeShapeType="1"/>
              </p:cNvSpPr>
              <p:nvPr/>
            </p:nvSpPr>
            <p:spPr bwMode="auto">
              <a:xfrm flipH="1">
                <a:off x="5102" y="1907"/>
                <a:ext cx="118" cy="106"/>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852" name="Line 324"/>
              <p:cNvSpPr>
                <a:spLocks noChangeShapeType="1"/>
              </p:cNvSpPr>
              <p:nvPr/>
            </p:nvSpPr>
            <p:spPr bwMode="auto">
              <a:xfrm flipH="1">
                <a:off x="5166" y="1950"/>
                <a:ext cx="85" cy="62"/>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853" name="Freeform 325"/>
              <p:cNvSpPr>
                <a:spLocks/>
              </p:cNvSpPr>
              <p:nvPr/>
            </p:nvSpPr>
            <p:spPr bwMode="auto">
              <a:xfrm>
                <a:off x="4963" y="1895"/>
                <a:ext cx="279" cy="131"/>
              </a:xfrm>
              <a:custGeom>
                <a:avLst/>
                <a:gdLst>
                  <a:gd name="T0" fmla="*/ 0 w 279"/>
                  <a:gd name="T1" fmla="*/ 0 h 131"/>
                  <a:gd name="T2" fmla="*/ 0 w 279"/>
                  <a:gd name="T3" fmla="*/ 130 h 131"/>
                  <a:gd name="T4" fmla="*/ 278 w 279"/>
                  <a:gd name="T5" fmla="*/ 130 h 131"/>
                </a:gdLst>
                <a:ahLst/>
                <a:cxnLst>
                  <a:cxn ang="0">
                    <a:pos x="T0" y="T1"/>
                  </a:cxn>
                  <a:cxn ang="0">
                    <a:pos x="T2" y="T3"/>
                  </a:cxn>
                  <a:cxn ang="0">
                    <a:pos x="T4" y="T5"/>
                  </a:cxn>
                </a:cxnLst>
                <a:rect l="0" t="0" r="r" b="b"/>
                <a:pathLst>
                  <a:path w="279" h="131">
                    <a:moveTo>
                      <a:pt x="0" y="0"/>
                    </a:moveTo>
                    <a:lnTo>
                      <a:pt x="0" y="130"/>
                    </a:lnTo>
                    <a:lnTo>
                      <a:pt x="278" y="130"/>
                    </a:lnTo>
                  </a:path>
                </a:pathLst>
              </a:custGeom>
              <a:noFill/>
              <a:ln w="127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854" name="Rectangle 326"/>
              <p:cNvSpPr>
                <a:spLocks noChangeArrowheads="1"/>
              </p:cNvSpPr>
              <p:nvPr/>
            </p:nvSpPr>
            <p:spPr bwMode="auto">
              <a:xfrm>
                <a:off x="4969" y="1918"/>
                <a:ext cx="236" cy="96"/>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1912" tIns="30162" rIns="61912" bIns="30162">
                <a:spAutoFit/>
              </a:bodyPr>
              <a:lstStyle/>
              <a:p>
                <a:pPr defTabSz="452438"/>
                <a:r>
                  <a:rPr lang="en-US" sz="600" b="1">
                    <a:latin typeface="Helvetica" charset="0"/>
                  </a:rPr>
                  <a:t>PARTS</a:t>
                </a:r>
              </a:p>
            </p:txBody>
          </p:sp>
        </p:grpSp>
        <p:grpSp>
          <p:nvGrpSpPr>
            <p:cNvPr id="22865" name="Group 337"/>
            <p:cNvGrpSpPr>
              <a:grpSpLocks/>
            </p:cNvGrpSpPr>
            <p:nvPr/>
          </p:nvGrpSpPr>
          <p:grpSpPr bwMode="auto">
            <a:xfrm>
              <a:off x="4117" y="1627"/>
              <a:ext cx="361" cy="215"/>
              <a:chOff x="4117" y="1627"/>
              <a:chExt cx="361" cy="215"/>
            </a:xfrm>
          </p:grpSpPr>
          <p:sp>
            <p:nvSpPr>
              <p:cNvPr id="22856" name="Rectangle 328"/>
              <p:cNvSpPr>
                <a:spLocks noChangeArrowheads="1"/>
              </p:cNvSpPr>
              <p:nvPr/>
            </p:nvSpPr>
            <p:spPr bwMode="auto">
              <a:xfrm>
                <a:off x="4139" y="1652"/>
                <a:ext cx="312" cy="167"/>
              </a:xfrm>
              <a:prstGeom prst="rect">
                <a:avLst/>
              </a:prstGeom>
              <a:solidFill>
                <a:srgbClr val="FFAC55"/>
              </a:solidFill>
              <a:ln w="76200">
                <a:solidFill>
                  <a:srgbClr val="FFD09E"/>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857" name="Freeform 329"/>
              <p:cNvSpPr>
                <a:spLocks/>
              </p:cNvSpPr>
              <p:nvPr/>
            </p:nvSpPr>
            <p:spPr bwMode="auto">
              <a:xfrm>
                <a:off x="4117" y="1627"/>
                <a:ext cx="361" cy="215"/>
              </a:xfrm>
              <a:custGeom>
                <a:avLst/>
                <a:gdLst>
                  <a:gd name="T0" fmla="*/ 360 w 361"/>
                  <a:gd name="T1" fmla="*/ 214 h 215"/>
                  <a:gd name="T2" fmla="*/ 360 w 361"/>
                  <a:gd name="T3" fmla="*/ 0 h 215"/>
                  <a:gd name="T4" fmla="*/ 0 w 361"/>
                  <a:gd name="T5" fmla="*/ 0 h 215"/>
                </a:gdLst>
                <a:ahLst/>
                <a:cxnLst>
                  <a:cxn ang="0">
                    <a:pos x="T0" y="T1"/>
                  </a:cxn>
                  <a:cxn ang="0">
                    <a:pos x="T2" y="T3"/>
                  </a:cxn>
                  <a:cxn ang="0">
                    <a:pos x="T4" y="T5"/>
                  </a:cxn>
                </a:cxnLst>
                <a:rect l="0" t="0" r="r" b="b"/>
                <a:pathLst>
                  <a:path w="361" h="215">
                    <a:moveTo>
                      <a:pt x="360" y="214"/>
                    </a:moveTo>
                    <a:lnTo>
                      <a:pt x="360" y="0"/>
                    </a:lnTo>
                    <a:lnTo>
                      <a:pt x="0" y="0"/>
                    </a:lnTo>
                  </a:path>
                </a:pathLst>
              </a:custGeom>
              <a:noFill/>
              <a:ln w="127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858" name="Line 330"/>
              <p:cNvSpPr>
                <a:spLocks noChangeShapeType="1"/>
              </p:cNvSpPr>
              <p:nvPr/>
            </p:nvSpPr>
            <p:spPr bwMode="auto">
              <a:xfrm flipH="1">
                <a:off x="4144" y="1683"/>
                <a:ext cx="73" cy="44"/>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859" name="Line 331"/>
              <p:cNvSpPr>
                <a:spLocks noChangeShapeType="1"/>
              </p:cNvSpPr>
              <p:nvPr/>
            </p:nvSpPr>
            <p:spPr bwMode="auto">
              <a:xfrm flipH="1">
                <a:off x="4166" y="1687"/>
                <a:ext cx="114" cy="102"/>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860" name="Line 332"/>
              <p:cNvSpPr>
                <a:spLocks noChangeShapeType="1"/>
              </p:cNvSpPr>
              <p:nvPr/>
            </p:nvSpPr>
            <p:spPr bwMode="auto">
              <a:xfrm flipH="1">
                <a:off x="4232" y="1685"/>
                <a:ext cx="114" cy="104"/>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861" name="Line 333"/>
              <p:cNvSpPr>
                <a:spLocks noChangeShapeType="1"/>
              </p:cNvSpPr>
              <p:nvPr/>
            </p:nvSpPr>
            <p:spPr bwMode="auto">
              <a:xfrm flipH="1">
                <a:off x="4294" y="1685"/>
                <a:ext cx="119" cy="105"/>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862" name="Line 334"/>
              <p:cNvSpPr>
                <a:spLocks noChangeShapeType="1"/>
              </p:cNvSpPr>
              <p:nvPr/>
            </p:nvSpPr>
            <p:spPr bwMode="auto">
              <a:xfrm flipH="1">
                <a:off x="4359" y="1728"/>
                <a:ext cx="85" cy="61"/>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863" name="Freeform 335"/>
              <p:cNvSpPr>
                <a:spLocks/>
              </p:cNvSpPr>
              <p:nvPr/>
            </p:nvSpPr>
            <p:spPr bwMode="auto">
              <a:xfrm>
                <a:off x="4156" y="1673"/>
                <a:ext cx="278" cy="130"/>
              </a:xfrm>
              <a:custGeom>
                <a:avLst/>
                <a:gdLst>
                  <a:gd name="T0" fmla="*/ 0 w 278"/>
                  <a:gd name="T1" fmla="*/ 0 h 130"/>
                  <a:gd name="T2" fmla="*/ 0 w 278"/>
                  <a:gd name="T3" fmla="*/ 129 h 130"/>
                  <a:gd name="T4" fmla="*/ 277 w 278"/>
                  <a:gd name="T5" fmla="*/ 129 h 130"/>
                </a:gdLst>
                <a:ahLst/>
                <a:cxnLst>
                  <a:cxn ang="0">
                    <a:pos x="T0" y="T1"/>
                  </a:cxn>
                  <a:cxn ang="0">
                    <a:pos x="T2" y="T3"/>
                  </a:cxn>
                  <a:cxn ang="0">
                    <a:pos x="T4" y="T5"/>
                  </a:cxn>
                </a:cxnLst>
                <a:rect l="0" t="0" r="r" b="b"/>
                <a:pathLst>
                  <a:path w="278" h="130">
                    <a:moveTo>
                      <a:pt x="0" y="0"/>
                    </a:moveTo>
                    <a:lnTo>
                      <a:pt x="0" y="129"/>
                    </a:lnTo>
                    <a:lnTo>
                      <a:pt x="277" y="129"/>
                    </a:lnTo>
                  </a:path>
                </a:pathLst>
              </a:custGeom>
              <a:noFill/>
              <a:ln w="127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864" name="Rectangle 336"/>
              <p:cNvSpPr>
                <a:spLocks noChangeArrowheads="1"/>
              </p:cNvSpPr>
              <p:nvPr/>
            </p:nvSpPr>
            <p:spPr bwMode="auto">
              <a:xfrm>
                <a:off x="4162" y="1696"/>
                <a:ext cx="236" cy="96"/>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1912" tIns="30162" rIns="61912" bIns="30162">
                <a:spAutoFit/>
              </a:bodyPr>
              <a:lstStyle/>
              <a:p>
                <a:pPr defTabSz="452438"/>
                <a:r>
                  <a:rPr lang="en-US" sz="600" b="1">
                    <a:latin typeface="Helvetica" charset="0"/>
                  </a:rPr>
                  <a:t>PARTS</a:t>
                </a:r>
              </a:p>
            </p:txBody>
          </p:sp>
        </p:grpSp>
        <p:grpSp>
          <p:nvGrpSpPr>
            <p:cNvPr id="22875" name="Group 347"/>
            <p:cNvGrpSpPr>
              <a:grpSpLocks/>
            </p:cNvGrpSpPr>
            <p:nvPr/>
          </p:nvGrpSpPr>
          <p:grpSpPr bwMode="auto">
            <a:xfrm>
              <a:off x="4521" y="1627"/>
              <a:ext cx="361" cy="215"/>
              <a:chOff x="4521" y="1627"/>
              <a:chExt cx="361" cy="215"/>
            </a:xfrm>
          </p:grpSpPr>
          <p:sp>
            <p:nvSpPr>
              <p:cNvPr id="22866" name="Rectangle 338"/>
              <p:cNvSpPr>
                <a:spLocks noChangeArrowheads="1"/>
              </p:cNvSpPr>
              <p:nvPr/>
            </p:nvSpPr>
            <p:spPr bwMode="auto">
              <a:xfrm>
                <a:off x="4543" y="1652"/>
                <a:ext cx="312" cy="167"/>
              </a:xfrm>
              <a:prstGeom prst="rect">
                <a:avLst/>
              </a:prstGeom>
              <a:solidFill>
                <a:srgbClr val="FFAC55"/>
              </a:solidFill>
              <a:ln w="76200">
                <a:solidFill>
                  <a:srgbClr val="FFD09E"/>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867" name="Freeform 339"/>
              <p:cNvSpPr>
                <a:spLocks/>
              </p:cNvSpPr>
              <p:nvPr/>
            </p:nvSpPr>
            <p:spPr bwMode="auto">
              <a:xfrm>
                <a:off x="4521" y="1627"/>
                <a:ext cx="361" cy="215"/>
              </a:xfrm>
              <a:custGeom>
                <a:avLst/>
                <a:gdLst>
                  <a:gd name="T0" fmla="*/ 360 w 361"/>
                  <a:gd name="T1" fmla="*/ 214 h 215"/>
                  <a:gd name="T2" fmla="*/ 360 w 361"/>
                  <a:gd name="T3" fmla="*/ 0 h 215"/>
                  <a:gd name="T4" fmla="*/ 0 w 361"/>
                  <a:gd name="T5" fmla="*/ 0 h 215"/>
                </a:gdLst>
                <a:ahLst/>
                <a:cxnLst>
                  <a:cxn ang="0">
                    <a:pos x="T0" y="T1"/>
                  </a:cxn>
                  <a:cxn ang="0">
                    <a:pos x="T2" y="T3"/>
                  </a:cxn>
                  <a:cxn ang="0">
                    <a:pos x="T4" y="T5"/>
                  </a:cxn>
                </a:cxnLst>
                <a:rect l="0" t="0" r="r" b="b"/>
                <a:pathLst>
                  <a:path w="361" h="215">
                    <a:moveTo>
                      <a:pt x="360" y="214"/>
                    </a:moveTo>
                    <a:lnTo>
                      <a:pt x="360" y="0"/>
                    </a:lnTo>
                    <a:lnTo>
                      <a:pt x="0" y="0"/>
                    </a:lnTo>
                  </a:path>
                </a:pathLst>
              </a:custGeom>
              <a:noFill/>
              <a:ln w="127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868" name="Line 340"/>
              <p:cNvSpPr>
                <a:spLocks noChangeShapeType="1"/>
              </p:cNvSpPr>
              <p:nvPr/>
            </p:nvSpPr>
            <p:spPr bwMode="auto">
              <a:xfrm flipH="1">
                <a:off x="4548" y="1683"/>
                <a:ext cx="73" cy="44"/>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869" name="Line 341"/>
              <p:cNvSpPr>
                <a:spLocks noChangeShapeType="1"/>
              </p:cNvSpPr>
              <p:nvPr/>
            </p:nvSpPr>
            <p:spPr bwMode="auto">
              <a:xfrm flipH="1">
                <a:off x="4570" y="1687"/>
                <a:ext cx="114" cy="102"/>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870" name="Line 342"/>
              <p:cNvSpPr>
                <a:spLocks noChangeShapeType="1"/>
              </p:cNvSpPr>
              <p:nvPr/>
            </p:nvSpPr>
            <p:spPr bwMode="auto">
              <a:xfrm flipH="1">
                <a:off x="4635" y="1685"/>
                <a:ext cx="115" cy="104"/>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871" name="Line 343"/>
              <p:cNvSpPr>
                <a:spLocks noChangeShapeType="1"/>
              </p:cNvSpPr>
              <p:nvPr/>
            </p:nvSpPr>
            <p:spPr bwMode="auto">
              <a:xfrm flipH="1">
                <a:off x="4698" y="1685"/>
                <a:ext cx="118" cy="105"/>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872" name="Line 344"/>
              <p:cNvSpPr>
                <a:spLocks noChangeShapeType="1"/>
              </p:cNvSpPr>
              <p:nvPr/>
            </p:nvSpPr>
            <p:spPr bwMode="auto">
              <a:xfrm flipH="1">
                <a:off x="4763" y="1728"/>
                <a:ext cx="84" cy="61"/>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873" name="Freeform 345"/>
              <p:cNvSpPr>
                <a:spLocks/>
              </p:cNvSpPr>
              <p:nvPr/>
            </p:nvSpPr>
            <p:spPr bwMode="auto">
              <a:xfrm>
                <a:off x="4560" y="1673"/>
                <a:ext cx="278" cy="130"/>
              </a:xfrm>
              <a:custGeom>
                <a:avLst/>
                <a:gdLst>
                  <a:gd name="T0" fmla="*/ 0 w 278"/>
                  <a:gd name="T1" fmla="*/ 0 h 130"/>
                  <a:gd name="T2" fmla="*/ 0 w 278"/>
                  <a:gd name="T3" fmla="*/ 129 h 130"/>
                  <a:gd name="T4" fmla="*/ 277 w 278"/>
                  <a:gd name="T5" fmla="*/ 129 h 130"/>
                </a:gdLst>
                <a:ahLst/>
                <a:cxnLst>
                  <a:cxn ang="0">
                    <a:pos x="T0" y="T1"/>
                  </a:cxn>
                  <a:cxn ang="0">
                    <a:pos x="T2" y="T3"/>
                  </a:cxn>
                  <a:cxn ang="0">
                    <a:pos x="T4" y="T5"/>
                  </a:cxn>
                </a:cxnLst>
                <a:rect l="0" t="0" r="r" b="b"/>
                <a:pathLst>
                  <a:path w="278" h="130">
                    <a:moveTo>
                      <a:pt x="0" y="0"/>
                    </a:moveTo>
                    <a:lnTo>
                      <a:pt x="0" y="129"/>
                    </a:lnTo>
                    <a:lnTo>
                      <a:pt x="277" y="129"/>
                    </a:lnTo>
                  </a:path>
                </a:pathLst>
              </a:custGeom>
              <a:noFill/>
              <a:ln w="127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874" name="Rectangle 346"/>
              <p:cNvSpPr>
                <a:spLocks noChangeArrowheads="1"/>
              </p:cNvSpPr>
              <p:nvPr/>
            </p:nvSpPr>
            <p:spPr bwMode="auto">
              <a:xfrm>
                <a:off x="4565" y="1696"/>
                <a:ext cx="236" cy="96"/>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1912" tIns="30162" rIns="61912" bIns="30162">
                <a:spAutoFit/>
              </a:bodyPr>
              <a:lstStyle/>
              <a:p>
                <a:pPr defTabSz="452438"/>
                <a:r>
                  <a:rPr lang="en-US" sz="600" b="1">
                    <a:latin typeface="Helvetica" charset="0"/>
                  </a:rPr>
                  <a:t>PARTS</a:t>
                </a:r>
              </a:p>
            </p:txBody>
          </p:sp>
        </p:grpSp>
        <p:grpSp>
          <p:nvGrpSpPr>
            <p:cNvPr id="22885" name="Group 357"/>
            <p:cNvGrpSpPr>
              <a:grpSpLocks/>
            </p:cNvGrpSpPr>
            <p:nvPr/>
          </p:nvGrpSpPr>
          <p:grpSpPr bwMode="auto">
            <a:xfrm>
              <a:off x="4924" y="1627"/>
              <a:ext cx="361" cy="215"/>
              <a:chOff x="4924" y="1627"/>
              <a:chExt cx="361" cy="215"/>
            </a:xfrm>
          </p:grpSpPr>
          <p:sp>
            <p:nvSpPr>
              <p:cNvPr id="22876" name="Rectangle 348"/>
              <p:cNvSpPr>
                <a:spLocks noChangeArrowheads="1"/>
              </p:cNvSpPr>
              <p:nvPr/>
            </p:nvSpPr>
            <p:spPr bwMode="auto">
              <a:xfrm>
                <a:off x="4947" y="1652"/>
                <a:ext cx="312" cy="167"/>
              </a:xfrm>
              <a:prstGeom prst="rect">
                <a:avLst/>
              </a:prstGeom>
              <a:solidFill>
                <a:srgbClr val="FFAC55"/>
              </a:solidFill>
              <a:ln w="76200">
                <a:solidFill>
                  <a:srgbClr val="FFD09E"/>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877" name="Freeform 349"/>
              <p:cNvSpPr>
                <a:spLocks/>
              </p:cNvSpPr>
              <p:nvPr/>
            </p:nvSpPr>
            <p:spPr bwMode="auto">
              <a:xfrm>
                <a:off x="4924" y="1627"/>
                <a:ext cx="361" cy="215"/>
              </a:xfrm>
              <a:custGeom>
                <a:avLst/>
                <a:gdLst>
                  <a:gd name="T0" fmla="*/ 360 w 361"/>
                  <a:gd name="T1" fmla="*/ 214 h 215"/>
                  <a:gd name="T2" fmla="*/ 360 w 361"/>
                  <a:gd name="T3" fmla="*/ 0 h 215"/>
                  <a:gd name="T4" fmla="*/ 0 w 361"/>
                  <a:gd name="T5" fmla="*/ 0 h 215"/>
                </a:gdLst>
                <a:ahLst/>
                <a:cxnLst>
                  <a:cxn ang="0">
                    <a:pos x="T0" y="T1"/>
                  </a:cxn>
                  <a:cxn ang="0">
                    <a:pos x="T2" y="T3"/>
                  </a:cxn>
                  <a:cxn ang="0">
                    <a:pos x="T4" y="T5"/>
                  </a:cxn>
                </a:cxnLst>
                <a:rect l="0" t="0" r="r" b="b"/>
                <a:pathLst>
                  <a:path w="361" h="215">
                    <a:moveTo>
                      <a:pt x="360" y="214"/>
                    </a:moveTo>
                    <a:lnTo>
                      <a:pt x="360" y="0"/>
                    </a:lnTo>
                    <a:lnTo>
                      <a:pt x="0" y="0"/>
                    </a:lnTo>
                  </a:path>
                </a:pathLst>
              </a:custGeom>
              <a:noFill/>
              <a:ln w="127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878" name="Line 350"/>
              <p:cNvSpPr>
                <a:spLocks noChangeShapeType="1"/>
              </p:cNvSpPr>
              <p:nvPr/>
            </p:nvSpPr>
            <p:spPr bwMode="auto">
              <a:xfrm flipH="1">
                <a:off x="4952" y="1683"/>
                <a:ext cx="73" cy="44"/>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879" name="Line 351"/>
              <p:cNvSpPr>
                <a:spLocks noChangeShapeType="1"/>
              </p:cNvSpPr>
              <p:nvPr/>
            </p:nvSpPr>
            <p:spPr bwMode="auto">
              <a:xfrm flipH="1">
                <a:off x="4973" y="1687"/>
                <a:ext cx="114" cy="102"/>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880" name="Line 352"/>
              <p:cNvSpPr>
                <a:spLocks noChangeShapeType="1"/>
              </p:cNvSpPr>
              <p:nvPr/>
            </p:nvSpPr>
            <p:spPr bwMode="auto">
              <a:xfrm flipH="1">
                <a:off x="5039" y="1685"/>
                <a:ext cx="115" cy="104"/>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881" name="Line 353"/>
              <p:cNvSpPr>
                <a:spLocks noChangeShapeType="1"/>
              </p:cNvSpPr>
              <p:nvPr/>
            </p:nvSpPr>
            <p:spPr bwMode="auto">
              <a:xfrm flipH="1">
                <a:off x="5102" y="1685"/>
                <a:ext cx="118" cy="105"/>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882" name="Line 354"/>
              <p:cNvSpPr>
                <a:spLocks noChangeShapeType="1"/>
              </p:cNvSpPr>
              <p:nvPr/>
            </p:nvSpPr>
            <p:spPr bwMode="auto">
              <a:xfrm flipH="1">
                <a:off x="5166" y="1728"/>
                <a:ext cx="85" cy="61"/>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883" name="Freeform 355"/>
              <p:cNvSpPr>
                <a:spLocks/>
              </p:cNvSpPr>
              <p:nvPr/>
            </p:nvSpPr>
            <p:spPr bwMode="auto">
              <a:xfrm>
                <a:off x="4963" y="1673"/>
                <a:ext cx="279" cy="130"/>
              </a:xfrm>
              <a:custGeom>
                <a:avLst/>
                <a:gdLst>
                  <a:gd name="T0" fmla="*/ 0 w 279"/>
                  <a:gd name="T1" fmla="*/ 0 h 130"/>
                  <a:gd name="T2" fmla="*/ 0 w 279"/>
                  <a:gd name="T3" fmla="*/ 129 h 130"/>
                  <a:gd name="T4" fmla="*/ 278 w 279"/>
                  <a:gd name="T5" fmla="*/ 129 h 130"/>
                </a:gdLst>
                <a:ahLst/>
                <a:cxnLst>
                  <a:cxn ang="0">
                    <a:pos x="T0" y="T1"/>
                  </a:cxn>
                  <a:cxn ang="0">
                    <a:pos x="T2" y="T3"/>
                  </a:cxn>
                  <a:cxn ang="0">
                    <a:pos x="T4" y="T5"/>
                  </a:cxn>
                </a:cxnLst>
                <a:rect l="0" t="0" r="r" b="b"/>
                <a:pathLst>
                  <a:path w="279" h="130">
                    <a:moveTo>
                      <a:pt x="0" y="0"/>
                    </a:moveTo>
                    <a:lnTo>
                      <a:pt x="0" y="129"/>
                    </a:lnTo>
                    <a:lnTo>
                      <a:pt x="278" y="129"/>
                    </a:lnTo>
                  </a:path>
                </a:pathLst>
              </a:custGeom>
              <a:noFill/>
              <a:ln w="127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884" name="Rectangle 356"/>
              <p:cNvSpPr>
                <a:spLocks noChangeArrowheads="1"/>
              </p:cNvSpPr>
              <p:nvPr/>
            </p:nvSpPr>
            <p:spPr bwMode="auto">
              <a:xfrm>
                <a:off x="4969" y="1696"/>
                <a:ext cx="236" cy="96"/>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F6BF6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1912" tIns="30162" rIns="61912" bIns="30162">
                <a:spAutoFit/>
              </a:bodyPr>
              <a:lstStyle/>
              <a:p>
                <a:pPr defTabSz="452438"/>
                <a:r>
                  <a:rPr lang="en-US" sz="600" b="1">
                    <a:latin typeface="Helvetica" charset="0"/>
                  </a:rPr>
                  <a:t>PARTS</a:t>
                </a:r>
              </a:p>
            </p:txBody>
          </p:sp>
        </p:grpSp>
      </p:grpSp>
    </p:spTree>
  </p:cSld>
  <p:clrMapOvr>
    <a:masterClrMapping/>
  </p:clrMapOvr>
  <p:transition/>
</p:sld>
</file>

<file path=ppt/theme/theme1.xml><?xml version="1.0" encoding="utf-8"?>
<a:theme xmlns:a="http://schemas.openxmlformats.org/drawingml/2006/main" name="Iw3">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Iw3">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bg1"/>
        </a:solidFill>
        <a:ln w="127000" cap="flat" cmpd="sng" algn="ctr">
          <a:solidFill>
            <a:srgbClr val="F6BF69"/>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bg1"/>
        </a:solidFill>
        <a:ln w="127000" cap="flat" cmpd="sng" algn="ctr">
          <a:solidFill>
            <a:srgbClr val="F6BF69"/>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Iw3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Iw3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Iw3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Iw3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Iw3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Iw3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Iw3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1638345136</TotalTime>
  <Pages>42</Pages>
  <Words>4925</Words>
  <Application>Microsoft Office PowerPoint</Application>
  <PresentationFormat>On-screen Show (4:3)</PresentationFormat>
  <Paragraphs>858</Paragraphs>
  <Slides>38</Slides>
  <Notes>38</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3</vt:i4>
      </vt:variant>
      <vt:variant>
        <vt:lpstr>Slide Titles</vt:lpstr>
      </vt:variant>
      <vt:variant>
        <vt:i4>38</vt:i4>
      </vt:variant>
    </vt:vector>
  </HeadingPairs>
  <TitlesOfParts>
    <vt:vector size="47" baseType="lpstr">
      <vt:lpstr>Times New Roman</vt:lpstr>
      <vt:lpstr>Arial</vt:lpstr>
      <vt:lpstr>Helvetica</vt:lpstr>
      <vt:lpstr>Brush Script MT</vt:lpstr>
      <vt:lpstr>Helvetica-Narrow</vt:lpstr>
      <vt:lpstr>Iw3</vt:lpstr>
      <vt:lpstr>Clip</vt:lpstr>
      <vt:lpstr>Worksheet</vt:lpstr>
      <vt:lpstr>Document</vt:lpstr>
      <vt:lpstr>Pull System</vt:lpstr>
      <vt:lpstr>Pull System</vt:lpstr>
      <vt:lpstr>Push System</vt:lpstr>
      <vt:lpstr>The Material Dilemma</vt:lpstr>
      <vt:lpstr>The Toilet Paper Analogy</vt:lpstr>
      <vt:lpstr>Customer Pull</vt:lpstr>
      <vt:lpstr>Synchronous / Lean Manufacturing Pull System</vt:lpstr>
      <vt:lpstr>Replace Consumption</vt:lpstr>
      <vt:lpstr>Push vs. Pull</vt:lpstr>
      <vt:lpstr>PowerPoint Presentation</vt:lpstr>
      <vt:lpstr>Pull Signals</vt:lpstr>
      <vt:lpstr>Example of an “Internal” Pull Signal Visual Control Board</vt:lpstr>
      <vt:lpstr>Pull Signal - Card</vt:lpstr>
      <vt:lpstr>Reverse side of Pull Signal Card</vt:lpstr>
      <vt:lpstr>Pull - Loop Flow Diagram</vt:lpstr>
      <vt:lpstr>PowerPoint Presentation</vt:lpstr>
      <vt:lpstr>PowerPoint Presentation</vt:lpstr>
      <vt:lpstr>Pull Signals</vt:lpstr>
      <vt:lpstr>PowerPoint Presentation</vt:lpstr>
      <vt:lpstr>Why a Standard Pack?</vt:lpstr>
      <vt:lpstr>Pull Signals</vt:lpstr>
      <vt:lpstr>PowerPoint Presentation</vt:lpstr>
      <vt:lpstr>PowerPoint Presentation</vt:lpstr>
      <vt:lpstr>Pull Signals</vt:lpstr>
      <vt:lpstr>PowerPoint Presentation</vt:lpstr>
      <vt:lpstr>PowerPoint Presentation</vt:lpstr>
      <vt:lpstr>PowerPoint Presentation</vt:lpstr>
      <vt:lpstr>PowerPoint Presentation</vt:lpstr>
      <vt:lpstr>Pull Signal Monitoring — Case 1</vt:lpstr>
      <vt:lpstr>Pull Signal Monitoring — Case 2</vt:lpstr>
      <vt:lpstr>Pull Signal Monitoring — Case 3</vt:lpstr>
      <vt:lpstr>Pull Signal Monitoring — Case 4</vt:lpstr>
      <vt:lpstr>PowerPoint Presentation</vt:lpstr>
      <vt:lpstr>PowerPoint Presentation</vt:lpstr>
      <vt:lpstr>PowerPoint Presentation</vt:lpstr>
      <vt:lpstr>PowerPoint Presentation</vt:lpstr>
      <vt:lpstr>PowerPoint Presentation</vt:lpstr>
      <vt:lpstr>Observation Worksheet:  Pull System</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Pull System</dc:title>
  <dc:creator>John</dc:creator>
  <cp:lastModifiedBy>John</cp:lastModifiedBy>
  <cp:revision>7</cp:revision>
  <cp:lastPrinted>1998-10-12T13:31:24Z</cp:lastPrinted>
  <dcterms:created xsi:type="dcterms:W3CDTF">1997-05-11T13:47:38Z</dcterms:created>
  <dcterms:modified xsi:type="dcterms:W3CDTF">2011-11-08T17:42:31Z</dcterms:modified>
</cp:coreProperties>
</file>