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  <p:sldMasterId id="2147483649" r:id="rId2"/>
  </p:sldMasterIdLst>
  <p:notesMasterIdLst>
    <p:notesMasterId r:id="rId27"/>
  </p:notesMasterIdLst>
  <p:handoutMasterIdLst>
    <p:handoutMasterId r:id="rId28"/>
  </p:handoutMasterIdLst>
  <p:sldIdLst>
    <p:sldId id="256" r:id="rId3"/>
    <p:sldId id="278" r:id="rId4"/>
    <p:sldId id="258" r:id="rId5"/>
    <p:sldId id="259" r:id="rId6"/>
    <p:sldId id="257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9" r:id="rId25"/>
    <p:sldId id="280" r:id="rId26"/>
  </p:sldIdLst>
  <p:sldSz cx="9144000" cy="6858000" type="screen4x3"/>
  <p:notesSz cx="6858000" cy="9236075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448">
          <p15:clr>
            <a:srgbClr val="A4A3A4"/>
          </p15:clr>
        </p15:guide>
        <p15:guide id="2" pos="3168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99"/>
    <a:srgbClr val="6699FF"/>
    <a:srgbClr val="FF0000"/>
    <a:srgbClr val="B2B2B2"/>
    <a:srgbClr val="EAEAE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1656" y="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  <p:sld r:id="rId2" collapse="1"/>
    </p:sldLst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91" d="100"/>
          <a:sy n="91" d="100"/>
        </p:scale>
        <p:origin x="-2574" y="-96"/>
      </p:cViewPr>
      <p:guideLst>
        <p:guide orient="horz" pos="2448"/>
        <p:guide pos="3168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_rels/viewProps.xml.rels><?xml version="1.0" encoding="UTF-8" standalone="yes"?>
<Relationships xmlns="http://schemas.openxmlformats.org/package/2006/relationships"><Relationship Id="rId2" Type="http://schemas.openxmlformats.org/officeDocument/2006/relationships/slide" Target="slides/slide5.xml"/><Relationship Id="rId1" Type="http://schemas.openxmlformats.org/officeDocument/2006/relationships/slide" Target="slides/slid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>
            <a:extLst>
              <a:ext uri="{FF2B5EF4-FFF2-40B4-BE49-F238E27FC236}">
                <a16:creationId xmlns:a16="http://schemas.microsoft.com/office/drawing/2014/main" id="{6DDFE911-BE3D-2E3B-C079-CA2F66340B28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61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Times New Roman" panose="02020603050405020304" pitchFamily="18" charset="0"/>
              </a:defRPr>
            </a:lvl1pPr>
          </a:lstStyle>
          <a:p>
            <a:endParaRPr lang="en-US" altLang="en-US"/>
          </a:p>
        </p:txBody>
      </p:sp>
      <p:sp>
        <p:nvSpPr>
          <p:cNvPr id="3075" name="Rectangle 3">
            <a:extLst>
              <a:ext uri="{FF2B5EF4-FFF2-40B4-BE49-F238E27FC236}">
                <a16:creationId xmlns:a16="http://schemas.microsoft.com/office/drawing/2014/main" id="{2DE37BD4-9230-CBEA-6D9D-E55E4ECB1584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61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anose="02020603050405020304" pitchFamily="18" charset="0"/>
              </a:defRPr>
            </a:lvl1pPr>
          </a:lstStyle>
          <a:p>
            <a:endParaRPr lang="en-US" altLang="en-US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BB099BBA-F975-E848-C646-E9345D33237A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774113"/>
            <a:ext cx="2971800" cy="461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075" tIns="46038" rIns="92075" bIns="46038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Times New Roman" panose="02020603050405020304" pitchFamily="18" charset="0"/>
              </a:defRPr>
            </a:lvl1pPr>
          </a:lstStyle>
          <a:p>
            <a:endParaRPr lang="en-US" altLang="en-US"/>
          </a:p>
        </p:txBody>
      </p:sp>
      <p:sp>
        <p:nvSpPr>
          <p:cNvPr id="3077" name="Rectangle 5">
            <a:extLst>
              <a:ext uri="{FF2B5EF4-FFF2-40B4-BE49-F238E27FC236}">
                <a16:creationId xmlns:a16="http://schemas.microsoft.com/office/drawing/2014/main" id="{2CB71C47-AB3A-D596-6BBA-6F05278A0D8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774113"/>
            <a:ext cx="2971800" cy="461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075" tIns="46038" rIns="92075" bIns="46038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anose="02020603050405020304" pitchFamily="18" charset="0"/>
              </a:defRPr>
            </a:lvl1pPr>
          </a:lstStyle>
          <a:p>
            <a:fld id="{3A419436-23E4-45E4-9E7E-F220A743C935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>
            <a:extLst>
              <a:ext uri="{FF2B5EF4-FFF2-40B4-BE49-F238E27FC236}">
                <a16:creationId xmlns:a16="http://schemas.microsoft.com/office/drawing/2014/main" id="{621AF6ED-167A-E7AB-F3B2-E92068F37612}"/>
              </a:ext>
            </a:extLst>
          </p:cNvPr>
          <p:cNvSpPr>
            <a:spLocks noChangeArrowheads="1" noTextEdit="1"/>
          </p:cNvSpPr>
          <p:nvPr>
            <p:ph type="sldImg" idx="2"/>
          </p:nvPr>
        </p:nvSpPr>
        <p:spPr bwMode="auto">
          <a:xfrm>
            <a:off x="506413" y="309563"/>
            <a:ext cx="6154737" cy="4616450"/>
          </a:xfrm>
          <a:prstGeom prst="rect">
            <a:avLst/>
          </a:prstGeom>
          <a:noFill/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>
            <a:extLst>
              <a:ext uri="{FF2B5EF4-FFF2-40B4-BE49-F238E27FC236}">
                <a16:creationId xmlns:a16="http://schemas.microsoft.com/office/drawing/2014/main" id="{AB1AB154-9DAA-F301-6EA3-671519AB0C46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533400" y="5254625"/>
            <a:ext cx="2906713" cy="3443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525" tIns="228600" rIns="9525" bIns="2286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This type is Arial, 10 Pt.</a:t>
            </a:r>
          </a:p>
          <a:p>
            <a:pPr lvl="0"/>
            <a:r>
              <a:rPr lang="en-US" altLang="en-US"/>
              <a:t>Use sentence structure.</a:t>
            </a:r>
          </a:p>
          <a:p>
            <a:pPr lvl="0"/>
            <a:r>
              <a:rPr lang="en-US" altLang="en-US"/>
              <a:t>Bullets are Wingdings square (n) size is 75% of the text.</a:t>
            </a:r>
          </a:p>
          <a:p>
            <a:pPr lvl="1"/>
            <a:r>
              <a:rPr lang="en-US" altLang="en-US"/>
              <a:t>Dashes are option dashes and are 100% of the text size.</a:t>
            </a:r>
          </a:p>
          <a:p>
            <a:pPr lvl="1"/>
            <a:r>
              <a:rPr lang="en-US" altLang="en-US"/>
              <a:t>Dashes Should have a tighter line spacing than the bullets.</a:t>
            </a:r>
          </a:p>
          <a:p>
            <a:pPr lvl="0"/>
            <a:r>
              <a:rPr lang="en-US" altLang="en-US"/>
              <a:t>Line spacing is .9 on .5 after.</a:t>
            </a:r>
          </a:p>
          <a:p>
            <a:pPr lvl="0"/>
            <a:r>
              <a:rPr lang="en-US" altLang="en-US"/>
              <a:t>Use periods on note pages.</a:t>
            </a:r>
          </a:p>
          <a:p>
            <a:pPr lvl="0"/>
            <a:r>
              <a:rPr lang="en-US" altLang="en-US"/>
              <a:t>Print file without pure black and white.</a:t>
            </a:r>
          </a:p>
        </p:txBody>
      </p:sp>
      <p:sp>
        <p:nvSpPr>
          <p:cNvPr id="2052" name="Line 4">
            <a:extLst>
              <a:ext uri="{FF2B5EF4-FFF2-40B4-BE49-F238E27FC236}">
                <a16:creationId xmlns:a16="http://schemas.microsoft.com/office/drawing/2014/main" id="{2D6CA67E-4C55-D10F-AFC4-B62E32EE3924}"/>
              </a:ext>
            </a:extLst>
          </p:cNvPr>
          <p:cNvSpPr>
            <a:spLocks noChangeShapeType="1"/>
          </p:cNvSpPr>
          <p:nvPr/>
        </p:nvSpPr>
        <p:spPr bwMode="auto">
          <a:xfrm>
            <a:off x="563563" y="5097463"/>
            <a:ext cx="6135687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053" name="Line 5">
            <a:extLst>
              <a:ext uri="{FF2B5EF4-FFF2-40B4-BE49-F238E27FC236}">
                <a16:creationId xmlns:a16="http://schemas.microsoft.com/office/drawing/2014/main" id="{39E8FABC-EB2C-762F-B5DE-9A7367E63D8D}"/>
              </a:ext>
            </a:extLst>
          </p:cNvPr>
          <p:cNvSpPr>
            <a:spLocks noChangeShapeType="1"/>
          </p:cNvSpPr>
          <p:nvPr/>
        </p:nvSpPr>
        <p:spPr bwMode="auto">
          <a:xfrm>
            <a:off x="576263" y="8891588"/>
            <a:ext cx="6135687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054" name="Rectangle 6">
            <a:extLst>
              <a:ext uri="{FF2B5EF4-FFF2-40B4-BE49-F238E27FC236}">
                <a16:creationId xmlns:a16="http://schemas.microsoft.com/office/drawing/2014/main" id="{A54587DA-7774-B382-BC47-0C89E2E1E6B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86150" y="9020175"/>
            <a:ext cx="304800" cy="201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525" tIns="9525" rIns="9525" bIns="9525" anchor="ctr" anchorCtr="1">
            <a:spAutoFit/>
          </a:bodyPr>
          <a:lstStyle/>
          <a:p>
            <a:pPr algn="ctr" eaLnBrk="0" hangingPunct="0"/>
            <a:fld id="{A144963B-0068-4796-B1FE-8FA53BA2D9F5}" type="slidenum">
              <a:rPr lang="en-US" altLang="en-US" sz="1200" b="1"/>
              <a:pPr algn="ctr" eaLnBrk="0" hangingPunct="0"/>
              <a:t>‹#›</a:t>
            </a:fld>
            <a:endParaRPr lang="en-US" altLang="en-US" sz="1200" b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>
            <a:extLst>
              <a:ext uri="{FF2B5EF4-FFF2-40B4-BE49-F238E27FC236}">
                <a16:creationId xmlns:a16="http://schemas.microsoft.com/office/drawing/2014/main" id="{12266BEE-D47D-C914-76A4-D0C319B61261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3" name="Rectangle 3">
            <a:extLst>
              <a:ext uri="{FF2B5EF4-FFF2-40B4-BE49-F238E27FC236}">
                <a16:creationId xmlns:a16="http://schemas.microsoft.com/office/drawing/2014/main" id="{4BCB380C-DD49-6F7D-ED05-2A2610D97BF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4530" name="Rectangle 2">
            <a:extLst>
              <a:ext uri="{FF2B5EF4-FFF2-40B4-BE49-F238E27FC236}">
                <a16:creationId xmlns:a16="http://schemas.microsoft.com/office/drawing/2014/main" id="{44B661BE-6279-7724-E648-47B789E03822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>
          <a:xfrm>
            <a:off x="841375" y="204788"/>
            <a:ext cx="5032375" cy="3773487"/>
          </a:xfrm>
        </p:spPr>
      </p:sp>
      <p:sp>
        <p:nvSpPr>
          <p:cNvPr id="534531" name="Rectangle 3">
            <a:extLst>
              <a:ext uri="{FF2B5EF4-FFF2-40B4-BE49-F238E27FC236}">
                <a16:creationId xmlns:a16="http://schemas.microsoft.com/office/drawing/2014/main" id="{3CC43CE9-504F-7717-4FD6-F0E86CFD30B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828675" y="4097338"/>
            <a:ext cx="5635625" cy="4156075"/>
          </a:xfrm>
        </p:spPr>
        <p:txBody>
          <a:bodyPr/>
          <a:lstStyle/>
          <a:p>
            <a:pPr marL="173038" indent="-173038"/>
            <a:endParaRPr lang="en-GB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6578" name="Rectangle 2">
            <a:extLst>
              <a:ext uri="{FF2B5EF4-FFF2-40B4-BE49-F238E27FC236}">
                <a16:creationId xmlns:a16="http://schemas.microsoft.com/office/drawing/2014/main" id="{C3D727A7-5CA5-772A-F0E9-F4603F0ABE61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>
          <a:xfrm>
            <a:off x="841375" y="204788"/>
            <a:ext cx="5032375" cy="3773487"/>
          </a:xfrm>
        </p:spPr>
      </p:sp>
      <p:sp>
        <p:nvSpPr>
          <p:cNvPr id="536579" name="Rectangle 3">
            <a:extLst>
              <a:ext uri="{FF2B5EF4-FFF2-40B4-BE49-F238E27FC236}">
                <a16:creationId xmlns:a16="http://schemas.microsoft.com/office/drawing/2014/main" id="{6C357284-04E5-A10F-146C-DB2BCBD0E52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828675" y="4097338"/>
            <a:ext cx="5635625" cy="4156075"/>
          </a:xfrm>
        </p:spPr>
        <p:txBody>
          <a:bodyPr/>
          <a:lstStyle/>
          <a:p>
            <a:pPr marL="173038" indent="-173038"/>
            <a:r>
              <a:rPr lang="en-US" altLang="ko-KR">
                <a:ea typeface="굴림" panose="020B0600000101010101" pitchFamily="34" charset="-127"/>
              </a:rPr>
              <a:t>The problem is formatted and modeled.</a:t>
            </a:r>
            <a:br>
              <a:rPr lang="en-US" altLang="ko-KR">
                <a:ea typeface="굴림" panose="020B0600000101010101" pitchFamily="34" charset="-127"/>
              </a:rPr>
            </a:br>
            <a:endParaRPr lang="en-US" altLang="ko-KR">
              <a:ea typeface="굴림" panose="020B0600000101010101" pitchFamily="34" charset="-127"/>
            </a:endParaRPr>
          </a:p>
          <a:p>
            <a:pPr marL="173038" indent="-173038"/>
            <a:r>
              <a:rPr lang="en-US" altLang="ko-KR">
                <a:ea typeface="굴림" panose="020B0600000101010101" pitchFamily="34" charset="-127"/>
              </a:rPr>
              <a:t>The model is translated into a standard problem.</a:t>
            </a:r>
            <a:br>
              <a:rPr lang="en-US" altLang="ko-KR">
                <a:ea typeface="굴림" panose="020B0600000101010101" pitchFamily="34" charset="-127"/>
              </a:rPr>
            </a:br>
            <a:endParaRPr lang="en-US" altLang="ko-KR">
              <a:ea typeface="굴림" panose="020B0600000101010101" pitchFamily="34" charset="-127"/>
            </a:endParaRPr>
          </a:p>
          <a:p>
            <a:pPr marL="173038" indent="-173038"/>
            <a:r>
              <a:rPr lang="en-US" altLang="ko-KR">
                <a:ea typeface="굴림" panose="020B0600000101010101" pitchFamily="34" charset="-127"/>
              </a:rPr>
              <a:t>Through the TRIZ knowledge-base, the standard problem has several standard solutions.</a:t>
            </a:r>
            <a:br>
              <a:rPr lang="en-US" altLang="ko-KR">
                <a:ea typeface="굴림" panose="020B0600000101010101" pitchFamily="34" charset="-127"/>
              </a:rPr>
            </a:br>
            <a:endParaRPr lang="en-US" altLang="ko-KR">
              <a:ea typeface="굴림" panose="020B0600000101010101" pitchFamily="34" charset="-127"/>
            </a:endParaRPr>
          </a:p>
          <a:p>
            <a:pPr marL="173038" indent="-173038"/>
            <a:r>
              <a:rPr lang="en-US" altLang="ko-KR">
                <a:ea typeface="굴림" panose="020B0600000101010101" pitchFamily="34" charset="-127"/>
              </a:rPr>
              <a:t>The standard solutions are examined by Analogic analysis (reverse abstractions); a conceptual solution is generated.</a:t>
            </a:r>
          </a:p>
          <a:p>
            <a:pPr marL="173038" indent="-173038"/>
            <a:endParaRPr lang="en-US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8626" name="Rectangle 2">
            <a:extLst>
              <a:ext uri="{FF2B5EF4-FFF2-40B4-BE49-F238E27FC236}">
                <a16:creationId xmlns:a16="http://schemas.microsoft.com/office/drawing/2014/main" id="{47AD4625-835A-2350-FA38-54746889C86A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>
          <a:xfrm>
            <a:off x="841375" y="204788"/>
            <a:ext cx="5032375" cy="3773487"/>
          </a:xfrm>
        </p:spPr>
      </p:sp>
      <p:sp>
        <p:nvSpPr>
          <p:cNvPr id="538627" name="Rectangle 3">
            <a:extLst>
              <a:ext uri="{FF2B5EF4-FFF2-40B4-BE49-F238E27FC236}">
                <a16:creationId xmlns:a16="http://schemas.microsoft.com/office/drawing/2014/main" id="{4DB33C59-7148-1187-F6E2-F0DCC361072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828675" y="4097338"/>
            <a:ext cx="5635625" cy="4156075"/>
          </a:xfrm>
        </p:spPr>
        <p:txBody>
          <a:bodyPr/>
          <a:lstStyle/>
          <a:p>
            <a:pPr marL="173038" indent="-173038"/>
            <a:endParaRPr lang="en-GB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0674" name="Rectangle 2">
            <a:extLst>
              <a:ext uri="{FF2B5EF4-FFF2-40B4-BE49-F238E27FC236}">
                <a16:creationId xmlns:a16="http://schemas.microsoft.com/office/drawing/2014/main" id="{9FA52C35-ABAC-C50E-6764-766EB7A34FAB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>
          <a:xfrm>
            <a:off x="841375" y="204788"/>
            <a:ext cx="5032375" cy="3773487"/>
          </a:xfrm>
        </p:spPr>
      </p:sp>
      <p:sp>
        <p:nvSpPr>
          <p:cNvPr id="540675" name="Rectangle 3">
            <a:extLst>
              <a:ext uri="{FF2B5EF4-FFF2-40B4-BE49-F238E27FC236}">
                <a16:creationId xmlns:a16="http://schemas.microsoft.com/office/drawing/2014/main" id="{C929835F-A2D2-DF4C-350F-73504A5D9E5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828675" y="4097338"/>
            <a:ext cx="5635625" cy="4156075"/>
          </a:xfrm>
        </p:spPr>
        <p:txBody>
          <a:bodyPr/>
          <a:lstStyle/>
          <a:p>
            <a:pPr marL="173038" indent="-173038"/>
            <a:endParaRPr lang="en-GB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22" name="Rectangle 2">
            <a:extLst>
              <a:ext uri="{FF2B5EF4-FFF2-40B4-BE49-F238E27FC236}">
                <a16:creationId xmlns:a16="http://schemas.microsoft.com/office/drawing/2014/main" id="{7EBFB94F-DD75-227D-3142-44AE4BD6483B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>
          <a:xfrm>
            <a:off x="841375" y="204788"/>
            <a:ext cx="5032375" cy="3773487"/>
          </a:xfrm>
        </p:spPr>
      </p:sp>
      <p:sp>
        <p:nvSpPr>
          <p:cNvPr id="542723" name="Rectangle 3">
            <a:extLst>
              <a:ext uri="{FF2B5EF4-FFF2-40B4-BE49-F238E27FC236}">
                <a16:creationId xmlns:a16="http://schemas.microsoft.com/office/drawing/2014/main" id="{7676DD92-BE52-9157-B4F4-1BC25041496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828675" y="4097338"/>
            <a:ext cx="5635625" cy="4156075"/>
          </a:xfrm>
        </p:spPr>
        <p:txBody>
          <a:bodyPr/>
          <a:lstStyle/>
          <a:p>
            <a:pPr marL="173038" indent="-173038"/>
            <a:endParaRPr lang="en-GB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4770" name="Rectangle 2">
            <a:extLst>
              <a:ext uri="{FF2B5EF4-FFF2-40B4-BE49-F238E27FC236}">
                <a16:creationId xmlns:a16="http://schemas.microsoft.com/office/drawing/2014/main" id="{ADAFB35C-35CA-FE82-7B07-C51157B2CF33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>
          <a:xfrm>
            <a:off x="841375" y="204788"/>
            <a:ext cx="5032375" cy="3773487"/>
          </a:xfrm>
        </p:spPr>
      </p:sp>
      <p:sp>
        <p:nvSpPr>
          <p:cNvPr id="544771" name="Rectangle 3">
            <a:extLst>
              <a:ext uri="{FF2B5EF4-FFF2-40B4-BE49-F238E27FC236}">
                <a16:creationId xmlns:a16="http://schemas.microsoft.com/office/drawing/2014/main" id="{9E84E7C2-E6EF-5890-3163-543535BB332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828675" y="4097338"/>
            <a:ext cx="5635625" cy="4156075"/>
          </a:xfrm>
        </p:spPr>
        <p:txBody>
          <a:bodyPr/>
          <a:lstStyle/>
          <a:p>
            <a:pPr marL="173038" indent="-173038"/>
            <a:endParaRPr lang="en-GB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6818" name="Rectangle 2">
            <a:extLst>
              <a:ext uri="{FF2B5EF4-FFF2-40B4-BE49-F238E27FC236}">
                <a16:creationId xmlns:a16="http://schemas.microsoft.com/office/drawing/2014/main" id="{5E8ED7EE-8423-CE17-C8E9-D2BE045CCE5B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>
          <a:xfrm>
            <a:off x="841375" y="204788"/>
            <a:ext cx="5032375" cy="3773487"/>
          </a:xfrm>
        </p:spPr>
      </p:sp>
      <p:sp>
        <p:nvSpPr>
          <p:cNvPr id="546819" name="Rectangle 3">
            <a:extLst>
              <a:ext uri="{FF2B5EF4-FFF2-40B4-BE49-F238E27FC236}">
                <a16:creationId xmlns:a16="http://schemas.microsoft.com/office/drawing/2014/main" id="{5738EC4F-81A8-9D00-C22C-A9BF1AE7FC9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828675" y="4097338"/>
            <a:ext cx="5635625" cy="4156075"/>
          </a:xfrm>
        </p:spPr>
        <p:txBody>
          <a:bodyPr/>
          <a:lstStyle/>
          <a:p>
            <a:pPr marL="173038" indent="-173038"/>
            <a:endParaRPr lang="en-GB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8866" name="Rectangle 2">
            <a:extLst>
              <a:ext uri="{FF2B5EF4-FFF2-40B4-BE49-F238E27FC236}">
                <a16:creationId xmlns:a16="http://schemas.microsoft.com/office/drawing/2014/main" id="{6FB382D9-0C93-DA3E-9050-8AABE6A3F3CB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>
          <a:xfrm>
            <a:off x="841375" y="204788"/>
            <a:ext cx="5032375" cy="3773487"/>
          </a:xfrm>
        </p:spPr>
      </p:sp>
      <p:sp>
        <p:nvSpPr>
          <p:cNvPr id="548867" name="Rectangle 3">
            <a:extLst>
              <a:ext uri="{FF2B5EF4-FFF2-40B4-BE49-F238E27FC236}">
                <a16:creationId xmlns:a16="http://schemas.microsoft.com/office/drawing/2014/main" id="{A401916A-3A3E-343B-DDD1-C3C811B0EBD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828675" y="4097338"/>
            <a:ext cx="5635625" cy="4156075"/>
          </a:xfrm>
        </p:spPr>
        <p:txBody>
          <a:bodyPr/>
          <a:lstStyle/>
          <a:p>
            <a:pPr marL="173038" indent="-173038"/>
            <a:endParaRPr lang="en-GB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8562" name="Rectangle 2">
            <a:extLst>
              <a:ext uri="{FF2B5EF4-FFF2-40B4-BE49-F238E27FC236}">
                <a16:creationId xmlns:a16="http://schemas.microsoft.com/office/drawing/2014/main" id="{9FFEA20F-E6FD-9249-0140-5E331439654D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/>
      </p:sp>
      <p:sp>
        <p:nvSpPr>
          <p:cNvPr id="578563" name="Rectangle 3">
            <a:extLst>
              <a:ext uri="{FF2B5EF4-FFF2-40B4-BE49-F238E27FC236}">
                <a16:creationId xmlns:a16="http://schemas.microsoft.com/office/drawing/2014/main" id="{2A91CC92-C97B-5888-9C14-20F0BC00D1B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9586" name="Rectangle 2">
            <a:extLst>
              <a:ext uri="{FF2B5EF4-FFF2-40B4-BE49-F238E27FC236}">
                <a16:creationId xmlns:a16="http://schemas.microsoft.com/office/drawing/2014/main" id="{7732472A-C671-6CCC-7A3D-2355880B8A5E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/>
      </p:sp>
      <p:sp>
        <p:nvSpPr>
          <p:cNvPr id="579587" name="Rectangle 3">
            <a:extLst>
              <a:ext uri="{FF2B5EF4-FFF2-40B4-BE49-F238E27FC236}">
                <a16:creationId xmlns:a16="http://schemas.microsoft.com/office/drawing/2014/main" id="{1510E7F7-3E0D-7380-F00C-34FC23C571A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8146" name="Rectangle 2">
            <a:extLst>
              <a:ext uri="{FF2B5EF4-FFF2-40B4-BE49-F238E27FC236}">
                <a16:creationId xmlns:a16="http://schemas.microsoft.com/office/drawing/2014/main" id="{9D26E851-D120-1854-818D-BE0A871482D9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/>
      </p:sp>
      <p:sp>
        <p:nvSpPr>
          <p:cNvPr id="518147" name="Rectangle 3">
            <a:extLst>
              <a:ext uri="{FF2B5EF4-FFF2-40B4-BE49-F238E27FC236}">
                <a16:creationId xmlns:a16="http://schemas.microsoft.com/office/drawing/2014/main" id="{B2E6A07F-9BC3-CE66-548E-4EF528C7733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0610" name="Rectangle 2">
            <a:extLst>
              <a:ext uri="{FF2B5EF4-FFF2-40B4-BE49-F238E27FC236}">
                <a16:creationId xmlns:a16="http://schemas.microsoft.com/office/drawing/2014/main" id="{C9BF75DA-9C18-7086-917D-E2930D60B474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/>
      </p:sp>
      <p:sp>
        <p:nvSpPr>
          <p:cNvPr id="580611" name="Rectangle 3">
            <a:extLst>
              <a:ext uri="{FF2B5EF4-FFF2-40B4-BE49-F238E27FC236}">
                <a16:creationId xmlns:a16="http://schemas.microsoft.com/office/drawing/2014/main" id="{081C075B-F45C-5128-2093-E4A616389D0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1634" name="Rectangle 2">
            <a:extLst>
              <a:ext uri="{FF2B5EF4-FFF2-40B4-BE49-F238E27FC236}">
                <a16:creationId xmlns:a16="http://schemas.microsoft.com/office/drawing/2014/main" id="{72B2F6CE-ADE7-F752-0388-8D10359BEBB6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/>
      </p:sp>
      <p:sp>
        <p:nvSpPr>
          <p:cNvPr id="581635" name="Rectangle 3">
            <a:extLst>
              <a:ext uri="{FF2B5EF4-FFF2-40B4-BE49-F238E27FC236}">
                <a16:creationId xmlns:a16="http://schemas.microsoft.com/office/drawing/2014/main" id="{3DFBB340-5D07-9E08-FD43-FC0730D46AC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0194" name="Rectangle 2">
            <a:extLst>
              <a:ext uri="{FF2B5EF4-FFF2-40B4-BE49-F238E27FC236}">
                <a16:creationId xmlns:a16="http://schemas.microsoft.com/office/drawing/2014/main" id="{3854A5F5-7063-7C57-CE70-F221F14D5174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/>
      </p:sp>
      <p:sp>
        <p:nvSpPr>
          <p:cNvPr id="520195" name="Rectangle 3">
            <a:extLst>
              <a:ext uri="{FF2B5EF4-FFF2-40B4-BE49-F238E27FC236}">
                <a16:creationId xmlns:a16="http://schemas.microsoft.com/office/drawing/2014/main" id="{722FAAE6-6709-9E21-9CFE-85444824B6A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2372" name="Rectangle 4">
            <a:extLst>
              <a:ext uri="{FF2B5EF4-FFF2-40B4-BE49-F238E27FC236}">
                <a16:creationId xmlns:a16="http://schemas.microsoft.com/office/drawing/2014/main" id="{40ECDCD7-01DB-94CA-951F-9F7CAA0083D4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/>
      </p:sp>
      <p:sp>
        <p:nvSpPr>
          <p:cNvPr id="442373" name="Rectangle 5">
            <a:extLst>
              <a:ext uri="{FF2B5EF4-FFF2-40B4-BE49-F238E27FC236}">
                <a16:creationId xmlns:a16="http://schemas.microsoft.com/office/drawing/2014/main" id="{7A5D2890-EE1C-4C14-F6C9-091D0D367BD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4290" name="Rectangle 2">
            <a:extLst>
              <a:ext uri="{FF2B5EF4-FFF2-40B4-BE49-F238E27FC236}">
                <a16:creationId xmlns:a16="http://schemas.microsoft.com/office/drawing/2014/main" id="{AA6803DC-B8F0-DA8B-8907-E01BC1D7D3C2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>
          <a:xfrm>
            <a:off x="841375" y="204788"/>
            <a:ext cx="5032375" cy="3773487"/>
          </a:xfrm>
        </p:spPr>
      </p:sp>
      <p:sp>
        <p:nvSpPr>
          <p:cNvPr id="524291" name="Rectangle 3">
            <a:extLst>
              <a:ext uri="{FF2B5EF4-FFF2-40B4-BE49-F238E27FC236}">
                <a16:creationId xmlns:a16="http://schemas.microsoft.com/office/drawing/2014/main" id="{DA0975C2-FD4D-7585-39FF-7C92DF4B933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828675" y="4097338"/>
            <a:ext cx="5635625" cy="4156075"/>
          </a:xfrm>
        </p:spPr>
        <p:txBody>
          <a:bodyPr/>
          <a:lstStyle/>
          <a:p>
            <a:pPr marL="173038" indent="-173038"/>
            <a:endParaRPr lang="en-GB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6338" name="Rectangle 2">
            <a:extLst>
              <a:ext uri="{FF2B5EF4-FFF2-40B4-BE49-F238E27FC236}">
                <a16:creationId xmlns:a16="http://schemas.microsoft.com/office/drawing/2014/main" id="{4D023C66-D340-79CD-FF62-F2941F69DC43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>
          <a:xfrm>
            <a:off x="841375" y="204788"/>
            <a:ext cx="5032375" cy="3773487"/>
          </a:xfrm>
        </p:spPr>
      </p:sp>
      <p:sp>
        <p:nvSpPr>
          <p:cNvPr id="526339" name="Rectangle 3">
            <a:extLst>
              <a:ext uri="{FF2B5EF4-FFF2-40B4-BE49-F238E27FC236}">
                <a16:creationId xmlns:a16="http://schemas.microsoft.com/office/drawing/2014/main" id="{AD3F5583-E26B-128E-65A9-EFA40D15309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828675" y="4097338"/>
            <a:ext cx="5635625" cy="4156075"/>
          </a:xfrm>
        </p:spPr>
        <p:txBody>
          <a:bodyPr/>
          <a:lstStyle/>
          <a:p>
            <a:pPr marL="173038" indent="-173038"/>
            <a:endParaRPr lang="en-GB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8386" name="Rectangle 2">
            <a:extLst>
              <a:ext uri="{FF2B5EF4-FFF2-40B4-BE49-F238E27FC236}">
                <a16:creationId xmlns:a16="http://schemas.microsoft.com/office/drawing/2014/main" id="{1008960E-50CC-283E-BD57-26B07407461A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>
          <a:xfrm>
            <a:off x="841375" y="204788"/>
            <a:ext cx="5032375" cy="3773487"/>
          </a:xfrm>
        </p:spPr>
      </p:sp>
      <p:sp>
        <p:nvSpPr>
          <p:cNvPr id="528387" name="Rectangle 3">
            <a:extLst>
              <a:ext uri="{FF2B5EF4-FFF2-40B4-BE49-F238E27FC236}">
                <a16:creationId xmlns:a16="http://schemas.microsoft.com/office/drawing/2014/main" id="{6F00281F-2361-C848-A5EB-B80B1A8A9D2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828675" y="4097338"/>
            <a:ext cx="5635625" cy="4156075"/>
          </a:xfrm>
        </p:spPr>
        <p:txBody>
          <a:bodyPr/>
          <a:lstStyle/>
          <a:p>
            <a:pPr marL="173038" indent="-173038"/>
            <a:endParaRPr lang="en-GB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0434" name="Rectangle 2">
            <a:extLst>
              <a:ext uri="{FF2B5EF4-FFF2-40B4-BE49-F238E27FC236}">
                <a16:creationId xmlns:a16="http://schemas.microsoft.com/office/drawing/2014/main" id="{25F83BEF-C4EA-DCAF-2067-8569D96851D3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>
          <a:xfrm>
            <a:off x="841375" y="204788"/>
            <a:ext cx="5032375" cy="3773487"/>
          </a:xfrm>
        </p:spPr>
      </p:sp>
      <p:sp>
        <p:nvSpPr>
          <p:cNvPr id="530435" name="Rectangle 3">
            <a:extLst>
              <a:ext uri="{FF2B5EF4-FFF2-40B4-BE49-F238E27FC236}">
                <a16:creationId xmlns:a16="http://schemas.microsoft.com/office/drawing/2014/main" id="{A1A62B5A-0EED-80FF-856A-D6E69490E1B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828675" y="4097338"/>
            <a:ext cx="5635625" cy="4156075"/>
          </a:xfrm>
        </p:spPr>
        <p:txBody>
          <a:bodyPr/>
          <a:lstStyle/>
          <a:p>
            <a:pPr marL="173038" indent="-173038"/>
            <a:endParaRPr lang="en-GB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482" name="Rectangle 2">
            <a:extLst>
              <a:ext uri="{FF2B5EF4-FFF2-40B4-BE49-F238E27FC236}">
                <a16:creationId xmlns:a16="http://schemas.microsoft.com/office/drawing/2014/main" id="{ADED855A-14C8-00A2-7E3D-BB005D101A2D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>
          <a:xfrm>
            <a:off x="841375" y="204788"/>
            <a:ext cx="5032375" cy="3773487"/>
          </a:xfrm>
        </p:spPr>
      </p:sp>
      <p:sp>
        <p:nvSpPr>
          <p:cNvPr id="532483" name="Rectangle 3">
            <a:extLst>
              <a:ext uri="{FF2B5EF4-FFF2-40B4-BE49-F238E27FC236}">
                <a16:creationId xmlns:a16="http://schemas.microsoft.com/office/drawing/2014/main" id="{A1B695D3-93AB-CF2D-2F91-D1F5EB97267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828675" y="4097338"/>
            <a:ext cx="5635625" cy="4156075"/>
          </a:xfrm>
        </p:spPr>
        <p:txBody>
          <a:bodyPr/>
          <a:lstStyle/>
          <a:p>
            <a:pPr marL="173038" indent="-173038"/>
            <a:endParaRPr lang="ko-KR" altLang="en-US">
              <a:ea typeface="굴림" panose="020B0600000101010101" pitchFamily="34" charset="-127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8834D0-83C5-0C36-BF88-835CACDD2A7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4B44F87-35F9-FE64-14BB-7A0C439F2B1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4747179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68E5B7-98A7-B776-6424-F8BB91218D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9D8EA17-CC48-3EC5-0FFB-0ECF93FB826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9646543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832CFFBD-3951-006E-F003-C3ADFAE19E1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684963" y="201613"/>
            <a:ext cx="2112962" cy="63881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F73A79B-0B0B-4E3A-F030-AE6C5BB5AD9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346075" y="201613"/>
            <a:ext cx="6186488" cy="63881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90397639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1B11E7-5A60-4715-C0A7-23D595C7600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B85B77B-42C3-3C53-F12D-98D8C04D689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24404624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E7DE45-86C5-B379-B0EF-3DCDAD6BE2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1EFBF28-4159-7C0C-64A7-886085AC1A8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84309342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EA2949-E5CE-15BA-23BA-EC5857894E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C030F70-8A04-2040-64C9-222BB585EA0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3431970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095C06-9B25-06B7-A8A6-0586A6E048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34E4903-2799-F2BE-5860-C82EBE390D6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46075" y="1076325"/>
            <a:ext cx="4149725" cy="55133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A817D79-7971-CC1C-ADA9-EDC06223AB1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48200" y="1076325"/>
            <a:ext cx="4149725" cy="55133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75007036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367CF5-CA56-4D47-3C95-82208CED57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7B26C10-0F41-1D51-3E3E-8C7183591AD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5A06352-3ACF-1CB3-A3C1-4BA438C8F53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F6883AA-F778-1013-23D6-BF1481B69C8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C00940E-FE47-CD8F-2B25-78FB2E6A7FE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17840490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7F911C-EE42-5678-B837-BD0943A1CE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93171673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6347239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143A59-B634-C4C9-4000-C8D37EB6FC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9554119-A8FC-AFA6-F3E4-6B902CCE3B7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00D79A5-C712-B38B-D8AD-959E28E9F17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8994134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06B864-6DD3-BFB0-CA23-FCA36504B2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9EBF8F8-1952-CCAE-6EB1-9A262A0BFBE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92146248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B38A87-5FB8-8676-AB62-F527305181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CD82DDB-67C9-47E6-4051-F29F3D16F6A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90C12A0-298F-C4FC-95CD-7B9374E6DDD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30496130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FA48A55-B7DB-EB7D-7C76-DAB5C7B20D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ECF7AF6-3AD6-ED4C-4E0A-6B2AA5FD441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02153892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AE2CAC21-4B72-132C-DB34-EB13318C3C5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684963" y="201613"/>
            <a:ext cx="2112962" cy="63881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6995049-1A0B-02F5-619B-905ABC9F2FE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346075" y="201613"/>
            <a:ext cx="6186488" cy="63881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6257887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0EC745-66FE-112C-A6E7-D780294AAB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FF1920C-1CB1-C51E-EE96-7DAEEE72C75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5073702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E69296-B436-A452-2931-B76EA0DB8F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0E1AC9A-17A3-F900-119C-3ACCD458902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46075" y="1076325"/>
            <a:ext cx="4149725" cy="55133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9FA2AD1-7814-3615-88DD-832DC473AAC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48200" y="1076325"/>
            <a:ext cx="4149725" cy="55133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4610798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CF7760-9589-5F68-6920-E4350A5B72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B8040DC-D571-6F21-605C-2F655D471A6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86179A8-1E4E-EC03-1744-AF545CFDEF1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CA3F09D-1675-EED3-D657-DD1252A35B9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C2247A3-F553-649E-0F90-A3BCD5F5D64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2164951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5806BA-7630-E4AF-C77F-CB06D0B609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0140206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210909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91049D-1E4E-21F0-A071-48D58E89EF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3E9BC3-C1A0-20C3-99D5-19FA2F908ED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23E900B-D72C-A650-F289-B5B10F0E57D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6401625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AECA8C-3CA5-657A-65C8-35731AB1F8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F68A973-E645-0685-DB60-3AFEA0B1A74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D92FC2A-2630-22C6-BD53-F369E8A462B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9905066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>
            <a:extLst>
              <a:ext uri="{FF2B5EF4-FFF2-40B4-BE49-F238E27FC236}">
                <a16:creationId xmlns:a16="http://schemas.microsoft.com/office/drawing/2014/main" id="{49426C4F-DB91-8068-B418-EA5D6FC1634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346075" y="201613"/>
            <a:ext cx="6442075" cy="6016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176" tIns="45588" rIns="91176" bIns="4558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Rectangle 3">
            <a:extLst>
              <a:ext uri="{FF2B5EF4-FFF2-40B4-BE49-F238E27FC236}">
                <a16:creationId xmlns:a16="http://schemas.microsoft.com/office/drawing/2014/main" id="{0EDE1C1C-D67B-E403-101F-D7B1030C4BA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346075" y="1076325"/>
            <a:ext cx="8451850" cy="5513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176" tIns="45588" rIns="91176" bIns="4558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28" name="Line 4">
            <a:extLst>
              <a:ext uri="{FF2B5EF4-FFF2-40B4-BE49-F238E27FC236}">
                <a16:creationId xmlns:a16="http://schemas.microsoft.com/office/drawing/2014/main" id="{27126C62-DD8D-C830-D760-B6A3363EB323}"/>
              </a:ext>
            </a:extLst>
          </p:cNvPr>
          <p:cNvSpPr>
            <a:spLocks noChangeShapeType="1"/>
          </p:cNvSpPr>
          <p:nvPr/>
        </p:nvSpPr>
        <p:spPr bwMode="auto">
          <a:xfrm>
            <a:off x="9525" y="739775"/>
            <a:ext cx="9134475" cy="0"/>
          </a:xfrm>
          <a:prstGeom prst="line">
            <a:avLst/>
          </a:prstGeom>
          <a:noFill/>
          <a:ln w="50800">
            <a:solidFill>
              <a:schemeClr val="accent2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029" name="Rectangle 5">
            <a:extLst>
              <a:ext uri="{FF2B5EF4-FFF2-40B4-BE49-F238E27FC236}">
                <a16:creationId xmlns:a16="http://schemas.microsoft.com/office/drawing/2014/main" id="{054E9DD3-B9C2-21CB-CA28-9F04903D8E9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58000" y="0"/>
            <a:ext cx="2286000" cy="760545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2628" tIns="41315" rIns="82628" bIns="41315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409575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820738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230313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641475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0986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5558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0130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4702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/>
            <a:r>
              <a:rPr lang="en-US" altLang="en-US" sz="2200" b="1" dirty="0">
                <a:solidFill>
                  <a:schemeClr val="bg1"/>
                </a:solidFill>
                <a:latin typeface="Arial" panose="020B0604020202020204" pitchFamily="34" charset="0"/>
              </a:rPr>
              <a:t>XXXX</a:t>
            </a:r>
          </a:p>
          <a:p>
            <a:r>
              <a:rPr lang="en-US" altLang="en-US" sz="2200" b="1" dirty="0">
                <a:solidFill>
                  <a:schemeClr val="bg1"/>
                </a:solidFill>
                <a:latin typeface="Arial" panose="020B0604020202020204" pitchFamily="34" charset="0"/>
              </a:rPr>
              <a:t> </a:t>
            </a:r>
            <a:r>
              <a:rPr lang="en-US" altLang="en-US" sz="1800" b="1" i="1" dirty="0">
                <a:solidFill>
                  <a:schemeClr val="bg1"/>
                </a:solidFill>
                <a:latin typeface="Arial" panose="020B0604020202020204" pitchFamily="34" charset="0"/>
              </a:rPr>
              <a:t>Six Sigma “Belt”</a:t>
            </a:r>
          </a:p>
        </p:txBody>
      </p:sp>
      <p:sp>
        <p:nvSpPr>
          <p:cNvPr id="1030" name="Text Box 6">
            <a:extLst>
              <a:ext uri="{FF2B5EF4-FFF2-40B4-BE49-F238E27FC236}">
                <a16:creationId xmlns:a16="http://schemas.microsoft.com/office/drawing/2014/main" id="{31AFD1B1-210D-DEDE-8E72-CF2397B086A1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8659813" y="6454775"/>
            <a:ext cx="368300" cy="280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2058" tIns="41029" rIns="82058" bIns="41029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409575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820738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230313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641475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0986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5558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0130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4702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fld id="{2D106C41-5E7F-4981-B544-10A457EA6D95}" type="slidenum">
              <a:rPr lang="en-US" altLang="en-US" sz="1300">
                <a:latin typeface="Arial" panose="020B0604020202020204" pitchFamily="34" charset="0"/>
              </a:rPr>
              <a:pPr eaLnBrk="1" hangingPunct="1"/>
              <a:t>‹#›</a:t>
            </a:fld>
            <a:endParaRPr lang="en-US" altLang="en-US" sz="130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</p:sldLayoutIdLst>
  <p:txStyles>
    <p:titleStyle>
      <a:lvl1pPr algn="l" rtl="0" fontAlgn="base">
        <a:spcBef>
          <a:spcPct val="0"/>
        </a:spcBef>
        <a:spcAft>
          <a:spcPct val="0"/>
        </a:spcAft>
        <a:defRPr sz="2400" b="1" i="1" kern="1200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panose="020B0604020202020204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panose="020B0604020202020204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panose="020B0604020202020204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panose="020B0604020202020204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panose="020B0604020202020204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panose="020B0604020202020204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panose="020B0604020202020204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panose="020B0604020202020204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accent2"/>
        </a:buClr>
        <a:buFont typeface="Symbol" panose="05050102010706020507" pitchFamily="18" charset="2"/>
        <a:buChar char="·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accent2"/>
        </a:buClr>
        <a:buChar char="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6098" name="Rectangle 2">
            <a:extLst>
              <a:ext uri="{FF2B5EF4-FFF2-40B4-BE49-F238E27FC236}">
                <a16:creationId xmlns:a16="http://schemas.microsoft.com/office/drawing/2014/main" id="{4F53F488-0035-1E86-D8B1-CE886FCB646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346075" y="201613"/>
            <a:ext cx="6442075" cy="6016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176" tIns="45588" rIns="91176" bIns="4558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516099" name="Rectangle 3">
            <a:extLst>
              <a:ext uri="{FF2B5EF4-FFF2-40B4-BE49-F238E27FC236}">
                <a16:creationId xmlns:a16="http://schemas.microsoft.com/office/drawing/2014/main" id="{471E1330-C2F8-B956-2854-101954CC477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346075" y="1076325"/>
            <a:ext cx="8451850" cy="5513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176" tIns="45588" rIns="91176" bIns="4558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516100" name="Line 4">
            <a:extLst>
              <a:ext uri="{FF2B5EF4-FFF2-40B4-BE49-F238E27FC236}">
                <a16:creationId xmlns:a16="http://schemas.microsoft.com/office/drawing/2014/main" id="{A18D55CB-6D68-A0B0-A6B1-BF5F6AD83821}"/>
              </a:ext>
            </a:extLst>
          </p:cNvPr>
          <p:cNvSpPr>
            <a:spLocks noChangeShapeType="1"/>
          </p:cNvSpPr>
          <p:nvPr/>
        </p:nvSpPr>
        <p:spPr bwMode="auto">
          <a:xfrm>
            <a:off x="9525" y="739775"/>
            <a:ext cx="9134475" cy="0"/>
          </a:xfrm>
          <a:prstGeom prst="line">
            <a:avLst/>
          </a:prstGeom>
          <a:noFill/>
          <a:ln w="50800">
            <a:solidFill>
              <a:schemeClr val="accent2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16101" name="Rectangle 5">
            <a:extLst>
              <a:ext uri="{FF2B5EF4-FFF2-40B4-BE49-F238E27FC236}">
                <a16:creationId xmlns:a16="http://schemas.microsoft.com/office/drawing/2014/main" id="{18B6097B-2699-56C5-A84E-B0E704E551E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58000" y="0"/>
            <a:ext cx="2286000" cy="752475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2628" tIns="41315" rIns="82628" bIns="41315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409575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820738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230313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641475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0986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5558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0130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4702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2200" b="1">
                <a:solidFill>
                  <a:schemeClr val="bg1"/>
                </a:solidFill>
                <a:latin typeface="Arial" panose="020B0604020202020204" pitchFamily="34" charset="0"/>
              </a:rPr>
              <a:t>Your Company</a:t>
            </a:r>
          </a:p>
          <a:p>
            <a:r>
              <a:rPr lang="en-US" altLang="en-US" sz="2200" b="1">
                <a:solidFill>
                  <a:schemeClr val="bg1"/>
                </a:solidFill>
                <a:latin typeface="Arial" panose="020B0604020202020204" pitchFamily="34" charset="0"/>
              </a:rPr>
              <a:t> </a:t>
            </a:r>
            <a:r>
              <a:rPr lang="en-US" altLang="en-US" sz="1800" b="1" i="1">
                <a:solidFill>
                  <a:schemeClr val="bg1"/>
                </a:solidFill>
                <a:latin typeface="Arial" panose="020B0604020202020204" pitchFamily="34" charset="0"/>
              </a:rPr>
              <a:t>Six Sigma Design</a:t>
            </a:r>
          </a:p>
        </p:txBody>
      </p:sp>
      <p:sp>
        <p:nvSpPr>
          <p:cNvPr id="516102" name="Text Box 6">
            <a:extLst>
              <a:ext uri="{FF2B5EF4-FFF2-40B4-BE49-F238E27FC236}">
                <a16:creationId xmlns:a16="http://schemas.microsoft.com/office/drawing/2014/main" id="{687D93C3-F4C0-02F1-E9AF-CED261036A7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8710613" y="6521450"/>
            <a:ext cx="368300" cy="280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2058" tIns="41029" rIns="82058" bIns="41029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409575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820738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230313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641475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0986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5558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0130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4702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fld id="{47D80884-4B33-46DA-BE5A-F5D0F865FA12}" type="slidenum">
              <a:rPr lang="en-US" altLang="en-US" sz="1300">
                <a:latin typeface="Arial" panose="020B0604020202020204" pitchFamily="34" charset="0"/>
              </a:rPr>
              <a:pPr eaLnBrk="1" hangingPunct="1"/>
              <a:t>‹#›</a:t>
            </a:fld>
            <a:endParaRPr lang="en-US" altLang="en-US" sz="130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fontAlgn="base">
        <a:spcBef>
          <a:spcPct val="0"/>
        </a:spcBef>
        <a:spcAft>
          <a:spcPct val="0"/>
        </a:spcAft>
        <a:defRPr sz="2400" b="1" i="1" kern="1200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panose="020B0604020202020204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panose="020B0604020202020204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panose="020B0604020202020204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panose="020B0604020202020204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panose="020B0604020202020204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panose="020B0604020202020204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panose="020B0604020202020204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panose="020B0604020202020204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accent2"/>
        </a:buClr>
        <a:buFont typeface="Symbol" panose="05050102010706020507" pitchFamily="18" charset="2"/>
        <a:buChar char="·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accent2"/>
        </a:buClr>
        <a:buChar char="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w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emf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w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8.wmf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wmf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wmf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em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4.wm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w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oleObject" Target="../embeddings/oleObject1.bin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56" name="Group 160">
            <a:extLst>
              <a:ext uri="{FF2B5EF4-FFF2-40B4-BE49-F238E27FC236}">
                <a16:creationId xmlns:a16="http://schemas.microsoft.com/office/drawing/2014/main" id="{5043D68D-5D60-58CA-E963-40DEFF798BB4}"/>
              </a:ext>
            </a:extLst>
          </p:cNvPr>
          <p:cNvGrpSpPr>
            <a:grpSpLocks/>
          </p:cNvGrpSpPr>
          <p:nvPr/>
        </p:nvGrpSpPr>
        <p:grpSpPr bwMode="auto">
          <a:xfrm>
            <a:off x="831850" y="4102100"/>
            <a:ext cx="2705100" cy="2351088"/>
            <a:chOff x="576" y="2929"/>
            <a:chExt cx="1875" cy="1678"/>
          </a:xfrm>
        </p:grpSpPr>
        <p:sp>
          <p:nvSpPr>
            <p:cNvPr id="4100" name="Line 4">
              <a:extLst>
                <a:ext uri="{FF2B5EF4-FFF2-40B4-BE49-F238E27FC236}">
                  <a16:creationId xmlns:a16="http://schemas.microsoft.com/office/drawing/2014/main" id="{44B1CF90-B8C7-192D-799B-50FE084FA61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16" y="3079"/>
              <a:ext cx="0" cy="138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grpSp>
          <p:nvGrpSpPr>
            <p:cNvPr id="4247" name="Group 151">
              <a:extLst>
                <a:ext uri="{FF2B5EF4-FFF2-40B4-BE49-F238E27FC236}">
                  <a16:creationId xmlns:a16="http://schemas.microsoft.com/office/drawing/2014/main" id="{D0B4492C-88AF-E972-9250-0029644F4D51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76" y="3312"/>
              <a:ext cx="1875" cy="1011"/>
              <a:chOff x="576" y="3312"/>
              <a:chExt cx="1875" cy="1011"/>
            </a:xfrm>
          </p:grpSpPr>
          <p:sp>
            <p:nvSpPr>
              <p:cNvPr id="4101" name="Rectangle 5">
                <a:extLst>
                  <a:ext uri="{FF2B5EF4-FFF2-40B4-BE49-F238E27FC236}">
                    <a16:creationId xmlns:a16="http://schemas.microsoft.com/office/drawing/2014/main" id="{67401278-C78E-8977-3F0C-0D7EFDC900D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58" y="3312"/>
                <a:ext cx="301" cy="64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02" name="Rectangle 6">
                <a:extLst>
                  <a:ext uri="{FF2B5EF4-FFF2-40B4-BE49-F238E27FC236}">
                    <a16:creationId xmlns:a16="http://schemas.microsoft.com/office/drawing/2014/main" id="{F61FB131-C990-AF28-C5AD-CF0C829D391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039" y="3419"/>
                <a:ext cx="320" cy="64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03" name="Line 7">
                <a:extLst>
                  <a:ext uri="{FF2B5EF4-FFF2-40B4-BE49-F238E27FC236}">
                    <a16:creationId xmlns:a16="http://schemas.microsoft.com/office/drawing/2014/main" id="{E8E59B9D-9D27-F8BB-CE36-9976E83BCFC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73" y="4200"/>
                <a:ext cx="1756" cy="1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04" name="Line 8">
                <a:extLst>
                  <a:ext uri="{FF2B5EF4-FFF2-40B4-BE49-F238E27FC236}">
                    <a16:creationId xmlns:a16="http://schemas.microsoft.com/office/drawing/2014/main" id="{142E6433-537C-6F10-0A6F-02C5A023B65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66" y="4204"/>
                <a:ext cx="0" cy="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05" name="Line 9">
                <a:extLst>
                  <a:ext uri="{FF2B5EF4-FFF2-40B4-BE49-F238E27FC236}">
                    <a16:creationId xmlns:a16="http://schemas.microsoft.com/office/drawing/2014/main" id="{D97AC475-D731-6919-B2EF-294CEEA0580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962" y="4204"/>
                <a:ext cx="0" cy="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06" name="Line 10">
                <a:extLst>
                  <a:ext uri="{FF2B5EF4-FFF2-40B4-BE49-F238E27FC236}">
                    <a16:creationId xmlns:a16="http://schemas.microsoft.com/office/drawing/2014/main" id="{96E4E4F6-D559-BA9A-ACDF-C31B1B81BD1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53" y="4204"/>
                <a:ext cx="0" cy="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07" name="Line 11">
                <a:extLst>
                  <a:ext uri="{FF2B5EF4-FFF2-40B4-BE49-F238E27FC236}">
                    <a16:creationId xmlns:a16="http://schemas.microsoft.com/office/drawing/2014/main" id="{36B6E0E1-BA39-EE19-36CD-547D5D7B758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547" y="4204"/>
                <a:ext cx="0" cy="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08" name="Line 12">
                <a:extLst>
                  <a:ext uri="{FF2B5EF4-FFF2-40B4-BE49-F238E27FC236}">
                    <a16:creationId xmlns:a16="http://schemas.microsoft.com/office/drawing/2014/main" id="{A0C90ED8-0CFA-E224-FBD3-DDE01EB741C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843" y="4204"/>
                <a:ext cx="0" cy="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09" name="Line 13">
                <a:extLst>
                  <a:ext uri="{FF2B5EF4-FFF2-40B4-BE49-F238E27FC236}">
                    <a16:creationId xmlns:a16="http://schemas.microsoft.com/office/drawing/2014/main" id="{049A4EB7-16AB-2054-58FE-02856407609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2134" y="4204"/>
                <a:ext cx="0" cy="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10" name="Line 14">
                <a:extLst>
                  <a:ext uri="{FF2B5EF4-FFF2-40B4-BE49-F238E27FC236}">
                    <a16:creationId xmlns:a16="http://schemas.microsoft.com/office/drawing/2014/main" id="{97566A1C-A780-540F-1980-C2F9895124C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2429" y="4204"/>
                <a:ext cx="0" cy="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11" name="Line 15">
                <a:extLst>
                  <a:ext uri="{FF2B5EF4-FFF2-40B4-BE49-F238E27FC236}">
                    <a16:creationId xmlns:a16="http://schemas.microsoft.com/office/drawing/2014/main" id="{8B2476D0-48B1-C05A-9FD3-0C1D55DF401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73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12" name="Line 16">
                <a:extLst>
                  <a:ext uri="{FF2B5EF4-FFF2-40B4-BE49-F238E27FC236}">
                    <a16:creationId xmlns:a16="http://schemas.microsoft.com/office/drawing/2014/main" id="{97A169AA-FB47-A5F4-5779-5F56FF91984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89" y="4200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13" name="Line 17">
                <a:extLst>
                  <a:ext uri="{FF2B5EF4-FFF2-40B4-BE49-F238E27FC236}">
                    <a16:creationId xmlns:a16="http://schemas.microsoft.com/office/drawing/2014/main" id="{B39AACCD-A6EA-9B1A-6CB4-AE2BB227C20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01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14" name="Line 18">
                <a:extLst>
                  <a:ext uri="{FF2B5EF4-FFF2-40B4-BE49-F238E27FC236}">
                    <a16:creationId xmlns:a16="http://schemas.microsoft.com/office/drawing/2014/main" id="{41D142A5-AB70-7EA8-7AFC-2D20F7FE5B9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17" y="4200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15" name="Line 19">
                <a:extLst>
                  <a:ext uri="{FF2B5EF4-FFF2-40B4-BE49-F238E27FC236}">
                    <a16:creationId xmlns:a16="http://schemas.microsoft.com/office/drawing/2014/main" id="{5341C755-7AED-07EE-AD60-BA8E3FEFA7C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32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16" name="Line 20">
                <a:extLst>
                  <a:ext uri="{FF2B5EF4-FFF2-40B4-BE49-F238E27FC236}">
                    <a16:creationId xmlns:a16="http://schemas.microsoft.com/office/drawing/2014/main" id="{D959FDF0-203C-CFD0-5613-BA153EABC04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48" y="4200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17" name="Line 21">
                <a:extLst>
                  <a:ext uri="{FF2B5EF4-FFF2-40B4-BE49-F238E27FC236}">
                    <a16:creationId xmlns:a16="http://schemas.microsoft.com/office/drawing/2014/main" id="{995146AF-1178-68CB-44EC-5C256261A3F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60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18" name="Line 22">
                <a:extLst>
                  <a:ext uri="{FF2B5EF4-FFF2-40B4-BE49-F238E27FC236}">
                    <a16:creationId xmlns:a16="http://schemas.microsoft.com/office/drawing/2014/main" id="{73CEF664-B1DE-8C61-1818-3F9AD262FB3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76" y="4200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19" name="Line 23">
                <a:extLst>
                  <a:ext uri="{FF2B5EF4-FFF2-40B4-BE49-F238E27FC236}">
                    <a16:creationId xmlns:a16="http://schemas.microsoft.com/office/drawing/2014/main" id="{54FD6968-67F5-8BC1-2F24-DD1B5B4FDC9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91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20" name="Line 24">
                <a:extLst>
                  <a:ext uri="{FF2B5EF4-FFF2-40B4-BE49-F238E27FC236}">
                    <a16:creationId xmlns:a16="http://schemas.microsoft.com/office/drawing/2014/main" id="{8AB51188-980E-AF04-0EF6-B71068926D1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07" y="4200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21" name="Line 25">
                <a:extLst>
                  <a:ext uri="{FF2B5EF4-FFF2-40B4-BE49-F238E27FC236}">
                    <a16:creationId xmlns:a16="http://schemas.microsoft.com/office/drawing/2014/main" id="{F80AFC91-A5EE-F7B7-E2D6-183CAA62F7C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19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22" name="Freeform 26">
                <a:extLst>
                  <a:ext uri="{FF2B5EF4-FFF2-40B4-BE49-F238E27FC236}">
                    <a16:creationId xmlns:a16="http://schemas.microsoft.com/office/drawing/2014/main" id="{D3A10000-D40A-FF29-ABFA-63845DF4298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28" y="4196"/>
                <a:ext cx="17" cy="5"/>
              </a:xfrm>
              <a:custGeom>
                <a:avLst/>
                <a:gdLst>
                  <a:gd name="T0" fmla="*/ 0 w 17"/>
                  <a:gd name="T1" fmla="*/ 4 h 5"/>
                  <a:gd name="T2" fmla="*/ 8 w 17"/>
                  <a:gd name="T3" fmla="*/ 0 h 5"/>
                  <a:gd name="T4" fmla="*/ 16 w 17"/>
                  <a:gd name="T5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7" h="5">
                    <a:moveTo>
                      <a:pt x="0" y="4"/>
                    </a:moveTo>
                    <a:lnTo>
                      <a:pt x="8" y="0"/>
                    </a:lnTo>
                    <a:lnTo>
                      <a:pt x="16" y="0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23" name="Line 27">
                <a:extLst>
                  <a:ext uri="{FF2B5EF4-FFF2-40B4-BE49-F238E27FC236}">
                    <a16:creationId xmlns:a16="http://schemas.microsoft.com/office/drawing/2014/main" id="{EF20A889-8E1A-7C42-FFFB-8ED80CC21F2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51" y="4196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24" name="Line 28">
                <a:extLst>
                  <a:ext uri="{FF2B5EF4-FFF2-40B4-BE49-F238E27FC236}">
                    <a16:creationId xmlns:a16="http://schemas.microsoft.com/office/drawing/2014/main" id="{756D35BD-718B-7C80-73CF-1AB64C86C7A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67" y="4196"/>
                <a:ext cx="4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25" name="Line 29">
                <a:extLst>
                  <a:ext uri="{FF2B5EF4-FFF2-40B4-BE49-F238E27FC236}">
                    <a16:creationId xmlns:a16="http://schemas.microsoft.com/office/drawing/2014/main" id="{362687A4-5189-17A6-F62C-A8033949B0D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78" y="4196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26" name="Freeform 30">
                <a:extLst>
                  <a:ext uri="{FF2B5EF4-FFF2-40B4-BE49-F238E27FC236}">
                    <a16:creationId xmlns:a16="http://schemas.microsoft.com/office/drawing/2014/main" id="{4D2209E9-3E29-1C31-9A62-D80A59AF0FB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87" y="4192"/>
                <a:ext cx="17" cy="5"/>
              </a:xfrm>
              <a:custGeom>
                <a:avLst/>
                <a:gdLst>
                  <a:gd name="T0" fmla="*/ 0 w 17"/>
                  <a:gd name="T1" fmla="*/ 4 h 5"/>
                  <a:gd name="T2" fmla="*/ 8 w 17"/>
                  <a:gd name="T3" fmla="*/ 0 h 5"/>
                  <a:gd name="T4" fmla="*/ 16 w 17"/>
                  <a:gd name="T5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7" h="5">
                    <a:moveTo>
                      <a:pt x="0" y="4"/>
                    </a:moveTo>
                    <a:lnTo>
                      <a:pt x="8" y="0"/>
                    </a:lnTo>
                    <a:lnTo>
                      <a:pt x="16" y="0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27" name="Line 31">
                <a:extLst>
                  <a:ext uri="{FF2B5EF4-FFF2-40B4-BE49-F238E27FC236}">
                    <a16:creationId xmlns:a16="http://schemas.microsoft.com/office/drawing/2014/main" id="{2D667C77-7BC8-B7BE-41E0-534B96F001F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10" y="4192"/>
                <a:ext cx="4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28" name="Line 32">
                <a:extLst>
                  <a:ext uri="{FF2B5EF4-FFF2-40B4-BE49-F238E27FC236}">
                    <a16:creationId xmlns:a16="http://schemas.microsoft.com/office/drawing/2014/main" id="{F2699C34-E314-B03B-EB33-BDB9BA1C427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21" y="4192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29" name="Line 33">
                <a:extLst>
                  <a:ext uri="{FF2B5EF4-FFF2-40B4-BE49-F238E27FC236}">
                    <a16:creationId xmlns:a16="http://schemas.microsoft.com/office/drawing/2014/main" id="{5CDA4B45-99F3-F18B-A5D9-C859E666A6E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35" y="4190"/>
                <a:ext cx="9" cy="0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30" name="Line 34">
                <a:extLst>
                  <a:ext uri="{FF2B5EF4-FFF2-40B4-BE49-F238E27FC236}">
                    <a16:creationId xmlns:a16="http://schemas.microsoft.com/office/drawing/2014/main" id="{B19C7090-F45D-F76A-F21E-D4A346692B8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52" y="4186"/>
                <a:ext cx="9" cy="0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31" name="Line 35">
                <a:extLst>
                  <a:ext uri="{FF2B5EF4-FFF2-40B4-BE49-F238E27FC236}">
                    <a16:creationId xmlns:a16="http://schemas.microsoft.com/office/drawing/2014/main" id="{DF1DB7A8-CEF4-91E3-4008-31BAEF5C0CA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69" y="4185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32" name="Line 36">
                <a:extLst>
                  <a:ext uri="{FF2B5EF4-FFF2-40B4-BE49-F238E27FC236}">
                    <a16:creationId xmlns:a16="http://schemas.microsoft.com/office/drawing/2014/main" id="{23CABF7D-FD5F-8597-4018-BB89CF01D7F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79" y="4183"/>
                <a:ext cx="9" cy="0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33" name="Line 37">
                <a:extLst>
                  <a:ext uri="{FF2B5EF4-FFF2-40B4-BE49-F238E27FC236}">
                    <a16:creationId xmlns:a16="http://schemas.microsoft.com/office/drawing/2014/main" id="{71B3A693-EB31-D48F-0C6D-470316AF0B5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993" y="4177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34" name="Line 38">
                <a:extLst>
                  <a:ext uri="{FF2B5EF4-FFF2-40B4-BE49-F238E27FC236}">
                    <a16:creationId xmlns:a16="http://schemas.microsoft.com/office/drawing/2014/main" id="{D2674BB1-0CAA-7B34-A070-3E2582756E1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010" y="4171"/>
                <a:ext cx="9" cy="0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35" name="Line 39">
                <a:extLst>
                  <a:ext uri="{FF2B5EF4-FFF2-40B4-BE49-F238E27FC236}">
                    <a16:creationId xmlns:a16="http://schemas.microsoft.com/office/drawing/2014/main" id="{7C3AC788-C122-2648-1D8C-8F0773762C1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026" y="4167"/>
                <a:ext cx="5" cy="0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36" name="Line 40">
                <a:extLst>
                  <a:ext uri="{FF2B5EF4-FFF2-40B4-BE49-F238E27FC236}">
                    <a16:creationId xmlns:a16="http://schemas.microsoft.com/office/drawing/2014/main" id="{38893F7F-24FD-50C0-B908-F38BE8E3AAB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037" y="4161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37" name="Line 41">
                <a:extLst>
                  <a:ext uri="{FF2B5EF4-FFF2-40B4-BE49-F238E27FC236}">
                    <a16:creationId xmlns:a16="http://schemas.microsoft.com/office/drawing/2014/main" id="{4DEB6D6C-28DD-F617-161C-2B8F0C656C0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052" y="4153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38" name="Line 42">
                <a:extLst>
                  <a:ext uri="{FF2B5EF4-FFF2-40B4-BE49-F238E27FC236}">
                    <a16:creationId xmlns:a16="http://schemas.microsoft.com/office/drawing/2014/main" id="{43B2AC0E-328F-2CE1-97F0-A6AE4738DFC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068" y="4145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39" name="Line 43">
                <a:extLst>
                  <a:ext uri="{FF2B5EF4-FFF2-40B4-BE49-F238E27FC236}">
                    <a16:creationId xmlns:a16="http://schemas.microsoft.com/office/drawing/2014/main" id="{884A653D-86B9-6C30-2407-7F30BCC555E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084" y="4133"/>
                <a:ext cx="5" cy="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40" name="Line 44">
                <a:extLst>
                  <a:ext uri="{FF2B5EF4-FFF2-40B4-BE49-F238E27FC236}">
                    <a16:creationId xmlns:a16="http://schemas.microsoft.com/office/drawing/2014/main" id="{AC26EECD-E115-B804-3224-37E1EF19473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095" y="4121"/>
                <a:ext cx="8" cy="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41" name="Line 45">
                <a:extLst>
                  <a:ext uri="{FF2B5EF4-FFF2-40B4-BE49-F238E27FC236}">
                    <a16:creationId xmlns:a16="http://schemas.microsoft.com/office/drawing/2014/main" id="{564DB6FF-2023-1FAA-FF7C-A549AD7D960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11" y="4110"/>
                <a:ext cx="9" cy="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42" name="Line 46">
                <a:extLst>
                  <a:ext uri="{FF2B5EF4-FFF2-40B4-BE49-F238E27FC236}">
                    <a16:creationId xmlns:a16="http://schemas.microsoft.com/office/drawing/2014/main" id="{620EFBA4-9E14-0736-8C7D-5B9A050CD15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27" y="4094"/>
                <a:ext cx="5" cy="8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43" name="Line 47">
                <a:extLst>
                  <a:ext uri="{FF2B5EF4-FFF2-40B4-BE49-F238E27FC236}">
                    <a16:creationId xmlns:a16="http://schemas.microsoft.com/office/drawing/2014/main" id="{720ED956-C639-2D15-7507-00CBEA3A267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39" y="4079"/>
                <a:ext cx="9" cy="9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44" name="Line 48">
                <a:extLst>
                  <a:ext uri="{FF2B5EF4-FFF2-40B4-BE49-F238E27FC236}">
                    <a16:creationId xmlns:a16="http://schemas.microsoft.com/office/drawing/2014/main" id="{064C36B5-B87B-47F9-C108-17C05912964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54" y="4059"/>
                <a:ext cx="8" cy="13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45" name="Line 49">
                <a:extLst>
                  <a:ext uri="{FF2B5EF4-FFF2-40B4-BE49-F238E27FC236}">
                    <a16:creationId xmlns:a16="http://schemas.microsoft.com/office/drawing/2014/main" id="{69904093-A181-9116-B232-2A50994DE52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70" y="4039"/>
                <a:ext cx="9" cy="13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46" name="Line 50">
                <a:extLst>
                  <a:ext uri="{FF2B5EF4-FFF2-40B4-BE49-F238E27FC236}">
                    <a16:creationId xmlns:a16="http://schemas.microsoft.com/office/drawing/2014/main" id="{B1D844B9-0FDE-7A95-F9BA-D6FFC047EE8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86" y="4019"/>
                <a:ext cx="5" cy="12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47" name="Line 51">
                <a:extLst>
                  <a:ext uri="{FF2B5EF4-FFF2-40B4-BE49-F238E27FC236}">
                    <a16:creationId xmlns:a16="http://schemas.microsoft.com/office/drawing/2014/main" id="{462E9E39-5DCF-22F2-D4B8-0EF6AF2475F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98" y="3996"/>
                <a:ext cx="9" cy="16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48" name="Line 52">
                <a:extLst>
                  <a:ext uri="{FF2B5EF4-FFF2-40B4-BE49-F238E27FC236}">
                    <a16:creationId xmlns:a16="http://schemas.microsoft.com/office/drawing/2014/main" id="{66E3F750-934D-D6D4-25B4-7C5E473312E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13" y="3973"/>
                <a:ext cx="8" cy="17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49" name="Line 53">
                <a:extLst>
                  <a:ext uri="{FF2B5EF4-FFF2-40B4-BE49-F238E27FC236}">
                    <a16:creationId xmlns:a16="http://schemas.microsoft.com/office/drawing/2014/main" id="{CAA5F081-8440-0B1D-3AB7-5F20F8EB248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29" y="3945"/>
                <a:ext cx="9" cy="2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50" name="Line 54">
                <a:extLst>
                  <a:ext uri="{FF2B5EF4-FFF2-40B4-BE49-F238E27FC236}">
                    <a16:creationId xmlns:a16="http://schemas.microsoft.com/office/drawing/2014/main" id="{8C20AC4D-35F8-DE38-630C-05A69566786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45" y="3917"/>
                <a:ext cx="5" cy="20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51" name="Line 55">
                <a:extLst>
                  <a:ext uri="{FF2B5EF4-FFF2-40B4-BE49-F238E27FC236}">
                    <a16:creationId xmlns:a16="http://schemas.microsoft.com/office/drawing/2014/main" id="{3C3E2FBC-ABEA-F55A-205A-AF8B9ACE60D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57" y="3886"/>
                <a:ext cx="9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52" name="Line 56">
                <a:extLst>
                  <a:ext uri="{FF2B5EF4-FFF2-40B4-BE49-F238E27FC236}">
                    <a16:creationId xmlns:a16="http://schemas.microsoft.com/office/drawing/2014/main" id="{E23647E0-8F7C-D3A8-3466-3246B9E34C5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72" y="3855"/>
                <a:ext cx="8" cy="2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53" name="Line 57">
                <a:extLst>
                  <a:ext uri="{FF2B5EF4-FFF2-40B4-BE49-F238E27FC236}">
                    <a16:creationId xmlns:a16="http://schemas.microsoft.com/office/drawing/2014/main" id="{4A4F6604-8782-3391-3037-36427A09E90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88" y="3823"/>
                <a:ext cx="9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54" name="Line 58">
                <a:extLst>
                  <a:ext uri="{FF2B5EF4-FFF2-40B4-BE49-F238E27FC236}">
                    <a16:creationId xmlns:a16="http://schemas.microsoft.com/office/drawing/2014/main" id="{990DCA58-DBA2-4A6B-46C5-54FF652D2ED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304" y="3792"/>
                <a:ext cx="5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55" name="Freeform 59">
                <a:extLst>
                  <a:ext uri="{FF2B5EF4-FFF2-40B4-BE49-F238E27FC236}">
                    <a16:creationId xmlns:a16="http://schemas.microsoft.com/office/drawing/2014/main" id="{AD2B37E9-8AB8-3E24-1BE1-E47795A0606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12" y="3753"/>
                <a:ext cx="16" cy="37"/>
              </a:xfrm>
              <a:custGeom>
                <a:avLst/>
                <a:gdLst>
                  <a:gd name="T0" fmla="*/ 0 w 16"/>
                  <a:gd name="T1" fmla="*/ 36 h 37"/>
                  <a:gd name="T2" fmla="*/ 7 w 16"/>
                  <a:gd name="T3" fmla="*/ 16 h 37"/>
                  <a:gd name="T4" fmla="*/ 15 w 16"/>
                  <a:gd name="T5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6" h="37">
                    <a:moveTo>
                      <a:pt x="0" y="36"/>
                    </a:moveTo>
                    <a:lnTo>
                      <a:pt x="7" y="16"/>
                    </a:lnTo>
                    <a:lnTo>
                      <a:pt x="15" y="0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56" name="Line 60">
                <a:extLst>
                  <a:ext uri="{FF2B5EF4-FFF2-40B4-BE49-F238E27FC236}">
                    <a16:creationId xmlns:a16="http://schemas.microsoft.com/office/drawing/2014/main" id="{6EFC9B39-DD33-EC94-F2B0-BF88DDF230A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331" y="3725"/>
                <a:ext cx="9" cy="2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57" name="Freeform 61">
                <a:extLst>
                  <a:ext uri="{FF2B5EF4-FFF2-40B4-BE49-F238E27FC236}">
                    <a16:creationId xmlns:a16="http://schemas.microsoft.com/office/drawing/2014/main" id="{9B74CE9F-84AA-2B76-973A-7A63B6C69D4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43" y="3686"/>
                <a:ext cx="13" cy="36"/>
              </a:xfrm>
              <a:custGeom>
                <a:avLst/>
                <a:gdLst>
                  <a:gd name="T0" fmla="*/ 0 w 13"/>
                  <a:gd name="T1" fmla="*/ 35 h 36"/>
                  <a:gd name="T2" fmla="*/ 4 w 13"/>
                  <a:gd name="T3" fmla="*/ 16 h 36"/>
                  <a:gd name="T4" fmla="*/ 12 w 13"/>
                  <a:gd name="T5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3" h="36">
                    <a:moveTo>
                      <a:pt x="0" y="35"/>
                    </a:moveTo>
                    <a:lnTo>
                      <a:pt x="4" y="16"/>
                    </a:lnTo>
                    <a:lnTo>
                      <a:pt x="12" y="0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58" name="Line 62">
                <a:extLst>
                  <a:ext uri="{FF2B5EF4-FFF2-40B4-BE49-F238E27FC236}">
                    <a16:creationId xmlns:a16="http://schemas.microsoft.com/office/drawing/2014/main" id="{38983FB6-150D-6FB7-A4B2-5930F9827BA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359" y="3658"/>
                <a:ext cx="9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59" name="Line 63">
                <a:extLst>
                  <a:ext uri="{FF2B5EF4-FFF2-40B4-BE49-F238E27FC236}">
                    <a16:creationId xmlns:a16="http://schemas.microsoft.com/office/drawing/2014/main" id="{784EDB2F-1361-2C43-9638-AB56A69A6C3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374" y="3627"/>
                <a:ext cx="8" cy="2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60" name="Line 64">
                <a:extLst>
                  <a:ext uri="{FF2B5EF4-FFF2-40B4-BE49-F238E27FC236}">
                    <a16:creationId xmlns:a16="http://schemas.microsoft.com/office/drawing/2014/main" id="{0C11FA8C-E81E-17DA-9316-2F1AD6BB993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390" y="3595"/>
                <a:ext cx="9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61" name="Line 65">
                <a:extLst>
                  <a:ext uri="{FF2B5EF4-FFF2-40B4-BE49-F238E27FC236}">
                    <a16:creationId xmlns:a16="http://schemas.microsoft.com/office/drawing/2014/main" id="{2153885F-9A11-8FEF-5710-21007245C30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406" y="3564"/>
                <a:ext cx="5" cy="2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62" name="Line 66">
                <a:extLst>
                  <a:ext uri="{FF2B5EF4-FFF2-40B4-BE49-F238E27FC236}">
                    <a16:creationId xmlns:a16="http://schemas.microsoft.com/office/drawing/2014/main" id="{7B6E2AA3-9842-B976-4BA2-10F74077C17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418" y="3538"/>
                <a:ext cx="9" cy="19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63" name="Line 67">
                <a:extLst>
                  <a:ext uri="{FF2B5EF4-FFF2-40B4-BE49-F238E27FC236}">
                    <a16:creationId xmlns:a16="http://schemas.microsoft.com/office/drawing/2014/main" id="{AC55E482-E799-6DA1-C158-9765BEBFF4B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433" y="3514"/>
                <a:ext cx="8" cy="17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64" name="Line 68">
                <a:extLst>
                  <a:ext uri="{FF2B5EF4-FFF2-40B4-BE49-F238E27FC236}">
                    <a16:creationId xmlns:a16="http://schemas.microsoft.com/office/drawing/2014/main" id="{05BBC6ED-6EC5-4206-2590-82C7A33C7E6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449" y="3490"/>
                <a:ext cx="9" cy="17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65" name="Line 69">
                <a:extLst>
                  <a:ext uri="{FF2B5EF4-FFF2-40B4-BE49-F238E27FC236}">
                    <a16:creationId xmlns:a16="http://schemas.microsoft.com/office/drawing/2014/main" id="{F50A254F-54E6-491B-A19E-FB494A78DB8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465" y="3470"/>
                <a:ext cx="5" cy="13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66" name="Freeform 70">
                <a:extLst>
                  <a:ext uri="{FF2B5EF4-FFF2-40B4-BE49-F238E27FC236}">
                    <a16:creationId xmlns:a16="http://schemas.microsoft.com/office/drawing/2014/main" id="{0A10B91C-8CF9-E6FC-8122-D0AC5E7C9C2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73" y="3447"/>
                <a:ext cx="17" cy="20"/>
              </a:xfrm>
              <a:custGeom>
                <a:avLst/>
                <a:gdLst>
                  <a:gd name="T0" fmla="*/ 0 w 17"/>
                  <a:gd name="T1" fmla="*/ 19 h 20"/>
                  <a:gd name="T2" fmla="*/ 8 w 17"/>
                  <a:gd name="T3" fmla="*/ 7 h 20"/>
                  <a:gd name="T4" fmla="*/ 16 w 17"/>
                  <a:gd name="T5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7" h="20">
                    <a:moveTo>
                      <a:pt x="0" y="19"/>
                    </a:moveTo>
                    <a:lnTo>
                      <a:pt x="8" y="7"/>
                    </a:lnTo>
                    <a:lnTo>
                      <a:pt x="16" y="0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67" name="Line 71">
                <a:extLst>
                  <a:ext uri="{FF2B5EF4-FFF2-40B4-BE49-F238E27FC236}">
                    <a16:creationId xmlns:a16="http://schemas.microsoft.com/office/drawing/2014/main" id="{40C8FE40-6E08-64DB-A571-C5AB0A83763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492" y="3439"/>
                <a:ext cx="8" cy="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68" name="Line 72">
                <a:extLst>
                  <a:ext uri="{FF2B5EF4-FFF2-40B4-BE49-F238E27FC236}">
                    <a16:creationId xmlns:a16="http://schemas.microsoft.com/office/drawing/2014/main" id="{8883F2B1-24D9-63B8-727A-8F821EEE4DB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508" y="3431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69" name="Freeform 73">
                <a:extLst>
                  <a:ext uri="{FF2B5EF4-FFF2-40B4-BE49-F238E27FC236}">
                    <a16:creationId xmlns:a16="http://schemas.microsoft.com/office/drawing/2014/main" id="{13DA770A-8025-4D1F-B87F-51C2972BABF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20" y="3419"/>
                <a:ext cx="13" cy="9"/>
              </a:xfrm>
              <a:custGeom>
                <a:avLst/>
                <a:gdLst>
                  <a:gd name="T0" fmla="*/ 0 w 13"/>
                  <a:gd name="T1" fmla="*/ 8 h 9"/>
                  <a:gd name="T2" fmla="*/ 3 w 13"/>
                  <a:gd name="T3" fmla="*/ 4 h 9"/>
                  <a:gd name="T4" fmla="*/ 12 w 13"/>
                  <a:gd name="T5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3" h="9">
                    <a:moveTo>
                      <a:pt x="0" y="8"/>
                    </a:moveTo>
                    <a:lnTo>
                      <a:pt x="3" y="4"/>
                    </a:lnTo>
                    <a:lnTo>
                      <a:pt x="12" y="0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70" name="Freeform 74">
                <a:extLst>
                  <a:ext uri="{FF2B5EF4-FFF2-40B4-BE49-F238E27FC236}">
                    <a16:creationId xmlns:a16="http://schemas.microsoft.com/office/drawing/2014/main" id="{08365DDF-1EF9-81C1-6760-0A47A3392EC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32" y="3419"/>
                <a:ext cx="16" cy="1"/>
              </a:xfrm>
              <a:custGeom>
                <a:avLst/>
                <a:gdLst>
                  <a:gd name="T0" fmla="*/ 0 w 16"/>
                  <a:gd name="T1" fmla="*/ 0 h 1"/>
                  <a:gd name="T2" fmla="*/ 7 w 16"/>
                  <a:gd name="T3" fmla="*/ 0 h 1"/>
                  <a:gd name="T4" fmla="*/ 15 w 16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6" h="1">
                    <a:moveTo>
                      <a:pt x="0" y="0"/>
                    </a:moveTo>
                    <a:lnTo>
                      <a:pt x="7" y="0"/>
                    </a:lnTo>
                    <a:lnTo>
                      <a:pt x="15" y="0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71" name="Freeform 75">
                <a:extLst>
                  <a:ext uri="{FF2B5EF4-FFF2-40B4-BE49-F238E27FC236}">
                    <a16:creationId xmlns:a16="http://schemas.microsoft.com/office/drawing/2014/main" id="{58EB098A-C030-F037-6212-4A65D39B5D6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47" y="3419"/>
                <a:ext cx="17" cy="1"/>
              </a:xfrm>
              <a:custGeom>
                <a:avLst/>
                <a:gdLst>
                  <a:gd name="T0" fmla="*/ 0 w 17"/>
                  <a:gd name="T1" fmla="*/ 0 h 1"/>
                  <a:gd name="T2" fmla="*/ 8 w 17"/>
                  <a:gd name="T3" fmla="*/ 0 h 1"/>
                  <a:gd name="T4" fmla="*/ 16 w 17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7" h="1">
                    <a:moveTo>
                      <a:pt x="0" y="0"/>
                    </a:moveTo>
                    <a:lnTo>
                      <a:pt x="8" y="0"/>
                    </a:lnTo>
                    <a:lnTo>
                      <a:pt x="16" y="0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72" name="Freeform 76">
                <a:extLst>
                  <a:ext uri="{FF2B5EF4-FFF2-40B4-BE49-F238E27FC236}">
                    <a16:creationId xmlns:a16="http://schemas.microsoft.com/office/drawing/2014/main" id="{DA75E155-FC35-D4C1-150B-6F4821A210E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63" y="3419"/>
                <a:ext cx="13" cy="9"/>
              </a:xfrm>
              <a:custGeom>
                <a:avLst/>
                <a:gdLst>
                  <a:gd name="T0" fmla="*/ 0 w 13"/>
                  <a:gd name="T1" fmla="*/ 0 h 9"/>
                  <a:gd name="T2" fmla="*/ 4 w 13"/>
                  <a:gd name="T3" fmla="*/ 4 h 9"/>
                  <a:gd name="T4" fmla="*/ 12 w 13"/>
                  <a:gd name="T5" fmla="*/ 8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3" h="9">
                    <a:moveTo>
                      <a:pt x="0" y="0"/>
                    </a:moveTo>
                    <a:lnTo>
                      <a:pt x="4" y="4"/>
                    </a:lnTo>
                    <a:lnTo>
                      <a:pt x="12" y="8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73" name="Line 77">
                <a:extLst>
                  <a:ext uri="{FF2B5EF4-FFF2-40B4-BE49-F238E27FC236}">
                    <a16:creationId xmlns:a16="http://schemas.microsoft.com/office/drawing/2014/main" id="{A02C1705-E34F-E936-7DD3-EBB59420E17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582" y="3434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74" name="Line 78">
                <a:extLst>
                  <a:ext uri="{FF2B5EF4-FFF2-40B4-BE49-F238E27FC236}">
                    <a16:creationId xmlns:a16="http://schemas.microsoft.com/office/drawing/2014/main" id="{68FCF4DB-F832-2EA5-6B32-B70869D891E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598" y="3442"/>
                <a:ext cx="8" cy="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75" name="Freeform 79">
                <a:extLst>
                  <a:ext uri="{FF2B5EF4-FFF2-40B4-BE49-F238E27FC236}">
                    <a16:creationId xmlns:a16="http://schemas.microsoft.com/office/drawing/2014/main" id="{9438C41D-F825-15E7-8DE1-91BAD9C7434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06" y="3447"/>
                <a:ext cx="18" cy="20"/>
              </a:xfrm>
              <a:custGeom>
                <a:avLst/>
                <a:gdLst>
                  <a:gd name="T0" fmla="*/ 0 w 18"/>
                  <a:gd name="T1" fmla="*/ 0 h 20"/>
                  <a:gd name="T2" fmla="*/ 9 w 18"/>
                  <a:gd name="T3" fmla="*/ 7 h 20"/>
                  <a:gd name="T4" fmla="*/ 17 w 18"/>
                  <a:gd name="T5" fmla="*/ 19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8" h="20">
                    <a:moveTo>
                      <a:pt x="0" y="0"/>
                    </a:moveTo>
                    <a:lnTo>
                      <a:pt x="9" y="7"/>
                    </a:lnTo>
                    <a:lnTo>
                      <a:pt x="17" y="19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76" name="Line 80">
                <a:extLst>
                  <a:ext uri="{FF2B5EF4-FFF2-40B4-BE49-F238E27FC236}">
                    <a16:creationId xmlns:a16="http://schemas.microsoft.com/office/drawing/2014/main" id="{09E50071-39E5-D221-1BF5-D6B259CE063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630" y="3473"/>
                <a:ext cx="4" cy="13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77" name="Line 81">
                <a:extLst>
                  <a:ext uri="{FF2B5EF4-FFF2-40B4-BE49-F238E27FC236}">
                    <a16:creationId xmlns:a16="http://schemas.microsoft.com/office/drawing/2014/main" id="{EDB85A7C-B43E-701F-28A5-A3DA95F186A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641" y="3493"/>
                <a:ext cx="9" cy="17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78" name="Line 82">
                <a:extLst>
                  <a:ext uri="{FF2B5EF4-FFF2-40B4-BE49-F238E27FC236}">
                    <a16:creationId xmlns:a16="http://schemas.microsoft.com/office/drawing/2014/main" id="{E4BD0CE0-791C-B27F-5D24-AE901D04A89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657" y="3517"/>
                <a:ext cx="9" cy="17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79" name="Line 83">
                <a:extLst>
                  <a:ext uri="{FF2B5EF4-FFF2-40B4-BE49-F238E27FC236}">
                    <a16:creationId xmlns:a16="http://schemas.microsoft.com/office/drawing/2014/main" id="{A8A91810-8BAE-AAB3-ADB2-5E84A343AD5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673" y="3541"/>
                <a:ext cx="9" cy="19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80" name="Line 84">
                <a:extLst>
                  <a:ext uri="{FF2B5EF4-FFF2-40B4-BE49-F238E27FC236}">
                    <a16:creationId xmlns:a16="http://schemas.microsoft.com/office/drawing/2014/main" id="{F0223AD4-519B-E3BA-DE13-7AF3C1C8FF7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689" y="3567"/>
                <a:ext cx="4" cy="2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81" name="Line 85">
                <a:extLst>
                  <a:ext uri="{FF2B5EF4-FFF2-40B4-BE49-F238E27FC236}">
                    <a16:creationId xmlns:a16="http://schemas.microsoft.com/office/drawing/2014/main" id="{5486692A-387E-F4E6-5D4A-01F3575EA73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700" y="3599"/>
                <a:ext cx="9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82" name="Line 86">
                <a:extLst>
                  <a:ext uri="{FF2B5EF4-FFF2-40B4-BE49-F238E27FC236}">
                    <a16:creationId xmlns:a16="http://schemas.microsoft.com/office/drawing/2014/main" id="{8F7F9C0E-8907-A63A-4253-AC9814AD8E1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716" y="3630"/>
                <a:ext cx="9" cy="2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83" name="Line 87">
                <a:extLst>
                  <a:ext uri="{FF2B5EF4-FFF2-40B4-BE49-F238E27FC236}">
                    <a16:creationId xmlns:a16="http://schemas.microsoft.com/office/drawing/2014/main" id="{5A2B08B9-81F7-EF13-2B28-CBA01FA3D27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732" y="3662"/>
                <a:ext cx="9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84" name="Freeform 88">
                <a:extLst>
                  <a:ext uri="{FF2B5EF4-FFF2-40B4-BE49-F238E27FC236}">
                    <a16:creationId xmlns:a16="http://schemas.microsoft.com/office/drawing/2014/main" id="{D3F92887-A0BF-DE9B-9F34-278F739C1D3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41" y="3686"/>
                <a:ext cx="13" cy="36"/>
              </a:xfrm>
              <a:custGeom>
                <a:avLst/>
                <a:gdLst>
                  <a:gd name="T0" fmla="*/ 0 w 13"/>
                  <a:gd name="T1" fmla="*/ 0 h 36"/>
                  <a:gd name="T2" fmla="*/ 3 w 13"/>
                  <a:gd name="T3" fmla="*/ 16 h 36"/>
                  <a:gd name="T4" fmla="*/ 12 w 13"/>
                  <a:gd name="T5" fmla="*/ 35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3" h="36">
                    <a:moveTo>
                      <a:pt x="0" y="0"/>
                    </a:moveTo>
                    <a:lnTo>
                      <a:pt x="3" y="16"/>
                    </a:lnTo>
                    <a:lnTo>
                      <a:pt x="12" y="35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85" name="Line 89">
                <a:extLst>
                  <a:ext uri="{FF2B5EF4-FFF2-40B4-BE49-F238E27FC236}">
                    <a16:creationId xmlns:a16="http://schemas.microsoft.com/office/drawing/2014/main" id="{28C8F931-49FC-D8A7-7396-9A30D633377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760" y="3728"/>
                <a:ext cx="8" cy="2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86" name="Freeform 90">
                <a:extLst>
                  <a:ext uri="{FF2B5EF4-FFF2-40B4-BE49-F238E27FC236}">
                    <a16:creationId xmlns:a16="http://schemas.microsoft.com/office/drawing/2014/main" id="{D5CD8956-75D9-216D-917C-9AFA12DDF0B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68" y="3753"/>
                <a:ext cx="17" cy="37"/>
              </a:xfrm>
              <a:custGeom>
                <a:avLst/>
                <a:gdLst>
                  <a:gd name="T0" fmla="*/ 0 w 17"/>
                  <a:gd name="T1" fmla="*/ 0 h 37"/>
                  <a:gd name="T2" fmla="*/ 8 w 17"/>
                  <a:gd name="T3" fmla="*/ 16 h 37"/>
                  <a:gd name="T4" fmla="*/ 16 w 17"/>
                  <a:gd name="T5" fmla="*/ 36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7" h="37">
                    <a:moveTo>
                      <a:pt x="0" y="0"/>
                    </a:moveTo>
                    <a:lnTo>
                      <a:pt x="8" y="16"/>
                    </a:lnTo>
                    <a:lnTo>
                      <a:pt x="16" y="36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87" name="Line 91">
                <a:extLst>
                  <a:ext uri="{FF2B5EF4-FFF2-40B4-BE49-F238E27FC236}">
                    <a16:creationId xmlns:a16="http://schemas.microsoft.com/office/drawing/2014/main" id="{CE647992-FA7A-3DB6-373F-D083D4F8DE9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791" y="3796"/>
                <a:ext cx="5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88" name="Line 92">
                <a:extLst>
                  <a:ext uri="{FF2B5EF4-FFF2-40B4-BE49-F238E27FC236}">
                    <a16:creationId xmlns:a16="http://schemas.microsoft.com/office/drawing/2014/main" id="{5D20FBCE-96DD-3388-37B0-F3E0333E088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03" y="3827"/>
                <a:ext cx="9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89" name="Line 93">
                <a:extLst>
                  <a:ext uri="{FF2B5EF4-FFF2-40B4-BE49-F238E27FC236}">
                    <a16:creationId xmlns:a16="http://schemas.microsoft.com/office/drawing/2014/main" id="{86236621-2CB2-6393-9874-341387C7CA2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19" y="3858"/>
                <a:ext cx="8" cy="2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90" name="Line 94">
                <a:extLst>
                  <a:ext uri="{FF2B5EF4-FFF2-40B4-BE49-F238E27FC236}">
                    <a16:creationId xmlns:a16="http://schemas.microsoft.com/office/drawing/2014/main" id="{0A0F299D-D91C-45D1-E996-902FBB575F1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34" y="3890"/>
                <a:ext cx="9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91" name="Line 95">
                <a:extLst>
                  <a:ext uri="{FF2B5EF4-FFF2-40B4-BE49-F238E27FC236}">
                    <a16:creationId xmlns:a16="http://schemas.microsoft.com/office/drawing/2014/main" id="{4A3BA7BC-2AA8-E976-3A6C-9E543C787D8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50" y="3921"/>
                <a:ext cx="5" cy="20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92" name="Line 96">
                <a:extLst>
                  <a:ext uri="{FF2B5EF4-FFF2-40B4-BE49-F238E27FC236}">
                    <a16:creationId xmlns:a16="http://schemas.microsoft.com/office/drawing/2014/main" id="{AA1EE99F-7BDD-170E-C164-0ACB71F15E7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62" y="3948"/>
                <a:ext cx="9" cy="2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93" name="Line 97">
                <a:extLst>
                  <a:ext uri="{FF2B5EF4-FFF2-40B4-BE49-F238E27FC236}">
                    <a16:creationId xmlns:a16="http://schemas.microsoft.com/office/drawing/2014/main" id="{7F24412A-7E99-F24A-4DD2-A875380E608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78" y="3976"/>
                <a:ext cx="8" cy="17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94" name="Line 98">
                <a:extLst>
                  <a:ext uri="{FF2B5EF4-FFF2-40B4-BE49-F238E27FC236}">
                    <a16:creationId xmlns:a16="http://schemas.microsoft.com/office/drawing/2014/main" id="{8FDCCDB9-0BE1-6DD4-0F19-31E6878281A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93" y="4000"/>
                <a:ext cx="9" cy="16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95" name="Line 99">
                <a:extLst>
                  <a:ext uri="{FF2B5EF4-FFF2-40B4-BE49-F238E27FC236}">
                    <a16:creationId xmlns:a16="http://schemas.microsoft.com/office/drawing/2014/main" id="{4005FE55-D7BD-2221-1D7E-E34EE62C6EA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09" y="4023"/>
                <a:ext cx="5" cy="12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96" name="Line 100">
                <a:extLst>
                  <a:ext uri="{FF2B5EF4-FFF2-40B4-BE49-F238E27FC236}">
                    <a16:creationId xmlns:a16="http://schemas.microsoft.com/office/drawing/2014/main" id="{41DECBD3-CF8A-B715-95AE-1DCEC9AF157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21" y="4042"/>
                <a:ext cx="9" cy="13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97" name="Line 101">
                <a:extLst>
                  <a:ext uri="{FF2B5EF4-FFF2-40B4-BE49-F238E27FC236}">
                    <a16:creationId xmlns:a16="http://schemas.microsoft.com/office/drawing/2014/main" id="{3D7F0F97-59C8-17D3-F48C-2FC89619676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37" y="4062"/>
                <a:ext cx="8" cy="13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98" name="Line 102">
                <a:extLst>
                  <a:ext uri="{FF2B5EF4-FFF2-40B4-BE49-F238E27FC236}">
                    <a16:creationId xmlns:a16="http://schemas.microsoft.com/office/drawing/2014/main" id="{49E7A76C-C85D-C168-7413-BC6E9105359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52" y="4082"/>
                <a:ext cx="9" cy="9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99" name="Line 103">
                <a:extLst>
                  <a:ext uri="{FF2B5EF4-FFF2-40B4-BE49-F238E27FC236}">
                    <a16:creationId xmlns:a16="http://schemas.microsoft.com/office/drawing/2014/main" id="{20D37AC9-A133-FC70-6686-530EC635FBE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68" y="4098"/>
                <a:ext cx="5" cy="8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00" name="Line 104">
                <a:extLst>
                  <a:ext uri="{FF2B5EF4-FFF2-40B4-BE49-F238E27FC236}">
                    <a16:creationId xmlns:a16="http://schemas.microsoft.com/office/drawing/2014/main" id="{6926A131-AF65-2EA3-3374-7F0EE9722FA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80" y="4113"/>
                <a:ext cx="8" cy="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01" name="Line 105">
                <a:extLst>
                  <a:ext uri="{FF2B5EF4-FFF2-40B4-BE49-F238E27FC236}">
                    <a16:creationId xmlns:a16="http://schemas.microsoft.com/office/drawing/2014/main" id="{306A9C77-FA32-BFC2-BDF9-F0B387051C4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95" y="4125"/>
                <a:ext cx="9" cy="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02" name="Line 106">
                <a:extLst>
                  <a:ext uri="{FF2B5EF4-FFF2-40B4-BE49-F238E27FC236}">
                    <a16:creationId xmlns:a16="http://schemas.microsoft.com/office/drawing/2014/main" id="{0A85C7E4-00EE-DC92-10A2-DFAE8A2D03A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11" y="4136"/>
                <a:ext cx="5" cy="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03" name="Line 107">
                <a:extLst>
                  <a:ext uri="{FF2B5EF4-FFF2-40B4-BE49-F238E27FC236}">
                    <a16:creationId xmlns:a16="http://schemas.microsoft.com/office/drawing/2014/main" id="{8C5C1F82-E9CA-9F48-DE56-DDFCE03336E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23" y="4148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04" name="Line 108">
                <a:extLst>
                  <a:ext uri="{FF2B5EF4-FFF2-40B4-BE49-F238E27FC236}">
                    <a16:creationId xmlns:a16="http://schemas.microsoft.com/office/drawing/2014/main" id="{E86AA61F-CD87-BC00-0CC0-4544CB9EEC9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39" y="4156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05" name="Line 109">
                <a:extLst>
                  <a:ext uri="{FF2B5EF4-FFF2-40B4-BE49-F238E27FC236}">
                    <a16:creationId xmlns:a16="http://schemas.microsoft.com/office/drawing/2014/main" id="{C4D42E3B-0794-9771-9B5C-F936FA616CE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54" y="4164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06" name="Line 110">
                <a:extLst>
                  <a:ext uri="{FF2B5EF4-FFF2-40B4-BE49-F238E27FC236}">
                    <a16:creationId xmlns:a16="http://schemas.microsoft.com/office/drawing/2014/main" id="{DDA416DB-ECF1-481C-7A24-7F7E1183CDC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70" y="4168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07" name="Line 111">
                <a:extLst>
                  <a:ext uri="{FF2B5EF4-FFF2-40B4-BE49-F238E27FC236}">
                    <a16:creationId xmlns:a16="http://schemas.microsoft.com/office/drawing/2014/main" id="{3A25A443-0C8B-0AD2-205D-6486A2E37D0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82" y="4172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08" name="Line 112">
                <a:extLst>
                  <a:ext uri="{FF2B5EF4-FFF2-40B4-BE49-F238E27FC236}">
                    <a16:creationId xmlns:a16="http://schemas.microsoft.com/office/drawing/2014/main" id="{962041E6-2516-3C7C-C96B-6B146BDB633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98" y="4180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09" name="Line 113">
                <a:extLst>
                  <a:ext uri="{FF2B5EF4-FFF2-40B4-BE49-F238E27FC236}">
                    <a16:creationId xmlns:a16="http://schemas.microsoft.com/office/drawing/2014/main" id="{8CF6F2D9-B3E7-B61B-2240-C4218C9632A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113" y="4184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10" name="Line 114">
                <a:extLst>
                  <a:ext uri="{FF2B5EF4-FFF2-40B4-BE49-F238E27FC236}">
                    <a16:creationId xmlns:a16="http://schemas.microsoft.com/office/drawing/2014/main" id="{7880FEE4-3A39-193A-13DD-E1AD95F9AF1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129" y="4185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11" name="Line 115">
                <a:extLst>
                  <a:ext uri="{FF2B5EF4-FFF2-40B4-BE49-F238E27FC236}">
                    <a16:creationId xmlns:a16="http://schemas.microsoft.com/office/drawing/2014/main" id="{850411E8-6848-DD6B-6894-F667CBCAF7D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141" y="4187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12" name="Line 116">
                <a:extLst>
                  <a:ext uri="{FF2B5EF4-FFF2-40B4-BE49-F238E27FC236}">
                    <a16:creationId xmlns:a16="http://schemas.microsoft.com/office/drawing/2014/main" id="{4C1B0D9F-94CF-C38E-5664-180F4C991BB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157" y="4191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13" name="Line 117">
                <a:extLst>
                  <a:ext uri="{FF2B5EF4-FFF2-40B4-BE49-F238E27FC236}">
                    <a16:creationId xmlns:a16="http://schemas.microsoft.com/office/drawing/2014/main" id="{8CC69502-0032-2FB3-969F-50ABD87086F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172" y="4192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14" name="Line 118">
                <a:extLst>
                  <a:ext uri="{FF2B5EF4-FFF2-40B4-BE49-F238E27FC236}">
                    <a16:creationId xmlns:a16="http://schemas.microsoft.com/office/drawing/2014/main" id="{10B041A7-2F02-70AF-28DD-5564AE4A7C2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188" y="4192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15" name="Freeform 119">
                <a:extLst>
                  <a:ext uri="{FF2B5EF4-FFF2-40B4-BE49-F238E27FC236}">
                    <a16:creationId xmlns:a16="http://schemas.microsoft.com/office/drawing/2014/main" id="{F6C80E77-EB3C-D4CA-0245-4B9D82E783F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93" y="4192"/>
                <a:ext cx="16" cy="5"/>
              </a:xfrm>
              <a:custGeom>
                <a:avLst/>
                <a:gdLst>
                  <a:gd name="T0" fmla="*/ 0 w 16"/>
                  <a:gd name="T1" fmla="*/ 0 h 5"/>
                  <a:gd name="T2" fmla="*/ 7 w 16"/>
                  <a:gd name="T3" fmla="*/ 0 h 5"/>
                  <a:gd name="T4" fmla="*/ 15 w 16"/>
                  <a:gd name="T5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6" h="5">
                    <a:moveTo>
                      <a:pt x="0" y="0"/>
                    </a:moveTo>
                    <a:lnTo>
                      <a:pt x="7" y="0"/>
                    </a:lnTo>
                    <a:lnTo>
                      <a:pt x="15" y="4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216" name="Line 120">
                <a:extLst>
                  <a:ext uri="{FF2B5EF4-FFF2-40B4-BE49-F238E27FC236}">
                    <a16:creationId xmlns:a16="http://schemas.microsoft.com/office/drawing/2014/main" id="{457D9183-25B9-CE23-DFF1-BA7BC19386E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215" y="4196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17" name="Line 121">
                <a:extLst>
                  <a:ext uri="{FF2B5EF4-FFF2-40B4-BE49-F238E27FC236}">
                    <a16:creationId xmlns:a16="http://schemas.microsoft.com/office/drawing/2014/main" id="{4291F3BB-5214-9A22-1512-EC1DC5681A3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231" y="4196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18" name="Line 122">
                <a:extLst>
                  <a:ext uri="{FF2B5EF4-FFF2-40B4-BE49-F238E27FC236}">
                    <a16:creationId xmlns:a16="http://schemas.microsoft.com/office/drawing/2014/main" id="{8452F6A5-E07F-CBC6-D9D1-CDD4CA82D6E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243" y="4196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19" name="Freeform 123">
                <a:extLst>
                  <a:ext uri="{FF2B5EF4-FFF2-40B4-BE49-F238E27FC236}">
                    <a16:creationId xmlns:a16="http://schemas.microsoft.com/office/drawing/2014/main" id="{30AFFC06-2C42-15F1-6331-CD5EE11D998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52" y="4196"/>
                <a:ext cx="16" cy="5"/>
              </a:xfrm>
              <a:custGeom>
                <a:avLst/>
                <a:gdLst>
                  <a:gd name="T0" fmla="*/ 0 w 16"/>
                  <a:gd name="T1" fmla="*/ 0 h 5"/>
                  <a:gd name="T2" fmla="*/ 7 w 16"/>
                  <a:gd name="T3" fmla="*/ 0 h 5"/>
                  <a:gd name="T4" fmla="*/ 15 w 16"/>
                  <a:gd name="T5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6" h="5">
                    <a:moveTo>
                      <a:pt x="0" y="0"/>
                    </a:moveTo>
                    <a:lnTo>
                      <a:pt x="7" y="0"/>
                    </a:lnTo>
                    <a:lnTo>
                      <a:pt x="15" y="4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220" name="Line 124">
                <a:extLst>
                  <a:ext uri="{FF2B5EF4-FFF2-40B4-BE49-F238E27FC236}">
                    <a16:creationId xmlns:a16="http://schemas.microsoft.com/office/drawing/2014/main" id="{15D5AD20-F205-6F05-74A2-68BB33BAC6A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274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21" name="Line 125">
                <a:extLst>
                  <a:ext uri="{FF2B5EF4-FFF2-40B4-BE49-F238E27FC236}">
                    <a16:creationId xmlns:a16="http://schemas.microsoft.com/office/drawing/2014/main" id="{979A4116-C0B6-CC9B-10E5-31A4AC989D7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290" y="4200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22" name="Line 126">
                <a:extLst>
                  <a:ext uri="{FF2B5EF4-FFF2-40B4-BE49-F238E27FC236}">
                    <a16:creationId xmlns:a16="http://schemas.microsoft.com/office/drawing/2014/main" id="{D15B96E3-A0BE-2A42-F698-9216D62C8A9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02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23" name="Line 127">
                <a:extLst>
                  <a:ext uri="{FF2B5EF4-FFF2-40B4-BE49-F238E27FC236}">
                    <a16:creationId xmlns:a16="http://schemas.microsoft.com/office/drawing/2014/main" id="{4E74B90C-21FE-E068-9F12-ECCEDD1BC9E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18" y="4200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24" name="Line 128">
                <a:extLst>
                  <a:ext uri="{FF2B5EF4-FFF2-40B4-BE49-F238E27FC236}">
                    <a16:creationId xmlns:a16="http://schemas.microsoft.com/office/drawing/2014/main" id="{B72CD5DF-2335-EBB5-DF75-9274D163481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33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25" name="Line 129">
                <a:extLst>
                  <a:ext uri="{FF2B5EF4-FFF2-40B4-BE49-F238E27FC236}">
                    <a16:creationId xmlns:a16="http://schemas.microsoft.com/office/drawing/2014/main" id="{02EBECB2-3E1E-DB34-0C49-15BBD2051AA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49" y="4200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26" name="Line 130">
                <a:extLst>
                  <a:ext uri="{FF2B5EF4-FFF2-40B4-BE49-F238E27FC236}">
                    <a16:creationId xmlns:a16="http://schemas.microsoft.com/office/drawing/2014/main" id="{B48A55E3-52C9-ACE1-6AFA-00DB165C956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61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27" name="Line 131">
                <a:extLst>
                  <a:ext uri="{FF2B5EF4-FFF2-40B4-BE49-F238E27FC236}">
                    <a16:creationId xmlns:a16="http://schemas.microsoft.com/office/drawing/2014/main" id="{1AAA6D4B-5FDF-62B4-939C-1EB64589AC3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77" y="4200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28" name="Line 132">
                <a:extLst>
                  <a:ext uri="{FF2B5EF4-FFF2-40B4-BE49-F238E27FC236}">
                    <a16:creationId xmlns:a16="http://schemas.microsoft.com/office/drawing/2014/main" id="{FEAC99EF-383E-ADC0-5646-7E6B79AFD3B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92" y="4200"/>
                <a:ext cx="10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29" name="Line 133">
                <a:extLst>
                  <a:ext uri="{FF2B5EF4-FFF2-40B4-BE49-F238E27FC236}">
                    <a16:creationId xmlns:a16="http://schemas.microsoft.com/office/drawing/2014/main" id="{F42D526C-D2B6-525F-8844-6D4D0EEAC8D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409" y="4200"/>
                <a:ext cx="4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30" name="Line 134">
                <a:extLst>
                  <a:ext uri="{FF2B5EF4-FFF2-40B4-BE49-F238E27FC236}">
                    <a16:creationId xmlns:a16="http://schemas.microsoft.com/office/drawing/2014/main" id="{2F5B734E-6474-EF67-9478-E60C6430092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420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31" name="Rectangle 135">
                <a:extLst>
                  <a:ext uri="{FF2B5EF4-FFF2-40B4-BE49-F238E27FC236}">
                    <a16:creationId xmlns:a16="http://schemas.microsoft.com/office/drawing/2014/main" id="{6467978E-28FB-C224-B4A4-897E86980AC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7" y="4243"/>
                <a:ext cx="49" cy="6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32" name="Rectangle 136">
                <a:extLst>
                  <a:ext uri="{FF2B5EF4-FFF2-40B4-BE49-F238E27FC236}">
                    <a16:creationId xmlns:a16="http://schemas.microsoft.com/office/drawing/2014/main" id="{827BD8D4-8548-D32F-A049-C18F308DCD5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7" y="4246"/>
                <a:ext cx="57" cy="7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4095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820738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230313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16414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0986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5558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0130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4702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r>
                  <a:rPr lang="en-US" altLang="en-US" sz="700">
                    <a:solidFill>
                      <a:srgbClr val="000000"/>
                    </a:solidFill>
                    <a:latin typeface="Arial" panose="020B0604020202020204" pitchFamily="34" charset="0"/>
                  </a:rPr>
                  <a:t>-6</a:t>
                </a:r>
              </a:p>
            </p:txBody>
          </p:sp>
          <p:sp>
            <p:nvSpPr>
              <p:cNvPr id="4233" name="Rectangle 137">
                <a:extLst>
                  <a:ext uri="{FF2B5EF4-FFF2-40B4-BE49-F238E27FC236}">
                    <a16:creationId xmlns:a16="http://schemas.microsoft.com/office/drawing/2014/main" id="{CE174B95-8D4A-B29D-4B5C-737F33148F2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42" y="4243"/>
                <a:ext cx="49" cy="6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34" name="Rectangle 138">
                <a:extLst>
                  <a:ext uri="{FF2B5EF4-FFF2-40B4-BE49-F238E27FC236}">
                    <a16:creationId xmlns:a16="http://schemas.microsoft.com/office/drawing/2014/main" id="{7802FE90-AD81-8CDD-EAD4-6714FFC87FB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42" y="4246"/>
                <a:ext cx="57" cy="7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4095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820738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230313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16414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0986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5558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0130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4702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r>
                  <a:rPr lang="en-US" altLang="en-US" sz="700">
                    <a:solidFill>
                      <a:srgbClr val="000000"/>
                    </a:solidFill>
                    <a:latin typeface="Arial" panose="020B0604020202020204" pitchFamily="34" charset="0"/>
                  </a:rPr>
                  <a:t>-4</a:t>
                </a:r>
              </a:p>
            </p:txBody>
          </p:sp>
          <p:sp>
            <p:nvSpPr>
              <p:cNvPr id="4235" name="Rectangle 139">
                <a:extLst>
                  <a:ext uri="{FF2B5EF4-FFF2-40B4-BE49-F238E27FC236}">
                    <a16:creationId xmlns:a16="http://schemas.microsoft.com/office/drawing/2014/main" id="{28FBA29C-D9CA-0DB6-21C0-54B9CCF3327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33" y="4243"/>
                <a:ext cx="49" cy="6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36" name="Rectangle 140">
                <a:extLst>
                  <a:ext uri="{FF2B5EF4-FFF2-40B4-BE49-F238E27FC236}">
                    <a16:creationId xmlns:a16="http://schemas.microsoft.com/office/drawing/2014/main" id="{8F409E0F-674C-3AF6-B976-722E1F16E3B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33" y="4246"/>
                <a:ext cx="55" cy="7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4095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820738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230313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16414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0986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5558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0130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4702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r>
                  <a:rPr lang="en-US" altLang="en-US" sz="700">
                    <a:solidFill>
                      <a:srgbClr val="000000"/>
                    </a:solidFill>
                    <a:latin typeface="Arial" panose="020B0604020202020204" pitchFamily="34" charset="0"/>
                  </a:rPr>
                  <a:t>-2</a:t>
                </a:r>
              </a:p>
            </p:txBody>
          </p:sp>
          <p:sp>
            <p:nvSpPr>
              <p:cNvPr id="4237" name="Rectangle 141">
                <a:extLst>
                  <a:ext uri="{FF2B5EF4-FFF2-40B4-BE49-F238E27FC236}">
                    <a16:creationId xmlns:a16="http://schemas.microsoft.com/office/drawing/2014/main" id="{B14F0C48-3097-97CC-228B-72C853821B1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36" y="4243"/>
                <a:ext cx="31" cy="6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38" name="Rectangle 142">
                <a:extLst>
                  <a:ext uri="{FF2B5EF4-FFF2-40B4-BE49-F238E27FC236}">
                    <a16:creationId xmlns:a16="http://schemas.microsoft.com/office/drawing/2014/main" id="{7D192FF0-9E63-4361-3556-C0C7298EE4C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36" y="4246"/>
                <a:ext cx="36" cy="7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4095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820738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230313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16414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0986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5558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0130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4702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r>
                  <a:rPr lang="en-US" altLang="en-US" sz="700">
                    <a:solidFill>
                      <a:srgbClr val="000000"/>
                    </a:solidFill>
                    <a:latin typeface="Arial" panose="020B0604020202020204" pitchFamily="34" charset="0"/>
                  </a:rPr>
                  <a:t>0</a:t>
                </a:r>
              </a:p>
            </p:txBody>
          </p:sp>
          <p:sp>
            <p:nvSpPr>
              <p:cNvPr id="4239" name="Rectangle 143">
                <a:extLst>
                  <a:ext uri="{FF2B5EF4-FFF2-40B4-BE49-F238E27FC236}">
                    <a16:creationId xmlns:a16="http://schemas.microsoft.com/office/drawing/2014/main" id="{C53487FF-DBCE-B02C-28EF-F9853A5AC1F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31" y="4243"/>
                <a:ext cx="31" cy="6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40" name="Rectangle 144">
                <a:extLst>
                  <a:ext uri="{FF2B5EF4-FFF2-40B4-BE49-F238E27FC236}">
                    <a16:creationId xmlns:a16="http://schemas.microsoft.com/office/drawing/2014/main" id="{1D75FF2D-84F4-0794-0FF8-D3D7681A370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31" y="4246"/>
                <a:ext cx="36" cy="7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4095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820738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230313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16414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0986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5558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0130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4702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r>
                  <a:rPr lang="en-US" altLang="en-US" sz="700">
                    <a:solidFill>
                      <a:srgbClr val="000000"/>
                    </a:solidFill>
                    <a:latin typeface="Arial" panose="020B0604020202020204" pitchFamily="34" charset="0"/>
                  </a:rPr>
                  <a:t>2</a:t>
                </a:r>
              </a:p>
            </p:txBody>
          </p:sp>
          <p:sp>
            <p:nvSpPr>
              <p:cNvPr id="4241" name="Rectangle 145">
                <a:extLst>
                  <a:ext uri="{FF2B5EF4-FFF2-40B4-BE49-F238E27FC236}">
                    <a16:creationId xmlns:a16="http://schemas.microsoft.com/office/drawing/2014/main" id="{69CFBD8E-B934-8D8A-6785-62B8865DF13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122" y="4243"/>
                <a:ext cx="31" cy="6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42" name="Rectangle 146">
                <a:extLst>
                  <a:ext uri="{FF2B5EF4-FFF2-40B4-BE49-F238E27FC236}">
                    <a16:creationId xmlns:a16="http://schemas.microsoft.com/office/drawing/2014/main" id="{2DFE97A8-2E47-DDCF-F3F6-7C82934D2F5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122" y="4246"/>
                <a:ext cx="34" cy="7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4095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820738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230313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16414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0986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5558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0130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4702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r>
                  <a:rPr lang="en-US" altLang="en-US" sz="700">
                    <a:solidFill>
                      <a:srgbClr val="000000"/>
                    </a:solidFill>
                    <a:latin typeface="Arial" panose="020B0604020202020204" pitchFamily="34" charset="0"/>
                  </a:rPr>
                  <a:t>4</a:t>
                </a:r>
              </a:p>
            </p:txBody>
          </p:sp>
          <p:sp>
            <p:nvSpPr>
              <p:cNvPr id="4243" name="Rectangle 147">
                <a:extLst>
                  <a:ext uri="{FF2B5EF4-FFF2-40B4-BE49-F238E27FC236}">
                    <a16:creationId xmlns:a16="http://schemas.microsoft.com/office/drawing/2014/main" id="{065EB5DE-CB19-FA96-A101-A1AFA39413B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17" y="4243"/>
                <a:ext cx="31" cy="6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44" name="Rectangle 148">
                <a:extLst>
                  <a:ext uri="{FF2B5EF4-FFF2-40B4-BE49-F238E27FC236}">
                    <a16:creationId xmlns:a16="http://schemas.microsoft.com/office/drawing/2014/main" id="{3069D90F-5A20-FAD7-837D-3BC5DD65260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17" y="4247"/>
                <a:ext cx="34" cy="7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4095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820738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230313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16414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0986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5558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0130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4702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r>
                  <a:rPr lang="en-US" altLang="en-US" sz="700">
                    <a:solidFill>
                      <a:srgbClr val="000000"/>
                    </a:solidFill>
                    <a:latin typeface="Arial" panose="020B0604020202020204" pitchFamily="34" charset="0"/>
                  </a:rPr>
                  <a:t>6</a:t>
                </a:r>
              </a:p>
            </p:txBody>
          </p:sp>
          <p:sp>
            <p:nvSpPr>
              <p:cNvPr id="4245" name="Line 149">
                <a:extLst>
                  <a:ext uri="{FF2B5EF4-FFF2-40B4-BE49-F238E27FC236}">
                    <a16:creationId xmlns:a16="http://schemas.microsoft.com/office/drawing/2014/main" id="{F3EDCD68-BB5B-8875-D358-BD0356D113C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548" y="3422"/>
                <a:ext cx="0" cy="798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46" name="Rectangle 150">
                <a:extLst>
                  <a:ext uri="{FF2B5EF4-FFF2-40B4-BE49-F238E27FC236}">
                    <a16:creationId xmlns:a16="http://schemas.microsoft.com/office/drawing/2014/main" id="{EABC322A-1C31-B205-50B5-1D89F9F4BCF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6" y="3378"/>
                <a:ext cx="792" cy="40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sp>
          <p:nvSpPr>
            <p:cNvPr id="4248" name="Rectangle 152">
              <a:extLst>
                <a:ext uri="{FF2B5EF4-FFF2-40B4-BE49-F238E27FC236}">
                  <a16:creationId xmlns:a16="http://schemas.microsoft.com/office/drawing/2014/main" id="{F4A99E1C-3C9B-5B26-8E2C-E1C81DA3B3E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7" y="2929"/>
              <a:ext cx="478" cy="238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249" name="Rectangle 153">
              <a:extLst>
                <a:ext uri="{FF2B5EF4-FFF2-40B4-BE49-F238E27FC236}">
                  <a16:creationId xmlns:a16="http://schemas.microsoft.com/office/drawing/2014/main" id="{D3624439-6B28-90E6-BCD2-50DE7E24C8E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7" y="3265"/>
              <a:ext cx="478" cy="238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250" name="Rectangle 154">
              <a:extLst>
                <a:ext uri="{FF2B5EF4-FFF2-40B4-BE49-F238E27FC236}">
                  <a16:creationId xmlns:a16="http://schemas.microsoft.com/office/drawing/2014/main" id="{CE26C39C-6141-B478-EED9-2AEDA6D5453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7" y="3601"/>
              <a:ext cx="478" cy="238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251" name="Rectangle 155">
              <a:extLst>
                <a:ext uri="{FF2B5EF4-FFF2-40B4-BE49-F238E27FC236}">
                  <a16:creationId xmlns:a16="http://schemas.microsoft.com/office/drawing/2014/main" id="{48E6D6A3-E716-FC63-9D93-16DCE099241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7" y="4369"/>
              <a:ext cx="478" cy="238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252" name="Freeform 156">
              <a:extLst>
                <a:ext uri="{FF2B5EF4-FFF2-40B4-BE49-F238E27FC236}">
                  <a16:creationId xmlns:a16="http://schemas.microsoft.com/office/drawing/2014/main" id="{6146EE1A-AB36-3A6C-2BB8-7EEA27F5299F}"/>
                </a:ext>
              </a:extLst>
            </p:cNvPr>
            <p:cNvSpPr>
              <a:spLocks/>
            </p:cNvSpPr>
            <p:nvPr/>
          </p:nvSpPr>
          <p:spPr bwMode="auto">
            <a:xfrm>
              <a:off x="576" y="3840"/>
              <a:ext cx="481" cy="337"/>
            </a:xfrm>
            <a:custGeom>
              <a:avLst/>
              <a:gdLst>
                <a:gd name="T0" fmla="*/ 240 w 481"/>
                <a:gd name="T1" fmla="*/ 0 h 337"/>
                <a:gd name="T2" fmla="*/ 0 w 481"/>
                <a:gd name="T3" fmla="*/ 168 h 337"/>
                <a:gd name="T4" fmla="*/ 240 w 481"/>
                <a:gd name="T5" fmla="*/ 336 h 337"/>
                <a:gd name="T6" fmla="*/ 480 w 481"/>
                <a:gd name="T7" fmla="*/ 168 h 337"/>
                <a:gd name="T8" fmla="*/ 240 w 481"/>
                <a:gd name="T9" fmla="*/ 0 h 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1" h="337">
                  <a:moveTo>
                    <a:pt x="240" y="0"/>
                  </a:moveTo>
                  <a:lnTo>
                    <a:pt x="0" y="168"/>
                  </a:lnTo>
                  <a:lnTo>
                    <a:pt x="240" y="336"/>
                  </a:lnTo>
                  <a:lnTo>
                    <a:pt x="480" y="168"/>
                  </a:lnTo>
                  <a:lnTo>
                    <a:pt x="240" y="0"/>
                  </a:lnTo>
                </a:path>
              </a:pathLst>
            </a:custGeom>
            <a:solidFill>
              <a:schemeClr val="bg1"/>
            </a:solidFill>
            <a:ln w="12700" cap="rnd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253" name="Line 157">
              <a:extLst>
                <a:ext uri="{FF2B5EF4-FFF2-40B4-BE49-F238E27FC236}">
                  <a16:creationId xmlns:a16="http://schemas.microsoft.com/office/drawing/2014/main" id="{47755C3C-D6E6-7143-3A9F-0C02E680137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063" y="4032"/>
              <a:ext cx="89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254" name="Line 158">
              <a:extLst>
                <a:ext uri="{FF2B5EF4-FFF2-40B4-BE49-F238E27FC236}">
                  <a16:creationId xmlns:a16="http://schemas.microsoft.com/office/drawing/2014/main" id="{62881E94-09B6-76E4-DFBB-E677A057FDC0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152" y="3748"/>
              <a:ext cx="0" cy="281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255" name="Line 159">
              <a:extLst>
                <a:ext uri="{FF2B5EF4-FFF2-40B4-BE49-F238E27FC236}">
                  <a16:creationId xmlns:a16="http://schemas.microsoft.com/office/drawing/2014/main" id="{EF9A6258-53EA-0DCB-47A6-97456E6D70CD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1063" y="3744"/>
              <a:ext cx="89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stealth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pic>
        <p:nvPicPr>
          <p:cNvPr id="4257" name="Picture 161">
            <a:extLst>
              <a:ext uri="{FF2B5EF4-FFF2-40B4-BE49-F238E27FC236}">
                <a16:creationId xmlns:a16="http://schemas.microsoft.com/office/drawing/2014/main" id="{2A2A5DB0-FB5D-01AF-E660-89AA534AE601}"/>
              </a:ext>
            </a:extLst>
          </p:cNvPr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0113" y="3429000"/>
            <a:ext cx="7670800" cy="250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258" name="Rectangle 162">
            <a:extLst>
              <a:ext uri="{FF2B5EF4-FFF2-40B4-BE49-F238E27FC236}">
                <a16:creationId xmlns:a16="http://schemas.microsoft.com/office/drawing/2014/main" id="{BEDC4943-F715-D024-B255-AF49468574AE}"/>
              </a:ext>
            </a:extLst>
          </p:cNvPr>
          <p:cNvSpPr>
            <a:spLocks noChangeArrowheads="1"/>
          </p:cNvSpPr>
          <p:nvPr/>
        </p:nvSpPr>
        <p:spPr bwMode="auto">
          <a:xfrm>
            <a:off x="969963" y="2819400"/>
            <a:ext cx="4319587" cy="523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2058" tIns="41029" rIns="82058" bIns="41029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409575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820738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230313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641475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0986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5558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0130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4702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2900" b="1" i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14.2 Conceptual Design</a:t>
            </a:r>
          </a:p>
        </p:txBody>
      </p:sp>
      <p:grpSp>
        <p:nvGrpSpPr>
          <p:cNvPr id="4278" name="Group 182">
            <a:extLst>
              <a:ext uri="{FF2B5EF4-FFF2-40B4-BE49-F238E27FC236}">
                <a16:creationId xmlns:a16="http://schemas.microsoft.com/office/drawing/2014/main" id="{4FA5C4C8-B066-8016-9696-5BDF6BD7649A}"/>
              </a:ext>
            </a:extLst>
          </p:cNvPr>
          <p:cNvGrpSpPr>
            <a:grpSpLocks/>
          </p:cNvGrpSpPr>
          <p:nvPr/>
        </p:nvGrpSpPr>
        <p:grpSpPr bwMode="auto">
          <a:xfrm>
            <a:off x="5181600" y="4953000"/>
            <a:ext cx="3678238" cy="1312863"/>
            <a:chOff x="3312" y="3408"/>
            <a:chExt cx="2317" cy="827"/>
          </a:xfrm>
        </p:grpSpPr>
        <p:sp>
          <p:nvSpPr>
            <p:cNvPr id="4279" name="Line 183">
              <a:extLst>
                <a:ext uri="{FF2B5EF4-FFF2-40B4-BE49-F238E27FC236}">
                  <a16:creationId xmlns:a16="http://schemas.microsoft.com/office/drawing/2014/main" id="{D298A11E-57EB-082C-E685-92E42EC6076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360" y="4024"/>
              <a:ext cx="2269" cy="0"/>
            </a:xfrm>
            <a:prstGeom prst="line">
              <a:avLst/>
            </a:prstGeom>
            <a:noFill/>
            <a:ln w="28575">
              <a:solidFill>
                <a:schemeClr val="accent2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280" name="Rectangle 184">
              <a:extLst>
                <a:ext uri="{FF2B5EF4-FFF2-40B4-BE49-F238E27FC236}">
                  <a16:creationId xmlns:a16="http://schemas.microsoft.com/office/drawing/2014/main" id="{24D278CF-ED73-2044-7269-08A1557BED2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12" y="4014"/>
              <a:ext cx="2184" cy="2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pPr eaLnBrk="0" hangingPunct="0"/>
              <a:r>
                <a:rPr lang="en-US" altLang="en-US" sz="1700">
                  <a:latin typeface="Copperplate Gothic Bold" panose="020E0705020206020404" pitchFamily="34" charset="0"/>
                </a:rPr>
                <a:t>Sigma Quality Management</a:t>
              </a:r>
            </a:p>
          </p:txBody>
        </p:sp>
        <p:pic>
          <p:nvPicPr>
            <p:cNvPr id="4281" name="Picture 185">
              <a:extLst>
                <a:ext uri="{FF2B5EF4-FFF2-40B4-BE49-F238E27FC236}">
                  <a16:creationId xmlns:a16="http://schemas.microsoft.com/office/drawing/2014/main" id="{B8A88B94-E028-C996-B5CA-32363DD930A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92" y="3408"/>
              <a:ext cx="622" cy="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1460" name="Rectangle 4">
            <a:extLst>
              <a:ext uri="{FF2B5EF4-FFF2-40B4-BE49-F238E27FC236}">
                <a16:creationId xmlns:a16="http://schemas.microsoft.com/office/drawing/2014/main" id="{979F76EE-8F87-C171-FB0C-03B2E88B609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346075" y="201613"/>
            <a:ext cx="6442075" cy="560387"/>
          </a:xfrm>
        </p:spPr>
        <p:txBody>
          <a:bodyPr/>
          <a:lstStyle/>
          <a:p>
            <a:r>
              <a:rPr lang="en-US" altLang="ko-KR">
                <a:ea typeface="굴림" panose="020B0600000101010101" pitchFamily="34" charset="-127"/>
              </a:rPr>
              <a:t>So What is TRIZ?</a:t>
            </a:r>
            <a:endParaRPr lang="en-US" altLang="en-US"/>
          </a:p>
        </p:txBody>
      </p:sp>
      <p:sp>
        <p:nvSpPr>
          <p:cNvPr id="531458" name="Rectangle 2">
            <a:extLst>
              <a:ext uri="{FF2B5EF4-FFF2-40B4-BE49-F238E27FC236}">
                <a16:creationId xmlns:a16="http://schemas.microsoft.com/office/drawing/2014/main" id="{EF2E6FF1-1BFE-69FE-E0FD-E3027D73422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0488" tIns="44450" rIns="90488" bIns="44450"/>
          <a:lstStyle/>
          <a:p>
            <a:r>
              <a:rPr lang="en-US" altLang="ko-KR" sz="2400">
                <a:ea typeface="굴림" panose="020B0600000101010101" pitchFamily="34" charset="-127"/>
              </a:rPr>
              <a:t>A method to dramatically  increase the engineer's knowledge, creativity, and problem solving skills by sharing the knowledge and experiences of thousands of </a:t>
            </a:r>
            <a:r>
              <a:rPr lang="en-US" altLang="ko-KR" sz="2400">
                <a:latin typeface="Times New Roman" panose="02020603050405020304" pitchFamily="18" charset="0"/>
                <a:ea typeface="굴림" panose="020B0600000101010101" pitchFamily="34" charset="-127"/>
              </a:rPr>
              <a:t>“</a:t>
            </a:r>
            <a:r>
              <a:rPr lang="en-US" altLang="ko-KR" sz="2400">
                <a:ea typeface="굴림" panose="020B0600000101010101" pitchFamily="34" charset="-127"/>
              </a:rPr>
              <a:t>silent</a:t>
            </a:r>
            <a:r>
              <a:rPr lang="en-US" altLang="ko-KR" sz="2400">
                <a:latin typeface="Times New Roman" panose="02020603050405020304" pitchFamily="18" charset="0"/>
                <a:ea typeface="굴림" panose="020B0600000101010101" pitchFamily="34" charset="-127"/>
              </a:rPr>
              <a:t>”</a:t>
            </a:r>
            <a:r>
              <a:rPr lang="en-US" altLang="ko-KR" sz="2400">
                <a:ea typeface="굴림" panose="020B0600000101010101" pitchFamily="34" charset="-127"/>
              </a:rPr>
              <a:t> former inventors to aid in problem solving.</a:t>
            </a:r>
          </a:p>
          <a:p>
            <a:endParaRPr lang="en-US" altLang="ko-KR" sz="2400">
              <a:ea typeface="굴림" panose="020B0600000101010101" pitchFamily="34" charset="-127"/>
            </a:endParaRPr>
          </a:p>
          <a:p>
            <a:r>
              <a:rPr lang="en-US" altLang="ko-KR" sz="2400">
                <a:ea typeface="굴림" panose="020B0600000101010101" pitchFamily="34" charset="-127"/>
              </a:rPr>
              <a:t>A method of  </a:t>
            </a:r>
            <a:r>
              <a:rPr lang="en-US" altLang="ko-KR" sz="2400">
                <a:latin typeface="Times New Roman" panose="02020603050405020304" pitchFamily="18" charset="0"/>
                <a:ea typeface="굴림" panose="020B0600000101010101" pitchFamily="34" charset="-127"/>
              </a:rPr>
              <a:t>“</a:t>
            </a:r>
            <a:r>
              <a:rPr lang="en-US" altLang="ko-KR" sz="2400">
                <a:ea typeface="굴림" panose="020B0600000101010101" pitchFamily="34" charset="-127"/>
              </a:rPr>
              <a:t>Systematic Innovation!</a:t>
            </a:r>
            <a:r>
              <a:rPr lang="en-US" altLang="ko-KR" sz="2400">
                <a:latin typeface="Times New Roman" panose="02020603050405020304" pitchFamily="18" charset="0"/>
                <a:ea typeface="굴림" panose="020B0600000101010101" pitchFamily="34" charset="-127"/>
              </a:rPr>
              <a:t>”</a:t>
            </a:r>
            <a:endParaRPr lang="en-US" altLang="ko-KR" sz="2400">
              <a:ea typeface="굴림" panose="020B0600000101010101" pitchFamily="34" charset="-127"/>
            </a:endParaRPr>
          </a:p>
          <a:p>
            <a:endParaRPr lang="en-US" altLang="ko-KR" sz="2400">
              <a:ea typeface="굴림" panose="020B0600000101010101" pitchFamily="34" charset="-127"/>
            </a:endParaRPr>
          </a:p>
          <a:p>
            <a:r>
              <a:rPr lang="en-US" altLang="ko-KR" sz="2400">
                <a:ea typeface="굴림" panose="020B0600000101010101" pitchFamily="34" charset="-127"/>
              </a:rPr>
              <a:t>A method to consciously evolve technological systems and/or to solve engineering problems.</a:t>
            </a:r>
          </a:p>
          <a:p>
            <a:endParaRPr lang="en-US" altLang="ko-KR" sz="2400">
              <a:ea typeface="굴림" panose="020B0600000101010101" pitchFamily="34" charset="-127"/>
            </a:endParaRPr>
          </a:p>
          <a:p>
            <a:r>
              <a:rPr lang="en-US" altLang="ko-KR" sz="2400">
                <a:ea typeface="굴림" panose="020B0600000101010101" pitchFamily="34" charset="-127"/>
              </a:rPr>
              <a:t>A tool for eliminating engineering conflicts, not compromising by making trade-offs. </a:t>
            </a:r>
          </a:p>
        </p:txBody>
      </p:sp>
      <p:sp>
        <p:nvSpPr>
          <p:cNvPr id="531459" name="Rectangle 3">
            <a:extLst>
              <a:ext uri="{FF2B5EF4-FFF2-40B4-BE49-F238E27FC236}">
                <a16:creationId xmlns:a16="http://schemas.microsoft.com/office/drawing/2014/main" id="{61B65450-E2C6-7D67-E648-2022C032E14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38413" y="266700"/>
            <a:ext cx="6259512" cy="647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 anchor="b"/>
          <a:lstStyle/>
          <a:p>
            <a:pPr algn="r" eaLnBrk="0" hangingPunct="0"/>
            <a:endParaRPr lang="en-US" altLang="ko-KR" sz="2400" b="1">
              <a:ea typeface="굴림" panose="020B0600000101010101" pitchFamily="34" charset="-127"/>
            </a:endParaRPr>
          </a:p>
        </p:txBody>
      </p:sp>
      <p:sp>
        <p:nvSpPr>
          <p:cNvPr id="531461" name="Text Box 5">
            <a:extLst>
              <a:ext uri="{FF2B5EF4-FFF2-40B4-BE49-F238E27FC236}">
                <a16:creationId xmlns:a16="http://schemas.microsoft.com/office/drawing/2014/main" id="{245FD1E1-C531-7638-A8C8-744B4ECB2E2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34200" y="6324600"/>
            <a:ext cx="1528763" cy="393700"/>
          </a:xfrm>
          <a:prstGeom prst="rect">
            <a:avLst/>
          </a:prstGeom>
          <a:solidFill>
            <a:schemeClr val="bg1"/>
          </a:solidFill>
          <a:ln w="12700">
            <a:solidFill>
              <a:schemeClr val="accent2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900" b="1" i="1">
                <a:latin typeface="Arial" panose="020B0604020202020204" pitchFamily="34" charset="0"/>
              </a:rPr>
              <a:t>Page 14.2-7</a:t>
            </a:r>
            <a:endParaRPr lang="en-US" altLang="en-US" sz="130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14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314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314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145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3145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3145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145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3145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3145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145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3145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3145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1458" grpId="0" build="p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3507" name="Rectangle 3">
            <a:extLst>
              <a:ext uri="{FF2B5EF4-FFF2-40B4-BE49-F238E27FC236}">
                <a16:creationId xmlns:a16="http://schemas.microsoft.com/office/drawing/2014/main" id="{8F50AD8F-EC7C-AE3D-CF98-EE95657790A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346075" y="201613"/>
            <a:ext cx="6442075" cy="560387"/>
          </a:xfrm>
          <a:noFill/>
          <a:ln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0488" tIns="44450" rIns="90488" bIns="44450" anchor="b"/>
          <a:lstStyle/>
          <a:p>
            <a:r>
              <a:rPr lang="en-US" altLang="ko-KR">
                <a:ea typeface="굴림" panose="020B0600000101010101" pitchFamily="34" charset="-127"/>
              </a:rPr>
              <a:t>Compiling Innovation</a:t>
            </a:r>
            <a:endParaRPr lang="en-US" altLang="ko-KR" sz="2000" b="0">
              <a:ea typeface="굴림" panose="020B0600000101010101" pitchFamily="34" charset="-127"/>
            </a:endParaRPr>
          </a:p>
        </p:txBody>
      </p:sp>
      <p:sp>
        <p:nvSpPr>
          <p:cNvPr id="533506" name="Rectangle 2">
            <a:extLst>
              <a:ext uri="{FF2B5EF4-FFF2-40B4-BE49-F238E27FC236}">
                <a16:creationId xmlns:a16="http://schemas.microsoft.com/office/drawing/2014/main" id="{110E148C-5D41-F4F5-2834-310CCF2B229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0488" tIns="44450" rIns="90488" bIns="44450"/>
          <a:lstStyle/>
          <a:p>
            <a:r>
              <a:rPr lang="en-US" altLang="ko-KR" b="1">
                <a:solidFill>
                  <a:srgbClr val="333333"/>
                </a:solidFill>
                <a:ea typeface="굴림" panose="020B0600000101010101" pitchFamily="34" charset="-127"/>
              </a:rPr>
              <a:t>TRIZ provides access to the most effective solutions to technical problems </a:t>
            </a:r>
            <a:r>
              <a:rPr lang="en-US" altLang="ko-KR" b="1" i="1">
                <a:solidFill>
                  <a:srgbClr val="333333"/>
                </a:solidFill>
                <a:ea typeface="굴림" panose="020B0600000101010101" pitchFamily="34" charset="-127"/>
              </a:rPr>
              <a:t>independent of industry</a:t>
            </a:r>
            <a:r>
              <a:rPr lang="en-US" altLang="ko-KR" b="1">
                <a:solidFill>
                  <a:srgbClr val="333333"/>
                </a:solidFill>
                <a:ea typeface="굴림" panose="020B0600000101010101" pitchFamily="34" charset="-127"/>
              </a:rPr>
              <a:t>.</a:t>
            </a:r>
          </a:p>
          <a:p>
            <a:endParaRPr lang="en-US" altLang="ko-KR" b="1">
              <a:solidFill>
                <a:srgbClr val="333333"/>
              </a:solidFill>
              <a:ea typeface="굴림" panose="020B0600000101010101" pitchFamily="34" charset="-127"/>
            </a:endParaRPr>
          </a:p>
          <a:p>
            <a:r>
              <a:rPr lang="en-US" altLang="ko-KR" b="1">
                <a:ea typeface="굴림" panose="020B0600000101010101" pitchFamily="34" charset="-127"/>
              </a:rPr>
              <a:t>The reason TRIZ works is that it has been shown that 90% of problems engineers face have been solved somewhere before.</a:t>
            </a:r>
          </a:p>
          <a:p>
            <a:endParaRPr lang="en-US" altLang="ko-KR" b="1">
              <a:ea typeface="굴림" panose="020B0600000101010101" pitchFamily="34" charset="-127"/>
            </a:endParaRPr>
          </a:p>
          <a:p>
            <a:r>
              <a:rPr lang="en-US" altLang="ko-KR" b="1">
                <a:ea typeface="굴림" panose="020B0600000101010101" pitchFamily="34" charset="-127"/>
              </a:rPr>
              <a:t>Development is much more efficient if we can utilize this information </a:t>
            </a:r>
            <a:r>
              <a:rPr lang="en-US" altLang="ko-KR" b="1">
                <a:latin typeface="Times New Roman" panose="02020603050405020304" pitchFamily="18" charset="0"/>
                <a:ea typeface="굴림" panose="020B0600000101010101" pitchFamily="34" charset="-127"/>
              </a:rPr>
              <a:t>–</a:t>
            </a:r>
            <a:r>
              <a:rPr lang="en-US" altLang="ko-KR" b="1">
                <a:ea typeface="굴림" panose="020B0600000101010101" pitchFamily="34" charset="-127"/>
              </a:rPr>
              <a:t> move from trial and error to systematic invention!</a:t>
            </a:r>
          </a:p>
          <a:p>
            <a:endParaRPr lang="en-US" altLang="ko-KR" b="1">
              <a:ea typeface="굴림" panose="020B0600000101010101" pitchFamily="34" charset="-127"/>
            </a:endParaRPr>
          </a:p>
          <a:p>
            <a:r>
              <a:rPr lang="en-US" altLang="ko-KR" b="1">
                <a:ea typeface="굴림" panose="020B0600000101010101" pitchFamily="34" charset="-127"/>
              </a:rPr>
              <a:t>TRIZ</a:t>
            </a:r>
            <a:r>
              <a:rPr lang="en-US" altLang="ko-KR" b="1">
                <a:latin typeface="Times New Roman" panose="02020603050405020304" pitchFamily="18" charset="0"/>
                <a:ea typeface="굴림" panose="020B0600000101010101" pitchFamily="34" charset="-127"/>
              </a:rPr>
              <a:t>’</a:t>
            </a:r>
            <a:r>
              <a:rPr lang="en-US" altLang="ko-KR" b="1">
                <a:ea typeface="굴림" panose="020B0600000101010101" pitchFamily="34" charset="-127"/>
              </a:rPr>
              <a:t>s main focus is surfacing, understanding, intensifying, and eliminating conflicts.</a:t>
            </a:r>
          </a:p>
          <a:p>
            <a:endParaRPr lang="en-US" altLang="ko-KR" b="1">
              <a:ea typeface="굴림" panose="020B0600000101010101" pitchFamily="34" charset="-127"/>
            </a:endParaRPr>
          </a:p>
        </p:txBody>
      </p:sp>
      <p:graphicFrame>
        <p:nvGraphicFramePr>
          <p:cNvPr id="533508" name="Object 4">
            <a:extLst>
              <a:ext uri="{FF2B5EF4-FFF2-40B4-BE49-F238E27FC236}">
                <a16:creationId xmlns:a16="http://schemas.microsoft.com/office/drawing/2014/main" id="{E97B04B5-887D-6BE2-F3FC-D99E3A2B8869}"/>
              </a:ext>
            </a:extLst>
          </p:cNvPr>
          <p:cNvGraphicFramePr>
            <a:graphicFrameLocks noChangeAspect="1"/>
          </p:cNvGraphicFramePr>
          <p:nvPr/>
        </p:nvGraphicFramePr>
        <p:xfrm>
          <a:off x="7772400" y="4572000"/>
          <a:ext cx="1068388" cy="1557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Clip" r:id="rId3" imgW="1348920" imgH="1786680" progId="MS_ClipArt_Gallery.2">
                  <p:embed/>
                </p:oleObj>
              </mc:Choice>
              <mc:Fallback>
                <p:oleObj name="Clip" r:id="rId3" imgW="1348920" imgH="1786680" progId="MS_ClipArt_Gallery.2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772400" y="4572000"/>
                        <a:ext cx="1068388" cy="15573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33509" name="Rectangle 5">
            <a:extLst>
              <a:ext uri="{FF2B5EF4-FFF2-40B4-BE49-F238E27FC236}">
                <a16:creationId xmlns:a16="http://schemas.microsoft.com/office/drawing/2014/main" id="{D558EDDE-E9D9-6AA0-C12F-C16D0275B34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8600" y="5334000"/>
            <a:ext cx="7643813" cy="774700"/>
          </a:xfrm>
          <a:prstGeom prst="rect">
            <a:avLst/>
          </a:prstGeom>
          <a:noFill/>
          <a:ln w="25400">
            <a:solidFill>
              <a:schemeClr val="accent2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0" hangingPunct="0">
              <a:lnSpc>
                <a:spcPct val="90000"/>
              </a:lnSpc>
              <a:spcBef>
                <a:spcPct val="20000"/>
              </a:spcBef>
            </a:pPr>
            <a:r>
              <a:rPr lang="en-US" altLang="ko-KR" sz="2400" i="1">
                <a:effectLst>
                  <a:outerShdw blurRad="38100" dist="38100" dir="2700000" algn="tl">
                    <a:srgbClr val="C0C0C0"/>
                  </a:outerShdw>
                </a:effectLst>
                <a:ea typeface="굴림" panose="020B0600000101010101" pitchFamily="34" charset="-127"/>
              </a:rPr>
              <a:t>Important Note: The Power to Apply TRIZ is Directly Proportional to Your Knowledge of the Sciences!</a:t>
            </a:r>
          </a:p>
        </p:txBody>
      </p:sp>
      <p:sp>
        <p:nvSpPr>
          <p:cNvPr id="533510" name="Text Box 6">
            <a:extLst>
              <a:ext uri="{FF2B5EF4-FFF2-40B4-BE49-F238E27FC236}">
                <a16:creationId xmlns:a16="http://schemas.microsoft.com/office/drawing/2014/main" id="{94C63E73-7B55-039E-8451-C74E2981434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86600" y="6324600"/>
            <a:ext cx="1528763" cy="393700"/>
          </a:xfrm>
          <a:prstGeom prst="rect">
            <a:avLst/>
          </a:prstGeom>
          <a:solidFill>
            <a:schemeClr val="bg1"/>
          </a:solidFill>
          <a:ln w="12700">
            <a:solidFill>
              <a:schemeClr val="accent2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900" b="1" i="1">
                <a:latin typeface="Arial" panose="020B0604020202020204" pitchFamily="34" charset="0"/>
              </a:rPr>
              <a:t>Page 14.2-7</a:t>
            </a:r>
            <a:endParaRPr lang="en-US" altLang="en-US" sz="130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35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335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335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350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3350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3350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350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3350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3350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350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3350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3350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3506" grpId="0" build="p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5554" name="AutoShape 2">
            <a:extLst>
              <a:ext uri="{FF2B5EF4-FFF2-40B4-BE49-F238E27FC236}">
                <a16:creationId xmlns:a16="http://schemas.microsoft.com/office/drawing/2014/main" id="{FCC36429-1B8F-2B47-6F00-DB89B18E9D07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43575" y="4775200"/>
            <a:ext cx="2257425" cy="1066800"/>
          </a:xfrm>
          <a:prstGeom prst="cloudCallout">
            <a:avLst>
              <a:gd name="adj1" fmla="val -23134"/>
              <a:gd name="adj2" fmla="val 47171"/>
            </a:avLst>
          </a:prstGeom>
          <a:solidFill>
            <a:srgbClr val="FFFF99"/>
          </a:solidFill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0" hangingPunct="0"/>
            <a:endParaRPr lang="en-GB" altLang="en-US" sz="1400" b="1">
              <a:latin typeface="Times New Roman" panose="02020603050405020304" pitchFamily="18" charset="0"/>
            </a:endParaRPr>
          </a:p>
        </p:txBody>
      </p:sp>
      <p:sp>
        <p:nvSpPr>
          <p:cNvPr id="535555" name="Rectangle 3">
            <a:extLst>
              <a:ext uri="{FF2B5EF4-FFF2-40B4-BE49-F238E27FC236}">
                <a16:creationId xmlns:a16="http://schemas.microsoft.com/office/drawing/2014/main" id="{EE036EEF-E4FC-F1E5-9FC0-B93073A799E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01813" y="3943350"/>
            <a:ext cx="2311400" cy="711200"/>
          </a:xfrm>
          <a:prstGeom prst="rect">
            <a:avLst/>
          </a:prstGeom>
          <a:solidFill>
            <a:srgbClr val="FFFF99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535556" name="Rectangle 4">
            <a:extLst>
              <a:ext uri="{FF2B5EF4-FFF2-40B4-BE49-F238E27FC236}">
                <a16:creationId xmlns:a16="http://schemas.microsoft.com/office/drawing/2014/main" id="{FB6FDD74-F505-9B3A-C1A4-3C6E3EC81CC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39813" y="1447800"/>
            <a:ext cx="2159000" cy="711200"/>
          </a:xfrm>
          <a:prstGeom prst="rect">
            <a:avLst/>
          </a:prstGeom>
          <a:solidFill>
            <a:srgbClr val="FFFF99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535557" name="Rectangle 5">
            <a:extLst>
              <a:ext uri="{FF2B5EF4-FFF2-40B4-BE49-F238E27FC236}">
                <a16:creationId xmlns:a16="http://schemas.microsoft.com/office/drawing/2014/main" id="{82CFEC70-21DB-193A-44D0-28F7C100FA7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346075" y="201613"/>
            <a:ext cx="6442075" cy="560387"/>
          </a:xfrm>
          <a:noFill/>
          <a:ln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0488" tIns="44450" rIns="90488" bIns="44450" anchor="b"/>
          <a:lstStyle/>
          <a:p>
            <a:r>
              <a:rPr lang="en-US" altLang="ko-KR">
                <a:ea typeface="굴림" panose="020B0600000101010101" pitchFamily="34" charset="-127"/>
              </a:rPr>
              <a:t>Basic TRIZ Problem Solution Path</a:t>
            </a:r>
            <a:endParaRPr lang="en-US" altLang="ko-KR" sz="1800">
              <a:ea typeface="굴림" panose="020B0600000101010101" pitchFamily="34" charset="-127"/>
            </a:endParaRPr>
          </a:p>
        </p:txBody>
      </p:sp>
      <p:sp>
        <p:nvSpPr>
          <p:cNvPr id="535558" name="Rectangle 6">
            <a:extLst>
              <a:ext uri="{FF2B5EF4-FFF2-40B4-BE49-F238E27FC236}">
                <a16:creationId xmlns:a16="http://schemas.microsoft.com/office/drawing/2014/main" id="{8DB9A8A3-E99F-1A93-39AE-B72701DD479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68413" y="1435100"/>
            <a:ext cx="1843087" cy="698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99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/>
          <a:p>
            <a:pPr algn="ctr" eaLnBrk="0" hangingPunct="0"/>
            <a:r>
              <a:rPr lang="ko-KR" altLang="en-US" sz="2000" b="1" i="1">
                <a:solidFill>
                  <a:schemeClr val="tx2"/>
                </a:solidFill>
                <a:ea typeface="굴림" panose="020B0600000101010101" pitchFamily="34" charset="-127"/>
              </a:rPr>
              <a:t>1.  </a:t>
            </a:r>
            <a:r>
              <a:rPr lang="en-US" altLang="ko-KR" sz="2000" b="1" i="1">
                <a:solidFill>
                  <a:schemeClr val="tx2"/>
                </a:solidFill>
                <a:ea typeface="굴림" panose="020B0600000101010101" pitchFamily="34" charset="-127"/>
              </a:rPr>
              <a:t>ID Current </a:t>
            </a:r>
          </a:p>
          <a:p>
            <a:pPr algn="ctr" eaLnBrk="0" hangingPunct="0"/>
            <a:r>
              <a:rPr lang="en-US" altLang="ko-KR" sz="2000" b="1" i="1">
                <a:solidFill>
                  <a:schemeClr val="tx2"/>
                </a:solidFill>
                <a:ea typeface="굴림" panose="020B0600000101010101" pitchFamily="34" charset="-127"/>
              </a:rPr>
              <a:t>Problem</a:t>
            </a:r>
          </a:p>
        </p:txBody>
      </p:sp>
      <p:sp>
        <p:nvSpPr>
          <p:cNvPr id="535559" name="Rectangle 7">
            <a:extLst>
              <a:ext uri="{FF2B5EF4-FFF2-40B4-BE49-F238E27FC236}">
                <a16:creationId xmlns:a16="http://schemas.microsoft.com/office/drawing/2014/main" id="{5CEC4A4C-44CB-DDA3-154A-04BF09D3F5B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21388" y="4876800"/>
            <a:ext cx="1674812" cy="758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99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/>
          <a:p>
            <a:pPr algn="ctr" eaLnBrk="0" hangingPunct="0"/>
            <a:r>
              <a:rPr lang="ko-KR" altLang="en-US" sz="2200" b="1" i="1">
                <a:ea typeface="굴림" panose="020B0600000101010101" pitchFamily="34" charset="-127"/>
              </a:rPr>
              <a:t>5. </a:t>
            </a:r>
            <a:r>
              <a:rPr lang="en-US" altLang="ko-KR" sz="2200" b="1" i="1">
                <a:ea typeface="굴림" panose="020B0600000101010101" pitchFamily="34" charset="-127"/>
              </a:rPr>
              <a:t>Analogic</a:t>
            </a:r>
          </a:p>
          <a:p>
            <a:pPr algn="ctr" eaLnBrk="0" hangingPunct="0"/>
            <a:r>
              <a:rPr lang="en-US" altLang="ko-KR" sz="2200" b="1" i="1">
                <a:ea typeface="굴림" panose="020B0600000101010101" pitchFamily="34" charset="-127"/>
              </a:rPr>
              <a:t>Thinking</a:t>
            </a:r>
          </a:p>
        </p:txBody>
      </p:sp>
      <p:sp>
        <p:nvSpPr>
          <p:cNvPr id="535560" name="Rectangle 8">
            <a:extLst>
              <a:ext uri="{FF2B5EF4-FFF2-40B4-BE49-F238E27FC236}">
                <a16:creationId xmlns:a16="http://schemas.microsoft.com/office/drawing/2014/main" id="{26F27097-A4B7-E8DB-8019-F44C3B707E3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90775" y="5245100"/>
            <a:ext cx="1196975" cy="698500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/>
          <a:p>
            <a:pPr algn="ctr" eaLnBrk="0" hangingPunct="0"/>
            <a:r>
              <a:rPr lang="en-US" altLang="ko-KR" sz="2000" b="1" i="1">
                <a:solidFill>
                  <a:schemeClr val="bg2"/>
                </a:solidFill>
                <a:ea typeface="굴림" panose="020B0600000101010101" pitchFamily="34" charset="-127"/>
              </a:rPr>
              <a:t>Your</a:t>
            </a:r>
          </a:p>
          <a:p>
            <a:pPr algn="ctr" eaLnBrk="0" hangingPunct="0"/>
            <a:r>
              <a:rPr lang="en-US" altLang="ko-KR" sz="2000" b="1" i="1">
                <a:solidFill>
                  <a:schemeClr val="bg2"/>
                </a:solidFill>
                <a:ea typeface="굴림" panose="020B0600000101010101" pitchFamily="34" charset="-127"/>
              </a:rPr>
              <a:t>Solution</a:t>
            </a:r>
          </a:p>
        </p:txBody>
      </p:sp>
      <p:sp>
        <p:nvSpPr>
          <p:cNvPr id="535561" name="Rectangle 9">
            <a:extLst>
              <a:ext uri="{FF2B5EF4-FFF2-40B4-BE49-F238E27FC236}">
                <a16:creationId xmlns:a16="http://schemas.microsoft.com/office/drawing/2014/main" id="{64A91B2F-2425-846C-A733-65B4D02905D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44613" y="2686050"/>
            <a:ext cx="2311400" cy="711200"/>
          </a:xfrm>
          <a:prstGeom prst="rect">
            <a:avLst/>
          </a:prstGeom>
          <a:solidFill>
            <a:srgbClr val="FFFF99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535562" name="Rectangle 10">
            <a:extLst>
              <a:ext uri="{FF2B5EF4-FFF2-40B4-BE49-F238E27FC236}">
                <a16:creationId xmlns:a16="http://schemas.microsoft.com/office/drawing/2014/main" id="{488045C1-22D1-B26C-374A-87CC44B6C03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30325" y="2692400"/>
            <a:ext cx="2368550" cy="698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99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/>
          <a:p>
            <a:pPr algn="ctr" eaLnBrk="0" hangingPunct="0"/>
            <a:r>
              <a:rPr lang="ko-KR" altLang="en-US" sz="2000" b="1" i="1">
                <a:solidFill>
                  <a:schemeClr val="tx2"/>
                </a:solidFill>
                <a:ea typeface="굴림" panose="020B0600000101010101" pitchFamily="34" charset="-127"/>
              </a:rPr>
              <a:t>2. </a:t>
            </a:r>
            <a:r>
              <a:rPr lang="en-US" altLang="ko-KR" sz="2000" b="1" i="1">
                <a:solidFill>
                  <a:schemeClr val="tx2"/>
                </a:solidFill>
                <a:ea typeface="굴림" panose="020B0600000101010101" pitchFamily="34" charset="-127"/>
              </a:rPr>
              <a:t>Translate to</a:t>
            </a:r>
          </a:p>
          <a:p>
            <a:pPr algn="ctr" eaLnBrk="0" hangingPunct="0"/>
            <a:r>
              <a:rPr lang="en-US" altLang="ko-KR" sz="2000" b="1" i="1">
                <a:solidFill>
                  <a:schemeClr val="tx2"/>
                </a:solidFill>
                <a:ea typeface="굴림" panose="020B0600000101010101" pitchFamily="34" charset="-127"/>
              </a:rPr>
              <a:t>Standard Problem</a:t>
            </a:r>
          </a:p>
        </p:txBody>
      </p:sp>
      <p:sp>
        <p:nvSpPr>
          <p:cNvPr id="535563" name="Rectangle 11">
            <a:extLst>
              <a:ext uri="{FF2B5EF4-FFF2-40B4-BE49-F238E27FC236}">
                <a16:creationId xmlns:a16="http://schemas.microsoft.com/office/drawing/2014/main" id="{ED31E89B-8A43-A24D-DB19-B486ECE3BDC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01863" y="5143500"/>
            <a:ext cx="2292350" cy="711200"/>
          </a:xfrm>
          <a:prstGeom prst="rect">
            <a:avLst/>
          </a:prstGeom>
          <a:solidFill>
            <a:srgbClr val="FFFF99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535564" name="Rectangle 12">
            <a:extLst>
              <a:ext uri="{FF2B5EF4-FFF2-40B4-BE49-F238E27FC236}">
                <a16:creationId xmlns:a16="http://schemas.microsoft.com/office/drawing/2014/main" id="{8A00CAED-B0D4-82E9-C825-9BC9C7794E71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68525" y="5168900"/>
            <a:ext cx="2368550" cy="698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99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/>
          <a:p>
            <a:pPr algn="ctr" eaLnBrk="0" hangingPunct="0"/>
            <a:r>
              <a:rPr lang="ko-KR" altLang="en-US" sz="2000" b="1" i="1">
                <a:solidFill>
                  <a:schemeClr val="tx2"/>
                </a:solidFill>
                <a:ea typeface="굴림" panose="020B0600000101010101" pitchFamily="34" charset="-127"/>
              </a:rPr>
              <a:t>4. </a:t>
            </a:r>
            <a:r>
              <a:rPr lang="en-US" altLang="ko-KR" sz="2000" b="1" i="1">
                <a:solidFill>
                  <a:schemeClr val="tx2"/>
                </a:solidFill>
                <a:ea typeface="굴림" panose="020B0600000101010101" pitchFamily="34" charset="-127"/>
              </a:rPr>
              <a:t>Investigate </a:t>
            </a:r>
          </a:p>
          <a:p>
            <a:pPr algn="ctr" eaLnBrk="0" hangingPunct="0"/>
            <a:r>
              <a:rPr lang="en-US" altLang="ko-KR" sz="2000" b="1" i="1">
                <a:solidFill>
                  <a:schemeClr val="tx2"/>
                </a:solidFill>
                <a:ea typeface="굴림" panose="020B0600000101010101" pitchFamily="34" charset="-127"/>
              </a:rPr>
              <a:t>Standard Solution</a:t>
            </a:r>
          </a:p>
        </p:txBody>
      </p:sp>
      <p:sp>
        <p:nvSpPr>
          <p:cNvPr id="535565" name="Freeform 13">
            <a:extLst>
              <a:ext uri="{FF2B5EF4-FFF2-40B4-BE49-F238E27FC236}">
                <a16:creationId xmlns:a16="http://schemas.microsoft.com/office/drawing/2014/main" id="{DF94DDAC-451E-4E13-50F3-DB6014ED9352}"/>
              </a:ext>
            </a:extLst>
          </p:cNvPr>
          <p:cNvSpPr>
            <a:spLocks/>
          </p:cNvSpPr>
          <p:nvPr/>
        </p:nvSpPr>
        <p:spPr bwMode="auto">
          <a:xfrm>
            <a:off x="3300413" y="1860550"/>
            <a:ext cx="496887" cy="820738"/>
          </a:xfrm>
          <a:custGeom>
            <a:avLst/>
            <a:gdLst>
              <a:gd name="T0" fmla="*/ 0 w 313"/>
              <a:gd name="T1" fmla="*/ 0 h 517"/>
              <a:gd name="T2" fmla="*/ 312 w 313"/>
              <a:gd name="T3" fmla="*/ 0 h 517"/>
              <a:gd name="T4" fmla="*/ 96 w 313"/>
              <a:gd name="T5" fmla="*/ 516 h 5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13" h="517">
                <a:moveTo>
                  <a:pt x="0" y="0"/>
                </a:moveTo>
                <a:lnTo>
                  <a:pt x="312" y="0"/>
                </a:lnTo>
                <a:lnTo>
                  <a:pt x="96" y="516"/>
                </a:lnTo>
              </a:path>
            </a:pathLst>
          </a:custGeom>
          <a:noFill/>
          <a:ln w="25400" cap="rnd" cmpd="sng">
            <a:solidFill>
              <a:srgbClr val="00279F"/>
            </a:solidFill>
            <a:prstDash val="solid"/>
            <a:round/>
            <a:headEnd type="non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99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35566" name="Freeform 14">
            <a:extLst>
              <a:ext uri="{FF2B5EF4-FFF2-40B4-BE49-F238E27FC236}">
                <a16:creationId xmlns:a16="http://schemas.microsoft.com/office/drawing/2014/main" id="{EB3A4065-8790-5B60-F8BE-38CAE7D48CDA}"/>
              </a:ext>
            </a:extLst>
          </p:cNvPr>
          <p:cNvSpPr>
            <a:spLocks/>
          </p:cNvSpPr>
          <p:nvPr/>
        </p:nvSpPr>
        <p:spPr bwMode="auto">
          <a:xfrm>
            <a:off x="3757613" y="3079750"/>
            <a:ext cx="496887" cy="820738"/>
          </a:xfrm>
          <a:custGeom>
            <a:avLst/>
            <a:gdLst>
              <a:gd name="T0" fmla="*/ 0 w 313"/>
              <a:gd name="T1" fmla="*/ 0 h 517"/>
              <a:gd name="T2" fmla="*/ 312 w 313"/>
              <a:gd name="T3" fmla="*/ 0 h 517"/>
              <a:gd name="T4" fmla="*/ 96 w 313"/>
              <a:gd name="T5" fmla="*/ 516 h 5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13" h="517">
                <a:moveTo>
                  <a:pt x="0" y="0"/>
                </a:moveTo>
                <a:lnTo>
                  <a:pt x="312" y="0"/>
                </a:lnTo>
                <a:lnTo>
                  <a:pt x="96" y="516"/>
                </a:lnTo>
              </a:path>
            </a:pathLst>
          </a:custGeom>
          <a:noFill/>
          <a:ln w="25400" cap="rnd" cmpd="sng">
            <a:solidFill>
              <a:srgbClr val="00279F"/>
            </a:solidFill>
            <a:prstDash val="solid"/>
            <a:round/>
            <a:headEnd type="non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99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35567" name="Freeform 15">
            <a:extLst>
              <a:ext uri="{FF2B5EF4-FFF2-40B4-BE49-F238E27FC236}">
                <a16:creationId xmlns:a16="http://schemas.microsoft.com/office/drawing/2014/main" id="{36C807EE-3BBE-3CB9-D77F-59135E40A97B}"/>
              </a:ext>
            </a:extLst>
          </p:cNvPr>
          <p:cNvSpPr>
            <a:spLocks/>
          </p:cNvSpPr>
          <p:nvPr/>
        </p:nvSpPr>
        <p:spPr bwMode="auto">
          <a:xfrm>
            <a:off x="4214813" y="4298950"/>
            <a:ext cx="496887" cy="820738"/>
          </a:xfrm>
          <a:custGeom>
            <a:avLst/>
            <a:gdLst>
              <a:gd name="T0" fmla="*/ 0 w 313"/>
              <a:gd name="T1" fmla="*/ 0 h 517"/>
              <a:gd name="T2" fmla="*/ 312 w 313"/>
              <a:gd name="T3" fmla="*/ 0 h 517"/>
              <a:gd name="T4" fmla="*/ 96 w 313"/>
              <a:gd name="T5" fmla="*/ 516 h 5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13" h="517">
                <a:moveTo>
                  <a:pt x="0" y="0"/>
                </a:moveTo>
                <a:lnTo>
                  <a:pt x="312" y="0"/>
                </a:lnTo>
                <a:lnTo>
                  <a:pt x="96" y="516"/>
                </a:lnTo>
              </a:path>
            </a:pathLst>
          </a:custGeom>
          <a:noFill/>
          <a:ln w="25400" cap="rnd" cmpd="sng">
            <a:solidFill>
              <a:srgbClr val="00279F"/>
            </a:solidFill>
            <a:prstDash val="solid"/>
            <a:round/>
            <a:headEnd type="non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99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35568" name="Rectangle 16">
            <a:extLst>
              <a:ext uri="{FF2B5EF4-FFF2-40B4-BE49-F238E27FC236}">
                <a16:creationId xmlns:a16="http://schemas.microsoft.com/office/drawing/2014/main" id="{2BB464A5-78F4-C7D1-066B-FA30481EACB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68500" y="3968750"/>
            <a:ext cx="2200275" cy="698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99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/>
          <a:p>
            <a:pPr algn="ctr" eaLnBrk="0" hangingPunct="0"/>
            <a:r>
              <a:rPr lang="ko-KR" altLang="en-US" sz="2000" b="1" i="1">
                <a:solidFill>
                  <a:schemeClr val="tx2"/>
                </a:solidFill>
                <a:ea typeface="굴림" panose="020B0600000101010101" pitchFamily="34" charset="-127"/>
              </a:rPr>
              <a:t>3. </a:t>
            </a:r>
            <a:r>
              <a:rPr lang="en-US" altLang="ko-KR" sz="2000" b="1" i="1">
                <a:solidFill>
                  <a:schemeClr val="tx2"/>
                </a:solidFill>
                <a:ea typeface="굴림" panose="020B0600000101010101" pitchFamily="34" charset="-127"/>
              </a:rPr>
              <a:t>Use TRIZ</a:t>
            </a:r>
          </a:p>
          <a:p>
            <a:pPr algn="ctr" eaLnBrk="0" hangingPunct="0"/>
            <a:r>
              <a:rPr lang="en-US" altLang="ko-KR" sz="2000" b="1" i="1">
                <a:solidFill>
                  <a:schemeClr val="tx2"/>
                </a:solidFill>
                <a:ea typeface="굴림" panose="020B0600000101010101" pitchFamily="34" charset="-127"/>
              </a:rPr>
              <a:t>Knowledge-base</a:t>
            </a:r>
          </a:p>
        </p:txBody>
      </p:sp>
      <p:sp>
        <p:nvSpPr>
          <p:cNvPr id="535569" name="Line 17">
            <a:extLst>
              <a:ext uri="{FF2B5EF4-FFF2-40B4-BE49-F238E27FC236}">
                <a16:creationId xmlns:a16="http://schemas.microsoft.com/office/drawing/2014/main" id="{7D6DA80F-C754-1F71-F648-2F56629C5F01}"/>
              </a:ext>
            </a:extLst>
          </p:cNvPr>
          <p:cNvSpPr>
            <a:spLocks noChangeShapeType="1"/>
          </p:cNvSpPr>
          <p:nvPr/>
        </p:nvSpPr>
        <p:spPr bwMode="auto">
          <a:xfrm>
            <a:off x="4608513" y="5556250"/>
            <a:ext cx="1003300" cy="0"/>
          </a:xfrm>
          <a:prstGeom prst="line">
            <a:avLst/>
          </a:prstGeom>
          <a:noFill/>
          <a:ln w="25400">
            <a:solidFill>
              <a:srgbClr val="00279F"/>
            </a:solidFill>
            <a:round/>
            <a:headEnd/>
            <a:tailEnd type="triangl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35570" name="Line 18">
            <a:extLst>
              <a:ext uri="{FF2B5EF4-FFF2-40B4-BE49-F238E27FC236}">
                <a16:creationId xmlns:a16="http://schemas.microsoft.com/office/drawing/2014/main" id="{024BC9B6-343F-FA4C-7E6B-BF344AF9D7A1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6691313" y="3733800"/>
            <a:ext cx="201612" cy="996950"/>
          </a:xfrm>
          <a:prstGeom prst="line">
            <a:avLst/>
          </a:prstGeom>
          <a:noFill/>
          <a:ln w="25400">
            <a:solidFill>
              <a:srgbClr val="00279F"/>
            </a:solidFill>
            <a:round/>
            <a:headEnd/>
            <a:tailEnd type="triangl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35571" name="Rectangle 19">
            <a:extLst>
              <a:ext uri="{FF2B5EF4-FFF2-40B4-BE49-F238E27FC236}">
                <a16:creationId xmlns:a16="http://schemas.microsoft.com/office/drawing/2014/main" id="{08B35770-2B94-615D-DD69-D4CFEB5BAF5B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15088" y="2928938"/>
            <a:ext cx="995362" cy="638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/>
          <a:p>
            <a:pPr algn="ctr" eaLnBrk="0" hangingPunct="0"/>
            <a:r>
              <a:rPr lang="en-US" altLang="ko-KR" sz="1800" b="1" i="1">
                <a:solidFill>
                  <a:schemeClr val="bg2"/>
                </a:solidFill>
                <a:ea typeface="굴림" panose="020B0600000101010101" pitchFamily="34" charset="-127"/>
              </a:rPr>
              <a:t>Your</a:t>
            </a:r>
          </a:p>
          <a:p>
            <a:pPr algn="ctr" eaLnBrk="0" hangingPunct="0"/>
            <a:r>
              <a:rPr lang="en-US" altLang="ko-KR" sz="1800" b="1" i="1">
                <a:solidFill>
                  <a:schemeClr val="bg2"/>
                </a:solidFill>
                <a:ea typeface="굴림" panose="020B0600000101010101" pitchFamily="34" charset="-127"/>
              </a:rPr>
              <a:t>Solution</a:t>
            </a:r>
          </a:p>
        </p:txBody>
      </p:sp>
      <p:graphicFrame>
        <p:nvGraphicFramePr>
          <p:cNvPr id="535572" name="Object 20">
            <a:extLst>
              <a:ext uri="{FF2B5EF4-FFF2-40B4-BE49-F238E27FC236}">
                <a16:creationId xmlns:a16="http://schemas.microsoft.com/office/drawing/2014/main" id="{498F7F9D-4296-D66C-FFDE-0D9805C632AD}"/>
              </a:ext>
            </a:extLst>
          </p:cNvPr>
          <p:cNvGraphicFramePr>
            <a:graphicFrameLocks noChangeAspect="1"/>
          </p:cNvGraphicFramePr>
          <p:nvPr/>
        </p:nvGraphicFramePr>
        <p:xfrm>
          <a:off x="6934200" y="1371600"/>
          <a:ext cx="1225550" cy="1785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Clip" r:id="rId3" imgW="1348920" imgH="1786680" progId="MS_ClipArt_Gallery.2">
                  <p:embed/>
                </p:oleObj>
              </mc:Choice>
              <mc:Fallback>
                <p:oleObj name="Clip" r:id="rId3" imgW="1348920" imgH="1786680" progId="MS_ClipArt_Gallery.2">
                  <p:embed/>
                  <p:pic>
                    <p:nvPicPr>
                      <p:cNvPr id="0" name="Object 2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934200" y="1371600"/>
                        <a:ext cx="1225550" cy="17859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35573" name="Text Box 21">
            <a:extLst>
              <a:ext uri="{FF2B5EF4-FFF2-40B4-BE49-F238E27FC236}">
                <a16:creationId xmlns:a16="http://schemas.microsoft.com/office/drawing/2014/main" id="{A68FF3A5-28E2-1605-07C3-4B965A4B8B8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58000" y="6324600"/>
            <a:ext cx="1528763" cy="393700"/>
          </a:xfrm>
          <a:prstGeom prst="rect">
            <a:avLst/>
          </a:prstGeom>
          <a:solidFill>
            <a:schemeClr val="bg1"/>
          </a:solidFill>
          <a:ln w="12700">
            <a:solidFill>
              <a:schemeClr val="accent2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900" b="1" i="1">
                <a:latin typeface="Arial" panose="020B0604020202020204" pitchFamily="34" charset="0"/>
              </a:rPr>
              <a:t>Page 14.2-7</a:t>
            </a:r>
            <a:endParaRPr lang="en-US" altLang="en-US" sz="130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7602" name="Rectangle 2">
            <a:extLst>
              <a:ext uri="{FF2B5EF4-FFF2-40B4-BE49-F238E27FC236}">
                <a16:creationId xmlns:a16="http://schemas.microsoft.com/office/drawing/2014/main" id="{5B983E7D-97A7-0999-D9AF-21727107444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TRIZ Key Elements</a:t>
            </a:r>
          </a:p>
        </p:txBody>
      </p:sp>
      <p:sp>
        <p:nvSpPr>
          <p:cNvPr id="537603" name="Rectangle 3">
            <a:extLst>
              <a:ext uri="{FF2B5EF4-FFF2-40B4-BE49-F238E27FC236}">
                <a16:creationId xmlns:a16="http://schemas.microsoft.com/office/drawing/2014/main" id="{B75D4246-D721-DE3F-00D5-680E2CB15E7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 sz="2400"/>
              <a:t>Patent Data Base - Access to the Knowledge Base of the World</a:t>
            </a:r>
          </a:p>
          <a:p>
            <a:endParaRPr lang="en-US" altLang="en-US" sz="2400"/>
          </a:p>
          <a:p>
            <a:r>
              <a:rPr lang="en-US" altLang="en-US" sz="2400"/>
              <a:t>Harnessing the Product Life Cycle “S-Curve”</a:t>
            </a:r>
          </a:p>
          <a:p>
            <a:endParaRPr lang="en-US" altLang="en-US" sz="2400"/>
          </a:p>
          <a:p>
            <a:r>
              <a:rPr lang="en-US" altLang="en-US" sz="2400"/>
              <a:t>Structuring and Solving the “Right” Problem</a:t>
            </a:r>
          </a:p>
          <a:p>
            <a:endParaRPr lang="en-US" altLang="en-US" sz="2400"/>
          </a:p>
          <a:p>
            <a:r>
              <a:rPr lang="en-US" altLang="en-US" sz="2400"/>
              <a:t>ARIZ – The Innovation Algorithm</a:t>
            </a:r>
          </a:p>
          <a:p>
            <a:endParaRPr lang="en-US" altLang="en-US" sz="2400"/>
          </a:p>
          <a:p>
            <a:r>
              <a:rPr lang="en-US" altLang="en-US" sz="2400"/>
              <a:t>Design Conflict Resolution</a:t>
            </a:r>
          </a:p>
        </p:txBody>
      </p:sp>
      <p:sp>
        <p:nvSpPr>
          <p:cNvPr id="537604" name="Text Box 4">
            <a:extLst>
              <a:ext uri="{FF2B5EF4-FFF2-40B4-BE49-F238E27FC236}">
                <a16:creationId xmlns:a16="http://schemas.microsoft.com/office/drawing/2014/main" id="{3A7C2016-0E66-CD4E-68AB-76ED23610D2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81800" y="6324600"/>
            <a:ext cx="1528763" cy="393700"/>
          </a:xfrm>
          <a:prstGeom prst="rect">
            <a:avLst/>
          </a:prstGeom>
          <a:solidFill>
            <a:schemeClr val="bg1"/>
          </a:solidFill>
          <a:ln w="12700">
            <a:solidFill>
              <a:schemeClr val="accent2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900" b="1" i="1">
                <a:latin typeface="Arial" panose="020B0604020202020204" pitchFamily="34" charset="0"/>
              </a:rPr>
              <a:t>Page 14.2-7</a:t>
            </a:r>
            <a:endParaRPr lang="en-US" altLang="en-US" sz="1300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9651" name="Rectangle 3">
            <a:extLst>
              <a:ext uri="{FF2B5EF4-FFF2-40B4-BE49-F238E27FC236}">
                <a16:creationId xmlns:a16="http://schemas.microsoft.com/office/drawing/2014/main" id="{25E62A99-A8FF-8CC7-BB67-00784B6DAC6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346075" y="201613"/>
            <a:ext cx="6442075" cy="560387"/>
          </a:xfrm>
          <a:noFill/>
          <a:ln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0488" tIns="44450" rIns="90488" bIns="44450" anchor="b"/>
          <a:lstStyle/>
          <a:p>
            <a:r>
              <a:rPr lang="en-US" altLang="ko-KR">
                <a:ea typeface="굴림" panose="020B0600000101010101" pitchFamily="34" charset="-127"/>
              </a:rPr>
              <a:t>Contradictions in Design</a:t>
            </a:r>
          </a:p>
        </p:txBody>
      </p:sp>
      <p:sp>
        <p:nvSpPr>
          <p:cNvPr id="539650" name="Rectangle 2">
            <a:extLst>
              <a:ext uri="{FF2B5EF4-FFF2-40B4-BE49-F238E27FC236}">
                <a16:creationId xmlns:a16="http://schemas.microsoft.com/office/drawing/2014/main" id="{B68AC7E2-1CA1-DAE3-F3CF-EFF1A67DFF7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0488" tIns="44450" rIns="90488" bIns="44450"/>
          <a:lstStyle/>
          <a:p>
            <a:pPr marL="233363" indent="-233363"/>
            <a:r>
              <a:rPr lang="en-US" altLang="ko-KR" sz="1800">
                <a:ea typeface="굴림" panose="020B0600000101010101" pitchFamily="34" charset="-127"/>
              </a:rPr>
              <a:t>Difficult engineering conflicts </a:t>
            </a:r>
            <a:r>
              <a:rPr lang="en-US" altLang="ko-KR" sz="1800" i="1">
                <a:ea typeface="굴림" panose="020B0600000101010101" pitchFamily="34" charset="-127"/>
              </a:rPr>
              <a:t>too often</a:t>
            </a:r>
            <a:r>
              <a:rPr lang="en-US" altLang="ko-KR" sz="1800">
                <a:ea typeface="굴림" panose="020B0600000101010101" pitchFamily="34" charset="-127"/>
              </a:rPr>
              <a:t> resolved by making trade-offs. (This is easy, but something or somebody always loses!) </a:t>
            </a:r>
          </a:p>
          <a:p>
            <a:pPr lvl="1"/>
            <a:endParaRPr lang="en-US" altLang="ko-KR" sz="1800">
              <a:ea typeface="굴림" panose="020B0600000101010101" pitchFamily="34" charset="-127"/>
            </a:endParaRPr>
          </a:p>
          <a:p>
            <a:pPr lvl="1"/>
            <a:endParaRPr lang="en-US" altLang="ko-KR" sz="1800">
              <a:ea typeface="굴림" panose="020B0600000101010101" pitchFamily="34" charset="-127"/>
            </a:endParaRPr>
          </a:p>
          <a:p>
            <a:pPr marL="233363" indent="-233363"/>
            <a:r>
              <a:rPr lang="en-US" altLang="ko-KR" sz="1800">
                <a:ea typeface="굴림" panose="020B0600000101010101" pitchFamily="34" charset="-127"/>
              </a:rPr>
              <a:t>Five Common Strategies to Deal with Conflicts:</a:t>
            </a:r>
          </a:p>
          <a:p>
            <a:pPr lvl="1">
              <a:buFontTx/>
              <a:buNone/>
            </a:pPr>
            <a:r>
              <a:rPr lang="en-US" altLang="ko-KR" sz="1800">
                <a:ea typeface="굴림" panose="020B0600000101010101" pitchFamily="34" charset="-127"/>
              </a:rPr>
              <a:t>1. Turn a Strong Conflict  into a Strong “Bonus”</a:t>
            </a:r>
          </a:p>
          <a:p>
            <a:pPr lvl="1">
              <a:buFontTx/>
              <a:buNone/>
            </a:pPr>
            <a:r>
              <a:rPr lang="en-US" altLang="ko-KR" sz="1800">
                <a:ea typeface="굴림" panose="020B0600000101010101" pitchFamily="34" charset="-127"/>
              </a:rPr>
              <a:t>2. Turn a Strong Conflict into a “Non-Issue”</a:t>
            </a:r>
          </a:p>
          <a:p>
            <a:pPr lvl="1">
              <a:buFontTx/>
              <a:buNone/>
            </a:pPr>
            <a:r>
              <a:rPr lang="en-US" altLang="ko-KR" sz="1800">
                <a:ea typeface="굴림" panose="020B0600000101010101" pitchFamily="34" charset="-127"/>
              </a:rPr>
              <a:t>3. Turn a Strong Conflict to a “Weak Conflict”</a:t>
            </a:r>
          </a:p>
          <a:p>
            <a:pPr lvl="1">
              <a:buFontTx/>
              <a:buNone/>
            </a:pPr>
            <a:r>
              <a:rPr lang="en-US" altLang="ko-KR" sz="1800">
                <a:ea typeface="굴림" panose="020B0600000101010101" pitchFamily="34" charset="-127"/>
              </a:rPr>
              <a:t>4. Trade Off or Compromise</a:t>
            </a:r>
          </a:p>
          <a:p>
            <a:pPr lvl="1">
              <a:buFontTx/>
              <a:buNone/>
            </a:pPr>
            <a:r>
              <a:rPr lang="en-US" altLang="ko-KR" sz="1800">
                <a:ea typeface="굴림" panose="020B0600000101010101" pitchFamily="34" charset="-127"/>
              </a:rPr>
              <a:t>5. Ignore and “Hope it goes away”</a:t>
            </a:r>
          </a:p>
          <a:p>
            <a:pPr marL="233363" indent="-233363"/>
            <a:endParaRPr lang="en-US" altLang="ko-KR" sz="1800">
              <a:ea typeface="굴림" panose="020B0600000101010101" pitchFamily="34" charset="-127"/>
            </a:endParaRPr>
          </a:p>
          <a:p>
            <a:pPr marL="233363" indent="-233363"/>
            <a:endParaRPr lang="en-US" altLang="ko-KR" sz="1800">
              <a:ea typeface="굴림" panose="020B0600000101010101" pitchFamily="34" charset="-127"/>
            </a:endParaRPr>
          </a:p>
          <a:p>
            <a:pPr marL="233363" indent="-233363"/>
            <a:r>
              <a:rPr lang="en-US" altLang="ko-KR" sz="1800">
                <a:ea typeface="굴림" panose="020B0600000101010101" pitchFamily="34" charset="-127"/>
              </a:rPr>
              <a:t>(Note: Strategies 1, 2, &amp; 3 will need design changes or innovations.)</a:t>
            </a:r>
          </a:p>
        </p:txBody>
      </p:sp>
      <p:sp>
        <p:nvSpPr>
          <p:cNvPr id="539652" name="AutoShape 4">
            <a:extLst>
              <a:ext uri="{FF2B5EF4-FFF2-40B4-BE49-F238E27FC236}">
                <a16:creationId xmlns:a16="http://schemas.microsoft.com/office/drawing/2014/main" id="{CB2FDC1B-FA6E-A7D5-FCDA-556EB42D4CCB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19888" y="2286000"/>
            <a:ext cx="900112" cy="2286000"/>
          </a:xfrm>
          <a:prstGeom prst="downArrow">
            <a:avLst>
              <a:gd name="adj1" fmla="val 50000"/>
              <a:gd name="adj2" fmla="val 63492"/>
            </a:avLst>
          </a:prstGeom>
          <a:solidFill>
            <a:srgbClr val="66FF66"/>
          </a:solidFill>
          <a:ln w="2540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0" hangingPunct="0"/>
            <a:r>
              <a:rPr lang="en-US" altLang="en-US" sz="1800" b="1"/>
              <a:t>E</a:t>
            </a:r>
          </a:p>
          <a:p>
            <a:pPr algn="ctr" eaLnBrk="0" hangingPunct="0"/>
            <a:r>
              <a:rPr lang="en-US" altLang="en-US" sz="1800" b="1"/>
              <a:t>A</a:t>
            </a:r>
          </a:p>
          <a:p>
            <a:pPr algn="ctr" eaLnBrk="0" hangingPunct="0"/>
            <a:r>
              <a:rPr lang="en-US" altLang="en-US" sz="1800" b="1"/>
              <a:t>S</a:t>
            </a:r>
          </a:p>
          <a:p>
            <a:pPr algn="ctr" eaLnBrk="0" hangingPunct="0"/>
            <a:r>
              <a:rPr lang="en-US" altLang="en-US" sz="1800" b="1"/>
              <a:t>I</a:t>
            </a:r>
          </a:p>
          <a:p>
            <a:pPr algn="ctr" eaLnBrk="0" hangingPunct="0"/>
            <a:r>
              <a:rPr lang="en-US" altLang="en-US" sz="1800" b="1"/>
              <a:t>E</a:t>
            </a:r>
          </a:p>
          <a:p>
            <a:pPr algn="ctr" eaLnBrk="0" hangingPunct="0"/>
            <a:r>
              <a:rPr lang="en-US" altLang="en-US" sz="1800" b="1"/>
              <a:t>R</a:t>
            </a:r>
          </a:p>
        </p:txBody>
      </p:sp>
      <p:sp>
        <p:nvSpPr>
          <p:cNvPr id="539653" name="AutoShape 5">
            <a:extLst>
              <a:ext uri="{FF2B5EF4-FFF2-40B4-BE49-F238E27FC236}">
                <a16:creationId xmlns:a16="http://schemas.microsoft.com/office/drawing/2014/main" id="{E8F877FE-79ED-35BA-7337-43C3387980E9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20000" y="2286000"/>
            <a:ext cx="1054100" cy="2286000"/>
          </a:xfrm>
          <a:prstGeom prst="upArrow">
            <a:avLst>
              <a:gd name="adj1" fmla="val 50000"/>
              <a:gd name="adj2" fmla="val 54217"/>
            </a:avLst>
          </a:prstGeom>
          <a:solidFill>
            <a:srgbClr val="FF0000"/>
          </a:solidFill>
          <a:ln w="2540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0" hangingPunct="0"/>
            <a:r>
              <a:rPr lang="en-US" altLang="en-US" sz="2000" b="1">
                <a:solidFill>
                  <a:schemeClr val="bg1"/>
                </a:solidFill>
              </a:rPr>
              <a:t>H</a:t>
            </a:r>
          </a:p>
          <a:p>
            <a:pPr algn="ctr" eaLnBrk="0" hangingPunct="0"/>
            <a:r>
              <a:rPr lang="en-US" altLang="en-US" sz="2000" b="1">
                <a:solidFill>
                  <a:schemeClr val="bg1"/>
                </a:solidFill>
              </a:rPr>
              <a:t>A</a:t>
            </a:r>
          </a:p>
          <a:p>
            <a:pPr algn="ctr" eaLnBrk="0" hangingPunct="0"/>
            <a:r>
              <a:rPr lang="en-US" altLang="en-US" sz="2000" b="1">
                <a:solidFill>
                  <a:schemeClr val="bg1"/>
                </a:solidFill>
              </a:rPr>
              <a:t>R</a:t>
            </a:r>
          </a:p>
          <a:p>
            <a:pPr algn="ctr" eaLnBrk="0" hangingPunct="0"/>
            <a:r>
              <a:rPr lang="en-US" altLang="en-US" sz="2000" b="1">
                <a:solidFill>
                  <a:schemeClr val="bg1"/>
                </a:solidFill>
              </a:rPr>
              <a:t>D</a:t>
            </a:r>
          </a:p>
          <a:p>
            <a:pPr algn="ctr" eaLnBrk="0" hangingPunct="0"/>
            <a:r>
              <a:rPr lang="en-US" altLang="en-US" sz="2000" b="1">
                <a:solidFill>
                  <a:schemeClr val="bg1"/>
                </a:solidFill>
              </a:rPr>
              <a:t>E</a:t>
            </a:r>
          </a:p>
          <a:p>
            <a:pPr algn="ctr" eaLnBrk="0" hangingPunct="0"/>
            <a:r>
              <a:rPr lang="en-US" altLang="en-US" sz="2000" b="1">
                <a:solidFill>
                  <a:schemeClr val="bg1"/>
                </a:solidFill>
              </a:rPr>
              <a:t>R</a:t>
            </a:r>
          </a:p>
        </p:txBody>
      </p:sp>
      <p:sp>
        <p:nvSpPr>
          <p:cNvPr id="539654" name="Text Box 6">
            <a:extLst>
              <a:ext uri="{FF2B5EF4-FFF2-40B4-BE49-F238E27FC236}">
                <a16:creationId xmlns:a16="http://schemas.microsoft.com/office/drawing/2014/main" id="{A85E152E-A1F8-5EA9-1C12-B281D1DAAB2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58000" y="6324600"/>
            <a:ext cx="1528763" cy="393700"/>
          </a:xfrm>
          <a:prstGeom prst="rect">
            <a:avLst/>
          </a:prstGeom>
          <a:solidFill>
            <a:schemeClr val="bg1"/>
          </a:solidFill>
          <a:ln w="12700">
            <a:solidFill>
              <a:schemeClr val="accent2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900" b="1" i="1">
                <a:latin typeface="Arial" panose="020B0604020202020204" pitchFamily="34" charset="0"/>
              </a:rPr>
              <a:t>Page 14.2-7</a:t>
            </a:r>
            <a:endParaRPr lang="en-US" altLang="en-US" sz="130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96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396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396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965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3965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3965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965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3965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3965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965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3965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3965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965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3965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3965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965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3965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3965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965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3965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53965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9650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539650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539650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9650" grpId="0" build="p" autoUpdateAnimBg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1699" name="Rectangle 3">
            <a:extLst>
              <a:ext uri="{FF2B5EF4-FFF2-40B4-BE49-F238E27FC236}">
                <a16:creationId xmlns:a16="http://schemas.microsoft.com/office/drawing/2014/main" id="{6A150EC5-0FDF-F9B9-5F95-FFEFEC45297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346075" y="201613"/>
            <a:ext cx="6442075" cy="560387"/>
          </a:xfrm>
          <a:noFill/>
          <a:ln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0488" tIns="44450" rIns="90488" bIns="44450" anchor="b"/>
          <a:lstStyle/>
          <a:p>
            <a:r>
              <a:rPr lang="en-US" altLang="ko-KR">
                <a:ea typeface="굴림" panose="020B0600000101010101" pitchFamily="34" charset="-127"/>
              </a:rPr>
              <a:t>Contradictions</a:t>
            </a:r>
            <a:endParaRPr lang="en-US" altLang="ko-KR" b="0">
              <a:ea typeface="굴림" panose="020B0600000101010101" pitchFamily="34" charset="-127"/>
            </a:endParaRPr>
          </a:p>
        </p:txBody>
      </p:sp>
      <p:sp>
        <p:nvSpPr>
          <p:cNvPr id="541698" name="Rectangle 2">
            <a:extLst>
              <a:ext uri="{FF2B5EF4-FFF2-40B4-BE49-F238E27FC236}">
                <a16:creationId xmlns:a16="http://schemas.microsoft.com/office/drawing/2014/main" id="{2B231687-02C4-F9CC-3864-F4086EA4CD0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0488" tIns="44450" rIns="90488" bIns="44450"/>
          <a:lstStyle/>
          <a:p>
            <a:pPr marL="0" indent="0"/>
            <a:r>
              <a:rPr lang="en-US" altLang="ko-KR" sz="2400">
                <a:ea typeface="굴림" panose="020B0600000101010101" pitchFamily="34" charset="-127"/>
              </a:rPr>
              <a:t>Engineers deal with the following types of contradictions:</a:t>
            </a:r>
          </a:p>
          <a:p>
            <a:pPr lvl="1"/>
            <a:endParaRPr lang="en-US" altLang="ko-KR" sz="2800">
              <a:ea typeface="굴림" panose="020B0600000101010101" pitchFamily="34" charset="-127"/>
            </a:endParaRPr>
          </a:p>
          <a:p>
            <a:pPr lvl="1"/>
            <a:r>
              <a:rPr lang="en-US" altLang="ko-KR" sz="2800">
                <a:ea typeface="굴림" panose="020B0600000101010101" pitchFamily="34" charset="-127"/>
              </a:rPr>
              <a:t>Administrative - (AC)</a:t>
            </a:r>
          </a:p>
          <a:p>
            <a:pPr lvl="1"/>
            <a:r>
              <a:rPr lang="en-US" altLang="ko-KR" sz="2800">
                <a:ea typeface="굴림" panose="020B0600000101010101" pitchFamily="34" charset="-127"/>
              </a:rPr>
              <a:t>Technical - (TC)</a:t>
            </a:r>
          </a:p>
          <a:p>
            <a:pPr lvl="1"/>
            <a:r>
              <a:rPr lang="en-US" altLang="ko-KR" sz="2800">
                <a:ea typeface="굴림" panose="020B0600000101010101" pitchFamily="34" charset="-127"/>
              </a:rPr>
              <a:t>Physical - (PC) </a:t>
            </a:r>
          </a:p>
          <a:p>
            <a:pPr marL="0" indent="0"/>
            <a:endParaRPr lang="en-US" altLang="ko-KR" sz="2400">
              <a:ea typeface="굴림" panose="020B0600000101010101" pitchFamily="34" charset="-127"/>
            </a:endParaRPr>
          </a:p>
          <a:p>
            <a:pPr marL="0" indent="0"/>
            <a:endParaRPr lang="en-US" altLang="ko-KR" sz="2400">
              <a:ea typeface="굴림" panose="020B0600000101010101" pitchFamily="34" charset="-127"/>
            </a:endParaRPr>
          </a:p>
          <a:p>
            <a:pPr marL="0" indent="0"/>
            <a:endParaRPr lang="en-US" altLang="ko-KR" sz="2400">
              <a:ea typeface="굴림" panose="020B0600000101010101" pitchFamily="34" charset="-127"/>
            </a:endParaRPr>
          </a:p>
          <a:p>
            <a:pPr marL="0" indent="0"/>
            <a:endParaRPr lang="en-US" altLang="ko-KR" sz="2400">
              <a:ea typeface="굴림" panose="020B0600000101010101" pitchFamily="34" charset="-127"/>
            </a:endParaRPr>
          </a:p>
          <a:p>
            <a:pPr marL="0" indent="0"/>
            <a:r>
              <a:rPr lang="en-US" altLang="ko-KR" sz="2400">
                <a:ea typeface="굴림" panose="020B0600000101010101" pitchFamily="34" charset="-127"/>
              </a:rPr>
              <a:t>TRIZ provides the foundation for inventive </a:t>
            </a:r>
            <a:r>
              <a:rPr lang="en-US" altLang="ko-KR" sz="2400">
                <a:latin typeface="Times New Roman" panose="02020603050405020304" pitchFamily="18" charset="0"/>
                <a:ea typeface="굴림" panose="020B0600000101010101" pitchFamily="34" charset="-127"/>
              </a:rPr>
              <a:t>“</a:t>
            </a:r>
            <a:r>
              <a:rPr lang="en-US" altLang="ko-KR" sz="2400">
                <a:ea typeface="굴림" panose="020B0600000101010101" pitchFamily="34" charset="-127"/>
              </a:rPr>
              <a:t>contradiction-busting</a:t>
            </a:r>
            <a:r>
              <a:rPr lang="en-US" altLang="ko-KR" sz="2400">
                <a:latin typeface="Times New Roman" panose="02020603050405020304" pitchFamily="18" charset="0"/>
                <a:ea typeface="굴림" panose="020B0600000101010101" pitchFamily="34" charset="-127"/>
              </a:rPr>
              <a:t>”</a:t>
            </a:r>
            <a:r>
              <a:rPr lang="en-US" altLang="ko-KR" sz="2400">
                <a:ea typeface="굴림" panose="020B0600000101010101" pitchFamily="34" charset="-127"/>
              </a:rPr>
              <a:t> solutions.</a:t>
            </a:r>
          </a:p>
        </p:txBody>
      </p:sp>
      <p:graphicFrame>
        <p:nvGraphicFramePr>
          <p:cNvPr id="541700" name="Object 4">
            <a:extLst>
              <a:ext uri="{FF2B5EF4-FFF2-40B4-BE49-F238E27FC236}">
                <a16:creationId xmlns:a16="http://schemas.microsoft.com/office/drawing/2014/main" id="{A51835AB-840B-3DEC-6A8E-36EFA00F052B}"/>
              </a:ext>
            </a:extLst>
          </p:cNvPr>
          <p:cNvGraphicFramePr>
            <a:graphicFrameLocks noChangeAspect="1"/>
          </p:cNvGraphicFramePr>
          <p:nvPr/>
        </p:nvGraphicFramePr>
        <p:xfrm>
          <a:off x="5680075" y="1905000"/>
          <a:ext cx="2424113" cy="2667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Clip" r:id="rId3" imgW="1614240" imgH="1473480" progId="MS_ClipArt_Gallery.2">
                  <p:embed/>
                </p:oleObj>
              </mc:Choice>
              <mc:Fallback>
                <p:oleObj name="Clip" r:id="rId3" imgW="1614240" imgH="1473480" progId="MS_ClipArt_Gallery.2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80075" y="1905000"/>
                        <a:ext cx="2424113" cy="2667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41701" name="Text Box 5">
            <a:extLst>
              <a:ext uri="{FF2B5EF4-FFF2-40B4-BE49-F238E27FC236}">
                <a16:creationId xmlns:a16="http://schemas.microsoft.com/office/drawing/2014/main" id="{50209878-EAFE-3AF5-2B5D-30A65A23768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58000" y="6324600"/>
            <a:ext cx="1528763" cy="393700"/>
          </a:xfrm>
          <a:prstGeom prst="rect">
            <a:avLst/>
          </a:prstGeom>
          <a:solidFill>
            <a:schemeClr val="bg1"/>
          </a:solidFill>
          <a:ln w="12700">
            <a:solidFill>
              <a:schemeClr val="accent2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900" b="1" i="1">
                <a:latin typeface="Arial" panose="020B0604020202020204" pitchFamily="34" charset="0"/>
              </a:rPr>
              <a:t>Page 14.2-7</a:t>
            </a:r>
            <a:endParaRPr lang="en-US" altLang="en-US" sz="130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16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416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416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169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4169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4169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169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4169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4169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169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4169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4169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169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4169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4169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1698" grpId="0" build="p" autoUpdateAnimBg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3803" name="Rectangle 59">
            <a:extLst>
              <a:ext uri="{FF2B5EF4-FFF2-40B4-BE49-F238E27FC236}">
                <a16:creationId xmlns:a16="http://schemas.microsoft.com/office/drawing/2014/main" id="{4CDD2AAE-620A-2D5A-B1A4-F9AFDE05B51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346075" y="201613"/>
            <a:ext cx="6442075" cy="560387"/>
          </a:xfrm>
        </p:spPr>
        <p:txBody>
          <a:bodyPr/>
          <a:lstStyle/>
          <a:p>
            <a:r>
              <a:rPr lang="en-US" altLang="ko-KR">
                <a:ea typeface="굴림" panose="020B0600000101010101" pitchFamily="34" charset="-127"/>
              </a:rPr>
              <a:t>Administrative Contradiction:  (AC)</a:t>
            </a:r>
            <a:endParaRPr lang="en-US" altLang="en-US">
              <a:ea typeface="굴림" panose="020B0600000101010101" pitchFamily="34" charset="-127"/>
            </a:endParaRPr>
          </a:p>
        </p:txBody>
      </p:sp>
      <p:sp>
        <p:nvSpPr>
          <p:cNvPr id="543746" name="Rectangle 2">
            <a:extLst>
              <a:ext uri="{FF2B5EF4-FFF2-40B4-BE49-F238E27FC236}">
                <a16:creationId xmlns:a16="http://schemas.microsoft.com/office/drawing/2014/main" id="{D52442A9-E33E-97B7-99BA-4D51AC1AA25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0488" tIns="44450" rIns="90488" bIns="44450"/>
          <a:lstStyle/>
          <a:p>
            <a:pPr defTabSz="736600"/>
            <a:r>
              <a:rPr lang="en-US" altLang="ko-KR">
                <a:ea typeface="굴림" panose="020B0600000101010101" pitchFamily="34" charset="-127"/>
              </a:rPr>
              <a:t>The initial definition of the situation with the imbedded contradictions facing the solution seeker.</a:t>
            </a:r>
          </a:p>
          <a:p>
            <a:pPr marL="850900" lvl="1" indent="-273050" defTabSz="736600">
              <a:buFontTx/>
              <a:buChar char="–"/>
            </a:pPr>
            <a:r>
              <a:rPr lang="en-US" altLang="ko-KR">
                <a:ea typeface="굴림" panose="020B0600000101010101" pitchFamily="34" charset="-127"/>
              </a:rPr>
              <a:t>A “management” description that defines a desirable but elusive condition.</a:t>
            </a:r>
          </a:p>
          <a:p>
            <a:pPr marL="850900" lvl="1" indent="-273050" defTabSz="736600">
              <a:buFontTx/>
              <a:buChar char="–"/>
            </a:pPr>
            <a:r>
              <a:rPr lang="en-US" altLang="ko-KR">
                <a:ea typeface="굴림" panose="020B0600000101010101" pitchFamily="34" charset="-127"/>
              </a:rPr>
              <a:t>Example: We need to accomplish ______ but haven’t a clue how to do it.</a:t>
            </a:r>
            <a:endParaRPr lang="en-US" altLang="ko-KR">
              <a:solidFill>
                <a:srgbClr val="333333"/>
              </a:solidFill>
              <a:ea typeface="굴림" panose="020B0600000101010101" pitchFamily="34" charset="-127"/>
            </a:endParaRPr>
          </a:p>
        </p:txBody>
      </p:sp>
      <p:sp>
        <p:nvSpPr>
          <p:cNvPr id="543747" name="Rectangle 3">
            <a:extLst>
              <a:ext uri="{FF2B5EF4-FFF2-40B4-BE49-F238E27FC236}">
                <a16:creationId xmlns:a16="http://schemas.microsoft.com/office/drawing/2014/main" id="{EF971E4F-C3EF-342E-203B-94A731358A00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228600"/>
            <a:ext cx="8659813" cy="609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 anchor="b"/>
          <a:lstStyle>
            <a:lvl1pPr>
              <a:defRPr sz="2400" b="1" i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defRPr>
            </a:lvl1pPr>
            <a:lvl2pPr>
              <a:defRPr sz="2400" b="1" i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defRPr>
            </a:lvl2pPr>
            <a:lvl3pPr>
              <a:defRPr sz="2400" b="1" i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defRPr>
            </a:lvl3pPr>
            <a:lvl4pPr>
              <a:defRPr sz="2400" b="1" i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defRPr>
            </a:lvl4pPr>
            <a:lvl5pPr>
              <a:defRPr sz="2400" b="1" i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defRPr>
            </a:lvl9pPr>
          </a:lstStyle>
          <a:p>
            <a:endParaRPr lang="en-US" altLang="ko-KR" b="0">
              <a:solidFill>
                <a:schemeClr val="tx1"/>
              </a:solidFill>
              <a:ea typeface="굴림" panose="020B0600000101010101" pitchFamily="34" charset="-127"/>
            </a:endParaRPr>
          </a:p>
        </p:txBody>
      </p:sp>
      <p:grpSp>
        <p:nvGrpSpPr>
          <p:cNvPr id="543748" name="Group 4">
            <a:extLst>
              <a:ext uri="{FF2B5EF4-FFF2-40B4-BE49-F238E27FC236}">
                <a16:creationId xmlns:a16="http://schemas.microsoft.com/office/drawing/2014/main" id="{31BC9397-E59D-5557-1287-4D3E1B724460}"/>
              </a:ext>
            </a:extLst>
          </p:cNvPr>
          <p:cNvGrpSpPr>
            <a:grpSpLocks/>
          </p:cNvGrpSpPr>
          <p:nvPr/>
        </p:nvGrpSpPr>
        <p:grpSpPr bwMode="auto">
          <a:xfrm>
            <a:off x="3182938" y="3551238"/>
            <a:ext cx="3048000" cy="2971800"/>
            <a:chOff x="3840" y="2496"/>
            <a:chExt cx="1440" cy="1290"/>
          </a:xfrm>
        </p:grpSpPr>
        <p:sp>
          <p:nvSpPr>
            <p:cNvPr id="543749" name="Freeform 5">
              <a:extLst>
                <a:ext uri="{FF2B5EF4-FFF2-40B4-BE49-F238E27FC236}">
                  <a16:creationId xmlns:a16="http://schemas.microsoft.com/office/drawing/2014/main" id="{55930D59-FE7D-9355-F67D-B4A3759FECD8}"/>
                </a:ext>
              </a:extLst>
            </p:cNvPr>
            <p:cNvSpPr>
              <a:spLocks/>
            </p:cNvSpPr>
            <p:nvPr/>
          </p:nvSpPr>
          <p:spPr bwMode="auto">
            <a:xfrm>
              <a:off x="3904" y="2496"/>
              <a:ext cx="1376" cy="843"/>
            </a:xfrm>
            <a:custGeom>
              <a:avLst/>
              <a:gdLst>
                <a:gd name="T0" fmla="*/ 1236 w 2752"/>
                <a:gd name="T1" fmla="*/ 4 h 1687"/>
                <a:gd name="T2" fmla="*/ 1032 w 2752"/>
                <a:gd name="T3" fmla="*/ 27 h 1687"/>
                <a:gd name="T4" fmla="*/ 840 w 2752"/>
                <a:gd name="T5" fmla="*/ 66 h 1687"/>
                <a:gd name="T6" fmla="*/ 662 w 2752"/>
                <a:gd name="T7" fmla="*/ 122 h 1687"/>
                <a:gd name="T8" fmla="*/ 500 w 2752"/>
                <a:gd name="T9" fmla="*/ 193 h 1687"/>
                <a:gd name="T10" fmla="*/ 358 w 2752"/>
                <a:gd name="T11" fmla="*/ 276 h 1687"/>
                <a:gd name="T12" fmla="*/ 234 w 2752"/>
                <a:gd name="T13" fmla="*/ 372 h 1687"/>
                <a:gd name="T14" fmla="*/ 135 w 2752"/>
                <a:gd name="T15" fmla="*/ 478 h 1687"/>
                <a:gd name="T16" fmla="*/ 62 w 2752"/>
                <a:gd name="T17" fmla="*/ 594 h 1687"/>
                <a:gd name="T18" fmla="*/ 16 w 2752"/>
                <a:gd name="T19" fmla="*/ 716 h 1687"/>
                <a:gd name="T20" fmla="*/ 0 w 2752"/>
                <a:gd name="T21" fmla="*/ 844 h 1687"/>
                <a:gd name="T22" fmla="*/ 16 w 2752"/>
                <a:gd name="T23" fmla="*/ 972 h 1687"/>
                <a:gd name="T24" fmla="*/ 62 w 2752"/>
                <a:gd name="T25" fmla="*/ 1094 h 1687"/>
                <a:gd name="T26" fmla="*/ 135 w 2752"/>
                <a:gd name="T27" fmla="*/ 1210 h 1687"/>
                <a:gd name="T28" fmla="*/ 234 w 2752"/>
                <a:gd name="T29" fmla="*/ 1315 h 1687"/>
                <a:gd name="T30" fmla="*/ 358 w 2752"/>
                <a:gd name="T31" fmla="*/ 1411 h 1687"/>
                <a:gd name="T32" fmla="*/ 500 w 2752"/>
                <a:gd name="T33" fmla="*/ 1495 h 1687"/>
                <a:gd name="T34" fmla="*/ 662 w 2752"/>
                <a:gd name="T35" fmla="*/ 1565 h 1687"/>
                <a:gd name="T36" fmla="*/ 840 w 2752"/>
                <a:gd name="T37" fmla="*/ 1621 h 1687"/>
                <a:gd name="T38" fmla="*/ 1032 w 2752"/>
                <a:gd name="T39" fmla="*/ 1661 h 1687"/>
                <a:gd name="T40" fmla="*/ 1236 w 2752"/>
                <a:gd name="T41" fmla="*/ 1683 h 1687"/>
                <a:gd name="T42" fmla="*/ 1448 w 2752"/>
                <a:gd name="T43" fmla="*/ 1685 h 1687"/>
                <a:gd name="T44" fmla="*/ 1654 w 2752"/>
                <a:gd name="T45" fmla="*/ 1670 h 1687"/>
                <a:gd name="T46" fmla="*/ 1849 w 2752"/>
                <a:gd name="T47" fmla="*/ 1636 h 1687"/>
                <a:gd name="T48" fmla="*/ 2032 w 2752"/>
                <a:gd name="T49" fmla="*/ 1586 h 1687"/>
                <a:gd name="T50" fmla="*/ 2199 w 2752"/>
                <a:gd name="T51" fmla="*/ 1519 h 1687"/>
                <a:gd name="T52" fmla="*/ 2349 w 2752"/>
                <a:gd name="T53" fmla="*/ 1440 h 1687"/>
                <a:gd name="T54" fmla="*/ 2479 w 2752"/>
                <a:gd name="T55" fmla="*/ 1348 h 1687"/>
                <a:gd name="T56" fmla="*/ 2586 w 2752"/>
                <a:gd name="T57" fmla="*/ 1246 h 1687"/>
                <a:gd name="T58" fmla="*/ 2669 w 2752"/>
                <a:gd name="T59" fmla="*/ 1133 h 1687"/>
                <a:gd name="T60" fmla="*/ 2724 w 2752"/>
                <a:gd name="T61" fmla="*/ 1014 h 1687"/>
                <a:gd name="T62" fmla="*/ 2751 w 2752"/>
                <a:gd name="T63" fmla="*/ 887 h 1687"/>
                <a:gd name="T64" fmla="*/ 2745 w 2752"/>
                <a:gd name="T65" fmla="*/ 758 h 1687"/>
                <a:gd name="T66" fmla="*/ 2709 w 2752"/>
                <a:gd name="T67" fmla="*/ 633 h 1687"/>
                <a:gd name="T68" fmla="*/ 2644 w 2752"/>
                <a:gd name="T69" fmla="*/ 516 h 1687"/>
                <a:gd name="T70" fmla="*/ 2553 w 2752"/>
                <a:gd name="T71" fmla="*/ 407 h 1687"/>
                <a:gd name="T72" fmla="*/ 2437 w 2752"/>
                <a:gd name="T73" fmla="*/ 307 h 1687"/>
                <a:gd name="T74" fmla="*/ 2300 w 2752"/>
                <a:gd name="T75" fmla="*/ 219 h 1687"/>
                <a:gd name="T76" fmla="*/ 2146 w 2752"/>
                <a:gd name="T77" fmla="*/ 144 h 1687"/>
                <a:gd name="T78" fmla="*/ 1972 w 2752"/>
                <a:gd name="T79" fmla="*/ 83 h 1687"/>
                <a:gd name="T80" fmla="*/ 1785 w 2752"/>
                <a:gd name="T81" fmla="*/ 38 h 1687"/>
                <a:gd name="T82" fmla="*/ 1586 w 2752"/>
                <a:gd name="T83" fmla="*/ 10 h 1687"/>
                <a:gd name="T84" fmla="*/ 1377 w 2752"/>
                <a:gd name="T85" fmla="*/ 0 h 16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752" h="1687">
                  <a:moveTo>
                    <a:pt x="1377" y="0"/>
                  </a:moveTo>
                  <a:lnTo>
                    <a:pt x="1305" y="1"/>
                  </a:lnTo>
                  <a:lnTo>
                    <a:pt x="1236" y="4"/>
                  </a:lnTo>
                  <a:lnTo>
                    <a:pt x="1167" y="10"/>
                  </a:lnTo>
                  <a:lnTo>
                    <a:pt x="1099" y="17"/>
                  </a:lnTo>
                  <a:lnTo>
                    <a:pt x="1032" y="27"/>
                  </a:lnTo>
                  <a:lnTo>
                    <a:pt x="967" y="38"/>
                  </a:lnTo>
                  <a:lnTo>
                    <a:pt x="903" y="52"/>
                  </a:lnTo>
                  <a:lnTo>
                    <a:pt x="840" y="66"/>
                  </a:lnTo>
                  <a:lnTo>
                    <a:pt x="780" y="83"/>
                  </a:lnTo>
                  <a:lnTo>
                    <a:pt x="720" y="102"/>
                  </a:lnTo>
                  <a:lnTo>
                    <a:pt x="662" y="122"/>
                  </a:lnTo>
                  <a:lnTo>
                    <a:pt x="607" y="144"/>
                  </a:lnTo>
                  <a:lnTo>
                    <a:pt x="552" y="167"/>
                  </a:lnTo>
                  <a:lnTo>
                    <a:pt x="500" y="193"/>
                  </a:lnTo>
                  <a:lnTo>
                    <a:pt x="451" y="219"/>
                  </a:lnTo>
                  <a:lnTo>
                    <a:pt x="404" y="248"/>
                  </a:lnTo>
                  <a:lnTo>
                    <a:pt x="358" y="276"/>
                  </a:lnTo>
                  <a:lnTo>
                    <a:pt x="315" y="307"/>
                  </a:lnTo>
                  <a:lnTo>
                    <a:pt x="273" y="340"/>
                  </a:lnTo>
                  <a:lnTo>
                    <a:pt x="234" y="372"/>
                  </a:lnTo>
                  <a:lnTo>
                    <a:pt x="199" y="407"/>
                  </a:lnTo>
                  <a:lnTo>
                    <a:pt x="166" y="442"/>
                  </a:lnTo>
                  <a:lnTo>
                    <a:pt x="135" y="478"/>
                  </a:lnTo>
                  <a:lnTo>
                    <a:pt x="108" y="516"/>
                  </a:lnTo>
                  <a:lnTo>
                    <a:pt x="83" y="554"/>
                  </a:lnTo>
                  <a:lnTo>
                    <a:pt x="62" y="594"/>
                  </a:lnTo>
                  <a:lnTo>
                    <a:pt x="43" y="633"/>
                  </a:lnTo>
                  <a:lnTo>
                    <a:pt x="28" y="674"/>
                  </a:lnTo>
                  <a:lnTo>
                    <a:pt x="16" y="716"/>
                  </a:lnTo>
                  <a:lnTo>
                    <a:pt x="7" y="758"/>
                  </a:lnTo>
                  <a:lnTo>
                    <a:pt x="1" y="801"/>
                  </a:lnTo>
                  <a:lnTo>
                    <a:pt x="0" y="844"/>
                  </a:lnTo>
                  <a:lnTo>
                    <a:pt x="1" y="887"/>
                  </a:lnTo>
                  <a:lnTo>
                    <a:pt x="7" y="930"/>
                  </a:lnTo>
                  <a:lnTo>
                    <a:pt x="16" y="972"/>
                  </a:lnTo>
                  <a:lnTo>
                    <a:pt x="28" y="1014"/>
                  </a:lnTo>
                  <a:lnTo>
                    <a:pt x="43" y="1054"/>
                  </a:lnTo>
                  <a:lnTo>
                    <a:pt x="62" y="1094"/>
                  </a:lnTo>
                  <a:lnTo>
                    <a:pt x="83" y="1133"/>
                  </a:lnTo>
                  <a:lnTo>
                    <a:pt x="108" y="1172"/>
                  </a:lnTo>
                  <a:lnTo>
                    <a:pt x="135" y="1210"/>
                  </a:lnTo>
                  <a:lnTo>
                    <a:pt x="166" y="1246"/>
                  </a:lnTo>
                  <a:lnTo>
                    <a:pt x="199" y="1281"/>
                  </a:lnTo>
                  <a:lnTo>
                    <a:pt x="234" y="1315"/>
                  </a:lnTo>
                  <a:lnTo>
                    <a:pt x="273" y="1348"/>
                  </a:lnTo>
                  <a:lnTo>
                    <a:pt x="315" y="1379"/>
                  </a:lnTo>
                  <a:lnTo>
                    <a:pt x="358" y="1411"/>
                  </a:lnTo>
                  <a:lnTo>
                    <a:pt x="404" y="1440"/>
                  </a:lnTo>
                  <a:lnTo>
                    <a:pt x="451" y="1468"/>
                  </a:lnTo>
                  <a:lnTo>
                    <a:pt x="500" y="1495"/>
                  </a:lnTo>
                  <a:lnTo>
                    <a:pt x="552" y="1519"/>
                  </a:lnTo>
                  <a:lnTo>
                    <a:pt x="607" y="1543"/>
                  </a:lnTo>
                  <a:lnTo>
                    <a:pt x="662" y="1565"/>
                  </a:lnTo>
                  <a:lnTo>
                    <a:pt x="720" y="1586"/>
                  </a:lnTo>
                  <a:lnTo>
                    <a:pt x="780" y="1604"/>
                  </a:lnTo>
                  <a:lnTo>
                    <a:pt x="840" y="1621"/>
                  </a:lnTo>
                  <a:lnTo>
                    <a:pt x="903" y="1636"/>
                  </a:lnTo>
                  <a:lnTo>
                    <a:pt x="967" y="1649"/>
                  </a:lnTo>
                  <a:lnTo>
                    <a:pt x="1032" y="1661"/>
                  </a:lnTo>
                  <a:lnTo>
                    <a:pt x="1099" y="1670"/>
                  </a:lnTo>
                  <a:lnTo>
                    <a:pt x="1167" y="1678"/>
                  </a:lnTo>
                  <a:lnTo>
                    <a:pt x="1236" y="1683"/>
                  </a:lnTo>
                  <a:lnTo>
                    <a:pt x="1305" y="1685"/>
                  </a:lnTo>
                  <a:lnTo>
                    <a:pt x="1377" y="1687"/>
                  </a:lnTo>
                  <a:lnTo>
                    <a:pt x="1448" y="1685"/>
                  </a:lnTo>
                  <a:lnTo>
                    <a:pt x="1518" y="1683"/>
                  </a:lnTo>
                  <a:lnTo>
                    <a:pt x="1586" y="1678"/>
                  </a:lnTo>
                  <a:lnTo>
                    <a:pt x="1654" y="1670"/>
                  </a:lnTo>
                  <a:lnTo>
                    <a:pt x="1720" y="1661"/>
                  </a:lnTo>
                  <a:lnTo>
                    <a:pt x="1785" y="1649"/>
                  </a:lnTo>
                  <a:lnTo>
                    <a:pt x="1849" y="1636"/>
                  </a:lnTo>
                  <a:lnTo>
                    <a:pt x="1911" y="1621"/>
                  </a:lnTo>
                  <a:lnTo>
                    <a:pt x="1972" y="1604"/>
                  </a:lnTo>
                  <a:lnTo>
                    <a:pt x="2032" y="1586"/>
                  </a:lnTo>
                  <a:lnTo>
                    <a:pt x="2090" y="1565"/>
                  </a:lnTo>
                  <a:lnTo>
                    <a:pt x="2146" y="1543"/>
                  </a:lnTo>
                  <a:lnTo>
                    <a:pt x="2199" y="1519"/>
                  </a:lnTo>
                  <a:lnTo>
                    <a:pt x="2251" y="1495"/>
                  </a:lnTo>
                  <a:lnTo>
                    <a:pt x="2300" y="1468"/>
                  </a:lnTo>
                  <a:lnTo>
                    <a:pt x="2349" y="1440"/>
                  </a:lnTo>
                  <a:lnTo>
                    <a:pt x="2394" y="1411"/>
                  </a:lnTo>
                  <a:lnTo>
                    <a:pt x="2437" y="1379"/>
                  </a:lnTo>
                  <a:lnTo>
                    <a:pt x="2479" y="1348"/>
                  </a:lnTo>
                  <a:lnTo>
                    <a:pt x="2517" y="1315"/>
                  </a:lnTo>
                  <a:lnTo>
                    <a:pt x="2553" y="1281"/>
                  </a:lnTo>
                  <a:lnTo>
                    <a:pt x="2586" y="1246"/>
                  </a:lnTo>
                  <a:lnTo>
                    <a:pt x="2617" y="1210"/>
                  </a:lnTo>
                  <a:lnTo>
                    <a:pt x="2644" y="1172"/>
                  </a:lnTo>
                  <a:lnTo>
                    <a:pt x="2669" y="1133"/>
                  </a:lnTo>
                  <a:lnTo>
                    <a:pt x="2690" y="1094"/>
                  </a:lnTo>
                  <a:lnTo>
                    <a:pt x="2709" y="1054"/>
                  </a:lnTo>
                  <a:lnTo>
                    <a:pt x="2724" y="1014"/>
                  </a:lnTo>
                  <a:lnTo>
                    <a:pt x="2736" y="972"/>
                  </a:lnTo>
                  <a:lnTo>
                    <a:pt x="2745" y="930"/>
                  </a:lnTo>
                  <a:lnTo>
                    <a:pt x="2751" y="887"/>
                  </a:lnTo>
                  <a:lnTo>
                    <a:pt x="2752" y="844"/>
                  </a:lnTo>
                  <a:lnTo>
                    <a:pt x="2751" y="801"/>
                  </a:lnTo>
                  <a:lnTo>
                    <a:pt x="2745" y="758"/>
                  </a:lnTo>
                  <a:lnTo>
                    <a:pt x="2736" y="716"/>
                  </a:lnTo>
                  <a:lnTo>
                    <a:pt x="2724" y="674"/>
                  </a:lnTo>
                  <a:lnTo>
                    <a:pt x="2709" y="633"/>
                  </a:lnTo>
                  <a:lnTo>
                    <a:pt x="2690" y="594"/>
                  </a:lnTo>
                  <a:lnTo>
                    <a:pt x="2669" y="554"/>
                  </a:lnTo>
                  <a:lnTo>
                    <a:pt x="2644" y="516"/>
                  </a:lnTo>
                  <a:lnTo>
                    <a:pt x="2617" y="478"/>
                  </a:lnTo>
                  <a:lnTo>
                    <a:pt x="2586" y="442"/>
                  </a:lnTo>
                  <a:lnTo>
                    <a:pt x="2553" y="407"/>
                  </a:lnTo>
                  <a:lnTo>
                    <a:pt x="2517" y="372"/>
                  </a:lnTo>
                  <a:lnTo>
                    <a:pt x="2479" y="340"/>
                  </a:lnTo>
                  <a:lnTo>
                    <a:pt x="2437" y="307"/>
                  </a:lnTo>
                  <a:lnTo>
                    <a:pt x="2394" y="276"/>
                  </a:lnTo>
                  <a:lnTo>
                    <a:pt x="2349" y="248"/>
                  </a:lnTo>
                  <a:lnTo>
                    <a:pt x="2300" y="219"/>
                  </a:lnTo>
                  <a:lnTo>
                    <a:pt x="2251" y="193"/>
                  </a:lnTo>
                  <a:lnTo>
                    <a:pt x="2199" y="167"/>
                  </a:lnTo>
                  <a:lnTo>
                    <a:pt x="2146" y="144"/>
                  </a:lnTo>
                  <a:lnTo>
                    <a:pt x="2090" y="122"/>
                  </a:lnTo>
                  <a:lnTo>
                    <a:pt x="2032" y="102"/>
                  </a:lnTo>
                  <a:lnTo>
                    <a:pt x="1972" y="83"/>
                  </a:lnTo>
                  <a:lnTo>
                    <a:pt x="1911" y="66"/>
                  </a:lnTo>
                  <a:lnTo>
                    <a:pt x="1849" y="52"/>
                  </a:lnTo>
                  <a:lnTo>
                    <a:pt x="1785" y="38"/>
                  </a:lnTo>
                  <a:lnTo>
                    <a:pt x="1720" y="27"/>
                  </a:lnTo>
                  <a:lnTo>
                    <a:pt x="1654" y="17"/>
                  </a:lnTo>
                  <a:lnTo>
                    <a:pt x="1586" y="10"/>
                  </a:lnTo>
                  <a:lnTo>
                    <a:pt x="1518" y="4"/>
                  </a:lnTo>
                  <a:lnTo>
                    <a:pt x="1448" y="1"/>
                  </a:lnTo>
                  <a:lnTo>
                    <a:pt x="1377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3750" name="Freeform 6">
              <a:extLst>
                <a:ext uri="{FF2B5EF4-FFF2-40B4-BE49-F238E27FC236}">
                  <a16:creationId xmlns:a16="http://schemas.microsoft.com/office/drawing/2014/main" id="{85570B54-3C94-3B52-9219-6E3ED59CE3F4}"/>
                </a:ext>
              </a:extLst>
            </p:cNvPr>
            <p:cNvSpPr>
              <a:spLocks/>
            </p:cNvSpPr>
            <p:nvPr/>
          </p:nvSpPr>
          <p:spPr bwMode="auto">
            <a:xfrm>
              <a:off x="3937" y="2524"/>
              <a:ext cx="1310" cy="788"/>
            </a:xfrm>
            <a:custGeom>
              <a:avLst/>
              <a:gdLst>
                <a:gd name="T0" fmla="*/ 1176 w 2618"/>
                <a:gd name="T1" fmla="*/ 4 h 1576"/>
                <a:gd name="T2" fmla="*/ 983 w 2618"/>
                <a:gd name="T3" fmla="*/ 24 h 1576"/>
                <a:gd name="T4" fmla="*/ 800 w 2618"/>
                <a:gd name="T5" fmla="*/ 62 h 1576"/>
                <a:gd name="T6" fmla="*/ 631 w 2618"/>
                <a:gd name="T7" fmla="*/ 114 h 1576"/>
                <a:gd name="T8" fmla="*/ 476 w 2618"/>
                <a:gd name="T9" fmla="*/ 180 h 1576"/>
                <a:gd name="T10" fmla="*/ 340 w 2618"/>
                <a:gd name="T11" fmla="*/ 258 h 1576"/>
                <a:gd name="T12" fmla="*/ 224 w 2618"/>
                <a:gd name="T13" fmla="*/ 347 h 1576"/>
                <a:gd name="T14" fmla="*/ 129 w 2618"/>
                <a:gd name="T15" fmla="*/ 446 h 1576"/>
                <a:gd name="T16" fmla="*/ 59 w 2618"/>
                <a:gd name="T17" fmla="*/ 553 h 1576"/>
                <a:gd name="T18" fmla="*/ 14 w 2618"/>
                <a:gd name="T19" fmla="*/ 667 h 1576"/>
                <a:gd name="T20" fmla="*/ 0 w 2618"/>
                <a:gd name="T21" fmla="*/ 788 h 1576"/>
                <a:gd name="T22" fmla="*/ 14 w 2618"/>
                <a:gd name="T23" fmla="*/ 907 h 1576"/>
                <a:gd name="T24" fmla="*/ 59 w 2618"/>
                <a:gd name="T25" fmla="*/ 1023 h 1576"/>
                <a:gd name="T26" fmla="*/ 129 w 2618"/>
                <a:gd name="T27" fmla="*/ 1129 h 1576"/>
                <a:gd name="T28" fmla="*/ 224 w 2618"/>
                <a:gd name="T29" fmla="*/ 1229 h 1576"/>
                <a:gd name="T30" fmla="*/ 340 w 2618"/>
                <a:gd name="T31" fmla="*/ 1317 h 1576"/>
                <a:gd name="T32" fmla="*/ 476 w 2618"/>
                <a:gd name="T33" fmla="*/ 1396 h 1576"/>
                <a:gd name="T34" fmla="*/ 631 w 2618"/>
                <a:gd name="T35" fmla="*/ 1462 h 1576"/>
                <a:gd name="T36" fmla="*/ 800 w 2618"/>
                <a:gd name="T37" fmla="*/ 1514 h 1576"/>
                <a:gd name="T38" fmla="*/ 983 w 2618"/>
                <a:gd name="T39" fmla="*/ 1552 h 1576"/>
                <a:gd name="T40" fmla="*/ 1176 w 2618"/>
                <a:gd name="T41" fmla="*/ 1572 h 1576"/>
                <a:gd name="T42" fmla="*/ 1376 w 2618"/>
                <a:gd name="T43" fmla="*/ 1575 h 1576"/>
                <a:gd name="T44" fmla="*/ 1573 w 2618"/>
                <a:gd name="T45" fmla="*/ 1561 h 1576"/>
                <a:gd name="T46" fmla="*/ 1760 w 2618"/>
                <a:gd name="T47" fmla="*/ 1528 h 1576"/>
                <a:gd name="T48" fmla="*/ 1933 w 2618"/>
                <a:gd name="T49" fmla="*/ 1480 h 1576"/>
                <a:gd name="T50" fmla="*/ 2092 w 2618"/>
                <a:gd name="T51" fmla="*/ 1419 h 1576"/>
                <a:gd name="T52" fmla="*/ 2235 w 2618"/>
                <a:gd name="T53" fmla="*/ 1345 h 1576"/>
                <a:gd name="T54" fmla="*/ 2358 w 2618"/>
                <a:gd name="T55" fmla="*/ 1259 h 1576"/>
                <a:gd name="T56" fmla="*/ 2461 w 2618"/>
                <a:gd name="T57" fmla="*/ 1163 h 1576"/>
                <a:gd name="T58" fmla="*/ 2538 w 2618"/>
                <a:gd name="T59" fmla="*/ 1059 h 1576"/>
                <a:gd name="T60" fmla="*/ 2591 w 2618"/>
                <a:gd name="T61" fmla="*/ 946 h 1576"/>
                <a:gd name="T62" fmla="*/ 2617 w 2618"/>
                <a:gd name="T63" fmla="*/ 828 h 1576"/>
                <a:gd name="T64" fmla="*/ 2611 w 2618"/>
                <a:gd name="T65" fmla="*/ 708 h 1576"/>
                <a:gd name="T66" fmla="*/ 2577 w 2618"/>
                <a:gd name="T67" fmla="*/ 591 h 1576"/>
                <a:gd name="T68" fmla="*/ 2516 w 2618"/>
                <a:gd name="T69" fmla="*/ 481 h 1576"/>
                <a:gd name="T70" fmla="*/ 2428 w 2618"/>
                <a:gd name="T71" fmla="*/ 380 h 1576"/>
                <a:gd name="T72" fmla="*/ 2320 w 2618"/>
                <a:gd name="T73" fmla="*/ 286 h 1576"/>
                <a:gd name="T74" fmla="*/ 2189 w 2618"/>
                <a:gd name="T75" fmla="*/ 205 h 1576"/>
                <a:gd name="T76" fmla="*/ 2040 w 2618"/>
                <a:gd name="T77" fmla="*/ 135 h 1576"/>
                <a:gd name="T78" fmla="*/ 1877 w 2618"/>
                <a:gd name="T79" fmla="*/ 78 h 1576"/>
                <a:gd name="T80" fmla="*/ 1699 w 2618"/>
                <a:gd name="T81" fmla="*/ 35 h 1576"/>
                <a:gd name="T82" fmla="*/ 1509 w 2618"/>
                <a:gd name="T83" fmla="*/ 9 h 1576"/>
                <a:gd name="T84" fmla="*/ 1310 w 2618"/>
                <a:gd name="T85" fmla="*/ 0 h 15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618" h="1576">
                  <a:moveTo>
                    <a:pt x="1310" y="0"/>
                  </a:moveTo>
                  <a:lnTo>
                    <a:pt x="1243" y="1"/>
                  </a:lnTo>
                  <a:lnTo>
                    <a:pt x="1176" y="4"/>
                  </a:lnTo>
                  <a:lnTo>
                    <a:pt x="1111" y="9"/>
                  </a:lnTo>
                  <a:lnTo>
                    <a:pt x="1045" y="15"/>
                  </a:lnTo>
                  <a:lnTo>
                    <a:pt x="983" y="24"/>
                  </a:lnTo>
                  <a:lnTo>
                    <a:pt x="920" y="35"/>
                  </a:lnTo>
                  <a:lnTo>
                    <a:pt x="860" y="48"/>
                  </a:lnTo>
                  <a:lnTo>
                    <a:pt x="800" y="62"/>
                  </a:lnTo>
                  <a:lnTo>
                    <a:pt x="742" y="78"/>
                  </a:lnTo>
                  <a:lnTo>
                    <a:pt x="686" y="94"/>
                  </a:lnTo>
                  <a:lnTo>
                    <a:pt x="631" y="114"/>
                  </a:lnTo>
                  <a:lnTo>
                    <a:pt x="577" y="135"/>
                  </a:lnTo>
                  <a:lnTo>
                    <a:pt x="525" y="157"/>
                  </a:lnTo>
                  <a:lnTo>
                    <a:pt x="476" y="180"/>
                  </a:lnTo>
                  <a:lnTo>
                    <a:pt x="429" y="205"/>
                  </a:lnTo>
                  <a:lnTo>
                    <a:pt x="383" y="231"/>
                  </a:lnTo>
                  <a:lnTo>
                    <a:pt x="340" y="258"/>
                  </a:lnTo>
                  <a:lnTo>
                    <a:pt x="298" y="286"/>
                  </a:lnTo>
                  <a:lnTo>
                    <a:pt x="260" y="316"/>
                  </a:lnTo>
                  <a:lnTo>
                    <a:pt x="224" y="347"/>
                  </a:lnTo>
                  <a:lnTo>
                    <a:pt x="190" y="380"/>
                  </a:lnTo>
                  <a:lnTo>
                    <a:pt x="157" y="412"/>
                  </a:lnTo>
                  <a:lnTo>
                    <a:pt x="129" y="446"/>
                  </a:lnTo>
                  <a:lnTo>
                    <a:pt x="102" y="481"/>
                  </a:lnTo>
                  <a:lnTo>
                    <a:pt x="80" y="517"/>
                  </a:lnTo>
                  <a:lnTo>
                    <a:pt x="59" y="553"/>
                  </a:lnTo>
                  <a:lnTo>
                    <a:pt x="41" y="591"/>
                  </a:lnTo>
                  <a:lnTo>
                    <a:pt x="26" y="629"/>
                  </a:lnTo>
                  <a:lnTo>
                    <a:pt x="14" y="667"/>
                  </a:lnTo>
                  <a:lnTo>
                    <a:pt x="7" y="708"/>
                  </a:lnTo>
                  <a:lnTo>
                    <a:pt x="1" y="748"/>
                  </a:lnTo>
                  <a:lnTo>
                    <a:pt x="0" y="788"/>
                  </a:lnTo>
                  <a:lnTo>
                    <a:pt x="1" y="828"/>
                  </a:lnTo>
                  <a:lnTo>
                    <a:pt x="7" y="868"/>
                  </a:lnTo>
                  <a:lnTo>
                    <a:pt x="14" y="907"/>
                  </a:lnTo>
                  <a:lnTo>
                    <a:pt x="26" y="946"/>
                  </a:lnTo>
                  <a:lnTo>
                    <a:pt x="41" y="985"/>
                  </a:lnTo>
                  <a:lnTo>
                    <a:pt x="59" y="1023"/>
                  </a:lnTo>
                  <a:lnTo>
                    <a:pt x="80" y="1059"/>
                  </a:lnTo>
                  <a:lnTo>
                    <a:pt x="102" y="1094"/>
                  </a:lnTo>
                  <a:lnTo>
                    <a:pt x="129" y="1129"/>
                  </a:lnTo>
                  <a:lnTo>
                    <a:pt x="157" y="1163"/>
                  </a:lnTo>
                  <a:lnTo>
                    <a:pt x="190" y="1196"/>
                  </a:lnTo>
                  <a:lnTo>
                    <a:pt x="224" y="1229"/>
                  </a:lnTo>
                  <a:lnTo>
                    <a:pt x="260" y="1259"/>
                  </a:lnTo>
                  <a:lnTo>
                    <a:pt x="298" y="1288"/>
                  </a:lnTo>
                  <a:lnTo>
                    <a:pt x="340" y="1317"/>
                  </a:lnTo>
                  <a:lnTo>
                    <a:pt x="383" y="1345"/>
                  </a:lnTo>
                  <a:lnTo>
                    <a:pt x="429" y="1371"/>
                  </a:lnTo>
                  <a:lnTo>
                    <a:pt x="476" y="1396"/>
                  </a:lnTo>
                  <a:lnTo>
                    <a:pt x="525" y="1419"/>
                  </a:lnTo>
                  <a:lnTo>
                    <a:pt x="577" y="1441"/>
                  </a:lnTo>
                  <a:lnTo>
                    <a:pt x="631" y="1462"/>
                  </a:lnTo>
                  <a:lnTo>
                    <a:pt x="686" y="1480"/>
                  </a:lnTo>
                  <a:lnTo>
                    <a:pt x="742" y="1498"/>
                  </a:lnTo>
                  <a:lnTo>
                    <a:pt x="800" y="1514"/>
                  </a:lnTo>
                  <a:lnTo>
                    <a:pt x="860" y="1528"/>
                  </a:lnTo>
                  <a:lnTo>
                    <a:pt x="920" y="1541"/>
                  </a:lnTo>
                  <a:lnTo>
                    <a:pt x="983" y="1552"/>
                  </a:lnTo>
                  <a:lnTo>
                    <a:pt x="1045" y="1561"/>
                  </a:lnTo>
                  <a:lnTo>
                    <a:pt x="1111" y="1567"/>
                  </a:lnTo>
                  <a:lnTo>
                    <a:pt x="1176" y="1572"/>
                  </a:lnTo>
                  <a:lnTo>
                    <a:pt x="1243" y="1575"/>
                  </a:lnTo>
                  <a:lnTo>
                    <a:pt x="1310" y="1576"/>
                  </a:lnTo>
                  <a:lnTo>
                    <a:pt x="1376" y="1575"/>
                  </a:lnTo>
                  <a:lnTo>
                    <a:pt x="1443" y="1572"/>
                  </a:lnTo>
                  <a:lnTo>
                    <a:pt x="1509" y="1567"/>
                  </a:lnTo>
                  <a:lnTo>
                    <a:pt x="1573" y="1561"/>
                  </a:lnTo>
                  <a:lnTo>
                    <a:pt x="1636" y="1552"/>
                  </a:lnTo>
                  <a:lnTo>
                    <a:pt x="1699" y="1541"/>
                  </a:lnTo>
                  <a:lnTo>
                    <a:pt x="1760" y="1528"/>
                  </a:lnTo>
                  <a:lnTo>
                    <a:pt x="1819" y="1514"/>
                  </a:lnTo>
                  <a:lnTo>
                    <a:pt x="1877" y="1498"/>
                  </a:lnTo>
                  <a:lnTo>
                    <a:pt x="1933" y="1480"/>
                  </a:lnTo>
                  <a:lnTo>
                    <a:pt x="1988" y="1462"/>
                  </a:lnTo>
                  <a:lnTo>
                    <a:pt x="2040" y="1441"/>
                  </a:lnTo>
                  <a:lnTo>
                    <a:pt x="2092" y="1419"/>
                  </a:lnTo>
                  <a:lnTo>
                    <a:pt x="2141" y="1396"/>
                  </a:lnTo>
                  <a:lnTo>
                    <a:pt x="2189" y="1371"/>
                  </a:lnTo>
                  <a:lnTo>
                    <a:pt x="2235" y="1345"/>
                  </a:lnTo>
                  <a:lnTo>
                    <a:pt x="2278" y="1317"/>
                  </a:lnTo>
                  <a:lnTo>
                    <a:pt x="2320" y="1288"/>
                  </a:lnTo>
                  <a:lnTo>
                    <a:pt x="2358" y="1259"/>
                  </a:lnTo>
                  <a:lnTo>
                    <a:pt x="2394" y="1229"/>
                  </a:lnTo>
                  <a:lnTo>
                    <a:pt x="2428" y="1196"/>
                  </a:lnTo>
                  <a:lnTo>
                    <a:pt x="2461" y="1163"/>
                  </a:lnTo>
                  <a:lnTo>
                    <a:pt x="2489" y="1129"/>
                  </a:lnTo>
                  <a:lnTo>
                    <a:pt x="2516" y="1094"/>
                  </a:lnTo>
                  <a:lnTo>
                    <a:pt x="2538" y="1059"/>
                  </a:lnTo>
                  <a:lnTo>
                    <a:pt x="2559" y="1023"/>
                  </a:lnTo>
                  <a:lnTo>
                    <a:pt x="2577" y="985"/>
                  </a:lnTo>
                  <a:lnTo>
                    <a:pt x="2591" y="946"/>
                  </a:lnTo>
                  <a:lnTo>
                    <a:pt x="2603" y="907"/>
                  </a:lnTo>
                  <a:lnTo>
                    <a:pt x="2611" y="868"/>
                  </a:lnTo>
                  <a:lnTo>
                    <a:pt x="2617" y="828"/>
                  </a:lnTo>
                  <a:lnTo>
                    <a:pt x="2618" y="788"/>
                  </a:lnTo>
                  <a:lnTo>
                    <a:pt x="2617" y="748"/>
                  </a:lnTo>
                  <a:lnTo>
                    <a:pt x="2611" y="708"/>
                  </a:lnTo>
                  <a:lnTo>
                    <a:pt x="2603" y="667"/>
                  </a:lnTo>
                  <a:lnTo>
                    <a:pt x="2591" y="629"/>
                  </a:lnTo>
                  <a:lnTo>
                    <a:pt x="2577" y="591"/>
                  </a:lnTo>
                  <a:lnTo>
                    <a:pt x="2559" y="553"/>
                  </a:lnTo>
                  <a:lnTo>
                    <a:pt x="2538" y="517"/>
                  </a:lnTo>
                  <a:lnTo>
                    <a:pt x="2516" y="481"/>
                  </a:lnTo>
                  <a:lnTo>
                    <a:pt x="2489" y="446"/>
                  </a:lnTo>
                  <a:lnTo>
                    <a:pt x="2461" y="412"/>
                  </a:lnTo>
                  <a:lnTo>
                    <a:pt x="2428" y="380"/>
                  </a:lnTo>
                  <a:lnTo>
                    <a:pt x="2394" y="347"/>
                  </a:lnTo>
                  <a:lnTo>
                    <a:pt x="2358" y="316"/>
                  </a:lnTo>
                  <a:lnTo>
                    <a:pt x="2320" y="286"/>
                  </a:lnTo>
                  <a:lnTo>
                    <a:pt x="2278" y="258"/>
                  </a:lnTo>
                  <a:lnTo>
                    <a:pt x="2235" y="231"/>
                  </a:lnTo>
                  <a:lnTo>
                    <a:pt x="2189" y="205"/>
                  </a:lnTo>
                  <a:lnTo>
                    <a:pt x="2141" y="180"/>
                  </a:lnTo>
                  <a:lnTo>
                    <a:pt x="2092" y="157"/>
                  </a:lnTo>
                  <a:lnTo>
                    <a:pt x="2040" y="135"/>
                  </a:lnTo>
                  <a:lnTo>
                    <a:pt x="1988" y="114"/>
                  </a:lnTo>
                  <a:lnTo>
                    <a:pt x="1933" y="94"/>
                  </a:lnTo>
                  <a:lnTo>
                    <a:pt x="1877" y="78"/>
                  </a:lnTo>
                  <a:lnTo>
                    <a:pt x="1819" y="62"/>
                  </a:lnTo>
                  <a:lnTo>
                    <a:pt x="1760" y="48"/>
                  </a:lnTo>
                  <a:lnTo>
                    <a:pt x="1699" y="35"/>
                  </a:lnTo>
                  <a:lnTo>
                    <a:pt x="1636" y="24"/>
                  </a:lnTo>
                  <a:lnTo>
                    <a:pt x="1573" y="15"/>
                  </a:lnTo>
                  <a:lnTo>
                    <a:pt x="1509" y="9"/>
                  </a:lnTo>
                  <a:lnTo>
                    <a:pt x="1443" y="4"/>
                  </a:lnTo>
                  <a:lnTo>
                    <a:pt x="1376" y="1"/>
                  </a:lnTo>
                  <a:lnTo>
                    <a:pt x="1310" y="0"/>
                  </a:lnTo>
                  <a:close/>
                </a:path>
              </a:pathLst>
            </a:custGeom>
            <a:solidFill>
              <a:srgbClr val="5BC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3751" name="Freeform 7">
              <a:extLst>
                <a:ext uri="{FF2B5EF4-FFF2-40B4-BE49-F238E27FC236}">
                  <a16:creationId xmlns:a16="http://schemas.microsoft.com/office/drawing/2014/main" id="{7D068C92-7425-7F15-F592-F441DC12797D}"/>
                </a:ext>
              </a:extLst>
            </p:cNvPr>
            <p:cNvSpPr>
              <a:spLocks/>
            </p:cNvSpPr>
            <p:nvPr/>
          </p:nvSpPr>
          <p:spPr bwMode="auto">
            <a:xfrm>
              <a:off x="3966" y="2966"/>
              <a:ext cx="1254" cy="820"/>
            </a:xfrm>
            <a:custGeom>
              <a:avLst/>
              <a:gdLst>
                <a:gd name="T0" fmla="*/ 2499 w 2507"/>
                <a:gd name="T1" fmla="*/ 1190 h 1640"/>
                <a:gd name="T2" fmla="*/ 2464 w 2507"/>
                <a:gd name="T3" fmla="*/ 1146 h 1640"/>
                <a:gd name="T4" fmla="*/ 2416 w 2507"/>
                <a:gd name="T5" fmla="*/ 1118 h 1640"/>
                <a:gd name="T6" fmla="*/ 2226 w 2507"/>
                <a:gd name="T7" fmla="*/ 1115 h 1640"/>
                <a:gd name="T8" fmla="*/ 1945 w 2507"/>
                <a:gd name="T9" fmla="*/ 399 h 1640"/>
                <a:gd name="T10" fmla="*/ 2122 w 2507"/>
                <a:gd name="T11" fmla="*/ 618 h 1640"/>
                <a:gd name="T12" fmla="*/ 2159 w 2507"/>
                <a:gd name="T13" fmla="*/ 198 h 1640"/>
                <a:gd name="T14" fmla="*/ 1978 w 2507"/>
                <a:gd name="T15" fmla="*/ 100 h 1640"/>
                <a:gd name="T16" fmla="*/ 1678 w 2507"/>
                <a:gd name="T17" fmla="*/ 342 h 1640"/>
                <a:gd name="T18" fmla="*/ 1963 w 2507"/>
                <a:gd name="T19" fmla="*/ 1121 h 1640"/>
                <a:gd name="T20" fmla="*/ 1883 w 2507"/>
                <a:gd name="T21" fmla="*/ 1124 h 1640"/>
                <a:gd name="T22" fmla="*/ 1798 w 2507"/>
                <a:gd name="T23" fmla="*/ 1127 h 1640"/>
                <a:gd name="T24" fmla="*/ 1708 w 2507"/>
                <a:gd name="T25" fmla="*/ 1129 h 1640"/>
                <a:gd name="T26" fmla="*/ 1614 w 2507"/>
                <a:gd name="T27" fmla="*/ 1132 h 1640"/>
                <a:gd name="T28" fmla="*/ 1519 w 2507"/>
                <a:gd name="T29" fmla="*/ 1134 h 1640"/>
                <a:gd name="T30" fmla="*/ 1421 w 2507"/>
                <a:gd name="T31" fmla="*/ 1138 h 1640"/>
                <a:gd name="T32" fmla="*/ 1323 w 2507"/>
                <a:gd name="T33" fmla="*/ 1142 h 1640"/>
                <a:gd name="T34" fmla="*/ 1223 w 2507"/>
                <a:gd name="T35" fmla="*/ 1146 h 1640"/>
                <a:gd name="T36" fmla="*/ 1127 w 2507"/>
                <a:gd name="T37" fmla="*/ 1150 h 1640"/>
                <a:gd name="T38" fmla="*/ 1032 w 2507"/>
                <a:gd name="T39" fmla="*/ 1154 h 1640"/>
                <a:gd name="T40" fmla="*/ 879 w 2507"/>
                <a:gd name="T41" fmla="*/ 1162 h 1640"/>
                <a:gd name="T42" fmla="*/ 663 w 2507"/>
                <a:gd name="T43" fmla="*/ 1173 h 1640"/>
                <a:gd name="T44" fmla="*/ 524 w 2507"/>
                <a:gd name="T45" fmla="*/ 1186 h 1640"/>
                <a:gd name="T46" fmla="*/ 444 w 2507"/>
                <a:gd name="T47" fmla="*/ 1197 h 1640"/>
                <a:gd name="T48" fmla="*/ 406 w 2507"/>
                <a:gd name="T49" fmla="*/ 1206 h 1640"/>
                <a:gd name="T50" fmla="*/ 396 w 2507"/>
                <a:gd name="T51" fmla="*/ 1215 h 1640"/>
                <a:gd name="T52" fmla="*/ 41 w 2507"/>
                <a:gd name="T53" fmla="*/ 1487 h 1640"/>
                <a:gd name="T54" fmla="*/ 10 w 2507"/>
                <a:gd name="T55" fmla="*/ 1514 h 1640"/>
                <a:gd name="T56" fmla="*/ 0 w 2507"/>
                <a:gd name="T57" fmla="*/ 1525 h 1640"/>
                <a:gd name="T58" fmla="*/ 1 w 2507"/>
                <a:gd name="T59" fmla="*/ 1531 h 1640"/>
                <a:gd name="T60" fmla="*/ 16 w 2507"/>
                <a:gd name="T61" fmla="*/ 1541 h 1640"/>
                <a:gd name="T62" fmla="*/ 114 w 2507"/>
                <a:gd name="T63" fmla="*/ 1558 h 1640"/>
                <a:gd name="T64" fmla="*/ 289 w 2507"/>
                <a:gd name="T65" fmla="*/ 1574 h 1640"/>
                <a:gd name="T66" fmla="*/ 521 w 2507"/>
                <a:gd name="T67" fmla="*/ 1587 h 1640"/>
                <a:gd name="T68" fmla="*/ 791 w 2507"/>
                <a:gd name="T69" fmla="*/ 1600 h 1640"/>
                <a:gd name="T70" fmla="*/ 1079 w 2507"/>
                <a:gd name="T71" fmla="*/ 1611 h 1640"/>
                <a:gd name="T72" fmla="*/ 1366 w 2507"/>
                <a:gd name="T73" fmla="*/ 1621 h 1640"/>
                <a:gd name="T74" fmla="*/ 1632 w 2507"/>
                <a:gd name="T75" fmla="*/ 1628 h 1640"/>
                <a:gd name="T76" fmla="*/ 1858 w 2507"/>
                <a:gd name="T77" fmla="*/ 1634 h 1640"/>
                <a:gd name="T78" fmla="*/ 2022 w 2507"/>
                <a:gd name="T79" fmla="*/ 1637 h 1640"/>
                <a:gd name="T80" fmla="*/ 2109 w 2507"/>
                <a:gd name="T81" fmla="*/ 1640 h 1640"/>
                <a:gd name="T82" fmla="*/ 2129 w 2507"/>
                <a:gd name="T83" fmla="*/ 1639 h 1640"/>
                <a:gd name="T84" fmla="*/ 2149 w 2507"/>
                <a:gd name="T85" fmla="*/ 1636 h 1640"/>
                <a:gd name="T86" fmla="*/ 2167 w 2507"/>
                <a:gd name="T87" fmla="*/ 1631 h 1640"/>
                <a:gd name="T88" fmla="*/ 2172 w 2507"/>
                <a:gd name="T89" fmla="*/ 1637 h 1640"/>
                <a:gd name="T90" fmla="*/ 2187 w 2507"/>
                <a:gd name="T91" fmla="*/ 1632 h 1640"/>
                <a:gd name="T92" fmla="*/ 2211 w 2507"/>
                <a:gd name="T93" fmla="*/ 1618 h 1640"/>
                <a:gd name="T94" fmla="*/ 2233 w 2507"/>
                <a:gd name="T95" fmla="*/ 1605 h 1640"/>
                <a:gd name="T96" fmla="*/ 2254 w 2507"/>
                <a:gd name="T97" fmla="*/ 1586 h 1640"/>
                <a:gd name="T98" fmla="*/ 2296 w 2507"/>
                <a:gd name="T99" fmla="*/ 1536 h 1640"/>
                <a:gd name="T100" fmla="*/ 2392 w 2507"/>
                <a:gd name="T101" fmla="*/ 1418 h 1640"/>
                <a:gd name="T102" fmla="*/ 2471 w 2507"/>
                <a:gd name="T103" fmla="*/ 1303 h 1640"/>
                <a:gd name="T104" fmla="*/ 2490 w 2507"/>
                <a:gd name="T105" fmla="*/ 1271 h 1640"/>
                <a:gd name="T106" fmla="*/ 2490 w 2507"/>
                <a:gd name="T107" fmla="*/ 1269 h 1640"/>
                <a:gd name="T108" fmla="*/ 2505 w 2507"/>
                <a:gd name="T109" fmla="*/ 1233 h 16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507" h="1640">
                  <a:moveTo>
                    <a:pt x="2507" y="1225"/>
                  </a:moveTo>
                  <a:lnTo>
                    <a:pt x="2505" y="1207"/>
                  </a:lnTo>
                  <a:lnTo>
                    <a:pt x="2499" y="1190"/>
                  </a:lnTo>
                  <a:lnTo>
                    <a:pt x="2489" y="1175"/>
                  </a:lnTo>
                  <a:lnTo>
                    <a:pt x="2477" y="1159"/>
                  </a:lnTo>
                  <a:lnTo>
                    <a:pt x="2464" y="1146"/>
                  </a:lnTo>
                  <a:lnTo>
                    <a:pt x="2449" y="1134"/>
                  </a:lnTo>
                  <a:lnTo>
                    <a:pt x="2432" y="1125"/>
                  </a:lnTo>
                  <a:lnTo>
                    <a:pt x="2416" y="1118"/>
                  </a:lnTo>
                  <a:lnTo>
                    <a:pt x="2279" y="618"/>
                  </a:lnTo>
                  <a:lnTo>
                    <a:pt x="2122" y="618"/>
                  </a:lnTo>
                  <a:lnTo>
                    <a:pt x="2226" y="1115"/>
                  </a:lnTo>
                  <a:lnTo>
                    <a:pt x="2131" y="1118"/>
                  </a:lnTo>
                  <a:lnTo>
                    <a:pt x="1944" y="399"/>
                  </a:lnTo>
                  <a:lnTo>
                    <a:pt x="1945" y="399"/>
                  </a:lnTo>
                  <a:lnTo>
                    <a:pt x="1950" y="399"/>
                  </a:lnTo>
                  <a:lnTo>
                    <a:pt x="2054" y="299"/>
                  </a:lnTo>
                  <a:lnTo>
                    <a:pt x="2122" y="618"/>
                  </a:lnTo>
                  <a:lnTo>
                    <a:pt x="2279" y="618"/>
                  </a:lnTo>
                  <a:lnTo>
                    <a:pt x="2164" y="197"/>
                  </a:lnTo>
                  <a:lnTo>
                    <a:pt x="2159" y="198"/>
                  </a:lnTo>
                  <a:lnTo>
                    <a:pt x="2232" y="128"/>
                  </a:lnTo>
                  <a:lnTo>
                    <a:pt x="2214" y="0"/>
                  </a:lnTo>
                  <a:lnTo>
                    <a:pt x="1978" y="100"/>
                  </a:lnTo>
                  <a:lnTo>
                    <a:pt x="1976" y="101"/>
                  </a:lnTo>
                  <a:lnTo>
                    <a:pt x="1975" y="102"/>
                  </a:lnTo>
                  <a:lnTo>
                    <a:pt x="1678" y="342"/>
                  </a:lnTo>
                  <a:lnTo>
                    <a:pt x="1712" y="397"/>
                  </a:lnTo>
                  <a:lnTo>
                    <a:pt x="1810" y="398"/>
                  </a:lnTo>
                  <a:lnTo>
                    <a:pt x="1963" y="1121"/>
                  </a:lnTo>
                  <a:lnTo>
                    <a:pt x="1938" y="1123"/>
                  </a:lnTo>
                  <a:lnTo>
                    <a:pt x="1911" y="1123"/>
                  </a:lnTo>
                  <a:lnTo>
                    <a:pt x="1883" y="1124"/>
                  </a:lnTo>
                  <a:lnTo>
                    <a:pt x="1855" y="1124"/>
                  </a:lnTo>
                  <a:lnTo>
                    <a:pt x="1826" y="1125"/>
                  </a:lnTo>
                  <a:lnTo>
                    <a:pt x="1798" y="1127"/>
                  </a:lnTo>
                  <a:lnTo>
                    <a:pt x="1768" y="1127"/>
                  </a:lnTo>
                  <a:lnTo>
                    <a:pt x="1739" y="1128"/>
                  </a:lnTo>
                  <a:lnTo>
                    <a:pt x="1708" y="1129"/>
                  </a:lnTo>
                  <a:lnTo>
                    <a:pt x="1678" y="1130"/>
                  </a:lnTo>
                  <a:lnTo>
                    <a:pt x="1647" y="1130"/>
                  </a:lnTo>
                  <a:lnTo>
                    <a:pt x="1614" y="1132"/>
                  </a:lnTo>
                  <a:lnTo>
                    <a:pt x="1583" y="1133"/>
                  </a:lnTo>
                  <a:lnTo>
                    <a:pt x="1552" y="1134"/>
                  </a:lnTo>
                  <a:lnTo>
                    <a:pt x="1519" y="1134"/>
                  </a:lnTo>
                  <a:lnTo>
                    <a:pt x="1486" y="1136"/>
                  </a:lnTo>
                  <a:lnTo>
                    <a:pt x="1454" y="1137"/>
                  </a:lnTo>
                  <a:lnTo>
                    <a:pt x="1421" y="1138"/>
                  </a:lnTo>
                  <a:lnTo>
                    <a:pt x="1388" y="1140"/>
                  </a:lnTo>
                  <a:lnTo>
                    <a:pt x="1356" y="1141"/>
                  </a:lnTo>
                  <a:lnTo>
                    <a:pt x="1323" y="1142"/>
                  </a:lnTo>
                  <a:lnTo>
                    <a:pt x="1290" y="1143"/>
                  </a:lnTo>
                  <a:lnTo>
                    <a:pt x="1258" y="1145"/>
                  </a:lnTo>
                  <a:lnTo>
                    <a:pt x="1223" y="1146"/>
                  </a:lnTo>
                  <a:lnTo>
                    <a:pt x="1192" y="1147"/>
                  </a:lnTo>
                  <a:lnTo>
                    <a:pt x="1160" y="1149"/>
                  </a:lnTo>
                  <a:lnTo>
                    <a:pt x="1127" y="1150"/>
                  </a:lnTo>
                  <a:lnTo>
                    <a:pt x="1094" y="1151"/>
                  </a:lnTo>
                  <a:lnTo>
                    <a:pt x="1063" y="1153"/>
                  </a:lnTo>
                  <a:lnTo>
                    <a:pt x="1032" y="1154"/>
                  </a:lnTo>
                  <a:lnTo>
                    <a:pt x="1001" y="1155"/>
                  </a:lnTo>
                  <a:lnTo>
                    <a:pt x="969" y="1156"/>
                  </a:lnTo>
                  <a:lnTo>
                    <a:pt x="879" y="1162"/>
                  </a:lnTo>
                  <a:lnTo>
                    <a:pt x="797" y="1165"/>
                  </a:lnTo>
                  <a:lnTo>
                    <a:pt x="726" y="1169"/>
                  </a:lnTo>
                  <a:lnTo>
                    <a:pt x="663" y="1173"/>
                  </a:lnTo>
                  <a:lnTo>
                    <a:pt x="608" y="1178"/>
                  </a:lnTo>
                  <a:lnTo>
                    <a:pt x="562" y="1182"/>
                  </a:lnTo>
                  <a:lnTo>
                    <a:pt x="524" y="1186"/>
                  </a:lnTo>
                  <a:lnTo>
                    <a:pt x="491" y="1189"/>
                  </a:lnTo>
                  <a:lnTo>
                    <a:pt x="464" y="1193"/>
                  </a:lnTo>
                  <a:lnTo>
                    <a:pt x="444" y="1197"/>
                  </a:lnTo>
                  <a:lnTo>
                    <a:pt x="427" y="1200"/>
                  </a:lnTo>
                  <a:lnTo>
                    <a:pt x="415" y="1203"/>
                  </a:lnTo>
                  <a:lnTo>
                    <a:pt x="406" y="1206"/>
                  </a:lnTo>
                  <a:lnTo>
                    <a:pt x="401" y="1210"/>
                  </a:lnTo>
                  <a:lnTo>
                    <a:pt x="398" y="1212"/>
                  </a:lnTo>
                  <a:lnTo>
                    <a:pt x="396" y="1215"/>
                  </a:lnTo>
                  <a:lnTo>
                    <a:pt x="53" y="1481"/>
                  </a:lnTo>
                  <a:lnTo>
                    <a:pt x="46" y="1484"/>
                  </a:lnTo>
                  <a:lnTo>
                    <a:pt x="41" y="1487"/>
                  </a:lnTo>
                  <a:lnTo>
                    <a:pt x="38" y="1490"/>
                  </a:lnTo>
                  <a:lnTo>
                    <a:pt x="38" y="1492"/>
                  </a:lnTo>
                  <a:lnTo>
                    <a:pt x="10" y="1514"/>
                  </a:lnTo>
                  <a:lnTo>
                    <a:pt x="4" y="1517"/>
                  </a:lnTo>
                  <a:lnTo>
                    <a:pt x="1" y="1521"/>
                  </a:lnTo>
                  <a:lnTo>
                    <a:pt x="0" y="1525"/>
                  </a:lnTo>
                  <a:lnTo>
                    <a:pt x="0" y="1527"/>
                  </a:lnTo>
                  <a:lnTo>
                    <a:pt x="0" y="1529"/>
                  </a:lnTo>
                  <a:lnTo>
                    <a:pt x="1" y="1531"/>
                  </a:lnTo>
                  <a:lnTo>
                    <a:pt x="2" y="1534"/>
                  </a:lnTo>
                  <a:lnTo>
                    <a:pt x="4" y="1536"/>
                  </a:lnTo>
                  <a:lnTo>
                    <a:pt x="16" y="1541"/>
                  </a:lnTo>
                  <a:lnTo>
                    <a:pt x="40" y="1548"/>
                  </a:lnTo>
                  <a:lnTo>
                    <a:pt x="72" y="1553"/>
                  </a:lnTo>
                  <a:lnTo>
                    <a:pt x="114" y="1558"/>
                  </a:lnTo>
                  <a:lnTo>
                    <a:pt x="166" y="1564"/>
                  </a:lnTo>
                  <a:lnTo>
                    <a:pt x="224" y="1569"/>
                  </a:lnTo>
                  <a:lnTo>
                    <a:pt x="289" y="1574"/>
                  </a:lnTo>
                  <a:lnTo>
                    <a:pt x="362" y="1578"/>
                  </a:lnTo>
                  <a:lnTo>
                    <a:pt x="439" y="1583"/>
                  </a:lnTo>
                  <a:lnTo>
                    <a:pt x="521" y="1587"/>
                  </a:lnTo>
                  <a:lnTo>
                    <a:pt x="608" y="1592"/>
                  </a:lnTo>
                  <a:lnTo>
                    <a:pt x="699" y="1596"/>
                  </a:lnTo>
                  <a:lnTo>
                    <a:pt x="791" y="1600"/>
                  </a:lnTo>
                  <a:lnTo>
                    <a:pt x="886" y="1604"/>
                  </a:lnTo>
                  <a:lnTo>
                    <a:pt x="983" y="1608"/>
                  </a:lnTo>
                  <a:lnTo>
                    <a:pt x="1079" y="1611"/>
                  </a:lnTo>
                  <a:lnTo>
                    <a:pt x="1176" y="1614"/>
                  </a:lnTo>
                  <a:lnTo>
                    <a:pt x="1272" y="1618"/>
                  </a:lnTo>
                  <a:lnTo>
                    <a:pt x="1366" y="1621"/>
                  </a:lnTo>
                  <a:lnTo>
                    <a:pt x="1458" y="1623"/>
                  </a:lnTo>
                  <a:lnTo>
                    <a:pt x="1547" y="1626"/>
                  </a:lnTo>
                  <a:lnTo>
                    <a:pt x="1632" y="1628"/>
                  </a:lnTo>
                  <a:lnTo>
                    <a:pt x="1712" y="1631"/>
                  </a:lnTo>
                  <a:lnTo>
                    <a:pt x="1788" y="1632"/>
                  </a:lnTo>
                  <a:lnTo>
                    <a:pt x="1858" y="1634"/>
                  </a:lnTo>
                  <a:lnTo>
                    <a:pt x="1920" y="1636"/>
                  </a:lnTo>
                  <a:lnTo>
                    <a:pt x="1975" y="1637"/>
                  </a:lnTo>
                  <a:lnTo>
                    <a:pt x="2022" y="1637"/>
                  </a:lnTo>
                  <a:lnTo>
                    <a:pt x="2061" y="1639"/>
                  </a:lnTo>
                  <a:lnTo>
                    <a:pt x="2089" y="1640"/>
                  </a:lnTo>
                  <a:lnTo>
                    <a:pt x="2109" y="1640"/>
                  </a:lnTo>
                  <a:lnTo>
                    <a:pt x="2116" y="1640"/>
                  </a:lnTo>
                  <a:lnTo>
                    <a:pt x="2122" y="1640"/>
                  </a:lnTo>
                  <a:lnTo>
                    <a:pt x="2129" y="1639"/>
                  </a:lnTo>
                  <a:lnTo>
                    <a:pt x="2135" y="1639"/>
                  </a:lnTo>
                  <a:lnTo>
                    <a:pt x="2141" y="1637"/>
                  </a:lnTo>
                  <a:lnTo>
                    <a:pt x="2149" y="1636"/>
                  </a:lnTo>
                  <a:lnTo>
                    <a:pt x="2155" y="1635"/>
                  </a:lnTo>
                  <a:lnTo>
                    <a:pt x="2161" y="1632"/>
                  </a:lnTo>
                  <a:lnTo>
                    <a:pt x="2167" y="1631"/>
                  </a:lnTo>
                  <a:lnTo>
                    <a:pt x="2167" y="1639"/>
                  </a:lnTo>
                  <a:lnTo>
                    <a:pt x="2170" y="1639"/>
                  </a:lnTo>
                  <a:lnTo>
                    <a:pt x="2172" y="1637"/>
                  </a:lnTo>
                  <a:lnTo>
                    <a:pt x="2177" y="1637"/>
                  </a:lnTo>
                  <a:lnTo>
                    <a:pt x="2183" y="1635"/>
                  </a:lnTo>
                  <a:lnTo>
                    <a:pt x="2187" y="1632"/>
                  </a:lnTo>
                  <a:lnTo>
                    <a:pt x="2195" y="1628"/>
                  </a:lnTo>
                  <a:lnTo>
                    <a:pt x="2202" y="1624"/>
                  </a:lnTo>
                  <a:lnTo>
                    <a:pt x="2211" y="1618"/>
                  </a:lnTo>
                  <a:lnTo>
                    <a:pt x="2219" y="1614"/>
                  </a:lnTo>
                  <a:lnTo>
                    <a:pt x="2226" y="1610"/>
                  </a:lnTo>
                  <a:lnTo>
                    <a:pt x="2233" y="1605"/>
                  </a:lnTo>
                  <a:lnTo>
                    <a:pt x="2241" y="1599"/>
                  </a:lnTo>
                  <a:lnTo>
                    <a:pt x="2247" y="1592"/>
                  </a:lnTo>
                  <a:lnTo>
                    <a:pt x="2254" y="1586"/>
                  </a:lnTo>
                  <a:lnTo>
                    <a:pt x="2259" y="1578"/>
                  </a:lnTo>
                  <a:lnTo>
                    <a:pt x="2265" y="1570"/>
                  </a:lnTo>
                  <a:lnTo>
                    <a:pt x="2296" y="1536"/>
                  </a:lnTo>
                  <a:lnTo>
                    <a:pt x="2328" y="1499"/>
                  </a:lnTo>
                  <a:lnTo>
                    <a:pt x="2360" y="1460"/>
                  </a:lnTo>
                  <a:lnTo>
                    <a:pt x="2392" y="1418"/>
                  </a:lnTo>
                  <a:lnTo>
                    <a:pt x="2422" y="1378"/>
                  </a:lnTo>
                  <a:lnTo>
                    <a:pt x="2449" y="1339"/>
                  </a:lnTo>
                  <a:lnTo>
                    <a:pt x="2471" y="1303"/>
                  </a:lnTo>
                  <a:lnTo>
                    <a:pt x="2489" y="1272"/>
                  </a:lnTo>
                  <a:lnTo>
                    <a:pt x="2490" y="1272"/>
                  </a:lnTo>
                  <a:lnTo>
                    <a:pt x="2490" y="1271"/>
                  </a:lnTo>
                  <a:lnTo>
                    <a:pt x="2490" y="1271"/>
                  </a:lnTo>
                  <a:lnTo>
                    <a:pt x="2490" y="1271"/>
                  </a:lnTo>
                  <a:lnTo>
                    <a:pt x="2490" y="1269"/>
                  </a:lnTo>
                  <a:lnTo>
                    <a:pt x="2498" y="1255"/>
                  </a:lnTo>
                  <a:lnTo>
                    <a:pt x="2502" y="1243"/>
                  </a:lnTo>
                  <a:lnTo>
                    <a:pt x="2505" y="1233"/>
                  </a:lnTo>
                  <a:lnTo>
                    <a:pt x="2507" y="122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3752" name="Freeform 8">
              <a:extLst>
                <a:ext uri="{FF2B5EF4-FFF2-40B4-BE49-F238E27FC236}">
                  <a16:creationId xmlns:a16="http://schemas.microsoft.com/office/drawing/2014/main" id="{0FD3B1B9-6D27-0090-F915-08F1B80302D2}"/>
                </a:ext>
              </a:extLst>
            </p:cNvPr>
            <p:cNvSpPr>
              <a:spLocks/>
            </p:cNvSpPr>
            <p:nvPr/>
          </p:nvSpPr>
          <p:spPr bwMode="auto">
            <a:xfrm>
              <a:off x="5169" y="3538"/>
              <a:ext cx="40" cy="46"/>
            </a:xfrm>
            <a:custGeom>
              <a:avLst/>
              <a:gdLst>
                <a:gd name="T0" fmla="*/ 78 w 78"/>
                <a:gd name="T1" fmla="*/ 82 h 92"/>
                <a:gd name="T2" fmla="*/ 78 w 78"/>
                <a:gd name="T3" fmla="*/ 85 h 92"/>
                <a:gd name="T4" fmla="*/ 77 w 78"/>
                <a:gd name="T5" fmla="*/ 87 h 92"/>
                <a:gd name="T6" fmla="*/ 77 w 78"/>
                <a:gd name="T7" fmla="*/ 90 h 92"/>
                <a:gd name="T8" fmla="*/ 75 w 78"/>
                <a:gd name="T9" fmla="*/ 92 h 92"/>
                <a:gd name="T10" fmla="*/ 69 w 78"/>
                <a:gd name="T11" fmla="*/ 82 h 92"/>
                <a:gd name="T12" fmla="*/ 62 w 78"/>
                <a:gd name="T13" fmla="*/ 70 h 92"/>
                <a:gd name="T14" fmla="*/ 53 w 78"/>
                <a:gd name="T15" fmla="*/ 61 h 92"/>
                <a:gd name="T16" fmla="*/ 43 w 78"/>
                <a:gd name="T17" fmla="*/ 52 h 92"/>
                <a:gd name="T18" fmla="*/ 32 w 78"/>
                <a:gd name="T19" fmla="*/ 43 h 92"/>
                <a:gd name="T20" fmla="*/ 22 w 78"/>
                <a:gd name="T21" fmla="*/ 35 h 92"/>
                <a:gd name="T22" fmla="*/ 12 w 78"/>
                <a:gd name="T23" fmla="*/ 29 h 92"/>
                <a:gd name="T24" fmla="*/ 0 w 78"/>
                <a:gd name="T25" fmla="*/ 24 h 92"/>
                <a:gd name="T26" fmla="*/ 16 w 78"/>
                <a:gd name="T27" fmla="*/ 0 h 92"/>
                <a:gd name="T28" fmla="*/ 28 w 78"/>
                <a:gd name="T29" fmla="*/ 7 h 92"/>
                <a:gd name="T30" fmla="*/ 40 w 78"/>
                <a:gd name="T31" fmla="*/ 16 h 92"/>
                <a:gd name="T32" fmla="*/ 50 w 78"/>
                <a:gd name="T33" fmla="*/ 25 h 92"/>
                <a:gd name="T34" fmla="*/ 59 w 78"/>
                <a:gd name="T35" fmla="*/ 35 h 92"/>
                <a:gd name="T36" fmla="*/ 68 w 78"/>
                <a:gd name="T37" fmla="*/ 47 h 92"/>
                <a:gd name="T38" fmla="*/ 74 w 78"/>
                <a:gd name="T39" fmla="*/ 57 h 92"/>
                <a:gd name="T40" fmla="*/ 77 w 78"/>
                <a:gd name="T41" fmla="*/ 70 h 92"/>
                <a:gd name="T42" fmla="*/ 78 w 78"/>
                <a:gd name="T43" fmla="*/ 82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8" h="92">
                  <a:moveTo>
                    <a:pt x="78" y="82"/>
                  </a:moveTo>
                  <a:lnTo>
                    <a:pt x="78" y="85"/>
                  </a:lnTo>
                  <a:lnTo>
                    <a:pt x="77" y="87"/>
                  </a:lnTo>
                  <a:lnTo>
                    <a:pt x="77" y="90"/>
                  </a:lnTo>
                  <a:lnTo>
                    <a:pt x="75" y="92"/>
                  </a:lnTo>
                  <a:lnTo>
                    <a:pt x="69" y="82"/>
                  </a:lnTo>
                  <a:lnTo>
                    <a:pt x="62" y="70"/>
                  </a:lnTo>
                  <a:lnTo>
                    <a:pt x="53" y="61"/>
                  </a:lnTo>
                  <a:lnTo>
                    <a:pt x="43" y="52"/>
                  </a:lnTo>
                  <a:lnTo>
                    <a:pt x="32" y="43"/>
                  </a:lnTo>
                  <a:lnTo>
                    <a:pt x="22" y="35"/>
                  </a:lnTo>
                  <a:lnTo>
                    <a:pt x="12" y="29"/>
                  </a:lnTo>
                  <a:lnTo>
                    <a:pt x="0" y="24"/>
                  </a:lnTo>
                  <a:lnTo>
                    <a:pt x="16" y="0"/>
                  </a:lnTo>
                  <a:lnTo>
                    <a:pt x="28" y="7"/>
                  </a:lnTo>
                  <a:lnTo>
                    <a:pt x="40" y="16"/>
                  </a:lnTo>
                  <a:lnTo>
                    <a:pt x="50" y="25"/>
                  </a:lnTo>
                  <a:lnTo>
                    <a:pt x="59" y="35"/>
                  </a:lnTo>
                  <a:lnTo>
                    <a:pt x="68" y="47"/>
                  </a:lnTo>
                  <a:lnTo>
                    <a:pt x="74" y="57"/>
                  </a:lnTo>
                  <a:lnTo>
                    <a:pt x="77" y="70"/>
                  </a:lnTo>
                  <a:lnTo>
                    <a:pt x="78" y="82"/>
                  </a:lnTo>
                  <a:close/>
                </a:path>
              </a:pathLst>
            </a:custGeom>
            <a:solidFill>
              <a:srgbClr val="9696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3753" name="Freeform 9">
              <a:extLst>
                <a:ext uri="{FF2B5EF4-FFF2-40B4-BE49-F238E27FC236}">
                  <a16:creationId xmlns:a16="http://schemas.microsoft.com/office/drawing/2014/main" id="{FF16BD9E-B4A0-4593-9749-FB161E46F131}"/>
                </a:ext>
              </a:extLst>
            </p:cNvPr>
            <p:cNvSpPr>
              <a:spLocks/>
            </p:cNvSpPr>
            <p:nvPr/>
          </p:nvSpPr>
          <p:spPr bwMode="auto">
            <a:xfrm>
              <a:off x="5036" y="3072"/>
              <a:ext cx="130" cy="475"/>
            </a:xfrm>
            <a:custGeom>
              <a:avLst/>
              <a:gdLst>
                <a:gd name="T0" fmla="*/ 258 w 258"/>
                <a:gd name="T1" fmla="*/ 927 h 949"/>
                <a:gd name="T2" fmla="*/ 242 w 258"/>
                <a:gd name="T3" fmla="*/ 949 h 949"/>
                <a:gd name="T4" fmla="*/ 0 w 258"/>
                <a:gd name="T5" fmla="*/ 5 h 949"/>
                <a:gd name="T6" fmla="*/ 6 w 258"/>
                <a:gd name="T7" fmla="*/ 0 h 949"/>
                <a:gd name="T8" fmla="*/ 258 w 258"/>
                <a:gd name="T9" fmla="*/ 927 h 9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8" h="949">
                  <a:moveTo>
                    <a:pt x="258" y="927"/>
                  </a:moveTo>
                  <a:lnTo>
                    <a:pt x="242" y="949"/>
                  </a:lnTo>
                  <a:lnTo>
                    <a:pt x="0" y="5"/>
                  </a:lnTo>
                  <a:lnTo>
                    <a:pt x="6" y="0"/>
                  </a:lnTo>
                  <a:lnTo>
                    <a:pt x="258" y="927"/>
                  </a:lnTo>
                  <a:close/>
                </a:path>
              </a:pathLst>
            </a:custGeom>
            <a:solidFill>
              <a:srgbClr val="6D99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3754" name="Freeform 10">
              <a:extLst>
                <a:ext uri="{FF2B5EF4-FFF2-40B4-BE49-F238E27FC236}">
                  <a16:creationId xmlns:a16="http://schemas.microsoft.com/office/drawing/2014/main" id="{472094DA-A73E-D488-AD0D-0BFBC1503384}"/>
                </a:ext>
              </a:extLst>
            </p:cNvPr>
            <p:cNvSpPr>
              <a:spLocks/>
            </p:cNvSpPr>
            <p:nvPr/>
          </p:nvSpPr>
          <p:spPr bwMode="auto">
            <a:xfrm>
              <a:off x="5003" y="3083"/>
              <a:ext cx="145" cy="471"/>
            </a:xfrm>
            <a:custGeom>
              <a:avLst/>
              <a:gdLst>
                <a:gd name="T0" fmla="*/ 187 w 290"/>
                <a:gd name="T1" fmla="*/ 933 h 941"/>
                <a:gd name="T2" fmla="*/ 0 w 290"/>
                <a:gd name="T3" fmla="*/ 46 h 941"/>
                <a:gd name="T4" fmla="*/ 49 w 290"/>
                <a:gd name="T5" fmla="*/ 0 h 941"/>
                <a:gd name="T6" fmla="*/ 290 w 290"/>
                <a:gd name="T7" fmla="*/ 941 h 941"/>
                <a:gd name="T8" fmla="*/ 187 w 290"/>
                <a:gd name="T9" fmla="*/ 933 h 9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0" h="941">
                  <a:moveTo>
                    <a:pt x="187" y="933"/>
                  </a:moveTo>
                  <a:lnTo>
                    <a:pt x="0" y="46"/>
                  </a:lnTo>
                  <a:lnTo>
                    <a:pt x="49" y="0"/>
                  </a:lnTo>
                  <a:lnTo>
                    <a:pt x="290" y="941"/>
                  </a:lnTo>
                  <a:lnTo>
                    <a:pt x="187" y="933"/>
                  </a:lnTo>
                  <a:close/>
                </a:path>
              </a:pathLst>
            </a:custGeom>
            <a:solidFill>
              <a:srgbClr val="003F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3755" name="Freeform 11">
              <a:extLst>
                <a:ext uri="{FF2B5EF4-FFF2-40B4-BE49-F238E27FC236}">
                  <a16:creationId xmlns:a16="http://schemas.microsoft.com/office/drawing/2014/main" id="{AC96D1C6-FFE6-39C7-751B-DFA7FCB2B07D}"/>
                </a:ext>
              </a:extLst>
            </p:cNvPr>
            <p:cNvSpPr>
              <a:spLocks/>
            </p:cNvSpPr>
            <p:nvPr/>
          </p:nvSpPr>
          <p:spPr bwMode="auto">
            <a:xfrm>
              <a:off x="5034" y="3668"/>
              <a:ext cx="63" cy="83"/>
            </a:xfrm>
            <a:custGeom>
              <a:avLst/>
              <a:gdLst>
                <a:gd name="T0" fmla="*/ 109 w 127"/>
                <a:gd name="T1" fmla="*/ 158 h 166"/>
                <a:gd name="T2" fmla="*/ 107 w 127"/>
                <a:gd name="T3" fmla="*/ 160 h 166"/>
                <a:gd name="T4" fmla="*/ 104 w 127"/>
                <a:gd name="T5" fmla="*/ 162 h 166"/>
                <a:gd name="T6" fmla="*/ 103 w 127"/>
                <a:gd name="T7" fmla="*/ 163 h 166"/>
                <a:gd name="T8" fmla="*/ 101 w 127"/>
                <a:gd name="T9" fmla="*/ 166 h 166"/>
                <a:gd name="T10" fmla="*/ 106 w 127"/>
                <a:gd name="T11" fmla="*/ 156 h 166"/>
                <a:gd name="T12" fmla="*/ 109 w 127"/>
                <a:gd name="T13" fmla="*/ 144 h 166"/>
                <a:gd name="T14" fmla="*/ 110 w 127"/>
                <a:gd name="T15" fmla="*/ 134 h 166"/>
                <a:gd name="T16" fmla="*/ 110 w 127"/>
                <a:gd name="T17" fmla="*/ 123 h 166"/>
                <a:gd name="T18" fmla="*/ 107 w 127"/>
                <a:gd name="T19" fmla="*/ 100 h 166"/>
                <a:gd name="T20" fmla="*/ 101 w 127"/>
                <a:gd name="T21" fmla="*/ 79 h 166"/>
                <a:gd name="T22" fmla="*/ 89 w 127"/>
                <a:gd name="T23" fmla="*/ 60 h 166"/>
                <a:gd name="T24" fmla="*/ 73 w 127"/>
                <a:gd name="T25" fmla="*/ 43 h 166"/>
                <a:gd name="T26" fmla="*/ 66 w 127"/>
                <a:gd name="T27" fmla="*/ 36 h 166"/>
                <a:gd name="T28" fmla="*/ 57 w 127"/>
                <a:gd name="T29" fmla="*/ 31 h 166"/>
                <a:gd name="T30" fmla="*/ 48 w 127"/>
                <a:gd name="T31" fmla="*/ 26 h 166"/>
                <a:gd name="T32" fmla="*/ 39 w 127"/>
                <a:gd name="T33" fmla="*/ 22 h 166"/>
                <a:gd name="T34" fmla="*/ 30 w 127"/>
                <a:gd name="T35" fmla="*/ 18 h 166"/>
                <a:gd name="T36" fmla="*/ 20 w 127"/>
                <a:gd name="T37" fmla="*/ 16 h 166"/>
                <a:gd name="T38" fmla="*/ 11 w 127"/>
                <a:gd name="T39" fmla="*/ 13 h 166"/>
                <a:gd name="T40" fmla="*/ 0 w 127"/>
                <a:gd name="T41" fmla="*/ 12 h 166"/>
                <a:gd name="T42" fmla="*/ 39 w 127"/>
                <a:gd name="T43" fmla="*/ 10 h 166"/>
                <a:gd name="T44" fmla="*/ 37 w 127"/>
                <a:gd name="T45" fmla="*/ 3 h 166"/>
                <a:gd name="T46" fmla="*/ 40 w 127"/>
                <a:gd name="T47" fmla="*/ 0 h 166"/>
                <a:gd name="T48" fmla="*/ 48 w 127"/>
                <a:gd name="T49" fmla="*/ 1 h 166"/>
                <a:gd name="T50" fmla="*/ 55 w 127"/>
                <a:gd name="T51" fmla="*/ 4 h 166"/>
                <a:gd name="T52" fmla="*/ 61 w 127"/>
                <a:gd name="T53" fmla="*/ 7 h 166"/>
                <a:gd name="T54" fmla="*/ 69 w 127"/>
                <a:gd name="T55" fmla="*/ 9 h 166"/>
                <a:gd name="T56" fmla="*/ 76 w 127"/>
                <a:gd name="T57" fmla="*/ 13 h 166"/>
                <a:gd name="T58" fmla="*/ 82 w 127"/>
                <a:gd name="T59" fmla="*/ 17 h 166"/>
                <a:gd name="T60" fmla="*/ 88 w 127"/>
                <a:gd name="T61" fmla="*/ 21 h 166"/>
                <a:gd name="T62" fmla="*/ 94 w 127"/>
                <a:gd name="T63" fmla="*/ 26 h 166"/>
                <a:gd name="T64" fmla="*/ 107 w 127"/>
                <a:gd name="T65" fmla="*/ 40 h 166"/>
                <a:gd name="T66" fmla="*/ 118 w 127"/>
                <a:gd name="T67" fmla="*/ 56 h 166"/>
                <a:gd name="T68" fmla="*/ 125 w 127"/>
                <a:gd name="T69" fmla="*/ 74 h 166"/>
                <a:gd name="T70" fmla="*/ 127 w 127"/>
                <a:gd name="T71" fmla="*/ 92 h 166"/>
                <a:gd name="T72" fmla="*/ 125 w 127"/>
                <a:gd name="T73" fmla="*/ 109 h 166"/>
                <a:gd name="T74" fmla="*/ 122 w 127"/>
                <a:gd name="T75" fmla="*/ 127 h 166"/>
                <a:gd name="T76" fmla="*/ 116 w 127"/>
                <a:gd name="T77" fmla="*/ 143 h 166"/>
                <a:gd name="T78" fmla="*/ 109 w 127"/>
                <a:gd name="T79" fmla="*/ 158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27" h="166">
                  <a:moveTo>
                    <a:pt x="109" y="158"/>
                  </a:moveTo>
                  <a:lnTo>
                    <a:pt x="107" y="160"/>
                  </a:lnTo>
                  <a:lnTo>
                    <a:pt x="104" y="162"/>
                  </a:lnTo>
                  <a:lnTo>
                    <a:pt x="103" y="163"/>
                  </a:lnTo>
                  <a:lnTo>
                    <a:pt x="101" y="166"/>
                  </a:lnTo>
                  <a:lnTo>
                    <a:pt x="106" y="156"/>
                  </a:lnTo>
                  <a:lnTo>
                    <a:pt x="109" y="144"/>
                  </a:lnTo>
                  <a:lnTo>
                    <a:pt x="110" y="134"/>
                  </a:lnTo>
                  <a:lnTo>
                    <a:pt x="110" y="123"/>
                  </a:lnTo>
                  <a:lnTo>
                    <a:pt x="107" y="100"/>
                  </a:lnTo>
                  <a:lnTo>
                    <a:pt x="101" y="79"/>
                  </a:lnTo>
                  <a:lnTo>
                    <a:pt x="89" y="60"/>
                  </a:lnTo>
                  <a:lnTo>
                    <a:pt x="73" y="43"/>
                  </a:lnTo>
                  <a:lnTo>
                    <a:pt x="66" y="36"/>
                  </a:lnTo>
                  <a:lnTo>
                    <a:pt x="57" y="31"/>
                  </a:lnTo>
                  <a:lnTo>
                    <a:pt x="48" y="26"/>
                  </a:lnTo>
                  <a:lnTo>
                    <a:pt x="39" y="22"/>
                  </a:lnTo>
                  <a:lnTo>
                    <a:pt x="30" y="18"/>
                  </a:lnTo>
                  <a:lnTo>
                    <a:pt x="20" y="16"/>
                  </a:lnTo>
                  <a:lnTo>
                    <a:pt x="11" y="13"/>
                  </a:lnTo>
                  <a:lnTo>
                    <a:pt x="0" y="12"/>
                  </a:lnTo>
                  <a:lnTo>
                    <a:pt x="39" y="10"/>
                  </a:lnTo>
                  <a:lnTo>
                    <a:pt x="37" y="3"/>
                  </a:lnTo>
                  <a:lnTo>
                    <a:pt x="40" y="0"/>
                  </a:lnTo>
                  <a:lnTo>
                    <a:pt x="48" y="1"/>
                  </a:lnTo>
                  <a:lnTo>
                    <a:pt x="55" y="4"/>
                  </a:lnTo>
                  <a:lnTo>
                    <a:pt x="61" y="7"/>
                  </a:lnTo>
                  <a:lnTo>
                    <a:pt x="69" y="9"/>
                  </a:lnTo>
                  <a:lnTo>
                    <a:pt x="76" y="13"/>
                  </a:lnTo>
                  <a:lnTo>
                    <a:pt x="82" y="17"/>
                  </a:lnTo>
                  <a:lnTo>
                    <a:pt x="88" y="21"/>
                  </a:lnTo>
                  <a:lnTo>
                    <a:pt x="94" y="26"/>
                  </a:lnTo>
                  <a:lnTo>
                    <a:pt x="107" y="40"/>
                  </a:lnTo>
                  <a:lnTo>
                    <a:pt x="118" y="56"/>
                  </a:lnTo>
                  <a:lnTo>
                    <a:pt x="125" y="74"/>
                  </a:lnTo>
                  <a:lnTo>
                    <a:pt x="127" y="92"/>
                  </a:lnTo>
                  <a:lnTo>
                    <a:pt x="125" y="109"/>
                  </a:lnTo>
                  <a:lnTo>
                    <a:pt x="122" y="127"/>
                  </a:lnTo>
                  <a:lnTo>
                    <a:pt x="116" y="143"/>
                  </a:lnTo>
                  <a:lnTo>
                    <a:pt x="109" y="158"/>
                  </a:lnTo>
                  <a:close/>
                </a:path>
              </a:pathLst>
            </a:custGeom>
            <a:solidFill>
              <a:srgbClr val="9696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3756" name="Freeform 12">
              <a:extLst>
                <a:ext uri="{FF2B5EF4-FFF2-40B4-BE49-F238E27FC236}">
                  <a16:creationId xmlns:a16="http://schemas.microsoft.com/office/drawing/2014/main" id="{66D5399C-5B67-EB85-3CED-B993123E88B7}"/>
                </a:ext>
              </a:extLst>
            </p:cNvPr>
            <p:cNvSpPr>
              <a:spLocks/>
            </p:cNvSpPr>
            <p:nvPr/>
          </p:nvSpPr>
          <p:spPr bwMode="auto">
            <a:xfrm>
              <a:off x="4924" y="3166"/>
              <a:ext cx="129" cy="490"/>
            </a:xfrm>
            <a:custGeom>
              <a:avLst/>
              <a:gdLst>
                <a:gd name="T0" fmla="*/ 251 w 258"/>
                <a:gd name="T1" fmla="*/ 982 h 982"/>
                <a:gd name="T2" fmla="*/ 0 w 258"/>
                <a:gd name="T3" fmla="*/ 0 h 982"/>
                <a:gd name="T4" fmla="*/ 4 w 258"/>
                <a:gd name="T5" fmla="*/ 0 h 982"/>
                <a:gd name="T6" fmla="*/ 258 w 258"/>
                <a:gd name="T7" fmla="*/ 971 h 982"/>
                <a:gd name="T8" fmla="*/ 251 w 258"/>
                <a:gd name="T9" fmla="*/ 982 h 9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8" h="982">
                  <a:moveTo>
                    <a:pt x="251" y="982"/>
                  </a:moveTo>
                  <a:lnTo>
                    <a:pt x="0" y="0"/>
                  </a:lnTo>
                  <a:lnTo>
                    <a:pt x="4" y="0"/>
                  </a:lnTo>
                  <a:lnTo>
                    <a:pt x="258" y="971"/>
                  </a:lnTo>
                  <a:lnTo>
                    <a:pt x="251" y="982"/>
                  </a:lnTo>
                  <a:close/>
                </a:path>
              </a:pathLst>
            </a:custGeom>
            <a:solidFill>
              <a:srgbClr val="6D99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3757" name="Freeform 13">
              <a:extLst>
                <a:ext uri="{FF2B5EF4-FFF2-40B4-BE49-F238E27FC236}">
                  <a16:creationId xmlns:a16="http://schemas.microsoft.com/office/drawing/2014/main" id="{34CEB4D2-D2CE-6012-1BF8-85D780EB42E2}"/>
                </a:ext>
              </a:extLst>
            </p:cNvPr>
            <p:cNvSpPr>
              <a:spLocks/>
            </p:cNvSpPr>
            <p:nvPr/>
          </p:nvSpPr>
          <p:spPr bwMode="auto">
            <a:xfrm>
              <a:off x="4925" y="2984"/>
              <a:ext cx="146" cy="167"/>
            </a:xfrm>
            <a:custGeom>
              <a:avLst/>
              <a:gdLst>
                <a:gd name="T0" fmla="*/ 33 w 291"/>
                <a:gd name="T1" fmla="*/ 335 h 335"/>
                <a:gd name="T2" fmla="*/ 0 w 291"/>
                <a:gd name="T3" fmla="*/ 260 h 335"/>
                <a:gd name="T4" fmla="*/ 279 w 291"/>
                <a:gd name="T5" fmla="*/ 0 h 335"/>
                <a:gd name="T6" fmla="*/ 291 w 291"/>
                <a:gd name="T7" fmla="*/ 86 h 335"/>
                <a:gd name="T8" fmla="*/ 33 w 291"/>
                <a:gd name="T9" fmla="*/ 335 h 3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1" h="335">
                  <a:moveTo>
                    <a:pt x="33" y="335"/>
                  </a:moveTo>
                  <a:lnTo>
                    <a:pt x="0" y="260"/>
                  </a:lnTo>
                  <a:lnTo>
                    <a:pt x="279" y="0"/>
                  </a:lnTo>
                  <a:lnTo>
                    <a:pt x="291" y="86"/>
                  </a:lnTo>
                  <a:lnTo>
                    <a:pt x="33" y="335"/>
                  </a:lnTo>
                  <a:close/>
                </a:path>
              </a:pathLst>
            </a:custGeom>
            <a:solidFill>
              <a:srgbClr val="6D99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3758" name="Freeform 14">
              <a:extLst>
                <a:ext uri="{FF2B5EF4-FFF2-40B4-BE49-F238E27FC236}">
                  <a16:creationId xmlns:a16="http://schemas.microsoft.com/office/drawing/2014/main" id="{33AD4387-5CA7-0736-B9DB-9FBBB6D97956}"/>
                </a:ext>
              </a:extLst>
            </p:cNvPr>
            <p:cNvSpPr>
              <a:spLocks/>
            </p:cNvSpPr>
            <p:nvPr/>
          </p:nvSpPr>
          <p:spPr bwMode="auto">
            <a:xfrm>
              <a:off x="5035" y="3533"/>
              <a:ext cx="47" cy="7"/>
            </a:xfrm>
            <a:custGeom>
              <a:avLst/>
              <a:gdLst>
                <a:gd name="T0" fmla="*/ 0 w 95"/>
                <a:gd name="T1" fmla="*/ 3 h 13"/>
                <a:gd name="T2" fmla="*/ 93 w 95"/>
                <a:gd name="T3" fmla="*/ 0 h 13"/>
                <a:gd name="T4" fmla="*/ 95 w 95"/>
                <a:gd name="T5" fmla="*/ 11 h 13"/>
                <a:gd name="T6" fmla="*/ 1 w 95"/>
                <a:gd name="T7" fmla="*/ 13 h 13"/>
                <a:gd name="T8" fmla="*/ 0 w 95"/>
                <a:gd name="T9" fmla="*/ 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" h="13">
                  <a:moveTo>
                    <a:pt x="0" y="3"/>
                  </a:moveTo>
                  <a:lnTo>
                    <a:pt x="93" y="0"/>
                  </a:lnTo>
                  <a:lnTo>
                    <a:pt x="95" y="11"/>
                  </a:lnTo>
                  <a:lnTo>
                    <a:pt x="1" y="13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9696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3759" name="Freeform 15">
              <a:extLst>
                <a:ext uri="{FF2B5EF4-FFF2-40B4-BE49-F238E27FC236}">
                  <a16:creationId xmlns:a16="http://schemas.microsoft.com/office/drawing/2014/main" id="{59183887-8897-4D27-2493-0F8AA78CD7EF}"/>
                </a:ext>
              </a:extLst>
            </p:cNvPr>
            <p:cNvSpPr>
              <a:spLocks/>
            </p:cNvSpPr>
            <p:nvPr/>
          </p:nvSpPr>
          <p:spPr bwMode="auto">
            <a:xfrm>
              <a:off x="4833" y="2989"/>
              <a:ext cx="212" cy="140"/>
            </a:xfrm>
            <a:custGeom>
              <a:avLst/>
              <a:gdLst>
                <a:gd name="T0" fmla="*/ 255 w 423"/>
                <a:gd name="T1" fmla="*/ 70 h 278"/>
                <a:gd name="T2" fmla="*/ 423 w 423"/>
                <a:gd name="T3" fmla="*/ 0 h 278"/>
                <a:gd name="T4" fmla="*/ 165 w 423"/>
                <a:gd name="T5" fmla="*/ 238 h 278"/>
                <a:gd name="T6" fmla="*/ 0 w 423"/>
                <a:gd name="T7" fmla="*/ 278 h 278"/>
                <a:gd name="T8" fmla="*/ 255 w 423"/>
                <a:gd name="T9" fmla="*/ 70 h 2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3" h="278">
                  <a:moveTo>
                    <a:pt x="255" y="70"/>
                  </a:moveTo>
                  <a:lnTo>
                    <a:pt x="423" y="0"/>
                  </a:lnTo>
                  <a:lnTo>
                    <a:pt x="165" y="238"/>
                  </a:lnTo>
                  <a:lnTo>
                    <a:pt x="0" y="278"/>
                  </a:lnTo>
                  <a:lnTo>
                    <a:pt x="255" y="70"/>
                  </a:lnTo>
                  <a:close/>
                </a:path>
              </a:pathLst>
            </a:custGeom>
            <a:solidFill>
              <a:srgbClr val="91C6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3760" name="Freeform 16">
              <a:extLst>
                <a:ext uri="{FF2B5EF4-FFF2-40B4-BE49-F238E27FC236}">
                  <a16:creationId xmlns:a16="http://schemas.microsoft.com/office/drawing/2014/main" id="{622A4B06-EC56-59C4-64D1-4ED6FA490217}"/>
                </a:ext>
              </a:extLst>
            </p:cNvPr>
            <p:cNvSpPr>
              <a:spLocks/>
            </p:cNvSpPr>
            <p:nvPr/>
          </p:nvSpPr>
          <p:spPr bwMode="auto">
            <a:xfrm>
              <a:off x="4821" y="3119"/>
              <a:ext cx="110" cy="37"/>
            </a:xfrm>
            <a:custGeom>
              <a:avLst/>
              <a:gdLst>
                <a:gd name="T0" fmla="*/ 0 w 220"/>
                <a:gd name="T1" fmla="*/ 44 h 74"/>
                <a:gd name="T2" fmla="*/ 189 w 220"/>
                <a:gd name="T3" fmla="*/ 0 h 74"/>
                <a:gd name="T4" fmla="*/ 220 w 220"/>
                <a:gd name="T5" fmla="*/ 74 h 74"/>
                <a:gd name="T6" fmla="*/ 16 w 220"/>
                <a:gd name="T7" fmla="*/ 71 h 74"/>
                <a:gd name="T8" fmla="*/ 0 w 220"/>
                <a:gd name="T9" fmla="*/ 4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0" h="74">
                  <a:moveTo>
                    <a:pt x="0" y="44"/>
                  </a:moveTo>
                  <a:lnTo>
                    <a:pt x="189" y="0"/>
                  </a:lnTo>
                  <a:lnTo>
                    <a:pt x="220" y="74"/>
                  </a:lnTo>
                  <a:lnTo>
                    <a:pt x="16" y="71"/>
                  </a:lnTo>
                  <a:lnTo>
                    <a:pt x="0" y="44"/>
                  </a:lnTo>
                  <a:close/>
                </a:path>
              </a:pathLst>
            </a:custGeom>
            <a:solidFill>
              <a:srgbClr val="003F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3761" name="Freeform 17">
              <a:extLst>
                <a:ext uri="{FF2B5EF4-FFF2-40B4-BE49-F238E27FC236}">
                  <a16:creationId xmlns:a16="http://schemas.microsoft.com/office/drawing/2014/main" id="{0F130EA0-8271-7664-D973-D6DA53F95296}"/>
                </a:ext>
              </a:extLst>
            </p:cNvPr>
            <p:cNvSpPr>
              <a:spLocks/>
            </p:cNvSpPr>
            <p:nvPr/>
          </p:nvSpPr>
          <p:spPr bwMode="auto">
            <a:xfrm>
              <a:off x="4883" y="3165"/>
              <a:ext cx="157" cy="500"/>
            </a:xfrm>
            <a:custGeom>
              <a:avLst/>
              <a:gdLst>
                <a:gd name="T0" fmla="*/ 58 w 313"/>
                <a:gd name="T1" fmla="*/ 1 h 1001"/>
                <a:gd name="T2" fmla="*/ 313 w 313"/>
                <a:gd name="T3" fmla="*/ 998 h 1001"/>
                <a:gd name="T4" fmla="*/ 209 w 313"/>
                <a:gd name="T5" fmla="*/ 1001 h 1001"/>
                <a:gd name="T6" fmla="*/ 0 w 313"/>
                <a:gd name="T7" fmla="*/ 0 h 1001"/>
                <a:gd name="T8" fmla="*/ 58 w 313"/>
                <a:gd name="T9" fmla="*/ 1 h 10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3" h="1001">
                  <a:moveTo>
                    <a:pt x="58" y="1"/>
                  </a:moveTo>
                  <a:lnTo>
                    <a:pt x="313" y="998"/>
                  </a:lnTo>
                  <a:lnTo>
                    <a:pt x="209" y="1001"/>
                  </a:lnTo>
                  <a:lnTo>
                    <a:pt x="0" y="0"/>
                  </a:lnTo>
                  <a:lnTo>
                    <a:pt x="58" y="1"/>
                  </a:lnTo>
                  <a:close/>
                </a:path>
              </a:pathLst>
            </a:custGeom>
            <a:solidFill>
              <a:srgbClr val="003F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3762" name="Freeform 18">
              <a:extLst>
                <a:ext uri="{FF2B5EF4-FFF2-40B4-BE49-F238E27FC236}">
                  <a16:creationId xmlns:a16="http://schemas.microsoft.com/office/drawing/2014/main" id="{4462C798-5656-69F3-4CE2-38D17F377387}"/>
                </a:ext>
              </a:extLst>
            </p:cNvPr>
            <p:cNvSpPr>
              <a:spLocks/>
            </p:cNvSpPr>
            <p:nvPr/>
          </p:nvSpPr>
          <p:spPr bwMode="auto">
            <a:xfrm>
              <a:off x="4171" y="3536"/>
              <a:ext cx="780" cy="45"/>
            </a:xfrm>
            <a:custGeom>
              <a:avLst/>
              <a:gdLst>
                <a:gd name="T0" fmla="*/ 8 w 1560"/>
                <a:gd name="T1" fmla="*/ 83 h 89"/>
                <a:gd name="T2" fmla="*/ 23 w 1560"/>
                <a:gd name="T3" fmla="*/ 78 h 89"/>
                <a:gd name="T4" fmla="*/ 51 w 1560"/>
                <a:gd name="T5" fmla="*/ 72 h 89"/>
                <a:gd name="T6" fmla="*/ 90 w 1560"/>
                <a:gd name="T7" fmla="*/ 67 h 89"/>
                <a:gd name="T8" fmla="*/ 142 w 1560"/>
                <a:gd name="T9" fmla="*/ 62 h 89"/>
                <a:gd name="T10" fmla="*/ 204 w 1560"/>
                <a:gd name="T11" fmla="*/ 57 h 89"/>
                <a:gd name="T12" fmla="*/ 278 w 1560"/>
                <a:gd name="T13" fmla="*/ 52 h 89"/>
                <a:gd name="T14" fmla="*/ 363 w 1560"/>
                <a:gd name="T15" fmla="*/ 45 h 89"/>
                <a:gd name="T16" fmla="*/ 458 w 1560"/>
                <a:gd name="T17" fmla="*/ 40 h 89"/>
                <a:gd name="T18" fmla="*/ 563 w 1560"/>
                <a:gd name="T19" fmla="*/ 35 h 89"/>
                <a:gd name="T20" fmla="*/ 678 w 1560"/>
                <a:gd name="T21" fmla="*/ 30 h 89"/>
                <a:gd name="T22" fmla="*/ 803 w 1560"/>
                <a:gd name="T23" fmla="*/ 24 h 89"/>
                <a:gd name="T24" fmla="*/ 936 w 1560"/>
                <a:gd name="T25" fmla="*/ 19 h 89"/>
                <a:gd name="T26" fmla="*/ 1079 w 1560"/>
                <a:gd name="T27" fmla="*/ 14 h 89"/>
                <a:gd name="T28" fmla="*/ 1230 w 1560"/>
                <a:gd name="T29" fmla="*/ 9 h 89"/>
                <a:gd name="T30" fmla="*/ 1389 w 1560"/>
                <a:gd name="T31" fmla="*/ 5 h 89"/>
                <a:gd name="T32" fmla="*/ 1557 w 1560"/>
                <a:gd name="T33" fmla="*/ 0 h 89"/>
                <a:gd name="T34" fmla="*/ 1153 w 1560"/>
                <a:gd name="T35" fmla="*/ 21 h 89"/>
                <a:gd name="T36" fmla="*/ 1153 w 1560"/>
                <a:gd name="T37" fmla="*/ 21 h 89"/>
                <a:gd name="T38" fmla="*/ 1033 w 1560"/>
                <a:gd name="T39" fmla="*/ 24 h 89"/>
                <a:gd name="T40" fmla="*/ 920 w 1560"/>
                <a:gd name="T41" fmla="*/ 28 h 89"/>
                <a:gd name="T42" fmla="*/ 811 w 1560"/>
                <a:gd name="T43" fmla="*/ 32 h 89"/>
                <a:gd name="T44" fmla="*/ 710 w 1560"/>
                <a:gd name="T45" fmla="*/ 37 h 89"/>
                <a:gd name="T46" fmla="*/ 615 w 1560"/>
                <a:gd name="T47" fmla="*/ 41 h 89"/>
                <a:gd name="T48" fmla="*/ 526 w 1560"/>
                <a:gd name="T49" fmla="*/ 45 h 89"/>
                <a:gd name="T50" fmla="*/ 443 w 1560"/>
                <a:gd name="T51" fmla="*/ 50 h 89"/>
                <a:gd name="T52" fmla="*/ 366 w 1560"/>
                <a:gd name="T53" fmla="*/ 54 h 89"/>
                <a:gd name="T54" fmla="*/ 284 w 1560"/>
                <a:gd name="T55" fmla="*/ 59 h 89"/>
                <a:gd name="T56" fmla="*/ 214 w 1560"/>
                <a:gd name="T57" fmla="*/ 63 h 89"/>
                <a:gd name="T58" fmla="*/ 156 w 1560"/>
                <a:gd name="T59" fmla="*/ 69 h 89"/>
                <a:gd name="T60" fmla="*/ 109 w 1560"/>
                <a:gd name="T61" fmla="*/ 72 h 89"/>
                <a:gd name="T62" fmla="*/ 70 w 1560"/>
                <a:gd name="T63" fmla="*/ 78 h 89"/>
                <a:gd name="T64" fmla="*/ 41 w 1560"/>
                <a:gd name="T65" fmla="*/ 82 h 89"/>
                <a:gd name="T66" fmla="*/ 17 w 1560"/>
                <a:gd name="T67" fmla="*/ 85 h 89"/>
                <a:gd name="T68" fmla="*/ 0 w 1560"/>
                <a:gd name="T69" fmla="*/ 8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560" h="89">
                  <a:moveTo>
                    <a:pt x="8" y="84"/>
                  </a:moveTo>
                  <a:lnTo>
                    <a:pt x="8" y="83"/>
                  </a:lnTo>
                  <a:lnTo>
                    <a:pt x="14" y="80"/>
                  </a:lnTo>
                  <a:lnTo>
                    <a:pt x="23" y="78"/>
                  </a:lnTo>
                  <a:lnTo>
                    <a:pt x="35" y="75"/>
                  </a:lnTo>
                  <a:lnTo>
                    <a:pt x="51" y="72"/>
                  </a:lnTo>
                  <a:lnTo>
                    <a:pt x="69" y="70"/>
                  </a:lnTo>
                  <a:lnTo>
                    <a:pt x="90" y="67"/>
                  </a:lnTo>
                  <a:lnTo>
                    <a:pt x="113" y="65"/>
                  </a:lnTo>
                  <a:lnTo>
                    <a:pt x="142" y="62"/>
                  </a:lnTo>
                  <a:lnTo>
                    <a:pt x="171" y="59"/>
                  </a:lnTo>
                  <a:lnTo>
                    <a:pt x="204" y="57"/>
                  </a:lnTo>
                  <a:lnTo>
                    <a:pt x="240" y="54"/>
                  </a:lnTo>
                  <a:lnTo>
                    <a:pt x="278" y="52"/>
                  </a:lnTo>
                  <a:lnTo>
                    <a:pt x="318" y="48"/>
                  </a:lnTo>
                  <a:lnTo>
                    <a:pt x="363" y="45"/>
                  </a:lnTo>
                  <a:lnTo>
                    <a:pt x="409" y="43"/>
                  </a:lnTo>
                  <a:lnTo>
                    <a:pt x="458" y="40"/>
                  </a:lnTo>
                  <a:lnTo>
                    <a:pt x="508" y="37"/>
                  </a:lnTo>
                  <a:lnTo>
                    <a:pt x="563" y="35"/>
                  </a:lnTo>
                  <a:lnTo>
                    <a:pt x="620" y="32"/>
                  </a:lnTo>
                  <a:lnTo>
                    <a:pt x="678" y="30"/>
                  </a:lnTo>
                  <a:lnTo>
                    <a:pt x="740" y="27"/>
                  </a:lnTo>
                  <a:lnTo>
                    <a:pt x="803" y="24"/>
                  </a:lnTo>
                  <a:lnTo>
                    <a:pt x="869" y="22"/>
                  </a:lnTo>
                  <a:lnTo>
                    <a:pt x="936" y="19"/>
                  </a:lnTo>
                  <a:lnTo>
                    <a:pt x="1007" y="17"/>
                  </a:lnTo>
                  <a:lnTo>
                    <a:pt x="1079" y="14"/>
                  </a:lnTo>
                  <a:lnTo>
                    <a:pt x="1155" y="12"/>
                  </a:lnTo>
                  <a:lnTo>
                    <a:pt x="1230" y="9"/>
                  </a:lnTo>
                  <a:lnTo>
                    <a:pt x="1309" y="6"/>
                  </a:lnTo>
                  <a:lnTo>
                    <a:pt x="1389" y="5"/>
                  </a:lnTo>
                  <a:lnTo>
                    <a:pt x="1472" y="2"/>
                  </a:lnTo>
                  <a:lnTo>
                    <a:pt x="1557" y="0"/>
                  </a:lnTo>
                  <a:lnTo>
                    <a:pt x="1560" y="8"/>
                  </a:lnTo>
                  <a:lnTo>
                    <a:pt x="1153" y="21"/>
                  </a:lnTo>
                  <a:lnTo>
                    <a:pt x="1153" y="30"/>
                  </a:lnTo>
                  <a:lnTo>
                    <a:pt x="1153" y="21"/>
                  </a:lnTo>
                  <a:lnTo>
                    <a:pt x="1092" y="23"/>
                  </a:lnTo>
                  <a:lnTo>
                    <a:pt x="1033" y="24"/>
                  </a:lnTo>
                  <a:lnTo>
                    <a:pt x="976" y="27"/>
                  </a:lnTo>
                  <a:lnTo>
                    <a:pt x="920" y="28"/>
                  </a:lnTo>
                  <a:lnTo>
                    <a:pt x="865" y="31"/>
                  </a:lnTo>
                  <a:lnTo>
                    <a:pt x="811" y="32"/>
                  </a:lnTo>
                  <a:lnTo>
                    <a:pt x="761" y="35"/>
                  </a:lnTo>
                  <a:lnTo>
                    <a:pt x="710" y="37"/>
                  </a:lnTo>
                  <a:lnTo>
                    <a:pt x="661" y="39"/>
                  </a:lnTo>
                  <a:lnTo>
                    <a:pt x="615" y="41"/>
                  </a:lnTo>
                  <a:lnTo>
                    <a:pt x="569" y="44"/>
                  </a:lnTo>
                  <a:lnTo>
                    <a:pt x="526" y="45"/>
                  </a:lnTo>
                  <a:lnTo>
                    <a:pt x="483" y="48"/>
                  </a:lnTo>
                  <a:lnTo>
                    <a:pt x="443" y="50"/>
                  </a:lnTo>
                  <a:lnTo>
                    <a:pt x="403" y="52"/>
                  </a:lnTo>
                  <a:lnTo>
                    <a:pt x="366" y="54"/>
                  </a:lnTo>
                  <a:lnTo>
                    <a:pt x="323" y="57"/>
                  </a:lnTo>
                  <a:lnTo>
                    <a:pt x="284" y="59"/>
                  </a:lnTo>
                  <a:lnTo>
                    <a:pt x="248" y="62"/>
                  </a:lnTo>
                  <a:lnTo>
                    <a:pt x="214" y="63"/>
                  </a:lnTo>
                  <a:lnTo>
                    <a:pt x="185" y="66"/>
                  </a:lnTo>
                  <a:lnTo>
                    <a:pt x="156" y="69"/>
                  </a:lnTo>
                  <a:lnTo>
                    <a:pt x="131" y="71"/>
                  </a:lnTo>
                  <a:lnTo>
                    <a:pt x="109" y="72"/>
                  </a:lnTo>
                  <a:lnTo>
                    <a:pt x="88" y="75"/>
                  </a:lnTo>
                  <a:lnTo>
                    <a:pt x="70" y="78"/>
                  </a:lnTo>
                  <a:lnTo>
                    <a:pt x="54" y="79"/>
                  </a:lnTo>
                  <a:lnTo>
                    <a:pt x="41" y="82"/>
                  </a:lnTo>
                  <a:lnTo>
                    <a:pt x="27" y="83"/>
                  </a:lnTo>
                  <a:lnTo>
                    <a:pt x="17" y="85"/>
                  </a:lnTo>
                  <a:lnTo>
                    <a:pt x="8" y="87"/>
                  </a:lnTo>
                  <a:lnTo>
                    <a:pt x="0" y="89"/>
                  </a:lnTo>
                  <a:lnTo>
                    <a:pt x="8" y="84"/>
                  </a:lnTo>
                  <a:close/>
                </a:path>
              </a:pathLst>
            </a:custGeom>
            <a:solidFill>
              <a:srgbClr val="9696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3763" name="Freeform 19">
              <a:extLst>
                <a:ext uri="{FF2B5EF4-FFF2-40B4-BE49-F238E27FC236}">
                  <a16:creationId xmlns:a16="http://schemas.microsoft.com/office/drawing/2014/main" id="{90A19765-D1C0-734F-1975-1C971FFF866B}"/>
                </a:ext>
              </a:extLst>
            </p:cNvPr>
            <p:cNvSpPr>
              <a:spLocks/>
            </p:cNvSpPr>
            <p:nvPr/>
          </p:nvSpPr>
          <p:spPr bwMode="auto">
            <a:xfrm>
              <a:off x="4017" y="3550"/>
              <a:ext cx="959" cy="151"/>
            </a:xfrm>
            <a:custGeom>
              <a:avLst/>
              <a:gdLst>
                <a:gd name="T0" fmla="*/ 307 w 1917"/>
                <a:gd name="T1" fmla="*/ 80 h 302"/>
                <a:gd name="T2" fmla="*/ 305 w 1917"/>
                <a:gd name="T3" fmla="*/ 83 h 302"/>
                <a:gd name="T4" fmla="*/ 304 w 1917"/>
                <a:gd name="T5" fmla="*/ 84 h 302"/>
                <a:gd name="T6" fmla="*/ 308 w 1917"/>
                <a:gd name="T7" fmla="*/ 82 h 302"/>
                <a:gd name="T8" fmla="*/ 317 w 1917"/>
                <a:gd name="T9" fmla="*/ 79 h 302"/>
                <a:gd name="T10" fmla="*/ 331 w 1917"/>
                <a:gd name="T11" fmla="*/ 77 h 302"/>
                <a:gd name="T12" fmla="*/ 350 w 1917"/>
                <a:gd name="T13" fmla="*/ 74 h 302"/>
                <a:gd name="T14" fmla="*/ 377 w 1917"/>
                <a:gd name="T15" fmla="*/ 70 h 302"/>
                <a:gd name="T16" fmla="*/ 412 w 1917"/>
                <a:gd name="T17" fmla="*/ 66 h 302"/>
                <a:gd name="T18" fmla="*/ 457 w 1917"/>
                <a:gd name="T19" fmla="*/ 61 h 302"/>
                <a:gd name="T20" fmla="*/ 512 w 1917"/>
                <a:gd name="T21" fmla="*/ 57 h 302"/>
                <a:gd name="T22" fmla="*/ 579 w 1917"/>
                <a:gd name="T23" fmla="*/ 52 h 302"/>
                <a:gd name="T24" fmla="*/ 659 w 1917"/>
                <a:gd name="T25" fmla="*/ 47 h 302"/>
                <a:gd name="T26" fmla="*/ 751 w 1917"/>
                <a:gd name="T27" fmla="*/ 42 h 302"/>
                <a:gd name="T28" fmla="*/ 859 w 1917"/>
                <a:gd name="T29" fmla="*/ 36 h 302"/>
                <a:gd name="T30" fmla="*/ 983 w 1917"/>
                <a:gd name="T31" fmla="*/ 31 h 302"/>
                <a:gd name="T32" fmla="*/ 1124 w 1917"/>
                <a:gd name="T33" fmla="*/ 25 h 302"/>
                <a:gd name="T34" fmla="*/ 1283 w 1917"/>
                <a:gd name="T35" fmla="*/ 20 h 302"/>
                <a:gd name="T36" fmla="*/ 1461 w 1917"/>
                <a:gd name="T37" fmla="*/ 13 h 302"/>
                <a:gd name="T38" fmla="*/ 1871 w 1917"/>
                <a:gd name="T39" fmla="*/ 0 h 302"/>
                <a:gd name="T40" fmla="*/ 1899 w 1917"/>
                <a:gd name="T41" fmla="*/ 218 h 302"/>
                <a:gd name="T42" fmla="*/ 1859 w 1917"/>
                <a:gd name="T43" fmla="*/ 219 h 302"/>
                <a:gd name="T44" fmla="*/ 1812 w 1917"/>
                <a:gd name="T45" fmla="*/ 220 h 302"/>
                <a:gd name="T46" fmla="*/ 1758 w 1917"/>
                <a:gd name="T47" fmla="*/ 222 h 302"/>
                <a:gd name="T48" fmla="*/ 1697 w 1917"/>
                <a:gd name="T49" fmla="*/ 223 h 302"/>
                <a:gd name="T50" fmla="*/ 1632 w 1917"/>
                <a:gd name="T51" fmla="*/ 224 h 302"/>
                <a:gd name="T52" fmla="*/ 1561 w 1917"/>
                <a:gd name="T53" fmla="*/ 227 h 302"/>
                <a:gd name="T54" fmla="*/ 1485 w 1917"/>
                <a:gd name="T55" fmla="*/ 230 h 302"/>
                <a:gd name="T56" fmla="*/ 1406 w 1917"/>
                <a:gd name="T57" fmla="*/ 231 h 302"/>
                <a:gd name="T58" fmla="*/ 1324 w 1917"/>
                <a:gd name="T59" fmla="*/ 233 h 302"/>
                <a:gd name="T60" fmla="*/ 1238 w 1917"/>
                <a:gd name="T61" fmla="*/ 236 h 302"/>
                <a:gd name="T62" fmla="*/ 1152 w 1917"/>
                <a:gd name="T63" fmla="*/ 240 h 302"/>
                <a:gd name="T64" fmla="*/ 1063 w 1917"/>
                <a:gd name="T65" fmla="*/ 243 h 302"/>
                <a:gd name="T66" fmla="*/ 974 w 1917"/>
                <a:gd name="T67" fmla="*/ 245 h 302"/>
                <a:gd name="T68" fmla="*/ 885 w 1917"/>
                <a:gd name="T69" fmla="*/ 249 h 302"/>
                <a:gd name="T70" fmla="*/ 796 w 1917"/>
                <a:gd name="T71" fmla="*/ 253 h 302"/>
                <a:gd name="T72" fmla="*/ 666 w 1917"/>
                <a:gd name="T73" fmla="*/ 258 h 302"/>
                <a:gd name="T74" fmla="*/ 515 w 1917"/>
                <a:gd name="T75" fmla="*/ 265 h 302"/>
                <a:gd name="T76" fmla="*/ 386 w 1917"/>
                <a:gd name="T77" fmla="*/ 271 h 302"/>
                <a:gd name="T78" fmla="*/ 277 w 1917"/>
                <a:gd name="T79" fmla="*/ 278 h 302"/>
                <a:gd name="T80" fmla="*/ 188 w 1917"/>
                <a:gd name="T81" fmla="*/ 284 h 302"/>
                <a:gd name="T82" fmla="*/ 117 w 1917"/>
                <a:gd name="T83" fmla="*/ 289 h 302"/>
                <a:gd name="T84" fmla="*/ 59 w 1917"/>
                <a:gd name="T85" fmla="*/ 294 h 302"/>
                <a:gd name="T86" fmla="*/ 16 w 1917"/>
                <a:gd name="T87" fmla="*/ 300 h 302"/>
                <a:gd name="T88" fmla="*/ 285 w 1917"/>
                <a:gd name="T89" fmla="*/ 80 h 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917" h="302">
                  <a:moveTo>
                    <a:pt x="285" y="80"/>
                  </a:moveTo>
                  <a:lnTo>
                    <a:pt x="307" y="80"/>
                  </a:lnTo>
                  <a:lnTo>
                    <a:pt x="307" y="82"/>
                  </a:lnTo>
                  <a:lnTo>
                    <a:pt x="305" y="83"/>
                  </a:lnTo>
                  <a:lnTo>
                    <a:pt x="305" y="84"/>
                  </a:lnTo>
                  <a:lnTo>
                    <a:pt x="304" y="84"/>
                  </a:lnTo>
                  <a:lnTo>
                    <a:pt x="305" y="83"/>
                  </a:lnTo>
                  <a:lnTo>
                    <a:pt x="308" y="82"/>
                  </a:lnTo>
                  <a:lnTo>
                    <a:pt x="311" y="80"/>
                  </a:lnTo>
                  <a:lnTo>
                    <a:pt x="317" y="79"/>
                  </a:lnTo>
                  <a:lnTo>
                    <a:pt x="323" y="78"/>
                  </a:lnTo>
                  <a:lnTo>
                    <a:pt x="331" y="77"/>
                  </a:lnTo>
                  <a:lnTo>
                    <a:pt x="340" y="75"/>
                  </a:lnTo>
                  <a:lnTo>
                    <a:pt x="350" y="74"/>
                  </a:lnTo>
                  <a:lnTo>
                    <a:pt x="362" y="71"/>
                  </a:lnTo>
                  <a:lnTo>
                    <a:pt x="377" y="70"/>
                  </a:lnTo>
                  <a:lnTo>
                    <a:pt x="393" y="67"/>
                  </a:lnTo>
                  <a:lnTo>
                    <a:pt x="412" y="66"/>
                  </a:lnTo>
                  <a:lnTo>
                    <a:pt x="433" y="64"/>
                  </a:lnTo>
                  <a:lnTo>
                    <a:pt x="457" y="61"/>
                  </a:lnTo>
                  <a:lnTo>
                    <a:pt x="484" y="60"/>
                  </a:lnTo>
                  <a:lnTo>
                    <a:pt x="512" y="57"/>
                  </a:lnTo>
                  <a:lnTo>
                    <a:pt x="545" y="55"/>
                  </a:lnTo>
                  <a:lnTo>
                    <a:pt x="579" y="52"/>
                  </a:lnTo>
                  <a:lnTo>
                    <a:pt x="617" y="49"/>
                  </a:lnTo>
                  <a:lnTo>
                    <a:pt x="659" y="47"/>
                  </a:lnTo>
                  <a:lnTo>
                    <a:pt x="704" y="44"/>
                  </a:lnTo>
                  <a:lnTo>
                    <a:pt x="751" y="42"/>
                  </a:lnTo>
                  <a:lnTo>
                    <a:pt x="803" y="39"/>
                  </a:lnTo>
                  <a:lnTo>
                    <a:pt x="859" y="36"/>
                  </a:lnTo>
                  <a:lnTo>
                    <a:pt x="919" y="34"/>
                  </a:lnTo>
                  <a:lnTo>
                    <a:pt x="983" y="31"/>
                  </a:lnTo>
                  <a:lnTo>
                    <a:pt x="1051" y="27"/>
                  </a:lnTo>
                  <a:lnTo>
                    <a:pt x="1124" y="25"/>
                  </a:lnTo>
                  <a:lnTo>
                    <a:pt x="1201" y="22"/>
                  </a:lnTo>
                  <a:lnTo>
                    <a:pt x="1283" y="20"/>
                  </a:lnTo>
                  <a:lnTo>
                    <a:pt x="1369" y="16"/>
                  </a:lnTo>
                  <a:lnTo>
                    <a:pt x="1461" y="13"/>
                  </a:lnTo>
                  <a:lnTo>
                    <a:pt x="1461" y="13"/>
                  </a:lnTo>
                  <a:lnTo>
                    <a:pt x="1871" y="0"/>
                  </a:lnTo>
                  <a:lnTo>
                    <a:pt x="1917" y="218"/>
                  </a:lnTo>
                  <a:lnTo>
                    <a:pt x="1899" y="218"/>
                  </a:lnTo>
                  <a:lnTo>
                    <a:pt x="1881" y="219"/>
                  </a:lnTo>
                  <a:lnTo>
                    <a:pt x="1859" y="219"/>
                  </a:lnTo>
                  <a:lnTo>
                    <a:pt x="1837" y="219"/>
                  </a:lnTo>
                  <a:lnTo>
                    <a:pt x="1812" y="220"/>
                  </a:lnTo>
                  <a:lnTo>
                    <a:pt x="1786" y="220"/>
                  </a:lnTo>
                  <a:lnTo>
                    <a:pt x="1758" y="222"/>
                  </a:lnTo>
                  <a:lnTo>
                    <a:pt x="1728" y="223"/>
                  </a:lnTo>
                  <a:lnTo>
                    <a:pt x="1697" y="223"/>
                  </a:lnTo>
                  <a:lnTo>
                    <a:pt x="1665" y="224"/>
                  </a:lnTo>
                  <a:lnTo>
                    <a:pt x="1632" y="224"/>
                  </a:lnTo>
                  <a:lnTo>
                    <a:pt x="1596" y="226"/>
                  </a:lnTo>
                  <a:lnTo>
                    <a:pt x="1561" y="227"/>
                  </a:lnTo>
                  <a:lnTo>
                    <a:pt x="1523" y="228"/>
                  </a:lnTo>
                  <a:lnTo>
                    <a:pt x="1485" y="230"/>
                  </a:lnTo>
                  <a:lnTo>
                    <a:pt x="1446" y="230"/>
                  </a:lnTo>
                  <a:lnTo>
                    <a:pt x="1406" y="231"/>
                  </a:lnTo>
                  <a:lnTo>
                    <a:pt x="1364" y="232"/>
                  </a:lnTo>
                  <a:lnTo>
                    <a:pt x="1324" y="233"/>
                  </a:lnTo>
                  <a:lnTo>
                    <a:pt x="1281" y="235"/>
                  </a:lnTo>
                  <a:lnTo>
                    <a:pt x="1238" y="236"/>
                  </a:lnTo>
                  <a:lnTo>
                    <a:pt x="1195" y="237"/>
                  </a:lnTo>
                  <a:lnTo>
                    <a:pt x="1152" y="240"/>
                  </a:lnTo>
                  <a:lnTo>
                    <a:pt x="1108" y="241"/>
                  </a:lnTo>
                  <a:lnTo>
                    <a:pt x="1063" y="243"/>
                  </a:lnTo>
                  <a:lnTo>
                    <a:pt x="1018" y="244"/>
                  </a:lnTo>
                  <a:lnTo>
                    <a:pt x="974" y="245"/>
                  </a:lnTo>
                  <a:lnTo>
                    <a:pt x="929" y="248"/>
                  </a:lnTo>
                  <a:lnTo>
                    <a:pt x="885" y="249"/>
                  </a:lnTo>
                  <a:lnTo>
                    <a:pt x="840" y="250"/>
                  </a:lnTo>
                  <a:lnTo>
                    <a:pt x="796" y="253"/>
                  </a:lnTo>
                  <a:lnTo>
                    <a:pt x="751" y="254"/>
                  </a:lnTo>
                  <a:lnTo>
                    <a:pt x="666" y="258"/>
                  </a:lnTo>
                  <a:lnTo>
                    <a:pt x="588" y="261"/>
                  </a:lnTo>
                  <a:lnTo>
                    <a:pt x="515" y="265"/>
                  </a:lnTo>
                  <a:lnTo>
                    <a:pt x="448" y="268"/>
                  </a:lnTo>
                  <a:lnTo>
                    <a:pt x="386" y="271"/>
                  </a:lnTo>
                  <a:lnTo>
                    <a:pt x="329" y="275"/>
                  </a:lnTo>
                  <a:lnTo>
                    <a:pt x="277" y="278"/>
                  </a:lnTo>
                  <a:lnTo>
                    <a:pt x="231" y="280"/>
                  </a:lnTo>
                  <a:lnTo>
                    <a:pt x="188" y="284"/>
                  </a:lnTo>
                  <a:lnTo>
                    <a:pt x="150" y="287"/>
                  </a:lnTo>
                  <a:lnTo>
                    <a:pt x="117" y="289"/>
                  </a:lnTo>
                  <a:lnTo>
                    <a:pt x="86" y="292"/>
                  </a:lnTo>
                  <a:lnTo>
                    <a:pt x="59" y="294"/>
                  </a:lnTo>
                  <a:lnTo>
                    <a:pt x="37" y="297"/>
                  </a:lnTo>
                  <a:lnTo>
                    <a:pt x="16" y="300"/>
                  </a:lnTo>
                  <a:lnTo>
                    <a:pt x="0" y="302"/>
                  </a:lnTo>
                  <a:lnTo>
                    <a:pt x="285" y="80"/>
                  </a:lnTo>
                  <a:close/>
                </a:path>
              </a:pathLst>
            </a:custGeom>
            <a:solidFill>
              <a:srgbClr val="42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3764" name="Freeform 20">
              <a:extLst>
                <a:ext uri="{FF2B5EF4-FFF2-40B4-BE49-F238E27FC236}">
                  <a16:creationId xmlns:a16="http://schemas.microsoft.com/office/drawing/2014/main" id="{5A122C96-1F79-9E47-44D0-3E2E564B9559}"/>
                </a:ext>
              </a:extLst>
            </p:cNvPr>
            <p:cNvSpPr>
              <a:spLocks/>
            </p:cNvSpPr>
            <p:nvPr/>
          </p:nvSpPr>
          <p:spPr bwMode="auto">
            <a:xfrm>
              <a:off x="3996" y="3669"/>
              <a:ext cx="982" cy="48"/>
            </a:xfrm>
            <a:custGeom>
              <a:avLst/>
              <a:gdLst>
                <a:gd name="T0" fmla="*/ 21 w 1965"/>
                <a:gd name="T1" fmla="*/ 88 h 98"/>
                <a:gd name="T2" fmla="*/ 59 w 1965"/>
                <a:gd name="T3" fmla="*/ 82 h 98"/>
                <a:gd name="T4" fmla="*/ 117 w 1965"/>
                <a:gd name="T5" fmla="*/ 76 h 98"/>
                <a:gd name="T6" fmla="*/ 192 w 1965"/>
                <a:gd name="T7" fmla="*/ 69 h 98"/>
                <a:gd name="T8" fmla="*/ 281 w 1965"/>
                <a:gd name="T9" fmla="*/ 63 h 98"/>
                <a:gd name="T10" fmla="*/ 385 w 1965"/>
                <a:gd name="T11" fmla="*/ 56 h 98"/>
                <a:gd name="T12" fmla="*/ 500 w 1965"/>
                <a:gd name="T13" fmla="*/ 50 h 98"/>
                <a:gd name="T14" fmla="*/ 627 w 1965"/>
                <a:gd name="T15" fmla="*/ 44 h 98"/>
                <a:gd name="T16" fmla="*/ 765 w 1965"/>
                <a:gd name="T17" fmla="*/ 38 h 98"/>
                <a:gd name="T18" fmla="*/ 909 w 1965"/>
                <a:gd name="T19" fmla="*/ 33 h 98"/>
                <a:gd name="T20" fmla="*/ 1062 w 1965"/>
                <a:gd name="T21" fmla="*/ 26 h 98"/>
                <a:gd name="T22" fmla="*/ 1219 w 1965"/>
                <a:gd name="T23" fmla="*/ 21 h 98"/>
                <a:gd name="T24" fmla="*/ 1381 w 1965"/>
                <a:gd name="T25" fmla="*/ 16 h 98"/>
                <a:gd name="T26" fmla="*/ 1548 w 1965"/>
                <a:gd name="T27" fmla="*/ 11 h 98"/>
                <a:gd name="T28" fmla="*/ 1714 w 1965"/>
                <a:gd name="T29" fmla="*/ 7 h 98"/>
                <a:gd name="T30" fmla="*/ 1880 w 1965"/>
                <a:gd name="T31" fmla="*/ 3 h 98"/>
                <a:gd name="T32" fmla="*/ 1965 w 1965"/>
                <a:gd name="T33" fmla="*/ 11 h 98"/>
                <a:gd name="T34" fmla="*/ 1929 w 1965"/>
                <a:gd name="T35" fmla="*/ 12 h 98"/>
                <a:gd name="T36" fmla="*/ 1888 w 1965"/>
                <a:gd name="T37" fmla="*/ 12 h 98"/>
                <a:gd name="T38" fmla="*/ 1843 w 1965"/>
                <a:gd name="T39" fmla="*/ 13 h 98"/>
                <a:gd name="T40" fmla="*/ 1793 w 1965"/>
                <a:gd name="T41" fmla="*/ 15 h 98"/>
                <a:gd name="T42" fmla="*/ 1739 w 1965"/>
                <a:gd name="T43" fmla="*/ 16 h 98"/>
                <a:gd name="T44" fmla="*/ 1681 w 1965"/>
                <a:gd name="T45" fmla="*/ 17 h 98"/>
                <a:gd name="T46" fmla="*/ 1620 w 1965"/>
                <a:gd name="T47" fmla="*/ 20 h 98"/>
                <a:gd name="T48" fmla="*/ 1558 w 1965"/>
                <a:gd name="T49" fmla="*/ 21 h 98"/>
                <a:gd name="T50" fmla="*/ 1491 w 1965"/>
                <a:gd name="T51" fmla="*/ 22 h 98"/>
                <a:gd name="T52" fmla="*/ 1421 w 1965"/>
                <a:gd name="T53" fmla="*/ 25 h 98"/>
                <a:gd name="T54" fmla="*/ 1352 w 1965"/>
                <a:gd name="T55" fmla="*/ 28 h 98"/>
                <a:gd name="T56" fmla="*/ 1279 w 1965"/>
                <a:gd name="T57" fmla="*/ 29 h 98"/>
                <a:gd name="T58" fmla="*/ 1206 w 1965"/>
                <a:gd name="T59" fmla="*/ 31 h 98"/>
                <a:gd name="T60" fmla="*/ 1130 w 1965"/>
                <a:gd name="T61" fmla="*/ 34 h 98"/>
                <a:gd name="T62" fmla="*/ 1056 w 1965"/>
                <a:gd name="T63" fmla="*/ 37 h 98"/>
                <a:gd name="T64" fmla="*/ 980 w 1965"/>
                <a:gd name="T65" fmla="*/ 39 h 98"/>
                <a:gd name="T66" fmla="*/ 864 w 1965"/>
                <a:gd name="T67" fmla="*/ 43 h 98"/>
                <a:gd name="T68" fmla="*/ 759 w 1965"/>
                <a:gd name="T69" fmla="*/ 48 h 98"/>
                <a:gd name="T70" fmla="*/ 661 w 1965"/>
                <a:gd name="T71" fmla="*/ 52 h 98"/>
                <a:gd name="T72" fmla="*/ 570 w 1965"/>
                <a:gd name="T73" fmla="*/ 56 h 98"/>
                <a:gd name="T74" fmla="*/ 489 w 1965"/>
                <a:gd name="T75" fmla="*/ 60 h 98"/>
                <a:gd name="T76" fmla="*/ 414 w 1965"/>
                <a:gd name="T77" fmla="*/ 64 h 98"/>
                <a:gd name="T78" fmla="*/ 347 w 1965"/>
                <a:gd name="T79" fmla="*/ 68 h 98"/>
                <a:gd name="T80" fmla="*/ 287 w 1965"/>
                <a:gd name="T81" fmla="*/ 72 h 98"/>
                <a:gd name="T82" fmla="*/ 232 w 1965"/>
                <a:gd name="T83" fmla="*/ 76 h 98"/>
                <a:gd name="T84" fmla="*/ 184 w 1965"/>
                <a:gd name="T85" fmla="*/ 78 h 98"/>
                <a:gd name="T86" fmla="*/ 141 w 1965"/>
                <a:gd name="T87" fmla="*/ 82 h 98"/>
                <a:gd name="T88" fmla="*/ 104 w 1965"/>
                <a:gd name="T89" fmla="*/ 85 h 98"/>
                <a:gd name="T90" fmla="*/ 71 w 1965"/>
                <a:gd name="T91" fmla="*/ 88 h 98"/>
                <a:gd name="T92" fmla="*/ 43 w 1965"/>
                <a:gd name="T93" fmla="*/ 91 h 98"/>
                <a:gd name="T94" fmla="*/ 19 w 1965"/>
                <a:gd name="T95" fmla="*/ 95 h 98"/>
                <a:gd name="T96" fmla="*/ 0 w 1965"/>
                <a:gd name="T97" fmla="*/ 98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965" h="98">
                  <a:moveTo>
                    <a:pt x="7" y="91"/>
                  </a:moveTo>
                  <a:lnTo>
                    <a:pt x="21" y="88"/>
                  </a:lnTo>
                  <a:lnTo>
                    <a:pt x="37" y="85"/>
                  </a:lnTo>
                  <a:lnTo>
                    <a:pt x="59" y="82"/>
                  </a:lnTo>
                  <a:lnTo>
                    <a:pt x="86" y="78"/>
                  </a:lnTo>
                  <a:lnTo>
                    <a:pt x="117" y="76"/>
                  </a:lnTo>
                  <a:lnTo>
                    <a:pt x="153" y="72"/>
                  </a:lnTo>
                  <a:lnTo>
                    <a:pt x="192" y="69"/>
                  </a:lnTo>
                  <a:lnTo>
                    <a:pt x="235" y="65"/>
                  </a:lnTo>
                  <a:lnTo>
                    <a:pt x="281" y="63"/>
                  </a:lnTo>
                  <a:lnTo>
                    <a:pt x="331" y="59"/>
                  </a:lnTo>
                  <a:lnTo>
                    <a:pt x="385" y="56"/>
                  </a:lnTo>
                  <a:lnTo>
                    <a:pt x="441" y="53"/>
                  </a:lnTo>
                  <a:lnTo>
                    <a:pt x="500" y="50"/>
                  </a:lnTo>
                  <a:lnTo>
                    <a:pt x="563" y="47"/>
                  </a:lnTo>
                  <a:lnTo>
                    <a:pt x="627" y="44"/>
                  </a:lnTo>
                  <a:lnTo>
                    <a:pt x="695" y="41"/>
                  </a:lnTo>
                  <a:lnTo>
                    <a:pt x="765" y="38"/>
                  </a:lnTo>
                  <a:lnTo>
                    <a:pt x="836" y="35"/>
                  </a:lnTo>
                  <a:lnTo>
                    <a:pt x="909" y="33"/>
                  </a:lnTo>
                  <a:lnTo>
                    <a:pt x="985" y="29"/>
                  </a:lnTo>
                  <a:lnTo>
                    <a:pt x="1062" y="26"/>
                  </a:lnTo>
                  <a:lnTo>
                    <a:pt x="1141" y="24"/>
                  </a:lnTo>
                  <a:lnTo>
                    <a:pt x="1219" y="21"/>
                  </a:lnTo>
                  <a:lnTo>
                    <a:pt x="1300" y="18"/>
                  </a:lnTo>
                  <a:lnTo>
                    <a:pt x="1381" y="16"/>
                  </a:lnTo>
                  <a:lnTo>
                    <a:pt x="1464" y="13"/>
                  </a:lnTo>
                  <a:lnTo>
                    <a:pt x="1548" y="11"/>
                  </a:lnTo>
                  <a:lnTo>
                    <a:pt x="1631" y="9"/>
                  </a:lnTo>
                  <a:lnTo>
                    <a:pt x="1714" y="7"/>
                  </a:lnTo>
                  <a:lnTo>
                    <a:pt x="1797" y="4"/>
                  </a:lnTo>
                  <a:lnTo>
                    <a:pt x="1880" y="3"/>
                  </a:lnTo>
                  <a:lnTo>
                    <a:pt x="1963" y="0"/>
                  </a:lnTo>
                  <a:lnTo>
                    <a:pt x="1965" y="11"/>
                  </a:lnTo>
                  <a:lnTo>
                    <a:pt x="1947" y="11"/>
                  </a:lnTo>
                  <a:lnTo>
                    <a:pt x="1929" y="12"/>
                  </a:lnTo>
                  <a:lnTo>
                    <a:pt x="1910" y="12"/>
                  </a:lnTo>
                  <a:lnTo>
                    <a:pt x="1888" y="12"/>
                  </a:lnTo>
                  <a:lnTo>
                    <a:pt x="1867" y="13"/>
                  </a:lnTo>
                  <a:lnTo>
                    <a:pt x="1843" y="13"/>
                  </a:lnTo>
                  <a:lnTo>
                    <a:pt x="1818" y="15"/>
                  </a:lnTo>
                  <a:lnTo>
                    <a:pt x="1793" y="15"/>
                  </a:lnTo>
                  <a:lnTo>
                    <a:pt x="1767" y="16"/>
                  </a:lnTo>
                  <a:lnTo>
                    <a:pt x="1739" y="16"/>
                  </a:lnTo>
                  <a:lnTo>
                    <a:pt x="1711" y="17"/>
                  </a:lnTo>
                  <a:lnTo>
                    <a:pt x="1681" y="17"/>
                  </a:lnTo>
                  <a:lnTo>
                    <a:pt x="1652" y="18"/>
                  </a:lnTo>
                  <a:lnTo>
                    <a:pt x="1620" y="20"/>
                  </a:lnTo>
                  <a:lnTo>
                    <a:pt x="1589" y="20"/>
                  </a:lnTo>
                  <a:lnTo>
                    <a:pt x="1558" y="21"/>
                  </a:lnTo>
                  <a:lnTo>
                    <a:pt x="1524" y="22"/>
                  </a:lnTo>
                  <a:lnTo>
                    <a:pt x="1491" y="22"/>
                  </a:lnTo>
                  <a:lnTo>
                    <a:pt x="1457" y="24"/>
                  </a:lnTo>
                  <a:lnTo>
                    <a:pt x="1421" y="25"/>
                  </a:lnTo>
                  <a:lnTo>
                    <a:pt x="1387" y="26"/>
                  </a:lnTo>
                  <a:lnTo>
                    <a:pt x="1352" y="28"/>
                  </a:lnTo>
                  <a:lnTo>
                    <a:pt x="1316" y="28"/>
                  </a:lnTo>
                  <a:lnTo>
                    <a:pt x="1279" y="29"/>
                  </a:lnTo>
                  <a:lnTo>
                    <a:pt x="1242" y="30"/>
                  </a:lnTo>
                  <a:lnTo>
                    <a:pt x="1206" y="31"/>
                  </a:lnTo>
                  <a:lnTo>
                    <a:pt x="1169" y="33"/>
                  </a:lnTo>
                  <a:lnTo>
                    <a:pt x="1130" y="34"/>
                  </a:lnTo>
                  <a:lnTo>
                    <a:pt x="1093" y="35"/>
                  </a:lnTo>
                  <a:lnTo>
                    <a:pt x="1056" y="37"/>
                  </a:lnTo>
                  <a:lnTo>
                    <a:pt x="1017" y="38"/>
                  </a:lnTo>
                  <a:lnTo>
                    <a:pt x="980" y="39"/>
                  </a:lnTo>
                  <a:lnTo>
                    <a:pt x="921" y="42"/>
                  </a:lnTo>
                  <a:lnTo>
                    <a:pt x="864" y="43"/>
                  </a:lnTo>
                  <a:lnTo>
                    <a:pt x="811" y="46"/>
                  </a:lnTo>
                  <a:lnTo>
                    <a:pt x="759" y="48"/>
                  </a:lnTo>
                  <a:lnTo>
                    <a:pt x="708" y="50"/>
                  </a:lnTo>
                  <a:lnTo>
                    <a:pt x="661" y="52"/>
                  </a:lnTo>
                  <a:lnTo>
                    <a:pt x="615" y="53"/>
                  </a:lnTo>
                  <a:lnTo>
                    <a:pt x="570" y="56"/>
                  </a:lnTo>
                  <a:lnTo>
                    <a:pt x="529" y="57"/>
                  </a:lnTo>
                  <a:lnTo>
                    <a:pt x="489" y="60"/>
                  </a:lnTo>
                  <a:lnTo>
                    <a:pt x="451" y="61"/>
                  </a:lnTo>
                  <a:lnTo>
                    <a:pt x="414" y="64"/>
                  </a:lnTo>
                  <a:lnTo>
                    <a:pt x="380" y="65"/>
                  </a:lnTo>
                  <a:lnTo>
                    <a:pt x="347" y="68"/>
                  </a:lnTo>
                  <a:lnTo>
                    <a:pt x="316" y="69"/>
                  </a:lnTo>
                  <a:lnTo>
                    <a:pt x="287" y="72"/>
                  </a:lnTo>
                  <a:lnTo>
                    <a:pt x="258" y="73"/>
                  </a:lnTo>
                  <a:lnTo>
                    <a:pt x="232" y="76"/>
                  </a:lnTo>
                  <a:lnTo>
                    <a:pt x="206" y="77"/>
                  </a:lnTo>
                  <a:lnTo>
                    <a:pt x="184" y="78"/>
                  </a:lnTo>
                  <a:lnTo>
                    <a:pt x="162" y="81"/>
                  </a:lnTo>
                  <a:lnTo>
                    <a:pt x="141" y="82"/>
                  </a:lnTo>
                  <a:lnTo>
                    <a:pt x="122" y="83"/>
                  </a:lnTo>
                  <a:lnTo>
                    <a:pt x="104" y="85"/>
                  </a:lnTo>
                  <a:lnTo>
                    <a:pt x="86" y="87"/>
                  </a:lnTo>
                  <a:lnTo>
                    <a:pt x="71" y="88"/>
                  </a:lnTo>
                  <a:lnTo>
                    <a:pt x="56" y="90"/>
                  </a:lnTo>
                  <a:lnTo>
                    <a:pt x="43" y="91"/>
                  </a:lnTo>
                  <a:lnTo>
                    <a:pt x="31" y="94"/>
                  </a:lnTo>
                  <a:lnTo>
                    <a:pt x="19" y="95"/>
                  </a:lnTo>
                  <a:lnTo>
                    <a:pt x="9" y="96"/>
                  </a:lnTo>
                  <a:lnTo>
                    <a:pt x="0" y="98"/>
                  </a:lnTo>
                  <a:lnTo>
                    <a:pt x="7" y="91"/>
                  </a:lnTo>
                  <a:close/>
                </a:path>
              </a:pathLst>
            </a:custGeom>
            <a:solidFill>
              <a:srgbClr val="9696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3765" name="Freeform 21">
              <a:extLst>
                <a:ext uri="{FF2B5EF4-FFF2-40B4-BE49-F238E27FC236}">
                  <a16:creationId xmlns:a16="http://schemas.microsoft.com/office/drawing/2014/main" id="{B0CE776A-93C3-D0CB-3ABB-8225C69BF2D9}"/>
                </a:ext>
              </a:extLst>
            </p:cNvPr>
            <p:cNvSpPr>
              <a:spLocks/>
            </p:cNvSpPr>
            <p:nvPr/>
          </p:nvSpPr>
          <p:spPr bwMode="auto">
            <a:xfrm>
              <a:off x="3981" y="3682"/>
              <a:ext cx="1097" cy="94"/>
            </a:xfrm>
            <a:custGeom>
              <a:avLst/>
              <a:gdLst>
                <a:gd name="T0" fmla="*/ 20 w 2194"/>
                <a:gd name="T1" fmla="*/ 89 h 188"/>
                <a:gd name="T2" fmla="*/ 85 w 2194"/>
                <a:gd name="T3" fmla="*/ 80 h 188"/>
                <a:gd name="T4" fmla="*/ 181 w 2194"/>
                <a:gd name="T5" fmla="*/ 72 h 188"/>
                <a:gd name="T6" fmla="*/ 303 w 2194"/>
                <a:gd name="T7" fmla="*/ 63 h 188"/>
                <a:gd name="T8" fmla="*/ 447 w 2194"/>
                <a:gd name="T9" fmla="*/ 54 h 188"/>
                <a:gd name="T10" fmla="*/ 608 w 2194"/>
                <a:gd name="T11" fmla="*/ 46 h 188"/>
                <a:gd name="T12" fmla="*/ 779 w 2194"/>
                <a:gd name="T13" fmla="*/ 38 h 188"/>
                <a:gd name="T14" fmla="*/ 958 w 2194"/>
                <a:gd name="T15" fmla="*/ 32 h 188"/>
                <a:gd name="T16" fmla="*/ 1138 w 2194"/>
                <a:gd name="T17" fmla="*/ 25 h 188"/>
                <a:gd name="T18" fmla="*/ 1318 w 2194"/>
                <a:gd name="T19" fmla="*/ 19 h 188"/>
                <a:gd name="T20" fmla="*/ 1488 w 2194"/>
                <a:gd name="T21" fmla="*/ 14 h 188"/>
                <a:gd name="T22" fmla="*/ 1647 w 2194"/>
                <a:gd name="T23" fmla="*/ 10 h 188"/>
                <a:gd name="T24" fmla="*/ 1790 w 2194"/>
                <a:gd name="T25" fmla="*/ 6 h 188"/>
                <a:gd name="T26" fmla="*/ 1910 w 2194"/>
                <a:gd name="T27" fmla="*/ 2 h 188"/>
                <a:gd name="T28" fmla="*/ 2005 w 2194"/>
                <a:gd name="T29" fmla="*/ 1 h 188"/>
                <a:gd name="T30" fmla="*/ 2068 w 2194"/>
                <a:gd name="T31" fmla="*/ 0 h 188"/>
                <a:gd name="T32" fmla="*/ 2097 w 2194"/>
                <a:gd name="T33" fmla="*/ 0 h 188"/>
                <a:gd name="T34" fmla="*/ 2118 w 2194"/>
                <a:gd name="T35" fmla="*/ 3 h 188"/>
                <a:gd name="T36" fmla="*/ 2138 w 2194"/>
                <a:gd name="T37" fmla="*/ 11 h 188"/>
                <a:gd name="T38" fmla="*/ 2155 w 2194"/>
                <a:gd name="T39" fmla="*/ 22 h 188"/>
                <a:gd name="T40" fmla="*/ 2176 w 2194"/>
                <a:gd name="T41" fmla="*/ 42 h 188"/>
                <a:gd name="T42" fmla="*/ 2193 w 2194"/>
                <a:gd name="T43" fmla="*/ 75 h 188"/>
                <a:gd name="T44" fmla="*/ 2193 w 2194"/>
                <a:gd name="T45" fmla="*/ 112 h 188"/>
                <a:gd name="T46" fmla="*/ 2176 w 2194"/>
                <a:gd name="T47" fmla="*/ 146 h 188"/>
                <a:gd name="T48" fmla="*/ 2146 w 2194"/>
                <a:gd name="T49" fmla="*/ 172 h 188"/>
                <a:gd name="T50" fmla="*/ 2109 w 2194"/>
                <a:gd name="T51" fmla="*/ 186 h 188"/>
                <a:gd name="T52" fmla="*/ 2068 w 2194"/>
                <a:gd name="T53" fmla="*/ 188 h 188"/>
                <a:gd name="T54" fmla="*/ 2005 w 2194"/>
                <a:gd name="T55" fmla="*/ 186 h 188"/>
                <a:gd name="T56" fmla="*/ 1910 w 2194"/>
                <a:gd name="T57" fmla="*/ 185 h 188"/>
                <a:gd name="T58" fmla="*/ 1790 w 2194"/>
                <a:gd name="T59" fmla="*/ 181 h 188"/>
                <a:gd name="T60" fmla="*/ 1647 w 2194"/>
                <a:gd name="T61" fmla="*/ 177 h 188"/>
                <a:gd name="T62" fmla="*/ 1488 w 2194"/>
                <a:gd name="T63" fmla="*/ 173 h 188"/>
                <a:gd name="T64" fmla="*/ 1318 w 2194"/>
                <a:gd name="T65" fmla="*/ 168 h 188"/>
                <a:gd name="T66" fmla="*/ 1138 w 2194"/>
                <a:gd name="T67" fmla="*/ 162 h 188"/>
                <a:gd name="T68" fmla="*/ 958 w 2194"/>
                <a:gd name="T69" fmla="*/ 155 h 188"/>
                <a:gd name="T70" fmla="*/ 779 w 2194"/>
                <a:gd name="T71" fmla="*/ 149 h 188"/>
                <a:gd name="T72" fmla="*/ 608 w 2194"/>
                <a:gd name="T73" fmla="*/ 141 h 188"/>
                <a:gd name="T74" fmla="*/ 447 w 2194"/>
                <a:gd name="T75" fmla="*/ 133 h 188"/>
                <a:gd name="T76" fmla="*/ 303 w 2194"/>
                <a:gd name="T77" fmla="*/ 125 h 188"/>
                <a:gd name="T78" fmla="*/ 181 w 2194"/>
                <a:gd name="T79" fmla="*/ 116 h 188"/>
                <a:gd name="T80" fmla="*/ 85 w 2194"/>
                <a:gd name="T81" fmla="*/ 107 h 188"/>
                <a:gd name="T82" fmla="*/ 20 w 2194"/>
                <a:gd name="T83" fmla="*/ 98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194" h="188">
                  <a:moveTo>
                    <a:pt x="0" y="94"/>
                  </a:moveTo>
                  <a:lnTo>
                    <a:pt x="20" y="89"/>
                  </a:lnTo>
                  <a:lnTo>
                    <a:pt x="48" y="85"/>
                  </a:lnTo>
                  <a:lnTo>
                    <a:pt x="85" y="80"/>
                  </a:lnTo>
                  <a:lnTo>
                    <a:pt x="129" y="76"/>
                  </a:lnTo>
                  <a:lnTo>
                    <a:pt x="181" y="72"/>
                  </a:lnTo>
                  <a:lnTo>
                    <a:pt x="239" y="67"/>
                  </a:lnTo>
                  <a:lnTo>
                    <a:pt x="303" y="63"/>
                  </a:lnTo>
                  <a:lnTo>
                    <a:pt x="373" y="59"/>
                  </a:lnTo>
                  <a:lnTo>
                    <a:pt x="447" y="54"/>
                  </a:lnTo>
                  <a:lnTo>
                    <a:pt x="526" y="50"/>
                  </a:lnTo>
                  <a:lnTo>
                    <a:pt x="608" y="46"/>
                  </a:lnTo>
                  <a:lnTo>
                    <a:pt x="692" y="42"/>
                  </a:lnTo>
                  <a:lnTo>
                    <a:pt x="779" y="38"/>
                  </a:lnTo>
                  <a:lnTo>
                    <a:pt x="868" y="36"/>
                  </a:lnTo>
                  <a:lnTo>
                    <a:pt x="958" y="32"/>
                  </a:lnTo>
                  <a:lnTo>
                    <a:pt x="1049" y="28"/>
                  </a:lnTo>
                  <a:lnTo>
                    <a:pt x="1138" y="25"/>
                  </a:lnTo>
                  <a:lnTo>
                    <a:pt x="1229" y="22"/>
                  </a:lnTo>
                  <a:lnTo>
                    <a:pt x="1318" y="19"/>
                  </a:lnTo>
                  <a:lnTo>
                    <a:pt x="1404" y="16"/>
                  </a:lnTo>
                  <a:lnTo>
                    <a:pt x="1488" y="14"/>
                  </a:lnTo>
                  <a:lnTo>
                    <a:pt x="1570" y="11"/>
                  </a:lnTo>
                  <a:lnTo>
                    <a:pt x="1647" y="10"/>
                  </a:lnTo>
                  <a:lnTo>
                    <a:pt x="1720" y="7"/>
                  </a:lnTo>
                  <a:lnTo>
                    <a:pt x="1790" y="6"/>
                  </a:lnTo>
                  <a:lnTo>
                    <a:pt x="1852" y="3"/>
                  </a:lnTo>
                  <a:lnTo>
                    <a:pt x="1910" y="2"/>
                  </a:lnTo>
                  <a:lnTo>
                    <a:pt x="1961" y="2"/>
                  </a:lnTo>
                  <a:lnTo>
                    <a:pt x="2005" y="1"/>
                  </a:lnTo>
                  <a:lnTo>
                    <a:pt x="2041" y="0"/>
                  </a:lnTo>
                  <a:lnTo>
                    <a:pt x="2068" y="0"/>
                  </a:lnTo>
                  <a:lnTo>
                    <a:pt x="2087" y="0"/>
                  </a:lnTo>
                  <a:lnTo>
                    <a:pt x="2097" y="0"/>
                  </a:lnTo>
                  <a:lnTo>
                    <a:pt x="2108" y="1"/>
                  </a:lnTo>
                  <a:lnTo>
                    <a:pt x="2118" y="3"/>
                  </a:lnTo>
                  <a:lnTo>
                    <a:pt x="2127" y="7"/>
                  </a:lnTo>
                  <a:lnTo>
                    <a:pt x="2138" y="11"/>
                  </a:lnTo>
                  <a:lnTo>
                    <a:pt x="2146" y="16"/>
                  </a:lnTo>
                  <a:lnTo>
                    <a:pt x="2155" y="22"/>
                  </a:lnTo>
                  <a:lnTo>
                    <a:pt x="2163" y="28"/>
                  </a:lnTo>
                  <a:lnTo>
                    <a:pt x="2176" y="42"/>
                  </a:lnTo>
                  <a:lnTo>
                    <a:pt x="2187" y="58"/>
                  </a:lnTo>
                  <a:lnTo>
                    <a:pt x="2193" y="75"/>
                  </a:lnTo>
                  <a:lnTo>
                    <a:pt x="2194" y="94"/>
                  </a:lnTo>
                  <a:lnTo>
                    <a:pt x="2193" y="112"/>
                  </a:lnTo>
                  <a:lnTo>
                    <a:pt x="2185" y="131"/>
                  </a:lnTo>
                  <a:lnTo>
                    <a:pt x="2176" y="146"/>
                  </a:lnTo>
                  <a:lnTo>
                    <a:pt x="2163" y="160"/>
                  </a:lnTo>
                  <a:lnTo>
                    <a:pt x="2146" y="172"/>
                  </a:lnTo>
                  <a:lnTo>
                    <a:pt x="2129" y="180"/>
                  </a:lnTo>
                  <a:lnTo>
                    <a:pt x="2109" y="186"/>
                  </a:lnTo>
                  <a:lnTo>
                    <a:pt x="2087" y="188"/>
                  </a:lnTo>
                  <a:lnTo>
                    <a:pt x="2068" y="188"/>
                  </a:lnTo>
                  <a:lnTo>
                    <a:pt x="2041" y="188"/>
                  </a:lnTo>
                  <a:lnTo>
                    <a:pt x="2005" y="186"/>
                  </a:lnTo>
                  <a:lnTo>
                    <a:pt x="1961" y="185"/>
                  </a:lnTo>
                  <a:lnTo>
                    <a:pt x="1910" y="185"/>
                  </a:lnTo>
                  <a:lnTo>
                    <a:pt x="1852" y="184"/>
                  </a:lnTo>
                  <a:lnTo>
                    <a:pt x="1790" y="181"/>
                  </a:lnTo>
                  <a:lnTo>
                    <a:pt x="1720" y="180"/>
                  </a:lnTo>
                  <a:lnTo>
                    <a:pt x="1647" y="177"/>
                  </a:lnTo>
                  <a:lnTo>
                    <a:pt x="1570" y="176"/>
                  </a:lnTo>
                  <a:lnTo>
                    <a:pt x="1488" y="173"/>
                  </a:lnTo>
                  <a:lnTo>
                    <a:pt x="1404" y="171"/>
                  </a:lnTo>
                  <a:lnTo>
                    <a:pt x="1318" y="168"/>
                  </a:lnTo>
                  <a:lnTo>
                    <a:pt x="1229" y="166"/>
                  </a:lnTo>
                  <a:lnTo>
                    <a:pt x="1138" y="162"/>
                  </a:lnTo>
                  <a:lnTo>
                    <a:pt x="1049" y="159"/>
                  </a:lnTo>
                  <a:lnTo>
                    <a:pt x="958" y="155"/>
                  </a:lnTo>
                  <a:lnTo>
                    <a:pt x="868" y="153"/>
                  </a:lnTo>
                  <a:lnTo>
                    <a:pt x="779" y="149"/>
                  </a:lnTo>
                  <a:lnTo>
                    <a:pt x="692" y="145"/>
                  </a:lnTo>
                  <a:lnTo>
                    <a:pt x="608" y="141"/>
                  </a:lnTo>
                  <a:lnTo>
                    <a:pt x="526" y="137"/>
                  </a:lnTo>
                  <a:lnTo>
                    <a:pt x="447" y="133"/>
                  </a:lnTo>
                  <a:lnTo>
                    <a:pt x="373" y="129"/>
                  </a:lnTo>
                  <a:lnTo>
                    <a:pt x="303" y="125"/>
                  </a:lnTo>
                  <a:lnTo>
                    <a:pt x="239" y="120"/>
                  </a:lnTo>
                  <a:lnTo>
                    <a:pt x="181" y="116"/>
                  </a:lnTo>
                  <a:lnTo>
                    <a:pt x="129" y="112"/>
                  </a:lnTo>
                  <a:lnTo>
                    <a:pt x="85" y="107"/>
                  </a:lnTo>
                  <a:lnTo>
                    <a:pt x="48" y="103"/>
                  </a:lnTo>
                  <a:lnTo>
                    <a:pt x="20" y="98"/>
                  </a:lnTo>
                  <a:lnTo>
                    <a:pt x="0" y="94"/>
                  </a:lnTo>
                  <a:close/>
                </a:path>
              </a:pathLst>
            </a:custGeom>
            <a:solidFill>
              <a:srgbClr val="003F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3766" name="Freeform 22">
              <a:extLst>
                <a:ext uri="{FF2B5EF4-FFF2-40B4-BE49-F238E27FC236}">
                  <a16:creationId xmlns:a16="http://schemas.microsoft.com/office/drawing/2014/main" id="{62BF280F-007D-AE9E-DABA-749DD5122E46}"/>
                </a:ext>
              </a:extLst>
            </p:cNvPr>
            <p:cNvSpPr>
              <a:spLocks/>
            </p:cNvSpPr>
            <p:nvPr/>
          </p:nvSpPr>
          <p:spPr bwMode="auto">
            <a:xfrm>
              <a:off x="5039" y="3548"/>
              <a:ext cx="161" cy="178"/>
            </a:xfrm>
            <a:custGeom>
              <a:avLst/>
              <a:gdLst>
                <a:gd name="T0" fmla="*/ 101 w 323"/>
                <a:gd name="T1" fmla="*/ 252 h 357"/>
                <a:gd name="T2" fmla="*/ 95 w 323"/>
                <a:gd name="T3" fmla="*/ 247 h 357"/>
                <a:gd name="T4" fmla="*/ 88 w 323"/>
                <a:gd name="T5" fmla="*/ 241 h 357"/>
                <a:gd name="T6" fmla="*/ 82 w 323"/>
                <a:gd name="T7" fmla="*/ 237 h 357"/>
                <a:gd name="T8" fmla="*/ 75 w 323"/>
                <a:gd name="T9" fmla="*/ 234 h 357"/>
                <a:gd name="T10" fmla="*/ 67 w 323"/>
                <a:gd name="T11" fmla="*/ 231 h 357"/>
                <a:gd name="T12" fmla="*/ 60 w 323"/>
                <a:gd name="T13" fmla="*/ 228 h 357"/>
                <a:gd name="T14" fmla="*/ 52 w 323"/>
                <a:gd name="T15" fmla="*/ 226 h 357"/>
                <a:gd name="T16" fmla="*/ 45 w 323"/>
                <a:gd name="T17" fmla="*/ 223 h 357"/>
                <a:gd name="T18" fmla="*/ 55 w 323"/>
                <a:gd name="T19" fmla="*/ 210 h 357"/>
                <a:gd name="T20" fmla="*/ 0 w 323"/>
                <a:gd name="T21" fmla="*/ 1 h 357"/>
                <a:gd name="T22" fmla="*/ 92 w 323"/>
                <a:gd name="T23" fmla="*/ 0 h 357"/>
                <a:gd name="T24" fmla="*/ 97 w 323"/>
                <a:gd name="T25" fmla="*/ 22 h 357"/>
                <a:gd name="T26" fmla="*/ 247 w 323"/>
                <a:gd name="T27" fmla="*/ 34 h 357"/>
                <a:gd name="T28" fmla="*/ 245 w 323"/>
                <a:gd name="T29" fmla="*/ 25 h 357"/>
                <a:gd name="T30" fmla="*/ 248 w 323"/>
                <a:gd name="T31" fmla="*/ 18 h 357"/>
                <a:gd name="T32" fmla="*/ 262 w 323"/>
                <a:gd name="T33" fmla="*/ 25 h 357"/>
                <a:gd name="T34" fmla="*/ 275 w 323"/>
                <a:gd name="T35" fmla="*/ 33 h 357"/>
                <a:gd name="T36" fmla="*/ 288 w 323"/>
                <a:gd name="T37" fmla="*/ 43 h 357"/>
                <a:gd name="T38" fmla="*/ 299 w 323"/>
                <a:gd name="T39" fmla="*/ 53 h 357"/>
                <a:gd name="T40" fmla="*/ 308 w 323"/>
                <a:gd name="T41" fmla="*/ 65 h 357"/>
                <a:gd name="T42" fmla="*/ 315 w 323"/>
                <a:gd name="T43" fmla="*/ 77 h 357"/>
                <a:gd name="T44" fmla="*/ 321 w 323"/>
                <a:gd name="T45" fmla="*/ 90 h 357"/>
                <a:gd name="T46" fmla="*/ 323 w 323"/>
                <a:gd name="T47" fmla="*/ 103 h 357"/>
                <a:gd name="T48" fmla="*/ 308 w 323"/>
                <a:gd name="T49" fmla="*/ 129 h 357"/>
                <a:gd name="T50" fmla="*/ 290 w 323"/>
                <a:gd name="T51" fmla="*/ 158 h 357"/>
                <a:gd name="T52" fmla="*/ 268 w 323"/>
                <a:gd name="T53" fmla="*/ 189 h 357"/>
                <a:gd name="T54" fmla="*/ 244 w 323"/>
                <a:gd name="T55" fmla="*/ 223 h 357"/>
                <a:gd name="T56" fmla="*/ 219 w 323"/>
                <a:gd name="T57" fmla="*/ 258 h 357"/>
                <a:gd name="T58" fmla="*/ 192 w 323"/>
                <a:gd name="T59" fmla="*/ 292 h 357"/>
                <a:gd name="T60" fmla="*/ 164 w 323"/>
                <a:gd name="T61" fmla="*/ 326 h 357"/>
                <a:gd name="T62" fmla="*/ 137 w 323"/>
                <a:gd name="T63" fmla="*/ 357 h 357"/>
                <a:gd name="T64" fmla="*/ 138 w 323"/>
                <a:gd name="T65" fmla="*/ 350 h 357"/>
                <a:gd name="T66" fmla="*/ 138 w 323"/>
                <a:gd name="T67" fmla="*/ 344 h 357"/>
                <a:gd name="T68" fmla="*/ 140 w 323"/>
                <a:gd name="T69" fmla="*/ 339 h 357"/>
                <a:gd name="T70" fmla="*/ 140 w 323"/>
                <a:gd name="T71" fmla="*/ 332 h 357"/>
                <a:gd name="T72" fmla="*/ 137 w 323"/>
                <a:gd name="T73" fmla="*/ 310 h 357"/>
                <a:gd name="T74" fmla="*/ 129 w 323"/>
                <a:gd name="T75" fmla="*/ 289 h 357"/>
                <a:gd name="T76" fmla="*/ 118 w 323"/>
                <a:gd name="T77" fmla="*/ 270 h 357"/>
                <a:gd name="T78" fmla="*/ 101 w 323"/>
                <a:gd name="T79" fmla="*/ 252 h 3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323" h="357">
                  <a:moveTo>
                    <a:pt x="101" y="252"/>
                  </a:moveTo>
                  <a:lnTo>
                    <a:pt x="95" y="247"/>
                  </a:lnTo>
                  <a:lnTo>
                    <a:pt x="88" y="241"/>
                  </a:lnTo>
                  <a:lnTo>
                    <a:pt x="82" y="237"/>
                  </a:lnTo>
                  <a:lnTo>
                    <a:pt x="75" y="234"/>
                  </a:lnTo>
                  <a:lnTo>
                    <a:pt x="67" y="231"/>
                  </a:lnTo>
                  <a:lnTo>
                    <a:pt x="60" y="228"/>
                  </a:lnTo>
                  <a:lnTo>
                    <a:pt x="52" y="226"/>
                  </a:lnTo>
                  <a:lnTo>
                    <a:pt x="45" y="223"/>
                  </a:lnTo>
                  <a:lnTo>
                    <a:pt x="55" y="210"/>
                  </a:lnTo>
                  <a:lnTo>
                    <a:pt x="0" y="1"/>
                  </a:lnTo>
                  <a:lnTo>
                    <a:pt x="92" y="0"/>
                  </a:lnTo>
                  <a:lnTo>
                    <a:pt x="97" y="22"/>
                  </a:lnTo>
                  <a:lnTo>
                    <a:pt x="247" y="34"/>
                  </a:lnTo>
                  <a:lnTo>
                    <a:pt x="245" y="25"/>
                  </a:lnTo>
                  <a:lnTo>
                    <a:pt x="248" y="18"/>
                  </a:lnTo>
                  <a:lnTo>
                    <a:pt x="262" y="25"/>
                  </a:lnTo>
                  <a:lnTo>
                    <a:pt x="275" y="33"/>
                  </a:lnTo>
                  <a:lnTo>
                    <a:pt x="288" y="43"/>
                  </a:lnTo>
                  <a:lnTo>
                    <a:pt x="299" y="53"/>
                  </a:lnTo>
                  <a:lnTo>
                    <a:pt x="308" y="65"/>
                  </a:lnTo>
                  <a:lnTo>
                    <a:pt x="315" y="77"/>
                  </a:lnTo>
                  <a:lnTo>
                    <a:pt x="321" y="90"/>
                  </a:lnTo>
                  <a:lnTo>
                    <a:pt x="323" y="103"/>
                  </a:lnTo>
                  <a:lnTo>
                    <a:pt x="308" y="129"/>
                  </a:lnTo>
                  <a:lnTo>
                    <a:pt x="290" y="158"/>
                  </a:lnTo>
                  <a:lnTo>
                    <a:pt x="268" y="189"/>
                  </a:lnTo>
                  <a:lnTo>
                    <a:pt x="244" y="223"/>
                  </a:lnTo>
                  <a:lnTo>
                    <a:pt x="219" y="258"/>
                  </a:lnTo>
                  <a:lnTo>
                    <a:pt x="192" y="292"/>
                  </a:lnTo>
                  <a:lnTo>
                    <a:pt x="164" y="326"/>
                  </a:lnTo>
                  <a:lnTo>
                    <a:pt x="137" y="357"/>
                  </a:lnTo>
                  <a:lnTo>
                    <a:pt x="138" y="350"/>
                  </a:lnTo>
                  <a:lnTo>
                    <a:pt x="138" y="344"/>
                  </a:lnTo>
                  <a:lnTo>
                    <a:pt x="140" y="339"/>
                  </a:lnTo>
                  <a:lnTo>
                    <a:pt x="140" y="332"/>
                  </a:lnTo>
                  <a:lnTo>
                    <a:pt x="137" y="310"/>
                  </a:lnTo>
                  <a:lnTo>
                    <a:pt x="129" y="289"/>
                  </a:lnTo>
                  <a:lnTo>
                    <a:pt x="118" y="270"/>
                  </a:lnTo>
                  <a:lnTo>
                    <a:pt x="101" y="252"/>
                  </a:lnTo>
                  <a:close/>
                </a:path>
              </a:pathLst>
            </a:custGeom>
            <a:solidFill>
              <a:srgbClr val="42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3767" name="Freeform 23">
              <a:extLst>
                <a:ext uri="{FF2B5EF4-FFF2-40B4-BE49-F238E27FC236}">
                  <a16:creationId xmlns:a16="http://schemas.microsoft.com/office/drawing/2014/main" id="{B76324B5-578D-F119-DA83-969B53FF7F14}"/>
                </a:ext>
              </a:extLst>
            </p:cNvPr>
            <p:cNvSpPr>
              <a:spLocks/>
            </p:cNvSpPr>
            <p:nvPr/>
          </p:nvSpPr>
          <p:spPr bwMode="auto">
            <a:xfrm>
              <a:off x="3931" y="2608"/>
              <a:ext cx="865" cy="934"/>
            </a:xfrm>
            <a:custGeom>
              <a:avLst/>
              <a:gdLst>
                <a:gd name="T0" fmla="*/ 1402 w 1731"/>
                <a:gd name="T1" fmla="*/ 354 h 1869"/>
                <a:gd name="T2" fmla="*/ 1441 w 1731"/>
                <a:gd name="T3" fmla="*/ 352 h 1869"/>
                <a:gd name="T4" fmla="*/ 1505 w 1731"/>
                <a:gd name="T5" fmla="*/ 327 h 1869"/>
                <a:gd name="T6" fmla="*/ 1573 w 1731"/>
                <a:gd name="T7" fmla="*/ 414 h 1869"/>
                <a:gd name="T8" fmla="*/ 1576 w 1731"/>
                <a:gd name="T9" fmla="*/ 480 h 1869"/>
                <a:gd name="T10" fmla="*/ 1671 w 1731"/>
                <a:gd name="T11" fmla="*/ 636 h 1869"/>
                <a:gd name="T12" fmla="*/ 1683 w 1731"/>
                <a:gd name="T13" fmla="*/ 803 h 1869"/>
                <a:gd name="T14" fmla="*/ 1506 w 1731"/>
                <a:gd name="T15" fmla="*/ 872 h 1869"/>
                <a:gd name="T16" fmla="*/ 1374 w 1731"/>
                <a:gd name="T17" fmla="*/ 909 h 1869"/>
                <a:gd name="T18" fmla="*/ 1373 w 1731"/>
                <a:gd name="T19" fmla="*/ 1019 h 1869"/>
                <a:gd name="T20" fmla="*/ 1398 w 1731"/>
                <a:gd name="T21" fmla="*/ 1306 h 1869"/>
                <a:gd name="T22" fmla="*/ 1650 w 1731"/>
                <a:gd name="T23" fmla="*/ 1435 h 1869"/>
                <a:gd name="T24" fmla="*/ 1680 w 1731"/>
                <a:gd name="T25" fmla="*/ 1859 h 1869"/>
                <a:gd name="T26" fmla="*/ 1604 w 1731"/>
                <a:gd name="T27" fmla="*/ 1612 h 1869"/>
                <a:gd name="T28" fmla="*/ 1517 w 1731"/>
                <a:gd name="T29" fmla="*/ 1529 h 1869"/>
                <a:gd name="T30" fmla="*/ 1463 w 1731"/>
                <a:gd name="T31" fmla="*/ 1553 h 1869"/>
                <a:gd name="T32" fmla="*/ 1101 w 1731"/>
                <a:gd name="T33" fmla="*/ 1700 h 1869"/>
                <a:gd name="T34" fmla="*/ 1019 w 1731"/>
                <a:gd name="T35" fmla="*/ 1739 h 1869"/>
                <a:gd name="T36" fmla="*/ 854 w 1731"/>
                <a:gd name="T37" fmla="*/ 1869 h 1869"/>
                <a:gd name="T38" fmla="*/ 672 w 1731"/>
                <a:gd name="T39" fmla="*/ 1822 h 1869"/>
                <a:gd name="T40" fmla="*/ 551 w 1731"/>
                <a:gd name="T41" fmla="*/ 1762 h 1869"/>
                <a:gd name="T42" fmla="*/ 600 w 1731"/>
                <a:gd name="T43" fmla="*/ 1739 h 1869"/>
                <a:gd name="T44" fmla="*/ 795 w 1731"/>
                <a:gd name="T45" fmla="*/ 1757 h 1869"/>
                <a:gd name="T46" fmla="*/ 836 w 1731"/>
                <a:gd name="T47" fmla="*/ 1655 h 1869"/>
                <a:gd name="T48" fmla="*/ 799 w 1731"/>
                <a:gd name="T49" fmla="*/ 1626 h 1869"/>
                <a:gd name="T50" fmla="*/ 862 w 1731"/>
                <a:gd name="T51" fmla="*/ 1469 h 1869"/>
                <a:gd name="T52" fmla="*/ 914 w 1731"/>
                <a:gd name="T53" fmla="*/ 1328 h 1869"/>
                <a:gd name="T54" fmla="*/ 920 w 1731"/>
                <a:gd name="T55" fmla="*/ 1159 h 1869"/>
                <a:gd name="T56" fmla="*/ 946 w 1731"/>
                <a:gd name="T57" fmla="*/ 861 h 1869"/>
                <a:gd name="T58" fmla="*/ 807 w 1731"/>
                <a:gd name="T59" fmla="*/ 844 h 1869"/>
                <a:gd name="T60" fmla="*/ 718 w 1731"/>
                <a:gd name="T61" fmla="*/ 843 h 1869"/>
                <a:gd name="T62" fmla="*/ 630 w 1731"/>
                <a:gd name="T63" fmla="*/ 974 h 1869"/>
                <a:gd name="T64" fmla="*/ 686 w 1731"/>
                <a:gd name="T65" fmla="*/ 1048 h 1869"/>
                <a:gd name="T66" fmla="*/ 839 w 1731"/>
                <a:gd name="T67" fmla="*/ 1167 h 1869"/>
                <a:gd name="T68" fmla="*/ 288 w 1731"/>
                <a:gd name="T69" fmla="*/ 958 h 1869"/>
                <a:gd name="T70" fmla="*/ 535 w 1731"/>
                <a:gd name="T71" fmla="*/ 1027 h 1869"/>
                <a:gd name="T72" fmla="*/ 645 w 1731"/>
                <a:gd name="T73" fmla="*/ 754 h 1869"/>
                <a:gd name="T74" fmla="*/ 819 w 1731"/>
                <a:gd name="T75" fmla="*/ 686 h 1869"/>
                <a:gd name="T76" fmla="*/ 1076 w 1731"/>
                <a:gd name="T77" fmla="*/ 664 h 1869"/>
                <a:gd name="T78" fmla="*/ 1141 w 1731"/>
                <a:gd name="T79" fmla="*/ 619 h 1869"/>
                <a:gd name="T80" fmla="*/ 1371 w 1731"/>
                <a:gd name="T81" fmla="*/ 690 h 1869"/>
                <a:gd name="T82" fmla="*/ 1546 w 1731"/>
                <a:gd name="T83" fmla="*/ 706 h 1869"/>
                <a:gd name="T84" fmla="*/ 1585 w 1731"/>
                <a:gd name="T85" fmla="*/ 667 h 1869"/>
                <a:gd name="T86" fmla="*/ 1478 w 1731"/>
                <a:gd name="T87" fmla="*/ 567 h 1869"/>
                <a:gd name="T88" fmla="*/ 1434 w 1731"/>
                <a:gd name="T89" fmla="*/ 580 h 1869"/>
                <a:gd name="T90" fmla="*/ 1380 w 1731"/>
                <a:gd name="T91" fmla="*/ 547 h 1869"/>
                <a:gd name="T92" fmla="*/ 1327 w 1731"/>
                <a:gd name="T93" fmla="*/ 503 h 1869"/>
                <a:gd name="T94" fmla="*/ 1232 w 1731"/>
                <a:gd name="T95" fmla="*/ 549 h 1869"/>
                <a:gd name="T96" fmla="*/ 1123 w 1731"/>
                <a:gd name="T97" fmla="*/ 461 h 1869"/>
                <a:gd name="T98" fmla="*/ 1052 w 1731"/>
                <a:gd name="T99" fmla="*/ 302 h 1869"/>
                <a:gd name="T100" fmla="*/ 1144 w 1731"/>
                <a:gd name="T101" fmla="*/ 51 h 1869"/>
                <a:gd name="T102" fmla="*/ 1346 w 1731"/>
                <a:gd name="T103" fmla="*/ 17 h 1869"/>
                <a:gd name="T104" fmla="*/ 1382 w 1731"/>
                <a:gd name="T105" fmla="*/ 48 h 1869"/>
                <a:gd name="T106" fmla="*/ 1408 w 1731"/>
                <a:gd name="T107" fmla="*/ 69 h 1869"/>
                <a:gd name="T108" fmla="*/ 1398 w 1731"/>
                <a:gd name="T109" fmla="*/ 105 h 1869"/>
                <a:gd name="T110" fmla="*/ 1390 w 1731"/>
                <a:gd name="T111" fmla="*/ 125 h 1869"/>
                <a:gd name="T112" fmla="*/ 1330 w 1731"/>
                <a:gd name="T113" fmla="*/ 144 h 1869"/>
                <a:gd name="T114" fmla="*/ 1411 w 1731"/>
                <a:gd name="T115" fmla="*/ 302 h 1869"/>
                <a:gd name="T116" fmla="*/ 1450 w 1731"/>
                <a:gd name="T117" fmla="*/ 309 h 1869"/>
                <a:gd name="T118" fmla="*/ 1457 w 1731"/>
                <a:gd name="T119" fmla="*/ 324 h 18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731" h="1869">
                  <a:moveTo>
                    <a:pt x="1459" y="337"/>
                  </a:moveTo>
                  <a:lnTo>
                    <a:pt x="1453" y="340"/>
                  </a:lnTo>
                  <a:lnTo>
                    <a:pt x="1444" y="343"/>
                  </a:lnTo>
                  <a:lnTo>
                    <a:pt x="1434" y="346"/>
                  </a:lnTo>
                  <a:lnTo>
                    <a:pt x="1422" y="349"/>
                  </a:lnTo>
                  <a:lnTo>
                    <a:pt x="1411" y="352"/>
                  </a:lnTo>
                  <a:lnTo>
                    <a:pt x="1402" y="354"/>
                  </a:lnTo>
                  <a:lnTo>
                    <a:pt x="1396" y="357"/>
                  </a:lnTo>
                  <a:lnTo>
                    <a:pt x="1393" y="357"/>
                  </a:lnTo>
                  <a:lnTo>
                    <a:pt x="1414" y="368"/>
                  </a:lnTo>
                  <a:lnTo>
                    <a:pt x="1416" y="367"/>
                  </a:lnTo>
                  <a:lnTo>
                    <a:pt x="1422" y="363"/>
                  </a:lnTo>
                  <a:lnTo>
                    <a:pt x="1431" y="358"/>
                  </a:lnTo>
                  <a:lnTo>
                    <a:pt x="1441" y="352"/>
                  </a:lnTo>
                  <a:lnTo>
                    <a:pt x="1451" y="345"/>
                  </a:lnTo>
                  <a:lnTo>
                    <a:pt x="1463" y="340"/>
                  </a:lnTo>
                  <a:lnTo>
                    <a:pt x="1474" y="336"/>
                  </a:lnTo>
                  <a:lnTo>
                    <a:pt x="1483" y="333"/>
                  </a:lnTo>
                  <a:lnTo>
                    <a:pt x="1494" y="331"/>
                  </a:lnTo>
                  <a:lnTo>
                    <a:pt x="1500" y="328"/>
                  </a:lnTo>
                  <a:lnTo>
                    <a:pt x="1505" y="327"/>
                  </a:lnTo>
                  <a:lnTo>
                    <a:pt x="1514" y="331"/>
                  </a:lnTo>
                  <a:lnTo>
                    <a:pt x="1526" y="340"/>
                  </a:lnTo>
                  <a:lnTo>
                    <a:pt x="1536" y="352"/>
                  </a:lnTo>
                  <a:lnTo>
                    <a:pt x="1546" y="366"/>
                  </a:lnTo>
                  <a:lnTo>
                    <a:pt x="1557" y="381"/>
                  </a:lnTo>
                  <a:lnTo>
                    <a:pt x="1566" y="398"/>
                  </a:lnTo>
                  <a:lnTo>
                    <a:pt x="1573" y="414"/>
                  </a:lnTo>
                  <a:lnTo>
                    <a:pt x="1579" y="429"/>
                  </a:lnTo>
                  <a:lnTo>
                    <a:pt x="1584" y="444"/>
                  </a:lnTo>
                  <a:lnTo>
                    <a:pt x="1585" y="453"/>
                  </a:lnTo>
                  <a:lnTo>
                    <a:pt x="1585" y="461"/>
                  </a:lnTo>
                  <a:lnTo>
                    <a:pt x="1584" y="466"/>
                  </a:lnTo>
                  <a:lnTo>
                    <a:pt x="1582" y="471"/>
                  </a:lnTo>
                  <a:lnTo>
                    <a:pt x="1576" y="480"/>
                  </a:lnTo>
                  <a:lnTo>
                    <a:pt x="1570" y="494"/>
                  </a:lnTo>
                  <a:lnTo>
                    <a:pt x="1564" y="509"/>
                  </a:lnTo>
                  <a:lnTo>
                    <a:pt x="1560" y="521"/>
                  </a:lnTo>
                  <a:lnTo>
                    <a:pt x="1579" y="540"/>
                  </a:lnTo>
                  <a:lnTo>
                    <a:pt x="1606" y="566"/>
                  </a:lnTo>
                  <a:lnTo>
                    <a:pt x="1638" y="599"/>
                  </a:lnTo>
                  <a:lnTo>
                    <a:pt x="1671" y="636"/>
                  </a:lnTo>
                  <a:lnTo>
                    <a:pt x="1699" y="674"/>
                  </a:lnTo>
                  <a:lnTo>
                    <a:pt x="1720" y="712"/>
                  </a:lnTo>
                  <a:lnTo>
                    <a:pt x="1731" y="744"/>
                  </a:lnTo>
                  <a:lnTo>
                    <a:pt x="1723" y="772"/>
                  </a:lnTo>
                  <a:lnTo>
                    <a:pt x="1714" y="782"/>
                  </a:lnTo>
                  <a:lnTo>
                    <a:pt x="1701" y="792"/>
                  </a:lnTo>
                  <a:lnTo>
                    <a:pt x="1683" y="803"/>
                  </a:lnTo>
                  <a:lnTo>
                    <a:pt x="1664" y="814"/>
                  </a:lnTo>
                  <a:lnTo>
                    <a:pt x="1640" y="825"/>
                  </a:lnTo>
                  <a:lnTo>
                    <a:pt x="1616" y="834"/>
                  </a:lnTo>
                  <a:lnTo>
                    <a:pt x="1589" y="844"/>
                  </a:lnTo>
                  <a:lnTo>
                    <a:pt x="1563" y="853"/>
                  </a:lnTo>
                  <a:lnTo>
                    <a:pt x="1535" y="862"/>
                  </a:lnTo>
                  <a:lnTo>
                    <a:pt x="1506" y="872"/>
                  </a:lnTo>
                  <a:lnTo>
                    <a:pt x="1480" y="879"/>
                  </a:lnTo>
                  <a:lnTo>
                    <a:pt x="1454" y="887"/>
                  </a:lnTo>
                  <a:lnTo>
                    <a:pt x="1431" y="894"/>
                  </a:lnTo>
                  <a:lnTo>
                    <a:pt x="1408" y="899"/>
                  </a:lnTo>
                  <a:lnTo>
                    <a:pt x="1389" y="904"/>
                  </a:lnTo>
                  <a:lnTo>
                    <a:pt x="1373" y="908"/>
                  </a:lnTo>
                  <a:lnTo>
                    <a:pt x="1374" y="909"/>
                  </a:lnTo>
                  <a:lnTo>
                    <a:pt x="1374" y="909"/>
                  </a:lnTo>
                  <a:lnTo>
                    <a:pt x="1376" y="910"/>
                  </a:lnTo>
                  <a:lnTo>
                    <a:pt x="1376" y="910"/>
                  </a:lnTo>
                  <a:lnTo>
                    <a:pt x="1374" y="916"/>
                  </a:lnTo>
                  <a:lnTo>
                    <a:pt x="1373" y="927"/>
                  </a:lnTo>
                  <a:lnTo>
                    <a:pt x="1371" y="961"/>
                  </a:lnTo>
                  <a:lnTo>
                    <a:pt x="1373" y="1019"/>
                  </a:lnTo>
                  <a:lnTo>
                    <a:pt x="1385" y="1100"/>
                  </a:lnTo>
                  <a:lnTo>
                    <a:pt x="1395" y="1167"/>
                  </a:lnTo>
                  <a:lnTo>
                    <a:pt x="1398" y="1219"/>
                  </a:lnTo>
                  <a:lnTo>
                    <a:pt x="1393" y="1257"/>
                  </a:lnTo>
                  <a:lnTo>
                    <a:pt x="1387" y="1281"/>
                  </a:lnTo>
                  <a:lnTo>
                    <a:pt x="1390" y="1290"/>
                  </a:lnTo>
                  <a:lnTo>
                    <a:pt x="1398" y="1306"/>
                  </a:lnTo>
                  <a:lnTo>
                    <a:pt x="1549" y="1336"/>
                  </a:lnTo>
                  <a:lnTo>
                    <a:pt x="1543" y="1360"/>
                  </a:lnTo>
                  <a:lnTo>
                    <a:pt x="1555" y="1367"/>
                  </a:lnTo>
                  <a:lnTo>
                    <a:pt x="1575" y="1378"/>
                  </a:lnTo>
                  <a:lnTo>
                    <a:pt x="1598" y="1394"/>
                  </a:lnTo>
                  <a:lnTo>
                    <a:pt x="1625" y="1413"/>
                  </a:lnTo>
                  <a:lnTo>
                    <a:pt x="1650" y="1435"/>
                  </a:lnTo>
                  <a:lnTo>
                    <a:pt x="1671" y="1460"/>
                  </a:lnTo>
                  <a:lnTo>
                    <a:pt x="1688" y="1486"/>
                  </a:lnTo>
                  <a:lnTo>
                    <a:pt x="1695" y="1512"/>
                  </a:lnTo>
                  <a:lnTo>
                    <a:pt x="1695" y="1594"/>
                  </a:lnTo>
                  <a:lnTo>
                    <a:pt x="1690" y="1708"/>
                  </a:lnTo>
                  <a:lnTo>
                    <a:pt x="1685" y="1810"/>
                  </a:lnTo>
                  <a:lnTo>
                    <a:pt x="1680" y="1859"/>
                  </a:lnTo>
                  <a:lnTo>
                    <a:pt x="1658" y="1859"/>
                  </a:lnTo>
                  <a:lnTo>
                    <a:pt x="1653" y="1827"/>
                  </a:lnTo>
                  <a:lnTo>
                    <a:pt x="1647" y="1787"/>
                  </a:lnTo>
                  <a:lnTo>
                    <a:pt x="1640" y="1741"/>
                  </a:lnTo>
                  <a:lnTo>
                    <a:pt x="1630" y="1696"/>
                  </a:lnTo>
                  <a:lnTo>
                    <a:pt x="1618" y="1651"/>
                  </a:lnTo>
                  <a:lnTo>
                    <a:pt x="1604" y="1612"/>
                  </a:lnTo>
                  <a:lnTo>
                    <a:pt x="1589" y="1582"/>
                  </a:lnTo>
                  <a:lnTo>
                    <a:pt x="1573" y="1564"/>
                  </a:lnTo>
                  <a:lnTo>
                    <a:pt x="1560" y="1556"/>
                  </a:lnTo>
                  <a:lnTo>
                    <a:pt x="1548" y="1548"/>
                  </a:lnTo>
                  <a:lnTo>
                    <a:pt x="1536" y="1541"/>
                  </a:lnTo>
                  <a:lnTo>
                    <a:pt x="1526" y="1534"/>
                  </a:lnTo>
                  <a:lnTo>
                    <a:pt x="1517" y="1529"/>
                  </a:lnTo>
                  <a:lnTo>
                    <a:pt x="1508" y="1525"/>
                  </a:lnTo>
                  <a:lnTo>
                    <a:pt x="1499" y="1521"/>
                  </a:lnTo>
                  <a:lnTo>
                    <a:pt x="1493" y="1517"/>
                  </a:lnTo>
                  <a:lnTo>
                    <a:pt x="1483" y="1531"/>
                  </a:lnTo>
                  <a:lnTo>
                    <a:pt x="1474" y="1542"/>
                  </a:lnTo>
                  <a:lnTo>
                    <a:pt x="1466" y="1550"/>
                  </a:lnTo>
                  <a:lnTo>
                    <a:pt x="1463" y="1553"/>
                  </a:lnTo>
                  <a:lnTo>
                    <a:pt x="1460" y="1557"/>
                  </a:lnTo>
                  <a:lnTo>
                    <a:pt x="1226" y="1521"/>
                  </a:lnTo>
                  <a:lnTo>
                    <a:pt x="1114" y="1695"/>
                  </a:lnTo>
                  <a:lnTo>
                    <a:pt x="1113" y="1695"/>
                  </a:lnTo>
                  <a:lnTo>
                    <a:pt x="1110" y="1696"/>
                  </a:lnTo>
                  <a:lnTo>
                    <a:pt x="1107" y="1699"/>
                  </a:lnTo>
                  <a:lnTo>
                    <a:pt x="1101" y="1700"/>
                  </a:lnTo>
                  <a:lnTo>
                    <a:pt x="1092" y="1701"/>
                  </a:lnTo>
                  <a:lnTo>
                    <a:pt x="1082" y="1704"/>
                  </a:lnTo>
                  <a:lnTo>
                    <a:pt x="1068" y="1705"/>
                  </a:lnTo>
                  <a:lnTo>
                    <a:pt x="1052" y="1705"/>
                  </a:lnTo>
                  <a:lnTo>
                    <a:pt x="1031" y="1705"/>
                  </a:lnTo>
                  <a:lnTo>
                    <a:pt x="1027" y="1718"/>
                  </a:lnTo>
                  <a:lnTo>
                    <a:pt x="1019" y="1739"/>
                  </a:lnTo>
                  <a:lnTo>
                    <a:pt x="1007" y="1764"/>
                  </a:lnTo>
                  <a:lnTo>
                    <a:pt x="991" y="1789"/>
                  </a:lnTo>
                  <a:lnTo>
                    <a:pt x="970" y="1815"/>
                  </a:lnTo>
                  <a:lnTo>
                    <a:pt x="945" y="1839"/>
                  </a:lnTo>
                  <a:lnTo>
                    <a:pt x="914" y="1857"/>
                  </a:lnTo>
                  <a:lnTo>
                    <a:pt x="877" y="1867"/>
                  </a:lnTo>
                  <a:lnTo>
                    <a:pt x="854" y="1869"/>
                  </a:lnTo>
                  <a:lnTo>
                    <a:pt x="829" y="1869"/>
                  </a:lnTo>
                  <a:lnTo>
                    <a:pt x="804" y="1865"/>
                  </a:lnTo>
                  <a:lnTo>
                    <a:pt x="777" y="1858"/>
                  </a:lnTo>
                  <a:lnTo>
                    <a:pt x="750" y="1852"/>
                  </a:lnTo>
                  <a:lnTo>
                    <a:pt x="724" y="1843"/>
                  </a:lnTo>
                  <a:lnTo>
                    <a:pt x="697" y="1832"/>
                  </a:lnTo>
                  <a:lnTo>
                    <a:pt x="672" y="1822"/>
                  </a:lnTo>
                  <a:lnTo>
                    <a:pt x="648" y="1811"/>
                  </a:lnTo>
                  <a:lnTo>
                    <a:pt x="624" y="1801"/>
                  </a:lnTo>
                  <a:lnTo>
                    <a:pt x="603" y="1791"/>
                  </a:lnTo>
                  <a:lnTo>
                    <a:pt x="585" y="1782"/>
                  </a:lnTo>
                  <a:lnTo>
                    <a:pt x="571" y="1773"/>
                  </a:lnTo>
                  <a:lnTo>
                    <a:pt x="559" y="1766"/>
                  </a:lnTo>
                  <a:lnTo>
                    <a:pt x="551" y="1762"/>
                  </a:lnTo>
                  <a:lnTo>
                    <a:pt x="547" y="1760"/>
                  </a:lnTo>
                  <a:lnTo>
                    <a:pt x="544" y="1757"/>
                  </a:lnTo>
                  <a:lnTo>
                    <a:pt x="532" y="1718"/>
                  </a:lnTo>
                  <a:lnTo>
                    <a:pt x="551" y="1725"/>
                  </a:lnTo>
                  <a:lnTo>
                    <a:pt x="557" y="1727"/>
                  </a:lnTo>
                  <a:lnTo>
                    <a:pt x="575" y="1732"/>
                  </a:lnTo>
                  <a:lnTo>
                    <a:pt x="600" y="1739"/>
                  </a:lnTo>
                  <a:lnTo>
                    <a:pt x="631" y="1747"/>
                  </a:lnTo>
                  <a:lnTo>
                    <a:pt x="666" y="1756"/>
                  </a:lnTo>
                  <a:lnTo>
                    <a:pt x="700" y="1762"/>
                  </a:lnTo>
                  <a:lnTo>
                    <a:pt x="732" y="1767"/>
                  </a:lnTo>
                  <a:lnTo>
                    <a:pt x="762" y="1769"/>
                  </a:lnTo>
                  <a:lnTo>
                    <a:pt x="779" y="1766"/>
                  </a:lnTo>
                  <a:lnTo>
                    <a:pt x="795" y="1757"/>
                  </a:lnTo>
                  <a:lnTo>
                    <a:pt x="808" y="1744"/>
                  </a:lnTo>
                  <a:lnTo>
                    <a:pt x="819" y="1729"/>
                  </a:lnTo>
                  <a:lnTo>
                    <a:pt x="829" y="1712"/>
                  </a:lnTo>
                  <a:lnTo>
                    <a:pt x="836" y="1693"/>
                  </a:lnTo>
                  <a:lnTo>
                    <a:pt x="842" y="1677"/>
                  </a:lnTo>
                  <a:lnTo>
                    <a:pt x="847" y="1661"/>
                  </a:lnTo>
                  <a:lnTo>
                    <a:pt x="836" y="1655"/>
                  </a:lnTo>
                  <a:lnTo>
                    <a:pt x="826" y="1648"/>
                  </a:lnTo>
                  <a:lnTo>
                    <a:pt x="819" y="1643"/>
                  </a:lnTo>
                  <a:lnTo>
                    <a:pt x="811" y="1638"/>
                  </a:lnTo>
                  <a:lnTo>
                    <a:pt x="807" y="1634"/>
                  </a:lnTo>
                  <a:lnTo>
                    <a:pt x="802" y="1630"/>
                  </a:lnTo>
                  <a:lnTo>
                    <a:pt x="801" y="1627"/>
                  </a:lnTo>
                  <a:lnTo>
                    <a:pt x="799" y="1626"/>
                  </a:lnTo>
                  <a:lnTo>
                    <a:pt x="795" y="1622"/>
                  </a:lnTo>
                  <a:lnTo>
                    <a:pt x="796" y="1616"/>
                  </a:lnTo>
                  <a:lnTo>
                    <a:pt x="810" y="1587"/>
                  </a:lnTo>
                  <a:lnTo>
                    <a:pt x="823" y="1556"/>
                  </a:lnTo>
                  <a:lnTo>
                    <a:pt x="838" y="1526"/>
                  </a:lnTo>
                  <a:lnTo>
                    <a:pt x="851" y="1496"/>
                  </a:lnTo>
                  <a:lnTo>
                    <a:pt x="862" y="1469"/>
                  </a:lnTo>
                  <a:lnTo>
                    <a:pt x="871" y="1446"/>
                  </a:lnTo>
                  <a:lnTo>
                    <a:pt x="878" y="1429"/>
                  </a:lnTo>
                  <a:lnTo>
                    <a:pt x="880" y="1420"/>
                  </a:lnTo>
                  <a:lnTo>
                    <a:pt x="882" y="1402"/>
                  </a:lnTo>
                  <a:lnTo>
                    <a:pt x="893" y="1376"/>
                  </a:lnTo>
                  <a:lnTo>
                    <a:pt x="903" y="1350"/>
                  </a:lnTo>
                  <a:lnTo>
                    <a:pt x="914" y="1328"/>
                  </a:lnTo>
                  <a:lnTo>
                    <a:pt x="912" y="1319"/>
                  </a:lnTo>
                  <a:lnTo>
                    <a:pt x="905" y="1312"/>
                  </a:lnTo>
                  <a:lnTo>
                    <a:pt x="900" y="1302"/>
                  </a:lnTo>
                  <a:lnTo>
                    <a:pt x="899" y="1290"/>
                  </a:lnTo>
                  <a:lnTo>
                    <a:pt x="902" y="1276"/>
                  </a:lnTo>
                  <a:lnTo>
                    <a:pt x="909" y="1236"/>
                  </a:lnTo>
                  <a:lnTo>
                    <a:pt x="920" y="1159"/>
                  </a:lnTo>
                  <a:lnTo>
                    <a:pt x="929" y="1066"/>
                  </a:lnTo>
                  <a:lnTo>
                    <a:pt x="936" y="975"/>
                  </a:lnTo>
                  <a:lnTo>
                    <a:pt x="933" y="966"/>
                  </a:lnTo>
                  <a:lnTo>
                    <a:pt x="970" y="960"/>
                  </a:lnTo>
                  <a:lnTo>
                    <a:pt x="983" y="866"/>
                  </a:lnTo>
                  <a:lnTo>
                    <a:pt x="966" y="864"/>
                  </a:lnTo>
                  <a:lnTo>
                    <a:pt x="946" y="861"/>
                  </a:lnTo>
                  <a:lnTo>
                    <a:pt x="927" y="859"/>
                  </a:lnTo>
                  <a:lnTo>
                    <a:pt x="906" y="856"/>
                  </a:lnTo>
                  <a:lnTo>
                    <a:pt x="885" y="853"/>
                  </a:lnTo>
                  <a:lnTo>
                    <a:pt x="866" y="851"/>
                  </a:lnTo>
                  <a:lnTo>
                    <a:pt x="845" y="848"/>
                  </a:lnTo>
                  <a:lnTo>
                    <a:pt x="826" y="847"/>
                  </a:lnTo>
                  <a:lnTo>
                    <a:pt x="807" y="844"/>
                  </a:lnTo>
                  <a:lnTo>
                    <a:pt x="789" y="843"/>
                  </a:lnTo>
                  <a:lnTo>
                    <a:pt x="773" y="842"/>
                  </a:lnTo>
                  <a:lnTo>
                    <a:pt x="758" y="842"/>
                  </a:lnTo>
                  <a:lnTo>
                    <a:pt x="744" y="840"/>
                  </a:lnTo>
                  <a:lnTo>
                    <a:pt x="734" y="842"/>
                  </a:lnTo>
                  <a:lnTo>
                    <a:pt x="724" y="842"/>
                  </a:lnTo>
                  <a:lnTo>
                    <a:pt x="718" y="843"/>
                  </a:lnTo>
                  <a:lnTo>
                    <a:pt x="707" y="848"/>
                  </a:lnTo>
                  <a:lnTo>
                    <a:pt x="695" y="860"/>
                  </a:lnTo>
                  <a:lnTo>
                    <a:pt x="683" y="878"/>
                  </a:lnTo>
                  <a:lnTo>
                    <a:pt x="670" y="899"/>
                  </a:lnTo>
                  <a:lnTo>
                    <a:pt x="655" y="922"/>
                  </a:lnTo>
                  <a:lnTo>
                    <a:pt x="642" y="948"/>
                  </a:lnTo>
                  <a:lnTo>
                    <a:pt x="630" y="974"/>
                  </a:lnTo>
                  <a:lnTo>
                    <a:pt x="618" y="999"/>
                  </a:lnTo>
                  <a:lnTo>
                    <a:pt x="628" y="1004"/>
                  </a:lnTo>
                  <a:lnTo>
                    <a:pt x="639" y="1009"/>
                  </a:lnTo>
                  <a:lnTo>
                    <a:pt x="652" y="1017"/>
                  </a:lnTo>
                  <a:lnTo>
                    <a:pt x="664" y="1026"/>
                  </a:lnTo>
                  <a:lnTo>
                    <a:pt x="676" y="1036"/>
                  </a:lnTo>
                  <a:lnTo>
                    <a:pt x="686" y="1048"/>
                  </a:lnTo>
                  <a:lnTo>
                    <a:pt x="692" y="1061"/>
                  </a:lnTo>
                  <a:lnTo>
                    <a:pt x="695" y="1075"/>
                  </a:lnTo>
                  <a:lnTo>
                    <a:pt x="695" y="1082"/>
                  </a:lnTo>
                  <a:lnTo>
                    <a:pt x="695" y="1089"/>
                  </a:lnTo>
                  <a:lnTo>
                    <a:pt x="692" y="1097"/>
                  </a:lnTo>
                  <a:lnTo>
                    <a:pt x="689" y="1105"/>
                  </a:lnTo>
                  <a:lnTo>
                    <a:pt x="839" y="1167"/>
                  </a:lnTo>
                  <a:lnTo>
                    <a:pt x="740" y="1480"/>
                  </a:lnTo>
                  <a:lnTo>
                    <a:pt x="581" y="1433"/>
                  </a:lnTo>
                  <a:lnTo>
                    <a:pt x="571" y="1481"/>
                  </a:lnTo>
                  <a:lnTo>
                    <a:pt x="0" y="1359"/>
                  </a:lnTo>
                  <a:lnTo>
                    <a:pt x="82" y="987"/>
                  </a:lnTo>
                  <a:lnTo>
                    <a:pt x="263" y="1018"/>
                  </a:lnTo>
                  <a:lnTo>
                    <a:pt x="288" y="958"/>
                  </a:lnTo>
                  <a:lnTo>
                    <a:pt x="545" y="1048"/>
                  </a:lnTo>
                  <a:lnTo>
                    <a:pt x="544" y="1044"/>
                  </a:lnTo>
                  <a:lnTo>
                    <a:pt x="541" y="1041"/>
                  </a:lnTo>
                  <a:lnTo>
                    <a:pt x="539" y="1039"/>
                  </a:lnTo>
                  <a:lnTo>
                    <a:pt x="536" y="1036"/>
                  </a:lnTo>
                  <a:lnTo>
                    <a:pt x="533" y="1032"/>
                  </a:lnTo>
                  <a:lnTo>
                    <a:pt x="535" y="1027"/>
                  </a:lnTo>
                  <a:lnTo>
                    <a:pt x="539" y="1013"/>
                  </a:lnTo>
                  <a:lnTo>
                    <a:pt x="548" y="983"/>
                  </a:lnTo>
                  <a:lnTo>
                    <a:pt x="563" y="940"/>
                  </a:lnTo>
                  <a:lnTo>
                    <a:pt x="581" y="892"/>
                  </a:lnTo>
                  <a:lnTo>
                    <a:pt x="600" y="840"/>
                  </a:lnTo>
                  <a:lnTo>
                    <a:pt x="623" y="794"/>
                  </a:lnTo>
                  <a:lnTo>
                    <a:pt x="645" y="754"/>
                  </a:lnTo>
                  <a:lnTo>
                    <a:pt x="666" y="726"/>
                  </a:lnTo>
                  <a:lnTo>
                    <a:pt x="679" y="719"/>
                  </a:lnTo>
                  <a:lnTo>
                    <a:pt x="697" y="711"/>
                  </a:lnTo>
                  <a:lnTo>
                    <a:pt x="722" y="703"/>
                  </a:lnTo>
                  <a:lnTo>
                    <a:pt x="750" y="697"/>
                  </a:lnTo>
                  <a:lnTo>
                    <a:pt x="783" y="691"/>
                  </a:lnTo>
                  <a:lnTo>
                    <a:pt x="819" y="686"/>
                  </a:lnTo>
                  <a:lnTo>
                    <a:pt x="856" y="681"/>
                  </a:lnTo>
                  <a:lnTo>
                    <a:pt x="894" y="677"/>
                  </a:lnTo>
                  <a:lnTo>
                    <a:pt x="934" y="673"/>
                  </a:lnTo>
                  <a:lnTo>
                    <a:pt x="972" y="671"/>
                  </a:lnTo>
                  <a:lnTo>
                    <a:pt x="1009" y="668"/>
                  </a:lnTo>
                  <a:lnTo>
                    <a:pt x="1044" y="665"/>
                  </a:lnTo>
                  <a:lnTo>
                    <a:pt x="1076" y="664"/>
                  </a:lnTo>
                  <a:lnTo>
                    <a:pt x="1104" y="663"/>
                  </a:lnTo>
                  <a:lnTo>
                    <a:pt x="1128" y="661"/>
                  </a:lnTo>
                  <a:lnTo>
                    <a:pt x="1145" y="660"/>
                  </a:lnTo>
                  <a:lnTo>
                    <a:pt x="1145" y="652"/>
                  </a:lnTo>
                  <a:lnTo>
                    <a:pt x="1144" y="643"/>
                  </a:lnTo>
                  <a:lnTo>
                    <a:pt x="1142" y="632"/>
                  </a:lnTo>
                  <a:lnTo>
                    <a:pt x="1141" y="619"/>
                  </a:lnTo>
                  <a:lnTo>
                    <a:pt x="1212" y="619"/>
                  </a:lnTo>
                  <a:lnTo>
                    <a:pt x="1215" y="668"/>
                  </a:lnTo>
                  <a:lnTo>
                    <a:pt x="1246" y="673"/>
                  </a:lnTo>
                  <a:lnTo>
                    <a:pt x="1278" y="678"/>
                  </a:lnTo>
                  <a:lnTo>
                    <a:pt x="1310" y="682"/>
                  </a:lnTo>
                  <a:lnTo>
                    <a:pt x="1341" y="686"/>
                  </a:lnTo>
                  <a:lnTo>
                    <a:pt x="1371" y="690"/>
                  </a:lnTo>
                  <a:lnTo>
                    <a:pt x="1402" y="694"/>
                  </a:lnTo>
                  <a:lnTo>
                    <a:pt x="1431" y="697"/>
                  </a:lnTo>
                  <a:lnTo>
                    <a:pt x="1457" y="699"/>
                  </a:lnTo>
                  <a:lnTo>
                    <a:pt x="1483" y="702"/>
                  </a:lnTo>
                  <a:lnTo>
                    <a:pt x="1506" y="703"/>
                  </a:lnTo>
                  <a:lnTo>
                    <a:pt x="1527" y="704"/>
                  </a:lnTo>
                  <a:lnTo>
                    <a:pt x="1546" y="706"/>
                  </a:lnTo>
                  <a:lnTo>
                    <a:pt x="1563" y="706"/>
                  </a:lnTo>
                  <a:lnTo>
                    <a:pt x="1575" y="704"/>
                  </a:lnTo>
                  <a:lnTo>
                    <a:pt x="1584" y="703"/>
                  </a:lnTo>
                  <a:lnTo>
                    <a:pt x="1589" y="700"/>
                  </a:lnTo>
                  <a:lnTo>
                    <a:pt x="1592" y="693"/>
                  </a:lnTo>
                  <a:lnTo>
                    <a:pt x="1589" y="682"/>
                  </a:lnTo>
                  <a:lnTo>
                    <a:pt x="1585" y="667"/>
                  </a:lnTo>
                  <a:lnTo>
                    <a:pt x="1575" y="650"/>
                  </a:lnTo>
                  <a:lnTo>
                    <a:pt x="1563" y="632"/>
                  </a:lnTo>
                  <a:lnTo>
                    <a:pt x="1549" y="612"/>
                  </a:lnTo>
                  <a:lnTo>
                    <a:pt x="1533" y="593"/>
                  </a:lnTo>
                  <a:lnTo>
                    <a:pt x="1515" y="573"/>
                  </a:lnTo>
                  <a:lnTo>
                    <a:pt x="1483" y="564"/>
                  </a:lnTo>
                  <a:lnTo>
                    <a:pt x="1478" y="567"/>
                  </a:lnTo>
                  <a:lnTo>
                    <a:pt x="1474" y="569"/>
                  </a:lnTo>
                  <a:lnTo>
                    <a:pt x="1468" y="573"/>
                  </a:lnTo>
                  <a:lnTo>
                    <a:pt x="1460" y="576"/>
                  </a:lnTo>
                  <a:lnTo>
                    <a:pt x="1454" y="577"/>
                  </a:lnTo>
                  <a:lnTo>
                    <a:pt x="1447" y="580"/>
                  </a:lnTo>
                  <a:lnTo>
                    <a:pt x="1441" y="580"/>
                  </a:lnTo>
                  <a:lnTo>
                    <a:pt x="1434" y="580"/>
                  </a:lnTo>
                  <a:lnTo>
                    <a:pt x="1426" y="577"/>
                  </a:lnTo>
                  <a:lnTo>
                    <a:pt x="1417" y="573"/>
                  </a:lnTo>
                  <a:lnTo>
                    <a:pt x="1408" y="568"/>
                  </a:lnTo>
                  <a:lnTo>
                    <a:pt x="1399" y="563"/>
                  </a:lnTo>
                  <a:lnTo>
                    <a:pt x="1392" y="558"/>
                  </a:lnTo>
                  <a:lnTo>
                    <a:pt x="1386" y="551"/>
                  </a:lnTo>
                  <a:lnTo>
                    <a:pt x="1380" y="547"/>
                  </a:lnTo>
                  <a:lnTo>
                    <a:pt x="1377" y="545"/>
                  </a:lnTo>
                  <a:lnTo>
                    <a:pt x="1376" y="542"/>
                  </a:lnTo>
                  <a:lnTo>
                    <a:pt x="1371" y="527"/>
                  </a:lnTo>
                  <a:lnTo>
                    <a:pt x="1333" y="494"/>
                  </a:lnTo>
                  <a:lnTo>
                    <a:pt x="1331" y="498"/>
                  </a:lnTo>
                  <a:lnTo>
                    <a:pt x="1330" y="501"/>
                  </a:lnTo>
                  <a:lnTo>
                    <a:pt x="1327" y="503"/>
                  </a:lnTo>
                  <a:lnTo>
                    <a:pt x="1325" y="506"/>
                  </a:lnTo>
                  <a:lnTo>
                    <a:pt x="1315" y="515"/>
                  </a:lnTo>
                  <a:lnTo>
                    <a:pt x="1300" y="523"/>
                  </a:lnTo>
                  <a:lnTo>
                    <a:pt x="1284" y="531"/>
                  </a:lnTo>
                  <a:lnTo>
                    <a:pt x="1266" y="537"/>
                  </a:lnTo>
                  <a:lnTo>
                    <a:pt x="1249" y="544"/>
                  </a:lnTo>
                  <a:lnTo>
                    <a:pt x="1232" y="549"/>
                  </a:lnTo>
                  <a:lnTo>
                    <a:pt x="1218" y="553"/>
                  </a:lnTo>
                  <a:lnTo>
                    <a:pt x="1206" y="555"/>
                  </a:lnTo>
                  <a:lnTo>
                    <a:pt x="1212" y="619"/>
                  </a:lnTo>
                  <a:lnTo>
                    <a:pt x="1141" y="619"/>
                  </a:lnTo>
                  <a:lnTo>
                    <a:pt x="1136" y="575"/>
                  </a:lnTo>
                  <a:lnTo>
                    <a:pt x="1129" y="520"/>
                  </a:lnTo>
                  <a:lnTo>
                    <a:pt x="1123" y="461"/>
                  </a:lnTo>
                  <a:lnTo>
                    <a:pt x="1117" y="401"/>
                  </a:lnTo>
                  <a:lnTo>
                    <a:pt x="1027" y="352"/>
                  </a:lnTo>
                  <a:lnTo>
                    <a:pt x="1032" y="324"/>
                  </a:lnTo>
                  <a:lnTo>
                    <a:pt x="1038" y="318"/>
                  </a:lnTo>
                  <a:lnTo>
                    <a:pt x="939" y="256"/>
                  </a:lnTo>
                  <a:lnTo>
                    <a:pt x="937" y="244"/>
                  </a:lnTo>
                  <a:lnTo>
                    <a:pt x="1052" y="302"/>
                  </a:lnTo>
                  <a:lnTo>
                    <a:pt x="1104" y="245"/>
                  </a:lnTo>
                  <a:lnTo>
                    <a:pt x="1098" y="145"/>
                  </a:lnTo>
                  <a:lnTo>
                    <a:pt x="1099" y="92"/>
                  </a:lnTo>
                  <a:lnTo>
                    <a:pt x="1104" y="72"/>
                  </a:lnTo>
                  <a:lnTo>
                    <a:pt x="1111" y="65"/>
                  </a:lnTo>
                  <a:lnTo>
                    <a:pt x="1120" y="61"/>
                  </a:lnTo>
                  <a:lnTo>
                    <a:pt x="1144" y="51"/>
                  </a:lnTo>
                  <a:lnTo>
                    <a:pt x="1177" y="38"/>
                  </a:lnTo>
                  <a:lnTo>
                    <a:pt x="1215" y="24"/>
                  </a:lnTo>
                  <a:lnTo>
                    <a:pt x="1255" y="11"/>
                  </a:lnTo>
                  <a:lnTo>
                    <a:pt x="1291" y="2"/>
                  </a:lnTo>
                  <a:lnTo>
                    <a:pt x="1321" y="0"/>
                  </a:lnTo>
                  <a:lnTo>
                    <a:pt x="1338" y="7"/>
                  </a:lnTo>
                  <a:lnTo>
                    <a:pt x="1346" y="17"/>
                  </a:lnTo>
                  <a:lnTo>
                    <a:pt x="1349" y="28"/>
                  </a:lnTo>
                  <a:lnTo>
                    <a:pt x="1350" y="37"/>
                  </a:lnTo>
                  <a:lnTo>
                    <a:pt x="1349" y="46"/>
                  </a:lnTo>
                  <a:lnTo>
                    <a:pt x="1358" y="46"/>
                  </a:lnTo>
                  <a:lnTo>
                    <a:pt x="1365" y="47"/>
                  </a:lnTo>
                  <a:lnTo>
                    <a:pt x="1374" y="47"/>
                  </a:lnTo>
                  <a:lnTo>
                    <a:pt x="1382" y="48"/>
                  </a:lnTo>
                  <a:lnTo>
                    <a:pt x="1389" y="51"/>
                  </a:lnTo>
                  <a:lnTo>
                    <a:pt x="1396" y="52"/>
                  </a:lnTo>
                  <a:lnTo>
                    <a:pt x="1401" y="56"/>
                  </a:lnTo>
                  <a:lnTo>
                    <a:pt x="1405" y="59"/>
                  </a:lnTo>
                  <a:lnTo>
                    <a:pt x="1407" y="61"/>
                  </a:lnTo>
                  <a:lnTo>
                    <a:pt x="1408" y="65"/>
                  </a:lnTo>
                  <a:lnTo>
                    <a:pt x="1408" y="69"/>
                  </a:lnTo>
                  <a:lnTo>
                    <a:pt x="1407" y="72"/>
                  </a:lnTo>
                  <a:lnTo>
                    <a:pt x="1402" y="79"/>
                  </a:lnTo>
                  <a:lnTo>
                    <a:pt x="1396" y="86"/>
                  </a:lnTo>
                  <a:lnTo>
                    <a:pt x="1389" y="91"/>
                  </a:lnTo>
                  <a:lnTo>
                    <a:pt x="1382" y="96"/>
                  </a:lnTo>
                  <a:lnTo>
                    <a:pt x="1392" y="101"/>
                  </a:lnTo>
                  <a:lnTo>
                    <a:pt x="1398" y="105"/>
                  </a:lnTo>
                  <a:lnTo>
                    <a:pt x="1399" y="109"/>
                  </a:lnTo>
                  <a:lnTo>
                    <a:pt x="1401" y="112"/>
                  </a:lnTo>
                  <a:lnTo>
                    <a:pt x="1401" y="116"/>
                  </a:lnTo>
                  <a:lnTo>
                    <a:pt x="1399" y="118"/>
                  </a:lnTo>
                  <a:lnTo>
                    <a:pt x="1398" y="121"/>
                  </a:lnTo>
                  <a:lnTo>
                    <a:pt x="1395" y="123"/>
                  </a:lnTo>
                  <a:lnTo>
                    <a:pt x="1390" y="125"/>
                  </a:lnTo>
                  <a:lnTo>
                    <a:pt x="1385" y="127"/>
                  </a:lnTo>
                  <a:lnTo>
                    <a:pt x="1376" y="130"/>
                  </a:lnTo>
                  <a:lnTo>
                    <a:pt x="1367" y="133"/>
                  </a:lnTo>
                  <a:lnTo>
                    <a:pt x="1356" y="136"/>
                  </a:lnTo>
                  <a:lnTo>
                    <a:pt x="1347" y="139"/>
                  </a:lnTo>
                  <a:lnTo>
                    <a:pt x="1338" y="142"/>
                  </a:lnTo>
                  <a:lnTo>
                    <a:pt x="1330" y="144"/>
                  </a:lnTo>
                  <a:lnTo>
                    <a:pt x="1331" y="170"/>
                  </a:lnTo>
                  <a:lnTo>
                    <a:pt x="1334" y="210"/>
                  </a:lnTo>
                  <a:lnTo>
                    <a:pt x="1335" y="260"/>
                  </a:lnTo>
                  <a:lnTo>
                    <a:pt x="1337" y="314"/>
                  </a:lnTo>
                  <a:lnTo>
                    <a:pt x="1368" y="308"/>
                  </a:lnTo>
                  <a:lnTo>
                    <a:pt x="1392" y="304"/>
                  </a:lnTo>
                  <a:lnTo>
                    <a:pt x="1411" y="302"/>
                  </a:lnTo>
                  <a:lnTo>
                    <a:pt x="1425" y="301"/>
                  </a:lnTo>
                  <a:lnTo>
                    <a:pt x="1435" y="302"/>
                  </a:lnTo>
                  <a:lnTo>
                    <a:pt x="1441" y="302"/>
                  </a:lnTo>
                  <a:lnTo>
                    <a:pt x="1444" y="304"/>
                  </a:lnTo>
                  <a:lnTo>
                    <a:pt x="1445" y="304"/>
                  </a:lnTo>
                  <a:lnTo>
                    <a:pt x="1447" y="306"/>
                  </a:lnTo>
                  <a:lnTo>
                    <a:pt x="1450" y="309"/>
                  </a:lnTo>
                  <a:lnTo>
                    <a:pt x="1451" y="311"/>
                  </a:lnTo>
                  <a:lnTo>
                    <a:pt x="1453" y="314"/>
                  </a:lnTo>
                  <a:lnTo>
                    <a:pt x="1453" y="317"/>
                  </a:lnTo>
                  <a:lnTo>
                    <a:pt x="1454" y="319"/>
                  </a:lnTo>
                  <a:lnTo>
                    <a:pt x="1454" y="321"/>
                  </a:lnTo>
                  <a:lnTo>
                    <a:pt x="1456" y="322"/>
                  </a:lnTo>
                  <a:lnTo>
                    <a:pt x="1457" y="324"/>
                  </a:lnTo>
                  <a:lnTo>
                    <a:pt x="1459" y="327"/>
                  </a:lnTo>
                  <a:lnTo>
                    <a:pt x="1459" y="331"/>
                  </a:lnTo>
                  <a:lnTo>
                    <a:pt x="1459" y="335"/>
                  </a:lnTo>
                  <a:lnTo>
                    <a:pt x="1459" y="33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3768" name="Freeform 24">
              <a:extLst>
                <a:ext uri="{FF2B5EF4-FFF2-40B4-BE49-F238E27FC236}">
                  <a16:creationId xmlns:a16="http://schemas.microsoft.com/office/drawing/2014/main" id="{0A89B000-F3A3-83B2-E1FC-7AEC1FDDC6AC}"/>
                </a:ext>
              </a:extLst>
            </p:cNvPr>
            <p:cNvSpPr>
              <a:spLocks/>
            </p:cNvSpPr>
            <p:nvPr/>
          </p:nvSpPr>
          <p:spPr bwMode="auto">
            <a:xfrm>
              <a:off x="4641" y="2706"/>
              <a:ext cx="12" cy="18"/>
            </a:xfrm>
            <a:custGeom>
              <a:avLst/>
              <a:gdLst>
                <a:gd name="T0" fmla="*/ 3 w 25"/>
                <a:gd name="T1" fmla="*/ 35 h 35"/>
                <a:gd name="T2" fmla="*/ 25 w 25"/>
                <a:gd name="T3" fmla="*/ 34 h 35"/>
                <a:gd name="T4" fmla="*/ 22 w 25"/>
                <a:gd name="T5" fmla="*/ 0 h 35"/>
                <a:gd name="T6" fmla="*/ 0 w 25"/>
                <a:gd name="T7" fmla="*/ 1 h 35"/>
                <a:gd name="T8" fmla="*/ 3 w 25"/>
                <a:gd name="T9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35">
                  <a:moveTo>
                    <a:pt x="3" y="35"/>
                  </a:moveTo>
                  <a:lnTo>
                    <a:pt x="25" y="34"/>
                  </a:lnTo>
                  <a:lnTo>
                    <a:pt x="22" y="0"/>
                  </a:lnTo>
                  <a:lnTo>
                    <a:pt x="0" y="1"/>
                  </a:lnTo>
                  <a:lnTo>
                    <a:pt x="3" y="3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3769" name="Freeform 25">
              <a:extLst>
                <a:ext uri="{FF2B5EF4-FFF2-40B4-BE49-F238E27FC236}">
                  <a16:creationId xmlns:a16="http://schemas.microsoft.com/office/drawing/2014/main" id="{7062E1F5-1B14-5748-79F0-4405D87B540E}"/>
                </a:ext>
              </a:extLst>
            </p:cNvPr>
            <p:cNvSpPr>
              <a:spLocks/>
            </p:cNvSpPr>
            <p:nvPr/>
          </p:nvSpPr>
          <p:spPr bwMode="auto">
            <a:xfrm>
              <a:off x="4398" y="3263"/>
              <a:ext cx="224" cy="84"/>
            </a:xfrm>
            <a:custGeom>
              <a:avLst/>
              <a:gdLst>
                <a:gd name="T0" fmla="*/ 435 w 447"/>
                <a:gd name="T1" fmla="*/ 26 h 168"/>
                <a:gd name="T2" fmla="*/ 435 w 447"/>
                <a:gd name="T3" fmla="*/ 30 h 168"/>
                <a:gd name="T4" fmla="*/ 434 w 447"/>
                <a:gd name="T5" fmla="*/ 40 h 168"/>
                <a:gd name="T6" fmla="*/ 428 w 447"/>
                <a:gd name="T7" fmla="*/ 54 h 168"/>
                <a:gd name="T8" fmla="*/ 419 w 447"/>
                <a:gd name="T9" fmla="*/ 72 h 168"/>
                <a:gd name="T10" fmla="*/ 402 w 447"/>
                <a:gd name="T11" fmla="*/ 93 h 168"/>
                <a:gd name="T12" fmla="*/ 377 w 447"/>
                <a:gd name="T13" fmla="*/ 114 h 168"/>
                <a:gd name="T14" fmla="*/ 343 w 447"/>
                <a:gd name="T15" fmla="*/ 136 h 168"/>
                <a:gd name="T16" fmla="*/ 298 w 447"/>
                <a:gd name="T17" fmla="*/ 155 h 168"/>
                <a:gd name="T18" fmla="*/ 257 w 447"/>
                <a:gd name="T19" fmla="*/ 167 h 168"/>
                <a:gd name="T20" fmla="*/ 221 w 447"/>
                <a:gd name="T21" fmla="*/ 168 h 168"/>
                <a:gd name="T22" fmla="*/ 190 w 447"/>
                <a:gd name="T23" fmla="*/ 163 h 168"/>
                <a:gd name="T24" fmla="*/ 162 w 447"/>
                <a:gd name="T25" fmla="*/ 151 h 168"/>
                <a:gd name="T26" fmla="*/ 140 w 447"/>
                <a:gd name="T27" fmla="*/ 137 h 168"/>
                <a:gd name="T28" fmla="*/ 119 w 447"/>
                <a:gd name="T29" fmla="*/ 119 h 168"/>
                <a:gd name="T30" fmla="*/ 102 w 447"/>
                <a:gd name="T31" fmla="*/ 100 h 168"/>
                <a:gd name="T32" fmla="*/ 88 w 447"/>
                <a:gd name="T33" fmla="*/ 81 h 168"/>
                <a:gd name="T34" fmla="*/ 83 w 447"/>
                <a:gd name="T35" fmla="*/ 76 h 168"/>
                <a:gd name="T36" fmla="*/ 80 w 447"/>
                <a:gd name="T37" fmla="*/ 72 h 168"/>
                <a:gd name="T38" fmla="*/ 76 w 447"/>
                <a:gd name="T39" fmla="*/ 67 h 168"/>
                <a:gd name="T40" fmla="*/ 73 w 447"/>
                <a:gd name="T41" fmla="*/ 63 h 168"/>
                <a:gd name="T42" fmla="*/ 62 w 447"/>
                <a:gd name="T43" fmla="*/ 53 h 168"/>
                <a:gd name="T44" fmla="*/ 52 w 447"/>
                <a:gd name="T45" fmla="*/ 45 h 168"/>
                <a:gd name="T46" fmla="*/ 43 w 447"/>
                <a:gd name="T47" fmla="*/ 39 h 168"/>
                <a:gd name="T48" fmla="*/ 33 w 447"/>
                <a:gd name="T49" fmla="*/ 35 h 168"/>
                <a:gd name="T50" fmla="*/ 24 w 447"/>
                <a:gd name="T51" fmla="*/ 31 h 168"/>
                <a:gd name="T52" fmla="*/ 15 w 447"/>
                <a:gd name="T53" fmla="*/ 28 h 168"/>
                <a:gd name="T54" fmla="*/ 7 w 447"/>
                <a:gd name="T55" fmla="*/ 27 h 168"/>
                <a:gd name="T56" fmla="*/ 1 w 447"/>
                <a:gd name="T57" fmla="*/ 26 h 168"/>
                <a:gd name="T58" fmla="*/ 0 w 447"/>
                <a:gd name="T59" fmla="*/ 22 h 168"/>
                <a:gd name="T60" fmla="*/ 7 w 447"/>
                <a:gd name="T61" fmla="*/ 24 h 168"/>
                <a:gd name="T62" fmla="*/ 16 w 447"/>
                <a:gd name="T63" fmla="*/ 27 h 168"/>
                <a:gd name="T64" fmla="*/ 27 w 447"/>
                <a:gd name="T65" fmla="*/ 30 h 168"/>
                <a:gd name="T66" fmla="*/ 40 w 447"/>
                <a:gd name="T67" fmla="*/ 33 h 168"/>
                <a:gd name="T68" fmla="*/ 53 w 447"/>
                <a:gd name="T69" fmla="*/ 37 h 168"/>
                <a:gd name="T70" fmla="*/ 68 w 447"/>
                <a:gd name="T71" fmla="*/ 40 h 168"/>
                <a:gd name="T72" fmla="*/ 85 w 447"/>
                <a:gd name="T73" fmla="*/ 43 h 168"/>
                <a:gd name="T74" fmla="*/ 102 w 447"/>
                <a:gd name="T75" fmla="*/ 45 h 168"/>
                <a:gd name="T76" fmla="*/ 122 w 447"/>
                <a:gd name="T77" fmla="*/ 48 h 168"/>
                <a:gd name="T78" fmla="*/ 143 w 447"/>
                <a:gd name="T79" fmla="*/ 50 h 168"/>
                <a:gd name="T80" fmla="*/ 163 w 447"/>
                <a:gd name="T81" fmla="*/ 52 h 168"/>
                <a:gd name="T82" fmla="*/ 186 w 447"/>
                <a:gd name="T83" fmla="*/ 52 h 168"/>
                <a:gd name="T84" fmla="*/ 208 w 447"/>
                <a:gd name="T85" fmla="*/ 50 h 168"/>
                <a:gd name="T86" fmla="*/ 232 w 447"/>
                <a:gd name="T87" fmla="*/ 49 h 168"/>
                <a:gd name="T88" fmla="*/ 255 w 447"/>
                <a:gd name="T89" fmla="*/ 46 h 168"/>
                <a:gd name="T90" fmla="*/ 281 w 447"/>
                <a:gd name="T91" fmla="*/ 43 h 168"/>
                <a:gd name="T92" fmla="*/ 321 w 447"/>
                <a:gd name="T93" fmla="*/ 35 h 168"/>
                <a:gd name="T94" fmla="*/ 353 w 447"/>
                <a:gd name="T95" fmla="*/ 28 h 168"/>
                <a:gd name="T96" fmla="*/ 379 w 447"/>
                <a:gd name="T97" fmla="*/ 22 h 168"/>
                <a:gd name="T98" fmla="*/ 399 w 447"/>
                <a:gd name="T99" fmla="*/ 15 h 168"/>
                <a:gd name="T100" fmla="*/ 416 w 447"/>
                <a:gd name="T101" fmla="*/ 11 h 168"/>
                <a:gd name="T102" fmla="*/ 426 w 447"/>
                <a:gd name="T103" fmla="*/ 6 h 168"/>
                <a:gd name="T104" fmla="*/ 435 w 447"/>
                <a:gd name="T105" fmla="*/ 2 h 168"/>
                <a:gd name="T106" fmla="*/ 440 w 447"/>
                <a:gd name="T107" fmla="*/ 0 h 168"/>
                <a:gd name="T108" fmla="*/ 447 w 447"/>
                <a:gd name="T109" fmla="*/ 13 h 168"/>
                <a:gd name="T110" fmla="*/ 435 w 447"/>
                <a:gd name="T111" fmla="*/ 20 h 168"/>
                <a:gd name="T112" fmla="*/ 435 w 447"/>
                <a:gd name="T113" fmla="*/ 26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447" h="168">
                  <a:moveTo>
                    <a:pt x="435" y="26"/>
                  </a:moveTo>
                  <a:lnTo>
                    <a:pt x="435" y="30"/>
                  </a:lnTo>
                  <a:lnTo>
                    <a:pt x="434" y="40"/>
                  </a:lnTo>
                  <a:lnTo>
                    <a:pt x="428" y="54"/>
                  </a:lnTo>
                  <a:lnTo>
                    <a:pt x="419" y="72"/>
                  </a:lnTo>
                  <a:lnTo>
                    <a:pt x="402" y="93"/>
                  </a:lnTo>
                  <a:lnTo>
                    <a:pt x="377" y="114"/>
                  </a:lnTo>
                  <a:lnTo>
                    <a:pt x="343" y="136"/>
                  </a:lnTo>
                  <a:lnTo>
                    <a:pt x="298" y="155"/>
                  </a:lnTo>
                  <a:lnTo>
                    <a:pt x="257" y="167"/>
                  </a:lnTo>
                  <a:lnTo>
                    <a:pt x="221" y="168"/>
                  </a:lnTo>
                  <a:lnTo>
                    <a:pt x="190" y="163"/>
                  </a:lnTo>
                  <a:lnTo>
                    <a:pt x="162" y="151"/>
                  </a:lnTo>
                  <a:lnTo>
                    <a:pt x="140" y="137"/>
                  </a:lnTo>
                  <a:lnTo>
                    <a:pt x="119" y="119"/>
                  </a:lnTo>
                  <a:lnTo>
                    <a:pt x="102" y="100"/>
                  </a:lnTo>
                  <a:lnTo>
                    <a:pt x="88" y="81"/>
                  </a:lnTo>
                  <a:lnTo>
                    <a:pt x="83" y="76"/>
                  </a:lnTo>
                  <a:lnTo>
                    <a:pt x="80" y="72"/>
                  </a:lnTo>
                  <a:lnTo>
                    <a:pt x="76" y="67"/>
                  </a:lnTo>
                  <a:lnTo>
                    <a:pt x="73" y="63"/>
                  </a:lnTo>
                  <a:lnTo>
                    <a:pt x="62" y="53"/>
                  </a:lnTo>
                  <a:lnTo>
                    <a:pt x="52" y="45"/>
                  </a:lnTo>
                  <a:lnTo>
                    <a:pt x="43" y="39"/>
                  </a:lnTo>
                  <a:lnTo>
                    <a:pt x="33" y="35"/>
                  </a:lnTo>
                  <a:lnTo>
                    <a:pt x="24" y="31"/>
                  </a:lnTo>
                  <a:lnTo>
                    <a:pt x="15" y="28"/>
                  </a:lnTo>
                  <a:lnTo>
                    <a:pt x="7" y="27"/>
                  </a:lnTo>
                  <a:lnTo>
                    <a:pt x="1" y="26"/>
                  </a:lnTo>
                  <a:lnTo>
                    <a:pt x="0" y="22"/>
                  </a:lnTo>
                  <a:lnTo>
                    <a:pt x="7" y="24"/>
                  </a:lnTo>
                  <a:lnTo>
                    <a:pt x="16" y="27"/>
                  </a:lnTo>
                  <a:lnTo>
                    <a:pt x="27" y="30"/>
                  </a:lnTo>
                  <a:lnTo>
                    <a:pt x="40" y="33"/>
                  </a:lnTo>
                  <a:lnTo>
                    <a:pt x="53" y="37"/>
                  </a:lnTo>
                  <a:lnTo>
                    <a:pt x="68" y="40"/>
                  </a:lnTo>
                  <a:lnTo>
                    <a:pt x="85" y="43"/>
                  </a:lnTo>
                  <a:lnTo>
                    <a:pt x="102" y="45"/>
                  </a:lnTo>
                  <a:lnTo>
                    <a:pt x="122" y="48"/>
                  </a:lnTo>
                  <a:lnTo>
                    <a:pt x="143" y="50"/>
                  </a:lnTo>
                  <a:lnTo>
                    <a:pt x="163" y="52"/>
                  </a:lnTo>
                  <a:lnTo>
                    <a:pt x="186" y="52"/>
                  </a:lnTo>
                  <a:lnTo>
                    <a:pt x="208" y="50"/>
                  </a:lnTo>
                  <a:lnTo>
                    <a:pt x="232" y="49"/>
                  </a:lnTo>
                  <a:lnTo>
                    <a:pt x="255" y="46"/>
                  </a:lnTo>
                  <a:lnTo>
                    <a:pt x="281" y="43"/>
                  </a:lnTo>
                  <a:lnTo>
                    <a:pt x="321" y="35"/>
                  </a:lnTo>
                  <a:lnTo>
                    <a:pt x="353" y="28"/>
                  </a:lnTo>
                  <a:lnTo>
                    <a:pt x="379" y="22"/>
                  </a:lnTo>
                  <a:lnTo>
                    <a:pt x="399" y="15"/>
                  </a:lnTo>
                  <a:lnTo>
                    <a:pt x="416" y="11"/>
                  </a:lnTo>
                  <a:lnTo>
                    <a:pt x="426" y="6"/>
                  </a:lnTo>
                  <a:lnTo>
                    <a:pt x="435" y="2"/>
                  </a:lnTo>
                  <a:lnTo>
                    <a:pt x="440" y="0"/>
                  </a:lnTo>
                  <a:lnTo>
                    <a:pt x="447" y="13"/>
                  </a:lnTo>
                  <a:lnTo>
                    <a:pt x="435" y="20"/>
                  </a:lnTo>
                  <a:lnTo>
                    <a:pt x="435" y="26"/>
                  </a:lnTo>
                  <a:close/>
                </a:path>
              </a:pathLst>
            </a:custGeom>
            <a:solidFill>
              <a:srgbClr val="0030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3770" name="Freeform 26">
              <a:extLst>
                <a:ext uri="{FF2B5EF4-FFF2-40B4-BE49-F238E27FC236}">
                  <a16:creationId xmlns:a16="http://schemas.microsoft.com/office/drawing/2014/main" id="{658FE97B-954A-BA1A-4EC5-4C0C7A87FF36}"/>
                </a:ext>
              </a:extLst>
            </p:cNvPr>
            <p:cNvSpPr>
              <a:spLocks/>
            </p:cNvSpPr>
            <p:nvPr/>
          </p:nvSpPr>
          <p:spPr bwMode="auto">
            <a:xfrm>
              <a:off x="4554" y="2788"/>
              <a:ext cx="131" cy="100"/>
            </a:xfrm>
            <a:custGeom>
              <a:avLst/>
              <a:gdLst>
                <a:gd name="T0" fmla="*/ 84 w 263"/>
                <a:gd name="T1" fmla="*/ 96 h 199"/>
                <a:gd name="T2" fmla="*/ 91 w 263"/>
                <a:gd name="T3" fmla="*/ 94 h 199"/>
                <a:gd name="T4" fmla="*/ 92 w 263"/>
                <a:gd name="T5" fmla="*/ 87 h 199"/>
                <a:gd name="T6" fmla="*/ 92 w 263"/>
                <a:gd name="T7" fmla="*/ 68 h 199"/>
                <a:gd name="T8" fmla="*/ 92 w 263"/>
                <a:gd name="T9" fmla="*/ 49 h 199"/>
                <a:gd name="T10" fmla="*/ 92 w 263"/>
                <a:gd name="T11" fmla="*/ 28 h 199"/>
                <a:gd name="T12" fmla="*/ 92 w 263"/>
                <a:gd name="T13" fmla="*/ 4 h 199"/>
                <a:gd name="T14" fmla="*/ 98 w 263"/>
                <a:gd name="T15" fmla="*/ 2 h 199"/>
                <a:gd name="T16" fmla="*/ 106 w 263"/>
                <a:gd name="T17" fmla="*/ 1 h 199"/>
                <a:gd name="T18" fmla="*/ 112 w 263"/>
                <a:gd name="T19" fmla="*/ 1 h 199"/>
                <a:gd name="T20" fmla="*/ 118 w 263"/>
                <a:gd name="T21" fmla="*/ 0 h 199"/>
                <a:gd name="T22" fmla="*/ 155 w 263"/>
                <a:gd name="T23" fmla="*/ 18 h 199"/>
                <a:gd name="T24" fmla="*/ 149 w 263"/>
                <a:gd name="T25" fmla="*/ 23 h 199"/>
                <a:gd name="T26" fmla="*/ 144 w 263"/>
                <a:gd name="T27" fmla="*/ 28 h 199"/>
                <a:gd name="T28" fmla="*/ 140 w 263"/>
                <a:gd name="T29" fmla="*/ 32 h 199"/>
                <a:gd name="T30" fmla="*/ 139 w 263"/>
                <a:gd name="T31" fmla="*/ 33 h 199"/>
                <a:gd name="T32" fmla="*/ 226 w 263"/>
                <a:gd name="T33" fmla="*/ 137 h 199"/>
                <a:gd name="T34" fmla="*/ 262 w 263"/>
                <a:gd name="T35" fmla="*/ 115 h 199"/>
                <a:gd name="T36" fmla="*/ 263 w 263"/>
                <a:gd name="T37" fmla="*/ 116 h 199"/>
                <a:gd name="T38" fmla="*/ 225 w 263"/>
                <a:gd name="T39" fmla="*/ 186 h 199"/>
                <a:gd name="T40" fmla="*/ 217 w 263"/>
                <a:gd name="T41" fmla="*/ 192 h 199"/>
                <a:gd name="T42" fmla="*/ 208 w 263"/>
                <a:gd name="T43" fmla="*/ 195 h 199"/>
                <a:gd name="T44" fmla="*/ 199 w 263"/>
                <a:gd name="T45" fmla="*/ 199 h 199"/>
                <a:gd name="T46" fmla="*/ 192 w 263"/>
                <a:gd name="T47" fmla="*/ 199 h 199"/>
                <a:gd name="T48" fmla="*/ 183 w 263"/>
                <a:gd name="T49" fmla="*/ 197 h 199"/>
                <a:gd name="T50" fmla="*/ 171 w 263"/>
                <a:gd name="T51" fmla="*/ 189 h 199"/>
                <a:gd name="T52" fmla="*/ 159 w 263"/>
                <a:gd name="T53" fmla="*/ 181 h 199"/>
                <a:gd name="T54" fmla="*/ 149 w 263"/>
                <a:gd name="T55" fmla="*/ 172 h 199"/>
                <a:gd name="T56" fmla="*/ 146 w 263"/>
                <a:gd name="T57" fmla="*/ 155 h 199"/>
                <a:gd name="T58" fmla="*/ 89 w 263"/>
                <a:gd name="T59" fmla="*/ 111 h 199"/>
                <a:gd name="T60" fmla="*/ 91 w 263"/>
                <a:gd name="T61" fmla="*/ 102 h 199"/>
                <a:gd name="T62" fmla="*/ 79 w 263"/>
                <a:gd name="T63" fmla="*/ 103 h 199"/>
                <a:gd name="T64" fmla="*/ 66 w 263"/>
                <a:gd name="T65" fmla="*/ 105 h 199"/>
                <a:gd name="T66" fmla="*/ 54 w 263"/>
                <a:gd name="T67" fmla="*/ 105 h 199"/>
                <a:gd name="T68" fmla="*/ 43 w 263"/>
                <a:gd name="T69" fmla="*/ 105 h 199"/>
                <a:gd name="T70" fmla="*/ 36 w 263"/>
                <a:gd name="T71" fmla="*/ 103 h 199"/>
                <a:gd name="T72" fmla="*/ 29 w 263"/>
                <a:gd name="T73" fmla="*/ 103 h 199"/>
                <a:gd name="T74" fmla="*/ 24 w 263"/>
                <a:gd name="T75" fmla="*/ 102 h 199"/>
                <a:gd name="T76" fmla="*/ 20 w 263"/>
                <a:gd name="T77" fmla="*/ 101 h 199"/>
                <a:gd name="T78" fmla="*/ 17 w 263"/>
                <a:gd name="T79" fmla="*/ 100 h 199"/>
                <a:gd name="T80" fmla="*/ 12 w 263"/>
                <a:gd name="T81" fmla="*/ 94 h 199"/>
                <a:gd name="T82" fmla="*/ 8 w 263"/>
                <a:gd name="T83" fmla="*/ 88 h 199"/>
                <a:gd name="T84" fmla="*/ 3 w 263"/>
                <a:gd name="T85" fmla="*/ 81 h 199"/>
                <a:gd name="T86" fmla="*/ 0 w 263"/>
                <a:gd name="T87" fmla="*/ 72 h 199"/>
                <a:gd name="T88" fmla="*/ 5 w 263"/>
                <a:gd name="T89" fmla="*/ 75 h 199"/>
                <a:gd name="T90" fmla="*/ 12 w 263"/>
                <a:gd name="T91" fmla="*/ 79 h 199"/>
                <a:gd name="T92" fmla="*/ 18 w 263"/>
                <a:gd name="T93" fmla="*/ 83 h 199"/>
                <a:gd name="T94" fmla="*/ 27 w 263"/>
                <a:gd name="T95" fmla="*/ 87 h 199"/>
                <a:gd name="T96" fmla="*/ 33 w 263"/>
                <a:gd name="T97" fmla="*/ 89 h 199"/>
                <a:gd name="T98" fmla="*/ 39 w 263"/>
                <a:gd name="T99" fmla="*/ 92 h 199"/>
                <a:gd name="T100" fmla="*/ 45 w 263"/>
                <a:gd name="T101" fmla="*/ 93 h 199"/>
                <a:gd name="T102" fmla="*/ 52 w 263"/>
                <a:gd name="T103" fmla="*/ 94 h 199"/>
                <a:gd name="T104" fmla="*/ 60 w 263"/>
                <a:gd name="T105" fmla="*/ 96 h 199"/>
                <a:gd name="T106" fmla="*/ 67 w 263"/>
                <a:gd name="T107" fmla="*/ 96 h 199"/>
                <a:gd name="T108" fmla="*/ 75 w 263"/>
                <a:gd name="T109" fmla="*/ 96 h 199"/>
                <a:gd name="T110" fmla="*/ 84 w 263"/>
                <a:gd name="T111" fmla="*/ 96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63" h="199">
                  <a:moveTo>
                    <a:pt x="84" y="96"/>
                  </a:moveTo>
                  <a:lnTo>
                    <a:pt x="91" y="94"/>
                  </a:lnTo>
                  <a:lnTo>
                    <a:pt x="92" y="87"/>
                  </a:lnTo>
                  <a:lnTo>
                    <a:pt x="92" y="68"/>
                  </a:lnTo>
                  <a:lnTo>
                    <a:pt x="92" y="49"/>
                  </a:lnTo>
                  <a:lnTo>
                    <a:pt x="92" y="28"/>
                  </a:lnTo>
                  <a:lnTo>
                    <a:pt x="92" y="4"/>
                  </a:lnTo>
                  <a:lnTo>
                    <a:pt x="98" y="2"/>
                  </a:lnTo>
                  <a:lnTo>
                    <a:pt x="106" y="1"/>
                  </a:lnTo>
                  <a:lnTo>
                    <a:pt x="112" y="1"/>
                  </a:lnTo>
                  <a:lnTo>
                    <a:pt x="118" y="0"/>
                  </a:lnTo>
                  <a:lnTo>
                    <a:pt x="155" y="18"/>
                  </a:lnTo>
                  <a:lnTo>
                    <a:pt x="149" y="23"/>
                  </a:lnTo>
                  <a:lnTo>
                    <a:pt x="144" y="28"/>
                  </a:lnTo>
                  <a:lnTo>
                    <a:pt x="140" y="32"/>
                  </a:lnTo>
                  <a:lnTo>
                    <a:pt x="139" y="33"/>
                  </a:lnTo>
                  <a:lnTo>
                    <a:pt x="226" y="137"/>
                  </a:lnTo>
                  <a:lnTo>
                    <a:pt x="262" y="115"/>
                  </a:lnTo>
                  <a:lnTo>
                    <a:pt x="263" y="116"/>
                  </a:lnTo>
                  <a:lnTo>
                    <a:pt x="225" y="186"/>
                  </a:lnTo>
                  <a:lnTo>
                    <a:pt x="217" y="192"/>
                  </a:lnTo>
                  <a:lnTo>
                    <a:pt x="208" y="195"/>
                  </a:lnTo>
                  <a:lnTo>
                    <a:pt x="199" y="199"/>
                  </a:lnTo>
                  <a:lnTo>
                    <a:pt x="192" y="199"/>
                  </a:lnTo>
                  <a:lnTo>
                    <a:pt x="183" y="197"/>
                  </a:lnTo>
                  <a:lnTo>
                    <a:pt x="171" y="189"/>
                  </a:lnTo>
                  <a:lnTo>
                    <a:pt x="159" y="181"/>
                  </a:lnTo>
                  <a:lnTo>
                    <a:pt x="149" y="172"/>
                  </a:lnTo>
                  <a:lnTo>
                    <a:pt x="146" y="155"/>
                  </a:lnTo>
                  <a:lnTo>
                    <a:pt x="89" y="111"/>
                  </a:lnTo>
                  <a:lnTo>
                    <a:pt x="91" y="102"/>
                  </a:lnTo>
                  <a:lnTo>
                    <a:pt x="79" y="103"/>
                  </a:lnTo>
                  <a:lnTo>
                    <a:pt x="66" y="105"/>
                  </a:lnTo>
                  <a:lnTo>
                    <a:pt x="54" y="105"/>
                  </a:lnTo>
                  <a:lnTo>
                    <a:pt x="43" y="105"/>
                  </a:lnTo>
                  <a:lnTo>
                    <a:pt x="36" y="103"/>
                  </a:lnTo>
                  <a:lnTo>
                    <a:pt x="29" y="103"/>
                  </a:lnTo>
                  <a:lnTo>
                    <a:pt x="24" y="102"/>
                  </a:lnTo>
                  <a:lnTo>
                    <a:pt x="20" y="101"/>
                  </a:lnTo>
                  <a:lnTo>
                    <a:pt x="17" y="100"/>
                  </a:lnTo>
                  <a:lnTo>
                    <a:pt x="12" y="94"/>
                  </a:lnTo>
                  <a:lnTo>
                    <a:pt x="8" y="88"/>
                  </a:lnTo>
                  <a:lnTo>
                    <a:pt x="3" y="81"/>
                  </a:lnTo>
                  <a:lnTo>
                    <a:pt x="0" y="72"/>
                  </a:lnTo>
                  <a:lnTo>
                    <a:pt x="5" y="75"/>
                  </a:lnTo>
                  <a:lnTo>
                    <a:pt x="12" y="79"/>
                  </a:lnTo>
                  <a:lnTo>
                    <a:pt x="18" y="83"/>
                  </a:lnTo>
                  <a:lnTo>
                    <a:pt x="27" y="87"/>
                  </a:lnTo>
                  <a:lnTo>
                    <a:pt x="33" y="89"/>
                  </a:lnTo>
                  <a:lnTo>
                    <a:pt x="39" y="92"/>
                  </a:lnTo>
                  <a:lnTo>
                    <a:pt x="45" y="93"/>
                  </a:lnTo>
                  <a:lnTo>
                    <a:pt x="52" y="94"/>
                  </a:lnTo>
                  <a:lnTo>
                    <a:pt x="60" y="96"/>
                  </a:lnTo>
                  <a:lnTo>
                    <a:pt x="67" y="96"/>
                  </a:lnTo>
                  <a:lnTo>
                    <a:pt x="75" y="96"/>
                  </a:lnTo>
                  <a:lnTo>
                    <a:pt x="84" y="96"/>
                  </a:lnTo>
                  <a:close/>
                </a:path>
              </a:pathLst>
            </a:custGeom>
            <a:solidFill>
              <a:srgbClr val="1C60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3771" name="Freeform 27">
              <a:extLst>
                <a:ext uri="{FF2B5EF4-FFF2-40B4-BE49-F238E27FC236}">
                  <a16:creationId xmlns:a16="http://schemas.microsoft.com/office/drawing/2014/main" id="{612F9086-E728-39F0-4BC5-57B39983A947}"/>
                </a:ext>
              </a:extLst>
            </p:cNvPr>
            <p:cNvSpPr>
              <a:spLocks/>
            </p:cNvSpPr>
            <p:nvPr/>
          </p:nvSpPr>
          <p:spPr bwMode="auto">
            <a:xfrm>
              <a:off x="4456" y="2745"/>
              <a:ext cx="32" cy="51"/>
            </a:xfrm>
            <a:custGeom>
              <a:avLst/>
              <a:gdLst>
                <a:gd name="T0" fmla="*/ 0 w 62"/>
                <a:gd name="T1" fmla="*/ 67 h 102"/>
                <a:gd name="T2" fmla="*/ 1 w 62"/>
                <a:gd name="T3" fmla="*/ 58 h 102"/>
                <a:gd name="T4" fmla="*/ 53 w 62"/>
                <a:gd name="T5" fmla="*/ 0 h 102"/>
                <a:gd name="T6" fmla="*/ 55 w 62"/>
                <a:gd name="T7" fmla="*/ 8 h 102"/>
                <a:gd name="T8" fmla="*/ 55 w 62"/>
                <a:gd name="T9" fmla="*/ 15 h 102"/>
                <a:gd name="T10" fmla="*/ 55 w 62"/>
                <a:gd name="T11" fmla="*/ 24 h 102"/>
                <a:gd name="T12" fmla="*/ 56 w 62"/>
                <a:gd name="T13" fmla="*/ 32 h 102"/>
                <a:gd name="T14" fmla="*/ 49 w 62"/>
                <a:gd name="T15" fmla="*/ 35 h 102"/>
                <a:gd name="T16" fmla="*/ 43 w 62"/>
                <a:gd name="T17" fmla="*/ 37 h 102"/>
                <a:gd name="T18" fmla="*/ 38 w 62"/>
                <a:gd name="T19" fmla="*/ 41 h 102"/>
                <a:gd name="T20" fmla="*/ 34 w 62"/>
                <a:gd name="T21" fmla="*/ 45 h 102"/>
                <a:gd name="T22" fmla="*/ 32 w 62"/>
                <a:gd name="T23" fmla="*/ 49 h 102"/>
                <a:gd name="T24" fmla="*/ 32 w 62"/>
                <a:gd name="T25" fmla="*/ 53 h 102"/>
                <a:gd name="T26" fmla="*/ 32 w 62"/>
                <a:gd name="T27" fmla="*/ 58 h 102"/>
                <a:gd name="T28" fmla="*/ 35 w 62"/>
                <a:gd name="T29" fmla="*/ 65 h 102"/>
                <a:gd name="T30" fmla="*/ 40 w 62"/>
                <a:gd name="T31" fmla="*/ 71 h 102"/>
                <a:gd name="T32" fmla="*/ 46 w 62"/>
                <a:gd name="T33" fmla="*/ 76 h 102"/>
                <a:gd name="T34" fmla="*/ 52 w 62"/>
                <a:gd name="T35" fmla="*/ 82 h 102"/>
                <a:gd name="T36" fmla="*/ 61 w 62"/>
                <a:gd name="T37" fmla="*/ 85 h 102"/>
                <a:gd name="T38" fmla="*/ 62 w 62"/>
                <a:gd name="T39" fmla="*/ 91 h 102"/>
                <a:gd name="T40" fmla="*/ 62 w 62"/>
                <a:gd name="T41" fmla="*/ 94 h 102"/>
                <a:gd name="T42" fmla="*/ 62 w 62"/>
                <a:gd name="T43" fmla="*/ 98 h 102"/>
                <a:gd name="T44" fmla="*/ 62 w 62"/>
                <a:gd name="T45" fmla="*/ 102 h 102"/>
                <a:gd name="T46" fmla="*/ 0 w 62"/>
                <a:gd name="T47" fmla="*/ 67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62" h="102">
                  <a:moveTo>
                    <a:pt x="0" y="67"/>
                  </a:moveTo>
                  <a:lnTo>
                    <a:pt x="1" y="58"/>
                  </a:lnTo>
                  <a:lnTo>
                    <a:pt x="53" y="0"/>
                  </a:lnTo>
                  <a:lnTo>
                    <a:pt x="55" y="8"/>
                  </a:lnTo>
                  <a:lnTo>
                    <a:pt x="55" y="15"/>
                  </a:lnTo>
                  <a:lnTo>
                    <a:pt x="55" y="24"/>
                  </a:lnTo>
                  <a:lnTo>
                    <a:pt x="56" y="32"/>
                  </a:lnTo>
                  <a:lnTo>
                    <a:pt x="49" y="35"/>
                  </a:lnTo>
                  <a:lnTo>
                    <a:pt x="43" y="37"/>
                  </a:lnTo>
                  <a:lnTo>
                    <a:pt x="38" y="41"/>
                  </a:lnTo>
                  <a:lnTo>
                    <a:pt x="34" y="45"/>
                  </a:lnTo>
                  <a:lnTo>
                    <a:pt x="32" y="49"/>
                  </a:lnTo>
                  <a:lnTo>
                    <a:pt x="32" y="53"/>
                  </a:lnTo>
                  <a:lnTo>
                    <a:pt x="32" y="58"/>
                  </a:lnTo>
                  <a:lnTo>
                    <a:pt x="35" y="65"/>
                  </a:lnTo>
                  <a:lnTo>
                    <a:pt x="40" y="71"/>
                  </a:lnTo>
                  <a:lnTo>
                    <a:pt x="46" y="76"/>
                  </a:lnTo>
                  <a:lnTo>
                    <a:pt x="52" y="82"/>
                  </a:lnTo>
                  <a:lnTo>
                    <a:pt x="61" y="85"/>
                  </a:lnTo>
                  <a:lnTo>
                    <a:pt x="62" y="91"/>
                  </a:lnTo>
                  <a:lnTo>
                    <a:pt x="62" y="94"/>
                  </a:lnTo>
                  <a:lnTo>
                    <a:pt x="62" y="98"/>
                  </a:lnTo>
                  <a:lnTo>
                    <a:pt x="62" y="102"/>
                  </a:lnTo>
                  <a:lnTo>
                    <a:pt x="0" y="67"/>
                  </a:lnTo>
                  <a:close/>
                </a:path>
              </a:pathLst>
            </a:custGeom>
            <a:solidFill>
              <a:srgbClr val="1C60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3772" name="Freeform 28">
              <a:extLst>
                <a:ext uri="{FF2B5EF4-FFF2-40B4-BE49-F238E27FC236}">
                  <a16:creationId xmlns:a16="http://schemas.microsoft.com/office/drawing/2014/main" id="{49544A42-68F1-450F-8F01-15D0905A4B19}"/>
                </a:ext>
              </a:extLst>
            </p:cNvPr>
            <p:cNvSpPr>
              <a:spLocks/>
            </p:cNvSpPr>
            <p:nvPr/>
          </p:nvSpPr>
          <p:spPr bwMode="auto">
            <a:xfrm>
              <a:off x="4484" y="2617"/>
              <a:ext cx="163" cy="477"/>
            </a:xfrm>
            <a:custGeom>
              <a:avLst/>
              <a:gdLst>
                <a:gd name="T0" fmla="*/ 13 w 327"/>
                <a:gd name="T1" fmla="*/ 325 h 955"/>
                <a:gd name="T2" fmla="*/ 0 w 327"/>
                <a:gd name="T3" fmla="*/ 312 h 955"/>
                <a:gd name="T4" fmla="*/ 0 w 327"/>
                <a:gd name="T5" fmla="*/ 310 h 955"/>
                <a:gd name="T6" fmla="*/ 3 w 327"/>
                <a:gd name="T7" fmla="*/ 308 h 955"/>
                <a:gd name="T8" fmla="*/ 25 w 327"/>
                <a:gd name="T9" fmla="*/ 305 h 955"/>
                <a:gd name="T10" fmla="*/ 13 w 327"/>
                <a:gd name="T11" fmla="*/ 112 h 955"/>
                <a:gd name="T12" fmla="*/ 41 w 327"/>
                <a:gd name="T13" fmla="*/ 54 h 955"/>
                <a:gd name="T14" fmla="*/ 132 w 327"/>
                <a:gd name="T15" fmla="*/ 19 h 955"/>
                <a:gd name="T16" fmla="*/ 205 w 327"/>
                <a:gd name="T17" fmla="*/ 0 h 955"/>
                <a:gd name="T18" fmla="*/ 223 w 327"/>
                <a:gd name="T19" fmla="*/ 21 h 955"/>
                <a:gd name="T20" fmla="*/ 205 w 327"/>
                <a:gd name="T21" fmla="*/ 46 h 955"/>
                <a:gd name="T22" fmla="*/ 224 w 327"/>
                <a:gd name="T23" fmla="*/ 46 h 955"/>
                <a:gd name="T24" fmla="*/ 242 w 327"/>
                <a:gd name="T25" fmla="*/ 46 h 955"/>
                <a:gd name="T26" fmla="*/ 263 w 327"/>
                <a:gd name="T27" fmla="*/ 48 h 955"/>
                <a:gd name="T28" fmla="*/ 278 w 327"/>
                <a:gd name="T29" fmla="*/ 51 h 955"/>
                <a:gd name="T30" fmla="*/ 254 w 327"/>
                <a:gd name="T31" fmla="*/ 68 h 955"/>
                <a:gd name="T32" fmla="*/ 227 w 327"/>
                <a:gd name="T33" fmla="*/ 83 h 955"/>
                <a:gd name="T34" fmla="*/ 246 w 327"/>
                <a:gd name="T35" fmla="*/ 90 h 955"/>
                <a:gd name="T36" fmla="*/ 257 w 327"/>
                <a:gd name="T37" fmla="*/ 92 h 955"/>
                <a:gd name="T38" fmla="*/ 249 w 327"/>
                <a:gd name="T39" fmla="*/ 98 h 955"/>
                <a:gd name="T40" fmla="*/ 228 w 327"/>
                <a:gd name="T41" fmla="*/ 104 h 955"/>
                <a:gd name="T42" fmla="*/ 206 w 327"/>
                <a:gd name="T43" fmla="*/ 109 h 955"/>
                <a:gd name="T44" fmla="*/ 205 w 327"/>
                <a:gd name="T45" fmla="*/ 221 h 955"/>
                <a:gd name="T46" fmla="*/ 224 w 327"/>
                <a:gd name="T47" fmla="*/ 318 h 955"/>
                <a:gd name="T48" fmla="*/ 280 w 327"/>
                <a:gd name="T49" fmla="*/ 306 h 955"/>
                <a:gd name="T50" fmla="*/ 313 w 327"/>
                <a:gd name="T51" fmla="*/ 303 h 955"/>
                <a:gd name="T52" fmla="*/ 325 w 327"/>
                <a:gd name="T53" fmla="*/ 304 h 955"/>
                <a:gd name="T54" fmla="*/ 327 w 327"/>
                <a:gd name="T55" fmla="*/ 310 h 955"/>
                <a:gd name="T56" fmla="*/ 327 w 327"/>
                <a:gd name="T57" fmla="*/ 310 h 955"/>
                <a:gd name="T58" fmla="*/ 315 w 327"/>
                <a:gd name="T59" fmla="*/ 313 h 955"/>
                <a:gd name="T60" fmla="*/ 276 w 327"/>
                <a:gd name="T61" fmla="*/ 319 h 955"/>
                <a:gd name="T62" fmla="*/ 220 w 327"/>
                <a:gd name="T63" fmla="*/ 328 h 955"/>
                <a:gd name="T64" fmla="*/ 212 w 327"/>
                <a:gd name="T65" fmla="*/ 362 h 955"/>
                <a:gd name="T66" fmla="*/ 211 w 327"/>
                <a:gd name="T67" fmla="*/ 419 h 955"/>
                <a:gd name="T68" fmla="*/ 184 w 327"/>
                <a:gd name="T69" fmla="*/ 415 h 955"/>
                <a:gd name="T70" fmla="*/ 153 w 327"/>
                <a:gd name="T71" fmla="*/ 401 h 955"/>
                <a:gd name="T72" fmla="*/ 133 w 327"/>
                <a:gd name="T73" fmla="*/ 389 h 955"/>
                <a:gd name="T74" fmla="*/ 127 w 327"/>
                <a:gd name="T75" fmla="*/ 387 h 955"/>
                <a:gd name="T76" fmla="*/ 108 w 327"/>
                <a:gd name="T77" fmla="*/ 383 h 955"/>
                <a:gd name="T78" fmla="*/ 113 w 327"/>
                <a:gd name="T79" fmla="*/ 405 h 955"/>
                <a:gd name="T80" fmla="*/ 141 w 327"/>
                <a:gd name="T81" fmla="*/ 458 h 955"/>
                <a:gd name="T82" fmla="*/ 150 w 327"/>
                <a:gd name="T83" fmla="*/ 463 h 955"/>
                <a:gd name="T84" fmla="*/ 175 w 327"/>
                <a:gd name="T85" fmla="*/ 467 h 955"/>
                <a:gd name="T86" fmla="*/ 203 w 327"/>
                <a:gd name="T87" fmla="*/ 471 h 955"/>
                <a:gd name="T88" fmla="*/ 202 w 327"/>
                <a:gd name="T89" fmla="*/ 475 h 955"/>
                <a:gd name="T90" fmla="*/ 162 w 327"/>
                <a:gd name="T91" fmla="*/ 497 h 955"/>
                <a:gd name="T92" fmla="*/ 111 w 327"/>
                <a:gd name="T93" fmla="*/ 515 h 955"/>
                <a:gd name="T94" fmla="*/ 76 w 327"/>
                <a:gd name="T95" fmla="*/ 523 h 955"/>
                <a:gd name="T96" fmla="*/ 92 w 327"/>
                <a:gd name="T97" fmla="*/ 667 h 955"/>
                <a:gd name="T98" fmla="*/ 110 w 327"/>
                <a:gd name="T99" fmla="*/ 669 h 955"/>
                <a:gd name="T100" fmla="*/ 141 w 327"/>
                <a:gd name="T101" fmla="*/ 675 h 955"/>
                <a:gd name="T102" fmla="*/ 160 w 327"/>
                <a:gd name="T103" fmla="*/ 771 h 955"/>
                <a:gd name="T104" fmla="*/ 151 w 327"/>
                <a:gd name="T105" fmla="*/ 899 h 955"/>
                <a:gd name="T106" fmla="*/ 87 w 327"/>
                <a:gd name="T107" fmla="*/ 955 h 955"/>
                <a:gd name="T108" fmla="*/ 67 w 327"/>
                <a:gd name="T109" fmla="*/ 951 h 955"/>
                <a:gd name="T110" fmla="*/ 31 w 327"/>
                <a:gd name="T111" fmla="*/ 865 h 955"/>
                <a:gd name="T112" fmla="*/ 25 w 327"/>
                <a:gd name="T113" fmla="*/ 736 h 955"/>
                <a:gd name="T114" fmla="*/ 41 w 327"/>
                <a:gd name="T115" fmla="*/ 662 h 955"/>
                <a:gd name="T116" fmla="*/ 64 w 327"/>
                <a:gd name="T117" fmla="*/ 662 h 955"/>
                <a:gd name="T118" fmla="*/ 32 w 327"/>
                <a:gd name="T119" fmla="*/ 379 h 9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27" h="955">
                  <a:moveTo>
                    <a:pt x="26" y="328"/>
                  </a:moveTo>
                  <a:lnTo>
                    <a:pt x="21" y="327"/>
                  </a:lnTo>
                  <a:lnTo>
                    <a:pt x="13" y="325"/>
                  </a:lnTo>
                  <a:lnTo>
                    <a:pt x="9" y="321"/>
                  </a:lnTo>
                  <a:lnTo>
                    <a:pt x="3" y="317"/>
                  </a:lnTo>
                  <a:lnTo>
                    <a:pt x="0" y="312"/>
                  </a:lnTo>
                  <a:lnTo>
                    <a:pt x="0" y="312"/>
                  </a:lnTo>
                  <a:lnTo>
                    <a:pt x="0" y="310"/>
                  </a:lnTo>
                  <a:lnTo>
                    <a:pt x="0" y="310"/>
                  </a:lnTo>
                  <a:lnTo>
                    <a:pt x="0" y="310"/>
                  </a:lnTo>
                  <a:lnTo>
                    <a:pt x="0" y="309"/>
                  </a:lnTo>
                  <a:lnTo>
                    <a:pt x="3" y="308"/>
                  </a:lnTo>
                  <a:lnTo>
                    <a:pt x="7" y="308"/>
                  </a:lnTo>
                  <a:lnTo>
                    <a:pt x="15" y="306"/>
                  </a:lnTo>
                  <a:lnTo>
                    <a:pt x="25" y="305"/>
                  </a:lnTo>
                  <a:lnTo>
                    <a:pt x="24" y="296"/>
                  </a:lnTo>
                  <a:lnTo>
                    <a:pt x="15" y="181"/>
                  </a:lnTo>
                  <a:lnTo>
                    <a:pt x="13" y="112"/>
                  </a:lnTo>
                  <a:lnTo>
                    <a:pt x="13" y="77"/>
                  </a:lnTo>
                  <a:lnTo>
                    <a:pt x="16" y="64"/>
                  </a:lnTo>
                  <a:lnTo>
                    <a:pt x="41" y="54"/>
                  </a:lnTo>
                  <a:lnTo>
                    <a:pt x="70" y="42"/>
                  </a:lnTo>
                  <a:lnTo>
                    <a:pt x="101" y="30"/>
                  </a:lnTo>
                  <a:lnTo>
                    <a:pt x="132" y="19"/>
                  </a:lnTo>
                  <a:lnTo>
                    <a:pt x="160" y="11"/>
                  </a:lnTo>
                  <a:lnTo>
                    <a:pt x="185" y="4"/>
                  </a:lnTo>
                  <a:lnTo>
                    <a:pt x="205" y="0"/>
                  </a:lnTo>
                  <a:lnTo>
                    <a:pt x="215" y="2"/>
                  </a:lnTo>
                  <a:lnTo>
                    <a:pt x="221" y="12"/>
                  </a:lnTo>
                  <a:lnTo>
                    <a:pt x="223" y="21"/>
                  </a:lnTo>
                  <a:lnTo>
                    <a:pt x="220" y="28"/>
                  </a:lnTo>
                  <a:lnTo>
                    <a:pt x="218" y="30"/>
                  </a:lnTo>
                  <a:lnTo>
                    <a:pt x="205" y="46"/>
                  </a:lnTo>
                  <a:lnTo>
                    <a:pt x="208" y="46"/>
                  </a:lnTo>
                  <a:lnTo>
                    <a:pt x="217" y="46"/>
                  </a:lnTo>
                  <a:lnTo>
                    <a:pt x="224" y="46"/>
                  </a:lnTo>
                  <a:lnTo>
                    <a:pt x="227" y="46"/>
                  </a:lnTo>
                  <a:lnTo>
                    <a:pt x="234" y="46"/>
                  </a:lnTo>
                  <a:lnTo>
                    <a:pt x="242" y="46"/>
                  </a:lnTo>
                  <a:lnTo>
                    <a:pt x="249" y="47"/>
                  </a:lnTo>
                  <a:lnTo>
                    <a:pt x="257" y="47"/>
                  </a:lnTo>
                  <a:lnTo>
                    <a:pt x="263" y="48"/>
                  </a:lnTo>
                  <a:lnTo>
                    <a:pt x="269" y="50"/>
                  </a:lnTo>
                  <a:lnTo>
                    <a:pt x="273" y="50"/>
                  </a:lnTo>
                  <a:lnTo>
                    <a:pt x="278" y="51"/>
                  </a:lnTo>
                  <a:lnTo>
                    <a:pt x="272" y="56"/>
                  </a:lnTo>
                  <a:lnTo>
                    <a:pt x="263" y="63"/>
                  </a:lnTo>
                  <a:lnTo>
                    <a:pt x="254" y="68"/>
                  </a:lnTo>
                  <a:lnTo>
                    <a:pt x="245" y="72"/>
                  </a:lnTo>
                  <a:lnTo>
                    <a:pt x="224" y="82"/>
                  </a:lnTo>
                  <a:lnTo>
                    <a:pt x="227" y="83"/>
                  </a:lnTo>
                  <a:lnTo>
                    <a:pt x="236" y="86"/>
                  </a:lnTo>
                  <a:lnTo>
                    <a:pt x="243" y="89"/>
                  </a:lnTo>
                  <a:lnTo>
                    <a:pt x="246" y="90"/>
                  </a:lnTo>
                  <a:lnTo>
                    <a:pt x="249" y="91"/>
                  </a:lnTo>
                  <a:lnTo>
                    <a:pt x="254" y="91"/>
                  </a:lnTo>
                  <a:lnTo>
                    <a:pt x="257" y="92"/>
                  </a:lnTo>
                  <a:lnTo>
                    <a:pt x="260" y="94"/>
                  </a:lnTo>
                  <a:lnTo>
                    <a:pt x="254" y="96"/>
                  </a:lnTo>
                  <a:lnTo>
                    <a:pt x="249" y="98"/>
                  </a:lnTo>
                  <a:lnTo>
                    <a:pt x="242" y="100"/>
                  </a:lnTo>
                  <a:lnTo>
                    <a:pt x="236" y="102"/>
                  </a:lnTo>
                  <a:lnTo>
                    <a:pt x="228" y="104"/>
                  </a:lnTo>
                  <a:lnTo>
                    <a:pt x="221" y="105"/>
                  </a:lnTo>
                  <a:lnTo>
                    <a:pt x="214" y="108"/>
                  </a:lnTo>
                  <a:lnTo>
                    <a:pt x="206" y="109"/>
                  </a:lnTo>
                  <a:lnTo>
                    <a:pt x="199" y="112"/>
                  </a:lnTo>
                  <a:lnTo>
                    <a:pt x="200" y="148"/>
                  </a:lnTo>
                  <a:lnTo>
                    <a:pt x="205" y="221"/>
                  </a:lnTo>
                  <a:lnTo>
                    <a:pt x="209" y="291"/>
                  </a:lnTo>
                  <a:lnTo>
                    <a:pt x="211" y="322"/>
                  </a:lnTo>
                  <a:lnTo>
                    <a:pt x="224" y="318"/>
                  </a:lnTo>
                  <a:lnTo>
                    <a:pt x="246" y="313"/>
                  </a:lnTo>
                  <a:lnTo>
                    <a:pt x="264" y="309"/>
                  </a:lnTo>
                  <a:lnTo>
                    <a:pt x="280" y="306"/>
                  </a:lnTo>
                  <a:lnTo>
                    <a:pt x="294" y="304"/>
                  </a:lnTo>
                  <a:lnTo>
                    <a:pt x="304" y="303"/>
                  </a:lnTo>
                  <a:lnTo>
                    <a:pt x="313" y="303"/>
                  </a:lnTo>
                  <a:lnTo>
                    <a:pt x="319" y="303"/>
                  </a:lnTo>
                  <a:lnTo>
                    <a:pt x="324" y="303"/>
                  </a:lnTo>
                  <a:lnTo>
                    <a:pt x="325" y="304"/>
                  </a:lnTo>
                  <a:lnTo>
                    <a:pt x="325" y="306"/>
                  </a:lnTo>
                  <a:lnTo>
                    <a:pt x="327" y="308"/>
                  </a:lnTo>
                  <a:lnTo>
                    <a:pt x="327" y="310"/>
                  </a:lnTo>
                  <a:lnTo>
                    <a:pt x="327" y="310"/>
                  </a:lnTo>
                  <a:lnTo>
                    <a:pt x="327" y="310"/>
                  </a:lnTo>
                  <a:lnTo>
                    <a:pt x="327" y="310"/>
                  </a:lnTo>
                  <a:lnTo>
                    <a:pt x="327" y="310"/>
                  </a:lnTo>
                  <a:lnTo>
                    <a:pt x="322" y="312"/>
                  </a:lnTo>
                  <a:lnTo>
                    <a:pt x="315" y="313"/>
                  </a:lnTo>
                  <a:lnTo>
                    <a:pt x="304" y="315"/>
                  </a:lnTo>
                  <a:lnTo>
                    <a:pt x="291" y="317"/>
                  </a:lnTo>
                  <a:lnTo>
                    <a:pt x="276" y="319"/>
                  </a:lnTo>
                  <a:lnTo>
                    <a:pt x="260" y="323"/>
                  </a:lnTo>
                  <a:lnTo>
                    <a:pt x="240" y="326"/>
                  </a:lnTo>
                  <a:lnTo>
                    <a:pt x="220" y="328"/>
                  </a:lnTo>
                  <a:lnTo>
                    <a:pt x="211" y="330"/>
                  </a:lnTo>
                  <a:lnTo>
                    <a:pt x="211" y="339"/>
                  </a:lnTo>
                  <a:lnTo>
                    <a:pt x="212" y="362"/>
                  </a:lnTo>
                  <a:lnTo>
                    <a:pt x="212" y="383"/>
                  </a:lnTo>
                  <a:lnTo>
                    <a:pt x="212" y="402"/>
                  </a:lnTo>
                  <a:lnTo>
                    <a:pt x="211" y="419"/>
                  </a:lnTo>
                  <a:lnTo>
                    <a:pt x="200" y="419"/>
                  </a:lnTo>
                  <a:lnTo>
                    <a:pt x="191" y="418"/>
                  </a:lnTo>
                  <a:lnTo>
                    <a:pt x="184" y="415"/>
                  </a:lnTo>
                  <a:lnTo>
                    <a:pt x="177" y="413"/>
                  </a:lnTo>
                  <a:lnTo>
                    <a:pt x="163" y="406"/>
                  </a:lnTo>
                  <a:lnTo>
                    <a:pt x="153" y="401"/>
                  </a:lnTo>
                  <a:lnTo>
                    <a:pt x="145" y="396"/>
                  </a:lnTo>
                  <a:lnTo>
                    <a:pt x="138" y="392"/>
                  </a:lnTo>
                  <a:lnTo>
                    <a:pt x="133" y="389"/>
                  </a:lnTo>
                  <a:lnTo>
                    <a:pt x="130" y="388"/>
                  </a:lnTo>
                  <a:lnTo>
                    <a:pt x="127" y="387"/>
                  </a:lnTo>
                  <a:lnTo>
                    <a:pt x="127" y="387"/>
                  </a:lnTo>
                  <a:lnTo>
                    <a:pt x="105" y="371"/>
                  </a:lnTo>
                  <a:lnTo>
                    <a:pt x="105" y="375"/>
                  </a:lnTo>
                  <a:lnTo>
                    <a:pt x="108" y="383"/>
                  </a:lnTo>
                  <a:lnTo>
                    <a:pt x="110" y="392"/>
                  </a:lnTo>
                  <a:lnTo>
                    <a:pt x="110" y="396"/>
                  </a:lnTo>
                  <a:lnTo>
                    <a:pt x="113" y="405"/>
                  </a:lnTo>
                  <a:lnTo>
                    <a:pt x="119" y="423"/>
                  </a:lnTo>
                  <a:lnTo>
                    <a:pt x="127" y="443"/>
                  </a:lnTo>
                  <a:lnTo>
                    <a:pt x="141" y="458"/>
                  </a:lnTo>
                  <a:lnTo>
                    <a:pt x="142" y="459"/>
                  </a:lnTo>
                  <a:lnTo>
                    <a:pt x="145" y="461"/>
                  </a:lnTo>
                  <a:lnTo>
                    <a:pt x="150" y="463"/>
                  </a:lnTo>
                  <a:lnTo>
                    <a:pt x="157" y="465"/>
                  </a:lnTo>
                  <a:lnTo>
                    <a:pt x="165" y="466"/>
                  </a:lnTo>
                  <a:lnTo>
                    <a:pt x="175" y="467"/>
                  </a:lnTo>
                  <a:lnTo>
                    <a:pt x="188" y="467"/>
                  </a:lnTo>
                  <a:lnTo>
                    <a:pt x="205" y="466"/>
                  </a:lnTo>
                  <a:lnTo>
                    <a:pt x="203" y="471"/>
                  </a:lnTo>
                  <a:lnTo>
                    <a:pt x="203" y="474"/>
                  </a:lnTo>
                  <a:lnTo>
                    <a:pt x="202" y="475"/>
                  </a:lnTo>
                  <a:lnTo>
                    <a:pt x="202" y="475"/>
                  </a:lnTo>
                  <a:lnTo>
                    <a:pt x="191" y="483"/>
                  </a:lnTo>
                  <a:lnTo>
                    <a:pt x="178" y="491"/>
                  </a:lnTo>
                  <a:lnTo>
                    <a:pt x="162" y="497"/>
                  </a:lnTo>
                  <a:lnTo>
                    <a:pt x="145" y="503"/>
                  </a:lnTo>
                  <a:lnTo>
                    <a:pt x="127" y="510"/>
                  </a:lnTo>
                  <a:lnTo>
                    <a:pt x="111" y="515"/>
                  </a:lnTo>
                  <a:lnTo>
                    <a:pt x="96" y="519"/>
                  </a:lnTo>
                  <a:lnTo>
                    <a:pt x="84" y="522"/>
                  </a:lnTo>
                  <a:lnTo>
                    <a:pt x="76" y="523"/>
                  </a:lnTo>
                  <a:lnTo>
                    <a:pt x="87" y="666"/>
                  </a:lnTo>
                  <a:lnTo>
                    <a:pt x="89" y="666"/>
                  </a:lnTo>
                  <a:lnTo>
                    <a:pt x="92" y="667"/>
                  </a:lnTo>
                  <a:lnTo>
                    <a:pt x="96" y="667"/>
                  </a:lnTo>
                  <a:lnTo>
                    <a:pt x="102" y="668"/>
                  </a:lnTo>
                  <a:lnTo>
                    <a:pt x="110" y="669"/>
                  </a:lnTo>
                  <a:lnTo>
                    <a:pt x="119" y="671"/>
                  </a:lnTo>
                  <a:lnTo>
                    <a:pt x="129" y="673"/>
                  </a:lnTo>
                  <a:lnTo>
                    <a:pt x="141" y="675"/>
                  </a:lnTo>
                  <a:lnTo>
                    <a:pt x="147" y="697"/>
                  </a:lnTo>
                  <a:lnTo>
                    <a:pt x="154" y="730"/>
                  </a:lnTo>
                  <a:lnTo>
                    <a:pt x="160" y="771"/>
                  </a:lnTo>
                  <a:lnTo>
                    <a:pt x="163" y="815"/>
                  </a:lnTo>
                  <a:lnTo>
                    <a:pt x="162" y="859"/>
                  </a:lnTo>
                  <a:lnTo>
                    <a:pt x="151" y="899"/>
                  </a:lnTo>
                  <a:lnTo>
                    <a:pt x="132" y="931"/>
                  </a:lnTo>
                  <a:lnTo>
                    <a:pt x="99" y="952"/>
                  </a:lnTo>
                  <a:lnTo>
                    <a:pt x="87" y="955"/>
                  </a:lnTo>
                  <a:lnTo>
                    <a:pt x="78" y="955"/>
                  </a:lnTo>
                  <a:lnTo>
                    <a:pt x="73" y="953"/>
                  </a:lnTo>
                  <a:lnTo>
                    <a:pt x="67" y="951"/>
                  </a:lnTo>
                  <a:lnTo>
                    <a:pt x="50" y="931"/>
                  </a:lnTo>
                  <a:lnTo>
                    <a:pt x="38" y="903"/>
                  </a:lnTo>
                  <a:lnTo>
                    <a:pt x="31" y="865"/>
                  </a:lnTo>
                  <a:lnTo>
                    <a:pt x="26" y="822"/>
                  </a:lnTo>
                  <a:lnTo>
                    <a:pt x="25" y="778"/>
                  </a:lnTo>
                  <a:lnTo>
                    <a:pt x="25" y="736"/>
                  </a:lnTo>
                  <a:lnTo>
                    <a:pt x="28" y="695"/>
                  </a:lnTo>
                  <a:lnTo>
                    <a:pt x="31" y="663"/>
                  </a:lnTo>
                  <a:lnTo>
                    <a:pt x="41" y="662"/>
                  </a:lnTo>
                  <a:lnTo>
                    <a:pt x="52" y="662"/>
                  </a:lnTo>
                  <a:lnTo>
                    <a:pt x="61" y="662"/>
                  </a:lnTo>
                  <a:lnTo>
                    <a:pt x="64" y="662"/>
                  </a:lnTo>
                  <a:lnTo>
                    <a:pt x="58" y="605"/>
                  </a:lnTo>
                  <a:lnTo>
                    <a:pt x="44" y="491"/>
                  </a:lnTo>
                  <a:lnTo>
                    <a:pt x="32" y="379"/>
                  </a:lnTo>
                  <a:lnTo>
                    <a:pt x="26" y="328"/>
                  </a:lnTo>
                  <a:close/>
                </a:path>
              </a:pathLst>
            </a:custGeom>
            <a:solidFill>
              <a:srgbClr val="FFDB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3773" name="Freeform 29">
              <a:extLst>
                <a:ext uri="{FF2B5EF4-FFF2-40B4-BE49-F238E27FC236}">
                  <a16:creationId xmlns:a16="http://schemas.microsoft.com/office/drawing/2014/main" id="{04F59953-AF5C-F527-BD7E-9472EA77E2B7}"/>
                </a:ext>
              </a:extLst>
            </p:cNvPr>
            <p:cNvSpPr>
              <a:spLocks/>
            </p:cNvSpPr>
            <p:nvPr/>
          </p:nvSpPr>
          <p:spPr bwMode="auto">
            <a:xfrm>
              <a:off x="3943" y="3113"/>
              <a:ext cx="268" cy="224"/>
            </a:xfrm>
            <a:custGeom>
              <a:avLst/>
              <a:gdLst>
                <a:gd name="T0" fmla="*/ 528 w 535"/>
                <a:gd name="T1" fmla="*/ 448 h 448"/>
                <a:gd name="T2" fmla="*/ 0 w 535"/>
                <a:gd name="T3" fmla="*/ 335 h 448"/>
                <a:gd name="T4" fmla="*/ 75 w 535"/>
                <a:gd name="T5" fmla="*/ 0 h 448"/>
                <a:gd name="T6" fmla="*/ 231 w 535"/>
                <a:gd name="T7" fmla="*/ 26 h 448"/>
                <a:gd name="T8" fmla="*/ 110 w 535"/>
                <a:gd name="T9" fmla="*/ 311 h 448"/>
                <a:gd name="T10" fmla="*/ 329 w 535"/>
                <a:gd name="T11" fmla="*/ 380 h 448"/>
                <a:gd name="T12" fmla="*/ 360 w 535"/>
                <a:gd name="T13" fmla="*/ 365 h 448"/>
                <a:gd name="T14" fmla="*/ 535 w 535"/>
                <a:gd name="T15" fmla="*/ 416 h 448"/>
                <a:gd name="T16" fmla="*/ 528 w 535"/>
                <a:gd name="T17" fmla="*/ 448 h 4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35" h="448">
                  <a:moveTo>
                    <a:pt x="528" y="448"/>
                  </a:moveTo>
                  <a:lnTo>
                    <a:pt x="0" y="335"/>
                  </a:lnTo>
                  <a:lnTo>
                    <a:pt x="75" y="0"/>
                  </a:lnTo>
                  <a:lnTo>
                    <a:pt x="231" y="26"/>
                  </a:lnTo>
                  <a:lnTo>
                    <a:pt x="110" y="311"/>
                  </a:lnTo>
                  <a:lnTo>
                    <a:pt x="329" y="380"/>
                  </a:lnTo>
                  <a:lnTo>
                    <a:pt x="360" y="365"/>
                  </a:lnTo>
                  <a:lnTo>
                    <a:pt x="535" y="416"/>
                  </a:lnTo>
                  <a:lnTo>
                    <a:pt x="528" y="448"/>
                  </a:lnTo>
                  <a:close/>
                </a:path>
              </a:pathLst>
            </a:custGeom>
            <a:solidFill>
              <a:srgbClr val="FFF7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3774" name="Freeform 30">
              <a:extLst>
                <a:ext uri="{FF2B5EF4-FFF2-40B4-BE49-F238E27FC236}">
                  <a16:creationId xmlns:a16="http://schemas.microsoft.com/office/drawing/2014/main" id="{8BBFF927-0D5E-6957-A85D-B92197BD7C4B}"/>
                </a:ext>
              </a:extLst>
            </p:cNvPr>
            <p:cNvSpPr>
              <a:spLocks/>
            </p:cNvSpPr>
            <p:nvPr/>
          </p:nvSpPr>
          <p:spPr bwMode="auto">
            <a:xfrm>
              <a:off x="4012" y="3100"/>
              <a:ext cx="325" cy="235"/>
            </a:xfrm>
            <a:custGeom>
              <a:avLst/>
              <a:gdLst>
                <a:gd name="T0" fmla="*/ 649 w 649"/>
                <a:gd name="T1" fmla="*/ 193 h 470"/>
                <a:gd name="T2" fmla="*/ 561 w 649"/>
                <a:gd name="T3" fmla="*/ 470 h 470"/>
                <a:gd name="T4" fmla="*/ 218 w 649"/>
                <a:gd name="T5" fmla="*/ 370 h 470"/>
                <a:gd name="T6" fmla="*/ 188 w 649"/>
                <a:gd name="T7" fmla="*/ 384 h 470"/>
                <a:gd name="T8" fmla="*/ 0 w 649"/>
                <a:gd name="T9" fmla="*/ 326 h 470"/>
                <a:gd name="T10" fmla="*/ 136 w 649"/>
                <a:gd name="T11" fmla="*/ 0 h 470"/>
                <a:gd name="T12" fmla="*/ 389 w 649"/>
                <a:gd name="T13" fmla="*/ 86 h 470"/>
                <a:gd name="T14" fmla="*/ 390 w 649"/>
                <a:gd name="T15" fmla="*/ 90 h 470"/>
                <a:gd name="T16" fmla="*/ 392 w 649"/>
                <a:gd name="T17" fmla="*/ 91 h 470"/>
                <a:gd name="T18" fmla="*/ 392 w 649"/>
                <a:gd name="T19" fmla="*/ 90 h 470"/>
                <a:gd name="T20" fmla="*/ 392 w 649"/>
                <a:gd name="T21" fmla="*/ 90 h 470"/>
                <a:gd name="T22" fmla="*/ 390 w 649"/>
                <a:gd name="T23" fmla="*/ 90 h 470"/>
                <a:gd name="T24" fmla="*/ 387 w 649"/>
                <a:gd name="T25" fmla="*/ 96 h 470"/>
                <a:gd name="T26" fmla="*/ 381 w 649"/>
                <a:gd name="T27" fmla="*/ 104 h 470"/>
                <a:gd name="T28" fmla="*/ 374 w 649"/>
                <a:gd name="T29" fmla="*/ 114 h 470"/>
                <a:gd name="T30" fmla="*/ 366 w 649"/>
                <a:gd name="T31" fmla="*/ 125 h 470"/>
                <a:gd name="T32" fmla="*/ 359 w 649"/>
                <a:gd name="T33" fmla="*/ 135 h 470"/>
                <a:gd name="T34" fmla="*/ 350 w 649"/>
                <a:gd name="T35" fmla="*/ 146 h 470"/>
                <a:gd name="T36" fmla="*/ 344 w 649"/>
                <a:gd name="T37" fmla="*/ 155 h 470"/>
                <a:gd name="T38" fmla="*/ 338 w 649"/>
                <a:gd name="T39" fmla="*/ 161 h 470"/>
                <a:gd name="T40" fmla="*/ 331 w 649"/>
                <a:gd name="T41" fmla="*/ 171 h 470"/>
                <a:gd name="T42" fmla="*/ 454 w 649"/>
                <a:gd name="T43" fmla="*/ 209 h 470"/>
                <a:gd name="T44" fmla="*/ 459 w 649"/>
                <a:gd name="T45" fmla="*/ 205 h 470"/>
                <a:gd name="T46" fmla="*/ 462 w 649"/>
                <a:gd name="T47" fmla="*/ 203 h 470"/>
                <a:gd name="T48" fmla="*/ 466 w 649"/>
                <a:gd name="T49" fmla="*/ 199 h 470"/>
                <a:gd name="T50" fmla="*/ 473 w 649"/>
                <a:gd name="T51" fmla="*/ 192 h 470"/>
                <a:gd name="T52" fmla="*/ 481 w 649"/>
                <a:gd name="T53" fmla="*/ 183 h 470"/>
                <a:gd name="T54" fmla="*/ 490 w 649"/>
                <a:gd name="T55" fmla="*/ 174 h 470"/>
                <a:gd name="T56" fmla="*/ 499 w 649"/>
                <a:gd name="T57" fmla="*/ 164 h 470"/>
                <a:gd name="T58" fmla="*/ 508 w 649"/>
                <a:gd name="T59" fmla="*/ 152 h 470"/>
                <a:gd name="T60" fmla="*/ 516 w 649"/>
                <a:gd name="T61" fmla="*/ 139 h 470"/>
                <a:gd name="T62" fmla="*/ 649 w 649"/>
                <a:gd name="T63" fmla="*/ 193 h 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49" h="470">
                  <a:moveTo>
                    <a:pt x="649" y="193"/>
                  </a:moveTo>
                  <a:lnTo>
                    <a:pt x="561" y="470"/>
                  </a:lnTo>
                  <a:lnTo>
                    <a:pt x="218" y="370"/>
                  </a:lnTo>
                  <a:lnTo>
                    <a:pt x="188" y="384"/>
                  </a:lnTo>
                  <a:lnTo>
                    <a:pt x="0" y="326"/>
                  </a:lnTo>
                  <a:lnTo>
                    <a:pt x="136" y="0"/>
                  </a:lnTo>
                  <a:lnTo>
                    <a:pt x="389" y="86"/>
                  </a:lnTo>
                  <a:lnTo>
                    <a:pt x="390" y="90"/>
                  </a:lnTo>
                  <a:lnTo>
                    <a:pt x="392" y="91"/>
                  </a:lnTo>
                  <a:lnTo>
                    <a:pt x="392" y="90"/>
                  </a:lnTo>
                  <a:lnTo>
                    <a:pt x="392" y="90"/>
                  </a:lnTo>
                  <a:lnTo>
                    <a:pt x="390" y="90"/>
                  </a:lnTo>
                  <a:lnTo>
                    <a:pt x="387" y="96"/>
                  </a:lnTo>
                  <a:lnTo>
                    <a:pt x="381" y="104"/>
                  </a:lnTo>
                  <a:lnTo>
                    <a:pt x="374" y="114"/>
                  </a:lnTo>
                  <a:lnTo>
                    <a:pt x="366" y="125"/>
                  </a:lnTo>
                  <a:lnTo>
                    <a:pt x="359" y="135"/>
                  </a:lnTo>
                  <a:lnTo>
                    <a:pt x="350" y="146"/>
                  </a:lnTo>
                  <a:lnTo>
                    <a:pt x="344" y="155"/>
                  </a:lnTo>
                  <a:lnTo>
                    <a:pt x="338" y="161"/>
                  </a:lnTo>
                  <a:lnTo>
                    <a:pt x="331" y="171"/>
                  </a:lnTo>
                  <a:lnTo>
                    <a:pt x="454" y="209"/>
                  </a:lnTo>
                  <a:lnTo>
                    <a:pt x="459" y="205"/>
                  </a:lnTo>
                  <a:lnTo>
                    <a:pt x="462" y="203"/>
                  </a:lnTo>
                  <a:lnTo>
                    <a:pt x="466" y="199"/>
                  </a:lnTo>
                  <a:lnTo>
                    <a:pt x="473" y="192"/>
                  </a:lnTo>
                  <a:lnTo>
                    <a:pt x="481" y="183"/>
                  </a:lnTo>
                  <a:lnTo>
                    <a:pt x="490" y="174"/>
                  </a:lnTo>
                  <a:lnTo>
                    <a:pt x="499" y="164"/>
                  </a:lnTo>
                  <a:lnTo>
                    <a:pt x="508" y="152"/>
                  </a:lnTo>
                  <a:lnTo>
                    <a:pt x="516" y="139"/>
                  </a:lnTo>
                  <a:lnTo>
                    <a:pt x="649" y="193"/>
                  </a:lnTo>
                  <a:close/>
                </a:path>
              </a:pathLst>
            </a:custGeom>
            <a:solidFill>
              <a:srgbClr val="CCA8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3775" name="Freeform 31">
              <a:extLst>
                <a:ext uri="{FF2B5EF4-FFF2-40B4-BE49-F238E27FC236}">
                  <a16:creationId xmlns:a16="http://schemas.microsoft.com/office/drawing/2014/main" id="{82CC9838-8F09-CD5E-6791-412338665E6F}"/>
                </a:ext>
              </a:extLst>
            </p:cNvPr>
            <p:cNvSpPr>
              <a:spLocks/>
            </p:cNvSpPr>
            <p:nvPr/>
          </p:nvSpPr>
          <p:spPr bwMode="auto">
            <a:xfrm>
              <a:off x="4413" y="3098"/>
              <a:ext cx="2" cy="2"/>
            </a:xfrm>
            <a:custGeom>
              <a:avLst/>
              <a:gdLst>
                <a:gd name="T0" fmla="*/ 3 w 5"/>
                <a:gd name="T1" fmla="*/ 4 h 4"/>
                <a:gd name="T2" fmla="*/ 2 w 5"/>
                <a:gd name="T3" fmla="*/ 3 h 4"/>
                <a:gd name="T4" fmla="*/ 2 w 5"/>
                <a:gd name="T5" fmla="*/ 2 h 4"/>
                <a:gd name="T6" fmla="*/ 0 w 5"/>
                <a:gd name="T7" fmla="*/ 2 h 4"/>
                <a:gd name="T8" fmla="*/ 0 w 5"/>
                <a:gd name="T9" fmla="*/ 0 h 4"/>
                <a:gd name="T10" fmla="*/ 5 w 5"/>
                <a:gd name="T11" fmla="*/ 0 h 4"/>
                <a:gd name="T12" fmla="*/ 3 w 5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4">
                  <a:moveTo>
                    <a:pt x="3" y="4"/>
                  </a:moveTo>
                  <a:lnTo>
                    <a:pt x="2" y="3"/>
                  </a:lnTo>
                  <a:lnTo>
                    <a:pt x="2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5" y="0"/>
                  </a:lnTo>
                  <a:lnTo>
                    <a:pt x="3" y="4"/>
                  </a:lnTo>
                  <a:close/>
                </a:path>
              </a:pathLst>
            </a:custGeom>
            <a:solidFill>
              <a:srgbClr val="EAEA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3776" name="Freeform 32">
              <a:extLst>
                <a:ext uri="{FF2B5EF4-FFF2-40B4-BE49-F238E27FC236}">
                  <a16:creationId xmlns:a16="http://schemas.microsoft.com/office/drawing/2014/main" id="{EFA2D964-C505-4FE5-889E-8179704EA457}"/>
                </a:ext>
              </a:extLst>
            </p:cNvPr>
            <p:cNvSpPr>
              <a:spLocks/>
            </p:cNvSpPr>
            <p:nvPr/>
          </p:nvSpPr>
          <p:spPr bwMode="auto">
            <a:xfrm>
              <a:off x="4392" y="2948"/>
              <a:ext cx="225" cy="331"/>
            </a:xfrm>
            <a:custGeom>
              <a:avLst/>
              <a:gdLst>
                <a:gd name="T0" fmla="*/ 8 w 450"/>
                <a:gd name="T1" fmla="*/ 557 h 661"/>
                <a:gd name="T2" fmla="*/ 26 w 450"/>
                <a:gd name="T3" fmla="*/ 390 h 661"/>
                <a:gd name="T4" fmla="*/ 35 w 450"/>
                <a:gd name="T5" fmla="*/ 321 h 661"/>
                <a:gd name="T6" fmla="*/ 43 w 450"/>
                <a:gd name="T7" fmla="*/ 324 h 661"/>
                <a:gd name="T8" fmla="*/ 56 w 450"/>
                <a:gd name="T9" fmla="*/ 327 h 661"/>
                <a:gd name="T10" fmla="*/ 74 w 450"/>
                <a:gd name="T11" fmla="*/ 325 h 661"/>
                <a:gd name="T12" fmla="*/ 95 w 450"/>
                <a:gd name="T13" fmla="*/ 318 h 661"/>
                <a:gd name="T14" fmla="*/ 117 w 450"/>
                <a:gd name="T15" fmla="*/ 305 h 661"/>
                <a:gd name="T16" fmla="*/ 151 w 450"/>
                <a:gd name="T17" fmla="*/ 268 h 661"/>
                <a:gd name="T18" fmla="*/ 175 w 450"/>
                <a:gd name="T19" fmla="*/ 191 h 661"/>
                <a:gd name="T20" fmla="*/ 179 w 450"/>
                <a:gd name="T21" fmla="*/ 102 h 661"/>
                <a:gd name="T22" fmla="*/ 173 w 450"/>
                <a:gd name="T23" fmla="*/ 27 h 661"/>
                <a:gd name="T24" fmla="*/ 176 w 450"/>
                <a:gd name="T25" fmla="*/ 1 h 661"/>
                <a:gd name="T26" fmla="*/ 187 w 450"/>
                <a:gd name="T27" fmla="*/ 1 h 661"/>
                <a:gd name="T28" fmla="*/ 190 w 450"/>
                <a:gd name="T29" fmla="*/ 27 h 661"/>
                <a:gd name="T30" fmla="*/ 187 w 450"/>
                <a:gd name="T31" fmla="*/ 110 h 661"/>
                <a:gd name="T32" fmla="*/ 193 w 450"/>
                <a:gd name="T33" fmla="*/ 203 h 661"/>
                <a:gd name="T34" fmla="*/ 216 w 450"/>
                <a:gd name="T35" fmla="*/ 280 h 661"/>
                <a:gd name="T36" fmla="*/ 242 w 450"/>
                <a:gd name="T37" fmla="*/ 306 h 661"/>
                <a:gd name="T38" fmla="*/ 252 w 450"/>
                <a:gd name="T39" fmla="*/ 310 h 661"/>
                <a:gd name="T40" fmla="*/ 267 w 450"/>
                <a:gd name="T41" fmla="*/ 311 h 661"/>
                <a:gd name="T42" fmla="*/ 283 w 450"/>
                <a:gd name="T43" fmla="*/ 310 h 661"/>
                <a:gd name="T44" fmla="*/ 328 w 450"/>
                <a:gd name="T45" fmla="*/ 285 h 661"/>
                <a:gd name="T46" fmla="*/ 365 w 450"/>
                <a:gd name="T47" fmla="*/ 211 h 661"/>
                <a:gd name="T48" fmla="*/ 368 w 450"/>
                <a:gd name="T49" fmla="*/ 122 h 661"/>
                <a:gd name="T50" fmla="*/ 356 w 450"/>
                <a:gd name="T51" fmla="*/ 43 h 661"/>
                <a:gd name="T52" fmla="*/ 353 w 450"/>
                <a:gd name="T53" fmla="*/ 16 h 661"/>
                <a:gd name="T54" fmla="*/ 361 w 450"/>
                <a:gd name="T55" fmla="*/ 17 h 661"/>
                <a:gd name="T56" fmla="*/ 368 w 450"/>
                <a:gd name="T57" fmla="*/ 35 h 661"/>
                <a:gd name="T58" fmla="*/ 374 w 450"/>
                <a:gd name="T59" fmla="*/ 89 h 661"/>
                <a:gd name="T60" fmla="*/ 380 w 450"/>
                <a:gd name="T61" fmla="*/ 145 h 661"/>
                <a:gd name="T62" fmla="*/ 393 w 450"/>
                <a:gd name="T63" fmla="*/ 183 h 661"/>
                <a:gd name="T64" fmla="*/ 408 w 450"/>
                <a:gd name="T65" fmla="*/ 211 h 661"/>
                <a:gd name="T66" fmla="*/ 423 w 450"/>
                <a:gd name="T67" fmla="*/ 231 h 661"/>
                <a:gd name="T68" fmla="*/ 426 w 450"/>
                <a:gd name="T69" fmla="*/ 257 h 661"/>
                <a:gd name="T70" fmla="*/ 429 w 450"/>
                <a:gd name="T71" fmla="*/ 350 h 661"/>
                <a:gd name="T72" fmla="*/ 450 w 450"/>
                <a:gd name="T73" fmla="*/ 499 h 661"/>
                <a:gd name="T74" fmla="*/ 441 w 450"/>
                <a:gd name="T75" fmla="*/ 598 h 661"/>
                <a:gd name="T76" fmla="*/ 433 w 450"/>
                <a:gd name="T77" fmla="*/ 617 h 661"/>
                <a:gd name="T78" fmla="*/ 418 w 450"/>
                <a:gd name="T79" fmla="*/ 622 h 661"/>
                <a:gd name="T80" fmla="*/ 386 w 450"/>
                <a:gd name="T81" fmla="*/ 631 h 661"/>
                <a:gd name="T82" fmla="*/ 329 w 450"/>
                <a:gd name="T83" fmla="*/ 644 h 661"/>
                <a:gd name="T84" fmla="*/ 261 w 450"/>
                <a:gd name="T85" fmla="*/ 656 h 661"/>
                <a:gd name="T86" fmla="*/ 208 w 450"/>
                <a:gd name="T87" fmla="*/ 661 h 661"/>
                <a:gd name="T88" fmla="*/ 159 w 450"/>
                <a:gd name="T89" fmla="*/ 660 h 661"/>
                <a:gd name="T90" fmla="*/ 114 w 450"/>
                <a:gd name="T91" fmla="*/ 655 h 661"/>
                <a:gd name="T92" fmla="*/ 77 w 450"/>
                <a:gd name="T93" fmla="*/ 647 h 661"/>
                <a:gd name="T94" fmla="*/ 46 w 450"/>
                <a:gd name="T95" fmla="*/ 640 h 661"/>
                <a:gd name="T96" fmla="*/ 25 w 450"/>
                <a:gd name="T97" fmla="*/ 634 h 661"/>
                <a:gd name="T98" fmla="*/ 13 w 450"/>
                <a:gd name="T99" fmla="*/ 629 h 661"/>
                <a:gd name="T100" fmla="*/ 11 w 450"/>
                <a:gd name="T101" fmla="*/ 629 h 661"/>
                <a:gd name="T102" fmla="*/ 10 w 450"/>
                <a:gd name="T103" fmla="*/ 627 h 661"/>
                <a:gd name="T104" fmla="*/ 10 w 450"/>
                <a:gd name="T105" fmla="*/ 624 h 661"/>
                <a:gd name="T106" fmla="*/ 1 w 450"/>
                <a:gd name="T107" fmla="*/ 621 h 661"/>
                <a:gd name="T108" fmla="*/ 0 w 450"/>
                <a:gd name="T109" fmla="*/ 609 h 6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450" h="661">
                  <a:moveTo>
                    <a:pt x="1" y="602"/>
                  </a:moveTo>
                  <a:lnTo>
                    <a:pt x="8" y="557"/>
                  </a:lnTo>
                  <a:lnTo>
                    <a:pt x="17" y="478"/>
                  </a:lnTo>
                  <a:lnTo>
                    <a:pt x="26" y="390"/>
                  </a:lnTo>
                  <a:lnTo>
                    <a:pt x="32" y="320"/>
                  </a:lnTo>
                  <a:lnTo>
                    <a:pt x="35" y="321"/>
                  </a:lnTo>
                  <a:lnTo>
                    <a:pt x="40" y="323"/>
                  </a:lnTo>
                  <a:lnTo>
                    <a:pt x="43" y="324"/>
                  </a:lnTo>
                  <a:lnTo>
                    <a:pt x="47" y="325"/>
                  </a:lnTo>
                  <a:lnTo>
                    <a:pt x="56" y="327"/>
                  </a:lnTo>
                  <a:lnTo>
                    <a:pt x="65" y="327"/>
                  </a:lnTo>
                  <a:lnTo>
                    <a:pt x="74" y="325"/>
                  </a:lnTo>
                  <a:lnTo>
                    <a:pt x="84" y="323"/>
                  </a:lnTo>
                  <a:lnTo>
                    <a:pt x="95" y="318"/>
                  </a:lnTo>
                  <a:lnTo>
                    <a:pt x="105" y="312"/>
                  </a:lnTo>
                  <a:lnTo>
                    <a:pt x="117" y="305"/>
                  </a:lnTo>
                  <a:lnTo>
                    <a:pt x="129" y="296"/>
                  </a:lnTo>
                  <a:lnTo>
                    <a:pt x="151" y="268"/>
                  </a:lnTo>
                  <a:lnTo>
                    <a:pt x="166" y="232"/>
                  </a:lnTo>
                  <a:lnTo>
                    <a:pt x="175" y="191"/>
                  </a:lnTo>
                  <a:lnTo>
                    <a:pt x="179" y="146"/>
                  </a:lnTo>
                  <a:lnTo>
                    <a:pt x="179" y="102"/>
                  </a:lnTo>
                  <a:lnTo>
                    <a:pt x="176" y="61"/>
                  </a:lnTo>
                  <a:lnTo>
                    <a:pt x="173" y="27"/>
                  </a:lnTo>
                  <a:lnTo>
                    <a:pt x="170" y="1"/>
                  </a:lnTo>
                  <a:lnTo>
                    <a:pt x="176" y="1"/>
                  </a:lnTo>
                  <a:lnTo>
                    <a:pt x="182" y="1"/>
                  </a:lnTo>
                  <a:lnTo>
                    <a:pt x="187" y="1"/>
                  </a:lnTo>
                  <a:lnTo>
                    <a:pt x="193" y="0"/>
                  </a:lnTo>
                  <a:lnTo>
                    <a:pt x="190" y="27"/>
                  </a:lnTo>
                  <a:lnTo>
                    <a:pt x="188" y="65"/>
                  </a:lnTo>
                  <a:lnTo>
                    <a:pt x="187" y="110"/>
                  </a:lnTo>
                  <a:lnTo>
                    <a:pt x="188" y="157"/>
                  </a:lnTo>
                  <a:lnTo>
                    <a:pt x="193" y="203"/>
                  </a:lnTo>
                  <a:lnTo>
                    <a:pt x="202" y="246"/>
                  </a:lnTo>
                  <a:lnTo>
                    <a:pt x="216" y="280"/>
                  </a:lnTo>
                  <a:lnTo>
                    <a:pt x="237" y="303"/>
                  </a:lnTo>
                  <a:lnTo>
                    <a:pt x="242" y="306"/>
                  </a:lnTo>
                  <a:lnTo>
                    <a:pt x="246" y="309"/>
                  </a:lnTo>
                  <a:lnTo>
                    <a:pt x="252" y="310"/>
                  </a:lnTo>
                  <a:lnTo>
                    <a:pt x="260" y="311"/>
                  </a:lnTo>
                  <a:lnTo>
                    <a:pt x="267" y="311"/>
                  </a:lnTo>
                  <a:lnTo>
                    <a:pt x="274" y="311"/>
                  </a:lnTo>
                  <a:lnTo>
                    <a:pt x="283" y="310"/>
                  </a:lnTo>
                  <a:lnTo>
                    <a:pt x="292" y="307"/>
                  </a:lnTo>
                  <a:lnTo>
                    <a:pt x="328" y="285"/>
                  </a:lnTo>
                  <a:lnTo>
                    <a:pt x="352" y="251"/>
                  </a:lnTo>
                  <a:lnTo>
                    <a:pt x="365" y="211"/>
                  </a:lnTo>
                  <a:lnTo>
                    <a:pt x="369" y="167"/>
                  </a:lnTo>
                  <a:lnTo>
                    <a:pt x="368" y="122"/>
                  </a:lnTo>
                  <a:lnTo>
                    <a:pt x="363" y="79"/>
                  </a:lnTo>
                  <a:lnTo>
                    <a:pt x="356" y="43"/>
                  </a:lnTo>
                  <a:lnTo>
                    <a:pt x="349" y="16"/>
                  </a:lnTo>
                  <a:lnTo>
                    <a:pt x="353" y="16"/>
                  </a:lnTo>
                  <a:lnTo>
                    <a:pt x="358" y="17"/>
                  </a:lnTo>
                  <a:lnTo>
                    <a:pt x="361" y="17"/>
                  </a:lnTo>
                  <a:lnTo>
                    <a:pt x="365" y="18"/>
                  </a:lnTo>
                  <a:lnTo>
                    <a:pt x="368" y="35"/>
                  </a:lnTo>
                  <a:lnTo>
                    <a:pt x="371" y="60"/>
                  </a:lnTo>
                  <a:lnTo>
                    <a:pt x="374" y="89"/>
                  </a:lnTo>
                  <a:lnTo>
                    <a:pt x="377" y="123"/>
                  </a:lnTo>
                  <a:lnTo>
                    <a:pt x="380" y="145"/>
                  </a:lnTo>
                  <a:lnTo>
                    <a:pt x="386" y="165"/>
                  </a:lnTo>
                  <a:lnTo>
                    <a:pt x="393" y="183"/>
                  </a:lnTo>
                  <a:lnTo>
                    <a:pt x="401" y="198"/>
                  </a:lnTo>
                  <a:lnTo>
                    <a:pt x="408" y="211"/>
                  </a:lnTo>
                  <a:lnTo>
                    <a:pt x="417" y="222"/>
                  </a:lnTo>
                  <a:lnTo>
                    <a:pt x="423" y="231"/>
                  </a:lnTo>
                  <a:lnTo>
                    <a:pt x="429" y="236"/>
                  </a:lnTo>
                  <a:lnTo>
                    <a:pt x="426" y="257"/>
                  </a:lnTo>
                  <a:lnTo>
                    <a:pt x="426" y="294"/>
                  </a:lnTo>
                  <a:lnTo>
                    <a:pt x="429" y="350"/>
                  </a:lnTo>
                  <a:lnTo>
                    <a:pt x="441" y="423"/>
                  </a:lnTo>
                  <a:lnTo>
                    <a:pt x="450" y="499"/>
                  </a:lnTo>
                  <a:lnTo>
                    <a:pt x="448" y="557"/>
                  </a:lnTo>
                  <a:lnTo>
                    <a:pt x="441" y="598"/>
                  </a:lnTo>
                  <a:lnTo>
                    <a:pt x="436" y="616"/>
                  </a:lnTo>
                  <a:lnTo>
                    <a:pt x="433" y="617"/>
                  </a:lnTo>
                  <a:lnTo>
                    <a:pt x="427" y="620"/>
                  </a:lnTo>
                  <a:lnTo>
                    <a:pt x="418" y="622"/>
                  </a:lnTo>
                  <a:lnTo>
                    <a:pt x="405" y="626"/>
                  </a:lnTo>
                  <a:lnTo>
                    <a:pt x="386" y="631"/>
                  </a:lnTo>
                  <a:lnTo>
                    <a:pt x="361" y="638"/>
                  </a:lnTo>
                  <a:lnTo>
                    <a:pt x="329" y="644"/>
                  </a:lnTo>
                  <a:lnTo>
                    <a:pt x="289" y="652"/>
                  </a:lnTo>
                  <a:lnTo>
                    <a:pt x="261" y="656"/>
                  </a:lnTo>
                  <a:lnTo>
                    <a:pt x="234" y="660"/>
                  </a:lnTo>
                  <a:lnTo>
                    <a:pt x="208" y="661"/>
                  </a:lnTo>
                  <a:lnTo>
                    <a:pt x="182" y="660"/>
                  </a:lnTo>
                  <a:lnTo>
                    <a:pt x="159" y="660"/>
                  </a:lnTo>
                  <a:lnTo>
                    <a:pt x="135" y="657"/>
                  </a:lnTo>
                  <a:lnTo>
                    <a:pt x="114" y="655"/>
                  </a:lnTo>
                  <a:lnTo>
                    <a:pt x="95" y="651"/>
                  </a:lnTo>
                  <a:lnTo>
                    <a:pt x="77" y="647"/>
                  </a:lnTo>
                  <a:lnTo>
                    <a:pt x="60" y="643"/>
                  </a:lnTo>
                  <a:lnTo>
                    <a:pt x="46" y="640"/>
                  </a:lnTo>
                  <a:lnTo>
                    <a:pt x="34" y="637"/>
                  </a:lnTo>
                  <a:lnTo>
                    <a:pt x="25" y="634"/>
                  </a:lnTo>
                  <a:lnTo>
                    <a:pt x="17" y="631"/>
                  </a:lnTo>
                  <a:lnTo>
                    <a:pt x="13" y="629"/>
                  </a:lnTo>
                  <a:lnTo>
                    <a:pt x="11" y="629"/>
                  </a:lnTo>
                  <a:lnTo>
                    <a:pt x="11" y="629"/>
                  </a:lnTo>
                  <a:lnTo>
                    <a:pt x="11" y="627"/>
                  </a:lnTo>
                  <a:lnTo>
                    <a:pt x="10" y="627"/>
                  </a:lnTo>
                  <a:lnTo>
                    <a:pt x="10" y="627"/>
                  </a:lnTo>
                  <a:lnTo>
                    <a:pt x="10" y="624"/>
                  </a:lnTo>
                  <a:lnTo>
                    <a:pt x="4" y="625"/>
                  </a:lnTo>
                  <a:lnTo>
                    <a:pt x="1" y="621"/>
                  </a:lnTo>
                  <a:lnTo>
                    <a:pt x="0" y="616"/>
                  </a:lnTo>
                  <a:lnTo>
                    <a:pt x="0" y="609"/>
                  </a:lnTo>
                  <a:lnTo>
                    <a:pt x="1" y="602"/>
                  </a:lnTo>
                  <a:close/>
                </a:path>
              </a:pathLst>
            </a:custGeom>
            <a:solidFill>
              <a:srgbClr val="EAEA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3777" name="Freeform 33">
              <a:extLst>
                <a:ext uri="{FF2B5EF4-FFF2-40B4-BE49-F238E27FC236}">
                  <a16:creationId xmlns:a16="http://schemas.microsoft.com/office/drawing/2014/main" id="{E8B13142-95CC-112F-8EAF-F55461AE91A8}"/>
                </a:ext>
              </a:extLst>
            </p:cNvPr>
            <p:cNvSpPr>
              <a:spLocks/>
            </p:cNvSpPr>
            <p:nvPr/>
          </p:nvSpPr>
          <p:spPr bwMode="auto">
            <a:xfrm>
              <a:off x="4219" y="3444"/>
              <a:ext cx="216" cy="89"/>
            </a:xfrm>
            <a:custGeom>
              <a:avLst/>
              <a:gdLst>
                <a:gd name="T0" fmla="*/ 295 w 432"/>
                <a:gd name="T1" fmla="*/ 178 h 179"/>
                <a:gd name="T2" fmla="*/ 277 w 432"/>
                <a:gd name="T3" fmla="*/ 179 h 179"/>
                <a:gd name="T4" fmla="*/ 259 w 432"/>
                <a:gd name="T5" fmla="*/ 179 h 179"/>
                <a:gd name="T6" fmla="*/ 240 w 432"/>
                <a:gd name="T7" fmla="*/ 177 h 179"/>
                <a:gd name="T8" fmla="*/ 219 w 432"/>
                <a:gd name="T9" fmla="*/ 173 h 179"/>
                <a:gd name="T10" fmla="*/ 199 w 432"/>
                <a:gd name="T11" fmla="*/ 168 h 179"/>
                <a:gd name="T12" fmla="*/ 176 w 432"/>
                <a:gd name="T13" fmla="*/ 161 h 179"/>
                <a:gd name="T14" fmla="*/ 155 w 432"/>
                <a:gd name="T15" fmla="*/ 153 h 179"/>
                <a:gd name="T16" fmla="*/ 135 w 432"/>
                <a:gd name="T17" fmla="*/ 146 h 179"/>
                <a:gd name="T18" fmla="*/ 112 w 432"/>
                <a:gd name="T19" fmla="*/ 137 h 179"/>
                <a:gd name="T20" fmla="*/ 93 w 432"/>
                <a:gd name="T21" fmla="*/ 129 h 179"/>
                <a:gd name="T22" fmla="*/ 74 w 432"/>
                <a:gd name="T23" fmla="*/ 120 h 179"/>
                <a:gd name="T24" fmla="*/ 56 w 432"/>
                <a:gd name="T25" fmla="*/ 111 h 179"/>
                <a:gd name="T26" fmla="*/ 38 w 432"/>
                <a:gd name="T27" fmla="*/ 103 h 179"/>
                <a:gd name="T28" fmla="*/ 23 w 432"/>
                <a:gd name="T29" fmla="*/ 95 h 179"/>
                <a:gd name="T30" fmla="*/ 10 w 432"/>
                <a:gd name="T31" fmla="*/ 89 h 179"/>
                <a:gd name="T32" fmla="*/ 0 w 432"/>
                <a:gd name="T33" fmla="*/ 82 h 179"/>
                <a:gd name="T34" fmla="*/ 19 w 432"/>
                <a:gd name="T35" fmla="*/ 87 h 179"/>
                <a:gd name="T36" fmla="*/ 41 w 432"/>
                <a:gd name="T37" fmla="*/ 93 h 179"/>
                <a:gd name="T38" fmla="*/ 65 w 432"/>
                <a:gd name="T39" fmla="*/ 99 h 179"/>
                <a:gd name="T40" fmla="*/ 90 w 432"/>
                <a:gd name="T41" fmla="*/ 104 h 179"/>
                <a:gd name="T42" fmla="*/ 117 w 432"/>
                <a:gd name="T43" fmla="*/ 109 h 179"/>
                <a:gd name="T44" fmla="*/ 141 w 432"/>
                <a:gd name="T45" fmla="*/ 113 h 179"/>
                <a:gd name="T46" fmla="*/ 164 w 432"/>
                <a:gd name="T47" fmla="*/ 116 h 179"/>
                <a:gd name="T48" fmla="*/ 185 w 432"/>
                <a:gd name="T49" fmla="*/ 117 h 179"/>
                <a:gd name="T50" fmla="*/ 207 w 432"/>
                <a:gd name="T51" fmla="*/ 113 h 179"/>
                <a:gd name="T52" fmla="*/ 228 w 432"/>
                <a:gd name="T53" fmla="*/ 104 h 179"/>
                <a:gd name="T54" fmla="*/ 245 w 432"/>
                <a:gd name="T55" fmla="*/ 90 h 179"/>
                <a:gd name="T56" fmla="*/ 258 w 432"/>
                <a:gd name="T57" fmla="*/ 72 h 179"/>
                <a:gd name="T58" fmla="*/ 270 w 432"/>
                <a:gd name="T59" fmla="*/ 52 h 179"/>
                <a:gd name="T60" fmla="*/ 279 w 432"/>
                <a:gd name="T61" fmla="*/ 33 h 179"/>
                <a:gd name="T62" fmla="*/ 286 w 432"/>
                <a:gd name="T63" fmla="*/ 16 h 179"/>
                <a:gd name="T64" fmla="*/ 291 w 432"/>
                <a:gd name="T65" fmla="*/ 0 h 179"/>
                <a:gd name="T66" fmla="*/ 301 w 432"/>
                <a:gd name="T67" fmla="*/ 6 h 179"/>
                <a:gd name="T68" fmla="*/ 313 w 432"/>
                <a:gd name="T69" fmla="*/ 10 h 179"/>
                <a:gd name="T70" fmla="*/ 325 w 432"/>
                <a:gd name="T71" fmla="*/ 13 h 179"/>
                <a:gd name="T72" fmla="*/ 337 w 432"/>
                <a:gd name="T73" fmla="*/ 17 h 179"/>
                <a:gd name="T74" fmla="*/ 352 w 432"/>
                <a:gd name="T75" fmla="*/ 21 h 179"/>
                <a:gd name="T76" fmla="*/ 365 w 432"/>
                <a:gd name="T77" fmla="*/ 24 h 179"/>
                <a:gd name="T78" fmla="*/ 380 w 432"/>
                <a:gd name="T79" fmla="*/ 26 h 179"/>
                <a:gd name="T80" fmla="*/ 396 w 432"/>
                <a:gd name="T81" fmla="*/ 29 h 179"/>
                <a:gd name="T82" fmla="*/ 406 w 432"/>
                <a:gd name="T83" fmla="*/ 30 h 179"/>
                <a:gd name="T84" fmla="*/ 415 w 432"/>
                <a:gd name="T85" fmla="*/ 30 h 179"/>
                <a:gd name="T86" fmla="*/ 424 w 432"/>
                <a:gd name="T87" fmla="*/ 32 h 179"/>
                <a:gd name="T88" fmla="*/ 432 w 432"/>
                <a:gd name="T89" fmla="*/ 33 h 179"/>
                <a:gd name="T90" fmla="*/ 427 w 432"/>
                <a:gd name="T91" fmla="*/ 47 h 179"/>
                <a:gd name="T92" fmla="*/ 420 w 432"/>
                <a:gd name="T93" fmla="*/ 65 h 179"/>
                <a:gd name="T94" fmla="*/ 408 w 432"/>
                <a:gd name="T95" fmla="*/ 87 h 179"/>
                <a:gd name="T96" fmla="*/ 393 w 432"/>
                <a:gd name="T97" fmla="*/ 111 h 179"/>
                <a:gd name="T98" fmla="*/ 375 w 432"/>
                <a:gd name="T99" fmla="*/ 134 h 179"/>
                <a:gd name="T100" fmla="*/ 353 w 432"/>
                <a:gd name="T101" fmla="*/ 153 h 179"/>
                <a:gd name="T102" fmla="*/ 326 w 432"/>
                <a:gd name="T103" fmla="*/ 169 h 179"/>
                <a:gd name="T104" fmla="*/ 295 w 432"/>
                <a:gd name="T105" fmla="*/ 178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32" h="179">
                  <a:moveTo>
                    <a:pt x="295" y="178"/>
                  </a:moveTo>
                  <a:lnTo>
                    <a:pt x="277" y="179"/>
                  </a:lnTo>
                  <a:lnTo>
                    <a:pt x="259" y="179"/>
                  </a:lnTo>
                  <a:lnTo>
                    <a:pt x="240" y="177"/>
                  </a:lnTo>
                  <a:lnTo>
                    <a:pt x="219" y="173"/>
                  </a:lnTo>
                  <a:lnTo>
                    <a:pt x="199" y="168"/>
                  </a:lnTo>
                  <a:lnTo>
                    <a:pt x="176" y="161"/>
                  </a:lnTo>
                  <a:lnTo>
                    <a:pt x="155" y="153"/>
                  </a:lnTo>
                  <a:lnTo>
                    <a:pt x="135" y="146"/>
                  </a:lnTo>
                  <a:lnTo>
                    <a:pt x="112" y="137"/>
                  </a:lnTo>
                  <a:lnTo>
                    <a:pt x="93" y="129"/>
                  </a:lnTo>
                  <a:lnTo>
                    <a:pt x="74" y="120"/>
                  </a:lnTo>
                  <a:lnTo>
                    <a:pt x="56" y="111"/>
                  </a:lnTo>
                  <a:lnTo>
                    <a:pt x="38" y="103"/>
                  </a:lnTo>
                  <a:lnTo>
                    <a:pt x="23" y="95"/>
                  </a:lnTo>
                  <a:lnTo>
                    <a:pt x="10" y="89"/>
                  </a:lnTo>
                  <a:lnTo>
                    <a:pt x="0" y="82"/>
                  </a:lnTo>
                  <a:lnTo>
                    <a:pt x="19" y="87"/>
                  </a:lnTo>
                  <a:lnTo>
                    <a:pt x="41" y="93"/>
                  </a:lnTo>
                  <a:lnTo>
                    <a:pt x="65" y="99"/>
                  </a:lnTo>
                  <a:lnTo>
                    <a:pt x="90" y="104"/>
                  </a:lnTo>
                  <a:lnTo>
                    <a:pt x="117" y="109"/>
                  </a:lnTo>
                  <a:lnTo>
                    <a:pt x="141" y="113"/>
                  </a:lnTo>
                  <a:lnTo>
                    <a:pt x="164" y="116"/>
                  </a:lnTo>
                  <a:lnTo>
                    <a:pt x="185" y="117"/>
                  </a:lnTo>
                  <a:lnTo>
                    <a:pt x="207" y="113"/>
                  </a:lnTo>
                  <a:lnTo>
                    <a:pt x="228" y="104"/>
                  </a:lnTo>
                  <a:lnTo>
                    <a:pt x="245" y="90"/>
                  </a:lnTo>
                  <a:lnTo>
                    <a:pt x="258" y="72"/>
                  </a:lnTo>
                  <a:lnTo>
                    <a:pt x="270" y="52"/>
                  </a:lnTo>
                  <a:lnTo>
                    <a:pt x="279" y="33"/>
                  </a:lnTo>
                  <a:lnTo>
                    <a:pt x="286" y="16"/>
                  </a:lnTo>
                  <a:lnTo>
                    <a:pt x="291" y="0"/>
                  </a:lnTo>
                  <a:lnTo>
                    <a:pt x="301" y="6"/>
                  </a:lnTo>
                  <a:lnTo>
                    <a:pt x="313" y="10"/>
                  </a:lnTo>
                  <a:lnTo>
                    <a:pt x="325" y="13"/>
                  </a:lnTo>
                  <a:lnTo>
                    <a:pt x="337" y="17"/>
                  </a:lnTo>
                  <a:lnTo>
                    <a:pt x="352" y="21"/>
                  </a:lnTo>
                  <a:lnTo>
                    <a:pt x="365" y="24"/>
                  </a:lnTo>
                  <a:lnTo>
                    <a:pt x="380" y="26"/>
                  </a:lnTo>
                  <a:lnTo>
                    <a:pt x="396" y="29"/>
                  </a:lnTo>
                  <a:lnTo>
                    <a:pt x="406" y="30"/>
                  </a:lnTo>
                  <a:lnTo>
                    <a:pt x="415" y="30"/>
                  </a:lnTo>
                  <a:lnTo>
                    <a:pt x="424" y="32"/>
                  </a:lnTo>
                  <a:lnTo>
                    <a:pt x="432" y="33"/>
                  </a:lnTo>
                  <a:lnTo>
                    <a:pt x="427" y="47"/>
                  </a:lnTo>
                  <a:lnTo>
                    <a:pt x="420" y="65"/>
                  </a:lnTo>
                  <a:lnTo>
                    <a:pt x="408" y="87"/>
                  </a:lnTo>
                  <a:lnTo>
                    <a:pt x="393" y="111"/>
                  </a:lnTo>
                  <a:lnTo>
                    <a:pt x="375" y="134"/>
                  </a:lnTo>
                  <a:lnTo>
                    <a:pt x="353" y="153"/>
                  </a:lnTo>
                  <a:lnTo>
                    <a:pt x="326" y="169"/>
                  </a:lnTo>
                  <a:lnTo>
                    <a:pt x="295" y="178"/>
                  </a:lnTo>
                  <a:close/>
                </a:path>
              </a:pathLst>
            </a:custGeom>
            <a:solidFill>
              <a:srgbClr val="FFDB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3778" name="Freeform 34">
              <a:extLst>
                <a:ext uri="{FF2B5EF4-FFF2-40B4-BE49-F238E27FC236}">
                  <a16:creationId xmlns:a16="http://schemas.microsoft.com/office/drawing/2014/main" id="{97440575-B823-A739-95BB-5FEFCCAA6348}"/>
                </a:ext>
              </a:extLst>
            </p:cNvPr>
            <p:cNvSpPr>
              <a:spLocks/>
            </p:cNvSpPr>
            <p:nvPr/>
          </p:nvSpPr>
          <p:spPr bwMode="auto">
            <a:xfrm>
              <a:off x="4341" y="3272"/>
              <a:ext cx="351" cy="179"/>
            </a:xfrm>
            <a:custGeom>
              <a:avLst/>
              <a:gdLst>
                <a:gd name="T0" fmla="*/ 394 w 703"/>
                <a:gd name="T1" fmla="*/ 171 h 358"/>
                <a:gd name="T2" fmla="*/ 273 w 703"/>
                <a:gd name="T3" fmla="*/ 354 h 358"/>
                <a:gd name="T4" fmla="*/ 260 w 703"/>
                <a:gd name="T5" fmla="*/ 356 h 358"/>
                <a:gd name="T6" fmla="*/ 232 w 703"/>
                <a:gd name="T7" fmla="*/ 358 h 358"/>
                <a:gd name="T8" fmla="*/ 186 w 703"/>
                <a:gd name="T9" fmla="*/ 355 h 358"/>
                <a:gd name="T10" fmla="*/ 125 w 703"/>
                <a:gd name="T11" fmla="*/ 347 h 358"/>
                <a:gd name="T12" fmla="*/ 71 w 703"/>
                <a:gd name="T13" fmla="*/ 332 h 358"/>
                <a:gd name="T14" fmla="*/ 33 w 703"/>
                <a:gd name="T15" fmla="*/ 314 h 358"/>
                <a:gd name="T16" fmla="*/ 8 w 703"/>
                <a:gd name="T17" fmla="*/ 297 h 358"/>
                <a:gd name="T18" fmla="*/ 9 w 703"/>
                <a:gd name="T19" fmla="*/ 271 h 358"/>
                <a:gd name="T20" fmla="*/ 34 w 703"/>
                <a:gd name="T21" fmla="*/ 215 h 358"/>
                <a:gd name="T22" fmla="*/ 61 w 703"/>
                <a:gd name="T23" fmla="*/ 154 h 358"/>
                <a:gd name="T24" fmla="*/ 79 w 703"/>
                <a:gd name="T25" fmla="*/ 105 h 358"/>
                <a:gd name="T26" fmla="*/ 83 w 703"/>
                <a:gd name="T27" fmla="*/ 82 h 358"/>
                <a:gd name="T28" fmla="*/ 97 w 703"/>
                <a:gd name="T29" fmla="*/ 47 h 358"/>
                <a:gd name="T30" fmla="*/ 109 w 703"/>
                <a:gd name="T31" fmla="*/ 27 h 358"/>
                <a:gd name="T32" fmla="*/ 114 w 703"/>
                <a:gd name="T33" fmla="*/ 27 h 358"/>
                <a:gd name="T34" fmla="*/ 129 w 703"/>
                <a:gd name="T35" fmla="*/ 30 h 358"/>
                <a:gd name="T36" fmla="*/ 149 w 703"/>
                <a:gd name="T37" fmla="*/ 39 h 358"/>
                <a:gd name="T38" fmla="*/ 171 w 703"/>
                <a:gd name="T39" fmla="*/ 57 h 358"/>
                <a:gd name="T40" fmla="*/ 178 w 703"/>
                <a:gd name="T41" fmla="*/ 65 h 358"/>
                <a:gd name="T42" fmla="*/ 186 w 703"/>
                <a:gd name="T43" fmla="*/ 75 h 358"/>
                <a:gd name="T44" fmla="*/ 201 w 703"/>
                <a:gd name="T45" fmla="*/ 93 h 358"/>
                <a:gd name="T46" fmla="*/ 218 w 703"/>
                <a:gd name="T47" fmla="*/ 114 h 358"/>
                <a:gd name="T48" fmla="*/ 241 w 703"/>
                <a:gd name="T49" fmla="*/ 133 h 358"/>
                <a:gd name="T50" fmla="*/ 267 w 703"/>
                <a:gd name="T51" fmla="*/ 150 h 358"/>
                <a:gd name="T52" fmla="*/ 297 w 703"/>
                <a:gd name="T53" fmla="*/ 163 h 358"/>
                <a:gd name="T54" fmla="*/ 334 w 703"/>
                <a:gd name="T55" fmla="*/ 170 h 358"/>
                <a:gd name="T56" fmla="*/ 376 w 703"/>
                <a:gd name="T57" fmla="*/ 168 h 358"/>
                <a:gd name="T58" fmla="*/ 423 w 703"/>
                <a:gd name="T59" fmla="*/ 155 h 358"/>
                <a:gd name="T60" fmla="*/ 502 w 703"/>
                <a:gd name="T61" fmla="*/ 115 h 358"/>
                <a:gd name="T62" fmla="*/ 548 w 703"/>
                <a:gd name="T63" fmla="*/ 72 h 358"/>
                <a:gd name="T64" fmla="*/ 567 w 703"/>
                <a:gd name="T65" fmla="*/ 36 h 358"/>
                <a:gd name="T66" fmla="*/ 573 w 703"/>
                <a:gd name="T67" fmla="*/ 12 h 358"/>
                <a:gd name="T68" fmla="*/ 590 w 703"/>
                <a:gd name="T69" fmla="*/ 0 h 358"/>
                <a:gd name="T70" fmla="*/ 701 w 703"/>
                <a:gd name="T71" fmla="*/ 34 h 358"/>
                <a:gd name="T72" fmla="*/ 697 w 703"/>
                <a:gd name="T73" fmla="*/ 70 h 358"/>
                <a:gd name="T74" fmla="*/ 691 w 703"/>
                <a:gd name="T75" fmla="*/ 110 h 358"/>
                <a:gd name="T76" fmla="*/ 674 w 703"/>
                <a:gd name="T77" fmla="*/ 144 h 358"/>
                <a:gd name="T78" fmla="*/ 655 w 703"/>
                <a:gd name="T79" fmla="*/ 176 h 358"/>
                <a:gd name="T80" fmla="*/ 636 w 703"/>
                <a:gd name="T81" fmla="*/ 201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03" h="358">
                  <a:moveTo>
                    <a:pt x="630" y="209"/>
                  </a:moveTo>
                  <a:lnTo>
                    <a:pt x="394" y="171"/>
                  </a:lnTo>
                  <a:lnTo>
                    <a:pt x="276" y="353"/>
                  </a:lnTo>
                  <a:lnTo>
                    <a:pt x="273" y="354"/>
                  </a:lnTo>
                  <a:lnTo>
                    <a:pt x="267" y="355"/>
                  </a:lnTo>
                  <a:lnTo>
                    <a:pt x="260" y="356"/>
                  </a:lnTo>
                  <a:lnTo>
                    <a:pt x="248" y="358"/>
                  </a:lnTo>
                  <a:lnTo>
                    <a:pt x="232" y="358"/>
                  </a:lnTo>
                  <a:lnTo>
                    <a:pt x="211" y="358"/>
                  </a:lnTo>
                  <a:lnTo>
                    <a:pt x="186" y="355"/>
                  </a:lnTo>
                  <a:lnTo>
                    <a:pt x="156" y="353"/>
                  </a:lnTo>
                  <a:lnTo>
                    <a:pt x="125" y="347"/>
                  </a:lnTo>
                  <a:lnTo>
                    <a:pt x="97" y="341"/>
                  </a:lnTo>
                  <a:lnTo>
                    <a:pt x="71" y="332"/>
                  </a:lnTo>
                  <a:lnTo>
                    <a:pt x="51" y="323"/>
                  </a:lnTo>
                  <a:lnTo>
                    <a:pt x="33" y="314"/>
                  </a:lnTo>
                  <a:lnTo>
                    <a:pt x="18" y="305"/>
                  </a:lnTo>
                  <a:lnTo>
                    <a:pt x="8" y="297"/>
                  </a:lnTo>
                  <a:lnTo>
                    <a:pt x="0" y="290"/>
                  </a:lnTo>
                  <a:lnTo>
                    <a:pt x="9" y="271"/>
                  </a:lnTo>
                  <a:lnTo>
                    <a:pt x="21" y="245"/>
                  </a:lnTo>
                  <a:lnTo>
                    <a:pt x="34" y="215"/>
                  </a:lnTo>
                  <a:lnTo>
                    <a:pt x="48" y="184"/>
                  </a:lnTo>
                  <a:lnTo>
                    <a:pt x="61" y="154"/>
                  </a:lnTo>
                  <a:lnTo>
                    <a:pt x="71" y="127"/>
                  </a:lnTo>
                  <a:lnTo>
                    <a:pt x="79" y="105"/>
                  </a:lnTo>
                  <a:lnTo>
                    <a:pt x="82" y="92"/>
                  </a:lnTo>
                  <a:lnTo>
                    <a:pt x="83" y="82"/>
                  </a:lnTo>
                  <a:lnTo>
                    <a:pt x="89" y="66"/>
                  </a:lnTo>
                  <a:lnTo>
                    <a:pt x="97" y="47"/>
                  </a:lnTo>
                  <a:lnTo>
                    <a:pt x="106" y="27"/>
                  </a:lnTo>
                  <a:lnTo>
                    <a:pt x="109" y="27"/>
                  </a:lnTo>
                  <a:lnTo>
                    <a:pt x="110" y="27"/>
                  </a:lnTo>
                  <a:lnTo>
                    <a:pt x="114" y="27"/>
                  </a:lnTo>
                  <a:lnTo>
                    <a:pt x="120" y="28"/>
                  </a:lnTo>
                  <a:lnTo>
                    <a:pt x="129" y="30"/>
                  </a:lnTo>
                  <a:lnTo>
                    <a:pt x="138" y="34"/>
                  </a:lnTo>
                  <a:lnTo>
                    <a:pt x="149" y="39"/>
                  </a:lnTo>
                  <a:lnTo>
                    <a:pt x="159" y="47"/>
                  </a:lnTo>
                  <a:lnTo>
                    <a:pt x="171" y="57"/>
                  </a:lnTo>
                  <a:lnTo>
                    <a:pt x="174" y="61"/>
                  </a:lnTo>
                  <a:lnTo>
                    <a:pt x="178" y="65"/>
                  </a:lnTo>
                  <a:lnTo>
                    <a:pt x="181" y="70"/>
                  </a:lnTo>
                  <a:lnTo>
                    <a:pt x="186" y="75"/>
                  </a:lnTo>
                  <a:lnTo>
                    <a:pt x="193" y="84"/>
                  </a:lnTo>
                  <a:lnTo>
                    <a:pt x="201" y="93"/>
                  </a:lnTo>
                  <a:lnTo>
                    <a:pt x="210" y="104"/>
                  </a:lnTo>
                  <a:lnTo>
                    <a:pt x="218" y="114"/>
                  </a:lnTo>
                  <a:lnTo>
                    <a:pt x="229" y="124"/>
                  </a:lnTo>
                  <a:lnTo>
                    <a:pt x="241" y="133"/>
                  </a:lnTo>
                  <a:lnTo>
                    <a:pt x="253" y="143"/>
                  </a:lnTo>
                  <a:lnTo>
                    <a:pt x="267" y="150"/>
                  </a:lnTo>
                  <a:lnTo>
                    <a:pt x="281" y="158"/>
                  </a:lnTo>
                  <a:lnTo>
                    <a:pt x="297" y="163"/>
                  </a:lnTo>
                  <a:lnTo>
                    <a:pt x="315" y="168"/>
                  </a:lnTo>
                  <a:lnTo>
                    <a:pt x="334" y="170"/>
                  </a:lnTo>
                  <a:lnTo>
                    <a:pt x="354" y="170"/>
                  </a:lnTo>
                  <a:lnTo>
                    <a:pt x="376" y="168"/>
                  </a:lnTo>
                  <a:lnTo>
                    <a:pt x="398" y="163"/>
                  </a:lnTo>
                  <a:lnTo>
                    <a:pt x="423" y="155"/>
                  </a:lnTo>
                  <a:lnTo>
                    <a:pt x="468" y="136"/>
                  </a:lnTo>
                  <a:lnTo>
                    <a:pt x="502" y="115"/>
                  </a:lnTo>
                  <a:lnTo>
                    <a:pt x="529" y="93"/>
                  </a:lnTo>
                  <a:lnTo>
                    <a:pt x="548" y="72"/>
                  </a:lnTo>
                  <a:lnTo>
                    <a:pt x="560" y="53"/>
                  </a:lnTo>
                  <a:lnTo>
                    <a:pt x="567" y="36"/>
                  </a:lnTo>
                  <a:lnTo>
                    <a:pt x="572" y="22"/>
                  </a:lnTo>
                  <a:lnTo>
                    <a:pt x="573" y="12"/>
                  </a:lnTo>
                  <a:lnTo>
                    <a:pt x="590" y="0"/>
                  </a:lnTo>
                  <a:lnTo>
                    <a:pt x="590" y="0"/>
                  </a:lnTo>
                  <a:lnTo>
                    <a:pt x="703" y="22"/>
                  </a:lnTo>
                  <a:lnTo>
                    <a:pt x="701" y="34"/>
                  </a:lnTo>
                  <a:lnTo>
                    <a:pt x="698" y="49"/>
                  </a:lnTo>
                  <a:lnTo>
                    <a:pt x="697" y="70"/>
                  </a:lnTo>
                  <a:lnTo>
                    <a:pt x="694" y="95"/>
                  </a:lnTo>
                  <a:lnTo>
                    <a:pt x="691" y="110"/>
                  </a:lnTo>
                  <a:lnTo>
                    <a:pt x="683" y="127"/>
                  </a:lnTo>
                  <a:lnTo>
                    <a:pt x="674" y="144"/>
                  </a:lnTo>
                  <a:lnTo>
                    <a:pt x="666" y="161"/>
                  </a:lnTo>
                  <a:lnTo>
                    <a:pt x="655" y="176"/>
                  </a:lnTo>
                  <a:lnTo>
                    <a:pt x="645" y="189"/>
                  </a:lnTo>
                  <a:lnTo>
                    <a:pt x="636" y="201"/>
                  </a:lnTo>
                  <a:lnTo>
                    <a:pt x="630" y="209"/>
                  </a:lnTo>
                  <a:close/>
                </a:path>
              </a:pathLst>
            </a:custGeom>
            <a:solidFill>
              <a:srgbClr val="9191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3779" name="Freeform 35">
              <a:extLst>
                <a:ext uri="{FF2B5EF4-FFF2-40B4-BE49-F238E27FC236}">
                  <a16:creationId xmlns:a16="http://schemas.microsoft.com/office/drawing/2014/main" id="{E74E26EE-8192-9A75-7BB1-7EE0810F4BD3}"/>
                </a:ext>
              </a:extLst>
            </p:cNvPr>
            <p:cNvSpPr>
              <a:spLocks/>
            </p:cNvSpPr>
            <p:nvPr/>
          </p:nvSpPr>
          <p:spPr bwMode="auto">
            <a:xfrm>
              <a:off x="4683" y="3299"/>
              <a:ext cx="84" cy="186"/>
            </a:xfrm>
            <a:custGeom>
              <a:avLst/>
              <a:gdLst>
                <a:gd name="T0" fmla="*/ 31 w 168"/>
                <a:gd name="T1" fmla="*/ 43 h 373"/>
                <a:gd name="T2" fmla="*/ 32 w 168"/>
                <a:gd name="T3" fmla="*/ 31 h 373"/>
                <a:gd name="T4" fmla="*/ 34 w 168"/>
                <a:gd name="T5" fmla="*/ 19 h 373"/>
                <a:gd name="T6" fmla="*/ 34 w 168"/>
                <a:gd name="T7" fmla="*/ 9 h 373"/>
                <a:gd name="T8" fmla="*/ 35 w 168"/>
                <a:gd name="T9" fmla="*/ 0 h 373"/>
                <a:gd name="T10" fmla="*/ 50 w 168"/>
                <a:gd name="T11" fmla="*/ 9 h 373"/>
                <a:gd name="T12" fmla="*/ 70 w 168"/>
                <a:gd name="T13" fmla="*/ 21 h 373"/>
                <a:gd name="T14" fmla="*/ 90 w 168"/>
                <a:gd name="T15" fmla="*/ 36 h 373"/>
                <a:gd name="T16" fmla="*/ 113 w 168"/>
                <a:gd name="T17" fmla="*/ 53 h 373"/>
                <a:gd name="T18" fmla="*/ 132 w 168"/>
                <a:gd name="T19" fmla="*/ 73 h 373"/>
                <a:gd name="T20" fmla="*/ 150 w 168"/>
                <a:gd name="T21" fmla="*/ 92 h 373"/>
                <a:gd name="T22" fmla="*/ 162 w 168"/>
                <a:gd name="T23" fmla="*/ 112 h 373"/>
                <a:gd name="T24" fmla="*/ 168 w 168"/>
                <a:gd name="T25" fmla="*/ 132 h 373"/>
                <a:gd name="T26" fmla="*/ 168 w 168"/>
                <a:gd name="T27" fmla="*/ 175 h 373"/>
                <a:gd name="T28" fmla="*/ 166 w 168"/>
                <a:gd name="T29" fmla="*/ 236 h 373"/>
                <a:gd name="T30" fmla="*/ 163 w 168"/>
                <a:gd name="T31" fmla="*/ 306 h 373"/>
                <a:gd name="T32" fmla="*/ 160 w 168"/>
                <a:gd name="T33" fmla="*/ 373 h 373"/>
                <a:gd name="T34" fmla="*/ 154 w 168"/>
                <a:gd name="T35" fmla="*/ 342 h 373"/>
                <a:gd name="T36" fmla="*/ 147 w 168"/>
                <a:gd name="T37" fmla="*/ 311 h 373"/>
                <a:gd name="T38" fmla="*/ 139 w 168"/>
                <a:gd name="T39" fmla="*/ 280 h 373"/>
                <a:gd name="T40" fmla="*/ 131 w 168"/>
                <a:gd name="T41" fmla="*/ 250 h 373"/>
                <a:gd name="T42" fmla="*/ 120 w 168"/>
                <a:gd name="T43" fmla="*/ 223 h 373"/>
                <a:gd name="T44" fmla="*/ 108 w 168"/>
                <a:gd name="T45" fmla="*/ 200 h 373"/>
                <a:gd name="T46" fmla="*/ 95 w 168"/>
                <a:gd name="T47" fmla="*/ 180 h 373"/>
                <a:gd name="T48" fmla="*/ 82 w 168"/>
                <a:gd name="T49" fmla="*/ 167 h 373"/>
                <a:gd name="T50" fmla="*/ 68 w 168"/>
                <a:gd name="T51" fmla="*/ 158 h 373"/>
                <a:gd name="T52" fmla="*/ 56 w 168"/>
                <a:gd name="T53" fmla="*/ 150 h 373"/>
                <a:gd name="T54" fmla="*/ 44 w 168"/>
                <a:gd name="T55" fmla="*/ 144 h 373"/>
                <a:gd name="T56" fmla="*/ 34 w 168"/>
                <a:gd name="T57" fmla="*/ 137 h 373"/>
                <a:gd name="T58" fmla="*/ 24 w 168"/>
                <a:gd name="T59" fmla="*/ 131 h 373"/>
                <a:gd name="T60" fmla="*/ 15 w 168"/>
                <a:gd name="T61" fmla="*/ 127 h 373"/>
                <a:gd name="T62" fmla="*/ 7 w 168"/>
                <a:gd name="T63" fmla="*/ 123 h 373"/>
                <a:gd name="T64" fmla="*/ 0 w 168"/>
                <a:gd name="T65" fmla="*/ 119 h 373"/>
                <a:gd name="T66" fmla="*/ 10 w 168"/>
                <a:gd name="T67" fmla="*/ 101 h 373"/>
                <a:gd name="T68" fmla="*/ 21 w 168"/>
                <a:gd name="T69" fmla="*/ 82 h 373"/>
                <a:gd name="T70" fmla="*/ 27 w 168"/>
                <a:gd name="T71" fmla="*/ 62 h 373"/>
                <a:gd name="T72" fmla="*/ 31 w 168"/>
                <a:gd name="T73" fmla="*/ 43 h 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68" h="373">
                  <a:moveTo>
                    <a:pt x="31" y="43"/>
                  </a:moveTo>
                  <a:lnTo>
                    <a:pt x="32" y="31"/>
                  </a:lnTo>
                  <a:lnTo>
                    <a:pt x="34" y="19"/>
                  </a:lnTo>
                  <a:lnTo>
                    <a:pt x="34" y="9"/>
                  </a:lnTo>
                  <a:lnTo>
                    <a:pt x="35" y="0"/>
                  </a:lnTo>
                  <a:lnTo>
                    <a:pt x="50" y="9"/>
                  </a:lnTo>
                  <a:lnTo>
                    <a:pt x="70" y="21"/>
                  </a:lnTo>
                  <a:lnTo>
                    <a:pt x="90" y="36"/>
                  </a:lnTo>
                  <a:lnTo>
                    <a:pt x="113" y="53"/>
                  </a:lnTo>
                  <a:lnTo>
                    <a:pt x="132" y="73"/>
                  </a:lnTo>
                  <a:lnTo>
                    <a:pt x="150" y="92"/>
                  </a:lnTo>
                  <a:lnTo>
                    <a:pt x="162" y="112"/>
                  </a:lnTo>
                  <a:lnTo>
                    <a:pt x="168" y="132"/>
                  </a:lnTo>
                  <a:lnTo>
                    <a:pt x="168" y="175"/>
                  </a:lnTo>
                  <a:lnTo>
                    <a:pt x="166" y="236"/>
                  </a:lnTo>
                  <a:lnTo>
                    <a:pt x="163" y="306"/>
                  </a:lnTo>
                  <a:lnTo>
                    <a:pt x="160" y="373"/>
                  </a:lnTo>
                  <a:lnTo>
                    <a:pt x="154" y="342"/>
                  </a:lnTo>
                  <a:lnTo>
                    <a:pt x="147" y="311"/>
                  </a:lnTo>
                  <a:lnTo>
                    <a:pt x="139" y="280"/>
                  </a:lnTo>
                  <a:lnTo>
                    <a:pt x="131" y="250"/>
                  </a:lnTo>
                  <a:lnTo>
                    <a:pt x="120" y="223"/>
                  </a:lnTo>
                  <a:lnTo>
                    <a:pt x="108" y="200"/>
                  </a:lnTo>
                  <a:lnTo>
                    <a:pt x="95" y="180"/>
                  </a:lnTo>
                  <a:lnTo>
                    <a:pt x="82" y="167"/>
                  </a:lnTo>
                  <a:lnTo>
                    <a:pt x="68" y="158"/>
                  </a:lnTo>
                  <a:lnTo>
                    <a:pt x="56" y="150"/>
                  </a:lnTo>
                  <a:lnTo>
                    <a:pt x="44" y="144"/>
                  </a:lnTo>
                  <a:lnTo>
                    <a:pt x="34" y="137"/>
                  </a:lnTo>
                  <a:lnTo>
                    <a:pt x="24" y="131"/>
                  </a:lnTo>
                  <a:lnTo>
                    <a:pt x="15" y="127"/>
                  </a:lnTo>
                  <a:lnTo>
                    <a:pt x="7" y="123"/>
                  </a:lnTo>
                  <a:lnTo>
                    <a:pt x="0" y="119"/>
                  </a:lnTo>
                  <a:lnTo>
                    <a:pt x="10" y="101"/>
                  </a:lnTo>
                  <a:lnTo>
                    <a:pt x="21" y="82"/>
                  </a:lnTo>
                  <a:lnTo>
                    <a:pt x="27" y="62"/>
                  </a:lnTo>
                  <a:lnTo>
                    <a:pt x="31" y="43"/>
                  </a:lnTo>
                  <a:close/>
                </a:path>
              </a:pathLst>
            </a:custGeom>
            <a:solidFill>
              <a:srgbClr val="FFDB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3780" name="Freeform 36">
              <a:extLst>
                <a:ext uri="{FF2B5EF4-FFF2-40B4-BE49-F238E27FC236}">
                  <a16:creationId xmlns:a16="http://schemas.microsoft.com/office/drawing/2014/main" id="{68545145-295C-D3B1-2149-20F5313B80BD}"/>
                </a:ext>
              </a:extLst>
            </p:cNvPr>
            <p:cNvSpPr>
              <a:spLocks/>
            </p:cNvSpPr>
            <p:nvPr/>
          </p:nvSpPr>
          <p:spPr bwMode="auto">
            <a:xfrm>
              <a:off x="3840" y="3334"/>
              <a:ext cx="310" cy="241"/>
            </a:xfrm>
            <a:custGeom>
              <a:avLst/>
              <a:gdLst>
                <a:gd name="T0" fmla="*/ 538 w 619"/>
                <a:gd name="T1" fmla="*/ 284 h 482"/>
                <a:gd name="T2" fmla="*/ 579 w 619"/>
                <a:gd name="T3" fmla="*/ 265 h 482"/>
                <a:gd name="T4" fmla="*/ 603 w 619"/>
                <a:gd name="T5" fmla="*/ 249 h 482"/>
                <a:gd name="T6" fmla="*/ 613 w 619"/>
                <a:gd name="T7" fmla="*/ 240 h 482"/>
                <a:gd name="T8" fmla="*/ 619 w 619"/>
                <a:gd name="T9" fmla="*/ 233 h 482"/>
                <a:gd name="T10" fmla="*/ 515 w 619"/>
                <a:gd name="T11" fmla="*/ 8 h 482"/>
                <a:gd name="T12" fmla="*/ 514 w 619"/>
                <a:gd name="T13" fmla="*/ 9 h 482"/>
                <a:gd name="T14" fmla="*/ 501 w 619"/>
                <a:gd name="T15" fmla="*/ 17 h 482"/>
                <a:gd name="T16" fmla="*/ 475 w 619"/>
                <a:gd name="T17" fmla="*/ 31 h 482"/>
                <a:gd name="T18" fmla="*/ 443 w 619"/>
                <a:gd name="T19" fmla="*/ 49 h 482"/>
                <a:gd name="T20" fmla="*/ 403 w 619"/>
                <a:gd name="T21" fmla="*/ 67 h 482"/>
                <a:gd name="T22" fmla="*/ 358 w 619"/>
                <a:gd name="T23" fmla="*/ 84 h 482"/>
                <a:gd name="T24" fmla="*/ 312 w 619"/>
                <a:gd name="T25" fmla="*/ 99 h 482"/>
                <a:gd name="T26" fmla="*/ 266 w 619"/>
                <a:gd name="T27" fmla="*/ 106 h 482"/>
                <a:gd name="T28" fmla="*/ 203 w 619"/>
                <a:gd name="T29" fmla="*/ 106 h 482"/>
                <a:gd name="T30" fmla="*/ 140 w 619"/>
                <a:gd name="T31" fmla="*/ 102 h 482"/>
                <a:gd name="T32" fmla="*/ 100 w 619"/>
                <a:gd name="T33" fmla="*/ 97 h 482"/>
                <a:gd name="T34" fmla="*/ 82 w 619"/>
                <a:gd name="T35" fmla="*/ 93 h 482"/>
                <a:gd name="T36" fmla="*/ 52 w 619"/>
                <a:gd name="T37" fmla="*/ 83 h 482"/>
                <a:gd name="T38" fmla="*/ 122 w 619"/>
                <a:gd name="T39" fmla="*/ 232 h 482"/>
                <a:gd name="T40" fmla="*/ 102 w 619"/>
                <a:gd name="T41" fmla="*/ 244 h 482"/>
                <a:gd name="T42" fmla="*/ 80 w 619"/>
                <a:gd name="T43" fmla="*/ 259 h 482"/>
                <a:gd name="T44" fmla="*/ 56 w 619"/>
                <a:gd name="T45" fmla="*/ 280 h 482"/>
                <a:gd name="T46" fmla="*/ 33 w 619"/>
                <a:gd name="T47" fmla="*/ 309 h 482"/>
                <a:gd name="T48" fmla="*/ 15 w 619"/>
                <a:gd name="T49" fmla="*/ 341 h 482"/>
                <a:gd name="T50" fmla="*/ 6 w 619"/>
                <a:gd name="T51" fmla="*/ 368 h 482"/>
                <a:gd name="T52" fmla="*/ 1 w 619"/>
                <a:gd name="T53" fmla="*/ 384 h 482"/>
                <a:gd name="T54" fmla="*/ 0 w 619"/>
                <a:gd name="T55" fmla="*/ 394 h 482"/>
                <a:gd name="T56" fmla="*/ 285 w 619"/>
                <a:gd name="T57" fmla="*/ 475 h 482"/>
                <a:gd name="T58" fmla="*/ 290 w 619"/>
                <a:gd name="T59" fmla="*/ 465 h 482"/>
                <a:gd name="T60" fmla="*/ 304 w 619"/>
                <a:gd name="T61" fmla="*/ 442 h 482"/>
                <a:gd name="T62" fmla="*/ 325 w 619"/>
                <a:gd name="T63" fmla="*/ 412 h 482"/>
                <a:gd name="T64" fmla="*/ 355 w 619"/>
                <a:gd name="T65" fmla="*/ 380 h 482"/>
                <a:gd name="T66" fmla="*/ 397 w 619"/>
                <a:gd name="T67" fmla="*/ 353 h 482"/>
                <a:gd name="T68" fmla="*/ 446 w 619"/>
                <a:gd name="T69" fmla="*/ 332 h 482"/>
                <a:gd name="T70" fmla="*/ 489 w 619"/>
                <a:gd name="T71" fmla="*/ 319 h 482"/>
                <a:gd name="T72" fmla="*/ 506 w 619"/>
                <a:gd name="T73" fmla="*/ 315 h 482"/>
                <a:gd name="T74" fmla="*/ 509 w 619"/>
                <a:gd name="T75" fmla="*/ 296 h 4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619" h="482">
                  <a:moveTo>
                    <a:pt x="509" y="296"/>
                  </a:moveTo>
                  <a:lnTo>
                    <a:pt x="538" y="284"/>
                  </a:lnTo>
                  <a:lnTo>
                    <a:pt x="560" y="274"/>
                  </a:lnTo>
                  <a:lnTo>
                    <a:pt x="579" y="265"/>
                  </a:lnTo>
                  <a:lnTo>
                    <a:pt x="593" y="255"/>
                  </a:lnTo>
                  <a:lnTo>
                    <a:pt x="603" y="249"/>
                  </a:lnTo>
                  <a:lnTo>
                    <a:pt x="610" y="242"/>
                  </a:lnTo>
                  <a:lnTo>
                    <a:pt x="613" y="240"/>
                  </a:lnTo>
                  <a:lnTo>
                    <a:pt x="615" y="239"/>
                  </a:lnTo>
                  <a:lnTo>
                    <a:pt x="619" y="233"/>
                  </a:lnTo>
                  <a:lnTo>
                    <a:pt x="529" y="0"/>
                  </a:lnTo>
                  <a:lnTo>
                    <a:pt x="515" y="8"/>
                  </a:lnTo>
                  <a:lnTo>
                    <a:pt x="515" y="8"/>
                  </a:lnTo>
                  <a:lnTo>
                    <a:pt x="514" y="9"/>
                  </a:lnTo>
                  <a:lnTo>
                    <a:pt x="508" y="13"/>
                  </a:lnTo>
                  <a:lnTo>
                    <a:pt x="501" y="17"/>
                  </a:lnTo>
                  <a:lnTo>
                    <a:pt x="489" y="23"/>
                  </a:lnTo>
                  <a:lnTo>
                    <a:pt x="475" y="31"/>
                  </a:lnTo>
                  <a:lnTo>
                    <a:pt x="459" y="40"/>
                  </a:lnTo>
                  <a:lnTo>
                    <a:pt x="443" y="49"/>
                  </a:lnTo>
                  <a:lnTo>
                    <a:pt x="423" y="58"/>
                  </a:lnTo>
                  <a:lnTo>
                    <a:pt x="403" y="67"/>
                  </a:lnTo>
                  <a:lnTo>
                    <a:pt x="380" y="77"/>
                  </a:lnTo>
                  <a:lnTo>
                    <a:pt x="358" y="84"/>
                  </a:lnTo>
                  <a:lnTo>
                    <a:pt x="336" y="92"/>
                  </a:lnTo>
                  <a:lnTo>
                    <a:pt x="312" y="99"/>
                  </a:lnTo>
                  <a:lnTo>
                    <a:pt x="290" y="104"/>
                  </a:lnTo>
                  <a:lnTo>
                    <a:pt x="266" y="106"/>
                  </a:lnTo>
                  <a:lnTo>
                    <a:pt x="244" y="108"/>
                  </a:lnTo>
                  <a:lnTo>
                    <a:pt x="203" y="106"/>
                  </a:lnTo>
                  <a:lnTo>
                    <a:pt x="168" y="105"/>
                  </a:lnTo>
                  <a:lnTo>
                    <a:pt x="140" y="102"/>
                  </a:lnTo>
                  <a:lnTo>
                    <a:pt x="117" y="100"/>
                  </a:lnTo>
                  <a:lnTo>
                    <a:pt x="100" y="97"/>
                  </a:lnTo>
                  <a:lnTo>
                    <a:pt x="88" y="95"/>
                  </a:lnTo>
                  <a:lnTo>
                    <a:pt x="82" y="93"/>
                  </a:lnTo>
                  <a:lnTo>
                    <a:pt x="79" y="92"/>
                  </a:lnTo>
                  <a:lnTo>
                    <a:pt x="52" y="83"/>
                  </a:lnTo>
                  <a:lnTo>
                    <a:pt x="129" y="228"/>
                  </a:lnTo>
                  <a:lnTo>
                    <a:pt x="122" y="232"/>
                  </a:lnTo>
                  <a:lnTo>
                    <a:pt x="113" y="237"/>
                  </a:lnTo>
                  <a:lnTo>
                    <a:pt x="102" y="244"/>
                  </a:lnTo>
                  <a:lnTo>
                    <a:pt x="92" y="250"/>
                  </a:lnTo>
                  <a:lnTo>
                    <a:pt x="80" y="259"/>
                  </a:lnTo>
                  <a:lnTo>
                    <a:pt x="68" y="268"/>
                  </a:lnTo>
                  <a:lnTo>
                    <a:pt x="56" y="280"/>
                  </a:lnTo>
                  <a:lnTo>
                    <a:pt x="46" y="292"/>
                  </a:lnTo>
                  <a:lnTo>
                    <a:pt x="33" y="309"/>
                  </a:lnTo>
                  <a:lnTo>
                    <a:pt x="22" y="325"/>
                  </a:lnTo>
                  <a:lnTo>
                    <a:pt x="15" y="341"/>
                  </a:lnTo>
                  <a:lnTo>
                    <a:pt x="9" y="355"/>
                  </a:lnTo>
                  <a:lnTo>
                    <a:pt x="6" y="368"/>
                  </a:lnTo>
                  <a:lnTo>
                    <a:pt x="3" y="377"/>
                  </a:lnTo>
                  <a:lnTo>
                    <a:pt x="1" y="384"/>
                  </a:lnTo>
                  <a:lnTo>
                    <a:pt x="1" y="386"/>
                  </a:lnTo>
                  <a:lnTo>
                    <a:pt x="0" y="394"/>
                  </a:lnTo>
                  <a:lnTo>
                    <a:pt x="281" y="482"/>
                  </a:lnTo>
                  <a:lnTo>
                    <a:pt x="285" y="475"/>
                  </a:lnTo>
                  <a:lnTo>
                    <a:pt x="287" y="472"/>
                  </a:lnTo>
                  <a:lnTo>
                    <a:pt x="290" y="465"/>
                  </a:lnTo>
                  <a:lnTo>
                    <a:pt x="296" y="455"/>
                  </a:lnTo>
                  <a:lnTo>
                    <a:pt x="304" y="442"/>
                  </a:lnTo>
                  <a:lnTo>
                    <a:pt x="313" y="428"/>
                  </a:lnTo>
                  <a:lnTo>
                    <a:pt x="325" y="412"/>
                  </a:lnTo>
                  <a:lnTo>
                    <a:pt x="340" y="395"/>
                  </a:lnTo>
                  <a:lnTo>
                    <a:pt x="355" y="380"/>
                  </a:lnTo>
                  <a:lnTo>
                    <a:pt x="373" y="366"/>
                  </a:lnTo>
                  <a:lnTo>
                    <a:pt x="397" y="353"/>
                  </a:lnTo>
                  <a:lnTo>
                    <a:pt x="420" y="341"/>
                  </a:lnTo>
                  <a:lnTo>
                    <a:pt x="446" y="332"/>
                  </a:lnTo>
                  <a:lnTo>
                    <a:pt x="469" y="324"/>
                  </a:lnTo>
                  <a:lnTo>
                    <a:pt x="489" y="319"/>
                  </a:lnTo>
                  <a:lnTo>
                    <a:pt x="501" y="316"/>
                  </a:lnTo>
                  <a:lnTo>
                    <a:pt x="506" y="315"/>
                  </a:lnTo>
                  <a:lnTo>
                    <a:pt x="523" y="311"/>
                  </a:lnTo>
                  <a:lnTo>
                    <a:pt x="509" y="29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3781" name="Freeform 37">
              <a:extLst>
                <a:ext uri="{FF2B5EF4-FFF2-40B4-BE49-F238E27FC236}">
                  <a16:creationId xmlns:a16="http://schemas.microsoft.com/office/drawing/2014/main" id="{3A47247A-4BA4-B7C1-7208-8256E0F1574E}"/>
                </a:ext>
              </a:extLst>
            </p:cNvPr>
            <p:cNvSpPr>
              <a:spLocks/>
            </p:cNvSpPr>
            <p:nvPr/>
          </p:nvSpPr>
          <p:spPr bwMode="auto">
            <a:xfrm>
              <a:off x="3887" y="3349"/>
              <a:ext cx="250" cy="147"/>
            </a:xfrm>
            <a:custGeom>
              <a:avLst/>
              <a:gdLst>
                <a:gd name="T0" fmla="*/ 423 w 500"/>
                <a:gd name="T1" fmla="*/ 0 h 293"/>
                <a:gd name="T2" fmla="*/ 500 w 500"/>
                <a:gd name="T3" fmla="*/ 199 h 293"/>
                <a:gd name="T4" fmla="*/ 496 w 500"/>
                <a:gd name="T5" fmla="*/ 202 h 293"/>
                <a:gd name="T6" fmla="*/ 488 w 500"/>
                <a:gd name="T7" fmla="*/ 208 h 293"/>
                <a:gd name="T8" fmla="*/ 478 w 500"/>
                <a:gd name="T9" fmla="*/ 214 h 293"/>
                <a:gd name="T10" fmla="*/ 466 w 500"/>
                <a:gd name="T11" fmla="*/ 221 h 293"/>
                <a:gd name="T12" fmla="*/ 451 w 500"/>
                <a:gd name="T13" fmla="*/ 228 h 293"/>
                <a:gd name="T14" fmla="*/ 432 w 500"/>
                <a:gd name="T15" fmla="*/ 237 h 293"/>
                <a:gd name="T16" fmla="*/ 410 w 500"/>
                <a:gd name="T17" fmla="*/ 247 h 293"/>
                <a:gd name="T18" fmla="*/ 383 w 500"/>
                <a:gd name="T19" fmla="*/ 256 h 293"/>
                <a:gd name="T20" fmla="*/ 366 w 500"/>
                <a:gd name="T21" fmla="*/ 261 h 293"/>
                <a:gd name="T22" fmla="*/ 347 w 500"/>
                <a:gd name="T23" fmla="*/ 266 h 293"/>
                <a:gd name="T24" fmla="*/ 328 w 500"/>
                <a:gd name="T25" fmla="*/ 270 h 293"/>
                <a:gd name="T26" fmla="*/ 309 w 500"/>
                <a:gd name="T27" fmla="*/ 274 h 293"/>
                <a:gd name="T28" fmla="*/ 288 w 500"/>
                <a:gd name="T29" fmla="*/ 276 h 293"/>
                <a:gd name="T30" fmla="*/ 267 w 500"/>
                <a:gd name="T31" fmla="*/ 280 h 293"/>
                <a:gd name="T32" fmla="*/ 248 w 500"/>
                <a:gd name="T33" fmla="*/ 283 h 293"/>
                <a:gd name="T34" fmla="*/ 227 w 500"/>
                <a:gd name="T35" fmla="*/ 284 h 293"/>
                <a:gd name="T36" fmla="*/ 208 w 500"/>
                <a:gd name="T37" fmla="*/ 287 h 293"/>
                <a:gd name="T38" fmla="*/ 188 w 500"/>
                <a:gd name="T39" fmla="*/ 288 h 293"/>
                <a:gd name="T40" fmla="*/ 170 w 500"/>
                <a:gd name="T41" fmla="*/ 289 h 293"/>
                <a:gd name="T42" fmla="*/ 154 w 500"/>
                <a:gd name="T43" fmla="*/ 291 h 293"/>
                <a:gd name="T44" fmla="*/ 141 w 500"/>
                <a:gd name="T45" fmla="*/ 292 h 293"/>
                <a:gd name="T46" fmla="*/ 127 w 500"/>
                <a:gd name="T47" fmla="*/ 292 h 293"/>
                <a:gd name="T48" fmla="*/ 117 w 500"/>
                <a:gd name="T49" fmla="*/ 293 h 293"/>
                <a:gd name="T50" fmla="*/ 109 w 500"/>
                <a:gd name="T51" fmla="*/ 293 h 293"/>
                <a:gd name="T52" fmla="*/ 0 w 500"/>
                <a:gd name="T53" fmla="*/ 84 h 293"/>
                <a:gd name="T54" fmla="*/ 10 w 500"/>
                <a:gd name="T55" fmla="*/ 87 h 293"/>
                <a:gd name="T56" fmla="*/ 23 w 500"/>
                <a:gd name="T57" fmla="*/ 88 h 293"/>
                <a:gd name="T58" fmla="*/ 38 w 500"/>
                <a:gd name="T59" fmla="*/ 91 h 293"/>
                <a:gd name="T60" fmla="*/ 56 w 500"/>
                <a:gd name="T61" fmla="*/ 92 h 293"/>
                <a:gd name="T62" fmla="*/ 75 w 500"/>
                <a:gd name="T63" fmla="*/ 94 h 293"/>
                <a:gd name="T64" fmla="*/ 98 w 500"/>
                <a:gd name="T65" fmla="*/ 95 h 293"/>
                <a:gd name="T66" fmla="*/ 123 w 500"/>
                <a:gd name="T67" fmla="*/ 96 h 293"/>
                <a:gd name="T68" fmla="*/ 150 w 500"/>
                <a:gd name="T69" fmla="*/ 96 h 293"/>
                <a:gd name="T70" fmla="*/ 170 w 500"/>
                <a:gd name="T71" fmla="*/ 95 h 293"/>
                <a:gd name="T72" fmla="*/ 190 w 500"/>
                <a:gd name="T73" fmla="*/ 94 h 293"/>
                <a:gd name="T74" fmla="*/ 210 w 500"/>
                <a:gd name="T75" fmla="*/ 90 h 293"/>
                <a:gd name="T76" fmla="*/ 231 w 500"/>
                <a:gd name="T77" fmla="*/ 84 h 293"/>
                <a:gd name="T78" fmla="*/ 252 w 500"/>
                <a:gd name="T79" fmla="*/ 79 h 293"/>
                <a:gd name="T80" fmla="*/ 273 w 500"/>
                <a:gd name="T81" fmla="*/ 73 h 293"/>
                <a:gd name="T82" fmla="*/ 292 w 500"/>
                <a:gd name="T83" fmla="*/ 65 h 293"/>
                <a:gd name="T84" fmla="*/ 311 w 500"/>
                <a:gd name="T85" fmla="*/ 57 h 293"/>
                <a:gd name="T86" fmla="*/ 329 w 500"/>
                <a:gd name="T87" fmla="*/ 49 h 293"/>
                <a:gd name="T88" fmla="*/ 347 w 500"/>
                <a:gd name="T89" fmla="*/ 42 h 293"/>
                <a:gd name="T90" fmla="*/ 363 w 500"/>
                <a:gd name="T91" fmla="*/ 34 h 293"/>
                <a:gd name="T92" fmla="*/ 378 w 500"/>
                <a:gd name="T93" fmla="*/ 26 h 293"/>
                <a:gd name="T94" fmla="*/ 392 w 500"/>
                <a:gd name="T95" fmla="*/ 18 h 293"/>
                <a:gd name="T96" fmla="*/ 404 w 500"/>
                <a:gd name="T97" fmla="*/ 12 h 293"/>
                <a:gd name="T98" fmla="*/ 414 w 500"/>
                <a:gd name="T99" fmla="*/ 5 h 293"/>
                <a:gd name="T100" fmla="*/ 423 w 500"/>
                <a:gd name="T101" fmla="*/ 0 h 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500" h="293">
                  <a:moveTo>
                    <a:pt x="423" y="0"/>
                  </a:moveTo>
                  <a:lnTo>
                    <a:pt x="500" y="199"/>
                  </a:lnTo>
                  <a:lnTo>
                    <a:pt x="496" y="202"/>
                  </a:lnTo>
                  <a:lnTo>
                    <a:pt x="488" y="208"/>
                  </a:lnTo>
                  <a:lnTo>
                    <a:pt x="478" y="214"/>
                  </a:lnTo>
                  <a:lnTo>
                    <a:pt x="466" y="221"/>
                  </a:lnTo>
                  <a:lnTo>
                    <a:pt x="451" y="228"/>
                  </a:lnTo>
                  <a:lnTo>
                    <a:pt x="432" y="237"/>
                  </a:lnTo>
                  <a:lnTo>
                    <a:pt x="410" y="247"/>
                  </a:lnTo>
                  <a:lnTo>
                    <a:pt x="383" y="256"/>
                  </a:lnTo>
                  <a:lnTo>
                    <a:pt x="366" y="261"/>
                  </a:lnTo>
                  <a:lnTo>
                    <a:pt x="347" y="266"/>
                  </a:lnTo>
                  <a:lnTo>
                    <a:pt x="328" y="270"/>
                  </a:lnTo>
                  <a:lnTo>
                    <a:pt x="309" y="274"/>
                  </a:lnTo>
                  <a:lnTo>
                    <a:pt x="288" y="276"/>
                  </a:lnTo>
                  <a:lnTo>
                    <a:pt x="267" y="280"/>
                  </a:lnTo>
                  <a:lnTo>
                    <a:pt x="248" y="283"/>
                  </a:lnTo>
                  <a:lnTo>
                    <a:pt x="227" y="284"/>
                  </a:lnTo>
                  <a:lnTo>
                    <a:pt x="208" y="287"/>
                  </a:lnTo>
                  <a:lnTo>
                    <a:pt x="188" y="288"/>
                  </a:lnTo>
                  <a:lnTo>
                    <a:pt x="170" y="289"/>
                  </a:lnTo>
                  <a:lnTo>
                    <a:pt x="154" y="291"/>
                  </a:lnTo>
                  <a:lnTo>
                    <a:pt x="141" y="292"/>
                  </a:lnTo>
                  <a:lnTo>
                    <a:pt x="127" y="292"/>
                  </a:lnTo>
                  <a:lnTo>
                    <a:pt x="117" y="293"/>
                  </a:lnTo>
                  <a:lnTo>
                    <a:pt x="109" y="293"/>
                  </a:lnTo>
                  <a:lnTo>
                    <a:pt x="0" y="84"/>
                  </a:lnTo>
                  <a:lnTo>
                    <a:pt x="10" y="87"/>
                  </a:lnTo>
                  <a:lnTo>
                    <a:pt x="23" y="88"/>
                  </a:lnTo>
                  <a:lnTo>
                    <a:pt x="38" y="91"/>
                  </a:lnTo>
                  <a:lnTo>
                    <a:pt x="56" y="92"/>
                  </a:lnTo>
                  <a:lnTo>
                    <a:pt x="75" y="94"/>
                  </a:lnTo>
                  <a:lnTo>
                    <a:pt x="98" y="95"/>
                  </a:lnTo>
                  <a:lnTo>
                    <a:pt x="123" y="96"/>
                  </a:lnTo>
                  <a:lnTo>
                    <a:pt x="150" y="96"/>
                  </a:lnTo>
                  <a:lnTo>
                    <a:pt x="170" y="95"/>
                  </a:lnTo>
                  <a:lnTo>
                    <a:pt x="190" y="94"/>
                  </a:lnTo>
                  <a:lnTo>
                    <a:pt x="210" y="90"/>
                  </a:lnTo>
                  <a:lnTo>
                    <a:pt x="231" y="84"/>
                  </a:lnTo>
                  <a:lnTo>
                    <a:pt x="252" y="79"/>
                  </a:lnTo>
                  <a:lnTo>
                    <a:pt x="273" y="73"/>
                  </a:lnTo>
                  <a:lnTo>
                    <a:pt x="292" y="65"/>
                  </a:lnTo>
                  <a:lnTo>
                    <a:pt x="311" y="57"/>
                  </a:lnTo>
                  <a:lnTo>
                    <a:pt x="329" y="49"/>
                  </a:lnTo>
                  <a:lnTo>
                    <a:pt x="347" y="42"/>
                  </a:lnTo>
                  <a:lnTo>
                    <a:pt x="363" y="34"/>
                  </a:lnTo>
                  <a:lnTo>
                    <a:pt x="378" y="26"/>
                  </a:lnTo>
                  <a:lnTo>
                    <a:pt x="392" y="18"/>
                  </a:lnTo>
                  <a:lnTo>
                    <a:pt x="404" y="12"/>
                  </a:lnTo>
                  <a:lnTo>
                    <a:pt x="414" y="5"/>
                  </a:lnTo>
                  <a:lnTo>
                    <a:pt x="423" y="0"/>
                  </a:lnTo>
                  <a:close/>
                </a:path>
              </a:pathLst>
            </a:custGeom>
            <a:solidFill>
              <a:srgbClr val="FFDD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3782" name="Freeform 38">
              <a:extLst>
                <a:ext uri="{FF2B5EF4-FFF2-40B4-BE49-F238E27FC236}">
                  <a16:creationId xmlns:a16="http://schemas.microsoft.com/office/drawing/2014/main" id="{0F1B9631-9D80-EEA4-8362-3EA0F09E0CE3}"/>
                </a:ext>
              </a:extLst>
            </p:cNvPr>
            <p:cNvSpPr>
              <a:spLocks/>
            </p:cNvSpPr>
            <p:nvPr/>
          </p:nvSpPr>
          <p:spPr bwMode="auto">
            <a:xfrm>
              <a:off x="3853" y="3457"/>
              <a:ext cx="195" cy="106"/>
            </a:xfrm>
            <a:custGeom>
              <a:avLst/>
              <a:gdLst>
                <a:gd name="T0" fmla="*/ 314 w 391"/>
                <a:gd name="T1" fmla="*/ 121 h 213"/>
                <a:gd name="T2" fmla="*/ 300 w 391"/>
                <a:gd name="T3" fmla="*/ 134 h 213"/>
                <a:gd name="T4" fmla="*/ 290 w 391"/>
                <a:gd name="T5" fmla="*/ 148 h 213"/>
                <a:gd name="T6" fmla="*/ 278 w 391"/>
                <a:gd name="T7" fmla="*/ 161 h 213"/>
                <a:gd name="T8" fmla="*/ 269 w 391"/>
                <a:gd name="T9" fmla="*/ 174 h 213"/>
                <a:gd name="T10" fmla="*/ 262 w 391"/>
                <a:gd name="T11" fmla="*/ 186 h 213"/>
                <a:gd name="T12" fmla="*/ 254 w 391"/>
                <a:gd name="T13" fmla="*/ 196 h 213"/>
                <a:gd name="T14" fmla="*/ 248 w 391"/>
                <a:gd name="T15" fmla="*/ 205 h 213"/>
                <a:gd name="T16" fmla="*/ 244 w 391"/>
                <a:gd name="T17" fmla="*/ 213 h 213"/>
                <a:gd name="T18" fmla="*/ 0 w 391"/>
                <a:gd name="T19" fmla="*/ 135 h 213"/>
                <a:gd name="T20" fmla="*/ 5 w 391"/>
                <a:gd name="T21" fmla="*/ 121 h 213"/>
                <a:gd name="T22" fmla="*/ 11 w 391"/>
                <a:gd name="T23" fmla="*/ 103 h 213"/>
                <a:gd name="T24" fmla="*/ 23 w 391"/>
                <a:gd name="T25" fmla="*/ 81 h 213"/>
                <a:gd name="T26" fmla="*/ 39 w 391"/>
                <a:gd name="T27" fmla="*/ 57 h 213"/>
                <a:gd name="T28" fmla="*/ 48 w 391"/>
                <a:gd name="T29" fmla="*/ 47 h 213"/>
                <a:gd name="T30" fmla="*/ 58 w 391"/>
                <a:gd name="T31" fmla="*/ 37 h 213"/>
                <a:gd name="T32" fmla="*/ 69 w 391"/>
                <a:gd name="T33" fmla="*/ 29 h 213"/>
                <a:gd name="T34" fmla="*/ 79 w 391"/>
                <a:gd name="T35" fmla="*/ 21 h 213"/>
                <a:gd name="T36" fmla="*/ 89 w 391"/>
                <a:gd name="T37" fmla="*/ 13 h 213"/>
                <a:gd name="T38" fmla="*/ 98 w 391"/>
                <a:gd name="T39" fmla="*/ 8 h 213"/>
                <a:gd name="T40" fmla="*/ 106 w 391"/>
                <a:gd name="T41" fmla="*/ 4 h 213"/>
                <a:gd name="T42" fmla="*/ 113 w 391"/>
                <a:gd name="T43" fmla="*/ 0 h 213"/>
                <a:gd name="T44" fmla="*/ 165 w 391"/>
                <a:gd name="T45" fmla="*/ 98 h 213"/>
                <a:gd name="T46" fmla="*/ 173 w 391"/>
                <a:gd name="T47" fmla="*/ 98 h 213"/>
                <a:gd name="T48" fmla="*/ 180 w 391"/>
                <a:gd name="T49" fmla="*/ 98 h 213"/>
                <a:gd name="T50" fmla="*/ 195 w 391"/>
                <a:gd name="T51" fmla="*/ 96 h 213"/>
                <a:gd name="T52" fmla="*/ 219 w 391"/>
                <a:gd name="T53" fmla="*/ 96 h 213"/>
                <a:gd name="T54" fmla="*/ 247 w 391"/>
                <a:gd name="T55" fmla="*/ 94 h 213"/>
                <a:gd name="T56" fmla="*/ 281 w 391"/>
                <a:gd name="T57" fmla="*/ 91 h 213"/>
                <a:gd name="T58" fmla="*/ 317 w 391"/>
                <a:gd name="T59" fmla="*/ 87 h 213"/>
                <a:gd name="T60" fmla="*/ 354 w 391"/>
                <a:gd name="T61" fmla="*/ 82 h 213"/>
                <a:gd name="T62" fmla="*/ 391 w 391"/>
                <a:gd name="T63" fmla="*/ 76 h 213"/>
                <a:gd name="T64" fmla="*/ 380 w 391"/>
                <a:gd name="T65" fmla="*/ 81 h 213"/>
                <a:gd name="T66" fmla="*/ 370 w 391"/>
                <a:gd name="T67" fmla="*/ 85 h 213"/>
                <a:gd name="T68" fmla="*/ 360 w 391"/>
                <a:gd name="T69" fmla="*/ 90 h 213"/>
                <a:gd name="T70" fmla="*/ 349 w 391"/>
                <a:gd name="T71" fmla="*/ 96 h 213"/>
                <a:gd name="T72" fmla="*/ 339 w 391"/>
                <a:gd name="T73" fmla="*/ 102 h 213"/>
                <a:gd name="T74" fmla="*/ 330 w 391"/>
                <a:gd name="T75" fmla="*/ 108 h 213"/>
                <a:gd name="T76" fmla="*/ 321 w 391"/>
                <a:gd name="T77" fmla="*/ 114 h 213"/>
                <a:gd name="T78" fmla="*/ 314 w 391"/>
                <a:gd name="T79" fmla="*/ 121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391" h="213">
                  <a:moveTo>
                    <a:pt x="314" y="121"/>
                  </a:moveTo>
                  <a:lnTo>
                    <a:pt x="300" y="134"/>
                  </a:lnTo>
                  <a:lnTo>
                    <a:pt x="290" y="148"/>
                  </a:lnTo>
                  <a:lnTo>
                    <a:pt x="278" y="161"/>
                  </a:lnTo>
                  <a:lnTo>
                    <a:pt x="269" y="174"/>
                  </a:lnTo>
                  <a:lnTo>
                    <a:pt x="262" y="186"/>
                  </a:lnTo>
                  <a:lnTo>
                    <a:pt x="254" y="196"/>
                  </a:lnTo>
                  <a:lnTo>
                    <a:pt x="248" y="205"/>
                  </a:lnTo>
                  <a:lnTo>
                    <a:pt x="244" y="213"/>
                  </a:lnTo>
                  <a:lnTo>
                    <a:pt x="0" y="135"/>
                  </a:lnTo>
                  <a:lnTo>
                    <a:pt x="5" y="121"/>
                  </a:lnTo>
                  <a:lnTo>
                    <a:pt x="11" y="103"/>
                  </a:lnTo>
                  <a:lnTo>
                    <a:pt x="23" y="81"/>
                  </a:lnTo>
                  <a:lnTo>
                    <a:pt x="39" y="57"/>
                  </a:lnTo>
                  <a:lnTo>
                    <a:pt x="48" y="47"/>
                  </a:lnTo>
                  <a:lnTo>
                    <a:pt x="58" y="37"/>
                  </a:lnTo>
                  <a:lnTo>
                    <a:pt x="69" y="29"/>
                  </a:lnTo>
                  <a:lnTo>
                    <a:pt x="79" y="21"/>
                  </a:lnTo>
                  <a:lnTo>
                    <a:pt x="89" y="13"/>
                  </a:lnTo>
                  <a:lnTo>
                    <a:pt x="98" y="8"/>
                  </a:lnTo>
                  <a:lnTo>
                    <a:pt x="106" y="4"/>
                  </a:lnTo>
                  <a:lnTo>
                    <a:pt x="113" y="0"/>
                  </a:lnTo>
                  <a:lnTo>
                    <a:pt x="165" y="98"/>
                  </a:lnTo>
                  <a:lnTo>
                    <a:pt x="173" y="98"/>
                  </a:lnTo>
                  <a:lnTo>
                    <a:pt x="180" y="98"/>
                  </a:lnTo>
                  <a:lnTo>
                    <a:pt x="195" y="96"/>
                  </a:lnTo>
                  <a:lnTo>
                    <a:pt x="219" y="96"/>
                  </a:lnTo>
                  <a:lnTo>
                    <a:pt x="247" y="94"/>
                  </a:lnTo>
                  <a:lnTo>
                    <a:pt x="281" y="91"/>
                  </a:lnTo>
                  <a:lnTo>
                    <a:pt x="317" y="87"/>
                  </a:lnTo>
                  <a:lnTo>
                    <a:pt x="354" y="82"/>
                  </a:lnTo>
                  <a:lnTo>
                    <a:pt x="391" y="76"/>
                  </a:lnTo>
                  <a:lnTo>
                    <a:pt x="380" y="81"/>
                  </a:lnTo>
                  <a:lnTo>
                    <a:pt x="370" y="85"/>
                  </a:lnTo>
                  <a:lnTo>
                    <a:pt x="360" y="90"/>
                  </a:lnTo>
                  <a:lnTo>
                    <a:pt x="349" y="96"/>
                  </a:lnTo>
                  <a:lnTo>
                    <a:pt x="339" y="102"/>
                  </a:lnTo>
                  <a:lnTo>
                    <a:pt x="330" y="108"/>
                  </a:lnTo>
                  <a:lnTo>
                    <a:pt x="321" y="114"/>
                  </a:lnTo>
                  <a:lnTo>
                    <a:pt x="314" y="121"/>
                  </a:lnTo>
                  <a:close/>
                </a:path>
              </a:pathLst>
            </a:custGeom>
            <a:solidFill>
              <a:srgbClr val="FFDD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3783" name="Freeform 39">
              <a:extLst>
                <a:ext uri="{FF2B5EF4-FFF2-40B4-BE49-F238E27FC236}">
                  <a16:creationId xmlns:a16="http://schemas.microsoft.com/office/drawing/2014/main" id="{DD4E02C3-66B0-D53E-7D2E-2F6B8BEED555}"/>
                </a:ext>
              </a:extLst>
            </p:cNvPr>
            <p:cNvSpPr>
              <a:spLocks/>
            </p:cNvSpPr>
            <p:nvPr/>
          </p:nvSpPr>
          <p:spPr bwMode="auto">
            <a:xfrm>
              <a:off x="4741" y="3533"/>
              <a:ext cx="154" cy="52"/>
            </a:xfrm>
            <a:custGeom>
              <a:avLst/>
              <a:gdLst>
                <a:gd name="T0" fmla="*/ 261 w 309"/>
                <a:gd name="T1" fmla="*/ 23 h 105"/>
                <a:gd name="T2" fmla="*/ 261 w 309"/>
                <a:gd name="T3" fmla="*/ 23 h 105"/>
                <a:gd name="T4" fmla="*/ 260 w 309"/>
                <a:gd name="T5" fmla="*/ 23 h 105"/>
                <a:gd name="T6" fmla="*/ 255 w 309"/>
                <a:gd name="T7" fmla="*/ 23 h 105"/>
                <a:gd name="T8" fmla="*/ 248 w 309"/>
                <a:gd name="T9" fmla="*/ 23 h 105"/>
                <a:gd name="T10" fmla="*/ 236 w 309"/>
                <a:gd name="T11" fmla="*/ 23 h 105"/>
                <a:gd name="T12" fmla="*/ 219 w 309"/>
                <a:gd name="T13" fmla="*/ 23 h 105"/>
                <a:gd name="T14" fmla="*/ 197 w 309"/>
                <a:gd name="T15" fmla="*/ 23 h 105"/>
                <a:gd name="T16" fmla="*/ 166 w 309"/>
                <a:gd name="T17" fmla="*/ 23 h 105"/>
                <a:gd name="T18" fmla="*/ 151 w 309"/>
                <a:gd name="T19" fmla="*/ 23 h 105"/>
                <a:gd name="T20" fmla="*/ 138 w 309"/>
                <a:gd name="T21" fmla="*/ 22 h 105"/>
                <a:gd name="T22" fmla="*/ 124 w 309"/>
                <a:gd name="T23" fmla="*/ 18 h 105"/>
                <a:gd name="T24" fmla="*/ 114 w 309"/>
                <a:gd name="T25" fmla="*/ 16 h 105"/>
                <a:gd name="T26" fmla="*/ 105 w 309"/>
                <a:gd name="T27" fmla="*/ 12 h 105"/>
                <a:gd name="T28" fmla="*/ 98 w 309"/>
                <a:gd name="T29" fmla="*/ 8 h 105"/>
                <a:gd name="T30" fmla="*/ 93 w 309"/>
                <a:gd name="T31" fmla="*/ 7 h 105"/>
                <a:gd name="T32" fmla="*/ 92 w 309"/>
                <a:gd name="T33" fmla="*/ 5 h 105"/>
                <a:gd name="T34" fmla="*/ 83 w 309"/>
                <a:gd name="T35" fmla="*/ 0 h 105"/>
                <a:gd name="T36" fmla="*/ 81 w 309"/>
                <a:gd name="T37" fmla="*/ 1 h 105"/>
                <a:gd name="T38" fmla="*/ 80 w 309"/>
                <a:gd name="T39" fmla="*/ 3 h 105"/>
                <a:gd name="T40" fmla="*/ 78 w 309"/>
                <a:gd name="T41" fmla="*/ 5 h 105"/>
                <a:gd name="T42" fmla="*/ 77 w 309"/>
                <a:gd name="T43" fmla="*/ 7 h 105"/>
                <a:gd name="T44" fmla="*/ 75 w 309"/>
                <a:gd name="T45" fmla="*/ 8 h 105"/>
                <a:gd name="T46" fmla="*/ 71 w 309"/>
                <a:gd name="T47" fmla="*/ 10 h 105"/>
                <a:gd name="T48" fmla="*/ 62 w 309"/>
                <a:gd name="T49" fmla="*/ 13 h 105"/>
                <a:gd name="T50" fmla="*/ 50 w 309"/>
                <a:gd name="T51" fmla="*/ 18 h 105"/>
                <a:gd name="T52" fmla="*/ 40 w 309"/>
                <a:gd name="T53" fmla="*/ 20 h 105"/>
                <a:gd name="T54" fmla="*/ 32 w 309"/>
                <a:gd name="T55" fmla="*/ 18 h 105"/>
                <a:gd name="T56" fmla="*/ 28 w 309"/>
                <a:gd name="T57" fmla="*/ 16 h 105"/>
                <a:gd name="T58" fmla="*/ 26 w 309"/>
                <a:gd name="T59" fmla="*/ 14 h 105"/>
                <a:gd name="T60" fmla="*/ 13 w 309"/>
                <a:gd name="T61" fmla="*/ 3 h 105"/>
                <a:gd name="T62" fmla="*/ 12 w 309"/>
                <a:gd name="T63" fmla="*/ 5 h 105"/>
                <a:gd name="T64" fmla="*/ 10 w 309"/>
                <a:gd name="T65" fmla="*/ 10 h 105"/>
                <a:gd name="T66" fmla="*/ 9 w 309"/>
                <a:gd name="T67" fmla="*/ 16 h 105"/>
                <a:gd name="T68" fmla="*/ 7 w 309"/>
                <a:gd name="T69" fmla="*/ 18 h 105"/>
                <a:gd name="T70" fmla="*/ 6 w 309"/>
                <a:gd name="T71" fmla="*/ 21 h 105"/>
                <a:gd name="T72" fmla="*/ 4 w 309"/>
                <a:gd name="T73" fmla="*/ 29 h 105"/>
                <a:gd name="T74" fmla="*/ 1 w 309"/>
                <a:gd name="T75" fmla="*/ 38 h 105"/>
                <a:gd name="T76" fmla="*/ 0 w 309"/>
                <a:gd name="T77" fmla="*/ 49 h 105"/>
                <a:gd name="T78" fmla="*/ 1 w 309"/>
                <a:gd name="T79" fmla="*/ 64 h 105"/>
                <a:gd name="T80" fmla="*/ 4 w 309"/>
                <a:gd name="T81" fmla="*/ 79 h 105"/>
                <a:gd name="T82" fmla="*/ 9 w 309"/>
                <a:gd name="T83" fmla="*/ 91 h 105"/>
                <a:gd name="T84" fmla="*/ 12 w 309"/>
                <a:gd name="T85" fmla="*/ 97 h 105"/>
                <a:gd name="T86" fmla="*/ 15 w 309"/>
                <a:gd name="T87" fmla="*/ 105 h 105"/>
                <a:gd name="T88" fmla="*/ 309 w 309"/>
                <a:gd name="T89" fmla="*/ 56 h 105"/>
                <a:gd name="T90" fmla="*/ 261 w 309"/>
                <a:gd name="T91" fmla="*/ 23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309" h="105">
                  <a:moveTo>
                    <a:pt x="261" y="23"/>
                  </a:moveTo>
                  <a:lnTo>
                    <a:pt x="261" y="23"/>
                  </a:lnTo>
                  <a:lnTo>
                    <a:pt x="260" y="23"/>
                  </a:lnTo>
                  <a:lnTo>
                    <a:pt x="255" y="23"/>
                  </a:lnTo>
                  <a:lnTo>
                    <a:pt x="248" y="23"/>
                  </a:lnTo>
                  <a:lnTo>
                    <a:pt x="236" y="23"/>
                  </a:lnTo>
                  <a:lnTo>
                    <a:pt x="219" y="23"/>
                  </a:lnTo>
                  <a:lnTo>
                    <a:pt x="197" y="23"/>
                  </a:lnTo>
                  <a:lnTo>
                    <a:pt x="166" y="23"/>
                  </a:lnTo>
                  <a:lnTo>
                    <a:pt x="151" y="23"/>
                  </a:lnTo>
                  <a:lnTo>
                    <a:pt x="138" y="22"/>
                  </a:lnTo>
                  <a:lnTo>
                    <a:pt x="124" y="18"/>
                  </a:lnTo>
                  <a:lnTo>
                    <a:pt x="114" y="16"/>
                  </a:lnTo>
                  <a:lnTo>
                    <a:pt x="105" y="12"/>
                  </a:lnTo>
                  <a:lnTo>
                    <a:pt x="98" y="8"/>
                  </a:lnTo>
                  <a:lnTo>
                    <a:pt x="93" y="7"/>
                  </a:lnTo>
                  <a:lnTo>
                    <a:pt x="92" y="5"/>
                  </a:lnTo>
                  <a:lnTo>
                    <a:pt x="83" y="0"/>
                  </a:lnTo>
                  <a:lnTo>
                    <a:pt x="81" y="1"/>
                  </a:lnTo>
                  <a:lnTo>
                    <a:pt x="80" y="3"/>
                  </a:lnTo>
                  <a:lnTo>
                    <a:pt x="78" y="5"/>
                  </a:lnTo>
                  <a:lnTo>
                    <a:pt x="77" y="7"/>
                  </a:lnTo>
                  <a:lnTo>
                    <a:pt x="75" y="8"/>
                  </a:lnTo>
                  <a:lnTo>
                    <a:pt x="71" y="10"/>
                  </a:lnTo>
                  <a:lnTo>
                    <a:pt x="62" y="13"/>
                  </a:lnTo>
                  <a:lnTo>
                    <a:pt x="50" y="18"/>
                  </a:lnTo>
                  <a:lnTo>
                    <a:pt x="40" y="20"/>
                  </a:lnTo>
                  <a:lnTo>
                    <a:pt x="32" y="18"/>
                  </a:lnTo>
                  <a:lnTo>
                    <a:pt x="28" y="16"/>
                  </a:lnTo>
                  <a:lnTo>
                    <a:pt x="26" y="14"/>
                  </a:lnTo>
                  <a:lnTo>
                    <a:pt x="13" y="3"/>
                  </a:lnTo>
                  <a:lnTo>
                    <a:pt x="12" y="5"/>
                  </a:lnTo>
                  <a:lnTo>
                    <a:pt x="10" y="10"/>
                  </a:lnTo>
                  <a:lnTo>
                    <a:pt x="9" y="16"/>
                  </a:lnTo>
                  <a:lnTo>
                    <a:pt x="7" y="18"/>
                  </a:lnTo>
                  <a:lnTo>
                    <a:pt x="6" y="21"/>
                  </a:lnTo>
                  <a:lnTo>
                    <a:pt x="4" y="29"/>
                  </a:lnTo>
                  <a:lnTo>
                    <a:pt x="1" y="38"/>
                  </a:lnTo>
                  <a:lnTo>
                    <a:pt x="0" y="49"/>
                  </a:lnTo>
                  <a:lnTo>
                    <a:pt x="1" y="64"/>
                  </a:lnTo>
                  <a:lnTo>
                    <a:pt x="4" y="79"/>
                  </a:lnTo>
                  <a:lnTo>
                    <a:pt x="9" y="91"/>
                  </a:lnTo>
                  <a:lnTo>
                    <a:pt x="12" y="97"/>
                  </a:lnTo>
                  <a:lnTo>
                    <a:pt x="15" y="105"/>
                  </a:lnTo>
                  <a:lnTo>
                    <a:pt x="309" y="56"/>
                  </a:lnTo>
                  <a:lnTo>
                    <a:pt x="261" y="2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3784" name="Freeform 40">
              <a:extLst>
                <a:ext uri="{FF2B5EF4-FFF2-40B4-BE49-F238E27FC236}">
                  <a16:creationId xmlns:a16="http://schemas.microsoft.com/office/drawing/2014/main" id="{74772DF4-9B62-E709-93FA-0CAA14977A06}"/>
                </a:ext>
              </a:extLst>
            </p:cNvPr>
            <p:cNvSpPr>
              <a:spLocks/>
            </p:cNvSpPr>
            <p:nvPr/>
          </p:nvSpPr>
          <p:spPr bwMode="auto">
            <a:xfrm>
              <a:off x="4752" y="3545"/>
              <a:ext cx="118" cy="29"/>
            </a:xfrm>
            <a:custGeom>
              <a:avLst/>
              <a:gdLst>
                <a:gd name="T0" fmla="*/ 36 w 236"/>
                <a:gd name="T1" fmla="*/ 11 h 58"/>
                <a:gd name="T2" fmla="*/ 45 w 236"/>
                <a:gd name="T3" fmla="*/ 9 h 58"/>
                <a:gd name="T4" fmla="*/ 52 w 236"/>
                <a:gd name="T5" fmla="*/ 5 h 58"/>
                <a:gd name="T6" fmla="*/ 59 w 236"/>
                <a:gd name="T7" fmla="*/ 2 h 58"/>
                <a:gd name="T8" fmla="*/ 64 w 236"/>
                <a:gd name="T9" fmla="*/ 0 h 58"/>
                <a:gd name="T10" fmla="*/ 70 w 236"/>
                <a:gd name="T11" fmla="*/ 2 h 58"/>
                <a:gd name="T12" fmla="*/ 77 w 236"/>
                <a:gd name="T13" fmla="*/ 6 h 58"/>
                <a:gd name="T14" fmla="*/ 86 w 236"/>
                <a:gd name="T15" fmla="*/ 9 h 58"/>
                <a:gd name="T16" fmla="*/ 96 w 236"/>
                <a:gd name="T17" fmla="*/ 13 h 58"/>
                <a:gd name="T18" fmla="*/ 107 w 236"/>
                <a:gd name="T19" fmla="*/ 15 h 58"/>
                <a:gd name="T20" fmla="*/ 119 w 236"/>
                <a:gd name="T21" fmla="*/ 17 h 58"/>
                <a:gd name="T22" fmla="*/ 132 w 236"/>
                <a:gd name="T23" fmla="*/ 18 h 58"/>
                <a:gd name="T24" fmla="*/ 146 w 236"/>
                <a:gd name="T25" fmla="*/ 18 h 58"/>
                <a:gd name="T26" fmla="*/ 159 w 236"/>
                <a:gd name="T27" fmla="*/ 18 h 58"/>
                <a:gd name="T28" fmla="*/ 172 w 236"/>
                <a:gd name="T29" fmla="*/ 17 h 58"/>
                <a:gd name="T30" fmla="*/ 186 w 236"/>
                <a:gd name="T31" fmla="*/ 17 h 58"/>
                <a:gd name="T32" fmla="*/ 197 w 236"/>
                <a:gd name="T33" fmla="*/ 17 h 58"/>
                <a:gd name="T34" fmla="*/ 209 w 236"/>
                <a:gd name="T35" fmla="*/ 17 h 58"/>
                <a:gd name="T36" fmla="*/ 218 w 236"/>
                <a:gd name="T37" fmla="*/ 17 h 58"/>
                <a:gd name="T38" fmla="*/ 226 w 236"/>
                <a:gd name="T39" fmla="*/ 17 h 58"/>
                <a:gd name="T40" fmla="*/ 232 w 236"/>
                <a:gd name="T41" fmla="*/ 17 h 58"/>
                <a:gd name="T42" fmla="*/ 236 w 236"/>
                <a:gd name="T43" fmla="*/ 20 h 58"/>
                <a:gd name="T44" fmla="*/ 7 w 236"/>
                <a:gd name="T45" fmla="*/ 58 h 58"/>
                <a:gd name="T46" fmla="*/ 4 w 236"/>
                <a:gd name="T47" fmla="*/ 50 h 58"/>
                <a:gd name="T48" fmla="*/ 1 w 236"/>
                <a:gd name="T49" fmla="*/ 41 h 58"/>
                <a:gd name="T50" fmla="*/ 0 w 236"/>
                <a:gd name="T51" fmla="*/ 33 h 58"/>
                <a:gd name="T52" fmla="*/ 0 w 236"/>
                <a:gd name="T53" fmla="*/ 27 h 58"/>
                <a:gd name="T54" fmla="*/ 0 w 236"/>
                <a:gd name="T55" fmla="*/ 23 h 58"/>
                <a:gd name="T56" fmla="*/ 1 w 236"/>
                <a:gd name="T57" fmla="*/ 19 h 58"/>
                <a:gd name="T58" fmla="*/ 1 w 236"/>
                <a:gd name="T59" fmla="*/ 15 h 58"/>
                <a:gd name="T60" fmla="*/ 3 w 236"/>
                <a:gd name="T61" fmla="*/ 11 h 58"/>
                <a:gd name="T62" fmla="*/ 10 w 236"/>
                <a:gd name="T63" fmla="*/ 13 h 58"/>
                <a:gd name="T64" fmla="*/ 18 w 236"/>
                <a:gd name="T65" fmla="*/ 14 h 58"/>
                <a:gd name="T66" fmla="*/ 27 w 236"/>
                <a:gd name="T67" fmla="*/ 14 h 58"/>
                <a:gd name="T68" fmla="*/ 36 w 236"/>
                <a:gd name="T69" fmla="*/ 11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36" h="58">
                  <a:moveTo>
                    <a:pt x="36" y="11"/>
                  </a:moveTo>
                  <a:lnTo>
                    <a:pt x="45" y="9"/>
                  </a:lnTo>
                  <a:lnTo>
                    <a:pt x="52" y="5"/>
                  </a:lnTo>
                  <a:lnTo>
                    <a:pt x="59" y="2"/>
                  </a:lnTo>
                  <a:lnTo>
                    <a:pt x="64" y="0"/>
                  </a:lnTo>
                  <a:lnTo>
                    <a:pt x="70" y="2"/>
                  </a:lnTo>
                  <a:lnTo>
                    <a:pt x="77" y="6"/>
                  </a:lnTo>
                  <a:lnTo>
                    <a:pt x="86" y="9"/>
                  </a:lnTo>
                  <a:lnTo>
                    <a:pt x="96" y="13"/>
                  </a:lnTo>
                  <a:lnTo>
                    <a:pt x="107" y="15"/>
                  </a:lnTo>
                  <a:lnTo>
                    <a:pt x="119" y="17"/>
                  </a:lnTo>
                  <a:lnTo>
                    <a:pt x="132" y="18"/>
                  </a:lnTo>
                  <a:lnTo>
                    <a:pt x="146" y="18"/>
                  </a:lnTo>
                  <a:lnTo>
                    <a:pt x="159" y="18"/>
                  </a:lnTo>
                  <a:lnTo>
                    <a:pt x="172" y="17"/>
                  </a:lnTo>
                  <a:lnTo>
                    <a:pt x="186" y="17"/>
                  </a:lnTo>
                  <a:lnTo>
                    <a:pt x="197" y="17"/>
                  </a:lnTo>
                  <a:lnTo>
                    <a:pt x="209" y="17"/>
                  </a:lnTo>
                  <a:lnTo>
                    <a:pt x="218" y="17"/>
                  </a:lnTo>
                  <a:lnTo>
                    <a:pt x="226" y="17"/>
                  </a:lnTo>
                  <a:lnTo>
                    <a:pt x="232" y="17"/>
                  </a:lnTo>
                  <a:lnTo>
                    <a:pt x="236" y="20"/>
                  </a:lnTo>
                  <a:lnTo>
                    <a:pt x="7" y="58"/>
                  </a:lnTo>
                  <a:lnTo>
                    <a:pt x="4" y="50"/>
                  </a:lnTo>
                  <a:lnTo>
                    <a:pt x="1" y="41"/>
                  </a:lnTo>
                  <a:lnTo>
                    <a:pt x="0" y="33"/>
                  </a:lnTo>
                  <a:lnTo>
                    <a:pt x="0" y="27"/>
                  </a:lnTo>
                  <a:lnTo>
                    <a:pt x="0" y="23"/>
                  </a:lnTo>
                  <a:lnTo>
                    <a:pt x="1" y="19"/>
                  </a:lnTo>
                  <a:lnTo>
                    <a:pt x="1" y="15"/>
                  </a:lnTo>
                  <a:lnTo>
                    <a:pt x="3" y="11"/>
                  </a:lnTo>
                  <a:lnTo>
                    <a:pt x="10" y="13"/>
                  </a:lnTo>
                  <a:lnTo>
                    <a:pt x="18" y="14"/>
                  </a:lnTo>
                  <a:lnTo>
                    <a:pt x="27" y="14"/>
                  </a:lnTo>
                  <a:lnTo>
                    <a:pt x="36" y="11"/>
                  </a:lnTo>
                  <a:close/>
                </a:path>
              </a:pathLst>
            </a:custGeom>
            <a:solidFill>
              <a:srgbClr val="A0EA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3785" name="Freeform 41">
              <a:extLst>
                <a:ext uri="{FF2B5EF4-FFF2-40B4-BE49-F238E27FC236}">
                  <a16:creationId xmlns:a16="http://schemas.microsoft.com/office/drawing/2014/main" id="{EEF387AC-D79D-4CA6-B78A-BC4089328D5C}"/>
                </a:ext>
              </a:extLst>
            </p:cNvPr>
            <p:cNvSpPr>
              <a:spLocks/>
            </p:cNvSpPr>
            <p:nvPr/>
          </p:nvSpPr>
          <p:spPr bwMode="auto">
            <a:xfrm>
              <a:off x="4117" y="3437"/>
              <a:ext cx="91" cy="125"/>
            </a:xfrm>
            <a:custGeom>
              <a:avLst/>
              <a:gdLst>
                <a:gd name="T0" fmla="*/ 165 w 183"/>
                <a:gd name="T1" fmla="*/ 48 h 252"/>
                <a:gd name="T2" fmla="*/ 183 w 183"/>
                <a:gd name="T3" fmla="*/ 44 h 252"/>
                <a:gd name="T4" fmla="*/ 181 w 183"/>
                <a:gd name="T5" fmla="*/ 43 h 252"/>
                <a:gd name="T6" fmla="*/ 177 w 183"/>
                <a:gd name="T7" fmla="*/ 38 h 252"/>
                <a:gd name="T8" fmla="*/ 171 w 183"/>
                <a:gd name="T9" fmla="*/ 34 h 252"/>
                <a:gd name="T10" fmla="*/ 169 w 183"/>
                <a:gd name="T11" fmla="*/ 33 h 252"/>
                <a:gd name="T12" fmla="*/ 166 w 183"/>
                <a:gd name="T13" fmla="*/ 30 h 252"/>
                <a:gd name="T14" fmla="*/ 160 w 183"/>
                <a:gd name="T15" fmla="*/ 26 h 252"/>
                <a:gd name="T16" fmla="*/ 152 w 183"/>
                <a:gd name="T17" fmla="*/ 20 h 252"/>
                <a:gd name="T18" fmla="*/ 141 w 183"/>
                <a:gd name="T19" fmla="*/ 13 h 252"/>
                <a:gd name="T20" fmla="*/ 134 w 183"/>
                <a:gd name="T21" fmla="*/ 11 h 252"/>
                <a:gd name="T22" fmla="*/ 126 w 183"/>
                <a:gd name="T23" fmla="*/ 8 h 252"/>
                <a:gd name="T24" fmla="*/ 117 w 183"/>
                <a:gd name="T25" fmla="*/ 5 h 252"/>
                <a:gd name="T26" fmla="*/ 108 w 183"/>
                <a:gd name="T27" fmla="*/ 4 h 252"/>
                <a:gd name="T28" fmla="*/ 101 w 183"/>
                <a:gd name="T29" fmla="*/ 3 h 252"/>
                <a:gd name="T30" fmla="*/ 94 w 183"/>
                <a:gd name="T31" fmla="*/ 1 h 252"/>
                <a:gd name="T32" fmla="*/ 89 w 183"/>
                <a:gd name="T33" fmla="*/ 1 h 252"/>
                <a:gd name="T34" fmla="*/ 86 w 183"/>
                <a:gd name="T35" fmla="*/ 1 h 252"/>
                <a:gd name="T36" fmla="*/ 77 w 183"/>
                <a:gd name="T37" fmla="*/ 0 h 252"/>
                <a:gd name="T38" fmla="*/ 0 w 183"/>
                <a:gd name="T39" fmla="*/ 252 h 252"/>
                <a:gd name="T40" fmla="*/ 55 w 183"/>
                <a:gd name="T41" fmla="*/ 231 h 252"/>
                <a:gd name="T42" fmla="*/ 56 w 183"/>
                <a:gd name="T43" fmla="*/ 230 h 252"/>
                <a:gd name="T44" fmla="*/ 61 w 183"/>
                <a:gd name="T45" fmla="*/ 219 h 252"/>
                <a:gd name="T46" fmla="*/ 73 w 183"/>
                <a:gd name="T47" fmla="*/ 197 h 252"/>
                <a:gd name="T48" fmla="*/ 95 w 183"/>
                <a:gd name="T49" fmla="*/ 154 h 252"/>
                <a:gd name="T50" fmla="*/ 101 w 183"/>
                <a:gd name="T51" fmla="*/ 143 h 252"/>
                <a:gd name="T52" fmla="*/ 110 w 183"/>
                <a:gd name="T53" fmla="*/ 134 h 252"/>
                <a:gd name="T54" fmla="*/ 117 w 183"/>
                <a:gd name="T55" fmla="*/ 125 h 252"/>
                <a:gd name="T56" fmla="*/ 126 w 183"/>
                <a:gd name="T57" fmla="*/ 117 h 252"/>
                <a:gd name="T58" fmla="*/ 135 w 183"/>
                <a:gd name="T59" fmla="*/ 112 h 252"/>
                <a:gd name="T60" fmla="*/ 141 w 183"/>
                <a:gd name="T61" fmla="*/ 108 h 252"/>
                <a:gd name="T62" fmla="*/ 146 w 183"/>
                <a:gd name="T63" fmla="*/ 105 h 252"/>
                <a:gd name="T64" fmla="*/ 147 w 183"/>
                <a:gd name="T65" fmla="*/ 104 h 252"/>
                <a:gd name="T66" fmla="*/ 156 w 183"/>
                <a:gd name="T67" fmla="*/ 100 h 252"/>
                <a:gd name="T68" fmla="*/ 156 w 183"/>
                <a:gd name="T69" fmla="*/ 99 h 252"/>
                <a:gd name="T70" fmla="*/ 154 w 183"/>
                <a:gd name="T71" fmla="*/ 96 h 252"/>
                <a:gd name="T72" fmla="*/ 153 w 183"/>
                <a:gd name="T73" fmla="*/ 94 h 252"/>
                <a:gd name="T74" fmla="*/ 153 w 183"/>
                <a:gd name="T75" fmla="*/ 92 h 252"/>
                <a:gd name="T76" fmla="*/ 153 w 183"/>
                <a:gd name="T77" fmla="*/ 91 h 252"/>
                <a:gd name="T78" fmla="*/ 152 w 183"/>
                <a:gd name="T79" fmla="*/ 86 h 252"/>
                <a:gd name="T80" fmla="*/ 152 w 183"/>
                <a:gd name="T81" fmla="*/ 78 h 252"/>
                <a:gd name="T82" fmla="*/ 152 w 183"/>
                <a:gd name="T83" fmla="*/ 66 h 252"/>
                <a:gd name="T84" fmla="*/ 154 w 183"/>
                <a:gd name="T85" fmla="*/ 59 h 252"/>
                <a:gd name="T86" fmla="*/ 159 w 183"/>
                <a:gd name="T87" fmla="*/ 53 h 252"/>
                <a:gd name="T88" fmla="*/ 162 w 183"/>
                <a:gd name="T89" fmla="*/ 49 h 252"/>
                <a:gd name="T90" fmla="*/ 165 w 183"/>
                <a:gd name="T91" fmla="*/ 48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83" h="252">
                  <a:moveTo>
                    <a:pt x="165" y="48"/>
                  </a:moveTo>
                  <a:lnTo>
                    <a:pt x="183" y="44"/>
                  </a:lnTo>
                  <a:lnTo>
                    <a:pt x="181" y="43"/>
                  </a:lnTo>
                  <a:lnTo>
                    <a:pt x="177" y="38"/>
                  </a:lnTo>
                  <a:lnTo>
                    <a:pt x="171" y="34"/>
                  </a:lnTo>
                  <a:lnTo>
                    <a:pt x="169" y="33"/>
                  </a:lnTo>
                  <a:lnTo>
                    <a:pt x="166" y="30"/>
                  </a:lnTo>
                  <a:lnTo>
                    <a:pt x="160" y="26"/>
                  </a:lnTo>
                  <a:lnTo>
                    <a:pt x="152" y="20"/>
                  </a:lnTo>
                  <a:lnTo>
                    <a:pt x="141" y="13"/>
                  </a:lnTo>
                  <a:lnTo>
                    <a:pt x="134" y="11"/>
                  </a:lnTo>
                  <a:lnTo>
                    <a:pt x="126" y="8"/>
                  </a:lnTo>
                  <a:lnTo>
                    <a:pt x="117" y="5"/>
                  </a:lnTo>
                  <a:lnTo>
                    <a:pt x="108" y="4"/>
                  </a:lnTo>
                  <a:lnTo>
                    <a:pt x="101" y="3"/>
                  </a:lnTo>
                  <a:lnTo>
                    <a:pt x="94" y="1"/>
                  </a:lnTo>
                  <a:lnTo>
                    <a:pt x="89" y="1"/>
                  </a:lnTo>
                  <a:lnTo>
                    <a:pt x="86" y="1"/>
                  </a:lnTo>
                  <a:lnTo>
                    <a:pt x="77" y="0"/>
                  </a:lnTo>
                  <a:lnTo>
                    <a:pt x="0" y="252"/>
                  </a:lnTo>
                  <a:lnTo>
                    <a:pt x="55" y="231"/>
                  </a:lnTo>
                  <a:lnTo>
                    <a:pt x="56" y="230"/>
                  </a:lnTo>
                  <a:lnTo>
                    <a:pt x="61" y="219"/>
                  </a:lnTo>
                  <a:lnTo>
                    <a:pt x="73" y="197"/>
                  </a:lnTo>
                  <a:lnTo>
                    <a:pt x="95" y="154"/>
                  </a:lnTo>
                  <a:lnTo>
                    <a:pt x="101" y="143"/>
                  </a:lnTo>
                  <a:lnTo>
                    <a:pt x="110" y="134"/>
                  </a:lnTo>
                  <a:lnTo>
                    <a:pt x="117" y="125"/>
                  </a:lnTo>
                  <a:lnTo>
                    <a:pt x="126" y="117"/>
                  </a:lnTo>
                  <a:lnTo>
                    <a:pt x="135" y="112"/>
                  </a:lnTo>
                  <a:lnTo>
                    <a:pt x="141" y="108"/>
                  </a:lnTo>
                  <a:lnTo>
                    <a:pt x="146" y="105"/>
                  </a:lnTo>
                  <a:lnTo>
                    <a:pt x="147" y="104"/>
                  </a:lnTo>
                  <a:lnTo>
                    <a:pt x="156" y="100"/>
                  </a:lnTo>
                  <a:lnTo>
                    <a:pt x="156" y="99"/>
                  </a:lnTo>
                  <a:lnTo>
                    <a:pt x="154" y="96"/>
                  </a:lnTo>
                  <a:lnTo>
                    <a:pt x="153" y="94"/>
                  </a:lnTo>
                  <a:lnTo>
                    <a:pt x="153" y="92"/>
                  </a:lnTo>
                  <a:lnTo>
                    <a:pt x="153" y="91"/>
                  </a:lnTo>
                  <a:lnTo>
                    <a:pt x="152" y="86"/>
                  </a:lnTo>
                  <a:lnTo>
                    <a:pt x="152" y="78"/>
                  </a:lnTo>
                  <a:lnTo>
                    <a:pt x="152" y="66"/>
                  </a:lnTo>
                  <a:lnTo>
                    <a:pt x="154" y="59"/>
                  </a:lnTo>
                  <a:lnTo>
                    <a:pt x="159" y="53"/>
                  </a:lnTo>
                  <a:lnTo>
                    <a:pt x="162" y="49"/>
                  </a:lnTo>
                  <a:lnTo>
                    <a:pt x="165" y="4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3786" name="Freeform 42">
              <a:extLst>
                <a:ext uri="{FF2B5EF4-FFF2-40B4-BE49-F238E27FC236}">
                  <a16:creationId xmlns:a16="http://schemas.microsoft.com/office/drawing/2014/main" id="{E675CF08-5AA4-433D-2EBA-4706A3FEB168}"/>
                </a:ext>
              </a:extLst>
            </p:cNvPr>
            <p:cNvSpPr>
              <a:spLocks/>
            </p:cNvSpPr>
            <p:nvPr/>
          </p:nvSpPr>
          <p:spPr bwMode="auto">
            <a:xfrm>
              <a:off x="4134" y="3448"/>
              <a:ext cx="55" cy="98"/>
            </a:xfrm>
            <a:custGeom>
              <a:avLst/>
              <a:gdLst>
                <a:gd name="T0" fmla="*/ 95 w 110"/>
                <a:gd name="T1" fmla="*/ 43 h 196"/>
                <a:gd name="T2" fmla="*/ 94 w 110"/>
                <a:gd name="T3" fmla="*/ 51 h 196"/>
                <a:gd name="T4" fmla="*/ 94 w 110"/>
                <a:gd name="T5" fmla="*/ 59 h 196"/>
                <a:gd name="T6" fmla="*/ 94 w 110"/>
                <a:gd name="T7" fmla="*/ 64 h 196"/>
                <a:gd name="T8" fmla="*/ 95 w 110"/>
                <a:gd name="T9" fmla="*/ 69 h 196"/>
                <a:gd name="T10" fmla="*/ 89 w 110"/>
                <a:gd name="T11" fmla="*/ 73 h 196"/>
                <a:gd name="T12" fmla="*/ 83 w 110"/>
                <a:gd name="T13" fmla="*/ 77 h 196"/>
                <a:gd name="T14" fmla="*/ 76 w 110"/>
                <a:gd name="T15" fmla="*/ 82 h 196"/>
                <a:gd name="T16" fmla="*/ 69 w 110"/>
                <a:gd name="T17" fmla="*/ 90 h 196"/>
                <a:gd name="T18" fmla="*/ 61 w 110"/>
                <a:gd name="T19" fmla="*/ 97 h 196"/>
                <a:gd name="T20" fmla="*/ 54 w 110"/>
                <a:gd name="T21" fmla="*/ 105 h 196"/>
                <a:gd name="T22" fmla="*/ 46 w 110"/>
                <a:gd name="T23" fmla="*/ 116 h 196"/>
                <a:gd name="T24" fmla="*/ 40 w 110"/>
                <a:gd name="T25" fmla="*/ 126 h 196"/>
                <a:gd name="T26" fmla="*/ 30 w 110"/>
                <a:gd name="T27" fmla="*/ 148 h 196"/>
                <a:gd name="T28" fmla="*/ 19 w 110"/>
                <a:gd name="T29" fmla="*/ 167 h 196"/>
                <a:gd name="T30" fmla="*/ 11 w 110"/>
                <a:gd name="T31" fmla="*/ 183 h 196"/>
                <a:gd name="T32" fmla="*/ 5 w 110"/>
                <a:gd name="T33" fmla="*/ 193 h 196"/>
                <a:gd name="T34" fmla="*/ 0 w 110"/>
                <a:gd name="T35" fmla="*/ 196 h 196"/>
                <a:gd name="T36" fmla="*/ 60 w 110"/>
                <a:gd name="T37" fmla="*/ 0 h 196"/>
                <a:gd name="T38" fmla="*/ 69 w 110"/>
                <a:gd name="T39" fmla="*/ 2 h 196"/>
                <a:gd name="T40" fmla="*/ 79 w 110"/>
                <a:gd name="T41" fmla="*/ 3 h 196"/>
                <a:gd name="T42" fmla="*/ 88 w 110"/>
                <a:gd name="T43" fmla="*/ 5 h 196"/>
                <a:gd name="T44" fmla="*/ 95 w 110"/>
                <a:gd name="T45" fmla="*/ 8 h 196"/>
                <a:gd name="T46" fmla="*/ 100 w 110"/>
                <a:gd name="T47" fmla="*/ 9 h 196"/>
                <a:gd name="T48" fmla="*/ 103 w 110"/>
                <a:gd name="T49" fmla="*/ 12 h 196"/>
                <a:gd name="T50" fmla="*/ 107 w 110"/>
                <a:gd name="T51" fmla="*/ 13 h 196"/>
                <a:gd name="T52" fmla="*/ 110 w 110"/>
                <a:gd name="T53" fmla="*/ 16 h 196"/>
                <a:gd name="T54" fmla="*/ 104 w 110"/>
                <a:gd name="T55" fmla="*/ 21 h 196"/>
                <a:gd name="T56" fmla="*/ 101 w 110"/>
                <a:gd name="T57" fmla="*/ 26 h 196"/>
                <a:gd name="T58" fmla="*/ 97 w 110"/>
                <a:gd name="T59" fmla="*/ 34 h 196"/>
                <a:gd name="T60" fmla="*/ 95 w 110"/>
                <a:gd name="T61" fmla="*/ 43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0" h="196">
                  <a:moveTo>
                    <a:pt x="95" y="43"/>
                  </a:moveTo>
                  <a:lnTo>
                    <a:pt x="94" y="51"/>
                  </a:lnTo>
                  <a:lnTo>
                    <a:pt x="94" y="59"/>
                  </a:lnTo>
                  <a:lnTo>
                    <a:pt x="94" y="64"/>
                  </a:lnTo>
                  <a:lnTo>
                    <a:pt x="95" y="69"/>
                  </a:lnTo>
                  <a:lnTo>
                    <a:pt x="89" y="73"/>
                  </a:lnTo>
                  <a:lnTo>
                    <a:pt x="83" y="77"/>
                  </a:lnTo>
                  <a:lnTo>
                    <a:pt x="76" y="82"/>
                  </a:lnTo>
                  <a:lnTo>
                    <a:pt x="69" y="90"/>
                  </a:lnTo>
                  <a:lnTo>
                    <a:pt x="61" y="97"/>
                  </a:lnTo>
                  <a:lnTo>
                    <a:pt x="54" y="105"/>
                  </a:lnTo>
                  <a:lnTo>
                    <a:pt x="46" y="116"/>
                  </a:lnTo>
                  <a:lnTo>
                    <a:pt x="40" y="126"/>
                  </a:lnTo>
                  <a:lnTo>
                    <a:pt x="30" y="148"/>
                  </a:lnTo>
                  <a:lnTo>
                    <a:pt x="19" y="167"/>
                  </a:lnTo>
                  <a:lnTo>
                    <a:pt x="11" y="183"/>
                  </a:lnTo>
                  <a:lnTo>
                    <a:pt x="5" y="193"/>
                  </a:lnTo>
                  <a:lnTo>
                    <a:pt x="0" y="196"/>
                  </a:lnTo>
                  <a:lnTo>
                    <a:pt x="60" y="0"/>
                  </a:lnTo>
                  <a:lnTo>
                    <a:pt x="69" y="2"/>
                  </a:lnTo>
                  <a:lnTo>
                    <a:pt x="79" y="3"/>
                  </a:lnTo>
                  <a:lnTo>
                    <a:pt x="88" y="5"/>
                  </a:lnTo>
                  <a:lnTo>
                    <a:pt x="95" y="8"/>
                  </a:lnTo>
                  <a:lnTo>
                    <a:pt x="100" y="9"/>
                  </a:lnTo>
                  <a:lnTo>
                    <a:pt x="103" y="12"/>
                  </a:lnTo>
                  <a:lnTo>
                    <a:pt x="107" y="13"/>
                  </a:lnTo>
                  <a:lnTo>
                    <a:pt x="110" y="16"/>
                  </a:lnTo>
                  <a:lnTo>
                    <a:pt x="104" y="21"/>
                  </a:lnTo>
                  <a:lnTo>
                    <a:pt x="101" y="26"/>
                  </a:lnTo>
                  <a:lnTo>
                    <a:pt x="97" y="34"/>
                  </a:lnTo>
                  <a:lnTo>
                    <a:pt x="95" y="43"/>
                  </a:lnTo>
                  <a:close/>
                </a:path>
              </a:pathLst>
            </a:custGeom>
            <a:solidFill>
              <a:srgbClr val="A0EA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3787" name="Freeform 43">
              <a:extLst>
                <a:ext uri="{FF2B5EF4-FFF2-40B4-BE49-F238E27FC236}">
                  <a16:creationId xmlns:a16="http://schemas.microsoft.com/office/drawing/2014/main" id="{FC2B655B-7B35-9AB0-AA04-D1E7466768F8}"/>
                </a:ext>
              </a:extLst>
            </p:cNvPr>
            <p:cNvSpPr>
              <a:spLocks/>
            </p:cNvSpPr>
            <p:nvPr/>
          </p:nvSpPr>
          <p:spPr bwMode="auto">
            <a:xfrm>
              <a:off x="4553" y="2758"/>
              <a:ext cx="13" cy="17"/>
            </a:xfrm>
            <a:custGeom>
              <a:avLst/>
              <a:gdLst>
                <a:gd name="T0" fmla="*/ 25 w 25"/>
                <a:gd name="T1" fmla="*/ 33 h 35"/>
                <a:gd name="T2" fmla="*/ 22 w 25"/>
                <a:gd name="T3" fmla="*/ 0 h 35"/>
                <a:gd name="T4" fmla="*/ 0 w 25"/>
                <a:gd name="T5" fmla="*/ 1 h 35"/>
                <a:gd name="T6" fmla="*/ 3 w 25"/>
                <a:gd name="T7" fmla="*/ 35 h 35"/>
                <a:gd name="T8" fmla="*/ 25 w 25"/>
                <a:gd name="T9" fmla="*/ 33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35">
                  <a:moveTo>
                    <a:pt x="25" y="33"/>
                  </a:moveTo>
                  <a:lnTo>
                    <a:pt x="22" y="0"/>
                  </a:lnTo>
                  <a:lnTo>
                    <a:pt x="0" y="1"/>
                  </a:lnTo>
                  <a:lnTo>
                    <a:pt x="3" y="35"/>
                  </a:lnTo>
                  <a:lnTo>
                    <a:pt x="25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3788" name="Freeform 44">
              <a:extLst>
                <a:ext uri="{FF2B5EF4-FFF2-40B4-BE49-F238E27FC236}">
                  <a16:creationId xmlns:a16="http://schemas.microsoft.com/office/drawing/2014/main" id="{0C967EC4-146C-4C17-A8DC-7B3FD9AC1AED}"/>
                </a:ext>
              </a:extLst>
            </p:cNvPr>
            <p:cNvSpPr>
              <a:spLocks/>
            </p:cNvSpPr>
            <p:nvPr/>
          </p:nvSpPr>
          <p:spPr bwMode="auto">
            <a:xfrm>
              <a:off x="4195" y="2950"/>
              <a:ext cx="276" cy="244"/>
            </a:xfrm>
            <a:custGeom>
              <a:avLst/>
              <a:gdLst>
                <a:gd name="T0" fmla="*/ 511 w 551"/>
                <a:gd name="T1" fmla="*/ 1 h 487"/>
                <a:gd name="T2" fmla="*/ 449 w 551"/>
                <a:gd name="T3" fmla="*/ 6 h 487"/>
                <a:gd name="T4" fmla="*/ 386 w 551"/>
                <a:gd name="T5" fmla="*/ 11 h 487"/>
                <a:gd name="T6" fmla="*/ 325 w 551"/>
                <a:gd name="T7" fmla="*/ 18 h 487"/>
                <a:gd name="T8" fmla="*/ 270 w 551"/>
                <a:gd name="T9" fmla="*/ 24 h 487"/>
                <a:gd name="T10" fmla="*/ 223 w 551"/>
                <a:gd name="T11" fmla="*/ 32 h 487"/>
                <a:gd name="T12" fmla="*/ 186 w 551"/>
                <a:gd name="T13" fmla="*/ 41 h 487"/>
                <a:gd name="T14" fmla="*/ 160 w 551"/>
                <a:gd name="T15" fmla="*/ 51 h 487"/>
                <a:gd name="T16" fmla="*/ 134 w 551"/>
                <a:gd name="T17" fmla="*/ 80 h 487"/>
                <a:gd name="T18" fmla="*/ 95 w 551"/>
                <a:gd name="T19" fmla="*/ 158 h 487"/>
                <a:gd name="T20" fmla="*/ 59 w 551"/>
                <a:gd name="T21" fmla="*/ 250 h 487"/>
                <a:gd name="T22" fmla="*/ 34 w 551"/>
                <a:gd name="T23" fmla="*/ 324 h 487"/>
                <a:gd name="T24" fmla="*/ 36 w 551"/>
                <a:gd name="T25" fmla="*/ 355 h 487"/>
                <a:gd name="T26" fmla="*/ 49 w 551"/>
                <a:gd name="T27" fmla="*/ 383 h 487"/>
                <a:gd name="T28" fmla="*/ 43 w 551"/>
                <a:gd name="T29" fmla="*/ 403 h 487"/>
                <a:gd name="T30" fmla="*/ 33 w 551"/>
                <a:gd name="T31" fmla="*/ 418 h 487"/>
                <a:gd name="T32" fmla="*/ 19 w 551"/>
                <a:gd name="T33" fmla="*/ 436 h 487"/>
                <a:gd name="T34" fmla="*/ 6 w 551"/>
                <a:gd name="T35" fmla="*/ 455 h 487"/>
                <a:gd name="T36" fmla="*/ 19 w 551"/>
                <a:gd name="T37" fmla="*/ 468 h 487"/>
                <a:gd name="T38" fmla="*/ 68 w 551"/>
                <a:gd name="T39" fmla="*/ 414 h 487"/>
                <a:gd name="T40" fmla="*/ 43 w 551"/>
                <a:gd name="T41" fmla="*/ 474 h 487"/>
                <a:gd name="T42" fmla="*/ 91 w 551"/>
                <a:gd name="T43" fmla="*/ 422 h 487"/>
                <a:gd name="T44" fmla="*/ 62 w 551"/>
                <a:gd name="T45" fmla="*/ 481 h 487"/>
                <a:gd name="T46" fmla="*/ 110 w 551"/>
                <a:gd name="T47" fmla="*/ 429 h 487"/>
                <a:gd name="T48" fmla="*/ 83 w 551"/>
                <a:gd name="T49" fmla="*/ 487 h 487"/>
                <a:gd name="T50" fmla="*/ 102 w 551"/>
                <a:gd name="T51" fmla="*/ 468 h 487"/>
                <a:gd name="T52" fmla="*/ 123 w 551"/>
                <a:gd name="T53" fmla="*/ 443 h 487"/>
                <a:gd name="T54" fmla="*/ 138 w 551"/>
                <a:gd name="T55" fmla="*/ 416 h 487"/>
                <a:gd name="T56" fmla="*/ 144 w 551"/>
                <a:gd name="T57" fmla="*/ 391 h 487"/>
                <a:gd name="T58" fmla="*/ 135 w 551"/>
                <a:gd name="T59" fmla="*/ 370 h 487"/>
                <a:gd name="T60" fmla="*/ 114 w 551"/>
                <a:gd name="T61" fmla="*/ 352 h 487"/>
                <a:gd name="T62" fmla="*/ 91 w 551"/>
                <a:gd name="T63" fmla="*/ 338 h 487"/>
                <a:gd name="T64" fmla="*/ 70 w 551"/>
                <a:gd name="T65" fmla="*/ 329 h 487"/>
                <a:gd name="T66" fmla="*/ 64 w 551"/>
                <a:gd name="T67" fmla="*/ 316 h 487"/>
                <a:gd name="T68" fmla="*/ 82 w 551"/>
                <a:gd name="T69" fmla="*/ 278 h 487"/>
                <a:gd name="T70" fmla="*/ 111 w 551"/>
                <a:gd name="T71" fmla="*/ 221 h 487"/>
                <a:gd name="T72" fmla="*/ 147 w 551"/>
                <a:gd name="T73" fmla="*/ 168 h 487"/>
                <a:gd name="T74" fmla="*/ 183 w 551"/>
                <a:gd name="T75" fmla="*/ 140 h 487"/>
                <a:gd name="T76" fmla="*/ 206 w 551"/>
                <a:gd name="T77" fmla="*/ 137 h 487"/>
                <a:gd name="T78" fmla="*/ 242 w 551"/>
                <a:gd name="T79" fmla="*/ 138 h 487"/>
                <a:gd name="T80" fmla="*/ 284 w 551"/>
                <a:gd name="T81" fmla="*/ 142 h 487"/>
                <a:gd name="T82" fmla="*/ 330 w 551"/>
                <a:gd name="T83" fmla="*/ 146 h 487"/>
                <a:gd name="T84" fmla="*/ 376 w 551"/>
                <a:gd name="T85" fmla="*/ 153 h 487"/>
                <a:gd name="T86" fmla="*/ 416 w 551"/>
                <a:gd name="T87" fmla="*/ 158 h 487"/>
                <a:gd name="T88" fmla="*/ 446 w 551"/>
                <a:gd name="T89" fmla="*/ 162 h 487"/>
                <a:gd name="T90" fmla="*/ 463 w 551"/>
                <a:gd name="T91" fmla="*/ 164 h 487"/>
                <a:gd name="T92" fmla="*/ 499 w 551"/>
                <a:gd name="T93" fmla="*/ 204 h 487"/>
                <a:gd name="T94" fmla="*/ 474 w 551"/>
                <a:gd name="T95" fmla="*/ 206 h 487"/>
                <a:gd name="T96" fmla="*/ 465 w 551"/>
                <a:gd name="T97" fmla="*/ 303 h 487"/>
                <a:gd name="T98" fmla="*/ 475 w 551"/>
                <a:gd name="T99" fmla="*/ 299 h 487"/>
                <a:gd name="T100" fmla="*/ 487 w 551"/>
                <a:gd name="T101" fmla="*/ 294 h 487"/>
                <a:gd name="T102" fmla="*/ 501 w 551"/>
                <a:gd name="T103" fmla="*/ 285 h 487"/>
                <a:gd name="T104" fmla="*/ 527 w 551"/>
                <a:gd name="T105" fmla="*/ 254 h 487"/>
                <a:gd name="T106" fmla="*/ 548 w 551"/>
                <a:gd name="T107" fmla="*/ 180 h 487"/>
                <a:gd name="T108" fmla="*/ 551 w 551"/>
                <a:gd name="T109" fmla="*/ 95 h 487"/>
                <a:gd name="T110" fmla="*/ 545 w 551"/>
                <a:gd name="T111" fmla="*/ 23 h 4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551" h="487">
                  <a:moveTo>
                    <a:pt x="542" y="0"/>
                  </a:moveTo>
                  <a:lnTo>
                    <a:pt x="511" y="1"/>
                  </a:lnTo>
                  <a:lnTo>
                    <a:pt x="480" y="3"/>
                  </a:lnTo>
                  <a:lnTo>
                    <a:pt x="449" y="6"/>
                  </a:lnTo>
                  <a:lnTo>
                    <a:pt x="416" y="9"/>
                  </a:lnTo>
                  <a:lnTo>
                    <a:pt x="386" y="11"/>
                  </a:lnTo>
                  <a:lnTo>
                    <a:pt x="355" y="14"/>
                  </a:lnTo>
                  <a:lnTo>
                    <a:pt x="325" y="18"/>
                  </a:lnTo>
                  <a:lnTo>
                    <a:pt x="297" y="20"/>
                  </a:lnTo>
                  <a:lnTo>
                    <a:pt x="270" y="24"/>
                  </a:lnTo>
                  <a:lnTo>
                    <a:pt x="247" y="28"/>
                  </a:lnTo>
                  <a:lnTo>
                    <a:pt x="223" y="32"/>
                  </a:lnTo>
                  <a:lnTo>
                    <a:pt x="203" y="37"/>
                  </a:lnTo>
                  <a:lnTo>
                    <a:pt x="186" y="41"/>
                  </a:lnTo>
                  <a:lnTo>
                    <a:pt x="171" y="46"/>
                  </a:lnTo>
                  <a:lnTo>
                    <a:pt x="160" y="51"/>
                  </a:lnTo>
                  <a:lnTo>
                    <a:pt x="153" y="57"/>
                  </a:lnTo>
                  <a:lnTo>
                    <a:pt x="134" y="80"/>
                  </a:lnTo>
                  <a:lnTo>
                    <a:pt x="114" y="115"/>
                  </a:lnTo>
                  <a:lnTo>
                    <a:pt x="95" y="158"/>
                  </a:lnTo>
                  <a:lnTo>
                    <a:pt x="77" y="204"/>
                  </a:lnTo>
                  <a:lnTo>
                    <a:pt x="59" y="250"/>
                  </a:lnTo>
                  <a:lnTo>
                    <a:pt x="46" y="291"/>
                  </a:lnTo>
                  <a:lnTo>
                    <a:pt x="34" y="324"/>
                  </a:lnTo>
                  <a:lnTo>
                    <a:pt x="28" y="344"/>
                  </a:lnTo>
                  <a:lnTo>
                    <a:pt x="36" y="355"/>
                  </a:lnTo>
                  <a:lnTo>
                    <a:pt x="45" y="368"/>
                  </a:lnTo>
                  <a:lnTo>
                    <a:pt x="49" y="383"/>
                  </a:lnTo>
                  <a:lnTo>
                    <a:pt x="46" y="398"/>
                  </a:lnTo>
                  <a:lnTo>
                    <a:pt x="43" y="403"/>
                  </a:lnTo>
                  <a:lnTo>
                    <a:pt x="39" y="411"/>
                  </a:lnTo>
                  <a:lnTo>
                    <a:pt x="33" y="418"/>
                  </a:lnTo>
                  <a:lnTo>
                    <a:pt x="25" y="427"/>
                  </a:lnTo>
                  <a:lnTo>
                    <a:pt x="19" y="436"/>
                  </a:lnTo>
                  <a:lnTo>
                    <a:pt x="12" y="446"/>
                  </a:lnTo>
                  <a:lnTo>
                    <a:pt x="6" y="455"/>
                  </a:lnTo>
                  <a:lnTo>
                    <a:pt x="0" y="461"/>
                  </a:lnTo>
                  <a:lnTo>
                    <a:pt x="19" y="468"/>
                  </a:lnTo>
                  <a:lnTo>
                    <a:pt x="59" y="412"/>
                  </a:lnTo>
                  <a:lnTo>
                    <a:pt x="68" y="414"/>
                  </a:lnTo>
                  <a:lnTo>
                    <a:pt x="28" y="470"/>
                  </a:lnTo>
                  <a:lnTo>
                    <a:pt x="43" y="474"/>
                  </a:lnTo>
                  <a:lnTo>
                    <a:pt x="82" y="420"/>
                  </a:lnTo>
                  <a:lnTo>
                    <a:pt x="91" y="422"/>
                  </a:lnTo>
                  <a:lnTo>
                    <a:pt x="52" y="478"/>
                  </a:lnTo>
                  <a:lnTo>
                    <a:pt x="62" y="481"/>
                  </a:lnTo>
                  <a:lnTo>
                    <a:pt x="101" y="426"/>
                  </a:lnTo>
                  <a:lnTo>
                    <a:pt x="110" y="429"/>
                  </a:lnTo>
                  <a:lnTo>
                    <a:pt x="71" y="483"/>
                  </a:lnTo>
                  <a:lnTo>
                    <a:pt x="83" y="487"/>
                  </a:lnTo>
                  <a:lnTo>
                    <a:pt x="92" y="478"/>
                  </a:lnTo>
                  <a:lnTo>
                    <a:pt x="102" y="468"/>
                  </a:lnTo>
                  <a:lnTo>
                    <a:pt x="113" y="456"/>
                  </a:lnTo>
                  <a:lnTo>
                    <a:pt x="123" y="443"/>
                  </a:lnTo>
                  <a:lnTo>
                    <a:pt x="132" y="430"/>
                  </a:lnTo>
                  <a:lnTo>
                    <a:pt x="138" y="416"/>
                  </a:lnTo>
                  <a:lnTo>
                    <a:pt x="143" y="403"/>
                  </a:lnTo>
                  <a:lnTo>
                    <a:pt x="144" y="391"/>
                  </a:lnTo>
                  <a:lnTo>
                    <a:pt x="141" y="381"/>
                  </a:lnTo>
                  <a:lnTo>
                    <a:pt x="135" y="370"/>
                  </a:lnTo>
                  <a:lnTo>
                    <a:pt x="125" y="360"/>
                  </a:lnTo>
                  <a:lnTo>
                    <a:pt x="114" y="352"/>
                  </a:lnTo>
                  <a:lnTo>
                    <a:pt x="102" y="344"/>
                  </a:lnTo>
                  <a:lnTo>
                    <a:pt x="91" y="338"/>
                  </a:lnTo>
                  <a:lnTo>
                    <a:pt x="79" y="333"/>
                  </a:lnTo>
                  <a:lnTo>
                    <a:pt x="70" y="329"/>
                  </a:lnTo>
                  <a:lnTo>
                    <a:pt x="61" y="325"/>
                  </a:lnTo>
                  <a:lnTo>
                    <a:pt x="64" y="316"/>
                  </a:lnTo>
                  <a:lnTo>
                    <a:pt x="71" y="300"/>
                  </a:lnTo>
                  <a:lnTo>
                    <a:pt x="82" y="278"/>
                  </a:lnTo>
                  <a:lnTo>
                    <a:pt x="95" y="251"/>
                  </a:lnTo>
                  <a:lnTo>
                    <a:pt x="111" y="221"/>
                  </a:lnTo>
                  <a:lnTo>
                    <a:pt x="129" y="193"/>
                  </a:lnTo>
                  <a:lnTo>
                    <a:pt x="147" y="168"/>
                  </a:lnTo>
                  <a:lnTo>
                    <a:pt x="165" y="149"/>
                  </a:lnTo>
                  <a:lnTo>
                    <a:pt x="183" y="140"/>
                  </a:lnTo>
                  <a:lnTo>
                    <a:pt x="193" y="138"/>
                  </a:lnTo>
                  <a:lnTo>
                    <a:pt x="206" y="137"/>
                  </a:lnTo>
                  <a:lnTo>
                    <a:pt x="223" y="138"/>
                  </a:lnTo>
                  <a:lnTo>
                    <a:pt x="242" y="138"/>
                  </a:lnTo>
                  <a:lnTo>
                    <a:pt x="261" y="140"/>
                  </a:lnTo>
                  <a:lnTo>
                    <a:pt x="284" y="142"/>
                  </a:lnTo>
                  <a:lnTo>
                    <a:pt x="307" y="143"/>
                  </a:lnTo>
                  <a:lnTo>
                    <a:pt x="330" y="146"/>
                  </a:lnTo>
                  <a:lnTo>
                    <a:pt x="353" y="149"/>
                  </a:lnTo>
                  <a:lnTo>
                    <a:pt x="376" y="153"/>
                  </a:lnTo>
                  <a:lnTo>
                    <a:pt x="397" y="155"/>
                  </a:lnTo>
                  <a:lnTo>
                    <a:pt x="416" y="158"/>
                  </a:lnTo>
                  <a:lnTo>
                    <a:pt x="432" y="159"/>
                  </a:lnTo>
                  <a:lnTo>
                    <a:pt x="446" y="162"/>
                  </a:lnTo>
                  <a:lnTo>
                    <a:pt x="457" y="163"/>
                  </a:lnTo>
                  <a:lnTo>
                    <a:pt x="463" y="164"/>
                  </a:lnTo>
                  <a:lnTo>
                    <a:pt x="468" y="164"/>
                  </a:lnTo>
                  <a:lnTo>
                    <a:pt x="499" y="204"/>
                  </a:lnTo>
                  <a:lnTo>
                    <a:pt x="503" y="219"/>
                  </a:lnTo>
                  <a:lnTo>
                    <a:pt x="474" y="206"/>
                  </a:lnTo>
                  <a:lnTo>
                    <a:pt x="460" y="304"/>
                  </a:lnTo>
                  <a:lnTo>
                    <a:pt x="465" y="303"/>
                  </a:lnTo>
                  <a:lnTo>
                    <a:pt x="469" y="302"/>
                  </a:lnTo>
                  <a:lnTo>
                    <a:pt x="475" y="299"/>
                  </a:lnTo>
                  <a:lnTo>
                    <a:pt x="480" y="296"/>
                  </a:lnTo>
                  <a:lnTo>
                    <a:pt x="487" y="294"/>
                  </a:lnTo>
                  <a:lnTo>
                    <a:pt x="493" y="289"/>
                  </a:lnTo>
                  <a:lnTo>
                    <a:pt x="501" y="285"/>
                  </a:lnTo>
                  <a:lnTo>
                    <a:pt x="508" y="278"/>
                  </a:lnTo>
                  <a:lnTo>
                    <a:pt x="527" y="254"/>
                  </a:lnTo>
                  <a:lnTo>
                    <a:pt x="541" y="220"/>
                  </a:lnTo>
                  <a:lnTo>
                    <a:pt x="548" y="180"/>
                  </a:lnTo>
                  <a:lnTo>
                    <a:pt x="551" y="137"/>
                  </a:lnTo>
                  <a:lnTo>
                    <a:pt x="551" y="95"/>
                  </a:lnTo>
                  <a:lnTo>
                    <a:pt x="548" y="57"/>
                  </a:lnTo>
                  <a:lnTo>
                    <a:pt x="545" y="23"/>
                  </a:lnTo>
                  <a:lnTo>
                    <a:pt x="542" y="0"/>
                  </a:lnTo>
                  <a:close/>
                </a:path>
              </a:pathLst>
            </a:custGeom>
            <a:solidFill>
              <a:srgbClr val="FFDB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3789" name="Freeform 45">
              <a:extLst>
                <a:ext uri="{FF2B5EF4-FFF2-40B4-BE49-F238E27FC236}">
                  <a16:creationId xmlns:a16="http://schemas.microsoft.com/office/drawing/2014/main" id="{8B7F5650-CB78-754D-92A5-5CA10F62F627}"/>
                </a:ext>
              </a:extLst>
            </p:cNvPr>
            <p:cNvSpPr>
              <a:spLocks/>
            </p:cNvSpPr>
            <p:nvPr/>
          </p:nvSpPr>
          <p:spPr bwMode="auto">
            <a:xfrm>
              <a:off x="4586" y="2781"/>
              <a:ext cx="199" cy="272"/>
            </a:xfrm>
            <a:custGeom>
              <a:avLst/>
              <a:gdLst>
                <a:gd name="T0" fmla="*/ 223 w 398"/>
                <a:gd name="T1" fmla="*/ 182 h 546"/>
                <a:gd name="T2" fmla="*/ 227 w 398"/>
                <a:gd name="T3" fmla="*/ 167 h 546"/>
                <a:gd name="T4" fmla="*/ 242 w 398"/>
                <a:gd name="T5" fmla="*/ 131 h 546"/>
                <a:gd name="T6" fmla="*/ 251 w 398"/>
                <a:gd name="T7" fmla="*/ 108 h 546"/>
                <a:gd name="T8" fmla="*/ 242 w 398"/>
                <a:gd name="T9" fmla="*/ 79 h 546"/>
                <a:gd name="T10" fmla="*/ 224 w 398"/>
                <a:gd name="T11" fmla="*/ 43 h 546"/>
                <a:gd name="T12" fmla="*/ 202 w 398"/>
                <a:gd name="T13" fmla="*/ 12 h 546"/>
                <a:gd name="T14" fmla="*/ 182 w 398"/>
                <a:gd name="T15" fmla="*/ 0 h 546"/>
                <a:gd name="T16" fmla="*/ 163 w 398"/>
                <a:gd name="T17" fmla="*/ 7 h 546"/>
                <a:gd name="T18" fmla="*/ 138 w 398"/>
                <a:gd name="T19" fmla="*/ 21 h 546"/>
                <a:gd name="T20" fmla="*/ 114 w 398"/>
                <a:gd name="T21" fmla="*/ 40 h 546"/>
                <a:gd name="T22" fmla="*/ 113 w 398"/>
                <a:gd name="T23" fmla="*/ 64 h 546"/>
                <a:gd name="T24" fmla="*/ 168 w 398"/>
                <a:gd name="T25" fmla="*/ 34 h 546"/>
                <a:gd name="T26" fmla="*/ 130 w 398"/>
                <a:gd name="T27" fmla="*/ 84 h 546"/>
                <a:gd name="T28" fmla="*/ 182 w 398"/>
                <a:gd name="T29" fmla="*/ 58 h 546"/>
                <a:gd name="T30" fmla="*/ 144 w 398"/>
                <a:gd name="T31" fmla="*/ 101 h 546"/>
                <a:gd name="T32" fmla="*/ 196 w 398"/>
                <a:gd name="T33" fmla="*/ 74 h 546"/>
                <a:gd name="T34" fmla="*/ 165 w 398"/>
                <a:gd name="T35" fmla="*/ 127 h 546"/>
                <a:gd name="T36" fmla="*/ 228 w 398"/>
                <a:gd name="T37" fmla="*/ 119 h 546"/>
                <a:gd name="T38" fmla="*/ 217 w 398"/>
                <a:gd name="T39" fmla="*/ 211 h 546"/>
                <a:gd name="T40" fmla="*/ 230 w 398"/>
                <a:gd name="T41" fmla="*/ 227 h 546"/>
                <a:gd name="T42" fmla="*/ 263 w 398"/>
                <a:gd name="T43" fmla="*/ 266 h 546"/>
                <a:gd name="T44" fmla="*/ 292 w 398"/>
                <a:gd name="T45" fmla="*/ 313 h 546"/>
                <a:gd name="T46" fmla="*/ 301 w 398"/>
                <a:gd name="T47" fmla="*/ 353 h 546"/>
                <a:gd name="T48" fmla="*/ 288 w 398"/>
                <a:gd name="T49" fmla="*/ 372 h 546"/>
                <a:gd name="T50" fmla="*/ 267 w 398"/>
                <a:gd name="T51" fmla="*/ 377 h 546"/>
                <a:gd name="T52" fmla="*/ 239 w 398"/>
                <a:gd name="T53" fmla="*/ 379 h 546"/>
                <a:gd name="T54" fmla="*/ 202 w 398"/>
                <a:gd name="T55" fmla="*/ 379 h 546"/>
                <a:gd name="T56" fmla="*/ 160 w 398"/>
                <a:gd name="T57" fmla="*/ 376 h 546"/>
                <a:gd name="T58" fmla="*/ 114 w 398"/>
                <a:gd name="T59" fmla="*/ 371 h 546"/>
                <a:gd name="T60" fmla="*/ 68 w 398"/>
                <a:gd name="T61" fmla="*/ 366 h 546"/>
                <a:gd name="T62" fmla="*/ 22 w 398"/>
                <a:gd name="T63" fmla="*/ 359 h 546"/>
                <a:gd name="T64" fmla="*/ 3 w 398"/>
                <a:gd name="T65" fmla="*/ 375 h 546"/>
                <a:gd name="T66" fmla="*/ 7 w 398"/>
                <a:gd name="T67" fmla="*/ 427 h 546"/>
                <a:gd name="T68" fmla="*/ 16 w 398"/>
                <a:gd name="T69" fmla="*/ 486 h 546"/>
                <a:gd name="T70" fmla="*/ 35 w 398"/>
                <a:gd name="T71" fmla="*/ 530 h 546"/>
                <a:gd name="T72" fmla="*/ 65 w 398"/>
                <a:gd name="T73" fmla="*/ 541 h 546"/>
                <a:gd name="T74" fmla="*/ 111 w 398"/>
                <a:gd name="T75" fmla="*/ 530 h 546"/>
                <a:gd name="T76" fmla="*/ 162 w 398"/>
                <a:gd name="T77" fmla="*/ 516 h 546"/>
                <a:gd name="T78" fmla="*/ 217 w 398"/>
                <a:gd name="T79" fmla="*/ 499 h 546"/>
                <a:gd name="T80" fmla="*/ 270 w 398"/>
                <a:gd name="T81" fmla="*/ 481 h 546"/>
                <a:gd name="T82" fmla="*/ 318 w 398"/>
                <a:gd name="T83" fmla="*/ 463 h 546"/>
                <a:gd name="T84" fmla="*/ 358 w 398"/>
                <a:gd name="T85" fmla="*/ 445 h 546"/>
                <a:gd name="T86" fmla="*/ 386 w 398"/>
                <a:gd name="T87" fmla="*/ 427 h 546"/>
                <a:gd name="T88" fmla="*/ 398 w 398"/>
                <a:gd name="T89" fmla="*/ 399 h 546"/>
                <a:gd name="T90" fmla="*/ 373 w 398"/>
                <a:gd name="T91" fmla="*/ 345 h 546"/>
                <a:gd name="T92" fmla="*/ 321 w 398"/>
                <a:gd name="T93" fmla="*/ 279 h 546"/>
                <a:gd name="T94" fmla="*/ 258 w 398"/>
                <a:gd name="T95" fmla="*/ 214 h 5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98" h="546">
                  <a:moveTo>
                    <a:pt x="227" y="186"/>
                  </a:moveTo>
                  <a:lnTo>
                    <a:pt x="223" y="182"/>
                  </a:lnTo>
                  <a:lnTo>
                    <a:pt x="224" y="176"/>
                  </a:lnTo>
                  <a:lnTo>
                    <a:pt x="227" y="167"/>
                  </a:lnTo>
                  <a:lnTo>
                    <a:pt x="233" y="149"/>
                  </a:lnTo>
                  <a:lnTo>
                    <a:pt x="242" y="131"/>
                  </a:lnTo>
                  <a:lnTo>
                    <a:pt x="251" y="116"/>
                  </a:lnTo>
                  <a:lnTo>
                    <a:pt x="251" y="108"/>
                  </a:lnTo>
                  <a:lnTo>
                    <a:pt x="248" y="95"/>
                  </a:lnTo>
                  <a:lnTo>
                    <a:pt x="242" y="79"/>
                  </a:lnTo>
                  <a:lnTo>
                    <a:pt x="233" y="61"/>
                  </a:lnTo>
                  <a:lnTo>
                    <a:pt x="224" y="43"/>
                  </a:lnTo>
                  <a:lnTo>
                    <a:pt x="212" y="26"/>
                  </a:lnTo>
                  <a:lnTo>
                    <a:pt x="202" y="12"/>
                  </a:lnTo>
                  <a:lnTo>
                    <a:pt x="190" y="3"/>
                  </a:lnTo>
                  <a:lnTo>
                    <a:pt x="182" y="0"/>
                  </a:lnTo>
                  <a:lnTo>
                    <a:pt x="174" y="1"/>
                  </a:lnTo>
                  <a:lnTo>
                    <a:pt x="163" y="7"/>
                  </a:lnTo>
                  <a:lnTo>
                    <a:pt x="151" y="13"/>
                  </a:lnTo>
                  <a:lnTo>
                    <a:pt x="138" y="21"/>
                  </a:lnTo>
                  <a:lnTo>
                    <a:pt x="126" y="30"/>
                  </a:lnTo>
                  <a:lnTo>
                    <a:pt x="114" y="40"/>
                  </a:lnTo>
                  <a:lnTo>
                    <a:pt x="102" y="51"/>
                  </a:lnTo>
                  <a:lnTo>
                    <a:pt x="113" y="64"/>
                  </a:lnTo>
                  <a:lnTo>
                    <a:pt x="165" y="26"/>
                  </a:lnTo>
                  <a:lnTo>
                    <a:pt x="168" y="34"/>
                  </a:lnTo>
                  <a:lnTo>
                    <a:pt x="119" y="71"/>
                  </a:lnTo>
                  <a:lnTo>
                    <a:pt x="130" y="84"/>
                  </a:lnTo>
                  <a:lnTo>
                    <a:pt x="179" y="51"/>
                  </a:lnTo>
                  <a:lnTo>
                    <a:pt x="182" y="58"/>
                  </a:lnTo>
                  <a:lnTo>
                    <a:pt x="136" y="92"/>
                  </a:lnTo>
                  <a:lnTo>
                    <a:pt x="144" y="101"/>
                  </a:lnTo>
                  <a:lnTo>
                    <a:pt x="193" y="66"/>
                  </a:lnTo>
                  <a:lnTo>
                    <a:pt x="196" y="74"/>
                  </a:lnTo>
                  <a:lnTo>
                    <a:pt x="150" y="109"/>
                  </a:lnTo>
                  <a:lnTo>
                    <a:pt x="165" y="127"/>
                  </a:lnTo>
                  <a:lnTo>
                    <a:pt x="191" y="110"/>
                  </a:lnTo>
                  <a:lnTo>
                    <a:pt x="228" y="119"/>
                  </a:lnTo>
                  <a:lnTo>
                    <a:pt x="184" y="202"/>
                  </a:lnTo>
                  <a:lnTo>
                    <a:pt x="217" y="211"/>
                  </a:lnTo>
                  <a:lnTo>
                    <a:pt x="218" y="214"/>
                  </a:lnTo>
                  <a:lnTo>
                    <a:pt x="230" y="227"/>
                  </a:lnTo>
                  <a:lnTo>
                    <a:pt x="246" y="245"/>
                  </a:lnTo>
                  <a:lnTo>
                    <a:pt x="263" y="266"/>
                  </a:lnTo>
                  <a:lnTo>
                    <a:pt x="279" y="289"/>
                  </a:lnTo>
                  <a:lnTo>
                    <a:pt x="292" y="313"/>
                  </a:lnTo>
                  <a:lnTo>
                    <a:pt x="300" y="335"/>
                  </a:lnTo>
                  <a:lnTo>
                    <a:pt x="301" y="353"/>
                  </a:lnTo>
                  <a:lnTo>
                    <a:pt x="294" y="368"/>
                  </a:lnTo>
                  <a:lnTo>
                    <a:pt x="288" y="372"/>
                  </a:lnTo>
                  <a:lnTo>
                    <a:pt x="279" y="375"/>
                  </a:lnTo>
                  <a:lnTo>
                    <a:pt x="267" y="377"/>
                  </a:lnTo>
                  <a:lnTo>
                    <a:pt x="254" y="379"/>
                  </a:lnTo>
                  <a:lnTo>
                    <a:pt x="239" y="379"/>
                  </a:lnTo>
                  <a:lnTo>
                    <a:pt x="221" y="379"/>
                  </a:lnTo>
                  <a:lnTo>
                    <a:pt x="202" y="379"/>
                  </a:lnTo>
                  <a:lnTo>
                    <a:pt x="181" y="377"/>
                  </a:lnTo>
                  <a:lnTo>
                    <a:pt x="160" y="376"/>
                  </a:lnTo>
                  <a:lnTo>
                    <a:pt x="138" y="374"/>
                  </a:lnTo>
                  <a:lnTo>
                    <a:pt x="114" y="371"/>
                  </a:lnTo>
                  <a:lnTo>
                    <a:pt x="92" y="368"/>
                  </a:lnTo>
                  <a:lnTo>
                    <a:pt x="68" y="366"/>
                  </a:lnTo>
                  <a:lnTo>
                    <a:pt x="44" y="363"/>
                  </a:lnTo>
                  <a:lnTo>
                    <a:pt x="22" y="359"/>
                  </a:lnTo>
                  <a:lnTo>
                    <a:pt x="0" y="357"/>
                  </a:lnTo>
                  <a:lnTo>
                    <a:pt x="3" y="375"/>
                  </a:lnTo>
                  <a:lnTo>
                    <a:pt x="6" y="399"/>
                  </a:lnTo>
                  <a:lnTo>
                    <a:pt x="7" y="427"/>
                  </a:lnTo>
                  <a:lnTo>
                    <a:pt x="10" y="458"/>
                  </a:lnTo>
                  <a:lnTo>
                    <a:pt x="16" y="486"/>
                  </a:lnTo>
                  <a:lnTo>
                    <a:pt x="25" y="511"/>
                  </a:lnTo>
                  <a:lnTo>
                    <a:pt x="35" y="530"/>
                  </a:lnTo>
                  <a:lnTo>
                    <a:pt x="46" y="546"/>
                  </a:lnTo>
                  <a:lnTo>
                    <a:pt x="65" y="541"/>
                  </a:lnTo>
                  <a:lnTo>
                    <a:pt x="87" y="536"/>
                  </a:lnTo>
                  <a:lnTo>
                    <a:pt x="111" y="530"/>
                  </a:lnTo>
                  <a:lnTo>
                    <a:pt x="136" y="523"/>
                  </a:lnTo>
                  <a:lnTo>
                    <a:pt x="162" y="516"/>
                  </a:lnTo>
                  <a:lnTo>
                    <a:pt x="190" y="507"/>
                  </a:lnTo>
                  <a:lnTo>
                    <a:pt x="217" y="499"/>
                  </a:lnTo>
                  <a:lnTo>
                    <a:pt x="243" y="490"/>
                  </a:lnTo>
                  <a:lnTo>
                    <a:pt x="270" y="481"/>
                  </a:lnTo>
                  <a:lnTo>
                    <a:pt x="295" y="472"/>
                  </a:lnTo>
                  <a:lnTo>
                    <a:pt x="318" y="463"/>
                  </a:lnTo>
                  <a:lnTo>
                    <a:pt x="340" y="454"/>
                  </a:lnTo>
                  <a:lnTo>
                    <a:pt x="358" y="445"/>
                  </a:lnTo>
                  <a:lnTo>
                    <a:pt x="374" y="436"/>
                  </a:lnTo>
                  <a:lnTo>
                    <a:pt x="386" y="427"/>
                  </a:lnTo>
                  <a:lnTo>
                    <a:pt x="393" y="418"/>
                  </a:lnTo>
                  <a:lnTo>
                    <a:pt x="398" y="399"/>
                  </a:lnTo>
                  <a:lnTo>
                    <a:pt x="390" y="374"/>
                  </a:lnTo>
                  <a:lnTo>
                    <a:pt x="373" y="345"/>
                  </a:lnTo>
                  <a:lnTo>
                    <a:pt x="350" y="313"/>
                  </a:lnTo>
                  <a:lnTo>
                    <a:pt x="321" y="279"/>
                  </a:lnTo>
                  <a:lnTo>
                    <a:pt x="289" y="245"/>
                  </a:lnTo>
                  <a:lnTo>
                    <a:pt x="258" y="214"/>
                  </a:lnTo>
                  <a:lnTo>
                    <a:pt x="227" y="186"/>
                  </a:lnTo>
                  <a:close/>
                </a:path>
              </a:pathLst>
            </a:custGeom>
            <a:solidFill>
              <a:srgbClr val="FFDB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3790" name="Freeform 46">
              <a:extLst>
                <a:ext uri="{FF2B5EF4-FFF2-40B4-BE49-F238E27FC236}">
                  <a16:creationId xmlns:a16="http://schemas.microsoft.com/office/drawing/2014/main" id="{1442DD7C-069D-301E-AA4F-10B9EB44CC12}"/>
                </a:ext>
              </a:extLst>
            </p:cNvPr>
            <p:cNvSpPr>
              <a:spLocks/>
            </p:cNvSpPr>
            <p:nvPr/>
          </p:nvSpPr>
          <p:spPr bwMode="auto">
            <a:xfrm>
              <a:off x="5095" y="2566"/>
              <a:ext cx="10" cy="24"/>
            </a:xfrm>
            <a:custGeom>
              <a:avLst/>
              <a:gdLst>
                <a:gd name="T0" fmla="*/ 0 w 19"/>
                <a:gd name="T1" fmla="*/ 0 h 48"/>
                <a:gd name="T2" fmla="*/ 9 w 19"/>
                <a:gd name="T3" fmla="*/ 48 h 48"/>
                <a:gd name="T4" fmla="*/ 19 w 19"/>
                <a:gd name="T5" fmla="*/ 0 h 48"/>
                <a:gd name="T6" fmla="*/ 0 w 19"/>
                <a:gd name="T7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48">
                  <a:moveTo>
                    <a:pt x="0" y="0"/>
                  </a:moveTo>
                  <a:lnTo>
                    <a:pt x="9" y="48"/>
                  </a:lnTo>
                  <a:lnTo>
                    <a:pt x="19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3791" name="Freeform 47">
              <a:extLst>
                <a:ext uri="{FF2B5EF4-FFF2-40B4-BE49-F238E27FC236}">
                  <a16:creationId xmlns:a16="http://schemas.microsoft.com/office/drawing/2014/main" id="{4EC68888-9063-39C0-E198-F175851F0EFD}"/>
                </a:ext>
              </a:extLst>
            </p:cNvPr>
            <p:cNvSpPr>
              <a:spLocks/>
            </p:cNvSpPr>
            <p:nvPr/>
          </p:nvSpPr>
          <p:spPr bwMode="auto">
            <a:xfrm>
              <a:off x="5176" y="2652"/>
              <a:ext cx="27" cy="8"/>
            </a:xfrm>
            <a:custGeom>
              <a:avLst/>
              <a:gdLst>
                <a:gd name="T0" fmla="*/ 54 w 54"/>
                <a:gd name="T1" fmla="*/ 0 h 16"/>
                <a:gd name="T2" fmla="*/ 0 w 54"/>
                <a:gd name="T3" fmla="*/ 8 h 16"/>
                <a:gd name="T4" fmla="*/ 54 w 54"/>
                <a:gd name="T5" fmla="*/ 16 h 16"/>
                <a:gd name="T6" fmla="*/ 54 w 54"/>
                <a:gd name="T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" h="16">
                  <a:moveTo>
                    <a:pt x="54" y="0"/>
                  </a:moveTo>
                  <a:lnTo>
                    <a:pt x="0" y="8"/>
                  </a:lnTo>
                  <a:lnTo>
                    <a:pt x="54" y="16"/>
                  </a:lnTo>
                  <a:lnTo>
                    <a:pt x="54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3792" name="Freeform 48">
              <a:extLst>
                <a:ext uri="{FF2B5EF4-FFF2-40B4-BE49-F238E27FC236}">
                  <a16:creationId xmlns:a16="http://schemas.microsoft.com/office/drawing/2014/main" id="{C23F6FF9-C6EC-A3C1-1196-F307412428FF}"/>
                </a:ext>
              </a:extLst>
            </p:cNvPr>
            <p:cNvSpPr>
              <a:spLocks/>
            </p:cNvSpPr>
            <p:nvPr/>
          </p:nvSpPr>
          <p:spPr bwMode="auto">
            <a:xfrm>
              <a:off x="5095" y="2723"/>
              <a:ext cx="10" cy="23"/>
            </a:xfrm>
            <a:custGeom>
              <a:avLst/>
              <a:gdLst>
                <a:gd name="T0" fmla="*/ 19 w 19"/>
                <a:gd name="T1" fmla="*/ 46 h 46"/>
                <a:gd name="T2" fmla="*/ 9 w 19"/>
                <a:gd name="T3" fmla="*/ 0 h 46"/>
                <a:gd name="T4" fmla="*/ 0 w 19"/>
                <a:gd name="T5" fmla="*/ 46 h 46"/>
                <a:gd name="T6" fmla="*/ 19 w 19"/>
                <a:gd name="T7" fmla="*/ 4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46">
                  <a:moveTo>
                    <a:pt x="19" y="46"/>
                  </a:moveTo>
                  <a:lnTo>
                    <a:pt x="9" y="0"/>
                  </a:lnTo>
                  <a:lnTo>
                    <a:pt x="0" y="46"/>
                  </a:lnTo>
                  <a:lnTo>
                    <a:pt x="19" y="4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3793" name="Freeform 49">
              <a:extLst>
                <a:ext uri="{FF2B5EF4-FFF2-40B4-BE49-F238E27FC236}">
                  <a16:creationId xmlns:a16="http://schemas.microsoft.com/office/drawing/2014/main" id="{5DCB4B3A-6558-7440-4F80-882C7104770E}"/>
                </a:ext>
              </a:extLst>
            </p:cNvPr>
            <p:cNvSpPr>
              <a:spLocks/>
            </p:cNvSpPr>
            <p:nvPr/>
          </p:nvSpPr>
          <p:spPr bwMode="auto">
            <a:xfrm>
              <a:off x="4996" y="2652"/>
              <a:ext cx="28" cy="8"/>
            </a:xfrm>
            <a:custGeom>
              <a:avLst/>
              <a:gdLst>
                <a:gd name="T0" fmla="*/ 0 w 55"/>
                <a:gd name="T1" fmla="*/ 16 h 16"/>
                <a:gd name="T2" fmla="*/ 55 w 55"/>
                <a:gd name="T3" fmla="*/ 8 h 16"/>
                <a:gd name="T4" fmla="*/ 0 w 55"/>
                <a:gd name="T5" fmla="*/ 0 h 16"/>
                <a:gd name="T6" fmla="*/ 0 w 55"/>
                <a:gd name="T7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5" h="16">
                  <a:moveTo>
                    <a:pt x="0" y="16"/>
                  </a:moveTo>
                  <a:lnTo>
                    <a:pt x="55" y="8"/>
                  </a:lnTo>
                  <a:lnTo>
                    <a:pt x="0" y="0"/>
                  </a:lnTo>
                  <a:lnTo>
                    <a:pt x="0" y="1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3794" name="Freeform 50">
              <a:extLst>
                <a:ext uri="{FF2B5EF4-FFF2-40B4-BE49-F238E27FC236}">
                  <a16:creationId xmlns:a16="http://schemas.microsoft.com/office/drawing/2014/main" id="{E0BF3217-AF86-9692-8553-C68F41EDA0BE}"/>
                </a:ext>
              </a:extLst>
            </p:cNvPr>
            <p:cNvSpPr>
              <a:spLocks/>
            </p:cNvSpPr>
            <p:nvPr/>
          </p:nvSpPr>
          <p:spPr bwMode="auto">
            <a:xfrm>
              <a:off x="5166" y="2689"/>
              <a:ext cx="26" cy="15"/>
            </a:xfrm>
            <a:custGeom>
              <a:avLst/>
              <a:gdLst>
                <a:gd name="T0" fmla="*/ 50 w 50"/>
                <a:gd name="T1" fmla="*/ 16 h 30"/>
                <a:gd name="T2" fmla="*/ 0 w 50"/>
                <a:gd name="T3" fmla="*/ 0 h 30"/>
                <a:gd name="T4" fmla="*/ 41 w 50"/>
                <a:gd name="T5" fmla="*/ 30 h 30"/>
                <a:gd name="T6" fmla="*/ 50 w 50"/>
                <a:gd name="T7" fmla="*/ 16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0" h="30">
                  <a:moveTo>
                    <a:pt x="50" y="16"/>
                  </a:moveTo>
                  <a:lnTo>
                    <a:pt x="0" y="0"/>
                  </a:lnTo>
                  <a:lnTo>
                    <a:pt x="41" y="30"/>
                  </a:lnTo>
                  <a:lnTo>
                    <a:pt x="50" y="1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3795" name="Freeform 51">
              <a:extLst>
                <a:ext uri="{FF2B5EF4-FFF2-40B4-BE49-F238E27FC236}">
                  <a16:creationId xmlns:a16="http://schemas.microsoft.com/office/drawing/2014/main" id="{79261F7D-C438-386F-3CCB-32EDECA5E26F}"/>
                </a:ext>
              </a:extLst>
            </p:cNvPr>
            <p:cNvSpPr>
              <a:spLocks/>
            </p:cNvSpPr>
            <p:nvPr/>
          </p:nvSpPr>
          <p:spPr bwMode="auto">
            <a:xfrm>
              <a:off x="5045" y="2714"/>
              <a:ext cx="17" cy="22"/>
            </a:xfrm>
            <a:custGeom>
              <a:avLst/>
              <a:gdLst>
                <a:gd name="T0" fmla="*/ 16 w 36"/>
                <a:gd name="T1" fmla="*/ 45 h 45"/>
                <a:gd name="T2" fmla="*/ 36 w 36"/>
                <a:gd name="T3" fmla="*/ 0 h 45"/>
                <a:gd name="T4" fmla="*/ 0 w 36"/>
                <a:gd name="T5" fmla="*/ 37 h 45"/>
                <a:gd name="T6" fmla="*/ 16 w 36"/>
                <a:gd name="T7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" h="45">
                  <a:moveTo>
                    <a:pt x="16" y="45"/>
                  </a:moveTo>
                  <a:lnTo>
                    <a:pt x="36" y="0"/>
                  </a:lnTo>
                  <a:lnTo>
                    <a:pt x="0" y="37"/>
                  </a:lnTo>
                  <a:lnTo>
                    <a:pt x="16" y="4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3796" name="Freeform 52">
              <a:extLst>
                <a:ext uri="{FF2B5EF4-FFF2-40B4-BE49-F238E27FC236}">
                  <a16:creationId xmlns:a16="http://schemas.microsoft.com/office/drawing/2014/main" id="{E8662B98-E09D-9A5A-D05C-4EFEA9EF00A0}"/>
                </a:ext>
              </a:extLst>
            </p:cNvPr>
            <p:cNvSpPr>
              <a:spLocks/>
            </p:cNvSpPr>
            <p:nvPr/>
          </p:nvSpPr>
          <p:spPr bwMode="auto">
            <a:xfrm>
              <a:off x="5007" y="2608"/>
              <a:ext cx="26" cy="16"/>
            </a:xfrm>
            <a:custGeom>
              <a:avLst/>
              <a:gdLst>
                <a:gd name="T0" fmla="*/ 0 w 52"/>
                <a:gd name="T1" fmla="*/ 15 h 31"/>
                <a:gd name="T2" fmla="*/ 52 w 52"/>
                <a:gd name="T3" fmla="*/ 31 h 31"/>
                <a:gd name="T4" fmla="*/ 10 w 52"/>
                <a:gd name="T5" fmla="*/ 0 h 31"/>
                <a:gd name="T6" fmla="*/ 0 w 52"/>
                <a:gd name="T7" fmla="*/ 15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2" h="31">
                  <a:moveTo>
                    <a:pt x="0" y="15"/>
                  </a:moveTo>
                  <a:lnTo>
                    <a:pt x="52" y="31"/>
                  </a:lnTo>
                  <a:lnTo>
                    <a:pt x="10" y="0"/>
                  </a:lnTo>
                  <a:lnTo>
                    <a:pt x="0" y="1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3797" name="Freeform 53">
              <a:extLst>
                <a:ext uri="{FF2B5EF4-FFF2-40B4-BE49-F238E27FC236}">
                  <a16:creationId xmlns:a16="http://schemas.microsoft.com/office/drawing/2014/main" id="{BC68EF8C-2C26-4D98-8BAC-0EF1AA8936EE}"/>
                </a:ext>
              </a:extLst>
            </p:cNvPr>
            <p:cNvSpPr>
              <a:spLocks/>
            </p:cNvSpPr>
            <p:nvPr/>
          </p:nvSpPr>
          <p:spPr bwMode="auto">
            <a:xfrm>
              <a:off x="5165" y="2606"/>
              <a:ext cx="26" cy="16"/>
            </a:xfrm>
            <a:custGeom>
              <a:avLst/>
              <a:gdLst>
                <a:gd name="T0" fmla="*/ 41 w 52"/>
                <a:gd name="T1" fmla="*/ 0 h 32"/>
                <a:gd name="T2" fmla="*/ 0 w 52"/>
                <a:gd name="T3" fmla="*/ 32 h 32"/>
                <a:gd name="T4" fmla="*/ 52 w 52"/>
                <a:gd name="T5" fmla="*/ 15 h 32"/>
                <a:gd name="T6" fmla="*/ 41 w 52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2" h="32">
                  <a:moveTo>
                    <a:pt x="41" y="0"/>
                  </a:moveTo>
                  <a:lnTo>
                    <a:pt x="0" y="32"/>
                  </a:lnTo>
                  <a:lnTo>
                    <a:pt x="52" y="15"/>
                  </a:lnTo>
                  <a:lnTo>
                    <a:pt x="41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3798" name="Freeform 54">
              <a:extLst>
                <a:ext uri="{FF2B5EF4-FFF2-40B4-BE49-F238E27FC236}">
                  <a16:creationId xmlns:a16="http://schemas.microsoft.com/office/drawing/2014/main" id="{6EAF4D7A-7BBD-6840-7AFE-7666EAC32820}"/>
                </a:ext>
              </a:extLst>
            </p:cNvPr>
            <p:cNvSpPr>
              <a:spLocks/>
            </p:cNvSpPr>
            <p:nvPr/>
          </p:nvSpPr>
          <p:spPr bwMode="auto">
            <a:xfrm>
              <a:off x="5139" y="2713"/>
              <a:ext cx="18" cy="22"/>
            </a:xfrm>
            <a:custGeom>
              <a:avLst/>
              <a:gdLst>
                <a:gd name="T0" fmla="*/ 35 w 35"/>
                <a:gd name="T1" fmla="*/ 37 h 44"/>
                <a:gd name="T2" fmla="*/ 0 w 35"/>
                <a:gd name="T3" fmla="*/ 0 h 44"/>
                <a:gd name="T4" fmla="*/ 19 w 35"/>
                <a:gd name="T5" fmla="*/ 44 h 44"/>
                <a:gd name="T6" fmla="*/ 35 w 35"/>
                <a:gd name="T7" fmla="*/ 37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5" h="44">
                  <a:moveTo>
                    <a:pt x="35" y="37"/>
                  </a:moveTo>
                  <a:lnTo>
                    <a:pt x="0" y="0"/>
                  </a:lnTo>
                  <a:lnTo>
                    <a:pt x="19" y="44"/>
                  </a:lnTo>
                  <a:lnTo>
                    <a:pt x="35" y="3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3799" name="Freeform 55">
              <a:extLst>
                <a:ext uri="{FF2B5EF4-FFF2-40B4-BE49-F238E27FC236}">
                  <a16:creationId xmlns:a16="http://schemas.microsoft.com/office/drawing/2014/main" id="{1A550D08-B1A2-96B1-9CF4-9026BE2368E4}"/>
                </a:ext>
              </a:extLst>
            </p:cNvPr>
            <p:cNvSpPr>
              <a:spLocks/>
            </p:cNvSpPr>
            <p:nvPr/>
          </p:nvSpPr>
          <p:spPr bwMode="auto">
            <a:xfrm>
              <a:off x="5009" y="2690"/>
              <a:ext cx="25" cy="16"/>
            </a:xfrm>
            <a:custGeom>
              <a:avLst/>
              <a:gdLst>
                <a:gd name="T0" fmla="*/ 9 w 50"/>
                <a:gd name="T1" fmla="*/ 31 h 31"/>
                <a:gd name="T2" fmla="*/ 50 w 50"/>
                <a:gd name="T3" fmla="*/ 0 h 31"/>
                <a:gd name="T4" fmla="*/ 0 w 50"/>
                <a:gd name="T5" fmla="*/ 17 h 31"/>
                <a:gd name="T6" fmla="*/ 9 w 50"/>
                <a:gd name="T7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0" h="31">
                  <a:moveTo>
                    <a:pt x="9" y="31"/>
                  </a:moveTo>
                  <a:lnTo>
                    <a:pt x="50" y="0"/>
                  </a:lnTo>
                  <a:lnTo>
                    <a:pt x="0" y="17"/>
                  </a:lnTo>
                  <a:lnTo>
                    <a:pt x="9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3800" name="Freeform 56">
              <a:extLst>
                <a:ext uri="{FF2B5EF4-FFF2-40B4-BE49-F238E27FC236}">
                  <a16:creationId xmlns:a16="http://schemas.microsoft.com/office/drawing/2014/main" id="{3A5E47E2-1544-83C1-95F7-7F52780D50A6}"/>
                </a:ext>
              </a:extLst>
            </p:cNvPr>
            <p:cNvSpPr>
              <a:spLocks/>
            </p:cNvSpPr>
            <p:nvPr/>
          </p:nvSpPr>
          <p:spPr bwMode="auto">
            <a:xfrm>
              <a:off x="5042" y="2577"/>
              <a:ext cx="19" cy="22"/>
            </a:xfrm>
            <a:custGeom>
              <a:avLst/>
              <a:gdLst>
                <a:gd name="T0" fmla="*/ 0 w 37"/>
                <a:gd name="T1" fmla="*/ 8 h 44"/>
                <a:gd name="T2" fmla="*/ 37 w 37"/>
                <a:gd name="T3" fmla="*/ 44 h 44"/>
                <a:gd name="T4" fmla="*/ 16 w 37"/>
                <a:gd name="T5" fmla="*/ 0 h 44"/>
                <a:gd name="T6" fmla="*/ 0 w 37"/>
                <a:gd name="T7" fmla="*/ 8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7" h="44">
                  <a:moveTo>
                    <a:pt x="0" y="8"/>
                  </a:moveTo>
                  <a:lnTo>
                    <a:pt x="37" y="44"/>
                  </a:lnTo>
                  <a:lnTo>
                    <a:pt x="16" y="0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3801" name="Freeform 57">
              <a:extLst>
                <a:ext uri="{FF2B5EF4-FFF2-40B4-BE49-F238E27FC236}">
                  <a16:creationId xmlns:a16="http://schemas.microsoft.com/office/drawing/2014/main" id="{BF05508F-3501-2A5E-D34E-76B850FAD25A}"/>
                </a:ext>
              </a:extLst>
            </p:cNvPr>
            <p:cNvSpPr>
              <a:spLocks/>
            </p:cNvSpPr>
            <p:nvPr/>
          </p:nvSpPr>
          <p:spPr bwMode="auto">
            <a:xfrm>
              <a:off x="5098" y="2594"/>
              <a:ext cx="23" cy="66"/>
            </a:xfrm>
            <a:custGeom>
              <a:avLst/>
              <a:gdLst>
                <a:gd name="T0" fmla="*/ 18 w 46"/>
                <a:gd name="T1" fmla="*/ 132 h 132"/>
                <a:gd name="T2" fmla="*/ 46 w 46"/>
                <a:gd name="T3" fmla="*/ 0 h 132"/>
                <a:gd name="T4" fmla="*/ 0 w 46"/>
                <a:gd name="T5" fmla="*/ 132 h 132"/>
                <a:gd name="T6" fmla="*/ 18 w 46"/>
                <a:gd name="T7" fmla="*/ 132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" h="132">
                  <a:moveTo>
                    <a:pt x="18" y="132"/>
                  </a:moveTo>
                  <a:lnTo>
                    <a:pt x="46" y="0"/>
                  </a:lnTo>
                  <a:lnTo>
                    <a:pt x="0" y="132"/>
                  </a:lnTo>
                  <a:lnTo>
                    <a:pt x="18" y="1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3802" name="Freeform 58">
              <a:extLst>
                <a:ext uri="{FF2B5EF4-FFF2-40B4-BE49-F238E27FC236}">
                  <a16:creationId xmlns:a16="http://schemas.microsoft.com/office/drawing/2014/main" id="{0D7B758B-031F-9FB0-7094-C72E0F033834}"/>
                </a:ext>
              </a:extLst>
            </p:cNvPr>
            <p:cNvSpPr>
              <a:spLocks/>
            </p:cNvSpPr>
            <p:nvPr/>
          </p:nvSpPr>
          <p:spPr bwMode="auto">
            <a:xfrm>
              <a:off x="5097" y="2644"/>
              <a:ext cx="40" cy="102"/>
            </a:xfrm>
            <a:custGeom>
              <a:avLst/>
              <a:gdLst>
                <a:gd name="T0" fmla="*/ 0 w 80"/>
                <a:gd name="T1" fmla="*/ 2 h 203"/>
                <a:gd name="T2" fmla="*/ 80 w 80"/>
                <a:gd name="T3" fmla="*/ 203 h 203"/>
                <a:gd name="T4" fmla="*/ 12 w 80"/>
                <a:gd name="T5" fmla="*/ 0 h 203"/>
                <a:gd name="T6" fmla="*/ 0 w 80"/>
                <a:gd name="T7" fmla="*/ 2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0" h="203">
                  <a:moveTo>
                    <a:pt x="0" y="2"/>
                  </a:moveTo>
                  <a:lnTo>
                    <a:pt x="80" y="203"/>
                  </a:lnTo>
                  <a:lnTo>
                    <a:pt x="12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543804" name="Text Box 60">
            <a:extLst>
              <a:ext uri="{FF2B5EF4-FFF2-40B4-BE49-F238E27FC236}">
                <a16:creationId xmlns:a16="http://schemas.microsoft.com/office/drawing/2014/main" id="{A9B58E81-3FC8-EC83-C9BF-6A830C6E846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34200" y="6324600"/>
            <a:ext cx="1528763" cy="393700"/>
          </a:xfrm>
          <a:prstGeom prst="rect">
            <a:avLst/>
          </a:prstGeom>
          <a:solidFill>
            <a:schemeClr val="bg1"/>
          </a:solidFill>
          <a:ln w="12700">
            <a:solidFill>
              <a:schemeClr val="accent2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900" b="1" i="1">
                <a:latin typeface="Arial" panose="020B0604020202020204" pitchFamily="34" charset="0"/>
              </a:rPr>
              <a:t>Page 14.2-7</a:t>
            </a:r>
            <a:endParaRPr lang="en-US" altLang="en-US" sz="130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37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437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437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37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437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437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37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437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437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3746" grpId="0" build="p" autoUpdateAnimBg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5794" name="Rectangle 2">
            <a:extLst>
              <a:ext uri="{FF2B5EF4-FFF2-40B4-BE49-F238E27FC236}">
                <a16:creationId xmlns:a16="http://schemas.microsoft.com/office/drawing/2014/main" id="{B87A3B18-D242-6AF0-C656-73A99A75CCE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514350" y="1143000"/>
            <a:ext cx="8362950" cy="4629150"/>
          </a:xfrm>
          <a:noFill/>
          <a:ln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0488" tIns="44450" rIns="90488" bIns="44450"/>
          <a:lstStyle/>
          <a:p>
            <a:pPr>
              <a:spcAft>
                <a:spcPct val="45000"/>
              </a:spcAft>
            </a:pPr>
            <a:r>
              <a:rPr lang="en-US" altLang="ko-KR">
                <a:ea typeface="굴림" panose="020B0600000101010101" pitchFamily="34" charset="-127"/>
              </a:rPr>
              <a:t>When one or more elements or parameters of a system are in conflict.</a:t>
            </a:r>
          </a:p>
          <a:p>
            <a:pPr>
              <a:spcAft>
                <a:spcPct val="45000"/>
              </a:spcAft>
            </a:pPr>
            <a:r>
              <a:rPr lang="en-US" altLang="ko-KR">
                <a:ea typeface="굴림" panose="020B0600000101010101" pitchFamily="34" charset="-127"/>
              </a:rPr>
              <a:t>As one parameter is improved, the other is degraded.</a:t>
            </a:r>
          </a:p>
          <a:p>
            <a:pPr>
              <a:spcAft>
                <a:spcPct val="45000"/>
              </a:spcAft>
            </a:pPr>
            <a:r>
              <a:rPr lang="en-US" altLang="ko-KR">
                <a:ea typeface="굴림" panose="020B0600000101010101" pitchFamily="34" charset="-127"/>
              </a:rPr>
              <a:t>Most systems have numerous, imbedded technical contradictions.</a:t>
            </a:r>
          </a:p>
          <a:p>
            <a:pPr lvl="1"/>
            <a:r>
              <a:rPr lang="en-US" altLang="ko-KR">
                <a:ea typeface="굴림" panose="020B0600000101010101" pitchFamily="34" charset="-127"/>
              </a:rPr>
              <a:t>Example: Power vs. Fuel Consumption</a:t>
            </a:r>
          </a:p>
          <a:p>
            <a:pPr lvl="1"/>
            <a:r>
              <a:rPr lang="en-US" altLang="ko-KR">
                <a:ea typeface="굴림" panose="020B0600000101010101" pitchFamily="34" charset="-127"/>
              </a:rPr>
              <a:t>Weight vs. Strength</a:t>
            </a:r>
          </a:p>
          <a:p>
            <a:pPr lvl="1"/>
            <a:r>
              <a:rPr lang="en-US" altLang="ko-KR">
                <a:ea typeface="굴림" panose="020B0600000101010101" pitchFamily="34" charset="-127"/>
              </a:rPr>
              <a:t>Close Shave vs. No skin cuts</a:t>
            </a:r>
          </a:p>
          <a:p>
            <a:pPr lvl="1"/>
            <a:r>
              <a:rPr lang="en-US" altLang="ko-KR">
                <a:ea typeface="굴림" panose="020B0600000101010101" pitchFamily="34" charset="-127"/>
              </a:rPr>
              <a:t>Others?</a:t>
            </a:r>
          </a:p>
        </p:txBody>
      </p:sp>
      <p:sp>
        <p:nvSpPr>
          <p:cNvPr id="545795" name="Rectangle 3">
            <a:extLst>
              <a:ext uri="{FF2B5EF4-FFF2-40B4-BE49-F238E27FC236}">
                <a16:creationId xmlns:a16="http://schemas.microsoft.com/office/drawing/2014/main" id="{01906CD8-67EC-9A72-3321-B14436EC773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304800" y="228600"/>
            <a:ext cx="8285163" cy="533400"/>
          </a:xfrm>
          <a:noFill/>
          <a:ln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0488" tIns="44450" rIns="90488" bIns="44450" anchor="b"/>
          <a:lstStyle/>
          <a:p>
            <a:r>
              <a:rPr lang="en-US" altLang="ko-KR">
                <a:ea typeface="굴림" panose="020B0600000101010101" pitchFamily="34" charset="-127"/>
              </a:rPr>
              <a:t>Technical Contradiction:  (TC) </a:t>
            </a:r>
            <a:endParaRPr lang="en-US" altLang="ko-KR" b="0">
              <a:ea typeface="굴림" panose="020B0600000101010101" pitchFamily="34" charset="-127"/>
            </a:endParaRPr>
          </a:p>
        </p:txBody>
      </p:sp>
      <p:grpSp>
        <p:nvGrpSpPr>
          <p:cNvPr id="545796" name="Group 4">
            <a:extLst>
              <a:ext uri="{FF2B5EF4-FFF2-40B4-BE49-F238E27FC236}">
                <a16:creationId xmlns:a16="http://schemas.microsoft.com/office/drawing/2014/main" id="{78657C19-7550-1D87-3A7E-5E947CDE71E6}"/>
              </a:ext>
            </a:extLst>
          </p:cNvPr>
          <p:cNvGrpSpPr>
            <a:grpSpLocks/>
          </p:cNvGrpSpPr>
          <p:nvPr/>
        </p:nvGrpSpPr>
        <p:grpSpPr bwMode="auto">
          <a:xfrm>
            <a:off x="5181600" y="3429000"/>
            <a:ext cx="2830513" cy="2605088"/>
            <a:chOff x="2448" y="2260"/>
            <a:chExt cx="1961" cy="1641"/>
          </a:xfrm>
        </p:grpSpPr>
        <p:sp>
          <p:nvSpPr>
            <p:cNvPr id="545797" name="Freeform 5">
              <a:extLst>
                <a:ext uri="{FF2B5EF4-FFF2-40B4-BE49-F238E27FC236}">
                  <a16:creationId xmlns:a16="http://schemas.microsoft.com/office/drawing/2014/main" id="{885661D8-BADA-AD39-2052-DF23744BD7FA}"/>
                </a:ext>
              </a:extLst>
            </p:cNvPr>
            <p:cNvSpPr>
              <a:spLocks/>
            </p:cNvSpPr>
            <p:nvPr/>
          </p:nvSpPr>
          <p:spPr bwMode="auto">
            <a:xfrm>
              <a:off x="2448" y="2443"/>
              <a:ext cx="1961" cy="1458"/>
            </a:xfrm>
            <a:custGeom>
              <a:avLst/>
              <a:gdLst>
                <a:gd name="T0" fmla="*/ 3399 w 3922"/>
                <a:gd name="T1" fmla="*/ 468 h 2916"/>
                <a:gd name="T2" fmla="*/ 3285 w 3922"/>
                <a:gd name="T3" fmla="*/ 383 h 2916"/>
                <a:gd name="T4" fmla="*/ 3161 w 3922"/>
                <a:gd name="T5" fmla="*/ 305 h 2916"/>
                <a:gd name="T6" fmla="*/ 3029 w 3922"/>
                <a:gd name="T7" fmla="*/ 235 h 2916"/>
                <a:gd name="T8" fmla="*/ 2891 w 3922"/>
                <a:gd name="T9" fmla="*/ 173 h 2916"/>
                <a:gd name="T10" fmla="*/ 2747 w 3922"/>
                <a:gd name="T11" fmla="*/ 122 h 2916"/>
                <a:gd name="T12" fmla="*/ 2599 w 3922"/>
                <a:gd name="T13" fmla="*/ 80 h 2916"/>
                <a:gd name="T14" fmla="*/ 2445 w 3922"/>
                <a:gd name="T15" fmla="*/ 44 h 2916"/>
                <a:gd name="T16" fmla="*/ 2287 w 3922"/>
                <a:gd name="T17" fmla="*/ 19 h 2916"/>
                <a:gd name="T18" fmla="*/ 2126 w 3922"/>
                <a:gd name="T19" fmla="*/ 5 h 2916"/>
                <a:gd name="T20" fmla="*/ 1962 w 3922"/>
                <a:gd name="T21" fmla="*/ 0 h 2916"/>
                <a:gd name="T22" fmla="*/ 1664 w 3922"/>
                <a:gd name="T23" fmla="*/ 16 h 2916"/>
                <a:gd name="T24" fmla="*/ 1378 w 3922"/>
                <a:gd name="T25" fmla="*/ 65 h 2916"/>
                <a:gd name="T26" fmla="*/ 1112 w 3922"/>
                <a:gd name="T27" fmla="*/ 143 h 2916"/>
                <a:gd name="T28" fmla="*/ 866 w 3922"/>
                <a:gd name="T29" fmla="*/ 250 h 2916"/>
                <a:gd name="T30" fmla="*/ 643 w 3922"/>
                <a:gd name="T31" fmla="*/ 379 h 2916"/>
                <a:gd name="T32" fmla="*/ 448 w 3922"/>
                <a:gd name="T33" fmla="*/ 531 h 2916"/>
                <a:gd name="T34" fmla="*/ 284 w 3922"/>
                <a:gd name="T35" fmla="*/ 701 h 2916"/>
                <a:gd name="T36" fmla="*/ 154 w 3922"/>
                <a:gd name="T37" fmla="*/ 889 h 2916"/>
                <a:gd name="T38" fmla="*/ 61 w 3922"/>
                <a:gd name="T39" fmla="*/ 1093 h 2916"/>
                <a:gd name="T40" fmla="*/ 10 w 3922"/>
                <a:gd name="T41" fmla="*/ 1307 h 2916"/>
                <a:gd name="T42" fmla="*/ 2 w 3922"/>
                <a:gd name="T43" fmla="*/ 1520 h 2916"/>
                <a:gd name="T44" fmla="*/ 30 w 3922"/>
                <a:gd name="T45" fmla="*/ 1708 h 2916"/>
                <a:gd name="T46" fmla="*/ 89 w 3922"/>
                <a:gd name="T47" fmla="*/ 1892 h 2916"/>
                <a:gd name="T48" fmla="*/ 179 w 3922"/>
                <a:gd name="T49" fmla="*/ 2067 h 2916"/>
                <a:gd name="T50" fmla="*/ 300 w 3922"/>
                <a:gd name="T51" fmla="*/ 2232 h 2916"/>
                <a:gd name="T52" fmla="*/ 450 w 3922"/>
                <a:gd name="T53" fmla="*/ 2386 h 2916"/>
                <a:gd name="T54" fmla="*/ 560 w 3922"/>
                <a:gd name="T55" fmla="*/ 2477 h 2916"/>
                <a:gd name="T56" fmla="*/ 678 w 3922"/>
                <a:gd name="T57" fmla="*/ 2560 h 2916"/>
                <a:gd name="T58" fmla="*/ 805 w 3922"/>
                <a:gd name="T59" fmla="*/ 2634 h 2916"/>
                <a:gd name="T60" fmla="*/ 939 w 3922"/>
                <a:gd name="T61" fmla="*/ 2702 h 2916"/>
                <a:gd name="T62" fmla="*/ 1079 w 3922"/>
                <a:gd name="T63" fmla="*/ 2760 h 2916"/>
                <a:gd name="T64" fmla="*/ 1225 w 3922"/>
                <a:gd name="T65" fmla="*/ 2810 h 2916"/>
                <a:gd name="T66" fmla="*/ 1374 w 3922"/>
                <a:gd name="T67" fmla="*/ 2849 h 2916"/>
                <a:gd name="T68" fmla="*/ 1530 w 3922"/>
                <a:gd name="T69" fmla="*/ 2881 h 2916"/>
                <a:gd name="T70" fmla="*/ 1690 w 3922"/>
                <a:gd name="T71" fmla="*/ 2902 h 2916"/>
                <a:gd name="T72" fmla="*/ 1852 w 3922"/>
                <a:gd name="T73" fmla="*/ 2914 h 2916"/>
                <a:gd name="T74" fmla="*/ 2017 w 3922"/>
                <a:gd name="T75" fmla="*/ 2916 h 2916"/>
                <a:gd name="T76" fmla="*/ 2179 w 3922"/>
                <a:gd name="T77" fmla="*/ 2907 h 2916"/>
                <a:gd name="T78" fmla="*/ 2341 w 3922"/>
                <a:gd name="T79" fmla="*/ 2889 h 2916"/>
                <a:gd name="T80" fmla="*/ 2496 w 3922"/>
                <a:gd name="T81" fmla="*/ 2861 h 2916"/>
                <a:gd name="T82" fmla="*/ 2648 w 3922"/>
                <a:gd name="T83" fmla="*/ 2824 h 2916"/>
                <a:gd name="T84" fmla="*/ 2796 w 3922"/>
                <a:gd name="T85" fmla="*/ 2778 h 2916"/>
                <a:gd name="T86" fmla="*/ 2938 w 3922"/>
                <a:gd name="T87" fmla="*/ 2723 h 2916"/>
                <a:gd name="T88" fmla="*/ 3074 w 3922"/>
                <a:gd name="T89" fmla="*/ 2659 h 2916"/>
                <a:gd name="T90" fmla="*/ 3202 w 3922"/>
                <a:gd name="T91" fmla="*/ 2586 h 2916"/>
                <a:gd name="T92" fmla="*/ 3325 w 3922"/>
                <a:gd name="T93" fmla="*/ 2505 h 2916"/>
                <a:gd name="T94" fmla="*/ 3437 w 3922"/>
                <a:gd name="T95" fmla="*/ 2418 h 2916"/>
                <a:gd name="T96" fmla="*/ 3575 w 3922"/>
                <a:gd name="T97" fmla="*/ 2285 h 2916"/>
                <a:gd name="T98" fmla="*/ 3705 w 3922"/>
                <a:gd name="T99" fmla="*/ 2124 h 2916"/>
                <a:gd name="T100" fmla="*/ 3806 w 3922"/>
                <a:gd name="T101" fmla="*/ 1950 h 2916"/>
                <a:gd name="T102" fmla="*/ 3877 w 3922"/>
                <a:gd name="T103" fmla="*/ 1770 h 2916"/>
                <a:gd name="T104" fmla="*/ 3914 w 3922"/>
                <a:gd name="T105" fmla="*/ 1584 h 2916"/>
                <a:gd name="T106" fmla="*/ 3920 w 3922"/>
                <a:gd name="T107" fmla="*/ 1392 h 2916"/>
                <a:gd name="T108" fmla="*/ 3892 w 3922"/>
                <a:gd name="T109" fmla="*/ 1206 h 2916"/>
                <a:gd name="T110" fmla="*/ 3833 w 3922"/>
                <a:gd name="T111" fmla="*/ 1024 h 2916"/>
                <a:gd name="T112" fmla="*/ 3743 w 3922"/>
                <a:gd name="T113" fmla="*/ 848 h 2916"/>
                <a:gd name="T114" fmla="*/ 3622 w 3922"/>
                <a:gd name="T115" fmla="*/ 684 h 2916"/>
                <a:gd name="T116" fmla="*/ 3472 w 3922"/>
                <a:gd name="T117" fmla="*/ 530 h 29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922" h="2916">
                  <a:moveTo>
                    <a:pt x="3472" y="530"/>
                  </a:moveTo>
                  <a:lnTo>
                    <a:pt x="3437" y="498"/>
                  </a:lnTo>
                  <a:lnTo>
                    <a:pt x="3399" y="468"/>
                  </a:lnTo>
                  <a:lnTo>
                    <a:pt x="3362" y="439"/>
                  </a:lnTo>
                  <a:lnTo>
                    <a:pt x="3325" y="411"/>
                  </a:lnTo>
                  <a:lnTo>
                    <a:pt x="3285" y="383"/>
                  </a:lnTo>
                  <a:lnTo>
                    <a:pt x="3244" y="356"/>
                  </a:lnTo>
                  <a:lnTo>
                    <a:pt x="3202" y="329"/>
                  </a:lnTo>
                  <a:lnTo>
                    <a:pt x="3161" y="305"/>
                  </a:lnTo>
                  <a:lnTo>
                    <a:pt x="3117" y="282"/>
                  </a:lnTo>
                  <a:lnTo>
                    <a:pt x="3074" y="257"/>
                  </a:lnTo>
                  <a:lnTo>
                    <a:pt x="3029" y="235"/>
                  </a:lnTo>
                  <a:lnTo>
                    <a:pt x="2983" y="214"/>
                  </a:lnTo>
                  <a:lnTo>
                    <a:pt x="2938" y="193"/>
                  </a:lnTo>
                  <a:lnTo>
                    <a:pt x="2891" y="173"/>
                  </a:lnTo>
                  <a:lnTo>
                    <a:pt x="2843" y="156"/>
                  </a:lnTo>
                  <a:lnTo>
                    <a:pt x="2796" y="138"/>
                  </a:lnTo>
                  <a:lnTo>
                    <a:pt x="2747" y="122"/>
                  </a:lnTo>
                  <a:lnTo>
                    <a:pt x="2699" y="106"/>
                  </a:lnTo>
                  <a:lnTo>
                    <a:pt x="2648" y="92"/>
                  </a:lnTo>
                  <a:lnTo>
                    <a:pt x="2599" y="80"/>
                  </a:lnTo>
                  <a:lnTo>
                    <a:pt x="2548" y="67"/>
                  </a:lnTo>
                  <a:lnTo>
                    <a:pt x="2496" y="55"/>
                  </a:lnTo>
                  <a:lnTo>
                    <a:pt x="2445" y="44"/>
                  </a:lnTo>
                  <a:lnTo>
                    <a:pt x="2392" y="35"/>
                  </a:lnTo>
                  <a:lnTo>
                    <a:pt x="2341" y="26"/>
                  </a:lnTo>
                  <a:lnTo>
                    <a:pt x="2287" y="19"/>
                  </a:lnTo>
                  <a:lnTo>
                    <a:pt x="2234" y="14"/>
                  </a:lnTo>
                  <a:lnTo>
                    <a:pt x="2179" y="9"/>
                  </a:lnTo>
                  <a:lnTo>
                    <a:pt x="2126" y="5"/>
                  </a:lnTo>
                  <a:lnTo>
                    <a:pt x="2070" y="2"/>
                  </a:lnTo>
                  <a:lnTo>
                    <a:pt x="2017" y="0"/>
                  </a:lnTo>
                  <a:lnTo>
                    <a:pt x="1962" y="0"/>
                  </a:lnTo>
                  <a:lnTo>
                    <a:pt x="1861" y="2"/>
                  </a:lnTo>
                  <a:lnTo>
                    <a:pt x="1761" y="7"/>
                  </a:lnTo>
                  <a:lnTo>
                    <a:pt x="1664" y="16"/>
                  </a:lnTo>
                  <a:lnTo>
                    <a:pt x="1568" y="30"/>
                  </a:lnTo>
                  <a:lnTo>
                    <a:pt x="1473" y="46"/>
                  </a:lnTo>
                  <a:lnTo>
                    <a:pt x="1378" y="65"/>
                  </a:lnTo>
                  <a:lnTo>
                    <a:pt x="1288" y="88"/>
                  </a:lnTo>
                  <a:lnTo>
                    <a:pt x="1199" y="115"/>
                  </a:lnTo>
                  <a:lnTo>
                    <a:pt x="1112" y="143"/>
                  </a:lnTo>
                  <a:lnTo>
                    <a:pt x="1027" y="175"/>
                  </a:lnTo>
                  <a:lnTo>
                    <a:pt x="945" y="211"/>
                  </a:lnTo>
                  <a:lnTo>
                    <a:pt x="866" y="250"/>
                  </a:lnTo>
                  <a:lnTo>
                    <a:pt x="789" y="290"/>
                  </a:lnTo>
                  <a:lnTo>
                    <a:pt x="714" y="333"/>
                  </a:lnTo>
                  <a:lnTo>
                    <a:pt x="643" y="379"/>
                  </a:lnTo>
                  <a:lnTo>
                    <a:pt x="576" y="427"/>
                  </a:lnTo>
                  <a:lnTo>
                    <a:pt x="511" y="478"/>
                  </a:lnTo>
                  <a:lnTo>
                    <a:pt x="448" y="531"/>
                  </a:lnTo>
                  <a:lnTo>
                    <a:pt x="390" y="586"/>
                  </a:lnTo>
                  <a:lnTo>
                    <a:pt x="335" y="643"/>
                  </a:lnTo>
                  <a:lnTo>
                    <a:pt x="284" y="701"/>
                  </a:lnTo>
                  <a:lnTo>
                    <a:pt x="237" y="763"/>
                  </a:lnTo>
                  <a:lnTo>
                    <a:pt x="193" y="825"/>
                  </a:lnTo>
                  <a:lnTo>
                    <a:pt x="154" y="889"/>
                  </a:lnTo>
                  <a:lnTo>
                    <a:pt x="118" y="957"/>
                  </a:lnTo>
                  <a:lnTo>
                    <a:pt x="89" y="1024"/>
                  </a:lnTo>
                  <a:lnTo>
                    <a:pt x="61" y="1093"/>
                  </a:lnTo>
                  <a:lnTo>
                    <a:pt x="39" y="1164"/>
                  </a:lnTo>
                  <a:lnTo>
                    <a:pt x="22" y="1235"/>
                  </a:lnTo>
                  <a:lnTo>
                    <a:pt x="10" y="1307"/>
                  </a:lnTo>
                  <a:lnTo>
                    <a:pt x="2" y="1382"/>
                  </a:lnTo>
                  <a:lnTo>
                    <a:pt x="0" y="1456"/>
                  </a:lnTo>
                  <a:lnTo>
                    <a:pt x="2" y="1520"/>
                  </a:lnTo>
                  <a:lnTo>
                    <a:pt x="8" y="1584"/>
                  </a:lnTo>
                  <a:lnTo>
                    <a:pt x="16" y="1646"/>
                  </a:lnTo>
                  <a:lnTo>
                    <a:pt x="30" y="1708"/>
                  </a:lnTo>
                  <a:lnTo>
                    <a:pt x="45" y="1770"/>
                  </a:lnTo>
                  <a:lnTo>
                    <a:pt x="65" y="1832"/>
                  </a:lnTo>
                  <a:lnTo>
                    <a:pt x="89" y="1892"/>
                  </a:lnTo>
                  <a:lnTo>
                    <a:pt x="116" y="1950"/>
                  </a:lnTo>
                  <a:lnTo>
                    <a:pt x="146" y="2009"/>
                  </a:lnTo>
                  <a:lnTo>
                    <a:pt x="179" y="2067"/>
                  </a:lnTo>
                  <a:lnTo>
                    <a:pt x="217" y="2124"/>
                  </a:lnTo>
                  <a:lnTo>
                    <a:pt x="256" y="2179"/>
                  </a:lnTo>
                  <a:lnTo>
                    <a:pt x="300" y="2232"/>
                  </a:lnTo>
                  <a:lnTo>
                    <a:pt x="347" y="2285"/>
                  </a:lnTo>
                  <a:lnTo>
                    <a:pt x="396" y="2337"/>
                  </a:lnTo>
                  <a:lnTo>
                    <a:pt x="450" y="2386"/>
                  </a:lnTo>
                  <a:lnTo>
                    <a:pt x="485" y="2418"/>
                  </a:lnTo>
                  <a:lnTo>
                    <a:pt x="523" y="2448"/>
                  </a:lnTo>
                  <a:lnTo>
                    <a:pt x="560" y="2477"/>
                  </a:lnTo>
                  <a:lnTo>
                    <a:pt x="597" y="2505"/>
                  </a:lnTo>
                  <a:lnTo>
                    <a:pt x="637" y="2533"/>
                  </a:lnTo>
                  <a:lnTo>
                    <a:pt x="678" y="2560"/>
                  </a:lnTo>
                  <a:lnTo>
                    <a:pt x="720" y="2586"/>
                  </a:lnTo>
                  <a:lnTo>
                    <a:pt x="761" y="2611"/>
                  </a:lnTo>
                  <a:lnTo>
                    <a:pt x="805" y="2634"/>
                  </a:lnTo>
                  <a:lnTo>
                    <a:pt x="848" y="2659"/>
                  </a:lnTo>
                  <a:lnTo>
                    <a:pt x="893" y="2680"/>
                  </a:lnTo>
                  <a:lnTo>
                    <a:pt x="939" y="2702"/>
                  </a:lnTo>
                  <a:lnTo>
                    <a:pt x="984" y="2723"/>
                  </a:lnTo>
                  <a:lnTo>
                    <a:pt x="1031" y="2742"/>
                  </a:lnTo>
                  <a:lnTo>
                    <a:pt x="1079" y="2760"/>
                  </a:lnTo>
                  <a:lnTo>
                    <a:pt x="1126" y="2778"/>
                  </a:lnTo>
                  <a:lnTo>
                    <a:pt x="1175" y="2794"/>
                  </a:lnTo>
                  <a:lnTo>
                    <a:pt x="1225" y="2810"/>
                  </a:lnTo>
                  <a:lnTo>
                    <a:pt x="1274" y="2824"/>
                  </a:lnTo>
                  <a:lnTo>
                    <a:pt x="1323" y="2836"/>
                  </a:lnTo>
                  <a:lnTo>
                    <a:pt x="1374" y="2849"/>
                  </a:lnTo>
                  <a:lnTo>
                    <a:pt x="1426" y="2861"/>
                  </a:lnTo>
                  <a:lnTo>
                    <a:pt x="1479" y="2872"/>
                  </a:lnTo>
                  <a:lnTo>
                    <a:pt x="1530" y="2881"/>
                  </a:lnTo>
                  <a:lnTo>
                    <a:pt x="1583" y="2889"/>
                  </a:lnTo>
                  <a:lnTo>
                    <a:pt x="1637" y="2897"/>
                  </a:lnTo>
                  <a:lnTo>
                    <a:pt x="1690" y="2902"/>
                  </a:lnTo>
                  <a:lnTo>
                    <a:pt x="1743" y="2907"/>
                  </a:lnTo>
                  <a:lnTo>
                    <a:pt x="1798" y="2911"/>
                  </a:lnTo>
                  <a:lnTo>
                    <a:pt x="1852" y="2914"/>
                  </a:lnTo>
                  <a:lnTo>
                    <a:pt x="1907" y="2916"/>
                  </a:lnTo>
                  <a:lnTo>
                    <a:pt x="1962" y="2916"/>
                  </a:lnTo>
                  <a:lnTo>
                    <a:pt x="2017" y="2916"/>
                  </a:lnTo>
                  <a:lnTo>
                    <a:pt x="2070" y="2914"/>
                  </a:lnTo>
                  <a:lnTo>
                    <a:pt x="2126" y="2911"/>
                  </a:lnTo>
                  <a:lnTo>
                    <a:pt x="2179" y="2907"/>
                  </a:lnTo>
                  <a:lnTo>
                    <a:pt x="2234" y="2902"/>
                  </a:lnTo>
                  <a:lnTo>
                    <a:pt x="2287" y="2897"/>
                  </a:lnTo>
                  <a:lnTo>
                    <a:pt x="2341" y="2889"/>
                  </a:lnTo>
                  <a:lnTo>
                    <a:pt x="2392" y="2881"/>
                  </a:lnTo>
                  <a:lnTo>
                    <a:pt x="2445" y="2872"/>
                  </a:lnTo>
                  <a:lnTo>
                    <a:pt x="2496" y="2861"/>
                  </a:lnTo>
                  <a:lnTo>
                    <a:pt x="2548" y="2849"/>
                  </a:lnTo>
                  <a:lnTo>
                    <a:pt x="2599" y="2836"/>
                  </a:lnTo>
                  <a:lnTo>
                    <a:pt x="2648" y="2824"/>
                  </a:lnTo>
                  <a:lnTo>
                    <a:pt x="2699" y="2810"/>
                  </a:lnTo>
                  <a:lnTo>
                    <a:pt x="2747" y="2794"/>
                  </a:lnTo>
                  <a:lnTo>
                    <a:pt x="2796" y="2778"/>
                  </a:lnTo>
                  <a:lnTo>
                    <a:pt x="2843" y="2760"/>
                  </a:lnTo>
                  <a:lnTo>
                    <a:pt x="2891" y="2742"/>
                  </a:lnTo>
                  <a:lnTo>
                    <a:pt x="2938" y="2723"/>
                  </a:lnTo>
                  <a:lnTo>
                    <a:pt x="2983" y="2702"/>
                  </a:lnTo>
                  <a:lnTo>
                    <a:pt x="3029" y="2680"/>
                  </a:lnTo>
                  <a:lnTo>
                    <a:pt x="3074" y="2659"/>
                  </a:lnTo>
                  <a:lnTo>
                    <a:pt x="3117" y="2634"/>
                  </a:lnTo>
                  <a:lnTo>
                    <a:pt x="3161" y="2611"/>
                  </a:lnTo>
                  <a:lnTo>
                    <a:pt x="3202" y="2586"/>
                  </a:lnTo>
                  <a:lnTo>
                    <a:pt x="3244" y="2560"/>
                  </a:lnTo>
                  <a:lnTo>
                    <a:pt x="3285" y="2533"/>
                  </a:lnTo>
                  <a:lnTo>
                    <a:pt x="3325" y="2505"/>
                  </a:lnTo>
                  <a:lnTo>
                    <a:pt x="3362" y="2477"/>
                  </a:lnTo>
                  <a:lnTo>
                    <a:pt x="3399" y="2448"/>
                  </a:lnTo>
                  <a:lnTo>
                    <a:pt x="3437" y="2418"/>
                  </a:lnTo>
                  <a:lnTo>
                    <a:pt x="3472" y="2386"/>
                  </a:lnTo>
                  <a:lnTo>
                    <a:pt x="3526" y="2337"/>
                  </a:lnTo>
                  <a:lnTo>
                    <a:pt x="3575" y="2285"/>
                  </a:lnTo>
                  <a:lnTo>
                    <a:pt x="3622" y="2232"/>
                  </a:lnTo>
                  <a:lnTo>
                    <a:pt x="3666" y="2179"/>
                  </a:lnTo>
                  <a:lnTo>
                    <a:pt x="3705" y="2124"/>
                  </a:lnTo>
                  <a:lnTo>
                    <a:pt x="3743" y="2067"/>
                  </a:lnTo>
                  <a:lnTo>
                    <a:pt x="3776" y="2009"/>
                  </a:lnTo>
                  <a:lnTo>
                    <a:pt x="3806" y="1950"/>
                  </a:lnTo>
                  <a:lnTo>
                    <a:pt x="3833" y="1892"/>
                  </a:lnTo>
                  <a:lnTo>
                    <a:pt x="3857" y="1832"/>
                  </a:lnTo>
                  <a:lnTo>
                    <a:pt x="3877" y="1770"/>
                  </a:lnTo>
                  <a:lnTo>
                    <a:pt x="3892" y="1708"/>
                  </a:lnTo>
                  <a:lnTo>
                    <a:pt x="3906" y="1646"/>
                  </a:lnTo>
                  <a:lnTo>
                    <a:pt x="3914" y="1584"/>
                  </a:lnTo>
                  <a:lnTo>
                    <a:pt x="3920" y="1520"/>
                  </a:lnTo>
                  <a:lnTo>
                    <a:pt x="3922" y="1456"/>
                  </a:lnTo>
                  <a:lnTo>
                    <a:pt x="3920" y="1392"/>
                  </a:lnTo>
                  <a:lnTo>
                    <a:pt x="3914" y="1330"/>
                  </a:lnTo>
                  <a:lnTo>
                    <a:pt x="3906" y="1268"/>
                  </a:lnTo>
                  <a:lnTo>
                    <a:pt x="3892" y="1206"/>
                  </a:lnTo>
                  <a:lnTo>
                    <a:pt x="3877" y="1144"/>
                  </a:lnTo>
                  <a:lnTo>
                    <a:pt x="3857" y="1084"/>
                  </a:lnTo>
                  <a:lnTo>
                    <a:pt x="3833" y="1024"/>
                  </a:lnTo>
                  <a:lnTo>
                    <a:pt x="3806" y="964"/>
                  </a:lnTo>
                  <a:lnTo>
                    <a:pt x="3776" y="905"/>
                  </a:lnTo>
                  <a:lnTo>
                    <a:pt x="3743" y="848"/>
                  </a:lnTo>
                  <a:lnTo>
                    <a:pt x="3705" y="792"/>
                  </a:lnTo>
                  <a:lnTo>
                    <a:pt x="3666" y="737"/>
                  </a:lnTo>
                  <a:lnTo>
                    <a:pt x="3622" y="684"/>
                  </a:lnTo>
                  <a:lnTo>
                    <a:pt x="3575" y="631"/>
                  </a:lnTo>
                  <a:lnTo>
                    <a:pt x="3526" y="579"/>
                  </a:lnTo>
                  <a:lnTo>
                    <a:pt x="3472" y="5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5798" name="Freeform 6">
              <a:extLst>
                <a:ext uri="{FF2B5EF4-FFF2-40B4-BE49-F238E27FC236}">
                  <a16:creationId xmlns:a16="http://schemas.microsoft.com/office/drawing/2014/main" id="{B3C28299-DF7F-0090-4E5C-B413BE58BF20}"/>
                </a:ext>
              </a:extLst>
            </p:cNvPr>
            <p:cNvSpPr>
              <a:spLocks/>
            </p:cNvSpPr>
            <p:nvPr/>
          </p:nvSpPr>
          <p:spPr bwMode="auto">
            <a:xfrm>
              <a:off x="3603" y="2742"/>
              <a:ext cx="752" cy="800"/>
            </a:xfrm>
            <a:custGeom>
              <a:avLst/>
              <a:gdLst>
                <a:gd name="T0" fmla="*/ 1499 w 1505"/>
                <a:gd name="T1" fmla="*/ 960 h 1599"/>
                <a:gd name="T2" fmla="*/ 1459 w 1505"/>
                <a:gd name="T3" fmla="*/ 1157 h 1599"/>
                <a:gd name="T4" fmla="*/ 1382 w 1505"/>
                <a:gd name="T5" fmla="*/ 1343 h 1599"/>
                <a:gd name="T6" fmla="*/ 1270 w 1505"/>
                <a:gd name="T7" fmla="*/ 1518 h 1599"/>
                <a:gd name="T8" fmla="*/ 1203 w 1505"/>
                <a:gd name="T9" fmla="*/ 1112 h 1599"/>
                <a:gd name="T10" fmla="*/ 1199 w 1505"/>
                <a:gd name="T11" fmla="*/ 1096 h 1599"/>
                <a:gd name="T12" fmla="*/ 1189 w 1505"/>
                <a:gd name="T13" fmla="*/ 1082 h 1599"/>
                <a:gd name="T14" fmla="*/ 1175 w 1505"/>
                <a:gd name="T15" fmla="*/ 1073 h 1599"/>
                <a:gd name="T16" fmla="*/ 1158 w 1505"/>
                <a:gd name="T17" fmla="*/ 1072 h 1599"/>
                <a:gd name="T18" fmla="*/ 1055 w 1505"/>
                <a:gd name="T19" fmla="*/ 1063 h 1599"/>
                <a:gd name="T20" fmla="*/ 1073 w 1505"/>
                <a:gd name="T21" fmla="*/ 1038 h 1599"/>
                <a:gd name="T22" fmla="*/ 1075 w 1505"/>
                <a:gd name="T23" fmla="*/ 705 h 1599"/>
                <a:gd name="T24" fmla="*/ 1071 w 1505"/>
                <a:gd name="T25" fmla="*/ 691 h 1599"/>
                <a:gd name="T26" fmla="*/ 1061 w 1505"/>
                <a:gd name="T27" fmla="*/ 682 h 1599"/>
                <a:gd name="T28" fmla="*/ 1045 w 1505"/>
                <a:gd name="T29" fmla="*/ 678 h 1599"/>
                <a:gd name="T30" fmla="*/ 1027 w 1505"/>
                <a:gd name="T31" fmla="*/ 682 h 1599"/>
                <a:gd name="T32" fmla="*/ 960 w 1505"/>
                <a:gd name="T33" fmla="*/ 717 h 1599"/>
                <a:gd name="T34" fmla="*/ 943 w 1505"/>
                <a:gd name="T35" fmla="*/ 740 h 1599"/>
                <a:gd name="T36" fmla="*/ 941 w 1505"/>
                <a:gd name="T37" fmla="*/ 1072 h 1599"/>
                <a:gd name="T38" fmla="*/ 885 w 1505"/>
                <a:gd name="T39" fmla="*/ 855 h 1599"/>
                <a:gd name="T40" fmla="*/ 883 w 1505"/>
                <a:gd name="T41" fmla="*/ 843 h 1599"/>
                <a:gd name="T42" fmla="*/ 874 w 1505"/>
                <a:gd name="T43" fmla="*/ 834 h 1599"/>
                <a:gd name="T44" fmla="*/ 860 w 1505"/>
                <a:gd name="T45" fmla="*/ 831 h 1599"/>
                <a:gd name="T46" fmla="*/ 844 w 1505"/>
                <a:gd name="T47" fmla="*/ 834 h 1599"/>
                <a:gd name="T48" fmla="*/ 787 w 1505"/>
                <a:gd name="T49" fmla="*/ 864 h 1599"/>
                <a:gd name="T50" fmla="*/ 771 w 1505"/>
                <a:gd name="T51" fmla="*/ 885 h 1599"/>
                <a:gd name="T52" fmla="*/ 769 w 1505"/>
                <a:gd name="T53" fmla="*/ 1072 h 1599"/>
                <a:gd name="T54" fmla="*/ 286 w 1505"/>
                <a:gd name="T55" fmla="*/ 1024 h 1599"/>
                <a:gd name="T56" fmla="*/ 252 w 1505"/>
                <a:gd name="T57" fmla="*/ 1001 h 1599"/>
                <a:gd name="T58" fmla="*/ 254 w 1505"/>
                <a:gd name="T59" fmla="*/ 972 h 1599"/>
                <a:gd name="T60" fmla="*/ 250 w 1505"/>
                <a:gd name="T61" fmla="*/ 944 h 1599"/>
                <a:gd name="T62" fmla="*/ 237 w 1505"/>
                <a:gd name="T63" fmla="*/ 930 h 1599"/>
                <a:gd name="T64" fmla="*/ 213 w 1505"/>
                <a:gd name="T65" fmla="*/ 921 h 1599"/>
                <a:gd name="T66" fmla="*/ 183 w 1505"/>
                <a:gd name="T67" fmla="*/ 917 h 1599"/>
                <a:gd name="T68" fmla="*/ 150 w 1505"/>
                <a:gd name="T69" fmla="*/ 919 h 1599"/>
                <a:gd name="T70" fmla="*/ 122 w 1505"/>
                <a:gd name="T71" fmla="*/ 928 h 1599"/>
                <a:gd name="T72" fmla="*/ 97 w 1505"/>
                <a:gd name="T73" fmla="*/ 944 h 1599"/>
                <a:gd name="T74" fmla="*/ 75 w 1505"/>
                <a:gd name="T75" fmla="*/ 978 h 1599"/>
                <a:gd name="T76" fmla="*/ 57 w 1505"/>
                <a:gd name="T77" fmla="*/ 1020 h 1599"/>
                <a:gd name="T78" fmla="*/ 47 w 1505"/>
                <a:gd name="T79" fmla="*/ 1057 h 1599"/>
                <a:gd name="T80" fmla="*/ 0 w 1505"/>
                <a:gd name="T81" fmla="*/ 1072 h 1599"/>
                <a:gd name="T82" fmla="*/ 1087 w 1505"/>
                <a:gd name="T83" fmla="*/ 0 h 1599"/>
                <a:gd name="T84" fmla="*/ 1087 w 1505"/>
                <a:gd name="T85" fmla="*/ 0 h 1599"/>
                <a:gd name="T86" fmla="*/ 1087 w 1505"/>
                <a:gd name="T87" fmla="*/ 0 h 1599"/>
                <a:gd name="T88" fmla="*/ 1181 w 1505"/>
                <a:gd name="T89" fmla="*/ 94 h 1599"/>
                <a:gd name="T90" fmla="*/ 1266 w 1505"/>
                <a:gd name="T91" fmla="*/ 193 h 1599"/>
                <a:gd name="T92" fmla="*/ 1337 w 1505"/>
                <a:gd name="T93" fmla="*/ 296 h 1599"/>
                <a:gd name="T94" fmla="*/ 1396 w 1505"/>
                <a:gd name="T95" fmla="*/ 404 h 1599"/>
                <a:gd name="T96" fmla="*/ 1443 w 1505"/>
                <a:gd name="T97" fmla="*/ 513 h 1599"/>
                <a:gd name="T98" fmla="*/ 1477 w 1505"/>
                <a:gd name="T99" fmla="*/ 627 h 1599"/>
                <a:gd name="T100" fmla="*/ 1497 w 1505"/>
                <a:gd name="T101" fmla="*/ 742 h 1599"/>
                <a:gd name="T102" fmla="*/ 1505 w 1505"/>
                <a:gd name="T103" fmla="*/ 857 h 15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505" h="1599">
                  <a:moveTo>
                    <a:pt x="1505" y="857"/>
                  </a:moveTo>
                  <a:lnTo>
                    <a:pt x="1499" y="960"/>
                  </a:lnTo>
                  <a:lnTo>
                    <a:pt x="1485" y="1059"/>
                  </a:lnTo>
                  <a:lnTo>
                    <a:pt x="1459" y="1157"/>
                  </a:lnTo>
                  <a:lnTo>
                    <a:pt x="1426" y="1250"/>
                  </a:lnTo>
                  <a:lnTo>
                    <a:pt x="1382" y="1343"/>
                  </a:lnTo>
                  <a:lnTo>
                    <a:pt x="1329" y="1431"/>
                  </a:lnTo>
                  <a:lnTo>
                    <a:pt x="1270" y="1518"/>
                  </a:lnTo>
                  <a:lnTo>
                    <a:pt x="1203" y="1599"/>
                  </a:lnTo>
                  <a:lnTo>
                    <a:pt x="1203" y="1112"/>
                  </a:lnTo>
                  <a:lnTo>
                    <a:pt x="1203" y="1105"/>
                  </a:lnTo>
                  <a:lnTo>
                    <a:pt x="1199" y="1096"/>
                  </a:lnTo>
                  <a:lnTo>
                    <a:pt x="1195" y="1089"/>
                  </a:lnTo>
                  <a:lnTo>
                    <a:pt x="1189" y="1082"/>
                  </a:lnTo>
                  <a:lnTo>
                    <a:pt x="1183" y="1077"/>
                  </a:lnTo>
                  <a:lnTo>
                    <a:pt x="1175" y="1073"/>
                  </a:lnTo>
                  <a:lnTo>
                    <a:pt x="1165" y="1072"/>
                  </a:lnTo>
                  <a:lnTo>
                    <a:pt x="1158" y="1072"/>
                  </a:lnTo>
                  <a:lnTo>
                    <a:pt x="1041" y="1072"/>
                  </a:lnTo>
                  <a:lnTo>
                    <a:pt x="1055" y="1063"/>
                  </a:lnTo>
                  <a:lnTo>
                    <a:pt x="1065" y="1050"/>
                  </a:lnTo>
                  <a:lnTo>
                    <a:pt x="1073" y="1038"/>
                  </a:lnTo>
                  <a:lnTo>
                    <a:pt x="1075" y="1025"/>
                  </a:lnTo>
                  <a:lnTo>
                    <a:pt x="1075" y="705"/>
                  </a:lnTo>
                  <a:lnTo>
                    <a:pt x="1073" y="698"/>
                  </a:lnTo>
                  <a:lnTo>
                    <a:pt x="1071" y="691"/>
                  </a:lnTo>
                  <a:lnTo>
                    <a:pt x="1067" y="685"/>
                  </a:lnTo>
                  <a:lnTo>
                    <a:pt x="1061" y="682"/>
                  </a:lnTo>
                  <a:lnTo>
                    <a:pt x="1053" y="678"/>
                  </a:lnTo>
                  <a:lnTo>
                    <a:pt x="1045" y="678"/>
                  </a:lnTo>
                  <a:lnTo>
                    <a:pt x="1035" y="678"/>
                  </a:lnTo>
                  <a:lnTo>
                    <a:pt x="1027" y="682"/>
                  </a:lnTo>
                  <a:lnTo>
                    <a:pt x="974" y="708"/>
                  </a:lnTo>
                  <a:lnTo>
                    <a:pt x="960" y="717"/>
                  </a:lnTo>
                  <a:lnTo>
                    <a:pt x="950" y="728"/>
                  </a:lnTo>
                  <a:lnTo>
                    <a:pt x="943" y="740"/>
                  </a:lnTo>
                  <a:lnTo>
                    <a:pt x="941" y="754"/>
                  </a:lnTo>
                  <a:lnTo>
                    <a:pt x="941" y="1072"/>
                  </a:lnTo>
                  <a:lnTo>
                    <a:pt x="885" y="1072"/>
                  </a:lnTo>
                  <a:lnTo>
                    <a:pt x="885" y="855"/>
                  </a:lnTo>
                  <a:lnTo>
                    <a:pt x="885" y="848"/>
                  </a:lnTo>
                  <a:lnTo>
                    <a:pt x="883" y="843"/>
                  </a:lnTo>
                  <a:lnTo>
                    <a:pt x="879" y="838"/>
                  </a:lnTo>
                  <a:lnTo>
                    <a:pt x="874" y="834"/>
                  </a:lnTo>
                  <a:lnTo>
                    <a:pt x="868" y="831"/>
                  </a:lnTo>
                  <a:lnTo>
                    <a:pt x="860" y="831"/>
                  </a:lnTo>
                  <a:lnTo>
                    <a:pt x="852" y="832"/>
                  </a:lnTo>
                  <a:lnTo>
                    <a:pt x="844" y="834"/>
                  </a:lnTo>
                  <a:lnTo>
                    <a:pt x="799" y="855"/>
                  </a:lnTo>
                  <a:lnTo>
                    <a:pt x="787" y="864"/>
                  </a:lnTo>
                  <a:lnTo>
                    <a:pt x="779" y="873"/>
                  </a:lnTo>
                  <a:lnTo>
                    <a:pt x="771" y="885"/>
                  </a:lnTo>
                  <a:lnTo>
                    <a:pt x="769" y="896"/>
                  </a:lnTo>
                  <a:lnTo>
                    <a:pt x="769" y="1072"/>
                  </a:lnTo>
                  <a:lnTo>
                    <a:pt x="264" y="1072"/>
                  </a:lnTo>
                  <a:lnTo>
                    <a:pt x="286" y="1024"/>
                  </a:lnTo>
                  <a:lnTo>
                    <a:pt x="250" y="1011"/>
                  </a:lnTo>
                  <a:lnTo>
                    <a:pt x="252" y="1001"/>
                  </a:lnTo>
                  <a:lnTo>
                    <a:pt x="254" y="988"/>
                  </a:lnTo>
                  <a:lnTo>
                    <a:pt x="254" y="972"/>
                  </a:lnTo>
                  <a:lnTo>
                    <a:pt x="252" y="955"/>
                  </a:lnTo>
                  <a:lnTo>
                    <a:pt x="250" y="944"/>
                  </a:lnTo>
                  <a:lnTo>
                    <a:pt x="245" y="937"/>
                  </a:lnTo>
                  <a:lnTo>
                    <a:pt x="237" y="930"/>
                  </a:lnTo>
                  <a:lnTo>
                    <a:pt x="227" y="924"/>
                  </a:lnTo>
                  <a:lnTo>
                    <a:pt x="213" y="921"/>
                  </a:lnTo>
                  <a:lnTo>
                    <a:pt x="199" y="917"/>
                  </a:lnTo>
                  <a:lnTo>
                    <a:pt x="183" y="917"/>
                  </a:lnTo>
                  <a:lnTo>
                    <a:pt x="166" y="917"/>
                  </a:lnTo>
                  <a:lnTo>
                    <a:pt x="150" y="919"/>
                  </a:lnTo>
                  <a:lnTo>
                    <a:pt x="136" y="923"/>
                  </a:lnTo>
                  <a:lnTo>
                    <a:pt x="122" y="928"/>
                  </a:lnTo>
                  <a:lnTo>
                    <a:pt x="110" y="933"/>
                  </a:lnTo>
                  <a:lnTo>
                    <a:pt x="97" y="944"/>
                  </a:lnTo>
                  <a:lnTo>
                    <a:pt x="87" y="958"/>
                  </a:lnTo>
                  <a:lnTo>
                    <a:pt x="75" y="978"/>
                  </a:lnTo>
                  <a:lnTo>
                    <a:pt x="65" y="999"/>
                  </a:lnTo>
                  <a:lnTo>
                    <a:pt x="57" y="1020"/>
                  </a:lnTo>
                  <a:lnTo>
                    <a:pt x="51" y="1040"/>
                  </a:lnTo>
                  <a:lnTo>
                    <a:pt x="47" y="1057"/>
                  </a:lnTo>
                  <a:lnTo>
                    <a:pt x="43" y="1072"/>
                  </a:lnTo>
                  <a:lnTo>
                    <a:pt x="0" y="1072"/>
                  </a:lnTo>
                  <a:lnTo>
                    <a:pt x="0" y="974"/>
                  </a:lnTo>
                  <a:lnTo>
                    <a:pt x="1087" y="0"/>
                  </a:lnTo>
                  <a:lnTo>
                    <a:pt x="1087" y="0"/>
                  </a:lnTo>
                  <a:lnTo>
                    <a:pt x="1087" y="0"/>
                  </a:lnTo>
                  <a:lnTo>
                    <a:pt x="1087" y="0"/>
                  </a:lnTo>
                  <a:lnTo>
                    <a:pt x="1087" y="0"/>
                  </a:lnTo>
                  <a:lnTo>
                    <a:pt x="1136" y="46"/>
                  </a:lnTo>
                  <a:lnTo>
                    <a:pt x="1181" y="94"/>
                  </a:lnTo>
                  <a:lnTo>
                    <a:pt x="1225" y="143"/>
                  </a:lnTo>
                  <a:lnTo>
                    <a:pt x="1266" y="193"/>
                  </a:lnTo>
                  <a:lnTo>
                    <a:pt x="1301" y="244"/>
                  </a:lnTo>
                  <a:lnTo>
                    <a:pt x="1337" y="296"/>
                  </a:lnTo>
                  <a:lnTo>
                    <a:pt x="1368" y="349"/>
                  </a:lnTo>
                  <a:lnTo>
                    <a:pt x="1396" y="404"/>
                  </a:lnTo>
                  <a:lnTo>
                    <a:pt x="1422" y="459"/>
                  </a:lnTo>
                  <a:lnTo>
                    <a:pt x="1443" y="513"/>
                  </a:lnTo>
                  <a:lnTo>
                    <a:pt x="1461" y="570"/>
                  </a:lnTo>
                  <a:lnTo>
                    <a:pt x="1477" y="627"/>
                  </a:lnTo>
                  <a:lnTo>
                    <a:pt x="1489" y="684"/>
                  </a:lnTo>
                  <a:lnTo>
                    <a:pt x="1497" y="742"/>
                  </a:lnTo>
                  <a:lnTo>
                    <a:pt x="1503" y="799"/>
                  </a:lnTo>
                  <a:lnTo>
                    <a:pt x="1505" y="857"/>
                  </a:lnTo>
                  <a:close/>
                </a:path>
              </a:pathLst>
            </a:custGeom>
            <a:solidFill>
              <a:srgbClr val="FFF2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5799" name="Freeform 7">
              <a:extLst>
                <a:ext uri="{FF2B5EF4-FFF2-40B4-BE49-F238E27FC236}">
                  <a16:creationId xmlns:a16="http://schemas.microsoft.com/office/drawing/2014/main" id="{A6BC50C8-8F37-8D9D-2D19-181AA948FD3D}"/>
                </a:ext>
              </a:extLst>
            </p:cNvPr>
            <p:cNvSpPr>
              <a:spLocks/>
            </p:cNvSpPr>
            <p:nvPr/>
          </p:nvSpPr>
          <p:spPr bwMode="auto">
            <a:xfrm>
              <a:off x="3147" y="3233"/>
              <a:ext cx="442" cy="595"/>
            </a:xfrm>
            <a:custGeom>
              <a:avLst/>
              <a:gdLst>
                <a:gd name="T0" fmla="*/ 132 w 883"/>
                <a:gd name="T1" fmla="*/ 91 h 1191"/>
                <a:gd name="T2" fmla="*/ 114 w 883"/>
                <a:gd name="T3" fmla="*/ 94 h 1191"/>
                <a:gd name="T4" fmla="*/ 101 w 883"/>
                <a:gd name="T5" fmla="*/ 103 h 1191"/>
                <a:gd name="T6" fmla="*/ 91 w 883"/>
                <a:gd name="T7" fmla="*/ 115 h 1191"/>
                <a:gd name="T8" fmla="*/ 87 w 883"/>
                <a:gd name="T9" fmla="*/ 131 h 1191"/>
                <a:gd name="T10" fmla="*/ 87 w 883"/>
                <a:gd name="T11" fmla="*/ 1191 h 1191"/>
                <a:gd name="T12" fmla="*/ 81 w 883"/>
                <a:gd name="T13" fmla="*/ 1189 h 1191"/>
                <a:gd name="T14" fmla="*/ 75 w 883"/>
                <a:gd name="T15" fmla="*/ 1189 h 1191"/>
                <a:gd name="T16" fmla="*/ 69 w 883"/>
                <a:gd name="T17" fmla="*/ 1189 h 1191"/>
                <a:gd name="T18" fmla="*/ 65 w 883"/>
                <a:gd name="T19" fmla="*/ 1187 h 1191"/>
                <a:gd name="T20" fmla="*/ 65 w 883"/>
                <a:gd name="T21" fmla="*/ 131 h 1191"/>
                <a:gd name="T22" fmla="*/ 63 w 883"/>
                <a:gd name="T23" fmla="*/ 124 h 1191"/>
                <a:gd name="T24" fmla="*/ 61 w 883"/>
                <a:gd name="T25" fmla="*/ 115 h 1191"/>
                <a:gd name="T26" fmla="*/ 57 w 883"/>
                <a:gd name="T27" fmla="*/ 108 h 1191"/>
                <a:gd name="T28" fmla="*/ 51 w 883"/>
                <a:gd name="T29" fmla="*/ 101 h 1191"/>
                <a:gd name="T30" fmla="*/ 43 w 883"/>
                <a:gd name="T31" fmla="*/ 96 h 1191"/>
                <a:gd name="T32" fmla="*/ 36 w 883"/>
                <a:gd name="T33" fmla="*/ 92 h 1191"/>
                <a:gd name="T34" fmla="*/ 28 w 883"/>
                <a:gd name="T35" fmla="*/ 91 h 1191"/>
                <a:gd name="T36" fmla="*/ 20 w 883"/>
                <a:gd name="T37" fmla="*/ 91 h 1191"/>
                <a:gd name="T38" fmla="*/ 0 w 883"/>
                <a:gd name="T39" fmla="*/ 91 h 1191"/>
                <a:gd name="T40" fmla="*/ 0 w 883"/>
                <a:gd name="T41" fmla="*/ 0 h 1191"/>
                <a:gd name="T42" fmla="*/ 883 w 883"/>
                <a:gd name="T43" fmla="*/ 0 h 1191"/>
                <a:gd name="T44" fmla="*/ 883 w 883"/>
                <a:gd name="T45" fmla="*/ 91 h 1191"/>
                <a:gd name="T46" fmla="*/ 132 w 883"/>
                <a:gd name="T47" fmla="*/ 91 h 1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883" h="1191">
                  <a:moveTo>
                    <a:pt x="132" y="91"/>
                  </a:moveTo>
                  <a:lnTo>
                    <a:pt x="114" y="94"/>
                  </a:lnTo>
                  <a:lnTo>
                    <a:pt x="101" y="103"/>
                  </a:lnTo>
                  <a:lnTo>
                    <a:pt x="91" y="115"/>
                  </a:lnTo>
                  <a:lnTo>
                    <a:pt x="87" y="131"/>
                  </a:lnTo>
                  <a:lnTo>
                    <a:pt x="87" y="1191"/>
                  </a:lnTo>
                  <a:lnTo>
                    <a:pt x="81" y="1189"/>
                  </a:lnTo>
                  <a:lnTo>
                    <a:pt x="75" y="1189"/>
                  </a:lnTo>
                  <a:lnTo>
                    <a:pt x="69" y="1189"/>
                  </a:lnTo>
                  <a:lnTo>
                    <a:pt x="65" y="1187"/>
                  </a:lnTo>
                  <a:lnTo>
                    <a:pt x="65" y="131"/>
                  </a:lnTo>
                  <a:lnTo>
                    <a:pt x="63" y="124"/>
                  </a:lnTo>
                  <a:lnTo>
                    <a:pt x="61" y="115"/>
                  </a:lnTo>
                  <a:lnTo>
                    <a:pt x="57" y="108"/>
                  </a:lnTo>
                  <a:lnTo>
                    <a:pt x="51" y="101"/>
                  </a:lnTo>
                  <a:lnTo>
                    <a:pt x="43" y="96"/>
                  </a:lnTo>
                  <a:lnTo>
                    <a:pt x="36" y="92"/>
                  </a:lnTo>
                  <a:lnTo>
                    <a:pt x="28" y="91"/>
                  </a:lnTo>
                  <a:lnTo>
                    <a:pt x="20" y="91"/>
                  </a:lnTo>
                  <a:lnTo>
                    <a:pt x="0" y="91"/>
                  </a:lnTo>
                  <a:lnTo>
                    <a:pt x="0" y="0"/>
                  </a:lnTo>
                  <a:lnTo>
                    <a:pt x="883" y="0"/>
                  </a:lnTo>
                  <a:lnTo>
                    <a:pt x="883" y="91"/>
                  </a:lnTo>
                  <a:lnTo>
                    <a:pt x="132" y="91"/>
                  </a:lnTo>
                  <a:close/>
                </a:path>
              </a:pathLst>
            </a:custGeom>
            <a:solidFill>
              <a:srgbClr val="B58E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5800" name="Freeform 8">
              <a:extLst>
                <a:ext uri="{FF2B5EF4-FFF2-40B4-BE49-F238E27FC236}">
                  <a16:creationId xmlns:a16="http://schemas.microsoft.com/office/drawing/2014/main" id="{E7AC5A09-F77C-7A38-E270-20F4BB5FC3E4}"/>
                </a:ext>
              </a:extLst>
            </p:cNvPr>
            <p:cNvSpPr>
              <a:spLocks/>
            </p:cNvSpPr>
            <p:nvPr/>
          </p:nvSpPr>
          <p:spPr bwMode="auto">
            <a:xfrm>
              <a:off x="3204" y="3291"/>
              <a:ext cx="81" cy="552"/>
            </a:xfrm>
            <a:custGeom>
              <a:avLst/>
              <a:gdLst>
                <a:gd name="T0" fmla="*/ 162 w 162"/>
                <a:gd name="T1" fmla="*/ 0 h 1106"/>
                <a:gd name="T2" fmla="*/ 162 w 162"/>
                <a:gd name="T3" fmla="*/ 1106 h 1106"/>
                <a:gd name="T4" fmla="*/ 142 w 162"/>
                <a:gd name="T5" fmla="*/ 1102 h 1106"/>
                <a:gd name="T6" fmla="*/ 121 w 162"/>
                <a:gd name="T7" fmla="*/ 1101 h 1106"/>
                <a:gd name="T8" fmla="*/ 101 w 162"/>
                <a:gd name="T9" fmla="*/ 1097 h 1106"/>
                <a:gd name="T10" fmla="*/ 81 w 162"/>
                <a:gd name="T11" fmla="*/ 1093 h 1106"/>
                <a:gd name="T12" fmla="*/ 60 w 162"/>
                <a:gd name="T13" fmla="*/ 1092 h 1106"/>
                <a:gd name="T14" fmla="*/ 40 w 162"/>
                <a:gd name="T15" fmla="*/ 1088 h 1106"/>
                <a:gd name="T16" fmla="*/ 20 w 162"/>
                <a:gd name="T17" fmla="*/ 1085 h 1106"/>
                <a:gd name="T18" fmla="*/ 0 w 162"/>
                <a:gd name="T19" fmla="*/ 1081 h 1106"/>
                <a:gd name="T20" fmla="*/ 0 w 162"/>
                <a:gd name="T21" fmla="*/ 16 h 1106"/>
                <a:gd name="T22" fmla="*/ 2 w 162"/>
                <a:gd name="T23" fmla="*/ 9 h 1106"/>
                <a:gd name="T24" fmla="*/ 6 w 162"/>
                <a:gd name="T25" fmla="*/ 6 h 1106"/>
                <a:gd name="T26" fmla="*/ 10 w 162"/>
                <a:gd name="T27" fmla="*/ 2 h 1106"/>
                <a:gd name="T28" fmla="*/ 18 w 162"/>
                <a:gd name="T29" fmla="*/ 0 h 1106"/>
                <a:gd name="T30" fmla="*/ 162 w 162"/>
                <a:gd name="T31" fmla="*/ 0 h 1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62" h="1106">
                  <a:moveTo>
                    <a:pt x="162" y="0"/>
                  </a:moveTo>
                  <a:lnTo>
                    <a:pt x="162" y="1106"/>
                  </a:lnTo>
                  <a:lnTo>
                    <a:pt x="142" y="1102"/>
                  </a:lnTo>
                  <a:lnTo>
                    <a:pt x="121" y="1101"/>
                  </a:lnTo>
                  <a:lnTo>
                    <a:pt x="101" y="1097"/>
                  </a:lnTo>
                  <a:lnTo>
                    <a:pt x="81" y="1093"/>
                  </a:lnTo>
                  <a:lnTo>
                    <a:pt x="60" y="1092"/>
                  </a:lnTo>
                  <a:lnTo>
                    <a:pt x="40" y="1088"/>
                  </a:lnTo>
                  <a:lnTo>
                    <a:pt x="20" y="1085"/>
                  </a:lnTo>
                  <a:lnTo>
                    <a:pt x="0" y="1081"/>
                  </a:lnTo>
                  <a:lnTo>
                    <a:pt x="0" y="16"/>
                  </a:lnTo>
                  <a:lnTo>
                    <a:pt x="2" y="9"/>
                  </a:lnTo>
                  <a:lnTo>
                    <a:pt x="6" y="6"/>
                  </a:lnTo>
                  <a:lnTo>
                    <a:pt x="10" y="2"/>
                  </a:lnTo>
                  <a:lnTo>
                    <a:pt x="18" y="0"/>
                  </a:lnTo>
                  <a:lnTo>
                    <a:pt x="162" y="0"/>
                  </a:lnTo>
                  <a:close/>
                </a:path>
              </a:pathLst>
            </a:custGeom>
            <a:solidFill>
              <a:srgbClr val="9687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5801" name="Freeform 9">
              <a:extLst>
                <a:ext uri="{FF2B5EF4-FFF2-40B4-BE49-F238E27FC236}">
                  <a16:creationId xmlns:a16="http://schemas.microsoft.com/office/drawing/2014/main" id="{E760C471-D2FD-403B-2EEC-2B2E6B32281D}"/>
                </a:ext>
              </a:extLst>
            </p:cNvPr>
            <p:cNvSpPr>
              <a:spLocks/>
            </p:cNvSpPr>
            <p:nvPr/>
          </p:nvSpPr>
          <p:spPr bwMode="auto">
            <a:xfrm>
              <a:off x="2785" y="3291"/>
              <a:ext cx="277" cy="505"/>
            </a:xfrm>
            <a:custGeom>
              <a:avLst/>
              <a:gdLst>
                <a:gd name="T0" fmla="*/ 554 w 554"/>
                <a:gd name="T1" fmla="*/ 0 h 1010"/>
                <a:gd name="T2" fmla="*/ 554 w 554"/>
                <a:gd name="T3" fmla="*/ 1010 h 1010"/>
                <a:gd name="T4" fmla="*/ 517 w 554"/>
                <a:gd name="T5" fmla="*/ 998 h 1010"/>
                <a:gd name="T6" fmla="*/ 480 w 554"/>
                <a:gd name="T7" fmla="*/ 985 h 1010"/>
                <a:gd name="T8" fmla="*/ 442 w 554"/>
                <a:gd name="T9" fmla="*/ 971 h 1010"/>
                <a:gd name="T10" fmla="*/ 405 w 554"/>
                <a:gd name="T11" fmla="*/ 957 h 1010"/>
                <a:gd name="T12" fmla="*/ 369 w 554"/>
                <a:gd name="T13" fmla="*/ 943 h 1010"/>
                <a:gd name="T14" fmla="*/ 334 w 554"/>
                <a:gd name="T15" fmla="*/ 927 h 1010"/>
                <a:gd name="T16" fmla="*/ 298 w 554"/>
                <a:gd name="T17" fmla="*/ 911 h 1010"/>
                <a:gd name="T18" fmla="*/ 263 w 554"/>
                <a:gd name="T19" fmla="*/ 893 h 1010"/>
                <a:gd name="T20" fmla="*/ 227 w 554"/>
                <a:gd name="T21" fmla="*/ 877 h 1010"/>
                <a:gd name="T22" fmla="*/ 194 w 554"/>
                <a:gd name="T23" fmla="*/ 858 h 1010"/>
                <a:gd name="T24" fmla="*/ 160 w 554"/>
                <a:gd name="T25" fmla="*/ 840 h 1010"/>
                <a:gd name="T26" fmla="*/ 127 w 554"/>
                <a:gd name="T27" fmla="*/ 821 h 1010"/>
                <a:gd name="T28" fmla="*/ 95 w 554"/>
                <a:gd name="T29" fmla="*/ 801 h 1010"/>
                <a:gd name="T30" fmla="*/ 63 w 554"/>
                <a:gd name="T31" fmla="*/ 782 h 1010"/>
                <a:gd name="T32" fmla="*/ 32 w 554"/>
                <a:gd name="T33" fmla="*/ 760 h 1010"/>
                <a:gd name="T34" fmla="*/ 0 w 554"/>
                <a:gd name="T35" fmla="*/ 739 h 1010"/>
                <a:gd name="T36" fmla="*/ 0 w 554"/>
                <a:gd name="T37" fmla="*/ 0 h 1010"/>
                <a:gd name="T38" fmla="*/ 554 w 554"/>
                <a:gd name="T39" fmla="*/ 0 h 10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54" h="1010">
                  <a:moveTo>
                    <a:pt x="554" y="0"/>
                  </a:moveTo>
                  <a:lnTo>
                    <a:pt x="554" y="1010"/>
                  </a:lnTo>
                  <a:lnTo>
                    <a:pt x="517" y="998"/>
                  </a:lnTo>
                  <a:lnTo>
                    <a:pt x="480" y="985"/>
                  </a:lnTo>
                  <a:lnTo>
                    <a:pt x="442" y="971"/>
                  </a:lnTo>
                  <a:lnTo>
                    <a:pt x="405" y="957"/>
                  </a:lnTo>
                  <a:lnTo>
                    <a:pt x="369" y="943"/>
                  </a:lnTo>
                  <a:lnTo>
                    <a:pt x="334" y="927"/>
                  </a:lnTo>
                  <a:lnTo>
                    <a:pt x="298" y="911"/>
                  </a:lnTo>
                  <a:lnTo>
                    <a:pt x="263" y="893"/>
                  </a:lnTo>
                  <a:lnTo>
                    <a:pt x="227" y="877"/>
                  </a:lnTo>
                  <a:lnTo>
                    <a:pt x="194" y="858"/>
                  </a:lnTo>
                  <a:lnTo>
                    <a:pt x="160" y="840"/>
                  </a:lnTo>
                  <a:lnTo>
                    <a:pt x="127" y="821"/>
                  </a:lnTo>
                  <a:lnTo>
                    <a:pt x="95" y="801"/>
                  </a:lnTo>
                  <a:lnTo>
                    <a:pt x="63" y="782"/>
                  </a:lnTo>
                  <a:lnTo>
                    <a:pt x="32" y="760"/>
                  </a:lnTo>
                  <a:lnTo>
                    <a:pt x="0" y="739"/>
                  </a:lnTo>
                  <a:lnTo>
                    <a:pt x="0" y="0"/>
                  </a:lnTo>
                  <a:lnTo>
                    <a:pt x="554" y="0"/>
                  </a:lnTo>
                  <a:close/>
                </a:path>
              </a:pathLst>
            </a:custGeom>
            <a:solidFill>
              <a:srgbClr val="82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5802" name="Freeform 10">
              <a:extLst>
                <a:ext uri="{FF2B5EF4-FFF2-40B4-BE49-F238E27FC236}">
                  <a16:creationId xmlns:a16="http://schemas.microsoft.com/office/drawing/2014/main" id="{91909EF2-1FCC-63F6-4DE7-A124C15F2B99}"/>
                </a:ext>
              </a:extLst>
            </p:cNvPr>
            <p:cNvSpPr>
              <a:spLocks/>
            </p:cNvSpPr>
            <p:nvPr/>
          </p:nvSpPr>
          <p:spPr bwMode="auto">
            <a:xfrm>
              <a:off x="2789" y="3137"/>
              <a:ext cx="110" cy="141"/>
            </a:xfrm>
            <a:custGeom>
              <a:avLst/>
              <a:gdLst>
                <a:gd name="T0" fmla="*/ 2 w 219"/>
                <a:gd name="T1" fmla="*/ 119 h 282"/>
                <a:gd name="T2" fmla="*/ 10 w 219"/>
                <a:gd name="T3" fmla="*/ 78 h 282"/>
                <a:gd name="T4" fmla="*/ 28 w 219"/>
                <a:gd name="T5" fmla="*/ 39 h 282"/>
                <a:gd name="T6" fmla="*/ 52 w 219"/>
                <a:gd name="T7" fmla="*/ 12 h 282"/>
                <a:gd name="T8" fmla="*/ 81 w 219"/>
                <a:gd name="T9" fmla="*/ 2 h 282"/>
                <a:gd name="T10" fmla="*/ 115 w 219"/>
                <a:gd name="T11" fmla="*/ 0 h 282"/>
                <a:gd name="T12" fmla="*/ 146 w 219"/>
                <a:gd name="T13" fmla="*/ 3 h 282"/>
                <a:gd name="T14" fmla="*/ 170 w 219"/>
                <a:gd name="T15" fmla="*/ 9 h 282"/>
                <a:gd name="T16" fmla="*/ 176 w 219"/>
                <a:gd name="T17" fmla="*/ 14 h 282"/>
                <a:gd name="T18" fmla="*/ 176 w 219"/>
                <a:gd name="T19" fmla="*/ 16 h 282"/>
                <a:gd name="T20" fmla="*/ 168 w 219"/>
                <a:gd name="T21" fmla="*/ 25 h 282"/>
                <a:gd name="T22" fmla="*/ 158 w 219"/>
                <a:gd name="T23" fmla="*/ 37 h 282"/>
                <a:gd name="T24" fmla="*/ 144 w 219"/>
                <a:gd name="T25" fmla="*/ 55 h 282"/>
                <a:gd name="T26" fmla="*/ 132 w 219"/>
                <a:gd name="T27" fmla="*/ 78 h 282"/>
                <a:gd name="T28" fmla="*/ 140 w 219"/>
                <a:gd name="T29" fmla="*/ 94 h 282"/>
                <a:gd name="T30" fmla="*/ 158 w 219"/>
                <a:gd name="T31" fmla="*/ 99 h 282"/>
                <a:gd name="T32" fmla="*/ 182 w 219"/>
                <a:gd name="T33" fmla="*/ 99 h 282"/>
                <a:gd name="T34" fmla="*/ 209 w 219"/>
                <a:gd name="T35" fmla="*/ 104 h 282"/>
                <a:gd name="T36" fmla="*/ 219 w 219"/>
                <a:gd name="T37" fmla="*/ 106 h 282"/>
                <a:gd name="T38" fmla="*/ 219 w 219"/>
                <a:gd name="T39" fmla="*/ 106 h 282"/>
                <a:gd name="T40" fmla="*/ 197 w 219"/>
                <a:gd name="T41" fmla="*/ 119 h 282"/>
                <a:gd name="T42" fmla="*/ 170 w 219"/>
                <a:gd name="T43" fmla="*/ 138 h 282"/>
                <a:gd name="T44" fmla="*/ 158 w 219"/>
                <a:gd name="T45" fmla="*/ 150 h 282"/>
                <a:gd name="T46" fmla="*/ 158 w 219"/>
                <a:gd name="T47" fmla="*/ 159 h 282"/>
                <a:gd name="T48" fmla="*/ 160 w 219"/>
                <a:gd name="T49" fmla="*/ 163 h 282"/>
                <a:gd name="T50" fmla="*/ 170 w 219"/>
                <a:gd name="T51" fmla="*/ 170 h 282"/>
                <a:gd name="T52" fmla="*/ 182 w 219"/>
                <a:gd name="T53" fmla="*/ 173 h 282"/>
                <a:gd name="T54" fmla="*/ 190 w 219"/>
                <a:gd name="T55" fmla="*/ 181 h 282"/>
                <a:gd name="T56" fmla="*/ 168 w 219"/>
                <a:gd name="T57" fmla="*/ 196 h 282"/>
                <a:gd name="T58" fmla="*/ 26 w 219"/>
                <a:gd name="T59" fmla="*/ 282 h 282"/>
                <a:gd name="T60" fmla="*/ 10 w 219"/>
                <a:gd name="T61" fmla="*/ 214 h 282"/>
                <a:gd name="T62" fmla="*/ 0 w 219"/>
                <a:gd name="T63" fmla="*/ 136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19" h="282">
                  <a:moveTo>
                    <a:pt x="0" y="136"/>
                  </a:moveTo>
                  <a:lnTo>
                    <a:pt x="2" y="119"/>
                  </a:lnTo>
                  <a:lnTo>
                    <a:pt x="4" y="97"/>
                  </a:lnTo>
                  <a:lnTo>
                    <a:pt x="10" y="78"/>
                  </a:lnTo>
                  <a:lnTo>
                    <a:pt x="18" y="57"/>
                  </a:lnTo>
                  <a:lnTo>
                    <a:pt x="28" y="39"/>
                  </a:lnTo>
                  <a:lnTo>
                    <a:pt x="40" y="23"/>
                  </a:lnTo>
                  <a:lnTo>
                    <a:pt x="52" y="12"/>
                  </a:lnTo>
                  <a:lnTo>
                    <a:pt x="65" y="5"/>
                  </a:lnTo>
                  <a:lnTo>
                    <a:pt x="81" y="2"/>
                  </a:lnTo>
                  <a:lnTo>
                    <a:pt x="97" y="2"/>
                  </a:lnTo>
                  <a:lnTo>
                    <a:pt x="115" y="0"/>
                  </a:lnTo>
                  <a:lnTo>
                    <a:pt x="132" y="2"/>
                  </a:lnTo>
                  <a:lnTo>
                    <a:pt x="146" y="3"/>
                  </a:lnTo>
                  <a:lnTo>
                    <a:pt x="160" y="5"/>
                  </a:lnTo>
                  <a:lnTo>
                    <a:pt x="170" y="9"/>
                  </a:lnTo>
                  <a:lnTo>
                    <a:pt x="176" y="12"/>
                  </a:lnTo>
                  <a:lnTo>
                    <a:pt x="176" y="14"/>
                  </a:lnTo>
                  <a:lnTo>
                    <a:pt x="176" y="14"/>
                  </a:lnTo>
                  <a:lnTo>
                    <a:pt x="176" y="16"/>
                  </a:lnTo>
                  <a:lnTo>
                    <a:pt x="174" y="18"/>
                  </a:lnTo>
                  <a:lnTo>
                    <a:pt x="168" y="25"/>
                  </a:lnTo>
                  <a:lnTo>
                    <a:pt x="164" y="30"/>
                  </a:lnTo>
                  <a:lnTo>
                    <a:pt x="158" y="37"/>
                  </a:lnTo>
                  <a:lnTo>
                    <a:pt x="154" y="42"/>
                  </a:lnTo>
                  <a:lnTo>
                    <a:pt x="144" y="55"/>
                  </a:lnTo>
                  <a:lnTo>
                    <a:pt x="136" y="67"/>
                  </a:lnTo>
                  <a:lnTo>
                    <a:pt x="132" y="78"/>
                  </a:lnTo>
                  <a:lnTo>
                    <a:pt x="134" y="87"/>
                  </a:lnTo>
                  <a:lnTo>
                    <a:pt x="140" y="94"/>
                  </a:lnTo>
                  <a:lnTo>
                    <a:pt x="150" y="97"/>
                  </a:lnTo>
                  <a:lnTo>
                    <a:pt x="158" y="99"/>
                  </a:lnTo>
                  <a:lnTo>
                    <a:pt x="164" y="99"/>
                  </a:lnTo>
                  <a:lnTo>
                    <a:pt x="182" y="99"/>
                  </a:lnTo>
                  <a:lnTo>
                    <a:pt x="197" y="101"/>
                  </a:lnTo>
                  <a:lnTo>
                    <a:pt x="209" y="104"/>
                  </a:lnTo>
                  <a:lnTo>
                    <a:pt x="219" y="106"/>
                  </a:lnTo>
                  <a:lnTo>
                    <a:pt x="219" y="106"/>
                  </a:lnTo>
                  <a:lnTo>
                    <a:pt x="219" y="106"/>
                  </a:lnTo>
                  <a:lnTo>
                    <a:pt x="219" y="106"/>
                  </a:lnTo>
                  <a:lnTo>
                    <a:pt x="219" y="106"/>
                  </a:lnTo>
                  <a:lnTo>
                    <a:pt x="197" y="119"/>
                  </a:lnTo>
                  <a:lnTo>
                    <a:pt x="182" y="129"/>
                  </a:lnTo>
                  <a:lnTo>
                    <a:pt x="170" y="138"/>
                  </a:lnTo>
                  <a:lnTo>
                    <a:pt x="162" y="145"/>
                  </a:lnTo>
                  <a:lnTo>
                    <a:pt x="158" y="150"/>
                  </a:lnTo>
                  <a:lnTo>
                    <a:pt x="158" y="156"/>
                  </a:lnTo>
                  <a:lnTo>
                    <a:pt x="158" y="159"/>
                  </a:lnTo>
                  <a:lnTo>
                    <a:pt x="158" y="161"/>
                  </a:lnTo>
                  <a:lnTo>
                    <a:pt x="160" y="163"/>
                  </a:lnTo>
                  <a:lnTo>
                    <a:pt x="164" y="166"/>
                  </a:lnTo>
                  <a:lnTo>
                    <a:pt x="170" y="170"/>
                  </a:lnTo>
                  <a:lnTo>
                    <a:pt x="178" y="172"/>
                  </a:lnTo>
                  <a:lnTo>
                    <a:pt x="182" y="173"/>
                  </a:lnTo>
                  <a:lnTo>
                    <a:pt x="186" y="175"/>
                  </a:lnTo>
                  <a:lnTo>
                    <a:pt x="190" y="181"/>
                  </a:lnTo>
                  <a:lnTo>
                    <a:pt x="193" y="186"/>
                  </a:lnTo>
                  <a:lnTo>
                    <a:pt x="168" y="196"/>
                  </a:lnTo>
                  <a:lnTo>
                    <a:pt x="190" y="282"/>
                  </a:lnTo>
                  <a:lnTo>
                    <a:pt x="26" y="282"/>
                  </a:lnTo>
                  <a:lnTo>
                    <a:pt x="20" y="255"/>
                  </a:lnTo>
                  <a:lnTo>
                    <a:pt x="10" y="214"/>
                  </a:lnTo>
                  <a:lnTo>
                    <a:pt x="4" y="170"/>
                  </a:lnTo>
                  <a:lnTo>
                    <a:pt x="0" y="136"/>
                  </a:lnTo>
                  <a:close/>
                </a:path>
              </a:pathLst>
            </a:custGeom>
            <a:solidFill>
              <a:srgbClr val="FFE2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5803" name="Freeform 11">
              <a:extLst>
                <a:ext uri="{FF2B5EF4-FFF2-40B4-BE49-F238E27FC236}">
                  <a16:creationId xmlns:a16="http://schemas.microsoft.com/office/drawing/2014/main" id="{A2A36FE1-5665-E20A-C1B4-20DAE1696435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6" y="3291"/>
              <a:ext cx="90" cy="532"/>
            </a:xfrm>
            <a:custGeom>
              <a:avLst/>
              <a:gdLst>
                <a:gd name="T0" fmla="*/ 0 w 180"/>
                <a:gd name="T1" fmla="*/ 0 h 1065"/>
                <a:gd name="T2" fmla="*/ 162 w 180"/>
                <a:gd name="T3" fmla="*/ 0 h 1065"/>
                <a:gd name="T4" fmla="*/ 168 w 180"/>
                <a:gd name="T5" fmla="*/ 2 h 1065"/>
                <a:gd name="T6" fmla="*/ 174 w 180"/>
                <a:gd name="T7" fmla="*/ 6 h 1065"/>
                <a:gd name="T8" fmla="*/ 178 w 180"/>
                <a:gd name="T9" fmla="*/ 9 h 1065"/>
                <a:gd name="T10" fmla="*/ 180 w 180"/>
                <a:gd name="T11" fmla="*/ 16 h 1065"/>
                <a:gd name="T12" fmla="*/ 180 w 180"/>
                <a:gd name="T13" fmla="*/ 1065 h 1065"/>
                <a:gd name="T14" fmla="*/ 156 w 180"/>
                <a:gd name="T15" fmla="*/ 1060 h 1065"/>
                <a:gd name="T16" fmla="*/ 134 w 180"/>
                <a:gd name="T17" fmla="*/ 1054 h 1065"/>
                <a:gd name="T18" fmla="*/ 110 w 180"/>
                <a:gd name="T19" fmla="*/ 1049 h 1065"/>
                <a:gd name="T20" fmla="*/ 89 w 180"/>
                <a:gd name="T21" fmla="*/ 1044 h 1065"/>
                <a:gd name="T22" fmla="*/ 67 w 180"/>
                <a:gd name="T23" fmla="*/ 1039 h 1065"/>
                <a:gd name="T24" fmla="*/ 45 w 180"/>
                <a:gd name="T25" fmla="*/ 1031 h 1065"/>
                <a:gd name="T26" fmla="*/ 22 w 180"/>
                <a:gd name="T27" fmla="*/ 1026 h 1065"/>
                <a:gd name="T28" fmla="*/ 0 w 180"/>
                <a:gd name="T29" fmla="*/ 1019 h 1065"/>
                <a:gd name="T30" fmla="*/ 0 w 180"/>
                <a:gd name="T31" fmla="*/ 0 h 10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80" h="1065">
                  <a:moveTo>
                    <a:pt x="0" y="0"/>
                  </a:moveTo>
                  <a:lnTo>
                    <a:pt x="162" y="0"/>
                  </a:lnTo>
                  <a:lnTo>
                    <a:pt x="168" y="2"/>
                  </a:lnTo>
                  <a:lnTo>
                    <a:pt x="174" y="6"/>
                  </a:lnTo>
                  <a:lnTo>
                    <a:pt x="178" y="9"/>
                  </a:lnTo>
                  <a:lnTo>
                    <a:pt x="180" y="16"/>
                  </a:lnTo>
                  <a:lnTo>
                    <a:pt x="180" y="1065"/>
                  </a:lnTo>
                  <a:lnTo>
                    <a:pt x="156" y="1060"/>
                  </a:lnTo>
                  <a:lnTo>
                    <a:pt x="134" y="1054"/>
                  </a:lnTo>
                  <a:lnTo>
                    <a:pt x="110" y="1049"/>
                  </a:lnTo>
                  <a:lnTo>
                    <a:pt x="89" y="1044"/>
                  </a:lnTo>
                  <a:lnTo>
                    <a:pt x="67" y="1039"/>
                  </a:lnTo>
                  <a:lnTo>
                    <a:pt x="45" y="1031"/>
                  </a:lnTo>
                  <a:lnTo>
                    <a:pt x="22" y="1026"/>
                  </a:lnTo>
                  <a:lnTo>
                    <a:pt x="0" y="10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687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5804" name="Freeform 12">
              <a:extLst>
                <a:ext uri="{FF2B5EF4-FFF2-40B4-BE49-F238E27FC236}">
                  <a16:creationId xmlns:a16="http://schemas.microsoft.com/office/drawing/2014/main" id="{D67AA88B-A060-39A7-04F0-D51E61C6526B}"/>
                </a:ext>
              </a:extLst>
            </p:cNvPr>
            <p:cNvSpPr>
              <a:spLocks/>
            </p:cNvSpPr>
            <p:nvPr/>
          </p:nvSpPr>
          <p:spPr bwMode="auto">
            <a:xfrm>
              <a:off x="3589" y="3291"/>
              <a:ext cx="89" cy="550"/>
            </a:xfrm>
            <a:custGeom>
              <a:avLst/>
              <a:gdLst>
                <a:gd name="T0" fmla="*/ 160 w 180"/>
                <a:gd name="T1" fmla="*/ 0 h 1101"/>
                <a:gd name="T2" fmla="*/ 168 w 180"/>
                <a:gd name="T3" fmla="*/ 2 h 1101"/>
                <a:gd name="T4" fmla="*/ 174 w 180"/>
                <a:gd name="T5" fmla="*/ 6 h 1101"/>
                <a:gd name="T6" fmla="*/ 178 w 180"/>
                <a:gd name="T7" fmla="*/ 9 h 1101"/>
                <a:gd name="T8" fmla="*/ 180 w 180"/>
                <a:gd name="T9" fmla="*/ 16 h 1101"/>
                <a:gd name="T10" fmla="*/ 180 w 180"/>
                <a:gd name="T11" fmla="*/ 1070 h 1101"/>
                <a:gd name="T12" fmla="*/ 158 w 180"/>
                <a:gd name="T13" fmla="*/ 1076 h 1101"/>
                <a:gd name="T14" fmla="*/ 135 w 180"/>
                <a:gd name="T15" fmla="*/ 1079 h 1101"/>
                <a:gd name="T16" fmla="*/ 113 w 180"/>
                <a:gd name="T17" fmla="*/ 1083 h 1101"/>
                <a:gd name="T18" fmla="*/ 91 w 180"/>
                <a:gd name="T19" fmla="*/ 1088 h 1101"/>
                <a:gd name="T20" fmla="*/ 69 w 180"/>
                <a:gd name="T21" fmla="*/ 1092 h 1101"/>
                <a:gd name="T22" fmla="*/ 46 w 180"/>
                <a:gd name="T23" fmla="*/ 1095 h 1101"/>
                <a:gd name="T24" fmla="*/ 24 w 180"/>
                <a:gd name="T25" fmla="*/ 1097 h 1101"/>
                <a:gd name="T26" fmla="*/ 0 w 180"/>
                <a:gd name="T27" fmla="*/ 1101 h 1101"/>
                <a:gd name="T28" fmla="*/ 0 w 180"/>
                <a:gd name="T29" fmla="*/ 0 h 1101"/>
                <a:gd name="T30" fmla="*/ 160 w 180"/>
                <a:gd name="T31" fmla="*/ 0 h 1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80" h="1101">
                  <a:moveTo>
                    <a:pt x="160" y="0"/>
                  </a:moveTo>
                  <a:lnTo>
                    <a:pt x="168" y="2"/>
                  </a:lnTo>
                  <a:lnTo>
                    <a:pt x="174" y="6"/>
                  </a:lnTo>
                  <a:lnTo>
                    <a:pt x="178" y="9"/>
                  </a:lnTo>
                  <a:lnTo>
                    <a:pt x="180" y="16"/>
                  </a:lnTo>
                  <a:lnTo>
                    <a:pt x="180" y="1070"/>
                  </a:lnTo>
                  <a:lnTo>
                    <a:pt x="158" y="1076"/>
                  </a:lnTo>
                  <a:lnTo>
                    <a:pt x="135" y="1079"/>
                  </a:lnTo>
                  <a:lnTo>
                    <a:pt x="113" y="1083"/>
                  </a:lnTo>
                  <a:lnTo>
                    <a:pt x="91" y="1088"/>
                  </a:lnTo>
                  <a:lnTo>
                    <a:pt x="69" y="1092"/>
                  </a:lnTo>
                  <a:lnTo>
                    <a:pt x="46" y="1095"/>
                  </a:lnTo>
                  <a:lnTo>
                    <a:pt x="24" y="1097"/>
                  </a:lnTo>
                  <a:lnTo>
                    <a:pt x="0" y="1101"/>
                  </a:lnTo>
                  <a:lnTo>
                    <a:pt x="0" y="0"/>
                  </a:lnTo>
                  <a:lnTo>
                    <a:pt x="160" y="0"/>
                  </a:lnTo>
                  <a:close/>
                </a:path>
              </a:pathLst>
            </a:custGeom>
            <a:solidFill>
              <a:srgbClr val="9687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5805" name="Freeform 13">
              <a:extLst>
                <a:ext uri="{FF2B5EF4-FFF2-40B4-BE49-F238E27FC236}">
                  <a16:creationId xmlns:a16="http://schemas.microsoft.com/office/drawing/2014/main" id="{3DDCCAA5-0718-AC54-EB6D-21CAFFA6C8FB}"/>
                </a:ext>
              </a:extLst>
            </p:cNvPr>
            <p:cNvSpPr>
              <a:spLocks/>
            </p:cNvSpPr>
            <p:nvPr/>
          </p:nvSpPr>
          <p:spPr bwMode="auto">
            <a:xfrm>
              <a:off x="3638" y="3214"/>
              <a:ext cx="90" cy="609"/>
            </a:xfrm>
            <a:custGeom>
              <a:avLst/>
              <a:gdLst>
                <a:gd name="T0" fmla="*/ 95 w 179"/>
                <a:gd name="T1" fmla="*/ 140 h 1219"/>
                <a:gd name="T2" fmla="*/ 87 w 179"/>
                <a:gd name="T3" fmla="*/ 135 h 1219"/>
                <a:gd name="T4" fmla="*/ 79 w 179"/>
                <a:gd name="T5" fmla="*/ 131 h 1219"/>
                <a:gd name="T6" fmla="*/ 71 w 179"/>
                <a:gd name="T7" fmla="*/ 130 h 1219"/>
                <a:gd name="T8" fmla="*/ 61 w 179"/>
                <a:gd name="T9" fmla="*/ 130 h 1219"/>
                <a:gd name="T10" fmla="*/ 0 w 179"/>
                <a:gd name="T11" fmla="*/ 130 h 1219"/>
                <a:gd name="T12" fmla="*/ 10 w 179"/>
                <a:gd name="T13" fmla="*/ 94 h 1219"/>
                <a:gd name="T14" fmla="*/ 24 w 179"/>
                <a:gd name="T15" fmla="*/ 57 h 1219"/>
                <a:gd name="T16" fmla="*/ 37 w 179"/>
                <a:gd name="T17" fmla="*/ 29 h 1219"/>
                <a:gd name="T18" fmla="*/ 53 w 179"/>
                <a:gd name="T19" fmla="*/ 13 h 1219"/>
                <a:gd name="T20" fmla="*/ 63 w 179"/>
                <a:gd name="T21" fmla="*/ 9 h 1219"/>
                <a:gd name="T22" fmla="*/ 73 w 179"/>
                <a:gd name="T23" fmla="*/ 5 h 1219"/>
                <a:gd name="T24" fmla="*/ 85 w 179"/>
                <a:gd name="T25" fmla="*/ 2 h 1219"/>
                <a:gd name="T26" fmla="*/ 99 w 179"/>
                <a:gd name="T27" fmla="*/ 0 h 1219"/>
                <a:gd name="T28" fmla="*/ 110 w 179"/>
                <a:gd name="T29" fmla="*/ 0 h 1219"/>
                <a:gd name="T30" fmla="*/ 122 w 179"/>
                <a:gd name="T31" fmla="*/ 0 h 1219"/>
                <a:gd name="T32" fmla="*/ 134 w 179"/>
                <a:gd name="T33" fmla="*/ 0 h 1219"/>
                <a:gd name="T34" fmla="*/ 144 w 179"/>
                <a:gd name="T35" fmla="*/ 4 h 1219"/>
                <a:gd name="T36" fmla="*/ 150 w 179"/>
                <a:gd name="T37" fmla="*/ 7 h 1219"/>
                <a:gd name="T38" fmla="*/ 154 w 179"/>
                <a:gd name="T39" fmla="*/ 9 h 1219"/>
                <a:gd name="T40" fmla="*/ 154 w 179"/>
                <a:gd name="T41" fmla="*/ 13 h 1219"/>
                <a:gd name="T42" fmla="*/ 156 w 179"/>
                <a:gd name="T43" fmla="*/ 16 h 1219"/>
                <a:gd name="T44" fmla="*/ 158 w 179"/>
                <a:gd name="T45" fmla="*/ 37 h 1219"/>
                <a:gd name="T46" fmla="*/ 156 w 179"/>
                <a:gd name="T47" fmla="*/ 55 h 1219"/>
                <a:gd name="T48" fmla="*/ 152 w 179"/>
                <a:gd name="T49" fmla="*/ 66 h 1219"/>
                <a:gd name="T50" fmla="*/ 150 w 179"/>
                <a:gd name="T51" fmla="*/ 71 h 1219"/>
                <a:gd name="T52" fmla="*/ 144 w 179"/>
                <a:gd name="T53" fmla="*/ 82 h 1219"/>
                <a:gd name="T54" fmla="*/ 179 w 179"/>
                <a:gd name="T55" fmla="*/ 94 h 1219"/>
                <a:gd name="T56" fmla="*/ 164 w 179"/>
                <a:gd name="T57" fmla="*/ 130 h 1219"/>
                <a:gd name="T58" fmla="*/ 150 w 179"/>
                <a:gd name="T59" fmla="*/ 135 h 1219"/>
                <a:gd name="T60" fmla="*/ 138 w 179"/>
                <a:gd name="T61" fmla="*/ 144 h 1219"/>
                <a:gd name="T62" fmla="*/ 130 w 179"/>
                <a:gd name="T63" fmla="*/ 156 h 1219"/>
                <a:gd name="T64" fmla="*/ 128 w 179"/>
                <a:gd name="T65" fmla="*/ 170 h 1219"/>
                <a:gd name="T66" fmla="*/ 128 w 179"/>
                <a:gd name="T67" fmla="*/ 1216 h 1219"/>
                <a:gd name="T68" fmla="*/ 122 w 179"/>
                <a:gd name="T69" fmla="*/ 1217 h 1219"/>
                <a:gd name="T70" fmla="*/ 118 w 179"/>
                <a:gd name="T71" fmla="*/ 1217 h 1219"/>
                <a:gd name="T72" fmla="*/ 112 w 179"/>
                <a:gd name="T73" fmla="*/ 1217 h 1219"/>
                <a:gd name="T74" fmla="*/ 106 w 179"/>
                <a:gd name="T75" fmla="*/ 1219 h 1219"/>
                <a:gd name="T76" fmla="*/ 106 w 179"/>
                <a:gd name="T77" fmla="*/ 170 h 1219"/>
                <a:gd name="T78" fmla="*/ 106 w 179"/>
                <a:gd name="T79" fmla="*/ 163 h 1219"/>
                <a:gd name="T80" fmla="*/ 105 w 179"/>
                <a:gd name="T81" fmla="*/ 154 h 1219"/>
                <a:gd name="T82" fmla="*/ 101 w 179"/>
                <a:gd name="T83" fmla="*/ 147 h 1219"/>
                <a:gd name="T84" fmla="*/ 95 w 179"/>
                <a:gd name="T85" fmla="*/ 140 h 1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79" h="1219">
                  <a:moveTo>
                    <a:pt x="95" y="140"/>
                  </a:moveTo>
                  <a:lnTo>
                    <a:pt x="87" y="135"/>
                  </a:lnTo>
                  <a:lnTo>
                    <a:pt x="79" y="131"/>
                  </a:lnTo>
                  <a:lnTo>
                    <a:pt x="71" y="130"/>
                  </a:lnTo>
                  <a:lnTo>
                    <a:pt x="61" y="130"/>
                  </a:lnTo>
                  <a:lnTo>
                    <a:pt x="0" y="130"/>
                  </a:lnTo>
                  <a:lnTo>
                    <a:pt x="10" y="94"/>
                  </a:lnTo>
                  <a:lnTo>
                    <a:pt x="24" y="57"/>
                  </a:lnTo>
                  <a:lnTo>
                    <a:pt x="37" y="29"/>
                  </a:lnTo>
                  <a:lnTo>
                    <a:pt x="53" y="13"/>
                  </a:lnTo>
                  <a:lnTo>
                    <a:pt x="63" y="9"/>
                  </a:lnTo>
                  <a:lnTo>
                    <a:pt x="73" y="5"/>
                  </a:lnTo>
                  <a:lnTo>
                    <a:pt x="85" y="2"/>
                  </a:lnTo>
                  <a:lnTo>
                    <a:pt x="99" y="0"/>
                  </a:lnTo>
                  <a:lnTo>
                    <a:pt x="110" y="0"/>
                  </a:lnTo>
                  <a:lnTo>
                    <a:pt x="122" y="0"/>
                  </a:lnTo>
                  <a:lnTo>
                    <a:pt x="134" y="0"/>
                  </a:lnTo>
                  <a:lnTo>
                    <a:pt x="144" y="4"/>
                  </a:lnTo>
                  <a:lnTo>
                    <a:pt x="150" y="7"/>
                  </a:lnTo>
                  <a:lnTo>
                    <a:pt x="154" y="9"/>
                  </a:lnTo>
                  <a:lnTo>
                    <a:pt x="154" y="13"/>
                  </a:lnTo>
                  <a:lnTo>
                    <a:pt x="156" y="16"/>
                  </a:lnTo>
                  <a:lnTo>
                    <a:pt x="158" y="37"/>
                  </a:lnTo>
                  <a:lnTo>
                    <a:pt x="156" y="55"/>
                  </a:lnTo>
                  <a:lnTo>
                    <a:pt x="152" y="66"/>
                  </a:lnTo>
                  <a:lnTo>
                    <a:pt x="150" y="71"/>
                  </a:lnTo>
                  <a:lnTo>
                    <a:pt x="144" y="82"/>
                  </a:lnTo>
                  <a:lnTo>
                    <a:pt x="179" y="94"/>
                  </a:lnTo>
                  <a:lnTo>
                    <a:pt x="164" y="130"/>
                  </a:lnTo>
                  <a:lnTo>
                    <a:pt x="150" y="135"/>
                  </a:lnTo>
                  <a:lnTo>
                    <a:pt x="138" y="144"/>
                  </a:lnTo>
                  <a:lnTo>
                    <a:pt x="130" y="156"/>
                  </a:lnTo>
                  <a:lnTo>
                    <a:pt x="128" y="170"/>
                  </a:lnTo>
                  <a:lnTo>
                    <a:pt x="128" y="1216"/>
                  </a:lnTo>
                  <a:lnTo>
                    <a:pt x="122" y="1217"/>
                  </a:lnTo>
                  <a:lnTo>
                    <a:pt x="118" y="1217"/>
                  </a:lnTo>
                  <a:lnTo>
                    <a:pt x="112" y="1217"/>
                  </a:lnTo>
                  <a:lnTo>
                    <a:pt x="106" y="1219"/>
                  </a:lnTo>
                  <a:lnTo>
                    <a:pt x="106" y="170"/>
                  </a:lnTo>
                  <a:lnTo>
                    <a:pt x="106" y="163"/>
                  </a:lnTo>
                  <a:lnTo>
                    <a:pt x="105" y="154"/>
                  </a:lnTo>
                  <a:lnTo>
                    <a:pt x="101" y="147"/>
                  </a:lnTo>
                  <a:lnTo>
                    <a:pt x="95" y="140"/>
                  </a:lnTo>
                  <a:close/>
                </a:path>
              </a:pathLst>
            </a:custGeom>
            <a:solidFill>
              <a:srgbClr val="FFE2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5806" name="Freeform 14">
              <a:extLst>
                <a:ext uri="{FF2B5EF4-FFF2-40B4-BE49-F238E27FC236}">
                  <a16:creationId xmlns:a16="http://schemas.microsoft.com/office/drawing/2014/main" id="{0D4B99A0-44F4-5FD3-D8C2-0EDC325505DA}"/>
                </a:ext>
              </a:extLst>
            </p:cNvPr>
            <p:cNvSpPr>
              <a:spLocks/>
            </p:cNvSpPr>
            <p:nvPr/>
          </p:nvSpPr>
          <p:spPr bwMode="auto">
            <a:xfrm>
              <a:off x="3716" y="3291"/>
              <a:ext cx="89" cy="527"/>
            </a:xfrm>
            <a:custGeom>
              <a:avLst/>
              <a:gdLst>
                <a:gd name="T0" fmla="*/ 0 w 177"/>
                <a:gd name="T1" fmla="*/ 16 h 1054"/>
                <a:gd name="T2" fmla="*/ 2 w 177"/>
                <a:gd name="T3" fmla="*/ 9 h 1054"/>
                <a:gd name="T4" fmla="*/ 6 w 177"/>
                <a:gd name="T5" fmla="*/ 6 h 1054"/>
                <a:gd name="T6" fmla="*/ 10 w 177"/>
                <a:gd name="T7" fmla="*/ 2 h 1054"/>
                <a:gd name="T8" fmla="*/ 18 w 177"/>
                <a:gd name="T9" fmla="*/ 0 h 1054"/>
                <a:gd name="T10" fmla="*/ 177 w 177"/>
                <a:gd name="T11" fmla="*/ 0 h 1054"/>
                <a:gd name="T12" fmla="*/ 177 w 177"/>
                <a:gd name="T13" fmla="*/ 1003 h 1054"/>
                <a:gd name="T14" fmla="*/ 156 w 177"/>
                <a:gd name="T15" fmla="*/ 1010 h 1054"/>
                <a:gd name="T16" fmla="*/ 134 w 177"/>
                <a:gd name="T17" fmla="*/ 1017 h 1054"/>
                <a:gd name="T18" fmla="*/ 112 w 177"/>
                <a:gd name="T19" fmla="*/ 1024 h 1054"/>
                <a:gd name="T20" fmla="*/ 90 w 177"/>
                <a:gd name="T21" fmla="*/ 1031 h 1054"/>
                <a:gd name="T22" fmla="*/ 67 w 177"/>
                <a:gd name="T23" fmla="*/ 1037 h 1054"/>
                <a:gd name="T24" fmla="*/ 45 w 177"/>
                <a:gd name="T25" fmla="*/ 1044 h 1054"/>
                <a:gd name="T26" fmla="*/ 23 w 177"/>
                <a:gd name="T27" fmla="*/ 1049 h 1054"/>
                <a:gd name="T28" fmla="*/ 0 w 177"/>
                <a:gd name="T29" fmla="*/ 1054 h 1054"/>
                <a:gd name="T30" fmla="*/ 0 w 177"/>
                <a:gd name="T31" fmla="*/ 16 h 10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77" h="1054">
                  <a:moveTo>
                    <a:pt x="0" y="16"/>
                  </a:moveTo>
                  <a:lnTo>
                    <a:pt x="2" y="9"/>
                  </a:lnTo>
                  <a:lnTo>
                    <a:pt x="6" y="6"/>
                  </a:lnTo>
                  <a:lnTo>
                    <a:pt x="10" y="2"/>
                  </a:lnTo>
                  <a:lnTo>
                    <a:pt x="18" y="0"/>
                  </a:lnTo>
                  <a:lnTo>
                    <a:pt x="177" y="0"/>
                  </a:lnTo>
                  <a:lnTo>
                    <a:pt x="177" y="1003"/>
                  </a:lnTo>
                  <a:lnTo>
                    <a:pt x="156" y="1010"/>
                  </a:lnTo>
                  <a:lnTo>
                    <a:pt x="134" y="1017"/>
                  </a:lnTo>
                  <a:lnTo>
                    <a:pt x="112" y="1024"/>
                  </a:lnTo>
                  <a:lnTo>
                    <a:pt x="90" y="1031"/>
                  </a:lnTo>
                  <a:lnTo>
                    <a:pt x="67" y="1037"/>
                  </a:lnTo>
                  <a:lnTo>
                    <a:pt x="45" y="1044"/>
                  </a:lnTo>
                  <a:lnTo>
                    <a:pt x="23" y="1049"/>
                  </a:lnTo>
                  <a:lnTo>
                    <a:pt x="0" y="1054"/>
                  </a:lnTo>
                  <a:lnTo>
                    <a:pt x="0" y="16"/>
                  </a:lnTo>
                  <a:close/>
                </a:path>
              </a:pathLst>
            </a:custGeom>
            <a:solidFill>
              <a:srgbClr val="9687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5807" name="Freeform 15">
              <a:extLst>
                <a:ext uri="{FF2B5EF4-FFF2-40B4-BE49-F238E27FC236}">
                  <a16:creationId xmlns:a16="http://schemas.microsoft.com/office/drawing/2014/main" id="{D5F17577-50EC-4466-EF21-D907424F0D57}"/>
                </a:ext>
              </a:extLst>
            </p:cNvPr>
            <p:cNvSpPr>
              <a:spLocks/>
            </p:cNvSpPr>
            <p:nvPr/>
          </p:nvSpPr>
          <p:spPr bwMode="auto">
            <a:xfrm>
              <a:off x="3818" y="3291"/>
              <a:ext cx="277" cy="497"/>
            </a:xfrm>
            <a:custGeom>
              <a:avLst/>
              <a:gdLst>
                <a:gd name="T0" fmla="*/ 0 w 554"/>
                <a:gd name="T1" fmla="*/ 0 h 994"/>
                <a:gd name="T2" fmla="*/ 528 w 554"/>
                <a:gd name="T3" fmla="*/ 0 h 994"/>
                <a:gd name="T4" fmla="*/ 534 w 554"/>
                <a:gd name="T5" fmla="*/ 0 h 994"/>
                <a:gd name="T6" fmla="*/ 542 w 554"/>
                <a:gd name="T7" fmla="*/ 0 h 994"/>
                <a:gd name="T8" fmla="*/ 548 w 554"/>
                <a:gd name="T9" fmla="*/ 0 h 994"/>
                <a:gd name="T10" fmla="*/ 554 w 554"/>
                <a:gd name="T11" fmla="*/ 0 h 994"/>
                <a:gd name="T12" fmla="*/ 554 w 554"/>
                <a:gd name="T13" fmla="*/ 704 h 994"/>
                <a:gd name="T14" fmla="*/ 524 w 554"/>
                <a:gd name="T15" fmla="*/ 727 h 994"/>
                <a:gd name="T16" fmla="*/ 493 w 554"/>
                <a:gd name="T17" fmla="*/ 748 h 994"/>
                <a:gd name="T18" fmla="*/ 461 w 554"/>
                <a:gd name="T19" fmla="*/ 769 h 994"/>
                <a:gd name="T20" fmla="*/ 430 w 554"/>
                <a:gd name="T21" fmla="*/ 790 h 994"/>
                <a:gd name="T22" fmla="*/ 398 w 554"/>
                <a:gd name="T23" fmla="*/ 810 h 994"/>
                <a:gd name="T24" fmla="*/ 365 w 554"/>
                <a:gd name="T25" fmla="*/ 829 h 994"/>
                <a:gd name="T26" fmla="*/ 331 w 554"/>
                <a:gd name="T27" fmla="*/ 849 h 994"/>
                <a:gd name="T28" fmla="*/ 296 w 554"/>
                <a:gd name="T29" fmla="*/ 867 h 994"/>
                <a:gd name="T30" fmla="*/ 260 w 554"/>
                <a:gd name="T31" fmla="*/ 886 h 994"/>
                <a:gd name="T32" fmla="*/ 225 w 554"/>
                <a:gd name="T33" fmla="*/ 902 h 994"/>
                <a:gd name="T34" fmla="*/ 189 w 554"/>
                <a:gd name="T35" fmla="*/ 920 h 994"/>
                <a:gd name="T36" fmla="*/ 152 w 554"/>
                <a:gd name="T37" fmla="*/ 936 h 994"/>
                <a:gd name="T38" fmla="*/ 114 w 554"/>
                <a:gd name="T39" fmla="*/ 952 h 994"/>
                <a:gd name="T40" fmla="*/ 77 w 554"/>
                <a:gd name="T41" fmla="*/ 966 h 994"/>
                <a:gd name="T42" fmla="*/ 39 w 554"/>
                <a:gd name="T43" fmla="*/ 980 h 994"/>
                <a:gd name="T44" fmla="*/ 0 w 554"/>
                <a:gd name="T45" fmla="*/ 994 h 994"/>
                <a:gd name="T46" fmla="*/ 0 w 554"/>
                <a:gd name="T47" fmla="*/ 0 h 9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554" h="994">
                  <a:moveTo>
                    <a:pt x="0" y="0"/>
                  </a:moveTo>
                  <a:lnTo>
                    <a:pt x="528" y="0"/>
                  </a:lnTo>
                  <a:lnTo>
                    <a:pt x="534" y="0"/>
                  </a:lnTo>
                  <a:lnTo>
                    <a:pt x="542" y="0"/>
                  </a:lnTo>
                  <a:lnTo>
                    <a:pt x="548" y="0"/>
                  </a:lnTo>
                  <a:lnTo>
                    <a:pt x="554" y="0"/>
                  </a:lnTo>
                  <a:lnTo>
                    <a:pt x="554" y="704"/>
                  </a:lnTo>
                  <a:lnTo>
                    <a:pt x="524" y="727"/>
                  </a:lnTo>
                  <a:lnTo>
                    <a:pt x="493" y="748"/>
                  </a:lnTo>
                  <a:lnTo>
                    <a:pt x="461" y="769"/>
                  </a:lnTo>
                  <a:lnTo>
                    <a:pt x="430" y="790"/>
                  </a:lnTo>
                  <a:lnTo>
                    <a:pt x="398" y="810"/>
                  </a:lnTo>
                  <a:lnTo>
                    <a:pt x="365" y="829"/>
                  </a:lnTo>
                  <a:lnTo>
                    <a:pt x="331" y="849"/>
                  </a:lnTo>
                  <a:lnTo>
                    <a:pt x="296" y="867"/>
                  </a:lnTo>
                  <a:lnTo>
                    <a:pt x="260" y="886"/>
                  </a:lnTo>
                  <a:lnTo>
                    <a:pt x="225" y="902"/>
                  </a:lnTo>
                  <a:lnTo>
                    <a:pt x="189" y="920"/>
                  </a:lnTo>
                  <a:lnTo>
                    <a:pt x="152" y="936"/>
                  </a:lnTo>
                  <a:lnTo>
                    <a:pt x="114" y="952"/>
                  </a:lnTo>
                  <a:lnTo>
                    <a:pt x="77" y="966"/>
                  </a:lnTo>
                  <a:lnTo>
                    <a:pt x="39" y="980"/>
                  </a:lnTo>
                  <a:lnTo>
                    <a:pt x="0" y="99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2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5808" name="Freeform 16">
              <a:extLst>
                <a:ext uri="{FF2B5EF4-FFF2-40B4-BE49-F238E27FC236}">
                  <a16:creationId xmlns:a16="http://schemas.microsoft.com/office/drawing/2014/main" id="{2232A59E-EE0A-331D-5BC2-7DD9D0CB3D2D}"/>
                </a:ext>
              </a:extLst>
            </p:cNvPr>
            <p:cNvSpPr>
              <a:spLocks/>
            </p:cNvSpPr>
            <p:nvPr/>
          </p:nvSpPr>
          <p:spPr bwMode="auto">
            <a:xfrm>
              <a:off x="4001" y="3170"/>
              <a:ext cx="30" cy="108"/>
            </a:xfrm>
            <a:custGeom>
              <a:avLst/>
              <a:gdLst>
                <a:gd name="T0" fmla="*/ 61 w 61"/>
                <a:gd name="T1" fmla="*/ 0 h 217"/>
                <a:gd name="T2" fmla="*/ 61 w 61"/>
                <a:gd name="T3" fmla="*/ 217 h 217"/>
                <a:gd name="T4" fmla="*/ 0 w 61"/>
                <a:gd name="T5" fmla="*/ 217 h 217"/>
                <a:gd name="T6" fmla="*/ 0 w 61"/>
                <a:gd name="T7" fmla="*/ 41 h 217"/>
                <a:gd name="T8" fmla="*/ 2 w 61"/>
                <a:gd name="T9" fmla="*/ 36 h 217"/>
                <a:gd name="T10" fmla="*/ 4 w 61"/>
                <a:gd name="T11" fmla="*/ 32 h 217"/>
                <a:gd name="T12" fmla="*/ 10 w 61"/>
                <a:gd name="T13" fmla="*/ 27 h 217"/>
                <a:gd name="T14" fmla="*/ 15 w 61"/>
                <a:gd name="T15" fmla="*/ 23 h 217"/>
                <a:gd name="T16" fmla="*/ 59 w 61"/>
                <a:gd name="T17" fmla="*/ 2 h 217"/>
                <a:gd name="T18" fmla="*/ 61 w 61"/>
                <a:gd name="T19" fmla="*/ 2 h 217"/>
                <a:gd name="T20" fmla="*/ 61 w 61"/>
                <a:gd name="T21" fmla="*/ 0 h 217"/>
                <a:gd name="T22" fmla="*/ 61 w 61"/>
                <a:gd name="T23" fmla="*/ 0 h 217"/>
                <a:gd name="T24" fmla="*/ 61 w 61"/>
                <a:gd name="T25" fmla="*/ 0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1" h="217">
                  <a:moveTo>
                    <a:pt x="61" y="0"/>
                  </a:moveTo>
                  <a:lnTo>
                    <a:pt x="61" y="217"/>
                  </a:lnTo>
                  <a:lnTo>
                    <a:pt x="0" y="217"/>
                  </a:lnTo>
                  <a:lnTo>
                    <a:pt x="0" y="41"/>
                  </a:lnTo>
                  <a:lnTo>
                    <a:pt x="2" y="36"/>
                  </a:lnTo>
                  <a:lnTo>
                    <a:pt x="4" y="32"/>
                  </a:lnTo>
                  <a:lnTo>
                    <a:pt x="10" y="27"/>
                  </a:lnTo>
                  <a:lnTo>
                    <a:pt x="15" y="23"/>
                  </a:lnTo>
                  <a:lnTo>
                    <a:pt x="59" y="2"/>
                  </a:lnTo>
                  <a:lnTo>
                    <a:pt x="61" y="2"/>
                  </a:lnTo>
                  <a:lnTo>
                    <a:pt x="61" y="0"/>
                  </a:lnTo>
                  <a:lnTo>
                    <a:pt x="61" y="0"/>
                  </a:lnTo>
                  <a:lnTo>
                    <a:pt x="61" y="0"/>
                  </a:lnTo>
                  <a:close/>
                </a:path>
              </a:pathLst>
            </a:custGeom>
            <a:solidFill>
              <a:srgbClr val="44C9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5809" name="Freeform 17">
              <a:extLst>
                <a:ext uri="{FF2B5EF4-FFF2-40B4-BE49-F238E27FC236}">
                  <a16:creationId xmlns:a16="http://schemas.microsoft.com/office/drawing/2014/main" id="{B2668951-56F0-CF77-6927-A2C7488A6447}"/>
                </a:ext>
              </a:extLst>
            </p:cNvPr>
            <p:cNvSpPr>
              <a:spLocks/>
            </p:cNvSpPr>
            <p:nvPr/>
          </p:nvSpPr>
          <p:spPr bwMode="auto">
            <a:xfrm>
              <a:off x="4087" y="3094"/>
              <a:ext cx="39" cy="184"/>
            </a:xfrm>
            <a:custGeom>
              <a:avLst/>
              <a:gdLst>
                <a:gd name="T0" fmla="*/ 79 w 79"/>
                <a:gd name="T1" fmla="*/ 0 h 369"/>
                <a:gd name="T2" fmla="*/ 79 w 79"/>
                <a:gd name="T3" fmla="*/ 0 h 369"/>
                <a:gd name="T4" fmla="*/ 79 w 79"/>
                <a:gd name="T5" fmla="*/ 0 h 369"/>
                <a:gd name="T6" fmla="*/ 79 w 79"/>
                <a:gd name="T7" fmla="*/ 0 h 369"/>
                <a:gd name="T8" fmla="*/ 79 w 79"/>
                <a:gd name="T9" fmla="*/ 2 h 369"/>
                <a:gd name="T10" fmla="*/ 79 w 79"/>
                <a:gd name="T11" fmla="*/ 322 h 369"/>
                <a:gd name="T12" fmla="*/ 77 w 79"/>
                <a:gd name="T13" fmla="*/ 328 h 369"/>
                <a:gd name="T14" fmla="*/ 73 w 79"/>
                <a:gd name="T15" fmla="*/ 335 h 369"/>
                <a:gd name="T16" fmla="*/ 67 w 79"/>
                <a:gd name="T17" fmla="*/ 342 h 369"/>
                <a:gd name="T18" fmla="*/ 59 w 79"/>
                <a:gd name="T19" fmla="*/ 347 h 369"/>
                <a:gd name="T20" fmla="*/ 53 w 79"/>
                <a:gd name="T21" fmla="*/ 351 h 369"/>
                <a:gd name="T22" fmla="*/ 44 w 79"/>
                <a:gd name="T23" fmla="*/ 356 h 369"/>
                <a:gd name="T24" fmla="*/ 32 w 79"/>
                <a:gd name="T25" fmla="*/ 361 h 369"/>
                <a:gd name="T26" fmla="*/ 26 w 79"/>
                <a:gd name="T27" fmla="*/ 365 h 369"/>
                <a:gd name="T28" fmla="*/ 24 w 79"/>
                <a:gd name="T29" fmla="*/ 367 h 369"/>
                <a:gd name="T30" fmla="*/ 22 w 79"/>
                <a:gd name="T31" fmla="*/ 367 h 369"/>
                <a:gd name="T32" fmla="*/ 20 w 79"/>
                <a:gd name="T33" fmla="*/ 367 h 369"/>
                <a:gd name="T34" fmla="*/ 18 w 79"/>
                <a:gd name="T35" fmla="*/ 369 h 369"/>
                <a:gd name="T36" fmla="*/ 0 w 79"/>
                <a:gd name="T37" fmla="*/ 369 h 369"/>
                <a:gd name="T38" fmla="*/ 0 w 79"/>
                <a:gd name="T39" fmla="*/ 51 h 369"/>
                <a:gd name="T40" fmla="*/ 2 w 79"/>
                <a:gd name="T41" fmla="*/ 46 h 369"/>
                <a:gd name="T42" fmla="*/ 6 w 79"/>
                <a:gd name="T43" fmla="*/ 39 h 369"/>
                <a:gd name="T44" fmla="*/ 10 w 79"/>
                <a:gd name="T45" fmla="*/ 32 h 369"/>
                <a:gd name="T46" fmla="*/ 18 w 79"/>
                <a:gd name="T47" fmla="*/ 27 h 369"/>
                <a:gd name="T48" fmla="*/ 73 w 79"/>
                <a:gd name="T49" fmla="*/ 2 h 369"/>
                <a:gd name="T50" fmla="*/ 75 w 79"/>
                <a:gd name="T51" fmla="*/ 0 h 369"/>
                <a:gd name="T52" fmla="*/ 77 w 79"/>
                <a:gd name="T53" fmla="*/ 0 h 369"/>
                <a:gd name="T54" fmla="*/ 77 w 79"/>
                <a:gd name="T55" fmla="*/ 0 h 369"/>
                <a:gd name="T56" fmla="*/ 79 w 79"/>
                <a:gd name="T57" fmla="*/ 0 h 3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79" h="369">
                  <a:moveTo>
                    <a:pt x="79" y="0"/>
                  </a:moveTo>
                  <a:lnTo>
                    <a:pt x="79" y="0"/>
                  </a:lnTo>
                  <a:lnTo>
                    <a:pt x="79" y="0"/>
                  </a:lnTo>
                  <a:lnTo>
                    <a:pt x="79" y="0"/>
                  </a:lnTo>
                  <a:lnTo>
                    <a:pt x="79" y="2"/>
                  </a:lnTo>
                  <a:lnTo>
                    <a:pt x="79" y="322"/>
                  </a:lnTo>
                  <a:lnTo>
                    <a:pt x="77" y="328"/>
                  </a:lnTo>
                  <a:lnTo>
                    <a:pt x="73" y="335"/>
                  </a:lnTo>
                  <a:lnTo>
                    <a:pt x="67" y="342"/>
                  </a:lnTo>
                  <a:lnTo>
                    <a:pt x="59" y="347"/>
                  </a:lnTo>
                  <a:lnTo>
                    <a:pt x="53" y="351"/>
                  </a:lnTo>
                  <a:lnTo>
                    <a:pt x="44" y="356"/>
                  </a:lnTo>
                  <a:lnTo>
                    <a:pt x="32" y="361"/>
                  </a:lnTo>
                  <a:lnTo>
                    <a:pt x="26" y="365"/>
                  </a:lnTo>
                  <a:lnTo>
                    <a:pt x="24" y="367"/>
                  </a:lnTo>
                  <a:lnTo>
                    <a:pt x="22" y="367"/>
                  </a:lnTo>
                  <a:lnTo>
                    <a:pt x="20" y="367"/>
                  </a:lnTo>
                  <a:lnTo>
                    <a:pt x="18" y="369"/>
                  </a:lnTo>
                  <a:lnTo>
                    <a:pt x="0" y="369"/>
                  </a:lnTo>
                  <a:lnTo>
                    <a:pt x="0" y="51"/>
                  </a:lnTo>
                  <a:lnTo>
                    <a:pt x="2" y="46"/>
                  </a:lnTo>
                  <a:lnTo>
                    <a:pt x="6" y="39"/>
                  </a:lnTo>
                  <a:lnTo>
                    <a:pt x="10" y="32"/>
                  </a:lnTo>
                  <a:lnTo>
                    <a:pt x="18" y="27"/>
                  </a:lnTo>
                  <a:lnTo>
                    <a:pt x="73" y="2"/>
                  </a:lnTo>
                  <a:lnTo>
                    <a:pt x="75" y="0"/>
                  </a:lnTo>
                  <a:lnTo>
                    <a:pt x="77" y="0"/>
                  </a:lnTo>
                  <a:lnTo>
                    <a:pt x="77" y="0"/>
                  </a:lnTo>
                  <a:lnTo>
                    <a:pt x="79" y="0"/>
                  </a:lnTo>
                  <a:close/>
                </a:path>
              </a:pathLst>
            </a:custGeom>
            <a:solidFill>
              <a:srgbClr val="44C9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5810" name="Freeform 18">
              <a:extLst>
                <a:ext uri="{FF2B5EF4-FFF2-40B4-BE49-F238E27FC236}">
                  <a16:creationId xmlns:a16="http://schemas.microsoft.com/office/drawing/2014/main" id="{A6D25BE8-2AE1-928B-449F-99DC8B0094B6}"/>
                </a:ext>
              </a:extLst>
            </p:cNvPr>
            <p:cNvSpPr>
              <a:spLocks/>
            </p:cNvSpPr>
            <p:nvPr/>
          </p:nvSpPr>
          <p:spPr bwMode="auto">
            <a:xfrm>
              <a:off x="3009" y="2557"/>
              <a:ext cx="239" cy="563"/>
            </a:xfrm>
            <a:custGeom>
              <a:avLst/>
              <a:gdLst>
                <a:gd name="T0" fmla="*/ 477 w 477"/>
                <a:gd name="T1" fmla="*/ 1125 h 1125"/>
                <a:gd name="T2" fmla="*/ 0 w 477"/>
                <a:gd name="T3" fmla="*/ 18 h 1125"/>
                <a:gd name="T4" fmla="*/ 12 w 477"/>
                <a:gd name="T5" fmla="*/ 15 h 1125"/>
                <a:gd name="T6" fmla="*/ 24 w 477"/>
                <a:gd name="T7" fmla="*/ 9 h 1125"/>
                <a:gd name="T8" fmla="*/ 35 w 477"/>
                <a:gd name="T9" fmla="*/ 4 h 1125"/>
                <a:gd name="T10" fmla="*/ 47 w 477"/>
                <a:gd name="T11" fmla="*/ 0 h 1125"/>
                <a:gd name="T12" fmla="*/ 477 w 477"/>
                <a:gd name="T13" fmla="*/ 1016 h 1125"/>
                <a:gd name="T14" fmla="*/ 477 w 477"/>
                <a:gd name="T15" fmla="*/ 1125 h 1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77" h="1125">
                  <a:moveTo>
                    <a:pt x="477" y="1125"/>
                  </a:moveTo>
                  <a:lnTo>
                    <a:pt x="0" y="18"/>
                  </a:lnTo>
                  <a:lnTo>
                    <a:pt x="12" y="15"/>
                  </a:lnTo>
                  <a:lnTo>
                    <a:pt x="24" y="9"/>
                  </a:lnTo>
                  <a:lnTo>
                    <a:pt x="35" y="4"/>
                  </a:lnTo>
                  <a:lnTo>
                    <a:pt x="47" y="0"/>
                  </a:lnTo>
                  <a:lnTo>
                    <a:pt x="477" y="1016"/>
                  </a:lnTo>
                  <a:lnTo>
                    <a:pt x="477" y="1125"/>
                  </a:lnTo>
                  <a:close/>
                </a:path>
              </a:pathLst>
            </a:custGeom>
            <a:solidFill>
              <a:srgbClr val="FFF2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5811" name="Freeform 19">
              <a:extLst>
                <a:ext uri="{FF2B5EF4-FFF2-40B4-BE49-F238E27FC236}">
                  <a16:creationId xmlns:a16="http://schemas.microsoft.com/office/drawing/2014/main" id="{91CD2CFB-A0D2-AB01-A670-E7025CF2F7E5}"/>
                </a:ext>
              </a:extLst>
            </p:cNvPr>
            <p:cNvSpPr>
              <a:spLocks/>
            </p:cNvSpPr>
            <p:nvPr/>
          </p:nvSpPr>
          <p:spPr bwMode="auto">
            <a:xfrm>
              <a:off x="3261" y="3070"/>
              <a:ext cx="238" cy="77"/>
            </a:xfrm>
            <a:custGeom>
              <a:avLst/>
              <a:gdLst>
                <a:gd name="T0" fmla="*/ 0 w 475"/>
                <a:gd name="T1" fmla="*/ 0 h 154"/>
                <a:gd name="T2" fmla="*/ 451 w 475"/>
                <a:gd name="T3" fmla="*/ 0 h 154"/>
                <a:gd name="T4" fmla="*/ 475 w 475"/>
                <a:gd name="T5" fmla="*/ 154 h 154"/>
                <a:gd name="T6" fmla="*/ 0 w 475"/>
                <a:gd name="T7" fmla="*/ 154 h 154"/>
                <a:gd name="T8" fmla="*/ 0 w 475"/>
                <a:gd name="T9" fmla="*/ 0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5" h="154">
                  <a:moveTo>
                    <a:pt x="0" y="0"/>
                  </a:moveTo>
                  <a:lnTo>
                    <a:pt x="451" y="0"/>
                  </a:lnTo>
                  <a:lnTo>
                    <a:pt x="475" y="154"/>
                  </a:lnTo>
                  <a:lnTo>
                    <a:pt x="0" y="15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4B2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5812" name="Freeform 20">
              <a:extLst>
                <a:ext uri="{FF2B5EF4-FFF2-40B4-BE49-F238E27FC236}">
                  <a16:creationId xmlns:a16="http://schemas.microsoft.com/office/drawing/2014/main" id="{1FEEEEC9-16F4-22AF-89B6-DF9604057391}"/>
                </a:ext>
              </a:extLst>
            </p:cNvPr>
            <p:cNvSpPr>
              <a:spLocks/>
            </p:cNvSpPr>
            <p:nvPr/>
          </p:nvSpPr>
          <p:spPr bwMode="auto">
            <a:xfrm>
              <a:off x="3500" y="2544"/>
              <a:ext cx="408" cy="592"/>
            </a:xfrm>
            <a:custGeom>
              <a:avLst/>
              <a:gdLst>
                <a:gd name="T0" fmla="*/ 22 w 816"/>
                <a:gd name="T1" fmla="*/ 1183 h 1183"/>
                <a:gd name="T2" fmla="*/ 0 w 816"/>
                <a:gd name="T3" fmla="*/ 1042 h 1183"/>
                <a:gd name="T4" fmla="*/ 568 w 816"/>
                <a:gd name="T5" fmla="*/ 0 h 1183"/>
                <a:gd name="T6" fmla="*/ 599 w 816"/>
                <a:gd name="T7" fmla="*/ 10 h 1183"/>
                <a:gd name="T8" fmla="*/ 631 w 816"/>
                <a:gd name="T9" fmla="*/ 21 h 1183"/>
                <a:gd name="T10" fmla="*/ 662 w 816"/>
                <a:gd name="T11" fmla="*/ 32 h 1183"/>
                <a:gd name="T12" fmla="*/ 694 w 816"/>
                <a:gd name="T13" fmla="*/ 44 h 1183"/>
                <a:gd name="T14" fmla="*/ 724 w 816"/>
                <a:gd name="T15" fmla="*/ 55 h 1183"/>
                <a:gd name="T16" fmla="*/ 755 w 816"/>
                <a:gd name="T17" fmla="*/ 67 h 1183"/>
                <a:gd name="T18" fmla="*/ 787 w 816"/>
                <a:gd name="T19" fmla="*/ 81 h 1183"/>
                <a:gd name="T20" fmla="*/ 816 w 816"/>
                <a:gd name="T21" fmla="*/ 94 h 1183"/>
                <a:gd name="T22" fmla="*/ 22 w 816"/>
                <a:gd name="T23" fmla="*/ 1183 h 1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16" h="1183">
                  <a:moveTo>
                    <a:pt x="22" y="1183"/>
                  </a:moveTo>
                  <a:lnTo>
                    <a:pt x="0" y="1042"/>
                  </a:lnTo>
                  <a:lnTo>
                    <a:pt x="568" y="0"/>
                  </a:lnTo>
                  <a:lnTo>
                    <a:pt x="599" y="10"/>
                  </a:lnTo>
                  <a:lnTo>
                    <a:pt x="631" y="21"/>
                  </a:lnTo>
                  <a:lnTo>
                    <a:pt x="662" y="32"/>
                  </a:lnTo>
                  <a:lnTo>
                    <a:pt x="694" y="44"/>
                  </a:lnTo>
                  <a:lnTo>
                    <a:pt x="724" y="55"/>
                  </a:lnTo>
                  <a:lnTo>
                    <a:pt x="755" y="67"/>
                  </a:lnTo>
                  <a:lnTo>
                    <a:pt x="787" y="81"/>
                  </a:lnTo>
                  <a:lnTo>
                    <a:pt x="816" y="94"/>
                  </a:lnTo>
                  <a:lnTo>
                    <a:pt x="22" y="1183"/>
                  </a:lnTo>
                  <a:close/>
                </a:path>
              </a:pathLst>
            </a:custGeom>
            <a:solidFill>
              <a:srgbClr val="DBAD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5813" name="Freeform 21">
              <a:extLst>
                <a:ext uri="{FF2B5EF4-FFF2-40B4-BE49-F238E27FC236}">
                  <a16:creationId xmlns:a16="http://schemas.microsoft.com/office/drawing/2014/main" id="{14EF6BBB-9538-EE06-ADD1-8D657AA03B05}"/>
                </a:ext>
              </a:extLst>
            </p:cNvPr>
            <p:cNvSpPr>
              <a:spLocks/>
            </p:cNvSpPr>
            <p:nvPr/>
          </p:nvSpPr>
          <p:spPr bwMode="auto">
            <a:xfrm>
              <a:off x="3045" y="2493"/>
              <a:ext cx="726" cy="565"/>
            </a:xfrm>
            <a:custGeom>
              <a:avLst/>
              <a:gdLst>
                <a:gd name="T0" fmla="*/ 1451 w 1451"/>
                <a:gd name="T1" fmla="*/ 96 h 1130"/>
                <a:gd name="T2" fmla="*/ 887 w 1451"/>
                <a:gd name="T3" fmla="*/ 1130 h 1130"/>
                <a:gd name="T4" fmla="*/ 428 w 1451"/>
                <a:gd name="T5" fmla="*/ 1130 h 1130"/>
                <a:gd name="T6" fmla="*/ 0 w 1451"/>
                <a:gd name="T7" fmla="*/ 121 h 1130"/>
                <a:gd name="T8" fmla="*/ 45 w 1451"/>
                <a:gd name="T9" fmla="*/ 106 h 1130"/>
                <a:gd name="T10" fmla="*/ 91 w 1451"/>
                <a:gd name="T11" fmla="*/ 92 h 1130"/>
                <a:gd name="T12" fmla="*/ 136 w 1451"/>
                <a:gd name="T13" fmla="*/ 80 h 1130"/>
                <a:gd name="T14" fmla="*/ 183 w 1451"/>
                <a:gd name="T15" fmla="*/ 69 h 1130"/>
                <a:gd name="T16" fmla="*/ 229 w 1451"/>
                <a:gd name="T17" fmla="*/ 59 h 1130"/>
                <a:gd name="T18" fmla="*/ 276 w 1451"/>
                <a:gd name="T19" fmla="*/ 48 h 1130"/>
                <a:gd name="T20" fmla="*/ 325 w 1451"/>
                <a:gd name="T21" fmla="*/ 39 h 1130"/>
                <a:gd name="T22" fmla="*/ 373 w 1451"/>
                <a:gd name="T23" fmla="*/ 30 h 1130"/>
                <a:gd name="T24" fmla="*/ 420 w 1451"/>
                <a:gd name="T25" fmla="*/ 23 h 1130"/>
                <a:gd name="T26" fmla="*/ 469 w 1451"/>
                <a:gd name="T27" fmla="*/ 18 h 1130"/>
                <a:gd name="T28" fmla="*/ 519 w 1451"/>
                <a:gd name="T29" fmla="*/ 12 h 1130"/>
                <a:gd name="T30" fmla="*/ 568 w 1451"/>
                <a:gd name="T31" fmla="*/ 7 h 1130"/>
                <a:gd name="T32" fmla="*/ 617 w 1451"/>
                <a:gd name="T33" fmla="*/ 5 h 1130"/>
                <a:gd name="T34" fmla="*/ 666 w 1451"/>
                <a:gd name="T35" fmla="*/ 2 h 1130"/>
                <a:gd name="T36" fmla="*/ 718 w 1451"/>
                <a:gd name="T37" fmla="*/ 0 h 1130"/>
                <a:gd name="T38" fmla="*/ 767 w 1451"/>
                <a:gd name="T39" fmla="*/ 0 h 1130"/>
                <a:gd name="T40" fmla="*/ 810 w 1451"/>
                <a:gd name="T41" fmla="*/ 0 h 1130"/>
                <a:gd name="T42" fmla="*/ 856 w 1451"/>
                <a:gd name="T43" fmla="*/ 2 h 1130"/>
                <a:gd name="T44" fmla="*/ 899 w 1451"/>
                <a:gd name="T45" fmla="*/ 4 h 1130"/>
                <a:gd name="T46" fmla="*/ 942 w 1451"/>
                <a:gd name="T47" fmla="*/ 7 h 1130"/>
                <a:gd name="T48" fmla="*/ 986 w 1451"/>
                <a:gd name="T49" fmla="*/ 9 h 1130"/>
                <a:gd name="T50" fmla="*/ 1031 w 1451"/>
                <a:gd name="T51" fmla="*/ 14 h 1130"/>
                <a:gd name="T52" fmla="*/ 1073 w 1451"/>
                <a:gd name="T53" fmla="*/ 20 h 1130"/>
                <a:gd name="T54" fmla="*/ 1116 w 1451"/>
                <a:gd name="T55" fmla="*/ 25 h 1130"/>
                <a:gd name="T56" fmla="*/ 1159 w 1451"/>
                <a:gd name="T57" fmla="*/ 32 h 1130"/>
                <a:gd name="T58" fmla="*/ 1203 w 1451"/>
                <a:gd name="T59" fmla="*/ 39 h 1130"/>
                <a:gd name="T60" fmla="*/ 1244 w 1451"/>
                <a:gd name="T61" fmla="*/ 46 h 1130"/>
                <a:gd name="T62" fmla="*/ 1286 w 1451"/>
                <a:gd name="T63" fmla="*/ 55 h 1130"/>
                <a:gd name="T64" fmla="*/ 1327 w 1451"/>
                <a:gd name="T65" fmla="*/ 64 h 1130"/>
                <a:gd name="T66" fmla="*/ 1368 w 1451"/>
                <a:gd name="T67" fmla="*/ 74 h 1130"/>
                <a:gd name="T68" fmla="*/ 1410 w 1451"/>
                <a:gd name="T69" fmla="*/ 85 h 1130"/>
                <a:gd name="T70" fmla="*/ 1451 w 1451"/>
                <a:gd name="T71" fmla="*/ 96 h 1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451" h="1130">
                  <a:moveTo>
                    <a:pt x="1451" y="96"/>
                  </a:moveTo>
                  <a:lnTo>
                    <a:pt x="887" y="1130"/>
                  </a:lnTo>
                  <a:lnTo>
                    <a:pt x="428" y="1130"/>
                  </a:lnTo>
                  <a:lnTo>
                    <a:pt x="0" y="121"/>
                  </a:lnTo>
                  <a:lnTo>
                    <a:pt x="45" y="106"/>
                  </a:lnTo>
                  <a:lnTo>
                    <a:pt x="91" y="92"/>
                  </a:lnTo>
                  <a:lnTo>
                    <a:pt x="136" y="80"/>
                  </a:lnTo>
                  <a:lnTo>
                    <a:pt x="183" y="69"/>
                  </a:lnTo>
                  <a:lnTo>
                    <a:pt x="229" y="59"/>
                  </a:lnTo>
                  <a:lnTo>
                    <a:pt x="276" y="48"/>
                  </a:lnTo>
                  <a:lnTo>
                    <a:pt x="325" y="39"/>
                  </a:lnTo>
                  <a:lnTo>
                    <a:pt x="373" y="30"/>
                  </a:lnTo>
                  <a:lnTo>
                    <a:pt x="420" y="23"/>
                  </a:lnTo>
                  <a:lnTo>
                    <a:pt x="469" y="18"/>
                  </a:lnTo>
                  <a:lnTo>
                    <a:pt x="519" y="12"/>
                  </a:lnTo>
                  <a:lnTo>
                    <a:pt x="568" y="7"/>
                  </a:lnTo>
                  <a:lnTo>
                    <a:pt x="617" y="5"/>
                  </a:lnTo>
                  <a:lnTo>
                    <a:pt x="666" y="2"/>
                  </a:lnTo>
                  <a:lnTo>
                    <a:pt x="718" y="0"/>
                  </a:lnTo>
                  <a:lnTo>
                    <a:pt x="767" y="0"/>
                  </a:lnTo>
                  <a:lnTo>
                    <a:pt x="810" y="0"/>
                  </a:lnTo>
                  <a:lnTo>
                    <a:pt x="856" y="2"/>
                  </a:lnTo>
                  <a:lnTo>
                    <a:pt x="899" y="4"/>
                  </a:lnTo>
                  <a:lnTo>
                    <a:pt x="942" y="7"/>
                  </a:lnTo>
                  <a:lnTo>
                    <a:pt x="986" y="9"/>
                  </a:lnTo>
                  <a:lnTo>
                    <a:pt x="1031" y="14"/>
                  </a:lnTo>
                  <a:lnTo>
                    <a:pt x="1073" y="20"/>
                  </a:lnTo>
                  <a:lnTo>
                    <a:pt x="1116" y="25"/>
                  </a:lnTo>
                  <a:lnTo>
                    <a:pt x="1159" y="32"/>
                  </a:lnTo>
                  <a:lnTo>
                    <a:pt x="1203" y="39"/>
                  </a:lnTo>
                  <a:lnTo>
                    <a:pt x="1244" y="46"/>
                  </a:lnTo>
                  <a:lnTo>
                    <a:pt x="1286" y="55"/>
                  </a:lnTo>
                  <a:lnTo>
                    <a:pt x="1327" y="64"/>
                  </a:lnTo>
                  <a:lnTo>
                    <a:pt x="1368" y="74"/>
                  </a:lnTo>
                  <a:lnTo>
                    <a:pt x="1410" y="85"/>
                  </a:lnTo>
                  <a:lnTo>
                    <a:pt x="1451" y="96"/>
                  </a:lnTo>
                  <a:close/>
                </a:path>
              </a:pathLst>
            </a:custGeom>
            <a:solidFill>
              <a:srgbClr val="E2E0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5814" name="Freeform 22">
              <a:extLst>
                <a:ext uri="{FF2B5EF4-FFF2-40B4-BE49-F238E27FC236}">
                  <a16:creationId xmlns:a16="http://schemas.microsoft.com/office/drawing/2014/main" id="{47CA40E9-77E4-CCA8-B7C4-7D9EF16C3E4D}"/>
                </a:ext>
              </a:extLst>
            </p:cNvPr>
            <p:cNvSpPr>
              <a:spLocks/>
            </p:cNvSpPr>
            <p:nvPr/>
          </p:nvSpPr>
          <p:spPr bwMode="auto">
            <a:xfrm>
              <a:off x="2665" y="2570"/>
              <a:ext cx="1471" cy="651"/>
            </a:xfrm>
            <a:custGeom>
              <a:avLst/>
              <a:gdLst>
                <a:gd name="T0" fmla="*/ 92 w 2942"/>
                <a:gd name="T1" fmla="*/ 344 h 1300"/>
                <a:gd name="T2" fmla="*/ 122 w 2942"/>
                <a:gd name="T3" fmla="*/ 317 h 1300"/>
                <a:gd name="T4" fmla="*/ 154 w 2942"/>
                <a:gd name="T5" fmla="*/ 290 h 1300"/>
                <a:gd name="T6" fmla="*/ 185 w 2942"/>
                <a:gd name="T7" fmla="*/ 266 h 1300"/>
                <a:gd name="T8" fmla="*/ 219 w 2942"/>
                <a:gd name="T9" fmla="*/ 241 h 1300"/>
                <a:gd name="T10" fmla="*/ 252 w 2942"/>
                <a:gd name="T11" fmla="*/ 218 h 1300"/>
                <a:gd name="T12" fmla="*/ 286 w 2942"/>
                <a:gd name="T13" fmla="*/ 195 h 1300"/>
                <a:gd name="T14" fmla="*/ 321 w 2942"/>
                <a:gd name="T15" fmla="*/ 172 h 1300"/>
                <a:gd name="T16" fmla="*/ 357 w 2942"/>
                <a:gd name="T17" fmla="*/ 151 h 1300"/>
                <a:gd name="T18" fmla="*/ 394 w 2942"/>
                <a:gd name="T19" fmla="*/ 129 h 1300"/>
                <a:gd name="T20" fmla="*/ 430 w 2942"/>
                <a:gd name="T21" fmla="*/ 108 h 1300"/>
                <a:gd name="T22" fmla="*/ 467 w 2942"/>
                <a:gd name="T23" fmla="*/ 89 h 1300"/>
                <a:gd name="T24" fmla="*/ 507 w 2942"/>
                <a:gd name="T25" fmla="*/ 69 h 1300"/>
                <a:gd name="T26" fmla="*/ 544 w 2942"/>
                <a:gd name="T27" fmla="*/ 51 h 1300"/>
                <a:gd name="T28" fmla="*/ 583 w 2942"/>
                <a:gd name="T29" fmla="*/ 34 h 1300"/>
                <a:gd name="T30" fmla="*/ 625 w 2942"/>
                <a:gd name="T31" fmla="*/ 16 h 1300"/>
                <a:gd name="T32" fmla="*/ 664 w 2942"/>
                <a:gd name="T33" fmla="*/ 0 h 1300"/>
                <a:gd name="T34" fmla="*/ 1169 w 2942"/>
                <a:gd name="T35" fmla="*/ 1176 h 1300"/>
                <a:gd name="T36" fmla="*/ 1692 w 2942"/>
                <a:gd name="T37" fmla="*/ 1176 h 1300"/>
                <a:gd name="T38" fmla="*/ 2510 w 2942"/>
                <a:gd name="T39" fmla="*/ 51 h 1300"/>
                <a:gd name="T40" fmla="*/ 2540 w 2942"/>
                <a:gd name="T41" fmla="*/ 65 h 1300"/>
                <a:gd name="T42" fmla="*/ 2569 w 2942"/>
                <a:gd name="T43" fmla="*/ 80 h 1300"/>
                <a:gd name="T44" fmla="*/ 2599 w 2942"/>
                <a:gd name="T45" fmla="*/ 96 h 1300"/>
                <a:gd name="T46" fmla="*/ 2626 w 2942"/>
                <a:gd name="T47" fmla="*/ 110 h 1300"/>
                <a:gd name="T48" fmla="*/ 2656 w 2942"/>
                <a:gd name="T49" fmla="*/ 126 h 1300"/>
                <a:gd name="T50" fmla="*/ 2683 w 2942"/>
                <a:gd name="T51" fmla="*/ 142 h 1300"/>
                <a:gd name="T52" fmla="*/ 2711 w 2942"/>
                <a:gd name="T53" fmla="*/ 159 h 1300"/>
                <a:gd name="T54" fmla="*/ 2739 w 2942"/>
                <a:gd name="T55" fmla="*/ 175 h 1300"/>
                <a:gd name="T56" fmla="*/ 2766 w 2942"/>
                <a:gd name="T57" fmla="*/ 193 h 1300"/>
                <a:gd name="T58" fmla="*/ 2792 w 2942"/>
                <a:gd name="T59" fmla="*/ 211 h 1300"/>
                <a:gd name="T60" fmla="*/ 2818 w 2942"/>
                <a:gd name="T61" fmla="*/ 228 h 1300"/>
                <a:gd name="T62" fmla="*/ 2843 w 2942"/>
                <a:gd name="T63" fmla="*/ 248 h 1300"/>
                <a:gd name="T64" fmla="*/ 2869 w 2942"/>
                <a:gd name="T65" fmla="*/ 267 h 1300"/>
                <a:gd name="T66" fmla="*/ 2894 w 2942"/>
                <a:gd name="T67" fmla="*/ 287 h 1300"/>
                <a:gd name="T68" fmla="*/ 2918 w 2942"/>
                <a:gd name="T69" fmla="*/ 306 h 1300"/>
                <a:gd name="T70" fmla="*/ 2942 w 2942"/>
                <a:gd name="T71" fmla="*/ 326 h 1300"/>
                <a:gd name="T72" fmla="*/ 1855 w 2942"/>
                <a:gd name="T73" fmla="*/ 1300 h 1300"/>
                <a:gd name="T74" fmla="*/ 956 w 2942"/>
                <a:gd name="T75" fmla="*/ 1300 h 1300"/>
                <a:gd name="T76" fmla="*/ 0 w 2942"/>
                <a:gd name="T77" fmla="*/ 434 h 1300"/>
                <a:gd name="T78" fmla="*/ 12 w 2942"/>
                <a:gd name="T79" fmla="*/ 423 h 1300"/>
                <a:gd name="T80" fmla="*/ 21 w 2942"/>
                <a:gd name="T81" fmla="*/ 411 h 1300"/>
                <a:gd name="T82" fmla="*/ 33 w 2942"/>
                <a:gd name="T83" fmla="*/ 400 h 1300"/>
                <a:gd name="T84" fmla="*/ 45 w 2942"/>
                <a:gd name="T85" fmla="*/ 388 h 1300"/>
                <a:gd name="T86" fmla="*/ 57 w 2942"/>
                <a:gd name="T87" fmla="*/ 377 h 1300"/>
                <a:gd name="T88" fmla="*/ 69 w 2942"/>
                <a:gd name="T89" fmla="*/ 367 h 1300"/>
                <a:gd name="T90" fmla="*/ 81 w 2942"/>
                <a:gd name="T91" fmla="*/ 354 h 1300"/>
                <a:gd name="T92" fmla="*/ 92 w 2942"/>
                <a:gd name="T93" fmla="*/ 344 h 1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942" h="1300">
                  <a:moveTo>
                    <a:pt x="92" y="344"/>
                  </a:moveTo>
                  <a:lnTo>
                    <a:pt x="122" y="317"/>
                  </a:lnTo>
                  <a:lnTo>
                    <a:pt x="154" y="290"/>
                  </a:lnTo>
                  <a:lnTo>
                    <a:pt x="185" y="266"/>
                  </a:lnTo>
                  <a:lnTo>
                    <a:pt x="219" y="241"/>
                  </a:lnTo>
                  <a:lnTo>
                    <a:pt x="252" y="218"/>
                  </a:lnTo>
                  <a:lnTo>
                    <a:pt x="286" y="195"/>
                  </a:lnTo>
                  <a:lnTo>
                    <a:pt x="321" y="172"/>
                  </a:lnTo>
                  <a:lnTo>
                    <a:pt x="357" y="151"/>
                  </a:lnTo>
                  <a:lnTo>
                    <a:pt x="394" y="129"/>
                  </a:lnTo>
                  <a:lnTo>
                    <a:pt x="430" y="108"/>
                  </a:lnTo>
                  <a:lnTo>
                    <a:pt x="467" y="89"/>
                  </a:lnTo>
                  <a:lnTo>
                    <a:pt x="507" y="69"/>
                  </a:lnTo>
                  <a:lnTo>
                    <a:pt x="544" y="51"/>
                  </a:lnTo>
                  <a:lnTo>
                    <a:pt x="583" y="34"/>
                  </a:lnTo>
                  <a:lnTo>
                    <a:pt x="625" y="16"/>
                  </a:lnTo>
                  <a:lnTo>
                    <a:pt x="664" y="0"/>
                  </a:lnTo>
                  <a:lnTo>
                    <a:pt x="1169" y="1176"/>
                  </a:lnTo>
                  <a:lnTo>
                    <a:pt x="1692" y="1176"/>
                  </a:lnTo>
                  <a:lnTo>
                    <a:pt x="2510" y="51"/>
                  </a:lnTo>
                  <a:lnTo>
                    <a:pt x="2540" y="65"/>
                  </a:lnTo>
                  <a:lnTo>
                    <a:pt x="2569" y="80"/>
                  </a:lnTo>
                  <a:lnTo>
                    <a:pt x="2599" y="96"/>
                  </a:lnTo>
                  <a:lnTo>
                    <a:pt x="2626" y="110"/>
                  </a:lnTo>
                  <a:lnTo>
                    <a:pt x="2656" y="126"/>
                  </a:lnTo>
                  <a:lnTo>
                    <a:pt x="2683" y="142"/>
                  </a:lnTo>
                  <a:lnTo>
                    <a:pt x="2711" y="159"/>
                  </a:lnTo>
                  <a:lnTo>
                    <a:pt x="2739" y="175"/>
                  </a:lnTo>
                  <a:lnTo>
                    <a:pt x="2766" y="193"/>
                  </a:lnTo>
                  <a:lnTo>
                    <a:pt x="2792" y="211"/>
                  </a:lnTo>
                  <a:lnTo>
                    <a:pt x="2818" y="228"/>
                  </a:lnTo>
                  <a:lnTo>
                    <a:pt x="2843" y="248"/>
                  </a:lnTo>
                  <a:lnTo>
                    <a:pt x="2869" y="267"/>
                  </a:lnTo>
                  <a:lnTo>
                    <a:pt x="2894" y="287"/>
                  </a:lnTo>
                  <a:lnTo>
                    <a:pt x="2918" y="306"/>
                  </a:lnTo>
                  <a:lnTo>
                    <a:pt x="2942" y="326"/>
                  </a:lnTo>
                  <a:lnTo>
                    <a:pt x="1855" y="1300"/>
                  </a:lnTo>
                  <a:lnTo>
                    <a:pt x="956" y="1300"/>
                  </a:lnTo>
                  <a:lnTo>
                    <a:pt x="0" y="434"/>
                  </a:lnTo>
                  <a:lnTo>
                    <a:pt x="12" y="423"/>
                  </a:lnTo>
                  <a:lnTo>
                    <a:pt x="21" y="411"/>
                  </a:lnTo>
                  <a:lnTo>
                    <a:pt x="33" y="400"/>
                  </a:lnTo>
                  <a:lnTo>
                    <a:pt x="45" y="388"/>
                  </a:lnTo>
                  <a:lnTo>
                    <a:pt x="57" y="377"/>
                  </a:lnTo>
                  <a:lnTo>
                    <a:pt x="69" y="367"/>
                  </a:lnTo>
                  <a:lnTo>
                    <a:pt x="81" y="354"/>
                  </a:lnTo>
                  <a:lnTo>
                    <a:pt x="92" y="344"/>
                  </a:lnTo>
                  <a:close/>
                </a:path>
              </a:pathLst>
            </a:custGeom>
            <a:solidFill>
              <a:srgbClr val="E2E0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5815" name="Freeform 23">
              <a:extLst>
                <a:ext uri="{FF2B5EF4-FFF2-40B4-BE49-F238E27FC236}">
                  <a16:creationId xmlns:a16="http://schemas.microsoft.com/office/drawing/2014/main" id="{FB45EB63-07BA-28FC-1168-D529FCC5FB95}"/>
                </a:ext>
              </a:extLst>
            </p:cNvPr>
            <p:cNvSpPr>
              <a:spLocks/>
            </p:cNvSpPr>
            <p:nvPr/>
          </p:nvSpPr>
          <p:spPr bwMode="auto">
            <a:xfrm>
              <a:off x="2502" y="2797"/>
              <a:ext cx="631" cy="771"/>
            </a:xfrm>
            <a:custGeom>
              <a:avLst/>
              <a:gdLst>
                <a:gd name="T0" fmla="*/ 6 w 1262"/>
                <a:gd name="T1" fmla="*/ 649 h 1542"/>
                <a:gd name="T2" fmla="*/ 46 w 1262"/>
                <a:gd name="T3" fmla="*/ 454 h 1542"/>
                <a:gd name="T4" fmla="*/ 123 w 1262"/>
                <a:gd name="T5" fmla="*/ 264 h 1542"/>
                <a:gd name="T6" fmla="*/ 237 w 1262"/>
                <a:gd name="T7" fmla="*/ 86 h 1542"/>
                <a:gd name="T8" fmla="*/ 1262 w 1262"/>
                <a:gd name="T9" fmla="*/ 865 h 1542"/>
                <a:gd name="T10" fmla="*/ 789 w 1262"/>
                <a:gd name="T11" fmla="*/ 963 h 1542"/>
                <a:gd name="T12" fmla="*/ 773 w 1262"/>
                <a:gd name="T13" fmla="*/ 890 h 1542"/>
                <a:gd name="T14" fmla="*/ 799 w 1262"/>
                <a:gd name="T15" fmla="*/ 867 h 1542"/>
                <a:gd name="T16" fmla="*/ 789 w 1262"/>
                <a:gd name="T17" fmla="*/ 853 h 1542"/>
                <a:gd name="T18" fmla="*/ 767 w 1262"/>
                <a:gd name="T19" fmla="*/ 833 h 1542"/>
                <a:gd name="T20" fmla="*/ 783 w 1262"/>
                <a:gd name="T21" fmla="*/ 821 h 1542"/>
                <a:gd name="T22" fmla="*/ 807 w 1262"/>
                <a:gd name="T23" fmla="*/ 808 h 1542"/>
                <a:gd name="T24" fmla="*/ 823 w 1262"/>
                <a:gd name="T25" fmla="*/ 794 h 1542"/>
                <a:gd name="T26" fmla="*/ 823 w 1262"/>
                <a:gd name="T27" fmla="*/ 782 h 1542"/>
                <a:gd name="T28" fmla="*/ 807 w 1262"/>
                <a:gd name="T29" fmla="*/ 766 h 1542"/>
                <a:gd name="T30" fmla="*/ 781 w 1262"/>
                <a:gd name="T31" fmla="*/ 759 h 1542"/>
                <a:gd name="T32" fmla="*/ 754 w 1262"/>
                <a:gd name="T33" fmla="*/ 755 h 1542"/>
                <a:gd name="T34" fmla="*/ 738 w 1262"/>
                <a:gd name="T35" fmla="*/ 755 h 1542"/>
                <a:gd name="T36" fmla="*/ 738 w 1262"/>
                <a:gd name="T37" fmla="*/ 755 h 1542"/>
                <a:gd name="T38" fmla="*/ 736 w 1262"/>
                <a:gd name="T39" fmla="*/ 755 h 1542"/>
                <a:gd name="T40" fmla="*/ 750 w 1262"/>
                <a:gd name="T41" fmla="*/ 736 h 1542"/>
                <a:gd name="T42" fmla="*/ 769 w 1262"/>
                <a:gd name="T43" fmla="*/ 713 h 1542"/>
                <a:gd name="T44" fmla="*/ 777 w 1262"/>
                <a:gd name="T45" fmla="*/ 691 h 1542"/>
                <a:gd name="T46" fmla="*/ 771 w 1262"/>
                <a:gd name="T47" fmla="*/ 679 h 1542"/>
                <a:gd name="T48" fmla="*/ 746 w 1262"/>
                <a:gd name="T49" fmla="*/ 665 h 1542"/>
                <a:gd name="T50" fmla="*/ 708 w 1262"/>
                <a:gd name="T51" fmla="*/ 658 h 1542"/>
                <a:gd name="T52" fmla="*/ 667 w 1262"/>
                <a:gd name="T53" fmla="*/ 658 h 1542"/>
                <a:gd name="T54" fmla="*/ 631 w 1262"/>
                <a:gd name="T55" fmla="*/ 663 h 1542"/>
                <a:gd name="T56" fmla="*/ 594 w 1262"/>
                <a:gd name="T57" fmla="*/ 686 h 1542"/>
                <a:gd name="T58" fmla="*/ 568 w 1262"/>
                <a:gd name="T59" fmla="*/ 727 h 1542"/>
                <a:gd name="T60" fmla="*/ 553 w 1262"/>
                <a:gd name="T61" fmla="*/ 775 h 1542"/>
                <a:gd name="T62" fmla="*/ 547 w 1262"/>
                <a:gd name="T63" fmla="*/ 817 h 1542"/>
                <a:gd name="T64" fmla="*/ 557 w 1262"/>
                <a:gd name="T65" fmla="*/ 892 h 1542"/>
                <a:gd name="T66" fmla="*/ 572 w 1262"/>
                <a:gd name="T67" fmla="*/ 963 h 1542"/>
                <a:gd name="T68" fmla="*/ 482 w 1262"/>
                <a:gd name="T69" fmla="*/ 683 h 1542"/>
                <a:gd name="T70" fmla="*/ 472 w 1262"/>
                <a:gd name="T71" fmla="*/ 656 h 1542"/>
                <a:gd name="T72" fmla="*/ 448 w 1262"/>
                <a:gd name="T73" fmla="*/ 635 h 1542"/>
                <a:gd name="T74" fmla="*/ 387 w 1262"/>
                <a:gd name="T75" fmla="*/ 606 h 1542"/>
                <a:gd name="T76" fmla="*/ 369 w 1262"/>
                <a:gd name="T77" fmla="*/ 605 h 1542"/>
                <a:gd name="T78" fmla="*/ 355 w 1262"/>
                <a:gd name="T79" fmla="*/ 612 h 1542"/>
                <a:gd name="T80" fmla="*/ 349 w 1262"/>
                <a:gd name="T81" fmla="*/ 624 h 1542"/>
                <a:gd name="T82" fmla="*/ 349 w 1262"/>
                <a:gd name="T83" fmla="*/ 1003 h 1542"/>
                <a:gd name="T84" fmla="*/ 349 w 1262"/>
                <a:gd name="T85" fmla="*/ 1542 h 1542"/>
                <a:gd name="T86" fmla="*/ 271 w 1262"/>
                <a:gd name="T87" fmla="*/ 1453 h 1542"/>
                <a:gd name="T88" fmla="*/ 200 w 1262"/>
                <a:gd name="T89" fmla="*/ 1361 h 1542"/>
                <a:gd name="T90" fmla="*/ 140 w 1262"/>
                <a:gd name="T91" fmla="*/ 1265 h 1542"/>
                <a:gd name="T92" fmla="*/ 91 w 1262"/>
                <a:gd name="T93" fmla="*/ 1166 h 1542"/>
                <a:gd name="T94" fmla="*/ 52 w 1262"/>
                <a:gd name="T95" fmla="*/ 1063 h 1542"/>
                <a:gd name="T96" fmla="*/ 24 w 1262"/>
                <a:gd name="T97" fmla="*/ 961 h 1542"/>
                <a:gd name="T98" fmla="*/ 6 w 1262"/>
                <a:gd name="T99" fmla="*/ 854 h 1542"/>
                <a:gd name="T100" fmla="*/ 0 w 1262"/>
                <a:gd name="T101" fmla="*/ 748 h 15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262" h="1542">
                  <a:moveTo>
                    <a:pt x="0" y="748"/>
                  </a:moveTo>
                  <a:lnTo>
                    <a:pt x="6" y="649"/>
                  </a:lnTo>
                  <a:lnTo>
                    <a:pt x="20" y="551"/>
                  </a:lnTo>
                  <a:lnTo>
                    <a:pt x="46" y="454"/>
                  </a:lnTo>
                  <a:lnTo>
                    <a:pt x="79" y="358"/>
                  </a:lnTo>
                  <a:lnTo>
                    <a:pt x="123" y="264"/>
                  </a:lnTo>
                  <a:lnTo>
                    <a:pt x="176" y="174"/>
                  </a:lnTo>
                  <a:lnTo>
                    <a:pt x="237" y="86"/>
                  </a:lnTo>
                  <a:lnTo>
                    <a:pt x="308" y="0"/>
                  </a:lnTo>
                  <a:lnTo>
                    <a:pt x="1262" y="865"/>
                  </a:lnTo>
                  <a:lnTo>
                    <a:pt x="1262" y="963"/>
                  </a:lnTo>
                  <a:lnTo>
                    <a:pt x="789" y="963"/>
                  </a:lnTo>
                  <a:lnTo>
                    <a:pt x="793" y="961"/>
                  </a:lnTo>
                  <a:lnTo>
                    <a:pt x="773" y="890"/>
                  </a:lnTo>
                  <a:lnTo>
                    <a:pt x="803" y="877"/>
                  </a:lnTo>
                  <a:lnTo>
                    <a:pt x="799" y="867"/>
                  </a:lnTo>
                  <a:lnTo>
                    <a:pt x="795" y="862"/>
                  </a:lnTo>
                  <a:lnTo>
                    <a:pt x="789" y="853"/>
                  </a:lnTo>
                  <a:lnTo>
                    <a:pt x="781" y="842"/>
                  </a:lnTo>
                  <a:lnTo>
                    <a:pt x="767" y="833"/>
                  </a:lnTo>
                  <a:lnTo>
                    <a:pt x="775" y="828"/>
                  </a:lnTo>
                  <a:lnTo>
                    <a:pt x="783" y="821"/>
                  </a:lnTo>
                  <a:lnTo>
                    <a:pt x="795" y="815"/>
                  </a:lnTo>
                  <a:lnTo>
                    <a:pt x="807" y="808"/>
                  </a:lnTo>
                  <a:lnTo>
                    <a:pt x="817" y="801"/>
                  </a:lnTo>
                  <a:lnTo>
                    <a:pt x="823" y="794"/>
                  </a:lnTo>
                  <a:lnTo>
                    <a:pt x="823" y="787"/>
                  </a:lnTo>
                  <a:lnTo>
                    <a:pt x="823" y="782"/>
                  </a:lnTo>
                  <a:lnTo>
                    <a:pt x="817" y="773"/>
                  </a:lnTo>
                  <a:lnTo>
                    <a:pt x="807" y="766"/>
                  </a:lnTo>
                  <a:lnTo>
                    <a:pt x="795" y="762"/>
                  </a:lnTo>
                  <a:lnTo>
                    <a:pt x="781" y="759"/>
                  </a:lnTo>
                  <a:lnTo>
                    <a:pt x="766" y="757"/>
                  </a:lnTo>
                  <a:lnTo>
                    <a:pt x="754" y="755"/>
                  </a:lnTo>
                  <a:lnTo>
                    <a:pt x="744" y="755"/>
                  </a:lnTo>
                  <a:lnTo>
                    <a:pt x="738" y="755"/>
                  </a:lnTo>
                  <a:lnTo>
                    <a:pt x="738" y="755"/>
                  </a:lnTo>
                  <a:lnTo>
                    <a:pt x="738" y="755"/>
                  </a:lnTo>
                  <a:lnTo>
                    <a:pt x="736" y="755"/>
                  </a:lnTo>
                  <a:lnTo>
                    <a:pt x="736" y="755"/>
                  </a:lnTo>
                  <a:lnTo>
                    <a:pt x="742" y="746"/>
                  </a:lnTo>
                  <a:lnTo>
                    <a:pt x="750" y="736"/>
                  </a:lnTo>
                  <a:lnTo>
                    <a:pt x="760" y="725"/>
                  </a:lnTo>
                  <a:lnTo>
                    <a:pt x="769" y="713"/>
                  </a:lnTo>
                  <a:lnTo>
                    <a:pt x="775" y="702"/>
                  </a:lnTo>
                  <a:lnTo>
                    <a:pt x="777" y="691"/>
                  </a:lnTo>
                  <a:lnTo>
                    <a:pt x="775" y="684"/>
                  </a:lnTo>
                  <a:lnTo>
                    <a:pt x="771" y="679"/>
                  </a:lnTo>
                  <a:lnTo>
                    <a:pt x="762" y="670"/>
                  </a:lnTo>
                  <a:lnTo>
                    <a:pt x="746" y="665"/>
                  </a:lnTo>
                  <a:lnTo>
                    <a:pt x="728" y="660"/>
                  </a:lnTo>
                  <a:lnTo>
                    <a:pt x="708" y="658"/>
                  </a:lnTo>
                  <a:lnTo>
                    <a:pt x="687" y="658"/>
                  </a:lnTo>
                  <a:lnTo>
                    <a:pt x="667" y="658"/>
                  </a:lnTo>
                  <a:lnTo>
                    <a:pt x="647" y="660"/>
                  </a:lnTo>
                  <a:lnTo>
                    <a:pt x="631" y="663"/>
                  </a:lnTo>
                  <a:lnTo>
                    <a:pt x="612" y="672"/>
                  </a:lnTo>
                  <a:lnTo>
                    <a:pt x="594" y="686"/>
                  </a:lnTo>
                  <a:lnTo>
                    <a:pt x="580" y="706"/>
                  </a:lnTo>
                  <a:lnTo>
                    <a:pt x="568" y="727"/>
                  </a:lnTo>
                  <a:lnTo>
                    <a:pt x="558" y="752"/>
                  </a:lnTo>
                  <a:lnTo>
                    <a:pt x="553" y="775"/>
                  </a:lnTo>
                  <a:lnTo>
                    <a:pt x="549" y="798"/>
                  </a:lnTo>
                  <a:lnTo>
                    <a:pt x="547" y="817"/>
                  </a:lnTo>
                  <a:lnTo>
                    <a:pt x="549" y="851"/>
                  </a:lnTo>
                  <a:lnTo>
                    <a:pt x="557" y="892"/>
                  </a:lnTo>
                  <a:lnTo>
                    <a:pt x="564" y="932"/>
                  </a:lnTo>
                  <a:lnTo>
                    <a:pt x="572" y="963"/>
                  </a:lnTo>
                  <a:lnTo>
                    <a:pt x="482" y="963"/>
                  </a:lnTo>
                  <a:lnTo>
                    <a:pt x="482" y="683"/>
                  </a:lnTo>
                  <a:lnTo>
                    <a:pt x="480" y="668"/>
                  </a:lnTo>
                  <a:lnTo>
                    <a:pt x="472" y="656"/>
                  </a:lnTo>
                  <a:lnTo>
                    <a:pt x="462" y="644"/>
                  </a:lnTo>
                  <a:lnTo>
                    <a:pt x="448" y="635"/>
                  </a:lnTo>
                  <a:lnTo>
                    <a:pt x="395" y="610"/>
                  </a:lnTo>
                  <a:lnTo>
                    <a:pt x="387" y="606"/>
                  </a:lnTo>
                  <a:lnTo>
                    <a:pt x="377" y="605"/>
                  </a:lnTo>
                  <a:lnTo>
                    <a:pt x="369" y="605"/>
                  </a:lnTo>
                  <a:lnTo>
                    <a:pt x="361" y="608"/>
                  </a:lnTo>
                  <a:lnTo>
                    <a:pt x="355" y="612"/>
                  </a:lnTo>
                  <a:lnTo>
                    <a:pt x="353" y="617"/>
                  </a:lnTo>
                  <a:lnTo>
                    <a:pt x="349" y="624"/>
                  </a:lnTo>
                  <a:lnTo>
                    <a:pt x="349" y="631"/>
                  </a:lnTo>
                  <a:lnTo>
                    <a:pt x="349" y="1003"/>
                  </a:lnTo>
                  <a:lnTo>
                    <a:pt x="349" y="1003"/>
                  </a:lnTo>
                  <a:lnTo>
                    <a:pt x="349" y="1542"/>
                  </a:lnTo>
                  <a:lnTo>
                    <a:pt x="308" y="1498"/>
                  </a:lnTo>
                  <a:lnTo>
                    <a:pt x="271" y="1453"/>
                  </a:lnTo>
                  <a:lnTo>
                    <a:pt x="233" y="1407"/>
                  </a:lnTo>
                  <a:lnTo>
                    <a:pt x="200" y="1361"/>
                  </a:lnTo>
                  <a:lnTo>
                    <a:pt x="168" y="1313"/>
                  </a:lnTo>
                  <a:lnTo>
                    <a:pt x="140" y="1265"/>
                  </a:lnTo>
                  <a:lnTo>
                    <a:pt x="115" y="1216"/>
                  </a:lnTo>
                  <a:lnTo>
                    <a:pt x="91" y="1166"/>
                  </a:lnTo>
                  <a:lnTo>
                    <a:pt x="69" y="1115"/>
                  </a:lnTo>
                  <a:lnTo>
                    <a:pt x="52" y="1063"/>
                  </a:lnTo>
                  <a:lnTo>
                    <a:pt x="36" y="1012"/>
                  </a:lnTo>
                  <a:lnTo>
                    <a:pt x="24" y="961"/>
                  </a:lnTo>
                  <a:lnTo>
                    <a:pt x="14" y="908"/>
                  </a:lnTo>
                  <a:lnTo>
                    <a:pt x="6" y="854"/>
                  </a:lnTo>
                  <a:lnTo>
                    <a:pt x="2" y="801"/>
                  </a:lnTo>
                  <a:lnTo>
                    <a:pt x="0" y="748"/>
                  </a:lnTo>
                  <a:close/>
                </a:path>
              </a:pathLst>
            </a:custGeom>
            <a:solidFill>
              <a:srgbClr val="FFF2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5816" name="Freeform 24">
              <a:extLst>
                <a:ext uri="{FF2B5EF4-FFF2-40B4-BE49-F238E27FC236}">
                  <a16:creationId xmlns:a16="http://schemas.microsoft.com/office/drawing/2014/main" id="{644761F4-6DE1-6968-0961-554A0FD41C71}"/>
                </a:ext>
              </a:extLst>
            </p:cNvPr>
            <p:cNvSpPr>
              <a:spLocks/>
            </p:cNvSpPr>
            <p:nvPr/>
          </p:nvSpPr>
          <p:spPr bwMode="auto">
            <a:xfrm>
              <a:off x="2691" y="3112"/>
              <a:ext cx="38" cy="168"/>
            </a:xfrm>
            <a:custGeom>
              <a:avLst/>
              <a:gdLst>
                <a:gd name="T0" fmla="*/ 0 w 77"/>
                <a:gd name="T1" fmla="*/ 2 h 337"/>
                <a:gd name="T2" fmla="*/ 0 w 77"/>
                <a:gd name="T3" fmla="*/ 0 h 337"/>
                <a:gd name="T4" fmla="*/ 0 w 77"/>
                <a:gd name="T5" fmla="*/ 0 h 337"/>
                <a:gd name="T6" fmla="*/ 0 w 77"/>
                <a:gd name="T7" fmla="*/ 0 h 337"/>
                <a:gd name="T8" fmla="*/ 0 w 77"/>
                <a:gd name="T9" fmla="*/ 0 h 337"/>
                <a:gd name="T10" fmla="*/ 0 w 77"/>
                <a:gd name="T11" fmla="*/ 0 h 337"/>
                <a:gd name="T12" fmla="*/ 2 w 77"/>
                <a:gd name="T13" fmla="*/ 0 h 337"/>
                <a:gd name="T14" fmla="*/ 4 w 77"/>
                <a:gd name="T15" fmla="*/ 0 h 337"/>
                <a:gd name="T16" fmla="*/ 6 w 77"/>
                <a:gd name="T17" fmla="*/ 2 h 337"/>
                <a:gd name="T18" fmla="*/ 59 w 77"/>
                <a:gd name="T19" fmla="*/ 27 h 337"/>
                <a:gd name="T20" fmla="*/ 67 w 77"/>
                <a:gd name="T21" fmla="*/ 32 h 337"/>
                <a:gd name="T22" fmla="*/ 71 w 77"/>
                <a:gd name="T23" fmla="*/ 39 h 337"/>
                <a:gd name="T24" fmla="*/ 75 w 77"/>
                <a:gd name="T25" fmla="*/ 47 h 337"/>
                <a:gd name="T26" fmla="*/ 77 w 77"/>
                <a:gd name="T27" fmla="*/ 54 h 337"/>
                <a:gd name="T28" fmla="*/ 77 w 77"/>
                <a:gd name="T29" fmla="*/ 334 h 337"/>
                <a:gd name="T30" fmla="*/ 18 w 77"/>
                <a:gd name="T31" fmla="*/ 334 h 337"/>
                <a:gd name="T32" fmla="*/ 14 w 77"/>
                <a:gd name="T33" fmla="*/ 334 h 337"/>
                <a:gd name="T34" fmla="*/ 8 w 77"/>
                <a:gd name="T35" fmla="*/ 335 h 337"/>
                <a:gd name="T36" fmla="*/ 4 w 77"/>
                <a:gd name="T37" fmla="*/ 335 h 337"/>
                <a:gd name="T38" fmla="*/ 0 w 77"/>
                <a:gd name="T39" fmla="*/ 337 h 337"/>
                <a:gd name="T40" fmla="*/ 0 w 77"/>
                <a:gd name="T41" fmla="*/ 2 h 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7" h="337">
                  <a:moveTo>
                    <a:pt x="0" y="2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0"/>
                  </a:lnTo>
                  <a:lnTo>
                    <a:pt x="4" y="0"/>
                  </a:lnTo>
                  <a:lnTo>
                    <a:pt x="6" y="2"/>
                  </a:lnTo>
                  <a:lnTo>
                    <a:pt x="59" y="27"/>
                  </a:lnTo>
                  <a:lnTo>
                    <a:pt x="67" y="32"/>
                  </a:lnTo>
                  <a:lnTo>
                    <a:pt x="71" y="39"/>
                  </a:lnTo>
                  <a:lnTo>
                    <a:pt x="75" y="47"/>
                  </a:lnTo>
                  <a:lnTo>
                    <a:pt x="77" y="54"/>
                  </a:lnTo>
                  <a:lnTo>
                    <a:pt x="77" y="334"/>
                  </a:lnTo>
                  <a:lnTo>
                    <a:pt x="18" y="334"/>
                  </a:lnTo>
                  <a:lnTo>
                    <a:pt x="14" y="334"/>
                  </a:lnTo>
                  <a:lnTo>
                    <a:pt x="8" y="335"/>
                  </a:lnTo>
                  <a:lnTo>
                    <a:pt x="4" y="335"/>
                  </a:lnTo>
                  <a:lnTo>
                    <a:pt x="0" y="337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44C9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5817" name="Freeform 25">
              <a:extLst>
                <a:ext uri="{FF2B5EF4-FFF2-40B4-BE49-F238E27FC236}">
                  <a16:creationId xmlns:a16="http://schemas.microsoft.com/office/drawing/2014/main" id="{B2E01966-AD49-3589-F5DC-749B005BFCDB}"/>
                </a:ext>
              </a:extLst>
            </p:cNvPr>
            <p:cNvSpPr>
              <a:spLocks/>
            </p:cNvSpPr>
            <p:nvPr/>
          </p:nvSpPr>
          <p:spPr bwMode="auto">
            <a:xfrm>
              <a:off x="2691" y="3291"/>
              <a:ext cx="80" cy="359"/>
            </a:xfrm>
            <a:custGeom>
              <a:avLst/>
              <a:gdLst>
                <a:gd name="T0" fmla="*/ 0 w 162"/>
                <a:gd name="T1" fmla="*/ 583 h 720"/>
                <a:gd name="T2" fmla="*/ 0 w 162"/>
                <a:gd name="T3" fmla="*/ 16 h 720"/>
                <a:gd name="T4" fmla="*/ 2 w 162"/>
                <a:gd name="T5" fmla="*/ 9 h 720"/>
                <a:gd name="T6" fmla="*/ 6 w 162"/>
                <a:gd name="T7" fmla="*/ 6 h 720"/>
                <a:gd name="T8" fmla="*/ 10 w 162"/>
                <a:gd name="T9" fmla="*/ 2 h 720"/>
                <a:gd name="T10" fmla="*/ 18 w 162"/>
                <a:gd name="T11" fmla="*/ 0 h 720"/>
                <a:gd name="T12" fmla="*/ 162 w 162"/>
                <a:gd name="T13" fmla="*/ 0 h 720"/>
                <a:gd name="T14" fmla="*/ 162 w 162"/>
                <a:gd name="T15" fmla="*/ 720 h 720"/>
                <a:gd name="T16" fmla="*/ 140 w 162"/>
                <a:gd name="T17" fmla="*/ 704 h 720"/>
                <a:gd name="T18" fmla="*/ 118 w 162"/>
                <a:gd name="T19" fmla="*/ 688 h 720"/>
                <a:gd name="T20" fmla="*/ 99 w 162"/>
                <a:gd name="T21" fmla="*/ 670 h 720"/>
                <a:gd name="T22" fmla="*/ 79 w 162"/>
                <a:gd name="T23" fmla="*/ 654 h 720"/>
                <a:gd name="T24" fmla="*/ 57 w 162"/>
                <a:gd name="T25" fmla="*/ 636 h 720"/>
                <a:gd name="T26" fmla="*/ 38 w 162"/>
                <a:gd name="T27" fmla="*/ 619 h 720"/>
                <a:gd name="T28" fmla="*/ 20 w 162"/>
                <a:gd name="T29" fmla="*/ 601 h 720"/>
                <a:gd name="T30" fmla="*/ 0 w 162"/>
                <a:gd name="T31" fmla="*/ 583 h 7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62" h="720">
                  <a:moveTo>
                    <a:pt x="0" y="583"/>
                  </a:moveTo>
                  <a:lnTo>
                    <a:pt x="0" y="16"/>
                  </a:lnTo>
                  <a:lnTo>
                    <a:pt x="2" y="9"/>
                  </a:lnTo>
                  <a:lnTo>
                    <a:pt x="6" y="6"/>
                  </a:lnTo>
                  <a:lnTo>
                    <a:pt x="10" y="2"/>
                  </a:lnTo>
                  <a:lnTo>
                    <a:pt x="18" y="0"/>
                  </a:lnTo>
                  <a:lnTo>
                    <a:pt x="162" y="0"/>
                  </a:lnTo>
                  <a:lnTo>
                    <a:pt x="162" y="720"/>
                  </a:lnTo>
                  <a:lnTo>
                    <a:pt x="140" y="704"/>
                  </a:lnTo>
                  <a:lnTo>
                    <a:pt x="118" y="688"/>
                  </a:lnTo>
                  <a:lnTo>
                    <a:pt x="99" y="670"/>
                  </a:lnTo>
                  <a:lnTo>
                    <a:pt x="79" y="654"/>
                  </a:lnTo>
                  <a:lnTo>
                    <a:pt x="57" y="636"/>
                  </a:lnTo>
                  <a:lnTo>
                    <a:pt x="38" y="619"/>
                  </a:lnTo>
                  <a:lnTo>
                    <a:pt x="20" y="601"/>
                  </a:lnTo>
                  <a:lnTo>
                    <a:pt x="0" y="583"/>
                  </a:lnTo>
                  <a:close/>
                </a:path>
              </a:pathLst>
            </a:custGeom>
            <a:solidFill>
              <a:srgbClr val="9687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5818" name="Freeform 26">
              <a:extLst>
                <a:ext uri="{FF2B5EF4-FFF2-40B4-BE49-F238E27FC236}">
                  <a16:creationId xmlns:a16="http://schemas.microsoft.com/office/drawing/2014/main" id="{EC933E05-1116-3A7E-CB03-5C3CEFA832B9}"/>
                </a:ext>
              </a:extLst>
            </p:cNvPr>
            <p:cNvSpPr>
              <a:spLocks/>
            </p:cNvSpPr>
            <p:nvPr/>
          </p:nvSpPr>
          <p:spPr bwMode="auto">
            <a:xfrm>
              <a:off x="3299" y="3291"/>
              <a:ext cx="276" cy="560"/>
            </a:xfrm>
            <a:custGeom>
              <a:avLst/>
              <a:gdLst>
                <a:gd name="T0" fmla="*/ 0 w 552"/>
                <a:gd name="T1" fmla="*/ 1108 h 1122"/>
                <a:gd name="T2" fmla="*/ 0 w 552"/>
                <a:gd name="T3" fmla="*/ 0 h 1122"/>
                <a:gd name="T4" fmla="*/ 552 w 552"/>
                <a:gd name="T5" fmla="*/ 0 h 1122"/>
                <a:gd name="T6" fmla="*/ 552 w 552"/>
                <a:gd name="T7" fmla="*/ 1104 h 1122"/>
                <a:gd name="T8" fmla="*/ 516 w 552"/>
                <a:gd name="T9" fmla="*/ 1108 h 1122"/>
                <a:gd name="T10" fmla="*/ 481 w 552"/>
                <a:gd name="T11" fmla="*/ 1113 h 1122"/>
                <a:gd name="T12" fmla="*/ 443 w 552"/>
                <a:gd name="T13" fmla="*/ 1115 h 1122"/>
                <a:gd name="T14" fmla="*/ 408 w 552"/>
                <a:gd name="T15" fmla="*/ 1118 h 1122"/>
                <a:gd name="T16" fmla="*/ 370 w 552"/>
                <a:gd name="T17" fmla="*/ 1120 h 1122"/>
                <a:gd name="T18" fmla="*/ 333 w 552"/>
                <a:gd name="T19" fmla="*/ 1120 h 1122"/>
                <a:gd name="T20" fmla="*/ 297 w 552"/>
                <a:gd name="T21" fmla="*/ 1122 h 1122"/>
                <a:gd name="T22" fmla="*/ 260 w 552"/>
                <a:gd name="T23" fmla="*/ 1122 h 1122"/>
                <a:gd name="T24" fmla="*/ 226 w 552"/>
                <a:gd name="T25" fmla="*/ 1122 h 1122"/>
                <a:gd name="T26" fmla="*/ 193 w 552"/>
                <a:gd name="T27" fmla="*/ 1120 h 1122"/>
                <a:gd name="T28" fmla="*/ 161 w 552"/>
                <a:gd name="T29" fmla="*/ 1120 h 1122"/>
                <a:gd name="T30" fmla="*/ 128 w 552"/>
                <a:gd name="T31" fmla="*/ 1118 h 1122"/>
                <a:gd name="T32" fmla="*/ 96 w 552"/>
                <a:gd name="T33" fmla="*/ 1116 h 1122"/>
                <a:gd name="T34" fmla="*/ 63 w 552"/>
                <a:gd name="T35" fmla="*/ 1113 h 1122"/>
                <a:gd name="T36" fmla="*/ 31 w 552"/>
                <a:gd name="T37" fmla="*/ 1111 h 1122"/>
                <a:gd name="T38" fmla="*/ 0 w 552"/>
                <a:gd name="T39" fmla="*/ 1108 h 1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52" h="1122">
                  <a:moveTo>
                    <a:pt x="0" y="1108"/>
                  </a:moveTo>
                  <a:lnTo>
                    <a:pt x="0" y="0"/>
                  </a:lnTo>
                  <a:lnTo>
                    <a:pt x="552" y="0"/>
                  </a:lnTo>
                  <a:lnTo>
                    <a:pt x="552" y="1104"/>
                  </a:lnTo>
                  <a:lnTo>
                    <a:pt x="516" y="1108"/>
                  </a:lnTo>
                  <a:lnTo>
                    <a:pt x="481" y="1113"/>
                  </a:lnTo>
                  <a:lnTo>
                    <a:pt x="443" y="1115"/>
                  </a:lnTo>
                  <a:lnTo>
                    <a:pt x="408" y="1118"/>
                  </a:lnTo>
                  <a:lnTo>
                    <a:pt x="370" y="1120"/>
                  </a:lnTo>
                  <a:lnTo>
                    <a:pt x="333" y="1120"/>
                  </a:lnTo>
                  <a:lnTo>
                    <a:pt x="297" y="1122"/>
                  </a:lnTo>
                  <a:lnTo>
                    <a:pt x="260" y="1122"/>
                  </a:lnTo>
                  <a:lnTo>
                    <a:pt x="226" y="1122"/>
                  </a:lnTo>
                  <a:lnTo>
                    <a:pt x="193" y="1120"/>
                  </a:lnTo>
                  <a:lnTo>
                    <a:pt x="161" y="1120"/>
                  </a:lnTo>
                  <a:lnTo>
                    <a:pt x="128" y="1118"/>
                  </a:lnTo>
                  <a:lnTo>
                    <a:pt x="96" y="1116"/>
                  </a:lnTo>
                  <a:lnTo>
                    <a:pt x="63" y="1113"/>
                  </a:lnTo>
                  <a:lnTo>
                    <a:pt x="31" y="1111"/>
                  </a:lnTo>
                  <a:lnTo>
                    <a:pt x="0" y="1108"/>
                  </a:lnTo>
                  <a:close/>
                </a:path>
              </a:pathLst>
            </a:custGeom>
            <a:solidFill>
              <a:srgbClr val="82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5819" name="Freeform 27">
              <a:extLst>
                <a:ext uri="{FF2B5EF4-FFF2-40B4-BE49-F238E27FC236}">
                  <a16:creationId xmlns:a16="http://schemas.microsoft.com/office/drawing/2014/main" id="{674A037E-ED5B-1AEA-0345-85B656A42C7A}"/>
                </a:ext>
              </a:extLst>
            </p:cNvPr>
            <p:cNvSpPr>
              <a:spLocks/>
            </p:cNvSpPr>
            <p:nvPr/>
          </p:nvSpPr>
          <p:spPr bwMode="auto">
            <a:xfrm>
              <a:off x="4109" y="3291"/>
              <a:ext cx="81" cy="341"/>
            </a:xfrm>
            <a:custGeom>
              <a:avLst/>
              <a:gdLst>
                <a:gd name="T0" fmla="*/ 0 w 161"/>
                <a:gd name="T1" fmla="*/ 682 h 682"/>
                <a:gd name="T2" fmla="*/ 0 w 161"/>
                <a:gd name="T3" fmla="*/ 0 h 682"/>
                <a:gd name="T4" fmla="*/ 144 w 161"/>
                <a:gd name="T5" fmla="*/ 0 h 682"/>
                <a:gd name="T6" fmla="*/ 151 w 161"/>
                <a:gd name="T7" fmla="*/ 2 h 682"/>
                <a:gd name="T8" fmla="*/ 155 w 161"/>
                <a:gd name="T9" fmla="*/ 6 h 682"/>
                <a:gd name="T10" fmla="*/ 159 w 161"/>
                <a:gd name="T11" fmla="*/ 9 h 682"/>
                <a:gd name="T12" fmla="*/ 161 w 161"/>
                <a:gd name="T13" fmla="*/ 16 h 682"/>
                <a:gd name="T14" fmla="*/ 161 w 161"/>
                <a:gd name="T15" fmla="*/ 534 h 682"/>
                <a:gd name="T16" fmla="*/ 144 w 161"/>
                <a:gd name="T17" fmla="*/ 553 h 682"/>
                <a:gd name="T18" fmla="*/ 124 w 161"/>
                <a:gd name="T19" fmla="*/ 573 h 682"/>
                <a:gd name="T20" fmla="*/ 104 w 161"/>
                <a:gd name="T21" fmla="*/ 590 h 682"/>
                <a:gd name="T22" fmla="*/ 84 w 161"/>
                <a:gd name="T23" fmla="*/ 610 h 682"/>
                <a:gd name="T24" fmla="*/ 65 w 161"/>
                <a:gd name="T25" fmla="*/ 629 h 682"/>
                <a:gd name="T26" fmla="*/ 43 w 161"/>
                <a:gd name="T27" fmla="*/ 647 h 682"/>
                <a:gd name="T28" fmla="*/ 21 w 161"/>
                <a:gd name="T29" fmla="*/ 665 h 682"/>
                <a:gd name="T30" fmla="*/ 0 w 161"/>
                <a:gd name="T31" fmla="*/ 682 h 6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61" h="682">
                  <a:moveTo>
                    <a:pt x="0" y="682"/>
                  </a:moveTo>
                  <a:lnTo>
                    <a:pt x="0" y="0"/>
                  </a:lnTo>
                  <a:lnTo>
                    <a:pt x="144" y="0"/>
                  </a:lnTo>
                  <a:lnTo>
                    <a:pt x="151" y="2"/>
                  </a:lnTo>
                  <a:lnTo>
                    <a:pt x="155" y="6"/>
                  </a:lnTo>
                  <a:lnTo>
                    <a:pt x="159" y="9"/>
                  </a:lnTo>
                  <a:lnTo>
                    <a:pt x="161" y="16"/>
                  </a:lnTo>
                  <a:lnTo>
                    <a:pt x="161" y="534"/>
                  </a:lnTo>
                  <a:lnTo>
                    <a:pt x="144" y="553"/>
                  </a:lnTo>
                  <a:lnTo>
                    <a:pt x="124" y="573"/>
                  </a:lnTo>
                  <a:lnTo>
                    <a:pt x="104" y="590"/>
                  </a:lnTo>
                  <a:lnTo>
                    <a:pt x="84" y="610"/>
                  </a:lnTo>
                  <a:lnTo>
                    <a:pt x="65" y="629"/>
                  </a:lnTo>
                  <a:lnTo>
                    <a:pt x="43" y="647"/>
                  </a:lnTo>
                  <a:lnTo>
                    <a:pt x="21" y="665"/>
                  </a:lnTo>
                  <a:lnTo>
                    <a:pt x="0" y="682"/>
                  </a:lnTo>
                  <a:close/>
                </a:path>
              </a:pathLst>
            </a:custGeom>
            <a:solidFill>
              <a:srgbClr val="9687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5820" name="Freeform 28">
              <a:extLst>
                <a:ext uri="{FF2B5EF4-FFF2-40B4-BE49-F238E27FC236}">
                  <a16:creationId xmlns:a16="http://schemas.microsoft.com/office/drawing/2014/main" id="{D4F52C93-2CFD-284C-6EBA-F4332CB0B650}"/>
                </a:ext>
              </a:extLst>
            </p:cNvPr>
            <p:cNvSpPr>
              <a:spLocks/>
            </p:cNvSpPr>
            <p:nvPr/>
          </p:nvSpPr>
          <p:spPr bwMode="auto">
            <a:xfrm>
              <a:off x="2563" y="3008"/>
              <a:ext cx="77" cy="252"/>
            </a:xfrm>
            <a:custGeom>
              <a:avLst/>
              <a:gdLst>
                <a:gd name="T0" fmla="*/ 116 w 154"/>
                <a:gd name="T1" fmla="*/ 36 h 503"/>
                <a:gd name="T2" fmla="*/ 51 w 154"/>
                <a:gd name="T3" fmla="*/ 5 h 503"/>
                <a:gd name="T4" fmla="*/ 41 w 154"/>
                <a:gd name="T5" fmla="*/ 2 h 503"/>
                <a:gd name="T6" fmla="*/ 31 w 154"/>
                <a:gd name="T7" fmla="*/ 0 h 503"/>
                <a:gd name="T8" fmla="*/ 21 w 154"/>
                <a:gd name="T9" fmla="*/ 0 h 503"/>
                <a:gd name="T10" fmla="*/ 14 w 154"/>
                <a:gd name="T11" fmla="*/ 4 h 503"/>
                <a:gd name="T12" fmla="*/ 8 w 154"/>
                <a:gd name="T13" fmla="*/ 9 h 503"/>
                <a:gd name="T14" fmla="*/ 4 w 154"/>
                <a:gd name="T15" fmla="*/ 14 h 503"/>
                <a:gd name="T16" fmla="*/ 0 w 154"/>
                <a:gd name="T17" fmla="*/ 21 h 503"/>
                <a:gd name="T18" fmla="*/ 0 w 154"/>
                <a:gd name="T19" fmla="*/ 30 h 503"/>
                <a:gd name="T20" fmla="*/ 0 w 154"/>
                <a:gd name="T21" fmla="*/ 415 h 503"/>
                <a:gd name="T22" fmla="*/ 2 w 154"/>
                <a:gd name="T23" fmla="*/ 429 h 503"/>
                <a:gd name="T24" fmla="*/ 10 w 154"/>
                <a:gd name="T25" fmla="*/ 445 h 503"/>
                <a:gd name="T26" fmla="*/ 21 w 154"/>
                <a:gd name="T27" fmla="*/ 457 h 503"/>
                <a:gd name="T28" fmla="*/ 37 w 154"/>
                <a:gd name="T29" fmla="*/ 468 h 503"/>
                <a:gd name="T30" fmla="*/ 102 w 154"/>
                <a:gd name="T31" fmla="*/ 500 h 503"/>
                <a:gd name="T32" fmla="*/ 112 w 154"/>
                <a:gd name="T33" fmla="*/ 503 h 503"/>
                <a:gd name="T34" fmla="*/ 122 w 154"/>
                <a:gd name="T35" fmla="*/ 503 h 503"/>
                <a:gd name="T36" fmla="*/ 132 w 154"/>
                <a:gd name="T37" fmla="*/ 503 h 503"/>
                <a:gd name="T38" fmla="*/ 140 w 154"/>
                <a:gd name="T39" fmla="*/ 500 h 503"/>
                <a:gd name="T40" fmla="*/ 146 w 154"/>
                <a:gd name="T41" fmla="*/ 494 h 503"/>
                <a:gd name="T42" fmla="*/ 150 w 154"/>
                <a:gd name="T43" fmla="*/ 489 h 503"/>
                <a:gd name="T44" fmla="*/ 154 w 154"/>
                <a:gd name="T45" fmla="*/ 482 h 503"/>
                <a:gd name="T46" fmla="*/ 154 w 154"/>
                <a:gd name="T47" fmla="*/ 475 h 503"/>
                <a:gd name="T48" fmla="*/ 154 w 154"/>
                <a:gd name="T49" fmla="*/ 89 h 503"/>
                <a:gd name="T50" fmla="*/ 152 w 154"/>
                <a:gd name="T51" fmla="*/ 75 h 503"/>
                <a:gd name="T52" fmla="*/ 144 w 154"/>
                <a:gd name="T53" fmla="*/ 59 h 503"/>
                <a:gd name="T54" fmla="*/ 132 w 154"/>
                <a:gd name="T55" fmla="*/ 46 h 503"/>
                <a:gd name="T56" fmla="*/ 116 w 154"/>
                <a:gd name="T57" fmla="*/ 36 h 5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54" h="503">
                  <a:moveTo>
                    <a:pt x="116" y="36"/>
                  </a:moveTo>
                  <a:lnTo>
                    <a:pt x="51" y="5"/>
                  </a:lnTo>
                  <a:lnTo>
                    <a:pt x="41" y="2"/>
                  </a:lnTo>
                  <a:lnTo>
                    <a:pt x="31" y="0"/>
                  </a:lnTo>
                  <a:lnTo>
                    <a:pt x="21" y="0"/>
                  </a:lnTo>
                  <a:lnTo>
                    <a:pt x="14" y="4"/>
                  </a:lnTo>
                  <a:lnTo>
                    <a:pt x="8" y="9"/>
                  </a:lnTo>
                  <a:lnTo>
                    <a:pt x="4" y="14"/>
                  </a:lnTo>
                  <a:lnTo>
                    <a:pt x="0" y="21"/>
                  </a:lnTo>
                  <a:lnTo>
                    <a:pt x="0" y="30"/>
                  </a:lnTo>
                  <a:lnTo>
                    <a:pt x="0" y="415"/>
                  </a:lnTo>
                  <a:lnTo>
                    <a:pt x="2" y="429"/>
                  </a:lnTo>
                  <a:lnTo>
                    <a:pt x="10" y="445"/>
                  </a:lnTo>
                  <a:lnTo>
                    <a:pt x="21" y="457"/>
                  </a:lnTo>
                  <a:lnTo>
                    <a:pt x="37" y="468"/>
                  </a:lnTo>
                  <a:lnTo>
                    <a:pt x="102" y="500"/>
                  </a:lnTo>
                  <a:lnTo>
                    <a:pt x="112" y="503"/>
                  </a:lnTo>
                  <a:lnTo>
                    <a:pt x="122" y="503"/>
                  </a:lnTo>
                  <a:lnTo>
                    <a:pt x="132" y="503"/>
                  </a:lnTo>
                  <a:lnTo>
                    <a:pt x="140" y="500"/>
                  </a:lnTo>
                  <a:lnTo>
                    <a:pt x="146" y="494"/>
                  </a:lnTo>
                  <a:lnTo>
                    <a:pt x="150" y="489"/>
                  </a:lnTo>
                  <a:lnTo>
                    <a:pt x="154" y="482"/>
                  </a:lnTo>
                  <a:lnTo>
                    <a:pt x="154" y="475"/>
                  </a:lnTo>
                  <a:lnTo>
                    <a:pt x="154" y="89"/>
                  </a:lnTo>
                  <a:lnTo>
                    <a:pt x="152" y="75"/>
                  </a:lnTo>
                  <a:lnTo>
                    <a:pt x="144" y="59"/>
                  </a:lnTo>
                  <a:lnTo>
                    <a:pt x="132" y="46"/>
                  </a:lnTo>
                  <a:lnTo>
                    <a:pt x="116" y="3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5821" name="Freeform 29">
              <a:extLst>
                <a:ext uri="{FF2B5EF4-FFF2-40B4-BE49-F238E27FC236}">
                  <a16:creationId xmlns:a16="http://schemas.microsoft.com/office/drawing/2014/main" id="{535F5472-808C-CB93-9D65-D394BB2FAE7E}"/>
                </a:ext>
              </a:extLst>
            </p:cNvPr>
            <p:cNvSpPr>
              <a:spLocks/>
            </p:cNvSpPr>
            <p:nvPr/>
          </p:nvSpPr>
          <p:spPr bwMode="auto">
            <a:xfrm>
              <a:off x="2576" y="3020"/>
              <a:ext cx="50" cy="228"/>
            </a:xfrm>
            <a:custGeom>
              <a:avLst/>
              <a:gdLst>
                <a:gd name="T0" fmla="*/ 101 w 101"/>
                <a:gd name="T1" fmla="*/ 450 h 455"/>
                <a:gd name="T2" fmla="*/ 101 w 101"/>
                <a:gd name="T3" fmla="*/ 452 h 455"/>
                <a:gd name="T4" fmla="*/ 101 w 101"/>
                <a:gd name="T5" fmla="*/ 452 h 455"/>
                <a:gd name="T6" fmla="*/ 101 w 101"/>
                <a:gd name="T7" fmla="*/ 454 h 455"/>
                <a:gd name="T8" fmla="*/ 101 w 101"/>
                <a:gd name="T9" fmla="*/ 454 h 455"/>
                <a:gd name="T10" fmla="*/ 99 w 101"/>
                <a:gd name="T11" fmla="*/ 455 h 455"/>
                <a:gd name="T12" fmla="*/ 97 w 101"/>
                <a:gd name="T13" fmla="*/ 455 h 455"/>
                <a:gd name="T14" fmla="*/ 93 w 101"/>
                <a:gd name="T15" fmla="*/ 454 h 455"/>
                <a:gd name="T16" fmla="*/ 91 w 101"/>
                <a:gd name="T17" fmla="*/ 452 h 455"/>
                <a:gd name="T18" fmla="*/ 26 w 101"/>
                <a:gd name="T19" fmla="*/ 422 h 455"/>
                <a:gd name="T20" fmla="*/ 16 w 101"/>
                <a:gd name="T21" fmla="*/ 415 h 455"/>
                <a:gd name="T22" fmla="*/ 8 w 101"/>
                <a:gd name="T23" fmla="*/ 407 h 455"/>
                <a:gd name="T24" fmla="*/ 2 w 101"/>
                <a:gd name="T25" fmla="*/ 399 h 455"/>
                <a:gd name="T26" fmla="*/ 0 w 101"/>
                <a:gd name="T27" fmla="*/ 390 h 455"/>
                <a:gd name="T28" fmla="*/ 0 w 101"/>
                <a:gd name="T29" fmla="*/ 5 h 455"/>
                <a:gd name="T30" fmla="*/ 0 w 101"/>
                <a:gd name="T31" fmla="*/ 3 h 455"/>
                <a:gd name="T32" fmla="*/ 2 w 101"/>
                <a:gd name="T33" fmla="*/ 2 h 455"/>
                <a:gd name="T34" fmla="*/ 2 w 101"/>
                <a:gd name="T35" fmla="*/ 0 h 455"/>
                <a:gd name="T36" fmla="*/ 2 w 101"/>
                <a:gd name="T37" fmla="*/ 0 h 455"/>
                <a:gd name="T38" fmla="*/ 4 w 101"/>
                <a:gd name="T39" fmla="*/ 0 h 455"/>
                <a:gd name="T40" fmla="*/ 6 w 101"/>
                <a:gd name="T41" fmla="*/ 0 h 455"/>
                <a:gd name="T42" fmla="*/ 10 w 101"/>
                <a:gd name="T43" fmla="*/ 0 h 455"/>
                <a:gd name="T44" fmla="*/ 12 w 101"/>
                <a:gd name="T45" fmla="*/ 2 h 455"/>
                <a:gd name="T46" fmla="*/ 77 w 101"/>
                <a:gd name="T47" fmla="*/ 34 h 455"/>
                <a:gd name="T48" fmla="*/ 87 w 101"/>
                <a:gd name="T49" fmla="*/ 39 h 455"/>
                <a:gd name="T50" fmla="*/ 95 w 101"/>
                <a:gd name="T51" fmla="*/ 46 h 455"/>
                <a:gd name="T52" fmla="*/ 99 w 101"/>
                <a:gd name="T53" fmla="*/ 55 h 455"/>
                <a:gd name="T54" fmla="*/ 101 w 101"/>
                <a:gd name="T55" fmla="*/ 64 h 455"/>
                <a:gd name="T56" fmla="*/ 101 w 101"/>
                <a:gd name="T57" fmla="*/ 450 h 4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01" h="455">
                  <a:moveTo>
                    <a:pt x="101" y="450"/>
                  </a:moveTo>
                  <a:lnTo>
                    <a:pt x="101" y="452"/>
                  </a:lnTo>
                  <a:lnTo>
                    <a:pt x="101" y="452"/>
                  </a:lnTo>
                  <a:lnTo>
                    <a:pt x="101" y="454"/>
                  </a:lnTo>
                  <a:lnTo>
                    <a:pt x="101" y="454"/>
                  </a:lnTo>
                  <a:lnTo>
                    <a:pt x="99" y="455"/>
                  </a:lnTo>
                  <a:lnTo>
                    <a:pt x="97" y="455"/>
                  </a:lnTo>
                  <a:lnTo>
                    <a:pt x="93" y="454"/>
                  </a:lnTo>
                  <a:lnTo>
                    <a:pt x="91" y="452"/>
                  </a:lnTo>
                  <a:lnTo>
                    <a:pt x="26" y="422"/>
                  </a:lnTo>
                  <a:lnTo>
                    <a:pt x="16" y="415"/>
                  </a:lnTo>
                  <a:lnTo>
                    <a:pt x="8" y="407"/>
                  </a:lnTo>
                  <a:lnTo>
                    <a:pt x="2" y="399"/>
                  </a:lnTo>
                  <a:lnTo>
                    <a:pt x="0" y="390"/>
                  </a:lnTo>
                  <a:lnTo>
                    <a:pt x="0" y="5"/>
                  </a:lnTo>
                  <a:lnTo>
                    <a:pt x="0" y="3"/>
                  </a:lnTo>
                  <a:lnTo>
                    <a:pt x="2" y="2"/>
                  </a:lnTo>
                  <a:lnTo>
                    <a:pt x="2" y="0"/>
                  </a:lnTo>
                  <a:lnTo>
                    <a:pt x="2" y="0"/>
                  </a:lnTo>
                  <a:lnTo>
                    <a:pt x="4" y="0"/>
                  </a:lnTo>
                  <a:lnTo>
                    <a:pt x="6" y="0"/>
                  </a:lnTo>
                  <a:lnTo>
                    <a:pt x="10" y="0"/>
                  </a:lnTo>
                  <a:lnTo>
                    <a:pt x="12" y="2"/>
                  </a:lnTo>
                  <a:lnTo>
                    <a:pt x="77" y="34"/>
                  </a:lnTo>
                  <a:lnTo>
                    <a:pt x="87" y="39"/>
                  </a:lnTo>
                  <a:lnTo>
                    <a:pt x="95" y="46"/>
                  </a:lnTo>
                  <a:lnTo>
                    <a:pt x="99" y="55"/>
                  </a:lnTo>
                  <a:lnTo>
                    <a:pt x="101" y="64"/>
                  </a:lnTo>
                  <a:lnTo>
                    <a:pt x="101" y="450"/>
                  </a:lnTo>
                  <a:close/>
                </a:path>
              </a:pathLst>
            </a:custGeom>
            <a:solidFill>
              <a:srgbClr val="44C9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5822" name="Freeform 30">
              <a:extLst>
                <a:ext uri="{FF2B5EF4-FFF2-40B4-BE49-F238E27FC236}">
                  <a16:creationId xmlns:a16="http://schemas.microsoft.com/office/drawing/2014/main" id="{64F3E9DB-9384-62E9-FE99-E3E24F504376}"/>
                </a:ext>
              </a:extLst>
            </p:cNvPr>
            <p:cNvSpPr>
              <a:spLocks/>
            </p:cNvSpPr>
            <p:nvPr/>
          </p:nvSpPr>
          <p:spPr bwMode="auto">
            <a:xfrm>
              <a:off x="4175" y="2990"/>
              <a:ext cx="78" cy="252"/>
            </a:xfrm>
            <a:custGeom>
              <a:avLst/>
              <a:gdLst>
                <a:gd name="T0" fmla="*/ 13 w 155"/>
                <a:gd name="T1" fmla="*/ 499 h 503"/>
                <a:gd name="T2" fmla="*/ 21 w 155"/>
                <a:gd name="T3" fmla="*/ 503 h 503"/>
                <a:gd name="T4" fmla="*/ 31 w 155"/>
                <a:gd name="T5" fmla="*/ 503 h 503"/>
                <a:gd name="T6" fmla="*/ 41 w 155"/>
                <a:gd name="T7" fmla="*/ 501 h 503"/>
                <a:gd name="T8" fmla="*/ 51 w 155"/>
                <a:gd name="T9" fmla="*/ 498 h 503"/>
                <a:gd name="T10" fmla="*/ 116 w 155"/>
                <a:gd name="T11" fmla="*/ 467 h 503"/>
                <a:gd name="T12" fmla="*/ 132 w 155"/>
                <a:gd name="T13" fmla="*/ 457 h 503"/>
                <a:gd name="T14" fmla="*/ 144 w 155"/>
                <a:gd name="T15" fmla="*/ 443 h 503"/>
                <a:gd name="T16" fmla="*/ 152 w 155"/>
                <a:gd name="T17" fmla="*/ 428 h 503"/>
                <a:gd name="T18" fmla="*/ 155 w 155"/>
                <a:gd name="T19" fmla="*/ 413 h 503"/>
                <a:gd name="T20" fmla="*/ 155 w 155"/>
                <a:gd name="T21" fmla="*/ 28 h 503"/>
                <a:gd name="T22" fmla="*/ 153 w 155"/>
                <a:gd name="T23" fmla="*/ 21 h 503"/>
                <a:gd name="T24" fmla="*/ 152 w 155"/>
                <a:gd name="T25" fmla="*/ 14 h 503"/>
                <a:gd name="T26" fmla="*/ 146 w 155"/>
                <a:gd name="T27" fmla="*/ 9 h 503"/>
                <a:gd name="T28" fmla="*/ 140 w 155"/>
                <a:gd name="T29" fmla="*/ 3 h 503"/>
                <a:gd name="T30" fmla="*/ 132 w 155"/>
                <a:gd name="T31" fmla="*/ 0 h 503"/>
                <a:gd name="T32" fmla="*/ 122 w 155"/>
                <a:gd name="T33" fmla="*/ 0 h 503"/>
                <a:gd name="T34" fmla="*/ 112 w 155"/>
                <a:gd name="T35" fmla="*/ 0 h 503"/>
                <a:gd name="T36" fmla="*/ 102 w 155"/>
                <a:gd name="T37" fmla="*/ 3 h 503"/>
                <a:gd name="T38" fmla="*/ 39 w 155"/>
                <a:gd name="T39" fmla="*/ 35 h 503"/>
                <a:gd name="T40" fmla="*/ 23 w 155"/>
                <a:gd name="T41" fmla="*/ 46 h 503"/>
                <a:gd name="T42" fmla="*/ 12 w 155"/>
                <a:gd name="T43" fmla="*/ 58 h 503"/>
                <a:gd name="T44" fmla="*/ 4 w 155"/>
                <a:gd name="T45" fmla="*/ 74 h 503"/>
                <a:gd name="T46" fmla="*/ 0 w 155"/>
                <a:gd name="T47" fmla="*/ 88 h 503"/>
                <a:gd name="T48" fmla="*/ 0 w 155"/>
                <a:gd name="T49" fmla="*/ 473 h 503"/>
                <a:gd name="T50" fmla="*/ 2 w 155"/>
                <a:gd name="T51" fmla="*/ 482 h 503"/>
                <a:gd name="T52" fmla="*/ 4 w 155"/>
                <a:gd name="T53" fmla="*/ 489 h 503"/>
                <a:gd name="T54" fmla="*/ 8 w 155"/>
                <a:gd name="T55" fmla="*/ 494 h 503"/>
                <a:gd name="T56" fmla="*/ 13 w 155"/>
                <a:gd name="T57" fmla="*/ 499 h 5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55" h="503">
                  <a:moveTo>
                    <a:pt x="13" y="499"/>
                  </a:moveTo>
                  <a:lnTo>
                    <a:pt x="21" y="503"/>
                  </a:lnTo>
                  <a:lnTo>
                    <a:pt x="31" y="503"/>
                  </a:lnTo>
                  <a:lnTo>
                    <a:pt x="41" y="501"/>
                  </a:lnTo>
                  <a:lnTo>
                    <a:pt x="51" y="498"/>
                  </a:lnTo>
                  <a:lnTo>
                    <a:pt x="116" y="467"/>
                  </a:lnTo>
                  <a:lnTo>
                    <a:pt x="132" y="457"/>
                  </a:lnTo>
                  <a:lnTo>
                    <a:pt x="144" y="443"/>
                  </a:lnTo>
                  <a:lnTo>
                    <a:pt x="152" y="428"/>
                  </a:lnTo>
                  <a:lnTo>
                    <a:pt x="155" y="413"/>
                  </a:lnTo>
                  <a:lnTo>
                    <a:pt x="155" y="28"/>
                  </a:lnTo>
                  <a:lnTo>
                    <a:pt x="153" y="21"/>
                  </a:lnTo>
                  <a:lnTo>
                    <a:pt x="152" y="14"/>
                  </a:lnTo>
                  <a:lnTo>
                    <a:pt x="146" y="9"/>
                  </a:lnTo>
                  <a:lnTo>
                    <a:pt x="140" y="3"/>
                  </a:lnTo>
                  <a:lnTo>
                    <a:pt x="132" y="0"/>
                  </a:lnTo>
                  <a:lnTo>
                    <a:pt x="122" y="0"/>
                  </a:lnTo>
                  <a:lnTo>
                    <a:pt x="112" y="0"/>
                  </a:lnTo>
                  <a:lnTo>
                    <a:pt x="102" y="3"/>
                  </a:lnTo>
                  <a:lnTo>
                    <a:pt x="39" y="35"/>
                  </a:lnTo>
                  <a:lnTo>
                    <a:pt x="23" y="46"/>
                  </a:lnTo>
                  <a:lnTo>
                    <a:pt x="12" y="58"/>
                  </a:lnTo>
                  <a:lnTo>
                    <a:pt x="4" y="74"/>
                  </a:lnTo>
                  <a:lnTo>
                    <a:pt x="0" y="88"/>
                  </a:lnTo>
                  <a:lnTo>
                    <a:pt x="0" y="473"/>
                  </a:lnTo>
                  <a:lnTo>
                    <a:pt x="2" y="482"/>
                  </a:lnTo>
                  <a:lnTo>
                    <a:pt x="4" y="489"/>
                  </a:lnTo>
                  <a:lnTo>
                    <a:pt x="8" y="494"/>
                  </a:lnTo>
                  <a:lnTo>
                    <a:pt x="13" y="49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5823" name="Freeform 31">
              <a:extLst>
                <a:ext uri="{FF2B5EF4-FFF2-40B4-BE49-F238E27FC236}">
                  <a16:creationId xmlns:a16="http://schemas.microsoft.com/office/drawing/2014/main" id="{5F7503E2-02C5-27FA-C508-8B02236EF892}"/>
                </a:ext>
              </a:extLst>
            </p:cNvPr>
            <p:cNvSpPr>
              <a:spLocks/>
            </p:cNvSpPr>
            <p:nvPr/>
          </p:nvSpPr>
          <p:spPr bwMode="auto">
            <a:xfrm>
              <a:off x="4189" y="3002"/>
              <a:ext cx="50" cy="228"/>
            </a:xfrm>
            <a:custGeom>
              <a:avLst/>
              <a:gdLst>
                <a:gd name="T0" fmla="*/ 0 w 101"/>
                <a:gd name="T1" fmla="*/ 65 h 455"/>
                <a:gd name="T2" fmla="*/ 2 w 101"/>
                <a:gd name="T3" fmla="*/ 56 h 455"/>
                <a:gd name="T4" fmla="*/ 8 w 101"/>
                <a:gd name="T5" fmla="*/ 48 h 455"/>
                <a:gd name="T6" fmla="*/ 16 w 101"/>
                <a:gd name="T7" fmla="*/ 40 h 455"/>
                <a:gd name="T8" fmla="*/ 24 w 101"/>
                <a:gd name="T9" fmla="*/ 33 h 455"/>
                <a:gd name="T10" fmla="*/ 89 w 101"/>
                <a:gd name="T11" fmla="*/ 3 h 455"/>
                <a:gd name="T12" fmla="*/ 93 w 101"/>
                <a:gd name="T13" fmla="*/ 2 h 455"/>
                <a:gd name="T14" fmla="*/ 97 w 101"/>
                <a:gd name="T15" fmla="*/ 0 h 455"/>
                <a:gd name="T16" fmla="*/ 99 w 101"/>
                <a:gd name="T17" fmla="*/ 0 h 455"/>
                <a:gd name="T18" fmla="*/ 99 w 101"/>
                <a:gd name="T19" fmla="*/ 2 h 455"/>
                <a:gd name="T20" fmla="*/ 99 w 101"/>
                <a:gd name="T21" fmla="*/ 2 h 455"/>
                <a:gd name="T22" fmla="*/ 101 w 101"/>
                <a:gd name="T23" fmla="*/ 3 h 455"/>
                <a:gd name="T24" fmla="*/ 101 w 101"/>
                <a:gd name="T25" fmla="*/ 3 h 455"/>
                <a:gd name="T26" fmla="*/ 101 w 101"/>
                <a:gd name="T27" fmla="*/ 5 h 455"/>
                <a:gd name="T28" fmla="*/ 101 w 101"/>
                <a:gd name="T29" fmla="*/ 390 h 455"/>
                <a:gd name="T30" fmla="*/ 99 w 101"/>
                <a:gd name="T31" fmla="*/ 398 h 455"/>
                <a:gd name="T32" fmla="*/ 93 w 101"/>
                <a:gd name="T33" fmla="*/ 407 h 455"/>
                <a:gd name="T34" fmla="*/ 85 w 101"/>
                <a:gd name="T35" fmla="*/ 416 h 455"/>
                <a:gd name="T36" fmla="*/ 75 w 101"/>
                <a:gd name="T37" fmla="*/ 421 h 455"/>
                <a:gd name="T38" fmla="*/ 12 w 101"/>
                <a:gd name="T39" fmla="*/ 453 h 455"/>
                <a:gd name="T40" fmla="*/ 8 w 101"/>
                <a:gd name="T41" fmla="*/ 455 h 455"/>
                <a:gd name="T42" fmla="*/ 4 w 101"/>
                <a:gd name="T43" fmla="*/ 455 h 455"/>
                <a:gd name="T44" fmla="*/ 2 w 101"/>
                <a:gd name="T45" fmla="*/ 455 h 455"/>
                <a:gd name="T46" fmla="*/ 0 w 101"/>
                <a:gd name="T47" fmla="*/ 455 h 455"/>
                <a:gd name="T48" fmla="*/ 0 w 101"/>
                <a:gd name="T49" fmla="*/ 455 h 455"/>
                <a:gd name="T50" fmla="*/ 0 w 101"/>
                <a:gd name="T51" fmla="*/ 453 h 455"/>
                <a:gd name="T52" fmla="*/ 0 w 101"/>
                <a:gd name="T53" fmla="*/ 452 h 455"/>
                <a:gd name="T54" fmla="*/ 0 w 101"/>
                <a:gd name="T55" fmla="*/ 450 h 455"/>
                <a:gd name="T56" fmla="*/ 0 w 101"/>
                <a:gd name="T57" fmla="*/ 65 h 4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01" h="455">
                  <a:moveTo>
                    <a:pt x="0" y="65"/>
                  </a:moveTo>
                  <a:lnTo>
                    <a:pt x="2" y="56"/>
                  </a:lnTo>
                  <a:lnTo>
                    <a:pt x="8" y="48"/>
                  </a:lnTo>
                  <a:lnTo>
                    <a:pt x="16" y="40"/>
                  </a:lnTo>
                  <a:lnTo>
                    <a:pt x="24" y="33"/>
                  </a:lnTo>
                  <a:lnTo>
                    <a:pt x="89" y="3"/>
                  </a:lnTo>
                  <a:lnTo>
                    <a:pt x="93" y="2"/>
                  </a:lnTo>
                  <a:lnTo>
                    <a:pt x="97" y="0"/>
                  </a:lnTo>
                  <a:lnTo>
                    <a:pt x="99" y="0"/>
                  </a:lnTo>
                  <a:lnTo>
                    <a:pt x="99" y="2"/>
                  </a:lnTo>
                  <a:lnTo>
                    <a:pt x="99" y="2"/>
                  </a:lnTo>
                  <a:lnTo>
                    <a:pt x="101" y="3"/>
                  </a:lnTo>
                  <a:lnTo>
                    <a:pt x="101" y="3"/>
                  </a:lnTo>
                  <a:lnTo>
                    <a:pt x="101" y="5"/>
                  </a:lnTo>
                  <a:lnTo>
                    <a:pt x="101" y="390"/>
                  </a:lnTo>
                  <a:lnTo>
                    <a:pt x="99" y="398"/>
                  </a:lnTo>
                  <a:lnTo>
                    <a:pt x="93" y="407"/>
                  </a:lnTo>
                  <a:lnTo>
                    <a:pt x="85" y="416"/>
                  </a:lnTo>
                  <a:lnTo>
                    <a:pt x="75" y="421"/>
                  </a:lnTo>
                  <a:lnTo>
                    <a:pt x="12" y="453"/>
                  </a:lnTo>
                  <a:lnTo>
                    <a:pt x="8" y="455"/>
                  </a:lnTo>
                  <a:lnTo>
                    <a:pt x="4" y="455"/>
                  </a:lnTo>
                  <a:lnTo>
                    <a:pt x="2" y="455"/>
                  </a:lnTo>
                  <a:lnTo>
                    <a:pt x="0" y="455"/>
                  </a:lnTo>
                  <a:lnTo>
                    <a:pt x="0" y="455"/>
                  </a:lnTo>
                  <a:lnTo>
                    <a:pt x="0" y="453"/>
                  </a:lnTo>
                  <a:lnTo>
                    <a:pt x="0" y="452"/>
                  </a:lnTo>
                  <a:lnTo>
                    <a:pt x="0" y="450"/>
                  </a:lnTo>
                  <a:lnTo>
                    <a:pt x="0" y="65"/>
                  </a:lnTo>
                  <a:close/>
                </a:path>
              </a:pathLst>
            </a:custGeom>
            <a:solidFill>
              <a:srgbClr val="44C9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5824" name="Freeform 32">
              <a:extLst>
                <a:ext uri="{FF2B5EF4-FFF2-40B4-BE49-F238E27FC236}">
                  <a16:creationId xmlns:a16="http://schemas.microsoft.com/office/drawing/2014/main" id="{ECD121FB-7D42-0E0B-6230-3D3A198C4188}"/>
                </a:ext>
              </a:extLst>
            </p:cNvPr>
            <p:cNvSpPr>
              <a:spLocks/>
            </p:cNvSpPr>
            <p:nvPr/>
          </p:nvSpPr>
          <p:spPr bwMode="auto">
            <a:xfrm>
              <a:off x="2807" y="3254"/>
              <a:ext cx="19" cy="19"/>
            </a:xfrm>
            <a:custGeom>
              <a:avLst/>
              <a:gdLst>
                <a:gd name="T0" fmla="*/ 0 w 37"/>
                <a:gd name="T1" fmla="*/ 12 h 37"/>
                <a:gd name="T2" fmla="*/ 14 w 37"/>
                <a:gd name="T3" fmla="*/ 37 h 37"/>
                <a:gd name="T4" fmla="*/ 37 w 37"/>
                <a:gd name="T5" fmla="*/ 24 h 37"/>
                <a:gd name="T6" fmla="*/ 23 w 37"/>
                <a:gd name="T7" fmla="*/ 0 h 37"/>
                <a:gd name="T8" fmla="*/ 0 w 37"/>
                <a:gd name="T9" fmla="*/ 12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37">
                  <a:moveTo>
                    <a:pt x="0" y="12"/>
                  </a:moveTo>
                  <a:lnTo>
                    <a:pt x="14" y="37"/>
                  </a:lnTo>
                  <a:lnTo>
                    <a:pt x="37" y="24"/>
                  </a:lnTo>
                  <a:lnTo>
                    <a:pt x="23" y="0"/>
                  </a:lnTo>
                  <a:lnTo>
                    <a:pt x="0" y="1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5825" name="Freeform 33">
              <a:extLst>
                <a:ext uri="{FF2B5EF4-FFF2-40B4-BE49-F238E27FC236}">
                  <a16:creationId xmlns:a16="http://schemas.microsoft.com/office/drawing/2014/main" id="{DA50AD25-2A78-0A90-3DD4-706B08A1D510}"/>
                </a:ext>
              </a:extLst>
            </p:cNvPr>
            <p:cNvSpPr>
              <a:spLocks/>
            </p:cNvSpPr>
            <p:nvPr/>
          </p:nvSpPr>
          <p:spPr bwMode="auto">
            <a:xfrm>
              <a:off x="2745" y="3239"/>
              <a:ext cx="19" cy="18"/>
            </a:xfrm>
            <a:custGeom>
              <a:avLst/>
              <a:gdLst>
                <a:gd name="T0" fmla="*/ 39 w 39"/>
                <a:gd name="T1" fmla="*/ 24 h 35"/>
                <a:gd name="T2" fmla="*/ 25 w 39"/>
                <a:gd name="T3" fmla="*/ 0 h 35"/>
                <a:gd name="T4" fmla="*/ 0 w 39"/>
                <a:gd name="T5" fmla="*/ 10 h 35"/>
                <a:gd name="T6" fmla="*/ 13 w 39"/>
                <a:gd name="T7" fmla="*/ 35 h 35"/>
                <a:gd name="T8" fmla="*/ 39 w 39"/>
                <a:gd name="T9" fmla="*/ 24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35">
                  <a:moveTo>
                    <a:pt x="39" y="24"/>
                  </a:moveTo>
                  <a:lnTo>
                    <a:pt x="25" y="0"/>
                  </a:lnTo>
                  <a:lnTo>
                    <a:pt x="0" y="10"/>
                  </a:lnTo>
                  <a:lnTo>
                    <a:pt x="13" y="35"/>
                  </a:lnTo>
                  <a:lnTo>
                    <a:pt x="39" y="2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5826" name="Freeform 34">
              <a:extLst>
                <a:ext uri="{FF2B5EF4-FFF2-40B4-BE49-F238E27FC236}">
                  <a16:creationId xmlns:a16="http://schemas.microsoft.com/office/drawing/2014/main" id="{2B78CEDF-B993-5382-7DEA-523D69A9376B}"/>
                </a:ext>
              </a:extLst>
            </p:cNvPr>
            <p:cNvSpPr>
              <a:spLocks/>
            </p:cNvSpPr>
            <p:nvPr/>
          </p:nvSpPr>
          <p:spPr bwMode="auto">
            <a:xfrm>
              <a:off x="2876" y="2260"/>
              <a:ext cx="1180" cy="782"/>
            </a:xfrm>
            <a:custGeom>
              <a:avLst/>
              <a:gdLst>
                <a:gd name="T0" fmla="*/ 2202 w 2360"/>
                <a:gd name="T1" fmla="*/ 480 h 1562"/>
                <a:gd name="T2" fmla="*/ 2139 w 2360"/>
                <a:gd name="T3" fmla="*/ 452 h 1562"/>
                <a:gd name="T4" fmla="*/ 2108 w 2360"/>
                <a:gd name="T5" fmla="*/ 374 h 1562"/>
                <a:gd name="T6" fmla="*/ 1952 w 2360"/>
                <a:gd name="T7" fmla="*/ 239 h 1562"/>
                <a:gd name="T8" fmla="*/ 1885 w 2360"/>
                <a:gd name="T9" fmla="*/ 227 h 1562"/>
                <a:gd name="T10" fmla="*/ 1836 w 2360"/>
                <a:gd name="T11" fmla="*/ 150 h 1562"/>
                <a:gd name="T12" fmla="*/ 1739 w 2360"/>
                <a:gd name="T13" fmla="*/ 127 h 1562"/>
                <a:gd name="T14" fmla="*/ 1652 w 2360"/>
                <a:gd name="T15" fmla="*/ 175 h 1562"/>
                <a:gd name="T16" fmla="*/ 1627 w 2360"/>
                <a:gd name="T17" fmla="*/ 181 h 1562"/>
                <a:gd name="T18" fmla="*/ 1630 w 2360"/>
                <a:gd name="T19" fmla="*/ 149 h 1562"/>
                <a:gd name="T20" fmla="*/ 1554 w 2360"/>
                <a:gd name="T21" fmla="*/ 25 h 1562"/>
                <a:gd name="T22" fmla="*/ 1418 w 2360"/>
                <a:gd name="T23" fmla="*/ 5 h 1562"/>
                <a:gd name="T24" fmla="*/ 1319 w 2360"/>
                <a:gd name="T25" fmla="*/ 71 h 1562"/>
                <a:gd name="T26" fmla="*/ 1260 w 2360"/>
                <a:gd name="T27" fmla="*/ 35 h 1562"/>
                <a:gd name="T28" fmla="*/ 1151 w 2360"/>
                <a:gd name="T29" fmla="*/ 23 h 1562"/>
                <a:gd name="T30" fmla="*/ 1021 w 2360"/>
                <a:gd name="T31" fmla="*/ 99 h 1562"/>
                <a:gd name="T32" fmla="*/ 944 w 2360"/>
                <a:gd name="T33" fmla="*/ 69 h 1562"/>
                <a:gd name="T34" fmla="*/ 836 w 2360"/>
                <a:gd name="T35" fmla="*/ 35 h 1562"/>
                <a:gd name="T36" fmla="*/ 704 w 2360"/>
                <a:gd name="T37" fmla="*/ 67 h 1562"/>
                <a:gd name="T38" fmla="*/ 613 w 2360"/>
                <a:gd name="T39" fmla="*/ 72 h 1562"/>
                <a:gd name="T40" fmla="*/ 528 w 2360"/>
                <a:gd name="T41" fmla="*/ 44 h 1562"/>
                <a:gd name="T42" fmla="*/ 382 w 2360"/>
                <a:gd name="T43" fmla="*/ 53 h 1562"/>
                <a:gd name="T44" fmla="*/ 260 w 2360"/>
                <a:gd name="T45" fmla="*/ 120 h 1562"/>
                <a:gd name="T46" fmla="*/ 187 w 2360"/>
                <a:gd name="T47" fmla="*/ 232 h 1562"/>
                <a:gd name="T48" fmla="*/ 179 w 2360"/>
                <a:gd name="T49" fmla="*/ 354 h 1562"/>
                <a:gd name="T50" fmla="*/ 114 w 2360"/>
                <a:gd name="T51" fmla="*/ 395 h 1562"/>
                <a:gd name="T52" fmla="*/ 96 w 2360"/>
                <a:gd name="T53" fmla="*/ 480 h 1562"/>
                <a:gd name="T54" fmla="*/ 59 w 2360"/>
                <a:gd name="T55" fmla="*/ 558 h 1562"/>
                <a:gd name="T56" fmla="*/ 2 w 2360"/>
                <a:gd name="T57" fmla="*/ 654 h 1562"/>
                <a:gd name="T58" fmla="*/ 47 w 2360"/>
                <a:gd name="T59" fmla="*/ 834 h 1562"/>
                <a:gd name="T60" fmla="*/ 110 w 2360"/>
                <a:gd name="T61" fmla="*/ 946 h 1562"/>
                <a:gd name="T62" fmla="*/ 195 w 2360"/>
                <a:gd name="T63" fmla="*/ 1042 h 1562"/>
                <a:gd name="T64" fmla="*/ 217 w 2360"/>
                <a:gd name="T65" fmla="*/ 1059 h 1562"/>
                <a:gd name="T66" fmla="*/ 238 w 2360"/>
                <a:gd name="T67" fmla="*/ 1130 h 1562"/>
                <a:gd name="T68" fmla="*/ 276 w 2360"/>
                <a:gd name="T69" fmla="*/ 1155 h 1562"/>
                <a:gd name="T70" fmla="*/ 313 w 2360"/>
                <a:gd name="T71" fmla="*/ 1160 h 1562"/>
                <a:gd name="T72" fmla="*/ 418 w 2360"/>
                <a:gd name="T73" fmla="*/ 1291 h 1562"/>
                <a:gd name="T74" fmla="*/ 617 w 2360"/>
                <a:gd name="T75" fmla="*/ 1364 h 1562"/>
                <a:gd name="T76" fmla="*/ 812 w 2360"/>
                <a:gd name="T77" fmla="*/ 1320 h 1562"/>
                <a:gd name="T78" fmla="*/ 901 w 2360"/>
                <a:gd name="T79" fmla="*/ 1283 h 1562"/>
                <a:gd name="T80" fmla="*/ 942 w 2360"/>
                <a:gd name="T81" fmla="*/ 1293 h 1562"/>
                <a:gd name="T82" fmla="*/ 1086 w 2360"/>
                <a:gd name="T83" fmla="*/ 1277 h 1562"/>
                <a:gd name="T84" fmla="*/ 1207 w 2360"/>
                <a:gd name="T85" fmla="*/ 1238 h 1562"/>
                <a:gd name="T86" fmla="*/ 1329 w 2360"/>
                <a:gd name="T87" fmla="*/ 1213 h 1562"/>
                <a:gd name="T88" fmla="*/ 1390 w 2360"/>
                <a:gd name="T89" fmla="*/ 1245 h 1562"/>
                <a:gd name="T90" fmla="*/ 1489 w 2360"/>
                <a:gd name="T91" fmla="*/ 1297 h 1562"/>
                <a:gd name="T92" fmla="*/ 1601 w 2360"/>
                <a:gd name="T93" fmla="*/ 1293 h 1562"/>
                <a:gd name="T94" fmla="*/ 1725 w 2360"/>
                <a:gd name="T95" fmla="*/ 1190 h 1562"/>
                <a:gd name="T96" fmla="*/ 1796 w 2360"/>
                <a:gd name="T97" fmla="*/ 1201 h 1562"/>
                <a:gd name="T98" fmla="*/ 1962 w 2360"/>
                <a:gd name="T99" fmla="*/ 1157 h 1562"/>
                <a:gd name="T100" fmla="*/ 2082 w 2360"/>
                <a:gd name="T101" fmla="*/ 1075 h 1562"/>
                <a:gd name="T102" fmla="*/ 2153 w 2360"/>
                <a:gd name="T103" fmla="*/ 980 h 1562"/>
                <a:gd name="T104" fmla="*/ 2311 w 2360"/>
                <a:gd name="T105" fmla="*/ 884 h 1562"/>
                <a:gd name="T106" fmla="*/ 2358 w 2360"/>
                <a:gd name="T107" fmla="*/ 714 h 1562"/>
                <a:gd name="T108" fmla="*/ 2265 w 2360"/>
                <a:gd name="T109" fmla="*/ 556 h 15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360" h="1562">
                  <a:moveTo>
                    <a:pt x="2232" y="535"/>
                  </a:moveTo>
                  <a:lnTo>
                    <a:pt x="2228" y="519"/>
                  </a:lnTo>
                  <a:lnTo>
                    <a:pt x="2222" y="505"/>
                  </a:lnTo>
                  <a:lnTo>
                    <a:pt x="2212" y="492"/>
                  </a:lnTo>
                  <a:lnTo>
                    <a:pt x="2202" y="480"/>
                  </a:lnTo>
                  <a:lnTo>
                    <a:pt x="2189" y="471"/>
                  </a:lnTo>
                  <a:lnTo>
                    <a:pt x="2175" y="462"/>
                  </a:lnTo>
                  <a:lnTo>
                    <a:pt x="2159" y="455"/>
                  </a:lnTo>
                  <a:lnTo>
                    <a:pt x="2141" y="452"/>
                  </a:lnTo>
                  <a:lnTo>
                    <a:pt x="2139" y="452"/>
                  </a:lnTo>
                  <a:lnTo>
                    <a:pt x="2135" y="452"/>
                  </a:lnTo>
                  <a:lnTo>
                    <a:pt x="2133" y="452"/>
                  </a:lnTo>
                  <a:lnTo>
                    <a:pt x="2129" y="452"/>
                  </a:lnTo>
                  <a:lnTo>
                    <a:pt x="2121" y="411"/>
                  </a:lnTo>
                  <a:lnTo>
                    <a:pt x="2108" y="374"/>
                  </a:lnTo>
                  <a:lnTo>
                    <a:pt x="2086" y="338"/>
                  </a:lnTo>
                  <a:lnTo>
                    <a:pt x="2060" y="306"/>
                  </a:lnTo>
                  <a:lnTo>
                    <a:pt x="2029" y="280"/>
                  </a:lnTo>
                  <a:lnTo>
                    <a:pt x="1993" y="257"/>
                  </a:lnTo>
                  <a:lnTo>
                    <a:pt x="1952" y="239"/>
                  </a:lnTo>
                  <a:lnTo>
                    <a:pt x="1909" y="228"/>
                  </a:lnTo>
                  <a:lnTo>
                    <a:pt x="1903" y="228"/>
                  </a:lnTo>
                  <a:lnTo>
                    <a:pt x="1897" y="227"/>
                  </a:lnTo>
                  <a:lnTo>
                    <a:pt x="1891" y="227"/>
                  </a:lnTo>
                  <a:lnTo>
                    <a:pt x="1885" y="227"/>
                  </a:lnTo>
                  <a:lnTo>
                    <a:pt x="1881" y="209"/>
                  </a:lnTo>
                  <a:lnTo>
                    <a:pt x="1873" y="191"/>
                  </a:lnTo>
                  <a:lnTo>
                    <a:pt x="1863" y="177"/>
                  </a:lnTo>
                  <a:lnTo>
                    <a:pt x="1851" y="163"/>
                  </a:lnTo>
                  <a:lnTo>
                    <a:pt x="1836" y="150"/>
                  </a:lnTo>
                  <a:lnTo>
                    <a:pt x="1820" y="142"/>
                  </a:lnTo>
                  <a:lnTo>
                    <a:pt x="1802" y="135"/>
                  </a:lnTo>
                  <a:lnTo>
                    <a:pt x="1782" y="129"/>
                  </a:lnTo>
                  <a:lnTo>
                    <a:pt x="1761" y="127"/>
                  </a:lnTo>
                  <a:lnTo>
                    <a:pt x="1739" y="127"/>
                  </a:lnTo>
                  <a:lnTo>
                    <a:pt x="1717" y="133"/>
                  </a:lnTo>
                  <a:lnTo>
                    <a:pt x="1700" y="138"/>
                  </a:lnTo>
                  <a:lnTo>
                    <a:pt x="1682" y="149"/>
                  </a:lnTo>
                  <a:lnTo>
                    <a:pt x="1666" y="161"/>
                  </a:lnTo>
                  <a:lnTo>
                    <a:pt x="1652" y="175"/>
                  </a:lnTo>
                  <a:lnTo>
                    <a:pt x="1640" y="191"/>
                  </a:lnTo>
                  <a:lnTo>
                    <a:pt x="1636" y="188"/>
                  </a:lnTo>
                  <a:lnTo>
                    <a:pt x="1634" y="186"/>
                  </a:lnTo>
                  <a:lnTo>
                    <a:pt x="1630" y="182"/>
                  </a:lnTo>
                  <a:lnTo>
                    <a:pt x="1627" y="181"/>
                  </a:lnTo>
                  <a:lnTo>
                    <a:pt x="1627" y="181"/>
                  </a:lnTo>
                  <a:lnTo>
                    <a:pt x="1627" y="179"/>
                  </a:lnTo>
                  <a:lnTo>
                    <a:pt x="1627" y="179"/>
                  </a:lnTo>
                  <a:lnTo>
                    <a:pt x="1627" y="179"/>
                  </a:lnTo>
                  <a:lnTo>
                    <a:pt x="1630" y="149"/>
                  </a:lnTo>
                  <a:lnTo>
                    <a:pt x="1627" y="119"/>
                  </a:lnTo>
                  <a:lnTo>
                    <a:pt x="1617" y="92"/>
                  </a:lnTo>
                  <a:lnTo>
                    <a:pt x="1601" y="65"/>
                  </a:lnTo>
                  <a:lnTo>
                    <a:pt x="1579" y="42"/>
                  </a:lnTo>
                  <a:lnTo>
                    <a:pt x="1554" y="25"/>
                  </a:lnTo>
                  <a:lnTo>
                    <a:pt x="1524" y="10"/>
                  </a:lnTo>
                  <a:lnTo>
                    <a:pt x="1492" y="2"/>
                  </a:lnTo>
                  <a:lnTo>
                    <a:pt x="1467" y="0"/>
                  </a:lnTo>
                  <a:lnTo>
                    <a:pt x="1441" y="0"/>
                  </a:lnTo>
                  <a:lnTo>
                    <a:pt x="1418" y="5"/>
                  </a:lnTo>
                  <a:lnTo>
                    <a:pt x="1394" y="12"/>
                  </a:lnTo>
                  <a:lnTo>
                    <a:pt x="1372" y="23"/>
                  </a:lnTo>
                  <a:lnTo>
                    <a:pt x="1350" y="37"/>
                  </a:lnTo>
                  <a:lnTo>
                    <a:pt x="1335" y="53"/>
                  </a:lnTo>
                  <a:lnTo>
                    <a:pt x="1319" y="71"/>
                  </a:lnTo>
                  <a:lnTo>
                    <a:pt x="1309" y="62"/>
                  </a:lnTo>
                  <a:lnTo>
                    <a:pt x="1297" y="55"/>
                  </a:lnTo>
                  <a:lnTo>
                    <a:pt x="1285" y="48"/>
                  </a:lnTo>
                  <a:lnTo>
                    <a:pt x="1272" y="41"/>
                  </a:lnTo>
                  <a:lnTo>
                    <a:pt x="1260" y="35"/>
                  </a:lnTo>
                  <a:lnTo>
                    <a:pt x="1246" y="30"/>
                  </a:lnTo>
                  <a:lnTo>
                    <a:pt x="1232" y="26"/>
                  </a:lnTo>
                  <a:lnTo>
                    <a:pt x="1218" y="23"/>
                  </a:lnTo>
                  <a:lnTo>
                    <a:pt x="1185" y="19"/>
                  </a:lnTo>
                  <a:lnTo>
                    <a:pt x="1151" y="23"/>
                  </a:lnTo>
                  <a:lnTo>
                    <a:pt x="1120" y="30"/>
                  </a:lnTo>
                  <a:lnTo>
                    <a:pt x="1092" y="41"/>
                  </a:lnTo>
                  <a:lnTo>
                    <a:pt x="1065" y="57"/>
                  </a:lnTo>
                  <a:lnTo>
                    <a:pt x="1041" y="76"/>
                  </a:lnTo>
                  <a:lnTo>
                    <a:pt x="1021" y="99"/>
                  </a:lnTo>
                  <a:lnTo>
                    <a:pt x="1005" y="126"/>
                  </a:lnTo>
                  <a:lnTo>
                    <a:pt x="994" y="110"/>
                  </a:lnTo>
                  <a:lnTo>
                    <a:pt x="978" y="96"/>
                  </a:lnTo>
                  <a:lnTo>
                    <a:pt x="962" y="81"/>
                  </a:lnTo>
                  <a:lnTo>
                    <a:pt x="944" y="69"/>
                  </a:lnTo>
                  <a:lnTo>
                    <a:pt x="927" y="60"/>
                  </a:lnTo>
                  <a:lnTo>
                    <a:pt x="907" y="51"/>
                  </a:lnTo>
                  <a:lnTo>
                    <a:pt x="885" y="44"/>
                  </a:lnTo>
                  <a:lnTo>
                    <a:pt x="863" y="39"/>
                  </a:lnTo>
                  <a:lnTo>
                    <a:pt x="836" y="35"/>
                  </a:lnTo>
                  <a:lnTo>
                    <a:pt x="808" y="35"/>
                  </a:lnTo>
                  <a:lnTo>
                    <a:pt x="781" y="39"/>
                  </a:lnTo>
                  <a:lnTo>
                    <a:pt x="753" y="46"/>
                  </a:lnTo>
                  <a:lnTo>
                    <a:pt x="727" y="55"/>
                  </a:lnTo>
                  <a:lnTo>
                    <a:pt x="704" y="67"/>
                  </a:lnTo>
                  <a:lnTo>
                    <a:pt x="680" y="83"/>
                  </a:lnTo>
                  <a:lnTo>
                    <a:pt x="660" y="101"/>
                  </a:lnTo>
                  <a:lnTo>
                    <a:pt x="645" y="90"/>
                  </a:lnTo>
                  <a:lnTo>
                    <a:pt x="629" y="81"/>
                  </a:lnTo>
                  <a:lnTo>
                    <a:pt x="613" y="72"/>
                  </a:lnTo>
                  <a:lnTo>
                    <a:pt x="597" y="65"/>
                  </a:lnTo>
                  <a:lnTo>
                    <a:pt x="580" y="58"/>
                  </a:lnTo>
                  <a:lnTo>
                    <a:pt x="564" y="53"/>
                  </a:lnTo>
                  <a:lnTo>
                    <a:pt x="546" y="48"/>
                  </a:lnTo>
                  <a:lnTo>
                    <a:pt x="528" y="44"/>
                  </a:lnTo>
                  <a:lnTo>
                    <a:pt x="499" y="41"/>
                  </a:lnTo>
                  <a:lnTo>
                    <a:pt x="469" y="41"/>
                  </a:lnTo>
                  <a:lnTo>
                    <a:pt x="440" y="42"/>
                  </a:lnTo>
                  <a:lnTo>
                    <a:pt x="410" y="46"/>
                  </a:lnTo>
                  <a:lnTo>
                    <a:pt x="382" y="53"/>
                  </a:lnTo>
                  <a:lnTo>
                    <a:pt x="355" y="62"/>
                  </a:lnTo>
                  <a:lnTo>
                    <a:pt x="329" y="74"/>
                  </a:lnTo>
                  <a:lnTo>
                    <a:pt x="305" y="87"/>
                  </a:lnTo>
                  <a:lnTo>
                    <a:pt x="282" y="103"/>
                  </a:lnTo>
                  <a:lnTo>
                    <a:pt x="260" y="120"/>
                  </a:lnTo>
                  <a:lnTo>
                    <a:pt x="242" y="140"/>
                  </a:lnTo>
                  <a:lnTo>
                    <a:pt x="225" y="159"/>
                  </a:lnTo>
                  <a:lnTo>
                    <a:pt x="209" y="182"/>
                  </a:lnTo>
                  <a:lnTo>
                    <a:pt x="197" y="207"/>
                  </a:lnTo>
                  <a:lnTo>
                    <a:pt x="187" y="232"/>
                  </a:lnTo>
                  <a:lnTo>
                    <a:pt x="179" y="259"/>
                  </a:lnTo>
                  <a:lnTo>
                    <a:pt x="175" y="282"/>
                  </a:lnTo>
                  <a:lnTo>
                    <a:pt x="175" y="306"/>
                  </a:lnTo>
                  <a:lnTo>
                    <a:pt x="175" y="329"/>
                  </a:lnTo>
                  <a:lnTo>
                    <a:pt x="179" y="354"/>
                  </a:lnTo>
                  <a:lnTo>
                    <a:pt x="163" y="358"/>
                  </a:lnTo>
                  <a:lnTo>
                    <a:pt x="150" y="365"/>
                  </a:lnTo>
                  <a:lnTo>
                    <a:pt x="136" y="374"/>
                  </a:lnTo>
                  <a:lnTo>
                    <a:pt x="124" y="383"/>
                  </a:lnTo>
                  <a:lnTo>
                    <a:pt x="114" y="395"/>
                  </a:lnTo>
                  <a:lnTo>
                    <a:pt x="104" y="407"/>
                  </a:lnTo>
                  <a:lnTo>
                    <a:pt x="98" y="422"/>
                  </a:lnTo>
                  <a:lnTo>
                    <a:pt x="94" y="436"/>
                  </a:lnTo>
                  <a:lnTo>
                    <a:pt x="92" y="459"/>
                  </a:lnTo>
                  <a:lnTo>
                    <a:pt x="96" y="480"/>
                  </a:lnTo>
                  <a:lnTo>
                    <a:pt x="104" y="501"/>
                  </a:lnTo>
                  <a:lnTo>
                    <a:pt x="118" y="521"/>
                  </a:lnTo>
                  <a:lnTo>
                    <a:pt x="96" y="531"/>
                  </a:lnTo>
                  <a:lnTo>
                    <a:pt x="77" y="544"/>
                  </a:lnTo>
                  <a:lnTo>
                    <a:pt x="59" y="558"/>
                  </a:lnTo>
                  <a:lnTo>
                    <a:pt x="43" y="574"/>
                  </a:lnTo>
                  <a:lnTo>
                    <a:pt x="29" y="592"/>
                  </a:lnTo>
                  <a:lnTo>
                    <a:pt x="18" y="611"/>
                  </a:lnTo>
                  <a:lnTo>
                    <a:pt x="8" y="632"/>
                  </a:lnTo>
                  <a:lnTo>
                    <a:pt x="2" y="654"/>
                  </a:lnTo>
                  <a:lnTo>
                    <a:pt x="0" y="694"/>
                  </a:lnTo>
                  <a:lnTo>
                    <a:pt x="6" y="735"/>
                  </a:lnTo>
                  <a:lnTo>
                    <a:pt x="21" y="772"/>
                  </a:lnTo>
                  <a:lnTo>
                    <a:pt x="47" y="808"/>
                  </a:lnTo>
                  <a:lnTo>
                    <a:pt x="47" y="834"/>
                  </a:lnTo>
                  <a:lnTo>
                    <a:pt x="55" y="857"/>
                  </a:lnTo>
                  <a:lnTo>
                    <a:pt x="71" y="880"/>
                  </a:lnTo>
                  <a:lnTo>
                    <a:pt x="92" y="898"/>
                  </a:lnTo>
                  <a:lnTo>
                    <a:pt x="100" y="923"/>
                  </a:lnTo>
                  <a:lnTo>
                    <a:pt x="110" y="946"/>
                  </a:lnTo>
                  <a:lnTo>
                    <a:pt x="122" y="967"/>
                  </a:lnTo>
                  <a:lnTo>
                    <a:pt x="138" y="988"/>
                  </a:lnTo>
                  <a:lnTo>
                    <a:pt x="154" y="1008"/>
                  </a:lnTo>
                  <a:lnTo>
                    <a:pt x="173" y="1026"/>
                  </a:lnTo>
                  <a:lnTo>
                    <a:pt x="195" y="1042"/>
                  </a:lnTo>
                  <a:lnTo>
                    <a:pt x="219" y="1056"/>
                  </a:lnTo>
                  <a:lnTo>
                    <a:pt x="219" y="1058"/>
                  </a:lnTo>
                  <a:lnTo>
                    <a:pt x="219" y="1058"/>
                  </a:lnTo>
                  <a:lnTo>
                    <a:pt x="217" y="1058"/>
                  </a:lnTo>
                  <a:lnTo>
                    <a:pt x="217" y="1059"/>
                  </a:lnTo>
                  <a:lnTo>
                    <a:pt x="215" y="1077"/>
                  </a:lnTo>
                  <a:lnTo>
                    <a:pt x="219" y="1093"/>
                  </a:lnTo>
                  <a:lnTo>
                    <a:pt x="225" y="1109"/>
                  </a:lnTo>
                  <a:lnTo>
                    <a:pt x="232" y="1123"/>
                  </a:lnTo>
                  <a:lnTo>
                    <a:pt x="238" y="1130"/>
                  </a:lnTo>
                  <a:lnTo>
                    <a:pt x="244" y="1136"/>
                  </a:lnTo>
                  <a:lnTo>
                    <a:pt x="250" y="1143"/>
                  </a:lnTo>
                  <a:lnTo>
                    <a:pt x="258" y="1146"/>
                  </a:lnTo>
                  <a:lnTo>
                    <a:pt x="266" y="1151"/>
                  </a:lnTo>
                  <a:lnTo>
                    <a:pt x="276" y="1155"/>
                  </a:lnTo>
                  <a:lnTo>
                    <a:pt x="284" y="1157"/>
                  </a:lnTo>
                  <a:lnTo>
                    <a:pt x="294" y="1159"/>
                  </a:lnTo>
                  <a:lnTo>
                    <a:pt x="300" y="1160"/>
                  </a:lnTo>
                  <a:lnTo>
                    <a:pt x="307" y="1160"/>
                  </a:lnTo>
                  <a:lnTo>
                    <a:pt x="313" y="1160"/>
                  </a:lnTo>
                  <a:lnTo>
                    <a:pt x="321" y="1160"/>
                  </a:lnTo>
                  <a:lnTo>
                    <a:pt x="339" y="1198"/>
                  </a:lnTo>
                  <a:lnTo>
                    <a:pt x="361" y="1231"/>
                  </a:lnTo>
                  <a:lnTo>
                    <a:pt x="388" y="1263"/>
                  </a:lnTo>
                  <a:lnTo>
                    <a:pt x="418" y="1291"/>
                  </a:lnTo>
                  <a:lnTo>
                    <a:pt x="453" y="1314"/>
                  </a:lnTo>
                  <a:lnTo>
                    <a:pt x="491" y="1334"/>
                  </a:lnTo>
                  <a:lnTo>
                    <a:pt x="532" y="1348"/>
                  </a:lnTo>
                  <a:lnTo>
                    <a:pt x="576" y="1359"/>
                  </a:lnTo>
                  <a:lnTo>
                    <a:pt x="617" y="1364"/>
                  </a:lnTo>
                  <a:lnTo>
                    <a:pt x="658" y="1364"/>
                  </a:lnTo>
                  <a:lnTo>
                    <a:pt x="698" y="1359"/>
                  </a:lnTo>
                  <a:lnTo>
                    <a:pt x="739" y="1350"/>
                  </a:lnTo>
                  <a:lnTo>
                    <a:pt x="777" y="1337"/>
                  </a:lnTo>
                  <a:lnTo>
                    <a:pt x="812" y="1320"/>
                  </a:lnTo>
                  <a:lnTo>
                    <a:pt x="846" y="1298"/>
                  </a:lnTo>
                  <a:lnTo>
                    <a:pt x="877" y="1274"/>
                  </a:lnTo>
                  <a:lnTo>
                    <a:pt x="885" y="1277"/>
                  </a:lnTo>
                  <a:lnTo>
                    <a:pt x="893" y="1281"/>
                  </a:lnTo>
                  <a:lnTo>
                    <a:pt x="901" y="1283"/>
                  </a:lnTo>
                  <a:lnTo>
                    <a:pt x="911" y="1286"/>
                  </a:lnTo>
                  <a:lnTo>
                    <a:pt x="919" y="1288"/>
                  </a:lnTo>
                  <a:lnTo>
                    <a:pt x="927" y="1290"/>
                  </a:lnTo>
                  <a:lnTo>
                    <a:pt x="934" y="1291"/>
                  </a:lnTo>
                  <a:lnTo>
                    <a:pt x="942" y="1293"/>
                  </a:lnTo>
                  <a:lnTo>
                    <a:pt x="972" y="1297"/>
                  </a:lnTo>
                  <a:lnTo>
                    <a:pt x="1001" y="1297"/>
                  </a:lnTo>
                  <a:lnTo>
                    <a:pt x="1031" y="1293"/>
                  </a:lnTo>
                  <a:lnTo>
                    <a:pt x="1059" y="1286"/>
                  </a:lnTo>
                  <a:lnTo>
                    <a:pt x="1086" y="1277"/>
                  </a:lnTo>
                  <a:lnTo>
                    <a:pt x="1110" y="1263"/>
                  </a:lnTo>
                  <a:lnTo>
                    <a:pt x="1134" y="1247"/>
                  </a:lnTo>
                  <a:lnTo>
                    <a:pt x="1155" y="1229"/>
                  </a:lnTo>
                  <a:lnTo>
                    <a:pt x="1181" y="1236"/>
                  </a:lnTo>
                  <a:lnTo>
                    <a:pt x="1207" y="1238"/>
                  </a:lnTo>
                  <a:lnTo>
                    <a:pt x="1232" y="1240"/>
                  </a:lnTo>
                  <a:lnTo>
                    <a:pt x="1258" y="1236"/>
                  </a:lnTo>
                  <a:lnTo>
                    <a:pt x="1283" y="1231"/>
                  </a:lnTo>
                  <a:lnTo>
                    <a:pt x="1307" y="1224"/>
                  </a:lnTo>
                  <a:lnTo>
                    <a:pt x="1329" y="1213"/>
                  </a:lnTo>
                  <a:lnTo>
                    <a:pt x="1350" y="1199"/>
                  </a:lnTo>
                  <a:lnTo>
                    <a:pt x="1358" y="1212"/>
                  </a:lnTo>
                  <a:lnTo>
                    <a:pt x="1368" y="1224"/>
                  </a:lnTo>
                  <a:lnTo>
                    <a:pt x="1378" y="1235"/>
                  </a:lnTo>
                  <a:lnTo>
                    <a:pt x="1390" y="1245"/>
                  </a:lnTo>
                  <a:lnTo>
                    <a:pt x="1305" y="1555"/>
                  </a:lnTo>
                  <a:lnTo>
                    <a:pt x="1331" y="1562"/>
                  </a:lnTo>
                  <a:lnTo>
                    <a:pt x="1481" y="1295"/>
                  </a:lnTo>
                  <a:lnTo>
                    <a:pt x="1485" y="1295"/>
                  </a:lnTo>
                  <a:lnTo>
                    <a:pt x="1489" y="1297"/>
                  </a:lnTo>
                  <a:lnTo>
                    <a:pt x="1492" y="1297"/>
                  </a:lnTo>
                  <a:lnTo>
                    <a:pt x="1496" y="1298"/>
                  </a:lnTo>
                  <a:lnTo>
                    <a:pt x="1532" y="1302"/>
                  </a:lnTo>
                  <a:lnTo>
                    <a:pt x="1567" y="1300"/>
                  </a:lnTo>
                  <a:lnTo>
                    <a:pt x="1601" y="1293"/>
                  </a:lnTo>
                  <a:lnTo>
                    <a:pt x="1632" y="1281"/>
                  </a:lnTo>
                  <a:lnTo>
                    <a:pt x="1662" y="1263"/>
                  </a:lnTo>
                  <a:lnTo>
                    <a:pt x="1688" y="1244"/>
                  </a:lnTo>
                  <a:lnTo>
                    <a:pt x="1709" y="1219"/>
                  </a:lnTo>
                  <a:lnTo>
                    <a:pt x="1725" y="1190"/>
                  </a:lnTo>
                  <a:lnTo>
                    <a:pt x="1735" y="1192"/>
                  </a:lnTo>
                  <a:lnTo>
                    <a:pt x="1743" y="1194"/>
                  </a:lnTo>
                  <a:lnTo>
                    <a:pt x="1753" y="1196"/>
                  </a:lnTo>
                  <a:lnTo>
                    <a:pt x="1761" y="1198"/>
                  </a:lnTo>
                  <a:lnTo>
                    <a:pt x="1796" y="1201"/>
                  </a:lnTo>
                  <a:lnTo>
                    <a:pt x="1832" y="1201"/>
                  </a:lnTo>
                  <a:lnTo>
                    <a:pt x="1867" y="1196"/>
                  </a:lnTo>
                  <a:lnTo>
                    <a:pt x="1901" y="1187"/>
                  </a:lnTo>
                  <a:lnTo>
                    <a:pt x="1932" y="1174"/>
                  </a:lnTo>
                  <a:lnTo>
                    <a:pt x="1962" y="1157"/>
                  </a:lnTo>
                  <a:lnTo>
                    <a:pt x="1989" y="1136"/>
                  </a:lnTo>
                  <a:lnTo>
                    <a:pt x="2013" y="1111"/>
                  </a:lnTo>
                  <a:lnTo>
                    <a:pt x="2037" y="1102"/>
                  </a:lnTo>
                  <a:lnTo>
                    <a:pt x="2060" y="1089"/>
                  </a:lnTo>
                  <a:lnTo>
                    <a:pt x="2082" y="1075"/>
                  </a:lnTo>
                  <a:lnTo>
                    <a:pt x="2100" y="1059"/>
                  </a:lnTo>
                  <a:lnTo>
                    <a:pt x="2118" y="1042"/>
                  </a:lnTo>
                  <a:lnTo>
                    <a:pt x="2131" y="1022"/>
                  </a:lnTo>
                  <a:lnTo>
                    <a:pt x="2143" y="1001"/>
                  </a:lnTo>
                  <a:lnTo>
                    <a:pt x="2153" y="980"/>
                  </a:lnTo>
                  <a:lnTo>
                    <a:pt x="2191" y="969"/>
                  </a:lnTo>
                  <a:lnTo>
                    <a:pt x="2226" y="953"/>
                  </a:lnTo>
                  <a:lnTo>
                    <a:pt x="2258" y="934"/>
                  </a:lnTo>
                  <a:lnTo>
                    <a:pt x="2285" y="910"/>
                  </a:lnTo>
                  <a:lnTo>
                    <a:pt x="2311" y="884"/>
                  </a:lnTo>
                  <a:lnTo>
                    <a:pt x="2331" y="854"/>
                  </a:lnTo>
                  <a:lnTo>
                    <a:pt x="2346" y="822"/>
                  </a:lnTo>
                  <a:lnTo>
                    <a:pt x="2356" y="788"/>
                  </a:lnTo>
                  <a:lnTo>
                    <a:pt x="2360" y="751"/>
                  </a:lnTo>
                  <a:lnTo>
                    <a:pt x="2358" y="714"/>
                  </a:lnTo>
                  <a:lnTo>
                    <a:pt x="2350" y="678"/>
                  </a:lnTo>
                  <a:lnTo>
                    <a:pt x="2336" y="645"/>
                  </a:lnTo>
                  <a:lnTo>
                    <a:pt x="2319" y="613"/>
                  </a:lnTo>
                  <a:lnTo>
                    <a:pt x="2295" y="583"/>
                  </a:lnTo>
                  <a:lnTo>
                    <a:pt x="2265" y="556"/>
                  </a:lnTo>
                  <a:lnTo>
                    <a:pt x="2232" y="53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5827" name="Freeform 35">
              <a:extLst>
                <a:ext uri="{FF2B5EF4-FFF2-40B4-BE49-F238E27FC236}">
                  <a16:creationId xmlns:a16="http://schemas.microsoft.com/office/drawing/2014/main" id="{074F3E9E-A46D-181A-D910-5367F96BFD4F}"/>
                </a:ext>
              </a:extLst>
            </p:cNvPr>
            <p:cNvSpPr>
              <a:spLocks/>
            </p:cNvSpPr>
            <p:nvPr/>
          </p:nvSpPr>
          <p:spPr bwMode="auto">
            <a:xfrm>
              <a:off x="2890" y="2273"/>
              <a:ext cx="1152" cy="715"/>
            </a:xfrm>
            <a:custGeom>
              <a:avLst/>
              <a:gdLst>
                <a:gd name="T0" fmla="*/ 2236 w 2305"/>
                <a:gd name="T1" fmla="*/ 871 h 1429"/>
                <a:gd name="T2" fmla="*/ 2104 w 2305"/>
                <a:gd name="T3" fmla="*/ 933 h 1429"/>
                <a:gd name="T4" fmla="*/ 2055 w 2305"/>
                <a:gd name="T5" fmla="*/ 1017 h 1429"/>
                <a:gd name="T6" fmla="*/ 1970 w 2305"/>
                <a:gd name="T7" fmla="*/ 1066 h 1429"/>
                <a:gd name="T8" fmla="*/ 1866 w 2305"/>
                <a:gd name="T9" fmla="*/ 1139 h 1429"/>
                <a:gd name="T10" fmla="*/ 1728 w 2305"/>
                <a:gd name="T11" fmla="*/ 1146 h 1429"/>
                <a:gd name="T12" fmla="*/ 1678 w 2305"/>
                <a:gd name="T13" fmla="*/ 1146 h 1429"/>
                <a:gd name="T14" fmla="*/ 1570 w 2305"/>
                <a:gd name="T15" fmla="*/ 1243 h 1429"/>
                <a:gd name="T16" fmla="*/ 1463 w 2305"/>
                <a:gd name="T17" fmla="*/ 1247 h 1429"/>
                <a:gd name="T18" fmla="*/ 1393 w 2305"/>
                <a:gd name="T19" fmla="*/ 1213 h 1429"/>
                <a:gd name="T20" fmla="*/ 1341 w 2305"/>
                <a:gd name="T21" fmla="*/ 1151 h 1429"/>
                <a:gd name="T22" fmla="*/ 1266 w 2305"/>
                <a:gd name="T23" fmla="*/ 1178 h 1429"/>
                <a:gd name="T24" fmla="*/ 1164 w 2305"/>
                <a:gd name="T25" fmla="*/ 1188 h 1429"/>
                <a:gd name="T26" fmla="*/ 1120 w 2305"/>
                <a:gd name="T27" fmla="*/ 1176 h 1429"/>
                <a:gd name="T28" fmla="*/ 1028 w 2305"/>
                <a:gd name="T29" fmla="*/ 1238 h 1429"/>
                <a:gd name="T30" fmla="*/ 913 w 2305"/>
                <a:gd name="T31" fmla="*/ 1243 h 1429"/>
                <a:gd name="T32" fmla="*/ 872 w 2305"/>
                <a:gd name="T33" fmla="*/ 1229 h 1429"/>
                <a:gd name="T34" fmla="*/ 809 w 2305"/>
                <a:gd name="T35" fmla="*/ 1250 h 1429"/>
                <a:gd name="T36" fmla="*/ 633 w 2305"/>
                <a:gd name="T37" fmla="*/ 1314 h 1429"/>
                <a:gd name="T38" fmla="*/ 438 w 2305"/>
                <a:gd name="T39" fmla="*/ 1266 h 1429"/>
                <a:gd name="T40" fmla="*/ 316 w 2305"/>
                <a:gd name="T41" fmla="*/ 1118 h 1429"/>
                <a:gd name="T42" fmla="*/ 269 w 2305"/>
                <a:gd name="T43" fmla="*/ 1109 h 1429"/>
                <a:gd name="T44" fmla="*/ 227 w 2305"/>
                <a:gd name="T45" fmla="*/ 1084 h 1429"/>
                <a:gd name="T46" fmla="*/ 219 w 2305"/>
                <a:gd name="T47" fmla="*/ 1034 h 1429"/>
                <a:gd name="T48" fmla="*/ 190 w 2305"/>
                <a:gd name="T49" fmla="*/ 1002 h 1429"/>
                <a:gd name="T50" fmla="*/ 107 w 2305"/>
                <a:gd name="T51" fmla="*/ 910 h 1429"/>
                <a:gd name="T52" fmla="*/ 67 w 2305"/>
                <a:gd name="T53" fmla="*/ 841 h 1429"/>
                <a:gd name="T54" fmla="*/ 48 w 2305"/>
                <a:gd name="T55" fmla="*/ 783 h 1429"/>
                <a:gd name="T56" fmla="*/ 22 w 2305"/>
                <a:gd name="T57" fmla="*/ 740 h 1429"/>
                <a:gd name="T58" fmla="*/ 18 w 2305"/>
                <a:gd name="T59" fmla="*/ 593 h 1429"/>
                <a:gd name="T60" fmla="*/ 97 w 2305"/>
                <a:gd name="T61" fmla="*/ 521 h 1429"/>
                <a:gd name="T62" fmla="*/ 97 w 2305"/>
                <a:gd name="T63" fmla="*/ 455 h 1429"/>
                <a:gd name="T64" fmla="*/ 111 w 2305"/>
                <a:gd name="T65" fmla="*/ 381 h 1429"/>
                <a:gd name="T66" fmla="*/ 170 w 2305"/>
                <a:gd name="T67" fmla="*/ 350 h 1429"/>
                <a:gd name="T68" fmla="*/ 176 w 2305"/>
                <a:gd name="T69" fmla="*/ 262 h 1429"/>
                <a:gd name="T70" fmla="*/ 221 w 2305"/>
                <a:gd name="T71" fmla="*/ 148 h 1429"/>
                <a:gd name="T72" fmla="*/ 316 w 2305"/>
                <a:gd name="T73" fmla="*/ 71 h 1429"/>
                <a:gd name="T74" fmla="*/ 440 w 2305"/>
                <a:gd name="T75" fmla="*/ 40 h 1429"/>
                <a:gd name="T76" fmla="*/ 549 w 2305"/>
                <a:gd name="T77" fmla="*/ 58 h 1429"/>
                <a:gd name="T78" fmla="*/ 625 w 2305"/>
                <a:gd name="T79" fmla="*/ 102 h 1429"/>
                <a:gd name="T80" fmla="*/ 706 w 2305"/>
                <a:gd name="T81" fmla="*/ 56 h 1429"/>
                <a:gd name="T82" fmla="*/ 833 w 2305"/>
                <a:gd name="T83" fmla="*/ 39 h 1429"/>
                <a:gd name="T84" fmla="*/ 931 w 2305"/>
                <a:gd name="T85" fmla="*/ 85 h 1429"/>
                <a:gd name="T86" fmla="*/ 996 w 2305"/>
                <a:gd name="T87" fmla="*/ 133 h 1429"/>
                <a:gd name="T88" fmla="*/ 1095 w 2305"/>
                <a:gd name="T89" fmla="*/ 32 h 1429"/>
                <a:gd name="T90" fmla="*/ 1213 w 2305"/>
                <a:gd name="T91" fmla="*/ 30 h 1429"/>
                <a:gd name="T92" fmla="*/ 1274 w 2305"/>
                <a:gd name="T93" fmla="*/ 65 h 1429"/>
                <a:gd name="T94" fmla="*/ 1333 w 2305"/>
                <a:gd name="T95" fmla="*/ 37 h 1429"/>
                <a:gd name="T96" fmla="*/ 1436 w 2305"/>
                <a:gd name="T97" fmla="*/ 0 h 1429"/>
                <a:gd name="T98" fmla="*/ 1550 w 2305"/>
                <a:gd name="T99" fmla="*/ 55 h 1429"/>
                <a:gd name="T100" fmla="*/ 1568 w 2305"/>
                <a:gd name="T101" fmla="*/ 164 h 1429"/>
                <a:gd name="T102" fmla="*/ 1584 w 2305"/>
                <a:gd name="T103" fmla="*/ 177 h 1429"/>
                <a:gd name="T104" fmla="*/ 1633 w 2305"/>
                <a:gd name="T105" fmla="*/ 193 h 1429"/>
                <a:gd name="T106" fmla="*/ 1694 w 2305"/>
                <a:gd name="T107" fmla="*/ 133 h 1429"/>
                <a:gd name="T108" fmla="*/ 1781 w 2305"/>
                <a:gd name="T109" fmla="*/ 138 h 1429"/>
                <a:gd name="T110" fmla="*/ 1830 w 2305"/>
                <a:gd name="T111" fmla="*/ 198 h 1429"/>
                <a:gd name="T112" fmla="*/ 1862 w 2305"/>
                <a:gd name="T113" fmla="*/ 226 h 1429"/>
                <a:gd name="T114" fmla="*/ 1988 w 2305"/>
                <a:gd name="T115" fmla="*/ 276 h 1429"/>
                <a:gd name="T116" fmla="*/ 2075 w 2305"/>
                <a:gd name="T117" fmla="*/ 437 h 1429"/>
                <a:gd name="T118" fmla="*/ 2104 w 2305"/>
                <a:gd name="T119" fmla="*/ 450 h 1429"/>
                <a:gd name="T120" fmla="*/ 2156 w 2305"/>
                <a:gd name="T121" fmla="*/ 474 h 1429"/>
                <a:gd name="T122" fmla="*/ 2181 w 2305"/>
                <a:gd name="T123" fmla="*/ 526 h 1429"/>
                <a:gd name="T124" fmla="*/ 2284 w 2305"/>
                <a:gd name="T125" fmla="*/ 627 h 14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305" h="1429">
                  <a:moveTo>
                    <a:pt x="2302" y="758"/>
                  </a:moveTo>
                  <a:lnTo>
                    <a:pt x="2292" y="790"/>
                  </a:lnTo>
                  <a:lnTo>
                    <a:pt x="2278" y="820"/>
                  </a:lnTo>
                  <a:lnTo>
                    <a:pt x="2260" y="847"/>
                  </a:lnTo>
                  <a:lnTo>
                    <a:pt x="2236" y="871"/>
                  </a:lnTo>
                  <a:lnTo>
                    <a:pt x="2211" y="893"/>
                  </a:lnTo>
                  <a:lnTo>
                    <a:pt x="2179" y="909"/>
                  </a:lnTo>
                  <a:lnTo>
                    <a:pt x="2148" y="923"/>
                  </a:lnTo>
                  <a:lnTo>
                    <a:pt x="2112" y="932"/>
                  </a:lnTo>
                  <a:lnTo>
                    <a:pt x="2104" y="933"/>
                  </a:lnTo>
                  <a:lnTo>
                    <a:pt x="2102" y="940"/>
                  </a:lnTo>
                  <a:lnTo>
                    <a:pt x="2094" y="962"/>
                  </a:lnTo>
                  <a:lnTo>
                    <a:pt x="2083" y="981"/>
                  </a:lnTo>
                  <a:lnTo>
                    <a:pt x="2071" y="1001"/>
                  </a:lnTo>
                  <a:lnTo>
                    <a:pt x="2055" y="1017"/>
                  </a:lnTo>
                  <a:lnTo>
                    <a:pt x="2037" y="1033"/>
                  </a:lnTo>
                  <a:lnTo>
                    <a:pt x="2018" y="1045"/>
                  </a:lnTo>
                  <a:lnTo>
                    <a:pt x="1996" y="1056"/>
                  </a:lnTo>
                  <a:lnTo>
                    <a:pt x="1972" y="1064"/>
                  </a:lnTo>
                  <a:lnTo>
                    <a:pt x="1970" y="1066"/>
                  </a:lnTo>
                  <a:lnTo>
                    <a:pt x="1966" y="1068"/>
                  </a:lnTo>
                  <a:lnTo>
                    <a:pt x="1945" y="1091"/>
                  </a:lnTo>
                  <a:lnTo>
                    <a:pt x="1921" y="1111"/>
                  </a:lnTo>
                  <a:lnTo>
                    <a:pt x="1893" y="1126"/>
                  </a:lnTo>
                  <a:lnTo>
                    <a:pt x="1866" y="1139"/>
                  </a:lnTo>
                  <a:lnTo>
                    <a:pt x="1834" y="1148"/>
                  </a:lnTo>
                  <a:lnTo>
                    <a:pt x="1803" y="1151"/>
                  </a:lnTo>
                  <a:lnTo>
                    <a:pt x="1771" y="1153"/>
                  </a:lnTo>
                  <a:lnTo>
                    <a:pt x="1738" y="1149"/>
                  </a:lnTo>
                  <a:lnTo>
                    <a:pt x="1728" y="1146"/>
                  </a:lnTo>
                  <a:lnTo>
                    <a:pt x="1718" y="1144"/>
                  </a:lnTo>
                  <a:lnTo>
                    <a:pt x="1706" y="1141"/>
                  </a:lnTo>
                  <a:lnTo>
                    <a:pt x="1696" y="1139"/>
                  </a:lnTo>
                  <a:lnTo>
                    <a:pt x="1682" y="1134"/>
                  </a:lnTo>
                  <a:lnTo>
                    <a:pt x="1678" y="1146"/>
                  </a:lnTo>
                  <a:lnTo>
                    <a:pt x="1665" y="1173"/>
                  </a:lnTo>
                  <a:lnTo>
                    <a:pt x="1645" y="1196"/>
                  </a:lnTo>
                  <a:lnTo>
                    <a:pt x="1623" y="1215"/>
                  </a:lnTo>
                  <a:lnTo>
                    <a:pt x="1598" y="1231"/>
                  </a:lnTo>
                  <a:lnTo>
                    <a:pt x="1570" y="1243"/>
                  </a:lnTo>
                  <a:lnTo>
                    <a:pt x="1538" y="1250"/>
                  </a:lnTo>
                  <a:lnTo>
                    <a:pt x="1507" y="1252"/>
                  </a:lnTo>
                  <a:lnTo>
                    <a:pt x="1475" y="1249"/>
                  </a:lnTo>
                  <a:lnTo>
                    <a:pt x="1469" y="1249"/>
                  </a:lnTo>
                  <a:lnTo>
                    <a:pt x="1463" y="1247"/>
                  </a:lnTo>
                  <a:lnTo>
                    <a:pt x="1458" y="1245"/>
                  </a:lnTo>
                  <a:lnTo>
                    <a:pt x="1450" y="1243"/>
                  </a:lnTo>
                  <a:lnTo>
                    <a:pt x="1440" y="1240"/>
                  </a:lnTo>
                  <a:lnTo>
                    <a:pt x="1333" y="1429"/>
                  </a:lnTo>
                  <a:lnTo>
                    <a:pt x="1393" y="1213"/>
                  </a:lnTo>
                  <a:lnTo>
                    <a:pt x="1387" y="1208"/>
                  </a:lnTo>
                  <a:lnTo>
                    <a:pt x="1373" y="1196"/>
                  </a:lnTo>
                  <a:lnTo>
                    <a:pt x="1361" y="1181"/>
                  </a:lnTo>
                  <a:lnTo>
                    <a:pt x="1349" y="1167"/>
                  </a:lnTo>
                  <a:lnTo>
                    <a:pt x="1341" y="1151"/>
                  </a:lnTo>
                  <a:lnTo>
                    <a:pt x="1335" y="1134"/>
                  </a:lnTo>
                  <a:lnTo>
                    <a:pt x="1320" y="1146"/>
                  </a:lnTo>
                  <a:lnTo>
                    <a:pt x="1304" y="1158"/>
                  </a:lnTo>
                  <a:lnTo>
                    <a:pt x="1286" y="1169"/>
                  </a:lnTo>
                  <a:lnTo>
                    <a:pt x="1266" y="1178"/>
                  </a:lnTo>
                  <a:lnTo>
                    <a:pt x="1247" y="1183"/>
                  </a:lnTo>
                  <a:lnTo>
                    <a:pt x="1227" y="1188"/>
                  </a:lnTo>
                  <a:lnTo>
                    <a:pt x="1205" y="1190"/>
                  </a:lnTo>
                  <a:lnTo>
                    <a:pt x="1185" y="1190"/>
                  </a:lnTo>
                  <a:lnTo>
                    <a:pt x="1164" y="1188"/>
                  </a:lnTo>
                  <a:lnTo>
                    <a:pt x="1156" y="1187"/>
                  </a:lnTo>
                  <a:lnTo>
                    <a:pt x="1146" y="1183"/>
                  </a:lnTo>
                  <a:lnTo>
                    <a:pt x="1138" y="1181"/>
                  </a:lnTo>
                  <a:lnTo>
                    <a:pt x="1130" y="1180"/>
                  </a:lnTo>
                  <a:lnTo>
                    <a:pt x="1120" y="1176"/>
                  </a:lnTo>
                  <a:lnTo>
                    <a:pt x="1114" y="1183"/>
                  </a:lnTo>
                  <a:lnTo>
                    <a:pt x="1097" y="1201"/>
                  </a:lnTo>
                  <a:lnTo>
                    <a:pt x="1075" y="1215"/>
                  </a:lnTo>
                  <a:lnTo>
                    <a:pt x="1053" y="1227"/>
                  </a:lnTo>
                  <a:lnTo>
                    <a:pt x="1028" y="1238"/>
                  </a:lnTo>
                  <a:lnTo>
                    <a:pt x="1002" y="1243"/>
                  </a:lnTo>
                  <a:lnTo>
                    <a:pt x="976" y="1247"/>
                  </a:lnTo>
                  <a:lnTo>
                    <a:pt x="949" y="1249"/>
                  </a:lnTo>
                  <a:lnTo>
                    <a:pt x="921" y="1245"/>
                  </a:lnTo>
                  <a:lnTo>
                    <a:pt x="913" y="1243"/>
                  </a:lnTo>
                  <a:lnTo>
                    <a:pt x="903" y="1242"/>
                  </a:lnTo>
                  <a:lnTo>
                    <a:pt x="896" y="1240"/>
                  </a:lnTo>
                  <a:lnTo>
                    <a:pt x="888" y="1236"/>
                  </a:lnTo>
                  <a:lnTo>
                    <a:pt x="880" y="1233"/>
                  </a:lnTo>
                  <a:lnTo>
                    <a:pt x="872" y="1229"/>
                  </a:lnTo>
                  <a:lnTo>
                    <a:pt x="864" y="1226"/>
                  </a:lnTo>
                  <a:lnTo>
                    <a:pt x="856" y="1222"/>
                  </a:lnTo>
                  <a:lnTo>
                    <a:pt x="846" y="1219"/>
                  </a:lnTo>
                  <a:lnTo>
                    <a:pt x="838" y="1226"/>
                  </a:lnTo>
                  <a:lnTo>
                    <a:pt x="809" y="1250"/>
                  </a:lnTo>
                  <a:lnTo>
                    <a:pt x="777" y="1272"/>
                  </a:lnTo>
                  <a:lnTo>
                    <a:pt x="744" y="1288"/>
                  </a:lnTo>
                  <a:lnTo>
                    <a:pt x="708" y="1302"/>
                  </a:lnTo>
                  <a:lnTo>
                    <a:pt x="671" y="1311"/>
                  </a:lnTo>
                  <a:lnTo>
                    <a:pt x="633" y="1314"/>
                  </a:lnTo>
                  <a:lnTo>
                    <a:pt x="594" y="1314"/>
                  </a:lnTo>
                  <a:lnTo>
                    <a:pt x="554" y="1311"/>
                  </a:lnTo>
                  <a:lnTo>
                    <a:pt x="513" y="1300"/>
                  </a:lnTo>
                  <a:lnTo>
                    <a:pt x="474" y="1286"/>
                  </a:lnTo>
                  <a:lnTo>
                    <a:pt x="438" y="1266"/>
                  </a:lnTo>
                  <a:lnTo>
                    <a:pt x="405" y="1243"/>
                  </a:lnTo>
                  <a:lnTo>
                    <a:pt x="375" y="1217"/>
                  </a:lnTo>
                  <a:lnTo>
                    <a:pt x="351" y="1187"/>
                  </a:lnTo>
                  <a:lnTo>
                    <a:pt x="332" y="1153"/>
                  </a:lnTo>
                  <a:lnTo>
                    <a:pt x="316" y="1118"/>
                  </a:lnTo>
                  <a:lnTo>
                    <a:pt x="312" y="1107"/>
                  </a:lnTo>
                  <a:lnTo>
                    <a:pt x="300" y="1109"/>
                  </a:lnTo>
                  <a:lnTo>
                    <a:pt x="288" y="1111"/>
                  </a:lnTo>
                  <a:lnTo>
                    <a:pt x="278" y="1111"/>
                  </a:lnTo>
                  <a:lnTo>
                    <a:pt x="269" y="1109"/>
                  </a:lnTo>
                  <a:lnTo>
                    <a:pt x="259" y="1107"/>
                  </a:lnTo>
                  <a:lnTo>
                    <a:pt x="249" y="1103"/>
                  </a:lnTo>
                  <a:lnTo>
                    <a:pt x="241" y="1098"/>
                  </a:lnTo>
                  <a:lnTo>
                    <a:pt x="233" y="1091"/>
                  </a:lnTo>
                  <a:lnTo>
                    <a:pt x="227" y="1084"/>
                  </a:lnTo>
                  <a:lnTo>
                    <a:pt x="221" y="1073"/>
                  </a:lnTo>
                  <a:lnTo>
                    <a:pt x="217" y="1063"/>
                  </a:lnTo>
                  <a:lnTo>
                    <a:pt x="215" y="1052"/>
                  </a:lnTo>
                  <a:lnTo>
                    <a:pt x="217" y="1040"/>
                  </a:lnTo>
                  <a:lnTo>
                    <a:pt x="219" y="1034"/>
                  </a:lnTo>
                  <a:lnTo>
                    <a:pt x="221" y="1027"/>
                  </a:lnTo>
                  <a:lnTo>
                    <a:pt x="223" y="1022"/>
                  </a:lnTo>
                  <a:lnTo>
                    <a:pt x="223" y="1020"/>
                  </a:lnTo>
                  <a:lnTo>
                    <a:pt x="213" y="1015"/>
                  </a:lnTo>
                  <a:lnTo>
                    <a:pt x="190" y="1002"/>
                  </a:lnTo>
                  <a:lnTo>
                    <a:pt x="170" y="986"/>
                  </a:lnTo>
                  <a:lnTo>
                    <a:pt x="150" y="971"/>
                  </a:lnTo>
                  <a:lnTo>
                    <a:pt x="134" y="951"/>
                  </a:lnTo>
                  <a:lnTo>
                    <a:pt x="119" y="932"/>
                  </a:lnTo>
                  <a:lnTo>
                    <a:pt x="107" y="910"/>
                  </a:lnTo>
                  <a:lnTo>
                    <a:pt x="97" y="887"/>
                  </a:lnTo>
                  <a:lnTo>
                    <a:pt x="91" y="862"/>
                  </a:lnTo>
                  <a:lnTo>
                    <a:pt x="91" y="857"/>
                  </a:lnTo>
                  <a:lnTo>
                    <a:pt x="85" y="855"/>
                  </a:lnTo>
                  <a:lnTo>
                    <a:pt x="67" y="841"/>
                  </a:lnTo>
                  <a:lnTo>
                    <a:pt x="54" y="823"/>
                  </a:lnTo>
                  <a:lnTo>
                    <a:pt x="48" y="804"/>
                  </a:lnTo>
                  <a:lnTo>
                    <a:pt x="48" y="783"/>
                  </a:lnTo>
                  <a:lnTo>
                    <a:pt x="48" y="783"/>
                  </a:lnTo>
                  <a:lnTo>
                    <a:pt x="48" y="783"/>
                  </a:lnTo>
                  <a:lnTo>
                    <a:pt x="48" y="783"/>
                  </a:lnTo>
                  <a:lnTo>
                    <a:pt x="48" y="781"/>
                  </a:lnTo>
                  <a:lnTo>
                    <a:pt x="50" y="776"/>
                  </a:lnTo>
                  <a:lnTo>
                    <a:pt x="46" y="770"/>
                  </a:lnTo>
                  <a:lnTo>
                    <a:pt x="22" y="740"/>
                  </a:lnTo>
                  <a:lnTo>
                    <a:pt x="6" y="707"/>
                  </a:lnTo>
                  <a:lnTo>
                    <a:pt x="0" y="669"/>
                  </a:lnTo>
                  <a:lnTo>
                    <a:pt x="2" y="632"/>
                  </a:lnTo>
                  <a:lnTo>
                    <a:pt x="8" y="613"/>
                  </a:lnTo>
                  <a:lnTo>
                    <a:pt x="18" y="593"/>
                  </a:lnTo>
                  <a:lnTo>
                    <a:pt x="28" y="574"/>
                  </a:lnTo>
                  <a:lnTo>
                    <a:pt x="44" y="558"/>
                  </a:lnTo>
                  <a:lnTo>
                    <a:pt x="60" y="544"/>
                  </a:lnTo>
                  <a:lnTo>
                    <a:pt x="77" y="529"/>
                  </a:lnTo>
                  <a:lnTo>
                    <a:pt x="97" y="521"/>
                  </a:lnTo>
                  <a:lnTo>
                    <a:pt x="119" y="512"/>
                  </a:lnTo>
                  <a:lnTo>
                    <a:pt x="140" y="505"/>
                  </a:lnTo>
                  <a:lnTo>
                    <a:pt x="123" y="490"/>
                  </a:lnTo>
                  <a:lnTo>
                    <a:pt x="107" y="474"/>
                  </a:lnTo>
                  <a:lnTo>
                    <a:pt x="97" y="455"/>
                  </a:lnTo>
                  <a:lnTo>
                    <a:pt x="93" y="435"/>
                  </a:lnTo>
                  <a:lnTo>
                    <a:pt x="95" y="414"/>
                  </a:lnTo>
                  <a:lnTo>
                    <a:pt x="99" y="402"/>
                  </a:lnTo>
                  <a:lnTo>
                    <a:pt x="105" y="391"/>
                  </a:lnTo>
                  <a:lnTo>
                    <a:pt x="111" y="381"/>
                  </a:lnTo>
                  <a:lnTo>
                    <a:pt x="121" y="372"/>
                  </a:lnTo>
                  <a:lnTo>
                    <a:pt x="131" y="365"/>
                  </a:lnTo>
                  <a:lnTo>
                    <a:pt x="142" y="358"/>
                  </a:lnTo>
                  <a:lnTo>
                    <a:pt x="156" y="354"/>
                  </a:lnTo>
                  <a:lnTo>
                    <a:pt x="170" y="350"/>
                  </a:lnTo>
                  <a:lnTo>
                    <a:pt x="186" y="349"/>
                  </a:lnTo>
                  <a:lnTo>
                    <a:pt x="182" y="336"/>
                  </a:lnTo>
                  <a:lnTo>
                    <a:pt x="178" y="311"/>
                  </a:lnTo>
                  <a:lnTo>
                    <a:pt x="176" y="287"/>
                  </a:lnTo>
                  <a:lnTo>
                    <a:pt x="176" y="262"/>
                  </a:lnTo>
                  <a:lnTo>
                    <a:pt x="180" y="237"/>
                  </a:lnTo>
                  <a:lnTo>
                    <a:pt x="186" y="212"/>
                  </a:lnTo>
                  <a:lnTo>
                    <a:pt x="196" y="189"/>
                  </a:lnTo>
                  <a:lnTo>
                    <a:pt x="207" y="168"/>
                  </a:lnTo>
                  <a:lnTo>
                    <a:pt x="221" y="148"/>
                  </a:lnTo>
                  <a:lnTo>
                    <a:pt x="235" y="129"/>
                  </a:lnTo>
                  <a:lnTo>
                    <a:pt x="253" y="111"/>
                  </a:lnTo>
                  <a:lnTo>
                    <a:pt x="273" y="95"/>
                  </a:lnTo>
                  <a:lnTo>
                    <a:pt x="294" y="81"/>
                  </a:lnTo>
                  <a:lnTo>
                    <a:pt x="316" y="71"/>
                  </a:lnTo>
                  <a:lnTo>
                    <a:pt x="340" y="60"/>
                  </a:lnTo>
                  <a:lnTo>
                    <a:pt x="363" y="51"/>
                  </a:lnTo>
                  <a:lnTo>
                    <a:pt x="389" y="46"/>
                  </a:lnTo>
                  <a:lnTo>
                    <a:pt x="414" y="42"/>
                  </a:lnTo>
                  <a:lnTo>
                    <a:pt x="440" y="40"/>
                  </a:lnTo>
                  <a:lnTo>
                    <a:pt x="468" y="40"/>
                  </a:lnTo>
                  <a:lnTo>
                    <a:pt x="495" y="44"/>
                  </a:lnTo>
                  <a:lnTo>
                    <a:pt x="513" y="47"/>
                  </a:lnTo>
                  <a:lnTo>
                    <a:pt x="531" y="53"/>
                  </a:lnTo>
                  <a:lnTo>
                    <a:pt x="549" y="58"/>
                  </a:lnTo>
                  <a:lnTo>
                    <a:pt x="564" y="65"/>
                  </a:lnTo>
                  <a:lnTo>
                    <a:pt x="580" y="72"/>
                  </a:lnTo>
                  <a:lnTo>
                    <a:pt x="596" y="81"/>
                  </a:lnTo>
                  <a:lnTo>
                    <a:pt x="612" y="92"/>
                  </a:lnTo>
                  <a:lnTo>
                    <a:pt x="625" y="102"/>
                  </a:lnTo>
                  <a:lnTo>
                    <a:pt x="635" y="110"/>
                  </a:lnTo>
                  <a:lnTo>
                    <a:pt x="645" y="101"/>
                  </a:lnTo>
                  <a:lnTo>
                    <a:pt x="663" y="83"/>
                  </a:lnTo>
                  <a:lnTo>
                    <a:pt x="683" y="69"/>
                  </a:lnTo>
                  <a:lnTo>
                    <a:pt x="706" y="56"/>
                  </a:lnTo>
                  <a:lnTo>
                    <a:pt x="730" y="46"/>
                  </a:lnTo>
                  <a:lnTo>
                    <a:pt x="754" y="40"/>
                  </a:lnTo>
                  <a:lnTo>
                    <a:pt x="779" y="37"/>
                  </a:lnTo>
                  <a:lnTo>
                    <a:pt x="807" y="35"/>
                  </a:lnTo>
                  <a:lnTo>
                    <a:pt x="833" y="39"/>
                  </a:lnTo>
                  <a:lnTo>
                    <a:pt x="854" y="44"/>
                  </a:lnTo>
                  <a:lnTo>
                    <a:pt x="876" y="51"/>
                  </a:lnTo>
                  <a:lnTo>
                    <a:pt x="896" y="60"/>
                  </a:lnTo>
                  <a:lnTo>
                    <a:pt x="913" y="72"/>
                  </a:lnTo>
                  <a:lnTo>
                    <a:pt x="931" y="85"/>
                  </a:lnTo>
                  <a:lnTo>
                    <a:pt x="945" y="101"/>
                  </a:lnTo>
                  <a:lnTo>
                    <a:pt x="959" y="117"/>
                  </a:lnTo>
                  <a:lnTo>
                    <a:pt x="971" y="134"/>
                  </a:lnTo>
                  <a:lnTo>
                    <a:pt x="986" y="164"/>
                  </a:lnTo>
                  <a:lnTo>
                    <a:pt x="996" y="133"/>
                  </a:lnTo>
                  <a:lnTo>
                    <a:pt x="1008" y="106"/>
                  </a:lnTo>
                  <a:lnTo>
                    <a:pt x="1024" y="81"/>
                  </a:lnTo>
                  <a:lnTo>
                    <a:pt x="1043" y="60"/>
                  </a:lnTo>
                  <a:lnTo>
                    <a:pt x="1067" y="44"/>
                  </a:lnTo>
                  <a:lnTo>
                    <a:pt x="1095" y="32"/>
                  </a:lnTo>
                  <a:lnTo>
                    <a:pt x="1122" y="23"/>
                  </a:lnTo>
                  <a:lnTo>
                    <a:pt x="1154" y="21"/>
                  </a:lnTo>
                  <a:lnTo>
                    <a:pt x="1185" y="23"/>
                  </a:lnTo>
                  <a:lnTo>
                    <a:pt x="1199" y="26"/>
                  </a:lnTo>
                  <a:lnTo>
                    <a:pt x="1213" y="30"/>
                  </a:lnTo>
                  <a:lnTo>
                    <a:pt x="1227" y="35"/>
                  </a:lnTo>
                  <a:lnTo>
                    <a:pt x="1241" y="40"/>
                  </a:lnTo>
                  <a:lnTo>
                    <a:pt x="1253" y="47"/>
                  </a:lnTo>
                  <a:lnTo>
                    <a:pt x="1264" y="56"/>
                  </a:lnTo>
                  <a:lnTo>
                    <a:pt x="1274" y="65"/>
                  </a:lnTo>
                  <a:lnTo>
                    <a:pt x="1284" y="74"/>
                  </a:lnTo>
                  <a:lnTo>
                    <a:pt x="1298" y="88"/>
                  </a:lnTo>
                  <a:lnTo>
                    <a:pt x="1306" y="72"/>
                  </a:lnTo>
                  <a:lnTo>
                    <a:pt x="1318" y="53"/>
                  </a:lnTo>
                  <a:lnTo>
                    <a:pt x="1333" y="37"/>
                  </a:lnTo>
                  <a:lnTo>
                    <a:pt x="1349" y="24"/>
                  </a:lnTo>
                  <a:lnTo>
                    <a:pt x="1369" y="12"/>
                  </a:lnTo>
                  <a:lnTo>
                    <a:pt x="1391" y="5"/>
                  </a:lnTo>
                  <a:lnTo>
                    <a:pt x="1412" y="0"/>
                  </a:lnTo>
                  <a:lnTo>
                    <a:pt x="1436" y="0"/>
                  </a:lnTo>
                  <a:lnTo>
                    <a:pt x="1460" y="1"/>
                  </a:lnTo>
                  <a:lnTo>
                    <a:pt x="1487" y="9"/>
                  </a:lnTo>
                  <a:lnTo>
                    <a:pt x="1511" y="21"/>
                  </a:lnTo>
                  <a:lnTo>
                    <a:pt x="1533" y="35"/>
                  </a:lnTo>
                  <a:lnTo>
                    <a:pt x="1550" y="55"/>
                  </a:lnTo>
                  <a:lnTo>
                    <a:pt x="1564" y="76"/>
                  </a:lnTo>
                  <a:lnTo>
                    <a:pt x="1572" y="99"/>
                  </a:lnTo>
                  <a:lnTo>
                    <a:pt x="1574" y="124"/>
                  </a:lnTo>
                  <a:lnTo>
                    <a:pt x="1572" y="150"/>
                  </a:lnTo>
                  <a:lnTo>
                    <a:pt x="1568" y="164"/>
                  </a:lnTo>
                  <a:lnTo>
                    <a:pt x="1570" y="164"/>
                  </a:lnTo>
                  <a:lnTo>
                    <a:pt x="1572" y="166"/>
                  </a:lnTo>
                  <a:lnTo>
                    <a:pt x="1574" y="170"/>
                  </a:lnTo>
                  <a:lnTo>
                    <a:pt x="1576" y="170"/>
                  </a:lnTo>
                  <a:lnTo>
                    <a:pt x="1584" y="177"/>
                  </a:lnTo>
                  <a:lnTo>
                    <a:pt x="1594" y="182"/>
                  </a:lnTo>
                  <a:lnTo>
                    <a:pt x="1602" y="189"/>
                  </a:lnTo>
                  <a:lnTo>
                    <a:pt x="1609" y="196"/>
                  </a:lnTo>
                  <a:lnTo>
                    <a:pt x="1625" y="214"/>
                  </a:lnTo>
                  <a:lnTo>
                    <a:pt x="1633" y="193"/>
                  </a:lnTo>
                  <a:lnTo>
                    <a:pt x="1639" y="177"/>
                  </a:lnTo>
                  <a:lnTo>
                    <a:pt x="1651" y="163"/>
                  </a:lnTo>
                  <a:lnTo>
                    <a:pt x="1663" y="150"/>
                  </a:lnTo>
                  <a:lnTo>
                    <a:pt x="1676" y="140"/>
                  </a:lnTo>
                  <a:lnTo>
                    <a:pt x="1694" y="133"/>
                  </a:lnTo>
                  <a:lnTo>
                    <a:pt x="1712" y="127"/>
                  </a:lnTo>
                  <a:lnTo>
                    <a:pt x="1730" y="125"/>
                  </a:lnTo>
                  <a:lnTo>
                    <a:pt x="1749" y="127"/>
                  </a:lnTo>
                  <a:lnTo>
                    <a:pt x="1765" y="133"/>
                  </a:lnTo>
                  <a:lnTo>
                    <a:pt x="1781" y="138"/>
                  </a:lnTo>
                  <a:lnTo>
                    <a:pt x="1795" y="147"/>
                  </a:lnTo>
                  <a:lnTo>
                    <a:pt x="1807" y="157"/>
                  </a:lnTo>
                  <a:lnTo>
                    <a:pt x="1816" y="170"/>
                  </a:lnTo>
                  <a:lnTo>
                    <a:pt x="1824" y="184"/>
                  </a:lnTo>
                  <a:lnTo>
                    <a:pt x="1830" y="198"/>
                  </a:lnTo>
                  <a:lnTo>
                    <a:pt x="1832" y="214"/>
                  </a:lnTo>
                  <a:lnTo>
                    <a:pt x="1832" y="225"/>
                  </a:lnTo>
                  <a:lnTo>
                    <a:pt x="1846" y="225"/>
                  </a:lnTo>
                  <a:lnTo>
                    <a:pt x="1854" y="225"/>
                  </a:lnTo>
                  <a:lnTo>
                    <a:pt x="1862" y="226"/>
                  </a:lnTo>
                  <a:lnTo>
                    <a:pt x="1870" y="226"/>
                  </a:lnTo>
                  <a:lnTo>
                    <a:pt x="1878" y="228"/>
                  </a:lnTo>
                  <a:lnTo>
                    <a:pt x="1917" y="239"/>
                  </a:lnTo>
                  <a:lnTo>
                    <a:pt x="1954" y="255"/>
                  </a:lnTo>
                  <a:lnTo>
                    <a:pt x="1988" y="276"/>
                  </a:lnTo>
                  <a:lnTo>
                    <a:pt x="2018" y="303"/>
                  </a:lnTo>
                  <a:lnTo>
                    <a:pt x="2041" y="333"/>
                  </a:lnTo>
                  <a:lnTo>
                    <a:pt x="2059" y="365"/>
                  </a:lnTo>
                  <a:lnTo>
                    <a:pt x="2071" y="400"/>
                  </a:lnTo>
                  <a:lnTo>
                    <a:pt x="2075" y="437"/>
                  </a:lnTo>
                  <a:lnTo>
                    <a:pt x="2077" y="450"/>
                  </a:lnTo>
                  <a:lnTo>
                    <a:pt x="2089" y="450"/>
                  </a:lnTo>
                  <a:lnTo>
                    <a:pt x="2094" y="450"/>
                  </a:lnTo>
                  <a:lnTo>
                    <a:pt x="2098" y="450"/>
                  </a:lnTo>
                  <a:lnTo>
                    <a:pt x="2104" y="450"/>
                  </a:lnTo>
                  <a:lnTo>
                    <a:pt x="2108" y="451"/>
                  </a:lnTo>
                  <a:lnTo>
                    <a:pt x="2122" y="455"/>
                  </a:lnTo>
                  <a:lnTo>
                    <a:pt x="2134" y="460"/>
                  </a:lnTo>
                  <a:lnTo>
                    <a:pt x="2146" y="466"/>
                  </a:lnTo>
                  <a:lnTo>
                    <a:pt x="2156" y="474"/>
                  </a:lnTo>
                  <a:lnTo>
                    <a:pt x="2165" y="483"/>
                  </a:lnTo>
                  <a:lnTo>
                    <a:pt x="2171" y="494"/>
                  </a:lnTo>
                  <a:lnTo>
                    <a:pt x="2177" y="506"/>
                  </a:lnTo>
                  <a:lnTo>
                    <a:pt x="2179" y="519"/>
                  </a:lnTo>
                  <a:lnTo>
                    <a:pt x="2181" y="526"/>
                  </a:lnTo>
                  <a:lnTo>
                    <a:pt x="2187" y="529"/>
                  </a:lnTo>
                  <a:lnTo>
                    <a:pt x="2219" y="549"/>
                  </a:lnTo>
                  <a:lnTo>
                    <a:pt x="2244" y="572"/>
                  </a:lnTo>
                  <a:lnTo>
                    <a:pt x="2266" y="598"/>
                  </a:lnTo>
                  <a:lnTo>
                    <a:pt x="2284" y="627"/>
                  </a:lnTo>
                  <a:lnTo>
                    <a:pt x="2298" y="659"/>
                  </a:lnTo>
                  <a:lnTo>
                    <a:pt x="2304" y="691"/>
                  </a:lnTo>
                  <a:lnTo>
                    <a:pt x="2305" y="724"/>
                  </a:lnTo>
                  <a:lnTo>
                    <a:pt x="2302" y="75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5828" name="Freeform 36">
              <a:extLst>
                <a:ext uri="{FF2B5EF4-FFF2-40B4-BE49-F238E27FC236}">
                  <a16:creationId xmlns:a16="http://schemas.microsoft.com/office/drawing/2014/main" id="{F2EB67A0-68A8-9305-D151-071AF55DD1A1}"/>
                </a:ext>
              </a:extLst>
            </p:cNvPr>
            <p:cNvSpPr>
              <a:spLocks/>
            </p:cNvSpPr>
            <p:nvPr/>
          </p:nvSpPr>
          <p:spPr bwMode="auto">
            <a:xfrm>
              <a:off x="3300" y="2463"/>
              <a:ext cx="187" cy="169"/>
            </a:xfrm>
            <a:custGeom>
              <a:avLst/>
              <a:gdLst>
                <a:gd name="T0" fmla="*/ 323 w 374"/>
                <a:gd name="T1" fmla="*/ 249 h 336"/>
                <a:gd name="T2" fmla="*/ 349 w 374"/>
                <a:gd name="T3" fmla="*/ 260 h 336"/>
                <a:gd name="T4" fmla="*/ 372 w 374"/>
                <a:gd name="T5" fmla="*/ 207 h 336"/>
                <a:gd name="T6" fmla="*/ 345 w 374"/>
                <a:gd name="T7" fmla="*/ 196 h 336"/>
                <a:gd name="T8" fmla="*/ 374 w 374"/>
                <a:gd name="T9" fmla="*/ 196 h 336"/>
                <a:gd name="T10" fmla="*/ 374 w 374"/>
                <a:gd name="T11" fmla="*/ 140 h 336"/>
                <a:gd name="T12" fmla="*/ 347 w 374"/>
                <a:gd name="T13" fmla="*/ 140 h 336"/>
                <a:gd name="T14" fmla="*/ 372 w 374"/>
                <a:gd name="T15" fmla="*/ 131 h 336"/>
                <a:gd name="T16" fmla="*/ 349 w 374"/>
                <a:gd name="T17" fmla="*/ 78 h 336"/>
                <a:gd name="T18" fmla="*/ 321 w 374"/>
                <a:gd name="T19" fmla="*/ 88 h 336"/>
                <a:gd name="T20" fmla="*/ 343 w 374"/>
                <a:gd name="T21" fmla="*/ 69 h 336"/>
                <a:gd name="T22" fmla="*/ 297 w 374"/>
                <a:gd name="T23" fmla="*/ 28 h 336"/>
                <a:gd name="T24" fmla="*/ 278 w 374"/>
                <a:gd name="T25" fmla="*/ 46 h 336"/>
                <a:gd name="T26" fmla="*/ 288 w 374"/>
                <a:gd name="T27" fmla="*/ 23 h 336"/>
                <a:gd name="T28" fmla="*/ 232 w 374"/>
                <a:gd name="T29" fmla="*/ 1 h 336"/>
                <a:gd name="T30" fmla="*/ 221 w 374"/>
                <a:gd name="T31" fmla="*/ 26 h 336"/>
                <a:gd name="T32" fmla="*/ 221 w 374"/>
                <a:gd name="T33" fmla="*/ 0 h 336"/>
                <a:gd name="T34" fmla="*/ 157 w 374"/>
                <a:gd name="T35" fmla="*/ 0 h 336"/>
                <a:gd name="T36" fmla="*/ 157 w 374"/>
                <a:gd name="T37" fmla="*/ 24 h 336"/>
                <a:gd name="T38" fmla="*/ 146 w 374"/>
                <a:gd name="T39" fmla="*/ 1 h 336"/>
                <a:gd name="T40" fmla="*/ 88 w 374"/>
                <a:gd name="T41" fmla="*/ 23 h 336"/>
                <a:gd name="T42" fmla="*/ 98 w 374"/>
                <a:gd name="T43" fmla="*/ 47 h 336"/>
                <a:gd name="T44" fmla="*/ 79 w 374"/>
                <a:gd name="T45" fmla="*/ 28 h 336"/>
                <a:gd name="T46" fmla="*/ 33 w 374"/>
                <a:gd name="T47" fmla="*/ 69 h 336"/>
                <a:gd name="T48" fmla="*/ 53 w 374"/>
                <a:gd name="T49" fmla="*/ 86 h 336"/>
                <a:gd name="T50" fmla="*/ 27 w 374"/>
                <a:gd name="T51" fmla="*/ 78 h 336"/>
                <a:gd name="T52" fmla="*/ 4 w 374"/>
                <a:gd name="T53" fmla="*/ 129 h 336"/>
                <a:gd name="T54" fmla="*/ 31 w 374"/>
                <a:gd name="T55" fmla="*/ 140 h 336"/>
                <a:gd name="T56" fmla="*/ 0 w 374"/>
                <a:gd name="T57" fmla="*/ 140 h 336"/>
                <a:gd name="T58" fmla="*/ 0 w 374"/>
                <a:gd name="T59" fmla="*/ 196 h 336"/>
                <a:gd name="T60" fmla="*/ 29 w 374"/>
                <a:gd name="T61" fmla="*/ 196 h 336"/>
                <a:gd name="T62" fmla="*/ 2 w 374"/>
                <a:gd name="T63" fmla="*/ 207 h 336"/>
                <a:gd name="T64" fmla="*/ 27 w 374"/>
                <a:gd name="T65" fmla="*/ 258 h 336"/>
                <a:gd name="T66" fmla="*/ 55 w 374"/>
                <a:gd name="T67" fmla="*/ 248 h 336"/>
                <a:gd name="T68" fmla="*/ 33 w 374"/>
                <a:gd name="T69" fmla="*/ 267 h 336"/>
                <a:gd name="T70" fmla="*/ 79 w 374"/>
                <a:gd name="T71" fmla="*/ 308 h 336"/>
                <a:gd name="T72" fmla="*/ 98 w 374"/>
                <a:gd name="T73" fmla="*/ 290 h 336"/>
                <a:gd name="T74" fmla="*/ 86 w 374"/>
                <a:gd name="T75" fmla="*/ 313 h 336"/>
                <a:gd name="T76" fmla="*/ 146 w 374"/>
                <a:gd name="T77" fmla="*/ 334 h 336"/>
                <a:gd name="T78" fmla="*/ 157 w 374"/>
                <a:gd name="T79" fmla="*/ 310 h 336"/>
                <a:gd name="T80" fmla="*/ 157 w 374"/>
                <a:gd name="T81" fmla="*/ 336 h 336"/>
                <a:gd name="T82" fmla="*/ 221 w 374"/>
                <a:gd name="T83" fmla="*/ 336 h 336"/>
                <a:gd name="T84" fmla="*/ 221 w 374"/>
                <a:gd name="T85" fmla="*/ 311 h 336"/>
                <a:gd name="T86" fmla="*/ 230 w 374"/>
                <a:gd name="T87" fmla="*/ 334 h 336"/>
                <a:gd name="T88" fmla="*/ 288 w 374"/>
                <a:gd name="T89" fmla="*/ 313 h 336"/>
                <a:gd name="T90" fmla="*/ 276 w 374"/>
                <a:gd name="T91" fmla="*/ 288 h 336"/>
                <a:gd name="T92" fmla="*/ 297 w 374"/>
                <a:gd name="T93" fmla="*/ 308 h 336"/>
                <a:gd name="T94" fmla="*/ 343 w 374"/>
                <a:gd name="T95" fmla="*/ 267 h 336"/>
                <a:gd name="T96" fmla="*/ 323 w 374"/>
                <a:gd name="T97" fmla="*/ 249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74" h="336">
                  <a:moveTo>
                    <a:pt x="323" y="249"/>
                  </a:moveTo>
                  <a:lnTo>
                    <a:pt x="349" y="260"/>
                  </a:lnTo>
                  <a:lnTo>
                    <a:pt x="372" y="207"/>
                  </a:lnTo>
                  <a:lnTo>
                    <a:pt x="345" y="196"/>
                  </a:lnTo>
                  <a:lnTo>
                    <a:pt x="374" y="196"/>
                  </a:lnTo>
                  <a:lnTo>
                    <a:pt x="374" y="140"/>
                  </a:lnTo>
                  <a:lnTo>
                    <a:pt x="347" y="140"/>
                  </a:lnTo>
                  <a:lnTo>
                    <a:pt x="372" y="131"/>
                  </a:lnTo>
                  <a:lnTo>
                    <a:pt x="349" y="78"/>
                  </a:lnTo>
                  <a:lnTo>
                    <a:pt x="321" y="88"/>
                  </a:lnTo>
                  <a:lnTo>
                    <a:pt x="343" y="69"/>
                  </a:lnTo>
                  <a:lnTo>
                    <a:pt x="297" y="28"/>
                  </a:lnTo>
                  <a:lnTo>
                    <a:pt x="278" y="46"/>
                  </a:lnTo>
                  <a:lnTo>
                    <a:pt x="288" y="23"/>
                  </a:lnTo>
                  <a:lnTo>
                    <a:pt x="232" y="1"/>
                  </a:lnTo>
                  <a:lnTo>
                    <a:pt x="221" y="26"/>
                  </a:lnTo>
                  <a:lnTo>
                    <a:pt x="221" y="0"/>
                  </a:lnTo>
                  <a:lnTo>
                    <a:pt x="157" y="0"/>
                  </a:lnTo>
                  <a:lnTo>
                    <a:pt x="157" y="24"/>
                  </a:lnTo>
                  <a:lnTo>
                    <a:pt x="146" y="1"/>
                  </a:lnTo>
                  <a:lnTo>
                    <a:pt x="88" y="23"/>
                  </a:lnTo>
                  <a:lnTo>
                    <a:pt x="98" y="47"/>
                  </a:lnTo>
                  <a:lnTo>
                    <a:pt x="79" y="28"/>
                  </a:lnTo>
                  <a:lnTo>
                    <a:pt x="33" y="69"/>
                  </a:lnTo>
                  <a:lnTo>
                    <a:pt x="53" y="86"/>
                  </a:lnTo>
                  <a:lnTo>
                    <a:pt x="27" y="78"/>
                  </a:lnTo>
                  <a:lnTo>
                    <a:pt x="4" y="129"/>
                  </a:lnTo>
                  <a:lnTo>
                    <a:pt x="31" y="140"/>
                  </a:lnTo>
                  <a:lnTo>
                    <a:pt x="0" y="140"/>
                  </a:lnTo>
                  <a:lnTo>
                    <a:pt x="0" y="196"/>
                  </a:lnTo>
                  <a:lnTo>
                    <a:pt x="29" y="196"/>
                  </a:lnTo>
                  <a:lnTo>
                    <a:pt x="2" y="207"/>
                  </a:lnTo>
                  <a:lnTo>
                    <a:pt x="27" y="258"/>
                  </a:lnTo>
                  <a:lnTo>
                    <a:pt x="55" y="248"/>
                  </a:lnTo>
                  <a:lnTo>
                    <a:pt x="33" y="267"/>
                  </a:lnTo>
                  <a:lnTo>
                    <a:pt x="79" y="308"/>
                  </a:lnTo>
                  <a:lnTo>
                    <a:pt x="98" y="290"/>
                  </a:lnTo>
                  <a:lnTo>
                    <a:pt x="86" y="313"/>
                  </a:lnTo>
                  <a:lnTo>
                    <a:pt x="146" y="334"/>
                  </a:lnTo>
                  <a:lnTo>
                    <a:pt x="157" y="310"/>
                  </a:lnTo>
                  <a:lnTo>
                    <a:pt x="157" y="336"/>
                  </a:lnTo>
                  <a:lnTo>
                    <a:pt x="221" y="336"/>
                  </a:lnTo>
                  <a:lnTo>
                    <a:pt x="221" y="311"/>
                  </a:lnTo>
                  <a:lnTo>
                    <a:pt x="230" y="334"/>
                  </a:lnTo>
                  <a:lnTo>
                    <a:pt x="288" y="313"/>
                  </a:lnTo>
                  <a:lnTo>
                    <a:pt x="276" y="288"/>
                  </a:lnTo>
                  <a:lnTo>
                    <a:pt x="297" y="308"/>
                  </a:lnTo>
                  <a:lnTo>
                    <a:pt x="343" y="267"/>
                  </a:lnTo>
                  <a:lnTo>
                    <a:pt x="323" y="24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5829" name="Freeform 37">
              <a:extLst>
                <a:ext uri="{FF2B5EF4-FFF2-40B4-BE49-F238E27FC236}">
                  <a16:creationId xmlns:a16="http://schemas.microsoft.com/office/drawing/2014/main" id="{B80BCBB5-D8F0-9296-3F6A-6C406589EA77}"/>
                </a:ext>
              </a:extLst>
            </p:cNvPr>
            <p:cNvSpPr>
              <a:spLocks/>
            </p:cNvSpPr>
            <p:nvPr/>
          </p:nvSpPr>
          <p:spPr bwMode="auto">
            <a:xfrm>
              <a:off x="3311" y="2473"/>
              <a:ext cx="165" cy="149"/>
            </a:xfrm>
            <a:custGeom>
              <a:avLst/>
              <a:gdLst>
                <a:gd name="T0" fmla="*/ 245 w 332"/>
                <a:gd name="T1" fmla="*/ 248 h 298"/>
                <a:gd name="T2" fmla="*/ 237 w 332"/>
                <a:gd name="T3" fmla="*/ 255 h 298"/>
                <a:gd name="T4" fmla="*/ 221 w 332"/>
                <a:gd name="T5" fmla="*/ 291 h 298"/>
                <a:gd name="T6" fmla="*/ 198 w 332"/>
                <a:gd name="T7" fmla="*/ 269 h 298"/>
                <a:gd name="T8" fmla="*/ 188 w 332"/>
                <a:gd name="T9" fmla="*/ 271 h 298"/>
                <a:gd name="T10" fmla="*/ 158 w 332"/>
                <a:gd name="T11" fmla="*/ 298 h 298"/>
                <a:gd name="T12" fmla="*/ 144 w 332"/>
                <a:gd name="T13" fmla="*/ 269 h 298"/>
                <a:gd name="T14" fmla="*/ 132 w 332"/>
                <a:gd name="T15" fmla="*/ 268 h 298"/>
                <a:gd name="T16" fmla="*/ 95 w 332"/>
                <a:gd name="T17" fmla="*/ 284 h 298"/>
                <a:gd name="T18" fmla="*/ 95 w 332"/>
                <a:gd name="T19" fmla="*/ 253 h 298"/>
                <a:gd name="T20" fmla="*/ 85 w 332"/>
                <a:gd name="T21" fmla="*/ 246 h 298"/>
                <a:gd name="T22" fmla="*/ 44 w 332"/>
                <a:gd name="T23" fmla="*/ 248 h 298"/>
                <a:gd name="T24" fmla="*/ 56 w 332"/>
                <a:gd name="T25" fmla="*/ 220 h 298"/>
                <a:gd name="T26" fmla="*/ 50 w 332"/>
                <a:gd name="T27" fmla="*/ 211 h 298"/>
                <a:gd name="T28" fmla="*/ 10 w 332"/>
                <a:gd name="T29" fmla="*/ 198 h 298"/>
                <a:gd name="T30" fmla="*/ 34 w 332"/>
                <a:gd name="T31" fmla="*/ 175 h 298"/>
                <a:gd name="T32" fmla="*/ 32 w 332"/>
                <a:gd name="T33" fmla="*/ 167 h 298"/>
                <a:gd name="T34" fmla="*/ 0 w 332"/>
                <a:gd name="T35" fmla="*/ 140 h 298"/>
                <a:gd name="T36" fmla="*/ 34 w 332"/>
                <a:gd name="T37" fmla="*/ 128 h 298"/>
                <a:gd name="T38" fmla="*/ 36 w 332"/>
                <a:gd name="T39" fmla="*/ 119 h 298"/>
                <a:gd name="T40" fmla="*/ 18 w 332"/>
                <a:gd name="T41" fmla="*/ 83 h 298"/>
                <a:gd name="T42" fmla="*/ 52 w 332"/>
                <a:gd name="T43" fmla="*/ 83 h 298"/>
                <a:gd name="T44" fmla="*/ 58 w 332"/>
                <a:gd name="T45" fmla="*/ 76 h 298"/>
                <a:gd name="T46" fmla="*/ 58 w 332"/>
                <a:gd name="T47" fmla="*/ 37 h 298"/>
                <a:gd name="T48" fmla="*/ 89 w 332"/>
                <a:gd name="T49" fmla="*/ 50 h 298"/>
                <a:gd name="T50" fmla="*/ 99 w 332"/>
                <a:gd name="T51" fmla="*/ 43 h 298"/>
                <a:gd name="T52" fmla="*/ 113 w 332"/>
                <a:gd name="T53" fmla="*/ 7 h 298"/>
                <a:gd name="T54" fmla="*/ 138 w 332"/>
                <a:gd name="T55" fmla="*/ 28 h 298"/>
                <a:gd name="T56" fmla="*/ 148 w 332"/>
                <a:gd name="T57" fmla="*/ 28 h 298"/>
                <a:gd name="T58" fmla="*/ 178 w 332"/>
                <a:gd name="T59" fmla="*/ 0 h 298"/>
                <a:gd name="T60" fmla="*/ 192 w 332"/>
                <a:gd name="T61" fmla="*/ 28 h 298"/>
                <a:gd name="T62" fmla="*/ 201 w 332"/>
                <a:gd name="T63" fmla="*/ 30 h 298"/>
                <a:gd name="T64" fmla="*/ 241 w 332"/>
                <a:gd name="T65" fmla="*/ 14 h 298"/>
                <a:gd name="T66" fmla="*/ 239 w 332"/>
                <a:gd name="T67" fmla="*/ 46 h 298"/>
                <a:gd name="T68" fmla="*/ 247 w 332"/>
                <a:gd name="T69" fmla="*/ 51 h 298"/>
                <a:gd name="T70" fmla="*/ 290 w 332"/>
                <a:gd name="T71" fmla="*/ 50 h 298"/>
                <a:gd name="T72" fmla="*/ 276 w 332"/>
                <a:gd name="T73" fmla="*/ 78 h 298"/>
                <a:gd name="T74" fmla="*/ 282 w 332"/>
                <a:gd name="T75" fmla="*/ 87 h 298"/>
                <a:gd name="T76" fmla="*/ 324 w 332"/>
                <a:gd name="T77" fmla="*/ 101 h 298"/>
                <a:gd name="T78" fmla="*/ 298 w 332"/>
                <a:gd name="T79" fmla="*/ 122 h 298"/>
                <a:gd name="T80" fmla="*/ 300 w 332"/>
                <a:gd name="T81" fmla="*/ 131 h 298"/>
                <a:gd name="T82" fmla="*/ 332 w 332"/>
                <a:gd name="T83" fmla="*/ 158 h 298"/>
                <a:gd name="T84" fmla="*/ 300 w 332"/>
                <a:gd name="T85" fmla="*/ 170 h 298"/>
                <a:gd name="T86" fmla="*/ 298 w 332"/>
                <a:gd name="T87" fmla="*/ 179 h 298"/>
                <a:gd name="T88" fmla="*/ 316 w 332"/>
                <a:gd name="T89" fmla="*/ 214 h 298"/>
                <a:gd name="T90" fmla="*/ 280 w 332"/>
                <a:gd name="T91" fmla="*/ 214 h 298"/>
                <a:gd name="T92" fmla="*/ 274 w 332"/>
                <a:gd name="T93" fmla="*/ 223 h 298"/>
                <a:gd name="T94" fmla="*/ 276 w 332"/>
                <a:gd name="T95" fmla="*/ 260 h 2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32" h="298">
                  <a:moveTo>
                    <a:pt x="255" y="241"/>
                  </a:moveTo>
                  <a:lnTo>
                    <a:pt x="247" y="246"/>
                  </a:lnTo>
                  <a:lnTo>
                    <a:pt x="245" y="248"/>
                  </a:lnTo>
                  <a:lnTo>
                    <a:pt x="243" y="250"/>
                  </a:lnTo>
                  <a:lnTo>
                    <a:pt x="239" y="253"/>
                  </a:lnTo>
                  <a:lnTo>
                    <a:pt x="237" y="255"/>
                  </a:lnTo>
                  <a:lnTo>
                    <a:pt x="229" y="259"/>
                  </a:lnTo>
                  <a:lnTo>
                    <a:pt x="239" y="284"/>
                  </a:lnTo>
                  <a:lnTo>
                    <a:pt x="221" y="291"/>
                  </a:lnTo>
                  <a:lnTo>
                    <a:pt x="211" y="266"/>
                  </a:lnTo>
                  <a:lnTo>
                    <a:pt x="201" y="268"/>
                  </a:lnTo>
                  <a:lnTo>
                    <a:pt x="198" y="269"/>
                  </a:lnTo>
                  <a:lnTo>
                    <a:pt x="194" y="269"/>
                  </a:lnTo>
                  <a:lnTo>
                    <a:pt x="192" y="269"/>
                  </a:lnTo>
                  <a:lnTo>
                    <a:pt x="188" y="271"/>
                  </a:lnTo>
                  <a:lnTo>
                    <a:pt x="178" y="271"/>
                  </a:lnTo>
                  <a:lnTo>
                    <a:pt x="178" y="298"/>
                  </a:lnTo>
                  <a:lnTo>
                    <a:pt x="158" y="298"/>
                  </a:lnTo>
                  <a:lnTo>
                    <a:pt x="158" y="271"/>
                  </a:lnTo>
                  <a:lnTo>
                    <a:pt x="148" y="271"/>
                  </a:lnTo>
                  <a:lnTo>
                    <a:pt x="144" y="269"/>
                  </a:lnTo>
                  <a:lnTo>
                    <a:pt x="140" y="269"/>
                  </a:lnTo>
                  <a:lnTo>
                    <a:pt x="136" y="269"/>
                  </a:lnTo>
                  <a:lnTo>
                    <a:pt x="132" y="268"/>
                  </a:lnTo>
                  <a:lnTo>
                    <a:pt x="125" y="266"/>
                  </a:lnTo>
                  <a:lnTo>
                    <a:pt x="113" y="291"/>
                  </a:lnTo>
                  <a:lnTo>
                    <a:pt x="95" y="284"/>
                  </a:lnTo>
                  <a:lnTo>
                    <a:pt x="107" y="259"/>
                  </a:lnTo>
                  <a:lnTo>
                    <a:pt x="97" y="255"/>
                  </a:lnTo>
                  <a:lnTo>
                    <a:pt x="95" y="253"/>
                  </a:lnTo>
                  <a:lnTo>
                    <a:pt x="91" y="250"/>
                  </a:lnTo>
                  <a:lnTo>
                    <a:pt x="89" y="248"/>
                  </a:lnTo>
                  <a:lnTo>
                    <a:pt x="85" y="246"/>
                  </a:lnTo>
                  <a:lnTo>
                    <a:pt x="77" y="241"/>
                  </a:lnTo>
                  <a:lnTo>
                    <a:pt x="58" y="260"/>
                  </a:lnTo>
                  <a:lnTo>
                    <a:pt x="44" y="248"/>
                  </a:lnTo>
                  <a:lnTo>
                    <a:pt x="63" y="229"/>
                  </a:lnTo>
                  <a:lnTo>
                    <a:pt x="58" y="223"/>
                  </a:lnTo>
                  <a:lnTo>
                    <a:pt x="56" y="220"/>
                  </a:lnTo>
                  <a:lnTo>
                    <a:pt x="54" y="216"/>
                  </a:lnTo>
                  <a:lnTo>
                    <a:pt x="52" y="214"/>
                  </a:lnTo>
                  <a:lnTo>
                    <a:pt x="50" y="211"/>
                  </a:lnTo>
                  <a:lnTo>
                    <a:pt x="46" y="204"/>
                  </a:lnTo>
                  <a:lnTo>
                    <a:pt x="18" y="214"/>
                  </a:lnTo>
                  <a:lnTo>
                    <a:pt x="10" y="198"/>
                  </a:lnTo>
                  <a:lnTo>
                    <a:pt x="38" y="188"/>
                  </a:lnTo>
                  <a:lnTo>
                    <a:pt x="36" y="179"/>
                  </a:lnTo>
                  <a:lnTo>
                    <a:pt x="34" y="175"/>
                  </a:lnTo>
                  <a:lnTo>
                    <a:pt x="34" y="172"/>
                  </a:lnTo>
                  <a:lnTo>
                    <a:pt x="34" y="170"/>
                  </a:lnTo>
                  <a:lnTo>
                    <a:pt x="32" y="167"/>
                  </a:lnTo>
                  <a:lnTo>
                    <a:pt x="32" y="158"/>
                  </a:lnTo>
                  <a:lnTo>
                    <a:pt x="0" y="158"/>
                  </a:lnTo>
                  <a:lnTo>
                    <a:pt x="0" y="140"/>
                  </a:lnTo>
                  <a:lnTo>
                    <a:pt x="32" y="140"/>
                  </a:lnTo>
                  <a:lnTo>
                    <a:pt x="32" y="131"/>
                  </a:lnTo>
                  <a:lnTo>
                    <a:pt x="34" y="128"/>
                  </a:lnTo>
                  <a:lnTo>
                    <a:pt x="34" y="124"/>
                  </a:lnTo>
                  <a:lnTo>
                    <a:pt x="34" y="122"/>
                  </a:lnTo>
                  <a:lnTo>
                    <a:pt x="36" y="119"/>
                  </a:lnTo>
                  <a:lnTo>
                    <a:pt x="38" y="110"/>
                  </a:lnTo>
                  <a:lnTo>
                    <a:pt x="10" y="99"/>
                  </a:lnTo>
                  <a:lnTo>
                    <a:pt x="18" y="83"/>
                  </a:lnTo>
                  <a:lnTo>
                    <a:pt x="46" y="94"/>
                  </a:lnTo>
                  <a:lnTo>
                    <a:pt x="50" y="87"/>
                  </a:lnTo>
                  <a:lnTo>
                    <a:pt x="52" y="83"/>
                  </a:lnTo>
                  <a:lnTo>
                    <a:pt x="54" y="82"/>
                  </a:lnTo>
                  <a:lnTo>
                    <a:pt x="56" y="78"/>
                  </a:lnTo>
                  <a:lnTo>
                    <a:pt x="58" y="76"/>
                  </a:lnTo>
                  <a:lnTo>
                    <a:pt x="63" y="69"/>
                  </a:lnTo>
                  <a:lnTo>
                    <a:pt x="44" y="50"/>
                  </a:lnTo>
                  <a:lnTo>
                    <a:pt x="58" y="37"/>
                  </a:lnTo>
                  <a:lnTo>
                    <a:pt x="77" y="57"/>
                  </a:lnTo>
                  <a:lnTo>
                    <a:pt x="85" y="51"/>
                  </a:lnTo>
                  <a:lnTo>
                    <a:pt x="89" y="50"/>
                  </a:lnTo>
                  <a:lnTo>
                    <a:pt x="93" y="46"/>
                  </a:lnTo>
                  <a:lnTo>
                    <a:pt x="95" y="44"/>
                  </a:lnTo>
                  <a:lnTo>
                    <a:pt x="99" y="43"/>
                  </a:lnTo>
                  <a:lnTo>
                    <a:pt x="107" y="39"/>
                  </a:lnTo>
                  <a:lnTo>
                    <a:pt x="95" y="14"/>
                  </a:lnTo>
                  <a:lnTo>
                    <a:pt x="113" y="7"/>
                  </a:lnTo>
                  <a:lnTo>
                    <a:pt x="125" y="32"/>
                  </a:lnTo>
                  <a:lnTo>
                    <a:pt x="134" y="30"/>
                  </a:lnTo>
                  <a:lnTo>
                    <a:pt x="138" y="28"/>
                  </a:lnTo>
                  <a:lnTo>
                    <a:pt x="142" y="28"/>
                  </a:lnTo>
                  <a:lnTo>
                    <a:pt x="144" y="28"/>
                  </a:lnTo>
                  <a:lnTo>
                    <a:pt x="148" y="28"/>
                  </a:lnTo>
                  <a:lnTo>
                    <a:pt x="158" y="27"/>
                  </a:lnTo>
                  <a:lnTo>
                    <a:pt x="158" y="0"/>
                  </a:lnTo>
                  <a:lnTo>
                    <a:pt x="178" y="0"/>
                  </a:lnTo>
                  <a:lnTo>
                    <a:pt x="178" y="27"/>
                  </a:lnTo>
                  <a:lnTo>
                    <a:pt x="188" y="28"/>
                  </a:lnTo>
                  <a:lnTo>
                    <a:pt x="192" y="28"/>
                  </a:lnTo>
                  <a:lnTo>
                    <a:pt x="196" y="28"/>
                  </a:lnTo>
                  <a:lnTo>
                    <a:pt x="198" y="28"/>
                  </a:lnTo>
                  <a:lnTo>
                    <a:pt x="201" y="30"/>
                  </a:lnTo>
                  <a:lnTo>
                    <a:pt x="211" y="32"/>
                  </a:lnTo>
                  <a:lnTo>
                    <a:pt x="223" y="7"/>
                  </a:lnTo>
                  <a:lnTo>
                    <a:pt x="241" y="14"/>
                  </a:lnTo>
                  <a:lnTo>
                    <a:pt x="229" y="39"/>
                  </a:lnTo>
                  <a:lnTo>
                    <a:pt x="237" y="44"/>
                  </a:lnTo>
                  <a:lnTo>
                    <a:pt x="239" y="46"/>
                  </a:lnTo>
                  <a:lnTo>
                    <a:pt x="243" y="48"/>
                  </a:lnTo>
                  <a:lnTo>
                    <a:pt x="245" y="50"/>
                  </a:lnTo>
                  <a:lnTo>
                    <a:pt x="247" y="51"/>
                  </a:lnTo>
                  <a:lnTo>
                    <a:pt x="255" y="57"/>
                  </a:lnTo>
                  <a:lnTo>
                    <a:pt x="276" y="37"/>
                  </a:lnTo>
                  <a:lnTo>
                    <a:pt x="290" y="50"/>
                  </a:lnTo>
                  <a:lnTo>
                    <a:pt x="269" y="69"/>
                  </a:lnTo>
                  <a:lnTo>
                    <a:pt x="274" y="76"/>
                  </a:lnTo>
                  <a:lnTo>
                    <a:pt x="276" y="78"/>
                  </a:lnTo>
                  <a:lnTo>
                    <a:pt x="278" y="82"/>
                  </a:lnTo>
                  <a:lnTo>
                    <a:pt x="280" y="83"/>
                  </a:lnTo>
                  <a:lnTo>
                    <a:pt x="282" y="87"/>
                  </a:lnTo>
                  <a:lnTo>
                    <a:pt x="288" y="94"/>
                  </a:lnTo>
                  <a:lnTo>
                    <a:pt x="316" y="83"/>
                  </a:lnTo>
                  <a:lnTo>
                    <a:pt x="324" y="101"/>
                  </a:lnTo>
                  <a:lnTo>
                    <a:pt x="296" y="110"/>
                  </a:lnTo>
                  <a:lnTo>
                    <a:pt x="298" y="119"/>
                  </a:lnTo>
                  <a:lnTo>
                    <a:pt x="298" y="122"/>
                  </a:lnTo>
                  <a:lnTo>
                    <a:pt x="300" y="124"/>
                  </a:lnTo>
                  <a:lnTo>
                    <a:pt x="300" y="128"/>
                  </a:lnTo>
                  <a:lnTo>
                    <a:pt x="300" y="131"/>
                  </a:lnTo>
                  <a:lnTo>
                    <a:pt x="302" y="140"/>
                  </a:lnTo>
                  <a:lnTo>
                    <a:pt x="332" y="140"/>
                  </a:lnTo>
                  <a:lnTo>
                    <a:pt x="332" y="158"/>
                  </a:lnTo>
                  <a:lnTo>
                    <a:pt x="302" y="158"/>
                  </a:lnTo>
                  <a:lnTo>
                    <a:pt x="300" y="167"/>
                  </a:lnTo>
                  <a:lnTo>
                    <a:pt x="300" y="170"/>
                  </a:lnTo>
                  <a:lnTo>
                    <a:pt x="300" y="172"/>
                  </a:lnTo>
                  <a:lnTo>
                    <a:pt x="298" y="175"/>
                  </a:lnTo>
                  <a:lnTo>
                    <a:pt x="298" y="179"/>
                  </a:lnTo>
                  <a:lnTo>
                    <a:pt x="296" y="188"/>
                  </a:lnTo>
                  <a:lnTo>
                    <a:pt x="324" y="198"/>
                  </a:lnTo>
                  <a:lnTo>
                    <a:pt x="316" y="214"/>
                  </a:lnTo>
                  <a:lnTo>
                    <a:pt x="288" y="204"/>
                  </a:lnTo>
                  <a:lnTo>
                    <a:pt x="282" y="211"/>
                  </a:lnTo>
                  <a:lnTo>
                    <a:pt x="280" y="214"/>
                  </a:lnTo>
                  <a:lnTo>
                    <a:pt x="278" y="218"/>
                  </a:lnTo>
                  <a:lnTo>
                    <a:pt x="276" y="220"/>
                  </a:lnTo>
                  <a:lnTo>
                    <a:pt x="274" y="223"/>
                  </a:lnTo>
                  <a:lnTo>
                    <a:pt x="269" y="229"/>
                  </a:lnTo>
                  <a:lnTo>
                    <a:pt x="290" y="248"/>
                  </a:lnTo>
                  <a:lnTo>
                    <a:pt x="276" y="260"/>
                  </a:lnTo>
                  <a:lnTo>
                    <a:pt x="255" y="24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5830" name="Freeform 38">
              <a:extLst>
                <a:ext uri="{FF2B5EF4-FFF2-40B4-BE49-F238E27FC236}">
                  <a16:creationId xmlns:a16="http://schemas.microsoft.com/office/drawing/2014/main" id="{F5C941CC-137F-88F2-04D8-DD1C9125D70E}"/>
                </a:ext>
              </a:extLst>
            </p:cNvPr>
            <p:cNvSpPr>
              <a:spLocks/>
            </p:cNvSpPr>
            <p:nvPr/>
          </p:nvSpPr>
          <p:spPr bwMode="auto">
            <a:xfrm>
              <a:off x="3336" y="2496"/>
              <a:ext cx="115" cy="103"/>
            </a:xfrm>
            <a:custGeom>
              <a:avLst/>
              <a:gdLst>
                <a:gd name="T0" fmla="*/ 195 w 228"/>
                <a:gd name="T1" fmla="*/ 30 h 206"/>
                <a:gd name="T2" fmla="*/ 187 w 228"/>
                <a:gd name="T3" fmla="*/ 23 h 206"/>
                <a:gd name="T4" fmla="*/ 179 w 228"/>
                <a:gd name="T5" fmla="*/ 18 h 206"/>
                <a:gd name="T6" fmla="*/ 169 w 228"/>
                <a:gd name="T7" fmla="*/ 13 h 206"/>
                <a:gd name="T8" fmla="*/ 159 w 228"/>
                <a:gd name="T9" fmla="*/ 7 h 206"/>
                <a:gd name="T10" fmla="*/ 149 w 228"/>
                <a:gd name="T11" fmla="*/ 4 h 206"/>
                <a:gd name="T12" fmla="*/ 138 w 228"/>
                <a:gd name="T13" fmla="*/ 2 h 206"/>
                <a:gd name="T14" fmla="*/ 128 w 228"/>
                <a:gd name="T15" fmla="*/ 0 h 206"/>
                <a:gd name="T16" fmla="*/ 116 w 228"/>
                <a:gd name="T17" fmla="*/ 0 h 206"/>
                <a:gd name="T18" fmla="*/ 92 w 228"/>
                <a:gd name="T19" fmla="*/ 2 h 206"/>
                <a:gd name="T20" fmla="*/ 71 w 228"/>
                <a:gd name="T21" fmla="*/ 9 h 206"/>
                <a:gd name="T22" fmla="*/ 51 w 228"/>
                <a:gd name="T23" fmla="*/ 18 h 206"/>
                <a:gd name="T24" fmla="*/ 35 w 228"/>
                <a:gd name="T25" fmla="*/ 30 h 206"/>
                <a:gd name="T26" fmla="*/ 19 w 228"/>
                <a:gd name="T27" fmla="*/ 46 h 206"/>
                <a:gd name="T28" fmla="*/ 9 w 228"/>
                <a:gd name="T29" fmla="*/ 62 h 206"/>
                <a:gd name="T30" fmla="*/ 2 w 228"/>
                <a:gd name="T31" fmla="*/ 82 h 206"/>
                <a:gd name="T32" fmla="*/ 0 w 228"/>
                <a:gd name="T33" fmla="*/ 103 h 206"/>
                <a:gd name="T34" fmla="*/ 2 w 228"/>
                <a:gd name="T35" fmla="*/ 124 h 206"/>
                <a:gd name="T36" fmla="*/ 9 w 228"/>
                <a:gd name="T37" fmla="*/ 142 h 206"/>
                <a:gd name="T38" fmla="*/ 19 w 228"/>
                <a:gd name="T39" fmla="*/ 160 h 206"/>
                <a:gd name="T40" fmla="*/ 35 w 228"/>
                <a:gd name="T41" fmla="*/ 176 h 206"/>
                <a:gd name="T42" fmla="*/ 43 w 228"/>
                <a:gd name="T43" fmla="*/ 183 h 206"/>
                <a:gd name="T44" fmla="*/ 53 w 228"/>
                <a:gd name="T45" fmla="*/ 188 h 206"/>
                <a:gd name="T46" fmla="*/ 63 w 228"/>
                <a:gd name="T47" fmla="*/ 193 h 206"/>
                <a:gd name="T48" fmla="*/ 73 w 228"/>
                <a:gd name="T49" fmla="*/ 199 h 206"/>
                <a:gd name="T50" fmla="*/ 82 w 228"/>
                <a:gd name="T51" fmla="*/ 202 h 206"/>
                <a:gd name="T52" fmla="*/ 92 w 228"/>
                <a:gd name="T53" fmla="*/ 204 h 206"/>
                <a:gd name="T54" fmla="*/ 104 w 228"/>
                <a:gd name="T55" fmla="*/ 206 h 206"/>
                <a:gd name="T56" fmla="*/ 116 w 228"/>
                <a:gd name="T57" fmla="*/ 206 h 206"/>
                <a:gd name="T58" fmla="*/ 128 w 228"/>
                <a:gd name="T59" fmla="*/ 206 h 206"/>
                <a:gd name="T60" fmla="*/ 138 w 228"/>
                <a:gd name="T61" fmla="*/ 204 h 206"/>
                <a:gd name="T62" fmla="*/ 149 w 228"/>
                <a:gd name="T63" fmla="*/ 202 h 206"/>
                <a:gd name="T64" fmla="*/ 159 w 228"/>
                <a:gd name="T65" fmla="*/ 199 h 206"/>
                <a:gd name="T66" fmla="*/ 169 w 228"/>
                <a:gd name="T67" fmla="*/ 193 h 206"/>
                <a:gd name="T68" fmla="*/ 179 w 228"/>
                <a:gd name="T69" fmla="*/ 188 h 206"/>
                <a:gd name="T70" fmla="*/ 187 w 228"/>
                <a:gd name="T71" fmla="*/ 183 h 206"/>
                <a:gd name="T72" fmla="*/ 195 w 228"/>
                <a:gd name="T73" fmla="*/ 176 h 206"/>
                <a:gd name="T74" fmla="*/ 209 w 228"/>
                <a:gd name="T75" fmla="*/ 160 h 206"/>
                <a:gd name="T76" fmla="*/ 220 w 228"/>
                <a:gd name="T77" fmla="*/ 142 h 206"/>
                <a:gd name="T78" fmla="*/ 226 w 228"/>
                <a:gd name="T79" fmla="*/ 124 h 206"/>
                <a:gd name="T80" fmla="*/ 228 w 228"/>
                <a:gd name="T81" fmla="*/ 103 h 206"/>
                <a:gd name="T82" fmla="*/ 226 w 228"/>
                <a:gd name="T83" fmla="*/ 82 h 206"/>
                <a:gd name="T84" fmla="*/ 220 w 228"/>
                <a:gd name="T85" fmla="*/ 64 h 206"/>
                <a:gd name="T86" fmla="*/ 209 w 228"/>
                <a:gd name="T87" fmla="*/ 46 h 206"/>
                <a:gd name="T88" fmla="*/ 195 w 228"/>
                <a:gd name="T89" fmla="*/ 30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28" h="206">
                  <a:moveTo>
                    <a:pt x="195" y="30"/>
                  </a:moveTo>
                  <a:lnTo>
                    <a:pt x="187" y="23"/>
                  </a:lnTo>
                  <a:lnTo>
                    <a:pt x="179" y="18"/>
                  </a:lnTo>
                  <a:lnTo>
                    <a:pt x="169" y="13"/>
                  </a:lnTo>
                  <a:lnTo>
                    <a:pt x="159" y="7"/>
                  </a:lnTo>
                  <a:lnTo>
                    <a:pt x="149" y="4"/>
                  </a:lnTo>
                  <a:lnTo>
                    <a:pt x="138" y="2"/>
                  </a:lnTo>
                  <a:lnTo>
                    <a:pt x="128" y="0"/>
                  </a:lnTo>
                  <a:lnTo>
                    <a:pt x="116" y="0"/>
                  </a:lnTo>
                  <a:lnTo>
                    <a:pt x="92" y="2"/>
                  </a:lnTo>
                  <a:lnTo>
                    <a:pt x="71" y="9"/>
                  </a:lnTo>
                  <a:lnTo>
                    <a:pt x="51" y="18"/>
                  </a:lnTo>
                  <a:lnTo>
                    <a:pt x="35" y="30"/>
                  </a:lnTo>
                  <a:lnTo>
                    <a:pt x="19" y="46"/>
                  </a:lnTo>
                  <a:lnTo>
                    <a:pt x="9" y="62"/>
                  </a:lnTo>
                  <a:lnTo>
                    <a:pt x="2" y="82"/>
                  </a:lnTo>
                  <a:lnTo>
                    <a:pt x="0" y="103"/>
                  </a:lnTo>
                  <a:lnTo>
                    <a:pt x="2" y="124"/>
                  </a:lnTo>
                  <a:lnTo>
                    <a:pt x="9" y="142"/>
                  </a:lnTo>
                  <a:lnTo>
                    <a:pt x="19" y="160"/>
                  </a:lnTo>
                  <a:lnTo>
                    <a:pt x="35" y="176"/>
                  </a:lnTo>
                  <a:lnTo>
                    <a:pt x="43" y="183"/>
                  </a:lnTo>
                  <a:lnTo>
                    <a:pt x="53" y="188"/>
                  </a:lnTo>
                  <a:lnTo>
                    <a:pt x="63" y="193"/>
                  </a:lnTo>
                  <a:lnTo>
                    <a:pt x="73" y="199"/>
                  </a:lnTo>
                  <a:lnTo>
                    <a:pt x="82" y="202"/>
                  </a:lnTo>
                  <a:lnTo>
                    <a:pt x="92" y="204"/>
                  </a:lnTo>
                  <a:lnTo>
                    <a:pt x="104" y="206"/>
                  </a:lnTo>
                  <a:lnTo>
                    <a:pt x="116" y="206"/>
                  </a:lnTo>
                  <a:lnTo>
                    <a:pt x="128" y="206"/>
                  </a:lnTo>
                  <a:lnTo>
                    <a:pt x="138" y="204"/>
                  </a:lnTo>
                  <a:lnTo>
                    <a:pt x="149" y="202"/>
                  </a:lnTo>
                  <a:lnTo>
                    <a:pt x="159" y="199"/>
                  </a:lnTo>
                  <a:lnTo>
                    <a:pt x="169" y="193"/>
                  </a:lnTo>
                  <a:lnTo>
                    <a:pt x="179" y="188"/>
                  </a:lnTo>
                  <a:lnTo>
                    <a:pt x="187" y="183"/>
                  </a:lnTo>
                  <a:lnTo>
                    <a:pt x="195" y="176"/>
                  </a:lnTo>
                  <a:lnTo>
                    <a:pt x="209" y="160"/>
                  </a:lnTo>
                  <a:lnTo>
                    <a:pt x="220" y="142"/>
                  </a:lnTo>
                  <a:lnTo>
                    <a:pt x="226" y="124"/>
                  </a:lnTo>
                  <a:lnTo>
                    <a:pt x="228" y="103"/>
                  </a:lnTo>
                  <a:lnTo>
                    <a:pt x="226" y="82"/>
                  </a:lnTo>
                  <a:lnTo>
                    <a:pt x="220" y="64"/>
                  </a:lnTo>
                  <a:lnTo>
                    <a:pt x="209" y="46"/>
                  </a:lnTo>
                  <a:lnTo>
                    <a:pt x="195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5831" name="Freeform 39">
              <a:extLst>
                <a:ext uri="{FF2B5EF4-FFF2-40B4-BE49-F238E27FC236}">
                  <a16:creationId xmlns:a16="http://schemas.microsoft.com/office/drawing/2014/main" id="{9EC27BAA-54FC-21F6-66C2-A2EFF5FF6B54}"/>
                </a:ext>
              </a:extLst>
            </p:cNvPr>
            <p:cNvSpPr>
              <a:spLocks/>
            </p:cNvSpPr>
            <p:nvPr/>
          </p:nvSpPr>
          <p:spPr bwMode="auto">
            <a:xfrm>
              <a:off x="3348" y="2506"/>
              <a:ext cx="92" cy="83"/>
            </a:xfrm>
            <a:custGeom>
              <a:avLst/>
              <a:gdLst>
                <a:gd name="T0" fmla="*/ 93 w 184"/>
                <a:gd name="T1" fmla="*/ 166 h 166"/>
                <a:gd name="T2" fmla="*/ 83 w 184"/>
                <a:gd name="T3" fmla="*/ 166 h 166"/>
                <a:gd name="T4" fmla="*/ 73 w 184"/>
                <a:gd name="T5" fmla="*/ 164 h 166"/>
                <a:gd name="T6" fmla="*/ 65 w 184"/>
                <a:gd name="T7" fmla="*/ 163 h 166"/>
                <a:gd name="T8" fmla="*/ 57 w 184"/>
                <a:gd name="T9" fmla="*/ 159 h 166"/>
                <a:gd name="T10" fmla="*/ 48 w 184"/>
                <a:gd name="T11" fmla="*/ 156 h 166"/>
                <a:gd name="T12" fmla="*/ 40 w 184"/>
                <a:gd name="T13" fmla="*/ 152 h 166"/>
                <a:gd name="T14" fmla="*/ 34 w 184"/>
                <a:gd name="T15" fmla="*/ 147 h 166"/>
                <a:gd name="T16" fmla="*/ 26 w 184"/>
                <a:gd name="T17" fmla="*/ 141 h 166"/>
                <a:gd name="T18" fmla="*/ 14 w 184"/>
                <a:gd name="T19" fmla="*/ 129 h 166"/>
                <a:gd name="T20" fmla="*/ 6 w 184"/>
                <a:gd name="T21" fmla="*/ 115 h 166"/>
                <a:gd name="T22" fmla="*/ 2 w 184"/>
                <a:gd name="T23" fmla="*/ 101 h 166"/>
                <a:gd name="T24" fmla="*/ 0 w 184"/>
                <a:gd name="T25" fmla="*/ 83 h 166"/>
                <a:gd name="T26" fmla="*/ 2 w 184"/>
                <a:gd name="T27" fmla="*/ 67 h 166"/>
                <a:gd name="T28" fmla="*/ 6 w 184"/>
                <a:gd name="T29" fmla="*/ 51 h 166"/>
                <a:gd name="T30" fmla="*/ 14 w 184"/>
                <a:gd name="T31" fmla="*/ 37 h 166"/>
                <a:gd name="T32" fmla="*/ 26 w 184"/>
                <a:gd name="T33" fmla="*/ 24 h 166"/>
                <a:gd name="T34" fmla="*/ 34 w 184"/>
                <a:gd name="T35" fmla="*/ 19 h 166"/>
                <a:gd name="T36" fmla="*/ 40 w 184"/>
                <a:gd name="T37" fmla="*/ 14 h 166"/>
                <a:gd name="T38" fmla="*/ 48 w 184"/>
                <a:gd name="T39" fmla="*/ 10 h 166"/>
                <a:gd name="T40" fmla="*/ 57 w 184"/>
                <a:gd name="T41" fmla="*/ 7 h 166"/>
                <a:gd name="T42" fmla="*/ 65 w 184"/>
                <a:gd name="T43" fmla="*/ 3 h 166"/>
                <a:gd name="T44" fmla="*/ 73 w 184"/>
                <a:gd name="T45" fmla="*/ 1 h 166"/>
                <a:gd name="T46" fmla="*/ 83 w 184"/>
                <a:gd name="T47" fmla="*/ 0 h 166"/>
                <a:gd name="T48" fmla="*/ 93 w 184"/>
                <a:gd name="T49" fmla="*/ 0 h 166"/>
                <a:gd name="T50" fmla="*/ 101 w 184"/>
                <a:gd name="T51" fmla="*/ 0 h 166"/>
                <a:gd name="T52" fmla="*/ 111 w 184"/>
                <a:gd name="T53" fmla="*/ 1 h 166"/>
                <a:gd name="T54" fmla="*/ 119 w 184"/>
                <a:gd name="T55" fmla="*/ 3 h 166"/>
                <a:gd name="T56" fmla="*/ 128 w 184"/>
                <a:gd name="T57" fmla="*/ 7 h 166"/>
                <a:gd name="T58" fmla="*/ 136 w 184"/>
                <a:gd name="T59" fmla="*/ 10 h 166"/>
                <a:gd name="T60" fmla="*/ 144 w 184"/>
                <a:gd name="T61" fmla="*/ 14 h 166"/>
                <a:gd name="T62" fmla="*/ 150 w 184"/>
                <a:gd name="T63" fmla="*/ 19 h 166"/>
                <a:gd name="T64" fmla="*/ 158 w 184"/>
                <a:gd name="T65" fmla="*/ 24 h 166"/>
                <a:gd name="T66" fmla="*/ 168 w 184"/>
                <a:gd name="T67" fmla="*/ 37 h 166"/>
                <a:gd name="T68" fmla="*/ 178 w 184"/>
                <a:gd name="T69" fmla="*/ 51 h 166"/>
                <a:gd name="T70" fmla="*/ 182 w 184"/>
                <a:gd name="T71" fmla="*/ 67 h 166"/>
                <a:gd name="T72" fmla="*/ 184 w 184"/>
                <a:gd name="T73" fmla="*/ 83 h 166"/>
                <a:gd name="T74" fmla="*/ 182 w 184"/>
                <a:gd name="T75" fmla="*/ 99 h 166"/>
                <a:gd name="T76" fmla="*/ 176 w 184"/>
                <a:gd name="T77" fmla="*/ 115 h 166"/>
                <a:gd name="T78" fmla="*/ 168 w 184"/>
                <a:gd name="T79" fmla="*/ 129 h 166"/>
                <a:gd name="T80" fmla="*/ 158 w 184"/>
                <a:gd name="T81" fmla="*/ 141 h 166"/>
                <a:gd name="T82" fmla="*/ 144 w 184"/>
                <a:gd name="T83" fmla="*/ 152 h 166"/>
                <a:gd name="T84" fmla="*/ 128 w 184"/>
                <a:gd name="T85" fmla="*/ 159 h 166"/>
                <a:gd name="T86" fmla="*/ 111 w 184"/>
                <a:gd name="T87" fmla="*/ 164 h 166"/>
                <a:gd name="T88" fmla="*/ 93 w 184"/>
                <a:gd name="T89" fmla="*/ 166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84" h="166">
                  <a:moveTo>
                    <a:pt x="93" y="166"/>
                  </a:moveTo>
                  <a:lnTo>
                    <a:pt x="83" y="166"/>
                  </a:lnTo>
                  <a:lnTo>
                    <a:pt x="73" y="164"/>
                  </a:lnTo>
                  <a:lnTo>
                    <a:pt x="65" y="163"/>
                  </a:lnTo>
                  <a:lnTo>
                    <a:pt x="57" y="159"/>
                  </a:lnTo>
                  <a:lnTo>
                    <a:pt x="48" y="156"/>
                  </a:lnTo>
                  <a:lnTo>
                    <a:pt x="40" y="152"/>
                  </a:lnTo>
                  <a:lnTo>
                    <a:pt x="34" y="147"/>
                  </a:lnTo>
                  <a:lnTo>
                    <a:pt x="26" y="141"/>
                  </a:lnTo>
                  <a:lnTo>
                    <a:pt x="14" y="129"/>
                  </a:lnTo>
                  <a:lnTo>
                    <a:pt x="6" y="115"/>
                  </a:lnTo>
                  <a:lnTo>
                    <a:pt x="2" y="101"/>
                  </a:lnTo>
                  <a:lnTo>
                    <a:pt x="0" y="83"/>
                  </a:lnTo>
                  <a:lnTo>
                    <a:pt x="2" y="67"/>
                  </a:lnTo>
                  <a:lnTo>
                    <a:pt x="6" y="51"/>
                  </a:lnTo>
                  <a:lnTo>
                    <a:pt x="14" y="37"/>
                  </a:lnTo>
                  <a:lnTo>
                    <a:pt x="26" y="24"/>
                  </a:lnTo>
                  <a:lnTo>
                    <a:pt x="34" y="19"/>
                  </a:lnTo>
                  <a:lnTo>
                    <a:pt x="40" y="14"/>
                  </a:lnTo>
                  <a:lnTo>
                    <a:pt x="48" y="10"/>
                  </a:lnTo>
                  <a:lnTo>
                    <a:pt x="57" y="7"/>
                  </a:lnTo>
                  <a:lnTo>
                    <a:pt x="65" y="3"/>
                  </a:lnTo>
                  <a:lnTo>
                    <a:pt x="73" y="1"/>
                  </a:lnTo>
                  <a:lnTo>
                    <a:pt x="83" y="0"/>
                  </a:lnTo>
                  <a:lnTo>
                    <a:pt x="93" y="0"/>
                  </a:lnTo>
                  <a:lnTo>
                    <a:pt x="101" y="0"/>
                  </a:lnTo>
                  <a:lnTo>
                    <a:pt x="111" y="1"/>
                  </a:lnTo>
                  <a:lnTo>
                    <a:pt x="119" y="3"/>
                  </a:lnTo>
                  <a:lnTo>
                    <a:pt x="128" y="7"/>
                  </a:lnTo>
                  <a:lnTo>
                    <a:pt x="136" y="10"/>
                  </a:lnTo>
                  <a:lnTo>
                    <a:pt x="144" y="14"/>
                  </a:lnTo>
                  <a:lnTo>
                    <a:pt x="150" y="19"/>
                  </a:lnTo>
                  <a:lnTo>
                    <a:pt x="158" y="24"/>
                  </a:lnTo>
                  <a:lnTo>
                    <a:pt x="168" y="37"/>
                  </a:lnTo>
                  <a:lnTo>
                    <a:pt x="178" y="51"/>
                  </a:lnTo>
                  <a:lnTo>
                    <a:pt x="182" y="67"/>
                  </a:lnTo>
                  <a:lnTo>
                    <a:pt x="184" y="83"/>
                  </a:lnTo>
                  <a:lnTo>
                    <a:pt x="182" y="99"/>
                  </a:lnTo>
                  <a:lnTo>
                    <a:pt x="176" y="115"/>
                  </a:lnTo>
                  <a:lnTo>
                    <a:pt x="168" y="129"/>
                  </a:lnTo>
                  <a:lnTo>
                    <a:pt x="158" y="141"/>
                  </a:lnTo>
                  <a:lnTo>
                    <a:pt x="144" y="152"/>
                  </a:lnTo>
                  <a:lnTo>
                    <a:pt x="128" y="159"/>
                  </a:lnTo>
                  <a:lnTo>
                    <a:pt x="111" y="164"/>
                  </a:lnTo>
                  <a:lnTo>
                    <a:pt x="93" y="16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5832" name="Freeform 40">
              <a:extLst>
                <a:ext uri="{FF2B5EF4-FFF2-40B4-BE49-F238E27FC236}">
                  <a16:creationId xmlns:a16="http://schemas.microsoft.com/office/drawing/2014/main" id="{8C40F906-1F52-FAE8-CDB7-9480E38E3803}"/>
                </a:ext>
              </a:extLst>
            </p:cNvPr>
            <p:cNvSpPr>
              <a:spLocks/>
            </p:cNvSpPr>
            <p:nvPr/>
          </p:nvSpPr>
          <p:spPr bwMode="auto">
            <a:xfrm>
              <a:off x="3368" y="2524"/>
              <a:ext cx="53" cy="47"/>
            </a:xfrm>
            <a:custGeom>
              <a:avLst/>
              <a:gdLst>
                <a:gd name="T0" fmla="*/ 53 w 106"/>
                <a:gd name="T1" fmla="*/ 0 h 96"/>
                <a:gd name="T2" fmla="*/ 31 w 106"/>
                <a:gd name="T3" fmla="*/ 4 h 96"/>
                <a:gd name="T4" fmla="*/ 16 w 106"/>
                <a:gd name="T5" fmla="*/ 14 h 96"/>
                <a:gd name="T6" fmla="*/ 4 w 106"/>
                <a:gd name="T7" fmla="*/ 28 h 96"/>
                <a:gd name="T8" fmla="*/ 0 w 106"/>
                <a:gd name="T9" fmla="*/ 48 h 96"/>
                <a:gd name="T10" fmla="*/ 2 w 106"/>
                <a:gd name="T11" fmla="*/ 57 h 96"/>
                <a:gd name="T12" fmla="*/ 4 w 106"/>
                <a:gd name="T13" fmla="*/ 66 h 96"/>
                <a:gd name="T14" fmla="*/ 10 w 106"/>
                <a:gd name="T15" fmla="*/ 74 h 96"/>
                <a:gd name="T16" fmla="*/ 16 w 106"/>
                <a:gd name="T17" fmla="*/ 82 h 96"/>
                <a:gd name="T18" fmla="*/ 23 w 106"/>
                <a:gd name="T19" fmla="*/ 87 h 96"/>
                <a:gd name="T20" fmla="*/ 33 w 106"/>
                <a:gd name="T21" fmla="*/ 92 h 96"/>
                <a:gd name="T22" fmla="*/ 43 w 106"/>
                <a:gd name="T23" fmla="*/ 94 h 96"/>
                <a:gd name="T24" fmla="*/ 53 w 106"/>
                <a:gd name="T25" fmla="*/ 96 h 96"/>
                <a:gd name="T26" fmla="*/ 63 w 106"/>
                <a:gd name="T27" fmla="*/ 94 h 96"/>
                <a:gd name="T28" fmla="*/ 73 w 106"/>
                <a:gd name="T29" fmla="*/ 92 h 96"/>
                <a:gd name="T30" fmla="*/ 83 w 106"/>
                <a:gd name="T31" fmla="*/ 87 h 96"/>
                <a:gd name="T32" fmla="*/ 90 w 106"/>
                <a:gd name="T33" fmla="*/ 82 h 96"/>
                <a:gd name="T34" fmla="*/ 96 w 106"/>
                <a:gd name="T35" fmla="*/ 74 h 96"/>
                <a:gd name="T36" fmla="*/ 102 w 106"/>
                <a:gd name="T37" fmla="*/ 66 h 96"/>
                <a:gd name="T38" fmla="*/ 104 w 106"/>
                <a:gd name="T39" fmla="*/ 57 h 96"/>
                <a:gd name="T40" fmla="*/ 106 w 106"/>
                <a:gd name="T41" fmla="*/ 48 h 96"/>
                <a:gd name="T42" fmla="*/ 104 w 106"/>
                <a:gd name="T43" fmla="*/ 39 h 96"/>
                <a:gd name="T44" fmla="*/ 102 w 106"/>
                <a:gd name="T45" fmla="*/ 30 h 96"/>
                <a:gd name="T46" fmla="*/ 96 w 106"/>
                <a:gd name="T47" fmla="*/ 21 h 96"/>
                <a:gd name="T48" fmla="*/ 90 w 106"/>
                <a:gd name="T49" fmla="*/ 14 h 96"/>
                <a:gd name="T50" fmla="*/ 83 w 106"/>
                <a:gd name="T51" fmla="*/ 9 h 96"/>
                <a:gd name="T52" fmla="*/ 73 w 106"/>
                <a:gd name="T53" fmla="*/ 4 h 96"/>
                <a:gd name="T54" fmla="*/ 63 w 106"/>
                <a:gd name="T55" fmla="*/ 2 h 96"/>
                <a:gd name="T56" fmla="*/ 53 w 106"/>
                <a:gd name="T57" fmla="*/ 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06" h="96">
                  <a:moveTo>
                    <a:pt x="53" y="0"/>
                  </a:moveTo>
                  <a:lnTo>
                    <a:pt x="31" y="4"/>
                  </a:lnTo>
                  <a:lnTo>
                    <a:pt x="16" y="14"/>
                  </a:lnTo>
                  <a:lnTo>
                    <a:pt x="4" y="28"/>
                  </a:lnTo>
                  <a:lnTo>
                    <a:pt x="0" y="48"/>
                  </a:lnTo>
                  <a:lnTo>
                    <a:pt x="2" y="57"/>
                  </a:lnTo>
                  <a:lnTo>
                    <a:pt x="4" y="66"/>
                  </a:lnTo>
                  <a:lnTo>
                    <a:pt x="10" y="74"/>
                  </a:lnTo>
                  <a:lnTo>
                    <a:pt x="16" y="82"/>
                  </a:lnTo>
                  <a:lnTo>
                    <a:pt x="23" y="87"/>
                  </a:lnTo>
                  <a:lnTo>
                    <a:pt x="33" y="92"/>
                  </a:lnTo>
                  <a:lnTo>
                    <a:pt x="43" y="94"/>
                  </a:lnTo>
                  <a:lnTo>
                    <a:pt x="53" y="96"/>
                  </a:lnTo>
                  <a:lnTo>
                    <a:pt x="63" y="94"/>
                  </a:lnTo>
                  <a:lnTo>
                    <a:pt x="73" y="92"/>
                  </a:lnTo>
                  <a:lnTo>
                    <a:pt x="83" y="87"/>
                  </a:lnTo>
                  <a:lnTo>
                    <a:pt x="90" y="82"/>
                  </a:lnTo>
                  <a:lnTo>
                    <a:pt x="96" y="74"/>
                  </a:lnTo>
                  <a:lnTo>
                    <a:pt x="102" y="66"/>
                  </a:lnTo>
                  <a:lnTo>
                    <a:pt x="104" y="57"/>
                  </a:lnTo>
                  <a:lnTo>
                    <a:pt x="106" y="48"/>
                  </a:lnTo>
                  <a:lnTo>
                    <a:pt x="104" y="39"/>
                  </a:lnTo>
                  <a:lnTo>
                    <a:pt x="102" y="30"/>
                  </a:lnTo>
                  <a:lnTo>
                    <a:pt x="96" y="21"/>
                  </a:lnTo>
                  <a:lnTo>
                    <a:pt x="90" y="14"/>
                  </a:lnTo>
                  <a:lnTo>
                    <a:pt x="83" y="9"/>
                  </a:lnTo>
                  <a:lnTo>
                    <a:pt x="73" y="4"/>
                  </a:lnTo>
                  <a:lnTo>
                    <a:pt x="63" y="2"/>
                  </a:lnTo>
                  <a:lnTo>
                    <a:pt x="53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5833" name="Freeform 41">
              <a:extLst>
                <a:ext uri="{FF2B5EF4-FFF2-40B4-BE49-F238E27FC236}">
                  <a16:creationId xmlns:a16="http://schemas.microsoft.com/office/drawing/2014/main" id="{0681DE5E-2D48-6CAE-B7F3-934890934D7D}"/>
                </a:ext>
              </a:extLst>
            </p:cNvPr>
            <p:cNvSpPr>
              <a:spLocks/>
            </p:cNvSpPr>
            <p:nvPr/>
          </p:nvSpPr>
          <p:spPr bwMode="auto">
            <a:xfrm>
              <a:off x="3379" y="2533"/>
              <a:ext cx="31" cy="29"/>
            </a:xfrm>
            <a:custGeom>
              <a:avLst/>
              <a:gdLst>
                <a:gd name="T0" fmla="*/ 32 w 64"/>
                <a:gd name="T1" fmla="*/ 56 h 56"/>
                <a:gd name="T2" fmla="*/ 20 w 64"/>
                <a:gd name="T3" fmla="*/ 54 h 56"/>
                <a:gd name="T4" fmla="*/ 10 w 64"/>
                <a:gd name="T5" fmla="*/ 47 h 56"/>
                <a:gd name="T6" fmla="*/ 2 w 64"/>
                <a:gd name="T7" fmla="*/ 39 h 56"/>
                <a:gd name="T8" fmla="*/ 0 w 64"/>
                <a:gd name="T9" fmla="*/ 28 h 56"/>
                <a:gd name="T10" fmla="*/ 2 w 64"/>
                <a:gd name="T11" fmla="*/ 17 h 56"/>
                <a:gd name="T12" fmla="*/ 10 w 64"/>
                <a:gd name="T13" fmla="*/ 8 h 56"/>
                <a:gd name="T14" fmla="*/ 20 w 64"/>
                <a:gd name="T15" fmla="*/ 1 h 56"/>
                <a:gd name="T16" fmla="*/ 32 w 64"/>
                <a:gd name="T17" fmla="*/ 0 h 56"/>
                <a:gd name="T18" fmla="*/ 44 w 64"/>
                <a:gd name="T19" fmla="*/ 1 h 56"/>
                <a:gd name="T20" fmla="*/ 54 w 64"/>
                <a:gd name="T21" fmla="*/ 8 h 56"/>
                <a:gd name="T22" fmla="*/ 62 w 64"/>
                <a:gd name="T23" fmla="*/ 17 h 56"/>
                <a:gd name="T24" fmla="*/ 64 w 64"/>
                <a:gd name="T25" fmla="*/ 28 h 56"/>
                <a:gd name="T26" fmla="*/ 62 w 64"/>
                <a:gd name="T27" fmla="*/ 39 h 56"/>
                <a:gd name="T28" fmla="*/ 54 w 64"/>
                <a:gd name="T29" fmla="*/ 47 h 56"/>
                <a:gd name="T30" fmla="*/ 44 w 64"/>
                <a:gd name="T31" fmla="*/ 54 h 56"/>
                <a:gd name="T32" fmla="*/ 32 w 64"/>
                <a:gd name="T33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4" h="56">
                  <a:moveTo>
                    <a:pt x="32" y="56"/>
                  </a:moveTo>
                  <a:lnTo>
                    <a:pt x="20" y="54"/>
                  </a:lnTo>
                  <a:lnTo>
                    <a:pt x="10" y="47"/>
                  </a:lnTo>
                  <a:lnTo>
                    <a:pt x="2" y="39"/>
                  </a:lnTo>
                  <a:lnTo>
                    <a:pt x="0" y="28"/>
                  </a:lnTo>
                  <a:lnTo>
                    <a:pt x="2" y="17"/>
                  </a:lnTo>
                  <a:lnTo>
                    <a:pt x="10" y="8"/>
                  </a:lnTo>
                  <a:lnTo>
                    <a:pt x="20" y="1"/>
                  </a:lnTo>
                  <a:lnTo>
                    <a:pt x="32" y="0"/>
                  </a:lnTo>
                  <a:lnTo>
                    <a:pt x="44" y="1"/>
                  </a:lnTo>
                  <a:lnTo>
                    <a:pt x="54" y="8"/>
                  </a:lnTo>
                  <a:lnTo>
                    <a:pt x="62" y="17"/>
                  </a:lnTo>
                  <a:lnTo>
                    <a:pt x="64" y="28"/>
                  </a:lnTo>
                  <a:lnTo>
                    <a:pt x="62" y="39"/>
                  </a:lnTo>
                  <a:lnTo>
                    <a:pt x="54" y="47"/>
                  </a:lnTo>
                  <a:lnTo>
                    <a:pt x="44" y="54"/>
                  </a:lnTo>
                  <a:lnTo>
                    <a:pt x="32" y="5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5834" name="Freeform 42">
              <a:extLst>
                <a:ext uri="{FF2B5EF4-FFF2-40B4-BE49-F238E27FC236}">
                  <a16:creationId xmlns:a16="http://schemas.microsoft.com/office/drawing/2014/main" id="{7B078E2B-4DBA-C46F-E584-517A9ADF6B12}"/>
                </a:ext>
              </a:extLst>
            </p:cNvPr>
            <p:cNvSpPr>
              <a:spLocks/>
            </p:cNvSpPr>
            <p:nvPr/>
          </p:nvSpPr>
          <p:spPr bwMode="auto">
            <a:xfrm>
              <a:off x="3025" y="2516"/>
              <a:ext cx="273" cy="247"/>
            </a:xfrm>
            <a:custGeom>
              <a:avLst/>
              <a:gdLst>
                <a:gd name="T0" fmla="*/ 469 w 546"/>
                <a:gd name="T1" fmla="*/ 365 h 492"/>
                <a:gd name="T2" fmla="*/ 506 w 546"/>
                <a:gd name="T3" fmla="*/ 379 h 492"/>
                <a:gd name="T4" fmla="*/ 542 w 546"/>
                <a:gd name="T5" fmla="*/ 303 h 492"/>
                <a:gd name="T6" fmla="*/ 502 w 546"/>
                <a:gd name="T7" fmla="*/ 287 h 492"/>
                <a:gd name="T8" fmla="*/ 546 w 546"/>
                <a:gd name="T9" fmla="*/ 287 h 492"/>
                <a:gd name="T10" fmla="*/ 546 w 546"/>
                <a:gd name="T11" fmla="*/ 205 h 492"/>
                <a:gd name="T12" fmla="*/ 504 w 546"/>
                <a:gd name="T13" fmla="*/ 205 h 492"/>
                <a:gd name="T14" fmla="*/ 542 w 546"/>
                <a:gd name="T15" fmla="*/ 191 h 492"/>
                <a:gd name="T16" fmla="*/ 508 w 546"/>
                <a:gd name="T17" fmla="*/ 115 h 492"/>
                <a:gd name="T18" fmla="*/ 467 w 546"/>
                <a:gd name="T19" fmla="*/ 129 h 492"/>
                <a:gd name="T20" fmla="*/ 498 w 546"/>
                <a:gd name="T21" fmla="*/ 101 h 492"/>
                <a:gd name="T22" fmla="*/ 433 w 546"/>
                <a:gd name="T23" fmla="*/ 42 h 492"/>
                <a:gd name="T24" fmla="*/ 404 w 546"/>
                <a:gd name="T25" fmla="*/ 69 h 492"/>
                <a:gd name="T26" fmla="*/ 420 w 546"/>
                <a:gd name="T27" fmla="*/ 35 h 492"/>
                <a:gd name="T28" fmla="*/ 335 w 546"/>
                <a:gd name="T29" fmla="*/ 3 h 492"/>
                <a:gd name="T30" fmla="*/ 319 w 546"/>
                <a:gd name="T31" fmla="*/ 39 h 492"/>
                <a:gd name="T32" fmla="*/ 319 w 546"/>
                <a:gd name="T33" fmla="*/ 0 h 492"/>
                <a:gd name="T34" fmla="*/ 226 w 546"/>
                <a:gd name="T35" fmla="*/ 0 h 492"/>
                <a:gd name="T36" fmla="*/ 226 w 546"/>
                <a:gd name="T37" fmla="*/ 37 h 492"/>
                <a:gd name="T38" fmla="*/ 211 w 546"/>
                <a:gd name="T39" fmla="*/ 3 h 492"/>
                <a:gd name="T40" fmla="*/ 126 w 546"/>
                <a:gd name="T41" fmla="*/ 35 h 492"/>
                <a:gd name="T42" fmla="*/ 142 w 546"/>
                <a:gd name="T43" fmla="*/ 71 h 492"/>
                <a:gd name="T44" fmla="*/ 112 w 546"/>
                <a:gd name="T45" fmla="*/ 42 h 492"/>
                <a:gd name="T46" fmla="*/ 47 w 546"/>
                <a:gd name="T47" fmla="*/ 101 h 492"/>
                <a:gd name="T48" fmla="*/ 76 w 546"/>
                <a:gd name="T49" fmla="*/ 127 h 492"/>
                <a:gd name="T50" fmla="*/ 37 w 546"/>
                <a:gd name="T51" fmla="*/ 113 h 492"/>
                <a:gd name="T52" fmla="*/ 3 w 546"/>
                <a:gd name="T53" fmla="*/ 189 h 492"/>
                <a:gd name="T54" fmla="*/ 43 w 546"/>
                <a:gd name="T55" fmla="*/ 205 h 492"/>
                <a:gd name="T56" fmla="*/ 0 w 546"/>
                <a:gd name="T57" fmla="*/ 205 h 492"/>
                <a:gd name="T58" fmla="*/ 0 w 546"/>
                <a:gd name="T59" fmla="*/ 287 h 492"/>
                <a:gd name="T60" fmla="*/ 39 w 546"/>
                <a:gd name="T61" fmla="*/ 287 h 492"/>
                <a:gd name="T62" fmla="*/ 2 w 546"/>
                <a:gd name="T63" fmla="*/ 301 h 492"/>
                <a:gd name="T64" fmla="*/ 37 w 546"/>
                <a:gd name="T65" fmla="*/ 377 h 492"/>
                <a:gd name="T66" fmla="*/ 76 w 546"/>
                <a:gd name="T67" fmla="*/ 363 h 492"/>
                <a:gd name="T68" fmla="*/ 47 w 546"/>
                <a:gd name="T69" fmla="*/ 390 h 492"/>
                <a:gd name="T70" fmla="*/ 112 w 546"/>
                <a:gd name="T71" fmla="*/ 448 h 492"/>
                <a:gd name="T72" fmla="*/ 140 w 546"/>
                <a:gd name="T73" fmla="*/ 423 h 492"/>
                <a:gd name="T74" fmla="*/ 126 w 546"/>
                <a:gd name="T75" fmla="*/ 457 h 492"/>
                <a:gd name="T76" fmla="*/ 211 w 546"/>
                <a:gd name="T77" fmla="*/ 489 h 492"/>
                <a:gd name="T78" fmla="*/ 226 w 546"/>
                <a:gd name="T79" fmla="*/ 453 h 492"/>
                <a:gd name="T80" fmla="*/ 226 w 546"/>
                <a:gd name="T81" fmla="*/ 492 h 492"/>
                <a:gd name="T82" fmla="*/ 319 w 546"/>
                <a:gd name="T83" fmla="*/ 492 h 492"/>
                <a:gd name="T84" fmla="*/ 319 w 546"/>
                <a:gd name="T85" fmla="*/ 455 h 492"/>
                <a:gd name="T86" fmla="*/ 335 w 546"/>
                <a:gd name="T87" fmla="*/ 489 h 492"/>
                <a:gd name="T88" fmla="*/ 420 w 546"/>
                <a:gd name="T89" fmla="*/ 457 h 492"/>
                <a:gd name="T90" fmla="*/ 402 w 546"/>
                <a:gd name="T91" fmla="*/ 422 h 492"/>
                <a:gd name="T92" fmla="*/ 433 w 546"/>
                <a:gd name="T93" fmla="*/ 448 h 492"/>
                <a:gd name="T94" fmla="*/ 498 w 546"/>
                <a:gd name="T95" fmla="*/ 390 h 492"/>
                <a:gd name="T96" fmla="*/ 469 w 546"/>
                <a:gd name="T97" fmla="*/ 365 h 4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546" h="492">
                  <a:moveTo>
                    <a:pt x="469" y="365"/>
                  </a:moveTo>
                  <a:lnTo>
                    <a:pt x="506" y="379"/>
                  </a:lnTo>
                  <a:lnTo>
                    <a:pt x="542" y="303"/>
                  </a:lnTo>
                  <a:lnTo>
                    <a:pt x="502" y="287"/>
                  </a:lnTo>
                  <a:lnTo>
                    <a:pt x="546" y="287"/>
                  </a:lnTo>
                  <a:lnTo>
                    <a:pt x="546" y="205"/>
                  </a:lnTo>
                  <a:lnTo>
                    <a:pt x="504" y="205"/>
                  </a:lnTo>
                  <a:lnTo>
                    <a:pt x="542" y="191"/>
                  </a:lnTo>
                  <a:lnTo>
                    <a:pt x="508" y="115"/>
                  </a:lnTo>
                  <a:lnTo>
                    <a:pt x="467" y="129"/>
                  </a:lnTo>
                  <a:lnTo>
                    <a:pt x="498" y="101"/>
                  </a:lnTo>
                  <a:lnTo>
                    <a:pt x="433" y="42"/>
                  </a:lnTo>
                  <a:lnTo>
                    <a:pt x="404" y="69"/>
                  </a:lnTo>
                  <a:lnTo>
                    <a:pt x="420" y="35"/>
                  </a:lnTo>
                  <a:lnTo>
                    <a:pt x="335" y="3"/>
                  </a:lnTo>
                  <a:lnTo>
                    <a:pt x="319" y="39"/>
                  </a:lnTo>
                  <a:lnTo>
                    <a:pt x="319" y="0"/>
                  </a:lnTo>
                  <a:lnTo>
                    <a:pt x="226" y="0"/>
                  </a:lnTo>
                  <a:lnTo>
                    <a:pt x="226" y="37"/>
                  </a:lnTo>
                  <a:lnTo>
                    <a:pt x="211" y="3"/>
                  </a:lnTo>
                  <a:lnTo>
                    <a:pt x="126" y="35"/>
                  </a:lnTo>
                  <a:lnTo>
                    <a:pt x="142" y="71"/>
                  </a:lnTo>
                  <a:lnTo>
                    <a:pt x="112" y="42"/>
                  </a:lnTo>
                  <a:lnTo>
                    <a:pt x="47" y="101"/>
                  </a:lnTo>
                  <a:lnTo>
                    <a:pt x="76" y="127"/>
                  </a:lnTo>
                  <a:lnTo>
                    <a:pt x="37" y="113"/>
                  </a:lnTo>
                  <a:lnTo>
                    <a:pt x="3" y="189"/>
                  </a:lnTo>
                  <a:lnTo>
                    <a:pt x="43" y="205"/>
                  </a:lnTo>
                  <a:lnTo>
                    <a:pt x="0" y="205"/>
                  </a:lnTo>
                  <a:lnTo>
                    <a:pt x="0" y="287"/>
                  </a:lnTo>
                  <a:lnTo>
                    <a:pt x="39" y="287"/>
                  </a:lnTo>
                  <a:lnTo>
                    <a:pt x="2" y="301"/>
                  </a:lnTo>
                  <a:lnTo>
                    <a:pt x="37" y="377"/>
                  </a:lnTo>
                  <a:lnTo>
                    <a:pt x="76" y="363"/>
                  </a:lnTo>
                  <a:lnTo>
                    <a:pt x="47" y="390"/>
                  </a:lnTo>
                  <a:lnTo>
                    <a:pt x="112" y="448"/>
                  </a:lnTo>
                  <a:lnTo>
                    <a:pt x="140" y="423"/>
                  </a:lnTo>
                  <a:lnTo>
                    <a:pt x="126" y="457"/>
                  </a:lnTo>
                  <a:lnTo>
                    <a:pt x="211" y="489"/>
                  </a:lnTo>
                  <a:lnTo>
                    <a:pt x="226" y="453"/>
                  </a:lnTo>
                  <a:lnTo>
                    <a:pt x="226" y="492"/>
                  </a:lnTo>
                  <a:lnTo>
                    <a:pt x="319" y="492"/>
                  </a:lnTo>
                  <a:lnTo>
                    <a:pt x="319" y="455"/>
                  </a:lnTo>
                  <a:lnTo>
                    <a:pt x="335" y="489"/>
                  </a:lnTo>
                  <a:lnTo>
                    <a:pt x="420" y="457"/>
                  </a:lnTo>
                  <a:lnTo>
                    <a:pt x="402" y="422"/>
                  </a:lnTo>
                  <a:lnTo>
                    <a:pt x="433" y="448"/>
                  </a:lnTo>
                  <a:lnTo>
                    <a:pt x="498" y="390"/>
                  </a:lnTo>
                  <a:lnTo>
                    <a:pt x="469" y="36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5835" name="Freeform 43">
              <a:extLst>
                <a:ext uri="{FF2B5EF4-FFF2-40B4-BE49-F238E27FC236}">
                  <a16:creationId xmlns:a16="http://schemas.microsoft.com/office/drawing/2014/main" id="{54BA8F2A-9D87-198C-DAEB-0B005D038343}"/>
                </a:ext>
              </a:extLst>
            </p:cNvPr>
            <p:cNvSpPr>
              <a:spLocks/>
            </p:cNvSpPr>
            <p:nvPr/>
          </p:nvSpPr>
          <p:spPr bwMode="auto">
            <a:xfrm>
              <a:off x="3041" y="2531"/>
              <a:ext cx="241" cy="217"/>
            </a:xfrm>
            <a:custGeom>
              <a:avLst/>
              <a:gdLst>
                <a:gd name="T0" fmla="*/ 357 w 483"/>
                <a:gd name="T1" fmla="*/ 361 h 432"/>
                <a:gd name="T2" fmla="*/ 341 w 483"/>
                <a:gd name="T3" fmla="*/ 370 h 432"/>
                <a:gd name="T4" fmla="*/ 320 w 483"/>
                <a:gd name="T5" fmla="*/ 422 h 432"/>
                <a:gd name="T6" fmla="*/ 286 w 483"/>
                <a:gd name="T7" fmla="*/ 390 h 432"/>
                <a:gd name="T8" fmla="*/ 270 w 483"/>
                <a:gd name="T9" fmla="*/ 392 h 432"/>
                <a:gd name="T10" fmla="*/ 227 w 483"/>
                <a:gd name="T11" fmla="*/ 432 h 432"/>
                <a:gd name="T12" fmla="*/ 209 w 483"/>
                <a:gd name="T13" fmla="*/ 392 h 432"/>
                <a:gd name="T14" fmla="*/ 191 w 483"/>
                <a:gd name="T15" fmla="*/ 388 h 432"/>
                <a:gd name="T16" fmla="*/ 136 w 483"/>
                <a:gd name="T17" fmla="*/ 411 h 432"/>
                <a:gd name="T18" fmla="*/ 136 w 483"/>
                <a:gd name="T19" fmla="*/ 365 h 432"/>
                <a:gd name="T20" fmla="*/ 122 w 483"/>
                <a:gd name="T21" fmla="*/ 358 h 432"/>
                <a:gd name="T22" fmla="*/ 61 w 483"/>
                <a:gd name="T23" fmla="*/ 360 h 432"/>
                <a:gd name="T24" fmla="*/ 81 w 483"/>
                <a:gd name="T25" fmla="*/ 319 h 432"/>
                <a:gd name="T26" fmla="*/ 71 w 483"/>
                <a:gd name="T27" fmla="*/ 306 h 432"/>
                <a:gd name="T28" fmla="*/ 12 w 483"/>
                <a:gd name="T29" fmla="*/ 287 h 432"/>
                <a:gd name="T30" fmla="*/ 47 w 483"/>
                <a:gd name="T31" fmla="*/ 255 h 432"/>
                <a:gd name="T32" fmla="*/ 45 w 483"/>
                <a:gd name="T33" fmla="*/ 241 h 432"/>
                <a:gd name="T34" fmla="*/ 0 w 483"/>
                <a:gd name="T35" fmla="*/ 204 h 432"/>
                <a:gd name="T36" fmla="*/ 45 w 483"/>
                <a:gd name="T37" fmla="*/ 186 h 432"/>
                <a:gd name="T38" fmla="*/ 49 w 483"/>
                <a:gd name="T39" fmla="*/ 172 h 432"/>
                <a:gd name="T40" fmla="*/ 24 w 483"/>
                <a:gd name="T41" fmla="*/ 120 h 432"/>
                <a:gd name="T42" fmla="*/ 75 w 483"/>
                <a:gd name="T43" fmla="*/ 122 h 432"/>
                <a:gd name="T44" fmla="*/ 83 w 483"/>
                <a:gd name="T45" fmla="*/ 110 h 432"/>
                <a:gd name="T46" fmla="*/ 81 w 483"/>
                <a:gd name="T47" fmla="*/ 53 h 432"/>
                <a:gd name="T48" fmla="*/ 126 w 483"/>
                <a:gd name="T49" fmla="*/ 71 h 432"/>
                <a:gd name="T50" fmla="*/ 140 w 483"/>
                <a:gd name="T51" fmla="*/ 62 h 432"/>
                <a:gd name="T52" fmla="*/ 162 w 483"/>
                <a:gd name="T53" fmla="*/ 11 h 432"/>
                <a:gd name="T54" fmla="*/ 197 w 483"/>
                <a:gd name="T55" fmla="*/ 43 h 432"/>
                <a:gd name="T56" fmla="*/ 213 w 483"/>
                <a:gd name="T57" fmla="*/ 39 h 432"/>
                <a:gd name="T58" fmla="*/ 256 w 483"/>
                <a:gd name="T59" fmla="*/ 0 h 432"/>
                <a:gd name="T60" fmla="*/ 274 w 483"/>
                <a:gd name="T61" fmla="*/ 41 h 432"/>
                <a:gd name="T62" fmla="*/ 292 w 483"/>
                <a:gd name="T63" fmla="*/ 44 h 432"/>
                <a:gd name="T64" fmla="*/ 347 w 483"/>
                <a:gd name="T65" fmla="*/ 21 h 432"/>
                <a:gd name="T66" fmla="*/ 347 w 483"/>
                <a:gd name="T67" fmla="*/ 66 h 432"/>
                <a:gd name="T68" fmla="*/ 361 w 483"/>
                <a:gd name="T69" fmla="*/ 74 h 432"/>
                <a:gd name="T70" fmla="*/ 422 w 483"/>
                <a:gd name="T71" fmla="*/ 71 h 432"/>
                <a:gd name="T72" fmla="*/ 404 w 483"/>
                <a:gd name="T73" fmla="*/ 113 h 432"/>
                <a:gd name="T74" fmla="*/ 412 w 483"/>
                <a:gd name="T75" fmla="*/ 126 h 432"/>
                <a:gd name="T76" fmla="*/ 469 w 483"/>
                <a:gd name="T77" fmla="*/ 145 h 432"/>
                <a:gd name="T78" fmla="*/ 436 w 483"/>
                <a:gd name="T79" fmla="*/ 177 h 432"/>
                <a:gd name="T80" fmla="*/ 438 w 483"/>
                <a:gd name="T81" fmla="*/ 191 h 432"/>
                <a:gd name="T82" fmla="*/ 483 w 483"/>
                <a:gd name="T83" fmla="*/ 229 h 432"/>
                <a:gd name="T84" fmla="*/ 436 w 483"/>
                <a:gd name="T85" fmla="*/ 246 h 432"/>
                <a:gd name="T86" fmla="*/ 434 w 483"/>
                <a:gd name="T87" fmla="*/ 260 h 432"/>
                <a:gd name="T88" fmla="*/ 460 w 483"/>
                <a:gd name="T89" fmla="*/ 312 h 432"/>
                <a:gd name="T90" fmla="*/ 410 w 483"/>
                <a:gd name="T91" fmla="*/ 310 h 432"/>
                <a:gd name="T92" fmla="*/ 400 w 483"/>
                <a:gd name="T93" fmla="*/ 322 h 432"/>
                <a:gd name="T94" fmla="*/ 402 w 483"/>
                <a:gd name="T95" fmla="*/ 379 h 4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483" h="432">
                  <a:moveTo>
                    <a:pt x="371" y="351"/>
                  </a:moveTo>
                  <a:lnTo>
                    <a:pt x="361" y="358"/>
                  </a:lnTo>
                  <a:lnTo>
                    <a:pt x="357" y="361"/>
                  </a:lnTo>
                  <a:lnTo>
                    <a:pt x="351" y="365"/>
                  </a:lnTo>
                  <a:lnTo>
                    <a:pt x="347" y="367"/>
                  </a:lnTo>
                  <a:lnTo>
                    <a:pt x="341" y="370"/>
                  </a:lnTo>
                  <a:lnTo>
                    <a:pt x="329" y="376"/>
                  </a:lnTo>
                  <a:lnTo>
                    <a:pt x="347" y="411"/>
                  </a:lnTo>
                  <a:lnTo>
                    <a:pt x="320" y="422"/>
                  </a:lnTo>
                  <a:lnTo>
                    <a:pt x="304" y="386"/>
                  </a:lnTo>
                  <a:lnTo>
                    <a:pt x="290" y="388"/>
                  </a:lnTo>
                  <a:lnTo>
                    <a:pt x="286" y="390"/>
                  </a:lnTo>
                  <a:lnTo>
                    <a:pt x="280" y="390"/>
                  </a:lnTo>
                  <a:lnTo>
                    <a:pt x="274" y="392"/>
                  </a:lnTo>
                  <a:lnTo>
                    <a:pt x="270" y="392"/>
                  </a:lnTo>
                  <a:lnTo>
                    <a:pt x="256" y="393"/>
                  </a:lnTo>
                  <a:lnTo>
                    <a:pt x="256" y="432"/>
                  </a:lnTo>
                  <a:lnTo>
                    <a:pt x="227" y="432"/>
                  </a:lnTo>
                  <a:lnTo>
                    <a:pt x="227" y="393"/>
                  </a:lnTo>
                  <a:lnTo>
                    <a:pt x="213" y="392"/>
                  </a:lnTo>
                  <a:lnTo>
                    <a:pt x="209" y="392"/>
                  </a:lnTo>
                  <a:lnTo>
                    <a:pt x="203" y="390"/>
                  </a:lnTo>
                  <a:lnTo>
                    <a:pt x="197" y="390"/>
                  </a:lnTo>
                  <a:lnTo>
                    <a:pt x="191" y="388"/>
                  </a:lnTo>
                  <a:lnTo>
                    <a:pt x="178" y="384"/>
                  </a:lnTo>
                  <a:lnTo>
                    <a:pt x="162" y="422"/>
                  </a:lnTo>
                  <a:lnTo>
                    <a:pt x="136" y="411"/>
                  </a:lnTo>
                  <a:lnTo>
                    <a:pt x="152" y="376"/>
                  </a:lnTo>
                  <a:lnTo>
                    <a:pt x="140" y="368"/>
                  </a:lnTo>
                  <a:lnTo>
                    <a:pt x="136" y="365"/>
                  </a:lnTo>
                  <a:lnTo>
                    <a:pt x="132" y="363"/>
                  </a:lnTo>
                  <a:lnTo>
                    <a:pt x="126" y="360"/>
                  </a:lnTo>
                  <a:lnTo>
                    <a:pt x="122" y="358"/>
                  </a:lnTo>
                  <a:lnTo>
                    <a:pt x="111" y="351"/>
                  </a:lnTo>
                  <a:lnTo>
                    <a:pt x="81" y="379"/>
                  </a:lnTo>
                  <a:lnTo>
                    <a:pt x="61" y="360"/>
                  </a:lnTo>
                  <a:lnTo>
                    <a:pt x="91" y="333"/>
                  </a:lnTo>
                  <a:lnTo>
                    <a:pt x="83" y="322"/>
                  </a:lnTo>
                  <a:lnTo>
                    <a:pt x="81" y="319"/>
                  </a:lnTo>
                  <a:lnTo>
                    <a:pt x="77" y="314"/>
                  </a:lnTo>
                  <a:lnTo>
                    <a:pt x="75" y="310"/>
                  </a:lnTo>
                  <a:lnTo>
                    <a:pt x="71" y="306"/>
                  </a:lnTo>
                  <a:lnTo>
                    <a:pt x="63" y="296"/>
                  </a:lnTo>
                  <a:lnTo>
                    <a:pt x="24" y="310"/>
                  </a:lnTo>
                  <a:lnTo>
                    <a:pt x="12" y="287"/>
                  </a:lnTo>
                  <a:lnTo>
                    <a:pt x="53" y="273"/>
                  </a:lnTo>
                  <a:lnTo>
                    <a:pt x="49" y="260"/>
                  </a:lnTo>
                  <a:lnTo>
                    <a:pt x="47" y="255"/>
                  </a:lnTo>
                  <a:lnTo>
                    <a:pt x="47" y="250"/>
                  </a:lnTo>
                  <a:lnTo>
                    <a:pt x="45" y="246"/>
                  </a:lnTo>
                  <a:lnTo>
                    <a:pt x="45" y="241"/>
                  </a:lnTo>
                  <a:lnTo>
                    <a:pt x="43" y="229"/>
                  </a:lnTo>
                  <a:lnTo>
                    <a:pt x="0" y="229"/>
                  </a:lnTo>
                  <a:lnTo>
                    <a:pt x="0" y="204"/>
                  </a:lnTo>
                  <a:lnTo>
                    <a:pt x="43" y="204"/>
                  </a:lnTo>
                  <a:lnTo>
                    <a:pt x="45" y="191"/>
                  </a:lnTo>
                  <a:lnTo>
                    <a:pt x="45" y="186"/>
                  </a:lnTo>
                  <a:lnTo>
                    <a:pt x="47" y="181"/>
                  </a:lnTo>
                  <a:lnTo>
                    <a:pt x="47" y="175"/>
                  </a:lnTo>
                  <a:lnTo>
                    <a:pt x="49" y="172"/>
                  </a:lnTo>
                  <a:lnTo>
                    <a:pt x="53" y="159"/>
                  </a:lnTo>
                  <a:lnTo>
                    <a:pt x="14" y="143"/>
                  </a:lnTo>
                  <a:lnTo>
                    <a:pt x="24" y="120"/>
                  </a:lnTo>
                  <a:lnTo>
                    <a:pt x="63" y="136"/>
                  </a:lnTo>
                  <a:lnTo>
                    <a:pt x="71" y="126"/>
                  </a:lnTo>
                  <a:lnTo>
                    <a:pt x="75" y="122"/>
                  </a:lnTo>
                  <a:lnTo>
                    <a:pt x="77" y="117"/>
                  </a:lnTo>
                  <a:lnTo>
                    <a:pt x="81" y="113"/>
                  </a:lnTo>
                  <a:lnTo>
                    <a:pt x="83" y="110"/>
                  </a:lnTo>
                  <a:lnTo>
                    <a:pt x="91" y="99"/>
                  </a:lnTo>
                  <a:lnTo>
                    <a:pt x="61" y="71"/>
                  </a:lnTo>
                  <a:lnTo>
                    <a:pt x="81" y="53"/>
                  </a:lnTo>
                  <a:lnTo>
                    <a:pt x="111" y="81"/>
                  </a:lnTo>
                  <a:lnTo>
                    <a:pt x="122" y="74"/>
                  </a:lnTo>
                  <a:lnTo>
                    <a:pt x="126" y="71"/>
                  </a:lnTo>
                  <a:lnTo>
                    <a:pt x="132" y="67"/>
                  </a:lnTo>
                  <a:lnTo>
                    <a:pt x="136" y="66"/>
                  </a:lnTo>
                  <a:lnTo>
                    <a:pt x="140" y="62"/>
                  </a:lnTo>
                  <a:lnTo>
                    <a:pt x="152" y="57"/>
                  </a:lnTo>
                  <a:lnTo>
                    <a:pt x="136" y="19"/>
                  </a:lnTo>
                  <a:lnTo>
                    <a:pt x="162" y="11"/>
                  </a:lnTo>
                  <a:lnTo>
                    <a:pt x="180" y="46"/>
                  </a:lnTo>
                  <a:lnTo>
                    <a:pt x="193" y="44"/>
                  </a:lnTo>
                  <a:lnTo>
                    <a:pt x="197" y="43"/>
                  </a:lnTo>
                  <a:lnTo>
                    <a:pt x="203" y="41"/>
                  </a:lnTo>
                  <a:lnTo>
                    <a:pt x="209" y="41"/>
                  </a:lnTo>
                  <a:lnTo>
                    <a:pt x="213" y="39"/>
                  </a:lnTo>
                  <a:lnTo>
                    <a:pt x="227" y="39"/>
                  </a:lnTo>
                  <a:lnTo>
                    <a:pt x="227" y="0"/>
                  </a:lnTo>
                  <a:lnTo>
                    <a:pt x="256" y="0"/>
                  </a:lnTo>
                  <a:lnTo>
                    <a:pt x="256" y="39"/>
                  </a:lnTo>
                  <a:lnTo>
                    <a:pt x="270" y="39"/>
                  </a:lnTo>
                  <a:lnTo>
                    <a:pt x="274" y="41"/>
                  </a:lnTo>
                  <a:lnTo>
                    <a:pt x="280" y="41"/>
                  </a:lnTo>
                  <a:lnTo>
                    <a:pt x="286" y="43"/>
                  </a:lnTo>
                  <a:lnTo>
                    <a:pt x="292" y="44"/>
                  </a:lnTo>
                  <a:lnTo>
                    <a:pt x="304" y="46"/>
                  </a:lnTo>
                  <a:lnTo>
                    <a:pt x="321" y="11"/>
                  </a:lnTo>
                  <a:lnTo>
                    <a:pt x="347" y="21"/>
                  </a:lnTo>
                  <a:lnTo>
                    <a:pt x="331" y="57"/>
                  </a:lnTo>
                  <a:lnTo>
                    <a:pt x="343" y="64"/>
                  </a:lnTo>
                  <a:lnTo>
                    <a:pt x="347" y="66"/>
                  </a:lnTo>
                  <a:lnTo>
                    <a:pt x="353" y="67"/>
                  </a:lnTo>
                  <a:lnTo>
                    <a:pt x="357" y="71"/>
                  </a:lnTo>
                  <a:lnTo>
                    <a:pt x="361" y="74"/>
                  </a:lnTo>
                  <a:lnTo>
                    <a:pt x="371" y="81"/>
                  </a:lnTo>
                  <a:lnTo>
                    <a:pt x="402" y="53"/>
                  </a:lnTo>
                  <a:lnTo>
                    <a:pt x="422" y="71"/>
                  </a:lnTo>
                  <a:lnTo>
                    <a:pt x="391" y="99"/>
                  </a:lnTo>
                  <a:lnTo>
                    <a:pt x="400" y="110"/>
                  </a:lnTo>
                  <a:lnTo>
                    <a:pt x="404" y="113"/>
                  </a:lnTo>
                  <a:lnTo>
                    <a:pt x="406" y="117"/>
                  </a:lnTo>
                  <a:lnTo>
                    <a:pt x="410" y="122"/>
                  </a:lnTo>
                  <a:lnTo>
                    <a:pt x="412" y="126"/>
                  </a:lnTo>
                  <a:lnTo>
                    <a:pt x="420" y="136"/>
                  </a:lnTo>
                  <a:lnTo>
                    <a:pt x="460" y="122"/>
                  </a:lnTo>
                  <a:lnTo>
                    <a:pt x="469" y="145"/>
                  </a:lnTo>
                  <a:lnTo>
                    <a:pt x="430" y="159"/>
                  </a:lnTo>
                  <a:lnTo>
                    <a:pt x="434" y="172"/>
                  </a:lnTo>
                  <a:lnTo>
                    <a:pt x="436" y="177"/>
                  </a:lnTo>
                  <a:lnTo>
                    <a:pt x="436" y="181"/>
                  </a:lnTo>
                  <a:lnTo>
                    <a:pt x="436" y="186"/>
                  </a:lnTo>
                  <a:lnTo>
                    <a:pt x="438" y="191"/>
                  </a:lnTo>
                  <a:lnTo>
                    <a:pt x="440" y="204"/>
                  </a:lnTo>
                  <a:lnTo>
                    <a:pt x="483" y="204"/>
                  </a:lnTo>
                  <a:lnTo>
                    <a:pt x="483" y="229"/>
                  </a:lnTo>
                  <a:lnTo>
                    <a:pt x="440" y="229"/>
                  </a:lnTo>
                  <a:lnTo>
                    <a:pt x="438" y="241"/>
                  </a:lnTo>
                  <a:lnTo>
                    <a:pt x="436" y="246"/>
                  </a:lnTo>
                  <a:lnTo>
                    <a:pt x="436" y="252"/>
                  </a:lnTo>
                  <a:lnTo>
                    <a:pt x="436" y="257"/>
                  </a:lnTo>
                  <a:lnTo>
                    <a:pt x="434" y="260"/>
                  </a:lnTo>
                  <a:lnTo>
                    <a:pt x="430" y="273"/>
                  </a:lnTo>
                  <a:lnTo>
                    <a:pt x="469" y="287"/>
                  </a:lnTo>
                  <a:lnTo>
                    <a:pt x="460" y="312"/>
                  </a:lnTo>
                  <a:lnTo>
                    <a:pt x="418" y="296"/>
                  </a:lnTo>
                  <a:lnTo>
                    <a:pt x="412" y="306"/>
                  </a:lnTo>
                  <a:lnTo>
                    <a:pt x="410" y="310"/>
                  </a:lnTo>
                  <a:lnTo>
                    <a:pt x="406" y="314"/>
                  </a:lnTo>
                  <a:lnTo>
                    <a:pt x="404" y="319"/>
                  </a:lnTo>
                  <a:lnTo>
                    <a:pt x="400" y="322"/>
                  </a:lnTo>
                  <a:lnTo>
                    <a:pt x="391" y="333"/>
                  </a:lnTo>
                  <a:lnTo>
                    <a:pt x="422" y="360"/>
                  </a:lnTo>
                  <a:lnTo>
                    <a:pt x="402" y="379"/>
                  </a:lnTo>
                  <a:lnTo>
                    <a:pt x="371" y="35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5836" name="Freeform 44">
              <a:extLst>
                <a:ext uri="{FF2B5EF4-FFF2-40B4-BE49-F238E27FC236}">
                  <a16:creationId xmlns:a16="http://schemas.microsoft.com/office/drawing/2014/main" id="{A0BC0D2B-9228-441E-8568-91041B9EB609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8" y="2564"/>
              <a:ext cx="167" cy="151"/>
            </a:xfrm>
            <a:custGeom>
              <a:avLst/>
              <a:gdLst>
                <a:gd name="T0" fmla="*/ 284 w 333"/>
                <a:gd name="T1" fmla="*/ 44 h 301"/>
                <a:gd name="T2" fmla="*/ 272 w 333"/>
                <a:gd name="T3" fmla="*/ 33 h 301"/>
                <a:gd name="T4" fmla="*/ 258 w 333"/>
                <a:gd name="T5" fmla="*/ 24 h 301"/>
                <a:gd name="T6" fmla="*/ 245 w 333"/>
                <a:gd name="T7" fmla="*/ 17 h 301"/>
                <a:gd name="T8" fmla="*/ 231 w 333"/>
                <a:gd name="T9" fmla="*/ 10 h 301"/>
                <a:gd name="T10" fmla="*/ 215 w 333"/>
                <a:gd name="T11" fmla="*/ 7 h 301"/>
                <a:gd name="T12" fmla="*/ 199 w 333"/>
                <a:gd name="T13" fmla="*/ 3 h 301"/>
                <a:gd name="T14" fmla="*/ 183 w 333"/>
                <a:gd name="T15" fmla="*/ 0 h 301"/>
                <a:gd name="T16" fmla="*/ 166 w 333"/>
                <a:gd name="T17" fmla="*/ 0 h 301"/>
                <a:gd name="T18" fmla="*/ 132 w 333"/>
                <a:gd name="T19" fmla="*/ 3 h 301"/>
                <a:gd name="T20" fmla="*/ 101 w 333"/>
                <a:gd name="T21" fmla="*/ 12 h 301"/>
                <a:gd name="T22" fmla="*/ 73 w 333"/>
                <a:gd name="T23" fmla="*/ 26 h 301"/>
                <a:gd name="T24" fmla="*/ 49 w 333"/>
                <a:gd name="T25" fmla="*/ 44 h 301"/>
                <a:gd name="T26" fmla="*/ 28 w 333"/>
                <a:gd name="T27" fmla="*/ 65 h 301"/>
                <a:gd name="T28" fmla="*/ 14 w 333"/>
                <a:gd name="T29" fmla="*/ 92 h 301"/>
                <a:gd name="T30" fmla="*/ 4 w 333"/>
                <a:gd name="T31" fmla="*/ 120 h 301"/>
                <a:gd name="T32" fmla="*/ 0 w 333"/>
                <a:gd name="T33" fmla="*/ 150 h 301"/>
                <a:gd name="T34" fmla="*/ 4 w 333"/>
                <a:gd name="T35" fmla="*/ 180 h 301"/>
                <a:gd name="T36" fmla="*/ 12 w 333"/>
                <a:gd name="T37" fmla="*/ 209 h 301"/>
                <a:gd name="T38" fmla="*/ 28 w 333"/>
                <a:gd name="T39" fmla="*/ 233 h 301"/>
                <a:gd name="T40" fmla="*/ 47 w 333"/>
                <a:gd name="T41" fmla="*/ 256 h 301"/>
                <a:gd name="T42" fmla="*/ 59 w 333"/>
                <a:gd name="T43" fmla="*/ 267 h 301"/>
                <a:gd name="T44" fmla="*/ 73 w 333"/>
                <a:gd name="T45" fmla="*/ 276 h 301"/>
                <a:gd name="T46" fmla="*/ 87 w 333"/>
                <a:gd name="T47" fmla="*/ 283 h 301"/>
                <a:gd name="T48" fmla="*/ 103 w 333"/>
                <a:gd name="T49" fmla="*/ 288 h 301"/>
                <a:gd name="T50" fmla="*/ 118 w 333"/>
                <a:gd name="T51" fmla="*/ 294 h 301"/>
                <a:gd name="T52" fmla="*/ 134 w 333"/>
                <a:gd name="T53" fmla="*/ 297 h 301"/>
                <a:gd name="T54" fmla="*/ 150 w 333"/>
                <a:gd name="T55" fmla="*/ 301 h 301"/>
                <a:gd name="T56" fmla="*/ 166 w 333"/>
                <a:gd name="T57" fmla="*/ 301 h 301"/>
                <a:gd name="T58" fmla="*/ 183 w 333"/>
                <a:gd name="T59" fmla="*/ 301 h 301"/>
                <a:gd name="T60" fmla="*/ 199 w 333"/>
                <a:gd name="T61" fmla="*/ 297 h 301"/>
                <a:gd name="T62" fmla="*/ 215 w 333"/>
                <a:gd name="T63" fmla="*/ 294 h 301"/>
                <a:gd name="T64" fmla="*/ 231 w 333"/>
                <a:gd name="T65" fmla="*/ 288 h 301"/>
                <a:gd name="T66" fmla="*/ 245 w 333"/>
                <a:gd name="T67" fmla="*/ 283 h 301"/>
                <a:gd name="T68" fmla="*/ 258 w 333"/>
                <a:gd name="T69" fmla="*/ 276 h 301"/>
                <a:gd name="T70" fmla="*/ 272 w 333"/>
                <a:gd name="T71" fmla="*/ 267 h 301"/>
                <a:gd name="T72" fmla="*/ 284 w 333"/>
                <a:gd name="T73" fmla="*/ 256 h 301"/>
                <a:gd name="T74" fmla="*/ 306 w 333"/>
                <a:gd name="T75" fmla="*/ 233 h 301"/>
                <a:gd name="T76" fmla="*/ 321 w 333"/>
                <a:gd name="T77" fmla="*/ 209 h 301"/>
                <a:gd name="T78" fmla="*/ 329 w 333"/>
                <a:gd name="T79" fmla="*/ 180 h 301"/>
                <a:gd name="T80" fmla="*/ 333 w 333"/>
                <a:gd name="T81" fmla="*/ 150 h 301"/>
                <a:gd name="T82" fmla="*/ 329 w 333"/>
                <a:gd name="T83" fmla="*/ 120 h 301"/>
                <a:gd name="T84" fmla="*/ 321 w 333"/>
                <a:gd name="T85" fmla="*/ 92 h 301"/>
                <a:gd name="T86" fmla="*/ 306 w 333"/>
                <a:gd name="T87" fmla="*/ 67 h 301"/>
                <a:gd name="T88" fmla="*/ 284 w 333"/>
                <a:gd name="T89" fmla="*/ 44 h 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33" h="301">
                  <a:moveTo>
                    <a:pt x="284" y="44"/>
                  </a:moveTo>
                  <a:lnTo>
                    <a:pt x="272" y="33"/>
                  </a:lnTo>
                  <a:lnTo>
                    <a:pt x="258" y="24"/>
                  </a:lnTo>
                  <a:lnTo>
                    <a:pt x="245" y="17"/>
                  </a:lnTo>
                  <a:lnTo>
                    <a:pt x="231" y="10"/>
                  </a:lnTo>
                  <a:lnTo>
                    <a:pt x="215" y="7"/>
                  </a:lnTo>
                  <a:lnTo>
                    <a:pt x="199" y="3"/>
                  </a:lnTo>
                  <a:lnTo>
                    <a:pt x="183" y="0"/>
                  </a:lnTo>
                  <a:lnTo>
                    <a:pt x="166" y="0"/>
                  </a:lnTo>
                  <a:lnTo>
                    <a:pt x="132" y="3"/>
                  </a:lnTo>
                  <a:lnTo>
                    <a:pt x="101" y="12"/>
                  </a:lnTo>
                  <a:lnTo>
                    <a:pt x="73" y="26"/>
                  </a:lnTo>
                  <a:lnTo>
                    <a:pt x="49" y="44"/>
                  </a:lnTo>
                  <a:lnTo>
                    <a:pt x="28" y="65"/>
                  </a:lnTo>
                  <a:lnTo>
                    <a:pt x="14" y="92"/>
                  </a:lnTo>
                  <a:lnTo>
                    <a:pt x="4" y="120"/>
                  </a:lnTo>
                  <a:lnTo>
                    <a:pt x="0" y="150"/>
                  </a:lnTo>
                  <a:lnTo>
                    <a:pt x="4" y="180"/>
                  </a:lnTo>
                  <a:lnTo>
                    <a:pt x="12" y="209"/>
                  </a:lnTo>
                  <a:lnTo>
                    <a:pt x="28" y="233"/>
                  </a:lnTo>
                  <a:lnTo>
                    <a:pt x="47" y="256"/>
                  </a:lnTo>
                  <a:lnTo>
                    <a:pt x="59" y="267"/>
                  </a:lnTo>
                  <a:lnTo>
                    <a:pt x="73" y="276"/>
                  </a:lnTo>
                  <a:lnTo>
                    <a:pt x="87" y="283"/>
                  </a:lnTo>
                  <a:lnTo>
                    <a:pt x="103" y="288"/>
                  </a:lnTo>
                  <a:lnTo>
                    <a:pt x="118" y="294"/>
                  </a:lnTo>
                  <a:lnTo>
                    <a:pt x="134" y="297"/>
                  </a:lnTo>
                  <a:lnTo>
                    <a:pt x="150" y="301"/>
                  </a:lnTo>
                  <a:lnTo>
                    <a:pt x="166" y="301"/>
                  </a:lnTo>
                  <a:lnTo>
                    <a:pt x="183" y="301"/>
                  </a:lnTo>
                  <a:lnTo>
                    <a:pt x="199" y="297"/>
                  </a:lnTo>
                  <a:lnTo>
                    <a:pt x="215" y="294"/>
                  </a:lnTo>
                  <a:lnTo>
                    <a:pt x="231" y="288"/>
                  </a:lnTo>
                  <a:lnTo>
                    <a:pt x="245" y="283"/>
                  </a:lnTo>
                  <a:lnTo>
                    <a:pt x="258" y="276"/>
                  </a:lnTo>
                  <a:lnTo>
                    <a:pt x="272" y="267"/>
                  </a:lnTo>
                  <a:lnTo>
                    <a:pt x="284" y="256"/>
                  </a:lnTo>
                  <a:lnTo>
                    <a:pt x="306" y="233"/>
                  </a:lnTo>
                  <a:lnTo>
                    <a:pt x="321" y="209"/>
                  </a:lnTo>
                  <a:lnTo>
                    <a:pt x="329" y="180"/>
                  </a:lnTo>
                  <a:lnTo>
                    <a:pt x="333" y="150"/>
                  </a:lnTo>
                  <a:lnTo>
                    <a:pt x="329" y="120"/>
                  </a:lnTo>
                  <a:lnTo>
                    <a:pt x="321" y="92"/>
                  </a:lnTo>
                  <a:lnTo>
                    <a:pt x="306" y="67"/>
                  </a:lnTo>
                  <a:lnTo>
                    <a:pt x="284" y="4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5837" name="Freeform 45">
              <a:extLst>
                <a:ext uri="{FF2B5EF4-FFF2-40B4-BE49-F238E27FC236}">
                  <a16:creationId xmlns:a16="http://schemas.microsoft.com/office/drawing/2014/main" id="{D5913CDC-FC57-5086-4638-A9655F3B8ADB}"/>
                </a:ext>
              </a:extLst>
            </p:cNvPr>
            <p:cNvSpPr>
              <a:spLocks/>
            </p:cNvSpPr>
            <p:nvPr/>
          </p:nvSpPr>
          <p:spPr bwMode="auto">
            <a:xfrm>
              <a:off x="3094" y="2578"/>
              <a:ext cx="135" cy="123"/>
            </a:xfrm>
            <a:custGeom>
              <a:avLst/>
              <a:gdLst>
                <a:gd name="T0" fmla="*/ 134 w 270"/>
                <a:gd name="T1" fmla="*/ 244 h 244"/>
                <a:gd name="T2" fmla="*/ 120 w 270"/>
                <a:gd name="T3" fmla="*/ 244 h 244"/>
                <a:gd name="T4" fmla="*/ 108 w 270"/>
                <a:gd name="T5" fmla="*/ 243 h 244"/>
                <a:gd name="T6" fmla="*/ 94 w 270"/>
                <a:gd name="T7" fmla="*/ 239 h 244"/>
                <a:gd name="T8" fmla="*/ 82 w 270"/>
                <a:gd name="T9" fmla="*/ 234 h 244"/>
                <a:gd name="T10" fmla="*/ 71 w 270"/>
                <a:gd name="T11" fmla="*/ 228 h 244"/>
                <a:gd name="T12" fmla="*/ 59 w 270"/>
                <a:gd name="T13" fmla="*/ 223 h 244"/>
                <a:gd name="T14" fmla="*/ 49 w 270"/>
                <a:gd name="T15" fmla="*/ 216 h 244"/>
                <a:gd name="T16" fmla="*/ 39 w 270"/>
                <a:gd name="T17" fmla="*/ 207 h 244"/>
                <a:gd name="T18" fmla="*/ 21 w 270"/>
                <a:gd name="T19" fmla="*/ 189 h 244"/>
                <a:gd name="T20" fmla="*/ 9 w 270"/>
                <a:gd name="T21" fmla="*/ 168 h 244"/>
                <a:gd name="T22" fmla="*/ 2 w 270"/>
                <a:gd name="T23" fmla="*/ 145 h 244"/>
                <a:gd name="T24" fmla="*/ 0 w 270"/>
                <a:gd name="T25" fmla="*/ 122 h 244"/>
                <a:gd name="T26" fmla="*/ 2 w 270"/>
                <a:gd name="T27" fmla="*/ 99 h 244"/>
                <a:gd name="T28" fmla="*/ 9 w 270"/>
                <a:gd name="T29" fmla="*/ 76 h 244"/>
                <a:gd name="T30" fmla="*/ 21 w 270"/>
                <a:gd name="T31" fmla="*/ 55 h 244"/>
                <a:gd name="T32" fmla="*/ 39 w 270"/>
                <a:gd name="T33" fmla="*/ 35 h 244"/>
                <a:gd name="T34" fmla="*/ 49 w 270"/>
                <a:gd name="T35" fmla="*/ 26 h 244"/>
                <a:gd name="T36" fmla="*/ 59 w 270"/>
                <a:gd name="T37" fmla="*/ 19 h 244"/>
                <a:gd name="T38" fmla="*/ 71 w 270"/>
                <a:gd name="T39" fmla="*/ 14 h 244"/>
                <a:gd name="T40" fmla="*/ 82 w 270"/>
                <a:gd name="T41" fmla="*/ 9 h 244"/>
                <a:gd name="T42" fmla="*/ 94 w 270"/>
                <a:gd name="T43" fmla="*/ 5 h 244"/>
                <a:gd name="T44" fmla="*/ 108 w 270"/>
                <a:gd name="T45" fmla="*/ 2 h 244"/>
                <a:gd name="T46" fmla="*/ 120 w 270"/>
                <a:gd name="T47" fmla="*/ 0 h 244"/>
                <a:gd name="T48" fmla="*/ 134 w 270"/>
                <a:gd name="T49" fmla="*/ 0 h 244"/>
                <a:gd name="T50" fmla="*/ 147 w 270"/>
                <a:gd name="T51" fmla="*/ 0 h 244"/>
                <a:gd name="T52" fmla="*/ 161 w 270"/>
                <a:gd name="T53" fmla="*/ 2 h 244"/>
                <a:gd name="T54" fmla="*/ 173 w 270"/>
                <a:gd name="T55" fmla="*/ 5 h 244"/>
                <a:gd name="T56" fmla="*/ 187 w 270"/>
                <a:gd name="T57" fmla="*/ 9 h 244"/>
                <a:gd name="T58" fmla="*/ 199 w 270"/>
                <a:gd name="T59" fmla="*/ 14 h 244"/>
                <a:gd name="T60" fmla="*/ 211 w 270"/>
                <a:gd name="T61" fmla="*/ 19 h 244"/>
                <a:gd name="T62" fmla="*/ 220 w 270"/>
                <a:gd name="T63" fmla="*/ 26 h 244"/>
                <a:gd name="T64" fmla="*/ 230 w 270"/>
                <a:gd name="T65" fmla="*/ 35 h 244"/>
                <a:gd name="T66" fmla="*/ 248 w 270"/>
                <a:gd name="T67" fmla="*/ 55 h 244"/>
                <a:gd name="T68" fmla="*/ 260 w 270"/>
                <a:gd name="T69" fmla="*/ 76 h 244"/>
                <a:gd name="T70" fmla="*/ 268 w 270"/>
                <a:gd name="T71" fmla="*/ 99 h 244"/>
                <a:gd name="T72" fmla="*/ 270 w 270"/>
                <a:gd name="T73" fmla="*/ 122 h 244"/>
                <a:gd name="T74" fmla="*/ 268 w 270"/>
                <a:gd name="T75" fmla="*/ 147 h 244"/>
                <a:gd name="T76" fmla="*/ 260 w 270"/>
                <a:gd name="T77" fmla="*/ 170 h 244"/>
                <a:gd name="T78" fmla="*/ 246 w 270"/>
                <a:gd name="T79" fmla="*/ 191 h 244"/>
                <a:gd name="T80" fmla="*/ 230 w 270"/>
                <a:gd name="T81" fmla="*/ 209 h 244"/>
                <a:gd name="T82" fmla="*/ 211 w 270"/>
                <a:gd name="T83" fmla="*/ 223 h 244"/>
                <a:gd name="T84" fmla="*/ 187 w 270"/>
                <a:gd name="T85" fmla="*/ 236 h 244"/>
                <a:gd name="T86" fmla="*/ 161 w 270"/>
                <a:gd name="T87" fmla="*/ 243 h 244"/>
                <a:gd name="T88" fmla="*/ 134 w 270"/>
                <a:gd name="T89" fmla="*/ 244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70" h="244">
                  <a:moveTo>
                    <a:pt x="134" y="244"/>
                  </a:moveTo>
                  <a:lnTo>
                    <a:pt x="120" y="244"/>
                  </a:lnTo>
                  <a:lnTo>
                    <a:pt x="108" y="243"/>
                  </a:lnTo>
                  <a:lnTo>
                    <a:pt x="94" y="239"/>
                  </a:lnTo>
                  <a:lnTo>
                    <a:pt x="82" y="234"/>
                  </a:lnTo>
                  <a:lnTo>
                    <a:pt x="71" y="228"/>
                  </a:lnTo>
                  <a:lnTo>
                    <a:pt x="59" y="223"/>
                  </a:lnTo>
                  <a:lnTo>
                    <a:pt x="49" y="216"/>
                  </a:lnTo>
                  <a:lnTo>
                    <a:pt x="39" y="207"/>
                  </a:lnTo>
                  <a:lnTo>
                    <a:pt x="21" y="189"/>
                  </a:lnTo>
                  <a:lnTo>
                    <a:pt x="9" y="168"/>
                  </a:lnTo>
                  <a:lnTo>
                    <a:pt x="2" y="145"/>
                  </a:lnTo>
                  <a:lnTo>
                    <a:pt x="0" y="122"/>
                  </a:lnTo>
                  <a:lnTo>
                    <a:pt x="2" y="99"/>
                  </a:lnTo>
                  <a:lnTo>
                    <a:pt x="9" y="76"/>
                  </a:lnTo>
                  <a:lnTo>
                    <a:pt x="21" y="55"/>
                  </a:lnTo>
                  <a:lnTo>
                    <a:pt x="39" y="35"/>
                  </a:lnTo>
                  <a:lnTo>
                    <a:pt x="49" y="26"/>
                  </a:lnTo>
                  <a:lnTo>
                    <a:pt x="59" y="19"/>
                  </a:lnTo>
                  <a:lnTo>
                    <a:pt x="71" y="14"/>
                  </a:lnTo>
                  <a:lnTo>
                    <a:pt x="82" y="9"/>
                  </a:lnTo>
                  <a:lnTo>
                    <a:pt x="94" y="5"/>
                  </a:lnTo>
                  <a:lnTo>
                    <a:pt x="108" y="2"/>
                  </a:lnTo>
                  <a:lnTo>
                    <a:pt x="120" y="0"/>
                  </a:lnTo>
                  <a:lnTo>
                    <a:pt x="134" y="0"/>
                  </a:lnTo>
                  <a:lnTo>
                    <a:pt x="147" y="0"/>
                  </a:lnTo>
                  <a:lnTo>
                    <a:pt x="161" y="2"/>
                  </a:lnTo>
                  <a:lnTo>
                    <a:pt x="173" y="5"/>
                  </a:lnTo>
                  <a:lnTo>
                    <a:pt x="187" y="9"/>
                  </a:lnTo>
                  <a:lnTo>
                    <a:pt x="199" y="14"/>
                  </a:lnTo>
                  <a:lnTo>
                    <a:pt x="211" y="19"/>
                  </a:lnTo>
                  <a:lnTo>
                    <a:pt x="220" y="26"/>
                  </a:lnTo>
                  <a:lnTo>
                    <a:pt x="230" y="35"/>
                  </a:lnTo>
                  <a:lnTo>
                    <a:pt x="248" y="55"/>
                  </a:lnTo>
                  <a:lnTo>
                    <a:pt x="260" y="76"/>
                  </a:lnTo>
                  <a:lnTo>
                    <a:pt x="268" y="99"/>
                  </a:lnTo>
                  <a:lnTo>
                    <a:pt x="270" y="122"/>
                  </a:lnTo>
                  <a:lnTo>
                    <a:pt x="268" y="147"/>
                  </a:lnTo>
                  <a:lnTo>
                    <a:pt x="260" y="170"/>
                  </a:lnTo>
                  <a:lnTo>
                    <a:pt x="246" y="191"/>
                  </a:lnTo>
                  <a:lnTo>
                    <a:pt x="230" y="209"/>
                  </a:lnTo>
                  <a:lnTo>
                    <a:pt x="211" y="223"/>
                  </a:lnTo>
                  <a:lnTo>
                    <a:pt x="187" y="236"/>
                  </a:lnTo>
                  <a:lnTo>
                    <a:pt x="161" y="243"/>
                  </a:lnTo>
                  <a:lnTo>
                    <a:pt x="134" y="24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5838" name="Freeform 46">
              <a:extLst>
                <a:ext uri="{FF2B5EF4-FFF2-40B4-BE49-F238E27FC236}">
                  <a16:creationId xmlns:a16="http://schemas.microsoft.com/office/drawing/2014/main" id="{489AAFB2-A533-0D9D-AB33-095760BCF41D}"/>
                </a:ext>
              </a:extLst>
            </p:cNvPr>
            <p:cNvSpPr>
              <a:spLocks/>
            </p:cNvSpPr>
            <p:nvPr/>
          </p:nvSpPr>
          <p:spPr bwMode="auto">
            <a:xfrm>
              <a:off x="3122" y="2605"/>
              <a:ext cx="78" cy="69"/>
            </a:xfrm>
            <a:custGeom>
              <a:avLst/>
              <a:gdLst>
                <a:gd name="T0" fmla="*/ 77 w 156"/>
                <a:gd name="T1" fmla="*/ 0 h 138"/>
                <a:gd name="T2" fmla="*/ 61 w 156"/>
                <a:gd name="T3" fmla="*/ 2 h 138"/>
                <a:gd name="T4" fmla="*/ 47 w 156"/>
                <a:gd name="T5" fmla="*/ 5 h 138"/>
                <a:gd name="T6" fmla="*/ 33 w 156"/>
                <a:gd name="T7" fmla="*/ 12 h 138"/>
                <a:gd name="T8" fmla="*/ 23 w 156"/>
                <a:gd name="T9" fmla="*/ 20 h 138"/>
                <a:gd name="T10" fmla="*/ 14 w 156"/>
                <a:gd name="T11" fmla="*/ 30 h 138"/>
                <a:gd name="T12" fmla="*/ 6 w 156"/>
                <a:gd name="T13" fmla="*/ 43 h 138"/>
                <a:gd name="T14" fmla="*/ 2 w 156"/>
                <a:gd name="T15" fmla="*/ 55 h 138"/>
                <a:gd name="T16" fmla="*/ 0 w 156"/>
                <a:gd name="T17" fmla="*/ 69 h 138"/>
                <a:gd name="T18" fmla="*/ 2 w 156"/>
                <a:gd name="T19" fmla="*/ 82 h 138"/>
                <a:gd name="T20" fmla="*/ 6 w 156"/>
                <a:gd name="T21" fmla="*/ 96 h 138"/>
                <a:gd name="T22" fmla="*/ 14 w 156"/>
                <a:gd name="T23" fmla="*/ 108 h 138"/>
                <a:gd name="T24" fmla="*/ 23 w 156"/>
                <a:gd name="T25" fmla="*/ 119 h 138"/>
                <a:gd name="T26" fmla="*/ 35 w 156"/>
                <a:gd name="T27" fmla="*/ 128 h 138"/>
                <a:gd name="T28" fmla="*/ 47 w 156"/>
                <a:gd name="T29" fmla="*/ 133 h 138"/>
                <a:gd name="T30" fmla="*/ 63 w 156"/>
                <a:gd name="T31" fmla="*/ 136 h 138"/>
                <a:gd name="T32" fmla="*/ 77 w 156"/>
                <a:gd name="T33" fmla="*/ 138 h 138"/>
                <a:gd name="T34" fmla="*/ 92 w 156"/>
                <a:gd name="T35" fmla="*/ 136 h 138"/>
                <a:gd name="T36" fmla="*/ 108 w 156"/>
                <a:gd name="T37" fmla="*/ 133 h 138"/>
                <a:gd name="T38" fmla="*/ 120 w 156"/>
                <a:gd name="T39" fmla="*/ 128 h 138"/>
                <a:gd name="T40" fmla="*/ 132 w 156"/>
                <a:gd name="T41" fmla="*/ 119 h 138"/>
                <a:gd name="T42" fmla="*/ 142 w 156"/>
                <a:gd name="T43" fmla="*/ 108 h 138"/>
                <a:gd name="T44" fmla="*/ 150 w 156"/>
                <a:gd name="T45" fmla="*/ 96 h 138"/>
                <a:gd name="T46" fmla="*/ 154 w 156"/>
                <a:gd name="T47" fmla="*/ 82 h 138"/>
                <a:gd name="T48" fmla="*/ 156 w 156"/>
                <a:gd name="T49" fmla="*/ 69 h 138"/>
                <a:gd name="T50" fmla="*/ 154 w 156"/>
                <a:gd name="T51" fmla="*/ 55 h 138"/>
                <a:gd name="T52" fmla="*/ 150 w 156"/>
                <a:gd name="T53" fmla="*/ 43 h 138"/>
                <a:gd name="T54" fmla="*/ 142 w 156"/>
                <a:gd name="T55" fmla="*/ 30 h 138"/>
                <a:gd name="T56" fmla="*/ 132 w 156"/>
                <a:gd name="T57" fmla="*/ 20 h 138"/>
                <a:gd name="T58" fmla="*/ 120 w 156"/>
                <a:gd name="T59" fmla="*/ 11 h 138"/>
                <a:gd name="T60" fmla="*/ 108 w 156"/>
                <a:gd name="T61" fmla="*/ 5 h 138"/>
                <a:gd name="T62" fmla="*/ 92 w 156"/>
                <a:gd name="T63" fmla="*/ 2 h 138"/>
                <a:gd name="T64" fmla="*/ 77 w 156"/>
                <a:gd name="T65" fmla="*/ 0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56" h="138">
                  <a:moveTo>
                    <a:pt x="77" y="0"/>
                  </a:moveTo>
                  <a:lnTo>
                    <a:pt x="61" y="2"/>
                  </a:lnTo>
                  <a:lnTo>
                    <a:pt x="47" y="5"/>
                  </a:lnTo>
                  <a:lnTo>
                    <a:pt x="33" y="12"/>
                  </a:lnTo>
                  <a:lnTo>
                    <a:pt x="23" y="20"/>
                  </a:lnTo>
                  <a:lnTo>
                    <a:pt x="14" y="30"/>
                  </a:lnTo>
                  <a:lnTo>
                    <a:pt x="6" y="43"/>
                  </a:lnTo>
                  <a:lnTo>
                    <a:pt x="2" y="55"/>
                  </a:lnTo>
                  <a:lnTo>
                    <a:pt x="0" y="69"/>
                  </a:lnTo>
                  <a:lnTo>
                    <a:pt x="2" y="82"/>
                  </a:lnTo>
                  <a:lnTo>
                    <a:pt x="6" y="96"/>
                  </a:lnTo>
                  <a:lnTo>
                    <a:pt x="14" y="108"/>
                  </a:lnTo>
                  <a:lnTo>
                    <a:pt x="23" y="119"/>
                  </a:lnTo>
                  <a:lnTo>
                    <a:pt x="35" y="128"/>
                  </a:lnTo>
                  <a:lnTo>
                    <a:pt x="47" y="133"/>
                  </a:lnTo>
                  <a:lnTo>
                    <a:pt x="63" y="136"/>
                  </a:lnTo>
                  <a:lnTo>
                    <a:pt x="77" y="138"/>
                  </a:lnTo>
                  <a:lnTo>
                    <a:pt x="92" y="136"/>
                  </a:lnTo>
                  <a:lnTo>
                    <a:pt x="108" y="133"/>
                  </a:lnTo>
                  <a:lnTo>
                    <a:pt x="120" y="128"/>
                  </a:lnTo>
                  <a:lnTo>
                    <a:pt x="132" y="119"/>
                  </a:lnTo>
                  <a:lnTo>
                    <a:pt x="142" y="108"/>
                  </a:lnTo>
                  <a:lnTo>
                    <a:pt x="150" y="96"/>
                  </a:lnTo>
                  <a:lnTo>
                    <a:pt x="154" y="82"/>
                  </a:lnTo>
                  <a:lnTo>
                    <a:pt x="156" y="69"/>
                  </a:lnTo>
                  <a:lnTo>
                    <a:pt x="154" y="55"/>
                  </a:lnTo>
                  <a:lnTo>
                    <a:pt x="150" y="43"/>
                  </a:lnTo>
                  <a:lnTo>
                    <a:pt x="142" y="30"/>
                  </a:lnTo>
                  <a:lnTo>
                    <a:pt x="132" y="20"/>
                  </a:lnTo>
                  <a:lnTo>
                    <a:pt x="120" y="11"/>
                  </a:lnTo>
                  <a:lnTo>
                    <a:pt x="108" y="5"/>
                  </a:lnTo>
                  <a:lnTo>
                    <a:pt x="92" y="2"/>
                  </a:lnTo>
                  <a:lnTo>
                    <a:pt x="77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5839" name="Freeform 47">
              <a:extLst>
                <a:ext uri="{FF2B5EF4-FFF2-40B4-BE49-F238E27FC236}">
                  <a16:creationId xmlns:a16="http://schemas.microsoft.com/office/drawing/2014/main" id="{DD040726-8A99-3D20-23CB-2028418CE36F}"/>
                </a:ext>
              </a:extLst>
            </p:cNvPr>
            <p:cNvSpPr>
              <a:spLocks/>
            </p:cNvSpPr>
            <p:nvPr/>
          </p:nvSpPr>
          <p:spPr bwMode="auto">
            <a:xfrm>
              <a:off x="3138" y="2619"/>
              <a:ext cx="45" cy="41"/>
            </a:xfrm>
            <a:custGeom>
              <a:avLst/>
              <a:gdLst>
                <a:gd name="T0" fmla="*/ 46 w 91"/>
                <a:gd name="T1" fmla="*/ 82 h 82"/>
                <a:gd name="T2" fmla="*/ 28 w 91"/>
                <a:gd name="T3" fmla="*/ 78 h 82"/>
                <a:gd name="T4" fmla="*/ 14 w 91"/>
                <a:gd name="T5" fmla="*/ 69 h 82"/>
                <a:gd name="T6" fmla="*/ 4 w 91"/>
                <a:gd name="T7" fmla="*/ 57 h 82"/>
                <a:gd name="T8" fmla="*/ 0 w 91"/>
                <a:gd name="T9" fmla="*/ 41 h 82"/>
                <a:gd name="T10" fmla="*/ 4 w 91"/>
                <a:gd name="T11" fmla="*/ 25 h 82"/>
                <a:gd name="T12" fmla="*/ 14 w 91"/>
                <a:gd name="T13" fmla="*/ 13 h 82"/>
                <a:gd name="T14" fmla="*/ 28 w 91"/>
                <a:gd name="T15" fmla="*/ 4 h 82"/>
                <a:gd name="T16" fmla="*/ 46 w 91"/>
                <a:gd name="T17" fmla="*/ 0 h 82"/>
                <a:gd name="T18" fmla="*/ 63 w 91"/>
                <a:gd name="T19" fmla="*/ 4 h 82"/>
                <a:gd name="T20" fmla="*/ 77 w 91"/>
                <a:gd name="T21" fmla="*/ 13 h 82"/>
                <a:gd name="T22" fmla="*/ 87 w 91"/>
                <a:gd name="T23" fmla="*/ 25 h 82"/>
                <a:gd name="T24" fmla="*/ 91 w 91"/>
                <a:gd name="T25" fmla="*/ 41 h 82"/>
                <a:gd name="T26" fmla="*/ 87 w 91"/>
                <a:gd name="T27" fmla="*/ 57 h 82"/>
                <a:gd name="T28" fmla="*/ 77 w 91"/>
                <a:gd name="T29" fmla="*/ 69 h 82"/>
                <a:gd name="T30" fmla="*/ 63 w 91"/>
                <a:gd name="T31" fmla="*/ 78 h 82"/>
                <a:gd name="T32" fmla="*/ 46 w 91"/>
                <a:gd name="T33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1" h="82">
                  <a:moveTo>
                    <a:pt x="46" y="82"/>
                  </a:moveTo>
                  <a:lnTo>
                    <a:pt x="28" y="78"/>
                  </a:lnTo>
                  <a:lnTo>
                    <a:pt x="14" y="69"/>
                  </a:lnTo>
                  <a:lnTo>
                    <a:pt x="4" y="57"/>
                  </a:lnTo>
                  <a:lnTo>
                    <a:pt x="0" y="41"/>
                  </a:lnTo>
                  <a:lnTo>
                    <a:pt x="4" y="25"/>
                  </a:lnTo>
                  <a:lnTo>
                    <a:pt x="14" y="13"/>
                  </a:lnTo>
                  <a:lnTo>
                    <a:pt x="28" y="4"/>
                  </a:lnTo>
                  <a:lnTo>
                    <a:pt x="46" y="0"/>
                  </a:lnTo>
                  <a:lnTo>
                    <a:pt x="63" y="4"/>
                  </a:lnTo>
                  <a:lnTo>
                    <a:pt x="77" y="13"/>
                  </a:lnTo>
                  <a:lnTo>
                    <a:pt x="87" y="25"/>
                  </a:lnTo>
                  <a:lnTo>
                    <a:pt x="91" y="41"/>
                  </a:lnTo>
                  <a:lnTo>
                    <a:pt x="87" y="57"/>
                  </a:lnTo>
                  <a:lnTo>
                    <a:pt x="77" y="69"/>
                  </a:lnTo>
                  <a:lnTo>
                    <a:pt x="63" y="78"/>
                  </a:lnTo>
                  <a:lnTo>
                    <a:pt x="46" y="8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5840" name="Rectangle 48">
              <a:extLst>
                <a:ext uri="{FF2B5EF4-FFF2-40B4-BE49-F238E27FC236}">
                  <a16:creationId xmlns:a16="http://schemas.microsoft.com/office/drawing/2014/main" id="{F4DA874A-99BF-3749-B13B-B72CBADFE72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82" y="2652"/>
              <a:ext cx="132" cy="3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5841" name="Rectangle 49">
              <a:extLst>
                <a:ext uri="{FF2B5EF4-FFF2-40B4-BE49-F238E27FC236}">
                  <a16:creationId xmlns:a16="http://schemas.microsoft.com/office/drawing/2014/main" id="{E81B2966-F8F0-474B-52D4-17988B0173B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82" y="2595"/>
              <a:ext cx="132" cy="3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5842" name="Rectangle 50">
              <a:extLst>
                <a:ext uri="{FF2B5EF4-FFF2-40B4-BE49-F238E27FC236}">
                  <a16:creationId xmlns:a16="http://schemas.microsoft.com/office/drawing/2014/main" id="{46A863B3-6592-155E-4FC1-85C1A876CC2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08" y="2445"/>
              <a:ext cx="42" cy="1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5843" name="Rectangle 51">
              <a:extLst>
                <a:ext uri="{FF2B5EF4-FFF2-40B4-BE49-F238E27FC236}">
                  <a16:creationId xmlns:a16="http://schemas.microsoft.com/office/drawing/2014/main" id="{145A9BAB-17AC-800C-CF24-6D1781A38C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76" y="2445"/>
              <a:ext cx="42" cy="1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5844" name="Freeform 52">
              <a:extLst>
                <a:ext uri="{FF2B5EF4-FFF2-40B4-BE49-F238E27FC236}">
                  <a16:creationId xmlns:a16="http://schemas.microsoft.com/office/drawing/2014/main" id="{160410EB-7B14-BF2E-C6B6-D89B61634735}"/>
                </a:ext>
              </a:extLst>
            </p:cNvPr>
            <p:cNvSpPr>
              <a:spLocks/>
            </p:cNvSpPr>
            <p:nvPr/>
          </p:nvSpPr>
          <p:spPr bwMode="auto">
            <a:xfrm>
              <a:off x="3039" y="2445"/>
              <a:ext cx="43" cy="39"/>
            </a:xfrm>
            <a:custGeom>
              <a:avLst/>
              <a:gdLst>
                <a:gd name="T0" fmla="*/ 24 w 87"/>
                <a:gd name="T1" fmla="*/ 22 h 78"/>
                <a:gd name="T2" fmla="*/ 87 w 87"/>
                <a:gd name="T3" fmla="*/ 22 h 78"/>
                <a:gd name="T4" fmla="*/ 87 w 87"/>
                <a:gd name="T5" fmla="*/ 0 h 78"/>
                <a:gd name="T6" fmla="*/ 0 w 87"/>
                <a:gd name="T7" fmla="*/ 0 h 78"/>
                <a:gd name="T8" fmla="*/ 0 w 87"/>
                <a:gd name="T9" fmla="*/ 78 h 78"/>
                <a:gd name="T10" fmla="*/ 24 w 87"/>
                <a:gd name="T11" fmla="*/ 78 h 78"/>
                <a:gd name="T12" fmla="*/ 24 w 87"/>
                <a:gd name="T13" fmla="*/ 22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7" h="78">
                  <a:moveTo>
                    <a:pt x="24" y="22"/>
                  </a:moveTo>
                  <a:lnTo>
                    <a:pt x="87" y="22"/>
                  </a:lnTo>
                  <a:lnTo>
                    <a:pt x="87" y="0"/>
                  </a:lnTo>
                  <a:lnTo>
                    <a:pt x="0" y="0"/>
                  </a:lnTo>
                  <a:lnTo>
                    <a:pt x="0" y="78"/>
                  </a:lnTo>
                  <a:lnTo>
                    <a:pt x="24" y="78"/>
                  </a:lnTo>
                  <a:lnTo>
                    <a:pt x="24" y="2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5845" name="Rectangle 53">
              <a:extLst>
                <a:ext uri="{FF2B5EF4-FFF2-40B4-BE49-F238E27FC236}">
                  <a16:creationId xmlns:a16="http://schemas.microsoft.com/office/drawing/2014/main" id="{564B5D7A-8BD3-53A9-09BE-C3E4A6DE764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39" y="2507"/>
              <a:ext cx="11" cy="38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5846" name="Freeform 54">
              <a:extLst>
                <a:ext uri="{FF2B5EF4-FFF2-40B4-BE49-F238E27FC236}">
                  <a16:creationId xmlns:a16="http://schemas.microsoft.com/office/drawing/2014/main" id="{B3B1E90C-57A5-88B3-CE71-9C1830831A42}"/>
                </a:ext>
              </a:extLst>
            </p:cNvPr>
            <p:cNvSpPr>
              <a:spLocks/>
            </p:cNvSpPr>
            <p:nvPr/>
          </p:nvSpPr>
          <p:spPr bwMode="auto">
            <a:xfrm>
              <a:off x="3245" y="2445"/>
              <a:ext cx="42" cy="39"/>
            </a:xfrm>
            <a:custGeom>
              <a:avLst/>
              <a:gdLst>
                <a:gd name="T0" fmla="*/ 61 w 85"/>
                <a:gd name="T1" fmla="*/ 78 h 78"/>
                <a:gd name="T2" fmla="*/ 85 w 85"/>
                <a:gd name="T3" fmla="*/ 78 h 78"/>
                <a:gd name="T4" fmla="*/ 85 w 85"/>
                <a:gd name="T5" fmla="*/ 0 h 78"/>
                <a:gd name="T6" fmla="*/ 0 w 85"/>
                <a:gd name="T7" fmla="*/ 0 h 78"/>
                <a:gd name="T8" fmla="*/ 0 w 85"/>
                <a:gd name="T9" fmla="*/ 22 h 78"/>
                <a:gd name="T10" fmla="*/ 61 w 85"/>
                <a:gd name="T11" fmla="*/ 22 h 78"/>
                <a:gd name="T12" fmla="*/ 61 w 85"/>
                <a:gd name="T13" fmla="*/ 7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5" h="78">
                  <a:moveTo>
                    <a:pt x="61" y="78"/>
                  </a:moveTo>
                  <a:lnTo>
                    <a:pt x="85" y="78"/>
                  </a:lnTo>
                  <a:lnTo>
                    <a:pt x="85" y="0"/>
                  </a:lnTo>
                  <a:lnTo>
                    <a:pt x="0" y="0"/>
                  </a:lnTo>
                  <a:lnTo>
                    <a:pt x="0" y="22"/>
                  </a:lnTo>
                  <a:lnTo>
                    <a:pt x="61" y="22"/>
                  </a:lnTo>
                  <a:lnTo>
                    <a:pt x="61" y="7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5847" name="Rectangle 55">
              <a:extLst>
                <a:ext uri="{FF2B5EF4-FFF2-40B4-BE49-F238E27FC236}">
                  <a16:creationId xmlns:a16="http://schemas.microsoft.com/office/drawing/2014/main" id="{CD9113DA-0E89-2AF3-4F60-0CBBA7EBE3E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75" y="2507"/>
              <a:ext cx="12" cy="38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5848" name="Freeform 56">
              <a:extLst>
                <a:ext uri="{FF2B5EF4-FFF2-40B4-BE49-F238E27FC236}">
                  <a16:creationId xmlns:a16="http://schemas.microsoft.com/office/drawing/2014/main" id="{B6F263B6-A426-A7D8-21F0-EE66CA33426D}"/>
                </a:ext>
              </a:extLst>
            </p:cNvPr>
            <p:cNvSpPr>
              <a:spLocks/>
            </p:cNvSpPr>
            <p:nvPr/>
          </p:nvSpPr>
          <p:spPr bwMode="auto">
            <a:xfrm>
              <a:off x="3245" y="2743"/>
              <a:ext cx="42" cy="38"/>
            </a:xfrm>
            <a:custGeom>
              <a:avLst/>
              <a:gdLst>
                <a:gd name="T0" fmla="*/ 61 w 85"/>
                <a:gd name="T1" fmla="*/ 55 h 77"/>
                <a:gd name="T2" fmla="*/ 0 w 85"/>
                <a:gd name="T3" fmla="*/ 55 h 77"/>
                <a:gd name="T4" fmla="*/ 0 w 85"/>
                <a:gd name="T5" fmla="*/ 77 h 77"/>
                <a:gd name="T6" fmla="*/ 85 w 85"/>
                <a:gd name="T7" fmla="*/ 77 h 77"/>
                <a:gd name="T8" fmla="*/ 85 w 85"/>
                <a:gd name="T9" fmla="*/ 0 h 77"/>
                <a:gd name="T10" fmla="*/ 61 w 85"/>
                <a:gd name="T11" fmla="*/ 0 h 77"/>
                <a:gd name="T12" fmla="*/ 61 w 85"/>
                <a:gd name="T13" fmla="*/ 5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5" h="77">
                  <a:moveTo>
                    <a:pt x="61" y="55"/>
                  </a:moveTo>
                  <a:lnTo>
                    <a:pt x="0" y="55"/>
                  </a:lnTo>
                  <a:lnTo>
                    <a:pt x="0" y="77"/>
                  </a:lnTo>
                  <a:lnTo>
                    <a:pt x="85" y="77"/>
                  </a:lnTo>
                  <a:lnTo>
                    <a:pt x="85" y="0"/>
                  </a:lnTo>
                  <a:lnTo>
                    <a:pt x="61" y="0"/>
                  </a:lnTo>
                  <a:lnTo>
                    <a:pt x="61" y="5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5849" name="Freeform 57">
              <a:extLst>
                <a:ext uri="{FF2B5EF4-FFF2-40B4-BE49-F238E27FC236}">
                  <a16:creationId xmlns:a16="http://schemas.microsoft.com/office/drawing/2014/main" id="{646106F8-A77D-FEA2-FC3F-9121F517BF15}"/>
                </a:ext>
              </a:extLst>
            </p:cNvPr>
            <p:cNvSpPr>
              <a:spLocks/>
            </p:cNvSpPr>
            <p:nvPr/>
          </p:nvSpPr>
          <p:spPr bwMode="auto">
            <a:xfrm>
              <a:off x="3039" y="2743"/>
              <a:ext cx="43" cy="38"/>
            </a:xfrm>
            <a:custGeom>
              <a:avLst/>
              <a:gdLst>
                <a:gd name="T0" fmla="*/ 24 w 87"/>
                <a:gd name="T1" fmla="*/ 0 h 77"/>
                <a:gd name="T2" fmla="*/ 0 w 87"/>
                <a:gd name="T3" fmla="*/ 0 h 77"/>
                <a:gd name="T4" fmla="*/ 0 w 87"/>
                <a:gd name="T5" fmla="*/ 77 h 77"/>
                <a:gd name="T6" fmla="*/ 87 w 87"/>
                <a:gd name="T7" fmla="*/ 77 h 77"/>
                <a:gd name="T8" fmla="*/ 87 w 87"/>
                <a:gd name="T9" fmla="*/ 55 h 77"/>
                <a:gd name="T10" fmla="*/ 24 w 87"/>
                <a:gd name="T11" fmla="*/ 55 h 77"/>
                <a:gd name="T12" fmla="*/ 24 w 87"/>
                <a:gd name="T13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7" h="77">
                  <a:moveTo>
                    <a:pt x="24" y="0"/>
                  </a:moveTo>
                  <a:lnTo>
                    <a:pt x="0" y="0"/>
                  </a:lnTo>
                  <a:lnTo>
                    <a:pt x="0" y="77"/>
                  </a:lnTo>
                  <a:lnTo>
                    <a:pt x="87" y="77"/>
                  </a:lnTo>
                  <a:lnTo>
                    <a:pt x="87" y="55"/>
                  </a:lnTo>
                  <a:lnTo>
                    <a:pt x="24" y="55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5850" name="Freeform 58">
              <a:extLst>
                <a:ext uri="{FF2B5EF4-FFF2-40B4-BE49-F238E27FC236}">
                  <a16:creationId xmlns:a16="http://schemas.microsoft.com/office/drawing/2014/main" id="{27BFC365-1FD5-BF0B-635E-1B362FE4EAE9}"/>
                </a:ext>
              </a:extLst>
            </p:cNvPr>
            <p:cNvSpPr>
              <a:spLocks/>
            </p:cNvSpPr>
            <p:nvPr/>
          </p:nvSpPr>
          <p:spPr bwMode="auto">
            <a:xfrm>
              <a:off x="3691" y="2487"/>
              <a:ext cx="40" cy="92"/>
            </a:xfrm>
            <a:custGeom>
              <a:avLst/>
              <a:gdLst>
                <a:gd name="T0" fmla="*/ 22 w 79"/>
                <a:gd name="T1" fmla="*/ 142 h 185"/>
                <a:gd name="T2" fmla="*/ 12 w 79"/>
                <a:gd name="T3" fmla="*/ 130 h 185"/>
                <a:gd name="T4" fmla="*/ 6 w 79"/>
                <a:gd name="T5" fmla="*/ 117 h 185"/>
                <a:gd name="T6" fmla="*/ 2 w 79"/>
                <a:gd name="T7" fmla="*/ 103 h 185"/>
                <a:gd name="T8" fmla="*/ 0 w 79"/>
                <a:gd name="T9" fmla="*/ 89 h 185"/>
                <a:gd name="T10" fmla="*/ 2 w 79"/>
                <a:gd name="T11" fmla="*/ 73 h 185"/>
                <a:gd name="T12" fmla="*/ 6 w 79"/>
                <a:gd name="T13" fmla="*/ 59 h 185"/>
                <a:gd name="T14" fmla="*/ 14 w 79"/>
                <a:gd name="T15" fmla="*/ 45 h 185"/>
                <a:gd name="T16" fmla="*/ 24 w 79"/>
                <a:gd name="T17" fmla="*/ 32 h 185"/>
                <a:gd name="T18" fmla="*/ 36 w 79"/>
                <a:gd name="T19" fmla="*/ 22 h 185"/>
                <a:gd name="T20" fmla="*/ 50 w 79"/>
                <a:gd name="T21" fmla="*/ 13 h 185"/>
                <a:gd name="T22" fmla="*/ 64 w 79"/>
                <a:gd name="T23" fmla="*/ 6 h 185"/>
                <a:gd name="T24" fmla="*/ 79 w 79"/>
                <a:gd name="T25" fmla="*/ 0 h 185"/>
                <a:gd name="T26" fmla="*/ 79 w 79"/>
                <a:gd name="T27" fmla="*/ 185 h 185"/>
                <a:gd name="T28" fmla="*/ 62 w 79"/>
                <a:gd name="T29" fmla="*/ 174 h 185"/>
                <a:gd name="T30" fmla="*/ 46 w 79"/>
                <a:gd name="T31" fmla="*/ 163 h 185"/>
                <a:gd name="T32" fmla="*/ 32 w 79"/>
                <a:gd name="T33" fmla="*/ 153 h 185"/>
                <a:gd name="T34" fmla="*/ 22 w 79"/>
                <a:gd name="T35" fmla="*/ 142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9" h="185">
                  <a:moveTo>
                    <a:pt x="22" y="142"/>
                  </a:moveTo>
                  <a:lnTo>
                    <a:pt x="12" y="130"/>
                  </a:lnTo>
                  <a:lnTo>
                    <a:pt x="6" y="117"/>
                  </a:lnTo>
                  <a:lnTo>
                    <a:pt x="2" y="103"/>
                  </a:lnTo>
                  <a:lnTo>
                    <a:pt x="0" y="89"/>
                  </a:lnTo>
                  <a:lnTo>
                    <a:pt x="2" y="73"/>
                  </a:lnTo>
                  <a:lnTo>
                    <a:pt x="6" y="59"/>
                  </a:lnTo>
                  <a:lnTo>
                    <a:pt x="14" y="45"/>
                  </a:lnTo>
                  <a:lnTo>
                    <a:pt x="24" y="32"/>
                  </a:lnTo>
                  <a:lnTo>
                    <a:pt x="36" y="22"/>
                  </a:lnTo>
                  <a:lnTo>
                    <a:pt x="50" y="13"/>
                  </a:lnTo>
                  <a:lnTo>
                    <a:pt x="64" y="6"/>
                  </a:lnTo>
                  <a:lnTo>
                    <a:pt x="79" y="0"/>
                  </a:lnTo>
                  <a:lnTo>
                    <a:pt x="79" y="185"/>
                  </a:lnTo>
                  <a:lnTo>
                    <a:pt x="62" y="174"/>
                  </a:lnTo>
                  <a:lnTo>
                    <a:pt x="46" y="163"/>
                  </a:lnTo>
                  <a:lnTo>
                    <a:pt x="32" y="153"/>
                  </a:lnTo>
                  <a:lnTo>
                    <a:pt x="22" y="14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5851" name="Freeform 59">
              <a:extLst>
                <a:ext uri="{FF2B5EF4-FFF2-40B4-BE49-F238E27FC236}">
                  <a16:creationId xmlns:a16="http://schemas.microsoft.com/office/drawing/2014/main" id="{D27BFDC5-4835-1E3C-9E61-E98B99611FDB}"/>
                </a:ext>
              </a:extLst>
            </p:cNvPr>
            <p:cNvSpPr>
              <a:spLocks/>
            </p:cNvSpPr>
            <p:nvPr/>
          </p:nvSpPr>
          <p:spPr bwMode="auto">
            <a:xfrm>
              <a:off x="3753" y="2632"/>
              <a:ext cx="45" cy="106"/>
            </a:xfrm>
            <a:custGeom>
              <a:avLst/>
              <a:gdLst>
                <a:gd name="T0" fmla="*/ 69 w 88"/>
                <a:gd name="T1" fmla="*/ 52 h 213"/>
                <a:gd name="T2" fmla="*/ 79 w 88"/>
                <a:gd name="T3" fmla="*/ 64 h 213"/>
                <a:gd name="T4" fmla="*/ 85 w 88"/>
                <a:gd name="T5" fmla="*/ 80 h 213"/>
                <a:gd name="T6" fmla="*/ 86 w 88"/>
                <a:gd name="T7" fmla="*/ 96 h 213"/>
                <a:gd name="T8" fmla="*/ 88 w 88"/>
                <a:gd name="T9" fmla="*/ 114 h 213"/>
                <a:gd name="T10" fmla="*/ 86 w 88"/>
                <a:gd name="T11" fmla="*/ 133 h 213"/>
                <a:gd name="T12" fmla="*/ 83 w 88"/>
                <a:gd name="T13" fmla="*/ 149 h 213"/>
                <a:gd name="T14" fmla="*/ 77 w 88"/>
                <a:gd name="T15" fmla="*/ 165 h 213"/>
                <a:gd name="T16" fmla="*/ 67 w 88"/>
                <a:gd name="T17" fmla="*/ 179 h 213"/>
                <a:gd name="T18" fmla="*/ 53 w 88"/>
                <a:gd name="T19" fmla="*/ 190 h 213"/>
                <a:gd name="T20" fmla="*/ 39 w 88"/>
                <a:gd name="T21" fmla="*/ 200 h 213"/>
                <a:gd name="T22" fmla="*/ 21 w 88"/>
                <a:gd name="T23" fmla="*/ 207 h 213"/>
                <a:gd name="T24" fmla="*/ 0 w 88"/>
                <a:gd name="T25" fmla="*/ 213 h 213"/>
                <a:gd name="T26" fmla="*/ 0 w 88"/>
                <a:gd name="T27" fmla="*/ 0 h 213"/>
                <a:gd name="T28" fmla="*/ 12 w 88"/>
                <a:gd name="T29" fmla="*/ 6 h 213"/>
                <a:gd name="T30" fmla="*/ 21 w 88"/>
                <a:gd name="T31" fmla="*/ 13 h 213"/>
                <a:gd name="T32" fmla="*/ 31 w 88"/>
                <a:gd name="T33" fmla="*/ 18 h 213"/>
                <a:gd name="T34" fmla="*/ 41 w 88"/>
                <a:gd name="T35" fmla="*/ 25 h 213"/>
                <a:gd name="T36" fmla="*/ 49 w 88"/>
                <a:gd name="T37" fmla="*/ 32 h 213"/>
                <a:gd name="T38" fmla="*/ 57 w 88"/>
                <a:gd name="T39" fmla="*/ 39 h 213"/>
                <a:gd name="T40" fmla="*/ 63 w 88"/>
                <a:gd name="T41" fmla="*/ 44 h 213"/>
                <a:gd name="T42" fmla="*/ 69 w 88"/>
                <a:gd name="T43" fmla="*/ 52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8" h="213">
                  <a:moveTo>
                    <a:pt x="69" y="52"/>
                  </a:moveTo>
                  <a:lnTo>
                    <a:pt x="79" y="64"/>
                  </a:lnTo>
                  <a:lnTo>
                    <a:pt x="85" y="80"/>
                  </a:lnTo>
                  <a:lnTo>
                    <a:pt x="86" y="96"/>
                  </a:lnTo>
                  <a:lnTo>
                    <a:pt x="88" y="114"/>
                  </a:lnTo>
                  <a:lnTo>
                    <a:pt x="86" y="133"/>
                  </a:lnTo>
                  <a:lnTo>
                    <a:pt x="83" y="149"/>
                  </a:lnTo>
                  <a:lnTo>
                    <a:pt x="77" y="165"/>
                  </a:lnTo>
                  <a:lnTo>
                    <a:pt x="67" y="179"/>
                  </a:lnTo>
                  <a:lnTo>
                    <a:pt x="53" y="190"/>
                  </a:lnTo>
                  <a:lnTo>
                    <a:pt x="39" y="200"/>
                  </a:lnTo>
                  <a:lnTo>
                    <a:pt x="21" y="207"/>
                  </a:lnTo>
                  <a:lnTo>
                    <a:pt x="0" y="213"/>
                  </a:lnTo>
                  <a:lnTo>
                    <a:pt x="0" y="0"/>
                  </a:lnTo>
                  <a:lnTo>
                    <a:pt x="12" y="6"/>
                  </a:lnTo>
                  <a:lnTo>
                    <a:pt x="21" y="13"/>
                  </a:lnTo>
                  <a:lnTo>
                    <a:pt x="31" y="18"/>
                  </a:lnTo>
                  <a:lnTo>
                    <a:pt x="41" y="25"/>
                  </a:lnTo>
                  <a:lnTo>
                    <a:pt x="49" y="32"/>
                  </a:lnTo>
                  <a:lnTo>
                    <a:pt x="57" y="39"/>
                  </a:lnTo>
                  <a:lnTo>
                    <a:pt x="63" y="44"/>
                  </a:lnTo>
                  <a:lnTo>
                    <a:pt x="69" y="5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5852" name="Freeform 60">
              <a:extLst>
                <a:ext uri="{FF2B5EF4-FFF2-40B4-BE49-F238E27FC236}">
                  <a16:creationId xmlns:a16="http://schemas.microsoft.com/office/drawing/2014/main" id="{DCA6FF23-6A53-D30E-19BA-5E3E3FD0E16C}"/>
                </a:ext>
              </a:extLst>
            </p:cNvPr>
            <p:cNvSpPr>
              <a:spLocks/>
            </p:cNvSpPr>
            <p:nvPr/>
          </p:nvSpPr>
          <p:spPr bwMode="auto">
            <a:xfrm>
              <a:off x="3609" y="2968"/>
              <a:ext cx="578" cy="805"/>
            </a:xfrm>
            <a:custGeom>
              <a:avLst/>
              <a:gdLst>
                <a:gd name="T0" fmla="*/ 1153 w 1155"/>
                <a:gd name="T1" fmla="*/ 977 h 1611"/>
                <a:gd name="T2" fmla="*/ 1136 w 1155"/>
                <a:gd name="T3" fmla="*/ 920 h 1611"/>
                <a:gd name="T4" fmla="*/ 1090 w 1155"/>
                <a:gd name="T5" fmla="*/ 877 h 1611"/>
                <a:gd name="T6" fmla="*/ 933 w 1155"/>
                <a:gd name="T7" fmla="*/ 727 h 1611"/>
                <a:gd name="T8" fmla="*/ 905 w 1155"/>
                <a:gd name="T9" fmla="*/ 729 h 1611"/>
                <a:gd name="T10" fmla="*/ 864 w 1155"/>
                <a:gd name="T11" fmla="*/ 741 h 1611"/>
                <a:gd name="T12" fmla="*/ 850 w 1155"/>
                <a:gd name="T13" fmla="*/ 782 h 1611"/>
                <a:gd name="T14" fmla="*/ 794 w 1155"/>
                <a:gd name="T15" fmla="*/ 723 h 1611"/>
                <a:gd name="T16" fmla="*/ 769 w 1155"/>
                <a:gd name="T17" fmla="*/ 700 h 1611"/>
                <a:gd name="T18" fmla="*/ 714 w 1155"/>
                <a:gd name="T19" fmla="*/ 706 h 1611"/>
                <a:gd name="T20" fmla="*/ 587 w 1155"/>
                <a:gd name="T21" fmla="*/ 725 h 1611"/>
                <a:gd name="T22" fmla="*/ 548 w 1155"/>
                <a:gd name="T23" fmla="*/ 732 h 1611"/>
                <a:gd name="T24" fmla="*/ 540 w 1155"/>
                <a:gd name="T25" fmla="*/ 734 h 1611"/>
                <a:gd name="T26" fmla="*/ 528 w 1155"/>
                <a:gd name="T27" fmla="*/ 698 h 1611"/>
                <a:gd name="T28" fmla="*/ 483 w 1155"/>
                <a:gd name="T29" fmla="*/ 677 h 1611"/>
                <a:gd name="T30" fmla="*/ 443 w 1155"/>
                <a:gd name="T31" fmla="*/ 628 h 1611"/>
                <a:gd name="T32" fmla="*/ 493 w 1155"/>
                <a:gd name="T33" fmla="*/ 615 h 1611"/>
                <a:gd name="T34" fmla="*/ 546 w 1155"/>
                <a:gd name="T35" fmla="*/ 569 h 1611"/>
                <a:gd name="T36" fmla="*/ 558 w 1155"/>
                <a:gd name="T37" fmla="*/ 424 h 1611"/>
                <a:gd name="T38" fmla="*/ 613 w 1155"/>
                <a:gd name="T39" fmla="*/ 426 h 1611"/>
                <a:gd name="T40" fmla="*/ 645 w 1155"/>
                <a:gd name="T41" fmla="*/ 424 h 1611"/>
                <a:gd name="T42" fmla="*/ 666 w 1155"/>
                <a:gd name="T43" fmla="*/ 404 h 1611"/>
                <a:gd name="T44" fmla="*/ 664 w 1155"/>
                <a:gd name="T45" fmla="*/ 372 h 1611"/>
                <a:gd name="T46" fmla="*/ 645 w 1155"/>
                <a:gd name="T47" fmla="*/ 357 h 1611"/>
                <a:gd name="T48" fmla="*/ 514 w 1155"/>
                <a:gd name="T49" fmla="*/ 337 h 1611"/>
                <a:gd name="T50" fmla="*/ 463 w 1155"/>
                <a:gd name="T51" fmla="*/ 208 h 1611"/>
                <a:gd name="T52" fmla="*/ 412 w 1155"/>
                <a:gd name="T53" fmla="*/ 84 h 1611"/>
                <a:gd name="T54" fmla="*/ 353 w 1155"/>
                <a:gd name="T55" fmla="*/ 27 h 1611"/>
                <a:gd name="T56" fmla="*/ 321 w 1155"/>
                <a:gd name="T57" fmla="*/ 2 h 1611"/>
                <a:gd name="T58" fmla="*/ 276 w 1155"/>
                <a:gd name="T59" fmla="*/ 6 h 1611"/>
                <a:gd name="T60" fmla="*/ 242 w 1155"/>
                <a:gd name="T61" fmla="*/ 6 h 1611"/>
                <a:gd name="T62" fmla="*/ 197 w 1155"/>
                <a:gd name="T63" fmla="*/ 9 h 1611"/>
                <a:gd name="T64" fmla="*/ 183 w 1155"/>
                <a:gd name="T65" fmla="*/ 29 h 1611"/>
                <a:gd name="T66" fmla="*/ 163 w 1155"/>
                <a:gd name="T67" fmla="*/ 43 h 1611"/>
                <a:gd name="T68" fmla="*/ 136 w 1155"/>
                <a:gd name="T69" fmla="*/ 61 h 1611"/>
                <a:gd name="T70" fmla="*/ 142 w 1155"/>
                <a:gd name="T71" fmla="*/ 91 h 1611"/>
                <a:gd name="T72" fmla="*/ 156 w 1155"/>
                <a:gd name="T73" fmla="*/ 128 h 1611"/>
                <a:gd name="T74" fmla="*/ 181 w 1155"/>
                <a:gd name="T75" fmla="*/ 220 h 1611"/>
                <a:gd name="T76" fmla="*/ 227 w 1155"/>
                <a:gd name="T77" fmla="*/ 318 h 1611"/>
                <a:gd name="T78" fmla="*/ 217 w 1155"/>
                <a:gd name="T79" fmla="*/ 353 h 1611"/>
                <a:gd name="T80" fmla="*/ 205 w 1155"/>
                <a:gd name="T81" fmla="*/ 374 h 1611"/>
                <a:gd name="T82" fmla="*/ 213 w 1155"/>
                <a:gd name="T83" fmla="*/ 388 h 1611"/>
                <a:gd name="T84" fmla="*/ 238 w 1155"/>
                <a:gd name="T85" fmla="*/ 401 h 1611"/>
                <a:gd name="T86" fmla="*/ 300 w 1155"/>
                <a:gd name="T87" fmla="*/ 493 h 1611"/>
                <a:gd name="T88" fmla="*/ 349 w 1155"/>
                <a:gd name="T89" fmla="*/ 642 h 1611"/>
                <a:gd name="T90" fmla="*/ 319 w 1155"/>
                <a:gd name="T91" fmla="*/ 693 h 1611"/>
                <a:gd name="T92" fmla="*/ 311 w 1155"/>
                <a:gd name="T93" fmla="*/ 716 h 1611"/>
                <a:gd name="T94" fmla="*/ 313 w 1155"/>
                <a:gd name="T95" fmla="*/ 785 h 1611"/>
                <a:gd name="T96" fmla="*/ 217 w 1155"/>
                <a:gd name="T97" fmla="*/ 817 h 1611"/>
                <a:gd name="T98" fmla="*/ 126 w 1155"/>
                <a:gd name="T99" fmla="*/ 860 h 1611"/>
                <a:gd name="T100" fmla="*/ 57 w 1155"/>
                <a:gd name="T101" fmla="*/ 904 h 1611"/>
                <a:gd name="T102" fmla="*/ 12 w 1155"/>
                <a:gd name="T103" fmla="*/ 936 h 1611"/>
                <a:gd name="T104" fmla="*/ 14 w 1155"/>
                <a:gd name="T105" fmla="*/ 989 h 1611"/>
                <a:gd name="T106" fmla="*/ 65 w 1155"/>
                <a:gd name="T107" fmla="*/ 1019 h 1611"/>
                <a:gd name="T108" fmla="*/ 128 w 1155"/>
                <a:gd name="T109" fmla="*/ 1065 h 1611"/>
                <a:gd name="T110" fmla="*/ 296 w 1155"/>
                <a:gd name="T111" fmla="*/ 1195 h 1611"/>
                <a:gd name="T112" fmla="*/ 546 w 1155"/>
                <a:gd name="T113" fmla="*/ 1604 h 1611"/>
                <a:gd name="T114" fmla="*/ 678 w 1155"/>
                <a:gd name="T115" fmla="*/ 1545 h 1611"/>
                <a:gd name="T116" fmla="*/ 865 w 1155"/>
                <a:gd name="T117" fmla="*/ 1446 h 1611"/>
                <a:gd name="T118" fmla="*/ 990 w 1155"/>
                <a:gd name="T119" fmla="*/ 1358 h 1611"/>
                <a:gd name="T120" fmla="*/ 976 w 1155"/>
                <a:gd name="T121" fmla="*/ 1053 h 1611"/>
                <a:gd name="T122" fmla="*/ 1067 w 1155"/>
                <a:gd name="T123" fmla="*/ 1030 h 1611"/>
                <a:gd name="T124" fmla="*/ 1132 w 1155"/>
                <a:gd name="T125" fmla="*/ 1003 h 16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155" h="1611">
                  <a:moveTo>
                    <a:pt x="1132" y="1003"/>
                  </a:moveTo>
                  <a:lnTo>
                    <a:pt x="1142" y="996"/>
                  </a:lnTo>
                  <a:lnTo>
                    <a:pt x="1149" y="987"/>
                  </a:lnTo>
                  <a:lnTo>
                    <a:pt x="1153" y="977"/>
                  </a:lnTo>
                  <a:lnTo>
                    <a:pt x="1155" y="966"/>
                  </a:lnTo>
                  <a:lnTo>
                    <a:pt x="1153" y="950"/>
                  </a:lnTo>
                  <a:lnTo>
                    <a:pt x="1145" y="936"/>
                  </a:lnTo>
                  <a:lnTo>
                    <a:pt x="1136" y="920"/>
                  </a:lnTo>
                  <a:lnTo>
                    <a:pt x="1124" y="908"/>
                  </a:lnTo>
                  <a:lnTo>
                    <a:pt x="1112" y="895"/>
                  </a:lnTo>
                  <a:lnTo>
                    <a:pt x="1100" y="884"/>
                  </a:lnTo>
                  <a:lnTo>
                    <a:pt x="1090" y="877"/>
                  </a:lnTo>
                  <a:lnTo>
                    <a:pt x="1082" y="872"/>
                  </a:lnTo>
                  <a:lnTo>
                    <a:pt x="1108" y="830"/>
                  </a:lnTo>
                  <a:lnTo>
                    <a:pt x="934" y="727"/>
                  </a:lnTo>
                  <a:lnTo>
                    <a:pt x="933" y="727"/>
                  </a:lnTo>
                  <a:lnTo>
                    <a:pt x="929" y="727"/>
                  </a:lnTo>
                  <a:lnTo>
                    <a:pt x="923" y="727"/>
                  </a:lnTo>
                  <a:lnTo>
                    <a:pt x="915" y="727"/>
                  </a:lnTo>
                  <a:lnTo>
                    <a:pt x="905" y="729"/>
                  </a:lnTo>
                  <a:lnTo>
                    <a:pt x="895" y="730"/>
                  </a:lnTo>
                  <a:lnTo>
                    <a:pt x="885" y="732"/>
                  </a:lnTo>
                  <a:lnTo>
                    <a:pt x="873" y="736"/>
                  </a:lnTo>
                  <a:lnTo>
                    <a:pt x="864" y="741"/>
                  </a:lnTo>
                  <a:lnTo>
                    <a:pt x="858" y="746"/>
                  </a:lnTo>
                  <a:lnTo>
                    <a:pt x="854" y="755"/>
                  </a:lnTo>
                  <a:lnTo>
                    <a:pt x="852" y="768"/>
                  </a:lnTo>
                  <a:lnTo>
                    <a:pt x="850" y="782"/>
                  </a:lnTo>
                  <a:lnTo>
                    <a:pt x="798" y="760"/>
                  </a:lnTo>
                  <a:lnTo>
                    <a:pt x="798" y="750"/>
                  </a:lnTo>
                  <a:lnTo>
                    <a:pt x="798" y="736"/>
                  </a:lnTo>
                  <a:lnTo>
                    <a:pt x="794" y="723"/>
                  </a:lnTo>
                  <a:lnTo>
                    <a:pt x="789" y="711"/>
                  </a:lnTo>
                  <a:lnTo>
                    <a:pt x="783" y="706"/>
                  </a:lnTo>
                  <a:lnTo>
                    <a:pt x="775" y="702"/>
                  </a:lnTo>
                  <a:lnTo>
                    <a:pt x="769" y="700"/>
                  </a:lnTo>
                  <a:lnTo>
                    <a:pt x="761" y="700"/>
                  </a:lnTo>
                  <a:lnTo>
                    <a:pt x="751" y="702"/>
                  </a:lnTo>
                  <a:lnTo>
                    <a:pt x="735" y="704"/>
                  </a:lnTo>
                  <a:lnTo>
                    <a:pt x="714" y="706"/>
                  </a:lnTo>
                  <a:lnTo>
                    <a:pt x="688" y="709"/>
                  </a:lnTo>
                  <a:lnTo>
                    <a:pt x="658" y="714"/>
                  </a:lnTo>
                  <a:lnTo>
                    <a:pt x="625" y="720"/>
                  </a:lnTo>
                  <a:lnTo>
                    <a:pt x="587" y="725"/>
                  </a:lnTo>
                  <a:lnTo>
                    <a:pt x="550" y="732"/>
                  </a:lnTo>
                  <a:lnTo>
                    <a:pt x="548" y="732"/>
                  </a:lnTo>
                  <a:lnTo>
                    <a:pt x="548" y="732"/>
                  </a:lnTo>
                  <a:lnTo>
                    <a:pt x="548" y="732"/>
                  </a:lnTo>
                  <a:lnTo>
                    <a:pt x="548" y="732"/>
                  </a:lnTo>
                  <a:lnTo>
                    <a:pt x="548" y="734"/>
                  </a:lnTo>
                  <a:lnTo>
                    <a:pt x="544" y="734"/>
                  </a:lnTo>
                  <a:lnTo>
                    <a:pt x="540" y="734"/>
                  </a:lnTo>
                  <a:lnTo>
                    <a:pt x="536" y="736"/>
                  </a:lnTo>
                  <a:lnTo>
                    <a:pt x="532" y="736"/>
                  </a:lnTo>
                  <a:lnTo>
                    <a:pt x="532" y="718"/>
                  </a:lnTo>
                  <a:lnTo>
                    <a:pt x="528" y="698"/>
                  </a:lnTo>
                  <a:lnTo>
                    <a:pt x="518" y="684"/>
                  </a:lnTo>
                  <a:lnTo>
                    <a:pt x="503" y="677"/>
                  </a:lnTo>
                  <a:lnTo>
                    <a:pt x="495" y="677"/>
                  </a:lnTo>
                  <a:lnTo>
                    <a:pt x="483" y="677"/>
                  </a:lnTo>
                  <a:lnTo>
                    <a:pt x="469" y="677"/>
                  </a:lnTo>
                  <a:lnTo>
                    <a:pt x="451" y="679"/>
                  </a:lnTo>
                  <a:lnTo>
                    <a:pt x="436" y="629"/>
                  </a:lnTo>
                  <a:lnTo>
                    <a:pt x="443" y="628"/>
                  </a:lnTo>
                  <a:lnTo>
                    <a:pt x="455" y="628"/>
                  </a:lnTo>
                  <a:lnTo>
                    <a:pt x="467" y="624"/>
                  </a:lnTo>
                  <a:lnTo>
                    <a:pt x="479" y="621"/>
                  </a:lnTo>
                  <a:lnTo>
                    <a:pt x="493" y="615"/>
                  </a:lnTo>
                  <a:lnTo>
                    <a:pt x="509" y="610"/>
                  </a:lnTo>
                  <a:lnTo>
                    <a:pt x="524" y="601"/>
                  </a:lnTo>
                  <a:lnTo>
                    <a:pt x="540" y="592"/>
                  </a:lnTo>
                  <a:lnTo>
                    <a:pt x="546" y="569"/>
                  </a:lnTo>
                  <a:lnTo>
                    <a:pt x="550" y="520"/>
                  </a:lnTo>
                  <a:lnTo>
                    <a:pt x="546" y="465"/>
                  </a:lnTo>
                  <a:lnTo>
                    <a:pt x="540" y="422"/>
                  </a:lnTo>
                  <a:lnTo>
                    <a:pt x="558" y="424"/>
                  </a:lnTo>
                  <a:lnTo>
                    <a:pt x="576" y="424"/>
                  </a:lnTo>
                  <a:lnTo>
                    <a:pt x="589" y="426"/>
                  </a:lnTo>
                  <a:lnTo>
                    <a:pt x="603" y="426"/>
                  </a:lnTo>
                  <a:lnTo>
                    <a:pt x="613" y="426"/>
                  </a:lnTo>
                  <a:lnTo>
                    <a:pt x="623" y="426"/>
                  </a:lnTo>
                  <a:lnTo>
                    <a:pt x="629" y="426"/>
                  </a:lnTo>
                  <a:lnTo>
                    <a:pt x="635" y="426"/>
                  </a:lnTo>
                  <a:lnTo>
                    <a:pt x="645" y="424"/>
                  </a:lnTo>
                  <a:lnTo>
                    <a:pt x="651" y="422"/>
                  </a:lnTo>
                  <a:lnTo>
                    <a:pt x="656" y="419"/>
                  </a:lnTo>
                  <a:lnTo>
                    <a:pt x="660" y="415"/>
                  </a:lnTo>
                  <a:lnTo>
                    <a:pt x="666" y="404"/>
                  </a:lnTo>
                  <a:lnTo>
                    <a:pt x="668" y="394"/>
                  </a:lnTo>
                  <a:lnTo>
                    <a:pt x="668" y="385"/>
                  </a:lnTo>
                  <a:lnTo>
                    <a:pt x="666" y="374"/>
                  </a:lnTo>
                  <a:lnTo>
                    <a:pt x="664" y="372"/>
                  </a:lnTo>
                  <a:lnTo>
                    <a:pt x="664" y="369"/>
                  </a:lnTo>
                  <a:lnTo>
                    <a:pt x="662" y="365"/>
                  </a:lnTo>
                  <a:lnTo>
                    <a:pt x="656" y="360"/>
                  </a:lnTo>
                  <a:lnTo>
                    <a:pt x="645" y="357"/>
                  </a:lnTo>
                  <a:lnTo>
                    <a:pt x="627" y="353"/>
                  </a:lnTo>
                  <a:lnTo>
                    <a:pt x="601" y="348"/>
                  </a:lnTo>
                  <a:lnTo>
                    <a:pt x="564" y="342"/>
                  </a:lnTo>
                  <a:lnTo>
                    <a:pt x="514" y="337"/>
                  </a:lnTo>
                  <a:lnTo>
                    <a:pt x="509" y="321"/>
                  </a:lnTo>
                  <a:lnTo>
                    <a:pt x="497" y="291"/>
                  </a:lnTo>
                  <a:lnTo>
                    <a:pt x="481" y="252"/>
                  </a:lnTo>
                  <a:lnTo>
                    <a:pt x="463" y="208"/>
                  </a:lnTo>
                  <a:lnTo>
                    <a:pt x="445" y="165"/>
                  </a:lnTo>
                  <a:lnTo>
                    <a:pt x="430" y="126"/>
                  </a:lnTo>
                  <a:lnTo>
                    <a:pt x="418" y="98"/>
                  </a:lnTo>
                  <a:lnTo>
                    <a:pt x="412" y="84"/>
                  </a:lnTo>
                  <a:lnTo>
                    <a:pt x="430" y="34"/>
                  </a:lnTo>
                  <a:lnTo>
                    <a:pt x="361" y="39"/>
                  </a:lnTo>
                  <a:lnTo>
                    <a:pt x="357" y="34"/>
                  </a:lnTo>
                  <a:lnTo>
                    <a:pt x="353" y="27"/>
                  </a:lnTo>
                  <a:lnTo>
                    <a:pt x="347" y="20"/>
                  </a:lnTo>
                  <a:lnTo>
                    <a:pt x="339" y="13"/>
                  </a:lnTo>
                  <a:lnTo>
                    <a:pt x="331" y="8"/>
                  </a:lnTo>
                  <a:lnTo>
                    <a:pt x="321" y="2"/>
                  </a:lnTo>
                  <a:lnTo>
                    <a:pt x="309" y="0"/>
                  </a:lnTo>
                  <a:lnTo>
                    <a:pt x="298" y="0"/>
                  </a:lnTo>
                  <a:lnTo>
                    <a:pt x="286" y="2"/>
                  </a:lnTo>
                  <a:lnTo>
                    <a:pt x="276" y="6"/>
                  </a:lnTo>
                  <a:lnTo>
                    <a:pt x="268" y="9"/>
                  </a:lnTo>
                  <a:lnTo>
                    <a:pt x="262" y="15"/>
                  </a:lnTo>
                  <a:lnTo>
                    <a:pt x="252" y="9"/>
                  </a:lnTo>
                  <a:lnTo>
                    <a:pt x="242" y="6"/>
                  </a:lnTo>
                  <a:lnTo>
                    <a:pt x="229" y="4"/>
                  </a:lnTo>
                  <a:lnTo>
                    <a:pt x="215" y="4"/>
                  </a:lnTo>
                  <a:lnTo>
                    <a:pt x="205" y="6"/>
                  </a:lnTo>
                  <a:lnTo>
                    <a:pt x="197" y="9"/>
                  </a:lnTo>
                  <a:lnTo>
                    <a:pt x="193" y="15"/>
                  </a:lnTo>
                  <a:lnTo>
                    <a:pt x="189" y="18"/>
                  </a:lnTo>
                  <a:lnTo>
                    <a:pt x="185" y="23"/>
                  </a:lnTo>
                  <a:lnTo>
                    <a:pt x="183" y="29"/>
                  </a:lnTo>
                  <a:lnTo>
                    <a:pt x="183" y="34"/>
                  </a:lnTo>
                  <a:lnTo>
                    <a:pt x="183" y="38"/>
                  </a:lnTo>
                  <a:lnTo>
                    <a:pt x="173" y="39"/>
                  </a:lnTo>
                  <a:lnTo>
                    <a:pt x="163" y="43"/>
                  </a:lnTo>
                  <a:lnTo>
                    <a:pt x="154" y="48"/>
                  </a:lnTo>
                  <a:lnTo>
                    <a:pt x="144" y="54"/>
                  </a:lnTo>
                  <a:lnTo>
                    <a:pt x="138" y="57"/>
                  </a:lnTo>
                  <a:lnTo>
                    <a:pt x="136" y="61"/>
                  </a:lnTo>
                  <a:lnTo>
                    <a:pt x="132" y="66"/>
                  </a:lnTo>
                  <a:lnTo>
                    <a:pt x="132" y="71"/>
                  </a:lnTo>
                  <a:lnTo>
                    <a:pt x="134" y="82"/>
                  </a:lnTo>
                  <a:lnTo>
                    <a:pt x="142" y="91"/>
                  </a:lnTo>
                  <a:lnTo>
                    <a:pt x="150" y="98"/>
                  </a:lnTo>
                  <a:lnTo>
                    <a:pt x="158" y="105"/>
                  </a:lnTo>
                  <a:lnTo>
                    <a:pt x="156" y="114"/>
                  </a:lnTo>
                  <a:lnTo>
                    <a:pt x="156" y="128"/>
                  </a:lnTo>
                  <a:lnTo>
                    <a:pt x="158" y="144"/>
                  </a:lnTo>
                  <a:lnTo>
                    <a:pt x="163" y="163"/>
                  </a:lnTo>
                  <a:lnTo>
                    <a:pt x="169" y="190"/>
                  </a:lnTo>
                  <a:lnTo>
                    <a:pt x="181" y="220"/>
                  </a:lnTo>
                  <a:lnTo>
                    <a:pt x="197" y="256"/>
                  </a:lnTo>
                  <a:lnTo>
                    <a:pt x="217" y="296"/>
                  </a:lnTo>
                  <a:lnTo>
                    <a:pt x="221" y="307"/>
                  </a:lnTo>
                  <a:lnTo>
                    <a:pt x="227" y="318"/>
                  </a:lnTo>
                  <a:lnTo>
                    <a:pt x="233" y="328"/>
                  </a:lnTo>
                  <a:lnTo>
                    <a:pt x="236" y="339"/>
                  </a:lnTo>
                  <a:lnTo>
                    <a:pt x="225" y="346"/>
                  </a:lnTo>
                  <a:lnTo>
                    <a:pt x="217" y="353"/>
                  </a:lnTo>
                  <a:lnTo>
                    <a:pt x="209" y="360"/>
                  </a:lnTo>
                  <a:lnTo>
                    <a:pt x="205" y="367"/>
                  </a:lnTo>
                  <a:lnTo>
                    <a:pt x="205" y="371"/>
                  </a:lnTo>
                  <a:lnTo>
                    <a:pt x="205" y="374"/>
                  </a:lnTo>
                  <a:lnTo>
                    <a:pt x="205" y="380"/>
                  </a:lnTo>
                  <a:lnTo>
                    <a:pt x="207" y="383"/>
                  </a:lnTo>
                  <a:lnTo>
                    <a:pt x="209" y="387"/>
                  </a:lnTo>
                  <a:lnTo>
                    <a:pt x="213" y="388"/>
                  </a:lnTo>
                  <a:lnTo>
                    <a:pt x="217" y="392"/>
                  </a:lnTo>
                  <a:lnTo>
                    <a:pt x="223" y="394"/>
                  </a:lnTo>
                  <a:lnTo>
                    <a:pt x="231" y="397"/>
                  </a:lnTo>
                  <a:lnTo>
                    <a:pt x="238" y="401"/>
                  </a:lnTo>
                  <a:lnTo>
                    <a:pt x="252" y="403"/>
                  </a:lnTo>
                  <a:lnTo>
                    <a:pt x="266" y="406"/>
                  </a:lnTo>
                  <a:lnTo>
                    <a:pt x="282" y="450"/>
                  </a:lnTo>
                  <a:lnTo>
                    <a:pt x="300" y="493"/>
                  </a:lnTo>
                  <a:lnTo>
                    <a:pt x="313" y="534"/>
                  </a:lnTo>
                  <a:lnTo>
                    <a:pt x="327" y="574"/>
                  </a:lnTo>
                  <a:lnTo>
                    <a:pt x="339" y="610"/>
                  </a:lnTo>
                  <a:lnTo>
                    <a:pt x="349" y="642"/>
                  </a:lnTo>
                  <a:lnTo>
                    <a:pt x="357" y="667"/>
                  </a:lnTo>
                  <a:lnTo>
                    <a:pt x="363" y="686"/>
                  </a:lnTo>
                  <a:lnTo>
                    <a:pt x="333" y="690"/>
                  </a:lnTo>
                  <a:lnTo>
                    <a:pt x="319" y="693"/>
                  </a:lnTo>
                  <a:lnTo>
                    <a:pt x="311" y="697"/>
                  </a:lnTo>
                  <a:lnTo>
                    <a:pt x="309" y="702"/>
                  </a:lnTo>
                  <a:lnTo>
                    <a:pt x="309" y="706"/>
                  </a:lnTo>
                  <a:lnTo>
                    <a:pt x="311" y="716"/>
                  </a:lnTo>
                  <a:lnTo>
                    <a:pt x="319" y="739"/>
                  </a:lnTo>
                  <a:lnTo>
                    <a:pt x="339" y="778"/>
                  </a:lnTo>
                  <a:lnTo>
                    <a:pt x="331" y="780"/>
                  </a:lnTo>
                  <a:lnTo>
                    <a:pt x="313" y="785"/>
                  </a:lnTo>
                  <a:lnTo>
                    <a:pt x="292" y="792"/>
                  </a:lnTo>
                  <a:lnTo>
                    <a:pt x="268" y="799"/>
                  </a:lnTo>
                  <a:lnTo>
                    <a:pt x="240" y="808"/>
                  </a:lnTo>
                  <a:lnTo>
                    <a:pt x="217" y="817"/>
                  </a:lnTo>
                  <a:lnTo>
                    <a:pt x="195" y="824"/>
                  </a:lnTo>
                  <a:lnTo>
                    <a:pt x="179" y="831"/>
                  </a:lnTo>
                  <a:lnTo>
                    <a:pt x="150" y="846"/>
                  </a:lnTo>
                  <a:lnTo>
                    <a:pt x="126" y="860"/>
                  </a:lnTo>
                  <a:lnTo>
                    <a:pt x="102" y="872"/>
                  </a:lnTo>
                  <a:lnTo>
                    <a:pt x="85" y="883"/>
                  </a:lnTo>
                  <a:lnTo>
                    <a:pt x="69" y="893"/>
                  </a:lnTo>
                  <a:lnTo>
                    <a:pt x="57" y="904"/>
                  </a:lnTo>
                  <a:lnTo>
                    <a:pt x="47" y="913"/>
                  </a:lnTo>
                  <a:lnTo>
                    <a:pt x="41" y="920"/>
                  </a:lnTo>
                  <a:lnTo>
                    <a:pt x="25" y="925"/>
                  </a:lnTo>
                  <a:lnTo>
                    <a:pt x="12" y="936"/>
                  </a:lnTo>
                  <a:lnTo>
                    <a:pt x="2" y="948"/>
                  </a:lnTo>
                  <a:lnTo>
                    <a:pt x="0" y="968"/>
                  </a:lnTo>
                  <a:lnTo>
                    <a:pt x="4" y="978"/>
                  </a:lnTo>
                  <a:lnTo>
                    <a:pt x="14" y="989"/>
                  </a:lnTo>
                  <a:lnTo>
                    <a:pt x="25" y="998"/>
                  </a:lnTo>
                  <a:lnTo>
                    <a:pt x="37" y="1007"/>
                  </a:lnTo>
                  <a:lnTo>
                    <a:pt x="51" y="1014"/>
                  </a:lnTo>
                  <a:lnTo>
                    <a:pt x="65" y="1019"/>
                  </a:lnTo>
                  <a:lnTo>
                    <a:pt x="77" y="1024"/>
                  </a:lnTo>
                  <a:lnTo>
                    <a:pt x="85" y="1028"/>
                  </a:lnTo>
                  <a:lnTo>
                    <a:pt x="100" y="1042"/>
                  </a:lnTo>
                  <a:lnTo>
                    <a:pt x="128" y="1065"/>
                  </a:lnTo>
                  <a:lnTo>
                    <a:pt x="162" y="1092"/>
                  </a:lnTo>
                  <a:lnTo>
                    <a:pt x="203" y="1125"/>
                  </a:lnTo>
                  <a:lnTo>
                    <a:pt x="248" y="1159"/>
                  </a:lnTo>
                  <a:lnTo>
                    <a:pt x="296" y="1195"/>
                  </a:lnTo>
                  <a:lnTo>
                    <a:pt x="347" y="1230"/>
                  </a:lnTo>
                  <a:lnTo>
                    <a:pt x="396" y="1262"/>
                  </a:lnTo>
                  <a:lnTo>
                    <a:pt x="524" y="1611"/>
                  </a:lnTo>
                  <a:lnTo>
                    <a:pt x="546" y="1604"/>
                  </a:lnTo>
                  <a:lnTo>
                    <a:pt x="572" y="1593"/>
                  </a:lnTo>
                  <a:lnTo>
                    <a:pt x="603" y="1581"/>
                  </a:lnTo>
                  <a:lnTo>
                    <a:pt x="639" y="1565"/>
                  </a:lnTo>
                  <a:lnTo>
                    <a:pt x="678" y="1545"/>
                  </a:lnTo>
                  <a:lnTo>
                    <a:pt x="724" y="1522"/>
                  </a:lnTo>
                  <a:lnTo>
                    <a:pt x="773" y="1496"/>
                  </a:lnTo>
                  <a:lnTo>
                    <a:pt x="830" y="1466"/>
                  </a:lnTo>
                  <a:lnTo>
                    <a:pt x="865" y="1446"/>
                  </a:lnTo>
                  <a:lnTo>
                    <a:pt x="899" y="1425"/>
                  </a:lnTo>
                  <a:lnTo>
                    <a:pt x="931" y="1402"/>
                  </a:lnTo>
                  <a:lnTo>
                    <a:pt x="962" y="1381"/>
                  </a:lnTo>
                  <a:lnTo>
                    <a:pt x="990" y="1358"/>
                  </a:lnTo>
                  <a:lnTo>
                    <a:pt x="1017" y="1336"/>
                  </a:lnTo>
                  <a:lnTo>
                    <a:pt x="1045" y="1313"/>
                  </a:lnTo>
                  <a:lnTo>
                    <a:pt x="1069" y="1290"/>
                  </a:lnTo>
                  <a:lnTo>
                    <a:pt x="976" y="1053"/>
                  </a:lnTo>
                  <a:lnTo>
                    <a:pt x="1000" y="1047"/>
                  </a:lnTo>
                  <a:lnTo>
                    <a:pt x="1023" y="1042"/>
                  </a:lnTo>
                  <a:lnTo>
                    <a:pt x="1045" y="1037"/>
                  </a:lnTo>
                  <a:lnTo>
                    <a:pt x="1067" y="1030"/>
                  </a:lnTo>
                  <a:lnTo>
                    <a:pt x="1086" y="1024"/>
                  </a:lnTo>
                  <a:lnTo>
                    <a:pt x="1104" y="1017"/>
                  </a:lnTo>
                  <a:lnTo>
                    <a:pt x="1120" y="1010"/>
                  </a:lnTo>
                  <a:lnTo>
                    <a:pt x="1132" y="100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5853" name="Freeform 61">
              <a:extLst>
                <a:ext uri="{FF2B5EF4-FFF2-40B4-BE49-F238E27FC236}">
                  <a16:creationId xmlns:a16="http://schemas.microsoft.com/office/drawing/2014/main" id="{B1C13485-F135-CF0C-5A97-A441EDFB9666}"/>
                </a:ext>
              </a:extLst>
            </p:cNvPr>
            <p:cNvSpPr>
              <a:spLocks/>
            </p:cNvSpPr>
            <p:nvPr/>
          </p:nvSpPr>
          <p:spPr bwMode="auto">
            <a:xfrm>
              <a:off x="3774" y="3377"/>
              <a:ext cx="157" cy="102"/>
            </a:xfrm>
            <a:custGeom>
              <a:avLst/>
              <a:gdLst>
                <a:gd name="T0" fmla="*/ 114 w 314"/>
                <a:gd name="T1" fmla="*/ 92 h 206"/>
                <a:gd name="T2" fmla="*/ 170 w 314"/>
                <a:gd name="T3" fmla="*/ 85 h 206"/>
                <a:gd name="T4" fmla="*/ 178 w 314"/>
                <a:gd name="T5" fmla="*/ 153 h 206"/>
                <a:gd name="T6" fmla="*/ 193 w 314"/>
                <a:gd name="T7" fmla="*/ 160 h 206"/>
                <a:gd name="T8" fmla="*/ 207 w 314"/>
                <a:gd name="T9" fmla="*/ 167 h 206"/>
                <a:gd name="T10" fmla="*/ 223 w 314"/>
                <a:gd name="T11" fmla="*/ 174 h 206"/>
                <a:gd name="T12" fmla="*/ 237 w 314"/>
                <a:gd name="T13" fmla="*/ 181 h 206"/>
                <a:gd name="T14" fmla="*/ 249 w 314"/>
                <a:gd name="T15" fmla="*/ 190 h 206"/>
                <a:gd name="T16" fmla="*/ 260 w 314"/>
                <a:gd name="T17" fmla="*/ 195 h 206"/>
                <a:gd name="T18" fmla="*/ 270 w 314"/>
                <a:gd name="T19" fmla="*/ 200 h 206"/>
                <a:gd name="T20" fmla="*/ 278 w 314"/>
                <a:gd name="T21" fmla="*/ 206 h 206"/>
                <a:gd name="T22" fmla="*/ 288 w 314"/>
                <a:gd name="T23" fmla="*/ 202 h 206"/>
                <a:gd name="T24" fmla="*/ 296 w 314"/>
                <a:gd name="T25" fmla="*/ 199 h 206"/>
                <a:gd name="T26" fmla="*/ 306 w 314"/>
                <a:gd name="T27" fmla="*/ 195 h 206"/>
                <a:gd name="T28" fmla="*/ 314 w 314"/>
                <a:gd name="T29" fmla="*/ 190 h 206"/>
                <a:gd name="T30" fmla="*/ 300 w 314"/>
                <a:gd name="T31" fmla="*/ 179 h 206"/>
                <a:gd name="T32" fmla="*/ 282 w 314"/>
                <a:gd name="T33" fmla="*/ 163 h 206"/>
                <a:gd name="T34" fmla="*/ 258 w 314"/>
                <a:gd name="T35" fmla="*/ 145 h 206"/>
                <a:gd name="T36" fmla="*/ 235 w 314"/>
                <a:gd name="T37" fmla="*/ 126 h 206"/>
                <a:gd name="T38" fmla="*/ 207 w 314"/>
                <a:gd name="T39" fmla="*/ 106 h 206"/>
                <a:gd name="T40" fmla="*/ 178 w 314"/>
                <a:gd name="T41" fmla="*/ 85 h 206"/>
                <a:gd name="T42" fmla="*/ 148 w 314"/>
                <a:gd name="T43" fmla="*/ 67 h 206"/>
                <a:gd name="T44" fmla="*/ 118 w 314"/>
                <a:gd name="T45" fmla="*/ 52 h 206"/>
                <a:gd name="T46" fmla="*/ 99 w 314"/>
                <a:gd name="T47" fmla="*/ 43 h 206"/>
                <a:gd name="T48" fmla="*/ 81 w 314"/>
                <a:gd name="T49" fmla="*/ 34 h 206"/>
                <a:gd name="T50" fmla="*/ 63 w 314"/>
                <a:gd name="T51" fmla="*/ 27 h 206"/>
                <a:gd name="T52" fmla="*/ 47 w 314"/>
                <a:gd name="T53" fmla="*/ 20 h 206"/>
                <a:gd name="T54" fmla="*/ 34 w 314"/>
                <a:gd name="T55" fmla="*/ 13 h 206"/>
                <a:gd name="T56" fmla="*/ 22 w 314"/>
                <a:gd name="T57" fmla="*/ 9 h 206"/>
                <a:gd name="T58" fmla="*/ 10 w 314"/>
                <a:gd name="T59" fmla="*/ 4 h 206"/>
                <a:gd name="T60" fmla="*/ 0 w 314"/>
                <a:gd name="T61" fmla="*/ 0 h 206"/>
                <a:gd name="T62" fmla="*/ 114 w 314"/>
                <a:gd name="T63" fmla="*/ 92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14" h="206">
                  <a:moveTo>
                    <a:pt x="114" y="92"/>
                  </a:moveTo>
                  <a:lnTo>
                    <a:pt x="170" y="85"/>
                  </a:lnTo>
                  <a:lnTo>
                    <a:pt x="178" y="153"/>
                  </a:lnTo>
                  <a:lnTo>
                    <a:pt x="193" y="160"/>
                  </a:lnTo>
                  <a:lnTo>
                    <a:pt x="207" y="167"/>
                  </a:lnTo>
                  <a:lnTo>
                    <a:pt x="223" y="174"/>
                  </a:lnTo>
                  <a:lnTo>
                    <a:pt x="237" y="181"/>
                  </a:lnTo>
                  <a:lnTo>
                    <a:pt x="249" y="190"/>
                  </a:lnTo>
                  <a:lnTo>
                    <a:pt x="260" y="195"/>
                  </a:lnTo>
                  <a:lnTo>
                    <a:pt x="270" y="200"/>
                  </a:lnTo>
                  <a:lnTo>
                    <a:pt x="278" y="206"/>
                  </a:lnTo>
                  <a:lnTo>
                    <a:pt x="288" y="202"/>
                  </a:lnTo>
                  <a:lnTo>
                    <a:pt x="296" y="199"/>
                  </a:lnTo>
                  <a:lnTo>
                    <a:pt x="306" y="195"/>
                  </a:lnTo>
                  <a:lnTo>
                    <a:pt x="314" y="190"/>
                  </a:lnTo>
                  <a:lnTo>
                    <a:pt x="300" y="179"/>
                  </a:lnTo>
                  <a:lnTo>
                    <a:pt x="282" y="163"/>
                  </a:lnTo>
                  <a:lnTo>
                    <a:pt x="258" y="145"/>
                  </a:lnTo>
                  <a:lnTo>
                    <a:pt x="235" y="126"/>
                  </a:lnTo>
                  <a:lnTo>
                    <a:pt x="207" y="106"/>
                  </a:lnTo>
                  <a:lnTo>
                    <a:pt x="178" y="85"/>
                  </a:lnTo>
                  <a:lnTo>
                    <a:pt x="148" y="67"/>
                  </a:lnTo>
                  <a:lnTo>
                    <a:pt x="118" y="52"/>
                  </a:lnTo>
                  <a:lnTo>
                    <a:pt x="99" y="43"/>
                  </a:lnTo>
                  <a:lnTo>
                    <a:pt x="81" y="34"/>
                  </a:lnTo>
                  <a:lnTo>
                    <a:pt x="63" y="27"/>
                  </a:lnTo>
                  <a:lnTo>
                    <a:pt x="47" y="20"/>
                  </a:lnTo>
                  <a:lnTo>
                    <a:pt x="34" y="13"/>
                  </a:lnTo>
                  <a:lnTo>
                    <a:pt x="22" y="9"/>
                  </a:lnTo>
                  <a:lnTo>
                    <a:pt x="10" y="4"/>
                  </a:lnTo>
                  <a:lnTo>
                    <a:pt x="0" y="0"/>
                  </a:lnTo>
                  <a:lnTo>
                    <a:pt x="114" y="92"/>
                  </a:lnTo>
                  <a:close/>
                </a:path>
              </a:pathLst>
            </a:custGeom>
            <a:solidFill>
              <a:srgbClr val="4266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5854" name="Freeform 62">
              <a:extLst>
                <a:ext uri="{FF2B5EF4-FFF2-40B4-BE49-F238E27FC236}">
                  <a16:creationId xmlns:a16="http://schemas.microsoft.com/office/drawing/2014/main" id="{E8E51FAE-8503-C204-43B9-B62721ECACAD}"/>
                </a:ext>
              </a:extLst>
            </p:cNvPr>
            <p:cNvSpPr>
              <a:spLocks/>
            </p:cNvSpPr>
            <p:nvPr/>
          </p:nvSpPr>
          <p:spPr bwMode="auto">
            <a:xfrm>
              <a:off x="3802" y="3451"/>
              <a:ext cx="5" cy="4"/>
            </a:xfrm>
            <a:custGeom>
              <a:avLst/>
              <a:gdLst>
                <a:gd name="T0" fmla="*/ 6 w 10"/>
                <a:gd name="T1" fmla="*/ 0 h 7"/>
                <a:gd name="T2" fmla="*/ 0 w 10"/>
                <a:gd name="T3" fmla="*/ 4 h 7"/>
                <a:gd name="T4" fmla="*/ 2 w 10"/>
                <a:gd name="T5" fmla="*/ 7 h 7"/>
                <a:gd name="T6" fmla="*/ 4 w 10"/>
                <a:gd name="T7" fmla="*/ 7 h 7"/>
                <a:gd name="T8" fmla="*/ 6 w 10"/>
                <a:gd name="T9" fmla="*/ 5 h 7"/>
                <a:gd name="T10" fmla="*/ 8 w 10"/>
                <a:gd name="T11" fmla="*/ 5 h 7"/>
                <a:gd name="T12" fmla="*/ 10 w 10"/>
                <a:gd name="T13" fmla="*/ 4 h 7"/>
                <a:gd name="T14" fmla="*/ 6 w 10"/>
                <a:gd name="T15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" h="7">
                  <a:moveTo>
                    <a:pt x="6" y="0"/>
                  </a:moveTo>
                  <a:lnTo>
                    <a:pt x="0" y="4"/>
                  </a:lnTo>
                  <a:lnTo>
                    <a:pt x="2" y="7"/>
                  </a:lnTo>
                  <a:lnTo>
                    <a:pt x="4" y="7"/>
                  </a:lnTo>
                  <a:lnTo>
                    <a:pt x="6" y="5"/>
                  </a:lnTo>
                  <a:lnTo>
                    <a:pt x="8" y="5"/>
                  </a:lnTo>
                  <a:lnTo>
                    <a:pt x="10" y="4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FFCC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5855" name="Freeform 63">
              <a:extLst>
                <a:ext uri="{FF2B5EF4-FFF2-40B4-BE49-F238E27FC236}">
                  <a16:creationId xmlns:a16="http://schemas.microsoft.com/office/drawing/2014/main" id="{58B57EE0-65F5-2EFB-6E53-C5BBD3CD186D}"/>
                </a:ext>
              </a:extLst>
            </p:cNvPr>
            <p:cNvSpPr>
              <a:spLocks/>
            </p:cNvSpPr>
            <p:nvPr/>
          </p:nvSpPr>
          <p:spPr bwMode="auto">
            <a:xfrm>
              <a:off x="3799" y="3459"/>
              <a:ext cx="100" cy="93"/>
            </a:xfrm>
            <a:custGeom>
              <a:avLst/>
              <a:gdLst>
                <a:gd name="T0" fmla="*/ 0 w 202"/>
                <a:gd name="T1" fmla="*/ 27 h 186"/>
                <a:gd name="T2" fmla="*/ 6 w 202"/>
                <a:gd name="T3" fmla="*/ 142 h 186"/>
                <a:gd name="T4" fmla="*/ 18 w 202"/>
                <a:gd name="T5" fmla="*/ 147 h 186"/>
                <a:gd name="T6" fmla="*/ 28 w 202"/>
                <a:gd name="T7" fmla="*/ 55 h 186"/>
                <a:gd name="T8" fmla="*/ 44 w 202"/>
                <a:gd name="T9" fmla="*/ 55 h 186"/>
                <a:gd name="T10" fmla="*/ 34 w 202"/>
                <a:gd name="T11" fmla="*/ 152 h 186"/>
                <a:gd name="T12" fmla="*/ 48 w 202"/>
                <a:gd name="T13" fmla="*/ 159 h 186"/>
                <a:gd name="T14" fmla="*/ 58 w 202"/>
                <a:gd name="T15" fmla="*/ 69 h 186"/>
                <a:gd name="T16" fmla="*/ 75 w 202"/>
                <a:gd name="T17" fmla="*/ 71 h 186"/>
                <a:gd name="T18" fmla="*/ 64 w 202"/>
                <a:gd name="T19" fmla="*/ 166 h 186"/>
                <a:gd name="T20" fmla="*/ 87 w 202"/>
                <a:gd name="T21" fmla="*/ 175 h 186"/>
                <a:gd name="T22" fmla="*/ 97 w 202"/>
                <a:gd name="T23" fmla="*/ 81 h 186"/>
                <a:gd name="T24" fmla="*/ 113 w 202"/>
                <a:gd name="T25" fmla="*/ 83 h 186"/>
                <a:gd name="T26" fmla="*/ 103 w 202"/>
                <a:gd name="T27" fmla="*/ 182 h 186"/>
                <a:gd name="T28" fmla="*/ 113 w 202"/>
                <a:gd name="T29" fmla="*/ 186 h 186"/>
                <a:gd name="T30" fmla="*/ 160 w 202"/>
                <a:gd name="T31" fmla="*/ 55 h 186"/>
                <a:gd name="T32" fmla="*/ 184 w 202"/>
                <a:gd name="T33" fmla="*/ 62 h 186"/>
                <a:gd name="T34" fmla="*/ 188 w 202"/>
                <a:gd name="T35" fmla="*/ 60 h 186"/>
                <a:gd name="T36" fmla="*/ 192 w 202"/>
                <a:gd name="T37" fmla="*/ 58 h 186"/>
                <a:gd name="T38" fmla="*/ 196 w 202"/>
                <a:gd name="T39" fmla="*/ 57 h 186"/>
                <a:gd name="T40" fmla="*/ 202 w 202"/>
                <a:gd name="T41" fmla="*/ 55 h 186"/>
                <a:gd name="T42" fmla="*/ 186 w 202"/>
                <a:gd name="T43" fmla="*/ 46 h 186"/>
                <a:gd name="T44" fmla="*/ 170 w 202"/>
                <a:gd name="T45" fmla="*/ 37 h 186"/>
                <a:gd name="T46" fmla="*/ 152 w 202"/>
                <a:gd name="T47" fmla="*/ 27 h 186"/>
                <a:gd name="T48" fmla="*/ 135 w 202"/>
                <a:gd name="T49" fmla="*/ 19 h 186"/>
                <a:gd name="T50" fmla="*/ 117 w 202"/>
                <a:gd name="T51" fmla="*/ 11 h 186"/>
                <a:gd name="T52" fmla="*/ 101 w 202"/>
                <a:gd name="T53" fmla="*/ 5 h 186"/>
                <a:gd name="T54" fmla="*/ 85 w 202"/>
                <a:gd name="T55" fmla="*/ 2 h 186"/>
                <a:gd name="T56" fmla="*/ 73 w 202"/>
                <a:gd name="T57" fmla="*/ 0 h 186"/>
                <a:gd name="T58" fmla="*/ 62 w 202"/>
                <a:gd name="T59" fmla="*/ 0 h 186"/>
                <a:gd name="T60" fmla="*/ 50 w 202"/>
                <a:gd name="T61" fmla="*/ 3 h 186"/>
                <a:gd name="T62" fmla="*/ 38 w 202"/>
                <a:gd name="T63" fmla="*/ 7 h 186"/>
                <a:gd name="T64" fmla="*/ 28 w 202"/>
                <a:gd name="T65" fmla="*/ 11 h 186"/>
                <a:gd name="T66" fmla="*/ 18 w 202"/>
                <a:gd name="T67" fmla="*/ 14 h 186"/>
                <a:gd name="T68" fmla="*/ 12 w 202"/>
                <a:gd name="T69" fmla="*/ 19 h 186"/>
                <a:gd name="T70" fmla="*/ 4 w 202"/>
                <a:gd name="T71" fmla="*/ 23 h 186"/>
                <a:gd name="T72" fmla="*/ 0 w 202"/>
                <a:gd name="T73" fmla="*/ 27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02" h="186">
                  <a:moveTo>
                    <a:pt x="0" y="27"/>
                  </a:moveTo>
                  <a:lnTo>
                    <a:pt x="6" y="142"/>
                  </a:lnTo>
                  <a:lnTo>
                    <a:pt x="18" y="147"/>
                  </a:lnTo>
                  <a:lnTo>
                    <a:pt x="28" y="55"/>
                  </a:lnTo>
                  <a:lnTo>
                    <a:pt x="44" y="55"/>
                  </a:lnTo>
                  <a:lnTo>
                    <a:pt x="34" y="152"/>
                  </a:lnTo>
                  <a:lnTo>
                    <a:pt x="48" y="159"/>
                  </a:lnTo>
                  <a:lnTo>
                    <a:pt x="58" y="69"/>
                  </a:lnTo>
                  <a:lnTo>
                    <a:pt x="75" y="71"/>
                  </a:lnTo>
                  <a:lnTo>
                    <a:pt x="64" y="166"/>
                  </a:lnTo>
                  <a:lnTo>
                    <a:pt x="87" y="175"/>
                  </a:lnTo>
                  <a:lnTo>
                    <a:pt x="97" y="81"/>
                  </a:lnTo>
                  <a:lnTo>
                    <a:pt x="113" y="83"/>
                  </a:lnTo>
                  <a:lnTo>
                    <a:pt x="103" y="182"/>
                  </a:lnTo>
                  <a:lnTo>
                    <a:pt x="113" y="186"/>
                  </a:lnTo>
                  <a:lnTo>
                    <a:pt x="160" y="55"/>
                  </a:lnTo>
                  <a:lnTo>
                    <a:pt x="184" y="62"/>
                  </a:lnTo>
                  <a:lnTo>
                    <a:pt x="188" y="60"/>
                  </a:lnTo>
                  <a:lnTo>
                    <a:pt x="192" y="58"/>
                  </a:lnTo>
                  <a:lnTo>
                    <a:pt x="196" y="57"/>
                  </a:lnTo>
                  <a:lnTo>
                    <a:pt x="202" y="55"/>
                  </a:lnTo>
                  <a:lnTo>
                    <a:pt x="186" y="46"/>
                  </a:lnTo>
                  <a:lnTo>
                    <a:pt x="170" y="37"/>
                  </a:lnTo>
                  <a:lnTo>
                    <a:pt x="152" y="27"/>
                  </a:lnTo>
                  <a:lnTo>
                    <a:pt x="135" y="19"/>
                  </a:lnTo>
                  <a:lnTo>
                    <a:pt x="117" y="11"/>
                  </a:lnTo>
                  <a:lnTo>
                    <a:pt x="101" y="5"/>
                  </a:lnTo>
                  <a:lnTo>
                    <a:pt x="85" y="2"/>
                  </a:lnTo>
                  <a:lnTo>
                    <a:pt x="73" y="0"/>
                  </a:lnTo>
                  <a:lnTo>
                    <a:pt x="62" y="0"/>
                  </a:lnTo>
                  <a:lnTo>
                    <a:pt x="50" y="3"/>
                  </a:lnTo>
                  <a:lnTo>
                    <a:pt x="38" y="7"/>
                  </a:lnTo>
                  <a:lnTo>
                    <a:pt x="28" y="11"/>
                  </a:lnTo>
                  <a:lnTo>
                    <a:pt x="18" y="14"/>
                  </a:lnTo>
                  <a:lnTo>
                    <a:pt x="12" y="19"/>
                  </a:lnTo>
                  <a:lnTo>
                    <a:pt x="4" y="23"/>
                  </a:lnTo>
                  <a:lnTo>
                    <a:pt x="0" y="27"/>
                  </a:lnTo>
                  <a:close/>
                </a:path>
              </a:pathLst>
            </a:custGeom>
            <a:solidFill>
              <a:srgbClr val="FFCC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5856" name="Freeform 64">
              <a:extLst>
                <a:ext uri="{FF2B5EF4-FFF2-40B4-BE49-F238E27FC236}">
                  <a16:creationId xmlns:a16="http://schemas.microsoft.com/office/drawing/2014/main" id="{4FE6A5D0-4A07-D91F-EEDF-307370D86D27}"/>
                </a:ext>
              </a:extLst>
            </p:cNvPr>
            <p:cNvSpPr>
              <a:spLocks/>
            </p:cNvSpPr>
            <p:nvPr/>
          </p:nvSpPr>
          <p:spPr bwMode="auto">
            <a:xfrm>
              <a:off x="3787" y="3357"/>
              <a:ext cx="161" cy="108"/>
            </a:xfrm>
            <a:custGeom>
              <a:avLst/>
              <a:gdLst>
                <a:gd name="T0" fmla="*/ 104 w 321"/>
                <a:gd name="T1" fmla="*/ 69 h 216"/>
                <a:gd name="T2" fmla="*/ 138 w 321"/>
                <a:gd name="T3" fmla="*/ 87 h 216"/>
                <a:gd name="T4" fmla="*/ 171 w 321"/>
                <a:gd name="T5" fmla="*/ 108 h 216"/>
                <a:gd name="T6" fmla="*/ 205 w 321"/>
                <a:gd name="T7" fmla="*/ 130 h 216"/>
                <a:gd name="T8" fmla="*/ 234 w 321"/>
                <a:gd name="T9" fmla="*/ 153 h 216"/>
                <a:gd name="T10" fmla="*/ 262 w 321"/>
                <a:gd name="T11" fmla="*/ 172 h 216"/>
                <a:gd name="T12" fmla="*/ 286 w 321"/>
                <a:gd name="T13" fmla="*/ 192 h 216"/>
                <a:gd name="T14" fmla="*/ 301 w 321"/>
                <a:gd name="T15" fmla="*/ 206 h 216"/>
                <a:gd name="T16" fmla="*/ 313 w 321"/>
                <a:gd name="T17" fmla="*/ 216 h 216"/>
                <a:gd name="T18" fmla="*/ 315 w 321"/>
                <a:gd name="T19" fmla="*/ 215 h 216"/>
                <a:gd name="T20" fmla="*/ 317 w 321"/>
                <a:gd name="T21" fmla="*/ 215 h 216"/>
                <a:gd name="T22" fmla="*/ 319 w 321"/>
                <a:gd name="T23" fmla="*/ 215 h 216"/>
                <a:gd name="T24" fmla="*/ 321 w 321"/>
                <a:gd name="T25" fmla="*/ 213 h 216"/>
                <a:gd name="T26" fmla="*/ 315 w 321"/>
                <a:gd name="T27" fmla="*/ 207 h 216"/>
                <a:gd name="T28" fmla="*/ 309 w 321"/>
                <a:gd name="T29" fmla="*/ 200 h 216"/>
                <a:gd name="T30" fmla="*/ 301 w 321"/>
                <a:gd name="T31" fmla="*/ 192 h 216"/>
                <a:gd name="T32" fmla="*/ 294 w 321"/>
                <a:gd name="T33" fmla="*/ 183 h 216"/>
                <a:gd name="T34" fmla="*/ 282 w 321"/>
                <a:gd name="T35" fmla="*/ 170 h 216"/>
                <a:gd name="T36" fmla="*/ 270 w 321"/>
                <a:gd name="T37" fmla="*/ 158 h 216"/>
                <a:gd name="T38" fmla="*/ 256 w 321"/>
                <a:gd name="T39" fmla="*/ 142 h 216"/>
                <a:gd name="T40" fmla="*/ 240 w 321"/>
                <a:gd name="T41" fmla="*/ 126 h 216"/>
                <a:gd name="T42" fmla="*/ 221 w 321"/>
                <a:gd name="T43" fmla="*/ 106 h 216"/>
                <a:gd name="T44" fmla="*/ 199 w 321"/>
                <a:gd name="T45" fmla="*/ 87 h 216"/>
                <a:gd name="T46" fmla="*/ 177 w 321"/>
                <a:gd name="T47" fmla="*/ 68 h 216"/>
                <a:gd name="T48" fmla="*/ 158 w 321"/>
                <a:gd name="T49" fmla="*/ 50 h 216"/>
                <a:gd name="T50" fmla="*/ 138 w 321"/>
                <a:gd name="T51" fmla="*/ 34 h 216"/>
                <a:gd name="T52" fmla="*/ 122 w 321"/>
                <a:gd name="T53" fmla="*/ 20 h 216"/>
                <a:gd name="T54" fmla="*/ 108 w 321"/>
                <a:gd name="T55" fmla="*/ 7 h 216"/>
                <a:gd name="T56" fmla="*/ 98 w 321"/>
                <a:gd name="T57" fmla="*/ 0 h 216"/>
                <a:gd name="T58" fmla="*/ 87 w 321"/>
                <a:gd name="T59" fmla="*/ 2 h 216"/>
                <a:gd name="T60" fmla="*/ 73 w 321"/>
                <a:gd name="T61" fmla="*/ 6 h 216"/>
                <a:gd name="T62" fmla="*/ 61 w 321"/>
                <a:gd name="T63" fmla="*/ 7 h 216"/>
                <a:gd name="T64" fmla="*/ 49 w 321"/>
                <a:gd name="T65" fmla="*/ 11 h 216"/>
                <a:gd name="T66" fmla="*/ 35 w 321"/>
                <a:gd name="T67" fmla="*/ 13 h 216"/>
                <a:gd name="T68" fmla="*/ 23 w 321"/>
                <a:gd name="T69" fmla="*/ 16 h 216"/>
                <a:gd name="T70" fmla="*/ 12 w 321"/>
                <a:gd name="T71" fmla="*/ 18 h 216"/>
                <a:gd name="T72" fmla="*/ 0 w 321"/>
                <a:gd name="T73" fmla="*/ 21 h 216"/>
                <a:gd name="T74" fmla="*/ 10 w 321"/>
                <a:gd name="T75" fmla="*/ 25 h 216"/>
                <a:gd name="T76" fmla="*/ 21 w 321"/>
                <a:gd name="T77" fmla="*/ 30 h 216"/>
                <a:gd name="T78" fmla="*/ 33 w 321"/>
                <a:gd name="T79" fmla="*/ 36 h 216"/>
                <a:gd name="T80" fmla="*/ 45 w 321"/>
                <a:gd name="T81" fmla="*/ 41 h 216"/>
                <a:gd name="T82" fmla="*/ 59 w 321"/>
                <a:gd name="T83" fmla="*/ 46 h 216"/>
                <a:gd name="T84" fmla="*/ 73 w 321"/>
                <a:gd name="T85" fmla="*/ 53 h 216"/>
                <a:gd name="T86" fmla="*/ 88 w 321"/>
                <a:gd name="T87" fmla="*/ 60 h 216"/>
                <a:gd name="T88" fmla="*/ 104 w 321"/>
                <a:gd name="T89" fmla="*/ 69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21" h="216">
                  <a:moveTo>
                    <a:pt x="104" y="69"/>
                  </a:moveTo>
                  <a:lnTo>
                    <a:pt x="138" y="87"/>
                  </a:lnTo>
                  <a:lnTo>
                    <a:pt x="171" y="108"/>
                  </a:lnTo>
                  <a:lnTo>
                    <a:pt x="205" y="130"/>
                  </a:lnTo>
                  <a:lnTo>
                    <a:pt x="234" y="153"/>
                  </a:lnTo>
                  <a:lnTo>
                    <a:pt x="262" y="172"/>
                  </a:lnTo>
                  <a:lnTo>
                    <a:pt x="286" y="192"/>
                  </a:lnTo>
                  <a:lnTo>
                    <a:pt x="301" y="206"/>
                  </a:lnTo>
                  <a:lnTo>
                    <a:pt x="313" y="216"/>
                  </a:lnTo>
                  <a:lnTo>
                    <a:pt x="315" y="215"/>
                  </a:lnTo>
                  <a:lnTo>
                    <a:pt x="317" y="215"/>
                  </a:lnTo>
                  <a:lnTo>
                    <a:pt x="319" y="215"/>
                  </a:lnTo>
                  <a:lnTo>
                    <a:pt x="321" y="213"/>
                  </a:lnTo>
                  <a:lnTo>
                    <a:pt x="315" y="207"/>
                  </a:lnTo>
                  <a:lnTo>
                    <a:pt x="309" y="200"/>
                  </a:lnTo>
                  <a:lnTo>
                    <a:pt x="301" y="192"/>
                  </a:lnTo>
                  <a:lnTo>
                    <a:pt x="294" y="183"/>
                  </a:lnTo>
                  <a:lnTo>
                    <a:pt x="282" y="170"/>
                  </a:lnTo>
                  <a:lnTo>
                    <a:pt x="270" y="158"/>
                  </a:lnTo>
                  <a:lnTo>
                    <a:pt x="256" y="142"/>
                  </a:lnTo>
                  <a:lnTo>
                    <a:pt x="240" y="126"/>
                  </a:lnTo>
                  <a:lnTo>
                    <a:pt x="221" y="106"/>
                  </a:lnTo>
                  <a:lnTo>
                    <a:pt x="199" y="87"/>
                  </a:lnTo>
                  <a:lnTo>
                    <a:pt x="177" y="68"/>
                  </a:lnTo>
                  <a:lnTo>
                    <a:pt x="158" y="50"/>
                  </a:lnTo>
                  <a:lnTo>
                    <a:pt x="138" y="34"/>
                  </a:lnTo>
                  <a:lnTo>
                    <a:pt x="122" y="20"/>
                  </a:lnTo>
                  <a:lnTo>
                    <a:pt x="108" y="7"/>
                  </a:lnTo>
                  <a:lnTo>
                    <a:pt x="98" y="0"/>
                  </a:lnTo>
                  <a:lnTo>
                    <a:pt x="87" y="2"/>
                  </a:lnTo>
                  <a:lnTo>
                    <a:pt x="73" y="6"/>
                  </a:lnTo>
                  <a:lnTo>
                    <a:pt x="61" y="7"/>
                  </a:lnTo>
                  <a:lnTo>
                    <a:pt x="49" y="11"/>
                  </a:lnTo>
                  <a:lnTo>
                    <a:pt x="35" y="13"/>
                  </a:lnTo>
                  <a:lnTo>
                    <a:pt x="23" y="16"/>
                  </a:lnTo>
                  <a:lnTo>
                    <a:pt x="12" y="18"/>
                  </a:lnTo>
                  <a:lnTo>
                    <a:pt x="0" y="21"/>
                  </a:lnTo>
                  <a:lnTo>
                    <a:pt x="10" y="25"/>
                  </a:lnTo>
                  <a:lnTo>
                    <a:pt x="21" y="30"/>
                  </a:lnTo>
                  <a:lnTo>
                    <a:pt x="33" y="36"/>
                  </a:lnTo>
                  <a:lnTo>
                    <a:pt x="45" y="41"/>
                  </a:lnTo>
                  <a:lnTo>
                    <a:pt x="59" y="46"/>
                  </a:lnTo>
                  <a:lnTo>
                    <a:pt x="73" y="53"/>
                  </a:lnTo>
                  <a:lnTo>
                    <a:pt x="88" y="60"/>
                  </a:lnTo>
                  <a:lnTo>
                    <a:pt x="104" y="69"/>
                  </a:lnTo>
                  <a:close/>
                </a:path>
              </a:pathLst>
            </a:custGeom>
            <a:solidFill>
              <a:srgbClr val="C9FF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5857" name="Freeform 65">
              <a:extLst>
                <a:ext uri="{FF2B5EF4-FFF2-40B4-BE49-F238E27FC236}">
                  <a16:creationId xmlns:a16="http://schemas.microsoft.com/office/drawing/2014/main" id="{17AB8DA3-C8CD-B5EF-1F0B-A0A990D9E23D}"/>
                </a:ext>
              </a:extLst>
            </p:cNvPr>
            <p:cNvSpPr>
              <a:spLocks/>
            </p:cNvSpPr>
            <p:nvPr/>
          </p:nvSpPr>
          <p:spPr bwMode="auto">
            <a:xfrm>
              <a:off x="3863" y="3347"/>
              <a:ext cx="125" cy="100"/>
            </a:xfrm>
            <a:custGeom>
              <a:avLst/>
              <a:gdLst>
                <a:gd name="T0" fmla="*/ 37 w 250"/>
                <a:gd name="T1" fmla="*/ 0 h 198"/>
                <a:gd name="T2" fmla="*/ 27 w 250"/>
                <a:gd name="T3" fmla="*/ 1 h 198"/>
                <a:gd name="T4" fmla="*/ 19 w 250"/>
                <a:gd name="T5" fmla="*/ 3 h 198"/>
                <a:gd name="T6" fmla="*/ 9 w 250"/>
                <a:gd name="T7" fmla="*/ 5 h 198"/>
                <a:gd name="T8" fmla="*/ 0 w 250"/>
                <a:gd name="T9" fmla="*/ 7 h 198"/>
                <a:gd name="T10" fmla="*/ 17 w 250"/>
                <a:gd name="T11" fmla="*/ 16 h 198"/>
                <a:gd name="T12" fmla="*/ 35 w 250"/>
                <a:gd name="T13" fmla="*/ 28 h 198"/>
                <a:gd name="T14" fmla="*/ 55 w 250"/>
                <a:gd name="T15" fmla="*/ 39 h 198"/>
                <a:gd name="T16" fmla="*/ 76 w 250"/>
                <a:gd name="T17" fmla="*/ 53 h 198"/>
                <a:gd name="T18" fmla="*/ 98 w 250"/>
                <a:gd name="T19" fmla="*/ 67 h 198"/>
                <a:gd name="T20" fmla="*/ 120 w 250"/>
                <a:gd name="T21" fmla="*/ 83 h 198"/>
                <a:gd name="T22" fmla="*/ 140 w 250"/>
                <a:gd name="T23" fmla="*/ 99 h 198"/>
                <a:gd name="T24" fmla="*/ 157 w 250"/>
                <a:gd name="T25" fmla="*/ 117 h 198"/>
                <a:gd name="T26" fmla="*/ 175 w 250"/>
                <a:gd name="T27" fmla="*/ 134 h 198"/>
                <a:gd name="T28" fmla="*/ 191 w 250"/>
                <a:gd name="T29" fmla="*/ 149 h 198"/>
                <a:gd name="T30" fmla="*/ 205 w 250"/>
                <a:gd name="T31" fmla="*/ 163 h 198"/>
                <a:gd name="T32" fmla="*/ 217 w 250"/>
                <a:gd name="T33" fmla="*/ 173 h 198"/>
                <a:gd name="T34" fmla="*/ 224 w 250"/>
                <a:gd name="T35" fmla="*/ 182 h 198"/>
                <a:gd name="T36" fmla="*/ 234 w 250"/>
                <a:gd name="T37" fmla="*/ 189 h 198"/>
                <a:gd name="T38" fmla="*/ 240 w 250"/>
                <a:gd name="T39" fmla="*/ 195 h 198"/>
                <a:gd name="T40" fmla="*/ 244 w 250"/>
                <a:gd name="T41" fmla="*/ 198 h 198"/>
                <a:gd name="T42" fmla="*/ 246 w 250"/>
                <a:gd name="T43" fmla="*/ 198 h 198"/>
                <a:gd name="T44" fmla="*/ 248 w 250"/>
                <a:gd name="T45" fmla="*/ 198 h 198"/>
                <a:gd name="T46" fmla="*/ 248 w 250"/>
                <a:gd name="T47" fmla="*/ 198 h 198"/>
                <a:gd name="T48" fmla="*/ 250 w 250"/>
                <a:gd name="T49" fmla="*/ 196 h 198"/>
                <a:gd name="T50" fmla="*/ 236 w 250"/>
                <a:gd name="T51" fmla="*/ 180 h 198"/>
                <a:gd name="T52" fmla="*/ 217 w 250"/>
                <a:gd name="T53" fmla="*/ 159 h 198"/>
                <a:gd name="T54" fmla="*/ 193 w 250"/>
                <a:gd name="T55" fmla="*/ 134 h 198"/>
                <a:gd name="T56" fmla="*/ 167 w 250"/>
                <a:gd name="T57" fmla="*/ 108 h 198"/>
                <a:gd name="T58" fmla="*/ 142 w 250"/>
                <a:gd name="T59" fmla="*/ 83 h 198"/>
                <a:gd name="T60" fmla="*/ 116 w 250"/>
                <a:gd name="T61" fmla="*/ 58 h 198"/>
                <a:gd name="T62" fmla="*/ 94 w 250"/>
                <a:gd name="T63" fmla="*/ 39 h 198"/>
                <a:gd name="T64" fmla="*/ 76 w 250"/>
                <a:gd name="T65" fmla="*/ 26 h 198"/>
                <a:gd name="T66" fmla="*/ 63 w 250"/>
                <a:gd name="T67" fmla="*/ 17 h 198"/>
                <a:gd name="T68" fmla="*/ 51 w 250"/>
                <a:gd name="T69" fmla="*/ 10 h 198"/>
                <a:gd name="T70" fmla="*/ 43 w 250"/>
                <a:gd name="T71" fmla="*/ 3 h 198"/>
                <a:gd name="T72" fmla="*/ 37 w 250"/>
                <a:gd name="T73" fmla="*/ 0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50" h="198">
                  <a:moveTo>
                    <a:pt x="37" y="0"/>
                  </a:moveTo>
                  <a:lnTo>
                    <a:pt x="27" y="1"/>
                  </a:lnTo>
                  <a:lnTo>
                    <a:pt x="19" y="3"/>
                  </a:lnTo>
                  <a:lnTo>
                    <a:pt x="9" y="5"/>
                  </a:lnTo>
                  <a:lnTo>
                    <a:pt x="0" y="7"/>
                  </a:lnTo>
                  <a:lnTo>
                    <a:pt x="17" y="16"/>
                  </a:lnTo>
                  <a:lnTo>
                    <a:pt x="35" y="28"/>
                  </a:lnTo>
                  <a:lnTo>
                    <a:pt x="55" y="39"/>
                  </a:lnTo>
                  <a:lnTo>
                    <a:pt x="76" y="53"/>
                  </a:lnTo>
                  <a:lnTo>
                    <a:pt x="98" y="67"/>
                  </a:lnTo>
                  <a:lnTo>
                    <a:pt x="120" y="83"/>
                  </a:lnTo>
                  <a:lnTo>
                    <a:pt x="140" y="99"/>
                  </a:lnTo>
                  <a:lnTo>
                    <a:pt x="157" y="117"/>
                  </a:lnTo>
                  <a:lnTo>
                    <a:pt x="175" y="134"/>
                  </a:lnTo>
                  <a:lnTo>
                    <a:pt x="191" y="149"/>
                  </a:lnTo>
                  <a:lnTo>
                    <a:pt x="205" y="163"/>
                  </a:lnTo>
                  <a:lnTo>
                    <a:pt x="217" y="173"/>
                  </a:lnTo>
                  <a:lnTo>
                    <a:pt x="224" y="182"/>
                  </a:lnTo>
                  <a:lnTo>
                    <a:pt x="234" y="189"/>
                  </a:lnTo>
                  <a:lnTo>
                    <a:pt x="240" y="195"/>
                  </a:lnTo>
                  <a:lnTo>
                    <a:pt x="244" y="198"/>
                  </a:lnTo>
                  <a:lnTo>
                    <a:pt x="246" y="198"/>
                  </a:lnTo>
                  <a:lnTo>
                    <a:pt x="248" y="198"/>
                  </a:lnTo>
                  <a:lnTo>
                    <a:pt x="248" y="198"/>
                  </a:lnTo>
                  <a:lnTo>
                    <a:pt x="250" y="196"/>
                  </a:lnTo>
                  <a:lnTo>
                    <a:pt x="236" y="180"/>
                  </a:lnTo>
                  <a:lnTo>
                    <a:pt x="217" y="159"/>
                  </a:lnTo>
                  <a:lnTo>
                    <a:pt x="193" y="134"/>
                  </a:lnTo>
                  <a:lnTo>
                    <a:pt x="167" y="108"/>
                  </a:lnTo>
                  <a:lnTo>
                    <a:pt x="142" y="83"/>
                  </a:lnTo>
                  <a:lnTo>
                    <a:pt x="116" y="58"/>
                  </a:lnTo>
                  <a:lnTo>
                    <a:pt x="94" y="39"/>
                  </a:lnTo>
                  <a:lnTo>
                    <a:pt x="76" y="26"/>
                  </a:lnTo>
                  <a:lnTo>
                    <a:pt x="63" y="17"/>
                  </a:lnTo>
                  <a:lnTo>
                    <a:pt x="51" y="10"/>
                  </a:lnTo>
                  <a:lnTo>
                    <a:pt x="43" y="3"/>
                  </a:lnTo>
                  <a:lnTo>
                    <a:pt x="37" y="0"/>
                  </a:lnTo>
                  <a:close/>
                </a:path>
              </a:pathLst>
            </a:custGeom>
            <a:solidFill>
              <a:srgbClr val="C9FF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5858" name="Freeform 66">
              <a:extLst>
                <a:ext uri="{FF2B5EF4-FFF2-40B4-BE49-F238E27FC236}">
                  <a16:creationId xmlns:a16="http://schemas.microsoft.com/office/drawing/2014/main" id="{955153D8-A113-8EF8-6ED5-727553491C60}"/>
                </a:ext>
              </a:extLst>
            </p:cNvPr>
            <p:cNvSpPr>
              <a:spLocks/>
            </p:cNvSpPr>
            <p:nvPr/>
          </p:nvSpPr>
          <p:spPr bwMode="auto">
            <a:xfrm>
              <a:off x="3877" y="3374"/>
              <a:ext cx="94" cy="84"/>
            </a:xfrm>
            <a:custGeom>
              <a:avLst/>
              <a:gdLst>
                <a:gd name="T0" fmla="*/ 111 w 190"/>
                <a:gd name="T1" fmla="*/ 80 h 168"/>
                <a:gd name="T2" fmla="*/ 99 w 190"/>
                <a:gd name="T3" fmla="*/ 69 h 168"/>
                <a:gd name="T4" fmla="*/ 85 w 190"/>
                <a:gd name="T5" fmla="*/ 57 h 168"/>
                <a:gd name="T6" fmla="*/ 71 w 190"/>
                <a:gd name="T7" fmla="*/ 46 h 168"/>
                <a:gd name="T8" fmla="*/ 57 w 190"/>
                <a:gd name="T9" fmla="*/ 37 h 168"/>
                <a:gd name="T10" fmla="*/ 44 w 190"/>
                <a:gd name="T11" fmla="*/ 26 h 168"/>
                <a:gd name="T12" fmla="*/ 30 w 190"/>
                <a:gd name="T13" fmla="*/ 18 h 168"/>
                <a:gd name="T14" fmla="*/ 14 w 190"/>
                <a:gd name="T15" fmla="*/ 9 h 168"/>
                <a:gd name="T16" fmla="*/ 0 w 190"/>
                <a:gd name="T17" fmla="*/ 0 h 168"/>
                <a:gd name="T18" fmla="*/ 10 w 190"/>
                <a:gd name="T19" fmla="*/ 9 h 168"/>
                <a:gd name="T20" fmla="*/ 20 w 190"/>
                <a:gd name="T21" fmla="*/ 18 h 168"/>
                <a:gd name="T22" fmla="*/ 30 w 190"/>
                <a:gd name="T23" fmla="*/ 26 h 168"/>
                <a:gd name="T24" fmla="*/ 42 w 190"/>
                <a:gd name="T25" fmla="*/ 37 h 168"/>
                <a:gd name="T26" fmla="*/ 51 w 190"/>
                <a:gd name="T27" fmla="*/ 46 h 168"/>
                <a:gd name="T28" fmla="*/ 61 w 190"/>
                <a:gd name="T29" fmla="*/ 57 h 168"/>
                <a:gd name="T30" fmla="*/ 73 w 190"/>
                <a:gd name="T31" fmla="*/ 65 h 168"/>
                <a:gd name="T32" fmla="*/ 83 w 190"/>
                <a:gd name="T33" fmla="*/ 76 h 168"/>
                <a:gd name="T34" fmla="*/ 101 w 190"/>
                <a:gd name="T35" fmla="*/ 94 h 168"/>
                <a:gd name="T36" fmla="*/ 117 w 190"/>
                <a:gd name="T37" fmla="*/ 110 h 168"/>
                <a:gd name="T38" fmla="*/ 128 w 190"/>
                <a:gd name="T39" fmla="*/ 124 h 168"/>
                <a:gd name="T40" fmla="*/ 140 w 190"/>
                <a:gd name="T41" fmla="*/ 136 h 168"/>
                <a:gd name="T42" fmla="*/ 150 w 190"/>
                <a:gd name="T43" fmla="*/ 147 h 168"/>
                <a:gd name="T44" fmla="*/ 156 w 190"/>
                <a:gd name="T45" fmla="*/ 156 h 168"/>
                <a:gd name="T46" fmla="*/ 162 w 190"/>
                <a:gd name="T47" fmla="*/ 163 h 168"/>
                <a:gd name="T48" fmla="*/ 166 w 190"/>
                <a:gd name="T49" fmla="*/ 168 h 168"/>
                <a:gd name="T50" fmla="*/ 172 w 190"/>
                <a:gd name="T51" fmla="*/ 165 h 168"/>
                <a:gd name="T52" fmla="*/ 178 w 190"/>
                <a:gd name="T53" fmla="*/ 163 h 168"/>
                <a:gd name="T54" fmla="*/ 184 w 190"/>
                <a:gd name="T55" fmla="*/ 159 h 168"/>
                <a:gd name="T56" fmla="*/ 190 w 190"/>
                <a:gd name="T57" fmla="*/ 158 h 168"/>
                <a:gd name="T58" fmla="*/ 184 w 190"/>
                <a:gd name="T59" fmla="*/ 152 h 168"/>
                <a:gd name="T60" fmla="*/ 178 w 190"/>
                <a:gd name="T61" fmla="*/ 145 h 168"/>
                <a:gd name="T62" fmla="*/ 170 w 190"/>
                <a:gd name="T63" fmla="*/ 138 h 168"/>
                <a:gd name="T64" fmla="*/ 160 w 190"/>
                <a:gd name="T65" fmla="*/ 129 h 168"/>
                <a:gd name="T66" fmla="*/ 150 w 190"/>
                <a:gd name="T67" fmla="*/ 119 h 168"/>
                <a:gd name="T68" fmla="*/ 138 w 190"/>
                <a:gd name="T69" fmla="*/ 108 h 168"/>
                <a:gd name="T70" fmla="*/ 124 w 190"/>
                <a:gd name="T71" fmla="*/ 94 h 168"/>
                <a:gd name="T72" fmla="*/ 111 w 190"/>
                <a:gd name="T73" fmla="*/ 8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90" h="168">
                  <a:moveTo>
                    <a:pt x="111" y="80"/>
                  </a:moveTo>
                  <a:lnTo>
                    <a:pt x="99" y="69"/>
                  </a:lnTo>
                  <a:lnTo>
                    <a:pt x="85" y="57"/>
                  </a:lnTo>
                  <a:lnTo>
                    <a:pt x="71" y="46"/>
                  </a:lnTo>
                  <a:lnTo>
                    <a:pt x="57" y="37"/>
                  </a:lnTo>
                  <a:lnTo>
                    <a:pt x="44" y="26"/>
                  </a:lnTo>
                  <a:lnTo>
                    <a:pt x="30" y="18"/>
                  </a:lnTo>
                  <a:lnTo>
                    <a:pt x="14" y="9"/>
                  </a:lnTo>
                  <a:lnTo>
                    <a:pt x="0" y="0"/>
                  </a:lnTo>
                  <a:lnTo>
                    <a:pt x="10" y="9"/>
                  </a:lnTo>
                  <a:lnTo>
                    <a:pt x="20" y="18"/>
                  </a:lnTo>
                  <a:lnTo>
                    <a:pt x="30" y="26"/>
                  </a:lnTo>
                  <a:lnTo>
                    <a:pt x="42" y="37"/>
                  </a:lnTo>
                  <a:lnTo>
                    <a:pt x="51" y="46"/>
                  </a:lnTo>
                  <a:lnTo>
                    <a:pt x="61" y="57"/>
                  </a:lnTo>
                  <a:lnTo>
                    <a:pt x="73" y="65"/>
                  </a:lnTo>
                  <a:lnTo>
                    <a:pt x="83" y="76"/>
                  </a:lnTo>
                  <a:lnTo>
                    <a:pt x="101" y="94"/>
                  </a:lnTo>
                  <a:lnTo>
                    <a:pt x="117" y="110"/>
                  </a:lnTo>
                  <a:lnTo>
                    <a:pt x="128" y="124"/>
                  </a:lnTo>
                  <a:lnTo>
                    <a:pt x="140" y="136"/>
                  </a:lnTo>
                  <a:lnTo>
                    <a:pt x="150" y="147"/>
                  </a:lnTo>
                  <a:lnTo>
                    <a:pt x="156" y="156"/>
                  </a:lnTo>
                  <a:lnTo>
                    <a:pt x="162" y="163"/>
                  </a:lnTo>
                  <a:lnTo>
                    <a:pt x="166" y="168"/>
                  </a:lnTo>
                  <a:lnTo>
                    <a:pt x="172" y="165"/>
                  </a:lnTo>
                  <a:lnTo>
                    <a:pt x="178" y="163"/>
                  </a:lnTo>
                  <a:lnTo>
                    <a:pt x="184" y="159"/>
                  </a:lnTo>
                  <a:lnTo>
                    <a:pt x="190" y="158"/>
                  </a:lnTo>
                  <a:lnTo>
                    <a:pt x="184" y="152"/>
                  </a:lnTo>
                  <a:lnTo>
                    <a:pt x="178" y="145"/>
                  </a:lnTo>
                  <a:lnTo>
                    <a:pt x="170" y="138"/>
                  </a:lnTo>
                  <a:lnTo>
                    <a:pt x="160" y="129"/>
                  </a:lnTo>
                  <a:lnTo>
                    <a:pt x="150" y="119"/>
                  </a:lnTo>
                  <a:lnTo>
                    <a:pt x="138" y="108"/>
                  </a:lnTo>
                  <a:lnTo>
                    <a:pt x="124" y="94"/>
                  </a:lnTo>
                  <a:lnTo>
                    <a:pt x="111" y="80"/>
                  </a:lnTo>
                  <a:close/>
                </a:path>
              </a:pathLst>
            </a:custGeom>
            <a:solidFill>
              <a:srgbClr val="5470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5859" name="Freeform 67">
              <a:extLst>
                <a:ext uri="{FF2B5EF4-FFF2-40B4-BE49-F238E27FC236}">
                  <a16:creationId xmlns:a16="http://schemas.microsoft.com/office/drawing/2014/main" id="{FB1745F7-85F9-DEA5-E2DB-2E538ED0F654}"/>
                </a:ext>
              </a:extLst>
            </p:cNvPr>
            <p:cNvSpPr>
              <a:spLocks/>
            </p:cNvSpPr>
            <p:nvPr/>
          </p:nvSpPr>
          <p:spPr bwMode="auto">
            <a:xfrm>
              <a:off x="3689" y="2980"/>
              <a:ext cx="240" cy="329"/>
            </a:xfrm>
            <a:custGeom>
              <a:avLst/>
              <a:gdLst>
                <a:gd name="T0" fmla="*/ 262 w 479"/>
                <a:gd name="T1" fmla="*/ 582 h 660"/>
                <a:gd name="T2" fmla="*/ 289 w 479"/>
                <a:gd name="T3" fmla="*/ 580 h 660"/>
                <a:gd name="T4" fmla="*/ 343 w 479"/>
                <a:gd name="T5" fmla="*/ 560 h 660"/>
                <a:gd name="T6" fmla="*/ 364 w 479"/>
                <a:gd name="T7" fmla="*/ 488 h 660"/>
                <a:gd name="T8" fmla="*/ 343 w 479"/>
                <a:gd name="T9" fmla="*/ 371 h 660"/>
                <a:gd name="T10" fmla="*/ 414 w 479"/>
                <a:gd name="T11" fmla="*/ 376 h 660"/>
                <a:gd name="T12" fmla="*/ 457 w 479"/>
                <a:gd name="T13" fmla="*/ 380 h 660"/>
                <a:gd name="T14" fmla="*/ 473 w 479"/>
                <a:gd name="T15" fmla="*/ 378 h 660"/>
                <a:gd name="T16" fmla="*/ 477 w 479"/>
                <a:gd name="T17" fmla="*/ 378 h 660"/>
                <a:gd name="T18" fmla="*/ 479 w 479"/>
                <a:gd name="T19" fmla="*/ 367 h 660"/>
                <a:gd name="T20" fmla="*/ 475 w 479"/>
                <a:gd name="T21" fmla="*/ 357 h 660"/>
                <a:gd name="T22" fmla="*/ 445 w 479"/>
                <a:gd name="T23" fmla="*/ 351 h 660"/>
                <a:gd name="T24" fmla="*/ 374 w 479"/>
                <a:gd name="T25" fmla="*/ 342 h 660"/>
                <a:gd name="T26" fmla="*/ 331 w 479"/>
                <a:gd name="T27" fmla="*/ 330 h 660"/>
                <a:gd name="T28" fmla="*/ 293 w 479"/>
                <a:gd name="T29" fmla="*/ 236 h 660"/>
                <a:gd name="T30" fmla="*/ 240 w 479"/>
                <a:gd name="T31" fmla="*/ 101 h 660"/>
                <a:gd name="T32" fmla="*/ 230 w 479"/>
                <a:gd name="T33" fmla="*/ 39 h 660"/>
                <a:gd name="T34" fmla="*/ 175 w 479"/>
                <a:gd name="T35" fmla="*/ 25 h 660"/>
                <a:gd name="T36" fmla="*/ 142 w 479"/>
                <a:gd name="T37" fmla="*/ 0 h 660"/>
                <a:gd name="T38" fmla="*/ 120 w 479"/>
                <a:gd name="T39" fmla="*/ 9 h 660"/>
                <a:gd name="T40" fmla="*/ 96 w 479"/>
                <a:gd name="T41" fmla="*/ 18 h 660"/>
                <a:gd name="T42" fmla="*/ 73 w 479"/>
                <a:gd name="T43" fmla="*/ 6 h 660"/>
                <a:gd name="T44" fmla="*/ 53 w 479"/>
                <a:gd name="T45" fmla="*/ 6 h 660"/>
                <a:gd name="T46" fmla="*/ 51 w 479"/>
                <a:gd name="T47" fmla="*/ 11 h 660"/>
                <a:gd name="T48" fmla="*/ 51 w 479"/>
                <a:gd name="T49" fmla="*/ 20 h 660"/>
                <a:gd name="T50" fmla="*/ 49 w 479"/>
                <a:gd name="T51" fmla="*/ 34 h 660"/>
                <a:gd name="T52" fmla="*/ 37 w 479"/>
                <a:gd name="T53" fmla="*/ 38 h 660"/>
                <a:gd name="T54" fmla="*/ 0 w 479"/>
                <a:gd name="T55" fmla="*/ 50 h 660"/>
                <a:gd name="T56" fmla="*/ 13 w 479"/>
                <a:gd name="T57" fmla="*/ 62 h 660"/>
                <a:gd name="T58" fmla="*/ 31 w 479"/>
                <a:gd name="T59" fmla="*/ 75 h 660"/>
                <a:gd name="T60" fmla="*/ 25 w 479"/>
                <a:gd name="T61" fmla="*/ 84 h 660"/>
                <a:gd name="T62" fmla="*/ 23 w 479"/>
                <a:gd name="T63" fmla="*/ 103 h 660"/>
                <a:gd name="T64" fmla="*/ 43 w 479"/>
                <a:gd name="T65" fmla="*/ 176 h 660"/>
                <a:gd name="T66" fmla="*/ 88 w 479"/>
                <a:gd name="T67" fmla="*/ 275 h 660"/>
                <a:gd name="T68" fmla="*/ 108 w 479"/>
                <a:gd name="T69" fmla="*/ 318 h 660"/>
                <a:gd name="T70" fmla="*/ 90 w 479"/>
                <a:gd name="T71" fmla="*/ 337 h 660"/>
                <a:gd name="T72" fmla="*/ 74 w 479"/>
                <a:gd name="T73" fmla="*/ 349 h 660"/>
                <a:gd name="T74" fmla="*/ 100 w 479"/>
                <a:gd name="T75" fmla="*/ 357 h 660"/>
                <a:gd name="T76" fmla="*/ 130 w 479"/>
                <a:gd name="T77" fmla="*/ 369 h 660"/>
                <a:gd name="T78" fmla="*/ 181 w 479"/>
                <a:gd name="T79" fmla="*/ 504 h 660"/>
                <a:gd name="T80" fmla="*/ 216 w 479"/>
                <a:gd name="T81" fmla="*/ 615 h 660"/>
                <a:gd name="T82" fmla="*/ 236 w 479"/>
                <a:gd name="T83" fmla="*/ 660 h 660"/>
                <a:gd name="T84" fmla="*/ 264 w 479"/>
                <a:gd name="T85" fmla="*/ 658 h 6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479" h="660">
                  <a:moveTo>
                    <a:pt x="238" y="580"/>
                  </a:moveTo>
                  <a:lnTo>
                    <a:pt x="260" y="582"/>
                  </a:lnTo>
                  <a:lnTo>
                    <a:pt x="262" y="582"/>
                  </a:lnTo>
                  <a:lnTo>
                    <a:pt x="268" y="582"/>
                  </a:lnTo>
                  <a:lnTo>
                    <a:pt x="276" y="582"/>
                  </a:lnTo>
                  <a:lnTo>
                    <a:pt x="289" y="580"/>
                  </a:lnTo>
                  <a:lnTo>
                    <a:pt x="303" y="576"/>
                  </a:lnTo>
                  <a:lnTo>
                    <a:pt x="323" y="569"/>
                  </a:lnTo>
                  <a:lnTo>
                    <a:pt x="343" y="560"/>
                  </a:lnTo>
                  <a:lnTo>
                    <a:pt x="366" y="548"/>
                  </a:lnTo>
                  <a:lnTo>
                    <a:pt x="366" y="530"/>
                  </a:lnTo>
                  <a:lnTo>
                    <a:pt x="364" y="488"/>
                  </a:lnTo>
                  <a:lnTo>
                    <a:pt x="358" y="435"/>
                  </a:lnTo>
                  <a:lnTo>
                    <a:pt x="349" y="388"/>
                  </a:lnTo>
                  <a:lnTo>
                    <a:pt x="343" y="371"/>
                  </a:lnTo>
                  <a:lnTo>
                    <a:pt x="364" y="373"/>
                  </a:lnTo>
                  <a:lnTo>
                    <a:pt x="392" y="374"/>
                  </a:lnTo>
                  <a:lnTo>
                    <a:pt x="414" y="376"/>
                  </a:lnTo>
                  <a:lnTo>
                    <a:pt x="433" y="378"/>
                  </a:lnTo>
                  <a:lnTo>
                    <a:pt x="447" y="378"/>
                  </a:lnTo>
                  <a:lnTo>
                    <a:pt x="457" y="380"/>
                  </a:lnTo>
                  <a:lnTo>
                    <a:pt x="465" y="380"/>
                  </a:lnTo>
                  <a:lnTo>
                    <a:pt x="469" y="378"/>
                  </a:lnTo>
                  <a:lnTo>
                    <a:pt x="473" y="378"/>
                  </a:lnTo>
                  <a:lnTo>
                    <a:pt x="475" y="378"/>
                  </a:lnTo>
                  <a:lnTo>
                    <a:pt x="477" y="378"/>
                  </a:lnTo>
                  <a:lnTo>
                    <a:pt x="477" y="378"/>
                  </a:lnTo>
                  <a:lnTo>
                    <a:pt x="479" y="376"/>
                  </a:lnTo>
                  <a:lnTo>
                    <a:pt x="479" y="373"/>
                  </a:lnTo>
                  <a:lnTo>
                    <a:pt x="479" y="367"/>
                  </a:lnTo>
                  <a:lnTo>
                    <a:pt x="479" y="364"/>
                  </a:lnTo>
                  <a:lnTo>
                    <a:pt x="479" y="358"/>
                  </a:lnTo>
                  <a:lnTo>
                    <a:pt x="475" y="357"/>
                  </a:lnTo>
                  <a:lnTo>
                    <a:pt x="469" y="355"/>
                  </a:lnTo>
                  <a:lnTo>
                    <a:pt x="459" y="353"/>
                  </a:lnTo>
                  <a:lnTo>
                    <a:pt x="445" y="351"/>
                  </a:lnTo>
                  <a:lnTo>
                    <a:pt x="427" y="348"/>
                  </a:lnTo>
                  <a:lnTo>
                    <a:pt x="404" y="346"/>
                  </a:lnTo>
                  <a:lnTo>
                    <a:pt x="374" y="342"/>
                  </a:lnTo>
                  <a:lnTo>
                    <a:pt x="341" y="339"/>
                  </a:lnTo>
                  <a:lnTo>
                    <a:pt x="333" y="337"/>
                  </a:lnTo>
                  <a:lnTo>
                    <a:pt x="331" y="330"/>
                  </a:lnTo>
                  <a:lnTo>
                    <a:pt x="325" y="312"/>
                  </a:lnTo>
                  <a:lnTo>
                    <a:pt x="311" y="279"/>
                  </a:lnTo>
                  <a:lnTo>
                    <a:pt x="293" y="236"/>
                  </a:lnTo>
                  <a:lnTo>
                    <a:pt x="276" y="188"/>
                  </a:lnTo>
                  <a:lnTo>
                    <a:pt x="256" y="140"/>
                  </a:lnTo>
                  <a:lnTo>
                    <a:pt x="240" y="101"/>
                  </a:lnTo>
                  <a:lnTo>
                    <a:pt x="228" y="73"/>
                  </a:lnTo>
                  <a:lnTo>
                    <a:pt x="224" y="62"/>
                  </a:lnTo>
                  <a:lnTo>
                    <a:pt x="230" y="39"/>
                  </a:lnTo>
                  <a:lnTo>
                    <a:pt x="185" y="43"/>
                  </a:lnTo>
                  <a:lnTo>
                    <a:pt x="181" y="36"/>
                  </a:lnTo>
                  <a:lnTo>
                    <a:pt x="175" y="25"/>
                  </a:lnTo>
                  <a:lnTo>
                    <a:pt x="165" y="13"/>
                  </a:lnTo>
                  <a:lnTo>
                    <a:pt x="153" y="4"/>
                  </a:lnTo>
                  <a:lnTo>
                    <a:pt x="142" y="0"/>
                  </a:lnTo>
                  <a:lnTo>
                    <a:pt x="130" y="4"/>
                  </a:lnTo>
                  <a:lnTo>
                    <a:pt x="124" y="8"/>
                  </a:lnTo>
                  <a:lnTo>
                    <a:pt x="120" y="9"/>
                  </a:lnTo>
                  <a:lnTo>
                    <a:pt x="120" y="11"/>
                  </a:lnTo>
                  <a:lnTo>
                    <a:pt x="116" y="38"/>
                  </a:lnTo>
                  <a:lnTo>
                    <a:pt x="96" y="18"/>
                  </a:lnTo>
                  <a:lnTo>
                    <a:pt x="92" y="16"/>
                  </a:lnTo>
                  <a:lnTo>
                    <a:pt x="84" y="11"/>
                  </a:lnTo>
                  <a:lnTo>
                    <a:pt x="73" y="6"/>
                  </a:lnTo>
                  <a:lnTo>
                    <a:pt x="59" y="6"/>
                  </a:lnTo>
                  <a:lnTo>
                    <a:pt x="55" y="6"/>
                  </a:lnTo>
                  <a:lnTo>
                    <a:pt x="53" y="6"/>
                  </a:lnTo>
                  <a:lnTo>
                    <a:pt x="53" y="8"/>
                  </a:lnTo>
                  <a:lnTo>
                    <a:pt x="53" y="8"/>
                  </a:lnTo>
                  <a:lnTo>
                    <a:pt x="51" y="11"/>
                  </a:lnTo>
                  <a:lnTo>
                    <a:pt x="51" y="15"/>
                  </a:lnTo>
                  <a:lnTo>
                    <a:pt x="51" y="18"/>
                  </a:lnTo>
                  <a:lnTo>
                    <a:pt x="51" y="20"/>
                  </a:lnTo>
                  <a:lnTo>
                    <a:pt x="57" y="34"/>
                  </a:lnTo>
                  <a:lnTo>
                    <a:pt x="55" y="34"/>
                  </a:lnTo>
                  <a:lnTo>
                    <a:pt x="49" y="34"/>
                  </a:lnTo>
                  <a:lnTo>
                    <a:pt x="43" y="36"/>
                  </a:lnTo>
                  <a:lnTo>
                    <a:pt x="41" y="36"/>
                  </a:lnTo>
                  <a:lnTo>
                    <a:pt x="37" y="38"/>
                  </a:lnTo>
                  <a:lnTo>
                    <a:pt x="27" y="39"/>
                  </a:lnTo>
                  <a:lnTo>
                    <a:pt x="13" y="43"/>
                  </a:lnTo>
                  <a:lnTo>
                    <a:pt x="0" y="50"/>
                  </a:lnTo>
                  <a:lnTo>
                    <a:pt x="3" y="54"/>
                  </a:lnTo>
                  <a:lnTo>
                    <a:pt x="7" y="57"/>
                  </a:lnTo>
                  <a:lnTo>
                    <a:pt x="13" y="62"/>
                  </a:lnTo>
                  <a:lnTo>
                    <a:pt x="21" y="66"/>
                  </a:lnTo>
                  <a:lnTo>
                    <a:pt x="31" y="73"/>
                  </a:lnTo>
                  <a:lnTo>
                    <a:pt x="31" y="75"/>
                  </a:lnTo>
                  <a:lnTo>
                    <a:pt x="29" y="78"/>
                  </a:lnTo>
                  <a:lnTo>
                    <a:pt x="25" y="82"/>
                  </a:lnTo>
                  <a:lnTo>
                    <a:pt x="25" y="84"/>
                  </a:lnTo>
                  <a:lnTo>
                    <a:pt x="25" y="85"/>
                  </a:lnTo>
                  <a:lnTo>
                    <a:pt x="23" y="91"/>
                  </a:lnTo>
                  <a:lnTo>
                    <a:pt x="23" y="103"/>
                  </a:lnTo>
                  <a:lnTo>
                    <a:pt x="27" y="119"/>
                  </a:lnTo>
                  <a:lnTo>
                    <a:pt x="33" y="144"/>
                  </a:lnTo>
                  <a:lnTo>
                    <a:pt x="43" y="176"/>
                  </a:lnTo>
                  <a:lnTo>
                    <a:pt x="59" y="215"/>
                  </a:lnTo>
                  <a:lnTo>
                    <a:pt x="82" y="263"/>
                  </a:lnTo>
                  <a:lnTo>
                    <a:pt x="88" y="275"/>
                  </a:lnTo>
                  <a:lnTo>
                    <a:pt x="94" y="287"/>
                  </a:lnTo>
                  <a:lnTo>
                    <a:pt x="100" y="302"/>
                  </a:lnTo>
                  <a:lnTo>
                    <a:pt x="108" y="318"/>
                  </a:lnTo>
                  <a:lnTo>
                    <a:pt x="112" y="326"/>
                  </a:lnTo>
                  <a:lnTo>
                    <a:pt x="100" y="332"/>
                  </a:lnTo>
                  <a:lnTo>
                    <a:pt x="90" y="337"/>
                  </a:lnTo>
                  <a:lnTo>
                    <a:pt x="82" y="342"/>
                  </a:lnTo>
                  <a:lnTo>
                    <a:pt x="76" y="346"/>
                  </a:lnTo>
                  <a:lnTo>
                    <a:pt x="74" y="349"/>
                  </a:lnTo>
                  <a:lnTo>
                    <a:pt x="78" y="351"/>
                  </a:lnTo>
                  <a:lnTo>
                    <a:pt x="88" y="355"/>
                  </a:lnTo>
                  <a:lnTo>
                    <a:pt x="100" y="357"/>
                  </a:lnTo>
                  <a:lnTo>
                    <a:pt x="118" y="360"/>
                  </a:lnTo>
                  <a:lnTo>
                    <a:pt x="126" y="362"/>
                  </a:lnTo>
                  <a:lnTo>
                    <a:pt x="130" y="369"/>
                  </a:lnTo>
                  <a:lnTo>
                    <a:pt x="147" y="415"/>
                  </a:lnTo>
                  <a:lnTo>
                    <a:pt x="165" y="459"/>
                  </a:lnTo>
                  <a:lnTo>
                    <a:pt x="181" y="504"/>
                  </a:lnTo>
                  <a:lnTo>
                    <a:pt x="195" y="546"/>
                  </a:lnTo>
                  <a:lnTo>
                    <a:pt x="207" y="583"/>
                  </a:lnTo>
                  <a:lnTo>
                    <a:pt x="216" y="615"/>
                  </a:lnTo>
                  <a:lnTo>
                    <a:pt x="224" y="642"/>
                  </a:lnTo>
                  <a:lnTo>
                    <a:pt x="230" y="660"/>
                  </a:lnTo>
                  <a:lnTo>
                    <a:pt x="236" y="660"/>
                  </a:lnTo>
                  <a:lnTo>
                    <a:pt x="244" y="658"/>
                  </a:lnTo>
                  <a:lnTo>
                    <a:pt x="254" y="658"/>
                  </a:lnTo>
                  <a:lnTo>
                    <a:pt x="264" y="658"/>
                  </a:lnTo>
                  <a:lnTo>
                    <a:pt x="238" y="580"/>
                  </a:lnTo>
                  <a:close/>
                </a:path>
              </a:pathLst>
            </a:custGeom>
            <a:solidFill>
              <a:srgbClr val="FFCC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5860" name="Freeform 68">
              <a:extLst>
                <a:ext uri="{FF2B5EF4-FFF2-40B4-BE49-F238E27FC236}">
                  <a16:creationId xmlns:a16="http://schemas.microsoft.com/office/drawing/2014/main" id="{C85FA4DF-9D9E-3FDF-A4D3-E428CEDC6752}"/>
                </a:ext>
              </a:extLst>
            </p:cNvPr>
            <p:cNvSpPr>
              <a:spLocks/>
            </p:cNvSpPr>
            <p:nvPr/>
          </p:nvSpPr>
          <p:spPr bwMode="auto">
            <a:xfrm>
              <a:off x="3779" y="3319"/>
              <a:ext cx="83" cy="35"/>
            </a:xfrm>
            <a:custGeom>
              <a:avLst/>
              <a:gdLst>
                <a:gd name="T0" fmla="*/ 160 w 166"/>
                <a:gd name="T1" fmla="*/ 0 h 69"/>
                <a:gd name="T2" fmla="*/ 148 w 166"/>
                <a:gd name="T3" fmla="*/ 0 h 69"/>
                <a:gd name="T4" fmla="*/ 132 w 166"/>
                <a:gd name="T5" fmla="*/ 0 h 69"/>
                <a:gd name="T6" fmla="*/ 108 w 166"/>
                <a:gd name="T7" fmla="*/ 2 h 69"/>
                <a:gd name="T8" fmla="*/ 85 w 166"/>
                <a:gd name="T9" fmla="*/ 4 h 69"/>
                <a:gd name="T10" fmla="*/ 59 w 166"/>
                <a:gd name="T11" fmla="*/ 5 h 69"/>
                <a:gd name="T12" fmla="*/ 35 w 166"/>
                <a:gd name="T13" fmla="*/ 7 h 69"/>
                <a:gd name="T14" fmla="*/ 16 w 166"/>
                <a:gd name="T15" fmla="*/ 11 h 69"/>
                <a:gd name="T16" fmla="*/ 0 w 166"/>
                <a:gd name="T17" fmla="*/ 12 h 69"/>
                <a:gd name="T18" fmla="*/ 4 w 166"/>
                <a:gd name="T19" fmla="*/ 23 h 69"/>
                <a:gd name="T20" fmla="*/ 12 w 166"/>
                <a:gd name="T21" fmla="*/ 37 h 69"/>
                <a:gd name="T22" fmla="*/ 20 w 166"/>
                <a:gd name="T23" fmla="*/ 53 h 69"/>
                <a:gd name="T24" fmla="*/ 28 w 166"/>
                <a:gd name="T25" fmla="*/ 69 h 69"/>
                <a:gd name="T26" fmla="*/ 45 w 166"/>
                <a:gd name="T27" fmla="*/ 66 h 69"/>
                <a:gd name="T28" fmla="*/ 61 w 166"/>
                <a:gd name="T29" fmla="*/ 62 h 69"/>
                <a:gd name="T30" fmla="*/ 79 w 166"/>
                <a:gd name="T31" fmla="*/ 57 h 69"/>
                <a:gd name="T32" fmla="*/ 97 w 166"/>
                <a:gd name="T33" fmla="*/ 53 h 69"/>
                <a:gd name="T34" fmla="*/ 114 w 166"/>
                <a:gd name="T35" fmla="*/ 50 h 69"/>
                <a:gd name="T36" fmla="*/ 132 w 166"/>
                <a:gd name="T37" fmla="*/ 46 h 69"/>
                <a:gd name="T38" fmla="*/ 148 w 166"/>
                <a:gd name="T39" fmla="*/ 43 h 69"/>
                <a:gd name="T40" fmla="*/ 166 w 166"/>
                <a:gd name="T41" fmla="*/ 39 h 69"/>
                <a:gd name="T42" fmla="*/ 166 w 166"/>
                <a:gd name="T43" fmla="*/ 27 h 69"/>
                <a:gd name="T44" fmla="*/ 166 w 166"/>
                <a:gd name="T45" fmla="*/ 14 h 69"/>
                <a:gd name="T46" fmla="*/ 162 w 166"/>
                <a:gd name="T47" fmla="*/ 5 h 69"/>
                <a:gd name="T48" fmla="*/ 160 w 166"/>
                <a:gd name="T49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66" h="69">
                  <a:moveTo>
                    <a:pt x="160" y="0"/>
                  </a:moveTo>
                  <a:lnTo>
                    <a:pt x="148" y="0"/>
                  </a:lnTo>
                  <a:lnTo>
                    <a:pt x="132" y="0"/>
                  </a:lnTo>
                  <a:lnTo>
                    <a:pt x="108" y="2"/>
                  </a:lnTo>
                  <a:lnTo>
                    <a:pt x="85" y="4"/>
                  </a:lnTo>
                  <a:lnTo>
                    <a:pt x="59" y="5"/>
                  </a:lnTo>
                  <a:lnTo>
                    <a:pt x="35" y="7"/>
                  </a:lnTo>
                  <a:lnTo>
                    <a:pt x="16" y="11"/>
                  </a:lnTo>
                  <a:lnTo>
                    <a:pt x="0" y="12"/>
                  </a:lnTo>
                  <a:lnTo>
                    <a:pt x="4" y="23"/>
                  </a:lnTo>
                  <a:lnTo>
                    <a:pt x="12" y="37"/>
                  </a:lnTo>
                  <a:lnTo>
                    <a:pt x="20" y="53"/>
                  </a:lnTo>
                  <a:lnTo>
                    <a:pt x="28" y="69"/>
                  </a:lnTo>
                  <a:lnTo>
                    <a:pt x="45" y="66"/>
                  </a:lnTo>
                  <a:lnTo>
                    <a:pt x="61" y="62"/>
                  </a:lnTo>
                  <a:lnTo>
                    <a:pt x="79" y="57"/>
                  </a:lnTo>
                  <a:lnTo>
                    <a:pt x="97" y="53"/>
                  </a:lnTo>
                  <a:lnTo>
                    <a:pt x="114" y="50"/>
                  </a:lnTo>
                  <a:lnTo>
                    <a:pt x="132" y="46"/>
                  </a:lnTo>
                  <a:lnTo>
                    <a:pt x="148" y="43"/>
                  </a:lnTo>
                  <a:lnTo>
                    <a:pt x="166" y="39"/>
                  </a:lnTo>
                  <a:lnTo>
                    <a:pt x="166" y="27"/>
                  </a:lnTo>
                  <a:lnTo>
                    <a:pt x="166" y="14"/>
                  </a:lnTo>
                  <a:lnTo>
                    <a:pt x="162" y="5"/>
                  </a:lnTo>
                  <a:lnTo>
                    <a:pt x="160" y="0"/>
                  </a:lnTo>
                  <a:close/>
                </a:path>
              </a:pathLst>
            </a:custGeom>
            <a:solidFill>
              <a:srgbClr val="C9FF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5861" name="Freeform 69">
              <a:extLst>
                <a:ext uri="{FF2B5EF4-FFF2-40B4-BE49-F238E27FC236}">
                  <a16:creationId xmlns:a16="http://schemas.microsoft.com/office/drawing/2014/main" id="{C0B73F32-29AA-095C-28DF-ED716A43F401}"/>
                </a:ext>
              </a:extLst>
            </p:cNvPr>
            <p:cNvSpPr>
              <a:spLocks/>
            </p:cNvSpPr>
            <p:nvPr/>
          </p:nvSpPr>
          <p:spPr bwMode="auto">
            <a:xfrm>
              <a:off x="3900" y="3344"/>
              <a:ext cx="109" cy="96"/>
            </a:xfrm>
            <a:custGeom>
              <a:avLst/>
              <a:gdLst>
                <a:gd name="T0" fmla="*/ 17 w 216"/>
                <a:gd name="T1" fmla="*/ 12 h 193"/>
                <a:gd name="T2" fmla="*/ 37 w 216"/>
                <a:gd name="T3" fmla="*/ 28 h 193"/>
                <a:gd name="T4" fmla="*/ 63 w 216"/>
                <a:gd name="T5" fmla="*/ 49 h 193"/>
                <a:gd name="T6" fmla="*/ 90 w 216"/>
                <a:gd name="T7" fmla="*/ 78 h 193"/>
                <a:gd name="T8" fmla="*/ 118 w 216"/>
                <a:gd name="T9" fmla="*/ 106 h 193"/>
                <a:gd name="T10" fmla="*/ 145 w 216"/>
                <a:gd name="T11" fmla="*/ 134 h 193"/>
                <a:gd name="T12" fmla="*/ 169 w 216"/>
                <a:gd name="T13" fmla="*/ 159 h 193"/>
                <a:gd name="T14" fmla="*/ 189 w 216"/>
                <a:gd name="T15" fmla="*/ 180 h 193"/>
                <a:gd name="T16" fmla="*/ 201 w 216"/>
                <a:gd name="T17" fmla="*/ 193 h 193"/>
                <a:gd name="T18" fmla="*/ 205 w 216"/>
                <a:gd name="T19" fmla="*/ 191 h 193"/>
                <a:gd name="T20" fmla="*/ 209 w 216"/>
                <a:gd name="T21" fmla="*/ 189 h 193"/>
                <a:gd name="T22" fmla="*/ 212 w 216"/>
                <a:gd name="T23" fmla="*/ 189 h 193"/>
                <a:gd name="T24" fmla="*/ 216 w 216"/>
                <a:gd name="T25" fmla="*/ 187 h 193"/>
                <a:gd name="T26" fmla="*/ 195 w 216"/>
                <a:gd name="T27" fmla="*/ 136 h 193"/>
                <a:gd name="T28" fmla="*/ 132 w 216"/>
                <a:gd name="T29" fmla="*/ 115 h 193"/>
                <a:gd name="T30" fmla="*/ 140 w 216"/>
                <a:gd name="T31" fmla="*/ 92 h 193"/>
                <a:gd name="T32" fmla="*/ 3 w 216"/>
                <a:gd name="T33" fmla="*/ 0 h 193"/>
                <a:gd name="T34" fmla="*/ 1 w 216"/>
                <a:gd name="T35" fmla="*/ 0 h 193"/>
                <a:gd name="T36" fmla="*/ 1 w 216"/>
                <a:gd name="T37" fmla="*/ 0 h 193"/>
                <a:gd name="T38" fmla="*/ 0 w 216"/>
                <a:gd name="T39" fmla="*/ 0 h 193"/>
                <a:gd name="T40" fmla="*/ 0 w 216"/>
                <a:gd name="T41" fmla="*/ 1 h 193"/>
                <a:gd name="T42" fmla="*/ 3 w 216"/>
                <a:gd name="T43" fmla="*/ 3 h 193"/>
                <a:gd name="T44" fmla="*/ 7 w 216"/>
                <a:gd name="T45" fmla="*/ 7 h 193"/>
                <a:gd name="T46" fmla="*/ 11 w 216"/>
                <a:gd name="T47" fmla="*/ 8 h 193"/>
                <a:gd name="T48" fmla="*/ 17 w 216"/>
                <a:gd name="T49" fmla="*/ 12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16" h="193">
                  <a:moveTo>
                    <a:pt x="17" y="12"/>
                  </a:moveTo>
                  <a:lnTo>
                    <a:pt x="37" y="28"/>
                  </a:lnTo>
                  <a:lnTo>
                    <a:pt x="63" y="49"/>
                  </a:lnTo>
                  <a:lnTo>
                    <a:pt x="90" y="78"/>
                  </a:lnTo>
                  <a:lnTo>
                    <a:pt x="118" y="106"/>
                  </a:lnTo>
                  <a:lnTo>
                    <a:pt x="145" y="134"/>
                  </a:lnTo>
                  <a:lnTo>
                    <a:pt x="169" y="159"/>
                  </a:lnTo>
                  <a:lnTo>
                    <a:pt x="189" y="180"/>
                  </a:lnTo>
                  <a:lnTo>
                    <a:pt x="201" y="193"/>
                  </a:lnTo>
                  <a:lnTo>
                    <a:pt x="205" y="191"/>
                  </a:lnTo>
                  <a:lnTo>
                    <a:pt x="209" y="189"/>
                  </a:lnTo>
                  <a:lnTo>
                    <a:pt x="212" y="189"/>
                  </a:lnTo>
                  <a:lnTo>
                    <a:pt x="216" y="187"/>
                  </a:lnTo>
                  <a:lnTo>
                    <a:pt x="195" y="136"/>
                  </a:lnTo>
                  <a:lnTo>
                    <a:pt x="132" y="115"/>
                  </a:lnTo>
                  <a:lnTo>
                    <a:pt x="140" y="92"/>
                  </a:lnTo>
                  <a:lnTo>
                    <a:pt x="3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0" y="0"/>
                  </a:lnTo>
                  <a:lnTo>
                    <a:pt x="0" y="1"/>
                  </a:lnTo>
                  <a:lnTo>
                    <a:pt x="3" y="3"/>
                  </a:lnTo>
                  <a:lnTo>
                    <a:pt x="7" y="7"/>
                  </a:lnTo>
                  <a:lnTo>
                    <a:pt x="11" y="8"/>
                  </a:lnTo>
                  <a:lnTo>
                    <a:pt x="17" y="12"/>
                  </a:lnTo>
                  <a:close/>
                </a:path>
              </a:pathLst>
            </a:custGeom>
            <a:solidFill>
              <a:srgbClr val="4266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5862" name="Freeform 70">
              <a:extLst>
                <a:ext uri="{FF2B5EF4-FFF2-40B4-BE49-F238E27FC236}">
                  <a16:creationId xmlns:a16="http://schemas.microsoft.com/office/drawing/2014/main" id="{3FB6518F-0FFF-EAF0-15DC-44BB77559CBD}"/>
                </a:ext>
              </a:extLst>
            </p:cNvPr>
            <p:cNvSpPr>
              <a:spLocks/>
            </p:cNvSpPr>
            <p:nvPr/>
          </p:nvSpPr>
          <p:spPr bwMode="auto">
            <a:xfrm>
              <a:off x="3920" y="3331"/>
              <a:ext cx="117" cy="101"/>
            </a:xfrm>
            <a:custGeom>
              <a:avLst/>
              <a:gdLst>
                <a:gd name="T0" fmla="*/ 146 w 235"/>
                <a:gd name="T1" fmla="*/ 50 h 204"/>
                <a:gd name="T2" fmla="*/ 148 w 235"/>
                <a:gd name="T3" fmla="*/ 41 h 204"/>
                <a:gd name="T4" fmla="*/ 150 w 235"/>
                <a:gd name="T5" fmla="*/ 30 h 204"/>
                <a:gd name="T6" fmla="*/ 150 w 235"/>
                <a:gd name="T7" fmla="*/ 20 h 204"/>
                <a:gd name="T8" fmla="*/ 150 w 235"/>
                <a:gd name="T9" fmla="*/ 9 h 204"/>
                <a:gd name="T10" fmla="*/ 146 w 235"/>
                <a:gd name="T11" fmla="*/ 2 h 204"/>
                <a:gd name="T12" fmla="*/ 144 w 235"/>
                <a:gd name="T13" fmla="*/ 2 h 204"/>
                <a:gd name="T14" fmla="*/ 144 w 235"/>
                <a:gd name="T15" fmla="*/ 0 h 204"/>
                <a:gd name="T16" fmla="*/ 142 w 235"/>
                <a:gd name="T17" fmla="*/ 0 h 204"/>
                <a:gd name="T18" fmla="*/ 140 w 235"/>
                <a:gd name="T19" fmla="*/ 0 h 204"/>
                <a:gd name="T20" fmla="*/ 134 w 235"/>
                <a:gd name="T21" fmla="*/ 2 h 204"/>
                <a:gd name="T22" fmla="*/ 124 w 235"/>
                <a:gd name="T23" fmla="*/ 2 h 204"/>
                <a:gd name="T24" fmla="*/ 110 w 235"/>
                <a:gd name="T25" fmla="*/ 4 h 204"/>
                <a:gd name="T26" fmla="*/ 93 w 235"/>
                <a:gd name="T27" fmla="*/ 7 h 204"/>
                <a:gd name="T28" fmla="*/ 73 w 235"/>
                <a:gd name="T29" fmla="*/ 9 h 204"/>
                <a:gd name="T30" fmla="*/ 51 w 235"/>
                <a:gd name="T31" fmla="*/ 12 h 204"/>
                <a:gd name="T32" fmla="*/ 26 w 235"/>
                <a:gd name="T33" fmla="*/ 18 h 204"/>
                <a:gd name="T34" fmla="*/ 0 w 235"/>
                <a:gd name="T35" fmla="*/ 21 h 204"/>
                <a:gd name="T36" fmla="*/ 134 w 235"/>
                <a:gd name="T37" fmla="*/ 110 h 204"/>
                <a:gd name="T38" fmla="*/ 126 w 235"/>
                <a:gd name="T39" fmla="*/ 128 h 204"/>
                <a:gd name="T40" fmla="*/ 177 w 235"/>
                <a:gd name="T41" fmla="*/ 144 h 204"/>
                <a:gd name="T42" fmla="*/ 203 w 235"/>
                <a:gd name="T43" fmla="*/ 204 h 204"/>
                <a:gd name="T44" fmla="*/ 215 w 235"/>
                <a:gd name="T45" fmla="*/ 200 h 204"/>
                <a:gd name="T46" fmla="*/ 223 w 235"/>
                <a:gd name="T47" fmla="*/ 197 h 204"/>
                <a:gd name="T48" fmla="*/ 231 w 235"/>
                <a:gd name="T49" fmla="*/ 195 h 204"/>
                <a:gd name="T50" fmla="*/ 235 w 235"/>
                <a:gd name="T51" fmla="*/ 193 h 204"/>
                <a:gd name="T52" fmla="*/ 233 w 235"/>
                <a:gd name="T53" fmla="*/ 165 h 204"/>
                <a:gd name="T54" fmla="*/ 229 w 235"/>
                <a:gd name="T55" fmla="*/ 136 h 204"/>
                <a:gd name="T56" fmla="*/ 227 w 235"/>
                <a:gd name="T57" fmla="*/ 110 h 204"/>
                <a:gd name="T58" fmla="*/ 227 w 235"/>
                <a:gd name="T59" fmla="*/ 83 h 204"/>
                <a:gd name="T60" fmla="*/ 146 w 235"/>
                <a:gd name="T61" fmla="*/ 50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35" h="204">
                  <a:moveTo>
                    <a:pt x="146" y="50"/>
                  </a:moveTo>
                  <a:lnTo>
                    <a:pt x="148" y="41"/>
                  </a:lnTo>
                  <a:lnTo>
                    <a:pt x="150" y="30"/>
                  </a:lnTo>
                  <a:lnTo>
                    <a:pt x="150" y="20"/>
                  </a:lnTo>
                  <a:lnTo>
                    <a:pt x="150" y="9"/>
                  </a:lnTo>
                  <a:lnTo>
                    <a:pt x="146" y="2"/>
                  </a:lnTo>
                  <a:lnTo>
                    <a:pt x="144" y="2"/>
                  </a:lnTo>
                  <a:lnTo>
                    <a:pt x="144" y="0"/>
                  </a:lnTo>
                  <a:lnTo>
                    <a:pt x="142" y="0"/>
                  </a:lnTo>
                  <a:lnTo>
                    <a:pt x="140" y="0"/>
                  </a:lnTo>
                  <a:lnTo>
                    <a:pt x="134" y="2"/>
                  </a:lnTo>
                  <a:lnTo>
                    <a:pt x="124" y="2"/>
                  </a:lnTo>
                  <a:lnTo>
                    <a:pt x="110" y="4"/>
                  </a:lnTo>
                  <a:lnTo>
                    <a:pt x="93" y="7"/>
                  </a:lnTo>
                  <a:lnTo>
                    <a:pt x="73" y="9"/>
                  </a:lnTo>
                  <a:lnTo>
                    <a:pt x="51" y="12"/>
                  </a:lnTo>
                  <a:lnTo>
                    <a:pt x="26" y="18"/>
                  </a:lnTo>
                  <a:lnTo>
                    <a:pt x="0" y="21"/>
                  </a:lnTo>
                  <a:lnTo>
                    <a:pt x="134" y="110"/>
                  </a:lnTo>
                  <a:lnTo>
                    <a:pt x="126" y="128"/>
                  </a:lnTo>
                  <a:lnTo>
                    <a:pt x="177" y="144"/>
                  </a:lnTo>
                  <a:lnTo>
                    <a:pt x="203" y="204"/>
                  </a:lnTo>
                  <a:lnTo>
                    <a:pt x="215" y="200"/>
                  </a:lnTo>
                  <a:lnTo>
                    <a:pt x="223" y="197"/>
                  </a:lnTo>
                  <a:lnTo>
                    <a:pt x="231" y="195"/>
                  </a:lnTo>
                  <a:lnTo>
                    <a:pt x="235" y="193"/>
                  </a:lnTo>
                  <a:lnTo>
                    <a:pt x="233" y="165"/>
                  </a:lnTo>
                  <a:lnTo>
                    <a:pt x="229" y="136"/>
                  </a:lnTo>
                  <a:lnTo>
                    <a:pt x="227" y="110"/>
                  </a:lnTo>
                  <a:lnTo>
                    <a:pt x="227" y="83"/>
                  </a:lnTo>
                  <a:lnTo>
                    <a:pt x="146" y="50"/>
                  </a:lnTo>
                  <a:close/>
                </a:path>
              </a:pathLst>
            </a:custGeom>
            <a:solidFill>
              <a:srgbClr val="4266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5863" name="Freeform 71">
              <a:extLst>
                <a:ext uri="{FF2B5EF4-FFF2-40B4-BE49-F238E27FC236}">
                  <a16:creationId xmlns:a16="http://schemas.microsoft.com/office/drawing/2014/main" id="{A2B478A7-3D8C-B037-8291-1BE7A239BCF7}"/>
                </a:ext>
              </a:extLst>
            </p:cNvPr>
            <p:cNvSpPr>
              <a:spLocks/>
            </p:cNvSpPr>
            <p:nvPr/>
          </p:nvSpPr>
          <p:spPr bwMode="auto">
            <a:xfrm>
              <a:off x="4047" y="3344"/>
              <a:ext cx="99" cy="96"/>
            </a:xfrm>
            <a:custGeom>
              <a:avLst/>
              <a:gdLst>
                <a:gd name="T0" fmla="*/ 52 w 198"/>
                <a:gd name="T1" fmla="*/ 0 h 193"/>
                <a:gd name="T2" fmla="*/ 42 w 198"/>
                <a:gd name="T3" fmla="*/ 0 h 193"/>
                <a:gd name="T4" fmla="*/ 30 w 198"/>
                <a:gd name="T5" fmla="*/ 1 h 193"/>
                <a:gd name="T6" fmla="*/ 16 w 198"/>
                <a:gd name="T7" fmla="*/ 5 h 193"/>
                <a:gd name="T8" fmla="*/ 6 w 198"/>
                <a:gd name="T9" fmla="*/ 8 h 193"/>
                <a:gd name="T10" fmla="*/ 2 w 198"/>
                <a:gd name="T11" fmla="*/ 30 h 193"/>
                <a:gd name="T12" fmla="*/ 0 w 198"/>
                <a:gd name="T13" fmla="*/ 69 h 193"/>
                <a:gd name="T14" fmla="*/ 4 w 198"/>
                <a:gd name="T15" fmla="*/ 117 h 193"/>
                <a:gd name="T16" fmla="*/ 10 w 198"/>
                <a:gd name="T17" fmla="*/ 170 h 193"/>
                <a:gd name="T18" fmla="*/ 14 w 198"/>
                <a:gd name="T19" fmla="*/ 170 h 193"/>
                <a:gd name="T20" fmla="*/ 16 w 198"/>
                <a:gd name="T21" fmla="*/ 171 h 193"/>
                <a:gd name="T22" fmla="*/ 20 w 198"/>
                <a:gd name="T23" fmla="*/ 171 h 193"/>
                <a:gd name="T24" fmla="*/ 22 w 198"/>
                <a:gd name="T25" fmla="*/ 173 h 193"/>
                <a:gd name="T26" fmla="*/ 30 w 198"/>
                <a:gd name="T27" fmla="*/ 177 h 193"/>
                <a:gd name="T28" fmla="*/ 38 w 198"/>
                <a:gd name="T29" fmla="*/ 180 h 193"/>
                <a:gd name="T30" fmla="*/ 44 w 198"/>
                <a:gd name="T31" fmla="*/ 186 h 193"/>
                <a:gd name="T32" fmla="*/ 48 w 198"/>
                <a:gd name="T33" fmla="*/ 193 h 193"/>
                <a:gd name="T34" fmla="*/ 59 w 198"/>
                <a:gd name="T35" fmla="*/ 186 h 193"/>
                <a:gd name="T36" fmla="*/ 73 w 198"/>
                <a:gd name="T37" fmla="*/ 175 h 193"/>
                <a:gd name="T38" fmla="*/ 89 w 198"/>
                <a:gd name="T39" fmla="*/ 163 h 193"/>
                <a:gd name="T40" fmla="*/ 105 w 198"/>
                <a:gd name="T41" fmla="*/ 148 h 193"/>
                <a:gd name="T42" fmla="*/ 117 w 198"/>
                <a:gd name="T43" fmla="*/ 138 h 193"/>
                <a:gd name="T44" fmla="*/ 127 w 198"/>
                <a:gd name="T45" fmla="*/ 131 h 193"/>
                <a:gd name="T46" fmla="*/ 136 w 198"/>
                <a:gd name="T47" fmla="*/ 124 h 193"/>
                <a:gd name="T48" fmla="*/ 146 w 198"/>
                <a:gd name="T49" fmla="*/ 120 h 193"/>
                <a:gd name="T50" fmla="*/ 154 w 198"/>
                <a:gd name="T51" fmla="*/ 117 h 193"/>
                <a:gd name="T52" fmla="*/ 162 w 198"/>
                <a:gd name="T53" fmla="*/ 115 h 193"/>
                <a:gd name="T54" fmla="*/ 170 w 198"/>
                <a:gd name="T55" fmla="*/ 113 h 193"/>
                <a:gd name="T56" fmla="*/ 176 w 198"/>
                <a:gd name="T57" fmla="*/ 113 h 193"/>
                <a:gd name="T58" fmla="*/ 180 w 198"/>
                <a:gd name="T59" fmla="*/ 113 h 193"/>
                <a:gd name="T60" fmla="*/ 198 w 198"/>
                <a:gd name="T61" fmla="*/ 85 h 193"/>
                <a:gd name="T62" fmla="*/ 52 w 198"/>
                <a:gd name="T63" fmla="*/ 0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98" h="193">
                  <a:moveTo>
                    <a:pt x="52" y="0"/>
                  </a:moveTo>
                  <a:lnTo>
                    <a:pt x="42" y="0"/>
                  </a:lnTo>
                  <a:lnTo>
                    <a:pt x="30" y="1"/>
                  </a:lnTo>
                  <a:lnTo>
                    <a:pt x="16" y="5"/>
                  </a:lnTo>
                  <a:lnTo>
                    <a:pt x="6" y="8"/>
                  </a:lnTo>
                  <a:lnTo>
                    <a:pt x="2" y="30"/>
                  </a:lnTo>
                  <a:lnTo>
                    <a:pt x="0" y="69"/>
                  </a:lnTo>
                  <a:lnTo>
                    <a:pt x="4" y="117"/>
                  </a:lnTo>
                  <a:lnTo>
                    <a:pt x="10" y="170"/>
                  </a:lnTo>
                  <a:lnTo>
                    <a:pt x="14" y="170"/>
                  </a:lnTo>
                  <a:lnTo>
                    <a:pt x="16" y="171"/>
                  </a:lnTo>
                  <a:lnTo>
                    <a:pt x="20" y="171"/>
                  </a:lnTo>
                  <a:lnTo>
                    <a:pt x="22" y="173"/>
                  </a:lnTo>
                  <a:lnTo>
                    <a:pt x="30" y="177"/>
                  </a:lnTo>
                  <a:lnTo>
                    <a:pt x="38" y="180"/>
                  </a:lnTo>
                  <a:lnTo>
                    <a:pt x="44" y="186"/>
                  </a:lnTo>
                  <a:lnTo>
                    <a:pt x="48" y="193"/>
                  </a:lnTo>
                  <a:lnTo>
                    <a:pt x="59" y="186"/>
                  </a:lnTo>
                  <a:lnTo>
                    <a:pt x="73" y="175"/>
                  </a:lnTo>
                  <a:lnTo>
                    <a:pt x="89" y="163"/>
                  </a:lnTo>
                  <a:lnTo>
                    <a:pt x="105" y="148"/>
                  </a:lnTo>
                  <a:lnTo>
                    <a:pt x="117" y="138"/>
                  </a:lnTo>
                  <a:lnTo>
                    <a:pt x="127" y="131"/>
                  </a:lnTo>
                  <a:lnTo>
                    <a:pt x="136" y="124"/>
                  </a:lnTo>
                  <a:lnTo>
                    <a:pt x="146" y="120"/>
                  </a:lnTo>
                  <a:lnTo>
                    <a:pt x="154" y="117"/>
                  </a:lnTo>
                  <a:lnTo>
                    <a:pt x="162" y="115"/>
                  </a:lnTo>
                  <a:lnTo>
                    <a:pt x="170" y="113"/>
                  </a:lnTo>
                  <a:lnTo>
                    <a:pt x="176" y="113"/>
                  </a:lnTo>
                  <a:lnTo>
                    <a:pt x="180" y="113"/>
                  </a:lnTo>
                  <a:lnTo>
                    <a:pt x="198" y="85"/>
                  </a:lnTo>
                  <a:lnTo>
                    <a:pt x="52" y="0"/>
                  </a:lnTo>
                  <a:close/>
                </a:path>
              </a:pathLst>
            </a:custGeom>
            <a:solidFill>
              <a:srgbClr val="FFCC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5864" name="Freeform 72">
              <a:extLst>
                <a:ext uri="{FF2B5EF4-FFF2-40B4-BE49-F238E27FC236}">
                  <a16:creationId xmlns:a16="http://schemas.microsoft.com/office/drawing/2014/main" id="{7191682F-962F-E4A4-415F-C9D060AA82F2}"/>
                </a:ext>
              </a:extLst>
            </p:cNvPr>
            <p:cNvSpPr>
              <a:spLocks/>
            </p:cNvSpPr>
            <p:nvPr/>
          </p:nvSpPr>
          <p:spPr bwMode="auto">
            <a:xfrm>
              <a:off x="4045" y="3413"/>
              <a:ext cx="128" cy="80"/>
            </a:xfrm>
            <a:custGeom>
              <a:avLst/>
              <a:gdLst>
                <a:gd name="T0" fmla="*/ 245 w 257"/>
                <a:gd name="T1" fmla="*/ 94 h 159"/>
                <a:gd name="T2" fmla="*/ 251 w 257"/>
                <a:gd name="T3" fmla="*/ 88 h 159"/>
                <a:gd name="T4" fmla="*/ 255 w 257"/>
                <a:gd name="T5" fmla="*/ 83 h 159"/>
                <a:gd name="T6" fmla="*/ 257 w 257"/>
                <a:gd name="T7" fmla="*/ 80 h 159"/>
                <a:gd name="T8" fmla="*/ 257 w 257"/>
                <a:gd name="T9" fmla="*/ 76 h 159"/>
                <a:gd name="T10" fmla="*/ 251 w 257"/>
                <a:gd name="T11" fmla="*/ 58 h 159"/>
                <a:gd name="T12" fmla="*/ 237 w 257"/>
                <a:gd name="T13" fmla="*/ 39 h 159"/>
                <a:gd name="T14" fmla="*/ 219 w 257"/>
                <a:gd name="T15" fmla="*/ 19 h 159"/>
                <a:gd name="T16" fmla="*/ 200 w 257"/>
                <a:gd name="T17" fmla="*/ 3 h 159"/>
                <a:gd name="T18" fmla="*/ 184 w 257"/>
                <a:gd name="T19" fmla="*/ 0 h 159"/>
                <a:gd name="T20" fmla="*/ 180 w 257"/>
                <a:gd name="T21" fmla="*/ 0 h 159"/>
                <a:gd name="T22" fmla="*/ 170 w 257"/>
                <a:gd name="T23" fmla="*/ 2 h 159"/>
                <a:gd name="T24" fmla="*/ 158 w 257"/>
                <a:gd name="T25" fmla="*/ 7 h 159"/>
                <a:gd name="T26" fmla="*/ 140 w 257"/>
                <a:gd name="T27" fmla="*/ 19 h 159"/>
                <a:gd name="T28" fmla="*/ 129 w 257"/>
                <a:gd name="T29" fmla="*/ 28 h 159"/>
                <a:gd name="T30" fmla="*/ 115 w 257"/>
                <a:gd name="T31" fmla="*/ 39 h 159"/>
                <a:gd name="T32" fmla="*/ 105 w 257"/>
                <a:gd name="T33" fmla="*/ 48 h 159"/>
                <a:gd name="T34" fmla="*/ 95 w 257"/>
                <a:gd name="T35" fmla="*/ 57 h 159"/>
                <a:gd name="T36" fmla="*/ 85 w 257"/>
                <a:gd name="T37" fmla="*/ 62 h 159"/>
                <a:gd name="T38" fmla="*/ 79 w 257"/>
                <a:gd name="T39" fmla="*/ 67 h 159"/>
                <a:gd name="T40" fmla="*/ 73 w 257"/>
                <a:gd name="T41" fmla="*/ 72 h 159"/>
                <a:gd name="T42" fmla="*/ 67 w 257"/>
                <a:gd name="T43" fmla="*/ 76 h 159"/>
                <a:gd name="T44" fmla="*/ 63 w 257"/>
                <a:gd name="T45" fmla="*/ 78 h 159"/>
                <a:gd name="T46" fmla="*/ 63 w 257"/>
                <a:gd name="T47" fmla="*/ 81 h 159"/>
                <a:gd name="T48" fmla="*/ 63 w 257"/>
                <a:gd name="T49" fmla="*/ 81 h 159"/>
                <a:gd name="T50" fmla="*/ 62 w 257"/>
                <a:gd name="T51" fmla="*/ 83 h 159"/>
                <a:gd name="T52" fmla="*/ 60 w 257"/>
                <a:gd name="T53" fmla="*/ 88 h 159"/>
                <a:gd name="T54" fmla="*/ 54 w 257"/>
                <a:gd name="T55" fmla="*/ 94 h 159"/>
                <a:gd name="T56" fmla="*/ 46 w 257"/>
                <a:gd name="T57" fmla="*/ 104 h 159"/>
                <a:gd name="T58" fmla="*/ 34 w 257"/>
                <a:gd name="T59" fmla="*/ 119 h 159"/>
                <a:gd name="T60" fmla="*/ 20 w 257"/>
                <a:gd name="T61" fmla="*/ 136 h 159"/>
                <a:gd name="T62" fmla="*/ 0 w 257"/>
                <a:gd name="T63" fmla="*/ 159 h 159"/>
                <a:gd name="T64" fmla="*/ 30 w 257"/>
                <a:gd name="T65" fmla="*/ 154 h 159"/>
                <a:gd name="T66" fmla="*/ 63 w 257"/>
                <a:gd name="T67" fmla="*/ 147 h 159"/>
                <a:gd name="T68" fmla="*/ 99 w 257"/>
                <a:gd name="T69" fmla="*/ 140 h 159"/>
                <a:gd name="T70" fmla="*/ 134 w 257"/>
                <a:gd name="T71" fmla="*/ 131 h 159"/>
                <a:gd name="T72" fmla="*/ 168 w 257"/>
                <a:gd name="T73" fmla="*/ 122 h 159"/>
                <a:gd name="T74" fmla="*/ 200 w 257"/>
                <a:gd name="T75" fmla="*/ 113 h 159"/>
                <a:gd name="T76" fmla="*/ 225 w 257"/>
                <a:gd name="T77" fmla="*/ 104 h 159"/>
                <a:gd name="T78" fmla="*/ 245 w 257"/>
                <a:gd name="T79" fmla="*/ 94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57" h="159">
                  <a:moveTo>
                    <a:pt x="245" y="94"/>
                  </a:moveTo>
                  <a:lnTo>
                    <a:pt x="251" y="88"/>
                  </a:lnTo>
                  <a:lnTo>
                    <a:pt x="255" y="83"/>
                  </a:lnTo>
                  <a:lnTo>
                    <a:pt x="257" y="80"/>
                  </a:lnTo>
                  <a:lnTo>
                    <a:pt x="257" y="76"/>
                  </a:lnTo>
                  <a:lnTo>
                    <a:pt x="251" y="58"/>
                  </a:lnTo>
                  <a:lnTo>
                    <a:pt x="237" y="39"/>
                  </a:lnTo>
                  <a:lnTo>
                    <a:pt x="219" y="19"/>
                  </a:lnTo>
                  <a:lnTo>
                    <a:pt x="200" y="3"/>
                  </a:lnTo>
                  <a:lnTo>
                    <a:pt x="184" y="0"/>
                  </a:lnTo>
                  <a:lnTo>
                    <a:pt x="180" y="0"/>
                  </a:lnTo>
                  <a:lnTo>
                    <a:pt x="170" y="2"/>
                  </a:lnTo>
                  <a:lnTo>
                    <a:pt x="158" y="7"/>
                  </a:lnTo>
                  <a:lnTo>
                    <a:pt x="140" y="19"/>
                  </a:lnTo>
                  <a:lnTo>
                    <a:pt x="129" y="28"/>
                  </a:lnTo>
                  <a:lnTo>
                    <a:pt x="115" y="39"/>
                  </a:lnTo>
                  <a:lnTo>
                    <a:pt x="105" y="48"/>
                  </a:lnTo>
                  <a:lnTo>
                    <a:pt x="95" y="57"/>
                  </a:lnTo>
                  <a:lnTo>
                    <a:pt x="85" y="62"/>
                  </a:lnTo>
                  <a:lnTo>
                    <a:pt x="79" y="67"/>
                  </a:lnTo>
                  <a:lnTo>
                    <a:pt x="73" y="72"/>
                  </a:lnTo>
                  <a:lnTo>
                    <a:pt x="67" y="76"/>
                  </a:lnTo>
                  <a:lnTo>
                    <a:pt x="63" y="78"/>
                  </a:lnTo>
                  <a:lnTo>
                    <a:pt x="63" y="81"/>
                  </a:lnTo>
                  <a:lnTo>
                    <a:pt x="63" y="81"/>
                  </a:lnTo>
                  <a:lnTo>
                    <a:pt x="62" y="83"/>
                  </a:lnTo>
                  <a:lnTo>
                    <a:pt x="60" y="88"/>
                  </a:lnTo>
                  <a:lnTo>
                    <a:pt x="54" y="94"/>
                  </a:lnTo>
                  <a:lnTo>
                    <a:pt x="46" y="104"/>
                  </a:lnTo>
                  <a:lnTo>
                    <a:pt x="34" y="119"/>
                  </a:lnTo>
                  <a:lnTo>
                    <a:pt x="20" y="136"/>
                  </a:lnTo>
                  <a:lnTo>
                    <a:pt x="0" y="159"/>
                  </a:lnTo>
                  <a:lnTo>
                    <a:pt x="30" y="154"/>
                  </a:lnTo>
                  <a:lnTo>
                    <a:pt x="63" y="147"/>
                  </a:lnTo>
                  <a:lnTo>
                    <a:pt x="99" y="140"/>
                  </a:lnTo>
                  <a:lnTo>
                    <a:pt x="134" y="131"/>
                  </a:lnTo>
                  <a:lnTo>
                    <a:pt x="168" y="122"/>
                  </a:lnTo>
                  <a:lnTo>
                    <a:pt x="200" y="113"/>
                  </a:lnTo>
                  <a:lnTo>
                    <a:pt x="225" y="104"/>
                  </a:lnTo>
                  <a:lnTo>
                    <a:pt x="245" y="94"/>
                  </a:lnTo>
                  <a:close/>
                </a:path>
              </a:pathLst>
            </a:custGeom>
            <a:solidFill>
              <a:srgbClr val="4266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5865" name="Freeform 73">
              <a:extLst>
                <a:ext uri="{FF2B5EF4-FFF2-40B4-BE49-F238E27FC236}">
                  <a16:creationId xmlns:a16="http://schemas.microsoft.com/office/drawing/2014/main" id="{C58665BD-5E0E-4911-4D14-9402DCBC7F1F}"/>
                </a:ext>
              </a:extLst>
            </p:cNvPr>
            <p:cNvSpPr>
              <a:spLocks/>
            </p:cNvSpPr>
            <p:nvPr/>
          </p:nvSpPr>
          <p:spPr bwMode="auto">
            <a:xfrm>
              <a:off x="4039" y="3505"/>
              <a:ext cx="23" cy="60"/>
            </a:xfrm>
            <a:custGeom>
              <a:avLst/>
              <a:gdLst>
                <a:gd name="T0" fmla="*/ 0 w 45"/>
                <a:gd name="T1" fmla="*/ 2 h 121"/>
                <a:gd name="T2" fmla="*/ 45 w 45"/>
                <a:gd name="T3" fmla="*/ 121 h 121"/>
                <a:gd name="T4" fmla="*/ 11 w 45"/>
                <a:gd name="T5" fmla="*/ 0 h 121"/>
                <a:gd name="T6" fmla="*/ 9 w 45"/>
                <a:gd name="T7" fmla="*/ 0 h 121"/>
                <a:gd name="T8" fmla="*/ 5 w 45"/>
                <a:gd name="T9" fmla="*/ 0 h 121"/>
                <a:gd name="T10" fmla="*/ 4 w 45"/>
                <a:gd name="T11" fmla="*/ 2 h 121"/>
                <a:gd name="T12" fmla="*/ 0 w 45"/>
                <a:gd name="T13" fmla="*/ 2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" h="121">
                  <a:moveTo>
                    <a:pt x="0" y="2"/>
                  </a:moveTo>
                  <a:lnTo>
                    <a:pt x="45" y="121"/>
                  </a:lnTo>
                  <a:lnTo>
                    <a:pt x="11" y="0"/>
                  </a:lnTo>
                  <a:lnTo>
                    <a:pt x="9" y="0"/>
                  </a:lnTo>
                  <a:lnTo>
                    <a:pt x="5" y="0"/>
                  </a:lnTo>
                  <a:lnTo>
                    <a:pt x="4" y="2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4266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5866" name="Freeform 74">
              <a:extLst>
                <a:ext uri="{FF2B5EF4-FFF2-40B4-BE49-F238E27FC236}">
                  <a16:creationId xmlns:a16="http://schemas.microsoft.com/office/drawing/2014/main" id="{B8C01156-36E5-1E56-2215-C4229274833F}"/>
                </a:ext>
              </a:extLst>
            </p:cNvPr>
            <p:cNvSpPr>
              <a:spLocks/>
            </p:cNvSpPr>
            <p:nvPr/>
          </p:nvSpPr>
          <p:spPr bwMode="auto">
            <a:xfrm>
              <a:off x="3994" y="3547"/>
              <a:ext cx="40" cy="55"/>
            </a:xfrm>
            <a:custGeom>
              <a:avLst/>
              <a:gdLst>
                <a:gd name="T0" fmla="*/ 0 w 81"/>
                <a:gd name="T1" fmla="*/ 7 h 110"/>
                <a:gd name="T2" fmla="*/ 6 w 81"/>
                <a:gd name="T3" fmla="*/ 15 h 110"/>
                <a:gd name="T4" fmla="*/ 14 w 81"/>
                <a:gd name="T5" fmla="*/ 23 h 110"/>
                <a:gd name="T6" fmla="*/ 22 w 81"/>
                <a:gd name="T7" fmla="*/ 36 h 110"/>
                <a:gd name="T8" fmla="*/ 31 w 81"/>
                <a:gd name="T9" fmla="*/ 48 h 110"/>
                <a:gd name="T10" fmla="*/ 43 w 81"/>
                <a:gd name="T11" fmla="*/ 61 h 110"/>
                <a:gd name="T12" fmla="*/ 55 w 81"/>
                <a:gd name="T13" fmla="*/ 77 h 110"/>
                <a:gd name="T14" fmla="*/ 67 w 81"/>
                <a:gd name="T15" fmla="*/ 92 h 110"/>
                <a:gd name="T16" fmla="*/ 81 w 81"/>
                <a:gd name="T17" fmla="*/ 110 h 110"/>
                <a:gd name="T18" fmla="*/ 67 w 81"/>
                <a:gd name="T19" fmla="*/ 89 h 110"/>
                <a:gd name="T20" fmla="*/ 55 w 81"/>
                <a:gd name="T21" fmla="*/ 71 h 110"/>
                <a:gd name="T22" fmla="*/ 45 w 81"/>
                <a:gd name="T23" fmla="*/ 55 h 110"/>
                <a:gd name="T24" fmla="*/ 35 w 81"/>
                <a:gd name="T25" fmla="*/ 39 h 110"/>
                <a:gd name="T26" fmla="*/ 27 w 81"/>
                <a:gd name="T27" fmla="*/ 27 h 110"/>
                <a:gd name="T28" fmla="*/ 20 w 81"/>
                <a:gd name="T29" fmla="*/ 16 h 110"/>
                <a:gd name="T30" fmla="*/ 14 w 81"/>
                <a:gd name="T31" fmla="*/ 7 h 110"/>
                <a:gd name="T32" fmla="*/ 8 w 81"/>
                <a:gd name="T33" fmla="*/ 0 h 110"/>
                <a:gd name="T34" fmla="*/ 6 w 81"/>
                <a:gd name="T35" fmla="*/ 2 h 110"/>
                <a:gd name="T36" fmla="*/ 4 w 81"/>
                <a:gd name="T37" fmla="*/ 4 h 110"/>
                <a:gd name="T38" fmla="*/ 2 w 81"/>
                <a:gd name="T39" fmla="*/ 6 h 110"/>
                <a:gd name="T40" fmla="*/ 0 w 81"/>
                <a:gd name="T41" fmla="*/ 7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81" h="110">
                  <a:moveTo>
                    <a:pt x="0" y="7"/>
                  </a:moveTo>
                  <a:lnTo>
                    <a:pt x="6" y="15"/>
                  </a:lnTo>
                  <a:lnTo>
                    <a:pt x="14" y="23"/>
                  </a:lnTo>
                  <a:lnTo>
                    <a:pt x="22" y="36"/>
                  </a:lnTo>
                  <a:lnTo>
                    <a:pt x="31" y="48"/>
                  </a:lnTo>
                  <a:lnTo>
                    <a:pt x="43" y="61"/>
                  </a:lnTo>
                  <a:lnTo>
                    <a:pt x="55" y="77"/>
                  </a:lnTo>
                  <a:lnTo>
                    <a:pt x="67" y="92"/>
                  </a:lnTo>
                  <a:lnTo>
                    <a:pt x="81" y="110"/>
                  </a:lnTo>
                  <a:lnTo>
                    <a:pt x="67" y="89"/>
                  </a:lnTo>
                  <a:lnTo>
                    <a:pt x="55" y="71"/>
                  </a:lnTo>
                  <a:lnTo>
                    <a:pt x="45" y="55"/>
                  </a:lnTo>
                  <a:lnTo>
                    <a:pt x="35" y="39"/>
                  </a:lnTo>
                  <a:lnTo>
                    <a:pt x="27" y="27"/>
                  </a:lnTo>
                  <a:lnTo>
                    <a:pt x="20" y="16"/>
                  </a:lnTo>
                  <a:lnTo>
                    <a:pt x="14" y="7"/>
                  </a:lnTo>
                  <a:lnTo>
                    <a:pt x="8" y="0"/>
                  </a:lnTo>
                  <a:lnTo>
                    <a:pt x="6" y="2"/>
                  </a:lnTo>
                  <a:lnTo>
                    <a:pt x="4" y="4"/>
                  </a:lnTo>
                  <a:lnTo>
                    <a:pt x="2" y="6"/>
                  </a:lnTo>
                  <a:lnTo>
                    <a:pt x="0" y="7"/>
                  </a:lnTo>
                  <a:close/>
                </a:path>
              </a:pathLst>
            </a:custGeom>
            <a:solidFill>
              <a:srgbClr val="4266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5867" name="Freeform 75">
              <a:extLst>
                <a:ext uri="{FF2B5EF4-FFF2-40B4-BE49-F238E27FC236}">
                  <a16:creationId xmlns:a16="http://schemas.microsoft.com/office/drawing/2014/main" id="{AA8B3A22-6149-FD10-6519-0908F36BF0D9}"/>
                </a:ext>
              </a:extLst>
            </p:cNvPr>
            <p:cNvSpPr>
              <a:spLocks/>
            </p:cNvSpPr>
            <p:nvPr/>
          </p:nvSpPr>
          <p:spPr bwMode="auto">
            <a:xfrm>
              <a:off x="4008" y="3513"/>
              <a:ext cx="71" cy="138"/>
            </a:xfrm>
            <a:custGeom>
              <a:avLst/>
              <a:gdLst>
                <a:gd name="T0" fmla="*/ 91 w 142"/>
                <a:gd name="T1" fmla="*/ 186 h 276"/>
                <a:gd name="T2" fmla="*/ 105 w 142"/>
                <a:gd name="T3" fmla="*/ 207 h 276"/>
                <a:gd name="T4" fmla="*/ 117 w 142"/>
                <a:gd name="T5" fmla="*/ 230 h 276"/>
                <a:gd name="T6" fmla="*/ 131 w 142"/>
                <a:gd name="T7" fmla="*/ 253 h 276"/>
                <a:gd name="T8" fmla="*/ 142 w 142"/>
                <a:gd name="T9" fmla="*/ 276 h 276"/>
                <a:gd name="T10" fmla="*/ 40 w 142"/>
                <a:gd name="T11" fmla="*/ 0 h 276"/>
                <a:gd name="T12" fmla="*/ 30 w 142"/>
                <a:gd name="T13" fmla="*/ 12 h 276"/>
                <a:gd name="T14" fmla="*/ 20 w 142"/>
                <a:gd name="T15" fmla="*/ 23 h 276"/>
                <a:gd name="T16" fmla="*/ 10 w 142"/>
                <a:gd name="T17" fmla="*/ 34 h 276"/>
                <a:gd name="T18" fmla="*/ 0 w 142"/>
                <a:gd name="T19" fmla="*/ 46 h 276"/>
                <a:gd name="T20" fmla="*/ 6 w 142"/>
                <a:gd name="T21" fmla="*/ 53 h 276"/>
                <a:gd name="T22" fmla="*/ 12 w 142"/>
                <a:gd name="T23" fmla="*/ 64 h 276"/>
                <a:gd name="T24" fmla="*/ 20 w 142"/>
                <a:gd name="T25" fmla="*/ 78 h 276"/>
                <a:gd name="T26" fmla="*/ 32 w 142"/>
                <a:gd name="T27" fmla="*/ 92 h 276"/>
                <a:gd name="T28" fmla="*/ 44 w 142"/>
                <a:gd name="T29" fmla="*/ 112 h 276"/>
                <a:gd name="T30" fmla="*/ 58 w 142"/>
                <a:gd name="T31" fmla="*/ 133 h 276"/>
                <a:gd name="T32" fmla="*/ 73 w 142"/>
                <a:gd name="T33" fmla="*/ 158 h 276"/>
                <a:gd name="T34" fmla="*/ 91 w 142"/>
                <a:gd name="T35" fmla="*/ 186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42" h="276">
                  <a:moveTo>
                    <a:pt x="91" y="186"/>
                  </a:moveTo>
                  <a:lnTo>
                    <a:pt x="105" y="207"/>
                  </a:lnTo>
                  <a:lnTo>
                    <a:pt x="117" y="230"/>
                  </a:lnTo>
                  <a:lnTo>
                    <a:pt x="131" y="253"/>
                  </a:lnTo>
                  <a:lnTo>
                    <a:pt x="142" y="276"/>
                  </a:lnTo>
                  <a:lnTo>
                    <a:pt x="40" y="0"/>
                  </a:lnTo>
                  <a:lnTo>
                    <a:pt x="30" y="12"/>
                  </a:lnTo>
                  <a:lnTo>
                    <a:pt x="20" y="23"/>
                  </a:lnTo>
                  <a:lnTo>
                    <a:pt x="10" y="34"/>
                  </a:lnTo>
                  <a:lnTo>
                    <a:pt x="0" y="46"/>
                  </a:lnTo>
                  <a:lnTo>
                    <a:pt x="6" y="53"/>
                  </a:lnTo>
                  <a:lnTo>
                    <a:pt x="12" y="64"/>
                  </a:lnTo>
                  <a:lnTo>
                    <a:pt x="20" y="78"/>
                  </a:lnTo>
                  <a:lnTo>
                    <a:pt x="32" y="92"/>
                  </a:lnTo>
                  <a:lnTo>
                    <a:pt x="44" y="112"/>
                  </a:lnTo>
                  <a:lnTo>
                    <a:pt x="58" y="133"/>
                  </a:lnTo>
                  <a:lnTo>
                    <a:pt x="73" y="158"/>
                  </a:lnTo>
                  <a:lnTo>
                    <a:pt x="91" y="186"/>
                  </a:lnTo>
                  <a:close/>
                </a:path>
              </a:pathLst>
            </a:custGeom>
            <a:solidFill>
              <a:srgbClr val="5470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5868" name="Freeform 76">
              <a:extLst>
                <a:ext uri="{FF2B5EF4-FFF2-40B4-BE49-F238E27FC236}">
                  <a16:creationId xmlns:a16="http://schemas.microsoft.com/office/drawing/2014/main" id="{FDDC55DB-E4BC-86ED-5EC0-26797D144FE6}"/>
                </a:ext>
              </a:extLst>
            </p:cNvPr>
            <p:cNvSpPr>
              <a:spLocks/>
            </p:cNvSpPr>
            <p:nvPr/>
          </p:nvSpPr>
          <p:spPr bwMode="auto">
            <a:xfrm>
              <a:off x="3623" y="3377"/>
              <a:ext cx="439" cy="241"/>
            </a:xfrm>
            <a:custGeom>
              <a:avLst/>
              <a:gdLst>
                <a:gd name="T0" fmla="*/ 73 w 878"/>
                <a:gd name="T1" fmla="*/ 188 h 482"/>
                <a:gd name="T2" fmla="*/ 75 w 878"/>
                <a:gd name="T3" fmla="*/ 188 h 482"/>
                <a:gd name="T4" fmla="*/ 75 w 878"/>
                <a:gd name="T5" fmla="*/ 190 h 482"/>
                <a:gd name="T6" fmla="*/ 135 w 878"/>
                <a:gd name="T7" fmla="*/ 239 h 482"/>
                <a:gd name="T8" fmla="*/ 202 w 878"/>
                <a:gd name="T9" fmla="*/ 292 h 482"/>
                <a:gd name="T10" fmla="*/ 271 w 878"/>
                <a:gd name="T11" fmla="*/ 345 h 482"/>
                <a:gd name="T12" fmla="*/ 340 w 878"/>
                <a:gd name="T13" fmla="*/ 393 h 482"/>
                <a:gd name="T14" fmla="*/ 407 w 878"/>
                <a:gd name="T15" fmla="*/ 434 h 482"/>
                <a:gd name="T16" fmla="*/ 466 w 878"/>
                <a:gd name="T17" fmla="*/ 464 h 482"/>
                <a:gd name="T18" fmla="*/ 513 w 878"/>
                <a:gd name="T19" fmla="*/ 480 h 482"/>
                <a:gd name="T20" fmla="*/ 549 w 878"/>
                <a:gd name="T21" fmla="*/ 478 h 482"/>
                <a:gd name="T22" fmla="*/ 604 w 878"/>
                <a:gd name="T23" fmla="*/ 443 h 482"/>
                <a:gd name="T24" fmla="*/ 671 w 878"/>
                <a:gd name="T25" fmla="*/ 383 h 482"/>
                <a:gd name="T26" fmla="*/ 738 w 878"/>
                <a:gd name="T27" fmla="*/ 312 h 482"/>
                <a:gd name="T28" fmla="*/ 801 w 878"/>
                <a:gd name="T29" fmla="*/ 239 h 482"/>
                <a:gd name="T30" fmla="*/ 801 w 878"/>
                <a:gd name="T31" fmla="*/ 237 h 482"/>
                <a:gd name="T32" fmla="*/ 803 w 878"/>
                <a:gd name="T33" fmla="*/ 237 h 482"/>
                <a:gd name="T34" fmla="*/ 819 w 878"/>
                <a:gd name="T35" fmla="*/ 221 h 482"/>
                <a:gd name="T36" fmla="*/ 840 w 878"/>
                <a:gd name="T37" fmla="*/ 193 h 482"/>
                <a:gd name="T38" fmla="*/ 860 w 878"/>
                <a:gd name="T39" fmla="*/ 170 h 482"/>
                <a:gd name="T40" fmla="*/ 874 w 878"/>
                <a:gd name="T41" fmla="*/ 152 h 482"/>
                <a:gd name="T42" fmla="*/ 874 w 878"/>
                <a:gd name="T43" fmla="*/ 142 h 482"/>
                <a:gd name="T44" fmla="*/ 868 w 878"/>
                <a:gd name="T45" fmla="*/ 133 h 482"/>
                <a:gd name="T46" fmla="*/ 854 w 878"/>
                <a:gd name="T47" fmla="*/ 128 h 482"/>
                <a:gd name="T48" fmla="*/ 840 w 878"/>
                <a:gd name="T49" fmla="*/ 124 h 482"/>
                <a:gd name="T50" fmla="*/ 827 w 878"/>
                <a:gd name="T51" fmla="*/ 126 h 482"/>
                <a:gd name="T52" fmla="*/ 789 w 878"/>
                <a:gd name="T53" fmla="*/ 140 h 482"/>
                <a:gd name="T54" fmla="*/ 738 w 878"/>
                <a:gd name="T55" fmla="*/ 161 h 482"/>
                <a:gd name="T56" fmla="*/ 681 w 878"/>
                <a:gd name="T57" fmla="*/ 186 h 482"/>
                <a:gd name="T58" fmla="*/ 624 w 878"/>
                <a:gd name="T59" fmla="*/ 213 h 482"/>
                <a:gd name="T60" fmla="*/ 578 w 878"/>
                <a:gd name="T61" fmla="*/ 234 h 482"/>
                <a:gd name="T62" fmla="*/ 549 w 878"/>
                <a:gd name="T63" fmla="*/ 246 h 482"/>
                <a:gd name="T64" fmla="*/ 535 w 878"/>
                <a:gd name="T65" fmla="*/ 252 h 482"/>
                <a:gd name="T66" fmla="*/ 531 w 878"/>
                <a:gd name="T67" fmla="*/ 248 h 482"/>
                <a:gd name="T68" fmla="*/ 330 w 878"/>
                <a:gd name="T69" fmla="*/ 321 h 482"/>
                <a:gd name="T70" fmla="*/ 324 w 878"/>
                <a:gd name="T71" fmla="*/ 177 h 482"/>
                <a:gd name="T72" fmla="*/ 332 w 878"/>
                <a:gd name="T73" fmla="*/ 172 h 482"/>
                <a:gd name="T74" fmla="*/ 320 w 878"/>
                <a:gd name="T75" fmla="*/ 142 h 482"/>
                <a:gd name="T76" fmla="*/ 397 w 878"/>
                <a:gd name="T77" fmla="*/ 142 h 482"/>
                <a:gd name="T78" fmla="*/ 411 w 878"/>
                <a:gd name="T79" fmla="*/ 140 h 482"/>
                <a:gd name="T80" fmla="*/ 424 w 878"/>
                <a:gd name="T81" fmla="*/ 138 h 482"/>
                <a:gd name="T82" fmla="*/ 436 w 878"/>
                <a:gd name="T83" fmla="*/ 140 h 482"/>
                <a:gd name="T84" fmla="*/ 450 w 878"/>
                <a:gd name="T85" fmla="*/ 142 h 482"/>
                <a:gd name="T86" fmla="*/ 409 w 878"/>
                <a:gd name="T87" fmla="*/ 117 h 482"/>
                <a:gd name="T88" fmla="*/ 247 w 878"/>
                <a:gd name="T89" fmla="*/ 3 h 482"/>
                <a:gd name="T90" fmla="*/ 221 w 878"/>
                <a:gd name="T91" fmla="*/ 12 h 482"/>
                <a:gd name="T92" fmla="*/ 196 w 878"/>
                <a:gd name="T93" fmla="*/ 21 h 482"/>
                <a:gd name="T94" fmla="*/ 176 w 878"/>
                <a:gd name="T95" fmla="*/ 30 h 482"/>
                <a:gd name="T96" fmla="*/ 131 w 878"/>
                <a:gd name="T97" fmla="*/ 51 h 482"/>
                <a:gd name="T98" fmla="*/ 81 w 878"/>
                <a:gd name="T99" fmla="*/ 80 h 482"/>
                <a:gd name="T100" fmla="*/ 52 w 878"/>
                <a:gd name="T101" fmla="*/ 99 h 482"/>
                <a:gd name="T102" fmla="*/ 40 w 878"/>
                <a:gd name="T103" fmla="*/ 110 h 482"/>
                <a:gd name="T104" fmla="*/ 66 w 878"/>
                <a:gd name="T105" fmla="*/ 126 h 482"/>
                <a:gd name="T106" fmla="*/ 22 w 878"/>
                <a:gd name="T107" fmla="*/ 126 h 482"/>
                <a:gd name="T108" fmla="*/ 4 w 878"/>
                <a:gd name="T109" fmla="*/ 135 h 482"/>
                <a:gd name="T110" fmla="*/ 2 w 878"/>
                <a:gd name="T111" fmla="*/ 149 h 482"/>
                <a:gd name="T112" fmla="*/ 14 w 878"/>
                <a:gd name="T113" fmla="*/ 159 h 482"/>
                <a:gd name="T114" fmla="*/ 34 w 878"/>
                <a:gd name="T115" fmla="*/ 172 h 482"/>
                <a:gd name="T116" fmla="*/ 58 w 878"/>
                <a:gd name="T117" fmla="*/ 182 h 4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878" h="482">
                  <a:moveTo>
                    <a:pt x="69" y="186"/>
                  </a:moveTo>
                  <a:lnTo>
                    <a:pt x="73" y="188"/>
                  </a:lnTo>
                  <a:lnTo>
                    <a:pt x="73" y="188"/>
                  </a:lnTo>
                  <a:lnTo>
                    <a:pt x="75" y="188"/>
                  </a:lnTo>
                  <a:lnTo>
                    <a:pt x="75" y="190"/>
                  </a:lnTo>
                  <a:lnTo>
                    <a:pt x="75" y="190"/>
                  </a:lnTo>
                  <a:lnTo>
                    <a:pt x="103" y="214"/>
                  </a:lnTo>
                  <a:lnTo>
                    <a:pt x="135" y="239"/>
                  </a:lnTo>
                  <a:lnTo>
                    <a:pt x="168" y="266"/>
                  </a:lnTo>
                  <a:lnTo>
                    <a:pt x="202" y="292"/>
                  </a:lnTo>
                  <a:lnTo>
                    <a:pt x="235" y="319"/>
                  </a:lnTo>
                  <a:lnTo>
                    <a:pt x="271" y="345"/>
                  </a:lnTo>
                  <a:lnTo>
                    <a:pt x="306" y="370"/>
                  </a:lnTo>
                  <a:lnTo>
                    <a:pt x="340" y="393"/>
                  </a:lnTo>
                  <a:lnTo>
                    <a:pt x="373" y="415"/>
                  </a:lnTo>
                  <a:lnTo>
                    <a:pt x="407" y="434"/>
                  </a:lnTo>
                  <a:lnTo>
                    <a:pt x="436" y="450"/>
                  </a:lnTo>
                  <a:lnTo>
                    <a:pt x="466" y="464"/>
                  </a:lnTo>
                  <a:lnTo>
                    <a:pt x="491" y="473"/>
                  </a:lnTo>
                  <a:lnTo>
                    <a:pt x="513" y="480"/>
                  </a:lnTo>
                  <a:lnTo>
                    <a:pt x="533" y="482"/>
                  </a:lnTo>
                  <a:lnTo>
                    <a:pt x="549" y="478"/>
                  </a:lnTo>
                  <a:lnTo>
                    <a:pt x="574" y="464"/>
                  </a:lnTo>
                  <a:lnTo>
                    <a:pt x="604" y="443"/>
                  </a:lnTo>
                  <a:lnTo>
                    <a:pt x="637" y="416"/>
                  </a:lnTo>
                  <a:lnTo>
                    <a:pt x="671" y="383"/>
                  </a:lnTo>
                  <a:lnTo>
                    <a:pt x="704" y="347"/>
                  </a:lnTo>
                  <a:lnTo>
                    <a:pt x="738" y="312"/>
                  </a:lnTo>
                  <a:lnTo>
                    <a:pt x="771" y="275"/>
                  </a:lnTo>
                  <a:lnTo>
                    <a:pt x="801" y="239"/>
                  </a:lnTo>
                  <a:lnTo>
                    <a:pt x="801" y="237"/>
                  </a:lnTo>
                  <a:lnTo>
                    <a:pt x="801" y="237"/>
                  </a:lnTo>
                  <a:lnTo>
                    <a:pt x="803" y="237"/>
                  </a:lnTo>
                  <a:lnTo>
                    <a:pt x="803" y="237"/>
                  </a:lnTo>
                  <a:lnTo>
                    <a:pt x="805" y="237"/>
                  </a:lnTo>
                  <a:lnTo>
                    <a:pt x="819" y="221"/>
                  </a:lnTo>
                  <a:lnTo>
                    <a:pt x="831" y="207"/>
                  </a:lnTo>
                  <a:lnTo>
                    <a:pt x="840" y="193"/>
                  </a:lnTo>
                  <a:lnTo>
                    <a:pt x="850" y="181"/>
                  </a:lnTo>
                  <a:lnTo>
                    <a:pt x="860" y="170"/>
                  </a:lnTo>
                  <a:lnTo>
                    <a:pt x="868" y="161"/>
                  </a:lnTo>
                  <a:lnTo>
                    <a:pt x="874" y="152"/>
                  </a:lnTo>
                  <a:lnTo>
                    <a:pt x="878" y="147"/>
                  </a:lnTo>
                  <a:lnTo>
                    <a:pt x="874" y="142"/>
                  </a:lnTo>
                  <a:lnTo>
                    <a:pt x="872" y="136"/>
                  </a:lnTo>
                  <a:lnTo>
                    <a:pt x="868" y="133"/>
                  </a:lnTo>
                  <a:lnTo>
                    <a:pt x="862" y="129"/>
                  </a:lnTo>
                  <a:lnTo>
                    <a:pt x="854" y="128"/>
                  </a:lnTo>
                  <a:lnTo>
                    <a:pt x="846" y="126"/>
                  </a:lnTo>
                  <a:lnTo>
                    <a:pt x="840" y="124"/>
                  </a:lnTo>
                  <a:lnTo>
                    <a:pt x="837" y="122"/>
                  </a:lnTo>
                  <a:lnTo>
                    <a:pt x="827" y="126"/>
                  </a:lnTo>
                  <a:lnTo>
                    <a:pt x="809" y="133"/>
                  </a:lnTo>
                  <a:lnTo>
                    <a:pt x="789" y="140"/>
                  </a:lnTo>
                  <a:lnTo>
                    <a:pt x="764" y="149"/>
                  </a:lnTo>
                  <a:lnTo>
                    <a:pt x="738" y="161"/>
                  </a:lnTo>
                  <a:lnTo>
                    <a:pt x="708" y="172"/>
                  </a:lnTo>
                  <a:lnTo>
                    <a:pt x="681" y="186"/>
                  </a:lnTo>
                  <a:lnTo>
                    <a:pt x="653" y="198"/>
                  </a:lnTo>
                  <a:lnTo>
                    <a:pt x="624" y="213"/>
                  </a:lnTo>
                  <a:lnTo>
                    <a:pt x="600" y="223"/>
                  </a:lnTo>
                  <a:lnTo>
                    <a:pt x="578" y="234"/>
                  </a:lnTo>
                  <a:lnTo>
                    <a:pt x="562" y="241"/>
                  </a:lnTo>
                  <a:lnTo>
                    <a:pt x="549" y="246"/>
                  </a:lnTo>
                  <a:lnTo>
                    <a:pt x="541" y="250"/>
                  </a:lnTo>
                  <a:lnTo>
                    <a:pt x="535" y="252"/>
                  </a:lnTo>
                  <a:lnTo>
                    <a:pt x="533" y="253"/>
                  </a:lnTo>
                  <a:lnTo>
                    <a:pt x="531" y="248"/>
                  </a:lnTo>
                  <a:lnTo>
                    <a:pt x="480" y="383"/>
                  </a:lnTo>
                  <a:lnTo>
                    <a:pt x="330" y="321"/>
                  </a:lnTo>
                  <a:lnTo>
                    <a:pt x="324" y="179"/>
                  </a:lnTo>
                  <a:lnTo>
                    <a:pt x="324" y="177"/>
                  </a:lnTo>
                  <a:lnTo>
                    <a:pt x="328" y="175"/>
                  </a:lnTo>
                  <a:lnTo>
                    <a:pt x="332" y="172"/>
                  </a:lnTo>
                  <a:lnTo>
                    <a:pt x="338" y="168"/>
                  </a:lnTo>
                  <a:lnTo>
                    <a:pt x="320" y="142"/>
                  </a:lnTo>
                  <a:lnTo>
                    <a:pt x="367" y="117"/>
                  </a:lnTo>
                  <a:lnTo>
                    <a:pt x="397" y="142"/>
                  </a:lnTo>
                  <a:lnTo>
                    <a:pt x="405" y="140"/>
                  </a:lnTo>
                  <a:lnTo>
                    <a:pt x="411" y="140"/>
                  </a:lnTo>
                  <a:lnTo>
                    <a:pt x="416" y="138"/>
                  </a:lnTo>
                  <a:lnTo>
                    <a:pt x="424" y="138"/>
                  </a:lnTo>
                  <a:lnTo>
                    <a:pt x="430" y="138"/>
                  </a:lnTo>
                  <a:lnTo>
                    <a:pt x="436" y="140"/>
                  </a:lnTo>
                  <a:lnTo>
                    <a:pt x="442" y="140"/>
                  </a:lnTo>
                  <a:lnTo>
                    <a:pt x="450" y="142"/>
                  </a:lnTo>
                  <a:lnTo>
                    <a:pt x="446" y="112"/>
                  </a:lnTo>
                  <a:lnTo>
                    <a:pt x="409" y="117"/>
                  </a:lnTo>
                  <a:lnTo>
                    <a:pt x="261" y="0"/>
                  </a:lnTo>
                  <a:lnTo>
                    <a:pt x="247" y="3"/>
                  </a:lnTo>
                  <a:lnTo>
                    <a:pt x="233" y="9"/>
                  </a:lnTo>
                  <a:lnTo>
                    <a:pt x="221" y="12"/>
                  </a:lnTo>
                  <a:lnTo>
                    <a:pt x="207" y="16"/>
                  </a:lnTo>
                  <a:lnTo>
                    <a:pt x="196" y="21"/>
                  </a:lnTo>
                  <a:lnTo>
                    <a:pt x="186" y="25"/>
                  </a:lnTo>
                  <a:lnTo>
                    <a:pt x="176" y="30"/>
                  </a:lnTo>
                  <a:lnTo>
                    <a:pt x="166" y="34"/>
                  </a:lnTo>
                  <a:lnTo>
                    <a:pt x="131" y="51"/>
                  </a:lnTo>
                  <a:lnTo>
                    <a:pt x="103" y="67"/>
                  </a:lnTo>
                  <a:lnTo>
                    <a:pt x="81" y="80"/>
                  </a:lnTo>
                  <a:lnTo>
                    <a:pt x="64" y="90"/>
                  </a:lnTo>
                  <a:lnTo>
                    <a:pt x="52" y="99"/>
                  </a:lnTo>
                  <a:lnTo>
                    <a:pt x="46" y="106"/>
                  </a:lnTo>
                  <a:lnTo>
                    <a:pt x="40" y="110"/>
                  </a:lnTo>
                  <a:lnTo>
                    <a:pt x="38" y="113"/>
                  </a:lnTo>
                  <a:lnTo>
                    <a:pt x="66" y="126"/>
                  </a:lnTo>
                  <a:lnTo>
                    <a:pt x="26" y="124"/>
                  </a:lnTo>
                  <a:lnTo>
                    <a:pt x="22" y="126"/>
                  </a:lnTo>
                  <a:lnTo>
                    <a:pt x="12" y="129"/>
                  </a:lnTo>
                  <a:lnTo>
                    <a:pt x="4" y="135"/>
                  </a:lnTo>
                  <a:lnTo>
                    <a:pt x="0" y="145"/>
                  </a:lnTo>
                  <a:lnTo>
                    <a:pt x="2" y="149"/>
                  </a:lnTo>
                  <a:lnTo>
                    <a:pt x="8" y="154"/>
                  </a:lnTo>
                  <a:lnTo>
                    <a:pt x="14" y="159"/>
                  </a:lnTo>
                  <a:lnTo>
                    <a:pt x="24" y="165"/>
                  </a:lnTo>
                  <a:lnTo>
                    <a:pt x="34" y="172"/>
                  </a:lnTo>
                  <a:lnTo>
                    <a:pt x="46" y="177"/>
                  </a:lnTo>
                  <a:lnTo>
                    <a:pt x="58" y="182"/>
                  </a:lnTo>
                  <a:lnTo>
                    <a:pt x="69" y="186"/>
                  </a:lnTo>
                  <a:close/>
                </a:path>
              </a:pathLst>
            </a:custGeom>
            <a:solidFill>
              <a:srgbClr val="4266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5869" name="Freeform 77">
              <a:extLst>
                <a:ext uri="{FF2B5EF4-FFF2-40B4-BE49-F238E27FC236}">
                  <a16:creationId xmlns:a16="http://schemas.microsoft.com/office/drawing/2014/main" id="{DF107E65-7F27-476D-BA8B-DC08755A9BA0}"/>
                </a:ext>
              </a:extLst>
            </p:cNvPr>
            <p:cNvSpPr>
              <a:spLocks/>
            </p:cNvSpPr>
            <p:nvPr/>
          </p:nvSpPr>
          <p:spPr bwMode="auto">
            <a:xfrm>
              <a:off x="3860" y="3230"/>
              <a:ext cx="17" cy="15"/>
            </a:xfrm>
            <a:custGeom>
              <a:avLst/>
              <a:gdLst>
                <a:gd name="T0" fmla="*/ 12 w 33"/>
                <a:gd name="T1" fmla="*/ 2 h 30"/>
                <a:gd name="T2" fmla="*/ 6 w 33"/>
                <a:gd name="T3" fmla="*/ 4 h 30"/>
                <a:gd name="T4" fmla="*/ 2 w 33"/>
                <a:gd name="T5" fmla="*/ 9 h 30"/>
                <a:gd name="T6" fmla="*/ 0 w 33"/>
                <a:gd name="T7" fmla="*/ 14 h 30"/>
                <a:gd name="T8" fmla="*/ 0 w 33"/>
                <a:gd name="T9" fmla="*/ 20 h 30"/>
                <a:gd name="T10" fmla="*/ 2 w 33"/>
                <a:gd name="T11" fmla="*/ 25 h 30"/>
                <a:gd name="T12" fmla="*/ 8 w 33"/>
                <a:gd name="T13" fmla="*/ 28 h 30"/>
                <a:gd name="T14" fmla="*/ 13 w 33"/>
                <a:gd name="T15" fmla="*/ 30 h 30"/>
                <a:gd name="T16" fmla="*/ 21 w 33"/>
                <a:gd name="T17" fmla="*/ 30 h 30"/>
                <a:gd name="T18" fmla="*/ 27 w 33"/>
                <a:gd name="T19" fmla="*/ 28 h 30"/>
                <a:gd name="T20" fmla="*/ 31 w 33"/>
                <a:gd name="T21" fmla="*/ 23 h 30"/>
                <a:gd name="T22" fmla="*/ 33 w 33"/>
                <a:gd name="T23" fmla="*/ 18 h 30"/>
                <a:gd name="T24" fmla="*/ 33 w 33"/>
                <a:gd name="T25" fmla="*/ 11 h 30"/>
                <a:gd name="T26" fmla="*/ 29 w 33"/>
                <a:gd name="T27" fmla="*/ 5 h 30"/>
                <a:gd name="T28" fmla="*/ 23 w 33"/>
                <a:gd name="T29" fmla="*/ 2 h 30"/>
                <a:gd name="T30" fmla="*/ 17 w 33"/>
                <a:gd name="T31" fmla="*/ 0 h 30"/>
                <a:gd name="T32" fmla="*/ 12 w 33"/>
                <a:gd name="T33" fmla="*/ 2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3" h="30">
                  <a:moveTo>
                    <a:pt x="12" y="2"/>
                  </a:moveTo>
                  <a:lnTo>
                    <a:pt x="6" y="4"/>
                  </a:lnTo>
                  <a:lnTo>
                    <a:pt x="2" y="9"/>
                  </a:lnTo>
                  <a:lnTo>
                    <a:pt x="0" y="14"/>
                  </a:lnTo>
                  <a:lnTo>
                    <a:pt x="0" y="20"/>
                  </a:lnTo>
                  <a:lnTo>
                    <a:pt x="2" y="25"/>
                  </a:lnTo>
                  <a:lnTo>
                    <a:pt x="8" y="28"/>
                  </a:lnTo>
                  <a:lnTo>
                    <a:pt x="13" y="30"/>
                  </a:lnTo>
                  <a:lnTo>
                    <a:pt x="21" y="30"/>
                  </a:lnTo>
                  <a:lnTo>
                    <a:pt x="27" y="28"/>
                  </a:lnTo>
                  <a:lnTo>
                    <a:pt x="31" y="23"/>
                  </a:lnTo>
                  <a:lnTo>
                    <a:pt x="33" y="18"/>
                  </a:lnTo>
                  <a:lnTo>
                    <a:pt x="33" y="11"/>
                  </a:lnTo>
                  <a:lnTo>
                    <a:pt x="29" y="5"/>
                  </a:lnTo>
                  <a:lnTo>
                    <a:pt x="23" y="2"/>
                  </a:lnTo>
                  <a:lnTo>
                    <a:pt x="17" y="0"/>
                  </a:lnTo>
                  <a:lnTo>
                    <a:pt x="12" y="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5870" name="Freeform 78">
              <a:extLst>
                <a:ext uri="{FF2B5EF4-FFF2-40B4-BE49-F238E27FC236}">
                  <a16:creationId xmlns:a16="http://schemas.microsoft.com/office/drawing/2014/main" id="{4BC69CE4-F910-8835-D328-5A7FDEF30030}"/>
                </a:ext>
              </a:extLst>
            </p:cNvPr>
            <p:cNvSpPr>
              <a:spLocks/>
            </p:cNvSpPr>
            <p:nvPr/>
          </p:nvSpPr>
          <p:spPr bwMode="auto">
            <a:xfrm>
              <a:off x="3767" y="3067"/>
              <a:ext cx="27" cy="39"/>
            </a:xfrm>
            <a:custGeom>
              <a:avLst/>
              <a:gdLst>
                <a:gd name="T0" fmla="*/ 0 w 54"/>
                <a:gd name="T1" fmla="*/ 74 h 76"/>
                <a:gd name="T2" fmla="*/ 0 w 54"/>
                <a:gd name="T3" fmla="*/ 67 h 76"/>
                <a:gd name="T4" fmla="*/ 4 w 54"/>
                <a:gd name="T5" fmla="*/ 51 h 76"/>
                <a:gd name="T6" fmla="*/ 10 w 54"/>
                <a:gd name="T7" fmla="*/ 32 h 76"/>
                <a:gd name="T8" fmla="*/ 22 w 54"/>
                <a:gd name="T9" fmla="*/ 18 h 76"/>
                <a:gd name="T10" fmla="*/ 36 w 54"/>
                <a:gd name="T11" fmla="*/ 9 h 76"/>
                <a:gd name="T12" fmla="*/ 44 w 54"/>
                <a:gd name="T13" fmla="*/ 3 h 76"/>
                <a:gd name="T14" fmla="*/ 48 w 54"/>
                <a:gd name="T15" fmla="*/ 0 h 76"/>
                <a:gd name="T16" fmla="*/ 48 w 54"/>
                <a:gd name="T17" fmla="*/ 0 h 76"/>
                <a:gd name="T18" fmla="*/ 54 w 54"/>
                <a:gd name="T19" fmla="*/ 12 h 76"/>
                <a:gd name="T20" fmla="*/ 50 w 54"/>
                <a:gd name="T21" fmla="*/ 16 h 76"/>
                <a:gd name="T22" fmla="*/ 42 w 54"/>
                <a:gd name="T23" fmla="*/ 25 h 76"/>
                <a:gd name="T24" fmla="*/ 32 w 54"/>
                <a:gd name="T25" fmla="*/ 35 h 76"/>
                <a:gd name="T26" fmla="*/ 24 w 54"/>
                <a:gd name="T27" fmla="*/ 48 h 76"/>
                <a:gd name="T28" fmla="*/ 20 w 54"/>
                <a:gd name="T29" fmla="*/ 57 h 76"/>
                <a:gd name="T30" fmla="*/ 18 w 54"/>
                <a:gd name="T31" fmla="*/ 67 h 76"/>
                <a:gd name="T32" fmla="*/ 16 w 54"/>
                <a:gd name="T33" fmla="*/ 72 h 76"/>
                <a:gd name="T34" fmla="*/ 16 w 54"/>
                <a:gd name="T35" fmla="*/ 76 h 76"/>
                <a:gd name="T36" fmla="*/ 0 w 54"/>
                <a:gd name="T37" fmla="*/ 74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4" h="76">
                  <a:moveTo>
                    <a:pt x="0" y="74"/>
                  </a:moveTo>
                  <a:lnTo>
                    <a:pt x="0" y="67"/>
                  </a:lnTo>
                  <a:lnTo>
                    <a:pt x="4" y="51"/>
                  </a:lnTo>
                  <a:lnTo>
                    <a:pt x="10" y="32"/>
                  </a:lnTo>
                  <a:lnTo>
                    <a:pt x="22" y="18"/>
                  </a:lnTo>
                  <a:lnTo>
                    <a:pt x="36" y="9"/>
                  </a:lnTo>
                  <a:lnTo>
                    <a:pt x="44" y="3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54" y="12"/>
                  </a:lnTo>
                  <a:lnTo>
                    <a:pt x="50" y="16"/>
                  </a:lnTo>
                  <a:lnTo>
                    <a:pt x="42" y="25"/>
                  </a:lnTo>
                  <a:lnTo>
                    <a:pt x="32" y="35"/>
                  </a:lnTo>
                  <a:lnTo>
                    <a:pt x="24" y="48"/>
                  </a:lnTo>
                  <a:lnTo>
                    <a:pt x="20" y="57"/>
                  </a:lnTo>
                  <a:lnTo>
                    <a:pt x="18" y="67"/>
                  </a:lnTo>
                  <a:lnTo>
                    <a:pt x="16" y="72"/>
                  </a:lnTo>
                  <a:lnTo>
                    <a:pt x="16" y="76"/>
                  </a:lnTo>
                  <a:lnTo>
                    <a:pt x="0" y="7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5871" name="Freeform 79">
              <a:extLst>
                <a:ext uri="{FF2B5EF4-FFF2-40B4-BE49-F238E27FC236}">
                  <a16:creationId xmlns:a16="http://schemas.microsoft.com/office/drawing/2014/main" id="{FFFEEB4B-CEDB-7813-BB6E-6773C91D6CC0}"/>
                </a:ext>
              </a:extLst>
            </p:cNvPr>
            <p:cNvSpPr>
              <a:spLocks/>
            </p:cNvSpPr>
            <p:nvPr/>
          </p:nvSpPr>
          <p:spPr bwMode="auto">
            <a:xfrm>
              <a:off x="3773" y="3119"/>
              <a:ext cx="19" cy="20"/>
            </a:xfrm>
            <a:custGeom>
              <a:avLst/>
              <a:gdLst>
                <a:gd name="T0" fmla="*/ 0 w 38"/>
                <a:gd name="T1" fmla="*/ 8 h 40"/>
                <a:gd name="T2" fmla="*/ 16 w 38"/>
                <a:gd name="T3" fmla="*/ 40 h 40"/>
                <a:gd name="T4" fmla="*/ 38 w 38"/>
                <a:gd name="T5" fmla="*/ 30 h 40"/>
                <a:gd name="T6" fmla="*/ 26 w 38"/>
                <a:gd name="T7" fmla="*/ 0 h 40"/>
                <a:gd name="T8" fmla="*/ 0 w 38"/>
                <a:gd name="T9" fmla="*/ 8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40">
                  <a:moveTo>
                    <a:pt x="0" y="8"/>
                  </a:moveTo>
                  <a:lnTo>
                    <a:pt x="16" y="40"/>
                  </a:lnTo>
                  <a:lnTo>
                    <a:pt x="38" y="30"/>
                  </a:lnTo>
                  <a:lnTo>
                    <a:pt x="26" y="0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5872" name="Freeform 80">
              <a:extLst>
                <a:ext uri="{FF2B5EF4-FFF2-40B4-BE49-F238E27FC236}">
                  <a16:creationId xmlns:a16="http://schemas.microsoft.com/office/drawing/2014/main" id="{7E8848E8-39D4-0D86-37D5-CCCBFE013F73}"/>
                </a:ext>
              </a:extLst>
            </p:cNvPr>
            <p:cNvSpPr>
              <a:spLocks/>
            </p:cNvSpPr>
            <p:nvPr/>
          </p:nvSpPr>
          <p:spPr bwMode="auto">
            <a:xfrm>
              <a:off x="3880" y="3116"/>
              <a:ext cx="18" cy="21"/>
            </a:xfrm>
            <a:custGeom>
              <a:avLst/>
              <a:gdLst>
                <a:gd name="T0" fmla="*/ 0 w 38"/>
                <a:gd name="T1" fmla="*/ 11 h 43"/>
                <a:gd name="T2" fmla="*/ 16 w 38"/>
                <a:gd name="T3" fmla="*/ 43 h 43"/>
                <a:gd name="T4" fmla="*/ 38 w 38"/>
                <a:gd name="T5" fmla="*/ 32 h 43"/>
                <a:gd name="T6" fmla="*/ 28 w 38"/>
                <a:gd name="T7" fmla="*/ 0 h 43"/>
                <a:gd name="T8" fmla="*/ 0 w 38"/>
                <a:gd name="T9" fmla="*/ 11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43">
                  <a:moveTo>
                    <a:pt x="0" y="11"/>
                  </a:moveTo>
                  <a:lnTo>
                    <a:pt x="16" y="43"/>
                  </a:lnTo>
                  <a:lnTo>
                    <a:pt x="38" y="32"/>
                  </a:lnTo>
                  <a:lnTo>
                    <a:pt x="28" y="0"/>
                  </a:lnTo>
                  <a:lnTo>
                    <a:pt x="0" y="1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5873" name="Freeform 81">
              <a:extLst>
                <a:ext uri="{FF2B5EF4-FFF2-40B4-BE49-F238E27FC236}">
                  <a16:creationId xmlns:a16="http://schemas.microsoft.com/office/drawing/2014/main" id="{628DA798-FF6D-9005-527B-4061DA1A43D0}"/>
                </a:ext>
              </a:extLst>
            </p:cNvPr>
            <p:cNvSpPr>
              <a:spLocks/>
            </p:cNvSpPr>
            <p:nvPr/>
          </p:nvSpPr>
          <p:spPr bwMode="auto">
            <a:xfrm>
              <a:off x="3832" y="3095"/>
              <a:ext cx="60" cy="16"/>
            </a:xfrm>
            <a:custGeom>
              <a:avLst/>
              <a:gdLst>
                <a:gd name="T0" fmla="*/ 6 w 121"/>
                <a:gd name="T1" fmla="*/ 3 h 32"/>
                <a:gd name="T2" fmla="*/ 8 w 121"/>
                <a:gd name="T3" fmla="*/ 3 h 32"/>
                <a:gd name="T4" fmla="*/ 12 w 121"/>
                <a:gd name="T5" fmla="*/ 5 h 32"/>
                <a:gd name="T6" fmla="*/ 18 w 121"/>
                <a:gd name="T7" fmla="*/ 9 h 32"/>
                <a:gd name="T8" fmla="*/ 26 w 121"/>
                <a:gd name="T9" fmla="*/ 10 h 32"/>
                <a:gd name="T10" fmla="*/ 34 w 121"/>
                <a:gd name="T11" fmla="*/ 12 h 32"/>
                <a:gd name="T12" fmla="*/ 46 w 121"/>
                <a:gd name="T13" fmla="*/ 14 h 32"/>
                <a:gd name="T14" fmla="*/ 58 w 121"/>
                <a:gd name="T15" fmla="*/ 14 h 32"/>
                <a:gd name="T16" fmla="*/ 69 w 121"/>
                <a:gd name="T17" fmla="*/ 10 h 32"/>
                <a:gd name="T18" fmla="*/ 91 w 121"/>
                <a:gd name="T19" fmla="*/ 5 h 32"/>
                <a:gd name="T20" fmla="*/ 107 w 121"/>
                <a:gd name="T21" fmla="*/ 2 h 32"/>
                <a:gd name="T22" fmla="*/ 115 w 121"/>
                <a:gd name="T23" fmla="*/ 0 h 32"/>
                <a:gd name="T24" fmla="*/ 117 w 121"/>
                <a:gd name="T25" fmla="*/ 0 h 32"/>
                <a:gd name="T26" fmla="*/ 121 w 121"/>
                <a:gd name="T27" fmla="*/ 17 h 32"/>
                <a:gd name="T28" fmla="*/ 119 w 121"/>
                <a:gd name="T29" fmla="*/ 17 h 32"/>
                <a:gd name="T30" fmla="*/ 117 w 121"/>
                <a:gd name="T31" fmla="*/ 21 h 32"/>
                <a:gd name="T32" fmla="*/ 111 w 121"/>
                <a:gd name="T33" fmla="*/ 23 h 32"/>
                <a:gd name="T34" fmla="*/ 103 w 121"/>
                <a:gd name="T35" fmla="*/ 26 h 32"/>
                <a:gd name="T36" fmla="*/ 93 w 121"/>
                <a:gd name="T37" fmla="*/ 28 h 32"/>
                <a:gd name="T38" fmla="*/ 81 w 121"/>
                <a:gd name="T39" fmla="*/ 32 h 32"/>
                <a:gd name="T40" fmla="*/ 66 w 121"/>
                <a:gd name="T41" fmla="*/ 32 h 32"/>
                <a:gd name="T42" fmla="*/ 50 w 121"/>
                <a:gd name="T43" fmla="*/ 32 h 32"/>
                <a:gd name="T44" fmla="*/ 22 w 121"/>
                <a:gd name="T45" fmla="*/ 28 h 32"/>
                <a:gd name="T46" fmla="*/ 8 w 121"/>
                <a:gd name="T47" fmla="*/ 23 h 32"/>
                <a:gd name="T48" fmla="*/ 2 w 121"/>
                <a:gd name="T49" fmla="*/ 19 h 32"/>
                <a:gd name="T50" fmla="*/ 0 w 121"/>
                <a:gd name="T51" fmla="*/ 17 h 32"/>
                <a:gd name="T52" fmla="*/ 6 w 121"/>
                <a:gd name="T53" fmla="*/ 3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21" h="32">
                  <a:moveTo>
                    <a:pt x="6" y="3"/>
                  </a:moveTo>
                  <a:lnTo>
                    <a:pt x="8" y="3"/>
                  </a:lnTo>
                  <a:lnTo>
                    <a:pt x="12" y="5"/>
                  </a:lnTo>
                  <a:lnTo>
                    <a:pt x="18" y="9"/>
                  </a:lnTo>
                  <a:lnTo>
                    <a:pt x="26" y="10"/>
                  </a:lnTo>
                  <a:lnTo>
                    <a:pt x="34" y="12"/>
                  </a:lnTo>
                  <a:lnTo>
                    <a:pt x="46" y="14"/>
                  </a:lnTo>
                  <a:lnTo>
                    <a:pt x="58" y="14"/>
                  </a:lnTo>
                  <a:lnTo>
                    <a:pt x="69" y="10"/>
                  </a:lnTo>
                  <a:lnTo>
                    <a:pt x="91" y="5"/>
                  </a:lnTo>
                  <a:lnTo>
                    <a:pt x="107" y="2"/>
                  </a:lnTo>
                  <a:lnTo>
                    <a:pt x="115" y="0"/>
                  </a:lnTo>
                  <a:lnTo>
                    <a:pt x="117" y="0"/>
                  </a:lnTo>
                  <a:lnTo>
                    <a:pt x="121" y="17"/>
                  </a:lnTo>
                  <a:lnTo>
                    <a:pt x="119" y="17"/>
                  </a:lnTo>
                  <a:lnTo>
                    <a:pt x="117" y="21"/>
                  </a:lnTo>
                  <a:lnTo>
                    <a:pt x="111" y="23"/>
                  </a:lnTo>
                  <a:lnTo>
                    <a:pt x="103" y="26"/>
                  </a:lnTo>
                  <a:lnTo>
                    <a:pt x="93" y="28"/>
                  </a:lnTo>
                  <a:lnTo>
                    <a:pt x="81" y="32"/>
                  </a:lnTo>
                  <a:lnTo>
                    <a:pt x="66" y="32"/>
                  </a:lnTo>
                  <a:lnTo>
                    <a:pt x="50" y="32"/>
                  </a:lnTo>
                  <a:lnTo>
                    <a:pt x="22" y="28"/>
                  </a:lnTo>
                  <a:lnTo>
                    <a:pt x="8" y="23"/>
                  </a:lnTo>
                  <a:lnTo>
                    <a:pt x="2" y="19"/>
                  </a:lnTo>
                  <a:lnTo>
                    <a:pt x="0" y="17"/>
                  </a:lnTo>
                  <a:lnTo>
                    <a:pt x="6" y="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5874" name="Freeform 82">
              <a:extLst>
                <a:ext uri="{FF2B5EF4-FFF2-40B4-BE49-F238E27FC236}">
                  <a16:creationId xmlns:a16="http://schemas.microsoft.com/office/drawing/2014/main" id="{3FFCFC18-B278-75C3-3E53-DCCF18A6C7E6}"/>
                </a:ext>
              </a:extLst>
            </p:cNvPr>
            <p:cNvSpPr>
              <a:spLocks/>
            </p:cNvSpPr>
            <p:nvPr/>
          </p:nvSpPr>
          <p:spPr bwMode="auto">
            <a:xfrm>
              <a:off x="3826" y="3560"/>
              <a:ext cx="242" cy="208"/>
            </a:xfrm>
            <a:custGeom>
              <a:avLst/>
              <a:gdLst>
                <a:gd name="T0" fmla="*/ 153 w 483"/>
                <a:gd name="T1" fmla="*/ 136 h 416"/>
                <a:gd name="T2" fmla="*/ 140 w 483"/>
                <a:gd name="T3" fmla="*/ 140 h 416"/>
                <a:gd name="T4" fmla="*/ 124 w 483"/>
                <a:gd name="T5" fmla="*/ 142 h 416"/>
                <a:gd name="T6" fmla="*/ 106 w 483"/>
                <a:gd name="T7" fmla="*/ 140 h 416"/>
                <a:gd name="T8" fmla="*/ 88 w 483"/>
                <a:gd name="T9" fmla="*/ 135 h 416"/>
                <a:gd name="T10" fmla="*/ 67 w 483"/>
                <a:gd name="T11" fmla="*/ 127 h 416"/>
                <a:gd name="T12" fmla="*/ 45 w 483"/>
                <a:gd name="T13" fmla="*/ 120 h 416"/>
                <a:gd name="T14" fmla="*/ 23 w 483"/>
                <a:gd name="T15" fmla="*/ 110 h 416"/>
                <a:gd name="T16" fmla="*/ 0 w 483"/>
                <a:gd name="T17" fmla="*/ 97 h 416"/>
                <a:gd name="T18" fmla="*/ 116 w 483"/>
                <a:gd name="T19" fmla="*/ 416 h 416"/>
                <a:gd name="T20" fmla="*/ 138 w 483"/>
                <a:gd name="T21" fmla="*/ 407 h 416"/>
                <a:gd name="T22" fmla="*/ 163 w 483"/>
                <a:gd name="T23" fmla="*/ 397 h 416"/>
                <a:gd name="T24" fmla="*/ 193 w 483"/>
                <a:gd name="T25" fmla="*/ 384 h 416"/>
                <a:gd name="T26" fmla="*/ 226 w 483"/>
                <a:gd name="T27" fmla="*/ 370 h 416"/>
                <a:gd name="T28" fmla="*/ 262 w 483"/>
                <a:gd name="T29" fmla="*/ 352 h 416"/>
                <a:gd name="T30" fmla="*/ 303 w 483"/>
                <a:gd name="T31" fmla="*/ 331 h 416"/>
                <a:gd name="T32" fmla="*/ 347 w 483"/>
                <a:gd name="T33" fmla="*/ 308 h 416"/>
                <a:gd name="T34" fmla="*/ 396 w 483"/>
                <a:gd name="T35" fmla="*/ 282 h 416"/>
                <a:gd name="T36" fmla="*/ 408 w 483"/>
                <a:gd name="T37" fmla="*/ 275 h 416"/>
                <a:gd name="T38" fmla="*/ 420 w 483"/>
                <a:gd name="T39" fmla="*/ 267 h 416"/>
                <a:gd name="T40" fmla="*/ 430 w 483"/>
                <a:gd name="T41" fmla="*/ 262 h 416"/>
                <a:gd name="T42" fmla="*/ 441 w 483"/>
                <a:gd name="T43" fmla="*/ 255 h 416"/>
                <a:gd name="T44" fmla="*/ 451 w 483"/>
                <a:gd name="T45" fmla="*/ 248 h 416"/>
                <a:gd name="T46" fmla="*/ 461 w 483"/>
                <a:gd name="T47" fmla="*/ 241 h 416"/>
                <a:gd name="T48" fmla="*/ 473 w 483"/>
                <a:gd name="T49" fmla="*/ 236 h 416"/>
                <a:gd name="T50" fmla="*/ 483 w 483"/>
                <a:gd name="T51" fmla="*/ 228 h 416"/>
                <a:gd name="T52" fmla="*/ 461 w 483"/>
                <a:gd name="T53" fmla="*/ 193 h 416"/>
                <a:gd name="T54" fmla="*/ 437 w 483"/>
                <a:gd name="T55" fmla="*/ 158 h 416"/>
                <a:gd name="T56" fmla="*/ 414 w 483"/>
                <a:gd name="T57" fmla="*/ 124 h 416"/>
                <a:gd name="T58" fmla="*/ 390 w 483"/>
                <a:gd name="T59" fmla="*/ 92 h 416"/>
                <a:gd name="T60" fmla="*/ 368 w 483"/>
                <a:gd name="T61" fmla="*/ 64 h 416"/>
                <a:gd name="T62" fmla="*/ 347 w 483"/>
                <a:gd name="T63" fmla="*/ 39 h 416"/>
                <a:gd name="T64" fmla="*/ 331 w 483"/>
                <a:gd name="T65" fmla="*/ 16 h 416"/>
                <a:gd name="T66" fmla="*/ 317 w 483"/>
                <a:gd name="T67" fmla="*/ 0 h 416"/>
                <a:gd name="T68" fmla="*/ 295 w 483"/>
                <a:gd name="T69" fmla="*/ 23 h 416"/>
                <a:gd name="T70" fmla="*/ 272 w 483"/>
                <a:gd name="T71" fmla="*/ 44 h 416"/>
                <a:gd name="T72" fmla="*/ 250 w 483"/>
                <a:gd name="T73" fmla="*/ 65 h 416"/>
                <a:gd name="T74" fmla="*/ 230 w 483"/>
                <a:gd name="T75" fmla="*/ 85 h 416"/>
                <a:gd name="T76" fmla="*/ 209 w 483"/>
                <a:gd name="T77" fmla="*/ 101 h 416"/>
                <a:gd name="T78" fmla="*/ 189 w 483"/>
                <a:gd name="T79" fmla="*/ 117 h 416"/>
                <a:gd name="T80" fmla="*/ 171 w 483"/>
                <a:gd name="T81" fmla="*/ 127 h 416"/>
                <a:gd name="T82" fmla="*/ 153 w 483"/>
                <a:gd name="T83" fmla="*/ 136 h 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483" h="416">
                  <a:moveTo>
                    <a:pt x="153" y="136"/>
                  </a:moveTo>
                  <a:lnTo>
                    <a:pt x="140" y="140"/>
                  </a:lnTo>
                  <a:lnTo>
                    <a:pt x="124" y="142"/>
                  </a:lnTo>
                  <a:lnTo>
                    <a:pt x="106" y="140"/>
                  </a:lnTo>
                  <a:lnTo>
                    <a:pt x="88" y="135"/>
                  </a:lnTo>
                  <a:lnTo>
                    <a:pt x="67" y="127"/>
                  </a:lnTo>
                  <a:lnTo>
                    <a:pt x="45" y="120"/>
                  </a:lnTo>
                  <a:lnTo>
                    <a:pt x="23" y="110"/>
                  </a:lnTo>
                  <a:lnTo>
                    <a:pt x="0" y="97"/>
                  </a:lnTo>
                  <a:lnTo>
                    <a:pt x="116" y="416"/>
                  </a:lnTo>
                  <a:lnTo>
                    <a:pt x="138" y="407"/>
                  </a:lnTo>
                  <a:lnTo>
                    <a:pt x="163" y="397"/>
                  </a:lnTo>
                  <a:lnTo>
                    <a:pt x="193" y="384"/>
                  </a:lnTo>
                  <a:lnTo>
                    <a:pt x="226" y="370"/>
                  </a:lnTo>
                  <a:lnTo>
                    <a:pt x="262" y="352"/>
                  </a:lnTo>
                  <a:lnTo>
                    <a:pt x="303" y="331"/>
                  </a:lnTo>
                  <a:lnTo>
                    <a:pt x="347" y="308"/>
                  </a:lnTo>
                  <a:lnTo>
                    <a:pt x="396" y="282"/>
                  </a:lnTo>
                  <a:lnTo>
                    <a:pt x="408" y="275"/>
                  </a:lnTo>
                  <a:lnTo>
                    <a:pt x="420" y="267"/>
                  </a:lnTo>
                  <a:lnTo>
                    <a:pt x="430" y="262"/>
                  </a:lnTo>
                  <a:lnTo>
                    <a:pt x="441" y="255"/>
                  </a:lnTo>
                  <a:lnTo>
                    <a:pt x="451" y="248"/>
                  </a:lnTo>
                  <a:lnTo>
                    <a:pt x="461" y="241"/>
                  </a:lnTo>
                  <a:lnTo>
                    <a:pt x="473" y="236"/>
                  </a:lnTo>
                  <a:lnTo>
                    <a:pt x="483" y="228"/>
                  </a:lnTo>
                  <a:lnTo>
                    <a:pt x="461" y="193"/>
                  </a:lnTo>
                  <a:lnTo>
                    <a:pt x="437" y="158"/>
                  </a:lnTo>
                  <a:lnTo>
                    <a:pt x="414" y="124"/>
                  </a:lnTo>
                  <a:lnTo>
                    <a:pt x="390" y="92"/>
                  </a:lnTo>
                  <a:lnTo>
                    <a:pt x="368" y="64"/>
                  </a:lnTo>
                  <a:lnTo>
                    <a:pt x="347" y="39"/>
                  </a:lnTo>
                  <a:lnTo>
                    <a:pt x="331" y="16"/>
                  </a:lnTo>
                  <a:lnTo>
                    <a:pt x="317" y="0"/>
                  </a:lnTo>
                  <a:lnTo>
                    <a:pt x="295" y="23"/>
                  </a:lnTo>
                  <a:lnTo>
                    <a:pt x="272" y="44"/>
                  </a:lnTo>
                  <a:lnTo>
                    <a:pt x="250" y="65"/>
                  </a:lnTo>
                  <a:lnTo>
                    <a:pt x="230" y="85"/>
                  </a:lnTo>
                  <a:lnTo>
                    <a:pt x="209" y="101"/>
                  </a:lnTo>
                  <a:lnTo>
                    <a:pt x="189" y="117"/>
                  </a:lnTo>
                  <a:lnTo>
                    <a:pt x="171" y="127"/>
                  </a:lnTo>
                  <a:lnTo>
                    <a:pt x="153" y="136"/>
                  </a:lnTo>
                  <a:close/>
                </a:path>
              </a:pathLst>
            </a:custGeom>
            <a:solidFill>
              <a:srgbClr val="4266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5875" name="Freeform 83">
              <a:extLst>
                <a:ext uri="{FF2B5EF4-FFF2-40B4-BE49-F238E27FC236}">
                  <a16:creationId xmlns:a16="http://schemas.microsoft.com/office/drawing/2014/main" id="{ECDF320C-D246-6935-EF19-1C67EC4491CB}"/>
                </a:ext>
              </a:extLst>
            </p:cNvPr>
            <p:cNvSpPr>
              <a:spLocks/>
            </p:cNvSpPr>
            <p:nvPr/>
          </p:nvSpPr>
          <p:spPr bwMode="auto">
            <a:xfrm>
              <a:off x="4058" y="3498"/>
              <a:ext cx="75" cy="152"/>
            </a:xfrm>
            <a:custGeom>
              <a:avLst/>
              <a:gdLst>
                <a:gd name="T0" fmla="*/ 0 w 150"/>
                <a:gd name="T1" fmla="*/ 9 h 305"/>
                <a:gd name="T2" fmla="*/ 85 w 150"/>
                <a:gd name="T3" fmla="*/ 305 h 305"/>
                <a:gd name="T4" fmla="*/ 93 w 150"/>
                <a:gd name="T5" fmla="*/ 298 h 305"/>
                <a:gd name="T6" fmla="*/ 103 w 150"/>
                <a:gd name="T7" fmla="*/ 290 h 305"/>
                <a:gd name="T8" fmla="*/ 110 w 150"/>
                <a:gd name="T9" fmla="*/ 283 h 305"/>
                <a:gd name="T10" fmla="*/ 118 w 150"/>
                <a:gd name="T11" fmla="*/ 276 h 305"/>
                <a:gd name="T12" fmla="*/ 126 w 150"/>
                <a:gd name="T13" fmla="*/ 271 h 305"/>
                <a:gd name="T14" fmla="*/ 134 w 150"/>
                <a:gd name="T15" fmla="*/ 264 h 305"/>
                <a:gd name="T16" fmla="*/ 142 w 150"/>
                <a:gd name="T17" fmla="*/ 257 h 305"/>
                <a:gd name="T18" fmla="*/ 150 w 150"/>
                <a:gd name="T19" fmla="*/ 250 h 305"/>
                <a:gd name="T20" fmla="*/ 53 w 150"/>
                <a:gd name="T21" fmla="*/ 0 h 305"/>
                <a:gd name="T22" fmla="*/ 39 w 150"/>
                <a:gd name="T23" fmla="*/ 2 h 305"/>
                <a:gd name="T24" fmla="*/ 26 w 150"/>
                <a:gd name="T25" fmla="*/ 5 h 305"/>
                <a:gd name="T26" fmla="*/ 12 w 150"/>
                <a:gd name="T27" fmla="*/ 7 h 305"/>
                <a:gd name="T28" fmla="*/ 0 w 150"/>
                <a:gd name="T29" fmla="*/ 9 h 3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50" h="305">
                  <a:moveTo>
                    <a:pt x="0" y="9"/>
                  </a:moveTo>
                  <a:lnTo>
                    <a:pt x="85" y="305"/>
                  </a:lnTo>
                  <a:lnTo>
                    <a:pt x="93" y="298"/>
                  </a:lnTo>
                  <a:lnTo>
                    <a:pt x="103" y="290"/>
                  </a:lnTo>
                  <a:lnTo>
                    <a:pt x="110" y="283"/>
                  </a:lnTo>
                  <a:lnTo>
                    <a:pt x="118" y="276"/>
                  </a:lnTo>
                  <a:lnTo>
                    <a:pt x="126" y="271"/>
                  </a:lnTo>
                  <a:lnTo>
                    <a:pt x="134" y="264"/>
                  </a:lnTo>
                  <a:lnTo>
                    <a:pt x="142" y="257"/>
                  </a:lnTo>
                  <a:lnTo>
                    <a:pt x="150" y="250"/>
                  </a:lnTo>
                  <a:lnTo>
                    <a:pt x="53" y="0"/>
                  </a:lnTo>
                  <a:lnTo>
                    <a:pt x="39" y="2"/>
                  </a:lnTo>
                  <a:lnTo>
                    <a:pt x="26" y="5"/>
                  </a:lnTo>
                  <a:lnTo>
                    <a:pt x="12" y="7"/>
                  </a:lnTo>
                  <a:lnTo>
                    <a:pt x="0" y="9"/>
                  </a:lnTo>
                  <a:close/>
                </a:path>
              </a:pathLst>
            </a:custGeom>
            <a:solidFill>
              <a:srgbClr val="4266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5876" name="Freeform 84">
              <a:extLst>
                <a:ext uri="{FF2B5EF4-FFF2-40B4-BE49-F238E27FC236}">
                  <a16:creationId xmlns:a16="http://schemas.microsoft.com/office/drawing/2014/main" id="{507F4D49-1613-4498-032F-BADFD5BF4DFA}"/>
                </a:ext>
              </a:extLst>
            </p:cNvPr>
            <p:cNvSpPr>
              <a:spLocks/>
            </p:cNvSpPr>
            <p:nvPr/>
          </p:nvSpPr>
          <p:spPr bwMode="auto">
            <a:xfrm>
              <a:off x="2684" y="2974"/>
              <a:ext cx="497" cy="854"/>
            </a:xfrm>
            <a:custGeom>
              <a:avLst/>
              <a:gdLst>
                <a:gd name="T0" fmla="*/ 16 w 994"/>
                <a:gd name="T1" fmla="*/ 896 h 1708"/>
                <a:gd name="T2" fmla="*/ 77 w 994"/>
                <a:gd name="T3" fmla="*/ 880 h 1708"/>
                <a:gd name="T4" fmla="*/ 268 w 994"/>
                <a:gd name="T5" fmla="*/ 786 h 1708"/>
                <a:gd name="T6" fmla="*/ 397 w 994"/>
                <a:gd name="T7" fmla="*/ 758 h 1708"/>
                <a:gd name="T8" fmla="*/ 416 w 994"/>
                <a:gd name="T9" fmla="*/ 668 h 1708"/>
                <a:gd name="T10" fmla="*/ 460 w 994"/>
                <a:gd name="T11" fmla="*/ 306 h 1708"/>
                <a:gd name="T12" fmla="*/ 499 w 994"/>
                <a:gd name="T13" fmla="*/ 278 h 1708"/>
                <a:gd name="T14" fmla="*/ 440 w 994"/>
                <a:gd name="T15" fmla="*/ 204 h 1708"/>
                <a:gd name="T16" fmla="*/ 401 w 994"/>
                <a:gd name="T17" fmla="*/ 143 h 1708"/>
                <a:gd name="T18" fmla="*/ 450 w 994"/>
                <a:gd name="T19" fmla="*/ 111 h 1708"/>
                <a:gd name="T20" fmla="*/ 489 w 994"/>
                <a:gd name="T21" fmla="*/ 95 h 1708"/>
                <a:gd name="T22" fmla="*/ 450 w 994"/>
                <a:gd name="T23" fmla="*/ 19 h 1708"/>
                <a:gd name="T24" fmla="*/ 481 w 994"/>
                <a:gd name="T25" fmla="*/ 2 h 1708"/>
                <a:gd name="T26" fmla="*/ 550 w 994"/>
                <a:gd name="T27" fmla="*/ 12 h 1708"/>
                <a:gd name="T28" fmla="*/ 572 w 994"/>
                <a:gd name="T29" fmla="*/ 16 h 1708"/>
                <a:gd name="T30" fmla="*/ 596 w 994"/>
                <a:gd name="T31" fmla="*/ 0 h 1708"/>
                <a:gd name="T32" fmla="*/ 702 w 994"/>
                <a:gd name="T33" fmla="*/ 74 h 1708"/>
                <a:gd name="T34" fmla="*/ 779 w 994"/>
                <a:gd name="T35" fmla="*/ 152 h 1708"/>
                <a:gd name="T36" fmla="*/ 817 w 994"/>
                <a:gd name="T37" fmla="*/ 407 h 1708"/>
                <a:gd name="T38" fmla="*/ 870 w 994"/>
                <a:gd name="T39" fmla="*/ 441 h 1708"/>
                <a:gd name="T40" fmla="*/ 870 w 994"/>
                <a:gd name="T41" fmla="*/ 452 h 1708"/>
                <a:gd name="T42" fmla="*/ 840 w 994"/>
                <a:gd name="T43" fmla="*/ 483 h 1708"/>
                <a:gd name="T44" fmla="*/ 734 w 994"/>
                <a:gd name="T45" fmla="*/ 475 h 1708"/>
                <a:gd name="T46" fmla="*/ 724 w 994"/>
                <a:gd name="T47" fmla="*/ 586 h 1708"/>
                <a:gd name="T48" fmla="*/ 797 w 994"/>
                <a:gd name="T49" fmla="*/ 650 h 1708"/>
                <a:gd name="T50" fmla="*/ 809 w 994"/>
                <a:gd name="T51" fmla="*/ 753 h 1708"/>
                <a:gd name="T52" fmla="*/ 671 w 994"/>
                <a:gd name="T53" fmla="*/ 774 h 1708"/>
                <a:gd name="T54" fmla="*/ 679 w 994"/>
                <a:gd name="T55" fmla="*/ 732 h 1708"/>
                <a:gd name="T56" fmla="*/ 633 w 994"/>
                <a:gd name="T57" fmla="*/ 618 h 1708"/>
                <a:gd name="T58" fmla="*/ 572 w 994"/>
                <a:gd name="T59" fmla="*/ 622 h 1708"/>
                <a:gd name="T60" fmla="*/ 517 w 994"/>
                <a:gd name="T61" fmla="*/ 693 h 1708"/>
                <a:gd name="T62" fmla="*/ 619 w 994"/>
                <a:gd name="T63" fmla="*/ 834 h 1708"/>
                <a:gd name="T64" fmla="*/ 663 w 994"/>
                <a:gd name="T65" fmla="*/ 859 h 1708"/>
                <a:gd name="T66" fmla="*/ 712 w 994"/>
                <a:gd name="T67" fmla="*/ 866 h 1708"/>
                <a:gd name="T68" fmla="*/ 663 w 994"/>
                <a:gd name="T69" fmla="*/ 813 h 1708"/>
                <a:gd name="T70" fmla="*/ 793 w 994"/>
                <a:gd name="T71" fmla="*/ 809 h 1708"/>
                <a:gd name="T72" fmla="*/ 797 w 994"/>
                <a:gd name="T73" fmla="*/ 923 h 1708"/>
                <a:gd name="T74" fmla="*/ 892 w 994"/>
                <a:gd name="T75" fmla="*/ 981 h 1708"/>
                <a:gd name="T76" fmla="*/ 909 w 994"/>
                <a:gd name="T77" fmla="*/ 1020 h 1708"/>
                <a:gd name="T78" fmla="*/ 905 w 994"/>
                <a:gd name="T79" fmla="*/ 1027 h 1708"/>
                <a:gd name="T80" fmla="*/ 957 w 994"/>
                <a:gd name="T81" fmla="*/ 1169 h 1708"/>
                <a:gd name="T82" fmla="*/ 994 w 994"/>
                <a:gd name="T83" fmla="*/ 1368 h 1708"/>
                <a:gd name="T84" fmla="*/ 955 w 994"/>
                <a:gd name="T85" fmla="*/ 1474 h 1708"/>
                <a:gd name="T86" fmla="*/ 901 w 994"/>
                <a:gd name="T87" fmla="*/ 1499 h 1708"/>
                <a:gd name="T88" fmla="*/ 864 w 994"/>
                <a:gd name="T89" fmla="*/ 1685 h 1708"/>
                <a:gd name="T90" fmla="*/ 854 w 994"/>
                <a:gd name="T91" fmla="*/ 1706 h 1708"/>
                <a:gd name="T92" fmla="*/ 732 w 994"/>
                <a:gd name="T93" fmla="*/ 1681 h 1708"/>
                <a:gd name="T94" fmla="*/ 523 w 994"/>
                <a:gd name="T95" fmla="*/ 1601 h 1708"/>
                <a:gd name="T96" fmla="*/ 302 w 994"/>
                <a:gd name="T97" fmla="*/ 1492 h 1708"/>
                <a:gd name="T98" fmla="*/ 142 w 994"/>
                <a:gd name="T99" fmla="*/ 1401 h 1708"/>
                <a:gd name="T100" fmla="*/ 38 w 994"/>
                <a:gd name="T101" fmla="*/ 974 h 17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994" h="1708">
                  <a:moveTo>
                    <a:pt x="0" y="923"/>
                  </a:moveTo>
                  <a:lnTo>
                    <a:pt x="2" y="916"/>
                  </a:lnTo>
                  <a:lnTo>
                    <a:pt x="6" y="909"/>
                  </a:lnTo>
                  <a:lnTo>
                    <a:pt x="10" y="902"/>
                  </a:lnTo>
                  <a:lnTo>
                    <a:pt x="16" y="896"/>
                  </a:lnTo>
                  <a:lnTo>
                    <a:pt x="28" y="891"/>
                  </a:lnTo>
                  <a:lnTo>
                    <a:pt x="42" y="889"/>
                  </a:lnTo>
                  <a:lnTo>
                    <a:pt x="52" y="889"/>
                  </a:lnTo>
                  <a:lnTo>
                    <a:pt x="61" y="891"/>
                  </a:lnTo>
                  <a:lnTo>
                    <a:pt x="77" y="880"/>
                  </a:lnTo>
                  <a:lnTo>
                    <a:pt x="105" y="866"/>
                  </a:lnTo>
                  <a:lnTo>
                    <a:pt x="138" y="847"/>
                  </a:lnTo>
                  <a:lnTo>
                    <a:pt x="180" y="825"/>
                  </a:lnTo>
                  <a:lnTo>
                    <a:pt x="223" y="806"/>
                  </a:lnTo>
                  <a:lnTo>
                    <a:pt x="268" y="786"/>
                  </a:lnTo>
                  <a:lnTo>
                    <a:pt x="314" y="772"/>
                  </a:lnTo>
                  <a:lnTo>
                    <a:pt x="355" y="762"/>
                  </a:lnTo>
                  <a:lnTo>
                    <a:pt x="355" y="758"/>
                  </a:lnTo>
                  <a:lnTo>
                    <a:pt x="397" y="758"/>
                  </a:lnTo>
                  <a:lnTo>
                    <a:pt x="397" y="758"/>
                  </a:lnTo>
                  <a:lnTo>
                    <a:pt x="401" y="758"/>
                  </a:lnTo>
                  <a:lnTo>
                    <a:pt x="406" y="758"/>
                  </a:lnTo>
                  <a:lnTo>
                    <a:pt x="410" y="758"/>
                  </a:lnTo>
                  <a:lnTo>
                    <a:pt x="416" y="760"/>
                  </a:lnTo>
                  <a:lnTo>
                    <a:pt x="416" y="668"/>
                  </a:lnTo>
                  <a:lnTo>
                    <a:pt x="454" y="677"/>
                  </a:lnTo>
                  <a:lnTo>
                    <a:pt x="493" y="328"/>
                  </a:lnTo>
                  <a:lnTo>
                    <a:pt x="479" y="322"/>
                  </a:lnTo>
                  <a:lnTo>
                    <a:pt x="468" y="313"/>
                  </a:lnTo>
                  <a:lnTo>
                    <a:pt x="460" y="306"/>
                  </a:lnTo>
                  <a:lnTo>
                    <a:pt x="458" y="296"/>
                  </a:lnTo>
                  <a:lnTo>
                    <a:pt x="462" y="287"/>
                  </a:lnTo>
                  <a:lnTo>
                    <a:pt x="472" y="282"/>
                  </a:lnTo>
                  <a:lnTo>
                    <a:pt x="485" y="278"/>
                  </a:lnTo>
                  <a:lnTo>
                    <a:pt x="499" y="278"/>
                  </a:lnTo>
                  <a:lnTo>
                    <a:pt x="505" y="241"/>
                  </a:lnTo>
                  <a:lnTo>
                    <a:pt x="491" y="234"/>
                  </a:lnTo>
                  <a:lnTo>
                    <a:pt x="475" y="227"/>
                  </a:lnTo>
                  <a:lnTo>
                    <a:pt x="458" y="216"/>
                  </a:lnTo>
                  <a:lnTo>
                    <a:pt x="440" y="204"/>
                  </a:lnTo>
                  <a:lnTo>
                    <a:pt x="424" y="191"/>
                  </a:lnTo>
                  <a:lnTo>
                    <a:pt x="410" y="179"/>
                  </a:lnTo>
                  <a:lnTo>
                    <a:pt x="403" y="165"/>
                  </a:lnTo>
                  <a:lnTo>
                    <a:pt x="399" y="150"/>
                  </a:lnTo>
                  <a:lnTo>
                    <a:pt x="401" y="143"/>
                  </a:lnTo>
                  <a:lnTo>
                    <a:pt x="404" y="136"/>
                  </a:lnTo>
                  <a:lnTo>
                    <a:pt x="412" y="127"/>
                  </a:lnTo>
                  <a:lnTo>
                    <a:pt x="426" y="120"/>
                  </a:lnTo>
                  <a:lnTo>
                    <a:pt x="438" y="115"/>
                  </a:lnTo>
                  <a:lnTo>
                    <a:pt x="450" y="111"/>
                  </a:lnTo>
                  <a:lnTo>
                    <a:pt x="460" y="106"/>
                  </a:lnTo>
                  <a:lnTo>
                    <a:pt x="468" y="103"/>
                  </a:lnTo>
                  <a:lnTo>
                    <a:pt x="475" y="101"/>
                  </a:lnTo>
                  <a:lnTo>
                    <a:pt x="483" y="97"/>
                  </a:lnTo>
                  <a:lnTo>
                    <a:pt x="489" y="95"/>
                  </a:lnTo>
                  <a:lnTo>
                    <a:pt x="493" y="94"/>
                  </a:lnTo>
                  <a:lnTo>
                    <a:pt x="477" y="76"/>
                  </a:lnTo>
                  <a:lnTo>
                    <a:pt x="462" y="57"/>
                  </a:lnTo>
                  <a:lnTo>
                    <a:pt x="452" y="37"/>
                  </a:lnTo>
                  <a:lnTo>
                    <a:pt x="450" y="19"/>
                  </a:lnTo>
                  <a:lnTo>
                    <a:pt x="452" y="16"/>
                  </a:lnTo>
                  <a:lnTo>
                    <a:pt x="456" y="10"/>
                  </a:lnTo>
                  <a:lnTo>
                    <a:pt x="462" y="7"/>
                  </a:lnTo>
                  <a:lnTo>
                    <a:pt x="470" y="3"/>
                  </a:lnTo>
                  <a:lnTo>
                    <a:pt x="481" y="2"/>
                  </a:lnTo>
                  <a:lnTo>
                    <a:pt x="495" y="2"/>
                  </a:lnTo>
                  <a:lnTo>
                    <a:pt x="509" y="3"/>
                  </a:lnTo>
                  <a:lnTo>
                    <a:pt x="523" y="5"/>
                  </a:lnTo>
                  <a:lnTo>
                    <a:pt x="537" y="9"/>
                  </a:lnTo>
                  <a:lnTo>
                    <a:pt x="550" y="12"/>
                  </a:lnTo>
                  <a:lnTo>
                    <a:pt x="562" y="16"/>
                  </a:lnTo>
                  <a:lnTo>
                    <a:pt x="572" y="19"/>
                  </a:lnTo>
                  <a:lnTo>
                    <a:pt x="572" y="18"/>
                  </a:lnTo>
                  <a:lnTo>
                    <a:pt x="572" y="16"/>
                  </a:lnTo>
                  <a:lnTo>
                    <a:pt x="572" y="16"/>
                  </a:lnTo>
                  <a:lnTo>
                    <a:pt x="574" y="14"/>
                  </a:lnTo>
                  <a:lnTo>
                    <a:pt x="576" y="10"/>
                  </a:lnTo>
                  <a:lnTo>
                    <a:pt x="580" y="5"/>
                  </a:lnTo>
                  <a:lnTo>
                    <a:pt x="586" y="2"/>
                  </a:lnTo>
                  <a:lnTo>
                    <a:pt x="596" y="0"/>
                  </a:lnTo>
                  <a:lnTo>
                    <a:pt x="610" y="3"/>
                  </a:lnTo>
                  <a:lnTo>
                    <a:pt x="627" y="14"/>
                  </a:lnTo>
                  <a:lnTo>
                    <a:pt x="651" y="30"/>
                  </a:lnTo>
                  <a:lnTo>
                    <a:pt x="675" y="51"/>
                  </a:lnTo>
                  <a:lnTo>
                    <a:pt x="702" y="74"/>
                  </a:lnTo>
                  <a:lnTo>
                    <a:pt x="728" y="99"/>
                  </a:lnTo>
                  <a:lnTo>
                    <a:pt x="754" y="122"/>
                  </a:lnTo>
                  <a:lnTo>
                    <a:pt x="777" y="145"/>
                  </a:lnTo>
                  <a:lnTo>
                    <a:pt x="779" y="149"/>
                  </a:lnTo>
                  <a:lnTo>
                    <a:pt x="779" y="152"/>
                  </a:lnTo>
                  <a:lnTo>
                    <a:pt x="775" y="179"/>
                  </a:lnTo>
                  <a:lnTo>
                    <a:pt x="767" y="248"/>
                  </a:lnTo>
                  <a:lnTo>
                    <a:pt x="752" y="377"/>
                  </a:lnTo>
                  <a:lnTo>
                    <a:pt x="789" y="393"/>
                  </a:lnTo>
                  <a:lnTo>
                    <a:pt x="817" y="407"/>
                  </a:lnTo>
                  <a:lnTo>
                    <a:pt x="838" y="418"/>
                  </a:lnTo>
                  <a:lnTo>
                    <a:pt x="854" y="425"/>
                  </a:lnTo>
                  <a:lnTo>
                    <a:pt x="862" y="432"/>
                  </a:lnTo>
                  <a:lnTo>
                    <a:pt x="868" y="437"/>
                  </a:lnTo>
                  <a:lnTo>
                    <a:pt x="870" y="441"/>
                  </a:lnTo>
                  <a:lnTo>
                    <a:pt x="872" y="443"/>
                  </a:lnTo>
                  <a:lnTo>
                    <a:pt x="872" y="445"/>
                  </a:lnTo>
                  <a:lnTo>
                    <a:pt x="872" y="448"/>
                  </a:lnTo>
                  <a:lnTo>
                    <a:pt x="872" y="450"/>
                  </a:lnTo>
                  <a:lnTo>
                    <a:pt x="870" y="452"/>
                  </a:lnTo>
                  <a:lnTo>
                    <a:pt x="862" y="462"/>
                  </a:lnTo>
                  <a:lnTo>
                    <a:pt x="854" y="471"/>
                  </a:lnTo>
                  <a:lnTo>
                    <a:pt x="848" y="476"/>
                  </a:lnTo>
                  <a:lnTo>
                    <a:pt x="844" y="480"/>
                  </a:lnTo>
                  <a:lnTo>
                    <a:pt x="840" y="483"/>
                  </a:lnTo>
                  <a:lnTo>
                    <a:pt x="740" y="441"/>
                  </a:lnTo>
                  <a:lnTo>
                    <a:pt x="738" y="450"/>
                  </a:lnTo>
                  <a:lnTo>
                    <a:pt x="738" y="459"/>
                  </a:lnTo>
                  <a:lnTo>
                    <a:pt x="736" y="466"/>
                  </a:lnTo>
                  <a:lnTo>
                    <a:pt x="734" y="475"/>
                  </a:lnTo>
                  <a:lnTo>
                    <a:pt x="730" y="505"/>
                  </a:lnTo>
                  <a:lnTo>
                    <a:pt x="724" y="531"/>
                  </a:lnTo>
                  <a:lnTo>
                    <a:pt x="718" y="556"/>
                  </a:lnTo>
                  <a:lnTo>
                    <a:pt x="710" y="576"/>
                  </a:lnTo>
                  <a:lnTo>
                    <a:pt x="724" y="586"/>
                  </a:lnTo>
                  <a:lnTo>
                    <a:pt x="738" y="599"/>
                  </a:lnTo>
                  <a:lnTo>
                    <a:pt x="754" y="611"/>
                  </a:lnTo>
                  <a:lnTo>
                    <a:pt x="769" y="625"/>
                  </a:lnTo>
                  <a:lnTo>
                    <a:pt x="785" y="638"/>
                  </a:lnTo>
                  <a:lnTo>
                    <a:pt x="797" y="650"/>
                  </a:lnTo>
                  <a:lnTo>
                    <a:pt x="807" y="661"/>
                  </a:lnTo>
                  <a:lnTo>
                    <a:pt x="815" y="670"/>
                  </a:lnTo>
                  <a:lnTo>
                    <a:pt x="819" y="689"/>
                  </a:lnTo>
                  <a:lnTo>
                    <a:pt x="817" y="717"/>
                  </a:lnTo>
                  <a:lnTo>
                    <a:pt x="809" y="753"/>
                  </a:lnTo>
                  <a:lnTo>
                    <a:pt x="799" y="788"/>
                  </a:lnTo>
                  <a:lnTo>
                    <a:pt x="665" y="788"/>
                  </a:lnTo>
                  <a:lnTo>
                    <a:pt x="667" y="785"/>
                  </a:lnTo>
                  <a:lnTo>
                    <a:pt x="669" y="779"/>
                  </a:lnTo>
                  <a:lnTo>
                    <a:pt x="671" y="774"/>
                  </a:lnTo>
                  <a:lnTo>
                    <a:pt x="671" y="771"/>
                  </a:lnTo>
                  <a:lnTo>
                    <a:pt x="673" y="760"/>
                  </a:lnTo>
                  <a:lnTo>
                    <a:pt x="677" y="749"/>
                  </a:lnTo>
                  <a:lnTo>
                    <a:pt x="679" y="740"/>
                  </a:lnTo>
                  <a:lnTo>
                    <a:pt x="679" y="732"/>
                  </a:lnTo>
                  <a:lnTo>
                    <a:pt x="677" y="716"/>
                  </a:lnTo>
                  <a:lnTo>
                    <a:pt x="671" y="694"/>
                  </a:lnTo>
                  <a:lnTo>
                    <a:pt x="657" y="664"/>
                  </a:lnTo>
                  <a:lnTo>
                    <a:pt x="637" y="623"/>
                  </a:lnTo>
                  <a:lnTo>
                    <a:pt x="633" y="618"/>
                  </a:lnTo>
                  <a:lnTo>
                    <a:pt x="627" y="625"/>
                  </a:lnTo>
                  <a:lnTo>
                    <a:pt x="614" y="625"/>
                  </a:lnTo>
                  <a:lnTo>
                    <a:pt x="598" y="623"/>
                  </a:lnTo>
                  <a:lnTo>
                    <a:pt x="584" y="623"/>
                  </a:lnTo>
                  <a:lnTo>
                    <a:pt x="572" y="622"/>
                  </a:lnTo>
                  <a:lnTo>
                    <a:pt x="560" y="620"/>
                  </a:lnTo>
                  <a:lnTo>
                    <a:pt x="548" y="618"/>
                  </a:lnTo>
                  <a:lnTo>
                    <a:pt x="541" y="616"/>
                  </a:lnTo>
                  <a:lnTo>
                    <a:pt x="533" y="615"/>
                  </a:lnTo>
                  <a:lnTo>
                    <a:pt x="517" y="693"/>
                  </a:lnTo>
                  <a:lnTo>
                    <a:pt x="592" y="710"/>
                  </a:lnTo>
                  <a:lnTo>
                    <a:pt x="566" y="809"/>
                  </a:lnTo>
                  <a:lnTo>
                    <a:pt x="586" y="818"/>
                  </a:lnTo>
                  <a:lnTo>
                    <a:pt x="604" y="827"/>
                  </a:lnTo>
                  <a:lnTo>
                    <a:pt x="619" y="834"/>
                  </a:lnTo>
                  <a:lnTo>
                    <a:pt x="633" y="841"/>
                  </a:lnTo>
                  <a:lnTo>
                    <a:pt x="645" y="848"/>
                  </a:lnTo>
                  <a:lnTo>
                    <a:pt x="653" y="854"/>
                  </a:lnTo>
                  <a:lnTo>
                    <a:pt x="659" y="857"/>
                  </a:lnTo>
                  <a:lnTo>
                    <a:pt x="663" y="859"/>
                  </a:lnTo>
                  <a:lnTo>
                    <a:pt x="669" y="863"/>
                  </a:lnTo>
                  <a:lnTo>
                    <a:pt x="669" y="864"/>
                  </a:lnTo>
                  <a:lnTo>
                    <a:pt x="700" y="891"/>
                  </a:lnTo>
                  <a:lnTo>
                    <a:pt x="714" y="895"/>
                  </a:lnTo>
                  <a:lnTo>
                    <a:pt x="712" y="866"/>
                  </a:lnTo>
                  <a:lnTo>
                    <a:pt x="700" y="859"/>
                  </a:lnTo>
                  <a:lnTo>
                    <a:pt x="686" y="848"/>
                  </a:lnTo>
                  <a:lnTo>
                    <a:pt x="675" y="834"/>
                  </a:lnTo>
                  <a:lnTo>
                    <a:pt x="665" y="820"/>
                  </a:lnTo>
                  <a:lnTo>
                    <a:pt x="663" y="813"/>
                  </a:lnTo>
                  <a:lnTo>
                    <a:pt x="663" y="806"/>
                  </a:lnTo>
                  <a:lnTo>
                    <a:pt x="663" y="797"/>
                  </a:lnTo>
                  <a:lnTo>
                    <a:pt x="665" y="788"/>
                  </a:lnTo>
                  <a:lnTo>
                    <a:pt x="799" y="788"/>
                  </a:lnTo>
                  <a:lnTo>
                    <a:pt x="793" y="809"/>
                  </a:lnTo>
                  <a:lnTo>
                    <a:pt x="787" y="829"/>
                  </a:lnTo>
                  <a:lnTo>
                    <a:pt x="781" y="845"/>
                  </a:lnTo>
                  <a:lnTo>
                    <a:pt x="775" y="859"/>
                  </a:lnTo>
                  <a:lnTo>
                    <a:pt x="781" y="914"/>
                  </a:lnTo>
                  <a:lnTo>
                    <a:pt x="797" y="923"/>
                  </a:lnTo>
                  <a:lnTo>
                    <a:pt x="817" y="934"/>
                  </a:lnTo>
                  <a:lnTo>
                    <a:pt x="836" y="946"/>
                  </a:lnTo>
                  <a:lnTo>
                    <a:pt x="856" y="957"/>
                  </a:lnTo>
                  <a:lnTo>
                    <a:pt x="876" y="969"/>
                  </a:lnTo>
                  <a:lnTo>
                    <a:pt x="892" y="981"/>
                  </a:lnTo>
                  <a:lnTo>
                    <a:pt x="901" y="992"/>
                  </a:lnTo>
                  <a:lnTo>
                    <a:pt x="907" y="1001"/>
                  </a:lnTo>
                  <a:lnTo>
                    <a:pt x="909" y="1008"/>
                  </a:lnTo>
                  <a:lnTo>
                    <a:pt x="911" y="1015"/>
                  </a:lnTo>
                  <a:lnTo>
                    <a:pt x="909" y="1020"/>
                  </a:lnTo>
                  <a:lnTo>
                    <a:pt x="907" y="1026"/>
                  </a:lnTo>
                  <a:lnTo>
                    <a:pt x="905" y="1027"/>
                  </a:lnTo>
                  <a:lnTo>
                    <a:pt x="905" y="1027"/>
                  </a:lnTo>
                  <a:lnTo>
                    <a:pt x="905" y="1027"/>
                  </a:lnTo>
                  <a:lnTo>
                    <a:pt x="905" y="1027"/>
                  </a:lnTo>
                  <a:lnTo>
                    <a:pt x="911" y="1043"/>
                  </a:lnTo>
                  <a:lnTo>
                    <a:pt x="921" y="1066"/>
                  </a:lnTo>
                  <a:lnTo>
                    <a:pt x="933" y="1095"/>
                  </a:lnTo>
                  <a:lnTo>
                    <a:pt x="945" y="1128"/>
                  </a:lnTo>
                  <a:lnTo>
                    <a:pt x="957" y="1169"/>
                  </a:lnTo>
                  <a:lnTo>
                    <a:pt x="970" y="1212"/>
                  </a:lnTo>
                  <a:lnTo>
                    <a:pt x="980" y="1259"/>
                  </a:lnTo>
                  <a:lnTo>
                    <a:pt x="990" y="1309"/>
                  </a:lnTo>
                  <a:lnTo>
                    <a:pt x="994" y="1339"/>
                  </a:lnTo>
                  <a:lnTo>
                    <a:pt x="994" y="1368"/>
                  </a:lnTo>
                  <a:lnTo>
                    <a:pt x="992" y="1394"/>
                  </a:lnTo>
                  <a:lnTo>
                    <a:pt x="986" y="1419"/>
                  </a:lnTo>
                  <a:lnTo>
                    <a:pt x="978" y="1440"/>
                  </a:lnTo>
                  <a:lnTo>
                    <a:pt x="968" y="1458"/>
                  </a:lnTo>
                  <a:lnTo>
                    <a:pt x="955" y="1474"/>
                  </a:lnTo>
                  <a:lnTo>
                    <a:pt x="939" y="1486"/>
                  </a:lnTo>
                  <a:lnTo>
                    <a:pt x="929" y="1490"/>
                  </a:lnTo>
                  <a:lnTo>
                    <a:pt x="921" y="1493"/>
                  </a:lnTo>
                  <a:lnTo>
                    <a:pt x="911" y="1497"/>
                  </a:lnTo>
                  <a:lnTo>
                    <a:pt x="901" y="1499"/>
                  </a:lnTo>
                  <a:lnTo>
                    <a:pt x="894" y="1499"/>
                  </a:lnTo>
                  <a:lnTo>
                    <a:pt x="884" y="1499"/>
                  </a:lnTo>
                  <a:lnTo>
                    <a:pt x="874" y="1497"/>
                  </a:lnTo>
                  <a:lnTo>
                    <a:pt x="864" y="1495"/>
                  </a:lnTo>
                  <a:lnTo>
                    <a:pt x="864" y="1685"/>
                  </a:lnTo>
                  <a:lnTo>
                    <a:pt x="864" y="1688"/>
                  </a:lnTo>
                  <a:lnTo>
                    <a:pt x="864" y="1692"/>
                  </a:lnTo>
                  <a:lnTo>
                    <a:pt x="864" y="1695"/>
                  </a:lnTo>
                  <a:lnTo>
                    <a:pt x="862" y="1699"/>
                  </a:lnTo>
                  <a:lnTo>
                    <a:pt x="854" y="1706"/>
                  </a:lnTo>
                  <a:lnTo>
                    <a:pt x="838" y="1708"/>
                  </a:lnTo>
                  <a:lnTo>
                    <a:pt x="819" y="1706"/>
                  </a:lnTo>
                  <a:lnTo>
                    <a:pt x="795" y="1701"/>
                  </a:lnTo>
                  <a:lnTo>
                    <a:pt x="765" y="1692"/>
                  </a:lnTo>
                  <a:lnTo>
                    <a:pt x="732" y="1681"/>
                  </a:lnTo>
                  <a:lnTo>
                    <a:pt x="696" y="1669"/>
                  </a:lnTo>
                  <a:lnTo>
                    <a:pt x="655" y="1655"/>
                  </a:lnTo>
                  <a:lnTo>
                    <a:pt x="612" y="1639"/>
                  </a:lnTo>
                  <a:lnTo>
                    <a:pt x="568" y="1621"/>
                  </a:lnTo>
                  <a:lnTo>
                    <a:pt x="523" y="1601"/>
                  </a:lnTo>
                  <a:lnTo>
                    <a:pt x="477" y="1580"/>
                  </a:lnTo>
                  <a:lnTo>
                    <a:pt x="432" y="1559"/>
                  </a:lnTo>
                  <a:lnTo>
                    <a:pt x="387" y="1536"/>
                  </a:lnTo>
                  <a:lnTo>
                    <a:pt x="343" y="1515"/>
                  </a:lnTo>
                  <a:lnTo>
                    <a:pt x="302" y="1492"/>
                  </a:lnTo>
                  <a:lnTo>
                    <a:pt x="263" y="1470"/>
                  </a:lnTo>
                  <a:lnTo>
                    <a:pt x="227" y="1451"/>
                  </a:lnTo>
                  <a:lnTo>
                    <a:pt x="194" y="1433"/>
                  </a:lnTo>
                  <a:lnTo>
                    <a:pt x="166" y="1415"/>
                  </a:lnTo>
                  <a:lnTo>
                    <a:pt x="142" y="1401"/>
                  </a:lnTo>
                  <a:lnTo>
                    <a:pt x="123" y="1391"/>
                  </a:lnTo>
                  <a:lnTo>
                    <a:pt x="111" y="1384"/>
                  </a:lnTo>
                  <a:lnTo>
                    <a:pt x="105" y="1380"/>
                  </a:lnTo>
                  <a:lnTo>
                    <a:pt x="57" y="1291"/>
                  </a:lnTo>
                  <a:lnTo>
                    <a:pt x="38" y="974"/>
                  </a:lnTo>
                  <a:lnTo>
                    <a:pt x="26" y="967"/>
                  </a:lnTo>
                  <a:lnTo>
                    <a:pt x="12" y="957"/>
                  </a:lnTo>
                  <a:lnTo>
                    <a:pt x="2" y="942"/>
                  </a:lnTo>
                  <a:lnTo>
                    <a:pt x="0" y="92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5877" name="Freeform 85">
              <a:extLst>
                <a:ext uri="{FF2B5EF4-FFF2-40B4-BE49-F238E27FC236}">
                  <a16:creationId xmlns:a16="http://schemas.microsoft.com/office/drawing/2014/main" id="{3F7B9860-5578-EF2D-76A4-1596D6A10925}"/>
                </a:ext>
              </a:extLst>
            </p:cNvPr>
            <p:cNvSpPr>
              <a:spLocks/>
            </p:cNvSpPr>
            <p:nvPr/>
          </p:nvSpPr>
          <p:spPr bwMode="auto">
            <a:xfrm>
              <a:off x="2860" y="3363"/>
              <a:ext cx="102" cy="239"/>
            </a:xfrm>
            <a:custGeom>
              <a:avLst/>
              <a:gdLst>
                <a:gd name="T0" fmla="*/ 0 w 203"/>
                <a:gd name="T1" fmla="*/ 79 h 476"/>
                <a:gd name="T2" fmla="*/ 40 w 203"/>
                <a:gd name="T3" fmla="*/ 122 h 476"/>
                <a:gd name="T4" fmla="*/ 36 w 203"/>
                <a:gd name="T5" fmla="*/ 127 h 476"/>
                <a:gd name="T6" fmla="*/ 22 w 203"/>
                <a:gd name="T7" fmla="*/ 152 h 476"/>
                <a:gd name="T8" fmla="*/ 12 w 203"/>
                <a:gd name="T9" fmla="*/ 177 h 476"/>
                <a:gd name="T10" fmla="*/ 6 w 203"/>
                <a:gd name="T11" fmla="*/ 198 h 476"/>
                <a:gd name="T12" fmla="*/ 6 w 203"/>
                <a:gd name="T13" fmla="*/ 212 h 476"/>
                <a:gd name="T14" fmla="*/ 12 w 203"/>
                <a:gd name="T15" fmla="*/ 223 h 476"/>
                <a:gd name="T16" fmla="*/ 26 w 203"/>
                <a:gd name="T17" fmla="*/ 242 h 476"/>
                <a:gd name="T18" fmla="*/ 48 w 203"/>
                <a:gd name="T19" fmla="*/ 269 h 476"/>
                <a:gd name="T20" fmla="*/ 73 w 203"/>
                <a:gd name="T21" fmla="*/ 304 h 476"/>
                <a:gd name="T22" fmla="*/ 101 w 203"/>
                <a:gd name="T23" fmla="*/ 343 h 476"/>
                <a:gd name="T24" fmla="*/ 134 w 203"/>
                <a:gd name="T25" fmla="*/ 386 h 476"/>
                <a:gd name="T26" fmla="*/ 168 w 203"/>
                <a:gd name="T27" fmla="*/ 430 h 476"/>
                <a:gd name="T28" fmla="*/ 203 w 203"/>
                <a:gd name="T29" fmla="*/ 476 h 476"/>
                <a:gd name="T30" fmla="*/ 182 w 203"/>
                <a:gd name="T31" fmla="*/ 434 h 476"/>
                <a:gd name="T32" fmla="*/ 160 w 203"/>
                <a:gd name="T33" fmla="*/ 386 h 476"/>
                <a:gd name="T34" fmla="*/ 138 w 203"/>
                <a:gd name="T35" fmla="*/ 338 h 476"/>
                <a:gd name="T36" fmla="*/ 115 w 203"/>
                <a:gd name="T37" fmla="*/ 292 h 476"/>
                <a:gd name="T38" fmla="*/ 95 w 203"/>
                <a:gd name="T39" fmla="*/ 248 h 476"/>
                <a:gd name="T40" fmla="*/ 77 w 203"/>
                <a:gd name="T41" fmla="*/ 207 h 476"/>
                <a:gd name="T42" fmla="*/ 63 w 203"/>
                <a:gd name="T43" fmla="*/ 173 h 476"/>
                <a:gd name="T44" fmla="*/ 55 w 203"/>
                <a:gd name="T45" fmla="*/ 148 h 476"/>
                <a:gd name="T46" fmla="*/ 44 w 203"/>
                <a:gd name="T47" fmla="*/ 101 h 476"/>
                <a:gd name="T48" fmla="*/ 34 w 203"/>
                <a:gd name="T49" fmla="*/ 58 h 476"/>
                <a:gd name="T50" fmla="*/ 28 w 203"/>
                <a:gd name="T51" fmla="*/ 23 h 476"/>
                <a:gd name="T52" fmla="*/ 24 w 203"/>
                <a:gd name="T53" fmla="*/ 0 h 476"/>
                <a:gd name="T54" fmla="*/ 22 w 203"/>
                <a:gd name="T55" fmla="*/ 0 h 476"/>
                <a:gd name="T56" fmla="*/ 22 w 203"/>
                <a:gd name="T57" fmla="*/ 0 h 476"/>
                <a:gd name="T58" fmla="*/ 22 w 203"/>
                <a:gd name="T59" fmla="*/ 0 h 476"/>
                <a:gd name="T60" fmla="*/ 20 w 203"/>
                <a:gd name="T61" fmla="*/ 0 h 476"/>
                <a:gd name="T62" fmla="*/ 0 w 203"/>
                <a:gd name="T63" fmla="*/ 79 h 4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03" h="476">
                  <a:moveTo>
                    <a:pt x="0" y="79"/>
                  </a:moveTo>
                  <a:lnTo>
                    <a:pt x="40" y="122"/>
                  </a:lnTo>
                  <a:lnTo>
                    <a:pt x="36" y="127"/>
                  </a:lnTo>
                  <a:lnTo>
                    <a:pt x="22" y="152"/>
                  </a:lnTo>
                  <a:lnTo>
                    <a:pt x="12" y="177"/>
                  </a:lnTo>
                  <a:lnTo>
                    <a:pt x="6" y="198"/>
                  </a:lnTo>
                  <a:lnTo>
                    <a:pt x="6" y="212"/>
                  </a:lnTo>
                  <a:lnTo>
                    <a:pt x="12" y="223"/>
                  </a:lnTo>
                  <a:lnTo>
                    <a:pt x="26" y="242"/>
                  </a:lnTo>
                  <a:lnTo>
                    <a:pt x="48" y="269"/>
                  </a:lnTo>
                  <a:lnTo>
                    <a:pt x="73" y="304"/>
                  </a:lnTo>
                  <a:lnTo>
                    <a:pt x="101" y="343"/>
                  </a:lnTo>
                  <a:lnTo>
                    <a:pt x="134" y="386"/>
                  </a:lnTo>
                  <a:lnTo>
                    <a:pt x="168" y="430"/>
                  </a:lnTo>
                  <a:lnTo>
                    <a:pt x="203" y="476"/>
                  </a:lnTo>
                  <a:lnTo>
                    <a:pt x="182" y="434"/>
                  </a:lnTo>
                  <a:lnTo>
                    <a:pt x="160" y="386"/>
                  </a:lnTo>
                  <a:lnTo>
                    <a:pt x="138" y="338"/>
                  </a:lnTo>
                  <a:lnTo>
                    <a:pt x="115" y="292"/>
                  </a:lnTo>
                  <a:lnTo>
                    <a:pt x="95" y="248"/>
                  </a:lnTo>
                  <a:lnTo>
                    <a:pt x="77" y="207"/>
                  </a:lnTo>
                  <a:lnTo>
                    <a:pt x="63" y="173"/>
                  </a:lnTo>
                  <a:lnTo>
                    <a:pt x="55" y="148"/>
                  </a:lnTo>
                  <a:lnTo>
                    <a:pt x="44" y="101"/>
                  </a:lnTo>
                  <a:lnTo>
                    <a:pt x="34" y="58"/>
                  </a:lnTo>
                  <a:lnTo>
                    <a:pt x="28" y="23"/>
                  </a:lnTo>
                  <a:lnTo>
                    <a:pt x="24" y="0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20" y="0"/>
                  </a:lnTo>
                  <a:lnTo>
                    <a:pt x="0" y="79"/>
                  </a:lnTo>
                  <a:close/>
                </a:path>
              </a:pathLst>
            </a:custGeom>
            <a:solidFill>
              <a:srgbClr val="2BA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5878" name="Freeform 86">
              <a:extLst>
                <a:ext uri="{FF2B5EF4-FFF2-40B4-BE49-F238E27FC236}">
                  <a16:creationId xmlns:a16="http://schemas.microsoft.com/office/drawing/2014/main" id="{5B52B266-935C-1B58-8E19-05E4E1862C54}"/>
                </a:ext>
              </a:extLst>
            </p:cNvPr>
            <p:cNvSpPr>
              <a:spLocks/>
            </p:cNvSpPr>
            <p:nvPr/>
          </p:nvSpPr>
          <p:spPr bwMode="auto">
            <a:xfrm>
              <a:off x="2983" y="3419"/>
              <a:ext cx="50" cy="176"/>
            </a:xfrm>
            <a:custGeom>
              <a:avLst/>
              <a:gdLst>
                <a:gd name="T0" fmla="*/ 73 w 98"/>
                <a:gd name="T1" fmla="*/ 153 h 353"/>
                <a:gd name="T2" fmla="*/ 53 w 98"/>
                <a:gd name="T3" fmla="*/ 130 h 353"/>
                <a:gd name="T4" fmla="*/ 98 w 98"/>
                <a:gd name="T5" fmla="*/ 98 h 353"/>
                <a:gd name="T6" fmla="*/ 92 w 98"/>
                <a:gd name="T7" fmla="*/ 71 h 353"/>
                <a:gd name="T8" fmla="*/ 94 w 98"/>
                <a:gd name="T9" fmla="*/ 69 h 353"/>
                <a:gd name="T10" fmla="*/ 85 w 98"/>
                <a:gd name="T11" fmla="*/ 16 h 353"/>
                <a:gd name="T12" fmla="*/ 65 w 98"/>
                <a:gd name="T13" fmla="*/ 0 h 353"/>
                <a:gd name="T14" fmla="*/ 59 w 98"/>
                <a:gd name="T15" fmla="*/ 32 h 353"/>
                <a:gd name="T16" fmla="*/ 51 w 98"/>
                <a:gd name="T17" fmla="*/ 75 h 353"/>
                <a:gd name="T18" fmla="*/ 43 w 98"/>
                <a:gd name="T19" fmla="*/ 126 h 353"/>
                <a:gd name="T20" fmla="*/ 33 w 98"/>
                <a:gd name="T21" fmla="*/ 179 h 353"/>
                <a:gd name="T22" fmla="*/ 23 w 98"/>
                <a:gd name="T23" fmla="*/ 231 h 353"/>
                <a:gd name="T24" fmla="*/ 15 w 98"/>
                <a:gd name="T25" fmla="*/ 280 h 353"/>
                <a:gd name="T26" fmla="*/ 8 w 98"/>
                <a:gd name="T27" fmla="*/ 319 h 353"/>
                <a:gd name="T28" fmla="*/ 2 w 98"/>
                <a:gd name="T29" fmla="*/ 347 h 353"/>
                <a:gd name="T30" fmla="*/ 0 w 98"/>
                <a:gd name="T31" fmla="*/ 353 h 353"/>
                <a:gd name="T32" fmla="*/ 12 w 98"/>
                <a:gd name="T33" fmla="*/ 335 h 353"/>
                <a:gd name="T34" fmla="*/ 23 w 98"/>
                <a:gd name="T35" fmla="*/ 317 h 353"/>
                <a:gd name="T36" fmla="*/ 33 w 98"/>
                <a:gd name="T37" fmla="*/ 300 h 353"/>
                <a:gd name="T38" fmla="*/ 43 w 98"/>
                <a:gd name="T39" fmla="*/ 284 h 353"/>
                <a:gd name="T40" fmla="*/ 53 w 98"/>
                <a:gd name="T41" fmla="*/ 268 h 353"/>
                <a:gd name="T42" fmla="*/ 61 w 98"/>
                <a:gd name="T43" fmla="*/ 252 h 353"/>
                <a:gd name="T44" fmla="*/ 67 w 98"/>
                <a:gd name="T45" fmla="*/ 239 h 353"/>
                <a:gd name="T46" fmla="*/ 69 w 98"/>
                <a:gd name="T47" fmla="*/ 231 h 353"/>
                <a:gd name="T48" fmla="*/ 73 w 98"/>
                <a:gd name="T49" fmla="*/ 206 h 353"/>
                <a:gd name="T50" fmla="*/ 73 w 98"/>
                <a:gd name="T51" fmla="*/ 183 h 353"/>
                <a:gd name="T52" fmla="*/ 73 w 98"/>
                <a:gd name="T53" fmla="*/ 163 h 353"/>
                <a:gd name="T54" fmla="*/ 73 w 98"/>
                <a:gd name="T55" fmla="*/ 153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98" h="353">
                  <a:moveTo>
                    <a:pt x="73" y="153"/>
                  </a:moveTo>
                  <a:lnTo>
                    <a:pt x="53" y="130"/>
                  </a:lnTo>
                  <a:lnTo>
                    <a:pt x="98" y="98"/>
                  </a:lnTo>
                  <a:lnTo>
                    <a:pt x="92" y="71"/>
                  </a:lnTo>
                  <a:lnTo>
                    <a:pt x="94" y="69"/>
                  </a:lnTo>
                  <a:lnTo>
                    <a:pt x="85" y="16"/>
                  </a:lnTo>
                  <a:lnTo>
                    <a:pt x="65" y="0"/>
                  </a:lnTo>
                  <a:lnTo>
                    <a:pt x="59" y="32"/>
                  </a:lnTo>
                  <a:lnTo>
                    <a:pt x="51" y="75"/>
                  </a:lnTo>
                  <a:lnTo>
                    <a:pt x="43" y="126"/>
                  </a:lnTo>
                  <a:lnTo>
                    <a:pt x="33" y="179"/>
                  </a:lnTo>
                  <a:lnTo>
                    <a:pt x="23" y="231"/>
                  </a:lnTo>
                  <a:lnTo>
                    <a:pt x="15" y="280"/>
                  </a:lnTo>
                  <a:lnTo>
                    <a:pt x="8" y="319"/>
                  </a:lnTo>
                  <a:lnTo>
                    <a:pt x="2" y="347"/>
                  </a:lnTo>
                  <a:lnTo>
                    <a:pt x="0" y="353"/>
                  </a:lnTo>
                  <a:lnTo>
                    <a:pt x="12" y="335"/>
                  </a:lnTo>
                  <a:lnTo>
                    <a:pt x="23" y="317"/>
                  </a:lnTo>
                  <a:lnTo>
                    <a:pt x="33" y="300"/>
                  </a:lnTo>
                  <a:lnTo>
                    <a:pt x="43" y="284"/>
                  </a:lnTo>
                  <a:lnTo>
                    <a:pt x="53" y="268"/>
                  </a:lnTo>
                  <a:lnTo>
                    <a:pt x="61" y="252"/>
                  </a:lnTo>
                  <a:lnTo>
                    <a:pt x="67" y="239"/>
                  </a:lnTo>
                  <a:lnTo>
                    <a:pt x="69" y="231"/>
                  </a:lnTo>
                  <a:lnTo>
                    <a:pt x="73" y="206"/>
                  </a:lnTo>
                  <a:lnTo>
                    <a:pt x="73" y="183"/>
                  </a:lnTo>
                  <a:lnTo>
                    <a:pt x="73" y="163"/>
                  </a:lnTo>
                  <a:lnTo>
                    <a:pt x="73" y="153"/>
                  </a:lnTo>
                  <a:close/>
                </a:path>
              </a:pathLst>
            </a:custGeom>
            <a:solidFill>
              <a:srgbClr val="2BA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5879" name="Freeform 87">
              <a:extLst>
                <a:ext uri="{FF2B5EF4-FFF2-40B4-BE49-F238E27FC236}">
                  <a16:creationId xmlns:a16="http://schemas.microsoft.com/office/drawing/2014/main" id="{1BB794A6-3D03-D3B8-D3F7-533572183B0E}"/>
                </a:ext>
              </a:extLst>
            </p:cNvPr>
            <p:cNvSpPr>
              <a:spLocks/>
            </p:cNvSpPr>
            <p:nvPr/>
          </p:nvSpPr>
          <p:spPr bwMode="auto">
            <a:xfrm>
              <a:off x="3043" y="3455"/>
              <a:ext cx="33" cy="27"/>
            </a:xfrm>
            <a:custGeom>
              <a:avLst/>
              <a:gdLst>
                <a:gd name="T0" fmla="*/ 61 w 65"/>
                <a:gd name="T1" fmla="*/ 0 h 53"/>
                <a:gd name="T2" fmla="*/ 0 w 65"/>
                <a:gd name="T3" fmla="*/ 12 h 53"/>
                <a:gd name="T4" fmla="*/ 4 w 65"/>
                <a:gd name="T5" fmla="*/ 34 h 53"/>
                <a:gd name="T6" fmla="*/ 4 w 65"/>
                <a:gd name="T7" fmla="*/ 34 h 53"/>
                <a:gd name="T8" fmla="*/ 8 w 65"/>
                <a:gd name="T9" fmla="*/ 53 h 53"/>
                <a:gd name="T10" fmla="*/ 65 w 65"/>
                <a:gd name="T11" fmla="*/ 41 h 53"/>
                <a:gd name="T12" fmla="*/ 61 w 65"/>
                <a:gd name="T13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5" h="53">
                  <a:moveTo>
                    <a:pt x="61" y="0"/>
                  </a:moveTo>
                  <a:lnTo>
                    <a:pt x="0" y="12"/>
                  </a:lnTo>
                  <a:lnTo>
                    <a:pt x="4" y="34"/>
                  </a:lnTo>
                  <a:lnTo>
                    <a:pt x="4" y="34"/>
                  </a:lnTo>
                  <a:lnTo>
                    <a:pt x="8" y="53"/>
                  </a:lnTo>
                  <a:lnTo>
                    <a:pt x="65" y="41"/>
                  </a:lnTo>
                  <a:lnTo>
                    <a:pt x="61" y="0"/>
                  </a:lnTo>
                  <a:close/>
                </a:path>
              </a:pathLst>
            </a:custGeom>
            <a:solidFill>
              <a:srgbClr val="F4F7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5880" name="Freeform 88">
              <a:extLst>
                <a:ext uri="{FF2B5EF4-FFF2-40B4-BE49-F238E27FC236}">
                  <a16:creationId xmlns:a16="http://schemas.microsoft.com/office/drawing/2014/main" id="{5C90BD7B-D53E-082E-1E9D-6704ABCAC9D4}"/>
                </a:ext>
              </a:extLst>
            </p:cNvPr>
            <p:cNvSpPr>
              <a:spLocks/>
            </p:cNvSpPr>
            <p:nvPr/>
          </p:nvSpPr>
          <p:spPr bwMode="auto">
            <a:xfrm>
              <a:off x="2954" y="3386"/>
              <a:ext cx="52" cy="165"/>
            </a:xfrm>
            <a:custGeom>
              <a:avLst/>
              <a:gdLst>
                <a:gd name="T0" fmla="*/ 21 w 104"/>
                <a:gd name="T1" fmla="*/ 5 h 329"/>
                <a:gd name="T2" fmla="*/ 19 w 104"/>
                <a:gd name="T3" fmla="*/ 7 h 329"/>
                <a:gd name="T4" fmla="*/ 0 w 104"/>
                <a:gd name="T5" fmla="*/ 0 h 329"/>
                <a:gd name="T6" fmla="*/ 55 w 104"/>
                <a:gd name="T7" fmla="*/ 329 h 329"/>
                <a:gd name="T8" fmla="*/ 69 w 104"/>
                <a:gd name="T9" fmla="*/ 248 h 329"/>
                <a:gd name="T10" fmla="*/ 84 w 104"/>
                <a:gd name="T11" fmla="*/ 164 h 329"/>
                <a:gd name="T12" fmla="*/ 96 w 104"/>
                <a:gd name="T13" fmla="*/ 92 h 329"/>
                <a:gd name="T14" fmla="*/ 104 w 104"/>
                <a:gd name="T15" fmla="*/ 47 h 329"/>
                <a:gd name="T16" fmla="*/ 98 w 104"/>
                <a:gd name="T17" fmla="*/ 44 h 329"/>
                <a:gd name="T18" fmla="*/ 92 w 104"/>
                <a:gd name="T19" fmla="*/ 40 h 329"/>
                <a:gd name="T20" fmla="*/ 82 w 104"/>
                <a:gd name="T21" fmla="*/ 35 h 329"/>
                <a:gd name="T22" fmla="*/ 73 w 104"/>
                <a:gd name="T23" fmla="*/ 30 h 329"/>
                <a:gd name="T24" fmla="*/ 61 w 104"/>
                <a:gd name="T25" fmla="*/ 24 h 329"/>
                <a:gd name="T26" fmla="*/ 49 w 104"/>
                <a:gd name="T27" fmla="*/ 17 h 329"/>
                <a:gd name="T28" fmla="*/ 35 w 104"/>
                <a:gd name="T29" fmla="*/ 12 h 329"/>
                <a:gd name="T30" fmla="*/ 21 w 104"/>
                <a:gd name="T31" fmla="*/ 5 h 3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4" h="329">
                  <a:moveTo>
                    <a:pt x="21" y="5"/>
                  </a:moveTo>
                  <a:lnTo>
                    <a:pt x="19" y="7"/>
                  </a:lnTo>
                  <a:lnTo>
                    <a:pt x="0" y="0"/>
                  </a:lnTo>
                  <a:lnTo>
                    <a:pt x="55" y="329"/>
                  </a:lnTo>
                  <a:lnTo>
                    <a:pt x="69" y="248"/>
                  </a:lnTo>
                  <a:lnTo>
                    <a:pt x="84" y="164"/>
                  </a:lnTo>
                  <a:lnTo>
                    <a:pt x="96" y="92"/>
                  </a:lnTo>
                  <a:lnTo>
                    <a:pt x="104" y="47"/>
                  </a:lnTo>
                  <a:lnTo>
                    <a:pt x="98" y="44"/>
                  </a:lnTo>
                  <a:lnTo>
                    <a:pt x="92" y="40"/>
                  </a:lnTo>
                  <a:lnTo>
                    <a:pt x="82" y="35"/>
                  </a:lnTo>
                  <a:lnTo>
                    <a:pt x="73" y="30"/>
                  </a:lnTo>
                  <a:lnTo>
                    <a:pt x="61" y="24"/>
                  </a:lnTo>
                  <a:lnTo>
                    <a:pt x="49" y="17"/>
                  </a:lnTo>
                  <a:lnTo>
                    <a:pt x="35" y="12"/>
                  </a:lnTo>
                  <a:lnTo>
                    <a:pt x="21" y="5"/>
                  </a:lnTo>
                  <a:close/>
                </a:path>
              </a:pathLst>
            </a:custGeom>
            <a:solidFill>
              <a:srgbClr val="F4F7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5881" name="Freeform 89">
              <a:extLst>
                <a:ext uri="{FF2B5EF4-FFF2-40B4-BE49-F238E27FC236}">
                  <a16:creationId xmlns:a16="http://schemas.microsoft.com/office/drawing/2014/main" id="{C5116963-1672-723F-F989-1AE5F614F457}"/>
                </a:ext>
              </a:extLst>
            </p:cNvPr>
            <p:cNvSpPr>
              <a:spLocks/>
            </p:cNvSpPr>
            <p:nvPr/>
          </p:nvSpPr>
          <p:spPr bwMode="auto">
            <a:xfrm>
              <a:off x="2938" y="3381"/>
              <a:ext cx="36" cy="216"/>
            </a:xfrm>
            <a:custGeom>
              <a:avLst/>
              <a:gdLst>
                <a:gd name="T0" fmla="*/ 73 w 73"/>
                <a:gd name="T1" fmla="*/ 402 h 432"/>
                <a:gd name="T2" fmla="*/ 8 w 73"/>
                <a:gd name="T3" fmla="*/ 2 h 432"/>
                <a:gd name="T4" fmla="*/ 0 w 73"/>
                <a:gd name="T5" fmla="*/ 0 h 432"/>
                <a:gd name="T6" fmla="*/ 26 w 73"/>
                <a:gd name="T7" fmla="*/ 340 h 432"/>
                <a:gd name="T8" fmla="*/ 22 w 73"/>
                <a:gd name="T9" fmla="*/ 340 h 432"/>
                <a:gd name="T10" fmla="*/ 34 w 73"/>
                <a:gd name="T11" fmla="*/ 363 h 432"/>
                <a:gd name="T12" fmla="*/ 45 w 73"/>
                <a:gd name="T13" fmla="*/ 388 h 432"/>
                <a:gd name="T14" fmla="*/ 57 w 73"/>
                <a:gd name="T15" fmla="*/ 411 h 432"/>
                <a:gd name="T16" fmla="*/ 67 w 73"/>
                <a:gd name="T17" fmla="*/ 432 h 432"/>
                <a:gd name="T18" fmla="*/ 67 w 73"/>
                <a:gd name="T19" fmla="*/ 429 h 432"/>
                <a:gd name="T20" fmla="*/ 69 w 73"/>
                <a:gd name="T21" fmla="*/ 422 h 432"/>
                <a:gd name="T22" fmla="*/ 71 w 73"/>
                <a:gd name="T23" fmla="*/ 413 h 432"/>
                <a:gd name="T24" fmla="*/ 73 w 73"/>
                <a:gd name="T25" fmla="*/ 402 h 4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3" h="432">
                  <a:moveTo>
                    <a:pt x="73" y="402"/>
                  </a:moveTo>
                  <a:lnTo>
                    <a:pt x="8" y="2"/>
                  </a:lnTo>
                  <a:lnTo>
                    <a:pt x="0" y="0"/>
                  </a:lnTo>
                  <a:lnTo>
                    <a:pt x="26" y="340"/>
                  </a:lnTo>
                  <a:lnTo>
                    <a:pt x="22" y="340"/>
                  </a:lnTo>
                  <a:lnTo>
                    <a:pt x="34" y="363"/>
                  </a:lnTo>
                  <a:lnTo>
                    <a:pt x="45" y="388"/>
                  </a:lnTo>
                  <a:lnTo>
                    <a:pt x="57" y="411"/>
                  </a:lnTo>
                  <a:lnTo>
                    <a:pt x="67" y="432"/>
                  </a:lnTo>
                  <a:lnTo>
                    <a:pt x="67" y="429"/>
                  </a:lnTo>
                  <a:lnTo>
                    <a:pt x="69" y="422"/>
                  </a:lnTo>
                  <a:lnTo>
                    <a:pt x="71" y="413"/>
                  </a:lnTo>
                  <a:lnTo>
                    <a:pt x="73" y="402"/>
                  </a:lnTo>
                  <a:close/>
                </a:path>
              </a:pathLst>
            </a:custGeom>
            <a:solidFill>
              <a:srgbClr val="2B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5882" name="Freeform 90">
              <a:extLst>
                <a:ext uri="{FF2B5EF4-FFF2-40B4-BE49-F238E27FC236}">
                  <a16:creationId xmlns:a16="http://schemas.microsoft.com/office/drawing/2014/main" id="{EE3128F5-5BE9-7653-7739-8BDFFC0BF9D7}"/>
                </a:ext>
              </a:extLst>
            </p:cNvPr>
            <p:cNvSpPr>
              <a:spLocks/>
            </p:cNvSpPr>
            <p:nvPr/>
          </p:nvSpPr>
          <p:spPr bwMode="auto">
            <a:xfrm>
              <a:off x="2883" y="3363"/>
              <a:ext cx="55" cy="165"/>
            </a:xfrm>
            <a:custGeom>
              <a:avLst/>
              <a:gdLst>
                <a:gd name="T0" fmla="*/ 88 w 110"/>
                <a:gd name="T1" fmla="*/ 28 h 329"/>
                <a:gd name="T2" fmla="*/ 17 w 110"/>
                <a:gd name="T3" fmla="*/ 3 h 329"/>
                <a:gd name="T4" fmla="*/ 17 w 110"/>
                <a:gd name="T5" fmla="*/ 1 h 329"/>
                <a:gd name="T6" fmla="*/ 13 w 110"/>
                <a:gd name="T7" fmla="*/ 1 h 329"/>
                <a:gd name="T8" fmla="*/ 9 w 110"/>
                <a:gd name="T9" fmla="*/ 1 h 329"/>
                <a:gd name="T10" fmla="*/ 4 w 110"/>
                <a:gd name="T11" fmla="*/ 1 h 329"/>
                <a:gd name="T12" fmla="*/ 0 w 110"/>
                <a:gd name="T13" fmla="*/ 0 h 329"/>
                <a:gd name="T14" fmla="*/ 4 w 110"/>
                <a:gd name="T15" fmla="*/ 24 h 329"/>
                <a:gd name="T16" fmla="*/ 11 w 110"/>
                <a:gd name="T17" fmla="*/ 58 h 329"/>
                <a:gd name="T18" fmla="*/ 19 w 110"/>
                <a:gd name="T19" fmla="*/ 99 h 329"/>
                <a:gd name="T20" fmla="*/ 31 w 110"/>
                <a:gd name="T21" fmla="*/ 143 h 329"/>
                <a:gd name="T22" fmla="*/ 35 w 110"/>
                <a:gd name="T23" fmla="*/ 157 h 329"/>
                <a:gd name="T24" fmla="*/ 43 w 110"/>
                <a:gd name="T25" fmla="*/ 175 h 329"/>
                <a:gd name="T26" fmla="*/ 51 w 110"/>
                <a:gd name="T27" fmla="*/ 196 h 329"/>
                <a:gd name="T28" fmla="*/ 61 w 110"/>
                <a:gd name="T29" fmla="*/ 219 h 329"/>
                <a:gd name="T30" fmla="*/ 71 w 110"/>
                <a:gd name="T31" fmla="*/ 244 h 329"/>
                <a:gd name="T32" fmla="*/ 82 w 110"/>
                <a:gd name="T33" fmla="*/ 272 h 329"/>
                <a:gd name="T34" fmla="*/ 96 w 110"/>
                <a:gd name="T35" fmla="*/ 301 h 329"/>
                <a:gd name="T36" fmla="*/ 110 w 110"/>
                <a:gd name="T37" fmla="*/ 329 h 329"/>
                <a:gd name="T38" fmla="*/ 88 w 110"/>
                <a:gd name="T39" fmla="*/ 28 h 3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10" h="329">
                  <a:moveTo>
                    <a:pt x="88" y="28"/>
                  </a:moveTo>
                  <a:lnTo>
                    <a:pt x="17" y="3"/>
                  </a:lnTo>
                  <a:lnTo>
                    <a:pt x="17" y="1"/>
                  </a:lnTo>
                  <a:lnTo>
                    <a:pt x="13" y="1"/>
                  </a:lnTo>
                  <a:lnTo>
                    <a:pt x="9" y="1"/>
                  </a:lnTo>
                  <a:lnTo>
                    <a:pt x="4" y="1"/>
                  </a:lnTo>
                  <a:lnTo>
                    <a:pt x="0" y="0"/>
                  </a:lnTo>
                  <a:lnTo>
                    <a:pt x="4" y="24"/>
                  </a:lnTo>
                  <a:lnTo>
                    <a:pt x="11" y="58"/>
                  </a:lnTo>
                  <a:lnTo>
                    <a:pt x="19" y="99"/>
                  </a:lnTo>
                  <a:lnTo>
                    <a:pt x="31" y="143"/>
                  </a:lnTo>
                  <a:lnTo>
                    <a:pt x="35" y="157"/>
                  </a:lnTo>
                  <a:lnTo>
                    <a:pt x="43" y="175"/>
                  </a:lnTo>
                  <a:lnTo>
                    <a:pt x="51" y="196"/>
                  </a:lnTo>
                  <a:lnTo>
                    <a:pt x="61" y="219"/>
                  </a:lnTo>
                  <a:lnTo>
                    <a:pt x="71" y="244"/>
                  </a:lnTo>
                  <a:lnTo>
                    <a:pt x="82" y="272"/>
                  </a:lnTo>
                  <a:lnTo>
                    <a:pt x="96" y="301"/>
                  </a:lnTo>
                  <a:lnTo>
                    <a:pt x="110" y="329"/>
                  </a:lnTo>
                  <a:lnTo>
                    <a:pt x="88" y="28"/>
                  </a:lnTo>
                  <a:close/>
                </a:path>
              </a:pathLst>
            </a:custGeom>
            <a:solidFill>
              <a:srgbClr val="F4F7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5883" name="Freeform 91">
              <a:extLst>
                <a:ext uri="{FF2B5EF4-FFF2-40B4-BE49-F238E27FC236}">
                  <a16:creationId xmlns:a16="http://schemas.microsoft.com/office/drawing/2014/main" id="{2829D89B-53A6-1A8A-8DEC-DE74DD9E55C6}"/>
                </a:ext>
              </a:extLst>
            </p:cNvPr>
            <p:cNvSpPr>
              <a:spLocks/>
            </p:cNvSpPr>
            <p:nvPr/>
          </p:nvSpPr>
          <p:spPr bwMode="auto">
            <a:xfrm>
              <a:off x="3038" y="3432"/>
              <a:ext cx="5" cy="20"/>
            </a:xfrm>
            <a:custGeom>
              <a:avLst/>
              <a:gdLst>
                <a:gd name="T0" fmla="*/ 8 w 12"/>
                <a:gd name="T1" fmla="*/ 2 h 41"/>
                <a:gd name="T2" fmla="*/ 0 w 12"/>
                <a:gd name="T3" fmla="*/ 0 h 41"/>
                <a:gd name="T4" fmla="*/ 8 w 12"/>
                <a:gd name="T5" fmla="*/ 41 h 41"/>
                <a:gd name="T6" fmla="*/ 12 w 12"/>
                <a:gd name="T7" fmla="*/ 41 h 41"/>
                <a:gd name="T8" fmla="*/ 8 w 12"/>
                <a:gd name="T9" fmla="*/ 2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41">
                  <a:moveTo>
                    <a:pt x="8" y="2"/>
                  </a:moveTo>
                  <a:lnTo>
                    <a:pt x="0" y="0"/>
                  </a:lnTo>
                  <a:lnTo>
                    <a:pt x="8" y="41"/>
                  </a:lnTo>
                  <a:lnTo>
                    <a:pt x="12" y="41"/>
                  </a:lnTo>
                  <a:lnTo>
                    <a:pt x="8" y="2"/>
                  </a:lnTo>
                  <a:close/>
                </a:path>
              </a:pathLst>
            </a:custGeom>
            <a:solidFill>
              <a:srgbClr val="2BA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5884" name="Freeform 92">
              <a:extLst>
                <a:ext uri="{FF2B5EF4-FFF2-40B4-BE49-F238E27FC236}">
                  <a16:creationId xmlns:a16="http://schemas.microsoft.com/office/drawing/2014/main" id="{705FF4D7-09B1-E8E3-90C6-E509FCA977B4}"/>
                </a:ext>
              </a:extLst>
            </p:cNvPr>
            <p:cNvSpPr>
              <a:spLocks/>
            </p:cNvSpPr>
            <p:nvPr/>
          </p:nvSpPr>
          <p:spPr bwMode="auto">
            <a:xfrm>
              <a:off x="2903" y="3322"/>
              <a:ext cx="64" cy="53"/>
            </a:xfrm>
            <a:custGeom>
              <a:avLst/>
              <a:gdLst>
                <a:gd name="T0" fmla="*/ 108 w 128"/>
                <a:gd name="T1" fmla="*/ 107 h 107"/>
                <a:gd name="T2" fmla="*/ 128 w 128"/>
                <a:gd name="T3" fmla="*/ 30 h 107"/>
                <a:gd name="T4" fmla="*/ 0 w 128"/>
                <a:gd name="T5" fmla="*/ 0 h 107"/>
                <a:gd name="T6" fmla="*/ 0 w 128"/>
                <a:gd name="T7" fmla="*/ 69 h 107"/>
                <a:gd name="T8" fmla="*/ 14 w 128"/>
                <a:gd name="T9" fmla="*/ 73 h 107"/>
                <a:gd name="T10" fmla="*/ 28 w 128"/>
                <a:gd name="T11" fmla="*/ 77 h 107"/>
                <a:gd name="T12" fmla="*/ 41 w 128"/>
                <a:gd name="T13" fmla="*/ 80 h 107"/>
                <a:gd name="T14" fmla="*/ 55 w 128"/>
                <a:gd name="T15" fmla="*/ 85 h 107"/>
                <a:gd name="T16" fmla="*/ 67 w 128"/>
                <a:gd name="T17" fmla="*/ 91 h 107"/>
                <a:gd name="T18" fmla="*/ 81 w 128"/>
                <a:gd name="T19" fmla="*/ 96 h 107"/>
                <a:gd name="T20" fmla="*/ 95 w 128"/>
                <a:gd name="T21" fmla="*/ 101 h 107"/>
                <a:gd name="T22" fmla="*/ 108 w 128"/>
                <a:gd name="T23" fmla="*/ 107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8" h="107">
                  <a:moveTo>
                    <a:pt x="108" y="107"/>
                  </a:moveTo>
                  <a:lnTo>
                    <a:pt x="128" y="30"/>
                  </a:lnTo>
                  <a:lnTo>
                    <a:pt x="0" y="0"/>
                  </a:lnTo>
                  <a:lnTo>
                    <a:pt x="0" y="69"/>
                  </a:lnTo>
                  <a:lnTo>
                    <a:pt x="14" y="73"/>
                  </a:lnTo>
                  <a:lnTo>
                    <a:pt x="28" y="77"/>
                  </a:lnTo>
                  <a:lnTo>
                    <a:pt x="41" y="80"/>
                  </a:lnTo>
                  <a:lnTo>
                    <a:pt x="55" y="85"/>
                  </a:lnTo>
                  <a:lnTo>
                    <a:pt x="67" y="91"/>
                  </a:lnTo>
                  <a:lnTo>
                    <a:pt x="81" y="96"/>
                  </a:lnTo>
                  <a:lnTo>
                    <a:pt x="95" y="101"/>
                  </a:lnTo>
                  <a:lnTo>
                    <a:pt x="108" y="107"/>
                  </a:lnTo>
                  <a:close/>
                </a:path>
              </a:pathLst>
            </a:custGeom>
            <a:solidFill>
              <a:srgbClr val="F4F7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5885" name="Freeform 93">
              <a:extLst>
                <a:ext uri="{FF2B5EF4-FFF2-40B4-BE49-F238E27FC236}">
                  <a16:creationId xmlns:a16="http://schemas.microsoft.com/office/drawing/2014/main" id="{C9D8A5A0-DC42-EB87-0431-823CA3B0004E}"/>
                </a:ext>
              </a:extLst>
            </p:cNvPr>
            <p:cNvSpPr>
              <a:spLocks/>
            </p:cNvSpPr>
            <p:nvPr/>
          </p:nvSpPr>
          <p:spPr bwMode="auto">
            <a:xfrm>
              <a:off x="2894" y="2985"/>
              <a:ext cx="214" cy="333"/>
            </a:xfrm>
            <a:custGeom>
              <a:avLst/>
              <a:gdLst>
                <a:gd name="T0" fmla="*/ 296 w 428"/>
                <a:gd name="T1" fmla="*/ 429 h 666"/>
                <a:gd name="T2" fmla="*/ 302 w 428"/>
                <a:gd name="T3" fmla="*/ 395 h 666"/>
                <a:gd name="T4" fmla="*/ 416 w 428"/>
                <a:gd name="T5" fmla="*/ 438 h 666"/>
                <a:gd name="T6" fmla="*/ 422 w 428"/>
                <a:gd name="T7" fmla="*/ 432 h 666"/>
                <a:gd name="T8" fmla="*/ 428 w 428"/>
                <a:gd name="T9" fmla="*/ 425 h 666"/>
                <a:gd name="T10" fmla="*/ 416 w 428"/>
                <a:gd name="T11" fmla="*/ 418 h 666"/>
                <a:gd name="T12" fmla="*/ 395 w 428"/>
                <a:gd name="T13" fmla="*/ 408 h 666"/>
                <a:gd name="T14" fmla="*/ 361 w 428"/>
                <a:gd name="T15" fmla="*/ 392 h 666"/>
                <a:gd name="T16" fmla="*/ 314 w 428"/>
                <a:gd name="T17" fmla="*/ 370 h 666"/>
                <a:gd name="T18" fmla="*/ 308 w 428"/>
                <a:gd name="T19" fmla="*/ 360 h 666"/>
                <a:gd name="T20" fmla="*/ 328 w 428"/>
                <a:gd name="T21" fmla="*/ 218 h 666"/>
                <a:gd name="T22" fmla="*/ 337 w 428"/>
                <a:gd name="T23" fmla="*/ 135 h 666"/>
                <a:gd name="T24" fmla="*/ 288 w 428"/>
                <a:gd name="T25" fmla="*/ 87 h 666"/>
                <a:gd name="T26" fmla="*/ 241 w 428"/>
                <a:gd name="T27" fmla="*/ 44 h 666"/>
                <a:gd name="T28" fmla="*/ 201 w 428"/>
                <a:gd name="T29" fmla="*/ 12 h 666"/>
                <a:gd name="T30" fmla="*/ 178 w 428"/>
                <a:gd name="T31" fmla="*/ 0 h 666"/>
                <a:gd name="T32" fmla="*/ 176 w 428"/>
                <a:gd name="T33" fmla="*/ 0 h 666"/>
                <a:gd name="T34" fmla="*/ 174 w 428"/>
                <a:gd name="T35" fmla="*/ 0 h 666"/>
                <a:gd name="T36" fmla="*/ 174 w 428"/>
                <a:gd name="T37" fmla="*/ 5 h 666"/>
                <a:gd name="T38" fmla="*/ 176 w 428"/>
                <a:gd name="T39" fmla="*/ 11 h 666"/>
                <a:gd name="T40" fmla="*/ 190 w 428"/>
                <a:gd name="T41" fmla="*/ 37 h 666"/>
                <a:gd name="T42" fmla="*/ 168 w 428"/>
                <a:gd name="T43" fmla="*/ 27 h 666"/>
                <a:gd name="T44" fmla="*/ 152 w 428"/>
                <a:gd name="T45" fmla="*/ 21 h 666"/>
                <a:gd name="T46" fmla="*/ 126 w 428"/>
                <a:gd name="T47" fmla="*/ 12 h 666"/>
                <a:gd name="T48" fmla="*/ 97 w 428"/>
                <a:gd name="T49" fmla="*/ 4 h 666"/>
                <a:gd name="T50" fmla="*/ 67 w 428"/>
                <a:gd name="T51" fmla="*/ 0 h 666"/>
                <a:gd name="T52" fmla="*/ 54 w 428"/>
                <a:gd name="T53" fmla="*/ 2 h 666"/>
                <a:gd name="T54" fmla="*/ 52 w 428"/>
                <a:gd name="T55" fmla="*/ 4 h 666"/>
                <a:gd name="T56" fmla="*/ 54 w 428"/>
                <a:gd name="T57" fmla="*/ 14 h 666"/>
                <a:gd name="T58" fmla="*/ 81 w 428"/>
                <a:gd name="T59" fmla="*/ 51 h 666"/>
                <a:gd name="T60" fmla="*/ 119 w 428"/>
                <a:gd name="T61" fmla="*/ 85 h 666"/>
                <a:gd name="T62" fmla="*/ 109 w 428"/>
                <a:gd name="T63" fmla="*/ 85 h 666"/>
                <a:gd name="T64" fmla="*/ 95 w 428"/>
                <a:gd name="T65" fmla="*/ 85 h 666"/>
                <a:gd name="T66" fmla="*/ 89 w 428"/>
                <a:gd name="T67" fmla="*/ 87 h 666"/>
                <a:gd name="T68" fmla="*/ 77 w 428"/>
                <a:gd name="T69" fmla="*/ 92 h 666"/>
                <a:gd name="T70" fmla="*/ 54 w 428"/>
                <a:gd name="T71" fmla="*/ 101 h 666"/>
                <a:gd name="T72" fmla="*/ 16 w 428"/>
                <a:gd name="T73" fmla="*/ 117 h 666"/>
                <a:gd name="T74" fmla="*/ 4 w 428"/>
                <a:gd name="T75" fmla="*/ 122 h 666"/>
                <a:gd name="T76" fmla="*/ 0 w 428"/>
                <a:gd name="T77" fmla="*/ 129 h 666"/>
                <a:gd name="T78" fmla="*/ 10 w 428"/>
                <a:gd name="T79" fmla="*/ 147 h 666"/>
                <a:gd name="T80" fmla="*/ 36 w 428"/>
                <a:gd name="T81" fmla="*/ 168 h 666"/>
                <a:gd name="T82" fmla="*/ 67 w 428"/>
                <a:gd name="T83" fmla="*/ 188 h 666"/>
                <a:gd name="T84" fmla="*/ 101 w 428"/>
                <a:gd name="T85" fmla="*/ 206 h 666"/>
                <a:gd name="T86" fmla="*/ 101 w 428"/>
                <a:gd name="T87" fmla="*/ 276 h 666"/>
                <a:gd name="T88" fmla="*/ 79 w 428"/>
                <a:gd name="T89" fmla="*/ 276 h 666"/>
                <a:gd name="T90" fmla="*/ 65 w 428"/>
                <a:gd name="T91" fmla="*/ 278 h 666"/>
                <a:gd name="T92" fmla="*/ 65 w 428"/>
                <a:gd name="T93" fmla="*/ 282 h 666"/>
                <a:gd name="T94" fmla="*/ 79 w 428"/>
                <a:gd name="T95" fmla="*/ 287 h 666"/>
                <a:gd name="T96" fmla="*/ 97 w 428"/>
                <a:gd name="T97" fmla="*/ 292 h 666"/>
                <a:gd name="T98" fmla="*/ 75 w 428"/>
                <a:gd name="T99" fmla="*/ 666 h 666"/>
                <a:gd name="T100" fmla="*/ 107 w 428"/>
                <a:gd name="T101" fmla="*/ 571 h 666"/>
                <a:gd name="T102" fmla="*/ 115 w 428"/>
                <a:gd name="T103" fmla="*/ 572 h 666"/>
                <a:gd name="T104" fmla="*/ 138 w 428"/>
                <a:gd name="T105" fmla="*/ 578 h 666"/>
                <a:gd name="T106" fmla="*/ 170 w 428"/>
                <a:gd name="T107" fmla="*/ 583 h 666"/>
                <a:gd name="T108" fmla="*/ 205 w 428"/>
                <a:gd name="T109" fmla="*/ 585 h 666"/>
                <a:gd name="T110" fmla="*/ 261 w 428"/>
                <a:gd name="T111" fmla="*/ 532 h 666"/>
                <a:gd name="T112" fmla="*/ 265 w 428"/>
                <a:gd name="T113" fmla="*/ 535 h 666"/>
                <a:gd name="T114" fmla="*/ 272 w 428"/>
                <a:gd name="T115" fmla="*/ 540 h 666"/>
                <a:gd name="T116" fmla="*/ 282 w 428"/>
                <a:gd name="T117" fmla="*/ 501 h 666"/>
                <a:gd name="T118" fmla="*/ 292 w 428"/>
                <a:gd name="T119" fmla="*/ 452 h 6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428" h="666">
                  <a:moveTo>
                    <a:pt x="292" y="452"/>
                  </a:moveTo>
                  <a:lnTo>
                    <a:pt x="296" y="429"/>
                  </a:lnTo>
                  <a:lnTo>
                    <a:pt x="300" y="409"/>
                  </a:lnTo>
                  <a:lnTo>
                    <a:pt x="302" y="395"/>
                  </a:lnTo>
                  <a:lnTo>
                    <a:pt x="302" y="390"/>
                  </a:lnTo>
                  <a:lnTo>
                    <a:pt x="416" y="438"/>
                  </a:lnTo>
                  <a:lnTo>
                    <a:pt x="420" y="436"/>
                  </a:lnTo>
                  <a:lnTo>
                    <a:pt x="422" y="432"/>
                  </a:lnTo>
                  <a:lnTo>
                    <a:pt x="426" y="429"/>
                  </a:lnTo>
                  <a:lnTo>
                    <a:pt x="428" y="425"/>
                  </a:lnTo>
                  <a:lnTo>
                    <a:pt x="424" y="424"/>
                  </a:lnTo>
                  <a:lnTo>
                    <a:pt x="416" y="418"/>
                  </a:lnTo>
                  <a:lnTo>
                    <a:pt x="406" y="415"/>
                  </a:lnTo>
                  <a:lnTo>
                    <a:pt x="395" y="408"/>
                  </a:lnTo>
                  <a:lnTo>
                    <a:pt x="381" y="400"/>
                  </a:lnTo>
                  <a:lnTo>
                    <a:pt x="361" y="392"/>
                  </a:lnTo>
                  <a:lnTo>
                    <a:pt x="339" y="381"/>
                  </a:lnTo>
                  <a:lnTo>
                    <a:pt x="314" y="370"/>
                  </a:lnTo>
                  <a:lnTo>
                    <a:pt x="306" y="367"/>
                  </a:lnTo>
                  <a:lnTo>
                    <a:pt x="308" y="360"/>
                  </a:lnTo>
                  <a:lnTo>
                    <a:pt x="318" y="285"/>
                  </a:lnTo>
                  <a:lnTo>
                    <a:pt x="328" y="218"/>
                  </a:lnTo>
                  <a:lnTo>
                    <a:pt x="334" y="165"/>
                  </a:lnTo>
                  <a:lnTo>
                    <a:pt x="337" y="135"/>
                  </a:lnTo>
                  <a:lnTo>
                    <a:pt x="312" y="110"/>
                  </a:lnTo>
                  <a:lnTo>
                    <a:pt x="288" y="87"/>
                  </a:lnTo>
                  <a:lnTo>
                    <a:pt x="263" y="64"/>
                  </a:lnTo>
                  <a:lnTo>
                    <a:pt x="241" y="44"/>
                  </a:lnTo>
                  <a:lnTo>
                    <a:pt x="219" y="27"/>
                  </a:lnTo>
                  <a:lnTo>
                    <a:pt x="201" y="12"/>
                  </a:lnTo>
                  <a:lnTo>
                    <a:pt x="188" y="4"/>
                  </a:lnTo>
                  <a:lnTo>
                    <a:pt x="178" y="0"/>
                  </a:lnTo>
                  <a:lnTo>
                    <a:pt x="176" y="0"/>
                  </a:lnTo>
                  <a:lnTo>
                    <a:pt x="176" y="0"/>
                  </a:lnTo>
                  <a:lnTo>
                    <a:pt x="174" y="0"/>
                  </a:lnTo>
                  <a:lnTo>
                    <a:pt x="174" y="0"/>
                  </a:lnTo>
                  <a:lnTo>
                    <a:pt x="174" y="2"/>
                  </a:lnTo>
                  <a:lnTo>
                    <a:pt x="174" y="5"/>
                  </a:lnTo>
                  <a:lnTo>
                    <a:pt x="174" y="7"/>
                  </a:lnTo>
                  <a:lnTo>
                    <a:pt x="176" y="11"/>
                  </a:lnTo>
                  <a:lnTo>
                    <a:pt x="194" y="39"/>
                  </a:lnTo>
                  <a:lnTo>
                    <a:pt x="190" y="37"/>
                  </a:lnTo>
                  <a:lnTo>
                    <a:pt x="178" y="32"/>
                  </a:lnTo>
                  <a:lnTo>
                    <a:pt x="168" y="27"/>
                  </a:lnTo>
                  <a:lnTo>
                    <a:pt x="162" y="25"/>
                  </a:lnTo>
                  <a:lnTo>
                    <a:pt x="152" y="21"/>
                  </a:lnTo>
                  <a:lnTo>
                    <a:pt x="140" y="16"/>
                  </a:lnTo>
                  <a:lnTo>
                    <a:pt x="126" y="12"/>
                  </a:lnTo>
                  <a:lnTo>
                    <a:pt x="113" y="7"/>
                  </a:lnTo>
                  <a:lnTo>
                    <a:pt x="97" y="4"/>
                  </a:lnTo>
                  <a:lnTo>
                    <a:pt x="81" y="2"/>
                  </a:lnTo>
                  <a:lnTo>
                    <a:pt x="67" y="0"/>
                  </a:lnTo>
                  <a:lnTo>
                    <a:pt x="55" y="2"/>
                  </a:lnTo>
                  <a:lnTo>
                    <a:pt x="54" y="2"/>
                  </a:lnTo>
                  <a:lnTo>
                    <a:pt x="54" y="2"/>
                  </a:lnTo>
                  <a:lnTo>
                    <a:pt x="52" y="4"/>
                  </a:lnTo>
                  <a:lnTo>
                    <a:pt x="52" y="4"/>
                  </a:lnTo>
                  <a:lnTo>
                    <a:pt x="54" y="14"/>
                  </a:lnTo>
                  <a:lnTo>
                    <a:pt x="65" y="32"/>
                  </a:lnTo>
                  <a:lnTo>
                    <a:pt x="81" y="51"/>
                  </a:lnTo>
                  <a:lnTo>
                    <a:pt x="101" y="69"/>
                  </a:lnTo>
                  <a:lnTo>
                    <a:pt x="119" y="85"/>
                  </a:lnTo>
                  <a:lnTo>
                    <a:pt x="117" y="85"/>
                  </a:lnTo>
                  <a:lnTo>
                    <a:pt x="109" y="85"/>
                  </a:lnTo>
                  <a:lnTo>
                    <a:pt x="101" y="85"/>
                  </a:lnTo>
                  <a:lnTo>
                    <a:pt x="95" y="85"/>
                  </a:lnTo>
                  <a:lnTo>
                    <a:pt x="93" y="85"/>
                  </a:lnTo>
                  <a:lnTo>
                    <a:pt x="89" y="87"/>
                  </a:lnTo>
                  <a:lnTo>
                    <a:pt x="83" y="89"/>
                  </a:lnTo>
                  <a:lnTo>
                    <a:pt x="77" y="92"/>
                  </a:lnTo>
                  <a:lnTo>
                    <a:pt x="65" y="96"/>
                  </a:lnTo>
                  <a:lnTo>
                    <a:pt x="54" y="101"/>
                  </a:lnTo>
                  <a:lnTo>
                    <a:pt x="36" y="108"/>
                  </a:lnTo>
                  <a:lnTo>
                    <a:pt x="16" y="117"/>
                  </a:lnTo>
                  <a:lnTo>
                    <a:pt x="10" y="121"/>
                  </a:lnTo>
                  <a:lnTo>
                    <a:pt x="4" y="122"/>
                  </a:lnTo>
                  <a:lnTo>
                    <a:pt x="2" y="126"/>
                  </a:lnTo>
                  <a:lnTo>
                    <a:pt x="0" y="129"/>
                  </a:lnTo>
                  <a:lnTo>
                    <a:pt x="2" y="138"/>
                  </a:lnTo>
                  <a:lnTo>
                    <a:pt x="10" y="147"/>
                  </a:lnTo>
                  <a:lnTo>
                    <a:pt x="22" y="158"/>
                  </a:lnTo>
                  <a:lnTo>
                    <a:pt x="36" y="168"/>
                  </a:lnTo>
                  <a:lnTo>
                    <a:pt x="52" y="179"/>
                  </a:lnTo>
                  <a:lnTo>
                    <a:pt x="67" y="188"/>
                  </a:lnTo>
                  <a:lnTo>
                    <a:pt x="85" y="197"/>
                  </a:lnTo>
                  <a:lnTo>
                    <a:pt x="101" y="206"/>
                  </a:lnTo>
                  <a:lnTo>
                    <a:pt x="109" y="207"/>
                  </a:lnTo>
                  <a:lnTo>
                    <a:pt x="101" y="276"/>
                  </a:lnTo>
                  <a:lnTo>
                    <a:pt x="91" y="276"/>
                  </a:lnTo>
                  <a:lnTo>
                    <a:pt x="79" y="276"/>
                  </a:lnTo>
                  <a:lnTo>
                    <a:pt x="71" y="276"/>
                  </a:lnTo>
                  <a:lnTo>
                    <a:pt x="65" y="278"/>
                  </a:lnTo>
                  <a:lnTo>
                    <a:pt x="61" y="278"/>
                  </a:lnTo>
                  <a:lnTo>
                    <a:pt x="65" y="282"/>
                  </a:lnTo>
                  <a:lnTo>
                    <a:pt x="71" y="284"/>
                  </a:lnTo>
                  <a:lnTo>
                    <a:pt x="79" y="287"/>
                  </a:lnTo>
                  <a:lnTo>
                    <a:pt x="89" y="291"/>
                  </a:lnTo>
                  <a:lnTo>
                    <a:pt x="97" y="292"/>
                  </a:lnTo>
                  <a:lnTo>
                    <a:pt x="55" y="661"/>
                  </a:lnTo>
                  <a:lnTo>
                    <a:pt x="75" y="666"/>
                  </a:lnTo>
                  <a:lnTo>
                    <a:pt x="95" y="567"/>
                  </a:lnTo>
                  <a:lnTo>
                    <a:pt x="107" y="571"/>
                  </a:lnTo>
                  <a:lnTo>
                    <a:pt x="109" y="571"/>
                  </a:lnTo>
                  <a:lnTo>
                    <a:pt x="115" y="572"/>
                  </a:lnTo>
                  <a:lnTo>
                    <a:pt x="125" y="576"/>
                  </a:lnTo>
                  <a:lnTo>
                    <a:pt x="138" y="578"/>
                  </a:lnTo>
                  <a:lnTo>
                    <a:pt x="152" y="579"/>
                  </a:lnTo>
                  <a:lnTo>
                    <a:pt x="170" y="583"/>
                  </a:lnTo>
                  <a:lnTo>
                    <a:pt x="188" y="585"/>
                  </a:lnTo>
                  <a:lnTo>
                    <a:pt x="205" y="585"/>
                  </a:lnTo>
                  <a:lnTo>
                    <a:pt x="197" y="571"/>
                  </a:lnTo>
                  <a:lnTo>
                    <a:pt x="261" y="532"/>
                  </a:lnTo>
                  <a:lnTo>
                    <a:pt x="263" y="532"/>
                  </a:lnTo>
                  <a:lnTo>
                    <a:pt x="265" y="535"/>
                  </a:lnTo>
                  <a:lnTo>
                    <a:pt x="268" y="537"/>
                  </a:lnTo>
                  <a:lnTo>
                    <a:pt x="272" y="540"/>
                  </a:lnTo>
                  <a:lnTo>
                    <a:pt x="278" y="523"/>
                  </a:lnTo>
                  <a:lnTo>
                    <a:pt x="282" y="501"/>
                  </a:lnTo>
                  <a:lnTo>
                    <a:pt x="288" y="478"/>
                  </a:lnTo>
                  <a:lnTo>
                    <a:pt x="292" y="452"/>
                  </a:lnTo>
                  <a:close/>
                </a:path>
              </a:pathLst>
            </a:custGeom>
            <a:solidFill>
              <a:srgbClr val="F4BF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5886" name="Freeform 94">
              <a:extLst>
                <a:ext uri="{FF2B5EF4-FFF2-40B4-BE49-F238E27FC236}">
                  <a16:creationId xmlns:a16="http://schemas.microsoft.com/office/drawing/2014/main" id="{D60248B1-7FDC-CEAC-C9F8-DCACA3163715}"/>
                </a:ext>
              </a:extLst>
            </p:cNvPr>
            <p:cNvSpPr>
              <a:spLocks/>
            </p:cNvSpPr>
            <p:nvPr/>
          </p:nvSpPr>
          <p:spPr bwMode="auto">
            <a:xfrm>
              <a:off x="3006" y="3263"/>
              <a:ext cx="76" cy="186"/>
            </a:xfrm>
            <a:custGeom>
              <a:avLst/>
              <a:gdLst>
                <a:gd name="T0" fmla="*/ 150 w 152"/>
                <a:gd name="T1" fmla="*/ 103 h 372"/>
                <a:gd name="T2" fmla="*/ 142 w 152"/>
                <a:gd name="T3" fmla="*/ 94 h 372"/>
                <a:gd name="T4" fmla="*/ 132 w 152"/>
                <a:gd name="T5" fmla="*/ 82 h 372"/>
                <a:gd name="T6" fmla="*/ 116 w 152"/>
                <a:gd name="T7" fmla="*/ 69 h 372"/>
                <a:gd name="T8" fmla="*/ 101 w 152"/>
                <a:gd name="T9" fmla="*/ 54 h 372"/>
                <a:gd name="T10" fmla="*/ 83 w 152"/>
                <a:gd name="T11" fmla="*/ 39 h 372"/>
                <a:gd name="T12" fmla="*/ 65 w 152"/>
                <a:gd name="T13" fmla="*/ 25 h 372"/>
                <a:gd name="T14" fmla="*/ 47 w 152"/>
                <a:gd name="T15" fmla="*/ 11 h 372"/>
                <a:gd name="T16" fmla="*/ 34 w 152"/>
                <a:gd name="T17" fmla="*/ 0 h 372"/>
                <a:gd name="T18" fmla="*/ 0 w 152"/>
                <a:gd name="T19" fmla="*/ 20 h 372"/>
                <a:gd name="T20" fmla="*/ 2 w 152"/>
                <a:gd name="T21" fmla="*/ 25 h 372"/>
                <a:gd name="T22" fmla="*/ 20 w 152"/>
                <a:gd name="T23" fmla="*/ 57 h 372"/>
                <a:gd name="T24" fmla="*/ 38 w 152"/>
                <a:gd name="T25" fmla="*/ 94 h 372"/>
                <a:gd name="T26" fmla="*/ 51 w 152"/>
                <a:gd name="T27" fmla="*/ 130 h 372"/>
                <a:gd name="T28" fmla="*/ 57 w 152"/>
                <a:gd name="T29" fmla="*/ 155 h 372"/>
                <a:gd name="T30" fmla="*/ 57 w 152"/>
                <a:gd name="T31" fmla="*/ 165 h 372"/>
                <a:gd name="T32" fmla="*/ 53 w 152"/>
                <a:gd name="T33" fmla="*/ 176 h 372"/>
                <a:gd name="T34" fmla="*/ 51 w 152"/>
                <a:gd name="T35" fmla="*/ 188 h 372"/>
                <a:gd name="T36" fmla="*/ 47 w 152"/>
                <a:gd name="T37" fmla="*/ 199 h 372"/>
                <a:gd name="T38" fmla="*/ 43 w 152"/>
                <a:gd name="T39" fmla="*/ 209 h 372"/>
                <a:gd name="T40" fmla="*/ 41 w 152"/>
                <a:gd name="T41" fmla="*/ 220 h 372"/>
                <a:gd name="T42" fmla="*/ 40 w 152"/>
                <a:gd name="T43" fmla="*/ 231 h 372"/>
                <a:gd name="T44" fmla="*/ 41 w 152"/>
                <a:gd name="T45" fmla="*/ 238 h 372"/>
                <a:gd name="T46" fmla="*/ 47 w 152"/>
                <a:gd name="T47" fmla="*/ 247 h 372"/>
                <a:gd name="T48" fmla="*/ 59 w 152"/>
                <a:gd name="T49" fmla="*/ 257 h 372"/>
                <a:gd name="T50" fmla="*/ 71 w 152"/>
                <a:gd name="T51" fmla="*/ 266 h 372"/>
                <a:gd name="T52" fmla="*/ 85 w 152"/>
                <a:gd name="T53" fmla="*/ 275 h 372"/>
                <a:gd name="T54" fmla="*/ 89 w 152"/>
                <a:gd name="T55" fmla="*/ 279 h 372"/>
                <a:gd name="T56" fmla="*/ 97 w 152"/>
                <a:gd name="T57" fmla="*/ 372 h 372"/>
                <a:gd name="T58" fmla="*/ 118 w 152"/>
                <a:gd name="T59" fmla="*/ 369 h 372"/>
                <a:gd name="T60" fmla="*/ 109 w 152"/>
                <a:gd name="T61" fmla="*/ 279 h 372"/>
                <a:gd name="T62" fmla="*/ 109 w 152"/>
                <a:gd name="T63" fmla="*/ 277 h 372"/>
                <a:gd name="T64" fmla="*/ 128 w 152"/>
                <a:gd name="T65" fmla="*/ 222 h 372"/>
                <a:gd name="T66" fmla="*/ 144 w 152"/>
                <a:gd name="T67" fmla="*/ 169 h 372"/>
                <a:gd name="T68" fmla="*/ 152 w 152"/>
                <a:gd name="T69" fmla="*/ 126 h 372"/>
                <a:gd name="T70" fmla="*/ 150 w 152"/>
                <a:gd name="T71" fmla="*/ 103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52" h="372">
                  <a:moveTo>
                    <a:pt x="150" y="103"/>
                  </a:moveTo>
                  <a:lnTo>
                    <a:pt x="142" y="94"/>
                  </a:lnTo>
                  <a:lnTo>
                    <a:pt x="132" y="82"/>
                  </a:lnTo>
                  <a:lnTo>
                    <a:pt x="116" y="69"/>
                  </a:lnTo>
                  <a:lnTo>
                    <a:pt x="101" y="54"/>
                  </a:lnTo>
                  <a:lnTo>
                    <a:pt x="83" y="39"/>
                  </a:lnTo>
                  <a:lnTo>
                    <a:pt x="65" y="25"/>
                  </a:lnTo>
                  <a:lnTo>
                    <a:pt x="47" y="11"/>
                  </a:lnTo>
                  <a:lnTo>
                    <a:pt x="34" y="0"/>
                  </a:lnTo>
                  <a:lnTo>
                    <a:pt x="0" y="20"/>
                  </a:lnTo>
                  <a:lnTo>
                    <a:pt x="2" y="25"/>
                  </a:lnTo>
                  <a:lnTo>
                    <a:pt x="20" y="57"/>
                  </a:lnTo>
                  <a:lnTo>
                    <a:pt x="38" y="94"/>
                  </a:lnTo>
                  <a:lnTo>
                    <a:pt x="51" y="130"/>
                  </a:lnTo>
                  <a:lnTo>
                    <a:pt x="57" y="155"/>
                  </a:lnTo>
                  <a:lnTo>
                    <a:pt x="57" y="165"/>
                  </a:lnTo>
                  <a:lnTo>
                    <a:pt x="53" y="176"/>
                  </a:lnTo>
                  <a:lnTo>
                    <a:pt x="51" y="188"/>
                  </a:lnTo>
                  <a:lnTo>
                    <a:pt x="47" y="199"/>
                  </a:lnTo>
                  <a:lnTo>
                    <a:pt x="43" y="209"/>
                  </a:lnTo>
                  <a:lnTo>
                    <a:pt x="41" y="220"/>
                  </a:lnTo>
                  <a:lnTo>
                    <a:pt x="40" y="231"/>
                  </a:lnTo>
                  <a:lnTo>
                    <a:pt x="41" y="238"/>
                  </a:lnTo>
                  <a:lnTo>
                    <a:pt x="47" y="247"/>
                  </a:lnTo>
                  <a:lnTo>
                    <a:pt x="59" y="257"/>
                  </a:lnTo>
                  <a:lnTo>
                    <a:pt x="71" y="266"/>
                  </a:lnTo>
                  <a:lnTo>
                    <a:pt x="85" y="275"/>
                  </a:lnTo>
                  <a:lnTo>
                    <a:pt x="89" y="279"/>
                  </a:lnTo>
                  <a:lnTo>
                    <a:pt x="97" y="372"/>
                  </a:lnTo>
                  <a:lnTo>
                    <a:pt x="118" y="369"/>
                  </a:lnTo>
                  <a:lnTo>
                    <a:pt x="109" y="279"/>
                  </a:lnTo>
                  <a:lnTo>
                    <a:pt x="109" y="277"/>
                  </a:lnTo>
                  <a:lnTo>
                    <a:pt x="128" y="222"/>
                  </a:lnTo>
                  <a:lnTo>
                    <a:pt x="144" y="169"/>
                  </a:lnTo>
                  <a:lnTo>
                    <a:pt x="152" y="126"/>
                  </a:lnTo>
                  <a:lnTo>
                    <a:pt x="150" y="103"/>
                  </a:lnTo>
                  <a:close/>
                </a:path>
              </a:pathLst>
            </a:custGeom>
            <a:solidFill>
              <a:srgbClr val="F4BF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5887" name="Freeform 95">
              <a:extLst>
                <a:ext uri="{FF2B5EF4-FFF2-40B4-BE49-F238E27FC236}">
                  <a16:creationId xmlns:a16="http://schemas.microsoft.com/office/drawing/2014/main" id="{91733FCC-CCDF-C657-EB0C-67046D22592B}"/>
                </a:ext>
              </a:extLst>
            </p:cNvPr>
            <p:cNvSpPr>
              <a:spLocks/>
            </p:cNvSpPr>
            <p:nvPr/>
          </p:nvSpPr>
          <p:spPr bwMode="auto">
            <a:xfrm>
              <a:off x="3049" y="3449"/>
              <a:ext cx="121" cy="265"/>
            </a:xfrm>
            <a:custGeom>
              <a:avLst/>
              <a:gdLst>
                <a:gd name="T0" fmla="*/ 193 w 240"/>
                <a:gd name="T1" fmla="*/ 520 h 530"/>
                <a:gd name="T2" fmla="*/ 201 w 240"/>
                <a:gd name="T3" fmla="*/ 514 h 530"/>
                <a:gd name="T4" fmla="*/ 211 w 240"/>
                <a:gd name="T5" fmla="*/ 505 h 530"/>
                <a:gd name="T6" fmla="*/ 221 w 240"/>
                <a:gd name="T7" fmla="*/ 495 h 530"/>
                <a:gd name="T8" fmla="*/ 229 w 240"/>
                <a:gd name="T9" fmla="*/ 477 h 530"/>
                <a:gd name="T10" fmla="*/ 236 w 240"/>
                <a:gd name="T11" fmla="*/ 458 h 530"/>
                <a:gd name="T12" fmla="*/ 240 w 240"/>
                <a:gd name="T13" fmla="*/ 431 h 530"/>
                <a:gd name="T14" fmla="*/ 240 w 240"/>
                <a:gd name="T15" fmla="*/ 399 h 530"/>
                <a:gd name="T16" fmla="*/ 236 w 240"/>
                <a:gd name="T17" fmla="*/ 362 h 530"/>
                <a:gd name="T18" fmla="*/ 225 w 240"/>
                <a:gd name="T19" fmla="*/ 305 h 530"/>
                <a:gd name="T20" fmla="*/ 213 w 240"/>
                <a:gd name="T21" fmla="*/ 252 h 530"/>
                <a:gd name="T22" fmla="*/ 197 w 240"/>
                <a:gd name="T23" fmla="*/ 204 h 530"/>
                <a:gd name="T24" fmla="*/ 183 w 240"/>
                <a:gd name="T25" fmla="*/ 162 h 530"/>
                <a:gd name="T26" fmla="*/ 169 w 240"/>
                <a:gd name="T27" fmla="*/ 128 h 530"/>
                <a:gd name="T28" fmla="*/ 160 w 240"/>
                <a:gd name="T29" fmla="*/ 101 h 530"/>
                <a:gd name="T30" fmla="*/ 152 w 240"/>
                <a:gd name="T31" fmla="*/ 85 h 530"/>
                <a:gd name="T32" fmla="*/ 148 w 240"/>
                <a:gd name="T33" fmla="*/ 78 h 530"/>
                <a:gd name="T34" fmla="*/ 142 w 240"/>
                <a:gd name="T35" fmla="*/ 64 h 530"/>
                <a:gd name="T36" fmla="*/ 144 w 240"/>
                <a:gd name="T37" fmla="*/ 64 h 530"/>
                <a:gd name="T38" fmla="*/ 148 w 240"/>
                <a:gd name="T39" fmla="*/ 64 h 530"/>
                <a:gd name="T40" fmla="*/ 152 w 240"/>
                <a:gd name="T41" fmla="*/ 64 h 530"/>
                <a:gd name="T42" fmla="*/ 156 w 240"/>
                <a:gd name="T43" fmla="*/ 64 h 530"/>
                <a:gd name="T44" fmla="*/ 158 w 240"/>
                <a:gd name="T45" fmla="*/ 64 h 530"/>
                <a:gd name="T46" fmla="*/ 158 w 240"/>
                <a:gd name="T47" fmla="*/ 62 h 530"/>
                <a:gd name="T48" fmla="*/ 158 w 240"/>
                <a:gd name="T49" fmla="*/ 61 h 530"/>
                <a:gd name="T50" fmla="*/ 156 w 240"/>
                <a:gd name="T51" fmla="*/ 57 h 530"/>
                <a:gd name="T52" fmla="*/ 152 w 240"/>
                <a:gd name="T53" fmla="*/ 54 h 530"/>
                <a:gd name="T54" fmla="*/ 146 w 240"/>
                <a:gd name="T55" fmla="*/ 48 h 530"/>
                <a:gd name="T56" fmla="*/ 138 w 240"/>
                <a:gd name="T57" fmla="*/ 43 h 530"/>
                <a:gd name="T58" fmla="*/ 128 w 240"/>
                <a:gd name="T59" fmla="*/ 34 h 530"/>
                <a:gd name="T60" fmla="*/ 114 w 240"/>
                <a:gd name="T61" fmla="*/ 27 h 530"/>
                <a:gd name="T62" fmla="*/ 100 w 240"/>
                <a:gd name="T63" fmla="*/ 18 h 530"/>
                <a:gd name="T64" fmla="*/ 85 w 240"/>
                <a:gd name="T65" fmla="*/ 9 h 530"/>
                <a:gd name="T66" fmla="*/ 69 w 240"/>
                <a:gd name="T67" fmla="*/ 0 h 530"/>
                <a:gd name="T68" fmla="*/ 69 w 240"/>
                <a:gd name="T69" fmla="*/ 0 h 530"/>
                <a:gd name="T70" fmla="*/ 77 w 240"/>
                <a:gd name="T71" fmla="*/ 59 h 530"/>
                <a:gd name="T72" fmla="*/ 197 w 240"/>
                <a:gd name="T73" fmla="*/ 254 h 530"/>
                <a:gd name="T74" fmla="*/ 177 w 240"/>
                <a:gd name="T75" fmla="*/ 263 h 530"/>
                <a:gd name="T76" fmla="*/ 61 w 240"/>
                <a:gd name="T77" fmla="*/ 73 h 530"/>
                <a:gd name="T78" fmla="*/ 0 w 240"/>
                <a:gd name="T79" fmla="*/ 85 h 530"/>
                <a:gd name="T80" fmla="*/ 14 w 240"/>
                <a:gd name="T81" fmla="*/ 151 h 530"/>
                <a:gd name="T82" fmla="*/ 27 w 240"/>
                <a:gd name="T83" fmla="*/ 220 h 530"/>
                <a:gd name="T84" fmla="*/ 45 w 240"/>
                <a:gd name="T85" fmla="*/ 289 h 530"/>
                <a:gd name="T86" fmla="*/ 61 w 240"/>
                <a:gd name="T87" fmla="*/ 357 h 530"/>
                <a:gd name="T88" fmla="*/ 79 w 240"/>
                <a:gd name="T89" fmla="*/ 419 h 530"/>
                <a:gd name="T90" fmla="*/ 96 w 240"/>
                <a:gd name="T91" fmla="*/ 468 h 530"/>
                <a:gd name="T92" fmla="*/ 112 w 240"/>
                <a:gd name="T93" fmla="*/ 505 h 530"/>
                <a:gd name="T94" fmla="*/ 126 w 240"/>
                <a:gd name="T95" fmla="*/ 523 h 530"/>
                <a:gd name="T96" fmla="*/ 134 w 240"/>
                <a:gd name="T97" fmla="*/ 527 h 530"/>
                <a:gd name="T98" fmla="*/ 144 w 240"/>
                <a:gd name="T99" fmla="*/ 528 h 530"/>
                <a:gd name="T100" fmla="*/ 152 w 240"/>
                <a:gd name="T101" fmla="*/ 530 h 530"/>
                <a:gd name="T102" fmla="*/ 160 w 240"/>
                <a:gd name="T103" fmla="*/ 530 h 530"/>
                <a:gd name="T104" fmla="*/ 169 w 240"/>
                <a:gd name="T105" fmla="*/ 528 h 530"/>
                <a:gd name="T106" fmla="*/ 177 w 240"/>
                <a:gd name="T107" fmla="*/ 527 h 530"/>
                <a:gd name="T108" fmla="*/ 185 w 240"/>
                <a:gd name="T109" fmla="*/ 523 h 530"/>
                <a:gd name="T110" fmla="*/ 193 w 240"/>
                <a:gd name="T111" fmla="*/ 520 h 5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40" h="530">
                  <a:moveTo>
                    <a:pt x="193" y="520"/>
                  </a:moveTo>
                  <a:lnTo>
                    <a:pt x="201" y="514"/>
                  </a:lnTo>
                  <a:lnTo>
                    <a:pt x="211" y="505"/>
                  </a:lnTo>
                  <a:lnTo>
                    <a:pt x="221" y="495"/>
                  </a:lnTo>
                  <a:lnTo>
                    <a:pt x="229" y="477"/>
                  </a:lnTo>
                  <a:lnTo>
                    <a:pt x="236" y="458"/>
                  </a:lnTo>
                  <a:lnTo>
                    <a:pt x="240" y="431"/>
                  </a:lnTo>
                  <a:lnTo>
                    <a:pt x="240" y="399"/>
                  </a:lnTo>
                  <a:lnTo>
                    <a:pt x="236" y="362"/>
                  </a:lnTo>
                  <a:lnTo>
                    <a:pt x="225" y="305"/>
                  </a:lnTo>
                  <a:lnTo>
                    <a:pt x="213" y="252"/>
                  </a:lnTo>
                  <a:lnTo>
                    <a:pt x="197" y="204"/>
                  </a:lnTo>
                  <a:lnTo>
                    <a:pt x="183" y="162"/>
                  </a:lnTo>
                  <a:lnTo>
                    <a:pt x="169" y="128"/>
                  </a:lnTo>
                  <a:lnTo>
                    <a:pt x="160" y="101"/>
                  </a:lnTo>
                  <a:lnTo>
                    <a:pt x="152" y="85"/>
                  </a:lnTo>
                  <a:lnTo>
                    <a:pt x="148" y="78"/>
                  </a:lnTo>
                  <a:lnTo>
                    <a:pt x="142" y="64"/>
                  </a:lnTo>
                  <a:lnTo>
                    <a:pt x="144" y="64"/>
                  </a:lnTo>
                  <a:lnTo>
                    <a:pt x="148" y="64"/>
                  </a:lnTo>
                  <a:lnTo>
                    <a:pt x="152" y="64"/>
                  </a:lnTo>
                  <a:lnTo>
                    <a:pt x="156" y="64"/>
                  </a:lnTo>
                  <a:lnTo>
                    <a:pt x="158" y="64"/>
                  </a:lnTo>
                  <a:lnTo>
                    <a:pt x="158" y="62"/>
                  </a:lnTo>
                  <a:lnTo>
                    <a:pt x="158" y="61"/>
                  </a:lnTo>
                  <a:lnTo>
                    <a:pt x="156" y="57"/>
                  </a:lnTo>
                  <a:lnTo>
                    <a:pt x="152" y="54"/>
                  </a:lnTo>
                  <a:lnTo>
                    <a:pt x="146" y="48"/>
                  </a:lnTo>
                  <a:lnTo>
                    <a:pt x="138" y="43"/>
                  </a:lnTo>
                  <a:lnTo>
                    <a:pt x="128" y="34"/>
                  </a:lnTo>
                  <a:lnTo>
                    <a:pt x="114" y="27"/>
                  </a:lnTo>
                  <a:lnTo>
                    <a:pt x="100" y="18"/>
                  </a:lnTo>
                  <a:lnTo>
                    <a:pt x="85" y="9"/>
                  </a:lnTo>
                  <a:lnTo>
                    <a:pt x="69" y="0"/>
                  </a:lnTo>
                  <a:lnTo>
                    <a:pt x="69" y="0"/>
                  </a:lnTo>
                  <a:lnTo>
                    <a:pt x="77" y="59"/>
                  </a:lnTo>
                  <a:lnTo>
                    <a:pt x="197" y="254"/>
                  </a:lnTo>
                  <a:lnTo>
                    <a:pt x="177" y="263"/>
                  </a:lnTo>
                  <a:lnTo>
                    <a:pt x="61" y="73"/>
                  </a:lnTo>
                  <a:lnTo>
                    <a:pt x="0" y="85"/>
                  </a:lnTo>
                  <a:lnTo>
                    <a:pt x="14" y="151"/>
                  </a:lnTo>
                  <a:lnTo>
                    <a:pt x="27" y="220"/>
                  </a:lnTo>
                  <a:lnTo>
                    <a:pt x="45" y="289"/>
                  </a:lnTo>
                  <a:lnTo>
                    <a:pt x="61" y="357"/>
                  </a:lnTo>
                  <a:lnTo>
                    <a:pt x="79" y="419"/>
                  </a:lnTo>
                  <a:lnTo>
                    <a:pt x="96" y="468"/>
                  </a:lnTo>
                  <a:lnTo>
                    <a:pt x="112" y="505"/>
                  </a:lnTo>
                  <a:lnTo>
                    <a:pt x="126" y="523"/>
                  </a:lnTo>
                  <a:lnTo>
                    <a:pt x="134" y="527"/>
                  </a:lnTo>
                  <a:lnTo>
                    <a:pt x="144" y="528"/>
                  </a:lnTo>
                  <a:lnTo>
                    <a:pt x="152" y="530"/>
                  </a:lnTo>
                  <a:lnTo>
                    <a:pt x="160" y="530"/>
                  </a:lnTo>
                  <a:lnTo>
                    <a:pt x="169" y="528"/>
                  </a:lnTo>
                  <a:lnTo>
                    <a:pt x="177" y="527"/>
                  </a:lnTo>
                  <a:lnTo>
                    <a:pt x="185" y="523"/>
                  </a:lnTo>
                  <a:lnTo>
                    <a:pt x="193" y="520"/>
                  </a:lnTo>
                  <a:close/>
                </a:path>
              </a:pathLst>
            </a:custGeom>
            <a:solidFill>
              <a:srgbClr val="2BA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5888" name="Freeform 96">
              <a:extLst>
                <a:ext uri="{FF2B5EF4-FFF2-40B4-BE49-F238E27FC236}">
                  <a16:creationId xmlns:a16="http://schemas.microsoft.com/office/drawing/2014/main" id="{914EEB0D-197C-F54C-29E1-4C3C10660D1A}"/>
                </a:ext>
              </a:extLst>
            </p:cNvPr>
            <p:cNvSpPr>
              <a:spLocks/>
            </p:cNvSpPr>
            <p:nvPr/>
          </p:nvSpPr>
          <p:spPr bwMode="auto">
            <a:xfrm>
              <a:off x="2981" y="3478"/>
              <a:ext cx="124" cy="328"/>
            </a:xfrm>
            <a:custGeom>
              <a:avLst/>
              <a:gdLst>
                <a:gd name="T0" fmla="*/ 246 w 246"/>
                <a:gd name="T1" fmla="*/ 655 h 655"/>
                <a:gd name="T2" fmla="*/ 246 w 246"/>
                <a:gd name="T3" fmla="*/ 476 h 655"/>
                <a:gd name="T4" fmla="*/ 225 w 246"/>
                <a:gd name="T5" fmla="*/ 446 h 655"/>
                <a:gd name="T6" fmla="*/ 205 w 246"/>
                <a:gd name="T7" fmla="*/ 395 h 655"/>
                <a:gd name="T8" fmla="*/ 183 w 246"/>
                <a:gd name="T9" fmla="*/ 329 h 655"/>
                <a:gd name="T10" fmla="*/ 163 w 246"/>
                <a:gd name="T11" fmla="*/ 257 h 655"/>
                <a:gd name="T12" fmla="*/ 146 w 246"/>
                <a:gd name="T13" fmla="*/ 182 h 655"/>
                <a:gd name="T14" fmla="*/ 132 w 246"/>
                <a:gd name="T15" fmla="*/ 115 h 655"/>
                <a:gd name="T16" fmla="*/ 120 w 246"/>
                <a:gd name="T17" fmla="*/ 58 h 655"/>
                <a:gd name="T18" fmla="*/ 112 w 246"/>
                <a:gd name="T19" fmla="*/ 21 h 655"/>
                <a:gd name="T20" fmla="*/ 108 w 246"/>
                <a:gd name="T21" fmla="*/ 0 h 655"/>
                <a:gd name="T22" fmla="*/ 89 w 246"/>
                <a:gd name="T23" fmla="*/ 14 h 655"/>
                <a:gd name="T24" fmla="*/ 98 w 246"/>
                <a:gd name="T25" fmla="*/ 25 h 655"/>
                <a:gd name="T26" fmla="*/ 98 w 246"/>
                <a:gd name="T27" fmla="*/ 28 h 655"/>
                <a:gd name="T28" fmla="*/ 98 w 246"/>
                <a:gd name="T29" fmla="*/ 37 h 655"/>
                <a:gd name="T30" fmla="*/ 100 w 246"/>
                <a:gd name="T31" fmla="*/ 57 h 655"/>
                <a:gd name="T32" fmla="*/ 98 w 246"/>
                <a:gd name="T33" fmla="*/ 83 h 655"/>
                <a:gd name="T34" fmla="*/ 94 w 246"/>
                <a:gd name="T35" fmla="*/ 113 h 655"/>
                <a:gd name="T36" fmla="*/ 90 w 246"/>
                <a:gd name="T37" fmla="*/ 129 h 655"/>
                <a:gd name="T38" fmla="*/ 81 w 246"/>
                <a:gd name="T39" fmla="*/ 147 h 655"/>
                <a:gd name="T40" fmla="*/ 69 w 246"/>
                <a:gd name="T41" fmla="*/ 170 h 655"/>
                <a:gd name="T42" fmla="*/ 55 w 246"/>
                <a:gd name="T43" fmla="*/ 193 h 655"/>
                <a:gd name="T44" fmla="*/ 39 w 246"/>
                <a:gd name="T45" fmla="*/ 218 h 655"/>
                <a:gd name="T46" fmla="*/ 25 w 246"/>
                <a:gd name="T47" fmla="*/ 241 h 655"/>
                <a:gd name="T48" fmla="*/ 12 w 246"/>
                <a:gd name="T49" fmla="*/ 260 h 655"/>
                <a:gd name="T50" fmla="*/ 0 w 246"/>
                <a:gd name="T51" fmla="*/ 278 h 655"/>
                <a:gd name="T52" fmla="*/ 18 w 246"/>
                <a:gd name="T53" fmla="*/ 312 h 655"/>
                <a:gd name="T54" fmla="*/ 27 w 246"/>
                <a:gd name="T55" fmla="*/ 331 h 655"/>
                <a:gd name="T56" fmla="*/ 31 w 246"/>
                <a:gd name="T57" fmla="*/ 338 h 655"/>
                <a:gd name="T58" fmla="*/ 31 w 246"/>
                <a:gd name="T59" fmla="*/ 340 h 655"/>
                <a:gd name="T60" fmla="*/ 39 w 246"/>
                <a:gd name="T61" fmla="*/ 592 h 655"/>
                <a:gd name="T62" fmla="*/ 49 w 246"/>
                <a:gd name="T63" fmla="*/ 595 h 655"/>
                <a:gd name="T64" fmla="*/ 67 w 246"/>
                <a:gd name="T65" fmla="*/ 601 h 655"/>
                <a:gd name="T66" fmla="*/ 83 w 246"/>
                <a:gd name="T67" fmla="*/ 608 h 655"/>
                <a:gd name="T68" fmla="*/ 92 w 246"/>
                <a:gd name="T69" fmla="*/ 611 h 655"/>
                <a:gd name="T70" fmla="*/ 118 w 246"/>
                <a:gd name="T71" fmla="*/ 620 h 655"/>
                <a:gd name="T72" fmla="*/ 146 w 246"/>
                <a:gd name="T73" fmla="*/ 631 h 655"/>
                <a:gd name="T74" fmla="*/ 171 w 246"/>
                <a:gd name="T75" fmla="*/ 638 h 655"/>
                <a:gd name="T76" fmla="*/ 195 w 246"/>
                <a:gd name="T77" fmla="*/ 645 h 655"/>
                <a:gd name="T78" fmla="*/ 215 w 246"/>
                <a:gd name="T79" fmla="*/ 650 h 655"/>
                <a:gd name="T80" fmla="*/ 230 w 246"/>
                <a:gd name="T81" fmla="*/ 654 h 655"/>
                <a:gd name="T82" fmla="*/ 242 w 246"/>
                <a:gd name="T83" fmla="*/ 655 h 655"/>
                <a:gd name="T84" fmla="*/ 246 w 246"/>
                <a:gd name="T85" fmla="*/ 655 h 6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46" h="655">
                  <a:moveTo>
                    <a:pt x="246" y="655"/>
                  </a:moveTo>
                  <a:lnTo>
                    <a:pt x="246" y="476"/>
                  </a:lnTo>
                  <a:lnTo>
                    <a:pt x="225" y="446"/>
                  </a:lnTo>
                  <a:lnTo>
                    <a:pt x="205" y="395"/>
                  </a:lnTo>
                  <a:lnTo>
                    <a:pt x="183" y="329"/>
                  </a:lnTo>
                  <a:lnTo>
                    <a:pt x="163" y="257"/>
                  </a:lnTo>
                  <a:lnTo>
                    <a:pt x="146" y="182"/>
                  </a:lnTo>
                  <a:lnTo>
                    <a:pt x="132" y="115"/>
                  </a:lnTo>
                  <a:lnTo>
                    <a:pt x="120" y="58"/>
                  </a:lnTo>
                  <a:lnTo>
                    <a:pt x="112" y="21"/>
                  </a:lnTo>
                  <a:lnTo>
                    <a:pt x="108" y="0"/>
                  </a:lnTo>
                  <a:lnTo>
                    <a:pt x="89" y="14"/>
                  </a:lnTo>
                  <a:lnTo>
                    <a:pt x="98" y="25"/>
                  </a:lnTo>
                  <a:lnTo>
                    <a:pt x="98" y="28"/>
                  </a:lnTo>
                  <a:lnTo>
                    <a:pt x="98" y="37"/>
                  </a:lnTo>
                  <a:lnTo>
                    <a:pt x="100" y="57"/>
                  </a:lnTo>
                  <a:lnTo>
                    <a:pt x="98" y="83"/>
                  </a:lnTo>
                  <a:lnTo>
                    <a:pt x="94" y="113"/>
                  </a:lnTo>
                  <a:lnTo>
                    <a:pt x="90" y="129"/>
                  </a:lnTo>
                  <a:lnTo>
                    <a:pt x="81" y="147"/>
                  </a:lnTo>
                  <a:lnTo>
                    <a:pt x="69" y="170"/>
                  </a:lnTo>
                  <a:lnTo>
                    <a:pt x="55" y="193"/>
                  </a:lnTo>
                  <a:lnTo>
                    <a:pt x="39" y="218"/>
                  </a:lnTo>
                  <a:lnTo>
                    <a:pt x="25" y="241"/>
                  </a:lnTo>
                  <a:lnTo>
                    <a:pt x="12" y="260"/>
                  </a:lnTo>
                  <a:lnTo>
                    <a:pt x="0" y="278"/>
                  </a:lnTo>
                  <a:lnTo>
                    <a:pt x="18" y="312"/>
                  </a:lnTo>
                  <a:lnTo>
                    <a:pt x="27" y="331"/>
                  </a:lnTo>
                  <a:lnTo>
                    <a:pt x="31" y="338"/>
                  </a:lnTo>
                  <a:lnTo>
                    <a:pt x="31" y="340"/>
                  </a:lnTo>
                  <a:lnTo>
                    <a:pt x="39" y="592"/>
                  </a:lnTo>
                  <a:lnTo>
                    <a:pt x="49" y="595"/>
                  </a:lnTo>
                  <a:lnTo>
                    <a:pt x="67" y="601"/>
                  </a:lnTo>
                  <a:lnTo>
                    <a:pt x="83" y="608"/>
                  </a:lnTo>
                  <a:lnTo>
                    <a:pt x="92" y="611"/>
                  </a:lnTo>
                  <a:lnTo>
                    <a:pt x="118" y="620"/>
                  </a:lnTo>
                  <a:lnTo>
                    <a:pt x="146" y="631"/>
                  </a:lnTo>
                  <a:lnTo>
                    <a:pt x="171" y="638"/>
                  </a:lnTo>
                  <a:lnTo>
                    <a:pt x="195" y="645"/>
                  </a:lnTo>
                  <a:lnTo>
                    <a:pt x="215" y="650"/>
                  </a:lnTo>
                  <a:lnTo>
                    <a:pt x="230" y="654"/>
                  </a:lnTo>
                  <a:lnTo>
                    <a:pt x="242" y="655"/>
                  </a:lnTo>
                  <a:lnTo>
                    <a:pt x="246" y="655"/>
                  </a:lnTo>
                  <a:close/>
                </a:path>
              </a:pathLst>
            </a:custGeom>
            <a:solidFill>
              <a:srgbClr val="2BA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5889" name="Freeform 97">
              <a:extLst>
                <a:ext uri="{FF2B5EF4-FFF2-40B4-BE49-F238E27FC236}">
                  <a16:creationId xmlns:a16="http://schemas.microsoft.com/office/drawing/2014/main" id="{9F4A9DE0-CB9A-927C-8222-30A2654441BC}"/>
                </a:ext>
              </a:extLst>
            </p:cNvPr>
            <p:cNvSpPr>
              <a:spLocks/>
            </p:cNvSpPr>
            <p:nvPr/>
          </p:nvSpPr>
          <p:spPr bwMode="auto">
            <a:xfrm>
              <a:off x="2695" y="3366"/>
              <a:ext cx="294" cy="402"/>
            </a:xfrm>
            <a:custGeom>
              <a:avLst/>
              <a:gdLst>
                <a:gd name="T0" fmla="*/ 35 w 588"/>
                <a:gd name="T1" fmla="*/ 177 h 804"/>
                <a:gd name="T2" fmla="*/ 59 w 588"/>
                <a:gd name="T3" fmla="*/ 496 h 804"/>
                <a:gd name="T4" fmla="*/ 89 w 588"/>
                <a:gd name="T5" fmla="*/ 519 h 804"/>
                <a:gd name="T6" fmla="*/ 130 w 588"/>
                <a:gd name="T7" fmla="*/ 551 h 804"/>
                <a:gd name="T8" fmla="*/ 170 w 588"/>
                <a:gd name="T9" fmla="*/ 581 h 804"/>
                <a:gd name="T10" fmla="*/ 187 w 588"/>
                <a:gd name="T11" fmla="*/ 590 h 804"/>
                <a:gd name="T12" fmla="*/ 187 w 588"/>
                <a:gd name="T13" fmla="*/ 577 h 804"/>
                <a:gd name="T14" fmla="*/ 193 w 588"/>
                <a:gd name="T15" fmla="*/ 547 h 804"/>
                <a:gd name="T16" fmla="*/ 211 w 588"/>
                <a:gd name="T17" fmla="*/ 496 h 804"/>
                <a:gd name="T18" fmla="*/ 233 w 588"/>
                <a:gd name="T19" fmla="*/ 443 h 804"/>
                <a:gd name="T20" fmla="*/ 252 w 588"/>
                <a:gd name="T21" fmla="*/ 402 h 804"/>
                <a:gd name="T22" fmla="*/ 276 w 588"/>
                <a:gd name="T23" fmla="*/ 400 h 804"/>
                <a:gd name="T24" fmla="*/ 252 w 588"/>
                <a:gd name="T25" fmla="*/ 457 h 804"/>
                <a:gd name="T26" fmla="*/ 229 w 588"/>
                <a:gd name="T27" fmla="*/ 515 h 804"/>
                <a:gd name="T28" fmla="*/ 209 w 588"/>
                <a:gd name="T29" fmla="*/ 565 h 804"/>
                <a:gd name="T30" fmla="*/ 199 w 588"/>
                <a:gd name="T31" fmla="*/ 599 h 804"/>
                <a:gd name="T32" fmla="*/ 205 w 588"/>
                <a:gd name="T33" fmla="*/ 602 h 804"/>
                <a:gd name="T34" fmla="*/ 219 w 588"/>
                <a:gd name="T35" fmla="*/ 615 h 804"/>
                <a:gd name="T36" fmla="*/ 260 w 588"/>
                <a:gd name="T37" fmla="*/ 639 h 804"/>
                <a:gd name="T38" fmla="*/ 304 w 588"/>
                <a:gd name="T39" fmla="*/ 664 h 804"/>
                <a:gd name="T40" fmla="*/ 347 w 588"/>
                <a:gd name="T41" fmla="*/ 689 h 804"/>
                <a:gd name="T42" fmla="*/ 390 w 588"/>
                <a:gd name="T43" fmla="*/ 714 h 804"/>
                <a:gd name="T44" fmla="*/ 438 w 588"/>
                <a:gd name="T45" fmla="*/ 737 h 804"/>
                <a:gd name="T46" fmla="*/ 485 w 588"/>
                <a:gd name="T47" fmla="*/ 762 h 804"/>
                <a:gd name="T48" fmla="*/ 534 w 588"/>
                <a:gd name="T49" fmla="*/ 783 h 804"/>
                <a:gd name="T50" fmla="*/ 588 w 588"/>
                <a:gd name="T51" fmla="*/ 804 h 804"/>
                <a:gd name="T52" fmla="*/ 562 w 588"/>
                <a:gd name="T53" fmla="*/ 544 h 804"/>
                <a:gd name="T54" fmla="*/ 485 w 588"/>
                <a:gd name="T55" fmla="*/ 445 h 804"/>
                <a:gd name="T56" fmla="*/ 394 w 588"/>
                <a:gd name="T57" fmla="*/ 326 h 804"/>
                <a:gd name="T58" fmla="*/ 329 w 588"/>
                <a:gd name="T59" fmla="*/ 234 h 804"/>
                <a:gd name="T60" fmla="*/ 313 w 588"/>
                <a:gd name="T61" fmla="*/ 193 h 804"/>
                <a:gd name="T62" fmla="*/ 331 w 588"/>
                <a:gd name="T63" fmla="*/ 140 h 804"/>
                <a:gd name="T64" fmla="*/ 306 w 588"/>
                <a:gd name="T65" fmla="*/ 80 h 804"/>
                <a:gd name="T66" fmla="*/ 282 w 588"/>
                <a:gd name="T67" fmla="*/ 11 h 804"/>
                <a:gd name="T68" fmla="*/ 191 w 588"/>
                <a:gd name="T69" fmla="*/ 48 h 804"/>
                <a:gd name="T70" fmla="*/ 106 w 588"/>
                <a:gd name="T71" fmla="*/ 90 h 804"/>
                <a:gd name="T72" fmla="*/ 53 w 588"/>
                <a:gd name="T73" fmla="*/ 120 h 804"/>
                <a:gd name="T74" fmla="*/ 41 w 588"/>
                <a:gd name="T75" fmla="*/ 127 h 804"/>
                <a:gd name="T76" fmla="*/ 31 w 588"/>
                <a:gd name="T77" fmla="*/ 126 h 804"/>
                <a:gd name="T78" fmla="*/ 14 w 588"/>
                <a:gd name="T79" fmla="*/ 127 h 804"/>
                <a:gd name="T80" fmla="*/ 4 w 588"/>
                <a:gd name="T81" fmla="*/ 133 h 804"/>
                <a:gd name="T82" fmla="*/ 0 w 588"/>
                <a:gd name="T83" fmla="*/ 138 h 804"/>
                <a:gd name="T84" fmla="*/ 2 w 588"/>
                <a:gd name="T85" fmla="*/ 158 h 804"/>
                <a:gd name="T86" fmla="*/ 24 w 588"/>
                <a:gd name="T87" fmla="*/ 174 h 8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588" h="804">
                  <a:moveTo>
                    <a:pt x="28" y="175"/>
                  </a:moveTo>
                  <a:lnTo>
                    <a:pt x="35" y="177"/>
                  </a:lnTo>
                  <a:lnTo>
                    <a:pt x="53" y="491"/>
                  </a:lnTo>
                  <a:lnTo>
                    <a:pt x="59" y="496"/>
                  </a:lnTo>
                  <a:lnTo>
                    <a:pt x="73" y="507"/>
                  </a:lnTo>
                  <a:lnTo>
                    <a:pt x="89" y="519"/>
                  </a:lnTo>
                  <a:lnTo>
                    <a:pt x="108" y="535"/>
                  </a:lnTo>
                  <a:lnTo>
                    <a:pt x="130" y="551"/>
                  </a:lnTo>
                  <a:lnTo>
                    <a:pt x="150" y="567"/>
                  </a:lnTo>
                  <a:lnTo>
                    <a:pt x="170" y="581"/>
                  </a:lnTo>
                  <a:lnTo>
                    <a:pt x="187" y="592"/>
                  </a:lnTo>
                  <a:lnTo>
                    <a:pt x="187" y="590"/>
                  </a:lnTo>
                  <a:lnTo>
                    <a:pt x="187" y="586"/>
                  </a:lnTo>
                  <a:lnTo>
                    <a:pt x="187" y="577"/>
                  </a:lnTo>
                  <a:lnTo>
                    <a:pt x="189" y="565"/>
                  </a:lnTo>
                  <a:lnTo>
                    <a:pt x="193" y="547"/>
                  </a:lnTo>
                  <a:lnTo>
                    <a:pt x="201" y="523"/>
                  </a:lnTo>
                  <a:lnTo>
                    <a:pt x="211" y="496"/>
                  </a:lnTo>
                  <a:lnTo>
                    <a:pt x="223" y="468"/>
                  </a:lnTo>
                  <a:lnTo>
                    <a:pt x="233" y="443"/>
                  </a:lnTo>
                  <a:lnTo>
                    <a:pt x="244" y="420"/>
                  </a:lnTo>
                  <a:lnTo>
                    <a:pt x="252" y="402"/>
                  </a:lnTo>
                  <a:lnTo>
                    <a:pt x="256" y="393"/>
                  </a:lnTo>
                  <a:lnTo>
                    <a:pt x="276" y="400"/>
                  </a:lnTo>
                  <a:lnTo>
                    <a:pt x="264" y="429"/>
                  </a:lnTo>
                  <a:lnTo>
                    <a:pt x="252" y="457"/>
                  </a:lnTo>
                  <a:lnTo>
                    <a:pt x="240" y="487"/>
                  </a:lnTo>
                  <a:lnTo>
                    <a:pt x="229" y="515"/>
                  </a:lnTo>
                  <a:lnTo>
                    <a:pt x="217" y="542"/>
                  </a:lnTo>
                  <a:lnTo>
                    <a:pt x="209" y="565"/>
                  </a:lnTo>
                  <a:lnTo>
                    <a:pt x="201" y="585"/>
                  </a:lnTo>
                  <a:lnTo>
                    <a:pt x="199" y="599"/>
                  </a:lnTo>
                  <a:lnTo>
                    <a:pt x="201" y="599"/>
                  </a:lnTo>
                  <a:lnTo>
                    <a:pt x="205" y="602"/>
                  </a:lnTo>
                  <a:lnTo>
                    <a:pt x="211" y="608"/>
                  </a:lnTo>
                  <a:lnTo>
                    <a:pt x="219" y="615"/>
                  </a:lnTo>
                  <a:lnTo>
                    <a:pt x="240" y="627"/>
                  </a:lnTo>
                  <a:lnTo>
                    <a:pt x="260" y="639"/>
                  </a:lnTo>
                  <a:lnTo>
                    <a:pt x="282" y="652"/>
                  </a:lnTo>
                  <a:lnTo>
                    <a:pt x="304" y="664"/>
                  </a:lnTo>
                  <a:lnTo>
                    <a:pt x="323" y="677"/>
                  </a:lnTo>
                  <a:lnTo>
                    <a:pt x="347" y="689"/>
                  </a:lnTo>
                  <a:lnTo>
                    <a:pt x="369" y="701"/>
                  </a:lnTo>
                  <a:lnTo>
                    <a:pt x="390" y="714"/>
                  </a:lnTo>
                  <a:lnTo>
                    <a:pt x="414" y="726"/>
                  </a:lnTo>
                  <a:lnTo>
                    <a:pt x="438" y="737"/>
                  </a:lnTo>
                  <a:lnTo>
                    <a:pt x="461" y="749"/>
                  </a:lnTo>
                  <a:lnTo>
                    <a:pt x="485" y="762"/>
                  </a:lnTo>
                  <a:lnTo>
                    <a:pt x="509" y="772"/>
                  </a:lnTo>
                  <a:lnTo>
                    <a:pt x="534" y="783"/>
                  </a:lnTo>
                  <a:lnTo>
                    <a:pt x="560" y="794"/>
                  </a:lnTo>
                  <a:lnTo>
                    <a:pt x="588" y="804"/>
                  </a:lnTo>
                  <a:lnTo>
                    <a:pt x="582" y="570"/>
                  </a:lnTo>
                  <a:lnTo>
                    <a:pt x="562" y="544"/>
                  </a:lnTo>
                  <a:lnTo>
                    <a:pt x="526" y="500"/>
                  </a:lnTo>
                  <a:lnTo>
                    <a:pt x="485" y="445"/>
                  </a:lnTo>
                  <a:lnTo>
                    <a:pt x="440" y="384"/>
                  </a:lnTo>
                  <a:lnTo>
                    <a:pt x="394" y="326"/>
                  </a:lnTo>
                  <a:lnTo>
                    <a:pt x="357" y="273"/>
                  </a:lnTo>
                  <a:lnTo>
                    <a:pt x="329" y="234"/>
                  </a:lnTo>
                  <a:lnTo>
                    <a:pt x="315" y="214"/>
                  </a:lnTo>
                  <a:lnTo>
                    <a:pt x="313" y="193"/>
                  </a:lnTo>
                  <a:lnTo>
                    <a:pt x="319" y="166"/>
                  </a:lnTo>
                  <a:lnTo>
                    <a:pt x="331" y="140"/>
                  </a:lnTo>
                  <a:lnTo>
                    <a:pt x="341" y="119"/>
                  </a:lnTo>
                  <a:lnTo>
                    <a:pt x="306" y="80"/>
                  </a:lnTo>
                  <a:lnTo>
                    <a:pt x="325" y="0"/>
                  </a:lnTo>
                  <a:lnTo>
                    <a:pt x="282" y="11"/>
                  </a:lnTo>
                  <a:lnTo>
                    <a:pt x="237" y="28"/>
                  </a:lnTo>
                  <a:lnTo>
                    <a:pt x="191" y="48"/>
                  </a:lnTo>
                  <a:lnTo>
                    <a:pt x="146" y="71"/>
                  </a:lnTo>
                  <a:lnTo>
                    <a:pt x="106" y="90"/>
                  </a:lnTo>
                  <a:lnTo>
                    <a:pt x="75" y="108"/>
                  </a:lnTo>
                  <a:lnTo>
                    <a:pt x="53" y="120"/>
                  </a:lnTo>
                  <a:lnTo>
                    <a:pt x="45" y="126"/>
                  </a:lnTo>
                  <a:lnTo>
                    <a:pt x="41" y="127"/>
                  </a:lnTo>
                  <a:lnTo>
                    <a:pt x="37" y="127"/>
                  </a:lnTo>
                  <a:lnTo>
                    <a:pt x="31" y="126"/>
                  </a:lnTo>
                  <a:lnTo>
                    <a:pt x="24" y="126"/>
                  </a:lnTo>
                  <a:lnTo>
                    <a:pt x="14" y="127"/>
                  </a:lnTo>
                  <a:lnTo>
                    <a:pt x="6" y="131"/>
                  </a:lnTo>
                  <a:lnTo>
                    <a:pt x="4" y="133"/>
                  </a:lnTo>
                  <a:lnTo>
                    <a:pt x="2" y="135"/>
                  </a:lnTo>
                  <a:lnTo>
                    <a:pt x="0" y="138"/>
                  </a:lnTo>
                  <a:lnTo>
                    <a:pt x="0" y="142"/>
                  </a:lnTo>
                  <a:lnTo>
                    <a:pt x="2" y="158"/>
                  </a:lnTo>
                  <a:lnTo>
                    <a:pt x="12" y="166"/>
                  </a:lnTo>
                  <a:lnTo>
                    <a:pt x="24" y="174"/>
                  </a:lnTo>
                  <a:lnTo>
                    <a:pt x="28" y="175"/>
                  </a:lnTo>
                  <a:close/>
                </a:path>
              </a:pathLst>
            </a:custGeom>
            <a:solidFill>
              <a:srgbClr val="2BA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5890" name="Rectangle 98">
              <a:extLst>
                <a:ext uri="{FF2B5EF4-FFF2-40B4-BE49-F238E27FC236}">
                  <a16:creationId xmlns:a16="http://schemas.microsoft.com/office/drawing/2014/main" id="{2B2AA15F-67A5-9561-D61F-950A1E3A75B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73" y="3130"/>
              <a:ext cx="11" cy="17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5891" name="Rectangle 99">
              <a:extLst>
                <a:ext uri="{FF2B5EF4-FFF2-40B4-BE49-F238E27FC236}">
                  <a16:creationId xmlns:a16="http://schemas.microsoft.com/office/drawing/2014/main" id="{BD38B96D-822F-2508-8546-D001001753A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99" y="3168"/>
              <a:ext cx="11" cy="19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5892" name="Freeform 100">
              <a:extLst>
                <a:ext uri="{FF2B5EF4-FFF2-40B4-BE49-F238E27FC236}">
                  <a16:creationId xmlns:a16="http://schemas.microsoft.com/office/drawing/2014/main" id="{DC2D4356-B37F-A150-00F6-AE67F22B94EE}"/>
                </a:ext>
              </a:extLst>
            </p:cNvPr>
            <p:cNvSpPr>
              <a:spLocks/>
            </p:cNvSpPr>
            <p:nvPr/>
          </p:nvSpPr>
          <p:spPr bwMode="auto">
            <a:xfrm>
              <a:off x="3174" y="2999"/>
              <a:ext cx="744" cy="874"/>
            </a:xfrm>
            <a:custGeom>
              <a:avLst/>
              <a:gdLst>
                <a:gd name="T0" fmla="*/ 921 w 1489"/>
                <a:gd name="T1" fmla="*/ 1689 h 1747"/>
                <a:gd name="T2" fmla="*/ 1213 w 1489"/>
                <a:gd name="T3" fmla="*/ 1544 h 1747"/>
                <a:gd name="T4" fmla="*/ 1166 w 1489"/>
                <a:gd name="T5" fmla="*/ 1455 h 1747"/>
                <a:gd name="T6" fmla="*/ 1110 w 1489"/>
                <a:gd name="T7" fmla="*/ 1207 h 1747"/>
                <a:gd name="T8" fmla="*/ 1150 w 1489"/>
                <a:gd name="T9" fmla="*/ 1129 h 1747"/>
                <a:gd name="T10" fmla="*/ 1166 w 1489"/>
                <a:gd name="T11" fmla="*/ 1081 h 1747"/>
                <a:gd name="T12" fmla="*/ 1130 w 1489"/>
                <a:gd name="T13" fmla="*/ 1000 h 1747"/>
                <a:gd name="T14" fmla="*/ 1467 w 1489"/>
                <a:gd name="T15" fmla="*/ 546 h 1747"/>
                <a:gd name="T16" fmla="*/ 1325 w 1489"/>
                <a:gd name="T17" fmla="*/ 504 h 1747"/>
                <a:gd name="T18" fmla="*/ 1067 w 1489"/>
                <a:gd name="T19" fmla="*/ 466 h 1747"/>
                <a:gd name="T20" fmla="*/ 923 w 1489"/>
                <a:gd name="T21" fmla="*/ 449 h 1747"/>
                <a:gd name="T22" fmla="*/ 880 w 1489"/>
                <a:gd name="T23" fmla="*/ 443 h 1747"/>
                <a:gd name="T24" fmla="*/ 864 w 1489"/>
                <a:gd name="T25" fmla="*/ 456 h 1747"/>
                <a:gd name="T26" fmla="*/ 736 w 1489"/>
                <a:gd name="T27" fmla="*/ 631 h 1747"/>
                <a:gd name="T28" fmla="*/ 552 w 1489"/>
                <a:gd name="T29" fmla="*/ 683 h 1747"/>
                <a:gd name="T30" fmla="*/ 531 w 1489"/>
                <a:gd name="T31" fmla="*/ 647 h 1747"/>
                <a:gd name="T32" fmla="*/ 501 w 1489"/>
                <a:gd name="T33" fmla="*/ 649 h 1747"/>
                <a:gd name="T34" fmla="*/ 481 w 1489"/>
                <a:gd name="T35" fmla="*/ 353 h 1747"/>
                <a:gd name="T36" fmla="*/ 470 w 1489"/>
                <a:gd name="T37" fmla="*/ 325 h 1747"/>
                <a:gd name="T38" fmla="*/ 397 w 1489"/>
                <a:gd name="T39" fmla="*/ 201 h 1747"/>
                <a:gd name="T40" fmla="*/ 367 w 1489"/>
                <a:gd name="T41" fmla="*/ 100 h 1747"/>
                <a:gd name="T42" fmla="*/ 324 w 1489"/>
                <a:gd name="T43" fmla="*/ 31 h 1747"/>
                <a:gd name="T44" fmla="*/ 259 w 1489"/>
                <a:gd name="T45" fmla="*/ 9 h 1747"/>
                <a:gd name="T46" fmla="*/ 174 w 1489"/>
                <a:gd name="T47" fmla="*/ 9 h 1747"/>
                <a:gd name="T48" fmla="*/ 146 w 1489"/>
                <a:gd name="T49" fmla="*/ 31 h 1747"/>
                <a:gd name="T50" fmla="*/ 97 w 1489"/>
                <a:gd name="T51" fmla="*/ 27 h 1747"/>
                <a:gd name="T52" fmla="*/ 77 w 1489"/>
                <a:gd name="T53" fmla="*/ 64 h 1747"/>
                <a:gd name="T54" fmla="*/ 46 w 1489"/>
                <a:gd name="T55" fmla="*/ 87 h 1747"/>
                <a:gd name="T56" fmla="*/ 36 w 1489"/>
                <a:gd name="T57" fmla="*/ 110 h 1747"/>
                <a:gd name="T58" fmla="*/ 6 w 1489"/>
                <a:gd name="T59" fmla="*/ 130 h 1747"/>
                <a:gd name="T60" fmla="*/ 52 w 1489"/>
                <a:gd name="T61" fmla="*/ 188 h 1747"/>
                <a:gd name="T62" fmla="*/ 89 w 1489"/>
                <a:gd name="T63" fmla="*/ 273 h 1747"/>
                <a:gd name="T64" fmla="*/ 103 w 1489"/>
                <a:gd name="T65" fmla="*/ 420 h 1747"/>
                <a:gd name="T66" fmla="*/ 28 w 1489"/>
                <a:gd name="T67" fmla="*/ 463 h 1747"/>
                <a:gd name="T68" fmla="*/ 22 w 1489"/>
                <a:gd name="T69" fmla="*/ 477 h 1747"/>
                <a:gd name="T70" fmla="*/ 69 w 1489"/>
                <a:gd name="T71" fmla="*/ 505 h 1747"/>
                <a:gd name="T72" fmla="*/ 109 w 1489"/>
                <a:gd name="T73" fmla="*/ 488 h 1747"/>
                <a:gd name="T74" fmla="*/ 178 w 1489"/>
                <a:gd name="T75" fmla="*/ 504 h 1747"/>
                <a:gd name="T76" fmla="*/ 235 w 1489"/>
                <a:gd name="T77" fmla="*/ 528 h 1747"/>
                <a:gd name="T78" fmla="*/ 304 w 1489"/>
                <a:gd name="T79" fmla="*/ 509 h 1747"/>
                <a:gd name="T80" fmla="*/ 284 w 1489"/>
                <a:gd name="T81" fmla="*/ 535 h 1747"/>
                <a:gd name="T82" fmla="*/ 239 w 1489"/>
                <a:gd name="T83" fmla="*/ 541 h 1747"/>
                <a:gd name="T84" fmla="*/ 209 w 1489"/>
                <a:gd name="T85" fmla="*/ 559 h 1747"/>
                <a:gd name="T86" fmla="*/ 251 w 1489"/>
                <a:gd name="T87" fmla="*/ 608 h 1747"/>
                <a:gd name="T88" fmla="*/ 296 w 1489"/>
                <a:gd name="T89" fmla="*/ 608 h 1747"/>
                <a:gd name="T90" fmla="*/ 345 w 1489"/>
                <a:gd name="T91" fmla="*/ 605 h 1747"/>
                <a:gd name="T92" fmla="*/ 387 w 1489"/>
                <a:gd name="T93" fmla="*/ 605 h 1747"/>
                <a:gd name="T94" fmla="*/ 410 w 1489"/>
                <a:gd name="T95" fmla="*/ 661 h 1747"/>
                <a:gd name="T96" fmla="*/ 347 w 1489"/>
                <a:gd name="T97" fmla="*/ 670 h 1747"/>
                <a:gd name="T98" fmla="*/ 355 w 1489"/>
                <a:gd name="T99" fmla="*/ 750 h 1747"/>
                <a:gd name="T100" fmla="*/ 243 w 1489"/>
                <a:gd name="T101" fmla="*/ 805 h 1747"/>
                <a:gd name="T102" fmla="*/ 113 w 1489"/>
                <a:gd name="T103" fmla="*/ 872 h 1747"/>
                <a:gd name="T104" fmla="*/ 32 w 1489"/>
                <a:gd name="T105" fmla="*/ 925 h 1747"/>
                <a:gd name="T106" fmla="*/ 2 w 1489"/>
                <a:gd name="T107" fmla="*/ 984 h 1747"/>
                <a:gd name="T108" fmla="*/ 14 w 1489"/>
                <a:gd name="T109" fmla="*/ 993 h 1747"/>
                <a:gd name="T110" fmla="*/ 77 w 1489"/>
                <a:gd name="T111" fmla="*/ 1239 h 1747"/>
                <a:gd name="T112" fmla="*/ 132 w 1489"/>
                <a:gd name="T113" fmla="*/ 1448 h 1747"/>
                <a:gd name="T114" fmla="*/ 192 w 1489"/>
                <a:gd name="T115" fmla="*/ 1723 h 1747"/>
                <a:gd name="T116" fmla="*/ 272 w 1489"/>
                <a:gd name="T117" fmla="*/ 1733 h 1747"/>
                <a:gd name="T118" fmla="*/ 454 w 1489"/>
                <a:gd name="T119" fmla="*/ 1746 h 1747"/>
                <a:gd name="T120" fmla="*/ 649 w 1489"/>
                <a:gd name="T121" fmla="*/ 1737 h 1747"/>
                <a:gd name="T122" fmla="*/ 860 w 1489"/>
                <a:gd name="T123" fmla="*/ 1696 h 17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489" h="1747">
                  <a:moveTo>
                    <a:pt x="911" y="1696"/>
                  </a:moveTo>
                  <a:lnTo>
                    <a:pt x="913" y="1694"/>
                  </a:lnTo>
                  <a:lnTo>
                    <a:pt x="917" y="1692"/>
                  </a:lnTo>
                  <a:lnTo>
                    <a:pt x="919" y="1689"/>
                  </a:lnTo>
                  <a:lnTo>
                    <a:pt x="921" y="1689"/>
                  </a:lnTo>
                  <a:lnTo>
                    <a:pt x="911" y="1607"/>
                  </a:lnTo>
                  <a:lnTo>
                    <a:pt x="1227" y="1567"/>
                  </a:lnTo>
                  <a:lnTo>
                    <a:pt x="1217" y="1551"/>
                  </a:lnTo>
                  <a:lnTo>
                    <a:pt x="1217" y="1549"/>
                  </a:lnTo>
                  <a:lnTo>
                    <a:pt x="1213" y="1544"/>
                  </a:lnTo>
                  <a:lnTo>
                    <a:pt x="1209" y="1535"/>
                  </a:lnTo>
                  <a:lnTo>
                    <a:pt x="1201" y="1521"/>
                  </a:lnTo>
                  <a:lnTo>
                    <a:pt x="1191" y="1505"/>
                  </a:lnTo>
                  <a:lnTo>
                    <a:pt x="1179" y="1482"/>
                  </a:lnTo>
                  <a:lnTo>
                    <a:pt x="1166" y="1455"/>
                  </a:lnTo>
                  <a:lnTo>
                    <a:pt x="1148" y="1423"/>
                  </a:lnTo>
                  <a:lnTo>
                    <a:pt x="1128" y="1373"/>
                  </a:lnTo>
                  <a:lnTo>
                    <a:pt x="1118" y="1315"/>
                  </a:lnTo>
                  <a:lnTo>
                    <a:pt x="1112" y="1258"/>
                  </a:lnTo>
                  <a:lnTo>
                    <a:pt x="1110" y="1207"/>
                  </a:lnTo>
                  <a:lnTo>
                    <a:pt x="1114" y="1198"/>
                  </a:lnTo>
                  <a:lnTo>
                    <a:pt x="1120" y="1193"/>
                  </a:lnTo>
                  <a:lnTo>
                    <a:pt x="1130" y="1177"/>
                  </a:lnTo>
                  <a:lnTo>
                    <a:pt x="1142" y="1154"/>
                  </a:lnTo>
                  <a:lnTo>
                    <a:pt x="1150" y="1129"/>
                  </a:lnTo>
                  <a:lnTo>
                    <a:pt x="1152" y="1125"/>
                  </a:lnTo>
                  <a:lnTo>
                    <a:pt x="1154" y="1120"/>
                  </a:lnTo>
                  <a:lnTo>
                    <a:pt x="1154" y="1115"/>
                  </a:lnTo>
                  <a:lnTo>
                    <a:pt x="1156" y="1110"/>
                  </a:lnTo>
                  <a:lnTo>
                    <a:pt x="1166" y="1081"/>
                  </a:lnTo>
                  <a:lnTo>
                    <a:pt x="1170" y="1053"/>
                  </a:lnTo>
                  <a:lnTo>
                    <a:pt x="1162" y="1024"/>
                  </a:lnTo>
                  <a:lnTo>
                    <a:pt x="1138" y="1003"/>
                  </a:lnTo>
                  <a:lnTo>
                    <a:pt x="1134" y="1001"/>
                  </a:lnTo>
                  <a:lnTo>
                    <a:pt x="1130" y="1000"/>
                  </a:lnTo>
                  <a:lnTo>
                    <a:pt x="1126" y="1000"/>
                  </a:lnTo>
                  <a:lnTo>
                    <a:pt x="1122" y="998"/>
                  </a:lnTo>
                  <a:lnTo>
                    <a:pt x="1489" y="555"/>
                  </a:lnTo>
                  <a:lnTo>
                    <a:pt x="1473" y="548"/>
                  </a:lnTo>
                  <a:lnTo>
                    <a:pt x="1467" y="546"/>
                  </a:lnTo>
                  <a:lnTo>
                    <a:pt x="1454" y="541"/>
                  </a:lnTo>
                  <a:lnTo>
                    <a:pt x="1432" y="534"/>
                  </a:lnTo>
                  <a:lnTo>
                    <a:pt x="1404" y="525"/>
                  </a:lnTo>
                  <a:lnTo>
                    <a:pt x="1369" y="514"/>
                  </a:lnTo>
                  <a:lnTo>
                    <a:pt x="1325" y="504"/>
                  </a:lnTo>
                  <a:lnTo>
                    <a:pt x="1280" y="495"/>
                  </a:lnTo>
                  <a:lnTo>
                    <a:pt x="1227" y="486"/>
                  </a:lnTo>
                  <a:lnTo>
                    <a:pt x="1166" y="479"/>
                  </a:lnTo>
                  <a:lnTo>
                    <a:pt x="1114" y="472"/>
                  </a:lnTo>
                  <a:lnTo>
                    <a:pt x="1067" y="466"/>
                  </a:lnTo>
                  <a:lnTo>
                    <a:pt x="1028" y="461"/>
                  </a:lnTo>
                  <a:lnTo>
                    <a:pt x="994" y="458"/>
                  </a:lnTo>
                  <a:lnTo>
                    <a:pt x="966" y="454"/>
                  </a:lnTo>
                  <a:lnTo>
                    <a:pt x="943" y="450"/>
                  </a:lnTo>
                  <a:lnTo>
                    <a:pt x="923" y="449"/>
                  </a:lnTo>
                  <a:lnTo>
                    <a:pt x="909" y="447"/>
                  </a:lnTo>
                  <a:lnTo>
                    <a:pt x="897" y="445"/>
                  </a:lnTo>
                  <a:lnTo>
                    <a:pt x="888" y="445"/>
                  </a:lnTo>
                  <a:lnTo>
                    <a:pt x="882" y="443"/>
                  </a:lnTo>
                  <a:lnTo>
                    <a:pt x="880" y="443"/>
                  </a:lnTo>
                  <a:lnTo>
                    <a:pt x="878" y="443"/>
                  </a:lnTo>
                  <a:lnTo>
                    <a:pt x="876" y="443"/>
                  </a:lnTo>
                  <a:lnTo>
                    <a:pt x="876" y="443"/>
                  </a:lnTo>
                  <a:lnTo>
                    <a:pt x="870" y="449"/>
                  </a:lnTo>
                  <a:lnTo>
                    <a:pt x="864" y="456"/>
                  </a:lnTo>
                  <a:lnTo>
                    <a:pt x="850" y="473"/>
                  </a:lnTo>
                  <a:lnTo>
                    <a:pt x="828" y="502"/>
                  </a:lnTo>
                  <a:lnTo>
                    <a:pt x="801" y="537"/>
                  </a:lnTo>
                  <a:lnTo>
                    <a:pt x="769" y="582"/>
                  </a:lnTo>
                  <a:lnTo>
                    <a:pt x="736" y="631"/>
                  </a:lnTo>
                  <a:lnTo>
                    <a:pt x="700" y="686"/>
                  </a:lnTo>
                  <a:lnTo>
                    <a:pt x="667" y="743"/>
                  </a:lnTo>
                  <a:lnTo>
                    <a:pt x="554" y="725"/>
                  </a:lnTo>
                  <a:lnTo>
                    <a:pt x="554" y="704"/>
                  </a:lnTo>
                  <a:lnTo>
                    <a:pt x="552" y="683"/>
                  </a:lnTo>
                  <a:lnTo>
                    <a:pt x="548" y="665"/>
                  </a:lnTo>
                  <a:lnTo>
                    <a:pt x="541" y="652"/>
                  </a:lnTo>
                  <a:lnTo>
                    <a:pt x="537" y="651"/>
                  </a:lnTo>
                  <a:lnTo>
                    <a:pt x="535" y="649"/>
                  </a:lnTo>
                  <a:lnTo>
                    <a:pt x="531" y="647"/>
                  </a:lnTo>
                  <a:lnTo>
                    <a:pt x="527" y="647"/>
                  </a:lnTo>
                  <a:lnTo>
                    <a:pt x="523" y="647"/>
                  </a:lnTo>
                  <a:lnTo>
                    <a:pt x="517" y="647"/>
                  </a:lnTo>
                  <a:lnTo>
                    <a:pt x="509" y="647"/>
                  </a:lnTo>
                  <a:lnTo>
                    <a:pt x="501" y="649"/>
                  </a:lnTo>
                  <a:lnTo>
                    <a:pt x="440" y="383"/>
                  </a:lnTo>
                  <a:lnTo>
                    <a:pt x="462" y="372"/>
                  </a:lnTo>
                  <a:lnTo>
                    <a:pt x="474" y="364"/>
                  </a:lnTo>
                  <a:lnTo>
                    <a:pt x="479" y="357"/>
                  </a:lnTo>
                  <a:lnTo>
                    <a:pt x="481" y="353"/>
                  </a:lnTo>
                  <a:lnTo>
                    <a:pt x="483" y="348"/>
                  </a:lnTo>
                  <a:lnTo>
                    <a:pt x="483" y="342"/>
                  </a:lnTo>
                  <a:lnTo>
                    <a:pt x="481" y="337"/>
                  </a:lnTo>
                  <a:lnTo>
                    <a:pt x="477" y="332"/>
                  </a:lnTo>
                  <a:lnTo>
                    <a:pt x="470" y="325"/>
                  </a:lnTo>
                  <a:lnTo>
                    <a:pt x="458" y="319"/>
                  </a:lnTo>
                  <a:lnTo>
                    <a:pt x="444" y="318"/>
                  </a:lnTo>
                  <a:lnTo>
                    <a:pt x="426" y="318"/>
                  </a:lnTo>
                  <a:lnTo>
                    <a:pt x="410" y="252"/>
                  </a:lnTo>
                  <a:lnTo>
                    <a:pt x="397" y="201"/>
                  </a:lnTo>
                  <a:lnTo>
                    <a:pt x="387" y="163"/>
                  </a:lnTo>
                  <a:lnTo>
                    <a:pt x="379" y="135"/>
                  </a:lnTo>
                  <a:lnTo>
                    <a:pt x="373" y="117"/>
                  </a:lnTo>
                  <a:lnTo>
                    <a:pt x="369" y="105"/>
                  </a:lnTo>
                  <a:lnTo>
                    <a:pt x="367" y="100"/>
                  </a:lnTo>
                  <a:lnTo>
                    <a:pt x="365" y="96"/>
                  </a:lnTo>
                  <a:lnTo>
                    <a:pt x="347" y="66"/>
                  </a:lnTo>
                  <a:lnTo>
                    <a:pt x="335" y="46"/>
                  </a:lnTo>
                  <a:lnTo>
                    <a:pt x="326" y="34"/>
                  </a:lnTo>
                  <a:lnTo>
                    <a:pt x="324" y="31"/>
                  </a:lnTo>
                  <a:lnTo>
                    <a:pt x="322" y="29"/>
                  </a:lnTo>
                  <a:lnTo>
                    <a:pt x="318" y="29"/>
                  </a:lnTo>
                  <a:lnTo>
                    <a:pt x="300" y="22"/>
                  </a:lnTo>
                  <a:lnTo>
                    <a:pt x="280" y="16"/>
                  </a:lnTo>
                  <a:lnTo>
                    <a:pt x="259" y="9"/>
                  </a:lnTo>
                  <a:lnTo>
                    <a:pt x="237" y="6"/>
                  </a:lnTo>
                  <a:lnTo>
                    <a:pt x="217" y="2"/>
                  </a:lnTo>
                  <a:lnTo>
                    <a:pt x="199" y="0"/>
                  </a:lnTo>
                  <a:lnTo>
                    <a:pt x="184" y="4"/>
                  </a:lnTo>
                  <a:lnTo>
                    <a:pt x="174" y="9"/>
                  </a:lnTo>
                  <a:lnTo>
                    <a:pt x="168" y="16"/>
                  </a:lnTo>
                  <a:lnTo>
                    <a:pt x="162" y="22"/>
                  </a:lnTo>
                  <a:lnTo>
                    <a:pt x="158" y="27"/>
                  </a:lnTo>
                  <a:lnTo>
                    <a:pt x="154" y="32"/>
                  </a:lnTo>
                  <a:lnTo>
                    <a:pt x="146" y="31"/>
                  </a:lnTo>
                  <a:lnTo>
                    <a:pt x="136" y="27"/>
                  </a:lnTo>
                  <a:lnTo>
                    <a:pt x="126" y="25"/>
                  </a:lnTo>
                  <a:lnTo>
                    <a:pt x="117" y="25"/>
                  </a:lnTo>
                  <a:lnTo>
                    <a:pt x="107" y="25"/>
                  </a:lnTo>
                  <a:lnTo>
                    <a:pt x="97" y="27"/>
                  </a:lnTo>
                  <a:lnTo>
                    <a:pt x="89" y="32"/>
                  </a:lnTo>
                  <a:lnTo>
                    <a:pt x="83" y="38"/>
                  </a:lnTo>
                  <a:lnTo>
                    <a:pt x="77" y="46"/>
                  </a:lnTo>
                  <a:lnTo>
                    <a:pt x="77" y="55"/>
                  </a:lnTo>
                  <a:lnTo>
                    <a:pt x="77" y="64"/>
                  </a:lnTo>
                  <a:lnTo>
                    <a:pt x="81" y="73"/>
                  </a:lnTo>
                  <a:lnTo>
                    <a:pt x="69" y="75"/>
                  </a:lnTo>
                  <a:lnTo>
                    <a:pt x="59" y="77"/>
                  </a:lnTo>
                  <a:lnTo>
                    <a:pt x="52" y="82"/>
                  </a:lnTo>
                  <a:lnTo>
                    <a:pt x="46" y="87"/>
                  </a:lnTo>
                  <a:lnTo>
                    <a:pt x="46" y="93"/>
                  </a:lnTo>
                  <a:lnTo>
                    <a:pt x="46" y="98"/>
                  </a:lnTo>
                  <a:lnTo>
                    <a:pt x="46" y="105"/>
                  </a:lnTo>
                  <a:lnTo>
                    <a:pt x="48" y="110"/>
                  </a:lnTo>
                  <a:lnTo>
                    <a:pt x="36" y="110"/>
                  </a:lnTo>
                  <a:lnTo>
                    <a:pt x="26" y="112"/>
                  </a:lnTo>
                  <a:lnTo>
                    <a:pt x="18" y="114"/>
                  </a:lnTo>
                  <a:lnTo>
                    <a:pt x="12" y="119"/>
                  </a:lnTo>
                  <a:lnTo>
                    <a:pt x="8" y="124"/>
                  </a:lnTo>
                  <a:lnTo>
                    <a:pt x="6" y="130"/>
                  </a:lnTo>
                  <a:lnTo>
                    <a:pt x="8" y="139"/>
                  </a:lnTo>
                  <a:lnTo>
                    <a:pt x="12" y="147"/>
                  </a:lnTo>
                  <a:lnTo>
                    <a:pt x="26" y="165"/>
                  </a:lnTo>
                  <a:lnTo>
                    <a:pt x="40" y="179"/>
                  </a:lnTo>
                  <a:lnTo>
                    <a:pt x="52" y="188"/>
                  </a:lnTo>
                  <a:lnTo>
                    <a:pt x="61" y="195"/>
                  </a:lnTo>
                  <a:lnTo>
                    <a:pt x="65" y="206"/>
                  </a:lnTo>
                  <a:lnTo>
                    <a:pt x="71" y="224"/>
                  </a:lnTo>
                  <a:lnTo>
                    <a:pt x="79" y="247"/>
                  </a:lnTo>
                  <a:lnTo>
                    <a:pt x="89" y="273"/>
                  </a:lnTo>
                  <a:lnTo>
                    <a:pt x="101" y="303"/>
                  </a:lnTo>
                  <a:lnTo>
                    <a:pt x="113" y="335"/>
                  </a:lnTo>
                  <a:lnTo>
                    <a:pt x="125" y="369"/>
                  </a:lnTo>
                  <a:lnTo>
                    <a:pt x="138" y="404"/>
                  </a:lnTo>
                  <a:lnTo>
                    <a:pt x="103" y="420"/>
                  </a:lnTo>
                  <a:lnTo>
                    <a:pt x="75" y="433"/>
                  </a:lnTo>
                  <a:lnTo>
                    <a:pt x="55" y="443"/>
                  </a:lnTo>
                  <a:lnTo>
                    <a:pt x="42" y="452"/>
                  </a:lnTo>
                  <a:lnTo>
                    <a:pt x="34" y="458"/>
                  </a:lnTo>
                  <a:lnTo>
                    <a:pt x="28" y="463"/>
                  </a:lnTo>
                  <a:lnTo>
                    <a:pt x="26" y="466"/>
                  </a:lnTo>
                  <a:lnTo>
                    <a:pt x="24" y="468"/>
                  </a:lnTo>
                  <a:lnTo>
                    <a:pt x="22" y="472"/>
                  </a:lnTo>
                  <a:lnTo>
                    <a:pt x="22" y="475"/>
                  </a:lnTo>
                  <a:lnTo>
                    <a:pt x="22" y="477"/>
                  </a:lnTo>
                  <a:lnTo>
                    <a:pt x="24" y="481"/>
                  </a:lnTo>
                  <a:lnTo>
                    <a:pt x="30" y="489"/>
                  </a:lnTo>
                  <a:lnTo>
                    <a:pt x="40" y="500"/>
                  </a:lnTo>
                  <a:lnTo>
                    <a:pt x="52" y="507"/>
                  </a:lnTo>
                  <a:lnTo>
                    <a:pt x="69" y="505"/>
                  </a:lnTo>
                  <a:lnTo>
                    <a:pt x="71" y="504"/>
                  </a:lnTo>
                  <a:lnTo>
                    <a:pt x="77" y="502"/>
                  </a:lnTo>
                  <a:lnTo>
                    <a:pt x="85" y="498"/>
                  </a:lnTo>
                  <a:lnTo>
                    <a:pt x="97" y="493"/>
                  </a:lnTo>
                  <a:lnTo>
                    <a:pt x="109" y="488"/>
                  </a:lnTo>
                  <a:lnTo>
                    <a:pt x="125" y="482"/>
                  </a:lnTo>
                  <a:lnTo>
                    <a:pt x="142" y="475"/>
                  </a:lnTo>
                  <a:lnTo>
                    <a:pt x="162" y="466"/>
                  </a:lnTo>
                  <a:lnTo>
                    <a:pt x="170" y="486"/>
                  </a:lnTo>
                  <a:lnTo>
                    <a:pt x="178" y="504"/>
                  </a:lnTo>
                  <a:lnTo>
                    <a:pt x="186" y="520"/>
                  </a:lnTo>
                  <a:lnTo>
                    <a:pt x="192" y="532"/>
                  </a:lnTo>
                  <a:lnTo>
                    <a:pt x="205" y="532"/>
                  </a:lnTo>
                  <a:lnTo>
                    <a:pt x="219" y="530"/>
                  </a:lnTo>
                  <a:lnTo>
                    <a:pt x="235" y="528"/>
                  </a:lnTo>
                  <a:lnTo>
                    <a:pt x="247" y="527"/>
                  </a:lnTo>
                  <a:lnTo>
                    <a:pt x="268" y="520"/>
                  </a:lnTo>
                  <a:lnTo>
                    <a:pt x="286" y="514"/>
                  </a:lnTo>
                  <a:lnTo>
                    <a:pt x="300" y="511"/>
                  </a:lnTo>
                  <a:lnTo>
                    <a:pt x="304" y="509"/>
                  </a:lnTo>
                  <a:lnTo>
                    <a:pt x="304" y="512"/>
                  </a:lnTo>
                  <a:lnTo>
                    <a:pt x="302" y="520"/>
                  </a:lnTo>
                  <a:lnTo>
                    <a:pt x="298" y="528"/>
                  </a:lnTo>
                  <a:lnTo>
                    <a:pt x="290" y="534"/>
                  </a:lnTo>
                  <a:lnTo>
                    <a:pt x="284" y="535"/>
                  </a:lnTo>
                  <a:lnTo>
                    <a:pt x="278" y="535"/>
                  </a:lnTo>
                  <a:lnTo>
                    <a:pt x="268" y="537"/>
                  </a:lnTo>
                  <a:lnTo>
                    <a:pt x="259" y="539"/>
                  </a:lnTo>
                  <a:lnTo>
                    <a:pt x="249" y="541"/>
                  </a:lnTo>
                  <a:lnTo>
                    <a:pt x="239" y="541"/>
                  </a:lnTo>
                  <a:lnTo>
                    <a:pt x="229" y="543"/>
                  </a:lnTo>
                  <a:lnTo>
                    <a:pt x="221" y="544"/>
                  </a:lnTo>
                  <a:lnTo>
                    <a:pt x="217" y="548"/>
                  </a:lnTo>
                  <a:lnTo>
                    <a:pt x="213" y="553"/>
                  </a:lnTo>
                  <a:lnTo>
                    <a:pt x="209" y="559"/>
                  </a:lnTo>
                  <a:lnTo>
                    <a:pt x="205" y="562"/>
                  </a:lnTo>
                  <a:lnTo>
                    <a:pt x="223" y="594"/>
                  </a:lnTo>
                  <a:lnTo>
                    <a:pt x="235" y="608"/>
                  </a:lnTo>
                  <a:lnTo>
                    <a:pt x="243" y="610"/>
                  </a:lnTo>
                  <a:lnTo>
                    <a:pt x="251" y="608"/>
                  </a:lnTo>
                  <a:lnTo>
                    <a:pt x="259" y="608"/>
                  </a:lnTo>
                  <a:lnTo>
                    <a:pt x="268" y="608"/>
                  </a:lnTo>
                  <a:lnTo>
                    <a:pt x="276" y="608"/>
                  </a:lnTo>
                  <a:lnTo>
                    <a:pt x="286" y="608"/>
                  </a:lnTo>
                  <a:lnTo>
                    <a:pt x="296" y="608"/>
                  </a:lnTo>
                  <a:lnTo>
                    <a:pt x="308" y="608"/>
                  </a:lnTo>
                  <a:lnTo>
                    <a:pt x="318" y="606"/>
                  </a:lnTo>
                  <a:lnTo>
                    <a:pt x="328" y="606"/>
                  </a:lnTo>
                  <a:lnTo>
                    <a:pt x="335" y="606"/>
                  </a:lnTo>
                  <a:lnTo>
                    <a:pt x="345" y="605"/>
                  </a:lnTo>
                  <a:lnTo>
                    <a:pt x="355" y="605"/>
                  </a:lnTo>
                  <a:lnTo>
                    <a:pt x="363" y="605"/>
                  </a:lnTo>
                  <a:lnTo>
                    <a:pt x="373" y="605"/>
                  </a:lnTo>
                  <a:lnTo>
                    <a:pt x="379" y="605"/>
                  </a:lnTo>
                  <a:lnTo>
                    <a:pt x="387" y="605"/>
                  </a:lnTo>
                  <a:lnTo>
                    <a:pt x="391" y="605"/>
                  </a:lnTo>
                  <a:lnTo>
                    <a:pt x="395" y="613"/>
                  </a:lnTo>
                  <a:lnTo>
                    <a:pt x="401" y="628"/>
                  </a:lnTo>
                  <a:lnTo>
                    <a:pt x="405" y="645"/>
                  </a:lnTo>
                  <a:lnTo>
                    <a:pt x="410" y="661"/>
                  </a:lnTo>
                  <a:lnTo>
                    <a:pt x="393" y="663"/>
                  </a:lnTo>
                  <a:lnTo>
                    <a:pt x="379" y="667"/>
                  </a:lnTo>
                  <a:lnTo>
                    <a:pt x="365" y="668"/>
                  </a:lnTo>
                  <a:lnTo>
                    <a:pt x="355" y="668"/>
                  </a:lnTo>
                  <a:lnTo>
                    <a:pt x="347" y="670"/>
                  </a:lnTo>
                  <a:lnTo>
                    <a:pt x="341" y="672"/>
                  </a:lnTo>
                  <a:lnTo>
                    <a:pt x="337" y="672"/>
                  </a:lnTo>
                  <a:lnTo>
                    <a:pt x="335" y="672"/>
                  </a:lnTo>
                  <a:lnTo>
                    <a:pt x="369" y="743"/>
                  </a:lnTo>
                  <a:lnTo>
                    <a:pt x="355" y="750"/>
                  </a:lnTo>
                  <a:lnTo>
                    <a:pt x="337" y="757"/>
                  </a:lnTo>
                  <a:lnTo>
                    <a:pt x="318" y="768"/>
                  </a:lnTo>
                  <a:lnTo>
                    <a:pt x="294" y="778"/>
                  </a:lnTo>
                  <a:lnTo>
                    <a:pt x="270" y="791"/>
                  </a:lnTo>
                  <a:lnTo>
                    <a:pt x="243" y="805"/>
                  </a:lnTo>
                  <a:lnTo>
                    <a:pt x="217" y="817"/>
                  </a:lnTo>
                  <a:lnTo>
                    <a:pt x="190" y="831"/>
                  </a:lnTo>
                  <a:lnTo>
                    <a:pt x="162" y="846"/>
                  </a:lnTo>
                  <a:lnTo>
                    <a:pt x="136" y="860"/>
                  </a:lnTo>
                  <a:lnTo>
                    <a:pt x="113" y="872"/>
                  </a:lnTo>
                  <a:lnTo>
                    <a:pt x="89" y="885"/>
                  </a:lnTo>
                  <a:lnTo>
                    <a:pt x="69" y="897"/>
                  </a:lnTo>
                  <a:lnTo>
                    <a:pt x="54" y="908"/>
                  </a:lnTo>
                  <a:lnTo>
                    <a:pt x="40" y="918"/>
                  </a:lnTo>
                  <a:lnTo>
                    <a:pt x="32" y="925"/>
                  </a:lnTo>
                  <a:lnTo>
                    <a:pt x="16" y="943"/>
                  </a:lnTo>
                  <a:lnTo>
                    <a:pt x="6" y="957"/>
                  </a:lnTo>
                  <a:lnTo>
                    <a:pt x="0" y="968"/>
                  </a:lnTo>
                  <a:lnTo>
                    <a:pt x="0" y="978"/>
                  </a:lnTo>
                  <a:lnTo>
                    <a:pt x="2" y="984"/>
                  </a:lnTo>
                  <a:lnTo>
                    <a:pt x="6" y="987"/>
                  </a:lnTo>
                  <a:lnTo>
                    <a:pt x="8" y="991"/>
                  </a:lnTo>
                  <a:lnTo>
                    <a:pt x="10" y="991"/>
                  </a:lnTo>
                  <a:lnTo>
                    <a:pt x="12" y="993"/>
                  </a:lnTo>
                  <a:lnTo>
                    <a:pt x="14" y="993"/>
                  </a:lnTo>
                  <a:lnTo>
                    <a:pt x="36" y="998"/>
                  </a:lnTo>
                  <a:lnTo>
                    <a:pt x="42" y="1033"/>
                  </a:lnTo>
                  <a:lnTo>
                    <a:pt x="52" y="1090"/>
                  </a:lnTo>
                  <a:lnTo>
                    <a:pt x="63" y="1161"/>
                  </a:lnTo>
                  <a:lnTo>
                    <a:pt x="77" y="1239"/>
                  </a:lnTo>
                  <a:lnTo>
                    <a:pt x="89" y="1299"/>
                  </a:lnTo>
                  <a:lnTo>
                    <a:pt x="101" y="1349"/>
                  </a:lnTo>
                  <a:lnTo>
                    <a:pt x="113" y="1389"/>
                  </a:lnTo>
                  <a:lnTo>
                    <a:pt x="123" y="1421"/>
                  </a:lnTo>
                  <a:lnTo>
                    <a:pt x="132" y="1448"/>
                  </a:lnTo>
                  <a:lnTo>
                    <a:pt x="140" y="1466"/>
                  </a:lnTo>
                  <a:lnTo>
                    <a:pt x="148" y="1480"/>
                  </a:lnTo>
                  <a:lnTo>
                    <a:pt x="156" y="1489"/>
                  </a:lnTo>
                  <a:lnTo>
                    <a:pt x="164" y="1717"/>
                  </a:lnTo>
                  <a:lnTo>
                    <a:pt x="192" y="1723"/>
                  </a:lnTo>
                  <a:lnTo>
                    <a:pt x="195" y="1723"/>
                  </a:lnTo>
                  <a:lnTo>
                    <a:pt x="205" y="1724"/>
                  </a:lnTo>
                  <a:lnTo>
                    <a:pt x="223" y="1726"/>
                  </a:lnTo>
                  <a:lnTo>
                    <a:pt x="245" y="1730"/>
                  </a:lnTo>
                  <a:lnTo>
                    <a:pt x="272" y="1733"/>
                  </a:lnTo>
                  <a:lnTo>
                    <a:pt x="302" y="1737"/>
                  </a:lnTo>
                  <a:lnTo>
                    <a:pt x="337" y="1738"/>
                  </a:lnTo>
                  <a:lnTo>
                    <a:pt x="375" y="1742"/>
                  </a:lnTo>
                  <a:lnTo>
                    <a:pt x="412" y="1744"/>
                  </a:lnTo>
                  <a:lnTo>
                    <a:pt x="454" y="1746"/>
                  </a:lnTo>
                  <a:lnTo>
                    <a:pt x="495" y="1747"/>
                  </a:lnTo>
                  <a:lnTo>
                    <a:pt x="535" y="1746"/>
                  </a:lnTo>
                  <a:lnTo>
                    <a:pt x="574" y="1746"/>
                  </a:lnTo>
                  <a:lnTo>
                    <a:pt x="614" y="1742"/>
                  </a:lnTo>
                  <a:lnTo>
                    <a:pt x="649" y="1737"/>
                  </a:lnTo>
                  <a:lnTo>
                    <a:pt x="683" y="1730"/>
                  </a:lnTo>
                  <a:lnTo>
                    <a:pt x="740" y="1715"/>
                  </a:lnTo>
                  <a:lnTo>
                    <a:pt x="789" y="1705"/>
                  </a:lnTo>
                  <a:lnTo>
                    <a:pt x="828" y="1699"/>
                  </a:lnTo>
                  <a:lnTo>
                    <a:pt x="860" y="1696"/>
                  </a:lnTo>
                  <a:lnTo>
                    <a:pt x="884" y="1694"/>
                  </a:lnTo>
                  <a:lnTo>
                    <a:pt x="899" y="1694"/>
                  </a:lnTo>
                  <a:lnTo>
                    <a:pt x="909" y="1696"/>
                  </a:lnTo>
                  <a:lnTo>
                    <a:pt x="911" y="169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5893" name="Rectangle 101">
              <a:extLst>
                <a:ext uri="{FF2B5EF4-FFF2-40B4-BE49-F238E27FC236}">
                  <a16:creationId xmlns:a16="http://schemas.microsoft.com/office/drawing/2014/main" id="{D44CD382-4F4A-E4C4-2388-BC5C8AF7E17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90" y="3161"/>
              <a:ext cx="15" cy="17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5894" name="Freeform 102">
              <a:extLst>
                <a:ext uri="{FF2B5EF4-FFF2-40B4-BE49-F238E27FC236}">
                  <a16:creationId xmlns:a16="http://schemas.microsoft.com/office/drawing/2014/main" id="{53F5A0F0-18E8-E3BF-49DD-7ED4292F450C}"/>
                </a:ext>
              </a:extLst>
            </p:cNvPr>
            <p:cNvSpPr>
              <a:spLocks/>
            </p:cNvSpPr>
            <p:nvPr/>
          </p:nvSpPr>
          <p:spPr bwMode="auto">
            <a:xfrm>
              <a:off x="3472" y="3378"/>
              <a:ext cx="28" cy="44"/>
            </a:xfrm>
            <a:custGeom>
              <a:avLst/>
              <a:gdLst>
                <a:gd name="T0" fmla="*/ 17 w 55"/>
                <a:gd name="T1" fmla="*/ 87 h 87"/>
                <a:gd name="T2" fmla="*/ 0 w 55"/>
                <a:gd name="T3" fmla="*/ 0 h 87"/>
                <a:gd name="T4" fmla="*/ 55 w 55"/>
                <a:gd name="T5" fmla="*/ 9 h 87"/>
                <a:gd name="T6" fmla="*/ 45 w 55"/>
                <a:gd name="T7" fmla="*/ 28 h 87"/>
                <a:gd name="T8" fmla="*/ 35 w 55"/>
                <a:gd name="T9" fmla="*/ 48 h 87"/>
                <a:gd name="T10" fmla="*/ 27 w 55"/>
                <a:gd name="T11" fmla="*/ 67 h 87"/>
                <a:gd name="T12" fmla="*/ 17 w 55"/>
                <a:gd name="T13" fmla="*/ 8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5" h="87">
                  <a:moveTo>
                    <a:pt x="17" y="87"/>
                  </a:moveTo>
                  <a:lnTo>
                    <a:pt x="0" y="0"/>
                  </a:lnTo>
                  <a:lnTo>
                    <a:pt x="55" y="9"/>
                  </a:lnTo>
                  <a:lnTo>
                    <a:pt x="45" y="28"/>
                  </a:lnTo>
                  <a:lnTo>
                    <a:pt x="35" y="48"/>
                  </a:lnTo>
                  <a:lnTo>
                    <a:pt x="27" y="67"/>
                  </a:lnTo>
                  <a:lnTo>
                    <a:pt x="17" y="87"/>
                  </a:lnTo>
                  <a:close/>
                </a:path>
              </a:pathLst>
            </a:custGeom>
            <a:solidFill>
              <a:srgbClr val="3500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5895" name="Freeform 103">
              <a:extLst>
                <a:ext uri="{FF2B5EF4-FFF2-40B4-BE49-F238E27FC236}">
                  <a16:creationId xmlns:a16="http://schemas.microsoft.com/office/drawing/2014/main" id="{28FFFEE0-9896-F2C8-261C-2B0BB1A01BF5}"/>
                </a:ext>
              </a:extLst>
            </p:cNvPr>
            <p:cNvSpPr>
              <a:spLocks/>
            </p:cNvSpPr>
            <p:nvPr/>
          </p:nvSpPr>
          <p:spPr bwMode="auto">
            <a:xfrm>
              <a:off x="3437" y="3374"/>
              <a:ext cx="34" cy="95"/>
            </a:xfrm>
            <a:custGeom>
              <a:avLst/>
              <a:gdLst>
                <a:gd name="T0" fmla="*/ 19 w 69"/>
                <a:gd name="T1" fmla="*/ 0 h 189"/>
                <a:gd name="T2" fmla="*/ 39 w 69"/>
                <a:gd name="T3" fmla="*/ 3 h 189"/>
                <a:gd name="T4" fmla="*/ 69 w 69"/>
                <a:gd name="T5" fmla="*/ 143 h 189"/>
                <a:gd name="T6" fmla="*/ 63 w 69"/>
                <a:gd name="T7" fmla="*/ 156 h 189"/>
                <a:gd name="T8" fmla="*/ 59 w 69"/>
                <a:gd name="T9" fmla="*/ 166 h 189"/>
                <a:gd name="T10" fmla="*/ 53 w 69"/>
                <a:gd name="T11" fmla="*/ 179 h 189"/>
                <a:gd name="T12" fmla="*/ 49 w 69"/>
                <a:gd name="T13" fmla="*/ 189 h 189"/>
                <a:gd name="T14" fmla="*/ 0 w 69"/>
                <a:gd name="T15" fmla="*/ 44 h 189"/>
                <a:gd name="T16" fmla="*/ 19 w 69"/>
                <a:gd name="T17" fmla="*/ 0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9" h="189">
                  <a:moveTo>
                    <a:pt x="19" y="0"/>
                  </a:moveTo>
                  <a:lnTo>
                    <a:pt x="39" y="3"/>
                  </a:lnTo>
                  <a:lnTo>
                    <a:pt x="69" y="143"/>
                  </a:lnTo>
                  <a:lnTo>
                    <a:pt x="63" y="156"/>
                  </a:lnTo>
                  <a:lnTo>
                    <a:pt x="59" y="166"/>
                  </a:lnTo>
                  <a:lnTo>
                    <a:pt x="53" y="179"/>
                  </a:lnTo>
                  <a:lnTo>
                    <a:pt x="49" y="189"/>
                  </a:lnTo>
                  <a:lnTo>
                    <a:pt x="0" y="44"/>
                  </a:lnTo>
                  <a:lnTo>
                    <a:pt x="1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5896" name="Freeform 104">
              <a:extLst>
                <a:ext uri="{FF2B5EF4-FFF2-40B4-BE49-F238E27FC236}">
                  <a16:creationId xmlns:a16="http://schemas.microsoft.com/office/drawing/2014/main" id="{0EE6DE69-262F-A074-01FA-C25D76D0B958}"/>
                </a:ext>
              </a:extLst>
            </p:cNvPr>
            <p:cNvSpPr>
              <a:spLocks/>
            </p:cNvSpPr>
            <p:nvPr/>
          </p:nvSpPr>
          <p:spPr bwMode="auto">
            <a:xfrm>
              <a:off x="3376" y="3557"/>
              <a:ext cx="105" cy="103"/>
            </a:xfrm>
            <a:custGeom>
              <a:avLst/>
              <a:gdLst>
                <a:gd name="T0" fmla="*/ 175 w 210"/>
                <a:gd name="T1" fmla="*/ 0 h 205"/>
                <a:gd name="T2" fmla="*/ 179 w 210"/>
                <a:gd name="T3" fmla="*/ 7 h 205"/>
                <a:gd name="T4" fmla="*/ 69 w 210"/>
                <a:gd name="T5" fmla="*/ 33 h 205"/>
                <a:gd name="T6" fmla="*/ 72 w 210"/>
                <a:gd name="T7" fmla="*/ 49 h 205"/>
                <a:gd name="T8" fmla="*/ 183 w 210"/>
                <a:gd name="T9" fmla="*/ 23 h 205"/>
                <a:gd name="T10" fmla="*/ 187 w 210"/>
                <a:gd name="T11" fmla="*/ 31 h 205"/>
                <a:gd name="T12" fmla="*/ 76 w 210"/>
                <a:gd name="T13" fmla="*/ 58 h 205"/>
                <a:gd name="T14" fmla="*/ 80 w 210"/>
                <a:gd name="T15" fmla="*/ 74 h 205"/>
                <a:gd name="T16" fmla="*/ 193 w 210"/>
                <a:gd name="T17" fmla="*/ 47 h 205"/>
                <a:gd name="T18" fmla="*/ 197 w 210"/>
                <a:gd name="T19" fmla="*/ 56 h 205"/>
                <a:gd name="T20" fmla="*/ 84 w 210"/>
                <a:gd name="T21" fmla="*/ 83 h 205"/>
                <a:gd name="T22" fmla="*/ 88 w 210"/>
                <a:gd name="T23" fmla="*/ 99 h 205"/>
                <a:gd name="T24" fmla="*/ 203 w 210"/>
                <a:gd name="T25" fmla="*/ 72 h 205"/>
                <a:gd name="T26" fmla="*/ 210 w 210"/>
                <a:gd name="T27" fmla="*/ 92 h 205"/>
                <a:gd name="T28" fmla="*/ 94 w 210"/>
                <a:gd name="T29" fmla="*/ 115 h 205"/>
                <a:gd name="T30" fmla="*/ 100 w 210"/>
                <a:gd name="T31" fmla="*/ 141 h 205"/>
                <a:gd name="T32" fmla="*/ 114 w 210"/>
                <a:gd name="T33" fmla="*/ 138 h 205"/>
                <a:gd name="T34" fmla="*/ 118 w 210"/>
                <a:gd name="T35" fmla="*/ 147 h 205"/>
                <a:gd name="T36" fmla="*/ 120 w 210"/>
                <a:gd name="T37" fmla="*/ 155 h 205"/>
                <a:gd name="T38" fmla="*/ 118 w 210"/>
                <a:gd name="T39" fmla="*/ 164 h 205"/>
                <a:gd name="T40" fmla="*/ 112 w 210"/>
                <a:gd name="T41" fmla="*/ 170 h 205"/>
                <a:gd name="T42" fmla="*/ 104 w 210"/>
                <a:gd name="T43" fmla="*/ 175 h 205"/>
                <a:gd name="T44" fmla="*/ 94 w 210"/>
                <a:gd name="T45" fmla="*/ 180 h 205"/>
                <a:gd name="T46" fmla="*/ 84 w 210"/>
                <a:gd name="T47" fmla="*/ 186 h 205"/>
                <a:gd name="T48" fmla="*/ 76 w 210"/>
                <a:gd name="T49" fmla="*/ 191 h 205"/>
                <a:gd name="T50" fmla="*/ 67 w 210"/>
                <a:gd name="T51" fmla="*/ 194 h 205"/>
                <a:gd name="T52" fmla="*/ 57 w 210"/>
                <a:gd name="T53" fmla="*/ 200 h 205"/>
                <a:gd name="T54" fmla="*/ 51 w 210"/>
                <a:gd name="T55" fmla="*/ 203 h 205"/>
                <a:gd name="T56" fmla="*/ 45 w 210"/>
                <a:gd name="T57" fmla="*/ 205 h 205"/>
                <a:gd name="T58" fmla="*/ 35 w 210"/>
                <a:gd name="T59" fmla="*/ 198 h 205"/>
                <a:gd name="T60" fmla="*/ 63 w 210"/>
                <a:gd name="T61" fmla="*/ 163 h 205"/>
                <a:gd name="T62" fmla="*/ 55 w 210"/>
                <a:gd name="T63" fmla="*/ 155 h 205"/>
                <a:gd name="T64" fmla="*/ 41 w 210"/>
                <a:gd name="T65" fmla="*/ 138 h 205"/>
                <a:gd name="T66" fmla="*/ 29 w 210"/>
                <a:gd name="T67" fmla="*/ 120 h 205"/>
                <a:gd name="T68" fmla="*/ 19 w 210"/>
                <a:gd name="T69" fmla="*/ 104 h 205"/>
                <a:gd name="T70" fmla="*/ 9 w 210"/>
                <a:gd name="T71" fmla="*/ 86 h 205"/>
                <a:gd name="T72" fmla="*/ 3 w 210"/>
                <a:gd name="T73" fmla="*/ 72 h 205"/>
                <a:gd name="T74" fmla="*/ 0 w 210"/>
                <a:gd name="T75" fmla="*/ 58 h 205"/>
                <a:gd name="T76" fmla="*/ 0 w 210"/>
                <a:gd name="T77" fmla="*/ 49 h 205"/>
                <a:gd name="T78" fmla="*/ 3 w 210"/>
                <a:gd name="T79" fmla="*/ 42 h 205"/>
                <a:gd name="T80" fmla="*/ 15 w 210"/>
                <a:gd name="T81" fmla="*/ 35 h 205"/>
                <a:gd name="T82" fmla="*/ 35 w 210"/>
                <a:gd name="T83" fmla="*/ 28 h 205"/>
                <a:gd name="T84" fmla="*/ 57 w 210"/>
                <a:gd name="T85" fmla="*/ 23 h 205"/>
                <a:gd name="T86" fmla="*/ 80 w 210"/>
                <a:gd name="T87" fmla="*/ 16 h 205"/>
                <a:gd name="T88" fmla="*/ 106 w 210"/>
                <a:gd name="T89" fmla="*/ 10 h 205"/>
                <a:gd name="T90" fmla="*/ 132 w 210"/>
                <a:gd name="T91" fmla="*/ 7 h 205"/>
                <a:gd name="T92" fmla="*/ 155 w 210"/>
                <a:gd name="T93" fmla="*/ 3 h 205"/>
                <a:gd name="T94" fmla="*/ 175 w 210"/>
                <a:gd name="T95" fmla="*/ 0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10" h="205">
                  <a:moveTo>
                    <a:pt x="175" y="0"/>
                  </a:moveTo>
                  <a:lnTo>
                    <a:pt x="179" y="7"/>
                  </a:lnTo>
                  <a:lnTo>
                    <a:pt x="69" y="33"/>
                  </a:lnTo>
                  <a:lnTo>
                    <a:pt x="72" y="49"/>
                  </a:lnTo>
                  <a:lnTo>
                    <a:pt x="183" y="23"/>
                  </a:lnTo>
                  <a:lnTo>
                    <a:pt x="187" y="31"/>
                  </a:lnTo>
                  <a:lnTo>
                    <a:pt x="76" y="58"/>
                  </a:lnTo>
                  <a:lnTo>
                    <a:pt x="80" y="74"/>
                  </a:lnTo>
                  <a:lnTo>
                    <a:pt x="193" y="47"/>
                  </a:lnTo>
                  <a:lnTo>
                    <a:pt x="197" y="56"/>
                  </a:lnTo>
                  <a:lnTo>
                    <a:pt x="84" y="83"/>
                  </a:lnTo>
                  <a:lnTo>
                    <a:pt x="88" y="99"/>
                  </a:lnTo>
                  <a:lnTo>
                    <a:pt x="203" y="72"/>
                  </a:lnTo>
                  <a:lnTo>
                    <a:pt x="210" y="92"/>
                  </a:lnTo>
                  <a:lnTo>
                    <a:pt x="94" y="115"/>
                  </a:lnTo>
                  <a:lnTo>
                    <a:pt x="100" y="141"/>
                  </a:lnTo>
                  <a:lnTo>
                    <a:pt x="114" y="138"/>
                  </a:lnTo>
                  <a:lnTo>
                    <a:pt x="118" y="147"/>
                  </a:lnTo>
                  <a:lnTo>
                    <a:pt x="120" y="155"/>
                  </a:lnTo>
                  <a:lnTo>
                    <a:pt x="118" y="164"/>
                  </a:lnTo>
                  <a:lnTo>
                    <a:pt x="112" y="170"/>
                  </a:lnTo>
                  <a:lnTo>
                    <a:pt x="104" y="175"/>
                  </a:lnTo>
                  <a:lnTo>
                    <a:pt x="94" y="180"/>
                  </a:lnTo>
                  <a:lnTo>
                    <a:pt x="84" y="186"/>
                  </a:lnTo>
                  <a:lnTo>
                    <a:pt x="76" y="191"/>
                  </a:lnTo>
                  <a:lnTo>
                    <a:pt x="67" y="194"/>
                  </a:lnTo>
                  <a:lnTo>
                    <a:pt x="57" y="200"/>
                  </a:lnTo>
                  <a:lnTo>
                    <a:pt x="51" y="203"/>
                  </a:lnTo>
                  <a:lnTo>
                    <a:pt x="45" y="205"/>
                  </a:lnTo>
                  <a:lnTo>
                    <a:pt x="35" y="198"/>
                  </a:lnTo>
                  <a:lnTo>
                    <a:pt x="63" y="163"/>
                  </a:lnTo>
                  <a:lnTo>
                    <a:pt x="55" y="155"/>
                  </a:lnTo>
                  <a:lnTo>
                    <a:pt x="41" y="138"/>
                  </a:lnTo>
                  <a:lnTo>
                    <a:pt x="29" y="120"/>
                  </a:lnTo>
                  <a:lnTo>
                    <a:pt x="19" y="104"/>
                  </a:lnTo>
                  <a:lnTo>
                    <a:pt x="9" y="86"/>
                  </a:lnTo>
                  <a:lnTo>
                    <a:pt x="3" y="72"/>
                  </a:lnTo>
                  <a:lnTo>
                    <a:pt x="0" y="58"/>
                  </a:lnTo>
                  <a:lnTo>
                    <a:pt x="0" y="49"/>
                  </a:lnTo>
                  <a:lnTo>
                    <a:pt x="3" y="42"/>
                  </a:lnTo>
                  <a:lnTo>
                    <a:pt x="15" y="35"/>
                  </a:lnTo>
                  <a:lnTo>
                    <a:pt x="35" y="28"/>
                  </a:lnTo>
                  <a:lnTo>
                    <a:pt x="57" y="23"/>
                  </a:lnTo>
                  <a:lnTo>
                    <a:pt x="80" y="16"/>
                  </a:lnTo>
                  <a:lnTo>
                    <a:pt x="106" y="10"/>
                  </a:lnTo>
                  <a:lnTo>
                    <a:pt x="132" y="7"/>
                  </a:lnTo>
                  <a:lnTo>
                    <a:pt x="155" y="3"/>
                  </a:lnTo>
                  <a:lnTo>
                    <a:pt x="175" y="0"/>
                  </a:lnTo>
                  <a:close/>
                </a:path>
              </a:pathLst>
            </a:custGeom>
            <a:solidFill>
              <a:srgbClr val="FFD6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5897" name="Freeform 105">
              <a:extLst>
                <a:ext uri="{FF2B5EF4-FFF2-40B4-BE49-F238E27FC236}">
                  <a16:creationId xmlns:a16="http://schemas.microsoft.com/office/drawing/2014/main" id="{6320202A-7EA7-53E1-06F8-B81A49A6223D}"/>
                </a:ext>
              </a:extLst>
            </p:cNvPr>
            <p:cNvSpPr>
              <a:spLocks/>
            </p:cNvSpPr>
            <p:nvPr/>
          </p:nvSpPr>
          <p:spPr bwMode="auto">
            <a:xfrm>
              <a:off x="3266" y="3650"/>
              <a:ext cx="223" cy="204"/>
            </a:xfrm>
            <a:custGeom>
              <a:avLst/>
              <a:gdLst>
                <a:gd name="T0" fmla="*/ 445 w 445"/>
                <a:gd name="T1" fmla="*/ 340 h 407"/>
                <a:gd name="T2" fmla="*/ 445 w 445"/>
                <a:gd name="T3" fmla="*/ 400 h 407"/>
                <a:gd name="T4" fmla="*/ 414 w 445"/>
                <a:gd name="T5" fmla="*/ 404 h 407"/>
                <a:gd name="T6" fmla="*/ 382 w 445"/>
                <a:gd name="T7" fmla="*/ 405 h 407"/>
                <a:gd name="T8" fmla="*/ 351 w 445"/>
                <a:gd name="T9" fmla="*/ 407 h 407"/>
                <a:gd name="T10" fmla="*/ 319 w 445"/>
                <a:gd name="T11" fmla="*/ 407 h 407"/>
                <a:gd name="T12" fmla="*/ 286 w 445"/>
                <a:gd name="T13" fmla="*/ 407 h 407"/>
                <a:gd name="T14" fmla="*/ 254 w 445"/>
                <a:gd name="T15" fmla="*/ 407 h 407"/>
                <a:gd name="T16" fmla="*/ 222 w 445"/>
                <a:gd name="T17" fmla="*/ 405 h 407"/>
                <a:gd name="T18" fmla="*/ 191 w 445"/>
                <a:gd name="T19" fmla="*/ 404 h 407"/>
                <a:gd name="T20" fmla="*/ 161 w 445"/>
                <a:gd name="T21" fmla="*/ 404 h 407"/>
                <a:gd name="T22" fmla="*/ 134 w 445"/>
                <a:gd name="T23" fmla="*/ 400 h 407"/>
                <a:gd name="T24" fmla="*/ 106 w 445"/>
                <a:gd name="T25" fmla="*/ 398 h 407"/>
                <a:gd name="T26" fmla="*/ 82 w 445"/>
                <a:gd name="T27" fmla="*/ 396 h 407"/>
                <a:gd name="T28" fmla="*/ 59 w 445"/>
                <a:gd name="T29" fmla="*/ 395 h 407"/>
                <a:gd name="T30" fmla="*/ 39 w 445"/>
                <a:gd name="T31" fmla="*/ 391 h 407"/>
                <a:gd name="T32" fmla="*/ 21 w 445"/>
                <a:gd name="T33" fmla="*/ 389 h 407"/>
                <a:gd name="T34" fmla="*/ 6 w 445"/>
                <a:gd name="T35" fmla="*/ 388 h 407"/>
                <a:gd name="T36" fmla="*/ 0 w 445"/>
                <a:gd name="T37" fmla="*/ 193 h 407"/>
                <a:gd name="T38" fmla="*/ 31 w 445"/>
                <a:gd name="T39" fmla="*/ 184 h 407"/>
                <a:gd name="T40" fmla="*/ 71 w 445"/>
                <a:gd name="T41" fmla="*/ 168 h 407"/>
                <a:gd name="T42" fmla="*/ 112 w 445"/>
                <a:gd name="T43" fmla="*/ 147 h 407"/>
                <a:gd name="T44" fmla="*/ 155 w 445"/>
                <a:gd name="T45" fmla="*/ 124 h 407"/>
                <a:gd name="T46" fmla="*/ 197 w 445"/>
                <a:gd name="T47" fmla="*/ 101 h 407"/>
                <a:gd name="T48" fmla="*/ 234 w 445"/>
                <a:gd name="T49" fmla="*/ 79 h 407"/>
                <a:gd name="T50" fmla="*/ 260 w 445"/>
                <a:gd name="T51" fmla="*/ 62 h 407"/>
                <a:gd name="T52" fmla="*/ 276 w 445"/>
                <a:gd name="T53" fmla="*/ 53 h 407"/>
                <a:gd name="T54" fmla="*/ 291 w 445"/>
                <a:gd name="T55" fmla="*/ 44 h 407"/>
                <a:gd name="T56" fmla="*/ 286 w 445"/>
                <a:gd name="T57" fmla="*/ 39 h 407"/>
                <a:gd name="T58" fmla="*/ 293 w 445"/>
                <a:gd name="T59" fmla="*/ 35 h 407"/>
                <a:gd name="T60" fmla="*/ 301 w 445"/>
                <a:gd name="T61" fmla="*/ 32 h 407"/>
                <a:gd name="T62" fmla="*/ 309 w 445"/>
                <a:gd name="T63" fmla="*/ 28 h 407"/>
                <a:gd name="T64" fmla="*/ 317 w 445"/>
                <a:gd name="T65" fmla="*/ 24 h 407"/>
                <a:gd name="T66" fmla="*/ 325 w 445"/>
                <a:gd name="T67" fmla="*/ 21 h 407"/>
                <a:gd name="T68" fmla="*/ 333 w 445"/>
                <a:gd name="T69" fmla="*/ 16 h 407"/>
                <a:gd name="T70" fmla="*/ 341 w 445"/>
                <a:gd name="T71" fmla="*/ 12 h 407"/>
                <a:gd name="T72" fmla="*/ 349 w 445"/>
                <a:gd name="T73" fmla="*/ 7 h 407"/>
                <a:gd name="T74" fmla="*/ 351 w 445"/>
                <a:gd name="T75" fmla="*/ 5 h 407"/>
                <a:gd name="T76" fmla="*/ 353 w 445"/>
                <a:gd name="T77" fmla="*/ 3 h 407"/>
                <a:gd name="T78" fmla="*/ 353 w 445"/>
                <a:gd name="T79" fmla="*/ 1 h 407"/>
                <a:gd name="T80" fmla="*/ 355 w 445"/>
                <a:gd name="T81" fmla="*/ 0 h 407"/>
                <a:gd name="T82" fmla="*/ 431 w 445"/>
                <a:gd name="T83" fmla="*/ 342 h 407"/>
                <a:gd name="T84" fmla="*/ 445 w 445"/>
                <a:gd name="T85" fmla="*/ 340 h 4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445" h="407">
                  <a:moveTo>
                    <a:pt x="445" y="340"/>
                  </a:moveTo>
                  <a:lnTo>
                    <a:pt x="445" y="400"/>
                  </a:lnTo>
                  <a:lnTo>
                    <a:pt x="414" y="404"/>
                  </a:lnTo>
                  <a:lnTo>
                    <a:pt x="382" y="405"/>
                  </a:lnTo>
                  <a:lnTo>
                    <a:pt x="351" y="407"/>
                  </a:lnTo>
                  <a:lnTo>
                    <a:pt x="319" y="407"/>
                  </a:lnTo>
                  <a:lnTo>
                    <a:pt x="286" y="407"/>
                  </a:lnTo>
                  <a:lnTo>
                    <a:pt x="254" y="407"/>
                  </a:lnTo>
                  <a:lnTo>
                    <a:pt x="222" y="405"/>
                  </a:lnTo>
                  <a:lnTo>
                    <a:pt x="191" y="404"/>
                  </a:lnTo>
                  <a:lnTo>
                    <a:pt x="161" y="404"/>
                  </a:lnTo>
                  <a:lnTo>
                    <a:pt x="134" y="400"/>
                  </a:lnTo>
                  <a:lnTo>
                    <a:pt x="106" y="398"/>
                  </a:lnTo>
                  <a:lnTo>
                    <a:pt x="82" y="396"/>
                  </a:lnTo>
                  <a:lnTo>
                    <a:pt x="59" y="395"/>
                  </a:lnTo>
                  <a:lnTo>
                    <a:pt x="39" y="391"/>
                  </a:lnTo>
                  <a:lnTo>
                    <a:pt x="21" y="389"/>
                  </a:lnTo>
                  <a:lnTo>
                    <a:pt x="6" y="388"/>
                  </a:lnTo>
                  <a:lnTo>
                    <a:pt x="0" y="193"/>
                  </a:lnTo>
                  <a:lnTo>
                    <a:pt x="31" y="184"/>
                  </a:lnTo>
                  <a:lnTo>
                    <a:pt x="71" y="168"/>
                  </a:lnTo>
                  <a:lnTo>
                    <a:pt x="112" y="147"/>
                  </a:lnTo>
                  <a:lnTo>
                    <a:pt x="155" y="124"/>
                  </a:lnTo>
                  <a:lnTo>
                    <a:pt x="197" y="101"/>
                  </a:lnTo>
                  <a:lnTo>
                    <a:pt x="234" y="79"/>
                  </a:lnTo>
                  <a:lnTo>
                    <a:pt x="260" y="62"/>
                  </a:lnTo>
                  <a:lnTo>
                    <a:pt x="276" y="53"/>
                  </a:lnTo>
                  <a:lnTo>
                    <a:pt x="291" y="44"/>
                  </a:lnTo>
                  <a:lnTo>
                    <a:pt x="286" y="39"/>
                  </a:lnTo>
                  <a:lnTo>
                    <a:pt x="293" y="35"/>
                  </a:lnTo>
                  <a:lnTo>
                    <a:pt x="301" y="32"/>
                  </a:lnTo>
                  <a:lnTo>
                    <a:pt x="309" y="28"/>
                  </a:lnTo>
                  <a:lnTo>
                    <a:pt x="317" y="24"/>
                  </a:lnTo>
                  <a:lnTo>
                    <a:pt x="325" y="21"/>
                  </a:lnTo>
                  <a:lnTo>
                    <a:pt x="333" y="16"/>
                  </a:lnTo>
                  <a:lnTo>
                    <a:pt x="341" y="12"/>
                  </a:lnTo>
                  <a:lnTo>
                    <a:pt x="349" y="7"/>
                  </a:lnTo>
                  <a:lnTo>
                    <a:pt x="351" y="5"/>
                  </a:lnTo>
                  <a:lnTo>
                    <a:pt x="353" y="3"/>
                  </a:lnTo>
                  <a:lnTo>
                    <a:pt x="353" y="1"/>
                  </a:lnTo>
                  <a:lnTo>
                    <a:pt x="355" y="0"/>
                  </a:lnTo>
                  <a:lnTo>
                    <a:pt x="431" y="342"/>
                  </a:lnTo>
                  <a:lnTo>
                    <a:pt x="445" y="340"/>
                  </a:lnTo>
                  <a:close/>
                </a:path>
              </a:pathLst>
            </a:custGeom>
            <a:solidFill>
              <a:srgbClr val="3500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5898" name="Freeform 106">
              <a:extLst>
                <a:ext uri="{FF2B5EF4-FFF2-40B4-BE49-F238E27FC236}">
                  <a16:creationId xmlns:a16="http://schemas.microsoft.com/office/drawing/2014/main" id="{9DA01DDC-6BA3-DC24-474C-FC7125C285B7}"/>
                </a:ext>
              </a:extLst>
            </p:cNvPr>
            <p:cNvSpPr>
              <a:spLocks/>
            </p:cNvSpPr>
            <p:nvPr/>
          </p:nvSpPr>
          <p:spPr bwMode="auto">
            <a:xfrm>
              <a:off x="3363" y="3336"/>
              <a:ext cx="72" cy="48"/>
            </a:xfrm>
            <a:custGeom>
              <a:avLst/>
              <a:gdLst>
                <a:gd name="T0" fmla="*/ 144 w 144"/>
                <a:gd name="T1" fmla="*/ 58 h 95"/>
                <a:gd name="T2" fmla="*/ 136 w 144"/>
                <a:gd name="T3" fmla="*/ 81 h 95"/>
                <a:gd name="T4" fmla="*/ 110 w 144"/>
                <a:gd name="T5" fmla="*/ 62 h 95"/>
                <a:gd name="T6" fmla="*/ 81 w 144"/>
                <a:gd name="T7" fmla="*/ 95 h 95"/>
                <a:gd name="T8" fmla="*/ 26 w 144"/>
                <a:gd name="T9" fmla="*/ 78 h 95"/>
                <a:gd name="T10" fmla="*/ 0 w 144"/>
                <a:gd name="T11" fmla="*/ 19 h 95"/>
                <a:gd name="T12" fmla="*/ 20 w 144"/>
                <a:gd name="T13" fmla="*/ 16 h 95"/>
                <a:gd name="T14" fmla="*/ 41 w 144"/>
                <a:gd name="T15" fmla="*/ 12 h 95"/>
                <a:gd name="T16" fmla="*/ 63 w 144"/>
                <a:gd name="T17" fmla="*/ 10 h 95"/>
                <a:gd name="T18" fmla="*/ 83 w 144"/>
                <a:gd name="T19" fmla="*/ 7 h 95"/>
                <a:gd name="T20" fmla="*/ 102 w 144"/>
                <a:gd name="T21" fmla="*/ 5 h 95"/>
                <a:gd name="T22" fmla="*/ 118 w 144"/>
                <a:gd name="T23" fmla="*/ 1 h 95"/>
                <a:gd name="T24" fmla="*/ 132 w 144"/>
                <a:gd name="T25" fmla="*/ 1 h 95"/>
                <a:gd name="T26" fmla="*/ 142 w 144"/>
                <a:gd name="T27" fmla="*/ 0 h 95"/>
                <a:gd name="T28" fmla="*/ 144 w 144"/>
                <a:gd name="T29" fmla="*/ 9 h 95"/>
                <a:gd name="T30" fmla="*/ 144 w 144"/>
                <a:gd name="T31" fmla="*/ 23 h 95"/>
                <a:gd name="T32" fmla="*/ 144 w 144"/>
                <a:gd name="T33" fmla="*/ 40 h 95"/>
                <a:gd name="T34" fmla="*/ 144 w 144"/>
                <a:gd name="T35" fmla="*/ 58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44" h="95">
                  <a:moveTo>
                    <a:pt x="144" y="58"/>
                  </a:moveTo>
                  <a:lnTo>
                    <a:pt x="136" y="81"/>
                  </a:lnTo>
                  <a:lnTo>
                    <a:pt x="110" y="62"/>
                  </a:lnTo>
                  <a:lnTo>
                    <a:pt x="81" y="95"/>
                  </a:lnTo>
                  <a:lnTo>
                    <a:pt x="26" y="78"/>
                  </a:lnTo>
                  <a:lnTo>
                    <a:pt x="0" y="19"/>
                  </a:lnTo>
                  <a:lnTo>
                    <a:pt x="20" y="16"/>
                  </a:lnTo>
                  <a:lnTo>
                    <a:pt x="41" y="12"/>
                  </a:lnTo>
                  <a:lnTo>
                    <a:pt x="63" y="10"/>
                  </a:lnTo>
                  <a:lnTo>
                    <a:pt x="83" y="7"/>
                  </a:lnTo>
                  <a:lnTo>
                    <a:pt x="102" y="5"/>
                  </a:lnTo>
                  <a:lnTo>
                    <a:pt x="118" y="1"/>
                  </a:lnTo>
                  <a:lnTo>
                    <a:pt x="132" y="1"/>
                  </a:lnTo>
                  <a:lnTo>
                    <a:pt x="142" y="0"/>
                  </a:lnTo>
                  <a:lnTo>
                    <a:pt x="144" y="9"/>
                  </a:lnTo>
                  <a:lnTo>
                    <a:pt x="144" y="23"/>
                  </a:lnTo>
                  <a:lnTo>
                    <a:pt x="144" y="40"/>
                  </a:lnTo>
                  <a:lnTo>
                    <a:pt x="144" y="5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5899" name="Freeform 107">
              <a:extLst>
                <a:ext uri="{FF2B5EF4-FFF2-40B4-BE49-F238E27FC236}">
                  <a16:creationId xmlns:a16="http://schemas.microsoft.com/office/drawing/2014/main" id="{29E57824-8052-130E-FDEA-C20ECE17B48B}"/>
                </a:ext>
              </a:extLst>
            </p:cNvPr>
            <p:cNvSpPr>
              <a:spLocks/>
            </p:cNvSpPr>
            <p:nvPr/>
          </p:nvSpPr>
          <p:spPr bwMode="auto">
            <a:xfrm>
              <a:off x="3365" y="3385"/>
              <a:ext cx="61" cy="166"/>
            </a:xfrm>
            <a:custGeom>
              <a:avLst/>
              <a:gdLst>
                <a:gd name="T0" fmla="*/ 0 w 122"/>
                <a:gd name="T1" fmla="*/ 0 h 331"/>
                <a:gd name="T2" fmla="*/ 89 w 122"/>
                <a:gd name="T3" fmla="*/ 26 h 331"/>
                <a:gd name="T4" fmla="*/ 89 w 122"/>
                <a:gd name="T5" fmla="*/ 26 h 331"/>
                <a:gd name="T6" fmla="*/ 122 w 122"/>
                <a:gd name="T7" fmla="*/ 329 h 331"/>
                <a:gd name="T8" fmla="*/ 120 w 122"/>
                <a:gd name="T9" fmla="*/ 329 h 331"/>
                <a:gd name="T10" fmla="*/ 118 w 122"/>
                <a:gd name="T11" fmla="*/ 329 h 331"/>
                <a:gd name="T12" fmla="*/ 116 w 122"/>
                <a:gd name="T13" fmla="*/ 329 h 331"/>
                <a:gd name="T14" fmla="*/ 114 w 122"/>
                <a:gd name="T15" fmla="*/ 331 h 331"/>
                <a:gd name="T16" fmla="*/ 0 w 122"/>
                <a:gd name="T17" fmla="*/ 0 h 331"/>
                <a:gd name="T18" fmla="*/ 0 w 122"/>
                <a:gd name="T19" fmla="*/ 0 h 3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2" h="331">
                  <a:moveTo>
                    <a:pt x="0" y="0"/>
                  </a:moveTo>
                  <a:lnTo>
                    <a:pt x="89" y="26"/>
                  </a:lnTo>
                  <a:lnTo>
                    <a:pt x="89" y="26"/>
                  </a:lnTo>
                  <a:lnTo>
                    <a:pt x="122" y="329"/>
                  </a:lnTo>
                  <a:lnTo>
                    <a:pt x="120" y="329"/>
                  </a:lnTo>
                  <a:lnTo>
                    <a:pt x="118" y="329"/>
                  </a:lnTo>
                  <a:lnTo>
                    <a:pt x="116" y="329"/>
                  </a:lnTo>
                  <a:lnTo>
                    <a:pt x="114" y="331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5900" name="Freeform 108">
              <a:extLst>
                <a:ext uri="{FF2B5EF4-FFF2-40B4-BE49-F238E27FC236}">
                  <a16:creationId xmlns:a16="http://schemas.microsoft.com/office/drawing/2014/main" id="{B9CB56D9-61AE-3D89-F20C-F0C7D461B78F}"/>
                </a:ext>
              </a:extLst>
            </p:cNvPr>
            <p:cNvSpPr>
              <a:spLocks/>
            </p:cNvSpPr>
            <p:nvPr/>
          </p:nvSpPr>
          <p:spPr bwMode="auto">
            <a:xfrm>
              <a:off x="3425" y="3404"/>
              <a:ext cx="29" cy="136"/>
            </a:xfrm>
            <a:custGeom>
              <a:avLst/>
              <a:gdLst>
                <a:gd name="T0" fmla="*/ 0 w 57"/>
                <a:gd name="T1" fmla="*/ 0 h 271"/>
                <a:gd name="T2" fmla="*/ 57 w 57"/>
                <a:gd name="T3" fmla="*/ 174 h 271"/>
                <a:gd name="T4" fmla="*/ 47 w 57"/>
                <a:gd name="T5" fmla="*/ 206 h 271"/>
                <a:gd name="T6" fmla="*/ 38 w 57"/>
                <a:gd name="T7" fmla="*/ 232 h 271"/>
                <a:gd name="T8" fmla="*/ 32 w 57"/>
                <a:gd name="T9" fmla="*/ 255 h 271"/>
                <a:gd name="T10" fmla="*/ 28 w 57"/>
                <a:gd name="T11" fmla="*/ 271 h 271"/>
                <a:gd name="T12" fmla="*/ 0 w 57"/>
                <a:gd name="T13" fmla="*/ 0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7" h="271">
                  <a:moveTo>
                    <a:pt x="0" y="0"/>
                  </a:moveTo>
                  <a:lnTo>
                    <a:pt x="57" y="174"/>
                  </a:lnTo>
                  <a:lnTo>
                    <a:pt x="47" y="206"/>
                  </a:lnTo>
                  <a:lnTo>
                    <a:pt x="38" y="232"/>
                  </a:lnTo>
                  <a:lnTo>
                    <a:pt x="32" y="255"/>
                  </a:lnTo>
                  <a:lnTo>
                    <a:pt x="28" y="27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A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5901" name="Freeform 109">
              <a:extLst>
                <a:ext uri="{FF2B5EF4-FFF2-40B4-BE49-F238E27FC236}">
                  <a16:creationId xmlns:a16="http://schemas.microsoft.com/office/drawing/2014/main" id="{0531C381-8628-394A-70E0-CC3155AB12C3}"/>
                </a:ext>
              </a:extLst>
            </p:cNvPr>
            <p:cNvSpPr>
              <a:spLocks/>
            </p:cNvSpPr>
            <p:nvPr/>
          </p:nvSpPr>
          <p:spPr bwMode="auto">
            <a:xfrm>
              <a:off x="3189" y="3389"/>
              <a:ext cx="219" cy="345"/>
            </a:xfrm>
            <a:custGeom>
              <a:avLst/>
              <a:gdLst>
                <a:gd name="T0" fmla="*/ 31 w 438"/>
                <a:gd name="T1" fmla="*/ 197 h 689"/>
                <a:gd name="T2" fmla="*/ 4 w 438"/>
                <a:gd name="T3" fmla="*/ 184 h 689"/>
                <a:gd name="T4" fmla="*/ 14 w 438"/>
                <a:gd name="T5" fmla="*/ 170 h 689"/>
                <a:gd name="T6" fmla="*/ 35 w 438"/>
                <a:gd name="T7" fmla="*/ 149 h 689"/>
                <a:gd name="T8" fmla="*/ 94 w 438"/>
                <a:gd name="T9" fmla="*/ 115 h 689"/>
                <a:gd name="T10" fmla="*/ 181 w 438"/>
                <a:gd name="T11" fmla="*/ 71 h 689"/>
                <a:gd name="T12" fmla="*/ 276 w 438"/>
                <a:gd name="T13" fmla="*/ 23 h 689"/>
                <a:gd name="T14" fmla="*/ 438 w 438"/>
                <a:gd name="T15" fmla="*/ 330 h 689"/>
                <a:gd name="T16" fmla="*/ 414 w 438"/>
                <a:gd name="T17" fmla="*/ 337 h 689"/>
                <a:gd name="T18" fmla="*/ 390 w 438"/>
                <a:gd name="T19" fmla="*/ 344 h 689"/>
                <a:gd name="T20" fmla="*/ 371 w 438"/>
                <a:gd name="T21" fmla="*/ 351 h 689"/>
                <a:gd name="T22" fmla="*/ 357 w 438"/>
                <a:gd name="T23" fmla="*/ 360 h 689"/>
                <a:gd name="T24" fmla="*/ 343 w 438"/>
                <a:gd name="T25" fmla="*/ 392 h 689"/>
                <a:gd name="T26" fmla="*/ 355 w 438"/>
                <a:gd name="T27" fmla="*/ 430 h 689"/>
                <a:gd name="T28" fmla="*/ 376 w 438"/>
                <a:gd name="T29" fmla="*/ 471 h 689"/>
                <a:gd name="T30" fmla="*/ 398 w 438"/>
                <a:gd name="T31" fmla="*/ 501 h 689"/>
                <a:gd name="T32" fmla="*/ 378 w 438"/>
                <a:gd name="T33" fmla="*/ 519 h 689"/>
                <a:gd name="T34" fmla="*/ 341 w 438"/>
                <a:gd name="T35" fmla="*/ 533 h 689"/>
                <a:gd name="T36" fmla="*/ 303 w 438"/>
                <a:gd name="T37" fmla="*/ 547 h 689"/>
                <a:gd name="T38" fmla="*/ 272 w 438"/>
                <a:gd name="T39" fmla="*/ 558 h 689"/>
                <a:gd name="T40" fmla="*/ 250 w 438"/>
                <a:gd name="T41" fmla="*/ 565 h 689"/>
                <a:gd name="T42" fmla="*/ 234 w 438"/>
                <a:gd name="T43" fmla="*/ 500 h 689"/>
                <a:gd name="T44" fmla="*/ 213 w 438"/>
                <a:gd name="T45" fmla="*/ 402 h 689"/>
                <a:gd name="T46" fmla="*/ 205 w 438"/>
                <a:gd name="T47" fmla="*/ 507 h 689"/>
                <a:gd name="T48" fmla="*/ 227 w 438"/>
                <a:gd name="T49" fmla="*/ 583 h 689"/>
                <a:gd name="T50" fmla="*/ 234 w 438"/>
                <a:gd name="T51" fmla="*/ 590 h 689"/>
                <a:gd name="T52" fmla="*/ 246 w 438"/>
                <a:gd name="T53" fmla="*/ 592 h 689"/>
                <a:gd name="T54" fmla="*/ 276 w 438"/>
                <a:gd name="T55" fmla="*/ 586 h 689"/>
                <a:gd name="T56" fmla="*/ 335 w 438"/>
                <a:gd name="T57" fmla="*/ 565 h 689"/>
                <a:gd name="T58" fmla="*/ 398 w 438"/>
                <a:gd name="T59" fmla="*/ 563 h 689"/>
                <a:gd name="T60" fmla="*/ 329 w 438"/>
                <a:gd name="T61" fmla="*/ 606 h 689"/>
                <a:gd name="T62" fmla="*/ 256 w 438"/>
                <a:gd name="T63" fmla="*/ 645 h 689"/>
                <a:gd name="T64" fmla="*/ 191 w 438"/>
                <a:gd name="T65" fmla="*/ 677 h 689"/>
                <a:gd name="T66" fmla="*/ 148 w 438"/>
                <a:gd name="T67" fmla="*/ 689 h 689"/>
                <a:gd name="T68" fmla="*/ 120 w 438"/>
                <a:gd name="T69" fmla="*/ 640 h 689"/>
                <a:gd name="T70" fmla="*/ 89 w 438"/>
                <a:gd name="T71" fmla="*/ 524 h 689"/>
                <a:gd name="T72" fmla="*/ 59 w 438"/>
                <a:gd name="T73" fmla="*/ 372 h 689"/>
                <a:gd name="T74" fmla="*/ 33 w 438"/>
                <a:gd name="T75" fmla="*/ 205 h 6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38" h="689">
                  <a:moveTo>
                    <a:pt x="33" y="205"/>
                  </a:moveTo>
                  <a:lnTo>
                    <a:pt x="31" y="197"/>
                  </a:lnTo>
                  <a:lnTo>
                    <a:pt x="0" y="190"/>
                  </a:lnTo>
                  <a:lnTo>
                    <a:pt x="4" y="184"/>
                  </a:lnTo>
                  <a:lnTo>
                    <a:pt x="8" y="179"/>
                  </a:lnTo>
                  <a:lnTo>
                    <a:pt x="14" y="170"/>
                  </a:lnTo>
                  <a:lnTo>
                    <a:pt x="22" y="161"/>
                  </a:lnTo>
                  <a:lnTo>
                    <a:pt x="35" y="149"/>
                  </a:lnTo>
                  <a:lnTo>
                    <a:pt x="61" y="135"/>
                  </a:lnTo>
                  <a:lnTo>
                    <a:pt x="94" y="115"/>
                  </a:lnTo>
                  <a:lnTo>
                    <a:pt x="136" y="94"/>
                  </a:lnTo>
                  <a:lnTo>
                    <a:pt x="181" y="71"/>
                  </a:lnTo>
                  <a:lnTo>
                    <a:pt x="229" y="46"/>
                  </a:lnTo>
                  <a:lnTo>
                    <a:pt x="276" y="23"/>
                  </a:lnTo>
                  <a:lnTo>
                    <a:pt x="323" y="0"/>
                  </a:lnTo>
                  <a:lnTo>
                    <a:pt x="438" y="330"/>
                  </a:lnTo>
                  <a:lnTo>
                    <a:pt x="426" y="333"/>
                  </a:lnTo>
                  <a:lnTo>
                    <a:pt x="414" y="337"/>
                  </a:lnTo>
                  <a:lnTo>
                    <a:pt x="402" y="340"/>
                  </a:lnTo>
                  <a:lnTo>
                    <a:pt x="390" y="344"/>
                  </a:lnTo>
                  <a:lnTo>
                    <a:pt x="380" y="347"/>
                  </a:lnTo>
                  <a:lnTo>
                    <a:pt x="371" y="351"/>
                  </a:lnTo>
                  <a:lnTo>
                    <a:pt x="363" y="354"/>
                  </a:lnTo>
                  <a:lnTo>
                    <a:pt x="357" y="360"/>
                  </a:lnTo>
                  <a:lnTo>
                    <a:pt x="347" y="374"/>
                  </a:lnTo>
                  <a:lnTo>
                    <a:pt x="343" y="392"/>
                  </a:lnTo>
                  <a:lnTo>
                    <a:pt x="347" y="411"/>
                  </a:lnTo>
                  <a:lnTo>
                    <a:pt x="355" y="430"/>
                  </a:lnTo>
                  <a:lnTo>
                    <a:pt x="365" y="452"/>
                  </a:lnTo>
                  <a:lnTo>
                    <a:pt x="376" y="471"/>
                  </a:lnTo>
                  <a:lnTo>
                    <a:pt x="388" y="487"/>
                  </a:lnTo>
                  <a:lnTo>
                    <a:pt x="398" y="501"/>
                  </a:lnTo>
                  <a:lnTo>
                    <a:pt x="386" y="517"/>
                  </a:lnTo>
                  <a:lnTo>
                    <a:pt x="378" y="519"/>
                  </a:lnTo>
                  <a:lnTo>
                    <a:pt x="359" y="526"/>
                  </a:lnTo>
                  <a:lnTo>
                    <a:pt x="341" y="533"/>
                  </a:lnTo>
                  <a:lnTo>
                    <a:pt x="321" y="540"/>
                  </a:lnTo>
                  <a:lnTo>
                    <a:pt x="303" y="547"/>
                  </a:lnTo>
                  <a:lnTo>
                    <a:pt x="288" y="553"/>
                  </a:lnTo>
                  <a:lnTo>
                    <a:pt x="272" y="558"/>
                  </a:lnTo>
                  <a:lnTo>
                    <a:pt x="260" y="562"/>
                  </a:lnTo>
                  <a:lnTo>
                    <a:pt x="250" y="565"/>
                  </a:lnTo>
                  <a:lnTo>
                    <a:pt x="244" y="539"/>
                  </a:lnTo>
                  <a:lnTo>
                    <a:pt x="234" y="500"/>
                  </a:lnTo>
                  <a:lnTo>
                    <a:pt x="225" y="452"/>
                  </a:lnTo>
                  <a:lnTo>
                    <a:pt x="213" y="402"/>
                  </a:lnTo>
                  <a:lnTo>
                    <a:pt x="183" y="407"/>
                  </a:lnTo>
                  <a:lnTo>
                    <a:pt x="205" y="507"/>
                  </a:lnTo>
                  <a:lnTo>
                    <a:pt x="219" y="560"/>
                  </a:lnTo>
                  <a:lnTo>
                    <a:pt x="227" y="583"/>
                  </a:lnTo>
                  <a:lnTo>
                    <a:pt x="231" y="588"/>
                  </a:lnTo>
                  <a:lnTo>
                    <a:pt x="234" y="590"/>
                  </a:lnTo>
                  <a:lnTo>
                    <a:pt x="238" y="592"/>
                  </a:lnTo>
                  <a:lnTo>
                    <a:pt x="246" y="592"/>
                  </a:lnTo>
                  <a:lnTo>
                    <a:pt x="258" y="590"/>
                  </a:lnTo>
                  <a:lnTo>
                    <a:pt x="276" y="586"/>
                  </a:lnTo>
                  <a:lnTo>
                    <a:pt x="302" y="578"/>
                  </a:lnTo>
                  <a:lnTo>
                    <a:pt x="335" y="565"/>
                  </a:lnTo>
                  <a:lnTo>
                    <a:pt x="380" y="547"/>
                  </a:lnTo>
                  <a:lnTo>
                    <a:pt x="398" y="563"/>
                  </a:lnTo>
                  <a:lnTo>
                    <a:pt x="365" y="585"/>
                  </a:lnTo>
                  <a:lnTo>
                    <a:pt x="329" y="606"/>
                  </a:lnTo>
                  <a:lnTo>
                    <a:pt x="292" y="625"/>
                  </a:lnTo>
                  <a:lnTo>
                    <a:pt x="256" y="645"/>
                  </a:lnTo>
                  <a:lnTo>
                    <a:pt x="223" y="663"/>
                  </a:lnTo>
                  <a:lnTo>
                    <a:pt x="191" y="677"/>
                  </a:lnTo>
                  <a:lnTo>
                    <a:pt x="165" y="686"/>
                  </a:lnTo>
                  <a:lnTo>
                    <a:pt x="148" y="689"/>
                  </a:lnTo>
                  <a:lnTo>
                    <a:pt x="134" y="673"/>
                  </a:lnTo>
                  <a:lnTo>
                    <a:pt x="120" y="640"/>
                  </a:lnTo>
                  <a:lnTo>
                    <a:pt x="104" y="588"/>
                  </a:lnTo>
                  <a:lnTo>
                    <a:pt x="89" y="524"/>
                  </a:lnTo>
                  <a:lnTo>
                    <a:pt x="73" y="452"/>
                  </a:lnTo>
                  <a:lnTo>
                    <a:pt x="59" y="372"/>
                  </a:lnTo>
                  <a:lnTo>
                    <a:pt x="45" y="289"/>
                  </a:lnTo>
                  <a:lnTo>
                    <a:pt x="33" y="205"/>
                  </a:lnTo>
                  <a:close/>
                </a:path>
              </a:pathLst>
            </a:custGeom>
            <a:solidFill>
              <a:srgbClr val="3500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5902" name="Freeform 110">
              <a:extLst>
                <a:ext uri="{FF2B5EF4-FFF2-40B4-BE49-F238E27FC236}">
                  <a16:creationId xmlns:a16="http://schemas.microsoft.com/office/drawing/2014/main" id="{00F19819-C2B4-1F90-B027-4786A97855FB}"/>
                </a:ext>
              </a:extLst>
            </p:cNvPr>
            <p:cNvSpPr>
              <a:spLocks/>
            </p:cNvSpPr>
            <p:nvPr/>
          </p:nvSpPr>
          <p:spPr bwMode="auto">
            <a:xfrm>
              <a:off x="3504" y="3804"/>
              <a:ext cx="114" cy="47"/>
            </a:xfrm>
            <a:custGeom>
              <a:avLst/>
              <a:gdLst>
                <a:gd name="T0" fmla="*/ 229 w 229"/>
                <a:gd name="T1" fmla="*/ 65 h 94"/>
                <a:gd name="T2" fmla="*/ 217 w 229"/>
                <a:gd name="T3" fmla="*/ 69 h 94"/>
                <a:gd name="T4" fmla="*/ 195 w 229"/>
                <a:gd name="T5" fmla="*/ 73 h 94"/>
                <a:gd name="T6" fmla="*/ 164 w 229"/>
                <a:gd name="T7" fmla="*/ 78 h 94"/>
                <a:gd name="T8" fmla="*/ 128 w 229"/>
                <a:gd name="T9" fmla="*/ 81 h 94"/>
                <a:gd name="T10" fmla="*/ 93 w 229"/>
                <a:gd name="T11" fmla="*/ 87 h 94"/>
                <a:gd name="T12" fmla="*/ 57 w 229"/>
                <a:gd name="T13" fmla="*/ 90 h 94"/>
                <a:gd name="T14" fmla="*/ 25 w 229"/>
                <a:gd name="T15" fmla="*/ 92 h 94"/>
                <a:gd name="T16" fmla="*/ 4 w 229"/>
                <a:gd name="T17" fmla="*/ 94 h 94"/>
                <a:gd name="T18" fmla="*/ 0 w 229"/>
                <a:gd name="T19" fmla="*/ 28 h 94"/>
                <a:gd name="T20" fmla="*/ 221 w 229"/>
                <a:gd name="T21" fmla="*/ 0 h 94"/>
                <a:gd name="T22" fmla="*/ 229 w 229"/>
                <a:gd name="T23" fmla="*/ 65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29" h="94">
                  <a:moveTo>
                    <a:pt x="229" y="65"/>
                  </a:moveTo>
                  <a:lnTo>
                    <a:pt x="217" y="69"/>
                  </a:lnTo>
                  <a:lnTo>
                    <a:pt x="195" y="73"/>
                  </a:lnTo>
                  <a:lnTo>
                    <a:pt x="164" y="78"/>
                  </a:lnTo>
                  <a:lnTo>
                    <a:pt x="128" y="81"/>
                  </a:lnTo>
                  <a:lnTo>
                    <a:pt x="93" y="87"/>
                  </a:lnTo>
                  <a:lnTo>
                    <a:pt x="57" y="90"/>
                  </a:lnTo>
                  <a:lnTo>
                    <a:pt x="25" y="92"/>
                  </a:lnTo>
                  <a:lnTo>
                    <a:pt x="4" y="94"/>
                  </a:lnTo>
                  <a:lnTo>
                    <a:pt x="0" y="28"/>
                  </a:lnTo>
                  <a:lnTo>
                    <a:pt x="221" y="0"/>
                  </a:lnTo>
                  <a:lnTo>
                    <a:pt x="229" y="65"/>
                  </a:lnTo>
                  <a:close/>
                </a:path>
              </a:pathLst>
            </a:custGeom>
            <a:solidFill>
              <a:srgbClr val="3500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5903" name="Freeform 111">
              <a:extLst>
                <a:ext uri="{FF2B5EF4-FFF2-40B4-BE49-F238E27FC236}">
                  <a16:creationId xmlns:a16="http://schemas.microsoft.com/office/drawing/2014/main" id="{2A03E440-E7AD-3ABA-E212-1777591D1A10}"/>
                </a:ext>
              </a:extLst>
            </p:cNvPr>
            <p:cNvSpPr>
              <a:spLocks/>
            </p:cNvSpPr>
            <p:nvPr/>
          </p:nvSpPr>
          <p:spPr bwMode="auto">
            <a:xfrm>
              <a:off x="3665" y="3500"/>
              <a:ext cx="79" cy="74"/>
            </a:xfrm>
            <a:custGeom>
              <a:avLst/>
              <a:gdLst>
                <a:gd name="T0" fmla="*/ 146 w 158"/>
                <a:gd name="T1" fmla="*/ 100 h 149"/>
                <a:gd name="T2" fmla="*/ 144 w 158"/>
                <a:gd name="T3" fmla="*/ 107 h 149"/>
                <a:gd name="T4" fmla="*/ 142 w 158"/>
                <a:gd name="T5" fmla="*/ 112 h 149"/>
                <a:gd name="T6" fmla="*/ 140 w 158"/>
                <a:gd name="T7" fmla="*/ 117 h 149"/>
                <a:gd name="T8" fmla="*/ 138 w 158"/>
                <a:gd name="T9" fmla="*/ 123 h 149"/>
                <a:gd name="T10" fmla="*/ 136 w 158"/>
                <a:gd name="T11" fmla="*/ 130 h 149"/>
                <a:gd name="T12" fmla="*/ 134 w 158"/>
                <a:gd name="T13" fmla="*/ 137 h 149"/>
                <a:gd name="T14" fmla="*/ 130 w 158"/>
                <a:gd name="T15" fmla="*/ 144 h 149"/>
                <a:gd name="T16" fmla="*/ 128 w 158"/>
                <a:gd name="T17" fmla="*/ 149 h 149"/>
                <a:gd name="T18" fmla="*/ 124 w 158"/>
                <a:gd name="T19" fmla="*/ 130 h 149"/>
                <a:gd name="T20" fmla="*/ 0 w 158"/>
                <a:gd name="T21" fmla="*/ 105 h 149"/>
                <a:gd name="T22" fmla="*/ 6 w 158"/>
                <a:gd name="T23" fmla="*/ 84 h 149"/>
                <a:gd name="T24" fmla="*/ 97 w 158"/>
                <a:gd name="T25" fmla="*/ 103 h 149"/>
                <a:gd name="T26" fmla="*/ 101 w 158"/>
                <a:gd name="T27" fmla="*/ 87 h 149"/>
                <a:gd name="T28" fmla="*/ 10 w 158"/>
                <a:gd name="T29" fmla="*/ 68 h 149"/>
                <a:gd name="T30" fmla="*/ 14 w 158"/>
                <a:gd name="T31" fmla="*/ 55 h 149"/>
                <a:gd name="T32" fmla="*/ 107 w 158"/>
                <a:gd name="T33" fmla="*/ 77 h 149"/>
                <a:gd name="T34" fmla="*/ 111 w 158"/>
                <a:gd name="T35" fmla="*/ 61 h 149"/>
                <a:gd name="T36" fmla="*/ 18 w 158"/>
                <a:gd name="T37" fmla="*/ 41 h 149"/>
                <a:gd name="T38" fmla="*/ 20 w 158"/>
                <a:gd name="T39" fmla="*/ 29 h 149"/>
                <a:gd name="T40" fmla="*/ 117 w 158"/>
                <a:gd name="T41" fmla="*/ 50 h 149"/>
                <a:gd name="T42" fmla="*/ 121 w 158"/>
                <a:gd name="T43" fmla="*/ 34 h 149"/>
                <a:gd name="T44" fmla="*/ 24 w 158"/>
                <a:gd name="T45" fmla="*/ 13 h 149"/>
                <a:gd name="T46" fmla="*/ 28 w 158"/>
                <a:gd name="T47" fmla="*/ 0 h 149"/>
                <a:gd name="T48" fmla="*/ 40 w 158"/>
                <a:gd name="T49" fmla="*/ 2 h 149"/>
                <a:gd name="T50" fmla="*/ 52 w 158"/>
                <a:gd name="T51" fmla="*/ 4 h 149"/>
                <a:gd name="T52" fmla="*/ 67 w 158"/>
                <a:gd name="T53" fmla="*/ 6 h 149"/>
                <a:gd name="T54" fmla="*/ 83 w 158"/>
                <a:gd name="T55" fmla="*/ 9 h 149"/>
                <a:gd name="T56" fmla="*/ 99 w 158"/>
                <a:gd name="T57" fmla="*/ 13 h 149"/>
                <a:gd name="T58" fmla="*/ 115 w 158"/>
                <a:gd name="T59" fmla="*/ 16 h 149"/>
                <a:gd name="T60" fmla="*/ 128 w 158"/>
                <a:gd name="T61" fmla="*/ 22 h 149"/>
                <a:gd name="T62" fmla="*/ 142 w 158"/>
                <a:gd name="T63" fmla="*/ 27 h 149"/>
                <a:gd name="T64" fmla="*/ 154 w 158"/>
                <a:gd name="T65" fmla="*/ 38 h 149"/>
                <a:gd name="T66" fmla="*/ 158 w 158"/>
                <a:gd name="T67" fmla="*/ 54 h 149"/>
                <a:gd name="T68" fmla="*/ 154 w 158"/>
                <a:gd name="T69" fmla="*/ 75 h 149"/>
                <a:gd name="T70" fmla="*/ 146 w 158"/>
                <a:gd name="T71" fmla="*/ 100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58" h="149">
                  <a:moveTo>
                    <a:pt x="146" y="100"/>
                  </a:moveTo>
                  <a:lnTo>
                    <a:pt x="144" y="107"/>
                  </a:lnTo>
                  <a:lnTo>
                    <a:pt x="142" y="112"/>
                  </a:lnTo>
                  <a:lnTo>
                    <a:pt x="140" y="117"/>
                  </a:lnTo>
                  <a:lnTo>
                    <a:pt x="138" y="123"/>
                  </a:lnTo>
                  <a:lnTo>
                    <a:pt x="136" y="130"/>
                  </a:lnTo>
                  <a:lnTo>
                    <a:pt x="134" y="137"/>
                  </a:lnTo>
                  <a:lnTo>
                    <a:pt x="130" y="144"/>
                  </a:lnTo>
                  <a:lnTo>
                    <a:pt x="128" y="149"/>
                  </a:lnTo>
                  <a:lnTo>
                    <a:pt x="124" y="130"/>
                  </a:lnTo>
                  <a:lnTo>
                    <a:pt x="0" y="105"/>
                  </a:lnTo>
                  <a:lnTo>
                    <a:pt x="6" y="84"/>
                  </a:lnTo>
                  <a:lnTo>
                    <a:pt x="97" y="103"/>
                  </a:lnTo>
                  <a:lnTo>
                    <a:pt x="101" y="87"/>
                  </a:lnTo>
                  <a:lnTo>
                    <a:pt x="10" y="68"/>
                  </a:lnTo>
                  <a:lnTo>
                    <a:pt x="14" y="55"/>
                  </a:lnTo>
                  <a:lnTo>
                    <a:pt x="107" y="77"/>
                  </a:lnTo>
                  <a:lnTo>
                    <a:pt x="111" y="61"/>
                  </a:lnTo>
                  <a:lnTo>
                    <a:pt x="18" y="41"/>
                  </a:lnTo>
                  <a:lnTo>
                    <a:pt x="20" y="29"/>
                  </a:lnTo>
                  <a:lnTo>
                    <a:pt x="117" y="50"/>
                  </a:lnTo>
                  <a:lnTo>
                    <a:pt x="121" y="34"/>
                  </a:lnTo>
                  <a:lnTo>
                    <a:pt x="24" y="13"/>
                  </a:lnTo>
                  <a:lnTo>
                    <a:pt x="28" y="0"/>
                  </a:lnTo>
                  <a:lnTo>
                    <a:pt x="40" y="2"/>
                  </a:lnTo>
                  <a:lnTo>
                    <a:pt x="52" y="4"/>
                  </a:lnTo>
                  <a:lnTo>
                    <a:pt x="67" y="6"/>
                  </a:lnTo>
                  <a:lnTo>
                    <a:pt x="83" y="9"/>
                  </a:lnTo>
                  <a:lnTo>
                    <a:pt x="99" y="13"/>
                  </a:lnTo>
                  <a:lnTo>
                    <a:pt x="115" y="16"/>
                  </a:lnTo>
                  <a:lnTo>
                    <a:pt x="128" y="22"/>
                  </a:lnTo>
                  <a:lnTo>
                    <a:pt x="142" y="27"/>
                  </a:lnTo>
                  <a:lnTo>
                    <a:pt x="154" y="38"/>
                  </a:lnTo>
                  <a:lnTo>
                    <a:pt x="158" y="54"/>
                  </a:lnTo>
                  <a:lnTo>
                    <a:pt x="154" y="75"/>
                  </a:lnTo>
                  <a:lnTo>
                    <a:pt x="146" y="100"/>
                  </a:lnTo>
                  <a:close/>
                </a:path>
              </a:pathLst>
            </a:custGeom>
            <a:solidFill>
              <a:srgbClr val="FFD6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5904" name="Freeform 112">
              <a:extLst>
                <a:ext uri="{FF2B5EF4-FFF2-40B4-BE49-F238E27FC236}">
                  <a16:creationId xmlns:a16="http://schemas.microsoft.com/office/drawing/2014/main" id="{A4D6CFFE-DEA6-E473-F9FF-D842FB134185}"/>
                </a:ext>
              </a:extLst>
            </p:cNvPr>
            <p:cNvSpPr>
              <a:spLocks/>
            </p:cNvSpPr>
            <p:nvPr/>
          </p:nvSpPr>
          <p:spPr bwMode="auto">
            <a:xfrm>
              <a:off x="3453" y="3235"/>
              <a:ext cx="442" cy="571"/>
            </a:xfrm>
            <a:custGeom>
              <a:avLst/>
              <a:gdLst>
                <a:gd name="T0" fmla="*/ 430 w 886"/>
                <a:gd name="T1" fmla="*/ 501 h 1142"/>
                <a:gd name="T2" fmla="*/ 523 w 886"/>
                <a:gd name="T3" fmla="*/ 682 h 1142"/>
                <a:gd name="T4" fmla="*/ 523 w 886"/>
                <a:gd name="T5" fmla="*/ 715 h 1142"/>
                <a:gd name="T6" fmla="*/ 537 w 886"/>
                <a:gd name="T7" fmla="*/ 880 h 1142"/>
                <a:gd name="T8" fmla="*/ 574 w 886"/>
                <a:gd name="T9" fmla="*/ 983 h 1142"/>
                <a:gd name="T10" fmla="*/ 594 w 886"/>
                <a:gd name="T11" fmla="*/ 1018 h 1142"/>
                <a:gd name="T12" fmla="*/ 608 w 886"/>
                <a:gd name="T13" fmla="*/ 1045 h 1142"/>
                <a:gd name="T14" fmla="*/ 619 w 886"/>
                <a:gd name="T15" fmla="*/ 1066 h 1142"/>
                <a:gd name="T16" fmla="*/ 83 w 886"/>
                <a:gd name="T17" fmla="*/ 1142 h 1142"/>
                <a:gd name="T18" fmla="*/ 97 w 886"/>
                <a:gd name="T19" fmla="*/ 756 h 1142"/>
                <a:gd name="T20" fmla="*/ 40 w 886"/>
                <a:gd name="T21" fmla="*/ 616 h 1142"/>
                <a:gd name="T22" fmla="*/ 18 w 886"/>
                <a:gd name="T23" fmla="*/ 620 h 1142"/>
                <a:gd name="T24" fmla="*/ 4 w 886"/>
                <a:gd name="T25" fmla="*/ 604 h 1142"/>
                <a:gd name="T26" fmla="*/ 20 w 886"/>
                <a:gd name="T27" fmla="*/ 549 h 1142"/>
                <a:gd name="T28" fmla="*/ 34 w 886"/>
                <a:gd name="T29" fmla="*/ 513 h 1142"/>
                <a:gd name="T30" fmla="*/ 42 w 886"/>
                <a:gd name="T31" fmla="*/ 494 h 1142"/>
                <a:gd name="T32" fmla="*/ 56 w 886"/>
                <a:gd name="T33" fmla="*/ 453 h 1142"/>
                <a:gd name="T34" fmla="*/ 75 w 886"/>
                <a:gd name="T35" fmla="*/ 409 h 1142"/>
                <a:gd name="T36" fmla="*/ 97 w 886"/>
                <a:gd name="T37" fmla="*/ 361 h 1142"/>
                <a:gd name="T38" fmla="*/ 138 w 886"/>
                <a:gd name="T39" fmla="*/ 278 h 1142"/>
                <a:gd name="T40" fmla="*/ 205 w 886"/>
                <a:gd name="T41" fmla="*/ 168 h 1142"/>
                <a:gd name="T42" fmla="*/ 270 w 886"/>
                <a:gd name="T43" fmla="*/ 78 h 1142"/>
                <a:gd name="T44" fmla="*/ 318 w 886"/>
                <a:gd name="T45" fmla="*/ 16 h 1142"/>
                <a:gd name="T46" fmla="*/ 339 w 886"/>
                <a:gd name="T47" fmla="*/ 0 h 1142"/>
                <a:gd name="T48" fmla="*/ 365 w 886"/>
                <a:gd name="T49" fmla="*/ 3 h 1142"/>
                <a:gd name="T50" fmla="*/ 401 w 886"/>
                <a:gd name="T51" fmla="*/ 7 h 1142"/>
                <a:gd name="T52" fmla="*/ 442 w 886"/>
                <a:gd name="T53" fmla="*/ 12 h 1142"/>
                <a:gd name="T54" fmla="*/ 489 w 886"/>
                <a:gd name="T55" fmla="*/ 17 h 1142"/>
                <a:gd name="T56" fmla="*/ 539 w 886"/>
                <a:gd name="T57" fmla="*/ 25 h 1142"/>
                <a:gd name="T58" fmla="*/ 590 w 886"/>
                <a:gd name="T59" fmla="*/ 30 h 1142"/>
                <a:gd name="T60" fmla="*/ 641 w 886"/>
                <a:gd name="T61" fmla="*/ 37 h 1142"/>
                <a:gd name="T62" fmla="*/ 704 w 886"/>
                <a:gd name="T63" fmla="*/ 46 h 1142"/>
                <a:gd name="T64" fmla="*/ 773 w 886"/>
                <a:gd name="T65" fmla="*/ 60 h 1142"/>
                <a:gd name="T66" fmla="*/ 828 w 886"/>
                <a:gd name="T67" fmla="*/ 76 h 1142"/>
                <a:gd name="T68" fmla="*/ 872 w 886"/>
                <a:gd name="T69" fmla="*/ 88 h 1142"/>
                <a:gd name="T70" fmla="*/ 535 w 886"/>
                <a:gd name="T71" fmla="*/ 517 h 1142"/>
                <a:gd name="T72" fmla="*/ 503 w 886"/>
                <a:gd name="T73" fmla="*/ 510 h 1142"/>
                <a:gd name="T74" fmla="*/ 474 w 886"/>
                <a:gd name="T75" fmla="*/ 505 h 1142"/>
                <a:gd name="T76" fmla="*/ 452 w 886"/>
                <a:gd name="T77" fmla="*/ 503 h 1142"/>
                <a:gd name="T78" fmla="*/ 442 w 886"/>
                <a:gd name="T79" fmla="*/ 501 h 1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886" h="1142">
                  <a:moveTo>
                    <a:pt x="442" y="501"/>
                  </a:moveTo>
                  <a:lnTo>
                    <a:pt x="430" y="501"/>
                  </a:lnTo>
                  <a:lnTo>
                    <a:pt x="389" y="653"/>
                  </a:lnTo>
                  <a:lnTo>
                    <a:pt x="523" y="682"/>
                  </a:lnTo>
                  <a:lnTo>
                    <a:pt x="523" y="682"/>
                  </a:lnTo>
                  <a:lnTo>
                    <a:pt x="523" y="715"/>
                  </a:lnTo>
                  <a:lnTo>
                    <a:pt x="525" y="790"/>
                  </a:lnTo>
                  <a:lnTo>
                    <a:pt x="537" y="880"/>
                  </a:lnTo>
                  <a:lnTo>
                    <a:pt x="564" y="963"/>
                  </a:lnTo>
                  <a:lnTo>
                    <a:pt x="574" y="983"/>
                  </a:lnTo>
                  <a:lnTo>
                    <a:pt x="584" y="1002"/>
                  </a:lnTo>
                  <a:lnTo>
                    <a:pt x="594" y="1018"/>
                  </a:lnTo>
                  <a:lnTo>
                    <a:pt x="602" y="1033"/>
                  </a:lnTo>
                  <a:lnTo>
                    <a:pt x="608" y="1045"/>
                  </a:lnTo>
                  <a:lnTo>
                    <a:pt x="614" y="1057"/>
                  </a:lnTo>
                  <a:lnTo>
                    <a:pt x="619" y="1066"/>
                  </a:lnTo>
                  <a:lnTo>
                    <a:pt x="623" y="1073"/>
                  </a:lnTo>
                  <a:lnTo>
                    <a:pt x="83" y="1142"/>
                  </a:lnTo>
                  <a:lnTo>
                    <a:pt x="0" y="776"/>
                  </a:lnTo>
                  <a:lnTo>
                    <a:pt x="97" y="756"/>
                  </a:lnTo>
                  <a:lnTo>
                    <a:pt x="42" y="616"/>
                  </a:lnTo>
                  <a:lnTo>
                    <a:pt x="40" y="616"/>
                  </a:lnTo>
                  <a:lnTo>
                    <a:pt x="30" y="618"/>
                  </a:lnTo>
                  <a:lnTo>
                    <a:pt x="18" y="620"/>
                  </a:lnTo>
                  <a:lnTo>
                    <a:pt x="0" y="622"/>
                  </a:lnTo>
                  <a:lnTo>
                    <a:pt x="4" y="604"/>
                  </a:lnTo>
                  <a:lnTo>
                    <a:pt x="12" y="581"/>
                  </a:lnTo>
                  <a:lnTo>
                    <a:pt x="20" y="549"/>
                  </a:lnTo>
                  <a:lnTo>
                    <a:pt x="34" y="513"/>
                  </a:lnTo>
                  <a:lnTo>
                    <a:pt x="34" y="513"/>
                  </a:lnTo>
                  <a:lnTo>
                    <a:pt x="34" y="512"/>
                  </a:lnTo>
                  <a:lnTo>
                    <a:pt x="42" y="494"/>
                  </a:lnTo>
                  <a:lnTo>
                    <a:pt x="48" y="473"/>
                  </a:lnTo>
                  <a:lnTo>
                    <a:pt x="56" y="453"/>
                  </a:lnTo>
                  <a:lnTo>
                    <a:pt x="65" y="432"/>
                  </a:lnTo>
                  <a:lnTo>
                    <a:pt x="75" y="409"/>
                  </a:lnTo>
                  <a:lnTo>
                    <a:pt x="85" y="386"/>
                  </a:lnTo>
                  <a:lnTo>
                    <a:pt x="97" y="361"/>
                  </a:lnTo>
                  <a:lnTo>
                    <a:pt x="109" y="336"/>
                  </a:lnTo>
                  <a:lnTo>
                    <a:pt x="138" y="278"/>
                  </a:lnTo>
                  <a:lnTo>
                    <a:pt x="172" y="221"/>
                  </a:lnTo>
                  <a:lnTo>
                    <a:pt x="205" y="168"/>
                  </a:lnTo>
                  <a:lnTo>
                    <a:pt x="239" y="120"/>
                  </a:lnTo>
                  <a:lnTo>
                    <a:pt x="270" y="78"/>
                  </a:lnTo>
                  <a:lnTo>
                    <a:pt x="296" y="42"/>
                  </a:lnTo>
                  <a:lnTo>
                    <a:pt x="318" y="16"/>
                  </a:lnTo>
                  <a:lnTo>
                    <a:pt x="332" y="0"/>
                  </a:lnTo>
                  <a:lnTo>
                    <a:pt x="339" y="0"/>
                  </a:lnTo>
                  <a:lnTo>
                    <a:pt x="351" y="1"/>
                  </a:lnTo>
                  <a:lnTo>
                    <a:pt x="365" y="3"/>
                  </a:lnTo>
                  <a:lnTo>
                    <a:pt x="383" y="5"/>
                  </a:lnTo>
                  <a:lnTo>
                    <a:pt x="401" y="7"/>
                  </a:lnTo>
                  <a:lnTo>
                    <a:pt x="420" y="10"/>
                  </a:lnTo>
                  <a:lnTo>
                    <a:pt x="442" y="12"/>
                  </a:lnTo>
                  <a:lnTo>
                    <a:pt x="466" y="14"/>
                  </a:lnTo>
                  <a:lnTo>
                    <a:pt x="489" y="17"/>
                  </a:lnTo>
                  <a:lnTo>
                    <a:pt x="513" y="21"/>
                  </a:lnTo>
                  <a:lnTo>
                    <a:pt x="539" y="25"/>
                  </a:lnTo>
                  <a:lnTo>
                    <a:pt x="564" y="26"/>
                  </a:lnTo>
                  <a:lnTo>
                    <a:pt x="590" y="30"/>
                  </a:lnTo>
                  <a:lnTo>
                    <a:pt x="616" y="33"/>
                  </a:lnTo>
                  <a:lnTo>
                    <a:pt x="641" y="37"/>
                  </a:lnTo>
                  <a:lnTo>
                    <a:pt x="665" y="40"/>
                  </a:lnTo>
                  <a:lnTo>
                    <a:pt x="704" y="46"/>
                  </a:lnTo>
                  <a:lnTo>
                    <a:pt x="740" y="53"/>
                  </a:lnTo>
                  <a:lnTo>
                    <a:pt x="773" y="60"/>
                  </a:lnTo>
                  <a:lnTo>
                    <a:pt x="803" y="67"/>
                  </a:lnTo>
                  <a:lnTo>
                    <a:pt x="828" y="76"/>
                  </a:lnTo>
                  <a:lnTo>
                    <a:pt x="852" y="81"/>
                  </a:lnTo>
                  <a:lnTo>
                    <a:pt x="872" y="88"/>
                  </a:lnTo>
                  <a:lnTo>
                    <a:pt x="886" y="94"/>
                  </a:lnTo>
                  <a:lnTo>
                    <a:pt x="535" y="517"/>
                  </a:lnTo>
                  <a:lnTo>
                    <a:pt x="519" y="513"/>
                  </a:lnTo>
                  <a:lnTo>
                    <a:pt x="503" y="510"/>
                  </a:lnTo>
                  <a:lnTo>
                    <a:pt x="487" y="508"/>
                  </a:lnTo>
                  <a:lnTo>
                    <a:pt x="474" y="505"/>
                  </a:lnTo>
                  <a:lnTo>
                    <a:pt x="462" y="503"/>
                  </a:lnTo>
                  <a:lnTo>
                    <a:pt x="452" y="503"/>
                  </a:lnTo>
                  <a:lnTo>
                    <a:pt x="444" y="501"/>
                  </a:lnTo>
                  <a:lnTo>
                    <a:pt x="442" y="501"/>
                  </a:lnTo>
                  <a:close/>
                </a:path>
              </a:pathLst>
            </a:custGeom>
            <a:solidFill>
              <a:srgbClr val="28C6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5905" name="Freeform 113">
              <a:extLst>
                <a:ext uri="{FF2B5EF4-FFF2-40B4-BE49-F238E27FC236}">
                  <a16:creationId xmlns:a16="http://schemas.microsoft.com/office/drawing/2014/main" id="{0AAF204C-0FEE-1654-3FB9-5D1F3D6B2CE6}"/>
                </a:ext>
              </a:extLst>
            </p:cNvPr>
            <p:cNvSpPr>
              <a:spLocks/>
            </p:cNvSpPr>
            <p:nvPr/>
          </p:nvSpPr>
          <p:spPr bwMode="auto">
            <a:xfrm>
              <a:off x="3193" y="3013"/>
              <a:ext cx="216" cy="315"/>
            </a:xfrm>
            <a:custGeom>
              <a:avLst/>
              <a:gdLst>
                <a:gd name="T0" fmla="*/ 392 w 432"/>
                <a:gd name="T1" fmla="*/ 331 h 631"/>
                <a:gd name="T2" fmla="*/ 412 w 432"/>
                <a:gd name="T3" fmla="*/ 319 h 631"/>
                <a:gd name="T4" fmla="*/ 392 w 432"/>
                <a:gd name="T5" fmla="*/ 317 h 631"/>
                <a:gd name="T6" fmla="*/ 359 w 432"/>
                <a:gd name="T7" fmla="*/ 308 h 631"/>
                <a:gd name="T8" fmla="*/ 323 w 432"/>
                <a:gd name="T9" fmla="*/ 165 h 631"/>
                <a:gd name="T10" fmla="*/ 305 w 432"/>
                <a:gd name="T11" fmla="*/ 96 h 631"/>
                <a:gd name="T12" fmla="*/ 286 w 432"/>
                <a:gd name="T13" fmla="*/ 57 h 631"/>
                <a:gd name="T14" fmla="*/ 264 w 432"/>
                <a:gd name="T15" fmla="*/ 25 h 631"/>
                <a:gd name="T16" fmla="*/ 211 w 432"/>
                <a:gd name="T17" fmla="*/ 9 h 631"/>
                <a:gd name="T18" fmla="*/ 167 w 432"/>
                <a:gd name="T19" fmla="*/ 0 h 631"/>
                <a:gd name="T20" fmla="*/ 146 w 432"/>
                <a:gd name="T21" fmla="*/ 11 h 631"/>
                <a:gd name="T22" fmla="*/ 138 w 432"/>
                <a:gd name="T23" fmla="*/ 23 h 631"/>
                <a:gd name="T24" fmla="*/ 138 w 432"/>
                <a:gd name="T25" fmla="*/ 39 h 631"/>
                <a:gd name="T26" fmla="*/ 100 w 432"/>
                <a:gd name="T27" fmla="*/ 28 h 631"/>
                <a:gd name="T28" fmla="*/ 67 w 432"/>
                <a:gd name="T29" fmla="*/ 27 h 631"/>
                <a:gd name="T30" fmla="*/ 77 w 432"/>
                <a:gd name="T31" fmla="*/ 46 h 631"/>
                <a:gd name="T32" fmla="*/ 106 w 432"/>
                <a:gd name="T33" fmla="*/ 67 h 631"/>
                <a:gd name="T34" fmla="*/ 71 w 432"/>
                <a:gd name="T35" fmla="*/ 74 h 631"/>
                <a:gd name="T36" fmla="*/ 43 w 432"/>
                <a:gd name="T37" fmla="*/ 71 h 631"/>
                <a:gd name="T38" fmla="*/ 43 w 432"/>
                <a:gd name="T39" fmla="*/ 82 h 631"/>
                <a:gd name="T40" fmla="*/ 41 w 432"/>
                <a:gd name="T41" fmla="*/ 113 h 631"/>
                <a:gd name="T42" fmla="*/ 8 w 432"/>
                <a:gd name="T43" fmla="*/ 110 h 631"/>
                <a:gd name="T44" fmla="*/ 27 w 432"/>
                <a:gd name="T45" fmla="*/ 138 h 631"/>
                <a:gd name="T46" fmla="*/ 47 w 432"/>
                <a:gd name="T47" fmla="*/ 149 h 631"/>
                <a:gd name="T48" fmla="*/ 75 w 432"/>
                <a:gd name="T49" fmla="*/ 229 h 631"/>
                <a:gd name="T50" fmla="*/ 120 w 432"/>
                <a:gd name="T51" fmla="*/ 354 h 631"/>
                <a:gd name="T52" fmla="*/ 122 w 432"/>
                <a:gd name="T53" fmla="*/ 397 h 631"/>
                <a:gd name="T54" fmla="*/ 61 w 432"/>
                <a:gd name="T55" fmla="*/ 423 h 631"/>
                <a:gd name="T56" fmla="*/ 27 w 432"/>
                <a:gd name="T57" fmla="*/ 441 h 631"/>
                <a:gd name="T58" fmla="*/ 15 w 432"/>
                <a:gd name="T59" fmla="*/ 450 h 631"/>
                <a:gd name="T60" fmla="*/ 17 w 432"/>
                <a:gd name="T61" fmla="*/ 454 h 631"/>
                <a:gd name="T62" fmla="*/ 85 w 432"/>
                <a:gd name="T63" fmla="*/ 427 h 631"/>
                <a:gd name="T64" fmla="*/ 130 w 432"/>
                <a:gd name="T65" fmla="*/ 407 h 631"/>
                <a:gd name="T66" fmla="*/ 146 w 432"/>
                <a:gd name="T67" fmla="*/ 418 h 631"/>
                <a:gd name="T68" fmla="*/ 167 w 432"/>
                <a:gd name="T69" fmla="*/ 470 h 631"/>
                <a:gd name="T70" fmla="*/ 193 w 432"/>
                <a:gd name="T71" fmla="*/ 482 h 631"/>
                <a:gd name="T72" fmla="*/ 225 w 432"/>
                <a:gd name="T73" fmla="*/ 477 h 631"/>
                <a:gd name="T74" fmla="*/ 248 w 432"/>
                <a:gd name="T75" fmla="*/ 470 h 631"/>
                <a:gd name="T76" fmla="*/ 262 w 432"/>
                <a:gd name="T77" fmla="*/ 441 h 631"/>
                <a:gd name="T78" fmla="*/ 295 w 432"/>
                <a:gd name="T79" fmla="*/ 480 h 631"/>
                <a:gd name="T80" fmla="*/ 262 w 432"/>
                <a:gd name="T81" fmla="*/ 523 h 631"/>
                <a:gd name="T82" fmla="*/ 234 w 432"/>
                <a:gd name="T83" fmla="*/ 530 h 631"/>
                <a:gd name="T84" fmla="*/ 209 w 432"/>
                <a:gd name="T85" fmla="*/ 535 h 631"/>
                <a:gd name="T86" fmla="*/ 213 w 432"/>
                <a:gd name="T87" fmla="*/ 553 h 631"/>
                <a:gd name="T88" fmla="*/ 225 w 432"/>
                <a:gd name="T89" fmla="*/ 555 h 631"/>
                <a:gd name="T90" fmla="*/ 248 w 432"/>
                <a:gd name="T91" fmla="*/ 555 h 631"/>
                <a:gd name="T92" fmla="*/ 276 w 432"/>
                <a:gd name="T93" fmla="*/ 553 h 631"/>
                <a:gd name="T94" fmla="*/ 321 w 432"/>
                <a:gd name="T95" fmla="*/ 551 h 631"/>
                <a:gd name="T96" fmla="*/ 357 w 432"/>
                <a:gd name="T97" fmla="*/ 551 h 631"/>
                <a:gd name="T98" fmla="*/ 374 w 432"/>
                <a:gd name="T99" fmla="*/ 562 h 631"/>
                <a:gd name="T100" fmla="*/ 394 w 432"/>
                <a:gd name="T101" fmla="*/ 615 h 631"/>
                <a:gd name="T102" fmla="*/ 416 w 432"/>
                <a:gd name="T103" fmla="*/ 627 h 631"/>
                <a:gd name="T104" fmla="*/ 366 w 432"/>
                <a:gd name="T105" fmla="*/ 340 h 6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32" h="631">
                  <a:moveTo>
                    <a:pt x="366" y="340"/>
                  </a:moveTo>
                  <a:lnTo>
                    <a:pt x="378" y="337"/>
                  </a:lnTo>
                  <a:lnTo>
                    <a:pt x="392" y="331"/>
                  </a:lnTo>
                  <a:lnTo>
                    <a:pt x="402" y="326"/>
                  </a:lnTo>
                  <a:lnTo>
                    <a:pt x="408" y="322"/>
                  </a:lnTo>
                  <a:lnTo>
                    <a:pt x="412" y="319"/>
                  </a:lnTo>
                  <a:lnTo>
                    <a:pt x="408" y="317"/>
                  </a:lnTo>
                  <a:lnTo>
                    <a:pt x="402" y="317"/>
                  </a:lnTo>
                  <a:lnTo>
                    <a:pt x="392" y="317"/>
                  </a:lnTo>
                  <a:lnTo>
                    <a:pt x="376" y="319"/>
                  </a:lnTo>
                  <a:lnTo>
                    <a:pt x="363" y="321"/>
                  </a:lnTo>
                  <a:lnTo>
                    <a:pt x="359" y="308"/>
                  </a:lnTo>
                  <a:lnTo>
                    <a:pt x="345" y="250"/>
                  </a:lnTo>
                  <a:lnTo>
                    <a:pt x="333" y="204"/>
                  </a:lnTo>
                  <a:lnTo>
                    <a:pt x="323" y="165"/>
                  </a:lnTo>
                  <a:lnTo>
                    <a:pt x="315" y="135"/>
                  </a:lnTo>
                  <a:lnTo>
                    <a:pt x="309" y="112"/>
                  </a:lnTo>
                  <a:lnTo>
                    <a:pt x="305" y="96"/>
                  </a:lnTo>
                  <a:lnTo>
                    <a:pt x="301" y="85"/>
                  </a:lnTo>
                  <a:lnTo>
                    <a:pt x="299" y="80"/>
                  </a:lnTo>
                  <a:lnTo>
                    <a:pt x="286" y="57"/>
                  </a:lnTo>
                  <a:lnTo>
                    <a:pt x="276" y="41"/>
                  </a:lnTo>
                  <a:lnTo>
                    <a:pt x="268" y="30"/>
                  </a:lnTo>
                  <a:lnTo>
                    <a:pt x="264" y="25"/>
                  </a:lnTo>
                  <a:lnTo>
                    <a:pt x="246" y="18"/>
                  </a:lnTo>
                  <a:lnTo>
                    <a:pt x="226" y="12"/>
                  </a:lnTo>
                  <a:lnTo>
                    <a:pt x="211" y="9"/>
                  </a:lnTo>
                  <a:lnTo>
                    <a:pt x="195" y="5"/>
                  </a:lnTo>
                  <a:lnTo>
                    <a:pt x="179" y="2"/>
                  </a:lnTo>
                  <a:lnTo>
                    <a:pt x="167" y="0"/>
                  </a:lnTo>
                  <a:lnTo>
                    <a:pt x="159" y="0"/>
                  </a:lnTo>
                  <a:lnTo>
                    <a:pt x="154" y="2"/>
                  </a:lnTo>
                  <a:lnTo>
                    <a:pt x="146" y="11"/>
                  </a:lnTo>
                  <a:lnTo>
                    <a:pt x="140" y="18"/>
                  </a:lnTo>
                  <a:lnTo>
                    <a:pt x="138" y="21"/>
                  </a:lnTo>
                  <a:lnTo>
                    <a:pt x="138" y="23"/>
                  </a:lnTo>
                  <a:lnTo>
                    <a:pt x="138" y="27"/>
                  </a:lnTo>
                  <a:lnTo>
                    <a:pt x="138" y="32"/>
                  </a:lnTo>
                  <a:lnTo>
                    <a:pt x="138" y="39"/>
                  </a:lnTo>
                  <a:lnTo>
                    <a:pt x="138" y="43"/>
                  </a:lnTo>
                  <a:lnTo>
                    <a:pt x="118" y="35"/>
                  </a:lnTo>
                  <a:lnTo>
                    <a:pt x="100" y="28"/>
                  </a:lnTo>
                  <a:lnTo>
                    <a:pt x="85" y="25"/>
                  </a:lnTo>
                  <a:lnTo>
                    <a:pt x="73" y="25"/>
                  </a:lnTo>
                  <a:lnTo>
                    <a:pt x="67" y="27"/>
                  </a:lnTo>
                  <a:lnTo>
                    <a:pt x="67" y="30"/>
                  </a:lnTo>
                  <a:lnTo>
                    <a:pt x="71" y="37"/>
                  </a:lnTo>
                  <a:lnTo>
                    <a:pt x="77" y="46"/>
                  </a:lnTo>
                  <a:lnTo>
                    <a:pt x="85" y="53"/>
                  </a:lnTo>
                  <a:lnTo>
                    <a:pt x="90" y="58"/>
                  </a:lnTo>
                  <a:lnTo>
                    <a:pt x="106" y="67"/>
                  </a:lnTo>
                  <a:lnTo>
                    <a:pt x="122" y="78"/>
                  </a:lnTo>
                  <a:lnTo>
                    <a:pt x="128" y="83"/>
                  </a:lnTo>
                  <a:lnTo>
                    <a:pt x="71" y="74"/>
                  </a:lnTo>
                  <a:lnTo>
                    <a:pt x="61" y="73"/>
                  </a:lnTo>
                  <a:lnTo>
                    <a:pt x="51" y="71"/>
                  </a:lnTo>
                  <a:lnTo>
                    <a:pt x="43" y="71"/>
                  </a:lnTo>
                  <a:lnTo>
                    <a:pt x="35" y="73"/>
                  </a:lnTo>
                  <a:lnTo>
                    <a:pt x="39" y="76"/>
                  </a:lnTo>
                  <a:lnTo>
                    <a:pt x="43" y="82"/>
                  </a:lnTo>
                  <a:lnTo>
                    <a:pt x="49" y="85"/>
                  </a:lnTo>
                  <a:lnTo>
                    <a:pt x="55" y="90"/>
                  </a:lnTo>
                  <a:lnTo>
                    <a:pt x="41" y="113"/>
                  </a:lnTo>
                  <a:lnTo>
                    <a:pt x="29" y="112"/>
                  </a:lnTo>
                  <a:lnTo>
                    <a:pt x="17" y="110"/>
                  </a:lnTo>
                  <a:lnTo>
                    <a:pt x="8" y="110"/>
                  </a:lnTo>
                  <a:lnTo>
                    <a:pt x="0" y="110"/>
                  </a:lnTo>
                  <a:lnTo>
                    <a:pt x="14" y="126"/>
                  </a:lnTo>
                  <a:lnTo>
                    <a:pt x="27" y="138"/>
                  </a:lnTo>
                  <a:lnTo>
                    <a:pt x="37" y="145"/>
                  </a:lnTo>
                  <a:lnTo>
                    <a:pt x="41" y="147"/>
                  </a:lnTo>
                  <a:lnTo>
                    <a:pt x="47" y="149"/>
                  </a:lnTo>
                  <a:lnTo>
                    <a:pt x="51" y="161"/>
                  </a:lnTo>
                  <a:lnTo>
                    <a:pt x="61" y="190"/>
                  </a:lnTo>
                  <a:lnTo>
                    <a:pt x="75" y="229"/>
                  </a:lnTo>
                  <a:lnTo>
                    <a:pt x="90" y="273"/>
                  </a:lnTo>
                  <a:lnTo>
                    <a:pt x="106" y="317"/>
                  </a:lnTo>
                  <a:lnTo>
                    <a:pt x="120" y="354"/>
                  </a:lnTo>
                  <a:lnTo>
                    <a:pt x="130" y="381"/>
                  </a:lnTo>
                  <a:lnTo>
                    <a:pt x="134" y="392"/>
                  </a:lnTo>
                  <a:lnTo>
                    <a:pt x="122" y="397"/>
                  </a:lnTo>
                  <a:lnTo>
                    <a:pt x="98" y="407"/>
                  </a:lnTo>
                  <a:lnTo>
                    <a:pt x="79" y="416"/>
                  </a:lnTo>
                  <a:lnTo>
                    <a:pt x="61" y="423"/>
                  </a:lnTo>
                  <a:lnTo>
                    <a:pt x="47" y="431"/>
                  </a:lnTo>
                  <a:lnTo>
                    <a:pt x="35" y="436"/>
                  </a:lnTo>
                  <a:lnTo>
                    <a:pt x="27" y="441"/>
                  </a:lnTo>
                  <a:lnTo>
                    <a:pt x="19" y="445"/>
                  </a:lnTo>
                  <a:lnTo>
                    <a:pt x="15" y="448"/>
                  </a:lnTo>
                  <a:lnTo>
                    <a:pt x="15" y="450"/>
                  </a:lnTo>
                  <a:lnTo>
                    <a:pt x="17" y="450"/>
                  </a:lnTo>
                  <a:lnTo>
                    <a:pt x="17" y="452"/>
                  </a:lnTo>
                  <a:lnTo>
                    <a:pt x="17" y="454"/>
                  </a:lnTo>
                  <a:lnTo>
                    <a:pt x="41" y="443"/>
                  </a:lnTo>
                  <a:lnTo>
                    <a:pt x="65" y="434"/>
                  </a:lnTo>
                  <a:lnTo>
                    <a:pt x="85" y="427"/>
                  </a:lnTo>
                  <a:lnTo>
                    <a:pt x="102" y="418"/>
                  </a:lnTo>
                  <a:lnTo>
                    <a:pt x="118" y="413"/>
                  </a:lnTo>
                  <a:lnTo>
                    <a:pt x="130" y="407"/>
                  </a:lnTo>
                  <a:lnTo>
                    <a:pt x="138" y="406"/>
                  </a:lnTo>
                  <a:lnTo>
                    <a:pt x="140" y="404"/>
                  </a:lnTo>
                  <a:lnTo>
                    <a:pt x="146" y="418"/>
                  </a:lnTo>
                  <a:lnTo>
                    <a:pt x="154" y="438"/>
                  </a:lnTo>
                  <a:lnTo>
                    <a:pt x="159" y="454"/>
                  </a:lnTo>
                  <a:lnTo>
                    <a:pt x="167" y="470"/>
                  </a:lnTo>
                  <a:lnTo>
                    <a:pt x="173" y="484"/>
                  </a:lnTo>
                  <a:lnTo>
                    <a:pt x="183" y="484"/>
                  </a:lnTo>
                  <a:lnTo>
                    <a:pt x="193" y="482"/>
                  </a:lnTo>
                  <a:lnTo>
                    <a:pt x="203" y="480"/>
                  </a:lnTo>
                  <a:lnTo>
                    <a:pt x="215" y="478"/>
                  </a:lnTo>
                  <a:lnTo>
                    <a:pt x="225" y="477"/>
                  </a:lnTo>
                  <a:lnTo>
                    <a:pt x="234" y="475"/>
                  </a:lnTo>
                  <a:lnTo>
                    <a:pt x="242" y="471"/>
                  </a:lnTo>
                  <a:lnTo>
                    <a:pt x="248" y="470"/>
                  </a:lnTo>
                  <a:lnTo>
                    <a:pt x="256" y="459"/>
                  </a:lnTo>
                  <a:lnTo>
                    <a:pt x="260" y="448"/>
                  </a:lnTo>
                  <a:lnTo>
                    <a:pt x="262" y="441"/>
                  </a:lnTo>
                  <a:lnTo>
                    <a:pt x="272" y="445"/>
                  </a:lnTo>
                  <a:lnTo>
                    <a:pt x="286" y="459"/>
                  </a:lnTo>
                  <a:lnTo>
                    <a:pt x="295" y="480"/>
                  </a:lnTo>
                  <a:lnTo>
                    <a:pt x="292" y="501"/>
                  </a:lnTo>
                  <a:lnTo>
                    <a:pt x="272" y="519"/>
                  </a:lnTo>
                  <a:lnTo>
                    <a:pt x="262" y="523"/>
                  </a:lnTo>
                  <a:lnTo>
                    <a:pt x="254" y="526"/>
                  </a:lnTo>
                  <a:lnTo>
                    <a:pt x="244" y="528"/>
                  </a:lnTo>
                  <a:lnTo>
                    <a:pt x="234" y="530"/>
                  </a:lnTo>
                  <a:lnTo>
                    <a:pt x="226" y="532"/>
                  </a:lnTo>
                  <a:lnTo>
                    <a:pt x="217" y="533"/>
                  </a:lnTo>
                  <a:lnTo>
                    <a:pt x="209" y="535"/>
                  </a:lnTo>
                  <a:lnTo>
                    <a:pt x="201" y="535"/>
                  </a:lnTo>
                  <a:lnTo>
                    <a:pt x="209" y="547"/>
                  </a:lnTo>
                  <a:lnTo>
                    <a:pt x="213" y="553"/>
                  </a:lnTo>
                  <a:lnTo>
                    <a:pt x="215" y="555"/>
                  </a:lnTo>
                  <a:lnTo>
                    <a:pt x="217" y="555"/>
                  </a:lnTo>
                  <a:lnTo>
                    <a:pt x="225" y="555"/>
                  </a:lnTo>
                  <a:lnTo>
                    <a:pt x="230" y="555"/>
                  </a:lnTo>
                  <a:lnTo>
                    <a:pt x="240" y="555"/>
                  </a:lnTo>
                  <a:lnTo>
                    <a:pt x="248" y="555"/>
                  </a:lnTo>
                  <a:lnTo>
                    <a:pt x="258" y="555"/>
                  </a:lnTo>
                  <a:lnTo>
                    <a:pt x="266" y="555"/>
                  </a:lnTo>
                  <a:lnTo>
                    <a:pt x="276" y="553"/>
                  </a:lnTo>
                  <a:lnTo>
                    <a:pt x="286" y="553"/>
                  </a:lnTo>
                  <a:lnTo>
                    <a:pt x="303" y="551"/>
                  </a:lnTo>
                  <a:lnTo>
                    <a:pt x="321" y="551"/>
                  </a:lnTo>
                  <a:lnTo>
                    <a:pt x="335" y="551"/>
                  </a:lnTo>
                  <a:lnTo>
                    <a:pt x="347" y="551"/>
                  </a:lnTo>
                  <a:lnTo>
                    <a:pt x="357" y="551"/>
                  </a:lnTo>
                  <a:lnTo>
                    <a:pt x="365" y="555"/>
                  </a:lnTo>
                  <a:lnTo>
                    <a:pt x="370" y="556"/>
                  </a:lnTo>
                  <a:lnTo>
                    <a:pt x="374" y="562"/>
                  </a:lnTo>
                  <a:lnTo>
                    <a:pt x="382" y="576"/>
                  </a:lnTo>
                  <a:lnTo>
                    <a:pt x="388" y="594"/>
                  </a:lnTo>
                  <a:lnTo>
                    <a:pt x="394" y="615"/>
                  </a:lnTo>
                  <a:lnTo>
                    <a:pt x="400" y="631"/>
                  </a:lnTo>
                  <a:lnTo>
                    <a:pt x="408" y="629"/>
                  </a:lnTo>
                  <a:lnTo>
                    <a:pt x="416" y="627"/>
                  </a:lnTo>
                  <a:lnTo>
                    <a:pt x="424" y="627"/>
                  </a:lnTo>
                  <a:lnTo>
                    <a:pt x="432" y="625"/>
                  </a:lnTo>
                  <a:lnTo>
                    <a:pt x="366" y="340"/>
                  </a:lnTo>
                  <a:close/>
                </a:path>
              </a:pathLst>
            </a:custGeom>
            <a:solidFill>
              <a:srgbClr val="FFD6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5906" name="Rectangle 114">
              <a:extLst>
                <a:ext uri="{FF2B5EF4-FFF2-40B4-BE49-F238E27FC236}">
                  <a16:creationId xmlns:a16="http://schemas.microsoft.com/office/drawing/2014/main" id="{27A32A17-5F24-8C08-4C28-75685F4ADEA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99" y="3189"/>
              <a:ext cx="15" cy="17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5907" name="Freeform 115">
              <a:extLst>
                <a:ext uri="{FF2B5EF4-FFF2-40B4-BE49-F238E27FC236}">
                  <a16:creationId xmlns:a16="http://schemas.microsoft.com/office/drawing/2014/main" id="{2C54EEEC-41E1-7230-2D4A-CDF5542A88FA}"/>
                </a:ext>
              </a:extLst>
            </p:cNvPr>
            <p:cNvSpPr>
              <a:spLocks/>
            </p:cNvSpPr>
            <p:nvPr/>
          </p:nvSpPr>
          <p:spPr bwMode="auto">
            <a:xfrm>
              <a:off x="3538" y="3319"/>
              <a:ext cx="130" cy="353"/>
            </a:xfrm>
            <a:custGeom>
              <a:avLst/>
              <a:gdLst>
                <a:gd name="T0" fmla="*/ 254 w 258"/>
                <a:gd name="T1" fmla="*/ 578 h 707"/>
                <a:gd name="T2" fmla="*/ 134 w 258"/>
                <a:gd name="T3" fmla="*/ 578 h 707"/>
                <a:gd name="T4" fmla="*/ 132 w 258"/>
                <a:gd name="T5" fmla="*/ 556 h 707"/>
                <a:gd name="T6" fmla="*/ 132 w 258"/>
                <a:gd name="T7" fmla="*/ 528 h 707"/>
                <a:gd name="T8" fmla="*/ 132 w 258"/>
                <a:gd name="T9" fmla="*/ 493 h 707"/>
                <a:gd name="T10" fmla="*/ 136 w 258"/>
                <a:gd name="T11" fmla="*/ 454 h 707"/>
                <a:gd name="T12" fmla="*/ 142 w 258"/>
                <a:gd name="T13" fmla="*/ 427 h 707"/>
                <a:gd name="T14" fmla="*/ 154 w 258"/>
                <a:gd name="T15" fmla="*/ 399 h 707"/>
                <a:gd name="T16" fmla="*/ 167 w 258"/>
                <a:gd name="T17" fmla="*/ 370 h 707"/>
                <a:gd name="T18" fmla="*/ 185 w 258"/>
                <a:gd name="T19" fmla="*/ 344 h 707"/>
                <a:gd name="T20" fmla="*/ 201 w 258"/>
                <a:gd name="T21" fmla="*/ 321 h 707"/>
                <a:gd name="T22" fmla="*/ 215 w 258"/>
                <a:gd name="T23" fmla="*/ 301 h 707"/>
                <a:gd name="T24" fmla="*/ 225 w 258"/>
                <a:gd name="T25" fmla="*/ 289 h 707"/>
                <a:gd name="T26" fmla="*/ 229 w 258"/>
                <a:gd name="T27" fmla="*/ 283 h 707"/>
                <a:gd name="T28" fmla="*/ 242 w 258"/>
                <a:gd name="T29" fmla="*/ 266 h 707"/>
                <a:gd name="T30" fmla="*/ 45 w 258"/>
                <a:gd name="T31" fmla="*/ 253 h 707"/>
                <a:gd name="T32" fmla="*/ 201 w 258"/>
                <a:gd name="T33" fmla="*/ 12 h 707"/>
                <a:gd name="T34" fmla="*/ 177 w 258"/>
                <a:gd name="T35" fmla="*/ 0 h 707"/>
                <a:gd name="T36" fmla="*/ 0 w 258"/>
                <a:gd name="T37" fmla="*/ 275 h 707"/>
                <a:gd name="T38" fmla="*/ 193 w 258"/>
                <a:gd name="T39" fmla="*/ 287 h 707"/>
                <a:gd name="T40" fmla="*/ 183 w 258"/>
                <a:gd name="T41" fmla="*/ 301 h 707"/>
                <a:gd name="T42" fmla="*/ 169 w 258"/>
                <a:gd name="T43" fmla="*/ 319 h 707"/>
                <a:gd name="T44" fmla="*/ 158 w 258"/>
                <a:gd name="T45" fmla="*/ 338 h 707"/>
                <a:gd name="T46" fmla="*/ 144 w 258"/>
                <a:gd name="T47" fmla="*/ 360 h 707"/>
                <a:gd name="T48" fmla="*/ 132 w 258"/>
                <a:gd name="T49" fmla="*/ 383 h 707"/>
                <a:gd name="T50" fmla="*/ 122 w 258"/>
                <a:gd name="T51" fmla="*/ 406 h 707"/>
                <a:gd name="T52" fmla="*/ 112 w 258"/>
                <a:gd name="T53" fmla="*/ 429 h 707"/>
                <a:gd name="T54" fmla="*/ 108 w 258"/>
                <a:gd name="T55" fmla="*/ 450 h 707"/>
                <a:gd name="T56" fmla="*/ 102 w 258"/>
                <a:gd name="T57" fmla="*/ 503 h 707"/>
                <a:gd name="T58" fmla="*/ 104 w 258"/>
                <a:gd name="T59" fmla="*/ 547 h 707"/>
                <a:gd name="T60" fmla="*/ 106 w 258"/>
                <a:gd name="T61" fmla="*/ 579 h 707"/>
                <a:gd name="T62" fmla="*/ 108 w 258"/>
                <a:gd name="T63" fmla="*/ 592 h 707"/>
                <a:gd name="T64" fmla="*/ 110 w 258"/>
                <a:gd name="T65" fmla="*/ 602 h 707"/>
                <a:gd name="T66" fmla="*/ 229 w 258"/>
                <a:gd name="T67" fmla="*/ 602 h 707"/>
                <a:gd name="T68" fmla="*/ 231 w 258"/>
                <a:gd name="T69" fmla="*/ 707 h 707"/>
                <a:gd name="T70" fmla="*/ 258 w 258"/>
                <a:gd name="T71" fmla="*/ 707 h 707"/>
                <a:gd name="T72" fmla="*/ 254 w 258"/>
                <a:gd name="T73" fmla="*/ 578 h 7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58" h="707">
                  <a:moveTo>
                    <a:pt x="254" y="578"/>
                  </a:moveTo>
                  <a:lnTo>
                    <a:pt x="134" y="578"/>
                  </a:lnTo>
                  <a:lnTo>
                    <a:pt x="132" y="556"/>
                  </a:lnTo>
                  <a:lnTo>
                    <a:pt x="132" y="528"/>
                  </a:lnTo>
                  <a:lnTo>
                    <a:pt x="132" y="493"/>
                  </a:lnTo>
                  <a:lnTo>
                    <a:pt x="136" y="454"/>
                  </a:lnTo>
                  <a:lnTo>
                    <a:pt x="142" y="427"/>
                  </a:lnTo>
                  <a:lnTo>
                    <a:pt x="154" y="399"/>
                  </a:lnTo>
                  <a:lnTo>
                    <a:pt x="167" y="370"/>
                  </a:lnTo>
                  <a:lnTo>
                    <a:pt x="185" y="344"/>
                  </a:lnTo>
                  <a:lnTo>
                    <a:pt x="201" y="321"/>
                  </a:lnTo>
                  <a:lnTo>
                    <a:pt x="215" y="301"/>
                  </a:lnTo>
                  <a:lnTo>
                    <a:pt x="225" y="289"/>
                  </a:lnTo>
                  <a:lnTo>
                    <a:pt x="229" y="283"/>
                  </a:lnTo>
                  <a:lnTo>
                    <a:pt x="242" y="266"/>
                  </a:lnTo>
                  <a:lnTo>
                    <a:pt x="45" y="253"/>
                  </a:lnTo>
                  <a:lnTo>
                    <a:pt x="201" y="12"/>
                  </a:lnTo>
                  <a:lnTo>
                    <a:pt x="177" y="0"/>
                  </a:lnTo>
                  <a:lnTo>
                    <a:pt x="0" y="275"/>
                  </a:lnTo>
                  <a:lnTo>
                    <a:pt x="193" y="287"/>
                  </a:lnTo>
                  <a:lnTo>
                    <a:pt x="183" y="301"/>
                  </a:lnTo>
                  <a:lnTo>
                    <a:pt x="169" y="319"/>
                  </a:lnTo>
                  <a:lnTo>
                    <a:pt x="158" y="338"/>
                  </a:lnTo>
                  <a:lnTo>
                    <a:pt x="144" y="360"/>
                  </a:lnTo>
                  <a:lnTo>
                    <a:pt x="132" y="383"/>
                  </a:lnTo>
                  <a:lnTo>
                    <a:pt x="122" y="406"/>
                  </a:lnTo>
                  <a:lnTo>
                    <a:pt x="112" y="429"/>
                  </a:lnTo>
                  <a:lnTo>
                    <a:pt x="108" y="450"/>
                  </a:lnTo>
                  <a:lnTo>
                    <a:pt x="102" y="503"/>
                  </a:lnTo>
                  <a:lnTo>
                    <a:pt x="104" y="547"/>
                  </a:lnTo>
                  <a:lnTo>
                    <a:pt x="106" y="579"/>
                  </a:lnTo>
                  <a:lnTo>
                    <a:pt x="108" y="592"/>
                  </a:lnTo>
                  <a:lnTo>
                    <a:pt x="110" y="602"/>
                  </a:lnTo>
                  <a:lnTo>
                    <a:pt x="229" y="602"/>
                  </a:lnTo>
                  <a:lnTo>
                    <a:pt x="231" y="707"/>
                  </a:lnTo>
                  <a:lnTo>
                    <a:pt x="258" y="707"/>
                  </a:lnTo>
                  <a:lnTo>
                    <a:pt x="254" y="57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5908" name="Freeform 116">
              <a:extLst>
                <a:ext uri="{FF2B5EF4-FFF2-40B4-BE49-F238E27FC236}">
                  <a16:creationId xmlns:a16="http://schemas.microsoft.com/office/drawing/2014/main" id="{D5B36E69-C839-2417-A956-CFF2318F06CE}"/>
                </a:ext>
              </a:extLst>
            </p:cNvPr>
            <p:cNvSpPr>
              <a:spLocks/>
            </p:cNvSpPr>
            <p:nvPr/>
          </p:nvSpPr>
          <p:spPr bwMode="auto">
            <a:xfrm>
              <a:off x="3680" y="3304"/>
              <a:ext cx="89" cy="130"/>
            </a:xfrm>
            <a:custGeom>
              <a:avLst/>
              <a:gdLst>
                <a:gd name="T0" fmla="*/ 177 w 177"/>
                <a:gd name="T1" fmla="*/ 25 h 260"/>
                <a:gd name="T2" fmla="*/ 4 w 177"/>
                <a:gd name="T3" fmla="*/ 0 h 260"/>
                <a:gd name="T4" fmla="*/ 0 w 177"/>
                <a:gd name="T5" fmla="*/ 23 h 260"/>
                <a:gd name="T6" fmla="*/ 128 w 177"/>
                <a:gd name="T7" fmla="*/ 42 h 260"/>
                <a:gd name="T8" fmla="*/ 85 w 177"/>
                <a:gd name="T9" fmla="*/ 96 h 260"/>
                <a:gd name="T10" fmla="*/ 98 w 177"/>
                <a:gd name="T11" fmla="*/ 103 h 260"/>
                <a:gd name="T12" fmla="*/ 102 w 177"/>
                <a:gd name="T13" fmla="*/ 104 h 260"/>
                <a:gd name="T14" fmla="*/ 108 w 177"/>
                <a:gd name="T15" fmla="*/ 110 h 260"/>
                <a:gd name="T16" fmla="*/ 114 w 177"/>
                <a:gd name="T17" fmla="*/ 119 h 260"/>
                <a:gd name="T18" fmla="*/ 118 w 177"/>
                <a:gd name="T19" fmla="*/ 131 h 260"/>
                <a:gd name="T20" fmla="*/ 118 w 177"/>
                <a:gd name="T21" fmla="*/ 133 h 260"/>
                <a:gd name="T22" fmla="*/ 118 w 177"/>
                <a:gd name="T23" fmla="*/ 133 h 260"/>
                <a:gd name="T24" fmla="*/ 118 w 177"/>
                <a:gd name="T25" fmla="*/ 135 h 260"/>
                <a:gd name="T26" fmla="*/ 116 w 177"/>
                <a:gd name="T27" fmla="*/ 135 h 260"/>
                <a:gd name="T28" fmla="*/ 108 w 177"/>
                <a:gd name="T29" fmla="*/ 138 h 260"/>
                <a:gd name="T30" fmla="*/ 94 w 177"/>
                <a:gd name="T31" fmla="*/ 140 h 260"/>
                <a:gd name="T32" fmla="*/ 81 w 177"/>
                <a:gd name="T33" fmla="*/ 142 h 260"/>
                <a:gd name="T34" fmla="*/ 69 w 177"/>
                <a:gd name="T35" fmla="*/ 142 h 260"/>
                <a:gd name="T36" fmla="*/ 59 w 177"/>
                <a:gd name="T37" fmla="*/ 140 h 260"/>
                <a:gd name="T38" fmla="*/ 0 w 177"/>
                <a:gd name="T39" fmla="*/ 250 h 260"/>
                <a:gd name="T40" fmla="*/ 23 w 177"/>
                <a:gd name="T41" fmla="*/ 260 h 260"/>
                <a:gd name="T42" fmla="*/ 75 w 177"/>
                <a:gd name="T43" fmla="*/ 166 h 260"/>
                <a:gd name="T44" fmla="*/ 81 w 177"/>
                <a:gd name="T45" fmla="*/ 166 h 260"/>
                <a:gd name="T46" fmla="*/ 89 w 177"/>
                <a:gd name="T47" fmla="*/ 166 h 260"/>
                <a:gd name="T48" fmla="*/ 96 w 177"/>
                <a:gd name="T49" fmla="*/ 166 h 260"/>
                <a:gd name="T50" fmla="*/ 104 w 177"/>
                <a:gd name="T51" fmla="*/ 165 h 260"/>
                <a:gd name="T52" fmla="*/ 114 w 177"/>
                <a:gd name="T53" fmla="*/ 163 h 260"/>
                <a:gd name="T54" fmla="*/ 120 w 177"/>
                <a:gd name="T55" fmla="*/ 161 h 260"/>
                <a:gd name="T56" fmla="*/ 128 w 177"/>
                <a:gd name="T57" fmla="*/ 158 h 260"/>
                <a:gd name="T58" fmla="*/ 134 w 177"/>
                <a:gd name="T59" fmla="*/ 152 h 260"/>
                <a:gd name="T60" fmla="*/ 140 w 177"/>
                <a:gd name="T61" fmla="*/ 149 h 260"/>
                <a:gd name="T62" fmla="*/ 144 w 177"/>
                <a:gd name="T63" fmla="*/ 143 h 260"/>
                <a:gd name="T64" fmla="*/ 146 w 177"/>
                <a:gd name="T65" fmla="*/ 138 h 260"/>
                <a:gd name="T66" fmla="*/ 146 w 177"/>
                <a:gd name="T67" fmla="*/ 131 h 260"/>
                <a:gd name="T68" fmla="*/ 144 w 177"/>
                <a:gd name="T69" fmla="*/ 117 h 260"/>
                <a:gd name="T70" fmla="*/ 138 w 177"/>
                <a:gd name="T71" fmla="*/ 106 h 260"/>
                <a:gd name="T72" fmla="*/ 132 w 177"/>
                <a:gd name="T73" fmla="*/ 96 h 260"/>
                <a:gd name="T74" fmla="*/ 124 w 177"/>
                <a:gd name="T75" fmla="*/ 88 h 260"/>
                <a:gd name="T76" fmla="*/ 177 w 177"/>
                <a:gd name="T77" fmla="*/ 25 h 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77" h="260">
                  <a:moveTo>
                    <a:pt x="177" y="25"/>
                  </a:moveTo>
                  <a:lnTo>
                    <a:pt x="4" y="0"/>
                  </a:lnTo>
                  <a:lnTo>
                    <a:pt x="0" y="23"/>
                  </a:lnTo>
                  <a:lnTo>
                    <a:pt x="128" y="42"/>
                  </a:lnTo>
                  <a:lnTo>
                    <a:pt x="85" y="96"/>
                  </a:lnTo>
                  <a:lnTo>
                    <a:pt x="98" y="103"/>
                  </a:lnTo>
                  <a:lnTo>
                    <a:pt x="102" y="104"/>
                  </a:lnTo>
                  <a:lnTo>
                    <a:pt x="108" y="110"/>
                  </a:lnTo>
                  <a:lnTo>
                    <a:pt x="114" y="119"/>
                  </a:lnTo>
                  <a:lnTo>
                    <a:pt x="118" y="131"/>
                  </a:lnTo>
                  <a:lnTo>
                    <a:pt x="118" y="133"/>
                  </a:lnTo>
                  <a:lnTo>
                    <a:pt x="118" y="133"/>
                  </a:lnTo>
                  <a:lnTo>
                    <a:pt x="118" y="135"/>
                  </a:lnTo>
                  <a:lnTo>
                    <a:pt x="116" y="135"/>
                  </a:lnTo>
                  <a:lnTo>
                    <a:pt x="108" y="138"/>
                  </a:lnTo>
                  <a:lnTo>
                    <a:pt x="94" y="140"/>
                  </a:lnTo>
                  <a:lnTo>
                    <a:pt x="81" y="142"/>
                  </a:lnTo>
                  <a:lnTo>
                    <a:pt x="69" y="142"/>
                  </a:lnTo>
                  <a:lnTo>
                    <a:pt x="59" y="140"/>
                  </a:lnTo>
                  <a:lnTo>
                    <a:pt x="0" y="250"/>
                  </a:lnTo>
                  <a:lnTo>
                    <a:pt x="23" y="260"/>
                  </a:lnTo>
                  <a:lnTo>
                    <a:pt x="75" y="166"/>
                  </a:lnTo>
                  <a:lnTo>
                    <a:pt x="81" y="166"/>
                  </a:lnTo>
                  <a:lnTo>
                    <a:pt x="89" y="166"/>
                  </a:lnTo>
                  <a:lnTo>
                    <a:pt x="96" y="166"/>
                  </a:lnTo>
                  <a:lnTo>
                    <a:pt x="104" y="165"/>
                  </a:lnTo>
                  <a:lnTo>
                    <a:pt x="114" y="163"/>
                  </a:lnTo>
                  <a:lnTo>
                    <a:pt x="120" y="161"/>
                  </a:lnTo>
                  <a:lnTo>
                    <a:pt x="128" y="158"/>
                  </a:lnTo>
                  <a:lnTo>
                    <a:pt x="134" y="152"/>
                  </a:lnTo>
                  <a:lnTo>
                    <a:pt x="140" y="149"/>
                  </a:lnTo>
                  <a:lnTo>
                    <a:pt x="144" y="143"/>
                  </a:lnTo>
                  <a:lnTo>
                    <a:pt x="146" y="138"/>
                  </a:lnTo>
                  <a:lnTo>
                    <a:pt x="146" y="131"/>
                  </a:lnTo>
                  <a:lnTo>
                    <a:pt x="144" y="117"/>
                  </a:lnTo>
                  <a:lnTo>
                    <a:pt x="138" y="106"/>
                  </a:lnTo>
                  <a:lnTo>
                    <a:pt x="132" y="96"/>
                  </a:lnTo>
                  <a:lnTo>
                    <a:pt x="124" y="88"/>
                  </a:lnTo>
                  <a:lnTo>
                    <a:pt x="177" y="2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5909" name="Freeform 117">
              <a:extLst>
                <a:ext uri="{FF2B5EF4-FFF2-40B4-BE49-F238E27FC236}">
                  <a16:creationId xmlns:a16="http://schemas.microsoft.com/office/drawing/2014/main" id="{B195BCA7-CE67-5B7D-E120-941C5C9796D7}"/>
                </a:ext>
              </a:extLst>
            </p:cNvPr>
            <p:cNvSpPr>
              <a:spLocks/>
            </p:cNvSpPr>
            <p:nvPr/>
          </p:nvSpPr>
          <p:spPr bwMode="auto">
            <a:xfrm>
              <a:off x="3537" y="3634"/>
              <a:ext cx="109" cy="142"/>
            </a:xfrm>
            <a:custGeom>
              <a:avLst/>
              <a:gdLst>
                <a:gd name="T0" fmla="*/ 43 w 217"/>
                <a:gd name="T1" fmla="*/ 257 h 283"/>
                <a:gd name="T2" fmla="*/ 35 w 217"/>
                <a:gd name="T3" fmla="*/ 230 h 283"/>
                <a:gd name="T4" fmla="*/ 112 w 217"/>
                <a:gd name="T5" fmla="*/ 219 h 283"/>
                <a:gd name="T6" fmla="*/ 57 w 217"/>
                <a:gd name="T7" fmla="*/ 0 h 283"/>
                <a:gd name="T8" fmla="*/ 31 w 217"/>
                <a:gd name="T9" fmla="*/ 5 h 283"/>
                <a:gd name="T10" fmla="*/ 79 w 217"/>
                <a:gd name="T11" fmla="*/ 198 h 283"/>
                <a:gd name="T12" fmla="*/ 0 w 217"/>
                <a:gd name="T13" fmla="*/ 211 h 283"/>
                <a:gd name="T14" fmla="*/ 26 w 217"/>
                <a:gd name="T15" fmla="*/ 283 h 283"/>
                <a:gd name="T16" fmla="*/ 217 w 217"/>
                <a:gd name="T17" fmla="*/ 260 h 283"/>
                <a:gd name="T18" fmla="*/ 215 w 217"/>
                <a:gd name="T19" fmla="*/ 237 h 283"/>
                <a:gd name="T20" fmla="*/ 43 w 217"/>
                <a:gd name="T21" fmla="*/ 257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17" h="283">
                  <a:moveTo>
                    <a:pt x="43" y="257"/>
                  </a:moveTo>
                  <a:lnTo>
                    <a:pt x="35" y="230"/>
                  </a:lnTo>
                  <a:lnTo>
                    <a:pt x="112" y="219"/>
                  </a:lnTo>
                  <a:lnTo>
                    <a:pt x="57" y="0"/>
                  </a:lnTo>
                  <a:lnTo>
                    <a:pt x="31" y="5"/>
                  </a:lnTo>
                  <a:lnTo>
                    <a:pt x="79" y="198"/>
                  </a:lnTo>
                  <a:lnTo>
                    <a:pt x="0" y="211"/>
                  </a:lnTo>
                  <a:lnTo>
                    <a:pt x="26" y="283"/>
                  </a:lnTo>
                  <a:lnTo>
                    <a:pt x="217" y="260"/>
                  </a:lnTo>
                  <a:lnTo>
                    <a:pt x="215" y="237"/>
                  </a:lnTo>
                  <a:lnTo>
                    <a:pt x="43" y="25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5910" name="Freeform 118">
              <a:extLst>
                <a:ext uri="{FF2B5EF4-FFF2-40B4-BE49-F238E27FC236}">
                  <a16:creationId xmlns:a16="http://schemas.microsoft.com/office/drawing/2014/main" id="{9CB9FD17-C6FD-CB01-ACED-8FC278740176}"/>
                </a:ext>
              </a:extLst>
            </p:cNvPr>
            <p:cNvSpPr>
              <a:spLocks/>
            </p:cNvSpPr>
            <p:nvPr/>
          </p:nvSpPr>
          <p:spPr bwMode="auto">
            <a:xfrm>
              <a:off x="3539" y="3494"/>
              <a:ext cx="31" cy="96"/>
            </a:xfrm>
            <a:custGeom>
              <a:avLst/>
              <a:gdLst>
                <a:gd name="T0" fmla="*/ 27 w 61"/>
                <a:gd name="T1" fmla="*/ 128 h 193"/>
                <a:gd name="T2" fmla="*/ 31 w 61"/>
                <a:gd name="T3" fmla="*/ 101 h 193"/>
                <a:gd name="T4" fmla="*/ 41 w 61"/>
                <a:gd name="T5" fmla="*/ 67 h 193"/>
                <a:gd name="T6" fmla="*/ 51 w 61"/>
                <a:gd name="T7" fmla="*/ 34 h 193"/>
                <a:gd name="T8" fmla="*/ 61 w 61"/>
                <a:gd name="T9" fmla="*/ 9 h 193"/>
                <a:gd name="T10" fmla="*/ 35 w 61"/>
                <a:gd name="T11" fmla="*/ 0 h 193"/>
                <a:gd name="T12" fmla="*/ 29 w 61"/>
                <a:gd name="T13" fmla="*/ 16 h 193"/>
                <a:gd name="T14" fmla="*/ 18 w 61"/>
                <a:gd name="T15" fmla="*/ 51 h 193"/>
                <a:gd name="T16" fmla="*/ 6 w 61"/>
                <a:gd name="T17" fmla="*/ 94 h 193"/>
                <a:gd name="T18" fmla="*/ 0 w 61"/>
                <a:gd name="T19" fmla="*/ 128 h 193"/>
                <a:gd name="T20" fmla="*/ 0 w 61"/>
                <a:gd name="T21" fmla="*/ 193 h 193"/>
                <a:gd name="T22" fmla="*/ 27 w 61"/>
                <a:gd name="T23" fmla="*/ 193 h 193"/>
                <a:gd name="T24" fmla="*/ 27 w 61"/>
                <a:gd name="T25" fmla="*/ 128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1" h="193">
                  <a:moveTo>
                    <a:pt x="27" y="128"/>
                  </a:moveTo>
                  <a:lnTo>
                    <a:pt x="31" y="101"/>
                  </a:lnTo>
                  <a:lnTo>
                    <a:pt x="41" y="67"/>
                  </a:lnTo>
                  <a:lnTo>
                    <a:pt x="51" y="34"/>
                  </a:lnTo>
                  <a:lnTo>
                    <a:pt x="61" y="9"/>
                  </a:lnTo>
                  <a:lnTo>
                    <a:pt x="35" y="0"/>
                  </a:lnTo>
                  <a:lnTo>
                    <a:pt x="29" y="16"/>
                  </a:lnTo>
                  <a:lnTo>
                    <a:pt x="18" y="51"/>
                  </a:lnTo>
                  <a:lnTo>
                    <a:pt x="6" y="94"/>
                  </a:lnTo>
                  <a:lnTo>
                    <a:pt x="0" y="128"/>
                  </a:lnTo>
                  <a:lnTo>
                    <a:pt x="0" y="193"/>
                  </a:lnTo>
                  <a:lnTo>
                    <a:pt x="27" y="193"/>
                  </a:lnTo>
                  <a:lnTo>
                    <a:pt x="27" y="12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5911" name="Freeform 119">
              <a:extLst>
                <a:ext uri="{FF2B5EF4-FFF2-40B4-BE49-F238E27FC236}">
                  <a16:creationId xmlns:a16="http://schemas.microsoft.com/office/drawing/2014/main" id="{6A58B98B-6DCF-71E2-DDA4-753F8A662A18}"/>
                </a:ext>
              </a:extLst>
            </p:cNvPr>
            <p:cNvSpPr>
              <a:spLocks/>
            </p:cNvSpPr>
            <p:nvPr/>
          </p:nvSpPr>
          <p:spPr bwMode="auto">
            <a:xfrm>
              <a:off x="2970" y="3238"/>
              <a:ext cx="50" cy="25"/>
            </a:xfrm>
            <a:custGeom>
              <a:avLst/>
              <a:gdLst>
                <a:gd name="T0" fmla="*/ 101 w 101"/>
                <a:gd name="T1" fmla="*/ 39 h 51"/>
                <a:gd name="T2" fmla="*/ 95 w 101"/>
                <a:gd name="T3" fmla="*/ 39 h 51"/>
                <a:gd name="T4" fmla="*/ 81 w 101"/>
                <a:gd name="T5" fmla="*/ 37 h 51"/>
                <a:gd name="T6" fmla="*/ 63 w 101"/>
                <a:gd name="T7" fmla="*/ 32 h 51"/>
                <a:gd name="T8" fmla="*/ 43 w 101"/>
                <a:gd name="T9" fmla="*/ 23 h 51"/>
                <a:gd name="T10" fmla="*/ 28 w 101"/>
                <a:gd name="T11" fmla="*/ 12 h 51"/>
                <a:gd name="T12" fmla="*/ 20 w 101"/>
                <a:gd name="T13" fmla="*/ 5 h 51"/>
                <a:gd name="T14" fmla="*/ 14 w 101"/>
                <a:gd name="T15" fmla="*/ 2 h 51"/>
                <a:gd name="T16" fmla="*/ 12 w 101"/>
                <a:gd name="T17" fmla="*/ 0 h 51"/>
                <a:gd name="T18" fmla="*/ 0 w 101"/>
                <a:gd name="T19" fmla="*/ 16 h 51"/>
                <a:gd name="T20" fmla="*/ 4 w 101"/>
                <a:gd name="T21" fmla="*/ 18 h 51"/>
                <a:gd name="T22" fmla="*/ 14 w 101"/>
                <a:gd name="T23" fmla="*/ 25 h 51"/>
                <a:gd name="T24" fmla="*/ 28 w 101"/>
                <a:gd name="T25" fmla="*/ 34 h 51"/>
                <a:gd name="T26" fmla="*/ 45 w 101"/>
                <a:gd name="T27" fmla="*/ 41 h 51"/>
                <a:gd name="T28" fmla="*/ 63 w 101"/>
                <a:gd name="T29" fmla="*/ 46 h 51"/>
                <a:gd name="T30" fmla="*/ 77 w 101"/>
                <a:gd name="T31" fmla="*/ 50 h 51"/>
                <a:gd name="T32" fmla="*/ 85 w 101"/>
                <a:gd name="T33" fmla="*/ 51 h 51"/>
                <a:gd name="T34" fmla="*/ 89 w 101"/>
                <a:gd name="T35" fmla="*/ 51 h 51"/>
                <a:gd name="T36" fmla="*/ 101 w 101"/>
                <a:gd name="T37" fmla="*/ 39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01" h="51">
                  <a:moveTo>
                    <a:pt x="101" y="39"/>
                  </a:moveTo>
                  <a:lnTo>
                    <a:pt x="95" y="39"/>
                  </a:lnTo>
                  <a:lnTo>
                    <a:pt x="81" y="37"/>
                  </a:lnTo>
                  <a:lnTo>
                    <a:pt x="63" y="32"/>
                  </a:lnTo>
                  <a:lnTo>
                    <a:pt x="43" y="23"/>
                  </a:lnTo>
                  <a:lnTo>
                    <a:pt x="28" y="12"/>
                  </a:lnTo>
                  <a:lnTo>
                    <a:pt x="20" y="5"/>
                  </a:lnTo>
                  <a:lnTo>
                    <a:pt x="14" y="2"/>
                  </a:lnTo>
                  <a:lnTo>
                    <a:pt x="12" y="0"/>
                  </a:lnTo>
                  <a:lnTo>
                    <a:pt x="0" y="16"/>
                  </a:lnTo>
                  <a:lnTo>
                    <a:pt x="4" y="18"/>
                  </a:lnTo>
                  <a:lnTo>
                    <a:pt x="14" y="25"/>
                  </a:lnTo>
                  <a:lnTo>
                    <a:pt x="28" y="34"/>
                  </a:lnTo>
                  <a:lnTo>
                    <a:pt x="45" y="41"/>
                  </a:lnTo>
                  <a:lnTo>
                    <a:pt x="63" y="46"/>
                  </a:lnTo>
                  <a:lnTo>
                    <a:pt x="77" y="50"/>
                  </a:lnTo>
                  <a:lnTo>
                    <a:pt x="85" y="51"/>
                  </a:lnTo>
                  <a:lnTo>
                    <a:pt x="89" y="51"/>
                  </a:lnTo>
                  <a:lnTo>
                    <a:pt x="101" y="3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5912" name="Text Box 120">
              <a:extLst>
                <a:ext uri="{FF2B5EF4-FFF2-40B4-BE49-F238E27FC236}">
                  <a16:creationId xmlns:a16="http://schemas.microsoft.com/office/drawing/2014/main" id="{3FDD943B-4121-4203-CDF4-645DFEE628B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38" y="2471"/>
              <a:ext cx="321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254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en-US" altLang="en-US" sz="1800" b="1"/>
                <a:t>??</a:t>
              </a:r>
            </a:p>
          </p:txBody>
        </p:sp>
      </p:grpSp>
      <p:sp>
        <p:nvSpPr>
          <p:cNvPr id="545913" name="Text Box 121">
            <a:extLst>
              <a:ext uri="{FF2B5EF4-FFF2-40B4-BE49-F238E27FC236}">
                <a16:creationId xmlns:a16="http://schemas.microsoft.com/office/drawing/2014/main" id="{CDB42AE5-1558-B7DC-0520-BE9CED3E752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58000" y="6324600"/>
            <a:ext cx="1528763" cy="393700"/>
          </a:xfrm>
          <a:prstGeom prst="rect">
            <a:avLst/>
          </a:prstGeom>
          <a:solidFill>
            <a:schemeClr val="bg1"/>
          </a:solidFill>
          <a:ln w="12700">
            <a:solidFill>
              <a:schemeClr val="accent2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900" b="1" i="1">
                <a:latin typeface="Arial" panose="020B0604020202020204" pitchFamily="34" charset="0"/>
              </a:rPr>
              <a:t>Page 14.2-7</a:t>
            </a:r>
            <a:endParaRPr lang="en-US" altLang="en-US" sz="130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57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457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457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57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457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457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579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4579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4579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579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4579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4579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579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4579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4579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579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4579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4579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579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54579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4579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5794" grpId="0" build="p" autoUpdateAnimBg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7843" name="Rectangle 3">
            <a:extLst>
              <a:ext uri="{FF2B5EF4-FFF2-40B4-BE49-F238E27FC236}">
                <a16:creationId xmlns:a16="http://schemas.microsoft.com/office/drawing/2014/main" id="{B4E2A9D0-6BEC-1929-4502-3D1319A8681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346075" y="201613"/>
            <a:ext cx="6442075" cy="560387"/>
          </a:xfrm>
          <a:noFill/>
          <a:ln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0488" tIns="44450" rIns="90488" bIns="44450" anchor="b"/>
          <a:lstStyle/>
          <a:p>
            <a:r>
              <a:rPr lang="en-US" altLang="ko-KR">
                <a:ea typeface="굴림" panose="020B0600000101010101" pitchFamily="34" charset="-127"/>
              </a:rPr>
              <a:t>Physical Contradiction: (PC)</a:t>
            </a:r>
            <a:endParaRPr lang="en-US" altLang="ko-KR" b="0">
              <a:ea typeface="굴림" panose="020B0600000101010101" pitchFamily="34" charset="-127"/>
            </a:endParaRPr>
          </a:p>
        </p:txBody>
      </p:sp>
      <p:sp>
        <p:nvSpPr>
          <p:cNvPr id="547842" name="Rectangle 2">
            <a:extLst>
              <a:ext uri="{FF2B5EF4-FFF2-40B4-BE49-F238E27FC236}">
                <a16:creationId xmlns:a16="http://schemas.microsoft.com/office/drawing/2014/main" id="{74A5D607-9850-A2DF-5084-894A6227552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0488" tIns="44450" rIns="90488" bIns="44450"/>
          <a:lstStyle/>
          <a:p>
            <a:r>
              <a:rPr lang="en-US" altLang="ko-KR">
                <a:ea typeface="굴림" panose="020B0600000101010101" pitchFamily="34" charset="-127"/>
              </a:rPr>
              <a:t>A CTQ that should be in two self-opposing or mutually exclusive states:</a:t>
            </a:r>
          </a:p>
          <a:p>
            <a:pPr lvl="1">
              <a:buFontTx/>
              <a:buNone/>
            </a:pPr>
            <a:endParaRPr lang="en-US" altLang="ko-KR">
              <a:ea typeface="굴림" panose="020B0600000101010101" pitchFamily="34" charset="-127"/>
            </a:endParaRPr>
          </a:p>
          <a:p>
            <a:pPr lvl="1">
              <a:buFontTx/>
              <a:buNone/>
            </a:pPr>
            <a:endParaRPr lang="en-US" altLang="ko-KR">
              <a:ea typeface="굴림" panose="020B0600000101010101" pitchFamily="34" charset="-127"/>
            </a:endParaRPr>
          </a:p>
          <a:p>
            <a:pPr lvl="1">
              <a:buFontTx/>
              <a:buNone/>
            </a:pPr>
            <a:endParaRPr lang="en-US" altLang="ko-KR">
              <a:ea typeface="굴림" panose="020B0600000101010101" pitchFamily="34" charset="-127"/>
            </a:endParaRPr>
          </a:p>
          <a:p>
            <a:pPr lvl="1">
              <a:buFontTx/>
              <a:buNone/>
            </a:pPr>
            <a:endParaRPr lang="en-US" altLang="ko-KR">
              <a:ea typeface="굴림" panose="020B0600000101010101" pitchFamily="34" charset="-127"/>
            </a:endParaRPr>
          </a:p>
          <a:p>
            <a:r>
              <a:rPr lang="en-US" altLang="ko-KR">
                <a:ea typeface="굴림" panose="020B0600000101010101" pitchFamily="34" charset="-127"/>
              </a:rPr>
              <a:t>The question to ask to determine the PC:</a:t>
            </a:r>
            <a:r>
              <a:rPr lang="en-US" altLang="ko-KR" u="sng">
                <a:ea typeface="굴림" panose="020B0600000101010101" pitchFamily="34" charset="-127"/>
              </a:rPr>
              <a:t> </a:t>
            </a:r>
          </a:p>
          <a:p>
            <a:pPr lvl="1">
              <a:buFontTx/>
              <a:buNone/>
            </a:pPr>
            <a:r>
              <a:rPr lang="en-US" altLang="ko-KR">
                <a:ea typeface="굴림" panose="020B0600000101010101" pitchFamily="34" charset="-127"/>
              </a:rPr>
              <a:t>	What parameter must be in two opposite states in order to resolve the Technical Contradiction?</a:t>
            </a:r>
          </a:p>
          <a:p>
            <a:pPr lvl="1"/>
            <a:endParaRPr lang="en-US" altLang="ko-KR">
              <a:ea typeface="굴림" panose="020B0600000101010101" pitchFamily="34" charset="-127"/>
            </a:endParaRPr>
          </a:p>
          <a:p>
            <a:r>
              <a:rPr lang="en-US" altLang="ko-KR">
                <a:ea typeface="굴림" panose="020B0600000101010101" pitchFamily="34" charset="-127"/>
              </a:rPr>
              <a:t>Within TCs, there is often a PC.  </a:t>
            </a:r>
          </a:p>
          <a:p>
            <a:pPr lvl="1">
              <a:buFontTx/>
              <a:buNone/>
            </a:pPr>
            <a:r>
              <a:rPr lang="en-US" altLang="ko-KR">
                <a:ea typeface="굴림" panose="020B0600000101010101" pitchFamily="34" charset="-127"/>
              </a:rPr>
              <a:t>	Solving the PC provides more elegant solutions.</a:t>
            </a:r>
          </a:p>
        </p:txBody>
      </p:sp>
      <p:sp>
        <p:nvSpPr>
          <p:cNvPr id="547844" name="Rectangle 4">
            <a:extLst>
              <a:ext uri="{FF2B5EF4-FFF2-40B4-BE49-F238E27FC236}">
                <a16:creationId xmlns:a16="http://schemas.microsoft.com/office/drawing/2014/main" id="{5E0F016E-65DF-D157-443D-CF050B50198A}"/>
              </a:ext>
            </a:extLst>
          </p:cNvPr>
          <p:cNvSpPr>
            <a:spLocks noChangeArrowheads="1"/>
          </p:cNvSpPr>
          <p:nvPr/>
        </p:nvSpPr>
        <p:spPr bwMode="auto">
          <a:xfrm rot="-1182608">
            <a:off x="1562100" y="2270125"/>
            <a:ext cx="195262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en-US" altLang="ko-KR" sz="2000">
                <a:ea typeface="굴림" panose="020B0600000101010101" pitchFamily="34" charset="-127"/>
              </a:rPr>
              <a:t>Rigid &amp; Flexible</a:t>
            </a:r>
            <a:endParaRPr lang="en-US" altLang="en-US" sz="2000">
              <a:ea typeface="굴림" panose="020B0600000101010101" pitchFamily="34" charset="-127"/>
            </a:endParaRPr>
          </a:p>
        </p:txBody>
      </p:sp>
      <p:sp>
        <p:nvSpPr>
          <p:cNvPr id="547845" name="Rectangle 5">
            <a:extLst>
              <a:ext uri="{FF2B5EF4-FFF2-40B4-BE49-F238E27FC236}">
                <a16:creationId xmlns:a16="http://schemas.microsoft.com/office/drawing/2014/main" id="{1FAB4296-EC35-E903-2888-C6ABB34748D1}"/>
              </a:ext>
            </a:extLst>
          </p:cNvPr>
          <p:cNvSpPr>
            <a:spLocks noChangeArrowheads="1"/>
          </p:cNvSpPr>
          <p:nvPr/>
        </p:nvSpPr>
        <p:spPr bwMode="auto">
          <a:xfrm rot="1485987">
            <a:off x="5788025" y="2473325"/>
            <a:ext cx="1611313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en-US" altLang="ko-KR" sz="2000">
                <a:ea typeface="굴림" panose="020B0600000101010101" pitchFamily="34" charset="-127"/>
              </a:rPr>
              <a:t>Sharp &amp; Dull</a:t>
            </a:r>
            <a:endParaRPr lang="en-US" altLang="en-US" sz="2000">
              <a:ea typeface="굴림" panose="020B0600000101010101" pitchFamily="34" charset="-127"/>
            </a:endParaRPr>
          </a:p>
        </p:txBody>
      </p:sp>
      <p:sp>
        <p:nvSpPr>
          <p:cNvPr id="547846" name="Rectangle 6">
            <a:extLst>
              <a:ext uri="{FF2B5EF4-FFF2-40B4-BE49-F238E27FC236}">
                <a16:creationId xmlns:a16="http://schemas.microsoft.com/office/drawing/2014/main" id="{4C950E8D-210C-9146-020C-0FB53A41E2E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78275" y="1800225"/>
            <a:ext cx="18923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en-US" altLang="ko-KR" sz="2000">
                <a:ea typeface="굴림" panose="020B0600000101010101" pitchFamily="34" charset="-127"/>
              </a:rPr>
              <a:t>Wide &amp; Narrow</a:t>
            </a:r>
            <a:endParaRPr lang="en-US" altLang="en-US" sz="2000">
              <a:ea typeface="굴림" panose="020B0600000101010101" pitchFamily="34" charset="-127"/>
            </a:endParaRPr>
          </a:p>
        </p:txBody>
      </p:sp>
      <p:sp>
        <p:nvSpPr>
          <p:cNvPr id="547847" name="Rectangle 7">
            <a:extLst>
              <a:ext uri="{FF2B5EF4-FFF2-40B4-BE49-F238E27FC236}">
                <a16:creationId xmlns:a16="http://schemas.microsoft.com/office/drawing/2014/main" id="{B6410590-7D2F-ECA8-8942-7077020F197E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27575" y="2714625"/>
            <a:ext cx="149542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en-US" altLang="ko-KR" sz="2000">
                <a:ea typeface="굴림" panose="020B0600000101010101" pitchFamily="34" charset="-127"/>
              </a:rPr>
              <a:t>Hard &amp; Soft</a:t>
            </a:r>
            <a:endParaRPr lang="en-US" altLang="en-US" sz="2000">
              <a:ea typeface="굴림" panose="020B0600000101010101" pitchFamily="34" charset="-127"/>
            </a:endParaRPr>
          </a:p>
        </p:txBody>
      </p:sp>
      <p:sp>
        <p:nvSpPr>
          <p:cNvPr id="547848" name="Rectangle 8">
            <a:extLst>
              <a:ext uri="{FF2B5EF4-FFF2-40B4-BE49-F238E27FC236}">
                <a16:creationId xmlns:a16="http://schemas.microsoft.com/office/drawing/2014/main" id="{EFF24B8A-234E-BE9B-D5E6-FC7ED62FDE82}"/>
              </a:ext>
            </a:extLst>
          </p:cNvPr>
          <p:cNvSpPr>
            <a:spLocks noChangeArrowheads="1"/>
          </p:cNvSpPr>
          <p:nvPr/>
        </p:nvSpPr>
        <p:spPr bwMode="auto">
          <a:xfrm rot="-1101103">
            <a:off x="3130550" y="2490788"/>
            <a:ext cx="1665288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en-US" altLang="ko-KR" sz="2000">
                <a:ea typeface="굴림" panose="020B0600000101010101" pitchFamily="34" charset="-127"/>
              </a:rPr>
              <a:t>Long &amp; Short</a:t>
            </a:r>
            <a:endParaRPr lang="en-US" altLang="en-US" sz="2000">
              <a:ea typeface="굴림" panose="020B0600000101010101" pitchFamily="34" charset="-127"/>
            </a:endParaRPr>
          </a:p>
        </p:txBody>
      </p:sp>
      <p:sp>
        <p:nvSpPr>
          <p:cNvPr id="547849" name="Rectangle 9">
            <a:extLst>
              <a:ext uri="{FF2B5EF4-FFF2-40B4-BE49-F238E27FC236}">
                <a16:creationId xmlns:a16="http://schemas.microsoft.com/office/drawing/2014/main" id="{545B33A4-66AB-CF1D-8B84-1BAFCA5D1FD5}"/>
              </a:ext>
            </a:extLst>
          </p:cNvPr>
          <p:cNvSpPr>
            <a:spLocks noChangeArrowheads="1"/>
          </p:cNvSpPr>
          <p:nvPr/>
        </p:nvSpPr>
        <p:spPr bwMode="auto">
          <a:xfrm rot="1646016">
            <a:off x="6256338" y="2255838"/>
            <a:ext cx="220027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en-US" altLang="ko-KR" sz="2000">
                <a:ea typeface="굴림" panose="020B0600000101010101" pitchFamily="34" charset="-127"/>
              </a:rPr>
              <a:t>There &amp; Not there</a:t>
            </a:r>
            <a:endParaRPr lang="en-US" altLang="en-US" sz="2000">
              <a:ea typeface="굴림" panose="020B0600000101010101" pitchFamily="34" charset="-127"/>
            </a:endParaRPr>
          </a:p>
        </p:txBody>
      </p:sp>
      <p:sp>
        <p:nvSpPr>
          <p:cNvPr id="547850" name="Rectangle 10">
            <a:extLst>
              <a:ext uri="{FF2B5EF4-FFF2-40B4-BE49-F238E27FC236}">
                <a16:creationId xmlns:a16="http://schemas.microsoft.com/office/drawing/2014/main" id="{960E215C-7B0C-5100-C76D-1EB9D3A929FB}"/>
              </a:ext>
            </a:extLst>
          </p:cNvPr>
          <p:cNvSpPr>
            <a:spLocks noChangeArrowheads="1"/>
          </p:cNvSpPr>
          <p:nvPr/>
        </p:nvSpPr>
        <p:spPr bwMode="auto">
          <a:xfrm rot="-1364220">
            <a:off x="454025" y="2274888"/>
            <a:ext cx="159702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en-US" altLang="ko-KR" sz="2000">
                <a:ea typeface="굴림" panose="020B0600000101010101" pitchFamily="34" charset="-127"/>
              </a:rPr>
              <a:t>Thick &amp; Thin</a:t>
            </a:r>
            <a:endParaRPr lang="en-US" altLang="en-US" sz="2000">
              <a:ea typeface="굴림" panose="020B0600000101010101" pitchFamily="34" charset="-127"/>
            </a:endParaRPr>
          </a:p>
        </p:txBody>
      </p:sp>
      <p:sp>
        <p:nvSpPr>
          <p:cNvPr id="547851" name="Rectangle 11">
            <a:extLst>
              <a:ext uri="{FF2B5EF4-FFF2-40B4-BE49-F238E27FC236}">
                <a16:creationId xmlns:a16="http://schemas.microsoft.com/office/drawing/2014/main" id="{B1A6D95F-B6B8-1D91-0B05-315323109293}"/>
              </a:ext>
            </a:extLst>
          </p:cNvPr>
          <p:cNvSpPr>
            <a:spLocks noChangeArrowheads="1"/>
          </p:cNvSpPr>
          <p:nvPr/>
        </p:nvSpPr>
        <p:spPr bwMode="auto">
          <a:xfrm rot="1499519">
            <a:off x="7142163" y="1785938"/>
            <a:ext cx="141287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en-US" altLang="ko-KR" sz="2000">
                <a:ea typeface="굴림" panose="020B0600000101010101" pitchFamily="34" charset="-127"/>
              </a:rPr>
              <a:t>Hot &amp; Cold</a:t>
            </a:r>
            <a:endParaRPr lang="en-US" altLang="en-US" sz="2000">
              <a:ea typeface="굴림" panose="020B0600000101010101" pitchFamily="34" charset="-127"/>
            </a:endParaRPr>
          </a:p>
        </p:txBody>
      </p:sp>
      <p:pic>
        <p:nvPicPr>
          <p:cNvPr id="547852" name="Picture 12">
            <a:extLst>
              <a:ext uri="{FF2B5EF4-FFF2-40B4-BE49-F238E27FC236}">
                <a16:creationId xmlns:a16="http://schemas.microsoft.com/office/drawing/2014/main" id="{95EEEDB0-B4A0-FE8F-3521-3DCD0A1A0E5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40513" y="4343400"/>
            <a:ext cx="2019300" cy="2249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47853" name="Text Box 13">
            <a:extLst>
              <a:ext uri="{FF2B5EF4-FFF2-40B4-BE49-F238E27FC236}">
                <a16:creationId xmlns:a16="http://schemas.microsoft.com/office/drawing/2014/main" id="{0533A73F-DE38-E75A-0464-41C3F18D101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600" y="6324600"/>
            <a:ext cx="1528763" cy="393700"/>
          </a:xfrm>
          <a:prstGeom prst="rect">
            <a:avLst/>
          </a:prstGeom>
          <a:solidFill>
            <a:schemeClr val="bg1"/>
          </a:solidFill>
          <a:ln w="12700">
            <a:solidFill>
              <a:schemeClr val="accent2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900" b="1" i="1">
                <a:latin typeface="Arial" panose="020B0604020202020204" pitchFamily="34" charset="0"/>
              </a:rPr>
              <a:t>Page 14.2-7</a:t>
            </a:r>
            <a:endParaRPr lang="en-US" altLang="en-US" sz="130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78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478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478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784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4784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4784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784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4784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4784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784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4784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4784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784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4784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4784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7842" grpId="0" build="p" autoUpdateAnimBg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4228" name="Rectangle 4">
            <a:extLst>
              <a:ext uri="{FF2B5EF4-FFF2-40B4-BE49-F238E27FC236}">
                <a16:creationId xmlns:a16="http://schemas.microsoft.com/office/drawing/2014/main" id="{EB4AA5B3-6D91-F84A-FBC6-0A5C836D243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Some Inventive Principles</a:t>
            </a:r>
          </a:p>
        </p:txBody>
      </p:sp>
      <p:graphicFrame>
        <p:nvGraphicFramePr>
          <p:cNvPr id="564227" name="Object 3">
            <a:extLst>
              <a:ext uri="{FF2B5EF4-FFF2-40B4-BE49-F238E27FC236}">
                <a16:creationId xmlns:a16="http://schemas.microsoft.com/office/drawing/2014/main" id="{088C4582-1F01-9641-9019-145F2CF10498}"/>
              </a:ext>
            </a:extLst>
          </p:cNvPr>
          <p:cNvGraphicFramePr>
            <a:graphicFrameLocks noChangeAspect="1"/>
          </p:cNvGraphicFramePr>
          <p:nvPr>
            <p:ph idx="1"/>
          </p:nvPr>
        </p:nvGraphicFramePr>
        <p:xfrm>
          <a:off x="228600" y="1371600"/>
          <a:ext cx="8686800" cy="3309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ocument" r:id="rId3" imgW="8401823" imgH="2949882" progId="Word.Document.8">
                  <p:embed/>
                </p:oleObj>
              </mc:Choice>
              <mc:Fallback>
                <p:oleObj name="Document" r:id="rId3" imgW="8401823" imgH="2949882" progId="Word.Document.8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8600" y="1371600"/>
                        <a:ext cx="8686800" cy="33099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12700" cap="flat" cmpd="sng">
                            <a:solidFill>
                              <a:srgbClr val="000000"/>
                            </a:solidFill>
                            <a:prstDash val="solid"/>
                            <a:miter lim="800000"/>
                            <a:headEnd type="none" w="sm" len="sm"/>
                            <a:tailEnd type="none" w="sm" len="sm"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64232" name="Text Box 8">
            <a:extLst>
              <a:ext uri="{FF2B5EF4-FFF2-40B4-BE49-F238E27FC236}">
                <a16:creationId xmlns:a16="http://schemas.microsoft.com/office/drawing/2014/main" id="{83B245AB-5E83-072F-C893-3F924DAD4AF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34200" y="6324600"/>
            <a:ext cx="1528763" cy="393700"/>
          </a:xfrm>
          <a:prstGeom prst="rect">
            <a:avLst/>
          </a:prstGeom>
          <a:solidFill>
            <a:schemeClr val="bg1"/>
          </a:solidFill>
          <a:ln w="12700">
            <a:solidFill>
              <a:schemeClr val="accent2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900" b="1" i="1">
                <a:latin typeface="Arial" panose="020B0604020202020204" pitchFamily="34" charset="0"/>
              </a:rPr>
              <a:t>Page 14.2-9</a:t>
            </a:r>
            <a:endParaRPr lang="en-US" altLang="en-US" sz="1300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2658" name="Rectangle 2">
            <a:extLst>
              <a:ext uri="{FF2B5EF4-FFF2-40B4-BE49-F238E27FC236}">
                <a16:creationId xmlns:a16="http://schemas.microsoft.com/office/drawing/2014/main" id="{22219560-3E63-DC17-146F-3667A7182C1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Objectives</a:t>
            </a:r>
          </a:p>
        </p:txBody>
      </p:sp>
      <p:sp>
        <p:nvSpPr>
          <p:cNvPr id="582659" name="Rectangle 3">
            <a:extLst>
              <a:ext uri="{FF2B5EF4-FFF2-40B4-BE49-F238E27FC236}">
                <a16:creationId xmlns:a16="http://schemas.microsoft.com/office/drawing/2014/main" id="{30BC1DB1-6680-4FBC-CEAE-059FD596DC2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/>
              <a:t>Be able to identify a “Static” vs. “Dynamic” design opportunity</a:t>
            </a:r>
          </a:p>
          <a:p>
            <a:r>
              <a:rPr lang="en-US" altLang="en-US"/>
              <a:t>Be able to generate design concepts for a new product or service</a:t>
            </a:r>
          </a:p>
          <a:p>
            <a:r>
              <a:rPr lang="en-US" altLang="en-US"/>
              <a:t>Be able to parametrically evaluate different existing products or services</a:t>
            </a:r>
          </a:p>
          <a:p>
            <a:r>
              <a:rPr lang="en-US" altLang="en-US"/>
              <a:t>Be able to select the “Best” design concept through the Pugh convergence method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7298" name="Rectangle 2">
            <a:extLst>
              <a:ext uri="{FF2B5EF4-FFF2-40B4-BE49-F238E27FC236}">
                <a16:creationId xmlns:a16="http://schemas.microsoft.com/office/drawing/2014/main" id="{E302FFF8-89CE-D507-454D-1FF3BABD39C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Parametric Analysis</a:t>
            </a:r>
          </a:p>
        </p:txBody>
      </p:sp>
      <p:sp>
        <p:nvSpPr>
          <p:cNvPr id="567299" name="Rectangle 3">
            <a:extLst>
              <a:ext uri="{FF2B5EF4-FFF2-40B4-BE49-F238E27FC236}">
                <a16:creationId xmlns:a16="http://schemas.microsoft.com/office/drawing/2014/main" id="{3A2FE348-7524-21FC-F1D7-630AE3A6A05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381000" indent="-381000">
              <a:lnSpc>
                <a:spcPct val="90000"/>
              </a:lnSpc>
              <a:buFont typeface="Symbol" panose="05050102010706020507" pitchFamily="18" charset="2"/>
              <a:buAutoNum type="arabicPeriod"/>
            </a:pPr>
            <a:r>
              <a:rPr lang="en-US" altLang="en-US"/>
              <a:t>Gather as much information as possible on your own and your competitions’ products/services (including products/services from outside your industry).</a:t>
            </a:r>
            <a:endParaRPr lang="en-US" altLang="en-US" i="1"/>
          </a:p>
          <a:p>
            <a:pPr marL="381000" indent="-381000">
              <a:lnSpc>
                <a:spcPct val="90000"/>
              </a:lnSpc>
              <a:buFont typeface="Symbol" panose="05050102010706020507" pitchFamily="18" charset="2"/>
              <a:buAutoNum type="arabicPeriod"/>
            </a:pPr>
            <a:r>
              <a:rPr lang="en-US" altLang="en-US" i="1"/>
              <a:t>Using a free-form approach,</a:t>
            </a:r>
            <a:r>
              <a:rPr lang="en-US" altLang="en-US"/>
              <a:t> cross-plot the data (one parameter against another) and look for patterns and relationships between parameters.  </a:t>
            </a:r>
          </a:p>
          <a:p>
            <a:pPr marL="381000" indent="-381000">
              <a:lnSpc>
                <a:spcPct val="90000"/>
              </a:lnSpc>
              <a:buFont typeface="Symbol" panose="05050102010706020507" pitchFamily="18" charset="2"/>
              <a:buAutoNum type="arabicPeriod"/>
            </a:pPr>
            <a:r>
              <a:rPr lang="en-US" altLang="en-US"/>
              <a:t>Start with the logical relationships (e.g. car weight and fuel consumption, air conditioner cooling capacity and energy consumption), but be willing to explore other, unusual relationships – this is generally where the “Ah-ha’s” will be found. </a:t>
            </a:r>
          </a:p>
          <a:p>
            <a:pPr marL="381000" indent="-381000">
              <a:lnSpc>
                <a:spcPct val="90000"/>
              </a:lnSpc>
              <a:buFont typeface="Symbol" panose="05050102010706020507" pitchFamily="18" charset="2"/>
              <a:buAutoNum type="arabicPeriod"/>
            </a:pPr>
            <a:r>
              <a:rPr lang="en-US" altLang="en-US"/>
              <a:t>Make sure that you are comparing apples to apples in the comparisons.</a:t>
            </a:r>
          </a:p>
          <a:p>
            <a:pPr marL="381000" indent="-381000">
              <a:lnSpc>
                <a:spcPct val="90000"/>
              </a:lnSpc>
              <a:buFont typeface="Symbol" panose="05050102010706020507" pitchFamily="18" charset="2"/>
              <a:buAutoNum type="arabicPeriod"/>
            </a:pPr>
            <a:r>
              <a:rPr lang="en-US" altLang="en-US"/>
              <a:t>Look for patterns in the cross-plots and look for exceptions to the patterns.  Regression analysis (including confidence bounds on the plots) can help identify both patterns and outliers/exceptions.</a:t>
            </a:r>
          </a:p>
          <a:p>
            <a:pPr marL="381000" indent="-381000">
              <a:lnSpc>
                <a:spcPct val="90000"/>
              </a:lnSpc>
              <a:buFont typeface="Symbol" panose="05050102010706020507" pitchFamily="18" charset="2"/>
              <a:buAutoNum type="arabicPeriod"/>
            </a:pPr>
            <a:r>
              <a:rPr lang="en-US" altLang="en-US"/>
              <a:t>Draw conclusions from the plots – Ask “Why” for the exceptions noted.</a:t>
            </a:r>
          </a:p>
        </p:txBody>
      </p:sp>
      <p:sp>
        <p:nvSpPr>
          <p:cNvPr id="567300" name="Text Box 4">
            <a:extLst>
              <a:ext uri="{FF2B5EF4-FFF2-40B4-BE49-F238E27FC236}">
                <a16:creationId xmlns:a16="http://schemas.microsoft.com/office/drawing/2014/main" id="{C629B1B6-90A7-B8F5-3193-97E69E0390B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58000" y="6324600"/>
            <a:ext cx="1663700" cy="393700"/>
          </a:xfrm>
          <a:prstGeom prst="rect">
            <a:avLst/>
          </a:prstGeom>
          <a:solidFill>
            <a:schemeClr val="bg1"/>
          </a:solidFill>
          <a:ln w="12700">
            <a:solidFill>
              <a:schemeClr val="accent2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900" b="1" i="1">
                <a:latin typeface="Arial" panose="020B0604020202020204" pitchFamily="34" charset="0"/>
              </a:rPr>
              <a:t>Page 14.2-18</a:t>
            </a:r>
            <a:endParaRPr lang="en-US" altLang="en-US" sz="1300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8346" name="AutoShape 26">
            <a:extLst>
              <a:ext uri="{FF2B5EF4-FFF2-40B4-BE49-F238E27FC236}">
                <a16:creationId xmlns:a16="http://schemas.microsoft.com/office/drawing/2014/main" id="{BDC2DD00-E31B-A1CF-B986-5B92E2F8257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14400" y="1371600"/>
            <a:ext cx="7162800" cy="4572000"/>
          </a:xfrm>
          <a:prstGeom prst="roundRect">
            <a:avLst>
              <a:gd name="adj" fmla="val 7222"/>
            </a:avLst>
          </a:prstGeom>
          <a:solidFill>
            <a:srgbClr val="FFFF99"/>
          </a:solidFill>
          <a:ln w="28575">
            <a:solidFill>
              <a:schemeClr val="accent2"/>
            </a:solidFill>
            <a:round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68322" name="Rectangle 2">
            <a:extLst>
              <a:ext uri="{FF2B5EF4-FFF2-40B4-BE49-F238E27FC236}">
                <a16:creationId xmlns:a16="http://schemas.microsoft.com/office/drawing/2014/main" id="{33490011-CDA3-5D80-C6F9-F184EB31D04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Parametric Analysis</a:t>
            </a:r>
          </a:p>
        </p:txBody>
      </p:sp>
      <p:sp>
        <p:nvSpPr>
          <p:cNvPr id="568324" name="Line 4">
            <a:extLst>
              <a:ext uri="{FF2B5EF4-FFF2-40B4-BE49-F238E27FC236}">
                <a16:creationId xmlns:a16="http://schemas.microsoft.com/office/drawing/2014/main" id="{C76604DC-EEFA-2F9C-6D52-79B3B0BE907D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2682875" y="1930400"/>
            <a:ext cx="0" cy="266700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68325" name="Line 5">
            <a:extLst>
              <a:ext uri="{FF2B5EF4-FFF2-40B4-BE49-F238E27FC236}">
                <a16:creationId xmlns:a16="http://schemas.microsoft.com/office/drawing/2014/main" id="{ACED899A-F5DB-CA95-EFCB-803776C548E9}"/>
              </a:ext>
            </a:extLst>
          </p:cNvPr>
          <p:cNvSpPr>
            <a:spLocks noChangeShapeType="1"/>
          </p:cNvSpPr>
          <p:nvPr/>
        </p:nvSpPr>
        <p:spPr bwMode="auto">
          <a:xfrm>
            <a:off x="2538413" y="4551363"/>
            <a:ext cx="3635375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68326" name="Rectangle 6">
            <a:extLst>
              <a:ext uri="{FF2B5EF4-FFF2-40B4-BE49-F238E27FC236}">
                <a16:creationId xmlns:a16="http://schemas.microsoft.com/office/drawing/2014/main" id="{176357C1-53B3-E5D0-9DF2-24C1E1030035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62600" y="4724400"/>
            <a:ext cx="2209800" cy="63817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/>
            <a:r>
              <a:rPr lang="en-US" altLang="ko-KR" sz="1800">
                <a:latin typeface="Arial" panose="020B0604020202020204" pitchFamily="34" charset="0"/>
                <a:ea typeface="Batang" panose="02030600000101010101" pitchFamily="18" charset="-127"/>
              </a:rPr>
              <a:t>Manufacturing Cost of A/C Unit</a:t>
            </a:r>
            <a:endParaRPr lang="en-US" altLang="en-US" sz="1900">
              <a:latin typeface="Arial" panose="020B0604020202020204" pitchFamily="34" charset="0"/>
            </a:endParaRPr>
          </a:p>
        </p:txBody>
      </p:sp>
      <p:sp>
        <p:nvSpPr>
          <p:cNvPr id="568327" name="Rectangle 7">
            <a:extLst>
              <a:ext uri="{FF2B5EF4-FFF2-40B4-BE49-F238E27FC236}">
                <a16:creationId xmlns:a16="http://schemas.microsoft.com/office/drawing/2014/main" id="{C91DCD17-23E1-1543-AFA7-DC0212A5F4A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43000" y="1828800"/>
            <a:ext cx="1385888" cy="9144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/>
            <a:r>
              <a:rPr lang="en-US" altLang="ko-KR" sz="1800">
                <a:latin typeface="Arial" panose="020B0604020202020204" pitchFamily="34" charset="0"/>
                <a:ea typeface="Batang" panose="02030600000101010101" pitchFamily="18" charset="-127"/>
              </a:rPr>
              <a:t>Warranty Cost of A/C Unit</a:t>
            </a:r>
            <a:endParaRPr lang="en-US" altLang="en-US" sz="1900">
              <a:latin typeface="Arial" panose="020B0604020202020204" pitchFamily="34" charset="0"/>
            </a:endParaRPr>
          </a:p>
        </p:txBody>
      </p:sp>
      <p:sp>
        <p:nvSpPr>
          <p:cNvPr id="568328" name="AutoShape 8">
            <a:extLst>
              <a:ext uri="{FF2B5EF4-FFF2-40B4-BE49-F238E27FC236}">
                <a16:creationId xmlns:a16="http://schemas.microsoft.com/office/drawing/2014/main" id="{C1A7275E-20F5-E5DB-CFFB-0CD9C4157C4B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65488" y="3567113"/>
            <a:ext cx="88900" cy="90487"/>
          </a:xfrm>
          <a:prstGeom prst="cube">
            <a:avLst>
              <a:gd name="adj" fmla="val 25000"/>
            </a:avLst>
          </a:prstGeom>
          <a:solidFill>
            <a:srgbClr val="00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68329" name="AutoShape 9">
            <a:extLst>
              <a:ext uri="{FF2B5EF4-FFF2-40B4-BE49-F238E27FC236}">
                <a16:creationId xmlns:a16="http://schemas.microsoft.com/office/drawing/2014/main" id="{E0980851-0D4F-C698-ADF4-8F01495B96BE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65588" y="3251200"/>
            <a:ext cx="90487" cy="90488"/>
          </a:xfrm>
          <a:prstGeom prst="cube">
            <a:avLst>
              <a:gd name="adj" fmla="val 25000"/>
            </a:avLst>
          </a:prstGeom>
          <a:solidFill>
            <a:srgbClr val="00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68330" name="AutoShape 10">
            <a:extLst>
              <a:ext uri="{FF2B5EF4-FFF2-40B4-BE49-F238E27FC236}">
                <a16:creationId xmlns:a16="http://schemas.microsoft.com/office/drawing/2014/main" id="{CBC620EF-66BF-8754-C693-B3F33723D9D8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62450" y="2697163"/>
            <a:ext cx="90488" cy="90487"/>
          </a:xfrm>
          <a:prstGeom prst="cube">
            <a:avLst>
              <a:gd name="adj" fmla="val 25000"/>
            </a:avLst>
          </a:prstGeom>
          <a:solidFill>
            <a:srgbClr val="00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68331" name="AutoShape 11">
            <a:extLst>
              <a:ext uri="{FF2B5EF4-FFF2-40B4-BE49-F238E27FC236}">
                <a16:creationId xmlns:a16="http://schemas.microsoft.com/office/drawing/2014/main" id="{B027EC4D-851F-49FB-1EE1-48738B614FD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51250" y="3132138"/>
            <a:ext cx="88900" cy="90487"/>
          </a:xfrm>
          <a:prstGeom prst="cube">
            <a:avLst>
              <a:gd name="adj" fmla="val 25000"/>
            </a:avLst>
          </a:prstGeom>
          <a:solidFill>
            <a:srgbClr val="00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68332" name="AutoShape 12">
            <a:extLst>
              <a:ext uri="{FF2B5EF4-FFF2-40B4-BE49-F238E27FC236}">
                <a16:creationId xmlns:a16="http://schemas.microsoft.com/office/drawing/2014/main" id="{C1AD0ECE-96E6-4D02-E3A6-574C143D8EBE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54625" y="2874963"/>
            <a:ext cx="88900" cy="90487"/>
          </a:xfrm>
          <a:prstGeom prst="cube">
            <a:avLst>
              <a:gd name="adj" fmla="val 25000"/>
            </a:avLst>
          </a:prstGeom>
          <a:solidFill>
            <a:srgbClr val="00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68333" name="AutoShape 13">
            <a:extLst>
              <a:ext uri="{FF2B5EF4-FFF2-40B4-BE49-F238E27FC236}">
                <a16:creationId xmlns:a16="http://schemas.microsoft.com/office/drawing/2014/main" id="{F4B9608F-AB9A-370C-2739-7D6E5CD85FAB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30738" y="3321050"/>
            <a:ext cx="90487" cy="88900"/>
          </a:xfrm>
          <a:prstGeom prst="cube">
            <a:avLst>
              <a:gd name="adj" fmla="val 25000"/>
            </a:avLst>
          </a:prstGeom>
          <a:solidFill>
            <a:srgbClr val="00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endParaRPr lang="en-US" altLang="en-US" sz="1900">
              <a:latin typeface="Arial" panose="020B0604020202020204" pitchFamily="34" charset="0"/>
            </a:endParaRPr>
          </a:p>
        </p:txBody>
      </p:sp>
      <p:sp>
        <p:nvSpPr>
          <p:cNvPr id="568334" name="AutoShape 14">
            <a:extLst>
              <a:ext uri="{FF2B5EF4-FFF2-40B4-BE49-F238E27FC236}">
                <a16:creationId xmlns:a16="http://schemas.microsoft.com/office/drawing/2014/main" id="{8DE6582C-D296-B6F6-7F42-5109516A962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68850" y="2984500"/>
            <a:ext cx="90488" cy="88900"/>
          </a:xfrm>
          <a:prstGeom prst="cube">
            <a:avLst>
              <a:gd name="adj" fmla="val 25000"/>
            </a:avLst>
          </a:prstGeom>
          <a:solidFill>
            <a:srgbClr val="00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68335" name="AutoShape 15">
            <a:extLst>
              <a:ext uri="{FF2B5EF4-FFF2-40B4-BE49-F238E27FC236}">
                <a16:creationId xmlns:a16="http://schemas.microsoft.com/office/drawing/2014/main" id="{19040273-5B62-2274-7292-3D11064A264E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26025" y="2479675"/>
            <a:ext cx="90488" cy="88900"/>
          </a:xfrm>
          <a:prstGeom prst="cube">
            <a:avLst>
              <a:gd name="adj" fmla="val 25000"/>
            </a:avLst>
          </a:prstGeom>
          <a:solidFill>
            <a:srgbClr val="00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68336" name="AutoShape 16">
            <a:extLst>
              <a:ext uri="{FF2B5EF4-FFF2-40B4-BE49-F238E27FC236}">
                <a16:creationId xmlns:a16="http://schemas.microsoft.com/office/drawing/2014/main" id="{B9E2E697-F411-A979-2853-CA0FB5B7DCAB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89363" y="3478213"/>
            <a:ext cx="90487" cy="90487"/>
          </a:xfrm>
          <a:prstGeom prst="cube">
            <a:avLst>
              <a:gd name="adj" fmla="val 25000"/>
            </a:avLst>
          </a:prstGeom>
          <a:solidFill>
            <a:srgbClr val="00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68337" name="AutoShape 17">
            <a:extLst>
              <a:ext uri="{FF2B5EF4-FFF2-40B4-BE49-F238E27FC236}">
                <a16:creationId xmlns:a16="http://schemas.microsoft.com/office/drawing/2014/main" id="{8FBBF581-BDBA-345C-0A30-6F7126A1BA7D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75125" y="2914650"/>
            <a:ext cx="90488" cy="90488"/>
          </a:xfrm>
          <a:prstGeom prst="cube">
            <a:avLst>
              <a:gd name="adj" fmla="val 25000"/>
            </a:avLst>
          </a:prstGeom>
          <a:solidFill>
            <a:srgbClr val="00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68338" name="AutoShape 18">
            <a:extLst>
              <a:ext uri="{FF2B5EF4-FFF2-40B4-BE49-F238E27FC236}">
                <a16:creationId xmlns:a16="http://schemas.microsoft.com/office/drawing/2014/main" id="{44F46627-52AD-F0D2-6B5F-BDE34257276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14700" y="4230688"/>
            <a:ext cx="88900" cy="90487"/>
          </a:xfrm>
          <a:prstGeom prst="cube">
            <a:avLst>
              <a:gd name="adj" fmla="val 25000"/>
            </a:avLst>
          </a:prstGeom>
          <a:solidFill>
            <a:srgbClr val="00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68339" name="AutoShape 19">
            <a:extLst>
              <a:ext uri="{FF2B5EF4-FFF2-40B4-BE49-F238E27FC236}">
                <a16:creationId xmlns:a16="http://schemas.microsoft.com/office/drawing/2014/main" id="{5E099748-D3BA-C4EC-5FFA-FEB0C933E45E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84775" y="3875088"/>
            <a:ext cx="90488" cy="88900"/>
          </a:xfrm>
          <a:prstGeom prst="cube">
            <a:avLst>
              <a:gd name="adj" fmla="val 25000"/>
            </a:avLst>
          </a:prstGeom>
          <a:solidFill>
            <a:srgbClr val="00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68340" name="Line 20">
            <a:extLst>
              <a:ext uri="{FF2B5EF4-FFF2-40B4-BE49-F238E27FC236}">
                <a16:creationId xmlns:a16="http://schemas.microsoft.com/office/drawing/2014/main" id="{A456DC0B-8583-462A-5F80-8058E879E5DC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2997200" y="2557463"/>
            <a:ext cx="2435225" cy="1287462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68341" name="Line 21">
            <a:extLst>
              <a:ext uri="{FF2B5EF4-FFF2-40B4-BE49-F238E27FC236}">
                <a16:creationId xmlns:a16="http://schemas.microsoft.com/office/drawing/2014/main" id="{21B5E7B3-FDFC-F167-93F5-606B5BBC7EAA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2987675" y="1944688"/>
            <a:ext cx="2463800" cy="1296987"/>
          </a:xfrm>
          <a:prstGeom prst="line">
            <a:avLst/>
          </a:prstGeom>
          <a:noFill/>
          <a:ln w="9525">
            <a:solidFill>
              <a:srgbClr val="00000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68342" name="Line 22">
            <a:extLst>
              <a:ext uri="{FF2B5EF4-FFF2-40B4-BE49-F238E27FC236}">
                <a16:creationId xmlns:a16="http://schemas.microsoft.com/office/drawing/2014/main" id="{048972C5-016A-54C0-A5D7-FD88328C318D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2987675" y="3052763"/>
            <a:ext cx="2463800" cy="1296987"/>
          </a:xfrm>
          <a:prstGeom prst="line">
            <a:avLst/>
          </a:prstGeom>
          <a:noFill/>
          <a:ln w="9525">
            <a:solidFill>
              <a:srgbClr val="00000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68343" name="Rectangle 23">
            <a:extLst>
              <a:ext uri="{FF2B5EF4-FFF2-40B4-BE49-F238E27FC236}">
                <a16:creationId xmlns:a16="http://schemas.microsoft.com/office/drawing/2014/main" id="{54146118-0736-467B-0E49-C82A17FDF4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05200" y="4038600"/>
            <a:ext cx="455613" cy="338138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/>
            <a:r>
              <a:rPr lang="en-US" altLang="ko-KR" sz="1800" b="1">
                <a:latin typeface="Arial" panose="020B0604020202020204" pitchFamily="34" charset="0"/>
                <a:ea typeface="Batang" panose="02030600000101010101" pitchFamily="18" charset="-127"/>
              </a:rPr>
              <a:t>A</a:t>
            </a:r>
            <a:endParaRPr lang="en-US" altLang="en-US" sz="1900" b="1">
              <a:latin typeface="Arial" panose="020B0604020202020204" pitchFamily="34" charset="0"/>
            </a:endParaRPr>
          </a:p>
        </p:txBody>
      </p:sp>
      <p:sp>
        <p:nvSpPr>
          <p:cNvPr id="568344" name="Rectangle 24">
            <a:extLst>
              <a:ext uri="{FF2B5EF4-FFF2-40B4-BE49-F238E27FC236}">
                <a16:creationId xmlns:a16="http://schemas.microsoft.com/office/drawing/2014/main" id="{7F15BFBD-4320-8B21-2FFD-103D3E9D48B4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10200" y="3810000"/>
            <a:ext cx="455613" cy="338138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800" b="1">
                <a:solidFill>
                  <a:srgbClr val="000000"/>
                </a:solidFill>
                <a:latin typeface="Arial" panose="020B0604020202020204" pitchFamily="34" charset="0"/>
                <a:ea typeface="Batang" panose="02030600000101010101" pitchFamily="18" charset="-127"/>
              </a:rPr>
              <a:t>B</a:t>
            </a:r>
            <a:endParaRPr lang="en-US" altLang="en-US" sz="1900">
              <a:latin typeface="Arial" panose="020B0604020202020204" pitchFamily="34" charset="0"/>
            </a:endParaRPr>
          </a:p>
        </p:txBody>
      </p:sp>
      <p:sp>
        <p:nvSpPr>
          <p:cNvPr id="568349" name="Text Box 29">
            <a:extLst>
              <a:ext uri="{FF2B5EF4-FFF2-40B4-BE49-F238E27FC236}">
                <a16:creationId xmlns:a16="http://schemas.microsoft.com/office/drawing/2014/main" id="{56018E7A-CA22-A2DD-76EE-19E98E7F12A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81800" y="6324600"/>
            <a:ext cx="1663700" cy="393700"/>
          </a:xfrm>
          <a:prstGeom prst="rect">
            <a:avLst/>
          </a:prstGeom>
          <a:solidFill>
            <a:schemeClr val="bg1"/>
          </a:solidFill>
          <a:ln w="12700">
            <a:solidFill>
              <a:schemeClr val="accent2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900" b="1" i="1">
                <a:latin typeface="Arial" panose="020B0604020202020204" pitchFamily="34" charset="0"/>
              </a:rPr>
              <a:t>Page 14.2-19</a:t>
            </a:r>
            <a:endParaRPr lang="en-US" altLang="en-US" sz="1300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9346" name="Rectangle 2">
            <a:extLst>
              <a:ext uri="{FF2B5EF4-FFF2-40B4-BE49-F238E27FC236}">
                <a16:creationId xmlns:a16="http://schemas.microsoft.com/office/drawing/2014/main" id="{0CDD0673-C923-45E1-7870-BF98777C3A2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Pugh Concept Selection Process</a:t>
            </a:r>
          </a:p>
        </p:txBody>
      </p:sp>
      <p:sp>
        <p:nvSpPr>
          <p:cNvPr id="569350" name="Text Box 6">
            <a:extLst>
              <a:ext uri="{FF2B5EF4-FFF2-40B4-BE49-F238E27FC236}">
                <a16:creationId xmlns:a16="http://schemas.microsoft.com/office/drawing/2014/main" id="{362A7182-78F7-DABE-3A48-84353B3D7A7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404100" y="5867400"/>
            <a:ext cx="1663700" cy="393700"/>
          </a:xfrm>
          <a:prstGeom prst="rect">
            <a:avLst/>
          </a:prstGeom>
          <a:solidFill>
            <a:schemeClr val="bg1"/>
          </a:solidFill>
          <a:ln w="12700">
            <a:solidFill>
              <a:schemeClr val="accent2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900" b="1" i="1">
                <a:latin typeface="Arial" panose="020B0604020202020204" pitchFamily="34" charset="0"/>
              </a:rPr>
              <a:t>Page 14.2-23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grpSp>
        <p:nvGrpSpPr>
          <p:cNvPr id="577580" name="Group 1068">
            <a:extLst>
              <a:ext uri="{FF2B5EF4-FFF2-40B4-BE49-F238E27FC236}">
                <a16:creationId xmlns:a16="http://schemas.microsoft.com/office/drawing/2014/main" id="{9B443F62-EEFC-6A15-D050-6A11BB46B3E2}"/>
              </a:ext>
            </a:extLst>
          </p:cNvPr>
          <p:cNvGrpSpPr>
            <a:grpSpLocks/>
          </p:cNvGrpSpPr>
          <p:nvPr/>
        </p:nvGrpSpPr>
        <p:grpSpPr bwMode="auto">
          <a:xfrm>
            <a:off x="762000" y="981075"/>
            <a:ext cx="6529388" cy="5530850"/>
            <a:chOff x="814" y="618"/>
            <a:chExt cx="4113" cy="3484"/>
          </a:xfrm>
        </p:grpSpPr>
        <p:grpSp>
          <p:nvGrpSpPr>
            <p:cNvPr id="569553" name="Group 209">
              <a:extLst>
                <a:ext uri="{FF2B5EF4-FFF2-40B4-BE49-F238E27FC236}">
                  <a16:creationId xmlns:a16="http://schemas.microsoft.com/office/drawing/2014/main" id="{2BAC90F5-025D-7EF8-B791-8BAFB28857CD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814" y="618"/>
              <a:ext cx="4113" cy="1112"/>
              <a:chOff x="814" y="618"/>
              <a:chExt cx="4113" cy="1112"/>
            </a:xfrm>
          </p:grpSpPr>
          <p:sp>
            <p:nvSpPr>
              <p:cNvPr id="569353" name="Rectangle 9">
                <a:extLst>
                  <a:ext uri="{FF2B5EF4-FFF2-40B4-BE49-F238E27FC236}">
                    <a16:creationId xmlns:a16="http://schemas.microsoft.com/office/drawing/2014/main" id="{E2A99815-4042-84CC-6D9E-4B09495694A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33" y="630"/>
                <a:ext cx="307" cy="10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100" b="1">
                    <a:solidFill>
                      <a:srgbClr val="000000"/>
                    </a:solidFill>
                    <a:latin typeface="Arial" panose="020B0604020202020204" pitchFamily="34" charset="0"/>
                  </a:rPr>
                  <a:t>Criteria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69354" name="Rectangle 10">
                <a:extLst>
                  <a:ext uri="{FF2B5EF4-FFF2-40B4-BE49-F238E27FC236}">
                    <a16:creationId xmlns:a16="http://schemas.microsoft.com/office/drawing/2014/main" id="{79BA61AE-3D65-8FC4-2055-F338C26D239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33" y="721"/>
                <a:ext cx="308" cy="10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69355" name="Rectangle 11">
                <a:extLst>
                  <a:ext uri="{FF2B5EF4-FFF2-40B4-BE49-F238E27FC236}">
                    <a16:creationId xmlns:a16="http://schemas.microsoft.com/office/drawing/2014/main" id="{6106CDF3-95CB-BB4B-5874-6DD36A7577A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41" y="630"/>
                <a:ext cx="24" cy="10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100" b="1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69356" name="Rectangle 12">
                <a:extLst>
                  <a:ext uri="{FF2B5EF4-FFF2-40B4-BE49-F238E27FC236}">
                    <a16:creationId xmlns:a16="http://schemas.microsoft.com/office/drawing/2014/main" id="{9DF3D05F-00A8-6B62-261B-6EF8028F853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390" y="1045"/>
                <a:ext cx="274" cy="10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100" b="1">
                    <a:solidFill>
                      <a:srgbClr val="000000"/>
                    </a:solidFill>
                    <a:latin typeface="Arial" panose="020B0604020202020204" pitchFamily="34" charset="0"/>
                  </a:rPr>
                  <a:t>Rating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69357" name="Rectangle 13">
                <a:extLst>
                  <a:ext uri="{FF2B5EF4-FFF2-40B4-BE49-F238E27FC236}">
                    <a16:creationId xmlns:a16="http://schemas.microsoft.com/office/drawing/2014/main" id="{562D6552-A242-EE42-898D-0B8BA1913C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515" y="895"/>
                <a:ext cx="24" cy="10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100" b="1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69358" name="Rectangle 14">
                <a:extLst>
                  <a:ext uri="{FF2B5EF4-FFF2-40B4-BE49-F238E27FC236}">
                    <a16:creationId xmlns:a16="http://schemas.microsoft.com/office/drawing/2014/main" id="{247C9CF2-310A-2BF4-E959-17F92E052A9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687" y="1061"/>
                <a:ext cx="52" cy="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900" b="1">
                    <a:solidFill>
                      <a:srgbClr val="000000"/>
                    </a:solidFill>
                    <a:latin typeface="Arial" panose="020B0604020202020204" pitchFamily="34" charset="0"/>
                  </a:rPr>
                  <a:t>A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69359" name="Rectangle 15">
                <a:extLst>
                  <a:ext uri="{FF2B5EF4-FFF2-40B4-BE49-F238E27FC236}">
                    <a16:creationId xmlns:a16="http://schemas.microsoft.com/office/drawing/2014/main" id="{7253FB37-6824-ACF7-FEC0-37792577404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701" y="1025"/>
                <a:ext cx="24" cy="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900" b="1">
                    <a:solidFill>
                      <a:srgbClr val="000000"/>
                    </a:solidFill>
                    <a:latin typeface="Arial" panose="020B0604020202020204" pitchFamily="34" charset="0"/>
                  </a:rPr>
                  <a:t>-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69360" name="Rectangle 16">
                <a:extLst>
                  <a:ext uri="{FF2B5EF4-FFF2-40B4-BE49-F238E27FC236}">
                    <a16:creationId xmlns:a16="http://schemas.microsoft.com/office/drawing/2014/main" id="{09F3831D-FC5F-6492-A023-FF4490DB4E2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563" y="863"/>
                <a:ext cx="300" cy="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900" b="1">
                    <a:solidFill>
                      <a:srgbClr val="000000"/>
                    </a:solidFill>
                    <a:latin typeface="Arial" panose="020B0604020202020204" pitchFamily="34" charset="0"/>
                  </a:rPr>
                  <a:t> Current 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69361" name="Rectangle 17">
                <a:extLst>
                  <a:ext uri="{FF2B5EF4-FFF2-40B4-BE49-F238E27FC236}">
                    <a16:creationId xmlns:a16="http://schemas.microsoft.com/office/drawing/2014/main" id="{B862BB10-647E-5C5A-6843-BE8BDF306E7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600" y="899"/>
                <a:ext cx="392" cy="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900" b="1">
                    <a:solidFill>
                      <a:srgbClr val="000000"/>
                    </a:solidFill>
                    <a:latin typeface="Arial" panose="020B0604020202020204" pitchFamily="34" charset="0"/>
                  </a:rPr>
                  <a:t>Classroom 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69362" name="Rectangle 18">
                <a:extLst>
                  <a:ext uri="{FF2B5EF4-FFF2-40B4-BE49-F238E27FC236}">
                    <a16:creationId xmlns:a16="http://schemas.microsoft.com/office/drawing/2014/main" id="{67D87D13-8EDD-4C95-E6EB-FF2515F402D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743" y="910"/>
                <a:ext cx="272" cy="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900" b="1">
                    <a:solidFill>
                      <a:srgbClr val="000000"/>
                    </a:solidFill>
                    <a:latin typeface="Arial" panose="020B0604020202020204" pitchFamily="34" charset="0"/>
                  </a:rPr>
                  <a:t>(Datum)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69363" name="Rectangle 19">
                <a:extLst>
                  <a:ext uri="{FF2B5EF4-FFF2-40B4-BE49-F238E27FC236}">
                    <a16:creationId xmlns:a16="http://schemas.microsoft.com/office/drawing/2014/main" id="{1F96A6E6-B9BE-8E29-31FF-CA40AD8F6FE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869" y="770"/>
                <a:ext cx="20" cy="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900" b="1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69364" name="Rectangle 20">
                <a:extLst>
                  <a:ext uri="{FF2B5EF4-FFF2-40B4-BE49-F238E27FC236}">
                    <a16:creationId xmlns:a16="http://schemas.microsoft.com/office/drawing/2014/main" id="{7D8ADCC3-310E-6877-79D7-40E322B01E2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994" y="1079"/>
                <a:ext cx="72" cy="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900" b="1">
                    <a:solidFill>
                      <a:srgbClr val="000000"/>
                    </a:solidFill>
                    <a:latin typeface="Arial" panose="020B0604020202020204" pitchFamily="34" charset="0"/>
                  </a:rPr>
                  <a:t>B 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69365" name="Rectangle 21">
                <a:extLst>
                  <a:ext uri="{FF2B5EF4-FFF2-40B4-BE49-F238E27FC236}">
                    <a16:creationId xmlns:a16="http://schemas.microsoft.com/office/drawing/2014/main" id="{2D2E27AE-E6D3-17E4-AEB4-8BD966142BC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018" y="1032"/>
                <a:ext cx="24" cy="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900" b="1">
                    <a:solidFill>
                      <a:srgbClr val="000000"/>
                    </a:solidFill>
                    <a:latin typeface="Arial" panose="020B0604020202020204" pitchFamily="34" charset="0"/>
                  </a:rPr>
                  <a:t>-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69366" name="Rectangle 22">
                <a:extLst>
                  <a:ext uri="{FF2B5EF4-FFF2-40B4-BE49-F238E27FC236}">
                    <a16:creationId xmlns:a16="http://schemas.microsoft.com/office/drawing/2014/main" id="{6DDDA0D3-3FF5-E7F7-EA9D-A9464BBEAAA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968" y="960"/>
                <a:ext cx="124" cy="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900" b="1">
                    <a:solidFill>
                      <a:srgbClr val="000000"/>
                    </a:solidFill>
                    <a:latin typeface="Arial" panose="020B0604020202020204" pitchFamily="34" charset="0"/>
                  </a:rPr>
                  <a:t> CD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69367" name="Rectangle 23">
                <a:extLst>
                  <a:ext uri="{FF2B5EF4-FFF2-40B4-BE49-F238E27FC236}">
                    <a16:creationId xmlns:a16="http://schemas.microsoft.com/office/drawing/2014/main" id="{08D33127-8316-8500-4B7F-0570998D222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018" y="887"/>
                <a:ext cx="24" cy="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900" b="1">
                    <a:solidFill>
                      <a:srgbClr val="000000"/>
                    </a:solidFill>
                    <a:latin typeface="Arial" panose="020B0604020202020204" pitchFamily="34" charset="0"/>
                  </a:rPr>
                  <a:t>-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69368" name="Rectangle 24">
                <a:extLst>
                  <a:ext uri="{FF2B5EF4-FFF2-40B4-BE49-F238E27FC236}">
                    <a16:creationId xmlns:a16="http://schemas.microsoft.com/office/drawing/2014/main" id="{2A088467-BDE3-1B34-6DEB-B2A1C7F1E50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936" y="783"/>
                <a:ext cx="188" cy="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900" b="1">
                    <a:solidFill>
                      <a:srgbClr val="000000"/>
                    </a:solidFill>
                    <a:latin typeface="Arial" panose="020B0604020202020204" pitchFamily="34" charset="0"/>
                  </a:rPr>
                  <a:t>ROM 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69369" name="Rectangle 25">
                <a:extLst>
                  <a:ext uri="{FF2B5EF4-FFF2-40B4-BE49-F238E27FC236}">
                    <a16:creationId xmlns:a16="http://schemas.microsoft.com/office/drawing/2014/main" id="{8859FD88-3F85-57BE-81EE-059E904CB41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033" y="911"/>
                <a:ext cx="160" cy="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900" b="1">
                    <a:solidFill>
                      <a:srgbClr val="000000"/>
                    </a:solidFill>
                    <a:latin typeface="Arial" panose="020B0604020202020204" pitchFamily="34" charset="0"/>
                  </a:rPr>
                  <a:t>Only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69370" name="Rectangle 26">
                <a:extLst>
                  <a:ext uri="{FF2B5EF4-FFF2-40B4-BE49-F238E27FC236}">
                    <a16:creationId xmlns:a16="http://schemas.microsoft.com/office/drawing/2014/main" id="{1A7E1006-AF7C-212C-CF45-ABC2022071B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103" y="824"/>
                <a:ext cx="20" cy="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900" b="1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69371" name="Rectangle 27">
                <a:extLst>
                  <a:ext uri="{FF2B5EF4-FFF2-40B4-BE49-F238E27FC236}">
                    <a16:creationId xmlns:a16="http://schemas.microsoft.com/office/drawing/2014/main" id="{BF07A512-0A7F-5707-31FE-1B97AA43AE9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311" y="1086"/>
                <a:ext cx="72" cy="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900" b="1">
                    <a:solidFill>
                      <a:srgbClr val="000000"/>
                    </a:solidFill>
                    <a:latin typeface="Arial" panose="020B0604020202020204" pitchFamily="34" charset="0"/>
                  </a:rPr>
                  <a:t>C 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69372" name="Rectangle 28">
                <a:extLst>
                  <a:ext uri="{FF2B5EF4-FFF2-40B4-BE49-F238E27FC236}">
                    <a16:creationId xmlns:a16="http://schemas.microsoft.com/office/drawing/2014/main" id="{503A0D4C-19A7-6522-9342-0FEFE7964D7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327" y="1031"/>
                <a:ext cx="40" cy="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900" b="1">
                    <a:solidFill>
                      <a:srgbClr val="000000"/>
                    </a:solidFill>
                    <a:latin typeface="Arial" panose="020B0604020202020204" pitchFamily="34" charset="0"/>
                  </a:rPr>
                  <a:t>–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69373" name="Rectangle 29">
                <a:extLst>
                  <a:ext uri="{FF2B5EF4-FFF2-40B4-BE49-F238E27FC236}">
                    <a16:creationId xmlns:a16="http://schemas.microsoft.com/office/drawing/2014/main" id="{EBC9FEEE-6013-ADFE-56E1-2672771F793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285" y="951"/>
                <a:ext cx="124" cy="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900" b="1">
                    <a:solidFill>
                      <a:srgbClr val="000000"/>
                    </a:solidFill>
                    <a:latin typeface="Arial" panose="020B0604020202020204" pitchFamily="34" charset="0"/>
                  </a:rPr>
                  <a:t> CD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69374" name="Rectangle 30">
                <a:extLst>
                  <a:ext uri="{FF2B5EF4-FFF2-40B4-BE49-F238E27FC236}">
                    <a16:creationId xmlns:a16="http://schemas.microsoft.com/office/drawing/2014/main" id="{F44062B1-FD47-89ED-DDC8-BB0E8955CC2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335" y="879"/>
                <a:ext cx="24" cy="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900" b="1">
                    <a:solidFill>
                      <a:srgbClr val="000000"/>
                    </a:solidFill>
                    <a:latin typeface="Arial" panose="020B0604020202020204" pitchFamily="34" charset="0"/>
                  </a:rPr>
                  <a:t>-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69375" name="Rectangle 31">
                <a:extLst>
                  <a:ext uri="{FF2B5EF4-FFF2-40B4-BE49-F238E27FC236}">
                    <a16:creationId xmlns:a16="http://schemas.microsoft.com/office/drawing/2014/main" id="{B52FBB74-E0E9-DE22-573B-AFA10136311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253" y="775"/>
                <a:ext cx="188" cy="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900" b="1">
                    <a:solidFill>
                      <a:srgbClr val="000000"/>
                    </a:solidFill>
                    <a:latin typeface="Arial" panose="020B0604020202020204" pitchFamily="34" charset="0"/>
                  </a:rPr>
                  <a:t>ROM 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69376" name="Rectangle 32">
                <a:extLst>
                  <a:ext uri="{FF2B5EF4-FFF2-40B4-BE49-F238E27FC236}">
                    <a16:creationId xmlns:a16="http://schemas.microsoft.com/office/drawing/2014/main" id="{608FAD9B-1DBE-2F1C-97F8-08ACEB6306B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190" y="940"/>
                <a:ext cx="480" cy="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900" b="1">
                    <a:solidFill>
                      <a:srgbClr val="000000"/>
                    </a:solidFill>
                    <a:latin typeface="Arial" panose="020B0604020202020204" pitchFamily="34" charset="0"/>
                  </a:rPr>
                  <a:t>Plus Classroo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69377" name="Rectangle 33">
                <a:extLst>
                  <a:ext uri="{FF2B5EF4-FFF2-40B4-BE49-F238E27FC236}">
                    <a16:creationId xmlns:a16="http://schemas.microsoft.com/office/drawing/2014/main" id="{1FE9B612-8B92-2AA3-1B21-A439871DEEA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398" y="677"/>
                <a:ext cx="64" cy="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900" b="1">
                    <a:solidFill>
                      <a:srgbClr val="000000"/>
                    </a:solidFill>
                    <a:latin typeface="Arial" panose="020B0604020202020204" pitchFamily="34" charset="0"/>
                  </a:rPr>
                  <a:t>m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69378" name="Rectangle 34">
                <a:extLst>
                  <a:ext uri="{FF2B5EF4-FFF2-40B4-BE49-F238E27FC236}">
                    <a16:creationId xmlns:a16="http://schemas.microsoft.com/office/drawing/2014/main" id="{0B297DBE-878E-2D3C-6FDD-519BBD3781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420" y="636"/>
                <a:ext cx="20" cy="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900" b="1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69379" name="Rectangle 35">
                <a:extLst>
                  <a:ext uri="{FF2B5EF4-FFF2-40B4-BE49-F238E27FC236}">
                    <a16:creationId xmlns:a16="http://schemas.microsoft.com/office/drawing/2014/main" id="{1133D980-FBD1-5652-8623-EE8E2B99929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628" y="1114"/>
                <a:ext cx="72" cy="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900" b="1">
                    <a:solidFill>
                      <a:srgbClr val="000000"/>
                    </a:solidFill>
                    <a:latin typeface="Arial" panose="020B0604020202020204" pitchFamily="34" charset="0"/>
                  </a:rPr>
                  <a:t>D 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69380" name="Rectangle 36">
                <a:extLst>
                  <a:ext uri="{FF2B5EF4-FFF2-40B4-BE49-F238E27FC236}">
                    <a16:creationId xmlns:a16="http://schemas.microsoft.com/office/drawing/2014/main" id="{AE73EBE9-1C71-C082-55AE-58F73C85166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652" y="1067"/>
                <a:ext cx="24" cy="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900" b="1">
                    <a:solidFill>
                      <a:srgbClr val="000000"/>
                    </a:solidFill>
                    <a:latin typeface="Arial" panose="020B0604020202020204" pitchFamily="34" charset="0"/>
                  </a:rPr>
                  <a:t>-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69381" name="Rectangle 37">
                <a:extLst>
                  <a:ext uri="{FF2B5EF4-FFF2-40B4-BE49-F238E27FC236}">
                    <a16:creationId xmlns:a16="http://schemas.microsoft.com/office/drawing/2014/main" id="{CDDE3403-5527-0D42-7ED8-A8119A284A2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588" y="980"/>
                <a:ext cx="152" cy="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900" b="1">
                    <a:solidFill>
                      <a:srgbClr val="000000"/>
                    </a:solidFill>
                    <a:latin typeface="Arial" panose="020B0604020202020204" pitchFamily="34" charset="0"/>
                  </a:rPr>
                  <a:t> Self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69382" name="Rectangle 38">
                <a:extLst>
                  <a:ext uri="{FF2B5EF4-FFF2-40B4-BE49-F238E27FC236}">
                    <a16:creationId xmlns:a16="http://schemas.microsoft.com/office/drawing/2014/main" id="{A0A3FA18-C734-84D3-D6A7-CB0BDBEC0C6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652" y="895"/>
                <a:ext cx="24" cy="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900" b="1">
                    <a:solidFill>
                      <a:srgbClr val="000000"/>
                    </a:solidFill>
                    <a:latin typeface="Arial" panose="020B0604020202020204" pitchFamily="34" charset="0"/>
                  </a:rPr>
                  <a:t>-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69383" name="Rectangle 39">
                <a:extLst>
                  <a:ext uri="{FF2B5EF4-FFF2-40B4-BE49-F238E27FC236}">
                    <a16:creationId xmlns:a16="http://schemas.microsoft.com/office/drawing/2014/main" id="{0B3571DE-1F73-CC74-15F7-629FD455A10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548" y="768"/>
                <a:ext cx="232" cy="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900" b="1">
                    <a:solidFill>
                      <a:srgbClr val="000000"/>
                    </a:solidFill>
                    <a:latin typeface="Arial" panose="020B0604020202020204" pitchFamily="34" charset="0"/>
                  </a:rPr>
                  <a:t>Paced 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69384" name="Rectangle 40">
                <a:extLst>
                  <a:ext uri="{FF2B5EF4-FFF2-40B4-BE49-F238E27FC236}">
                    <a16:creationId xmlns:a16="http://schemas.microsoft.com/office/drawing/2014/main" id="{A3CDC71F-86BC-D1F5-5D4A-C2B4FA7A086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471" y="908"/>
                <a:ext cx="552" cy="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900" b="1">
                    <a:solidFill>
                      <a:srgbClr val="000000"/>
                    </a:solidFill>
                    <a:latin typeface="Arial" panose="020B0604020202020204" pitchFamily="34" charset="0"/>
                  </a:rPr>
                  <a:t>Training Manual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69385" name="Rectangle 41">
                <a:extLst>
                  <a:ext uri="{FF2B5EF4-FFF2-40B4-BE49-F238E27FC236}">
                    <a16:creationId xmlns:a16="http://schemas.microsoft.com/office/drawing/2014/main" id="{4975659A-F289-A363-3F80-BE63F848DC6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4737" y="633"/>
                <a:ext cx="20" cy="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900" b="1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69386" name="Rectangle 42">
                <a:extLst>
                  <a:ext uri="{FF2B5EF4-FFF2-40B4-BE49-F238E27FC236}">
                    <a16:creationId xmlns:a16="http://schemas.microsoft.com/office/drawing/2014/main" id="{4545D282-24EE-EED9-ED51-B69F02CFC2E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14" y="618"/>
                <a:ext cx="13" cy="1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69387" name="Rectangle 43">
                <a:extLst>
                  <a:ext uri="{FF2B5EF4-FFF2-40B4-BE49-F238E27FC236}">
                    <a16:creationId xmlns:a16="http://schemas.microsoft.com/office/drawing/2014/main" id="{DC9836B6-5879-FE2D-BFF9-DA03D71DDF9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14" y="618"/>
                <a:ext cx="13" cy="13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69388" name="Rectangle 44">
                <a:extLst>
                  <a:ext uri="{FF2B5EF4-FFF2-40B4-BE49-F238E27FC236}">
                    <a16:creationId xmlns:a16="http://schemas.microsoft.com/office/drawing/2014/main" id="{004CFE5C-64E8-3F3C-4711-430FB678083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27" y="618"/>
                <a:ext cx="2628" cy="13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69389" name="Rectangle 45">
                <a:extLst>
                  <a:ext uri="{FF2B5EF4-FFF2-40B4-BE49-F238E27FC236}">
                    <a16:creationId xmlns:a16="http://schemas.microsoft.com/office/drawing/2014/main" id="{FEE1B638-9ED9-56D7-60A3-8A1D70E2217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455" y="631"/>
                <a:ext cx="6" cy="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69390" name="Rectangle 46">
                <a:extLst>
                  <a:ext uri="{FF2B5EF4-FFF2-40B4-BE49-F238E27FC236}">
                    <a16:creationId xmlns:a16="http://schemas.microsoft.com/office/drawing/2014/main" id="{E783EEB1-A892-99C0-2AA6-C674E62AEF6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455" y="618"/>
                <a:ext cx="13" cy="13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69391" name="Rectangle 47">
                <a:extLst>
                  <a:ext uri="{FF2B5EF4-FFF2-40B4-BE49-F238E27FC236}">
                    <a16:creationId xmlns:a16="http://schemas.microsoft.com/office/drawing/2014/main" id="{9871D5F1-4C2B-5780-F5A0-05D30CA3F93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468" y="618"/>
                <a:ext cx="185" cy="13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69392" name="Rectangle 48">
                <a:extLst>
                  <a:ext uri="{FF2B5EF4-FFF2-40B4-BE49-F238E27FC236}">
                    <a16:creationId xmlns:a16="http://schemas.microsoft.com/office/drawing/2014/main" id="{4DF17A7A-A992-CA6B-2A9C-187A02AD7B8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653" y="631"/>
                <a:ext cx="6" cy="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69393" name="Rectangle 49">
                <a:extLst>
                  <a:ext uri="{FF2B5EF4-FFF2-40B4-BE49-F238E27FC236}">
                    <a16:creationId xmlns:a16="http://schemas.microsoft.com/office/drawing/2014/main" id="{3349A70E-EC20-49EF-ABD9-8000F5B3E8E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653" y="618"/>
                <a:ext cx="12" cy="13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69394" name="Rectangle 50">
                <a:extLst>
                  <a:ext uri="{FF2B5EF4-FFF2-40B4-BE49-F238E27FC236}">
                    <a16:creationId xmlns:a16="http://schemas.microsoft.com/office/drawing/2014/main" id="{4BC60A9B-D6BC-273D-9443-218B26E3DCD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665" y="618"/>
                <a:ext cx="305" cy="13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69395" name="Rectangle 51">
                <a:extLst>
                  <a:ext uri="{FF2B5EF4-FFF2-40B4-BE49-F238E27FC236}">
                    <a16:creationId xmlns:a16="http://schemas.microsoft.com/office/drawing/2014/main" id="{D57B0FB8-7BB1-9F3B-1591-5741129BD51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70" y="631"/>
                <a:ext cx="6" cy="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69396" name="Rectangle 52">
                <a:extLst>
                  <a:ext uri="{FF2B5EF4-FFF2-40B4-BE49-F238E27FC236}">
                    <a16:creationId xmlns:a16="http://schemas.microsoft.com/office/drawing/2014/main" id="{71567A60-5E0A-4CB4-4F63-00491E7FC75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70" y="618"/>
                <a:ext cx="12" cy="13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69397" name="Rectangle 53">
                <a:extLst>
                  <a:ext uri="{FF2B5EF4-FFF2-40B4-BE49-F238E27FC236}">
                    <a16:creationId xmlns:a16="http://schemas.microsoft.com/office/drawing/2014/main" id="{B5A467AC-3BFB-44D4-6F73-E90177EEB7F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82" y="618"/>
                <a:ext cx="304" cy="13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69398" name="Rectangle 54">
                <a:extLst>
                  <a:ext uri="{FF2B5EF4-FFF2-40B4-BE49-F238E27FC236}">
                    <a16:creationId xmlns:a16="http://schemas.microsoft.com/office/drawing/2014/main" id="{FC3C90BF-6009-4E97-D50E-D63B246BFBF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86" y="631"/>
                <a:ext cx="7" cy="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69399" name="Rectangle 55">
                <a:extLst>
                  <a:ext uri="{FF2B5EF4-FFF2-40B4-BE49-F238E27FC236}">
                    <a16:creationId xmlns:a16="http://schemas.microsoft.com/office/drawing/2014/main" id="{9A625710-4F7B-045D-2A7B-7A563B87300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86" y="618"/>
                <a:ext cx="13" cy="13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69400" name="Rectangle 56">
                <a:extLst>
                  <a:ext uri="{FF2B5EF4-FFF2-40B4-BE49-F238E27FC236}">
                    <a16:creationId xmlns:a16="http://schemas.microsoft.com/office/drawing/2014/main" id="{C726F2A7-BCA9-CE32-6DFF-8AED64E6521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99" y="618"/>
                <a:ext cx="304" cy="13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69401" name="Rectangle 57">
                <a:extLst>
                  <a:ext uri="{FF2B5EF4-FFF2-40B4-BE49-F238E27FC236}">
                    <a16:creationId xmlns:a16="http://schemas.microsoft.com/office/drawing/2014/main" id="{ACEBA239-3768-2860-7E6F-C48A1842E5C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03" y="631"/>
                <a:ext cx="7" cy="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69402" name="Rectangle 58">
                <a:extLst>
                  <a:ext uri="{FF2B5EF4-FFF2-40B4-BE49-F238E27FC236}">
                    <a16:creationId xmlns:a16="http://schemas.microsoft.com/office/drawing/2014/main" id="{3C6DDC89-9606-138C-EACD-563C966CBC9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03" y="618"/>
                <a:ext cx="13" cy="13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69403" name="Rectangle 59">
                <a:extLst>
                  <a:ext uri="{FF2B5EF4-FFF2-40B4-BE49-F238E27FC236}">
                    <a16:creationId xmlns:a16="http://schemas.microsoft.com/office/drawing/2014/main" id="{021BE065-7ED1-08D5-1BB0-6B3E7D20E57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16" y="618"/>
                <a:ext cx="304" cy="13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69404" name="Rectangle 60">
                <a:extLst>
                  <a:ext uri="{FF2B5EF4-FFF2-40B4-BE49-F238E27FC236}">
                    <a16:creationId xmlns:a16="http://schemas.microsoft.com/office/drawing/2014/main" id="{2FA1AACB-7594-4844-54D9-D0A6EDB1655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20" y="631"/>
                <a:ext cx="7" cy="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69405" name="Rectangle 61">
                <a:extLst>
                  <a:ext uri="{FF2B5EF4-FFF2-40B4-BE49-F238E27FC236}">
                    <a16:creationId xmlns:a16="http://schemas.microsoft.com/office/drawing/2014/main" id="{E114C452-E15C-C84E-A415-8FAB9E60375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20" y="618"/>
                <a:ext cx="7" cy="13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69406" name="Rectangle 62">
                <a:extLst>
                  <a:ext uri="{FF2B5EF4-FFF2-40B4-BE49-F238E27FC236}">
                    <a16:creationId xmlns:a16="http://schemas.microsoft.com/office/drawing/2014/main" id="{099ED29E-E672-216A-C355-3177A1D2ADC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14" y="632"/>
                <a:ext cx="13" cy="65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69407" name="Rectangle 63">
                <a:extLst>
                  <a:ext uri="{FF2B5EF4-FFF2-40B4-BE49-F238E27FC236}">
                    <a16:creationId xmlns:a16="http://schemas.microsoft.com/office/drawing/2014/main" id="{E597015E-1405-B714-7B67-A31505EB7F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455" y="632"/>
                <a:ext cx="6" cy="65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69408" name="Rectangle 64">
                <a:extLst>
                  <a:ext uri="{FF2B5EF4-FFF2-40B4-BE49-F238E27FC236}">
                    <a16:creationId xmlns:a16="http://schemas.microsoft.com/office/drawing/2014/main" id="{0B4FD9D0-5706-89C1-8980-062F1762FE0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653" y="632"/>
                <a:ext cx="6" cy="65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69409" name="Rectangle 65">
                <a:extLst>
                  <a:ext uri="{FF2B5EF4-FFF2-40B4-BE49-F238E27FC236}">
                    <a16:creationId xmlns:a16="http://schemas.microsoft.com/office/drawing/2014/main" id="{FACEAD50-9E60-7600-1B0E-FC999055A6C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70" y="632"/>
                <a:ext cx="6" cy="65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69410" name="Rectangle 66">
                <a:extLst>
                  <a:ext uri="{FF2B5EF4-FFF2-40B4-BE49-F238E27FC236}">
                    <a16:creationId xmlns:a16="http://schemas.microsoft.com/office/drawing/2014/main" id="{9F1D33AB-FB3F-0DF8-B123-85CFD53E35B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86" y="632"/>
                <a:ext cx="7" cy="65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69411" name="Rectangle 67">
                <a:extLst>
                  <a:ext uri="{FF2B5EF4-FFF2-40B4-BE49-F238E27FC236}">
                    <a16:creationId xmlns:a16="http://schemas.microsoft.com/office/drawing/2014/main" id="{41BF1556-3467-2C4F-6BE8-EE1A562D336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03" y="632"/>
                <a:ext cx="7" cy="65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69412" name="Rectangle 68">
                <a:extLst>
                  <a:ext uri="{FF2B5EF4-FFF2-40B4-BE49-F238E27FC236}">
                    <a16:creationId xmlns:a16="http://schemas.microsoft.com/office/drawing/2014/main" id="{D2E7A041-8550-CE1E-4318-282F4D43B7B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20" y="632"/>
                <a:ext cx="7" cy="65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69413" name="Rectangle 69">
                <a:extLst>
                  <a:ext uri="{FF2B5EF4-FFF2-40B4-BE49-F238E27FC236}">
                    <a16:creationId xmlns:a16="http://schemas.microsoft.com/office/drawing/2014/main" id="{6DC6DC25-E2A7-D398-1614-40BFD9C0F7B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33" y="1292"/>
                <a:ext cx="1100" cy="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900" b="1">
                    <a:solidFill>
                      <a:srgbClr val="000000"/>
                    </a:solidFill>
                    <a:latin typeface="Arial" panose="020B0604020202020204" pitchFamily="34" charset="0"/>
                  </a:rPr>
                  <a:t>Quality (Learning Effectiveness)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69414" name="Rectangle 70">
                <a:extLst>
                  <a:ext uri="{FF2B5EF4-FFF2-40B4-BE49-F238E27FC236}">
                    <a16:creationId xmlns:a16="http://schemas.microsoft.com/office/drawing/2014/main" id="{BF6C7029-B694-C516-E3D3-7D72675E4E0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910" y="1292"/>
                <a:ext cx="20" cy="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900" b="1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69415" name="Rectangle 71">
                <a:extLst>
                  <a:ext uri="{FF2B5EF4-FFF2-40B4-BE49-F238E27FC236}">
                    <a16:creationId xmlns:a16="http://schemas.microsoft.com/office/drawing/2014/main" id="{DE55C4F2-F021-3704-41CD-1737BA393E3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57" y="1294"/>
                <a:ext cx="20" cy="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9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69416" name="Rectangle 72">
                <a:extLst>
                  <a:ext uri="{FF2B5EF4-FFF2-40B4-BE49-F238E27FC236}">
                    <a16:creationId xmlns:a16="http://schemas.microsoft.com/office/drawing/2014/main" id="{09B3242F-62C6-0643-DD0F-B86899E43E2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789" y="1293"/>
                <a:ext cx="52" cy="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900" b="1" i="1">
                    <a:solidFill>
                      <a:srgbClr val="000000"/>
                    </a:solidFill>
                    <a:latin typeface="Arial" panose="020B0604020202020204" pitchFamily="34" charset="0"/>
                  </a:rPr>
                  <a:t>D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69417" name="Rectangle 73">
                <a:extLst>
                  <a:ext uri="{FF2B5EF4-FFF2-40B4-BE49-F238E27FC236}">
                    <a16:creationId xmlns:a16="http://schemas.microsoft.com/office/drawing/2014/main" id="{87CD728E-76C3-1183-EED9-B382AF4F18E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840" y="1293"/>
                <a:ext cx="20" cy="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900" b="1" i="1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69418" name="Rectangle 74">
                <a:extLst>
                  <a:ext uri="{FF2B5EF4-FFF2-40B4-BE49-F238E27FC236}">
                    <a16:creationId xmlns:a16="http://schemas.microsoft.com/office/drawing/2014/main" id="{6053C8BD-10B5-51F1-F99F-99E1C297363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31" y="1294"/>
                <a:ext cx="20" cy="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9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69419" name="Rectangle 75">
                <a:extLst>
                  <a:ext uri="{FF2B5EF4-FFF2-40B4-BE49-F238E27FC236}">
                    <a16:creationId xmlns:a16="http://schemas.microsoft.com/office/drawing/2014/main" id="{9CC2D876-0B23-558E-48A8-C3391F540B1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48" y="1294"/>
                <a:ext cx="20" cy="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9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69420" name="Rectangle 76">
                <a:extLst>
                  <a:ext uri="{FF2B5EF4-FFF2-40B4-BE49-F238E27FC236}">
                    <a16:creationId xmlns:a16="http://schemas.microsoft.com/office/drawing/2014/main" id="{6D419315-0021-1276-7FD5-A1B5B832DC9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65" y="1294"/>
                <a:ext cx="20" cy="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9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69421" name="Rectangle 77">
                <a:extLst>
                  <a:ext uri="{FF2B5EF4-FFF2-40B4-BE49-F238E27FC236}">
                    <a16:creationId xmlns:a16="http://schemas.microsoft.com/office/drawing/2014/main" id="{C7BF07C2-BE0D-027C-87BE-630E2C9CBE7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14" y="1288"/>
                <a:ext cx="13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69422" name="Rectangle 78">
                <a:extLst>
                  <a:ext uri="{FF2B5EF4-FFF2-40B4-BE49-F238E27FC236}">
                    <a16:creationId xmlns:a16="http://schemas.microsoft.com/office/drawing/2014/main" id="{F0F4E97C-6584-50AD-D87E-35F3159D9FF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27" y="1288"/>
                <a:ext cx="2628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69423" name="Rectangle 79">
                <a:extLst>
                  <a:ext uri="{FF2B5EF4-FFF2-40B4-BE49-F238E27FC236}">
                    <a16:creationId xmlns:a16="http://schemas.microsoft.com/office/drawing/2014/main" id="{CD89981B-FC85-8A64-AD64-6E1F6476285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455" y="1288"/>
                <a:ext cx="6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69424" name="Rectangle 80">
                <a:extLst>
                  <a:ext uri="{FF2B5EF4-FFF2-40B4-BE49-F238E27FC236}">
                    <a16:creationId xmlns:a16="http://schemas.microsoft.com/office/drawing/2014/main" id="{8D4D5061-19B5-0006-D5AB-B4BA99EBD74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461" y="1288"/>
                <a:ext cx="192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69425" name="Rectangle 81">
                <a:extLst>
                  <a:ext uri="{FF2B5EF4-FFF2-40B4-BE49-F238E27FC236}">
                    <a16:creationId xmlns:a16="http://schemas.microsoft.com/office/drawing/2014/main" id="{389F1824-6DA9-7CA1-BAE1-BE68B63205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653" y="1288"/>
                <a:ext cx="6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69426" name="Rectangle 82">
                <a:extLst>
                  <a:ext uri="{FF2B5EF4-FFF2-40B4-BE49-F238E27FC236}">
                    <a16:creationId xmlns:a16="http://schemas.microsoft.com/office/drawing/2014/main" id="{AC2DDA08-5A17-47B8-6FBB-685391D68E5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659" y="1288"/>
                <a:ext cx="311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69427" name="Rectangle 83">
                <a:extLst>
                  <a:ext uri="{FF2B5EF4-FFF2-40B4-BE49-F238E27FC236}">
                    <a16:creationId xmlns:a16="http://schemas.microsoft.com/office/drawing/2014/main" id="{A1F8C67B-A817-C479-E27F-B45C9CC52E0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70" y="1288"/>
                <a:ext cx="6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69428" name="Rectangle 84">
                <a:extLst>
                  <a:ext uri="{FF2B5EF4-FFF2-40B4-BE49-F238E27FC236}">
                    <a16:creationId xmlns:a16="http://schemas.microsoft.com/office/drawing/2014/main" id="{BF856A63-C994-0F51-DD77-12B3C590141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76" y="1288"/>
                <a:ext cx="310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69429" name="Rectangle 85">
                <a:extLst>
                  <a:ext uri="{FF2B5EF4-FFF2-40B4-BE49-F238E27FC236}">
                    <a16:creationId xmlns:a16="http://schemas.microsoft.com/office/drawing/2014/main" id="{062EC821-408D-A936-4EF3-2BF8F9E0D20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86" y="1288"/>
                <a:ext cx="7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69430" name="Rectangle 86">
                <a:extLst>
                  <a:ext uri="{FF2B5EF4-FFF2-40B4-BE49-F238E27FC236}">
                    <a16:creationId xmlns:a16="http://schemas.microsoft.com/office/drawing/2014/main" id="{5CF74D76-96F7-0989-27F2-2BA9B35371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93" y="1288"/>
                <a:ext cx="310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69431" name="Rectangle 87">
                <a:extLst>
                  <a:ext uri="{FF2B5EF4-FFF2-40B4-BE49-F238E27FC236}">
                    <a16:creationId xmlns:a16="http://schemas.microsoft.com/office/drawing/2014/main" id="{56C89113-052E-78F4-EAE7-56F95D77750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03" y="1288"/>
                <a:ext cx="7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69432" name="Rectangle 88">
                <a:extLst>
                  <a:ext uri="{FF2B5EF4-FFF2-40B4-BE49-F238E27FC236}">
                    <a16:creationId xmlns:a16="http://schemas.microsoft.com/office/drawing/2014/main" id="{CE4C36BC-F34C-D46C-95B5-0003099CFBB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10" y="1288"/>
                <a:ext cx="310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69433" name="Rectangle 89">
                <a:extLst>
                  <a:ext uri="{FF2B5EF4-FFF2-40B4-BE49-F238E27FC236}">
                    <a16:creationId xmlns:a16="http://schemas.microsoft.com/office/drawing/2014/main" id="{39B9C7D0-B5AF-F29A-6335-E452CDD2DA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20" y="1288"/>
                <a:ext cx="7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69434" name="Rectangle 90">
                <a:extLst>
                  <a:ext uri="{FF2B5EF4-FFF2-40B4-BE49-F238E27FC236}">
                    <a16:creationId xmlns:a16="http://schemas.microsoft.com/office/drawing/2014/main" id="{557DD12F-7859-C8E9-D1B9-A6FAED9B0B1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14" y="1294"/>
                <a:ext cx="13" cy="8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69435" name="Rectangle 91">
                <a:extLst>
                  <a:ext uri="{FF2B5EF4-FFF2-40B4-BE49-F238E27FC236}">
                    <a16:creationId xmlns:a16="http://schemas.microsoft.com/office/drawing/2014/main" id="{3B8BE9C4-7C76-FC3F-DDC9-58DB586D884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455" y="1294"/>
                <a:ext cx="6" cy="8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69436" name="Rectangle 92">
                <a:extLst>
                  <a:ext uri="{FF2B5EF4-FFF2-40B4-BE49-F238E27FC236}">
                    <a16:creationId xmlns:a16="http://schemas.microsoft.com/office/drawing/2014/main" id="{C3FCCDCD-F766-3F09-F656-B860533EA1E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653" y="1294"/>
                <a:ext cx="6" cy="8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69437" name="Rectangle 93">
                <a:extLst>
                  <a:ext uri="{FF2B5EF4-FFF2-40B4-BE49-F238E27FC236}">
                    <a16:creationId xmlns:a16="http://schemas.microsoft.com/office/drawing/2014/main" id="{92345217-7760-267D-709E-6FB1BC201F3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70" y="1294"/>
                <a:ext cx="6" cy="8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69438" name="Rectangle 94">
                <a:extLst>
                  <a:ext uri="{FF2B5EF4-FFF2-40B4-BE49-F238E27FC236}">
                    <a16:creationId xmlns:a16="http://schemas.microsoft.com/office/drawing/2014/main" id="{D425CFDB-371C-C9FE-5CA3-0FC7C54DA2B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86" y="1294"/>
                <a:ext cx="7" cy="8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69439" name="Rectangle 95">
                <a:extLst>
                  <a:ext uri="{FF2B5EF4-FFF2-40B4-BE49-F238E27FC236}">
                    <a16:creationId xmlns:a16="http://schemas.microsoft.com/office/drawing/2014/main" id="{96AEB0E1-904C-8E8E-DAA7-D9E2B21277F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03" y="1294"/>
                <a:ext cx="7" cy="8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69440" name="Rectangle 96">
                <a:extLst>
                  <a:ext uri="{FF2B5EF4-FFF2-40B4-BE49-F238E27FC236}">
                    <a16:creationId xmlns:a16="http://schemas.microsoft.com/office/drawing/2014/main" id="{D073A65B-BBF1-EFC1-276B-53C0883CC71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20" y="1294"/>
                <a:ext cx="7" cy="8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69441" name="Rectangle 97">
                <a:extLst>
                  <a:ext uri="{FF2B5EF4-FFF2-40B4-BE49-F238E27FC236}">
                    <a16:creationId xmlns:a16="http://schemas.microsoft.com/office/drawing/2014/main" id="{E2FDD41B-F22C-3CB3-3C96-B74A100E1A0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33" y="1382"/>
                <a:ext cx="908" cy="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900">
                    <a:solidFill>
                      <a:srgbClr val="000000"/>
                    </a:solidFill>
                    <a:latin typeface="Arial" panose="020B0604020202020204" pitchFamily="34" charset="0"/>
                  </a:rPr>
                  <a:t>Builds Knowledge in Subject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69442" name="Rectangle 98">
                <a:extLst>
                  <a:ext uri="{FF2B5EF4-FFF2-40B4-BE49-F238E27FC236}">
                    <a16:creationId xmlns:a16="http://schemas.microsoft.com/office/drawing/2014/main" id="{4CFD91DE-E4DC-32E2-FA9F-43412F5116C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723" y="1382"/>
                <a:ext cx="20" cy="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9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69443" name="Rectangle 99">
                <a:extLst>
                  <a:ext uri="{FF2B5EF4-FFF2-40B4-BE49-F238E27FC236}">
                    <a16:creationId xmlns:a16="http://schemas.microsoft.com/office/drawing/2014/main" id="{A18CD9AA-531F-06F4-CFE8-497A0569483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38" y="1382"/>
                <a:ext cx="40" cy="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900">
                    <a:solidFill>
                      <a:srgbClr val="000000"/>
                    </a:solidFill>
                    <a:latin typeface="Arial" panose="020B0604020202020204" pitchFamily="34" charset="0"/>
                  </a:rPr>
                  <a:t>5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69444" name="Rectangle 100">
                <a:extLst>
                  <a:ext uri="{FF2B5EF4-FFF2-40B4-BE49-F238E27FC236}">
                    <a16:creationId xmlns:a16="http://schemas.microsoft.com/office/drawing/2014/main" id="{F1C677DD-1DF6-3AEF-6810-21EDCC54599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77" y="1382"/>
                <a:ext cx="20" cy="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9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69445" name="Rectangle 101">
                <a:extLst>
                  <a:ext uri="{FF2B5EF4-FFF2-40B4-BE49-F238E27FC236}">
                    <a16:creationId xmlns:a16="http://schemas.microsoft.com/office/drawing/2014/main" id="{51956043-81B0-5220-14AA-FCC62966641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789" y="1381"/>
                <a:ext cx="52" cy="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900" b="1" i="1">
                    <a:solidFill>
                      <a:srgbClr val="000000"/>
                    </a:solidFill>
                    <a:latin typeface="Arial" panose="020B0604020202020204" pitchFamily="34" charset="0"/>
                  </a:rPr>
                  <a:t>A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69446" name="Rectangle 102">
                <a:extLst>
                  <a:ext uri="{FF2B5EF4-FFF2-40B4-BE49-F238E27FC236}">
                    <a16:creationId xmlns:a16="http://schemas.microsoft.com/office/drawing/2014/main" id="{4E653510-6F8A-20F4-C82C-8890CC1F62C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840" y="1381"/>
                <a:ext cx="20" cy="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900" b="1" i="1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69447" name="Rectangle 103">
                <a:extLst>
                  <a:ext uri="{FF2B5EF4-FFF2-40B4-BE49-F238E27FC236}">
                    <a16:creationId xmlns:a16="http://schemas.microsoft.com/office/drawing/2014/main" id="{95B574CD-9989-1C35-D443-4FD97C0FF72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08" y="1382"/>
                <a:ext cx="48" cy="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900">
                    <a:solidFill>
                      <a:srgbClr val="000000"/>
                    </a:solidFill>
                    <a:latin typeface="Arial" panose="020B0604020202020204" pitchFamily="34" charset="0"/>
                  </a:rPr>
                  <a:t>S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69448" name="Rectangle 104">
                <a:extLst>
                  <a:ext uri="{FF2B5EF4-FFF2-40B4-BE49-F238E27FC236}">
                    <a16:creationId xmlns:a16="http://schemas.microsoft.com/office/drawing/2014/main" id="{2D41D8C7-FB6D-12A3-B69F-D7B661749DC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55" y="1382"/>
                <a:ext cx="20" cy="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9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69449" name="Rectangle 105">
                <a:extLst>
                  <a:ext uri="{FF2B5EF4-FFF2-40B4-BE49-F238E27FC236}">
                    <a16:creationId xmlns:a16="http://schemas.microsoft.com/office/drawing/2014/main" id="{12D6AE71-A7F5-DA39-21AC-0A59278906E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25" y="1382"/>
                <a:ext cx="48" cy="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900">
                    <a:solidFill>
                      <a:srgbClr val="000000"/>
                    </a:solidFill>
                    <a:latin typeface="Arial" panose="020B0604020202020204" pitchFamily="34" charset="0"/>
                  </a:rPr>
                  <a:t>S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69450" name="Rectangle 106">
                <a:extLst>
                  <a:ext uri="{FF2B5EF4-FFF2-40B4-BE49-F238E27FC236}">
                    <a16:creationId xmlns:a16="http://schemas.microsoft.com/office/drawing/2014/main" id="{92AECBBE-7CF6-4BCC-44B2-BEAA630BEF8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72" y="1382"/>
                <a:ext cx="20" cy="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9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69451" name="Rectangle 107">
                <a:extLst>
                  <a:ext uri="{FF2B5EF4-FFF2-40B4-BE49-F238E27FC236}">
                    <a16:creationId xmlns:a16="http://schemas.microsoft.com/office/drawing/2014/main" id="{C7B55B68-59E6-E22F-9D84-D720660C262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3" y="1382"/>
                <a:ext cx="24" cy="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900">
                    <a:solidFill>
                      <a:srgbClr val="000000"/>
                    </a:solidFill>
                    <a:latin typeface="Arial" panose="020B0604020202020204" pitchFamily="34" charset="0"/>
                  </a:rPr>
                  <a:t>-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69452" name="Rectangle 108">
                <a:extLst>
                  <a:ext uri="{FF2B5EF4-FFF2-40B4-BE49-F238E27FC236}">
                    <a16:creationId xmlns:a16="http://schemas.microsoft.com/office/drawing/2014/main" id="{A0E8FDEA-6B10-4DA6-26FB-7D0BE37C60C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77" y="1382"/>
                <a:ext cx="20" cy="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9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69453" name="Rectangle 109">
                <a:extLst>
                  <a:ext uri="{FF2B5EF4-FFF2-40B4-BE49-F238E27FC236}">
                    <a16:creationId xmlns:a16="http://schemas.microsoft.com/office/drawing/2014/main" id="{E8313D7A-A393-4B3E-44E5-97F002CFFFA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14" y="1375"/>
                <a:ext cx="13" cy="7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69454" name="Rectangle 110">
                <a:extLst>
                  <a:ext uri="{FF2B5EF4-FFF2-40B4-BE49-F238E27FC236}">
                    <a16:creationId xmlns:a16="http://schemas.microsoft.com/office/drawing/2014/main" id="{F5566637-D906-C7F1-9010-CBE2A4492E9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27" y="1375"/>
                <a:ext cx="2628" cy="7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69455" name="Rectangle 111">
                <a:extLst>
                  <a:ext uri="{FF2B5EF4-FFF2-40B4-BE49-F238E27FC236}">
                    <a16:creationId xmlns:a16="http://schemas.microsoft.com/office/drawing/2014/main" id="{77A9EBE9-8930-5C72-FF1A-19FE7D61259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455" y="1375"/>
                <a:ext cx="6" cy="7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69456" name="Rectangle 112">
                <a:extLst>
                  <a:ext uri="{FF2B5EF4-FFF2-40B4-BE49-F238E27FC236}">
                    <a16:creationId xmlns:a16="http://schemas.microsoft.com/office/drawing/2014/main" id="{6035B526-4959-8350-AAF8-B90518A7FA2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461" y="1375"/>
                <a:ext cx="192" cy="7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69457" name="Rectangle 113">
                <a:extLst>
                  <a:ext uri="{FF2B5EF4-FFF2-40B4-BE49-F238E27FC236}">
                    <a16:creationId xmlns:a16="http://schemas.microsoft.com/office/drawing/2014/main" id="{55240C26-FBFB-81F8-25E9-B604123C05E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653" y="1375"/>
                <a:ext cx="6" cy="7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69458" name="Rectangle 114">
                <a:extLst>
                  <a:ext uri="{FF2B5EF4-FFF2-40B4-BE49-F238E27FC236}">
                    <a16:creationId xmlns:a16="http://schemas.microsoft.com/office/drawing/2014/main" id="{BDE4EAA7-2793-7D17-07CE-57ADC124BFC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659" y="1375"/>
                <a:ext cx="311" cy="7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69459" name="Rectangle 115">
                <a:extLst>
                  <a:ext uri="{FF2B5EF4-FFF2-40B4-BE49-F238E27FC236}">
                    <a16:creationId xmlns:a16="http://schemas.microsoft.com/office/drawing/2014/main" id="{BB4C0F56-0930-D63C-48A0-6244EADAC6B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70" y="1375"/>
                <a:ext cx="6" cy="7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69460" name="Rectangle 116">
                <a:extLst>
                  <a:ext uri="{FF2B5EF4-FFF2-40B4-BE49-F238E27FC236}">
                    <a16:creationId xmlns:a16="http://schemas.microsoft.com/office/drawing/2014/main" id="{579BD028-689B-1817-8AE4-575C136F08E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76" y="1375"/>
                <a:ext cx="310" cy="7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69461" name="Rectangle 117">
                <a:extLst>
                  <a:ext uri="{FF2B5EF4-FFF2-40B4-BE49-F238E27FC236}">
                    <a16:creationId xmlns:a16="http://schemas.microsoft.com/office/drawing/2014/main" id="{475021E4-7AF5-E2C5-0A74-30CF0FFDCA4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86" y="1375"/>
                <a:ext cx="7" cy="7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69462" name="Rectangle 118">
                <a:extLst>
                  <a:ext uri="{FF2B5EF4-FFF2-40B4-BE49-F238E27FC236}">
                    <a16:creationId xmlns:a16="http://schemas.microsoft.com/office/drawing/2014/main" id="{D9F64DDE-776E-173A-2ED8-EC5B2A9B5B5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93" y="1375"/>
                <a:ext cx="310" cy="7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69463" name="Rectangle 119">
                <a:extLst>
                  <a:ext uri="{FF2B5EF4-FFF2-40B4-BE49-F238E27FC236}">
                    <a16:creationId xmlns:a16="http://schemas.microsoft.com/office/drawing/2014/main" id="{B97AA2A6-5578-100B-16E6-73223654855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03" y="1375"/>
                <a:ext cx="7" cy="7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69464" name="Rectangle 120">
                <a:extLst>
                  <a:ext uri="{FF2B5EF4-FFF2-40B4-BE49-F238E27FC236}">
                    <a16:creationId xmlns:a16="http://schemas.microsoft.com/office/drawing/2014/main" id="{2F2DE382-99C3-1F2B-825A-C35111C3262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10" y="1375"/>
                <a:ext cx="310" cy="7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69465" name="Rectangle 121">
                <a:extLst>
                  <a:ext uri="{FF2B5EF4-FFF2-40B4-BE49-F238E27FC236}">
                    <a16:creationId xmlns:a16="http://schemas.microsoft.com/office/drawing/2014/main" id="{D5DB8094-D6CD-37F0-D170-447EC9F2A73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20" y="1375"/>
                <a:ext cx="7" cy="7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69466" name="Rectangle 122">
                <a:extLst>
                  <a:ext uri="{FF2B5EF4-FFF2-40B4-BE49-F238E27FC236}">
                    <a16:creationId xmlns:a16="http://schemas.microsoft.com/office/drawing/2014/main" id="{ED09AEA7-C048-0EB7-9F93-840FCDE5D1E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14" y="1382"/>
                <a:ext cx="13" cy="8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69467" name="Rectangle 123">
                <a:extLst>
                  <a:ext uri="{FF2B5EF4-FFF2-40B4-BE49-F238E27FC236}">
                    <a16:creationId xmlns:a16="http://schemas.microsoft.com/office/drawing/2014/main" id="{03BEB857-BE7A-CA38-527F-629BBEA5E93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455" y="1382"/>
                <a:ext cx="6" cy="8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69468" name="Rectangle 124">
                <a:extLst>
                  <a:ext uri="{FF2B5EF4-FFF2-40B4-BE49-F238E27FC236}">
                    <a16:creationId xmlns:a16="http://schemas.microsoft.com/office/drawing/2014/main" id="{5CB4B2A8-AE52-AF59-D0D4-F3D7655070D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653" y="1382"/>
                <a:ext cx="6" cy="8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69469" name="Rectangle 125">
                <a:extLst>
                  <a:ext uri="{FF2B5EF4-FFF2-40B4-BE49-F238E27FC236}">
                    <a16:creationId xmlns:a16="http://schemas.microsoft.com/office/drawing/2014/main" id="{DC645C2D-54A2-3473-9A9A-4760F7405B5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70" y="1382"/>
                <a:ext cx="6" cy="8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69470" name="Rectangle 126">
                <a:extLst>
                  <a:ext uri="{FF2B5EF4-FFF2-40B4-BE49-F238E27FC236}">
                    <a16:creationId xmlns:a16="http://schemas.microsoft.com/office/drawing/2014/main" id="{88F4058C-F158-1453-A16B-9537D0A708D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86" y="1382"/>
                <a:ext cx="7" cy="8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69471" name="Rectangle 127">
                <a:extLst>
                  <a:ext uri="{FF2B5EF4-FFF2-40B4-BE49-F238E27FC236}">
                    <a16:creationId xmlns:a16="http://schemas.microsoft.com/office/drawing/2014/main" id="{8D3AB5E2-71A0-2173-926D-BC41367503F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03" y="1382"/>
                <a:ext cx="7" cy="8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69472" name="Rectangle 128">
                <a:extLst>
                  <a:ext uri="{FF2B5EF4-FFF2-40B4-BE49-F238E27FC236}">
                    <a16:creationId xmlns:a16="http://schemas.microsoft.com/office/drawing/2014/main" id="{D41D0B55-CB1C-CDDB-9A0E-851F25F28B3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20" y="1382"/>
                <a:ext cx="7" cy="8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69473" name="Rectangle 129">
                <a:extLst>
                  <a:ext uri="{FF2B5EF4-FFF2-40B4-BE49-F238E27FC236}">
                    <a16:creationId xmlns:a16="http://schemas.microsoft.com/office/drawing/2014/main" id="{DD0C5A13-48CD-872E-84D2-D5D5222850D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33" y="1470"/>
                <a:ext cx="684" cy="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900">
                    <a:solidFill>
                      <a:srgbClr val="000000"/>
                    </a:solidFill>
                    <a:latin typeface="Arial" panose="020B0604020202020204" pitchFamily="34" charset="0"/>
                  </a:rPr>
                  <a:t>Builds Skill in Subject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69474" name="Rectangle 130">
                <a:extLst>
                  <a:ext uri="{FF2B5EF4-FFF2-40B4-BE49-F238E27FC236}">
                    <a16:creationId xmlns:a16="http://schemas.microsoft.com/office/drawing/2014/main" id="{E0B98107-D3AC-9232-3AF9-24D5FC4F836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04" y="1470"/>
                <a:ext cx="20" cy="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9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69475" name="Rectangle 131">
                <a:extLst>
                  <a:ext uri="{FF2B5EF4-FFF2-40B4-BE49-F238E27FC236}">
                    <a16:creationId xmlns:a16="http://schemas.microsoft.com/office/drawing/2014/main" id="{866221DC-ACDA-B29C-6C3A-FDD6A6B7A97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38" y="1470"/>
                <a:ext cx="40" cy="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900">
                    <a:solidFill>
                      <a:srgbClr val="000000"/>
                    </a:solidFill>
                    <a:latin typeface="Arial" panose="020B0604020202020204" pitchFamily="34" charset="0"/>
                  </a:rPr>
                  <a:t>5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69476" name="Rectangle 132">
                <a:extLst>
                  <a:ext uri="{FF2B5EF4-FFF2-40B4-BE49-F238E27FC236}">
                    <a16:creationId xmlns:a16="http://schemas.microsoft.com/office/drawing/2014/main" id="{1919096B-634A-C79E-B4EF-F27DDDCAAA2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77" y="1470"/>
                <a:ext cx="20" cy="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9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69477" name="Rectangle 133">
                <a:extLst>
                  <a:ext uri="{FF2B5EF4-FFF2-40B4-BE49-F238E27FC236}">
                    <a16:creationId xmlns:a16="http://schemas.microsoft.com/office/drawing/2014/main" id="{364CE16F-416A-C389-0082-97DBC32296B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793" y="1469"/>
                <a:ext cx="44" cy="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900" b="1" i="1">
                    <a:solidFill>
                      <a:srgbClr val="000000"/>
                    </a:solidFill>
                    <a:latin typeface="Arial" panose="020B0604020202020204" pitchFamily="34" charset="0"/>
                  </a:rPr>
                  <a:t>T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69478" name="Rectangle 134">
                <a:extLst>
                  <a:ext uri="{FF2B5EF4-FFF2-40B4-BE49-F238E27FC236}">
                    <a16:creationId xmlns:a16="http://schemas.microsoft.com/office/drawing/2014/main" id="{5DF07C12-8D80-DB42-B563-8D6F5FC823C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836" y="1469"/>
                <a:ext cx="20" cy="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900" b="1" i="1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69479" name="Rectangle 135">
                <a:extLst>
                  <a:ext uri="{FF2B5EF4-FFF2-40B4-BE49-F238E27FC236}">
                    <a16:creationId xmlns:a16="http://schemas.microsoft.com/office/drawing/2014/main" id="{65112D98-1FF6-3C5E-2543-B23430A6F4E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20" y="1470"/>
                <a:ext cx="24" cy="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900">
                    <a:solidFill>
                      <a:srgbClr val="000000"/>
                    </a:solidFill>
                    <a:latin typeface="Arial" panose="020B0604020202020204" pitchFamily="34" charset="0"/>
                  </a:rPr>
                  <a:t>-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69480" name="Rectangle 136">
                <a:extLst>
                  <a:ext uri="{FF2B5EF4-FFF2-40B4-BE49-F238E27FC236}">
                    <a16:creationId xmlns:a16="http://schemas.microsoft.com/office/drawing/2014/main" id="{2F2ABEC7-145A-43AE-4439-4BF1557FA32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43" y="1470"/>
                <a:ext cx="20" cy="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9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69481" name="Rectangle 137">
                <a:extLst>
                  <a:ext uri="{FF2B5EF4-FFF2-40B4-BE49-F238E27FC236}">
                    <a16:creationId xmlns:a16="http://schemas.microsoft.com/office/drawing/2014/main" id="{8946AA3E-31E9-60BE-745D-538FF94CF60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25" y="1470"/>
                <a:ext cx="48" cy="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900">
                    <a:solidFill>
                      <a:srgbClr val="000000"/>
                    </a:solidFill>
                    <a:latin typeface="Arial" panose="020B0604020202020204" pitchFamily="34" charset="0"/>
                  </a:rPr>
                  <a:t>S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69482" name="Rectangle 138">
                <a:extLst>
                  <a:ext uri="{FF2B5EF4-FFF2-40B4-BE49-F238E27FC236}">
                    <a16:creationId xmlns:a16="http://schemas.microsoft.com/office/drawing/2014/main" id="{89CC10E6-4C51-D939-4D84-4D216E0B8C3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72" y="1470"/>
                <a:ext cx="20" cy="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9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69483" name="Rectangle 139">
                <a:extLst>
                  <a:ext uri="{FF2B5EF4-FFF2-40B4-BE49-F238E27FC236}">
                    <a16:creationId xmlns:a16="http://schemas.microsoft.com/office/drawing/2014/main" id="{E3811CD5-C802-A6FA-B6C9-B1AEB5B95AE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42" y="1470"/>
                <a:ext cx="48" cy="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900">
                    <a:solidFill>
                      <a:srgbClr val="000000"/>
                    </a:solidFill>
                    <a:latin typeface="Arial" panose="020B0604020202020204" pitchFamily="34" charset="0"/>
                  </a:rPr>
                  <a:t>S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69484" name="Rectangle 140">
                <a:extLst>
                  <a:ext uri="{FF2B5EF4-FFF2-40B4-BE49-F238E27FC236}">
                    <a16:creationId xmlns:a16="http://schemas.microsoft.com/office/drawing/2014/main" id="{CB3DD1CA-436C-451F-8B18-2634AF91894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89" y="1470"/>
                <a:ext cx="20" cy="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9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69485" name="Rectangle 141">
                <a:extLst>
                  <a:ext uri="{FF2B5EF4-FFF2-40B4-BE49-F238E27FC236}">
                    <a16:creationId xmlns:a16="http://schemas.microsoft.com/office/drawing/2014/main" id="{A8BF293E-AC53-3C6E-4DF4-84872F226A1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14" y="1463"/>
                <a:ext cx="13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69486" name="Rectangle 142">
                <a:extLst>
                  <a:ext uri="{FF2B5EF4-FFF2-40B4-BE49-F238E27FC236}">
                    <a16:creationId xmlns:a16="http://schemas.microsoft.com/office/drawing/2014/main" id="{6CCBD8A8-D30D-BA4D-A6E3-9DA2E0DAA29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27" y="1463"/>
                <a:ext cx="2628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69487" name="Rectangle 143">
                <a:extLst>
                  <a:ext uri="{FF2B5EF4-FFF2-40B4-BE49-F238E27FC236}">
                    <a16:creationId xmlns:a16="http://schemas.microsoft.com/office/drawing/2014/main" id="{88301BAB-2AE4-D663-6969-34023D84A15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455" y="1463"/>
                <a:ext cx="6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69488" name="Rectangle 144">
                <a:extLst>
                  <a:ext uri="{FF2B5EF4-FFF2-40B4-BE49-F238E27FC236}">
                    <a16:creationId xmlns:a16="http://schemas.microsoft.com/office/drawing/2014/main" id="{C50EB32C-A6D6-462F-DCBA-12B746F21C2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461" y="1463"/>
                <a:ext cx="192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69489" name="Rectangle 145">
                <a:extLst>
                  <a:ext uri="{FF2B5EF4-FFF2-40B4-BE49-F238E27FC236}">
                    <a16:creationId xmlns:a16="http://schemas.microsoft.com/office/drawing/2014/main" id="{089B16FF-DAD1-C74D-35D7-975A83215AB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653" y="1463"/>
                <a:ext cx="6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69490" name="Rectangle 146">
                <a:extLst>
                  <a:ext uri="{FF2B5EF4-FFF2-40B4-BE49-F238E27FC236}">
                    <a16:creationId xmlns:a16="http://schemas.microsoft.com/office/drawing/2014/main" id="{4D0DAD0C-2BFE-6D8B-7BC1-E25B04E25C0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659" y="1463"/>
                <a:ext cx="311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69491" name="Rectangle 147">
                <a:extLst>
                  <a:ext uri="{FF2B5EF4-FFF2-40B4-BE49-F238E27FC236}">
                    <a16:creationId xmlns:a16="http://schemas.microsoft.com/office/drawing/2014/main" id="{5A9FCBC5-2D3D-1532-D119-2680A515C4F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70" y="1463"/>
                <a:ext cx="6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69492" name="Rectangle 148">
                <a:extLst>
                  <a:ext uri="{FF2B5EF4-FFF2-40B4-BE49-F238E27FC236}">
                    <a16:creationId xmlns:a16="http://schemas.microsoft.com/office/drawing/2014/main" id="{54C87795-17BD-5681-0776-A8502E7BE21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76" y="1463"/>
                <a:ext cx="310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69493" name="Rectangle 149">
                <a:extLst>
                  <a:ext uri="{FF2B5EF4-FFF2-40B4-BE49-F238E27FC236}">
                    <a16:creationId xmlns:a16="http://schemas.microsoft.com/office/drawing/2014/main" id="{21DD1799-3FB2-AB33-6499-194CE7DE851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86" y="1463"/>
                <a:ext cx="7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69494" name="Rectangle 150">
                <a:extLst>
                  <a:ext uri="{FF2B5EF4-FFF2-40B4-BE49-F238E27FC236}">
                    <a16:creationId xmlns:a16="http://schemas.microsoft.com/office/drawing/2014/main" id="{41821B84-F75D-E61F-30F4-DDAC64FE255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93" y="1463"/>
                <a:ext cx="310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69495" name="Rectangle 151">
                <a:extLst>
                  <a:ext uri="{FF2B5EF4-FFF2-40B4-BE49-F238E27FC236}">
                    <a16:creationId xmlns:a16="http://schemas.microsoft.com/office/drawing/2014/main" id="{97FB454E-3A4D-FA97-6C4B-1C208F46B03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03" y="1463"/>
                <a:ext cx="7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69496" name="Rectangle 152">
                <a:extLst>
                  <a:ext uri="{FF2B5EF4-FFF2-40B4-BE49-F238E27FC236}">
                    <a16:creationId xmlns:a16="http://schemas.microsoft.com/office/drawing/2014/main" id="{5EA66D41-3932-6438-D802-3D59A7CD38A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10" y="1463"/>
                <a:ext cx="310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69497" name="Rectangle 153">
                <a:extLst>
                  <a:ext uri="{FF2B5EF4-FFF2-40B4-BE49-F238E27FC236}">
                    <a16:creationId xmlns:a16="http://schemas.microsoft.com/office/drawing/2014/main" id="{D931CD4C-2C52-4244-24BE-2005778CEEE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20" y="1463"/>
                <a:ext cx="7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69498" name="Rectangle 154">
                <a:extLst>
                  <a:ext uri="{FF2B5EF4-FFF2-40B4-BE49-F238E27FC236}">
                    <a16:creationId xmlns:a16="http://schemas.microsoft.com/office/drawing/2014/main" id="{DA944F6E-E508-4BC0-01FC-BC56023BB53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14" y="1469"/>
                <a:ext cx="13" cy="80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69499" name="Rectangle 155">
                <a:extLst>
                  <a:ext uri="{FF2B5EF4-FFF2-40B4-BE49-F238E27FC236}">
                    <a16:creationId xmlns:a16="http://schemas.microsoft.com/office/drawing/2014/main" id="{58DF59AB-6F62-DFFF-7884-101DDC93AAC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455" y="1469"/>
                <a:ext cx="6" cy="80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69500" name="Rectangle 156">
                <a:extLst>
                  <a:ext uri="{FF2B5EF4-FFF2-40B4-BE49-F238E27FC236}">
                    <a16:creationId xmlns:a16="http://schemas.microsoft.com/office/drawing/2014/main" id="{DB5F7DFD-5BE1-F42D-64D6-CEB7D52F629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653" y="1469"/>
                <a:ext cx="6" cy="80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69501" name="Rectangle 157">
                <a:extLst>
                  <a:ext uri="{FF2B5EF4-FFF2-40B4-BE49-F238E27FC236}">
                    <a16:creationId xmlns:a16="http://schemas.microsoft.com/office/drawing/2014/main" id="{A36081DD-732A-AF08-D15B-E0EBAF0A1A5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70" y="1469"/>
                <a:ext cx="6" cy="80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69502" name="Rectangle 158">
                <a:extLst>
                  <a:ext uri="{FF2B5EF4-FFF2-40B4-BE49-F238E27FC236}">
                    <a16:creationId xmlns:a16="http://schemas.microsoft.com/office/drawing/2014/main" id="{BEB7477C-7CBE-B290-17E0-4489CC2BEC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86" y="1469"/>
                <a:ext cx="7" cy="80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69503" name="Rectangle 159">
                <a:extLst>
                  <a:ext uri="{FF2B5EF4-FFF2-40B4-BE49-F238E27FC236}">
                    <a16:creationId xmlns:a16="http://schemas.microsoft.com/office/drawing/2014/main" id="{0B37FDD1-8FC9-5A94-96C6-D7EE133D0D6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03" y="1469"/>
                <a:ext cx="7" cy="80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69504" name="Rectangle 160">
                <a:extLst>
                  <a:ext uri="{FF2B5EF4-FFF2-40B4-BE49-F238E27FC236}">
                    <a16:creationId xmlns:a16="http://schemas.microsoft.com/office/drawing/2014/main" id="{B107BFA0-16F7-2511-8EBA-3C4CB00C7F1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20" y="1469"/>
                <a:ext cx="7" cy="80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69505" name="Rectangle 161">
                <a:extLst>
                  <a:ext uri="{FF2B5EF4-FFF2-40B4-BE49-F238E27FC236}">
                    <a16:creationId xmlns:a16="http://schemas.microsoft.com/office/drawing/2014/main" id="{F454042A-2DF3-5C95-E094-1EFB9A5A30C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33" y="1556"/>
                <a:ext cx="1776" cy="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900">
                    <a:solidFill>
                      <a:srgbClr val="000000"/>
                    </a:solidFill>
                    <a:latin typeface="Arial" panose="020B0604020202020204" pitchFamily="34" charset="0"/>
                  </a:rPr>
                  <a:t>Allows Learning Application to Own Project (Immediate)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69506" name="Rectangle 162">
                <a:extLst>
                  <a:ext uri="{FF2B5EF4-FFF2-40B4-BE49-F238E27FC236}">
                    <a16:creationId xmlns:a16="http://schemas.microsoft.com/office/drawing/2014/main" id="{6803980D-131B-A08C-566A-058587D499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572" y="1556"/>
                <a:ext cx="20" cy="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9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69507" name="Rectangle 163">
                <a:extLst>
                  <a:ext uri="{FF2B5EF4-FFF2-40B4-BE49-F238E27FC236}">
                    <a16:creationId xmlns:a16="http://schemas.microsoft.com/office/drawing/2014/main" id="{C06D4DEB-334A-3D5A-7C55-74C50B48547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38" y="1556"/>
                <a:ext cx="40" cy="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900">
                    <a:solidFill>
                      <a:srgbClr val="000000"/>
                    </a:solidFill>
                    <a:latin typeface="Arial" panose="020B0604020202020204" pitchFamily="34" charset="0"/>
                  </a:rPr>
                  <a:t>3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69508" name="Rectangle 164">
                <a:extLst>
                  <a:ext uri="{FF2B5EF4-FFF2-40B4-BE49-F238E27FC236}">
                    <a16:creationId xmlns:a16="http://schemas.microsoft.com/office/drawing/2014/main" id="{71B2B78E-7C4C-A09B-82DD-106B6647CEA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77" y="1556"/>
                <a:ext cx="20" cy="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9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69509" name="Rectangle 165">
                <a:extLst>
                  <a:ext uri="{FF2B5EF4-FFF2-40B4-BE49-F238E27FC236}">
                    <a16:creationId xmlns:a16="http://schemas.microsoft.com/office/drawing/2014/main" id="{C6ADFBA2-6F67-0FD0-99A7-45A374DA743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789" y="1555"/>
                <a:ext cx="52" cy="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900" b="1" i="1">
                    <a:solidFill>
                      <a:srgbClr val="000000"/>
                    </a:solidFill>
                    <a:latin typeface="Arial" panose="020B0604020202020204" pitchFamily="34" charset="0"/>
                  </a:rPr>
                  <a:t>U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69510" name="Rectangle 166">
                <a:extLst>
                  <a:ext uri="{FF2B5EF4-FFF2-40B4-BE49-F238E27FC236}">
                    <a16:creationId xmlns:a16="http://schemas.microsoft.com/office/drawing/2014/main" id="{2514EB32-B649-E6F7-CBDC-F40C2F0E0E0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840" y="1555"/>
                <a:ext cx="20" cy="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900" b="1" i="1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69511" name="Rectangle 167">
                <a:extLst>
                  <a:ext uri="{FF2B5EF4-FFF2-40B4-BE49-F238E27FC236}">
                    <a16:creationId xmlns:a16="http://schemas.microsoft.com/office/drawing/2014/main" id="{AD9D4D75-D0FE-0C9A-8772-9867E687E49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08" y="1556"/>
                <a:ext cx="48" cy="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900">
                    <a:solidFill>
                      <a:srgbClr val="000000"/>
                    </a:solidFill>
                    <a:latin typeface="Arial" panose="020B0604020202020204" pitchFamily="34" charset="0"/>
                  </a:rPr>
                  <a:t>S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69512" name="Rectangle 168">
                <a:extLst>
                  <a:ext uri="{FF2B5EF4-FFF2-40B4-BE49-F238E27FC236}">
                    <a16:creationId xmlns:a16="http://schemas.microsoft.com/office/drawing/2014/main" id="{B2025C1C-5440-AD09-42DE-8A25E775DA1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55" y="1556"/>
                <a:ext cx="20" cy="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9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69513" name="Rectangle 169">
                <a:extLst>
                  <a:ext uri="{FF2B5EF4-FFF2-40B4-BE49-F238E27FC236}">
                    <a16:creationId xmlns:a16="http://schemas.microsoft.com/office/drawing/2014/main" id="{91E5C11B-0217-C77C-D682-E25632D4B4B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28" y="1556"/>
                <a:ext cx="42" cy="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900">
                    <a:solidFill>
                      <a:srgbClr val="000000"/>
                    </a:solidFill>
                    <a:latin typeface="Arial" panose="020B0604020202020204" pitchFamily="34" charset="0"/>
                  </a:rPr>
                  <a:t>+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69514" name="Rectangle 170">
                <a:extLst>
                  <a:ext uri="{FF2B5EF4-FFF2-40B4-BE49-F238E27FC236}">
                    <a16:creationId xmlns:a16="http://schemas.microsoft.com/office/drawing/2014/main" id="{17B95EAD-2B70-3F56-27FF-EE36D576404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69" y="1556"/>
                <a:ext cx="20" cy="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9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69515" name="Rectangle 171">
                <a:extLst>
                  <a:ext uri="{FF2B5EF4-FFF2-40B4-BE49-F238E27FC236}">
                    <a16:creationId xmlns:a16="http://schemas.microsoft.com/office/drawing/2014/main" id="{3E7E1D18-DA12-17C2-D380-D0F2E0E67C6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3" y="1556"/>
                <a:ext cx="24" cy="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900">
                    <a:solidFill>
                      <a:srgbClr val="000000"/>
                    </a:solidFill>
                    <a:latin typeface="Arial" panose="020B0604020202020204" pitchFamily="34" charset="0"/>
                  </a:rPr>
                  <a:t>-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69516" name="Rectangle 172">
                <a:extLst>
                  <a:ext uri="{FF2B5EF4-FFF2-40B4-BE49-F238E27FC236}">
                    <a16:creationId xmlns:a16="http://schemas.microsoft.com/office/drawing/2014/main" id="{57548458-FDA3-89B5-5D06-ABA9E0BF206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77" y="1556"/>
                <a:ext cx="20" cy="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9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69517" name="Rectangle 173">
                <a:extLst>
                  <a:ext uri="{FF2B5EF4-FFF2-40B4-BE49-F238E27FC236}">
                    <a16:creationId xmlns:a16="http://schemas.microsoft.com/office/drawing/2014/main" id="{375C50F3-3228-6AA8-D7D3-4E598169381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14" y="1549"/>
                <a:ext cx="13" cy="7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69518" name="Rectangle 174">
                <a:extLst>
                  <a:ext uri="{FF2B5EF4-FFF2-40B4-BE49-F238E27FC236}">
                    <a16:creationId xmlns:a16="http://schemas.microsoft.com/office/drawing/2014/main" id="{2ABDE770-DDCF-F690-36B1-EA875EF7B58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27" y="1549"/>
                <a:ext cx="2628" cy="7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69519" name="Rectangle 175">
                <a:extLst>
                  <a:ext uri="{FF2B5EF4-FFF2-40B4-BE49-F238E27FC236}">
                    <a16:creationId xmlns:a16="http://schemas.microsoft.com/office/drawing/2014/main" id="{2A24D354-3517-45C1-5E32-D4287FE9A59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455" y="1549"/>
                <a:ext cx="6" cy="7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69520" name="Rectangle 176">
                <a:extLst>
                  <a:ext uri="{FF2B5EF4-FFF2-40B4-BE49-F238E27FC236}">
                    <a16:creationId xmlns:a16="http://schemas.microsoft.com/office/drawing/2014/main" id="{749E196E-9850-1523-DC57-6622EB13489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461" y="1549"/>
                <a:ext cx="192" cy="7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69521" name="Rectangle 177">
                <a:extLst>
                  <a:ext uri="{FF2B5EF4-FFF2-40B4-BE49-F238E27FC236}">
                    <a16:creationId xmlns:a16="http://schemas.microsoft.com/office/drawing/2014/main" id="{9DDAD3AF-B3CF-78BC-066D-05E01380185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653" y="1549"/>
                <a:ext cx="6" cy="7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69522" name="Rectangle 178">
                <a:extLst>
                  <a:ext uri="{FF2B5EF4-FFF2-40B4-BE49-F238E27FC236}">
                    <a16:creationId xmlns:a16="http://schemas.microsoft.com/office/drawing/2014/main" id="{0F7AEFF4-3FF2-F004-D6EC-8886E0E58AC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659" y="1549"/>
                <a:ext cx="311" cy="7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69523" name="Rectangle 179">
                <a:extLst>
                  <a:ext uri="{FF2B5EF4-FFF2-40B4-BE49-F238E27FC236}">
                    <a16:creationId xmlns:a16="http://schemas.microsoft.com/office/drawing/2014/main" id="{E88186AC-B24C-B207-3196-DB847A2F66C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70" y="1549"/>
                <a:ext cx="6" cy="7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69524" name="Rectangle 180">
                <a:extLst>
                  <a:ext uri="{FF2B5EF4-FFF2-40B4-BE49-F238E27FC236}">
                    <a16:creationId xmlns:a16="http://schemas.microsoft.com/office/drawing/2014/main" id="{4BFDC066-27E0-4057-D10E-EE28E6E434A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76" y="1549"/>
                <a:ext cx="310" cy="7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69525" name="Rectangle 181">
                <a:extLst>
                  <a:ext uri="{FF2B5EF4-FFF2-40B4-BE49-F238E27FC236}">
                    <a16:creationId xmlns:a16="http://schemas.microsoft.com/office/drawing/2014/main" id="{D4C60C71-7EC2-6669-F70C-791DFF9DC13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86" y="1549"/>
                <a:ext cx="7" cy="7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69526" name="Rectangle 182">
                <a:extLst>
                  <a:ext uri="{FF2B5EF4-FFF2-40B4-BE49-F238E27FC236}">
                    <a16:creationId xmlns:a16="http://schemas.microsoft.com/office/drawing/2014/main" id="{F8530007-5C95-DEA8-D078-E0D892C0742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93" y="1549"/>
                <a:ext cx="310" cy="7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69527" name="Rectangle 183">
                <a:extLst>
                  <a:ext uri="{FF2B5EF4-FFF2-40B4-BE49-F238E27FC236}">
                    <a16:creationId xmlns:a16="http://schemas.microsoft.com/office/drawing/2014/main" id="{CECC1DA4-5387-2463-5112-BA34597BE56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03" y="1549"/>
                <a:ext cx="7" cy="7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69528" name="Rectangle 184">
                <a:extLst>
                  <a:ext uri="{FF2B5EF4-FFF2-40B4-BE49-F238E27FC236}">
                    <a16:creationId xmlns:a16="http://schemas.microsoft.com/office/drawing/2014/main" id="{D22E543F-6600-4CF4-0274-2F75B1F932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10" y="1549"/>
                <a:ext cx="310" cy="7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69529" name="Rectangle 185">
                <a:extLst>
                  <a:ext uri="{FF2B5EF4-FFF2-40B4-BE49-F238E27FC236}">
                    <a16:creationId xmlns:a16="http://schemas.microsoft.com/office/drawing/2014/main" id="{1CFB9CFB-61B0-27DA-1166-F830CE9E034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20" y="1549"/>
                <a:ext cx="7" cy="7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69530" name="Rectangle 186">
                <a:extLst>
                  <a:ext uri="{FF2B5EF4-FFF2-40B4-BE49-F238E27FC236}">
                    <a16:creationId xmlns:a16="http://schemas.microsoft.com/office/drawing/2014/main" id="{61C9B8A9-D6C3-CE56-571B-4C6C46E0199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14" y="1556"/>
                <a:ext cx="13" cy="8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69531" name="Rectangle 187">
                <a:extLst>
                  <a:ext uri="{FF2B5EF4-FFF2-40B4-BE49-F238E27FC236}">
                    <a16:creationId xmlns:a16="http://schemas.microsoft.com/office/drawing/2014/main" id="{16B01651-D72C-5DEF-07DC-8A5055DBB32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455" y="1556"/>
                <a:ext cx="6" cy="8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69532" name="Rectangle 188">
                <a:extLst>
                  <a:ext uri="{FF2B5EF4-FFF2-40B4-BE49-F238E27FC236}">
                    <a16:creationId xmlns:a16="http://schemas.microsoft.com/office/drawing/2014/main" id="{3C3BBAE8-1DDE-423E-208B-A8F991F6D5D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653" y="1556"/>
                <a:ext cx="6" cy="8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69533" name="Rectangle 189">
                <a:extLst>
                  <a:ext uri="{FF2B5EF4-FFF2-40B4-BE49-F238E27FC236}">
                    <a16:creationId xmlns:a16="http://schemas.microsoft.com/office/drawing/2014/main" id="{7AE88D99-C375-B00C-7D15-5BA12A0C075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70" y="1556"/>
                <a:ext cx="6" cy="8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69534" name="Rectangle 190">
                <a:extLst>
                  <a:ext uri="{FF2B5EF4-FFF2-40B4-BE49-F238E27FC236}">
                    <a16:creationId xmlns:a16="http://schemas.microsoft.com/office/drawing/2014/main" id="{768E31CD-0FD7-36C8-3391-C7889C7316F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86" y="1556"/>
                <a:ext cx="7" cy="8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69535" name="Rectangle 191">
                <a:extLst>
                  <a:ext uri="{FF2B5EF4-FFF2-40B4-BE49-F238E27FC236}">
                    <a16:creationId xmlns:a16="http://schemas.microsoft.com/office/drawing/2014/main" id="{29E3F3AB-42A8-4020-5C7B-76FC7A5C0F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03" y="1556"/>
                <a:ext cx="7" cy="8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69536" name="Rectangle 192">
                <a:extLst>
                  <a:ext uri="{FF2B5EF4-FFF2-40B4-BE49-F238E27FC236}">
                    <a16:creationId xmlns:a16="http://schemas.microsoft.com/office/drawing/2014/main" id="{99AD7111-1257-B935-14A7-61937543DB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20" y="1556"/>
                <a:ext cx="7" cy="8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69537" name="Rectangle 193">
                <a:extLst>
                  <a:ext uri="{FF2B5EF4-FFF2-40B4-BE49-F238E27FC236}">
                    <a16:creationId xmlns:a16="http://schemas.microsoft.com/office/drawing/2014/main" id="{877B25A0-0FC8-CF64-3085-B6A9EEE4803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33" y="1644"/>
                <a:ext cx="1340" cy="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900">
                    <a:solidFill>
                      <a:srgbClr val="000000"/>
                    </a:solidFill>
                    <a:latin typeface="Arial" panose="020B0604020202020204" pitchFamily="34" charset="0"/>
                  </a:rPr>
                  <a:t>Compatible with Different Learning Styles 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69538" name="Rectangle 194">
                <a:extLst>
                  <a:ext uri="{FF2B5EF4-FFF2-40B4-BE49-F238E27FC236}">
                    <a16:creationId xmlns:a16="http://schemas.microsoft.com/office/drawing/2014/main" id="{F56D4CC6-2124-7080-78F9-C03336CEE78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146" y="1644"/>
                <a:ext cx="764" cy="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900">
                    <a:solidFill>
                      <a:srgbClr val="000000"/>
                    </a:solidFill>
                    <a:latin typeface="Arial" panose="020B0604020202020204" pitchFamily="34" charset="0"/>
                  </a:rPr>
                  <a:t>(e.g. via Multiple Media)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69539" name="Rectangle 195">
                <a:extLst>
                  <a:ext uri="{FF2B5EF4-FFF2-40B4-BE49-F238E27FC236}">
                    <a16:creationId xmlns:a16="http://schemas.microsoft.com/office/drawing/2014/main" id="{CD1C611C-EA79-D324-4DE0-33B19E9F8CE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893" y="1644"/>
                <a:ext cx="20" cy="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9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69540" name="Rectangle 196">
                <a:extLst>
                  <a:ext uri="{FF2B5EF4-FFF2-40B4-BE49-F238E27FC236}">
                    <a16:creationId xmlns:a16="http://schemas.microsoft.com/office/drawing/2014/main" id="{3C1A6D6E-B174-2928-BDEF-11B58DF9B88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38" y="1644"/>
                <a:ext cx="40" cy="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900">
                    <a:solidFill>
                      <a:srgbClr val="000000"/>
                    </a:solidFill>
                    <a:latin typeface="Arial" panose="020B0604020202020204" pitchFamily="34" charset="0"/>
                  </a:rPr>
                  <a:t>3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69541" name="Rectangle 197">
                <a:extLst>
                  <a:ext uri="{FF2B5EF4-FFF2-40B4-BE49-F238E27FC236}">
                    <a16:creationId xmlns:a16="http://schemas.microsoft.com/office/drawing/2014/main" id="{02EC2CEB-D3DA-D1A6-6061-69476F6F3A0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77" y="1644"/>
                <a:ext cx="20" cy="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9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69542" name="Rectangle 198">
                <a:extLst>
                  <a:ext uri="{FF2B5EF4-FFF2-40B4-BE49-F238E27FC236}">
                    <a16:creationId xmlns:a16="http://schemas.microsoft.com/office/drawing/2014/main" id="{D5E8CC56-A7EB-A15B-2F74-728D719D8DA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786" y="1643"/>
                <a:ext cx="60" cy="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900" b="1" i="1">
                    <a:solidFill>
                      <a:srgbClr val="000000"/>
                    </a:solidFill>
                    <a:latin typeface="Arial" panose="020B0604020202020204" pitchFamily="34" charset="0"/>
                  </a:rPr>
                  <a:t>M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69543" name="Rectangle 199">
                <a:extLst>
                  <a:ext uri="{FF2B5EF4-FFF2-40B4-BE49-F238E27FC236}">
                    <a16:creationId xmlns:a16="http://schemas.microsoft.com/office/drawing/2014/main" id="{07044B81-98D6-1E23-967A-0D5C5837FAE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844" y="1643"/>
                <a:ext cx="20" cy="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900" b="1" i="1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69544" name="Rectangle 200">
                <a:extLst>
                  <a:ext uri="{FF2B5EF4-FFF2-40B4-BE49-F238E27FC236}">
                    <a16:creationId xmlns:a16="http://schemas.microsoft.com/office/drawing/2014/main" id="{74118F00-56E2-67BA-B287-DED8CBC2612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08" y="1644"/>
                <a:ext cx="48" cy="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900">
                    <a:solidFill>
                      <a:srgbClr val="000000"/>
                    </a:solidFill>
                    <a:latin typeface="Arial" panose="020B0604020202020204" pitchFamily="34" charset="0"/>
                  </a:rPr>
                  <a:t>S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69545" name="Rectangle 201">
                <a:extLst>
                  <a:ext uri="{FF2B5EF4-FFF2-40B4-BE49-F238E27FC236}">
                    <a16:creationId xmlns:a16="http://schemas.microsoft.com/office/drawing/2014/main" id="{3022516C-693C-3126-7988-BA9A243B88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55" y="1644"/>
                <a:ext cx="20" cy="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9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69546" name="Rectangle 202">
                <a:extLst>
                  <a:ext uri="{FF2B5EF4-FFF2-40B4-BE49-F238E27FC236}">
                    <a16:creationId xmlns:a16="http://schemas.microsoft.com/office/drawing/2014/main" id="{939C799B-A16E-C327-B2FA-88359BFA06F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25" y="1644"/>
                <a:ext cx="48" cy="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900">
                    <a:solidFill>
                      <a:srgbClr val="000000"/>
                    </a:solidFill>
                    <a:latin typeface="Arial" panose="020B0604020202020204" pitchFamily="34" charset="0"/>
                  </a:rPr>
                  <a:t>S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69547" name="Rectangle 203">
                <a:extLst>
                  <a:ext uri="{FF2B5EF4-FFF2-40B4-BE49-F238E27FC236}">
                    <a16:creationId xmlns:a16="http://schemas.microsoft.com/office/drawing/2014/main" id="{9D646504-278B-9AC4-FECD-AB9B45FA2CA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72" y="1644"/>
                <a:ext cx="20" cy="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9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69548" name="Rectangle 204">
                <a:extLst>
                  <a:ext uri="{FF2B5EF4-FFF2-40B4-BE49-F238E27FC236}">
                    <a16:creationId xmlns:a16="http://schemas.microsoft.com/office/drawing/2014/main" id="{8CE28057-7D86-61E4-C8AA-D6880DB3EFA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3" y="1644"/>
                <a:ext cx="24" cy="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900">
                    <a:solidFill>
                      <a:srgbClr val="000000"/>
                    </a:solidFill>
                    <a:latin typeface="Arial" panose="020B0604020202020204" pitchFamily="34" charset="0"/>
                  </a:rPr>
                  <a:t>-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69549" name="Rectangle 205">
                <a:extLst>
                  <a:ext uri="{FF2B5EF4-FFF2-40B4-BE49-F238E27FC236}">
                    <a16:creationId xmlns:a16="http://schemas.microsoft.com/office/drawing/2014/main" id="{F6C44E94-2CD2-59EE-1CFD-80AF0D07A10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77" y="1644"/>
                <a:ext cx="20" cy="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9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69550" name="Rectangle 206">
                <a:extLst>
                  <a:ext uri="{FF2B5EF4-FFF2-40B4-BE49-F238E27FC236}">
                    <a16:creationId xmlns:a16="http://schemas.microsoft.com/office/drawing/2014/main" id="{7ACC98F3-A3A5-FF17-047D-7C8AF909D86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14" y="1637"/>
                <a:ext cx="13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69551" name="Rectangle 207">
                <a:extLst>
                  <a:ext uri="{FF2B5EF4-FFF2-40B4-BE49-F238E27FC236}">
                    <a16:creationId xmlns:a16="http://schemas.microsoft.com/office/drawing/2014/main" id="{365C9386-CB8C-55A9-D9CF-99F1EF36DF3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27" y="1637"/>
                <a:ext cx="2628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69552" name="Rectangle 208">
                <a:extLst>
                  <a:ext uri="{FF2B5EF4-FFF2-40B4-BE49-F238E27FC236}">
                    <a16:creationId xmlns:a16="http://schemas.microsoft.com/office/drawing/2014/main" id="{57B09AFF-56B7-BCD8-B95A-E01B573265C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455" y="1637"/>
                <a:ext cx="6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569754" name="Group 410">
              <a:extLst>
                <a:ext uri="{FF2B5EF4-FFF2-40B4-BE49-F238E27FC236}">
                  <a16:creationId xmlns:a16="http://schemas.microsoft.com/office/drawing/2014/main" id="{82CF244F-0BEF-42A2-94B4-299610ABA038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814" y="1637"/>
              <a:ext cx="4113" cy="707"/>
              <a:chOff x="814" y="1637"/>
              <a:chExt cx="4113" cy="707"/>
            </a:xfrm>
          </p:grpSpPr>
          <p:sp>
            <p:nvSpPr>
              <p:cNvPr id="569554" name="Rectangle 210">
                <a:extLst>
                  <a:ext uri="{FF2B5EF4-FFF2-40B4-BE49-F238E27FC236}">
                    <a16:creationId xmlns:a16="http://schemas.microsoft.com/office/drawing/2014/main" id="{D96898F4-1847-E528-BA02-435949E2A22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461" y="1637"/>
                <a:ext cx="192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69555" name="Rectangle 211">
                <a:extLst>
                  <a:ext uri="{FF2B5EF4-FFF2-40B4-BE49-F238E27FC236}">
                    <a16:creationId xmlns:a16="http://schemas.microsoft.com/office/drawing/2014/main" id="{F2D639A9-93C8-8716-0FB3-AE1C73232F1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653" y="1637"/>
                <a:ext cx="6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69556" name="Rectangle 212">
                <a:extLst>
                  <a:ext uri="{FF2B5EF4-FFF2-40B4-BE49-F238E27FC236}">
                    <a16:creationId xmlns:a16="http://schemas.microsoft.com/office/drawing/2014/main" id="{6713E3E3-8FBB-5E90-98EB-E7D9A96EB98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659" y="1637"/>
                <a:ext cx="311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69557" name="Rectangle 213">
                <a:extLst>
                  <a:ext uri="{FF2B5EF4-FFF2-40B4-BE49-F238E27FC236}">
                    <a16:creationId xmlns:a16="http://schemas.microsoft.com/office/drawing/2014/main" id="{924E878C-4F0C-6124-719F-AE7DF505453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70" y="1637"/>
                <a:ext cx="6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69558" name="Rectangle 214">
                <a:extLst>
                  <a:ext uri="{FF2B5EF4-FFF2-40B4-BE49-F238E27FC236}">
                    <a16:creationId xmlns:a16="http://schemas.microsoft.com/office/drawing/2014/main" id="{41B5C7E2-739E-76A5-1CF2-7419ECF7302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76" y="1637"/>
                <a:ext cx="310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69559" name="Rectangle 215">
                <a:extLst>
                  <a:ext uri="{FF2B5EF4-FFF2-40B4-BE49-F238E27FC236}">
                    <a16:creationId xmlns:a16="http://schemas.microsoft.com/office/drawing/2014/main" id="{07749DF3-1DE9-3979-530D-28A0BF7B956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86" y="1637"/>
                <a:ext cx="7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69560" name="Rectangle 216">
                <a:extLst>
                  <a:ext uri="{FF2B5EF4-FFF2-40B4-BE49-F238E27FC236}">
                    <a16:creationId xmlns:a16="http://schemas.microsoft.com/office/drawing/2014/main" id="{431FADD7-A002-9703-777A-A2D0EC197EC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93" y="1637"/>
                <a:ext cx="310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69561" name="Rectangle 217">
                <a:extLst>
                  <a:ext uri="{FF2B5EF4-FFF2-40B4-BE49-F238E27FC236}">
                    <a16:creationId xmlns:a16="http://schemas.microsoft.com/office/drawing/2014/main" id="{D98FEC8A-D4BB-68CC-1F30-90081C1F300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03" y="1637"/>
                <a:ext cx="7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69562" name="Rectangle 218">
                <a:extLst>
                  <a:ext uri="{FF2B5EF4-FFF2-40B4-BE49-F238E27FC236}">
                    <a16:creationId xmlns:a16="http://schemas.microsoft.com/office/drawing/2014/main" id="{A9A48AC8-0F39-8E61-F3B2-9E13CB77B37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10" y="1637"/>
                <a:ext cx="310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69563" name="Rectangle 219">
                <a:extLst>
                  <a:ext uri="{FF2B5EF4-FFF2-40B4-BE49-F238E27FC236}">
                    <a16:creationId xmlns:a16="http://schemas.microsoft.com/office/drawing/2014/main" id="{67B48DDF-544D-D583-DC2C-D0519012D1C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20" y="1637"/>
                <a:ext cx="7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69564" name="Rectangle 220">
                <a:extLst>
                  <a:ext uri="{FF2B5EF4-FFF2-40B4-BE49-F238E27FC236}">
                    <a16:creationId xmlns:a16="http://schemas.microsoft.com/office/drawing/2014/main" id="{A888C344-F34B-1A19-14DD-405F47B920A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14" y="1643"/>
                <a:ext cx="13" cy="82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69565" name="Rectangle 221">
                <a:extLst>
                  <a:ext uri="{FF2B5EF4-FFF2-40B4-BE49-F238E27FC236}">
                    <a16:creationId xmlns:a16="http://schemas.microsoft.com/office/drawing/2014/main" id="{883A3714-3861-BCA0-4723-893DBBAADED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455" y="1643"/>
                <a:ext cx="6" cy="82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69566" name="Rectangle 222">
                <a:extLst>
                  <a:ext uri="{FF2B5EF4-FFF2-40B4-BE49-F238E27FC236}">
                    <a16:creationId xmlns:a16="http://schemas.microsoft.com/office/drawing/2014/main" id="{1C7CCFCD-2334-0665-DF77-395D0461439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653" y="1643"/>
                <a:ext cx="6" cy="82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69567" name="Rectangle 223">
                <a:extLst>
                  <a:ext uri="{FF2B5EF4-FFF2-40B4-BE49-F238E27FC236}">
                    <a16:creationId xmlns:a16="http://schemas.microsoft.com/office/drawing/2014/main" id="{C1CE062B-B10C-09A8-A099-C3CE6536076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70" y="1643"/>
                <a:ext cx="6" cy="82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69568" name="Rectangle 224">
                <a:extLst>
                  <a:ext uri="{FF2B5EF4-FFF2-40B4-BE49-F238E27FC236}">
                    <a16:creationId xmlns:a16="http://schemas.microsoft.com/office/drawing/2014/main" id="{CCDA73C7-4038-A5AA-E75F-E76099CFBE2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86" y="1643"/>
                <a:ext cx="7" cy="82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69569" name="Rectangle 225">
                <a:extLst>
                  <a:ext uri="{FF2B5EF4-FFF2-40B4-BE49-F238E27FC236}">
                    <a16:creationId xmlns:a16="http://schemas.microsoft.com/office/drawing/2014/main" id="{B489EDC0-2F4C-3463-72A0-964FD9B1BEC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03" y="1643"/>
                <a:ext cx="7" cy="82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69570" name="Rectangle 226">
                <a:extLst>
                  <a:ext uri="{FF2B5EF4-FFF2-40B4-BE49-F238E27FC236}">
                    <a16:creationId xmlns:a16="http://schemas.microsoft.com/office/drawing/2014/main" id="{605B292A-B884-DAEA-E08D-29082600DD7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20" y="1643"/>
                <a:ext cx="7" cy="82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69571" name="Rectangle 227">
                <a:extLst>
                  <a:ext uri="{FF2B5EF4-FFF2-40B4-BE49-F238E27FC236}">
                    <a16:creationId xmlns:a16="http://schemas.microsoft.com/office/drawing/2014/main" id="{C421F14D-0634-FD0A-AEBC-57C6DF8339A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33" y="1732"/>
                <a:ext cx="1452" cy="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900">
                    <a:solidFill>
                      <a:srgbClr val="000000"/>
                    </a:solidFill>
                    <a:latin typeface="Arial" panose="020B0604020202020204" pitchFamily="34" charset="0"/>
                  </a:rPr>
                  <a:t>Stimulates Learner Interest and Engagement: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69572" name="Rectangle 228">
                <a:extLst>
                  <a:ext uri="{FF2B5EF4-FFF2-40B4-BE49-F238E27FC236}">
                    <a16:creationId xmlns:a16="http://schemas.microsoft.com/office/drawing/2014/main" id="{061DD4E9-E802-A805-A9BD-0301948AC88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55" y="1732"/>
                <a:ext cx="20" cy="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9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69573" name="Rectangle 229">
                <a:extLst>
                  <a:ext uri="{FF2B5EF4-FFF2-40B4-BE49-F238E27FC236}">
                    <a16:creationId xmlns:a16="http://schemas.microsoft.com/office/drawing/2014/main" id="{3C2A460C-C660-9724-75D6-40DDD85A562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57" y="1732"/>
                <a:ext cx="20" cy="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9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69574" name="Rectangle 230">
                <a:extLst>
                  <a:ext uri="{FF2B5EF4-FFF2-40B4-BE49-F238E27FC236}">
                    <a16:creationId xmlns:a16="http://schemas.microsoft.com/office/drawing/2014/main" id="{71382D76-79A4-A21B-61DC-B67D68F82C6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814" y="1732"/>
                <a:ext cx="20" cy="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9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69575" name="Rectangle 231">
                <a:extLst>
                  <a:ext uri="{FF2B5EF4-FFF2-40B4-BE49-F238E27FC236}">
                    <a16:creationId xmlns:a16="http://schemas.microsoft.com/office/drawing/2014/main" id="{07B53EDE-185D-6882-29CF-CE9D28F6356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31" y="1732"/>
                <a:ext cx="20" cy="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9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69576" name="Rectangle 232">
                <a:extLst>
                  <a:ext uri="{FF2B5EF4-FFF2-40B4-BE49-F238E27FC236}">
                    <a16:creationId xmlns:a16="http://schemas.microsoft.com/office/drawing/2014/main" id="{34D14551-DEEE-ACB0-4984-C8F687D788B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48" y="1732"/>
                <a:ext cx="20" cy="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9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69577" name="Rectangle 233">
                <a:extLst>
                  <a:ext uri="{FF2B5EF4-FFF2-40B4-BE49-F238E27FC236}">
                    <a16:creationId xmlns:a16="http://schemas.microsoft.com/office/drawing/2014/main" id="{44924AA4-E301-C050-C007-CB414FD2AF4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65" y="1732"/>
                <a:ext cx="20" cy="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9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69578" name="Rectangle 234">
                <a:extLst>
                  <a:ext uri="{FF2B5EF4-FFF2-40B4-BE49-F238E27FC236}">
                    <a16:creationId xmlns:a16="http://schemas.microsoft.com/office/drawing/2014/main" id="{161DEC6C-C5CE-C417-8A57-4E2DDBD9731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14" y="1725"/>
                <a:ext cx="13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69579" name="Rectangle 235">
                <a:extLst>
                  <a:ext uri="{FF2B5EF4-FFF2-40B4-BE49-F238E27FC236}">
                    <a16:creationId xmlns:a16="http://schemas.microsoft.com/office/drawing/2014/main" id="{07046E01-C25E-CD91-7F7F-B2978D52BD2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27" y="1725"/>
                <a:ext cx="2628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69580" name="Rectangle 236">
                <a:extLst>
                  <a:ext uri="{FF2B5EF4-FFF2-40B4-BE49-F238E27FC236}">
                    <a16:creationId xmlns:a16="http://schemas.microsoft.com/office/drawing/2014/main" id="{E1E4A404-1D3D-BDFE-89D4-E3694153602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455" y="1725"/>
                <a:ext cx="6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69581" name="Rectangle 237">
                <a:extLst>
                  <a:ext uri="{FF2B5EF4-FFF2-40B4-BE49-F238E27FC236}">
                    <a16:creationId xmlns:a16="http://schemas.microsoft.com/office/drawing/2014/main" id="{8518F42B-4FFD-2101-C335-9F1820966DF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461" y="1725"/>
                <a:ext cx="192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69582" name="Rectangle 238">
                <a:extLst>
                  <a:ext uri="{FF2B5EF4-FFF2-40B4-BE49-F238E27FC236}">
                    <a16:creationId xmlns:a16="http://schemas.microsoft.com/office/drawing/2014/main" id="{E77C25DC-FE06-AB87-7912-F0FDE96C6BF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653" y="1725"/>
                <a:ext cx="6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69583" name="Rectangle 239">
                <a:extLst>
                  <a:ext uri="{FF2B5EF4-FFF2-40B4-BE49-F238E27FC236}">
                    <a16:creationId xmlns:a16="http://schemas.microsoft.com/office/drawing/2014/main" id="{E957CF6F-FBE1-2F3A-A957-53A10ADB36F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659" y="1725"/>
                <a:ext cx="311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69584" name="Rectangle 240">
                <a:extLst>
                  <a:ext uri="{FF2B5EF4-FFF2-40B4-BE49-F238E27FC236}">
                    <a16:creationId xmlns:a16="http://schemas.microsoft.com/office/drawing/2014/main" id="{DBD7B065-064B-CBA8-16C1-3891A1DFBC7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70" y="1725"/>
                <a:ext cx="6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69585" name="Rectangle 241">
                <a:extLst>
                  <a:ext uri="{FF2B5EF4-FFF2-40B4-BE49-F238E27FC236}">
                    <a16:creationId xmlns:a16="http://schemas.microsoft.com/office/drawing/2014/main" id="{114A6CA1-51AD-A953-EDA8-B4B0B4FE7AE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76" y="1725"/>
                <a:ext cx="310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69586" name="Rectangle 242">
                <a:extLst>
                  <a:ext uri="{FF2B5EF4-FFF2-40B4-BE49-F238E27FC236}">
                    <a16:creationId xmlns:a16="http://schemas.microsoft.com/office/drawing/2014/main" id="{85F0289C-2966-14D3-7DC1-59094F6E44C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86" y="1725"/>
                <a:ext cx="7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69587" name="Rectangle 243">
                <a:extLst>
                  <a:ext uri="{FF2B5EF4-FFF2-40B4-BE49-F238E27FC236}">
                    <a16:creationId xmlns:a16="http://schemas.microsoft.com/office/drawing/2014/main" id="{701BD32D-3F2C-6C42-1F1D-A745516284E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93" y="1725"/>
                <a:ext cx="310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69588" name="Rectangle 244">
                <a:extLst>
                  <a:ext uri="{FF2B5EF4-FFF2-40B4-BE49-F238E27FC236}">
                    <a16:creationId xmlns:a16="http://schemas.microsoft.com/office/drawing/2014/main" id="{F96EC53B-FD7B-895B-9F04-937FA535D95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03" y="1725"/>
                <a:ext cx="7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69589" name="Rectangle 245">
                <a:extLst>
                  <a:ext uri="{FF2B5EF4-FFF2-40B4-BE49-F238E27FC236}">
                    <a16:creationId xmlns:a16="http://schemas.microsoft.com/office/drawing/2014/main" id="{49E665F6-770F-218E-FEA6-84924C11DB8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10" y="1725"/>
                <a:ext cx="310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69590" name="Rectangle 246">
                <a:extLst>
                  <a:ext uri="{FF2B5EF4-FFF2-40B4-BE49-F238E27FC236}">
                    <a16:creationId xmlns:a16="http://schemas.microsoft.com/office/drawing/2014/main" id="{DB8E8F0D-2C97-96FE-4979-2252F9692BE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20" y="1725"/>
                <a:ext cx="7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69591" name="Rectangle 247">
                <a:extLst>
                  <a:ext uri="{FF2B5EF4-FFF2-40B4-BE49-F238E27FC236}">
                    <a16:creationId xmlns:a16="http://schemas.microsoft.com/office/drawing/2014/main" id="{13C93601-5882-E8CB-15B1-C1D46CC091A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14" y="1731"/>
                <a:ext cx="13" cy="8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69592" name="Rectangle 248">
                <a:extLst>
                  <a:ext uri="{FF2B5EF4-FFF2-40B4-BE49-F238E27FC236}">
                    <a16:creationId xmlns:a16="http://schemas.microsoft.com/office/drawing/2014/main" id="{19080BE5-19B2-1E6C-5F3A-5CE840B664D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455" y="1731"/>
                <a:ext cx="6" cy="8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69593" name="Rectangle 249">
                <a:extLst>
                  <a:ext uri="{FF2B5EF4-FFF2-40B4-BE49-F238E27FC236}">
                    <a16:creationId xmlns:a16="http://schemas.microsoft.com/office/drawing/2014/main" id="{525E1284-B4BC-307D-2954-73EC7213A66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653" y="1731"/>
                <a:ext cx="6" cy="8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69594" name="Rectangle 250">
                <a:extLst>
                  <a:ext uri="{FF2B5EF4-FFF2-40B4-BE49-F238E27FC236}">
                    <a16:creationId xmlns:a16="http://schemas.microsoft.com/office/drawing/2014/main" id="{C2E113B1-B2AF-CFCB-2FE8-F271DDD6D3E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70" y="1731"/>
                <a:ext cx="6" cy="8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69595" name="Rectangle 251">
                <a:extLst>
                  <a:ext uri="{FF2B5EF4-FFF2-40B4-BE49-F238E27FC236}">
                    <a16:creationId xmlns:a16="http://schemas.microsoft.com/office/drawing/2014/main" id="{C4FBDF8D-5C25-D510-D30D-3B226F63656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86" y="1731"/>
                <a:ext cx="7" cy="8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69596" name="Rectangle 252">
                <a:extLst>
                  <a:ext uri="{FF2B5EF4-FFF2-40B4-BE49-F238E27FC236}">
                    <a16:creationId xmlns:a16="http://schemas.microsoft.com/office/drawing/2014/main" id="{730A7927-4878-4E9E-7C65-640DB17CEF8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03" y="1731"/>
                <a:ext cx="7" cy="8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69597" name="Rectangle 253">
                <a:extLst>
                  <a:ext uri="{FF2B5EF4-FFF2-40B4-BE49-F238E27FC236}">
                    <a16:creationId xmlns:a16="http://schemas.microsoft.com/office/drawing/2014/main" id="{D8DCB860-EC85-C309-0D02-326E18BC298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20" y="1731"/>
                <a:ext cx="7" cy="8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69598" name="Rectangle 254">
                <a:extLst>
                  <a:ext uri="{FF2B5EF4-FFF2-40B4-BE49-F238E27FC236}">
                    <a16:creationId xmlns:a16="http://schemas.microsoft.com/office/drawing/2014/main" id="{17B1CC90-7F91-7EEE-F669-63630E9FBDA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33" y="1819"/>
                <a:ext cx="1812" cy="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900">
                    <a:solidFill>
                      <a:srgbClr val="000000"/>
                    </a:solidFill>
                    <a:latin typeface="Arial" panose="020B0604020202020204" pitchFamily="34" charset="0"/>
                  </a:rPr>
                  <a:t>· Effective Presentation (e.g. Live, Text, Graphics, Video)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69599" name="Rectangle 255">
                <a:extLst>
                  <a:ext uri="{FF2B5EF4-FFF2-40B4-BE49-F238E27FC236}">
                    <a16:creationId xmlns:a16="http://schemas.microsoft.com/office/drawing/2014/main" id="{7E52EA90-244A-F735-4A09-E5874CCD742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607" y="1819"/>
                <a:ext cx="20" cy="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9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69600" name="Rectangle 256">
                <a:extLst>
                  <a:ext uri="{FF2B5EF4-FFF2-40B4-BE49-F238E27FC236}">
                    <a16:creationId xmlns:a16="http://schemas.microsoft.com/office/drawing/2014/main" id="{4011B24C-8719-A35F-4622-0653D522032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38" y="1819"/>
                <a:ext cx="40" cy="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900">
                    <a:solidFill>
                      <a:srgbClr val="000000"/>
                    </a:solidFill>
                    <a:latin typeface="Arial" panose="020B0604020202020204" pitchFamily="34" charset="0"/>
                  </a:rPr>
                  <a:t>3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69601" name="Rectangle 257">
                <a:extLst>
                  <a:ext uri="{FF2B5EF4-FFF2-40B4-BE49-F238E27FC236}">
                    <a16:creationId xmlns:a16="http://schemas.microsoft.com/office/drawing/2014/main" id="{FF6C7349-68E0-0E9B-D679-C80DF9F01F9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77" y="1819"/>
                <a:ext cx="20" cy="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9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69602" name="Rectangle 258">
                <a:extLst>
                  <a:ext uri="{FF2B5EF4-FFF2-40B4-BE49-F238E27FC236}">
                    <a16:creationId xmlns:a16="http://schemas.microsoft.com/office/drawing/2014/main" id="{F92752BA-666B-BC24-0460-9E447E39BA4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814" y="1819"/>
                <a:ext cx="20" cy="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9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69603" name="Rectangle 259">
                <a:extLst>
                  <a:ext uri="{FF2B5EF4-FFF2-40B4-BE49-F238E27FC236}">
                    <a16:creationId xmlns:a16="http://schemas.microsoft.com/office/drawing/2014/main" id="{BBF2CF33-F06E-C696-E42A-71B1E2B9A12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08" y="1819"/>
                <a:ext cx="48" cy="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900">
                    <a:solidFill>
                      <a:srgbClr val="000000"/>
                    </a:solidFill>
                    <a:latin typeface="Arial" panose="020B0604020202020204" pitchFamily="34" charset="0"/>
                  </a:rPr>
                  <a:t>S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69604" name="Rectangle 260">
                <a:extLst>
                  <a:ext uri="{FF2B5EF4-FFF2-40B4-BE49-F238E27FC236}">
                    <a16:creationId xmlns:a16="http://schemas.microsoft.com/office/drawing/2014/main" id="{B0971A53-18E1-762D-A776-D52D4B2D697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55" y="1819"/>
                <a:ext cx="20" cy="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9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69605" name="Rectangle 261">
                <a:extLst>
                  <a:ext uri="{FF2B5EF4-FFF2-40B4-BE49-F238E27FC236}">
                    <a16:creationId xmlns:a16="http://schemas.microsoft.com/office/drawing/2014/main" id="{7F89105A-0F79-2B24-F576-53EE1B4C6D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25" y="1819"/>
                <a:ext cx="48" cy="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900">
                    <a:solidFill>
                      <a:srgbClr val="000000"/>
                    </a:solidFill>
                    <a:latin typeface="Arial" panose="020B0604020202020204" pitchFamily="34" charset="0"/>
                  </a:rPr>
                  <a:t>S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69606" name="Rectangle 262">
                <a:extLst>
                  <a:ext uri="{FF2B5EF4-FFF2-40B4-BE49-F238E27FC236}">
                    <a16:creationId xmlns:a16="http://schemas.microsoft.com/office/drawing/2014/main" id="{B16EDB64-14E2-53E8-C3B8-D9DCCD6D2DD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72" y="1819"/>
                <a:ext cx="20" cy="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9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69607" name="Rectangle 263">
                <a:extLst>
                  <a:ext uri="{FF2B5EF4-FFF2-40B4-BE49-F238E27FC236}">
                    <a16:creationId xmlns:a16="http://schemas.microsoft.com/office/drawing/2014/main" id="{FF4FD606-7630-919B-5BE9-31E4113A89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3" y="1819"/>
                <a:ext cx="24" cy="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900">
                    <a:solidFill>
                      <a:srgbClr val="000000"/>
                    </a:solidFill>
                    <a:latin typeface="Arial" panose="020B0604020202020204" pitchFamily="34" charset="0"/>
                  </a:rPr>
                  <a:t>-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69608" name="Rectangle 264">
                <a:extLst>
                  <a:ext uri="{FF2B5EF4-FFF2-40B4-BE49-F238E27FC236}">
                    <a16:creationId xmlns:a16="http://schemas.microsoft.com/office/drawing/2014/main" id="{8FE1D2D7-A137-D505-2A3C-2840DC6BC7F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77" y="1819"/>
                <a:ext cx="20" cy="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9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69609" name="Rectangle 265">
                <a:extLst>
                  <a:ext uri="{FF2B5EF4-FFF2-40B4-BE49-F238E27FC236}">
                    <a16:creationId xmlns:a16="http://schemas.microsoft.com/office/drawing/2014/main" id="{44EF764A-9602-8440-056B-358288F5F14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14" y="1812"/>
                <a:ext cx="13" cy="7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69610" name="Rectangle 266">
                <a:extLst>
                  <a:ext uri="{FF2B5EF4-FFF2-40B4-BE49-F238E27FC236}">
                    <a16:creationId xmlns:a16="http://schemas.microsoft.com/office/drawing/2014/main" id="{16CBA396-DC0E-4680-2789-67C23B20931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27" y="1812"/>
                <a:ext cx="2628" cy="7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69611" name="Rectangle 267">
                <a:extLst>
                  <a:ext uri="{FF2B5EF4-FFF2-40B4-BE49-F238E27FC236}">
                    <a16:creationId xmlns:a16="http://schemas.microsoft.com/office/drawing/2014/main" id="{00AA41C8-5EE7-0D65-63AF-FA1303473AE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455" y="1812"/>
                <a:ext cx="6" cy="7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69612" name="Rectangle 268">
                <a:extLst>
                  <a:ext uri="{FF2B5EF4-FFF2-40B4-BE49-F238E27FC236}">
                    <a16:creationId xmlns:a16="http://schemas.microsoft.com/office/drawing/2014/main" id="{4129A626-6104-117A-7B7A-1B272313B57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461" y="1812"/>
                <a:ext cx="192" cy="7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69613" name="Rectangle 269">
                <a:extLst>
                  <a:ext uri="{FF2B5EF4-FFF2-40B4-BE49-F238E27FC236}">
                    <a16:creationId xmlns:a16="http://schemas.microsoft.com/office/drawing/2014/main" id="{6FE3F9AE-D915-3814-0973-D1741C7D280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653" y="1812"/>
                <a:ext cx="6" cy="7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69614" name="Rectangle 270">
                <a:extLst>
                  <a:ext uri="{FF2B5EF4-FFF2-40B4-BE49-F238E27FC236}">
                    <a16:creationId xmlns:a16="http://schemas.microsoft.com/office/drawing/2014/main" id="{7048A8CA-1693-D714-8A4B-E74CB7CF8C0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659" y="1812"/>
                <a:ext cx="311" cy="7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69615" name="Rectangle 271">
                <a:extLst>
                  <a:ext uri="{FF2B5EF4-FFF2-40B4-BE49-F238E27FC236}">
                    <a16:creationId xmlns:a16="http://schemas.microsoft.com/office/drawing/2014/main" id="{7BB403DE-88CA-D2B1-66F2-C932E777842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70" y="1812"/>
                <a:ext cx="6" cy="7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69616" name="Rectangle 272">
                <a:extLst>
                  <a:ext uri="{FF2B5EF4-FFF2-40B4-BE49-F238E27FC236}">
                    <a16:creationId xmlns:a16="http://schemas.microsoft.com/office/drawing/2014/main" id="{06EFEE6E-1177-CE99-4F97-D41B8475720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76" y="1812"/>
                <a:ext cx="310" cy="7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69617" name="Rectangle 273">
                <a:extLst>
                  <a:ext uri="{FF2B5EF4-FFF2-40B4-BE49-F238E27FC236}">
                    <a16:creationId xmlns:a16="http://schemas.microsoft.com/office/drawing/2014/main" id="{46106D31-7793-0132-56D8-794AC4A568E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86" y="1812"/>
                <a:ext cx="7" cy="7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69618" name="Rectangle 274">
                <a:extLst>
                  <a:ext uri="{FF2B5EF4-FFF2-40B4-BE49-F238E27FC236}">
                    <a16:creationId xmlns:a16="http://schemas.microsoft.com/office/drawing/2014/main" id="{4B44396E-FC2C-FFE0-E130-C178C8635E1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93" y="1812"/>
                <a:ext cx="310" cy="7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69619" name="Rectangle 275">
                <a:extLst>
                  <a:ext uri="{FF2B5EF4-FFF2-40B4-BE49-F238E27FC236}">
                    <a16:creationId xmlns:a16="http://schemas.microsoft.com/office/drawing/2014/main" id="{3883F569-EB6B-21C2-787B-72238646603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03" y="1812"/>
                <a:ext cx="7" cy="7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69620" name="Rectangle 276">
                <a:extLst>
                  <a:ext uri="{FF2B5EF4-FFF2-40B4-BE49-F238E27FC236}">
                    <a16:creationId xmlns:a16="http://schemas.microsoft.com/office/drawing/2014/main" id="{22F19A91-62C0-5D19-4F51-B7985177233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10" y="1812"/>
                <a:ext cx="310" cy="7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69621" name="Rectangle 277">
                <a:extLst>
                  <a:ext uri="{FF2B5EF4-FFF2-40B4-BE49-F238E27FC236}">
                    <a16:creationId xmlns:a16="http://schemas.microsoft.com/office/drawing/2014/main" id="{CDEA252D-AC53-E3A0-6867-3F7A149C14C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20" y="1812"/>
                <a:ext cx="7" cy="7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69622" name="Rectangle 278">
                <a:extLst>
                  <a:ext uri="{FF2B5EF4-FFF2-40B4-BE49-F238E27FC236}">
                    <a16:creationId xmlns:a16="http://schemas.microsoft.com/office/drawing/2014/main" id="{EDB5555F-F1F4-9D48-4F99-4F7D22CB100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14" y="1819"/>
                <a:ext cx="13" cy="8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69623" name="Rectangle 279">
                <a:extLst>
                  <a:ext uri="{FF2B5EF4-FFF2-40B4-BE49-F238E27FC236}">
                    <a16:creationId xmlns:a16="http://schemas.microsoft.com/office/drawing/2014/main" id="{0A351A7C-9DD5-73B8-5433-989413C6A2D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455" y="1819"/>
                <a:ext cx="6" cy="8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69624" name="Rectangle 280">
                <a:extLst>
                  <a:ext uri="{FF2B5EF4-FFF2-40B4-BE49-F238E27FC236}">
                    <a16:creationId xmlns:a16="http://schemas.microsoft.com/office/drawing/2014/main" id="{7A141215-9A7C-D2C3-C22F-980261F2E8A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653" y="1819"/>
                <a:ext cx="6" cy="8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69625" name="Rectangle 281">
                <a:extLst>
                  <a:ext uri="{FF2B5EF4-FFF2-40B4-BE49-F238E27FC236}">
                    <a16:creationId xmlns:a16="http://schemas.microsoft.com/office/drawing/2014/main" id="{D537AA9D-99AA-CAEC-9C66-5AF82BA506C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70" y="1819"/>
                <a:ext cx="6" cy="8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69626" name="Rectangle 282">
                <a:extLst>
                  <a:ext uri="{FF2B5EF4-FFF2-40B4-BE49-F238E27FC236}">
                    <a16:creationId xmlns:a16="http://schemas.microsoft.com/office/drawing/2014/main" id="{E62EB73A-579C-7216-9263-2771F51DC12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86" y="1819"/>
                <a:ext cx="7" cy="8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69627" name="Rectangle 283">
                <a:extLst>
                  <a:ext uri="{FF2B5EF4-FFF2-40B4-BE49-F238E27FC236}">
                    <a16:creationId xmlns:a16="http://schemas.microsoft.com/office/drawing/2014/main" id="{5BE70AD0-4D4E-5140-F25D-E1409DE1F73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03" y="1819"/>
                <a:ext cx="7" cy="8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69628" name="Rectangle 284">
                <a:extLst>
                  <a:ext uri="{FF2B5EF4-FFF2-40B4-BE49-F238E27FC236}">
                    <a16:creationId xmlns:a16="http://schemas.microsoft.com/office/drawing/2014/main" id="{AC04C13F-1DE3-D0FD-636C-48EB4D15173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20" y="1819"/>
                <a:ext cx="7" cy="8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69629" name="Rectangle 285">
                <a:extLst>
                  <a:ext uri="{FF2B5EF4-FFF2-40B4-BE49-F238E27FC236}">
                    <a16:creationId xmlns:a16="http://schemas.microsoft.com/office/drawing/2014/main" id="{900451E6-5E29-8F15-5C83-1B89C0AB8CF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33" y="1907"/>
                <a:ext cx="1092" cy="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900">
                    <a:solidFill>
                      <a:srgbClr val="000000"/>
                    </a:solidFill>
                    <a:latin typeface="Arial" panose="020B0604020202020204" pitchFamily="34" charset="0"/>
                  </a:rPr>
                  <a:t>· Ability to Interact during Learning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69630" name="Rectangle 286">
                <a:extLst>
                  <a:ext uri="{FF2B5EF4-FFF2-40B4-BE49-F238E27FC236}">
                    <a16:creationId xmlns:a16="http://schemas.microsoft.com/office/drawing/2014/main" id="{EDB4F7C6-96BD-49C7-4481-2925C73CE50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902" y="1907"/>
                <a:ext cx="20" cy="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9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69631" name="Rectangle 287">
                <a:extLst>
                  <a:ext uri="{FF2B5EF4-FFF2-40B4-BE49-F238E27FC236}">
                    <a16:creationId xmlns:a16="http://schemas.microsoft.com/office/drawing/2014/main" id="{38D2C444-FCE0-7EF9-719B-215FF21E95D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38" y="1907"/>
                <a:ext cx="40" cy="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900">
                    <a:solidFill>
                      <a:srgbClr val="000000"/>
                    </a:solidFill>
                    <a:latin typeface="Arial" panose="020B0604020202020204" pitchFamily="34" charset="0"/>
                  </a:rPr>
                  <a:t>3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69632" name="Rectangle 288">
                <a:extLst>
                  <a:ext uri="{FF2B5EF4-FFF2-40B4-BE49-F238E27FC236}">
                    <a16:creationId xmlns:a16="http://schemas.microsoft.com/office/drawing/2014/main" id="{052E8D45-7B74-CB14-9946-4560D690B43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77" y="1907"/>
                <a:ext cx="20" cy="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9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69633" name="Rectangle 289">
                <a:extLst>
                  <a:ext uri="{FF2B5EF4-FFF2-40B4-BE49-F238E27FC236}">
                    <a16:creationId xmlns:a16="http://schemas.microsoft.com/office/drawing/2014/main" id="{8EB85A0E-4F3B-9D7A-C3BD-98B78D70DAD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814" y="1907"/>
                <a:ext cx="20" cy="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9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69634" name="Rectangle 290">
                <a:extLst>
                  <a:ext uri="{FF2B5EF4-FFF2-40B4-BE49-F238E27FC236}">
                    <a16:creationId xmlns:a16="http://schemas.microsoft.com/office/drawing/2014/main" id="{F0D4AFA9-855E-3041-F0ED-346D5A8000D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20" y="1907"/>
                <a:ext cx="24" cy="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900">
                    <a:solidFill>
                      <a:srgbClr val="000000"/>
                    </a:solidFill>
                    <a:latin typeface="Arial" panose="020B0604020202020204" pitchFamily="34" charset="0"/>
                  </a:rPr>
                  <a:t>-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69635" name="Rectangle 291">
                <a:extLst>
                  <a:ext uri="{FF2B5EF4-FFF2-40B4-BE49-F238E27FC236}">
                    <a16:creationId xmlns:a16="http://schemas.microsoft.com/office/drawing/2014/main" id="{60CC8E08-0F06-39B4-EC09-64BCBDC8B36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43" y="1907"/>
                <a:ext cx="20" cy="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9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69636" name="Rectangle 292">
                <a:extLst>
                  <a:ext uri="{FF2B5EF4-FFF2-40B4-BE49-F238E27FC236}">
                    <a16:creationId xmlns:a16="http://schemas.microsoft.com/office/drawing/2014/main" id="{AF4D2C49-BF43-ECE1-9D36-F1E4C637856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25" y="1907"/>
                <a:ext cx="48" cy="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900">
                    <a:solidFill>
                      <a:srgbClr val="000000"/>
                    </a:solidFill>
                    <a:latin typeface="Arial" panose="020B0604020202020204" pitchFamily="34" charset="0"/>
                  </a:rPr>
                  <a:t>S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69637" name="Rectangle 293">
                <a:extLst>
                  <a:ext uri="{FF2B5EF4-FFF2-40B4-BE49-F238E27FC236}">
                    <a16:creationId xmlns:a16="http://schemas.microsoft.com/office/drawing/2014/main" id="{6AAE8436-6723-8CFF-59AF-CD05952A1F1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72" y="1907"/>
                <a:ext cx="20" cy="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9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69638" name="Rectangle 294">
                <a:extLst>
                  <a:ext uri="{FF2B5EF4-FFF2-40B4-BE49-F238E27FC236}">
                    <a16:creationId xmlns:a16="http://schemas.microsoft.com/office/drawing/2014/main" id="{0884BD75-DDC0-2EA1-A1A7-B0DA2EF90BC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3" y="1907"/>
                <a:ext cx="24" cy="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900">
                    <a:solidFill>
                      <a:srgbClr val="000000"/>
                    </a:solidFill>
                    <a:latin typeface="Arial" panose="020B0604020202020204" pitchFamily="34" charset="0"/>
                  </a:rPr>
                  <a:t>-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69639" name="Rectangle 295">
                <a:extLst>
                  <a:ext uri="{FF2B5EF4-FFF2-40B4-BE49-F238E27FC236}">
                    <a16:creationId xmlns:a16="http://schemas.microsoft.com/office/drawing/2014/main" id="{9C2E5C5E-A28A-886E-2E7F-FB38357E765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77" y="1907"/>
                <a:ext cx="20" cy="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9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69640" name="Rectangle 296">
                <a:extLst>
                  <a:ext uri="{FF2B5EF4-FFF2-40B4-BE49-F238E27FC236}">
                    <a16:creationId xmlns:a16="http://schemas.microsoft.com/office/drawing/2014/main" id="{FC24CB98-1FA4-C05E-6A0F-84C49B2126A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14" y="1900"/>
                <a:ext cx="13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69641" name="Rectangle 297">
                <a:extLst>
                  <a:ext uri="{FF2B5EF4-FFF2-40B4-BE49-F238E27FC236}">
                    <a16:creationId xmlns:a16="http://schemas.microsoft.com/office/drawing/2014/main" id="{DB85ECA8-E217-2E49-3079-0AC4543514F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27" y="1900"/>
                <a:ext cx="2628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69642" name="Rectangle 298">
                <a:extLst>
                  <a:ext uri="{FF2B5EF4-FFF2-40B4-BE49-F238E27FC236}">
                    <a16:creationId xmlns:a16="http://schemas.microsoft.com/office/drawing/2014/main" id="{21753CEA-77E4-F3E4-6FDA-846FF580EA0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455" y="1900"/>
                <a:ext cx="6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69643" name="Rectangle 299">
                <a:extLst>
                  <a:ext uri="{FF2B5EF4-FFF2-40B4-BE49-F238E27FC236}">
                    <a16:creationId xmlns:a16="http://schemas.microsoft.com/office/drawing/2014/main" id="{AB841621-7A58-8D74-CCAD-ED6410068D3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461" y="1900"/>
                <a:ext cx="192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69644" name="Rectangle 300">
                <a:extLst>
                  <a:ext uri="{FF2B5EF4-FFF2-40B4-BE49-F238E27FC236}">
                    <a16:creationId xmlns:a16="http://schemas.microsoft.com/office/drawing/2014/main" id="{63DDEFC8-3B56-6C74-066E-E6DD264E104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653" y="1900"/>
                <a:ext cx="6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69645" name="Rectangle 301">
                <a:extLst>
                  <a:ext uri="{FF2B5EF4-FFF2-40B4-BE49-F238E27FC236}">
                    <a16:creationId xmlns:a16="http://schemas.microsoft.com/office/drawing/2014/main" id="{93271CA9-19E9-D1DD-3919-4822D23B4FB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659" y="1900"/>
                <a:ext cx="311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69646" name="Rectangle 302">
                <a:extLst>
                  <a:ext uri="{FF2B5EF4-FFF2-40B4-BE49-F238E27FC236}">
                    <a16:creationId xmlns:a16="http://schemas.microsoft.com/office/drawing/2014/main" id="{C0FB1615-115A-A469-E4F1-6F63916D51E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70" y="1900"/>
                <a:ext cx="6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69647" name="Rectangle 303">
                <a:extLst>
                  <a:ext uri="{FF2B5EF4-FFF2-40B4-BE49-F238E27FC236}">
                    <a16:creationId xmlns:a16="http://schemas.microsoft.com/office/drawing/2014/main" id="{30C6379A-D80F-4087-C00F-5FC341D4B0F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76" y="1900"/>
                <a:ext cx="310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69648" name="Rectangle 304">
                <a:extLst>
                  <a:ext uri="{FF2B5EF4-FFF2-40B4-BE49-F238E27FC236}">
                    <a16:creationId xmlns:a16="http://schemas.microsoft.com/office/drawing/2014/main" id="{8B62351A-661C-B7F0-6647-259CFA2D904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86" y="1900"/>
                <a:ext cx="7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69649" name="Rectangle 305">
                <a:extLst>
                  <a:ext uri="{FF2B5EF4-FFF2-40B4-BE49-F238E27FC236}">
                    <a16:creationId xmlns:a16="http://schemas.microsoft.com/office/drawing/2014/main" id="{1FDA2A44-69C6-2C9B-C05F-5D36067EDE9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93" y="1900"/>
                <a:ext cx="310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69650" name="Rectangle 306">
                <a:extLst>
                  <a:ext uri="{FF2B5EF4-FFF2-40B4-BE49-F238E27FC236}">
                    <a16:creationId xmlns:a16="http://schemas.microsoft.com/office/drawing/2014/main" id="{E6B7B3AA-6551-02DE-5933-7F21D02E3BC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03" y="1900"/>
                <a:ext cx="7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69651" name="Rectangle 307">
                <a:extLst>
                  <a:ext uri="{FF2B5EF4-FFF2-40B4-BE49-F238E27FC236}">
                    <a16:creationId xmlns:a16="http://schemas.microsoft.com/office/drawing/2014/main" id="{7B3AA52C-2229-794A-FB5C-80CCF83DDDC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10" y="1900"/>
                <a:ext cx="310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69652" name="Rectangle 308">
                <a:extLst>
                  <a:ext uri="{FF2B5EF4-FFF2-40B4-BE49-F238E27FC236}">
                    <a16:creationId xmlns:a16="http://schemas.microsoft.com/office/drawing/2014/main" id="{2E1A40FC-3A02-0444-F7C6-EDC009370F1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20" y="1900"/>
                <a:ext cx="7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69653" name="Rectangle 309">
                <a:extLst>
                  <a:ext uri="{FF2B5EF4-FFF2-40B4-BE49-F238E27FC236}">
                    <a16:creationId xmlns:a16="http://schemas.microsoft.com/office/drawing/2014/main" id="{2A015E4E-BA78-3E88-89BC-48C7C59225E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14" y="1906"/>
                <a:ext cx="13" cy="82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69654" name="Rectangle 310">
                <a:extLst>
                  <a:ext uri="{FF2B5EF4-FFF2-40B4-BE49-F238E27FC236}">
                    <a16:creationId xmlns:a16="http://schemas.microsoft.com/office/drawing/2014/main" id="{F1563DDC-32FE-A9FD-6928-C76E03D34D0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455" y="1906"/>
                <a:ext cx="6" cy="82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69655" name="Rectangle 311">
                <a:extLst>
                  <a:ext uri="{FF2B5EF4-FFF2-40B4-BE49-F238E27FC236}">
                    <a16:creationId xmlns:a16="http://schemas.microsoft.com/office/drawing/2014/main" id="{9C184097-9232-ED2B-8C8E-0A06C4F4C8C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653" y="1906"/>
                <a:ext cx="6" cy="82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69656" name="Rectangle 312">
                <a:extLst>
                  <a:ext uri="{FF2B5EF4-FFF2-40B4-BE49-F238E27FC236}">
                    <a16:creationId xmlns:a16="http://schemas.microsoft.com/office/drawing/2014/main" id="{6583BE3E-FCEB-05D4-74D4-C94928025D6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70" y="1906"/>
                <a:ext cx="6" cy="82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69657" name="Rectangle 313">
                <a:extLst>
                  <a:ext uri="{FF2B5EF4-FFF2-40B4-BE49-F238E27FC236}">
                    <a16:creationId xmlns:a16="http://schemas.microsoft.com/office/drawing/2014/main" id="{3B1FD920-3D27-788C-9C94-C734915F891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86" y="1906"/>
                <a:ext cx="7" cy="82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69658" name="Rectangle 314">
                <a:extLst>
                  <a:ext uri="{FF2B5EF4-FFF2-40B4-BE49-F238E27FC236}">
                    <a16:creationId xmlns:a16="http://schemas.microsoft.com/office/drawing/2014/main" id="{0EE94030-02E9-D4B7-50F4-11C889E3344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03" y="1906"/>
                <a:ext cx="7" cy="82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69659" name="Rectangle 315">
                <a:extLst>
                  <a:ext uri="{FF2B5EF4-FFF2-40B4-BE49-F238E27FC236}">
                    <a16:creationId xmlns:a16="http://schemas.microsoft.com/office/drawing/2014/main" id="{75B708D9-11EB-80A5-623D-1E0C53805FA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20" y="1906"/>
                <a:ext cx="7" cy="82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69660" name="Rectangle 316">
                <a:extLst>
                  <a:ext uri="{FF2B5EF4-FFF2-40B4-BE49-F238E27FC236}">
                    <a16:creationId xmlns:a16="http://schemas.microsoft.com/office/drawing/2014/main" id="{0CD121EE-A2BA-4478-6B57-AE6A9184499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33" y="1995"/>
                <a:ext cx="1296" cy="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900">
                    <a:solidFill>
                      <a:srgbClr val="000000"/>
                    </a:solidFill>
                    <a:latin typeface="Arial" panose="020B0604020202020204" pitchFamily="34" charset="0"/>
                  </a:rPr>
                  <a:t>· Ability to Practice Knowledge and Skills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69661" name="Rectangle 317">
                <a:extLst>
                  <a:ext uri="{FF2B5EF4-FFF2-40B4-BE49-F238E27FC236}">
                    <a16:creationId xmlns:a16="http://schemas.microsoft.com/office/drawing/2014/main" id="{47F99514-B5CD-48DF-D6C1-022F838E644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102" y="1995"/>
                <a:ext cx="20" cy="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9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69662" name="Rectangle 318">
                <a:extLst>
                  <a:ext uri="{FF2B5EF4-FFF2-40B4-BE49-F238E27FC236}">
                    <a16:creationId xmlns:a16="http://schemas.microsoft.com/office/drawing/2014/main" id="{8F7B14F6-E072-DE3B-F7FC-7F280D8B384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38" y="1995"/>
                <a:ext cx="40" cy="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900">
                    <a:solidFill>
                      <a:srgbClr val="000000"/>
                    </a:solidFill>
                    <a:latin typeface="Arial" panose="020B0604020202020204" pitchFamily="34" charset="0"/>
                  </a:rPr>
                  <a:t>4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69663" name="Rectangle 319">
                <a:extLst>
                  <a:ext uri="{FF2B5EF4-FFF2-40B4-BE49-F238E27FC236}">
                    <a16:creationId xmlns:a16="http://schemas.microsoft.com/office/drawing/2014/main" id="{656B1A05-32F4-91C2-4373-FE764F865A7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77" y="1995"/>
                <a:ext cx="20" cy="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9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69664" name="Rectangle 320">
                <a:extLst>
                  <a:ext uri="{FF2B5EF4-FFF2-40B4-BE49-F238E27FC236}">
                    <a16:creationId xmlns:a16="http://schemas.microsoft.com/office/drawing/2014/main" id="{E7E2CDB4-E69A-D325-391D-504ED9870C9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814" y="1995"/>
                <a:ext cx="20" cy="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9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69665" name="Rectangle 321">
                <a:extLst>
                  <a:ext uri="{FF2B5EF4-FFF2-40B4-BE49-F238E27FC236}">
                    <a16:creationId xmlns:a16="http://schemas.microsoft.com/office/drawing/2014/main" id="{2A3B4936-CDF2-5C09-D2A3-2AE69B21E39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20" y="1995"/>
                <a:ext cx="24" cy="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900">
                    <a:solidFill>
                      <a:srgbClr val="000000"/>
                    </a:solidFill>
                    <a:latin typeface="Arial" panose="020B0604020202020204" pitchFamily="34" charset="0"/>
                  </a:rPr>
                  <a:t>-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69666" name="Rectangle 322">
                <a:extLst>
                  <a:ext uri="{FF2B5EF4-FFF2-40B4-BE49-F238E27FC236}">
                    <a16:creationId xmlns:a16="http://schemas.microsoft.com/office/drawing/2014/main" id="{A58596A6-749C-2B9F-F507-EC4CE292F1A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43" y="1995"/>
                <a:ext cx="20" cy="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9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69667" name="Rectangle 323">
                <a:extLst>
                  <a:ext uri="{FF2B5EF4-FFF2-40B4-BE49-F238E27FC236}">
                    <a16:creationId xmlns:a16="http://schemas.microsoft.com/office/drawing/2014/main" id="{E65ABC75-7B16-5927-0A95-F17503C9FDF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25" y="1995"/>
                <a:ext cx="48" cy="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900">
                    <a:solidFill>
                      <a:srgbClr val="000000"/>
                    </a:solidFill>
                    <a:latin typeface="Arial" panose="020B0604020202020204" pitchFamily="34" charset="0"/>
                  </a:rPr>
                  <a:t>S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69668" name="Rectangle 324">
                <a:extLst>
                  <a:ext uri="{FF2B5EF4-FFF2-40B4-BE49-F238E27FC236}">
                    <a16:creationId xmlns:a16="http://schemas.microsoft.com/office/drawing/2014/main" id="{CECEADCF-42BD-BAB7-C9ED-2176545ABEC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72" y="1995"/>
                <a:ext cx="20" cy="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9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69669" name="Rectangle 325">
                <a:extLst>
                  <a:ext uri="{FF2B5EF4-FFF2-40B4-BE49-F238E27FC236}">
                    <a16:creationId xmlns:a16="http://schemas.microsoft.com/office/drawing/2014/main" id="{5BBAB09B-D99A-D48F-3C39-08087661FDC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3" y="1995"/>
                <a:ext cx="24" cy="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900">
                    <a:solidFill>
                      <a:srgbClr val="000000"/>
                    </a:solidFill>
                    <a:latin typeface="Arial" panose="020B0604020202020204" pitchFamily="34" charset="0"/>
                  </a:rPr>
                  <a:t>-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69670" name="Rectangle 326">
                <a:extLst>
                  <a:ext uri="{FF2B5EF4-FFF2-40B4-BE49-F238E27FC236}">
                    <a16:creationId xmlns:a16="http://schemas.microsoft.com/office/drawing/2014/main" id="{175B901B-7BE1-A70A-8209-606686E3C2B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77" y="1995"/>
                <a:ext cx="20" cy="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9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69671" name="Rectangle 327">
                <a:extLst>
                  <a:ext uri="{FF2B5EF4-FFF2-40B4-BE49-F238E27FC236}">
                    <a16:creationId xmlns:a16="http://schemas.microsoft.com/office/drawing/2014/main" id="{48CC422E-1A6E-658A-BAD8-C96BA0DB96C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14" y="1988"/>
                <a:ext cx="13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69672" name="Rectangle 328">
                <a:extLst>
                  <a:ext uri="{FF2B5EF4-FFF2-40B4-BE49-F238E27FC236}">
                    <a16:creationId xmlns:a16="http://schemas.microsoft.com/office/drawing/2014/main" id="{3D8DED8F-3BA3-EBB1-B63B-9C17622FE93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27" y="1988"/>
                <a:ext cx="2628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69673" name="Rectangle 329">
                <a:extLst>
                  <a:ext uri="{FF2B5EF4-FFF2-40B4-BE49-F238E27FC236}">
                    <a16:creationId xmlns:a16="http://schemas.microsoft.com/office/drawing/2014/main" id="{F4BF721A-8854-FCEA-266D-A96786730D0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455" y="1988"/>
                <a:ext cx="6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69674" name="Rectangle 330">
                <a:extLst>
                  <a:ext uri="{FF2B5EF4-FFF2-40B4-BE49-F238E27FC236}">
                    <a16:creationId xmlns:a16="http://schemas.microsoft.com/office/drawing/2014/main" id="{E15E9E8D-F068-C7C8-A06B-81BB415F108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461" y="1988"/>
                <a:ext cx="192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69675" name="Rectangle 331">
                <a:extLst>
                  <a:ext uri="{FF2B5EF4-FFF2-40B4-BE49-F238E27FC236}">
                    <a16:creationId xmlns:a16="http://schemas.microsoft.com/office/drawing/2014/main" id="{A3EA635F-9233-8E36-89CB-78AE890E708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653" y="1988"/>
                <a:ext cx="6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69676" name="Rectangle 332">
                <a:extLst>
                  <a:ext uri="{FF2B5EF4-FFF2-40B4-BE49-F238E27FC236}">
                    <a16:creationId xmlns:a16="http://schemas.microsoft.com/office/drawing/2014/main" id="{E1B2A374-2D57-AA20-F4C4-8EB1CB39175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659" y="1988"/>
                <a:ext cx="311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69677" name="Rectangle 333">
                <a:extLst>
                  <a:ext uri="{FF2B5EF4-FFF2-40B4-BE49-F238E27FC236}">
                    <a16:creationId xmlns:a16="http://schemas.microsoft.com/office/drawing/2014/main" id="{5EADD880-A426-3C49-873D-05F59E134CB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70" y="1988"/>
                <a:ext cx="6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69678" name="Rectangle 334">
                <a:extLst>
                  <a:ext uri="{FF2B5EF4-FFF2-40B4-BE49-F238E27FC236}">
                    <a16:creationId xmlns:a16="http://schemas.microsoft.com/office/drawing/2014/main" id="{2743C072-FD2E-28AF-92DD-3997C12B61B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76" y="1988"/>
                <a:ext cx="310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69679" name="Rectangle 335">
                <a:extLst>
                  <a:ext uri="{FF2B5EF4-FFF2-40B4-BE49-F238E27FC236}">
                    <a16:creationId xmlns:a16="http://schemas.microsoft.com/office/drawing/2014/main" id="{395541C1-795A-655A-303B-68F9FB2216A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86" y="1988"/>
                <a:ext cx="7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69680" name="Rectangle 336">
                <a:extLst>
                  <a:ext uri="{FF2B5EF4-FFF2-40B4-BE49-F238E27FC236}">
                    <a16:creationId xmlns:a16="http://schemas.microsoft.com/office/drawing/2014/main" id="{325E43DE-77BE-5584-4E06-A550D67C3A2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93" y="1988"/>
                <a:ext cx="310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69681" name="Rectangle 337">
                <a:extLst>
                  <a:ext uri="{FF2B5EF4-FFF2-40B4-BE49-F238E27FC236}">
                    <a16:creationId xmlns:a16="http://schemas.microsoft.com/office/drawing/2014/main" id="{D57B9C8D-343D-DBFD-A6A7-5B1DA7427A7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03" y="1988"/>
                <a:ext cx="7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69682" name="Rectangle 338">
                <a:extLst>
                  <a:ext uri="{FF2B5EF4-FFF2-40B4-BE49-F238E27FC236}">
                    <a16:creationId xmlns:a16="http://schemas.microsoft.com/office/drawing/2014/main" id="{B60C00A1-65B4-FA83-5660-F3C1CEEE2F4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10" y="1988"/>
                <a:ext cx="310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69683" name="Rectangle 339">
                <a:extLst>
                  <a:ext uri="{FF2B5EF4-FFF2-40B4-BE49-F238E27FC236}">
                    <a16:creationId xmlns:a16="http://schemas.microsoft.com/office/drawing/2014/main" id="{A4B74EAA-315F-2F18-0902-49D4E71483E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20" y="1988"/>
                <a:ext cx="7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69684" name="Rectangle 340">
                <a:extLst>
                  <a:ext uri="{FF2B5EF4-FFF2-40B4-BE49-F238E27FC236}">
                    <a16:creationId xmlns:a16="http://schemas.microsoft.com/office/drawing/2014/main" id="{867B9959-7BDA-0C4A-AE4C-05F9E1F431C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14" y="1994"/>
                <a:ext cx="13" cy="8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69685" name="Rectangle 341">
                <a:extLst>
                  <a:ext uri="{FF2B5EF4-FFF2-40B4-BE49-F238E27FC236}">
                    <a16:creationId xmlns:a16="http://schemas.microsoft.com/office/drawing/2014/main" id="{707C9007-9EA8-2AF9-2750-483FF58FB74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455" y="1994"/>
                <a:ext cx="6" cy="8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69686" name="Rectangle 342">
                <a:extLst>
                  <a:ext uri="{FF2B5EF4-FFF2-40B4-BE49-F238E27FC236}">
                    <a16:creationId xmlns:a16="http://schemas.microsoft.com/office/drawing/2014/main" id="{E0F284F7-A53A-0A65-3921-4D4E1534B56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653" y="1994"/>
                <a:ext cx="6" cy="8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69687" name="Rectangle 343">
                <a:extLst>
                  <a:ext uri="{FF2B5EF4-FFF2-40B4-BE49-F238E27FC236}">
                    <a16:creationId xmlns:a16="http://schemas.microsoft.com/office/drawing/2014/main" id="{138825B3-F1E6-348C-D2B6-1D2F545B908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70" y="1994"/>
                <a:ext cx="6" cy="8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69688" name="Rectangle 344">
                <a:extLst>
                  <a:ext uri="{FF2B5EF4-FFF2-40B4-BE49-F238E27FC236}">
                    <a16:creationId xmlns:a16="http://schemas.microsoft.com/office/drawing/2014/main" id="{6B812EFA-17DD-8F75-30F7-D2D4B308680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86" y="1994"/>
                <a:ext cx="7" cy="8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69689" name="Rectangle 345">
                <a:extLst>
                  <a:ext uri="{FF2B5EF4-FFF2-40B4-BE49-F238E27FC236}">
                    <a16:creationId xmlns:a16="http://schemas.microsoft.com/office/drawing/2014/main" id="{8634E121-C6AB-CE7C-654E-16B283A46D7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03" y="1994"/>
                <a:ext cx="7" cy="8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69690" name="Rectangle 346">
                <a:extLst>
                  <a:ext uri="{FF2B5EF4-FFF2-40B4-BE49-F238E27FC236}">
                    <a16:creationId xmlns:a16="http://schemas.microsoft.com/office/drawing/2014/main" id="{FF5B855C-B768-05E7-DAF3-6006AA90DDE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20" y="1994"/>
                <a:ext cx="7" cy="8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69691" name="Rectangle 347">
                <a:extLst>
                  <a:ext uri="{FF2B5EF4-FFF2-40B4-BE49-F238E27FC236}">
                    <a16:creationId xmlns:a16="http://schemas.microsoft.com/office/drawing/2014/main" id="{8667F147-5AF8-D3AA-DF81-1BB4912533C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33" y="2082"/>
                <a:ext cx="1748" cy="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900">
                    <a:solidFill>
                      <a:srgbClr val="000000"/>
                    </a:solidFill>
                    <a:latin typeface="Arial" panose="020B0604020202020204" pitchFamily="34" charset="0"/>
                  </a:rPr>
                  <a:t>· Ability to Ask Questions/Get Answers during Learning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69692" name="Rectangle 348">
                <a:extLst>
                  <a:ext uri="{FF2B5EF4-FFF2-40B4-BE49-F238E27FC236}">
                    <a16:creationId xmlns:a16="http://schemas.microsoft.com/office/drawing/2014/main" id="{AB3129FB-9137-7970-AE7B-A7DF75C956E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544" y="2082"/>
                <a:ext cx="20" cy="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9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69693" name="Rectangle 349">
                <a:extLst>
                  <a:ext uri="{FF2B5EF4-FFF2-40B4-BE49-F238E27FC236}">
                    <a16:creationId xmlns:a16="http://schemas.microsoft.com/office/drawing/2014/main" id="{FC74B934-F549-2E43-3422-6E09D14D826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38" y="2082"/>
                <a:ext cx="40" cy="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900">
                    <a:solidFill>
                      <a:srgbClr val="000000"/>
                    </a:solidFill>
                    <a:latin typeface="Arial" panose="020B0604020202020204" pitchFamily="34" charset="0"/>
                  </a:rPr>
                  <a:t>4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69694" name="Rectangle 350">
                <a:extLst>
                  <a:ext uri="{FF2B5EF4-FFF2-40B4-BE49-F238E27FC236}">
                    <a16:creationId xmlns:a16="http://schemas.microsoft.com/office/drawing/2014/main" id="{6FBFD861-4DD6-A95B-7897-F82077B9985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77" y="2082"/>
                <a:ext cx="20" cy="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9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69695" name="Rectangle 351">
                <a:extLst>
                  <a:ext uri="{FF2B5EF4-FFF2-40B4-BE49-F238E27FC236}">
                    <a16:creationId xmlns:a16="http://schemas.microsoft.com/office/drawing/2014/main" id="{5B0F34E4-E2CF-9BBF-6638-CDE4D4D398C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814" y="2082"/>
                <a:ext cx="20" cy="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9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69696" name="Rectangle 352">
                <a:extLst>
                  <a:ext uri="{FF2B5EF4-FFF2-40B4-BE49-F238E27FC236}">
                    <a16:creationId xmlns:a16="http://schemas.microsoft.com/office/drawing/2014/main" id="{20C1D298-118A-3040-3504-D42DE8CD546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20" y="2082"/>
                <a:ext cx="24" cy="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900">
                    <a:solidFill>
                      <a:srgbClr val="000000"/>
                    </a:solidFill>
                    <a:latin typeface="Arial" panose="020B0604020202020204" pitchFamily="34" charset="0"/>
                  </a:rPr>
                  <a:t>-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69697" name="Rectangle 353">
                <a:extLst>
                  <a:ext uri="{FF2B5EF4-FFF2-40B4-BE49-F238E27FC236}">
                    <a16:creationId xmlns:a16="http://schemas.microsoft.com/office/drawing/2014/main" id="{6B2B20C8-53B2-2F77-6D39-C85302FC999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43" y="2082"/>
                <a:ext cx="20" cy="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9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69698" name="Rectangle 354">
                <a:extLst>
                  <a:ext uri="{FF2B5EF4-FFF2-40B4-BE49-F238E27FC236}">
                    <a16:creationId xmlns:a16="http://schemas.microsoft.com/office/drawing/2014/main" id="{E218229C-E75A-A090-F48E-3EC7BA89921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25" y="2082"/>
                <a:ext cx="48" cy="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900">
                    <a:solidFill>
                      <a:srgbClr val="000000"/>
                    </a:solidFill>
                    <a:latin typeface="Arial" panose="020B0604020202020204" pitchFamily="34" charset="0"/>
                  </a:rPr>
                  <a:t>S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69699" name="Rectangle 355">
                <a:extLst>
                  <a:ext uri="{FF2B5EF4-FFF2-40B4-BE49-F238E27FC236}">
                    <a16:creationId xmlns:a16="http://schemas.microsoft.com/office/drawing/2014/main" id="{3FD1FF67-6208-80CB-9A58-48E5C704164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72" y="2082"/>
                <a:ext cx="20" cy="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9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69700" name="Rectangle 356">
                <a:extLst>
                  <a:ext uri="{FF2B5EF4-FFF2-40B4-BE49-F238E27FC236}">
                    <a16:creationId xmlns:a16="http://schemas.microsoft.com/office/drawing/2014/main" id="{24AA8A68-28D8-34AD-8F91-142C25995CC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3" y="2082"/>
                <a:ext cx="24" cy="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900">
                    <a:solidFill>
                      <a:srgbClr val="000000"/>
                    </a:solidFill>
                    <a:latin typeface="Arial" panose="020B0604020202020204" pitchFamily="34" charset="0"/>
                  </a:rPr>
                  <a:t>-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69701" name="Rectangle 357">
                <a:extLst>
                  <a:ext uri="{FF2B5EF4-FFF2-40B4-BE49-F238E27FC236}">
                    <a16:creationId xmlns:a16="http://schemas.microsoft.com/office/drawing/2014/main" id="{8AE0B494-CD48-A8C9-73C7-43B41C42C98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77" y="2082"/>
                <a:ext cx="20" cy="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9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69702" name="Rectangle 358">
                <a:extLst>
                  <a:ext uri="{FF2B5EF4-FFF2-40B4-BE49-F238E27FC236}">
                    <a16:creationId xmlns:a16="http://schemas.microsoft.com/office/drawing/2014/main" id="{C0AEBD17-58FD-2067-3A15-882080E4D7F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14" y="2075"/>
                <a:ext cx="13" cy="7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69703" name="Rectangle 359">
                <a:extLst>
                  <a:ext uri="{FF2B5EF4-FFF2-40B4-BE49-F238E27FC236}">
                    <a16:creationId xmlns:a16="http://schemas.microsoft.com/office/drawing/2014/main" id="{81C6D689-8451-A403-E188-B3276552796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27" y="2075"/>
                <a:ext cx="2628" cy="7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69704" name="Rectangle 360">
                <a:extLst>
                  <a:ext uri="{FF2B5EF4-FFF2-40B4-BE49-F238E27FC236}">
                    <a16:creationId xmlns:a16="http://schemas.microsoft.com/office/drawing/2014/main" id="{D669054A-6601-89DC-13B6-E186C9AFF31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455" y="2075"/>
                <a:ext cx="6" cy="7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69705" name="Rectangle 361">
                <a:extLst>
                  <a:ext uri="{FF2B5EF4-FFF2-40B4-BE49-F238E27FC236}">
                    <a16:creationId xmlns:a16="http://schemas.microsoft.com/office/drawing/2014/main" id="{66593139-731F-1595-6614-80640EA411A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461" y="2075"/>
                <a:ext cx="192" cy="7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69706" name="Rectangle 362">
                <a:extLst>
                  <a:ext uri="{FF2B5EF4-FFF2-40B4-BE49-F238E27FC236}">
                    <a16:creationId xmlns:a16="http://schemas.microsoft.com/office/drawing/2014/main" id="{CD73A856-4222-CD6E-352D-2C7AC7C275A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653" y="2075"/>
                <a:ext cx="6" cy="7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69707" name="Rectangle 363">
                <a:extLst>
                  <a:ext uri="{FF2B5EF4-FFF2-40B4-BE49-F238E27FC236}">
                    <a16:creationId xmlns:a16="http://schemas.microsoft.com/office/drawing/2014/main" id="{6055CAF6-8A5F-5AEE-6FC4-B57D35639A0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659" y="2075"/>
                <a:ext cx="311" cy="7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69708" name="Rectangle 364">
                <a:extLst>
                  <a:ext uri="{FF2B5EF4-FFF2-40B4-BE49-F238E27FC236}">
                    <a16:creationId xmlns:a16="http://schemas.microsoft.com/office/drawing/2014/main" id="{A1F886E5-8692-7C0E-79BD-6C22D553937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70" y="2075"/>
                <a:ext cx="6" cy="7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69709" name="Rectangle 365">
                <a:extLst>
                  <a:ext uri="{FF2B5EF4-FFF2-40B4-BE49-F238E27FC236}">
                    <a16:creationId xmlns:a16="http://schemas.microsoft.com/office/drawing/2014/main" id="{31DE9A08-B287-F551-01D2-CD936254F7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76" y="2075"/>
                <a:ext cx="310" cy="7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69710" name="Rectangle 366">
                <a:extLst>
                  <a:ext uri="{FF2B5EF4-FFF2-40B4-BE49-F238E27FC236}">
                    <a16:creationId xmlns:a16="http://schemas.microsoft.com/office/drawing/2014/main" id="{AB56EC51-89E5-1B06-51EC-5FDD01BD9CD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86" y="2075"/>
                <a:ext cx="7" cy="7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69711" name="Rectangle 367">
                <a:extLst>
                  <a:ext uri="{FF2B5EF4-FFF2-40B4-BE49-F238E27FC236}">
                    <a16:creationId xmlns:a16="http://schemas.microsoft.com/office/drawing/2014/main" id="{0D2C14E3-5AF5-4907-C09F-96B563FBF02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93" y="2075"/>
                <a:ext cx="310" cy="7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69712" name="Rectangle 368">
                <a:extLst>
                  <a:ext uri="{FF2B5EF4-FFF2-40B4-BE49-F238E27FC236}">
                    <a16:creationId xmlns:a16="http://schemas.microsoft.com/office/drawing/2014/main" id="{447F3A9D-D6E2-0BC1-6C5C-F4E26689CFB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03" y="2075"/>
                <a:ext cx="7" cy="7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69713" name="Rectangle 369">
                <a:extLst>
                  <a:ext uri="{FF2B5EF4-FFF2-40B4-BE49-F238E27FC236}">
                    <a16:creationId xmlns:a16="http://schemas.microsoft.com/office/drawing/2014/main" id="{7A9DB681-4534-9601-8380-E45B36B11CA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10" y="2075"/>
                <a:ext cx="310" cy="7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69714" name="Rectangle 370">
                <a:extLst>
                  <a:ext uri="{FF2B5EF4-FFF2-40B4-BE49-F238E27FC236}">
                    <a16:creationId xmlns:a16="http://schemas.microsoft.com/office/drawing/2014/main" id="{47EEE3CB-D5B0-B2A5-E1A0-BA480EAF2CF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20" y="2075"/>
                <a:ext cx="7" cy="7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69715" name="Rectangle 371">
                <a:extLst>
                  <a:ext uri="{FF2B5EF4-FFF2-40B4-BE49-F238E27FC236}">
                    <a16:creationId xmlns:a16="http://schemas.microsoft.com/office/drawing/2014/main" id="{86666C20-C3FB-2D4B-2D6B-CD185C6AB0C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14" y="2082"/>
                <a:ext cx="13" cy="8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69716" name="Rectangle 372">
                <a:extLst>
                  <a:ext uri="{FF2B5EF4-FFF2-40B4-BE49-F238E27FC236}">
                    <a16:creationId xmlns:a16="http://schemas.microsoft.com/office/drawing/2014/main" id="{3D858D4F-AB92-ACB2-08C6-915A1048C9F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455" y="2082"/>
                <a:ext cx="6" cy="8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69717" name="Rectangle 373">
                <a:extLst>
                  <a:ext uri="{FF2B5EF4-FFF2-40B4-BE49-F238E27FC236}">
                    <a16:creationId xmlns:a16="http://schemas.microsoft.com/office/drawing/2014/main" id="{9C2110C8-832F-147F-F537-253FBF1DBD4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653" y="2082"/>
                <a:ext cx="6" cy="8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69718" name="Rectangle 374">
                <a:extLst>
                  <a:ext uri="{FF2B5EF4-FFF2-40B4-BE49-F238E27FC236}">
                    <a16:creationId xmlns:a16="http://schemas.microsoft.com/office/drawing/2014/main" id="{6153070E-CAF9-B5EC-43C3-1DE8446BB4A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70" y="2082"/>
                <a:ext cx="6" cy="8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69719" name="Rectangle 375">
                <a:extLst>
                  <a:ext uri="{FF2B5EF4-FFF2-40B4-BE49-F238E27FC236}">
                    <a16:creationId xmlns:a16="http://schemas.microsoft.com/office/drawing/2014/main" id="{C7C91DCE-C7A8-38F0-4E64-721BE6DF553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86" y="2082"/>
                <a:ext cx="7" cy="8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69720" name="Rectangle 376">
                <a:extLst>
                  <a:ext uri="{FF2B5EF4-FFF2-40B4-BE49-F238E27FC236}">
                    <a16:creationId xmlns:a16="http://schemas.microsoft.com/office/drawing/2014/main" id="{37F1C702-CF7E-CC6F-8097-58A4F4AEC51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03" y="2082"/>
                <a:ext cx="7" cy="8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69721" name="Rectangle 377">
                <a:extLst>
                  <a:ext uri="{FF2B5EF4-FFF2-40B4-BE49-F238E27FC236}">
                    <a16:creationId xmlns:a16="http://schemas.microsoft.com/office/drawing/2014/main" id="{3884E803-7BC2-22B6-3AC2-C1C83517AFB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20" y="2082"/>
                <a:ext cx="7" cy="8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69722" name="Rectangle 378">
                <a:extLst>
                  <a:ext uri="{FF2B5EF4-FFF2-40B4-BE49-F238E27FC236}">
                    <a16:creationId xmlns:a16="http://schemas.microsoft.com/office/drawing/2014/main" id="{A2AD4B95-2FDC-53EA-ED46-CDA36F8EA5D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33" y="2170"/>
                <a:ext cx="924" cy="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900">
                    <a:solidFill>
                      <a:srgbClr val="000000"/>
                    </a:solidFill>
                    <a:latin typeface="Arial" panose="020B0604020202020204" pitchFamily="34" charset="0"/>
                  </a:rPr>
                  <a:t>· Availability of Expert Advice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69723" name="Rectangle 379">
                <a:extLst>
                  <a:ext uri="{FF2B5EF4-FFF2-40B4-BE49-F238E27FC236}">
                    <a16:creationId xmlns:a16="http://schemas.microsoft.com/office/drawing/2014/main" id="{9017FE5E-1A19-DE0A-244A-859AEC7491D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739" y="2170"/>
                <a:ext cx="20" cy="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9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69724" name="Rectangle 380">
                <a:extLst>
                  <a:ext uri="{FF2B5EF4-FFF2-40B4-BE49-F238E27FC236}">
                    <a16:creationId xmlns:a16="http://schemas.microsoft.com/office/drawing/2014/main" id="{54FFB733-B831-2F6F-0D96-D13AD3455B0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38" y="2170"/>
                <a:ext cx="40" cy="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900">
                    <a:solidFill>
                      <a:srgbClr val="000000"/>
                    </a:solidFill>
                    <a:latin typeface="Arial" panose="020B0604020202020204" pitchFamily="34" charset="0"/>
                  </a:rPr>
                  <a:t>3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69725" name="Rectangle 381">
                <a:extLst>
                  <a:ext uri="{FF2B5EF4-FFF2-40B4-BE49-F238E27FC236}">
                    <a16:creationId xmlns:a16="http://schemas.microsoft.com/office/drawing/2014/main" id="{E5E647E1-4A8E-2E98-EB00-09A6FFC11D9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77" y="2170"/>
                <a:ext cx="20" cy="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9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69726" name="Rectangle 382">
                <a:extLst>
                  <a:ext uri="{FF2B5EF4-FFF2-40B4-BE49-F238E27FC236}">
                    <a16:creationId xmlns:a16="http://schemas.microsoft.com/office/drawing/2014/main" id="{A4EE4A8F-7503-8467-8EAD-43E42CCFE59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814" y="2170"/>
                <a:ext cx="20" cy="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9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69727" name="Rectangle 383">
                <a:extLst>
                  <a:ext uri="{FF2B5EF4-FFF2-40B4-BE49-F238E27FC236}">
                    <a16:creationId xmlns:a16="http://schemas.microsoft.com/office/drawing/2014/main" id="{93F6797F-3559-7E16-B9BE-537B9C37BF3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20" y="2170"/>
                <a:ext cx="24" cy="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900">
                    <a:solidFill>
                      <a:srgbClr val="000000"/>
                    </a:solidFill>
                    <a:latin typeface="Arial" panose="020B0604020202020204" pitchFamily="34" charset="0"/>
                  </a:rPr>
                  <a:t>-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69728" name="Rectangle 384">
                <a:extLst>
                  <a:ext uri="{FF2B5EF4-FFF2-40B4-BE49-F238E27FC236}">
                    <a16:creationId xmlns:a16="http://schemas.microsoft.com/office/drawing/2014/main" id="{35BAA07F-9E76-202B-FB26-74261032286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43" y="2170"/>
                <a:ext cx="20" cy="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9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69729" name="Rectangle 385">
                <a:extLst>
                  <a:ext uri="{FF2B5EF4-FFF2-40B4-BE49-F238E27FC236}">
                    <a16:creationId xmlns:a16="http://schemas.microsoft.com/office/drawing/2014/main" id="{45BB3C95-B4B7-231E-DED0-6238CF56D52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25" y="2170"/>
                <a:ext cx="48" cy="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900">
                    <a:solidFill>
                      <a:srgbClr val="000000"/>
                    </a:solidFill>
                    <a:latin typeface="Arial" panose="020B0604020202020204" pitchFamily="34" charset="0"/>
                  </a:rPr>
                  <a:t>S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69730" name="Rectangle 386">
                <a:extLst>
                  <a:ext uri="{FF2B5EF4-FFF2-40B4-BE49-F238E27FC236}">
                    <a16:creationId xmlns:a16="http://schemas.microsoft.com/office/drawing/2014/main" id="{8F531F57-CFCD-54EE-F084-426AC4C3175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72" y="2170"/>
                <a:ext cx="20" cy="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9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69731" name="Rectangle 387">
                <a:extLst>
                  <a:ext uri="{FF2B5EF4-FFF2-40B4-BE49-F238E27FC236}">
                    <a16:creationId xmlns:a16="http://schemas.microsoft.com/office/drawing/2014/main" id="{CED3EFA9-8C63-EF31-772E-E175202E8DA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3" y="2170"/>
                <a:ext cx="24" cy="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900">
                    <a:solidFill>
                      <a:srgbClr val="000000"/>
                    </a:solidFill>
                    <a:latin typeface="Arial" panose="020B0604020202020204" pitchFamily="34" charset="0"/>
                  </a:rPr>
                  <a:t>-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69732" name="Rectangle 388">
                <a:extLst>
                  <a:ext uri="{FF2B5EF4-FFF2-40B4-BE49-F238E27FC236}">
                    <a16:creationId xmlns:a16="http://schemas.microsoft.com/office/drawing/2014/main" id="{224E7EC7-A7D5-E670-5193-012543E2CB5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77" y="2170"/>
                <a:ext cx="20" cy="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9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69733" name="Rectangle 389">
                <a:extLst>
                  <a:ext uri="{FF2B5EF4-FFF2-40B4-BE49-F238E27FC236}">
                    <a16:creationId xmlns:a16="http://schemas.microsoft.com/office/drawing/2014/main" id="{8E4D985D-D519-5211-64D7-F91D900FB12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14" y="2163"/>
                <a:ext cx="13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69734" name="Rectangle 390">
                <a:extLst>
                  <a:ext uri="{FF2B5EF4-FFF2-40B4-BE49-F238E27FC236}">
                    <a16:creationId xmlns:a16="http://schemas.microsoft.com/office/drawing/2014/main" id="{D6DCAA2B-F028-CAF2-F56A-837D9BD8EDE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27" y="2163"/>
                <a:ext cx="2628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69735" name="Rectangle 391">
                <a:extLst>
                  <a:ext uri="{FF2B5EF4-FFF2-40B4-BE49-F238E27FC236}">
                    <a16:creationId xmlns:a16="http://schemas.microsoft.com/office/drawing/2014/main" id="{6689FAA6-0AC9-AABB-A1DF-6ED89D0C23C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455" y="2163"/>
                <a:ext cx="6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69736" name="Rectangle 392">
                <a:extLst>
                  <a:ext uri="{FF2B5EF4-FFF2-40B4-BE49-F238E27FC236}">
                    <a16:creationId xmlns:a16="http://schemas.microsoft.com/office/drawing/2014/main" id="{957B4A3B-0733-20C0-985B-C40882F4439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461" y="2163"/>
                <a:ext cx="192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69737" name="Rectangle 393">
                <a:extLst>
                  <a:ext uri="{FF2B5EF4-FFF2-40B4-BE49-F238E27FC236}">
                    <a16:creationId xmlns:a16="http://schemas.microsoft.com/office/drawing/2014/main" id="{4F48D373-D89D-6077-6021-53CAF1E22B9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653" y="2163"/>
                <a:ext cx="6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69738" name="Rectangle 394">
                <a:extLst>
                  <a:ext uri="{FF2B5EF4-FFF2-40B4-BE49-F238E27FC236}">
                    <a16:creationId xmlns:a16="http://schemas.microsoft.com/office/drawing/2014/main" id="{61ABD49D-E305-5438-4EDD-79393F19D57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659" y="2163"/>
                <a:ext cx="311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69739" name="Rectangle 395">
                <a:extLst>
                  <a:ext uri="{FF2B5EF4-FFF2-40B4-BE49-F238E27FC236}">
                    <a16:creationId xmlns:a16="http://schemas.microsoft.com/office/drawing/2014/main" id="{7AF19C0C-521E-EC71-DE08-7F57B47E2C9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70" y="2163"/>
                <a:ext cx="6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69740" name="Rectangle 396">
                <a:extLst>
                  <a:ext uri="{FF2B5EF4-FFF2-40B4-BE49-F238E27FC236}">
                    <a16:creationId xmlns:a16="http://schemas.microsoft.com/office/drawing/2014/main" id="{46695443-0169-12CD-90F7-7FD6B2BF1B5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76" y="2163"/>
                <a:ext cx="310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69741" name="Rectangle 397">
                <a:extLst>
                  <a:ext uri="{FF2B5EF4-FFF2-40B4-BE49-F238E27FC236}">
                    <a16:creationId xmlns:a16="http://schemas.microsoft.com/office/drawing/2014/main" id="{13D05696-FE14-407A-EB21-B099540220A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86" y="2163"/>
                <a:ext cx="7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69742" name="Rectangle 398">
                <a:extLst>
                  <a:ext uri="{FF2B5EF4-FFF2-40B4-BE49-F238E27FC236}">
                    <a16:creationId xmlns:a16="http://schemas.microsoft.com/office/drawing/2014/main" id="{70AFC962-2F9B-695D-0C98-69B830D3ADE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93" y="2163"/>
                <a:ext cx="310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69743" name="Rectangle 399">
                <a:extLst>
                  <a:ext uri="{FF2B5EF4-FFF2-40B4-BE49-F238E27FC236}">
                    <a16:creationId xmlns:a16="http://schemas.microsoft.com/office/drawing/2014/main" id="{7509E471-8367-79D5-424D-C7D998ACE26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03" y="2163"/>
                <a:ext cx="7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69744" name="Rectangle 400">
                <a:extLst>
                  <a:ext uri="{FF2B5EF4-FFF2-40B4-BE49-F238E27FC236}">
                    <a16:creationId xmlns:a16="http://schemas.microsoft.com/office/drawing/2014/main" id="{7DA2A134-B642-539F-661B-91784E51221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10" y="2163"/>
                <a:ext cx="310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69745" name="Rectangle 401">
                <a:extLst>
                  <a:ext uri="{FF2B5EF4-FFF2-40B4-BE49-F238E27FC236}">
                    <a16:creationId xmlns:a16="http://schemas.microsoft.com/office/drawing/2014/main" id="{48D38AB9-16A3-50FE-5B0E-AE5F49D10BF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20" y="2163"/>
                <a:ext cx="7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69746" name="Rectangle 402">
                <a:extLst>
                  <a:ext uri="{FF2B5EF4-FFF2-40B4-BE49-F238E27FC236}">
                    <a16:creationId xmlns:a16="http://schemas.microsoft.com/office/drawing/2014/main" id="{64FFAECF-76B9-7804-BB55-CDA4F29923B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14" y="2169"/>
                <a:ext cx="13" cy="82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69747" name="Rectangle 403">
                <a:extLst>
                  <a:ext uri="{FF2B5EF4-FFF2-40B4-BE49-F238E27FC236}">
                    <a16:creationId xmlns:a16="http://schemas.microsoft.com/office/drawing/2014/main" id="{6789072D-F2E3-AA55-4700-06923A84A68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455" y="2169"/>
                <a:ext cx="6" cy="82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69748" name="Rectangle 404">
                <a:extLst>
                  <a:ext uri="{FF2B5EF4-FFF2-40B4-BE49-F238E27FC236}">
                    <a16:creationId xmlns:a16="http://schemas.microsoft.com/office/drawing/2014/main" id="{EB09CC7F-6E47-1065-0AE4-E0ABCB8BE7B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653" y="2169"/>
                <a:ext cx="6" cy="82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69749" name="Rectangle 405">
                <a:extLst>
                  <a:ext uri="{FF2B5EF4-FFF2-40B4-BE49-F238E27FC236}">
                    <a16:creationId xmlns:a16="http://schemas.microsoft.com/office/drawing/2014/main" id="{DED0D4B0-5BBD-0CE9-30D1-0B69884D9DD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70" y="2169"/>
                <a:ext cx="6" cy="82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69750" name="Rectangle 406">
                <a:extLst>
                  <a:ext uri="{FF2B5EF4-FFF2-40B4-BE49-F238E27FC236}">
                    <a16:creationId xmlns:a16="http://schemas.microsoft.com/office/drawing/2014/main" id="{3A33F431-541B-34B9-8A48-AFF7B4BA7C1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86" y="2169"/>
                <a:ext cx="7" cy="82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69751" name="Rectangle 407">
                <a:extLst>
                  <a:ext uri="{FF2B5EF4-FFF2-40B4-BE49-F238E27FC236}">
                    <a16:creationId xmlns:a16="http://schemas.microsoft.com/office/drawing/2014/main" id="{248A27C5-C564-25C4-4705-E7618972302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03" y="2169"/>
                <a:ext cx="7" cy="82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69752" name="Rectangle 408">
                <a:extLst>
                  <a:ext uri="{FF2B5EF4-FFF2-40B4-BE49-F238E27FC236}">
                    <a16:creationId xmlns:a16="http://schemas.microsoft.com/office/drawing/2014/main" id="{3E372F8D-8B49-83DD-ACB3-C97219E934A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20" y="2169"/>
                <a:ext cx="7" cy="82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69753" name="Rectangle 409">
                <a:extLst>
                  <a:ext uri="{FF2B5EF4-FFF2-40B4-BE49-F238E27FC236}">
                    <a16:creationId xmlns:a16="http://schemas.microsoft.com/office/drawing/2014/main" id="{802C5EE2-80CE-75D3-0031-7CB39F06099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33" y="2258"/>
                <a:ext cx="1272" cy="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900">
                    <a:solidFill>
                      <a:srgbClr val="000000"/>
                    </a:solidFill>
                    <a:latin typeface="Arial" panose="020B0604020202020204" pitchFamily="34" charset="0"/>
                  </a:rPr>
                  <a:t>· Delivery Matches Participant Expertise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569955" name="Group 611">
              <a:extLst>
                <a:ext uri="{FF2B5EF4-FFF2-40B4-BE49-F238E27FC236}">
                  <a16:creationId xmlns:a16="http://schemas.microsoft.com/office/drawing/2014/main" id="{C7634166-C479-5A38-59F9-D4EC7E08E17D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814" y="2251"/>
              <a:ext cx="4113" cy="617"/>
              <a:chOff x="814" y="2251"/>
              <a:chExt cx="4113" cy="617"/>
            </a:xfrm>
          </p:grpSpPr>
          <p:sp>
            <p:nvSpPr>
              <p:cNvPr id="569755" name="Rectangle 411">
                <a:extLst>
                  <a:ext uri="{FF2B5EF4-FFF2-40B4-BE49-F238E27FC236}">
                    <a16:creationId xmlns:a16="http://schemas.microsoft.com/office/drawing/2014/main" id="{77D45E44-EFDA-7E1D-E271-A96827CD89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079" y="2258"/>
                <a:ext cx="20" cy="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9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69756" name="Rectangle 412">
                <a:extLst>
                  <a:ext uri="{FF2B5EF4-FFF2-40B4-BE49-F238E27FC236}">
                    <a16:creationId xmlns:a16="http://schemas.microsoft.com/office/drawing/2014/main" id="{04C7498F-8B23-F13E-DCD4-6946402E683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38" y="2258"/>
                <a:ext cx="40" cy="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900">
                    <a:solidFill>
                      <a:srgbClr val="000000"/>
                    </a:solidFill>
                    <a:latin typeface="Arial" panose="020B0604020202020204" pitchFamily="34" charset="0"/>
                  </a:rPr>
                  <a:t>4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69757" name="Rectangle 413">
                <a:extLst>
                  <a:ext uri="{FF2B5EF4-FFF2-40B4-BE49-F238E27FC236}">
                    <a16:creationId xmlns:a16="http://schemas.microsoft.com/office/drawing/2014/main" id="{F73E7EAF-DC8E-8785-B9A6-06CA2CB4BFB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77" y="2258"/>
                <a:ext cx="20" cy="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9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69758" name="Rectangle 414">
                <a:extLst>
                  <a:ext uri="{FF2B5EF4-FFF2-40B4-BE49-F238E27FC236}">
                    <a16:creationId xmlns:a16="http://schemas.microsoft.com/office/drawing/2014/main" id="{598C3C30-6545-923C-DB30-18AE3070E8F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814" y="2258"/>
                <a:ext cx="20" cy="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9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69759" name="Rectangle 415">
                <a:extLst>
                  <a:ext uri="{FF2B5EF4-FFF2-40B4-BE49-F238E27FC236}">
                    <a16:creationId xmlns:a16="http://schemas.microsoft.com/office/drawing/2014/main" id="{82CA1F1B-1294-A5A7-E7AC-ECA18E7AF65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08" y="2258"/>
                <a:ext cx="48" cy="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900">
                    <a:solidFill>
                      <a:srgbClr val="000000"/>
                    </a:solidFill>
                    <a:latin typeface="Arial" panose="020B0604020202020204" pitchFamily="34" charset="0"/>
                  </a:rPr>
                  <a:t>S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69760" name="Rectangle 416">
                <a:extLst>
                  <a:ext uri="{FF2B5EF4-FFF2-40B4-BE49-F238E27FC236}">
                    <a16:creationId xmlns:a16="http://schemas.microsoft.com/office/drawing/2014/main" id="{2156AA30-350E-7980-8FC9-0A3F43DFC18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55" y="2258"/>
                <a:ext cx="20" cy="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9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69761" name="Rectangle 417">
                <a:extLst>
                  <a:ext uri="{FF2B5EF4-FFF2-40B4-BE49-F238E27FC236}">
                    <a16:creationId xmlns:a16="http://schemas.microsoft.com/office/drawing/2014/main" id="{7B9073A8-6CE6-1765-3E47-4E10F91A7E0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25" y="2258"/>
                <a:ext cx="48" cy="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900">
                    <a:solidFill>
                      <a:srgbClr val="000000"/>
                    </a:solidFill>
                    <a:latin typeface="Arial" panose="020B0604020202020204" pitchFamily="34" charset="0"/>
                  </a:rPr>
                  <a:t>S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69762" name="Rectangle 418">
                <a:extLst>
                  <a:ext uri="{FF2B5EF4-FFF2-40B4-BE49-F238E27FC236}">
                    <a16:creationId xmlns:a16="http://schemas.microsoft.com/office/drawing/2014/main" id="{23B6214D-59BD-B8E6-FB8B-58B1220E9D5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72" y="2258"/>
                <a:ext cx="20" cy="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9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69763" name="Rectangle 419">
                <a:extLst>
                  <a:ext uri="{FF2B5EF4-FFF2-40B4-BE49-F238E27FC236}">
                    <a16:creationId xmlns:a16="http://schemas.microsoft.com/office/drawing/2014/main" id="{CC848D75-D238-CB21-423B-DDA2D0C3C97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42" y="2258"/>
                <a:ext cx="48" cy="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900">
                    <a:solidFill>
                      <a:srgbClr val="000000"/>
                    </a:solidFill>
                    <a:latin typeface="Arial" panose="020B0604020202020204" pitchFamily="34" charset="0"/>
                  </a:rPr>
                  <a:t>S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69764" name="Rectangle 420">
                <a:extLst>
                  <a:ext uri="{FF2B5EF4-FFF2-40B4-BE49-F238E27FC236}">
                    <a16:creationId xmlns:a16="http://schemas.microsoft.com/office/drawing/2014/main" id="{2C181B10-7C2C-9BB3-E4A3-D295C217686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89" y="2258"/>
                <a:ext cx="20" cy="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9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69765" name="Rectangle 421">
                <a:extLst>
                  <a:ext uri="{FF2B5EF4-FFF2-40B4-BE49-F238E27FC236}">
                    <a16:creationId xmlns:a16="http://schemas.microsoft.com/office/drawing/2014/main" id="{0B321055-A585-FDF5-B977-BC8C222EDAB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14" y="2251"/>
                <a:ext cx="13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69766" name="Rectangle 422">
                <a:extLst>
                  <a:ext uri="{FF2B5EF4-FFF2-40B4-BE49-F238E27FC236}">
                    <a16:creationId xmlns:a16="http://schemas.microsoft.com/office/drawing/2014/main" id="{7112C66E-A1B4-2849-415C-52406AFCCF0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27" y="2251"/>
                <a:ext cx="2628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69767" name="Rectangle 423">
                <a:extLst>
                  <a:ext uri="{FF2B5EF4-FFF2-40B4-BE49-F238E27FC236}">
                    <a16:creationId xmlns:a16="http://schemas.microsoft.com/office/drawing/2014/main" id="{CFC7D30B-A107-6CDC-9E5F-235C2DF1018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455" y="2251"/>
                <a:ext cx="6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69768" name="Rectangle 424">
                <a:extLst>
                  <a:ext uri="{FF2B5EF4-FFF2-40B4-BE49-F238E27FC236}">
                    <a16:creationId xmlns:a16="http://schemas.microsoft.com/office/drawing/2014/main" id="{BF6F666A-DB1D-AE0B-6483-B7225E923C5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461" y="2251"/>
                <a:ext cx="192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69769" name="Rectangle 425">
                <a:extLst>
                  <a:ext uri="{FF2B5EF4-FFF2-40B4-BE49-F238E27FC236}">
                    <a16:creationId xmlns:a16="http://schemas.microsoft.com/office/drawing/2014/main" id="{83AD01FB-5C27-ECDD-BFE2-DF0A40A106C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653" y="2251"/>
                <a:ext cx="6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69770" name="Rectangle 426">
                <a:extLst>
                  <a:ext uri="{FF2B5EF4-FFF2-40B4-BE49-F238E27FC236}">
                    <a16:creationId xmlns:a16="http://schemas.microsoft.com/office/drawing/2014/main" id="{E0A3C788-F646-C7FA-207C-159B95A0217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659" y="2251"/>
                <a:ext cx="311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69771" name="Rectangle 427">
                <a:extLst>
                  <a:ext uri="{FF2B5EF4-FFF2-40B4-BE49-F238E27FC236}">
                    <a16:creationId xmlns:a16="http://schemas.microsoft.com/office/drawing/2014/main" id="{92A0EFC7-9318-F8E5-03FE-2EDD70D4203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70" y="2251"/>
                <a:ext cx="6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69772" name="Rectangle 428">
                <a:extLst>
                  <a:ext uri="{FF2B5EF4-FFF2-40B4-BE49-F238E27FC236}">
                    <a16:creationId xmlns:a16="http://schemas.microsoft.com/office/drawing/2014/main" id="{69C99A3A-5D93-5E78-5180-480E7AF4694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76" y="2251"/>
                <a:ext cx="310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69773" name="Rectangle 429">
                <a:extLst>
                  <a:ext uri="{FF2B5EF4-FFF2-40B4-BE49-F238E27FC236}">
                    <a16:creationId xmlns:a16="http://schemas.microsoft.com/office/drawing/2014/main" id="{08032EFE-4BA0-89E6-1767-2448EF1D00C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86" y="2251"/>
                <a:ext cx="7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69774" name="Rectangle 430">
                <a:extLst>
                  <a:ext uri="{FF2B5EF4-FFF2-40B4-BE49-F238E27FC236}">
                    <a16:creationId xmlns:a16="http://schemas.microsoft.com/office/drawing/2014/main" id="{14A8B581-E29F-6BB2-3344-AD28C333BEA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93" y="2251"/>
                <a:ext cx="310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69775" name="Rectangle 431">
                <a:extLst>
                  <a:ext uri="{FF2B5EF4-FFF2-40B4-BE49-F238E27FC236}">
                    <a16:creationId xmlns:a16="http://schemas.microsoft.com/office/drawing/2014/main" id="{5BE139B9-2FB6-5272-43B7-D52A6D94FAD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03" y="2251"/>
                <a:ext cx="7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69776" name="Rectangle 432">
                <a:extLst>
                  <a:ext uri="{FF2B5EF4-FFF2-40B4-BE49-F238E27FC236}">
                    <a16:creationId xmlns:a16="http://schemas.microsoft.com/office/drawing/2014/main" id="{B437CF77-B4AE-B10A-8956-CD0BEADEDF2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10" y="2251"/>
                <a:ext cx="310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69777" name="Rectangle 433">
                <a:extLst>
                  <a:ext uri="{FF2B5EF4-FFF2-40B4-BE49-F238E27FC236}">
                    <a16:creationId xmlns:a16="http://schemas.microsoft.com/office/drawing/2014/main" id="{E13F1D32-E619-7EDF-02CB-C2D8DE7938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20" y="2251"/>
                <a:ext cx="7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69778" name="Rectangle 434">
                <a:extLst>
                  <a:ext uri="{FF2B5EF4-FFF2-40B4-BE49-F238E27FC236}">
                    <a16:creationId xmlns:a16="http://schemas.microsoft.com/office/drawing/2014/main" id="{C24CFA98-147A-568E-2D06-9C0D415AE5D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14" y="2257"/>
                <a:ext cx="13" cy="8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69779" name="Rectangle 435">
                <a:extLst>
                  <a:ext uri="{FF2B5EF4-FFF2-40B4-BE49-F238E27FC236}">
                    <a16:creationId xmlns:a16="http://schemas.microsoft.com/office/drawing/2014/main" id="{F3A3718A-0E4F-D970-7A0D-8C51A7FAB12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455" y="2257"/>
                <a:ext cx="6" cy="8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69780" name="Rectangle 436">
                <a:extLst>
                  <a:ext uri="{FF2B5EF4-FFF2-40B4-BE49-F238E27FC236}">
                    <a16:creationId xmlns:a16="http://schemas.microsoft.com/office/drawing/2014/main" id="{1BE62213-5233-6D00-4EDF-272394831CD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653" y="2257"/>
                <a:ext cx="6" cy="8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69781" name="Rectangle 437">
                <a:extLst>
                  <a:ext uri="{FF2B5EF4-FFF2-40B4-BE49-F238E27FC236}">
                    <a16:creationId xmlns:a16="http://schemas.microsoft.com/office/drawing/2014/main" id="{2250B7D8-C2FD-8492-1A12-C3DDA8301AA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70" y="2257"/>
                <a:ext cx="6" cy="8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69782" name="Rectangle 438">
                <a:extLst>
                  <a:ext uri="{FF2B5EF4-FFF2-40B4-BE49-F238E27FC236}">
                    <a16:creationId xmlns:a16="http://schemas.microsoft.com/office/drawing/2014/main" id="{B4D85C52-6FB1-69ED-FFA0-BA2E1B623CF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86" y="2257"/>
                <a:ext cx="7" cy="8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69783" name="Rectangle 439">
                <a:extLst>
                  <a:ext uri="{FF2B5EF4-FFF2-40B4-BE49-F238E27FC236}">
                    <a16:creationId xmlns:a16="http://schemas.microsoft.com/office/drawing/2014/main" id="{4C945DFB-2F2A-5CCE-44A1-B910265060E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03" y="2257"/>
                <a:ext cx="7" cy="8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69784" name="Rectangle 440">
                <a:extLst>
                  <a:ext uri="{FF2B5EF4-FFF2-40B4-BE49-F238E27FC236}">
                    <a16:creationId xmlns:a16="http://schemas.microsoft.com/office/drawing/2014/main" id="{853A5519-3181-86A0-7B42-30166F543CF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20" y="2257"/>
                <a:ext cx="7" cy="8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69785" name="Rectangle 441">
                <a:extLst>
                  <a:ext uri="{FF2B5EF4-FFF2-40B4-BE49-F238E27FC236}">
                    <a16:creationId xmlns:a16="http://schemas.microsoft.com/office/drawing/2014/main" id="{B98653F9-F291-2C9E-6934-FD89792329B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33" y="2345"/>
                <a:ext cx="980" cy="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900">
                    <a:solidFill>
                      <a:srgbClr val="000000"/>
                    </a:solidFill>
                    <a:latin typeface="Arial" panose="020B0604020202020204" pitchFamily="34" charset="0"/>
                  </a:rPr>
                  <a:t>Ability to Simulate Group Work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69786" name="Rectangle 442">
                <a:extLst>
                  <a:ext uri="{FF2B5EF4-FFF2-40B4-BE49-F238E27FC236}">
                    <a16:creationId xmlns:a16="http://schemas.microsoft.com/office/drawing/2014/main" id="{1FED0EDD-B585-3858-08D5-A336E90A4C9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794" y="2345"/>
                <a:ext cx="20" cy="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9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69787" name="Rectangle 443">
                <a:extLst>
                  <a:ext uri="{FF2B5EF4-FFF2-40B4-BE49-F238E27FC236}">
                    <a16:creationId xmlns:a16="http://schemas.microsoft.com/office/drawing/2014/main" id="{0AE45963-1248-5C20-315D-98BD5A37132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38" y="2345"/>
                <a:ext cx="40" cy="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900">
                    <a:solidFill>
                      <a:srgbClr val="000000"/>
                    </a:solidFill>
                    <a:latin typeface="Arial" panose="020B0604020202020204" pitchFamily="34" charset="0"/>
                  </a:rPr>
                  <a:t>2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69788" name="Rectangle 444">
                <a:extLst>
                  <a:ext uri="{FF2B5EF4-FFF2-40B4-BE49-F238E27FC236}">
                    <a16:creationId xmlns:a16="http://schemas.microsoft.com/office/drawing/2014/main" id="{36BEDBB1-6D24-953B-A1A6-A7DBA09E22F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77" y="2345"/>
                <a:ext cx="20" cy="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9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69789" name="Rectangle 445">
                <a:extLst>
                  <a:ext uri="{FF2B5EF4-FFF2-40B4-BE49-F238E27FC236}">
                    <a16:creationId xmlns:a16="http://schemas.microsoft.com/office/drawing/2014/main" id="{7E7EAAAE-79E5-409E-AC0C-EE9ECF211FC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814" y="2345"/>
                <a:ext cx="20" cy="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9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69790" name="Rectangle 446">
                <a:extLst>
                  <a:ext uri="{FF2B5EF4-FFF2-40B4-BE49-F238E27FC236}">
                    <a16:creationId xmlns:a16="http://schemas.microsoft.com/office/drawing/2014/main" id="{224188E6-193F-0C94-F138-D35BFC4D07E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20" y="2345"/>
                <a:ext cx="24" cy="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900">
                    <a:solidFill>
                      <a:srgbClr val="000000"/>
                    </a:solidFill>
                    <a:latin typeface="Arial" panose="020B0604020202020204" pitchFamily="34" charset="0"/>
                  </a:rPr>
                  <a:t>-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69791" name="Rectangle 447">
                <a:extLst>
                  <a:ext uri="{FF2B5EF4-FFF2-40B4-BE49-F238E27FC236}">
                    <a16:creationId xmlns:a16="http://schemas.microsoft.com/office/drawing/2014/main" id="{EEFB5D0F-67FE-C4F9-3AC9-132A64ED59B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43" y="2345"/>
                <a:ext cx="20" cy="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9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69792" name="Rectangle 448">
                <a:extLst>
                  <a:ext uri="{FF2B5EF4-FFF2-40B4-BE49-F238E27FC236}">
                    <a16:creationId xmlns:a16="http://schemas.microsoft.com/office/drawing/2014/main" id="{07B6E093-2A33-389C-7B51-F6CEB38C99C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25" y="2345"/>
                <a:ext cx="48" cy="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900">
                    <a:solidFill>
                      <a:srgbClr val="000000"/>
                    </a:solidFill>
                    <a:latin typeface="Arial" panose="020B0604020202020204" pitchFamily="34" charset="0"/>
                  </a:rPr>
                  <a:t>S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69793" name="Rectangle 449">
                <a:extLst>
                  <a:ext uri="{FF2B5EF4-FFF2-40B4-BE49-F238E27FC236}">
                    <a16:creationId xmlns:a16="http://schemas.microsoft.com/office/drawing/2014/main" id="{49409A2A-3ED8-66A4-936E-EFB9931E533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72" y="2345"/>
                <a:ext cx="20" cy="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9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69794" name="Rectangle 450">
                <a:extLst>
                  <a:ext uri="{FF2B5EF4-FFF2-40B4-BE49-F238E27FC236}">
                    <a16:creationId xmlns:a16="http://schemas.microsoft.com/office/drawing/2014/main" id="{C3DA4BA4-A6E7-AD00-F3D4-56DB8691A3F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3" y="2345"/>
                <a:ext cx="24" cy="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900">
                    <a:solidFill>
                      <a:srgbClr val="000000"/>
                    </a:solidFill>
                    <a:latin typeface="Arial" panose="020B0604020202020204" pitchFamily="34" charset="0"/>
                  </a:rPr>
                  <a:t>-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69795" name="Rectangle 451">
                <a:extLst>
                  <a:ext uri="{FF2B5EF4-FFF2-40B4-BE49-F238E27FC236}">
                    <a16:creationId xmlns:a16="http://schemas.microsoft.com/office/drawing/2014/main" id="{981BA2E4-EAFC-A5C3-67B9-510873E69BB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77" y="2345"/>
                <a:ext cx="20" cy="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9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69796" name="Rectangle 452">
                <a:extLst>
                  <a:ext uri="{FF2B5EF4-FFF2-40B4-BE49-F238E27FC236}">
                    <a16:creationId xmlns:a16="http://schemas.microsoft.com/office/drawing/2014/main" id="{7D87972C-8E15-1259-901E-6D9B88EEB8F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14" y="2338"/>
                <a:ext cx="13" cy="7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69797" name="Rectangle 453">
                <a:extLst>
                  <a:ext uri="{FF2B5EF4-FFF2-40B4-BE49-F238E27FC236}">
                    <a16:creationId xmlns:a16="http://schemas.microsoft.com/office/drawing/2014/main" id="{CF333190-D3EC-514C-D013-BFB6B8CF93A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27" y="2338"/>
                <a:ext cx="2628" cy="7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69798" name="Rectangle 454">
                <a:extLst>
                  <a:ext uri="{FF2B5EF4-FFF2-40B4-BE49-F238E27FC236}">
                    <a16:creationId xmlns:a16="http://schemas.microsoft.com/office/drawing/2014/main" id="{0A93C0D6-6F56-40B2-1F75-340C1C49E29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455" y="2338"/>
                <a:ext cx="6" cy="7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69799" name="Rectangle 455">
                <a:extLst>
                  <a:ext uri="{FF2B5EF4-FFF2-40B4-BE49-F238E27FC236}">
                    <a16:creationId xmlns:a16="http://schemas.microsoft.com/office/drawing/2014/main" id="{90EB6E68-98A4-03A3-27B7-1E8724C0C50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461" y="2338"/>
                <a:ext cx="192" cy="7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69800" name="Rectangle 456">
                <a:extLst>
                  <a:ext uri="{FF2B5EF4-FFF2-40B4-BE49-F238E27FC236}">
                    <a16:creationId xmlns:a16="http://schemas.microsoft.com/office/drawing/2014/main" id="{24D0A880-657A-FF13-24B7-E641A520FDE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653" y="2338"/>
                <a:ext cx="6" cy="7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69801" name="Rectangle 457">
                <a:extLst>
                  <a:ext uri="{FF2B5EF4-FFF2-40B4-BE49-F238E27FC236}">
                    <a16:creationId xmlns:a16="http://schemas.microsoft.com/office/drawing/2014/main" id="{F73BB4B7-77F2-1678-6567-78B9295612D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659" y="2338"/>
                <a:ext cx="311" cy="7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69802" name="Rectangle 458">
                <a:extLst>
                  <a:ext uri="{FF2B5EF4-FFF2-40B4-BE49-F238E27FC236}">
                    <a16:creationId xmlns:a16="http://schemas.microsoft.com/office/drawing/2014/main" id="{DBCC6144-2B97-9F16-2640-C752CAFAA29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70" y="2338"/>
                <a:ext cx="6" cy="7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69803" name="Rectangle 459">
                <a:extLst>
                  <a:ext uri="{FF2B5EF4-FFF2-40B4-BE49-F238E27FC236}">
                    <a16:creationId xmlns:a16="http://schemas.microsoft.com/office/drawing/2014/main" id="{E7E51172-FB9A-B6D0-1944-929B280D8D8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76" y="2338"/>
                <a:ext cx="310" cy="7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69804" name="Rectangle 460">
                <a:extLst>
                  <a:ext uri="{FF2B5EF4-FFF2-40B4-BE49-F238E27FC236}">
                    <a16:creationId xmlns:a16="http://schemas.microsoft.com/office/drawing/2014/main" id="{9356159E-F7EE-BBE0-5D2C-5DDC636F39C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86" y="2338"/>
                <a:ext cx="7" cy="7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69805" name="Rectangle 461">
                <a:extLst>
                  <a:ext uri="{FF2B5EF4-FFF2-40B4-BE49-F238E27FC236}">
                    <a16:creationId xmlns:a16="http://schemas.microsoft.com/office/drawing/2014/main" id="{73FFCBAD-4D41-59F2-8F71-EF0A915F660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93" y="2338"/>
                <a:ext cx="310" cy="7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69806" name="Rectangle 462">
                <a:extLst>
                  <a:ext uri="{FF2B5EF4-FFF2-40B4-BE49-F238E27FC236}">
                    <a16:creationId xmlns:a16="http://schemas.microsoft.com/office/drawing/2014/main" id="{D144D873-345D-5547-627B-96556A979F3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03" y="2338"/>
                <a:ext cx="7" cy="7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69807" name="Rectangle 463">
                <a:extLst>
                  <a:ext uri="{FF2B5EF4-FFF2-40B4-BE49-F238E27FC236}">
                    <a16:creationId xmlns:a16="http://schemas.microsoft.com/office/drawing/2014/main" id="{B629DF7B-D595-2C14-6502-103EC3FF35C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10" y="2338"/>
                <a:ext cx="310" cy="7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69808" name="Rectangle 464">
                <a:extLst>
                  <a:ext uri="{FF2B5EF4-FFF2-40B4-BE49-F238E27FC236}">
                    <a16:creationId xmlns:a16="http://schemas.microsoft.com/office/drawing/2014/main" id="{BD7D7D1D-60CE-4A18-A72B-1E89B4D2CE6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20" y="2338"/>
                <a:ext cx="7" cy="7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69809" name="Rectangle 465">
                <a:extLst>
                  <a:ext uri="{FF2B5EF4-FFF2-40B4-BE49-F238E27FC236}">
                    <a16:creationId xmlns:a16="http://schemas.microsoft.com/office/drawing/2014/main" id="{2F5BAE1F-B6D3-D049-82DF-F892AE0DC49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14" y="2345"/>
                <a:ext cx="13" cy="8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69810" name="Rectangle 466">
                <a:extLst>
                  <a:ext uri="{FF2B5EF4-FFF2-40B4-BE49-F238E27FC236}">
                    <a16:creationId xmlns:a16="http://schemas.microsoft.com/office/drawing/2014/main" id="{15584E81-7A9E-4CD7-526B-36D9B2778EF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455" y="2345"/>
                <a:ext cx="6" cy="8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69811" name="Rectangle 467">
                <a:extLst>
                  <a:ext uri="{FF2B5EF4-FFF2-40B4-BE49-F238E27FC236}">
                    <a16:creationId xmlns:a16="http://schemas.microsoft.com/office/drawing/2014/main" id="{3BD5ACAA-F657-2ECD-C30A-78752EF97B1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653" y="2345"/>
                <a:ext cx="6" cy="8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69812" name="Rectangle 468">
                <a:extLst>
                  <a:ext uri="{FF2B5EF4-FFF2-40B4-BE49-F238E27FC236}">
                    <a16:creationId xmlns:a16="http://schemas.microsoft.com/office/drawing/2014/main" id="{0F5F9F06-0663-F5F9-4EB4-52D42B8CE76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70" y="2345"/>
                <a:ext cx="6" cy="8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69813" name="Rectangle 469">
                <a:extLst>
                  <a:ext uri="{FF2B5EF4-FFF2-40B4-BE49-F238E27FC236}">
                    <a16:creationId xmlns:a16="http://schemas.microsoft.com/office/drawing/2014/main" id="{384BC4F6-B46E-F9D2-1728-DE8A999AD9B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86" y="2345"/>
                <a:ext cx="7" cy="8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69814" name="Rectangle 470">
                <a:extLst>
                  <a:ext uri="{FF2B5EF4-FFF2-40B4-BE49-F238E27FC236}">
                    <a16:creationId xmlns:a16="http://schemas.microsoft.com/office/drawing/2014/main" id="{5A655033-3B7D-2FD8-95D7-D06992F7D7A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03" y="2345"/>
                <a:ext cx="7" cy="8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69815" name="Rectangle 471">
                <a:extLst>
                  <a:ext uri="{FF2B5EF4-FFF2-40B4-BE49-F238E27FC236}">
                    <a16:creationId xmlns:a16="http://schemas.microsoft.com/office/drawing/2014/main" id="{9E6B2176-9258-AF58-C5E9-2F1E3D6E669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20" y="2345"/>
                <a:ext cx="7" cy="8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69816" name="Rectangle 472">
                <a:extLst>
                  <a:ext uri="{FF2B5EF4-FFF2-40B4-BE49-F238E27FC236}">
                    <a16:creationId xmlns:a16="http://schemas.microsoft.com/office/drawing/2014/main" id="{F7BEFDD7-FA20-9166-8DA3-1C1CB9E8EFA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33" y="2433"/>
                <a:ext cx="1120" cy="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900">
                    <a:solidFill>
                      <a:srgbClr val="000000"/>
                    </a:solidFill>
                    <a:latin typeface="Arial" panose="020B0604020202020204" pitchFamily="34" charset="0"/>
                  </a:rPr>
                  <a:t>Evaluation of Knowledge and Skills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69817" name="Rectangle 473">
                <a:extLst>
                  <a:ext uri="{FF2B5EF4-FFF2-40B4-BE49-F238E27FC236}">
                    <a16:creationId xmlns:a16="http://schemas.microsoft.com/office/drawing/2014/main" id="{A9E331C7-0E8B-5F92-2A6D-98564DA7EDC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930" y="2433"/>
                <a:ext cx="20" cy="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9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69818" name="Rectangle 474">
                <a:extLst>
                  <a:ext uri="{FF2B5EF4-FFF2-40B4-BE49-F238E27FC236}">
                    <a16:creationId xmlns:a16="http://schemas.microsoft.com/office/drawing/2014/main" id="{3DDAFBE0-CC7A-6CA2-0B90-74B24D999E1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38" y="2433"/>
                <a:ext cx="40" cy="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900">
                    <a:solidFill>
                      <a:srgbClr val="000000"/>
                    </a:solidFill>
                    <a:latin typeface="Arial" panose="020B0604020202020204" pitchFamily="34" charset="0"/>
                  </a:rPr>
                  <a:t>3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69819" name="Rectangle 475">
                <a:extLst>
                  <a:ext uri="{FF2B5EF4-FFF2-40B4-BE49-F238E27FC236}">
                    <a16:creationId xmlns:a16="http://schemas.microsoft.com/office/drawing/2014/main" id="{6B8CF0AD-EC50-367C-F9AF-F6E39521D94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77" y="2433"/>
                <a:ext cx="20" cy="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9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69820" name="Rectangle 476">
                <a:extLst>
                  <a:ext uri="{FF2B5EF4-FFF2-40B4-BE49-F238E27FC236}">
                    <a16:creationId xmlns:a16="http://schemas.microsoft.com/office/drawing/2014/main" id="{0040C2A8-A3BC-D5A9-9CE2-4FD10E65A43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814" y="2433"/>
                <a:ext cx="20" cy="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9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69821" name="Rectangle 477">
                <a:extLst>
                  <a:ext uri="{FF2B5EF4-FFF2-40B4-BE49-F238E27FC236}">
                    <a16:creationId xmlns:a16="http://schemas.microsoft.com/office/drawing/2014/main" id="{C59F29E4-1017-A373-4B78-05903311C10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08" y="2433"/>
                <a:ext cx="48" cy="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900">
                    <a:solidFill>
                      <a:srgbClr val="000000"/>
                    </a:solidFill>
                    <a:latin typeface="Arial" panose="020B0604020202020204" pitchFamily="34" charset="0"/>
                  </a:rPr>
                  <a:t>S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69822" name="Rectangle 478">
                <a:extLst>
                  <a:ext uri="{FF2B5EF4-FFF2-40B4-BE49-F238E27FC236}">
                    <a16:creationId xmlns:a16="http://schemas.microsoft.com/office/drawing/2014/main" id="{5AD73C9B-C9D6-9C62-E768-635309DEACD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55" y="2433"/>
                <a:ext cx="20" cy="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9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69823" name="Rectangle 479">
                <a:extLst>
                  <a:ext uri="{FF2B5EF4-FFF2-40B4-BE49-F238E27FC236}">
                    <a16:creationId xmlns:a16="http://schemas.microsoft.com/office/drawing/2014/main" id="{04D1E0A0-2737-54BD-3F0B-E6D3F7C2C01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25" y="2433"/>
                <a:ext cx="48" cy="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900">
                    <a:solidFill>
                      <a:srgbClr val="000000"/>
                    </a:solidFill>
                    <a:latin typeface="Arial" panose="020B0604020202020204" pitchFamily="34" charset="0"/>
                  </a:rPr>
                  <a:t>S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69824" name="Rectangle 480">
                <a:extLst>
                  <a:ext uri="{FF2B5EF4-FFF2-40B4-BE49-F238E27FC236}">
                    <a16:creationId xmlns:a16="http://schemas.microsoft.com/office/drawing/2014/main" id="{354CBD48-90CE-FCF8-2CD7-A742F7D0693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72" y="2433"/>
                <a:ext cx="20" cy="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9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69825" name="Rectangle 481">
                <a:extLst>
                  <a:ext uri="{FF2B5EF4-FFF2-40B4-BE49-F238E27FC236}">
                    <a16:creationId xmlns:a16="http://schemas.microsoft.com/office/drawing/2014/main" id="{D6949122-9A32-E8C4-B127-D15CC481F21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42" y="2433"/>
                <a:ext cx="48" cy="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900">
                    <a:solidFill>
                      <a:srgbClr val="000000"/>
                    </a:solidFill>
                    <a:latin typeface="Arial" panose="020B0604020202020204" pitchFamily="34" charset="0"/>
                  </a:rPr>
                  <a:t>S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69826" name="Rectangle 482">
                <a:extLst>
                  <a:ext uri="{FF2B5EF4-FFF2-40B4-BE49-F238E27FC236}">
                    <a16:creationId xmlns:a16="http://schemas.microsoft.com/office/drawing/2014/main" id="{B461AB63-6D02-07D2-78DD-65FBA737AFE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89" y="2433"/>
                <a:ext cx="20" cy="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9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69827" name="Rectangle 483">
                <a:extLst>
                  <a:ext uri="{FF2B5EF4-FFF2-40B4-BE49-F238E27FC236}">
                    <a16:creationId xmlns:a16="http://schemas.microsoft.com/office/drawing/2014/main" id="{3785D9C5-5FA5-1B28-8322-24F4C515C5A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14" y="2426"/>
                <a:ext cx="13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69828" name="Rectangle 484">
                <a:extLst>
                  <a:ext uri="{FF2B5EF4-FFF2-40B4-BE49-F238E27FC236}">
                    <a16:creationId xmlns:a16="http://schemas.microsoft.com/office/drawing/2014/main" id="{838CD42D-FE2E-E55F-F682-01429F19A76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27" y="2426"/>
                <a:ext cx="2628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69829" name="Rectangle 485">
                <a:extLst>
                  <a:ext uri="{FF2B5EF4-FFF2-40B4-BE49-F238E27FC236}">
                    <a16:creationId xmlns:a16="http://schemas.microsoft.com/office/drawing/2014/main" id="{C9A28A0D-E6BA-5F44-8E1F-09B205D4BAA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455" y="2426"/>
                <a:ext cx="6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69830" name="Rectangle 486">
                <a:extLst>
                  <a:ext uri="{FF2B5EF4-FFF2-40B4-BE49-F238E27FC236}">
                    <a16:creationId xmlns:a16="http://schemas.microsoft.com/office/drawing/2014/main" id="{636763BD-BF8B-661C-5339-FDF28AF4EC5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461" y="2426"/>
                <a:ext cx="192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69831" name="Rectangle 487">
                <a:extLst>
                  <a:ext uri="{FF2B5EF4-FFF2-40B4-BE49-F238E27FC236}">
                    <a16:creationId xmlns:a16="http://schemas.microsoft.com/office/drawing/2014/main" id="{D8B4164B-456D-C5AC-E15F-EAA81145EBF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653" y="2426"/>
                <a:ext cx="6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69832" name="Rectangle 488">
                <a:extLst>
                  <a:ext uri="{FF2B5EF4-FFF2-40B4-BE49-F238E27FC236}">
                    <a16:creationId xmlns:a16="http://schemas.microsoft.com/office/drawing/2014/main" id="{6C4399E4-F5A6-A902-06B1-DA345FD794A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659" y="2426"/>
                <a:ext cx="311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69833" name="Rectangle 489">
                <a:extLst>
                  <a:ext uri="{FF2B5EF4-FFF2-40B4-BE49-F238E27FC236}">
                    <a16:creationId xmlns:a16="http://schemas.microsoft.com/office/drawing/2014/main" id="{DECF113A-C808-7899-8D32-935E962C5F7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70" y="2426"/>
                <a:ext cx="6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69834" name="Rectangle 490">
                <a:extLst>
                  <a:ext uri="{FF2B5EF4-FFF2-40B4-BE49-F238E27FC236}">
                    <a16:creationId xmlns:a16="http://schemas.microsoft.com/office/drawing/2014/main" id="{D6291A7B-A0EA-1005-3C9B-06439CCBB27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76" y="2426"/>
                <a:ext cx="310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69835" name="Rectangle 491">
                <a:extLst>
                  <a:ext uri="{FF2B5EF4-FFF2-40B4-BE49-F238E27FC236}">
                    <a16:creationId xmlns:a16="http://schemas.microsoft.com/office/drawing/2014/main" id="{FAA42C69-4C80-49F8-71FF-89B47EA665B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86" y="2426"/>
                <a:ext cx="7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69836" name="Rectangle 492">
                <a:extLst>
                  <a:ext uri="{FF2B5EF4-FFF2-40B4-BE49-F238E27FC236}">
                    <a16:creationId xmlns:a16="http://schemas.microsoft.com/office/drawing/2014/main" id="{A1E52CD5-6148-B989-5F09-88FAF8A4FD5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93" y="2426"/>
                <a:ext cx="310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69837" name="Rectangle 493">
                <a:extLst>
                  <a:ext uri="{FF2B5EF4-FFF2-40B4-BE49-F238E27FC236}">
                    <a16:creationId xmlns:a16="http://schemas.microsoft.com/office/drawing/2014/main" id="{D1C296D0-39EA-C4C5-DBCA-AFA41B649A6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03" y="2426"/>
                <a:ext cx="7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69838" name="Rectangle 494">
                <a:extLst>
                  <a:ext uri="{FF2B5EF4-FFF2-40B4-BE49-F238E27FC236}">
                    <a16:creationId xmlns:a16="http://schemas.microsoft.com/office/drawing/2014/main" id="{2E8053A0-B4A6-71D5-18EB-9D2EB27CA1D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10" y="2426"/>
                <a:ext cx="310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69839" name="Rectangle 495">
                <a:extLst>
                  <a:ext uri="{FF2B5EF4-FFF2-40B4-BE49-F238E27FC236}">
                    <a16:creationId xmlns:a16="http://schemas.microsoft.com/office/drawing/2014/main" id="{A1CF1CBD-C023-F18C-9A0B-095B2BB31FD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20" y="2426"/>
                <a:ext cx="7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69840" name="Rectangle 496">
                <a:extLst>
                  <a:ext uri="{FF2B5EF4-FFF2-40B4-BE49-F238E27FC236}">
                    <a16:creationId xmlns:a16="http://schemas.microsoft.com/office/drawing/2014/main" id="{843AD048-BFFA-ABE9-0BFC-0E8879A7644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14" y="2432"/>
                <a:ext cx="13" cy="8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69841" name="Rectangle 497">
                <a:extLst>
                  <a:ext uri="{FF2B5EF4-FFF2-40B4-BE49-F238E27FC236}">
                    <a16:creationId xmlns:a16="http://schemas.microsoft.com/office/drawing/2014/main" id="{ADE5C03C-82CB-7182-F36F-1407957C83B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455" y="2432"/>
                <a:ext cx="6" cy="8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69842" name="Rectangle 498">
                <a:extLst>
                  <a:ext uri="{FF2B5EF4-FFF2-40B4-BE49-F238E27FC236}">
                    <a16:creationId xmlns:a16="http://schemas.microsoft.com/office/drawing/2014/main" id="{36A3D918-BB2A-1C1E-6FF5-064C3E1FCD2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653" y="2432"/>
                <a:ext cx="6" cy="8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69843" name="Rectangle 499">
                <a:extLst>
                  <a:ext uri="{FF2B5EF4-FFF2-40B4-BE49-F238E27FC236}">
                    <a16:creationId xmlns:a16="http://schemas.microsoft.com/office/drawing/2014/main" id="{69F0F1D9-65A5-64FD-8B7F-9AC4791A077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70" y="2432"/>
                <a:ext cx="6" cy="8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69844" name="Rectangle 500">
                <a:extLst>
                  <a:ext uri="{FF2B5EF4-FFF2-40B4-BE49-F238E27FC236}">
                    <a16:creationId xmlns:a16="http://schemas.microsoft.com/office/drawing/2014/main" id="{FC1E1A77-0DE4-48FE-346C-7A45A62759C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86" y="2432"/>
                <a:ext cx="7" cy="8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69845" name="Rectangle 501">
                <a:extLst>
                  <a:ext uri="{FF2B5EF4-FFF2-40B4-BE49-F238E27FC236}">
                    <a16:creationId xmlns:a16="http://schemas.microsoft.com/office/drawing/2014/main" id="{767C3760-6F59-8E84-921B-766168A668A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03" y="2432"/>
                <a:ext cx="7" cy="8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69846" name="Rectangle 502">
                <a:extLst>
                  <a:ext uri="{FF2B5EF4-FFF2-40B4-BE49-F238E27FC236}">
                    <a16:creationId xmlns:a16="http://schemas.microsoft.com/office/drawing/2014/main" id="{BF88F451-872A-3252-013F-58B697D0B80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20" y="2432"/>
                <a:ext cx="7" cy="8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69847" name="Rectangle 503">
                <a:extLst>
                  <a:ext uri="{FF2B5EF4-FFF2-40B4-BE49-F238E27FC236}">
                    <a16:creationId xmlns:a16="http://schemas.microsoft.com/office/drawing/2014/main" id="{0647C376-67A9-9FA2-3D6E-0946D008A85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33" y="2519"/>
                <a:ext cx="356" cy="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900">
                    <a:solidFill>
                      <a:srgbClr val="000000"/>
                    </a:solidFill>
                    <a:latin typeface="Arial" panose="020B0604020202020204" pitchFamily="34" charset="0"/>
                  </a:rPr>
                  <a:t>Learner Se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69848" name="Rectangle 504">
                <a:extLst>
                  <a:ext uri="{FF2B5EF4-FFF2-40B4-BE49-F238E27FC236}">
                    <a16:creationId xmlns:a16="http://schemas.microsoft.com/office/drawing/2014/main" id="{2632A0E0-9825-D85C-9146-F3BCCB4BE3A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82" y="2519"/>
                <a:ext cx="36" cy="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900">
                    <a:solidFill>
                      <a:srgbClr val="000000"/>
                    </a:solidFill>
                    <a:latin typeface="Arial" panose="020B0604020202020204" pitchFamily="34" charset="0"/>
                  </a:rPr>
                  <a:t>lf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69849" name="Rectangle 505">
                <a:extLst>
                  <a:ext uri="{FF2B5EF4-FFF2-40B4-BE49-F238E27FC236}">
                    <a16:creationId xmlns:a16="http://schemas.microsoft.com/office/drawing/2014/main" id="{AD1791A4-0E0C-B6DD-7BF8-F6A286398FE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18" y="2519"/>
                <a:ext cx="24" cy="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900">
                    <a:solidFill>
                      <a:srgbClr val="000000"/>
                    </a:solidFill>
                    <a:latin typeface="Arial" panose="020B0604020202020204" pitchFamily="34" charset="0"/>
                  </a:rPr>
                  <a:t>-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69850" name="Rectangle 506">
                <a:extLst>
                  <a:ext uri="{FF2B5EF4-FFF2-40B4-BE49-F238E27FC236}">
                    <a16:creationId xmlns:a16="http://schemas.microsoft.com/office/drawing/2014/main" id="{F8B38E1D-5EE6-6EF9-79F2-26DF0D43D43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41" y="2519"/>
                <a:ext cx="336" cy="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900">
                    <a:solidFill>
                      <a:srgbClr val="000000"/>
                    </a:solidFill>
                    <a:latin typeface="Arial" panose="020B0604020202020204" pitchFamily="34" charset="0"/>
                  </a:rPr>
                  <a:t>Evaluation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69851" name="Rectangle 507">
                <a:extLst>
                  <a:ext uri="{FF2B5EF4-FFF2-40B4-BE49-F238E27FC236}">
                    <a16:creationId xmlns:a16="http://schemas.microsoft.com/office/drawing/2014/main" id="{698BDB74-EA21-A47F-4E77-1E900480593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71" y="2519"/>
                <a:ext cx="20" cy="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9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69852" name="Rectangle 508">
                <a:extLst>
                  <a:ext uri="{FF2B5EF4-FFF2-40B4-BE49-F238E27FC236}">
                    <a16:creationId xmlns:a16="http://schemas.microsoft.com/office/drawing/2014/main" id="{CA1E5B6E-ECE1-B054-26CD-CDE880EFD9D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38" y="2519"/>
                <a:ext cx="40" cy="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900">
                    <a:solidFill>
                      <a:srgbClr val="000000"/>
                    </a:solidFill>
                    <a:latin typeface="Arial" panose="020B0604020202020204" pitchFamily="34" charset="0"/>
                  </a:rPr>
                  <a:t>4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69853" name="Rectangle 509">
                <a:extLst>
                  <a:ext uri="{FF2B5EF4-FFF2-40B4-BE49-F238E27FC236}">
                    <a16:creationId xmlns:a16="http://schemas.microsoft.com/office/drawing/2014/main" id="{92EB3F67-91D7-7BEC-47FA-0040FD2B782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77" y="2519"/>
                <a:ext cx="20" cy="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9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69854" name="Rectangle 510">
                <a:extLst>
                  <a:ext uri="{FF2B5EF4-FFF2-40B4-BE49-F238E27FC236}">
                    <a16:creationId xmlns:a16="http://schemas.microsoft.com/office/drawing/2014/main" id="{97DDF5CF-F506-B098-5264-767C3323CB9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814" y="2519"/>
                <a:ext cx="20" cy="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9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69855" name="Rectangle 511">
                <a:extLst>
                  <a:ext uri="{FF2B5EF4-FFF2-40B4-BE49-F238E27FC236}">
                    <a16:creationId xmlns:a16="http://schemas.microsoft.com/office/drawing/2014/main" id="{15744228-4069-471D-B33E-FF8643490CF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08" y="2519"/>
                <a:ext cx="48" cy="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900">
                    <a:solidFill>
                      <a:srgbClr val="000000"/>
                    </a:solidFill>
                    <a:latin typeface="Arial" panose="020B0604020202020204" pitchFamily="34" charset="0"/>
                  </a:rPr>
                  <a:t>S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69856" name="Rectangle 512">
                <a:extLst>
                  <a:ext uri="{FF2B5EF4-FFF2-40B4-BE49-F238E27FC236}">
                    <a16:creationId xmlns:a16="http://schemas.microsoft.com/office/drawing/2014/main" id="{FC5E0C8C-E347-7C43-726C-A10A14F3DDC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55" y="2519"/>
                <a:ext cx="20" cy="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9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69857" name="Rectangle 513">
                <a:extLst>
                  <a:ext uri="{FF2B5EF4-FFF2-40B4-BE49-F238E27FC236}">
                    <a16:creationId xmlns:a16="http://schemas.microsoft.com/office/drawing/2014/main" id="{B8415737-4D74-E719-9F2E-A814CCFAF20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25" y="2519"/>
                <a:ext cx="48" cy="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900">
                    <a:solidFill>
                      <a:srgbClr val="000000"/>
                    </a:solidFill>
                    <a:latin typeface="Arial" panose="020B0604020202020204" pitchFamily="34" charset="0"/>
                  </a:rPr>
                  <a:t>S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69858" name="Rectangle 514">
                <a:extLst>
                  <a:ext uri="{FF2B5EF4-FFF2-40B4-BE49-F238E27FC236}">
                    <a16:creationId xmlns:a16="http://schemas.microsoft.com/office/drawing/2014/main" id="{146A859E-F640-D18A-8B1F-4BEB0564F1E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72" y="2519"/>
                <a:ext cx="20" cy="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9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69859" name="Rectangle 515">
                <a:extLst>
                  <a:ext uri="{FF2B5EF4-FFF2-40B4-BE49-F238E27FC236}">
                    <a16:creationId xmlns:a16="http://schemas.microsoft.com/office/drawing/2014/main" id="{7A59FCC3-DEA9-9448-C723-49E83A4083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45" y="2519"/>
                <a:ext cx="42" cy="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900">
                    <a:solidFill>
                      <a:srgbClr val="000000"/>
                    </a:solidFill>
                    <a:latin typeface="Arial" panose="020B0604020202020204" pitchFamily="34" charset="0"/>
                  </a:rPr>
                  <a:t>+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69860" name="Rectangle 516">
                <a:extLst>
                  <a:ext uri="{FF2B5EF4-FFF2-40B4-BE49-F238E27FC236}">
                    <a16:creationId xmlns:a16="http://schemas.microsoft.com/office/drawing/2014/main" id="{FC426490-A084-B937-0330-4BCE22175B3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86" y="2519"/>
                <a:ext cx="20" cy="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9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69861" name="Rectangle 517">
                <a:extLst>
                  <a:ext uri="{FF2B5EF4-FFF2-40B4-BE49-F238E27FC236}">
                    <a16:creationId xmlns:a16="http://schemas.microsoft.com/office/drawing/2014/main" id="{612D4FC1-FD74-7B50-D26D-1229AA31A54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14" y="2513"/>
                <a:ext cx="13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69862" name="Rectangle 518">
                <a:extLst>
                  <a:ext uri="{FF2B5EF4-FFF2-40B4-BE49-F238E27FC236}">
                    <a16:creationId xmlns:a16="http://schemas.microsoft.com/office/drawing/2014/main" id="{E140D355-268B-BEE6-100C-28BA872A932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27" y="2513"/>
                <a:ext cx="2628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69863" name="Rectangle 519">
                <a:extLst>
                  <a:ext uri="{FF2B5EF4-FFF2-40B4-BE49-F238E27FC236}">
                    <a16:creationId xmlns:a16="http://schemas.microsoft.com/office/drawing/2014/main" id="{D73E10F0-8352-2E25-049B-80274624688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455" y="2513"/>
                <a:ext cx="6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69864" name="Rectangle 520">
                <a:extLst>
                  <a:ext uri="{FF2B5EF4-FFF2-40B4-BE49-F238E27FC236}">
                    <a16:creationId xmlns:a16="http://schemas.microsoft.com/office/drawing/2014/main" id="{D85D53AE-B91D-D5B0-3F38-095382C833A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461" y="2513"/>
                <a:ext cx="192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69865" name="Rectangle 521">
                <a:extLst>
                  <a:ext uri="{FF2B5EF4-FFF2-40B4-BE49-F238E27FC236}">
                    <a16:creationId xmlns:a16="http://schemas.microsoft.com/office/drawing/2014/main" id="{E57ABAB9-A69E-6083-6F01-6802B7695F7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653" y="2513"/>
                <a:ext cx="6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69866" name="Rectangle 522">
                <a:extLst>
                  <a:ext uri="{FF2B5EF4-FFF2-40B4-BE49-F238E27FC236}">
                    <a16:creationId xmlns:a16="http://schemas.microsoft.com/office/drawing/2014/main" id="{0853A800-7C1E-83AB-CD2A-B0924BA8992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659" y="2513"/>
                <a:ext cx="311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69867" name="Rectangle 523">
                <a:extLst>
                  <a:ext uri="{FF2B5EF4-FFF2-40B4-BE49-F238E27FC236}">
                    <a16:creationId xmlns:a16="http://schemas.microsoft.com/office/drawing/2014/main" id="{1367A7BA-F42C-B6DD-9BBD-CF1FA739996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70" y="2513"/>
                <a:ext cx="6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69868" name="Rectangle 524">
                <a:extLst>
                  <a:ext uri="{FF2B5EF4-FFF2-40B4-BE49-F238E27FC236}">
                    <a16:creationId xmlns:a16="http://schemas.microsoft.com/office/drawing/2014/main" id="{234C72F5-8CDF-FE66-9C29-90C9A902668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76" y="2513"/>
                <a:ext cx="310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69869" name="Rectangle 525">
                <a:extLst>
                  <a:ext uri="{FF2B5EF4-FFF2-40B4-BE49-F238E27FC236}">
                    <a16:creationId xmlns:a16="http://schemas.microsoft.com/office/drawing/2014/main" id="{EFBBF653-6AAF-B1B5-BD99-E625F03A8D1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86" y="2513"/>
                <a:ext cx="7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69870" name="Rectangle 526">
                <a:extLst>
                  <a:ext uri="{FF2B5EF4-FFF2-40B4-BE49-F238E27FC236}">
                    <a16:creationId xmlns:a16="http://schemas.microsoft.com/office/drawing/2014/main" id="{6912D4C3-6B88-0303-15EB-2D9D8B3C256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93" y="2513"/>
                <a:ext cx="310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69871" name="Rectangle 527">
                <a:extLst>
                  <a:ext uri="{FF2B5EF4-FFF2-40B4-BE49-F238E27FC236}">
                    <a16:creationId xmlns:a16="http://schemas.microsoft.com/office/drawing/2014/main" id="{6B83102D-1507-B435-ED96-25D9B605C45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03" y="2513"/>
                <a:ext cx="7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69872" name="Rectangle 528">
                <a:extLst>
                  <a:ext uri="{FF2B5EF4-FFF2-40B4-BE49-F238E27FC236}">
                    <a16:creationId xmlns:a16="http://schemas.microsoft.com/office/drawing/2014/main" id="{65BD1448-6F20-D04A-E663-FF3ED7FBD87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10" y="2513"/>
                <a:ext cx="310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69873" name="Rectangle 529">
                <a:extLst>
                  <a:ext uri="{FF2B5EF4-FFF2-40B4-BE49-F238E27FC236}">
                    <a16:creationId xmlns:a16="http://schemas.microsoft.com/office/drawing/2014/main" id="{1FC76178-7BC7-4A3B-D3FC-8682387146B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20" y="2513"/>
                <a:ext cx="7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69874" name="Rectangle 530">
                <a:extLst>
                  <a:ext uri="{FF2B5EF4-FFF2-40B4-BE49-F238E27FC236}">
                    <a16:creationId xmlns:a16="http://schemas.microsoft.com/office/drawing/2014/main" id="{448508AA-AB74-8FC9-A47C-2A71F5C5030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14" y="2519"/>
                <a:ext cx="13" cy="8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69875" name="Rectangle 531">
                <a:extLst>
                  <a:ext uri="{FF2B5EF4-FFF2-40B4-BE49-F238E27FC236}">
                    <a16:creationId xmlns:a16="http://schemas.microsoft.com/office/drawing/2014/main" id="{8579C883-0F53-E071-BEFB-A5036B2BF4E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455" y="2519"/>
                <a:ext cx="6" cy="8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69876" name="Rectangle 532">
                <a:extLst>
                  <a:ext uri="{FF2B5EF4-FFF2-40B4-BE49-F238E27FC236}">
                    <a16:creationId xmlns:a16="http://schemas.microsoft.com/office/drawing/2014/main" id="{B6A65EA7-1632-E8FB-5029-4BB40CCB4DA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653" y="2519"/>
                <a:ext cx="6" cy="8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69877" name="Rectangle 533">
                <a:extLst>
                  <a:ext uri="{FF2B5EF4-FFF2-40B4-BE49-F238E27FC236}">
                    <a16:creationId xmlns:a16="http://schemas.microsoft.com/office/drawing/2014/main" id="{04750D53-2295-4802-1CAB-1047F07E760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70" y="2519"/>
                <a:ext cx="6" cy="8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69878" name="Rectangle 534">
                <a:extLst>
                  <a:ext uri="{FF2B5EF4-FFF2-40B4-BE49-F238E27FC236}">
                    <a16:creationId xmlns:a16="http://schemas.microsoft.com/office/drawing/2014/main" id="{559FC251-1786-2FD2-1156-A97C4A15969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86" y="2519"/>
                <a:ext cx="7" cy="8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69879" name="Rectangle 535">
                <a:extLst>
                  <a:ext uri="{FF2B5EF4-FFF2-40B4-BE49-F238E27FC236}">
                    <a16:creationId xmlns:a16="http://schemas.microsoft.com/office/drawing/2014/main" id="{01C2FEAD-10B1-C230-6A07-708BD1C9190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03" y="2519"/>
                <a:ext cx="7" cy="8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69880" name="Rectangle 536">
                <a:extLst>
                  <a:ext uri="{FF2B5EF4-FFF2-40B4-BE49-F238E27FC236}">
                    <a16:creationId xmlns:a16="http://schemas.microsoft.com/office/drawing/2014/main" id="{D6F0E9B4-8EF5-6777-D5F0-54F6FEACA4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20" y="2519"/>
                <a:ext cx="7" cy="8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69881" name="Rectangle 537">
                <a:extLst>
                  <a:ext uri="{FF2B5EF4-FFF2-40B4-BE49-F238E27FC236}">
                    <a16:creationId xmlns:a16="http://schemas.microsoft.com/office/drawing/2014/main" id="{518D20BE-9CA1-89CF-6EA0-C6B0E333A15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33" y="2607"/>
                <a:ext cx="1016" cy="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900">
                    <a:solidFill>
                      <a:srgbClr val="000000"/>
                    </a:solidFill>
                    <a:latin typeface="Arial" panose="020B0604020202020204" pitchFamily="34" charset="0"/>
                  </a:rPr>
                  <a:t>Consistent Quality of Instruction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69882" name="Rectangle 538">
                <a:extLst>
                  <a:ext uri="{FF2B5EF4-FFF2-40B4-BE49-F238E27FC236}">
                    <a16:creationId xmlns:a16="http://schemas.microsoft.com/office/drawing/2014/main" id="{E3FA0EDE-913D-3BDA-F841-1153A5F1709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28" y="2607"/>
                <a:ext cx="20" cy="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9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69883" name="Rectangle 539">
                <a:extLst>
                  <a:ext uri="{FF2B5EF4-FFF2-40B4-BE49-F238E27FC236}">
                    <a16:creationId xmlns:a16="http://schemas.microsoft.com/office/drawing/2014/main" id="{8B4650B4-8AE6-DB27-0B9B-9277BE4F5A8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38" y="2607"/>
                <a:ext cx="40" cy="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900">
                    <a:solidFill>
                      <a:srgbClr val="000000"/>
                    </a:solidFill>
                    <a:latin typeface="Arial" panose="020B0604020202020204" pitchFamily="34" charset="0"/>
                  </a:rPr>
                  <a:t>4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69884" name="Rectangle 540">
                <a:extLst>
                  <a:ext uri="{FF2B5EF4-FFF2-40B4-BE49-F238E27FC236}">
                    <a16:creationId xmlns:a16="http://schemas.microsoft.com/office/drawing/2014/main" id="{600D8CB2-9FC0-DDFD-EF34-F99866BAA61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77" y="2607"/>
                <a:ext cx="20" cy="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9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69885" name="Rectangle 541">
                <a:extLst>
                  <a:ext uri="{FF2B5EF4-FFF2-40B4-BE49-F238E27FC236}">
                    <a16:creationId xmlns:a16="http://schemas.microsoft.com/office/drawing/2014/main" id="{2307A8F0-5341-CE10-8845-EE89909630B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814" y="2607"/>
                <a:ext cx="20" cy="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9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69886" name="Rectangle 542">
                <a:extLst>
                  <a:ext uri="{FF2B5EF4-FFF2-40B4-BE49-F238E27FC236}">
                    <a16:creationId xmlns:a16="http://schemas.microsoft.com/office/drawing/2014/main" id="{A8F3AAED-AA0F-926C-C567-F23F2E17BC3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1" y="2607"/>
                <a:ext cx="42" cy="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900">
                    <a:solidFill>
                      <a:srgbClr val="000000"/>
                    </a:solidFill>
                    <a:latin typeface="Arial" panose="020B0604020202020204" pitchFamily="34" charset="0"/>
                  </a:rPr>
                  <a:t>+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69887" name="Rectangle 543">
                <a:extLst>
                  <a:ext uri="{FF2B5EF4-FFF2-40B4-BE49-F238E27FC236}">
                    <a16:creationId xmlns:a16="http://schemas.microsoft.com/office/drawing/2014/main" id="{3F933DBF-9081-1055-0ABF-3C820E3DB8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52" y="2607"/>
                <a:ext cx="20" cy="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9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69888" name="Rectangle 544">
                <a:extLst>
                  <a:ext uri="{FF2B5EF4-FFF2-40B4-BE49-F238E27FC236}">
                    <a16:creationId xmlns:a16="http://schemas.microsoft.com/office/drawing/2014/main" id="{F681BFB6-0294-9FA2-9B82-E77DBB09253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28" y="2607"/>
                <a:ext cx="42" cy="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900">
                    <a:solidFill>
                      <a:srgbClr val="000000"/>
                    </a:solidFill>
                    <a:latin typeface="Arial" panose="020B0604020202020204" pitchFamily="34" charset="0"/>
                  </a:rPr>
                  <a:t>+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69889" name="Rectangle 545">
                <a:extLst>
                  <a:ext uri="{FF2B5EF4-FFF2-40B4-BE49-F238E27FC236}">
                    <a16:creationId xmlns:a16="http://schemas.microsoft.com/office/drawing/2014/main" id="{FD956027-9CC1-CEE8-E551-DE7C0FCD19D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69" y="2607"/>
                <a:ext cx="20" cy="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9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69890" name="Rectangle 546">
                <a:extLst>
                  <a:ext uri="{FF2B5EF4-FFF2-40B4-BE49-F238E27FC236}">
                    <a16:creationId xmlns:a16="http://schemas.microsoft.com/office/drawing/2014/main" id="{3D1D52AE-F3AB-973E-412B-D14591ADE2C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45" y="2607"/>
                <a:ext cx="42" cy="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900">
                    <a:solidFill>
                      <a:srgbClr val="000000"/>
                    </a:solidFill>
                    <a:latin typeface="Arial" panose="020B0604020202020204" pitchFamily="34" charset="0"/>
                  </a:rPr>
                  <a:t>+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69891" name="Rectangle 547">
                <a:extLst>
                  <a:ext uri="{FF2B5EF4-FFF2-40B4-BE49-F238E27FC236}">
                    <a16:creationId xmlns:a16="http://schemas.microsoft.com/office/drawing/2014/main" id="{5C794449-EFC7-E78D-4720-EE31CE09C9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86" y="2607"/>
                <a:ext cx="20" cy="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9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69892" name="Rectangle 548">
                <a:extLst>
                  <a:ext uri="{FF2B5EF4-FFF2-40B4-BE49-F238E27FC236}">
                    <a16:creationId xmlns:a16="http://schemas.microsoft.com/office/drawing/2014/main" id="{F029C111-9830-BD94-B029-90C6B6536D1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14" y="2600"/>
                <a:ext cx="13" cy="7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69893" name="Rectangle 549">
                <a:extLst>
                  <a:ext uri="{FF2B5EF4-FFF2-40B4-BE49-F238E27FC236}">
                    <a16:creationId xmlns:a16="http://schemas.microsoft.com/office/drawing/2014/main" id="{85783F27-AC79-14ED-ACCF-AC7EFF4CAF4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27" y="2600"/>
                <a:ext cx="2628" cy="7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69894" name="Rectangle 550">
                <a:extLst>
                  <a:ext uri="{FF2B5EF4-FFF2-40B4-BE49-F238E27FC236}">
                    <a16:creationId xmlns:a16="http://schemas.microsoft.com/office/drawing/2014/main" id="{E4AC6E88-92C7-1087-1D42-E4F4E3E9F05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455" y="2600"/>
                <a:ext cx="6" cy="7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69895" name="Rectangle 551">
                <a:extLst>
                  <a:ext uri="{FF2B5EF4-FFF2-40B4-BE49-F238E27FC236}">
                    <a16:creationId xmlns:a16="http://schemas.microsoft.com/office/drawing/2014/main" id="{A5900C30-F031-5CF3-7C2B-E9C162BE3BC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461" y="2600"/>
                <a:ext cx="192" cy="7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69896" name="Rectangle 552">
                <a:extLst>
                  <a:ext uri="{FF2B5EF4-FFF2-40B4-BE49-F238E27FC236}">
                    <a16:creationId xmlns:a16="http://schemas.microsoft.com/office/drawing/2014/main" id="{AFD82F52-D2C9-AA8F-4FAF-5D5D805D0D1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653" y="2600"/>
                <a:ext cx="6" cy="7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69897" name="Rectangle 553">
                <a:extLst>
                  <a:ext uri="{FF2B5EF4-FFF2-40B4-BE49-F238E27FC236}">
                    <a16:creationId xmlns:a16="http://schemas.microsoft.com/office/drawing/2014/main" id="{D89996AB-838C-7669-E5B1-125ECDEE024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659" y="2600"/>
                <a:ext cx="311" cy="7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69898" name="Rectangle 554">
                <a:extLst>
                  <a:ext uri="{FF2B5EF4-FFF2-40B4-BE49-F238E27FC236}">
                    <a16:creationId xmlns:a16="http://schemas.microsoft.com/office/drawing/2014/main" id="{0E03E0A9-37E3-654C-4A06-046C5610EFD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70" y="2600"/>
                <a:ext cx="6" cy="7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69899" name="Rectangle 555">
                <a:extLst>
                  <a:ext uri="{FF2B5EF4-FFF2-40B4-BE49-F238E27FC236}">
                    <a16:creationId xmlns:a16="http://schemas.microsoft.com/office/drawing/2014/main" id="{AA600AD6-8D18-277B-C70A-85367CFC483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76" y="2600"/>
                <a:ext cx="310" cy="7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69900" name="Rectangle 556">
                <a:extLst>
                  <a:ext uri="{FF2B5EF4-FFF2-40B4-BE49-F238E27FC236}">
                    <a16:creationId xmlns:a16="http://schemas.microsoft.com/office/drawing/2014/main" id="{544A2302-3E68-B17E-B1AC-C48EDBD0B0F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86" y="2600"/>
                <a:ext cx="7" cy="7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69901" name="Rectangle 557">
                <a:extLst>
                  <a:ext uri="{FF2B5EF4-FFF2-40B4-BE49-F238E27FC236}">
                    <a16:creationId xmlns:a16="http://schemas.microsoft.com/office/drawing/2014/main" id="{B8943EB1-AF2B-9901-EB13-51107D94717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93" y="2600"/>
                <a:ext cx="310" cy="7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69902" name="Rectangle 558">
                <a:extLst>
                  <a:ext uri="{FF2B5EF4-FFF2-40B4-BE49-F238E27FC236}">
                    <a16:creationId xmlns:a16="http://schemas.microsoft.com/office/drawing/2014/main" id="{706AC4CD-6E0D-A1AB-F83C-1632A90AA16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03" y="2600"/>
                <a:ext cx="7" cy="7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69903" name="Rectangle 559">
                <a:extLst>
                  <a:ext uri="{FF2B5EF4-FFF2-40B4-BE49-F238E27FC236}">
                    <a16:creationId xmlns:a16="http://schemas.microsoft.com/office/drawing/2014/main" id="{ECED55A6-79D4-E9EE-8431-E55D8F53EB9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10" y="2600"/>
                <a:ext cx="310" cy="7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69904" name="Rectangle 560">
                <a:extLst>
                  <a:ext uri="{FF2B5EF4-FFF2-40B4-BE49-F238E27FC236}">
                    <a16:creationId xmlns:a16="http://schemas.microsoft.com/office/drawing/2014/main" id="{EAAA1BA8-63AD-2B1F-0230-086FD860488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20" y="2600"/>
                <a:ext cx="7" cy="7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69905" name="Rectangle 561">
                <a:extLst>
                  <a:ext uri="{FF2B5EF4-FFF2-40B4-BE49-F238E27FC236}">
                    <a16:creationId xmlns:a16="http://schemas.microsoft.com/office/drawing/2014/main" id="{D06FA964-693B-450C-C44C-FF69A265413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14" y="2607"/>
                <a:ext cx="13" cy="8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69906" name="Rectangle 562">
                <a:extLst>
                  <a:ext uri="{FF2B5EF4-FFF2-40B4-BE49-F238E27FC236}">
                    <a16:creationId xmlns:a16="http://schemas.microsoft.com/office/drawing/2014/main" id="{B1107591-DCCA-D235-F349-9E91545FC82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455" y="2607"/>
                <a:ext cx="6" cy="8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69907" name="Rectangle 563">
                <a:extLst>
                  <a:ext uri="{FF2B5EF4-FFF2-40B4-BE49-F238E27FC236}">
                    <a16:creationId xmlns:a16="http://schemas.microsoft.com/office/drawing/2014/main" id="{8D6A5861-4DC4-A75B-2557-2DF851E0556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653" y="2607"/>
                <a:ext cx="6" cy="8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69908" name="Rectangle 564">
                <a:extLst>
                  <a:ext uri="{FF2B5EF4-FFF2-40B4-BE49-F238E27FC236}">
                    <a16:creationId xmlns:a16="http://schemas.microsoft.com/office/drawing/2014/main" id="{E0948A93-D416-6DD0-4CAC-3A9CB6C6655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70" y="2607"/>
                <a:ext cx="6" cy="8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69909" name="Rectangle 565">
                <a:extLst>
                  <a:ext uri="{FF2B5EF4-FFF2-40B4-BE49-F238E27FC236}">
                    <a16:creationId xmlns:a16="http://schemas.microsoft.com/office/drawing/2014/main" id="{4B477B47-B33D-59D7-641A-1F56EC33B04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86" y="2607"/>
                <a:ext cx="7" cy="8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69910" name="Rectangle 566">
                <a:extLst>
                  <a:ext uri="{FF2B5EF4-FFF2-40B4-BE49-F238E27FC236}">
                    <a16:creationId xmlns:a16="http://schemas.microsoft.com/office/drawing/2014/main" id="{0E954DA0-61B8-5B5E-5D5B-0A5078BA5C2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03" y="2607"/>
                <a:ext cx="7" cy="8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69911" name="Rectangle 567">
                <a:extLst>
                  <a:ext uri="{FF2B5EF4-FFF2-40B4-BE49-F238E27FC236}">
                    <a16:creationId xmlns:a16="http://schemas.microsoft.com/office/drawing/2014/main" id="{6B1002B1-C06B-01B0-32ED-00E587DD82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20" y="2607"/>
                <a:ext cx="7" cy="8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69912" name="Rectangle 568">
                <a:extLst>
                  <a:ext uri="{FF2B5EF4-FFF2-40B4-BE49-F238E27FC236}">
                    <a16:creationId xmlns:a16="http://schemas.microsoft.com/office/drawing/2014/main" id="{8EB864CA-6B33-942A-BCE6-EF002383133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33" y="2695"/>
                <a:ext cx="1368" cy="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900">
                    <a:solidFill>
                      <a:srgbClr val="000000"/>
                    </a:solidFill>
                    <a:latin typeface="Arial" panose="020B0604020202020204" pitchFamily="34" charset="0"/>
                  </a:rPr>
                  <a:t>Use as Reference Tool Throughout Project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69913" name="Rectangle 569">
                <a:extLst>
                  <a:ext uri="{FF2B5EF4-FFF2-40B4-BE49-F238E27FC236}">
                    <a16:creationId xmlns:a16="http://schemas.microsoft.com/office/drawing/2014/main" id="{7313E887-94E3-CE06-A65D-00EB240726B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174" y="2695"/>
                <a:ext cx="20" cy="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9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69914" name="Rectangle 570">
                <a:extLst>
                  <a:ext uri="{FF2B5EF4-FFF2-40B4-BE49-F238E27FC236}">
                    <a16:creationId xmlns:a16="http://schemas.microsoft.com/office/drawing/2014/main" id="{ED937924-1B76-9569-27E2-74E7B0D3786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38" y="2695"/>
                <a:ext cx="40" cy="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900">
                    <a:solidFill>
                      <a:srgbClr val="000000"/>
                    </a:solidFill>
                    <a:latin typeface="Arial" panose="020B0604020202020204" pitchFamily="34" charset="0"/>
                  </a:rPr>
                  <a:t>4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69915" name="Rectangle 571">
                <a:extLst>
                  <a:ext uri="{FF2B5EF4-FFF2-40B4-BE49-F238E27FC236}">
                    <a16:creationId xmlns:a16="http://schemas.microsoft.com/office/drawing/2014/main" id="{1111DDB8-F7C3-0995-1555-0805FA9F1BF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77" y="2695"/>
                <a:ext cx="20" cy="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9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69916" name="Rectangle 572">
                <a:extLst>
                  <a:ext uri="{FF2B5EF4-FFF2-40B4-BE49-F238E27FC236}">
                    <a16:creationId xmlns:a16="http://schemas.microsoft.com/office/drawing/2014/main" id="{4EF46D26-F621-91C0-2DFF-0A195D1C058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814" y="2695"/>
                <a:ext cx="20" cy="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9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69917" name="Rectangle 573">
                <a:extLst>
                  <a:ext uri="{FF2B5EF4-FFF2-40B4-BE49-F238E27FC236}">
                    <a16:creationId xmlns:a16="http://schemas.microsoft.com/office/drawing/2014/main" id="{CA0C4FF5-4C6C-A99E-8D5A-AA450810FB7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1" y="2695"/>
                <a:ext cx="42" cy="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900">
                    <a:solidFill>
                      <a:srgbClr val="000000"/>
                    </a:solidFill>
                    <a:latin typeface="Arial" panose="020B0604020202020204" pitchFamily="34" charset="0"/>
                  </a:rPr>
                  <a:t>+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69918" name="Rectangle 574">
                <a:extLst>
                  <a:ext uri="{FF2B5EF4-FFF2-40B4-BE49-F238E27FC236}">
                    <a16:creationId xmlns:a16="http://schemas.microsoft.com/office/drawing/2014/main" id="{6B954963-1A28-1CEF-69F9-D1DC557DE74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52" y="2695"/>
                <a:ext cx="20" cy="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9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69919" name="Rectangle 575">
                <a:extLst>
                  <a:ext uri="{FF2B5EF4-FFF2-40B4-BE49-F238E27FC236}">
                    <a16:creationId xmlns:a16="http://schemas.microsoft.com/office/drawing/2014/main" id="{26F3F757-70A9-69E9-988F-02B3F69EC38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28" y="2695"/>
                <a:ext cx="42" cy="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900">
                    <a:solidFill>
                      <a:srgbClr val="000000"/>
                    </a:solidFill>
                    <a:latin typeface="Arial" panose="020B0604020202020204" pitchFamily="34" charset="0"/>
                  </a:rPr>
                  <a:t>+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69920" name="Rectangle 576">
                <a:extLst>
                  <a:ext uri="{FF2B5EF4-FFF2-40B4-BE49-F238E27FC236}">
                    <a16:creationId xmlns:a16="http://schemas.microsoft.com/office/drawing/2014/main" id="{6719EBFD-DC20-05CD-8888-9476D7229E9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69" y="2695"/>
                <a:ext cx="20" cy="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9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69921" name="Rectangle 577">
                <a:extLst>
                  <a:ext uri="{FF2B5EF4-FFF2-40B4-BE49-F238E27FC236}">
                    <a16:creationId xmlns:a16="http://schemas.microsoft.com/office/drawing/2014/main" id="{B7E10DE4-8AF2-C7FE-79CD-B326CF35F2D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45" y="2695"/>
                <a:ext cx="42" cy="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900">
                    <a:solidFill>
                      <a:srgbClr val="000000"/>
                    </a:solidFill>
                    <a:latin typeface="Arial" panose="020B0604020202020204" pitchFamily="34" charset="0"/>
                  </a:rPr>
                  <a:t>+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69922" name="Rectangle 578">
                <a:extLst>
                  <a:ext uri="{FF2B5EF4-FFF2-40B4-BE49-F238E27FC236}">
                    <a16:creationId xmlns:a16="http://schemas.microsoft.com/office/drawing/2014/main" id="{897C51C8-D64C-D293-BB7B-F0A32A4672B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86" y="2695"/>
                <a:ext cx="20" cy="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9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69923" name="Rectangle 579">
                <a:extLst>
                  <a:ext uri="{FF2B5EF4-FFF2-40B4-BE49-F238E27FC236}">
                    <a16:creationId xmlns:a16="http://schemas.microsoft.com/office/drawing/2014/main" id="{B072E499-341D-F86A-7E6A-4E845574677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14" y="2688"/>
                <a:ext cx="13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69924" name="Rectangle 580">
                <a:extLst>
                  <a:ext uri="{FF2B5EF4-FFF2-40B4-BE49-F238E27FC236}">
                    <a16:creationId xmlns:a16="http://schemas.microsoft.com/office/drawing/2014/main" id="{D6B87BCC-40C3-A553-15B9-FB3B4B720CA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27" y="2688"/>
                <a:ext cx="2628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69925" name="Rectangle 581">
                <a:extLst>
                  <a:ext uri="{FF2B5EF4-FFF2-40B4-BE49-F238E27FC236}">
                    <a16:creationId xmlns:a16="http://schemas.microsoft.com/office/drawing/2014/main" id="{718F8C57-08DA-12CB-E24E-13F37BF6E15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455" y="2688"/>
                <a:ext cx="6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69926" name="Rectangle 582">
                <a:extLst>
                  <a:ext uri="{FF2B5EF4-FFF2-40B4-BE49-F238E27FC236}">
                    <a16:creationId xmlns:a16="http://schemas.microsoft.com/office/drawing/2014/main" id="{3D2A83A7-1748-AB65-368C-0D7896E2CC5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461" y="2688"/>
                <a:ext cx="192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69927" name="Rectangle 583">
                <a:extLst>
                  <a:ext uri="{FF2B5EF4-FFF2-40B4-BE49-F238E27FC236}">
                    <a16:creationId xmlns:a16="http://schemas.microsoft.com/office/drawing/2014/main" id="{2159F821-8160-8CA4-562C-74AF102E7EC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653" y="2688"/>
                <a:ext cx="6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69928" name="Rectangle 584">
                <a:extLst>
                  <a:ext uri="{FF2B5EF4-FFF2-40B4-BE49-F238E27FC236}">
                    <a16:creationId xmlns:a16="http://schemas.microsoft.com/office/drawing/2014/main" id="{29E11FCB-FEB3-63CF-675C-9A70F739EEA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659" y="2688"/>
                <a:ext cx="311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69929" name="Rectangle 585">
                <a:extLst>
                  <a:ext uri="{FF2B5EF4-FFF2-40B4-BE49-F238E27FC236}">
                    <a16:creationId xmlns:a16="http://schemas.microsoft.com/office/drawing/2014/main" id="{57C4303F-34B2-A4E4-E944-CE0E2E72B1E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70" y="2688"/>
                <a:ext cx="6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69930" name="Rectangle 586">
                <a:extLst>
                  <a:ext uri="{FF2B5EF4-FFF2-40B4-BE49-F238E27FC236}">
                    <a16:creationId xmlns:a16="http://schemas.microsoft.com/office/drawing/2014/main" id="{0DFD8A7A-2F1C-DA0B-0143-68ABE4FF039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76" y="2688"/>
                <a:ext cx="310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69931" name="Rectangle 587">
                <a:extLst>
                  <a:ext uri="{FF2B5EF4-FFF2-40B4-BE49-F238E27FC236}">
                    <a16:creationId xmlns:a16="http://schemas.microsoft.com/office/drawing/2014/main" id="{9E2094B0-4639-7996-C07F-6B7F0FC24E9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86" y="2688"/>
                <a:ext cx="7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69932" name="Rectangle 588">
                <a:extLst>
                  <a:ext uri="{FF2B5EF4-FFF2-40B4-BE49-F238E27FC236}">
                    <a16:creationId xmlns:a16="http://schemas.microsoft.com/office/drawing/2014/main" id="{F556953D-0055-8DD9-D5DB-30FD69081AB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93" y="2688"/>
                <a:ext cx="310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69933" name="Rectangle 589">
                <a:extLst>
                  <a:ext uri="{FF2B5EF4-FFF2-40B4-BE49-F238E27FC236}">
                    <a16:creationId xmlns:a16="http://schemas.microsoft.com/office/drawing/2014/main" id="{67650612-2C64-03A5-2176-39C18D41DA3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03" y="2688"/>
                <a:ext cx="7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69934" name="Rectangle 590">
                <a:extLst>
                  <a:ext uri="{FF2B5EF4-FFF2-40B4-BE49-F238E27FC236}">
                    <a16:creationId xmlns:a16="http://schemas.microsoft.com/office/drawing/2014/main" id="{EA6D53BC-AF2A-09E4-4019-212F0C2AA86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10" y="2688"/>
                <a:ext cx="310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69935" name="Rectangle 591">
                <a:extLst>
                  <a:ext uri="{FF2B5EF4-FFF2-40B4-BE49-F238E27FC236}">
                    <a16:creationId xmlns:a16="http://schemas.microsoft.com/office/drawing/2014/main" id="{93D96047-74E6-25A6-48EB-8181DECC159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20" y="2688"/>
                <a:ext cx="7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69936" name="Rectangle 592">
                <a:extLst>
                  <a:ext uri="{FF2B5EF4-FFF2-40B4-BE49-F238E27FC236}">
                    <a16:creationId xmlns:a16="http://schemas.microsoft.com/office/drawing/2014/main" id="{B4D1C228-60EF-D87D-2B6B-061D72DEC8B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14" y="2694"/>
                <a:ext cx="13" cy="82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69937" name="Rectangle 593">
                <a:extLst>
                  <a:ext uri="{FF2B5EF4-FFF2-40B4-BE49-F238E27FC236}">
                    <a16:creationId xmlns:a16="http://schemas.microsoft.com/office/drawing/2014/main" id="{889AE660-7AAD-ED87-ECA3-D605A85928B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455" y="2694"/>
                <a:ext cx="6" cy="82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69938" name="Rectangle 594">
                <a:extLst>
                  <a:ext uri="{FF2B5EF4-FFF2-40B4-BE49-F238E27FC236}">
                    <a16:creationId xmlns:a16="http://schemas.microsoft.com/office/drawing/2014/main" id="{008AE750-5B8A-28DB-2BF0-8F6C85A2882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653" y="2694"/>
                <a:ext cx="6" cy="82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69939" name="Rectangle 595">
                <a:extLst>
                  <a:ext uri="{FF2B5EF4-FFF2-40B4-BE49-F238E27FC236}">
                    <a16:creationId xmlns:a16="http://schemas.microsoft.com/office/drawing/2014/main" id="{23608DF4-1A25-6AC7-031F-665B24AF2AA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70" y="2694"/>
                <a:ext cx="6" cy="82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69940" name="Rectangle 596">
                <a:extLst>
                  <a:ext uri="{FF2B5EF4-FFF2-40B4-BE49-F238E27FC236}">
                    <a16:creationId xmlns:a16="http://schemas.microsoft.com/office/drawing/2014/main" id="{D7802C14-9DA4-8FB1-DC29-18E343C0DA1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86" y="2694"/>
                <a:ext cx="7" cy="82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69941" name="Rectangle 597">
                <a:extLst>
                  <a:ext uri="{FF2B5EF4-FFF2-40B4-BE49-F238E27FC236}">
                    <a16:creationId xmlns:a16="http://schemas.microsoft.com/office/drawing/2014/main" id="{ED5B412C-C6D6-C557-701F-F0DDF013CFB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03" y="2694"/>
                <a:ext cx="7" cy="82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69942" name="Rectangle 598">
                <a:extLst>
                  <a:ext uri="{FF2B5EF4-FFF2-40B4-BE49-F238E27FC236}">
                    <a16:creationId xmlns:a16="http://schemas.microsoft.com/office/drawing/2014/main" id="{E2CAB40D-5ED9-AB18-DF9D-E3121F44136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20" y="2694"/>
                <a:ext cx="7" cy="82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69943" name="Rectangle 599">
                <a:extLst>
                  <a:ext uri="{FF2B5EF4-FFF2-40B4-BE49-F238E27FC236}">
                    <a16:creationId xmlns:a16="http://schemas.microsoft.com/office/drawing/2014/main" id="{07CE2BCF-C1E0-7488-DC81-B39B7FDD324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33" y="2780"/>
                <a:ext cx="1316" cy="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900" b="1">
                    <a:solidFill>
                      <a:srgbClr val="000000"/>
                    </a:solidFill>
                    <a:latin typeface="Arial" panose="020B0604020202020204" pitchFamily="34" charset="0"/>
                  </a:rPr>
                  <a:t>Delivery (Access, Time to Obtain K&amp;S)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69944" name="Rectangle 600">
                <a:extLst>
                  <a:ext uri="{FF2B5EF4-FFF2-40B4-BE49-F238E27FC236}">
                    <a16:creationId xmlns:a16="http://schemas.microsoft.com/office/drawing/2014/main" id="{032E2BDC-DC32-CC5A-2DA7-8C360EAEFC8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122" y="2780"/>
                <a:ext cx="20" cy="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900" b="1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69945" name="Rectangle 601">
                <a:extLst>
                  <a:ext uri="{FF2B5EF4-FFF2-40B4-BE49-F238E27FC236}">
                    <a16:creationId xmlns:a16="http://schemas.microsoft.com/office/drawing/2014/main" id="{FD84A717-04DE-C19B-97D9-98FDC674506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57" y="2782"/>
                <a:ext cx="20" cy="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9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69946" name="Rectangle 602">
                <a:extLst>
                  <a:ext uri="{FF2B5EF4-FFF2-40B4-BE49-F238E27FC236}">
                    <a16:creationId xmlns:a16="http://schemas.microsoft.com/office/drawing/2014/main" id="{A4E0FFDC-1863-5D98-1974-61898C1DA36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814" y="2782"/>
                <a:ext cx="20" cy="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9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69947" name="Rectangle 603">
                <a:extLst>
                  <a:ext uri="{FF2B5EF4-FFF2-40B4-BE49-F238E27FC236}">
                    <a16:creationId xmlns:a16="http://schemas.microsoft.com/office/drawing/2014/main" id="{95B92191-E272-84FF-DBA4-14FEB62FDE8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31" y="2782"/>
                <a:ext cx="20" cy="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9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69948" name="Rectangle 604">
                <a:extLst>
                  <a:ext uri="{FF2B5EF4-FFF2-40B4-BE49-F238E27FC236}">
                    <a16:creationId xmlns:a16="http://schemas.microsoft.com/office/drawing/2014/main" id="{57DDC689-617C-B1A2-5BEE-0D059ED94F5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48" y="2782"/>
                <a:ext cx="20" cy="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9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69949" name="Rectangle 605">
                <a:extLst>
                  <a:ext uri="{FF2B5EF4-FFF2-40B4-BE49-F238E27FC236}">
                    <a16:creationId xmlns:a16="http://schemas.microsoft.com/office/drawing/2014/main" id="{1E86F7F3-6985-03C6-9C76-79C8DEDDC08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65" y="2782"/>
                <a:ext cx="20" cy="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9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69950" name="Rectangle 606">
                <a:extLst>
                  <a:ext uri="{FF2B5EF4-FFF2-40B4-BE49-F238E27FC236}">
                    <a16:creationId xmlns:a16="http://schemas.microsoft.com/office/drawing/2014/main" id="{2248F748-26CD-68A2-86FD-D8000241546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14" y="2776"/>
                <a:ext cx="13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69951" name="Rectangle 607">
                <a:extLst>
                  <a:ext uri="{FF2B5EF4-FFF2-40B4-BE49-F238E27FC236}">
                    <a16:creationId xmlns:a16="http://schemas.microsoft.com/office/drawing/2014/main" id="{C9A12CCA-950A-2E96-9F03-9D0F9FD2937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27" y="2776"/>
                <a:ext cx="2628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69952" name="Rectangle 608">
                <a:extLst>
                  <a:ext uri="{FF2B5EF4-FFF2-40B4-BE49-F238E27FC236}">
                    <a16:creationId xmlns:a16="http://schemas.microsoft.com/office/drawing/2014/main" id="{89401DE5-F104-309B-3804-33A425D399B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455" y="2776"/>
                <a:ext cx="6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69953" name="Rectangle 609">
                <a:extLst>
                  <a:ext uri="{FF2B5EF4-FFF2-40B4-BE49-F238E27FC236}">
                    <a16:creationId xmlns:a16="http://schemas.microsoft.com/office/drawing/2014/main" id="{5459A0C3-6842-DFD6-C7D8-1F9E4267BC5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461" y="2776"/>
                <a:ext cx="192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69954" name="Rectangle 610">
                <a:extLst>
                  <a:ext uri="{FF2B5EF4-FFF2-40B4-BE49-F238E27FC236}">
                    <a16:creationId xmlns:a16="http://schemas.microsoft.com/office/drawing/2014/main" id="{336E87A2-41D3-E535-1D73-8A5D4C46A91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653" y="2776"/>
                <a:ext cx="6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570156" name="Group 812">
              <a:extLst>
                <a:ext uri="{FF2B5EF4-FFF2-40B4-BE49-F238E27FC236}">
                  <a16:creationId xmlns:a16="http://schemas.microsoft.com/office/drawing/2014/main" id="{21E3B268-3388-E5CF-9719-E4EBF43B774F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814" y="2776"/>
              <a:ext cx="4113" cy="618"/>
              <a:chOff x="814" y="2776"/>
              <a:chExt cx="4113" cy="618"/>
            </a:xfrm>
          </p:grpSpPr>
          <p:sp>
            <p:nvSpPr>
              <p:cNvPr id="569956" name="Rectangle 612">
                <a:extLst>
                  <a:ext uri="{FF2B5EF4-FFF2-40B4-BE49-F238E27FC236}">
                    <a16:creationId xmlns:a16="http://schemas.microsoft.com/office/drawing/2014/main" id="{AA94BCA0-BFE5-D511-E1C5-A6AE5C3923B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659" y="2776"/>
                <a:ext cx="311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69957" name="Rectangle 613">
                <a:extLst>
                  <a:ext uri="{FF2B5EF4-FFF2-40B4-BE49-F238E27FC236}">
                    <a16:creationId xmlns:a16="http://schemas.microsoft.com/office/drawing/2014/main" id="{7A0CDA67-F9AB-6F1F-3268-1DE5429F608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70" y="2776"/>
                <a:ext cx="6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69958" name="Rectangle 614">
                <a:extLst>
                  <a:ext uri="{FF2B5EF4-FFF2-40B4-BE49-F238E27FC236}">
                    <a16:creationId xmlns:a16="http://schemas.microsoft.com/office/drawing/2014/main" id="{14554C82-5892-C881-7BAC-7AEEC6EC701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76" y="2776"/>
                <a:ext cx="310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69959" name="Rectangle 615">
                <a:extLst>
                  <a:ext uri="{FF2B5EF4-FFF2-40B4-BE49-F238E27FC236}">
                    <a16:creationId xmlns:a16="http://schemas.microsoft.com/office/drawing/2014/main" id="{CCB53719-1470-FEE0-368E-441D4DCF603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86" y="2776"/>
                <a:ext cx="7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69960" name="Rectangle 616">
                <a:extLst>
                  <a:ext uri="{FF2B5EF4-FFF2-40B4-BE49-F238E27FC236}">
                    <a16:creationId xmlns:a16="http://schemas.microsoft.com/office/drawing/2014/main" id="{44442BFE-4AAA-F0BB-2188-9DC194751CC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93" y="2776"/>
                <a:ext cx="310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69961" name="Rectangle 617">
                <a:extLst>
                  <a:ext uri="{FF2B5EF4-FFF2-40B4-BE49-F238E27FC236}">
                    <a16:creationId xmlns:a16="http://schemas.microsoft.com/office/drawing/2014/main" id="{4348D5CF-44B0-FA35-F254-E4A80651DDD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03" y="2776"/>
                <a:ext cx="7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69962" name="Rectangle 618">
                <a:extLst>
                  <a:ext uri="{FF2B5EF4-FFF2-40B4-BE49-F238E27FC236}">
                    <a16:creationId xmlns:a16="http://schemas.microsoft.com/office/drawing/2014/main" id="{FEED970E-CAB9-23A0-E52D-368808A4E40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10" y="2776"/>
                <a:ext cx="310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69963" name="Rectangle 619">
                <a:extLst>
                  <a:ext uri="{FF2B5EF4-FFF2-40B4-BE49-F238E27FC236}">
                    <a16:creationId xmlns:a16="http://schemas.microsoft.com/office/drawing/2014/main" id="{77A0B985-CF2F-888B-85FD-545DD0ACA51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20" y="2776"/>
                <a:ext cx="7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69964" name="Rectangle 620">
                <a:extLst>
                  <a:ext uri="{FF2B5EF4-FFF2-40B4-BE49-F238E27FC236}">
                    <a16:creationId xmlns:a16="http://schemas.microsoft.com/office/drawing/2014/main" id="{752C0F7B-8ED7-38B6-729A-36A9546E87F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14" y="2782"/>
                <a:ext cx="13" cy="8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69965" name="Rectangle 621">
                <a:extLst>
                  <a:ext uri="{FF2B5EF4-FFF2-40B4-BE49-F238E27FC236}">
                    <a16:creationId xmlns:a16="http://schemas.microsoft.com/office/drawing/2014/main" id="{53AB3D70-6AAD-5A08-FE5D-70F55710AC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455" y="2782"/>
                <a:ext cx="6" cy="8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69966" name="Rectangle 622">
                <a:extLst>
                  <a:ext uri="{FF2B5EF4-FFF2-40B4-BE49-F238E27FC236}">
                    <a16:creationId xmlns:a16="http://schemas.microsoft.com/office/drawing/2014/main" id="{72DAA41E-F48D-362C-4A8C-2EA1ACF55D1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653" y="2782"/>
                <a:ext cx="6" cy="8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69967" name="Rectangle 623">
                <a:extLst>
                  <a:ext uri="{FF2B5EF4-FFF2-40B4-BE49-F238E27FC236}">
                    <a16:creationId xmlns:a16="http://schemas.microsoft.com/office/drawing/2014/main" id="{D94981F6-C5C7-D8BB-910C-E1E150C28EA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70" y="2782"/>
                <a:ext cx="6" cy="8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69968" name="Rectangle 624">
                <a:extLst>
                  <a:ext uri="{FF2B5EF4-FFF2-40B4-BE49-F238E27FC236}">
                    <a16:creationId xmlns:a16="http://schemas.microsoft.com/office/drawing/2014/main" id="{244D7383-4D48-B382-84BC-778DFF2869D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86" y="2782"/>
                <a:ext cx="7" cy="8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69969" name="Rectangle 625">
                <a:extLst>
                  <a:ext uri="{FF2B5EF4-FFF2-40B4-BE49-F238E27FC236}">
                    <a16:creationId xmlns:a16="http://schemas.microsoft.com/office/drawing/2014/main" id="{87E0544E-6C9A-2C80-E648-F111298CB7A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03" y="2782"/>
                <a:ext cx="7" cy="8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69970" name="Rectangle 626">
                <a:extLst>
                  <a:ext uri="{FF2B5EF4-FFF2-40B4-BE49-F238E27FC236}">
                    <a16:creationId xmlns:a16="http://schemas.microsoft.com/office/drawing/2014/main" id="{C2F22E6E-AA9B-3087-D201-F3F714135B1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20" y="2782"/>
                <a:ext cx="7" cy="8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69971" name="Rectangle 627">
                <a:extLst>
                  <a:ext uri="{FF2B5EF4-FFF2-40B4-BE49-F238E27FC236}">
                    <a16:creationId xmlns:a16="http://schemas.microsoft.com/office/drawing/2014/main" id="{7770DE6F-12CF-8652-2D9D-6FA88251089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33" y="2870"/>
                <a:ext cx="1140" cy="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900">
                    <a:solidFill>
                      <a:srgbClr val="000000"/>
                    </a:solidFill>
                    <a:latin typeface="Arial" panose="020B0604020202020204" pitchFamily="34" charset="0"/>
                  </a:rPr>
                  <a:t>Learning Efficiency  (Time to Learn)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69972" name="Rectangle 628">
                <a:extLst>
                  <a:ext uri="{FF2B5EF4-FFF2-40B4-BE49-F238E27FC236}">
                    <a16:creationId xmlns:a16="http://schemas.microsoft.com/office/drawing/2014/main" id="{5F4C4BBC-EBA3-7467-49C6-D38D6C1FF05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949" y="2870"/>
                <a:ext cx="20" cy="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9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69973" name="Rectangle 629">
                <a:extLst>
                  <a:ext uri="{FF2B5EF4-FFF2-40B4-BE49-F238E27FC236}">
                    <a16:creationId xmlns:a16="http://schemas.microsoft.com/office/drawing/2014/main" id="{A9F1E2D7-6488-9638-7878-962C510A832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38" y="2870"/>
                <a:ext cx="40" cy="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900">
                    <a:solidFill>
                      <a:srgbClr val="000000"/>
                    </a:solidFill>
                    <a:latin typeface="Arial" panose="020B0604020202020204" pitchFamily="34" charset="0"/>
                  </a:rPr>
                  <a:t>5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69974" name="Rectangle 630">
                <a:extLst>
                  <a:ext uri="{FF2B5EF4-FFF2-40B4-BE49-F238E27FC236}">
                    <a16:creationId xmlns:a16="http://schemas.microsoft.com/office/drawing/2014/main" id="{0E6F7CD3-A46F-240D-F453-FCD0A514F22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77" y="2870"/>
                <a:ext cx="20" cy="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9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69975" name="Rectangle 631">
                <a:extLst>
                  <a:ext uri="{FF2B5EF4-FFF2-40B4-BE49-F238E27FC236}">
                    <a16:creationId xmlns:a16="http://schemas.microsoft.com/office/drawing/2014/main" id="{BDD79320-FB1A-345C-95D6-274D0180CF4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814" y="2870"/>
                <a:ext cx="20" cy="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9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69976" name="Rectangle 632">
                <a:extLst>
                  <a:ext uri="{FF2B5EF4-FFF2-40B4-BE49-F238E27FC236}">
                    <a16:creationId xmlns:a16="http://schemas.microsoft.com/office/drawing/2014/main" id="{DA130AD2-266F-EBD8-5AA9-03D59617C11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1" y="2870"/>
                <a:ext cx="42" cy="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900">
                    <a:solidFill>
                      <a:srgbClr val="000000"/>
                    </a:solidFill>
                    <a:latin typeface="Arial" panose="020B0604020202020204" pitchFamily="34" charset="0"/>
                  </a:rPr>
                  <a:t>+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69977" name="Rectangle 633">
                <a:extLst>
                  <a:ext uri="{FF2B5EF4-FFF2-40B4-BE49-F238E27FC236}">
                    <a16:creationId xmlns:a16="http://schemas.microsoft.com/office/drawing/2014/main" id="{6BD5822E-0CA3-1A32-826F-6EB91DC57CB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52" y="2870"/>
                <a:ext cx="20" cy="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9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69978" name="Rectangle 634">
                <a:extLst>
                  <a:ext uri="{FF2B5EF4-FFF2-40B4-BE49-F238E27FC236}">
                    <a16:creationId xmlns:a16="http://schemas.microsoft.com/office/drawing/2014/main" id="{573EC44E-C8F6-9B6B-56D6-24F42DF0472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6" y="2870"/>
                <a:ext cx="24" cy="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900">
                    <a:solidFill>
                      <a:srgbClr val="000000"/>
                    </a:solidFill>
                    <a:latin typeface="Arial" panose="020B0604020202020204" pitchFamily="34" charset="0"/>
                  </a:rPr>
                  <a:t>-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69979" name="Rectangle 635">
                <a:extLst>
                  <a:ext uri="{FF2B5EF4-FFF2-40B4-BE49-F238E27FC236}">
                    <a16:creationId xmlns:a16="http://schemas.microsoft.com/office/drawing/2014/main" id="{13B6FF8C-8C37-A106-FBBD-24B1E9AEDD9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60" y="2870"/>
                <a:ext cx="20" cy="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9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69980" name="Rectangle 636">
                <a:extLst>
                  <a:ext uri="{FF2B5EF4-FFF2-40B4-BE49-F238E27FC236}">
                    <a16:creationId xmlns:a16="http://schemas.microsoft.com/office/drawing/2014/main" id="{B2702453-3137-AE62-8920-780F4C675A4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45" y="2870"/>
                <a:ext cx="42" cy="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900">
                    <a:solidFill>
                      <a:srgbClr val="000000"/>
                    </a:solidFill>
                    <a:latin typeface="Arial" panose="020B0604020202020204" pitchFamily="34" charset="0"/>
                  </a:rPr>
                  <a:t>+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69981" name="Rectangle 637">
                <a:extLst>
                  <a:ext uri="{FF2B5EF4-FFF2-40B4-BE49-F238E27FC236}">
                    <a16:creationId xmlns:a16="http://schemas.microsoft.com/office/drawing/2014/main" id="{96B46213-FC31-D065-A0AE-95049FA45C1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86" y="2870"/>
                <a:ext cx="20" cy="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9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69982" name="Rectangle 638">
                <a:extLst>
                  <a:ext uri="{FF2B5EF4-FFF2-40B4-BE49-F238E27FC236}">
                    <a16:creationId xmlns:a16="http://schemas.microsoft.com/office/drawing/2014/main" id="{6C74FABF-91F4-F26E-9D93-8CDF6BABA71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14" y="2863"/>
                <a:ext cx="13" cy="7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69983" name="Rectangle 639">
                <a:extLst>
                  <a:ext uri="{FF2B5EF4-FFF2-40B4-BE49-F238E27FC236}">
                    <a16:creationId xmlns:a16="http://schemas.microsoft.com/office/drawing/2014/main" id="{64A2F997-DBA6-7D33-6417-7D2018C3FA1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27" y="2863"/>
                <a:ext cx="2628" cy="7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69984" name="Rectangle 640">
                <a:extLst>
                  <a:ext uri="{FF2B5EF4-FFF2-40B4-BE49-F238E27FC236}">
                    <a16:creationId xmlns:a16="http://schemas.microsoft.com/office/drawing/2014/main" id="{3727F0F6-D08E-BDD9-3EDD-D6C3A3EE358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455" y="2863"/>
                <a:ext cx="6" cy="7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69985" name="Rectangle 641">
                <a:extLst>
                  <a:ext uri="{FF2B5EF4-FFF2-40B4-BE49-F238E27FC236}">
                    <a16:creationId xmlns:a16="http://schemas.microsoft.com/office/drawing/2014/main" id="{38680393-8D05-F8EE-92AC-9CD4466C83F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461" y="2863"/>
                <a:ext cx="192" cy="7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69986" name="Rectangle 642">
                <a:extLst>
                  <a:ext uri="{FF2B5EF4-FFF2-40B4-BE49-F238E27FC236}">
                    <a16:creationId xmlns:a16="http://schemas.microsoft.com/office/drawing/2014/main" id="{4A379DEA-4EB3-F6AC-0719-A492BDCE841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653" y="2863"/>
                <a:ext cx="6" cy="7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69987" name="Rectangle 643">
                <a:extLst>
                  <a:ext uri="{FF2B5EF4-FFF2-40B4-BE49-F238E27FC236}">
                    <a16:creationId xmlns:a16="http://schemas.microsoft.com/office/drawing/2014/main" id="{25F88635-E063-8C20-AFFC-195BEF411E3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659" y="2863"/>
                <a:ext cx="311" cy="7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69988" name="Rectangle 644">
                <a:extLst>
                  <a:ext uri="{FF2B5EF4-FFF2-40B4-BE49-F238E27FC236}">
                    <a16:creationId xmlns:a16="http://schemas.microsoft.com/office/drawing/2014/main" id="{492611A5-FD19-7303-873D-9E31CEEAC32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70" y="2863"/>
                <a:ext cx="6" cy="7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69989" name="Rectangle 645">
                <a:extLst>
                  <a:ext uri="{FF2B5EF4-FFF2-40B4-BE49-F238E27FC236}">
                    <a16:creationId xmlns:a16="http://schemas.microsoft.com/office/drawing/2014/main" id="{F6638AF8-627F-E81E-43EB-DB353C75418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76" y="2863"/>
                <a:ext cx="310" cy="7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69990" name="Rectangle 646">
                <a:extLst>
                  <a:ext uri="{FF2B5EF4-FFF2-40B4-BE49-F238E27FC236}">
                    <a16:creationId xmlns:a16="http://schemas.microsoft.com/office/drawing/2014/main" id="{D9B7C74B-ACC6-B6BD-9A4D-31C6B701DB2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86" y="2863"/>
                <a:ext cx="7" cy="7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69991" name="Rectangle 647">
                <a:extLst>
                  <a:ext uri="{FF2B5EF4-FFF2-40B4-BE49-F238E27FC236}">
                    <a16:creationId xmlns:a16="http://schemas.microsoft.com/office/drawing/2014/main" id="{3CE31929-5F39-C92C-B906-57A3DE0170F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93" y="2863"/>
                <a:ext cx="310" cy="7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69992" name="Rectangle 648">
                <a:extLst>
                  <a:ext uri="{FF2B5EF4-FFF2-40B4-BE49-F238E27FC236}">
                    <a16:creationId xmlns:a16="http://schemas.microsoft.com/office/drawing/2014/main" id="{37BF4A96-DED0-E7CA-5E51-09F185AF8A7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03" y="2863"/>
                <a:ext cx="7" cy="7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69993" name="Rectangle 649">
                <a:extLst>
                  <a:ext uri="{FF2B5EF4-FFF2-40B4-BE49-F238E27FC236}">
                    <a16:creationId xmlns:a16="http://schemas.microsoft.com/office/drawing/2014/main" id="{49D07EF5-E152-9BD8-0DE9-CF45A9B6BDD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10" y="2863"/>
                <a:ext cx="310" cy="7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69994" name="Rectangle 650">
                <a:extLst>
                  <a:ext uri="{FF2B5EF4-FFF2-40B4-BE49-F238E27FC236}">
                    <a16:creationId xmlns:a16="http://schemas.microsoft.com/office/drawing/2014/main" id="{C3D997CF-AB88-9C11-43EB-58E01508492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20" y="2863"/>
                <a:ext cx="7" cy="7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69995" name="Rectangle 651">
                <a:extLst>
                  <a:ext uri="{FF2B5EF4-FFF2-40B4-BE49-F238E27FC236}">
                    <a16:creationId xmlns:a16="http://schemas.microsoft.com/office/drawing/2014/main" id="{08771452-5B9F-1D5D-B9CB-BC11AD60CAC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14" y="2870"/>
                <a:ext cx="13" cy="8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69996" name="Rectangle 652">
                <a:extLst>
                  <a:ext uri="{FF2B5EF4-FFF2-40B4-BE49-F238E27FC236}">
                    <a16:creationId xmlns:a16="http://schemas.microsoft.com/office/drawing/2014/main" id="{2A275C4A-F814-D881-CC5F-D5C42AD539F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455" y="2870"/>
                <a:ext cx="6" cy="8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69997" name="Rectangle 653">
                <a:extLst>
                  <a:ext uri="{FF2B5EF4-FFF2-40B4-BE49-F238E27FC236}">
                    <a16:creationId xmlns:a16="http://schemas.microsoft.com/office/drawing/2014/main" id="{8E35F59A-826A-E5A5-36CD-2BE8CF10A46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653" y="2870"/>
                <a:ext cx="6" cy="8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69998" name="Rectangle 654">
                <a:extLst>
                  <a:ext uri="{FF2B5EF4-FFF2-40B4-BE49-F238E27FC236}">
                    <a16:creationId xmlns:a16="http://schemas.microsoft.com/office/drawing/2014/main" id="{98049038-649F-11BD-0BC0-01C39F86D33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70" y="2870"/>
                <a:ext cx="6" cy="8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69999" name="Rectangle 655">
                <a:extLst>
                  <a:ext uri="{FF2B5EF4-FFF2-40B4-BE49-F238E27FC236}">
                    <a16:creationId xmlns:a16="http://schemas.microsoft.com/office/drawing/2014/main" id="{2363AA70-9607-E419-25C9-A4C2B0EB18A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86" y="2870"/>
                <a:ext cx="7" cy="8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70000" name="Rectangle 656">
                <a:extLst>
                  <a:ext uri="{FF2B5EF4-FFF2-40B4-BE49-F238E27FC236}">
                    <a16:creationId xmlns:a16="http://schemas.microsoft.com/office/drawing/2014/main" id="{6E4ED91E-0DEB-3D7E-83B1-7E24CEC5081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03" y="2870"/>
                <a:ext cx="7" cy="8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70001" name="Rectangle 657">
                <a:extLst>
                  <a:ext uri="{FF2B5EF4-FFF2-40B4-BE49-F238E27FC236}">
                    <a16:creationId xmlns:a16="http://schemas.microsoft.com/office/drawing/2014/main" id="{61AF2030-4A2D-54F4-4F1F-0B6340294FC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20" y="2870"/>
                <a:ext cx="7" cy="8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70002" name="Rectangle 658">
                <a:extLst>
                  <a:ext uri="{FF2B5EF4-FFF2-40B4-BE49-F238E27FC236}">
                    <a16:creationId xmlns:a16="http://schemas.microsoft.com/office/drawing/2014/main" id="{04505E06-F339-F94E-14ED-CCC6932A8CB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33" y="2958"/>
                <a:ext cx="564" cy="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900">
                    <a:solidFill>
                      <a:srgbClr val="000000"/>
                    </a:solidFill>
                    <a:latin typeface="Arial" panose="020B0604020202020204" pitchFamily="34" charset="0"/>
                  </a:rPr>
                  <a:t>Search Capability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70003" name="Rectangle 659">
                <a:extLst>
                  <a:ext uri="{FF2B5EF4-FFF2-40B4-BE49-F238E27FC236}">
                    <a16:creationId xmlns:a16="http://schemas.microsoft.com/office/drawing/2014/main" id="{6E91AEF0-56C9-136E-5102-290BE3AC8D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86" y="2958"/>
                <a:ext cx="20" cy="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9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70004" name="Rectangle 660">
                <a:extLst>
                  <a:ext uri="{FF2B5EF4-FFF2-40B4-BE49-F238E27FC236}">
                    <a16:creationId xmlns:a16="http://schemas.microsoft.com/office/drawing/2014/main" id="{0F78EE93-5B0C-0BD8-8493-D9695D373AC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38" y="2958"/>
                <a:ext cx="40" cy="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900">
                    <a:solidFill>
                      <a:srgbClr val="000000"/>
                    </a:solidFill>
                    <a:latin typeface="Arial" panose="020B0604020202020204" pitchFamily="34" charset="0"/>
                  </a:rPr>
                  <a:t>4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70005" name="Rectangle 661">
                <a:extLst>
                  <a:ext uri="{FF2B5EF4-FFF2-40B4-BE49-F238E27FC236}">
                    <a16:creationId xmlns:a16="http://schemas.microsoft.com/office/drawing/2014/main" id="{B319FE25-B8E6-9E06-48B6-CD8F7ECBDC8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77" y="2958"/>
                <a:ext cx="20" cy="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9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70006" name="Rectangle 662">
                <a:extLst>
                  <a:ext uri="{FF2B5EF4-FFF2-40B4-BE49-F238E27FC236}">
                    <a16:creationId xmlns:a16="http://schemas.microsoft.com/office/drawing/2014/main" id="{F8D77864-9977-944C-2BDA-7A9723859E4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814" y="2958"/>
                <a:ext cx="20" cy="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9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70007" name="Rectangle 663">
                <a:extLst>
                  <a:ext uri="{FF2B5EF4-FFF2-40B4-BE49-F238E27FC236}">
                    <a16:creationId xmlns:a16="http://schemas.microsoft.com/office/drawing/2014/main" id="{AABEBD7A-9844-06C2-E130-CC55BC81B0B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1" y="2958"/>
                <a:ext cx="42" cy="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900">
                    <a:solidFill>
                      <a:srgbClr val="000000"/>
                    </a:solidFill>
                    <a:latin typeface="Arial" panose="020B0604020202020204" pitchFamily="34" charset="0"/>
                  </a:rPr>
                  <a:t>+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70008" name="Rectangle 664">
                <a:extLst>
                  <a:ext uri="{FF2B5EF4-FFF2-40B4-BE49-F238E27FC236}">
                    <a16:creationId xmlns:a16="http://schemas.microsoft.com/office/drawing/2014/main" id="{C9204FA8-A3B5-CD13-79B4-6475754E23B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52" y="2958"/>
                <a:ext cx="20" cy="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9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70009" name="Rectangle 665">
                <a:extLst>
                  <a:ext uri="{FF2B5EF4-FFF2-40B4-BE49-F238E27FC236}">
                    <a16:creationId xmlns:a16="http://schemas.microsoft.com/office/drawing/2014/main" id="{D095DC88-9DB7-BEEB-14F7-269D1CF0CFD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28" y="2958"/>
                <a:ext cx="42" cy="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900">
                    <a:solidFill>
                      <a:srgbClr val="000000"/>
                    </a:solidFill>
                    <a:latin typeface="Arial" panose="020B0604020202020204" pitchFamily="34" charset="0"/>
                  </a:rPr>
                  <a:t>+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70010" name="Rectangle 666">
                <a:extLst>
                  <a:ext uri="{FF2B5EF4-FFF2-40B4-BE49-F238E27FC236}">
                    <a16:creationId xmlns:a16="http://schemas.microsoft.com/office/drawing/2014/main" id="{728DF8D9-3574-EA6C-718E-F928225CD5A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69" y="2958"/>
                <a:ext cx="20" cy="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9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70011" name="Rectangle 667">
                <a:extLst>
                  <a:ext uri="{FF2B5EF4-FFF2-40B4-BE49-F238E27FC236}">
                    <a16:creationId xmlns:a16="http://schemas.microsoft.com/office/drawing/2014/main" id="{D9D0FDB5-48CC-0FDC-EF01-D08542A16E0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42" y="2958"/>
                <a:ext cx="48" cy="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900">
                    <a:solidFill>
                      <a:srgbClr val="000000"/>
                    </a:solidFill>
                    <a:latin typeface="Arial" panose="020B0604020202020204" pitchFamily="34" charset="0"/>
                  </a:rPr>
                  <a:t>S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70012" name="Rectangle 668">
                <a:extLst>
                  <a:ext uri="{FF2B5EF4-FFF2-40B4-BE49-F238E27FC236}">
                    <a16:creationId xmlns:a16="http://schemas.microsoft.com/office/drawing/2014/main" id="{3852A496-B593-9387-5003-625258A5DF8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89" y="2958"/>
                <a:ext cx="20" cy="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9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70013" name="Rectangle 669">
                <a:extLst>
                  <a:ext uri="{FF2B5EF4-FFF2-40B4-BE49-F238E27FC236}">
                    <a16:creationId xmlns:a16="http://schemas.microsoft.com/office/drawing/2014/main" id="{8E58260F-C0EB-4BBF-5D53-64492FD36C0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14" y="2951"/>
                <a:ext cx="13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70014" name="Rectangle 670">
                <a:extLst>
                  <a:ext uri="{FF2B5EF4-FFF2-40B4-BE49-F238E27FC236}">
                    <a16:creationId xmlns:a16="http://schemas.microsoft.com/office/drawing/2014/main" id="{1502F34D-9AE9-890F-7E53-C678F31BBD1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27" y="2951"/>
                <a:ext cx="2628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70015" name="Rectangle 671">
                <a:extLst>
                  <a:ext uri="{FF2B5EF4-FFF2-40B4-BE49-F238E27FC236}">
                    <a16:creationId xmlns:a16="http://schemas.microsoft.com/office/drawing/2014/main" id="{92D003D5-C39D-1463-62C5-B38AC3543F0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455" y="2951"/>
                <a:ext cx="6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70016" name="Rectangle 672">
                <a:extLst>
                  <a:ext uri="{FF2B5EF4-FFF2-40B4-BE49-F238E27FC236}">
                    <a16:creationId xmlns:a16="http://schemas.microsoft.com/office/drawing/2014/main" id="{8585E075-B2D4-C78A-0B18-DD29BE1CD81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461" y="2951"/>
                <a:ext cx="192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70017" name="Rectangle 673">
                <a:extLst>
                  <a:ext uri="{FF2B5EF4-FFF2-40B4-BE49-F238E27FC236}">
                    <a16:creationId xmlns:a16="http://schemas.microsoft.com/office/drawing/2014/main" id="{7AD3B55E-5B59-9466-6622-4393A7EA185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653" y="2951"/>
                <a:ext cx="6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70018" name="Rectangle 674">
                <a:extLst>
                  <a:ext uri="{FF2B5EF4-FFF2-40B4-BE49-F238E27FC236}">
                    <a16:creationId xmlns:a16="http://schemas.microsoft.com/office/drawing/2014/main" id="{10E2DCB3-490B-CF6F-73E5-4E3D7181B0D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659" y="2951"/>
                <a:ext cx="311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70019" name="Rectangle 675">
                <a:extLst>
                  <a:ext uri="{FF2B5EF4-FFF2-40B4-BE49-F238E27FC236}">
                    <a16:creationId xmlns:a16="http://schemas.microsoft.com/office/drawing/2014/main" id="{9F97573A-04EC-1F96-3231-54DFA2D6A17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70" y="2951"/>
                <a:ext cx="6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70020" name="Rectangle 676">
                <a:extLst>
                  <a:ext uri="{FF2B5EF4-FFF2-40B4-BE49-F238E27FC236}">
                    <a16:creationId xmlns:a16="http://schemas.microsoft.com/office/drawing/2014/main" id="{B29F761B-0C1E-B4C9-CF59-47BCA98EBBC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76" y="2951"/>
                <a:ext cx="310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70021" name="Rectangle 677">
                <a:extLst>
                  <a:ext uri="{FF2B5EF4-FFF2-40B4-BE49-F238E27FC236}">
                    <a16:creationId xmlns:a16="http://schemas.microsoft.com/office/drawing/2014/main" id="{3E53EB43-F8E7-21BC-D98A-02BDC89005B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86" y="2951"/>
                <a:ext cx="7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70022" name="Rectangle 678">
                <a:extLst>
                  <a:ext uri="{FF2B5EF4-FFF2-40B4-BE49-F238E27FC236}">
                    <a16:creationId xmlns:a16="http://schemas.microsoft.com/office/drawing/2014/main" id="{03C5B3A2-CF46-64CE-6770-DA0943D81D0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93" y="2951"/>
                <a:ext cx="310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70023" name="Rectangle 679">
                <a:extLst>
                  <a:ext uri="{FF2B5EF4-FFF2-40B4-BE49-F238E27FC236}">
                    <a16:creationId xmlns:a16="http://schemas.microsoft.com/office/drawing/2014/main" id="{892B4302-A5C6-6E07-9733-F79D25AF161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03" y="2951"/>
                <a:ext cx="7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70024" name="Rectangle 680">
                <a:extLst>
                  <a:ext uri="{FF2B5EF4-FFF2-40B4-BE49-F238E27FC236}">
                    <a16:creationId xmlns:a16="http://schemas.microsoft.com/office/drawing/2014/main" id="{6428679D-051F-6AE5-545C-768E25FDC20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10" y="2951"/>
                <a:ext cx="310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70025" name="Rectangle 681">
                <a:extLst>
                  <a:ext uri="{FF2B5EF4-FFF2-40B4-BE49-F238E27FC236}">
                    <a16:creationId xmlns:a16="http://schemas.microsoft.com/office/drawing/2014/main" id="{124B338C-67A9-466F-5B0B-4587DDA5611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20" y="2951"/>
                <a:ext cx="7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70026" name="Rectangle 682">
                <a:extLst>
                  <a:ext uri="{FF2B5EF4-FFF2-40B4-BE49-F238E27FC236}">
                    <a16:creationId xmlns:a16="http://schemas.microsoft.com/office/drawing/2014/main" id="{8D253C0A-E626-09B3-B7DF-14BBF1F6565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14" y="2957"/>
                <a:ext cx="13" cy="82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70027" name="Rectangle 683">
                <a:extLst>
                  <a:ext uri="{FF2B5EF4-FFF2-40B4-BE49-F238E27FC236}">
                    <a16:creationId xmlns:a16="http://schemas.microsoft.com/office/drawing/2014/main" id="{8EBC1947-DF15-F2E1-61D4-116ADD2BD69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455" y="2957"/>
                <a:ext cx="6" cy="82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70028" name="Rectangle 684">
                <a:extLst>
                  <a:ext uri="{FF2B5EF4-FFF2-40B4-BE49-F238E27FC236}">
                    <a16:creationId xmlns:a16="http://schemas.microsoft.com/office/drawing/2014/main" id="{EC864929-2070-1281-0373-644BA20476D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653" y="2957"/>
                <a:ext cx="6" cy="82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70029" name="Rectangle 685">
                <a:extLst>
                  <a:ext uri="{FF2B5EF4-FFF2-40B4-BE49-F238E27FC236}">
                    <a16:creationId xmlns:a16="http://schemas.microsoft.com/office/drawing/2014/main" id="{1B4B5B21-ACAF-98ED-F2D9-28D4E6BB09C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70" y="2957"/>
                <a:ext cx="6" cy="82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70030" name="Rectangle 686">
                <a:extLst>
                  <a:ext uri="{FF2B5EF4-FFF2-40B4-BE49-F238E27FC236}">
                    <a16:creationId xmlns:a16="http://schemas.microsoft.com/office/drawing/2014/main" id="{A77AA330-BF59-D68C-CDDB-112EF46CC4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86" y="2957"/>
                <a:ext cx="7" cy="82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70031" name="Rectangle 687">
                <a:extLst>
                  <a:ext uri="{FF2B5EF4-FFF2-40B4-BE49-F238E27FC236}">
                    <a16:creationId xmlns:a16="http://schemas.microsoft.com/office/drawing/2014/main" id="{76A10A0F-B342-A6ED-15EC-75368EAF770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03" y="2957"/>
                <a:ext cx="7" cy="82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70032" name="Rectangle 688">
                <a:extLst>
                  <a:ext uri="{FF2B5EF4-FFF2-40B4-BE49-F238E27FC236}">
                    <a16:creationId xmlns:a16="http://schemas.microsoft.com/office/drawing/2014/main" id="{C6639347-FB91-50B2-EC66-193B20A1C98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20" y="2957"/>
                <a:ext cx="7" cy="82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70033" name="Rectangle 689">
                <a:extLst>
                  <a:ext uri="{FF2B5EF4-FFF2-40B4-BE49-F238E27FC236}">
                    <a16:creationId xmlns:a16="http://schemas.microsoft.com/office/drawing/2014/main" id="{8152ABBD-93D9-AC24-0636-AF84D4C2A4C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33" y="3045"/>
                <a:ext cx="124" cy="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900">
                    <a:solidFill>
                      <a:srgbClr val="000000"/>
                    </a:solidFill>
                    <a:latin typeface="Arial" panose="020B0604020202020204" pitchFamily="34" charset="0"/>
                  </a:rPr>
                  <a:t>Self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70034" name="Rectangle 690">
                <a:extLst>
                  <a:ext uri="{FF2B5EF4-FFF2-40B4-BE49-F238E27FC236}">
                    <a16:creationId xmlns:a16="http://schemas.microsoft.com/office/drawing/2014/main" id="{2C402937-8469-24B2-6FA5-E52C11C6FA9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56" y="3045"/>
                <a:ext cx="24" cy="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900">
                    <a:solidFill>
                      <a:srgbClr val="000000"/>
                    </a:solidFill>
                    <a:latin typeface="Arial" panose="020B0604020202020204" pitchFamily="34" charset="0"/>
                  </a:rPr>
                  <a:t>-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70035" name="Rectangle 691">
                <a:extLst>
                  <a:ext uri="{FF2B5EF4-FFF2-40B4-BE49-F238E27FC236}">
                    <a16:creationId xmlns:a16="http://schemas.microsoft.com/office/drawing/2014/main" id="{9681969B-432A-D576-A98A-FCC6919DE23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79" y="3045"/>
                <a:ext cx="464" cy="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900">
                    <a:solidFill>
                      <a:srgbClr val="000000"/>
                    </a:solidFill>
                    <a:latin typeface="Arial" panose="020B0604020202020204" pitchFamily="34" charset="0"/>
                  </a:rPr>
                  <a:t>Paced Learnin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70036" name="Rectangle 692">
                <a:extLst>
                  <a:ext uri="{FF2B5EF4-FFF2-40B4-BE49-F238E27FC236}">
                    <a16:creationId xmlns:a16="http://schemas.microsoft.com/office/drawing/2014/main" id="{A91D21DF-3C22-4C07-3051-F9769351D5F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433" y="3045"/>
                <a:ext cx="432" cy="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900">
                    <a:solidFill>
                      <a:srgbClr val="000000"/>
                    </a:solidFill>
                    <a:latin typeface="Arial" panose="020B0604020202020204" pitchFamily="34" charset="0"/>
                  </a:rPr>
                  <a:t>g Opportunity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70037" name="Rectangle 693">
                <a:extLst>
                  <a:ext uri="{FF2B5EF4-FFF2-40B4-BE49-F238E27FC236}">
                    <a16:creationId xmlns:a16="http://schemas.microsoft.com/office/drawing/2014/main" id="{87BEEC7B-0045-C8FD-E692-7599D5D34F6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56" y="3045"/>
                <a:ext cx="20" cy="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9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70038" name="Rectangle 694">
                <a:extLst>
                  <a:ext uri="{FF2B5EF4-FFF2-40B4-BE49-F238E27FC236}">
                    <a16:creationId xmlns:a16="http://schemas.microsoft.com/office/drawing/2014/main" id="{AAFDBDD2-FD0D-E4D5-4DEF-6B63D590389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38" y="3045"/>
                <a:ext cx="40" cy="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900">
                    <a:solidFill>
                      <a:srgbClr val="000000"/>
                    </a:solidFill>
                    <a:latin typeface="Arial" panose="020B0604020202020204" pitchFamily="34" charset="0"/>
                  </a:rPr>
                  <a:t>4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70039" name="Rectangle 695">
                <a:extLst>
                  <a:ext uri="{FF2B5EF4-FFF2-40B4-BE49-F238E27FC236}">
                    <a16:creationId xmlns:a16="http://schemas.microsoft.com/office/drawing/2014/main" id="{FED03774-9C6D-0311-4673-38CC741F4FD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77" y="3045"/>
                <a:ext cx="20" cy="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9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70040" name="Rectangle 696">
                <a:extLst>
                  <a:ext uri="{FF2B5EF4-FFF2-40B4-BE49-F238E27FC236}">
                    <a16:creationId xmlns:a16="http://schemas.microsoft.com/office/drawing/2014/main" id="{3EB1B506-8F7F-753A-9D5B-76F190DDC2E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814" y="3045"/>
                <a:ext cx="20" cy="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9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70041" name="Rectangle 697">
                <a:extLst>
                  <a:ext uri="{FF2B5EF4-FFF2-40B4-BE49-F238E27FC236}">
                    <a16:creationId xmlns:a16="http://schemas.microsoft.com/office/drawing/2014/main" id="{C3F157DE-F23C-96CD-BCC2-22F2A9490D4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1" y="3045"/>
                <a:ext cx="42" cy="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900">
                    <a:solidFill>
                      <a:srgbClr val="000000"/>
                    </a:solidFill>
                    <a:latin typeface="Arial" panose="020B0604020202020204" pitchFamily="34" charset="0"/>
                  </a:rPr>
                  <a:t>+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70042" name="Rectangle 698">
                <a:extLst>
                  <a:ext uri="{FF2B5EF4-FFF2-40B4-BE49-F238E27FC236}">
                    <a16:creationId xmlns:a16="http://schemas.microsoft.com/office/drawing/2014/main" id="{7D3EF4DB-968D-D139-5ABC-26A09E2A58A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52" y="3045"/>
                <a:ext cx="20" cy="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9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70043" name="Rectangle 699">
                <a:extLst>
                  <a:ext uri="{FF2B5EF4-FFF2-40B4-BE49-F238E27FC236}">
                    <a16:creationId xmlns:a16="http://schemas.microsoft.com/office/drawing/2014/main" id="{61F818A5-0B44-BDFC-794F-39A2E362652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28" y="3045"/>
                <a:ext cx="42" cy="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900">
                    <a:solidFill>
                      <a:srgbClr val="000000"/>
                    </a:solidFill>
                    <a:latin typeface="Arial" panose="020B0604020202020204" pitchFamily="34" charset="0"/>
                  </a:rPr>
                  <a:t>+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70044" name="Rectangle 700">
                <a:extLst>
                  <a:ext uri="{FF2B5EF4-FFF2-40B4-BE49-F238E27FC236}">
                    <a16:creationId xmlns:a16="http://schemas.microsoft.com/office/drawing/2014/main" id="{E4A5EAE0-22C0-20D2-7D02-B24F485FE00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69" y="3045"/>
                <a:ext cx="20" cy="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9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70045" name="Rectangle 701">
                <a:extLst>
                  <a:ext uri="{FF2B5EF4-FFF2-40B4-BE49-F238E27FC236}">
                    <a16:creationId xmlns:a16="http://schemas.microsoft.com/office/drawing/2014/main" id="{E85829CB-EF8E-DB84-4363-57940279E68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45" y="3045"/>
                <a:ext cx="42" cy="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900">
                    <a:solidFill>
                      <a:srgbClr val="000000"/>
                    </a:solidFill>
                    <a:latin typeface="Arial" panose="020B0604020202020204" pitchFamily="34" charset="0"/>
                  </a:rPr>
                  <a:t>+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70046" name="Rectangle 702">
                <a:extLst>
                  <a:ext uri="{FF2B5EF4-FFF2-40B4-BE49-F238E27FC236}">
                    <a16:creationId xmlns:a16="http://schemas.microsoft.com/office/drawing/2014/main" id="{4EF57E38-7F6B-2C82-458B-9248F5DBB2A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86" y="3045"/>
                <a:ext cx="20" cy="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9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70047" name="Rectangle 703">
                <a:extLst>
                  <a:ext uri="{FF2B5EF4-FFF2-40B4-BE49-F238E27FC236}">
                    <a16:creationId xmlns:a16="http://schemas.microsoft.com/office/drawing/2014/main" id="{7A4448F7-E4AF-B54D-16D7-E6B4EC38259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14" y="3039"/>
                <a:ext cx="13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70048" name="Rectangle 704">
                <a:extLst>
                  <a:ext uri="{FF2B5EF4-FFF2-40B4-BE49-F238E27FC236}">
                    <a16:creationId xmlns:a16="http://schemas.microsoft.com/office/drawing/2014/main" id="{615D713E-3825-4C27-8E12-F4CDB25815D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27" y="3039"/>
                <a:ext cx="2628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70049" name="Rectangle 705">
                <a:extLst>
                  <a:ext uri="{FF2B5EF4-FFF2-40B4-BE49-F238E27FC236}">
                    <a16:creationId xmlns:a16="http://schemas.microsoft.com/office/drawing/2014/main" id="{2F9E8C12-12E3-78A6-0334-4627AC8E0D0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455" y="3039"/>
                <a:ext cx="6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70050" name="Rectangle 706">
                <a:extLst>
                  <a:ext uri="{FF2B5EF4-FFF2-40B4-BE49-F238E27FC236}">
                    <a16:creationId xmlns:a16="http://schemas.microsoft.com/office/drawing/2014/main" id="{E369EBC7-A256-5A54-D0F8-8EE5E590A35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461" y="3039"/>
                <a:ext cx="192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70051" name="Rectangle 707">
                <a:extLst>
                  <a:ext uri="{FF2B5EF4-FFF2-40B4-BE49-F238E27FC236}">
                    <a16:creationId xmlns:a16="http://schemas.microsoft.com/office/drawing/2014/main" id="{5DD751A2-DA79-813F-CBD9-EC3F7721E49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653" y="3039"/>
                <a:ext cx="6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70052" name="Rectangle 708">
                <a:extLst>
                  <a:ext uri="{FF2B5EF4-FFF2-40B4-BE49-F238E27FC236}">
                    <a16:creationId xmlns:a16="http://schemas.microsoft.com/office/drawing/2014/main" id="{4716D56E-7F9E-B1FB-69D0-7B50237B9B0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659" y="3039"/>
                <a:ext cx="311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70053" name="Rectangle 709">
                <a:extLst>
                  <a:ext uri="{FF2B5EF4-FFF2-40B4-BE49-F238E27FC236}">
                    <a16:creationId xmlns:a16="http://schemas.microsoft.com/office/drawing/2014/main" id="{B19B4F7B-43A1-2798-1D19-B26C4E55A97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70" y="3039"/>
                <a:ext cx="6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70054" name="Rectangle 710">
                <a:extLst>
                  <a:ext uri="{FF2B5EF4-FFF2-40B4-BE49-F238E27FC236}">
                    <a16:creationId xmlns:a16="http://schemas.microsoft.com/office/drawing/2014/main" id="{3504B25C-E08F-010C-F979-F7C4B174116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76" y="3039"/>
                <a:ext cx="310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70055" name="Rectangle 711">
                <a:extLst>
                  <a:ext uri="{FF2B5EF4-FFF2-40B4-BE49-F238E27FC236}">
                    <a16:creationId xmlns:a16="http://schemas.microsoft.com/office/drawing/2014/main" id="{782A70EE-2E4A-F4B4-0398-35EAF42C8A8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86" y="3039"/>
                <a:ext cx="7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70056" name="Rectangle 712">
                <a:extLst>
                  <a:ext uri="{FF2B5EF4-FFF2-40B4-BE49-F238E27FC236}">
                    <a16:creationId xmlns:a16="http://schemas.microsoft.com/office/drawing/2014/main" id="{EA2CE112-CE6C-6E54-7C1F-2074FD3E00E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93" y="3039"/>
                <a:ext cx="310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70057" name="Rectangle 713">
                <a:extLst>
                  <a:ext uri="{FF2B5EF4-FFF2-40B4-BE49-F238E27FC236}">
                    <a16:creationId xmlns:a16="http://schemas.microsoft.com/office/drawing/2014/main" id="{857C741F-3485-D0C4-3295-8FFC29D6C0C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03" y="3039"/>
                <a:ext cx="7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70058" name="Rectangle 714">
                <a:extLst>
                  <a:ext uri="{FF2B5EF4-FFF2-40B4-BE49-F238E27FC236}">
                    <a16:creationId xmlns:a16="http://schemas.microsoft.com/office/drawing/2014/main" id="{B0E939F6-2016-4A24-1FF6-9F423ACFDD8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10" y="3039"/>
                <a:ext cx="310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70059" name="Rectangle 715">
                <a:extLst>
                  <a:ext uri="{FF2B5EF4-FFF2-40B4-BE49-F238E27FC236}">
                    <a16:creationId xmlns:a16="http://schemas.microsoft.com/office/drawing/2014/main" id="{7CC2F8B7-177B-E0AB-C801-183041B530E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20" y="3039"/>
                <a:ext cx="7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70060" name="Rectangle 716">
                <a:extLst>
                  <a:ext uri="{FF2B5EF4-FFF2-40B4-BE49-F238E27FC236}">
                    <a16:creationId xmlns:a16="http://schemas.microsoft.com/office/drawing/2014/main" id="{7220429F-EFAE-17E8-0B82-3BC8BEB0077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14" y="3045"/>
                <a:ext cx="13" cy="8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70061" name="Rectangle 717">
                <a:extLst>
                  <a:ext uri="{FF2B5EF4-FFF2-40B4-BE49-F238E27FC236}">
                    <a16:creationId xmlns:a16="http://schemas.microsoft.com/office/drawing/2014/main" id="{047BFCE5-5F3A-FFCB-EE17-F45705DCF90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455" y="3045"/>
                <a:ext cx="6" cy="8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70062" name="Rectangle 718">
                <a:extLst>
                  <a:ext uri="{FF2B5EF4-FFF2-40B4-BE49-F238E27FC236}">
                    <a16:creationId xmlns:a16="http://schemas.microsoft.com/office/drawing/2014/main" id="{66475C8C-F118-02FC-5ECA-E5A7E7DA330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653" y="3045"/>
                <a:ext cx="6" cy="8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70063" name="Rectangle 719">
                <a:extLst>
                  <a:ext uri="{FF2B5EF4-FFF2-40B4-BE49-F238E27FC236}">
                    <a16:creationId xmlns:a16="http://schemas.microsoft.com/office/drawing/2014/main" id="{E8A4AEBE-D2CE-5B0D-8823-2730BC72A7E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70" y="3045"/>
                <a:ext cx="6" cy="8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70064" name="Rectangle 720">
                <a:extLst>
                  <a:ext uri="{FF2B5EF4-FFF2-40B4-BE49-F238E27FC236}">
                    <a16:creationId xmlns:a16="http://schemas.microsoft.com/office/drawing/2014/main" id="{23869314-74E4-091C-ED9F-734D8737111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86" y="3045"/>
                <a:ext cx="7" cy="8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70065" name="Rectangle 721">
                <a:extLst>
                  <a:ext uri="{FF2B5EF4-FFF2-40B4-BE49-F238E27FC236}">
                    <a16:creationId xmlns:a16="http://schemas.microsoft.com/office/drawing/2014/main" id="{8EA5A398-1825-599B-6304-5C29D4A436E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03" y="3045"/>
                <a:ext cx="7" cy="8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70066" name="Rectangle 722">
                <a:extLst>
                  <a:ext uri="{FF2B5EF4-FFF2-40B4-BE49-F238E27FC236}">
                    <a16:creationId xmlns:a16="http://schemas.microsoft.com/office/drawing/2014/main" id="{801031D4-8A8F-AA06-57E6-4F8D3E4CC2E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20" y="3045"/>
                <a:ext cx="7" cy="8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70067" name="Rectangle 723">
                <a:extLst>
                  <a:ext uri="{FF2B5EF4-FFF2-40B4-BE49-F238E27FC236}">
                    <a16:creationId xmlns:a16="http://schemas.microsoft.com/office/drawing/2014/main" id="{6E61DA51-E041-4B73-91EE-CE13A59DF6D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33" y="3133"/>
                <a:ext cx="1336" cy="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900">
                    <a:solidFill>
                      <a:srgbClr val="000000"/>
                    </a:solidFill>
                    <a:latin typeface="Arial" panose="020B0604020202020204" pitchFamily="34" charset="0"/>
                  </a:rPr>
                  <a:t>Hardware/Software Platform Compatibility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70068" name="Rectangle 724">
                <a:extLst>
                  <a:ext uri="{FF2B5EF4-FFF2-40B4-BE49-F238E27FC236}">
                    <a16:creationId xmlns:a16="http://schemas.microsoft.com/office/drawing/2014/main" id="{02554F9A-D769-CF1E-3FBA-7FDE7766A92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142" y="3133"/>
                <a:ext cx="20" cy="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9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70069" name="Rectangle 725">
                <a:extLst>
                  <a:ext uri="{FF2B5EF4-FFF2-40B4-BE49-F238E27FC236}">
                    <a16:creationId xmlns:a16="http://schemas.microsoft.com/office/drawing/2014/main" id="{F75A4BE1-2D16-6741-1D46-100FFB97360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38" y="3133"/>
                <a:ext cx="40" cy="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900">
                    <a:solidFill>
                      <a:srgbClr val="000000"/>
                    </a:solidFill>
                    <a:latin typeface="Arial" panose="020B0604020202020204" pitchFamily="34" charset="0"/>
                  </a:rPr>
                  <a:t>4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70070" name="Rectangle 726">
                <a:extLst>
                  <a:ext uri="{FF2B5EF4-FFF2-40B4-BE49-F238E27FC236}">
                    <a16:creationId xmlns:a16="http://schemas.microsoft.com/office/drawing/2014/main" id="{302D13FB-A232-F922-6CA0-D7CEB3E5524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77" y="3133"/>
                <a:ext cx="20" cy="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9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70071" name="Rectangle 727">
                <a:extLst>
                  <a:ext uri="{FF2B5EF4-FFF2-40B4-BE49-F238E27FC236}">
                    <a16:creationId xmlns:a16="http://schemas.microsoft.com/office/drawing/2014/main" id="{F1B30E99-F125-9007-24DC-8A0C1B07DCC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814" y="3133"/>
                <a:ext cx="20" cy="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9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70072" name="Rectangle 728">
                <a:extLst>
                  <a:ext uri="{FF2B5EF4-FFF2-40B4-BE49-F238E27FC236}">
                    <a16:creationId xmlns:a16="http://schemas.microsoft.com/office/drawing/2014/main" id="{2891684B-82AF-BED3-82FB-ABF23242A30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08" y="3133"/>
                <a:ext cx="48" cy="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900">
                    <a:solidFill>
                      <a:srgbClr val="000000"/>
                    </a:solidFill>
                    <a:latin typeface="Arial" panose="020B0604020202020204" pitchFamily="34" charset="0"/>
                  </a:rPr>
                  <a:t>S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70073" name="Rectangle 729">
                <a:extLst>
                  <a:ext uri="{FF2B5EF4-FFF2-40B4-BE49-F238E27FC236}">
                    <a16:creationId xmlns:a16="http://schemas.microsoft.com/office/drawing/2014/main" id="{052F73E8-B301-C030-FEBD-2143421178B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55" y="3133"/>
                <a:ext cx="20" cy="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9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70074" name="Rectangle 730">
                <a:extLst>
                  <a:ext uri="{FF2B5EF4-FFF2-40B4-BE49-F238E27FC236}">
                    <a16:creationId xmlns:a16="http://schemas.microsoft.com/office/drawing/2014/main" id="{06FA800C-034A-579B-2E76-766238EBDE7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25" y="3133"/>
                <a:ext cx="48" cy="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900">
                    <a:solidFill>
                      <a:srgbClr val="000000"/>
                    </a:solidFill>
                    <a:latin typeface="Arial" panose="020B0604020202020204" pitchFamily="34" charset="0"/>
                  </a:rPr>
                  <a:t>S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70075" name="Rectangle 731">
                <a:extLst>
                  <a:ext uri="{FF2B5EF4-FFF2-40B4-BE49-F238E27FC236}">
                    <a16:creationId xmlns:a16="http://schemas.microsoft.com/office/drawing/2014/main" id="{9F3A7515-F69D-4F4E-6A17-E2EEE3CA08C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72" y="3133"/>
                <a:ext cx="20" cy="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9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70076" name="Rectangle 732">
                <a:extLst>
                  <a:ext uri="{FF2B5EF4-FFF2-40B4-BE49-F238E27FC236}">
                    <a16:creationId xmlns:a16="http://schemas.microsoft.com/office/drawing/2014/main" id="{43BAE24F-4546-9981-3154-514D95EA93E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45" y="3133"/>
                <a:ext cx="42" cy="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900">
                    <a:solidFill>
                      <a:srgbClr val="000000"/>
                    </a:solidFill>
                    <a:latin typeface="Arial" panose="020B0604020202020204" pitchFamily="34" charset="0"/>
                  </a:rPr>
                  <a:t>+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70077" name="Rectangle 733">
                <a:extLst>
                  <a:ext uri="{FF2B5EF4-FFF2-40B4-BE49-F238E27FC236}">
                    <a16:creationId xmlns:a16="http://schemas.microsoft.com/office/drawing/2014/main" id="{31C5DD39-FCC7-B9EE-A7E8-AEB1EEB8977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86" y="3133"/>
                <a:ext cx="20" cy="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9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70078" name="Rectangle 734">
                <a:extLst>
                  <a:ext uri="{FF2B5EF4-FFF2-40B4-BE49-F238E27FC236}">
                    <a16:creationId xmlns:a16="http://schemas.microsoft.com/office/drawing/2014/main" id="{69807D5B-6E86-D09C-D319-87B8A401453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14" y="3126"/>
                <a:ext cx="13" cy="7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70079" name="Rectangle 735">
                <a:extLst>
                  <a:ext uri="{FF2B5EF4-FFF2-40B4-BE49-F238E27FC236}">
                    <a16:creationId xmlns:a16="http://schemas.microsoft.com/office/drawing/2014/main" id="{98FE5BFA-C859-F0C5-615C-89C608BEB60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27" y="3126"/>
                <a:ext cx="2628" cy="7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70080" name="Rectangle 736">
                <a:extLst>
                  <a:ext uri="{FF2B5EF4-FFF2-40B4-BE49-F238E27FC236}">
                    <a16:creationId xmlns:a16="http://schemas.microsoft.com/office/drawing/2014/main" id="{3A21A5C0-8D55-C262-1DEF-580B957AC23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455" y="3126"/>
                <a:ext cx="6" cy="7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70081" name="Rectangle 737">
                <a:extLst>
                  <a:ext uri="{FF2B5EF4-FFF2-40B4-BE49-F238E27FC236}">
                    <a16:creationId xmlns:a16="http://schemas.microsoft.com/office/drawing/2014/main" id="{D981ED87-D657-B971-6153-D1B24A620B4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461" y="3126"/>
                <a:ext cx="192" cy="7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70082" name="Rectangle 738">
                <a:extLst>
                  <a:ext uri="{FF2B5EF4-FFF2-40B4-BE49-F238E27FC236}">
                    <a16:creationId xmlns:a16="http://schemas.microsoft.com/office/drawing/2014/main" id="{56FDD9F2-4630-F214-07EC-1541F0EA419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653" y="3126"/>
                <a:ext cx="6" cy="7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70083" name="Rectangle 739">
                <a:extLst>
                  <a:ext uri="{FF2B5EF4-FFF2-40B4-BE49-F238E27FC236}">
                    <a16:creationId xmlns:a16="http://schemas.microsoft.com/office/drawing/2014/main" id="{3D4639FD-B6AB-2D6E-E0E6-9F16302D839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659" y="3126"/>
                <a:ext cx="311" cy="7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70084" name="Rectangle 740">
                <a:extLst>
                  <a:ext uri="{FF2B5EF4-FFF2-40B4-BE49-F238E27FC236}">
                    <a16:creationId xmlns:a16="http://schemas.microsoft.com/office/drawing/2014/main" id="{1F4C6B06-E8D0-BAD7-2AEB-3E69A6BC018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70" y="3126"/>
                <a:ext cx="6" cy="7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70085" name="Rectangle 741">
                <a:extLst>
                  <a:ext uri="{FF2B5EF4-FFF2-40B4-BE49-F238E27FC236}">
                    <a16:creationId xmlns:a16="http://schemas.microsoft.com/office/drawing/2014/main" id="{31206CDB-BBA2-ADDF-8EC9-FBD980732D7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76" y="3126"/>
                <a:ext cx="310" cy="7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70086" name="Rectangle 742">
                <a:extLst>
                  <a:ext uri="{FF2B5EF4-FFF2-40B4-BE49-F238E27FC236}">
                    <a16:creationId xmlns:a16="http://schemas.microsoft.com/office/drawing/2014/main" id="{A82003C7-446D-083F-0151-D6652394804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86" y="3126"/>
                <a:ext cx="7" cy="7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70087" name="Rectangle 743">
                <a:extLst>
                  <a:ext uri="{FF2B5EF4-FFF2-40B4-BE49-F238E27FC236}">
                    <a16:creationId xmlns:a16="http://schemas.microsoft.com/office/drawing/2014/main" id="{ED72F082-3A04-58A9-A957-CFC2ADD9A00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93" y="3126"/>
                <a:ext cx="310" cy="7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70088" name="Rectangle 744">
                <a:extLst>
                  <a:ext uri="{FF2B5EF4-FFF2-40B4-BE49-F238E27FC236}">
                    <a16:creationId xmlns:a16="http://schemas.microsoft.com/office/drawing/2014/main" id="{2CDEE44B-2234-A436-FC13-CED0A6BEEDB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03" y="3126"/>
                <a:ext cx="7" cy="7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70089" name="Rectangle 745">
                <a:extLst>
                  <a:ext uri="{FF2B5EF4-FFF2-40B4-BE49-F238E27FC236}">
                    <a16:creationId xmlns:a16="http://schemas.microsoft.com/office/drawing/2014/main" id="{188A3977-1DC7-08DD-119F-610D93EC230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10" y="3126"/>
                <a:ext cx="310" cy="7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70090" name="Rectangle 746">
                <a:extLst>
                  <a:ext uri="{FF2B5EF4-FFF2-40B4-BE49-F238E27FC236}">
                    <a16:creationId xmlns:a16="http://schemas.microsoft.com/office/drawing/2014/main" id="{29A049B1-1983-5BB1-8A96-54B5CE031F9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20" y="3126"/>
                <a:ext cx="7" cy="7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70091" name="Rectangle 747">
                <a:extLst>
                  <a:ext uri="{FF2B5EF4-FFF2-40B4-BE49-F238E27FC236}">
                    <a16:creationId xmlns:a16="http://schemas.microsoft.com/office/drawing/2014/main" id="{11706ED1-0FD4-9554-7CAD-87F1DF574F0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14" y="3133"/>
                <a:ext cx="13" cy="8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70092" name="Rectangle 748">
                <a:extLst>
                  <a:ext uri="{FF2B5EF4-FFF2-40B4-BE49-F238E27FC236}">
                    <a16:creationId xmlns:a16="http://schemas.microsoft.com/office/drawing/2014/main" id="{C51AFD95-A584-3662-9591-EF143152298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455" y="3133"/>
                <a:ext cx="6" cy="8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70093" name="Rectangle 749">
                <a:extLst>
                  <a:ext uri="{FF2B5EF4-FFF2-40B4-BE49-F238E27FC236}">
                    <a16:creationId xmlns:a16="http://schemas.microsoft.com/office/drawing/2014/main" id="{C30ABC71-1DC6-6323-614C-C57D9E61BB2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653" y="3133"/>
                <a:ext cx="6" cy="8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70094" name="Rectangle 750">
                <a:extLst>
                  <a:ext uri="{FF2B5EF4-FFF2-40B4-BE49-F238E27FC236}">
                    <a16:creationId xmlns:a16="http://schemas.microsoft.com/office/drawing/2014/main" id="{3B2E0BC4-323E-8DB3-455F-779B37A8500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70" y="3133"/>
                <a:ext cx="6" cy="8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70095" name="Rectangle 751">
                <a:extLst>
                  <a:ext uri="{FF2B5EF4-FFF2-40B4-BE49-F238E27FC236}">
                    <a16:creationId xmlns:a16="http://schemas.microsoft.com/office/drawing/2014/main" id="{EB6C774F-594B-898D-099B-9599350C174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86" y="3133"/>
                <a:ext cx="7" cy="8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70096" name="Rectangle 752">
                <a:extLst>
                  <a:ext uri="{FF2B5EF4-FFF2-40B4-BE49-F238E27FC236}">
                    <a16:creationId xmlns:a16="http://schemas.microsoft.com/office/drawing/2014/main" id="{59CCB2BE-590C-E100-D3B8-EC39DADEAA7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03" y="3133"/>
                <a:ext cx="7" cy="8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70097" name="Rectangle 753">
                <a:extLst>
                  <a:ext uri="{FF2B5EF4-FFF2-40B4-BE49-F238E27FC236}">
                    <a16:creationId xmlns:a16="http://schemas.microsoft.com/office/drawing/2014/main" id="{525041B7-74A5-5EBA-4515-B1D090219F0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20" y="3133"/>
                <a:ext cx="7" cy="8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70098" name="Rectangle 754">
                <a:extLst>
                  <a:ext uri="{FF2B5EF4-FFF2-40B4-BE49-F238E27FC236}">
                    <a16:creationId xmlns:a16="http://schemas.microsoft.com/office/drawing/2014/main" id="{62D3CE11-7E53-35F3-C2D2-7674E538E8C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33" y="3219"/>
                <a:ext cx="524" cy="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900" b="1">
                    <a:solidFill>
                      <a:srgbClr val="000000"/>
                    </a:solidFill>
                    <a:latin typeface="Arial" panose="020B0604020202020204" pitchFamily="34" charset="0"/>
                  </a:rPr>
                  <a:t>Cost of Service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70099" name="Rectangle 755">
                <a:extLst>
                  <a:ext uri="{FF2B5EF4-FFF2-40B4-BE49-F238E27FC236}">
                    <a16:creationId xmlns:a16="http://schemas.microsoft.com/office/drawing/2014/main" id="{D2164E0E-F280-FB85-863F-3B19D869349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47" y="3219"/>
                <a:ext cx="20" cy="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900" b="1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70100" name="Rectangle 756">
                <a:extLst>
                  <a:ext uri="{FF2B5EF4-FFF2-40B4-BE49-F238E27FC236}">
                    <a16:creationId xmlns:a16="http://schemas.microsoft.com/office/drawing/2014/main" id="{EDDEC578-A9BE-E803-A72E-C7941868073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57" y="3221"/>
                <a:ext cx="20" cy="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9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70101" name="Rectangle 757">
                <a:extLst>
                  <a:ext uri="{FF2B5EF4-FFF2-40B4-BE49-F238E27FC236}">
                    <a16:creationId xmlns:a16="http://schemas.microsoft.com/office/drawing/2014/main" id="{DDCF09F5-EAF7-D9F9-065F-1F59141F442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814" y="3221"/>
                <a:ext cx="20" cy="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9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70102" name="Rectangle 758">
                <a:extLst>
                  <a:ext uri="{FF2B5EF4-FFF2-40B4-BE49-F238E27FC236}">
                    <a16:creationId xmlns:a16="http://schemas.microsoft.com/office/drawing/2014/main" id="{6F710015-98F1-69CF-5EFE-4DA96CCCA0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31" y="3221"/>
                <a:ext cx="20" cy="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9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70103" name="Rectangle 759">
                <a:extLst>
                  <a:ext uri="{FF2B5EF4-FFF2-40B4-BE49-F238E27FC236}">
                    <a16:creationId xmlns:a16="http://schemas.microsoft.com/office/drawing/2014/main" id="{D87C09AC-7030-903C-EBDC-8713A4A02CE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48" y="3221"/>
                <a:ext cx="20" cy="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9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70104" name="Rectangle 760">
                <a:extLst>
                  <a:ext uri="{FF2B5EF4-FFF2-40B4-BE49-F238E27FC236}">
                    <a16:creationId xmlns:a16="http://schemas.microsoft.com/office/drawing/2014/main" id="{5C9507C3-502F-82FD-7156-796282E19F4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65" y="3221"/>
                <a:ext cx="20" cy="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9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70105" name="Rectangle 761">
                <a:extLst>
                  <a:ext uri="{FF2B5EF4-FFF2-40B4-BE49-F238E27FC236}">
                    <a16:creationId xmlns:a16="http://schemas.microsoft.com/office/drawing/2014/main" id="{160C6740-75F8-7879-C6CA-146CF85C16C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14" y="3214"/>
                <a:ext cx="13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70106" name="Rectangle 762">
                <a:extLst>
                  <a:ext uri="{FF2B5EF4-FFF2-40B4-BE49-F238E27FC236}">
                    <a16:creationId xmlns:a16="http://schemas.microsoft.com/office/drawing/2014/main" id="{DA9C9FF9-1EC2-ACEB-88D4-6180624FEF2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27" y="3214"/>
                <a:ext cx="2628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70107" name="Rectangle 763">
                <a:extLst>
                  <a:ext uri="{FF2B5EF4-FFF2-40B4-BE49-F238E27FC236}">
                    <a16:creationId xmlns:a16="http://schemas.microsoft.com/office/drawing/2014/main" id="{5A7AE41F-2285-F6C0-12E8-9480FFA5DEE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455" y="3214"/>
                <a:ext cx="6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70108" name="Rectangle 764">
                <a:extLst>
                  <a:ext uri="{FF2B5EF4-FFF2-40B4-BE49-F238E27FC236}">
                    <a16:creationId xmlns:a16="http://schemas.microsoft.com/office/drawing/2014/main" id="{A030A5C3-DFA7-1A08-8E7A-F167413D7C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461" y="3214"/>
                <a:ext cx="192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70109" name="Rectangle 765">
                <a:extLst>
                  <a:ext uri="{FF2B5EF4-FFF2-40B4-BE49-F238E27FC236}">
                    <a16:creationId xmlns:a16="http://schemas.microsoft.com/office/drawing/2014/main" id="{B29616CA-1D04-E677-E9F5-36E5342BAF9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653" y="3214"/>
                <a:ext cx="6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70110" name="Rectangle 766">
                <a:extLst>
                  <a:ext uri="{FF2B5EF4-FFF2-40B4-BE49-F238E27FC236}">
                    <a16:creationId xmlns:a16="http://schemas.microsoft.com/office/drawing/2014/main" id="{FA7AA313-7748-8C3B-CC3C-E520DE28459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659" y="3214"/>
                <a:ext cx="311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70111" name="Rectangle 767">
                <a:extLst>
                  <a:ext uri="{FF2B5EF4-FFF2-40B4-BE49-F238E27FC236}">
                    <a16:creationId xmlns:a16="http://schemas.microsoft.com/office/drawing/2014/main" id="{52EFE214-C6DC-110F-5641-63820E59AA6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70" y="3214"/>
                <a:ext cx="6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70112" name="Rectangle 768">
                <a:extLst>
                  <a:ext uri="{FF2B5EF4-FFF2-40B4-BE49-F238E27FC236}">
                    <a16:creationId xmlns:a16="http://schemas.microsoft.com/office/drawing/2014/main" id="{1D8CF054-BE5B-4054-3DD1-269FB234910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76" y="3214"/>
                <a:ext cx="310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70113" name="Rectangle 769">
                <a:extLst>
                  <a:ext uri="{FF2B5EF4-FFF2-40B4-BE49-F238E27FC236}">
                    <a16:creationId xmlns:a16="http://schemas.microsoft.com/office/drawing/2014/main" id="{A3F659AF-AE12-C667-EA43-C3685C1A30C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86" y="3214"/>
                <a:ext cx="7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70114" name="Rectangle 770">
                <a:extLst>
                  <a:ext uri="{FF2B5EF4-FFF2-40B4-BE49-F238E27FC236}">
                    <a16:creationId xmlns:a16="http://schemas.microsoft.com/office/drawing/2014/main" id="{3E6A888A-D197-F510-B4BC-5D81D3DA750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93" y="3214"/>
                <a:ext cx="310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70115" name="Rectangle 771">
                <a:extLst>
                  <a:ext uri="{FF2B5EF4-FFF2-40B4-BE49-F238E27FC236}">
                    <a16:creationId xmlns:a16="http://schemas.microsoft.com/office/drawing/2014/main" id="{22E7F63E-3395-380D-A7FB-B4230037261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03" y="3214"/>
                <a:ext cx="7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70116" name="Rectangle 772">
                <a:extLst>
                  <a:ext uri="{FF2B5EF4-FFF2-40B4-BE49-F238E27FC236}">
                    <a16:creationId xmlns:a16="http://schemas.microsoft.com/office/drawing/2014/main" id="{4CC6CCE1-0026-5F1F-7037-F7E866FA08B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10" y="3214"/>
                <a:ext cx="310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70117" name="Rectangle 773">
                <a:extLst>
                  <a:ext uri="{FF2B5EF4-FFF2-40B4-BE49-F238E27FC236}">
                    <a16:creationId xmlns:a16="http://schemas.microsoft.com/office/drawing/2014/main" id="{E70B8BB8-E38F-FF90-E3BB-86F24BFF3D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20" y="3214"/>
                <a:ext cx="7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70118" name="Rectangle 774">
                <a:extLst>
                  <a:ext uri="{FF2B5EF4-FFF2-40B4-BE49-F238E27FC236}">
                    <a16:creationId xmlns:a16="http://schemas.microsoft.com/office/drawing/2014/main" id="{6D0FB48F-0BE0-9DFA-2A64-E16910F5FD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14" y="3220"/>
                <a:ext cx="13" cy="82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70119" name="Rectangle 775">
                <a:extLst>
                  <a:ext uri="{FF2B5EF4-FFF2-40B4-BE49-F238E27FC236}">
                    <a16:creationId xmlns:a16="http://schemas.microsoft.com/office/drawing/2014/main" id="{155A8738-E603-E525-89EF-A9D107B6F22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455" y="3220"/>
                <a:ext cx="6" cy="82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70120" name="Rectangle 776">
                <a:extLst>
                  <a:ext uri="{FF2B5EF4-FFF2-40B4-BE49-F238E27FC236}">
                    <a16:creationId xmlns:a16="http://schemas.microsoft.com/office/drawing/2014/main" id="{CE41BC44-807B-5E25-07DB-B47369B4A7B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653" y="3220"/>
                <a:ext cx="6" cy="82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70121" name="Rectangle 777">
                <a:extLst>
                  <a:ext uri="{FF2B5EF4-FFF2-40B4-BE49-F238E27FC236}">
                    <a16:creationId xmlns:a16="http://schemas.microsoft.com/office/drawing/2014/main" id="{5098316E-F446-8B15-F5EA-298EEC7B4C5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70" y="3220"/>
                <a:ext cx="6" cy="82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70122" name="Rectangle 778">
                <a:extLst>
                  <a:ext uri="{FF2B5EF4-FFF2-40B4-BE49-F238E27FC236}">
                    <a16:creationId xmlns:a16="http://schemas.microsoft.com/office/drawing/2014/main" id="{A65BE2DF-0183-046E-D73B-1709DC74A93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86" y="3220"/>
                <a:ext cx="7" cy="82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70123" name="Rectangle 779">
                <a:extLst>
                  <a:ext uri="{FF2B5EF4-FFF2-40B4-BE49-F238E27FC236}">
                    <a16:creationId xmlns:a16="http://schemas.microsoft.com/office/drawing/2014/main" id="{06D47A82-7605-4C3A-17AC-F093C67735D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03" y="3220"/>
                <a:ext cx="7" cy="82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70124" name="Rectangle 780">
                <a:extLst>
                  <a:ext uri="{FF2B5EF4-FFF2-40B4-BE49-F238E27FC236}">
                    <a16:creationId xmlns:a16="http://schemas.microsoft.com/office/drawing/2014/main" id="{96B963B2-CA43-A259-E145-4D91838DE7B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20" y="3220"/>
                <a:ext cx="7" cy="82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70125" name="Rectangle 781">
                <a:extLst>
                  <a:ext uri="{FF2B5EF4-FFF2-40B4-BE49-F238E27FC236}">
                    <a16:creationId xmlns:a16="http://schemas.microsoft.com/office/drawing/2014/main" id="{61CACAD9-B4BD-1B5C-2CA0-ADCA5779489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33" y="3308"/>
                <a:ext cx="436" cy="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900">
                    <a:solidFill>
                      <a:srgbClr val="000000"/>
                    </a:solidFill>
                    <a:latin typeface="Arial" panose="020B0604020202020204" pitchFamily="34" charset="0"/>
                  </a:rPr>
                  <a:t>Course Costs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70126" name="Rectangle 782">
                <a:extLst>
                  <a:ext uri="{FF2B5EF4-FFF2-40B4-BE49-F238E27FC236}">
                    <a16:creationId xmlns:a16="http://schemas.microsoft.com/office/drawing/2014/main" id="{3636FAC3-BAA0-AC3F-3EDB-0164806745C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61" y="3308"/>
                <a:ext cx="20" cy="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9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70127" name="Rectangle 783">
                <a:extLst>
                  <a:ext uri="{FF2B5EF4-FFF2-40B4-BE49-F238E27FC236}">
                    <a16:creationId xmlns:a16="http://schemas.microsoft.com/office/drawing/2014/main" id="{5379337B-8B99-B7E8-1F3B-2DCDCCBD12C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38" y="3308"/>
                <a:ext cx="40" cy="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900">
                    <a:solidFill>
                      <a:srgbClr val="000000"/>
                    </a:solidFill>
                    <a:latin typeface="Arial" panose="020B0604020202020204" pitchFamily="34" charset="0"/>
                  </a:rPr>
                  <a:t>5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70128" name="Rectangle 784">
                <a:extLst>
                  <a:ext uri="{FF2B5EF4-FFF2-40B4-BE49-F238E27FC236}">
                    <a16:creationId xmlns:a16="http://schemas.microsoft.com/office/drawing/2014/main" id="{DFB0A9C4-D1E4-C5E4-179D-F826D5ADB43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77" y="3308"/>
                <a:ext cx="20" cy="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9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70129" name="Rectangle 785">
                <a:extLst>
                  <a:ext uri="{FF2B5EF4-FFF2-40B4-BE49-F238E27FC236}">
                    <a16:creationId xmlns:a16="http://schemas.microsoft.com/office/drawing/2014/main" id="{74B8F213-A4A9-8F1D-E5CC-076D3DCBDBF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814" y="3308"/>
                <a:ext cx="20" cy="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9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70130" name="Rectangle 786">
                <a:extLst>
                  <a:ext uri="{FF2B5EF4-FFF2-40B4-BE49-F238E27FC236}">
                    <a16:creationId xmlns:a16="http://schemas.microsoft.com/office/drawing/2014/main" id="{C3A5E297-DCB9-EFB4-F57B-1AC2F392894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1" y="3308"/>
                <a:ext cx="42" cy="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900">
                    <a:solidFill>
                      <a:srgbClr val="000000"/>
                    </a:solidFill>
                    <a:latin typeface="Arial" panose="020B0604020202020204" pitchFamily="34" charset="0"/>
                  </a:rPr>
                  <a:t>+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70131" name="Rectangle 787">
                <a:extLst>
                  <a:ext uri="{FF2B5EF4-FFF2-40B4-BE49-F238E27FC236}">
                    <a16:creationId xmlns:a16="http://schemas.microsoft.com/office/drawing/2014/main" id="{D57A8636-0976-1707-A5B2-CA337EDA839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52" y="3308"/>
                <a:ext cx="20" cy="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9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70132" name="Rectangle 788">
                <a:extLst>
                  <a:ext uri="{FF2B5EF4-FFF2-40B4-BE49-F238E27FC236}">
                    <a16:creationId xmlns:a16="http://schemas.microsoft.com/office/drawing/2014/main" id="{06BED1ED-F860-298A-8F57-A8C1D173B07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25" y="3308"/>
                <a:ext cx="48" cy="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900">
                    <a:solidFill>
                      <a:srgbClr val="000000"/>
                    </a:solidFill>
                    <a:latin typeface="Arial" panose="020B0604020202020204" pitchFamily="34" charset="0"/>
                  </a:rPr>
                  <a:t>S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70133" name="Rectangle 789">
                <a:extLst>
                  <a:ext uri="{FF2B5EF4-FFF2-40B4-BE49-F238E27FC236}">
                    <a16:creationId xmlns:a16="http://schemas.microsoft.com/office/drawing/2014/main" id="{885DBAA0-89F8-788C-136B-A7EC58F355E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72" y="3308"/>
                <a:ext cx="20" cy="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9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70134" name="Rectangle 790">
                <a:extLst>
                  <a:ext uri="{FF2B5EF4-FFF2-40B4-BE49-F238E27FC236}">
                    <a16:creationId xmlns:a16="http://schemas.microsoft.com/office/drawing/2014/main" id="{A44F7338-DD85-4F71-2D2A-A48EC3EEDC7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45" y="3308"/>
                <a:ext cx="42" cy="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900">
                    <a:solidFill>
                      <a:srgbClr val="000000"/>
                    </a:solidFill>
                    <a:latin typeface="Arial" panose="020B0604020202020204" pitchFamily="34" charset="0"/>
                  </a:rPr>
                  <a:t>+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70135" name="Rectangle 791">
                <a:extLst>
                  <a:ext uri="{FF2B5EF4-FFF2-40B4-BE49-F238E27FC236}">
                    <a16:creationId xmlns:a16="http://schemas.microsoft.com/office/drawing/2014/main" id="{013FAE2D-FC29-74C1-30D8-1CAF23374F8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86" y="3308"/>
                <a:ext cx="20" cy="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9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70136" name="Rectangle 792">
                <a:extLst>
                  <a:ext uri="{FF2B5EF4-FFF2-40B4-BE49-F238E27FC236}">
                    <a16:creationId xmlns:a16="http://schemas.microsoft.com/office/drawing/2014/main" id="{18AE5EC9-B5BD-B3EA-174E-B6CCFC16ADC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14" y="3302"/>
                <a:ext cx="13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70137" name="Rectangle 793">
                <a:extLst>
                  <a:ext uri="{FF2B5EF4-FFF2-40B4-BE49-F238E27FC236}">
                    <a16:creationId xmlns:a16="http://schemas.microsoft.com/office/drawing/2014/main" id="{D7C8892B-393B-787D-BDBB-F119A7EBFBF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27" y="3302"/>
                <a:ext cx="2628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70138" name="Rectangle 794">
                <a:extLst>
                  <a:ext uri="{FF2B5EF4-FFF2-40B4-BE49-F238E27FC236}">
                    <a16:creationId xmlns:a16="http://schemas.microsoft.com/office/drawing/2014/main" id="{55A7A470-2A2D-492B-23C5-A9EDFF12F95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455" y="3302"/>
                <a:ext cx="6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70139" name="Rectangle 795">
                <a:extLst>
                  <a:ext uri="{FF2B5EF4-FFF2-40B4-BE49-F238E27FC236}">
                    <a16:creationId xmlns:a16="http://schemas.microsoft.com/office/drawing/2014/main" id="{BA19D6DC-1CA4-088C-92DF-A748CE015AF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461" y="3302"/>
                <a:ext cx="192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70140" name="Rectangle 796">
                <a:extLst>
                  <a:ext uri="{FF2B5EF4-FFF2-40B4-BE49-F238E27FC236}">
                    <a16:creationId xmlns:a16="http://schemas.microsoft.com/office/drawing/2014/main" id="{44397426-397C-7C47-0CF4-EDB9EF49D5B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653" y="3302"/>
                <a:ext cx="6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70141" name="Rectangle 797">
                <a:extLst>
                  <a:ext uri="{FF2B5EF4-FFF2-40B4-BE49-F238E27FC236}">
                    <a16:creationId xmlns:a16="http://schemas.microsoft.com/office/drawing/2014/main" id="{E8CE0E02-BDA7-AB47-CDA8-5FFBA6BB682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659" y="3302"/>
                <a:ext cx="311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70142" name="Rectangle 798">
                <a:extLst>
                  <a:ext uri="{FF2B5EF4-FFF2-40B4-BE49-F238E27FC236}">
                    <a16:creationId xmlns:a16="http://schemas.microsoft.com/office/drawing/2014/main" id="{2209DB04-1B1D-8845-0CDC-AC1D252DBFB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70" y="3302"/>
                <a:ext cx="6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70143" name="Rectangle 799">
                <a:extLst>
                  <a:ext uri="{FF2B5EF4-FFF2-40B4-BE49-F238E27FC236}">
                    <a16:creationId xmlns:a16="http://schemas.microsoft.com/office/drawing/2014/main" id="{07F594C1-B635-31EF-DE08-1C0B04FBA48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76" y="3302"/>
                <a:ext cx="310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70144" name="Rectangle 800">
                <a:extLst>
                  <a:ext uri="{FF2B5EF4-FFF2-40B4-BE49-F238E27FC236}">
                    <a16:creationId xmlns:a16="http://schemas.microsoft.com/office/drawing/2014/main" id="{5FE362F5-AD20-C9B2-294E-0F7E162A956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86" y="3302"/>
                <a:ext cx="7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70145" name="Rectangle 801">
                <a:extLst>
                  <a:ext uri="{FF2B5EF4-FFF2-40B4-BE49-F238E27FC236}">
                    <a16:creationId xmlns:a16="http://schemas.microsoft.com/office/drawing/2014/main" id="{F20A9639-520C-4904-D55C-23C5A525EAE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93" y="3302"/>
                <a:ext cx="310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70146" name="Rectangle 802">
                <a:extLst>
                  <a:ext uri="{FF2B5EF4-FFF2-40B4-BE49-F238E27FC236}">
                    <a16:creationId xmlns:a16="http://schemas.microsoft.com/office/drawing/2014/main" id="{951B765A-C581-053F-567F-580A09B5E18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03" y="3302"/>
                <a:ext cx="7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70147" name="Rectangle 803">
                <a:extLst>
                  <a:ext uri="{FF2B5EF4-FFF2-40B4-BE49-F238E27FC236}">
                    <a16:creationId xmlns:a16="http://schemas.microsoft.com/office/drawing/2014/main" id="{44631A28-D0D5-BB52-FDFD-5FC70D8F3AC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10" y="3302"/>
                <a:ext cx="310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70148" name="Rectangle 804">
                <a:extLst>
                  <a:ext uri="{FF2B5EF4-FFF2-40B4-BE49-F238E27FC236}">
                    <a16:creationId xmlns:a16="http://schemas.microsoft.com/office/drawing/2014/main" id="{12F25662-3AB7-4A5E-82B2-64BB7C90095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20" y="3302"/>
                <a:ext cx="7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70149" name="Rectangle 805">
                <a:extLst>
                  <a:ext uri="{FF2B5EF4-FFF2-40B4-BE49-F238E27FC236}">
                    <a16:creationId xmlns:a16="http://schemas.microsoft.com/office/drawing/2014/main" id="{E12DCF5B-BFDE-6195-D51A-773F7B13BA9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14" y="3308"/>
                <a:ext cx="13" cy="8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70150" name="Rectangle 806">
                <a:extLst>
                  <a:ext uri="{FF2B5EF4-FFF2-40B4-BE49-F238E27FC236}">
                    <a16:creationId xmlns:a16="http://schemas.microsoft.com/office/drawing/2014/main" id="{17DA4D7A-4C53-AC94-0172-0369DB44602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455" y="3308"/>
                <a:ext cx="6" cy="8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70151" name="Rectangle 807">
                <a:extLst>
                  <a:ext uri="{FF2B5EF4-FFF2-40B4-BE49-F238E27FC236}">
                    <a16:creationId xmlns:a16="http://schemas.microsoft.com/office/drawing/2014/main" id="{0E187C9A-38AC-E5C0-F7B6-72AA95BF57D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653" y="3308"/>
                <a:ext cx="6" cy="8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70152" name="Rectangle 808">
                <a:extLst>
                  <a:ext uri="{FF2B5EF4-FFF2-40B4-BE49-F238E27FC236}">
                    <a16:creationId xmlns:a16="http://schemas.microsoft.com/office/drawing/2014/main" id="{49BCF828-9B6F-07B5-AE1B-A8DB21269AC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70" y="3308"/>
                <a:ext cx="6" cy="8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70153" name="Rectangle 809">
                <a:extLst>
                  <a:ext uri="{FF2B5EF4-FFF2-40B4-BE49-F238E27FC236}">
                    <a16:creationId xmlns:a16="http://schemas.microsoft.com/office/drawing/2014/main" id="{4B4E2A2B-D8B5-0CFB-D7CB-17D9FCCD3B6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86" y="3308"/>
                <a:ext cx="7" cy="8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70154" name="Rectangle 810">
                <a:extLst>
                  <a:ext uri="{FF2B5EF4-FFF2-40B4-BE49-F238E27FC236}">
                    <a16:creationId xmlns:a16="http://schemas.microsoft.com/office/drawing/2014/main" id="{4173B171-8BFA-E5A4-7FC8-5E6FC0DE3EE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03" y="3308"/>
                <a:ext cx="7" cy="8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70155" name="Rectangle 811">
                <a:extLst>
                  <a:ext uri="{FF2B5EF4-FFF2-40B4-BE49-F238E27FC236}">
                    <a16:creationId xmlns:a16="http://schemas.microsoft.com/office/drawing/2014/main" id="{F04A98CE-071F-6FEE-5787-2711783027B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20" y="3308"/>
                <a:ext cx="7" cy="8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570357" name="Group 1013">
              <a:extLst>
                <a:ext uri="{FF2B5EF4-FFF2-40B4-BE49-F238E27FC236}">
                  <a16:creationId xmlns:a16="http://schemas.microsoft.com/office/drawing/2014/main" id="{00801260-B76E-DEE1-6BB2-33570C9F9C37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814" y="3389"/>
              <a:ext cx="4113" cy="618"/>
              <a:chOff x="814" y="3389"/>
              <a:chExt cx="4113" cy="618"/>
            </a:xfrm>
          </p:grpSpPr>
          <p:sp>
            <p:nvSpPr>
              <p:cNvPr id="570157" name="Rectangle 813">
                <a:extLst>
                  <a:ext uri="{FF2B5EF4-FFF2-40B4-BE49-F238E27FC236}">
                    <a16:creationId xmlns:a16="http://schemas.microsoft.com/office/drawing/2014/main" id="{78B4A81B-5085-781C-8F9A-A87A9869923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33" y="3396"/>
                <a:ext cx="548" cy="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900">
                    <a:solidFill>
                      <a:srgbClr val="000000"/>
                    </a:solidFill>
                    <a:latin typeface="Arial" panose="020B0604020202020204" pitchFamily="34" charset="0"/>
                  </a:rPr>
                  <a:t>Travel and Living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70158" name="Rectangle 814">
                <a:extLst>
                  <a:ext uri="{FF2B5EF4-FFF2-40B4-BE49-F238E27FC236}">
                    <a16:creationId xmlns:a16="http://schemas.microsoft.com/office/drawing/2014/main" id="{96E2436A-53B9-E0D5-3BE6-843BE4A2105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70" y="3396"/>
                <a:ext cx="20" cy="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9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70159" name="Rectangle 815">
                <a:extLst>
                  <a:ext uri="{FF2B5EF4-FFF2-40B4-BE49-F238E27FC236}">
                    <a16:creationId xmlns:a16="http://schemas.microsoft.com/office/drawing/2014/main" id="{1FC46F5B-5E02-69DA-034E-ACA3E4ABE33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38" y="3396"/>
                <a:ext cx="40" cy="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900">
                    <a:solidFill>
                      <a:srgbClr val="000000"/>
                    </a:solidFill>
                    <a:latin typeface="Arial" panose="020B0604020202020204" pitchFamily="34" charset="0"/>
                  </a:rPr>
                  <a:t>4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70160" name="Rectangle 816">
                <a:extLst>
                  <a:ext uri="{FF2B5EF4-FFF2-40B4-BE49-F238E27FC236}">
                    <a16:creationId xmlns:a16="http://schemas.microsoft.com/office/drawing/2014/main" id="{D53410C0-4CCC-689F-8CA7-7409C815E3D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77" y="3396"/>
                <a:ext cx="20" cy="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9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70161" name="Rectangle 817">
                <a:extLst>
                  <a:ext uri="{FF2B5EF4-FFF2-40B4-BE49-F238E27FC236}">
                    <a16:creationId xmlns:a16="http://schemas.microsoft.com/office/drawing/2014/main" id="{8C87E4EE-736A-B69C-F16A-E26D593EB4E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814" y="3396"/>
                <a:ext cx="20" cy="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9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70162" name="Rectangle 818">
                <a:extLst>
                  <a:ext uri="{FF2B5EF4-FFF2-40B4-BE49-F238E27FC236}">
                    <a16:creationId xmlns:a16="http://schemas.microsoft.com/office/drawing/2014/main" id="{0B925084-B3A6-11B8-8E76-E06930358D3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1" y="3396"/>
                <a:ext cx="42" cy="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900">
                    <a:solidFill>
                      <a:srgbClr val="000000"/>
                    </a:solidFill>
                    <a:latin typeface="Arial" panose="020B0604020202020204" pitchFamily="34" charset="0"/>
                  </a:rPr>
                  <a:t>+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70163" name="Rectangle 819">
                <a:extLst>
                  <a:ext uri="{FF2B5EF4-FFF2-40B4-BE49-F238E27FC236}">
                    <a16:creationId xmlns:a16="http://schemas.microsoft.com/office/drawing/2014/main" id="{0858A040-45FF-05AD-0E68-30786026BF1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52" y="3396"/>
                <a:ext cx="20" cy="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9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70164" name="Rectangle 820">
                <a:extLst>
                  <a:ext uri="{FF2B5EF4-FFF2-40B4-BE49-F238E27FC236}">
                    <a16:creationId xmlns:a16="http://schemas.microsoft.com/office/drawing/2014/main" id="{976D5365-182C-EDA9-A4D1-00BEF8270E7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25" y="3396"/>
                <a:ext cx="48" cy="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900">
                    <a:solidFill>
                      <a:srgbClr val="000000"/>
                    </a:solidFill>
                    <a:latin typeface="Arial" panose="020B0604020202020204" pitchFamily="34" charset="0"/>
                  </a:rPr>
                  <a:t>S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70165" name="Rectangle 821">
                <a:extLst>
                  <a:ext uri="{FF2B5EF4-FFF2-40B4-BE49-F238E27FC236}">
                    <a16:creationId xmlns:a16="http://schemas.microsoft.com/office/drawing/2014/main" id="{7025A96F-7A41-09F6-D992-0EB414EDD01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72" y="3396"/>
                <a:ext cx="20" cy="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9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70166" name="Rectangle 822">
                <a:extLst>
                  <a:ext uri="{FF2B5EF4-FFF2-40B4-BE49-F238E27FC236}">
                    <a16:creationId xmlns:a16="http://schemas.microsoft.com/office/drawing/2014/main" id="{FBF1D64E-F285-A192-A751-1350316965C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45" y="3396"/>
                <a:ext cx="42" cy="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900">
                    <a:solidFill>
                      <a:srgbClr val="000000"/>
                    </a:solidFill>
                    <a:latin typeface="Arial" panose="020B0604020202020204" pitchFamily="34" charset="0"/>
                  </a:rPr>
                  <a:t>+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70167" name="Rectangle 823">
                <a:extLst>
                  <a:ext uri="{FF2B5EF4-FFF2-40B4-BE49-F238E27FC236}">
                    <a16:creationId xmlns:a16="http://schemas.microsoft.com/office/drawing/2014/main" id="{54D25AFD-B410-A5CC-AF6B-57C33815518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86" y="3396"/>
                <a:ext cx="20" cy="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9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70168" name="Rectangle 824">
                <a:extLst>
                  <a:ext uri="{FF2B5EF4-FFF2-40B4-BE49-F238E27FC236}">
                    <a16:creationId xmlns:a16="http://schemas.microsoft.com/office/drawing/2014/main" id="{AC0D291B-86A0-F9E6-A9AD-7552BD37679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14" y="3389"/>
                <a:ext cx="13" cy="7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70169" name="Rectangle 825">
                <a:extLst>
                  <a:ext uri="{FF2B5EF4-FFF2-40B4-BE49-F238E27FC236}">
                    <a16:creationId xmlns:a16="http://schemas.microsoft.com/office/drawing/2014/main" id="{3A478D93-9495-83A4-F4DE-ED5A5C33AAF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27" y="3389"/>
                <a:ext cx="2628" cy="7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70170" name="Rectangle 826">
                <a:extLst>
                  <a:ext uri="{FF2B5EF4-FFF2-40B4-BE49-F238E27FC236}">
                    <a16:creationId xmlns:a16="http://schemas.microsoft.com/office/drawing/2014/main" id="{34E915F6-2BE0-1280-F803-184A8497753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455" y="3389"/>
                <a:ext cx="6" cy="7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70171" name="Rectangle 827">
                <a:extLst>
                  <a:ext uri="{FF2B5EF4-FFF2-40B4-BE49-F238E27FC236}">
                    <a16:creationId xmlns:a16="http://schemas.microsoft.com/office/drawing/2014/main" id="{DD1B28BA-B3B8-C518-F3D2-E0CBF01C75E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461" y="3389"/>
                <a:ext cx="192" cy="7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70172" name="Rectangle 828">
                <a:extLst>
                  <a:ext uri="{FF2B5EF4-FFF2-40B4-BE49-F238E27FC236}">
                    <a16:creationId xmlns:a16="http://schemas.microsoft.com/office/drawing/2014/main" id="{E38191A4-4A82-843A-5655-130C9822CB6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653" y="3389"/>
                <a:ext cx="6" cy="7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70173" name="Rectangle 829">
                <a:extLst>
                  <a:ext uri="{FF2B5EF4-FFF2-40B4-BE49-F238E27FC236}">
                    <a16:creationId xmlns:a16="http://schemas.microsoft.com/office/drawing/2014/main" id="{AF6404E9-212C-437A-C004-88FA4FD34A7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659" y="3389"/>
                <a:ext cx="311" cy="7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70174" name="Rectangle 830">
                <a:extLst>
                  <a:ext uri="{FF2B5EF4-FFF2-40B4-BE49-F238E27FC236}">
                    <a16:creationId xmlns:a16="http://schemas.microsoft.com/office/drawing/2014/main" id="{C9180A06-3C66-D069-4841-230FC9EA2D3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70" y="3389"/>
                <a:ext cx="6" cy="7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70175" name="Rectangle 831">
                <a:extLst>
                  <a:ext uri="{FF2B5EF4-FFF2-40B4-BE49-F238E27FC236}">
                    <a16:creationId xmlns:a16="http://schemas.microsoft.com/office/drawing/2014/main" id="{CB78E854-DB9B-A9E8-BE2D-6D15606658E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76" y="3389"/>
                <a:ext cx="310" cy="7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70176" name="Rectangle 832">
                <a:extLst>
                  <a:ext uri="{FF2B5EF4-FFF2-40B4-BE49-F238E27FC236}">
                    <a16:creationId xmlns:a16="http://schemas.microsoft.com/office/drawing/2014/main" id="{FDE6979E-D3DF-10FA-7790-E0F4230630C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86" y="3389"/>
                <a:ext cx="7" cy="7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70177" name="Rectangle 833">
                <a:extLst>
                  <a:ext uri="{FF2B5EF4-FFF2-40B4-BE49-F238E27FC236}">
                    <a16:creationId xmlns:a16="http://schemas.microsoft.com/office/drawing/2014/main" id="{C9BEC0E6-343C-5874-F4B4-AA7B64B8FF8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93" y="3389"/>
                <a:ext cx="310" cy="7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70178" name="Rectangle 834">
                <a:extLst>
                  <a:ext uri="{FF2B5EF4-FFF2-40B4-BE49-F238E27FC236}">
                    <a16:creationId xmlns:a16="http://schemas.microsoft.com/office/drawing/2014/main" id="{6B5408B1-1B8A-0737-F9DB-003412255F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03" y="3389"/>
                <a:ext cx="7" cy="7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70179" name="Rectangle 835">
                <a:extLst>
                  <a:ext uri="{FF2B5EF4-FFF2-40B4-BE49-F238E27FC236}">
                    <a16:creationId xmlns:a16="http://schemas.microsoft.com/office/drawing/2014/main" id="{8ABF7850-256F-1435-1BAF-E47C1A5F0D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10" y="3389"/>
                <a:ext cx="310" cy="7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70180" name="Rectangle 836">
                <a:extLst>
                  <a:ext uri="{FF2B5EF4-FFF2-40B4-BE49-F238E27FC236}">
                    <a16:creationId xmlns:a16="http://schemas.microsoft.com/office/drawing/2014/main" id="{1ACF16C1-58FF-4DE5-D936-9D1F273D16D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20" y="3389"/>
                <a:ext cx="7" cy="7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70181" name="Rectangle 837">
                <a:extLst>
                  <a:ext uri="{FF2B5EF4-FFF2-40B4-BE49-F238E27FC236}">
                    <a16:creationId xmlns:a16="http://schemas.microsoft.com/office/drawing/2014/main" id="{6735D5A8-5B4F-7363-3B90-E08DADEEF95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14" y="3396"/>
                <a:ext cx="13" cy="8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70182" name="Rectangle 838">
                <a:extLst>
                  <a:ext uri="{FF2B5EF4-FFF2-40B4-BE49-F238E27FC236}">
                    <a16:creationId xmlns:a16="http://schemas.microsoft.com/office/drawing/2014/main" id="{FB84C94C-072C-AFB5-680C-D7D973CACC8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455" y="3396"/>
                <a:ext cx="6" cy="8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70183" name="Rectangle 839">
                <a:extLst>
                  <a:ext uri="{FF2B5EF4-FFF2-40B4-BE49-F238E27FC236}">
                    <a16:creationId xmlns:a16="http://schemas.microsoft.com/office/drawing/2014/main" id="{26625B22-EC0E-A367-8C23-4B55ED6298A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653" y="3396"/>
                <a:ext cx="6" cy="8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70184" name="Rectangle 840">
                <a:extLst>
                  <a:ext uri="{FF2B5EF4-FFF2-40B4-BE49-F238E27FC236}">
                    <a16:creationId xmlns:a16="http://schemas.microsoft.com/office/drawing/2014/main" id="{25D0AA3C-3187-CC22-423C-24ACEA83EEF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70" y="3396"/>
                <a:ext cx="6" cy="8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70185" name="Rectangle 841">
                <a:extLst>
                  <a:ext uri="{FF2B5EF4-FFF2-40B4-BE49-F238E27FC236}">
                    <a16:creationId xmlns:a16="http://schemas.microsoft.com/office/drawing/2014/main" id="{D2819A01-5345-F829-5DD5-B4D42BF1B6E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86" y="3396"/>
                <a:ext cx="7" cy="8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70186" name="Rectangle 842">
                <a:extLst>
                  <a:ext uri="{FF2B5EF4-FFF2-40B4-BE49-F238E27FC236}">
                    <a16:creationId xmlns:a16="http://schemas.microsoft.com/office/drawing/2014/main" id="{CCF83215-7D0F-BC52-2F3D-981FB174F3C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03" y="3396"/>
                <a:ext cx="7" cy="8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70187" name="Rectangle 843">
                <a:extLst>
                  <a:ext uri="{FF2B5EF4-FFF2-40B4-BE49-F238E27FC236}">
                    <a16:creationId xmlns:a16="http://schemas.microsoft.com/office/drawing/2014/main" id="{F8C01465-27A0-E69A-2B5B-0E1BD7783D2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20" y="3396"/>
                <a:ext cx="7" cy="8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70188" name="Rectangle 844">
                <a:extLst>
                  <a:ext uri="{FF2B5EF4-FFF2-40B4-BE49-F238E27FC236}">
                    <a16:creationId xmlns:a16="http://schemas.microsoft.com/office/drawing/2014/main" id="{C712FF23-8752-AB7C-AB44-CC4DB5B4624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33" y="3484"/>
                <a:ext cx="708" cy="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900">
                    <a:solidFill>
                      <a:srgbClr val="000000"/>
                    </a:solidFill>
                    <a:latin typeface="Arial" panose="020B0604020202020204" pitchFamily="34" charset="0"/>
                  </a:rPr>
                  <a:t>Time Away from Work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70189" name="Rectangle 845">
                <a:extLst>
                  <a:ext uri="{FF2B5EF4-FFF2-40B4-BE49-F238E27FC236}">
                    <a16:creationId xmlns:a16="http://schemas.microsoft.com/office/drawing/2014/main" id="{BC01DD79-BD15-C0FA-489B-2B1A74D63AA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27" y="3484"/>
                <a:ext cx="20" cy="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9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70190" name="Rectangle 846">
                <a:extLst>
                  <a:ext uri="{FF2B5EF4-FFF2-40B4-BE49-F238E27FC236}">
                    <a16:creationId xmlns:a16="http://schemas.microsoft.com/office/drawing/2014/main" id="{4EBDCF42-1006-EFE2-82E7-B2DE9DEAD0D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38" y="3484"/>
                <a:ext cx="40" cy="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900">
                    <a:solidFill>
                      <a:srgbClr val="000000"/>
                    </a:solidFill>
                    <a:latin typeface="Arial" panose="020B0604020202020204" pitchFamily="34" charset="0"/>
                  </a:rPr>
                  <a:t>3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70191" name="Rectangle 847">
                <a:extLst>
                  <a:ext uri="{FF2B5EF4-FFF2-40B4-BE49-F238E27FC236}">
                    <a16:creationId xmlns:a16="http://schemas.microsoft.com/office/drawing/2014/main" id="{E109BEB5-7A0B-E402-F045-02707CB5497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77" y="3484"/>
                <a:ext cx="20" cy="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9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70192" name="Rectangle 848">
                <a:extLst>
                  <a:ext uri="{FF2B5EF4-FFF2-40B4-BE49-F238E27FC236}">
                    <a16:creationId xmlns:a16="http://schemas.microsoft.com/office/drawing/2014/main" id="{50936A0B-5516-593B-F4D7-426895F34EE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814" y="3484"/>
                <a:ext cx="20" cy="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9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70193" name="Rectangle 849">
                <a:extLst>
                  <a:ext uri="{FF2B5EF4-FFF2-40B4-BE49-F238E27FC236}">
                    <a16:creationId xmlns:a16="http://schemas.microsoft.com/office/drawing/2014/main" id="{7D7A2984-C0EC-A2F9-61AD-3843CDB8CDE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1" y="3484"/>
                <a:ext cx="42" cy="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900">
                    <a:solidFill>
                      <a:srgbClr val="000000"/>
                    </a:solidFill>
                    <a:latin typeface="Arial" panose="020B0604020202020204" pitchFamily="34" charset="0"/>
                  </a:rPr>
                  <a:t>+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70194" name="Rectangle 850">
                <a:extLst>
                  <a:ext uri="{FF2B5EF4-FFF2-40B4-BE49-F238E27FC236}">
                    <a16:creationId xmlns:a16="http://schemas.microsoft.com/office/drawing/2014/main" id="{CBE09646-288C-8B52-469F-D4A8964B3B9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52" y="3484"/>
                <a:ext cx="20" cy="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9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70195" name="Rectangle 851">
                <a:extLst>
                  <a:ext uri="{FF2B5EF4-FFF2-40B4-BE49-F238E27FC236}">
                    <a16:creationId xmlns:a16="http://schemas.microsoft.com/office/drawing/2014/main" id="{92650680-1D92-3C46-DED5-26BB7FD62CA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25" y="3484"/>
                <a:ext cx="48" cy="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900">
                    <a:solidFill>
                      <a:srgbClr val="000000"/>
                    </a:solidFill>
                    <a:latin typeface="Arial" panose="020B0604020202020204" pitchFamily="34" charset="0"/>
                  </a:rPr>
                  <a:t>S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70196" name="Rectangle 852">
                <a:extLst>
                  <a:ext uri="{FF2B5EF4-FFF2-40B4-BE49-F238E27FC236}">
                    <a16:creationId xmlns:a16="http://schemas.microsoft.com/office/drawing/2014/main" id="{6377CCC0-E7C4-2AD6-B451-B8B1BA1DD5E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72" y="3484"/>
                <a:ext cx="20" cy="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9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70197" name="Rectangle 853">
                <a:extLst>
                  <a:ext uri="{FF2B5EF4-FFF2-40B4-BE49-F238E27FC236}">
                    <a16:creationId xmlns:a16="http://schemas.microsoft.com/office/drawing/2014/main" id="{D9C6F47A-E594-624F-5830-A6E674C7A5D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45" y="3484"/>
                <a:ext cx="42" cy="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900">
                    <a:solidFill>
                      <a:srgbClr val="000000"/>
                    </a:solidFill>
                    <a:latin typeface="Arial" panose="020B0604020202020204" pitchFamily="34" charset="0"/>
                  </a:rPr>
                  <a:t>+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70198" name="Rectangle 854">
                <a:extLst>
                  <a:ext uri="{FF2B5EF4-FFF2-40B4-BE49-F238E27FC236}">
                    <a16:creationId xmlns:a16="http://schemas.microsoft.com/office/drawing/2014/main" id="{6676DFDF-8B72-AD36-EFC6-7B4AD3FE5C3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86" y="3484"/>
                <a:ext cx="20" cy="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9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70199" name="Rectangle 855">
                <a:extLst>
                  <a:ext uri="{FF2B5EF4-FFF2-40B4-BE49-F238E27FC236}">
                    <a16:creationId xmlns:a16="http://schemas.microsoft.com/office/drawing/2014/main" id="{ABD7C0C8-6ED3-CBB9-32C3-020188C2A1A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14" y="3477"/>
                <a:ext cx="13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70200" name="Rectangle 856">
                <a:extLst>
                  <a:ext uri="{FF2B5EF4-FFF2-40B4-BE49-F238E27FC236}">
                    <a16:creationId xmlns:a16="http://schemas.microsoft.com/office/drawing/2014/main" id="{AC87BE7F-7B86-7669-21BA-05EEF4A0E94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27" y="3477"/>
                <a:ext cx="2628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70201" name="Rectangle 857">
                <a:extLst>
                  <a:ext uri="{FF2B5EF4-FFF2-40B4-BE49-F238E27FC236}">
                    <a16:creationId xmlns:a16="http://schemas.microsoft.com/office/drawing/2014/main" id="{9013F5FA-819E-374F-CC77-B05982BFFD9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455" y="3477"/>
                <a:ext cx="6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70202" name="Rectangle 858">
                <a:extLst>
                  <a:ext uri="{FF2B5EF4-FFF2-40B4-BE49-F238E27FC236}">
                    <a16:creationId xmlns:a16="http://schemas.microsoft.com/office/drawing/2014/main" id="{3E42F47B-D82A-3EEE-1D12-ECF8B9FF7E4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461" y="3477"/>
                <a:ext cx="192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70203" name="Rectangle 859">
                <a:extLst>
                  <a:ext uri="{FF2B5EF4-FFF2-40B4-BE49-F238E27FC236}">
                    <a16:creationId xmlns:a16="http://schemas.microsoft.com/office/drawing/2014/main" id="{508EEE07-1417-A869-7268-BC9FEF63068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653" y="3477"/>
                <a:ext cx="6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70204" name="Rectangle 860">
                <a:extLst>
                  <a:ext uri="{FF2B5EF4-FFF2-40B4-BE49-F238E27FC236}">
                    <a16:creationId xmlns:a16="http://schemas.microsoft.com/office/drawing/2014/main" id="{DE186FC1-6E5A-02A1-609E-2551DA4D09E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659" y="3477"/>
                <a:ext cx="311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70205" name="Rectangle 861">
                <a:extLst>
                  <a:ext uri="{FF2B5EF4-FFF2-40B4-BE49-F238E27FC236}">
                    <a16:creationId xmlns:a16="http://schemas.microsoft.com/office/drawing/2014/main" id="{625F5EB5-4440-6AD8-D29C-245E2E1B25F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70" y="3477"/>
                <a:ext cx="6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70206" name="Rectangle 862">
                <a:extLst>
                  <a:ext uri="{FF2B5EF4-FFF2-40B4-BE49-F238E27FC236}">
                    <a16:creationId xmlns:a16="http://schemas.microsoft.com/office/drawing/2014/main" id="{C7C34567-4E01-98FF-9525-C6BF1C82531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76" y="3477"/>
                <a:ext cx="310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70207" name="Rectangle 863">
                <a:extLst>
                  <a:ext uri="{FF2B5EF4-FFF2-40B4-BE49-F238E27FC236}">
                    <a16:creationId xmlns:a16="http://schemas.microsoft.com/office/drawing/2014/main" id="{E7F47B74-5ED7-3B1F-4C36-00FBD73FC63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86" y="3477"/>
                <a:ext cx="7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70208" name="Rectangle 864">
                <a:extLst>
                  <a:ext uri="{FF2B5EF4-FFF2-40B4-BE49-F238E27FC236}">
                    <a16:creationId xmlns:a16="http://schemas.microsoft.com/office/drawing/2014/main" id="{B279A633-4937-8BB4-B8A6-C926795B219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93" y="3477"/>
                <a:ext cx="310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70209" name="Rectangle 865">
                <a:extLst>
                  <a:ext uri="{FF2B5EF4-FFF2-40B4-BE49-F238E27FC236}">
                    <a16:creationId xmlns:a16="http://schemas.microsoft.com/office/drawing/2014/main" id="{62949785-B6C6-8367-FD64-B65E513C85C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03" y="3477"/>
                <a:ext cx="7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70210" name="Rectangle 866">
                <a:extLst>
                  <a:ext uri="{FF2B5EF4-FFF2-40B4-BE49-F238E27FC236}">
                    <a16:creationId xmlns:a16="http://schemas.microsoft.com/office/drawing/2014/main" id="{35303044-1C8A-C18B-0083-DB551096C46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10" y="3477"/>
                <a:ext cx="310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70211" name="Rectangle 867">
                <a:extLst>
                  <a:ext uri="{FF2B5EF4-FFF2-40B4-BE49-F238E27FC236}">
                    <a16:creationId xmlns:a16="http://schemas.microsoft.com/office/drawing/2014/main" id="{BFA53C2E-61C5-F50A-39AC-1604665B780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20" y="3477"/>
                <a:ext cx="7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70212" name="Rectangle 868">
                <a:extLst>
                  <a:ext uri="{FF2B5EF4-FFF2-40B4-BE49-F238E27FC236}">
                    <a16:creationId xmlns:a16="http://schemas.microsoft.com/office/drawing/2014/main" id="{FE960C06-BBDE-9F67-8EB9-A914E4C5713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14" y="3483"/>
                <a:ext cx="13" cy="8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70213" name="Rectangle 869">
                <a:extLst>
                  <a:ext uri="{FF2B5EF4-FFF2-40B4-BE49-F238E27FC236}">
                    <a16:creationId xmlns:a16="http://schemas.microsoft.com/office/drawing/2014/main" id="{19A9C70B-52E5-2ED0-259D-A0DBA91C8BB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455" y="3483"/>
                <a:ext cx="6" cy="8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70214" name="Rectangle 870">
                <a:extLst>
                  <a:ext uri="{FF2B5EF4-FFF2-40B4-BE49-F238E27FC236}">
                    <a16:creationId xmlns:a16="http://schemas.microsoft.com/office/drawing/2014/main" id="{2C7709D9-248E-9403-DF17-728B554536F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653" y="3483"/>
                <a:ext cx="6" cy="8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70215" name="Rectangle 871">
                <a:extLst>
                  <a:ext uri="{FF2B5EF4-FFF2-40B4-BE49-F238E27FC236}">
                    <a16:creationId xmlns:a16="http://schemas.microsoft.com/office/drawing/2014/main" id="{8A4EF12B-F7FB-495D-D097-9A12FAF7DB9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70" y="3483"/>
                <a:ext cx="6" cy="8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70216" name="Rectangle 872">
                <a:extLst>
                  <a:ext uri="{FF2B5EF4-FFF2-40B4-BE49-F238E27FC236}">
                    <a16:creationId xmlns:a16="http://schemas.microsoft.com/office/drawing/2014/main" id="{91835A10-AA18-2131-CE7D-688131387D7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86" y="3483"/>
                <a:ext cx="7" cy="8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70217" name="Rectangle 873">
                <a:extLst>
                  <a:ext uri="{FF2B5EF4-FFF2-40B4-BE49-F238E27FC236}">
                    <a16:creationId xmlns:a16="http://schemas.microsoft.com/office/drawing/2014/main" id="{6C997B04-99BB-5357-417F-CC93F213395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03" y="3483"/>
                <a:ext cx="7" cy="8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70218" name="Rectangle 874">
                <a:extLst>
                  <a:ext uri="{FF2B5EF4-FFF2-40B4-BE49-F238E27FC236}">
                    <a16:creationId xmlns:a16="http://schemas.microsoft.com/office/drawing/2014/main" id="{9CF1A8F8-BCA9-56BC-946D-5A30AC19FFD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20" y="3483"/>
                <a:ext cx="7" cy="8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70219" name="Rectangle 875">
                <a:extLst>
                  <a:ext uri="{FF2B5EF4-FFF2-40B4-BE49-F238E27FC236}">
                    <a16:creationId xmlns:a16="http://schemas.microsoft.com/office/drawing/2014/main" id="{5E933CE8-A563-30AD-3683-591F583B7AD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33" y="3569"/>
                <a:ext cx="20" cy="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900" b="1" i="1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70220" name="Rectangle 876">
                <a:extLst>
                  <a:ext uri="{FF2B5EF4-FFF2-40B4-BE49-F238E27FC236}">
                    <a16:creationId xmlns:a16="http://schemas.microsoft.com/office/drawing/2014/main" id="{E3626163-DCA6-0365-401E-4D780AE1120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57" y="3570"/>
                <a:ext cx="20" cy="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9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70221" name="Rectangle 877">
                <a:extLst>
                  <a:ext uri="{FF2B5EF4-FFF2-40B4-BE49-F238E27FC236}">
                    <a16:creationId xmlns:a16="http://schemas.microsoft.com/office/drawing/2014/main" id="{DAA4B600-B936-CCFD-9620-F7E5F933DC3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814" y="3570"/>
                <a:ext cx="20" cy="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9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70222" name="Rectangle 878">
                <a:extLst>
                  <a:ext uri="{FF2B5EF4-FFF2-40B4-BE49-F238E27FC236}">
                    <a16:creationId xmlns:a16="http://schemas.microsoft.com/office/drawing/2014/main" id="{C60666D3-0F41-F399-DA4E-D5C54E4B491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31" y="3570"/>
                <a:ext cx="20" cy="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9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70223" name="Rectangle 879">
                <a:extLst>
                  <a:ext uri="{FF2B5EF4-FFF2-40B4-BE49-F238E27FC236}">
                    <a16:creationId xmlns:a16="http://schemas.microsoft.com/office/drawing/2014/main" id="{5A1C2CE3-8890-4A1D-3B22-A826DA09DE5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48" y="3570"/>
                <a:ext cx="20" cy="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9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70224" name="Rectangle 880">
                <a:extLst>
                  <a:ext uri="{FF2B5EF4-FFF2-40B4-BE49-F238E27FC236}">
                    <a16:creationId xmlns:a16="http://schemas.microsoft.com/office/drawing/2014/main" id="{C381F605-018C-3C9E-625C-027BF3AB2D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65" y="3570"/>
                <a:ext cx="20" cy="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9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70225" name="Rectangle 881">
                <a:extLst>
                  <a:ext uri="{FF2B5EF4-FFF2-40B4-BE49-F238E27FC236}">
                    <a16:creationId xmlns:a16="http://schemas.microsoft.com/office/drawing/2014/main" id="{D0C1BC44-7DC5-2FED-AC65-A52C24345C6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14" y="3564"/>
                <a:ext cx="13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70226" name="Rectangle 882">
                <a:extLst>
                  <a:ext uri="{FF2B5EF4-FFF2-40B4-BE49-F238E27FC236}">
                    <a16:creationId xmlns:a16="http://schemas.microsoft.com/office/drawing/2014/main" id="{7CED1CFA-8A32-808E-4DBC-C801E895421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27" y="3564"/>
                <a:ext cx="2628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70227" name="Rectangle 883">
                <a:extLst>
                  <a:ext uri="{FF2B5EF4-FFF2-40B4-BE49-F238E27FC236}">
                    <a16:creationId xmlns:a16="http://schemas.microsoft.com/office/drawing/2014/main" id="{0E23B959-463A-1AB3-867C-46E1B605D66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455" y="3564"/>
                <a:ext cx="6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70228" name="Rectangle 884">
                <a:extLst>
                  <a:ext uri="{FF2B5EF4-FFF2-40B4-BE49-F238E27FC236}">
                    <a16:creationId xmlns:a16="http://schemas.microsoft.com/office/drawing/2014/main" id="{F57DDC21-C6C7-D8B0-97EF-40B0FAD0606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461" y="3564"/>
                <a:ext cx="192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70229" name="Rectangle 885">
                <a:extLst>
                  <a:ext uri="{FF2B5EF4-FFF2-40B4-BE49-F238E27FC236}">
                    <a16:creationId xmlns:a16="http://schemas.microsoft.com/office/drawing/2014/main" id="{CDA01B55-5B91-096A-7453-7E0AA91686B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653" y="3564"/>
                <a:ext cx="6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70230" name="Rectangle 886">
                <a:extLst>
                  <a:ext uri="{FF2B5EF4-FFF2-40B4-BE49-F238E27FC236}">
                    <a16:creationId xmlns:a16="http://schemas.microsoft.com/office/drawing/2014/main" id="{AF57ABE1-3A28-E9C7-2453-1667DC9C2B5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659" y="3564"/>
                <a:ext cx="311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70231" name="Rectangle 887">
                <a:extLst>
                  <a:ext uri="{FF2B5EF4-FFF2-40B4-BE49-F238E27FC236}">
                    <a16:creationId xmlns:a16="http://schemas.microsoft.com/office/drawing/2014/main" id="{3996DE7F-8CAD-33F8-4F65-91AC6D443EA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70" y="3564"/>
                <a:ext cx="6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70232" name="Rectangle 888">
                <a:extLst>
                  <a:ext uri="{FF2B5EF4-FFF2-40B4-BE49-F238E27FC236}">
                    <a16:creationId xmlns:a16="http://schemas.microsoft.com/office/drawing/2014/main" id="{76CE3930-8640-8DDE-D440-EA1B1FED291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76" y="3564"/>
                <a:ext cx="310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70233" name="Rectangle 889">
                <a:extLst>
                  <a:ext uri="{FF2B5EF4-FFF2-40B4-BE49-F238E27FC236}">
                    <a16:creationId xmlns:a16="http://schemas.microsoft.com/office/drawing/2014/main" id="{34DFEAF4-31B5-C478-E4DB-223A4D0A670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86" y="3564"/>
                <a:ext cx="7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70234" name="Rectangle 890">
                <a:extLst>
                  <a:ext uri="{FF2B5EF4-FFF2-40B4-BE49-F238E27FC236}">
                    <a16:creationId xmlns:a16="http://schemas.microsoft.com/office/drawing/2014/main" id="{2E64B7D6-2EEE-6F02-53E5-9986E6C2BB0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93" y="3564"/>
                <a:ext cx="310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70235" name="Rectangle 891">
                <a:extLst>
                  <a:ext uri="{FF2B5EF4-FFF2-40B4-BE49-F238E27FC236}">
                    <a16:creationId xmlns:a16="http://schemas.microsoft.com/office/drawing/2014/main" id="{55565A03-DB2C-7D0E-2CAD-FFA52C702F1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03" y="3564"/>
                <a:ext cx="7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70236" name="Rectangle 892">
                <a:extLst>
                  <a:ext uri="{FF2B5EF4-FFF2-40B4-BE49-F238E27FC236}">
                    <a16:creationId xmlns:a16="http://schemas.microsoft.com/office/drawing/2014/main" id="{059D79DE-029D-DFE9-0F38-212A76B8B69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10" y="3564"/>
                <a:ext cx="310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70237" name="Rectangle 893">
                <a:extLst>
                  <a:ext uri="{FF2B5EF4-FFF2-40B4-BE49-F238E27FC236}">
                    <a16:creationId xmlns:a16="http://schemas.microsoft.com/office/drawing/2014/main" id="{777DCDBD-8F41-7C00-6E5B-0B1FEA4257E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20" y="3564"/>
                <a:ext cx="7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70238" name="Rectangle 894">
                <a:extLst>
                  <a:ext uri="{FF2B5EF4-FFF2-40B4-BE49-F238E27FC236}">
                    <a16:creationId xmlns:a16="http://schemas.microsoft.com/office/drawing/2014/main" id="{9853E098-4A07-8803-AFCE-133B1E9914F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14" y="3570"/>
                <a:ext cx="13" cy="8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70239" name="Rectangle 895">
                <a:extLst>
                  <a:ext uri="{FF2B5EF4-FFF2-40B4-BE49-F238E27FC236}">
                    <a16:creationId xmlns:a16="http://schemas.microsoft.com/office/drawing/2014/main" id="{42C440B8-075D-44C4-E1D3-6833D12B920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455" y="3570"/>
                <a:ext cx="6" cy="8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70240" name="Rectangle 896">
                <a:extLst>
                  <a:ext uri="{FF2B5EF4-FFF2-40B4-BE49-F238E27FC236}">
                    <a16:creationId xmlns:a16="http://schemas.microsoft.com/office/drawing/2014/main" id="{244D09E4-3042-2227-7532-26A3E3DDC36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653" y="3570"/>
                <a:ext cx="6" cy="8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70241" name="Rectangle 897">
                <a:extLst>
                  <a:ext uri="{FF2B5EF4-FFF2-40B4-BE49-F238E27FC236}">
                    <a16:creationId xmlns:a16="http://schemas.microsoft.com/office/drawing/2014/main" id="{7BFB1286-56AF-114A-47CD-6C618A1B72F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70" y="3570"/>
                <a:ext cx="6" cy="8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70242" name="Rectangle 898">
                <a:extLst>
                  <a:ext uri="{FF2B5EF4-FFF2-40B4-BE49-F238E27FC236}">
                    <a16:creationId xmlns:a16="http://schemas.microsoft.com/office/drawing/2014/main" id="{51B9E70C-7522-F02F-25D8-D39D6727D54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86" y="3570"/>
                <a:ext cx="7" cy="8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70243" name="Rectangle 899">
                <a:extLst>
                  <a:ext uri="{FF2B5EF4-FFF2-40B4-BE49-F238E27FC236}">
                    <a16:creationId xmlns:a16="http://schemas.microsoft.com/office/drawing/2014/main" id="{15DAD1E9-CD3B-B877-BE3E-DDD08C20C2D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03" y="3570"/>
                <a:ext cx="7" cy="8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70244" name="Rectangle 900">
                <a:extLst>
                  <a:ext uri="{FF2B5EF4-FFF2-40B4-BE49-F238E27FC236}">
                    <a16:creationId xmlns:a16="http://schemas.microsoft.com/office/drawing/2014/main" id="{064D2E75-8276-0A8C-2AE5-776CA4862AF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20" y="3570"/>
                <a:ext cx="7" cy="8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70245" name="Rectangle 901">
                <a:extLst>
                  <a:ext uri="{FF2B5EF4-FFF2-40B4-BE49-F238E27FC236}">
                    <a16:creationId xmlns:a16="http://schemas.microsoft.com/office/drawing/2014/main" id="{16FE7DAB-E2D4-79B0-2C36-74986E8F647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33" y="3656"/>
                <a:ext cx="580" cy="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900" b="1">
                    <a:solidFill>
                      <a:srgbClr val="000000"/>
                    </a:solidFill>
                    <a:latin typeface="Arial" panose="020B0604020202020204" pitchFamily="34" charset="0"/>
                  </a:rPr>
                  <a:t>Sum of Positives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70246" name="Rectangle 902">
                <a:extLst>
                  <a:ext uri="{FF2B5EF4-FFF2-40B4-BE49-F238E27FC236}">
                    <a16:creationId xmlns:a16="http://schemas.microsoft.com/office/drawing/2014/main" id="{B81B726D-EA07-09C3-4CE5-617124C3375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402" y="3656"/>
                <a:ext cx="20" cy="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900" b="1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70247" name="Rectangle 903">
                <a:extLst>
                  <a:ext uri="{FF2B5EF4-FFF2-40B4-BE49-F238E27FC236}">
                    <a16:creationId xmlns:a16="http://schemas.microsoft.com/office/drawing/2014/main" id="{37FE5EFD-BEB4-92D6-AE29-77403635E78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643" y="3658"/>
                <a:ext cx="20" cy="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9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70248" name="Rectangle 904">
                <a:extLst>
                  <a:ext uri="{FF2B5EF4-FFF2-40B4-BE49-F238E27FC236}">
                    <a16:creationId xmlns:a16="http://schemas.microsoft.com/office/drawing/2014/main" id="{DAA783D8-3BB7-AACC-1AB4-322B331E8E5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795" y="3658"/>
                <a:ext cx="40" cy="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900">
                    <a:solidFill>
                      <a:srgbClr val="000000"/>
                    </a:solidFill>
                    <a:latin typeface="Arial" panose="020B0604020202020204" pitchFamily="34" charset="0"/>
                  </a:rPr>
                  <a:t>0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70249" name="Rectangle 905">
                <a:extLst>
                  <a:ext uri="{FF2B5EF4-FFF2-40B4-BE49-F238E27FC236}">
                    <a16:creationId xmlns:a16="http://schemas.microsoft.com/office/drawing/2014/main" id="{4FF49ADC-6A8F-5472-4F69-F982C75E0B9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834" y="3658"/>
                <a:ext cx="20" cy="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9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70250" name="Rectangle 906">
                <a:extLst>
                  <a:ext uri="{FF2B5EF4-FFF2-40B4-BE49-F238E27FC236}">
                    <a16:creationId xmlns:a16="http://schemas.microsoft.com/office/drawing/2014/main" id="{B80D60F5-3483-5318-0071-E8D3275A633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2" y="3658"/>
                <a:ext cx="40" cy="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900">
                    <a:solidFill>
                      <a:srgbClr val="000000"/>
                    </a:solidFill>
                    <a:latin typeface="Arial" panose="020B0604020202020204" pitchFamily="34" charset="0"/>
                  </a:rPr>
                  <a:t>8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70251" name="Rectangle 907">
                <a:extLst>
                  <a:ext uri="{FF2B5EF4-FFF2-40B4-BE49-F238E27FC236}">
                    <a16:creationId xmlns:a16="http://schemas.microsoft.com/office/drawing/2014/main" id="{095A42FB-325B-8BFC-73DD-DF6AAD4C3E3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51" y="3658"/>
                <a:ext cx="20" cy="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9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70252" name="Rectangle 908">
                <a:extLst>
                  <a:ext uri="{FF2B5EF4-FFF2-40B4-BE49-F238E27FC236}">
                    <a16:creationId xmlns:a16="http://schemas.microsoft.com/office/drawing/2014/main" id="{38A62471-8D68-55C0-AA77-AF9C1CDE5E1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29" y="3658"/>
                <a:ext cx="40" cy="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900">
                    <a:solidFill>
                      <a:srgbClr val="000000"/>
                    </a:solidFill>
                    <a:latin typeface="Arial" panose="020B0604020202020204" pitchFamily="34" charset="0"/>
                  </a:rPr>
                  <a:t>5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70253" name="Rectangle 909">
                <a:extLst>
                  <a:ext uri="{FF2B5EF4-FFF2-40B4-BE49-F238E27FC236}">
                    <a16:creationId xmlns:a16="http://schemas.microsoft.com/office/drawing/2014/main" id="{275D3A36-4EC7-1203-495D-845DAB6ED79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68" y="3658"/>
                <a:ext cx="20" cy="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9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70254" name="Rectangle 910">
                <a:extLst>
                  <a:ext uri="{FF2B5EF4-FFF2-40B4-BE49-F238E27FC236}">
                    <a16:creationId xmlns:a16="http://schemas.microsoft.com/office/drawing/2014/main" id="{B97C582D-74A9-3981-ADF4-031E549E2D4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46" y="3658"/>
                <a:ext cx="40" cy="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900">
                    <a:solidFill>
                      <a:srgbClr val="000000"/>
                    </a:solidFill>
                    <a:latin typeface="Arial" panose="020B0604020202020204" pitchFamily="34" charset="0"/>
                  </a:rPr>
                  <a:t>9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70255" name="Rectangle 911">
                <a:extLst>
                  <a:ext uri="{FF2B5EF4-FFF2-40B4-BE49-F238E27FC236}">
                    <a16:creationId xmlns:a16="http://schemas.microsoft.com/office/drawing/2014/main" id="{31FDEBE9-D0EF-6B4D-6535-3CDBBEA23DC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85" y="3658"/>
                <a:ext cx="20" cy="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9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70256" name="Rectangle 912">
                <a:extLst>
                  <a:ext uri="{FF2B5EF4-FFF2-40B4-BE49-F238E27FC236}">
                    <a16:creationId xmlns:a16="http://schemas.microsoft.com/office/drawing/2014/main" id="{5757464C-6740-3A41-917C-3D89C221EDA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14" y="3651"/>
                <a:ext cx="13" cy="7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70257" name="Rectangle 913">
                <a:extLst>
                  <a:ext uri="{FF2B5EF4-FFF2-40B4-BE49-F238E27FC236}">
                    <a16:creationId xmlns:a16="http://schemas.microsoft.com/office/drawing/2014/main" id="{5F60DE7B-34FC-3BCB-FE50-A701E303AFE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27" y="3651"/>
                <a:ext cx="2628" cy="7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70258" name="Rectangle 914">
                <a:extLst>
                  <a:ext uri="{FF2B5EF4-FFF2-40B4-BE49-F238E27FC236}">
                    <a16:creationId xmlns:a16="http://schemas.microsoft.com/office/drawing/2014/main" id="{F6E8016D-61F2-1F24-8EE2-3C6EDB03EE3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455" y="3651"/>
                <a:ext cx="6" cy="7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70259" name="Rectangle 915">
                <a:extLst>
                  <a:ext uri="{FF2B5EF4-FFF2-40B4-BE49-F238E27FC236}">
                    <a16:creationId xmlns:a16="http://schemas.microsoft.com/office/drawing/2014/main" id="{7000B444-46BD-1A3D-06D5-A48189CF197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461" y="3651"/>
                <a:ext cx="192" cy="7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70260" name="Rectangle 916">
                <a:extLst>
                  <a:ext uri="{FF2B5EF4-FFF2-40B4-BE49-F238E27FC236}">
                    <a16:creationId xmlns:a16="http://schemas.microsoft.com/office/drawing/2014/main" id="{BF7F85FD-A873-E8EF-A53D-484F086850E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653" y="3651"/>
                <a:ext cx="6" cy="7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70261" name="Rectangle 917">
                <a:extLst>
                  <a:ext uri="{FF2B5EF4-FFF2-40B4-BE49-F238E27FC236}">
                    <a16:creationId xmlns:a16="http://schemas.microsoft.com/office/drawing/2014/main" id="{A221CBED-FC94-FCD9-9FF6-99094BE4EAD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659" y="3651"/>
                <a:ext cx="311" cy="7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70262" name="Rectangle 918">
                <a:extLst>
                  <a:ext uri="{FF2B5EF4-FFF2-40B4-BE49-F238E27FC236}">
                    <a16:creationId xmlns:a16="http://schemas.microsoft.com/office/drawing/2014/main" id="{3A5D5EDE-D58F-0674-D907-998DBB9C176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70" y="3651"/>
                <a:ext cx="6" cy="7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70263" name="Rectangle 919">
                <a:extLst>
                  <a:ext uri="{FF2B5EF4-FFF2-40B4-BE49-F238E27FC236}">
                    <a16:creationId xmlns:a16="http://schemas.microsoft.com/office/drawing/2014/main" id="{3BAC2743-1F0D-3D3B-8672-C44888EB803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76" y="3651"/>
                <a:ext cx="310" cy="7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70264" name="Rectangle 920">
                <a:extLst>
                  <a:ext uri="{FF2B5EF4-FFF2-40B4-BE49-F238E27FC236}">
                    <a16:creationId xmlns:a16="http://schemas.microsoft.com/office/drawing/2014/main" id="{653D7122-0BE4-155C-32DA-A1A63B10D89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86" y="3651"/>
                <a:ext cx="7" cy="7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70265" name="Rectangle 921">
                <a:extLst>
                  <a:ext uri="{FF2B5EF4-FFF2-40B4-BE49-F238E27FC236}">
                    <a16:creationId xmlns:a16="http://schemas.microsoft.com/office/drawing/2014/main" id="{838259DA-31D2-91BB-D845-86BB2CDE76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93" y="3651"/>
                <a:ext cx="310" cy="7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70266" name="Rectangle 922">
                <a:extLst>
                  <a:ext uri="{FF2B5EF4-FFF2-40B4-BE49-F238E27FC236}">
                    <a16:creationId xmlns:a16="http://schemas.microsoft.com/office/drawing/2014/main" id="{D2B8E19B-0141-8DBB-93D0-7646B20B1E1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03" y="3651"/>
                <a:ext cx="7" cy="7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70267" name="Rectangle 923">
                <a:extLst>
                  <a:ext uri="{FF2B5EF4-FFF2-40B4-BE49-F238E27FC236}">
                    <a16:creationId xmlns:a16="http://schemas.microsoft.com/office/drawing/2014/main" id="{4042AC2D-42BD-5DA7-DC9B-B248CC37750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10" y="3651"/>
                <a:ext cx="310" cy="7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70268" name="Rectangle 924">
                <a:extLst>
                  <a:ext uri="{FF2B5EF4-FFF2-40B4-BE49-F238E27FC236}">
                    <a16:creationId xmlns:a16="http://schemas.microsoft.com/office/drawing/2014/main" id="{9854C357-3D59-BFB9-C11D-B55B31DB271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20" y="3651"/>
                <a:ext cx="7" cy="7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70269" name="Rectangle 925">
                <a:extLst>
                  <a:ext uri="{FF2B5EF4-FFF2-40B4-BE49-F238E27FC236}">
                    <a16:creationId xmlns:a16="http://schemas.microsoft.com/office/drawing/2014/main" id="{A6CA6849-C752-9BEB-D731-A2B830D997A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14" y="3658"/>
                <a:ext cx="13" cy="8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70270" name="Rectangle 926">
                <a:extLst>
                  <a:ext uri="{FF2B5EF4-FFF2-40B4-BE49-F238E27FC236}">
                    <a16:creationId xmlns:a16="http://schemas.microsoft.com/office/drawing/2014/main" id="{0ACE79B1-4DA6-74B7-0164-34F3DB4EE84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455" y="3658"/>
                <a:ext cx="6" cy="8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70271" name="Rectangle 927">
                <a:extLst>
                  <a:ext uri="{FF2B5EF4-FFF2-40B4-BE49-F238E27FC236}">
                    <a16:creationId xmlns:a16="http://schemas.microsoft.com/office/drawing/2014/main" id="{BFD12C52-B230-265F-F2BB-2CB85797790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653" y="3658"/>
                <a:ext cx="6" cy="8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70272" name="Rectangle 928">
                <a:extLst>
                  <a:ext uri="{FF2B5EF4-FFF2-40B4-BE49-F238E27FC236}">
                    <a16:creationId xmlns:a16="http://schemas.microsoft.com/office/drawing/2014/main" id="{633E2AF1-BBA6-240E-DF8F-9F44DA76A1B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70" y="3658"/>
                <a:ext cx="6" cy="8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70273" name="Rectangle 929">
                <a:extLst>
                  <a:ext uri="{FF2B5EF4-FFF2-40B4-BE49-F238E27FC236}">
                    <a16:creationId xmlns:a16="http://schemas.microsoft.com/office/drawing/2014/main" id="{F4D2172B-3D3A-36F8-2EB4-788C687C35A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86" y="3658"/>
                <a:ext cx="7" cy="8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70274" name="Rectangle 930">
                <a:extLst>
                  <a:ext uri="{FF2B5EF4-FFF2-40B4-BE49-F238E27FC236}">
                    <a16:creationId xmlns:a16="http://schemas.microsoft.com/office/drawing/2014/main" id="{AF35BDD1-B8AF-1E5C-D262-6B03F6F9AE3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03" y="3658"/>
                <a:ext cx="7" cy="8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70275" name="Rectangle 931">
                <a:extLst>
                  <a:ext uri="{FF2B5EF4-FFF2-40B4-BE49-F238E27FC236}">
                    <a16:creationId xmlns:a16="http://schemas.microsoft.com/office/drawing/2014/main" id="{76F89A33-64F3-C717-1DBC-5D4DFC1F4BF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20" y="3658"/>
                <a:ext cx="7" cy="8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70276" name="Rectangle 932">
                <a:extLst>
                  <a:ext uri="{FF2B5EF4-FFF2-40B4-BE49-F238E27FC236}">
                    <a16:creationId xmlns:a16="http://schemas.microsoft.com/office/drawing/2014/main" id="{F611880C-510E-CCA2-5FE0-38C101ED044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33" y="3744"/>
                <a:ext cx="604" cy="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900" b="1">
                    <a:solidFill>
                      <a:srgbClr val="000000"/>
                    </a:solidFill>
                    <a:latin typeface="Arial" panose="020B0604020202020204" pitchFamily="34" charset="0"/>
                  </a:rPr>
                  <a:t>Sum of Negatives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70277" name="Rectangle 933">
                <a:extLst>
                  <a:ext uri="{FF2B5EF4-FFF2-40B4-BE49-F238E27FC236}">
                    <a16:creationId xmlns:a16="http://schemas.microsoft.com/office/drawing/2014/main" id="{98DEF036-BEE0-A520-9A8B-9A918ADB80C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425" y="3744"/>
                <a:ext cx="20" cy="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900" b="1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70278" name="Rectangle 934">
                <a:extLst>
                  <a:ext uri="{FF2B5EF4-FFF2-40B4-BE49-F238E27FC236}">
                    <a16:creationId xmlns:a16="http://schemas.microsoft.com/office/drawing/2014/main" id="{084C60F1-19EA-9846-E225-20EAA22A985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643" y="3746"/>
                <a:ext cx="20" cy="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9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70279" name="Rectangle 935">
                <a:extLst>
                  <a:ext uri="{FF2B5EF4-FFF2-40B4-BE49-F238E27FC236}">
                    <a16:creationId xmlns:a16="http://schemas.microsoft.com/office/drawing/2014/main" id="{6342AD06-0FD0-B330-F753-80BF999AB73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795" y="3746"/>
                <a:ext cx="40" cy="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900">
                    <a:solidFill>
                      <a:srgbClr val="000000"/>
                    </a:solidFill>
                    <a:latin typeface="Arial" panose="020B0604020202020204" pitchFamily="34" charset="0"/>
                  </a:rPr>
                  <a:t>0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70280" name="Rectangle 936">
                <a:extLst>
                  <a:ext uri="{FF2B5EF4-FFF2-40B4-BE49-F238E27FC236}">
                    <a16:creationId xmlns:a16="http://schemas.microsoft.com/office/drawing/2014/main" id="{7428BAD3-F4C4-5BE7-72EF-41532E03B21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834" y="3746"/>
                <a:ext cx="20" cy="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9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70281" name="Rectangle 937">
                <a:extLst>
                  <a:ext uri="{FF2B5EF4-FFF2-40B4-BE49-F238E27FC236}">
                    <a16:creationId xmlns:a16="http://schemas.microsoft.com/office/drawing/2014/main" id="{F330D5FC-909C-D7A4-12AF-8FD5B24144B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2" y="3746"/>
                <a:ext cx="40" cy="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900">
                    <a:solidFill>
                      <a:srgbClr val="000000"/>
                    </a:solidFill>
                    <a:latin typeface="Arial" panose="020B0604020202020204" pitchFamily="34" charset="0"/>
                  </a:rPr>
                  <a:t>6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70282" name="Rectangle 938">
                <a:extLst>
                  <a:ext uri="{FF2B5EF4-FFF2-40B4-BE49-F238E27FC236}">
                    <a16:creationId xmlns:a16="http://schemas.microsoft.com/office/drawing/2014/main" id="{19C81F65-B637-2082-CE46-36593582BFB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51" y="3746"/>
                <a:ext cx="20" cy="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9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70283" name="Rectangle 939">
                <a:extLst>
                  <a:ext uri="{FF2B5EF4-FFF2-40B4-BE49-F238E27FC236}">
                    <a16:creationId xmlns:a16="http://schemas.microsoft.com/office/drawing/2014/main" id="{3D080082-F4F9-A060-2B81-49A9DB908DD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29" y="3746"/>
                <a:ext cx="40" cy="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900">
                    <a:solidFill>
                      <a:srgbClr val="000000"/>
                    </a:solidFill>
                    <a:latin typeface="Arial" panose="020B0604020202020204" pitchFamily="34" charset="0"/>
                  </a:rPr>
                  <a:t>1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70284" name="Rectangle 940">
                <a:extLst>
                  <a:ext uri="{FF2B5EF4-FFF2-40B4-BE49-F238E27FC236}">
                    <a16:creationId xmlns:a16="http://schemas.microsoft.com/office/drawing/2014/main" id="{EE80589C-02E5-9532-EDA4-783BBD968FC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68" y="3746"/>
                <a:ext cx="20" cy="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9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70285" name="Rectangle 941">
                <a:extLst>
                  <a:ext uri="{FF2B5EF4-FFF2-40B4-BE49-F238E27FC236}">
                    <a16:creationId xmlns:a16="http://schemas.microsoft.com/office/drawing/2014/main" id="{A43DE867-38DD-D8FC-9C50-6F92DED7646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46" y="3746"/>
                <a:ext cx="40" cy="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900">
                    <a:solidFill>
                      <a:srgbClr val="000000"/>
                    </a:solidFill>
                    <a:latin typeface="Arial" panose="020B0604020202020204" pitchFamily="34" charset="0"/>
                  </a:rPr>
                  <a:t>9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70286" name="Rectangle 942">
                <a:extLst>
                  <a:ext uri="{FF2B5EF4-FFF2-40B4-BE49-F238E27FC236}">
                    <a16:creationId xmlns:a16="http://schemas.microsoft.com/office/drawing/2014/main" id="{5A4FDFEA-E3FE-6C57-F045-3230C15338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85" y="3746"/>
                <a:ext cx="20" cy="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9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70287" name="Rectangle 943">
                <a:extLst>
                  <a:ext uri="{FF2B5EF4-FFF2-40B4-BE49-F238E27FC236}">
                    <a16:creationId xmlns:a16="http://schemas.microsoft.com/office/drawing/2014/main" id="{BE4A3D0B-DDC8-DBAD-DAF4-81C8313D140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14" y="3739"/>
                <a:ext cx="13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70288" name="Rectangle 944">
                <a:extLst>
                  <a:ext uri="{FF2B5EF4-FFF2-40B4-BE49-F238E27FC236}">
                    <a16:creationId xmlns:a16="http://schemas.microsoft.com/office/drawing/2014/main" id="{F2BD855A-0087-D55C-0AB4-E7409BBC8F5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27" y="3739"/>
                <a:ext cx="2628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70289" name="Rectangle 945">
                <a:extLst>
                  <a:ext uri="{FF2B5EF4-FFF2-40B4-BE49-F238E27FC236}">
                    <a16:creationId xmlns:a16="http://schemas.microsoft.com/office/drawing/2014/main" id="{D3748AAB-A70A-D617-BB9C-00C7BF295AB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455" y="3739"/>
                <a:ext cx="6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70290" name="Rectangle 946">
                <a:extLst>
                  <a:ext uri="{FF2B5EF4-FFF2-40B4-BE49-F238E27FC236}">
                    <a16:creationId xmlns:a16="http://schemas.microsoft.com/office/drawing/2014/main" id="{90F85705-B0C7-6C14-A7DD-86BEE76040A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653" y="3739"/>
                <a:ext cx="6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70291" name="Rectangle 947">
                <a:extLst>
                  <a:ext uri="{FF2B5EF4-FFF2-40B4-BE49-F238E27FC236}">
                    <a16:creationId xmlns:a16="http://schemas.microsoft.com/office/drawing/2014/main" id="{75C46BAB-574F-9B8E-3E91-CA3DF7DCB76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659" y="3739"/>
                <a:ext cx="311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70292" name="Rectangle 948">
                <a:extLst>
                  <a:ext uri="{FF2B5EF4-FFF2-40B4-BE49-F238E27FC236}">
                    <a16:creationId xmlns:a16="http://schemas.microsoft.com/office/drawing/2014/main" id="{1688141C-4AD9-B77E-0109-260E90C7066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70" y="3739"/>
                <a:ext cx="6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70293" name="Rectangle 949">
                <a:extLst>
                  <a:ext uri="{FF2B5EF4-FFF2-40B4-BE49-F238E27FC236}">
                    <a16:creationId xmlns:a16="http://schemas.microsoft.com/office/drawing/2014/main" id="{BEA2F282-4348-D8B1-B82C-DB67F39A246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76" y="3739"/>
                <a:ext cx="310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70294" name="Rectangle 950">
                <a:extLst>
                  <a:ext uri="{FF2B5EF4-FFF2-40B4-BE49-F238E27FC236}">
                    <a16:creationId xmlns:a16="http://schemas.microsoft.com/office/drawing/2014/main" id="{21A0E385-B090-54FB-A07A-4BD399BB2E9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86" y="3739"/>
                <a:ext cx="7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70295" name="Rectangle 951">
                <a:extLst>
                  <a:ext uri="{FF2B5EF4-FFF2-40B4-BE49-F238E27FC236}">
                    <a16:creationId xmlns:a16="http://schemas.microsoft.com/office/drawing/2014/main" id="{10A67400-7112-6C89-6F9A-B857DB31FFD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93" y="3739"/>
                <a:ext cx="310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70296" name="Rectangle 952">
                <a:extLst>
                  <a:ext uri="{FF2B5EF4-FFF2-40B4-BE49-F238E27FC236}">
                    <a16:creationId xmlns:a16="http://schemas.microsoft.com/office/drawing/2014/main" id="{827C22E7-F8F9-885C-C520-F1443DE3612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03" y="3739"/>
                <a:ext cx="7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70297" name="Rectangle 953">
                <a:extLst>
                  <a:ext uri="{FF2B5EF4-FFF2-40B4-BE49-F238E27FC236}">
                    <a16:creationId xmlns:a16="http://schemas.microsoft.com/office/drawing/2014/main" id="{018FA7A0-15C3-6F69-5458-01909B32AF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10" y="3739"/>
                <a:ext cx="310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70298" name="Rectangle 954">
                <a:extLst>
                  <a:ext uri="{FF2B5EF4-FFF2-40B4-BE49-F238E27FC236}">
                    <a16:creationId xmlns:a16="http://schemas.microsoft.com/office/drawing/2014/main" id="{959121E0-0360-29CB-B3FC-FAC2175C2BE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20" y="3739"/>
                <a:ext cx="7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70299" name="Rectangle 955">
                <a:extLst>
                  <a:ext uri="{FF2B5EF4-FFF2-40B4-BE49-F238E27FC236}">
                    <a16:creationId xmlns:a16="http://schemas.microsoft.com/office/drawing/2014/main" id="{971A5090-15B3-CB38-EDF3-829AE381A7F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14" y="3745"/>
                <a:ext cx="13" cy="8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70300" name="Rectangle 956">
                <a:extLst>
                  <a:ext uri="{FF2B5EF4-FFF2-40B4-BE49-F238E27FC236}">
                    <a16:creationId xmlns:a16="http://schemas.microsoft.com/office/drawing/2014/main" id="{3390CE52-548E-3F59-2437-F64C96D539F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455" y="3745"/>
                <a:ext cx="6" cy="8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70301" name="Rectangle 957">
                <a:extLst>
                  <a:ext uri="{FF2B5EF4-FFF2-40B4-BE49-F238E27FC236}">
                    <a16:creationId xmlns:a16="http://schemas.microsoft.com/office/drawing/2014/main" id="{69CD3547-D0BD-7271-1649-D9C812B6728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653" y="3745"/>
                <a:ext cx="6" cy="8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70302" name="Rectangle 958">
                <a:extLst>
                  <a:ext uri="{FF2B5EF4-FFF2-40B4-BE49-F238E27FC236}">
                    <a16:creationId xmlns:a16="http://schemas.microsoft.com/office/drawing/2014/main" id="{3147D75B-59ED-BE58-5483-EAD36AE2B47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70" y="3745"/>
                <a:ext cx="6" cy="8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70303" name="Rectangle 959">
                <a:extLst>
                  <a:ext uri="{FF2B5EF4-FFF2-40B4-BE49-F238E27FC236}">
                    <a16:creationId xmlns:a16="http://schemas.microsoft.com/office/drawing/2014/main" id="{16DE2BD1-DC9C-F508-38A2-1AE7CBC7F08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86" y="3745"/>
                <a:ext cx="7" cy="8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70304" name="Rectangle 960">
                <a:extLst>
                  <a:ext uri="{FF2B5EF4-FFF2-40B4-BE49-F238E27FC236}">
                    <a16:creationId xmlns:a16="http://schemas.microsoft.com/office/drawing/2014/main" id="{6D9ED758-12BD-6844-46D9-490F36805D7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03" y="3745"/>
                <a:ext cx="7" cy="8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70305" name="Rectangle 961">
                <a:extLst>
                  <a:ext uri="{FF2B5EF4-FFF2-40B4-BE49-F238E27FC236}">
                    <a16:creationId xmlns:a16="http://schemas.microsoft.com/office/drawing/2014/main" id="{AE5BBB1A-3212-98DA-1EE0-533C51A3588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20" y="3745"/>
                <a:ext cx="7" cy="8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70306" name="Rectangle 962">
                <a:extLst>
                  <a:ext uri="{FF2B5EF4-FFF2-40B4-BE49-F238E27FC236}">
                    <a16:creationId xmlns:a16="http://schemas.microsoft.com/office/drawing/2014/main" id="{E7043E7F-DC72-59B3-28BD-B76AD570495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33" y="3831"/>
                <a:ext cx="496" cy="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900" b="1">
                    <a:solidFill>
                      <a:srgbClr val="000000"/>
                    </a:solidFill>
                    <a:latin typeface="Arial" panose="020B0604020202020204" pitchFamily="34" charset="0"/>
                  </a:rPr>
                  <a:t>Sum of Sames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70307" name="Rectangle 963">
                <a:extLst>
                  <a:ext uri="{FF2B5EF4-FFF2-40B4-BE49-F238E27FC236}">
                    <a16:creationId xmlns:a16="http://schemas.microsoft.com/office/drawing/2014/main" id="{B5542AB6-2993-9E3F-82E4-96B99512416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19" y="3831"/>
                <a:ext cx="20" cy="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900" b="1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70308" name="Rectangle 964">
                <a:extLst>
                  <a:ext uri="{FF2B5EF4-FFF2-40B4-BE49-F238E27FC236}">
                    <a16:creationId xmlns:a16="http://schemas.microsoft.com/office/drawing/2014/main" id="{18164E3E-8376-7F12-269A-8FE124FB1DB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643" y="3833"/>
                <a:ext cx="20" cy="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9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70309" name="Rectangle 965">
                <a:extLst>
                  <a:ext uri="{FF2B5EF4-FFF2-40B4-BE49-F238E27FC236}">
                    <a16:creationId xmlns:a16="http://schemas.microsoft.com/office/drawing/2014/main" id="{EC0A0F1E-F2DC-2481-2A26-7920416E662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775" y="3833"/>
                <a:ext cx="80" cy="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900">
                    <a:solidFill>
                      <a:srgbClr val="000000"/>
                    </a:solidFill>
                    <a:latin typeface="Arial" panose="020B0604020202020204" pitchFamily="34" charset="0"/>
                  </a:rPr>
                  <a:t>22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70310" name="Rectangle 966">
                <a:extLst>
                  <a:ext uri="{FF2B5EF4-FFF2-40B4-BE49-F238E27FC236}">
                    <a16:creationId xmlns:a16="http://schemas.microsoft.com/office/drawing/2014/main" id="{63970BA9-5CCB-61E0-937C-0942A16574D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853" y="3833"/>
                <a:ext cx="20" cy="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9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70311" name="Rectangle 967">
                <a:extLst>
                  <a:ext uri="{FF2B5EF4-FFF2-40B4-BE49-F238E27FC236}">
                    <a16:creationId xmlns:a16="http://schemas.microsoft.com/office/drawing/2014/main" id="{5D74CA15-8F66-CE8D-EF57-43C89348457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2" y="3833"/>
                <a:ext cx="40" cy="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900">
                    <a:solidFill>
                      <a:srgbClr val="000000"/>
                    </a:solidFill>
                    <a:latin typeface="Arial" panose="020B0604020202020204" pitchFamily="34" charset="0"/>
                  </a:rPr>
                  <a:t>8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70312" name="Rectangle 968">
                <a:extLst>
                  <a:ext uri="{FF2B5EF4-FFF2-40B4-BE49-F238E27FC236}">
                    <a16:creationId xmlns:a16="http://schemas.microsoft.com/office/drawing/2014/main" id="{1CB40D96-27C3-CB8F-9189-21B257E4CB4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51" y="3833"/>
                <a:ext cx="20" cy="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9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70313" name="Rectangle 969">
                <a:extLst>
                  <a:ext uri="{FF2B5EF4-FFF2-40B4-BE49-F238E27FC236}">
                    <a16:creationId xmlns:a16="http://schemas.microsoft.com/office/drawing/2014/main" id="{5E1006FF-FABB-5814-4233-505E0490104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09" y="3833"/>
                <a:ext cx="80" cy="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900">
                    <a:solidFill>
                      <a:srgbClr val="000000"/>
                    </a:solidFill>
                    <a:latin typeface="Arial" panose="020B0604020202020204" pitchFamily="34" charset="0"/>
                  </a:rPr>
                  <a:t>16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70314" name="Rectangle 970">
                <a:extLst>
                  <a:ext uri="{FF2B5EF4-FFF2-40B4-BE49-F238E27FC236}">
                    <a16:creationId xmlns:a16="http://schemas.microsoft.com/office/drawing/2014/main" id="{D1FEBD2A-139C-1917-D7A7-52DAD492F06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87" y="3833"/>
                <a:ext cx="20" cy="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9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70315" name="Rectangle 971">
                <a:extLst>
                  <a:ext uri="{FF2B5EF4-FFF2-40B4-BE49-F238E27FC236}">
                    <a16:creationId xmlns:a16="http://schemas.microsoft.com/office/drawing/2014/main" id="{701AA9DC-212E-9608-7BC2-E0A6127AEBD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46" y="3833"/>
                <a:ext cx="40" cy="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900">
                    <a:solidFill>
                      <a:srgbClr val="000000"/>
                    </a:solidFill>
                    <a:latin typeface="Arial" panose="020B0604020202020204" pitchFamily="34" charset="0"/>
                  </a:rPr>
                  <a:t>4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70316" name="Rectangle 972">
                <a:extLst>
                  <a:ext uri="{FF2B5EF4-FFF2-40B4-BE49-F238E27FC236}">
                    <a16:creationId xmlns:a16="http://schemas.microsoft.com/office/drawing/2014/main" id="{A2662D55-4824-2261-FF8D-3086CC43689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85" y="3833"/>
                <a:ext cx="20" cy="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9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70317" name="Rectangle 973">
                <a:extLst>
                  <a:ext uri="{FF2B5EF4-FFF2-40B4-BE49-F238E27FC236}">
                    <a16:creationId xmlns:a16="http://schemas.microsoft.com/office/drawing/2014/main" id="{99828AD9-5AA4-2FF9-447E-6D4FCA2FEE0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14" y="3826"/>
                <a:ext cx="13" cy="7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70318" name="Rectangle 974">
                <a:extLst>
                  <a:ext uri="{FF2B5EF4-FFF2-40B4-BE49-F238E27FC236}">
                    <a16:creationId xmlns:a16="http://schemas.microsoft.com/office/drawing/2014/main" id="{11DF805B-32A7-5FAC-614A-581587DF8E9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27" y="3826"/>
                <a:ext cx="2628" cy="7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70319" name="Rectangle 975">
                <a:extLst>
                  <a:ext uri="{FF2B5EF4-FFF2-40B4-BE49-F238E27FC236}">
                    <a16:creationId xmlns:a16="http://schemas.microsoft.com/office/drawing/2014/main" id="{10A4108E-E9E4-763E-13AF-3CD1CB09BEE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455" y="3826"/>
                <a:ext cx="6" cy="7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70320" name="Rectangle 976">
                <a:extLst>
                  <a:ext uri="{FF2B5EF4-FFF2-40B4-BE49-F238E27FC236}">
                    <a16:creationId xmlns:a16="http://schemas.microsoft.com/office/drawing/2014/main" id="{9F0BAEBD-277B-EA9D-1AA3-D4465A3F338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653" y="3826"/>
                <a:ext cx="6" cy="7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70321" name="Rectangle 977">
                <a:extLst>
                  <a:ext uri="{FF2B5EF4-FFF2-40B4-BE49-F238E27FC236}">
                    <a16:creationId xmlns:a16="http://schemas.microsoft.com/office/drawing/2014/main" id="{84ABF773-56BE-7C0B-1284-51D8C820A48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659" y="3826"/>
                <a:ext cx="311" cy="7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70322" name="Rectangle 978">
                <a:extLst>
                  <a:ext uri="{FF2B5EF4-FFF2-40B4-BE49-F238E27FC236}">
                    <a16:creationId xmlns:a16="http://schemas.microsoft.com/office/drawing/2014/main" id="{B3D9FA57-27F4-AC50-61AD-D00B19B27C3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70" y="3826"/>
                <a:ext cx="6" cy="7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70323" name="Rectangle 979">
                <a:extLst>
                  <a:ext uri="{FF2B5EF4-FFF2-40B4-BE49-F238E27FC236}">
                    <a16:creationId xmlns:a16="http://schemas.microsoft.com/office/drawing/2014/main" id="{8F4B295C-1110-6E61-9204-5F73C4E20B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76" y="3826"/>
                <a:ext cx="310" cy="7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70324" name="Rectangle 980">
                <a:extLst>
                  <a:ext uri="{FF2B5EF4-FFF2-40B4-BE49-F238E27FC236}">
                    <a16:creationId xmlns:a16="http://schemas.microsoft.com/office/drawing/2014/main" id="{89A5C0E2-B253-4A81-FF81-0CAF71B0161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86" y="3826"/>
                <a:ext cx="7" cy="7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70325" name="Rectangle 981">
                <a:extLst>
                  <a:ext uri="{FF2B5EF4-FFF2-40B4-BE49-F238E27FC236}">
                    <a16:creationId xmlns:a16="http://schemas.microsoft.com/office/drawing/2014/main" id="{832E5C6A-8325-4C1A-9AC9-79244F297B6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93" y="3826"/>
                <a:ext cx="310" cy="7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70326" name="Rectangle 982">
                <a:extLst>
                  <a:ext uri="{FF2B5EF4-FFF2-40B4-BE49-F238E27FC236}">
                    <a16:creationId xmlns:a16="http://schemas.microsoft.com/office/drawing/2014/main" id="{D71FD8F7-3967-6A0F-B282-2EE3B2042E3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03" y="3826"/>
                <a:ext cx="7" cy="7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70327" name="Rectangle 983">
                <a:extLst>
                  <a:ext uri="{FF2B5EF4-FFF2-40B4-BE49-F238E27FC236}">
                    <a16:creationId xmlns:a16="http://schemas.microsoft.com/office/drawing/2014/main" id="{B0579153-781C-FF5C-ECD6-558226EA2E3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10" y="3826"/>
                <a:ext cx="310" cy="7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70328" name="Rectangle 984">
                <a:extLst>
                  <a:ext uri="{FF2B5EF4-FFF2-40B4-BE49-F238E27FC236}">
                    <a16:creationId xmlns:a16="http://schemas.microsoft.com/office/drawing/2014/main" id="{00F13813-B61E-855D-BBF4-CA06472990F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20" y="3826"/>
                <a:ext cx="7" cy="7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70329" name="Rectangle 985">
                <a:extLst>
                  <a:ext uri="{FF2B5EF4-FFF2-40B4-BE49-F238E27FC236}">
                    <a16:creationId xmlns:a16="http://schemas.microsoft.com/office/drawing/2014/main" id="{15B2ED3A-F48A-274A-EB7F-4C7BF0F8F48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14" y="3833"/>
                <a:ext cx="13" cy="8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70330" name="Rectangle 986">
                <a:extLst>
                  <a:ext uri="{FF2B5EF4-FFF2-40B4-BE49-F238E27FC236}">
                    <a16:creationId xmlns:a16="http://schemas.microsoft.com/office/drawing/2014/main" id="{07497739-234C-0D17-8A0B-3296856AC63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455" y="3833"/>
                <a:ext cx="6" cy="8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70331" name="Rectangle 987">
                <a:extLst>
                  <a:ext uri="{FF2B5EF4-FFF2-40B4-BE49-F238E27FC236}">
                    <a16:creationId xmlns:a16="http://schemas.microsoft.com/office/drawing/2014/main" id="{38D56BC7-A4D4-ACCE-4291-E01CD4FB3F4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653" y="3833"/>
                <a:ext cx="6" cy="8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70332" name="Rectangle 988">
                <a:extLst>
                  <a:ext uri="{FF2B5EF4-FFF2-40B4-BE49-F238E27FC236}">
                    <a16:creationId xmlns:a16="http://schemas.microsoft.com/office/drawing/2014/main" id="{DBE27FA7-1A4B-6C15-3E3D-5488AEA1DA2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70" y="3833"/>
                <a:ext cx="6" cy="8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70333" name="Rectangle 989">
                <a:extLst>
                  <a:ext uri="{FF2B5EF4-FFF2-40B4-BE49-F238E27FC236}">
                    <a16:creationId xmlns:a16="http://schemas.microsoft.com/office/drawing/2014/main" id="{7ED787DA-C0E3-A720-150A-CC1DA8F4688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86" y="3833"/>
                <a:ext cx="7" cy="8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70334" name="Rectangle 990">
                <a:extLst>
                  <a:ext uri="{FF2B5EF4-FFF2-40B4-BE49-F238E27FC236}">
                    <a16:creationId xmlns:a16="http://schemas.microsoft.com/office/drawing/2014/main" id="{7008FE89-ACBD-9FC3-F562-9EEBEB32DAA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03" y="3833"/>
                <a:ext cx="7" cy="8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70335" name="Rectangle 991">
                <a:extLst>
                  <a:ext uri="{FF2B5EF4-FFF2-40B4-BE49-F238E27FC236}">
                    <a16:creationId xmlns:a16="http://schemas.microsoft.com/office/drawing/2014/main" id="{08F24A16-6C1C-D536-9D85-978D65C0157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20" y="3833"/>
                <a:ext cx="7" cy="8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70336" name="Rectangle 992">
                <a:extLst>
                  <a:ext uri="{FF2B5EF4-FFF2-40B4-BE49-F238E27FC236}">
                    <a16:creationId xmlns:a16="http://schemas.microsoft.com/office/drawing/2014/main" id="{290E5370-F889-F7D2-4923-D18970D382E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33" y="3919"/>
                <a:ext cx="924" cy="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900" b="1">
                    <a:solidFill>
                      <a:srgbClr val="000000"/>
                    </a:solidFill>
                    <a:latin typeface="Arial" panose="020B0604020202020204" pitchFamily="34" charset="0"/>
                  </a:rPr>
                  <a:t>Weighted Sum of Positives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70337" name="Rectangle 993">
                <a:extLst>
                  <a:ext uri="{FF2B5EF4-FFF2-40B4-BE49-F238E27FC236}">
                    <a16:creationId xmlns:a16="http://schemas.microsoft.com/office/drawing/2014/main" id="{401D283E-4A44-131E-758E-4A8FC4933A4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738" y="3919"/>
                <a:ext cx="20" cy="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900" b="1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70338" name="Rectangle 994">
                <a:extLst>
                  <a:ext uri="{FF2B5EF4-FFF2-40B4-BE49-F238E27FC236}">
                    <a16:creationId xmlns:a16="http://schemas.microsoft.com/office/drawing/2014/main" id="{BF7B5EEB-A78F-E7BB-5994-BE9B061D327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643" y="3921"/>
                <a:ext cx="20" cy="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9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70339" name="Rectangle 995">
                <a:extLst>
                  <a:ext uri="{FF2B5EF4-FFF2-40B4-BE49-F238E27FC236}">
                    <a16:creationId xmlns:a16="http://schemas.microsoft.com/office/drawing/2014/main" id="{84BDF290-C9E9-06F7-4179-28A9D4131BD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795" y="3921"/>
                <a:ext cx="40" cy="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900">
                    <a:solidFill>
                      <a:srgbClr val="000000"/>
                    </a:solidFill>
                    <a:latin typeface="Arial" panose="020B0604020202020204" pitchFamily="34" charset="0"/>
                  </a:rPr>
                  <a:t>0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70340" name="Rectangle 996">
                <a:extLst>
                  <a:ext uri="{FF2B5EF4-FFF2-40B4-BE49-F238E27FC236}">
                    <a16:creationId xmlns:a16="http://schemas.microsoft.com/office/drawing/2014/main" id="{44C2AC4C-D8A2-2217-56EF-C04C8926861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834" y="3921"/>
                <a:ext cx="20" cy="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9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70341" name="Rectangle 997">
                <a:extLst>
                  <a:ext uri="{FF2B5EF4-FFF2-40B4-BE49-F238E27FC236}">
                    <a16:creationId xmlns:a16="http://schemas.microsoft.com/office/drawing/2014/main" id="{24B23C97-E3E0-15CC-F70B-AF08A961EAA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92" y="3921"/>
                <a:ext cx="80" cy="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900">
                    <a:solidFill>
                      <a:srgbClr val="000000"/>
                    </a:solidFill>
                    <a:latin typeface="Arial" panose="020B0604020202020204" pitchFamily="34" charset="0"/>
                  </a:rPr>
                  <a:t>33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70342" name="Rectangle 998">
                <a:extLst>
                  <a:ext uri="{FF2B5EF4-FFF2-40B4-BE49-F238E27FC236}">
                    <a16:creationId xmlns:a16="http://schemas.microsoft.com/office/drawing/2014/main" id="{6BBA7A78-A9C9-7DC7-F8AB-662E1232C01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70" y="3921"/>
                <a:ext cx="20" cy="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9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70343" name="Rectangle 999">
                <a:extLst>
                  <a:ext uri="{FF2B5EF4-FFF2-40B4-BE49-F238E27FC236}">
                    <a16:creationId xmlns:a16="http://schemas.microsoft.com/office/drawing/2014/main" id="{DB1C42FA-8C2D-E4AB-DA49-DE6F96AA707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09" y="3921"/>
                <a:ext cx="80" cy="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900">
                    <a:solidFill>
                      <a:srgbClr val="000000"/>
                    </a:solidFill>
                    <a:latin typeface="Arial" panose="020B0604020202020204" pitchFamily="34" charset="0"/>
                  </a:rPr>
                  <a:t>19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70344" name="Rectangle 1000">
                <a:extLst>
                  <a:ext uri="{FF2B5EF4-FFF2-40B4-BE49-F238E27FC236}">
                    <a16:creationId xmlns:a16="http://schemas.microsoft.com/office/drawing/2014/main" id="{017F45B9-DA2F-4D6A-1C5C-83C2583B4F5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87" y="3921"/>
                <a:ext cx="20" cy="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9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70345" name="Rectangle 1001">
                <a:extLst>
                  <a:ext uri="{FF2B5EF4-FFF2-40B4-BE49-F238E27FC236}">
                    <a16:creationId xmlns:a16="http://schemas.microsoft.com/office/drawing/2014/main" id="{784EAD47-4C72-42CA-4B0D-51990F3B5DD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26" y="3921"/>
                <a:ext cx="80" cy="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900">
                    <a:solidFill>
                      <a:srgbClr val="000000"/>
                    </a:solidFill>
                    <a:latin typeface="Arial" panose="020B0604020202020204" pitchFamily="34" charset="0"/>
                  </a:rPr>
                  <a:t>37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70346" name="Rectangle 1002">
                <a:extLst>
                  <a:ext uri="{FF2B5EF4-FFF2-40B4-BE49-F238E27FC236}">
                    <a16:creationId xmlns:a16="http://schemas.microsoft.com/office/drawing/2014/main" id="{4B82C1A5-4856-DAAA-B07D-50F7EC3DA0B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04" y="3921"/>
                <a:ext cx="20" cy="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9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70347" name="Rectangle 1003">
                <a:extLst>
                  <a:ext uri="{FF2B5EF4-FFF2-40B4-BE49-F238E27FC236}">
                    <a16:creationId xmlns:a16="http://schemas.microsoft.com/office/drawing/2014/main" id="{85B52EAB-DED3-3A6D-80A6-7237A4E8B5D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14" y="3914"/>
                <a:ext cx="13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70348" name="Rectangle 1004">
                <a:extLst>
                  <a:ext uri="{FF2B5EF4-FFF2-40B4-BE49-F238E27FC236}">
                    <a16:creationId xmlns:a16="http://schemas.microsoft.com/office/drawing/2014/main" id="{AFD1D7FE-1F2F-3282-2E62-D871174D94D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27" y="3914"/>
                <a:ext cx="2628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70349" name="Rectangle 1005">
                <a:extLst>
                  <a:ext uri="{FF2B5EF4-FFF2-40B4-BE49-F238E27FC236}">
                    <a16:creationId xmlns:a16="http://schemas.microsoft.com/office/drawing/2014/main" id="{3F9752EA-5D91-44A9-85F8-AD82BEF43B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455" y="3914"/>
                <a:ext cx="6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70350" name="Rectangle 1006">
                <a:extLst>
                  <a:ext uri="{FF2B5EF4-FFF2-40B4-BE49-F238E27FC236}">
                    <a16:creationId xmlns:a16="http://schemas.microsoft.com/office/drawing/2014/main" id="{A5A4502A-4B3F-3F0D-3909-E33BEBC66F5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653" y="3914"/>
                <a:ext cx="6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70351" name="Rectangle 1007">
                <a:extLst>
                  <a:ext uri="{FF2B5EF4-FFF2-40B4-BE49-F238E27FC236}">
                    <a16:creationId xmlns:a16="http://schemas.microsoft.com/office/drawing/2014/main" id="{851BA7C1-5931-49A1-5FD6-A216E12510A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659" y="3914"/>
                <a:ext cx="311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70352" name="Rectangle 1008">
                <a:extLst>
                  <a:ext uri="{FF2B5EF4-FFF2-40B4-BE49-F238E27FC236}">
                    <a16:creationId xmlns:a16="http://schemas.microsoft.com/office/drawing/2014/main" id="{DF8760B5-1ACD-0D6E-FC3B-02157F00071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70" y="3914"/>
                <a:ext cx="6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70353" name="Rectangle 1009">
                <a:extLst>
                  <a:ext uri="{FF2B5EF4-FFF2-40B4-BE49-F238E27FC236}">
                    <a16:creationId xmlns:a16="http://schemas.microsoft.com/office/drawing/2014/main" id="{AE5E47E5-9130-144B-8110-2A6D6BA1E46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76" y="3914"/>
                <a:ext cx="310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70354" name="Rectangle 1010">
                <a:extLst>
                  <a:ext uri="{FF2B5EF4-FFF2-40B4-BE49-F238E27FC236}">
                    <a16:creationId xmlns:a16="http://schemas.microsoft.com/office/drawing/2014/main" id="{B1D0445D-9CED-9E52-7B68-CF387DFA426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86" y="3914"/>
                <a:ext cx="7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70355" name="Rectangle 1011">
                <a:extLst>
                  <a:ext uri="{FF2B5EF4-FFF2-40B4-BE49-F238E27FC236}">
                    <a16:creationId xmlns:a16="http://schemas.microsoft.com/office/drawing/2014/main" id="{DED49A51-718B-0FE2-78AA-987B5B78EAE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93" y="3914"/>
                <a:ext cx="310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70356" name="Rectangle 1012">
                <a:extLst>
                  <a:ext uri="{FF2B5EF4-FFF2-40B4-BE49-F238E27FC236}">
                    <a16:creationId xmlns:a16="http://schemas.microsoft.com/office/drawing/2014/main" id="{F0781D2B-1680-779F-A8B5-2C1604DFEFB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03" y="3914"/>
                <a:ext cx="7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570358" name="Rectangle 1014">
              <a:extLst>
                <a:ext uri="{FF2B5EF4-FFF2-40B4-BE49-F238E27FC236}">
                  <a16:creationId xmlns:a16="http://schemas.microsoft.com/office/drawing/2014/main" id="{F067889E-940C-0047-3BF1-9C658F2B288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10" y="3914"/>
              <a:ext cx="310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70359" name="Rectangle 1015">
              <a:extLst>
                <a:ext uri="{FF2B5EF4-FFF2-40B4-BE49-F238E27FC236}">
                  <a16:creationId xmlns:a16="http://schemas.microsoft.com/office/drawing/2014/main" id="{748A2980-00CD-DA34-0F81-40A1C561F6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20" y="3914"/>
              <a:ext cx="7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70360" name="Rectangle 1016">
              <a:extLst>
                <a:ext uri="{FF2B5EF4-FFF2-40B4-BE49-F238E27FC236}">
                  <a16:creationId xmlns:a16="http://schemas.microsoft.com/office/drawing/2014/main" id="{883210B5-C6E7-1F46-25AC-F7104929A99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14" y="3920"/>
              <a:ext cx="13" cy="82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70361" name="Rectangle 1017">
              <a:extLst>
                <a:ext uri="{FF2B5EF4-FFF2-40B4-BE49-F238E27FC236}">
                  <a16:creationId xmlns:a16="http://schemas.microsoft.com/office/drawing/2014/main" id="{18DA78AE-13FA-2FFC-0A44-625466F2166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55" y="3920"/>
              <a:ext cx="6" cy="82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70362" name="Rectangle 1018">
              <a:extLst>
                <a:ext uri="{FF2B5EF4-FFF2-40B4-BE49-F238E27FC236}">
                  <a16:creationId xmlns:a16="http://schemas.microsoft.com/office/drawing/2014/main" id="{4FD580AB-DF7F-F06D-17E0-8BCB7971611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53" y="3920"/>
              <a:ext cx="6" cy="82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70363" name="Rectangle 1019">
              <a:extLst>
                <a:ext uri="{FF2B5EF4-FFF2-40B4-BE49-F238E27FC236}">
                  <a16:creationId xmlns:a16="http://schemas.microsoft.com/office/drawing/2014/main" id="{E443E585-5B8C-BA83-8107-6EFE4EE9185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70" y="3920"/>
              <a:ext cx="6" cy="82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70364" name="Rectangle 1020">
              <a:extLst>
                <a:ext uri="{FF2B5EF4-FFF2-40B4-BE49-F238E27FC236}">
                  <a16:creationId xmlns:a16="http://schemas.microsoft.com/office/drawing/2014/main" id="{0212C442-2905-ED76-B002-0494EBAA217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86" y="3920"/>
              <a:ext cx="7" cy="82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70365" name="Rectangle 1021">
              <a:extLst>
                <a:ext uri="{FF2B5EF4-FFF2-40B4-BE49-F238E27FC236}">
                  <a16:creationId xmlns:a16="http://schemas.microsoft.com/office/drawing/2014/main" id="{5CE8190E-C2F1-279F-39C2-BA8847EF1A7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03" y="3920"/>
              <a:ext cx="7" cy="82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70366" name="Rectangle 1022">
              <a:extLst>
                <a:ext uri="{FF2B5EF4-FFF2-40B4-BE49-F238E27FC236}">
                  <a16:creationId xmlns:a16="http://schemas.microsoft.com/office/drawing/2014/main" id="{07EEF1E3-7B09-07FF-14C0-F0B637478B0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20" y="3920"/>
              <a:ext cx="7" cy="82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70367" name="Rectangle 1023">
              <a:extLst>
                <a:ext uri="{FF2B5EF4-FFF2-40B4-BE49-F238E27FC236}">
                  <a16:creationId xmlns:a16="http://schemas.microsoft.com/office/drawing/2014/main" id="{03D11752-D583-FA8B-DBD3-63F4782D40E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33" y="4007"/>
              <a:ext cx="948" cy="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900" b="1">
                  <a:solidFill>
                    <a:srgbClr val="000000"/>
                  </a:solidFill>
                  <a:latin typeface="Arial" panose="020B0604020202020204" pitchFamily="34" charset="0"/>
                </a:rPr>
                <a:t>Weighted Sum of Negatives</a:t>
              </a:r>
              <a:endParaRPr lang="en-US" altLang="en-US" sz="1300">
                <a:latin typeface="Arial" panose="020B0604020202020204" pitchFamily="34" charset="0"/>
              </a:endParaRPr>
            </a:p>
          </p:txBody>
        </p:sp>
        <p:sp>
          <p:nvSpPr>
            <p:cNvPr id="577536" name="Rectangle 1024">
              <a:extLst>
                <a:ext uri="{FF2B5EF4-FFF2-40B4-BE49-F238E27FC236}">
                  <a16:creationId xmlns:a16="http://schemas.microsoft.com/office/drawing/2014/main" id="{46A7EC11-CECE-F289-963E-63714386A52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62" y="4007"/>
              <a:ext cx="20" cy="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900" b="1">
                  <a:solidFill>
                    <a:srgbClr val="000000"/>
                  </a:solidFill>
                  <a:latin typeface="Arial" panose="020B0604020202020204" pitchFamily="34" charset="0"/>
                </a:rPr>
                <a:t> </a:t>
              </a:r>
              <a:endParaRPr lang="en-US" altLang="en-US" sz="1300">
                <a:latin typeface="Arial" panose="020B0604020202020204" pitchFamily="34" charset="0"/>
              </a:endParaRPr>
            </a:p>
          </p:txBody>
        </p:sp>
        <p:sp>
          <p:nvSpPr>
            <p:cNvPr id="577537" name="Rectangle 1025">
              <a:extLst>
                <a:ext uri="{FF2B5EF4-FFF2-40B4-BE49-F238E27FC236}">
                  <a16:creationId xmlns:a16="http://schemas.microsoft.com/office/drawing/2014/main" id="{4F809BF3-1F27-9A17-A88F-AF275566DA4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43" y="4009"/>
              <a:ext cx="20" cy="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900">
                  <a:solidFill>
                    <a:srgbClr val="000000"/>
                  </a:solidFill>
                  <a:latin typeface="Arial" panose="020B0604020202020204" pitchFamily="34" charset="0"/>
                </a:rPr>
                <a:t> </a:t>
              </a:r>
              <a:endParaRPr lang="en-US" altLang="en-US" sz="1300">
                <a:latin typeface="Arial" panose="020B0604020202020204" pitchFamily="34" charset="0"/>
              </a:endParaRPr>
            </a:p>
          </p:txBody>
        </p:sp>
        <p:sp>
          <p:nvSpPr>
            <p:cNvPr id="577538" name="Rectangle 1026">
              <a:extLst>
                <a:ext uri="{FF2B5EF4-FFF2-40B4-BE49-F238E27FC236}">
                  <a16:creationId xmlns:a16="http://schemas.microsoft.com/office/drawing/2014/main" id="{582A9A44-94C2-60CF-202C-FA933F9BFBA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95" y="4009"/>
              <a:ext cx="40" cy="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900">
                  <a:solidFill>
                    <a:srgbClr val="000000"/>
                  </a:solidFill>
                  <a:latin typeface="Arial" panose="020B0604020202020204" pitchFamily="34" charset="0"/>
                </a:rPr>
                <a:t>0</a:t>
              </a:r>
              <a:endParaRPr lang="en-US" altLang="en-US" sz="1300">
                <a:latin typeface="Arial" panose="020B0604020202020204" pitchFamily="34" charset="0"/>
              </a:endParaRPr>
            </a:p>
          </p:txBody>
        </p:sp>
        <p:sp>
          <p:nvSpPr>
            <p:cNvPr id="577539" name="Rectangle 1027">
              <a:extLst>
                <a:ext uri="{FF2B5EF4-FFF2-40B4-BE49-F238E27FC236}">
                  <a16:creationId xmlns:a16="http://schemas.microsoft.com/office/drawing/2014/main" id="{46C16650-9206-AC3C-0251-9292F926D7E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34" y="4009"/>
              <a:ext cx="20" cy="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900">
                  <a:solidFill>
                    <a:srgbClr val="000000"/>
                  </a:solidFill>
                  <a:latin typeface="Arial" panose="020B0604020202020204" pitchFamily="34" charset="0"/>
                </a:rPr>
                <a:t> </a:t>
              </a:r>
              <a:endParaRPr lang="en-US" altLang="en-US" sz="1300">
                <a:latin typeface="Arial" panose="020B0604020202020204" pitchFamily="34" charset="0"/>
              </a:endParaRPr>
            </a:p>
          </p:txBody>
        </p:sp>
        <p:sp>
          <p:nvSpPr>
            <p:cNvPr id="577540" name="Rectangle 1028">
              <a:extLst>
                <a:ext uri="{FF2B5EF4-FFF2-40B4-BE49-F238E27FC236}">
                  <a16:creationId xmlns:a16="http://schemas.microsoft.com/office/drawing/2014/main" id="{B770A701-C80C-75DB-E86E-AF61F85C1B4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92" y="4009"/>
              <a:ext cx="80" cy="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900">
                  <a:solidFill>
                    <a:srgbClr val="000000"/>
                  </a:solidFill>
                  <a:latin typeface="Arial" panose="020B0604020202020204" pitchFamily="34" charset="0"/>
                </a:rPr>
                <a:t>21</a:t>
              </a:r>
              <a:endParaRPr lang="en-US" altLang="en-US" sz="1300">
                <a:latin typeface="Arial" panose="020B0604020202020204" pitchFamily="34" charset="0"/>
              </a:endParaRPr>
            </a:p>
          </p:txBody>
        </p:sp>
        <p:sp>
          <p:nvSpPr>
            <p:cNvPr id="577541" name="Rectangle 1029">
              <a:extLst>
                <a:ext uri="{FF2B5EF4-FFF2-40B4-BE49-F238E27FC236}">
                  <a16:creationId xmlns:a16="http://schemas.microsoft.com/office/drawing/2014/main" id="{82D51591-D4FF-A6DE-911A-DAFF1A6B4EE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70" y="4009"/>
              <a:ext cx="20" cy="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900">
                  <a:solidFill>
                    <a:srgbClr val="000000"/>
                  </a:solidFill>
                  <a:latin typeface="Arial" panose="020B0604020202020204" pitchFamily="34" charset="0"/>
                </a:rPr>
                <a:t> </a:t>
              </a:r>
              <a:endParaRPr lang="en-US" altLang="en-US" sz="1300">
                <a:latin typeface="Arial" panose="020B0604020202020204" pitchFamily="34" charset="0"/>
              </a:endParaRPr>
            </a:p>
          </p:txBody>
        </p:sp>
        <p:sp>
          <p:nvSpPr>
            <p:cNvPr id="577542" name="Rectangle 1030">
              <a:extLst>
                <a:ext uri="{FF2B5EF4-FFF2-40B4-BE49-F238E27FC236}">
                  <a16:creationId xmlns:a16="http://schemas.microsoft.com/office/drawing/2014/main" id="{0A49C669-DB16-2CFA-267D-D24430C59AF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29" y="4009"/>
              <a:ext cx="40" cy="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900">
                  <a:solidFill>
                    <a:srgbClr val="000000"/>
                  </a:solidFill>
                  <a:latin typeface="Arial" panose="020B0604020202020204" pitchFamily="34" charset="0"/>
                </a:rPr>
                <a:t>5</a:t>
              </a:r>
              <a:endParaRPr lang="en-US" altLang="en-US" sz="1300">
                <a:latin typeface="Arial" panose="020B0604020202020204" pitchFamily="34" charset="0"/>
              </a:endParaRPr>
            </a:p>
          </p:txBody>
        </p:sp>
        <p:sp>
          <p:nvSpPr>
            <p:cNvPr id="577543" name="Rectangle 1031">
              <a:extLst>
                <a:ext uri="{FF2B5EF4-FFF2-40B4-BE49-F238E27FC236}">
                  <a16:creationId xmlns:a16="http://schemas.microsoft.com/office/drawing/2014/main" id="{4C616194-3AD0-6E9F-E9B0-61112A88891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68" y="4009"/>
              <a:ext cx="20" cy="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900">
                  <a:solidFill>
                    <a:srgbClr val="000000"/>
                  </a:solidFill>
                  <a:latin typeface="Arial" panose="020B0604020202020204" pitchFamily="34" charset="0"/>
                </a:rPr>
                <a:t> </a:t>
              </a:r>
              <a:endParaRPr lang="en-US" altLang="en-US" sz="1300">
                <a:latin typeface="Arial" panose="020B0604020202020204" pitchFamily="34" charset="0"/>
              </a:endParaRPr>
            </a:p>
          </p:txBody>
        </p:sp>
        <p:sp>
          <p:nvSpPr>
            <p:cNvPr id="577544" name="Rectangle 1032">
              <a:extLst>
                <a:ext uri="{FF2B5EF4-FFF2-40B4-BE49-F238E27FC236}">
                  <a16:creationId xmlns:a16="http://schemas.microsoft.com/office/drawing/2014/main" id="{46D80389-6C8E-201D-338D-89D420985C4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26" y="4009"/>
              <a:ext cx="80" cy="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900">
                  <a:solidFill>
                    <a:srgbClr val="000000"/>
                  </a:solidFill>
                  <a:latin typeface="Arial" panose="020B0604020202020204" pitchFamily="34" charset="0"/>
                </a:rPr>
                <a:t>30</a:t>
              </a:r>
              <a:endParaRPr lang="en-US" altLang="en-US" sz="1300">
                <a:latin typeface="Arial" panose="020B0604020202020204" pitchFamily="34" charset="0"/>
              </a:endParaRPr>
            </a:p>
          </p:txBody>
        </p:sp>
        <p:sp>
          <p:nvSpPr>
            <p:cNvPr id="577545" name="Rectangle 1033">
              <a:extLst>
                <a:ext uri="{FF2B5EF4-FFF2-40B4-BE49-F238E27FC236}">
                  <a16:creationId xmlns:a16="http://schemas.microsoft.com/office/drawing/2014/main" id="{FA83AE55-36E5-4DDA-E720-EDB3D998B07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04" y="4009"/>
              <a:ext cx="20" cy="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900">
                  <a:solidFill>
                    <a:srgbClr val="000000"/>
                  </a:solidFill>
                  <a:latin typeface="Arial" panose="020B0604020202020204" pitchFamily="34" charset="0"/>
                </a:rPr>
                <a:t> </a:t>
              </a:r>
              <a:endParaRPr lang="en-US" altLang="en-US" sz="1300">
                <a:latin typeface="Arial" panose="020B0604020202020204" pitchFamily="34" charset="0"/>
              </a:endParaRPr>
            </a:p>
          </p:txBody>
        </p:sp>
        <p:sp>
          <p:nvSpPr>
            <p:cNvPr id="577546" name="Rectangle 1034">
              <a:extLst>
                <a:ext uri="{FF2B5EF4-FFF2-40B4-BE49-F238E27FC236}">
                  <a16:creationId xmlns:a16="http://schemas.microsoft.com/office/drawing/2014/main" id="{A140E026-0610-EED8-1C7A-572EB38B64A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14" y="4002"/>
              <a:ext cx="13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77547" name="Rectangle 1035">
              <a:extLst>
                <a:ext uri="{FF2B5EF4-FFF2-40B4-BE49-F238E27FC236}">
                  <a16:creationId xmlns:a16="http://schemas.microsoft.com/office/drawing/2014/main" id="{78F3DC27-034F-B013-9AC0-1D28B2204E3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27" y="4002"/>
              <a:ext cx="2628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77548" name="Rectangle 1036">
              <a:extLst>
                <a:ext uri="{FF2B5EF4-FFF2-40B4-BE49-F238E27FC236}">
                  <a16:creationId xmlns:a16="http://schemas.microsoft.com/office/drawing/2014/main" id="{79868019-7D81-F1D5-4614-DE7DB8A223B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55" y="4002"/>
              <a:ext cx="6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77549" name="Rectangle 1037">
              <a:extLst>
                <a:ext uri="{FF2B5EF4-FFF2-40B4-BE49-F238E27FC236}">
                  <a16:creationId xmlns:a16="http://schemas.microsoft.com/office/drawing/2014/main" id="{2337EC34-275F-4E7C-5C7A-468736E3C16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53" y="4002"/>
              <a:ext cx="6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77550" name="Rectangle 1038">
              <a:extLst>
                <a:ext uri="{FF2B5EF4-FFF2-40B4-BE49-F238E27FC236}">
                  <a16:creationId xmlns:a16="http://schemas.microsoft.com/office/drawing/2014/main" id="{B7195C4B-2552-40F2-C095-A89F02F08CB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59" y="4002"/>
              <a:ext cx="311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77551" name="Rectangle 1039">
              <a:extLst>
                <a:ext uri="{FF2B5EF4-FFF2-40B4-BE49-F238E27FC236}">
                  <a16:creationId xmlns:a16="http://schemas.microsoft.com/office/drawing/2014/main" id="{7C61C518-382D-AB6A-0895-36756870B4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70" y="4002"/>
              <a:ext cx="6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77552" name="Rectangle 1040">
              <a:extLst>
                <a:ext uri="{FF2B5EF4-FFF2-40B4-BE49-F238E27FC236}">
                  <a16:creationId xmlns:a16="http://schemas.microsoft.com/office/drawing/2014/main" id="{088B6B31-4FD0-7C80-7C46-2487697B347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76" y="4002"/>
              <a:ext cx="310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77553" name="Rectangle 1041">
              <a:extLst>
                <a:ext uri="{FF2B5EF4-FFF2-40B4-BE49-F238E27FC236}">
                  <a16:creationId xmlns:a16="http://schemas.microsoft.com/office/drawing/2014/main" id="{A95CD726-91DC-1882-139B-7F43641FF58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86" y="4002"/>
              <a:ext cx="7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77554" name="Rectangle 1042">
              <a:extLst>
                <a:ext uri="{FF2B5EF4-FFF2-40B4-BE49-F238E27FC236}">
                  <a16:creationId xmlns:a16="http://schemas.microsoft.com/office/drawing/2014/main" id="{4734ECC8-6887-0C20-2F5F-5B3B0971348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93" y="4002"/>
              <a:ext cx="310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77555" name="Rectangle 1043">
              <a:extLst>
                <a:ext uri="{FF2B5EF4-FFF2-40B4-BE49-F238E27FC236}">
                  <a16:creationId xmlns:a16="http://schemas.microsoft.com/office/drawing/2014/main" id="{132F8550-FBD3-52BA-AA60-9748820D088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03" y="4002"/>
              <a:ext cx="7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77556" name="Rectangle 1044">
              <a:extLst>
                <a:ext uri="{FF2B5EF4-FFF2-40B4-BE49-F238E27FC236}">
                  <a16:creationId xmlns:a16="http://schemas.microsoft.com/office/drawing/2014/main" id="{AAD5D466-3453-8B47-4FB3-8878D8A656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10" y="4002"/>
              <a:ext cx="310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77557" name="Rectangle 1045">
              <a:extLst>
                <a:ext uri="{FF2B5EF4-FFF2-40B4-BE49-F238E27FC236}">
                  <a16:creationId xmlns:a16="http://schemas.microsoft.com/office/drawing/2014/main" id="{5F28899E-A83C-5917-1AB5-A5ED5C1B366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20" y="4002"/>
              <a:ext cx="7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77558" name="Rectangle 1046">
              <a:extLst>
                <a:ext uri="{FF2B5EF4-FFF2-40B4-BE49-F238E27FC236}">
                  <a16:creationId xmlns:a16="http://schemas.microsoft.com/office/drawing/2014/main" id="{9E68CF13-C784-7753-33AF-A275A847951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14" y="4008"/>
              <a:ext cx="13" cy="8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77559" name="Rectangle 1047">
              <a:extLst>
                <a:ext uri="{FF2B5EF4-FFF2-40B4-BE49-F238E27FC236}">
                  <a16:creationId xmlns:a16="http://schemas.microsoft.com/office/drawing/2014/main" id="{DEEEBC53-560A-8BD7-E308-DA483937A8F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14" y="4089"/>
              <a:ext cx="13" cy="13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77560" name="Rectangle 1048">
              <a:extLst>
                <a:ext uri="{FF2B5EF4-FFF2-40B4-BE49-F238E27FC236}">
                  <a16:creationId xmlns:a16="http://schemas.microsoft.com/office/drawing/2014/main" id="{25DB86D7-45BF-C5D2-37D5-FC0A7FE9D32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14" y="4089"/>
              <a:ext cx="13" cy="13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77561" name="Rectangle 1049">
              <a:extLst>
                <a:ext uri="{FF2B5EF4-FFF2-40B4-BE49-F238E27FC236}">
                  <a16:creationId xmlns:a16="http://schemas.microsoft.com/office/drawing/2014/main" id="{651384DE-D1AD-D3F5-C641-617C0A05D28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27" y="4089"/>
              <a:ext cx="2628" cy="13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77562" name="Rectangle 1050">
              <a:extLst>
                <a:ext uri="{FF2B5EF4-FFF2-40B4-BE49-F238E27FC236}">
                  <a16:creationId xmlns:a16="http://schemas.microsoft.com/office/drawing/2014/main" id="{549991BF-20BE-D426-7BE0-6502FB324BA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55" y="4008"/>
              <a:ext cx="6" cy="8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77563" name="Rectangle 1051">
              <a:extLst>
                <a:ext uri="{FF2B5EF4-FFF2-40B4-BE49-F238E27FC236}">
                  <a16:creationId xmlns:a16="http://schemas.microsoft.com/office/drawing/2014/main" id="{91CA4E14-6986-D9BD-43DE-D1B43D6AD4F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55" y="4089"/>
              <a:ext cx="13" cy="13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77564" name="Rectangle 1052">
              <a:extLst>
                <a:ext uri="{FF2B5EF4-FFF2-40B4-BE49-F238E27FC236}">
                  <a16:creationId xmlns:a16="http://schemas.microsoft.com/office/drawing/2014/main" id="{1994864D-AABA-D06C-00B8-54B98EBD4B9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68" y="4089"/>
              <a:ext cx="185" cy="13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77565" name="Rectangle 1053">
              <a:extLst>
                <a:ext uri="{FF2B5EF4-FFF2-40B4-BE49-F238E27FC236}">
                  <a16:creationId xmlns:a16="http://schemas.microsoft.com/office/drawing/2014/main" id="{962BF33C-4FC0-FCA8-6F23-872126BC257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53" y="4008"/>
              <a:ext cx="6" cy="8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77566" name="Rectangle 1054">
              <a:extLst>
                <a:ext uri="{FF2B5EF4-FFF2-40B4-BE49-F238E27FC236}">
                  <a16:creationId xmlns:a16="http://schemas.microsoft.com/office/drawing/2014/main" id="{A000894B-280E-C4C3-9E3A-3BB678227F9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53" y="4089"/>
              <a:ext cx="12" cy="13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77567" name="Rectangle 1055">
              <a:extLst>
                <a:ext uri="{FF2B5EF4-FFF2-40B4-BE49-F238E27FC236}">
                  <a16:creationId xmlns:a16="http://schemas.microsoft.com/office/drawing/2014/main" id="{4474C5DA-6153-E9C9-115A-A4557676A96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65" y="4089"/>
              <a:ext cx="305" cy="13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77568" name="Rectangle 1056">
              <a:extLst>
                <a:ext uri="{FF2B5EF4-FFF2-40B4-BE49-F238E27FC236}">
                  <a16:creationId xmlns:a16="http://schemas.microsoft.com/office/drawing/2014/main" id="{822530EA-86A1-52F1-A3F6-BC5661ECAF5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70" y="4008"/>
              <a:ext cx="6" cy="8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77569" name="Rectangle 1057">
              <a:extLst>
                <a:ext uri="{FF2B5EF4-FFF2-40B4-BE49-F238E27FC236}">
                  <a16:creationId xmlns:a16="http://schemas.microsoft.com/office/drawing/2014/main" id="{D85172C5-865E-2234-A241-CC74753E006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70" y="4089"/>
              <a:ext cx="12" cy="13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77570" name="Rectangle 1058">
              <a:extLst>
                <a:ext uri="{FF2B5EF4-FFF2-40B4-BE49-F238E27FC236}">
                  <a16:creationId xmlns:a16="http://schemas.microsoft.com/office/drawing/2014/main" id="{6AEE26A4-480D-BB33-0561-047CD5D9E17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82" y="4089"/>
              <a:ext cx="304" cy="13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77571" name="Rectangle 1059">
              <a:extLst>
                <a:ext uri="{FF2B5EF4-FFF2-40B4-BE49-F238E27FC236}">
                  <a16:creationId xmlns:a16="http://schemas.microsoft.com/office/drawing/2014/main" id="{59B77E81-1140-0CF1-83E7-6568813061F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86" y="4008"/>
              <a:ext cx="7" cy="8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77572" name="Rectangle 1060">
              <a:extLst>
                <a:ext uri="{FF2B5EF4-FFF2-40B4-BE49-F238E27FC236}">
                  <a16:creationId xmlns:a16="http://schemas.microsoft.com/office/drawing/2014/main" id="{F3C5C746-3F8B-D465-4258-F7FDEBA207B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86" y="4089"/>
              <a:ext cx="13" cy="13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77573" name="Rectangle 1061">
              <a:extLst>
                <a:ext uri="{FF2B5EF4-FFF2-40B4-BE49-F238E27FC236}">
                  <a16:creationId xmlns:a16="http://schemas.microsoft.com/office/drawing/2014/main" id="{C66AA084-8740-AFC7-F4C5-F13E0933DAF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99" y="4089"/>
              <a:ext cx="304" cy="13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77574" name="Rectangle 1062">
              <a:extLst>
                <a:ext uri="{FF2B5EF4-FFF2-40B4-BE49-F238E27FC236}">
                  <a16:creationId xmlns:a16="http://schemas.microsoft.com/office/drawing/2014/main" id="{C865EEE0-05CC-3D89-DF4F-BEE8300B0C6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03" y="4008"/>
              <a:ext cx="7" cy="8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77575" name="Rectangle 1063">
              <a:extLst>
                <a:ext uri="{FF2B5EF4-FFF2-40B4-BE49-F238E27FC236}">
                  <a16:creationId xmlns:a16="http://schemas.microsoft.com/office/drawing/2014/main" id="{BA36C86B-2E58-96F5-9805-F998C0E730C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03" y="4089"/>
              <a:ext cx="13" cy="13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77576" name="Rectangle 1064">
              <a:extLst>
                <a:ext uri="{FF2B5EF4-FFF2-40B4-BE49-F238E27FC236}">
                  <a16:creationId xmlns:a16="http://schemas.microsoft.com/office/drawing/2014/main" id="{61D54CC7-8C03-DA67-11A8-8CE898BCE1C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16" y="4089"/>
              <a:ext cx="304" cy="13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77577" name="Rectangle 1065">
              <a:extLst>
                <a:ext uri="{FF2B5EF4-FFF2-40B4-BE49-F238E27FC236}">
                  <a16:creationId xmlns:a16="http://schemas.microsoft.com/office/drawing/2014/main" id="{CFD52991-0036-824F-AAF4-221F31F99F7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20" y="4008"/>
              <a:ext cx="7" cy="8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77578" name="Rectangle 1066">
              <a:extLst>
                <a:ext uri="{FF2B5EF4-FFF2-40B4-BE49-F238E27FC236}">
                  <a16:creationId xmlns:a16="http://schemas.microsoft.com/office/drawing/2014/main" id="{41FBA2C3-70E5-287F-21F7-C9D325D42AF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20" y="4089"/>
              <a:ext cx="7" cy="13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</p:grp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682" name="Rectangle 2">
            <a:extLst>
              <a:ext uri="{FF2B5EF4-FFF2-40B4-BE49-F238E27FC236}">
                <a16:creationId xmlns:a16="http://schemas.microsoft.com/office/drawing/2014/main" id="{54988328-FD68-4DE6-839F-61E7A033FFB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Exercises</a:t>
            </a:r>
          </a:p>
        </p:txBody>
      </p:sp>
      <p:sp>
        <p:nvSpPr>
          <p:cNvPr id="583683" name="Rectangle 3">
            <a:extLst>
              <a:ext uri="{FF2B5EF4-FFF2-40B4-BE49-F238E27FC236}">
                <a16:creationId xmlns:a16="http://schemas.microsoft.com/office/drawing/2014/main" id="{4E0B8FE0-9850-E40C-26EB-39C5F1AA73E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/>
              <a:t>Parametric Analysis (Exercise 14.6-13)</a:t>
            </a:r>
          </a:p>
          <a:p>
            <a:endParaRPr lang="en-US" altLang="en-US"/>
          </a:p>
          <a:p>
            <a:r>
              <a:rPr lang="en-US" altLang="en-US"/>
              <a:t>Pugh Concept Selection (Exercises 14.6-14, 15)</a:t>
            </a:r>
          </a:p>
          <a:p>
            <a:endParaRPr lang="en-US" altLang="en-US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4706" name="Rectangle 2">
            <a:extLst>
              <a:ext uri="{FF2B5EF4-FFF2-40B4-BE49-F238E27FC236}">
                <a16:creationId xmlns:a16="http://schemas.microsoft.com/office/drawing/2014/main" id="{4AA2A031-D0EE-0679-B908-71467DE72FD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Some TRIZ Challenges</a:t>
            </a:r>
          </a:p>
        </p:txBody>
      </p:sp>
      <p:sp>
        <p:nvSpPr>
          <p:cNvPr id="584707" name="Rectangle 3">
            <a:extLst>
              <a:ext uri="{FF2B5EF4-FFF2-40B4-BE49-F238E27FC236}">
                <a16:creationId xmlns:a16="http://schemas.microsoft.com/office/drawing/2014/main" id="{AEFA1494-66E8-0CA3-71FC-1D1B44986E8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381000" indent="-381000">
              <a:buFontTx/>
              <a:buAutoNum type="arabicPeriod"/>
            </a:pPr>
            <a:r>
              <a:rPr lang="en-US" altLang="en-US"/>
              <a:t>How can you fill chocolate bottles with thick syrup?  Heating the syrup will melt the chocolate</a:t>
            </a:r>
          </a:p>
          <a:p>
            <a:pPr marL="800100" lvl="1" indent="-342900"/>
            <a:r>
              <a:rPr lang="en-US" altLang="en-US"/>
              <a:t>Inventive Hint: </a:t>
            </a:r>
            <a:r>
              <a:rPr lang="en-US" altLang="en-US" i="1"/>
              <a:t>Do It Inversely</a:t>
            </a:r>
          </a:p>
          <a:p>
            <a:pPr marL="381000" indent="-381000">
              <a:buFontTx/>
              <a:buAutoNum type="arabicPeriod"/>
            </a:pPr>
            <a:r>
              <a:rPr lang="en-US" altLang="en-US"/>
              <a:t>After forging, metal parts are cleaned with sand.  The sand catches in crevices of the forged shape.  How can the sand be removed?</a:t>
            </a:r>
          </a:p>
          <a:p>
            <a:pPr marL="800100" lvl="1" indent="-342900"/>
            <a:r>
              <a:rPr lang="en-US" altLang="en-US"/>
              <a:t>Inventive Hints: </a:t>
            </a:r>
            <a:r>
              <a:rPr lang="en-US" altLang="en-US" i="1"/>
              <a:t>Do It Inversely, Change the Physical State.</a:t>
            </a:r>
            <a:endParaRPr lang="en-US" altLang="en-US"/>
          </a:p>
          <a:p>
            <a:pPr marL="381000" indent="-381000">
              <a:buFontTx/>
              <a:buAutoNum type="arabicPeriod"/>
            </a:pPr>
            <a:r>
              <a:rPr lang="en-US" altLang="en-US"/>
              <a:t>10mm holes are to be drilled in a rubber hose.  The hose is flexible and makes the hole spacing uneven.</a:t>
            </a:r>
          </a:p>
          <a:p>
            <a:pPr marL="800100" lvl="1" indent="-342900"/>
            <a:r>
              <a:rPr lang="en-US" altLang="en-US"/>
              <a:t>Inventive Hint: </a:t>
            </a:r>
            <a:r>
              <a:rPr lang="en-US" altLang="en-US" i="1"/>
              <a:t>Change the Physical State.</a:t>
            </a:r>
            <a:endParaRPr lang="en-US" altLang="en-US"/>
          </a:p>
          <a:p>
            <a:pPr marL="381000" indent="-381000">
              <a:buFontTx/>
              <a:buAutoNum type="arabicPeriod"/>
            </a:pPr>
            <a:r>
              <a:rPr lang="en-US" altLang="en-US"/>
              <a:t>A desert rover has large tires to roll over boulders, but tests indicate it has a danger of tipping.  How can you prevent the rover from tipping?</a:t>
            </a:r>
          </a:p>
          <a:p>
            <a:pPr marL="800100" lvl="1" indent="-342900"/>
            <a:r>
              <a:rPr lang="en-US" altLang="en-US"/>
              <a:t>Inventive Hint: </a:t>
            </a:r>
            <a:r>
              <a:rPr lang="en-US" altLang="en-US" i="1"/>
              <a:t>Use a “Matreshka” (dolls within dolls).</a:t>
            </a:r>
            <a:endParaRPr lang="en-US" altLang="en-US"/>
          </a:p>
        </p:txBody>
      </p:sp>
      <p:grpSp>
        <p:nvGrpSpPr>
          <p:cNvPr id="584708" name="Group 4">
            <a:extLst>
              <a:ext uri="{FF2B5EF4-FFF2-40B4-BE49-F238E27FC236}">
                <a16:creationId xmlns:a16="http://schemas.microsoft.com/office/drawing/2014/main" id="{2068E60E-0873-1376-5940-070EE74B756B}"/>
              </a:ext>
            </a:extLst>
          </p:cNvPr>
          <p:cNvGrpSpPr>
            <a:grpSpLocks/>
          </p:cNvGrpSpPr>
          <p:nvPr/>
        </p:nvGrpSpPr>
        <p:grpSpPr bwMode="auto">
          <a:xfrm>
            <a:off x="3352800" y="5867400"/>
            <a:ext cx="2133600" cy="838200"/>
            <a:chOff x="1824" y="3600"/>
            <a:chExt cx="1344" cy="528"/>
          </a:xfrm>
        </p:grpSpPr>
        <p:sp>
          <p:nvSpPr>
            <p:cNvPr id="584709" name="Oval 5">
              <a:extLst>
                <a:ext uri="{FF2B5EF4-FFF2-40B4-BE49-F238E27FC236}">
                  <a16:creationId xmlns:a16="http://schemas.microsoft.com/office/drawing/2014/main" id="{E465520F-8511-628D-A31F-772F9A04CA5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84" y="3600"/>
              <a:ext cx="384" cy="384"/>
            </a:xfrm>
            <a:prstGeom prst="ellipse">
              <a:avLst/>
            </a:prstGeom>
            <a:solidFill>
              <a:schemeClr val="accent1"/>
            </a:solidFill>
            <a:ln w="9525">
              <a:round/>
              <a:headEnd/>
              <a:tailEnd/>
            </a:ln>
            <a:effectLst/>
            <a:scene3d>
              <a:camera prst="legacyObliqueTopRight"/>
              <a:lightRig rig="legacyFlat3" dir="b"/>
            </a:scene3d>
            <a:sp3d extrusionH="201600" prstMaterial="legacyMatte">
              <a:bevelT w="13500" h="13500" prst="angle"/>
              <a:bevelB w="13500" h="13500" prst="angle"/>
              <a:extrusionClr>
                <a:schemeClr val="accent1"/>
              </a:extrusionClr>
              <a:contourClr>
                <a:schemeClr val="accent1"/>
              </a:contour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en-US"/>
            </a:p>
          </p:txBody>
        </p:sp>
        <p:sp>
          <p:nvSpPr>
            <p:cNvPr id="584710" name="Oval 6">
              <a:extLst>
                <a:ext uri="{FF2B5EF4-FFF2-40B4-BE49-F238E27FC236}">
                  <a16:creationId xmlns:a16="http://schemas.microsoft.com/office/drawing/2014/main" id="{EA99A69F-27CF-F2CA-2224-42F289C325E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28" y="3744"/>
              <a:ext cx="96" cy="96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84711" name="Oval 7">
              <a:extLst>
                <a:ext uri="{FF2B5EF4-FFF2-40B4-BE49-F238E27FC236}">
                  <a16:creationId xmlns:a16="http://schemas.microsoft.com/office/drawing/2014/main" id="{FF254F0C-7537-53DC-408C-0B2F1CF6CCA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16" y="3600"/>
              <a:ext cx="384" cy="384"/>
            </a:xfrm>
            <a:prstGeom prst="ellipse">
              <a:avLst/>
            </a:prstGeom>
            <a:solidFill>
              <a:schemeClr val="accent1"/>
            </a:solidFill>
            <a:ln w="9525">
              <a:round/>
              <a:headEnd/>
              <a:tailEnd/>
            </a:ln>
            <a:effectLst/>
            <a:scene3d>
              <a:camera prst="legacyObliqueTopRight"/>
              <a:lightRig rig="legacyFlat3" dir="b"/>
            </a:scene3d>
            <a:sp3d extrusionH="201600" prstMaterial="legacyMatte">
              <a:bevelT w="13500" h="13500" prst="angle"/>
              <a:bevelB w="13500" h="13500" prst="angle"/>
              <a:extrusionClr>
                <a:schemeClr val="accent1"/>
              </a:extrusionClr>
              <a:contourClr>
                <a:schemeClr val="accent1"/>
              </a:contour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en-US"/>
            </a:p>
          </p:txBody>
        </p:sp>
        <p:sp>
          <p:nvSpPr>
            <p:cNvPr id="584712" name="Oval 8">
              <a:extLst>
                <a:ext uri="{FF2B5EF4-FFF2-40B4-BE49-F238E27FC236}">
                  <a16:creationId xmlns:a16="http://schemas.microsoft.com/office/drawing/2014/main" id="{8751B42F-9F9C-D819-63D6-B4F9BFD4765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60" y="3744"/>
              <a:ext cx="96" cy="96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84713" name="Rectangle 9">
              <a:extLst>
                <a:ext uri="{FF2B5EF4-FFF2-40B4-BE49-F238E27FC236}">
                  <a16:creationId xmlns:a16="http://schemas.microsoft.com/office/drawing/2014/main" id="{30DB3AD0-53D2-5D91-65E5-515379F2492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68" y="3600"/>
              <a:ext cx="1056" cy="96"/>
            </a:xfrm>
            <a:prstGeom prst="rect">
              <a:avLst/>
            </a:prstGeom>
            <a:solidFill>
              <a:srgbClr val="FF0000"/>
            </a:solidFill>
            <a:ln w="9525">
              <a:miter lim="800000"/>
              <a:headEnd/>
              <a:tailEnd/>
            </a:ln>
            <a:effectLst/>
            <a:scene3d>
              <a:camera prst="legacyObliqueTopRight"/>
              <a:lightRig rig="legacyFlat3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FF0000"/>
              </a:extrusionClr>
              <a:contourClr>
                <a:srgbClr val="FF0000"/>
              </a:contour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en-US"/>
            </a:p>
          </p:txBody>
        </p:sp>
        <p:sp>
          <p:nvSpPr>
            <p:cNvPr id="584714" name="Oval 10">
              <a:extLst>
                <a:ext uri="{FF2B5EF4-FFF2-40B4-BE49-F238E27FC236}">
                  <a16:creationId xmlns:a16="http://schemas.microsoft.com/office/drawing/2014/main" id="{297E0DEB-1277-B135-71FA-BC2987BAAE5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24" y="3744"/>
              <a:ext cx="384" cy="384"/>
            </a:xfrm>
            <a:prstGeom prst="ellipse">
              <a:avLst/>
            </a:prstGeom>
            <a:solidFill>
              <a:schemeClr val="accent1"/>
            </a:solidFill>
            <a:ln w="9525">
              <a:round/>
              <a:headEnd/>
              <a:tailEnd/>
            </a:ln>
            <a:effectLst/>
            <a:scene3d>
              <a:camera prst="legacyObliqueTopRight"/>
              <a:lightRig rig="legacyFlat3" dir="b"/>
            </a:scene3d>
            <a:sp3d extrusionH="201600" prstMaterial="legacyMatte">
              <a:bevelT w="13500" h="13500" prst="angle"/>
              <a:bevelB w="13500" h="13500" prst="angle"/>
              <a:extrusionClr>
                <a:schemeClr val="accent1"/>
              </a:extrusionClr>
              <a:contourClr>
                <a:schemeClr val="accent1"/>
              </a:contour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en-US"/>
            </a:p>
          </p:txBody>
        </p:sp>
        <p:sp>
          <p:nvSpPr>
            <p:cNvPr id="584715" name="Oval 11">
              <a:extLst>
                <a:ext uri="{FF2B5EF4-FFF2-40B4-BE49-F238E27FC236}">
                  <a16:creationId xmlns:a16="http://schemas.microsoft.com/office/drawing/2014/main" id="{75874A02-B01D-29A0-7000-5CE4AF76C54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68" y="3888"/>
              <a:ext cx="96" cy="96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84716" name="Oval 12">
              <a:extLst>
                <a:ext uri="{FF2B5EF4-FFF2-40B4-BE49-F238E27FC236}">
                  <a16:creationId xmlns:a16="http://schemas.microsoft.com/office/drawing/2014/main" id="{0FA445B3-6F21-F975-4F48-843B0311E7D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40" y="3744"/>
              <a:ext cx="384" cy="384"/>
            </a:xfrm>
            <a:prstGeom prst="ellipse">
              <a:avLst/>
            </a:prstGeom>
            <a:solidFill>
              <a:schemeClr val="accent1"/>
            </a:solidFill>
            <a:ln w="9525">
              <a:round/>
              <a:headEnd/>
              <a:tailEnd/>
            </a:ln>
            <a:effectLst/>
            <a:scene3d>
              <a:camera prst="legacyObliqueTopRight"/>
              <a:lightRig rig="legacyFlat3" dir="b"/>
            </a:scene3d>
            <a:sp3d extrusionH="201600" prstMaterial="legacyMatte">
              <a:bevelT w="13500" h="13500" prst="angle"/>
              <a:bevelB w="13500" h="13500" prst="angle"/>
              <a:extrusionClr>
                <a:schemeClr val="accent1"/>
              </a:extrusionClr>
              <a:contourClr>
                <a:schemeClr val="accent1"/>
              </a:contour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en-US"/>
            </a:p>
          </p:txBody>
        </p:sp>
        <p:sp>
          <p:nvSpPr>
            <p:cNvPr id="584717" name="Oval 13">
              <a:extLst>
                <a:ext uri="{FF2B5EF4-FFF2-40B4-BE49-F238E27FC236}">
                  <a16:creationId xmlns:a16="http://schemas.microsoft.com/office/drawing/2014/main" id="{1D505D08-1165-0880-4A7E-9F4D53DADDB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84" y="3888"/>
              <a:ext cx="96" cy="96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7122" name="Rectangle 2">
            <a:extLst>
              <a:ext uri="{FF2B5EF4-FFF2-40B4-BE49-F238E27FC236}">
                <a16:creationId xmlns:a16="http://schemas.microsoft.com/office/drawing/2014/main" id="{2058CCCB-53AF-E243-54B4-5C9A412F292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0" y="292100"/>
            <a:ext cx="6199188" cy="381000"/>
          </a:xfrm>
        </p:spPr>
        <p:txBody>
          <a:bodyPr/>
          <a:lstStyle/>
          <a:p>
            <a:r>
              <a:rPr lang="en-US" altLang="en-US"/>
              <a:t>Pugh’s Static vs. Dynamic Designs</a:t>
            </a:r>
          </a:p>
        </p:txBody>
      </p:sp>
      <p:sp>
        <p:nvSpPr>
          <p:cNvPr id="517123" name="Text Box 3">
            <a:extLst>
              <a:ext uri="{FF2B5EF4-FFF2-40B4-BE49-F238E27FC236}">
                <a16:creationId xmlns:a16="http://schemas.microsoft.com/office/drawing/2014/main" id="{61D3B798-D09F-8890-EBCD-CE372B4CF83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200" y="1276350"/>
            <a:ext cx="8153400" cy="31765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2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77447" tIns="77447" rIns="77447" bIns="77447">
            <a:spAutoFit/>
          </a:bodyPr>
          <a:lstStyle>
            <a:lvl1pPr marL="261938" indent="-261938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409575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820738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230313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641475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0986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5558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0130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4702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buFontTx/>
              <a:buChar char="•"/>
            </a:pPr>
            <a:r>
              <a:rPr lang="en-US" altLang="en-US" sz="1800">
                <a:latin typeface="Arial" panose="020B0604020202020204" pitchFamily="34" charset="0"/>
              </a:rPr>
              <a:t>Some Designs are “Static” – Basic Concept (e.g., Solution) is Well Established, CTQs Can be Defined With Knowledge of the Concept</a:t>
            </a:r>
          </a:p>
          <a:p>
            <a:pPr>
              <a:buFontTx/>
              <a:buChar char="•"/>
            </a:pPr>
            <a:endParaRPr lang="en-US" altLang="en-US" sz="1800">
              <a:latin typeface="Arial" panose="020B0604020202020204" pitchFamily="34" charset="0"/>
            </a:endParaRPr>
          </a:p>
          <a:p>
            <a:pPr>
              <a:buFontTx/>
              <a:buChar char="•"/>
            </a:pPr>
            <a:endParaRPr lang="en-US" altLang="en-US" sz="1800">
              <a:latin typeface="Arial" panose="020B0604020202020204" pitchFamily="34" charset="0"/>
            </a:endParaRPr>
          </a:p>
          <a:p>
            <a:pPr>
              <a:buFontTx/>
              <a:buChar char="•"/>
            </a:pPr>
            <a:endParaRPr lang="en-US" altLang="en-US" sz="1800">
              <a:latin typeface="Arial" panose="020B0604020202020204" pitchFamily="34" charset="0"/>
            </a:endParaRPr>
          </a:p>
          <a:p>
            <a:pPr>
              <a:buFontTx/>
              <a:buChar char="•"/>
            </a:pPr>
            <a:endParaRPr lang="en-US" altLang="en-US" sz="1800">
              <a:latin typeface="Arial" panose="020B0604020202020204" pitchFamily="34" charset="0"/>
            </a:endParaRPr>
          </a:p>
          <a:p>
            <a:pPr>
              <a:buFontTx/>
              <a:buChar char="•"/>
            </a:pPr>
            <a:endParaRPr lang="en-US" altLang="en-US" sz="1800">
              <a:latin typeface="Arial" panose="020B0604020202020204" pitchFamily="34" charset="0"/>
            </a:endParaRPr>
          </a:p>
          <a:p>
            <a:pPr>
              <a:buFontTx/>
              <a:buChar char="•"/>
            </a:pPr>
            <a:endParaRPr lang="en-US" altLang="en-US" sz="1800">
              <a:latin typeface="Arial" panose="020B0604020202020204" pitchFamily="34" charset="0"/>
            </a:endParaRPr>
          </a:p>
          <a:p>
            <a:pPr>
              <a:buFontTx/>
              <a:buChar char="•"/>
            </a:pPr>
            <a:endParaRPr lang="en-US" altLang="en-US" sz="1800">
              <a:latin typeface="Arial" panose="020B0604020202020204" pitchFamily="34" charset="0"/>
            </a:endParaRPr>
          </a:p>
          <a:p>
            <a:pPr>
              <a:buFontTx/>
              <a:buChar char="•"/>
            </a:pPr>
            <a:r>
              <a:rPr lang="en-US" altLang="en-US" sz="1800">
                <a:latin typeface="Arial" panose="020B0604020202020204" pitchFamily="34" charset="0"/>
              </a:rPr>
              <a:t>Some Designs are “Dynamic” – Choice of Concepts is Open to Team, CTQs Should Then be Solution-Independent</a:t>
            </a:r>
          </a:p>
        </p:txBody>
      </p:sp>
      <p:pic>
        <p:nvPicPr>
          <p:cNvPr id="517124" name="Picture 4">
            <a:extLst>
              <a:ext uri="{FF2B5EF4-FFF2-40B4-BE49-F238E27FC236}">
                <a16:creationId xmlns:a16="http://schemas.microsoft.com/office/drawing/2014/main" id="{84BE14D3-7C59-AE64-7355-BBAACC678DE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2362200"/>
            <a:ext cx="2293938" cy="1139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7125" name="Picture 5">
            <a:extLst>
              <a:ext uri="{FF2B5EF4-FFF2-40B4-BE49-F238E27FC236}">
                <a16:creationId xmlns:a16="http://schemas.microsoft.com/office/drawing/2014/main" id="{F5C3A4B2-F5F5-F8E8-0DAB-40C9A394D49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4467225"/>
            <a:ext cx="1149350" cy="1552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17126" name="AutoShape 6">
            <a:extLst>
              <a:ext uri="{FF2B5EF4-FFF2-40B4-BE49-F238E27FC236}">
                <a16:creationId xmlns:a16="http://schemas.microsoft.com/office/drawing/2014/main" id="{8262255C-AB54-FB1A-96BE-C0EA170E8A1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67163" y="2179638"/>
            <a:ext cx="4795837" cy="1384300"/>
          </a:xfrm>
          <a:prstGeom prst="cloudCallout">
            <a:avLst>
              <a:gd name="adj1" fmla="val -69523"/>
              <a:gd name="adj2" fmla="val -12162"/>
            </a:avLst>
          </a:prstGeom>
          <a:solidFill>
            <a:srgbClr val="FFFF99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77447" tIns="77447" rIns="77447" bIns="77447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409575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820738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230313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641475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0986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5558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0130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4702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300" b="1">
                <a:latin typeface="Arial" panose="020B0604020202020204" pitchFamily="34" charset="0"/>
              </a:rPr>
              <a:t>Basic Car Concept has Included: Engine, Transmission, 4 Wheels, Passenger Compartment for the Last 100 Years!</a:t>
            </a:r>
          </a:p>
        </p:txBody>
      </p:sp>
      <p:sp>
        <p:nvSpPr>
          <p:cNvPr id="517127" name="AutoShape 7">
            <a:extLst>
              <a:ext uri="{FF2B5EF4-FFF2-40B4-BE49-F238E27FC236}">
                <a16:creationId xmlns:a16="http://schemas.microsoft.com/office/drawing/2014/main" id="{13CF2CC5-04FA-1B13-DE80-5708174572A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11588" y="4724400"/>
            <a:ext cx="4795837" cy="1079500"/>
          </a:xfrm>
          <a:prstGeom prst="cloudCallout">
            <a:avLst>
              <a:gd name="adj1" fmla="val -79782"/>
              <a:gd name="adj2" fmla="val 750"/>
            </a:avLst>
          </a:prstGeom>
          <a:solidFill>
            <a:schemeClr val="hlink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77447" tIns="77447" rIns="77447" bIns="77447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409575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820738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230313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641475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0986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5558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0130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4702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300" b="1">
                <a:latin typeface="Arial" panose="020B0604020202020204" pitchFamily="34" charset="0"/>
              </a:rPr>
              <a:t>Lighting Concepts Could Include: Incandescent, Fluorescent, LED, Mercury-Vapor, Others</a:t>
            </a:r>
          </a:p>
        </p:txBody>
      </p:sp>
      <p:sp>
        <p:nvSpPr>
          <p:cNvPr id="517128" name="Text Box 8">
            <a:extLst>
              <a:ext uri="{FF2B5EF4-FFF2-40B4-BE49-F238E27FC236}">
                <a16:creationId xmlns:a16="http://schemas.microsoft.com/office/drawing/2014/main" id="{D0C379A2-33F8-31F4-2A9B-20712514803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10400" y="6324600"/>
            <a:ext cx="1528763" cy="393700"/>
          </a:xfrm>
          <a:prstGeom prst="rect">
            <a:avLst/>
          </a:prstGeom>
          <a:solidFill>
            <a:schemeClr val="bg1"/>
          </a:solidFill>
          <a:ln w="12700">
            <a:solidFill>
              <a:schemeClr val="accent2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900" b="1" i="1">
                <a:latin typeface="Arial" panose="020B0604020202020204" pitchFamily="34" charset="0"/>
              </a:rPr>
              <a:t>Page 14.2-3</a:t>
            </a:r>
            <a:endParaRPr lang="en-US" altLang="en-US" sz="1300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9176" name="Text Box 8">
            <a:extLst>
              <a:ext uri="{FF2B5EF4-FFF2-40B4-BE49-F238E27FC236}">
                <a16:creationId xmlns:a16="http://schemas.microsoft.com/office/drawing/2014/main" id="{5C5C2E15-A65C-A7A3-35FE-4C4019CB73A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2313" y="5715000"/>
            <a:ext cx="7735887" cy="430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2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77447" tIns="77447" rIns="77447" bIns="77447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409575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820738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230313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641475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0986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5558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0130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4702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800" b="1">
                <a:latin typeface="Arial" panose="020B0604020202020204" pitchFamily="34" charset="0"/>
              </a:rPr>
              <a:t>Methods: </a:t>
            </a:r>
            <a:r>
              <a:rPr lang="en-US" altLang="en-US" sz="1600" b="1">
                <a:latin typeface="Arial" panose="020B0604020202020204" pitchFamily="34" charset="0"/>
              </a:rPr>
              <a:t>Customer Needs Research, Quality Function Deployment (QFD)</a:t>
            </a:r>
          </a:p>
        </p:txBody>
      </p:sp>
      <p:sp>
        <p:nvSpPr>
          <p:cNvPr id="519184" name="AutoShape 16">
            <a:extLst>
              <a:ext uri="{FF2B5EF4-FFF2-40B4-BE49-F238E27FC236}">
                <a16:creationId xmlns:a16="http://schemas.microsoft.com/office/drawing/2014/main" id="{DE33CA6F-1767-7A0E-A89D-B01926407238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9600" y="4419600"/>
            <a:ext cx="7924800" cy="2133600"/>
          </a:xfrm>
          <a:prstGeom prst="roundRect">
            <a:avLst>
              <a:gd name="adj" fmla="val 16667"/>
            </a:avLst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2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6302" tIns="86302" rIns="86302" bIns="86302" anchor="ctr">
            <a:spAutoFit/>
          </a:bodyPr>
          <a:lstStyle/>
          <a:p>
            <a:endParaRPr lang="en-US"/>
          </a:p>
        </p:txBody>
      </p:sp>
      <p:sp>
        <p:nvSpPr>
          <p:cNvPr id="519185" name="AutoShape 17">
            <a:extLst>
              <a:ext uri="{FF2B5EF4-FFF2-40B4-BE49-F238E27FC236}">
                <a16:creationId xmlns:a16="http://schemas.microsoft.com/office/drawing/2014/main" id="{78A6A881-E943-EEB3-6CAF-5ADD9249B70F}"/>
              </a:ext>
            </a:extLst>
          </p:cNvPr>
          <p:cNvSpPr>
            <a:spLocks noChangeArrowheads="1"/>
          </p:cNvSpPr>
          <p:nvPr/>
        </p:nvSpPr>
        <p:spPr bwMode="auto">
          <a:xfrm>
            <a:off x="876300" y="4116388"/>
            <a:ext cx="2471738" cy="536575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7447" tIns="77447" rIns="77447" bIns="77447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409575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820738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230313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641475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0986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5558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0130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4702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/>
            <a:r>
              <a:rPr lang="en-US" altLang="en-US" sz="2200" b="1" i="1">
                <a:solidFill>
                  <a:schemeClr val="bg1"/>
                </a:solidFill>
                <a:latin typeface="Arial" panose="020B0604020202020204" pitchFamily="34" charset="0"/>
              </a:rPr>
              <a:t>Dynamic Design:</a:t>
            </a:r>
          </a:p>
        </p:txBody>
      </p:sp>
      <p:sp>
        <p:nvSpPr>
          <p:cNvPr id="519186" name="Rectangle 18">
            <a:extLst>
              <a:ext uri="{FF2B5EF4-FFF2-40B4-BE49-F238E27FC236}">
                <a16:creationId xmlns:a16="http://schemas.microsoft.com/office/drawing/2014/main" id="{F7E20865-947B-1278-187C-06CB5B7AAF4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CTQ Definition Approach</a:t>
            </a:r>
          </a:p>
        </p:txBody>
      </p:sp>
      <p:sp>
        <p:nvSpPr>
          <p:cNvPr id="519190" name="Text Box 22">
            <a:extLst>
              <a:ext uri="{FF2B5EF4-FFF2-40B4-BE49-F238E27FC236}">
                <a16:creationId xmlns:a16="http://schemas.microsoft.com/office/drawing/2014/main" id="{4417F295-1C52-6AE2-7A61-57E70AC2996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5800" y="2817813"/>
            <a:ext cx="7772400" cy="6746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2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77447" tIns="77447" rIns="77447" bIns="77447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409575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820738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230313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641475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0986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5558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0130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4702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800" b="1">
                <a:latin typeface="Arial" panose="020B0604020202020204" pitchFamily="34" charset="0"/>
              </a:rPr>
              <a:t>Methods: </a:t>
            </a:r>
            <a:r>
              <a:rPr lang="en-US" altLang="en-US" sz="1600" b="1">
                <a:latin typeface="Arial" panose="020B0604020202020204" pitchFamily="34" charset="0"/>
              </a:rPr>
              <a:t>Conjoint Analysis, Kano Analysis, Rapid Application Development (RAD)</a:t>
            </a:r>
          </a:p>
        </p:txBody>
      </p:sp>
      <p:sp>
        <p:nvSpPr>
          <p:cNvPr id="519193" name="AutoShape 25">
            <a:extLst>
              <a:ext uri="{FF2B5EF4-FFF2-40B4-BE49-F238E27FC236}">
                <a16:creationId xmlns:a16="http://schemas.microsoft.com/office/drawing/2014/main" id="{17667103-B6D3-25FD-15DD-EA04FCA54BF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4038" y="1293813"/>
            <a:ext cx="7980362" cy="2286000"/>
          </a:xfrm>
          <a:prstGeom prst="roundRect">
            <a:avLst>
              <a:gd name="adj" fmla="val 16667"/>
            </a:avLst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2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6302" tIns="86302" rIns="86302" bIns="86302" anchor="ctr">
            <a:spAutoFit/>
          </a:bodyPr>
          <a:lstStyle/>
          <a:p>
            <a:endParaRPr lang="en-US"/>
          </a:p>
        </p:txBody>
      </p:sp>
      <p:sp>
        <p:nvSpPr>
          <p:cNvPr id="519194" name="AutoShape 26">
            <a:extLst>
              <a:ext uri="{FF2B5EF4-FFF2-40B4-BE49-F238E27FC236}">
                <a16:creationId xmlns:a16="http://schemas.microsoft.com/office/drawing/2014/main" id="{39F06111-DB63-59EC-200C-CCA4B625D55E}"/>
              </a:ext>
            </a:extLst>
          </p:cNvPr>
          <p:cNvSpPr>
            <a:spLocks noChangeArrowheads="1"/>
          </p:cNvSpPr>
          <p:nvPr/>
        </p:nvSpPr>
        <p:spPr bwMode="auto">
          <a:xfrm>
            <a:off x="927100" y="1141413"/>
            <a:ext cx="2087563" cy="555625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2857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7447" tIns="77447" rIns="77447" bIns="77447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409575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820738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230313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641475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0986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5558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0130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4702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/>
            <a:r>
              <a:rPr lang="en-US" altLang="en-US" sz="2200" b="1" i="1">
                <a:solidFill>
                  <a:schemeClr val="bg1"/>
                </a:solidFill>
                <a:latin typeface="Arial" panose="020B0604020202020204" pitchFamily="34" charset="0"/>
              </a:rPr>
              <a:t>Static Design:</a:t>
            </a:r>
          </a:p>
        </p:txBody>
      </p:sp>
      <p:sp>
        <p:nvSpPr>
          <p:cNvPr id="519195" name="Text Box 27">
            <a:extLst>
              <a:ext uri="{FF2B5EF4-FFF2-40B4-BE49-F238E27FC236}">
                <a16:creationId xmlns:a16="http://schemas.microsoft.com/office/drawing/2014/main" id="{CDEB6D77-0C7A-C259-B129-2D70FF52A86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34200" y="6324600"/>
            <a:ext cx="1528763" cy="393700"/>
          </a:xfrm>
          <a:prstGeom prst="rect">
            <a:avLst/>
          </a:prstGeom>
          <a:solidFill>
            <a:schemeClr val="bg1"/>
          </a:solidFill>
          <a:ln w="12700">
            <a:solidFill>
              <a:schemeClr val="accent2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900" b="1" i="1">
                <a:latin typeface="Arial" panose="020B0604020202020204" pitchFamily="34" charset="0"/>
              </a:rPr>
              <a:t>Page 14.2-4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grpSp>
        <p:nvGrpSpPr>
          <p:cNvPr id="519201" name="Group 33">
            <a:extLst>
              <a:ext uri="{FF2B5EF4-FFF2-40B4-BE49-F238E27FC236}">
                <a16:creationId xmlns:a16="http://schemas.microsoft.com/office/drawing/2014/main" id="{8763F710-5C6E-39A0-BFA3-C2B75185494F}"/>
              </a:ext>
            </a:extLst>
          </p:cNvPr>
          <p:cNvGrpSpPr>
            <a:grpSpLocks/>
          </p:cNvGrpSpPr>
          <p:nvPr/>
        </p:nvGrpSpPr>
        <p:grpSpPr bwMode="auto">
          <a:xfrm>
            <a:off x="838200" y="1828800"/>
            <a:ext cx="7391400" cy="838200"/>
            <a:chOff x="1616" y="1296"/>
            <a:chExt cx="2812" cy="288"/>
          </a:xfrm>
        </p:grpSpPr>
        <p:sp>
          <p:nvSpPr>
            <p:cNvPr id="519196" name="Text Box 28">
              <a:extLst>
                <a:ext uri="{FF2B5EF4-FFF2-40B4-BE49-F238E27FC236}">
                  <a16:creationId xmlns:a16="http://schemas.microsoft.com/office/drawing/2014/main" id="{9C8FE81B-F8F1-4ADB-4DD5-093D15339A4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616" y="1296"/>
              <a:ext cx="815" cy="287"/>
            </a:xfrm>
            <a:prstGeom prst="rect">
              <a:avLst/>
            </a:prstGeom>
            <a:solidFill>
              <a:srgbClr val="FFFF99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/>
              <a:r>
                <a:rPr lang="en-US" altLang="ko-KR" sz="1800" b="1">
                  <a:latin typeface="Arial" panose="020B0604020202020204" pitchFamily="34" charset="0"/>
                  <a:ea typeface="Batang" panose="02030600000101010101" pitchFamily="18" charset="-127"/>
                </a:rPr>
                <a:t>Market Research/ Consumer Needs</a:t>
              </a:r>
              <a:endParaRPr lang="en-US" altLang="en-US" sz="1900">
                <a:latin typeface="Arial" panose="020B0604020202020204" pitchFamily="34" charset="0"/>
              </a:endParaRPr>
            </a:p>
          </p:txBody>
        </p:sp>
        <p:sp>
          <p:nvSpPr>
            <p:cNvPr id="519197" name="Text Box 29">
              <a:extLst>
                <a:ext uri="{FF2B5EF4-FFF2-40B4-BE49-F238E27FC236}">
                  <a16:creationId xmlns:a16="http://schemas.microsoft.com/office/drawing/2014/main" id="{3CD6837A-F043-3FDB-9F2C-B0BDA8C52C4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674" y="1296"/>
              <a:ext cx="755" cy="288"/>
            </a:xfrm>
            <a:prstGeom prst="rect">
              <a:avLst/>
            </a:prstGeom>
            <a:solidFill>
              <a:srgbClr val="FFFF99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/>
              <a:r>
                <a:rPr lang="en-US" altLang="ko-KR" sz="1800" b="1">
                  <a:latin typeface="Arial" panose="020B0604020202020204" pitchFamily="34" charset="0"/>
                  <a:ea typeface="Batang" panose="02030600000101010101" pitchFamily="18" charset="-127"/>
                </a:rPr>
                <a:t>Conceptual</a:t>
              </a:r>
            </a:p>
            <a:p>
              <a:pPr algn="ctr" eaLnBrk="1" hangingPunct="1"/>
              <a:r>
                <a:rPr lang="en-US" altLang="ko-KR" sz="1800" b="1">
                  <a:latin typeface="Arial" panose="020B0604020202020204" pitchFamily="34" charset="0"/>
                  <a:ea typeface="Batang" panose="02030600000101010101" pitchFamily="18" charset="-127"/>
                </a:rPr>
                <a:t>Design</a:t>
              </a:r>
              <a:endParaRPr lang="en-US" altLang="en-US" sz="1900">
                <a:latin typeface="Arial" panose="020B0604020202020204" pitchFamily="34" charset="0"/>
              </a:endParaRPr>
            </a:p>
          </p:txBody>
        </p:sp>
        <p:sp>
          <p:nvSpPr>
            <p:cNvPr id="519198" name="Text Box 30">
              <a:extLst>
                <a:ext uri="{FF2B5EF4-FFF2-40B4-BE49-F238E27FC236}">
                  <a16:creationId xmlns:a16="http://schemas.microsoft.com/office/drawing/2014/main" id="{AFD0849B-8896-4165-A769-0B9694AFCCA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72" y="1296"/>
              <a:ext cx="756" cy="288"/>
            </a:xfrm>
            <a:prstGeom prst="rect">
              <a:avLst/>
            </a:prstGeom>
            <a:solidFill>
              <a:srgbClr val="FFFF99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/>
              <a:r>
                <a:rPr lang="en-US" altLang="ko-KR" sz="1800" b="1">
                  <a:latin typeface="Arial" panose="020B0604020202020204" pitchFamily="34" charset="0"/>
                  <a:ea typeface="Batang" panose="02030600000101010101" pitchFamily="18" charset="-127"/>
                </a:rPr>
                <a:t>Requirements Definition</a:t>
              </a:r>
              <a:endParaRPr lang="en-US" altLang="en-US" sz="1900">
                <a:latin typeface="Arial" panose="020B0604020202020204" pitchFamily="34" charset="0"/>
              </a:endParaRPr>
            </a:p>
          </p:txBody>
        </p:sp>
        <p:sp>
          <p:nvSpPr>
            <p:cNvPr id="519199" name="Line 31">
              <a:extLst>
                <a:ext uri="{FF2B5EF4-FFF2-40B4-BE49-F238E27FC236}">
                  <a16:creationId xmlns:a16="http://schemas.microsoft.com/office/drawing/2014/main" id="{04F0F07C-8E6B-7CC5-1F35-84B202EB57E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431" y="1482"/>
              <a:ext cx="239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9200" name="Line 32">
              <a:extLst>
                <a:ext uri="{FF2B5EF4-FFF2-40B4-BE49-F238E27FC236}">
                  <a16:creationId xmlns:a16="http://schemas.microsoft.com/office/drawing/2014/main" id="{F64ECA82-9C85-290C-DFF9-3F41A184BC0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426" y="1477"/>
              <a:ext cx="244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519207" name="Group 39">
            <a:extLst>
              <a:ext uri="{FF2B5EF4-FFF2-40B4-BE49-F238E27FC236}">
                <a16:creationId xmlns:a16="http://schemas.microsoft.com/office/drawing/2014/main" id="{A4E8DED1-557C-B9EF-334F-4F439F22F8CB}"/>
              </a:ext>
            </a:extLst>
          </p:cNvPr>
          <p:cNvGrpSpPr>
            <a:grpSpLocks/>
          </p:cNvGrpSpPr>
          <p:nvPr/>
        </p:nvGrpSpPr>
        <p:grpSpPr bwMode="auto">
          <a:xfrm>
            <a:off x="914400" y="4876800"/>
            <a:ext cx="7391400" cy="798513"/>
            <a:chOff x="1616" y="3287"/>
            <a:chExt cx="2888" cy="288"/>
          </a:xfrm>
        </p:grpSpPr>
        <p:sp>
          <p:nvSpPr>
            <p:cNvPr id="519202" name="Text Box 34">
              <a:extLst>
                <a:ext uri="{FF2B5EF4-FFF2-40B4-BE49-F238E27FC236}">
                  <a16:creationId xmlns:a16="http://schemas.microsoft.com/office/drawing/2014/main" id="{2437558F-62E1-9896-6FA3-176FD473CF4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616" y="3287"/>
              <a:ext cx="891" cy="288"/>
            </a:xfrm>
            <a:prstGeom prst="rect">
              <a:avLst/>
            </a:prstGeom>
            <a:solidFill>
              <a:srgbClr val="CC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/>
              <a:r>
                <a:rPr lang="en-US" altLang="ko-KR" sz="1800" b="1">
                  <a:latin typeface="Arial" panose="020B0604020202020204" pitchFamily="34" charset="0"/>
                  <a:ea typeface="Batang" panose="02030600000101010101" pitchFamily="18" charset="-127"/>
                </a:rPr>
                <a:t>Market Research/ Consumer Needs</a:t>
              </a:r>
              <a:endParaRPr lang="en-US" altLang="en-US" sz="1900">
                <a:latin typeface="Arial" panose="020B0604020202020204" pitchFamily="34" charset="0"/>
              </a:endParaRPr>
            </a:p>
          </p:txBody>
        </p:sp>
        <p:sp>
          <p:nvSpPr>
            <p:cNvPr id="519203" name="Text Box 35">
              <a:extLst>
                <a:ext uri="{FF2B5EF4-FFF2-40B4-BE49-F238E27FC236}">
                  <a16:creationId xmlns:a16="http://schemas.microsoft.com/office/drawing/2014/main" id="{250B539D-F2B1-12DC-B6B5-0290EFB674A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750" y="3288"/>
              <a:ext cx="755" cy="287"/>
            </a:xfrm>
            <a:prstGeom prst="rect">
              <a:avLst/>
            </a:prstGeom>
            <a:solidFill>
              <a:srgbClr val="CC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/>
              <a:r>
                <a:rPr lang="en-US" altLang="ko-KR" sz="1800" b="1">
                  <a:latin typeface="Arial" panose="020B0604020202020204" pitchFamily="34" charset="0"/>
                  <a:ea typeface="Batang" panose="02030600000101010101" pitchFamily="18" charset="-127"/>
                </a:rPr>
                <a:t>Requirements Definition</a:t>
              </a:r>
              <a:endParaRPr lang="en-US" altLang="en-US" sz="1900">
                <a:latin typeface="Arial" panose="020B0604020202020204" pitchFamily="34" charset="0"/>
              </a:endParaRPr>
            </a:p>
          </p:txBody>
        </p:sp>
        <p:sp>
          <p:nvSpPr>
            <p:cNvPr id="519204" name="Text Box 36">
              <a:extLst>
                <a:ext uri="{FF2B5EF4-FFF2-40B4-BE49-F238E27FC236}">
                  <a16:creationId xmlns:a16="http://schemas.microsoft.com/office/drawing/2014/main" id="{CBBB12FE-4648-C51D-37CD-C2C2D704832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748" y="3288"/>
              <a:ext cx="756" cy="287"/>
            </a:xfrm>
            <a:prstGeom prst="rect">
              <a:avLst/>
            </a:prstGeom>
            <a:solidFill>
              <a:srgbClr val="CC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/>
              <a:r>
                <a:rPr lang="en-US" altLang="ko-KR" sz="1800" b="1">
                  <a:latin typeface="Arial" panose="020B0604020202020204" pitchFamily="34" charset="0"/>
                  <a:ea typeface="Batang" panose="02030600000101010101" pitchFamily="18" charset="-127"/>
                </a:rPr>
                <a:t>Conceptual</a:t>
              </a:r>
            </a:p>
            <a:p>
              <a:pPr algn="ctr" eaLnBrk="1" hangingPunct="1"/>
              <a:r>
                <a:rPr lang="en-US" altLang="ko-KR" sz="1800" b="1">
                  <a:latin typeface="Arial" panose="020B0604020202020204" pitchFamily="34" charset="0"/>
                  <a:ea typeface="Batang" panose="02030600000101010101" pitchFamily="18" charset="-127"/>
                </a:rPr>
                <a:t>Design</a:t>
              </a:r>
              <a:endParaRPr lang="en-US" altLang="en-US" sz="1900">
                <a:latin typeface="Arial" panose="020B0604020202020204" pitchFamily="34" charset="0"/>
              </a:endParaRPr>
            </a:p>
          </p:txBody>
        </p:sp>
        <p:sp>
          <p:nvSpPr>
            <p:cNvPr id="519205" name="Line 37">
              <a:extLst>
                <a:ext uri="{FF2B5EF4-FFF2-40B4-BE49-F238E27FC236}">
                  <a16:creationId xmlns:a16="http://schemas.microsoft.com/office/drawing/2014/main" id="{F92902BC-FCBE-4949-14AB-BB8117DD882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507" y="3474"/>
              <a:ext cx="239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9206" name="Line 38">
              <a:extLst>
                <a:ext uri="{FF2B5EF4-FFF2-40B4-BE49-F238E27FC236}">
                  <a16:creationId xmlns:a16="http://schemas.microsoft.com/office/drawing/2014/main" id="{78B83AB6-9742-C619-8153-767421B4876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502" y="3468"/>
              <a:ext cx="244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1360" name="Rectangle 16">
            <a:extLst>
              <a:ext uri="{FF2B5EF4-FFF2-40B4-BE49-F238E27FC236}">
                <a16:creationId xmlns:a16="http://schemas.microsoft.com/office/drawing/2014/main" id="{88070C52-116C-A01F-0433-245BC47196E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Concept Development</a:t>
            </a:r>
          </a:p>
        </p:txBody>
      </p:sp>
      <p:sp>
        <p:nvSpPr>
          <p:cNvPr id="441361" name="Rectangle 17">
            <a:extLst>
              <a:ext uri="{FF2B5EF4-FFF2-40B4-BE49-F238E27FC236}">
                <a16:creationId xmlns:a16="http://schemas.microsoft.com/office/drawing/2014/main" id="{7B7B3FC8-9BFF-BA31-F72F-6E38DE7A05D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 sz="2800"/>
              <a:t>Analogy (</a:t>
            </a:r>
            <a:r>
              <a:rPr lang="en-US" altLang="en-US" sz="2800" i="1"/>
              <a:t>See Forced Analogy</a:t>
            </a:r>
            <a:r>
              <a:rPr lang="en-US" altLang="en-US" sz="2800"/>
              <a:t>)</a:t>
            </a:r>
          </a:p>
          <a:p>
            <a:endParaRPr lang="en-US" altLang="en-US" sz="2800"/>
          </a:p>
          <a:p>
            <a:r>
              <a:rPr lang="en-US" altLang="en-US" sz="2800"/>
              <a:t>Attribute Listing (</a:t>
            </a:r>
            <a:r>
              <a:rPr lang="en-US" altLang="en-US" sz="2800" i="1"/>
              <a:t>See Attribute Listing</a:t>
            </a:r>
            <a:r>
              <a:rPr lang="en-US" altLang="en-US" sz="2800"/>
              <a:t>)</a:t>
            </a:r>
          </a:p>
          <a:p>
            <a:endParaRPr lang="en-US" altLang="en-US" sz="2800"/>
          </a:p>
          <a:p>
            <a:r>
              <a:rPr lang="en-US" altLang="en-US" sz="2800"/>
              <a:t>Inversion (</a:t>
            </a:r>
            <a:r>
              <a:rPr lang="en-US" altLang="en-US" sz="2800" i="1"/>
              <a:t>See Problem Reversal</a:t>
            </a:r>
            <a:r>
              <a:rPr lang="en-US" altLang="en-US" sz="2800"/>
              <a:t>)</a:t>
            </a:r>
          </a:p>
        </p:txBody>
      </p:sp>
      <p:sp>
        <p:nvSpPr>
          <p:cNvPr id="441362" name="Text Box 18">
            <a:extLst>
              <a:ext uri="{FF2B5EF4-FFF2-40B4-BE49-F238E27FC236}">
                <a16:creationId xmlns:a16="http://schemas.microsoft.com/office/drawing/2014/main" id="{9D47AEE6-E654-6339-3F17-C690EC6EBC2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10400" y="6324600"/>
            <a:ext cx="1528763" cy="393700"/>
          </a:xfrm>
          <a:prstGeom prst="rect">
            <a:avLst/>
          </a:prstGeom>
          <a:solidFill>
            <a:schemeClr val="bg1"/>
          </a:solidFill>
          <a:ln w="12700">
            <a:solidFill>
              <a:schemeClr val="accent2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900" b="1" i="1">
                <a:latin typeface="Arial" panose="020B0604020202020204" pitchFamily="34" charset="0"/>
              </a:rPr>
              <a:t>Page 14.2-6</a:t>
            </a:r>
            <a:endParaRPr lang="en-US" altLang="en-US" sz="1300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3266" name="Rectangle 2">
            <a:extLst>
              <a:ext uri="{FF2B5EF4-FFF2-40B4-BE49-F238E27FC236}">
                <a16:creationId xmlns:a16="http://schemas.microsoft.com/office/drawing/2014/main" id="{50914F57-FD6D-69DB-EAAD-6082B692EE9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“Systematic” Invention - TRIZ</a:t>
            </a:r>
          </a:p>
        </p:txBody>
      </p:sp>
      <p:sp>
        <p:nvSpPr>
          <p:cNvPr id="523267" name="Rectangle 3">
            <a:extLst>
              <a:ext uri="{FF2B5EF4-FFF2-40B4-BE49-F238E27FC236}">
                <a16:creationId xmlns:a16="http://schemas.microsoft.com/office/drawing/2014/main" id="{E94AB1FD-1B2A-E3AE-D95D-244DAE7C265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algn="ctr">
              <a:lnSpc>
                <a:spcPct val="90000"/>
              </a:lnSpc>
              <a:buFont typeface="Symbol" panose="05050102010706020507" pitchFamily="18" charset="2"/>
              <a:buNone/>
            </a:pPr>
            <a:r>
              <a:rPr lang="en-US" altLang="en-US" sz="2800" b="1"/>
              <a:t>TRIZ - The Theory of Inventive Problem Solving</a:t>
            </a:r>
            <a:br>
              <a:rPr lang="en-US" altLang="en-US" sz="2800" b="1"/>
            </a:br>
            <a:endParaRPr lang="en-US" altLang="en-US" sz="2800" b="1"/>
          </a:p>
        </p:txBody>
      </p:sp>
      <p:pic>
        <p:nvPicPr>
          <p:cNvPr id="523279" name="Picture 15">
            <a:extLst>
              <a:ext uri="{FF2B5EF4-FFF2-40B4-BE49-F238E27FC236}">
                <a16:creationId xmlns:a16="http://schemas.microsoft.com/office/drawing/2014/main" id="{60950297-80CE-D8C2-5154-FBC39F565A7D}"/>
              </a:ext>
            </a:extLst>
          </p:cNvPr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2286000"/>
            <a:ext cx="8677275" cy="1295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23280" name="AutoShape 16">
            <a:extLst>
              <a:ext uri="{FF2B5EF4-FFF2-40B4-BE49-F238E27FC236}">
                <a16:creationId xmlns:a16="http://schemas.microsoft.com/office/drawing/2014/main" id="{9CC87706-50C8-652F-DCEF-BC3CDDB317A5}"/>
              </a:ext>
            </a:extLst>
          </p:cNvPr>
          <p:cNvSpPr>
            <a:spLocks noChangeArrowheads="1"/>
          </p:cNvSpPr>
          <p:nvPr/>
        </p:nvSpPr>
        <p:spPr bwMode="auto">
          <a:xfrm rot="3666942">
            <a:off x="1067594" y="1577181"/>
            <a:ext cx="533400" cy="693738"/>
          </a:xfrm>
          <a:prstGeom prst="rightArrow">
            <a:avLst>
              <a:gd name="adj1" fmla="val 50000"/>
              <a:gd name="adj2" fmla="val 25000"/>
            </a:avLst>
          </a:prstGeom>
          <a:solidFill>
            <a:schemeClr val="accent2"/>
          </a:solidFill>
          <a:ln w="25400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graphicFrame>
        <p:nvGraphicFramePr>
          <p:cNvPr id="523281" name="Object 17">
            <a:extLst>
              <a:ext uri="{FF2B5EF4-FFF2-40B4-BE49-F238E27FC236}">
                <a16:creationId xmlns:a16="http://schemas.microsoft.com/office/drawing/2014/main" id="{26DF19EA-800E-D037-085A-919E86D45CAB}"/>
              </a:ext>
            </a:extLst>
          </p:cNvPr>
          <p:cNvGraphicFramePr>
            <a:graphicFrameLocks noChangeAspect="1"/>
          </p:cNvGraphicFramePr>
          <p:nvPr>
            <p:ph sz="half" idx="4294967295"/>
          </p:nvPr>
        </p:nvGraphicFramePr>
        <p:xfrm>
          <a:off x="2971800" y="3886200"/>
          <a:ext cx="2435225" cy="2790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Photo Editor Photo" r:id="rId4" imgW="2114845" imgH="3095238" progId="MSPhotoEd.3">
                  <p:embed/>
                </p:oleObj>
              </mc:Choice>
              <mc:Fallback>
                <p:oleObj name="Photo Editor Photo" r:id="rId4" imgW="2114845" imgH="3095238" progId="MSPhotoEd.3">
                  <p:embed/>
                  <p:pic>
                    <p:nvPicPr>
                      <p:cNvPr id="0" name="Object 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 l="7207" t="19577" r="2702" b="11630"/>
                      <a:stretch>
                        <a:fillRect/>
                      </a:stretch>
                    </p:blipFill>
                    <p:spPr bwMode="auto">
                      <a:xfrm>
                        <a:off x="2971800" y="3886200"/>
                        <a:ext cx="2435225" cy="2790825"/>
                      </a:xfrm>
                      <a:prstGeom prst="rect">
                        <a:avLst/>
                      </a:prstGeom>
                      <a:noFill/>
                      <a:ln w="28575" cmpd="sng">
                        <a:solidFill>
                          <a:schemeClr val="accent2"/>
                        </a:solidFill>
                        <a:miter lim="800000"/>
                        <a:headEnd/>
                        <a:tailEnd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23283" name="Text Box 19">
            <a:extLst>
              <a:ext uri="{FF2B5EF4-FFF2-40B4-BE49-F238E27FC236}">
                <a16:creationId xmlns:a16="http://schemas.microsoft.com/office/drawing/2014/main" id="{4DC9CD0B-F4D7-66D0-4A1A-9DB0B85BD3A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22925" y="4746625"/>
            <a:ext cx="1501775" cy="501650"/>
          </a:xfrm>
          <a:prstGeom prst="rect">
            <a:avLst/>
          </a:prstGeom>
          <a:noFill/>
          <a:ln w="12700">
            <a:solidFill>
              <a:schemeClr val="accent2"/>
            </a:solidFill>
            <a:miter lim="800000"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300">
                <a:latin typeface="Arial" panose="020B0604020202020204" pitchFamily="34" charset="0"/>
              </a:rPr>
              <a:t>Genrich Altshuller</a:t>
            </a:r>
          </a:p>
          <a:p>
            <a:pPr eaLnBrk="1" hangingPunct="1"/>
            <a:r>
              <a:rPr lang="en-US" altLang="en-US" sz="1300">
                <a:latin typeface="Arial" panose="020B0604020202020204" pitchFamily="34" charset="0"/>
              </a:rPr>
              <a:t> - Our Hero!</a:t>
            </a:r>
          </a:p>
        </p:txBody>
      </p:sp>
      <p:sp>
        <p:nvSpPr>
          <p:cNvPr id="523284" name="Text Box 20">
            <a:extLst>
              <a:ext uri="{FF2B5EF4-FFF2-40B4-BE49-F238E27FC236}">
                <a16:creationId xmlns:a16="http://schemas.microsoft.com/office/drawing/2014/main" id="{66BF29A1-D0B6-8096-AB0D-4D54CCE8B73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34200" y="6324600"/>
            <a:ext cx="1528763" cy="393700"/>
          </a:xfrm>
          <a:prstGeom prst="rect">
            <a:avLst/>
          </a:prstGeom>
          <a:solidFill>
            <a:schemeClr val="bg1"/>
          </a:solidFill>
          <a:ln w="12700">
            <a:solidFill>
              <a:schemeClr val="accent2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900" b="1" i="1">
                <a:latin typeface="Arial" panose="020B0604020202020204" pitchFamily="34" charset="0"/>
              </a:rPr>
              <a:t>Page 14.2-7</a:t>
            </a:r>
            <a:endParaRPr lang="en-US" altLang="en-US" sz="1300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5314" name="Rectangle 2">
            <a:extLst>
              <a:ext uri="{FF2B5EF4-FFF2-40B4-BE49-F238E27FC236}">
                <a16:creationId xmlns:a16="http://schemas.microsoft.com/office/drawing/2014/main" id="{2CE457D8-A7B3-67A1-7C0A-C8DEDDB6F0E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346075" y="201613"/>
            <a:ext cx="6442075" cy="484187"/>
          </a:xfrm>
          <a:noFill/>
          <a:ln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0488" tIns="44450" rIns="90488" bIns="44450" anchor="b"/>
          <a:lstStyle/>
          <a:p>
            <a:r>
              <a:rPr lang="en-US" altLang="ko-KR">
                <a:ea typeface="굴림" panose="020B0600000101010101" pitchFamily="34" charset="-127"/>
              </a:rPr>
              <a:t>Why TRIZ?</a:t>
            </a:r>
          </a:p>
        </p:txBody>
      </p:sp>
      <p:sp>
        <p:nvSpPr>
          <p:cNvPr id="525315" name="Rectangle 3">
            <a:extLst>
              <a:ext uri="{FF2B5EF4-FFF2-40B4-BE49-F238E27FC236}">
                <a16:creationId xmlns:a16="http://schemas.microsoft.com/office/drawing/2014/main" id="{705015AA-5911-C6C8-E29D-7FA29F284BF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0488" tIns="44450" rIns="90488" bIns="44450"/>
          <a:lstStyle/>
          <a:p>
            <a:r>
              <a:rPr lang="en-US" altLang="ko-KR" sz="1800">
                <a:ea typeface="굴림" panose="020B0600000101010101" pitchFamily="34" charset="-127"/>
              </a:rPr>
              <a:t>Demands on engineers and product developers are overwhelming.</a:t>
            </a:r>
          </a:p>
          <a:p>
            <a:r>
              <a:rPr lang="en-US" altLang="ko-KR" sz="1800">
                <a:ea typeface="굴림" panose="020B0600000101010101" pitchFamily="34" charset="-127"/>
              </a:rPr>
              <a:t>Competitive &amp; customer pressures for innovation &amp; improved value</a:t>
            </a:r>
          </a:p>
          <a:p>
            <a:r>
              <a:rPr lang="en-US" altLang="ko-KR" sz="1800">
                <a:ea typeface="굴림" panose="020B0600000101010101" pitchFamily="34" charset="-127"/>
              </a:rPr>
              <a:t>Compressed development time</a:t>
            </a:r>
          </a:p>
          <a:p>
            <a:r>
              <a:rPr lang="en-US" altLang="ko-KR" sz="1800">
                <a:ea typeface="굴림" panose="020B0600000101010101" pitchFamily="34" charset="-127"/>
              </a:rPr>
              <a:t>Difficult warranty problems/campaigns </a:t>
            </a:r>
          </a:p>
          <a:p>
            <a:r>
              <a:rPr lang="en-US" altLang="ko-KR" sz="1800">
                <a:ea typeface="굴림" panose="020B0600000101010101" pitchFamily="34" charset="-127"/>
              </a:rPr>
              <a:t>Life cycles becoming shorter</a:t>
            </a:r>
          </a:p>
          <a:p>
            <a:r>
              <a:rPr lang="en-US" altLang="ko-KR" sz="1800">
                <a:ea typeface="굴림" panose="020B0600000101010101" pitchFamily="34" charset="-127"/>
              </a:rPr>
              <a:t>Corporate downsizing (Head count reduction) </a:t>
            </a:r>
          </a:p>
          <a:p>
            <a:r>
              <a:rPr lang="en-US" altLang="ko-KR" sz="1800">
                <a:ea typeface="굴림" panose="020B0600000101010101" pitchFamily="34" charset="-127"/>
              </a:rPr>
              <a:t>Products are becoming more complex</a:t>
            </a:r>
          </a:p>
          <a:p>
            <a:r>
              <a:rPr lang="en-US" altLang="ko-KR" sz="1800">
                <a:ea typeface="굴림" panose="020B0600000101010101" pitchFamily="34" charset="-127"/>
              </a:rPr>
              <a:t>What was considered superior yesterday is only satisfactory today, and will be inadequate tomorrow. </a:t>
            </a:r>
          </a:p>
          <a:p>
            <a:r>
              <a:rPr lang="en-US" altLang="ko-KR" sz="1800">
                <a:ea typeface="굴림" panose="020B0600000101010101" pitchFamily="34" charset="-127"/>
              </a:rPr>
              <a:t>Customers have more choices, have become more educated, and more particular.</a:t>
            </a:r>
          </a:p>
        </p:txBody>
      </p:sp>
      <p:sp>
        <p:nvSpPr>
          <p:cNvPr id="525316" name="Rectangle 4">
            <a:extLst>
              <a:ext uri="{FF2B5EF4-FFF2-40B4-BE49-F238E27FC236}">
                <a16:creationId xmlns:a16="http://schemas.microsoft.com/office/drawing/2014/main" id="{BB914776-F5A7-E772-542F-56631C766938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5925" y="5106988"/>
            <a:ext cx="8174038" cy="1577975"/>
          </a:xfrm>
          <a:prstGeom prst="rect">
            <a:avLst/>
          </a:prstGeom>
          <a:solidFill>
            <a:srgbClr val="FFFF99"/>
          </a:solidFill>
          <a:ln w="25400">
            <a:solidFill>
              <a:schemeClr val="accent2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0" hangingPunct="0">
              <a:spcBef>
                <a:spcPct val="20000"/>
              </a:spcBef>
            </a:pPr>
            <a:r>
              <a:rPr lang="en-US" altLang="ko-KR" sz="2400" b="1" i="1">
                <a:ea typeface="굴림" panose="020B0600000101010101" pitchFamily="34" charset="-127"/>
              </a:rPr>
              <a:t>We need to significantly improve the engineers ability to quickly solve  difficult and seemingly impossible engineering problems which often lead to next generation “innovative” products.</a:t>
            </a:r>
            <a:r>
              <a:rPr lang="en-US" altLang="ko-KR" sz="1400">
                <a:solidFill>
                  <a:srgbClr val="333333"/>
                </a:solidFill>
                <a:ea typeface="굴림" panose="020B0600000101010101" pitchFamily="34" charset="-127"/>
              </a:rPr>
              <a:t> </a:t>
            </a:r>
          </a:p>
        </p:txBody>
      </p:sp>
      <p:sp>
        <p:nvSpPr>
          <p:cNvPr id="525317" name="Text Box 5">
            <a:extLst>
              <a:ext uri="{FF2B5EF4-FFF2-40B4-BE49-F238E27FC236}">
                <a16:creationId xmlns:a16="http://schemas.microsoft.com/office/drawing/2014/main" id="{1781BED4-9963-2FB8-4F44-761C59EF665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86600" y="6324600"/>
            <a:ext cx="1528763" cy="393700"/>
          </a:xfrm>
          <a:prstGeom prst="rect">
            <a:avLst/>
          </a:prstGeom>
          <a:solidFill>
            <a:schemeClr val="bg1"/>
          </a:solidFill>
          <a:ln w="12700">
            <a:solidFill>
              <a:schemeClr val="accent2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900" b="1" i="1">
                <a:latin typeface="Arial" panose="020B0604020202020204" pitchFamily="34" charset="0"/>
              </a:rPr>
              <a:t>Page 14.2-7</a:t>
            </a:r>
            <a:endParaRPr lang="en-US" altLang="en-US" sz="130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25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25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25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25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3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253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253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3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253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253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3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253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253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3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253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253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3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253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253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31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52531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52531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31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52531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52531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5315" grpId="0" build="p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7362" name="Rectangle 2">
            <a:extLst>
              <a:ext uri="{FF2B5EF4-FFF2-40B4-BE49-F238E27FC236}">
                <a16:creationId xmlns:a16="http://schemas.microsoft.com/office/drawing/2014/main" id="{13C3981A-1ADE-48EF-FA17-88B0ECD816B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304800" y="247650"/>
            <a:ext cx="8493125" cy="514350"/>
          </a:xfrm>
          <a:noFill/>
          <a:ln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0488" tIns="44450" rIns="90488" bIns="44450" anchor="b"/>
          <a:lstStyle/>
          <a:p>
            <a:r>
              <a:rPr lang="en-US" altLang="ko-KR">
                <a:ea typeface="굴림" panose="020B0600000101010101" pitchFamily="34" charset="-127"/>
              </a:rPr>
              <a:t>Introduction to TRIZ</a:t>
            </a:r>
            <a:endParaRPr lang="en-US" altLang="ko-KR" b="0">
              <a:ea typeface="굴림" panose="020B0600000101010101" pitchFamily="34" charset="-127"/>
            </a:endParaRPr>
          </a:p>
        </p:txBody>
      </p:sp>
      <p:sp>
        <p:nvSpPr>
          <p:cNvPr id="527363" name="Rectangle 3">
            <a:extLst>
              <a:ext uri="{FF2B5EF4-FFF2-40B4-BE49-F238E27FC236}">
                <a16:creationId xmlns:a16="http://schemas.microsoft.com/office/drawing/2014/main" id="{880B6B49-C6CF-736D-CAAE-B1A3BE79BA4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228600" y="1143000"/>
            <a:ext cx="8569325" cy="5410200"/>
          </a:xfrm>
          <a:noFill/>
          <a:ln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0488" tIns="44450" rIns="90488" bIns="44450"/>
          <a:lstStyle/>
          <a:p>
            <a:r>
              <a:rPr lang="en-US" altLang="ko-KR" sz="2200" b="1">
                <a:ea typeface="굴림" panose="020B0600000101010101" pitchFamily="34" charset="-127"/>
              </a:rPr>
              <a:t>Developed by Genrikh Altshuller:</a:t>
            </a:r>
          </a:p>
          <a:p>
            <a:pPr lvl="1">
              <a:buFontTx/>
              <a:buChar char="–"/>
            </a:pPr>
            <a:r>
              <a:rPr lang="en-US" altLang="ko-KR" b="1">
                <a:ea typeface="굴림" panose="020B0600000101010101" pitchFamily="34" charset="-127"/>
              </a:rPr>
              <a:t>A brilliant inventor and Navy patent investigator</a:t>
            </a:r>
          </a:p>
          <a:p>
            <a:pPr lvl="1">
              <a:buFontTx/>
              <a:buChar char="–"/>
            </a:pPr>
            <a:r>
              <a:rPr lang="en-US" altLang="ko-KR" b="1">
                <a:ea typeface="굴림" panose="020B0600000101010101" pitchFamily="34" charset="-127"/>
              </a:rPr>
              <a:t>Made his first invention at the age of 14 on an underwater breathing apparatus</a:t>
            </a:r>
          </a:p>
          <a:p>
            <a:pPr lvl="1">
              <a:buFontTx/>
              <a:buChar char="–"/>
            </a:pPr>
            <a:r>
              <a:rPr lang="en-US" altLang="ko-KR" b="1">
                <a:ea typeface="굴림" panose="020B0600000101010101" pitchFamily="34" charset="-127"/>
              </a:rPr>
              <a:t>Degree in Mechanical Engineering</a:t>
            </a:r>
          </a:p>
          <a:p>
            <a:pPr>
              <a:buClr>
                <a:schemeClr val="tx1"/>
              </a:buClr>
              <a:buFontTx/>
              <a:buChar char="–"/>
            </a:pPr>
            <a:endParaRPr lang="en-US" altLang="ko-KR" b="1">
              <a:ea typeface="굴림" panose="020B0600000101010101" pitchFamily="34" charset="-127"/>
            </a:endParaRPr>
          </a:p>
          <a:p>
            <a:r>
              <a:rPr lang="en-US" altLang="ko-KR" sz="2200" b="1">
                <a:ea typeface="굴림" panose="020B0600000101010101" pitchFamily="34" charset="-127"/>
              </a:rPr>
              <a:t>Altshuller was tasked by the Russian government to study worldwide patents to look for strategic technologies the Soviet Union should know about.</a:t>
            </a:r>
          </a:p>
          <a:p>
            <a:endParaRPr lang="en-US" altLang="ko-KR" sz="2200" b="1">
              <a:ea typeface="굴림" panose="020B0600000101010101" pitchFamily="34" charset="-127"/>
            </a:endParaRPr>
          </a:p>
          <a:p>
            <a:r>
              <a:rPr lang="en-US" altLang="ko-KR" sz="2200" b="1">
                <a:ea typeface="굴림" panose="020B0600000101010101" pitchFamily="34" charset="-127"/>
              </a:rPr>
              <a:t>He learned that in a macro sense, Technical Systems exhibited a predictable, and repeatable product evolution.</a:t>
            </a:r>
            <a:endParaRPr lang="en-US" altLang="ko-KR" sz="2200" b="1">
              <a:solidFill>
                <a:srgbClr val="333333"/>
              </a:solidFill>
              <a:ea typeface="굴림" panose="020B0600000101010101" pitchFamily="34" charset="-127"/>
            </a:endParaRPr>
          </a:p>
        </p:txBody>
      </p:sp>
      <p:sp>
        <p:nvSpPr>
          <p:cNvPr id="527365" name="Text Box 5">
            <a:extLst>
              <a:ext uri="{FF2B5EF4-FFF2-40B4-BE49-F238E27FC236}">
                <a16:creationId xmlns:a16="http://schemas.microsoft.com/office/drawing/2014/main" id="{53BE9E63-D235-9E11-A924-F723BD79C9F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34200" y="6324600"/>
            <a:ext cx="1528763" cy="393700"/>
          </a:xfrm>
          <a:prstGeom prst="rect">
            <a:avLst/>
          </a:prstGeom>
          <a:solidFill>
            <a:schemeClr val="bg1"/>
          </a:solidFill>
          <a:ln w="12700">
            <a:solidFill>
              <a:schemeClr val="accent2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900" b="1" i="1">
                <a:latin typeface="Arial" panose="020B0604020202020204" pitchFamily="34" charset="0"/>
              </a:rPr>
              <a:t>Page 14.2-7</a:t>
            </a:r>
            <a:endParaRPr lang="en-US" altLang="en-US" sz="130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7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27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27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73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273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273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73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273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273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73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273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273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736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2736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2736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736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2736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2736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7363" grpId="0" build="p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9411" name="Rectangle 3">
            <a:extLst>
              <a:ext uri="{FF2B5EF4-FFF2-40B4-BE49-F238E27FC236}">
                <a16:creationId xmlns:a16="http://schemas.microsoft.com/office/drawing/2014/main" id="{286FA701-F4F2-9F97-E046-8ED1B6628BD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346075" y="201613"/>
            <a:ext cx="6442075" cy="560387"/>
          </a:xfrm>
          <a:noFill/>
          <a:ln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0488" tIns="44450" rIns="90488" bIns="44450" anchor="b"/>
          <a:lstStyle/>
          <a:p>
            <a:r>
              <a:rPr lang="en-US" altLang="ko-KR">
                <a:ea typeface="굴림" panose="020B0600000101010101" pitchFamily="34" charset="-127"/>
              </a:rPr>
              <a:t>Altshuller’s Ideas &amp; “Product”</a:t>
            </a:r>
            <a:endParaRPr lang="en-US" altLang="ko-KR" b="0">
              <a:ea typeface="굴림" panose="020B0600000101010101" pitchFamily="34" charset="-127"/>
            </a:endParaRPr>
          </a:p>
        </p:txBody>
      </p:sp>
      <p:sp>
        <p:nvSpPr>
          <p:cNvPr id="529410" name="Rectangle 2">
            <a:extLst>
              <a:ext uri="{FF2B5EF4-FFF2-40B4-BE49-F238E27FC236}">
                <a16:creationId xmlns:a16="http://schemas.microsoft.com/office/drawing/2014/main" id="{FA8DB010-F6CF-9D3E-985E-5ED282141DC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0488" tIns="44450" rIns="90488" bIns="44450"/>
          <a:lstStyle/>
          <a:p>
            <a:r>
              <a:rPr lang="en-US" altLang="ko-KR" sz="2200" b="1">
                <a:ea typeface="굴림" panose="020B0600000101010101" pitchFamily="34" charset="-127"/>
              </a:rPr>
              <a:t>Some of the same principles were used over and over again by totally different industries, often separated by many years, to solve similar problems.</a:t>
            </a:r>
          </a:p>
          <a:p>
            <a:endParaRPr lang="en-US" altLang="ko-KR" sz="2200" b="1">
              <a:ea typeface="굴림" panose="020B0600000101010101" pitchFamily="34" charset="-127"/>
            </a:endParaRPr>
          </a:p>
          <a:p>
            <a:r>
              <a:rPr lang="en-US" altLang="ko-KR" sz="2200" b="1">
                <a:ea typeface="굴림" panose="020B0600000101010101" pitchFamily="34" charset="-127"/>
              </a:rPr>
              <a:t>Knowledge about inventions may be organized, and generalized in order for other inventors or problem solvers to have easy access to the information.</a:t>
            </a:r>
          </a:p>
          <a:p>
            <a:endParaRPr lang="en-US" altLang="ko-KR" sz="2200" b="1">
              <a:ea typeface="굴림" panose="020B0600000101010101" pitchFamily="34" charset="-127"/>
            </a:endParaRPr>
          </a:p>
          <a:p>
            <a:r>
              <a:rPr lang="en-US" altLang="ko-KR" sz="2200" b="1">
                <a:ea typeface="굴림" panose="020B0600000101010101" pitchFamily="34" charset="-127"/>
              </a:rPr>
              <a:t>Created extensive </a:t>
            </a:r>
            <a:r>
              <a:rPr lang="en-US" altLang="ko-KR" sz="2200" b="1">
                <a:latin typeface="Times New Roman" panose="02020603050405020304" pitchFamily="18" charset="0"/>
                <a:ea typeface="굴림" panose="020B0600000101010101" pitchFamily="34" charset="-127"/>
              </a:rPr>
              <a:t>“</a:t>
            </a:r>
            <a:r>
              <a:rPr lang="en-US" altLang="ko-KR" sz="2200" b="1">
                <a:ea typeface="굴림" panose="020B0600000101010101" pitchFamily="34" charset="-127"/>
              </a:rPr>
              <a:t>knowledge-base</a:t>
            </a:r>
            <a:r>
              <a:rPr lang="en-US" altLang="ko-KR" sz="2200" b="1">
                <a:latin typeface="Times New Roman" panose="02020603050405020304" pitchFamily="18" charset="0"/>
                <a:ea typeface="굴림" panose="020B0600000101010101" pitchFamily="34" charset="-127"/>
              </a:rPr>
              <a:t>”</a:t>
            </a:r>
            <a:r>
              <a:rPr lang="en-US" altLang="ko-KR" sz="2200" b="1">
                <a:ea typeface="굴림" panose="020B0600000101010101" pitchFamily="34" charset="-127"/>
              </a:rPr>
              <a:t> which includes numerous physical, chemical, and geometric effects along with many engineering principles, phenomena, and patterns of evolution.</a:t>
            </a:r>
            <a:endParaRPr lang="en-US" altLang="ko-KR" sz="2200" b="1">
              <a:solidFill>
                <a:schemeClr val="bg2"/>
              </a:solidFill>
              <a:ea typeface="굴림" panose="020B0600000101010101" pitchFamily="34" charset="-127"/>
            </a:endParaRPr>
          </a:p>
        </p:txBody>
      </p:sp>
      <p:graphicFrame>
        <p:nvGraphicFramePr>
          <p:cNvPr id="529412" name="Object 4">
            <a:extLst>
              <a:ext uri="{FF2B5EF4-FFF2-40B4-BE49-F238E27FC236}">
                <a16:creationId xmlns:a16="http://schemas.microsoft.com/office/drawing/2014/main" id="{943B66EE-293F-3105-F30D-42C6CF37E212}"/>
              </a:ext>
            </a:extLst>
          </p:cNvPr>
          <p:cNvGraphicFramePr>
            <a:graphicFrameLocks noChangeAspect="1"/>
          </p:cNvGraphicFramePr>
          <p:nvPr/>
        </p:nvGraphicFramePr>
        <p:xfrm>
          <a:off x="4800600" y="5105400"/>
          <a:ext cx="1752600" cy="1554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Clip" r:id="rId3" imgW="3118680" imgH="3306240" progId="MS_ClipArt_Gallery.2">
                  <p:embed/>
                </p:oleObj>
              </mc:Choice>
              <mc:Fallback>
                <p:oleObj name="Clip" r:id="rId3" imgW="3118680" imgH="3306240" progId="MS_ClipArt_Gallery.2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00600" y="5105400"/>
                        <a:ext cx="1752600" cy="15541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29413" name="Text Box 5">
            <a:extLst>
              <a:ext uri="{FF2B5EF4-FFF2-40B4-BE49-F238E27FC236}">
                <a16:creationId xmlns:a16="http://schemas.microsoft.com/office/drawing/2014/main" id="{751649D2-E898-F1C8-D742-048F35F4A0B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34200" y="6324600"/>
            <a:ext cx="1528763" cy="393700"/>
          </a:xfrm>
          <a:prstGeom prst="rect">
            <a:avLst/>
          </a:prstGeom>
          <a:solidFill>
            <a:schemeClr val="bg1"/>
          </a:solidFill>
          <a:ln w="12700">
            <a:solidFill>
              <a:schemeClr val="accent2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900" b="1" i="1">
                <a:latin typeface="Arial" panose="020B0604020202020204" pitchFamily="34" charset="0"/>
              </a:rPr>
              <a:t>Page 14.2-7</a:t>
            </a:r>
            <a:endParaRPr lang="en-US" altLang="en-US" sz="130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94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294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294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94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294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294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94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294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294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9410" grpId="0" build="p" autoUpdateAnimBg="0"/>
    </p:bldLst>
  </p:timing>
</p:sld>
</file>

<file path=ppt/theme/theme1.xml><?xml version="1.0" encoding="utf-8"?>
<a:theme xmlns:a="http://schemas.openxmlformats.org/drawingml/2006/main" name="JPMorgan">
  <a:themeElements>
    <a:clrScheme name="JPMorga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JPMorga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FF"/>
        </a:solidFill>
        <a:ln w="12700" cap="flat" cmpd="sng" algn="ctr">
          <a:solidFill>
            <a:srgbClr val="000000"/>
          </a:solidFill>
          <a:prstDash val="solid"/>
          <a:round/>
          <a:headEnd type="none" w="sm" len="sm"/>
          <a:tailEnd type="none" w="sm" len="sm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820738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en-US" sz="13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FF"/>
        </a:solidFill>
        <a:ln w="12700" cap="flat" cmpd="sng" algn="ctr">
          <a:solidFill>
            <a:srgbClr val="000000"/>
          </a:solidFill>
          <a:prstDash val="solid"/>
          <a:round/>
          <a:headEnd type="none" w="sm" len="sm"/>
          <a:tailEnd type="none" w="sm" len="sm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820738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en-US" sz="13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JPMorga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JPMorga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JPMorga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JPMorga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JPMorga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JPMorga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JPMorga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1_JPMorgan">
  <a:themeElements>
    <a:clrScheme name="1_JPMorga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1_JPMorga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FF"/>
        </a:solidFill>
        <a:ln w="12700" cap="flat" cmpd="sng" algn="ctr">
          <a:solidFill>
            <a:srgbClr val="000000"/>
          </a:solidFill>
          <a:prstDash val="solid"/>
          <a:round/>
          <a:headEnd type="none" w="sm" len="sm"/>
          <a:tailEnd type="none" w="sm" len="sm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820738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en-US" sz="13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FF"/>
        </a:solidFill>
        <a:ln w="12700" cap="flat" cmpd="sng" algn="ctr">
          <a:solidFill>
            <a:srgbClr val="000000"/>
          </a:solidFill>
          <a:prstDash val="solid"/>
          <a:round/>
          <a:headEnd type="none" w="sm" len="sm"/>
          <a:tailEnd type="none" w="sm" len="sm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820738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en-US" sz="13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1_JPMorga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JPMorga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JPMorga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JPMorga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JPMorga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JPMorga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JPMorga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7540</TotalTime>
  <Words>2057</Words>
  <Application>Microsoft Office PowerPoint</Application>
  <PresentationFormat>On-screen Show (4:3)</PresentationFormat>
  <Paragraphs>611</Paragraphs>
  <Slides>24</Slides>
  <Notes>21</Notes>
  <HiddenSlides>0</HiddenSlides>
  <MMClips>0</MMClips>
  <ScaleCrop>false</ScaleCrop>
  <HeadingPairs>
    <vt:vector size="8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Embedded OLE Servers</vt:lpstr>
      </vt:variant>
      <vt:variant>
        <vt:i4>3</vt:i4>
      </vt:variant>
      <vt:variant>
        <vt:lpstr>Slide Titles</vt:lpstr>
      </vt:variant>
      <vt:variant>
        <vt:i4>24</vt:i4>
      </vt:variant>
    </vt:vector>
  </HeadingPairs>
  <TitlesOfParts>
    <vt:vector size="35" baseType="lpstr">
      <vt:lpstr>Times New Roman</vt:lpstr>
      <vt:lpstr>Arial</vt:lpstr>
      <vt:lpstr>Symbol</vt:lpstr>
      <vt:lpstr>Copperplate Gothic Bold</vt:lpstr>
      <vt:lpstr>Batang</vt:lpstr>
      <vt:lpstr>굴림</vt:lpstr>
      <vt:lpstr>JPMorgan</vt:lpstr>
      <vt:lpstr>1_JPMorgan</vt:lpstr>
      <vt:lpstr>Microsoft Photo Editor 3.0 Photo</vt:lpstr>
      <vt:lpstr>Microsoft Clip Gallery</vt:lpstr>
      <vt:lpstr>Microsoft Word Document</vt:lpstr>
      <vt:lpstr>PowerPoint Presentation</vt:lpstr>
      <vt:lpstr>Objectives</vt:lpstr>
      <vt:lpstr>Pugh’s Static vs. Dynamic Designs</vt:lpstr>
      <vt:lpstr>CTQ Definition Approach</vt:lpstr>
      <vt:lpstr>Concept Development</vt:lpstr>
      <vt:lpstr>“Systematic” Invention - TRIZ</vt:lpstr>
      <vt:lpstr>Why TRIZ?</vt:lpstr>
      <vt:lpstr>Introduction to TRIZ</vt:lpstr>
      <vt:lpstr>Altshuller’s Ideas &amp; “Product”</vt:lpstr>
      <vt:lpstr>So What is TRIZ?</vt:lpstr>
      <vt:lpstr>Compiling Innovation</vt:lpstr>
      <vt:lpstr>Basic TRIZ Problem Solution Path</vt:lpstr>
      <vt:lpstr>TRIZ Key Elements</vt:lpstr>
      <vt:lpstr>Contradictions in Design</vt:lpstr>
      <vt:lpstr>Contradictions</vt:lpstr>
      <vt:lpstr>Administrative Contradiction:  (AC)</vt:lpstr>
      <vt:lpstr>Technical Contradiction:  (TC) </vt:lpstr>
      <vt:lpstr>Physical Contradiction: (PC)</vt:lpstr>
      <vt:lpstr>Some Inventive Principles</vt:lpstr>
      <vt:lpstr>Parametric Analysis</vt:lpstr>
      <vt:lpstr>Parametric Analysis</vt:lpstr>
      <vt:lpstr>Pugh Concept Selection Process</vt:lpstr>
      <vt:lpstr>Exercises</vt:lpstr>
      <vt:lpstr>Some TRIZ Challenges</vt:lpstr>
    </vt:vector>
  </TitlesOfParts>
  <Company>Micron Electronics, Inc.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Productivity/Quality Workshop</dc:title>
  <dc:creator>John J. O'Neill, Jr.</dc:creator>
  <cp:lastModifiedBy>John O'Neill</cp:lastModifiedBy>
  <cp:revision>163</cp:revision>
  <cp:lastPrinted>1998-11-12T16:48:12Z</cp:lastPrinted>
  <dcterms:created xsi:type="dcterms:W3CDTF">1998-10-26T20:45:45Z</dcterms:created>
  <dcterms:modified xsi:type="dcterms:W3CDTF">2026-07-24T19:32:18Z</dcterms:modified>
</cp:coreProperties>
</file>