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56" r:id="rId2"/>
    <p:sldId id="257" r:id="rId3"/>
    <p:sldId id="259" r:id="rId4"/>
    <p:sldId id="275" r:id="rId5"/>
    <p:sldId id="276" r:id="rId6"/>
    <p:sldId id="262" r:id="rId7"/>
    <p:sldId id="261" r:id="rId8"/>
    <p:sldId id="263" r:id="rId9"/>
    <p:sldId id="264" r:id="rId10"/>
    <p:sldId id="258" r:id="rId11"/>
    <p:sldId id="265" r:id="rId12"/>
    <p:sldId id="282" r:id="rId13"/>
    <p:sldId id="267" r:id="rId14"/>
    <p:sldId id="266" r:id="rId15"/>
    <p:sldId id="268" r:id="rId16"/>
    <p:sldId id="273" r:id="rId17"/>
    <p:sldId id="283" r:id="rId18"/>
    <p:sldId id="269" r:id="rId19"/>
    <p:sldId id="270" r:id="rId20"/>
    <p:sldId id="272" r:id="rId21"/>
    <p:sldId id="271" r:id="rId22"/>
    <p:sldId id="274" r:id="rId23"/>
    <p:sldId id="277" r:id="rId24"/>
    <p:sldId id="278" r:id="rId25"/>
    <p:sldId id="279" r:id="rId26"/>
    <p:sldId id="280" r:id="rId27"/>
    <p:sldId id="281" r:id="rId28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FF99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64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38CB0685-5EE7-7FFB-9961-7E570754460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3F52A3D1-7F7A-9594-2414-2936574F5E7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560E1CE9-0FD1-6BEF-455A-45A890EE235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4BB35614-4C57-C7B9-BAEB-D80307C1C71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A5D3B924-3B34-450A-B152-0A09F11482F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EF2CAFE0-D0A5-5C2A-7962-83C68D396D59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91AE5C8F-A0CF-C19A-1641-CA14C14D317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0C4FFB24-7C48-595D-C476-DB13E3EA7F1A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44DB59AF-2AE4-6FF5-AB27-E79777510915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639E0B8D-5E6D-08F8-4BF8-81FDBD9B35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3D3BFDAE-987D-422A-BBBB-8360163A5741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18150CF5-01C2-2B09-A710-270A0DE7CF7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1F1E3DD3-098F-0F00-3904-CD6200BC71E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D523F977-0C41-7829-7B32-1A121105D31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B6F4395D-C690-E06B-38B9-0312FEB6021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30D76-E589-8EAD-5DD4-D202CF4D09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36256A-3F68-DC1B-3AAA-2A10514C03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54558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194EF-E592-74D6-5BD5-2E0A56493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46082AA-13EE-1F41-ACB6-CCF023D370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38785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BD2957A-C122-61D6-6AFD-565CD0C89BE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D62AA18-AD0C-82A0-5C85-818114B641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686169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504D9-EDB2-CB18-C7FE-5C605C91E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BB05A-0EBB-C988-7FB6-11262C4A37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51465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2841B6-F37E-003E-B5E3-DEA086F811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1B4FD6-1A0E-AC13-8552-AD60B12BD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4166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A29B4-A79B-00F0-1667-B2E892DEF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01EA2E-798B-B7EC-40E7-E9509E5A0EF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FE0502-0CE5-716E-0A18-D025B84E6D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19775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F905D-AB93-0C13-B872-A0039AAE7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656476-3843-A098-3458-E4012EC13B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0D7753-110C-F208-C23B-61B5FA1206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89F820-E87B-2302-C7B0-AC0CB8C8E2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78356A-D469-CD28-5988-B92E0A5053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82435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9F67E-F14C-6751-22A3-885AB8244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97604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3809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2B75E-AB1F-8C41-052C-EF4E7A3C3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BD9292-287E-AE92-9F0A-4D93912CA2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F190D10-6A3A-8329-4FB2-9475EE0E57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5559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22204-F414-99F2-9A51-B7BC75462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F933D3-DC65-EED5-C5C7-075BD83336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BE65F9-CF06-8973-57F2-CFB0CADC0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869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0798A319-E97E-6681-6453-12DCD38C27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85A644D-3DD3-7C8A-17C9-A48F102B3C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D778888F-3CF5-D095-BFD2-1D8529F74D25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5FEB501-056F-CC42-3878-FED3146DB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5247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200" b="1">
                <a:solidFill>
                  <a:schemeClr val="bg1"/>
                </a:solidFill>
                <a:latin typeface="Arial" panose="020B0604020202020204" pitchFamily="34" charset="0"/>
              </a:rPr>
              <a:t>Your Company</a:t>
            </a:r>
          </a:p>
          <a:p>
            <a:r>
              <a:rPr lang="en-US" altLang="en-US" sz="2200" b="1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266F802E-C3A7-FD5C-58EB-293D96B4E0B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906DA55D-339A-4F35-9BE5-31BF1705F505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2C09C943-0D99-BDB3-007D-C3A40FBF4578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C01CF337-D974-3407-0222-3DEE6993FB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16A8117D-67AB-2BA5-1EA0-509E31E415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3467A646-238B-6DA4-8103-119FBB1002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9885E85A-DABB-F81C-AA23-93DEBB9DE7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8378EB67-5ABF-0C0B-C7B5-457E88DA9B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27AAD92B-5F2D-8CA0-9D1C-0D18541C72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51003860-7163-596E-97CC-C2CD165471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0FD085E7-9E18-4631-B92D-4A68B9EA31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15AFA8EB-1DA2-22CB-9B33-5A71C1FEE1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AEC03E4E-B837-FF20-11F2-D49E776455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8FFA3FC4-6AC0-5AA0-8BDD-273BA78464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87021F44-8F09-CAF8-E2B0-38E9273F9E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557CACA8-05DB-EA11-9AF2-8F9D57DFB8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90183D19-F153-16A4-2CEB-5C63CF1D0E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6D025C3F-4C65-337C-4F72-C32F9DDB48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4E2070A9-A294-733B-6A02-24435A80B3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BBB2D157-0DC6-7103-A3E2-57EF90571A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BF059D2B-09DC-DDA7-46E9-423D54D6B0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FF6654BE-43A3-7239-CE7D-84216FD7D5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71D98B92-C455-30EF-967D-CE6F1FD590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A6306ADB-FD63-39C8-A2BB-F045ADF448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20E1196A-3C65-A70D-F076-CE6E0F36C1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F3E31142-75A7-C405-7863-0D9A0AEEAB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800E7E6C-42DE-89E3-D6E8-C60B299A46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268C7D30-9CFF-7AEC-EEC6-E29146168B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B586E698-2255-830E-1650-FCD89AD114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FD86B513-AE57-4F63-DF9D-3E6D87793C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B8E289B9-38D4-FB94-C607-344865F91E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DAD60F01-8564-FBB8-91CA-7C6C18EC59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5718F436-C366-18E1-A075-0367110BFC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02C1FC2D-476A-267A-EC95-8ACAC0161E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7AB4500B-D5A8-0766-EEAD-BF85671B9A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F74C2BE6-EF93-C185-8646-6DD88D7E9F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735A6A39-5E62-A5B7-E25F-A1846CC54A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2C1EB6DF-8B45-54D9-D377-4B3FDF597F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F06D9CA1-2331-F091-5114-C40E979BA8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D5CC0988-079B-242B-08AD-43DEBDB6EB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B210083F-9BA2-CDF0-9D56-48F47698EA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E5BBCDA4-E49C-8072-2D03-424901F92F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0CD2C949-9913-B128-56C6-674523808A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1E4F6F75-023E-FA72-3431-BB9A729C4C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D1BD5569-AAF4-EC6B-E3ED-F60B3DABA9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68F8E8B8-E8D3-2DB5-CCD5-CACA7D7D73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E70A3EF9-7F23-26C2-99B2-9374BD2531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BF57A74C-FACB-9EAB-FDF9-EB8E629912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38F9EDA0-94B5-03CC-70E9-4B2C5F6599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6455CE5C-91AC-82EA-C458-5BDA5EB308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E9FF88F0-A688-3167-448A-C832F9E060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E6336095-3536-ED93-42A2-032585FA98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0F352583-AB87-68F7-DE21-E14DDDDF05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7EE76054-D7CA-2C14-E33A-BC690A74A3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69975986-3475-A721-3C1A-6C47218F06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DA82B414-BD07-7D4E-7BDC-F36C4E6F5F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86C7FBF7-C0DA-FD74-8A94-9062AC6BD2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AAABE349-6DA8-0BC7-AEB3-3B85ECFE01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6AB98FCA-5E91-F343-48E9-C5B661090E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BBF54E4F-14D2-9760-E0B0-D316D9DE8E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46992CC3-340C-E867-AB4F-89C453834A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8D86E2E0-A76A-9D57-42EB-67ABF9927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0975204E-A0E3-BB52-88BB-E5748241B2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97475AF6-AEB4-37FB-1645-850529BCB5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5896437D-4BE0-A40F-FA8E-5F5F4B3D7E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1C1D86E3-8534-38DA-89F8-4B48B4E984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AFC111BD-5358-4642-B47D-FDEEB8C56E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A10E63F2-D769-9B95-161F-3C469E40B5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16AF7D50-4315-1337-F217-F58F4BDBD7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42B3E662-0BC7-6104-7E64-F83A1737AA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7E735281-D648-479A-E313-B89E75C8C2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A91A43B6-D701-5046-1182-88019DA299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D4FC2C00-270B-9915-0000-4757E0F3F8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EFD1403A-0706-C360-E2A2-CFE8F08FF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107A8A81-F5A0-3B9D-57A9-350EACAD0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3655F8D7-62BC-7E25-CBD8-BF00242D6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E0B63137-DECC-DFE7-9D83-DF09F23139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98A9C46C-101C-C1FD-4F3F-40F28E9B57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FE4BF6E0-CF2F-F312-6E6A-11A69D5CD2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C9F6402D-CED0-E982-57C0-3D4739B57A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C06B245E-DA32-C2E8-BA66-206AD6404A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F2301DA9-40A1-8AD6-EABD-489B6C2A09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5E9A018F-3793-8970-601C-DAEA4394A9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BA2CFE47-7F02-D9D0-09D5-EEAD4D7C3E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6DDEFD18-F327-244A-3C28-871114D282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25D6A43B-3C3C-4F76-716D-D0AD8600A2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619CCE94-476B-0015-CB61-27C6DE75F5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F2FAC08E-CE03-3F9F-A6E0-53FD14E513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64032CCE-655F-2D31-EB23-12F23A9312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03E81F47-703C-E6C6-BDBE-93C5EBC922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63209987-9BBE-C53F-D594-5A6916EF5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CE21486E-1FB5-5592-41C7-8E9FB07476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F6DE4E78-C3E3-0444-4F59-E604915221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9CDA2BE6-D218-0386-264C-D59BA08871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B0CC2BB1-18AE-6F7B-7994-7994C36D63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92E63122-9D67-C3F6-E1BC-CBE6D70F4B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B9AB6273-C716-C1C8-F20C-282CC719C2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141815A0-1035-123D-B710-7E2209A36A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A789851B-B6A9-C2B1-5520-589ED0C619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7640CCCD-A252-DFE7-2334-F3CF510AFD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AF3B2025-8BCA-D065-093F-D4957C8D6F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1A3C8256-AD44-02A3-EC36-B46CCCBF54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710D1CFA-15AD-7E49-00D0-D314064D4B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2C7826C5-08F3-9B9B-4248-96C46219CA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543A8617-0821-22BB-15E4-09DCBDC80F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145EE72C-326D-7781-C391-E260DC4780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985841DC-0CA0-6678-40ED-3CE9B9E274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0785D0B1-F223-0C2A-8B23-D3275A7642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1EDBAA81-59D0-2E00-F79A-BDE72CF500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A6675A53-26E2-DE1A-3880-2E9CBA6B48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F3FF3ADF-0604-6F4A-D99E-D48CBF3DEF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09544CBB-D0EC-6694-7FB4-10ADAB679A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F7F4D22D-AF55-11CB-D7D2-CA23ACC33C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7F108C3F-02F4-0EEC-436B-26487EA0A4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22FF49DD-DC5B-0197-679E-5860EB42B1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6D1CC03B-8D96-7459-E796-202AAE028E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90D64A46-71FB-8439-57F6-777616889C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9D335D0A-6C73-1614-BB05-78AFDA8940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998201BF-78EE-0C46-7494-A14130ACBD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69FC2362-F318-08E3-5AC0-1EB25E968B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DE5DE45D-EF5E-04A8-9963-E99F4ED6A0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42CA926B-BF68-194F-2FC3-691EB2945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0E9A5EF6-B0E0-147D-D38D-D147377FAC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918A25E5-F156-23D2-A0D5-8064CB3800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5920FE49-7C89-BDC4-B6AA-C07DBD63F3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18A77782-75F8-6C77-E181-3C70A07C59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348A33D0-4F67-D0A8-1853-71693EC4C2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A3444CEA-8677-1964-CA85-22E51A896A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07EBCEA1-A85A-23AD-C7F4-909D4C748C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DB34FB87-86EF-6232-C931-B741035AFA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8E804B8D-A3A4-30E8-A385-1FFC07FA2B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4CD64E25-4DA8-67D1-3078-82C919ABA8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648B6182-FC5A-A3CA-87F8-064572EFF4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894350AF-3194-5269-0355-9C51163124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718BC75D-A539-CEC2-7DAD-1717E9065D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BEC5E7CA-F2C9-F552-6113-AEFEB3663B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29575773-9DA0-594A-9BCB-6EC948C195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E24881B5-F830-F704-BF8C-59FC344F7C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D57B398C-EAC8-EB5F-B266-A50B15D5A7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EE9A14FD-7F20-0A2B-F8FF-6CF3F07386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FF628580-F42A-037E-9F42-0C569A4D9C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488CF067-C959-EA74-EAE8-BD2573E358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B61DAB45-0A62-31F1-F257-B68CCFDDC5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0AD4E6C6-8A5E-8BDF-FDAC-0FF089AA5C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9BA95F9B-525D-7F3B-84C0-D6203A173C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5436A225-4C4C-8F3C-CEE4-283DF3A3C1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2AA0E404-8450-51F2-294C-A99E71E8B6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93ABC3D9-AF64-EF72-9388-F616A11F2A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C95F587A-B9BB-B545-B84D-229CB961EF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F340B5A6-93FD-23C6-2EF0-74EEF537DA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4C768290-4BDC-D022-1902-490F68811F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1961C045-CC9F-D72F-6B89-E8CF534840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308F389B-3FEF-0798-F86C-7EFA1B6829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DD6C4299-B9E9-A89F-88F9-128170285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D2B1D5C9-99DB-EC1C-C18C-0424A49D04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1BF5FBB5-E3D9-AE16-AA2B-F544965A1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7DCAFEA8-EACA-E64E-7E4D-53CB73FD72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3091EB0A-72E1-D3C5-CAA9-EAF8C1F3D68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74512968-56D3-463A-7B5C-2CACA84B99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81C86C2E-1D45-47C1-BC26-91077BB35AF6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AA4EF8E8-CFC2-11BE-B417-9DB91FB550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364013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“Statistics Festival”</a:t>
            </a:r>
          </a:p>
        </p:txBody>
      </p:sp>
      <p:sp>
        <p:nvSpPr>
          <p:cNvPr id="4261" name="Rectangle 165">
            <a:extLst>
              <a:ext uri="{FF2B5EF4-FFF2-40B4-BE49-F238E27FC236}">
                <a16:creationId xmlns:a16="http://schemas.microsoft.com/office/drawing/2014/main" id="{7DB569A4-C012-A7A0-82F7-2DEE958D2BD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403850" y="6388100"/>
            <a:ext cx="3616325" cy="403225"/>
          </a:xfrm>
          <a:solidFill>
            <a:schemeClr val="bg1"/>
          </a:solidFill>
          <a:ln/>
        </p:spPr>
        <p:txBody>
          <a:bodyPr/>
          <a:lstStyle/>
          <a:p>
            <a:pPr algn="r" defTabSz="820738" eaLnBrk="0" hangingPunct="0">
              <a:spcBef>
                <a:spcPct val="0"/>
              </a:spcBef>
            </a:pPr>
            <a:r>
              <a:rPr lang="en-US" altLang="en-US" sz="2000">
                <a:latin typeface="Copperplate Gothic Bold" panose="020E0705020206020404" pitchFamily="34" charset="0"/>
              </a:rPr>
              <a:t>Six Sigma Alliance, LLC</a:t>
            </a:r>
          </a:p>
        </p:txBody>
      </p:sp>
      <p:grpSp>
        <p:nvGrpSpPr>
          <p:cNvPr id="4262" name="Group 166">
            <a:extLst>
              <a:ext uri="{FF2B5EF4-FFF2-40B4-BE49-F238E27FC236}">
                <a16:creationId xmlns:a16="http://schemas.microsoft.com/office/drawing/2014/main" id="{12CB0C73-967E-FAD7-504D-686C340A9342}"/>
              </a:ext>
            </a:extLst>
          </p:cNvPr>
          <p:cNvGrpSpPr>
            <a:grpSpLocks/>
          </p:cNvGrpSpPr>
          <p:nvPr/>
        </p:nvGrpSpPr>
        <p:grpSpPr bwMode="auto">
          <a:xfrm>
            <a:off x="7481888" y="5580063"/>
            <a:ext cx="1292225" cy="765175"/>
            <a:chOff x="771" y="1727"/>
            <a:chExt cx="896" cy="546"/>
          </a:xfrm>
        </p:grpSpPr>
        <p:sp>
          <p:nvSpPr>
            <p:cNvPr id="4263" name="Rectangle 167">
              <a:extLst>
                <a:ext uri="{FF2B5EF4-FFF2-40B4-BE49-F238E27FC236}">
                  <a16:creationId xmlns:a16="http://schemas.microsoft.com/office/drawing/2014/main" id="{86CDE444-3C39-9D78-6819-8EFA588CEC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5" y="1735"/>
              <a:ext cx="236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64" name="Rectangle 168">
              <a:extLst>
                <a:ext uri="{FF2B5EF4-FFF2-40B4-BE49-F238E27FC236}">
                  <a16:creationId xmlns:a16="http://schemas.microsoft.com/office/drawing/2014/main" id="{2A658342-B1EF-29D0-2498-CD6E1480AE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9" y="1784"/>
              <a:ext cx="198" cy="4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09575"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820738"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230313"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641475"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098675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555875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013075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470275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4500">
                  <a:solidFill>
                    <a:srgbClr val="000099"/>
                  </a:solidFill>
                  <a:ea typeface="Batang" panose="02030600000101010101" pitchFamily="18" charset="-127"/>
                </a:rPr>
                <a:t>6</a:t>
              </a:r>
              <a:endParaRPr lang="en-US" altLang="en-US" sz="1300"/>
            </a:p>
          </p:txBody>
        </p:sp>
        <p:sp>
          <p:nvSpPr>
            <p:cNvPr id="4265" name="Rectangle 169">
              <a:extLst>
                <a:ext uri="{FF2B5EF4-FFF2-40B4-BE49-F238E27FC236}">
                  <a16:creationId xmlns:a16="http://schemas.microsoft.com/office/drawing/2014/main" id="{0A34476F-CC30-B876-4E50-0CA989E5FD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9" y="1727"/>
              <a:ext cx="271" cy="5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66" name="Rectangle 170">
              <a:extLst>
                <a:ext uri="{FF2B5EF4-FFF2-40B4-BE49-F238E27FC236}">
                  <a16:creationId xmlns:a16="http://schemas.microsoft.com/office/drawing/2014/main" id="{52BB2619-617D-D695-2921-BF65DE51B5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8" y="1773"/>
              <a:ext cx="239" cy="4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409575"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820738"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230313"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1641475"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098675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555875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013075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470275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4500">
                  <a:solidFill>
                    <a:srgbClr val="000099"/>
                  </a:solidFill>
                  <a:latin typeface="Symbol" panose="05050102010706020507" pitchFamily="18" charset="2"/>
                  <a:ea typeface="Batang" panose="02030600000101010101" pitchFamily="18" charset="-127"/>
                </a:rPr>
                <a:t>s</a:t>
              </a:r>
              <a:endParaRPr lang="en-US" altLang="en-US" sz="1300"/>
            </a:p>
          </p:txBody>
        </p:sp>
        <p:sp>
          <p:nvSpPr>
            <p:cNvPr id="4267" name="Rectangle 171">
              <a:extLst>
                <a:ext uri="{FF2B5EF4-FFF2-40B4-BE49-F238E27FC236}">
                  <a16:creationId xmlns:a16="http://schemas.microsoft.com/office/drawing/2014/main" id="{86DF7740-EFE9-91C8-1692-7BF98B9DE8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1792"/>
              <a:ext cx="392" cy="67"/>
            </a:xfrm>
            <a:prstGeom prst="rect">
              <a:avLst/>
            </a:prstGeom>
            <a:solidFill>
              <a:srgbClr val="000099"/>
            </a:solidFill>
            <a:ln w="6350">
              <a:solidFill>
                <a:srgbClr val="0000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68" name="Rectangle 172">
              <a:extLst>
                <a:ext uri="{FF2B5EF4-FFF2-40B4-BE49-F238E27FC236}">
                  <a16:creationId xmlns:a16="http://schemas.microsoft.com/office/drawing/2014/main" id="{416416F4-1259-AA3F-A1AC-BA8AEDA494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2188"/>
              <a:ext cx="392" cy="67"/>
            </a:xfrm>
            <a:prstGeom prst="rect">
              <a:avLst/>
            </a:prstGeom>
            <a:solidFill>
              <a:srgbClr val="000099"/>
            </a:solidFill>
            <a:ln w="6350">
              <a:solidFill>
                <a:srgbClr val="0000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69" name="Rectangle 173">
              <a:extLst>
                <a:ext uri="{FF2B5EF4-FFF2-40B4-BE49-F238E27FC236}">
                  <a16:creationId xmlns:a16="http://schemas.microsoft.com/office/drawing/2014/main" id="{414D6974-A084-85A7-8E58-08CEBC7958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1792"/>
              <a:ext cx="28" cy="463"/>
            </a:xfrm>
            <a:prstGeom prst="rect">
              <a:avLst/>
            </a:prstGeom>
            <a:solidFill>
              <a:srgbClr val="000099"/>
            </a:solidFill>
            <a:ln w="6350">
              <a:solidFill>
                <a:srgbClr val="0000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70" name="Rectangle 174">
              <a:extLst>
                <a:ext uri="{FF2B5EF4-FFF2-40B4-BE49-F238E27FC236}">
                  <a16:creationId xmlns:a16="http://schemas.microsoft.com/office/drawing/2014/main" id="{8EB0A14E-D67A-66D8-5781-6AFAFB19E0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5" y="1792"/>
              <a:ext cx="28" cy="463"/>
            </a:xfrm>
            <a:prstGeom prst="rect">
              <a:avLst/>
            </a:prstGeom>
            <a:solidFill>
              <a:srgbClr val="000099"/>
            </a:solidFill>
            <a:ln w="6350">
              <a:solidFill>
                <a:srgbClr val="0000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71" name="Rectangle 175">
              <a:extLst>
                <a:ext uri="{FF2B5EF4-FFF2-40B4-BE49-F238E27FC236}">
                  <a16:creationId xmlns:a16="http://schemas.microsoft.com/office/drawing/2014/main" id="{DA9FD14A-F261-11D8-C7A7-BE5B765B15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1792"/>
              <a:ext cx="392" cy="67"/>
            </a:xfrm>
            <a:prstGeom prst="rect">
              <a:avLst/>
            </a:prstGeom>
            <a:solidFill>
              <a:srgbClr val="000099"/>
            </a:solidFill>
            <a:ln w="6350">
              <a:solidFill>
                <a:srgbClr val="0000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72" name="Rectangle 176">
              <a:extLst>
                <a:ext uri="{FF2B5EF4-FFF2-40B4-BE49-F238E27FC236}">
                  <a16:creationId xmlns:a16="http://schemas.microsoft.com/office/drawing/2014/main" id="{8BBD5762-C276-21A0-DA67-BD10A83A0B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2188"/>
              <a:ext cx="392" cy="67"/>
            </a:xfrm>
            <a:prstGeom prst="rect">
              <a:avLst/>
            </a:prstGeom>
            <a:solidFill>
              <a:srgbClr val="000099"/>
            </a:solidFill>
            <a:ln w="6350">
              <a:solidFill>
                <a:srgbClr val="0000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73" name="Rectangle 177">
              <a:extLst>
                <a:ext uri="{FF2B5EF4-FFF2-40B4-BE49-F238E27FC236}">
                  <a16:creationId xmlns:a16="http://schemas.microsoft.com/office/drawing/2014/main" id="{BE5716B5-1908-C1E8-0809-D54E9768B9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1" y="1792"/>
              <a:ext cx="28" cy="463"/>
            </a:xfrm>
            <a:prstGeom prst="rect">
              <a:avLst/>
            </a:prstGeom>
            <a:solidFill>
              <a:srgbClr val="000099"/>
            </a:solidFill>
            <a:ln w="6350">
              <a:solidFill>
                <a:srgbClr val="0000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74" name="Rectangle 178">
              <a:extLst>
                <a:ext uri="{FF2B5EF4-FFF2-40B4-BE49-F238E27FC236}">
                  <a16:creationId xmlns:a16="http://schemas.microsoft.com/office/drawing/2014/main" id="{0FB884D0-D3CB-15C0-ED47-9311240A34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5" y="1792"/>
              <a:ext cx="28" cy="463"/>
            </a:xfrm>
            <a:prstGeom prst="rect">
              <a:avLst/>
            </a:prstGeom>
            <a:solidFill>
              <a:srgbClr val="000099"/>
            </a:solidFill>
            <a:ln w="6350">
              <a:solidFill>
                <a:srgbClr val="000099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75" name="Freeform 179">
              <a:extLst>
                <a:ext uri="{FF2B5EF4-FFF2-40B4-BE49-F238E27FC236}">
                  <a16:creationId xmlns:a16="http://schemas.microsoft.com/office/drawing/2014/main" id="{0D9D65CA-7284-5AF7-C79E-B0AB5C4B380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" y="1891"/>
              <a:ext cx="504" cy="264"/>
            </a:xfrm>
            <a:custGeom>
              <a:avLst/>
              <a:gdLst>
                <a:gd name="T0" fmla="*/ 619 w 1009"/>
                <a:gd name="T1" fmla="*/ 0 h 528"/>
                <a:gd name="T2" fmla="*/ 619 w 1009"/>
                <a:gd name="T3" fmla="*/ 132 h 528"/>
                <a:gd name="T4" fmla="*/ 0 w 1009"/>
                <a:gd name="T5" fmla="*/ 132 h 528"/>
                <a:gd name="T6" fmla="*/ 0 w 1009"/>
                <a:gd name="T7" fmla="*/ 396 h 528"/>
                <a:gd name="T8" fmla="*/ 619 w 1009"/>
                <a:gd name="T9" fmla="*/ 396 h 528"/>
                <a:gd name="T10" fmla="*/ 619 w 1009"/>
                <a:gd name="T11" fmla="*/ 528 h 528"/>
                <a:gd name="T12" fmla="*/ 1009 w 1009"/>
                <a:gd name="T13" fmla="*/ 264 h 528"/>
                <a:gd name="T14" fmla="*/ 619 w 1009"/>
                <a:gd name="T15" fmla="*/ 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9" h="528">
                  <a:moveTo>
                    <a:pt x="619" y="0"/>
                  </a:moveTo>
                  <a:lnTo>
                    <a:pt x="619" y="132"/>
                  </a:lnTo>
                  <a:lnTo>
                    <a:pt x="0" y="132"/>
                  </a:lnTo>
                  <a:lnTo>
                    <a:pt x="0" y="396"/>
                  </a:lnTo>
                  <a:lnTo>
                    <a:pt x="619" y="396"/>
                  </a:lnTo>
                  <a:lnTo>
                    <a:pt x="619" y="528"/>
                  </a:lnTo>
                  <a:lnTo>
                    <a:pt x="1009" y="264"/>
                  </a:lnTo>
                  <a:lnTo>
                    <a:pt x="619" y="0"/>
                  </a:lnTo>
                  <a:close/>
                </a:path>
              </a:pathLst>
            </a:custGeom>
            <a:solidFill>
              <a:srgbClr val="000099"/>
            </a:solidFill>
            <a:ln w="6350">
              <a:solidFill>
                <a:srgbClr val="000099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276" name="Line 180">
            <a:extLst>
              <a:ext uri="{FF2B5EF4-FFF2-40B4-BE49-F238E27FC236}">
                <a16:creationId xmlns:a16="http://schemas.microsoft.com/office/drawing/2014/main" id="{36DCC32F-EF57-F23D-0A58-AFA7AF9AA97B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0" y="6388100"/>
            <a:ext cx="3602038" cy="0"/>
          </a:xfrm>
          <a:prstGeom prst="line">
            <a:avLst/>
          </a:prstGeom>
          <a:noFill/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9DF99CF4-0C69-C27D-45C0-4389A051413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435225"/>
            <a:ext cx="7772400" cy="1470025"/>
          </a:xfrm>
        </p:spPr>
        <p:txBody>
          <a:bodyPr anchor="ctr"/>
          <a:lstStyle/>
          <a:p>
            <a:pPr algn="l"/>
            <a:endParaRPr lang="en-US" altLang="en-US" sz="2400"/>
          </a:p>
        </p:txBody>
      </p:sp>
      <p:sp>
        <p:nvSpPr>
          <p:cNvPr id="512003" name="Rectangle 3">
            <a:extLst>
              <a:ext uri="{FF2B5EF4-FFF2-40B4-BE49-F238E27FC236}">
                <a16:creationId xmlns:a16="http://schemas.microsoft.com/office/drawing/2014/main" id="{4BA1F7AB-B1B6-D6C2-0151-8EDEB3C80B7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91000"/>
            <a:ext cx="6400800" cy="1752600"/>
          </a:xfrm>
        </p:spPr>
        <p:txBody>
          <a:bodyPr/>
          <a:lstStyle/>
          <a:p>
            <a:endParaRPr lang="en-US" altLang="en-US" sz="2000"/>
          </a:p>
        </p:txBody>
      </p:sp>
      <p:pic>
        <p:nvPicPr>
          <p:cNvPr id="512004" name="Picture 4">
            <a:extLst>
              <a:ext uri="{FF2B5EF4-FFF2-40B4-BE49-F238E27FC236}">
                <a16:creationId xmlns:a16="http://schemas.microsoft.com/office/drawing/2014/main" id="{D7141BF7-F580-2376-31EB-2040895C9C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85800"/>
            <a:ext cx="9144000" cy="586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005" name="Text Box 5">
            <a:extLst>
              <a:ext uri="{FF2B5EF4-FFF2-40B4-BE49-F238E27FC236}">
                <a16:creationId xmlns:a16="http://schemas.microsoft.com/office/drawing/2014/main" id="{920103BD-3B62-D642-6FF1-1F825E65C7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1676400"/>
            <a:ext cx="8523288" cy="530225"/>
          </a:xfrm>
          <a:prstGeom prst="rect">
            <a:avLst/>
          </a:prstGeom>
          <a:solidFill>
            <a:schemeClr val="bg1"/>
          </a:solidFill>
          <a:ln w="57150">
            <a:solidFill>
              <a:srgbClr val="FF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500" b="1" i="1">
                <a:solidFill>
                  <a:srgbClr val="FF0000"/>
                </a:solidFill>
                <a:latin typeface="Arial" panose="020B0604020202020204" pitchFamily="34" charset="0"/>
              </a:rPr>
              <a:t>Write a Letter to the Editor in Response to This Article!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>
            <a:extLst>
              <a:ext uri="{FF2B5EF4-FFF2-40B4-BE49-F238E27FC236}">
                <a16:creationId xmlns:a16="http://schemas.microsoft.com/office/drawing/2014/main" id="{4D8FE291-B92C-261E-6D6D-0E0F220802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Port Catheter Failures</a:t>
            </a:r>
          </a:p>
        </p:txBody>
      </p:sp>
      <p:sp>
        <p:nvSpPr>
          <p:cNvPr id="520195" name="Rectangle 3">
            <a:extLst>
              <a:ext uri="{FF2B5EF4-FFF2-40B4-BE49-F238E27FC236}">
                <a16:creationId xmlns:a16="http://schemas.microsoft.com/office/drawing/2014/main" id="{87EB559A-2576-2F37-6987-8058DE41A7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Port Catheters are installed in patients who receive periodic medications – i.e. chemotherapy.</a:t>
            </a:r>
          </a:p>
          <a:p>
            <a:r>
              <a:rPr lang="en-US" altLang="en-US"/>
              <a:t>The nurse Black Belt is starting to investigate failures in these catheters (consequence: if the catheter fails, it has to be surgically removed and another one inserted).</a:t>
            </a:r>
          </a:p>
          <a:p>
            <a:r>
              <a:rPr lang="en-US" altLang="en-US"/>
              <a:t>She suspects the manufacturer of the catheter makes a difference.</a:t>
            </a:r>
          </a:p>
          <a:p>
            <a:r>
              <a:rPr lang="en-US" altLang="en-US"/>
              <a:t>Worksheet: </a:t>
            </a:r>
            <a:r>
              <a:rPr lang="en-US" altLang="en-US" b="1"/>
              <a:t>PortCath</a:t>
            </a:r>
            <a:endParaRPr lang="en-US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0" name="Rectangle 2">
            <a:extLst>
              <a:ext uri="{FF2B5EF4-FFF2-40B4-BE49-F238E27FC236}">
                <a16:creationId xmlns:a16="http://schemas.microsoft.com/office/drawing/2014/main" id="{4A333DA0-DB7D-8ECC-C2C5-EB726CF0B2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Spending &amp; House Prices</a:t>
            </a:r>
          </a:p>
        </p:txBody>
      </p:sp>
      <p:sp>
        <p:nvSpPr>
          <p:cNvPr id="539651" name="Rectangle 3">
            <a:extLst>
              <a:ext uri="{FF2B5EF4-FFF2-40B4-BE49-F238E27FC236}">
                <a16:creationId xmlns:a16="http://schemas.microsoft.com/office/drawing/2014/main" id="{8E95D240-AA95-9CC3-D89E-7C00E0CD68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An economist suspects that the change in consumer spending is related to the change in market value of their houses.</a:t>
            </a:r>
          </a:p>
          <a:p>
            <a:endParaRPr lang="en-US" altLang="en-US"/>
          </a:p>
          <a:p>
            <a:r>
              <a:rPr lang="en-US" altLang="en-US"/>
              <a:t>She collects data for a number of countries (</a:t>
            </a:r>
            <a:r>
              <a:rPr lang="en-US" altLang="en-US" b="1">
                <a:solidFill>
                  <a:schemeClr val="accent2"/>
                </a:solidFill>
              </a:rPr>
              <a:t>Spending &amp; House Prices.mtw</a:t>
            </a:r>
            <a:r>
              <a:rPr lang="en-US" altLang="en-US"/>
              <a:t>)</a:t>
            </a:r>
          </a:p>
          <a:p>
            <a:endParaRPr lang="en-US" altLang="en-US"/>
          </a:p>
          <a:p>
            <a:r>
              <a:rPr lang="en-US" altLang="en-US"/>
              <a:t>Help her determine if this relationship is “good.”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7" name="Rectangle 27">
            <a:extLst>
              <a:ext uri="{FF2B5EF4-FFF2-40B4-BE49-F238E27FC236}">
                <a16:creationId xmlns:a16="http://schemas.microsoft.com/office/drawing/2014/main" id="{05BFE735-94C7-8EB2-701F-6037C9D280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Direct Work</a:t>
            </a:r>
          </a:p>
        </p:txBody>
      </p:sp>
      <p:sp>
        <p:nvSpPr>
          <p:cNvPr id="522268" name="Rectangle 28">
            <a:extLst>
              <a:ext uri="{FF2B5EF4-FFF2-40B4-BE49-F238E27FC236}">
                <a16:creationId xmlns:a16="http://schemas.microsoft.com/office/drawing/2014/main" id="{03EABD85-71A8-338D-E1BA-A4DD1ACD84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 project manager has been working to improve the direct work percentage performed by contractors.  The data below represents observations of contractors – where they performing “direct work” or not.</a:t>
            </a:r>
          </a:p>
          <a:p>
            <a:r>
              <a:rPr lang="en-US" altLang="en-US"/>
              <a:t>Have the manager’s efforts been successful?</a:t>
            </a:r>
          </a:p>
        </p:txBody>
      </p:sp>
      <p:graphicFrame>
        <p:nvGraphicFramePr>
          <p:cNvPr id="522266" name="Group 26">
            <a:extLst>
              <a:ext uri="{FF2B5EF4-FFF2-40B4-BE49-F238E27FC236}">
                <a16:creationId xmlns:a16="http://schemas.microsoft.com/office/drawing/2014/main" id="{42686F9B-58A2-FAC4-5812-F75F75D29C60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381000" y="3276600"/>
          <a:ext cx="8451850" cy="2590800"/>
        </p:xfrm>
        <a:graphic>
          <a:graphicData uri="http://schemas.openxmlformats.org/drawingml/2006/table">
            <a:tbl>
              <a:tblPr/>
              <a:tblGrid>
                <a:gridCol w="2817813">
                  <a:extLst>
                    <a:ext uri="{9D8B030D-6E8A-4147-A177-3AD203B41FA5}">
                      <a16:colId xmlns:a16="http://schemas.microsoft.com/office/drawing/2014/main" val="2468965143"/>
                    </a:ext>
                  </a:extLst>
                </a:gridCol>
                <a:gridCol w="2816225">
                  <a:extLst>
                    <a:ext uri="{9D8B030D-6E8A-4147-A177-3AD203B41FA5}">
                      <a16:colId xmlns:a16="http://schemas.microsoft.com/office/drawing/2014/main" val="2481512633"/>
                    </a:ext>
                  </a:extLst>
                </a:gridCol>
                <a:gridCol w="2817812">
                  <a:extLst>
                    <a:ext uri="{9D8B030D-6E8A-4147-A177-3AD203B41FA5}">
                      <a16:colId xmlns:a16="http://schemas.microsoft.com/office/drawing/2014/main" val="2947551027"/>
                    </a:ext>
                  </a:extLst>
                </a:gridCol>
              </a:tblGrid>
              <a:tr h="863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Work Observation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After Countermeasures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Before Countermeasures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3831"/>
                  </a:ext>
                </a:extLst>
              </a:tr>
              <a:tr h="863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Direct Work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3709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1493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2713643"/>
                  </a:ext>
                </a:extLst>
              </a:tr>
              <a:tr h="8636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Total Observations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9053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3876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8294118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02FA4EA6-4DD8-A34F-D2B1-FDB033EC2B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On-Time Engineering Tasks</a:t>
            </a:r>
          </a:p>
        </p:txBody>
      </p:sp>
      <p:sp>
        <p:nvSpPr>
          <p:cNvPr id="521219" name="Rectangle 3">
            <a:extLst>
              <a:ext uri="{FF2B5EF4-FFF2-40B4-BE49-F238E27FC236}">
                <a16:creationId xmlns:a16="http://schemas.microsoft.com/office/drawing/2014/main" id="{111AFBD8-6D07-08B9-E844-74BA6AA06C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An engineering supervisor suspects that the type of work may influence whether the work is completed late or not.  The data appears below.</a:t>
            </a:r>
          </a:p>
        </p:txBody>
      </p:sp>
      <p:pic>
        <p:nvPicPr>
          <p:cNvPr id="521220" name="Picture 4">
            <a:extLst>
              <a:ext uri="{FF2B5EF4-FFF2-40B4-BE49-F238E27FC236}">
                <a16:creationId xmlns:a16="http://schemas.microsoft.com/office/drawing/2014/main" id="{DB31CDB8-7D45-2036-5DC6-2700260694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667000"/>
            <a:ext cx="8686800" cy="174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FD7049A7-53E3-C213-2BD4-298C1C2909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First Stage Metal Temperature</a:t>
            </a:r>
          </a:p>
        </p:txBody>
      </p:sp>
      <p:sp>
        <p:nvSpPr>
          <p:cNvPr id="525315" name="Rectangle 3">
            <a:extLst>
              <a:ext uri="{FF2B5EF4-FFF2-40B4-BE49-F238E27FC236}">
                <a16:creationId xmlns:a16="http://schemas.microsoft.com/office/drawing/2014/main" id="{0A21F8B6-8B88-1EF7-659B-E47BCC7D160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 power plant manager has found that (during a plant startup), his operators can use the superheat steam temperature to control first stage turbine metal temperature (to control the heatup rate of the turbine).</a:t>
            </a:r>
          </a:p>
          <a:p>
            <a:r>
              <a:rPr lang="en-US" altLang="en-US"/>
              <a:t>Help him develop a tool for his operators that they can use to control first stage metal temperature</a:t>
            </a:r>
          </a:p>
          <a:p>
            <a:r>
              <a:rPr lang="en-US" altLang="en-US"/>
              <a:t>Worksheet: </a:t>
            </a:r>
            <a:r>
              <a:rPr lang="en-US" altLang="en-US" b="1"/>
              <a:t>Superheat</a:t>
            </a:r>
            <a:endParaRPr lang="en-US" alt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4" name="Rectangle 2">
            <a:extLst>
              <a:ext uri="{FF2B5EF4-FFF2-40B4-BE49-F238E27FC236}">
                <a16:creationId xmlns:a16="http://schemas.microsoft.com/office/drawing/2014/main" id="{18D36EDA-5FD6-5949-A10A-4D60ADEC87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Voltage</a:t>
            </a:r>
          </a:p>
        </p:txBody>
      </p:sp>
      <p:sp>
        <p:nvSpPr>
          <p:cNvPr id="530435" name="Rectangle 3">
            <a:extLst>
              <a:ext uri="{FF2B5EF4-FFF2-40B4-BE49-F238E27FC236}">
                <a16:creationId xmlns:a16="http://schemas.microsoft.com/office/drawing/2014/main" id="{D31A30A5-1581-03E3-55CC-D2FCA736B9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Two voltmeters are being compared.  They both perform the same function, but the new one is cheaper than the current model.  A test was developed where the meters measured the voltage of 25 “identical” circuits.  Compare the performance of the new model to the “standard” model. </a:t>
            </a:r>
          </a:p>
          <a:p>
            <a:r>
              <a:rPr lang="en-US" altLang="en-US"/>
              <a:t>Worksheet: </a:t>
            </a:r>
            <a:r>
              <a:rPr lang="en-US" altLang="en-US" b="1"/>
              <a:t>Volts</a:t>
            </a:r>
            <a:endParaRPr lang="en-US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>
            <a:extLst>
              <a:ext uri="{FF2B5EF4-FFF2-40B4-BE49-F238E27FC236}">
                <a16:creationId xmlns:a16="http://schemas.microsoft.com/office/drawing/2014/main" id="{5E234A3C-90A8-F7EE-374F-CF984857C0F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Rail Fatalities</a:t>
            </a:r>
          </a:p>
        </p:txBody>
      </p:sp>
      <p:sp>
        <p:nvSpPr>
          <p:cNvPr id="540675" name="Rectangle 3">
            <a:extLst>
              <a:ext uri="{FF2B5EF4-FFF2-40B4-BE49-F238E27FC236}">
                <a16:creationId xmlns:a16="http://schemas.microsoft.com/office/drawing/2014/main" id="{B790A507-69C6-EB88-5A78-76AE2FC9E34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 news article called out Los Angeles for the high number of fatalities on their light-rail system.  </a:t>
            </a:r>
          </a:p>
          <a:p>
            <a:endParaRPr lang="en-US" altLang="en-US"/>
          </a:p>
          <a:p>
            <a:r>
              <a:rPr lang="en-US" altLang="en-US"/>
              <a:t>The Rapid Transit Director responded by stating that their system had both a higher number of riders and a larger number of system miles than any of the other cities in the report (hence, implying it was “OK” that their fatality numbers were higher)</a:t>
            </a:r>
          </a:p>
          <a:p>
            <a:endParaRPr lang="en-US" altLang="en-US"/>
          </a:p>
          <a:p>
            <a:r>
              <a:rPr lang="en-US" altLang="en-US"/>
              <a:t>Do you agree with the RTD? (file: </a:t>
            </a:r>
            <a:r>
              <a:rPr lang="en-US" altLang="en-US">
                <a:solidFill>
                  <a:schemeClr val="accent2"/>
                </a:solidFill>
              </a:rPr>
              <a:t>LightRail Fatalities.mtw</a:t>
            </a:r>
            <a:r>
              <a:rPr lang="en-US" altLang="en-US"/>
              <a:t>)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98E530F3-2DD3-D444-A85A-032780C9E0E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Battery Life</a:t>
            </a:r>
          </a:p>
        </p:txBody>
      </p:sp>
      <p:sp>
        <p:nvSpPr>
          <p:cNvPr id="526339" name="Rectangle 3">
            <a:extLst>
              <a:ext uri="{FF2B5EF4-FFF2-40B4-BE49-F238E27FC236}">
                <a16:creationId xmlns:a16="http://schemas.microsoft.com/office/drawing/2014/main" id="{A366B76E-7B09-61FB-2735-DB9CB680E23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 sixth grade student tested various manufacturers’ batteries to see which lasted the longest.</a:t>
            </a:r>
          </a:p>
          <a:p>
            <a:r>
              <a:rPr lang="en-US" altLang="en-US"/>
              <a:t>Help her analyze her data.</a:t>
            </a:r>
          </a:p>
          <a:p>
            <a:r>
              <a:rPr lang="en-US" altLang="en-US"/>
              <a:t>Worksheet: </a:t>
            </a:r>
            <a:r>
              <a:rPr lang="en-US" altLang="en-US" b="1"/>
              <a:t>Battery</a:t>
            </a:r>
            <a:endParaRPr lang="en-US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CE60688F-4E8B-9DC5-4E11-D5E3ACBA54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Spindles</a:t>
            </a:r>
          </a:p>
        </p:txBody>
      </p:sp>
      <p:sp>
        <p:nvSpPr>
          <p:cNvPr id="527363" name="Rectangle 3">
            <a:extLst>
              <a:ext uri="{FF2B5EF4-FFF2-40B4-BE49-F238E27FC236}">
                <a16:creationId xmlns:a16="http://schemas.microsoft.com/office/drawing/2014/main" id="{EF71AD6A-6A8D-503D-325E-B6A1CFFB02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 spindle drives nuts onto a wheel assembly.  </a:t>
            </a:r>
          </a:p>
          <a:p>
            <a:endParaRPr lang="en-US" altLang="en-US"/>
          </a:p>
          <a:p>
            <a:r>
              <a:rPr lang="en-US" altLang="en-US"/>
              <a:t>The process engineer wants to know if the process is meeting the lower spec limit of 15 ft.-lbs.</a:t>
            </a:r>
          </a:p>
          <a:p>
            <a:endParaRPr lang="en-US" altLang="en-US"/>
          </a:p>
          <a:p>
            <a:r>
              <a:rPr lang="en-US" altLang="en-US"/>
              <a:t>Are there any differences in torque across the spindles?</a:t>
            </a:r>
          </a:p>
          <a:p>
            <a:endParaRPr lang="en-US" altLang="en-US"/>
          </a:p>
          <a:p>
            <a:r>
              <a:rPr lang="en-US" altLang="en-US"/>
              <a:t>Worksheet: </a:t>
            </a:r>
            <a:r>
              <a:rPr lang="en-US" altLang="en-US" b="1"/>
              <a:t>Spindle</a:t>
            </a:r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1C998BA9-120C-EC1E-26BE-D569450FB4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Your Data?</a:t>
            </a:r>
          </a:p>
        </p:txBody>
      </p:sp>
      <p:sp>
        <p:nvSpPr>
          <p:cNvPr id="441361" name="Rectangle 17">
            <a:extLst>
              <a:ext uri="{FF2B5EF4-FFF2-40B4-BE49-F238E27FC236}">
                <a16:creationId xmlns:a16="http://schemas.microsoft.com/office/drawing/2014/main" id="{C74C1C67-AD1D-0D7D-F108-E936AB84379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What Data Did You Bring to the “Festival?”</a:t>
            </a:r>
          </a:p>
          <a:p>
            <a:r>
              <a:rPr lang="en-US" altLang="en-US"/>
              <a:t>Let’s Turn the Business Problem into a Statistical Problem!</a:t>
            </a:r>
          </a:p>
        </p:txBody>
      </p:sp>
      <p:grpSp>
        <p:nvGrpSpPr>
          <p:cNvPr id="441362" name="Group 18">
            <a:extLst>
              <a:ext uri="{FF2B5EF4-FFF2-40B4-BE49-F238E27FC236}">
                <a16:creationId xmlns:a16="http://schemas.microsoft.com/office/drawing/2014/main" id="{B282583B-4320-59BA-1C77-014AD7C256A3}"/>
              </a:ext>
            </a:extLst>
          </p:cNvPr>
          <p:cNvGrpSpPr>
            <a:grpSpLocks/>
          </p:cNvGrpSpPr>
          <p:nvPr/>
        </p:nvGrpSpPr>
        <p:grpSpPr bwMode="auto">
          <a:xfrm>
            <a:off x="2438400" y="2667000"/>
            <a:ext cx="3962400" cy="2743200"/>
            <a:chOff x="768" y="960"/>
            <a:chExt cx="2496" cy="1728"/>
          </a:xfrm>
        </p:grpSpPr>
        <p:sp>
          <p:nvSpPr>
            <p:cNvPr id="441363" name="Rectangle 19">
              <a:extLst>
                <a:ext uri="{FF2B5EF4-FFF2-40B4-BE49-F238E27FC236}">
                  <a16:creationId xmlns:a16="http://schemas.microsoft.com/office/drawing/2014/main" id="{2820191A-ABF4-196C-BF55-D110FF8DEB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960"/>
              <a:ext cx="912" cy="624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800" b="1">
                  <a:solidFill>
                    <a:schemeClr val="bg1"/>
                  </a:solidFill>
                </a:rPr>
                <a:t>Business</a:t>
              </a:r>
            </a:p>
            <a:p>
              <a:pPr algn="ctr"/>
              <a:r>
                <a:rPr lang="en-US" altLang="en-US" sz="1800" b="1">
                  <a:solidFill>
                    <a:schemeClr val="bg1"/>
                  </a:solidFill>
                </a:rPr>
                <a:t>Problem</a:t>
              </a:r>
            </a:p>
          </p:txBody>
        </p:sp>
        <p:sp>
          <p:nvSpPr>
            <p:cNvPr id="441364" name="Rectangle 20">
              <a:extLst>
                <a:ext uri="{FF2B5EF4-FFF2-40B4-BE49-F238E27FC236}">
                  <a16:creationId xmlns:a16="http://schemas.microsoft.com/office/drawing/2014/main" id="{09FA40D3-88E5-395F-FF05-8474DA5886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960"/>
              <a:ext cx="912" cy="624"/>
            </a:xfrm>
            <a:prstGeom prst="rect">
              <a:avLst/>
            </a:prstGeom>
            <a:solidFill>
              <a:srgbClr val="FF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800" b="1">
                  <a:solidFill>
                    <a:schemeClr val="bg1"/>
                  </a:solidFill>
                </a:rPr>
                <a:t>Statistical</a:t>
              </a:r>
            </a:p>
            <a:p>
              <a:pPr algn="ctr"/>
              <a:r>
                <a:rPr lang="en-US" altLang="en-US" sz="1800" b="1">
                  <a:solidFill>
                    <a:schemeClr val="bg1"/>
                  </a:solidFill>
                </a:rPr>
                <a:t>Problem</a:t>
              </a:r>
            </a:p>
          </p:txBody>
        </p:sp>
        <p:sp>
          <p:nvSpPr>
            <p:cNvPr id="441365" name="Rectangle 21">
              <a:extLst>
                <a:ext uri="{FF2B5EF4-FFF2-40B4-BE49-F238E27FC236}">
                  <a16:creationId xmlns:a16="http://schemas.microsoft.com/office/drawing/2014/main" id="{B01986FA-D513-EA1F-CA26-889B0699D8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2064"/>
              <a:ext cx="912" cy="624"/>
            </a:xfrm>
            <a:prstGeom prst="rect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800" b="1"/>
                <a:t>Business</a:t>
              </a:r>
            </a:p>
            <a:p>
              <a:pPr algn="ctr"/>
              <a:r>
                <a:rPr lang="en-US" altLang="en-US" sz="1800" b="1"/>
                <a:t>Answer</a:t>
              </a:r>
            </a:p>
          </p:txBody>
        </p:sp>
        <p:sp>
          <p:nvSpPr>
            <p:cNvPr id="441366" name="Rectangle 22">
              <a:extLst>
                <a:ext uri="{FF2B5EF4-FFF2-40B4-BE49-F238E27FC236}">
                  <a16:creationId xmlns:a16="http://schemas.microsoft.com/office/drawing/2014/main" id="{E9261163-8863-182C-DDEB-9C2E5E5A92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2064"/>
              <a:ext cx="912" cy="624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en-US" altLang="en-US" sz="1800" b="1"/>
                <a:t>Statistical</a:t>
              </a:r>
            </a:p>
            <a:p>
              <a:pPr algn="ctr"/>
              <a:r>
                <a:rPr lang="en-US" altLang="en-US" sz="1800" b="1"/>
                <a:t>Answer</a:t>
              </a:r>
            </a:p>
          </p:txBody>
        </p:sp>
        <p:sp>
          <p:nvSpPr>
            <p:cNvPr id="441367" name="AutoShape 23">
              <a:extLst>
                <a:ext uri="{FF2B5EF4-FFF2-40B4-BE49-F238E27FC236}">
                  <a16:creationId xmlns:a16="http://schemas.microsoft.com/office/drawing/2014/main" id="{CC424163-2790-DD0B-C39A-68251AA2E4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0" y="1152"/>
              <a:ext cx="672" cy="384"/>
            </a:xfrm>
            <a:prstGeom prst="rightArrow">
              <a:avLst>
                <a:gd name="adj1" fmla="val 50000"/>
                <a:gd name="adj2" fmla="val 43750"/>
              </a:avLst>
            </a:prstGeom>
            <a:solidFill>
              <a:srgbClr val="EAEAE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1368" name="AutoShape 24">
              <a:extLst>
                <a:ext uri="{FF2B5EF4-FFF2-40B4-BE49-F238E27FC236}">
                  <a16:creationId xmlns:a16="http://schemas.microsoft.com/office/drawing/2014/main" id="{4BBD90B2-B332-A24E-F234-C97AEC7ADA1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680" y="2160"/>
              <a:ext cx="672" cy="384"/>
            </a:xfrm>
            <a:prstGeom prst="rightArrow">
              <a:avLst>
                <a:gd name="adj1" fmla="val 50000"/>
                <a:gd name="adj2" fmla="val 43750"/>
              </a:avLst>
            </a:prstGeom>
            <a:solidFill>
              <a:srgbClr val="EAEAE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1369" name="AutoShape 25">
              <a:extLst>
                <a:ext uri="{FF2B5EF4-FFF2-40B4-BE49-F238E27FC236}">
                  <a16:creationId xmlns:a16="http://schemas.microsoft.com/office/drawing/2014/main" id="{75A86AD7-A7CE-4AF5-AD34-8A8467F5E18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592" y="1632"/>
              <a:ext cx="480" cy="384"/>
            </a:xfrm>
            <a:prstGeom prst="rightArrow">
              <a:avLst>
                <a:gd name="adj1" fmla="val 50000"/>
                <a:gd name="adj2" fmla="val 31250"/>
              </a:avLst>
            </a:prstGeom>
            <a:solidFill>
              <a:srgbClr val="EAEAE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898D2C98-49CE-9C28-A0C8-D13254DB7C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Valve Failures</a:t>
            </a:r>
          </a:p>
        </p:txBody>
      </p:sp>
      <p:sp>
        <p:nvSpPr>
          <p:cNvPr id="529411" name="Rectangle 3">
            <a:extLst>
              <a:ext uri="{FF2B5EF4-FFF2-40B4-BE49-F238E27FC236}">
                <a16:creationId xmlns:a16="http://schemas.microsoft.com/office/drawing/2014/main" id="{C914E0B8-0E64-947A-889D-B9F0200480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 nuclear plant has a valve that sprays water into the reactor coolant system’s pressurizer.  The valve must operate 18 months without failure (time between refueling outages).  </a:t>
            </a:r>
          </a:p>
          <a:p>
            <a:r>
              <a:rPr lang="en-US" altLang="en-US"/>
              <a:t>Determine the probability of the valve achieving this mission.</a:t>
            </a:r>
          </a:p>
          <a:p>
            <a:r>
              <a:rPr lang="en-US" altLang="en-US"/>
              <a:t>What “kind” of failures are being seen?</a:t>
            </a:r>
          </a:p>
          <a:p>
            <a:r>
              <a:rPr lang="en-US" altLang="en-US"/>
              <a:t>If you left out the “non-failure” data, how would it change your conclusions?</a:t>
            </a:r>
          </a:p>
          <a:p>
            <a:r>
              <a:rPr lang="en-US" altLang="en-US"/>
              <a:t>Worksheet: </a:t>
            </a:r>
            <a:r>
              <a:rPr lang="en-US" altLang="en-US" b="1"/>
              <a:t>ValveFailure</a:t>
            </a:r>
            <a:endParaRPr lang="en-US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68AE947C-6EC3-C602-3385-E375B66BDF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Aussie Rules Football</a:t>
            </a:r>
          </a:p>
        </p:txBody>
      </p:sp>
      <p:sp>
        <p:nvSpPr>
          <p:cNvPr id="528387" name="Rectangle 3">
            <a:extLst>
              <a:ext uri="{FF2B5EF4-FFF2-40B4-BE49-F238E27FC236}">
                <a16:creationId xmlns:a16="http://schemas.microsoft.com/office/drawing/2014/main" id="{445BF5E3-F0DC-0E47-785C-7A727E0812F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Does the salary paid to Australian football teams make a difference in their league standings?</a:t>
            </a:r>
          </a:p>
          <a:p>
            <a:r>
              <a:rPr lang="en-US" altLang="en-US"/>
              <a:t>Worksheet: </a:t>
            </a:r>
            <a:r>
              <a:rPr lang="en-US" altLang="en-US" b="1"/>
              <a:t>Footy</a:t>
            </a:r>
            <a:endParaRPr lang="en-US" altLang="en-US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E134B9FC-A2E3-A4D1-8476-B174C11812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Joint Head Leaks (NOT about Marijuana!)</a:t>
            </a:r>
          </a:p>
        </p:txBody>
      </p:sp>
      <p:sp>
        <p:nvSpPr>
          <p:cNvPr id="531459" name="Rectangle 3">
            <a:extLst>
              <a:ext uri="{FF2B5EF4-FFF2-40B4-BE49-F238E27FC236}">
                <a16:creationId xmlns:a16="http://schemas.microsoft.com/office/drawing/2014/main" id="{5949F07D-612C-4DB9-02E8-1728C44EA3C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Leaks in the head joint of a chiller assembly were causing rework with a $150k impact to the company.  The team brainstormed some of the potential causes of the problem.</a:t>
            </a:r>
          </a:p>
          <a:p>
            <a:r>
              <a:rPr lang="en-US" altLang="en-US"/>
              <a:t>How could you help them verify these causes?</a:t>
            </a:r>
          </a:p>
        </p:txBody>
      </p:sp>
      <p:grpSp>
        <p:nvGrpSpPr>
          <p:cNvPr id="531460" name="Group 4">
            <a:extLst>
              <a:ext uri="{FF2B5EF4-FFF2-40B4-BE49-F238E27FC236}">
                <a16:creationId xmlns:a16="http://schemas.microsoft.com/office/drawing/2014/main" id="{B0D1EDE0-52B9-02CB-9F11-5D9FCE20D8F0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2667000"/>
            <a:ext cx="8450263" cy="3568700"/>
            <a:chOff x="295" y="1881"/>
            <a:chExt cx="5323" cy="2248"/>
          </a:xfrm>
        </p:grpSpPr>
        <p:sp>
          <p:nvSpPr>
            <p:cNvPr id="531461" name="Rectangle 5">
              <a:extLst>
                <a:ext uri="{FF2B5EF4-FFF2-40B4-BE49-F238E27FC236}">
                  <a16:creationId xmlns:a16="http://schemas.microsoft.com/office/drawing/2014/main" id="{E709BB9B-78B3-9624-963C-CE5E82AF2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" y="1907"/>
              <a:ext cx="640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1200" b="1">
                  <a:solidFill>
                    <a:srgbClr val="000000"/>
                  </a:solidFill>
                </a:rPr>
                <a:t>ENVIROMENT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462" name="Rectangle 6">
              <a:extLst>
                <a:ext uri="{FF2B5EF4-FFF2-40B4-BE49-F238E27FC236}">
                  <a16:creationId xmlns:a16="http://schemas.microsoft.com/office/drawing/2014/main" id="{9F67A2F8-BB36-20C7-305D-9F39F336FA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8" y="1907"/>
              <a:ext cx="580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1200" b="1">
                  <a:solidFill>
                    <a:srgbClr val="000000"/>
                  </a:solidFill>
                </a:rPr>
                <a:t>MACHINERY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463" name="Rectangle 7">
              <a:extLst>
                <a:ext uri="{FF2B5EF4-FFF2-40B4-BE49-F238E27FC236}">
                  <a16:creationId xmlns:a16="http://schemas.microsoft.com/office/drawing/2014/main" id="{0FCE8535-3FC3-B7A5-B54E-DA549EE3C7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4" y="1907"/>
              <a:ext cx="496" cy="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1200" b="1">
                  <a:solidFill>
                    <a:srgbClr val="000000"/>
                  </a:solidFill>
                </a:rPr>
                <a:t>MATERIAL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464" name="Rectangle 8">
              <a:extLst>
                <a:ext uri="{FF2B5EF4-FFF2-40B4-BE49-F238E27FC236}">
                  <a16:creationId xmlns:a16="http://schemas.microsoft.com/office/drawing/2014/main" id="{656C5D1E-0BB4-2866-18ED-98BA8D71AE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9" y="2246"/>
              <a:ext cx="600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800"/>
                <a:t>GASKET MATERIAL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465" name="Rectangle 9">
              <a:extLst>
                <a:ext uri="{FF2B5EF4-FFF2-40B4-BE49-F238E27FC236}">
                  <a16:creationId xmlns:a16="http://schemas.microsoft.com/office/drawing/2014/main" id="{9DA90CBE-6588-A61B-9868-49A8E1E079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8" y="2375"/>
              <a:ext cx="558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800">
                  <a:solidFill>
                    <a:srgbClr val="000000"/>
                  </a:solidFill>
                </a:rPr>
                <a:t>       RADIAL DRILL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466" name="Rectangle 10">
              <a:extLst>
                <a:ext uri="{FF2B5EF4-FFF2-40B4-BE49-F238E27FC236}">
                  <a16:creationId xmlns:a16="http://schemas.microsoft.com/office/drawing/2014/main" id="{F135BD0B-2586-65E1-4484-22F4032E88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0" y="2678"/>
              <a:ext cx="70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800">
                  <a:solidFill>
                    <a:srgbClr val="FF0000"/>
                  </a:solidFill>
                </a:rPr>
                <a:t>WASHER MATERIAL </a:t>
              </a:r>
              <a:r>
                <a:rPr lang="es-ES_tradnl" altLang="en-US" sz="1000" b="1">
                  <a:solidFill>
                    <a:srgbClr val="FF0000"/>
                  </a:solidFill>
                </a:rPr>
                <a:t> 3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467" name="Rectangle 11">
              <a:extLst>
                <a:ext uri="{FF2B5EF4-FFF2-40B4-BE49-F238E27FC236}">
                  <a16:creationId xmlns:a16="http://schemas.microsoft.com/office/drawing/2014/main" id="{EBD3F1D4-9B3B-8EE0-28BF-51F6D54EC7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5" y="2976"/>
              <a:ext cx="524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800">
                  <a:solidFill>
                    <a:srgbClr val="FF0000"/>
                  </a:solidFill>
                </a:rPr>
                <a:t>SAME WASHERS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468" name="Rectangle 12">
              <a:extLst>
                <a:ext uri="{FF2B5EF4-FFF2-40B4-BE49-F238E27FC236}">
                  <a16:creationId xmlns:a16="http://schemas.microsoft.com/office/drawing/2014/main" id="{444F4FB5-466E-F7FC-E3B0-54FDD9F1E9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8" y="3116"/>
              <a:ext cx="55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800">
                  <a:solidFill>
                    <a:srgbClr val="FF0000"/>
                  </a:solidFill>
                </a:rPr>
                <a:t>TEST &amp; FINAL    </a:t>
              </a:r>
              <a:r>
                <a:rPr lang="es-ES_tradnl" altLang="en-US" sz="1000" b="1">
                  <a:solidFill>
                    <a:srgbClr val="FF0000"/>
                  </a:solidFill>
                </a:rPr>
                <a:t>4</a:t>
              </a:r>
              <a:r>
                <a:rPr lang="es-ES_tradnl" altLang="en-US" sz="800" b="1">
                  <a:solidFill>
                    <a:srgbClr val="FF0000"/>
                  </a:solidFill>
                </a:rPr>
                <a:t> 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469" name="Rectangle 13">
              <a:extLst>
                <a:ext uri="{FF2B5EF4-FFF2-40B4-BE49-F238E27FC236}">
                  <a16:creationId xmlns:a16="http://schemas.microsoft.com/office/drawing/2014/main" id="{8593BD58-6EAF-E99E-86B8-81EAA7D353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3278"/>
              <a:ext cx="324" cy="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800">
                  <a:solidFill>
                    <a:srgbClr val="000000"/>
                  </a:solidFill>
                </a:rPr>
                <a:t>FREIGHTS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470" name="Rectangle 14">
              <a:extLst>
                <a:ext uri="{FF2B5EF4-FFF2-40B4-BE49-F238E27FC236}">
                  <a16:creationId xmlns:a16="http://schemas.microsoft.com/office/drawing/2014/main" id="{E357BA24-F30A-29BB-9AB5-0D0B09A50C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5" y="3256"/>
              <a:ext cx="1017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800">
                  <a:solidFill>
                    <a:srgbClr val="000000"/>
                  </a:solidFill>
                </a:rPr>
                <a:t>      COPPER TUBE OUTSIDE THE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471" name="Rectangle 15">
              <a:extLst>
                <a:ext uri="{FF2B5EF4-FFF2-40B4-BE49-F238E27FC236}">
                  <a16:creationId xmlns:a16="http://schemas.microsoft.com/office/drawing/2014/main" id="{645155C8-76C7-8250-ABA6-C5C05F37BF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3" y="3397"/>
              <a:ext cx="109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800">
                  <a:solidFill>
                    <a:srgbClr val="FF0000"/>
                  </a:solidFill>
                </a:rPr>
                <a:t>           TUBE SHEET DISTORTION  </a:t>
              </a:r>
              <a:r>
                <a:rPr lang="es-ES_tradnl" altLang="en-US" sz="1000" b="1">
                  <a:solidFill>
                    <a:srgbClr val="FF0000"/>
                  </a:solidFill>
                </a:rPr>
                <a:t>1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472" name="Rectangle 16">
              <a:extLst>
                <a:ext uri="{FF2B5EF4-FFF2-40B4-BE49-F238E27FC236}">
                  <a16:creationId xmlns:a16="http://schemas.microsoft.com/office/drawing/2014/main" id="{DD36CE63-C5E6-271C-1F53-A7807B37DD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5" y="3397"/>
              <a:ext cx="917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800">
                  <a:solidFill>
                    <a:srgbClr val="000000"/>
                  </a:solidFill>
                </a:rPr>
                <a:t>      FACE OF THE TUBE HEAD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473" name="Rectangle 17">
              <a:extLst>
                <a:ext uri="{FF2B5EF4-FFF2-40B4-BE49-F238E27FC236}">
                  <a16:creationId xmlns:a16="http://schemas.microsoft.com/office/drawing/2014/main" id="{D25B8058-FC80-F7A0-CC24-4E693D507A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" y="3537"/>
              <a:ext cx="711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800">
                  <a:solidFill>
                    <a:srgbClr val="FF0000"/>
                  </a:solidFill>
                </a:rPr>
                <a:t>         QTY. OF TORQUE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474" name="Rectangle 18">
              <a:extLst>
                <a:ext uri="{FF2B5EF4-FFF2-40B4-BE49-F238E27FC236}">
                  <a16:creationId xmlns:a16="http://schemas.microsoft.com/office/drawing/2014/main" id="{020FFFD2-837E-1C47-4643-9D40FE0FF3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" y="3676"/>
              <a:ext cx="663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800">
                  <a:solidFill>
                    <a:srgbClr val="FF0000"/>
                  </a:solidFill>
                </a:rPr>
                <a:t>         ON STUDS       </a:t>
              </a:r>
              <a:r>
                <a:rPr lang="es-ES_tradnl" altLang="en-US" sz="1000" b="1">
                  <a:solidFill>
                    <a:srgbClr val="FF0000"/>
                  </a:solidFill>
                </a:rPr>
                <a:t>2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475" name="Rectangle 19">
              <a:extLst>
                <a:ext uri="{FF2B5EF4-FFF2-40B4-BE49-F238E27FC236}">
                  <a16:creationId xmlns:a16="http://schemas.microsoft.com/office/drawing/2014/main" id="{A0547189-1BE7-1643-8E28-1390649BF5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3" y="3676"/>
              <a:ext cx="92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800">
                  <a:solidFill>
                    <a:srgbClr val="000000"/>
                  </a:solidFill>
                </a:rPr>
                <a:t>   EXESIVE HEAT BY BRAZING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476" name="Rectangle 20">
              <a:extLst>
                <a:ext uri="{FF2B5EF4-FFF2-40B4-BE49-F238E27FC236}">
                  <a16:creationId xmlns:a16="http://schemas.microsoft.com/office/drawing/2014/main" id="{9DA196C0-4DA4-6084-F262-D698B2F7BD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5" y="3676"/>
              <a:ext cx="1142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800">
                  <a:solidFill>
                    <a:srgbClr val="000000"/>
                  </a:solidFill>
                </a:rPr>
                <a:t>FLATNESS ON BAFFLES AND HEADS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477" name="Rectangle 21">
              <a:extLst>
                <a:ext uri="{FF2B5EF4-FFF2-40B4-BE49-F238E27FC236}">
                  <a16:creationId xmlns:a16="http://schemas.microsoft.com/office/drawing/2014/main" id="{355A2748-6A57-10C3-C77B-708271C4B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3" y="3816"/>
              <a:ext cx="909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800">
                  <a:solidFill>
                    <a:srgbClr val="000000"/>
                  </a:solidFill>
                </a:rPr>
                <a:t>   IN REFRIGERANT NOZZLES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478" name="Rectangle 22">
              <a:extLst>
                <a:ext uri="{FF2B5EF4-FFF2-40B4-BE49-F238E27FC236}">
                  <a16:creationId xmlns:a16="http://schemas.microsoft.com/office/drawing/2014/main" id="{EA154B01-C0ED-5E24-6469-DEA4BF372A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7" y="3956"/>
              <a:ext cx="417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1200" b="1">
                  <a:solidFill>
                    <a:srgbClr val="000000"/>
                  </a:solidFill>
                </a:rPr>
                <a:t>METHOD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479" name="Rectangle 23">
              <a:extLst>
                <a:ext uri="{FF2B5EF4-FFF2-40B4-BE49-F238E27FC236}">
                  <a16:creationId xmlns:a16="http://schemas.microsoft.com/office/drawing/2014/main" id="{ADDA7F96-F07E-8E77-8E70-F61E58EA83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3" y="3956"/>
              <a:ext cx="218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1200" b="1">
                  <a:solidFill>
                    <a:srgbClr val="000000"/>
                  </a:solidFill>
                </a:rPr>
                <a:t>MAN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480" name="Rectangle 24">
              <a:extLst>
                <a:ext uri="{FF2B5EF4-FFF2-40B4-BE49-F238E27FC236}">
                  <a16:creationId xmlns:a16="http://schemas.microsoft.com/office/drawing/2014/main" id="{354E5D3E-DA30-DB87-2012-FCA64267CF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" y="1881"/>
              <a:ext cx="777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81" name="Rectangle 25">
              <a:extLst>
                <a:ext uri="{FF2B5EF4-FFF2-40B4-BE49-F238E27FC236}">
                  <a16:creationId xmlns:a16="http://schemas.microsoft.com/office/drawing/2014/main" id="{C6A7A92C-03DA-7E12-7FC8-1B5AB1E5D0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0" y="1881"/>
              <a:ext cx="700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82" name="Rectangle 26">
              <a:extLst>
                <a:ext uri="{FF2B5EF4-FFF2-40B4-BE49-F238E27FC236}">
                  <a16:creationId xmlns:a16="http://schemas.microsoft.com/office/drawing/2014/main" id="{EC5B3955-FFA5-DD84-DC28-8088C3E836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2" y="1881"/>
              <a:ext cx="630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83" name="Rectangle 27">
              <a:extLst>
                <a:ext uri="{FF2B5EF4-FFF2-40B4-BE49-F238E27FC236}">
                  <a16:creationId xmlns:a16="http://schemas.microsoft.com/office/drawing/2014/main" id="{E1B84C9C-9A9B-0907-40CB-919337A0AB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1881"/>
              <a:ext cx="13" cy="19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84" name="Rectangle 28">
              <a:extLst>
                <a:ext uri="{FF2B5EF4-FFF2-40B4-BE49-F238E27FC236}">
                  <a16:creationId xmlns:a16="http://schemas.microsoft.com/office/drawing/2014/main" id="{651513FC-0791-50A2-0013-A9CB8E7E4E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" y="2062"/>
              <a:ext cx="777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85" name="Rectangle 29">
              <a:extLst>
                <a:ext uri="{FF2B5EF4-FFF2-40B4-BE49-F238E27FC236}">
                  <a16:creationId xmlns:a16="http://schemas.microsoft.com/office/drawing/2014/main" id="{51B092B5-E53C-DB8E-F2FF-04743A2590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3" y="1898"/>
              <a:ext cx="12" cy="1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86" name="Rectangle 30">
              <a:extLst>
                <a:ext uri="{FF2B5EF4-FFF2-40B4-BE49-F238E27FC236}">
                  <a16:creationId xmlns:a16="http://schemas.microsoft.com/office/drawing/2014/main" id="{4F018616-0EFC-EEE5-CF4F-0D66338076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7" y="1881"/>
              <a:ext cx="13" cy="19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87" name="Rectangle 31">
              <a:extLst>
                <a:ext uri="{FF2B5EF4-FFF2-40B4-BE49-F238E27FC236}">
                  <a16:creationId xmlns:a16="http://schemas.microsoft.com/office/drawing/2014/main" id="{6AAB912B-7A9F-A840-EFE3-A989B8A963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0" y="2062"/>
              <a:ext cx="700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88" name="Rectangle 32">
              <a:extLst>
                <a:ext uri="{FF2B5EF4-FFF2-40B4-BE49-F238E27FC236}">
                  <a16:creationId xmlns:a16="http://schemas.microsoft.com/office/drawing/2014/main" id="{630A8F43-11B4-F0FE-2AF2-2F55F37FC6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8" y="1898"/>
              <a:ext cx="12" cy="1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89" name="Rectangle 33">
              <a:extLst>
                <a:ext uri="{FF2B5EF4-FFF2-40B4-BE49-F238E27FC236}">
                  <a16:creationId xmlns:a16="http://schemas.microsoft.com/office/drawing/2014/main" id="{68E8B899-DCC1-7369-566F-6B71CA0AB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0" y="1881"/>
              <a:ext cx="12" cy="19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90" name="Rectangle 34">
              <a:extLst>
                <a:ext uri="{FF2B5EF4-FFF2-40B4-BE49-F238E27FC236}">
                  <a16:creationId xmlns:a16="http://schemas.microsoft.com/office/drawing/2014/main" id="{D455B7CA-F788-68F0-0BDE-A250ABF26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2" y="2062"/>
              <a:ext cx="630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91" name="Rectangle 35">
              <a:extLst>
                <a:ext uri="{FF2B5EF4-FFF2-40B4-BE49-F238E27FC236}">
                  <a16:creationId xmlns:a16="http://schemas.microsoft.com/office/drawing/2014/main" id="{C39131B0-9CA9-CC10-A2D5-3E5412FD2E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0" y="1898"/>
              <a:ext cx="12" cy="1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92" name="Rectangle 36">
              <a:extLst>
                <a:ext uri="{FF2B5EF4-FFF2-40B4-BE49-F238E27FC236}">
                  <a16:creationId xmlns:a16="http://schemas.microsoft.com/office/drawing/2014/main" id="{DFADBF7A-3252-6706-6D39-A22815014F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5" y="3932"/>
              <a:ext cx="515" cy="1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93" name="Rectangle 37">
              <a:extLst>
                <a:ext uri="{FF2B5EF4-FFF2-40B4-BE49-F238E27FC236}">
                  <a16:creationId xmlns:a16="http://schemas.microsoft.com/office/drawing/2014/main" id="{6A2721AD-ACBC-21AB-B6DD-1501C54CB5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5" y="3932"/>
              <a:ext cx="487" cy="1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94" name="Rectangle 38">
              <a:extLst>
                <a:ext uri="{FF2B5EF4-FFF2-40B4-BE49-F238E27FC236}">
                  <a16:creationId xmlns:a16="http://schemas.microsoft.com/office/drawing/2014/main" id="{E66C8CCB-C15A-61D3-56F5-105CB00783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3" y="3932"/>
              <a:ext cx="12" cy="19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95" name="Rectangle 39">
              <a:extLst>
                <a:ext uri="{FF2B5EF4-FFF2-40B4-BE49-F238E27FC236}">
                  <a16:creationId xmlns:a16="http://schemas.microsoft.com/office/drawing/2014/main" id="{EE218C7A-CB15-BE37-ACDF-9603CA31F1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5" y="4112"/>
              <a:ext cx="515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96" name="Rectangle 40">
              <a:extLst>
                <a:ext uri="{FF2B5EF4-FFF2-40B4-BE49-F238E27FC236}">
                  <a16:creationId xmlns:a16="http://schemas.microsoft.com/office/drawing/2014/main" id="{811F9655-D275-D6FB-C4AF-D27975D54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7" y="3948"/>
              <a:ext cx="13" cy="1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97" name="Rectangle 41">
              <a:extLst>
                <a:ext uri="{FF2B5EF4-FFF2-40B4-BE49-F238E27FC236}">
                  <a16:creationId xmlns:a16="http://schemas.microsoft.com/office/drawing/2014/main" id="{F0D4BA5C-8C30-4ED9-4167-ECF93BBC5E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2" y="3932"/>
              <a:ext cx="13" cy="19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98" name="Rectangle 42">
              <a:extLst>
                <a:ext uri="{FF2B5EF4-FFF2-40B4-BE49-F238E27FC236}">
                  <a16:creationId xmlns:a16="http://schemas.microsoft.com/office/drawing/2014/main" id="{0205C6C0-D9F5-368D-FC74-68F8925F58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5" y="4112"/>
              <a:ext cx="487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499" name="Rectangle 43">
              <a:extLst>
                <a:ext uri="{FF2B5EF4-FFF2-40B4-BE49-F238E27FC236}">
                  <a16:creationId xmlns:a16="http://schemas.microsoft.com/office/drawing/2014/main" id="{5469D540-FA17-65B8-873C-C37043AEB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0" y="3948"/>
              <a:ext cx="12" cy="1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531500" name="Group 44">
              <a:extLst>
                <a:ext uri="{FF2B5EF4-FFF2-40B4-BE49-F238E27FC236}">
                  <a16:creationId xmlns:a16="http://schemas.microsoft.com/office/drawing/2014/main" id="{4653A87F-9DE2-FD6D-45D4-53F7AD2450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05" y="2861"/>
              <a:ext cx="3656" cy="107"/>
              <a:chOff x="1453" y="2331"/>
              <a:chExt cx="3419" cy="78"/>
            </a:xfrm>
          </p:grpSpPr>
          <p:sp>
            <p:nvSpPr>
              <p:cNvPr id="531501" name="Line 45">
                <a:extLst>
                  <a:ext uri="{FF2B5EF4-FFF2-40B4-BE49-F238E27FC236}">
                    <a16:creationId xmlns:a16="http://schemas.microsoft.com/office/drawing/2014/main" id="{D012BA5F-B553-F8CF-C9DC-C5E6B955CB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3" y="2367"/>
                <a:ext cx="3359" cy="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31502" name="Freeform 46">
                <a:extLst>
                  <a:ext uri="{FF2B5EF4-FFF2-40B4-BE49-F238E27FC236}">
                    <a16:creationId xmlns:a16="http://schemas.microsoft.com/office/drawing/2014/main" id="{5FEB7563-F335-8B68-AF06-8B9F51643F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0" y="2331"/>
                <a:ext cx="72" cy="78"/>
              </a:xfrm>
              <a:custGeom>
                <a:avLst/>
                <a:gdLst>
                  <a:gd name="T0" fmla="*/ 0 w 72"/>
                  <a:gd name="T1" fmla="*/ 78 h 78"/>
                  <a:gd name="T2" fmla="*/ 72 w 72"/>
                  <a:gd name="T3" fmla="*/ 36 h 78"/>
                  <a:gd name="T4" fmla="*/ 0 w 72"/>
                  <a:gd name="T5" fmla="*/ 0 h 78"/>
                  <a:gd name="T6" fmla="*/ 0 w 72"/>
                  <a:gd name="T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2" h="78">
                    <a:moveTo>
                      <a:pt x="0" y="78"/>
                    </a:moveTo>
                    <a:lnTo>
                      <a:pt x="72" y="36"/>
                    </a:lnTo>
                    <a:lnTo>
                      <a:pt x="0" y="0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31503" name="Line 47">
              <a:extLst>
                <a:ext uri="{FF2B5EF4-FFF2-40B4-BE49-F238E27FC236}">
                  <a16:creationId xmlns:a16="http://schemas.microsoft.com/office/drawing/2014/main" id="{02F67755-55D6-070F-980A-BADF72898A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7" y="2071"/>
              <a:ext cx="520" cy="84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04" name="Line 48">
              <a:extLst>
                <a:ext uri="{FF2B5EF4-FFF2-40B4-BE49-F238E27FC236}">
                  <a16:creationId xmlns:a16="http://schemas.microsoft.com/office/drawing/2014/main" id="{E0001FCC-1EC6-73C5-F564-2B1153E2AD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69" y="2911"/>
              <a:ext cx="462" cy="102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05" name="Line 49">
              <a:extLst>
                <a:ext uri="{FF2B5EF4-FFF2-40B4-BE49-F238E27FC236}">
                  <a16:creationId xmlns:a16="http://schemas.microsoft.com/office/drawing/2014/main" id="{7FB0ADE9-F9E6-22D9-F41E-B69058008F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8" y="2079"/>
              <a:ext cx="546" cy="83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06" name="Line 50">
              <a:extLst>
                <a:ext uri="{FF2B5EF4-FFF2-40B4-BE49-F238E27FC236}">
                  <a16:creationId xmlns:a16="http://schemas.microsoft.com/office/drawing/2014/main" id="{A99E1F55-B0C6-D9D4-31AA-9FF6975EA4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33" y="2902"/>
              <a:ext cx="314" cy="103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07" name="Line 51">
              <a:extLst>
                <a:ext uri="{FF2B5EF4-FFF2-40B4-BE49-F238E27FC236}">
                  <a16:creationId xmlns:a16="http://schemas.microsoft.com/office/drawing/2014/main" id="{68F10F24-E935-7756-0892-CF4D8A67D1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7" y="2071"/>
              <a:ext cx="596" cy="84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08" name="Line 52">
              <a:extLst>
                <a:ext uri="{FF2B5EF4-FFF2-40B4-BE49-F238E27FC236}">
                  <a16:creationId xmlns:a16="http://schemas.microsoft.com/office/drawing/2014/main" id="{B6211C5F-FFE2-9CB4-E8C2-EF7EA6A655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0" y="2425"/>
              <a:ext cx="424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09" name="Line 53">
              <a:extLst>
                <a:ext uri="{FF2B5EF4-FFF2-40B4-BE49-F238E27FC236}">
                  <a16:creationId xmlns:a16="http://schemas.microsoft.com/office/drawing/2014/main" id="{6802FA4A-671C-4BB9-5C2E-B2829E144E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96" y="2285"/>
              <a:ext cx="405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10" name="Line 54">
              <a:extLst>
                <a:ext uri="{FF2B5EF4-FFF2-40B4-BE49-F238E27FC236}">
                  <a16:creationId xmlns:a16="http://schemas.microsoft.com/office/drawing/2014/main" id="{D7F6FC0F-0266-64AB-E275-8481614C0F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37" y="2705"/>
              <a:ext cx="579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11" name="Line 55">
              <a:extLst>
                <a:ext uri="{FF2B5EF4-FFF2-40B4-BE49-F238E27FC236}">
                  <a16:creationId xmlns:a16="http://schemas.microsoft.com/office/drawing/2014/main" id="{AE3E3D99-7129-B065-5284-D4EB01E57D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245" y="3306"/>
              <a:ext cx="167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12" name="Line 56">
              <a:extLst>
                <a:ext uri="{FF2B5EF4-FFF2-40B4-BE49-F238E27FC236}">
                  <a16:creationId xmlns:a16="http://schemas.microsoft.com/office/drawing/2014/main" id="{442EB4CC-AA97-8B2E-273B-E7D3FA4EDE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04" y="3734"/>
              <a:ext cx="192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13" name="Line 57">
              <a:extLst>
                <a:ext uri="{FF2B5EF4-FFF2-40B4-BE49-F238E27FC236}">
                  <a16:creationId xmlns:a16="http://schemas.microsoft.com/office/drawing/2014/main" id="{13C68E63-2743-A54F-7EF9-D6AD6F02A3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760" y="3102"/>
              <a:ext cx="451" cy="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14" name="Line 58">
              <a:extLst>
                <a:ext uri="{FF2B5EF4-FFF2-40B4-BE49-F238E27FC236}">
                  <a16:creationId xmlns:a16="http://schemas.microsoft.com/office/drawing/2014/main" id="{3F88A99C-77F6-EBB8-0997-B36F5603B1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593" y="3453"/>
              <a:ext cx="206" cy="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15" name="Line 59">
              <a:extLst>
                <a:ext uri="{FF2B5EF4-FFF2-40B4-BE49-F238E27FC236}">
                  <a16:creationId xmlns:a16="http://schemas.microsoft.com/office/drawing/2014/main" id="{C61CFFBE-D34C-67DC-4C81-046643430B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433" y="3793"/>
              <a:ext cx="241" cy="1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16" name="Line 60">
              <a:extLst>
                <a:ext uri="{FF2B5EF4-FFF2-40B4-BE49-F238E27FC236}">
                  <a16:creationId xmlns:a16="http://schemas.microsoft.com/office/drawing/2014/main" id="{9D3D8694-D3AF-8173-DBB7-F2B0892904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33" y="3314"/>
              <a:ext cx="231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17" name="Line 61">
              <a:extLst>
                <a:ext uri="{FF2B5EF4-FFF2-40B4-BE49-F238E27FC236}">
                  <a16:creationId xmlns:a16="http://schemas.microsoft.com/office/drawing/2014/main" id="{08F98529-1834-BD9B-C896-4A59A1812D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4" y="3652"/>
              <a:ext cx="476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1518" name="Rectangle 62">
              <a:extLst>
                <a:ext uri="{FF2B5EF4-FFF2-40B4-BE49-F238E27FC236}">
                  <a16:creationId xmlns:a16="http://schemas.microsoft.com/office/drawing/2014/main" id="{10B68FDA-6CA5-BB7D-F9AE-67312E2760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6" y="3032"/>
              <a:ext cx="408" cy="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800">
                  <a:solidFill>
                    <a:srgbClr val="CC3300"/>
                  </a:solidFill>
                </a:rPr>
                <a:t>TORQUE    </a:t>
              </a:r>
              <a:r>
                <a:rPr lang="es-ES_tradnl" altLang="en-US" sz="800" b="1">
                  <a:solidFill>
                    <a:srgbClr val="CC3300"/>
                  </a:solidFill>
                </a:rPr>
                <a:t> </a:t>
              </a:r>
              <a:r>
                <a:rPr lang="es-ES_tradnl" altLang="en-US" sz="1000" b="1">
                  <a:solidFill>
                    <a:srgbClr val="CC3300"/>
                  </a:solidFill>
                </a:rPr>
                <a:t>2</a:t>
              </a:r>
              <a:endParaRPr lang="es-ES_tradnl" altLang="en-US" sz="800">
                <a:solidFill>
                  <a:srgbClr val="CC3300"/>
                </a:solidFill>
              </a:endParaRPr>
            </a:p>
            <a:p>
              <a:pPr eaLnBrk="0" hangingPunct="0"/>
              <a:r>
                <a:rPr lang="es-ES_tradnl" altLang="en-US" sz="800">
                  <a:solidFill>
                    <a:srgbClr val="CC3300"/>
                  </a:solidFill>
                </a:rPr>
                <a:t>SECUENCE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519" name="Rectangle 63">
              <a:extLst>
                <a:ext uri="{FF2B5EF4-FFF2-40B4-BE49-F238E27FC236}">
                  <a16:creationId xmlns:a16="http://schemas.microsoft.com/office/drawing/2014/main" id="{2582F209-9946-132B-1637-4C2A4B056A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2" y="2663"/>
              <a:ext cx="866" cy="51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eaLnBrk="0" hangingPunct="0"/>
              <a:r>
                <a:rPr lang="es-ES_tradnl" altLang="en-US" sz="1400" b="1">
                  <a:latin typeface="Times New Roman" panose="02020603050405020304" pitchFamily="18" charset="0"/>
                </a:rPr>
                <a:t>JOINT HEAD</a:t>
              </a:r>
            </a:p>
            <a:p>
              <a:pPr algn="ctr" eaLnBrk="0" hangingPunct="0"/>
              <a:r>
                <a:rPr lang="es-ES_tradnl" altLang="en-US" sz="1400" b="1">
                  <a:latin typeface="Times New Roman" panose="02020603050405020304" pitchFamily="18" charset="0"/>
                </a:rPr>
                <a:t> LEAKS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520" name="Line 64">
              <a:extLst>
                <a:ext uri="{FF2B5EF4-FFF2-40B4-BE49-F238E27FC236}">
                  <a16:creationId xmlns:a16="http://schemas.microsoft.com/office/drawing/2014/main" id="{37EF63A7-F5C0-CC82-9658-626F35069B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88" y="3105"/>
              <a:ext cx="65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1521" name="Rectangle 65">
              <a:extLst>
                <a:ext uri="{FF2B5EF4-FFF2-40B4-BE49-F238E27FC236}">
                  <a16:creationId xmlns:a16="http://schemas.microsoft.com/office/drawing/2014/main" id="{6FF45473-5804-C0C4-39CB-33E404C30B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9" y="2307"/>
              <a:ext cx="658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s-ES_tradnl" altLang="en-US" sz="800">
                  <a:solidFill>
                    <a:srgbClr val="FF0000"/>
                  </a:solidFill>
                </a:rPr>
                <a:t>ROUGHNESS   </a:t>
              </a:r>
              <a:r>
                <a:rPr lang="es-ES_tradnl" altLang="en-US" sz="1000" b="1">
                  <a:solidFill>
                    <a:srgbClr val="FF0000"/>
                  </a:solidFill>
                </a:rPr>
                <a:t>5 &amp; 6</a:t>
              </a:r>
              <a:endParaRPr lang="es-ES_tradnl" altLang="en-US" sz="2400">
                <a:latin typeface="Times New Roman" panose="02020603050405020304" pitchFamily="18" charset="0"/>
              </a:endParaRPr>
            </a:p>
          </p:txBody>
        </p:sp>
        <p:sp>
          <p:nvSpPr>
            <p:cNvPr id="531522" name="Line 66">
              <a:extLst>
                <a:ext uri="{FF2B5EF4-FFF2-40B4-BE49-F238E27FC236}">
                  <a16:creationId xmlns:a16="http://schemas.microsoft.com/office/drawing/2014/main" id="{5518AB8D-4811-ADDE-C837-02DA2DCD143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760" y="2359"/>
              <a:ext cx="3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25909EDF-3253-D84D-9AB1-584ED45D29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Car Racing</a:t>
            </a:r>
          </a:p>
        </p:txBody>
      </p:sp>
      <p:sp>
        <p:nvSpPr>
          <p:cNvPr id="534531" name="Rectangle 3">
            <a:extLst>
              <a:ext uri="{FF2B5EF4-FFF2-40B4-BE49-F238E27FC236}">
                <a16:creationId xmlns:a16="http://schemas.microsoft.com/office/drawing/2014/main" id="{AF34D54F-18EA-3EDB-05F8-DDC82E41558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An experiment was conducted to see what factors affect the time it takes a toy car to travel a given track.</a:t>
            </a:r>
          </a:p>
          <a:p>
            <a:endParaRPr lang="en-US" altLang="en-US"/>
          </a:p>
          <a:p>
            <a:r>
              <a:rPr lang="en-US" altLang="en-US"/>
              <a:t>Three factors were examined – the wheels, the car weight and its color.</a:t>
            </a:r>
          </a:p>
          <a:p>
            <a:endParaRPr lang="en-US" altLang="en-US"/>
          </a:p>
          <a:p>
            <a:r>
              <a:rPr lang="en-US" altLang="en-US"/>
              <a:t>Analyze the results of this experiment (worksheet: ToyCar)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>
            <a:extLst>
              <a:ext uri="{FF2B5EF4-FFF2-40B4-BE49-F238E27FC236}">
                <a16:creationId xmlns:a16="http://schemas.microsoft.com/office/drawing/2014/main" id="{67564896-C84A-A15D-D440-753159CF1C2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F-14, F-18 Bombing Accuracy</a:t>
            </a:r>
          </a:p>
        </p:txBody>
      </p:sp>
      <p:sp>
        <p:nvSpPr>
          <p:cNvPr id="535555" name="Rectangle 3">
            <a:extLst>
              <a:ext uri="{FF2B5EF4-FFF2-40B4-BE49-F238E27FC236}">
                <a16:creationId xmlns:a16="http://schemas.microsoft.com/office/drawing/2014/main" id="{6208A820-A53D-4D26-8941-BF223F3DEFE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The accuracy of bombing runs was analyzed at Fallon Naval Air Station.  The pilot is expected to drop the bomb at the “directed time” – with a specification of +/- 15 seconds.  </a:t>
            </a:r>
          </a:p>
          <a:p>
            <a:endParaRPr lang="en-US" altLang="en-US"/>
          </a:p>
          <a:p>
            <a:r>
              <a:rPr lang="en-US" altLang="en-US"/>
              <a:t>Assess the pilots’ capability of dropping bombs, given the data on worksheet F-14, 18.</a:t>
            </a:r>
          </a:p>
          <a:p>
            <a:endParaRPr lang="en-US" altLang="en-US"/>
          </a:p>
          <a:p>
            <a:r>
              <a:rPr lang="en-US" altLang="en-US"/>
              <a:t>If the bomb is supposed to land within 50 feet of the target, how “good” are the pilots?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8" name="Rectangle 2">
            <a:extLst>
              <a:ext uri="{FF2B5EF4-FFF2-40B4-BE49-F238E27FC236}">
                <a16:creationId xmlns:a16="http://schemas.microsoft.com/office/drawing/2014/main" id="{B254C094-2C37-1EAE-14EC-D0B97040AB4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Weld Strength</a:t>
            </a:r>
          </a:p>
        </p:txBody>
      </p:sp>
      <p:sp>
        <p:nvSpPr>
          <p:cNvPr id="536579" name="Rectangle 3">
            <a:extLst>
              <a:ext uri="{FF2B5EF4-FFF2-40B4-BE49-F238E27FC236}">
                <a16:creationId xmlns:a16="http://schemas.microsoft.com/office/drawing/2014/main" id="{C6A0806C-75B0-5999-0BE5-37E3B9FAE5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 Black Belt is working on improving a welding process.  Her CTQ is the weld strength and she has decided to run a designed experiment (file: </a:t>
            </a:r>
            <a:r>
              <a:rPr lang="en-US" altLang="en-US">
                <a:solidFill>
                  <a:schemeClr val="accent2"/>
                </a:solidFill>
              </a:rPr>
              <a:t>Weld Strength.mtw</a:t>
            </a:r>
            <a:r>
              <a:rPr lang="en-US" altLang="en-US"/>
              <a:t>).</a:t>
            </a:r>
          </a:p>
          <a:p>
            <a:endParaRPr lang="en-US" altLang="en-US"/>
          </a:p>
          <a:p>
            <a:r>
              <a:rPr lang="en-US" altLang="en-US"/>
              <a:t>Her experiment included four factors at two levels each: parallel (no/yes), procedure (standard/new), weld machine (A/B), preheat (no/yes), and power setting (3/5).</a:t>
            </a:r>
          </a:p>
          <a:p>
            <a:endParaRPr lang="en-US" altLang="en-US"/>
          </a:p>
          <a:p>
            <a:r>
              <a:rPr lang="en-US" altLang="en-US"/>
              <a:t>Analyze the results of the experiment.  Report out: residuals OK?, important factors/interactions (alpha = 0.1), and “best settings” to maximize weld strength.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2">
            <a:extLst>
              <a:ext uri="{FF2B5EF4-FFF2-40B4-BE49-F238E27FC236}">
                <a16:creationId xmlns:a16="http://schemas.microsoft.com/office/drawing/2014/main" id="{7B4DE151-8CDD-1B73-E2B1-9072BC8A3E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Senate Survey</a:t>
            </a:r>
          </a:p>
        </p:txBody>
      </p:sp>
      <p:sp>
        <p:nvSpPr>
          <p:cNvPr id="537603" name="Rectangle 3">
            <a:extLst>
              <a:ext uri="{FF2B5EF4-FFF2-40B4-BE49-F238E27FC236}">
                <a16:creationId xmlns:a16="http://schemas.microsoft.com/office/drawing/2014/main" id="{38C496C8-A9E6-0DA2-127B-CBA3F3A4B49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Review a survey received from the Majority Leader of the Senate.  Comment on the questions being asked.</a:t>
            </a:r>
          </a:p>
          <a:p>
            <a:endParaRPr lang="en-US" altLang="en-US"/>
          </a:p>
          <a:p>
            <a:r>
              <a:rPr lang="en-US" altLang="en-US"/>
              <a:t>File: Senate Majority Leader Survey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>
            <a:extLst>
              <a:ext uri="{FF2B5EF4-FFF2-40B4-BE49-F238E27FC236}">
                <a16:creationId xmlns:a16="http://schemas.microsoft.com/office/drawing/2014/main" id="{CD917D70-C88D-6EC5-134E-C043452CA45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DRG 106</a:t>
            </a:r>
          </a:p>
        </p:txBody>
      </p:sp>
      <p:sp>
        <p:nvSpPr>
          <p:cNvPr id="538627" name="Rectangle 3">
            <a:extLst>
              <a:ext uri="{FF2B5EF4-FFF2-40B4-BE49-F238E27FC236}">
                <a16:creationId xmlns:a16="http://schemas.microsoft.com/office/drawing/2014/main" id="{D7B3F60C-C9F9-7606-0536-A9EC9AF448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 hospital has been working to reduce the length of stay and associated costs for DRG 106</a:t>
            </a:r>
          </a:p>
          <a:p>
            <a:endParaRPr lang="en-US" altLang="en-US"/>
          </a:p>
          <a:p>
            <a:r>
              <a:rPr lang="en-US" altLang="en-US"/>
              <a:t>Have their efforts at reducing either LOS or cost/case been successful?</a:t>
            </a:r>
          </a:p>
          <a:p>
            <a:endParaRPr lang="en-US" altLang="en-US"/>
          </a:p>
          <a:p>
            <a:r>
              <a:rPr lang="en-US" altLang="en-US"/>
              <a:t>How much of the variation in cost/case is explained by the LOS? </a:t>
            </a:r>
          </a:p>
          <a:p>
            <a:endParaRPr lang="en-US" altLang="en-US"/>
          </a:p>
          <a:p>
            <a:r>
              <a:rPr lang="en-US" altLang="en-US"/>
              <a:t>Use worksheet: DRG-106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8" name="Rectangle 10">
            <a:extLst>
              <a:ext uri="{FF2B5EF4-FFF2-40B4-BE49-F238E27FC236}">
                <a16:creationId xmlns:a16="http://schemas.microsoft.com/office/drawing/2014/main" id="{40D12BEC-4787-C4C1-6868-A8A969BD212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pPr algn="l"/>
            <a:r>
              <a:rPr lang="en-US" altLang="en-US" sz="2400"/>
              <a:t>Some Problems for YOU!</a:t>
            </a:r>
          </a:p>
        </p:txBody>
      </p:sp>
      <p:sp>
        <p:nvSpPr>
          <p:cNvPr id="514059" name="Rectangle 11">
            <a:extLst>
              <a:ext uri="{FF2B5EF4-FFF2-40B4-BE49-F238E27FC236}">
                <a16:creationId xmlns:a16="http://schemas.microsoft.com/office/drawing/2014/main" id="{3C798302-2D8B-E6E3-E6C4-83C35E91269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endParaRPr lang="en-US" altLang="en-US" sz="2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2130346D-B658-5DD2-D6B9-751222E3D9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Variation in Rental Rates</a:t>
            </a:r>
          </a:p>
        </p:txBody>
      </p:sp>
      <p:sp>
        <p:nvSpPr>
          <p:cNvPr id="532483" name="Rectangle 3">
            <a:extLst>
              <a:ext uri="{FF2B5EF4-FFF2-40B4-BE49-F238E27FC236}">
                <a16:creationId xmlns:a16="http://schemas.microsoft.com/office/drawing/2014/main" id="{D0E528FD-8B97-87BD-DD55-A2096AC2D6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 company rents shipping trailers.  They have seven districts within their territory – Birmingham, Ellistown, Fellixtowne, Grays, Heathrow, Leighton and Maidstone.</a:t>
            </a:r>
          </a:p>
          <a:p>
            <a:endParaRPr lang="en-US" altLang="en-US"/>
          </a:p>
          <a:p>
            <a:r>
              <a:rPr lang="en-US" altLang="en-US"/>
              <a:t>They suspect that there is significant variation in the rates quoted to “one-day” customers (those who rent a trailer for only one day).  If these rates are below the trailer’s “direct cost,” the company loses money on the contract.</a:t>
            </a:r>
          </a:p>
          <a:p>
            <a:endParaRPr lang="en-US" altLang="en-US"/>
          </a:p>
          <a:p>
            <a:r>
              <a:rPr lang="en-US" altLang="en-US"/>
              <a:t>First, how would you collect and display data to show whether there is a problem with the rates being below the trailer’s direct cost?</a:t>
            </a:r>
          </a:p>
          <a:p>
            <a:endParaRPr lang="en-US" altLang="en-US"/>
          </a:p>
          <a:p>
            <a:r>
              <a:rPr lang="en-US" altLang="en-US"/>
              <a:t>Second, how would you collect and display the data to see if there is a problem attributable to one or more of the districts?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>
            <a:extLst>
              <a:ext uri="{FF2B5EF4-FFF2-40B4-BE49-F238E27FC236}">
                <a16:creationId xmlns:a16="http://schemas.microsoft.com/office/drawing/2014/main" id="{9AAB26C3-1A6F-DD0C-F6BB-2875E552E3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Variation in Rental Rates (cont’d)</a:t>
            </a:r>
          </a:p>
        </p:txBody>
      </p:sp>
      <p:sp>
        <p:nvSpPr>
          <p:cNvPr id="533507" name="Rectangle 3">
            <a:extLst>
              <a:ext uri="{FF2B5EF4-FFF2-40B4-BE49-F238E27FC236}">
                <a16:creationId xmlns:a16="http://schemas.microsoft.com/office/drawing/2014/main" id="{12A9043C-5A58-86F0-16BE-1D315FC591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Reviewing the contracts, the Black Belt has identified six potential causes of the rates being below total cost:</a:t>
            </a:r>
          </a:p>
          <a:p>
            <a:pPr lvl="1"/>
            <a:r>
              <a:rPr lang="en-US" altLang="en-US"/>
              <a:t>Mileage – Incorrect hub reading</a:t>
            </a:r>
          </a:p>
          <a:p>
            <a:pPr lvl="1"/>
            <a:r>
              <a:rPr lang="en-US" altLang="en-US"/>
              <a:t>Mileage – Not Charged</a:t>
            </a:r>
          </a:p>
          <a:p>
            <a:pPr lvl="1"/>
            <a:r>
              <a:rPr lang="en-US" altLang="en-US"/>
              <a:t>Reefer Hours – Incorrect reading</a:t>
            </a:r>
          </a:p>
          <a:p>
            <a:pPr lvl="1"/>
            <a:r>
              <a:rPr lang="en-US" altLang="en-US"/>
              <a:t>Reefer Hours – Not Charged</a:t>
            </a:r>
          </a:p>
          <a:p>
            <a:pPr lvl="1"/>
            <a:r>
              <a:rPr lang="en-US" altLang="en-US"/>
              <a:t>Free Days Offered by Salesperson</a:t>
            </a:r>
          </a:p>
          <a:p>
            <a:pPr lvl="1"/>
            <a:r>
              <a:rPr lang="en-US" altLang="en-US"/>
              <a:t>Incorrect Rate Quoted by Salesperson</a:t>
            </a:r>
          </a:p>
          <a:p>
            <a:r>
              <a:rPr lang="en-US" altLang="en-US"/>
              <a:t>How could the Black Belt collect and display the data to see which is the most frequent cause?</a:t>
            </a:r>
          </a:p>
          <a:p>
            <a:endParaRPr lang="en-US" altLang="en-US"/>
          </a:p>
          <a:p>
            <a:r>
              <a:rPr lang="en-US" altLang="en-US"/>
              <a:t>How could the Black Belt show the effect of process changes on a) the most important cause’s frequency and b) the variation in rates (relative to the trailer’s direct cost)?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>
            <a:extLst>
              <a:ext uri="{FF2B5EF4-FFF2-40B4-BE49-F238E27FC236}">
                <a16:creationId xmlns:a16="http://schemas.microsoft.com/office/drawing/2014/main" id="{43CD6CC4-8CCA-F7D6-7907-7DBB8D7DE6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Abnormal Catheterizations</a:t>
            </a:r>
          </a:p>
        </p:txBody>
      </p:sp>
      <p:sp>
        <p:nvSpPr>
          <p:cNvPr id="517123" name="Rectangle 3">
            <a:extLst>
              <a:ext uri="{FF2B5EF4-FFF2-40B4-BE49-F238E27FC236}">
                <a16:creationId xmlns:a16="http://schemas.microsoft.com/office/drawing/2014/main" id="{05057A5D-82C0-FABB-271E-96CB2AE299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 manager of a Cath Lab asks you to see if the number of abnormal catheterizations is increasing.</a:t>
            </a:r>
          </a:p>
          <a:p>
            <a:r>
              <a:rPr lang="en-US" altLang="en-US"/>
              <a:t>Worksheet: </a:t>
            </a:r>
            <a:r>
              <a:rPr lang="en-US" altLang="en-US" b="1"/>
              <a:t>Abnormal</a:t>
            </a:r>
            <a:endParaRPr lang="en-US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>
            <a:extLst>
              <a:ext uri="{FF2B5EF4-FFF2-40B4-BE49-F238E27FC236}">
                <a16:creationId xmlns:a16="http://schemas.microsoft.com/office/drawing/2014/main" id="{A5436A58-D0D6-FA3C-8C3B-7B4E2542362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Pharmacy Orders</a:t>
            </a:r>
          </a:p>
        </p:txBody>
      </p:sp>
      <p:sp>
        <p:nvSpPr>
          <p:cNvPr id="516099" name="Rectangle 3">
            <a:extLst>
              <a:ext uri="{FF2B5EF4-FFF2-40B4-BE49-F238E27FC236}">
                <a16:creationId xmlns:a16="http://schemas.microsoft.com/office/drawing/2014/main" id="{7DDCD31D-7B37-E33C-C02B-57BA68BC48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 pharmacy manager wants to better manage her staffing.  She has a main pharmacy and three satellite pharmacies in the hospital.</a:t>
            </a:r>
          </a:p>
          <a:p>
            <a:r>
              <a:rPr lang="en-US" altLang="en-US"/>
              <a:t>She wants to know if there’s a relationship between the number of patients on the floors served by the satellite pharmacies and the number of pharmacy orders she receives each day.</a:t>
            </a:r>
          </a:p>
          <a:p>
            <a:r>
              <a:rPr lang="en-US" altLang="en-US"/>
              <a:t>Worksheet: </a:t>
            </a:r>
            <a:r>
              <a:rPr lang="en-US" altLang="en-US" b="1"/>
              <a:t>PharmOrders</a:t>
            </a:r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0899BD42-A6FF-60A9-13F4-C47E91C0B7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Relay Shaft Diameters</a:t>
            </a:r>
          </a:p>
        </p:txBody>
      </p:sp>
      <p:sp>
        <p:nvSpPr>
          <p:cNvPr id="518147" name="Rectangle 3">
            <a:extLst>
              <a:ext uri="{FF2B5EF4-FFF2-40B4-BE49-F238E27FC236}">
                <a16:creationId xmlns:a16="http://schemas.microsoft.com/office/drawing/2014/main" id="{4F977880-23AC-32BB-275D-2A98C6B712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 QC supervisor wants to see if the process producing relays is doing “OK.”</a:t>
            </a:r>
          </a:p>
          <a:p>
            <a:r>
              <a:rPr lang="en-US" altLang="en-US"/>
              <a:t>The specification limit for the relay shaft diameters (a critical parameter) is 6.40 +/- 0.05 mm.</a:t>
            </a:r>
          </a:p>
          <a:p>
            <a:r>
              <a:rPr lang="en-US" altLang="en-US"/>
              <a:t>Worksheet: </a:t>
            </a:r>
            <a:r>
              <a:rPr lang="en-US" altLang="en-US" b="1"/>
              <a:t>Shaft</a:t>
            </a:r>
            <a:endParaRPr lang="en-US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AD6B1F38-D4C4-82B0-8A4F-C5ED452B94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X-Ray Film Defects</a:t>
            </a:r>
          </a:p>
        </p:txBody>
      </p:sp>
      <p:sp>
        <p:nvSpPr>
          <p:cNvPr id="519171" name="Rectangle 3">
            <a:extLst>
              <a:ext uri="{FF2B5EF4-FFF2-40B4-BE49-F238E27FC236}">
                <a16:creationId xmlns:a16="http://schemas.microsoft.com/office/drawing/2014/main" id="{908037DF-D080-0515-E73F-36D9B3CFFA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A Black Belt is starting to look at defects in rolls of X-Ray film.</a:t>
            </a:r>
          </a:p>
          <a:p>
            <a:r>
              <a:rPr lang="en-US" altLang="en-US"/>
              <a:t>Worksheet: </a:t>
            </a:r>
            <a:r>
              <a:rPr lang="en-US" altLang="en-US" b="1"/>
              <a:t>X-Ray</a:t>
            </a:r>
            <a:endParaRPr lang="en-US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7925</TotalTime>
  <Words>1465</Words>
  <Application>Microsoft Office PowerPoint</Application>
  <PresentationFormat>On-screen Show (4:3)</PresentationFormat>
  <Paragraphs>173</Paragraphs>
  <Slides>27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Times New Roman</vt:lpstr>
      <vt:lpstr>Arial</vt:lpstr>
      <vt:lpstr>Symbol</vt:lpstr>
      <vt:lpstr>Copperplate Gothic Bold</vt:lpstr>
      <vt:lpstr>Batang</vt:lpstr>
      <vt:lpstr>JPMorgan</vt:lpstr>
      <vt:lpstr>PowerPoint Presentation</vt:lpstr>
      <vt:lpstr>Your Data?</vt:lpstr>
      <vt:lpstr>Some Problems for YOU!</vt:lpstr>
      <vt:lpstr>Variation in Rental Rates</vt:lpstr>
      <vt:lpstr>Variation in Rental Rates (cont’d)</vt:lpstr>
      <vt:lpstr>Abnormal Catheterizations</vt:lpstr>
      <vt:lpstr>Pharmacy Orders</vt:lpstr>
      <vt:lpstr>Relay Shaft Diameters</vt:lpstr>
      <vt:lpstr>X-Ray Film Defects</vt:lpstr>
      <vt:lpstr>PowerPoint Presentation</vt:lpstr>
      <vt:lpstr>Port Catheter Failures</vt:lpstr>
      <vt:lpstr>Spending &amp; House Prices</vt:lpstr>
      <vt:lpstr>Direct Work</vt:lpstr>
      <vt:lpstr>On-Time Engineering Tasks</vt:lpstr>
      <vt:lpstr>First Stage Metal Temperature</vt:lpstr>
      <vt:lpstr>Voltage</vt:lpstr>
      <vt:lpstr>Rail Fatalities</vt:lpstr>
      <vt:lpstr>Battery Life</vt:lpstr>
      <vt:lpstr>Spindles</vt:lpstr>
      <vt:lpstr>Valve Failures</vt:lpstr>
      <vt:lpstr>Aussie Rules Football</vt:lpstr>
      <vt:lpstr>Joint Head Leaks (NOT about Marijuana!)</vt:lpstr>
      <vt:lpstr>Car Racing</vt:lpstr>
      <vt:lpstr>F-14, F-18 Bombing Accuracy</vt:lpstr>
      <vt:lpstr>Weld Strength</vt:lpstr>
      <vt:lpstr>Senate Survey</vt:lpstr>
      <vt:lpstr>DRG 106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168</cp:revision>
  <cp:lastPrinted>1998-11-12T16:48:12Z</cp:lastPrinted>
  <dcterms:created xsi:type="dcterms:W3CDTF">1998-10-26T20:45:45Z</dcterms:created>
  <dcterms:modified xsi:type="dcterms:W3CDTF">2026-07-24T15:23:13Z</dcterms:modified>
</cp:coreProperties>
</file>